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Lst>
  <p:notesMasterIdLst>
    <p:notesMasterId r:id="rId30"/>
  </p:notesMasterIdLst>
  <p:handoutMasterIdLst>
    <p:handoutMasterId r:id="rId31"/>
  </p:handoutMasterIdLst>
  <p:sldIdLst>
    <p:sldId id="390" r:id="rId3"/>
    <p:sldId id="458" r:id="rId4"/>
    <p:sldId id="459" r:id="rId5"/>
    <p:sldId id="351" r:id="rId6"/>
    <p:sldId id="467" r:id="rId7"/>
    <p:sldId id="468" r:id="rId8"/>
    <p:sldId id="405" r:id="rId9"/>
    <p:sldId id="402" r:id="rId10"/>
    <p:sldId id="426" r:id="rId11"/>
    <p:sldId id="425" r:id="rId12"/>
    <p:sldId id="407" r:id="rId13"/>
    <p:sldId id="408" r:id="rId14"/>
    <p:sldId id="449" r:id="rId15"/>
    <p:sldId id="448" r:id="rId16"/>
    <p:sldId id="450" r:id="rId17"/>
    <p:sldId id="451" r:id="rId18"/>
    <p:sldId id="452" r:id="rId19"/>
    <p:sldId id="453" r:id="rId20"/>
    <p:sldId id="423" r:id="rId21"/>
    <p:sldId id="424" r:id="rId22"/>
    <p:sldId id="473" r:id="rId23"/>
    <p:sldId id="462" r:id="rId24"/>
    <p:sldId id="447" r:id="rId25"/>
    <p:sldId id="465" r:id="rId26"/>
    <p:sldId id="472" r:id="rId27"/>
    <p:sldId id="475" r:id="rId28"/>
    <p:sldId id="474" r:id="rId29"/>
  </p:sldIdLst>
  <p:sldSz cx="9144000" cy="6858000" type="screen4x3"/>
  <p:notesSz cx="9934575" cy="68024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kashi Ishio" initials="TI" lastIdx="5" clrIdx="0">
    <p:extLst>
      <p:ext uri="{19B8F6BF-5375-455C-9EA6-DF929625EA0E}">
        <p15:presenceInfo xmlns:p15="http://schemas.microsoft.com/office/powerpoint/2012/main" userId="b4b1e7b0026754c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F5FD"/>
    <a:srgbClr val="FBFDFF"/>
    <a:srgbClr val="000000"/>
    <a:srgbClr val="FFDC6D"/>
    <a:srgbClr val="FFFF99"/>
    <a:srgbClr val="E5F3FB"/>
    <a:srgbClr val="2C666A"/>
    <a:srgbClr val="E1F2FB"/>
    <a:srgbClr val="FFE593"/>
    <a:srgbClr val="B8E0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05" autoAdjust="0"/>
    <p:restoredTop sz="65646" autoAdjust="0"/>
  </p:normalViewPr>
  <p:slideViewPr>
    <p:cSldViewPr snapToGrid="0">
      <p:cViewPr varScale="1">
        <p:scale>
          <a:sx n="89" d="100"/>
          <a:sy n="89" d="100"/>
        </p:scale>
        <p:origin x="2464" y="44"/>
      </p:cViewPr>
      <p:guideLst/>
    </p:cSldViewPr>
  </p:slideViewPr>
  <p:outlineViewPr>
    <p:cViewPr>
      <p:scale>
        <a:sx n="33" d="100"/>
        <a:sy n="33" d="100"/>
      </p:scale>
      <p:origin x="0" y="-9932"/>
    </p:cViewPr>
  </p:outlineViewPr>
  <p:notesTextViewPr>
    <p:cViewPr>
      <p:scale>
        <a:sx n="3" d="2"/>
        <a:sy n="3" d="2"/>
      </p:scale>
      <p:origin x="0" y="0"/>
    </p:cViewPr>
  </p:notesTextViewPr>
  <p:sorterViewPr>
    <p:cViewPr>
      <p:scale>
        <a:sx n="120" d="100"/>
        <a:sy n="120" d="100"/>
      </p:scale>
      <p:origin x="0" y="-2152"/>
    </p:cViewPr>
  </p:sorterViewPr>
  <p:notesViewPr>
    <p:cSldViewPr snapToGrid="0">
      <p:cViewPr varScale="1">
        <p:scale>
          <a:sx n="70" d="100"/>
          <a:sy n="70" d="100"/>
        </p:scale>
        <p:origin x="3058" y="58"/>
      </p:cViewPr>
      <p:guideLst/>
    </p:cSldViewPr>
  </p:notes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3959" cy="340504"/>
          </a:xfrm>
          <a:prstGeom prst="rect">
            <a:avLst/>
          </a:prstGeom>
        </p:spPr>
        <p:txBody>
          <a:bodyPr vert="horz" lIns="92173" tIns="46085" rIns="92173" bIns="4608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8256" y="0"/>
            <a:ext cx="4303959" cy="340504"/>
          </a:xfrm>
          <a:prstGeom prst="rect">
            <a:avLst/>
          </a:prstGeom>
        </p:spPr>
        <p:txBody>
          <a:bodyPr vert="horz" lIns="92173" tIns="46085" rIns="92173" bIns="46085" rtlCol="0"/>
          <a:lstStyle>
            <a:lvl1pPr algn="r">
              <a:defRPr sz="1200"/>
            </a:lvl1pPr>
          </a:lstStyle>
          <a:p>
            <a:fld id="{64201CA7-A77A-4B79-819C-A700AF7809D4}" type="datetimeFigureOut">
              <a:rPr kumimoji="1" lang="ja-JP" altLang="en-US" smtClean="0"/>
              <a:t>2019/2/13</a:t>
            </a:fld>
            <a:endParaRPr kumimoji="1" lang="ja-JP" altLang="en-US"/>
          </a:p>
        </p:txBody>
      </p:sp>
      <p:sp>
        <p:nvSpPr>
          <p:cNvPr id="4" name="フッター プレースホルダー 3"/>
          <p:cNvSpPr>
            <a:spLocks noGrp="1"/>
          </p:cNvSpPr>
          <p:nvPr>
            <p:ph type="ftr" sz="quarter" idx="2"/>
          </p:nvPr>
        </p:nvSpPr>
        <p:spPr>
          <a:xfrm>
            <a:off x="1" y="6461936"/>
            <a:ext cx="4303959" cy="340504"/>
          </a:xfrm>
          <a:prstGeom prst="rect">
            <a:avLst/>
          </a:prstGeom>
        </p:spPr>
        <p:txBody>
          <a:bodyPr vert="horz" lIns="92173" tIns="46085" rIns="92173" bIns="4608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8256" y="6461936"/>
            <a:ext cx="4303959" cy="340504"/>
          </a:xfrm>
          <a:prstGeom prst="rect">
            <a:avLst/>
          </a:prstGeom>
        </p:spPr>
        <p:txBody>
          <a:bodyPr vert="horz" lIns="92173" tIns="46085" rIns="92173" bIns="46085" rtlCol="0" anchor="b"/>
          <a:lstStyle>
            <a:lvl1pPr algn="r">
              <a:defRPr sz="1200"/>
            </a:lvl1pPr>
          </a:lstStyle>
          <a:p>
            <a:fld id="{64A97E41-D2AA-4B3F-B403-0AE4818849E6}" type="slidenum">
              <a:rPr kumimoji="1" lang="ja-JP" altLang="en-US" smtClean="0"/>
              <a:t>‹#›</a:t>
            </a:fld>
            <a:endParaRPr kumimoji="1" lang="ja-JP" altLang="en-US"/>
          </a:p>
        </p:txBody>
      </p:sp>
    </p:spTree>
    <p:extLst>
      <p:ext uri="{BB962C8B-B14F-4D97-AF65-F5344CB8AC3E}">
        <p14:creationId xmlns:p14="http://schemas.microsoft.com/office/powerpoint/2010/main" val="2492786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4304981" cy="341304"/>
          </a:xfrm>
          <a:prstGeom prst="rect">
            <a:avLst/>
          </a:prstGeom>
        </p:spPr>
        <p:txBody>
          <a:bodyPr vert="horz" lIns="92173" tIns="46085" rIns="92173" bIns="46085"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7295" y="3"/>
            <a:ext cx="4304981" cy="341304"/>
          </a:xfrm>
          <a:prstGeom prst="rect">
            <a:avLst/>
          </a:prstGeom>
        </p:spPr>
        <p:txBody>
          <a:bodyPr vert="horz" lIns="92173" tIns="46085" rIns="92173" bIns="46085" rtlCol="0"/>
          <a:lstStyle>
            <a:lvl1pPr algn="r">
              <a:defRPr sz="1200"/>
            </a:lvl1pPr>
          </a:lstStyle>
          <a:p>
            <a:fld id="{80FC50E7-0EA4-4C39-AF64-F204771E4160}" type="datetimeFigureOut">
              <a:rPr kumimoji="1" lang="ja-JP" altLang="en-US" smtClean="0"/>
              <a:t>2019/2/13</a:t>
            </a:fld>
            <a:endParaRPr kumimoji="1" lang="ja-JP" altLang="en-US"/>
          </a:p>
        </p:txBody>
      </p:sp>
      <p:sp>
        <p:nvSpPr>
          <p:cNvPr id="4" name="スライド イメージ プレースホルダー 3"/>
          <p:cNvSpPr>
            <a:spLocks noGrp="1" noRot="1" noChangeAspect="1"/>
          </p:cNvSpPr>
          <p:nvPr>
            <p:ph type="sldImg" idx="2"/>
          </p:nvPr>
        </p:nvSpPr>
        <p:spPr>
          <a:xfrm>
            <a:off x="3435350" y="850900"/>
            <a:ext cx="3063875" cy="2297113"/>
          </a:xfrm>
          <a:prstGeom prst="rect">
            <a:avLst/>
          </a:prstGeom>
          <a:noFill/>
          <a:ln w="12700">
            <a:solidFill>
              <a:prstClr val="black"/>
            </a:solidFill>
          </a:ln>
        </p:spPr>
        <p:txBody>
          <a:bodyPr vert="horz" lIns="92173" tIns="46085" rIns="92173" bIns="46085" rtlCol="0" anchor="ctr"/>
          <a:lstStyle/>
          <a:p>
            <a:endParaRPr lang="ja-JP" altLang="en-US"/>
          </a:p>
        </p:txBody>
      </p:sp>
      <p:sp>
        <p:nvSpPr>
          <p:cNvPr id="5" name="ノート プレースホルダー 4"/>
          <p:cNvSpPr>
            <a:spLocks noGrp="1"/>
          </p:cNvSpPr>
          <p:nvPr>
            <p:ph type="body" sz="quarter" idx="3"/>
          </p:nvPr>
        </p:nvSpPr>
        <p:spPr>
          <a:xfrm>
            <a:off x="993459" y="3273675"/>
            <a:ext cx="7947659" cy="2678462"/>
          </a:xfrm>
          <a:prstGeom prst="rect">
            <a:avLst/>
          </a:prstGeom>
        </p:spPr>
        <p:txBody>
          <a:bodyPr vert="horz" lIns="92173" tIns="46085" rIns="92173" bIns="460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6461138"/>
            <a:ext cx="4304981" cy="341304"/>
          </a:xfrm>
          <a:prstGeom prst="rect">
            <a:avLst/>
          </a:prstGeom>
        </p:spPr>
        <p:txBody>
          <a:bodyPr vert="horz" lIns="92173" tIns="46085" rIns="92173" bIns="4608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7295" y="6461138"/>
            <a:ext cx="4304981" cy="341304"/>
          </a:xfrm>
          <a:prstGeom prst="rect">
            <a:avLst/>
          </a:prstGeom>
        </p:spPr>
        <p:txBody>
          <a:bodyPr vert="horz" lIns="92173" tIns="46085" rIns="92173" bIns="46085" rtlCol="0" anchor="b"/>
          <a:lstStyle>
            <a:lvl1pPr algn="r">
              <a:defRPr sz="1200"/>
            </a:lvl1pPr>
          </a:lstStyle>
          <a:p>
            <a:fld id="{F42D5D1F-BFC5-40C8-AACD-36DF6749BD11}" type="slidenum">
              <a:rPr kumimoji="1" lang="ja-JP" altLang="en-US" smtClean="0"/>
              <a:t>‹#›</a:t>
            </a:fld>
            <a:endParaRPr kumimoji="1" lang="ja-JP" altLang="en-US"/>
          </a:p>
        </p:txBody>
      </p:sp>
    </p:spTree>
    <p:extLst>
      <p:ext uri="{BB962C8B-B14F-4D97-AF65-F5344CB8AC3E}">
        <p14:creationId xmlns:p14="http://schemas.microsoft.com/office/powerpoint/2010/main" val="36437306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それでは，</a:t>
            </a:r>
            <a:r>
              <a:rPr lang="ja-JP" altLang="en-US" sz="1200" dirty="0" smtClean="0">
                <a:latin typeface="メイリオ" panose="020B0604030504040204" pitchFamily="50" charset="-128"/>
                <a:ea typeface="メイリオ" panose="020B0604030504040204" pitchFamily="50" charset="-128"/>
              </a:rPr>
              <a:t>多様なプログラミング言語に対応可能なコードクローン検出ツール </a:t>
            </a:r>
            <a:r>
              <a:rPr lang="en-US" altLang="ja-JP" sz="1200" dirty="0" smtClean="0">
                <a:latin typeface="メイリオ" panose="020B0604030504040204" pitchFamily="50" charset="-128"/>
                <a:ea typeface="メイリオ" panose="020B0604030504040204" pitchFamily="50" charset="-128"/>
              </a:rPr>
              <a:t>CCFinderSW</a:t>
            </a:r>
            <a:r>
              <a:rPr kumimoji="1" lang="ja-JP" altLang="en-US" dirty="0" smtClean="0"/>
              <a:t>という題目で、井上研究室の瀬村が発表</a:t>
            </a:r>
            <a:r>
              <a:rPr kumimoji="1" lang="ja-JP" altLang="en-US" dirty="0" smtClean="0"/>
              <a:t>いたします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15</a:t>
            </a:r>
            <a:endParaRPr kumimoji="1" lang="ja-JP" altLang="en-US"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a:t>
            </a:fld>
            <a:endParaRPr kumimoji="1" lang="ja-JP" altLang="en-US"/>
          </a:p>
        </p:txBody>
      </p:sp>
    </p:spTree>
    <p:extLst>
      <p:ext uri="{BB962C8B-B14F-4D97-AF65-F5344CB8AC3E}">
        <p14:creationId xmlns:p14="http://schemas.microsoft.com/office/powerpoint/2010/main" val="2655033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こちらが，本研究で開発したコードクローン検出ツールである</a:t>
            </a:r>
            <a:r>
              <a:rPr lang="en-US" altLang="ja-JP" dirty="0" smtClean="0"/>
              <a:t>CCFinderSW</a:t>
            </a:r>
            <a:r>
              <a:rPr lang="ja-JP" altLang="en-US" dirty="0" smtClean="0"/>
              <a:t>の処理概要になります．</a:t>
            </a:r>
            <a:endParaRPr lang="en-US" altLang="ja-JP" dirty="0" smtClean="0"/>
          </a:p>
          <a:p>
            <a:r>
              <a:rPr lang="en-US" altLang="ja-JP" dirty="0" smtClean="0"/>
              <a:t>CCFinderX</a:t>
            </a:r>
            <a:r>
              <a:rPr lang="ja-JP" altLang="en-US" dirty="0" smtClean="0"/>
              <a:t>の処理概要に基づき，一から実装を行いました．</a:t>
            </a:r>
            <a:endParaRPr lang="en-US" altLang="ja-JP" dirty="0" smtClean="0"/>
          </a:p>
          <a:p>
            <a:r>
              <a:rPr lang="en-US" altLang="ja-JP" dirty="0" smtClean="0"/>
              <a:t>CCFinderSW</a:t>
            </a:r>
            <a:r>
              <a:rPr lang="ja-JP" altLang="en-US" dirty="0" smtClean="0"/>
              <a:t>でも字句解析，変換処理，クローン検出・出力整形を行ってクローン情報を出力します．</a:t>
            </a:r>
            <a:endParaRPr lang="en-US" altLang="ja-JP" dirty="0" smtClean="0"/>
          </a:p>
          <a:p>
            <a:r>
              <a:rPr lang="ja-JP" altLang="en-US" dirty="0" smtClean="0"/>
              <a:t>変更点としては，字句解析の処理を，コメント除去，字句分割，識別子判別に細分化しました．</a:t>
            </a:r>
            <a:endParaRPr lang="en-US" altLang="ja-JP" dirty="0" smtClean="0"/>
          </a:p>
          <a:p>
            <a:r>
              <a:rPr lang="ja-JP" altLang="en-US" dirty="0" smtClean="0"/>
              <a:t>また本研究で開発モジュールである，構文定義記述解析モジュールをコードクローン検出ツールに組み込みました．</a:t>
            </a:r>
            <a:endParaRPr lang="en-US" altLang="ja-JP" dirty="0" smtClean="0"/>
          </a:p>
          <a:p>
            <a:r>
              <a:rPr lang="ja-JP" altLang="en-US" dirty="0" smtClean="0"/>
              <a:t>→ツール内部の処理では，新たに開発したモジュールが入力された構文定義記述を解析し，字句解析に必要な情報を自動的に抽出し，字句解析部に渡しています</a:t>
            </a:r>
            <a:endParaRPr lang="en-US" altLang="ja-JP" dirty="0" smtClean="0"/>
          </a:p>
          <a:p>
            <a:r>
              <a:rPr lang="ja-JP" altLang="en-US" dirty="0" smtClean="0"/>
              <a:t>→この仕組みによって利用者が入力として与えるものは構文定義記述ファイルとなります．利用者は構文定義記述ファイルが集められたリポジトリから対象言語のものを取得してツールに与えれば良いです</a:t>
            </a:r>
            <a:r>
              <a:rPr lang="ja-JP" altLang="en-US" dirty="0" smtClean="0"/>
              <a:t>．</a:t>
            </a:r>
            <a:endParaRPr lang="en-US" altLang="ja-JP" dirty="0" smtClean="0"/>
          </a:p>
          <a:p>
            <a:r>
              <a:rPr lang="en-US" altLang="ja-JP" dirty="0" smtClean="0"/>
              <a:t>6:25</a:t>
            </a:r>
            <a:endParaRPr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10</a:t>
            </a:fld>
            <a:endParaRPr kumimoji="1" lang="ja-JP" altLang="en-US"/>
          </a:p>
        </p:txBody>
      </p:sp>
    </p:spTree>
    <p:extLst>
      <p:ext uri="{BB962C8B-B14F-4D97-AF65-F5344CB8AC3E}">
        <p14:creationId xmlns:p14="http://schemas.microsoft.com/office/powerpoint/2010/main" val="32687842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構文定義記述解析モジュールについての説明です．</a:t>
            </a:r>
            <a:endParaRPr kumimoji="1" lang="en-US" altLang="ja-JP" dirty="0" smtClean="0"/>
          </a:p>
          <a:p>
            <a:r>
              <a:rPr lang="ja-JP" altLang="en-US" dirty="0" smtClean="0"/>
              <a:t>本研究で開発したコードクローン検出ツールの中に組み込まれたもので，</a:t>
            </a:r>
            <a:r>
              <a:rPr lang="en-US" altLang="ja-JP" dirty="0" smtClean="0"/>
              <a:t>ANTLR</a:t>
            </a:r>
            <a:r>
              <a:rPr lang="ja-JP" altLang="en-US" dirty="0" smtClean="0"/>
              <a:t>の構文定義記述から</a:t>
            </a:r>
            <a:r>
              <a:rPr lang="en-US" altLang="ja-JP" dirty="0" smtClean="0"/>
              <a:t>3</a:t>
            </a:r>
            <a:r>
              <a:rPr lang="ja-JP" altLang="en-US" dirty="0" err="1" smtClean="0"/>
              <a:t>つの</a:t>
            </a:r>
            <a:r>
              <a:rPr lang="ja-JP" altLang="en-US" dirty="0" smtClean="0"/>
              <a:t>情報を抽出します．</a:t>
            </a:r>
            <a:endParaRPr lang="en-US" altLang="ja-JP" dirty="0" smtClean="0"/>
          </a:p>
          <a:p>
            <a:r>
              <a:rPr lang="ja-JP" altLang="en-US" dirty="0" smtClean="0"/>
              <a:t>この</a:t>
            </a:r>
            <a:r>
              <a:rPr lang="en-US" altLang="ja-JP" dirty="0" smtClean="0"/>
              <a:t>3</a:t>
            </a:r>
            <a:r>
              <a:rPr lang="ja-JP" altLang="en-US" dirty="0" err="1" smtClean="0"/>
              <a:t>つの</a:t>
            </a:r>
            <a:r>
              <a:rPr lang="ja-JP" altLang="en-US" dirty="0" smtClean="0"/>
              <a:t>情報はコメント・文字列リテラル・予約語です．文字列リテラルはコメント文法の例外として字句解析で利用されます．</a:t>
            </a:r>
            <a:endParaRPr lang="en-US" altLang="ja-JP" dirty="0" smtClean="0"/>
          </a:p>
          <a:p>
            <a:r>
              <a:rPr lang="ja-JP" altLang="en-US" dirty="0" smtClean="0"/>
              <a:t>このモジュールは</a:t>
            </a:r>
            <a:r>
              <a:rPr lang="en-US" altLang="ja-JP" dirty="0" smtClean="0"/>
              <a:t>3</a:t>
            </a:r>
            <a:r>
              <a:rPr lang="ja-JP" altLang="en-US" dirty="0" err="1" smtClean="0"/>
              <a:t>つの</a:t>
            </a:r>
            <a:r>
              <a:rPr lang="ja-JP" altLang="en-US" dirty="0" smtClean="0"/>
              <a:t>情報を抽出し，正規表現に変換して出力します．</a:t>
            </a:r>
            <a:endParaRPr lang="en-US" altLang="ja-JP" dirty="0" smtClean="0"/>
          </a:p>
          <a:p>
            <a:r>
              <a:rPr lang="ja-JP" altLang="en-US" dirty="0" smtClean="0"/>
              <a:t>本発表</a:t>
            </a:r>
            <a:r>
              <a:rPr lang="ja-JP" altLang="en-US" dirty="0" smtClean="0"/>
              <a:t>では</a:t>
            </a:r>
            <a:r>
              <a:rPr lang="ja-JP" altLang="en-US" dirty="0" smtClean="0"/>
              <a:t>，このうちのコメント文法の抽出と正規表現への変換について説明します</a:t>
            </a:r>
            <a:r>
              <a:rPr lang="ja-JP" altLang="en-US" dirty="0" smtClean="0"/>
              <a:t>．</a:t>
            </a:r>
            <a:endParaRPr lang="en-US" altLang="ja-JP" dirty="0" smtClean="0"/>
          </a:p>
          <a:p>
            <a:r>
              <a:rPr lang="en-US" dirty="0" smtClean="0"/>
              <a:t>7:06</a:t>
            </a:r>
            <a:endParaRPr 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11</a:t>
            </a:fld>
            <a:endParaRPr kumimoji="1" lang="ja-JP" altLang="en-US"/>
          </a:p>
        </p:txBody>
      </p:sp>
    </p:spTree>
    <p:extLst>
      <p:ext uri="{BB962C8B-B14F-4D97-AF65-F5344CB8AC3E}">
        <p14:creationId xmlns:p14="http://schemas.microsoft.com/office/powerpoint/2010/main" val="3667139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まず，実装にあたり，構文定義記述内でどのようにコメントと予約語と文字列のルールが定義されているかを調査いたしました．</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smtClean="0"/>
              <a:t>GitHub</a:t>
            </a:r>
            <a:r>
              <a:rPr lang="ja-JP" altLang="en-US" dirty="0" smtClean="0"/>
              <a:t> 上のリポジトリ </a:t>
            </a:r>
            <a:r>
              <a:rPr lang="en-US" altLang="ja-JP" dirty="0" smtClean="0"/>
              <a:t>”grammars-v4” </a:t>
            </a:r>
            <a:r>
              <a:rPr lang="ja-JP" altLang="en-US" dirty="0" smtClean="0"/>
              <a:t>内の構文定義記述ファイルを対象とした．</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例として，</a:t>
            </a:r>
            <a:r>
              <a:rPr lang="en-US" altLang="ja-JP" dirty="0" smtClean="0"/>
              <a:t>C </a:t>
            </a:r>
            <a:r>
              <a:rPr lang="ja-JP" altLang="en-US" dirty="0" smtClean="0"/>
              <a:t>言語の構文定義記述内のコメント文法を用いて説明します．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このファイルの中の，</a:t>
            </a:r>
            <a:r>
              <a:rPr lang="en-US" altLang="ja-JP" dirty="0" err="1" smtClean="0"/>
              <a:t>BlockComment</a:t>
            </a:r>
            <a:r>
              <a:rPr lang="ja-JP" altLang="en-US" dirty="0" smtClean="0"/>
              <a:t>という定義ではこのような記述がされており，これは</a:t>
            </a:r>
            <a:r>
              <a:rPr lang="en-US" altLang="ja-JP" dirty="0" smtClean="0">
                <a:solidFill>
                  <a:srgbClr val="FF0000"/>
                </a:solidFill>
              </a:rPr>
              <a:t>/*</a:t>
            </a:r>
            <a:r>
              <a:rPr lang="ja-JP" altLang="en-US" dirty="0" smtClean="0"/>
              <a:t>から</a:t>
            </a:r>
            <a:r>
              <a:rPr lang="en-US" altLang="ja-JP" dirty="0" smtClean="0">
                <a:solidFill>
                  <a:srgbClr val="FF0000"/>
                </a:solidFill>
              </a:rPr>
              <a:t>*/</a:t>
            </a:r>
            <a:r>
              <a:rPr lang="ja-JP" altLang="en-US" dirty="0" err="1" smtClean="0"/>
              <a:t>までを</a:t>
            </a:r>
            <a:r>
              <a:rPr lang="ja-JP" altLang="en-US" dirty="0" smtClean="0"/>
              <a:t>コメントと定義する文法を表しています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err="1" smtClean="0"/>
              <a:t>LineComment</a:t>
            </a:r>
            <a:r>
              <a:rPr lang="ja-JP" altLang="en-US" dirty="0" smtClean="0"/>
              <a:t>という定義ではこのような記述がされており，これは</a:t>
            </a:r>
            <a:r>
              <a:rPr lang="en-US" altLang="ja-JP" dirty="0" smtClean="0">
                <a:solidFill>
                  <a:srgbClr val="FF0000"/>
                </a:solidFill>
              </a:rPr>
              <a:t>//</a:t>
            </a:r>
            <a:r>
              <a:rPr lang="ja-JP" altLang="en-US" dirty="0" smtClean="0"/>
              <a:t>から</a:t>
            </a:r>
            <a:r>
              <a:rPr lang="ja-JP" altLang="en-US" dirty="0" smtClean="0">
                <a:solidFill>
                  <a:srgbClr val="FF0000"/>
                </a:solidFill>
              </a:rPr>
              <a:t>行末</a:t>
            </a:r>
            <a:r>
              <a:rPr lang="ja-JP" altLang="en-US" dirty="0" smtClean="0"/>
              <a:t>までをコメントと定義する文法を表しています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このような定義をコメントの定義だと認識し，抽出することが開発したモジュールの目的です</a:t>
            </a:r>
            <a:r>
              <a:rPr lang="ja-JP" altLang="en-US" dirty="0" smtClean="0"/>
              <a:t>．</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smtClean="0"/>
              <a:t>8:21</a:t>
            </a:r>
            <a:endParaRPr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12</a:t>
            </a:fld>
            <a:endParaRPr kumimoji="1" lang="ja-JP" altLang="en-US"/>
          </a:p>
        </p:txBody>
      </p:sp>
    </p:spTree>
    <p:extLst>
      <p:ext uri="{BB962C8B-B14F-4D97-AF65-F5344CB8AC3E}">
        <p14:creationId xmlns:p14="http://schemas.microsoft.com/office/powerpoint/2010/main" val="3989694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Font typeface="Wingdings" panose="05000000000000000000" pitchFamily="2" charset="2"/>
              <a:buNone/>
            </a:pPr>
            <a:r>
              <a:rPr lang="ja-JP" altLang="en-US" sz="1400" dirty="0" smtClean="0"/>
              <a:t>そして，構文定義記述への調査をもとに </a:t>
            </a:r>
            <a:r>
              <a:rPr lang="en-US" altLang="ja-JP" sz="1400" dirty="0" smtClean="0"/>
              <a:t>4 </a:t>
            </a:r>
            <a:r>
              <a:rPr lang="ja-JP" altLang="en-US" sz="1400" dirty="0" err="1" smtClean="0"/>
              <a:t>つの</a:t>
            </a:r>
            <a:r>
              <a:rPr lang="ja-JP" altLang="en-US" sz="1400" dirty="0" smtClean="0"/>
              <a:t>判断基準を設けた．</a:t>
            </a:r>
            <a:endParaRPr lang="en-US" altLang="ja-JP" sz="1400" dirty="0" smtClean="0"/>
          </a:p>
          <a:p>
            <a:pPr>
              <a:buFont typeface="Wingdings" panose="05000000000000000000" pitchFamily="2" charset="2"/>
              <a:buNone/>
            </a:pPr>
            <a:r>
              <a:rPr lang="ja-JP" altLang="en-US" sz="1400" dirty="0" smtClean="0"/>
              <a:t>どれかに当てはまれば，コメントに関する文法であると判断します．</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400" dirty="0" smtClean="0"/>
              <a:t>割愛します</a:t>
            </a:r>
            <a:r>
              <a:rPr lang="ja-JP" altLang="en-US" sz="1400" dirty="0" smtClean="0"/>
              <a:t>．</a:t>
            </a:r>
            <a:endParaRPr lang="en-US" altLang="ja-JP" sz="1400" dirty="0" smtClean="0"/>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altLang="ja-JP" sz="1400" dirty="0" smtClean="0"/>
              <a:t>9:00</a:t>
            </a:r>
            <a:endParaRPr lang="en-US" altLang="ja-JP" sz="1400"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13</a:t>
            </a:fld>
            <a:endParaRPr kumimoji="1" lang="ja-JP" altLang="en-US"/>
          </a:p>
        </p:txBody>
      </p:sp>
    </p:spTree>
    <p:extLst>
      <p:ext uri="{BB962C8B-B14F-4D97-AF65-F5344CB8AC3E}">
        <p14:creationId xmlns:p14="http://schemas.microsoft.com/office/powerpoint/2010/main" val="34930685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smtClean="0"/>
              <a:t>構文定義記述のルールからコメントに相当する正規表現への変換は </a:t>
            </a:r>
            <a:r>
              <a:rPr lang="en-US" altLang="ja-JP" sz="1400" b="0" dirty="0" smtClean="0"/>
              <a:t>4 </a:t>
            </a:r>
            <a:r>
              <a:rPr lang="ja-JP" altLang="en-US" sz="1400" b="0" dirty="0" err="1" smtClean="0"/>
              <a:t>つの</a:t>
            </a:r>
            <a:r>
              <a:rPr lang="ja-JP" altLang="en-US" sz="1400" b="0" dirty="0" smtClean="0"/>
              <a:t>ステップに分けられます．</a:t>
            </a:r>
            <a:endParaRPr lang="en-US" altLang="ja-JP" sz="1400"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smtClean="0"/>
              <a:t>このステップについて，次のスライドから具体的な例を用いて説明します</a:t>
            </a:r>
            <a:r>
              <a:rPr lang="ja-JP" altLang="en-US" sz="1400" b="0" dirty="0" smtClean="0"/>
              <a:t>．</a:t>
            </a:r>
            <a:endParaRPr lang="en-US" altLang="ja-JP" sz="1400"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b="0" dirty="0" smtClean="0"/>
              <a:t>9:15</a:t>
            </a:r>
            <a:endParaRPr lang="ja-JP" altLang="en-US" sz="1400"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14</a:t>
            </a:fld>
            <a:endParaRPr kumimoji="1" lang="ja-JP" altLang="en-US"/>
          </a:p>
        </p:txBody>
      </p:sp>
    </p:spTree>
    <p:extLst>
      <p:ext uri="{BB962C8B-B14F-4D97-AF65-F5344CB8AC3E}">
        <p14:creationId xmlns:p14="http://schemas.microsoft.com/office/powerpoint/2010/main" val="22804166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dirty="0" smtClean="0"/>
              <a:t>10:10</a:t>
            </a:r>
            <a:endParaRPr 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18</a:t>
            </a:fld>
            <a:endParaRPr kumimoji="1" lang="ja-JP" altLang="en-US"/>
          </a:p>
        </p:txBody>
      </p:sp>
    </p:spTree>
    <p:extLst>
      <p:ext uri="{BB962C8B-B14F-4D97-AF65-F5344CB8AC3E}">
        <p14:creationId xmlns:p14="http://schemas.microsoft.com/office/powerpoint/2010/main" val="598711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目的は</a:t>
            </a:r>
            <a:endParaRPr lang="en-US" altLang="ja-JP" dirty="0" smtClean="0"/>
          </a:p>
          <a:p>
            <a:endParaRPr lang="en-US" dirty="0" smtClean="0"/>
          </a:p>
          <a:p>
            <a:r>
              <a:rPr lang="ja-JP" altLang="en-US" dirty="0" smtClean="0"/>
              <a:t>対象</a:t>
            </a:r>
            <a:r>
              <a:rPr lang="ja-JP" altLang="en-US" dirty="0" smtClean="0"/>
              <a:t>は</a:t>
            </a:r>
            <a:endParaRPr lang="en-US" altLang="ja-JP" dirty="0" smtClean="0"/>
          </a:p>
          <a:p>
            <a:r>
              <a:rPr lang="en-US" dirty="0" smtClean="0"/>
              <a:t>10:40</a:t>
            </a:r>
            <a:endParaRPr 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19</a:t>
            </a:fld>
            <a:endParaRPr kumimoji="1" lang="ja-JP" altLang="en-US"/>
          </a:p>
        </p:txBody>
      </p:sp>
    </p:spTree>
    <p:extLst>
      <p:ext uri="{BB962C8B-B14F-4D97-AF65-F5344CB8AC3E}">
        <p14:creationId xmlns:p14="http://schemas.microsoft.com/office/powerpoint/2010/main" val="18816884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dirty="0" smtClean="0"/>
              <a:t>11:20</a:t>
            </a:r>
            <a:endParaRPr 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20</a:t>
            </a:fld>
            <a:endParaRPr kumimoji="1" lang="ja-JP" altLang="en-US"/>
          </a:p>
        </p:txBody>
      </p:sp>
    </p:spTree>
    <p:extLst>
      <p:ext uri="{BB962C8B-B14F-4D97-AF65-F5344CB8AC3E}">
        <p14:creationId xmlns:p14="http://schemas.microsoft.com/office/powerpoint/2010/main" val="38199958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本研究では，</a:t>
            </a:r>
            <a:r>
              <a:rPr lang="en-US" altLang="ja-JP" dirty="0" smtClean="0"/>
              <a:t>CCFinderSW</a:t>
            </a:r>
            <a:r>
              <a:rPr lang="ja-JP" altLang="en-US" dirty="0" err="1" smtClean="0"/>
              <a:t>を評</a:t>
            </a:r>
            <a:r>
              <a:rPr lang="ja-JP" altLang="en-US" dirty="0" smtClean="0"/>
              <a:t>価するための実験をいくつかおこないました．</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発表ではこの中から文法情報抽出実験と</a:t>
            </a:r>
            <a:r>
              <a:rPr lang="en-US" altLang="ja-JP" dirty="0" smtClean="0">
                <a:solidFill>
                  <a:srgbClr val="0070C0"/>
                </a:solidFill>
              </a:rPr>
              <a:t>Verilog HDL</a:t>
            </a:r>
            <a:r>
              <a:rPr lang="ja-JP" altLang="en-US" dirty="0" smtClean="0">
                <a:solidFill>
                  <a:srgbClr val="0070C0"/>
                </a:solidFill>
              </a:rPr>
              <a:t>に対するコードクローン検出精度測定実験</a:t>
            </a:r>
            <a:r>
              <a:rPr lang="ja-JP" altLang="en-US" dirty="0" smtClean="0"/>
              <a:t>について説明します．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またもう一つの実験として</a:t>
            </a:r>
            <a:r>
              <a:rPr lang="en-US" altLang="ja-JP" dirty="0" smtClean="0">
                <a:solidFill>
                  <a:srgbClr val="0070C0"/>
                </a:solidFill>
              </a:rPr>
              <a:t>CCFinderX</a:t>
            </a:r>
            <a:r>
              <a:rPr lang="ja-JP" altLang="en-US" dirty="0" smtClean="0">
                <a:solidFill>
                  <a:srgbClr val="0070C0"/>
                </a:solidFill>
              </a:rPr>
              <a:t>とのクローン検出結果の比較実験</a:t>
            </a:r>
            <a:r>
              <a:rPr lang="ja-JP" altLang="en-US" dirty="0">
                <a:solidFill>
                  <a:schemeClr val="tx1"/>
                </a:solidFill>
              </a:rPr>
              <a:t>に</a:t>
            </a:r>
            <a:r>
              <a:rPr lang="ja-JP" altLang="en-US" dirty="0" smtClean="0">
                <a:solidFill>
                  <a:schemeClr val="tx1"/>
                </a:solidFill>
              </a:rPr>
              <a:t>ついて簡単に説明させていただきます．</a:t>
            </a:r>
            <a:endParaRPr lang="en-US" altLang="ja-JP" dirty="0" smtClean="0">
              <a:solidFill>
                <a:schemeClr val="tx1"/>
              </a:solidFill>
            </a:endParaRPr>
          </a:p>
          <a:p>
            <a:pPr>
              <a:buFont typeface="Wingdings" panose="05000000000000000000" pitchFamily="2" charset="2"/>
              <a:buNone/>
            </a:pPr>
            <a:r>
              <a:rPr lang="en-US" altLang="ja-JP" dirty="0" smtClean="0"/>
              <a:t>C</a:t>
            </a:r>
            <a:r>
              <a:rPr lang="ja-JP" altLang="en-US" dirty="0" smtClean="0"/>
              <a:t>＋</a:t>
            </a:r>
            <a:r>
              <a:rPr lang="en-US" altLang="ja-JP" dirty="0" smtClean="0"/>
              <a:t>+ </a:t>
            </a:r>
            <a:r>
              <a:rPr lang="ja-JP" altLang="en-US" dirty="0" smtClean="0"/>
              <a:t>に対するコードクローン検出における，</a:t>
            </a:r>
            <a:r>
              <a:rPr lang="en-US" altLang="ja-JP" dirty="0" smtClean="0"/>
              <a:t>CCFinderX</a:t>
            </a:r>
            <a:r>
              <a:rPr lang="ja-JP" altLang="en-US" dirty="0" smtClean="0"/>
              <a:t>との検出結果を比較を行った．</a:t>
            </a:r>
            <a:endParaRPr lang="en-US" altLang="ja-JP" dirty="0" smtClean="0"/>
          </a:p>
          <a:p>
            <a:pPr>
              <a:buFont typeface="Wingdings" panose="05000000000000000000" pitchFamily="2" charset="2"/>
              <a:buNone/>
            </a:pPr>
            <a:r>
              <a:rPr lang="en-US" altLang="ja-JP" dirty="0" smtClean="0"/>
              <a:t>CCFinderX </a:t>
            </a:r>
            <a:r>
              <a:rPr lang="ja-JP" altLang="en-US" dirty="0" err="1" smtClean="0"/>
              <a:t>で検</a:t>
            </a:r>
            <a:r>
              <a:rPr lang="ja-JP" altLang="en-US" dirty="0" smtClean="0"/>
              <a:t>出されたコードクローンのうち</a:t>
            </a:r>
            <a:r>
              <a:rPr lang="en-US" altLang="ja-JP" dirty="0" smtClean="0"/>
              <a:t>98</a:t>
            </a:r>
            <a:r>
              <a:rPr lang="ja-JP" altLang="en-US" dirty="0" smtClean="0"/>
              <a:t>％を</a:t>
            </a:r>
            <a:r>
              <a:rPr lang="ja-JP" altLang="en-US" dirty="0" smtClean="0"/>
              <a:t>，</a:t>
            </a:r>
            <a:r>
              <a:rPr lang="en-US" altLang="ja-JP" dirty="0" smtClean="0"/>
              <a:t>CCFinderSW </a:t>
            </a:r>
            <a:r>
              <a:rPr lang="ja-JP" altLang="en-US" dirty="0" err="1" smtClean="0"/>
              <a:t>は検</a:t>
            </a:r>
            <a:r>
              <a:rPr lang="ja-JP" altLang="en-US" dirty="0" smtClean="0"/>
              <a:t>出することができたため，</a:t>
            </a:r>
            <a:r>
              <a:rPr lang="en-US" altLang="ja-JP" dirty="0" smtClean="0"/>
              <a:t>2</a:t>
            </a:r>
            <a:r>
              <a:rPr lang="ja-JP" altLang="en-US" dirty="0" err="1" smtClean="0"/>
              <a:t>つの検</a:t>
            </a:r>
            <a:r>
              <a:rPr lang="ja-JP" altLang="en-US" dirty="0" smtClean="0"/>
              <a:t>出ツールはほぼ同等の検出能力を持っていることを示しました</a:t>
            </a:r>
            <a:r>
              <a:rPr lang="ja-JP" altLang="en-US" dirty="0" smtClean="0"/>
              <a:t>．</a:t>
            </a:r>
            <a:endParaRPr lang="en-US" altLang="ja-JP" dirty="0" smtClean="0"/>
          </a:p>
          <a:p>
            <a:pPr>
              <a:buFont typeface="Wingdings" panose="05000000000000000000" pitchFamily="2" charset="2"/>
              <a:buNone/>
            </a:pPr>
            <a:r>
              <a:rPr lang="en-US" altLang="ja-JP" dirty="0" smtClean="0"/>
              <a:t>12:10</a:t>
            </a:r>
            <a:endParaRPr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21</a:t>
            </a:fld>
            <a:endParaRPr kumimoji="1" lang="ja-JP" altLang="en-US"/>
          </a:p>
        </p:txBody>
      </p:sp>
    </p:spTree>
    <p:extLst>
      <p:ext uri="{BB962C8B-B14F-4D97-AF65-F5344CB8AC3E}">
        <p14:creationId xmlns:p14="http://schemas.microsoft.com/office/powerpoint/2010/main" val="19362665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smtClean="0"/>
              <a:t>12:50</a:t>
            </a:r>
            <a:endParaRPr 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22</a:t>
            </a:fld>
            <a:endParaRPr kumimoji="1" lang="ja-JP" altLang="en-US"/>
          </a:p>
        </p:txBody>
      </p:sp>
    </p:spTree>
    <p:extLst>
      <p:ext uri="{BB962C8B-B14F-4D97-AF65-F5344CB8AC3E}">
        <p14:creationId xmlns:p14="http://schemas.microsoft.com/office/powerpoint/2010/main" val="723219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まずは，研究の背景です．</a:t>
            </a:r>
            <a:endParaRPr lang="en-US" altLang="ja-JP" dirty="0" smtClean="0"/>
          </a:p>
          <a:p>
            <a:r>
              <a:rPr kumimoji="1" lang="ja-JP" altLang="en-US" dirty="0" smtClean="0"/>
              <a:t>コードクローンとは</a:t>
            </a:r>
            <a:r>
              <a:rPr lang="ja-JP" altLang="en-US" dirty="0" smtClean="0">
                <a:latin typeface="メイリオ" panose="020B0604030504040204" pitchFamily="50" charset="-128"/>
                <a:ea typeface="メイリオ" panose="020B0604030504040204" pitchFamily="50" charset="-128"/>
              </a:rPr>
              <a:t>，主にコピーアンドペーストで生成される類似したコード片のことです．</a:t>
            </a:r>
            <a:endParaRPr lang="en-US" altLang="ja-JP" dirty="0" smtClean="0">
              <a:solidFill>
                <a:srgbClr val="0070C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メイリオ" panose="020B0604030504040204" pitchFamily="50" charset="-128"/>
                <a:ea typeface="メイリオ" panose="020B0604030504040204" pitchFamily="50" charset="-128"/>
              </a:rPr>
              <a:t>あるコード片に修正が必要だった場合，類似したコード片に同様の修正を行うか検討する必要があることから，</a:t>
            </a:r>
            <a:endParaRPr lang="en-US" altLang="ja-JP" dirty="0" smtClean="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コードクローンの存在はソフトウェアの保守作業を難しくするとされています</a:t>
            </a:r>
            <a:r>
              <a:rPr kumimoji="1" lang="ja-JP" altLang="en-US" dirty="0" smtClean="0"/>
              <a:t>．</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dirty="0" smtClean="0"/>
              <a:t>35</a:t>
            </a:r>
            <a:endParaRPr 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a:t>
            </a:fld>
            <a:endParaRPr kumimoji="1" lang="ja-JP" altLang="en-US"/>
          </a:p>
        </p:txBody>
      </p:sp>
    </p:spTree>
    <p:extLst>
      <p:ext uri="{BB962C8B-B14F-4D97-AF65-F5344CB8AC3E}">
        <p14:creationId xmlns:p14="http://schemas.microsoft.com/office/powerpoint/2010/main" val="12533526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24</a:t>
            </a:fld>
            <a:endParaRPr kumimoji="1" lang="ja-JP" altLang="en-US"/>
          </a:p>
        </p:txBody>
      </p:sp>
    </p:spTree>
    <p:extLst>
      <p:ext uri="{BB962C8B-B14F-4D97-AF65-F5344CB8AC3E}">
        <p14:creationId xmlns:p14="http://schemas.microsoft.com/office/powerpoint/2010/main" val="23853736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26</a:t>
            </a:fld>
            <a:endParaRPr kumimoji="1" lang="ja-JP" altLang="en-US"/>
          </a:p>
        </p:txBody>
      </p:sp>
    </p:spTree>
    <p:extLst>
      <p:ext uri="{BB962C8B-B14F-4D97-AF65-F5344CB8AC3E}">
        <p14:creationId xmlns:p14="http://schemas.microsoft.com/office/powerpoint/2010/main" val="3082130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1069906">
              <a:defRPr/>
            </a:pPr>
            <a:r>
              <a:rPr lang="ja-JP" altLang="en-US" sz="2500" dirty="0" smtClean="0"/>
              <a:t>コードクローンの分類です．本研究で用いるコードクローンの分類は</a:t>
            </a:r>
            <a:r>
              <a:rPr lang="en-US" altLang="ja-JP" sz="2500" dirty="0" smtClean="0"/>
              <a:t>2</a:t>
            </a:r>
            <a:r>
              <a:rPr lang="ja-JP" altLang="en-US" sz="2500" dirty="0" smtClean="0"/>
              <a:t>つあります．</a:t>
            </a:r>
            <a:endParaRPr lang="en-US" altLang="ja-JP" sz="2500" dirty="0" smtClean="0"/>
          </a:p>
          <a:p>
            <a:pPr rtl="0" eaLnBrk="1" fontAlgn="t" latinLnBrk="0" hangingPunct="1"/>
            <a:r>
              <a:rPr lang="ja-JP" altLang="en-US" sz="2500" dirty="0" smtClean="0"/>
              <a:t>タイプワンは</a:t>
            </a:r>
            <a:r>
              <a:rPr kumimoji="1" lang="ja-JP" altLang="en-US" sz="1200" b="0" i="0" u="none" strike="noStrike" kern="1200" baseline="0" dirty="0" smtClean="0">
                <a:solidFill>
                  <a:schemeClr val="tx1"/>
                </a:solidFill>
                <a:effectLst/>
                <a:latin typeface="+mn-lt"/>
                <a:ea typeface="+mn-ea"/>
                <a:cs typeface="+mn-cs"/>
              </a:rPr>
              <a:t>空白，タブ文字，改行やコメントなどを除いて一致するコードクローンのことをいいます．</a:t>
            </a:r>
            <a:endParaRPr kumimoji="1" lang="en-US" sz="1200" b="0" i="0" u="none" strike="noStrike" kern="1200" dirty="0" smtClean="0">
              <a:solidFill>
                <a:schemeClr val="tx1"/>
              </a:solidFill>
              <a:effectLst/>
              <a:latin typeface="+mn-lt"/>
              <a:ea typeface="+mn-ea"/>
              <a:cs typeface="+mn-cs"/>
            </a:endParaRPr>
          </a:p>
          <a:p>
            <a:pPr rtl="0" eaLnBrk="1" fontAlgn="t" latinLnBrk="0" hangingPunct="1"/>
            <a:r>
              <a:rPr kumimoji="1" lang="ja-JP" altLang="en-US" sz="1200" b="0" i="0" u="none" strike="noStrike" kern="1200" baseline="0" dirty="0" smtClean="0">
                <a:solidFill>
                  <a:schemeClr val="tx1"/>
                </a:solidFill>
                <a:effectLst/>
                <a:latin typeface="+mn-lt"/>
                <a:ea typeface="+mn-ea"/>
                <a:cs typeface="+mn-cs"/>
              </a:rPr>
              <a:t>タイプ</a:t>
            </a:r>
            <a:r>
              <a:rPr kumimoji="1" lang="en-US" altLang="ja-JP" sz="1200" b="0" i="0" u="none" strike="noStrike" kern="1200" baseline="0" dirty="0" smtClean="0">
                <a:solidFill>
                  <a:schemeClr val="tx1"/>
                </a:solidFill>
                <a:effectLst/>
                <a:latin typeface="+mn-lt"/>
                <a:ea typeface="+mn-ea"/>
                <a:cs typeface="+mn-cs"/>
              </a:rPr>
              <a:t>2</a:t>
            </a:r>
            <a:r>
              <a:rPr kumimoji="1" lang="ja-JP" altLang="en-US" sz="1200" b="0" i="0" u="none" strike="noStrike" kern="1200" baseline="0" dirty="0" smtClean="0">
                <a:solidFill>
                  <a:schemeClr val="tx1"/>
                </a:solidFill>
                <a:effectLst/>
                <a:latin typeface="+mn-lt"/>
                <a:ea typeface="+mn-ea"/>
                <a:cs typeface="+mn-cs"/>
              </a:rPr>
              <a:t>はタイプ </a:t>
            </a:r>
            <a:r>
              <a:rPr kumimoji="1" lang="en-US" sz="1200" b="0" i="0" u="none" strike="noStrike" kern="1200" baseline="0" dirty="0" smtClean="0">
                <a:solidFill>
                  <a:schemeClr val="tx1"/>
                </a:solidFill>
                <a:effectLst/>
                <a:latin typeface="+mn-lt"/>
                <a:ea typeface="+mn-ea"/>
                <a:cs typeface="+mn-cs"/>
              </a:rPr>
              <a:t>1 </a:t>
            </a:r>
            <a:r>
              <a:rPr kumimoji="1" lang="ja-JP" altLang="en-US" sz="1200" b="0" i="0" u="none" strike="noStrike" kern="1200" baseline="0" dirty="0" smtClean="0">
                <a:solidFill>
                  <a:schemeClr val="tx1"/>
                </a:solidFill>
                <a:effectLst/>
                <a:latin typeface="+mn-lt"/>
                <a:ea typeface="+mn-ea"/>
                <a:cs typeface="+mn-cs"/>
              </a:rPr>
              <a:t>の条件に加えて，リテラル，型，識別子を除いて一致するコードクローンのことをいいます．</a:t>
            </a:r>
            <a:endParaRPr kumimoji="1" lang="en-US" altLang="ja-JP" sz="1200" b="0" i="0" u="none" strike="noStrike" kern="1200" baseline="0" dirty="0" smtClean="0">
              <a:solidFill>
                <a:schemeClr val="tx1"/>
              </a:solidFill>
              <a:effectLst/>
              <a:latin typeface="+mn-lt"/>
              <a:ea typeface="+mn-ea"/>
              <a:cs typeface="+mn-cs"/>
            </a:endParaRPr>
          </a:p>
          <a:p>
            <a:pPr rtl="0" eaLnBrk="1" fontAlgn="t" latinLnBrk="0" hangingPunct="1"/>
            <a:r>
              <a:rPr kumimoji="1" lang="ja-JP" altLang="en-US" sz="1200" b="0" i="0" u="none" strike="noStrike" kern="1200" baseline="0" dirty="0" smtClean="0">
                <a:solidFill>
                  <a:schemeClr val="tx1"/>
                </a:solidFill>
                <a:effectLst/>
                <a:latin typeface="+mn-lt"/>
                <a:ea typeface="+mn-ea"/>
                <a:cs typeface="+mn-cs"/>
              </a:rPr>
              <a:t>以下の</a:t>
            </a:r>
            <a:r>
              <a:rPr kumimoji="1" lang="en-US" altLang="ja-JP" sz="1200" b="0" i="0" u="none" strike="noStrike" kern="1200" baseline="0" dirty="0" smtClean="0">
                <a:solidFill>
                  <a:schemeClr val="tx1"/>
                </a:solidFill>
                <a:effectLst/>
                <a:latin typeface="+mn-lt"/>
                <a:ea typeface="+mn-ea"/>
                <a:cs typeface="+mn-cs"/>
              </a:rPr>
              <a:t>2</a:t>
            </a:r>
            <a:r>
              <a:rPr kumimoji="1" lang="ja-JP" altLang="en-US" sz="1200" b="0" i="0" u="none" strike="noStrike" kern="1200" baseline="0" dirty="0" err="1" smtClean="0">
                <a:solidFill>
                  <a:schemeClr val="tx1"/>
                </a:solidFill>
                <a:effectLst/>
                <a:latin typeface="+mn-lt"/>
                <a:ea typeface="+mn-ea"/>
                <a:cs typeface="+mn-cs"/>
              </a:rPr>
              <a:t>つの</a:t>
            </a:r>
            <a:r>
              <a:rPr kumimoji="1" lang="ja-JP" altLang="en-US" sz="1200" b="0" i="0" u="none" strike="noStrike" kern="1200" baseline="0" dirty="0" smtClean="0">
                <a:solidFill>
                  <a:schemeClr val="tx1"/>
                </a:solidFill>
                <a:effectLst/>
                <a:latin typeface="+mn-lt"/>
                <a:ea typeface="+mn-ea"/>
                <a:cs typeface="+mn-cs"/>
              </a:rPr>
              <a:t>コード片は互いにタイプ</a:t>
            </a:r>
            <a:r>
              <a:rPr kumimoji="1" lang="en-US" altLang="ja-JP" sz="1200" b="0" i="0" u="none" strike="noStrike" kern="1200" baseline="0" dirty="0" smtClean="0">
                <a:solidFill>
                  <a:schemeClr val="tx1"/>
                </a:solidFill>
                <a:effectLst/>
                <a:latin typeface="+mn-lt"/>
                <a:ea typeface="+mn-ea"/>
                <a:cs typeface="+mn-cs"/>
              </a:rPr>
              <a:t>2</a:t>
            </a:r>
            <a:r>
              <a:rPr kumimoji="1" lang="ja-JP" altLang="en-US" sz="1200" b="0" i="0" u="none" strike="noStrike" kern="1200" baseline="0" dirty="0" smtClean="0">
                <a:solidFill>
                  <a:schemeClr val="tx1"/>
                </a:solidFill>
                <a:effectLst/>
                <a:latin typeface="+mn-lt"/>
                <a:ea typeface="+mn-ea"/>
                <a:cs typeface="+mn-cs"/>
              </a:rPr>
              <a:t>のコードクローンになっているものです．</a:t>
            </a:r>
            <a:endParaRPr kumimoji="1" lang="en-US" altLang="ja-JP" sz="1200" b="0" i="0" u="none" strike="noStrike" kern="1200" baseline="0" dirty="0" smtClean="0">
              <a:solidFill>
                <a:schemeClr val="tx1"/>
              </a:solidFill>
              <a:effectLst/>
              <a:latin typeface="+mn-lt"/>
              <a:ea typeface="+mn-ea"/>
              <a:cs typeface="+mn-cs"/>
            </a:endParaRPr>
          </a:p>
          <a:p>
            <a:pPr rtl="0" eaLnBrk="1" fontAlgn="t" latinLnBrk="0" hangingPunct="1"/>
            <a:r>
              <a:rPr kumimoji="1" lang="ja-JP" altLang="en-US" sz="1200" b="0" i="0" u="none" strike="noStrike" kern="1200" baseline="0" dirty="0" smtClean="0">
                <a:solidFill>
                  <a:schemeClr val="tx1"/>
                </a:solidFill>
                <a:effectLst/>
                <a:latin typeface="+mn-lt"/>
                <a:ea typeface="+mn-ea"/>
                <a:cs typeface="+mn-cs"/>
              </a:rPr>
              <a:t>この</a:t>
            </a:r>
            <a:r>
              <a:rPr kumimoji="1" lang="en-US" altLang="ja-JP" sz="1200" b="0" i="0" u="none" strike="noStrike" kern="1200" baseline="0" dirty="0" smtClean="0">
                <a:solidFill>
                  <a:schemeClr val="tx1"/>
                </a:solidFill>
                <a:effectLst/>
                <a:latin typeface="+mn-lt"/>
                <a:ea typeface="+mn-ea"/>
                <a:cs typeface="+mn-cs"/>
              </a:rPr>
              <a:t>2</a:t>
            </a:r>
            <a:r>
              <a:rPr kumimoji="1" lang="ja-JP" altLang="en-US" sz="1200" b="0" i="0" u="none" strike="noStrike" kern="1200" baseline="0" dirty="0" err="1" smtClean="0">
                <a:solidFill>
                  <a:schemeClr val="tx1"/>
                </a:solidFill>
                <a:effectLst/>
                <a:latin typeface="+mn-lt"/>
                <a:ea typeface="+mn-ea"/>
                <a:cs typeface="+mn-cs"/>
              </a:rPr>
              <a:t>つは</a:t>
            </a:r>
            <a:r>
              <a:rPr kumimoji="1" lang="en-US" altLang="ja-JP" sz="1200" b="0" i="0" u="none" strike="noStrike" kern="1200" baseline="0" dirty="0" smtClean="0">
                <a:solidFill>
                  <a:schemeClr val="tx1"/>
                </a:solidFill>
                <a:effectLst/>
                <a:latin typeface="+mn-lt"/>
                <a:ea typeface="+mn-ea"/>
                <a:cs typeface="+mn-cs"/>
              </a:rPr>
              <a:t>2</a:t>
            </a:r>
            <a:r>
              <a:rPr kumimoji="1" lang="ja-JP" altLang="en-US" sz="1200" b="0" i="0" u="none" strike="noStrike" kern="1200" baseline="0" dirty="0" smtClean="0">
                <a:solidFill>
                  <a:schemeClr val="tx1"/>
                </a:solidFill>
                <a:effectLst/>
                <a:latin typeface="+mn-lt"/>
                <a:ea typeface="+mn-ea"/>
                <a:cs typeface="+mn-cs"/>
              </a:rPr>
              <a:t>行目のコメントの違いや，</a:t>
            </a:r>
            <a:r>
              <a:rPr kumimoji="1" lang="en-US" altLang="ja-JP" sz="1200" b="0" i="0" u="none" strike="noStrike" kern="1200" baseline="0" dirty="0" smtClean="0">
                <a:solidFill>
                  <a:schemeClr val="tx1"/>
                </a:solidFill>
                <a:effectLst/>
                <a:latin typeface="+mn-lt"/>
                <a:ea typeface="+mn-ea"/>
                <a:cs typeface="+mn-cs"/>
              </a:rPr>
              <a:t>show</a:t>
            </a:r>
            <a:r>
              <a:rPr kumimoji="1" lang="ja-JP" altLang="en-US" sz="1200" b="0" i="0" u="none" strike="noStrike" kern="1200" baseline="0" dirty="0" smtClean="0">
                <a:solidFill>
                  <a:schemeClr val="tx1"/>
                </a:solidFill>
                <a:effectLst/>
                <a:latin typeface="+mn-lt"/>
                <a:ea typeface="+mn-ea"/>
                <a:cs typeface="+mn-cs"/>
              </a:rPr>
              <a:t>と</a:t>
            </a:r>
            <a:r>
              <a:rPr kumimoji="1" lang="en-US" altLang="ja-JP" sz="1200" b="0" i="0" u="none" strike="noStrike" kern="1200" baseline="0" dirty="0" smtClean="0">
                <a:solidFill>
                  <a:schemeClr val="tx1"/>
                </a:solidFill>
                <a:effectLst/>
                <a:latin typeface="+mn-lt"/>
                <a:ea typeface="+mn-ea"/>
                <a:cs typeface="+mn-cs"/>
              </a:rPr>
              <a:t>print</a:t>
            </a:r>
            <a:r>
              <a:rPr kumimoji="1" lang="ja-JP" altLang="en-US" sz="1200" b="0" i="0" u="none" strike="noStrike" kern="1200" baseline="0" dirty="0" smtClean="0">
                <a:solidFill>
                  <a:schemeClr val="tx1"/>
                </a:solidFill>
                <a:effectLst/>
                <a:latin typeface="+mn-lt"/>
                <a:ea typeface="+mn-ea"/>
                <a:cs typeface="+mn-cs"/>
              </a:rPr>
              <a:t>という関数名と，</a:t>
            </a:r>
            <a:r>
              <a:rPr kumimoji="1" lang="en-US" altLang="ja-JP" sz="1200" b="0" i="0" u="none" strike="noStrike" kern="1200" baseline="0" dirty="0" smtClean="0">
                <a:solidFill>
                  <a:schemeClr val="tx1"/>
                </a:solidFill>
                <a:effectLst/>
                <a:latin typeface="+mn-lt"/>
                <a:ea typeface="+mn-ea"/>
                <a:cs typeface="+mn-cs"/>
              </a:rPr>
              <a:t>range</a:t>
            </a:r>
            <a:r>
              <a:rPr kumimoji="1" lang="ja-JP" altLang="en-US" sz="1200" b="0" i="0" u="none" strike="noStrike" kern="1200" baseline="0" dirty="0" smtClean="0">
                <a:solidFill>
                  <a:schemeClr val="tx1"/>
                </a:solidFill>
                <a:effectLst/>
                <a:latin typeface="+mn-lt"/>
                <a:ea typeface="+mn-ea"/>
                <a:cs typeface="+mn-cs"/>
              </a:rPr>
              <a:t>と</a:t>
            </a:r>
            <a:r>
              <a:rPr kumimoji="1" lang="en-US" altLang="ja-JP" sz="1200" b="0" i="0" u="none" strike="noStrike" kern="1200" baseline="0" dirty="0" smtClean="0">
                <a:solidFill>
                  <a:schemeClr val="tx1"/>
                </a:solidFill>
                <a:effectLst/>
                <a:latin typeface="+mn-lt"/>
                <a:ea typeface="+mn-ea"/>
                <a:cs typeface="+mn-cs"/>
              </a:rPr>
              <a:t>max</a:t>
            </a:r>
            <a:r>
              <a:rPr kumimoji="1" lang="ja-JP" altLang="en-US" sz="1200" b="0" i="0" u="none" strike="noStrike" kern="1200" baseline="0" dirty="0" smtClean="0">
                <a:solidFill>
                  <a:schemeClr val="tx1"/>
                </a:solidFill>
                <a:effectLst/>
                <a:latin typeface="+mn-lt"/>
                <a:ea typeface="+mn-ea"/>
                <a:cs typeface="+mn-cs"/>
              </a:rPr>
              <a:t>という変数名などが異なっているタイプ</a:t>
            </a:r>
            <a:r>
              <a:rPr kumimoji="1" lang="en-US" altLang="ja-JP" sz="1200" b="0" i="0" u="none" strike="noStrike" kern="1200" baseline="0" dirty="0" smtClean="0">
                <a:solidFill>
                  <a:schemeClr val="tx1"/>
                </a:solidFill>
                <a:effectLst/>
                <a:latin typeface="+mn-lt"/>
                <a:ea typeface="+mn-ea"/>
                <a:cs typeface="+mn-cs"/>
              </a:rPr>
              <a:t>2</a:t>
            </a:r>
            <a:r>
              <a:rPr kumimoji="1" lang="ja-JP" altLang="en-US" sz="1200" b="0" i="0" u="none" strike="noStrike" kern="1200" baseline="0" dirty="0" smtClean="0">
                <a:solidFill>
                  <a:schemeClr val="tx1"/>
                </a:solidFill>
                <a:effectLst/>
                <a:latin typeface="+mn-lt"/>
                <a:ea typeface="+mn-ea"/>
                <a:cs typeface="+mn-cs"/>
              </a:rPr>
              <a:t>のコードクローンです</a:t>
            </a:r>
            <a:r>
              <a:rPr kumimoji="1" lang="ja-JP" altLang="en-US" sz="1200" b="0" i="0" u="none" strike="noStrike" kern="1200" baseline="0" dirty="0" smtClean="0">
                <a:solidFill>
                  <a:schemeClr val="tx1"/>
                </a:solidFill>
                <a:effectLst/>
                <a:latin typeface="+mn-lt"/>
                <a:ea typeface="+mn-ea"/>
                <a:cs typeface="+mn-cs"/>
              </a:rPr>
              <a:t>．</a:t>
            </a:r>
            <a:endParaRPr kumimoji="1" lang="en-US" altLang="ja-JP" sz="1200" b="0" i="0" u="none" strike="noStrike" kern="1200" baseline="0" dirty="0" smtClean="0">
              <a:solidFill>
                <a:schemeClr val="tx1"/>
              </a:solidFill>
              <a:effectLst/>
              <a:latin typeface="+mn-lt"/>
              <a:ea typeface="+mn-ea"/>
              <a:cs typeface="+mn-cs"/>
            </a:endParaRPr>
          </a:p>
          <a:p>
            <a:pPr rtl="0" eaLnBrk="1" fontAlgn="t" latinLnBrk="0" hangingPunct="1"/>
            <a:r>
              <a:rPr kumimoji="1" lang="en-US" sz="1200" b="0" i="0" u="none" strike="noStrike" kern="1200" baseline="0" dirty="0" smtClean="0">
                <a:solidFill>
                  <a:schemeClr val="tx1"/>
                </a:solidFill>
                <a:effectLst/>
                <a:latin typeface="+mn-lt"/>
                <a:ea typeface="+mn-ea"/>
                <a:cs typeface="+mn-cs"/>
              </a:rPr>
              <a:t>1:11</a:t>
            </a:r>
            <a:endParaRPr kumimoji="1" lang="en-US" sz="1200" b="0" i="0" u="none" strike="noStrike"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a:t>
            </a:fld>
            <a:endParaRPr kumimoji="1" lang="ja-JP" altLang="en-US"/>
          </a:p>
        </p:txBody>
      </p:sp>
    </p:spTree>
    <p:extLst>
      <p:ext uri="{BB962C8B-B14F-4D97-AF65-F5344CB8AC3E}">
        <p14:creationId xmlns:p14="http://schemas.microsoft.com/office/powerpoint/2010/main" val="3218901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600" dirty="0" smtClean="0"/>
              <a:t>今までに，自動的にコードクローンを検出するツールがいくつも提案されており，その</a:t>
            </a:r>
            <a:r>
              <a:rPr lang="en-US" altLang="ja-JP" sz="1600" dirty="0" smtClean="0"/>
              <a:t>1</a:t>
            </a:r>
            <a:r>
              <a:rPr lang="ja-JP" altLang="en-US" sz="1600" dirty="0" err="1" smtClean="0"/>
              <a:t>つに</a:t>
            </a:r>
            <a:r>
              <a:rPr lang="en-US" altLang="ja-JP" sz="1600" dirty="0" smtClean="0"/>
              <a:t>CCFinderX</a:t>
            </a:r>
            <a:r>
              <a:rPr lang="ja-JP" altLang="en-US" sz="1600" dirty="0" smtClean="0"/>
              <a:t>があります．</a:t>
            </a:r>
            <a:endParaRPr lang="en-US" altLang="ja-JP" sz="1600" dirty="0" smtClean="0"/>
          </a:p>
          <a:p>
            <a:r>
              <a:rPr lang="en-US" altLang="ja-JP" sz="1600" dirty="0" smtClean="0"/>
              <a:t>CCFinderX</a:t>
            </a:r>
            <a:r>
              <a:rPr lang="ja-JP" altLang="en-US" sz="1600" dirty="0" smtClean="0"/>
              <a:t>の特徴として以下のようなものがあります．</a:t>
            </a:r>
            <a:endParaRPr lang="en-US" altLang="ja-JP" sz="1600" dirty="0" smtClean="0"/>
          </a:p>
          <a:p>
            <a:pPr>
              <a:buFont typeface="Wingdings" panose="05000000000000000000" pitchFamily="2" charset="2"/>
              <a:buNone/>
            </a:pPr>
            <a:r>
              <a:rPr lang="en-US" altLang="ja-JP" sz="1600" dirty="0" smtClean="0"/>
              <a:t>C/C++, C#, COBOL, Visual Basic</a:t>
            </a:r>
            <a:r>
              <a:rPr lang="ja-JP" altLang="en-US" sz="1600" dirty="0" err="1" smtClean="0"/>
              <a:t>，</a:t>
            </a:r>
            <a:r>
              <a:rPr lang="en-US" altLang="ja-JP" sz="1600" dirty="0" smtClean="0"/>
              <a:t>Java</a:t>
            </a:r>
            <a:r>
              <a:rPr lang="ja-JP" altLang="en-US" sz="1600" dirty="0" smtClean="0"/>
              <a:t>に対応している．</a:t>
            </a:r>
            <a:endParaRPr lang="en-US" altLang="ja-JP" sz="1600" dirty="0" smtClean="0"/>
          </a:p>
          <a:p>
            <a:pPr>
              <a:buFont typeface="Wingdings" panose="05000000000000000000" pitchFamily="2" charset="2"/>
              <a:buNone/>
            </a:pPr>
            <a:r>
              <a:rPr lang="ja-JP" altLang="en-US" sz="1600" dirty="0" smtClean="0"/>
              <a:t>ソースコードを言語の文法に沿って</a:t>
            </a:r>
            <a:r>
              <a:rPr lang="ja-JP" altLang="en-US" sz="1600" dirty="0" smtClean="0">
                <a:solidFill>
                  <a:srgbClr val="FF0000"/>
                </a:solidFill>
              </a:rPr>
              <a:t>字句解析</a:t>
            </a:r>
            <a:r>
              <a:rPr lang="ja-JP" altLang="en-US" sz="1600" dirty="0" smtClean="0"/>
              <a:t>を行い，</a:t>
            </a:r>
            <a:r>
              <a:rPr lang="ja-JP" altLang="en-US" sz="1600" dirty="0" smtClean="0">
                <a:solidFill>
                  <a:srgbClr val="00B0F0"/>
                </a:solidFill>
              </a:rPr>
              <a:t>字句単位</a:t>
            </a:r>
            <a:r>
              <a:rPr lang="ja-JP" altLang="en-US" sz="1600" dirty="0" smtClean="0"/>
              <a:t>のコードクローンを検出します．</a:t>
            </a:r>
            <a:endParaRPr lang="en-US" altLang="ja-JP" sz="1600" dirty="0" smtClean="0"/>
          </a:p>
          <a:p>
            <a:pPr>
              <a:buFont typeface="Wingdings" panose="05000000000000000000" pitchFamily="2" charset="2"/>
              <a:buNone/>
            </a:pPr>
            <a:r>
              <a:rPr lang="ja-JP" altLang="en-US" sz="1600" dirty="0" smtClean="0"/>
              <a:t>識別子やリテラルを表す字句を判別することで，</a:t>
            </a:r>
            <a:r>
              <a:rPr lang="ja-JP" altLang="en-US" sz="1600" dirty="0" smtClean="0">
                <a:solidFill>
                  <a:srgbClr val="00B0F0"/>
                </a:solidFill>
              </a:rPr>
              <a:t>タイプ </a:t>
            </a:r>
            <a:r>
              <a:rPr lang="en-US" altLang="ja-JP" sz="1600" dirty="0" smtClean="0">
                <a:solidFill>
                  <a:srgbClr val="00B0F0"/>
                </a:solidFill>
              </a:rPr>
              <a:t>2 </a:t>
            </a:r>
            <a:r>
              <a:rPr lang="ja-JP" altLang="en-US" sz="1600" dirty="0" smtClean="0"/>
              <a:t>のコードクローンを検出します．</a:t>
            </a:r>
          </a:p>
          <a:p>
            <a:r>
              <a:rPr lang="en-US" altLang="ja-JP" sz="1600" dirty="0" smtClean="0"/>
              <a:t>1:43</a:t>
            </a:r>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4</a:t>
            </a:fld>
            <a:endParaRPr kumimoji="1" lang="ja-JP" altLang="en-US"/>
          </a:p>
        </p:txBody>
      </p:sp>
    </p:spTree>
    <p:extLst>
      <p:ext uri="{BB962C8B-B14F-4D97-AF65-F5344CB8AC3E}">
        <p14:creationId xmlns:p14="http://schemas.microsoft.com/office/powerpoint/2010/main" val="192408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500" dirty="0" smtClean="0"/>
              <a:t>次に</a:t>
            </a:r>
            <a:r>
              <a:rPr lang="en-US" altLang="ja-JP" sz="2500" dirty="0" smtClean="0"/>
              <a:t>CCFinderX</a:t>
            </a:r>
            <a:r>
              <a:rPr lang="ja-JP" altLang="en-US" sz="2500" dirty="0" smtClean="0"/>
              <a:t>の処理概要について，説明します．</a:t>
            </a:r>
            <a:endParaRPr lang="en-US" altLang="ja-JP" sz="2500" dirty="0" smtClean="0"/>
          </a:p>
          <a:p>
            <a:r>
              <a:rPr lang="en-US" altLang="ja-JP" sz="2500" dirty="0" smtClean="0"/>
              <a:t>CCFinderX</a:t>
            </a:r>
            <a:r>
              <a:rPr lang="ja-JP" altLang="en-US" sz="2500" dirty="0" smtClean="0"/>
              <a:t>はソースコードを入力と与えると，</a:t>
            </a:r>
            <a:endParaRPr lang="en-US" altLang="ja-JP" sz="2500" dirty="0" smtClean="0"/>
          </a:p>
          <a:p>
            <a:r>
              <a:rPr lang="ja-JP" altLang="en-US" sz="2500" dirty="0" smtClean="0"/>
              <a:t>この字句解析は</a:t>
            </a:r>
            <a:endParaRPr lang="en-US" altLang="ja-JP" sz="2500" dirty="0" smtClean="0"/>
          </a:p>
          <a:p>
            <a:pPr>
              <a:buFont typeface="Wingdings" panose="05000000000000000000" pitchFamily="2" charset="2"/>
              <a:buChar char="l"/>
            </a:pPr>
            <a:r>
              <a:rPr lang="ja-JP" altLang="en-US" sz="2800" dirty="0" smtClean="0">
                <a:solidFill>
                  <a:schemeClr val="tx1"/>
                </a:solidFill>
                <a:latin typeface="メイリオ" panose="020B0604030504040204" pitchFamily="50" charset="-128"/>
                <a:ea typeface="メイリオ" panose="020B0604030504040204" pitchFamily="50" charset="-128"/>
              </a:rPr>
              <a:t>ソースコードを意味を持つ字句に分割　する処理を字句解析と呼ぶ</a:t>
            </a:r>
            <a:endParaRPr lang="en-US" altLang="ja-JP" sz="2800"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None/>
            </a:pPr>
            <a:r>
              <a:rPr lang="ja-JP" altLang="en-US" sz="2800" dirty="0" smtClean="0">
                <a:solidFill>
                  <a:schemeClr val="tx1"/>
                </a:solidFill>
                <a:latin typeface="メイリオ" panose="020B0604030504040204" pitchFamily="50" charset="-128"/>
                <a:ea typeface="メイリオ" panose="020B0604030504040204" pitchFamily="50" charset="-128"/>
              </a:rPr>
              <a:t>右の上の</a:t>
            </a:r>
            <a:r>
              <a:rPr lang="en-US" altLang="ja-JP" sz="2800" dirty="0" smtClean="0">
                <a:solidFill>
                  <a:schemeClr val="tx1"/>
                </a:solidFill>
                <a:latin typeface="メイリオ" panose="020B0604030504040204" pitchFamily="50" charset="-128"/>
                <a:ea typeface="メイリオ" panose="020B0604030504040204" pitchFamily="50" charset="-128"/>
              </a:rPr>
              <a:t>if</a:t>
            </a:r>
            <a:r>
              <a:rPr lang="ja-JP" altLang="en-US" sz="2800" dirty="0" smtClean="0">
                <a:solidFill>
                  <a:schemeClr val="tx1"/>
                </a:solidFill>
                <a:latin typeface="メイリオ" panose="020B0604030504040204" pitchFamily="50" charset="-128"/>
                <a:ea typeface="メイリオ" panose="020B0604030504040204" pitchFamily="50" charset="-128"/>
              </a:rPr>
              <a:t>文があったら</a:t>
            </a:r>
            <a:endParaRPr lang="en-US" altLang="ja-JP" sz="2800"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sz="2800" dirty="0" smtClean="0">
                <a:solidFill>
                  <a:schemeClr val="tx1"/>
                </a:solidFill>
                <a:latin typeface="メイリオ" panose="020B0604030504040204" pitchFamily="50" charset="-128"/>
                <a:ea typeface="メイリオ" panose="020B0604030504040204" pitchFamily="50" charset="-128"/>
              </a:rPr>
              <a:t>字句解析は言語の文法に依存するため，言語ごとに実装を変更しなければならない</a:t>
            </a:r>
            <a:endParaRPr lang="en-US" altLang="ja-JP" sz="2800" dirty="0" smtClean="0">
              <a:solidFill>
                <a:schemeClr val="tx1"/>
              </a:solidFill>
              <a:latin typeface="メイリオ" panose="020B0604030504040204" pitchFamily="50" charset="-128"/>
              <a:ea typeface="メイリオ" panose="020B0604030504040204" pitchFamily="50" charset="-128"/>
            </a:endParaRPr>
          </a:p>
          <a:p>
            <a:r>
              <a:rPr lang="en-US" altLang="ja-JP" sz="2500" dirty="0" smtClean="0"/>
              <a:t>2:25</a:t>
            </a:r>
            <a:endParaRPr lang="en-US" altLang="ja-JP" sz="25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5</a:t>
            </a:fld>
            <a:endParaRPr kumimoji="1" lang="ja-JP" altLang="en-US"/>
          </a:p>
        </p:txBody>
      </p:sp>
    </p:spTree>
    <p:extLst>
      <p:ext uri="{BB962C8B-B14F-4D97-AF65-F5344CB8AC3E}">
        <p14:creationId xmlns:p14="http://schemas.microsoft.com/office/powerpoint/2010/main" val="1224416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Font typeface="Wingdings" panose="05000000000000000000" pitchFamily="2" charset="2"/>
              <a:buNone/>
            </a:pPr>
            <a:r>
              <a:rPr lang="ja-JP" altLang="en-US" dirty="0" smtClean="0">
                <a:solidFill>
                  <a:schemeClr val="tx1"/>
                </a:solidFill>
                <a:latin typeface="メイリオ" panose="020B0604030504040204" pitchFamily="50" charset="-128"/>
                <a:ea typeface="メイリオ" panose="020B0604030504040204" pitchFamily="50" charset="-128"/>
              </a:rPr>
              <a:t>次に変換処理です</a:t>
            </a: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None/>
            </a:pPr>
            <a:r>
              <a:rPr lang="ja-JP" altLang="en-US" dirty="0" smtClean="0">
                <a:solidFill>
                  <a:schemeClr val="tx1"/>
                </a:solidFill>
                <a:latin typeface="メイリオ" panose="020B0604030504040204" pitchFamily="50" charset="-128"/>
                <a:ea typeface="メイリオ" panose="020B0604030504040204" pitchFamily="50" charset="-128"/>
              </a:rPr>
              <a:t>タイプ </a:t>
            </a:r>
            <a:r>
              <a:rPr lang="en-US" altLang="ja-JP" dirty="0" smtClean="0">
                <a:solidFill>
                  <a:schemeClr val="tx1"/>
                </a:solidFill>
                <a:latin typeface="メイリオ" panose="020B0604030504040204" pitchFamily="50" charset="-128"/>
                <a:ea typeface="メイリオ" panose="020B0604030504040204" pitchFamily="50" charset="-128"/>
              </a:rPr>
              <a:t>2 </a:t>
            </a:r>
            <a:r>
              <a:rPr lang="ja-JP" altLang="en-US" dirty="0" smtClean="0">
                <a:solidFill>
                  <a:schemeClr val="tx1"/>
                </a:solidFill>
                <a:latin typeface="メイリオ" panose="020B0604030504040204" pitchFamily="50" charset="-128"/>
                <a:ea typeface="メイリオ" panose="020B0604030504040204" pitchFamily="50" charset="-128"/>
              </a:rPr>
              <a:t>のコードクローンを検出するために行われる処理である</a:t>
            </a: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None/>
            </a:pPr>
            <a:r>
              <a:rPr lang="ja-JP" altLang="en-US" dirty="0" smtClean="0">
                <a:solidFill>
                  <a:schemeClr val="tx1"/>
                </a:solidFill>
                <a:latin typeface="メイリオ" panose="020B0604030504040204" pitchFamily="50" charset="-128"/>
                <a:ea typeface="メイリオ" panose="020B0604030504040204" pitchFamily="50" charset="-128"/>
              </a:rPr>
              <a:t>識別子やリテラルを表す文字列を，同じ字句に置換する（予約語は置換しない）</a:t>
            </a: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None/>
            </a:pPr>
            <a:r>
              <a:rPr lang="ja-JP" altLang="en-US" dirty="0" smtClean="0">
                <a:solidFill>
                  <a:schemeClr val="tx1"/>
                </a:solidFill>
                <a:latin typeface="メイリオ" panose="020B0604030504040204" pitchFamily="50" charset="-128"/>
                <a:ea typeface="メイリオ" panose="020B0604030504040204" pitchFamily="50" charset="-128"/>
              </a:rPr>
              <a:t>予約語や変数名の定義は言語によって　違うため，実装を変更しなければ</a:t>
            </a:r>
            <a:r>
              <a:rPr lang="ja-JP" altLang="en-US" dirty="0" smtClean="0">
                <a:solidFill>
                  <a:schemeClr val="tx1"/>
                </a:solidFill>
                <a:latin typeface="メイリオ" panose="020B0604030504040204" pitchFamily="50" charset="-128"/>
                <a:ea typeface="メイリオ" panose="020B0604030504040204" pitchFamily="50" charset="-128"/>
              </a:rPr>
              <a:t>なりません</a:t>
            </a: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None/>
            </a:pPr>
            <a:r>
              <a:rPr lang="en-US" altLang="ja-JP" dirty="0" smtClean="0">
                <a:solidFill>
                  <a:schemeClr val="tx1"/>
                </a:solidFill>
                <a:latin typeface="メイリオ" panose="020B0604030504040204" pitchFamily="50" charset="-128"/>
                <a:ea typeface="メイリオ" panose="020B0604030504040204" pitchFamily="50" charset="-128"/>
              </a:rPr>
              <a:t>3:00</a:t>
            </a:r>
            <a:endParaRPr lang="en-US" altLang="ja-JP" dirty="0" smtClean="0">
              <a:solidFill>
                <a:schemeClr val="tx1"/>
              </a:solidFill>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6</a:t>
            </a:fld>
            <a:endParaRPr kumimoji="1" lang="ja-JP" altLang="en-US"/>
          </a:p>
        </p:txBody>
      </p:sp>
    </p:spTree>
    <p:extLst>
      <p:ext uri="{BB962C8B-B14F-4D97-AF65-F5344CB8AC3E}">
        <p14:creationId xmlns:p14="http://schemas.microsoft.com/office/powerpoint/2010/main" val="743890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500" dirty="0" smtClean="0"/>
              <a:t>次に，多言語に対応したコードクローン検出についてです．</a:t>
            </a:r>
            <a:endParaRPr lang="en-US" altLang="ja-JP" sz="2500" dirty="0" smtClean="0"/>
          </a:p>
          <a:p>
            <a:r>
              <a:rPr lang="ja-JP" altLang="en-US" sz="2500" dirty="0" smtClean="0"/>
              <a:t>研究の背景として，</a:t>
            </a:r>
            <a:r>
              <a:rPr lang="ja-JP" altLang="en-US" sz="2800" dirty="0" smtClean="0">
                <a:solidFill>
                  <a:schemeClr val="tx1"/>
                </a:solidFill>
                <a:latin typeface="メイリオ" panose="020B0604030504040204" pitchFamily="50" charset="-128"/>
                <a:ea typeface="メイリオ" panose="020B0604030504040204" pitchFamily="50" charset="-128"/>
              </a:rPr>
              <a:t>実務で使用されているプログラミング言語は多様化し続けており，コードクローン検出もその多様化に柔軟に対応する必要があります</a:t>
            </a:r>
            <a:endParaRPr lang="en-US" altLang="ja-JP" sz="2800" dirty="0" smtClean="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solidFill>
                  <a:schemeClr val="tx1"/>
                </a:solidFill>
                <a:latin typeface="メイリオ" panose="020B0604030504040204" pitchFamily="50" charset="-128"/>
                <a:ea typeface="メイリオ" panose="020B0604030504040204" pitchFamily="50" charset="-128"/>
              </a:rPr>
              <a:t>→　</a:t>
            </a:r>
            <a:r>
              <a:rPr lang="ja-JP" altLang="en-US" sz="2500" dirty="0" smtClean="0">
                <a:solidFill>
                  <a:schemeClr val="tx1"/>
                </a:solidFill>
                <a:latin typeface="+mn-lt"/>
                <a:ea typeface="+mn-ea"/>
              </a:rPr>
              <a:t>字句単位の</a:t>
            </a:r>
            <a:r>
              <a:rPr lang="ja-JP" altLang="en-US" sz="2800" dirty="0" smtClean="0"/>
              <a:t>コードクローン検出において，ツールの対応言語を増やすには，個別の字句解析を実装する必要がある</a:t>
            </a:r>
            <a:endParaRPr lang="en-US" altLang="ja-JP" sz="28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t>しかし，それぞれの言語に対応するのは手間がかかる</a:t>
            </a:r>
            <a:endParaRPr lang="en-US" altLang="ja-JP" sz="2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t>→　ここで，多くの言語に簡単に対応できる仕組みを使えば，クローン検出ツール開発者の手間が少ない[</a:t>
            </a:r>
            <a:r>
              <a:rPr lang="en-US" altLang="ja-JP" sz="2800" dirty="0" smtClean="0"/>
              <a:t>3]</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solidFill>
                  <a:schemeClr val="tx1"/>
                </a:solidFill>
                <a:latin typeface="メイリオ" panose="020B0604030504040204" pitchFamily="50" charset="-128"/>
                <a:ea typeface="メイリオ" panose="020B0604030504040204" pitchFamily="50" charset="-128"/>
              </a:rPr>
              <a:t>→なので，対応したい言語の文法を容易に入力できる仕組みを持つコードクローン検出ツールを作ることで</a:t>
            </a:r>
            <a:r>
              <a:rPr lang="ja-JP" altLang="en-US" sz="2800" dirty="0" smtClean="0">
                <a:solidFill>
                  <a:schemeClr val="tx1"/>
                </a:solidFill>
                <a:latin typeface="+mn-lt"/>
                <a:ea typeface="+mn-ea"/>
              </a:rPr>
              <a:t>，字句解析を実装する手間をへらすことが</a:t>
            </a:r>
            <a:r>
              <a:rPr lang="ja-JP" altLang="en-US" sz="2800" dirty="0" smtClean="0">
                <a:solidFill>
                  <a:schemeClr val="tx1"/>
                </a:solidFill>
                <a:latin typeface="+mn-lt"/>
                <a:ea typeface="+mn-ea"/>
              </a:rPr>
              <a:t>出来ます</a:t>
            </a:r>
            <a:endParaRPr lang="en-US" altLang="ja-JP" sz="2800" dirty="0" smtClean="0">
              <a:solidFill>
                <a:schemeClr val="tx1"/>
              </a:solidFill>
              <a:latin typeface="+mn-lt"/>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2800" dirty="0" smtClean="0">
                <a:solidFill>
                  <a:schemeClr val="tx1"/>
                </a:solidFill>
                <a:latin typeface="+mn-lt"/>
                <a:ea typeface="+mn-ea"/>
              </a:rPr>
              <a:t>3:46</a:t>
            </a:r>
            <a:endParaRPr lang="en-US" altLang="ja-JP" sz="2800"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7</a:t>
            </a:fld>
            <a:endParaRPr kumimoji="1" lang="ja-JP" altLang="en-US"/>
          </a:p>
        </p:txBody>
      </p:sp>
    </p:spTree>
    <p:extLst>
      <p:ext uri="{BB962C8B-B14F-4D97-AF65-F5344CB8AC3E}">
        <p14:creationId xmlns:p14="http://schemas.microsoft.com/office/powerpoint/2010/main" val="2485064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次に，構文解析器生成系の説明です．</a:t>
            </a:r>
            <a:endParaRPr lang="en-US" altLang="ja-JP" dirty="0" smtClean="0"/>
          </a:p>
          <a:p>
            <a:pPr>
              <a:buFont typeface="Wingdings" panose="05000000000000000000" pitchFamily="2" charset="2"/>
              <a:buNone/>
            </a:pPr>
            <a:r>
              <a:rPr lang="ja-JP" altLang="en-US" dirty="0" smtClean="0"/>
              <a:t>プログラミング言語の構文解析器の実装の支援として作られたのが</a:t>
            </a:r>
            <a:r>
              <a:rPr lang="ja-JP" altLang="en-US" dirty="0" smtClean="0">
                <a:solidFill>
                  <a:srgbClr val="FF0000"/>
                </a:solidFill>
              </a:rPr>
              <a:t>構文解析器生成系</a:t>
            </a:r>
            <a:r>
              <a:rPr lang="ja-JP" altLang="en-US" dirty="0" smtClean="0"/>
              <a:t>である</a:t>
            </a:r>
            <a:endParaRPr lang="en-US" altLang="ja-JP" dirty="0" smtClean="0"/>
          </a:p>
          <a:p>
            <a:pPr marL="0" indent="0">
              <a:buNone/>
            </a:pPr>
            <a:r>
              <a:rPr lang="ja-JP" altLang="en-US" sz="800" dirty="0" smtClean="0">
                <a:solidFill>
                  <a:srgbClr val="0070C0"/>
                </a:solidFill>
              </a:rPr>
              <a:t>図指す</a:t>
            </a:r>
            <a:endParaRPr lang="en-US" altLang="ja-JP" sz="800" dirty="0" smtClean="0">
              <a:solidFill>
                <a:srgbClr val="0070C0"/>
              </a:solidFill>
            </a:endParaRPr>
          </a:p>
          <a:p>
            <a:pPr>
              <a:buFont typeface="Wingdings" panose="05000000000000000000" pitchFamily="2" charset="2"/>
              <a:buNone/>
            </a:pPr>
            <a:r>
              <a:rPr lang="ja-JP" altLang="en-US" dirty="0" smtClean="0"/>
              <a:t>構文解析器生成系 </a:t>
            </a:r>
            <a:r>
              <a:rPr lang="en-US" altLang="ja-JP" dirty="0" smtClean="0">
                <a:solidFill>
                  <a:srgbClr val="FF0000"/>
                </a:solidFill>
              </a:rPr>
              <a:t>ANTLR</a:t>
            </a:r>
            <a:r>
              <a:rPr lang="en-US" altLang="ja-JP" dirty="0" smtClean="0"/>
              <a:t> </a:t>
            </a:r>
            <a:r>
              <a:rPr lang="ja-JP" altLang="en-US" dirty="0" smtClean="0"/>
              <a:t>は言語の構文定義記述から，</a:t>
            </a:r>
            <a:r>
              <a:rPr lang="en-US" altLang="ja-JP" dirty="0" smtClean="0"/>
              <a:t>Java </a:t>
            </a:r>
            <a:r>
              <a:rPr lang="ja-JP" altLang="en-US" dirty="0" smtClean="0"/>
              <a:t>や </a:t>
            </a:r>
            <a:r>
              <a:rPr lang="en-US" altLang="ja-JP" dirty="0" smtClean="0"/>
              <a:t>C </a:t>
            </a:r>
            <a:r>
              <a:rPr lang="ja-JP" altLang="en-US" dirty="0" smtClean="0"/>
              <a:t>などの言語で書かれた構文解析器を生成する</a:t>
            </a:r>
            <a:endParaRPr lang="en-US" altLang="ja-JP" sz="1000" dirty="0" smtClean="0"/>
          </a:p>
          <a:p>
            <a:pPr>
              <a:buFont typeface="Wingdings" panose="05000000000000000000" pitchFamily="2" charset="2"/>
              <a:buNone/>
            </a:pPr>
            <a:r>
              <a:rPr lang="en-US" altLang="ja-JP" dirty="0" smtClean="0"/>
              <a:t>GitHub </a:t>
            </a:r>
            <a:r>
              <a:rPr lang="ja-JP" altLang="en-US" i="1" dirty="0" smtClean="0"/>
              <a:t>リポジトリの</a:t>
            </a:r>
            <a:r>
              <a:rPr lang="en-US" altLang="ja-JP" i="1" dirty="0" smtClean="0"/>
              <a:t> </a:t>
            </a:r>
            <a:r>
              <a:rPr lang="en-US" altLang="ja-JP" i="1" dirty="0" smtClean="0">
                <a:solidFill>
                  <a:srgbClr val="00B0F0"/>
                </a:solidFill>
              </a:rPr>
              <a:t>grammars-v4 </a:t>
            </a:r>
            <a:r>
              <a:rPr lang="ja-JP" altLang="en-US" dirty="0" smtClean="0"/>
              <a:t>は </a:t>
            </a:r>
            <a:r>
              <a:rPr lang="en-US" altLang="ja-JP" dirty="0" smtClean="0"/>
              <a:t>150</a:t>
            </a:r>
            <a:r>
              <a:rPr lang="ja-JP" altLang="en-US" dirty="0" smtClean="0"/>
              <a:t> 以上の構文定義記述が集められている</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dirty="0" smtClean="0"/>
              <a:t>本研究では構文定義記述から，コードクローン検出に必要な情報だけを取得して適用すれば良い</a:t>
            </a:r>
            <a:endParaRPr lang="en-US" altLang="ja-JP" dirty="0" smtClean="0"/>
          </a:p>
          <a:p>
            <a:r>
              <a:rPr lang="en-US" dirty="0" smtClean="0"/>
              <a:t>4:45</a:t>
            </a:r>
            <a:endParaRPr 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8</a:t>
            </a:fld>
            <a:endParaRPr kumimoji="1" lang="ja-JP" altLang="en-US"/>
          </a:p>
        </p:txBody>
      </p:sp>
    </p:spTree>
    <p:extLst>
      <p:ext uri="{BB962C8B-B14F-4D97-AF65-F5344CB8AC3E}">
        <p14:creationId xmlns:p14="http://schemas.microsoft.com/office/powerpoint/2010/main" val="8328792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lang="ja-JP" altLang="en-US" dirty="0" smtClean="0">
                <a:solidFill>
                  <a:srgbClr val="0070C0"/>
                </a:solidFill>
              </a:rPr>
              <a:t>以上のことをふまえて，本研究の概要です．</a:t>
            </a:r>
            <a:endParaRPr lang="en-US" altLang="ja-JP" dirty="0" smtClean="0">
              <a:solidFill>
                <a:srgbClr val="0070C0"/>
              </a:solidFill>
            </a:endParaRPr>
          </a:p>
          <a:p>
            <a:pPr marL="0" indent="0">
              <a:buNone/>
            </a:pPr>
            <a:r>
              <a:rPr lang="ja-JP" altLang="en-US" dirty="0" smtClean="0">
                <a:solidFill>
                  <a:srgbClr val="0070C0"/>
                </a:solidFill>
              </a:rPr>
              <a:t>提案ツール</a:t>
            </a:r>
            <a:endParaRPr lang="en-US" altLang="ja-JP" dirty="0" smtClean="0">
              <a:solidFill>
                <a:srgbClr val="0070C0"/>
              </a:solidFill>
            </a:endParaRPr>
          </a:p>
          <a:p>
            <a:pPr>
              <a:buFont typeface="Wingdings" panose="05000000000000000000" pitchFamily="2" charset="2"/>
              <a:buChar char="l"/>
            </a:pPr>
            <a:r>
              <a:rPr lang="ja-JP" altLang="en-US" dirty="0" smtClean="0"/>
              <a:t>コードクローン検出における字句解析に必要な情報を，</a:t>
            </a:r>
            <a:r>
              <a:rPr lang="en-US" altLang="ja-JP" dirty="0" smtClean="0"/>
              <a:t>ANTLR</a:t>
            </a:r>
            <a:r>
              <a:rPr lang="ja-JP" altLang="en-US" dirty="0" smtClean="0"/>
              <a:t>の構文定義記述から自動的に抽出するモジュールを開発しました</a:t>
            </a:r>
            <a:endParaRPr lang="en-US" altLang="ja-JP" dirty="0" smtClean="0"/>
          </a:p>
          <a:p>
            <a:pPr>
              <a:buFont typeface="Wingdings" panose="05000000000000000000" pitchFamily="2" charset="2"/>
              <a:buChar char="l"/>
            </a:pPr>
            <a:r>
              <a:rPr lang="ja-JP" altLang="en-US" dirty="0" smtClean="0"/>
              <a:t>このモジュールを用いて，多様なプログラミング言語に対応可能なコードクローン検出ツール </a:t>
            </a:r>
            <a:r>
              <a:rPr lang="en-US" altLang="ja-JP" dirty="0" smtClean="0"/>
              <a:t>CCFinderSW </a:t>
            </a:r>
            <a:r>
              <a:rPr lang="ja-JP" altLang="en-US" dirty="0" smtClean="0"/>
              <a:t>を　開発しました</a:t>
            </a:r>
            <a:endParaRPr lang="en-US" altLang="ja-JP" dirty="0" smtClean="0"/>
          </a:p>
          <a:p>
            <a:pPr>
              <a:buFont typeface="Wingdings" panose="05000000000000000000" pitchFamily="2" charset="2"/>
              <a:buChar char="l"/>
            </a:pPr>
            <a:endParaRPr lang="en-US" altLang="ja-JP" dirty="0" smtClean="0"/>
          </a:p>
          <a:p>
            <a:pPr marL="0" indent="0">
              <a:buNone/>
            </a:pPr>
            <a:r>
              <a:rPr lang="ja-JP" altLang="en-US" dirty="0" smtClean="0">
                <a:solidFill>
                  <a:srgbClr val="0070C0"/>
                </a:solidFill>
              </a:rPr>
              <a:t>評価実験</a:t>
            </a:r>
            <a:endParaRPr lang="en-US" altLang="ja-JP" dirty="0" smtClean="0">
              <a:solidFill>
                <a:srgbClr val="0070C0"/>
              </a:solidFill>
            </a:endParaRPr>
          </a:p>
          <a:p>
            <a:pPr>
              <a:buFont typeface="Wingdings" panose="05000000000000000000" pitchFamily="2" charset="2"/>
              <a:buChar char="l"/>
            </a:pPr>
            <a:r>
              <a:rPr lang="ja-JP" altLang="en-US" dirty="0" smtClean="0"/>
              <a:t>提案モジュールの有用性を示すために，どの程度の構文定義記述から文法情報が抽出可能かを示した</a:t>
            </a:r>
            <a:endParaRPr lang="en-US" altLang="ja-JP" dirty="0" smtClean="0"/>
          </a:p>
          <a:p>
            <a:pPr>
              <a:buFont typeface="Wingdings" panose="05000000000000000000" pitchFamily="2" charset="2"/>
              <a:buChar char="l"/>
            </a:pPr>
            <a:r>
              <a:rPr lang="en-US" altLang="ja-JP" dirty="0" smtClean="0"/>
              <a:t>Verilog HDL </a:t>
            </a:r>
            <a:r>
              <a:rPr lang="ja-JP" altLang="en-US" dirty="0" smtClean="0"/>
              <a:t>に対して </a:t>
            </a:r>
            <a:r>
              <a:rPr lang="en-US" altLang="ja-JP" dirty="0" smtClean="0"/>
              <a:t>CCFinderSW </a:t>
            </a:r>
            <a:r>
              <a:rPr lang="ja-JP" altLang="en-US" dirty="0" smtClean="0"/>
              <a:t>を実行し，既存手法よりも高い精度で検出できることを示した</a:t>
            </a:r>
            <a:endParaRPr lang="en-US" altLang="ja-JP" dirty="0" smtClean="0"/>
          </a:p>
          <a:p>
            <a:pPr>
              <a:buFont typeface="Wingdings" panose="05000000000000000000" pitchFamily="2" charset="2"/>
              <a:buNone/>
            </a:pPr>
            <a:r>
              <a:rPr lang="en-US" altLang="ja-JP" dirty="0" smtClean="0"/>
              <a:t>5:20</a:t>
            </a:r>
            <a:endParaRPr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9</a:t>
            </a:fld>
            <a:endParaRPr kumimoji="1" lang="ja-JP" altLang="en-US"/>
          </a:p>
        </p:txBody>
      </p:sp>
    </p:spTree>
    <p:extLst>
      <p:ext uri="{BB962C8B-B14F-4D97-AF65-F5344CB8AC3E}">
        <p14:creationId xmlns:p14="http://schemas.microsoft.com/office/powerpoint/2010/main" val="12239147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chemeClr val="tx1"/>
                </a:solidFill>
              </a:defRPr>
            </a:lvl1pPr>
          </a:lstStyle>
          <a:p>
            <a:pPr lvl="0"/>
            <a:r>
              <a:rPr lang="ja-JP" altLang="en-US" noProof="0"/>
              <a:t>マスター サブタイトルの書式設定</a:t>
            </a:r>
            <a:endParaRPr lang="ja-JP" altLang="en-US" noProof="0" dirty="0"/>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kumimoji="1" lang="ja-JP" altLang="en-US"/>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kumimoji="1" lang="ja-JP" altLang="en-US"/>
          </a:p>
        </p:txBody>
      </p:sp>
      <p:sp>
        <p:nvSpPr>
          <p:cNvPr id="4" name="スライド番号プレースホルダー 3"/>
          <p:cNvSpPr>
            <a:spLocks noGrp="1"/>
          </p:cNvSpPr>
          <p:nvPr>
            <p:ph type="sldNum" sz="quarter" idx="11"/>
          </p:nvPr>
        </p:nvSpPr>
        <p:spPr/>
        <p:txBody>
          <a:bodyPr/>
          <a:lstStyle/>
          <a:p>
            <a:fld id="{B24E575F-AE80-4FDB-9C39-ECDDBAB19842}" type="slidenum">
              <a:rPr kumimoji="1" lang="ja-JP" altLang="en-US" smtClean="0"/>
              <a:t>‹#›</a:t>
            </a:fld>
            <a:endParaRPr kumimoji="1" lang="ja-JP" altLang="en-US"/>
          </a:p>
        </p:txBody>
      </p:sp>
      <p:sp>
        <p:nvSpPr>
          <p:cNvPr id="5" name="タイトル 4"/>
          <p:cNvSpPr>
            <a:spLocks noGrp="1"/>
          </p:cNvSpPr>
          <p:nvPr>
            <p:ph type="title"/>
          </p:nvPr>
        </p:nvSpPr>
        <p:spPr>
          <a:xfrm>
            <a:off x="317501" y="1322896"/>
            <a:ext cx="8574088" cy="576262"/>
          </a:xfrm>
        </p:spPr>
        <p:txBody>
          <a:bodyPr/>
          <a:lstStyle>
            <a:lvl1pPr>
              <a:defRPr>
                <a:solidFill>
                  <a:schemeClr val="tx1"/>
                </a:solidFill>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692663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199930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13666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rgbClr val="4D4D4D"/>
                </a:solidFill>
              </a:defRPr>
            </a:lvl1pPr>
          </a:lstStyle>
          <a:p>
            <a:pPr lvl="0"/>
            <a:r>
              <a:rPr lang="ja-JP" altLang="en-US" noProof="0"/>
              <a:t>マスター サブタイトルの書式設定</a:t>
            </a:r>
            <a:endParaRPr lang="ja-JP" altLang="en-US" noProof="0" dirty="0"/>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lang="ja-JP" altLang="en-US">
              <a:solidFill>
                <a:srgbClr val="333399"/>
              </a:solidFill>
            </a:endParaRPr>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a:solidFill>
                <a:srgbClr val="000000"/>
              </a:solidFill>
            </a:endParaRP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lang="ja-JP" altLang="en-US">
              <a:solidFill>
                <a:srgbClr val="000000"/>
              </a:solidFill>
            </a:endParaRPr>
          </a:p>
        </p:txBody>
      </p:sp>
      <p:sp>
        <p:nvSpPr>
          <p:cNvPr id="4" name="スライド番号プレースホルダー 3"/>
          <p:cNvSpPr>
            <a:spLocks noGrp="1"/>
          </p:cNvSpPr>
          <p:nvPr>
            <p:ph type="sldNum" sz="quarter" idx="11"/>
          </p:nvPr>
        </p:nvSpPr>
        <p:spPr/>
        <p:txBody>
          <a:bodyPr/>
          <a:lstStyle/>
          <a:p>
            <a:fld id="{E69AF22D-9F2B-4645-BAD4-678212F0273D}" type="slidenum">
              <a:rPr lang="ja-JP" altLang="en-US" smtClean="0">
                <a:solidFill>
                  <a:srgbClr val="000000"/>
                </a:solidFill>
              </a:rPr>
              <a:pPr/>
              <a:t>‹#›</a:t>
            </a:fld>
            <a:endParaRPr lang="ja-JP" altLang="en-US">
              <a:solidFill>
                <a:srgbClr val="000000"/>
              </a:solidFill>
            </a:endParaRPr>
          </a:p>
        </p:txBody>
      </p:sp>
      <p:sp>
        <p:nvSpPr>
          <p:cNvPr id="5" name="タイトル 4"/>
          <p:cNvSpPr>
            <a:spLocks noGrp="1"/>
          </p:cNvSpPr>
          <p:nvPr>
            <p:ph type="title"/>
          </p:nvPr>
        </p:nvSpPr>
        <p:spPr/>
        <p:txBody>
          <a:bodyPr/>
          <a:lstStyle>
            <a:lvl1pPr>
              <a:defRPr>
                <a:solidFill>
                  <a:srgbClr val="4D4D4D"/>
                </a:solidFill>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57445188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bIns="0"/>
          <a:lstStyle>
            <a:lvl1pPr algn="ctr">
              <a:defRPr sz="4000">
                <a:solidFill>
                  <a:schemeClr val="tx1"/>
                </a:solidFill>
                <a:latin typeface="メイリオ" panose="020B0604030504040204" pitchFamily="50" charset="-128"/>
                <a:ea typeface="メイリオ" panose="020B0604030504040204" pitchFamily="50" charset="-128"/>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sz="24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a:defRPr sz="18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a:defRPr sz="16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a:defRPr>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a:defRPr sz="14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6" name="スライド番号プレースホルダー 5"/>
          <p:cNvSpPr>
            <a:spLocks noGrp="1"/>
          </p:cNvSpPr>
          <p:nvPr>
            <p:ph type="sldNum" sz="quarter" idx="12"/>
          </p:nvPr>
        </p:nvSpPr>
        <p:spPr>
          <a:xfrm>
            <a:off x="8399006" y="6474348"/>
            <a:ext cx="575588" cy="268288"/>
          </a:xfrm>
        </p:spPr>
        <p:txBody>
          <a:bodyPr/>
          <a:lstStyle>
            <a:lvl1pPr>
              <a:defRPr sz="1800"/>
            </a:lvl1pPr>
          </a:lstStyle>
          <a:p>
            <a:fld id="{E69AF22D-9F2B-4645-BAD4-678212F0273D}" type="slidenum">
              <a:rPr lang="ja-JP" altLang="en-US" smtClean="0">
                <a:solidFill>
                  <a:srgbClr val="000000"/>
                </a:solidFill>
              </a:rPr>
              <a:pPr/>
              <a:t>‹#›</a:t>
            </a:fld>
            <a:endParaRPr lang="ja-JP" altLang="en-US" dirty="0">
              <a:solidFill>
                <a:srgbClr val="000000"/>
              </a:solidFill>
            </a:endParaRPr>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rgbClr val="FFFFFF"/>
              </a:solidFill>
            </a:endParaRPr>
          </a:p>
        </p:txBody>
      </p:sp>
      <p:sp>
        <p:nvSpPr>
          <p:cNvPr id="9" name="Rectangle 5"/>
          <p:cNvSpPr txBox="1">
            <a:spLocks noChangeArrowheads="1"/>
          </p:cNvSpPr>
          <p:nvPr/>
        </p:nvSpPr>
        <p:spPr bwMode="auto">
          <a:xfrm>
            <a:off x="1377192" y="6608492"/>
            <a:ext cx="6874893" cy="216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a:solidFill>
                  <a:srgbClr val="333399"/>
                </a:solidFill>
              </a:rPr>
              <a:t>Department of Computer Science, Graduate School of Information Science and Technology, Osaka University</a:t>
            </a:r>
            <a:endParaRPr lang="en-US" altLang="ja-JP" sz="750" dirty="0">
              <a:solidFill>
                <a:srgbClr val="333399"/>
              </a:solidFill>
            </a:endParaRPr>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315709897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907710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536936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ー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ー 8"/>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90384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ー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ー 4"/>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101638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ー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ー 3"/>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1351325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19300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ctr">
              <a:defRPr sz="3600">
                <a:solidFill>
                  <a:schemeClr val="tx1"/>
                </a:solidFill>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6" name="スライド番号プレースホルダー 5"/>
          <p:cNvSpPr>
            <a:spLocks noGrp="1"/>
          </p:cNvSpPr>
          <p:nvPr>
            <p:ph type="sldNum" sz="quarter" idx="12"/>
          </p:nvPr>
        </p:nvSpPr>
        <p:spPr>
          <a:xfrm>
            <a:off x="8399007" y="6614665"/>
            <a:ext cx="575588" cy="268288"/>
          </a:xfrm>
        </p:spPr>
        <p:txBody>
          <a:bodyPr/>
          <a:lstStyle>
            <a:lvl1pPr>
              <a:defRPr/>
            </a:lvl1pPr>
          </a:lstStyle>
          <a:p>
            <a:fld id="{B24E575F-AE80-4FDB-9C39-ECDDBAB19842}" type="slidenum">
              <a:rPr kumimoji="1" lang="ja-JP" altLang="en-US" smtClean="0"/>
              <a:t>‹#›</a:t>
            </a:fld>
            <a:endParaRPr kumimoji="1" lang="ja-JP" altLang="en-US"/>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9" name="Rectangle 5"/>
          <p:cNvSpPr txBox="1">
            <a:spLocks noChangeArrowheads="1"/>
          </p:cNvSpPr>
          <p:nvPr/>
        </p:nvSpPr>
        <p:spPr bwMode="auto">
          <a:xfrm>
            <a:off x="1377192" y="6608492"/>
            <a:ext cx="7802809" cy="21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a:t>Department of Computer Science, Graduate School of Information Science and Technology, Osaka University</a:t>
            </a:r>
            <a:endParaRPr lang="en-US" altLang="ja-JP" sz="750" dirty="0"/>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13792421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2444605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980733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07173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0754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48012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203930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2058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22093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07869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494831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kumimoji="1" lang="ja-JP" altLang="en-US"/>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kumimoji="1" lang="ja-JP" altLang="en-US"/>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583250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lang="ja-JP" altLang="en-US">
              <a:solidFill>
                <a:srgbClr val="000000"/>
              </a:solidFill>
            </a:endParaRPr>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lang="ja-JP" altLang="en-US">
              <a:solidFill>
                <a:srgbClr val="000000"/>
              </a:solidFill>
            </a:endParaRPr>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0730884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microsoft.com/office/2007/relationships/hdphoto" Target="../media/hdphoto2.wdp"/><Relationship Id="rId5" Type="http://schemas.openxmlformats.org/officeDocument/2006/relationships/image" Target="../media/image4.png"/><Relationship Id="rId4" Type="http://schemas.microsoft.com/office/2007/relationships/hdphoto" Target="../media/hdphoto1.wdp"/><Relationship Id="rId9"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243758" y="1256528"/>
            <a:ext cx="8738009" cy="1634156"/>
          </a:xfrm>
        </p:spPr>
        <p:txBody>
          <a:bodyPr/>
          <a:lstStyle/>
          <a:p>
            <a:pPr algn="ctr"/>
            <a:r>
              <a:rPr lang="ja-JP" altLang="en-US" sz="3200" dirty="0">
                <a:latin typeface="メイリオ" panose="020B0604030504040204" pitchFamily="50" charset="-128"/>
                <a:ea typeface="メイリオ" panose="020B0604030504040204" pitchFamily="50" charset="-128"/>
              </a:rPr>
              <a:t>多様なプログラミング言語に対応可能</a:t>
            </a:r>
            <a:r>
              <a:rPr lang="ja-JP" altLang="en-US" sz="3200" dirty="0" smtClean="0">
                <a:latin typeface="メイリオ" panose="020B0604030504040204" pitchFamily="50" charset="-128"/>
                <a:ea typeface="メイリオ" panose="020B0604030504040204" pitchFamily="50" charset="-128"/>
              </a:rPr>
              <a:t>な</a:t>
            </a:r>
            <a:r>
              <a:rPr lang="en-US" altLang="ja-JP" sz="3200" dirty="0" smtClean="0">
                <a:latin typeface="メイリオ" panose="020B0604030504040204" pitchFamily="50" charset="-128"/>
                <a:ea typeface="メイリオ" panose="020B0604030504040204" pitchFamily="50" charset="-128"/>
              </a:rPr>
              <a:t/>
            </a:r>
            <a:br>
              <a:rPr lang="en-US" altLang="ja-JP" sz="3200" dirty="0" smtClean="0">
                <a:latin typeface="メイリオ" panose="020B0604030504040204" pitchFamily="50" charset="-128"/>
                <a:ea typeface="メイリオ" panose="020B0604030504040204" pitchFamily="50" charset="-128"/>
              </a:rPr>
            </a:br>
            <a:r>
              <a:rPr lang="ja-JP" altLang="en-US" sz="3200" dirty="0">
                <a:latin typeface="メイリオ" panose="020B0604030504040204" pitchFamily="50" charset="-128"/>
                <a:ea typeface="メイリオ" panose="020B0604030504040204" pitchFamily="50" charset="-128"/>
              </a:rPr>
              <a:t>コードクローン検出</a:t>
            </a:r>
            <a:r>
              <a:rPr lang="ja-JP" altLang="en-US" sz="3200" dirty="0" smtClean="0">
                <a:latin typeface="メイリオ" panose="020B0604030504040204" pitchFamily="50" charset="-128"/>
                <a:ea typeface="メイリオ" panose="020B0604030504040204" pitchFamily="50" charset="-128"/>
              </a:rPr>
              <a:t>ツール </a:t>
            </a:r>
            <a:r>
              <a:rPr lang="en-US" altLang="ja-JP" sz="3200" dirty="0" smtClean="0">
                <a:latin typeface="メイリオ" panose="020B0604030504040204" pitchFamily="50" charset="-128"/>
                <a:ea typeface="メイリオ" panose="020B0604030504040204" pitchFamily="50" charset="-128"/>
              </a:rPr>
              <a:t>CCFinderSW</a:t>
            </a:r>
            <a:endParaRPr kumimoji="1" lang="ja-JP" altLang="en-US" sz="3200" dirty="0">
              <a:latin typeface="メイリオ" panose="020B0604030504040204" pitchFamily="50" charset="-128"/>
              <a:ea typeface="メイリオ" panose="020B0604030504040204" pitchFamily="50" charset="-128"/>
            </a:endParaRPr>
          </a:p>
        </p:txBody>
      </p:sp>
      <p:sp>
        <p:nvSpPr>
          <p:cNvPr id="4" name="サブタイトル 1"/>
          <p:cNvSpPr>
            <a:spLocks noGrp="1"/>
          </p:cNvSpPr>
          <p:nvPr>
            <p:ph type="subTitle" idx="1"/>
          </p:nvPr>
        </p:nvSpPr>
        <p:spPr>
          <a:xfrm>
            <a:off x="1296578" y="4010060"/>
            <a:ext cx="6632367" cy="1321181"/>
          </a:xfrm>
        </p:spPr>
        <p:txBody>
          <a:bodyPr/>
          <a:lstStyle/>
          <a:p>
            <a:pPr algn="ctr"/>
            <a:r>
              <a:rPr lang="ja-JP" altLang="en-US" sz="2800" dirty="0" smtClean="0">
                <a:latin typeface="メイリオ" panose="020B0604030504040204" pitchFamily="50" charset="-128"/>
                <a:ea typeface="メイリオ" panose="020B0604030504040204" pitchFamily="50" charset="-128"/>
              </a:rPr>
              <a:t>井上研究室</a:t>
            </a:r>
            <a:endParaRPr lang="en-US" altLang="ja-JP" sz="2800" dirty="0" smtClean="0">
              <a:latin typeface="メイリオ" panose="020B0604030504040204" pitchFamily="50" charset="-128"/>
              <a:ea typeface="メイリオ" panose="020B0604030504040204" pitchFamily="50" charset="-128"/>
            </a:endParaRPr>
          </a:p>
          <a:p>
            <a:pPr algn="ctr"/>
            <a:r>
              <a:rPr kumimoji="1" lang="ja-JP" altLang="en-US" sz="2800" dirty="0" smtClean="0">
                <a:latin typeface="メイリオ" panose="020B0604030504040204" pitchFamily="50" charset="-128"/>
                <a:ea typeface="メイリオ" panose="020B0604030504040204" pitchFamily="50" charset="-128"/>
              </a:rPr>
              <a:t>瀬村 </a:t>
            </a:r>
            <a:r>
              <a:rPr kumimoji="1" lang="ja-JP" altLang="en-US" sz="2800" dirty="0">
                <a:latin typeface="メイリオ" panose="020B0604030504040204" pitchFamily="50" charset="-128"/>
                <a:ea typeface="メイリオ" panose="020B0604030504040204" pitchFamily="50" charset="-128"/>
              </a:rPr>
              <a:t>雄一</a:t>
            </a:r>
            <a:endParaRPr kumimoji="1" lang="en-US" altLang="ja-JP" sz="2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7906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smtClean="0"/>
              <a:t>CCFinderSW</a:t>
            </a:r>
            <a:r>
              <a:rPr lang="ja-JP" altLang="en-US" sz="3600" dirty="0" smtClean="0"/>
              <a:t>の処理概要</a:t>
            </a:r>
            <a:endParaRPr kumimoji="1" lang="ja-JP" altLang="en-US" sz="36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10</a:t>
            </a:fld>
            <a:endParaRPr lang="ja-JP" altLang="en-US" dirty="0">
              <a:solidFill>
                <a:srgbClr val="000000"/>
              </a:solidFill>
            </a:endParaRPr>
          </a:p>
        </p:txBody>
      </p:sp>
      <p:sp>
        <p:nvSpPr>
          <p:cNvPr id="6" name="角丸四角形 5"/>
          <p:cNvSpPr/>
          <p:nvPr/>
        </p:nvSpPr>
        <p:spPr>
          <a:xfrm>
            <a:off x="500932" y="2279153"/>
            <a:ext cx="8142901" cy="3554572"/>
          </a:xfrm>
          <a:prstGeom prst="roundRect">
            <a:avLst/>
          </a:prstGeom>
          <a:solidFill>
            <a:srgbClr val="E8F5FD"/>
          </a:solidFill>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US" sz="1600">
              <a:latin typeface="メイリオ" panose="020B0604030504040204" pitchFamily="50" charset="-128"/>
              <a:ea typeface="メイリオ" panose="020B0604030504040204" pitchFamily="50" charset="-128"/>
            </a:endParaRPr>
          </a:p>
        </p:txBody>
      </p:sp>
      <p:sp>
        <p:nvSpPr>
          <p:cNvPr id="7" name="Text Box 7"/>
          <p:cNvSpPr txBox="1">
            <a:spLocks noChangeArrowheads="1"/>
          </p:cNvSpPr>
          <p:nvPr/>
        </p:nvSpPr>
        <p:spPr bwMode="auto">
          <a:xfrm>
            <a:off x="784645" y="4283711"/>
            <a:ext cx="3694466" cy="328739"/>
          </a:xfrm>
          <a:prstGeom prst="rect">
            <a:avLst/>
          </a:prstGeom>
          <a:solidFill>
            <a:schemeClr val="bg1"/>
          </a:solidFill>
          <a:ln w="28575">
            <a:solidFill>
              <a:schemeClr val="tx1"/>
            </a:solidFill>
            <a:miter lim="800000"/>
            <a:headEnd/>
            <a:tailEnd/>
          </a:ln>
          <a:effectLst/>
        </p:spPr>
        <p:txBody>
          <a:bodyPr wrap="square" tIns="7200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spcBef>
                <a:spcPct val="50000"/>
              </a:spcBef>
              <a:buClrTx/>
              <a:buSzTx/>
              <a:buFontTx/>
              <a:buNone/>
            </a:pPr>
            <a:r>
              <a:rPr lang="ja-JP" altLang="en-US" sz="1600" spc="-70" dirty="0" smtClean="0">
                <a:latin typeface="メイリオ" panose="020B0604030504040204" pitchFamily="50" charset="-128"/>
                <a:ea typeface="メイリオ" panose="020B0604030504040204" pitchFamily="50" charset="-128"/>
                <a:cs typeface="Ebrima" panose="02000000000000000000" pitchFamily="2" charset="0"/>
              </a:rPr>
              <a:t>変換処理</a:t>
            </a:r>
            <a:endParaRPr lang="en-US" altLang="ja-JP" sz="1600" spc="-70" dirty="0">
              <a:latin typeface="メイリオ" panose="020B0604030504040204" pitchFamily="50" charset="-128"/>
              <a:ea typeface="メイリオ" panose="020B0604030504040204" pitchFamily="50" charset="-128"/>
              <a:cs typeface="Ebrima" panose="02000000000000000000" pitchFamily="2" charset="0"/>
            </a:endParaRPr>
          </a:p>
        </p:txBody>
      </p:sp>
      <p:sp>
        <p:nvSpPr>
          <p:cNvPr id="8" name="Text Box 9"/>
          <p:cNvSpPr txBox="1">
            <a:spLocks noChangeArrowheads="1"/>
          </p:cNvSpPr>
          <p:nvPr/>
        </p:nvSpPr>
        <p:spPr bwMode="auto">
          <a:xfrm>
            <a:off x="784645" y="5182573"/>
            <a:ext cx="3694466" cy="346620"/>
          </a:xfrm>
          <a:prstGeom prst="rect">
            <a:avLst/>
          </a:prstGeom>
          <a:solidFill>
            <a:schemeClr val="bg1"/>
          </a:solidFill>
          <a:ln w="28575">
            <a:solidFill>
              <a:schemeClr val="tx1"/>
            </a:solidFill>
            <a:miter lim="800000"/>
            <a:headEnd/>
            <a:tailEnd/>
          </a:ln>
          <a:effectLst/>
        </p:spPr>
        <p:txBody>
          <a:bodyPr wrap="square" tIns="72000" bIns="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spcBef>
                <a:spcPct val="50000"/>
              </a:spcBef>
              <a:buClrTx/>
              <a:buSzTx/>
              <a:buFontTx/>
              <a:buNone/>
            </a:pPr>
            <a:r>
              <a:rPr lang="ja-JP" altLang="en-US" sz="1600" spc="-70" dirty="0" smtClean="0">
                <a:latin typeface="メイリオ" panose="020B0604030504040204" pitchFamily="50" charset="-128"/>
                <a:ea typeface="メイリオ" panose="020B0604030504040204" pitchFamily="50" charset="-128"/>
                <a:cs typeface="Ebrima" panose="02000000000000000000" pitchFamily="2" charset="0"/>
              </a:rPr>
              <a:t>クローン検出・出力整形</a:t>
            </a:r>
            <a:endParaRPr lang="en-US" altLang="ja-JP" sz="1600" spc="-70" dirty="0">
              <a:latin typeface="メイリオ" panose="020B0604030504040204" pitchFamily="50" charset="-128"/>
              <a:ea typeface="メイリオ" panose="020B0604030504040204" pitchFamily="50" charset="-128"/>
              <a:cs typeface="Ebrima" panose="02000000000000000000" pitchFamily="2" charset="0"/>
            </a:endParaRPr>
          </a:p>
        </p:txBody>
      </p:sp>
      <p:sp>
        <p:nvSpPr>
          <p:cNvPr id="9" name="Line 15"/>
          <p:cNvSpPr>
            <a:spLocks noChangeShapeType="1"/>
          </p:cNvSpPr>
          <p:nvPr/>
        </p:nvSpPr>
        <p:spPr bwMode="auto">
          <a:xfrm>
            <a:off x="2519526" y="4623356"/>
            <a:ext cx="0" cy="546700"/>
          </a:xfrm>
          <a:prstGeom prst="line">
            <a:avLst/>
          </a:prstGeom>
          <a:noFill/>
          <a:ln w="635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2000">
              <a:latin typeface="メイリオ" panose="020B0604030504040204" pitchFamily="50" charset="-128"/>
              <a:ea typeface="メイリオ" panose="020B0604030504040204" pitchFamily="50" charset="-128"/>
            </a:endParaRPr>
          </a:p>
        </p:txBody>
      </p:sp>
      <p:sp>
        <p:nvSpPr>
          <p:cNvPr id="10" name="Text Box 6"/>
          <p:cNvSpPr txBox="1">
            <a:spLocks noChangeArrowheads="1"/>
          </p:cNvSpPr>
          <p:nvPr/>
        </p:nvSpPr>
        <p:spPr bwMode="auto">
          <a:xfrm>
            <a:off x="2210521" y="2721858"/>
            <a:ext cx="2229820" cy="313396"/>
          </a:xfrm>
          <a:prstGeom prst="rect">
            <a:avLst/>
          </a:prstGeom>
          <a:solidFill>
            <a:srgbClr val="FFFFFF"/>
          </a:solidFill>
          <a:ln w="28575">
            <a:solidFill>
              <a:schemeClr val="tx1"/>
            </a:solidFill>
            <a:miter lim="800000"/>
            <a:headEnd/>
            <a:tailEnd/>
          </a:ln>
          <a:effectLst/>
        </p:spPr>
        <p:txBody>
          <a:bodyPr wrap="square" bIns="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spcBef>
                <a:spcPct val="50000"/>
              </a:spcBef>
              <a:buClrTx/>
              <a:buSzTx/>
              <a:buFontTx/>
              <a:buNone/>
            </a:pPr>
            <a:r>
              <a:rPr lang="ja-JP" altLang="en-US" sz="1600" spc="-70" dirty="0" smtClean="0">
                <a:latin typeface="メイリオ" panose="020B0604030504040204" pitchFamily="50" charset="-128"/>
                <a:ea typeface="メイリオ" panose="020B0604030504040204" pitchFamily="50" charset="-128"/>
                <a:cs typeface="Ebrima" panose="02000000000000000000" pitchFamily="2" charset="0"/>
              </a:rPr>
              <a:t>コメント除去</a:t>
            </a:r>
            <a:endParaRPr lang="en-US" altLang="ja-JP" sz="1600" spc="-70" dirty="0">
              <a:latin typeface="メイリオ" panose="020B0604030504040204" pitchFamily="50" charset="-128"/>
              <a:ea typeface="メイリオ" panose="020B0604030504040204" pitchFamily="50" charset="-128"/>
              <a:cs typeface="Ebrima" panose="02000000000000000000" pitchFamily="2" charset="0"/>
            </a:endParaRPr>
          </a:p>
        </p:txBody>
      </p:sp>
      <p:sp>
        <p:nvSpPr>
          <p:cNvPr id="13" name="Text Box 6"/>
          <p:cNvSpPr txBox="1">
            <a:spLocks noChangeArrowheads="1"/>
          </p:cNvSpPr>
          <p:nvPr/>
        </p:nvSpPr>
        <p:spPr bwMode="auto">
          <a:xfrm>
            <a:off x="2210521" y="3347965"/>
            <a:ext cx="2229820" cy="300233"/>
          </a:xfrm>
          <a:prstGeom prst="rect">
            <a:avLst/>
          </a:prstGeom>
          <a:solidFill>
            <a:srgbClr val="FFFFFF"/>
          </a:solidFill>
          <a:ln w="28575">
            <a:solidFill>
              <a:schemeClr val="tx1"/>
            </a:solidFill>
            <a:miter lim="800000"/>
            <a:headEnd/>
            <a:tailEnd/>
          </a:ln>
          <a:effectLst/>
        </p:spPr>
        <p:txBody>
          <a:bodyPr wrap="square" bIns="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spcBef>
                <a:spcPct val="50000"/>
              </a:spcBef>
              <a:buClrTx/>
              <a:buSzTx/>
              <a:buFontTx/>
              <a:buNone/>
            </a:pPr>
            <a:r>
              <a:rPr lang="ja-JP" altLang="en-US" sz="1600" spc="-70" dirty="0" smtClean="0">
                <a:latin typeface="メイリオ" panose="020B0604030504040204" pitchFamily="50" charset="-128"/>
                <a:ea typeface="メイリオ" panose="020B0604030504040204" pitchFamily="50" charset="-128"/>
                <a:cs typeface="Ebrima" panose="02000000000000000000" pitchFamily="2" charset="0"/>
              </a:rPr>
              <a:t>識別子判別</a:t>
            </a:r>
            <a:endParaRPr lang="en-US" altLang="ja-JP" sz="1600" spc="-70" dirty="0">
              <a:latin typeface="メイリオ" panose="020B0604030504040204" pitchFamily="50" charset="-128"/>
              <a:ea typeface="メイリオ" panose="020B0604030504040204" pitchFamily="50" charset="-128"/>
              <a:cs typeface="Ebrima" panose="02000000000000000000" pitchFamily="2" charset="0"/>
            </a:endParaRPr>
          </a:p>
        </p:txBody>
      </p:sp>
      <p:sp>
        <p:nvSpPr>
          <p:cNvPr id="14" name="Line 10"/>
          <p:cNvSpPr>
            <a:spLocks noChangeShapeType="1"/>
          </p:cNvSpPr>
          <p:nvPr/>
        </p:nvSpPr>
        <p:spPr bwMode="auto">
          <a:xfrm>
            <a:off x="2513954" y="3646695"/>
            <a:ext cx="5958" cy="649947"/>
          </a:xfrm>
          <a:prstGeom prst="line">
            <a:avLst/>
          </a:prstGeom>
          <a:noFill/>
          <a:ln w="635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200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2210521" y="3033805"/>
            <a:ext cx="2229820" cy="314160"/>
          </a:xfrm>
          <a:prstGeom prst="rect">
            <a:avLst/>
          </a:prstGeom>
          <a:solidFill>
            <a:schemeClr val="bg1"/>
          </a:solidFill>
          <a:ln w="28575">
            <a:solidFill>
              <a:schemeClr val="tx1"/>
            </a:solidFill>
            <a:miter lim="800000"/>
            <a:headEnd/>
            <a:tailEnd/>
          </a:ln>
          <a:effectLst/>
        </p:spPr>
        <p:txBody>
          <a:bodyPr wrap="square">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spcBef>
                <a:spcPct val="50000"/>
              </a:spcBef>
              <a:buClrTx/>
              <a:buSzTx/>
              <a:buFontTx/>
              <a:buNone/>
            </a:pPr>
            <a:r>
              <a:rPr lang="ja-JP" altLang="en-US" sz="1600" spc="-70" dirty="0" smtClean="0">
                <a:latin typeface="メイリオ" panose="020B0604030504040204" pitchFamily="50" charset="-128"/>
                <a:ea typeface="メイリオ" panose="020B0604030504040204" pitchFamily="50" charset="-128"/>
                <a:cs typeface="Ebrima" panose="02000000000000000000" pitchFamily="2" charset="0"/>
              </a:rPr>
              <a:t>字句分割</a:t>
            </a:r>
            <a:endParaRPr lang="en-US" altLang="ja-JP" sz="1600" spc="-70" dirty="0">
              <a:latin typeface="メイリオ" panose="020B0604030504040204" pitchFamily="50" charset="-128"/>
              <a:ea typeface="メイリオ" panose="020B0604030504040204" pitchFamily="50" charset="-128"/>
              <a:cs typeface="Ebrima" panose="02000000000000000000" pitchFamily="2" charset="0"/>
            </a:endParaRPr>
          </a:p>
        </p:txBody>
      </p:sp>
      <p:sp>
        <p:nvSpPr>
          <p:cNvPr id="16" name="Text Box 6"/>
          <p:cNvSpPr txBox="1">
            <a:spLocks noChangeArrowheads="1"/>
          </p:cNvSpPr>
          <p:nvPr/>
        </p:nvSpPr>
        <p:spPr bwMode="auto">
          <a:xfrm>
            <a:off x="784645" y="2721859"/>
            <a:ext cx="1525128" cy="929049"/>
          </a:xfrm>
          <a:prstGeom prst="rect">
            <a:avLst/>
          </a:prstGeom>
          <a:solidFill>
            <a:schemeClr val="bg1"/>
          </a:solidFill>
          <a:ln w="28575">
            <a:solidFill>
              <a:schemeClr val="tx1"/>
            </a:solidFill>
            <a:miter lim="800000"/>
            <a:headEnd/>
            <a:tailEnd/>
          </a:ln>
          <a:effectLst/>
        </p:spPr>
        <p:txBody>
          <a:bodyPr wrap="square">
            <a:norm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spcBef>
                <a:spcPct val="50000"/>
              </a:spcBef>
              <a:buClrTx/>
              <a:buSzTx/>
              <a:buFontTx/>
              <a:buNone/>
            </a:pPr>
            <a:endParaRPr lang="en-US" altLang="ja-JP" sz="1600" dirty="0" smtClean="0">
              <a:latin typeface="メイリオ" panose="020B0604030504040204" pitchFamily="50" charset="-128"/>
              <a:ea typeface="メイリオ" panose="020B0604030504040204" pitchFamily="50" charset="-128"/>
            </a:endParaRPr>
          </a:p>
        </p:txBody>
      </p:sp>
      <p:sp>
        <p:nvSpPr>
          <p:cNvPr id="17" name="Text Box 22"/>
          <p:cNvSpPr txBox="1">
            <a:spLocks noChangeArrowheads="1"/>
          </p:cNvSpPr>
          <p:nvPr/>
        </p:nvSpPr>
        <p:spPr bwMode="auto">
          <a:xfrm>
            <a:off x="694415" y="3031056"/>
            <a:ext cx="1708753" cy="338554"/>
          </a:xfrm>
          <a:prstGeom prst="rect">
            <a:avLst/>
          </a:prstGeom>
          <a:noFill/>
          <a:ln>
            <a:noFill/>
          </a:ln>
          <a:effectLst/>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spcBef>
                <a:spcPct val="50000"/>
              </a:spcBef>
              <a:buClrTx/>
              <a:buSzTx/>
              <a:buFontTx/>
              <a:buNone/>
            </a:pPr>
            <a:r>
              <a:rPr lang="ja-JP" altLang="en-US" sz="1600" spc="-70" dirty="0" smtClean="0">
                <a:latin typeface="メイリオ" panose="020B0604030504040204" pitchFamily="50" charset="-128"/>
                <a:ea typeface="メイリオ" panose="020B0604030504040204" pitchFamily="50" charset="-128"/>
                <a:cs typeface="Ebrima" panose="02000000000000000000" pitchFamily="2" charset="0"/>
              </a:rPr>
              <a:t>字句解析</a:t>
            </a:r>
            <a:endParaRPr lang="en-US" altLang="ja-JP" sz="1600" spc="-70" dirty="0">
              <a:latin typeface="メイリオ" panose="020B0604030504040204" pitchFamily="50" charset="-128"/>
              <a:ea typeface="メイリオ" panose="020B0604030504040204" pitchFamily="50" charset="-128"/>
              <a:cs typeface="Ebrima" panose="02000000000000000000" pitchFamily="2" charset="0"/>
            </a:endParaRPr>
          </a:p>
        </p:txBody>
      </p:sp>
      <p:sp>
        <p:nvSpPr>
          <p:cNvPr id="19" name="円/楕円 24"/>
          <p:cNvSpPr/>
          <p:nvPr/>
        </p:nvSpPr>
        <p:spPr>
          <a:xfrm>
            <a:off x="647365" y="5966107"/>
            <a:ext cx="3722095" cy="353630"/>
          </a:xfrm>
          <a:prstGeom prst="ellipse">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sz="1600" spc="-7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クローン情報</a:t>
            </a:r>
            <a:endParaRPr kumimoji="1" lang="ja-JP" altLang="en-US" sz="1600" spc="-70" dirty="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
        <p:nvSpPr>
          <p:cNvPr id="21" name="Line 20"/>
          <p:cNvSpPr>
            <a:spLocks noChangeShapeType="1"/>
          </p:cNvSpPr>
          <p:nvPr/>
        </p:nvSpPr>
        <p:spPr bwMode="auto">
          <a:xfrm>
            <a:off x="2513954" y="5541710"/>
            <a:ext cx="5958" cy="402849"/>
          </a:xfrm>
          <a:prstGeom prst="line">
            <a:avLst/>
          </a:prstGeom>
          <a:noFill/>
          <a:ln w="635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2000">
              <a:latin typeface="メイリオ" panose="020B0604030504040204" pitchFamily="50" charset="-128"/>
              <a:ea typeface="メイリオ" panose="020B0604030504040204" pitchFamily="50" charset="-128"/>
            </a:endParaRPr>
          </a:p>
        </p:txBody>
      </p:sp>
      <p:grpSp>
        <p:nvGrpSpPr>
          <p:cNvPr id="36" name="グループ化 35"/>
          <p:cNvGrpSpPr/>
          <p:nvPr/>
        </p:nvGrpSpPr>
        <p:grpSpPr>
          <a:xfrm>
            <a:off x="6331071" y="2691747"/>
            <a:ext cx="2155494" cy="954948"/>
            <a:chOff x="5893880" y="3032160"/>
            <a:chExt cx="2015221" cy="954948"/>
          </a:xfrm>
        </p:grpSpPr>
        <p:sp>
          <p:nvSpPr>
            <p:cNvPr id="22" name="Text Box 7"/>
            <p:cNvSpPr txBox="1">
              <a:spLocks noChangeArrowheads="1"/>
            </p:cNvSpPr>
            <p:nvPr/>
          </p:nvSpPr>
          <p:spPr bwMode="auto">
            <a:xfrm>
              <a:off x="6223917" y="3032160"/>
              <a:ext cx="1685184" cy="954948"/>
            </a:xfrm>
            <a:prstGeom prst="rect">
              <a:avLst/>
            </a:prstGeom>
            <a:solidFill>
              <a:srgbClr val="FFFF99"/>
            </a:solidFill>
            <a:ln w="28575">
              <a:solidFill>
                <a:schemeClr val="tx1"/>
              </a:solidFill>
              <a:miter lim="800000"/>
              <a:headEnd/>
              <a:tailEnd/>
            </a:ln>
            <a:effectLst/>
          </p:spPr>
          <p:txBody>
            <a:bodyPr wrap="square" lIns="0" rIns="0" bIns="0" anchor="ctr">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lnSpc>
                  <a:spcPct val="100000"/>
                </a:lnSpc>
                <a:buClrTx/>
                <a:buSzTx/>
                <a:buFontTx/>
                <a:buNone/>
              </a:pPr>
              <a:r>
                <a:rPr lang="ja-JP" altLang="en-US" sz="1600" dirty="0">
                  <a:latin typeface="メイリオ" panose="020B0604030504040204" pitchFamily="50" charset="-128"/>
                  <a:ea typeface="メイリオ" panose="020B0604030504040204" pitchFamily="50" charset="-128"/>
                </a:rPr>
                <a:t>構文定義</a:t>
              </a:r>
              <a:r>
                <a:rPr lang="ja-JP" altLang="en-US" sz="1600" dirty="0" smtClean="0">
                  <a:latin typeface="メイリオ" panose="020B0604030504040204" pitchFamily="50" charset="-128"/>
                  <a:ea typeface="メイリオ" panose="020B0604030504040204" pitchFamily="50" charset="-128"/>
                </a:rPr>
                <a:t>記述解析　モジュール</a:t>
              </a:r>
              <a:endParaRPr lang="en-US" altLang="ja-JP" sz="1600" spc="-70" dirty="0">
                <a:latin typeface="メイリオ" panose="020B0604030504040204" pitchFamily="50" charset="-128"/>
                <a:ea typeface="メイリオ" panose="020B0604030504040204" pitchFamily="50" charset="-128"/>
                <a:cs typeface="Ebrima" panose="02000000000000000000" pitchFamily="2" charset="0"/>
              </a:endParaRPr>
            </a:p>
          </p:txBody>
        </p:sp>
        <p:sp>
          <p:nvSpPr>
            <p:cNvPr id="26" name="Line 19"/>
            <p:cNvSpPr>
              <a:spLocks noChangeShapeType="1"/>
            </p:cNvSpPr>
            <p:nvPr/>
          </p:nvSpPr>
          <p:spPr bwMode="auto">
            <a:xfrm flipH="1">
              <a:off x="5893880" y="3222599"/>
              <a:ext cx="322830" cy="0"/>
            </a:xfrm>
            <a:prstGeom prst="line">
              <a:avLst/>
            </a:prstGeom>
            <a:noFill/>
            <a:ln w="635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2000">
                <a:latin typeface="メイリオ" panose="020B0604030504040204" pitchFamily="50" charset="-128"/>
                <a:ea typeface="メイリオ" panose="020B0604030504040204" pitchFamily="50" charset="-128"/>
              </a:endParaRPr>
            </a:p>
          </p:txBody>
        </p:sp>
        <p:sp>
          <p:nvSpPr>
            <p:cNvPr id="40" name="Line 19"/>
            <p:cNvSpPr>
              <a:spLocks noChangeShapeType="1"/>
            </p:cNvSpPr>
            <p:nvPr/>
          </p:nvSpPr>
          <p:spPr bwMode="auto">
            <a:xfrm flipH="1">
              <a:off x="5893880" y="3831805"/>
              <a:ext cx="322830" cy="0"/>
            </a:xfrm>
            <a:prstGeom prst="line">
              <a:avLst/>
            </a:prstGeom>
            <a:noFill/>
            <a:ln w="635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2000">
                <a:latin typeface="メイリオ" panose="020B0604030504040204" pitchFamily="50" charset="-128"/>
                <a:ea typeface="メイリオ" panose="020B0604030504040204" pitchFamily="50" charset="-128"/>
              </a:endParaRPr>
            </a:p>
          </p:txBody>
        </p:sp>
      </p:grpSp>
      <p:sp>
        <p:nvSpPr>
          <p:cNvPr id="27" name="円/楕円 26"/>
          <p:cNvSpPr/>
          <p:nvPr/>
        </p:nvSpPr>
        <p:spPr>
          <a:xfrm>
            <a:off x="346396" y="2391350"/>
            <a:ext cx="2629254" cy="30280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en-US" altLang="ja-JP" sz="2000" spc="-70" dirty="0" smtClean="0">
                <a:solidFill>
                  <a:srgbClr val="000000"/>
                </a:solidFill>
                <a:latin typeface="メイリオ" panose="020B0604030504040204" pitchFamily="50" charset="-128"/>
                <a:ea typeface="メイリオ" panose="020B0604030504040204" pitchFamily="50" charset="-128"/>
                <a:cs typeface="Ebrima" panose="02000000000000000000" pitchFamily="2" charset="0"/>
              </a:rPr>
              <a:t>CCFinderSW</a:t>
            </a:r>
            <a:endParaRPr lang="en-US" altLang="ja-JP" spc="-70" dirty="0" smtClean="0">
              <a:solidFill>
                <a:srgbClr val="000000"/>
              </a:solidFill>
              <a:latin typeface="メイリオ" panose="020B0604030504040204" pitchFamily="50" charset="-128"/>
              <a:ea typeface="メイリオ" panose="020B0604030504040204" pitchFamily="50" charset="-128"/>
              <a:cs typeface="Ebrima" panose="02000000000000000000" pitchFamily="2" charset="0"/>
            </a:endParaRPr>
          </a:p>
        </p:txBody>
      </p:sp>
      <p:sp>
        <p:nvSpPr>
          <p:cNvPr id="28" name="Line 19"/>
          <p:cNvSpPr>
            <a:spLocks noChangeShapeType="1"/>
          </p:cNvSpPr>
          <p:nvPr/>
        </p:nvSpPr>
        <p:spPr bwMode="auto">
          <a:xfrm>
            <a:off x="2513954" y="1913491"/>
            <a:ext cx="0" cy="763721"/>
          </a:xfrm>
          <a:prstGeom prst="line">
            <a:avLst/>
          </a:prstGeom>
          <a:noFill/>
          <a:ln w="635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2000">
              <a:latin typeface="メイリオ" panose="020B0604030504040204" pitchFamily="50" charset="-128"/>
              <a:ea typeface="メイリオ" panose="020B0604030504040204" pitchFamily="50" charset="-128"/>
            </a:endParaRPr>
          </a:p>
        </p:txBody>
      </p:sp>
      <p:sp>
        <p:nvSpPr>
          <p:cNvPr id="35" name="メモ 34"/>
          <p:cNvSpPr/>
          <p:nvPr/>
        </p:nvSpPr>
        <p:spPr>
          <a:xfrm>
            <a:off x="6842026" y="1174169"/>
            <a:ext cx="1486593" cy="740481"/>
          </a:xfrm>
          <a:prstGeom prst="foldedCorner">
            <a:avLst>
              <a:gd name="adj" fmla="val 22701"/>
            </a:avLst>
          </a:prstGeom>
          <a:solidFill>
            <a:srgbClr val="92D050"/>
          </a:solidFill>
          <a:ln w="19050">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144000" rIns="0" bIns="0" rtlCol="0" anchor="ctr"/>
          <a:lstStyle/>
          <a:p>
            <a:pPr algn="ctr" fontAlgn="base">
              <a:spcBef>
                <a:spcPct val="0"/>
              </a:spcBef>
              <a:spcAft>
                <a:spcPct val="0"/>
              </a:spcAft>
            </a:pPr>
            <a:r>
              <a:rPr lang="ja-JP" altLang="en-US" sz="1600" dirty="0">
                <a:solidFill>
                  <a:schemeClr val="tx1"/>
                </a:solidFill>
                <a:latin typeface="メイリオ" panose="020B0604030504040204" pitchFamily="50" charset="-128"/>
                <a:ea typeface="メイリオ" panose="020B0604030504040204" pitchFamily="50" charset="-128"/>
                <a:cs typeface="Ebrima" panose="02000000000000000000" pitchFamily="2" charset="0"/>
              </a:rPr>
              <a:t>構文定義記述</a:t>
            </a:r>
          </a:p>
        </p:txBody>
      </p:sp>
      <p:grpSp>
        <p:nvGrpSpPr>
          <p:cNvPr id="37" name="グループ化 36"/>
          <p:cNvGrpSpPr/>
          <p:nvPr/>
        </p:nvGrpSpPr>
        <p:grpSpPr>
          <a:xfrm>
            <a:off x="4435537" y="2635533"/>
            <a:ext cx="1894519" cy="1139939"/>
            <a:chOff x="4184457" y="3168360"/>
            <a:chExt cx="1894519" cy="1139939"/>
          </a:xfrm>
        </p:grpSpPr>
        <p:sp>
          <p:nvSpPr>
            <p:cNvPr id="12" name="Line 19"/>
            <p:cNvSpPr>
              <a:spLocks noChangeShapeType="1"/>
            </p:cNvSpPr>
            <p:nvPr/>
          </p:nvSpPr>
          <p:spPr bwMode="auto">
            <a:xfrm flipH="1" flipV="1">
              <a:off x="4184457" y="4024219"/>
              <a:ext cx="357841" cy="0"/>
            </a:xfrm>
            <a:prstGeom prst="line">
              <a:avLst/>
            </a:prstGeom>
            <a:noFill/>
            <a:ln w="635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2000">
                <a:latin typeface="メイリオ" panose="020B0604030504040204" pitchFamily="50" charset="-128"/>
                <a:ea typeface="メイリオ" panose="020B0604030504040204" pitchFamily="50" charset="-128"/>
              </a:endParaRPr>
            </a:p>
          </p:txBody>
        </p:sp>
        <p:sp>
          <p:nvSpPr>
            <p:cNvPr id="25" name="Line 19"/>
            <p:cNvSpPr>
              <a:spLocks noChangeShapeType="1"/>
            </p:cNvSpPr>
            <p:nvPr/>
          </p:nvSpPr>
          <p:spPr bwMode="auto">
            <a:xfrm flipH="1" flipV="1">
              <a:off x="4184457" y="3415013"/>
              <a:ext cx="357841" cy="0"/>
            </a:xfrm>
            <a:prstGeom prst="line">
              <a:avLst/>
            </a:prstGeom>
            <a:noFill/>
            <a:ln w="635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2000">
                <a:latin typeface="メイリオ" panose="020B0604030504040204" pitchFamily="50" charset="-128"/>
                <a:ea typeface="メイリオ" panose="020B0604030504040204" pitchFamily="50" charset="-128"/>
              </a:endParaRPr>
            </a:p>
          </p:txBody>
        </p:sp>
        <p:sp>
          <p:nvSpPr>
            <p:cNvPr id="38" name="メモ 37"/>
            <p:cNvSpPr/>
            <p:nvPr/>
          </p:nvSpPr>
          <p:spPr>
            <a:xfrm>
              <a:off x="4519011" y="3168360"/>
              <a:ext cx="1559965" cy="534113"/>
            </a:xfrm>
            <a:prstGeom prst="foldedCorner">
              <a:avLst>
                <a:gd name="adj" fmla="val 22701"/>
              </a:avLst>
            </a:prstGeom>
            <a:solidFill>
              <a:srgbClr val="FFDC6D"/>
            </a:solidFill>
            <a:ln w="19050">
              <a:solidFill>
                <a:srgbClr val="EEB500"/>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tIns="144000" bIns="0" rtlCol="0" anchor="ctr"/>
            <a:lstStyle/>
            <a:p>
              <a:pPr algn="ctr" fontAlgn="base">
                <a:spcBef>
                  <a:spcPct val="0"/>
                </a:spcBef>
                <a:spcAft>
                  <a:spcPct val="0"/>
                </a:spcAft>
              </a:pPr>
              <a:r>
                <a:rPr lang="ja-JP" altLang="en-US" sz="1600" spc="-7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コメント文法</a:t>
              </a:r>
              <a:endParaRPr lang="en-US" altLang="ja-JP" sz="1600" spc="-7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a:p>
              <a:pPr algn="ctr" fontAlgn="base">
                <a:spcBef>
                  <a:spcPct val="0"/>
                </a:spcBef>
                <a:spcAft>
                  <a:spcPct val="0"/>
                </a:spcAft>
              </a:pPr>
              <a:r>
                <a:rPr lang="ja-JP" altLang="en-US" sz="1600" spc="-70" dirty="0">
                  <a:solidFill>
                    <a:schemeClr val="tx1"/>
                  </a:solidFill>
                  <a:latin typeface="メイリオ" panose="020B0604030504040204" pitchFamily="50" charset="-128"/>
                  <a:ea typeface="メイリオ" panose="020B0604030504040204" pitchFamily="50" charset="-128"/>
                  <a:cs typeface="Ebrima" panose="02000000000000000000" pitchFamily="2" charset="0"/>
                </a:rPr>
                <a:t>情報</a:t>
              </a:r>
              <a:endParaRPr lang="en-US" altLang="ja-JP" sz="1600" spc="-70" dirty="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
          <p:nvSpPr>
            <p:cNvPr id="39" name="メモ 38"/>
            <p:cNvSpPr/>
            <p:nvPr/>
          </p:nvSpPr>
          <p:spPr>
            <a:xfrm>
              <a:off x="4519011" y="3774186"/>
              <a:ext cx="1559965" cy="534113"/>
            </a:xfrm>
            <a:prstGeom prst="foldedCorner">
              <a:avLst>
                <a:gd name="adj" fmla="val 22701"/>
              </a:avLst>
            </a:prstGeom>
            <a:solidFill>
              <a:srgbClr val="FFDC6D"/>
            </a:solidFill>
            <a:ln w="19050">
              <a:solidFill>
                <a:srgbClr val="EEB500"/>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tIns="144000" bIns="0" rtlCol="0" anchor="ctr"/>
            <a:lstStyle/>
            <a:p>
              <a:pPr algn="ctr" fontAlgn="base">
                <a:spcBef>
                  <a:spcPct val="0"/>
                </a:spcBef>
                <a:spcAft>
                  <a:spcPct val="0"/>
                </a:spcAft>
              </a:pPr>
              <a:r>
                <a:rPr lang="ja-JP" altLang="en-US" sz="1600" spc="-7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予約語情報</a:t>
              </a:r>
              <a:endParaRPr lang="en-US" altLang="ja-JP" sz="1600" spc="-70" dirty="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grpSp>
      <p:sp>
        <p:nvSpPr>
          <p:cNvPr id="42" name="Line 19"/>
          <p:cNvSpPr>
            <a:spLocks noChangeShapeType="1"/>
          </p:cNvSpPr>
          <p:nvPr/>
        </p:nvSpPr>
        <p:spPr bwMode="auto">
          <a:xfrm>
            <a:off x="7576512" y="1914650"/>
            <a:ext cx="0" cy="763721"/>
          </a:xfrm>
          <a:prstGeom prst="line">
            <a:avLst/>
          </a:prstGeom>
          <a:noFill/>
          <a:ln w="635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sz="2000">
              <a:latin typeface="メイリオ" panose="020B0604030504040204" pitchFamily="50" charset="-128"/>
              <a:ea typeface="メイリオ" panose="020B0604030504040204" pitchFamily="50" charset="-128"/>
            </a:endParaRPr>
          </a:p>
        </p:txBody>
      </p:sp>
      <p:grpSp>
        <p:nvGrpSpPr>
          <p:cNvPr id="45" name="グループ化 44"/>
          <p:cNvGrpSpPr/>
          <p:nvPr/>
        </p:nvGrpSpPr>
        <p:grpSpPr>
          <a:xfrm>
            <a:off x="996808" y="1218093"/>
            <a:ext cx="2224228" cy="696516"/>
            <a:chOff x="1032131" y="1037124"/>
            <a:chExt cx="2079482" cy="826341"/>
          </a:xfrm>
        </p:grpSpPr>
        <p:sp>
          <p:nvSpPr>
            <p:cNvPr id="46" name="メモ 45"/>
            <p:cNvSpPr/>
            <p:nvPr/>
          </p:nvSpPr>
          <p:spPr>
            <a:xfrm>
              <a:off x="1032131" y="1037124"/>
              <a:ext cx="1696019" cy="654621"/>
            </a:xfrm>
            <a:prstGeom prst="foldedCorner">
              <a:avLst>
                <a:gd name="adj" fmla="val 15739"/>
              </a:avLst>
            </a:prstGeom>
            <a:solidFill>
              <a:srgbClr val="81DEFF"/>
            </a:solidFill>
            <a:ln w="19050">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fontAlgn="base">
                <a:spcBef>
                  <a:spcPct val="0"/>
                </a:spcBef>
                <a:spcAft>
                  <a:spcPct val="0"/>
                </a:spcAft>
              </a:pPr>
              <a:r>
                <a:rPr lang="en-US" altLang="ja-JP" sz="160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Source Code</a:t>
              </a:r>
              <a:endParaRPr lang="ja-JP" altLang="en-US" sz="1600" dirty="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
          <p:nvSpPr>
            <p:cNvPr id="47" name="メモ 46"/>
            <p:cNvSpPr/>
            <p:nvPr/>
          </p:nvSpPr>
          <p:spPr>
            <a:xfrm>
              <a:off x="1223862" y="1122984"/>
              <a:ext cx="1696019" cy="654621"/>
            </a:xfrm>
            <a:prstGeom prst="foldedCorner">
              <a:avLst>
                <a:gd name="adj" fmla="val 15739"/>
              </a:avLst>
            </a:prstGeom>
            <a:solidFill>
              <a:srgbClr val="81DEFF"/>
            </a:solidFill>
            <a:ln w="19050">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fontAlgn="base">
                <a:spcBef>
                  <a:spcPct val="0"/>
                </a:spcBef>
                <a:spcAft>
                  <a:spcPct val="0"/>
                </a:spcAft>
              </a:pPr>
              <a:r>
                <a:rPr lang="en-US" altLang="ja-JP" sz="160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Source Code</a:t>
              </a:r>
              <a:endParaRPr lang="ja-JP" altLang="en-US" sz="1600" dirty="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
          <p:nvSpPr>
            <p:cNvPr id="48" name="メモ 47"/>
            <p:cNvSpPr/>
            <p:nvPr/>
          </p:nvSpPr>
          <p:spPr>
            <a:xfrm>
              <a:off x="1415594" y="1208843"/>
              <a:ext cx="1696019" cy="654622"/>
            </a:xfrm>
            <a:prstGeom prst="foldedCorner">
              <a:avLst>
                <a:gd name="adj" fmla="val 22701"/>
              </a:avLst>
            </a:prstGeom>
            <a:solidFill>
              <a:srgbClr val="81DEFF"/>
            </a:solidFill>
            <a:ln w="19050">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tIns="144000" bIns="0" rtlCol="0" anchor="ctr"/>
            <a:lstStyle/>
            <a:p>
              <a:pPr algn="ctr" fontAlgn="base">
                <a:spcBef>
                  <a:spcPct val="0"/>
                </a:spcBef>
                <a:spcAft>
                  <a:spcPct val="0"/>
                </a:spcAft>
              </a:pPr>
              <a:r>
                <a:rPr lang="ja-JP" altLang="en-US" sz="160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ソースコード</a:t>
              </a:r>
              <a:endParaRPr lang="ja-JP" altLang="en-US" sz="1600" dirty="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grpSp>
      <p:sp>
        <p:nvSpPr>
          <p:cNvPr id="49" name="円/楕円 23"/>
          <p:cNvSpPr/>
          <p:nvPr/>
        </p:nvSpPr>
        <p:spPr>
          <a:xfrm>
            <a:off x="1256133" y="3768131"/>
            <a:ext cx="2504561" cy="259295"/>
          </a:xfrm>
          <a:prstGeom prst="ellipse">
            <a:avLst/>
          </a:prstGeom>
          <a:solidFill>
            <a:srgbClr val="E8F5F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b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sz="1600" spc="-7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字句列</a:t>
            </a:r>
            <a:endParaRPr kumimoji="1" lang="ja-JP" altLang="en-US" sz="1600" spc="-70" dirty="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
        <p:nvSpPr>
          <p:cNvPr id="50" name="Text Box 7"/>
          <p:cNvSpPr txBox="1">
            <a:spLocks noChangeArrowheads="1"/>
          </p:cNvSpPr>
          <p:nvPr/>
        </p:nvSpPr>
        <p:spPr bwMode="auto">
          <a:xfrm>
            <a:off x="996808" y="4719755"/>
            <a:ext cx="3071086" cy="230853"/>
          </a:xfrm>
          <a:prstGeom prst="rect">
            <a:avLst/>
          </a:prstGeom>
          <a:solidFill>
            <a:srgbClr val="E8F5FD"/>
          </a:solidFill>
          <a:ln w="28575">
            <a:noFill/>
            <a:miter lim="800000"/>
            <a:headEnd/>
            <a:tailEnd/>
          </a:ln>
          <a:effectLst/>
        </p:spPr>
        <p:txBody>
          <a:bodyPr wrap="square" bIns="0" anchor="ctr">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600" spc="-70" dirty="0" smtClean="0">
                <a:latin typeface="メイリオ" panose="020B0604030504040204" pitchFamily="50" charset="-128"/>
                <a:ea typeface="メイリオ" panose="020B0604030504040204" pitchFamily="50" charset="-128"/>
                <a:cs typeface="Ebrima" panose="02000000000000000000" pitchFamily="2" charset="0"/>
              </a:rPr>
              <a:t>変換済みの字句列</a:t>
            </a:r>
            <a:endParaRPr lang="ja-JP" altLang="en-US" sz="1600" spc="-70" dirty="0">
              <a:latin typeface="メイリオ" panose="020B0604030504040204" pitchFamily="50" charset="-128"/>
              <a:ea typeface="メイリオ" panose="020B0604030504040204" pitchFamily="50" charset="-128"/>
              <a:cs typeface="Ebrima" panose="02000000000000000000" pitchFamily="2" charset="0"/>
            </a:endParaRPr>
          </a:p>
        </p:txBody>
      </p:sp>
      <p:sp>
        <p:nvSpPr>
          <p:cNvPr id="41" name="角丸四角形吹き出し 40"/>
          <p:cNvSpPr/>
          <p:nvPr/>
        </p:nvSpPr>
        <p:spPr>
          <a:xfrm>
            <a:off x="3561008" y="1218093"/>
            <a:ext cx="2786286" cy="919401"/>
          </a:xfrm>
          <a:prstGeom prst="wedgeRoundRectCallout">
            <a:avLst>
              <a:gd name="adj1" fmla="val 62241"/>
              <a:gd name="adj2" fmla="val 71820"/>
              <a:gd name="adj3" fmla="val 16667"/>
            </a:avLst>
          </a:prstGeom>
          <a:solidFill>
            <a:srgbClr val="B8E08C"/>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36000" tIns="0" rIns="0" bIns="0" rtlCol="0" anchor="ctr">
            <a:spAutoFit/>
          </a:bodyPr>
          <a:lstStyle/>
          <a:p>
            <a:r>
              <a:rPr lang="ja-JP" altLang="en-US"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利用者は構文</a:t>
            </a:r>
            <a:r>
              <a:rPr lang="ja-JP" altLang="en-US" dirty="0">
                <a:solidFill>
                  <a:schemeClr val="tx1"/>
                </a:solidFill>
                <a:latin typeface="メイリオ" panose="020B0604030504040204" pitchFamily="50" charset="-128"/>
                <a:ea typeface="メイリオ" panose="020B0604030504040204" pitchFamily="50" charset="-128"/>
                <a:cs typeface="Ebrima" panose="02000000000000000000" pitchFamily="2" charset="0"/>
              </a:rPr>
              <a:t>定義</a:t>
            </a:r>
            <a:r>
              <a:rPr lang="ja-JP" altLang="en-US"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記述を　リポジトリから取得して</a:t>
            </a:r>
            <a:endParaRPr lang="en-US" altLang="ja-JP"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a:p>
            <a:r>
              <a:rPr lang="en-US" altLang="ja-JP"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CCFinderSW </a:t>
            </a:r>
            <a:r>
              <a:rPr lang="ja-JP" altLang="en-US"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に与える</a:t>
            </a:r>
            <a:endParaRPr lang="en-US"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
        <p:nvSpPr>
          <p:cNvPr id="51" name="角丸四角形吹き出し 50"/>
          <p:cNvSpPr/>
          <p:nvPr/>
        </p:nvSpPr>
        <p:spPr>
          <a:xfrm>
            <a:off x="5381447" y="4824556"/>
            <a:ext cx="2771266" cy="925428"/>
          </a:xfrm>
          <a:prstGeom prst="wedgeRoundRectCallout">
            <a:avLst>
              <a:gd name="adj1" fmla="val -8202"/>
              <a:gd name="adj2" fmla="val -175011"/>
              <a:gd name="adj3" fmla="val 16667"/>
            </a:avLst>
          </a:prstGeom>
          <a:solidFill>
            <a:srgbClr val="FFFF99"/>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r>
              <a:rPr lang="ja-JP" altLang="en-US"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提案モジュールは</a:t>
            </a:r>
            <a:endParaRPr lang="en-US" altLang="ja-JP"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a:p>
            <a:r>
              <a:rPr lang="ja-JP" altLang="en-US"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字句解析で必要</a:t>
            </a:r>
            <a:r>
              <a:rPr lang="ja-JP" altLang="en-US" dirty="0">
                <a:solidFill>
                  <a:schemeClr val="tx1"/>
                </a:solidFill>
                <a:latin typeface="メイリオ" panose="020B0604030504040204" pitchFamily="50" charset="-128"/>
                <a:ea typeface="メイリオ" panose="020B0604030504040204" pitchFamily="50" charset="-128"/>
                <a:cs typeface="Ebrima" panose="02000000000000000000" pitchFamily="2" charset="0"/>
              </a:rPr>
              <a:t>な</a:t>
            </a:r>
            <a:r>
              <a:rPr lang="ja-JP" altLang="en-US"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情報を自動的に抽出する</a:t>
            </a:r>
            <a:endParaRPr lang="en-US"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Tree>
    <p:extLst>
      <p:ext uri="{BB962C8B-B14F-4D97-AF65-F5344CB8AC3E}">
        <p14:creationId xmlns:p14="http://schemas.microsoft.com/office/powerpoint/2010/main" val="904263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fade">
                                      <p:cBhvr>
                                        <p:cTn id="7" dur="500"/>
                                        <p:tgtEl>
                                          <p:spTgt spid="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fade">
                                      <p:cBhvr>
                                        <p:cTn id="1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5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構文定義記述解析モジュールの実装</a:t>
            </a:r>
            <a:endParaRPr kumimoji="1" lang="ja-JP" altLang="en-US" dirty="0"/>
          </a:p>
        </p:txBody>
      </p:sp>
      <p:sp>
        <p:nvSpPr>
          <p:cNvPr id="3" name="コンテンツ プレースホルダー 2"/>
          <p:cNvSpPr>
            <a:spLocks noGrp="1"/>
          </p:cNvSpPr>
          <p:nvPr>
            <p:ph idx="1"/>
          </p:nvPr>
        </p:nvSpPr>
        <p:spPr>
          <a:xfrm>
            <a:off x="457200" y="928357"/>
            <a:ext cx="8229600" cy="2621378"/>
          </a:xfrm>
        </p:spPr>
        <p:txBody>
          <a:bodyPr/>
          <a:lstStyle/>
          <a:p>
            <a:pPr>
              <a:buFont typeface="Wingdings" panose="05000000000000000000" pitchFamily="2" charset="2"/>
              <a:buChar char="l"/>
            </a:pPr>
            <a:r>
              <a:rPr lang="en-US" altLang="ja-JP" dirty="0" smtClean="0"/>
              <a:t>ANTLR </a:t>
            </a:r>
            <a:r>
              <a:rPr lang="ja-JP" altLang="en-US" dirty="0" smtClean="0"/>
              <a:t>の構文定義記述から </a:t>
            </a:r>
            <a:r>
              <a:rPr lang="en-US" altLang="ja-JP" dirty="0" smtClean="0"/>
              <a:t>3 </a:t>
            </a:r>
            <a:r>
              <a:rPr lang="ja-JP" altLang="en-US" dirty="0" err="1" smtClean="0"/>
              <a:t>つの</a:t>
            </a:r>
            <a:r>
              <a:rPr lang="ja-JP" altLang="en-US" dirty="0" smtClean="0"/>
              <a:t>情報を抽出する</a:t>
            </a:r>
            <a:endParaRPr lang="en-US" altLang="ja-JP" dirty="0" smtClean="0"/>
          </a:p>
          <a:p>
            <a:pPr marL="457200" indent="-457200">
              <a:buFont typeface="+mj-lt"/>
              <a:buAutoNum type="arabicPeriod"/>
            </a:pPr>
            <a:r>
              <a:rPr lang="ja-JP" altLang="en-US" dirty="0" smtClean="0"/>
              <a:t> </a:t>
            </a:r>
            <a:r>
              <a:rPr lang="ja-JP" altLang="en-US" dirty="0" smtClean="0">
                <a:solidFill>
                  <a:srgbClr val="FF0000"/>
                </a:solidFill>
              </a:rPr>
              <a:t>コメント</a:t>
            </a:r>
            <a:r>
              <a:rPr lang="ja-JP" altLang="en-US" dirty="0">
                <a:solidFill>
                  <a:srgbClr val="FF0000"/>
                </a:solidFill>
              </a:rPr>
              <a:t>文法</a:t>
            </a:r>
            <a:r>
              <a:rPr lang="ja-JP" altLang="en-US" dirty="0"/>
              <a:t>の</a:t>
            </a:r>
            <a:r>
              <a:rPr lang="ja-JP" altLang="en-US" dirty="0" smtClean="0"/>
              <a:t>抽出と正規表現への変換</a:t>
            </a:r>
            <a:endParaRPr lang="en-US" altLang="ja-JP" dirty="0" smtClean="0"/>
          </a:p>
          <a:p>
            <a:pPr marL="457200" indent="-457200">
              <a:buFont typeface="+mj-lt"/>
              <a:buAutoNum type="arabicPeriod"/>
            </a:pPr>
            <a:endParaRPr lang="en-US" altLang="ja-JP" dirty="0"/>
          </a:p>
          <a:p>
            <a:pPr marL="457200" indent="-457200">
              <a:buFont typeface="+mj-lt"/>
              <a:buAutoNum type="arabicPeriod"/>
            </a:pPr>
            <a:r>
              <a:rPr lang="ja-JP" altLang="en-US" dirty="0"/>
              <a:t> </a:t>
            </a:r>
            <a:r>
              <a:rPr lang="ja-JP" altLang="en-US" dirty="0">
                <a:solidFill>
                  <a:srgbClr val="FF0000"/>
                </a:solidFill>
              </a:rPr>
              <a:t>文字列リテラル文法</a:t>
            </a:r>
            <a:r>
              <a:rPr lang="ja-JP" altLang="en-US" dirty="0"/>
              <a:t>の抽出と正規表現への</a:t>
            </a:r>
            <a:r>
              <a:rPr lang="ja-JP" altLang="en-US" dirty="0" smtClean="0"/>
              <a:t>変換</a:t>
            </a:r>
            <a:endParaRPr lang="en-US" altLang="ja-JP" dirty="0" smtClean="0"/>
          </a:p>
          <a:p>
            <a:pPr marL="457200" indent="-457200">
              <a:buFont typeface="+mj-lt"/>
              <a:buAutoNum type="arabicPeriod"/>
            </a:pPr>
            <a:endParaRPr kumimoji="1" lang="en-US" altLang="ja-JP" dirty="0"/>
          </a:p>
          <a:p>
            <a:pPr marL="457200" indent="-457200">
              <a:buFont typeface="+mj-lt"/>
              <a:buAutoNum type="arabicPeriod"/>
            </a:pPr>
            <a:r>
              <a:rPr lang="ja-JP" altLang="en-US" dirty="0" smtClean="0"/>
              <a:t> </a:t>
            </a:r>
            <a:r>
              <a:rPr lang="ja-JP" altLang="en-US" dirty="0" smtClean="0">
                <a:solidFill>
                  <a:srgbClr val="FF0000"/>
                </a:solidFill>
              </a:rPr>
              <a:t>予約語</a:t>
            </a:r>
            <a:r>
              <a:rPr lang="ja-JP" altLang="en-US" dirty="0" smtClean="0"/>
              <a:t>の</a:t>
            </a:r>
            <a:r>
              <a:rPr lang="ja-JP" altLang="en-US" dirty="0"/>
              <a:t>抽出と</a:t>
            </a:r>
            <a:r>
              <a:rPr lang="ja-JP" altLang="en-US" dirty="0" smtClean="0"/>
              <a:t>正規表現への変換</a:t>
            </a:r>
            <a:endParaRPr kumimoji="1" lang="en-US" altLang="ja-JP"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11</a:t>
            </a:fld>
            <a:endParaRPr lang="ja-JP" altLang="en-US" dirty="0">
              <a:solidFill>
                <a:srgbClr val="000000"/>
              </a:solidFill>
            </a:endParaRPr>
          </a:p>
        </p:txBody>
      </p:sp>
      <p:grpSp>
        <p:nvGrpSpPr>
          <p:cNvPr id="56" name="グループ化 55"/>
          <p:cNvGrpSpPr/>
          <p:nvPr/>
        </p:nvGrpSpPr>
        <p:grpSpPr>
          <a:xfrm>
            <a:off x="1704474" y="4436949"/>
            <a:ext cx="5735053" cy="1322816"/>
            <a:chOff x="1551190" y="4272489"/>
            <a:chExt cx="5735053" cy="1322816"/>
          </a:xfrm>
          <a:effectLst>
            <a:outerShdw blurRad="50800" dist="38100" dir="2700000" algn="tl" rotWithShape="0">
              <a:prstClr val="black">
                <a:alpha val="40000"/>
              </a:prstClr>
            </a:outerShdw>
          </a:effectLst>
        </p:grpSpPr>
        <p:sp>
          <p:nvSpPr>
            <p:cNvPr id="36" name="下矢印 35"/>
            <p:cNvSpPr/>
            <p:nvPr/>
          </p:nvSpPr>
          <p:spPr>
            <a:xfrm>
              <a:off x="4098773" y="4272489"/>
              <a:ext cx="639888" cy="31598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7" name="Text Box 6"/>
            <p:cNvSpPr txBox="1">
              <a:spLocks noChangeArrowheads="1"/>
            </p:cNvSpPr>
            <p:nvPr/>
          </p:nvSpPr>
          <p:spPr bwMode="auto">
            <a:xfrm>
              <a:off x="1551190" y="4642346"/>
              <a:ext cx="5735053" cy="550666"/>
            </a:xfrm>
            <a:prstGeom prst="rect">
              <a:avLst/>
            </a:prstGeom>
            <a:solidFill>
              <a:srgbClr val="FFFF99"/>
            </a:solidFill>
            <a:ln w="19050">
              <a:solidFill>
                <a:schemeClr val="tx1"/>
              </a:solidFill>
              <a:miter lim="800000"/>
              <a:headEnd/>
              <a:tailEnd/>
            </a:ln>
            <a:effectLst/>
          </p:spPr>
          <p:txBody>
            <a:bodyPr wrap="square" lIns="0" tIns="108000" rIns="0" bIns="0" anchor="ctr" anchorCtr="1">
              <a:noAutofit/>
            </a:bodyPr>
            <a:lstStyle/>
            <a:p>
              <a:pPr algn="ctr">
                <a:lnSpc>
                  <a:spcPts val="16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構文定義</a:t>
              </a:r>
              <a:r>
                <a:rPr lang="ja-JP" altLang="en-US" sz="2000" dirty="0">
                  <a:latin typeface="メイリオ" panose="020B0604030504040204" pitchFamily="50" charset="-128"/>
                  <a:ea typeface="メイリオ" panose="020B0604030504040204" pitchFamily="50" charset="-128"/>
                </a:rPr>
                <a:t>記述</a:t>
              </a:r>
              <a:r>
                <a:rPr lang="ja-JP" altLang="en-US" sz="2000" dirty="0" smtClean="0">
                  <a:latin typeface="メイリオ" panose="020B0604030504040204" pitchFamily="50" charset="-128"/>
                  <a:ea typeface="メイリオ" panose="020B0604030504040204" pitchFamily="50" charset="-128"/>
                </a:rPr>
                <a:t>解析モジュール</a:t>
              </a:r>
              <a:endParaRPr lang="en-US" altLang="ja-JP" sz="2000" dirty="0">
                <a:latin typeface="メイリオ" panose="020B0604030504040204" pitchFamily="50" charset="-128"/>
                <a:ea typeface="メイリオ" panose="020B0604030504040204" pitchFamily="50" charset="-128"/>
              </a:endParaRPr>
            </a:p>
          </p:txBody>
        </p:sp>
        <p:sp>
          <p:nvSpPr>
            <p:cNvPr id="42" name="下矢印 41"/>
            <p:cNvSpPr/>
            <p:nvPr/>
          </p:nvSpPr>
          <p:spPr>
            <a:xfrm>
              <a:off x="6547124" y="5255184"/>
              <a:ext cx="639888" cy="340121"/>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3" name="下矢印 42"/>
            <p:cNvSpPr/>
            <p:nvPr/>
          </p:nvSpPr>
          <p:spPr>
            <a:xfrm>
              <a:off x="1650421" y="5255184"/>
              <a:ext cx="639888" cy="340121"/>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6" name="下矢印 45"/>
            <p:cNvSpPr/>
            <p:nvPr/>
          </p:nvSpPr>
          <p:spPr>
            <a:xfrm>
              <a:off x="4098772" y="5255184"/>
              <a:ext cx="639888" cy="340121"/>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sp>
        <p:nvSpPr>
          <p:cNvPr id="15" name="メモ 14"/>
          <p:cNvSpPr/>
          <p:nvPr/>
        </p:nvSpPr>
        <p:spPr>
          <a:xfrm>
            <a:off x="3828703" y="3626647"/>
            <a:ext cx="1486593" cy="740481"/>
          </a:xfrm>
          <a:prstGeom prst="foldedCorner">
            <a:avLst>
              <a:gd name="adj" fmla="val 22701"/>
            </a:avLst>
          </a:prstGeom>
          <a:solidFill>
            <a:srgbClr val="92D050"/>
          </a:solidFill>
          <a:ln w="19050">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tIns="144000" rIns="0" bIns="0" rtlCol="0" anchor="ctr"/>
          <a:lstStyle/>
          <a:p>
            <a:pPr algn="ctr" fontAlgn="base">
              <a:spcBef>
                <a:spcPct val="0"/>
              </a:spcBef>
              <a:spcAft>
                <a:spcPct val="0"/>
              </a:spcAft>
            </a:pPr>
            <a:r>
              <a:rPr lang="ja-JP" altLang="en-US" sz="1600" dirty="0">
                <a:solidFill>
                  <a:schemeClr val="tx1"/>
                </a:solidFill>
                <a:latin typeface="メイリオ" panose="020B0604030504040204" pitchFamily="50" charset="-128"/>
                <a:ea typeface="メイリオ" panose="020B0604030504040204" pitchFamily="50" charset="-128"/>
                <a:cs typeface="Ebrima" panose="02000000000000000000" pitchFamily="2" charset="0"/>
              </a:rPr>
              <a:t>構文定義記述</a:t>
            </a:r>
          </a:p>
        </p:txBody>
      </p:sp>
      <p:sp>
        <p:nvSpPr>
          <p:cNvPr id="16" name="メモ 15"/>
          <p:cNvSpPr/>
          <p:nvPr/>
        </p:nvSpPr>
        <p:spPr>
          <a:xfrm>
            <a:off x="1135722" y="5812608"/>
            <a:ext cx="1944710" cy="661740"/>
          </a:xfrm>
          <a:prstGeom prst="foldedCorner">
            <a:avLst>
              <a:gd name="adj" fmla="val 22701"/>
            </a:avLst>
          </a:prstGeom>
          <a:solidFill>
            <a:srgbClr val="FFDC6D"/>
          </a:solidFill>
          <a:ln w="19050">
            <a:solidFill>
              <a:srgbClr val="EEB5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16000" bIns="0" rtlCol="0" anchor="ctr"/>
          <a:lstStyle/>
          <a:p>
            <a:pPr algn="ctr" fontAlgn="base">
              <a:spcBef>
                <a:spcPct val="0"/>
              </a:spcBef>
              <a:spcAft>
                <a:spcPct val="0"/>
              </a:spcAft>
            </a:pPr>
            <a:r>
              <a:rPr lang="ja-JP" altLang="en-US" sz="2000" spc="-7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コメント文法を表す正規表現</a:t>
            </a:r>
            <a:endParaRPr lang="en-US" altLang="ja-JP" sz="2000" spc="-7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
        <p:nvSpPr>
          <p:cNvPr id="17" name="メモ 16"/>
          <p:cNvSpPr/>
          <p:nvPr/>
        </p:nvSpPr>
        <p:spPr>
          <a:xfrm>
            <a:off x="3607857" y="5812608"/>
            <a:ext cx="1920925" cy="661740"/>
          </a:xfrm>
          <a:prstGeom prst="foldedCorner">
            <a:avLst>
              <a:gd name="adj" fmla="val 22701"/>
            </a:avLst>
          </a:prstGeom>
          <a:solidFill>
            <a:srgbClr val="FFDC6D"/>
          </a:solidFill>
          <a:ln w="19050">
            <a:solidFill>
              <a:srgbClr val="EEB5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16000" bIns="0" rtlCol="0" anchor="ctr"/>
          <a:lstStyle/>
          <a:p>
            <a:pPr algn="ctr" fontAlgn="base">
              <a:spcBef>
                <a:spcPct val="0"/>
              </a:spcBef>
              <a:spcAft>
                <a:spcPct val="0"/>
              </a:spcAft>
            </a:pPr>
            <a:r>
              <a:rPr lang="ja-JP" altLang="en-US" sz="2000" spc="-70" dirty="0">
                <a:solidFill>
                  <a:schemeClr val="tx1"/>
                </a:solidFill>
                <a:latin typeface="メイリオ" panose="020B0604030504040204" pitchFamily="50" charset="-128"/>
                <a:ea typeface="メイリオ" panose="020B0604030504040204" pitchFamily="50" charset="-128"/>
                <a:cs typeface="Ebrima" panose="02000000000000000000" pitchFamily="2" charset="0"/>
              </a:rPr>
              <a:t>文字列</a:t>
            </a:r>
            <a:r>
              <a:rPr lang="ja-JP" altLang="en-US" sz="2000" spc="-7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リテラル　　を表す正規表現</a:t>
            </a:r>
            <a:endParaRPr lang="en-US" altLang="ja-JP" sz="2000" spc="-70" dirty="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
        <p:nvSpPr>
          <p:cNvPr id="18" name="メモ 17"/>
          <p:cNvSpPr/>
          <p:nvPr/>
        </p:nvSpPr>
        <p:spPr>
          <a:xfrm>
            <a:off x="6169116" y="5812608"/>
            <a:ext cx="1702465" cy="661740"/>
          </a:xfrm>
          <a:prstGeom prst="foldedCorner">
            <a:avLst>
              <a:gd name="adj" fmla="val 22701"/>
            </a:avLst>
          </a:prstGeom>
          <a:solidFill>
            <a:srgbClr val="FFDC6D"/>
          </a:solidFill>
          <a:ln w="19050">
            <a:solidFill>
              <a:srgbClr val="EEB5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16000" bIns="0" rtlCol="0" anchor="ctr"/>
          <a:lstStyle/>
          <a:p>
            <a:pPr algn="ctr" fontAlgn="base">
              <a:spcBef>
                <a:spcPct val="0"/>
              </a:spcBef>
              <a:spcAft>
                <a:spcPct val="0"/>
              </a:spcAft>
            </a:pPr>
            <a:r>
              <a:rPr lang="ja-JP" altLang="en-US" sz="2000" spc="-7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予約語を表す正規表現</a:t>
            </a:r>
            <a:endParaRPr lang="en-US" altLang="ja-JP" sz="2000" spc="-70" dirty="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
        <p:nvSpPr>
          <p:cNvPr id="19" name="Text Box 6"/>
          <p:cNvSpPr txBox="1">
            <a:spLocks noChangeArrowheads="1"/>
          </p:cNvSpPr>
          <p:nvPr/>
        </p:nvSpPr>
        <p:spPr bwMode="auto">
          <a:xfrm>
            <a:off x="3245618" y="5400040"/>
            <a:ext cx="5098140" cy="1233160"/>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
        <p:nvSpPr>
          <p:cNvPr id="20" name="角丸四角形吹き出し 19"/>
          <p:cNvSpPr/>
          <p:nvPr/>
        </p:nvSpPr>
        <p:spPr>
          <a:xfrm>
            <a:off x="3828703" y="5580766"/>
            <a:ext cx="3307715" cy="865920"/>
          </a:xfrm>
          <a:prstGeom prst="wedgeRoundRectCallout">
            <a:avLst>
              <a:gd name="adj1" fmla="val -67608"/>
              <a:gd name="adj2" fmla="val 17893"/>
              <a:gd name="adj3" fmla="val 16667"/>
            </a:avLst>
          </a:prstGeom>
          <a:solidFill>
            <a:srgbClr val="FFFF99"/>
          </a:solidFill>
          <a:ln w="38100">
            <a:solidFill>
              <a:srgbClr val="FFDC6D"/>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r>
              <a:rPr lang="ja-JP" altLang="en-US" sz="200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本発表ではコメント文法の　抽出・変換のみ説明を行う</a:t>
            </a:r>
            <a:endParaRPr lang="en-US" sz="200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Tree>
    <p:extLst>
      <p:ext uri="{BB962C8B-B14F-4D97-AF65-F5344CB8AC3E}">
        <p14:creationId xmlns:p14="http://schemas.microsoft.com/office/powerpoint/2010/main" val="1193271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構文</a:t>
            </a:r>
            <a:r>
              <a:rPr lang="ja-JP" altLang="en-US" dirty="0" smtClean="0"/>
              <a:t>定義記述の定義</a:t>
            </a:r>
            <a:r>
              <a:rPr lang="ja-JP" altLang="en-US" dirty="0"/>
              <a:t>方法</a:t>
            </a:r>
            <a:r>
              <a:rPr lang="ja-JP" altLang="en-US" dirty="0" smtClean="0"/>
              <a:t>の調査</a:t>
            </a:r>
            <a:endParaRPr lang="en-US" dirty="0"/>
          </a:p>
        </p:txBody>
      </p:sp>
      <p:sp>
        <p:nvSpPr>
          <p:cNvPr id="3" name="コンテンツ プレースホルダー 2"/>
          <p:cNvSpPr>
            <a:spLocks noGrp="1"/>
          </p:cNvSpPr>
          <p:nvPr>
            <p:ph idx="1"/>
          </p:nvPr>
        </p:nvSpPr>
        <p:spPr>
          <a:xfrm>
            <a:off x="457200" y="985061"/>
            <a:ext cx="8229600" cy="2043098"/>
          </a:xfrm>
        </p:spPr>
        <p:txBody>
          <a:bodyPr/>
          <a:lstStyle/>
          <a:p>
            <a:pPr>
              <a:spcBef>
                <a:spcPts val="100"/>
              </a:spcBef>
              <a:spcAft>
                <a:spcPts val="1200"/>
              </a:spcAft>
              <a:buFont typeface="Wingdings" panose="05000000000000000000" pitchFamily="2" charset="2"/>
              <a:buChar char="l"/>
            </a:pPr>
            <a:r>
              <a:rPr lang="ja-JP" altLang="en-US" dirty="0" smtClean="0"/>
              <a:t>実装にあたり，構文定義記述内でどのようにコメントと予約語と文字列のルールが定義されているかを調査した</a:t>
            </a:r>
            <a:endParaRPr lang="en-US" altLang="ja-JP" dirty="0" smtClean="0"/>
          </a:p>
          <a:p>
            <a:pPr>
              <a:buFont typeface="Wingdings" panose="05000000000000000000" pitchFamily="2" charset="2"/>
              <a:buChar char="l"/>
            </a:pPr>
            <a:r>
              <a:rPr lang="en-US" altLang="ja-JP" dirty="0" smtClean="0"/>
              <a:t>GitHub</a:t>
            </a:r>
            <a:r>
              <a:rPr lang="ja-JP" altLang="en-US" dirty="0" smtClean="0"/>
              <a:t> </a:t>
            </a:r>
            <a:r>
              <a:rPr lang="ja-JP" altLang="en-US" dirty="0"/>
              <a:t>上のリポジトリ </a:t>
            </a:r>
            <a:r>
              <a:rPr lang="en-US" altLang="ja-JP" dirty="0"/>
              <a:t>”grammars-v4</a:t>
            </a:r>
            <a:r>
              <a:rPr lang="en-US" altLang="ja-JP" dirty="0" smtClean="0"/>
              <a:t>” </a:t>
            </a:r>
            <a:r>
              <a:rPr lang="ja-JP" altLang="en-US" dirty="0"/>
              <a:t>内</a:t>
            </a:r>
            <a:r>
              <a:rPr lang="ja-JP" altLang="en-US" dirty="0" smtClean="0"/>
              <a:t>の構文</a:t>
            </a:r>
            <a:r>
              <a:rPr lang="ja-JP" altLang="en-US" dirty="0"/>
              <a:t>定義記述ファイルを対象とした</a:t>
            </a:r>
            <a:endParaRPr lang="en-US" altLang="ja-JP" dirty="0"/>
          </a:p>
          <a:p>
            <a:pPr lvl="1"/>
            <a:r>
              <a:rPr lang="ja-JP" altLang="en-US" dirty="0"/>
              <a:t>このリポジトリ</a:t>
            </a:r>
            <a:r>
              <a:rPr lang="ja-JP" altLang="en-US" dirty="0" smtClean="0"/>
              <a:t>は </a:t>
            </a:r>
            <a:r>
              <a:rPr lang="en-US" altLang="ja-JP" dirty="0" smtClean="0"/>
              <a:t>150 </a:t>
            </a:r>
            <a:r>
              <a:rPr lang="ja-JP" altLang="en-US" dirty="0" smtClean="0"/>
              <a:t>以上</a:t>
            </a:r>
            <a:r>
              <a:rPr lang="ja-JP" altLang="en-US" dirty="0"/>
              <a:t>の構文定義記述ファイルが用意されて</a:t>
            </a:r>
            <a:r>
              <a:rPr lang="ja-JP" altLang="en-US" dirty="0" smtClean="0"/>
              <a:t>いる</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12</a:t>
            </a:fld>
            <a:endParaRPr lang="ja-JP" altLang="en-US" dirty="0">
              <a:solidFill>
                <a:srgbClr val="000000"/>
              </a:solidFill>
            </a:endParaRPr>
          </a:p>
        </p:txBody>
      </p:sp>
      <p:sp>
        <p:nvSpPr>
          <p:cNvPr id="6" name="Text Box 6"/>
          <p:cNvSpPr txBox="1">
            <a:spLocks noChangeArrowheads="1"/>
          </p:cNvSpPr>
          <p:nvPr/>
        </p:nvSpPr>
        <p:spPr bwMode="auto">
          <a:xfrm>
            <a:off x="710522" y="3855017"/>
            <a:ext cx="6850380" cy="407439"/>
          </a:xfrm>
          <a:prstGeom prst="rect">
            <a:avLst/>
          </a:prstGeom>
          <a:solidFill>
            <a:srgbClr val="D5FFDC"/>
          </a:solid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BlockComment</a:t>
            </a:r>
            <a:r>
              <a:rPr lang="ja-JP" altLang="en-US"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en-US" altLang="ja-JP" sz="2000" dirty="0">
                <a:solidFill>
                  <a:srgbClr val="FF0000"/>
                </a:solidFill>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 .*? </a:t>
            </a:r>
            <a:r>
              <a:rPr lang="en-US" altLang="ja-JP" sz="2000" dirty="0" smtClean="0">
                <a:latin typeface="メイリオ" panose="020B0604030504040204" pitchFamily="50" charset="-128"/>
                <a:ea typeface="メイリオ" panose="020B0604030504040204" pitchFamily="50" charset="-128"/>
              </a:rPr>
              <a:t>'</a:t>
            </a:r>
            <a:r>
              <a:rPr lang="en-US" altLang="ja-JP" sz="2000"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-&gt; </a:t>
            </a:r>
            <a:r>
              <a:rPr lang="en-US" altLang="ja-JP" sz="2000" dirty="0" smtClean="0">
                <a:latin typeface="メイリオ" panose="020B0604030504040204" pitchFamily="50" charset="-128"/>
                <a:ea typeface="メイリオ" panose="020B0604030504040204" pitchFamily="50" charset="-128"/>
              </a:rPr>
              <a:t>skip ;</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710522" y="5026768"/>
            <a:ext cx="6850380" cy="397929"/>
          </a:xfrm>
          <a:prstGeom prst="rect">
            <a:avLst/>
          </a:prstGeom>
          <a:solidFill>
            <a:srgbClr val="D5FFDC"/>
          </a:solid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LineComment</a:t>
            </a:r>
            <a:r>
              <a:rPr lang="en-US" altLang="ja-JP" sz="2000" dirty="0" smtClean="0">
                <a:latin typeface="メイリオ" panose="020B0604030504040204" pitchFamily="50" charset="-128"/>
                <a:ea typeface="メイリオ" panose="020B0604030504040204" pitchFamily="50" charset="-128"/>
              </a:rPr>
              <a:t> : '</a:t>
            </a:r>
            <a:r>
              <a:rPr lang="en-US" altLang="ja-JP" sz="2000"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en-US" altLang="ja-JP" sz="2000" dirty="0">
                <a:solidFill>
                  <a:srgbClr val="FF0000"/>
                </a:solidFill>
                <a:latin typeface="メイリオ" panose="020B0604030504040204" pitchFamily="50" charset="-128"/>
                <a:ea typeface="メイリオ" panose="020B0604030504040204" pitchFamily="50" charset="-128"/>
              </a:rPr>
              <a:t>\r\n</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-&gt; </a:t>
            </a:r>
            <a:r>
              <a:rPr lang="en-US" altLang="ja-JP" sz="2000" dirty="0" smtClean="0">
                <a:latin typeface="メイリオ" panose="020B0604030504040204" pitchFamily="50" charset="-128"/>
                <a:ea typeface="メイリオ" panose="020B0604030504040204" pitchFamily="50" charset="-128"/>
              </a:rPr>
              <a:t>skip ;</a:t>
            </a:r>
            <a:endParaRPr lang="en-US" altLang="ja-JP" sz="2000" dirty="0">
              <a:latin typeface="メイリオ" panose="020B0604030504040204" pitchFamily="50" charset="-128"/>
              <a:ea typeface="メイリオ" panose="020B0604030504040204" pitchFamily="50" charset="-128"/>
            </a:endParaRPr>
          </a:p>
        </p:txBody>
      </p:sp>
      <p:sp>
        <p:nvSpPr>
          <p:cNvPr id="11" name="コンテンツ プレースホルダー 2"/>
          <p:cNvSpPr txBox="1">
            <a:spLocks/>
          </p:cNvSpPr>
          <p:nvPr/>
        </p:nvSpPr>
        <p:spPr bwMode="auto">
          <a:xfrm>
            <a:off x="2350919" y="4427412"/>
            <a:ext cx="6335881" cy="429706"/>
          </a:xfrm>
          <a:prstGeom prst="rect">
            <a:avLst/>
          </a:prstGeom>
          <a:noFill/>
          <a:ln w="1905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en-US" altLang="ja-JP" dirty="0" smtClean="0">
                <a:solidFill>
                  <a:srgbClr val="FF0000"/>
                </a:solidFill>
              </a:rPr>
              <a:t>/*</a:t>
            </a:r>
            <a:r>
              <a:rPr lang="ja-JP" altLang="en-US" dirty="0" smtClean="0"/>
              <a:t>から</a:t>
            </a:r>
            <a:r>
              <a:rPr lang="en-US" altLang="ja-JP" dirty="0" smtClean="0">
                <a:solidFill>
                  <a:srgbClr val="FF0000"/>
                </a:solidFill>
              </a:rPr>
              <a:t>*/</a:t>
            </a:r>
            <a:r>
              <a:rPr lang="ja-JP" altLang="en-US" dirty="0" err="1" smtClean="0"/>
              <a:t>までを</a:t>
            </a:r>
            <a:r>
              <a:rPr lang="ja-JP" altLang="en-US" dirty="0" smtClean="0"/>
              <a:t>コメントと定義する文法</a:t>
            </a:r>
            <a:endParaRPr lang="en-US" altLang="ja-JP" dirty="0" smtClean="0"/>
          </a:p>
        </p:txBody>
      </p:sp>
      <p:grpSp>
        <p:nvGrpSpPr>
          <p:cNvPr id="8" name="グループ化 7"/>
          <p:cNvGrpSpPr/>
          <p:nvPr/>
        </p:nvGrpSpPr>
        <p:grpSpPr>
          <a:xfrm>
            <a:off x="457200" y="3289610"/>
            <a:ext cx="8282940" cy="2955073"/>
            <a:chOff x="457200" y="3774168"/>
            <a:chExt cx="8282940" cy="2700180"/>
          </a:xfrm>
          <a:effectLst/>
        </p:grpSpPr>
        <p:sp>
          <p:nvSpPr>
            <p:cNvPr id="10" name="角丸四角形 9"/>
            <p:cNvSpPr/>
            <p:nvPr/>
          </p:nvSpPr>
          <p:spPr>
            <a:xfrm>
              <a:off x="457200" y="3956790"/>
              <a:ext cx="8282940" cy="2517558"/>
            </a:xfrm>
            <a:prstGeom prst="roundRect">
              <a:avLst/>
            </a:pr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コンテンツ プレースホルダー 2"/>
            <p:cNvSpPr txBox="1">
              <a:spLocks/>
            </p:cNvSpPr>
            <p:nvPr/>
          </p:nvSpPr>
          <p:spPr bwMode="auto">
            <a:xfrm>
              <a:off x="848034" y="3774168"/>
              <a:ext cx="7122486" cy="400181"/>
            </a:xfrm>
            <a:prstGeom prst="rect">
              <a:avLst/>
            </a:prstGeom>
            <a:solidFill>
              <a:schemeClr val="bg1"/>
            </a:solidFill>
            <a:ln w="19050">
              <a:no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例：</a:t>
              </a:r>
              <a:r>
                <a:rPr lang="en-US" altLang="ja-JP" dirty="0" smtClean="0"/>
                <a:t>C </a:t>
              </a:r>
              <a:r>
                <a:rPr lang="ja-JP" altLang="en-US" dirty="0" smtClean="0"/>
                <a:t>言語の構文定義記述内のコメント文法</a:t>
              </a:r>
              <a:r>
                <a:rPr lang="en-US" altLang="ja-JP" dirty="0" smtClean="0"/>
                <a:t>[7]</a:t>
              </a:r>
            </a:p>
          </p:txBody>
        </p:sp>
      </p:grpSp>
      <p:sp>
        <p:nvSpPr>
          <p:cNvPr id="12" name="コンテンツ プレースホルダー 2"/>
          <p:cNvSpPr txBox="1">
            <a:spLocks/>
          </p:cNvSpPr>
          <p:nvPr/>
        </p:nvSpPr>
        <p:spPr bwMode="auto">
          <a:xfrm>
            <a:off x="2350919" y="5584807"/>
            <a:ext cx="6335881" cy="398425"/>
          </a:xfrm>
          <a:prstGeom prst="rect">
            <a:avLst/>
          </a:prstGeom>
          <a:noFill/>
          <a:ln w="1905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en-US" altLang="ja-JP" dirty="0" smtClean="0">
                <a:solidFill>
                  <a:srgbClr val="FF0000"/>
                </a:solidFill>
              </a:rPr>
              <a:t>//</a:t>
            </a:r>
            <a:r>
              <a:rPr lang="ja-JP" altLang="en-US" dirty="0" smtClean="0"/>
              <a:t>から</a:t>
            </a:r>
            <a:r>
              <a:rPr lang="ja-JP" altLang="en-US" dirty="0" smtClean="0">
                <a:solidFill>
                  <a:srgbClr val="FF0000"/>
                </a:solidFill>
              </a:rPr>
              <a:t>行末</a:t>
            </a:r>
            <a:r>
              <a:rPr lang="ja-JP" altLang="en-US" dirty="0" smtClean="0"/>
              <a:t>までをコメントと定義する文法</a:t>
            </a:r>
            <a:endParaRPr lang="en-US" altLang="ja-JP" dirty="0" smtClean="0"/>
          </a:p>
        </p:txBody>
      </p:sp>
      <p:sp>
        <p:nvSpPr>
          <p:cNvPr id="15" name="右矢印 14"/>
          <p:cNvSpPr/>
          <p:nvPr/>
        </p:nvSpPr>
        <p:spPr>
          <a:xfrm>
            <a:off x="1377592" y="5567426"/>
            <a:ext cx="853034" cy="445425"/>
          </a:xfrm>
          <a:prstGeom prst="rightArrow">
            <a:avLst/>
          </a:prstGeom>
          <a:solidFill>
            <a:schemeClr val="bg1"/>
          </a:solidFill>
          <a:ln>
            <a:solidFill>
              <a:srgbClr val="6D8E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右矢印 15"/>
          <p:cNvSpPr/>
          <p:nvPr/>
        </p:nvSpPr>
        <p:spPr>
          <a:xfrm>
            <a:off x="1377592" y="4421233"/>
            <a:ext cx="853034" cy="445425"/>
          </a:xfrm>
          <a:prstGeom prst="rightArrow">
            <a:avLst/>
          </a:prstGeom>
          <a:solidFill>
            <a:schemeClr val="bg1"/>
          </a:solidFill>
          <a:ln>
            <a:solidFill>
              <a:srgbClr val="6D8E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1524560" y="6324315"/>
            <a:ext cx="5813499" cy="261011"/>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[6]</a:t>
            </a:r>
            <a:r>
              <a:rPr lang="ja-JP" altLang="en-US" sz="1200" dirty="0" smtClean="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https://github.com/antlr/grammars-v4/blob/master/c/C.g4</a:t>
            </a:r>
            <a:endParaRPr lang="ja-JP" altLang="en-US"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378147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調査に基づくコメント文法の抽出</a:t>
            </a:r>
            <a:endParaRPr kumimoji="1" lang="ja-JP" altLang="en-US" sz="3600" dirty="0"/>
          </a:p>
        </p:txBody>
      </p:sp>
      <p:sp>
        <p:nvSpPr>
          <p:cNvPr id="3" name="コンテンツ プレースホルダー 2"/>
          <p:cNvSpPr>
            <a:spLocks noGrp="1"/>
          </p:cNvSpPr>
          <p:nvPr>
            <p:ph idx="1"/>
          </p:nvPr>
        </p:nvSpPr>
        <p:spPr>
          <a:xfrm>
            <a:off x="408755" y="1096933"/>
            <a:ext cx="8229600" cy="5087967"/>
          </a:xfrm>
        </p:spPr>
        <p:txBody>
          <a:bodyPr/>
          <a:lstStyle/>
          <a:p>
            <a:pPr>
              <a:buFont typeface="Wingdings" panose="05000000000000000000" pitchFamily="2" charset="2"/>
              <a:buChar char="l"/>
            </a:pPr>
            <a:r>
              <a:rPr lang="ja-JP" altLang="en-US" dirty="0" smtClean="0"/>
              <a:t>構文定義記述への調査をもとに </a:t>
            </a:r>
            <a:r>
              <a:rPr lang="en-US" altLang="ja-JP" dirty="0" smtClean="0"/>
              <a:t>4 </a:t>
            </a:r>
            <a:r>
              <a:rPr lang="ja-JP" altLang="en-US" dirty="0" err="1" smtClean="0"/>
              <a:t>つの</a:t>
            </a:r>
            <a:r>
              <a:rPr lang="ja-JP" altLang="en-US" dirty="0" smtClean="0"/>
              <a:t>判断</a:t>
            </a:r>
            <a:r>
              <a:rPr lang="ja-JP" altLang="en-US" dirty="0"/>
              <a:t>基準</a:t>
            </a:r>
            <a:r>
              <a:rPr lang="ja-JP" altLang="en-US" dirty="0" smtClean="0"/>
              <a:t>を設けた</a:t>
            </a:r>
            <a:endParaRPr lang="en-US" altLang="ja-JP" dirty="0" smtClean="0"/>
          </a:p>
          <a:p>
            <a:pPr>
              <a:buFont typeface="Wingdings" panose="05000000000000000000" pitchFamily="2" charset="2"/>
              <a:buChar char="l"/>
            </a:pPr>
            <a:r>
              <a:rPr lang="ja-JP" altLang="en-US" dirty="0" smtClean="0"/>
              <a:t>どれかに当てはまれば，コメントに関する</a:t>
            </a:r>
            <a:r>
              <a:rPr lang="ja-JP" altLang="en-US" dirty="0"/>
              <a:t>文法</a:t>
            </a:r>
            <a:r>
              <a:rPr lang="ja-JP" altLang="en-US" dirty="0" smtClean="0"/>
              <a:t>である</a:t>
            </a:r>
            <a:endParaRPr lang="en-US" altLang="ja-JP" dirty="0" smtClean="0"/>
          </a:p>
          <a:p>
            <a:pPr>
              <a:buFont typeface="Wingdings" panose="05000000000000000000" pitchFamily="2" charset="2"/>
              <a:buChar char="l"/>
            </a:pPr>
            <a:endParaRPr lang="en-US" altLang="ja-JP" dirty="0" smtClean="0"/>
          </a:p>
          <a:p>
            <a:pPr marL="457200" indent="-457200">
              <a:buFont typeface="+mj-lt"/>
              <a:buAutoNum type="arabicPeriod"/>
            </a:pPr>
            <a:r>
              <a:rPr lang="en-US" altLang="ja-JP" dirty="0" smtClean="0"/>
              <a:t>skip </a:t>
            </a:r>
            <a:r>
              <a:rPr lang="ja-JP" altLang="en-US" dirty="0" smtClean="0"/>
              <a:t>コマンドが呼ばれている</a:t>
            </a:r>
            <a:endParaRPr lang="en-US" altLang="ja-JP" dirty="0" smtClean="0"/>
          </a:p>
          <a:p>
            <a:pPr marL="457200" indent="-457200">
              <a:buFont typeface="+mj-lt"/>
              <a:buAutoNum type="arabicPeriod"/>
            </a:pPr>
            <a:endParaRPr lang="en-US" altLang="ja-JP" dirty="0" smtClean="0"/>
          </a:p>
          <a:p>
            <a:pPr marL="457200" indent="-457200">
              <a:buFont typeface="+mj-lt"/>
              <a:buAutoNum type="arabicPeriod"/>
            </a:pPr>
            <a:r>
              <a:rPr lang="en-US" altLang="ja-JP" dirty="0"/>
              <a:t>c</a:t>
            </a:r>
            <a:r>
              <a:rPr lang="en-US" altLang="ja-JP" dirty="0" smtClean="0"/>
              <a:t>hannel(HIDDEN) </a:t>
            </a:r>
            <a:r>
              <a:rPr lang="ja-JP" altLang="en-US" dirty="0" smtClean="0"/>
              <a:t>コマンドが呼ばれている</a:t>
            </a:r>
            <a:endParaRPr lang="en-US" altLang="ja-JP" dirty="0" smtClean="0"/>
          </a:p>
          <a:p>
            <a:pPr marL="457200" indent="-457200">
              <a:buFont typeface="+mj-lt"/>
              <a:buAutoNum type="arabicPeriod"/>
            </a:pPr>
            <a:endParaRPr lang="en-US" altLang="ja-JP" dirty="0" smtClean="0"/>
          </a:p>
          <a:p>
            <a:pPr marL="457200" indent="-457200">
              <a:buFont typeface="+mj-lt"/>
              <a:buAutoNum type="arabicPeriod"/>
            </a:pPr>
            <a:r>
              <a:rPr lang="ja-JP" altLang="en-US" dirty="0" smtClean="0"/>
              <a:t>ルール名に </a:t>
            </a:r>
            <a:r>
              <a:rPr lang="en-US" altLang="ja-JP" dirty="0" smtClean="0"/>
              <a:t>COMMENT </a:t>
            </a:r>
            <a:r>
              <a:rPr lang="ja-JP" altLang="en-US" dirty="0" smtClean="0"/>
              <a:t>という文字が含まれている</a:t>
            </a:r>
            <a:endParaRPr lang="en-US" altLang="ja-JP" dirty="0" smtClean="0"/>
          </a:p>
          <a:p>
            <a:pPr marL="457200" indent="-457200">
              <a:buFont typeface="+mj-lt"/>
              <a:buAutoNum type="arabicPeriod"/>
            </a:pPr>
            <a:endParaRPr lang="en-US" altLang="ja-JP" dirty="0" smtClean="0"/>
          </a:p>
          <a:p>
            <a:pPr marL="457200" indent="-457200">
              <a:buFont typeface="+mj-lt"/>
              <a:buAutoNum type="arabicPeriod"/>
            </a:pPr>
            <a:r>
              <a:rPr lang="en-US" altLang="ja-JP" dirty="0"/>
              <a:t>c</a:t>
            </a:r>
            <a:r>
              <a:rPr lang="en-US" altLang="ja-JP" dirty="0" smtClean="0"/>
              <a:t>hannel </a:t>
            </a:r>
            <a:r>
              <a:rPr lang="ja-JP" altLang="en-US" dirty="0" smtClean="0"/>
              <a:t>コマンドが呼ばれていて，</a:t>
            </a:r>
            <a:r>
              <a:rPr lang="en-US" altLang="ja-JP" dirty="0"/>
              <a:t> channel</a:t>
            </a:r>
            <a:r>
              <a:rPr lang="ja-JP" altLang="en-US" dirty="0" smtClean="0"/>
              <a:t>名に</a:t>
            </a:r>
            <a:r>
              <a:rPr lang="en-US" altLang="ja-JP" dirty="0" smtClean="0"/>
              <a:t>COMMENT </a:t>
            </a:r>
            <a:r>
              <a:rPr lang="ja-JP" altLang="en-US" dirty="0" smtClean="0"/>
              <a:t>という文字が含まれている</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13</a:t>
            </a:fld>
            <a:endParaRPr lang="ja-JP" altLang="en-US" dirty="0">
              <a:solidFill>
                <a:srgbClr val="000000"/>
              </a:solidFill>
            </a:endParaRPr>
          </a:p>
        </p:txBody>
      </p:sp>
      <p:sp>
        <p:nvSpPr>
          <p:cNvPr id="5" name="Text Box 6"/>
          <p:cNvSpPr txBox="1">
            <a:spLocks noChangeArrowheads="1"/>
          </p:cNvSpPr>
          <p:nvPr/>
        </p:nvSpPr>
        <p:spPr bwMode="auto">
          <a:xfrm>
            <a:off x="2694754" y="2824799"/>
            <a:ext cx="5943601" cy="428464"/>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Block: ‘/*’ .*? ‘*/’ </a:t>
            </a:r>
            <a:r>
              <a:rPr lang="en-US" altLang="ja-JP" sz="2000" dirty="0" smtClean="0">
                <a:solidFill>
                  <a:srgbClr val="FF0000"/>
                </a:solidFill>
                <a:latin typeface="メイリオ" panose="020B0604030504040204" pitchFamily="50" charset="-128"/>
                <a:ea typeface="メイリオ" panose="020B0604030504040204" pitchFamily="50" charset="-128"/>
              </a:rPr>
              <a:t>-&gt; skip;</a:t>
            </a:r>
            <a:endParaRPr lang="en-US" altLang="ja-JP" sz="2000" dirty="0">
              <a:solidFill>
                <a:srgbClr val="FF0000"/>
              </a:solidFill>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2694754" y="4614484"/>
            <a:ext cx="5943601" cy="430969"/>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solidFill>
                  <a:srgbClr val="FF0000"/>
                </a:solidFill>
                <a:latin typeface="メイリオ" panose="020B0604030504040204" pitchFamily="50" charset="-128"/>
                <a:ea typeface="メイリオ" panose="020B0604030504040204" pitchFamily="50" charset="-128"/>
              </a:rPr>
              <a:t>Comment:   </a:t>
            </a:r>
            <a:r>
              <a:rPr lang="en-US" altLang="ja-JP" sz="2000" dirty="0" smtClean="0">
                <a:latin typeface="メイリオ" panose="020B0604030504040204" pitchFamily="50" charset="-128"/>
                <a:ea typeface="メイリオ" panose="020B0604030504040204" pitchFamily="50" charset="-128"/>
              </a:rPr>
              <a:t>‘/*’ .*? ‘*/’;</a:t>
            </a:r>
            <a:endParaRPr lang="en-US" altLang="ja-JP" sz="2000" dirty="0">
              <a:latin typeface="メイリオ" panose="020B0604030504040204" pitchFamily="50" charset="-128"/>
              <a:ea typeface="メイリオ" panose="020B0604030504040204" pitchFamily="50" charset="-128"/>
            </a:endParaRPr>
          </a:p>
        </p:txBody>
      </p:sp>
      <p:sp>
        <p:nvSpPr>
          <p:cNvPr id="9" name="Text Box 6"/>
          <p:cNvSpPr txBox="1">
            <a:spLocks noChangeArrowheads="1"/>
          </p:cNvSpPr>
          <p:nvPr/>
        </p:nvSpPr>
        <p:spPr bwMode="auto">
          <a:xfrm>
            <a:off x="2694754" y="3718389"/>
            <a:ext cx="5943601" cy="430969"/>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Block: '/*' .*? '*/‘ </a:t>
            </a:r>
            <a:r>
              <a:rPr lang="en-US" altLang="ja-JP" sz="2000" dirty="0" smtClean="0">
                <a:solidFill>
                  <a:srgbClr val="FF0000"/>
                </a:solidFill>
                <a:latin typeface="メイリオ" panose="020B0604030504040204" pitchFamily="50" charset="-128"/>
                <a:ea typeface="メイリオ" panose="020B0604030504040204" pitchFamily="50" charset="-128"/>
              </a:rPr>
              <a:t>-&gt; channel(HIDDEN);</a:t>
            </a:r>
            <a:endParaRPr lang="en-US" altLang="ja-JP" sz="2000" dirty="0">
              <a:solidFill>
                <a:srgbClr val="FF0000"/>
              </a:solidFill>
              <a:latin typeface="メイリオ" panose="020B0604030504040204" pitchFamily="50" charset="-128"/>
              <a:ea typeface="メイリオ" panose="020B0604030504040204" pitchFamily="50" charset="-128"/>
            </a:endParaRPr>
          </a:p>
        </p:txBody>
      </p:sp>
      <p:sp>
        <p:nvSpPr>
          <p:cNvPr id="11" name="Text Box 6"/>
          <p:cNvSpPr txBox="1">
            <a:spLocks noChangeArrowheads="1"/>
          </p:cNvSpPr>
          <p:nvPr/>
        </p:nvSpPr>
        <p:spPr bwMode="auto">
          <a:xfrm>
            <a:off x="2694754" y="5907889"/>
            <a:ext cx="5943601" cy="430969"/>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Block: '/*' .*? '*/'  </a:t>
            </a:r>
            <a:r>
              <a:rPr lang="en-US" altLang="ja-JP" sz="2000" dirty="0" smtClean="0">
                <a:solidFill>
                  <a:srgbClr val="FF0000"/>
                </a:solidFill>
                <a:latin typeface="メイリオ" panose="020B0604030504040204" pitchFamily="50" charset="-128"/>
                <a:ea typeface="メイリオ" panose="020B0604030504040204" pitchFamily="50" charset="-128"/>
              </a:rPr>
              <a:t>-&gt; channel(COMMENT_C);</a:t>
            </a:r>
            <a:endParaRPr lang="en-US" altLang="ja-JP" sz="20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13005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コメント</a:t>
            </a:r>
            <a:r>
              <a:rPr lang="ja-JP" altLang="en-US" sz="3600" dirty="0" smtClean="0"/>
              <a:t>文法の正規表現への変換</a:t>
            </a:r>
            <a:r>
              <a:rPr kumimoji="1" lang="ja-JP" altLang="en-US" sz="3600" dirty="0" smtClean="0"/>
              <a:t>手順</a:t>
            </a:r>
            <a:endParaRPr kumimoji="1" lang="ja-JP" altLang="en-US" sz="3600" dirty="0"/>
          </a:p>
        </p:txBody>
      </p:sp>
      <p:sp>
        <p:nvSpPr>
          <p:cNvPr id="3" name="コンテンツ プレースホルダー 2"/>
          <p:cNvSpPr>
            <a:spLocks noGrp="1"/>
          </p:cNvSpPr>
          <p:nvPr>
            <p:ph idx="1"/>
          </p:nvPr>
        </p:nvSpPr>
        <p:spPr>
          <a:xfrm>
            <a:off x="408755" y="1096934"/>
            <a:ext cx="8229600" cy="917984"/>
          </a:xfrm>
        </p:spPr>
        <p:txBody>
          <a:bodyPr/>
          <a:lstStyle/>
          <a:p>
            <a:pPr>
              <a:buFont typeface="Wingdings" panose="05000000000000000000" pitchFamily="2" charset="2"/>
              <a:buChar char="l"/>
            </a:pPr>
            <a:r>
              <a:rPr lang="ja-JP" altLang="en-US" dirty="0" smtClean="0"/>
              <a:t>構文定義記述のルールからコメントに相当する正規表現への変換は </a:t>
            </a:r>
            <a:r>
              <a:rPr lang="en-US" altLang="ja-JP" dirty="0" smtClean="0"/>
              <a:t>4 </a:t>
            </a:r>
            <a:r>
              <a:rPr lang="ja-JP" altLang="en-US" dirty="0" err="1" smtClean="0"/>
              <a:t>つの</a:t>
            </a:r>
            <a:r>
              <a:rPr lang="ja-JP" altLang="en-US" dirty="0" smtClean="0"/>
              <a:t>ステップに分けられる</a:t>
            </a:r>
            <a:endParaRPr lang="en-US" altLang="ja-JP" b="1"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14</a:t>
            </a:fld>
            <a:endParaRPr lang="ja-JP" altLang="en-US" dirty="0">
              <a:solidFill>
                <a:srgbClr val="000000"/>
              </a:solidFill>
            </a:endParaRPr>
          </a:p>
        </p:txBody>
      </p:sp>
      <p:sp>
        <p:nvSpPr>
          <p:cNvPr id="10" name="コンテンツ プレースホルダー 2"/>
          <p:cNvSpPr txBox="1">
            <a:spLocks/>
          </p:cNvSpPr>
          <p:nvPr/>
        </p:nvSpPr>
        <p:spPr bwMode="auto">
          <a:xfrm>
            <a:off x="1761980" y="2092002"/>
            <a:ext cx="6943492" cy="789861"/>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全てのルールの中からコメントに関するルールを選びだす</a:t>
            </a:r>
            <a:endParaRPr lang="en-US" altLang="ja-JP" dirty="0" smtClean="0"/>
          </a:p>
        </p:txBody>
      </p:sp>
      <p:sp>
        <p:nvSpPr>
          <p:cNvPr id="12" name="コンテンツ プレースホルダー 2"/>
          <p:cNvSpPr txBox="1">
            <a:spLocks/>
          </p:cNvSpPr>
          <p:nvPr/>
        </p:nvSpPr>
        <p:spPr bwMode="auto">
          <a:xfrm>
            <a:off x="1761978" y="3087359"/>
            <a:ext cx="6943493" cy="782651"/>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それぞれのルールの中で，別のルールを参照している部分を再帰的に適用する</a:t>
            </a:r>
            <a:endParaRPr lang="en-US" altLang="ja-JP" dirty="0" smtClean="0"/>
          </a:p>
        </p:txBody>
      </p:sp>
      <p:sp>
        <p:nvSpPr>
          <p:cNvPr id="13" name="コンテンツ プレースホルダー 2"/>
          <p:cNvSpPr txBox="1">
            <a:spLocks/>
          </p:cNvSpPr>
          <p:nvPr/>
        </p:nvSpPr>
        <p:spPr bwMode="auto">
          <a:xfrm>
            <a:off x="1761978" y="4075925"/>
            <a:ext cx="6943493" cy="752559"/>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ステップ </a:t>
            </a:r>
            <a:r>
              <a:rPr lang="en-US" altLang="ja-JP" dirty="0" smtClean="0"/>
              <a:t>B </a:t>
            </a:r>
            <a:r>
              <a:rPr lang="ja-JP" altLang="en-US" dirty="0" smtClean="0"/>
              <a:t>で</a:t>
            </a:r>
            <a:r>
              <a:rPr lang="ja-JP" altLang="en-US" dirty="0"/>
              <a:t>生成されたルールを </a:t>
            </a:r>
            <a:r>
              <a:rPr lang="en-US" altLang="ja-JP" dirty="0" smtClean="0"/>
              <a:t>Java </a:t>
            </a:r>
            <a:r>
              <a:rPr lang="ja-JP" altLang="en-US" dirty="0" smtClean="0"/>
              <a:t>で使用　される正規表現に変換する</a:t>
            </a:r>
            <a:endParaRPr lang="en-US" altLang="ja-JP" dirty="0" smtClean="0"/>
          </a:p>
        </p:txBody>
      </p:sp>
      <p:sp>
        <p:nvSpPr>
          <p:cNvPr id="14" name="コンテンツ プレースホルダー 2"/>
          <p:cNvSpPr txBox="1">
            <a:spLocks/>
          </p:cNvSpPr>
          <p:nvPr/>
        </p:nvSpPr>
        <p:spPr bwMode="auto">
          <a:xfrm>
            <a:off x="1761978" y="5034399"/>
            <a:ext cx="6943493" cy="774334"/>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生成された正規表現を全て結合して </a:t>
            </a:r>
            <a:r>
              <a:rPr lang="en-US" altLang="ja-JP" dirty="0" smtClean="0"/>
              <a:t>1 </a:t>
            </a:r>
            <a:r>
              <a:rPr lang="ja-JP" altLang="en-US" dirty="0" err="1" smtClean="0"/>
              <a:t>つの</a:t>
            </a:r>
            <a:r>
              <a:rPr lang="ja-JP" altLang="en-US" dirty="0" smtClean="0"/>
              <a:t>表現にする</a:t>
            </a:r>
          </a:p>
          <a:p>
            <a:pPr>
              <a:buFont typeface="Wingdings" panose="05000000000000000000" pitchFamily="2" charset="2"/>
              <a:buChar char="l"/>
            </a:pPr>
            <a:endParaRPr lang="en-US" altLang="ja-JP" dirty="0" smtClean="0"/>
          </a:p>
        </p:txBody>
      </p:sp>
      <p:sp>
        <p:nvSpPr>
          <p:cNvPr id="15" name="Text Box 6"/>
          <p:cNvSpPr txBox="1">
            <a:spLocks noChangeArrowheads="1"/>
          </p:cNvSpPr>
          <p:nvPr/>
        </p:nvSpPr>
        <p:spPr bwMode="auto">
          <a:xfrm>
            <a:off x="267126" y="2223434"/>
            <a:ext cx="1494852" cy="503720"/>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a:solidFill>
                  <a:srgbClr val="0070C0"/>
                </a:solidFill>
                <a:latin typeface="メイリオ" panose="020B0604030504040204" pitchFamily="50" charset="-128"/>
                <a:ea typeface="メイリオ" panose="020B0604030504040204" pitchFamily="50" charset="-128"/>
              </a:rPr>
              <a:t>A</a:t>
            </a:r>
          </a:p>
        </p:txBody>
      </p:sp>
      <p:sp>
        <p:nvSpPr>
          <p:cNvPr id="16" name="Text Box 6"/>
          <p:cNvSpPr txBox="1">
            <a:spLocks noChangeArrowheads="1"/>
          </p:cNvSpPr>
          <p:nvPr/>
        </p:nvSpPr>
        <p:spPr bwMode="auto">
          <a:xfrm>
            <a:off x="267126" y="3226824"/>
            <a:ext cx="1494852" cy="503720"/>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smtClean="0">
                <a:solidFill>
                  <a:srgbClr val="0070C0"/>
                </a:solidFill>
                <a:latin typeface="メイリオ" panose="020B0604030504040204" pitchFamily="50" charset="-128"/>
                <a:ea typeface="メイリオ" panose="020B0604030504040204" pitchFamily="50" charset="-128"/>
              </a:rPr>
              <a:t>B</a:t>
            </a:r>
            <a:endParaRPr lang="en-US" altLang="ja-JP" sz="2000" dirty="0">
              <a:solidFill>
                <a:srgbClr val="0070C0"/>
              </a:solidFill>
              <a:latin typeface="メイリオ" panose="020B0604030504040204" pitchFamily="50" charset="-128"/>
              <a:ea typeface="メイリオ" panose="020B0604030504040204" pitchFamily="50" charset="-128"/>
            </a:endParaRPr>
          </a:p>
        </p:txBody>
      </p:sp>
      <p:sp>
        <p:nvSpPr>
          <p:cNvPr id="17" name="Text Box 6"/>
          <p:cNvSpPr txBox="1">
            <a:spLocks noChangeArrowheads="1"/>
          </p:cNvSpPr>
          <p:nvPr/>
        </p:nvSpPr>
        <p:spPr bwMode="auto">
          <a:xfrm>
            <a:off x="267126" y="4202278"/>
            <a:ext cx="1494852" cy="503720"/>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smtClean="0">
                <a:solidFill>
                  <a:srgbClr val="0070C0"/>
                </a:solidFill>
                <a:latin typeface="メイリオ" panose="020B0604030504040204" pitchFamily="50" charset="-128"/>
                <a:ea typeface="メイリオ" panose="020B0604030504040204" pitchFamily="50" charset="-128"/>
              </a:rPr>
              <a:t>C</a:t>
            </a:r>
            <a:endParaRPr lang="en-US" altLang="ja-JP" sz="2000" dirty="0">
              <a:solidFill>
                <a:srgbClr val="0070C0"/>
              </a:solidFill>
              <a:latin typeface="メイリオ" panose="020B0604030504040204" pitchFamily="50" charset="-128"/>
              <a:ea typeface="メイリオ" panose="020B0604030504040204" pitchFamily="50" charset="-128"/>
            </a:endParaRPr>
          </a:p>
        </p:txBody>
      </p:sp>
      <p:sp>
        <p:nvSpPr>
          <p:cNvPr id="18" name="Text Box 6"/>
          <p:cNvSpPr txBox="1">
            <a:spLocks noChangeArrowheads="1"/>
          </p:cNvSpPr>
          <p:nvPr/>
        </p:nvSpPr>
        <p:spPr bwMode="auto">
          <a:xfrm>
            <a:off x="267126" y="5217360"/>
            <a:ext cx="1494852" cy="408412"/>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smtClean="0">
                <a:solidFill>
                  <a:srgbClr val="0070C0"/>
                </a:solidFill>
                <a:latin typeface="メイリオ" panose="020B0604030504040204" pitchFamily="50" charset="-128"/>
                <a:ea typeface="メイリオ" panose="020B0604030504040204" pitchFamily="50" charset="-128"/>
              </a:rPr>
              <a:t>D</a:t>
            </a:r>
            <a:endParaRPr lang="en-US" altLang="ja-JP" sz="2000" dirty="0">
              <a:solidFill>
                <a:srgbClr val="0070C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3179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コメント抽出 </a:t>
            </a:r>
            <a:r>
              <a:rPr lang="en-US" altLang="ja-JP" dirty="0" smtClean="0"/>
              <a:t>: </a:t>
            </a:r>
            <a:r>
              <a:rPr lang="ja-JP" altLang="en-US" dirty="0" smtClean="0"/>
              <a:t>ステップ </a:t>
            </a:r>
            <a:r>
              <a:rPr lang="en-US" altLang="ja-JP" dirty="0" smtClean="0"/>
              <a:t>A</a:t>
            </a:r>
            <a:endParaRPr kumimoji="1" lang="ja-JP" altLang="en-US" dirty="0"/>
          </a:p>
        </p:txBody>
      </p:sp>
      <p:sp>
        <p:nvSpPr>
          <p:cNvPr id="3" name="コンテンツ プレースホルダー 2"/>
          <p:cNvSpPr>
            <a:spLocks noGrp="1"/>
          </p:cNvSpPr>
          <p:nvPr>
            <p:ph idx="1"/>
          </p:nvPr>
        </p:nvSpPr>
        <p:spPr>
          <a:xfrm>
            <a:off x="457200" y="1072236"/>
            <a:ext cx="8229600" cy="540524"/>
          </a:xfrm>
        </p:spPr>
        <p:txBody>
          <a:bodyPr/>
          <a:lstStyle/>
          <a:p>
            <a:pPr>
              <a:buFont typeface="Wingdings" panose="05000000000000000000" pitchFamily="2" charset="2"/>
              <a:buChar char="l"/>
            </a:pPr>
            <a:r>
              <a:rPr lang="en-US" altLang="ja-JP" dirty="0" smtClean="0"/>
              <a:t>4</a:t>
            </a:r>
            <a:r>
              <a:rPr lang="ja-JP" altLang="en-US" dirty="0" err="1" smtClean="0"/>
              <a:t>つの</a:t>
            </a:r>
            <a:r>
              <a:rPr lang="ja-JP" altLang="en-US" dirty="0" smtClean="0"/>
              <a:t>判断基準に基づいて，コメント</a:t>
            </a:r>
            <a:r>
              <a:rPr lang="ja-JP" altLang="en-US" dirty="0"/>
              <a:t>に</a:t>
            </a:r>
            <a:r>
              <a:rPr lang="ja-JP" altLang="en-US" dirty="0" smtClean="0"/>
              <a:t>関する定義を　選び出す</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15</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b="1"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r\n])[\s\S</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6" name="Text Box 6"/>
          <p:cNvSpPr txBox="1">
            <a:spLocks noChangeArrowheads="1"/>
          </p:cNvSpPr>
          <p:nvPr/>
        </p:nvSpPr>
        <p:spPr bwMode="auto">
          <a:xfrm>
            <a:off x="317502" y="5068937"/>
            <a:ext cx="4187718"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/\*[\s\S]*?\*/</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619351" y="5068937"/>
            <a:ext cx="4187717"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//((?![\r\n])[\s\S])*</a:t>
            </a:r>
            <a:endParaRPr lang="en-US" altLang="ja-JP" sz="2000" dirty="0">
              <a:latin typeface="メイリオ" panose="020B0604030504040204" pitchFamily="50" charset="-128"/>
              <a:ea typeface="メイリオ" panose="020B0604030504040204" pitchFamily="50" charset="-128"/>
            </a:endParaRPr>
          </a:p>
        </p:txBody>
      </p:sp>
      <p:sp>
        <p:nvSpPr>
          <p:cNvPr id="8" name="下矢印 7"/>
          <p:cNvSpPr/>
          <p:nvPr/>
        </p:nvSpPr>
        <p:spPr>
          <a:xfrm>
            <a:off x="1882420"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a:off x="6045666"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882420"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6060895"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Text Box 6"/>
          <p:cNvSpPr txBox="1">
            <a:spLocks noChangeArrowheads="1"/>
          </p:cNvSpPr>
          <p:nvPr/>
        </p:nvSpPr>
        <p:spPr bwMode="auto">
          <a:xfrm>
            <a:off x="317501" y="4120767"/>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3" name="Text Box 6"/>
          <p:cNvSpPr txBox="1">
            <a:spLocks noChangeArrowheads="1"/>
          </p:cNvSpPr>
          <p:nvPr/>
        </p:nvSpPr>
        <p:spPr bwMode="auto">
          <a:xfrm>
            <a:off x="317502" y="2195797"/>
            <a:ext cx="418771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CSTART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CEND;</a:t>
            </a:r>
            <a:endParaRPr lang="en-US" altLang="ja-JP" sz="2000" dirty="0">
              <a:latin typeface="メイリオ" panose="020B0604030504040204" pitchFamily="50" charset="-128"/>
              <a:ea typeface="メイリオ" panose="020B0604030504040204" pitchFamily="50" charset="-128"/>
            </a:endParaRPr>
          </a:p>
        </p:txBody>
      </p:sp>
      <p:sp>
        <p:nvSpPr>
          <p:cNvPr id="14" name="Text Box 6"/>
          <p:cNvSpPr txBox="1">
            <a:spLocks noChangeArrowheads="1"/>
          </p:cNvSpPr>
          <p:nvPr/>
        </p:nvSpPr>
        <p:spPr bwMode="auto">
          <a:xfrm>
            <a:off x="4619351" y="2195798"/>
            <a:ext cx="4187718"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DSLASH ~[\r\n]*;</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619350" y="4120768"/>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~[\r\n]*;</a:t>
            </a:r>
            <a:endParaRPr lang="en-US" altLang="ja-JP" sz="2000" dirty="0">
              <a:latin typeface="メイリオ" panose="020B0604030504040204" pitchFamily="50" charset="-128"/>
              <a:ea typeface="メイリオ" panose="020B0604030504040204" pitchFamily="50" charset="-128"/>
            </a:endParaRPr>
          </a:p>
        </p:txBody>
      </p:sp>
      <p:sp>
        <p:nvSpPr>
          <p:cNvPr id="16" name="下矢印 15"/>
          <p:cNvSpPr/>
          <p:nvPr/>
        </p:nvSpPr>
        <p:spPr>
          <a:xfrm>
            <a:off x="1882420"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6045666"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 name="グループ化 17"/>
          <p:cNvGrpSpPr/>
          <p:nvPr/>
        </p:nvGrpSpPr>
        <p:grpSpPr>
          <a:xfrm>
            <a:off x="364972" y="2834860"/>
            <a:ext cx="7181103" cy="503720"/>
            <a:chOff x="2217684" y="3501006"/>
            <a:chExt cx="7181103" cy="503720"/>
          </a:xfrm>
        </p:grpSpPr>
        <p:sp>
          <p:nvSpPr>
            <p:cNvPr id="19" name="Text Box 6"/>
            <p:cNvSpPr txBox="1">
              <a:spLocks noChangeArrowheads="1"/>
            </p:cNvSpPr>
            <p:nvPr/>
          </p:nvSpPr>
          <p:spPr bwMode="auto">
            <a:xfrm>
              <a:off x="2217684"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CSTART: ’/*’;</a:t>
              </a:r>
              <a:endParaRPr lang="en-US" altLang="ja-JP" sz="2000" dirty="0">
                <a:latin typeface="メイリオ" panose="020B0604030504040204" pitchFamily="50" charset="-128"/>
                <a:ea typeface="メイリオ" panose="020B0604030504040204" pitchFamily="50" charset="-128"/>
              </a:endParaRPr>
            </a:p>
          </p:txBody>
        </p:sp>
        <p:sp>
          <p:nvSpPr>
            <p:cNvPr id="20" name="Text Box 6"/>
            <p:cNvSpPr txBox="1">
              <a:spLocks noChangeArrowheads="1"/>
            </p:cNvSpPr>
            <p:nvPr/>
          </p:nvSpPr>
          <p:spPr bwMode="auto">
            <a:xfrm>
              <a:off x="4505635"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CEND: ’*/’;</a:t>
              </a:r>
              <a:endParaRPr lang="en-US" altLang="ja-JP" sz="2000" dirty="0">
                <a:latin typeface="メイリオ" panose="020B0604030504040204" pitchFamily="50" charset="-128"/>
                <a:ea typeface="メイリオ" panose="020B0604030504040204" pitchFamily="50" charset="-128"/>
              </a:endParaRPr>
            </a:p>
          </p:txBody>
        </p:sp>
        <p:sp>
          <p:nvSpPr>
            <p:cNvPr id="21" name="Text Box 6"/>
            <p:cNvSpPr txBox="1">
              <a:spLocks noChangeArrowheads="1"/>
            </p:cNvSpPr>
            <p:nvPr/>
          </p:nvSpPr>
          <p:spPr bwMode="auto">
            <a:xfrm>
              <a:off x="7524905" y="3501006"/>
              <a:ext cx="1873882"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DSLASH: ’//’;</a:t>
              </a:r>
              <a:endParaRPr lang="en-US" altLang="ja-JP" sz="2000" dirty="0">
                <a:latin typeface="メイリオ" panose="020B0604030504040204" pitchFamily="50" charset="-128"/>
                <a:ea typeface="メイリオ" panose="020B0604030504040204" pitchFamily="50" charset="-128"/>
              </a:endParaRPr>
            </a:p>
          </p:txBody>
        </p:sp>
      </p:grpSp>
      <p:sp>
        <p:nvSpPr>
          <p:cNvPr id="22" name="Text Box 6"/>
          <p:cNvSpPr txBox="1">
            <a:spLocks noChangeArrowheads="1"/>
          </p:cNvSpPr>
          <p:nvPr/>
        </p:nvSpPr>
        <p:spPr bwMode="auto">
          <a:xfrm>
            <a:off x="364972" y="3810601"/>
            <a:ext cx="1470699" cy="238014"/>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B</a:t>
            </a:r>
            <a:endParaRPr lang="en-US" altLang="ja-JP" sz="2000" dirty="0">
              <a:latin typeface="メイリオ" panose="020B0604030504040204" pitchFamily="50" charset="-128"/>
              <a:ea typeface="メイリオ" panose="020B0604030504040204" pitchFamily="50" charset="-128"/>
            </a:endParaRPr>
          </a:p>
        </p:txBody>
      </p:sp>
      <p:sp>
        <p:nvSpPr>
          <p:cNvPr id="23" name="Text Box 6"/>
          <p:cNvSpPr txBox="1">
            <a:spLocks noChangeArrowheads="1"/>
          </p:cNvSpPr>
          <p:nvPr/>
        </p:nvSpPr>
        <p:spPr bwMode="auto">
          <a:xfrm>
            <a:off x="364972" y="4730894"/>
            <a:ext cx="1470699"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C</a:t>
            </a:r>
          </a:p>
        </p:txBody>
      </p:sp>
      <p:sp>
        <p:nvSpPr>
          <p:cNvPr id="24" name="Text Box 6"/>
          <p:cNvSpPr txBox="1">
            <a:spLocks noChangeArrowheads="1"/>
          </p:cNvSpPr>
          <p:nvPr/>
        </p:nvSpPr>
        <p:spPr bwMode="auto">
          <a:xfrm>
            <a:off x="364972" y="5707379"/>
            <a:ext cx="1585748"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D</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46382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a:t>
            </a:r>
            <a:endParaRPr lang="en-US" altLang="ja-JP" sz="2000" dirty="0">
              <a:latin typeface="メイリオ" panose="020B0604030504040204" pitchFamily="50" charset="-128"/>
              <a:ea typeface="メイリオ" panose="020B0604030504040204" pitchFamily="50" charset="-128"/>
            </a:endParaRPr>
          </a:p>
        </p:txBody>
      </p:sp>
      <p:sp>
        <p:nvSpPr>
          <p:cNvPr id="26" name="Text Box 6"/>
          <p:cNvSpPr txBox="1">
            <a:spLocks noChangeArrowheads="1"/>
          </p:cNvSpPr>
          <p:nvPr/>
        </p:nvSpPr>
        <p:spPr bwMode="auto">
          <a:xfrm>
            <a:off x="253973" y="2672644"/>
            <a:ext cx="8730754" cy="3918921"/>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846251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コメント抽出 </a:t>
            </a:r>
            <a:r>
              <a:rPr lang="en-US" altLang="ja-JP" dirty="0"/>
              <a:t>:</a:t>
            </a:r>
            <a:r>
              <a:rPr lang="ja-JP" altLang="en-US" dirty="0" smtClean="0"/>
              <a:t>ステップ </a:t>
            </a:r>
            <a:r>
              <a:rPr lang="en-US" altLang="ja-JP" dirty="0" smtClean="0"/>
              <a:t>B</a:t>
            </a:r>
            <a:endParaRPr kumimoji="1" lang="ja-JP" altLang="en-US" dirty="0"/>
          </a:p>
        </p:txBody>
      </p:sp>
      <p:sp>
        <p:nvSpPr>
          <p:cNvPr id="3" name="コンテンツ プレースホルダー 2"/>
          <p:cNvSpPr>
            <a:spLocks noGrp="1"/>
          </p:cNvSpPr>
          <p:nvPr>
            <p:ph idx="1"/>
          </p:nvPr>
        </p:nvSpPr>
        <p:spPr>
          <a:xfrm>
            <a:off x="457200" y="1072497"/>
            <a:ext cx="8229600" cy="540524"/>
          </a:xfrm>
        </p:spPr>
        <p:txBody>
          <a:bodyPr/>
          <a:lstStyle/>
          <a:p>
            <a:pPr>
              <a:buFont typeface="Wingdings" panose="05000000000000000000" pitchFamily="2" charset="2"/>
              <a:buChar char="l"/>
            </a:pPr>
            <a:r>
              <a:rPr lang="ja-JP" altLang="en-US" dirty="0" smtClean="0"/>
              <a:t>ステップ </a:t>
            </a:r>
            <a:r>
              <a:rPr lang="en-US" altLang="ja-JP" dirty="0" smtClean="0"/>
              <a:t>A </a:t>
            </a:r>
            <a:r>
              <a:rPr lang="ja-JP" altLang="en-US" dirty="0" smtClean="0"/>
              <a:t>で選ばれたそれぞれ</a:t>
            </a:r>
            <a:r>
              <a:rPr lang="ja-JP" altLang="en-US" dirty="0"/>
              <a:t>のルールの中で</a:t>
            </a:r>
            <a:r>
              <a:rPr lang="ja-JP" altLang="en-US" dirty="0" smtClean="0"/>
              <a:t>，　　　別</a:t>
            </a:r>
            <a:r>
              <a:rPr lang="ja-JP" altLang="en-US" dirty="0"/>
              <a:t>のルールを参照している部分を再帰的に適用する</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16</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b="1"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r\n])[\s\S</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6" name="Text Box 6"/>
          <p:cNvSpPr txBox="1">
            <a:spLocks noChangeArrowheads="1"/>
          </p:cNvSpPr>
          <p:nvPr/>
        </p:nvSpPr>
        <p:spPr bwMode="auto">
          <a:xfrm>
            <a:off x="317502" y="5068937"/>
            <a:ext cx="4187718"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/\*[\s\S]*?\*/</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619351" y="5068937"/>
            <a:ext cx="4187717"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//((?![\r\n])[\s\S])*</a:t>
            </a:r>
            <a:endParaRPr lang="en-US" altLang="ja-JP" sz="2000" dirty="0">
              <a:latin typeface="メイリオ" panose="020B0604030504040204" pitchFamily="50" charset="-128"/>
              <a:ea typeface="メイリオ" panose="020B0604030504040204" pitchFamily="50" charset="-128"/>
            </a:endParaRPr>
          </a:p>
        </p:txBody>
      </p:sp>
      <p:sp>
        <p:nvSpPr>
          <p:cNvPr id="8" name="下矢印 7"/>
          <p:cNvSpPr/>
          <p:nvPr/>
        </p:nvSpPr>
        <p:spPr>
          <a:xfrm>
            <a:off x="1882420"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a:off x="6045666"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882420"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6060895"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Text Box 6"/>
          <p:cNvSpPr txBox="1">
            <a:spLocks noChangeArrowheads="1"/>
          </p:cNvSpPr>
          <p:nvPr/>
        </p:nvSpPr>
        <p:spPr bwMode="auto">
          <a:xfrm>
            <a:off x="317501" y="4120767"/>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3" name="Text Box 6"/>
          <p:cNvSpPr txBox="1">
            <a:spLocks noChangeArrowheads="1"/>
          </p:cNvSpPr>
          <p:nvPr/>
        </p:nvSpPr>
        <p:spPr bwMode="auto">
          <a:xfrm>
            <a:off x="317502" y="2195797"/>
            <a:ext cx="418771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CSTART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CEND;</a:t>
            </a:r>
            <a:endParaRPr lang="en-US" altLang="ja-JP" sz="2000" dirty="0">
              <a:latin typeface="メイリオ" panose="020B0604030504040204" pitchFamily="50" charset="-128"/>
              <a:ea typeface="メイリオ" panose="020B0604030504040204" pitchFamily="50" charset="-128"/>
            </a:endParaRPr>
          </a:p>
        </p:txBody>
      </p:sp>
      <p:sp>
        <p:nvSpPr>
          <p:cNvPr id="14" name="Text Box 6"/>
          <p:cNvSpPr txBox="1">
            <a:spLocks noChangeArrowheads="1"/>
          </p:cNvSpPr>
          <p:nvPr/>
        </p:nvSpPr>
        <p:spPr bwMode="auto">
          <a:xfrm>
            <a:off x="4619351" y="2195798"/>
            <a:ext cx="4187718"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DSLASH ~[\r\n]*;</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619350" y="4120768"/>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~[\r\n]*;</a:t>
            </a:r>
            <a:endParaRPr lang="en-US" altLang="ja-JP" sz="2000" dirty="0">
              <a:latin typeface="メイリオ" panose="020B0604030504040204" pitchFamily="50" charset="-128"/>
              <a:ea typeface="メイリオ" panose="020B0604030504040204" pitchFamily="50" charset="-128"/>
            </a:endParaRPr>
          </a:p>
        </p:txBody>
      </p:sp>
      <p:sp>
        <p:nvSpPr>
          <p:cNvPr id="16" name="下矢印 15"/>
          <p:cNvSpPr/>
          <p:nvPr/>
        </p:nvSpPr>
        <p:spPr>
          <a:xfrm>
            <a:off x="1882420"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6045666"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 name="グループ化 17"/>
          <p:cNvGrpSpPr/>
          <p:nvPr/>
        </p:nvGrpSpPr>
        <p:grpSpPr>
          <a:xfrm>
            <a:off x="364972" y="2842096"/>
            <a:ext cx="7181103" cy="503720"/>
            <a:chOff x="2217684" y="3501006"/>
            <a:chExt cx="7181103" cy="503720"/>
          </a:xfrm>
        </p:grpSpPr>
        <p:sp>
          <p:nvSpPr>
            <p:cNvPr id="19" name="Text Box 6"/>
            <p:cNvSpPr txBox="1">
              <a:spLocks noChangeArrowheads="1"/>
            </p:cNvSpPr>
            <p:nvPr/>
          </p:nvSpPr>
          <p:spPr bwMode="auto">
            <a:xfrm>
              <a:off x="2217684"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CSTART: ’/*’;</a:t>
              </a:r>
              <a:endParaRPr lang="en-US" altLang="ja-JP" sz="2000" dirty="0">
                <a:latin typeface="メイリオ" panose="020B0604030504040204" pitchFamily="50" charset="-128"/>
                <a:ea typeface="メイリオ" panose="020B0604030504040204" pitchFamily="50" charset="-128"/>
              </a:endParaRPr>
            </a:p>
          </p:txBody>
        </p:sp>
        <p:sp>
          <p:nvSpPr>
            <p:cNvPr id="20" name="Text Box 6"/>
            <p:cNvSpPr txBox="1">
              <a:spLocks noChangeArrowheads="1"/>
            </p:cNvSpPr>
            <p:nvPr/>
          </p:nvSpPr>
          <p:spPr bwMode="auto">
            <a:xfrm>
              <a:off x="4505635"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CEND: ’*/’;</a:t>
              </a:r>
              <a:endParaRPr lang="en-US" altLang="ja-JP" sz="2000" dirty="0">
                <a:latin typeface="メイリオ" panose="020B0604030504040204" pitchFamily="50" charset="-128"/>
                <a:ea typeface="メイリオ" panose="020B0604030504040204" pitchFamily="50" charset="-128"/>
              </a:endParaRPr>
            </a:p>
          </p:txBody>
        </p:sp>
        <p:sp>
          <p:nvSpPr>
            <p:cNvPr id="21" name="Text Box 6"/>
            <p:cNvSpPr txBox="1">
              <a:spLocks noChangeArrowheads="1"/>
            </p:cNvSpPr>
            <p:nvPr/>
          </p:nvSpPr>
          <p:spPr bwMode="auto">
            <a:xfrm>
              <a:off x="7524905" y="3501006"/>
              <a:ext cx="1873882"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DSLASH: ’//’;</a:t>
              </a:r>
              <a:endParaRPr lang="en-US" altLang="ja-JP" sz="2000" dirty="0">
                <a:latin typeface="メイリオ" panose="020B0604030504040204" pitchFamily="50" charset="-128"/>
                <a:ea typeface="メイリオ" panose="020B0604030504040204" pitchFamily="50" charset="-128"/>
              </a:endParaRPr>
            </a:p>
          </p:txBody>
        </p:sp>
      </p:grpSp>
      <p:sp>
        <p:nvSpPr>
          <p:cNvPr id="22" name="Text Box 6"/>
          <p:cNvSpPr txBox="1">
            <a:spLocks noChangeArrowheads="1"/>
          </p:cNvSpPr>
          <p:nvPr/>
        </p:nvSpPr>
        <p:spPr bwMode="auto">
          <a:xfrm>
            <a:off x="364972" y="3810601"/>
            <a:ext cx="1624695" cy="238014"/>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B</a:t>
            </a:r>
            <a:endParaRPr lang="en-US" altLang="ja-JP" sz="2000" dirty="0">
              <a:latin typeface="メイリオ" panose="020B0604030504040204" pitchFamily="50" charset="-128"/>
              <a:ea typeface="メイリオ" panose="020B0604030504040204" pitchFamily="50" charset="-128"/>
            </a:endParaRPr>
          </a:p>
        </p:txBody>
      </p:sp>
      <p:sp>
        <p:nvSpPr>
          <p:cNvPr id="23" name="Text Box 6"/>
          <p:cNvSpPr txBox="1">
            <a:spLocks noChangeArrowheads="1"/>
          </p:cNvSpPr>
          <p:nvPr/>
        </p:nvSpPr>
        <p:spPr bwMode="auto">
          <a:xfrm>
            <a:off x="364972" y="4730894"/>
            <a:ext cx="1477476"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C</a:t>
            </a:r>
          </a:p>
        </p:txBody>
      </p:sp>
      <p:sp>
        <p:nvSpPr>
          <p:cNvPr id="24" name="Text Box 6"/>
          <p:cNvSpPr txBox="1">
            <a:spLocks noChangeArrowheads="1"/>
          </p:cNvSpPr>
          <p:nvPr/>
        </p:nvSpPr>
        <p:spPr bwMode="auto">
          <a:xfrm>
            <a:off x="364972" y="5707379"/>
            <a:ext cx="1477476"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D</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59082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a:t>
            </a:r>
            <a:endParaRPr lang="en-US" altLang="ja-JP" sz="2000" dirty="0">
              <a:latin typeface="メイリオ" panose="020B0604030504040204" pitchFamily="50" charset="-128"/>
              <a:ea typeface="メイリオ" panose="020B0604030504040204" pitchFamily="50" charset="-128"/>
            </a:endParaRPr>
          </a:p>
        </p:txBody>
      </p:sp>
      <p:sp>
        <p:nvSpPr>
          <p:cNvPr id="26" name="Text Box 6"/>
          <p:cNvSpPr txBox="1">
            <a:spLocks noChangeArrowheads="1"/>
          </p:cNvSpPr>
          <p:nvPr/>
        </p:nvSpPr>
        <p:spPr bwMode="auto">
          <a:xfrm>
            <a:off x="243840" y="4546136"/>
            <a:ext cx="8730754" cy="2012485"/>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
        <p:nvSpPr>
          <p:cNvPr id="27" name="Text Box 6"/>
          <p:cNvSpPr txBox="1">
            <a:spLocks noChangeArrowheads="1"/>
          </p:cNvSpPr>
          <p:nvPr/>
        </p:nvSpPr>
        <p:spPr bwMode="auto">
          <a:xfrm>
            <a:off x="206623" y="1815834"/>
            <a:ext cx="8730754" cy="327409"/>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205843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Box 6"/>
          <p:cNvSpPr txBox="1">
            <a:spLocks noChangeArrowheads="1"/>
          </p:cNvSpPr>
          <p:nvPr/>
        </p:nvSpPr>
        <p:spPr bwMode="auto">
          <a:xfrm>
            <a:off x="364972" y="3810601"/>
            <a:ext cx="1590841" cy="238014"/>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B</a:t>
            </a:r>
            <a:endParaRPr lang="en-US" altLang="ja-JP" sz="2000" dirty="0">
              <a:latin typeface="メイリオ" panose="020B0604030504040204" pitchFamily="50" charset="-128"/>
              <a:ea typeface="メイリオ" panose="020B0604030504040204" pitchFamily="50" charset="-128"/>
            </a:endParaRPr>
          </a:p>
        </p:txBody>
      </p:sp>
      <p:sp>
        <p:nvSpPr>
          <p:cNvPr id="2" name="タイトル 1"/>
          <p:cNvSpPr>
            <a:spLocks noGrp="1"/>
          </p:cNvSpPr>
          <p:nvPr>
            <p:ph type="title"/>
          </p:nvPr>
        </p:nvSpPr>
        <p:spPr/>
        <p:txBody>
          <a:bodyPr/>
          <a:lstStyle/>
          <a:p>
            <a:r>
              <a:rPr lang="ja-JP" altLang="en-US" dirty="0"/>
              <a:t>コメント抽出 </a:t>
            </a:r>
            <a:r>
              <a:rPr lang="en-US" altLang="ja-JP" dirty="0"/>
              <a:t>:</a:t>
            </a:r>
            <a:r>
              <a:rPr lang="ja-JP" altLang="en-US" dirty="0" smtClean="0"/>
              <a:t>ステップ </a:t>
            </a:r>
            <a:r>
              <a:rPr lang="en-US" altLang="ja-JP" dirty="0" smtClean="0"/>
              <a:t>C</a:t>
            </a:r>
            <a:endParaRPr kumimoji="1" lang="ja-JP" altLang="en-US" dirty="0"/>
          </a:p>
        </p:txBody>
      </p:sp>
      <p:sp>
        <p:nvSpPr>
          <p:cNvPr id="3" name="コンテンツ プレースホルダー 2"/>
          <p:cNvSpPr>
            <a:spLocks noGrp="1"/>
          </p:cNvSpPr>
          <p:nvPr>
            <p:ph idx="1"/>
          </p:nvPr>
        </p:nvSpPr>
        <p:spPr>
          <a:xfrm>
            <a:off x="457200" y="1075681"/>
            <a:ext cx="8229600" cy="540524"/>
          </a:xfrm>
        </p:spPr>
        <p:txBody>
          <a:bodyPr/>
          <a:lstStyle/>
          <a:p>
            <a:pPr>
              <a:buFont typeface="Wingdings" panose="05000000000000000000" pitchFamily="2" charset="2"/>
              <a:buChar char="l"/>
            </a:pPr>
            <a:r>
              <a:rPr lang="en-US" altLang="ja-JP" dirty="0" smtClean="0"/>
              <a:t>CCFinderSW</a:t>
            </a:r>
            <a:r>
              <a:rPr lang="ja-JP" altLang="en-US" dirty="0"/>
              <a:t> </a:t>
            </a:r>
            <a:r>
              <a:rPr lang="ja-JP" altLang="en-US" dirty="0" smtClean="0"/>
              <a:t>は </a:t>
            </a:r>
            <a:r>
              <a:rPr lang="en-US" altLang="ja-JP" dirty="0" smtClean="0"/>
              <a:t>Java </a:t>
            </a:r>
            <a:r>
              <a:rPr lang="ja-JP" altLang="en-US" dirty="0" err="1" smtClean="0"/>
              <a:t>で開</a:t>
            </a:r>
            <a:r>
              <a:rPr lang="ja-JP" altLang="en-US" dirty="0" smtClean="0"/>
              <a:t>発しているため，使用可能な　正規</a:t>
            </a:r>
            <a:r>
              <a:rPr lang="ja-JP" altLang="en-US" dirty="0"/>
              <a:t>表現に直す</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17</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b="1"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r\n])[\s\S</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6" name="Text Box 6"/>
          <p:cNvSpPr txBox="1">
            <a:spLocks noChangeArrowheads="1"/>
          </p:cNvSpPr>
          <p:nvPr/>
        </p:nvSpPr>
        <p:spPr bwMode="auto">
          <a:xfrm>
            <a:off x="317502" y="5068937"/>
            <a:ext cx="4187718"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/\*[\s\S]*?\*/</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619351" y="5068937"/>
            <a:ext cx="4187717"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//((?![\r\n])[\s\S])*</a:t>
            </a:r>
            <a:endParaRPr lang="en-US" altLang="ja-JP" sz="2000" dirty="0">
              <a:latin typeface="メイリオ" panose="020B0604030504040204" pitchFamily="50" charset="-128"/>
              <a:ea typeface="メイリオ" panose="020B0604030504040204" pitchFamily="50" charset="-128"/>
            </a:endParaRPr>
          </a:p>
        </p:txBody>
      </p:sp>
      <p:sp>
        <p:nvSpPr>
          <p:cNvPr id="8" name="下矢印 7"/>
          <p:cNvSpPr/>
          <p:nvPr/>
        </p:nvSpPr>
        <p:spPr>
          <a:xfrm>
            <a:off x="1882420"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a:off x="6045666"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882420"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6060895"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Text Box 6"/>
          <p:cNvSpPr txBox="1">
            <a:spLocks noChangeArrowheads="1"/>
          </p:cNvSpPr>
          <p:nvPr/>
        </p:nvSpPr>
        <p:spPr bwMode="auto">
          <a:xfrm>
            <a:off x="317501" y="4120767"/>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3" name="Text Box 6"/>
          <p:cNvSpPr txBox="1">
            <a:spLocks noChangeArrowheads="1"/>
          </p:cNvSpPr>
          <p:nvPr/>
        </p:nvSpPr>
        <p:spPr bwMode="auto">
          <a:xfrm>
            <a:off x="317502" y="2195797"/>
            <a:ext cx="418771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CSTART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CEND;</a:t>
            </a:r>
            <a:endParaRPr lang="en-US" altLang="ja-JP" sz="2000" dirty="0">
              <a:latin typeface="メイリオ" panose="020B0604030504040204" pitchFamily="50" charset="-128"/>
              <a:ea typeface="メイリオ" panose="020B0604030504040204" pitchFamily="50" charset="-128"/>
            </a:endParaRPr>
          </a:p>
        </p:txBody>
      </p:sp>
      <p:sp>
        <p:nvSpPr>
          <p:cNvPr id="14" name="Text Box 6"/>
          <p:cNvSpPr txBox="1">
            <a:spLocks noChangeArrowheads="1"/>
          </p:cNvSpPr>
          <p:nvPr/>
        </p:nvSpPr>
        <p:spPr bwMode="auto">
          <a:xfrm>
            <a:off x="4619351" y="2195798"/>
            <a:ext cx="4187718"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DSLASH ~[\r\n]*;</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619350" y="4120768"/>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~[\r\n]*;</a:t>
            </a:r>
            <a:endParaRPr lang="en-US" altLang="ja-JP" sz="2000" dirty="0">
              <a:latin typeface="メイリオ" panose="020B0604030504040204" pitchFamily="50" charset="-128"/>
              <a:ea typeface="メイリオ" panose="020B0604030504040204" pitchFamily="50" charset="-128"/>
            </a:endParaRPr>
          </a:p>
        </p:txBody>
      </p:sp>
      <p:sp>
        <p:nvSpPr>
          <p:cNvPr id="16" name="下矢印 15"/>
          <p:cNvSpPr/>
          <p:nvPr/>
        </p:nvSpPr>
        <p:spPr>
          <a:xfrm>
            <a:off x="1882420"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6045666"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 name="グループ化 17"/>
          <p:cNvGrpSpPr/>
          <p:nvPr/>
        </p:nvGrpSpPr>
        <p:grpSpPr>
          <a:xfrm>
            <a:off x="364972" y="2834860"/>
            <a:ext cx="7181103" cy="503720"/>
            <a:chOff x="2217684" y="3501006"/>
            <a:chExt cx="7181103" cy="503720"/>
          </a:xfrm>
        </p:grpSpPr>
        <p:sp>
          <p:nvSpPr>
            <p:cNvPr id="19" name="Text Box 6"/>
            <p:cNvSpPr txBox="1">
              <a:spLocks noChangeArrowheads="1"/>
            </p:cNvSpPr>
            <p:nvPr/>
          </p:nvSpPr>
          <p:spPr bwMode="auto">
            <a:xfrm>
              <a:off x="2217684"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CSTART: ’/*’;</a:t>
              </a:r>
              <a:endParaRPr lang="en-US" altLang="ja-JP" sz="2000" dirty="0">
                <a:latin typeface="メイリオ" panose="020B0604030504040204" pitchFamily="50" charset="-128"/>
                <a:ea typeface="メイリオ" panose="020B0604030504040204" pitchFamily="50" charset="-128"/>
              </a:endParaRPr>
            </a:p>
          </p:txBody>
        </p:sp>
        <p:sp>
          <p:nvSpPr>
            <p:cNvPr id="20" name="Text Box 6"/>
            <p:cNvSpPr txBox="1">
              <a:spLocks noChangeArrowheads="1"/>
            </p:cNvSpPr>
            <p:nvPr/>
          </p:nvSpPr>
          <p:spPr bwMode="auto">
            <a:xfrm>
              <a:off x="4505635"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CEND: ’*/’;</a:t>
              </a:r>
              <a:endParaRPr lang="en-US" altLang="ja-JP" sz="2000" dirty="0">
                <a:latin typeface="メイリオ" panose="020B0604030504040204" pitchFamily="50" charset="-128"/>
                <a:ea typeface="メイリオ" panose="020B0604030504040204" pitchFamily="50" charset="-128"/>
              </a:endParaRPr>
            </a:p>
          </p:txBody>
        </p:sp>
        <p:sp>
          <p:nvSpPr>
            <p:cNvPr id="21" name="Text Box 6"/>
            <p:cNvSpPr txBox="1">
              <a:spLocks noChangeArrowheads="1"/>
            </p:cNvSpPr>
            <p:nvPr/>
          </p:nvSpPr>
          <p:spPr bwMode="auto">
            <a:xfrm>
              <a:off x="7524905" y="3501006"/>
              <a:ext cx="1873882"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DSLASH: ’//’;</a:t>
              </a:r>
              <a:endParaRPr lang="en-US" altLang="ja-JP" sz="2000" dirty="0">
                <a:latin typeface="メイリオ" panose="020B0604030504040204" pitchFamily="50" charset="-128"/>
                <a:ea typeface="メイリオ" panose="020B0604030504040204" pitchFamily="50" charset="-128"/>
              </a:endParaRPr>
            </a:p>
          </p:txBody>
        </p:sp>
      </p:grpSp>
      <p:sp>
        <p:nvSpPr>
          <p:cNvPr id="23" name="Text Box 6"/>
          <p:cNvSpPr txBox="1">
            <a:spLocks noChangeArrowheads="1"/>
          </p:cNvSpPr>
          <p:nvPr/>
        </p:nvSpPr>
        <p:spPr bwMode="auto">
          <a:xfrm>
            <a:off x="364972" y="4730894"/>
            <a:ext cx="1590841"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C</a:t>
            </a:r>
          </a:p>
        </p:txBody>
      </p:sp>
      <p:sp>
        <p:nvSpPr>
          <p:cNvPr id="24" name="Text Box 6"/>
          <p:cNvSpPr txBox="1">
            <a:spLocks noChangeArrowheads="1"/>
          </p:cNvSpPr>
          <p:nvPr/>
        </p:nvSpPr>
        <p:spPr bwMode="auto">
          <a:xfrm>
            <a:off x="364972" y="5707379"/>
            <a:ext cx="1715288"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D</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51744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a:t>
            </a:r>
            <a:endParaRPr lang="en-US" altLang="ja-JP" sz="2000" dirty="0">
              <a:latin typeface="メイリオ" panose="020B0604030504040204" pitchFamily="50" charset="-128"/>
              <a:ea typeface="メイリオ" panose="020B0604030504040204" pitchFamily="50" charset="-128"/>
            </a:endParaRPr>
          </a:p>
        </p:txBody>
      </p:sp>
      <p:sp>
        <p:nvSpPr>
          <p:cNvPr id="26" name="Text Box 6"/>
          <p:cNvSpPr txBox="1">
            <a:spLocks noChangeArrowheads="1"/>
          </p:cNvSpPr>
          <p:nvPr/>
        </p:nvSpPr>
        <p:spPr bwMode="auto">
          <a:xfrm>
            <a:off x="243840" y="1850910"/>
            <a:ext cx="8730754" cy="2230721"/>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
        <p:nvSpPr>
          <p:cNvPr id="27" name="Text Box 6"/>
          <p:cNvSpPr txBox="1">
            <a:spLocks noChangeArrowheads="1"/>
          </p:cNvSpPr>
          <p:nvPr/>
        </p:nvSpPr>
        <p:spPr bwMode="auto">
          <a:xfrm>
            <a:off x="239168" y="5540219"/>
            <a:ext cx="8730754" cy="964228"/>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91222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コメント抽出 </a:t>
            </a:r>
            <a:r>
              <a:rPr lang="en-US" altLang="ja-JP" dirty="0"/>
              <a:t>:</a:t>
            </a:r>
            <a:r>
              <a:rPr lang="ja-JP" altLang="en-US" dirty="0" smtClean="0"/>
              <a:t>ステップ </a:t>
            </a:r>
            <a:r>
              <a:rPr lang="en-US" altLang="ja-JP" dirty="0" smtClean="0"/>
              <a:t>D</a:t>
            </a:r>
            <a:endParaRPr kumimoji="1" lang="ja-JP" altLang="en-US" dirty="0"/>
          </a:p>
        </p:txBody>
      </p:sp>
      <p:sp>
        <p:nvSpPr>
          <p:cNvPr id="3" name="コンテンツ プレースホルダー 2"/>
          <p:cNvSpPr>
            <a:spLocks noGrp="1"/>
          </p:cNvSpPr>
          <p:nvPr>
            <p:ph idx="1"/>
          </p:nvPr>
        </p:nvSpPr>
        <p:spPr>
          <a:xfrm>
            <a:off x="457200" y="1067318"/>
            <a:ext cx="8229600" cy="540524"/>
          </a:xfrm>
        </p:spPr>
        <p:txBody>
          <a:bodyPr/>
          <a:lstStyle/>
          <a:p>
            <a:pPr>
              <a:buFont typeface="Wingdings" panose="05000000000000000000" pitchFamily="2" charset="2"/>
              <a:buChar char="l"/>
            </a:pPr>
            <a:r>
              <a:rPr lang="en-US" altLang="ja-JP" dirty="0" smtClean="0"/>
              <a:t>OR </a:t>
            </a:r>
            <a:r>
              <a:rPr lang="ja-JP" altLang="en-US" dirty="0" smtClean="0"/>
              <a:t>の表現である </a:t>
            </a:r>
            <a:r>
              <a:rPr lang="en-US" altLang="ja-JP" dirty="0" smtClean="0"/>
              <a:t>’|’ </a:t>
            </a:r>
            <a:r>
              <a:rPr lang="ja-JP" altLang="en-US" dirty="0" smtClean="0"/>
              <a:t>を用いて結合する</a:t>
            </a:r>
            <a:endParaRPr lang="en-US" altLang="ja-JP"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18</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b="1"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r\n])[\s\S</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6" name="Text Box 6"/>
          <p:cNvSpPr txBox="1">
            <a:spLocks noChangeArrowheads="1"/>
          </p:cNvSpPr>
          <p:nvPr/>
        </p:nvSpPr>
        <p:spPr bwMode="auto">
          <a:xfrm>
            <a:off x="317502" y="5068937"/>
            <a:ext cx="4187718"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/\*[\s\S]*?\*/</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619351" y="5068937"/>
            <a:ext cx="4187717"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//((?![\r\n])[\s\S])*</a:t>
            </a:r>
            <a:endParaRPr lang="en-US" altLang="ja-JP" sz="2000" dirty="0">
              <a:latin typeface="メイリオ" panose="020B0604030504040204" pitchFamily="50" charset="-128"/>
              <a:ea typeface="メイリオ" panose="020B0604030504040204" pitchFamily="50" charset="-128"/>
            </a:endParaRPr>
          </a:p>
        </p:txBody>
      </p:sp>
      <p:sp>
        <p:nvSpPr>
          <p:cNvPr id="8" name="下矢印 7"/>
          <p:cNvSpPr/>
          <p:nvPr/>
        </p:nvSpPr>
        <p:spPr>
          <a:xfrm>
            <a:off x="1882420"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a:off x="6045666"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882420"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6060895"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Text Box 6"/>
          <p:cNvSpPr txBox="1">
            <a:spLocks noChangeArrowheads="1"/>
          </p:cNvSpPr>
          <p:nvPr/>
        </p:nvSpPr>
        <p:spPr bwMode="auto">
          <a:xfrm>
            <a:off x="317501" y="4120767"/>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3" name="Text Box 6"/>
          <p:cNvSpPr txBox="1">
            <a:spLocks noChangeArrowheads="1"/>
          </p:cNvSpPr>
          <p:nvPr/>
        </p:nvSpPr>
        <p:spPr bwMode="auto">
          <a:xfrm>
            <a:off x="317502" y="2195797"/>
            <a:ext cx="418771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CSTART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CEND;</a:t>
            </a:r>
            <a:endParaRPr lang="en-US" altLang="ja-JP" sz="2000" dirty="0">
              <a:latin typeface="メイリオ" panose="020B0604030504040204" pitchFamily="50" charset="-128"/>
              <a:ea typeface="メイリオ" panose="020B0604030504040204" pitchFamily="50" charset="-128"/>
            </a:endParaRPr>
          </a:p>
        </p:txBody>
      </p:sp>
      <p:sp>
        <p:nvSpPr>
          <p:cNvPr id="14" name="Text Box 6"/>
          <p:cNvSpPr txBox="1">
            <a:spLocks noChangeArrowheads="1"/>
          </p:cNvSpPr>
          <p:nvPr/>
        </p:nvSpPr>
        <p:spPr bwMode="auto">
          <a:xfrm>
            <a:off x="4619351" y="2195798"/>
            <a:ext cx="4187718"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DSLASH ~[\r\n]*;</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619350" y="4120768"/>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~[\r\n]*;</a:t>
            </a:r>
            <a:endParaRPr lang="en-US" altLang="ja-JP" sz="2000" dirty="0">
              <a:latin typeface="メイリオ" panose="020B0604030504040204" pitchFamily="50" charset="-128"/>
              <a:ea typeface="メイリオ" panose="020B0604030504040204" pitchFamily="50" charset="-128"/>
            </a:endParaRPr>
          </a:p>
        </p:txBody>
      </p:sp>
      <p:sp>
        <p:nvSpPr>
          <p:cNvPr id="16" name="下矢印 15"/>
          <p:cNvSpPr/>
          <p:nvPr/>
        </p:nvSpPr>
        <p:spPr>
          <a:xfrm>
            <a:off x="1882420"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6045666"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 name="グループ化 17"/>
          <p:cNvGrpSpPr/>
          <p:nvPr/>
        </p:nvGrpSpPr>
        <p:grpSpPr>
          <a:xfrm>
            <a:off x="364972" y="2834860"/>
            <a:ext cx="7181103" cy="503720"/>
            <a:chOff x="2217684" y="3501006"/>
            <a:chExt cx="7181103" cy="503720"/>
          </a:xfrm>
        </p:grpSpPr>
        <p:sp>
          <p:nvSpPr>
            <p:cNvPr id="19" name="Text Box 6"/>
            <p:cNvSpPr txBox="1">
              <a:spLocks noChangeArrowheads="1"/>
            </p:cNvSpPr>
            <p:nvPr/>
          </p:nvSpPr>
          <p:spPr bwMode="auto">
            <a:xfrm>
              <a:off x="2217684"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CSTART: ’/*’;</a:t>
              </a:r>
              <a:endParaRPr lang="en-US" altLang="ja-JP" sz="2000" dirty="0">
                <a:latin typeface="メイリオ" panose="020B0604030504040204" pitchFamily="50" charset="-128"/>
                <a:ea typeface="メイリオ" panose="020B0604030504040204" pitchFamily="50" charset="-128"/>
              </a:endParaRPr>
            </a:p>
          </p:txBody>
        </p:sp>
        <p:sp>
          <p:nvSpPr>
            <p:cNvPr id="20" name="Text Box 6"/>
            <p:cNvSpPr txBox="1">
              <a:spLocks noChangeArrowheads="1"/>
            </p:cNvSpPr>
            <p:nvPr/>
          </p:nvSpPr>
          <p:spPr bwMode="auto">
            <a:xfrm>
              <a:off x="4505635"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CEND: ’*/’;</a:t>
              </a:r>
              <a:endParaRPr lang="en-US" altLang="ja-JP" sz="2000" dirty="0">
                <a:latin typeface="メイリオ" panose="020B0604030504040204" pitchFamily="50" charset="-128"/>
                <a:ea typeface="メイリオ" panose="020B0604030504040204" pitchFamily="50" charset="-128"/>
              </a:endParaRPr>
            </a:p>
          </p:txBody>
        </p:sp>
        <p:sp>
          <p:nvSpPr>
            <p:cNvPr id="21" name="Text Box 6"/>
            <p:cNvSpPr txBox="1">
              <a:spLocks noChangeArrowheads="1"/>
            </p:cNvSpPr>
            <p:nvPr/>
          </p:nvSpPr>
          <p:spPr bwMode="auto">
            <a:xfrm>
              <a:off x="7524905" y="3501006"/>
              <a:ext cx="1873882"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DSLASH: ’//’;</a:t>
              </a:r>
              <a:endParaRPr lang="en-US" altLang="ja-JP" sz="2000" dirty="0">
                <a:latin typeface="メイリオ" panose="020B0604030504040204" pitchFamily="50" charset="-128"/>
                <a:ea typeface="メイリオ" panose="020B0604030504040204" pitchFamily="50" charset="-128"/>
              </a:endParaRPr>
            </a:p>
          </p:txBody>
        </p:sp>
      </p:grpSp>
      <p:sp>
        <p:nvSpPr>
          <p:cNvPr id="22" name="Text Box 6"/>
          <p:cNvSpPr txBox="1">
            <a:spLocks noChangeArrowheads="1"/>
          </p:cNvSpPr>
          <p:nvPr/>
        </p:nvSpPr>
        <p:spPr bwMode="auto">
          <a:xfrm>
            <a:off x="364972" y="3810600"/>
            <a:ext cx="1517448" cy="262353"/>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B</a:t>
            </a:r>
            <a:endParaRPr lang="en-US" altLang="ja-JP" sz="2000" dirty="0">
              <a:latin typeface="メイリオ" panose="020B0604030504040204" pitchFamily="50" charset="-128"/>
              <a:ea typeface="メイリオ" panose="020B0604030504040204" pitchFamily="50" charset="-128"/>
            </a:endParaRPr>
          </a:p>
        </p:txBody>
      </p:sp>
      <p:sp>
        <p:nvSpPr>
          <p:cNvPr id="23" name="Text Box 6"/>
          <p:cNvSpPr txBox="1">
            <a:spLocks noChangeArrowheads="1"/>
          </p:cNvSpPr>
          <p:nvPr/>
        </p:nvSpPr>
        <p:spPr bwMode="auto">
          <a:xfrm>
            <a:off x="364972" y="4730894"/>
            <a:ext cx="1517448"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C</a:t>
            </a:r>
          </a:p>
        </p:txBody>
      </p:sp>
      <p:sp>
        <p:nvSpPr>
          <p:cNvPr id="24" name="Text Box 6"/>
          <p:cNvSpPr txBox="1">
            <a:spLocks noChangeArrowheads="1"/>
          </p:cNvSpPr>
          <p:nvPr/>
        </p:nvSpPr>
        <p:spPr bwMode="auto">
          <a:xfrm>
            <a:off x="364972" y="5707379"/>
            <a:ext cx="1517448"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D</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51744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a:t>
            </a:r>
            <a:endParaRPr lang="en-US" altLang="ja-JP" sz="2000" dirty="0">
              <a:latin typeface="メイリオ" panose="020B0604030504040204" pitchFamily="50" charset="-128"/>
              <a:ea typeface="メイリオ" panose="020B0604030504040204" pitchFamily="50" charset="-128"/>
            </a:endParaRPr>
          </a:p>
        </p:txBody>
      </p:sp>
      <p:sp>
        <p:nvSpPr>
          <p:cNvPr id="26" name="Text Box 6"/>
          <p:cNvSpPr txBox="1">
            <a:spLocks noChangeArrowheads="1"/>
          </p:cNvSpPr>
          <p:nvPr/>
        </p:nvSpPr>
        <p:spPr bwMode="auto">
          <a:xfrm>
            <a:off x="243840" y="1862647"/>
            <a:ext cx="8730754" cy="3170214"/>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340504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smtClean="0"/>
              <a:t>提案モジュールを用いた文法</a:t>
            </a:r>
            <a:r>
              <a:rPr lang="ja-JP" altLang="en-US" sz="2800" dirty="0"/>
              <a:t>情報抽出</a:t>
            </a:r>
            <a:r>
              <a:rPr lang="ja-JP" altLang="en-US" sz="2800" dirty="0" smtClean="0"/>
              <a:t>実験 </a:t>
            </a:r>
            <a:r>
              <a:rPr lang="en-US" altLang="ja-JP" sz="2800" dirty="0" smtClean="0"/>
              <a:t>1/2</a:t>
            </a:r>
            <a:endParaRPr kumimoji="1" lang="ja-JP" altLang="en-US" sz="2800" dirty="0"/>
          </a:p>
        </p:txBody>
      </p:sp>
      <p:sp>
        <p:nvSpPr>
          <p:cNvPr id="3" name="コンテンツ プレースホルダー 2"/>
          <p:cNvSpPr>
            <a:spLocks noGrp="1"/>
          </p:cNvSpPr>
          <p:nvPr>
            <p:ph idx="1"/>
          </p:nvPr>
        </p:nvSpPr>
        <p:spPr>
          <a:xfrm>
            <a:off x="441670" y="988776"/>
            <a:ext cx="8325749" cy="5128729"/>
          </a:xfrm>
        </p:spPr>
        <p:txBody>
          <a:bodyPr/>
          <a:lstStyle/>
          <a:p>
            <a:pPr marL="0" indent="0">
              <a:buNone/>
            </a:pPr>
            <a:r>
              <a:rPr lang="en-US" altLang="ja-JP" sz="2800" dirty="0" smtClean="0">
                <a:solidFill>
                  <a:srgbClr val="0070C0"/>
                </a:solidFill>
              </a:rPr>
              <a:t>RQ 1:</a:t>
            </a:r>
            <a:endParaRPr lang="en-US" altLang="ja-JP" sz="2800" dirty="0">
              <a:solidFill>
                <a:srgbClr val="0070C0"/>
              </a:solidFill>
            </a:endParaRPr>
          </a:p>
          <a:p>
            <a:pPr marL="0" indent="0">
              <a:buNone/>
            </a:pPr>
            <a:r>
              <a:rPr lang="ja-JP" altLang="en-US" dirty="0"/>
              <a:t>提案</a:t>
            </a:r>
            <a:r>
              <a:rPr lang="ja-JP" altLang="en-US" dirty="0" smtClean="0"/>
              <a:t>モジュール</a:t>
            </a:r>
            <a:r>
              <a:rPr lang="ja-JP" altLang="en-US" dirty="0"/>
              <a:t>は，どの程度の構文定義記述から文法情報を正しく抽出できるか？</a:t>
            </a:r>
            <a:endParaRPr lang="en-US" altLang="ja-JP" dirty="0"/>
          </a:p>
          <a:p>
            <a:endParaRPr lang="en-US" altLang="ja-JP" dirty="0" smtClean="0"/>
          </a:p>
          <a:p>
            <a:pPr marL="0" indent="0">
              <a:buNone/>
            </a:pPr>
            <a:r>
              <a:rPr lang="ja-JP" altLang="en-US" sz="2800" dirty="0" smtClean="0">
                <a:solidFill>
                  <a:srgbClr val="0070C0"/>
                </a:solidFill>
              </a:rPr>
              <a:t>実験対象</a:t>
            </a:r>
            <a:r>
              <a:rPr lang="en-US" altLang="ja-JP" sz="2800" dirty="0" smtClean="0">
                <a:solidFill>
                  <a:srgbClr val="0070C0"/>
                </a:solidFill>
              </a:rPr>
              <a:t>:</a:t>
            </a:r>
            <a:endParaRPr lang="en-US" altLang="ja-JP" sz="2800" dirty="0">
              <a:solidFill>
                <a:srgbClr val="0070C0"/>
              </a:solidFill>
            </a:endParaRPr>
          </a:p>
          <a:p>
            <a:pPr>
              <a:spcBef>
                <a:spcPts val="1200"/>
              </a:spcBef>
              <a:buFont typeface="Wingdings" panose="05000000000000000000" pitchFamily="2" charset="2"/>
              <a:buChar char="l"/>
            </a:pPr>
            <a:r>
              <a:rPr lang="en-US" altLang="ja-JP" dirty="0" smtClean="0"/>
              <a:t>GitHub</a:t>
            </a:r>
            <a:r>
              <a:rPr lang="ja-JP" altLang="en-US" dirty="0" smtClean="0"/>
              <a:t> 上のリポジトリ </a:t>
            </a:r>
            <a:r>
              <a:rPr lang="en-US" altLang="ja-JP" dirty="0" smtClean="0"/>
              <a:t>”grammars-v4” </a:t>
            </a:r>
            <a:r>
              <a:rPr lang="ja-JP" altLang="en-US" dirty="0" smtClean="0"/>
              <a:t>内の　    　　構文定義記述ファイルを対象とした</a:t>
            </a:r>
            <a:endParaRPr lang="en-US" altLang="ja-JP" dirty="0">
              <a:solidFill>
                <a:srgbClr val="0070C0"/>
              </a:solidFill>
            </a:endParaRPr>
          </a:p>
          <a:p>
            <a:pPr>
              <a:spcBef>
                <a:spcPts val="1200"/>
              </a:spcBef>
              <a:buFont typeface="Wingdings" panose="05000000000000000000" pitchFamily="2" charset="2"/>
              <a:buChar char="l"/>
            </a:pPr>
            <a:r>
              <a:rPr lang="ja-JP" altLang="en-US" dirty="0" smtClean="0"/>
              <a:t>この中から </a:t>
            </a:r>
            <a:r>
              <a:rPr lang="en-US" altLang="ja-JP" dirty="0" smtClean="0"/>
              <a:t>GitHub </a:t>
            </a:r>
            <a:r>
              <a:rPr lang="ja-JP" altLang="en-US" dirty="0" smtClean="0"/>
              <a:t>の </a:t>
            </a:r>
            <a:r>
              <a:rPr lang="en-US" altLang="ja-JP" dirty="0" smtClean="0"/>
              <a:t>Advanced search[7] </a:t>
            </a:r>
            <a:r>
              <a:rPr lang="ja-JP" altLang="en-US" dirty="0" smtClean="0"/>
              <a:t>の検索対象になっている </a:t>
            </a:r>
            <a:r>
              <a:rPr lang="en-US" altLang="ja-JP" dirty="0" smtClean="0"/>
              <a:t>42 </a:t>
            </a:r>
            <a:r>
              <a:rPr lang="ja-JP" altLang="en-US" dirty="0" smtClean="0"/>
              <a:t>言語に絞った</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19</a:t>
            </a:fld>
            <a:endParaRPr lang="ja-JP" altLang="en-US" dirty="0">
              <a:solidFill>
                <a:srgbClr val="000000"/>
              </a:solidFill>
            </a:endParaRPr>
          </a:p>
        </p:txBody>
      </p:sp>
      <p:sp>
        <p:nvSpPr>
          <p:cNvPr id="5" name="テキスト ボックス 4"/>
          <p:cNvSpPr txBox="1"/>
          <p:nvPr/>
        </p:nvSpPr>
        <p:spPr>
          <a:xfrm>
            <a:off x="1697794" y="6213337"/>
            <a:ext cx="5813499" cy="261011"/>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[7]</a:t>
            </a:r>
            <a:r>
              <a:rPr lang="ja-JP" altLang="en-US" sz="1200" dirty="0" smtClean="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https://github.com/search/advanced</a:t>
            </a:r>
            <a:endParaRPr lang="ja-JP" altLang="en-US"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833719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anose="020B0604030504040204" pitchFamily="50" charset="-128"/>
                <a:ea typeface="メイリオ" panose="020B0604030504040204" pitchFamily="50" charset="-128"/>
              </a:rPr>
              <a:t>コードクローン</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a:xfrm>
            <a:off x="464898" y="1196975"/>
            <a:ext cx="8405394" cy="5035400"/>
          </a:xfrm>
        </p:spPr>
        <p:txBody>
          <a:bodyPr/>
          <a:lstStyle/>
          <a:p>
            <a:pPr>
              <a:buFont typeface="Wingdings" panose="05000000000000000000" pitchFamily="2" charset="2"/>
              <a:buChar char="l"/>
            </a:pPr>
            <a:r>
              <a:rPr kumimoji="1" lang="ja-JP" altLang="en-US" dirty="0" smtClean="0">
                <a:latin typeface="メイリオ" panose="020B0604030504040204" pitchFamily="50" charset="-128"/>
                <a:ea typeface="メイリオ" panose="020B0604030504040204" pitchFamily="50" charset="-128"/>
              </a:rPr>
              <a:t>コードクローンと</a:t>
            </a:r>
            <a:r>
              <a:rPr lang="ja-JP" altLang="en-US" dirty="0" smtClean="0">
                <a:latin typeface="メイリオ" panose="020B0604030504040204" pitchFamily="50" charset="-128"/>
                <a:ea typeface="メイリオ" panose="020B0604030504040204" pitchFamily="50" charset="-128"/>
              </a:rPr>
              <a:t>は，</a:t>
            </a:r>
            <a:r>
              <a:rPr lang="ja-JP" altLang="en-US" dirty="0">
                <a:latin typeface="メイリオ" panose="020B0604030504040204" pitchFamily="50" charset="-128"/>
                <a:ea typeface="メイリオ" panose="020B0604030504040204" pitchFamily="50" charset="-128"/>
              </a:rPr>
              <a:t>主に</a:t>
            </a:r>
            <a:r>
              <a:rPr lang="ja-JP" altLang="en-US" dirty="0" smtClean="0">
                <a:latin typeface="メイリオ" panose="020B0604030504040204" pitchFamily="50" charset="-128"/>
                <a:ea typeface="メイリオ" panose="020B0604030504040204" pitchFamily="50" charset="-128"/>
              </a:rPr>
              <a:t>コピーアンドペースト</a:t>
            </a:r>
            <a:r>
              <a:rPr lang="ja-JP" altLang="en-US" dirty="0">
                <a:latin typeface="メイリオ" panose="020B0604030504040204" pitchFamily="50" charset="-128"/>
                <a:ea typeface="メイリオ" panose="020B0604030504040204" pitchFamily="50" charset="-128"/>
              </a:rPr>
              <a:t>で</a:t>
            </a:r>
            <a:r>
              <a:rPr lang="ja-JP" altLang="en-US" dirty="0" smtClean="0">
                <a:latin typeface="メイリオ" panose="020B0604030504040204" pitchFamily="50" charset="-128"/>
                <a:ea typeface="メイリオ" panose="020B0604030504040204" pitchFamily="50" charset="-128"/>
              </a:rPr>
              <a:t>生成　される類似したコード片のことである</a:t>
            </a:r>
            <a:endParaRPr lang="en-US" altLang="ja-JP" dirty="0">
              <a:solidFill>
                <a:srgbClr val="0070C0"/>
              </a:solidFill>
            </a:endParaRPr>
          </a:p>
          <a:p>
            <a:pPr>
              <a:buFont typeface="Wingdings" panose="05000000000000000000" pitchFamily="2" charset="2"/>
              <a:buChar char="l"/>
            </a:pPr>
            <a:r>
              <a:rPr lang="ja-JP" altLang="en-US" dirty="0" smtClean="0">
                <a:latin typeface="メイリオ" panose="020B0604030504040204" pitchFamily="50" charset="-128"/>
                <a:ea typeface="メイリオ" panose="020B0604030504040204" pitchFamily="50" charset="-128"/>
              </a:rPr>
              <a:t>あるコード片に修正が必要だった場合，類似したコード片に同様の修正を行うか検討する必要がある</a:t>
            </a:r>
            <a:endParaRPr lang="en-US" altLang="ja-JP" dirty="0" smtClean="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r>
              <a:rPr lang="ja-JP" altLang="en-US" dirty="0">
                <a:latin typeface="メイリオ" panose="020B0604030504040204" pitchFamily="50" charset="-128"/>
                <a:ea typeface="メイリオ" panose="020B0604030504040204" pitchFamily="50" charset="-128"/>
              </a:rPr>
              <a:t> </a:t>
            </a:r>
            <a:r>
              <a:rPr lang="ja-JP" altLang="en-US" dirty="0" smtClean="0">
                <a:latin typeface="メイリオ" panose="020B0604030504040204" pitchFamily="50" charset="-128"/>
                <a:ea typeface="メイリオ" panose="020B0604030504040204" pitchFamily="50" charset="-128"/>
              </a:rPr>
              <a:t> ソフトウェア</a:t>
            </a:r>
            <a:r>
              <a:rPr lang="ja-JP" altLang="en-US" dirty="0">
                <a:latin typeface="メイリオ" panose="020B0604030504040204" pitchFamily="50" charset="-128"/>
                <a:ea typeface="メイリオ" panose="020B0604030504040204" pitchFamily="50" charset="-128"/>
              </a:rPr>
              <a:t>保守を困難にする要因として挙げられている</a:t>
            </a:r>
            <a:endParaRPr lang="en-US" altLang="ja-JP" dirty="0">
              <a:latin typeface="メイリオ" panose="020B0604030504040204" pitchFamily="50" charset="-128"/>
              <a:ea typeface="メイリオ" panose="020B0604030504040204" pitchFamily="50" charset="-128"/>
            </a:endParaRPr>
          </a:p>
          <a:p>
            <a:endParaRPr kumimoji="1" lang="ja-JP" altLang="en-US"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a:t>
            </a:fld>
            <a:endParaRPr kumimoji="1" lang="ja-JP" altLang="en-US" dirty="0"/>
          </a:p>
        </p:txBody>
      </p:sp>
      <p:sp>
        <p:nvSpPr>
          <p:cNvPr id="42" name="右矢印 41"/>
          <p:cNvSpPr/>
          <p:nvPr/>
        </p:nvSpPr>
        <p:spPr>
          <a:xfrm rot="5400000">
            <a:off x="4463934" y="2402380"/>
            <a:ext cx="407323" cy="11554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60" name="グループ化 59"/>
          <p:cNvGrpSpPr/>
          <p:nvPr/>
        </p:nvGrpSpPr>
        <p:grpSpPr>
          <a:xfrm>
            <a:off x="3197693" y="4075319"/>
            <a:ext cx="4403963" cy="2484639"/>
            <a:chOff x="2258361" y="3481250"/>
            <a:chExt cx="4403963" cy="2484639"/>
          </a:xfrm>
        </p:grpSpPr>
        <p:sp>
          <p:nvSpPr>
            <p:cNvPr id="61" name="テキスト ボックス 60"/>
            <p:cNvSpPr txBox="1"/>
            <p:nvPr/>
          </p:nvSpPr>
          <p:spPr>
            <a:xfrm>
              <a:off x="2258361" y="5596557"/>
              <a:ext cx="1778387" cy="36933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kern="0" dirty="0">
                  <a:solidFill>
                    <a:prstClr val="black"/>
                  </a:solidFill>
                  <a:latin typeface="メイリオ" panose="020B0604030504040204" pitchFamily="50" charset="-128"/>
                  <a:ea typeface="メイリオ" panose="020B0604030504040204" pitchFamily="50" charset="-128"/>
                </a:rPr>
                <a:t>ファイル</a:t>
              </a:r>
              <a:r>
                <a:rPr kumimoji="0" lang="en-US" altLang="ja-JP" sz="1800" b="0" i="0"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 A</a:t>
              </a:r>
              <a:endParaRPr kumimoji="0" lang="ja-JP" altLang="en-US" sz="1800" b="0" i="0"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2" name="テキスト ボックス 61"/>
            <p:cNvSpPr txBox="1"/>
            <p:nvPr/>
          </p:nvSpPr>
          <p:spPr>
            <a:xfrm>
              <a:off x="4883937" y="5596557"/>
              <a:ext cx="1778387" cy="36933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kern="0" dirty="0">
                  <a:solidFill>
                    <a:prstClr val="black"/>
                  </a:solidFill>
                  <a:latin typeface="メイリオ" panose="020B0604030504040204" pitchFamily="50" charset="-128"/>
                  <a:ea typeface="メイリオ" panose="020B0604030504040204" pitchFamily="50" charset="-128"/>
                </a:rPr>
                <a:t>ファイル</a:t>
              </a:r>
              <a:r>
                <a:rPr kumimoji="0" lang="en-US" altLang="ja-JP" sz="1800" b="0" i="0"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 B</a:t>
              </a:r>
              <a:endParaRPr kumimoji="0" lang="ja-JP" altLang="en-US" sz="1800" b="0" i="0"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3" name="メモ 62"/>
            <p:cNvSpPr/>
            <p:nvPr/>
          </p:nvSpPr>
          <p:spPr>
            <a:xfrm rot="10800000">
              <a:off x="4997287" y="3481250"/>
              <a:ext cx="1551689" cy="1980634"/>
            </a:xfrm>
            <a:prstGeom prst="foldedCorner">
              <a:avLst>
                <a:gd name="adj" fmla="val 18532"/>
              </a:avLst>
            </a:prstGeom>
            <a:solidFill>
              <a:schemeClr val="bg1">
                <a:alpha val="97000"/>
              </a:schemeClr>
            </a:solidFill>
            <a:ln w="12700">
              <a:solidFill>
                <a:schemeClr val="tx1"/>
              </a:solidFill>
            </a:ln>
            <a:effectLst>
              <a:outerShdw blurRad="50800" dist="50800" dir="2700000" algn="ctr" rotWithShape="0">
                <a:srgbClr val="000000">
                  <a:alpha val="1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sz="1600" dirty="0"/>
            </a:p>
          </p:txBody>
        </p:sp>
        <p:sp>
          <p:nvSpPr>
            <p:cNvPr id="64" name="メモ 63"/>
            <p:cNvSpPr/>
            <p:nvPr/>
          </p:nvSpPr>
          <p:spPr>
            <a:xfrm rot="10800000">
              <a:off x="2371711" y="3481250"/>
              <a:ext cx="1551689" cy="1980634"/>
            </a:xfrm>
            <a:prstGeom prst="foldedCorner">
              <a:avLst>
                <a:gd name="adj" fmla="val 18532"/>
              </a:avLst>
            </a:prstGeom>
            <a:solidFill>
              <a:schemeClr val="bg1">
                <a:alpha val="97000"/>
              </a:schemeClr>
            </a:solidFill>
            <a:ln w="12700">
              <a:solidFill>
                <a:schemeClr val="tx1"/>
              </a:solidFill>
            </a:ln>
            <a:effectLst>
              <a:outerShdw blurRad="50800" dist="50800" dir="2700000" algn="ctr" rotWithShape="0">
                <a:srgbClr val="000000">
                  <a:alpha val="1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sz="1600" dirty="0"/>
            </a:p>
          </p:txBody>
        </p:sp>
      </p:grpSp>
      <p:sp>
        <p:nvSpPr>
          <p:cNvPr id="65" name="L 字 64"/>
          <p:cNvSpPr/>
          <p:nvPr/>
        </p:nvSpPr>
        <p:spPr>
          <a:xfrm flipV="1">
            <a:off x="3408911" y="4604247"/>
            <a:ext cx="1356852" cy="442893"/>
          </a:xfrm>
          <a:prstGeom prst="corner">
            <a:avLst>
              <a:gd name="adj1" fmla="val 70217"/>
              <a:gd name="adj2" fmla="val 188868"/>
            </a:avLst>
          </a:prstGeom>
          <a:solidFill>
            <a:srgbClr val="00B0F0"/>
          </a:solidFill>
          <a:ln>
            <a:solidFill>
              <a:schemeClr val="accent2"/>
            </a:solidFill>
          </a:ln>
          <a:effectLst>
            <a:outerShdw blurRad="50800" dist="50800" dir="2700000" algn="ctr" rotWithShape="0">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6" name="L 字 65"/>
          <p:cNvSpPr/>
          <p:nvPr/>
        </p:nvSpPr>
        <p:spPr>
          <a:xfrm flipV="1">
            <a:off x="6034036" y="5166099"/>
            <a:ext cx="1356852" cy="442893"/>
          </a:xfrm>
          <a:prstGeom prst="corner">
            <a:avLst>
              <a:gd name="adj1" fmla="val 70217"/>
              <a:gd name="adj2" fmla="val 188868"/>
            </a:avLst>
          </a:prstGeom>
          <a:solidFill>
            <a:srgbClr val="00B0F0"/>
          </a:solidFill>
          <a:ln>
            <a:solidFill>
              <a:schemeClr val="accent2"/>
            </a:solidFill>
          </a:ln>
          <a:effectLst>
            <a:outerShdw blurRad="50800" dist="50800" dir="2700000" algn="ctr" rotWithShape="0">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L 字 66"/>
          <p:cNvSpPr/>
          <p:nvPr/>
        </p:nvSpPr>
        <p:spPr>
          <a:xfrm flipV="1">
            <a:off x="3408460" y="5440898"/>
            <a:ext cx="1356852" cy="442893"/>
          </a:xfrm>
          <a:prstGeom prst="corner">
            <a:avLst>
              <a:gd name="adj1" fmla="val 70217"/>
              <a:gd name="adj2" fmla="val 188868"/>
            </a:avLst>
          </a:prstGeom>
          <a:solidFill>
            <a:srgbClr val="00B0F0"/>
          </a:solidFill>
          <a:ln>
            <a:solidFill>
              <a:schemeClr val="accent2"/>
            </a:solidFill>
          </a:ln>
          <a:effectLst>
            <a:outerShdw blurRad="50800" dist="50800" dir="2700000" algn="ctr" rotWithShape="0">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68" name="グループ化 67"/>
          <p:cNvGrpSpPr/>
          <p:nvPr/>
        </p:nvGrpSpPr>
        <p:grpSpPr>
          <a:xfrm>
            <a:off x="4087337" y="3841894"/>
            <a:ext cx="2986738" cy="1754497"/>
            <a:chOff x="3137572" y="4084578"/>
            <a:chExt cx="2986738" cy="1754497"/>
          </a:xfrm>
        </p:grpSpPr>
        <p:cxnSp>
          <p:nvCxnSpPr>
            <p:cNvPr id="69" name="直線矢印コネクタ 68"/>
            <p:cNvCxnSpPr>
              <a:stCxn id="71" idx="0"/>
              <a:endCxn id="65" idx="1"/>
            </p:cNvCxnSpPr>
            <p:nvPr/>
          </p:nvCxnSpPr>
          <p:spPr>
            <a:xfrm flipH="1">
              <a:off x="3137572" y="4084578"/>
              <a:ext cx="2070693" cy="762353"/>
            </a:xfrm>
            <a:prstGeom prst="straightConnector1">
              <a:avLst/>
            </a:prstGeom>
            <a:ln w="50800" cmpd="sng">
              <a:solidFill>
                <a:srgbClr val="FF0000"/>
              </a:solidFill>
              <a:tailEnd type="triangle"/>
            </a:ln>
            <a:effectLst>
              <a:outerShdw blurRad="88900" dist="25400" dir="2700000" algn="ctr" rotWithShape="0">
                <a:srgbClr val="000000">
                  <a:alpha val="33000"/>
                </a:srgbClr>
              </a:outerShdw>
            </a:effectLst>
          </p:spPr>
          <p:style>
            <a:lnRef idx="1">
              <a:schemeClr val="accent1"/>
            </a:lnRef>
            <a:fillRef idx="0">
              <a:schemeClr val="accent1"/>
            </a:fillRef>
            <a:effectRef idx="0">
              <a:schemeClr val="accent1"/>
            </a:effectRef>
            <a:fontRef idx="minor">
              <a:schemeClr val="tx1"/>
            </a:fontRef>
          </p:style>
        </p:cxnSp>
        <p:cxnSp>
          <p:nvCxnSpPr>
            <p:cNvPr id="70" name="直線矢印コネクタ 69"/>
            <p:cNvCxnSpPr>
              <a:stCxn id="71" idx="0"/>
              <a:endCxn id="66" idx="1"/>
            </p:cNvCxnSpPr>
            <p:nvPr/>
          </p:nvCxnSpPr>
          <p:spPr>
            <a:xfrm>
              <a:off x="5208265" y="4084578"/>
              <a:ext cx="554432" cy="1324205"/>
            </a:xfrm>
            <a:prstGeom prst="straightConnector1">
              <a:avLst/>
            </a:prstGeom>
            <a:ln w="50800" cmpd="sng">
              <a:solidFill>
                <a:srgbClr val="FF0000"/>
              </a:solidFill>
              <a:tailEnd type="triangle"/>
            </a:ln>
            <a:effectLst>
              <a:outerShdw blurRad="88900" dist="25400" dir="2700000" algn="ctr" rotWithShape="0">
                <a:srgbClr val="000000">
                  <a:alpha val="33000"/>
                </a:srgbClr>
              </a:outerShdw>
            </a:effectLst>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a:stCxn id="71" idx="0"/>
              <a:endCxn id="67" idx="0"/>
            </p:cNvCxnSpPr>
            <p:nvPr/>
          </p:nvCxnSpPr>
          <p:spPr>
            <a:xfrm flipH="1">
              <a:off x="3815547" y="4084578"/>
              <a:ext cx="1392718" cy="1754497"/>
            </a:xfrm>
            <a:prstGeom prst="straightConnector1">
              <a:avLst/>
            </a:prstGeom>
            <a:ln w="50800" cmpd="sng">
              <a:solidFill>
                <a:srgbClr val="FF0000"/>
              </a:solidFill>
              <a:tailEnd type="triangle"/>
            </a:ln>
            <a:effectLst>
              <a:outerShdw blurRad="88900" dist="25400" dir="2700000" algn="ctr" rotWithShape="0">
                <a:srgbClr val="000000">
                  <a:alpha val="33000"/>
                </a:srgbClr>
              </a:outerShdw>
            </a:effectLst>
          </p:spPr>
          <p:style>
            <a:lnRef idx="1">
              <a:schemeClr val="accent1"/>
            </a:lnRef>
            <a:fillRef idx="0">
              <a:schemeClr val="accent1"/>
            </a:fillRef>
            <a:effectRef idx="0">
              <a:schemeClr val="accent1"/>
            </a:effectRef>
            <a:fontRef idx="minor">
              <a:schemeClr val="tx1"/>
            </a:fontRef>
          </p:style>
        </p:cxnSp>
        <p:sp>
          <p:nvSpPr>
            <p:cNvPr id="71" name="正方形/長方形 70"/>
            <p:cNvSpPr/>
            <p:nvPr/>
          </p:nvSpPr>
          <p:spPr>
            <a:xfrm>
              <a:off x="4292219" y="4084578"/>
              <a:ext cx="1832091" cy="360638"/>
            </a:xfrm>
            <a:prstGeom prst="rect">
              <a:avLst/>
            </a:prstGeom>
            <a:ln>
              <a:solidFill>
                <a:srgbClr val="FF0000"/>
              </a:solidFill>
            </a:ln>
            <a:effectLst>
              <a:outerShdw blurRad="76200" dist="25400" dir="1260000" algn="ctr" rotWithShape="0">
                <a:srgbClr val="000000">
                  <a:alpha val="38000"/>
                </a:srgbClr>
              </a:outerShdw>
            </a:effectLst>
          </p:spPr>
          <p:style>
            <a:lnRef idx="2">
              <a:schemeClr val="accent2"/>
            </a:lnRef>
            <a:fillRef idx="1">
              <a:schemeClr val="lt1"/>
            </a:fillRef>
            <a:effectRef idx="0">
              <a:schemeClr val="accent2"/>
            </a:effectRef>
            <a:fontRef idx="minor">
              <a:schemeClr val="dk1"/>
            </a:fontRef>
          </p:style>
          <p:txBody>
            <a:bodyPr bIns="0" rtlCol="0" anchor="ctr"/>
            <a:lstStyle/>
            <a:p>
              <a:pPr algn="ctr"/>
              <a:r>
                <a:rPr lang="ja-JP" altLang="en-US" dirty="0">
                  <a:latin typeface="メイリオ" panose="020B0604030504040204" pitchFamily="50" charset="-128"/>
                  <a:ea typeface="メイリオ" panose="020B0604030504040204" pitchFamily="50" charset="-128"/>
                </a:rPr>
                <a:t>コードクローン</a:t>
              </a:r>
              <a:endParaRPr kumimoji="1" lang="ja-JP" altLang="en-US" dirty="0">
                <a:latin typeface="メイリオ" panose="020B0604030504040204" pitchFamily="50" charset="-128"/>
                <a:ea typeface="メイリオ" panose="020B0604030504040204" pitchFamily="50" charset="-128"/>
              </a:endParaRPr>
            </a:p>
          </p:txBody>
        </p:sp>
      </p:grpSp>
      <p:sp>
        <p:nvSpPr>
          <p:cNvPr id="73" name="右カーブ矢印 72"/>
          <p:cNvSpPr/>
          <p:nvPr/>
        </p:nvSpPr>
        <p:spPr>
          <a:xfrm>
            <a:off x="2476991" y="4789275"/>
            <a:ext cx="761048" cy="980028"/>
          </a:xfrm>
          <a:prstGeom prst="curvedRightArrow">
            <a:avLst/>
          </a:prstGeom>
          <a:solidFill>
            <a:srgbClr val="B6D9E8"/>
          </a:solidFill>
          <a:ln>
            <a:solidFill>
              <a:schemeClr val="accent4">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4" name="楕円 20"/>
          <p:cNvSpPr/>
          <p:nvPr/>
        </p:nvSpPr>
        <p:spPr>
          <a:xfrm>
            <a:off x="926059" y="4949923"/>
            <a:ext cx="1984777" cy="432351"/>
          </a:xfrm>
          <a:prstGeom prst="ellipse">
            <a:avLst/>
          </a:prstGeom>
          <a:solidFill>
            <a:srgbClr val="D9ECF3"/>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kumimoji="1" lang="ja-JP" altLang="en-US" dirty="0" smtClean="0">
                <a:solidFill>
                  <a:schemeClr val="tx1"/>
                </a:solidFill>
                <a:latin typeface="メイリオ" panose="020B0604030504040204" pitchFamily="50" charset="-128"/>
                <a:ea typeface="メイリオ" panose="020B0604030504040204" pitchFamily="50" charset="-128"/>
              </a:rPr>
              <a:t>コピー＆ペースト</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75" name="右カーブ矢印 74"/>
          <p:cNvSpPr/>
          <p:nvPr/>
        </p:nvSpPr>
        <p:spPr>
          <a:xfrm rot="15766223">
            <a:off x="5331819" y="5084740"/>
            <a:ext cx="529105" cy="1858290"/>
          </a:xfrm>
          <a:prstGeom prst="curvedRightArrow">
            <a:avLst/>
          </a:prstGeom>
          <a:solidFill>
            <a:srgbClr val="B6D9E8"/>
          </a:solidFill>
          <a:ln>
            <a:solidFill>
              <a:schemeClr val="accent4">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6" name="楕円 30"/>
          <p:cNvSpPr/>
          <p:nvPr/>
        </p:nvSpPr>
        <p:spPr>
          <a:xfrm>
            <a:off x="4717532" y="5794531"/>
            <a:ext cx="1984777" cy="432351"/>
          </a:xfrm>
          <a:prstGeom prst="ellipse">
            <a:avLst/>
          </a:prstGeom>
          <a:solidFill>
            <a:srgbClr val="D9ECF3"/>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コピー＆ペースト</a:t>
            </a:r>
          </a:p>
        </p:txBody>
      </p:sp>
    </p:spTree>
    <p:extLst>
      <p:ext uri="{BB962C8B-B14F-4D97-AF65-F5344CB8AC3E}">
        <p14:creationId xmlns:p14="http://schemas.microsoft.com/office/powerpoint/2010/main" val="19874774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t>提案モジュールを用いた文法情報抽出実験 </a:t>
            </a:r>
            <a:r>
              <a:rPr lang="en-US" altLang="ja-JP" sz="2800" dirty="0" smtClean="0"/>
              <a:t>2/2</a:t>
            </a:r>
            <a:endParaRPr kumimoji="1" lang="ja-JP" altLang="en-US" sz="2800" dirty="0"/>
          </a:p>
        </p:txBody>
      </p:sp>
      <p:sp>
        <p:nvSpPr>
          <p:cNvPr id="3" name="コンテンツ プレースホルダー 2"/>
          <p:cNvSpPr>
            <a:spLocks noGrp="1"/>
          </p:cNvSpPr>
          <p:nvPr>
            <p:ph idx="1"/>
          </p:nvPr>
        </p:nvSpPr>
        <p:spPr>
          <a:xfrm>
            <a:off x="457200" y="958435"/>
            <a:ext cx="8229600" cy="5128729"/>
          </a:xfrm>
        </p:spPr>
        <p:txBody>
          <a:bodyPr/>
          <a:lstStyle/>
          <a:p>
            <a:pPr marL="0" indent="0">
              <a:buNone/>
            </a:pPr>
            <a:r>
              <a:rPr lang="ja-JP" altLang="en-US" sz="2800" dirty="0" smtClean="0">
                <a:solidFill>
                  <a:srgbClr val="0070C0"/>
                </a:solidFill>
              </a:rPr>
              <a:t>実験の手順</a:t>
            </a:r>
            <a:r>
              <a:rPr lang="en-US" altLang="ja-JP" sz="2800" dirty="0" smtClean="0">
                <a:solidFill>
                  <a:srgbClr val="0070C0"/>
                </a:solidFill>
              </a:rPr>
              <a:t>:</a:t>
            </a:r>
            <a:endParaRPr lang="en-US" altLang="ja-JP" sz="2800" dirty="0">
              <a:solidFill>
                <a:srgbClr val="0070C0"/>
              </a:solidFill>
            </a:endParaRPr>
          </a:p>
          <a:p>
            <a:pPr>
              <a:buFont typeface="Wingdings" panose="05000000000000000000" pitchFamily="2" charset="2"/>
              <a:buChar char="l"/>
            </a:pPr>
            <a:r>
              <a:rPr lang="ja-JP" altLang="en-US" dirty="0" smtClean="0"/>
              <a:t>各言語の構文定義記述から，コメント</a:t>
            </a:r>
            <a:r>
              <a:rPr lang="ja-JP" altLang="en-US" dirty="0"/>
              <a:t>と</a:t>
            </a:r>
            <a:r>
              <a:rPr lang="ja-JP" altLang="en-US" dirty="0" smtClean="0"/>
              <a:t>予約語と文字列リテラルの表現を手作業で探し，正解として記録する</a:t>
            </a:r>
            <a:endParaRPr lang="en-US" altLang="ja-JP" dirty="0">
              <a:solidFill>
                <a:srgbClr val="0070C0"/>
              </a:solidFill>
            </a:endParaRPr>
          </a:p>
          <a:p>
            <a:pPr>
              <a:buFont typeface="Wingdings" panose="05000000000000000000" pitchFamily="2" charset="2"/>
              <a:buChar char="l"/>
            </a:pPr>
            <a:r>
              <a:rPr lang="ja-JP" altLang="en-US" dirty="0"/>
              <a:t>提案</a:t>
            </a:r>
            <a:r>
              <a:rPr lang="ja-JP" altLang="en-US" dirty="0" smtClean="0"/>
              <a:t>モジュールを実行し，</a:t>
            </a:r>
            <a:r>
              <a:rPr lang="ja-JP" altLang="en-US" dirty="0"/>
              <a:t>出力</a:t>
            </a:r>
            <a:r>
              <a:rPr lang="ja-JP" altLang="en-US" dirty="0" smtClean="0"/>
              <a:t>された正規表現が，　　正解であるかどうかを判定した</a:t>
            </a:r>
            <a:endParaRPr lang="en-US" altLang="ja-JP" dirty="0" smtClean="0"/>
          </a:p>
          <a:p>
            <a:pPr>
              <a:buFont typeface="Wingdings" panose="05000000000000000000" pitchFamily="2" charset="2"/>
              <a:buChar char="l"/>
            </a:pPr>
            <a:endParaRPr lang="en-US" altLang="ja-JP" dirty="0" smtClean="0"/>
          </a:p>
          <a:p>
            <a:pPr marL="0" indent="0">
              <a:buNone/>
            </a:pPr>
            <a:r>
              <a:rPr lang="en-US" altLang="ja-JP" dirty="0" smtClean="0">
                <a:solidFill>
                  <a:srgbClr val="FF0000"/>
                </a:solidFill>
              </a:rPr>
              <a:t>Answer 1:</a:t>
            </a:r>
            <a:endParaRPr lang="en-US" altLang="ja-JP" dirty="0">
              <a:solidFill>
                <a:srgbClr val="FF0000"/>
              </a:solidFill>
            </a:endParaRPr>
          </a:p>
          <a:p>
            <a:pPr>
              <a:buFont typeface="Wingdings" panose="05000000000000000000" pitchFamily="2" charset="2"/>
              <a:buChar char="l"/>
            </a:pPr>
            <a:r>
              <a:rPr lang="en-US" altLang="ja-JP" dirty="0" smtClean="0"/>
              <a:t>42 </a:t>
            </a:r>
            <a:r>
              <a:rPr lang="ja-JP" altLang="en-US" dirty="0" smtClean="0"/>
              <a:t>言語中 </a:t>
            </a:r>
            <a:r>
              <a:rPr lang="en-US" altLang="ja-JP" dirty="0" smtClean="0"/>
              <a:t>34 </a:t>
            </a:r>
            <a:r>
              <a:rPr lang="ja-JP" altLang="en-US" dirty="0" smtClean="0"/>
              <a:t>言語で全ての情報を抽出出来た</a:t>
            </a:r>
            <a:endParaRPr lang="en-US" altLang="ja-JP" dirty="0"/>
          </a:p>
          <a:p>
            <a:pPr>
              <a:buFont typeface="Wingdings" panose="05000000000000000000" pitchFamily="2" charset="2"/>
              <a:buChar char="l"/>
            </a:pPr>
            <a:r>
              <a:rPr lang="ja-JP" altLang="en-US" dirty="0" smtClean="0"/>
              <a:t>各情報を抽出出来た数</a:t>
            </a:r>
            <a:endParaRPr lang="en-US" altLang="ja-JP" dirty="0" smtClean="0"/>
          </a:p>
          <a:p>
            <a:pPr marL="0" indent="0">
              <a:buNone/>
            </a:pPr>
            <a:r>
              <a:rPr lang="ja-JP" altLang="en-US" dirty="0" smtClean="0"/>
              <a:t>（内数は言語にその文法の定義が存在しないもの）</a:t>
            </a:r>
            <a:endParaRPr lang="en-US" altLang="ja-JP" dirty="0" smtClean="0"/>
          </a:p>
          <a:p>
            <a:pPr lvl="1">
              <a:buFont typeface="Wingdings" panose="05000000000000000000" pitchFamily="2" charset="2"/>
              <a:buChar char="l"/>
            </a:pPr>
            <a:r>
              <a:rPr lang="ja-JP" altLang="en-US" sz="2000" dirty="0" smtClean="0"/>
              <a:t>コメント</a:t>
            </a:r>
            <a:r>
              <a:rPr lang="ja-JP" altLang="en-US" sz="2000" dirty="0"/>
              <a:t>は </a:t>
            </a:r>
            <a:r>
              <a:rPr lang="en-US" altLang="ja-JP" sz="2000" dirty="0" smtClean="0"/>
              <a:t>39(1)</a:t>
            </a:r>
            <a:endParaRPr lang="en-US" altLang="ja-JP" sz="2000" dirty="0"/>
          </a:p>
          <a:p>
            <a:pPr lvl="1">
              <a:buFont typeface="Wingdings" panose="05000000000000000000" pitchFamily="2" charset="2"/>
              <a:buChar char="l"/>
            </a:pPr>
            <a:r>
              <a:rPr lang="ja-JP" altLang="en-US" sz="2000" dirty="0" smtClean="0"/>
              <a:t>予約語</a:t>
            </a:r>
            <a:r>
              <a:rPr lang="ja-JP" altLang="en-US" sz="2000" dirty="0"/>
              <a:t>は </a:t>
            </a:r>
            <a:r>
              <a:rPr lang="en-US" altLang="ja-JP" sz="2000" dirty="0" smtClean="0"/>
              <a:t>41(4)</a:t>
            </a:r>
          </a:p>
          <a:p>
            <a:pPr lvl="1">
              <a:buFont typeface="Wingdings" panose="05000000000000000000" pitchFamily="2" charset="2"/>
              <a:buChar char="l"/>
            </a:pPr>
            <a:r>
              <a:rPr lang="ja-JP" altLang="en-US" sz="2000" dirty="0" smtClean="0"/>
              <a:t>文字列リテラルは </a:t>
            </a:r>
            <a:r>
              <a:rPr lang="en-US" altLang="ja-JP" sz="2000" dirty="0" smtClean="0"/>
              <a:t>35(2)</a:t>
            </a:r>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20</a:t>
            </a:fld>
            <a:endParaRPr lang="ja-JP" altLang="en-US" dirty="0">
              <a:solidFill>
                <a:srgbClr val="000000"/>
              </a:solidFill>
            </a:endParaRPr>
          </a:p>
        </p:txBody>
      </p:sp>
    </p:spTree>
    <p:extLst>
      <p:ext uri="{BB962C8B-B14F-4D97-AF65-F5344CB8AC3E}">
        <p14:creationId xmlns:p14="http://schemas.microsoft.com/office/powerpoint/2010/main" val="25356488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a:t>
            </a:r>
            <a:r>
              <a:rPr lang="ja-JP" altLang="en-US" dirty="0" smtClean="0"/>
              <a:t> </a:t>
            </a:r>
            <a:r>
              <a:rPr lang="en-US" altLang="ja-JP" dirty="0" smtClean="0"/>
              <a:t>2,</a:t>
            </a:r>
            <a:r>
              <a:rPr lang="ja-JP" altLang="en-US" dirty="0" smtClean="0"/>
              <a:t> </a:t>
            </a:r>
            <a:r>
              <a:rPr lang="en-US" altLang="ja-JP" dirty="0"/>
              <a:t>3</a:t>
            </a:r>
            <a:r>
              <a:rPr lang="en-US" altLang="ja-JP" dirty="0" smtClean="0"/>
              <a:t> </a:t>
            </a:r>
            <a:endParaRPr lang="en-US" dirty="0"/>
          </a:p>
        </p:txBody>
      </p:sp>
      <p:sp>
        <p:nvSpPr>
          <p:cNvPr id="3" name="コンテンツ プレースホルダー 2"/>
          <p:cNvSpPr>
            <a:spLocks noGrp="1"/>
          </p:cNvSpPr>
          <p:nvPr>
            <p:ph idx="1"/>
          </p:nvPr>
        </p:nvSpPr>
        <p:spPr>
          <a:xfrm>
            <a:off x="464161" y="975011"/>
            <a:ext cx="8280768" cy="5767625"/>
          </a:xfrm>
        </p:spPr>
        <p:txBody>
          <a:bodyPr/>
          <a:lstStyle/>
          <a:p>
            <a:pPr marL="0" indent="0">
              <a:buNone/>
            </a:pPr>
            <a:r>
              <a:rPr lang="en-US" altLang="ja-JP" dirty="0" smtClean="0">
                <a:solidFill>
                  <a:srgbClr val="0070C0"/>
                </a:solidFill>
              </a:rPr>
              <a:t>RQ 2:</a:t>
            </a:r>
          </a:p>
          <a:p>
            <a:pPr marL="0" indent="0">
              <a:buNone/>
            </a:pPr>
            <a:r>
              <a:rPr lang="en-US" altLang="ja-JP" dirty="0" smtClean="0"/>
              <a:t>Verilog HDL </a:t>
            </a:r>
            <a:r>
              <a:rPr lang="ja-JP" altLang="en-US" dirty="0" smtClean="0"/>
              <a:t>のコードクローン検出において，</a:t>
            </a:r>
            <a:r>
              <a:rPr lang="ja-JP" altLang="en-US" dirty="0"/>
              <a:t>既存手法</a:t>
            </a:r>
            <a:r>
              <a:rPr lang="ja-JP" altLang="en-US" dirty="0" smtClean="0"/>
              <a:t>と比較して精度は高いか？</a:t>
            </a:r>
            <a:endParaRPr lang="en-US" altLang="ja-JP" dirty="0" smtClean="0"/>
          </a:p>
          <a:p>
            <a:pPr marL="0" indent="0">
              <a:buNone/>
            </a:pPr>
            <a:r>
              <a:rPr lang="en-US" altLang="ja-JP" dirty="0">
                <a:solidFill>
                  <a:srgbClr val="FF0000"/>
                </a:solidFill>
              </a:rPr>
              <a:t>Answer </a:t>
            </a:r>
            <a:r>
              <a:rPr lang="en-US" altLang="ja-JP" dirty="0" smtClean="0">
                <a:solidFill>
                  <a:srgbClr val="FF0000"/>
                </a:solidFill>
              </a:rPr>
              <a:t>2:</a:t>
            </a:r>
          </a:p>
          <a:p>
            <a:pPr marL="0" indent="0">
              <a:buNone/>
            </a:pPr>
            <a:r>
              <a:rPr lang="ja-JP" altLang="en-US" dirty="0" smtClean="0"/>
              <a:t>適合率は</a:t>
            </a:r>
            <a:r>
              <a:rPr lang="en-US" altLang="ja-JP" dirty="0" smtClean="0"/>
              <a:t>100</a:t>
            </a:r>
            <a:r>
              <a:rPr lang="ja-JP" altLang="en-US" dirty="0" smtClean="0"/>
              <a:t>％，再現率</a:t>
            </a:r>
            <a:r>
              <a:rPr lang="ja-JP" altLang="en-US" dirty="0"/>
              <a:t>は</a:t>
            </a:r>
            <a:r>
              <a:rPr lang="en-US" altLang="ja-JP" dirty="0"/>
              <a:t>99</a:t>
            </a:r>
            <a:r>
              <a:rPr lang="ja-JP" altLang="en-US" dirty="0"/>
              <a:t>％となり</a:t>
            </a:r>
            <a:r>
              <a:rPr lang="ja-JP" altLang="en-US" dirty="0" smtClean="0"/>
              <a:t>，既存手法のものと</a:t>
            </a:r>
            <a:r>
              <a:rPr lang="ja-JP" altLang="en-US" dirty="0"/>
              <a:t>比べても高い値となって</a:t>
            </a:r>
            <a:r>
              <a:rPr lang="ja-JP" altLang="en-US" dirty="0" smtClean="0"/>
              <a:t>いる</a:t>
            </a:r>
            <a:endParaRPr lang="en-US" altLang="ja-JP" dirty="0"/>
          </a:p>
          <a:p>
            <a:pPr marL="0" indent="0">
              <a:buNone/>
            </a:pPr>
            <a:endParaRPr lang="en-US" altLang="ja-JP" dirty="0"/>
          </a:p>
          <a:p>
            <a:pPr marL="0" indent="0">
              <a:buNone/>
            </a:pPr>
            <a:r>
              <a:rPr lang="en-US" altLang="ja-JP" dirty="0" smtClean="0">
                <a:solidFill>
                  <a:srgbClr val="0070C0"/>
                </a:solidFill>
              </a:rPr>
              <a:t>RQ</a:t>
            </a:r>
            <a:r>
              <a:rPr lang="ja-JP" altLang="en-US" dirty="0" smtClean="0">
                <a:solidFill>
                  <a:srgbClr val="0070C0"/>
                </a:solidFill>
              </a:rPr>
              <a:t> </a:t>
            </a:r>
            <a:r>
              <a:rPr lang="en-US" altLang="ja-JP" dirty="0" smtClean="0">
                <a:solidFill>
                  <a:srgbClr val="0070C0"/>
                </a:solidFill>
              </a:rPr>
              <a:t>3:</a:t>
            </a:r>
          </a:p>
          <a:p>
            <a:pPr marL="0" indent="0">
              <a:buNone/>
            </a:pPr>
            <a:r>
              <a:rPr lang="en-US" altLang="ja-JP" dirty="0" smtClean="0"/>
              <a:t>CCFinderX </a:t>
            </a:r>
            <a:r>
              <a:rPr lang="ja-JP" altLang="en-US" dirty="0" err="1"/>
              <a:t>で検</a:t>
            </a:r>
            <a:r>
              <a:rPr lang="ja-JP" altLang="en-US" dirty="0" smtClean="0"/>
              <a:t>出される </a:t>
            </a:r>
            <a:r>
              <a:rPr lang="en-US" altLang="ja-JP" dirty="0" smtClean="0"/>
              <a:t>C++ </a:t>
            </a:r>
            <a:r>
              <a:rPr lang="ja-JP" altLang="en-US" dirty="0" smtClean="0"/>
              <a:t>のコードクローン</a:t>
            </a:r>
            <a:r>
              <a:rPr lang="ja-JP" altLang="en-US" dirty="0"/>
              <a:t>の</a:t>
            </a:r>
            <a:r>
              <a:rPr lang="ja-JP" altLang="en-US" dirty="0" smtClean="0"/>
              <a:t>うち，</a:t>
            </a:r>
            <a:r>
              <a:rPr lang="en-US" altLang="ja-JP" dirty="0"/>
              <a:t>CCFinderSW </a:t>
            </a:r>
            <a:r>
              <a:rPr lang="ja-JP" altLang="en-US" dirty="0" smtClean="0"/>
              <a:t>はどの程度を検出</a:t>
            </a:r>
            <a:r>
              <a:rPr lang="ja-JP" altLang="en-US" dirty="0"/>
              <a:t>することが</a:t>
            </a:r>
            <a:r>
              <a:rPr lang="ja-JP" altLang="en-US" dirty="0" smtClean="0"/>
              <a:t>できるか？</a:t>
            </a:r>
            <a:endParaRPr lang="en-US" altLang="ja-JP" dirty="0" smtClean="0"/>
          </a:p>
          <a:p>
            <a:pPr marL="0" indent="0">
              <a:buNone/>
            </a:pPr>
            <a:r>
              <a:rPr lang="en-US" altLang="ja-JP" dirty="0" smtClean="0">
                <a:solidFill>
                  <a:srgbClr val="FF0000"/>
                </a:solidFill>
              </a:rPr>
              <a:t>Answer 3:</a:t>
            </a:r>
            <a:endParaRPr lang="en-US" altLang="ja-JP" dirty="0"/>
          </a:p>
          <a:p>
            <a:pPr marL="0" indent="0">
              <a:buNone/>
            </a:pPr>
            <a:r>
              <a:rPr lang="ja-JP" altLang="en-US" dirty="0" smtClean="0"/>
              <a:t>約</a:t>
            </a:r>
            <a:r>
              <a:rPr lang="en-US" altLang="ja-JP" dirty="0" smtClean="0"/>
              <a:t>98%</a:t>
            </a:r>
            <a:r>
              <a:rPr lang="ja-JP" altLang="en-US" dirty="0" err="1" smtClean="0"/>
              <a:t>を検</a:t>
            </a:r>
            <a:r>
              <a:rPr lang="ja-JP" altLang="en-US" dirty="0" smtClean="0"/>
              <a:t>出することができ， </a:t>
            </a:r>
            <a:r>
              <a:rPr lang="en-US" altLang="ja-JP" dirty="0" smtClean="0"/>
              <a:t>CCFinderX </a:t>
            </a:r>
            <a:r>
              <a:rPr lang="ja-JP" altLang="en-US" dirty="0" smtClean="0"/>
              <a:t>とほぼ同等の検出能力を持つことを示した</a:t>
            </a:r>
            <a:endParaRPr lang="en-US" altLang="ja-JP" dirty="0" smtClean="0"/>
          </a:p>
          <a:p>
            <a:pPr>
              <a:buFont typeface="Wingdings" panose="05000000000000000000" pitchFamily="2" charset="2"/>
              <a:buChar char="l"/>
            </a:pPr>
            <a:endParaRPr lang="en-US" altLang="ja-JP"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21</a:t>
            </a:fld>
            <a:endParaRPr lang="ja-JP" altLang="en-US" dirty="0">
              <a:solidFill>
                <a:srgbClr val="000000"/>
              </a:solidFill>
            </a:endParaRPr>
          </a:p>
        </p:txBody>
      </p:sp>
    </p:spTree>
    <p:extLst>
      <p:ext uri="{BB962C8B-B14F-4D97-AF65-F5344CB8AC3E}">
        <p14:creationId xmlns:p14="http://schemas.microsoft.com/office/powerpoint/2010/main" val="32146789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22</a:t>
            </a:fld>
            <a:endParaRPr lang="ja-JP" altLang="en-US" dirty="0">
              <a:solidFill>
                <a:srgbClr val="000000"/>
              </a:solidFill>
            </a:endParaRPr>
          </a:p>
        </p:txBody>
      </p:sp>
      <p:sp>
        <p:nvSpPr>
          <p:cNvPr id="6" name="コンテンツ プレースホルダー 2"/>
          <p:cNvSpPr>
            <a:spLocks noGrp="1"/>
          </p:cNvSpPr>
          <p:nvPr>
            <p:ph idx="1"/>
          </p:nvPr>
        </p:nvSpPr>
        <p:spPr>
          <a:xfrm>
            <a:off x="457200" y="978490"/>
            <a:ext cx="8229600" cy="4929188"/>
          </a:xfrm>
        </p:spPr>
        <p:txBody>
          <a:bodyPr/>
          <a:lstStyle/>
          <a:p>
            <a:pPr marL="0" indent="0">
              <a:buNone/>
            </a:pPr>
            <a:r>
              <a:rPr lang="ja-JP" altLang="en-US" sz="2800" dirty="0" smtClean="0">
                <a:solidFill>
                  <a:srgbClr val="0070C0"/>
                </a:solidFill>
              </a:rPr>
              <a:t>まとめ</a:t>
            </a:r>
            <a:endParaRPr lang="en-US" altLang="ja-JP" sz="2800" dirty="0">
              <a:solidFill>
                <a:srgbClr val="0070C0"/>
              </a:solidFill>
            </a:endParaRPr>
          </a:p>
          <a:p>
            <a:pPr>
              <a:buFont typeface="Wingdings" panose="05000000000000000000" pitchFamily="2" charset="2"/>
              <a:buChar char="l"/>
            </a:pPr>
            <a:r>
              <a:rPr lang="ja-JP" altLang="en-US" dirty="0"/>
              <a:t>字句解析に必要な文法情報を，構文定義記述から自動的に抽出するモジュールを開発した</a:t>
            </a:r>
            <a:endParaRPr lang="en-US" altLang="ja-JP" dirty="0"/>
          </a:p>
          <a:p>
            <a:pPr>
              <a:buFont typeface="Wingdings" panose="05000000000000000000" pitchFamily="2" charset="2"/>
              <a:buChar char="l"/>
            </a:pPr>
            <a:r>
              <a:rPr lang="ja-JP" altLang="en-US" dirty="0"/>
              <a:t>このモジュールを用いて，多様な言語に対応可能</a:t>
            </a:r>
            <a:r>
              <a:rPr lang="ja-JP" altLang="en-US" dirty="0" smtClean="0"/>
              <a:t>な　　コードクローン</a:t>
            </a:r>
            <a:r>
              <a:rPr lang="ja-JP" altLang="en-US" dirty="0"/>
              <a:t>検出ツール </a:t>
            </a:r>
            <a:r>
              <a:rPr lang="en-US" altLang="ja-JP" dirty="0"/>
              <a:t>CCFinderSW </a:t>
            </a:r>
            <a:r>
              <a:rPr lang="ja-JP" altLang="en-US" dirty="0"/>
              <a:t>を開発</a:t>
            </a:r>
            <a:r>
              <a:rPr lang="ja-JP" altLang="en-US" dirty="0" smtClean="0"/>
              <a:t>した</a:t>
            </a:r>
            <a:endParaRPr lang="en-US" altLang="ja-JP" dirty="0" smtClean="0"/>
          </a:p>
          <a:p>
            <a:pPr>
              <a:buFont typeface="Wingdings" panose="05000000000000000000" pitchFamily="2" charset="2"/>
              <a:buChar char="l"/>
            </a:pPr>
            <a:r>
              <a:rPr lang="ja-JP" altLang="en-US" dirty="0"/>
              <a:t>提案モジュールの有用性を示すために，どの程度の　　構文定義記述から文法情報が抽出可能かを示した</a:t>
            </a:r>
            <a:endParaRPr lang="en-US" altLang="ja-JP" dirty="0"/>
          </a:p>
          <a:p>
            <a:pPr>
              <a:buFont typeface="Wingdings" panose="05000000000000000000" pitchFamily="2" charset="2"/>
              <a:buChar char="l"/>
            </a:pPr>
            <a:r>
              <a:rPr lang="en-US" altLang="ja-JP" dirty="0"/>
              <a:t>Verilog HDL</a:t>
            </a:r>
            <a:r>
              <a:rPr lang="ja-JP" altLang="en-US" dirty="0"/>
              <a:t>に対してコードクローン検出を行い，</a:t>
            </a:r>
            <a:r>
              <a:rPr lang="ja-JP" altLang="en-US" dirty="0" smtClean="0"/>
              <a:t>既存手法</a:t>
            </a:r>
            <a:r>
              <a:rPr lang="ja-JP" altLang="en-US" dirty="0"/>
              <a:t>と</a:t>
            </a:r>
            <a:r>
              <a:rPr lang="ja-JP" altLang="en-US" dirty="0" smtClean="0"/>
              <a:t>の精度</a:t>
            </a:r>
            <a:r>
              <a:rPr lang="ja-JP" altLang="en-US" dirty="0"/>
              <a:t>の比較を</a:t>
            </a:r>
            <a:r>
              <a:rPr lang="ja-JP" altLang="en-US" dirty="0" smtClean="0"/>
              <a:t>行った</a:t>
            </a:r>
            <a:endParaRPr lang="en-US" altLang="ja-JP" dirty="0"/>
          </a:p>
          <a:p>
            <a:pPr>
              <a:buFont typeface="Wingdings" panose="05000000000000000000" pitchFamily="2" charset="2"/>
              <a:buChar char="l"/>
            </a:pPr>
            <a:endParaRPr lang="en-US" altLang="ja-JP" dirty="0" smtClean="0"/>
          </a:p>
          <a:p>
            <a:pPr marL="0" indent="0">
              <a:buNone/>
            </a:pPr>
            <a:r>
              <a:rPr lang="ja-JP" altLang="en-US" sz="2800" dirty="0" smtClean="0">
                <a:solidFill>
                  <a:srgbClr val="0070C0"/>
                </a:solidFill>
              </a:rPr>
              <a:t>今後の課題</a:t>
            </a:r>
            <a:endParaRPr lang="en-US" altLang="ja-JP" sz="2800" dirty="0">
              <a:solidFill>
                <a:srgbClr val="0070C0"/>
              </a:solidFill>
            </a:endParaRPr>
          </a:p>
          <a:p>
            <a:pPr>
              <a:buFont typeface="Wingdings" panose="05000000000000000000" pitchFamily="2" charset="2"/>
              <a:buChar char="l"/>
            </a:pPr>
            <a:r>
              <a:rPr lang="ja-JP" altLang="en-US" dirty="0" smtClean="0"/>
              <a:t>新た</a:t>
            </a:r>
            <a:r>
              <a:rPr lang="ja-JP" altLang="en-US" dirty="0"/>
              <a:t>な記述法に対応するために，記述法の調査の対象を増やす必要がある</a:t>
            </a:r>
            <a:endParaRPr lang="en-US" altLang="ja-JP" dirty="0"/>
          </a:p>
          <a:p>
            <a:pPr marL="0" indent="0">
              <a:buNone/>
            </a:pPr>
            <a:endParaRPr lang="en-US" altLang="ja-JP" dirty="0">
              <a:solidFill>
                <a:srgbClr val="0070C0"/>
              </a:solidFill>
            </a:endParaRPr>
          </a:p>
          <a:p>
            <a:endParaRPr lang="en-US" altLang="ja-JP" dirty="0" smtClean="0"/>
          </a:p>
        </p:txBody>
      </p:sp>
    </p:spTree>
    <p:extLst>
      <p:ext uri="{BB962C8B-B14F-4D97-AF65-F5344CB8AC3E}">
        <p14:creationId xmlns:p14="http://schemas.microsoft.com/office/powerpoint/2010/main" val="39340737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3456048655"/>
              </p:ext>
            </p:extLst>
          </p:nvPr>
        </p:nvGraphicFramePr>
        <p:xfrm>
          <a:off x="463073" y="859456"/>
          <a:ext cx="7831100" cy="5836094"/>
        </p:xfrm>
        <a:graphic>
          <a:graphicData uri="http://schemas.openxmlformats.org/drawingml/2006/table">
            <a:tbl>
              <a:tblPr/>
              <a:tblGrid>
                <a:gridCol w="1080000">
                  <a:extLst>
                    <a:ext uri="{9D8B030D-6E8A-4147-A177-3AD203B41FA5}">
                      <a16:colId xmlns:a16="http://schemas.microsoft.com/office/drawing/2014/main" xmlns="" val="286880080"/>
                    </a:ext>
                  </a:extLst>
                </a:gridCol>
                <a:gridCol w="921600">
                  <a:extLst>
                    <a:ext uri="{9D8B030D-6E8A-4147-A177-3AD203B41FA5}">
                      <a16:colId xmlns:a16="http://schemas.microsoft.com/office/drawing/2014/main" xmlns="" val="3518990410"/>
                    </a:ext>
                  </a:extLst>
                </a:gridCol>
                <a:gridCol w="921600">
                  <a:extLst>
                    <a:ext uri="{9D8B030D-6E8A-4147-A177-3AD203B41FA5}">
                      <a16:colId xmlns:a16="http://schemas.microsoft.com/office/drawing/2014/main" xmlns="" val="3268047677"/>
                    </a:ext>
                  </a:extLst>
                </a:gridCol>
                <a:gridCol w="921600">
                  <a:extLst>
                    <a:ext uri="{9D8B030D-6E8A-4147-A177-3AD203B41FA5}">
                      <a16:colId xmlns:a16="http://schemas.microsoft.com/office/drawing/2014/main" xmlns="" val="3001715967"/>
                    </a:ext>
                  </a:extLst>
                </a:gridCol>
                <a:gridCol w="141500">
                  <a:extLst>
                    <a:ext uri="{9D8B030D-6E8A-4147-A177-3AD203B41FA5}">
                      <a16:colId xmlns:a16="http://schemas.microsoft.com/office/drawing/2014/main" xmlns="" val="20004"/>
                    </a:ext>
                  </a:extLst>
                </a:gridCol>
                <a:gridCol w="1080000">
                  <a:extLst>
                    <a:ext uri="{9D8B030D-6E8A-4147-A177-3AD203B41FA5}">
                      <a16:colId xmlns:a16="http://schemas.microsoft.com/office/drawing/2014/main" xmlns="" val="2945447237"/>
                    </a:ext>
                  </a:extLst>
                </a:gridCol>
                <a:gridCol w="921600">
                  <a:extLst>
                    <a:ext uri="{9D8B030D-6E8A-4147-A177-3AD203B41FA5}">
                      <a16:colId xmlns:a16="http://schemas.microsoft.com/office/drawing/2014/main" xmlns="" val="4289905105"/>
                    </a:ext>
                  </a:extLst>
                </a:gridCol>
                <a:gridCol w="921600">
                  <a:extLst>
                    <a:ext uri="{9D8B030D-6E8A-4147-A177-3AD203B41FA5}">
                      <a16:colId xmlns:a16="http://schemas.microsoft.com/office/drawing/2014/main" xmlns="" val="2553277776"/>
                    </a:ext>
                  </a:extLst>
                </a:gridCol>
                <a:gridCol w="921600">
                  <a:extLst>
                    <a:ext uri="{9D8B030D-6E8A-4147-A177-3AD203B41FA5}">
                      <a16:colId xmlns:a16="http://schemas.microsoft.com/office/drawing/2014/main" xmlns="" val="3204271939"/>
                    </a:ext>
                  </a:extLst>
                </a:gridCol>
              </a:tblGrid>
              <a:tr h="265277">
                <a:tc>
                  <a:txBody>
                    <a:bodyPr/>
                    <a:lstStyle/>
                    <a:p>
                      <a:pPr algn="r" fontAlgn="ctr"/>
                      <a:r>
                        <a:rPr lang="ja-JP" altLang="en-US" sz="1200" b="1" i="0" u="none" strike="noStrike" dirty="0" smtClean="0">
                          <a:solidFill>
                            <a:srgbClr val="000000"/>
                          </a:solidFill>
                          <a:effectLst/>
                          <a:latin typeface="+mj-ea"/>
                          <a:ea typeface="+mj-ea"/>
                        </a:rPr>
                        <a:t>ファイル名</a:t>
                      </a:r>
                      <a:endParaRPr lang="en-US" sz="1200" b="1"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200" b="1" i="0" u="none" strike="noStrike" dirty="0" smtClean="0">
                          <a:solidFill>
                            <a:srgbClr val="000000"/>
                          </a:solidFill>
                          <a:effectLst/>
                          <a:latin typeface="+mj-ea"/>
                          <a:ea typeface="+mj-ea"/>
                        </a:rPr>
                        <a:t>コメント</a:t>
                      </a:r>
                      <a:endParaRPr lang="en-US" sz="1200" b="1" i="0" u="none" strike="noStrike" dirty="0">
                        <a:solidFill>
                          <a:srgbClr val="000000"/>
                        </a:solidFill>
                        <a:effectLst/>
                        <a:latin typeface="+mj-ea"/>
                        <a:ea typeface="+mj-ea"/>
                      </a:endParaRP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200" b="1" i="0" u="none" strike="noStrike" dirty="0" smtClean="0">
                          <a:solidFill>
                            <a:srgbClr val="000000"/>
                          </a:solidFill>
                          <a:effectLst/>
                          <a:latin typeface="+mj-ea"/>
                          <a:ea typeface="+mj-ea"/>
                        </a:rPr>
                        <a:t>予約語</a:t>
                      </a:r>
                      <a:endParaRPr lang="en-US" sz="1200" b="1" i="0" u="none" strike="noStrike" dirty="0">
                        <a:solidFill>
                          <a:srgbClr val="000000"/>
                        </a:solidFill>
                        <a:effectLst/>
                        <a:latin typeface="+mj-ea"/>
                        <a:ea typeface="+mj-ea"/>
                      </a:endParaRP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200" b="1" i="0" u="none" strike="noStrike" dirty="0" smtClean="0">
                          <a:solidFill>
                            <a:srgbClr val="000000"/>
                          </a:solidFill>
                          <a:effectLst/>
                          <a:latin typeface="+mj-ea"/>
                          <a:ea typeface="+mj-ea"/>
                        </a:rPr>
                        <a:t>文字列</a:t>
                      </a:r>
                      <a:endParaRPr lang="en-US" sz="1200" b="1" i="0" u="none" strike="noStrike" dirty="0">
                        <a:solidFill>
                          <a:srgbClr val="000000"/>
                        </a:solidFill>
                        <a:effectLst/>
                        <a:latin typeface="+mj-ea"/>
                        <a:ea typeface="+mj-ea"/>
                      </a:endParaRP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endParaRPr lang="en-US" sz="1200" b="1"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ja-JP" altLang="en-US" sz="1200" b="1" i="0" u="none" strike="noStrike" dirty="0" smtClean="0">
                          <a:solidFill>
                            <a:srgbClr val="000000"/>
                          </a:solidFill>
                          <a:effectLst/>
                          <a:latin typeface="+mj-ea"/>
                          <a:ea typeface="+mj-ea"/>
                        </a:rPr>
                        <a:t>ファイル名</a:t>
                      </a:r>
                      <a:endParaRPr lang="en-US" sz="1200" b="1"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200" b="1" i="0" u="none" strike="noStrike" dirty="0" smtClean="0">
                          <a:solidFill>
                            <a:srgbClr val="000000"/>
                          </a:solidFill>
                          <a:effectLst/>
                          <a:latin typeface="+mj-ea"/>
                          <a:ea typeface="+mj-ea"/>
                        </a:rPr>
                        <a:t>コメント</a:t>
                      </a:r>
                      <a:endParaRPr lang="en-US" sz="1200" b="1" i="0" u="none" strike="noStrike" dirty="0">
                        <a:solidFill>
                          <a:srgbClr val="000000"/>
                        </a:solidFill>
                        <a:effectLst/>
                        <a:latin typeface="+mj-ea"/>
                        <a:ea typeface="+mj-ea"/>
                      </a:endParaRP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200" b="1" i="0" u="none" strike="noStrike" dirty="0" smtClean="0">
                          <a:solidFill>
                            <a:srgbClr val="000000"/>
                          </a:solidFill>
                          <a:effectLst/>
                          <a:latin typeface="+mj-ea"/>
                          <a:ea typeface="+mj-ea"/>
                        </a:rPr>
                        <a:t>予約語</a:t>
                      </a:r>
                      <a:endParaRPr lang="en-US" sz="1200" b="1" i="0" u="none" strike="noStrike" dirty="0">
                        <a:solidFill>
                          <a:srgbClr val="000000"/>
                        </a:solidFill>
                        <a:effectLst/>
                        <a:latin typeface="+mj-ea"/>
                        <a:ea typeface="+mj-ea"/>
                      </a:endParaRP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200" b="1" i="0" u="none" strike="noStrike" dirty="0" smtClean="0">
                          <a:solidFill>
                            <a:srgbClr val="000000"/>
                          </a:solidFill>
                          <a:effectLst/>
                          <a:latin typeface="+mj-ea"/>
                          <a:ea typeface="+mj-ea"/>
                        </a:rPr>
                        <a:t>文字列</a:t>
                      </a:r>
                      <a:endParaRPr lang="en-US" sz="1200" b="1" i="0" u="none" strike="noStrike" dirty="0">
                        <a:solidFill>
                          <a:srgbClr val="000000"/>
                        </a:solidFill>
                        <a:effectLst/>
                        <a:latin typeface="+mj-ea"/>
                        <a:ea typeface="+mj-ea"/>
                      </a:endParaRP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261827307"/>
                  </a:ext>
                </a:extLst>
              </a:tr>
              <a:tr h="265277">
                <a:tc>
                  <a:txBody>
                    <a:bodyPr/>
                    <a:lstStyle/>
                    <a:p>
                      <a:pPr algn="r" fontAlgn="ctr"/>
                      <a:r>
                        <a:rPr lang="en-US" sz="1400" b="0" i="0" u="none" strike="noStrike" dirty="0" err="1">
                          <a:solidFill>
                            <a:srgbClr val="000000"/>
                          </a:solidFill>
                          <a:effectLst/>
                          <a:latin typeface="+mj-ea"/>
                          <a:ea typeface="+mj-ea"/>
                        </a:rPr>
                        <a:t>agc</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smtClean="0">
                          <a:solidFill>
                            <a:srgbClr val="000000"/>
                          </a:solidFill>
                          <a:effectLst/>
                          <a:latin typeface="+mj-ea"/>
                          <a:ea typeface="+mj-ea"/>
                        </a:rPr>
                        <a:t>----</a:t>
                      </a:r>
                      <a:endParaRPr lang="en-US" sz="1400" b="0" i="0" u="none" strike="noStrike" dirty="0">
                        <a:solidFill>
                          <a:srgbClr val="000000"/>
                        </a:solidFill>
                        <a:effectLst/>
                        <a:latin typeface="+mj-ea"/>
                        <a:ea typeface="+mj-ea"/>
                      </a:endParaRP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err="1">
                          <a:solidFill>
                            <a:srgbClr val="000000"/>
                          </a:solidFill>
                          <a:effectLst/>
                          <a:latin typeface="+mj-ea"/>
                          <a:ea typeface="+mj-ea"/>
                        </a:rPr>
                        <a:t>modelica</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85305439"/>
                  </a:ext>
                </a:extLst>
              </a:tr>
              <a:tr h="265277">
                <a:tc>
                  <a:txBody>
                    <a:bodyPr/>
                    <a:lstStyle/>
                    <a:p>
                      <a:pPr algn="r" fontAlgn="ctr"/>
                      <a:r>
                        <a:rPr lang="en-US" sz="1400" b="0" i="0" u="none" strike="noStrike" dirty="0">
                          <a:solidFill>
                            <a:srgbClr val="000000"/>
                          </a:solidFill>
                          <a:effectLst/>
                          <a:latin typeface="+mj-ea"/>
                          <a:ea typeface="+mj-ea"/>
                        </a:rPr>
                        <a:t>antlrv4lexer</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a:solidFill>
                            <a:srgbClr val="000000"/>
                          </a:solidFill>
                          <a:effectLst/>
                          <a:latin typeface="+mj-ea"/>
                          <a:ea typeface="+mj-ea"/>
                        </a:rPr>
                        <a:t>m2pim4</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54179143"/>
                  </a:ext>
                </a:extLst>
              </a:tr>
              <a:tr h="265277">
                <a:tc>
                  <a:txBody>
                    <a:bodyPr/>
                    <a:lstStyle/>
                    <a:p>
                      <a:pPr algn="r" fontAlgn="ctr"/>
                      <a:r>
                        <a:rPr lang="en-US" sz="1400" b="0" i="0" u="none" strike="noStrike" dirty="0">
                          <a:solidFill>
                            <a:srgbClr val="000000"/>
                          </a:solidFill>
                          <a:effectLst/>
                          <a:latin typeface="+mj-ea"/>
                          <a:ea typeface="+mj-ea"/>
                        </a:rPr>
                        <a:t>apex</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a:solidFill>
                            <a:srgbClr val="000000"/>
                          </a:solidFill>
                          <a:effectLst/>
                          <a:latin typeface="+mj-ea"/>
                          <a:ea typeface="+mj-ea"/>
                        </a:rPr>
                        <a:t>objective-c</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37778780"/>
                  </a:ext>
                </a:extLst>
              </a:tr>
              <a:tr h="265277">
                <a:tc>
                  <a:txBody>
                    <a:bodyPr/>
                    <a:lstStyle/>
                    <a:p>
                      <a:pPr algn="r" fontAlgn="ctr"/>
                      <a:r>
                        <a:rPr lang="en-US" sz="1400" b="0" i="0" u="none" strike="noStrike" dirty="0">
                          <a:solidFill>
                            <a:srgbClr val="000000"/>
                          </a:solidFill>
                          <a:effectLst/>
                          <a:latin typeface="+mj-ea"/>
                          <a:ea typeface="+mj-ea"/>
                        </a:rPr>
                        <a:t>asm6502</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a:solidFill>
                            <a:srgbClr val="000000"/>
                          </a:solidFill>
                          <a:effectLst/>
                          <a:latin typeface="+mj-ea"/>
                          <a:ea typeface="+mj-ea"/>
                        </a:rPr>
                        <a:t>pascal</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86819906"/>
                  </a:ext>
                </a:extLst>
              </a:tr>
              <a:tr h="265277">
                <a:tc>
                  <a:txBody>
                    <a:bodyPr/>
                    <a:lstStyle/>
                    <a:p>
                      <a:pPr algn="r" fontAlgn="ctr"/>
                      <a:r>
                        <a:rPr lang="en-US" sz="1400" b="0" i="0" u="none" strike="noStrike" dirty="0" err="1">
                          <a:solidFill>
                            <a:srgbClr val="000000"/>
                          </a:solidFill>
                          <a:effectLst/>
                          <a:latin typeface="+mj-ea"/>
                          <a:ea typeface="+mj-ea"/>
                        </a:rPr>
                        <a:t>aspectjlexer</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err="1">
                          <a:solidFill>
                            <a:srgbClr val="000000"/>
                          </a:solidFill>
                          <a:effectLst/>
                          <a:latin typeface="+mj-ea"/>
                          <a:ea typeface="+mj-ea"/>
                        </a:rPr>
                        <a:t>phplexer</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99"/>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99"/>
                    </a:solidFill>
                  </a:tcPr>
                </a:tc>
                <a:extLst>
                  <a:ext uri="{0D108BD9-81ED-4DB2-BD59-A6C34878D82A}">
                    <a16:rowId xmlns:a16="http://schemas.microsoft.com/office/drawing/2014/main" xmlns="" val="902524779"/>
                  </a:ext>
                </a:extLst>
              </a:tr>
              <a:tr h="265277">
                <a:tc>
                  <a:txBody>
                    <a:bodyPr/>
                    <a:lstStyle/>
                    <a:p>
                      <a:pPr algn="r" fontAlgn="ctr"/>
                      <a:r>
                        <a:rPr lang="en-US" sz="1400" b="0" i="0" u="none" strike="noStrike">
                          <a:solidFill>
                            <a:srgbClr val="000000"/>
                          </a:solidFill>
                          <a:effectLst/>
                          <a:latin typeface="+mj-ea"/>
                          <a:ea typeface="+mj-ea"/>
                        </a:rPr>
                        <a:t>c</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a:solidFill>
                            <a:srgbClr val="000000"/>
                          </a:solidFill>
                          <a:effectLst/>
                          <a:latin typeface="+mj-ea"/>
                          <a:ea typeface="+mj-ea"/>
                        </a:rPr>
                        <a:t>plsqllexer</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11938312"/>
                  </a:ext>
                </a:extLst>
              </a:tr>
              <a:tr h="265277">
                <a:tc>
                  <a:txBody>
                    <a:bodyPr/>
                    <a:lstStyle/>
                    <a:p>
                      <a:pPr algn="r" fontAlgn="ctr"/>
                      <a:r>
                        <a:rPr lang="en-US" sz="1400" b="0" i="0" u="none" strike="noStrike">
                          <a:solidFill>
                            <a:srgbClr val="000000"/>
                          </a:solidFill>
                          <a:effectLst/>
                          <a:latin typeface="+mj-ea"/>
                          <a:ea typeface="+mj-ea"/>
                        </a:rPr>
                        <a:t>clojure</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a:solidFill>
                            <a:srgbClr val="000000"/>
                          </a:solidFill>
                          <a:effectLst/>
                          <a:latin typeface="+mj-ea"/>
                          <a:ea typeface="+mj-ea"/>
                        </a:rPr>
                        <a:t>prolog</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smtClean="0">
                          <a:solidFill>
                            <a:srgbClr val="000000"/>
                          </a:solidFill>
                          <a:effectLst/>
                          <a:latin typeface="+mj-ea"/>
                          <a:ea typeface="+mj-ea"/>
                        </a:rPr>
                        <a:t>----</a:t>
                      </a:r>
                      <a:endParaRPr lang="en-US" sz="1400" b="0" i="0" u="none" strike="noStrike" dirty="0">
                        <a:solidFill>
                          <a:srgbClr val="000000"/>
                        </a:solidFill>
                        <a:effectLst/>
                        <a:latin typeface="+mj-ea"/>
                        <a:ea typeface="+mj-ea"/>
                      </a:endParaRP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1400" b="0" i="0" u="none" strike="noStrike" dirty="0" smtClean="0">
                          <a:solidFill>
                            <a:srgbClr val="000000"/>
                          </a:solidFill>
                          <a:effectLst/>
                          <a:latin typeface="+mj-ea"/>
                          <a:ea typeface="+mj-ea"/>
                        </a:rPr>
                        <a:t>----</a:t>
                      </a:r>
                      <a:endParaRPr lang="en-US" sz="1400" b="0" i="0" u="none" strike="noStrike" dirty="0">
                        <a:solidFill>
                          <a:srgbClr val="000000"/>
                        </a:solidFill>
                        <a:effectLst/>
                        <a:latin typeface="+mj-ea"/>
                        <a:ea typeface="+mj-ea"/>
                      </a:endParaRP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altLang="ja-JP"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99"/>
                    </a:solidFill>
                  </a:tcPr>
                </a:tc>
                <a:extLst>
                  <a:ext uri="{0D108BD9-81ED-4DB2-BD59-A6C34878D82A}">
                    <a16:rowId xmlns:a16="http://schemas.microsoft.com/office/drawing/2014/main" xmlns="" val="1494346173"/>
                  </a:ext>
                </a:extLst>
              </a:tr>
              <a:tr h="265277">
                <a:tc>
                  <a:txBody>
                    <a:bodyPr/>
                    <a:lstStyle/>
                    <a:p>
                      <a:pPr algn="r" fontAlgn="ctr"/>
                      <a:r>
                        <a:rPr lang="en-US" sz="1400" b="0" i="0" u="none" strike="noStrike" dirty="0">
                          <a:solidFill>
                            <a:srgbClr val="000000"/>
                          </a:solidFill>
                          <a:effectLst/>
                          <a:latin typeface="+mj-ea"/>
                          <a:ea typeface="+mj-ea"/>
                        </a:rPr>
                        <a:t>cobol85</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a:solidFill>
                            <a:srgbClr val="000000"/>
                          </a:solidFill>
                          <a:effectLst/>
                          <a:latin typeface="+mj-ea"/>
                          <a:ea typeface="+mj-ea"/>
                        </a:rPr>
                        <a:t>protobuf3</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99"/>
                    </a:solidFill>
                  </a:tcPr>
                </a:tc>
                <a:extLst>
                  <a:ext uri="{0D108BD9-81ED-4DB2-BD59-A6C34878D82A}">
                    <a16:rowId xmlns:a16="http://schemas.microsoft.com/office/drawing/2014/main" xmlns="" val="4216812866"/>
                  </a:ext>
                </a:extLst>
              </a:tr>
              <a:tr h="265277">
                <a:tc>
                  <a:txBody>
                    <a:bodyPr/>
                    <a:lstStyle/>
                    <a:p>
                      <a:pPr algn="r" fontAlgn="ctr"/>
                      <a:r>
                        <a:rPr lang="en-US" sz="1400" b="0" i="0" u="none" strike="noStrike" dirty="0">
                          <a:solidFill>
                            <a:srgbClr val="000000"/>
                          </a:solidFill>
                          <a:effectLst/>
                          <a:latin typeface="+mj-ea"/>
                          <a:ea typeface="+mj-ea"/>
                        </a:rPr>
                        <a:t>cool</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a:solidFill>
                            <a:srgbClr val="000000"/>
                          </a:solidFill>
                          <a:effectLst/>
                          <a:latin typeface="+mj-ea"/>
                          <a:ea typeface="+mj-ea"/>
                        </a:rPr>
                        <a:t>python3</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24076614"/>
                  </a:ext>
                </a:extLst>
              </a:tr>
              <a:tr h="265277">
                <a:tc>
                  <a:txBody>
                    <a:bodyPr/>
                    <a:lstStyle/>
                    <a:p>
                      <a:pPr algn="r" fontAlgn="ctr"/>
                      <a:r>
                        <a:rPr lang="en-US" sz="1400" b="0" i="0" u="none" strike="noStrike" dirty="0">
                          <a:solidFill>
                            <a:srgbClr val="000000"/>
                          </a:solidFill>
                          <a:effectLst/>
                          <a:latin typeface="+mj-ea"/>
                          <a:ea typeface="+mj-ea"/>
                        </a:rPr>
                        <a:t>cpp14</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a:solidFill>
                            <a:srgbClr val="000000"/>
                          </a:solidFill>
                          <a:effectLst/>
                          <a:latin typeface="+mj-ea"/>
                          <a:ea typeface="+mj-ea"/>
                        </a:rPr>
                        <a:t>r</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smtClean="0">
                          <a:solidFill>
                            <a:srgbClr val="000000"/>
                          </a:solidFill>
                          <a:effectLst/>
                          <a:latin typeface="+mj-ea"/>
                          <a:ea typeface="+mj-ea"/>
                        </a:rPr>
                        <a:t>----</a:t>
                      </a:r>
                      <a:endParaRPr lang="en-US" sz="1400" b="0" i="0" u="none" strike="noStrike" dirty="0">
                        <a:solidFill>
                          <a:srgbClr val="000000"/>
                        </a:solidFill>
                        <a:effectLst/>
                        <a:latin typeface="+mj-ea"/>
                        <a:ea typeface="+mj-ea"/>
                      </a:endParaRP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64665724"/>
                  </a:ext>
                </a:extLst>
              </a:tr>
              <a:tr h="265277">
                <a:tc>
                  <a:txBody>
                    <a:bodyPr/>
                    <a:lstStyle/>
                    <a:p>
                      <a:pPr algn="r" fontAlgn="ctr"/>
                      <a:r>
                        <a:rPr lang="en-US" sz="1400" b="0" i="0" u="none" strike="noStrike" dirty="0" err="1">
                          <a:solidFill>
                            <a:srgbClr val="000000"/>
                          </a:solidFill>
                          <a:effectLst/>
                          <a:latin typeface="+mj-ea"/>
                          <a:ea typeface="+mj-ea"/>
                        </a:rPr>
                        <a:t>csharp</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99"/>
                    </a:solidFill>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a:solidFill>
                            <a:srgbClr val="000000"/>
                          </a:solidFill>
                          <a:effectLst/>
                          <a:latin typeface="+mj-ea"/>
                          <a:ea typeface="+mj-ea"/>
                        </a:rPr>
                        <a:t>rexx</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99"/>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62322683"/>
                  </a:ext>
                </a:extLst>
              </a:tr>
              <a:tr h="265277">
                <a:tc>
                  <a:txBody>
                    <a:bodyPr/>
                    <a:lstStyle/>
                    <a:p>
                      <a:pPr algn="r" fontAlgn="ctr"/>
                      <a:r>
                        <a:rPr lang="en-US" sz="1400" b="0" i="0" u="none" strike="noStrike" dirty="0">
                          <a:solidFill>
                            <a:srgbClr val="000000"/>
                          </a:solidFill>
                          <a:effectLst/>
                          <a:latin typeface="+mj-ea"/>
                          <a:ea typeface="+mj-ea"/>
                        </a:rPr>
                        <a:t>css3</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99"/>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a:solidFill>
                            <a:srgbClr val="000000"/>
                          </a:solidFill>
                          <a:effectLst/>
                          <a:latin typeface="+mj-ea"/>
                          <a:ea typeface="+mj-ea"/>
                        </a:rPr>
                        <a:t>scala</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6707014"/>
                  </a:ext>
                </a:extLst>
              </a:tr>
              <a:tr h="265277">
                <a:tc>
                  <a:txBody>
                    <a:bodyPr/>
                    <a:lstStyle/>
                    <a:p>
                      <a:pPr algn="r" fontAlgn="ctr"/>
                      <a:r>
                        <a:rPr lang="en-US" sz="1400" b="0" i="0" u="none" strike="noStrike" dirty="0" err="1">
                          <a:solidFill>
                            <a:srgbClr val="000000"/>
                          </a:solidFill>
                          <a:effectLst/>
                          <a:latin typeface="+mj-ea"/>
                          <a:ea typeface="+mj-ea"/>
                        </a:rPr>
                        <a:t>ecmascript</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a:solidFill>
                            <a:srgbClr val="000000"/>
                          </a:solidFill>
                          <a:effectLst/>
                          <a:latin typeface="+mj-ea"/>
                          <a:ea typeface="+mj-ea"/>
                        </a:rPr>
                        <a:t>smalltalk</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31847614"/>
                  </a:ext>
                </a:extLst>
              </a:tr>
              <a:tr h="265277">
                <a:tc>
                  <a:txBody>
                    <a:bodyPr/>
                    <a:lstStyle/>
                    <a:p>
                      <a:pPr algn="r" fontAlgn="ctr"/>
                      <a:r>
                        <a:rPr lang="en-US" sz="1400" b="0" i="0" u="none" strike="noStrike" dirty="0" err="1">
                          <a:solidFill>
                            <a:srgbClr val="000000"/>
                          </a:solidFill>
                          <a:effectLst/>
                          <a:latin typeface="+mj-ea"/>
                          <a:ea typeface="+mj-ea"/>
                        </a:rPr>
                        <a:t>erlang</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a:solidFill>
                            <a:srgbClr val="000000"/>
                          </a:solidFill>
                          <a:effectLst/>
                          <a:latin typeface="+mj-ea"/>
                          <a:ea typeface="+mj-ea"/>
                        </a:rPr>
                        <a:t>smtlibv2</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8133765"/>
                  </a:ext>
                </a:extLst>
              </a:tr>
              <a:tr h="265277">
                <a:tc>
                  <a:txBody>
                    <a:bodyPr/>
                    <a:lstStyle/>
                    <a:p>
                      <a:pPr algn="r" fontAlgn="ctr"/>
                      <a:r>
                        <a:rPr lang="en-US" sz="1400" b="0" i="0" u="none" strike="noStrike" dirty="0">
                          <a:solidFill>
                            <a:srgbClr val="000000"/>
                          </a:solidFill>
                          <a:effectLst/>
                          <a:latin typeface="+mj-ea"/>
                          <a:ea typeface="+mj-ea"/>
                        </a:rPr>
                        <a:t>fortran77</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smtClean="0">
                          <a:solidFill>
                            <a:srgbClr val="000000"/>
                          </a:solidFill>
                          <a:effectLst/>
                          <a:latin typeface="+mj-ea"/>
                          <a:ea typeface="+mj-ea"/>
                        </a:rPr>
                        <a:t>----</a:t>
                      </a:r>
                      <a:endParaRPr lang="en-US" sz="1400" b="0" i="0" u="none" strike="noStrike" dirty="0">
                        <a:solidFill>
                          <a:srgbClr val="000000"/>
                        </a:solidFill>
                        <a:effectLst/>
                        <a:latin typeface="+mj-ea"/>
                        <a:ea typeface="+mj-ea"/>
                      </a:endParaRP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a:solidFill>
                            <a:srgbClr val="000000"/>
                          </a:solidFill>
                          <a:effectLst/>
                          <a:latin typeface="+mj-ea"/>
                          <a:ea typeface="+mj-ea"/>
                        </a:rPr>
                        <a:t>swift3</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87172909"/>
                  </a:ext>
                </a:extLst>
              </a:tr>
              <a:tr h="265277">
                <a:tc>
                  <a:txBody>
                    <a:bodyPr/>
                    <a:lstStyle/>
                    <a:p>
                      <a:pPr algn="r" fontAlgn="ctr"/>
                      <a:r>
                        <a:rPr lang="en-US" sz="1400" b="0" i="0" u="none" strike="noStrike" dirty="0" err="1">
                          <a:solidFill>
                            <a:srgbClr val="000000"/>
                          </a:solidFill>
                          <a:effectLst/>
                          <a:latin typeface="+mj-ea"/>
                          <a:ea typeface="+mj-ea"/>
                        </a:rPr>
                        <a:t>golang</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err="1">
                          <a:solidFill>
                            <a:srgbClr val="000000"/>
                          </a:solidFill>
                          <a:effectLst/>
                          <a:latin typeface="+mj-ea"/>
                          <a:ea typeface="+mj-ea"/>
                        </a:rPr>
                        <a:t>vba</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8432893"/>
                  </a:ext>
                </a:extLst>
              </a:tr>
              <a:tr h="265277">
                <a:tc>
                  <a:txBody>
                    <a:bodyPr/>
                    <a:lstStyle/>
                    <a:p>
                      <a:pPr algn="r" fontAlgn="ctr"/>
                      <a:r>
                        <a:rPr lang="en-US" sz="1400" b="0" i="0" u="none" strike="noStrike" dirty="0" err="1">
                          <a:solidFill>
                            <a:srgbClr val="000000"/>
                          </a:solidFill>
                          <a:effectLst/>
                          <a:latin typeface="+mj-ea"/>
                          <a:ea typeface="+mj-ea"/>
                        </a:rPr>
                        <a:t>htmllexer</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smtClean="0">
                          <a:solidFill>
                            <a:srgbClr val="000000"/>
                          </a:solidFill>
                          <a:effectLst/>
                          <a:latin typeface="+mj-ea"/>
                          <a:ea typeface="+mj-ea"/>
                        </a:rPr>
                        <a:t>----</a:t>
                      </a:r>
                      <a:endParaRPr lang="en-US" sz="1400" b="0" i="0" u="none" strike="noStrike" dirty="0">
                        <a:solidFill>
                          <a:srgbClr val="000000"/>
                        </a:solidFill>
                        <a:effectLst/>
                        <a:latin typeface="+mj-ea"/>
                        <a:ea typeface="+mj-ea"/>
                      </a:endParaRP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a:solidFill>
                            <a:srgbClr val="000000"/>
                          </a:solidFill>
                          <a:effectLst/>
                          <a:latin typeface="+mj-ea"/>
                          <a:ea typeface="+mj-ea"/>
                        </a:rPr>
                        <a:t>verilog2001</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06033442"/>
                  </a:ext>
                </a:extLst>
              </a:tr>
              <a:tr h="265277">
                <a:tc>
                  <a:txBody>
                    <a:bodyPr/>
                    <a:lstStyle/>
                    <a:p>
                      <a:pPr algn="r" fontAlgn="ctr"/>
                      <a:r>
                        <a:rPr lang="en-US" sz="1400" b="0" i="0" u="none" strike="noStrike" dirty="0" err="1">
                          <a:solidFill>
                            <a:srgbClr val="000000"/>
                          </a:solidFill>
                          <a:effectLst/>
                          <a:latin typeface="+mj-ea"/>
                          <a:ea typeface="+mj-ea"/>
                        </a:rPr>
                        <a:t>idl</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a:solidFill>
                            <a:srgbClr val="000000"/>
                          </a:solidFill>
                          <a:effectLst/>
                          <a:latin typeface="+mj-ea"/>
                          <a:ea typeface="+mj-ea"/>
                        </a:rPr>
                        <a:t>vhdl</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30287311"/>
                  </a:ext>
                </a:extLst>
              </a:tr>
              <a:tr h="265277">
                <a:tc>
                  <a:txBody>
                    <a:bodyPr/>
                    <a:lstStyle/>
                    <a:p>
                      <a:pPr algn="r" fontAlgn="ctr"/>
                      <a:r>
                        <a:rPr lang="en-US" sz="1400" b="0" i="0" u="none" strike="noStrike" dirty="0">
                          <a:solidFill>
                            <a:srgbClr val="000000"/>
                          </a:solidFill>
                          <a:effectLst/>
                          <a:latin typeface="+mj-ea"/>
                          <a:ea typeface="+mj-ea"/>
                        </a:rPr>
                        <a:t>java9</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a:solidFill>
                            <a:srgbClr val="000000"/>
                          </a:solidFill>
                          <a:effectLst/>
                          <a:latin typeface="+mj-ea"/>
                          <a:ea typeface="+mj-ea"/>
                        </a:rPr>
                        <a:t>visualbasic6</a:t>
                      </a: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72866496"/>
                  </a:ext>
                </a:extLst>
              </a:tr>
              <a:tr h="265277">
                <a:tc>
                  <a:txBody>
                    <a:bodyPr/>
                    <a:lstStyle/>
                    <a:p>
                      <a:pPr algn="r" fontAlgn="ctr"/>
                      <a:r>
                        <a:rPr lang="en-US" sz="1400" b="0" i="0" u="none" strike="noStrike" dirty="0" err="1">
                          <a:solidFill>
                            <a:srgbClr val="000000"/>
                          </a:solidFill>
                          <a:effectLst/>
                          <a:latin typeface="+mj-ea"/>
                          <a:ea typeface="+mj-ea"/>
                        </a:rPr>
                        <a:t>kotlinlexer</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99"/>
                    </a:solidFill>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err="1">
                          <a:solidFill>
                            <a:srgbClr val="000000"/>
                          </a:solidFill>
                          <a:effectLst/>
                          <a:latin typeface="+mj-ea"/>
                          <a:ea typeface="+mj-ea"/>
                        </a:rPr>
                        <a:t>webidl</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16238979"/>
                  </a:ext>
                </a:extLst>
              </a:tr>
              <a:tr h="265277">
                <a:tc>
                  <a:txBody>
                    <a:bodyPr/>
                    <a:lstStyle/>
                    <a:p>
                      <a:pPr algn="r" fontAlgn="ctr"/>
                      <a:r>
                        <a:rPr lang="en-US" sz="1400" b="0" i="0" u="none" strike="noStrike" dirty="0" err="1">
                          <a:solidFill>
                            <a:srgbClr val="000000"/>
                          </a:solidFill>
                          <a:effectLst/>
                          <a:latin typeface="+mj-ea"/>
                          <a:ea typeface="+mj-ea"/>
                        </a:rPr>
                        <a:t>lua</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99"/>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r>
                        <a:rPr lang="en-US" sz="1400" b="0" i="0" u="none" strike="noStrike" dirty="0" err="1">
                          <a:solidFill>
                            <a:srgbClr val="000000"/>
                          </a:solidFill>
                          <a:effectLst/>
                          <a:latin typeface="+mj-ea"/>
                          <a:ea typeface="+mj-ea"/>
                        </a:rPr>
                        <a:t>xmllexer</a:t>
                      </a:r>
                      <a:endParaRPr lang="en-US" sz="1400" b="0" i="0" u="none" strike="noStrike" dirty="0">
                        <a:solidFill>
                          <a:srgbClr val="000000"/>
                        </a:solidFill>
                        <a:effectLst/>
                        <a:latin typeface="+mj-ea"/>
                        <a:ea typeface="+mj-ea"/>
                      </a:endParaRPr>
                    </a:p>
                  </a:txBody>
                  <a:tcPr marL="7228" marR="7228" marT="7228"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algn="ctr" fontAlgn="ctr"/>
                      <a:r>
                        <a:rPr lang="ja-JP" altLang="en-US" sz="1400" b="0" i="0" u="none" strike="noStrike">
                          <a:solidFill>
                            <a:srgbClr val="000000"/>
                          </a:solidFill>
                          <a:effectLst/>
                          <a:latin typeface="+mj-ea"/>
                          <a:ea typeface="+mj-ea"/>
                        </a:rPr>
                        <a:t>○</a:t>
                      </a:r>
                    </a:p>
                  </a:txBody>
                  <a:tcPr marL="7228" marR="7228" marT="7228" marB="0" anchor="ctr">
                    <a:lnL w="635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400" b="0" i="0" u="none" strike="noStrike" dirty="0" smtClean="0">
                          <a:solidFill>
                            <a:srgbClr val="000000"/>
                          </a:solidFill>
                          <a:effectLst/>
                          <a:latin typeface="+mj-ea"/>
                          <a:ea typeface="+mj-ea"/>
                        </a:rPr>
                        <a:t>----</a:t>
                      </a:r>
                      <a:endParaRPr lang="en-US" sz="1400" b="0" i="0" u="none" strike="noStrike" dirty="0">
                        <a:solidFill>
                          <a:srgbClr val="000000"/>
                        </a:solidFill>
                        <a:effectLst/>
                        <a:latin typeface="+mj-ea"/>
                        <a:ea typeface="+mj-ea"/>
                      </a:endParaRPr>
                    </a:p>
                  </a:txBody>
                  <a:tcPr marL="7228" marR="7228" marT="722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400" b="0" i="0" u="none" strike="noStrike" dirty="0">
                          <a:solidFill>
                            <a:srgbClr val="000000"/>
                          </a:solidFill>
                          <a:effectLst/>
                          <a:latin typeface="+mj-ea"/>
                          <a:ea typeface="+mj-ea"/>
                        </a:rPr>
                        <a:t>○</a:t>
                      </a:r>
                    </a:p>
                  </a:txBody>
                  <a:tcPr marL="7228" marR="7228" marT="722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553084414"/>
                  </a:ext>
                </a:extLst>
              </a:tr>
            </a:tbl>
          </a:graphicData>
        </a:graphic>
      </p:graphicFrame>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23</a:t>
            </a:fld>
            <a:endParaRPr lang="ja-JP" altLang="en-US" dirty="0">
              <a:solidFill>
                <a:srgbClr val="000000"/>
              </a:solidFill>
            </a:endParaRPr>
          </a:p>
        </p:txBody>
      </p:sp>
      <p:sp>
        <p:nvSpPr>
          <p:cNvPr id="7" name="タイトル 6"/>
          <p:cNvSpPr>
            <a:spLocks noGrp="1"/>
          </p:cNvSpPr>
          <p:nvPr>
            <p:ph type="title"/>
          </p:nvPr>
        </p:nvSpPr>
        <p:spPr/>
        <p:txBody>
          <a:bodyPr/>
          <a:lstStyle/>
          <a:p>
            <a:r>
              <a:rPr lang="ja-JP" altLang="en-US" dirty="0" smtClean="0"/>
              <a:t>対象ファイル名と抽出実験の結果</a:t>
            </a:r>
            <a:endParaRPr kumimoji="1" lang="ja-JP" altLang="en-US" dirty="0"/>
          </a:p>
        </p:txBody>
      </p:sp>
    </p:spTree>
    <p:extLst>
      <p:ext uri="{BB962C8B-B14F-4D97-AF65-F5344CB8AC3E}">
        <p14:creationId xmlns:p14="http://schemas.microsoft.com/office/powerpoint/2010/main" val="22967945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smtClean="0"/>
              <a:t>Verilog HDL</a:t>
            </a:r>
            <a:r>
              <a:rPr lang="ja-JP" altLang="en-US" sz="2800" dirty="0" smtClean="0"/>
              <a:t>におけるコードクローン検出の再現率</a:t>
            </a:r>
            <a:endParaRPr lang="en-US" sz="2800" dirty="0"/>
          </a:p>
        </p:txBody>
      </p:sp>
      <p:sp>
        <p:nvSpPr>
          <p:cNvPr id="3" name="コンテンツ プレースホルダー 2"/>
          <p:cNvSpPr>
            <a:spLocks noGrp="1"/>
          </p:cNvSpPr>
          <p:nvPr>
            <p:ph idx="1"/>
          </p:nvPr>
        </p:nvSpPr>
        <p:spPr>
          <a:xfrm>
            <a:off x="362778" y="939397"/>
            <a:ext cx="8391984" cy="4929188"/>
          </a:xfrm>
        </p:spPr>
        <p:txBody>
          <a:bodyPr/>
          <a:lstStyle/>
          <a:p>
            <a:pPr marL="0" indent="0">
              <a:buNone/>
            </a:pPr>
            <a:r>
              <a:rPr lang="ja-JP" altLang="en-US" dirty="0">
                <a:solidFill>
                  <a:srgbClr val="0070C0"/>
                </a:solidFill>
              </a:rPr>
              <a:t>手法</a:t>
            </a:r>
            <a:endParaRPr lang="en-US" altLang="ja-JP" dirty="0">
              <a:solidFill>
                <a:srgbClr val="0070C0"/>
              </a:solidFill>
            </a:endParaRPr>
          </a:p>
          <a:p>
            <a:pPr>
              <a:buFont typeface="Wingdings" panose="05000000000000000000" pitchFamily="2" charset="2"/>
              <a:buChar char="l"/>
            </a:pPr>
            <a:r>
              <a:rPr lang="en-US" dirty="0" smtClean="0"/>
              <a:t>Verilog HDL</a:t>
            </a:r>
            <a:r>
              <a:rPr lang="ja-JP" altLang="en-US" dirty="0" smtClean="0"/>
              <a:t>のソースコードに対して提案ツールを実行し既存の検出手法と検出精度を比較する</a:t>
            </a:r>
            <a:endParaRPr lang="en-US" altLang="ja-JP" dirty="0" smtClean="0"/>
          </a:p>
          <a:p>
            <a:pPr>
              <a:buFont typeface="Wingdings" panose="05000000000000000000" pitchFamily="2" charset="2"/>
              <a:buChar char="l"/>
            </a:pPr>
            <a:r>
              <a:rPr lang="ja-JP" altLang="en-US" smtClean="0"/>
              <a:t>検出対象は既存研究で作成された正解コードクローンを　用いる</a:t>
            </a:r>
            <a:endParaRPr lang="en-US" altLang="ja-JP" dirty="0" smtClean="0"/>
          </a:p>
          <a:p>
            <a:pPr>
              <a:buFont typeface="Wingdings" panose="05000000000000000000" pitchFamily="2" charset="2"/>
              <a:buChar char="l"/>
            </a:pPr>
            <a:endParaRPr lang="en-US" altLang="ja-JP" dirty="0" smtClean="0"/>
          </a:p>
          <a:p>
            <a:pPr marL="0" indent="0">
              <a:buNone/>
            </a:pPr>
            <a:r>
              <a:rPr lang="ja-JP" altLang="en-US" dirty="0" smtClean="0">
                <a:solidFill>
                  <a:srgbClr val="0070C0"/>
                </a:solidFill>
              </a:rPr>
              <a:t>既存研究</a:t>
            </a:r>
            <a:r>
              <a:rPr lang="en-US" altLang="ja-JP" sz="2000" dirty="0" smtClean="0">
                <a:solidFill>
                  <a:srgbClr val="0070C0"/>
                </a:solidFill>
              </a:rPr>
              <a:t>[8]</a:t>
            </a:r>
            <a:r>
              <a:rPr lang="ja-JP" altLang="en-US" dirty="0" smtClean="0">
                <a:solidFill>
                  <a:srgbClr val="0070C0"/>
                </a:solidFill>
              </a:rPr>
              <a:t>で作成された再現率のデータセットについて</a:t>
            </a:r>
            <a:endParaRPr lang="en-US" altLang="ja-JP" dirty="0"/>
          </a:p>
          <a:p>
            <a:pPr>
              <a:buFont typeface="Wingdings" panose="05000000000000000000" pitchFamily="2" charset="2"/>
              <a:buChar char="l"/>
            </a:pPr>
            <a:r>
              <a:rPr lang="ja-JP" altLang="en-US" dirty="0"/>
              <a:t>再現率の測定に，既存研究で作られた正解コードクローンのデータセットを</a:t>
            </a:r>
            <a:r>
              <a:rPr lang="ja-JP" altLang="en-US" dirty="0" smtClean="0"/>
              <a:t>用いた</a:t>
            </a:r>
            <a:endParaRPr lang="en-US" altLang="ja-JP" dirty="0" smtClean="0"/>
          </a:p>
          <a:p>
            <a:pPr>
              <a:buFont typeface="Wingdings" panose="05000000000000000000" pitchFamily="2" charset="2"/>
              <a:buChar char="l"/>
            </a:pPr>
            <a:r>
              <a:rPr lang="en-US" altLang="ja-JP" dirty="0" smtClean="0"/>
              <a:t>Verilog HDL</a:t>
            </a:r>
            <a:r>
              <a:rPr lang="ja-JP" altLang="en-US" dirty="0" smtClean="0"/>
              <a:t>のブロックの単位である </a:t>
            </a:r>
            <a:r>
              <a:rPr lang="en-US" altLang="ja-JP" dirty="0" smtClean="0">
                <a:solidFill>
                  <a:srgbClr val="00B050"/>
                </a:solidFill>
              </a:rPr>
              <a:t>module, always, if, case </a:t>
            </a:r>
            <a:r>
              <a:rPr lang="ja-JP" altLang="en-US" dirty="0" smtClean="0"/>
              <a:t>の </a:t>
            </a:r>
            <a:r>
              <a:rPr lang="en-US" altLang="ja-JP" dirty="0" smtClean="0"/>
              <a:t>4 </a:t>
            </a:r>
            <a:r>
              <a:rPr lang="ja-JP" altLang="en-US" dirty="0" smtClean="0"/>
              <a:t>種類の分類がされている</a:t>
            </a:r>
            <a:endParaRPr lang="en-US" altLang="ja-JP" dirty="0" smtClean="0"/>
          </a:p>
          <a:p>
            <a:pPr>
              <a:buFont typeface="Wingdings" panose="05000000000000000000" pitchFamily="2" charset="2"/>
              <a:buChar char="l"/>
            </a:pPr>
            <a:r>
              <a:rPr lang="en-US" altLang="ja-JP" dirty="0" smtClean="0"/>
              <a:t>Type-1</a:t>
            </a:r>
            <a:r>
              <a:rPr lang="ja-JP" altLang="en-US" dirty="0" smtClean="0"/>
              <a:t>と </a:t>
            </a:r>
            <a:r>
              <a:rPr lang="en-US" altLang="ja-JP" dirty="0" smtClean="0"/>
              <a:t>Type-2</a:t>
            </a:r>
            <a:r>
              <a:rPr lang="ja-JP" altLang="en-US" dirty="0"/>
              <a:t>として</a:t>
            </a:r>
            <a:r>
              <a:rPr lang="ja-JP" altLang="en-US" dirty="0" smtClean="0"/>
              <a:t>も分類され，</a:t>
            </a:r>
            <a:r>
              <a:rPr lang="en-US" altLang="ja-JP" dirty="0" smtClean="0"/>
              <a:t>8 </a:t>
            </a:r>
            <a:r>
              <a:rPr lang="ja-JP" altLang="en-US" dirty="0" smtClean="0"/>
              <a:t>種類の正解コードクローンが合計 </a:t>
            </a:r>
            <a:r>
              <a:rPr lang="en-US" altLang="ja-JP" dirty="0" smtClean="0"/>
              <a:t>992 </a:t>
            </a:r>
            <a:r>
              <a:rPr lang="ja-JP" altLang="en-US" dirty="0" smtClean="0"/>
              <a:t>個定義されている</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24</a:t>
            </a:fld>
            <a:endParaRPr lang="ja-JP" altLang="en-US" dirty="0">
              <a:solidFill>
                <a:srgbClr val="000000"/>
              </a:solidFill>
            </a:endParaRPr>
          </a:p>
        </p:txBody>
      </p:sp>
      <p:sp>
        <p:nvSpPr>
          <p:cNvPr id="5" name="テキスト ボックス 4"/>
          <p:cNvSpPr txBox="1"/>
          <p:nvPr/>
        </p:nvSpPr>
        <p:spPr>
          <a:xfrm>
            <a:off x="874642" y="6327760"/>
            <a:ext cx="7652873" cy="41487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[8]</a:t>
            </a:r>
            <a:r>
              <a:rPr lang="ja-JP" altLang="en-US" sz="1200" dirty="0">
                <a:latin typeface="メイリオ" panose="020B0604030504040204" pitchFamily="50" charset="-128"/>
                <a:ea typeface="メイリオ" panose="020B0604030504040204" pitchFamily="50" charset="-128"/>
              </a:rPr>
              <a:t>上村恭平</a:t>
            </a: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森彰</a:t>
            </a: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藤原賢二</a:t>
            </a: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崔恩瀞</a:t>
            </a: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飯田元</a:t>
            </a: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ハードウェア記述言語における</a:t>
            </a:r>
            <a:r>
              <a:rPr lang="ja-JP" altLang="en-US" sz="1200" dirty="0" smtClean="0">
                <a:latin typeface="メイリオ" panose="020B0604030504040204" pitchFamily="50" charset="-128"/>
                <a:ea typeface="メイリオ" panose="020B0604030504040204" pitchFamily="50" charset="-128"/>
              </a:rPr>
              <a:t>コードクローン</a:t>
            </a:r>
            <a:r>
              <a:rPr lang="ja-JP" altLang="en-US" sz="1200" dirty="0">
                <a:latin typeface="メイリオ" panose="020B0604030504040204" pitchFamily="50" charset="-128"/>
                <a:ea typeface="メイリオ" panose="020B0604030504040204" pitchFamily="50" charset="-128"/>
              </a:rPr>
              <a:t>の定量的調査</a:t>
            </a: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情報処理学会</a:t>
            </a:r>
            <a:r>
              <a:rPr lang="ja-JP" altLang="en-US" sz="1200" dirty="0" smtClean="0">
                <a:latin typeface="メイリオ" panose="020B0604030504040204" pitchFamily="50" charset="-128"/>
                <a:ea typeface="メイリオ" panose="020B0604030504040204" pitchFamily="50" charset="-128"/>
              </a:rPr>
              <a:t>論文誌</a:t>
            </a:r>
            <a:endParaRPr lang="ja-JP" altLang="en-US"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473998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smtClean="0"/>
              <a:t>既存手法との適合率・再現率の比較</a:t>
            </a:r>
            <a:endParaRPr lang="en-US" sz="28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25</a:t>
            </a:fld>
            <a:endParaRPr lang="ja-JP" altLang="en-US" dirty="0">
              <a:solidFill>
                <a:srgbClr val="000000"/>
              </a:solidFill>
            </a:endParaRPr>
          </a:p>
        </p:txBody>
      </p:sp>
      <p:graphicFrame>
        <p:nvGraphicFramePr>
          <p:cNvPr id="6" name="表 5"/>
          <p:cNvGraphicFramePr>
            <a:graphicFrameLocks noGrp="1"/>
          </p:cNvGraphicFramePr>
          <p:nvPr>
            <p:extLst/>
          </p:nvPr>
        </p:nvGraphicFramePr>
        <p:xfrm>
          <a:off x="361296" y="4485813"/>
          <a:ext cx="4178866" cy="1867356"/>
        </p:xfrm>
        <a:graphic>
          <a:graphicData uri="http://schemas.openxmlformats.org/drawingml/2006/table">
            <a:tbl>
              <a:tblPr firstRow="1" bandRow="1">
                <a:tableStyleId>{5C22544A-7EE6-4342-B048-85BDC9FD1C3A}</a:tableStyleId>
              </a:tblPr>
              <a:tblGrid>
                <a:gridCol w="814748">
                  <a:extLst>
                    <a:ext uri="{9D8B030D-6E8A-4147-A177-3AD203B41FA5}">
                      <a16:colId xmlns:a16="http://schemas.microsoft.com/office/drawing/2014/main" xmlns="" val="20000"/>
                    </a:ext>
                  </a:extLst>
                </a:gridCol>
                <a:gridCol w="914013">
                  <a:extLst>
                    <a:ext uri="{9D8B030D-6E8A-4147-A177-3AD203B41FA5}">
                      <a16:colId xmlns:a16="http://schemas.microsoft.com/office/drawing/2014/main" xmlns="" val="20001"/>
                    </a:ext>
                  </a:extLst>
                </a:gridCol>
                <a:gridCol w="826220">
                  <a:extLst>
                    <a:ext uri="{9D8B030D-6E8A-4147-A177-3AD203B41FA5}">
                      <a16:colId xmlns:a16="http://schemas.microsoft.com/office/drawing/2014/main" xmlns="" val="20002"/>
                    </a:ext>
                  </a:extLst>
                </a:gridCol>
                <a:gridCol w="567458">
                  <a:extLst>
                    <a:ext uri="{9D8B030D-6E8A-4147-A177-3AD203B41FA5}">
                      <a16:colId xmlns:a16="http://schemas.microsoft.com/office/drawing/2014/main" xmlns="" val="20003"/>
                    </a:ext>
                  </a:extLst>
                </a:gridCol>
                <a:gridCol w="612649">
                  <a:extLst>
                    <a:ext uri="{9D8B030D-6E8A-4147-A177-3AD203B41FA5}">
                      <a16:colId xmlns:a16="http://schemas.microsoft.com/office/drawing/2014/main" xmlns="" val="20004"/>
                    </a:ext>
                  </a:extLst>
                </a:gridCol>
                <a:gridCol w="443778">
                  <a:extLst>
                    <a:ext uri="{9D8B030D-6E8A-4147-A177-3AD203B41FA5}">
                      <a16:colId xmlns:a16="http://schemas.microsoft.com/office/drawing/2014/main" xmlns="" val="20005"/>
                    </a:ext>
                  </a:extLst>
                </a:gridCol>
              </a:tblGrid>
              <a:tr h="496520">
                <a:tc>
                  <a:txBody>
                    <a:bodyPr/>
                    <a:lstStyle/>
                    <a:p>
                      <a:pPr algn="ctr"/>
                      <a:r>
                        <a:rPr lang="ja-JP" altLang="en-US" sz="1600" dirty="0" smtClean="0">
                          <a:solidFill>
                            <a:srgbClr val="00B050"/>
                          </a:solidFill>
                          <a:latin typeface="メイリオ" panose="020B0604030504040204" pitchFamily="50" charset="-128"/>
                          <a:ea typeface="メイリオ" panose="020B0604030504040204" pitchFamily="50" charset="-128"/>
                        </a:rPr>
                        <a:t>再現率</a:t>
                      </a:r>
                      <a:endParaRPr lang="en-US" sz="1600" dirty="0">
                        <a:solidFill>
                          <a:srgbClr val="00B050"/>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module</a:t>
                      </a:r>
                      <a:endParaRPr lang="en-US" sz="1600" dirty="0">
                        <a:solidFill>
                          <a:schemeClr val="tx1"/>
                        </a:solidFill>
                        <a:latin typeface="メイリオ" panose="020B0604030504040204" pitchFamily="50" charset="-128"/>
                        <a:ea typeface="メイリオ" panose="020B0604030504040204" pitchFamily="50" charset="-128"/>
                      </a:endParaRPr>
                    </a:p>
                  </a:txBody>
                  <a:tcPr marL="0" marR="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always</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if</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case</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sz="1600" dirty="0" smtClean="0">
                          <a:solidFill>
                            <a:schemeClr val="tx1"/>
                          </a:solidFill>
                          <a:latin typeface="メイリオ" panose="020B0604030504040204" pitchFamily="50" charset="-128"/>
                          <a:ea typeface="メイリオ" panose="020B0604030504040204" pitchFamily="50" charset="-128"/>
                        </a:rPr>
                        <a:t>合計</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517778">
                <a:tc>
                  <a:txBody>
                    <a:bodyPr/>
                    <a:lstStyle/>
                    <a:p>
                      <a:pPr algn="ctr"/>
                      <a:r>
                        <a:rPr lang="en-US" altLang="ja-JP" sz="1600" b="1" dirty="0" smtClean="0">
                          <a:latin typeface="メイリオ" panose="020B0604030504040204" pitchFamily="50" charset="-128"/>
                          <a:ea typeface="メイリオ" panose="020B0604030504040204" pitchFamily="50" charset="-128"/>
                        </a:rPr>
                        <a:t>Type-1</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altLang="ja-JP" sz="1600" b="0" dirty="0" smtClean="0">
                          <a:solidFill>
                            <a:schemeClr val="tx1"/>
                          </a:solidFill>
                          <a:latin typeface="メイリオ" panose="020B0604030504040204" pitchFamily="50" charset="-128"/>
                          <a:ea typeface="メイリオ" panose="020B0604030504040204" pitchFamily="50" charset="-128"/>
                        </a:rPr>
                        <a:t>92</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95</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98</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89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94</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10001"/>
                  </a:ext>
                </a:extLst>
              </a:tr>
              <a:tr h="517778">
                <a:tc>
                  <a:txBody>
                    <a:bodyPr/>
                    <a:lstStyle/>
                    <a:p>
                      <a:pPr algn="ctr"/>
                      <a:r>
                        <a:rPr lang="en-US" altLang="ja-JP" sz="1600" b="1" dirty="0" smtClean="0">
                          <a:latin typeface="メイリオ" panose="020B0604030504040204" pitchFamily="50" charset="-128"/>
                          <a:ea typeface="メイリオ" panose="020B0604030504040204" pitchFamily="50" charset="-128"/>
                        </a:rPr>
                        <a:t>Type-2</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74</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94</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98</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94</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89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299766">
                <a:tc>
                  <a:txBody>
                    <a:bodyPr/>
                    <a:lstStyle/>
                    <a:p>
                      <a:pPr algn="ctr"/>
                      <a:r>
                        <a:rPr lang="ja-JP" altLang="en-US" sz="1600" b="1" dirty="0" smtClean="0">
                          <a:latin typeface="メイリオ" panose="020B0604030504040204" pitchFamily="50" charset="-128"/>
                          <a:ea typeface="メイリオ" panose="020B0604030504040204" pitchFamily="50" charset="-128"/>
                        </a:rPr>
                        <a:t>合計</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86</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95</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98</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91</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93</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graphicFrame>
        <p:nvGraphicFramePr>
          <p:cNvPr id="7" name="表 6"/>
          <p:cNvGraphicFramePr>
            <a:graphicFrameLocks noGrp="1"/>
          </p:cNvGraphicFramePr>
          <p:nvPr>
            <p:extLst/>
          </p:nvPr>
        </p:nvGraphicFramePr>
        <p:xfrm>
          <a:off x="4657943" y="4485813"/>
          <a:ext cx="4178866" cy="1867356"/>
        </p:xfrm>
        <a:graphic>
          <a:graphicData uri="http://schemas.openxmlformats.org/drawingml/2006/table">
            <a:tbl>
              <a:tblPr firstRow="1" bandRow="1">
                <a:tableStyleId>{5C22544A-7EE6-4342-B048-85BDC9FD1C3A}</a:tableStyleId>
              </a:tblPr>
              <a:tblGrid>
                <a:gridCol w="814748">
                  <a:extLst>
                    <a:ext uri="{9D8B030D-6E8A-4147-A177-3AD203B41FA5}">
                      <a16:colId xmlns:a16="http://schemas.microsoft.com/office/drawing/2014/main" xmlns="" val="20000"/>
                    </a:ext>
                  </a:extLst>
                </a:gridCol>
                <a:gridCol w="894399">
                  <a:extLst>
                    <a:ext uri="{9D8B030D-6E8A-4147-A177-3AD203B41FA5}">
                      <a16:colId xmlns:a16="http://schemas.microsoft.com/office/drawing/2014/main" xmlns="" val="20001"/>
                    </a:ext>
                  </a:extLst>
                </a:gridCol>
                <a:gridCol w="845834">
                  <a:extLst>
                    <a:ext uri="{9D8B030D-6E8A-4147-A177-3AD203B41FA5}">
                      <a16:colId xmlns:a16="http://schemas.microsoft.com/office/drawing/2014/main" xmlns="" val="20002"/>
                    </a:ext>
                  </a:extLst>
                </a:gridCol>
                <a:gridCol w="521599">
                  <a:extLst>
                    <a:ext uri="{9D8B030D-6E8A-4147-A177-3AD203B41FA5}">
                      <a16:colId xmlns:a16="http://schemas.microsoft.com/office/drawing/2014/main" xmlns="" val="20003"/>
                    </a:ext>
                  </a:extLst>
                </a:gridCol>
                <a:gridCol w="658508">
                  <a:extLst>
                    <a:ext uri="{9D8B030D-6E8A-4147-A177-3AD203B41FA5}">
                      <a16:colId xmlns:a16="http://schemas.microsoft.com/office/drawing/2014/main" xmlns="" val="20004"/>
                    </a:ext>
                  </a:extLst>
                </a:gridCol>
                <a:gridCol w="443778">
                  <a:extLst>
                    <a:ext uri="{9D8B030D-6E8A-4147-A177-3AD203B41FA5}">
                      <a16:colId xmlns:a16="http://schemas.microsoft.com/office/drawing/2014/main" xmlns="" val="20005"/>
                    </a:ext>
                  </a:extLst>
                </a:gridCol>
              </a:tblGrid>
              <a:tr h="496520">
                <a:tc>
                  <a:txBody>
                    <a:bodyPr/>
                    <a:lstStyle/>
                    <a:p>
                      <a:pPr algn="ctr"/>
                      <a:r>
                        <a:rPr lang="ja-JP" altLang="en-US" sz="1600" dirty="0" smtClean="0">
                          <a:solidFill>
                            <a:srgbClr val="00B050"/>
                          </a:solidFill>
                          <a:latin typeface="メイリオ" panose="020B0604030504040204" pitchFamily="50" charset="-128"/>
                          <a:ea typeface="メイリオ" panose="020B0604030504040204" pitchFamily="50" charset="-128"/>
                        </a:rPr>
                        <a:t>再現率</a:t>
                      </a:r>
                      <a:endParaRPr lang="en-US" sz="1600" dirty="0">
                        <a:solidFill>
                          <a:srgbClr val="00B050"/>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module</a:t>
                      </a:r>
                      <a:endParaRPr lang="en-US" sz="1600" dirty="0">
                        <a:solidFill>
                          <a:schemeClr val="tx1"/>
                        </a:solidFill>
                        <a:latin typeface="メイリオ" panose="020B0604030504040204" pitchFamily="50" charset="-128"/>
                        <a:ea typeface="メイリオ" panose="020B0604030504040204" pitchFamily="50" charset="-128"/>
                      </a:endParaRPr>
                    </a:p>
                  </a:txBody>
                  <a:tcPr marL="0" marR="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always</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if</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case</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sz="1600" dirty="0" smtClean="0">
                          <a:solidFill>
                            <a:schemeClr val="tx1"/>
                          </a:solidFill>
                          <a:latin typeface="メイリオ" panose="020B0604030504040204" pitchFamily="50" charset="-128"/>
                          <a:ea typeface="メイリオ" panose="020B0604030504040204" pitchFamily="50" charset="-128"/>
                        </a:rPr>
                        <a:t>合計</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517778">
                <a:tc>
                  <a:txBody>
                    <a:bodyPr/>
                    <a:lstStyle/>
                    <a:p>
                      <a:pPr algn="ctr"/>
                      <a:r>
                        <a:rPr lang="en-US" altLang="ja-JP" sz="1600" b="1" dirty="0" smtClean="0">
                          <a:latin typeface="メイリオ" panose="020B0604030504040204" pitchFamily="50" charset="-128"/>
                          <a:ea typeface="メイリオ" panose="020B0604030504040204" pitchFamily="50" charset="-128"/>
                        </a:rPr>
                        <a:t>Type-1</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altLang="ja-JP"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10001"/>
                  </a:ext>
                </a:extLst>
              </a:tr>
              <a:tr h="517778">
                <a:tc>
                  <a:txBody>
                    <a:bodyPr/>
                    <a:lstStyle/>
                    <a:p>
                      <a:pPr algn="ctr"/>
                      <a:r>
                        <a:rPr lang="en-US" altLang="ja-JP" sz="1600" b="1" dirty="0" smtClean="0">
                          <a:latin typeface="メイリオ" panose="020B0604030504040204" pitchFamily="50" charset="-128"/>
                          <a:ea typeface="メイリオ" panose="020B0604030504040204" pitchFamily="50" charset="-128"/>
                        </a:rPr>
                        <a:t>Type-2</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98</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299766">
                <a:tc>
                  <a:txBody>
                    <a:bodyPr/>
                    <a:lstStyle/>
                    <a:p>
                      <a:pPr algn="ctr"/>
                      <a:r>
                        <a:rPr lang="ja-JP" altLang="en-US" sz="1600" b="1" dirty="0" smtClean="0">
                          <a:latin typeface="メイリオ" panose="020B0604030504040204" pitchFamily="50" charset="-128"/>
                          <a:ea typeface="メイリオ" panose="020B0604030504040204" pitchFamily="50" charset="-128"/>
                        </a:rPr>
                        <a:t>合計</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graphicFrame>
        <p:nvGraphicFramePr>
          <p:cNvPr id="8" name="表 7"/>
          <p:cNvGraphicFramePr>
            <a:graphicFrameLocks noGrp="1"/>
          </p:cNvGraphicFramePr>
          <p:nvPr>
            <p:extLst/>
          </p:nvPr>
        </p:nvGraphicFramePr>
        <p:xfrm>
          <a:off x="361296" y="1792521"/>
          <a:ext cx="4178866" cy="1867356"/>
        </p:xfrm>
        <a:graphic>
          <a:graphicData uri="http://schemas.openxmlformats.org/drawingml/2006/table">
            <a:tbl>
              <a:tblPr firstRow="1" bandRow="1">
                <a:tableStyleId>{5C22544A-7EE6-4342-B048-85BDC9FD1C3A}</a:tableStyleId>
              </a:tblPr>
              <a:tblGrid>
                <a:gridCol w="814748">
                  <a:extLst>
                    <a:ext uri="{9D8B030D-6E8A-4147-A177-3AD203B41FA5}">
                      <a16:colId xmlns:a16="http://schemas.microsoft.com/office/drawing/2014/main" xmlns="" val="20000"/>
                    </a:ext>
                  </a:extLst>
                </a:gridCol>
                <a:gridCol w="892944">
                  <a:extLst>
                    <a:ext uri="{9D8B030D-6E8A-4147-A177-3AD203B41FA5}">
                      <a16:colId xmlns:a16="http://schemas.microsoft.com/office/drawing/2014/main" xmlns="" val="20001"/>
                    </a:ext>
                  </a:extLst>
                </a:gridCol>
                <a:gridCol w="847289">
                  <a:extLst>
                    <a:ext uri="{9D8B030D-6E8A-4147-A177-3AD203B41FA5}">
                      <a16:colId xmlns:a16="http://schemas.microsoft.com/office/drawing/2014/main" xmlns="" val="20002"/>
                    </a:ext>
                  </a:extLst>
                </a:gridCol>
                <a:gridCol w="580337">
                  <a:extLst>
                    <a:ext uri="{9D8B030D-6E8A-4147-A177-3AD203B41FA5}">
                      <a16:colId xmlns:a16="http://schemas.microsoft.com/office/drawing/2014/main" xmlns="" val="20003"/>
                    </a:ext>
                  </a:extLst>
                </a:gridCol>
                <a:gridCol w="599770">
                  <a:extLst>
                    <a:ext uri="{9D8B030D-6E8A-4147-A177-3AD203B41FA5}">
                      <a16:colId xmlns:a16="http://schemas.microsoft.com/office/drawing/2014/main" xmlns="" val="20004"/>
                    </a:ext>
                  </a:extLst>
                </a:gridCol>
                <a:gridCol w="443778">
                  <a:extLst>
                    <a:ext uri="{9D8B030D-6E8A-4147-A177-3AD203B41FA5}">
                      <a16:colId xmlns:a16="http://schemas.microsoft.com/office/drawing/2014/main" xmlns="" val="20005"/>
                    </a:ext>
                  </a:extLst>
                </a:gridCol>
              </a:tblGrid>
              <a:tr h="496520">
                <a:tc>
                  <a:txBody>
                    <a:bodyPr/>
                    <a:lstStyle/>
                    <a:p>
                      <a:pPr algn="ctr"/>
                      <a:r>
                        <a:rPr lang="ja-JP" altLang="en-US" sz="1600" dirty="0" smtClean="0">
                          <a:solidFill>
                            <a:srgbClr val="00B0F0"/>
                          </a:solidFill>
                          <a:latin typeface="メイリオ" panose="020B0604030504040204" pitchFamily="50" charset="-128"/>
                          <a:ea typeface="メイリオ" panose="020B0604030504040204" pitchFamily="50" charset="-128"/>
                        </a:rPr>
                        <a:t>適合率</a:t>
                      </a:r>
                      <a:endParaRPr lang="en-US" sz="1600" dirty="0">
                        <a:solidFill>
                          <a:srgbClr val="FF0000"/>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module</a:t>
                      </a:r>
                      <a:endParaRPr lang="en-US" sz="1600" dirty="0">
                        <a:solidFill>
                          <a:schemeClr val="tx1"/>
                        </a:solidFill>
                        <a:latin typeface="メイリオ" panose="020B0604030504040204" pitchFamily="50" charset="-128"/>
                        <a:ea typeface="メイリオ" panose="020B0604030504040204" pitchFamily="50" charset="-128"/>
                      </a:endParaRPr>
                    </a:p>
                  </a:txBody>
                  <a:tcPr marL="0" marR="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always</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if</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case</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sz="1600" dirty="0" smtClean="0">
                          <a:solidFill>
                            <a:schemeClr val="tx1"/>
                          </a:solidFill>
                          <a:latin typeface="メイリオ" panose="020B0604030504040204" pitchFamily="50" charset="-128"/>
                          <a:ea typeface="メイリオ" panose="020B0604030504040204" pitchFamily="50" charset="-128"/>
                        </a:rPr>
                        <a:t>合計</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517778">
                <a:tc>
                  <a:txBody>
                    <a:bodyPr/>
                    <a:lstStyle/>
                    <a:p>
                      <a:pPr algn="ctr"/>
                      <a:r>
                        <a:rPr lang="en-US" altLang="ja-JP" sz="1600" b="1" dirty="0" smtClean="0">
                          <a:latin typeface="メイリオ" panose="020B0604030504040204" pitchFamily="50" charset="-128"/>
                          <a:ea typeface="メイリオ" panose="020B0604030504040204" pitchFamily="50" charset="-128"/>
                        </a:rPr>
                        <a:t>Type-1</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altLang="ja-JP"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97</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10001"/>
                  </a:ext>
                </a:extLst>
              </a:tr>
              <a:tr h="517778">
                <a:tc>
                  <a:txBody>
                    <a:bodyPr/>
                    <a:lstStyle/>
                    <a:p>
                      <a:pPr algn="ctr"/>
                      <a:r>
                        <a:rPr lang="en-US" altLang="ja-JP" sz="1600" b="1" dirty="0" smtClean="0">
                          <a:latin typeface="メイリオ" panose="020B0604030504040204" pitchFamily="50" charset="-128"/>
                          <a:ea typeface="メイリオ" panose="020B0604030504040204" pitchFamily="50" charset="-128"/>
                        </a:rPr>
                        <a:t>Type-2</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95</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98</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299766">
                <a:tc>
                  <a:txBody>
                    <a:bodyPr/>
                    <a:lstStyle/>
                    <a:p>
                      <a:pPr algn="ctr"/>
                      <a:r>
                        <a:rPr lang="ja-JP" altLang="en-US" sz="1600" b="1" dirty="0" smtClean="0">
                          <a:latin typeface="メイリオ" panose="020B0604030504040204" pitchFamily="50" charset="-128"/>
                          <a:ea typeface="メイリオ" panose="020B0604030504040204" pitchFamily="50" charset="-128"/>
                        </a:rPr>
                        <a:t>合計</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96</a:t>
                      </a:r>
                      <a:endParaRPr lang="en-US" sz="1600" b="0" dirty="0">
                        <a:solidFill>
                          <a:schemeClr val="tx1"/>
                        </a:solidFill>
                        <a:latin typeface="メイリオ" panose="020B0604030504040204" pitchFamily="50" charset="-128"/>
                        <a:ea typeface="メイリオ" panose="020B0604030504040204" pitchFamily="50" charset="-128"/>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99</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graphicFrame>
        <p:nvGraphicFramePr>
          <p:cNvPr id="9" name="表 8"/>
          <p:cNvGraphicFramePr>
            <a:graphicFrameLocks noGrp="1"/>
          </p:cNvGraphicFramePr>
          <p:nvPr>
            <p:extLst/>
          </p:nvPr>
        </p:nvGraphicFramePr>
        <p:xfrm>
          <a:off x="4659087" y="1792521"/>
          <a:ext cx="4187370" cy="1867356"/>
        </p:xfrm>
        <a:graphic>
          <a:graphicData uri="http://schemas.openxmlformats.org/drawingml/2006/table">
            <a:tbl>
              <a:tblPr firstRow="1" bandRow="1">
                <a:tableStyleId>{5C22544A-7EE6-4342-B048-85BDC9FD1C3A}</a:tableStyleId>
              </a:tblPr>
              <a:tblGrid>
                <a:gridCol w="815940">
                  <a:extLst>
                    <a:ext uri="{9D8B030D-6E8A-4147-A177-3AD203B41FA5}">
                      <a16:colId xmlns:a16="http://schemas.microsoft.com/office/drawing/2014/main" xmlns="" val="20000"/>
                    </a:ext>
                  </a:extLst>
                </a:gridCol>
                <a:gridCol w="905320">
                  <a:extLst>
                    <a:ext uri="{9D8B030D-6E8A-4147-A177-3AD203B41FA5}">
                      <a16:colId xmlns:a16="http://schemas.microsoft.com/office/drawing/2014/main" xmlns="" val="20001"/>
                    </a:ext>
                  </a:extLst>
                </a:gridCol>
                <a:gridCol w="837459">
                  <a:extLst>
                    <a:ext uri="{9D8B030D-6E8A-4147-A177-3AD203B41FA5}">
                      <a16:colId xmlns:a16="http://schemas.microsoft.com/office/drawing/2014/main" xmlns="" val="20002"/>
                    </a:ext>
                  </a:extLst>
                </a:gridCol>
                <a:gridCol w="522362">
                  <a:extLst>
                    <a:ext uri="{9D8B030D-6E8A-4147-A177-3AD203B41FA5}">
                      <a16:colId xmlns:a16="http://schemas.microsoft.com/office/drawing/2014/main" xmlns="" val="20003"/>
                    </a:ext>
                  </a:extLst>
                </a:gridCol>
                <a:gridCol w="620061">
                  <a:extLst>
                    <a:ext uri="{9D8B030D-6E8A-4147-A177-3AD203B41FA5}">
                      <a16:colId xmlns:a16="http://schemas.microsoft.com/office/drawing/2014/main" xmlns="" val="20004"/>
                    </a:ext>
                  </a:extLst>
                </a:gridCol>
                <a:gridCol w="486228">
                  <a:extLst>
                    <a:ext uri="{9D8B030D-6E8A-4147-A177-3AD203B41FA5}">
                      <a16:colId xmlns:a16="http://schemas.microsoft.com/office/drawing/2014/main" xmlns="" val="20005"/>
                    </a:ext>
                  </a:extLst>
                </a:gridCol>
              </a:tblGrid>
              <a:tr h="496520">
                <a:tc>
                  <a:txBody>
                    <a:bodyPr/>
                    <a:lstStyle/>
                    <a:p>
                      <a:pPr algn="ctr"/>
                      <a:r>
                        <a:rPr lang="ja-JP" altLang="en-US" sz="1600" dirty="0" smtClean="0">
                          <a:solidFill>
                            <a:srgbClr val="00B0F0"/>
                          </a:solidFill>
                          <a:latin typeface="メイリオ" panose="020B0604030504040204" pitchFamily="50" charset="-128"/>
                          <a:ea typeface="メイリオ" panose="020B0604030504040204" pitchFamily="50" charset="-128"/>
                        </a:rPr>
                        <a:t>適合率</a:t>
                      </a:r>
                      <a:endParaRPr lang="en-US" sz="1600" dirty="0">
                        <a:solidFill>
                          <a:srgbClr val="FF0000"/>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module</a:t>
                      </a:r>
                      <a:endParaRPr lang="en-US" sz="1600" dirty="0">
                        <a:solidFill>
                          <a:schemeClr val="tx1"/>
                        </a:solidFill>
                        <a:latin typeface="メイリオ" panose="020B0604030504040204" pitchFamily="50" charset="-128"/>
                        <a:ea typeface="メイリオ" panose="020B0604030504040204" pitchFamily="50" charset="-128"/>
                      </a:endParaRPr>
                    </a:p>
                  </a:txBody>
                  <a:tcPr marL="0" marR="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always</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if</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メイリオ" panose="020B0604030504040204" pitchFamily="50" charset="-128"/>
                          <a:ea typeface="メイリオ" panose="020B0604030504040204" pitchFamily="50" charset="-128"/>
                        </a:rPr>
                        <a:t>case</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sz="1600" dirty="0" smtClean="0">
                          <a:solidFill>
                            <a:schemeClr val="tx1"/>
                          </a:solidFill>
                          <a:latin typeface="メイリオ" panose="020B0604030504040204" pitchFamily="50" charset="-128"/>
                          <a:ea typeface="メイリオ" panose="020B0604030504040204" pitchFamily="50" charset="-128"/>
                        </a:rPr>
                        <a:t>合計</a:t>
                      </a:r>
                      <a:endParaRPr lang="en-US" sz="160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517778">
                <a:tc>
                  <a:txBody>
                    <a:bodyPr/>
                    <a:lstStyle/>
                    <a:p>
                      <a:pPr algn="ctr"/>
                      <a:r>
                        <a:rPr lang="en-US" altLang="ja-JP" sz="1600" b="1" dirty="0" smtClean="0">
                          <a:latin typeface="メイリオ" panose="020B0604030504040204" pitchFamily="50" charset="-128"/>
                          <a:ea typeface="メイリオ" panose="020B0604030504040204" pitchFamily="50" charset="-128"/>
                        </a:rPr>
                        <a:t>Type-1</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T w="12700" cap="flat" cmpd="sng" algn="ctr">
                      <a:solidFill>
                        <a:schemeClr val="tx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T w="12700" cap="flat" cmpd="sng" algn="ctr">
                      <a:solidFill>
                        <a:schemeClr val="tx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10001"/>
                  </a:ext>
                </a:extLst>
              </a:tr>
              <a:tr h="517778">
                <a:tc>
                  <a:txBody>
                    <a:bodyPr/>
                    <a:lstStyle/>
                    <a:p>
                      <a:pPr algn="ctr"/>
                      <a:r>
                        <a:rPr lang="en-US" altLang="ja-JP" sz="1600" b="1" dirty="0" smtClean="0">
                          <a:latin typeface="メイリオ" panose="020B0604030504040204" pitchFamily="50" charset="-128"/>
                          <a:ea typeface="メイリオ" panose="020B0604030504040204" pitchFamily="50" charset="-128"/>
                        </a:rPr>
                        <a:t>Type-2</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335280">
                <a:tc>
                  <a:txBody>
                    <a:bodyPr/>
                    <a:lstStyle/>
                    <a:p>
                      <a:pPr algn="ctr"/>
                      <a:r>
                        <a:rPr lang="ja-JP" altLang="en-US" sz="1600" b="1" dirty="0" smtClean="0">
                          <a:latin typeface="メイリオ" panose="020B0604030504040204" pitchFamily="50" charset="-128"/>
                          <a:ea typeface="メイリオ" panose="020B0604030504040204" pitchFamily="50" charset="-128"/>
                        </a:rPr>
                        <a:t>合計</a:t>
                      </a:r>
                      <a:endParaRPr lang="en-US" sz="1600" b="1" dirty="0">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b="0" dirty="0" smtClean="0">
                          <a:solidFill>
                            <a:schemeClr val="tx1"/>
                          </a:solidFill>
                          <a:latin typeface="メイリオ" panose="020B0604030504040204" pitchFamily="50" charset="-128"/>
                          <a:ea typeface="メイリオ" panose="020B0604030504040204" pitchFamily="50" charset="-128"/>
                        </a:rPr>
                        <a:t>100</a:t>
                      </a:r>
                      <a:endParaRPr lang="en-US" sz="1600" b="0" dirty="0">
                        <a:solidFill>
                          <a:schemeClr val="tx1"/>
                        </a:solidFill>
                        <a:latin typeface="メイリオ" panose="020B0604030504040204" pitchFamily="50" charset="-128"/>
                        <a:ea typeface="メイリオ" panose="020B0604030504040204" pitchFamily="50" charset="-128"/>
                      </a:endParaRPr>
                    </a:p>
                  </a:txBody>
                  <a:tcPr marL="0" marR="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メイリオ" panose="020B0604030504040204" pitchFamily="50" charset="-128"/>
                          <a:ea typeface="メイリオ" panose="020B0604030504040204" pitchFamily="50" charset="-128"/>
                        </a:rPr>
                        <a:t>100</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10" name="コンテンツ プレースホルダー 2"/>
          <p:cNvSpPr txBox="1">
            <a:spLocks/>
          </p:cNvSpPr>
          <p:nvPr/>
        </p:nvSpPr>
        <p:spPr bwMode="auto">
          <a:xfrm>
            <a:off x="5906890" y="4088908"/>
            <a:ext cx="1680972" cy="333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en-US" sz="1800" dirty="0" smtClean="0"/>
              <a:t>CCFinderSW</a:t>
            </a:r>
            <a:endParaRPr lang="en-US" sz="1800" dirty="0"/>
          </a:p>
        </p:txBody>
      </p:sp>
      <p:sp>
        <p:nvSpPr>
          <p:cNvPr id="11" name="コンテンツ プレースホルダー 2"/>
          <p:cNvSpPr txBox="1">
            <a:spLocks/>
          </p:cNvSpPr>
          <p:nvPr/>
        </p:nvSpPr>
        <p:spPr bwMode="auto">
          <a:xfrm>
            <a:off x="1665461" y="4088907"/>
            <a:ext cx="1570535" cy="333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sz="1800" dirty="0" smtClean="0"/>
              <a:t>上村らの手法</a:t>
            </a:r>
            <a:endParaRPr lang="en-US" sz="1800" dirty="0"/>
          </a:p>
        </p:txBody>
      </p:sp>
      <p:sp>
        <p:nvSpPr>
          <p:cNvPr id="14" name="コンテンツ プレースホルダー 2"/>
          <p:cNvSpPr txBox="1">
            <a:spLocks/>
          </p:cNvSpPr>
          <p:nvPr/>
        </p:nvSpPr>
        <p:spPr bwMode="auto">
          <a:xfrm>
            <a:off x="5906890" y="1398808"/>
            <a:ext cx="1680972" cy="333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en-US" sz="1800" dirty="0" smtClean="0"/>
              <a:t>CCFinderSW</a:t>
            </a:r>
            <a:endParaRPr lang="en-US" sz="1800" dirty="0"/>
          </a:p>
        </p:txBody>
      </p:sp>
      <p:sp>
        <p:nvSpPr>
          <p:cNvPr id="15" name="コンテンツ プレースホルダー 2"/>
          <p:cNvSpPr txBox="1">
            <a:spLocks/>
          </p:cNvSpPr>
          <p:nvPr/>
        </p:nvSpPr>
        <p:spPr bwMode="auto">
          <a:xfrm>
            <a:off x="1665461" y="1404998"/>
            <a:ext cx="1570535" cy="333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sz="1800" dirty="0" smtClean="0"/>
              <a:t>上村らの手法</a:t>
            </a:r>
            <a:endParaRPr lang="en-US" sz="1800" dirty="0"/>
          </a:p>
        </p:txBody>
      </p:sp>
      <p:cxnSp>
        <p:nvCxnSpPr>
          <p:cNvPr id="17" name="直線コネクタ 16"/>
          <p:cNvCxnSpPr/>
          <p:nvPr/>
        </p:nvCxnSpPr>
        <p:spPr>
          <a:xfrm>
            <a:off x="122349" y="3748092"/>
            <a:ext cx="891862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5" name="コンテンツ プレースホルダー 2"/>
          <p:cNvSpPr txBox="1">
            <a:spLocks/>
          </p:cNvSpPr>
          <p:nvPr/>
        </p:nvSpPr>
        <p:spPr bwMode="auto">
          <a:xfrm>
            <a:off x="4052733" y="1118039"/>
            <a:ext cx="1103624" cy="333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solidFill>
                  <a:srgbClr val="00B0F0"/>
                </a:solidFill>
              </a:rPr>
              <a:t>適合率</a:t>
            </a:r>
            <a:endParaRPr lang="en-US" dirty="0">
              <a:solidFill>
                <a:srgbClr val="00B0F0"/>
              </a:solidFill>
            </a:endParaRPr>
          </a:p>
        </p:txBody>
      </p:sp>
      <p:sp>
        <p:nvSpPr>
          <p:cNvPr id="26" name="コンテンツ プレースホルダー 2"/>
          <p:cNvSpPr txBox="1">
            <a:spLocks/>
          </p:cNvSpPr>
          <p:nvPr/>
        </p:nvSpPr>
        <p:spPr bwMode="auto">
          <a:xfrm>
            <a:off x="4052733" y="3861903"/>
            <a:ext cx="1103624" cy="333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solidFill>
                  <a:srgbClr val="00B050"/>
                </a:solidFill>
              </a:rPr>
              <a:t>再現率</a:t>
            </a:r>
            <a:endParaRPr lang="en-US" dirty="0">
              <a:solidFill>
                <a:srgbClr val="00B050"/>
              </a:solidFill>
            </a:endParaRPr>
          </a:p>
        </p:txBody>
      </p:sp>
    </p:spTree>
    <p:extLst>
      <p:ext uri="{BB962C8B-B14F-4D97-AF65-F5344CB8AC3E}">
        <p14:creationId xmlns:p14="http://schemas.microsoft.com/office/powerpoint/2010/main" val="29025388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抽出が難しい例</a:t>
            </a:r>
            <a:endParaRPr lang="en-US" dirty="0"/>
          </a:p>
        </p:txBody>
      </p:sp>
      <p:sp>
        <p:nvSpPr>
          <p:cNvPr id="3" name="コンテンツ プレースホルダー 2"/>
          <p:cNvSpPr>
            <a:spLocks noGrp="1"/>
          </p:cNvSpPr>
          <p:nvPr>
            <p:ph idx="1"/>
          </p:nvPr>
        </p:nvSpPr>
        <p:spPr>
          <a:xfrm>
            <a:off x="1423975" y="1271116"/>
            <a:ext cx="6534134" cy="3152602"/>
          </a:xfrm>
          <a:ln>
            <a:solidFill>
              <a:schemeClr val="tx1"/>
            </a:solidFill>
          </a:ln>
        </p:spPr>
        <p:txBody>
          <a:bodyPr lIns="0" tIns="0" rIns="0" bIns="0"/>
          <a:lstStyle/>
          <a:p>
            <a:pPr marL="0" indent="0">
              <a:spcBef>
                <a:spcPts val="200"/>
              </a:spcBef>
              <a:buNone/>
            </a:pPr>
            <a:r>
              <a:rPr lang="en-US" dirty="0" smtClean="0">
                <a:latin typeface="+mj-lt"/>
                <a:cs typeface="Segoe UI" panose="020B0502040204020203" pitchFamily="34" charset="0"/>
              </a:rPr>
              <a:t> COMMENT</a:t>
            </a:r>
          </a:p>
          <a:p>
            <a:pPr marL="0" indent="0">
              <a:spcBef>
                <a:spcPts val="200"/>
              </a:spcBef>
              <a:buNone/>
            </a:pPr>
            <a:r>
              <a:rPr lang="en-US" dirty="0" smtClean="0">
                <a:latin typeface="+mj-lt"/>
                <a:cs typeface="Segoe UI" panose="020B0502040204020203" pitchFamily="34" charset="0"/>
              </a:rPr>
              <a:t> 	: </a:t>
            </a:r>
            <a:r>
              <a:rPr lang="en-US" dirty="0">
                <a:latin typeface="+mj-lt"/>
                <a:cs typeface="Segoe UI" panose="020B0502040204020203" pitchFamily="34" charset="0"/>
              </a:rPr>
              <a:t>’--[’ NESTED_STR ’]’ -&gt; channel(HIDDEN)</a:t>
            </a:r>
          </a:p>
          <a:p>
            <a:pPr marL="0" indent="0">
              <a:spcBef>
                <a:spcPts val="200"/>
              </a:spcBef>
              <a:buNone/>
            </a:pPr>
            <a:r>
              <a:rPr lang="en-US" dirty="0" smtClean="0">
                <a:latin typeface="+mj-lt"/>
                <a:cs typeface="Segoe UI" panose="020B0502040204020203" pitchFamily="34" charset="0"/>
              </a:rPr>
              <a:t> 	;</a:t>
            </a:r>
            <a:endParaRPr lang="en-US" dirty="0">
              <a:latin typeface="+mj-lt"/>
              <a:cs typeface="Segoe UI" panose="020B0502040204020203" pitchFamily="34" charset="0"/>
            </a:endParaRPr>
          </a:p>
          <a:p>
            <a:pPr marL="0" indent="0">
              <a:spcBef>
                <a:spcPts val="0"/>
              </a:spcBef>
              <a:buNone/>
            </a:pPr>
            <a:r>
              <a:rPr lang="en-US" dirty="0" smtClean="0">
                <a:latin typeface="+mj-lt"/>
                <a:cs typeface="Segoe UI" panose="020B0502040204020203" pitchFamily="34" charset="0"/>
              </a:rPr>
              <a:t> </a:t>
            </a:r>
            <a:r>
              <a:rPr lang="en-US" dirty="0">
                <a:latin typeface="+mj-lt"/>
                <a:cs typeface="Segoe UI" panose="020B0502040204020203" pitchFamily="34" charset="0"/>
              </a:rPr>
              <a:t>fragment</a:t>
            </a:r>
          </a:p>
          <a:p>
            <a:pPr marL="0" indent="0">
              <a:spcBef>
                <a:spcPts val="200"/>
              </a:spcBef>
              <a:buNone/>
            </a:pPr>
            <a:r>
              <a:rPr lang="en-US" dirty="0" smtClean="0">
                <a:latin typeface="+mj-lt"/>
                <a:cs typeface="Segoe UI" panose="020B0502040204020203" pitchFamily="34" charset="0"/>
              </a:rPr>
              <a:t> NESTED_STR</a:t>
            </a:r>
            <a:endParaRPr lang="en-US" dirty="0">
              <a:latin typeface="+mj-lt"/>
              <a:cs typeface="Segoe UI" panose="020B0502040204020203" pitchFamily="34" charset="0"/>
            </a:endParaRPr>
          </a:p>
          <a:p>
            <a:pPr marL="0" indent="0">
              <a:spcBef>
                <a:spcPts val="200"/>
              </a:spcBef>
              <a:buNone/>
            </a:pPr>
            <a:r>
              <a:rPr lang="en-US" dirty="0" smtClean="0">
                <a:latin typeface="+mj-lt"/>
                <a:cs typeface="Segoe UI" panose="020B0502040204020203" pitchFamily="34" charset="0"/>
              </a:rPr>
              <a:t> 	: </a:t>
            </a:r>
            <a:r>
              <a:rPr lang="en-US" dirty="0">
                <a:latin typeface="+mj-lt"/>
                <a:cs typeface="Segoe UI" panose="020B0502040204020203" pitchFamily="34" charset="0"/>
              </a:rPr>
              <a:t>’=’ NESTED_STR ’=’</a:t>
            </a:r>
          </a:p>
          <a:p>
            <a:pPr marL="0" indent="0">
              <a:spcBef>
                <a:spcPts val="200"/>
              </a:spcBef>
              <a:buNone/>
            </a:pPr>
            <a:r>
              <a:rPr lang="en-US" dirty="0" smtClean="0">
                <a:latin typeface="+mj-lt"/>
                <a:cs typeface="Segoe UI" panose="020B0502040204020203" pitchFamily="34" charset="0"/>
              </a:rPr>
              <a:t> 	| </a:t>
            </a:r>
            <a:r>
              <a:rPr lang="en-US" dirty="0">
                <a:latin typeface="+mj-lt"/>
                <a:cs typeface="Segoe UI" panose="020B0502040204020203" pitchFamily="34" charset="0"/>
              </a:rPr>
              <a:t>’[’ .*? ’]’</a:t>
            </a:r>
          </a:p>
          <a:p>
            <a:pPr marL="0" indent="0">
              <a:spcBef>
                <a:spcPts val="200"/>
              </a:spcBef>
              <a:buNone/>
            </a:pPr>
            <a:r>
              <a:rPr lang="en-US" dirty="0" smtClean="0">
                <a:latin typeface="+mj-lt"/>
                <a:cs typeface="Segoe UI" panose="020B0502040204020203" pitchFamily="34" charset="0"/>
              </a:rPr>
              <a:t> </a:t>
            </a:r>
            <a:r>
              <a:rPr lang="en-US" dirty="0">
                <a:latin typeface="+mj-lt"/>
                <a:cs typeface="Segoe UI" panose="020B0502040204020203" pitchFamily="34" charset="0"/>
              </a:rPr>
              <a:t>;</a:t>
            </a:r>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26</a:t>
            </a:fld>
            <a:endParaRPr lang="ja-JP" altLang="en-US" dirty="0">
              <a:solidFill>
                <a:srgbClr val="000000"/>
              </a:solidFill>
            </a:endParaRPr>
          </a:p>
        </p:txBody>
      </p:sp>
      <p:sp>
        <p:nvSpPr>
          <p:cNvPr id="6" name="コンテンツ プレースホルダー 2"/>
          <p:cNvSpPr txBox="1">
            <a:spLocks/>
          </p:cNvSpPr>
          <p:nvPr/>
        </p:nvSpPr>
        <p:spPr bwMode="auto">
          <a:xfrm>
            <a:off x="1180070" y="1271116"/>
            <a:ext cx="243905" cy="3152602"/>
          </a:xfrm>
          <a:prstGeom prst="rect">
            <a:avLst/>
          </a:prstGeom>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00"/>
              </a:spcBef>
              <a:buFontTx/>
              <a:buNone/>
            </a:pPr>
            <a:r>
              <a:rPr lang="en-US" dirty="0" smtClean="0">
                <a:latin typeface="+mj-lt"/>
                <a:cs typeface="Segoe UI" panose="020B0502040204020203" pitchFamily="34" charset="0"/>
              </a:rPr>
              <a:t>1</a:t>
            </a:r>
          </a:p>
          <a:p>
            <a:pPr marL="0" indent="0" algn="ctr">
              <a:spcBef>
                <a:spcPts val="200"/>
              </a:spcBef>
              <a:buFontTx/>
              <a:buNone/>
            </a:pPr>
            <a:r>
              <a:rPr lang="en-US" dirty="0" smtClean="0">
                <a:latin typeface="+mj-lt"/>
                <a:cs typeface="Segoe UI" panose="020B0502040204020203" pitchFamily="34" charset="0"/>
              </a:rPr>
              <a:t>2</a:t>
            </a:r>
          </a:p>
          <a:p>
            <a:pPr marL="0" indent="0" algn="ctr">
              <a:spcBef>
                <a:spcPts val="200"/>
              </a:spcBef>
              <a:buFontTx/>
              <a:buNone/>
            </a:pPr>
            <a:r>
              <a:rPr lang="en-US" dirty="0" smtClean="0">
                <a:latin typeface="+mj-lt"/>
                <a:cs typeface="Segoe UI" panose="020B0502040204020203" pitchFamily="34" charset="0"/>
              </a:rPr>
              <a:t>3</a:t>
            </a:r>
          </a:p>
          <a:p>
            <a:pPr marL="0" indent="0" algn="ctr">
              <a:spcBef>
                <a:spcPts val="200"/>
              </a:spcBef>
              <a:buFontTx/>
              <a:buNone/>
            </a:pPr>
            <a:r>
              <a:rPr lang="en-US" dirty="0" smtClean="0">
                <a:latin typeface="+mj-lt"/>
                <a:cs typeface="Segoe UI" panose="020B0502040204020203" pitchFamily="34" charset="0"/>
              </a:rPr>
              <a:t>4</a:t>
            </a:r>
          </a:p>
          <a:p>
            <a:pPr marL="0" indent="0" algn="ctr">
              <a:spcBef>
                <a:spcPts val="200"/>
              </a:spcBef>
              <a:buFontTx/>
              <a:buNone/>
            </a:pPr>
            <a:r>
              <a:rPr lang="en-US" dirty="0" smtClean="0">
                <a:latin typeface="+mj-lt"/>
                <a:cs typeface="Segoe UI" panose="020B0502040204020203" pitchFamily="34" charset="0"/>
              </a:rPr>
              <a:t>5</a:t>
            </a:r>
          </a:p>
          <a:p>
            <a:pPr marL="0" indent="0" algn="ctr">
              <a:spcBef>
                <a:spcPts val="200"/>
              </a:spcBef>
              <a:buFontTx/>
              <a:buNone/>
            </a:pPr>
            <a:r>
              <a:rPr lang="en-US" dirty="0" smtClean="0">
                <a:latin typeface="+mj-lt"/>
                <a:cs typeface="Segoe UI" panose="020B0502040204020203" pitchFamily="34" charset="0"/>
              </a:rPr>
              <a:t>6</a:t>
            </a:r>
          </a:p>
          <a:p>
            <a:pPr marL="0" indent="0" algn="ctr">
              <a:spcBef>
                <a:spcPts val="200"/>
              </a:spcBef>
              <a:buFontTx/>
              <a:buNone/>
            </a:pPr>
            <a:r>
              <a:rPr lang="en-US" dirty="0" smtClean="0">
                <a:latin typeface="+mj-lt"/>
                <a:cs typeface="Segoe UI" panose="020B0502040204020203" pitchFamily="34" charset="0"/>
              </a:rPr>
              <a:t>7</a:t>
            </a:r>
          </a:p>
          <a:p>
            <a:pPr marL="0" indent="0" algn="ctr">
              <a:spcBef>
                <a:spcPts val="200"/>
              </a:spcBef>
              <a:buFontTx/>
              <a:buNone/>
            </a:pPr>
            <a:r>
              <a:rPr lang="en-US" dirty="0" smtClean="0">
                <a:latin typeface="+mj-lt"/>
                <a:cs typeface="Segoe UI" panose="020B0502040204020203" pitchFamily="34" charset="0"/>
              </a:rPr>
              <a:t>8</a:t>
            </a:r>
          </a:p>
        </p:txBody>
      </p:sp>
      <p:sp>
        <p:nvSpPr>
          <p:cNvPr id="7" name="コンテンツ プレースホルダー 2"/>
          <p:cNvSpPr txBox="1">
            <a:spLocks/>
          </p:cNvSpPr>
          <p:nvPr/>
        </p:nvSpPr>
        <p:spPr bwMode="auto">
          <a:xfrm>
            <a:off x="1302022" y="856140"/>
            <a:ext cx="984421" cy="414976"/>
          </a:xfrm>
          <a:prstGeom prst="rect">
            <a:avLst/>
          </a:prstGeom>
          <a:noFill/>
          <a:ln>
            <a:no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00"/>
              </a:spcBef>
              <a:buFontTx/>
              <a:buNone/>
            </a:pPr>
            <a:r>
              <a:rPr lang="en-US" dirty="0" smtClean="0">
                <a:solidFill>
                  <a:srgbClr val="0070C0"/>
                </a:solidFill>
                <a:latin typeface="Segoe UI" panose="020B0502040204020203" pitchFamily="34" charset="0"/>
                <a:cs typeface="Segoe UI" panose="020B0502040204020203" pitchFamily="34" charset="0"/>
              </a:rPr>
              <a:t>Lua.g4</a:t>
            </a:r>
          </a:p>
        </p:txBody>
      </p:sp>
      <p:sp>
        <p:nvSpPr>
          <p:cNvPr id="10" name="Text Box 7"/>
          <p:cNvSpPr txBox="1">
            <a:spLocks noChangeArrowheads="1"/>
          </p:cNvSpPr>
          <p:nvPr/>
        </p:nvSpPr>
        <p:spPr bwMode="auto">
          <a:xfrm>
            <a:off x="1423975" y="5061117"/>
            <a:ext cx="6534134" cy="1191402"/>
          </a:xfrm>
          <a:prstGeom prst="rect">
            <a:avLst/>
          </a:prstGeom>
          <a:solidFill>
            <a:schemeClr val="bg1"/>
          </a:solidFill>
          <a:ln w="9525">
            <a:solidFill>
              <a:schemeClr val="tx1"/>
            </a:solidFill>
            <a:miter lim="800000"/>
            <a:headEnd/>
            <a:tailEnd/>
          </a:ln>
          <a:effectLst/>
        </p:spPr>
        <p:txBody>
          <a:bodyPr wrap="square" lIns="72000" rIns="72000" bIns="0" anchor="ctr">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ct val="100000"/>
              </a:lnSpc>
              <a:buClrTx/>
              <a:buSzTx/>
              <a:buFontTx/>
              <a:buNone/>
            </a:pPr>
            <a:r>
              <a:rPr lang="en-US" altLang="ja-JP" sz="2400" dirty="0" smtClean="0">
                <a:solidFill>
                  <a:srgbClr val="00B050"/>
                </a:solidFill>
                <a:latin typeface="+mj-lt"/>
                <a:ea typeface="メイリオ" panose="020B0604030504040204" pitchFamily="50" charset="-128"/>
              </a:rPr>
              <a:t>--[[ comment ]]</a:t>
            </a:r>
          </a:p>
          <a:p>
            <a:pPr>
              <a:lnSpc>
                <a:spcPct val="100000"/>
              </a:lnSpc>
              <a:buClrTx/>
              <a:buSzTx/>
              <a:buFontTx/>
              <a:buNone/>
            </a:pPr>
            <a:r>
              <a:rPr lang="en-US" altLang="ja-JP" sz="2400" spc="-70" dirty="0" smtClean="0">
                <a:solidFill>
                  <a:srgbClr val="00B050"/>
                </a:solidFill>
                <a:latin typeface="+mj-lt"/>
                <a:ea typeface="メイリオ" panose="020B0604030504040204" pitchFamily="50" charset="-128"/>
                <a:cs typeface="Ebrima" panose="02000000000000000000" pitchFamily="2" charset="0"/>
              </a:rPr>
              <a:t>--[</a:t>
            </a:r>
            <a:r>
              <a:rPr lang="en-US" altLang="ja-JP" sz="2400" spc="-70" dirty="0" smtClean="0">
                <a:solidFill>
                  <a:srgbClr val="FF0000"/>
                </a:solidFill>
                <a:latin typeface="+mj-lt"/>
                <a:ea typeface="メイリオ" panose="020B0604030504040204" pitchFamily="50" charset="-128"/>
                <a:cs typeface="Ebrima" panose="02000000000000000000" pitchFamily="2" charset="0"/>
              </a:rPr>
              <a:t>=</a:t>
            </a:r>
            <a:r>
              <a:rPr lang="en-US" altLang="ja-JP" sz="2400" spc="-70" dirty="0" smtClean="0">
                <a:solidFill>
                  <a:srgbClr val="00B050"/>
                </a:solidFill>
                <a:latin typeface="+mj-lt"/>
                <a:ea typeface="メイリオ" panose="020B0604030504040204" pitchFamily="50" charset="-128"/>
                <a:cs typeface="Ebrima" panose="02000000000000000000" pitchFamily="2" charset="0"/>
              </a:rPr>
              <a:t>[ comment ]</a:t>
            </a:r>
            <a:r>
              <a:rPr lang="en-US" altLang="ja-JP" sz="2400" spc="-70" dirty="0" smtClean="0">
                <a:solidFill>
                  <a:srgbClr val="FF0000"/>
                </a:solidFill>
                <a:latin typeface="+mj-lt"/>
                <a:ea typeface="メイリオ" panose="020B0604030504040204" pitchFamily="50" charset="-128"/>
                <a:cs typeface="Ebrima" panose="02000000000000000000" pitchFamily="2" charset="0"/>
              </a:rPr>
              <a:t>=</a:t>
            </a:r>
            <a:r>
              <a:rPr lang="en-US" altLang="ja-JP" sz="2400" spc="-70" dirty="0" smtClean="0">
                <a:solidFill>
                  <a:srgbClr val="00B050"/>
                </a:solidFill>
                <a:latin typeface="+mj-lt"/>
                <a:ea typeface="メイリオ" panose="020B0604030504040204" pitchFamily="50" charset="-128"/>
                <a:cs typeface="Ebrima" panose="02000000000000000000" pitchFamily="2" charset="0"/>
              </a:rPr>
              <a:t>]</a:t>
            </a:r>
          </a:p>
          <a:p>
            <a:pPr>
              <a:lnSpc>
                <a:spcPct val="100000"/>
              </a:lnSpc>
              <a:buClrTx/>
              <a:buSzTx/>
              <a:buFontTx/>
              <a:buNone/>
            </a:pPr>
            <a:r>
              <a:rPr lang="en-US" altLang="ja-JP" sz="2400" spc="-70" dirty="0" smtClean="0">
                <a:solidFill>
                  <a:srgbClr val="00B050"/>
                </a:solidFill>
                <a:latin typeface="+mj-lt"/>
                <a:ea typeface="メイリオ" panose="020B0604030504040204" pitchFamily="50" charset="-128"/>
                <a:cs typeface="Ebrima" panose="02000000000000000000" pitchFamily="2" charset="0"/>
              </a:rPr>
              <a:t>--[</a:t>
            </a:r>
            <a:r>
              <a:rPr lang="en-US" altLang="ja-JP" sz="2400" spc="-70" dirty="0" smtClean="0">
                <a:solidFill>
                  <a:srgbClr val="FF0000"/>
                </a:solidFill>
                <a:latin typeface="+mj-lt"/>
                <a:ea typeface="メイリオ" panose="020B0604030504040204" pitchFamily="50" charset="-128"/>
                <a:cs typeface="Ebrima" panose="02000000000000000000" pitchFamily="2" charset="0"/>
              </a:rPr>
              <a:t>==</a:t>
            </a:r>
            <a:r>
              <a:rPr lang="en-US" altLang="ja-JP" sz="2400" spc="-70" dirty="0" smtClean="0">
                <a:solidFill>
                  <a:srgbClr val="00B050"/>
                </a:solidFill>
                <a:latin typeface="+mj-lt"/>
                <a:ea typeface="メイリオ" panose="020B0604030504040204" pitchFamily="50" charset="-128"/>
                <a:cs typeface="Ebrima" panose="02000000000000000000" pitchFamily="2" charset="0"/>
              </a:rPr>
              <a:t>[ comment ]</a:t>
            </a:r>
            <a:r>
              <a:rPr lang="en-US" altLang="ja-JP" sz="2400" spc="-70" dirty="0" smtClean="0">
                <a:solidFill>
                  <a:srgbClr val="FF0000"/>
                </a:solidFill>
                <a:latin typeface="+mj-lt"/>
                <a:ea typeface="メイリオ" panose="020B0604030504040204" pitchFamily="50" charset="-128"/>
                <a:cs typeface="Ebrima" panose="02000000000000000000" pitchFamily="2" charset="0"/>
              </a:rPr>
              <a:t>==</a:t>
            </a:r>
            <a:r>
              <a:rPr lang="en-US" altLang="ja-JP" sz="2400" spc="-70" dirty="0" smtClean="0">
                <a:solidFill>
                  <a:srgbClr val="00B050"/>
                </a:solidFill>
                <a:latin typeface="+mj-lt"/>
                <a:ea typeface="メイリオ" panose="020B0604030504040204" pitchFamily="50" charset="-128"/>
                <a:cs typeface="Ebrima" panose="02000000000000000000" pitchFamily="2" charset="0"/>
              </a:rPr>
              <a:t>]</a:t>
            </a:r>
            <a:endParaRPr lang="en-US" altLang="ja-JP" sz="2400" spc="-70" dirty="0">
              <a:solidFill>
                <a:srgbClr val="00B050"/>
              </a:solidFill>
              <a:latin typeface="+mj-lt"/>
              <a:ea typeface="メイリオ" panose="020B0604030504040204" pitchFamily="50" charset="-128"/>
              <a:cs typeface="Ebrima" panose="02000000000000000000" pitchFamily="2" charset="0"/>
            </a:endParaRPr>
          </a:p>
        </p:txBody>
      </p:sp>
      <p:sp>
        <p:nvSpPr>
          <p:cNvPr id="13" name="コンテンツ プレースホルダー 2"/>
          <p:cNvSpPr txBox="1">
            <a:spLocks/>
          </p:cNvSpPr>
          <p:nvPr/>
        </p:nvSpPr>
        <p:spPr bwMode="auto">
          <a:xfrm>
            <a:off x="1302022" y="4587708"/>
            <a:ext cx="1614173" cy="414976"/>
          </a:xfrm>
          <a:prstGeom prst="rect">
            <a:avLst/>
          </a:prstGeom>
          <a:noFill/>
          <a:ln>
            <a:no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00"/>
              </a:spcBef>
              <a:buFontTx/>
              <a:buNone/>
            </a:pPr>
            <a:r>
              <a:rPr lang="ja-JP" altLang="en-US" dirty="0">
                <a:solidFill>
                  <a:srgbClr val="0070C0"/>
                </a:solidFill>
                <a:latin typeface="Segoe UI" panose="020B0502040204020203" pitchFamily="34" charset="0"/>
                <a:cs typeface="Segoe UI" panose="020B0502040204020203" pitchFamily="34" charset="0"/>
              </a:rPr>
              <a:t>コメント例</a:t>
            </a:r>
            <a:endParaRPr lang="en-US" dirty="0" smtClean="0">
              <a:solidFill>
                <a:srgbClr val="0070C0"/>
              </a:solidFill>
              <a:latin typeface="Segoe UI" panose="020B0502040204020203" pitchFamily="34" charset="0"/>
              <a:cs typeface="Segoe UI" panose="020B0502040204020203" pitchFamily="34" charset="0"/>
            </a:endParaRPr>
          </a:p>
        </p:txBody>
      </p:sp>
      <p:sp>
        <p:nvSpPr>
          <p:cNvPr id="14" name="コンテンツ プレースホルダー 2"/>
          <p:cNvSpPr txBox="1">
            <a:spLocks/>
          </p:cNvSpPr>
          <p:nvPr/>
        </p:nvSpPr>
        <p:spPr bwMode="auto">
          <a:xfrm>
            <a:off x="1180070" y="5061117"/>
            <a:ext cx="243906" cy="1191402"/>
          </a:xfrm>
          <a:prstGeom prst="rect">
            <a:avLst/>
          </a:prstGeom>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Bef>
                <a:spcPts val="200"/>
              </a:spcBef>
              <a:buFontTx/>
              <a:buNone/>
            </a:pPr>
            <a:r>
              <a:rPr lang="en-US" dirty="0" smtClean="0">
                <a:latin typeface="+mj-lt"/>
                <a:cs typeface="Segoe UI" panose="020B0502040204020203" pitchFamily="34" charset="0"/>
              </a:rPr>
              <a:t>1</a:t>
            </a:r>
          </a:p>
          <a:p>
            <a:pPr marL="0" indent="0" algn="ctr">
              <a:spcBef>
                <a:spcPts val="200"/>
              </a:spcBef>
              <a:buFontTx/>
              <a:buNone/>
            </a:pPr>
            <a:r>
              <a:rPr lang="en-US" dirty="0" smtClean="0">
                <a:latin typeface="+mj-lt"/>
                <a:cs typeface="Segoe UI" panose="020B0502040204020203" pitchFamily="34" charset="0"/>
              </a:rPr>
              <a:t>2</a:t>
            </a:r>
          </a:p>
          <a:p>
            <a:pPr marL="0" indent="0" algn="ctr">
              <a:spcBef>
                <a:spcPts val="200"/>
              </a:spcBef>
              <a:buFontTx/>
              <a:buNone/>
            </a:pPr>
            <a:r>
              <a:rPr lang="en-US" dirty="0" smtClean="0">
                <a:latin typeface="+mj-lt"/>
                <a:cs typeface="Segoe UI" panose="020B0502040204020203" pitchFamily="34" charset="0"/>
              </a:rPr>
              <a:t>3</a:t>
            </a:r>
          </a:p>
        </p:txBody>
      </p:sp>
    </p:spTree>
    <p:extLst>
      <p:ext uri="{BB962C8B-B14F-4D97-AF65-F5344CB8AC3E}">
        <p14:creationId xmlns:p14="http://schemas.microsoft.com/office/powerpoint/2010/main" val="15437830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dirty="0" smtClean="0"/>
              <a:t>CCFX</a:t>
            </a:r>
            <a:r>
              <a:rPr lang="ja-JP" altLang="en-US" dirty="0" smtClean="0"/>
              <a:t>と</a:t>
            </a:r>
            <a:r>
              <a:rPr lang="en-US" altLang="ja-JP" dirty="0" smtClean="0"/>
              <a:t>CCFSW</a:t>
            </a:r>
            <a:r>
              <a:rPr lang="ja-JP" altLang="en-US" dirty="0" err="1" smtClean="0"/>
              <a:t>の検</a:t>
            </a:r>
            <a:r>
              <a:rPr lang="ja-JP" altLang="en-US" dirty="0" smtClean="0"/>
              <a:t>出結果の比較</a:t>
            </a:r>
            <a:endParaRPr 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27</a:t>
            </a:fld>
            <a:endParaRPr lang="ja-JP" altLang="en-US" dirty="0">
              <a:solidFill>
                <a:srgbClr val="000000"/>
              </a:solidFill>
            </a:endParaRPr>
          </a:p>
        </p:txBody>
      </p:sp>
      <p:grpSp>
        <p:nvGrpSpPr>
          <p:cNvPr id="5" name="グループ化 4"/>
          <p:cNvGrpSpPr/>
          <p:nvPr/>
        </p:nvGrpSpPr>
        <p:grpSpPr>
          <a:xfrm>
            <a:off x="920578" y="1496551"/>
            <a:ext cx="7061139" cy="4339143"/>
            <a:chOff x="3631639" y="3184054"/>
            <a:chExt cx="5895188" cy="3398679"/>
          </a:xfrm>
        </p:grpSpPr>
        <p:sp>
          <p:nvSpPr>
            <p:cNvPr id="6" name="円/楕円 5"/>
            <p:cNvSpPr/>
            <p:nvPr/>
          </p:nvSpPr>
          <p:spPr>
            <a:xfrm>
              <a:off x="4808810" y="3184148"/>
              <a:ext cx="3398585" cy="3398585"/>
            </a:xfrm>
            <a:prstGeom prst="ellipse">
              <a:avLst/>
            </a:prstGeom>
            <a:solidFill>
              <a:srgbClr val="0070C0">
                <a:alpha val="20000"/>
              </a:srgb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7" name="円/楕円 6"/>
            <p:cNvSpPr/>
            <p:nvPr/>
          </p:nvSpPr>
          <p:spPr>
            <a:xfrm>
              <a:off x="4922619" y="3184054"/>
              <a:ext cx="3398585" cy="3398585"/>
            </a:xfrm>
            <a:prstGeom prst="ellipse">
              <a:avLst/>
            </a:prstGeom>
            <a:solidFill>
              <a:srgbClr val="FF0000">
                <a:alpha val="20000"/>
              </a:srgb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 name="Text Box 22"/>
            <p:cNvSpPr txBox="1">
              <a:spLocks noChangeArrowheads="1"/>
            </p:cNvSpPr>
            <p:nvPr/>
          </p:nvSpPr>
          <p:spPr bwMode="auto">
            <a:xfrm>
              <a:off x="4092310" y="3184054"/>
              <a:ext cx="1373563" cy="460728"/>
            </a:xfrm>
            <a:prstGeom prst="rect">
              <a:avLst/>
            </a:prstGeom>
            <a:noFill/>
            <a:ln>
              <a:noFill/>
            </a:ln>
            <a:effectLst/>
          </p:spPr>
          <p:txBody>
            <a:bodyPr wrap="square">
              <a:noAutofit/>
            </a:bodyPr>
            <a:lstStyle/>
            <a:p>
              <a:pPr algn="ctr">
                <a:lnSpc>
                  <a:spcPct val="100000"/>
                </a:lnSpc>
                <a:buClrTx/>
                <a:buSzTx/>
                <a:buFontTx/>
                <a:buNone/>
              </a:pPr>
              <a:r>
                <a:rPr lang="en-US" altLang="ja-JP" sz="1600" dirty="0" smtClean="0">
                  <a:solidFill>
                    <a:srgbClr val="00B0F0"/>
                  </a:solidFill>
                  <a:latin typeface="メイリオ" panose="020B0604030504040204" pitchFamily="50" charset="-128"/>
                  <a:ea typeface="メイリオ" panose="020B0604030504040204" pitchFamily="50" charset="-128"/>
                </a:rPr>
                <a:t>CCFinderX</a:t>
              </a:r>
            </a:p>
            <a:p>
              <a:pPr algn="ctr">
                <a:lnSpc>
                  <a:spcPct val="100000"/>
                </a:lnSpc>
                <a:buClrTx/>
                <a:buSzTx/>
                <a:buFontTx/>
                <a:buNone/>
              </a:pPr>
              <a:r>
                <a:rPr lang="en-US" altLang="ja-JP" sz="1600" dirty="0" smtClean="0">
                  <a:solidFill>
                    <a:srgbClr val="00B0F0"/>
                  </a:solidFill>
                  <a:latin typeface="メイリオ" panose="020B0604030504040204" pitchFamily="50" charset="-128"/>
                  <a:ea typeface="メイリオ" panose="020B0604030504040204" pitchFamily="50" charset="-128"/>
                </a:rPr>
                <a:t>1928</a:t>
              </a:r>
              <a:r>
                <a:rPr lang="ja-JP" altLang="en-US" sz="1600" dirty="0" smtClean="0">
                  <a:solidFill>
                    <a:srgbClr val="00B0F0"/>
                  </a:solidFill>
                  <a:latin typeface="メイリオ" panose="020B0604030504040204" pitchFamily="50" charset="-128"/>
                  <a:ea typeface="メイリオ" panose="020B0604030504040204" pitchFamily="50" charset="-128"/>
                </a:rPr>
                <a:t>個</a:t>
              </a:r>
              <a:endParaRPr lang="en-US" altLang="ja-JP" sz="1600" dirty="0">
                <a:solidFill>
                  <a:srgbClr val="00B0F0"/>
                </a:solidFill>
                <a:latin typeface="メイリオ" panose="020B0604030504040204" pitchFamily="50" charset="-128"/>
                <a:ea typeface="メイリオ" panose="020B0604030504040204" pitchFamily="50" charset="-128"/>
              </a:endParaRPr>
            </a:p>
          </p:txBody>
        </p:sp>
        <p:sp>
          <p:nvSpPr>
            <p:cNvPr id="9" name="Text Box 22"/>
            <p:cNvSpPr txBox="1">
              <a:spLocks noChangeArrowheads="1"/>
            </p:cNvSpPr>
            <p:nvPr/>
          </p:nvSpPr>
          <p:spPr bwMode="auto">
            <a:xfrm>
              <a:off x="7507617" y="3184054"/>
              <a:ext cx="1495995" cy="512516"/>
            </a:xfrm>
            <a:prstGeom prst="rect">
              <a:avLst/>
            </a:prstGeom>
            <a:noFill/>
            <a:ln>
              <a:noFill/>
            </a:ln>
            <a:effectLst/>
          </p:spPr>
          <p:txBody>
            <a:bodyPr wrap="square">
              <a:noAutofit/>
            </a:bodyPr>
            <a:lstStyle/>
            <a:p>
              <a:pPr algn="ctr">
                <a:lnSpc>
                  <a:spcPct val="100000"/>
                </a:lnSpc>
                <a:buClrTx/>
                <a:buSzTx/>
                <a:buFontTx/>
                <a:buNone/>
              </a:pPr>
              <a:r>
                <a:rPr lang="en-US" altLang="ja-JP" sz="1600" dirty="0" smtClean="0">
                  <a:solidFill>
                    <a:srgbClr val="FF0000"/>
                  </a:solidFill>
                  <a:latin typeface="メイリオ" panose="020B0604030504040204" pitchFamily="50" charset="-128"/>
                  <a:ea typeface="メイリオ" panose="020B0604030504040204" pitchFamily="50" charset="-128"/>
                </a:rPr>
                <a:t>CCFinderSW</a:t>
              </a:r>
            </a:p>
            <a:p>
              <a:pPr algn="ctr">
                <a:lnSpc>
                  <a:spcPct val="100000"/>
                </a:lnSpc>
                <a:buClrTx/>
                <a:buSzTx/>
                <a:buFontTx/>
                <a:buNone/>
              </a:pPr>
              <a:r>
                <a:rPr lang="en-US" altLang="ja-JP" sz="1600" dirty="0" smtClean="0">
                  <a:solidFill>
                    <a:srgbClr val="FF0000"/>
                  </a:solidFill>
                  <a:latin typeface="メイリオ" panose="020B0604030504040204" pitchFamily="50" charset="-128"/>
                  <a:ea typeface="メイリオ" panose="020B0604030504040204" pitchFamily="50" charset="-128"/>
                </a:rPr>
                <a:t>1944</a:t>
              </a:r>
              <a:r>
                <a:rPr lang="ja-JP" altLang="en-US" sz="1600" dirty="0" smtClean="0">
                  <a:solidFill>
                    <a:srgbClr val="FF0000"/>
                  </a:solidFill>
                  <a:latin typeface="メイリオ" panose="020B0604030504040204" pitchFamily="50" charset="-128"/>
                  <a:ea typeface="メイリオ" panose="020B0604030504040204" pitchFamily="50" charset="-128"/>
                </a:rPr>
                <a:t>個</a:t>
              </a:r>
              <a:endParaRPr lang="en-US" altLang="ja-JP" sz="1600" dirty="0">
                <a:solidFill>
                  <a:srgbClr val="FF0000"/>
                </a:solidFill>
                <a:latin typeface="メイリオ" panose="020B0604030504040204" pitchFamily="50" charset="-128"/>
                <a:ea typeface="メイリオ" panose="020B0604030504040204" pitchFamily="50" charset="-128"/>
              </a:endParaRPr>
            </a:p>
          </p:txBody>
        </p:sp>
        <p:sp>
          <p:nvSpPr>
            <p:cNvPr id="10" name="Text Box 22"/>
            <p:cNvSpPr txBox="1">
              <a:spLocks noChangeArrowheads="1"/>
            </p:cNvSpPr>
            <p:nvPr/>
          </p:nvSpPr>
          <p:spPr bwMode="auto">
            <a:xfrm>
              <a:off x="5422358" y="4639686"/>
              <a:ext cx="2258566" cy="492018"/>
            </a:xfrm>
            <a:prstGeom prst="rect">
              <a:avLst/>
            </a:prstGeom>
            <a:noFill/>
            <a:ln>
              <a:noFill/>
            </a:ln>
            <a:effectLst/>
          </p:spPr>
          <p:txBody>
            <a:bodyPr wrap="square">
              <a:noAutofit/>
            </a:bodyPr>
            <a:lstStyle/>
            <a:p>
              <a:pPr algn="ctr">
                <a:lnSpc>
                  <a:spcPct val="100000"/>
                </a:lnSpc>
                <a:spcBef>
                  <a:spcPct val="50000"/>
                </a:spcBef>
                <a:buClrTx/>
                <a:buSzTx/>
                <a:buFontTx/>
                <a:buNone/>
              </a:pPr>
              <a:r>
                <a:rPr lang="ja-JP" altLang="en-US" sz="1600" dirty="0" smtClean="0">
                  <a:ln w="3175">
                    <a:noFill/>
                  </a:ln>
                  <a:solidFill>
                    <a:srgbClr val="7030A0"/>
                  </a:solidFill>
                  <a:latin typeface="メイリオ" panose="020B0604030504040204" pitchFamily="50" charset="-128"/>
                  <a:ea typeface="メイリオ" panose="020B0604030504040204" pitchFamily="50" charset="-128"/>
                </a:rPr>
                <a:t>マッチしたペア 　</a:t>
              </a:r>
              <a:r>
                <a:rPr lang="en-US" altLang="ja-JP" sz="1600" dirty="0" smtClean="0">
                  <a:ln w="3175">
                    <a:noFill/>
                  </a:ln>
                  <a:solidFill>
                    <a:srgbClr val="7030A0"/>
                  </a:solidFill>
                  <a:latin typeface="メイリオ" panose="020B0604030504040204" pitchFamily="50" charset="-128"/>
                  <a:ea typeface="メイリオ" panose="020B0604030504040204" pitchFamily="50" charset="-128"/>
                </a:rPr>
                <a:t>1806</a:t>
              </a:r>
              <a:r>
                <a:rPr lang="ja-JP" altLang="en-US" sz="1600" dirty="0" smtClean="0">
                  <a:ln w="3175">
                    <a:noFill/>
                  </a:ln>
                  <a:solidFill>
                    <a:srgbClr val="7030A0"/>
                  </a:solidFill>
                  <a:latin typeface="メイリオ" panose="020B0604030504040204" pitchFamily="50" charset="-128"/>
                  <a:ea typeface="メイリオ" panose="020B0604030504040204" pitchFamily="50" charset="-128"/>
                </a:rPr>
                <a:t>個</a:t>
              </a:r>
              <a:endParaRPr lang="en-US" altLang="ja-JP" sz="1600" dirty="0">
                <a:ln w="3175">
                  <a:noFill/>
                </a:ln>
                <a:solidFill>
                  <a:srgbClr val="7030A0"/>
                </a:solidFill>
                <a:latin typeface="メイリオ" panose="020B0604030504040204" pitchFamily="50" charset="-128"/>
                <a:ea typeface="メイリオ" panose="020B0604030504040204" pitchFamily="50" charset="-128"/>
              </a:endParaRPr>
            </a:p>
          </p:txBody>
        </p:sp>
        <p:grpSp>
          <p:nvGrpSpPr>
            <p:cNvPr id="11" name="グループ化 10"/>
            <p:cNvGrpSpPr/>
            <p:nvPr/>
          </p:nvGrpSpPr>
          <p:grpSpPr>
            <a:xfrm>
              <a:off x="3631639" y="5131704"/>
              <a:ext cx="1262528" cy="711967"/>
              <a:chOff x="2027478" y="5580577"/>
              <a:chExt cx="1262528" cy="711967"/>
            </a:xfrm>
          </p:grpSpPr>
          <p:sp>
            <p:nvSpPr>
              <p:cNvPr id="17" name="Text Box 22"/>
              <p:cNvSpPr txBox="1">
                <a:spLocks noChangeArrowheads="1"/>
              </p:cNvSpPr>
              <p:nvPr/>
            </p:nvSpPr>
            <p:spPr bwMode="auto">
              <a:xfrm>
                <a:off x="2027478" y="5580577"/>
                <a:ext cx="1262528" cy="447711"/>
              </a:xfrm>
              <a:prstGeom prst="rect">
                <a:avLst/>
              </a:prstGeom>
              <a:noFill/>
              <a:ln>
                <a:noFill/>
              </a:ln>
              <a:effectLst/>
            </p:spPr>
            <p:txBody>
              <a:bodyPr wrap="square">
                <a:noAutofit/>
              </a:bodyPr>
              <a:lstStyle/>
              <a:p>
                <a:pPr algn="ctr">
                  <a:lnSpc>
                    <a:spcPct val="100000"/>
                  </a:lnSpc>
                  <a:buClrTx/>
                  <a:buSzTx/>
                  <a:buFontTx/>
                  <a:buNone/>
                </a:pPr>
                <a:r>
                  <a:rPr lang="en-US" altLang="ja-JP" sz="1200" dirty="0">
                    <a:latin typeface="メイリオ" panose="020B0604030504040204" pitchFamily="50" charset="-128"/>
                    <a:ea typeface="メイリオ" panose="020B0604030504040204" pitchFamily="50" charset="-128"/>
                  </a:rPr>
                  <a:t>8</a:t>
                </a:r>
                <a:r>
                  <a:rPr lang="ja-JP" altLang="en-US" sz="1200" dirty="0">
                    <a:latin typeface="メイリオ" panose="020B0604030504040204" pitchFamily="50" charset="-128"/>
                    <a:ea typeface="メイリオ" panose="020B0604030504040204" pitchFamily="50" charset="-128"/>
                  </a:rPr>
                  <a:t>割以上一致　</a:t>
                </a:r>
                <a:r>
                  <a:rPr lang="en-US" altLang="ja-JP" sz="1200" dirty="0" smtClean="0">
                    <a:latin typeface="メイリオ" panose="020B0604030504040204" pitchFamily="50" charset="-128"/>
                    <a:ea typeface="メイリオ" panose="020B0604030504040204" pitchFamily="50" charset="-128"/>
                  </a:rPr>
                  <a:t>90</a:t>
                </a:r>
                <a:r>
                  <a:rPr lang="ja-JP" altLang="en-US" sz="1200" dirty="0" smtClean="0">
                    <a:latin typeface="メイリオ" panose="020B0604030504040204" pitchFamily="50" charset="-128"/>
                    <a:ea typeface="メイリオ" panose="020B0604030504040204" pitchFamily="50" charset="-128"/>
                  </a:rPr>
                  <a:t>個</a:t>
                </a:r>
                <a:endParaRPr lang="en-US" altLang="ja-JP" sz="1200" dirty="0" smtClean="0">
                  <a:latin typeface="メイリオ" panose="020B0604030504040204" pitchFamily="50" charset="-128"/>
                  <a:ea typeface="メイリオ" panose="020B0604030504040204" pitchFamily="50" charset="-128"/>
                </a:endParaRPr>
              </a:p>
              <a:p>
                <a:pPr algn="ctr">
                  <a:lnSpc>
                    <a:spcPct val="100000"/>
                  </a:lnSpc>
                  <a:buClrTx/>
                  <a:buSzTx/>
                  <a:buFontTx/>
                  <a:buNone/>
                </a:pPr>
                <a:r>
                  <a:rPr lang="en-US" altLang="ja-JP" sz="1200" dirty="0" smtClean="0">
                    <a:latin typeface="メイリオ" panose="020B0604030504040204" pitchFamily="50" charset="-128"/>
                    <a:ea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endParaRPr>
              </a:p>
            </p:txBody>
          </p:sp>
          <p:sp>
            <p:nvSpPr>
              <p:cNvPr id="18" name="Text Box 22"/>
              <p:cNvSpPr txBox="1">
                <a:spLocks noChangeArrowheads="1"/>
              </p:cNvSpPr>
              <p:nvPr/>
            </p:nvSpPr>
            <p:spPr bwMode="auto">
              <a:xfrm>
                <a:off x="2027478" y="6125564"/>
                <a:ext cx="1262528" cy="166980"/>
              </a:xfrm>
              <a:prstGeom prst="rect">
                <a:avLst/>
              </a:prstGeom>
              <a:noFill/>
              <a:ln>
                <a:noFill/>
              </a:ln>
              <a:effectLst/>
            </p:spPr>
            <p:txBody>
              <a:bodyPr wrap="square">
                <a:noAutofit/>
              </a:bodyPr>
              <a:lstStyle/>
              <a:p>
                <a:pPr algn="ctr">
                  <a:lnSpc>
                    <a:spcPct val="100000"/>
                  </a:lnSpc>
                  <a:spcBef>
                    <a:spcPct val="50000"/>
                  </a:spcBef>
                  <a:buClrTx/>
                  <a:buSzTx/>
                  <a:buFontTx/>
                  <a:buNone/>
                </a:pPr>
                <a:r>
                  <a:rPr lang="ja-JP" altLang="en-US" sz="1200" dirty="0" smtClean="0">
                    <a:latin typeface="メイリオ" panose="020B0604030504040204" pitchFamily="50" charset="-128"/>
                    <a:ea typeface="メイリオ" panose="020B0604030504040204" pitchFamily="50" charset="-128"/>
                  </a:rPr>
                  <a:t>一致なし</a:t>
                </a:r>
                <a:r>
                  <a:rPr lang="ja-JP" altLang="en-US" sz="1200" dirty="0">
                    <a:latin typeface="メイリオ" panose="020B0604030504040204" pitchFamily="50" charset="-128"/>
                    <a:ea typeface="メイリオ" panose="020B0604030504040204" pitchFamily="50" charset="-128"/>
                  </a:rPr>
                  <a:t> </a:t>
                </a:r>
                <a:r>
                  <a:rPr lang="en-US" altLang="ja-JP" sz="1200" dirty="0" smtClean="0">
                    <a:latin typeface="メイリオ" panose="020B0604030504040204" pitchFamily="50" charset="-128"/>
                    <a:ea typeface="メイリオ" panose="020B0604030504040204" pitchFamily="50" charset="-128"/>
                  </a:rPr>
                  <a:t>32</a:t>
                </a:r>
                <a:r>
                  <a:rPr lang="ja-JP" altLang="en-US" sz="1200" dirty="0" smtClean="0">
                    <a:latin typeface="メイリオ" panose="020B0604030504040204" pitchFamily="50" charset="-128"/>
                    <a:ea typeface="メイリオ" panose="020B0604030504040204" pitchFamily="50" charset="-128"/>
                  </a:rPr>
                  <a:t>個</a:t>
                </a:r>
                <a:endParaRPr lang="en-US" altLang="ja-JP" sz="1200" dirty="0">
                  <a:latin typeface="メイリオ" panose="020B0604030504040204" pitchFamily="50" charset="-128"/>
                  <a:ea typeface="メイリオ" panose="020B0604030504040204" pitchFamily="50" charset="-128"/>
                </a:endParaRPr>
              </a:p>
            </p:txBody>
          </p:sp>
        </p:grpSp>
        <p:grpSp>
          <p:nvGrpSpPr>
            <p:cNvPr id="12" name="グループ化 11"/>
            <p:cNvGrpSpPr/>
            <p:nvPr/>
          </p:nvGrpSpPr>
          <p:grpSpPr>
            <a:xfrm>
              <a:off x="8264299" y="5131704"/>
              <a:ext cx="1262528" cy="992698"/>
              <a:chOff x="5628335" y="2786046"/>
              <a:chExt cx="1262528" cy="992698"/>
            </a:xfrm>
          </p:grpSpPr>
          <p:sp>
            <p:nvSpPr>
              <p:cNvPr id="15" name="Text Box 22"/>
              <p:cNvSpPr txBox="1">
                <a:spLocks noChangeArrowheads="1"/>
              </p:cNvSpPr>
              <p:nvPr/>
            </p:nvSpPr>
            <p:spPr bwMode="auto">
              <a:xfrm>
                <a:off x="5628335" y="2786046"/>
                <a:ext cx="1262528" cy="447711"/>
              </a:xfrm>
              <a:prstGeom prst="rect">
                <a:avLst/>
              </a:prstGeom>
              <a:noFill/>
              <a:ln>
                <a:noFill/>
              </a:ln>
              <a:effectLst/>
            </p:spPr>
            <p:txBody>
              <a:bodyPr wrap="square">
                <a:noAutofit/>
              </a:bodyPr>
              <a:lstStyle/>
              <a:p>
                <a:pPr algn="ctr">
                  <a:lnSpc>
                    <a:spcPct val="100000"/>
                  </a:lnSpc>
                  <a:buClrTx/>
                  <a:buSzTx/>
                  <a:buFontTx/>
                  <a:buNone/>
                </a:pPr>
                <a:r>
                  <a:rPr lang="en-US" altLang="ja-JP" sz="1200" dirty="0" smtClean="0">
                    <a:latin typeface="メイリオ" panose="020B0604030504040204" pitchFamily="50" charset="-128"/>
                    <a:ea typeface="メイリオ" panose="020B0604030504040204" pitchFamily="50" charset="-128"/>
                  </a:rPr>
                  <a:t>8</a:t>
                </a:r>
                <a:r>
                  <a:rPr lang="ja-JP" altLang="en-US" sz="1200" dirty="0" smtClean="0">
                    <a:latin typeface="メイリオ" panose="020B0604030504040204" pitchFamily="50" charset="-128"/>
                    <a:ea typeface="メイリオ" panose="020B0604030504040204" pitchFamily="50" charset="-128"/>
                  </a:rPr>
                  <a:t>割以上一致</a:t>
                </a:r>
                <a:r>
                  <a:rPr lang="ja-JP" altLang="en-US" sz="1200" dirty="0">
                    <a:latin typeface="メイリオ" panose="020B0604030504040204" pitchFamily="50" charset="-128"/>
                    <a:ea typeface="メイリオ" panose="020B0604030504040204" pitchFamily="50" charset="-128"/>
                  </a:rPr>
                  <a:t>　</a:t>
                </a:r>
                <a:r>
                  <a:rPr lang="en-US" altLang="ja-JP" sz="1200" dirty="0" smtClean="0">
                    <a:latin typeface="メイリオ" panose="020B0604030504040204" pitchFamily="50" charset="-128"/>
                    <a:ea typeface="メイリオ" panose="020B0604030504040204" pitchFamily="50" charset="-128"/>
                  </a:rPr>
                  <a:t>98</a:t>
                </a:r>
                <a:r>
                  <a:rPr lang="ja-JP" altLang="en-US" sz="1200" dirty="0" smtClean="0">
                    <a:latin typeface="メイリオ" panose="020B0604030504040204" pitchFamily="50" charset="-128"/>
                    <a:ea typeface="メイリオ" panose="020B0604030504040204" pitchFamily="50" charset="-128"/>
                  </a:rPr>
                  <a:t>個</a:t>
                </a:r>
                <a:endParaRPr lang="en-US" altLang="ja-JP" sz="1200" dirty="0">
                  <a:latin typeface="メイリオ" panose="020B0604030504040204" pitchFamily="50" charset="-128"/>
                  <a:ea typeface="メイリオ" panose="020B0604030504040204" pitchFamily="50" charset="-128"/>
                </a:endParaRPr>
              </a:p>
              <a:p>
                <a:pPr algn="ctr">
                  <a:lnSpc>
                    <a:spcPct val="100000"/>
                  </a:lnSpc>
                  <a:buClrTx/>
                  <a:buSzTx/>
                  <a:buFontTx/>
                  <a:buNone/>
                </a:pPr>
                <a:r>
                  <a:rPr lang="en-US" altLang="ja-JP" sz="1200" dirty="0" smtClean="0">
                    <a:latin typeface="メイリオ" panose="020B0604030504040204" pitchFamily="50" charset="-128"/>
                    <a:ea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endParaRPr>
              </a:p>
            </p:txBody>
          </p:sp>
          <p:sp>
            <p:nvSpPr>
              <p:cNvPr id="16" name="Text Box 22"/>
              <p:cNvSpPr txBox="1">
                <a:spLocks noChangeArrowheads="1"/>
              </p:cNvSpPr>
              <p:nvPr/>
            </p:nvSpPr>
            <p:spPr bwMode="auto">
              <a:xfrm>
                <a:off x="5628335" y="3331033"/>
                <a:ext cx="1262528" cy="447711"/>
              </a:xfrm>
              <a:prstGeom prst="rect">
                <a:avLst/>
              </a:prstGeom>
              <a:noFill/>
              <a:ln>
                <a:noFill/>
              </a:ln>
              <a:effectLst/>
            </p:spPr>
            <p:txBody>
              <a:bodyPr wrap="square">
                <a:noAutofit/>
              </a:bodyPr>
              <a:lstStyle/>
              <a:p>
                <a:pPr algn="ctr">
                  <a:lnSpc>
                    <a:spcPct val="100000"/>
                  </a:lnSpc>
                  <a:spcBef>
                    <a:spcPct val="50000"/>
                  </a:spcBef>
                  <a:buClrTx/>
                  <a:buSzTx/>
                  <a:buFontTx/>
                  <a:buNone/>
                </a:pPr>
                <a:r>
                  <a:rPr lang="ja-JP" altLang="en-US" sz="1200" dirty="0" smtClean="0">
                    <a:latin typeface="メイリオ" panose="020B0604030504040204" pitchFamily="50" charset="-128"/>
                    <a:ea typeface="メイリオ" panose="020B0604030504040204" pitchFamily="50" charset="-128"/>
                  </a:rPr>
                  <a:t>一致なし</a:t>
                </a:r>
                <a:r>
                  <a:rPr lang="ja-JP" altLang="en-US" sz="1200" dirty="0">
                    <a:latin typeface="メイリオ" panose="020B0604030504040204" pitchFamily="50" charset="-128"/>
                    <a:ea typeface="メイリオ" panose="020B0604030504040204" pitchFamily="50" charset="-128"/>
                  </a:rPr>
                  <a:t> </a:t>
                </a:r>
                <a:r>
                  <a:rPr lang="en-US" altLang="ja-JP" sz="1200" dirty="0" smtClean="0">
                    <a:latin typeface="メイリオ" panose="020B0604030504040204" pitchFamily="50" charset="-128"/>
                    <a:ea typeface="メイリオ" panose="020B0604030504040204" pitchFamily="50" charset="-128"/>
                  </a:rPr>
                  <a:t>40</a:t>
                </a:r>
                <a:r>
                  <a:rPr lang="ja-JP" altLang="en-US" sz="1200" dirty="0" smtClean="0">
                    <a:latin typeface="メイリオ" panose="020B0604030504040204" pitchFamily="50" charset="-128"/>
                    <a:ea typeface="メイリオ" panose="020B0604030504040204" pitchFamily="50" charset="-128"/>
                  </a:rPr>
                  <a:t>個</a:t>
                </a:r>
                <a:endParaRPr lang="en-US" altLang="ja-JP" sz="1200" dirty="0">
                  <a:latin typeface="メイリオ" panose="020B0604030504040204" pitchFamily="50" charset="-128"/>
                  <a:ea typeface="メイリオ" panose="020B0604030504040204" pitchFamily="50" charset="-128"/>
                </a:endParaRPr>
              </a:p>
            </p:txBody>
          </p:sp>
        </p:grpSp>
        <p:cxnSp>
          <p:nvCxnSpPr>
            <p:cNvPr id="13" name="直線矢印コネクタ 12"/>
            <p:cNvCxnSpPr>
              <a:stCxn id="17" idx="0"/>
            </p:cNvCxnSpPr>
            <p:nvPr/>
          </p:nvCxnSpPr>
          <p:spPr>
            <a:xfrm flipV="1">
              <a:off x="4262903" y="5034428"/>
              <a:ext cx="602812" cy="97276"/>
            </a:xfrm>
            <a:prstGeom prst="straightConnector1">
              <a:avLst/>
            </a:prstGeom>
            <a:ln w="603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15" idx="0"/>
            </p:cNvCxnSpPr>
            <p:nvPr/>
          </p:nvCxnSpPr>
          <p:spPr>
            <a:xfrm flipH="1" flipV="1">
              <a:off x="8235848" y="5034428"/>
              <a:ext cx="659716" cy="97276"/>
            </a:xfrm>
            <a:prstGeom prst="straightConnector1">
              <a:avLst/>
            </a:prstGeom>
            <a:ln w="603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85176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r>
              <a:rPr lang="ja-JP" altLang="en-US" dirty="0" smtClean="0"/>
              <a:t>の分類</a:t>
            </a:r>
            <a:r>
              <a:rPr lang="en-US" altLang="ja-JP" sz="2400" dirty="0" smtClean="0"/>
              <a:t>[1]</a:t>
            </a:r>
            <a:endParaRPr kumimoji="1" lang="ja-JP" altLang="en-US" dirty="0"/>
          </a:p>
        </p:txBody>
      </p:sp>
      <p:graphicFrame>
        <p:nvGraphicFramePr>
          <p:cNvPr id="6" name="コンテンツ プレースホルダー 5"/>
          <p:cNvGraphicFramePr>
            <a:graphicFrameLocks noGrp="1"/>
          </p:cNvGraphicFramePr>
          <p:nvPr>
            <p:ph idx="1"/>
            <p:extLst/>
          </p:nvPr>
        </p:nvGraphicFramePr>
        <p:xfrm>
          <a:off x="423745" y="1020854"/>
          <a:ext cx="8347447" cy="155448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126274">
                  <a:extLst>
                    <a:ext uri="{9D8B030D-6E8A-4147-A177-3AD203B41FA5}">
                      <a16:colId xmlns:a16="http://schemas.microsoft.com/office/drawing/2014/main" xmlns="" val="20000"/>
                    </a:ext>
                  </a:extLst>
                </a:gridCol>
                <a:gridCol w="7221173">
                  <a:extLst>
                    <a:ext uri="{9D8B030D-6E8A-4147-A177-3AD203B41FA5}">
                      <a16:colId xmlns:a16="http://schemas.microsoft.com/office/drawing/2014/main" xmlns="" val="20001"/>
                    </a:ext>
                  </a:extLst>
                </a:gridCol>
              </a:tblGrid>
              <a:tr h="346513">
                <a:tc>
                  <a:txBody>
                    <a:bodyPr/>
                    <a:lstStyle/>
                    <a:p>
                      <a:pPr algn="r"/>
                      <a:r>
                        <a:rPr kumimoji="1" lang="ja-JP" altLang="en-US" sz="1800" b="0" dirty="0" smtClean="0">
                          <a:solidFill>
                            <a:schemeClr val="tx1"/>
                          </a:solidFill>
                          <a:latin typeface="メイリオ" panose="020B0604030504040204" pitchFamily="50" charset="-128"/>
                          <a:ea typeface="メイリオ" panose="020B0604030504040204" pitchFamily="50" charset="-128"/>
                        </a:rPr>
                        <a:t>分類</a:t>
                      </a:r>
                      <a:endParaRPr kumimoji="1" lang="ja-JP" altLang="en-US" sz="180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800" b="0" dirty="0" smtClean="0">
                          <a:solidFill>
                            <a:schemeClr val="tx1"/>
                          </a:solidFill>
                          <a:latin typeface="メイリオ" panose="020B0604030504040204" pitchFamily="50" charset="-128"/>
                          <a:ea typeface="メイリオ" panose="020B0604030504040204" pitchFamily="50" charset="-128"/>
                        </a:rPr>
                        <a:t>定義</a:t>
                      </a:r>
                      <a:endParaRPr kumimoji="1" lang="ja-JP" altLang="en-US" sz="180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94434">
                <a:tc>
                  <a:txBody>
                    <a:bodyPr/>
                    <a:lstStyle/>
                    <a:p>
                      <a:pPr algn="r"/>
                      <a:r>
                        <a:rPr kumimoji="1" lang="ja-JP" altLang="en-US" sz="1800" dirty="0" smtClean="0">
                          <a:latin typeface="メイリオ" panose="020B0604030504040204" pitchFamily="50" charset="-128"/>
                          <a:ea typeface="メイリオ" panose="020B0604030504040204" pitchFamily="50" charset="-128"/>
                        </a:rPr>
                        <a:t>タイプ </a:t>
                      </a:r>
                      <a:r>
                        <a:rPr kumimoji="1" lang="en-US" altLang="ja-JP" sz="1800" dirty="0" smtClean="0">
                          <a:latin typeface="メイリオ" panose="020B0604030504040204" pitchFamily="50" charset="-128"/>
                          <a:ea typeface="メイリオ" panose="020B0604030504040204" pitchFamily="50" charset="-128"/>
                        </a:rPr>
                        <a:t>1</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空白，タブ文字，改行やコメントなどを除いて一致する　　　　　コードクローン</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557898">
                <a:tc>
                  <a:txBody>
                    <a:bodyPr/>
                    <a:lstStyle/>
                    <a:p>
                      <a:pPr algn="r"/>
                      <a:r>
                        <a:rPr kumimoji="1" lang="ja-JP" altLang="en-US" sz="1800" dirty="0" smtClean="0">
                          <a:latin typeface="メイリオ" panose="020B0604030504040204" pitchFamily="50" charset="-128"/>
                          <a:ea typeface="メイリオ" panose="020B0604030504040204" pitchFamily="50" charset="-128"/>
                        </a:rPr>
                        <a:t>タイプ </a:t>
                      </a:r>
                      <a:r>
                        <a:rPr kumimoji="1" lang="en-US" altLang="ja-JP" sz="1800" dirty="0" smtClean="0">
                          <a:latin typeface="メイリオ" panose="020B0604030504040204" pitchFamily="50" charset="-128"/>
                          <a:ea typeface="メイリオ" panose="020B0604030504040204" pitchFamily="50" charset="-128"/>
                        </a:rPr>
                        <a:t>2</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タイプ </a:t>
                      </a:r>
                      <a:r>
                        <a:rPr kumimoji="1" lang="en-US" altLang="ja-JP"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1 </a:t>
                      </a:r>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の条件に加えて，リテラル，型，識別子を除いて一致する</a:t>
                      </a:r>
                      <a:endParaRPr kumimoji="1" lang="en-US" altLang="ja-JP"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endParaRPr>
                    </a:p>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コードクローン</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bl>
          </a:graphicData>
        </a:graphic>
      </p:graphicFrame>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a:t>
            </a:fld>
            <a:endParaRPr lang="ja-JP" altLang="en-US" dirty="0">
              <a:solidFill>
                <a:srgbClr val="000000"/>
              </a:solidFill>
            </a:endParaRPr>
          </a:p>
        </p:txBody>
      </p:sp>
      <p:grpSp>
        <p:nvGrpSpPr>
          <p:cNvPr id="5" name="グループ化 4"/>
          <p:cNvGrpSpPr/>
          <p:nvPr/>
        </p:nvGrpSpPr>
        <p:grpSpPr>
          <a:xfrm>
            <a:off x="667635" y="3177825"/>
            <a:ext cx="7873820" cy="2459519"/>
            <a:chOff x="541593" y="3177825"/>
            <a:chExt cx="7873820" cy="2459519"/>
          </a:xfrm>
        </p:grpSpPr>
        <p:sp>
          <p:nvSpPr>
            <p:cNvPr id="3" name="角丸四角形 2"/>
            <p:cNvSpPr/>
            <p:nvPr/>
          </p:nvSpPr>
          <p:spPr>
            <a:xfrm>
              <a:off x="541593" y="3177825"/>
              <a:ext cx="3885357" cy="2459519"/>
            </a:xfrm>
            <a:prstGeom prst="roundRect">
              <a:avLst/>
            </a:prstGeom>
            <a:solidFill>
              <a:srgbClr val="F1F8F9"/>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lumMod val="95000"/>
                      <a:lumOff val="5000"/>
                    </a:schemeClr>
                  </a:solidFill>
                </a:rPr>
                <a:t>void </a:t>
              </a:r>
              <a:r>
                <a:rPr lang="en-US" altLang="ja-JP" sz="2000" dirty="0" smtClean="0">
                  <a:solidFill>
                    <a:srgbClr val="FF33CC"/>
                  </a:solidFill>
                </a:rPr>
                <a:t>show</a:t>
              </a:r>
              <a:r>
                <a:rPr lang="en-US" altLang="ja-JP" sz="2000" dirty="0" smtClean="0">
                  <a:solidFill>
                    <a:schemeClr val="tx1">
                      <a:lumMod val="95000"/>
                      <a:lumOff val="5000"/>
                    </a:schemeClr>
                  </a:solidFill>
                </a:rPr>
                <a:t>(</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smtClean="0">
                  <a:solidFill>
                    <a:srgbClr val="FF0000"/>
                  </a:solidFill>
                </a:rPr>
                <a:t>range</a:t>
              </a:r>
              <a:r>
                <a:rPr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x = 0; </a:t>
              </a:r>
              <a:r>
                <a:rPr lang="en-US" altLang="ja-JP" sz="2000" dirty="0" smtClean="0">
                  <a:solidFill>
                    <a:srgbClr val="00B050"/>
                  </a:solidFill>
                </a:rPr>
                <a:t>//</a:t>
              </a:r>
              <a:r>
                <a:rPr lang="en-US" altLang="ja-JP" sz="2000" dirty="0" err="1" smtClean="0">
                  <a:solidFill>
                    <a:srgbClr val="00B050"/>
                  </a:solidFill>
                </a:rPr>
                <a:t>init</a:t>
              </a:r>
              <a:endParaRPr lang="en-US" altLang="ja-JP" sz="2000" dirty="0" smtClean="0">
                <a:solidFill>
                  <a:srgbClr val="00B050"/>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for(</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=0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&lt;</a:t>
              </a:r>
              <a:r>
                <a:rPr lang="en-US" altLang="ja-JP" sz="2000" dirty="0" smtClean="0">
                  <a:solidFill>
                    <a:srgbClr val="FF0000"/>
                  </a:solidFill>
                </a:rPr>
                <a:t>range</a:t>
              </a:r>
              <a:r>
                <a:rPr lang="en-US" altLang="ja-JP" sz="2000" dirty="0" smtClean="0">
                  <a:solidFill>
                    <a:schemeClr val="tx1">
                      <a:lumMod val="95000"/>
                      <a:lumOff val="5000"/>
                    </a:schemeClr>
                  </a:solidFill>
                </a:rPr>
                <a:t>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p>
            <a:p>
              <a:r>
                <a:rPr lang="en-US" altLang="ja-JP" sz="2000" dirty="0" smtClean="0">
                  <a:solidFill>
                    <a:schemeClr val="tx1">
                      <a:lumMod val="95000"/>
                      <a:lumOff val="5000"/>
                    </a:schemeClr>
                  </a:solidFill>
                </a:rPr>
                <a:t>                    </a:t>
              </a:r>
              <a:r>
                <a:rPr kumimoji="1" lang="en-US" altLang="ja-JP" sz="2000" dirty="0" err="1" smtClean="0">
                  <a:solidFill>
                    <a:schemeClr val="tx1">
                      <a:lumMod val="95000"/>
                      <a:lumOff val="5000"/>
                    </a:schemeClr>
                  </a:solidFill>
                </a:rPr>
                <a:t>printf</a:t>
              </a:r>
              <a:r>
                <a:rPr kumimoji="1" lang="en-US" altLang="ja-JP" sz="2000" dirty="0" smtClean="0">
                  <a:solidFill>
                    <a:schemeClr val="tx1">
                      <a:lumMod val="95000"/>
                      <a:lumOff val="5000"/>
                    </a:schemeClr>
                  </a:solidFill>
                </a:rPr>
                <a:t>(“%d ”,</a:t>
              </a:r>
              <a:r>
                <a:rPr kumimoji="1" lang="en-US" altLang="ja-JP" sz="2000" dirty="0" smtClean="0">
                  <a:solidFill>
                    <a:schemeClr val="tx1"/>
                  </a:solidFill>
                </a:rPr>
                <a:t>x)</a:t>
              </a:r>
              <a:r>
                <a:rPr kumimoji="1"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x=</a:t>
              </a:r>
              <a:r>
                <a:rPr lang="en-US" altLang="ja-JP" sz="2000" dirty="0" err="1" smtClean="0">
                  <a:solidFill>
                    <a:schemeClr val="tx1"/>
                  </a:solidFill>
                </a:rPr>
                <a:t>x</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endParaRPr kumimoji="1" lang="en-US" altLang="ja-JP" sz="2000" dirty="0" smtClean="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kumimoji="1"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a:t>
              </a:r>
              <a:endParaRPr kumimoji="1" lang="en-US" altLang="ja-JP" sz="2000" dirty="0">
                <a:solidFill>
                  <a:schemeClr val="tx1">
                    <a:lumMod val="95000"/>
                    <a:lumOff val="5000"/>
                  </a:schemeClr>
                </a:solidFill>
              </a:endParaRPr>
            </a:p>
          </p:txBody>
        </p:sp>
        <p:sp>
          <p:nvSpPr>
            <p:cNvPr id="17" name="角丸四角形 16"/>
            <p:cNvSpPr/>
            <p:nvPr/>
          </p:nvSpPr>
          <p:spPr>
            <a:xfrm>
              <a:off x="4530056" y="3177825"/>
              <a:ext cx="3885357" cy="2459519"/>
            </a:xfrm>
            <a:prstGeom prst="roundRect">
              <a:avLst/>
            </a:prstGeom>
            <a:solidFill>
              <a:srgbClr val="F1F8F9"/>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lumMod val="95000"/>
                      <a:lumOff val="5000"/>
                    </a:schemeClr>
                  </a:solidFill>
                </a:rPr>
                <a:t>void </a:t>
              </a:r>
              <a:r>
                <a:rPr lang="en-US" altLang="ja-JP" sz="2000" dirty="0" smtClean="0">
                  <a:solidFill>
                    <a:srgbClr val="FF33CC"/>
                  </a:solidFill>
                </a:rPr>
                <a:t>print</a:t>
              </a:r>
              <a:r>
                <a:rPr lang="en-US" altLang="ja-JP" sz="2000" dirty="0" smtClean="0">
                  <a:solidFill>
                    <a:schemeClr val="tx1">
                      <a:lumMod val="95000"/>
                      <a:lumOff val="5000"/>
                    </a:schemeClr>
                  </a:solidFill>
                </a:rPr>
                <a:t>(</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smtClean="0">
                  <a:solidFill>
                    <a:srgbClr val="FF0000"/>
                  </a:solidFill>
                </a:rPr>
                <a:t>max</a:t>
              </a:r>
              <a:r>
                <a:rPr lang="en-US" altLang="ja-JP" sz="2000" dirty="0" smtClean="0">
                  <a:solidFill>
                    <a:schemeClr val="tx1">
                      <a:lumMod val="95000"/>
                      <a:lumOff val="5000"/>
                    </a:schemeClr>
                  </a:solidFill>
                </a:rPr>
                <a:t>){</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err="1">
                  <a:solidFill>
                    <a:schemeClr val="tx1">
                      <a:lumMod val="95000"/>
                      <a:lumOff val="5000"/>
                    </a:schemeClr>
                  </a:solidFill>
                </a:rPr>
                <a:t>i</a:t>
              </a:r>
              <a:r>
                <a:rPr lang="en-US" altLang="ja-JP" sz="2000" dirty="0" err="1" smtClean="0">
                  <a:solidFill>
                    <a:schemeClr val="tx1">
                      <a:lumMod val="95000"/>
                      <a:lumOff val="5000"/>
                    </a:schemeClr>
                  </a:solidFill>
                </a:rPr>
                <a:t>nt</a:t>
              </a:r>
              <a:r>
                <a:rPr lang="en-US" altLang="ja-JP" sz="2000" dirty="0" smtClean="0">
                  <a:solidFill>
                    <a:schemeClr val="tx1">
                      <a:lumMod val="95000"/>
                      <a:lumOff val="5000"/>
                    </a:schemeClr>
                  </a:solidFill>
                </a:rPr>
                <a:t>  x = 0; </a:t>
              </a:r>
              <a:r>
                <a:rPr lang="en-US" altLang="ja-JP" sz="2000" dirty="0" smtClean="0">
                  <a:solidFill>
                    <a:srgbClr val="00B050"/>
                  </a:solidFill>
                </a:rPr>
                <a:t>/*total*/</a:t>
              </a:r>
              <a:endParaRPr lang="en-US" altLang="ja-JP" sz="2000" dirty="0">
                <a:solidFill>
                  <a:srgbClr val="00B050"/>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for(</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err="1">
                  <a:solidFill>
                    <a:schemeClr val="tx1">
                      <a:lumMod val="95000"/>
                      <a:lumOff val="5000"/>
                    </a:schemeClr>
                  </a:solidFill>
                </a:rPr>
                <a:t>i</a:t>
              </a:r>
              <a:r>
                <a:rPr lang="en-US" altLang="ja-JP" sz="2000" dirty="0">
                  <a:solidFill>
                    <a:schemeClr val="tx1">
                      <a:lumMod val="95000"/>
                      <a:lumOff val="5000"/>
                    </a:schemeClr>
                  </a:solidFill>
                </a:rPr>
                <a:t>=0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&lt;</a:t>
              </a:r>
              <a:r>
                <a:rPr lang="en-US" altLang="ja-JP" sz="2000" dirty="0" smtClean="0">
                  <a:solidFill>
                    <a:srgbClr val="FF0000"/>
                  </a:solidFill>
                </a:rPr>
                <a:t>max</a:t>
              </a:r>
              <a:r>
                <a:rPr lang="en-US" altLang="ja-JP" sz="2000" dirty="0" smtClean="0">
                  <a:solidFill>
                    <a:schemeClr val="tx1">
                      <a:lumMod val="95000"/>
                      <a:lumOff val="5000"/>
                    </a:schemeClr>
                  </a:solidFill>
                </a:rPr>
                <a:t> </a:t>
              </a:r>
              <a:r>
                <a:rPr lang="en-US" altLang="ja-JP" sz="2000" dirty="0">
                  <a:solidFill>
                    <a:schemeClr val="tx1">
                      <a:lumMod val="95000"/>
                      <a:lumOff val="5000"/>
                    </a:schemeClr>
                  </a:solidFill>
                </a:rPr>
                <a:t>; </a:t>
              </a:r>
              <a:r>
                <a:rPr lang="en-US" altLang="ja-JP" sz="2000" dirty="0" err="1">
                  <a:solidFill>
                    <a:schemeClr val="tx1">
                      <a:lumMod val="95000"/>
                      <a:lumOff val="5000"/>
                    </a:schemeClr>
                  </a:solidFill>
                </a:rPr>
                <a:t>i</a:t>
              </a:r>
              <a:r>
                <a:rPr lang="en-US" altLang="ja-JP" sz="2000" dirty="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err="1" smtClean="0">
                  <a:solidFill>
                    <a:schemeClr val="tx1">
                      <a:lumMod val="95000"/>
                      <a:lumOff val="5000"/>
                    </a:schemeClr>
                  </a:solidFill>
                </a:rPr>
                <a:t>printf</a:t>
              </a:r>
              <a:r>
                <a:rPr lang="en-US" altLang="ja-JP" sz="2000" dirty="0">
                  <a:solidFill>
                    <a:schemeClr val="tx1">
                      <a:lumMod val="95000"/>
                      <a:lumOff val="5000"/>
                    </a:schemeClr>
                  </a:solidFill>
                </a:rPr>
                <a:t>(“%d </a:t>
              </a:r>
              <a:r>
                <a:rPr lang="en-US" altLang="ja-JP" sz="2000" dirty="0" smtClean="0">
                  <a:solidFill>
                    <a:schemeClr val="tx1">
                      <a:lumMod val="95000"/>
                      <a:lumOff val="5000"/>
                    </a:schemeClr>
                  </a:solidFill>
                </a:rPr>
                <a:t>”,</a:t>
              </a:r>
              <a:r>
                <a:rPr lang="en-US" altLang="ja-JP" sz="2000" dirty="0" smtClean="0">
                  <a:solidFill>
                    <a:schemeClr val="tx1"/>
                  </a:solidFill>
                </a:rPr>
                <a:t>x</a:t>
              </a:r>
              <a:r>
                <a:rPr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smtClean="0">
                  <a:solidFill>
                    <a:schemeClr val="tx1"/>
                  </a:solidFill>
                </a:rPr>
                <a:t>x</a:t>
              </a:r>
              <a:r>
                <a:rPr lang="en-US" altLang="ja-JP" sz="2000" dirty="0" smtClean="0">
                  <a:solidFill>
                    <a:schemeClr val="tx1">
                      <a:lumMod val="95000"/>
                      <a:lumOff val="5000"/>
                    </a:schemeClr>
                  </a:solidFill>
                </a:rPr>
                <a:t>=</a:t>
              </a:r>
              <a:r>
                <a:rPr lang="en-US" altLang="ja-JP" sz="2000" dirty="0" err="1" smtClean="0">
                  <a:solidFill>
                    <a:schemeClr val="tx1"/>
                  </a:solidFill>
                </a:rPr>
                <a:t>x</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a:t>
              </a:r>
            </a:p>
          </p:txBody>
        </p:sp>
      </p:grpSp>
      <p:sp>
        <p:nvSpPr>
          <p:cNvPr id="18" name="コンテンツ プレースホルダー 2"/>
          <p:cNvSpPr txBox="1">
            <a:spLocks/>
          </p:cNvSpPr>
          <p:nvPr/>
        </p:nvSpPr>
        <p:spPr bwMode="auto">
          <a:xfrm>
            <a:off x="679688" y="2833695"/>
            <a:ext cx="3850368" cy="344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18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6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spcAft>
                <a:spcPts val="600"/>
              </a:spcAft>
              <a:buNone/>
            </a:pPr>
            <a:r>
              <a:rPr lang="ja-JP" altLang="en-US" sz="1800" dirty="0" smtClean="0">
                <a:latin typeface="メイリオ" panose="020B0604030504040204" pitchFamily="50" charset="-128"/>
                <a:ea typeface="メイリオ" panose="020B0604030504040204" pitchFamily="50" charset="-128"/>
              </a:rPr>
              <a:t>タイプ </a:t>
            </a:r>
            <a:r>
              <a:rPr lang="en-US" altLang="ja-JP" sz="1800" dirty="0" smtClean="0">
                <a:latin typeface="メイリオ" panose="020B0604030504040204" pitchFamily="50" charset="-128"/>
                <a:ea typeface="メイリオ" panose="020B0604030504040204" pitchFamily="50" charset="-128"/>
              </a:rPr>
              <a:t>2 </a:t>
            </a:r>
            <a:r>
              <a:rPr lang="ja-JP" altLang="en-US" sz="1800" dirty="0" smtClean="0">
                <a:latin typeface="メイリオ" panose="020B0604030504040204" pitchFamily="50" charset="-128"/>
                <a:ea typeface="メイリオ" panose="020B0604030504040204" pitchFamily="50" charset="-128"/>
              </a:rPr>
              <a:t>のコードクローンの例</a:t>
            </a:r>
            <a:endParaRPr lang="en-US" altLang="ja-JP" sz="1800" dirty="0" smtClean="0">
              <a:latin typeface="メイリオ" panose="020B0604030504040204" pitchFamily="50" charset="-128"/>
              <a:ea typeface="メイリオ" panose="020B0604030504040204" pitchFamily="50" charset="-128"/>
            </a:endParaRPr>
          </a:p>
        </p:txBody>
      </p:sp>
      <p:sp>
        <p:nvSpPr>
          <p:cNvPr id="11" name="コンテンツ プレースホルダー 4"/>
          <p:cNvSpPr txBox="1">
            <a:spLocks/>
          </p:cNvSpPr>
          <p:nvPr/>
        </p:nvSpPr>
        <p:spPr bwMode="auto">
          <a:xfrm>
            <a:off x="903502" y="5526227"/>
            <a:ext cx="7495504" cy="455246"/>
          </a:xfrm>
          <a:prstGeom prst="rect">
            <a:avLst/>
          </a:prstGeom>
          <a:solidFill>
            <a:srgbClr val="FFECB4"/>
          </a:solidFill>
          <a:ln>
            <a:solidFill>
              <a:schemeClr val="tx1"/>
            </a:solidFill>
            <a:headEnd/>
            <a:tailEnd/>
          </a:ln>
          <a:effectLst>
            <a:outerShdw blurRad="50800" dist="38100" dir="2700000" algn="tl" rotWithShape="0">
              <a:prstClr val="black">
                <a:alpha val="40000"/>
              </a:prstClr>
            </a:outerShdw>
          </a:effectLst>
          <a:extLst/>
        </p:spPr>
        <p:style>
          <a:lnRef idx="0">
            <a:schemeClr val="accent5"/>
          </a:lnRef>
          <a:fillRef idx="3">
            <a:schemeClr val="accent5"/>
          </a:fillRef>
          <a:effectRef idx="3">
            <a:schemeClr val="accent5"/>
          </a:effectRef>
          <a:fontRef idx="minor">
            <a:schemeClr val="lt1"/>
          </a:fontRef>
        </p:style>
        <p:txBody>
          <a:bodyPr vert="horz" wrap="square" lIns="91440" tIns="45720" rIns="9144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ja-JP" altLang="en-US" sz="2000" dirty="0" smtClean="0"/>
              <a:t>コメント・変数名・関数名が異なるタイプ </a:t>
            </a:r>
            <a:r>
              <a:rPr lang="en-US" altLang="ja-JP" sz="2000" dirty="0" smtClean="0"/>
              <a:t>2 </a:t>
            </a:r>
            <a:r>
              <a:rPr lang="ja-JP" altLang="en-US" sz="2000" dirty="0" smtClean="0"/>
              <a:t>のコードクローン</a:t>
            </a:r>
            <a:endParaRPr lang="en-US" altLang="ja-JP" sz="2000" dirty="0" smtClean="0"/>
          </a:p>
        </p:txBody>
      </p:sp>
      <p:sp>
        <p:nvSpPr>
          <p:cNvPr id="10" name="テキスト ボックス 9"/>
          <p:cNvSpPr txBox="1"/>
          <p:nvPr/>
        </p:nvSpPr>
        <p:spPr>
          <a:xfrm>
            <a:off x="423745" y="6019922"/>
            <a:ext cx="8467844"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1] </a:t>
            </a:r>
            <a:r>
              <a:rPr lang="en-US" altLang="ja-JP" sz="1400" dirty="0" err="1"/>
              <a:t>Chanchal</a:t>
            </a:r>
            <a:r>
              <a:rPr lang="en-US" altLang="ja-JP" sz="1400" dirty="0"/>
              <a:t> </a:t>
            </a:r>
            <a:r>
              <a:rPr lang="en-US" altLang="ja-JP" sz="1400" dirty="0" smtClean="0"/>
              <a:t>K. Roy, </a:t>
            </a:r>
            <a:r>
              <a:rPr lang="en-US" altLang="ja-JP" sz="1400" dirty="0"/>
              <a:t>James R. </a:t>
            </a:r>
            <a:r>
              <a:rPr lang="en-US" altLang="ja-JP" sz="1400" dirty="0" err="1"/>
              <a:t>Cordy</a:t>
            </a:r>
            <a:r>
              <a:rPr lang="en-US" altLang="ja-JP" sz="1400" dirty="0"/>
              <a:t>, and Rainer </a:t>
            </a:r>
            <a:r>
              <a:rPr lang="en-US" altLang="ja-JP" sz="1400" dirty="0" err="1"/>
              <a:t>Koschke</a:t>
            </a:r>
            <a:r>
              <a:rPr lang="en-US" altLang="ja-JP" sz="1400" dirty="0"/>
              <a:t>. "Comparison and evaluation of code clone detection techniques and tools: A qualitative approach." </a:t>
            </a:r>
            <a:r>
              <a:rPr lang="en-US" altLang="ja-JP" sz="1400" i="1" dirty="0"/>
              <a:t>Science of computer programming</a:t>
            </a:r>
            <a:r>
              <a:rPr lang="en-US" altLang="ja-JP" sz="1400" dirty="0"/>
              <a:t> 74.7 (2009): 470-495.</a:t>
            </a:r>
            <a:endParaRPr kumimoji="1" lang="ja-JP" altLang="en-US"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111245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457200" y="2420788"/>
            <a:ext cx="8229600" cy="3212369"/>
          </a:xfrm>
          <a:prstGeom prst="roundRect">
            <a:avLst/>
          </a:prstGeom>
          <a:solidFill>
            <a:schemeClr val="bg1"/>
          </a:solidFill>
          <a:ln w="19050">
            <a:solidFill>
              <a:srgbClr val="4C84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sz="3200" dirty="0" smtClean="0"/>
              <a:t>コードクローン検出ツール</a:t>
            </a:r>
            <a:r>
              <a:rPr kumimoji="1" lang="en-US" altLang="ja-JP" sz="3200" dirty="0" smtClean="0"/>
              <a:t>: CCFinderX</a:t>
            </a:r>
            <a:r>
              <a:rPr lang="en-US" altLang="ja-JP" sz="1800" dirty="0" smtClean="0"/>
              <a:t>[2]</a:t>
            </a:r>
            <a:endParaRPr kumimoji="1" lang="ja-JP" altLang="en-US" sz="3200" dirty="0"/>
          </a:p>
        </p:txBody>
      </p:sp>
      <p:sp>
        <p:nvSpPr>
          <p:cNvPr id="3" name="コンテンツ プレースホルダー 2"/>
          <p:cNvSpPr>
            <a:spLocks noGrp="1"/>
          </p:cNvSpPr>
          <p:nvPr>
            <p:ph idx="1"/>
          </p:nvPr>
        </p:nvSpPr>
        <p:spPr>
          <a:xfrm>
            <a:off x="408755" y="1096933"/>
            <a:ext cx="8229600" cy="919071"/>
          </a:xfrm>
        </p:spPr>
        <p:txBody>
          <a:bodyPr/>
          <a:lstStyle/>
          <a:p>
            <a:pPr>
              <a:buFont typeface="Wingdings" panose="05000000000000000000" pitchFamily="2" charset="2"/>
              <a:buChar char="l"/>
            </a:pPr>
            <a:r>
              <a:rPr lang="en-US" altLang="ja-JP" dirty="0" smtClean="0"/>
              <a:t>CCFinderX </a:t>
            </a:r>
            <a:r>
              <a:rPr lang="ja-JP" altLang="en-US" dirty="0" smtClean="0"/>
              <a:t>は</a:t>
            </a:r>
            <a:r>
              <a:rPr lang="ja-JP" altLang="en-US" dirty="0"/>
              <a:t>コードクローン検出ツールであり，　　　　多くの企業や研究で使用されて</a:t>
            </a:r>
            <a:r>
              <a:rPr lang="ja-JP" altLang="en-US" dirty="0" smtClean="0"/>
              <a:t>いる</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4</a:t>
            </a:fld>
            <a:endParaRPr lang="ja-JP" altLang="en-US" dirty="0">
              <a:solidFill>
                <a:srgbClr val="000000"/>
              </a:solidFill>
            </a:endParaRPr>
          </a:p>
        </p:txBody>
      </p:sp>
      <p:sp>
        <p:nvSpPr>
          <p:cNvPr id="7" name="コンテンツ プレースホルダー 2"/>
          <p:cNvSpPr txBox="1">
            <a:spLocks/>
          </p:cNvSpPr>
          <p:nvPr/>
        </p:nvSpPr>
        <p:spPr bwMode="auto">
          <a:xfrm>
            <a:off x="686336" y="2655373"/>
            <a:ext cx="7905378" cy="2944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buFont typeface="Wingdings" panose="05000000000000000000" pitchFamily="2" charset="2"/>
              <a:buChar char="Ø"/>
            </a:pPr>
            <a:r>
              <a:rPr lang="en-US" altLang="ja-JP" dirty="0" smtClean="0"/>
              <a:t>C/C++, C#, COBOL, Visual Basic</a:t>
            </a:r>
            <a:r>
              <a:rPr lang="ja-JP" altLang="en-US" dirty="0" err="1" smtClean="0"/>
              <a:t>，</a:t>
            </a:r>
            <a:r>
              <a:rPr lang="en-US" altLang="ja-JP" dirty="0" smtClean="0"/>
              <a:t>Java</a:t>
            </a:r>
            <a:r>
              <a:rPr lang="ja-JP" altLang="en-US" dirty="0" smtClean="0"/>
              <a:t>に対応</a:t>
            </a:r>
            <a:endParaRPr lang="en-US" altLang="ja-JP" dirty="0" smtClean="0"/>
          </a:p>
          <a:p>
            <a:pPr>
              <a:buFont typeface="Wingdings" panose="05000000000000000000" pitchFamily="2" charset="2"/>
              <a:buChar char="Ø"/>
            </a:pPr>
            <a:endParaRPr lang="en-US" altLang="ja-JP" dirty="0" smtClean="0"/>
          </a:p>
          <a:p>
            <a:pPr>
              <a:buFont typeface="Wingdings" panose="05000000000000000000" pitchFamily="2" charset="2"/>
              <a:buChar char="Ø"/>
            </a:pPr>
            <a:r>
              <a:rPr lang="ja-JP" altLang="en-US" dirty="0" smtClean="0"/>
              <a:t>ソースコードを言語の文法に沿って</a:t>
            </a:r>
            <a:r>
              <a:rPr lang="ja-JP" altLang="en-US" dirty="0" smtClean="0">
                <a:solidFill>
                  <a:srgbClr val="FF0000"/>
                </a:solidFill>
              </a:rPr>
              <a:t>字句解析</a:t>
            </a:r>
            <a:r>
              <a:rPr lang="ja-JP" altLang="en-US" dirty="0" smtClean="0"/>
              <a:t>を行い，　　</a:t>
            </a:r>
            <a:r>
              <a:rPr lang="ja-JP" altLang="en-US" dirty="0">
                <a:solidFill>
                  <a:srgbClr val="00B0F0"/>
                </a:solidFill>
              </a:rPr>
              <a:t>字句</a:t>
            </a:r>
            <a:r>
              <a:rPr lang="ja-JP" altLang="en-US" dirty="0" smtClean="0">
                <a:solidFill>
                  <a:srgbClr val="00B0F0"/>
                </a:solidFill>
              </a:rPr>
              <a:t>単位</a:t>
            </a:r>
            <a:r>
              <a:rPr lang="ja-JP" altLang="en-US" dirty="0" smtClean="0"/>
              <a:t>のコードクローンを検出</a:t>
            </a:r>
            <a:endParaRPr lang="en-US" altLang="ja-JP" dirty="0" smtClean="0"/>
          </a:p>
          <a:p>
            <a:pPr marL="0" indent="0">
              <a:buNone/>
            </a:pPr>
            <a:endParaRPr lang="en-US" altLang="ja-JP" dirty="0" smtClean="0"/>
          </a:p>
          <a:p>
            <a:pPr>
              <a:buFont typeface="Wingdings" panose="05000000000000000000" pitchFamily="2" charset="2"/>
              <a:buChar char="Ø"/>
            </a:pPr>
            <a:r>
              <a:rPr lang="ja-JP" altLang="en-US" dirty="0" smtClean="0"/>
              <a:t>識別子やリテラルを表す</a:t>
            </a:r>
            <a:r>
              <a:rPr lang="ja-JP" altLang="en-US" dirty="0"/>
              <a:t>字句</a:t>
            </a:r>
            <a:r>
              <a:rPr lang="ja-JP" altLang="en-US" dirty="0" smtClean="0"/>
              <a:t>を判別することで，　　　　　 </a:t>
            </a:r>
            <a:r>
              <a:rPr lang="ja-JP" altLang="en-US" dirty="0" smtClean="0">
                <a:solidFill>
                  <a:srgbClr val="00B0F0"/>
                </a:solidFill>
              </a:rPr>
              <a:t>タイプ </a:t>
            </a:r>
            <a:r>
              <a:rPr lang="en-US" altLang="ja-JP" dirty="0" smtClean="0">
                <a:solidFill>
                  <a:srgbClr val="00B0F0"/>
                </a:solidFill>
              </a:rPr>
              <a:t>2 </a:t>
            </a:r>
            <a:r>
              <a:rPr lang="ja-JP" altLang="en-US" dirty="0" smtClean="0"/>
              <a:t>のコードクローンを検出</a:t>
            </a:r>
            <a:endParaRPr lang="ja-JP" altLang="en-US" dirty="0"/>
          </a:p>
        </p:txBody>
      </p:sp>
      <p:sp>
        <p:nvSpPr>
          <p:cNvPr id="8" name="コンテンツ プレースホルダー 2"/>
          <p:cNvSpPr txBox="1">
            <a:spLocks/>
          </p:cNvSpPr>
          <p:nvPr/>
        </p:nvSpPr>
        <p:spPr bwMode="auto">
          <a:xfrm>
            <a:off x="888617" y="2204643"/>
            <a:ext cx="2843628" cy="416228"/>
          </a:xfrm>
          <a:prstGeom prst="rect">
            <a:avLst/>
          </a:prstGeom>
          <a:solidFill>
            <a:schemeClr val="bg1"/>
          </a:solidFill>
          <a:ln>
            <a:noFill/>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en-US" altLang="ja-JP" dirty="0" smtClean="0"/>
              <a:t>CCFinderX </a:t>
            </a:r>
            <a:r>
              <a:rPr lang="ja-JP" altLang="en-US" dirty="0" smtClean="0"/>
              <a:t>の特徴</a:t>
            </a:r>
            <a:endParaRPr lang="ja-JP" altLang="en-US" dirty="0"/>
          </a:p>
        </p:txBody>
      </p:sp>
      <p:sp>
        <p:nvSpPr>
          <p:cNvPr id="9" name="テキスト ボックス 8"/>
          <p:cNvSpPr txBox="1"/>
          <p:nvPr/>
        </p:nvSpPr>
        <p:spPr>
          <a:xfrm>
            <a:off x="547448" y="6148552"/>
            <a:ext cx="8200312" cy="292283"/>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[2</a:t>
            </a:r>
            <a:r>
              <a:rPr lang="en-US" altLang="ja-JP" sz="1200" dirty="0"/>
              <a:t>] </a:t>
            </a:r>
            <a:r>
              <a:rPr lang="en-US" altLang="ja-JP" sz="1200" dirty="0" smtClean="0"/>
              <a:t>CCFinder </a:t>
            </a:r>
            <a:r>
              <a:rPr lang="ja-JP" altLang="en-US" sz="1200" dirty="0" smtClean="0"/>
              <a:t>ホームページ </a:t>
            </a:r>
            <a:r>
              <a:rPr lang="en-US" altLang="ja-JP" sz="1200" dirty="0" smtClean="0"/>
              <a:t>http</a:t>
            </a:r>
            <a:r>
              <a:rPr lang="en-US" altLang="ja-JP" sz="1200" dirty="0"/>
              <a:t>://www.ccfinder.net/ccfinderxos-j.html</a:t>
            </a:r>
            <a:endParaRPr kumimoji="1" lang="ja-JP" altLang="en-US" sz="1200" dirty="0"/>
          </a:p>
        </p:txBody>
      </p:sp>
    </p:spTree>
    <p:extLst>
      <p:ext uri="{BB962C8B-B14F-4D97-AF65-F5344CB8AC3E}">
        <p14:creationId xmlns:p14="http://schemas.microsoft.com/office/powerpoint/2010/main" val="18857396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角丸四角形 32"/>
          <p:cNvSpPr/>
          <p:nvPr/>
        </p:nvSpPr>
        <p:spPr>
          <a:xfrm>
            <a:off x="352040" y="2062871"/>
            <a:ext cx="3327499" cy="2957247"/>
          </a:xfrm>
          <a:prstGeom prst="roundRect">
            <a:avLst/>
          </a:pr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smtClean="0"/>
              <a:t>CCFinderX </a:t>
            </a:r>
            <a:r>
              <a:rPr kumimoji="1" lang="ja-JP" altLang="en-US" dirty="0" smtClean="0"/>
              <a:t>の処理概要（字句解析）</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5</a:t>
            </a:fld>
            <a:endParaRPr lang="ja-JP" altLang="en-US">
              <a:solidFill>
                <a:srgbClr val="000000"/>
              </a:solidFill>
            </a:endParaRPr>
          </a:p>
        </p:txBody>
      </p:sp>
      <p:sp>
        <p:nvSpPr>
          <p:cNvPr id="31" name="Text Box 5"/>
          <p:cNvSpPr txBox="1">
            <a:spLocks noChangeArrowheads="1"/>
          </p:cNvSpPr>
          <p:nvPr/>
        </p:nvSpPr>
        <p:spPr bwMode="auto">
          <a:xfrm>
            <a:off x="756023" y="1523952"/>
            <a:ext cx="25313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ソースコード</a:t>
            </a:r>
            <a:endParaRPr lang="en-US" altLang="ja-JP" sz="2000" dirty="0">
              <a:latin typeface="メイリオ" panose="020B0604030504040204" pitchFamily="50" charset="-128"/>
              <a:ea typeface="メイリオ" panose="020B0604030504040204" pitchFamily="50" charset="-128"/>
            </a:endParaRPr>
          </a:p>
        </p:txBody>
      </p:sp>
      <p:sp>
        <p:nvSpPr>
          <p:cNvPr id="32" name="Text Box 6"/>
          <p:cNvSpPr txBox="1">
            <a:spLocks noChangeArrowheads="1"/>
          </p:cNvSpPr>
          <p:nvPr/>
        </p:nvSpPr>
        <p:spPr bwMode="auto">
          <a:xfrm>
            <a:off x="750126" y="2441915"/>
            <a:ext cx="2531326" cy="400110"/>
          </a:xfrm>
          <a:prstGeom prst="rect">
            <a:avLst/>
          </a:prstGeom>
          <a:solidFill>
            <a:srgbClr val="D5FFDC"/>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字句解析</a:t>
            </a:r>
            <a:endParaRPr lang="en-US" altLang="ja-JP" sz="2000" dirty="0">
              <a:latin typeface="メイリオ" panose="020B0604030504040204" pitchFamily="50" charset="-128"/>
              <a:ea typeface="メイリオ" panose="020B0604030504040204" pitchFamily="50" charset="-128"/>
            </a:endParaRPr>
          </a:p>
        </p:txBody>
      </p:sp>
      <p:sp>
        <p:nvSpPr>
          <p:cNvPr id="35" name="Text Box 7"/>
          <p:cNvSpPr txBox="1">
            <a:spLocks noChangeArrowheads="1"/>
          </p:cNvSpPr>
          <p:nvPr/>
        </p:nvSpPr>
        <p:spPr bwMode="auto">
          <a:xfrm>
            <a:off x="750126" y="3406413"/>
            <a:ext cx="2531326" cy="400110"/>
          </a:xfrm>
          <a:prstGeom prst="rect">
            <a:avLst/>
          </a:prstGeom>
          <a:solidFill>
            <a:srgbClr val="AFCEEB">
              <a:alpha val="49804"/>
            </a:srgbClr>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chemeClr val="tx1">
                    <a:lumMod val="50000"/>
                    <a:lumOff val="50000"/>
                  </a:schemeClr>
                </a:solidFill>
                <a:latin typeface="メイリオ" panose="020B0604030504040204" pitchFamily="50" charset="-128"/>
                <a:ea typeface="メイリオ" panose="020B0604030504040204" pitchFamily="50" charset="-128"/>
              </a:rPr>
              <a:t>変換処理</a:t>
            </a:r>
            <a:endParaRPr lang="en-US" altLang="ja-JP" sz="2000" dirty="0">
              <a:solidFill>
                <a:schemeClr val="tx1">
                  <a:lumMod val="50000"/>
                  <a:lumOff val="50000"/>
                </a:schemeClr>
              </a:solidFill>
              <a:latin typeface="メイリオ" panose="020B0604030504040204" pitchFamily="50" charset="-128"/>
              <a:ea typeface="メイリオ" panose="020B0604030504040204" pitchFamily="50" charset="-128"/>
            </a:endParaRPr>
          </a:p>
        </p:txBody>
      </p:sp>
      <p:sp>
        <p:nvSpPr>
          <p:cNvPr id="36" name="Text Box 9"/>
          <p:cNvSpPr txBox="1">
            <a:spLocks noChangeArrowheads="1"/>
          </p:cNvSpPr>
          <p:nvPr/>
        </p:nvSpPr>
        <p:spPr bwMode="auto">
          <a:xfrm>
            <a:off x="750126" y="4370912"/>
            <a:ext cx="2531326" cy="400110"/>
          </a:xfrm>
          <a:prstGeom prst="rect">
            <a:avLst/>
          </a:prstGeom>
          <a:solidFill>
            <a:srgbClr val="FFFFCC">
              <a:alpha val="49804"/>
            </a:srgbClr>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chemeClr val="tx1">
                    <a:lumMod val="50000"/>
                    <a:lumOff val="50000"/>
                  </a:schemeClr>
                </a:solidFill>
                <a:latin typeface="メイリオ" panose="020B0604030504040204" pitchFamily="50" charset="-128"/>
                <a:ea typeface="メイリオ" panose="020B0604030504040204" pitchFamily="50" charset="-128"/>
              </a:rPr>
              <a:t>クローン</a:t>
            </a:r>
            <a:r>
              <a:rPr lang="ja-JP" altLang="en-US" sz="2000" dirty="0" smtClean="0">
                <a:solidFill>
                  <a:schemeClr val="tx1">
                    <a:lumMod val="50000"/>
                    <a:lumOff val="50000"/>
                  </a:schemeClr>
                </a:solidFill>
                <a:latin typeface="メイリオ" panose="020B0604030504040204" pitchFamily="50" charset="-128"/>
                <a:ea typeface="メイリオ" panose="020B0604030504040204" pitchFamily="50" charset="-128"/>
              </a:rPr>
              <a:t>検出・出力</a:t>
            </a:r>
            <a:endParaRPr lang="en-US" altLang="ja-JP" sz="2000" dirty="0">
              <a:solidFill>
                <a:schemeClr val="tx1">
                  <a:lumMod val="50000"/>
                  <a:lumOff val="50000"/>
                </a:schemeClr>
              </a:solidFill>
              <a:latin typeface="メイリオ" panose="020B0604030504040204" pitchFamily="50" charset="-128"/>
              <a:ea typeface="メイリオ" panose="020B0604030504040204" pitchFamily="50" charset="-128"/>
            </a:endParaRPr>
          </a:p>
        </p:txBody>
      </p:sp>
      <p:sp>
        <p:nvSpPr>
          <p:cNvPr id="42" name="Rectangle 14"/>
          <p:cNvSpPr>
            <a:spLocks noChangeArrowheads="1"/>
          </p:cNvSpPr>
          <p:nvPr/>
        </p:nvSpPr>
        <p:spPr bwMode="auto">
          <a:xfrm>
            <a:off x="739781" y="5309290"/>
            <a:ext cx="25449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クローン</a:t>
            </a:r>
            <a:r>
              <a:rPr lang="ja-JP" altLang="en-US" sz="2000" dirty="0">
                <a:latin typeface="メイリオ" panose="020B0604030504040204" pitchFamily="50" charset="-128"/>
                <a:ea typeface="メイリオ" panose="020B0604030504040204" pitchFamily="50" charset="-128"/>
              </a:rPr>
              <a:t>位置情報</a:t>
            </a:r>
            <a:endParaRPr lang="en-US" altLang="ja-JP" sz="2000" dirty="0">
              <a:latin typeface="メイリオ" panose="020B0604030504040204" pitchFamily="50" charset="-128"/>
              <a:ea typeface="メイリオ" panose="020B0604030504040204" pitchFamily="50" charset="-128"/>
            </a:endParaRPr>
          </a:p>
        </p:txBody>
      </p:sp>
      <p:sp>
        <p:nvSpPr>
          <p:cNvPr id="6" name="下矢印 5"/>
          <p:cNvSpPr/>
          <p:nvPr/>
        </p:nvSpPr>
        <p:spPr>
          <a:xfrm>
            <a:off x="1791594" y="1957178"/>
            <a:ext cx="460184" cy="379681"/>
          </a:xfrm>
          <a:prstGeom prst="downArrow">
            <a:avLst/>
          </a:prstGeom>
          <a:solidFill>
            <a:srgbClr val="BEFAC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下矢印 33"/>
          <p:cNvSpPr/>
          <p:nvPr/>
        </p:nvSpPr>
        <p:spPr>
          <a:xfrm>
            <a:off x="1782157" y="2934378"/>
            <a:ext cx="460184" cy="379681"/>
          </a:xfrm>
          <a:prstGeom prst="downArrow">
            <a:avLst/>
          </a:prstGeom>
          <a:solidFill>
            <a:srgbClr val="D7E7F5"/>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下矢印 42"/>
          <p:cNvSpPr/>
          <p:nvPr/>
        </p:nvSpPr>
        <p:spPr>
          <a:xfrm>
            <a:off x="1782157" y="3898877"/>
            <a:ext cx="460184" cy="379681"/>
          </a:xfrm>
          <a:prstGeom prst="downArrow">
            <a:avLst/>
          </a:prstGeom>
          <a:solidFill>
            <a:srgbClr val="FFFFCC"/>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下矢印 44"/>
          <p:cNvSpPr/>
          <p:nvPr/>
        </p:nvSpPr>
        <p:spPr>
          <a:xfrm>
            <a:off x="1782157" y="4863376"/>
            <a:ext cx="460184" cy="379681"/>
          </a:xfrm>
          <a:prstGeom prst="downArrow">
            <a:avLst/>
          </a:prstGeom>
          <a:solidFill>
            <a:schemeClr val="accent6">
              <a:lumMod val="20000"/>
              <a:lumOff val="80000"/>
            </a:schemeClr>
          </a:solidFill>
          <a:ln w="12700">
            <a:solidFill>
              <a:srgbClr val="80808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9" name="角丸四角形吹き出し 8"/>
          <p:cNvSpPr/>
          <p:nvPr/>
        </p:nvSpPr>
        <p:spPr>
          <a:xfrm>
            <a:off x="3898329" y="1269242"/>
            <a:ext cx="4770276" cy="1730938"/>
          </a:xfrm>
          <a:prstGeom prst="wedgeRoundRectCallout">
            <a:avLst>
              <a:gd name="adj1" fmla="val -59625"/>
              <a:gd name="adj2" fmla="val 26290"/>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Rectangle 2"/>
          <p:cNvSpPr>
            <a:spLocks noChangeArrowheads="1"/>
          </p:cNvSpPr>
          <p:nvPr/>
        </p:nvSpPr>
        <p:spPr bwMode="auto">
          <a:xfrm>
            <a:off x="4230225" y="1493862"/>
            <a:ext cx="4159656" cy="400110"/>
          </a:xfrm>
          <a:prstGeom prst="rect">
            <a:avLst/>
          </a:prstGeom>
          <a:noFill/>
          <a:ln>
            <a:solidFill>
              <a:schemeClr val="tx1"/>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2000" spc="130" dirty="0">
                <a:latin typeface="Arial" panose="020B0604020202020204" pitchFamily="34" charset="0"/>
              </a:rPr>
              <a:t>i</a:t>
            </a:r>
            <a:r>
              <a:rPr kumimoji="0" lang="en-US" altLang="ja-JP" sz="2000" spc="130" dirty="0" smtClean="0">
                <a:latin typeface="Arial" panose="020B0604020202020204" pitchFamily="34" charset="0"/>
              </a:rPr>
              <a:t>f (b==c) value=</a:t>
            </a:r>
            <a:r>
              <a:rPr kumimoji="0" lang="en-US" altLang="ja-JP" sz="2000" spc="130" dirty="0" err="1" smtClean="0">
                <a:latin typeface="Arial" panose="020B0604020202020204" pitchFamily="34" charset="0"/>
              </a:rPr>
              <a:t>i</a:t>
            </a:r>
            <a:r>
              <a:rPr kumimoji="0" lang="en-US" altLang="ja-JP" sz="2000" spc="130" dirty="0" smtClean="0">
                <a:latin typeface="Arial" panose="020B0604020202020204" pitchFamily="34" charset="0"/>
              </a:rPr>
              <a:t> ; </a:t>
            </a:r>
            <a:r>
              <a:rPr kumimoji="0" lang="en-US" altLang="ja-JP" sz="2000" spc="130" dirty="0" smtClean="0">
                <a:solidFill>
                  <a:srgbClr val="FF0000"/>
                </a:solidFill>
                <a:latin typeface="Arial" panose="020B0604020202020204" pitchFamily="34" charset="0"/>
              </a:rPr>
              <a:t>//comment</a:t>
            </a:r>
            <a:endParaRPr kumimoji="0" lang="ja-JP" altLang="ja-JP" sz="2000" b="0" i="0" u="none" strike="noStrike" cap="none" spc="130" normalizeH="0" dirty="0">
              <a:ln>
                <a:noFill/>
              </a:ln>
              <a:solidFill>
                <a:srgbClr val="FF0000"/>
              </a:solidFill>
              <a:effectLst/>
              <a:latin typeface="Arial" panose="020B0604020202020204" pitchFamily="34" charset="0"/>
            </a:endParaRPr>
          </a:p>
        </p:txBody>
      </p:sp>
      <p:sp>
        <p:nvSpPr>
          <p:cNvPr id="59" name="Rectangle 2"/>
          <p:cNvSpPr>
            <a:spLocks noChangeArrowheads="1"/>
          </p:cNvSpPr>
          <p:nvPr/>
        </p:nvSpPr>
        <p:spPr bwMode="auto">
          <a:xfrm>
            <a:off x="4230225" y="2402436"/>
            <a:ext cx="301575"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0" name="Rectangle 2"/>
          <p:cNvSpPr>
            <a:spLocks noChangeArrowheads="1"/>
          </p:cNvSpPr>
          <p:nvPr/>
        </p:nvSpPr>
        <p:spPr bwMode="auto">
          <a:xfrm>
            <a:off x="4957180" y="240243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b</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1" name="Rectangle 2"/>
          <p:cNvSpPr>
            <a:spLocks noChangeArrowheads="1"/>
          </p:cNvSpPr>
          <p:nvPr/>
        </p:nvSpPr>
        <p:spPr bwMode="auto">
          <a:xfrm>
            <a:off x="5343477" y="2402436"/>
            <a:ext cx="457235"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2" name="Rectangle 2"/>
          <p:cNvSpPr>
            <a:spLocks noChangeArrowheads="1"/>
          </p:cNvSpPr>
          <p:nvPr/>
        </p:nvSpPr>
        <p:spPr bwMode="auto">
          <a:xfrm>
            <a:off x="5886250" y="240243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c</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3" name="Rectangle 2"/>
          <p:cNvSpPr>
            <a:spLocks noChangeArrowheads="1"/>
          </p:cNvSpPr>
          <p:nvPr/>
        </p:nvSpPr>
        <p:spPr bwMode="auto">
          <a:xfrm>
            <a:off x="6607500" y="2402436"/>
            <a:ext cx="73514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value</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4" name="Rectangle 2"/>
          <p:cNvSpPr>
            <a:spLocks noChangeArrowheads="1"/>
          </p:cNvSpPr>
          <p:nvPr/>
        </p:nvSpPr>
        <p:spPr bwMode="auto">
          <a:xfrm>
            <a:off x="7428179" y="2402436"/>
            <a:ext cx="306464"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5" name="Rectangle 2"/>
          <p:cNvSpPr>
            <a:spLocks noChangeArrowheads="1"/>
          </p:cNvSpPr>
          <p:nvPr/>
        </p:nvSpPr>
        <p:spPr bwMode="auto">
          <a:xfrm>
            <a:off x="7820182" y="2402436"/>
            <a:ext cx="22741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i</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6" name="Rectangle 2"/>
          <p:cNvSpPr>
            <a:spLocks noChangeArrowheads="1"/>
          </p:cNvSpPr>
          <p:nvPr/>
        </p:nvSpPr>
        <p:spPr bwMode="auto">
          <a:xfrm>
            <a:off x="8133131" y="2402436"/>
            <a:ext cx="256750"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7" name="Rectangle 2"/>
          <p:cNvSpPr>
            <a:spLocks noChangeArrowheads="1"/>
          </p:cNvSpPr>
          <p:nvPr/>
        </p:nvSpPr>
        <p:spPr bwMode="auto">
          <a:xfrm>
            <a:off x="4622228" y="2402436"/>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8" name="Rectangle 2"/>
          <p:cNvSpPr>
            <a:spLocks noChangeArrowheads="1"/>
          </p:cNvSpPr>
          <p:nvPr/>
        </p:nvSpPr>
        <p:spPr bwMode="auto">
          <a:xfrm>
            <a:off x="6272548" y="2402436"/>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49" name="下矢印 48"/>
          <p:cNvSpPr/>
          <p:nvPr/>
        </p:nvSpPr>
        <p:spPr>
          <a:xfrm>
            <a:off x="6053375" y="1934168"/>
            <a:ext cx="460184" cy="379681"/>
          </a:xfrm>
          <a:prstGeom prst="downArrow">
            <a:avLst/>
          </a:prstGeom>
          <a:solidFill>
            <a:srgbClr val="BEFAC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Text Box 6"/>
          <p:cNvSpPr txBox="1">
            <a:spLocks noChangeArrowheads="1"/>
          </p:cNvSpPr>
          <p:nvPr/>
        </p:nvSpPr>
        <p:spPr bwMode="auto">
          <a:xfrm>
            <a:off x="5343477" y="1121698"/>
            <a:ext cx="1845606" cy="324008"/>
          </a:xfrm>
          <a:prstGeom prst="rect">
            <a:avLst/>
          </a:prstGeom>
          <a:solidFill>
            <a:schemeClr val="bg1"/>
          </a:solidFill>
          <a:ln w="28575">
            <a:noFill/>
            <a:miter lim="800000"/>
            <a:headEnd/>
            <a:tailEnd/>
          </a:ln>
          <a:effectLst/>
        </p:spPr>
        <p:txBody>
          <a:bodyPr wrap="square"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字句解析の例</a:t>
            </a:r>
            <a:endParaRPr lang="en-US" altLang="ja-JP" sz="2000" dirty="0" smtClean="0">
              <a:latin typeface="メイリオ" panose="020B0604030504040204" pitchFamily="50" charset="-128"/>
              <a:ea typeface="メイリオ" panose="020B0604030504040204" pitchFamily="50" charset="-128"/>
            </a:endParaRPr>
          </a:p>
        </p:txBody>
      </p:sp>
      <p:sp>
        <p:nvSpPr>
          <p:cNvPr id="51" name="角丸四角形吹き出し 50"/>
          <p:cNvSpPr/>
          <p:nvPr/>
        </p:nvSpPr>
        <p:spPr>
          <a:xfrm>
            <a:off x="3881142" y="3609721"/>
            <a:ext cx="4770276" cy="1758419"/>
          </a:xfrm>
          <a:prstGeom prst="wedgeRoundRectCallout">
            <a:avLst>
              <a:gd name="adj1" fmla="val -59250"/>
              <a:gd name="adj2" fmla="val -89466"/>
              <a:gd name="adj3" fmla="val 16667"/>
            </a:avLst>
          </a:prstGeom>
          <a:solidFill>
            <a:srgbClr val="EBFFEE"/>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ソースコードを意味を持つ字句</a:t>
            </a:r>
            <a:r>
              <a:rPr lang="ja-JP" altLang="en-US" dirty="0">
                <a:solidFill>
                  <a:schemeClr val="tx1"/>
                </a:solidFill>
                <a:latin typeface="メイリオ" panose="020B0604030504040204" pitchFamily="50" charset="-128"/>
                <a:ea typeface="メイリオ" panose="020B0604030504040204" pitchFamily="50" charset="-128"/>
              </a:rPr>
              <a:t>に</a:t>
            </a:r>
            <a:r>
              <a:rPr lang="ja-JP" altLang="en-US" dirty="0" smtClean="0">
                <a:solidFill>
                  <a:schemeClr val="tx1"/>
                </a:solidFill>
                <a:latin typeface="メイリオ" panose="020B0604030504040204" pitchFamily="50" charset="-128"/>
                <a:ea typeface="メイリオ" panose="020B0604030504040204" pitchFamily="50" charset="-128"/>
              </a:rPr>
              <a:t>分割　する処理を字句解析と呼ぶ</a:t>
            </a: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endParaRPr lang="en-US" altLang="ja-JP"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字句解析は言語</a:t>
            </a:r>
            <a:r>
              <a:rPr lang="ja-JP" altLang="en-US" dirty="0">
                <a:solidFill>
                  <a:schemeClr val="tx1"/>
                </a:solidFill>
                <a:latin typeface="メイリオ" panose="020B0604030504040204" pitchFamily="50" charset="-128"/>
                <a:ea typeface="メイリオ" panose="020B0604030504040204" pitchFamily="50" charset="-128"/>
              </a:rPr>
              <a:t>の文法に依存</a:t>
            </a:r>
            <a:r>
              <a:rPr lang="ja-JP" altLang="en-US" dirty="0" smtClean="0">
                <a:solidFill>
                  <a:schemeClr val="tx1"/>
                </a:solidFill>
                <a:latin typeface="メイリオ" panose="020B0604030504040204" pitchFamily="50" charset="-128"/>
                <a:ea typeface="メイリオ" panose="020B0604030504040204" pitchFamily="50" charset="-128"/>
              </a:rPr>
              <a:t>するため，言語ごとに実装を変更しなければならない</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37" name="Text Box 22"/>
          <p:cNvSpPr txBox="1">
            <a:spLocks noChangeArrowheads="1"/>
          </p:cNvSpPr>
          <p:nvPr/>
        </p:nvSpPr>
        <p:spPr bwMode="auto">
          <a:xfrm>
            <a:off x="586740" y="1878205"/>
            <a:ext cx="1204854" cy="369332"/>
          </a:xfrm>
          <a:prstGeom prst="rect">
            <a:avLst/>
          </a:prstGeom>
          <a:solidFill>
            <a:srgbClr val="FFFFFF"/>
          </a:solidFill>
          <a:ln>
            <a:noFill/>
          </a:ln>
          <a:effectLst/>
        </p:spPr>
        <p:txBody>
          <a:bodyPr wrap="square">
            <a:spAutoFit/>
          </a:bodyPr>
          <a:lstStyle/>
          <a:p>
            <a:pPr algn="ctr">
              <a:lnSpc>
                <a:spcPct val="100000"/>
              </a:lnSpc>
              <a:spcBef>
                <a:spcPct val="50000"/>
              </a:spcBef>
              <a:buClrTx/>
              <a:buSzTx/>
              <a:buFontTx/>
              <a:buNone/>
            </a:pPr>
            <a:r>
              <a:rPr lang="en-US" altLang="ja-JP" dirty="0" smtClean="0"/>
              <a:t>CCFinderX</a:t>
            </a:r>
            <a:endParaRPr lang="en-US" altLang="ja-JP" dirty="0"/>
          </a:p>
        </p:txBody>
      </p:sp>
    </p:spTree>
    <p:extLst>
      <p:ext uri="{BB962C8B-B14F-4D97-AF65-F5344CB8AC3E}">
        <p14:creationId xmlns:p14="http://schemas.microsoft.com/office/powerpoint/2010/main" val="18055861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角丸四角形 47"/>
          <p:cNvSpPr/>
          <p:nvPr/>
        </p:nvSpPr>
        <p:spPr>
          <a:xfrm>
            <a:off x="352040" y="2062871"/>
            <a:ext cx="3327499" cy="2957247"/>
          </a:xfrm>
          <a:prstGeom prst="roundRect">
            <a:avLst/>
          </a:pr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5" name="下矢印 194"/>
          <p:cNvSpPr/>
          <p:nvPr/>
        </p:nvSpPr>
        <p:spPr>
          <a:xfrm>
            <a:off x="6053375" y="1934168"/>
            <a:ext cx="460184" cy="379681"/>
          </a:xfrm>
          <a:prstGeom prst="downArrow">
            <a:avLst/>
          </a:prstGeom>
          <a:solidFill>
            <a:srgbClr val="DCFCE2"/>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角丸四角形吹き出し 163"/>
          <p:cNvSpPr/>
          <p:nvPr/>
        </p:nvSpPr>
        <p:spPr>
          <a:xfrm>
            <a:off x="3898329" y="2146533"/>
            <a:ext cx="4770276" cy="1752344"/>
          </a:xfrm>
          <a:prstGeom prst="wedgeRoundRectCallout">
            <a:avLst>
              <a:gd name="adj1" fmla="val -59752"/>
              <a:gd name="adj2" fmla="val 30782"/>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CCFinderX </a:t>
            </a:r>
            <a:r>
              <a:rPr kumimoji="1" lang="ja-JP" altLang="en-US" dirty="0" smtClean="0"/>
              <a:t>の処理概要（変換処理）</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6</a:t>
            </a:fld>
            <a:endParaRPr lang="ja-JP" altLang="en-US">
              <a:solidFill>
                <a:srgbClr val="000000"/>
              </a:solidFill>
            </a:endParaRPr>
          </a:p>
        </p:txBody>
      </p:sp>
      <p:sp>
        <p:nvSpPr>
          <p:cNvPr id="61" name="Rectangle 2"/>
          <p:cNvSpPr>
            <a:spLocks noChangeArrowheads="1"/>
          </p:cNvSpPr>
          <p:nvPr/>
        </p:nvSpPr>
        <p:spPr bwMode="auto">
          <a:xfrm>
            <a:off x="4232889" y="3408235"/>
            <a:ext cx="301575" cy="371833"/>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2" name="Rectangle 2"/>
          <p:cNvSpPr>
            <a:spLocks noChangeArrowheads="1"/>
          </p:cNvSpPr>
          <p:nvPr/>
        </p:nvSpPr>
        <p:spPr bwMode="auto">
          <a:xfrm>
            <a:off x="4959844" y="3408235"/>
            <a:ext cx="300759"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3" name="Rectangle 2"/>
          <p:cNvSpPr>
            <a:spLocks noChangeArrowheads="1"/>
          </p:cNvSpPr>
          <p:nvPr/>
        </p:nvSpPr>
        <p:spPr bwMode="auto">
          <a:xfrm>
            <a:off x="5346141" y="3408235"/>
            <a:ext cx="457235"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4" name="Rectangle 2"/>
          <p:cNvSpPr>
            <a:spLocks noChangeArrowheads="1"/>
          </p:cNvSpPr>
          <p:nvPr/>
        </p:nvSpPr>
        <p:spPr bwMode="auto">
          <a:xfrm>
            <a:off x="5888914" y="3408235"/>
            <a:ext cx="300759"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5" name="Rectangle 2"/>
          <p:cNvSpPr>
            <a:spLocks noChangeArrowheads="1"/>
          </p:cNvSpPr>
          <p:nvPr/>
        </p:nvSpPr>
        <p:spPr bwMode="auto">
          <a:xfrm>
            <a:off x="6610164" y="3408235"/>
            <a:ext cx="735140"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6" name="Rectangle 2"/>
          <p:cNvSpPr>
            <a:spLocks noChangeArrowheads="1"/>
          </p:cNvSpPr>
          <p:nvPr/>
        </p:nvSpPr>
        <p:spPr bwMode="auto">
          <a:xfrm>
            <a:off x="7430843" y="3408235"/>
            <a:ext cx="306464"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7" name="Rectangle 2"/>
          <p:cNvSpPr>
            <a:spLocks noChangeArrowheads="1"/>
          </p:cNvSpPr>
          <p:nvPr/>
        </p:nvSpPr>
        <p:spPr bwMode="auto">
          <a:xfrm>
            <a:off x="7822846" y="3408235"/>
            <a:ext cx="227410"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8" name="Rectangle 2"/>
          <p:cNvSpPr>
            <a:spLocks noChangeArrowheads="1"/>
          </p:cNvSpPr>
          <p:nvPr/>
        </p:nvSpPr>
        <p:spPr bwMode="auto">
          <a:xfrm>
            <a:off x="8135795" y="3408235"/>
            <a:ext cx="256750"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9" name="Rectangle 2"/>
          <p:cNvSpPr>
            <a:spLocks noChangeArrowheads="1"/>
          </p:cNvSpPr>
          <p:nvPr/>
        </p:nvSpPr>
        <p:spPr bwMode="auto">
          <a:xfrm>
            <a:off x="4624892" y="3408235"/>
            <a:ext cx="249413"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0" name="Rectangle 2"/>
          <p:cNvSpPr>
            <a:spLocks noChangeArrowheads="1"/>
          </p:cNvSpPr>
          <p:nvPr/>
        </p:nvSpPr>
        <p:spPr bwMode="auto">
          <a:xfrm>
            <a:off x="6275212" y="3408235"/>
            <a:ext cx="249413"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49" name="Text Box 5"/>
          <p:cNvSpPr txBox="1">
            <a:spLocks noChangeArrowheads="1"/>
          </p:cNvSpPr>
          <p:nvPr/>
        </p:nvSpPr>
        <p:spPr bwMode="auto">
          <a:xfrm>
            <a:off x="756023" y="1523952"/>
            <a:ext cx="25313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ソースコード</a:t>
            </a:r>
            <a:endParaRPr lang="en-US" altLang="ja-JP" sz="2000" dirty="0">
              <a:latin typeface="メイリオ" panose="020B0604030504040204" pitchFamily="50" charset="-128"/>
              <a:ea typeface="メイリオ" panose="020B0604030504040204" pitchFamily="50" charset="-128"/>
            </a:endParaRPr>
          </a:p>
        </p:txBody>
      </p:sp>
      <p:sp>
        <p:nvSpPr>
          <p:cNvPr id="50" name="Text Box 6"/>
          <p:cNvSpPr txBox="1">
            <a:spLocks noChangeArrowheads="1"/>
          </p:cNvSpPr>
          <p:nvPr/>
        </p:nvSpPr>
        <p:spPr bwMode="auto">
          <a:xfrm>
            <a:off x="750126" y="2441915"/>
            <a:ext cx="2531326" cy="400110"/>
          </a:xfrm>
          <a:prstGeom prst="rect">
            <a:avLst/>
          </a:prstGeom>
          <a:solidFill>
            <a:srgbClr val="DCFCE2"/>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rgbClr val="808080"/>
                </a:solidFill>
                <a:latin typeface="メイリオ" panose="020B0604030504040204" pitchFamily="50" charset="-128"/>
                <a:ea typeface="メイリオ" panose="020B0604030504040204" pitchFamily="50" charset="-128"/>
              </a:rPr>
              <a:t>字句解析</a:t>
            </a:r>
            <a:endParaRPr lang="en-US" altLang="ja-JP" sz="2000" dirty="0">
              <a:solidFill>
                <a:srgbClr val="808080"/>
              </a:solidFill>
              <a:latin typeface="メイリオ" panose="020B0604030504040204" pitchFamily="50" charset="-128"/>
              <a:ea typeface="メイリオ" panose="020B0604030504040204" pitchFamily="50" charset="-128"/>
            </a:endParaRPr>
          </a:p>
        </p:txBody>
      </p:sp>
      <p:sp>
        <p:nvSpPr>
          <p:cNvPr id="76" name="Text Box 7"/>
          <p:cNvSpPr txBox="1">
            <a:spLocks noChangeArrowheads="1"/>
          </p:cNvSpPr>
          <p:nvPr/>
        </p:nvSpPr>
        <p:spPr bwMode="auto">
          <a:xfrm>
            <a:off x="750126" y="3406413"/>
            <a:ext cx="2531326" cy="400110"/>
          </a:xfrm>
          <a:prstGeom prst="rect">
            <a:avLst/>
          </a:prstGeom>
          <a:solidFill>
            <a:srgbClr val="A7E8FF"/>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変換処理</a:t>
            </a:r>
            <a:endParaRPr lang="en-US" altLang="ja-JP" sz="2000" dirty="0">
              <a:latin typeface="メイリオ" panose="020B0604030504040204" pitchFamily="50" charset="-128"/>
              <a:ea typeface="メイリオ" panose="020B0604030504040204" pitchFamily="50" charset="-128"/>
            </a:endParaRPr>
          </a:p>
        </p:txBody>
      </p:sp>
      <p:sp>
        <p:nvSpPr>
          <p:cNvPr id="77" name="Text Box 9"/>
          <p:cNvSpPr txBox="1">
            <a:spLocks noChangeArrowheads="1"/>
          </p:cNvSpPr>
          <p:nvPr/>
        </p:nvSpPr>
        <p:spPr bwMode="auto">
          <a:xfrm>
            <a:off x="750126" y="4370912"/>
            <a:ext cx="2531326" cy="400110"/>
          </a:xfrm>
          <a:prstGeom prst="rect">
            <a:avLst/>
          </a:prstGeom>
          <a:solidFill>
            <a:srgbClr val="FFFFCC">
              <a:alpha val="49804"/>
            </a:srgbClr>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chemeClr val="tx1">
                    <a:lumMod val="50000"/>
                    <a:lumOff val="50000"/>
                  </a:schemeClr>
                </a:solidFill>
                <a:latin typeface="メイリオ" panose="020B0604030504040204" pitchFamily="50" charset="-128"/>
                <a:ea typeface="メイリオ" panose="020B0604030504040204" pitchFamily="50" charset="-128"/>
              </a:rPr>
              <a:t>クローン</a:t>
            </a:r>
            <a:r>
              <a:rPr lang="ja-JP" altLang="en-US" sz="2000" dirty="0" smtClean="0">
                <a:solidFill>
                  <a:schemeClr val="tx1">
                    <a:lumMod val="50000"/>
                    <a:lumOff val="50000"/>
                  </a:schemeClr>
                </a:solidFill>
                <a:latin typeface="メイリオ" panose="020B0604030504040204" pitchFamily="50" charset="-128"/>
                <a:ea typeface="メイリオ" panose="020B0604030504040204" pitchFamily="50" charset="-128"/>
              </a:rPr>
              <a:t>検出・出力</a:t>
            </a:r>
            <a:endParaRPr lang="en-US" altLang="ja-JP" sz="2000" dirty="0">
              <a:solidFill>
                <a:schemeClr val="tx1">
                  <a:lumMod val="50000"/>
                  <a:lumOff val="50000"/>
                </a:schemeClr>
              </a:solidFill>
              <a:latin typeface="メイリオ" panose="020B0604030504040204" pitchFamily="50" charset="-128"/>
              <a:ea typeface="メイリオ" panose="020B0604030504040204" pitchFamily="50" charset="-128"/>
            </a:endParaRPr>
          </a:p>
        </p:txBody>
      </p:sp>
      <p:sp>
        <p:nvSpPr>
          <p:cNvPr id="79" name="Rectangle 14"/>
          <p:cNvSpPr>
            <a:spLocks noChangeArrowheads="1"/>
          </p:cNvSpPr>
          <p:nvPr/>
        </p:nvSpPr>
        <p:spPr bwMode="auto">
          <a:xfrm>
            <a:off x="739781" y="5309290"/>
            <a:ext cx="25449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クローン</a:t>
            </a:r>
            <a:r>
              <a:rPr lang="ja-JP" altLang="en-US" sz="2000" dirty="0">
                <a:latin typeface="メイリオ" panose="020B0604030504040204" pitchFamily="50" charset="-128"/>
                <a:ea typeface="メイリオ" panose="020B0604030504040204" pitchFamily="50" charset="-128"/>
              </a:rPr>
              <a:t>位置情報</a:t>
            </a:r>
            <a:endParaRPr lang="en-US" altLang="ja-JP" sz="2000" dirty="0">
              <a:latin typeface="メイリオ" panose="020B0604030504040204" pitchFamily="50" charset="-128"/>
              <a:ea typeface="メイリオ" panose="020B0604030504040204" pitchFamily="50" charset="-128"/>
            </a:endParaRPr>
          </a:p>
        </p:txBody>
      </p:sp>
      <p:sp>
        <p:nvSpPr>
          <p:cNvPr id="80" name="下矢印 79"/>
          <p:cNvSpPr/>
          <p:nvPr/>
        </p:nvSpPr>
        <p:spPr>
          <a:xfrm>
            <a:off x="1791594" y="1957178"/>
            <a:ext cx="460184" cy="379681"/>
          </a:xfrm>
          <a:prstGeom prst="downArrow">
            <a:avLst/>
          </a:prstGeom>
          <a:solidFill>
            <a:srgbClr val="DCFCE2"/>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下矢印 80"/>
          <p:cNvSpPr/>
          <p:nvPr/>
        </p:nvSpPr>
        <p:spPr>
          <a:xfrm>
            <a:off x="1782157" y="2934378"/>
            <a:ext cx="460184" cy="379681"/>
          </a:xfrm>
          <a:prstGeom prst="downArrow">
            <a:avLst/>
          </a:prstGeom>
          <a:solidFill>
            <a:srgbClr val="A7E8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下矢印 81"/>
          <p:cNvSpPr/>
          <p:nvPr/>
        </p:nvSpPr>
        <p:spPr>
          <a:xfrm>
            <a:off x="1782157" y="3898877"/>
            <a:ext cx="460184" cy="379681"/>
          </a:xfrm>
          <a:prstGeom prst="downArrow">
            <a:avLst/>
          </a:prstGeom>
          <a:solidFill>
            <a:srgbClr val="FFFFCC"/>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下矢印 82"/>
          <p:cNvSpPr/>
          <p:nvPr/>
        </p:nvSpPr>
        <p:spPr>
          <a:xfrm>
            <a:off x="1782157" y="4863376"/>
            <a:ext cx="460184" cy="379681"/>
          </a:xfrm>
          <a:prstGeom prst="downArrow">
            <a:avLst/>
          </a:prstGeom>
          <a:solidFill>
            <a:schemeClr val="accent6">
              <a:lumMod val="20000"/>
              <a:lumOff val="80000"/>
            </a:schemeClr>
          </a:solidFill>
          <a:ln w="12700">
            <a:solidFill>
              <a:srgbClr val="80808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147" name="角丸四角形吹き出し 146"/>
          <p:cNvSpPr/>
          <p:nvPr/>
        </p:nvSpPr>
        <p:spPr>
          <a:xfrm>
            <a:off x="3821781" y="4040438"/>
            <a:ext cx="4901534" cy="2436708"/>
          </a:xfrm>
          <a:prstGeom prst="wedgeRoundRectCallout">
            <a:avLst>
              <a:gd name="adj1" fmla="val -59113"/>
              <a:gd name="adj2" fmla="val -57080"/>
              <a:gd name="adj3" fmla="val 16667"/>
            </a:avLst>
          </a:prstGeom>
          <a:solidFill>
            <a:srgbClr val="E1F7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タイプ </a:t>
            </a:r>
            <a:r>
              <a:rPr lang="en-US" altLang="ja-JP" dirty="0" smtClean="0">
                <a:solidFill>
                  <a:schemeClr val="tx1"/>
                </a:solidFill>
                <a:latin typeface="メイリオ" panose="020B0604030504040204" pitchFamily="50" charset="-128"/>
                <a:ea typeface="メイリオ" panose="020B0604030504040204" pitchFamily="50" charset="-128"/>
              </a:rPr>
              <a:t>2 </a:t>
            </a:r>
            <a:r>
              <a:rPr lang="ja-JP" altLang="en-US" dirty="0" smtClean="0">
                <a:solidFill>
                  <a:schemeClr val="tx1"/>
                </a:solidFill>
                <a:latin typeface="メイリオ" panose="020B0604030504040204" pitchFamily="50" charset="-128"/>
                <a:ea typeface="メイリオ" panose="020B0604030504040204" pitchFamily="50" charset="-128"/>
              </a:rPr>
              <a:t>のコードクローンを検出するために行われる処理である</a:t>
            </a: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endParaRPr lang="en-US" altLang="ja-JP"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識別子やリテラルを表す文字列を，同じ　字句に置換</a:t>
            </a:r>
            <a:r>
              <a:rPr lang="ja-JP" altLang="en-US" dirty="0">
                <a:solidFill>
                  <a:schemeClr val="tx1"/>
                </a:solidFill>
                <a:latin typeface="メイリオ" panose="020B0604030504040204" pitchFamily="50" charset="-128"/>
                <a:ea typeface="メイリオ" panose="020B0604030504040204" pitchFamily="50" charset="-128"/>
              </a:rPr>
              <a:t>する</a:t>
            </a:r>
            <a:r>
              <a:rPr lang="ja-JP" altLang="en-US" dirty="0" smtClean="0">
                <a:solidFill>
                  <a:schemeClr val="tx1"/>
                </a:solidFill>
                <a:latin typeface="メイリオ" panose="020B0604030504040204" pitchFamily="50" charset="-128"/>
                <a:ea typeface="メイリオ" panose="020B0604030504040204" pitchFamily="50" charset="-128"/>
              </a:rPr>
              <a:t>（予約語は置換</a:t>
            </a:r>
            <a:r>
              <a:rPr lang="ja-JP" altLang="en-US" dirty="0">
                <a:solidFill>
                  <a:schemeClr val="tx1"/>
                </a:solidFill>
                <a:latin typeface="メイリオ" panose="020B0604030504040204" pitchFamily="50" charset="-128"/>
                <a:ea typeface="メイリオ" panose="020B0604030504040204" pitchFamily="50" charset="-128"/>
              </a:rPr>
              <a:t>しない</a:t>
            </a:r>
            <a:r>
              <a:rPr lang="ja-JP" altLang="en-US" dirty="0" smtClean="0">
                <a:solidFill>
                  <a:schemeClr val="tx1"/>
                </a:solidFill>
                <a:latin typeface="メイリオ" panose="020B0604030504040204" pitchFamily="50" charset="-128"/>
                <a:ea typeface="メイリオ" panose="020B0604030504040204" pitchFamily="50" charset="-128"/>
              </a:rPr>
              <a:t>）</a:t>
            </a:r>
            <a:endParaRPr lang="en-US" altLang="ja-JP" dirty="0" smtClean="0">
              <a:solidFill>
                <a:schemeClr val="tx1"/>
              </a:solidFill>
              <a:latin typeface="メイリオ" panose="020B0604030504040204" pitchFamily="50" charset="-128"/>
              <a:ea typeface="メイリオ" panose="020B0604030504040204" pitchFamily="50" charset="-128"/>
            </a:endParaRPr>
          </a:p>
          <a:p>
            <a:pPr lvl="1">
              <a:buFont typeface="Wingdings" panose="05000000000000000000" pitchFamily="2" charset="2"/>
              <a:buChar char="l"/>
            </a:pPr>
            <a:endParaRPr lang="en-US" altLang="ja-JP"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予約語や変数名の定義は言語によって　違うため，実装を変更しなければならない</a:t>
            </a:r>
            <a:endParaRPr lang="en-US" altLang="ja-JP" dirty="0" smtClean="0">
              <a:solidFill>
                <a:schemeClr val="tx1"/>
              </a:solidFill>
              <a:latin typeface="メイリオ" panose="020B0604030504040204" pitchFamily="50" charset="-128"/>
              <a:ea typeface="メイリオ" panose="020B0604030504040204" pitchFamily="50" charset="-128"/>
            </a:endParaRPr>
          </a:p>
          <a:p>
            <a:endParaRPr lang="en-US" altLang="ja-JP" dirty="0" smtClean="0">
              <a:solidFill>
                <a:schemeClr val="tx1"/>
              </a:solidFill>
              <a:latin typeface="メイリオ" panose="020B0604030504040204" pitchFamily="50" charset="-128"/>
              <a:ea typeface="メイリオ" panose="020B0604030504040204" pitchFamily="50" charset="-128"/>
            </a:endParaRPr>
          </a:p>
        </p:txBody>
      </p:sp>
      <p:sp>
        <p:nvSpPr>
          <p:cNvPr id="166" name="Rectangle 2"/>
          <p:cNvSpPr>
            <a:spLocks noChangeArrowheads="1"/>
          </p:cNvSpPr>
          <p:nvPr/>
        </p:nvSpPr>
        <p:spPr bwMode="auto">
          <a:xfrm>
            <a:off x="4230225" y="2402436"/>
            <a:ext cx="301575"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67" name="Rectangle 2"/>
          <p:cNvSpPr>
            <a:spLocks noChangeArrowheads="1"/>
          </p:cNvSpPr>
          <p:nvPr/>
        </p:nvSpPr>
        <p:spPr bwMode="auto">
          <a:xfrm>
            <a:off x="4957180" y="240243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b</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68" name="Rectangle 2"/>
          <p:cNvSpPr>
            <a:spLocks noChangeArrowheads="1"/>
          </p:cNvSpPr>
          <p:nvPr/>
        </p:nvSpPr>
        <p:spPr bwMode="auto">
          <a:xfrm>
            <a:off x="5343477" y="2402436"/>
            <a:ext cx="457235"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69" name="Rectangle 2"/>
          <p:cNvSpPr>
            <a:spLocks noChangeArrowheads="1"/>
          </p:cNvSpPr>
          <p:nvPr/>
        </p:nvSpPr>
        <p:spPr bwMode="auto">
          <a:xfrm>
            <a:off x="5886250" y="240243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c</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0" name="Rectangle 2"/>
          <p:cNvSpPr>
            <a:spLocks noChangeArrowheads="1"/>
          </p:cNvSpPr>
          <p:nvPr/>
        </p:nvSpPr>
        <p:spPr bwMode="auto">
          <a:xfrm>
            <a:off x="6607500" y="2402436"/>
            <a:ext cx="73514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value</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1" name="Rectangle 2"/>
          <p:cNvSpPr>
            <a:spLocks noChangeArrowheads="1"/>
          </p:cNvSpPr>
          <p:nvPr/>
        </p:nvSpPr>
        <p:spPr bwMode="auto">
          <a:xfrm>
            <a:off x="7428179" y="2402436"/>
            <a:ext cx="306464"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2" name="Rectangle 2"/>
          <p:cNvSpPr>
            <a:spLocks noChangeArrowheads="1"/>
          </p:cNvSpPr>
          <p:nvPr/>
        </p:nvSpPr>
        <p:spPr bwMode="auto">
          <a:xfrm>
            <a:off x="7820182" y="2402436"/>
            <a:ext cx="22741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i</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3" name="Rectangle 2"/>
          <p:cNvSpPr>
            <a:spLocks noChangeArrowheads="1"/>
          </p:cNvSpPr>
          <p:nvPr/>
        </p:nvSpPr>
        <p:spPr bwMode="auto">
          <a:xfrm>
            <a:off x="8133131" y="2402436"/>
            <a:ext cx="256750"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4" name="Rectangle 2"/>
          <p:cNvSpPr>
            <a:spLocks noChangeArrowheads="1"/>
          </p:cNvSpPr>
          <p:nvPr/>
        </p:nvSpPr>
        <p:spPr bwMode="auto">
          <a:xfrm>
            <a:off x="4622228" y="2402436"/>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5" name="Rectangle 2"/>
          <p:cNvSpPr>
            <a:spLocks noChangeArrowheads="1"/>
          </p:cNvSpPr>
          <p:nvPr/>
        </p:nvSpPr>
        <p:spPr bwMode="auto">
          <a:xfrm>
            <a:off x="6272548" y="2402436"/>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96" name="Text Box 6"/>
          <p:cNvSpPr txBox="1">
            <a:spLocks noChangeArrowheads="1"/>
          </p:cNvSpPr>
          <p:nvPr/>
        </p:nvSpPr>
        <p:spPr bwMode="auto">
          <a:xfrm>
            <a:off x="5415689" y="2012851"/>
            <a:ext cx="1735553" cy="324008"/>
          </a:xfrm>
          <a:prstGeom prst="rect">
            <a:avLst/>
          </a:prstGeom>
          <a:solidFill>
            <a:schemeClr val="bg1"/>
          </a:solidFill>
          <a:ln w="28575">
            <a:noFill/>
            <a:miter lim="800000"/>
            <a:headEnd/>
            <a:tailEnd/>
          </a:ln>
          <a:effectLst/>
        </p:spPr>
        <p:txBody>
          <a:bodyPr wrap="square"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変換処理の例</a:t>
            </a:r>
            <a:endParaRPr lang="en-US" altLang="ja-JP" sz="2000" dirty="0" smtClean="0">
              <a:latin typeface="メイリオ" panose="020B0604030504040204" pitchFamily="50" charset="-128"/>
              <a:ea typeface="メイリオ" panose="020B0604030504040204" pitchFamily="50" charset="-128"/>
            </a:endParaRPr>
          </a:p>
        </p:txBody>
      </p:sp>
      <p:sp>
        <p:nvSpPr>
          <p:cNvPr id="197" name="下矢印 196"/>
          <p:cNvSpPr/>
          <p:nvPr/>
        </p:nvSpPr>
        <p:spPr>
          <a:xfrm>
            <a:off x="6057895" y="2902273"/>
            <a:ext cx="460184" cy="379681"/>
          </a:xfrm>
          <a:prstGeom prst="downArrow">
            <a:avLst/>
          </a:prstGeom>
          <a:solidFill>
            <a:srgbClr val="A7E8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Text Box 22"/>
          <p:cNvSpPr txBox="1">
            <a:spLocks noChangeArrowheads="1"/>
          </p:cNvSpPr>
          <p:nvPr/>
        </p:nvSpPr>
        <p:spPr bwMode="auto">
          <a:xfrm>
            <a:off x="586740" y="1878205"/>
            <a:ext cx="1204854" cy="369332"/>
          </a:xfrm>
          <a:prstGeom prst="rect">
            <a:avLst/>
          </a:prstGeom>
          <a:solidFill>
            <a:srgbClr val="FFFFFF"/>
          </a:solidFill>
          <a:ln>
            <a:noFill/>
          </a:ln>
          <a:effectLst/>
        </p:spPr>
        <p:txBody>
          <a:bodyPr wrap="square">
            <a:spAutoFit/>
          </a:bodyPr>
          <a:lstStyle/>
          <a:p>
            <a:pPr algn="ctr">
              <a:lnSpc>
                <a:spcPct val="100000"/>
              </a:lnSpc>
              <a:spcBef>
                <a:spcPct val="50000"/>
              </a:spcBef>
              <a:buClrTx/>
              <a:buSzTx/>
              <a:buFontTx/>
              <a:buNone/>
            </a:pPr>
            <a:r>
              <a:rPr lang="en-US" altLang="ja-JP" dirty="0" smtClean="0"/>
              <a:t>CCFinderX</a:t>
            </a:r>
            <a:endParaRPr lang="en-US" altLang="ja-JP" dirty="0"/>
          </a:p>
        </p:txBody>
      </p:sp>
      <p:sp>
        <p:nvSpPr>
          <p:cNvPr id="42" name="Rectangle 2"/>
          <p:cNvSpPr>
            <a:spLocks noChangeArrowheads="1"/>
          </p:cNvSpPr>
          <p:nvPr/>
        </p:nvSpPr>
        <p:spPr bwMode="auto">
          <a:xfrm>
            <a:off x="4230225" y="1493862"/>
            <a:ext cx="4159656" cy="400110"/>
          </a:xfrm>
          <a:prstGeom prst="rect">
            <a:avLst/>
          </a:prstGeom>
          <a:noFill/>
          <a:ln>
            <a:solidFill>
              <a:schemeClr val="tx1"/>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2000" spc="130" dirty="0">
                <a:latin typeface="Arial" panose="020B0604020202020204" pitchFamily="34" charset="0"/>
              </a:rPr>
              <a:t>i</a:t>
            </a:r>
            <a:r>
              <a:rPr kumimoji="0" lang="en-US" altLang="ja-JP" sz="2000" spc="130" dirty="0" smtClean="0">
                <a:latin typeface="Arial" panose="020B0604020202020204" pitchFamily="34" charset="0"/>
              </a:rPr>
              <a:t>f (b==c) value=</a:t>
            </a:r>
            <a:r>
              <a:rPr kumimoji="0" lang="en-US" altLang="ja-JP" sz="2000" spc="130" dirty="0" err="1" smtClean="0">
                <a:latin typeface="Arial" panose="020B0604020202020204" pitchFamily="34" charset="0"/>
              </a:rPr>
              <a:t>i</a:t>
            </a:r>
            <a:r>
              <a:rPr kumimoji="0" lang="en-US" altLang="ja-JP" sz="2000" spc="130" dirty="0" smtClean="0">
                <a:latin typeface="Arial" panose="020B0604020202020204" pitchFamily="34" charset="0"/>
              </a:rPr>
              <a:t> ; </a:t>
            </a:r>
            <a:r>
              <a:rPr kumimoji="0" lang="en-US" altLang="ja-JP" sz="2000" spc="130" dirty="0" smtClean="0">
                <a:solidFill>
                  <a:srgbClr val="FF0000"/>
                </a:solidFill>
                <a:latin typeface="Arial" panose="020B0604020202020204" pitchFamily="34" charset="0"/>
              </a:rPr>
              <a:t>//comment</a:t>
            </a:r>
            <a:endParaRPr kumimoji="0" lang="ja-JP" altLang="ja-JP" sz="2000" b="0" i="0" u="none" strike="noStrike" cap="none" spc="130" normalizeH="0" dirty="0">
              <a:ln>
                <a:noFill/>
              </a:ln>
              <a:solidFill>
                <a:srgbClr val="FF0000"/>
              </a:solidFill>
              <a:effectLst/>
              <a:latin typeface="Arial" panose="020B0604020202020204" pitchFamily="34" charset="0"/>
            </a:endParaRPr>
          </a:p>
        </p:txBody>
      </p:sp>
      <p:sp>
        <p:nvSpPr>
          <p:cNvPr id="43" name="Text Box 6"/>
          <p:cNvSpPr txBox="1">
            <a:spLocks noChangeArrowheads="1"/>
          </p:cNvSpPr>
          <p:nvPr/>
        </p:nvSpPr>
        <p:spPr bwMode="auto">
          <a:xfrm>
            <a:off x="4006821" y="1443130"/>
            <a:ext cx="4550326" cy="480931"/>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95157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多言語に対応したコードクローン検出</a:t>
            </a:r>
            <a:endParaRPr kumimoji="1" lang="ja-JP" altLang="en-US" sz="3600" dirty="0"/>
          </a:p>
        </p:txBody>
      </p:sp>
      <p:sp>
        <p:nvSpPr>
          <p:cNvPr id="3" name="コンテンツ プレースホルダー 2"/>
          <p:cNvSpPr>
            <a:spLocks noGrp="1"/>
          </p:cNvSpPr>
          <p:nvPr>
            <p:ph idx="1"/>
          </p:nvPr>
        </p:nvSpPr>
        <p:spPr>
          <a:xfrm>
            <a:off x="1163784" y="2638498"/>
            <a:ext cx="7235222" cy="748349"/>
          </a:xfrm>
        </p:spPr>
        <p:txBody>
          <a:bodyPr>
            <a:noAutofit/>
          </a:bodyPr>
          <a:lstStyle/>
          <a:p>
            <a:pPr marL="0" indent="0">
              <a:buNone/>
            </a:pPr>
            <a:r>
              <a:rPr lang="ja-JP" altLang="en-US" dirty="0"/>
              <a:t>コードクローン検出ツール</a:t>
            </a:r>
            <a:r>
              <a:rPr lang="ja-JP" altLang="en-US" dirty="0" smtClean="0"/>
              <a:t>の対応</a:t>
            </a:r>
            <a:r>
              <a:rPr lang="ja-JP" altLang="en-US" dirty="0"/>
              <a:t>言語を増やすに</a:t>
            </a:r>
            <a:r>
              <a:rPr lang="ja-JP" altLang="en-US" dirty="0" smtClean="0"/>
              <a:t>は，個別の字句解析を実装する必要がある</a:t>
            </a:r>
            <a:endParaRPr lang="en-US" altLang="ja-JP" dirty="0" smtClean="0"/>
          </a:p>
          <a:p>
            <a:pPr marL="342900" lvl="1" indent="0">
              <a:spcAft>
                <a:spcPts val="600"/>
              </a:spcAft>
              <a:buNone/>
            </a:pPr>
            <a:r>
              <a:rPr lang="en-US" altLang="ja-JP" sz="2000" dirty="0" smtClean="0"/>
              <a:t>-- </a:t>
            </a:r>
            <a:r>
              <a:rPr lang="ja-JP" altLang="en-US" sz="2000" dirty="0" smtClean="0"/>
              <a:t>しかし，それぞれの言語に対応するのは手間がかかる</a:t>
            </a:r>
            <a:endParaRPr lang="en-US" altLang="ja-JP" sz="1800"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7</a:t>
            </a:fld>
            <a:endParaRPr lang="ja-JP" altLang="en-US">
              <a:solidFill>
                <a:srgbClr val="000000"/>
              </a:solidFill>
            </a:endParaRPr>
          </a:p>
        </p:txBody>
      </p:sp>
      <p:sp>
        <p:nvSpPr>
          <p:cNvPr id="7" name="スマイル 6"/>
          <p:cNvSpPr/>
          <p:nvPr/>
        </p:nvSpPr>
        <p:spPr>
          <a:xfrm>
            <a:off x="774442" y="2840838"/>
            <a:ext cx="343668" cy="343668"/>
          </a:xfrm>
          <a:prstGeom prst="smileyFace">
            <a:avLst>
              <a:gd name="adj" fmla="val 4653"/>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687157" y="5334462"/>
            <a:ext cx="7822099" cy="787604"/>
          </a:xfrm>
          <a:prstGeom prst="rect">
            <a:avLst/>
          </a:prstGeom>
          <a:solidFill>
            <a:srgbClr val="FFF4D1"/>
          </a:solidFill>
          <a:ln w="19050"/>
        </p:spPr>
        <p:style>
          <a:lnRef idx="1">
            <a:schemeClr val="accent6"/>
          </a:lnRef>
          <a:fillRef idx="3">
            <a:schemeClr val="accent6"/>
          </a:fillRef>
          <a:effectRef idx="2">
            <a:schemeClr val="accent6"/>
          </a:effectRef>
          <a:fontRef idx="minor">
            <a:schemeClr val="lt1"/>
          </a:fontRef>
        </p:style>
        <p:txBody>
          <a:bodyPr wrap="square" bIns="0" rtlCol="0" anchor="ctr" anchorCtr="0">
            <a:noAutofit/>
          </a:bodyPr>
          <a:lstStyle/>
          <a:p>
            <a:r>
              <a:rPr lang="ja-JP" altLang="en-US" sz="2400" dirty="0" smtClean="0">
                <a:solidFill>
                  <a:schemeClr val="tx1"/>
                </a:solidFill>
                <a:latin typeface="メイリオ" panose="020B0604030504040204" pitchFamily="50" charset="-128"/>
                <a:ea typeface="メイリオ" panose="020B0604030504040204" pitchFamily="50" charset="-128"/>
              </a:rPr>
              <a:t>対応したい言語の文法を容易に入力</a:t>
            </a:r>
            <a:r>
              <a:rPr lang="ja-JP" altLang="en-US" sz="2400" dirty="0">
                <a:solidFill>
                  <a:schemeClr val="tx1"/>
                </a:solidFill>
                <a:latin typeface="メイリオ" panose="020B0604030504040204" pitchFamily="50" charset="-128"/>
                <a:ea typeface="メイリオ" panose="020B0604030504040204" pitchFamily="50" charset="-128"/>
              </a:rPr>
              <a:t>できる仕組み</a:t>
            </a:r>
            <a:r>
              <a:rPr lang="ja-JP" altLang="en-US" sz="2400" dirty="0" smtClean="0">
                <a:solidFill>
                  <a:schemeClr val="tx1"/>
                </a:solidFill>
                <a:latin typeface="メイリオ" panose="020B0604030504040204" pitchFamily="50" charset="-128"/>
                <a:ea typeface="メイリオ" panose="020B0604030504040204" pitchFamily="50" charset="-128"/>
              </a:rPr>
              <a:t>を持つコードクローン検出ツールを作る</a:t>
            </a:r>
            <a:endParaRPr lang="en-US" altLang="ja-JP" sz="2400" dirty="0">
              <a:solidFill>
                <a:schemeClr val="tx1"/>
              </a:solidFill>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390533" y="6254920"/>
            <a:ext cx="8389177" cy="43885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[3] </a:t>
            </a:r>
            <a:r>
              <a:rPr lang="en-US" altLang="ja-JP" sz="1200" dirty="0"/>
              <a:t>Kazunori Sakamoto. OCCF: A framework for developing test coverage measurement tools supporting multiple programming languages. IEEE Sixth International Conference on Software Testing, Verification and Validation (ICST), pp.422--430, 2013</a:t>
            </a:r>
            <a:endParaRPr lang="ja-JP" altLang="en-US" sz="1200" dirty="0"/>
          </a:p>
        </p:txBody>
      </p:sp>
      <p:grpSp>
        <p:nvGrpSpPr>
          <p:cNvPr id="18" name="グループ化 17"/>
          <p:cNvGrpSpPr/>
          <p:nvPr/>
        </p:nvGrpSpPr>
        <p:grpSpPr>
          <a:xfrm>
            <a:off x="774442" y="4210396"/>
            <a:ext cx="7232018" cy="654358"/>
            <a:chOff x="774442" y="4083939"/>
            <a:chExt cx="7232018" cy="742670"/>
          </a:xfrm>
        </p:grpSpPr>
        <p:sp>
          <p:nvSpPr>
            <p:cNvPr id="8" name="スマイル 7"/>
            <p:cNvSpPr/>
            <p:nvPr/>
          </p:nvSpPr>
          <p:spPr>
            <a:xfrm>
              <a:off x="774442" y="4109884"/>
              <a:ext cx="343668" cy="419054"/>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コンテンツ プレースホルダー 2"/>
            <p:cNvSpPr txBox="1">
              <a:spLocks/>
            </p:cNvSpPr>
            <p:nvPr/>
          </p:nvSpPr>
          <p:spPr bwMode="auto">
            <a:xfrm>
              <a:off x="1163784" y="4083939"/>
              <a:ext cx="6842676" cy="742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spcAft>
                  <a:spcPts val="600"/>
                </a:spcAft>
                <a:buNone/>
              </a:pPr>
              <a:r>
                <a:rPr lang="ja-JP" altLang="en-US" dirty="0" smtClean="0"/>
                <a:t>多くの言語</a:t>
              </a:r>
              <a:r>
                <a:rPr lang="ja-JP" altLang="en-US" dirty="0"/>
                <a:t>に簡単に対応できる仕組み</a:t>
              </a:r>
              <a:r>
                <a:rPr lang="ja-JP" altLang="en-US" dirty="0" smtClean="0"/>
                <a:t>を使えば，　　　　ツール開発者の手間が少なくなる</a:t>
              </a:r>
              <a:r>
                <a:rPr lang="ja-JP" altLang="en-US" sz="1800" dirty="0" smtClean="0"/>
                <a:t>[</a:t>
              </a:r>
              <a:r>
                <a:rPr lang="en-US" altLang="ja-JP" sz="1800" dirty="0" smtClean="0"/>
                <a:t>3]</a:t>
              </a:r>
            </a:p>
          </p:txBody>
        </p:sp>
      </p:grpSp>
      <p:sp>
        <p:nvSpPr>
          <p:cNvPr id="20" name="テキスト ボックス 19"/>
          <p:cNvSpPr txBox="1"/>
          <p:nvPr/>
        </p:nvSpPr>
        <p:spPr>
          <a:xfrm>
            <a:off x="687157" y="1057301"/>
            <a:ext cx="7822099" cy="1206747"/>
          </a:xfrm>
          <a:prstGeom prst="rect">
            <a:avLst/>
          </a:prstGeom>
          <a:solidFill>
            <a:srgbClr val="FFF4D1"/>
          </a:solidFill>
          <a:ln w="19050"/>
        </p:spPr>
        <p:style>
          <a:lnRef idx="1">
            <a:schemeClr val="accent6"/>
          </a:lnRef>
          <a:fillRef idx="3">
            <a:schemeClr val="accent6"/>
          </a:fillRef>
          <a:effectRef idx="2">
            <a:schemeClr val="accent6"/>
          </a:effectRef>
          <a:fontRef idx="minor">
            <a:schemeClr val="lt1"/>
          </a:fontRef>
        </p:style>
        <p:txBody>
          <a:bodyPr wrap="square" bIns="0" rtlCol="0" anchor="ctr" anchorCtr="0">
            <a:noAutofit/>
          </a:bodyPr>
          <a:lstStyle/>
          <a:p>
            <a:r>
              <a:rPr lang="ja-JP" altLang="en-US" sz="2400" dirty="0" smtClean="0">
                <a:solidFill>
                  <a:schemeClr val="tx1"/>
                </a:solidFill>
                <a:latin typeface="メイリオ" panose="020B0604030504040204" pitchFamily="50" charset="-128"/>
                <a:ea typeface="メイリオ" panose="020B0604030504040204" pitchFamily="50" charset="-128"/>
              </a:rPr>
              <a:t>実務で使用されているプログラミング言語は多様化し　続けており，コードクローン検出もその多様化に柔軟に対応する必要がある</a:t>
            </a:r>
            <a:endParaRPr lang="en-US" altLang="ja-JP" sz="24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50339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構文</a:t>
            </a:r>
            <a:r>
              <a:rPr lang="ja-JP" altLang="en-US" sz="3600" dirty="0"/>
              <a:t>定義</a:t>
            </a:r>
            <a:r>
              <a:rPr lang="ja-JP" altLang="en-US" sz="3600" dirty="0" smtClean="0"/>
              <a:t>記述の利用</a:t>
            </a:r>
            <a:endParaRPr kumimoji="1" lang="ja-JP" altLang="en-US" sz="3600" dirty="0"/>
          </a:p>
        </p:txBody>
      </p:sp>
      <p:sp>
        <p:nvSpPr>
          <p:cNvPr id="3" name="コンテンツ プレースホルダー 2"/>
          <p:cNvSpPr>
            <a:spLocks noGrp="1"/>
          </p:cNvSpPr>
          <p:nvPr>
            <p:ph idx="1"/>
          </p:nvPr>
        </p:nvSpPr>
        <p:spPr>
          <a:xfrm>
            <a:off x="317501" y="892199"/>
            <a:ext cx="8574088" cy="4929188"/>
          </a:xfrm>
        </p:spPr>
        <p:txBody>
          <a:bodyPr/>
          <a:lstStyle/>
          <a:p>
            <a:pPr>
              <a:buFont typeface="Wingdings" panose="05000000000000000000" pitchFamily="2" charset="2"/>
              <a:buChar char="l"/>
            </a:pPr>
            <a:r>
              <a:rPr lang="ja-JP" altLang="en-US" dirty="0" smtClean="0"/>
              <a:t>プログラミング</a:t>
            </a:r>
            <a:r>
              <a:rPr lang="ja-JP" altLang="en-US" dirty="0"/>
              <a:t>言語の構文解析器（パーサ）の</a:t>
            </a:r>
            <a:r>
              <a:rPr lang="ja-JP" altLang="en-US" dirty="0" smtClean="0"/>
              <a:t>実装の　　支援</a:t>
            </a:r>
            <a:r>
              <a:rPr lang="ja-JP" altLang="en-US" dirty="0"/>
              <a:t>として作られたの</a:t>
            </a:r>
            <a:r>
              <a:rPr lang="ja-JP" altLang="en-US" dirty="0" smtClean="0"/>
              <a:t>が</a:t>
            </a:r>
            <a:r>
              <a:rPr lang="ja-JP" altLang="en-US" dirty="0" smtClean="0">
                <a:solidFill>
                  <a:srgbClr val="FF0000"/>
                </a:solidFill>
              </a:rPr>
              <a:t>構文解析器生成系</a:t>
            </a:r>
            <a:r>
              <a:rPr lang="ja-JP" altLang="en-US" dirty="0" smtClean="0"/>
              <a:t>である</a:t>
            </a:r>
            <a:endParaRPr lang="en-US" altLang="ja-JP" sz="1200" dirty="0">
              <a:solidFill>
                <a:srgbClr val="0070C0"/>
              </a:solidFill>
            </a:endParaRPr>
          </a:p>
          <a:p>
            <a:pPr>
              <a:buFont typeface="Wingdings" panose="05000000000000000000" pitchFamily="2" charset="2"/>
              <a:buChar char="l"/>
            </a:pPr>
            <a:r>
              <a:rPr lang="ja-JP" altLang="en-US" dirty="0" smtClean="0"/>
              <a:t>構文解析器生成系 </a:t>
            </a:r>
            <a:r>
              <a:rPr lang="en-US" altLang="ja-JP" dirty="0" smtClean="0">
                <a:solidFill>
                  <a:srgbClr val="FF0000"/>
                </a:solidFill>
              </a:rPr>
              <a:t>ANTLR</a:t>
            </a:r>
            <a:r>
              <a:rPr lang="en-US" altLang="ja-JP" dirty="0" smtClean="0"/>
              <a:t> </a:t>
            </a:r>
            <a:r>
              <a:rPr lang="ja-JP" altLang="en-US" dirty="0" smtClean="0"/>
              <a:t>は言語の構文定義記述から，　　　　</a:t>
            </a:r>
            <a:r>
              <a:rPr lang="en-US" altLang="ja-JP" dirty="0" smtClean="0"/>
              <a:t>Java </a:t>
            </a:r>
            <a:r>
              <a:rPr lang="ja-JP" altLang="en-US" dirty="0" smtClean="0"/>
              <a:t>や </a:t>
            </a:r>
            <a:r>
              <a:rPr lang="en-US" altLang="ja-JP" dirty="0" smtClean="0"/>
              <a:t>C </a:t>
            </a:r>
            <a:r>
              <a:rPr lang="ja-JP" altLang="en-US" dirty="0" smtClean="0"/>
              <a:t>などの言語で書かれた構文解析器を生成する</a:t>
            </a:r>
            <a:endParaRPr lang="en-US" altLang="ja-JP" sz="1600" dirty="0" smtClean="0"/>
          </a:p>
          <a:p>
            <a:pPr>
              <a:buFont typeface="Wingdings" panose="05000000000000000000" pitchFamily="2" charset="2"/>
              <a:buChar char="l"/>
            </a:pPr>
            <a:r>
              <a:rPr lang="en-US" altLang="ja-JP" dirty="0" smtClean="0"/>
              <a:t>GitHub </a:t>
            </a:r>
            <a:r>
              <a:rPr lang="ja-JP" altLang="en-US" i="1" dirty="0" smtClean="0"/>
              <a:t>リポジトリ</a:t>
            </a:r>
            <a:r>
              <a:rPr lang="en-US" altLang="ja-JP" i="1" dirty="0" smtClean="0"/>
              <a:t> </a:t>
            </a:r>
            <a:r>
              <a:rPr lang="en-US" altLang="ja-JP" i="1" dirty="0" smtClean="0">
                <a:solidFill>
                  <a:srgbClr val="00B0F0"/>
                </a:solidFill>
              </a:rPr>
              <a:t>grammars-v4 </a:t>
            </a:r>
            <a:r>
              <a:rPr lang="en-US" altLang="ja-JP" dirty="0" smtClean="0"/>
              <a:t>[5] </a:t>
            </a:r>
            <a:r>
              <a:rPr lang="ja-JP" altLang="en-US" dirty="0" smtClean="0"/>
              <a:t>は </a:t>
            </a:r>
            <a:r>
              <a:rPr lang="en-US" altLang="ja-JP" dirty="0" smtClean="0"/>
              <a:t>150</a:t>
            </a:r>
            <a:r>
              <a:rPr lang="ja-JP" altLang="en-US" dirty="0" smtClean="0"/>
              <a:t> </a:t>
            </a:r>
            <a:r>
              <a:rPr lang="ja-JP" altLang="en-US" dirty="0"/>
              <a:t>以上</a:t>
            </a:r>
            <a:r>
              <a:rPr lang="ja-JP" altLang="en-US" dirty="0" smtClean="0"/>
              <a:t>の　　構文定義記述が集められている</a:t>
            </a:r>
            <a:endParaRPr lang="en-US" altLang="ja-JP" dirty="0" smtClean="0"/>
          </a:p>
          <a:p>
            <a:pPr>
              <a:buFont typeface="Wingdings" panose="05000000000000000000" pitchFamily="2" charset="2"/>
              <a:buChar char="l"/>
            </a:pPr>
            <a:r>
              <a:rPr lang="ja-JP" altLang="en-US" dirty="0"/>
              <a:t>このよう</a:t>
            </a:r>
            <a:r>
              <a:rPr lang="ja-JP" altLang="en-US" dirty="0" smtClean="0"/>
              <a:t>な構文定義記述から，コードクローン検出に必要な情報だけを取得して適用すれば良い</a:t>
            </a:r>
            <a:endParaRPr lang="en-US" altLang="ja-JP"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8</a:t>
            </a:fld>
            <a:endParaRPr lang="ja-JP" altLang="en-US" dirty="0">
              <a:solidFill>
                <a:srgbClr val="000000"/>
              </a:solidFill>
            </a:endParaRPr>
          </a:p>
        </p:txBody>
      </p:sp>
      <p:sp>
        <p:nvSpPr>
          <p:cNvPr id="5" name="テキスト ボックス 4"/>
          <p:cNvSpPr txBox="1"/>
          <p:nvPr/>
        </p:nvSpPr>
        <p:spPr>
          <a:xfrm>
            <a:off x="831566" y="6363713"/>
            <a:ext cx="3664123" cy="226474"/>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4] ANTLR</a:t>
            </a:r>
            <a:r>
              <a:rPr lang="en-US" altLang="ja-JP" sz="1200" dirty="0" smtClean="0">
                <a:latin typeface="メイリオ" panose="020B0604030504040204" pitchFamily="50" charset="-128"/>
                <a:ea typeface="メイリオ" panose="020B0604030504040204" pitchFamily="50" charset="-128"/>
              </a:rPr>
              <a:t>: http</a:t>
            </a:r>
            <a:r>
              <a:rPr lang="en-US" altLang="ja-JP" sz="1200" dirty="0">
                <a:latin typeface="メイリオ" panose="020B0604030504040204" pitchFamily="50" charset="-128"/>
                <a:ea typeface="メイリオ" panose="020B0604030504040204" pitchFamily="50" charset="-128"/>
              </a:rPr>
              <a:t>://www.antlr.org/</a:t>
            </a:r>
            <a:endParaRPr kumimoji="1" lang="ja-JP" altLang="en-US" sz="1050" dirty="0">
              <a:latin typeface="メイリオ" panose="020B0604030504040204" pitchFamily="50" charset="-128"/>
              <a:ea typeface="メイリオ" panose="020B0604030504040204" pitchFamily="50" charset="-128"/>
            </a:endParaRPr>
          </a:p>
        </p:txBody>
      </p:sp>
      <p:grpSp>
        <p:nvGrpSpPr>
          <p:cNvPr id="30" name="グループ化 29"/>
          <p:cNvGrpSpPr/>
          <p:nvPr/>
        </p:nvGrpSpPr>
        <p:grpSpPr>
          <a:xfrm>
            <a:off x="834259" y="4334912"/>
            <a:ext cx="1795366" cy="1653114"/>
            <a:chOff x="834259" y="4178269"/>
            <a:chExt cx="1795366" cy="1653114"/>
          </a:xfrm>
        </p:grpSpPr>
        <p:grpSp>
          <p:nvGrpSpPr>
            <p:cNvPr id="15" name="グループ化 14"/>
            <p:cNvGrpSpPr/>
            <p:nvPr/>
          </p:nvGrpSpPr>
          <p:grpSpPr>
            <a:xfrm>
              <a:off x="898682" y="4178269"/>
              <a:ext cx="1680852" cy="1216055"/>
              <a:chOff x="609122" y="1218125"/>
              <a:chExt cx="1680852" cy="1216055"/>
            </a:xfrm>
          </p:grpSpPr>
          <p:sp>
            <p:nvSpPr>
              <p:cNvPr id="16" name="Text Box 6"/>
              <p:cNvSpPr txBox="1">
                <a:spLocks noChangeArrowheads="1"/>
              </p:cNvSpPr>
              <p:nvPr/>
            </p:nvSpPr>
            <p:spPr bwMode="auto">
              <a:xfrm>
                <a:off x="609122" y="1218125"/>
                <a:ext cx="1493998" cy="1016499"/>
              </a:xfrm>
              <a:prstGeom prst="rect">
                <a:avLst/>
              </a:prstGeom>
              <a:solidFill>
                <a:srgbClr val="F3FFF5"/>
              </a:solidFill>
              <a:ln w="28575">
                <a:solidFill>
                  <a:schemeClr val="tx1"/>
                </a:solidFill>
                <a:miter lim="800000"/>
                <a:headEnd/>
                <a:tailEnd/>
              </a:ln>
              <a:effectLst>
                <a:outerShdw blurRad="50800" dist="38100" dir="2700000" algn="tl" rotWithShape="0">
                  <a:prstClr val="black">
                    <a:alpha val="40000"/>
                  </a:prstClr>
                </a:outerShdw>
              </a:effectLst>
            </p:spPr>
            <p:txBody>
              <a:bodyPr wrap="square" bIns="0" anchor="ctr" anchorCtr="0">
                <a:noAutofit/>
              </a:bodyPr>
              <a:lstStyle/>
              <a:p>
                <a:pPr>
                  <a:lnSpc>
                    <a:spcPct val="100000"/>
                  </a:lnSpc>
                  <a:spcBef>
                    <a:spcPts val="600"/>
                  </a:spcBef>
                  <a:buClrTx/>
                  <a:buSzTx/>
                  <a:buFontTx/>
                  <a:buNone/>
                </a:pPr>
                <a:r>
                  <a:rPr lang="en-US" altLang="ja-JP" sz="700" dirty="0" err="1">
                    <a:latin typeface="メイリオ" panose="020B0604030504040204" pitchFamily="50" charset="-128"/>
                    <a:ea typeface="メイリオ" panose="020B0604030504040204" pitchFamily="50" charset="-128"/>
                  </a:rPr>
                  <a:t>prog</a:t>
                </a:r>
                <a:r>
                  <a:rPr lang="en-US" altLang="ja-JP" sz="700" dirty="0">
                    <a:latin typeface="メイリオ" panose="020B0604030504040204" pitchFamily="50" charset="-128"/>
                    <a:ea typeface="メイリオ" panose="020B0604030504040204" pitchFamily="50" charset="-128"/>
                  </a:rPr>
                  <a:t>: expr;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expr: term (('+'|'-') term)*;</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term: factor (('*'|'/') factor)*;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factor: </a:t>
                </a:r>
                <a:r>
                  <a:rPr lang="en-US" altLang="ja-JP" sz="700" dirty="0" smtClean="0">
                    <a:latin typeface="メイリオ" panose="020B0604030504040204" pitchFamily="50" charset="-128"/>
                    <a:ea typeface="メイリオ" panose="020B0604030504040204" pitchFamily="50" charset="-128"/>
                  </a:rPr>
                  <a:t>INT</a:t>
                </a:r>
                <a:r>
                  <a:rPr lang="ja-JP" altLang="en-US" sz="700" dirty="0">
                    <a:latin typeface="メイリオ" panose="020B0604030504040204" pitchFamily="50" charset="-128"/>
                    <a:ea typeface="メイリオ" panose="020B0604030504040204" pitchFamily="50" charset="-128"/>
                  </a:rPr>
                  <a:t> </a:t>
                </a:r>
                <a:r>
                  <a:rPr lang="en-US" altLang="ja-JP" sz="700" dirty="0" smtClean="0">
                    <a:latin typeface="メイリオ" panose="020B0604030504040204" pitchFamily="50" charset="-128"/>
                    <a:ea typeface="メイリオ" panose="020B0604030504040204" pitchFamily="50" charset="-128"/>
                  </a:rPr>
                  <a:t>| '(' expr ')' ;</a:t>
                </a:r>
                <a:endParaRPr lang="en-US" altLang="ja-JP" sz="700" dirty="0">
                  <a:latin typeface="メイリオ" panose="020B0604030504040204" pitchFamily="50" charset="-128"/>
                  <a:ea typeface="メイリオ" panose="020B0604030504040204" pitchFamily="50" charset="-128"/>
                </a:endParaRP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INT     : [0-9]+ ;</a:t>
                </a:r>
              </a:p>
            </p:txBody>
          </p:sp>
          <p:sp>
            <p:nvSpPr>
              <p:cNvPr id="17" name="Text Box 6"/>
              <p:cNvSpPr txBox="1">
                <a:spLocks noChangeArrowheads="1"/>
              </p:cNvSpPr>
              <p:nvPr/>
            </p:nvSpPr>
            <p:spPr bwMode="auto">
              <a:xfrm>
                <a:off x="695383" y="1317903"/>
                <a:ext cx="1493998" cy="1016499"/>
              </a:xfrm>
              <a:prstGeom prst="rect">
                <a:avLst/>
              </a:prstGeom>
              <a:solidFill>
                <a:srgbClr val="F3FFF5"/>
              </a:solidFill>
              <a:ln w="28575">
                <a:solidFill>
                  <a:schemeClr val="tx1"/>
                </a:solidFill>
                <a:miter lim="800000"/>
                <a:headEnd/>
                <a:tailEnd/>
              </a:ln>
              <a:effectLst>
                <a:outerShdw blurRad="50800" dist="38100" dir="2700000" algn="tl" rotWithShape="0">
                  <a:prstClr val="black">
                    <a:alpha val="40000"/>
                  </a:prstClr>
                </a:outerShdw>
              </a:effectLst>
            </p:spPr>
            <p:txBody>
              <a:bodyPr wrap="square" bIns="0" anchor="ctr" anchorCtr="0">
                <a:noAutofit/>
              </a:bodyPr>
              <a:lstStyle/>
              <a:p>
                <a:pPr>
                  <a:lnSpc>
                    <a:spcPct val="100000"/>
                  </a:lnSpc>
                  <a:spcBef>
                    <a:spcPts val="600"/>
                  </a:spcBef>
                  <a:buClrTx/>
                  <a:buSzTx/>
                  <a:buFontTx/>
                  <a:buNone/>
                </a:pPr>
                <a:r>
                  <a:rPr lang="en-US" altLang="ja-JP" sz="700" dirty="0" err="1">
                    <a:latin typeface="メイリオ" panose="020B0604030504040204" pitchFamily="50" charset="-128"/>
                    <a:ea typeface="メイリオ" panose="020B0604030504040204" pitchFamily="50" charset="-128"/>
                  </a:rPr>
                  <a:t>prog</a:t>
                </a:r>
                <a:r>
                  <a:rPr lang="en-US" altLang="ja-JP" sz="700" dirty="0">
                    <a:latin typeface="メイリオ" panose="020B0604030504040204" pitchFamily="50" charset="-128"/>
                    <a:ea typeface="メイリオ" panose="020B0604030504040204" pitchFamily="50" charset="-128"/>
                  </a:rPr>
                  <a:t>: expr;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expr: term (('+'|'-') term)*;</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term: factor (('*'|'/') factor)*;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factor: </a:t>
                </a:r>
                <a:r>
                  <a:rPr lang="en-US" altLang="ja-JP" sz="700" dirty="0" smtClean="0">
                    <a:latin typeface="メイリオ" panose="020B0604030504040204" pitchFamily="50" charset="-128"/>
                    <a:ea typeface="メイリオ" panose="020B0604030504040204" pitchFamily="50" charset="-128"/>
                  </a:rPr>
                  <a:t>INT</a:t>
                </a:r>
                <a:r>
                  <a:rPr lang="ja-JP" altLang="en-US" sz="700" dirty="0">
                    <a:latin typeface="メイリオ" panose="020B0604030504040204" pitchFamily="50" charset="-128"/>
                    <a:ea typeface="メイリオ" panose="020B0604030504040204" pitchFamily="50" charset="-128"/>
                  </a:rPr>
                  <a:t> </a:t>
                </a:r>
                <a:r>
                  <a:rPr lang="en-US" altLang="ja-JP" sz="700" dirty="0" smtClean="0">
                    <a:latin typeface="メイリオ" panose="020B0604030504040204" pitchFamily="50" charset="-128"/>
                    <a:ea typeface="メイリオ" panose="020B0604030504040204" pitchFamily="50" charset="-128"/>
                  </a:rPr>
                  <a:t>| '(' expr ')' ;</a:t>
                </a:r>
                <a:endParaRPr lang="en-US" altLang="ja-JP" sz="700" dirty="0">
                  <a:latin typeface="メイリオ" panose="020B0604030504040204" pitchFamily="50" charset="-128"/>
                  <a:ea typeface="メイリオ" panose="020B0604030504040204" pitchFamily="50" charset="-128"/>
                </a:endParaRP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INT     : [0-9]+ ;</a:t>
                </a:r>
              </a:p>
            </p:txBody>
          </p:sp>
          <p:sp>
            <p:nvSpPr>
              <p:cNvPr id="18" name="Text Box 6"/>
              <p:cNvSpPr txBox="1">
                <a:spLocks noChangeArrowheads="1"/>
              </p:cNvSpPr>
              <p:nvPr/>
            </p:nvSpPr>
            <p:spPr bwMode="auto">
              <a:xfrm>
                <a:off x="795976" y="1417681"/>
                <a:ext cx="1493998" cy="1016499"/>
              </a:xfrm>
              <a:prstGeom prst="rect">
                <a:avLst/>
              </a:prstGeom>
              <a:solidFill>
                <a:srgbClr val="F3FFF5"/>
              </a:solidFill>
              <a:ln w="28575">
                <a:solidFill>
                  <a:schemeClr val="tx1"/>
                </a:solidFill>
                <a:miter lim="800000"/>
                <a:headEnd/>
                <a:tailEnd/>
              </a:ln>
              <a:effectLst>
                <a:outerShdw blurRad="50800" dist="38100" dir="2700000" algn="tl" rotWithShape="0">
                  <a:prstClr val="black">
                    <a:alpha val="40000"/>
                  </a:prstClr>
                </a:outerShdw>
              </a:effectLst>
            </p:spPr>
            <p:txBody>
              <a:bodyPr wrap="square" lIns="36000" tIns="0" rIns="0" bIns="0" anchor="ctr" anchorCtr="0">
                <a:noAutofit/>
              </a:bodyPr>
              <a:lstStyle/>
              <a:p>
                <a:pPr>
                  <a:lnSpc>
                    <a:spcPct val="100000"/>
                  </a:lnSpc>
                  <a:spcBef>
                    <a:spcPts val="600"/>
                  </a:spcBef>
                  <a:buClrTx/>
                  <a:buSzTx/>
                  <a:buFontTx/>
                  <a:buNone/>
                </a:pPr>
                <a:r>
                  <a:rPr lang="en-US" altLang="ja-JP" sz="700" dirty="0" err="1">
                    <a:latin typeface="メイリオ" panose="020B0604030504040204" pitchFamily="50" charset="-128"/>
                    <a:ea typeface="メイリオ" panose="020B0604030504040204" pitchFamily="50" charset="-128"/>
                  </a:rPr>
                  <a:t>prog</a:t>
                </a:r>
                <a:r>
                  <a:rPr lang="en-US" altLang="ja-JP" sz="700" dirty="0">
                    <a:latin typeface="メイリオ" panose="020B0604030504040204" pitchFamily="50" charset="-128"/>
                    <a:ea typeface="メイリオ" panose="020B0604030504040204" pitchFamily="50" charset="-128"/>
                  </a:rPr>
                  <a:t>: expr;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expr: term (('+'|'-') term)*;</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term: factor (('*'|'/') factor)*;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factor: </a:t>
                </a:r>
                <a:r>
                  <a:rPr lang="en-US" altLang="ja-JP" sz="700" dirty="0" smtClean="0">
                    <a:latin typeface="メイリオ" panose="020B0604030504040204" pitchFamily="50" charset="-128"/>
                    <a:ea typeface="メイリオ" panose="020B0604030504040204" pitchFamily="50" charset="-128"/>
                  </a:rPr>
                  <a:t>INT</a:t>
                </a:r>
                <a:r>
                  <a:rPr lang="ja-JP" altLang="en-US" sz="700" dirty="0">
                    <a:latin typeface="メイリオ" panose="020B0604030504040204" pitchFamily="50" charset="-128"/>
                    <a:ea typeface="メイリオ" panose="020B0604030504040204" pitchFamily="50" charset="-128"/>
                  </a:rPr>
                  <a:t> </a:t>
                </a:r>
                <a:r>
                  <a:rPr lang="en-US" altLang="ja-JP" sz="700" dirty="0" smtClean="0">
                    <a:latin typeface="メイリオ" panose="020B0604030504040204" pitchFamily="50" charset="-128"/>
                    <a:ea typeface="メイリオ" panose="020B0604030504040204" pitchFamily="50" charset="-128"/>
                  </a:rPr>
                  <a:t>| '(' expr ')' ;</a:t>
                </a:r>
                <a:endParaRPr lang="en-US" altLang="ja-JP" sz="700" dirty="0">
                  <a:latin typeface="メイリオ" panose="020B0604030504040204" pitchFamily="50" charset="-128"/>
                  <a:ea typeface="メイリオ" panose="020B0604030504040204" pitchFamily="50" charset="-128"/>
                </a:endParaRP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INT     : [0-9]+ ;</a:t>
                </a:r>
              </a:p>
            </p:txBody>
          </p:sp>
        </p:grpSp>
        <p:sp>
          <p:nvSpPr>
            <p:cNvPr id="19" name="角丸四角形 18"/>
            <p:cNvSpPr/>
            <p:nvPr/>
          </p:nvSpPr>
          <p:spPr>
            <a:xfrm>
              <a:off x="834259" y="5431784"/>
              <a:ext cx="1795366" cy="399599"/>
            </a:xfrm>
            <a:prstGeom prst="roundRect">
              <a:avLst/>
            </a:prstGeom>
            <a:ln/>
          </p:spPr>
          <p:style>
            <a:lnRef idx="2">
              <a:schemeClr val="dk1"/>
            </a:lnRef>
            <a:fillRef idx="1">
              <a:schemeClr val="lt1"/>
            </a:fillRef>
            <a:effectRef idx="0">
              <a:schemeClr val="dk1"/>
            </a:effectRef>
            <a:fontRef idx="minor">
              <a:schemeClr val="dk1"/>
            </a:fontRef>
          </p:style>
          <p:txBody>
            <a:bodyPr lIns="0" tIns="72000" rIns="0" bIns="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2000" dirty="0" smtClean="0">
                  <a:solidFill>
                    <a:schemeClr val="tx1"/>
                  </a:solidFill>
                  <a:latin typeface="メイリオ" panose="020B0604030504040204" pitchFamily="50" charset="-128"/>
                  <a:ea typeface="メイリオ" panose="020B0604030504040204" pitchFamily="50" charset="-128"/>
                </a:rPr>
                <a:t>構文定義記述</a:t>
              </a:r>
              <a:endParaRPr lang="en-US" altLang="ja-JP" sz="2000" dirty="0" smtClean="0">
                <a:solidFill>
                  <a:schemeClr val="tx1"/>
                </a:solidFill>
                <a:latin typeface="メイリオ" panose="020B0604030504040204" pitchFamily="50" charset="-128"/>
                <a:ea typeface="メイリオ" panose="020B0604030504040204" pitchFamily="50" charset="-128"/>
              </a:endParaRPr>
            </a:p>
          </p:txBody>
        </p:sp>
      </p:grpSp>
      <p:grpSp>
        <p:nvGrpSpPr>
          <p:cNvPr id="29" name="グループ化 28"/>
          <p:cNvGrpSpPr/>
          <p:nvPr/>
        </p:nvGrpSpPr>
        <p:grpSpPr>
          <a:xfrm>
            <a:off x="6650488" y="4306843"/>
            <a:ext cx="1795366" cy="1681183"/>
            <a:chOff x="6650488" y="4150200"/>
            <a:chExt cx="1795366" cy="1681183"/>
          </a:xfrm>
        </p:grpSpPr>
        <p:grpSp>
          <p:nvGrpSpPr>
            <p:cNvPr id="9" name="グループ化 8"/>
            <p:cNvGrpSpPr/>
            <p:nvPr/>
          </p:nvGrpSpPr>
          <p:grpSpPr>
            <a:xfrm>
              <a:off x="6846641" y="4150200"/>
              <a:ext cx="1304091" cy="1154757"/>
              <a:chOff x="3792377" y="1176757"/>
              <a:chExt cx="1304091" cy="1154757"/>
            </a:xfrm>
          </p:grpSpPr>
          <p:pic>
            <p:nvPicPr>
              <p:cNvPr id="10" name="図 9"/>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4723828" y="1386365"/>
                <a:ext cx="372640" cy="383886"/>
              </a:xfrm>
              <a:prstGeom prst="rect">
                <a:avLst/>
              </a:prstGeom>
            </p:spPr>
          </p:pic>
          <p:pic>
            <p:nvPicPr>
              <p:cNvPr id="11" name="図 10"/>
              <p:cNvPicPr>
                <a:picLocks noChangeAspect="1"/>
              </p:cNvPicPr>
              <p:nvPr/>
            </p:nvPicPr>
            <p:blipFill>
              <a:blip r:embed="rId5" cstate="print">
                <a:duotone>
                  <a:prstClr val="black"/>
                  <a:srgbClr val="B98F4B">
                    <a:tint val="45000"/>
                    <a:satMod val="400000"/>
                  </a:srgbClr>
                </a:duotone>
                <a:extLst>
                  <a:ext uri="{BEBA8EAE-BF5A-486C-A8C5-ECC9F3942E4B}">
                    <a14:imgProps xmlns:a14="http://schemas.microsoft.com/office/drawing/2010/main">
                      <a14:imgLayer r:embed="rId6">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4393506" y="1607337"/>
                <a:ext cx="702962" cy="724177"/>
              </a:xfrm>
              <a:prstGeom prst="rect">
                <a:avLst/>
              </a:prstGeom>
            </p:spPr>
          </p:pic>
          <p:pic>
            <p:nvPicPr>
              <p:cNvPr id="12" name="図 11"/>
              <p:cNvPicPr>
                <a:picLocks noChangeAspect="1"/>
              </p:cNvPicPr>
              <p:nvPr/>
            </p:nvPicPr>
            <p:blipFill>
              <a:blip r:embed="rId7" cstate="print">
                <a:extLst>
                  <a:ext uri="{BEBA8EAE-BF5A-486C-A8C5-ECC9F3942E4B}">
                    <a14:imgProps xmlns:a14="http://schemas.microsoft.com/office/drawing/2010/main">
                      <a14:imgLayer r:embed="rId8">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Layer>
                    </a14:imgProps>
                  </a:ext>
                  <a:ext uri="{28A0092B-C50C-407E-A947-70E740481C1C}">
                    <a14:useLocalDpi xmlns:a14="http://schemas.microsoft.com/office/drawing/2010/main" val="0"/>
                  </a:ext>
                </a:extLst>
              </a:blip>
              <a:stretch>
                <a:fillRect/>
              </a:stretch>
            </p:blipFill>
            <p:spPr>
              <a:xfrm>
                <a:off x="3793215" y="1185414"/>
                <a:ext cx="1036418" cy="1067697"/>
              </a:xfrm>
              <a:prstGeom prst="rect">
                <a:avLst/>
              </a:prstGeom>
            </p:spPr>
          </p:pic>
          <p:pic>
            <p:nvPicPr>
              <p:cNvPr id="13" name="図 12"/>
              <p:cNvPicPr>
                <a:picLocks noChangeAspect="1"/>
              </p:cNvPicPr>
              <p:nvPr/>
            </p:nvPicPr>
            <p:blipFill>
              <a:blip r:embed="rId5" cstate="print">
                <a:duotone>
                  <a:prstClr val="black"/>
                  <a:srgbClr val="B98F4B">
                    <a:tint val="45000"/>
                    <a:satMod val="400000"/>
                  </a:srgbClr>
                </a:duotone>
                <a:extLst>
                  <a:ext uri="{BEBA8EAE-BF5A-486C-A8C5-ECC9F3942E4B}">
                    <a14:imgProps xmlns:a14="http://schemas.microsoft.com/office/drawing/2010/main">
                      <a14:imgLayer r:embed="rId6">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4392668" y="1598680"/>
                <a:ext cx="702962" cy="724177"/>
              </a:xfrm>
              <a:prstGeom prst="rect">
                <a:avLst/>
              </a:prstGeom>
            </p:spPr>
          </p:pic>
          <p:pic>
            <p:nvPicPr>
              <p:cNvPr id="14" name="図 13"/>
              <p:cNvPicPr>
                <a:picLocks noChangeAspect="1"/>
              </p:cNvPicPr>
              <p:nvPr/>
            </p:nvPicPr>
            <p:blipFill>
              <a:blip r:embed="rId7" cstate="print">
                <a:extLst>
                  <a:ext uri="{BEBA8EAE-BF5A-486C-A8C5-ECC9F3942E4B}">
                    <a14:imgProps xmlns:a14="http://schemas.microsoft.com/office/drawing/2010/main">
                      <a14:imgLayer r:embed="rId8">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Layer>
                    </a14:imgProps>
                  </a:ext>
                  <a:ext uri="{28A0092B-C50C-407E-A947-70E740481C1C}">
                    <a14:useLocalDpi xmlns:a14="http://schemas.microsoft.com/office/drawing/2010/main" val="0"/>
                  </a:ext>
                </a:extLst>
              </a:blip>
              <a:stretch>
                <a:fillRect/>
              </a:stretch>
            </p:blipFill>
            <p:spPr>
              <a:xfrm>
                <a:off x="3792377" y="1176757"/>
                <a:ext cx="1036418" cy="1067697"/>
              </a:xfrm>
              <a:prstGeom prst="rect">
                <a:avLst/>
              </a:prstGeom>
            </p:spPr>
          </p:pic>
        </p:grpSp>
        <p:sp>
          <p:nvSpPr>
            <p:cNvPr id="21" name="角丸四角形 20"/>
            <p:cNvSpPr/>
            <p:nvPr/>
          </p:nvSpPr>
          <p:spPr>
            <a:xfrm>
              <a:off x="6650488" y="5431784"/>
              <a:ext cx="1795366" cy="399599"/>
            </a:xfrm>
            <a:prstGeom prst="roundRect">
              <a:avLst/>
            </a:prstGeom>
            <a:ln/>
          </p:spPr>
          <p:style>
            <a:lnRef idx="2">
              <a:schemeClr val="dk1"/>
            </a:lnRef>
            <a:fillRef idx="1">
              <a:schemeClr val="lt1"/>
            </a:fillRef>
            <a:effectRef idx="0">
              <a:schemeClr val="dk1"/>
            </a:effectRef>
            <a:fontRef idx="minor">
              <a:schemeClr val="dk1"/>
            </a:fontRef>
          </p:style>
          <p:txBody>
            <a:bodyPr lIns="0" tIns="72000" rIns="0" bIns="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2000" dirty="0" smtClean="0">
                  <a:solidFill>
                    <a:schemeClr val="tx1"/>
                  </a:solidFill>
                  <a:latin typeface="メイリオ" panose="020B0604030504040204" pitchFamily="50" charset="-128"/>
                  <a:ea typeface="メイリオ" panose="020B0604030504040204" pitchFamily="50" charset="-128"/>
                </a:rPr>
                <a:t>構文解析器</a:t>
              </a:r>
              <a:endParaRPr lang="en-US" altLang="ja-JP" sz="2000" dirty="0" smtClean="0">
                <a:solidFill>
                  <a:schemeClr val="tx1"/>
                </a:solidFill>
                <a:latin typeface="メイリオ" panose="020B0604030504040204" pitchFamily="50" charset="-128"/>
                <a:ea typeface="メイリオ" panose="020B0604030504040204" pitchFamily="50" charset="-128"/>
              </a:endParaRPr>
            </a:p>
          </p:txBody>
        </p:sp>
      </p:grpSp>
      <p:grpSp>
        <p:nvGrpSpPr>
          <p:cNvPr id="28" name="グループ化 27"/>
          <p:cNvGrpSpPr/>
          <p:nvPr/>
        </p:nvGrpSpPr>
        <p:grpSpPr>
          <a:xfrm>
            <a:off x="3493899" y="4121908"/>
            <a:ext cx="2401818" cy="2041756"/>
            <a:chOff x="3493899" y="3965265"/>
            <a:chExt cx="2401818" cy="2041756"/>
          </a:xfrm>
        </p:grpSpPr>
        <p:pic>
          <p:nvPicPr>
            <p:cNvPr id="1026" name="Picture 2" descr="ãANTLRãã®ç»åæ¤ç´¢çµæ"/>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6678"/>
            <a:stretch/>
          </p:blipFill>
          <p:spPr bwMode="auto">
            <a:xfrm>
              <a:off x="3950540" y="3965265"/>
              <a:ext cx="1308009" cy="1401607"/>
            </a:xfrm>
            <a:prstGeom prst="rect">
              <a:avLst/>
            </a:prstGeom>
            <a:noFill/>
            <a:extLst>
              <a:ext uri="{909E8E84-426E-40DD-AFC4-6F175D3DCCD1}">
                <a14:hiddenFill xmlns:a14="http://schemas.microsoft.com/office/drawing/2010/main">
                  <a:solidFill>
                    <a:srgbClr val="FFFFFF"/>
                  </a:solidFill>
                </a14:hiddenFill>
              </a:ext>
            </a:extLst>
          </p:spPr>
        </p:pic>
        <p:sp>
          <p:nvSpPr>
            <p:cNvPr id="8" name="角丸四角形 7"/>
            <p:cNvSpPr/>
            <p:nvPr/>
          </p:nvSpPr>
          <p:spPr>
            <a:xfrm>
              <a:off x="3493899" y="5353766"/>
              <a:ext cx="2401818" cy="653255"/>
            </a:xfrm>
            <a:prstGeom prst="roundRect">
              <a:avLst/>
            </a:prstGeom>
            <a:ln/>
          </p:spPr>
          <p:style>
            <a:lnRef idx="2">
              <a:schemeClr val="dk1"/>
            </a:lnRef>
            <a:fillRef idx="1">
              <a:schemeClr val="lt1"/>
            </a:fillRef>
            <a:effectRef idx="0">
              <a:schemeClr val="dk1"/>
            </a:effectRef>
            <a:fontRef idx="minor">
              <a:schemeClr val="dk1"/>
            </a:fontRef>
          </p:style>
          <p:txBody>
            <a:bodyPr lIns="0" tIns="72000" rIns="0" bIns="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2000" dirty="0" smtClean="0">
                  <a:solidFill>
                    <a:schemeClr val="tx1"/>
                  </a:solidFill>
                  <a:latin typeface="メイリオ" panose="020B0604030504040204" pitchFamily="50" charset="-128"/>
                  <a:ea typeface="メイリオ" panose="020B0604030504040204" pitchFamily="50" charset="-128"/>
                </a:rPr>
                <a:t>構文解析器生成系</a:t>
              </a:r>
              <a:endParaRPr lang="en-US" altLang="ja-JP" sz="2000" dirty="0" smtClean="0">
                <a:solidFill>
                  <a:schemeClr val="tx1"/>
                </a:solidFill>
                <a:latin typeface="メイリオ" panose="020B0604030504040204" pitchFamily="50" charset="-128"/>
                <a:ea typeface="メイリオ" panose="020B0604030504040204" pitchFamily="50" charset="-128"/>
              </a:endParaRPr>
            </a:p>
            <a:p>
              <a:pPr algn="ctr"/>
              <a:r>
                <a:rPr lang="en-US" altLang="ja-JP" sz="2000" dirty="0" smtClean="0">
                  <a:solidFill>
                    <a:schemeClr val="tx1"/>
                  </a:solidFill>
                  <a:latin typeface="メイリオ" panose="020B0604030504040204" pitchFamily="50" charset="-128"/>
                  <a:ea typeface="メイリオ" panose="020B0604030504040204" pitchFamily="50" charset="-128"/>
                </a:rPr>
                <a:t>ANTLR</a:t>
              </a:r>
            </a:p>
          </p:txBody>
        </p:sp>
      </p:grpSp>
      <p:grpSp>
        <p:nvGrpSpPr>
          <p:cNvPr id="20" name="グループ化 19"/>
          <p:cNvGrpSpPr/>
          <p:nvPr/>
        </p:nvGrpSpPr>
        <p:grpSpPr>
          <a:xfrm>
            <a:off x="2939692" y="4463299"/>
            <a:ext cx="853034" cy="782182"/>
            <a:chOff x="2939692" y="4306656"/>
            <a:chExt cx="853034" cy="782182"/>
          </a:xfrm>
        </p:grpSpPr>
        <p:sp>
          <p:nvSpPr>
            <p:cNvPr id="22" name="右矢印 21"/>
            <p:cNvSpPr/>
            <p:nvPr/>
          </p:nvSpPr>
          <p:spPr>
            <a:xfrm>
              <a:off x="2939692" y="4643413"/>
              <a:ext cx="853034" cy="4454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3060122" y="4306656"/>
              <a:ext cx="560312" cy="211390"/>
            </a:xfrm>
            <a:prstGeom prst="roundRect">
              <a:avLst/>
            </a:prstGeom>
            <a:noFill/>
            <a:ln>
              <a:noFill/>
            </a:ln>
          </p:spPr>
          <p:style>
            <a:lnRef idx="2">
              <a:schemeClr val="dk1"/>
            </a:lnRef>
            <a:fillRef idx="1">
              <a:schemeClr val="lt1"/>
            </a:fillRef>
            <a:effectRef idx="0">
              <a:schemeClr val="dk1"/>
            </a:effectRef>
            <a:fontRef idx="minor">
              <a:schemeClr val="dk1"/>
            </a:fontRef>
          </p:style>
          <p:txBody>
            <a:bodyPr lIns="0" tIns="72000" rIns="0" bIns="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1600" dirty="0">
                  <a:solidFill>
                    <a:schemeClr val="tx1"/>
                  </a:solidFill>
                  <a:latin typeface="メイリオ" panose="020B0604030504040204" pitchFamily="50" charset="-128"/>
                  <a:ea typeface="メイリオ" panose="020B0604030504040204" pitchFamily="50" charset="-128"/>
                </a:rPr>
                <a:t>入力</a:t>
              </a:r>
              <a:endParaRPr lang="en-US" altLang="ja-JP" sz="1600" dirty="0" smtClean="0">
                <a:solidFill>
                  <a:schemeClr val="tx1"/>
                </a:solidFill>
                <a:latin typeface="メイリオ" panose="020B0604030504040204" pitchFamily="50" charset="-128"/>
                <a:ea typeface="メイリオ" panose="020B0604030504040204" pitchFamily="50" charset="-128"/>
              </a:endParaRPr>
            </a:p>
          </p:txBody>
        </p:sp>
      </p:grpSp>
      <p:grpSp>
        <p:nvGrpSpPr>
          <p:cNvPr id="27" name="グループ化 26"/>
          <p:cNvGrpSpPr/>
          <p:nvPr/>
        </p:nvGrpSpPr>
        <p:grpSpPr>
          <a:xfrm>
            <a:off x="5685291" y="4463299"/>
            <a:ext cx="853034" cy="782182"/>
            <a:chOff x="5685291" y="4306656"/>
            <a:chExt cx="853034" cy="782182"/>
          </a:xfrm>
        </p:grpSpPr>
        <p:sp>
          <p:nvSpPr>
            <p:cNvPr id="23" name="右矢印 22"/>
            <p:cNvSpPr/>
            <p:nvPr/>
          </p:nvSpPr>
          <p:spPr>
            <a:xfrm>
              <a:off x="5685291" y="4643413"/>
              <a:ext cx="853034" cy="4454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5821023" y="4306656"/>
              <a:ext cx="560312" cy="211390"/>
            </a:xfrm>
            <a:prstGeom prst="roundRect">
              <a:avLst/>
            </a:prstGeom>
            <a:noFill/>
            <a:ln>
              <a:noFill/>
            </a:ln>
          </p:spPr>
          <p:style>
            <a:lnRef idx="2">
              <a:schemeClr val="dk1"/>
            </a:lnRef>
            <a:fillRef idx="1">
              <a:schemeClr val="lt1"/>
            </a:fillRef>
            <a:effectRef idx="0">
              <a:schemeClr val="dk1"/>
            </a:effectRef>
            <a:fontRef idx="minor">
              <a:schemeClr val="dk1"/>
            </a:fontRef>
          </p:style>
          <p:txBody>
            <a:bodyPr lIns="0" tIns="72000" rIns="0" bIns="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1600" dirty="0" smtClean="0">
                  <a:solidFill>
                    <a:schemeClr val="tx1"/>
                  </a:solidFill>
                  <a:latin typeface="メイリオ" panose="020B0604030504040204" pitchFamily="50" charset="-128"/>
                  <a:ea typeface="メイリオ" panose="020B0604030504040204" pitchFamily="50" charset="-128"/>
                </a:rPr>
                <a:t>出力</a:t>
              </a:r>
              <a:endParaRPr lang="en-US" altLang="ja-JP" sz="1600" dirty="0" smtClean="0">
                <a:solidFill>
                  <a:schemeClr val="tx1"/>
                </a:solidFill>
                <a:latin typeface="メイリオ" panose="020B0604030504040204" pitchFamily="50" charset="-128"/>
                <a:ea typeface="メイリオ" panose="020B0604030504040204" pitchFamily="50" charset="-128"/>
              </a:endParaRPr>
            </a:p>
          </p:txBody>
        </p:sp>
      </p:grpSp>
      <p:sp>
        <p:nvSpPr>
          <p:cNvPr id="31" name="テキスト ボックス 30"/>
          <p:cNvSpPr txBox="1"/>
          <p:nvPr/>
        </p:nvSpPr>
        <p:spPr>
          <a:xfrm>
            <a:off x="4603403" y="6363713"/>
            <a:ext cx="3580176" cy="226474"/>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[5]</a:t>
            </a:r>
            <a:r>
              <a:rPr lang="ja-JP" altLang="en-US" sz="1200" dirty="0" smtClean="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https://github.com/antlr/grammars-v4</a:t>
            </a:r>
            <a:endParaRPr kumimoji="1" lang="ja-JP" altLang="en-US" sz="1050" dirty="0">
              <a:latin typeface="メイリオ" panose="020B0604030504040204" pitchFamily="50" charset="-128"/>
              <a:ea typeface="メイリオ" panose="020B0604030504040204" pitchFamily="50" charset="-128"/>
            </a:endParaRPr>
          </a:p>
        </p:txBody>
      </p:sp>
      <p:sp>
        <p:nvSpPr>
          <p:cNvPr id="32" name="Text Box 6"/>
          <p:cNvSpPr txBox="1">
            <a:spLocks noChangeArrowheads="1"/>
          </p:cNvSpPr>
          <p:nvPr/>
        </p:nvSpPr>
        <p:spPr bwMode="auto">
          <a:xfrm>
            <a:off x="2680127" y="4071551"/>
            <a:ext cx="6074635" cy="2125523"/>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
        <p:nvSpPr>
          <p:cNvPr id="6" name="円/楕円 5"/>
          <p:cNvSpPr/>
          <p:nvPr/>
        </p:nvSpPr>
        <p:spPr>
          <a:xfrm>
            <a:off x="458033" y="4121908"/>
            <a:ext cx="2564591" cy="214459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角丸四角形吹き出し 32"/>
          <p:cNvSpPr/>
          <p:nvPr/>
        </p:nvSpPr>
        <p:spPr>
          <a:xfrm>
            <a:off x="3463273" y="4403484"/>
            <a:ext cx="3553443" cy="865920"/>
          </a:xfrm>
          <a:prstGeom prst="wedgeRoundRectCallout">
            <a:avLst>
              <a:gd name="adj1" fmla="val -63231"/>
              <a:gd name="adj2" fmla="val 28453"/>
              <a:gd name="adj3" fmla="val 16667"/>
            </a:avLst>
          </a:prstGeom>
          <a:solidFill>
            <a:srgbClr val="FFFF99"/>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r>
              <a:rPr lang="ja-JP" altLang="en-US" sz="200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rPr>
              <a:t>本研究では構文定義記述のみを使用する</a:t>
            </a:r>
            <a:endParaRPr lang="en-US" sz="2000" dirty="0" smtClean="0">
              <a:solidFill>
                <a:schemeClr val="tx1"/>
              </a:solidFill>
              <a:latin typeface="メイリオ" panose="020B0604030504040204" pitchFamily="50" charset="-128"/>
              <a:ea typeface="メイリオ" panose="020B0604030504040204" pitchFamily="50" charset="-128"/>
              <a:cs typeface="Ebrima" panose="02000000000000000000" pitchFamily="2" charset="0"/>
            </a:endParaRPr>
          </a:p>
        </p:txBody>
      </p:sp>
    </p:spTree>
    <p:extLst>
      <p:ext uri="{BB962C8B-B14F-4D97-AF65-F5344CB8AC3E}">
        <p14:creationId xmlns:p14="http://schemas.microsoft.com/office/powerpoint/2010/main" val="227898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1000"/>
                                        <p:tgtEl>
                                          <p:spTgt spid="6"/>
                                        </p:tgtEl>
                                      </p:cBhvr>
                                    </p:animEffect>
                                  </p:childTnLst>
                                </p:cTn>
                              </p:par>
                              <p:par>
                                <p:cTn id="11" presetID="10" presetClass="entr" presetSubtype="0" fill="hold" grpId="0" nodeType="withEffect">
                                  <p:stCondLst>
                                    <p:cond delay="500"/>
                                  </p:stCondLst>
                                  <p:childTnLst>
                                    <p:set>
                                      <p:cBhvr>
                                        <p:cTn id="12" dur="1" fill="hold">
                                          <p:stCondLst>
                                            <p:cond delay="0"/>
                                          </p:stCondLst>
                                        </p:cTn>
                                        <p:tgtEl>
                                          <p:spTgt spid="33"/>
                                        </p:tgtEl>
                                        <p:attrNameLst>
                                          <p:attrName>style.visibility</p:attrName>
                                        </p:attrNameLst>
                                      </p:cBhvr>
                                      <p:to>
                                        <p:strVal val="visible"/>
                                      </p:to>
                                    </p:set>
                                    <p:animEffect transition="in" filter="fade">
                                      <p:cBhvr>
                                        <p:cTn id="13"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6" grpId="0" animBg="1"/>
      <p:bldP spid="3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本研究の概要</a:t>
            </a:r>
            <a:endParaRPr lang="en-US" dirty="0"/>
          </a:p>
        </p:txBody>
      </p:sp>
      <p:sp>
        <p:nvSpPr>
          <p:cNvPr id="3" name="コンテンツ プレースホルダー 2"/>
          <p:cNvSpPr>
            <a:spLocks noGrp="1"/>
          </p:cNvSpPr>
          <p:nvPr>
            <p:ph idx="1"/>
          </p:nvPr>
        </p:nvSpPr>
        <p:spPr>
          <a:xfrm>
            <a:off x="457200" y="978490"/>
            <a:ext cx="8229600" cy="4929188"/>
          </a:xfrm>
        </p:spPr>
        <p:txBody>
          <a:bodyPr/>
          <a:lstStyle/>
          <a:p>
            <a:pPr marL="0" indent="0">
              <a:buNone/>
            </a:pPr>
            <a:r>
              <a:rPr lang="ja-JP" altLang="en-US" dirty="0" smtClean="0">
                <a:solidFill>
                  <a:srgbClr val="0070C0"/>
                </a:solidFill>
              </a:rPr>
              <a:t>提案</a:t>
            </a:r>
            <a:r>
              <a:rPr lang="ja-JP" altLang="en-US" dirty="0">
                <a:solidFill>
                  <a:srgbClr val="0070C0"/>
                </a:solidFill>
              </a:rPr>
              <a:t>ツール</a:t>
            </a:r>
            <a:endParaRPr lang="en-US" altLang="ja-JP" dirty="0">
              <a:solidFill>
                <a:srgbClr val="0070C0"/>
              </a:solidFill>
            </a:endParaRPr>
          </a:p>
          <a:p>
            <a:pPr>
              <a:buFont typeface="Wingdings" panose="05000000000000000000" pitchFamily="2" charset="2"/>
              <a:buChar char="l"/>
            </a:pPr>
            <a:r>
              <a:rPr lang="ja-JP" altLang="en-US" dirty="0" smtClean="0"/>
              <a:t>字句解析に必要な文法情報を，構文定義記述から自動的に抽出するモジュールを開発した</a:t>
            </a:r>
            <a:endParaRPr lang="en-US" altLang="ja-JP" dirty="0" smtClean="0"/>
          </a:p>
          <a:p>
            <a:pPr>
              <a:buFont typeface="Wingdings" panose="05000000000000000000" pitchFamily="2" charset="2"/>
              <a:buChar char="l"/>
            </a:pPr>
            <a:r>
              <a:rPr lang="ja-JP" altLang="en-US" dirty="0" smtClean="0"/>
              <a:t>このモジュールを用いて，多様な言語に対応可能な　　コードクローン検出ツール </a:t>
            </a:r>
            <a:r>
              <a:rPr lang="en-US" altLang="ja-JP" dirty="0" smtClean="0"/>
              <a:t>CCFinderSW </a:t>
            </a:r>
            <a:r>
              <a:rPr lang="ja-JP" altLang="en-US" dirty="0" smtClean="0"/>
              <a:t>を開発した</a:t>
            </a:r>
            <a:endParaRPr lang="en-US" altLang="ja-JP" dirty="0" smtClean="0"/>
          </a:p>
          <a:p>
            <a:pPr>
              <a:buFont typeface="Wingdings" panose="05000000000000000000" pitchFamily="2" charset="2"/>
              <a:buChar char="l"/>
            </a:pPr>
            <a:endParaRPr lang="en-US" altLang="ja-JP" dirty="0" smtClean="0"/>
          </a:p>
          <a:p>
            <a:pPr marL="0" indent="0">
              <a:buNone/>
            </a:pPr>
            <a:r>
              <a:rPr lang="ja-JP" altLang="en-US" dirty="0">
                <a:solidFill>
                  <a:srgbClr val="0070C0"/>
                </a:solidFill>
              </a:rPr>
              <a:t>評価</a:t>
            </a:r>
            <a:r>
              <a:rPr lang="ja-JP" altLang="en-US" dirty="0" smtClean="0">
                <a:solidFill>
                  <a:srgbClr val="0070C0"/>
                </a:solidFill>
              </a:rPr>
              <a:t>実験</a:t>
            </a:r>
            <a:endParaRPr lang="en-US" altLang="ja-JP" dirty="0">
              <a:solidFill>
                <a:srgbClr val="0070C0"/>
              </a:solidFill>
            </a:endParaRPr>
          </a:p>
          <a:p>
            <a:pPr>
              <a:buFont typeface="Wingdings" panose="05000000000000000000" pitchFamily="2" charset="2"/>
              <a:buChar char="l"/>
            </a:pPr>
            <a:r>
              <a:rPr lang="ja-JP" altLang="en-US" dirty="0" smtClean="0"/>
              <a:t>提案モジュールの有用性を示すために，どの程度の　　構文定義記述から文法情報が抽出可能かを示した</a:t>
            </a:r>
            <a:endParaRPr lang="en-US" altLang="ja-JP" dirty="0" smtClean="0"/>
          </a:p>
          <a:p>
            <a:pPr>
              <a:buFont typeface="Wingdings" panose="05000000000000000000" pitchFamily="2" charset="2"/>
              <a:buChar char="l"/>
            </a:pPr>
            <a:r>
              <a:rPr lang="en-US" altLang="ja-JP" dirty="0" smtClean="0"/>
              <a:t>Verilog HDL </a:t>
            </a:r>
            <a:r>
              <a:rPr lang="ja-JP" altLang="en-US" dirty="0" smtClean="0"/>
              <a:t>に対して </a:t>
            </a:r>
            <a:r>
              <a:rPr lang="en-US" altLang="ja-JP" dirty="0" smtClean="0"/>
              <a:t>CCFinderSW </a:t>
            </a:r>
            <a:r>
              <a:rPr lang="ja-JP" altLang="en-US" dirty="0" smtClean="0"/>
              <a:t>を実行し，　　　既存手法よりも高い精度で検出できることを示した</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9</a:t>
            </a:fld>
            <a:endParaRPr lang="ja-JP" altLang="en-US" dirty="0">
              <a:solidFill>
                <a:srgbClr val="000000"/>
              </a:solidFill>
            </a:endParaRPr>
          </a:p>
        </p:txBody>
      </p:sp>
    </p:spTree>
    <p:extLst>
      <p:ext uri="{BB962C8B-B14F-4D97-AF65-F5344CB8AC3E}">
        <p14:creationId xmlns:p14="http://schemas.microsoft.com/office/powerpoint/2010/main" val="83505566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efault Theme" id="{013CA6ED-5568-4FDE-8AB8-4D1FA7F96E61}" vid="{E8A5111C-AB58-46FF-9FFA-FDD7D45C344C}"/>
    </a:ext>
  </a:extLst>
</a:theme>
</file>

<file path=ppt/theme/theme2.xml><?xml version="1.0" encoding="utf-8"?>
<a:theme xmlns:a="http://schemas.openxmlformats.org/drawingml/2006/main" name="テーマ1">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1" id="{1933A2DC-2C09-4B3C-97FC-EB9B1D06C524}" vid="{E830799C-38CE-465B-B2DB-96DAE533C239}"/>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43049</TotalTime>
  <Words>3374</Words>
  <Application>Microsoft Office PowerPoint</Application>
  <PresentationFormat>画面に合わせる (4:3)</PresentationFormat>
  <Paragraphs>790</Paragraphs>
  <Slides>27</Slides>
  <Notes>21</Notes>
  <HiddenSlides>5</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27</vt:i4>
      </vt:variant>
    </vt:vector>
  </HeadingPairs>
  <TitlesOfParts>
    <vt:vector size="38" baseType="lpstr">
      <vt:lpstr>ＭＳ Ｐゴシック</vt:lpstr>
      <vt:lpstr>メイリオ</vt:lpstr>
      <vt:lpstr>Arial</vt:lpstr>
      <vt:lpstr>Calibri</vt:lpstr>
      <vt:lpstr>Calibri Light</vt:lpstr>
      <vt:lpstr>Ebrima</vt:lpstr>
      <vt:lpstr>Segoe UI</vt:lpstr>
      <vt:lpstr>Segoe UI Historic</vt:lpstr>
      <vt:lpstr>Wingdings</vt:lpstr>
      <vt:lpstr>Default Theme</vt:lpstr>
      <vt:lpstr>テーマ1</vt:lpstr>
      <vt:lpstr>多様なプログラミング言語に対応可能な コードクローン検出ツール CCFinderSW</vt:lpstr>
      <vt:lpstr>コードクローン</vt:lpstr>
      <vt:lpstr>コードクローンの分類[1]</vt:lpstr>
      <vt:lpstr>コードクローン検出ツール: CCFinderX[2]</vt:lpstr>
      <vt:lpstr>CCFinderX の処理概要（字句解析）</vt:lpstr>
      <vt:lpstr>CCFinderX の処理概要（変換処理）</vt:lpstr>
      <vt:lpstr>多言語に対応したコードクローン検出</vt:lpstr>
      <vt:lpstr>構文定義記述の利用</vt:lpstr>
      <vt:lpstr>本研究の概要</vt:lpstr>
      <vt:lpstr>CCFinderSWの処理概要</vt:lpstr>
      <vt:lpstr>構文定義記述解析モジュールの実装</vt:lpstr>
      <vt:lpstr>構文定義記述の定義方法の調査</vt:lpstr>
      <vt:lpstr>調査に基づくコメント文法の抽出</vt:lpstr>
      <vt:lpstr>コメント文法の正規表現への変換手順</vt:lpstr>
      <vt:lpstr>コメント抽出 : ステップ A</vt:lpstr>
      <vt:lpstr>コメント抽出 :ステップ B</vt:lpstr>
      <vt:lpstr>コメント抽出 :ステップ C</vt:lpstr>
      <vt:lpstr>コメント抽出 :ステップ D</vt:lpstr>
      <vt:lpstr>提案モジュールを用いた文法情報抽出実験 1/2</vt:lpstr>
      <vt:lpstr>提案モジュールを用いた文法情報抽出実験 2/2</vt:lpstr>
      <vt:lpstr>RQ 2, 3 </vt:lpstr>
      <vt:lpstr>まとめと今後の課題</vt:lpstr>
      <vt:lpstr>対象ファイル名と抽出実験の結果</vt:lpstr>
      <vt:lpstr>Verilog HDLにおけるコードクローン検出の再現率</vt:lpstr>
      <vt:lpstr>既存手法との適合率・再現率の比較</vt:lpstr>
      <vt:lpstr>抽出が難しい例</vt:lpstr>
      <vt:lpstr>CCFXとCCFSWの検出結果の比較</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多様なプログラミング言語に対応可能なコードクローン検出ツール CCFinderSW</dc:title>
  <dc:creator>瀬村雄一</dc:creator>
  <cp:lastModifiedBy>瀬村 雄一</cp:lastModifiedBy>
  <cp:revision>1201</cp:revision>
  <cp:lastPrinted>2019-02-05T03:57:17Z</cp:lastPrinted>
  <dcterms:created xsi:type="dcterms:W3CDTF">2016-06-30T06:52:02Z</dcterms:created>
  <dcterms:modified xsi:type="dcterms:W3CDTF">2019-02-13T06:07:05Z</dcterms:modified>
</cp:coreProperties>
</file>