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omments/comment4.xml" ContentType="application/vnd.openxmlformats-officedocument.presentationml.comments+xml"/>
  <Override PartName="/ppt/notesSlides/notesSlide1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24.xml" ContentType="application/vnd.openxmlformats-officedocument.presentationml.notesSlide+xml"/>
  <Override PartName="/ppt/comments/comment7.xml" ContentType="application/vnd.openxmlformats-officedocument.presentationml.comments+xml"/>
  <Override PartName="/ppt/notesSlides/notesSlide25.xml" ContentType="application/vnd.openxmlformats-officedocument.presentationml.notesSlide+xml"/>
  <Override PartName="/ppt/comments/comment8.xml" ContentType="application/vnd.openxmlformats-officedocument.presentationml.comments+xml"/>
  <Override PartName="/ppt/notesSlides/notesSlide26.xml" ContentType="application/vnd.openxmlformats-officedocument.presentationml.notesSlide+xml"/>
  <Override PartName="/ppt/comments/comment9.xml" ContentType="application/vnd.openxmlformats-officedocument.presentationml.comments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92" r:id="rId2"/>
    <p:sldId id="382" r:id="rId3"/>
    <p:sldId id="295" r:id="rId4"/>
    <p:sldId id="440" r:id="rId5"/>
    <p:sldId id="309" r:id="rId6"/>
    <p:sldId id="451" r:id="rId7"/>
    <p:sldId id="452" r:id="rId8"/>
    <p:sldId id="453" r:id="rId9"/>
    <p:sldId id="436" r:id="rId10"/>
    <p:sldId id="342" r:id="rId11"/>
    <p:sldId id="457" r:id="rId12"/>
    <p:sldId id="458" r:id="rId13"/>
    <p:sldId id="321" r:id="rId14"/>
    <p:sldId id="432" r:id="rId15"/>
    <p:sldId id="460" r:id="rId16"/>
    <p:sldId id="438" r:id="rId17"/>
    <p:sldId id="429" r:id="rId18"/>
    <p:sldId id="423" r:id="rId19"/>
    <p:sldId id="454" r:id="rId20"/>
    <p:sldId id="459" r:id="rId21"/>
    <p:sldId id="443" r:id="rId22"/>
    <p:sldId id="442" r:id="rId23"/>
    <p:sldId id="445" r:id="rId24"/>
    <p:sldId id="461" r:id="rId25"/>
    <p:sldId id="424" r:id="rId26"/>
    <p:sldId id="427" r:id="rId27"/>
    <p:sldId id="425" r:id="rId28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ira Tameoka" initials="AT" lastIdx="45" clrIdx="0">
    <p:extLst/>
  </p:cmAuthor>
  <p:cmAuthor id="2" name="matusita MAR" initials="mM" lastIdx="38" clrIdx="1">
    <p:extLst>
      <p:ext uri="{19B8F6BF-5375-455C-9EA6-DF929625EA0E}">
        <p15:presenceInfo xmlns:p15="http://schemas.microsoft.com/office/powerpoint/2012/main" userId="4ac42d0626fc5d1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0A9"/>
    <a:srgbClr val="008000"/>
    <a:srgbClr val="94301C"/>
    <a:srgbClr val="A1B3FD"/>
    <a:srgbClr val="F0AEAE"/>
    <a:srgbClr val="369A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5008" autoAdjust="0"/>
  </p:normalViewPr>
  <p:slideViewPr>
    <p:cSldViewPr snapToGrid="0">
      <p:cViewPr varScale="1">
        <p:scale>
          <a:sx n="71" d="100"/>
          <a:sy n="71" d="100"/>
        </p:scale>
        <p:origin x="96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-36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112" d="100"/>
          <a:sy n="112" d="100"/>
        </p:scale>
        <p:origin x="58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全体の負荷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General</c:formatCode>
                <c:ptCount val="8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9718944"/>
        <c:axId val="199723424"/>
      </c:lineChart>
      <c:catAx>
        <c:axId val="199718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9723424"/>
        <c:crosses val="autoZero"/>
        <c:auto val="1"/>
        <c:lblAlgn val="ctr"/>
        <c:lblOffset val="100"/>
        <c:noMultiLvlLbl val="0"/>
      </c:catAx>
      <c:valAx>
        <c:axId val="1997234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97189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ln w="0" cap="sq" cmpd="sng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ln w="0" cap="sq" cmpd="sng">
                <a:solidFill>
                  <a:schemeClr val="tx1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全体の負荷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General</c:formatCode>
                <c:ptCount val="8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3410256"/>
        <c:axId val="198343472"/>
      </c:lineChart>
      <c:catAx>
        <c:axId val="133410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ln>
                      <a:solidFill>
                        <a:schemeClr val="tx1"/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1800" b="1" dirty="0" smtClean="0">
                    <a:ln>
                      <a:solidFill>
                        <a:schemeClr val="tx1"/>
                      </a:solidFill>
                    </a:ln>
                  </a:rPr>
                  <a:t>分</a:t>
                </a:r>
                <a:endParaRPr lang="ja-JP" altLang="en-US" sz="1800" b="1" dirty="0">
                  <a:ln>
                    <a:solidFill>
                      <a:schemeClr val="tx1"/>
                    </a:solidFill>
                  </a:ln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ln>
                    <a:solidFill>
                      <a:schemeClr val="tx1"/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8343472"/>
        <c:crosses val="autoZero"/>
        <c:auto val="1"/>
        <c:lblAlgn val="ctr"/>
        <c:lblOffset val="100"/>
        <c:noMultiLvlLbl val="0"/>
      </c:catAx>
      <c:valAx>
        <c:axId val="1983434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34102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5-06-03T14:56:29.986" idx="32">
    <p:pos x="2782" y="2277"/>
    <p:text>あ＝、植田さん学生でもあるから1,2になるんじゃないかな、っておもってさわりました</p:text>
    <p:extLst mod="1">
      <p:ext uri="{C676402C-5697-4E1C-873F-D02D1690AC5C}">
        <p15:threadingInfo xmlns:p15="http://schemas.microsoft.com/office/powerpoint/2012/main" timeZoneBias="-5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6-02T18:48:04.394" idx="28">
    <p:pos x="10" y="10"/>
    <p:text>実験と評価の区切りがわかりにくいと思い，説明部分にアニメーションを追加してp.10のスライドを利用しました。</p:text>
    <p:extLst>
      <p:ext uri="{C676402C-5697-4E1C-873F-D02D1690AC5C}">
        <p15:threadingInfo xmlns:p15="http://schemas.microsoft.com/office/powerpoint/2012/main" timeZoneBias="-540"/>
      </p:ext>
    </p:extLst>
  </p:cm>
  <p:cm authorId="2" dt="2015-06-03T15:16:43.057" idx="37">
    <p:pos x="10" y="146"/>
    <p:text>発想はええとおもいましたが、ちょっと並び替えやって2枚同じものこないようにしてみました</p:text>
    <p:extLst>
      <p:ext uri="{C676402C-5697-4E1C-873F-D02D1690AC5C}">
        <p15:threadingInfo xmlns:p15="http://schemas.microsoft.com/office/powerpoint/2012/main" timeZoneBias="-540">
          <p15:parentCm authorId="1" idx="28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6-03T00:20:44.485" idx="39">
    <p:pos x="3854" y="313"/>
    <p:text>2回実験を行うことを強調したいのですが，表現方法難しく，考え中です</p:text>
    <p:extLst>
      <p:ext uri="{C676402C-5697-4E1C-873F-D02D1690AC5C}">
        <p15:threadingInfo xmlns:p15="http://schemas.microsoft.com/office/powerpoint/2012/main" timeZoneBias="-540"/>
      </p:ext>
    </p:extLst>
  </p:cm>
  <p:cm authorId="2" dt="2015-06-03T15:00:06.623" idx="33">
    <p:pos x="3854" y="449"/>
    <p:text>なやましい、かなあ。しゃべりでていねいになってなんとか、かなあ。</p:text>
    <p:extLst>
      <p:ext uri="{C676402C-5697-4E1C-873F-D02D1690AC5C}">
        <p15:threadingInfo xmlns:p15="http://schemas.microsoft.com/office/powerpoint/2012/main" timeZoneBias="-540">
          <p15:parentCm authorId="1" idx="39"/>
        </p15:threadingInfo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5-06-03T15:00:41.865" idx="34">
    <p:pos x="10" y="10"/>
    <p:text>これ、区間4のとこ、全体の負荷な横棒ちょっとふとくなっててへんですよね。なおしたいかも。</p:text>
    <p:extLst>
      <p:ext uri="{C676402C-5697-4E1C-873F-D02D1690AC5C}">
        <p15:threadingInfo xmlns:p15="http://schemas.microsoft.com/office/powerpoint/2012/main" timeZoneBias="-54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6-03T00:21:44.449" idx="40">
    <p:pos x="2050" y="313"/>
    <p:text>ここから結果のスライドですよ，ということということを強調するためと，結果の順番をパッケージングするためにスライド挿入しました</p:text>
    <p:extLst>
      <p:ext uri="{C676402C-5697-4E1C-873F-D02D1690AC5C}">
        <p15:threadingInfo xmlns:p15="http://schemas.microsoft.com/office/powerpoint/2012/main" timeZoneBias="-540"/>
      </p:ext>
    </p:extLst>
  </p:cm>
  <p:cm authorId="2" dt="2015-06-03T15:17:44.999" idx="38">
    <p:pos x="2050" y="449"/>
    <p:text>ええとおもう</p:text>
    <p:extLst>
      <p:ext uri="{C676402C-5697-4E1C-873F-D02D1690AC5C}">
        <p15:threadingInfo xmlns:p15="http://schemas.microsoft.com/office/powerpoint/2012/main" timeZoneBias="-540">
          <p15:parentCm authorId="1" idx="40"/>
        </p15:threadingInfo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6-03T00:01:59.552" idx="35">
    <p:pos x="10" y="10"/>
    <p:text>こんなかんじになりました。いい感じじゃないでしょうか，ということが言いたいが，説明の仕方がまだ詰められてない</p:text>
    <p:extLst>
      <p:ext uri="{C676402C-5697-4E1C-873F-D02D1690AC5C}">
        <p15:threadingInfo xmlns:p15="http://schemas.microsoft.com/office/powerpoint/2012/main" timeZoneBias="-54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6-03T00:21:44.449" idx="40">
    <p:pos x="2050" y="313"/>
    <p:text>ここから結果のスライドですよ，ということということを強調するためと，結果の順番をパッケージングするためにスライド挿入しました</p:text>
    <p:extLst>
      <p:ext uri="{C676402C-5697-4E1C-873F-D02D1690AC5C}">
        <p15:threadingInfo xmlns:p15="http://schemas.microsoft.com/office/powerpoint/2012/main" timeZoneBias="-54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6-03T00:04:17.573" idx="36">
    <p:pos x="10" y="10"/>
    <p:text>1位と6位はそれほど相関係数は変わらない(0.90と0.88なので，0.02)
なのに，区間数は2つも減ってる
一方，1～6位に対して，6位と7位の間には差がある(0.03)ので，この結果は優れていますよ，と言いたい。スライドにもう少し工夫必要</p:text>
    <p:extLst>
      <p:ext uri="{C676402C-5697-4E1C-873F-D02D1690AC5C}">
        <p15:threadingInfo xmlns:p15="http://schemas.microsoft.com/office/powerpoint/2012/main" timeZoneBias="-540"/>
      </p:ext>
    </p:extLst>
  </p:cm>
  <p:cm authorId="1" dt="2015-06-03T19:31:50.185" idx="45">
    <p:pos x="10" y="146"/>
    <p:text>6位と7位の比較についてですが，1位と6位の相関値の差が0.027とそれほど大きくないが，学習区間は6位までで最も少ない，という主張をするとき，7位との差(0.028)を大きいと言うのはちょっと苦しいと思ったので，説明を1～6位の部分のみに絞りました。</p:text>
    <p:extLst>
      <p:ext uri="{C676402C-5697-4E1C-873F-D02D1690AC5C}">
        <p15:threadingInfo xmlns:p15="http://schemas.microsoft.com/office/powerpoint/2012/main" timeZoneBias="-540">
          <p15:parentCm authorId="1" idx="36"/>
        </p15:threadingInfo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6-02T23:59:59.382" idx="33">
    <p:pos x="5057" y="313"/>
    <p:text>すごい相関係数の値が出たんだよ，ということをもう少し強調したい</p:text>
    <p:extLst>
      <p:ext uri="{C676402C-5697-4E1C-873F-D02D1690AC5C}">
        <p15:threadingInfo xmlns:p15="http://schemas.microsoft.com/office/powerpoint/2012/main" timeZoneBias="-54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0.15735</cdr:x>
      <cdr:y>0.63231</cdr:y>
    </cdr:from>
    <cdr:to>
      <cdr:x>0.29323</cdr:x>
      <cdr:y>0.63231</cdr:y>
    </cdr:to>
    <cdr:cxnSp macro="">
      <cdr:nvCxnSpPr>
        <cdr:cNvPr id="5" name="直線コネクタ 4"/>
        <cdr:cNvCxnSpPr/>
      </cdr:nvCxnSpPr>
      <cdr:spPr>
        <a:xfrm xmlns:a="http://schemas.openxmlformats.org/drawingml/2006/main">
          <a:off x="1294901" y="2861816"/>
          <a:ext cx="1118238" cy="0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0.29343</cdr:x>
      <cdr:y>0.43209</cdr:y>
    </cdr:from>
    <cdr:to>
      <cdr:x>0.42762</cdr:x>
      <cdr:y>0.43209</cdr:y>
    </cdr:to>
    <cdr:cxnSp macro="">
      <cdr:nvCxnSpPr>
        <cdr:cNvPr id="9" name="直線コネクタ 8"/>
        <cdr:cNvCxnSpPr/>
      </cdr:nvCxnSpPr>
      <cdr:spPr>
        <a:xfrm xmlns:a="http://schemas.openxmlformats.org/drawingml/2006/main">
          <a:off x="2414818" y="1955631"/>
          <a:ext cx="1104330" cy="0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0.42557</cdr:x>
      <cdr:y>0.19053</cdr:y>
    </cdr:from>
    <cdr:to>
      <cdr:x>0.42784</cdr:x>
      <cdr:y>0.43184</cdr:y>
    </cdr:to>
    <cdr:cxnSp macro="">
      <cdr:nvCxnSpPr>
        <cdr:cNvPr id="4" name="直線コネクタ 3"/>
        <cdr:cNvCxnSpPr/>
      </cdr:nvCxnSpPr>
      <cdr:spPr>
        <a:xfrm xmlns:a="http://schemas.openxmlformats.org/drawingml/2006/main">
          <a:off x="3502270" y="862324"/>
          <a:ext cx="18682" cy="109216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0.56145</cdr:x>
      <cdr:y>0.19053</cdr:y>
    </cdr:from>
    <cdr:to>
      <cdr:x>0.56145</cdr:x>
      <cdr:y>0.4343</cdr:y>
    </cdr:to>
    <cdr:cxnSp macro="">
      <cdr:nvCxnSpPr>
        <cdr:cNvPr id="7" name="直線コネクタ 6"/>
        <cdr:cNvCxnSpPr/>
      </cdr:nvCxnSpPr>
      <cdr:spPr>
        <a:xfrm xmlns:a="http://schemas.openxmlformats.org/drawingml/2006/main">
          <a:off x="4620508" y="862324"/>
          <a:ext cx="1" cy="110330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F7F25-8253-4111-A541-C9C1DE2B254C}" type="datetimeFigureOut">
              <a:rPr kumimoji="1" lang="ja-JP" altLang="en-US" smtClean="0"/>
              <a:t>2015/6/4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860D9F-DC8E-43AC-BEA8-257DF9F2D0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392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FE187-F869-42F0-95D3-B36AE7F06729}" type="datetimeFigureOut">
              <a:rPr kumimoji="1" lang="ja-JP" altLang="en-US" smtClean="0"/>
              <a:t>2015/6/4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97584-4F9B-4904-BD9F-29E33B2498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42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98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モデル生成に利用するメトリクスはこの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つです。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予備実験を行った結果，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モデルの算出距離が</a:t>
            </a:r>
            <a:r>
              <a:rPr kumimoji="1" lang="en-US" altLang="ja-JP" dirty="0" smtClean="0"/>
              <a:t>500</a:t>
            </a:r>
            <a:r>
              <a:rPr kumimoji="1" lang="ja-JP" altLang="en-US" dirty="0" smtClean="0"/>
              <a:t>を超えるとき，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顕著に学習データとの差異を検出していることがわかったので，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学習データ選定基準として，・・・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また，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モデルによる確率算出のために，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「ある事象」の起こる確率として定義，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すなわち，本実験においては，障害を定義しなければなりません。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予備実験の結果，最大応答時間が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秒を超えた時を障害とみなし，その事象の発生確率を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で計算することとしました。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1581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次に，実験内容について説明します。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まず，提案手法に則った実験を行います。</a:t>
            </a:r>
            <a:endParaRPr kumimoji="1" lang="en-US" altLang="ja-JP" dirty="0" smtClean="0"/>
          </a:p>
          <a:p>
            <a:r>
              <a:rPr kumimoji="1" lang="ja-JP" altLang="en-US" dirty="0" err="1" smtClean="0"/>
              <a:t>ほにゃほにゃ</a:t>
            </a:r>
            <a:endParaRPr kumimoji="1" lang="en-US" altLang="ja-JP" dirty="0" smtClean="0"/>
          </a:p>
          <a:p>
            <a:r>
              <a:rPr kumimoji="1" lang="ja-JP" altLang="en-US" dirty="0" smtClean="0"/>
              <a:t>次に，実験の結果を用いて，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診断結果の評価を行います。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183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実験環境としては，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クライアント，ロードバランサ，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サーバ，データベースという</a:t>
            </a:r>
            <a:r>
              <a:rPr kumimoji="1" lang="en-US" altLang="ja-JP" dirty="0" smtClean="0"/>
              <a:t>4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コンポーネントを含む，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典型的なクライアント・サーバシステムを構築し，</a:t>
            </a:r>
            <a:endParaRPr kumimoji="1" lang="en-US" altLang="ja-JP" dirty="0" smtClean="0"/>
          </a:p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サーバには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台，残りは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台ずつ，計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台の仮想計算上で図のようなアプリケーションを動作させます。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407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次に，モデル生成のための実験プロセスについて説明します。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構築した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システムにおける，</a:t>
            </a:r>
            <a:r>
              <a:rPr kumimoji="1" lang="en-US" altLang="ja-JP" dirty="0" smtClean="0"/>
              <a:t>LB</a:t>
            </a:r>
            <a:r>
              <a:rPr kumimoji="1" lang="ja-JP" altLang="en-US" dirty="0" err="1" smtClean="0"/>
              <a:t>，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サーバ，データベースに対し，</a:t>
            </a:r>
            <a:endParaRPr kumimoji="1" lang="en-US" altLang="ja-JP" dirty="0" smtClean="0"/>
          </a:p>
          <a:p>
            <a:r>
              <a:rPr kumimoji="1" lang="en-US" altLang="ja-JP" dirty="0" smtClean="0"/>
              <a:t>Stress</a:t>
            </a:r>
            <a:r>
              <a:rPr kumimoji="1" lang="ja-JP" altLang="en-US" dirty="0" smtClean="0"/>
              <a:t>と呼ばれる負荷ツールを用いて負荷をかけます。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次に，負荷のかかった区間を含むメトリクスを収集し，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学習データとします。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その学習データを用いて，</a:t>
            </a:r>
            <a:r>
              <a:rPr kumimoji="1" lang="en-US" altLang="ja-JP" dirty="0" smtClean="0"/>
              <a:t>BN</a:t>
            </a:r>
            <a:r>
              <a:rPr kumimoji="1" lang="ja-JP" altLang="en-US" dirty="0" err="1" smtClean="0"/>
              <a:t>，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の異常検知モデルを生成します。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4908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次に，診断データ取得プロセスを説明します。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先ほどの実験と同様，メトリクス収集対象に対して負荷をかけ，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今度は診断用のデータを収集します。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その診断用データを異常検知モデルに対して入力し，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異常発生確率，距離を算出します。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848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次に，負荷のかけ方について説明します。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図において，縦軸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システムにかかる負荷の量，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横軸は時間変化を分単位で表しています。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実験は</a:t>
            </a:r>
            <a:r>
              <a:rPr kumimoji="1" lang="en-US" altLang="ja-JP" dirty="0" smtClean="0"/>
              <a:t>35</a:t>
            </a:r>
            <a:r>
              <a:rPr kumimoji="1" lang="ja-JP" altLang="en-US" dirty="0" smtClean="0"/>
              <a:t>分単位で行い，</a:t>
            </a:r>
            <a:endParaRPr kumimoji="1" lang="en-US" altLang="ja-JP" dirty="0" smtClean="0"/>
          </a:p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15</a:t>
            </a:r>
            <a:r>
              <a:rPr kumimoji="1" lang="ja-JP" altLang="en-US" dirty="0" smtClean="0"/>
              <a:t>分の間は</a:t>
            </a:r>
            <a:r>
              <a:rPr kumimoji="1" lang="en-US" altLang="ja-JP" dirty="0" smtClean="0"/>
              <a:t>Web server</a:t>
            </a:r>
            <a:r>
              <a:rPr kumimoji="1" lang="en-US" altLang="ja-JP" baseline="0" dirty="0" smtClean="0"/>
              <a:t> A</a:t>
            </a:r>
            <a:r>
              <a:rPr kumimoji="1" lang="ja-JP" altLang="en-US" baseline="0" dirty="0" err="1" smtClean="0"/>
              <a:t>，</a:t>
            </a: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20</a:t>
            </a:r>
            <a:r>
              <a:rPr kumimoji="1" lang="ja-JP" altLang="en-US" dirty="0" smtClean="0"/>
              <a:t>分の間は</a:t>
            </a:r>
            <a:r>
              <a:rPr kumimoji="1" lang="en-US" altLang="ja-JP" dirty="0" smtClean="0"/>
              <a:t>Web server</a:t>
            </a:r>
            <a:r>
              <a:rPr kumimoji="1" lang="en-US" altLang="ja-JP" baseline="0" dirty="0" smtClean="0"/>
              <a:t> B</a:t>
            </a:r>
            <a:r>
              <a:rPr kumimoji="1" lang="ja-JP" altLang="en-US" baseline="0" dirty="0" err="1" smtClean="0"/>
              <a:t>，</a:t>
            </a: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15</a:t>
            </a:r>
            <a:r>
              <a:rPr kumimoji="1" lang="ja-JP" altLang="en-US" baseline="0" dirty="0" smtClean="0"/>
              <a:t>～</a:t>
            </a:r>
            <a:r>
              <a:rPr kumimoji="1" lang="en-US" altLang="ja-JP" baseline="0" dirty="0" smtClean="0"/>
              <a:t>25</a:t>
            </a:r>
            <a:r>
              <a:rPr kumimoji="1" lang="ja-JP" altLang="en-US" baseline="0" dirty="0" smtClean="0"/>
              <a:t>分の間は</a:t>
            </a:r>
            <a:r>
              <a:rPr kumimoji="1" lang="en-US" altLang="ja-JP" baseline="0" dirty="0" smtClean="0"/>
              <a:t>Database</a:t>
            </a:r>
            <a:r>
              <a:rPr kumimoji="1" lang="ja-JP" altLang="en-US" baseline="0" dirty="0" smtClean="0"/>
              <a:t>サーバに対して負荷をかけます。</a:t>
            </a: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サーバ</a:t>
            </a:r>
            <a:r>
              <a:rPr kumimoji="1" lang="ja-JP" altLang="en-US" baseline="0" dirty="0" smtClean="0"/>
              <a:t>全体にかかる負荷は，青色のグラフで示されています。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2294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また，学習区間についてですが，</a:t>
            </a:r>
            <a:endParaRPr kumimoji="1" lang="en-US" altLang="ja-JP" dirty="0" smtClean="0"/>
          </a:p>
          <a:p>
            <a:r>
              <a:rPr kumimoji="1" lang="en-US" altLang="ja-JP" dirty="0" smtClean="0"/>
              <a:t>35</a:t>
            </a:r>
            <a:r>
              <a:rPr kumimoji="1" lang="ja-JP" altLang="en-US" dirty="0" smtClean="0"/>
              <a:t>分の全体区間を</a:t>
            </a:r>
            <a:r>
              <a:rPr kumimoji="1" lang="en-US" altLang="ja-JP" dirty="0" smtClean="0"/>
              <a:t>7</a:t>
            </a:r>
            <a:r>
              <a:rPr kumimoji="1" lang="ja-JP" altLang="en-US" dirty="0" err="1" smtClean="0"/>
              <a:t>つに</a:t>
            </a:r>
            <a:r>
              <a:rPr kumimoji="1" lang="ja-JP" altLang="en-US" dirty="0" smtClean="0"/>
              <a:t>分割し，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それぞれ学習区間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とします。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これらの区間に関して，連続区間のパターンは，</a:t>
            </a:r>
            <a:endParaRPr kumimoji="1" lang="en-US" altLang="ja-JP" dirty="0" smtClean="0"/>
          </a:p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区間のみのものは，この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パターン。</a:t>
            </a:r>
            <a:endParaRPr kumimoji="1" lang="en-US" altLang="ja-JP" dirty="0" smtClean="0"/>
          </a:p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区間のものは，この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パターン。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このように計上すると，全部で</a:t>
            </a:r>
            <a:r>
              <a:rPr kumimoji="1" lang="en-US" altLang="ja-JP" dirty="0" smtClean="0"/>
              <a:t>28</a:t>
            </a:r>
            <a:r>
              <a:rPr kumimoji="1" lang="ja-JP" altLang="en-US" dirty="0" smtClean="0"/>
              <a:t>パターンが考えられます。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4770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次に，診断区間の優劣比較の方法について説明します。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前スライドで説明した，連続区間における</a:t>
            </a:r>
            <a:r>
              <a:rPr kumimoji="1" lang="en-US" altLang="ja-JP" dirty="0" smtClean="0"/>
              <a:t>28</a:t>
            </a:r>
            <a:r>
              <a:rPr kumimoji="1" lang="ja-JP" altLang="en-US" dirty="0" smtClean="0"/>
              <a:t>パターンを学習した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モデルを生成し，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それぞれの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モデルによる算出確率と，平均応答時間との相関係数をとります。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相関係数の計算式は，このようになっています。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1382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検証手順についてまとめると，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まず，全学習データに対して，区間の分割を行い，</a:t>
            </a:r>
            <a:endParaRPr kumimoji="1" lang="en-US" altLang="ja-JP" dirty="0" smtClean="0"/>
          </a:p>
          <a:p>
            <a:r>
              <a:rPr kumimoji="1" lang="en-US" altLang="ja-JP" dirty="0" smtClean="0"/>
              <a:t>28</a:t>
            </a:r>
            <a:r>
              <a:rPr kumimoji="1" lang="ja-JP" altLang="en-US" dirty="0" smtClean="0"/>
              <a:t>の区間パターン群を取得します。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それらのパターン群を用いて，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モデル群を生成し，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それに対して診断データを入力することで，障害発生確率群を出力します。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これらの障害発生確率群を，相関係数の値で比較することによって，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学習データの優劣を決定します。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ここから，実験の結果を示します。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793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社会基盤としての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システムは，資源やサービスを一括で管理しており，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その重要性は年々増しています。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ゆえに，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サーバ等に障害が発生した場合，その被害は甚大になります。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安定した長期稼働が求められる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システムに障害が発生しないためには，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信頼度の高い障害検知システムが必要となります。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5281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次に，実験結果，評価結果を示します。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実験部分については，</a:t>
            </a:r>
            <a:r>
              <a:rPr kumimoji="1" lang="ja-JP" altLang="en-US" dirty="0" err="1" smtClean="0"/>
              <a:t>ほにゃほにゃ</a:t>
            </a:r>
            <a:endParaRPr kumimoji="1" lang="en-US" altLang="ja-JP" dirty="0" smtClean="0"/>
          </a:p>
          <a:p>
            <a:r>
              <a:rPr kumimoji="1" lang="ja-JP" altLang="en-US" dirty="0" smtClean="0"/>
              <a:t>評価部分については，</a:t>
            </a:r>
            <a:r>
              <a:rPr kumimoji="1" lang="ja-JP" altLang="en-US" dirty="0" err="1" smtClean="0"/>
              <a:t>ほにゃほにゃ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まず，実験部分についての結果を示します。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6897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実際にかかった負荷はこのようになりました。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縦軸左側は平均応答時間，最大応答時間を秒単位で表しており，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右側はリクエスト数を表しています。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横軸は時間変化を秒単位で表しています。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また，赤色のグラフが平均応答時間，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黒色のグラフが最大応答時間，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青色のグラフは，リクエスト数の，それぞれ時間変化を表しています。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負荷</a:t>
            </a:r>
            <a:r>
              <a:rPr kumimoji="1" lang="ja-JP" altLang="en-US" dirty="0" smtClean="0"/>
              <a:t>注入区間をオレンジの矢印で示しました。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最大応答時間，すなわち黒色のグラフに注目すると，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負荷</a:t>
            </a:r>
            <a:r>
              <a:rPr kumimoji="1" lang="ja-JP" altLang="en-US" dirty="0" smtClean="0"/>
              <a:t>がかかってから，徐々に最大応答時間に上昇が見られ，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これらの部分において，最大応答時間が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秒を超えているので，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定義により，障害</a:t>
            </a:r>
            <a:r>
              <a:rPr kumimoji="1" lang="ja-JP" altLang="en-US" dirty="0" smtClean="0"/>
              <a:t>が発生して</a:t>
            </a:r>
            <a:r>
              <a:rPr kumimoji="1" lang="ja-JP" altLang="en-US" dirty="0" smtClean="0"/>
              <a:t>いると考えられます。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したがって，人間の目から見れば，緑の矢印の区間が障害発生区間である，と考えられます。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実際にかかったこのような負荷に対して，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モデルによる出力結果は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5102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このようになりました。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縦軸左側は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による障害発生確率，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右側は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による算出距離を表しています。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横軸は前スライドと同様，時間変化を秒単位で表しています。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また，赤色</a:t>
            </a:r>
            <a:r>
              <a:rPr kumimoji="1" lang="ja-JP" altLang="en-US" dirty="0" smtClean="0"/>
              <a:t>のグラフが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による算出距離，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黒色のグラフが</a:t>
            </a:r>
            <a:r>
              <a:rPr kumimoji="1" lang="en-US" altLang="ja-JP" dirty="0" smtClean="0"/>
              <a:t>BN</a:t>
            </a:r>
            <a:r>
              <a:rPr kumimoji="1" lang="ja-JP" altLang="en-US" dirty="0" err="1" smtClean="0"/>
              <a:t>の算</a:t>
            </a:r>
            <a:r>
              <a:rPr kumimoji="1" lang="ja-JP" altLang="en-US" dirty="0" smtClean="0"/>
              <a:t>出確率を表しています。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による算出距離，つまり赤色のグラフに注目すると，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区間</a:t>
            </a:r>
            <a:r>
              <a:rPr kumimoji="1" lang="en-US" altLang="ja-JP" dirty="0" smtClean="0"/>
              <a:t>3-6</a:t>
            </a:r>
            <a:r>
              <a:rPr kumimoji="1" lang="ja-JP" altLang="en-US" dirty="0" smtClean="0"/>
              <a:t>において，</a:t>
            </a:r>
            <a:r>
              <a:rPr kumimoji="1" lang="en-US" altLang="ja-JP" dirty="0" smtClean="0"/>
              <a:t>CL</a:t>
            </a:r>
            <a:r>
              <a:rPr kumimoji="1" lang="ja-JP" altLang="en-US" dirty="0" err="1" smtClean="0"/>
              <a:t>の算</a:t>
            </a:r>
            <a:r>
              <a:rPr kumimoji="1" lang="ja-JP" altLang="en-US" dirty="0" smtClean="0"/>
              <a:t>出距離が</a:t>
            </a:r>
            <a:r>
              <a:rPr kumimoji="1" lang="en-US" altLang="ja-JP" dirty="0" smtClean="0"/>
              <a:t>500</a:t>
            </a:r>
            <a:r>
              <a:rPr kumimoji="1" lang="ja-JP" altLang="en-US" dirty="0" smtClean="0"/>
              <a:t>を超えていることがわかります。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このように，自動化された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モデルが，区間</a:t>
            </a:r>
            <a:r>
              <a:rPr kumimoji="1" lang="en-US" altLang="ja-JP" dirty="0" smtClean="0"/>
              <a:t>3-6</a:t>
            </a:r>
            <a:r>
              <a:rPr kumimoji="1" lang="ja-JP" altLang="en-US" dirty="0" smtClean="0"/>
              <a:t>を異常として検知しました。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この区間を選定データとして用いることとします。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9044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次に，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による選定データを利用した，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の診断の結果を示します。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前スライドと同様，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縦軸左側は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による障害発生確率，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右側は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による算出距離，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横軸は時間変化を秒単位で表しています。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赤色のグラフが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による算出距離，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黒色のグラフが</a:t>
            </a:r>
            <a:r>
              <a:rPr kumimoji="1" lang="en-US" altLang="ja-JP" dirty="0" smtClean="0"/>
              <a:t>BN</a:t>
            </a:r>
            <a:r>
              <a:rPr kumimoji="1" lang="ja-JP" altLang="en-US" dirty="0" err="1" smtClean="0"/>
              <a:t>の算</a:t>
            </a:r>
            <a:r>
              <a:rPr kumimoji="1" lang="ja-JP" altLang="en-US" dirty="0" smtClean="0"/>
              <a:t>出確率を表しています。</a:t>
            </a:r>
            <a:endParaRPr kumimoji="1" lang="en-US" altLang="ja-JP" dirty="0" smtClean="0"/>
          </a:p>
          <a:p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診断結果，つまり黒色のグラフに注目すると，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選定データを用いた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診断の結果，障害発生区間</a:t>
            </a:r>
            <a:r>
              <a:rPr kumimoji="1" lang="en-US" altLang="ja-JP" dirty="0" smtClean="0"/>
              <a:t>3-6</a:t>
            </a:r>
            <a:r>
              <a:rPr kumimoji="1" lang="ja-JP" altLang="en-US" dirty="0" smtClean="0"/>
              <a:t>に対応して，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障害発生確率の上昇が見られます。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4133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これらの実験結果を踏まえて，評価を行います。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まず，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診断結果の，平均応答時間との相関係数の順位付け結果を示します。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903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順位付けの結果はこのようになりました。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選定データを利用した診断結果の相関値は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位となっています。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相関値は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位に比べて劣りますが，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位と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位との相関値の差は</a:t>
            </a:r>
            <a:r>
              <a:rPr kumimoji="1" lang="en-US" altLang="ja-JP" dirty="0" smtClean="0"/>
              <a:t>0.027</a:t>
            </a:r>
            <a:r>
              <a:rPr kumimoji="1" lang="ja-JP" altLang="en-US" dirty="0" smtClean="0"/>
              <a:t>とそれほど大きくありません。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また，学習区間数は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位と比べて最も少ない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区間であり，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このような結果から，より少ない学習区間数で，高い相関値を得ることができた，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すなわち，</a:t>
            </a:r>
            <a:r>
              <a:rPr kumimoji="1" lang="ja-JP" altLang="en-US" dirty="0" smtClean="0"/>
              <a:t>高効率な</a:t>
            </a:r>
            <a:r>
              <a:rPr kumimoji="1" lang="ja-JP" altLang="en-US" dirty="0" smtClean="0"/>
              <a:t>検知が行えたと考えられます。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3730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ja-JP" altLang="en-US" dirty="0" smtClean="0"/>
              <a:t>次に，選定データを用いた場合と，全学習データを用いた場合の，</a:t>
            </a:r>
            <a:r>
              <a:rPr lang="en-US" altLang="ja-JP" dirty="0" smtClean="0"/>
              <a:t>BN</a:t>
            </a:r>
            <a:r>
              <a:rPr lang="ja-JP" altLang="en-US" dirty="0" smtClean="0"/>
              <a:t>診断結果同士の相関係数を算出します。</a:t>
            </a:r>
            <a:endParaRPr lang="en-US" altLang="ja-JP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 smtClean="0"/>
              <a:t>黒色のグラフが</a:t>
            </a:r>
            <a:r>
              <a:rPr lang="en-US" altLang="ja-JP" dirty="0" smtClean="0"/>
              <a:t>BN</a:t>
            </a:r>
            <a:r>
              <a:rPr lang="ja-JP" altLang="en-US" dirty="0" smtClean="0"/>
              <a:t>による診断結果を示しています。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上のグラフが</a:t>
            </a:r>
            <a:r>
              <a:rPr lang="en-US" altLang="ja-JP" dirty="0" smtClean="0"/>
              <a:t>CL</a:t>
            </a:r>
            <a:r>
              <a:rPr lang="ja-JP" altLang="en-US" dirty="0" smtClean="0"/>
              <a:t>による選定区間を学習区間として用いた結果であり，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下のグラフが，全区間を学習区間として用いた場合の結果となります。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これらの</a:t>
            </a:r>
            <a:r>
              <a:rPr lang="en-US" altLang="ja-JP" dirty="0" smtClean="0"/>
              <a:t>BN</a:t>
            </a:r>
            <a:r>
              <a:rPr lang="ja-JP" altLang="en-US" dirty="0" smtClean="0"/>
              <a:t>診断結果同士で相関係数を算出した結果，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0.993</a:t>
            </a:r>
            <a:r>
              <a:rPr lang="ja-JP" altLang="en-US" dirty="0" smtClean="0"/>
              <a:t>と，非常に大きな相関値が得られました。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この結果から，提案手法を用いることで，より少ない学習区</a:t>
            </a:r>
            <a:r>
              <a:rPr lang="ja-JP" altLang="en-US" dirty="0" smtClean="0"/>
              <a:t>間数を用いたにも関わらず，精度</a:t>
            </a:r>
            <a:r>
              <a:rPr lang="ja-JP" altLang="en-US" dirty="0" smtClean="0"/>
              <a:t>の高い障害検知が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行うこと</a:t>
            </a:r>
            <a:r>
              <a:rPr lang="ja-JP" altLang="en-US" smtClean="0"/>
              <a:t>が</a:t>
            </a:r>
            <a:r>
              <a:rPr lang="ja-JP" altLang="en-US" smtClean="0"/>
              <a:t>できた，</a:t>
            </a:r>
            <a:r>
              <a:rPr lang="ja-JP" altLang="en-US" dirty="0" smtClean="0"/>
              <a:t>と考えられます。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7442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最後にまとめとして，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020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ここで，障害検知というものについて言及します。</a:t>
            </a:r>
          </a:p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障害検知とは，システムの異常を検知し，対応がとれるようにすることです。</a:t>
            </a:r>
          </a:p>
          <a:p>
            <a:r>
              <a:rPr kumimoji="1" lang="en-US" altLang="ja-JP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システムの障害検知の現状としては，</a:t>
            </a:r>
          </a:p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ハードウェアでは，物理状態を常時監視し，障害を検知したら系を切り替える</a:t>
            </a:r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などの方法をとっています。</a:t>
            </a:r>
          </a:p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ソフトウェアにおいては，システムの動作ログを元に，管理者が判断しています。</a:t>
            </a:r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私の研究におきましては，ソフトウェアの障害検知に着目しています。</a:t>
            </a:r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dirty="0" smtClean="0"/>
              <a:t>次に，障害検知に関する現状の問題点について説明いたします。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31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現状の障害検知の問題点として，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管理者の扱う情報の増加が挙げられます。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障害検知のために用いるメトリクスは，量が膨大であり，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また，その種類も豊富で，それぞれが複雑な因果関係を持っています。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ゆえに，これらのメトリクスを見て，システムが異常であるかどうかを</a:t>
            </a:r>
            <a:endParaRPr kumimoji="1" lang="en-US" altLang="ja-JP" dirty="0" smtClean="0"/>
          </a:p>
          <a:p>
            <a:r>
              <a:rPr kumimoji="1" lang="ja-JP" altLang="en-US" dirty="0" smtClean="0"/>
              <a:t>人間が判断するには限界があり，それは人間の勘や経験に依存してしまう，という問題があります。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このような現状から，近年，収集した大量のデータを，解析技術を用いて処理する手法が考えられています。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その解析技術の例を，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つ説明いたします。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64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解析技術の例として，まず</a:t>
            </a:r>
            <a:r>
              <a:rPr lang="en-US" altLang="ja-JP" dirty="0" smtClean="0"/>
              <a:t>Ⅰ</a:t>
            </a:r>
            <a:r>
              <a:rPr lang="ja-JP" altLang="en-US" dirty="0" smtClean="0"/>
              <a:t>つ目にベイジアンネットワークについて説明します．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ベイジアンネットワークとは，注目事象の因果関係を，条件付き確率で表すモデルであり，</a:t>
            </a:r>
            <a:endParaRPr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 smtClean="0"/>
              <a:t>観測対象の過去の状態を学習し，観測対象がある状態にある時の，注目事象の発生確率を算出することができます．</a:t>
            </a:r>
            <a:endParaRPr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 smtClean="0"/>
              <a:t>例えばこのように，事象</a:t>
            </a:r>
            <a:r>
              <a:rPr lang="en-US" altLang="ja-JP" dirty="0" smtClean="0"/>
              <a:t>B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C</a:t>
            </a:r>
            <a:r>
              <a:rPr lang="ja-JP" altLang="en-US" dirty="0" smtClean="0"/>
              <a:t>の発生確率</a:t>
            </a:r>
            <a:r>
              <a:rPr lang="en-US" altLang="ja-JP" dirty="0" smtClean="0"/>
              <a:t>P(B)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P(C)</a:t>
            </a:r>
            <a:r>
              <a:rPr lang="ja-JP" altLang="en-US" dirty="0" smtClean="0"/>
              <a:t>に対し，事象</a:t>
            </a:r>
            <a:r>
              <a:rPr lang="en-US" altLang="ja-JP" dirty="0" smtClean="0"/>
              <a:t>B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C</a:t>
            </a:r>
            <a:r>
              <a:rPr lang="ja-JP" altLang="en-US" dirty="0" smtClean="0"/>
              <a:t>と因果関係のある事象</a:t>
            </a:r>
            <a:r>
              <a:rPr lang="en-US" altLang="ja-JP" dirty="0" smtClean="0"/>
              <a:t>A</a:t>
            </a:r>
            <a:r>
              <a:rPr lang="ja-JP" altLang="en-US" dirty="0" smtClean="0"/>
              <a:t>が起こる確率</a:t>
            </a:r>
            <a:r>
              <a:rPr lang="en-US" altLang="ja-JP" dirty="0" smtClean="0"/>
              <a:t>P(A|B, C)</a:t>
            </a:r>
            <a:r>
              <a:rPr lang="ja-JP" altLang="en-US" dirty="0" smtClean="0"/>
              <a:t>を，</a:t>
            </a:r>
            <a:endParaRPr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BN</a:t>
            </a:r>
            <a:r>
              <a:rPr lang="ja-JP" altLang="en-US" dirty="0" smtClean="0"/>
              <a:t>を用いて算出することができます。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400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次に，</a:t>
            </a:r>
            <a:r>
              <a:rPr kumimoji="1" lang="en-US" altLang="ja-JP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つ目の例として，クラスタリングについて説明します。</a:t>
            </a:r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クラスタリングとは，正常時のメトリクスを利用してクラスターを生成することで，異常時の差を距離として検出することができる解析手法</a:t>
            </a:r>
            <a:r>
              <a:rPr kumimoji="1" lang="ja-JP" altLang="en-US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です．</a:t>
            </a:r>
            <a:endParaRPr kumimoji="1" lang="ja-JP" alt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08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紹介した</a:t>
            </a:r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解析技術の特徴として，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特徴それぞれ喋る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解析技術を組み合わせた障害検知が行えないか，と考えました。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388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そこで，研究概要といたしまして，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94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まず，提案手法の手順について説明します。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システムから取得したメトリクスをデータとして用います。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取得した全学習データのうち，正常時データを入力として，</a:t>
            </a:r>
            <a:endParaRPr kumimoji="1" lang="en-US" altLang="ja-JP" dirty="0" smtClean="0"/>
          </a:p>
          <a:p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モデルを生成します。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次に，生成した</a:t>
            </a:r>
            <a:r>
              <a:rPr kumimoji="1" lang="en-US" altLang="ja-JP" dirty="0" smtClean="0"/>
              <a:t>CL</a:t>
            </a:r>
            <a:r>
              <a:rPr kumimoji="1" lang="ja-JP" altLang="en-US" dirty="0" smtClean="0"/>
              <a:t>モデルに対して全学習データを入力し，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選定データを出力します。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出力した選定データを入力として，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モデルを生成し，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障害発生確率を算出し，診断結果とします。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こうすることで，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の学習区間として用いられる，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学習データ量を削減することができます。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397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2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4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9" y="6640515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75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13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83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080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65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99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27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6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0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37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03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4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4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1" y="6596065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4" y="6310315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5496B1-25AB-42E4-9FB2-6D8F98E71759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5"/>
            <a:ext cx="638508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427241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3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8.WMF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3.jpeg"/><Relationship Id="rId4" Type="http://schemas.openxmlformats.org/officeDocument/2006/relationships/image" Target="../media/image8.WMF"/><Relationship Id="rId9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9.xml"/><Relationship Id="rId4" Type="http://schemas.openxmlformats.org/officeDocument/2006/relationships/image" Target="../media/image19.jp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" y="1484315"/>
            <a:ext cx="9144000" cy="1470025"/>
          </a:xfrm>
        </p:spPr>
        <p:txBody>
          <a:bodyPr/>
          <a:lstStyle/>
          <a:p>
            <a:r>
              <a:rPr lang="ja-JP" altLang="en-US" sz="4000" dirty="0" smtClean="0"/>
              <a:t>ベイジアンネットワークと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クラスタリング手法を用いた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システム障害検知システムの有効性検証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>
                <a:solidFill>
                  <a:srgbClr val="000000"/>
                </a:solidFill>
              </a:rPr>
              <a:pPr/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サブタイトル 2"/>
          <p:cNvSpPr>
            <a:spLocks noGrp="1"/>
          </p:cNvSpPr>
          <p:nvPr>
            <p:ph type="subTitle" idx="1"/>
          </p:nvPr>
        </p:nvSpPr>
        <p:spPr>
          <a:xfrm>
            <a:off x="995083" y="3576078"/>
            <a:ext cx="7153836" cy="2047408"/>
          </a:xfrm>
        </p:spPr>
        <p:txBody>
          <a:bodyPr/>
          <a:lstStyle/>
          <a:p>
            <a:r>
              <a:rPr lang="ja-JP" altLang="en-US" sz="2800" dirty="0"/>
              <a:t>爲</a:t>
            </a:r>
            <a:r>
              <a:rPr lang="ja-JP" altLang="en-US" sz="2800" dirty="0" smtClean="0"/>
              <a:t>岡 啓</a:t>
            </a:r>
            <a:r>
              <a:rPr lang="en-US" altLang="ja-JP" sz="2800" baseline="30000" dirty="0" smtClean="0"/>
              <a:t>1</a:t>
            </a:r>
            <a:r>
              <a:rPr lang="ja-JP" altLang="en-US" sz="2800" dirty="0" err="1" smtClean="0"/>
              <a:t>，</a:t>
            </a:r>
            <a:r>
              <a:rPr lang="ja-JP" altLang="en-US" sz="2800" dirty="0" smtClean="0"/>
              <a:t>植田 良一</a:t>
            </a:r>
            <a:r>
              <a:rPr lang="en-US" altLang="ja-JP" sz="2800" baseline="30000" dirty="0" smtClean="0"/>
              <a:t>1,2</a:t>
            </a:r>
            <a:r>
              <a:rPr lang="ja-JP" altLang="en-US" sz="2800" dirty="0" err="1" smtClean="0"/>
              <a:t>，</a:t>
            </a:r>
            <a:r>
              <a:rPr lang="ja-JP" altLang="en-US" sz="2800" dirty="0" smtClean="0"/>
              <a:t>松下 誠</a:t>
            </a:r>
            <a:r>
              <a:rPr lang="en-US" altLang="ja-JP" sz="2800" baseline="30000" dirty="0"/>
              <a:t>1 </a:t>
            </a:r>
            <a:r>
              <a:rPr lang="ja-JP" altLang="en-US" sz="2800" dirty="0" err="1" smtClean="0"/>
              <a:t>，</a:t>
            </a:r>
            <a:r>
              <a:rPr lang="ja-JP" altLang="en-US" sz="2800" dirty="0" smtClean="0"/>
              <a:t>井上 </a:t>
            </a:r>
            <a:r>
              <a:rPr lang="ja-JP" altLang="en-US" sz="2800" dirty="0"/>
              <a:t>克郎</a:t>
            </a:r>
            <a:r>
              <a:rPr lang="en-US" altLang="ja-JP" sz="2800" baseline="30000" dirty="0" smtClean="0"/>
              <a:t>1</a:t>
            </a:r>
          </a:p>
          <a:p>
            <a:endParaRPr lang="en-US" altLang="ja-JP" sz="2800" dirty="0"/>
          </a:p>
          <a:p>
            <a:r>
              <a:rPr lang="en-US" altLang="ja-JP" sz="2000" baseline="30000" dirty="0" smtClean="0"/>
              <a:t>1</a:t>
            </a:r>
            <a:r>
              <a:rPr lang="en-US" altLang="ja-JP" sz="2000" dirty="0" smtClean="0"/>
              <a:t> </a:t>
            </a:r>
            <a:r>
              <a:rPr lang="ja-JP" altLang="en-US" sz="2000" dirty="0"/>
              <a:t>大阪大学大学院情報科学研究科　コンピュータサイエンス</a:t>
            </a:r>
            <a:r>
              <a:rPr lang="ja-JP" altLang="en-US" sz="2000" dirty="0" smtClean="0"/>
              <a:t>専攻</a:t>
            </a:r>
            <a:endParaRPr lang="en-US" altLang="ja-JP" sz="2000" dirty="0" smtClean="0"/>
          </a:p>
          <a:p>
            <a:r>
              <a:rPr lang="en-US" altLang="ja-JP" sz="2000" baseline="30000" dirty="0" smtClean="0"/>
              <a:t>2</a:t>
            </a:r>
            <a:r>
              <a:rPr lang="ja-JP" altLang="en-US" sz="2000" dirty="0" smtClean="0"/>
              <a:t> ㈱日立製作所 研究開発グループ 情報通信イノベーションセンタ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72177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計測</a:t>
            </a:r>
            <a:r>
              <a:rPr kumimoji="1" lang="ja-JP" altLang="en-US" dirty="0" smtClean="0"/>
              <a:t>メトリクス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CPU(</a:t>
            </a:r>
            <a:r>
              <a:rPr kumimoji="1" lang="ja-JP" altLang="en-US" sz="2400" dirty="0" smtClean="0"/>
              <a:t>データベースのみ</a:t>
            </a:r>
            <a:r>
              <a:rPr kumimoji="1" lang="en-US" altLang="ja-JP" sz="2400" dirty="0" smtClean="0"/>
              <a:t>2</a:t>
            </a:r>
            <a:r>
              <a:rPr kumimoji="1" lang="ja-JP" altLang="en-US" sz="2400" dirty="0" smtClean="0"/>
              <a:t>つ</a:t>
            </a:r>
            <a:r>
              <a:rPr kumimoji="1" lang="en-US" altLang="ja-JP" sz="2400" dirty="0" smtClean="0"/>
              <a:t>)</a:t>
            </a:r>
          </a:p>
          <a:p>
            <a:pPr lvl="1"/>
            <a:r>
              <a:rPr lang="ja-JP" altLang="en-US" sz="2400" dirty="0" smtClean="0"/>
              <a:t>利用率</a:t>
            </a:r>
            <a:r>
              <a:rPr kumimoji="1" lang="en-US" altLang="ja-JP" sz="2400" dirty="0" smtClean="0"/>
              <a:t>(%)</a:t>
            </a:r>
          </a:p>
          <a:p>
            <a:r>
              <a:rPr lang="ja-JP" altLang="en-US" sz="2400" dirty="0"/>
              <a:t>メモリ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利用量</a:t>
            </a:r>
            <a:r>
              <a:rPr lang="en-US" altLang="ja-JP" sz="2400" dirty="0" smtClean="0"/>
              <a:t>(byte)</a:t>
            </a:r>
          </a:p>
          <a:p>
            <a:r>
              <a:rPr lang="en-US" altLang="ja-JP" sz="2400" dirty="0" smtClean="0"/>
              <a:t>Disk(</a:t>
            </a:r>
            <a:r>
              <a:rPr lang="ja-JP" altLang="en-US" sz="2400" dirty="0" smtClean="0"/>
              <a:t>ロードバランサ以外</a:t>
            </a:r>
            <a:r>
              <a:rPr lang="en-US" altLang="ja-JP" sz="2400" dirty="0" smtClean="0"/>
              <a:t>)</a:t>
            </a:r>
          </a:p>
          <a:p>
            <a:pPr lvl="1"/>
            <a:r>
              <a:rPr lang="en-US" altLang="ja-JP" sz="2400" dirty="0" smtClean="0"/>
              <a:t>I/O</a:t>
            </a:r>
            <a:r>
              <a:rPr lang="ja-JP" altLang="en-US" sz="2400" dirty="0" smtClean="0"/>
              <a:t>のオペレーション数</a:t>
            </a:r>
            <a:r>
              <a:rPr lang="en-US" altLang="ja-JP" sz="2400" dirty="0" smtClean="0"/>
              <a:t>(ops/sec)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ネットワーク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送受信量</a:t>
            </a:r>
            <a:r>
              <a:rPr lang="en-US" altLang="ja-JP" sz="2400" dirty="0" smtClean="0"/>
              <a:t>(byte/sec)</a:t>
            </a:r>
            <a:endParaRPr lang="en-US" altLang="ja-JP" sz="2400" dirty="0"/>
          </a:p>
          <a:p>
            <a:r>
              <a:rPr lang="en-US" altLang="ja-JP" sz="2400" dirty="0" smtClean="0"/>
              <a:t>Web Access(</a:t>
            </a:r>
            <a:r>
              <a:rPr lang="ja-JP" altLang="en-US" sz="2400" dirty="0" smtClean="0"/>
              <a:t>ロードバランサのみ</a:t>
            </a:r>
            <a:r>
              <a:rPr lang="en-US" altLang="ja-JP" sz="2400" dirty="0" smtClean="0"/>
              <a:t>)</a:t>
            </a:r>
          </a:p>
          <a:p>
            <a:pPr lvl="1"/>
            <a:r>
              <a:rPr lang="ja-JP" altLang="en-US" sz="2400" dirty="0" smtClean="0"/>
              <a:t>リクエスト数，最大応答時間，平均応答時間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7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解析</a:t>
            </a:r>
            <a:r>
              <a:rPr lang="ja-JP" altLang="en-US" dirty="0"/>
              <a:t>時</a:t>
            </a:r>
            <a:r>
              <a:rPr lang="ja-JP" altLang="en-US" dirty="0" smtClean="0"/>
              <a:t>の設定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2"/>
            <a:ext cx="8291513" cy="4525963"/>
          </a:xfrm>
        </p:spPr>
        <p:txBody>
          <a:bodyPr/>
          <a:lstStyle/>
          <a:p>
            <a:r>
              <a:rPr lang="ja-JP" altLang="en-US" dirty="0"/>
              <a:t>学習データ選定基準</a:t>
            </a:r>
            <a:endParaRPr lang="en-US" altLang="ja-JP" dirty="0"/>
          </a:p>
          <a:p>
            <a:pPr lvl="1"/>
            <a:r>
              <a:rPr lang="en-US" altLang="ja-JP" dirty="0"/>
              <a:t>CL</a:t>
            </a:r>
            <a:r>
              <a:rPr lang="ja-JP" altLang="en-US" dirty="0"/>
              <a:t>の計算距離が</a:t>
            </a:r>
            <a:r>
              <a:rPr lang="en-US" altLang="ja-JP" dirty="0"/>
              <a:t>500</a:t>
            </a:r>
            <a:r>
              <a:rPr lang="ja-JP" altLang="en-US" dirty="0"/>
              <a:t>を超えたものを，選定データとして</a:t>
            </a:r>
            <a:r>
              <a:rPr lang="en-US" altLang="ja-JP" dirty="0"/>
              <a:t>BN</a:t>
            </a:r>
            <a:r>
              <a:rPr lang="ja-JP" altLang="en-US" dirty="0"/>
              <a:t>に組み入れる</a:t>
            </a: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障害の定義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最大</a:t>
            </a:r>
            <a:r>
              <a:rPr kumimoji="1" lang="ja-JP" altLang="en-US" dirty="0" smtClean="0"/>
              <a:t>応答時間が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秒を超えた</a:t>
            </a:r>
            <a:r>
              <a:rPr lang="ja-JP" altLang="en-US" dirty="0" smtClean="0"/>
              <a:t>ときを障害とみなす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その事象の発生確率を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で計算する</a:t>
            </a:r>
            <a:endParaRPr lang="en-US" altLang="ja-JP" dirty="0"/>
          </a:p>
          <a:p>
            <a:pPr lvl="1"/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9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実験内容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提案</a:t>
            </a:r>
            <a:r>
              <a:rPr lang="ja-JP" altLang="en-US" dirty="0" smtClean="0"/>
              <a:t>手法に則った実験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システムにおけるメトリクスを収集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負荷実験を</a:t>
            </a:r>
            <a:r>
              <a:rPr lang="en-US" altLang="ja-JP" dirty="0" smtClean="0"/>
              <a:t>2</a:t>
            </a:r>
            <a:r>
              <a:rPr lang="ja-JP" altLang="en-US" dirty="0" smtClean="0"/>
              <a:t>度行い，学習データ，診断データを得る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学習データを用いた，</a:t>
            </a:r>
            <a:r>
              <a:rPr kumimoji="1" lang="en-US" altLang="ja-JP" dirty="0" smtClean="0"/>
              <a:t>CL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学習区間の選定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選定データを用いた，</a:t>
            </a:r>
            <a:r>
              <a:rPr kumimoji="1" lang="en-US" altLang="ja-JP" dirty="0" smtClean="0"/>
              <a:t>BN</a:t>
            </a:r>
            <a:r>
              <a:rPr kumimoji="1" lang="ja-JP" altLang="en-US" dirty="0" smtClean="0"/>
              <a:t>の診断結果の出力</a:t>
            </a:r>
            <a:endParaRPr kumimoji="1" lang="en-US" altLang="ja-JP" dirty="0" smtClean="0"/>
          </a:p>
          <a:p>
            <a:pPr lvl="1"/>
            <a:endParaRPr lang="en-US" altLang="ja-JP" dirty="0"/>
          </a:p>
          <a:p>
            <a:r>
              <a:rPr kumimoji="1" lang="ja-JP" altLang="en-US" dirty="0" smtClean="0"/>
              <a:t>診断</a:t>
            </a:r>
            <a:r>
              <a:rPr kumimoji="1" lang="ja-JP" altLang="en-US" dirty="0" smtClean="0"/>
              <a:t>結果の評価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他</a:t>
            </a:r>
            <a:r>
              <a:rPr lang="ja-JP" altLang="en-US" dirty="0" smtClean="0"/>
              <a:t>の区間を学習区間とした場合と比べて，</a:t>
            </a:r>
            <a:r>
              <a:rPr lang="en-US" altLang="ja-JP" dirty="0" smtClean="0"/>
              <a:t>CL</a:t>
            </a:r>
            <a:r>
              <a:rPr lang="ja-JP" altLang="en-US" dirty="0" smtClean="0"/>
              <a:t>の選定したデータが優れているか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12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34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</a:t>
            </a:r>
            <a:r>
              <a:rPr kumimoji="1" lang="ja-JP" altLang="en-US" dirty="0" smtClean="0"/>
              <a:t>環境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r>
              <a:rPr lang="en-US" altLang="ja-JP" dirty="0"/>
              <a:t>4</a:t>
            </a:r>
            <a:r>
              <a:rPr lang="ja-JP" altLang="en-US" dirty="0" err="1"/>
              <a:t>つ</a:t>
            </a:r>
            <a:r>
              <a:rPr lang="ja-JP" altLang="en-US" dirty="0" err="1" smtClean="0"/>
              <a:t>の</a:t>
            </a:r>
            <a:r>
              <a:rPr lang="ja-JP" altLang="en-US" dirty="0" smtClean="0"/>
              <a:t>コンポーネントで構成</a:t>
            </a:r>
            <a:endParaRPr lang="en-US" altLang="ja-JP" dirty="0" smtClean="0"/>
          </a:p>
          <a:p>
            <a:r>
              <a:rPr lang="en-US" altLang="ja-JP" dirty="0" smtClean="0"/>
              <a:t>Web</a:t>
            </a:r>
            <a:r>
              <a:rPr lang="ja-JP" altLang="en-US" dirty="0" smtClean="0"/>
              <a:t>サーバには</a:t>
            </a:r>
            <a:r>
              <a:rPr lang="en-US" altLang="ja-JP" dirty="0" smtClean="0"/>
              <a:t>2</a:t>
            </a:r>
            <a:r>
              <a:rPr lang="ja-JP" altLang="en-US" dirty="0" smtClean="0"/>
              <a:t>台，残りは</a:t>
            </a:r>
            <a:r>
              <a:rPr lang="en-US" altLang="ja-JP" dirty="0" smtClean="0"/>
              <a:t>1</a:t>
            </a:r>
            <a:r>
              <a:rPr lang="ja-JP" altLang="en-US" dirty="0" smtClean="0"/>
              <a:t>台ずつ，計</a:t>
            </a:r>
            <a:r>
              <a:rPr lang="en-US" altLang="ja-JP" dirty="0" smtClean="0"/>
              <a:t>5</a:t>
            </a:r>
            <a:r>
              <a:rPr lang="ja-JP" altLang="en-US" dirty="0" smtClean="0"/>
              <a:t>台の仮想計算機を用意する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13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440865" y="1902363"/>
            <a:ext cx="8234823" cy="1656523"/>
            <a:chOff x="440865" y="1902363"/>
            <a:chExt cx="8234823" cy="1656523"/>
          </a:xfrm>
        </p:grpSpPr>
        <p:cxnSp>
          <p:nvCxnSpPr>
            <p:cNvPr id="5" name="直線コネクタ 4"/>
            <p:cNvCxnSpPr>
              <a:stCxn id="9" idx="3"/>
              <a:endCxn id="10" idx="1"/>
            </p:cNvCxnSpPr>
            <p:nvPr/>
          </p:nvCxnSpPr>
          <p:spPr>
            <a:xfrm>
              <a:off x="6866556" y="2730625"/>
              <a:ext cx="454881" cy="2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四角形吹き出し 5"/>
            <p:cNvSpPr/>
            <p:nvPr/>
          </p:nvSpPr>
          <p:spPr>
            <a:xfrm>
              <a:off x="4413948" y="2055843"/>
              <a:ext cx="2558562" cy="1118898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altLang="ja-JP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四角形吹き出し 6"/>
            <p:cNvSpPr/>
            <p:nvPr/>
          </p:nvSpPr>
          <p:spPr>
            <a:xfrm>
              <a:off x="2164857" y="1902363"/>
              <a:ext cx="1462335" cy="1656523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b="1" u="sng" dirty="0" smtClean="0">
                  <a:solidFill>
                    <a:schemeClr val="tx1"/>
                  </a:solidFill>
                </a:rPr>
                <a:t>Load Balancer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Apache </a:t>
              </a:r>
              <a:r>
                <a:rPr lang="en-US" altLang="ja-JP" dirty="0" err="1" smtClean="0">
                  <a:solidFill>
                    <a:schemeClr val="tx1"/>
                  </a:solidFill>
                </a:rPr>
                <a:t>mod_proxy</a:t>
              </a:r>
              <a:r>
                <a:rPr lang="en-US" altLang="ja-JP" dirty="0">
                  <a:solidFill>
                    <a:schemeClr val="tx1"/>
                  </a:solidFill>
                </a:rPr>
                <a:t>_</a:t>
              </a:r>
              <a:endParaRPr lang="en-US" altLang="ja-JP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balancer</a:t>
              </a:r>
              <a:endParaRPr kumimoji="1" lang="en-US" altLang="ja-JP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四角形吹き出し 7"/>
            <p:cNvSpPr/>
            <p:nvPr/>
          </p:nvSpPr>
          <p:spPr>
            <a:xfrm>
              <a:off x="440865" y="2330889"/>
              <a:ext cx="1296649" cy="799475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b="1" u="sng" dirty="0" smtClean="0">
                  <a:solidFill>
                    <a:schemeClr val="tx1"/>
                  </a:solidFill>
                </a:rPr>
                <a:t>Client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Apache</a:t>
              </a:r>
            </a:p>
            <a:p>
              <a:pPr algn="ctr"/>
              <a:r>
                <a:rPr kumimoji="1" lang="en-US" altLang="ja-JP" dirty="0" err="1" smtClean="0">
                  <a:solidFill>
                    <a:schemeClr val="tx1"/>
                  </a:solidFill>
                </a:rPr>
                <a:t>JMeter</a:t>
              </a:r>
              <a:endParaRPr kumimoji="1" lang="en-US" altLang="ja-JP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四角形吹き出し 8"/>
            <p:cNvSpPr/>
            <p:nvPr/>
          </p:nvSpPr>
          <p:spPr>
            <a:xfrm>
              <a:off x="4307994" y="2107855"/>
              <a:ext cx="2558562" cy="1245540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b="1" u="sng" dirty="0">
                  <a:solidFill>
                    <a:schemeClr val="tx1"/>
                  </a:solidFill>
                </a:rPr>
                <a:t>Web</a:t>
              </a:r>
              <a:r>
                <a:rPr lang="ja-JP" altLang="en-US" b="1" u="sng" dirty="0">
                  <a:solidFill>
                    <a:schemeClr val="tx1"/>
                  </a:solidFill>
                </a:rPr>
                <a:t> </a:t>
              </a:r>
              <a:r>
                <a:rPr lang="en-US" altLang="ja-JP" b="1" u="sng" dirty="0">
                  <a:solidFill>
                    <a:schemeClr val="tx1"/>
                  </a:solidFill>
                </a:rPr>
                <a:t>Server</a:t>
              </a:r>
            </a:p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Web : Apache Coyote</a:t>
              </a:r>
            </a:p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AP : Tomcat</a:t>
              </a:r>
            </a:p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System : </a:t>
              </a:r>
              <a:r>
                <a:rPr lang="en-US" altLang="ja-JP" dirty="0" err="1">
                  <a:solidFill>
                    <a:schemeClr val="tx1"/>
                  </a:solidFill>
                </a:rPr>
                <a:t>JPetStore</a:t>
              </a:r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10" name="四角形吹き出し 9"/>
            <p:cNvSpPr/>
            <p:nvPr/>
          </p:nvSpPr>
          <p:spPr>
            <a:xfrm>
              <a:off x="7321437" y="2420829"/>
              <a:ext cx="1354251" cy="619595"/>
            </a:xfrm>
            <a:prstGeom prst="wedgeRectCallout">
              <a:avLst>
                <a:gd name="adj1" fmla="val -17129"/>
                <a:gd name="adj2" fmla="val 35994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b="1" u="sng" dirty="0" smtClean="0">
                  <a:solidFill>
                    <a:schemeClr val="tx1"/>
                  </a:solidFill>
                </a:rPr>
                <a:t>Database</a:t>
              </a:r>
              <a:endParaRPr lang="en-US" altLang="ja-JP" u="sng" dirty="0">
                <a:solidFill>
                  <a:schemeClr val="tx1"/>
                </a:solidFill>
              </a:endParaRP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MySQL</a:t>
              </a:r>
            </a:p>
          </p:txBody>
        </p:sp>
        <p:cxnSp>
          <p:nvCxnSpPr>
            <p:cNvPr id="14" name="直線コネクタ 13"/>
            <p:cNvCxnSpPr>
              <a:stCxn id="8" idx="3"/>
              <a:endCxn id="7" idx="1"/>
            </p:cNvCxnSpPr>
            <p:nvPr/>
          </p:nvCxnSpPr>
          <p:spPr>
            <a:xfrm flipV="1">
              <a:off x="1737514" y="2730625"/>
              <a:ext cx="427343" cy="2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>
              <a:stCxn id="7" idx="3"/>
              <a:endCxn id="9" idx="1"/>
            </p:cNvCxnSpPr>
            <p:nvPr/>
          </p:nvCxnSpPr>
          <p:spPr>
            <a:xfrm>
              <a:off x="3627192" y="2730625"/>
              <a:ext cx="680802" cy="0"/>
            </a:xfrm>
            <a:prstGeom prst="line">
              <a:avLst/>
            </a:prstGeom>
            <a:ln w="254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114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実験プロセス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モデル生成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5" name="四角形吹き出し 34"/>
          <p:cNvSpPr/>
          <p:nvPr/>
        </p:nvSpPr>
        <p:spPr>
          <a:xfrm>
            <a:off x="4413948" y="2055843"/>
            <a:ext cx="2558562" cy="1118898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6" name="四角形吹き出し 35"/>
          <p:cNvSpPr/>
          <p:nvPr/>
        </p:nvSpPr>
        <p:spPr>
          <a:xfrm>
            <a:off x="2164857" y="1902363"/>
            <a:ext cx="1462335" cy="1656523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b="1" u="sng" dirty="0" smtClean="0">
                <a:solidFill>
                  <a:schemeClr val="tx1"/>
                </a:solidFill>
              </a:rPr>
              <a:t>Load Balancer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Apache </a:t>
            </a:r>
            <a:r>
              <a:rPr lang="en-US" altLang="ja-JP" dirty="0" err="1" smtClean="0">
                <a:solidFill>
                  <a:schemeClr val="tx1"/>
                </a:solidFill>
              </a:rPr>
              <a:t>mod_proxy_balancer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7" name="四角形吹き出し 36"/>
          <p:cNvSpPr/>
          <p:nvPr/>
        </p:nvSpPr>
        <p:spPr>
          <a:xfrm>
            <a:off x="440865" y="2330889"/>
            <a:ext cx="1296649" cy="799475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u="sng" dirty="0" smtClean="0">
                <a:solidFill>
                  <a:schemeClr val="tx1"/>
                </a:solidFill>
              </a:rPr>
              <a:t>Client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Apache</a:t>
            </a:r>
          </a:p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JMeter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8" name="四角形吹き出し 37"/>
          <p:cNvSpPr/>
          <p:nvPr/>
        </p:nvSpPr>
        <p:spPr>
          <a:xfrm>
            <a:off x="4307994" y="2107855"/>
            <a:ext cx="2558562" cy="1245540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b="1" u="sng" dirty="0" smtClean="0">
                <a:solidFill>
                  <a:schemeClr val="tx1"/>
                </a:solidFill>
              </a:rPr>
              <a:t>Web</a:t>
            </a:r>
            <a:r>
              <a:rPr lang="ja-JP" altLang="en-US" b="1" u="sng" dirty="0">
                <a:solidFill>
                  <a:schemeClr val="tx1"/>
                </a:solidFill>
              </a:rPr>
              <a:t> </a:t>
            </a:r>
            <a:r>
              <a:rPr lang="en-US" altLang="ja-JP" b="1" u="sng" dirty="0" smtClean="0">
                <a:solidFill>
                  <a:schemeClr val="tx1"/>
                </a:solidFill>
              </a:rPr>
              <a:t>Server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 : Apache Coyote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 : Tomcat</a:t>
            </a: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System</a:t>
            </a:r>
            <a:r>
              <a:rPr lang="en-US" altLang="ja-JP" dirty="0" smtClean="0">
                <a:solidFill>
                  <a:schemeClr val="tx1"/>
                </a:solidFill>
              </a:rPr>
              <a:t> : </a:t>
            </a:r>
            <a:r>
              <a:rPr lang="en-US" altLang="ja-JP" dirty="0" err="1" smtClean="0">
                <a:solidFill>
                  <a:schemeClr val="tx1"/>
                </a:solidFill>
              </a:rPr>
              <a:t>JPetStore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cxnSp>
        <p:nvCxnSpPr>
          <p:cNvPr id="40" name="直線コネクタ 39"/>
          <p:cNvCxnSpPr>
            <a:stCxn id="37" idx="3"/>
            <a:endCxn id="36" idx="1"/>
          </p:cNvCxnSpPr>
          <p:nvPr/>
        </p:nvCxnSpPr>
        <p:spPr>
          <a:xfrm flipV="1">
            <a:off x="1737514" y="2730625"/>
            <a:ext cx="427343" cy="2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>
            <a:stCxn id="36" idx="3"/>
            <a:endCxn id="38" idx="1"/>
          </p:cNvCxnSpPr>
          <p:nvPr/>
        </p:nvCxnSpPr>
        <p:spPr>
          <a:xfrm>
            <a:off x="3627192" y="2730625"/>
            <a:ext cx="680802" cy="0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グループ化 27"/>
          <p:cNvGrpSpPr/>
          <p:nvPr/>
        </p:nvGrpSpPr>
        <p:grpSpPr>
          <a:xfrm>
            <a:off x="2899375" y="4399484"/>
            <a:ext cx="1778051" cy="1903351"/>
            <a:chOff x="2600076" y="4217000"/>
            <a:chExt cx="1884455" cy="2150251"/>
          </a:xfrm>
        </p:grpSpPr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9389" y="4217000"/>
              <a:ext cx="968204" cy="1420079"/>
            </a:xfrm>
            <a:prstGeom prst="rect">
              <a:avLst/>
            </a:prstGeom>
          </p:spPr>
        </p:pic>
        <p:sp>
          <p:nvSpPr>
            <p:cNvPr id="27" name="テキスト ボックス 26"/>
            <p:cNvSpPr txBox="1"/>
            <p:nvPr/>
          </p:nvSpPr>
          <p:spPr>
            <a:xfrm>
              <a:off x="2600076" y="5637079"/>
              <a:ext cx="1884455" cy="7301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u="sng" dirty="0" smtClean="0"/>
                <a:t>異常検知モデル</a:t>
              </a:r>
              <a:endParaRPr kumimoji="1" lang="en-US" altLang="ja-JP" b="1" u="sng" dirty="0" smtClean="0"/>
            </a:p>
            <a:p>
              <a:pPr algn="ctr"/>
              <a:r>
                <a:rPr lang="en-US" altLang="ja-JP" b="1" u="sng" dirty="0" smtClean="0"/>
                <a:t>(BN</a:t>
              </a:r>
              <a:r>
                <a:rPr lang="ja-JP" altLang="en-US" b="1" u="sng" dirty="0" err="1" smtClean="0"/>
                <a:t>，</a:t>
              </a:r>
              <a:r>
                <a:rPr lang="en-US" altLang="ja-JP" b="1" u="sng" dirty="0" smtClean="0"/>
                <a:t>CL)</a:t>
              </a:r>
              <a:endParaRPr kumimoji="1" lang="ja-JP" altLang="en-US" b="1" u="sng" dirty="0"/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2296273" y="4521436"/>
            <a:ext cx="699921" cy="814003"/>
            <a:chOff x="2296273" y="4521436"/>
            <a:chExt cx="699921" cy="814003"/>
          </a:xfrm>
        </p:grpSpPr>
        <p:sp>
          <p:nvSpPr>
            <p:cNvPr id="29" name="右矢印 28"/>
            <p:cNvSpPr/>
            <p:nvPr/>
          </p:nvSpPr>
          <p:spPr>
            <a:xfrm>
              <a:off x="2300460" y="4819297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2296273" y="4521436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生成</a:t>
              </a:r>
              <a:endParaRPr kumimoji="1" lang="ja-JP" altLang="en-US" dirty="0"/>
            </a:p>
          </p:txBody>
        </p:sp>
        <p:sp>
          <p:nvSpPr>
            <p:cNvPr id="125" name="右矢印 124"/>
            <p:cNvSpPr/>
            <p:nvPr/>
          </p:nvSpPr>
          <p:spPr>
            <a:xfrm>
              <a:off x="2300460" y="481309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765370" y="3682049"/>
            <a:ext cx="1359373" cy="2316070"/>
            <a:chOff x="765370" y="3682049"/>
            <a:chExt cx="1359373" cy="2316070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765370" y="4584856"/>
              <a:ext cx="1265090" cy="1413263"/>
              <a:chOff x="1080488" y="4026547"/>
              <a:chExt cx="1340796" cy="1596588"/>
            </a:xfrm>
          </p:grpSpPr>
          <p:sp>
            <p:nvSpPr>
              <p:cNvPr id="23" name="テキスト ボックス 22"/>
              <p:cNvSpPr txBox="1"/>
              <p:nvPr/>
            </p:nvSpPr>
            <p:spPr>
              <a:xfrm>
                <a:off x="1080488" y="5205894"/>
                <a:ext cx="1340796" cy="417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学習データ</a:t>
                </a:r>
                <a:endParaRPr kumimoji="1" lang="ja-JP" altLang="en-US" dirty="0"/>
              </a:p>
            </p:txBody>
          </p:sp>
          <p:pic>
            <p:nvPicPr>
              <p:cNvPr id="24" name="図 23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9189" y="4026547"/>
                <a:ext cx="1317115" cy="1212766"/>
              </a:xfrm>
              <a:prstGeom prst="rect">
                <a:avLst/>
              </a:prstGeom>
            </p:spPr>
          </p:pic>
        </p:grpSp>
        <p:sp>
          <p:nvSpPr>
            <p:cNvPr id="87" name="テキスト ボックス 86"/>
            <p:cNvSpPr txBox="1"/>
            <p:nvPr/>
          </p:nvSpPr>
          <p:spPr>
            <a:xfrm>
              <a:off x="1044670" y="3682049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収集</a:t>
              </a:r>
              <a:endParaRPr kumimoji="1" lang="ja-JP" altLang="en-US" dirty="0"/>
            </a:p>
          </p:txBody>
        </p:sp>
        <p:sp>
          <p:nvSpPr>
            <p:cNvPr id="122" name="右矢印 121"/>
            <p:cNvSpPr/>
            <p:nvPr/>
          </p:nvSpPr>
          <p:spPr>
            <a:xfrm rot="7351621">
              <a:off x="1518805" y="382287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1951184" y="1702365"/>
            <a:ext cx="6883021" cy="2349016"/>
            <a:chOff x="1951184" y="1702365"/>
            <a:chExt cx="6883021" cy="2349016"/>
          </a:xfrm>
        </p:grpSpPr>
        <p:sp>
          <p:nvSpPr>
            <p:cNvPr id="84" name="角丸四角形 83"/>
            <p:cNvSpPr/>
            <p:nvPr/>
          </p:nvSpPr>
          <p:spPr>
            <a:xfrm>
              <a:off x="1951184" y="1702365"/>
              <a:ext cx="6883021" cy="1981486"/>
            </a:xfrm>
            <a:prstGeom prst="roundRect">
              <a:avLst/>
            </a:prstGeom>
            <a:noFill/>
            <a:ln w="635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5112905" y="3682049"/>
              <a:ext cx="19896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u="sng" dirty="0" smtClean="0"/>
                <a:t>メトリクス収集</a:t>
              </a:r>
              <a:r>
                <a:rPr lang="ja-JP" altLang="en-US" b="1" u="sng" dirty="0"/>
                <a:t>対象</a:t>
              </a:r>
              <a:endParaRPr kumimoji="1" lang="ja-JP" altLang="en-US" b="1" u="sng" dirty="0"/>
            </a:p>
          </p:txBody>
        </p:sp>
      </p:grpSp>
      <p:sp>
        <p:nvSpPr>
          <p:cNvPr id="45" name="スライド番号プレースホルダー 3"/>
          <p:cNvSpPr txBox="1">
            <a:spLocks/>
          </p:cNvSpPr>
          <p:nvPr/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r" defTabSz="914400" rtl="0" eaLnBrk="1" latinLnBrk="0" hangingPunct="1"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34" name="直線コネクタ 33"/>
          <p:cNvCxnSpPr>
            <a:stCxn id="38" idx="3"/>
            <a:endCxn id="39" idx="1"/>
          </p:cNvCxnSpPr>
          <p:nvPr/>
        </p:nvCxnSpPr>
        <p:spPr>
          <a:xfrm>
            <a:off x="6866556" y="2730625"/>
            <a:ext cx="454881" cy="2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四角形吹き出し 38"/>
          <p:cNvSpPr/>
          <p:nvPr/>
        </p:nvSpPr>
        <p:spPr>
          <a:xfrm>
            <a:off x="7321437" y="2420829"/>
            <a:ext cx="1354251" cy="619595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u="sng" dirty="0" smtClean="0">
                <a:solidFill>
                  <a:schemeClr val="tx1"/>
                </a:solidFill>
              </a:rPr>
              <a:t>Database</a:t>
            </a:r>
            <a:endParaRPr lang="en-US" altLang="ja-JP" u="sng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MySQL</a:t>
            </a:r>
          </a:p>
        </p:txBody>
      </p:sp>
      <p:grpSp>
        <p:nvGrpSpPr>
          <p:cNvPr id="58" name="グループ化 57"/>
          <p:cNvGrpSpPr/>
          <p:nvPr/>
        </p:nvGrpSpPr>
        <p:grpSpPr>
          <a:xfrm>
            <a:off x="7273137" y="3696431"/>
            <a:ext cx="1662513" cy="2233335"/>
            <a:chOff x="7444289" y="3287522"/>
            <a:chExt cx="1662513" cy="2233335"/>
          </a:xfrm>
        </p:grpSpPr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3106" y="3838995"/>
              <a:ext cx="1073150" cy="1073150"/>
            </a:xfrm>
            <a:prstGeom prst="rect">
              <a:avLst/>
            </a:prstGeom>
          </p:spPr>
        </p:pic>
        <p:sp>
          <p:nvSpPr>
            <p:cNvPr id="60" name="右矢印 59"/>
            <p:cNvSpPr/>
            <p:nvPr/>
          </p:nvSpPr>
          <p:spPr>
            <a:xfrm rot="13549379">
              <a:off x="7354493" y="3377318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7652558" y="4874526"/>
              <a:ext cx="145424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dirty="0" smtClean="0"/>
                <a:t>Stress</a:t>
              </a:r>
              <a:r>
                <a:rPr lang="ja-JP" altLang="en-US" dirty="0" smtClean="0"/>
                <a:t>による</a:t>
              </a:r>
              <a:endParaRPr lang="en-US" altLang="ja-JP" dirty="0" smtClean="0"/>
            </a:p>
            <a:p>
              <a:pPr algn="ctr"/>
              <a:r>
                <a:rPr lang="ja-JP" altLang="en-US" dirty="0" smtClean="0"/>
                <a:t>負荷</a:t>
              </a:r>
              <a:endParaRPr lang="en-US" altLang="ja-JP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33252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実験プロセス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診断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15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52" name="四角形吹き出し 51"/>
          <p:cNvSpPr/>
          <p:nvPr/>
        </p:nvSpPr>
        <p:spPr>
          <a:xfrm>
            <a:off x="4413948" y="2055843"/>
            <a:ext cx="2558562" cy="1118898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3" name="四角形吹き出し 52"/>
          <p:cNvSpPr/>
          <p:nvPr/>
        </p:nvSpPr>
        <p:spPr>
          <a:xfrm>
            <a:off x="2164857" y="1902363"/>
            <a:ext cx="1462335" cy="1656523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b="1" u="sng" dirty="0" smtClean="0">
                <a:solidFill>
                  <a:schemeClr val="tx1"/>
                </a:solidFill>
              </a:rPr>
              <a:t>Load Balancer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Apache </a:t>
            </a:r>
            <a:r>
              <a:rPr lang="en-US" altLang="ja-JP" dirty="0" err="1" smtClean="0">
                <a:solidFill>
                  <a:schemeClr val="tx1"/>
                </a:solidFill>
              </a:rPr>
              <a:t>mod_proxy_balancer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4" name="四角形吹き出し 53"/>
          <p:cNvSpPr/>
          <p:nvPr/>
        </p:nvSpPr>
        <p:spPr>
          <a:xfrm>
            <a:off x="440865" y="2330889"/>
            <a:ext cx="1296649" cy="799475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u="sng" dirty="0" smtClean="0">
                <a:solidFill>
                  <a:schemeClr val="tx1"/>
                </a:solidFill>
              </a:rPr>
              <a:t>Client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Apache</a:t>
            </a:r>
          </a:p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JMeter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5" name="四角形吹き出し 54"/>
          <p:cNvSpPr/>
          <p:nvPr/>
        </p:nvSpPr>
        <p:spPr>
          <a:xfrm>
            <a:off x="4307994" y="2107855"/>
            <a:ext cx="2558562" cy="1245540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b="1" u="sng" dirty="0" smtClean="0">
                <a:solidFill>
                  <a:schemeClr val="tx1"/>
                </a:solidFill>
              </a:rPr>
              <a:t>Web</a:t>
            </a:r>
            <a:r>
              <a:rPr lang="ja-JP" altLang="en-US" b="1" u="sng" dirty="0">
                <a:solidFill>
                  <a:schemeClr val="tx1"/>
                </a:solidFill>
              </a:rPr>
              <a:t> </a:t>
            </a:r>
            <a:r>
              <a:rPr lang="en-US" altLang="ja-JP" b="1" u="sng" dirty="0" smtClean="0">
                <a:solidFill>
                  <a:schemeClr val="tx1"/>
                </a:solidFill>
              </a:rPr>
              <a:t>Server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 : Apache Coyote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 : Tomcat</a:t>
            </a: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System</a:t>
            </a:r>
            <a:r>
              <a:rPr lang="en-US" altLang="ja-JP" dirty="0" smtClean="0">
                <a:solidFill>
                  <a:schemeClr val="tx1"/>
                </a:solidFill>
              </a:rPr>
              <a:t> : </a:t>
            </a:r>
            <a:r>
              <a:rPr lang="en-US" altLang="ja-JP" dirty="0" err="1" smtClean="0">
                <a:solidFill>
                  <a:schemeClr val="tx1"/>
                </a:solidFill>
              </a:rPr>
              <a:t>JPetStore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cxnSp>
        <p:nvCxnSpPr>
          <p:cNvPr id="56" name="直線コネクタ 55"/>
          <p:cNvCxnSpPr>
            <a:stCxn id="54" idx="3"/>
            <a:endCxn id="53" idx="1"/>
          </p:cNvCxnSpPr>
          <p:nvPr/>
        </p:nvCxnSpPr>
        <p:spPr>
          <a:xfrm flipV="1">
            <a:off x="1737514" y="2730625"/>
            <a:ext cx="427343" cy="2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>
            <a:stCxn id="53" idx="3"/>
            <a:endCxn id="55" idx="1"/>
          </p:cNvCxnSpPr>
          <p:nvPr/>
        </p:nvCxnSpPr>
        <p:spPr>
          <a:xfrm>
            <a:off x="3627192" y="2730625"/>
            <a:ext cx="680802" cy="0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グループ化 69"/>
          <p:cNvGrpSpPr/>
          <p:nvPr/>
        </p:nvGrpSpPr>
        <p:grpSpPr>
          <a:xfrm>
            <a:off x="1951184" y="1702365"/>
            <a:ext cx="6883021" cy="2349016"/>
            <a:chOff x="1951184" y="1702365"/>
            <a:chExt cx="6883021" cy="2349016"/>
          </a:xfrm>
        </p:grpSpPr>
        <p:sp>
          <p:nvSpPr>
            <p:cNvPr id="71" name="角丸四角形 70"/>
            <p:cNvSpPr/>
            <p:nvPr/>
          </p:nvSpPr>
          <p:spPr>
            <a:xfrm>
              <a:off x="1951184" y="1702365"/>
              <a:ext cx="6883021" cy="1981486"/>
            </a:xfrm>
            <a:prstGeom prst="roundRect">
              <a:avLst/>
            </a:prstGeom>
            <a:noFill/>
            <a:ln w="635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5112905" y="3682049"/>
              <a:ext cx="19896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u="sng" dirty="0" smtClean="0"/>
                <a:t>メトリクス収集</a:t>
              </a:r>
              <a:r>
                <a:rPr lang="ja-JP" altLang="en-US" b="1" u="sng" dirty="0"/>
                <a:t>対象</a:t>
              </a:r>
              <a:endParaRPr kumimoji="1" lang="ja-JP" altLang="en-US" b="1" u="sng" dirty="0"/>
            </a:p>
          </p:txBody>
        </p:sp>
      </p:grpSp>
      <p:grpSp>
        <p:nvGrpSpPr>
          <p:cNvPr id="73" name="グループ化 72"/>
          <p:cNvGrpSpPr/>
          <p:nvPr/>
        </p:nvGrpSpPr>
        <p:grpSpPr>
          <a:xfrm>
            <a:off x="4557835" y="4393286"/>
            <a:ext cx="2832783" cy="1626354"/>
            <a:chOff x="4557835" y="4393286"/>
            <a:chExt cx="2832783" cy="1626354"/>
          </a:xfrm>
        </p:grpSpPr>
        <p:sp>
          <p:nvSpPr>
            <p:cNvPr id="74" name="右矢印 73"/>
            <p:cNvSpPr/>
            <p:nvPr/>
          </p:nvSpPr>
          <p:spPr>
            <a:xfrm>
              <a:off x="4562022" y="481309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557835" y="4487528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出力</a:t>
              </a:r>
              <a:endParaRPr kumimoji="1" lang="ja-JP" altLang="en-US" dirty="0"/>
            </a:p>
          </p:txBody>
        </p:sp>
        <p:grpSp>
          <p:nvGrpSpPr>
            <p:cNvPr id="76" name="グループ化 75"/>
            <p:cNvGrpSpPr/>
            <p:nvPr/>
          </p:nvGrpSpPr>
          <p:grpSpPr>
            <a:xfrm>
              <a:off x="5205404" y="4393286"/>
              <a:ext cx="2185214" cy="1626354"/>
              <a:chOff x="5205404" y="4008973"/>
              <a:chExt cx="2185214" cy="1626354"/>
            </a:xfrm>
          </p:grpSpPr>
          <p:pic>
            <p:nvPicPr>
              <p:cNvPr id="77" name="図 7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25380" y="4008973"/>
                <a:ext cx="1345263" cy="1256119"/>
              </a:xfrm>
              <a:prstGeom prst="rect">
                <a:avLst/>
              </a:prstGeom>
            </p:spPr>
          </p:pic>
          <p:sp>
            <p:nvSpPr>
              <p:cNvPr id="78" name="テキスト ボックス 77"/>
              <p:cNvSpPr txBox="1"/>
              <p:nvPr/>
            </p:nvSpPr>
            <p:spPr>
              <a:xfrm>
                <a:off x="5205404" y="5265995"/>
                <a:ext cx="21852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異常発生確率，距離</a:t>
                </a:r>
                <a:endParaRPr kumimoji="1" lang="ja-JP" altLang="en-US" dirty="0"/>
              </a:p>
            </p:txBody>
          </p:sp>
        </p:grpSp>
      </p:grpSp>
      <p:grpSp>
        <p:nvGrpSpPr>
          <p:cNvPr id="99" name="グループ化 98"/>
          <p:cNvGrpSpPr/>
          <p:nvPr/>
        </p:nvGrpSpPr>
        <p:grpSpPr>
          <a:xfrm>
            <a:off x="720321" y="3682049"/>
            <a:ext cx="1527982" cy="2337591"/>
            <a:chOff x="720321" y="3682049"/>
            <a:chExt cx="1527982" cy="2337591"/>
          </a:xfrm>
        </p:grpSpPr>
        <p:sp>
          <p:nvSpPr>
            <p:cNvPr id="65" name="テキスト ボックス 64"/>
            <p:cNvSpPr txBox="1"/>
            <p:nvPr/>
          </p:nvSpPr>
          <p:spPr>
            <a:xfrm>
              <a:off x="1044670" y="3682049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収集</a:t>
              </a:r>
              <a:endParaRPr kumimoji="1" lang="ja-JP" altLang="en-US" dirty="0"/>
            </a:p>
          </p:txBody>
        </p:sp>
        <p:sp>
          <p:nvSpPr>
            <p:cNvPr id="67" name="右矢印 66"/>
            <p:cNvSpPr/>
            <p:nvPr/>
          </p:nvSpPr>
          <p:spPr>
            <a:xfrm rot="7351621">
              <a:off x="1518805" y="382287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pic>
          <p:nvPicPr>
            <p:cNvPr id="80" name="コンテンツ プレースホルダー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20321" y="4122324"/>
              <a:ext cx="1527982" cy="15279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1" name="テキスト ボックス 80"/>
            <p:cNvSpPr txBox="1"/>
            <p:nvPr/>
          </p:nvSpPr>
          <p:spPr>
            <a:xfrm>
              <a:off x="761163" y="5650308"/>
              <a:ext cx="12650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診断データ</a:t>
              </a:r>
              <a:endParaRPr kumimoji="1" lang="ja-JP" altLang="en-US" dirty="0"/>
            </a:p>
          </p:txBody>
        </p:sp>
      </p:grpSp>
      <p:grpSp>
        <p:nvGrpSpPr>
          <p:cNvPr id="58" name="グループ化 57"/>
          <p:cNvGrpSpPr/>
          <p:nvPr/>
        </p:nvGrpSpPr>
        <p:grpSpPr>
          <a:xfrm>
            <a:off x="2899375" y="4399484"/>
            <a:ext cx="1778051" cy="1903351"/>
            <a:chOff x="2600076" y="4217000"/>
            <a:chExt cx="1884455" cy="2150251"/>
          </a:xfrm>
        </p:grpSpPr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9389" y="4217000"/>
              <a:ext cx="968204" cy="1420079"/>
            </a:xfrm>
            <a:prstGeom prst="rect">
              <a:avLst/>
            </a:prstGeom>
          </p:spPr>
        </p:pic>
        <p:sp>
          <p:nvSpPr>
            <p:cNvPr id="60" name="テキスト ボックス 59"/>
            <p:cNvSpPr txBox="1"/>
            <p:nvPr/>
          </p:nvSpPr>
          <p:spPr>
            <a:xfrm>
              <a:off x="2600076" y="5637079"/>
              <a:ext cx="1884455" cy="7301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u="sng" dirty="0" smtClean="0"/>
                <a:t>異常検知モデル</a:t>
              </a:r>
              <a:endParaRPr kumimoji="1" lang="en-US" altLang="ja-JP" b="1" u="sng" dirty="0" smtClean="0"/>
            </a:p>
            <a:p>
              <a:pPr algn="ctr"/>
              <a:r>
                <a:rPr lang="en-US" altLang="ja-JP" b="1" u="sng" dirty="0" smtClean="0"/>
                <a:t>(BN</a:t>
              </a:r>
              <a:r>
                <a:rPr lang="ja-JP" altLang="en-US" b="1" u="sng" dirty="0" err="1" smtClean="0"/>
                <a:t>，</a:t>
              </a:r>
              <a:r>
                <a:rPr lang="en-US" altLang="ja-JP" b="1" u="sng" dirty="0" smtClean="0"/>
                <a:t>CL)</a:t>
              </a:r>
              <a:endParaRPr kumimoji="1" lang="ja-JP" altLang="en-US" b="1" u="sng" dirty="0"/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2327370" y="4515238"/>
            <a:ext cx="699921" cy="814003"/>
            <a:chOff x="2296273" y="4515238"/>
            <a:chExt cx="699921" cy="814003"/>
          </a:xfrm>
        </p:grpSpPr>
        <p:sp>
          <p:nvSpPr>
            <p:cNvPr id="83" name="右矢印 82"/>
            <p:cNvSpPr/>
            <p:nvPr/>
          </p:nvSpPr>
          <p:spPr>
            <a:xfrm>
              <a:off x="2300460" y="481309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296273" y="4515238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入力</a:t>
              </a:r>
              <a:endParaRPr kumimoji="1" lang="ja-JP" altLang="en-US" dirty="0"/>
            </a:p>
          </p:txBody>
        </p:sp>
      </p:grpSp>
      <p:cxnSp>
        <p:nvCxnSpPr>
          <p:cNvPr id="87" name="直線コネクタ 86"/>
          <p:cNvCxnSpPr>
            <a:stCxn id="55" idx="3"/>
            <a:endCxn id="88" idx="1"/>
          </p:cNvCxnSpPr>
          <p:nvPr/>
        </p:nvCxnSpPr>
        <p:spPr>
          <a:xfrm>
            <a:off x="6866556" y="2730625"/>
            <a:ext cx="454881" cy="2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四角形吹き出し 87"/>
          <p:cNvSpPr/>
          <p:nvPr/>
        </p:nvSpPr>
        <p:spPr>
          <a:xfrm>
            <a:off x="7321437" y="2420829"/>
            <a:ext cx="1354251" cy="619595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u="sng" dirty="0" smtClean="0">
                <a:solidFill>
                  <a:schemeClr val="tx1"/>
                </a:solidFill>
              </a:rPr>
              <a:t>Database</a:t>
            </a:r>
            <a:endParaRPr lang="en-US" altLang="ja-JP" u="sng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MySQL</a:t>
            </a:r>
          </a:p>
        </p:txBody>
      </p:sp>
      <p:grpSp>
        <p:nvGrpSpPr>
          <p:cNvPr id="93" name="グループ化 92"/>
          <p:cNvGrpSpPr/>
          <p:nvPr/>
        </p:nvGrpSpPr>
        <p:grpSpPr>
          <a:xfrm>
            <a:off x="7279233" y="3684239"/>
            <a:ext cx="1689765" cy="2233335"/>
            <a:chOff x="7444289" y="3287522"/>
            <a:chExt cx="1689765" cy="2233335"/>
          </a:xfrm>
        </p:grpSpPr>
        <p:pic>
          <p:nvPicPr>
            <p:cNvPr id="94" name="図 9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3106" y="3838995"/>
              <a:ext cx="1073150" cy="1073150"/>
            </a:xfrm>
            <a:prstGeom prst="rect">
              <a:avLst/>
            </a:prstGeom>
          </p:spPr>
        </p:pic>
        <p:sp>
          <p:nvSpPr>
            <p:cNvPr id="95" name="右矢印 94"/>
            <p:cNvSpPr/>
            <p:nvPr/>
          </p:nvSpPr>
          <p:spPr>
            <a:xfrm rot="13549379">
              <a:off x="7354493" y="3377318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7625307" y="4874526"/>
              <a:ext cx="15087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dirty="0" smtClean="0"/>
                <a:t>Stress</a:t>
              </a:r>
              <a:r>
                <a:rPr lang="ja-JP" altLang="en-US" dirty="0" smtClean="0"/>
                <a:t>による</a:t>
              </a:r>
            </a:p>
            <a:p>
              <a:pPr algn="ctr"/>
              <a:r>
                <a:rPr lang="ja-JP" altLang="en-US" dirty="0" smtClean="0"/>
                <a:t>負荷</a:t>
              </a:r>
              <a:endParaRPr lang="en-US" altLang="ja-JP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38048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負荷</a:t>
            </a:r>
            <a:r>
              <a:rPr lang="ja-JP" altLang="en-US" dirty="0" smtClean="0"/>
              <a:t>の</a:t>
            </a:r>
            <a:r>
              <a:rPr lang="ja-JP" altLang="en-US" dirty="0"/>
              <a:t>かけ方</a:t>
            </a:r>
            <a:endParaRPr kumimoji="1" lang="ja-JP" altLang="en-US" dirty="0"/>
          </a:p>
        </p:txBody>
      </p:sp>
      <p:graphicFrame>
        <p:nvGraphicFramePr>
          <p:cNvPr id="8" name="コンテンツ プレースホルダー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3656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16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7" name="図形グループ 6"/>
          <p:cNvGrpSpPr/>
          <p:nvPr/>
        </p:nvGrpSpPr>
        <p:grpSpPr>
          <a:xfrm>
            <a:off x="1703755" y="4895933"/>
            <a:ext cx="3549020" cy="477171"/>
            <a:chOff x="1753217" y="4565553"/>
            <a:chExt cx="3549020" cy="477171"/>
          </a:xfrm>
        </p:grpSpPr>
        <p:cxnSp>
          <p:nvCxnSpPr>
            <p:cNvPr id="9" name="直線矢印コネクタ 8"/>
            <p:cNvCxnSpPr/>
            <p:nvPr/>
          </p:nvCxnSpPr>
          <p:spPr>
            <a:xfrm>
              <a:off x="1753217" y="5042724"/>
              <a:ext cx="3373953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テキスト ボックス 14"/>
            <p:cNvSpPr txBox="1"/>
            <p:nvPr/>
          </p:nvSpPr>
          <p:spPr>
            <a:xfrm>
              <a:off x="2116685" y="4565553"/>
              <a:ext cx="3185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負荷注入区間</a:t>
              </a:r>
              <a:r>
                <a:rPr lang="en-US" altLang="ja-JP" dirty="0"/>
                <a:t>(</a:t>
              </a:r>
              <a:r>
                <a:rPr lang="en-US" altLang="ja-JP" b="1" dirty="0"/>
                <a:t>Web server A</a:t>
              </a:r>
              <a:r>
                <a:rPr lang="en-US" altLang="ja-JP" dirty="0"/>
                <a:t>)</a:t>
              </a:r>
              <a:endParaRPr kumimoji="1" lang="ja-JP" altLang="en-US" dirty="0"/>
            </a:p>
          </p:txBody>
        </p:sp>
      </p:grpSp>
      <p:grpSp>
        <p:nvGrpSpPr>
          <p:cNvPr id="6" name="図形グループ 5"/>
          <p:cNvGrpSpPr/>
          <p:nvPr/>
        </p:nvGrpSpPr>
        <p:grpSpPr>
          <a:xfrm>
            <a:off x="2870339" y="3846638"/>
            <a:ext cx="3408234" cy="434779"/>
            <a:chOff x="2795899" y="3668155"/>
            <a:chExt cx="3442737" cy="434779"/>
          </a:xfrm>
        </p:grpSpPr>
        <p:cxnSp>
          <p:nvCxnSpPr>
            <p:cNvPr id="13" name="直線矢印コネクタ 12"/>
            <p:cNvCxnSpPr/>
            <p:nvPr/>
          </p:nvCxnSpPr>
          <p:spPr>
            <a:xfrm>
              <a:off x="2795899" y="4092450"/>
              <a:ext cx="3402487" cy="10484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テキスト ボックス 16"/>
            <p:cNvSpPr txBox="1"/>
            <p:nvPr/>
          </p:nvSpPr>
          <p:spPr>
            <a:xfrm>
              <a:off x="3012157" y="3668155"/>
              <a:ext cx="32264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負荷注入区間</a:t>
              </a:r>
              <a:r>
                <a:rPr lang="en-US" altLang="ja-JP" dirty="0"/>
                <a:t>(</a:t>
              </a:r>
              <a:r>
                <a:rPr lang="en-US" altLang="ja-JP" b="1" dirty="0"/>
                <a:t>Web server </a:t>
              </a:r>
              <a:r>
                <a:rPr lang="en-US" altLang="ja-JP" b="1" dirty="0" smtClean="0"/>
                <a:t>B</a:t>
              </a:r>
              <a:r>
                <a:rPr lang="en-US" altLang="ja-JP" dirty="0" smtClean="0"/>
                <a:t>)</a:t>
              </a:r>
              <a:endParaRPr kumimoji="1" lang="ja-JP" altLang="en-US" dirty="0"/>
            </a:p>
          </p:txBody>
        </p:sp>
      </p:grpSp>
      <p:grpSp>
        <p:nvGrpSpPr>
          <p:cNvPr id="5" name="図形グループ 4"/>
          <p:cNvGrpSpPr/>
          <p:nvPr/>
        </p:nvGrpSpPr>
        <p:grpSpPr>
          <a:xfrm>
            <a:off x="4016508" y="2739291"/>
            <a:ext cx="3685818" cy="453402"/>
            <a:chOff x="4016508" y="2673492"/>
            <a:chExt cx="3685818" cy="453402"/>
          </a:xfrm>
        </p:grpSpPr>
        <p:cxnSp>
          <p:nvCxnSpPr>
            <p:cNvPr id="14" name="直線矢印コネクタ 13"/>
            <p:cNvCxnSpPr/>
            <p:nvPr/>
          </p:nvCxnSpPr>
          <p:spPr>
            <a:xfrm flipV="1">
              <a:off x="4016508" y="3122648"/>
              <a:ext cx="3326966" cy="4246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テキスト ボックス 17"/>
            <p:cNvSpPr txBox="1"/>
            <p:nvPr/>
          </p:nvSpPr>
          <p:spPr>
            <a:xfrm>
              <a:off x="4196238" y="2673492"/>
              <a:ext cx="35060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負荷注入区間</a:t>
              </a:r>
              <a:r>
                <a:rPr lang="en-US" altLang="ja-JP" dirty="0" smtClean="0"/>
                <a:t>(</a:t>
              </a:r>
              <a:r>
                <a:rPr lang="en-US" altLang="ja-JP" b="1" dirty="0"/>
                <a:t>Database </a:t>
              </a:r>
              <a:r>
                <a:rPr lang="en-US" altLang="ja-JP" b="1" dirty="0" smtClean="0"/>
                <a:t>server</a:t>
              </a:r>
              <a:r>
                <a:rPr lang="en-US" altLang="ja-JP" dirty="0" smtClean="0"/>
                <a:t>)</a:t>
              </a:r>
              <a:endParaRPr kumimoji="1" lang="ja-JP" altLang="en-US" dirty="0"/>
            </a:p>
          </p:txBody>
        </p:sp>
      </p:grpSp>
      <p:grpSp>
        <p:nvGrpSpPr>
          <p:cNvPr id="11" name="図形グループ 10"/>
          <p:cNvGrpSpPr/>
          <p:nvPr/>
        </p:nvGrpSpPr>
        <p:grpSpPr>
          <a:xfrm>
            <a:off x="558885" y="1747157"/>
            <a:ext cx="8650437" cy="463280"/>
            <a:chOff x="558885" y="1747157"/>
            <a:chExt cx="8650437" cy="463280"/>
          </a:xfrm>
        </p:grpSpPr>
        <p:cxnSp>
          <p:nvCxnSpPr>
            <p:cNvPr id="30" name="直線矢印コネクタ 29"/>
            <p:cNvCxnSpPr/>
            <p:nvPr/>
          </p:nvCxnSpPr>
          <p:spPr>
            <a:xfrm flipV="1">
              <a:off x="558885" y="1747157"/>
              <a:ext cx="7931972" cy="12696"/>
            </a:xfrm>
            <a:prstGeom prst="straightConnector1">
              <a:avLst/>
            </a:prstGeom>
            <a:ln w="31750">
              <a:solidFill>
                <a:srgbClr val="008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7702326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⑦</a:t>
              </a:r>
              <a:endParaRPr kumimoji="1" lang="ja-JP" altLang="en-US" dirty="0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611467" y="1841105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⑥</a:t>
              </a:r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515568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⑤</a:t>
              </a:r>
              <a:endParaRPr kumimoji="1" lang="ja-JP" altLang="en-US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4378464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④</a:t>
              </a:r>
              <a:endParaRPr kumimoji="1" lang="ja-JP" altLang="en-US" dirty="0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244501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③</a:t>
              </a:r>
              <a:endParaRPr kumimoji="1" lang="ja-JP" altLang="en-US" dirty="0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22190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②</a:t>
              </a:r>
              <a:endParaRPr kumimoji="1" lang="ja-JP" altLang="en-US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1006717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①</a:t>
              </a:r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8101326" y="1759853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学習区間</a:t>
              </a:r>
              <a:endParaRPr kumimoji="1" lang="ja-JP" altLang="en-US" dirty="0"/>
            </a:p>
          </p:txBody>
        </p:sp>
      </p:grpSp>
      <p:cxnSp>
        <p:nvCxnSpPr>
          <p:cNvPr id="29" name="直線コネクタ 28"/>
          <p:cNvCxnSpPr/>
          <p:nvPr/>
        </p:nvCxnSpPr>
        <p:spPr>
          <a:xfrm flipV="1">
            <a:off x="5083785" y="3550928"/>
            <a:ext cx="1134342" cy="4903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6188175" y="4470230"/>
            <a:ext cx="1155299" cy="2408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H="1">
            <a:off x="1764332" y="4472638"/>
            <a:ext cx="1622" cy="90618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7330385" y="4480196"/>
            <a:ext cx="547" cy="884104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H="1">
            <a:off x="2858935" y="3555831"/>
            <a:ext cx="1622" cy="90618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H="1">
            <a:off x="6218127" y="3550928"/>
            <a:ext cx="1622" cy="90618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8370630" y="559718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分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cxnSp>
        <p:nvCxnSpPr>
          <p:cNvPr id="34" name="直線コネクタ 33"/>
          <p:cNvCxnSpPr/>
          <p:nvPr/>
        </p:nvCxnSpPr>
        <p:spPr>
          <a:xfrm>
            <a:off x="3959470" y="2462524"/>
            <a:ext cx="1118238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2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連続区間のパターン</a:t>
            </a:r>
            <a:endParaRPr kumimoji="1" lang="ja-JP" altLang="en-US" dirty="0"/>
          </a:p>
        </p:txBody>
      </p:sp>
      <p:graphicFrame>
        <p:nvGraphicFramePr>
          <p:cNvPr id="8" name="コンテンツ プレースホルダー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12247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17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599226" y="1730305"/>
            <a:ext cx="8650437" cy="371553"/>
            <a:chOff x="558885" y="1838884"/>
            <a:chExt cx="8650437" cy="371553"/>
          </a:xfrm>
        </p:grpSpPr>
        <p:cxnSp>
          <p:nvCxnSpPr>
            <p:cNvPr id="30" name="直線矢印コネクタ 29"/>
            <p:cNvCxnSpPr/>
            <p:nvPr/>
          </p:nvCxnSpPr>
          <p:spPr>
            <a:xfrm flipV="1">
              <a:off x="558885" y="1841286"/>
              <a:ext cx="7931972" cy="12696"/>
            </a:xfrm>
            <a:prstGeom prst="straightConnector1">
              <a:avLst/>
            </a:prstGeom>
            <a:ln w="31750">
              <a:solidFill>
                <a:srgbClr val="008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テキスト ボックス 30"/>
            <p:cNvSpPr txBox="1"/>
            <p:nvPr/>
          </p:nvSpPr>
          <p:spPr>
            <a:xfrm>
              <a:off x="7757746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⑦</a:t>
              </a:r>
              <a:endParaRPr kumimoji="1" lang="ja-JP" altLang="en-US" dirty="0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611467" y="1841105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⑥</a:t>
              </a:r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515568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⑤</a:t>
              </a:r>
              <a:endParaRPr kumimoji="1" lang="ja-JP" altLang="en-US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4378464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④</a:t>
              </a:r>
              <a:endParaRPr kumimoji="1" lang="ja-JP" altLang="en-US" dirty="0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244501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③</a:t>
              </a:r>
              <a:endParaRPr kumimoji="1" lang="ja-JP" altLang="en-US" dirty="0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080625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②</a:t>
              </a:r>
              <a:endParaRPr kumimoji="1" lang="ja-JP" altLang="en-US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1006717" y="1838884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①</a:t>
              </a:r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8101326" y="1838884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学習区間</a:t>
              </a:r>
              <a:endParaRPr kumimoji="1" lang="ja-JP" altLang="en-US" dirty="0"/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626120" y="2465465"/>
            <a:ext cx="7798437" cy="2177700"/>
            <a:chOff x="626120" y="2465465"/>
            <a:chExt cx="7798437" cy="2177700"/>
          </a:xfrm>
        </p:grpSpPr>
        <p:cxnSp>
          <p:nvCxnSpPr>
            <p:cNvPr id="14" name="直線矢印コネクタ 13"/>
            <p:cNvCxnSpPr/>
            <p:nvPr/>
          </p:nvCxnSpPr>
          <p:spPr>
            <a:xfrm flipV="1">
              <a:off x="626120" y="2465465"/>
              <a:ext cx="1097217" cy="2390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矢印コネクタ 26"/>
            <p:cNvCxnSpPr/>
            <p:nvPr/>
          </p:nvCxnSpPr>
          <p:spPr>
            <a:xfrm flipV="1">
              <a:off x="1780106" y="2833683"/>
              <a:ext cx="1097217" cy="2390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直線矢印コネクタ 27"/>
            <p:cNvCxnSpPr/>
            <p:nvPr/>
          </p:nvCxnSpPr>
          <p:spPr>
            <a:xfrm flipV="1">
              <a:off x="2877323" y="3198135"/>
              <a:ext cx="1097217" cy="2390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線矢印コネクタ 28"/>
            <p:cNvCxnSpPr/>
            <p:nvPr/>
          </p:nvCxnSpPr>
          <p:spPr>
            <a:xfrm flipV="1">
              <a:off x="3978920" y="3543653"/>
              <a:ext cx="1097217" cy="2390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直線矢印コネクタ 36"/>
            <p:cNvCxnSpPr/>
            <p:nvPr/>
          </p:nvCxnSpPr>
          <p:spPr>
            <a:xfrm flipV="1">
              <a:off x="5132906" y="3911871"/>
              <a:ext cx="1097217" cy="2390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直線矢印コネクタ 38"/>
            <p:cNvCxnSpPr/>
            <p:nvPr/>
          </p:nvCxnSpPr>
          <p:spPr>
            <a:xfrm flipV="1">
              <a:off x="6230123" y="4276323"/>
              <a:ext cx="1097217" cy="2390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直線矢印コネクタ 39"/>
            <p:cNvCxnSpPr/>
            <p:nvPr/>
          </p:nvCxnSpPr>
          <p:spPr>
            <a:xfrm flipV="1">
              <a:off x="7327340" y="4640775"/>
              <a:ext cx="1097217" cy="2390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6" name="円形吹き出し 45"/>
          <p:cNvSpPr/>
          <p:nvPr/>
        </p:nvSpPr>
        <p:spPr>
          <a:xfrm>
            <a:off x="5555909" y="2553852"/>
            <a:ext cx="1903754" cy="537551"/>
          </a:xfrm>
          <a:prstGeom prst="wedgeEllipseCallout">
            <a:avLst>
              <a:gd name="adj1" fmla="val -4802"/>
              <a:gd name="adj2" fmla="val 37402"/>
            </a:avLst>
          </a:prstGeom>
          <a:solidFill>
            <a:srgbClr val="F5F0A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</a:t>
            </a:r>
            <a:r>
              <a:rPr lang="ja-JP" altLang="en-US" dirty="0">
                <a:solidFill>
                  <a:schemeClr val="tx1"/>
                </a:solidFill>
              </a:rPr>
              <a:t>パターン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626120" y="2467855"/>
            <a:ext cx="7885147" cy="1818686"/>
            <a:chOff x="626120" y="2467855"/>
            <a:chExt cx="7885147" cy="1818686"/>
          </a:xfrm>
        </p:grpSpPr>
        <p:cxnSp>
          <p:nvCxnSpPr>
            <p:cNvPr id="47" name="直線矢印コネクタ 46"/>
            <p:cNvCxnSpPr/>
            <p:nvPr/>
          </p:nvCxnSpPr>
          <p:spPr>
            <a:xfrm>
              <a:off x="626120" y="2467855"/>
              <a:ext cx="2251203" cy="2719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直線矢印コネクタ 47"/>
            <p:cNvCxnSpPr/>
            <p:nvPr/>
          </p:nvCxnSpPr>
          <p:spPr>
            <a:xfrm>
              <a:off x="1794505" y="2842541"/>
              <a:ext cx="2251203" cy="2719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直線矢印コネクタ 48"/>
            <p:cNvCxnSpPr/>
            <p:nvPr/>
          </p:nvCxnSpPr>
          <p:spPr>
            <a:xfrm>
              <a:off x="2877323" y="3202371"/>
              <a:ext cx="2251203" cy="2719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直線矢印コネクタ 49"/>
            <p:cNvCxnSpPr/>
            <p:nvPr/>
          </p:nvCxnSpPr>
          <p:spPr>
            <a:xfrm>
              <a:off x="3978920" y="3549322"/>
              <a:ext cx="2251203" cy="2719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直線矢印コネクタ 50"/>
            <p:cNvCxnSpPr/>
            <p:nvPr/>
          </p:nvCxnSpPr>
          <p:spPr>
            <a:xfrm>
              <a:off x="5147167" y="3909152"/>
              <a:ext cx="2251203" cy="2719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直線矢印コネクタ 51"/>
            <p:cNvCxnSpPr/>
            <p:nvPr/>
          </p:nvCxnSpPr>
          <p:spPr>
            <a:xfrm>
              <a:off x="6260064" y="4283822"/>
              <a:ext cx="2251203" cy="2719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3" name="円形吹き出し 52"/>
          <p:cNvSpPr/>
          <p:nvPr/>
        </p:nvSpPr>
        <p:spPr>
          <a:xfrm>
            <a:off x="5555909" y="2553852"/>
            <a:ext cx="1903754" cy="537551"/>
          </a:xfrm>
          <a:prstGeom prst="wedgeEllipseCallout">
            <a:avLst>
              <a:gd name="adj1" fmla="val -4802"/>
              <a:gd name="adj2" fmla="val 37402"/>
            </a:avLst>
          </a:prstGeom>
          <a:solidFill>
            <a:srgbClr val="F5F0A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6</a:t>
            </a:r>
            <a:r>
              <a:rPr lang="ja-JP" altLang="en-US" dirty="0" smtClean="0">
                <a:solidFill>
                  <a:schemeClr val="tx1"/>
                </a:solidFill>
              </a:rPr>
              <a:t>パターン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円形吹き出し 32"/>
              <p:cNvSpPr/>
              <p:nvPr/>
            </p:nvSpPr>
            <p:spPr>
              <a:xfrm>
                <a:off x="3974540" y="4121823"/>
                <a:ext cx="4948470" cy="1633518"/>
              </a:xfrm>
              <a:prstGeom prst="wedgeEllipseCallout">
                <a:avLst>
                  <a:gd name="adj1" fmla="val -4802"/>
                  <a:gd name="adj2" fmla="val 37402"/>
                </a:avLst>
              </a:prstGeom>
              <a:solidFill>
                <a:srgbClr val="F5F0A9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ja-JP" alt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ja-JP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  <m:e>
                          <m:r>
                            <a:rPr lang="en-US" altLang="ja-JP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ja-JP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=28(</m:t>
                          </m:r>
                          <m:r>
                            <a:rPr lang="ja-JP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パターン</m:t>
                          </m:r>
                          <m:r>
                            <a:rPr lang="en-US" altLang="ja-JP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ja-JP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円形吹き出し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4540" y="4121823"/>
                <a:ext cx="4948470" cy="1633518"/>
              </a:xfrm>
              <a:prstGeom prst="wedgeEllipseCallout">
                <a:avLst>
                  <a:gd name="adj1" fmla="val -4802"/>
                  <a:gd name="adj2" fmla="val 37402"/>
                </a:avLst>
              </a:prstGeom>
              <a:blipFill rotWithShape="0">
                <a:blip r:embed="rId4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008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53" grpId="0" animBg="1"/>
      <p:bldP spid="3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診断</a:t>
            </a:r>
            <a:r>
              <a:rPr lang="ja-JP" altLang="en-US" dirty="0" smtClean="0"/>
              <a:t>結果の優劣比較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223044" y="1600201"/>
                <a:ext cx="8686800" cy="4525963"/>
              </a:xfrm>
            </p:spPr>
            <p:txBody>
              <a:bodyPr/>
              <a:lstStyle/>
              <a:p>
                <a:r>
                  <a:rPr kumimoji="1" lang="ja-JP" altLang="en-US" dirty="0" smtClean="0"/>
                  <a:t>連続</a:t>
                </a:r>
                <a:r>
                  <a:rPr lang="ja-JP" altLang="en-US" dirty="0"/>
                  <a:t>区間</a:t>
                </a:r>
                <a:r>
                  <a:rPr kumimoji="1" lang="ja-JP" altLang="en-US" dirty="0" smtClean="0"/>
                  <a:t>における</a:t>
                </a:r>
                <a:r>
                  <a:rPr kumimoji="1" lang="en-US" altLang="ja-JP" dirty="0" smtClean="0"/>
                  <a:t>28</a:t>
                </a:r>
                <a:r>
                  <a:rPr kumimoji="1" lang="ja-JP" altLang="en-US" dirty="0" smtClean="0"/>
                  <a:t>のパターン</a:t>
                </a:r>
                <a:r>
                  <a:rPr lang="ja-JP" altLang="en-US" dirty="0" smtClean="0"/>
                  <a:t>を学習した</a:t>
                </a:r>
                <a:r>
                  <a:rPr lang="en-US" altLang="ja-JP" dirty="0" smtClean="0"/>
                  <a:t>BN</a:t>
                </a:r>
                <a:r>
                  <a:rPr lang="ja-JP" altLang="en-US" dirty="0" smtClean="0"/>
                  <a:t>モデルを作成</a:t>
                </a:r>
                <a:endParaRPr lang="en-US" altLang="ja-JP" dirty="0" smtClean="0"/>
              </a:p>
              <a:p>
                <a:r>
                  <a:rPr lang="ja-JP" altLang="en-US" dirty="0" smtClean="0"/>
                  <a:t>それぞれの</a:t>
                </a:r>
                <a:r>
                  <a:rPr lang="en-US" altLang="ja-JP" dirty="0"/>
                  <a:t>BN</a:t>
                </a:r>
                <a:r>
                  <a:rPr lang="ja-JP" altLang="en-US" dirty="0" smtClean="0"/>
                  <a:t>モデルによる算出確率と，平均</a:t>
                </a:r>
                <a:r>
                  <a:rPr lang="ja-JP" altLang="en-US" dirty="0"/>
                  <a:t>応答時間</a:t>
                </a:r>
                <a:r>
                  <a:rPr lang="ja-JP" altLang="en-US" dirty="0" smtClean="0"/>
                  <a:t>との相関</a:t>
                </a:r>
                <a:r>
                  <a:rPr lang="ja-JP" altLang="en-US" dirty="0"/>
                  <a:t>係数</a:t>
                </a:r>
                <a:r>
                  <a:rPr lang="ja-JP" altLang="en-US" dirty="0" smtClean="0"/>
                  <a:t>をと</a:t>
                </a:r>
                <a:r>
                  <a:rPr lang="ja-JP" altLang="en-US" dirty="0"/>
                  <a:t>る</a:t>
                </a:r>
                <a:endParaRPr lang="en-US" altLang="ja-JP" dirty="0" smtClean="0"/>
              </a:p>
              <a:p>
                <a:r>
                  <a:rPr lang="ja-JP" altLang="en-US" dirty="0" smtClean="0"/>
                  <a:t>相関係数：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nary>
                              <m:naryPr>
                                <m:chr m:val="∑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rad>
                        <m:rad>
                          <m:radPr>
                            <m:degHide m:val="on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nary>
                              <m:naryPr>
                                <m:chr m:val="∑"/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altLang="ja-JP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rad>
                      </m:den>
                    </m:f>
                  </m:oMath>
                </a14:m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,</m:t>
                    </m:r>
                    <m:acc>
                      <m:accPr>
                        <m:chr m:val="̅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ja-JP" altLang="en-US" b="0" i="1" smtClean="0">
                        <a:latin typeface="Cambria Math" panose="02040503050406030204" pitchFamily="18" charset="0"/>
                      </a:rPr>
                      <m:t>は</m:t>
                    </m:r>
                    <m:r>
                      <a:rPr lang="ja-JP" altLang="en-US" i="1">
                        <a:latin typeface="Cambria Math" panose="02040503050406030204" pitchFamily="18" charset="0"/>
                      </a:rPr>
                      <m:t>それぞれ</m:t>
                    </m:r>
                    <m:r>
                      <a:rPr lang="ja-JP" altLang="en-US" i="1" smtClean="0">
                        <a:latin typeface="Cambria Math" panose="02040503050406030204" pitchFamily="18" charset="0"/>
                      </a:rPr>
                      <m:t>データ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ja-JP" altLang="en-US" b="0" i="1" smtClean="0">
                        <a:latin typeface="Cambria Math" panose="02040503050406030204" pitchFamily="18" charset="0"/>
                      </a:rPr>
                      <m:t>の</m:t>
                    </m:r>
                    <m:r>
                      <a:rPr lang="ja-JP" altLang="en-US" i="1">
                        <a:latin typeface="Cambria Math" panose="02040503050406030204" pitchFamily="18" charset="0"/>
                      </a:rPr>
                      <m:t>相加平均</m:t>
                    </m:r>
                  </m:oMath>
                </a14:m>
                <a:endParaRPr lang="en-US" altLang="ja-JP" dirty="0" smtClean="0"/>
              </a:p>
              <a:p>
                <a:endParaRPr lang="en-US" altLang="ja-JP" dirty="0" smtClean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3044" y="1600201"/>
                <a:ext cx="8686800" cy="4525963"/>
              </a:xfrm>
              <a:blipFill rotWithShape="0">
                <a:blip r:embed="rId3"/>
                <a:stretch>
                  <a:fillRect l="-1614" t="-21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18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66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検証手順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19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5" name="コンテンツ プレースホルダ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6828" y="4555154"/>
            <a:ext cx="1531499" cy="12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テキスト ボックス 10"/>
          <p:cNvSpPr txBox="1"/>
          <p:nvPr/>
        </p:nvSpPr>
        <p:spPr>
          <a:xfrm>
            <a:off x="804616" y="5772017"/>
            <a:ext cx="1495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全学習</a:t>
            </a:r>
            <a:r>
              <a:rPr lang="ja-JP" altLang="en-US" dirty="0" smtClean="0"/>
              <a:t>データ</a:t>
            </a:r>
            <a:endParaRPr kumimoji="1" lang="ja-JP" altLang="en-US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2778528" y="1804742"/>
            <a:ext cx="2582792" cy="1853197"/>
            <a:chOff x="2778528" y="1804742"/>
            <a:chExt cx="2582792" cy="1853197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3756927" y="1983628"/>
              <a:ext cx="1414170" cy="1674311"/>
              <a:chOff x="2946823" y="4248011"/>
              <a:chExt cx="1498798" cy="1891500"/>
            </a:xfrm>
          </p:grpSpPr>
          <p:pic>
            <p:nvPicPr>
              <p:cNvPr id="8" name="図 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05067" y="4248011"/>
                <a:ext cx="968203" cy="1420079"/>
              </a:xfrm>
              <a:prstGeom prst="rect">
                <a:avLst/>
              </a:prstGeom>
              <a:ln>
                <a:noFill/>
              </a:ln>
              <a:effectLst>
                <a:outerShdw blurRad="127000" dist="38100" dir="2700000" algn="ctr">
                  <a:srgbClr val="000000">
                    <a:alpha val="45000"/>
                  </a:srgbClr>
                </a:outerShdw>
              </a:effectLst>
              <a:scene3d>
                <a:camera prst="perspectiveFront" fov="2700000">
                  <a:rot lat="20376000" lon="1938000" rev="20112001"/>
                </a:camera>
                <a:lightRig rig="soft" dir="t">
                  <a:rot lat="0" lon="0" rev="0"/>
                </a:lightRig>
              </a:scene3d>
              <a:sp3d prstMaterial="translucentPowder">
                <a:bevelT w="203200" h="50800" prst="softRound"/>
              </a:sp3d>
            </p:spPr>
          </p:pic>
          <p:sp>
            <p:nvSpPr>
              <p:cNvPr id="9" name="テキスト ボックス 8"/>
              <p:cNvSpPr txBox="1"/>
              <p:nvPr/>
            </p:nvSpPr>
            <p:spPr>
              <a:xfrm>
                <a:off x="2946823" y="5722270"/>
                <a:ext cx="1498798" cy="417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b="1" u="sng" dirty="0"/>
                  <a:t>BN</a:t>
                </a:r>
                <a:r>
                  <a:rPr kumimoji="1" lang="ja-JP" altLang="en-US" b="1" u="sng" dirty="0" smtClean="0"/>
                  <a:t>モデル群</a:t>
                </a:r>
                <a:endParaRPr kumimoji="1" lang="ja-JP" altLang="en-US" b="1" u="sng" dirty="0"/>
              </a:p>
            </p:txBody>
          </p:sp>
        </p:grpSp>
        <p:sp>
          <p:nvSpPr>
            <p:cNvPr id="18" name="右矢印 17"/>
            <p:cNvSpPr/>
            <p:nvPr/>
          </p:nvSpPr>
          <p:spPr>
            <a:xfrm>
              <a:off x="2778528" y="2369428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2810398" y="1886594"/>
              <a:ext cx="9356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生成</a:t>
              </a:r>
              <a:endParaRPr lang="en-US" altLang="ja-JP" dirty="0" smtClean="0"/>
            </a:p>
          </p:txBody>
        </p:sp>
        <p:pic>
          <p:nvPicPr>
            <p:cNvPr id="31" name="図 3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2977" y="2255926"/>
              <a:ext cx="678343" cy="933397"/>
            </a:xfrm>
            <a:prstGeom prst="rect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</p:pic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3341" y="1804742"/>
              <a:ext cx="675679" cy="954356"/>
            </a:xfrm>
            <a:prstGeom prst="rect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</p:pic>
      </p:grpSp>
      <p:grpSp>
        <p:nvGrpSpPr>
          <p:cNvPr id="6" name="グループ化 5"/>
          <p:cNvGrpSpPr/>
          <p:nvPr/>
        </p:nvGrpSpPr>
        <p:grpSpPr>
          <a:xfrm>
            <a:off x="786828" y="1738361"/>
            <a:ext cx="2703320" cy="2590513"/>
            <a:chOff x="786828" y="1738361"/>
            <a:chExt cx="2703320" cy="2590513"/>
          </a:xfrm>
        </p:grpSpPr>
        <p:sp>
          <p:nvSpPr>
            <p:cNvPr id="13" name="テキスト ボックス 12"/>
            <p:cNvSpPr txBox="1"/>
            <p:nvPr/>
          </p:nvSpPr>
          <p:spPr>
            <a:xfrm>
              <a:off x="2138267" y="3911646"/>
              <a:ext cx="13518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 smtClean="0"/>
                <a:t>区間の分割</a:t>
              </a:r>
              <a:endParaRPr lang="en-US" altLang="ja-JP" sz="1600" dirty="0" smtClean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1077263" y="3284708"/>
              <a:ext cx="1704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区間パターン群</a:t>
              </a:r>
              <a:endParaRPr kumimoji="1" lang="ja-JP" altLang="en-US" dirty="0"/>
            </a:p>
          </p:txBody>
        </p:sp>
        <p:grpSp>
          <p:nvGrpSpPr>
            <p:cNvPr id="29" name="グループ化 28"/>
            <p:cNvGrpSpPr/>
            <p:nvPr/>
          </p:nvGrpSpPr>
          <p:grpSpPr>
            <a:xfrm>
              <a:off x="786828" y="1738361"/>
              <a:ext cx="1769040" cy="1606843"/>
              <a:chOff x="2305974" y="4531242"/>
              <a:chExt cx="1769040" cy="1606843"/>
            </a:xfrm>
          </p:grpSpPr>
          <p:pic>
            <p:nvPicPr>
              <p:cNvPr id="21" name="Picture 2" descr="http://cdns2.freepik.com/free-photo/_21099209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5974" y="5125585"/>
                <a:ext cx="1351439" cy="10125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図 14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377485" y="5317649"/>
                <a:ext cx="697529" cy="697529"/>
              </a:xfrm>
              <a:prstGeom prst="rect">
                <a:avLst/>
              </a:prstGeom>
            </p:spPr>
          </p:pic>
          <p:pic>
            <p:nvPicPr>
              <p:cNvPr id="2050" name="Picture 2" descr="(レビュー　感想　満足度　円グラフ　シンプル　グラデーション)０円♪商用＆加工ＯＫ！ネットショップ＆ホームページ用無料素材画像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55650" y="4531242"/>
                <a:ext cx="729831" cy="7298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9" name="右矢印 38"/>
            <p:cNvSpPr/>
            <p:nvPr/>
          </p:nvSpPr>
          <p:spPr>
            <a:xfrm rot="16200000">
              <a:off x="1453097" y="3722936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5684529" y="1732912"/>
            <a:ext cx="2561556" cy="1921128"/>
            <a:chOff x="5684529" y="1732912"/>
            <a:chExt cx="2561556" cy="1921128"/>
          </a:xfrm>
        </p:grpSpPr>
        <p:sp>
          <p:nvSpPr>
            <p:cNvPr id="35" name="テキスト ボックス 34"/>
            <p:cNvSpPr txBox="1"/>
            <p:nvPr/>
          </p:nvSpPr>
          <p:spPr>
            <a:xfrm>
              <a:off x="5795604" y="1928784"/>
              <a:ext cx="10556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入力</a:t>
              </a:r>
              <a:endParaRPr lang="en-US" altLang="ja-JP" dirty="0" smtClean="0"/>
            </a:p>
          </p:txBody>
        </p:sp>
        <p:sp>
          <p:nvSpPr>
            <p:cNvPr id="41" name="右矢印 40"/>
            <p:cNvSpPr/>
            <p:nvPr/>
          </p:nvSpPr>
          <p:spPr>
            <a:xfrm flipH="1">
              <a:off x="5684529" y="2369428"/>
              <a:ext cx="782316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42" name="グループ化 41"/>
            <p:cNvGrpSpPr/>
            <p:nvPr/>
          </p:nvGrpSpPr>
          <p:grpSpPr>
            <a:xfrm>
              <a:off x="6718103" y="1732912"/>
              <a:ext cx="1527982" cy="1921128"/>
              <a:chOff x="689224" y="4122324"/>
              <a:chExt cx="1527982" cy="1921128"/>
            </a:xfrm>
          </p:grpSpPr>
          <p:pic>
            <p:nvPicPr>
              <p:cNvPr id="43" name="コンテンツ プレースホルダー 12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89224" y="4122324"/>
                <a:ext cx="1527982" cy="15279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44" name="テキスト ボックス 43"/>
              <p:cNvSpPr txBox="1"/>
              <p:nvPr/>
            </p:nvSpPr>
            <p:spPr>
              <a:xfrm>
                <a:off x="825488" y="5674120"/>
                <a:ext cx="1265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ja-JP" altLang="en-US" dirty="0" smtClean="0"/>
                  <a:t>診断</a:t>
                </a:r>
                <a:r>
                  <a:rPr lang="ja-JP" altLang="en-US" dirty="0"/>
                  <a:t>データ</a:t>
                </a:r>
                <a:endParaRPr kumimoji="1" lang="ja-JP" altLang="en-US" dirty="0"/>
              </a:p>
            </p:txBody>
          </p:sp>
        </p:grpSp>
      </p:grpSp>
      <p:grpSp>
        <p:nvGrpSpPr>
          <p:cNvPr id="16" name="グループ化 15"/>
          <p:cNvGrpSpPr/>
          <p:nvPr/>
        </p:nvGrpSpPr>
        <p:grpSpPr>
          <a:xfrm>
            <a:off x="3474262" y="3729532"/>
            <a:ext cx="2315044" cy="2690702"/>
            <a:chOff x="3474262" y="3729532"/>
            <a:chExt cx="2315044" cy="2690702"/>
          </a:xfrm>
        </p:grpSpPr>
        <p:sp>
          <p:nvSpPr>
            <p:cNvPr id="34" name="右矢印 33"/>
            <p:cNvSpPr/>
            <p:nvPr/>
          </p:nvSpPr>
          <p:spPr>
            <a:xfrm rot="5400000">
              <a:off x="4116145" y="3819328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74262" y="4572387"/>
              <a:ext cx="1883454" cy="1408912"/>
            </a:xfrm>
            <a:prstGeom prst="rect">
              <a:avLst/>
            </a:prstGeom>
          </p:spPr>
        </p:pic>
        <p:sp>
          <p:nvSpPr>
            <p:cNvPr id="40" name="テキスト ボックス 39"/>
            <p:cNvSpPr txBox="1"/>
            <p:nvPr/>
          </p:nvSpPr>
          <p:spPr>
            <a:xfrm>
              <a:off x="3557111" y="6050902"/>
              <a:ext cx="1800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dirty="0" smtClean="0"/>
                <a:t>障害発生確率群</a:t>
              </a:r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853644" y="3778477"/>
              <a:ext cx="9356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出力</a:t>
              </a:r>
              <a:endParaRPr lang="en-US" altLang="ja-JP" dirty="0" smtClean="0"/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5789306" y="4707883"/>
            <a:ext cx="2940172" cy="923330"/>
            <a:chOff x="5789306" y="4707883"/>
            <a:chExt cx="2940172" cy="923330"/>
          </a:xfrm>
        </p:grpSpPr>
        <p:sp>
          <p:nvSpPr>
            <p:cNvPr id="24" name="右矢印 23"/>
            <p:cNvSpPr/>
            <p:nvPr/>
          </p:nvSpPr>
          <p:spPr>
            <a:xfrm>
              <a:off x="5789306" y="5018772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6531440" y="4707883"/>
              <a:ext cx="219803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b="1" u="sng" dirty="0" smtClean="0">
                  <a:solidFill>
                    <a:srgbClr val="FF0000"/>
                  </a:solidFill>
                </a:rPr>
                <a:t>相関係数による比較</a:t>
              </a:r>
              <a:endParaRPr kumimoji="1" lang="en-US" altLang="ja-JP" b="1" u="sng" dirty="0" smtClean="0">
                <a:solidFill>
                  <a:srgbClr val="FF0000"/>
                </a:solidFill>
              </a:endParaRPr>
            </a:p>
            <a:p>
              <a:pPr algn="ctr"/>
              <a:r>
                <a:rPr kumimoji="1" lang="en-US" altLang="ja-JP" b="1" u="sng" dirty="0" smtClean="0">
                  <a:solidFill>
                    <a:srgbClr val="FF0000"/>
                  </a:solidFill>
                </a:rPr>
                <a:t>(</a:t>
              </a:r>
              <a:r>
                <a:rPr kumimoji="1" lang="ja-JP" altLang="en-US" b="1" u="sng" dirty="0" smtClean="0">
                  <a:solidFill>
                    <a:srgbClr val="FF0000"/>
                  </a:solidFill>
                </a:rPr>
                <a:t>学習データの</a:t>
              </a:r>
              <a:endParaRPr kumimoji="1" lang="en-US" altLang="ja-JP" b="1" u="sng" dirty="0" smtClean="0">
                <a:solidFill>
                  <a:srgbClr val="FF0000"/>
                </a:solidFill>
              </a:endParaRPr>
            </a:p>
            <a:p>
              <a:pPr algn="ctr"/>
              <a:r>
                <a:rPr kumimoji="1" lang="ja-JP" altLang="en-US" b="1" u="sng" dirty="0" smtClean="0">
                  <a:solidFill>
                    <a:srgbClr val="FF0000"/>
                  </a:solidFill>
                </a:rPr>
                <a:t>優劣の決定</a:t>
              </a:r>
              <a:r>
                <a:rPr kumimoji="1" lang="en-US" altLang="ja-JP" b="1" u="sng" dirty="0" smtClean="0">
                  <a:solidFill>
                    <a:srgbClr val="FF0000"/>
                  </a:solidFill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323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　社会基盤としての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</a:t>
            </a:r>
            <a:endParaRPr kumimoji="1" lang="en-US" altLang="ja-JP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 dirty="0" smtClean="0"/>
              <a:t>資源やサービスを一括管理</a:t>
            </a:r>
            <a:endParaRPr lang="en-US" altLang="ja-JP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 dirty="0" smtClean="0"/>
              <a:t>安定した長期稼働が求められる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ü"/>
            </a:pPr>
            <a:endParaRPr lang="en-US" altLang="ja-JP" dirty="0" smtClean="0"/>
          </a:p>
          <a:p>
            <a:pPr marL="457200" lvl="1" indent="0" algn="ctr">
              <a:buNone/>
            </a:pP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  信頼度の高い障害検知が必要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3322591" y="3757319"/>
            <a:ext cx="2487706" cy="712694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66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実験，評価</a:t>
            </a:r>
            <a:r>
              <a:rPr kumimoji="1" lang="ja-JP" altLang="en-US" dirty="0" smtClean="0"/>
              <a:t>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8098" y="1600201"/>
            <a:ext cx="8416692" cy="4525963"/>
          </a:xfrm>
        </p:spPr>
        <p:txBody>
          <a:bodyPr/>
          <a:lstStyle/>
          <a:p>
            <a:r>
              <a:rPr kumimoji="1" lang="ja-JP" altLang="en-US" dirty="0" smtClean="0"/>
              <a:t>実験部分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実際にかかった負荷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負荷に対する</a:t>
            </a:r>
            <a:r>
              <a:rPr lang="en-US" altLang="ja-JP" dirty="0" smtClean="0"/>
              <a:t>CL</a:t>
            </a:r>
            <a:r>
              <a:rPr lang="ja-JP" altLang="en-US" dirty="0" smtClean="0"/>
              <a:t>の出力結果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選定データを用いた，</a:t>
            </a:r>
            <a:r>
              <a:rPr lang="en-US" altLang="ja-JP" dirty="0" smtClean="0"/>
              <a:t>BN</a:t>
            </a:r>
            <a:r>
              <a:rPr lang="ja-JP" altLang="en-US" dirty="0" smtClean="0"/>
              <a:t>の診断結果</a:t>
            </a:r>
            <a:endParaRPr lang="en-US" altLang="ja-JP" dirty="0"/>
          </a:p>
          <a:p>
            <a:r>
              <a:rPr lang="ja-JP" altLang="en-US" dirty="0" smtClean="0"/>
              <a:t>評価部分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28</a:t>
            </a:r>
            <a:r>
              <a:rPr lang="ja-JP" altLang="en-US" dirty="0" smtClean="0"/>
              <a:t>のパターンを学習区間とした，平均応答時間の相関係数の順位付け結果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選定データを用いた場合と，全学習データを用いた場合の，</a:t>
            </a:r>
            <a:r>
              <a:rPr lang="en-US" altLang="ja-JP" dirty="0" smtClean="0"/>
              <a:t>BN</a:t>
            </a:r>
            <a:r>
              <a:rPr lang="ja-JP" altLang="en-US" dirty="0" smtClean="0"/>
              <a:t>診断結果同士の相関係数の算出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36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実際にかかった負荷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21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11725"/>
            <a:ext cx="8218488" cy="46197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grpSp>
        <p:nvGrpSpPr>
          <p:cNvPr id="12" name="グループ化 11"/>
          <p:cNvGrpSpPr/>
          <p:nvPr/>
        </p:nvGrpSpPr>
        <p:grpSpPr>
          <a:xfrm>
            <a:off x="322728" y="3176527"/>
            <a:ext cx="3657601" cy="2256085"/>
            <a:chOff x="322728" y="3176527"/>
            <a:chExt cx="3657601" cy="2256085"/>
          </a:xfrm>
        </p:grpSpPr>
        <p:sp>
          <p:nvSpPr>
            <p:cNvPr id="8" name="円/楕円 7"/>
            <p:cNvSpPr/>
            <p:nvPr/>
          </p:nvSpPr>
          <p:spPr>
            <a:xfrm>
              <a:off x="2985247" y="4303059"/>
              <a:ext cx="995082" cy="1129553"/>
            </a:xfrm>
            <a:prstGeom prst="ellipse">
              <a:avLst/>
            </a:prstGeom>
            <a:noFill/>
            <a:ln w="571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円形吹き出し 10"/>
            <p:cNvSpPr/>
            <p:nvPr/>
          </p:nvSpPr>
          <p:spPr>
            <a:xfrm>
              <a:off x="322728" y="3176527"/>
              <a:ext cx="3388659" cy="865958"/>
            </a:xfrm>
            <a:prstGeom prst="wedgeEllipseCallout">
              <a:avLst>
                <a:gd name="adj1" fmla="val 31189"/>
                <a:gd name="adj2" fmla="val 99598"/>
              </a:avLst>
            </a:prstGeom>
            <a:solidFill>
              <a:srgbClr val="F5F0A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dirty="0" smtClean="0">
                  <a:solidFill>
                    <a:schemeClr val="tx1"/>
                  </a:solidFill>
                </a:rPr>
                <a:t>最大応答時間に</a:t>
              </a:r>
              <a:endParaRPr kumimoji="1" lang="en-US" altLang="ja-JP" dirty="0" smtClean="0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 dirty="0" smtClean="0">
                  <a:solidFill>
                    <a:schemeClr val="tx1"/>
                  </a:solidFill>
                </a:rPr>
                <a:t>多少の上昇が見られる</a:t>
              </a:r>
              <a:endParaRPr kumimoji="1" lang="en-US" altLang="ja-JP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2253550" y="1062931"/>
            <a:ext cx="5344225" cy="2070234"/>
            <a:chOff x="2253550" y="1062931"/>
            <a:chExt cx="5344225" cy="2070234"/>
          </a:xfrm>
        </p:grpSpPr>
        <p:grpSp>
          <p:nvGrpSpPr>
            <p:cNvPr id="13" name="グループ化 12"/>
            <p:cNvGrpSpPr/>
            <p:nvPr/>
          </p:nvGrpSpPr>
          <p:grpSpPr>
            <a:xfrm>
              <a:off x="3980330" y="1909482"/>
              <a:ext cx="3617445" cy="1223683"/>
              <a:chOff x="3980330" y="1909482"/>
              <a:chExt cx="3617445" cy="1223683"/>
            </a:xfrm>
          </p:grpSpPr>
          <p:sp>
            <p:nvSpPr>
              <p:cNvPr id="9" name="円/楕円 8"/>
              <p:cNvSpPr/>
              <p:nvPr/>
            </p:nvSpPr>
            <p:spPr>
              <a:xfrm>
                <a:off x="3980330" y="1909482"/>
                <a:ext cx="1492624" cy="1223683"/>
              </a:xfrm>
              <a:prstGeom prst="ellipse">
                <a:avLst/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0" name="円/楕円 9"/>
              <p:cNvSpPr/>
              <p:nvPr/>
            </p:nvSpPr>
            <p:spPr>
              <a:xfrm>
                <a:off x="5540375" y="2079507"/>
                <a:ext cx="2057400" cy="959528"/>
              </a:xfrm>
              <a:prstGeom prst="ellipse">
                <a:avLst/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14" name="円形吹き出し 13"/>
            <p:cNvSpPr/>
            <p:nvPr/>
          </p:nvSpPr>
          <p:spPr>
            <a:xfrm>
              <a:off x="2253550" y="1062931"/>
              <a:ext cx="2218764" cy="658907"/>
            </a:xfrm>
            <a:prstGeom prst="wedgeEllipseCallout">
              <a:avLst>
                <a:gd name="adj1" fmla="val 32668"/>
                <a:gd name="adj2" fmla="val 102882"/>
              </a:avLst>
            </a:prstGeom>
            <a:solidFill>
              <a:srgbClr val="F5F0A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dirty="0" smtClean="0">
                  <a:solidFill>
                    <a:schemeClr val="tx1"/>
                  </a:solidFill>
                </a:rPr>
                <a:t>障害発生部分</a:t>
              </a:r>
              <a:endParaRPr kumimoji="1" lang="en-US" altLang="ja-JP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18" name="直線矢印コネクタ 17"/>
          <p:cNvCxnSpPr/>
          <p:nvPr/>
        </p:nvCxnSpPr>
        <p:spPr>
          <a:xfrm>
            <a:off x="3240741" y="5378824"/>
            <a:ext cx="3886200" cy="0"/>
          </a:xfrm>
          <a:prstGeom prst="straightConnector1">
            <a:avLst/>
          </a:prstGeom>
          <a:ln w="762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2218615" y="5378823"/>
            <a:ext cx="4908326" cy="0"/>
          </a:xfrm>
          <a:prstGeom prst="straightConnector1">
            <a:avLst/>
          </a:prstGeom>
          <a:ln w="762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68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</a:t>
            </a:r>
            <a:r>
              <a:rPr lang="ja-JP" altLang="en-US" dirty="0" smtClean="0"/>
              <a:t>モデルの出力</a:t>
            </a:r>
            <a:r>
              <a:rPr kumimoji="1" lang="ja-JP" altLang="en-US" dirty="0" smtClean="0"/>
              <a:t>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22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2" y="1506379"/>
            <a:ext cx="8218488" cy="4619786"/>
          </a:xfrm>
          <a:prstGeom prst="rect">
            <a:avLst/>
          </a:prstGeom>
        </p:spPr>
      </p:pic>
      <p:grpSp>
        <p:nvGrpSpPr>
          <p:cNvPr id="7" name="グループ化 6"/>
          <p:cNvGrpSpPr/>
          <p:nvPr/>
        </p:nvGrpSpPr>
        <p:grpSpPr>
          <a:xfrm>
            <a:off x="3240741" y="4855604"/>
            <a:ext cx="3886200" cy="523220"/>
            <a:chOff x="3240741" y="4855604"/>
            <a:chExt cx="3886200" cy="523220"/>
          </a:xfrm>
        </p:grpSpPr>
        <p:cxnSp>
          <p:nvCxnSpPr>
            <p:cNvPr id="8" name="直線矢印コネクタ 7"/>
            <p:cNvCxnSpPr/>
            <p:nvPr/>
          </p:nvCxnSpPr>
          <p:spPr>
            <a:xfrm>
              <a:off x="3240741" y="5378824"/>
              <a:ext cx="3886200" cy="0"/>
            </a:xfrm>
            <a:prstGeom prst="straightConnector1">
              <a:avLst/>
            </a:prstGeom>
            <a:ln w="76200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テキスト ボックス 8"/>
            <p:cNvSpPr txBox="1"/>
            <p:nvPr/>
          </p:nvSpPr>
          <p:spPr>
            <a:xfrm>
              <a:off x="3992649" y="4855604"/>
              <a:ext cx="23823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dirty="0" smtClean="0">
                  <a:solidFill>
                    <a:srgbClr val="00B050"/>
                  </a:solidFill>
                </a:rPr>
                <a:t>選定区間</a:t>
              </a:r>
              <a:r>
                <a:rPr kumimoji="1" lang="en-US" altLang="ja-JP" sz="2800" dirty="0" smtClean="0">
                  <a:solidFill>
                    <a:srgbClr val="00B050"/>
                  </a:solidFill>
                </a:rPr>
                <a:t>(3-6)</a:t>
              </a:r>
              <a:endParaRPr kumimoji="1" lang="ja-JP" altLang="en-US" sz="28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967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選定データによる</a:t>
            </a:r>
            <a:r>
              <a:rPr lang="en-US" altLang="ja-JP" dirty="0" smtClean="0"/>
              <a:t>BN</a:t>
            </a:r>
            <a:r>
              <a:rPr lang="ja-JP" altLang="en-US" dirty="0" smtClean="0"/>
              <a:t>診断結果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23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6" name="コンテンツ プレースホルダ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536290"/>
            <a:ext cx="8291513" cy="4653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円形吹き出し 9"/>
          <p:cNvSpPr/>
          <p:nvPr/>
        </p:nvSpPr>
        <p:spPr>
          <a:xfrm>
            <a:off x="457200" y="3307976"/>
            <a:ext cx="3603812" cy="995084"/>
          </a:xfrm>
          <a:prstGeom prst="wedgeEllipseCallout">
            <a:avLst>
              <a:gd name="adj1" fmla="val 27535"/>
              <a:gd name="adj2" fmla="val 117830"/>
            </a:avLst>
          </a:prstGeom>
          <a:solidFill>
            <a:srgbClr val="F5F0A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障害発生区間に応じて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障害発生確率</a:t>
            </a:r>
            <a:r>
              <a:rPr lang="ja-JP" altLang="en-US" dirty="0" smtClean="0">
                <a:solidFill>
                  <a:schemeClr val="tx1"/>
                </a:solidFill>
              </a:rPr>
              <a:t>の上昇が見られる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cxnSp>
        <p:nvCxnSpPr>
          <p:cNvPr id="15" name="直線矢印コネクタ 14"/>
          <p:cNvCxnSpPr/>
          <p:nvPr/>
        </p:nvCxnSpPr>
        <p:spPr>
          <a:xfrm>
            <a:off x="3240741" y="5378824"/>
            <a:ext cx="3886200" cy="0"/>
          </a:xfrm>
          <a:prstGeom prst="straightConnector1">
            <a:avLst/>
          </a:prstGeom>
          <a:ln w="762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397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実験，評価</a:t>
            </a:r>
            <a:r>
              <a:rPr kumimoji="1" lang="ja-JP" altLang="en-US" dirty="0" smtClean="0"/>
              <a:t>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8098" y="1600201"/>
            <a:ext cx="8603022" cy="4525963"/>
          </a:xfrm>
        </p:spPr>
        <p:txBody>
          <a:bodyPr/>
          <a:lstStyle/>
          <a:p>
            <a:r>
              <a:rPr kumimoji="1" lang="ja-JP" altLang="en-US" dirty="0" smtClean="0"/>
              <a:t>実験部分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実際にかかった負荷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負荷に対する</a:t>
            </a:r>
            <a:r>
              <a:rPr lang="en-US" altLang="ja-JP" dirty="0" smtClean="0"/>
              <a:t>CL</a:t>
            </a:r>
            <a:r>
              <a:rPr lang="ja-JP" altLang="en-US" dirty="0" smtClean="0"/>
              <a:t>の出力結果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選定データを用いた，</a:t>
            </a:r>
            <a:r>
              <a:rPr lang="en-US" altLang="ja-JP" dirty="0" smtClean="0"/>
              <a:t>BN</a:t>
            </a:r>
            <a:r>
              <a:rPr lang="ja-JP" altLang="en-US" dirty="0" smtClean="0"/>
              <a:t>の診断結果</a:t>
            </a:r>
            <a:endParaRPr lang="en-US" altLang="ja-JP" dirty="0"/>
          </a:p>
          <a:p>
            <a:r>
              <a:rPr lang="ja-JP" altLang="en-US" dirty="0" smtClean="0"/>
              <a:t>評価部分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28</a:t>
            </a:r>
            <a:r>
              <a:rPr lang="ja-JP" altLang="en-US" dirty="0" smtClean="0"/>
              <a:t>のパターンを学習区間とした，平均応答時間との相関係数の順位付け結果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選定データを用いた場合と，全学習データを用いた場合の，</a:t>
            </a:r>
            <a:r>
              <a:rPr lang="en-US" altLang="ja-JP" dirty="0" smtClean="0"/>
              <a:t>BN</a:t>
            </a:r>
            <a:r>
              <a:rPr lang="ja-JP" altLang="en-US" dirty="0" smtClean="0"/>
              <a:t>診断結果同士の相関係数の算出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24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91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相関</a:t>
            </a:r>
            <a:r>
              <a:rPr lang="ja-JP" altLang="en-US" dirty="0" smtClean="0"/>
              <a:t>係数の順位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25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コンテンツ プレースホルダー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6428511"/>
              </p:ext>
            </p:extLst>
          </p:nvPr>
        </p:nvGraphicFramePr>
        <p:xfrm>
          <a:off x="734783" y="1698171"/>
          <a:ext cx="7634408" cy="44279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8602"/>
                <a:gridCol w="1908602"/>
                <a:gridCol w="1908602"/>
                <a:gridCol w="1908602"/>
              </a:tblGrid>
              <a:tr h="4009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順位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区間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相関値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学習区間数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2-7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0.907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1-7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0.893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1-6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0.892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2-6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3-7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</a:t>
                      </a:r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dirty="0" smtClean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dirty="0" smtClean="0"/>
                        <a:t>3-6</a:t>
                      </a:r>
                      <a:endParaRPr kumimoji="1" lang="ja-JP" alt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0.88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4</a:t>
                      </a:r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4-6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</a:t>
                      </a:r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・・・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・・・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・・・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・・・</a:t>
                      </a:r>
                      <a:endParaRPr kumimoji="1" lang="en-US" altLang="ja-JP" dirty="0" smtClean="0"/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6-7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</a:t>
                      </a:r>
                    </a:p>
                  </a:txBody>
                  <a:tcPr/>
                </a:tc>
              </a:tr>
              <a:tr h="4027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1-1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692887" y="4078335"/>
            <a:ext cx="7747113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円形吹き出し 6"/>
          <p:cNvSpPr/>
          <p:nvPr/>
        </p:nvSpPr>
        <p:spPr>
          <a:xfrm>
            <a:off x="5515660" y="4686713"/>
            <a:ext cx="3628340" cy="1030824"/>
          </a:xfrm>
          <a:prstGeom prst="wedgeEllipseCallout">
            <a:avLst>
              <a:gd name="adj1" fmla="val -32626"/>
              <a:gd name="adj2" fmla="val -73526"/>
            </a:avLst>
          </a:prstGeom>
          <a:solidFill>
            <a:srgbClr val="F5F0A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より少ない学習区間数で，高い相関値を見せた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79440" y="2018999"/>
            <a:ext cx="7774007" cy="2587032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03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選定による</a:t>
            </a:r>
            <a:r>
              <a:rPr lang="en-US" altLang="ja-JP" dirty="0" smtClean="0"/>
              <a:t>BN</a:t>
            </a:r>
            <a:r>
              <a:rPr lang="ja-JP" altLang="en-US" dirty="0" smtClean="0"/>
              <a:t>診断結果の比較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ja-JP" altLang="en-US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2722347" y="1600200"/>
            <a:ext cx="3688193" cy="4964309"/>
            <a:chOff x="1948520" y="1456397"/>
            <a:chExt cx="5235847" cy="6029835"/>
          </a:xfrm>
        </p:grpSpPr>
        <p:pic>
          <p:nvPicPr>
            <p:cNvPr id="15" name="コンテンツ プレースホルダー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948520" y="1456397"/>
              <a:ext cx="5235847" cy="2938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7" name="図 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8520" y="4527185"/>
              <a:ext cx="5235847" cy="2959047"/>
            </a:xfrm>
            <a:prstGeom prst="rect">
              <a:avLst/>
            </a:prstGeom>
          </p:spPr>
        </p:pic>
      </p:grpSp>
      <p:grpSp>
        <p:nvGrpSpPr>
          <p:cNvPr id="14" name="グループ化 13"/>
          <p:cNvGrpSpPr/>
          <p:nvPr/>
        </p:nvGrpSpPr>
        <p:grpSpPr>
          <a:xfrm>
            <a:off x="5755341" y="3501588"/>
            <a:ext cx="3296105" cy="2567349"/>
            <a:chOff x="276261" y="205048"/>
            <a:chExt cx="3296105" cy="2567349"/>
          </a:xfrm>
        </p:grpSpPr>
        <p:cxnSp>
          <p:nvCxnSpPr>
            <p:cNvPr id="5" name="直線矢印コネクタ 4"/>
            <p:cNvCxnSpPr>
              <a:stCxn id="10" idx="0"/>
            </p:cNvCxnSpPr>
            <p:nvPr/>
          </p:nvCxnSpPr>
          <p:spPr>
            <a:xfrm flipH="1" flipV="1">
              <a:off x="522334" y="205048"/>
              <a:ext cx="1401980" cy="51804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線矢印コネクタ 12"/>
            <p:cNvCxnSpPr>
              <a:stCxn id="10" idx="4"/>
            </p:cNvCxnSpPr>
            <p:nvPr/>
          </p:nvCxnSpPr>
          <p:spPr>
            <a:xfrm flipH="1">
              <a:off x="522334" y="1974707"/>
              <a:ext cx="1401980" cy="79769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円形吹き出し 9"/>
            <p:cNvSpPr/>
            <p:nvPr/>
          </p:nvSpPr>
          <p:spPr>
            <a:xfrm>
              <a:off x="276261" y="723088"/>
              <a:ext cx="3296105" cy="1251619"/>
            </a:xfrm>
            <a:prstGeom prst="wedgeEllipseCallout">
              <a:avLst>
                <a:gd name="adj1" fmla="val -4802"/>
                <a:gd name="adj2" fmla="val 37402"/>
              </a:avLst>
            </a:prstGeom>
            <a:solidFill>
              <a:srgbClr val="F5F0A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BN</a:t>
              </a:r>
              <a:r>
                <a:rPr kumimoji="1" lang="ja-JP" altLang="en-US" sz="2000" dirty="0" smtClean="0">
                  <a:solidFill>
                    <a:schemeClr val="tx1"/>
                  </a:solidFill>
                </a:rPr>
                <a:t>診断結果同士の</a:t>
              </a:r>
              <a:endParaRPr kumimoji="1" lang="en-US" altLang="ja-JP" sz="2000" dirty="0" smtClean="0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 sz="2000" dirty="0" smtClean="0">
                  <a:solidFill>
                    <a:schemeClr val="tx1"/>
                  </a:solidFill>
                </a:rPr>
                <a:t>相関値：</a:t>
              </a:r>
              <a:r>
                <a:rPr kumimoji="1" lang="en-US" altLang="ja-JP" sz="2000" b="1" dirty="0" smtClean="0">
                  <a:solidFill>
                    <a:schemeClr val="tx1"/>
                  </a:solidFill>
                </a:rPr>
                <a:t>0</a:t>
              </a:r>
              <a:r>
                <a:rPr lang="en-US" altLang="ja-JP" sz="2000" b="1" dirty="0" smtClean="0">
                  <a:solidFill>
                    <a:schemeClr val="tx1"/>
                  </a:solidFill>
                </a:rPr>
                <a:t>.</a:t>
              </a:r>
              <a:r>
                <a:rPr lang="en-US" altLang="ja-JP" sz="2000" b="1" dirty="0">
                  <a:solidFill>
                    <a:schemeClr val="tx1"/>
                  </a:solidFill>
                </a:rPr>
                <a:t>993</a:t>
              </a:r>
              <a:endParaRPr kumimoji="1" lang="ja-JP" altLang="en-US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円形吹き出し 10"/>
          <p:cNvSpPr/>
          <p:nvPr/>
        </p:nvSpPr>
        <p:spPr>
          <a:xfrm>
            <a:off x="1191511" y="1796688"/>
            <a:ext cx="3061671" cy="879277"/>
          </a:xfrm>
          <a:prstGeom prst="wedgeEllipseCallout">
            <a:avLst>
              <a:gd name="adj1" fmla="val -10665"/>
              <a:gd name="adj2" fmla="val -9427"/>
            </a:avLst>
          </a:prstGeom>
          <a:solidFill>
            <a:srgbClr val="F5F0A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学習</a:t>
            </a:r>
            <a:r>
              <a:rPr kumimoji="1" lang="ja-JP" altLang="en-US" dirty="0" smtClean="0">
                <a:solidFill>
                  <a:schemeClr val="tx1"/>
                </a:solidFill>
              </a:rPr>
              <a:t>区間</a:t>
            </a:r>
            <a:r>
              <a:rPr kumimoji="1" lang="en-US" altLang="ja-JP" dirty="0" smtClean="0">
                <a:solidFill>
                  <a:schemeClr val="tx1"/>
                </a:solidFill>
              </a:rPr>
              <a:t>3-6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(</a:t>
            </a:r>
            <a:r>
              <a:rPr lang="en-US" altLang="ja-JP" dirty="0" smtClean="0">
                <a:solidFill>
                  <a:schemeClr val="tx1"/>
                </a:solidFill>
              </a:rPr>
              <a:t>CL</a:t>
            </a:r>
            <a:r>
              <a:rPr lang="ja-JP" altLang="en-US" dirty="0" smtClean="0">
                <a:solidFill>
                  <a:schemeClr val="tx1"/>
                </a:solidFill>
              </a:rPr>
              <a:t>による選定区間</a:t>
            </a:r>
            <a:r>
              <a:rPr kumimoji="1"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円形吹き出し 11"/>
          <p:cNvSpPr/>
          <p:nvPr/>
        </p:nvSpPr>
        <p:spPr>
          <a:xfrm>
            <a:off x="1402753" y="4259342"/>
            <a:ext cx="2537235" cy="756412"/>
          </a:xfrm>
          <a:prstGeom prst="wedgeEllipseCallout">
            <a:avLst>
              <a:gd name="adj1" fmla="val -10665"/>
              <a:gd name="adj2" fmla="val -9427"/>
            </a:avLst>
          </a:prstGeom>
          <a:solidFill>
            <a:srgbClr val="F5F0A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学習</a:t>
            </a:r>
            <a:r>
              <a:rPr kumimoji="1" lang="ja-JP" altLang="en-US" dirty="0" smtClean="0">
                <a:solidFill>
                  <a:schemeClr val="tx1"/>
                </a:solidFill>
              </a:rPr>
              <a:t>区間</a:t>
            </a:r>
            <a:r>
              <a:rPr lang="en-US" altLang="ja-JP" dirty="0" smtClean="0">
                <a:solidFill>
                  <a:schemeClr val="tx1"/>
                </a:solidFill>
              </a:rPr>
              <a:t>1-7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(</a:t>
            </a:r>
            <a:r>
              <a:rPr kumimoji="1" lang="ja-JP" altLang="en-US" dirty="0" smtClean="0">
                <a:solidFill>
                  <a:schemeClr val="tx1"/>
                </a:solidFill>
              </a:rPr>
              <a:t>全区間</a:t>
            </a:r>
            <a:r>
              <a:rPr kumimoji="1" lang="en-US" altLang="ja-JP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26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0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示したこと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データ解析技術を用いて，効率的に精度の高い検知を行うことができる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少ない学習区間</a:t>
            </a:r>
            <a:r>
              <a:rPr lang="ja-JP" altLang="en-US" dirty="0"/>
              <a:t>で，</a:t>
            </a:r>
            <a:r>
              <a:rPr kumimoji="1" lang="ja-JP" altLang="en-US" dirty="0" smtClean="0"/>
              <a:t>高い相関値を得られた</a:t>
            </a:r>
            <a:endParaRPr kumimoji="1" lang="en-US" altLang="ja-JP" dirty="0" smtClean="0"/>
          </a:p>
          <a:p>
            <a:pPr lvl="2"/>
            <a:endParaRPr kumimoji="1" lang="en-US" altLang="ja-JP" dirty="0" smtClean="0"/>
          </a:p>
          <a:p>
            <a:r>
              <a:rPr lang="ja-JP" altLang="en-US" dirty="0" smtClean="0"/>
              <a:t>今後の課題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評価</a:t>
            </a:r>
            <a:r>
              <a:rPr kumimoji="1" lang="ja-JP" altLang="en-US" dirty="0" smtClean="0"/>
              <a:t>実験</a:t>
            </a:r>
            <a:r>
              <a:rPr lang="ja-JP" altLang="en-US" dirty="0" smtClean="0"/>
              <a:t>のパターンを増やす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時間</a:t>
            </a:r>
            <a:r>
              <a:rPr lang="ja-JP" altLang="en-US" dirty="0" smtClean="0"/>
              <a:t>変化に対応した検知の自動化手法の考案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5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障害</a:t>
            </a:r>
            <a:r>
              <a:rPr lang="ja-JP" altLang="en-US" dirty="0" smtClean="0"/>
              <a:t>検知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システムの異常を認識し，検知すること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marL="0" indent="0">
              <a:buNone/>
            </a:pP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システムの障害</a:t>
            </a:r>
            <a:r>
              <a:rPr lang="ja-JP" altLang="en-US" dirty="0" smtClean="0"/>
              <a:t>検知</a:t>
            </a:r>
            <a:r>
              <a:rPr lang="ja-JP" altLang="en-US" dirty="0"/>
              <a:t>の</a:t>
            </a:r>
            <a:r>
              <a:rPr kumimoji="1" lang="ja-JP" altLang="en-US" dirty="0" smtClean="0"/>
              <a:t>現状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ハードウェア</a:t>
            </a:r>
            <a:endParaRPr lang="en-US" altLang="ja-JP" dirty="0"/>
          </a:p>
          <a:p>
            <a:pPr lvl="2"/>
            <a:r>
              <a:rPr kumimoji="1" lang="ja-JP" altLang="en-US" dirty="0" smtClean="0"/>
              <a:t>物理状態の常時監視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障害を</a:t>
            </a:r>
            <a:r>
              <a:rPr lang="ja-JP" altLang="en-US" dirty="0" smtClean="0"/>
              <a:t>検知</a:t>
            </a:r>
            <a:r>
              <a:rPr kumimoji="1" lang="ja-JP" altLang="en-US" dirty="0" smtClean="0"/>
              <a:t>したら系を切り替える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ソフトウェア</a:t>
            </a:r>
            <a:endParaRPr lang="en-US" altLang="ja-JP" dirty="0" smtClean="0"/>
          </a:p>
          <a:p>
            <a:pPr lvl="2"/>
            <a:r>
              <a:rPr lang="ja-JP" altLang="en-US" dirty="0"/>
              <a:t>個々のメトリクスから管理者が判断</a:t>
            </a:r>
            <a:endParaRPr lang="en-US" altLang="ja-JP" dirty="0"/>
          </a:p>
          <a:p>
            <a:pPr marL="1371600" lvl="3" indent="0">
              <a:buNone/>
            </a:pPr>
            <a:r>
              <a:rPr lang="en-US" altLang="ja-JP" dirty="0" smtClean="0"/>
              <a:t>CPU</a:t>
            </a:r>
            <a:r>
              <a:rPr lang="ja-JP" altLang="en-US" dirty="0" smtClean="0"/>
              <a:t>利用率，メモリ使用量など</a:t>
            </a:r>
            <a:endParaRPr lang="en-US" altLang="ja-JP" dirty="0"/>
          </a:p>
          <a:p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45169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障害検知の問題点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2"/>
            <a:ext cx="8686801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/>
              <a:t>管理者の</a:t>
            </a:r>
            <a:r>
              <a:rPr lang="ja-JP" altLang="en-US" dirty="0" smtClean="0"/>
              <a:t>扱う情報の増加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メトリクス量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膨大なデータを処理しなければならない</a:t>
            </a:r>
            <a:endParaRPr lang="en-US" altLang="ja-JP" dirty="0" smtClean="0"/>
          </a:p>
          <a:p>
            <a:pPr lvl="1"/>
            <a:r>
              <a:rPr lang="ja-JP" altLang="en-US" dirty="0"/>
              <a:t>メトリクスの</a:t>
            </a:r>
            <a:r>
              <a:rPr lang="ja-JP" altLang="en-US" dirty="0" smtClean="0"/>
              <a:t>種類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複雑な因果関係を持つ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ja-JP" altLang="en-US" dirty="0"/>
              <a:t>障害検知が人間の勘や経験に依存して</a:t>
            </a:r>
            <a:r>
              <a:rPr lang="ja-JP" altLang="en-US" dirty="0" smtClean="0"/>
              <a:t>しまう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 smtClean="0"/>
              <a:t>メトリクス群を解析技術を用いて処理する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3322591" y="4588599"/>
            <a:ext cx="2487706" cy="712694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65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解析技術の例：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ベイジアンネットワーク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38" y="1519518"/>
            <a:ext cx="9181903" cy="50781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 smtClean="0"/>
              <a:t>注目事象の因果関係を，条件付き確率で表すモデル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観測</a:t>
            </a:r>
            <a:r>
              <a:rPr lang="ja-JP" altLang="en-US" dirty="0"/>
              <a:t>対象の過去</a:t>
            </a:r>
            <a:r>
              <a:rPr lang="ja-JP" altLang="en-US" dirty="0" smtClean="0"/>
              <a:t>の状態</a:t>
            </a:r>
            <a:r>
              <a:rPr lang="ja-JP" altLang="en-US" dirty="0"/>
              <a:t>を学習し，観測対象が</a:t>
            </a:r>
            <a:r>
              <a:rPr lang="ja-JP" altLang="en-US" dirty="0" smtClean="0"/>
              <a:t>ある状態にある時の，注目事象の</a:t>
            </a:r>
            <a:r>
              <a:rPr lang="ja-JP" altLang="en-US" dirty="0"/>
              <a:t>発生</a:t>
            </a:r>
            <a:r>
              <a:rPr lang="ja-JP" altLang="en-US" dirty="0" smtClean="0"/>
              <a:t>確率を</a:t>
            </a:r>
            <a:r>
              <a:rPr lang="ja-JP" altLang="en-US" dirty="0"/>
              <a:t>算</a:t>
            </a:r>
            <a:r>
              <a:rPr lang="ja-JP" altLang="en-US" dirty="0" smtClean="0"/>
              <a:t>出することができる</a:t>
            </a:r>
            <a:endParaRPr lang="en-US" altLang="ja-JP" dirty="0" smtClean="0"/>
          </a:p>
        </p:txBody>
      </p:sp>
      <p:grpSp>
        <p:nvGrpSpPr>
          <p:cNvPr id="22" name="グループ化 21"/>
          <p:cNvGrpSpPr/>
          <p:nvPr/>
        </p:nvGrpSpPr>
        <p:grpSpPr>
          <a:xfrm>
            <a:off x="1650587" y="3639909"/>
            <a:ext cx="5831713" cy="2223009"/>
            <a:chOff x="2276863" y="3397862"/>
            <a:chExt cx="4536448" cy="1533659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2276863" y="3397862"/>
              <a:ext cx="4536448" cy="1533659"/>
              <a:chOff x="1413085" y="1600200"/>
              <a:chExt cx="6113770" cy="2084691"/>
            </a:xfrm>
          </p:grpSpPr>
          <p:grpSp>
            <p:nvGrpSpPr>
              <p:cNvPr id="30" name="グループ化 29"/>
              <p:cNvGrpSpPr/>
              <p:nvPr/>
            </p:nvGrpSpPr>
            <p:grpSpPr>
              <a:xfrm>
                <a:off x="1413085" y="1600200"/>
                <a:ext cx="6113770" cy="2084691"/>
                <a:chOff x="1413085" y="1600200"/>
                <a:chExt cx="6113770" cy="2084691"/>
              </a:xfrm>
            </p:grpSpPr>
            <p:sp>
              <p:nvSpPr>
                <p:cNvPr id="35" name="円/楕円 34"/>
                <p:cNvSpPr/>
                <p:nvPr/>
              </p:nvSpPr>
              <p:spPr bwMode="auto">
                <a:xfrm>
                  <a:off x="1413085" y="2904603"/>
                  <a:ext cx="1499616" cy="78028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0" tIns="0" rIns="0" bIns="0" numCol="1" rtlCol="0" anchor="ctr" anchorCtr="1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1" lang="ja-JP" altLang="en-US" sz="2400" dirty="0" smtClean="0"/>
                    <a:t>事象</a:t>
                  </a:r>
                  <a:r>
                    <a:rPr kumimoji="1" lang="en-US" altLang="ja-JP" sz="2400" dirty="0" smtClean="0"/>
                    <a:t>B</a:t>
                  </a:r>
                  <a:endParaRPr kumimoji="1" lang="ja-JP" altLang="en-US" sz="2400" dirty="0"/>
                </a:p>
              </p:txBody>
            </p:sp>
            <p:sp>
              <p:nvSpPr>
                <p:cNvPr id="37" name="円/楕円 36"/>
                <p:cNvSpPr/>
                <p:nvPr/>
              </p:nvSpPr>
              <p:spPr bwMode="auto">
                <a:xfrm>
                  <a:off x="3720162" y="1600200"/>
                  <a:ext cx="1499616" cy="780288"/>
                </a:xfrm>
                <a:prstGeom prst="ellipse">
                  <a:avLst/>
                </a:prstGeom>
                <a:solidFill>
                  <a:srgbClr val="F5F0A9"/>
                </a:solidFill>
                <a:ln w="50800" cap="flat" cmpd="dbl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0" tIns="0" rIns="0" bIns="0" numCol="1" rtlCol="0" anchor="ctr" anchorCtr="1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1" lang="ja-JP" altLang="en-US" sz="2400" dirty="0" smtClean="0"/>
                    <a:t>事象</a:t>
                  </a:r>
                  <a:r>
                    <a:rPr kumimoji="1" lang="en-US" altLang="ja-JP" sz="2400" dirty="0" smtClean="0"/>
                    <a:t>A</a:t>
                  </a:r>
                </a:p>
              </p:txBody>
            </p:sp>
            <p:sp>
              <p:nvSpPr>
                <p:cNvPr id="38" name="円/楕円 37"/>
                <p:cNvSpPr/>
                <p:nvPr/>
              </p:nvSpPr>
              <p:spPr bwMode="auto">
                <a:xfrm>
                  <a:off x="6027239" y="2904603"/>
                  <a:ext cx="1499616" cy="78028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0" tIns="0" rIns="0" bIns="0" numCol="1" rtlCol="0" anchor="ctr" anchorCtr="1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1" lang="ja-JP" altLang="en-US" sz="2400" dirty="0" smtClean="0"/>
                    <a:t>事象</a:t>
                  </a:r>
                  <a:r>
                    <a:rPr kumimoji="1" lang="en-US" altLang="ja-JP" sz="2400" dirty="0" smtClean="0"/>
                    <a:t>C</a:t>
                  </a:r>
                  <a:endParaRPr kumimoji="1" lang="ja-JP" altLang="en-US" sz="2400" dirty="0"/>
                </a:p>
              </p:txBody>
            </p:sp>
          </p:grpSp>
          <p:cxnSp>
            <p:nvCxnSpPr>
              <p:cNvPr id="31" name="直線矢印コネクタ 30"/>
              <p:cNvCxnSpPr>
                <a:stCxn id="35" idx="7"/>
                <a:endCxn id="37" idx="3"/>
              </p:cNvCxnSpPr>
              <p:nvPr/>
            </p:nvCxnSpPr>
            <p:spPr bwMode="auto">
              <a:xfrm flipV="1">
                <a:off x="2693087" y="2266217"/>
                <a:ext cx="1246689" cy="752657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32" name="直線矢印コネクタ 31"/>
              <p:cNvCxnSpPr>
                <a:stCxn id="38" idx="1"/>
                <a:endCxn id="37" idx="5"/>
              </p:cNvCxnSpPr>
              <p:nvPr/>
            </p:nvCxnSpPr>
            <p:spPr bwMode="auto">
              <a:xfrm flipH="1" flipV="1">
                <a:off x="5000164" y="2266217"/>
                <a:ext cx="1246689" cy="752657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sp>
          <p:nvSpPr>
            <p:cNvPr id="25" name="テキスト ボックス 24"/>
            <p:cNvSpPr txBox="1"/>
            <p:nvPr/>
          </p:nvSpPr>
          <p:spPr>
            <a:xfrm>
              <a:off x="3444925" y="4357481"/>
              <a:ext cx="702290" cy="3609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800" dirty="0" smtClean="0"/>
                <a:t>P(B)</a:t>
              </a:r>
              <a:endParaRPr kumimoji="1" lang="ja-JP" altLang="en-US" sz="2800" dirty="0"/>
            </a:p>
          </p:txBody>
        </p:sp>
      </p:grpSp>
      <p:sp>
        <p:nvSpPr>
          <p:cNvPr id="43" name="テキスト ボックス 42"/>
          <p:cNvSpPr txBox="1"/>
          <p:nvPr/>
        </p:nvSpPr>
        <p:spPr>
          <a:xfrm>
            <a:off x="7538340" y="5030858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P(C)</a:t>
            </a:r>
            <a:endParaRPr kumimoji="1" lang="ja-JP" altLang="en-US" sz="28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291888" y="3460354"/>
            <a:ext cx="1693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P(A|B, C)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4392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解析技術の例</a:t>
            </a:r>
            <a:r>
              <a:rPr lang="ja-JP" altLang="en-US" dirty="0" smtClean="0"/>
              <a:t>：クラスタリング</a:t>
            </a:r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519518"/>
            <a:ext cx="8485095" cy="50781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 smtClean="0"/>
              <a:t>正常時</a:t>
            </a:r>
            <a:r>
              <a:rPr lang="ja-JP" altLang="en-US" dirty="0"/>
              <a:t>の状態の</a:t>
            </a:r>
            <a:r>
              <a:rPr lang="en-US" altLang="ja-JP" dirty="0"/>
              <a:t>n</a:t>
            </a:r>
            <a:r>
              <a:rPr lang="ja-JP" altLang="en-US" dirty="0"/>
              <a:t>個のメトリクスを利用し，</a:t>
            </a:r>
            <a:r>
              <a:rPr lang="en-US" altLang="ja-JP" dirty="0"/>
              <a:t>n</a:t>
            </a:r>
            <a:r>
              <a:rPr lang="ja-JP" altLang="en-US" dirty="0"/>
              <a:t>次元空間上に</a:t>
            </a:r>
            <a:r>
              <a:rPr lang="ja-JP" altLang="en-US" dirty="0" smtClean="0"/>
              <a:t>プロット</a:t>
            </a:r>
            <a:endParaRPr lang="en-US" altLang="ja-JP" dirty="0"/>
          </a:p>
          <a:p>
            <a:pPr lvl="1"/>
            <a:r>
              <a:rPr lang="ja-JP" altLang="en-US" dirty="0"/>
              <a:t>正常時の点が集まる位置をクラスタとして認識し，現在の状態と最近クラスタとの距離を計算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→正常時</a:t>
            </a:r>
            <a:r>
              <a:rPr lang="ja-JP" altLang="en-US" dirty="0"/>
              <a:t>と異常時の差を距離として検出できる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6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2513285" y="4206157"/>
            <a:ext cx="4106318" cy="2006485"/>
            <a:chOff x="1048871" y="2987304"/>
            <a:chExt cx="7342059" cy="3233553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1048871" y="3210241"/>
              <a:ext cx="5782235" cy="2693018"/>
              <a:chOff x="1048871" y="3210241"/>
              <a:chExt cx="5782235" cy="2693018"/>
            </a:xfrm>
          </p:grpSpPr>
          <p:cxnSp>
            <p:nvCxnSpPr>
              <p:cNvPr id="18" name="直線矢印コネクタ 17"/>
              <p:cNvCxnSpPr/>
              <p:nvPr/>
            </p:nvCxnSpPr>
            <p:spPr>
              <a:xfrm flipH="1">
                <a:off x="1048871" y="4545106"/>
                <a:ext cx="1788458" cy="135815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線矢印コネクタ 18"/>
              <p:cNvCxnSpPr/>
              <p:nvPr/>
            </p:nvCxnSpPr>
            <p:spPr>
              <a:xfrm>
                <a:off x="2837329" y="4545106"/>
                <a:ext cx="39937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矢印コネクタ 19"/>
              <p:cNvCxnSpPr/>
              <p:nvPr/>
            </p:nvCxnSpPr>
            <p:spPr>
              <a:xfrm flipV="1">
                <a:off x="2837329" y="3210241"/>
                <a:ext cx="0" cy="133486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円/楕円 6"/>
            <p:cNvSpPr/>
            <p:nvPr/>
          </p:nvSpPr>
          <p:spPr>
            <a:xfrm>
              <a:off x="5782236" y="2987304"/>
              <a:ext cx="265420" cy="26118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直線矢印コネクタ 8"/>
            <p:cNvCxnSpPr>
              <a:endCxn id="7" idx="3"/>
            </p:cNvCxnSpPr>
            <p:nvPr/>
          </p:nvCxnSpPr>
          <p:spPr>
            <a:xfrm flipV="1">
              <a:off x="4076220" y="3210242"/>
              <a:ext cx="1744886" cy="1470969"/>
            </a:xfrm>
            <a:prstGeom prst="straightConnector1">
              <a:avLst/>
            </a:prstGeom>
            <a:ln w="25400">
              <a:headEnd type="none" w="lg" len="lg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円/楕円 9"/>
            <p:cNvSpPr/>
            <p:nvPr/>
          </p:nvSpPr>
          <p:spPr>
            <a:xfrm>
              <a:off x="3347997" y="4032904"/>
              <a:ext cx="1405538" cy="129661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554400" y="5292850"/>
              <a:ext cx="1633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/>
                <a:t>正常</a:t>
              </a:r>
              <a:r>
                <a:rPr lang="ja-JP" altLang="en-US" b="1" dirty="0" smtClean="0"/>
                <a:t>時</a:t>
              </a:r>
              <a:r>
                <a:rPr lang="ja-JP" altLang="en-US" b="1" dirty="0"/>
                <a:t>クラスタ</a:t>
              </a:r>
              <a:endParaRPr kumimoji="1" lang="ja-JP" altLang="en-US" b="1" dirty="0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5977262" y="3054392"/>
              <a:ext cx="1346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u="sng" dirty="0"/>
                <a:t>現在</a:t>
              </a:r>
              <a:r>
                <a:rPr lang="ja-JP" altLang="en-US" b="1" u="sng" dirty="0" smtClean="0"/>
                <a:t>の</a:t>
              </a:r>
              <a:r>
                <a:rPr lang="ja-JP" altLang="en-US" b="1" u="sng" dirty="0"/>
                <a:t>状態</a:t>
              </a:r>
              <a:endParaRPr kumimoji="1" lang="ja-JP" altLang="en-US" b="1" u="sng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273787" y="5645380"/>
              <a:ext cx="2100744" cy="5754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 smtClean="0"/>
                <a:t>メトリクス</a:t>
              </a:r>
              <a:r>
                <a:rPr lang="en-US" altLang="ja-JP" b="1" dirty="0" smtClean="0"/>
                <a:t>A</a:t>
              </a:r>
              <a:endParaRPr kumimoji="1" lang="ja-JP" altLang="en-US" b="1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6177685" y="4508582"/>
              <a:ext cx="2213245" cy="5951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 smtClean="0"/>
                <a:t>メトリクス</a:t>
              </a:r>
              <a:r>
                <a:rPr kumimoji="1" lang="en-US" altLang="ja-JP" b="1" dirty="0" smtClean="0"/>
                <a:t>C</a:t>
              </a:r>
              <a:endParaRPr kumimoji="1" lang="ja-JP" altLang="en-US" b="1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805867" y="3126125"/>
              <a:ext cx="2213245" cy="5951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 smtClean="0"/>
                <a:t>メトリクス</a:t>
              </a:r>
              <a:r>
                <a:rPr lang="en-US" altLang="ja-JP" b="1" dirty="0" smtClean="0"/>
                <a:t>B</a:t>
              </a:r>
              <a:endParaRPr kumimoji="1" lang="ja-JP" alt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65171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解析技術の特徴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0683" y="1600202"/>
            <a:ext cx="9022976" cy="4708525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ベイジアンネットワーク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/>
              <a:t>利点</a:t>
            </a:r>
            <a:r>
              <a:rPr lang="ja-JP" altLang="en-US" dirty="0" smtClean="0"/>
              <a:t>：メトリクスの因果関係を考慮した確率を算出する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/>
              <a:t>欠点</a:t>
            </a:r>
            <a:r>
              <a:rPr lang="ja-JP" altLang="en-US" dirty="0" smtClean="0"/>
              <a:t>：未知の状態下での障害は検知できない</a:t>
            </a:r>
            <a:endParaRPr lang="en-US" altLang="ja-JP" dirty="0"/>
          </a:p>
          <a:p>
            <a:r>
              <a:rPr lang="ja-JP" altLang="en-US" dirty="0" smtClean="0"/>
              <a:t>クラスタリング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 smtClean="0"/>
              <a:t>利点：正常時データで，障害</a:t>
            </a:r>
            <a:r>
              <a:rPr lang="ja-JP" altLang="en-US" dirty="0"/>
              <a:t>が検知</a:t>
            </a:r>
            <a:r>
              <a:rPr lang="ja-JP" altLang="en-US" dirty="0" smtClean="0"/>
              <a:t>できる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欠点：出力情報が距離であるため，直感的</a:t>
            </a:r>
            <a:r>
              <a:rPr lang="ja-JP" altLang="en-US" dirty="0"/>
              <a:t>でない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altLang="ja-JP" dirty="0" smtClean="0"/>
              <a:t>2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解析技術を組み合わせたい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86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2"/>
            <a:ext cx="8431308" cy="4535555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目的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err="1"/>
              <a:t>つ</a:t>
            </a:r>
            <a:r>
              <a:rPr lang="ja-JP" altLang="en-US" dirty="0" err="1" smtClean="0"/>
              <a:t>の</a:t>
            </a:r>
            <a:r>
              <a:rPr lang="ja-JP" altLang="en-US" dirty="0" smtClean="0"/>
              <a:t>データ解析技術を組み合わせた，高効率，高精度な障害検知の手法を提案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手法の</a:t>
            </a:r>
            <a:r>
              <a:rPr lang="ja-JP" altLang="en-US" dirty="0"/>
              <a:t>有効性</a:t>
            </a:r>
            <a:r>
              <a:rPr lang="ja-JP" altLang="en-US" dirty="0" smtClean="0"/>
              <a:t>検証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方法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対象とす</a:t>
            </a:r>
            <a:r>
              <a:rPr lang="ja-JP" altLang="en-US" dirty="0"/>
              <a:t>る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システムの構築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提案手法に則った，障害発生確率の算出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算出した確率の優劣を比較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8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74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提案手法の</a:t>
            </a:r>
            <a:r>
              <a:rPr lang="ja-JP" altLang="en-US" dirty="0"/>
              <a:t>手順</a:t>
            </a:r>
            <a:endParaRPr kumimoji="1" lang="ja-JP" altLang="en-US" dirty="0"/>
          </a:p>
        </p:txBody>
      </p:sp>
      <p:pic>
        <p:nvPicPr>
          <p:cNvPr id="17" name="コンテンツ プレースホルダー 1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357" y="1909244"/>
            <a:ext cx="1531499" cy="1228788"/>
          </a:xfr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9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526895" y="4015246"/>
            <a:ext cx="1495922" cy="1853710"/>
            <a:chOff x="526895" y="4015246"/>
            <a:chExt cx="1495922" cy="1853710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526895" y="5499624"/>
              <a:ext cx="1495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正常時</a:t>
              </a:r>
              <a:r>
                <a:rPr lang="ja-JP" altLang="en-US" dirty="0" smtClean="0"/>
                <a:t>データ</a:t>
              </a:r>
              <a:endParaRPr kumimoji="1" lang="ja-JP" altLang="en-US" dirty="0"/>
            </a:p>
          </p:txBody>
        </p:sp>
        <p:pic>
          <p:nvPicPr>
            <p:cNvPr id="18" name="図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8868" y="4015246"/>
              <a:ext cx="1331976" cy="1331976"/>
            </a:xfrm>
            <a:prstGeom prst="rect">
              <a:avLst/>
            </a:prstGeom>
          </p:spPr>
        </p:pic>
      </p:grpSp>
      <p:grpSp>
        <p:nvGrpSpPr>
          <p:cNvPr id="12" name="グループ化 11"/>
          <p:cNvGrpSpPr/>
          <p:nvPr/>
        </p:nvGrpSpPr>
        <p:grpSpPr>
          <a:xfrm>
            <a:off x="4242370" y="4032876"/>
            <a:ext cx="2606310" cy="1836080"/>
            <a:chOff x="4242370" y="4032876"/>
            <a:chExt cx="2606310" cy="1836080"/>
          </a:xfrm>
        </p:grpSpPr>
        <p:grpSp>
          <p:nvGrpSpPr>
            <p:cNvPr id="20" name="グループ化 19"/>
            <p:cNvGrpSpPr/>
            <p:nvPr/>
          </p:nvGrpSpPr>
          <p:grpSpPr>
            <a:xfrm>
              <a:off x="4242370" y="4079094"/>
              <a:ext cx="2328930" cy="1789862"/>
              <a:chOff x="4672496" y="4382180"/>
              <a:chExt cx="2328930" cy="1789862"/>
            </a:xfrm>
          </p:grpSpPr>
          <p:sp>
            <p:nvSpPr>
              <p:cNvPr id="21" name="右矢印 20"/>
              <p:cNvSpPr/>
              <p:nvPr/>
            </p:nvSpPr>
            <p:spPr>
              <a:xfrm>
                <a:off x="4700572" y="4840809"/>
                <a:ext cx="695734" cy="516142"/>
              </a:xfrm>
              <a:prstGeom prst="rightArrow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テキスト ボックス 21"/>
              <p:cNvSpPr txBox="1"/>
              <p:nvPr/>
            </p:nvSpPr>
            <p:spPr>
              <a:xfrm>
                <a:off x="4672496" y="4382180"/>
                <a:ext cx="9356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dirty="0" smtClean="0"/>
                  <a:t>出力</a:t>
                </a:r>
                <a:endParaRPr lang="en-US" altLang="ja-JP" dirty="0" smtClean="0"/>
              </a:p>
            </p:txBody>
          </p:sp>
          <p:sp>
            <p:nvSpPr>
              <p:cNvPr id="25" name="テキスト ボックス 24"/>
              <p:cNvSpPr txBox="1"/>
              <p:nvPr/>
            </p:nvSpPr>
            <p:spPr>
              <a:xfrm>
                <a:off x="5736336" y="5802710"/>
                <a:ext cx="12650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選定データ</a:t>
                </a:r>
                <a:endParaRPr kumimoji="1" lang="ja-JP" altLang="en-US" dirty="0"/>
              </a:p>
            </p:txBody>
          </p:sp>
        </p:grpSp>
        <p:pic>
          <p:nvPicPr>
            <p:cNvPr id="1026" name="Picture 2" descr="http://cdns2.freepik.com/free-photo/_21099209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7829" y="4032876"/>
              <a:ext cx="1830851" cy="13716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" name="グループ化 8"/>
          <p:cNvGrpSpPr/>
          <p:nvPr/>
        </p:nvGrpSpPr>
        <p:grpSpPr>
          <a:xfrm>
            <a:off x="3244035" y="3299396"/>
            <a:ext cx="2046239" cy="695734"/>
            <a:chOff x="3244035" y="3299396"/>
            <a:chExt cx="2046239" cy="695734"/>
          </a:xfrm>
        </p:grpSpPr>
        <p:sp>
          <p:nvSpPr>
            <p:cNvPr id="19" name="右矢印 18"/>
            <p:cNvSpPr/>
            <p:nvPr/>
          </p:nvSpPr>
          <p:spPr>
            <a:xfrm rot="5400000">
              <a:off x="3154239" y="3389192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3842614" y="3327505"/>
              <a:ext cx="14476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入力</a:t>
              </a:r>
              <a:endParaRPr kumimoji="1" lang="ja-JP" altLang="en-US" dirty="0"/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4315410" y="2276251"/>
            <a:ext cx="1495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全学習データ</a:t>
            </a:r>
            <a:endParaRPr kumimoji="1" lang="ja-JP" altLang="en-US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6750526" y="3968254"/>
            <a:ext cx="1996457" cy="1942442"/>
            <a:chOff x="6750526" y="3968254"/>
            <a:chExt cx="1996457" cy="1942442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7565249" y="4242779"/>
              <a:ext cx="1181734" cy="1667917"/>
              <a:chOff x="3087492" y="4217000"/>
              <a:chExt cx="1252452" cy="1884276"/>
            </a:xfrm>
          </p:grpSpPr>
          <p:pic>
            <p:nvPicPr>
              <p:cNvPr id="6" name="図 5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31545" y="4217000"/>
                <a:ext cx="968203" cy="1420079"/>
              </a:xfrm>
              <a:prstGeom prst="rect">
                <a:avLst/>
              </a:prstGeom>
              <a:ln>
                <a:noFill/>
              </a:ln>
              <a:effectLst>
                <a:outerShdw blurRad="127000" dist="38100" dir="2700000" algn="ctr">
                  <a:srgbClr val="000000">
                    <a:alpha val="45000"/>
                  </a:srgbClr>
                </a:outerShdw>
              </a:effectLst>
              <a:scene3d>
                <a:camera prst="perspectiveFront" fov="2700000">
                  <a:rot lat="20376000" lon="1938000" rev="20112001"/>
                </a:camera>
                <a:lightRig rig="soft" dir="t">
                  <a:rot lat="0" lon="0" rev="0"/>
                </a:lightRig>
              </a:scene3d>
              <a:sp3d prstMaterial="translucentPowder">
                <a:bevelT w="203200" h="50800" prst="softRound"/>
              </a:sp3d>
            </p:spPr>
          </p:pic>
          <p:sp>
            <p:nvSpPr>
              <p:cNvPr id="7" name="テキスト ボックス 6"/>
              <p:cNvSpPr txBox="1"/>
              <p:nvPr/>
            </p:nvSpPr>
            <p:spPr>
              <a:xfrm>
                <a:off x="3087492" y="5684035"/>
                <a:ext cx="1252452" cy="417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b="1" u="sng" dirty="0"/>
                  <a:t>BN</a:t>
                </a:r>
                <a:r>
                  <a:rPr kumimoji="1" lang="ja-JP" altLang="en-US" b="1" u="sng" dirty="0" smtClean="0"/>
                  <a:t>モデル</a:t>
                </a:r>
                <a:endParaRPr kumimoji="1" lang="ja-JP" altLang="en-US" b="1" u="sng" dirty="0"/>
              </a:p>
            </p:txBody>
          </p:sp>
        </p:grpSp>
        <p:sp>
          <p:nvSpPr>
            <p:cNvPr id="29" name="右矢印 28"/>
            <p:cNvSpPr/>
            <p:nvPr/>
          </p:nvSpPr>
          <p:spPr>
            <a:xfrm>
              <a:off x="6790340" y="4480634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6750526" y="3968254"/>
              <a:ext cx="19251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/>
                <a:t>生成</a:t>
              </a:r>
              <a:endParaRPr lang="en-US" altLang="ja-JP" dirty="0" smtClean="0"/>
            </a:p>
          </p:txBody>
        </p:sp>
      </p:grpSp>
      <p:sp>
        <p:nvSpPr>
          <p:cNvPr id="10" name="右矢印 9"/>
          <p:cNvSpPr/>
          <p:nvPr/>
        </p:nvSpPr>
        <p:spPr>
          <a:xfrm>
            <a:off x="2107055" y="4528969"/>
            <a:ext cx="695734" cy="516142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31043" y="3972801"/>
            <a:ext cx="978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生成</a:t>
            </a:r>
            <a:endParaRPr lang="en-US" altLang="ja-JP" dirty="0" smtClean="0"/>
          </a:p>
        </p:txBody>
      </p:sp>
      <p:grpSp>
        <p:nvGrpSpPr>
          <p:cNvPr id="31" name="グループ化 30"/>
          <p:cNvGrpSpPr/>
          <p:nvPr/>
        </p:nvGrpSpPr>
        <p:grpSpPr>
          <a:xfrm>
            <a:off x="3197740" y="4242604"/>
            <a:ext cx="1156086" cy="1626352"/>
            <a:chOff x="2999388" y="4217000"/>
            <a:chExt cx="1225269" cy="1837320"/>
          </a:xfrm>
        </p:grpSpPr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9388" y="4217000"/>
              <a:ext cx="968203" cy="1420079"/>
            </a:xfrm>
            <a:prstGeom prst="rect">
              <a:avLst/>
            </a:prstGeom>
          </p:spPr>
        </p:pic>
        <p:sp>
          <p:nvSpPr>
            <p:cNvPr id="33" name="テキスト ボックス 32"/>
            <p:cNvSpPr txBox="1"/>
            <p:nvPr/>
          </p:nvSpPr>
          <p:spPr>
            <a:xfrm>
              <a:off x="2999388" y="5637079"/>
              <a:ext cx="1225269" cy="417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b="1" u="sng" dirty="0" smtClean="0"/>
                <a:t>CL</a:t>
              </a:r>
              <a:r>
                <a:rPr kumimoji="1" lang="ja-JP" altLang="en-US" b="1" u="sng" dirty="0" smtClean="0"/>
                <a:t>モデル</a:t>
              </a:r>
              <a:endParaRPr kumimoji="1" lang="ja-JP" altLang="en-US" b="1" u="sng" dirty="0"/>
            </a:p>
          </p:txBody>
        </p:sp>
      </p:grpSp>
      <p:grpSp>
        <p:nvGrpSpPr>
          <p:cNvPr id="16" name="グループ化 15"/>
          <p:cNvGrpSpPr/>
          <p:nvPr/>
        </p:nvGrpSpPr>
        <p:grpSpPr>
          <a:xfrm>
            <a:off x="6750526" y="1669382"/>
            <a:ext cx="2185214" cy="2376986"/>
            <a:chOff x="6750526" y="1669382"/>
            <a:chExt cx="2185214" cy="2376986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7174215" y="3336124"/>
              <a:ext cx="1447660" cy="710244"/>
              <a:chOff x="2761148" y="3262759"/>
              <a:chExt cx="1447660" cy="710244"/>
            </a:xfrm>
          </p:grpSpPr>
          <p:sp>
            <p:nvSpPr>
              <p:cNvPr id="35" name="右矢印 34"/>
              <p:cNvSpPr/>
              <p:nvPr/>
            </p:nvSpPr>
            <p:spPr>
              <a:xfrm rot="5400000" flipH="1">
                <a:off x="3387927" y="3359810"/>
                <a:ext cx="710244" cy="516142"/>
              </a:xfrm>
              <a:prstGeom prst="rightArrow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テキスト ボックス 35"/>
              <p:cNvSpPr txBox="1"/>
              <p:nvPr/>
            </p:nvSpPr>
            <p:spPr>
              <a:xfrm>
                <a:off x="2761148" y="3390390"/>
                <a:ext cx="14476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dirty="0"/>
                  <a:t>出力</a:t>
                </a:r>
                <a:endParaRPr kumimoji="1" lang="ja-JP" altLang="en-US" dirty="0"/>
              </a:p>
            </p:txBody>
          </p:sp>
        </p:grpSp>
        <p:grpSp>
          <p:nvGrpSpPr>
            <p:cNvPr id="40" name="グループ化 39"/>
            <p:cNvGrpSpPr/>
            <p:nvPr/>
          </p:nvGrpSpPr>
          <p:grpSpPr>
            <a:xfrm>
              <a:off x="6750526" y="1669382"/>
              <a:ext cx="2185214" cy="1626354"/>
              <a:chOff x="5205404" y="4008973"/>
              <a:chExt cx="2185214" cy="1626354"/>
            </a:xfrm>
          </p:grpSpPr>
          <p:pic>
            <p:nvPicPr>
              <p:cNvPr id="41" name="図 40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25380" y="4008973"/>
                <a:ext cx="1345263" cy="1256119"/>
              </a:xfrm>
              <a:prstGeom prst="rect">
                <a:avLst/>
              </a:prstGeom>
            </p:spPr>
          </p:pic>
          <p:sp>
            <p:nvSpPr>
              <p:cNvPr id="42" name="テキスト ボックス 41"/>
              <p:cNvSpPr txBox="1"/>
              <p:nvPr/>
            </p:nvSpPr>
            <p:spPr>
              <a:xfrm>
                <a:off x="5205404" y="5265995"/>
                <a:ext cx="21852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異常発生確率，距離</a:t>
                </a:r>
                <a:endParaRPr kumimoji="1" lang="ja-JP" alt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9605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0" grpId="0" animBg="1"/>
      <p:bldP spid="10" grpId="1" animBg="1"/>
      <p:bldP spid="11" grpId="0"/>
      <p:bldP spid="11" grpId="1"/>
    </p:bld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8664</TotalTime>
  <Words>3306</Words>
  <Application>Microsoft Office PowerPoint</Application>
  <PresentationFormat>画面に合わせる (4:3)</PresentationFormat>
  <Paragraphs>543</Paragraphs>
  <Slides>27</Slides>
  <Notes>27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3" baseType="lpstr">
      <vt:lpstr>ＭＳ Ｐゴシック</vt:lpstr>
      <vt:lpstr>Arial</vt:lpstr>
      <vt:lpstr>Calibri</vt:lpstr>
      <vt:lpstr>Cambria Math</vt:lpstr>
      <vt:lpstr>Wingdings</vt:lpstr>
      <vt:lpstr>Sel-CoolMetal-white</vt:lpstr>
      <vt:lpstr>ベイジアンネットワークと クラスタリング手法を用いた システム障害検知システムの有効性検証</vt:lpstr>
      <vt:lpstr>背景</vt:lpstr>
      <vt:lpstr>障害検知</vt:lpstr>
      <vt:lpstr>障害検知の問題点</vt:lpstr>
      <vt:lpstr>解析技術の例： ベイジアンネットワーク</vt:lpstr>
      <vt:lpstr>解析技術の例：クラスタリング</vt:lpstr>
      <vt:lpstr>解析技術の特徴</vt:lpstr>
      <vt:lpstr>研究概要</vt:lpstr>
      <vt:lpstr>提案手法の手順</vt:lpstr>
      <vt:lpstr>計測メトリクス</vt:lpstr>
      <vt:lpstr>解析時の設定</vt:lpstr>
      <vt:lpstr>実験内容</vt:lpstr>
      <vt:lpstr>実験環境</vt:lpstr>
      <vt:lpstr>実験プロセス(モデル生成)</vt:lpstr>
      <vt:lpstr>実験プロセス(診断)</vt:lpstr>
      <vt:lpstr>負荷のかけ方</vt:lpstr>
      <vt:lpstr>連続区間のパターン</vt:lpstr>
      <vt:lpstr>診断結果の優劣比較</vt:lpstr>
      <vt:lpstr>検証手順</vt:lpstr>
      <vt:lpstr>実験，評価結果</vt:lpstr>
      <vt:lpstr>実際にかかった負荷</vt:lpstr>
      <vt:lpstr>CLモデルの出力結果</vt:lpstr>
      <vt:lpstr>選定データによるBN診断結果</vt:lpstr>
      <vt:lpstr>実験，評価結果</vt:lpstr>
      <vt:lpstr>相関係数の順位</vt:lpstr>
      <vt:lpstr>選定によるBN診断結果の比較</vt:lpstr>
      <vt:lpstr>まとめ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t-saika</dc:creator>
  <cp:lastModifiedBy>Akira Tameoka</cp:lastModifiedBy>
  <cp:revision>844</cp:revision>
  <cp:lastPrinted>2014-12-17T06:12:20Z</cp:lastPrinted>
  <dcterms:created xsi:type="dcterms:W3CDTF">2013-11-06T01:20:33Z</dcterms:created>
  <dcterms:modified xsi:type="dcterms:W3CDTF">2015-06-04T06:19:53Z</dcterms:modified>
</cp:coreProperties>
</file>