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7" r:id="rId2"/>
    <p:sldId id="305" r:id="rId3"/>
    <p:sldId id="260" r:id="rId4"/>
    <p:sldId id="261" r:id="rId5"/>
    <p:sldId id="306" r:id="rId6"/>
    <p:sldId id="299" r:id="rId7"/>
    <p:sldId id="300" r:id="rId8"/>
    <p:sldId id="302" r:id="rId9"/>
    <p:sldId id="264" r:id="rId10"/>
    <p:sldId id="265" r:id="rId11"/>
    <p:sldId id="293" r:id="rId12"/>
    <p:sldId id="276" r:id="rId13"/>
    <p:sldId id="292" r:id="rId14"/>
    <p:sldId id="303" r:id="rId15"/>
    <p:sldId id="267" r:id="rId16"/>
    <p:sldId id="268" r:id="rId17"/>
    <p:sldId id="307" r:id="rId18"/>
    <p:sldId id="269" r:id="rId19"/>
    <p:sldId id="272" r:id="rId20"/>
    <p:sldId id="287" r:id="rId21"/>
    <p:sldId id="277" r:id="rId22"/>
    <p:sldId id="281" r:id="rId23"/>
    <p:sldId id="304" r:id="rId24"/>
    <p:sldId id="283" r:id="rId25"/>
    <p:sldId id="290" r:id="rId26"/>
    <p:sldId id="271" r:id="rId27"/>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hio" initials="i" lastIdx="2" clrIdx="0">
    <p:extLst>
      <p:ext uri="{19B8F6BF-5375-455C-9EA6-DF929625EA0E}">
        <p15:presenceInfo xmlns:p15="http://schemas.microsoft.com/office/powerpoint/2012/main" userId="ishi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EEAF12"/>
    <a:srgbClr val="F1B60F"/>
    <a:srgbClr val="199752"/>
    <a:srgbClr val="FF9999"/>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883" autoAdjust="0"/>
  </p:normalViewPr>
  <p:slideViewPr>
    <p:cSldViewPr snapToGrid="0">
      <p:cViewPr varScale="1">
        <p:scale>
          <a:sx n="81" d="100"/>
          <a:sy n="81" d="100"/>
        </p:scale>
        <p:origin x="860"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6363" cy="511731"/>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1294" y="0"/>
            <a:ext cx="3076363" cy="511731"/>
          </a:xfrm>
          <a:prstGeom prst="rect">
            <a:avLst/>
          </a:prstGeom>
        </p:spPr>
        <p:txBody>
          <a:bodyPr vert="horz" lIns="94650" tIns="47325" rIns="94650" bIns="47325" rtlCol="0"/>
          <a:lstStyle>
            <a:lvl1pPr algn="r">
              <a:defRPr sz="1200"/>
            </a:lvl1pPr>
          </a:lstStyle>
          <a:p>
            <a:fld id="{FF086BE2-BBDB-4811-AA5B-37922D44887B}" type="datetimeFigureOut">
              <a:rPr kumimoji="1" lang="ja-JP" altLang="en-US" smtClean="0"/>
              <a:t>2015/9/7</a:t>
            </a:fld>
            <a:endParaRPr kumimoji="1" lang="ja-JP" altLang="en-US"/>
          </a:p>
        </p:txBody>
      </p:sp>
      <p:sp>
        <p:nvSpPr>
          <p:cNvPr id="4" name="フッター プレースホルダー 3"/>
          <p:cNvSpPr>
            <a:spLocks noGrp="1"/>
          </p:cNvSpPr>
          <p:nvPr>
            <p:ph type="ftr" sz="quarter" idx="2"/>
          </p:nvPr>
        </p:nvSpPr>
        <p:spPr>
          <a:xfrm>
            <a:off x="1" y="9721106"/>
            <a:ext cx="3076363" cy="511731"/>
          </a:xfrm>
          <a:prstGeom prst="rect">
            <a:avLst/>
          </a:prstGeom>
        </p:spPr>
        <p:txBody>
          <a:bodyPr vert="horz" lIns="94650" tIns="47325" rIns="94650" bIns="4732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1294" y="9721106"/>
            <a:ext cx="3076363" cy="511731"/>
          </a:xfrm>
          <a:prstGeom prst="rect">
            <a:avLst/>
          </a:prstGeom>
        </p:spPr>
        <p:txBody>
          <a:bodyPr vert="horz" lIns="94650" tIns="47325" rIns="94650" bIns="47325" rtlCol="0" anchor="b"/>
          <a:lstStyle>
            <a:lvl1pPr algn="r">
              <a:defRPr sz="1200"/>
            </a:lvl1pPr>
          </a:lstStyle>
          <a:p>
            <a:fld id="{A0037918-84B0-46B8-B2E3-C0DBA286BF75}" type="slidenum">
              <a:rPr kumimoji="1" lang="ja-JP" altLang="en-US" smtClean="0"/>
              <a:t>‹#›</a:t>
            </a:fld>
            <a:endParaRPr kumimoji="1" lang="ja-JP" altLang="en-US"/>
          </a:p>
        </p:txBody>
      </p:sp>
    </p:spTree>
    <p:extLst>
      <p:ext uri="{BB962C8B-B14F-4D97-AF65-F5344CB8AC3E}">
        <p14:creationId xmlns:p14="http://schemas.microsoft.com/office/powerpoint/2010/main" val="2755563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6363" cy="511731"/>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294" y="0"/>
            <a:ext cx="3076363" cy="511731"/>
          </a:xfrm>
          <a:prstGeom prst="rect">
            <a:avLst/>
          </a:prstGeom>
        </p:spPr>
        <p:txBody>
          <a:bodyPr vert="horz" lIns="94650" tIns="47325" rIns="94650" bIns="47325" rtlCol="0"/>
          <a:lstStyle>
            <a:lvl1pPr algn="r">
              <a:defRPr sz="1200"/>
            </a:lvl1pPr>
          </a:lstStyle>
          <a:p>
            <a:fld id="{6DD5B68D-6342-4685-82C6-9683D505C327}" type="datetimeFigureOut">
              <a:rPr kumimoji="1" lang="ja-JP" altLang="en-US" smtClean="0"/>
              <a:t>2015/9/7</a:t>
            </a:fld>
            <a:endParaRPr kumimoji="1" lang="ja-JP" altLang="en-US"/>
          </a:p>
        </p:txBody>
      </p:sp>
      <p:sp>
        <p:nvSpPr>
          <p:cNvPr id="4" name="スライド イメージ プレースホルダー 3"/>
          <p:cNvSpPr>
            <a:spLocks noGrp="1" noRot="1" noChangeAspect="1"/>
          </p:cNvSpPr>
          <p:nvPr>
            <p:ph type="sldImg" idx="2"/>
          </p:nvPr>
        </p:nvSpPr>
        <p:spPr>
          <a:xfrm>
            <a:off x="992188" y="768350"/>
            <a:ext cx="5116512" cy="3836988"/>
          </a:xfrm>
          <a:prstGeom prst="rect">
            <a:avLst/>
          </a:prstGeom>
          <a:noFill/>
          <a:ln w="12700">
            <a:solidFill>
              <a:prstClr val="black"/>
            </a:solidFill>
          </a:ln>
        </p:spPr>
        <p:txBody>
          <a:bodyPr vert="horz" lIns="94650" tIns="47325" rIns="94650" bIns="47325" rtlCol="0" anchor="ctr"/>
          <a:lstStyle/>
          <a:p>
            <a:endParaRPr lang="ja-JP" altLang="en-US"/>
          </a:p>
        </p:txBody>
      </p:sp>
      <p:sp>
        <p:nvSpPr>
          <p:cNvPr id="5" name="ノート プレースホルダー 4"/>
          <p:cNvSpPr>
            <a:spLocks noGrp="1"/>
          </p:cNvSpPr>
          <p:nvPr>
            <p:ph type="body" sz="quarter" idx="3"/>
          </p:nvPr>
        </p:nvSpPr>
        <p:spPr>
          <a:xfrm>
            <a:off x="709931" y="4861442"/>
            <a:ext cx="5679440" cy="4605576"/>
          </a:xfrm>
          <a:prstGeom prst="rect">
            <a:avLst/>
          </a:prstGeom>
        </p:spPr>
        <p:txBody>
          <a:bodyPr vert="horz" lIns="94650" tIns="47325" rIns="94650" bIns="4732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721106"/>
            <a:ext cx="3076363" cy="511731"/>
          </a:xfrm>
          <a:prstGeom prst="rect">
            <a:avLst/>
          </a:prstGeom>
        </p:spPr>
        <p:txBody>
          <a:bodyPr vert="horz" lIns="94650" tIns="47325" rIns="94650" bIns="4732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294" y="9721106"/>
            <a:ext cx="3076363" cy="511731"/>
          </a:xfrm>
          <a:prstGeom prst="rect">
            <a:avLst/>
          </a:prstGeom>
        </p:spPr>
        <p:txBody>
          <a:bodyPr vert="horz" lIns="94650" tIns="47325" rIns="94650" bIns="47325" rtlCol="0" anchor="b"/>
          <a:lstStyle>
            <a:lvl1pPr algn="r">
              <a:defRPr sz="1200"/>
            </a:lvl1pPr>
          </a:lstStyle>
          <a:p>
            <a:fld id="{E441E0EE-5B6A-4C45-8178-CD0FC83B3D60}" type="slidenum">
              <a:rPr kumimoji="1" lang="ja-JP" altLang="en-US" smtClean="0"/>
              <a:t>‹#›</a:t>
            </a:fld>
            <a:endParaRPr kumimoji="1" lang="ja-JP" altLang="en-US"/>
          </a:p>
        </p:txBody>
      </p:sp>
    </p:spTree>
    <p:extLst>
      <p:ext uri="{BB962C8B-B14F-4D97-AF65-F5344CB8AC3E}">
        <p14:creationId xmlns:p14="http://schemas.microsoft.com/office/powerpoint/2010/main" val="17087103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9F363C46-43D1-49A0-8D6F-AF14F7B47DB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26408563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2</a:t>
            </a:fld>
            <a:endParaRPr kumimoji="1" lang="ja-JP" altLang="en-US"/>
          </a:p>
        </p:txBody>
      </p:sp>
    </p:spTree>
    <p:extLst>
      <p:ext uri="{BB962C8B-B14F-4D97-AF65-F5344CB8AC3E}">
        <p14:creationId xmlns:p14="http://schemas.microsoft.com/office/powerpoint/2010/main" val="2372706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レガシーマイグレーション，リエンジニアリング</a:t>
            </a:r>
            <a:endParaRPr kumimoji="1" lang="en-US" altLang="ja-JP" dirty="0" smtClean="0"/>
          </a:p>
          <a:p>
            <a:r>
              <a:rPr kumimoji="1" lang="ja-JP" altLang="en-US" dirty="0" smtClean="0"/>
              <a:t>古い機能を捨てる，追加したい機能に備える</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3</a:t>
            </a:fld>
            <a:endParaRPr kumimoji="1" lang="ja-JP" altLang="en-US"/>
          </a:p>
        </p:txBody>
      </p:sp>
    </p:spTree>
    <p:extLst>
      <p:ext uri="{BB962C8B-B14F-4D97-AF65-F5344CB8AC3E}">
        <p14:creationId xmlns:p14="http://schemas.microsoft.com/office/powerpoint/2010/main" val="4092284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Filesystem</a:t>
            </a:r>
            <a:r>
              <a:rPr kumimoji="1" lang="en-US" altLang="ja-JP" dirty="0" smtClean="0"/>
              <a:t> Hierarchy Standard</a:t>
            </a:r>
            <a:r>
              <a:rPr kumimoji="1" lang="en-US" altLang="ja-JP" baseline="0" dirty="0" smtClean="0"/>
              <a:t> 1994</a:t>
            </a:r>
            <a:r>
              <a:rPr kumimoji="1" lang="ja-JP" altLang="en-US" baseline="0" dirty="0" smtClean="0"/>
              <a:t>年（階層的ファイルシステム自体はもう少し古い）</a:t>
            </a:r>
            <a:endParaRPr kumimoji="1" lang="en-US" altLang="ja-JP" baseline="0" dirty="0" smtClean="0"/>
          </a:p>
          <a:p>
            <a:r>
              <a:rPr kumimoji="1" lang="en-US" altLang="ja-JP" baseline="0" dirty="0" smtClean="0"/>
              <a:t>Steve McConnell </a:t>
            </a:r>
            <a:r>
              <a:rPr kumimoji="1" lang="ja-JP" altLang="en-US" baseline="0" dirty="0" smtClean="0"/>
              <a:t>コードコンプリート 第１版 </a:t>
            </a:r>
            <a:r>
              <a:rPr kumimoji="1" lang="en-US" altLang="ja-JP" baseline="0" dirty="0" smtClean="0"/>
              <a:t>1994</a:t>
            </a:r>
            <a:r>
              <a:rPr kumimoji="1" lang="ja-JP" altLang="en-US" baseline="0" dirty="0" smtClean="0"/>
              <a:t>年</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4</a:t>
            </a:fld>
            <a:endParaRPr kumimoji="1" lang="ja-JP" altLang="en-US"/>
          </a:p>
        </p:txBody>
      </p:sp>
    </p:spTree>
    <p:extLst>
      <p:ext uri="{BB962C8B-B14F-4D97-AF65-F5344CB8AC3E}">
        <p14:creationId xmlns:p14="http://schemas.microsoft.com/office/powerpoint/2010/main" val="872842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5</a:t>
            </a:fld>
            <a:endParaRPr kumimoji="1" lang="ja-JP" altLang="en-US"/>
          </a:p>
        </p:txBody>
      </p:sp>
    </p:spTree>
    <p:extLst>
      <p:ext uri="{BB962C8B-B14F-4D97-AF65-F5344CB8AC3E}">
        <p14:creationId xmlns:p14="http://schemas.microsoft.com/office/powerpoint/2010/main" val="952001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6</a:t>
            </a:fld>
            <a:endParaRPr kumimoji="1" lang="ja-JP" altLang="en-US"/>
          </a:p>
        </p:txBody>
      </p:sp>
    </p:spTree>
    <p:extLst>
      <p:ext uri="{BB962C8B-B14F-4D97-AF65-F5344CB8AC3E}">
        <p14:creationId xmlns:p14="http://schemas.microsoft.com/office/powerpoint/2010/main" val="2981609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検索操作のほうが条件など調べる項目が多いので作業量が大変とかいう分析ができる．</a:t>
            </a:r>
            <a:endParaRPr kumimoji="1" lang="en-US" altLang="ja-JP" dirty="0" smtClean="0"/>
          </a:p>
          <a:p>
            <a:r>
              <a:rPr kumimoji="1" lang="ja-JP" altLang="en-US" dirty="0" smtClean="0"/>
              <a:t>また，扱うデータによる分類と併用できるので社員データ関係は検索機能が多い，とかいった特徴の分析も可能になる．</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7</a:t>
            </a:fld>
            <a:endParaRPr kumimoji="1" lang="ja-JP" altLang="en-US"/>
          </a:p>
        </p:txBody>
      </p:sp>
    </p:spTree>
    <p:extLst>
      <p:ext uri="{BB962C8B-B14F-4D97-AF65-F5344CB8AC3E}">
        <p14:creationId xmlns:p14="http://schemas.microsoft.com/office/powerpoint/2010/main" val="1973267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同じデータを扱うので，サブルーチンやデータ構造を共有することが多い</a:t>
            </a:r>
            <a:endParaRPr kumimoji="1" lang="en-US" altLang="ja-JP" dirty="0" smtClean="0"/>
          </a:p>
          <a:p>
            <a:pPr defTabSz="946495">
              <a:defRPr/>
            </a:pP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8</a:t>
            </a:fld>
            <a:endParaRPr kumimoji="1" lang="ja-JP" altLang="en-US"/>
          </a:p>
        </p:txBody>
      </p:sp>
    </p:spTree>
    <p:extLst>
      <p:ext uri="{BB962C8B-B14F-4D97-AF65-F5344CB8AC3E}">
        <p14:creationId xmlns:p14="http://schemas.microsoft.com/office/powerpoint/2010/main" val="2619904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第３著者はクラスタリング手法の適用方法に影響されない</a:t>
            </a:r>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21</a:t>
            </a:fld>
            <a:endParaRPr kumimoji="1" lang="ja-JP" altLang="en-US"/>
          </a:p>
        </p:txBody>
      </p:sp>
    </p:spTree>
    <p:extLst>
      <p:ext uri="{BB962C8B-B14F-4D97-AF65-F5344CB8AC3E}">
        <p14:creationId xmlns:p14="http://schemas.microsoft.com/office/powerpoint/2010/main" val="4939158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solidFill>
                <a:srgbClr val="000000"/>
              </a:solidFill>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02639819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715305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61057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876785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1878617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主文ありスライド">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 タイトルの書式設定</a:t>
            </a:r>
            <a:endParaRPr lang="ja-JP" altLang="en-US" dirty="0"/>
          </a:p>
        </p:txBody>
      </p:sp>
      <p:sp>
        <p:nvSpPr>
          <p:cNvPr id="3" name="コンテンツ プレースホルダ 2"/>
          <p:cNvSpPr>
            <a:spLocks noGrp="1"/>
          </p:cNvSpPr>
          <p:nvPr>
            <p:ph idx="1" hasCustomPrompt="1"/>
          </p:nvPr>
        </p:nvSpPr>
        <p:spPr>
          <a:xfrm>
            <a:off x="467544" y="2492896"/>
            <a:ext cx="8229600" cy="3561259"/>
          </a:xfrm>
        </p:spPr>
        <p:txBody>
          <a:bodyPr/>
          <a:lstStyle>
            <a:lvl1pPr>
              <a:defRPr sz="3000"/>
            </a:lvl1pPr>
            <a:lvl2pPr>
              <a:defRPr sz="2600"/>
            </a:lvl2pPr>
            <a:lvl3pPr>
              <a:defRPr sz="2200"/>
            </a:lvl3pPr>
          </a:lstStyle>
          <a:p>
            <a:pPr lvl="0"/>
            <a:r>
              <a:rPr lang="ja-JP" altLang="en-US" dirty="0" smtClean="0"/>
              <a:t>クリックして主文の補足説明を入力</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solidFill>
                  <a:srgbClr val="000000"/>
                </a:solidFill>
              </a:rPr>
              <a:pPr/>
              <a:t>‹#›</a:t>
            </a:fld>
            <a:endParaRPr lang="en-US" altLang="ja-JP">
              <a:solidFill>
                <a:srgbClr val="000000"/>
              </a:solidFill>
            </a:endParaRPr>
          </a:p>
        </p:txBody>
      </p:sp>
      <p:sp>
        <p:nvSpPr>
          <p:cNvPr id="11" name="テキスト プレースホルダー 10"/>
          <p:cNvSpPr>
            <a:spLocks noGrp="1"/>
          </p:cNvSpPr>
          <p:nvPr>
            <p:ph type="body" sz="quarter" idx="13" hasCustomPrompt="1"/>
          </p:nvPr>
        </p:nvSpPr>
        <p:spPr>
          <a:xfrm>
            <a:off x="468313" y="1298564"/>
            <a:ext cx="8207375" cy="1080120"/>
          </a:xfrm>
          <a:ln w="12700">
            <a:solidFill>
              <a:schemeClr val="tx1"/>
            </a:solidFill>
          </a:ln>
        </p:spPr>
        <p:txBody>
          <a:bodyPr/>
          <a:lstStyle>
            <a:lvl1pPr marL="0" indent="0">
              <a:buFontTx/>
              <a:buNone/>
              <a:defRPr sz="3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dirty="0" smtClean="0"/>
              <a:t>クリックして主文を入力</a:t>
            </a:r>
            <a:endParaRPr kumimoji="1" lang="en-US" altLang="ja-JP" dirty="0" smtClean="0"/>
          </a:p>
        </p:txBody>
      </p:sp>
    </p:spTree>
    <p:extLst>
      <p:ext uri="{BB962C8B-B14F-4D97-AF65-F5344CB8AC3E}">
        <p14:creationId xmlns:p14="http://schemas.microsoft.com/office/powerpoint/2010/main" val="427320300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主文なし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ja-JP" altLang="en-US" dirty="0" smtClean="0"/>
              <a:t>クリックしてタイトルを入力</a:t>
            </a:r>
            <a:endParaRPr kumimoji="1" lang="ja-JP" altLang="en-US" dirty="0"/>
          </a:p>
        </p:txBody>
      </p:sp>
      <p:sp>
        <p:nvSpPr>
          <p:cNvPr id="3" name="日付プレースホルダー 2"/>
          <p:cNvSpPr>
            <a:spLocks noGrp="1"/>
          </p:cNvSpPr>
          <p:nvPr>
            <p:ph type="dt" sz="half" idx="10"/>
          </p:nvPr>
        </p:nvSpPr>
        <p:spPr/>
        <p:txBody>
          <a:bodyPr/>
          <a:lstStyle/>
          <a:p>
            <a:pPr fontAlgn="base">
              <a:spcBef>
                <a:spcPct val="0"/>
              </a:spcBef>
              <a:spcAft>
                <a:spcPct val="0"/>
              </a:spcAft>
            </a:pPr>
            <a:endParaRPr lang="en-US" altLang="ja-JP">
              <a:solidFill>
                <a:srgbClr val="FFFFFF"/>
              </a:solidFill>
            </a:endParaRPr>
          </a:p>
        </p:txBody>
      </p:sp>
      <p:sp>
        <p:nvSpPr>
          <p:cNvPr id="4" name="フッター プレースホルダー 3"/>
          <p:cNvSpPr>
            <a:spLocks noGrp="1"/>
          </p:cNvSpPr>
          <p:nvPr>
            <p:ph type="ftr" sz="quarter" idx="11"/>
          </p:nvPr>
        </p:nvSpPr>
        <p:spPr/>
        <p:txBody>
          <a:bodyPr/>
          <a:lstStyle/>
          <a:p>
            <a:pPr fontAlgn="base">
              <a:spcBef>
                <a:spcPct val="0"/>
              </a:spcBef>
              <a:spcAft>
                <a:spcPct val="0"/>
              </a:spcAft>
            </a:pPr>
            <a:r>
              <a:rPr lang="en-US" altLang="ja-JP" smtClean="0">
                <a:solidFill>
                  <a:srgbClr val="000000"/>
                </a:solidFill>
              </a:rPr>
              <a:t>Software Engineering Laboratory, Department of Computer Science, Graduate School of Information Science and Technology, Osaka University</a:t>
            </a:r>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
        <p:nvSpPr>
          <p:cNvPr id="8" name="コンテンツ プレースホルダ 2"/>
          <p:cNvSpPr>
            <a:spLocks noGrp="1"/>
          </p:cNvSpPr>
          <p:nvPr>
            <p:ph idx="1"/>
          </p:nvPr>
        </p:nvSpPr>
        <p:spPr>
          <a:xfrm>
            <a:off x="467544" y="1268760"/>
            <a:ext cx="8229600" cy="4785395"/>
          </a:xfrm>
        </p:spPr>
        <p:txBody>
          <a:bodyPr/>
          <a:lstStyle>
            <a:lvl1pPr>
              <a:defRPr sz="3000"/>
            </a:lvl1pPr>
            <a:lvl2pPr>
              <a:defRPr sz="2600"/>
            </a:lvl2pPr>
            <a:lvl3pPr>
              <a:defRPr sz="2200"/>
            </a:lvl3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Tree>
    <p:extLst>
      <p:ext uri="{BB962C8B-B14F-4D97-AF65-F5344CB8AC3E}">
        <p14:creationId xmlns:p14="http://schemas.microsoft.com/office/powerpoint/2010/main" val="92902408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アジェンダ">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ja-JP" altLang="en-US" dirty="0" smtClean="0"/>
              <a:t>アジェンダ</a:t>
            </a:r>
            <a:endParaRPr kumimoji="1" lang="ja-JP" altLang="en-US" dirty="0"/>
          </a:p>
        </p:txBody>
      </p:sp>
      <p:sp>
        <p:nvSpPr>
          <p:cNvPr id="3" name="日付プレースホルダー 2"/>
          <p:cNvSpPr>
            <a:spLocks noGrp="1"/>
          </p:cNvSpPr>
          <p:nvPr>
            <p:ph type="dt" sz="half" idx="10"/>
          </p:nvPr>
        </p:nvSpPr>
        <p:spPr/>
        <p:txBody>
          <a:bodyPr/>
          <a:lstStyle/>
          <a:p>
            <a:pPr fontAlgn="base">
              <a:spcBef>
                <a:spcPct val="0"/>
              </a:spcBef>
              <a:spcAft>
                <a:spcPct val="0"/>
              </a:spcAft>
            </a:pPr>
            <a:endParaRPr lang="en-US" altLang="ja-JP">
              <a:solidFill>
                <a:srgbClr val="FFFFFF"/>
              </a:solidFill>
            </a:endParaRPr>
          </a:p>
        </p:txBody>
      </p:sp>
      <p:sp>
        <p:nvSpPr>
          <p:cNvPr id="4" name="フッター プレースホルダー 3"/>
          <p:cNvSpPr>
            <a:spLocks noGrp="1"/>
          </p:cNvSpPr>
          <p:nvPr>
            <p:ph type="ftr" sz="quarter" idx="11"/>
          </p:nvPr>
        </p:nvSpPr>
        <p:spPr/>
        <p:txBody>
          <a:bodyPr/>
          <a:lstStyle/>
          <a:p>
            <a:pPr fontAlgn="base">
              <a:spcBef>
                <a:spcPct val="0"/>
              </a:spcBef>
              <a:spcAft>
                <a:spcPct val="0"/>
              </a:spcAft>
            </a:pPr>
            <a:r>
              <a:rPr lang="en-US" altLang="ja-JP" smtClean="0">
                <a:solidFill>
                  <a:srgbClr val="000000"/>
                </a:solidFill>
              </a:rPr>
              <a:t>Software Engineering Laboratory, Department of Computer Science, Graduate School of Information Science and Technology, Osaka University</a:t>
            </a:r>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
        <p:nvSpPr>
          <p:cNvPr id="7" name="テキスト プレースホルダー 6"/>
          <p:cNvSpPr>
            <a:spLocks noGrp="1"/>
          </p:cNvSpPr>
          <p:nvPr>
            <p:ph type="body" sz="quarter" idx="13"/>
          </p:nvPr>
        </p:nvSpPr>
        <p:spPr>
          <a:xfrm>
            <a:off x="467544" y="1268760"/>
            <a:ext cx="8208144" cy="4824065"/>
          </a:xfrm>
        </p:spPr>
        <p:txBody>
          <a:bodyPr/>
          <a:lstStyle>
            <a:lvl1pPr marL="514350" indent="-514350">
              <a:buFont typeface="+mj-lt"/>
              <a:buAutoNum type="arabicPeriod"/>
              <a:defRPr/>
            </a:lvl1pPr>
            <a:lvl2pPr marL="971550" indent="-514350">
              <a:buFont typeface="+mj-lt"/>
              <a:buAutoNum type="arabicPeriod"/>
              <a:defRPr/>
            </a:lvl2pPr>
            <a:lvl3pPr marL="1371600" indent="-457200">
              <a:buFont typeface="+mj-lt"/>
              <a:buAutoNum type="arabicPeriod"/>
              <a:defRPr/>
            </a:lvl3pPr>
            <a:lvl4pPr marL="1828800" indent="-457200">
              <a:buFont typeface="+mj-lt"/>
              <a:buAutoNum type="arabicPeriod"/>
              <a:defRPr/>
            </a:lvl4pPr>
            <a:lvl5pPr marL="2286000" indent="-457200">
              <a:buFont typeface="+mj-lt"/>
              <a:buAutoNum type="arabicPeriod"/>
              <a:defRPr/>
            </a:lvl5pPr>
          </a:lstStyle>
          <a:p>
            <a:pPr lvl="0"/>
            <a:r>
              <a:rPr kumimoji="1" lang="ja-JP" altLang="en-US" dirty="0" smtClean="0"/>
              <a:t>マスター テキストの書式設定</a:t>
            </a:r>
          </a:p>
        </p:txBody>
      </p:sp>
    </p:spTree>
    <p:extLst>
      <p:ext uri="{BB962C8B-B14F-4D97-AF65-F5344CB8AC3E}">
        <p14:creationId xmlns:p14="http://schemas.microsoft.com/office/powerpoint/2010/main" val="55548628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86910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0455763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solidFill>
                <a:srgbClr val="FFFFFF"/>
              </a:solidFill>
            </a:endParaRPr>
          </a:p>
        </p:txBody>
      </p:sp>
      <p:sp>
        <p:nvSpPr>
          <p:cNvPr id="8" name="フッター プレースホルダ 7"/>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494681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solidFill>
                <a:srgbClr val="FFFFFF"/>
              </a:solidFill>
            </a:endParaRPr>
          </a:p>
        </p:txBody>
      </p:sp>
      <p:sp>
        <p:nvSpPr>
          <p:cNvPr id="4" name="フッター プレースホルダ 3"/>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7470800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solidFill>
                <a:srgbClr val="FFFFFF"/>
              </a:solidFill>
            </a:endParaRPr>
          </a:p>
        </p:txBody>
      </p:sp>
      <p:sp>
        <p:nvSpPr>
          <p:cNvPr id="3" name="フッター プレースホルダ 2"/>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110224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5"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8501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340768"/>
            <a:ext cx="8229600" cy="47853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6"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1036" name="Line 12"/>
          <p:cNvSpPr>
            <a:spLocks noChangeShapeType="1"/>
          </p:cNvSpPr>
          <p:nvPr/>
        </p:nvSpPr>
        <p:spPr bwMode="auto">
          <a:xfrm>
            <a:off x="468313" y="1196752"/>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pic>
        <p:nvPicPr>
          <p:cNvPr id="1043" name="Picture 19" descr="sel-logo"/>
          <p:cNvPicPr>
            <a:picLocks noChangeAspect="1" noChangeArrowheads="1"/>
          </p:cNvPicPr>
          <p:nvPr/>
        </p:nvPicPr>
        <p:blipFill>
          <a:blip r:embed="rId17"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fontAlgn="base">
              <a:spcBef>
                <a:spcPct val="0"/>
              </a:spcBef>
              <a:spcAft>
                <a:spcPct val="0"/>
              </a:spcAft>
            </a:pPr>
            <a:endParaRPr lang="en-US" altLang="ja-JP">
              <a:solidFill>
                <a:srgbClr val="FFFFFF"/>
              </a:solidFill>
            </a:endParaRPr>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ltLang="ja-JP">
                <a:solidFill>
                  <a:srgbClr val="000000"/>
                </a:solidFill>
              </a:rPr>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800"/>
            </a:lvl1p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2169416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7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36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628800"/>
            <a:ext cx="8856984" cy="1470025"/>
          </a:xfrm>
        </p:spPr>
        <p:txBody>
          <a:bodyPr lIns="0" rIns="0"/>
          <a:lstStyle/>
          <a:p>
            <a:pPr algn="ctr"/>
            <a:r>
              <a:rPr lang="ja-JP" altLang="en-US" dirty="0"/>
              <a:t>業務システム</a:t>
            </a:r>
            <a:r>
              <a:rPr lang="ja-JP" altLang="en-US" dirty="0" smtClean="0"/>
              <a:t>理解のための</a:t>
            </a:r>
            <a:r>
              <a:rPr lang="en-US" altLang="ja-JP" dirty="0" smtClean="0"/>
              <a:t/>
            </a:r>
            <a:br>
              <a:rPr lang="en-US" altLang="ja-JP" dirty="0" smtClean="0"/>
            </a:br>
            <a:r>
              <a:rPr lang="ja-JP" altLang="en-US" dirty="0" smtClean="0"/>
              <a:t>外部</a:t>
            </a:r>
            <a:r>
              <a:rPr lang="ja-JP" altLang="en-US" dirty="0"/>
              <a:t>システム</a:t>
            </a:r>
            <a:r>
              <a:rPr lang="ja-JP" altLang="en-US" dirty="0" smtClean="0"/>
              <a:t>との</a:t>
            </a:r>
            <a:r>
              <a:rPr lang="ja-JP" altLang="en-US" dirty="0"/>
              <a:t>入出力</a:t>
            </a:r>
            <a:r>
              <a:rPr lang="ja-JP" altLang="en-US" dirty="0" smtClean="0"/>
              <a:t>を用いた</a:t>
            </a:r>
            <a:r>
              <a:rPr lang="en-US" altLang="ja-JP" dirty="0" smtClean="0"/>
              <a:t/>
            </a:r>
            <a:br>
              <a:rPr lang="en-US" altLang="ja-JP" dirty="0" smtClean="0"/>
            </a:br>
            <a:r>
              <a:rPr lang="ja-JP" altLang="en-US" dirty="0" smtClean="0"/>
              <a:t>クラスタリング手法</a:t>
            </a:r>
            <a:endParaRPr lang="ja-JP" altLang="ja-JP" sz="3600" dirty="0"/>
          </a:p>
        </p:txBody>
      </p:sp>
      <p:sp>
        <p:nvSpPr>
          <p:cNvPr id="3" name="サブタイトル 2"/>
          <p:cNvSpPr>
            <a:spLocks noGrp="1"/>
          </p:cNvSpPr>
          <p:nvPr>
            <p:ph type="subTitle" idx="1"/>
          </p:nvPr>
        </p:nvSpPr>
        <p:spPr>
          <a:xfrm>
            <a:off x="1331640" y="3212976"/>
            <a:ext cx="6400800" cy="2016224"/>
          </a:xfrm>
        </p:spPr>
        <p:txBody>
          <a:bodyPr/>
          <a:lstStyle/>
          <a:p>
            <a:pPr algn="r"/>
            <a:endParaRPr kumimoji="1" lang="en-US" altLang="ja-JP" sz="2400" baseline="30000" dirty="0" smtClean="0"/>
          </a:p>
          <a:p>
            <a:pPr algn="r"/>
            <a:endParaRPr kumimoji="1" lang="en-US" altLang="ja-JP" sz="2400" baseline="30000" dirty="0"/>
          </a:p>
          <a:p>
            <a:r>
              <a:rPr lang="ja-JP" altLang="en-US" sz="2400" dirty="0" smtClean="0"/>
              <a:t>秦野 智臣，</a:t>
            </a:r>
            <a:r>
              <a:rPr lang="ja-JP" altLang="en-US" sz="2400" u="sng" dirty="0" smtClean="0"/>
              <a:t>石尾 </a:t>
            </a:r>
            <a:r>
              <a:rPr kumimoji="1" lang="ja-JP" altLang="en-US" sz="2400" u="sng" dirty="0" smtClean="0"/>
              <a:t>隆</a:t>
            </a:r>
            <a:r>
              <a:rPr kumimoji="1" lang="ja-JP" altLang="en-US" sz="2400" dirty="0" smtClean="0"/>
              <a:t>（大阪大学）</a:t>
            </a:r>
            <a:endParaRPr kumimoji="1" lang="en-US" altLang="ja-JP" sz="2400" dirty="0" smtClean="0"/>
          </a:p>
          <a:p>
            <a:r>
              <a:rPr kumimoji="1" lang="ja-JP" altLang="en-US" sz="2400" dirty="0" smtClean="0"/>
              <a:t>師 芳卓，坂田 祐司（</a:t>
            </a:r>
            <a:r>
              <a:rPr kumimoji="1" lang="en-US" altLang="ja-JP" sz="2400" dirty="0" smtClean="0"/>
              <a:t>NTT</a:t>
            </a:r>
            <a:r>
              <a:rPr kumimoji="1" lang="ja-JP" altLang="en-US" sz="2400" dirty="0" smtClean="0"/>
              <a:t>データ）</a:t>
            </a:r>
            <a:endParaRPr kumimoji="1" lang="en-US" altLang="ja-JP" sz="2400" dirty="0" smtClean="0"/>
          </a:p>
          <a:p>
            <a:r>
              <a:rPr lang="ja-JP" altLang="en-US" sz="2400" dirty="0" smtClean="0"/>
              <a:t>井上 克郎（大阪大学）</a:t>
            </a:r>
            <a:endParaRPr kumimoji="1" lang="en-US" altLang="ja-JP" sz="2400" dirty="0" smtClean="0"/>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solidFill>
                  <a:srgbClr val="000000"/>
                </a:solidFill>
              </a:rPr>
              <a:pPr/>
              <a:t>1</a:t>
            </a:fld>
            <a:endParaRPr lang="en-US" altLang="ja-JP">
              <a:solidFill>
                <a:srgbClr val="000000"/>
              </a:solidFill>
            </a:endParaRPr>
          </a:p>
        </p:txBody>
      </p:sp>
    </p:spTree>
    <p:extLst>
      <p:ext uri="{BB962C8B-B14F-4D97-AF65-F5344CB8AC3E}">
        <p14:creationId xmlns:p14="http://schemas.microsoft.com/office/powerpoint/2010/main" val="6466909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提案手法</a:t>
            </a:r>
            <a:r>
              <a:rPr kumimoji="1" lang="ja-JP" altLang="en-US" dirty="0" smtClean="0"/>
              <a:t>の手順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10</a:t>
            </a:fld>
            <a:endParaRPr lang="en-US" altLang="ja-JP">
              <a:solidFill>
                <a:srgbClr val="000000"/>
              </a:solidFill>
            </a:endParaRPr>
          </a:p>
        </p:txBody>
      </p:sp>
      <p:sp>
        <p:nvSpPr>
          <p:cNvPr id="43" name="コンテンツ プレースホルダー 2"/>
          <p:cNvSpPr txBox="1">
            <a:spLocks/>
          </p:cNvSpPr>
          <p:nvPr/>
        </p:nvSpPr>
        <p:spPr bwMode="auto">
          <a:xfrm>
            <a:off x="980520" y="5157192"/>
            <a:ext cx="7231322" cy="1440160"/>
          </a:xfrm>
          <a:prstGeom prst="rect">
            <a:avLst/>
          </a:prstGeom>
          <a:solidFill>
            <a:srgbClr val="FFFF99"/>
          </a:solidFill>
          <a:ln>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indent="0">
              <a:buFont typeface="Wingdings" pitchFamily="2" charset="2"/>
              <a:buNone/>
            </a:pPr>
            <a:r>
              <a:rPr lang="en-US" altLang="ja-JP" sz="2800" kern="0" dirty="0" smtClean="0">
                <a:latin typeface="+mn-ea"/>
              </a:rPr>
              <a:t>Step 1</a:t>
            </a:r>
            <a:r>
              <a:rPr lang="ja-JP" altLang="en-US" sz="2800" kern="0" dirty="0" smtClean="0">
                <a:latin typeface="+mn-ea"/>
              </a:rPr>
              <a:t>：関数からの外部アクセス記号列の抽出</a:t>
            </a:r>
            <a:endParaRPr lang="en-US" altLang="ja-JP" sz="2800" kern="0" dirty="0" smtClean="0">
              <a:latin typeface="+mn-ea"/>
            </a:endParaRPr>
          </a:p>
          <a:p>
            <a:pPr marL="0" indent="0">
              <a:buFont typeface="Wingdings" pitchFamily="2" charset="2"/>
              <a:buNone/>
            </a:pPr>
            <a:r>
              <a:rPr lang="en-US" altLang="ja-JP" sz="2800" kern="0" dirty="0" smtClean="0">
                <a:latin typeface="+mn-ea"/>
              </a:rPr>
              <a:t>Step 2</a:t>
            </a:r>
            <a:r>
              <a:rPr lang="ja-JP" altLang="en-US" sz="2800" kern="0" dirty="0" smtClean="0">
                <a:latin typeface="+mn-ea"/>
              </a:rPr>
              <a:t>：関数間の類似度の計算</a:t>
            </a:r>
            <a:endParaRPr lang="en-US" altLang="ja-JP" sz="2800" kern="0" dirty="0" smtClean="0">
              <a:latin typeface="+mn-ea"/>
            </a:endParaRPr>
          </a:p>
          <a:p>
            <a:pPr marL="0" indent="0">
              <a:buFont typeface="Wingdings" pitchFamily="2" charset="2"/>
              <a:buNone/>
            </a:pPr>
            <a:r>
              <a:rPr lang="en-US" altLang="ja-JP" sz="2800" kern="0" dirty="0" smtClean="0">
                <a:latin typeface="+mn-ea"/>
              </a:rPr>
              <a:t>Step 3</a:t>
            </a:r>
            <a:r>
              <a:rPr lang="ja-JP" altLang="en-US" sz="2800" kern="0" dirty="0" smtClean="0">
                <a:latin typeface="+mn-ea"/>
              </a:rPr>
              <a:t>：クラスタリングアルゴリズムの適用</a:t>
            </a:r>
          </a:p>
        </p:txBody>
      </p:sp>
      <p:cxnSp>
        <p:nvCxnSpPr>
          <p:cNvPr id="59" name="直線コネクタ 58"/>
          <p:cNvCxnSpPr/>
          <p:nvPr/>
        </p:nvCxnSpPr>
        <p:spPr>
          <a:xfrm>
            <a:off x="4758299" y="2225999"/>
            <a:ext cx="49245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a:off x="4496880" y="2422147"/>
            <a:ext cx="3593" cy="77296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5508583" y="2422147"/>
            <a:ext cx="1"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flipV="1">
            <a:off x="4758298" y="3383746"/>
            <a:ext cx="492457"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4500473" y="2422147"/>
            <a:ext cx="1008110"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flipH="1">
            <a:off x="4496881" y="2422147"/>
            <a:ext cx="969899"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テキスト ボックス 83"/>
          <p:cNvSpPr txBox="1"/>
          <p:nvPr/>
        </p:nvSpPr>
        <p:spPr>
          <a:xfrm>
            <a:off x="4734260" y="1809134"/>
            <a:ext cx="540533" cy="400110"/>
          </a:xfrm>
          <a:prstGeom prst="rect">
            <a:avLst/>
          </a:prstGeom>
          <a:noFill/>
        </p:spPr>
        <p:txBody>
          <a:bodyPr wrap="none" rtlCol="0">
            <a:spAutoFit/>
          </a:bodyPr>
          <a:lstStyle/>
          <a:p>
            <a:r>
              <a:rPr kumimoji="1" lang="en-US" altLang="ja-JP" sz="2000" dirty="0" smtClean="0"/>
              <a:t>0.7</a:t>
            </a:r>
            <a:endParaRPr kumimoji="1" lang="ja-JP" altLang="en-US" sz="2000" dirty="0"/>
          </a:p>
        </p:txBody>
      </p:sp>
      <p:sp>
        <p:nvSpPr>
          <p:cNvPr id="85" name="テキスト ボックス 84"/>
          <p:cNvSpPr txBox="1"/>
          <p:nvPr/>
        </p:nvSpPr>
        <p:spPr>
          <a:xfrm>
            <a:off x="4734260" y="3362785"/>
            <a:ext cx="540533" cy="400110"/>
          </a:xfrm>
          <a:prstGeom prst="rect">
            <a:avLst/>
          </a:prstGeom>
          <a:noFill/>
        </p:spPr>
        <p:txBody>
          <a:bodyPr wrap="none" rtlCol="0">
            <a:spAutoFit/>
          </a:bodyPr>
          <a:lstStyle/>
          <a:p>
            <a:r>
              <a:rPr kumimoji="1" lang="en-US" altLang="ja-JP" sz="2000" dirty="0" smtClean="0"/>
              <a:t>0.5</a:t>
            </a:r>
            <a:endParaRPr kumimoji="1" lang="ja-JP" altLang="en-US" sz="2000" dirty="0"/>
          </a:p>
        </p:txBody>
      </p:sp>
      <p:sp>
        <p:nvSpPr>
          <p:cNvPr id="86" name="テキスト ボックス 85"/>
          <p:cNvSpPr txBox="1"/>
          <p:nvPr/>
        </p:nvSpPr>
        <p:spPr>
          <a:xfrm>
            <a:off x="3988407" y="2604817"/>
            <a:ext cx="508473" cy="400110"/>
          </a:xfrm>
          <a:prstGeom prst="rect">
            <a:avLst/>
          </a:prstGeom>
          <a:noFill/>
        </p:spPr>
        <p:txBody>
          <a:bodyPr wrap="none" rtlCol="0">
            <a:spAutoFit/>
          </a:bodyPr>
          <a:lstStyle/>
          <a:p>
            <a:r>
              <a:rPr kumimoji="1" lang="en-US" altLang="ja-JP" sz="2000" dirty="0" smtClean="0"/>
              <a:t>0.2</a:t>
            </a:r>
            <a:endParaRPr kumimoji="1" lang="ja-JP" altLang="en-US" sz="2000" dirty="0"/>
          </a:p>
        </p:txBody>
      </p:sp>
      <p:sp>
        <p:nvSpPr>
          <p:cNvPr id="87" name="テキスト ボックス 86"/>
          <p:cNvSpPr txBox="1"/>
          <p:nvPr/>
        </p:nvSpPr>
        <p:spPr>
          <a:xfrm>
            <a:off x="5466780" y="2604817"/>
            <a:ext cx="508473" cy="400110"/>
          </a:xfrm>
          <a:prstGeom prst="rect">
            <a:avLst/>
          </a:prstGeom>
          <a:noFill/>
        </p:spPr>
        <p:txBody>
          <a:bodyPr wrap="none" rtlCol="0">
            <a:spAutoFit/>
          </a:bodyPr>
          <a:lstStyle/>
          <a:p>
            <a:r>
              <a:rPr kumimoji="1" lang="en-US" altLang="ja-JP" sz="2000" dirty="0" smtClean="0"/>
              <a:t>0.2</a:t>
            </a:r>
            <a:endParaRPr kumimoji="1" lang="ja-JP" altLang="en-US" sz="2000" dirty="0"/>
          </a:p>
        </p:txBody>
      </p:sp>
      <p:sp>
        <p:nvSpPr>
          <p:cNvPr id="88" name="テキスト ボックス 87"/>
          <p:cNvSpPr txBox="1"/>
          <p:nvPr/>
        </p:nvSpPr>
        <p:spPr>
          <a:xfrm>
            <a:off x="4692456" y="2294571"/>
            <a:ext cx="540533" cy="400110"/>
          </a:xfrm>
          <a:prstGeom prst="rect">
            <a:avLst/>
          </a:prstGeom>
          <a:noFill/>
        </p:spPr>
        <p:txBody>
          <a:bodyPr wrap="none" rtlCol="0">
            <a:spAutoFit/>
          </a:bodyPr>
          <a:lstStyle/>
          <a:p>
            <a:r>
              <a:rPr kumimoji="1" lang="en-US" altLang="ja-JP" sz="2000" dirty="0" smtClean="0"/>
              <a:t>0.0</a:t>
            </a:r>
            <a:endParaRPr kumimoji="1" lang="ja-JP" altLang="en-US" sz="2000" dirty="0"/>
          </a:p>
        </p:txBody>
      </p:sp>
      <p:sp>
        <p:nvSpPr>
          <p:cNvPr id="89" name="テキスト ボックス 88"/>
          <p:cNvSpPr txBox="1"/>
          <p:nvPr/>
        </p:nvSpPr>
        <p:spPr>
          <a:xfrm>
            <a:off x="4668904" y="2914465"/>
            <a:ext cx="540533" cy="400110"/>
          </a:xfrm>
          <a:prstGeom prst="rect">
            <a:avLst/>
          </a:prstGeom>
          <a:noFill/>
        </p:spPr>
        <p:txBody>
          <a:bodyPr wrap="none" rtlCol="0">
            <a:spAutoFit/>
          </a:bodyPr>
          <a:lstStyle/>
          <a:p>
            <a:r>
              <a:rPr kumimoji="1" lang="en-US" altLang="ja-JP" sz="2000" dirty="0" smtClean="0"/>
              <a:t>0.1</a:t>
            </a:r>
            <a:endParaRPr kumimoji="1" lang="ja-JP" altLang="en-US" sz="2000" dirty="0"/>
          </a:p>
        </p:txBody>
      </p:sp>
      <p:sp>
        <p:nvSpPr>
          <p:cNvPr id="107" name="円/楕円 106"/>
          <p:cNvSpPr/>
          <p:nvPr/>
        </p:nvSpPr>
        <p:spPr>
          <a:xfrm>
            <a:off x="6732240" y="1716846"/>
            <a:ext cx="2411760" cy="984795"/>
          </a:xfrm>
          <a:prstGeom prst="ellipse">
            <a:avLst/>
          </a:prstGeom>
          <a:noFill/>
          <a:ln>
            <a:solidFill>
              <a:schemeClr val="accent2"/>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右矢印 109"/>
          <p:cNvSpPr/>
          <p:nvPr/>
        </p:nvSpPr>
        <p:spPr>
          <a:xfrm>
            <a:off x="3059832" y="2463265"/>
            <a:ext cx="1000308" cy="686427"/>
          </a:xfrm>
          <a:prstGeom prst="rightArrow">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Step2</a:t>
            </a:r>
            <a:endParaRPr kumimoji="1" lang="ja-JP" altLang="en-US" dirty="0">
              <a:solidFill>
                <a:schemeClr val="tx1"/>
              </a:solidFill>
            </a:endParaRPr>
          </a:p>
        </p:txBody>
      </p:sp>
      <p:pic>
        <p:nvPicPr>
          <p:cNvPr id="111" name="Picture 4" descr="http://images.clipartlogo.com/files/images/42/428874/paper-document-text-front-clip-art_f.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753" y="2237481"/>
            <a:ext cx="515655" cy="700953"/>
          </a:xfrm>
          <a:prstGeom prst="rect">
            <a:avLst/>
          </a:prstGeom>
          <a:noFill/>
          <a:extLst>
            <a:ext uri="{909E8E84-426E-40DD-AFC4-6F175D3DCCD1}">
              <a14:hiddenFill xmlns:a14="http://schemas.microsoft.com/office/drawing/2010/main">
                <a:solidFill>
                  <a:srgbClr val="FFFFFF"/>
                </a:solidFill>
              </a14:hiddenFill>
            </a:ext>
          </a:extLst>
        </p:spPr>
      </p:pic>
      <p:pic>
        <p:nvPicPr>
          <p:cNvPr id="113" name="Picture 4" descr="http://images.clipartlogo.com/files/images/42/428874/paper-document-text-front-clip-art_f.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3153" y="2389881"/>
            <a:ext cx="515655" cy="700953"/>
          </a:xfrm>
          <a:prstGeom prst="rect">
            <a:avLst/>
          </a:prstGeom>
          <a:noFill/>
          <a:extLst>
            <a:ext uri="{909E8E84-426E-40DD-AFC4-6F175D3DCCD1}">
              <a14:hiddenFill xmlns:a14="http://schemas.microsoft.com/office/drawing/2010/main">
                <a:solidFill>
                  <a:srgbClr val="FFFFFF"/>
                </a:solidFill>
              </a14:hiddenFill>
            </a:ext>
          </a:extLst>
        </p:spPr>
      </p:pic>
      <p:pic>
        <p:nvPicPr>
          <p:cNvPr id="114" name="Picture 4" descr="http://images.clipartlogo.com/files/images/42/428874/paper-document-text-front-clip-art_f.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5553" y="2542281"/>
            <a:ext cx="515655" cy="700953"/>
          </a:xfrm>
          <a:prstGeom prst="rect">
            <a:avLst/>
          </a:prstGeom>
          <a:noFill/>
          <a:extLst>
            <a:ext uri="{909E8E84-426E-40DD-AFC4-6F175D3DCCD1}">
              <a14:hiddenFill xmlns:a14="http://schemas.microsoft.com/office/drawing/2010/main">
                <a:solidFill>
                  <a:srgbClr val="FFFFFF"/>
                </a:solidFill>
              </a14:hiddenFill>
            </a:ext>
          </a:extLst>
        </p:spPr>
      </p:pic>
      <p:pic>
        <p:nvPicPr>
          <p:cNvPr id="115" name="Picture 4" descr="http://images.clipartlogo.com/files/images/42/428874/paper-document-text-front-clip-art_f.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7953" y="2694681"/>
            <a:ext cx="515655" cy="700953"/>
          </a:xfrm>
          <a:prstGeom prst="rect">
            <a:avLst/>
          </a:prstGeom>
          <a:noFill/>
          <a:extLst>
            <a:ext uri="{909E8E84-426E-40DD-AFC4-6F175D3DCCD1}">
              <a14:hiddenFill xmlns:a14="http://schemas.microsoft.com/office/drawing/2010/main">
                <a:solidFill>
                  <a:srgbClr val="FFFFFF"/>
                </a:solidFill>
              </a14:hiddenFill>
            </a:ext>
          </a:extLst>
        </p:spPr>
      </p:pic>
      <p:sp>
        <p:nvSpPr>
          <p:cNvPr id="116" name="テキスト ボックス 115"/>
          <p:cNvSpPr txBox="1"/>
          <p:nvPr/>
        </p:nvSpPr>
        <p:spPr>
          <a:xfrm>
            <a:off x="68194" y="3616108"/>
            <a:ext cx="1502334" cy="1015663"/>
          </a:xfrm>
          <a:prstGeom prst="rect">
            <a:avLst/>
          </a:prstGeom>
          <a:noFill/>
        </p:spPr>
        <p:txBody>
          <a:bodyPr wrap="none" rtlCol="0">
            <a:spAutoFit/>
          </a:bodyPr>
          <a:lstStyle/>
          <a:p>
            <a:r>
              <a:rPr lang="ja-JP" altLang="en-US" sz="2000" dirty="0" smtClean="0">
                <a:solidFill>
                  <a:schemeClr val="accent2"/>
                </a:solidFill>
              </a:rPr>
              <a:t>入力</a:t>
            </a:r>
            <a:r>
              <a:rPr lang="ja-JP" altLang="en-US" sz="2000" dirty="0">
                <a:solidFill>
                  <a:schemeClr val="accent2"/>
                </a:solidFill>
              </a:rPr>
              <a:t>：</a:t>
            </a:r>
            <a:endParaRPr kumimoji="1" lang="en-US" altLang="ja-JP" sz="2000" dirty="0" smtClean="0">
              <a:solidFill>
                <a:schemeClr val="accent2"/>
              </a:solidFill>
            </a:endParaRPr>
          </a:p>
          <a:p>
            <a:r>
              <a:rPr lang="ja-JP" altLang="en-US" sz="2000" dirty="0" smtClean="0">
                <a:solidFill>
                  <a:schemeClr val="accent2"/>
                </a:solidFill>
              </a:rPr>
              <a:t>ソースコード</a:t>
            </a:r>
            <a:endParaRPr kumimoji="1" lang="en-US" altLang="ja-JP" sz="2000" dirty="0" smtClean="0">
              <a:solidFill>
                <a:schemeClr val="accent2"/>
              </a:solidFill>
            </a:endParaRPr>
          </a:p>
          <a:p>
            <a:r>
              <a:rPr lang="ja-JP" altLang="en-US" sz="2000" dirty="0" smtClean="0">
                <a:solidFill>
                  <a:schemeClr val="accent2"/>
                </a:solidFill>
              </a:rPr>
              <a:t>（関数単位）</a:t>
            </a:r>
            <a:endParaRPr kumimoji="1" lang="ja-JP" altLang="en-US" sz="2000" dirty="0">
              <a:solidFill>
                <a:schemeClr val="accent2"/>
              </a:solidFill>
            </a:endParaRPr>
          </a:p>
        </p:txBody>
      </p:sp>
      <p:sp>
        <p:nvSpPr>
          <p:cNvPr id="117" name="テキスト ボックス 116"/>
          <p:cNvSpPr txBox="1"/>
          <p:nvPr/>
        </p:nvSpPr>
        <p:spPr>
          <a:xfrm>
            <a:off x="2003341" y="3258850"/>
            <a:ext cx="1231940" cy="1754326"/>
          </a:xfrm>
          <a:prstGeom prst="rect">
            <a:avLst/>
          </a:prstGeom>
          <a:noFill/>
          <a:ln w="15875">
            <a:solidFill>
              <a:schemeClr val="tx1"/>
            </a:solidFill>
          </a:ln>
        </p:spPr>
        <p:txBody>
          <a:bodyPr wrap="none" rtlCol="0">
            <a:spAutoFit/>
          </a:bodyPr>
          <a:lstStyle/>
          <a:p>
            <a:r>
              <a:rPr lang="en-US" altLang="ja-JP" dirty="0" smtClean="0"/>
              <a:t>SELECT</a:t>
            </a:r>
          </a:p>
          <a:p>
            <a:r>
              <a:rPr kumimoji="1" lang="en-US" altLang="ja-JP" dirty="0" smtClean="0"/>
              <a:t>if () {</a:t>
            </a:r>
          </a:p>
          <a:p>
            <a:r>
              <a:rPr lang="en-US" altLang="ja-JP" dirty="0"/>
              <a:t> </a:t>
            </a:r>
            <a:r>
              <a:rPr lang="en-US" altLang="ja-JP" dirty="0" smtClean="0"/>
              <a:t> INSERT</a:t>
            </a:r>
          </a:p>
          <a:p>
            <a:r>
              <a:rPr kumimoji="1" lang="en-US" altLang="ja-JP" dirty="0" smtClean="0"/>
              <a:t>} else {</a:t>
            </a:r>
          </a:p>
          <a:p>
            <a:r>
              <a:rPr lang="en-US" altLang="ja-JP" dirty="0"/>
              <a:t> </a:t>
            </a:r>
            <a:r>
              <a:rPr lang="en-US" altLang="ja-JP" dirty="0" smtClean="0"/>
              <a:t> UPDATE</a:t>
            </a:r>
          </a:p>
          <a:p>
            <a:r>
              <a:rPr kumimoji="1" lang="en-US" altLang="ja-JP" dirty="0"/>
              <a:t>}</a:t>
            </a:r>
            <a:endParaRPr kumimoji="1" lang="ja-JP" altLang="en-US" dirty="0"/>
          </a:p>
        </p:txBody>
      </p:sp>
      <p:sp>
        <p:nvSpPr>
          <p:cNvPr id="118" name="テキスト ボックス 117"/>
          <p:cNvSpPr txBox="1"/>
          <p:nvPr/>
        </p:nvSpPr>
        <p:spPr>
          <a:xfrm>
            <a:off x="1907704" y="2897713"/>
            <a:ext cx="825867" cy="369332"/>
          </a:xfrm>
          <a:prstGeom prst="rect">
            <a:avLst/>
          </a:prstGeom>
          <a:noFill/>
        </p:spPr>
        <p:txBody>
          <a:bodyPr wrap="none" rtlCol="0">
            <a:spAutoFit/>
          </a:bodyPr>
          <a:lstStyle/>
          <a:p>
            <a:r>
              <a:rPr lang="en-US" altLang="ja-JP" dirty="0" smtClean="0"/>
              <a:t>Func2</a:t>
            </a:r>
            <a:endParaRPr kumimoji="1" lang="ja-JP" altLang="en-US" dirty="0"/>
          </a:p>
        </p:txBody>
      </p:sp>
      <p:sp>
        <p:nvSpPr>
          <p:cNvPr id="119" name="テキスト ボックス 118"/>
          <p:cNvSpPr txBox="1"/>
          <p:nvPr/>
        </p:nvSpPr>
        <p:spPr>
          <a:xfrm>
            <a:off x="2031367" y="1639388"/>
            <a:ext cx="1082348" cy="923330"/>
          </a:xfrm>
          <a:prstGeom prst="rect">
            <a:avLst/>
          </a:prstGeom>
          <a:noFill/>
          <a:ln w="15875">
            <a:solidFill>
              <a:schemeClr val="tx1"/>
            </a:solidFill>
          </a:ln>
        </p:spPr>
        <p:txBody>
          <a:bodyPr wrap="none" rtlCol="0">
            <a:spAutoFit/>
          </a:bodyPr>
          <a:lstStyle/>
          <a:p>
            <a:r>
              <a:rPr kumimoji="1" lang="en-US" altLang="ja-JP" dirty="0" smtClean="0"/>
              <a:t>READ</a:t>
            </a:r>
          </a:p>
          <a:p>
            <a:r>
              <a:rPr lang="en-US" altLang="ja-JP" dirty="0" smtClean="0"/>
              <a:t>SELECT</a:t>
            </a:r>
          </a:p>
          <a:p>
            <a:r>
              <a:rPr kumimoji="1" lang="en-US" altLang="ja-JP" dirty="0" smtClean="0"/>
              <a:t>WRITE</a:t>
            </a:r>
            <a:endParaRPr kumimoji="1" lang="ja-JP" altLang="en-US" dirty="0"/>
          </a:p>
        </p:txBody>
      </p:sp>
      <p:sp>
        <p:nvSpPr>
          <p:cNvPr id="120" name="テキスト ボックス 119"/>
          <p:cNvSpPr txBox="1"/>
          <p:nvPr/>
        </p:nvSpPr>
        <p:spPr>
          <a:xfrm>
            <a:off x="1935730" y="1278251"/>
            <a:ext cx="825867" cy="369332"/>
          </a:xfrm>
          <a:prstGeom prst="rect">
            <a:avLst/>
          </a:prstGeom>
          <a:noFill/>
        </p:spPr>
        <p:txBody>
          <a:bodyPr wrap="none" rtlCol="0">
            <a:spAutoFit/>
          </a:bodyPr>
          <a:lstStyle/>
          <a:p>
            <a:r>
              <a:rPr lang="en-US" altLang="ja-JP" dirty="0" smtClean="0"/>
              <a:t>Func1</a:t>
            </a:r>
            <a:endParaRPr kumimoji="1" lang="ja-JP" altLang="en-US" dirty="0"/>
          </a:p>
        </p:txBody>
      </p:sp>
      <p:sp>
        <p:nvSpPr>
          <p:cNvPr id="121" name="右矢印 120"/>
          <p:cNvSpPr/>
          <p:nvPr/>
        </p:nvSpPr>
        <p:spPr>
          <a:xfrm>
            <a:off x="6012160" y="2463265"/>
            <a:ext cx="1000308" cy="686427"/>
          </a:xfrm>
          <a:prstGeom prst="rightArrow">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Step3</a:t>
            </a:r>
            <a:endParaRPr kumimoji="1" lang="ja-JP" altLang="en-US" dirty="0">
              <a:solidFill>
                <a:schemeClr val="tx1"/>
              </a:solidFill>
            </a:endParaRPr>
          </a:p>
        </p:txBody>
      </p:sp>
      <p:sp>
        <p:nvSpPr>
          <p:cNvPr id="122" name="右矢印 121"/>
          <p:cNvSpPr/>
          <p:nvPr/>
        </p:nvSpPr>
        <p:spPr>
          <a:xfrm>
            <a:off x="1123642" y="2461658"/>
            <a:ext cx="1000308" cy="686427"/>
          </a:xfrm>
          <a:prstGeom prst="rightArrow">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Step1</a:t>
            </a:r>
            <a:endParaRPr kumimoji="1" lang="ja-JP" altLang="en-US" dirty="0">
              <a:solidFill>
                <a:schemeClr val="tx1"/>
              </a:solidFill>
            </a:endParaRPr>
          </a:p>
        </p:txBody>
      </p:sp>
      <p:sp>
        <p:nvSpPr>
          <p:cNvPr id="124" name="テキスト ボックス 123"/>
          <p:cNvSpPr txBox="1"/>
          <p:nvPr/>
        </p:nvSpPr>
        <p:spPr>
          <a:xfrm>
            <a:off x="3937521" y="3195115"/>
            <a:ext cx="825867" cy="369332"/>
          </a:xfrm>
          <a:prstGeom prst="rect">
            <a:avLst/>
          </a:prstGeom>
          <a:noFill/>
          <a:ln w="15875">
            <a:solidFill>
              <a:schemeClr val="tx1"/>
            </a:solidFill>
          </a:ln>
        </p:spPr>
        <p:txBody>
          <a:bodyPr wrap="none" rtlCol="0">
            <a:spAutoFit/>
          </a:bodyPr>
          <a:lstStyle/>
          <a:p>
            <a:r>
              <a:rPr lang="en-US" altLang="ja-JP" dirty="0" smtClean="0"/>
              <a:t>Func2</a:t>
            </a:r>
            <a:endParaRPr kumimoji="1" lang="ja-JP" altLang="en-US" dirty="0"/>
          </a:p>
        </p:txBody>
      </p:sp>
      <p:sp>
        <p:nvSpPr>
          <p:cNvPr id="126" name="テキスト ボックス 125"/>
          <p:cNvSpPr txBox="1"/>
          <p:nvPr/>
        </p:nvSpPr>
        <p:spPr>
          <a:xfrm>
            <a:off x="3931654" y="2052815"/>
            <a:ext cx="825867" cy="369332"/>
          </a:xfrm>
          <a:prstGeom prst="rect">
            <a:avLst/>
          </a:prstGeom>
          <a:noFill/>
          <a:ln w="15875">
            <a:solidFill>
              <a:schemeClr val="tx1"/>
            </a:solidFill>
          </a:ln>
        </p:spPr>
        <p:txBody>
          <a:bodyPr wrap="none" rtlCol="0">
            <a:spAutoFit/>
          </a:bodyPr>
          <a:lstStyle/>
          <a:p>
            <a:r>
              <a:rPr lang="en-US" altLang="ja-JP" dirty="0" smtClean="0"/>
              <a:t>Func1</a:t>
            </a:r>
            <a:endParaRPr kumimoji="1" lang="ja-JP" altLang="en-US" dirty="0"/>
          </a:p>
        </p:txBody>
      </p:sp>
      <p:sp>
        <p:nvSpPr>
          <p:cNvPr id="127" name="テキスト ボックス 126"/>
          <p:cNvSpPr txBox="1"/>
          <p:nvPr/>
        </p:nvSpPr>
        <p:spPr>
          <a:xfrm>
            <a:off x="5256869" y="2041333"/>
            <a:ext cx="825867" cy="369332"/>
          </a:xfrm>
          <a:prstGeom prst="rect">
            <a:avLst/>
          </a:prstGeom>
          <a:noFill/>
          <a:ln w="15875">
            <a:solidFill>
              <a:schemeClr val="tx1"/>
            </a:solidFill>
          </a:ln>
        </p:spPr>
        <p:txBody>
          <a:bodyPr wrap="none" rtlCol="0">
            <a:spAutoFit/>
          </a:bodyPr>
          <a:lstStyle/>
          <a:p>
            <a:r>
              <a:rPr lang="en-US" altLang="ja-JP" dirty="0" smtClean="0"/>
              <a:t>Func3</a:t>
            </a:r>
            <a:endParaRPr kumimoji="1" lang="ja-JP" altLang="en-US" dirty="0"/>
          </a:p>
        </p:txBody>
      </p:sp>
      <p:sp>
        <p:nvSpPr>
          <p:cNvPr id="128" name="テキスト ボックス 127"/>
          <p:cNvSpPr txBox="1"/>
          <p:nvPr/>
        </p:nvSpPr>
        <p:spPr>
          <a:xfrm>
            <a:off x="5250755" y="3178119"/>
            <a:ext cx="825867" cy="369332"/>
          </a:xfrm>
          <a:prstGeom prst="rect">
            <a:avLst/>
          </a:prstGeom>
          <a:noFill/>
          <a:ln w="15875">
            <a:solidFill>
              <a:schemeClr val="tx1"/>
            </a:solidFill>
          </a:ln>
        </p:spPr>
        <p:txBody>
          <a:bodyPr wrap="none" rtlCol="0">
            <a:spAutoFit/>
          </a:bodyPr>
          <a:lstStyle/>
          <a:p>
            <a:r>
              <a:rPr lang="en-US" altLang="ja-JP" dirty="0" smtClean="0"/>
              <a:t>Func4</a:t>
            </a:r>
            <a:endParaRPr kumimoji="1" lang="ja-JP" altLang="en-US" dirty="0"/>
          </a:p>
        </p:txBody>
      </p:sp>
      <p:grpSp>
        <p:nvGrpSpPr>
          <p:cNvPr id="159" name="グループ化 158"/>
          <p:cNvGrpSpPr/>
          <p:nvPr/>
        </p:nvGrpSpPr>
        <p:grpSpPr>
          <a:xfrm>
            <a:off x="6885414" y="1809134"/>
            <a:ext cx="2151082" cy="1953761"/>
            <a:chOff x="6955511" y="1809134"/>
            <a:chExt cx="2151082" cy="1953761"/>
          </a:xfrm>
        </p:grpSpPr>
        <p:cxnSp>
          <p:nvCxnSpPr>
            <p:cNvPr id="143" name="直線コネクタ 142"/>
            <p:cNvCxnSpPr/>
            <p:nvPr/>
          </p:nvCxnSpPr>
          <p:spPr>
            <a:xfrm>
              <a:off x="7782156" y="2225999"/>
              <a:ext cx="49245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直線コネクタ 143"/>
            <p:cNvCxnSpPr/>
            <p:nvPr/>
          </p:nvCxnSpPr>
          <p:spPr>
            <a:xfrm>
              <a:off x="7520737" y="2422147"/>
              <a:ext cx="3593" cy="77296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p:cNvCxnSpPr/>
            <p:nvPr/>
          </p:nvCxnSpPr>
          <p:spPr>
            <a:xfrm>
              <a:off x="8532440" y="2422147"/>
              <a:ext cx="1"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p:cNvCxnSpPr/>
            <p:nvPr/>
          </p:nvCxnSpPr>
          <p:spPr>
            <a:xfrm flipV="1">
              <a:off x="7782155" y="3383746"/>
              <a:ext cx="492457"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直線コネクタ 146"/>
            <p:cNvCxnSpPr/>
            <p:nvPr/>
          </p:nvCxnSpPr>
          <p:spPr>
            <a:xfrm>
              <a:off x="7524330" y="2422147"/>
              <a:ext cx="1008110"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直線コネクタ 147"/>
            <p:cNvCxnSpPr/>
            <p:nvPr/>
          </p:nvCxnSpPr>
          <p:spPr>
            <a:xfrm flipH="1">
              <a:off x="7520738" y="2422147"/>
              <a:ext cx="969899"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テキスト ボックス 148"/>
            <p:cNvSpPr txBox="1"/>
            <p:nvPr/>
          </p:nvSpPr>
          <p:spPr>
            <a:xfrm>
              <a:off x="7758117" y="1809134"/>
              <a:ext cx="540533" cy="400110"/>
            </a:xfrm>
            <a:prstGeom prst="rect">
              <a:avLst/>
            </a:prstGeom>
            <a:noFill/>
          </p:spPr>
          <p:txBody>
            <a:bodyPr wrap="none" rtlCol="0">
              <a:spAutoFit/>
            </a:bodyPr>
            <a:lstStyle/>
            <a:p>
              <a:r>
                <a:rPr kumimoji="1" lang="en-US" altLang="ja-JP" sz="2000" dirty="0" smtClean="0"/>
                <a:t>0.7</a:t>
              </a:r>
              <a:endParaRPr kumimoji="1" lang="ja-JP" altLang="en-US" sz="2000" dirty="0"/>
            </a:p>
          </p:txBody>
        </p:sp>
        <p:sp>
          <p:nvSpPr>
            <p:cNvPr id="150" name="テキスト ボックス 149"/>
            <p:cNvSpPr txBox="1"/>
            <p:nvPr/>
          </p:nvSpPr>
          <p:spPr>
            <a:xfrm>
              <a:off x="7758117" y="3362785"/>
              <a:ext cx="540533" cy="400110"/>
            </a:xfrm>
            <a:prstGeom prst="rect">
              <a:avLst/>
            </a:prstGeom>
            <a:noFill/>
          </p:spPr>
          <p:txBody>
            <a:bodyPr wrap="none" rtlCol="0">
              <a:spAutoFit/>
            </a:bodyPr>
            <a:lstStyle/>
            <a:p>
              <a:r>
                <a:rPr kumimoji="1" lang="en-US" altLang="ja-JP" sz="2000" dirty="0" smtClean="0"/>
                <a:t>0.5</a:t>
              </a:r>
              <a:endParaRPr kumimoji="1" lang="ja-JP" altLang="en-US" sz="2000" dirty="0"/>
            </a:p>
          </p:txBody>
        </p:sp>
        <p:sp>
          <p:nvSpPr>
            <p:cNvPr id="151" name="テキスト ボックス 150"/>
            <p:cNvSpPr txBox="1"/>
            <p:nvPr/>
          </p:nvSpPr>
          <p:spPr>
            <a:xfrm>
              <a:off x="7012264" y="2604817"/>
              <a:ext cx="508473" cy="400110"/>
            </a:xfrm>
            <a:prstGeom prst="rect">
              <a:avLst/>
            </a:prstGeom>
            <a:noFill/>
          </p:spPr>
          <p:txBody>
            <a:bodyPr wrap="none" rtlCol="0">
              <a:spAutoFit/>
            </a:bodyPr>
            <a:lstStyle/>
            <a:p>
              <a:r>
                <a:rPr kumimoji="1" lang="en-US" altLang="ja-JP" sz="2000" dirty="0" smtClean="0"/>
                <a:t>0.2</a:t>
              </a:r>
              <a:endParaRPr kumimoji="1" lang="ja-JP" altLang="en-US" sz="2000" dirty="0"/>
            </a:p>
          </p:txBody>
        </p:sp>
        <p:sp>
          <p:nvSpPr>
            <p:cNvPr id="152" name="テキスト ボックス 151"/>
            <p:cNvSpPr txBox="1"/>
            <p:nvPr/>
          </p:nvSpPr>
          <p:spPr>
            <a:xfrm>
              <a:off x="8490637" y="2604817"/>
              <a:ext cx="508473" cy="400110"/>
            </a:xfrm>
            <a:prstGeom prst="rect">
              <a:avLst/>
            </a:prstGeom>
            <a:noFill/>
          </p:spPr>
          <p:txBody>
            <a:bodyPr wrap="none" rtlCol="0">
              <a:spAutoFit/>
            </a:bodyPr>
            <a:lstStyle/>
            <a:p>
              <a:r>
                <a:rPr kumimoji="1" lang="en-US" altLang="ja-JP" sz="2000" dirty="0" smtClean="0"/>
                <a:t>0.2</a:t>
              </a:r>
              <a:endParaRPr kumimoji="1" lang="ja-JP" altLang="en-US" sz="2000" dirty="0"/>
            </a:p>
          </p:txBody>
        </p:sp>
        <p:sp>
          <p:nvSpPr>
            <p:cNvPr id="153" name="テキスト ボックス 152"/>
            <p:cNvSpPr txBox="1"/>
            <p:nvPr/>
          </p:nvSpPr>
          <p:spPr>
            <a:xfrm>
              <a:off x="7716313" y="2294571"/>
              <a:ext cx="540533" cy="400110"/>
            </a:xfrm>
            <a:prstGeom prst="rect">
              <a:avLst/>
            </a:prstGeom>
            <a:noFill/>
          </p:spPr>
          <p:txBody>
            <a:bodyPr wrap="none" rtlCol="0">
              <a:spAutoFit/>
            </a:bodyPr>
            <a:lstStyle/>
            <a:p>
              <a:r>
                <a:rPr kumimoji="1" lang="en-US" altLang="ja-JP" sz="2000" dirty="0" smtClean="0"/>
                <a:t>0.0</a:t>
              </a:r>
              <a:endParaRPr kumimoji="1" lang="ja-JP" altLang="en-US" sz="2000" dirty="0"/>
            </a:p>
          </p:txBody>
        </p:sp>
        <p:sp>
          <p:nvSpPr>
            <p:cNvPr id="154" name="テキスト ボックス 153"/>
            <p:cNvSpPr txBox="1"/>
            <p:nvPr/>
          </p:nvSpPr>
          <p:spPr>
            <a:xfrm>
              <a:off x="7692761" y="2914465"/>
              <a:ext cx="540533" cy="400110"/>
            </a:xfrm>
            <a:prstGeom prst="rect">
              <a:avLst/>
            </a:prstGeom>
            <a:noFill/>
          </p:spPr>
          <p:txBody>
            <a:bodyPr wrap="none" rtlCol="0">
              <a:spAutoFit/>
            </a:bodyPr>
            <a:lstStyle/>
            <a:p>
              <a:r>
                <a:rPr kumimoji="1" lang="en-US" altLang="ja-JP" sz="2000" dirty="0" smtClean="0"/>
                <a:t>0.1</a:t>
              </a:r>
              <a:endParaRPr kumimoji="1" lang="ja-JP" altLang="en-US" sz="2000" dirty="0"/>
            </a:p>
          </p:txBody>
        </p:sp>
        <p:sp>
          <p:nvSpPr>
            <p:cNvPr id="155" name="テキスト ボックス 154"/>
            <p:cNvSpPr txBox="1"/>
            <p:nvPr/>
          </p:nvSpPr>
          <p:spPr>
            <a:xfrm>
              <a:off x="6961378" y="3195115"/>
              <a:ext cx="825867" cy="369332"/>
            </a:xfrm>
            <a:prstGeom prst="rect">
              <a:avLst/>
            </a:prstGeom>
            <a:noFill/>
            <a:ln w="15875">
              <a:solidFill>
                <a:schemeClr val="tx1"/>
              </a:solidFill>
            </a:ln>
          </p:spPr>
          <p:txBody>
            <a:bodyPr wrap="none" rtlCol="0">
              <a:spAutoFit/>
            </a:bodyPr>
            <a:lstStyle/>
            <a:p>
              <a:r>
                <a:rPr lang="en-US" altLang="ja-JP" dirty="0" smtClean="0"/>
                <a:t>Func2</a:t>
              </a:r>
              <a:endParaRPr kumimoji="1" lang="ja-JP" altLang="en-US" dirty="0"/>
            </a:p>
          </p:txBody>
        </p:sp>
        <p:sp>
          <p:nvSpPr>
            <p:cNvPr id="156" name="テキスト ボックス 155"/>
            <p:cNvSpPr txBox="1"/>
            <p:nvPr/>
          </p:nvSpPr>
          <p:spPr>
            <a:xfrm>
              <a:off x="6955511" y="2052815"/>
              <a:ext cx="825867" cy="369332"/>
            </a:xfrm>
            <a:prstGeom prst="rect">
              <a:avLst/>
            </a:prstGeom>
            <a:noFill/>
            <a:ln w="15875">
              <a:solidFill>
                <a:schemeClr val="tx1"/>
              </a:solidFill>
            </a:ln>
          </p:spPr>
          <p:txBody>
            <a:bodyPr wrap="none" rtlCol="0">
              <a:spAutoFit/>
            </a:bodyPr>
            <a:lstStyle/>
            <a:p>
              <a:r>
                <a:rPr lang="en-US" altLang="ja-JP" dirty="0" smtClean="0"/>
                <a:t>Func1</a:t>
              </a:r>
              <a:endParaRPr kumimoji="1" lang="ja-JP" altLang="en-US" dirty="0"/>
            </a:p>
          </p:txBody>
        </p:sp>
        <p:sp>
          <p:nvSpPr>
            <p:cNvPr id="157" name="テキスト ボックス 156"/>
            <p:cNvSpPr txBox="1"/>
            <p:nvPr/>
          </p:nvSpPr>
          <p:spPr>
            <a:xfrm>
              <a:off x="8280726" y="2041333"/>
              <a:ext cx="825867" cy="369332"/>
            </a:xfrm>
            <a:prstGeom prst="rect">
              <a:avLst/>
            </a:prstGeom>
            <a:noFill/>
            <a:ln w="15875">
              <a:solidFill>
                <a:schemeClr val="tx1"/>
              </a:solidFill>
            </a:ln>
          </p:spPr>
          <p:txBody>
            <a:bodyPr wrap="none" rtlCol="0">
              <a:spAutoFit/>
            </a:bodyPr>
            <a:lstStyle/>
            <a:p>
              <a:r>
                <a:rPr lang="en-US" altLang="ja-JP" dirty="0" smtClean="0"/>
                <a:t>Func3</a:t>
              </a:r>
              <a:endParaRPr kumimoji="1" lang="ja-JP" altLang="en-US" dirty="0"/>
            </a:p>
          </p:txBody>
        </p:sp>
        <p:sp>
          <p:nvSpPr>
            <p:cNvPr id="158" name="テキスト ボックス 157"/>
            <p:cNvSpPr txBox="1"/>
            <p:nvPr/>
          </p:nvSpPr>
          <p:spPr>
            <a:xfrm>
              <a:off x="8274612" y="3178119"/>
              <a:ext cx="825867" cy="369332"/>
            </a:xfrm>
            <a:prstGeom prst="rect">
              <a:avLst/>
            </a:prstGeom>
            <a:noFill/>
            <a:ln w="15875">
              <a:solidFill>
                <a:schemeClr val="tx1"/>
              </a:solidFill>
            </a:ln>
          </p:spPr>
          <p:txBody>
            <a:bodyPr wrap="none" rtlCol="0">
              <a:spAutoFit/>
            </a:bodyPr>
            <a:lstStyle/>
            <a:p>
              <a:r>
                <a:rPr lang="en-US" altLang="ja-JP" dirty="0" smtClean="0"/>
                <a:t>Func4</a:t>
              </a:r>
              <a:endParaRPr kumimoji="1" lang="ja-JP" altLang="en-US" dirty="0"/>
            </a:p>
          </p:txBody>
        </p:sp>
      </p:grpSp>
      <p:sp>
        <p:nvSpPr>
          <p:cNvPr id="160" name="円/楕円 159"/>
          <p:cNvSpPr/>
          <p:nvPr/>
        </p:nvSpPr>
        <p:spPr>
          <a:xfrm>
            <a:off x="6710602" y="2883512"/>
            <a:ext cx="2411760" cy="984795"/>
          </a:xfrm>
          <a:prstGeom prst="ellipse">
            <a:avLst/>
          </a:prstGeom>
          <a:noFill/>
          <a:ln>
            <a:solidFill>
              <a:schemeClr val="accent2"/>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413993" y="766233"/>
            <a:ext cx="4534698" cy="369332"/>
          </a:xfrm>
          <a:prstGeom prst="rect">
            <a:avLst/>
          </a:prstGeom>
          <a:noFill/>
        </p:spPr>
        <p:txBody>
          <a:bodyPr wrap="square" rtlCol="0">
            <a:spAutoFit/>
          </a:bodyPr>
          <a:lstStyle/>
          <a:p>
            <a:r>
              <a:rPr lang="en-US" altLang="ja-JP" dirty="0" smtClean="0"/>
              <a:t>※</a:t>
            </a:r>
            <a:r>
              <a:rPr lang="ja-JP" altLang="en-US" dirty="0" smtClean="0"/>
              <a:t> </a:t>
            </a:r>
            <a:r>
              <a:rPr lang="en-US" altLang="ja-JP" dirty="0" smtClean="0"/>
              <a:t>Java </a:t>
            </a:r>
            <a:r>
              <a:rPr lang="ja-JP" altLang="en-US" dirty="0" smtClean="0"/>
              <a:t>のメソッドを「関数」として説明します</a:t>
            </a:r>
            <a:endParaRPr lang="en-US" altLang="ja-JP" dirty="0" smtClean="0"/>
          </a:p>
        </p:txBody>
      </p:sp>
      <p:sp>
        <p:nvSpPr>
          <p:cNvPr id="53" name="テキスト ボックス 52"/>
          <p:cNvSpPr txBox="1"/>
          <p:nvPr/>
        </p:nvSpPr>
        <p:spPr>
          <a:xfrm>
            <a:off x="6755747" y="4092938"/>
            <a:ext cx="2321469" cy="707886"/>
          </a:xfrm>
          <a:prstGeom prst="rect">
            <a:avLst/>
          </a:prstGeom>
          <a:noFill/>
        </p:spPr>
        <p:txBody>
          <a:bodyPr wrap="none" rtlCol="0">
            <a:spAutoFit/>
          </a:bodyPr>
          <a:lstStyle/>
          <a:p>
            <a:r>
              <a:rPr lang="ja-JP" altLang="en-US" sz="2000" dirty="0" smtClean="0">
                <a:solidFill>
                  <a:schemeClr val="accent2"/>
                </a:solidFill>
              </a:rPr>
              <a:t>出力：</a:t>
            </a:r>
            <a:r>
              <a:rPr kumimoji="1" lang="ja-JP" altLang="en-US" sz="2000" dirty="0" smtClean="0">
                <a:solidFill>
                  <a:schemeClr val="accent2"/>
                </a:solidFill>
              </a:rPr>
              <a:t>クラスタリング</a:t>
            </a:r>
            <a:endParaRPr kumimoji="1" lang="en-US" altLang="ja-JP" sz="2000" dirty="0" smtClean="0">
              <a:solidFill>
                <a:schemeClr val="accent2"/>
              </a:solidFill>
            </a:endParaRPr>
          </a:p>
          <a:p>
            <a:r>
              <a:rPr lang="ja-JP" altLang="en-US" sz="2000" dirty="0" smtClean="0">
                <a:solidFill>
                  <a:schemeClr val="accent2"/>
                </a:solidFill>
              </a:rPr>
              <a:t>された関数群</a:t>
            </a:r>
            <a:endParaRPr kumimoji="1" lang="ja-JP" altLang="en-US" sz="2000" dirty="0">
              <a:solidFill>
                <a:schemeClr val="accent2"/>
              </a:solidFill>
            </a:endParaRPr>
          </a:p>
        </p:txBody>
      </p:sp>
    </p:spTree>
    <p:extLst>
      <p:ext uri="{BB962C8B-B14F-4D97-AF65-F5344CB8AC3E}">
        <p14:creationId xmlns:p14="http://schemas.microsoft.com/office/powerpoint/2010/main" val="16773722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67544" y="1213524"/>
            <a:ext cx="8229600" cy="1268760"/>
          </a:xfrm>
          <a:solidFill>
            <a:schemeClr val="bg1"/>
          </a:solidFill>
        </p:spPr>
        <p:txBody>
          <a:bodyPr/>
          <a:lstStyle/>
          <a:p>
            <a:r>
              <a:rPr lang="ja-JP" altLang="en-US" sz="2400" dirty="0" smtClean="0"/>
              <a:t>外部アクセスに対応する関数名は，開発者に指定してもらう</a:t>
            </a:r>
            <a:endParaRPr lang="en-US" altLang="ja-JP" sz="2000" dirty="0" smtClean="0"/>
          </a:p>
          <a:p>
            <a:r>
              <a:rPr lang="ja-JP" altLang="en-US" sz="2400" dirty="0" smtClean="0"/>
              <a:t>引数や戻り値のデータ型によって単一レコードの操作と複数レコードの操作を区別する</a:t>
            </a:r>
            <a:endParaRPr lang="en-US" altLang="ja-JP" sz="2400" dirty="0" smtClean="0"/>
          </a:p>
        </p:txBody>
      </p:sp>
      <p:sp>
        <p:nvSpPr>
          <p:cNvPr id="2" name="タイトル 1"/>
          <p:cNvSpPr>
            <a:spLocks noGrp="1"/>
          </p:cNvSpPr>
          <p:nvPr>
            <p:ph type="title"/>
          </p:nvPr>
        </p:nvSpPr>
        <p:spPr>
          <a:xfrm>
            <a:off x="457200" y="274638"/>
            <a:ext cx="8218488" cy="850106"/>
          </a:xfrm>
        </p:spPr>
        <p:txBody>
          <a:bodyPr/>
          <a:lstStyle/>
          <a:p>
            <a:r>
              <a:rPr lang="en-US" altLang="ja-JP" sz="3200" dirty="0"/>
              <a:t>Step 1</a:t>
            </a:r>
            <a:r>
              <a:rPr lang="ja-JP" altLang="en-US" sz="3200" dirty="0" smtClean="0"/>
              <a:t>：関数からの外部アクセス記号列の抽出</a:t>
            </a:r>
            <a:endParaRPr kumimoji="1" lang="ja-JP" altLang="en-US" sz="3200"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11</a:t>
            </a:fld>
            <a:endParaRPr lang="en-US" altLang="ja-JP">
              <a:solidFill>
                <a:srgbClr val="000000"/>
              </a:solidFill>
            </a:endParaRPr>
          </a:p>
        </p:txBody>
      </p:sp>
      <p:graphicFrame>
        <p:nvGraphicFramePr>
          <p:cNvPr id="8" name="表 7"/>
          <p:cNvGraphicFramePr>
            <a:graphicFrameLocks noGrp="1"/>
          </p:cNvGraphicFramePr>
          <p:nvPr>
            <p:extLst>
              <p:ext uri="{D42A27DB-BD31-4B8C-83A1-F6EECF244321}">
                <p14:modId xmlns:p14="http://schemas.microsoft.com/office/powerpoint/2010/main" val="3846161153"/>
              </p:ext>
            </p:extLst>
          </p:nvPr>
        </p:nvGraphicFramePr>
        <p:xfrm>
          <a:off x="993615" y="2853474"/>
          <a:ext cx="5882641" cy="3744420"/>
        </p:xfrm>
        <a:graphic>
          <a:graphicData uri="http://schemas.openxmlformats.org/drawingml/2006/table">
            <a:tbl>
              <a:tblPr firstRow="1" bandRow="1">
                <a:tableStyleId>{21E4AEA4-8DFA-4A89-87EB-49C32662AFE0}</a:tableStyleId>
              </a:tblPr>
              <a:tblGrid>
                <a:gridCol w="1971993"/>
                <a:gridCol w="2837180"/>
                <a:gridCol w="1073468"/>
              </a:tblGrid>
              <a:tr h="374442">
                <a:tc>
                  <a:txBody>
                    <a:bodyPr/>
                    <a:lstStyle/>
                    <a:p>
                      <a:r>
                        <a:rPr kumimoji="1" lang="ja-JP" altLang="en-US" sz="1600" dirty="0" smtClean="0"/>
                        <a:t>カテゴリ</a:t>
                      </a:r>
                      <a:endParaRPr kumimoji="1" lang="ja-JP" altLang="en-US" sz="1600" dirty="0"/>
                    </a:p>
                  </a:txBody>
                  <a:tcPr/>
                </a:tc>
                <a:tc>
                  <a:txBody>
                    <a:bodyPr/>
                    <a:lstStyle/>
                    <a:p>
                      <a:r>
                        <a:rPr kumimoji="1" lang="ja-JP" altLang="en-US" sz="1600" dirty="0" smtClean="0"/>
                        <a:t>文</a:t>
                      </a:r>
                      <a:endParaRPr kumimoji="1" lang="ja-JP" altLang="en-US" sz="1600" dirty="0"/>
                    </a:p>
                  </a:txBody>
                  <a:tcPr/>
                </a:tc>
                <a:tc>
                  <a:txBody>
                    <a:bodyPr/>
                    <a:lstStyle/>
                    <a:p>
                      <a:r>
                        <a:rPr kumimoji="1" lang="ja-JP" altLang="en-US" sz="1600" dirty="0" smtClean="0"/>
                        <a:t>記号</a:t>
                      </a:r>
                      <a:endParaRPr kumimoji="1" lang="ja-JP" altLang="en-US" sz="1600" dirty="0"/>
                    </a:p>
                  </a:txBody>
                  <a:tcPr/>
                </a:tc>
              </a:tr>
              <a:tr h="374442">
                <a:tc rowSpan="4">
                  <a:txBody>
                    <a:bodyPr/>
                    <a:lstStyle/>
                    <a:p>
                      <a:r>
                        <a:rPr kumimoji="1" lang="en-US" altLang="ja-JP" sz="1600" dirty="0" smtClean="0"/>
                        <a:t>SQL</a:t>
                      </a:r>
                      <a:r>
                        <a:rPr kumimoji="1" lang="ja-JP" altLang="en-US" sz="1600" dirty="0" smtClean="0"/>
                        <a:t>文の実行</a:t>
                      </a:r>
                      <a:endParaRPr kumimoji="1" lang="ja-JP" altLang="en-US" sz="1600" dirty="0"/>
                    </a:p>
                  </a:txBody>
                  <a:tcPr/>
                </a:tc>
                <a:tc>
                  <a:txBody>
                    <a:bodyPr/>
                    <a:lstStyle/>
                    <a:p>
                      <a:r>
                        <a:rPr kumimoji="1" lang="en-US" altLang="ja-JP" sz="1600" dirty="0" smtClean="0"/>
                        <a:t>SELECT</a:t>
                      </a:r>
                      <a:r>
                        <a:rPr kumimoji="1" lang="ja-JP" altLang="en-US" sz="1600" dirty="0" smtClean="0"/>
                        <a:t>文の実行</a:t>
                      </a:r>
                      <a:endParaRPr kumimoji="1" lang="ja-JP" altLang="en-US" sz="1600" dirty="0"/>
                    </a:p>
                  </a:txBody>
                  <a:tcPr/>
                </a:tc>
                <a:tc>
                  <a:txBody>
                    <a:bodyPr/>
                    <a:lstStyle/>
                    <a:p>
                      <a:r>
                        <a:rPr kumimoji="1" lang="en-US" altLang="ja-JP" sz="1600" dirty="0" err="1" smtClean="0">
                          <a:latin typeface="+mn-ea"/>
                          <a:ea typeface="+mn-ea"/>
                        </a:rPr>
                        <a:t>Ss</a:t>
                      </a:r>
                      <a:r>
                        <a:rPr kumimoji="1" lang="en-US" altLang="ja-JP" sz="1600" dirty="0" smtClean="0">
                          <a:latin typeface="+mn-ea"/>
                          <a:ea typeface="+mn-ea"/>
                        </a:rPr>
                        <a:t>, Sm</a:t>
                      </a:r>
                      <a:endParaRPr kumimoji="1" lang="ja-JP" altLang="en-US" sz="1600" dirty="0">
                        <a:latin typeface="+mn-ea"/>
                        <a:ea typeface="+mn-ea"/>
                      </a:endParaRPr>
                    </a:p>
                  </a:txBody>
                  <a:tcPr/>
                </a:tc>
              </a:tr>
              <a:tr h="374442">
                <a:tc vMerge="1">
                  <a:txBody>
                    <a:bodyPr/>
                    <a:lstStyle/>
                    <a:p>
                      <a:endParaRPr kumimoji="1" lang="ja-JP" altLang="en-US" sz="2400" dirty="0"/>
                    </a:p>
                  </a:txBody>
                  <a:tcPr/>
                </a:tc>
                <a:tc>
                  <a:txBody>
                    <a:bodyPr/>
                    <a:lstStyle/>
                    <a:p>
                      <a:r>
                        <a:rPr kumimoji="1" lang="en-US" altLang="ja-JP" sz="1600" dirty="0" smtClean="0"/>
                        <a:t>INSERT</a:t>
                      </a:r>
                      <a:r>
                        <a:rPr kumimoji="1" lang="ja-JP" altLang="en-US" sz="1600" dirty="0" smtClean="0"/>
                        <a:t>文の実行</a:t>
                      </a:r>
                      <a:endParaRPr kumimoji="1" lang="ja-JP" altLang="en-US" sz="1600" dirty="0"/>
                    </a:p>
                  </a:txBody>
                  <a:tcPr/>
                </a:tc>
                <a:tc>
                  <a:txBody>
                    <a:bodyPr/>
                    <a:lstStyle/>
                    <a:p>
                      <a:r>
                        <a:rPr kumimoji="1" lang="en-US" altLang="ja-JP" sz="1600" dirty="0" smtClean="0">
                          <a:latin typeface="+mn-ea"/>
                          <a:ea typeface="+mn-ea"/>
                        </a:rPr>
                        <a:t>Is, </a:t>
                      </a:r>
                      <a:r>
                        <a:rPr kumimoji="1" lang="en-US" altLang="ja-JP" sz="1600" dirty="0" err="1" smtClean="0">
                          <a:latin typeface="+mn-ea"/>
                          <a:ea typeface="+mn-ea"/>
                        </a:rPr>
                        <a:t>Im</a:t>
                      </a:r>
                      <a:endParaRPr kumimoji="1" lang="ja-JP" altLang="en-US" sz="1600" dirty="0">
                        <a:latin typeface="+mn-ea"/>
                        <a:ea typeface="+mn-ea"/>
                      </a:endParaRPr>
                    </a:p>
                  </a:txBody>
                  <a:tcPr/>
                </a:tc>
              </a:tr>
              <a:tr h="374442">
                <a:tc vMerge="1">
                  <a:txBody>
                    <a:bodyPr/>
                    <a:lstStyle/>
                    <a:p>
                      <a:endParaRPr kumimoji="1" lang="ja-JP" altLang="en-US" sz="2400" dirty="0"/>
                    </a:p>
                  </a:txBody>
                  <a:tcPr/>
                </a:tc>
                <a:tc>
                  <a:txBody>
                    <a:bodyPr/>
                    <a:lstStyle/>
                    <a:p>
                      <a:r>
                        <a:rPr kumimoji="1" lang="en-US" altLang="ja-JP" sz="1600" dirty="0" smtClean="0"/>
                        <a:t>UPDATE</a:t>
                      </a:r>
                      <a:r>
                        <a:rPr kumimoji="1" lang="ja-JP" altLang="en-US" sz="1600" dirty="0" smtClean="0"/>
                        <a:t>文の実行</a:t>
                      </a:r>
                      <a:endParaRPr kumimoji="1" lang="ja-JP" altLang="en-US" sz="1600" dirty="0"/>
                    </a:p>
                  </a:txBody>
                  <a:tcPr/>
                </a:tc>
                <a:tc>
                  <a:txBody>
                    <a:bodyPr/>
                    <a:lstStyle/>
                    <a:p>
                      <a:r>
                        <a:rPr kumimoji="1" lang="en-US" altLang="ja-JP" sz="1600" dirty="0" smtClean="0">
                          <a:latin typeface="+mn-ea"/>
                          <a:ea typeface="+mn-ea"/>
                        </a:rPr>
                        <a:t>Us, Um</a:t>
                      </a:r>
                      <a:endParaRPr kumimoji="1" lang="ja-JP" altLang="en-US" sz="1600" dirty="0">
                        <a:latin typeface="+mn-ea"/>
                        <a:ea typeface="+mn-ea"/>
                      </a:endParaRPr>
                    </a:p>
                  </a:txBody>
                  <a:tcPr/>
                </a:tc>
              </a:tr>
              <a:tr h="374442">
                <a:tc vMerge="1">
                  <a:txBody>
                    <a:bodyPr/>
                    <a:lstStyle/>
                    <a:p>
                      <a:endParaRPr kumimoji="1" lang="ja-JP" altLang="en-US" sz="2400" dirty="0"/>
                    </a:p>
                  </a:txBody>
                  <a:tcPr/>
                </a:tc>
                <a:tc>
                  <a:txBody>
                    <a:bodyPr/>
                    <a:lstStyle/>
                    <a:p>
                      <a:r>
                        <a:rPr kumimoji="1" lang="en-US" altLang="ja-JP" sz="1600" dirty="0" smtClean="0"/>
                        <a:t>DELETE</a:t>
                      </a:r>
                      <a:r>
                        <a:rPr kumimoji="1" lang="ja-JP" altLang="en-US" sz="1600" dirty="0" smtClean="0"/>
                        <a:t>文の実行</a:t>
                      </a:r>
                      <a:endParaRPr kumimoji="1" lang="ja-JP" altLang="en-US" sz="1600" dirty="0"/>
                    </a:p>
                  </a:txBody>
                  <a:tcPr/>
                </a:tc>
                <a:tc>
                  <a:txBody>
                    <a:bodyPr/>
                    <a:lstStyle/>
                    <a:p>
                      <a:r>
                        <a:rPr kumimoji="1" lang="en-US" altLang="ja-JP" sz="1600" dirty="0" smtClean="0">
                          <a:latin typeface="+mn-ea"/>
                          <a:ea typeface="+mn-ea"/>
                        </a:rPr>
                        <a:t>Ds, </a:t>
                      </a:r>
                      <a:r>
                        <a:rPr kumimoji="1" lang="en-US" altLang="ja-JP" sz="1600" dirty="0" err="1" smtClean="0">
                          <a:latin typeface="+mn-ea"/>
                          <a:ea typeface="+mn-ea"/>
                        </a:rPr>
                        <a:t>Dm</a:t>
                      </a:r>
                      <a:endParaRPr kumimoji="1" lang="ja-JP" altLang="en-US" sz="1600" dirty="0">
                        <a:latin typeface="+mn-ea"/>
                        <a:ea typeface="+mn-ea"/>
                      </a:endParaRPr>
                    </a:p>
                  </a:txBody>
                  <a:tcPr/>
                </a:tc>
              </a:tr>
              <a:tr h="374442">
                <a:tc rowSpan="2">
                  <a:txBody>
                    <a:bodyPr/>
                    <a:lstStyle/>
                    <a:p>
                      <a:r>
                        <a:rPr kumimoji="1" lang="ja-JP" altLang="en-US" sz="1600" dirty="0" smtClean="0"/>
                        <a:t>画面との入出力</a:t>
                      </a:r>
                      <a:endParaRPr kumimoji="1" lang="ja-JP" altLang="en-US" sz="1600" dirty="0"/>
                    </a:p>
                  </a:txBody>
                  <a:tcPr/>
                </a:tc>
                <a:tc>
                  <a:txBody>
                    <a:bodyPr/>
                    <a:lstStyle/>
                    <a:p>
                      <a:r>
                        <a:rPr kumimoji="1" lang="ja-JP" altLang="en-US" sz="1600" dirty="0" smtClean="0"/>
                        <a:t>画面からの読み込み</a:t>
                      </a:r>
                      <a:endParaRPr kumimoji="1" lang="ja-JP" altLang="en-US" sz="1600" dirty="0"/>
                    </a:p>
                  </a:txBody>
                  <a:tcPr/>
                </a:tc>
                <a:tc>
                  <a:txBody>
                    <a:bodyPr/>
                    <a:lstStyle/>
                    <a:p>
                      <a:r>
                        <a:rPr kumimoji="1" lang="en-US" altLang="ja-JP" sz="1600" dirty="0" err="1" smtClean="0">
                          <a:latin typeface="+mn-ea"/>
                          <a:ea typeface="+mn-ea"/>
                        </a:rPr>
                        <a:t>Rs</a:t>
                      </a:r>
                      <a:r>
                        <a:rPr kumimoji="1" lang="en-US" altLang="ja-JP" sz="1600" dirty="0" smtClean="0">
                          <a:latin typeface="+mn-ea"/>
                          <a:ea typeface="+mn-ea"/>
                        </a:rPr>
                        <a:t>, Rm</a:t>
                      </a:r>
                      <a:endParaRPr kumimoji="1" lang="ja-JP" altLang="en-US" sz="1600" dirty="0">
                        <a:latin typeface="+mn-ea"/>
                        <a:ea typeface="+mn-ea"/>
                      </a:endParaRPr>
                    </a:p>
                  </a:txBody>
                  <a:tcPr/>
                </a:tc>
              </a:tr>
              <a:tr h="374442">
                <a:tc vMerge="1">
                  <a:txBody>
                    <a:bodyPr/>
                    <a:lstStyle/>
                    <a:p>
                      <a:endParaRPr kumimoji="1" lang="ja-JP" altLang="en-US" sz="2400" dirty="0"/>
                    </a:p>
                  </a:txBody>
                  <a:tcPr/>
                </a:tc>
                <a:tc>
                  <a:txBody>
                    <a:bodyPr/>
                    <a:lstStyle/>
                    <a:p>
                      <a:r>
                        <a:rPr kumimoji="1" lang="ja-JP" altLang="en-US" sz="1600" dirty="0" smtClean="0"/>
                        <a:t>画面への書き込み</a:t>
                      </a:r>
                      <a:endParaRPr kumimoji="1" lang="ja-JP" altLang="en-US" sz="1600" dirty="0"/>
                    </a:p>
                  </a:txBody>
                  <a:tcPr/>
                </a:tc>
                <a:tc>
                  <a:txBody>
                    <a:bodyPr/>
                    <a:lstStyle/>
                    <a:p>
                      <a:r>
                        <a:rPr kumimoji="1" lang="en-US" altLang="ja-JP" sz="1600" dirty="0" err="1" smtClean="0">
                          <a:latin typeface="+mn-ea"/>
                          <a:ea typeface="+mn-ea"/>
                        </a:rPr>
                        <a:t>Ws</a:t>
                      </a:r>
                      <a:r>
                        <a:rPr kumimoji="1" lang="en-US" altLang="ja-JP" sz="1600" dirty="0" smtClean="0">
                          <a:latin typeface="+mn-ea"/>
                          <a:ea typeface="+mn-ea"/>
                        </a:rPr>
                        <a:t>, </a:t>
                      </a:r>
                      <a:r>
                        <a:rPr kumimoji="1" lang="en-US" altLang="ja-JP" sz="1600" dirty="0" err="1" smtClean="0">
                          <a:latin typeface="+mn-ea"/>
                          <a:ea typeface="+mn-ea"/>
                        </a:rPr>
                        <a:t>Wm</a:t>
                      </a:r>
                      <a:endParaRPr kumimoji="1" lang="ja-JP" altLang="en-US" sz="1600" dirty="0">
                        <a:latin typeface="+mn-ea"/>
                        <a:ea typeface="+mn-ea"/>
                      </a:endParaRPr>
                    </a:p>
                  </a:txBody>
                  <a:tcPr/>
                </a:tc>
              </a:tr>
              <a:tr h="374442">
                <a:tc rowSpan="3">
                  <a:txBody>
                    <a:bodyPr/>
                    <a:lstStyle/>
                    <a:p>
                      <a:r>
                        <a:rPr kumimoji="1" lang="ja-JP" altLang="en-US" sz="1600" dirty="0" smtClean="0"/>
                        <a:t>制御文</a:t>
                      </a:r>
                      <a:endParaRPr kumimoji="1" lang="ja-JP" altLang="en-US" sz="1600" dirty="0"/>
                    </a:p>
                  </a:txBody>
                  <a:tcPr/>
                </a:tc>
                <a:tc>
                  <a:txBody>
                    <a:bodyPr/>
                    <a:lstStyle/>
                    <a:p>
                      <a:r>
                        <a:rPr kumimoji="1" lang="en-US" altLang="ja-JP" sz="1600" dirty="0" smtClean="0"/>
                        <a:t>If </a:t>
                      </a:r>
                      <a:r>
                        <a:rPr kumimoji="1" lang="ja-JP" altLang="en-US" sz="1600" dirty="0" smtClean="0"/>
                        <a:t>文</a:t>
                      </a:r>
                      <a:r>
                        <a:rPr kumimoji="1" lang="ja-JP" altLang="en-US" sz="1600" baseline="0" dirty="0" smtClean="0"/>
                        <a:t>の開始，終了</a:t>
                      </a:r>
                      <a:endParaRPr kumimoji="1" lang="ja-JP" altLang="en-US" sz="1600" dirty="0"/>
                    </a:p>
                  </a:txBody>
                  <a:tcPr/>
                </a:tc>
                <a:tc>
                  <a:txBody>
                    <a:bodyPr/>
                    <a:lstStyle/>
                    <a:p>
                      <a:r>
                        <a:rPr kumimoji="1" lang="en-US" altLang="ja-JP" sz="1600" dirty="0" smtClean="0">
                          <a:latin typeface="+mn-ea"/>
                          <a:ea typeface="+mn-ea"/>
                        </a:rPr>
                        <a:t>If, If}</a:t>
                      </a:r>
                      <a:endParaRPr kumimoji="1" lang="ja-JP" altLang="en-US" sz="1600" dirty="0">
                        <a:latin typeface="+mn-ea"/>
                        <a:ea typeface="+mn-ea"/>
                      </a:endParaRPr>
                    </a:p>
                  </a:txBody>
                  <a:tcPr/>
                </a:tc>
              </a:tr>
              <a:tr h="374442">
                <a:tc vMerge="1">
                  <a:txBody>
                    <a:bodyPr/>
                    <a:lstStyle/>
                    <a:p>
                      <a:endParaRPr kumimoji="1" lang="ja-JP" altLang="en-US" sz="2400" dirty="0"/>
                    </a:p>
                  </a:txBody>
                  <a:tcPr/>
                </a:tc>
                <a:tc>
                  <a:txBody>
                    <a:bodyPr/>
                    <a:lstStyle/>
                    <a:p>
                      <a:r>
                        <a:rPr kumimoji="1" lang="en-US" altLang="ja-JP" sz="1600" dirty="0" smtClean="0"/>
                        <a:t>else</a:t>
                      </a:r>
                      <a:r>
                        <a:rPr kumimoji="1" lang="en-US" altLang="ja-JP" sz="1600" baseline="0" dirty="0" smtClean="0"/>
                        <a:t> </a:t>
                      </a:r>
                      <a:r>
                        <a:rPr kumimoji="1" lang="ja-JP" altLang="en-US" sz="1600" baseline="0" dirty="0" smtClean="0"/>
                        <a:t>節の開始</a:t>
                      </a:r>
                      <a:endParaRPr kumimoji="1" lang="ja-JP" altLang="en-US" sz="1600" dirty="0"/>
                    </a:p>
                  </a:txBody>
                  <a:tcPr/>
                </a:tc>
                <a:tc>
                  <a:txBody>
                    <a:bodyPr/>
                    <a:lstStyle/>
                    <a:p>
                      <a:r>
                        <a:rPr kumimoji="1" lang="en-US" altLang="ja-JP" sz="1600" dirty="0" smtClean="0">
                          <a:latin typeface="+mn-ea"/>
                          <a:ea typeface="+mn-ea"/>
                        </a:rPr>
                        <a:t>E</a:t>
                      </a:r>
                      <a:endParaRPr kumimoji="1" lang="ja-JP" altLang="en-US" sz="1600" dirty="0">
                        <a:latin typeface="+mn-ea"/>
                        <a:ea typeface="+mn-ea"/>
                      </a:endParaRPr>
                    </a:p>
                  </a:txBody>
                  <a:tcPr/>
                </a:tc>
              </a:tr>
              <a:tr h="374442">
                <a:tc vMerge="1">
                  <a:txBody>
                    <a:bodyPr/>
                    <a:lstStyle/>
                    <a:p>
                      <a:endParaRPr kumimoji="1" lang="ja-JP" altLang="en-US" sz="2400" dirty="0"/>
                    </a:p>
                  </a:txBody>
                  <a:tcPr/>
                </a:tc>
                <a:tc>
                  <a:txBody>
                    <a:bodyPr/>
                    <a:lstStyle/>
                    <a:p>
                      <a:r>
                        <a:rPr kumimoji="1" lang="ja-JP" altLang="en-US" sz="1600" dirty="0" smtClean="0"/>
                        <a:t>繰り返し文の開始，終了</a:t>
                      </a:r>
                      <a:endParaRPr kumimoji="1" lang="ja-JP" altLang="en-US" sz="1600" dirty="0"/>
                    </a:p>
                  </a:txBody>
                  <a:tcPr/>
                </a:tc>
                <a:tc>
                  <a:txBody>
                    <a:bodyPr/>
                    <a:lstStyle/>
                    <a:p>
                      <a:r>
                        <a:rPr kumimoji="1" lang="en-US" altLang="ja-JP" sz="1600" dirty="0" smtClean="0">
                          <a:latin typeface="+mn-ea"/>
                          <a:ea typeface="+mn-ea"/>
                        </a:rPr>
                        <a:t>L, L}</a:t>
                      </a:r>
                      <a:endParaRPr kumimoji="1" lang="ja-JP" altLang="en-US" sz="1600" dirty="0">
                        <a:latin typeface="+mn-ea"/>
                        <a:ea typeface="+mn-ea"/>
                      </a:endParaRPr>
                    </a:p>
                  </a:txBody>
                  <a:tcPr/>
                </a:tc>
              </a:tr>
            </a:tbl>
          </a:graphicData>
        </a:graphic>
      </p:graphicFrame>
      <p:sp>
        <p:nvSpPr>
          <p:cNvPr id="4" name="テキスト ボックス 3"/>
          <p:cNvSpPr txBox="1"/>
          <p:nvPr/>
        </p:nvSpPr>
        <p:spPr>
          <a:xfrm>
            <a:off x="7002219" y="3212976"/>
            <a:ext cx="1890261" cy="707886"/>
          </a:xfrm>
          <a:prstGeom prst="rect">
            <a:avLst/>
          </a:prstGeom>
          <a:noFill/>
        </p:spPr>
        <p:txBody>
          <a:bodyPr wrap="none" rtlCol="0">
            <a:spAutoFit/>
          </a:bodyPr>
          <a:lstStyle/>
          <a:p>
            <a:r>
              <a:rPr kumimoji="1" lang="en-US" altLang="ja-JP" sz="2000" dirty="0" smtClean="0"/>
              <a:t>s </a:t>
            </a:r>
            <a:r>
              <a:rPr kumimoji="1" lang="ja-JP" altLang="en-US" sz="2000" dirty="0" smtClean="0"/>
              <a:t>：単一レコード</a:t>
            </a:r>
            <a:endParaRPr kumimoji="1" lang="en-US" altLang="ja-JP" sz="2000" dirty="0" smtClean="0"/>
          </a:p>
          <a:p>
            <a:r>
              <a:rPr lang="en-US" altLang="ja-JP" sz="2000" dirty="0" smtClean="0"/>
              <a:t>m</a:t>
            </a:r>
            <a:r>
              <a:rPr lang="ja-JP" altLang="en-US" sz="2000" dirty="0" smtClean="0"/>
              <a:t>：複数レコード</a:t>
            </a:r>
            <a:endParaRPr kumimoji="1" lang="ja-JP" altLang="en-US" sz="2000" dirty="0"/>
          </a:p>
        </p:txBody>
      </p:sp>
    </p:spTree>
    <p:extLst>
      <p:ext uri="{BB962C8B-B14F-4D97-AF65-F5344CB8AC3E}">
        <p14:creationId xmlns:p14="http://schemas.microsoft.com/office/powerpoint/2010/main" val="20724767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例：外部アクセスと制御文の抽出</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12</a:t>
            </a:fld>
            <a:endParaRPr lang="en-US" altLang="ja-JP">
              <a:solidFill>
                <a:srgbClr val="000000"/>
              </a:solidFill>
            </a:endParaRPr>
          </a:p>
        </p:txBody>
      </p:sp>
      <p:grpSp>
        <p:nvGrpSpPr>
          <p:cNvPr id="47" name="グループ化 46"/>
          <p:cNvGrpSpPr/>
          <p:nvPr/>
        </p:nvGrpSpPr>
        <p:grpSpPr>
          <a:xfrm>
            <a:off x="-36511" y="1267013"/>
            <a:ext cx="5040559" cy="3170099"/>
            <a:chOff x="408880" y="1668864"/>
            <a:chExt cx="5174807" cy="3170099"/>
          </a:xfrm>
        </p:grpSpPr>
        <p:sp>
          <p:nvSpPr>
            <p:cNvPr id="7" name="テキスト ボックス 6"/>
            <p:cNvSpPr txBox="1"/>
            <p:nvPr/>
          </p:nvSpPr>
          <p:spPr>
            <a:xfrm>
              <a:off x="827584" y="1668864"/>
              <a:ext cx="4756103" cy="3170099"/>
            </a:xfrm>
            <a:prstGeom prst="rect">
              <a:avLst/>
            </a:prstGeom>
            <a:noFill/>
            <a:ln w="15875">
              <a:solidFill>
                <a:sysClr val="windowText" lastClr="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smtClean="0">
                  <a:ln>
                    <a:noFill/>
                  </a:ln>
                  <a:solidFill>
                    <a:srgbClr val="00007F"/>
                  </a:solidFill>
                  <a:effectLst/>
                  <a:uLnTx/>
                  <a:uFillTx/>
                  <a:latin typeface="Verdana"/>
                </a:rPr>
                <a:t>void</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method01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Dao001</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Dao002</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dao002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Vo</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vo</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noProof="0" dirty="0" smtClean="0">
                  <a:ln>
                    <a:noFill/>
                  </a:ln>
                  <a:solidFill>
                    <a:srgbClr val="00000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String</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array</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vo</a:t>
              </a:r>
              <a:r>
                <a:rPr kumimoji="0" lang="en-US" altLang="ja-JP" sz="2000" b="1" i="0" u="none" strike="noStrike" kern="0" cap="none" spc="0" normalizeH="0" baseline="0" noProof="0" dirty="0" err="1" smtClean="0">
                  <a:ln>
                    <a:noFill/>
                  </a:ln>
                  <a:solidFill>
                    <a:srgbClr val="000000"/>
                  </a:solidFill>
                  <a:effectLst/>
                  <a:uLnTx/>
                  <a:uFillTx/>
                  <a:latin typeface="Verdana"/>
                </a:rPr>
                <a:t>.</a:t>
              </a:r>
              <a:r>
                <a:rPr kumimoji="0" lang="en-US" altLang="ja-JP" sz="2000" b="0" i="0" u="none" strike="noStrike" kern="0" cap="none" spc="0" normalizeH="0" baseline="0" noProof="0" dirty="0" err="1" smtClean="0">
                  <a:ln>
                    <a:noFill/>
                  </a:ln>
                  <a:solidFill>
                    <a:srgbClr val="FF0000"/>
                  </a:solidFill>
                  <a:effectLst/>
                  <a:uLnTx/>
                  <a:uFillTx/>
                  <a:latin typeface="Verdana"/>
                </a:rPr>
                <a:t>getValue</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7F"/>
                  </a:solidFill>
                  <a:effectLst/>
                  <a:uLnTx/>
                  <a:uFillTx/>
                  <a:latin typeface="Verdana"/>
                </a:rPr>
                <a:t>for</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String</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a:solidFill>
                    <a:srgbClr val="000000"/>
                  </a:solidFill>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array</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000000"/>
                  </a:solidFill>
                  <a:effectLst/>
                  <a:uLnTx/>
                  <a:uFillTx/>
                  <a:latin typeface="Verdana"/>
                </a:rPr>
                <a:t>      List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list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FF0000"/>
                  </a:solidFill>
                  <a:effectLst/>
                  <a:uLnTx/>
                  <a:uFillTx/>
                  <a:latin typeface="Verdana"/>
                </a:rPr>
                <a:t>query02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en-US" altLang="ja-JP" sz="2000" b="0" i="0" u="none" strike="noStrike" kern="0" cap="none" spc="0" normalizeH="0" baseline="0" noProof="0" dirty="0" smtClean="0">
                <a:ln>
                  <a:noFill/>
                </a:ln>
                <a:solidFill>
                  <a:srgbClr val="007F0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7F"/>
                  </a:solidFill>
                  <a:effectLst/>
                  <a:uLnTx/>
                  <a:uFillTx/>
                  <a:latin typeface="Verdana"/>
                </a:rPr>
                <a:t>if</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kern="0" dirty="0">
                  <a:solidFill>
                    <a:srgbClr val="000000"/>
                  </a:solidFill>
                  <a:latin typeface="Verdana"/>
                </a:rPr>
                <a:t>l</a:t>
              </a:r>
              <a:r>
                <a:rPr kumimoji="0" lang="en-US" altLang="ja-JP" sz="2000" b="0" i="0" u="none" strike="noStrike" kern="0" cap="none" spc="0" normalizeH="0" baseline="0" noProof="0" dirty="0" err="1" smtClean="0">
                  <a:ln>
                    <a:noFill/>
                  </a:ln>
                  <a:solidFill>
                    <a:srgbClr val="000000"/>
                  </a:solidFill>
                  <a:effectLst/>
                  <a:uLnTx/>
                  <a:uFillTx/>
                  <a:latin typeface="Verdana"/>
                </a:rPr>
                <a:t>ist</a:t>
              </a:r>
              <a:r>
                <a:rPr kumimoji="0" lang="en-US" altLang="ja-JP" sz="2000" b="1" i="0" u="none" strike="noStrike" kern="0" cap="none" spc="0" normalizeH="0" baseline="0" noProof="0" dirty="0" err="1" smtClean="0">
                  <a:ln>
                    <a:noFill/>
                  </a:ln>
                  <a:solidFill>
                    <a:srgbClr val="000000"/>
                  </a:solidFill>
                  <a:effectLst/>
                  <a:uLnTx/>
                  <a:uFillTx/>
                  <a:latin typeface="Verdana"/>
                </a:rPr>
                <a:t>.</a:t>
              </a:r>
              <a:r>
                <a:rPr kumimoji="0" lang="en-US" altLang="ja-JP" sz="2000" b="0" i="0" u="none" strike="noStrike" kern="0" cap="none" spc="0" normalizeH="0" baseline="0" noProof="0" dirty="0" err="1" smtClean="0">
                  <a:ln>
                    <a:noFill/>
                  </a:ln>
                  <a:solidFill>
                    <a:srgbClr val="000000"/>
                  </a:solidFill>
                  <a:effectLst/>
                  <a:uLnTx/>
                  <a:uFillTx/>
                  <a:latin typeface="Verdana"/>
                </a:rPr>
                <a:t>isEmpty</a:t>
              </a:r>
              <a:r>
                <a:rPr kumimoji="0" lang="en-US" altLang="ja-JP" sz="2000" b="0" i="0" u="none" strike="noStrike" kern="0" cap="none" spc="0" normalizeH="0" baseline="0" noProof="0" dirty="0" smtClean="0">
                  <a:ln>
                    <a:noFill/>
                  </a:ln>
                  <a:solidFill>
                    <a:srgbClr val="000000"/>
                  </a:solidFill>
                  <a:effectLst/>
                  <a:uLnTx/>
                  <a:uFillTx/>
                  <a:latin typeface="Verdana"/>
                </a:rPr>
                <a:t>()</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lvl="0"/>
              <a:r>
                <a:rPr kumimoji="0" lang="en-US" altLang="ja-JP" sz="2000" b="0" i="0" u="none" strike="noStrike" kern="0" cap="none" spc="0" normalizeH="0" noProof="0" dirty="0" smtClean="0">
                  <a:ln>
                    <a:noFill/>
                  </a:ln>
                  <a:solidFill>
                    <a:srgbClr val="00000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dao002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FF0000"/>
                  </a:solidFill>
                  <a:effectLst/>
                  <a:uLnTx/>
                  <a:uFillTx/>
                  <a:latin typeface="Verdana"/>
                </a:rPr>
                <a:t>query11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en-US" altLang="ja-JP" sz="2000" b="0" i="0" u="none" strike="noStrike" kern="0" cap="none" spc="0" normalizeH="0" baseline="0" noProof="0" dirty="0" smtClean="0">
                <a:ln>
                  <a:noFill/>
                </a:ln>
                <a:solidFill>
                  <a:srgbClr val="007F0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ja-JP" altLang="en-US" sz="2000" b="0" i="0" u="none" strike="noStrike" kern="0" cap="none" spc="0" normalizeH="0" baseline="0" noProof="0" dirty="0" smtClean="0">
                <a:ln>
                  <a:noFill/>
                </a:ln>
                <a:solidFill>
                  <a:srgbClr val="80808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smtClean="0">
                  <a:ln>
                    <a:noFill/>
                  </a:ln>
                  <a:solidFill>
                    <a:srgbClr val="000000"/>
                  </a:solidFill>
                  <a:effectLst/>
                  <a:uLnTx/>
                  <a:uFillTx/>
                  <a:latin typeface="Verdana"/>
                </a:rPr>
                <a:t>}</a:t>
              </a:r>
              <a:endParaRPr kumimoji="0" lang="ja-JP" altLang="en-US" sz="2000" b="0" i="0" u="none" strike="noStrike" kern="0" cap="none" spc="0" normalizeH="0" baseline="0" noProof="0" dirty="0" smtClean="0">
                <a:ln>
                  <a:noFill/>
                </a:ln>
                <a:solidFill>
                  <a:prstClr val="black"/>
                </a:solidFill>
                <a:effectLst/>
                <a:uLnTx/>
                <a:uFillTx/>
                <a:latin typeface="Calibri"/>
              </a:endParaRPr>
            </a:p>
          </p:txBody>
        </p:sp>
        <p:sp>
          <p:nvSpPr>
            <p:cNvPr id="8" name="テキスト ボックス 7"/>
            <p:cNvSpPr txBox="1"/>
            <p:nvPr/>
          </p:nvSpPr>
          <p:spPr>
            <a:xfrm>
              <a:off x="408880" y="1668864"/>
              <a:ext cx="456187" cy="3170099"/>
            </a:xfrm>
            <a:prstGeom prst="rect">
              <a:avLst/>
            </a:prstGeom>
            <a:noFill/>
          </p:spPr>
          <p:txBody>
            <a:bodyPr wrap="none" rtlCol="0">
              <a:spAutoFit/>
            </a:bodyPr>
            <a:lstStyle/>
            <a:p>
              <a:r>
                <a:rPr lang="en-US" altLang="ja-JP" sz="2000" dirty="0" smtClean="0">
                  <a:solidFill>
                    <a:prstClr val="black"/>
                  </a:solidFill>
                  <a:latin typeface="Calibri"/>
                </a:rPr>
                <a:t>  1</a:t>
              </a:r>
            </a:p>
            <a:p>
              <a:r>
                <a:rPr lang="en-US" altLang="ja-JP" sz="2000" dirty="0" smtClean="0">
                  <a:solidFill>
                    <a:prstClr val="black"/>
                  </a:solidFill>
                  <a:latin typeface="Calibri"/>
                </a:rPr>
                <a:t>  2</a:t>
              </a:r>
            </a:p>
            <a:p>
              <a:r>
                <a:rPr lang="en-US" altLang="ja-JP" sz="2000" dirty="0" smtClean="0">
                  <a:solidFill>
                    <a:prstClr val="black"/>
                  </a:solidFill>
                  <a:latin typeface="Calibri"/>
                </a:rPr>
                <a:t>  3</a:t>
              </a:r>
            </a:p>
            <a:p>
              <a:r>
                <a:rPr lang="en-US" altLang="ja-JP" sz="2000" dirty="0" smtClean="0">
                  <a:solidFill>
                    <a:prstClr val="black"/>
                  </a:solidFill>
                  <a:latin typeface="Calibri"/>
                </a:rPr>
                <a:t>  4</a:t>
              </a:r>
            </a:p>
            <a:p>
              <a:r>
                <a:rPr lang="en-US" altLang="ja-JP" sz="2000" dirty="0" smtClean="0">
                  <a:solidFill>
                    <a:prstClr val="black"/>
                  </a:solidFill>
                  <a:latin typeface="Calibri"/>
                </a:rPr>
                <a:t>  5</a:t>
              </a:r>
            </a:p>
            <a:p>
              <a:r>
                <a:rPr lang="en-US" altLang="ja-JP" sz="2000" dirty="0" smtClean="0">
                  <a:solidFill>
                    <a:prstClr val="black"/>
                  </a:solidFill>
                  <a:latin typeface="Calibri"/>
                </a:rPr>
                <a:t>  6</a:t>
              </a:r>
            </a:p>
            <a:p>
              <a:r>
                <a:rPr lang="en-US" altLang="ja-JP" sz="2000" dirty="0" smtClean="0">
                  <a:solidFill>
                    <a:prstClr val="black"/>
                  </a:solidFill>
                  <a:latin typeface="Calibri"/>
                </a:rPr>
                <a:t>  7</a:t>
              </a:r>
            </a:p>
            <a:p>
              <a:r>
                <a:rPr lang="en-US" altLang="ja-JP" sz="2000" dirty="0" smtClean="0">
                  <a:solidFill>
                    <a:prstClr val="black"/>
                  </a:solidFill>
                  <a:latin typeface="Calibri"/>
                </a:rPr>
                <a:t>  8</a:t>
              </a:r>
            </a:p>
            <a:p>
              <a:r>
                <a:rPr lang="en-US" altLang="ja-JP" sz="2000" dirty="0" smtClean="0">
                  <a:solidFill>
                    <a:prstClr val="black"/>
                  </a:solidFill>
                  <a:latin typeface="Calibri"/>
                </a:rPr>
                <a:t>  9</a:t>
              </a:r>
            </a:p>
            <a:p>
              <a:r>
                <a:rPr lang="en-US" altLang="ja-JP" sz="2000" dirty="0" smtClean="0">
                  <a:solidFill>
                    <a:prstClr val="black"/>
                  </a:solidFill>
                  <a:latin typeface="Calibri"/>
                </a:rPr>
                <a:t>10</a:t>
              </a:r>
            </a:p>
          </p:txBody>
        </p:sp>
      </p:grpSp>
      <p:sp>
        <p:nvSpPr>
          <p:cNvPr id="51" name="コンテンツ プレースホルダー 3"/>
          <p:cNvSpPr>
            <a:spLocks noGrp="1"/>
          </p:cNvSpPr>
          <p:nvPr>
            <p:ph idx="1"/>
          </p:nvPr>
        </p:nvSpPr>
        <p:spPr>
          <a:xfrm>
            <a:off x="5148064" y="1268761"/>
            <a:ext cx="3845016" cy="3418650"/>
          </a:xfrm>
        </p:spPr>
        <p:txBody>
          <a:bodyPr/>
          <a:lstStyle/>
          <a:p>
            <a:pPr marL="0" indent="0">
              <a:buNone/>
            </a:pPr>
            <a:r>
              <a:rPr kumimoji="1" lang="ja-JP" altLang="en-US" sz="2800" dirty="0" smtClean="0"/>
              <a:t>顧客管理画面における一括削除処理</a:t>
            </a:r>
            <a:endParaRPr kumimoji="1" lang="en-US" altLang="ja-JP" sz="2800" dirty="0" smtClean="0"/>
          </a:p>
          <a:p>
            <a:pPr marL="0" indent="0">
              <a:buNone/>
            </a:pPr>
            <a:endParaRPr lang="en-US" altLang="ja-JP" sz="2400" dirty="0" smtClean="0"/>
          </a:p>
          <a:p>
            <a:pPr marL="0" indent="0">
              <a:buNone/>
            </a:pPr>
            <a:r>
              <a:rPr lang="ja-JP" altLang="en-US" sz="2400" dirty="0" smtClean="0"/>
              <a:t>顧客リストを画面から取得し</a:t>
            </a:r>
            <a:r>
              <a:rPr lang="ja-JP" altLang="en-US" sz="2400" dirty="0"/>
              <a:t>，</a:t>
            </a:r>
            <a:endParaRPr lang="en-US" altLang="ja-JP" sz="2400" dirty="0" smtClean="0"/>
          </a:p>
          <a:p>
            <a:pPr marL="0" indent="0">
              <a:buNone/>
            </a:pPr>
            <a:r>
              <a:rPr lang="ja-JP" altLang="en-US" sz="2400" dirty="0" smtClean="0"/>
              <a:t>選択された各顧客について</a:t>
            </a:r>
            <a:endParaRPr lang="en-US" altLang="ja-JP" sz="2400" dirty="0" smtClean="0"/>
          </a:p>
          <a:p>
            <a:r>
              <a:rPr lang="ja-JP" altLang="en-US" sz="2400" dirty="0" smtClean="0"/>
              <a:t>注文状況を確認する</a:t>
            </a:r>
            <a:endParaRPr lang="en-US" altLang="ja-JP" sz="2400" dirty="0" smtClean="0"/>
          </a:p>
          <a:p>
            <a:r>
              <a:rPr lang="ja-JP" altLang="en-US" sz="2400" dirty="0" smtClean="0"/>
              <a:t>注文がなければ顧客情報を削除する</a:t>
            </a:r>
            <a:endParaRPr lang="en-US" altLang="ja-JP" sz="2400" dirty="0" smtClean="0"/>
          </a:p>
        </p:txBody>
      </p:sp>
      <p:graphicFrame>
        <p:nvGraphicFramePr>
          <p:cNvPr id="52" name="表 51"/>
          <p:cNvGraphicFramePr>
            <a:graphicFrameLocks noGrp="1"/>
          </p:cNvGraphicFramePr>
          <p:nvPr>
            <p:extLst>
              <p:ext uri="{D42A27DB-BD31-4B8C-83A1-F6EECF244321}">
                <p14:modId xmlns:p14="http://schemas.microsoft.com/office/powerpoint/2010/main" val="3190115160"/>
              </p:ext>
            </p:extLst>
          </p:nvPr>
        </p:nvGraphicFramePr>
        <p:xfrm>
          <a:off x="1138251" y="5013176"/>
          <a:ext cx="6962141" cy="1188720"/>
        </p:xfrm>
        <a:graphic>
          <a:graphicData uri="http://schemas.openxmlformats.org/drawingml/2006/table">
            <a:tbl>
              <a:tblPr bandRow="1">
                <a:tableStyleId>{21E4AEA4-8DFA-4A89-87EB-49C32662AFE0}</a:tableStyleId>
              </a:tblPr>
              <a:tblGrid>
                <a:gridCol w="2951480"/>
                <a:gridCol w="2727643"/>
                <a:gridCol w="1283018"/>
              </a:tblGrid>
              <a:tr h="370840">
                <a:tc>
                  <a:txBody>
                    <a:bodyPr/>
                    <a:lstStyle/>
                    <a:p>
                      <a:r>
                        <a:rPr kumimoji="1" lang="ja-JP" altLang="en-US" sz="2000" dirty="0" smtClean="0"/>
                        <a:t>画面からの読み込み</a:t>
                      </a:r>
                      <a:endParaRPr kumimoji="1" lang="ja-JP" altLang="en-US" sz="2000" dirty="0"/>
                    </a:p>
                  </a:txBody>
                  <a:tcPr/>
                </a:tc>
                <a:tc>
                  <a:txBody>
                    <a:bodyPr/>
                    <a:lstStyle/>
                    <a:p>
                      <a:r>
                        <a:rPr kumimoji="1" lang="en-US" altLang="ja-JP" sz="2000" dirty="0" err="1" smtClean="0"/>
                        <a:t>Vo.getValue</a:t>
                      </a:r>
                      <a:r>
                        <a:rPr kumimoji="1" lang="en-US" altLang="ja-JP" sz="2000" dirty="0" smtClean="0"/>
                        <a:t>()</a:t>
                      </a:r>
                      <a:endParaRPr kumimoji="1" lang="ja-JP" altLang="en-US" sz="2000" dirty="0"/>
                    </a:p>
                  </a:txBody>
                  <a:tcPr/>
                </a:tc>
                <a:tc>
                  <a:txBody>
                    <a:bodyPr/>
                    <a:lstStyle/>
                    <a:p>
                      <a:r>
                        <a:rPr kumimoji="1" lang="en-US" altLang="ja-JP" sz="2000" dirty="0" err="1" smtClean="0"/>
                        <a:t>Rs</a:t>
                      </a:r>
                      <a:r>
                        <a:rPr kumimoji="1" lang="en-US" altLang="ja-JP" sz="2000" dirty="0" smtClean="0"/>
                        <a:t>, Rm</a:t>
                      </a:r>
                      <a:endParaRPr kumimoji="1" lang="ja-JP" altLang="en-US" sz="2000" dirty="0"/>
                    </a:p>
                  </a:txBody>
                  <a:tcPr/>
                </a:tc>
              </a:tr>
              <a:tr h="370840">
                <a:tc>
                  <a:txBody>
                    <a:bodyPr/>
                    <a:lstStyle/>
                    <a:p>
                      <a:r>
                        <a:rPr kumimoji="1" lang="en-US" altLang="ja-JP" sz="2000" dirty="0" smtClean="0"/>
                        <a:t>SELECT</a:t>
                      </a:r>
                      <a:r>
                        <a:rPr kumimoji="1" lang="ja-JP" altLang="en-US" sz="2000" dirty="0" smtClean="0"/>
                        <a:t>文の実行</a:t>
                      </a:r>
                      <a:endParaRPr kumimoji="1" lang="ja-JP" altLang="en-US" sz="2000" dirty="0"/>
                    </a:p>
                  </a:txBody>
                  <a:tcPr/>
                </a:tc>
                <a:tc>
                  <a:txBody>
                    <a:bodyPr/>
                    <a:lstStyle/>
                    <a:p>
                      <a:r>
                        <a:rPr kumimoji="1" lang="en-US" altLang="ja-JP" sz="2000" dirty="0" smtClean="0"/>
                        <a:t>Dao001.query02()</a:t>
                      </a:r>
                      <a:endParaRPr kumimoji="1" lang="ja-JP" altLang="en-US" sz="2000" dirty="0"/>
                    </a:p>
                  </a:txBody>
                  <a:tcPr/>
                </a:tc>
                <a:tc>
                  <a:txBody>
                    <a:bodyPr/>
                    <a:lstStyle/>
                    <a:p>
                      <a:r>
                        <a:rPr kumimoji="1" lang="en-US" altLang="ja-JP" sz="2000" dirty="0" err="1" smtClean="0"/>
                        <a:t>Ss</a:t>
                      </a:r>
                      <a:r>
                        <a:rPr kumimoji="1" lang="en-US" altLang="ja-JP" sz="2000" dirty="0" smtClean="0"/>
                        <a:t>, Sm</a:t>
                      </a:r>
                      <a:endParaRPr kumimoji="1" lang="ja-JP" altLang="en-US" sz="2000" dirty="0"/>
                    </a:p>
                  </a:txBody>
                  <a:tcPr/>
                </a:tc>
              </a:tr>
              <a:tr h="370840">
                <a:tc>
                  <a:txBody>
                    <a:bodyPr/>
                    <a:lstStyle/>
                    <a:p>
                      <a:r>
                        <a:rPr kumimoji="1" lang="en-US" altLang="ja-JP" sz="2000" dirty="0" smtClean="0"/>
                        <a:t>DELETE</a:t>
                      </a:r>
                      <a:r>
                        <a:rPr kumimoji="1" lang="ja-JP" altLang="en-US" sz="2000" dirty="0" smtClean="0"/>
                        <a:t>文の実行</a:t>
                      </a:r>
                      <a:endParaRPr kumimoji="1" lang="ja-JP" altLang="en-US" sz="2000" dirty="0"/>
                    </a:p>
                  </a:txBody>
                  <a:tcPr/>
                </a:tc>
                <a:tc>
                  <a:txBody>
                    <a:bodyPr/>
                    <a:lstStyle/>
                    <a:p>
                      <a:r>
                        <a:rPr kumimoji="1" lang="en-US" altLang="ja-JP" sz="2000" dirty="0" smtClean="0"/>
                        <a:t>Dao002.query11()</a:t>
                      </a:r>
                      <a:endParaRPr kumimoji="1" lang="ja-JP" altLang="en-US" sz="2000" dirty="0"/>
                    </a:p>
                  </a:txBody>
                  <a:tcPr/>
                </a:tc>
                <a:tc>
                  <a:txBody>
                    <a:bodyPr/>
                    <a:lstStyle/>
                    <a:p>
                      <a:r>
                        <a:rPr kumimoji="1" lang="en-US" altLang="ja-JP" sz="2000" dirty="0" smtClean="0"/>
                        <a:t>Ds, </a:t>
                      </a:r>
                      <a:r>
                        <a:rPr kumimoji="1" lang="en-US" altLang="ja-JP" sz="2000" dirty="0" err="1" smtClean="0"/>
                        <a:t>Dm</a:t>
                      </a:r>
                      <a:endParaRPr kumimoji="1" lang="ja-JP" altLang="en-US" sz="2000" dirty="0"/>
                    </a:p>
                  </a:txBody>
                  <a:tcPr/>
                </a:tc>
              </a:tr>
            </a:tbl>
          </a:graphicData>
        </a:graphic>
      </p:graphicFrame>
      <p:sp>
        <p:nvSpPr>
          <p:cNvPr id="53" name="テキスト ボックス 52"/>
          <p:cNvSpPr txBox="1"/>
          <p:nvPr/>
        </p:nvSpPr>
        <p:spPr>
          <a:xfrm>
            <a:off x="899592" y="4581128"/>
            <a:ext cx="2621230" cy="461665"/>
          </a:xfrm>
          <a:prstGeom prst="rect">
            <a:avLst/>
          </a:prstGeom>
          <a:noFill/>
        </p:spPr>
        <p:txBody>
          <a:bodyPr wrap="none" rtlCol="0">
            <a:spAutoFit/>
          </a:bodyPr>
          <a:lstStyle/>
          <a:p>
            <a:r>
              <a:rPr kumimoji="1" lang="ja-JP" altLang="en-US" sz="2400" dirty="0" smtClean="0"/>
              <a:t>メソッドの対応付け</a:t>
            </a:r>
            <a:endParaRPr kumimoji="1" lang="ja-JP" altLang="en-US" sz="2400" dirty="0"/>
          </a:p>
        </p:txBody>
      </p:sp>
      <p:sp>
        <p:nvSpPr>
          <p:cNvPr id="10" name="テキスト ボックス 9"/>
          <p:cNvSpPr txBox="1"/>
          <p:nvPr/>
        </p:nvSpPr>
        <p:spPr>
          <a:xfrm>
            <a:off x="2725453" y="6231379"/>
            <a:ext cx="5477514" cy="369332"/>
          </a:xfrm>
          <a:prstGeom prst="rect">
            <a:avLst/>
          </a:prstGeom>
          <a:noFill/>
        </p:spPr>
        <p:txBody>
          <a:bodyPr wrap="square" rtlCol="0">
            <a:spAutoFit/>
          </a:bodyPr>
          <a:lstStyle/>
          <a:p>
            <a:r>
              <a:rPr kumimoji="1" lang="ja-JP" altLang="en-US" dirty="0" smtClean="0"/>
              <a:t>単独</a:t>
            </a:r>
            <a:r>
              <a:rPr kumimoji="1" lang="en-US" altLang="ja-JP" dirty="0" smtClean="0"/>
              <a:t>(s)</a:t>
            </a:r>
            <a:r>
              <a:rPr kumimoji="1" lang="ja-JP" altLang="en-US" dirty="0" smtClean="0"/>
              <a:t>・複数</a:t>
            </a:r>
            <a:r>
              <a:rPr kumimoji="1" lang="en-US" altLang="ja-JP" dirty="0" smtClean="0"/>
              <a:t>(m)</a:t>
            </a:r>
            <a:r>
              <a:rPr kumimoji="1" lang="ja-JP" altLang="en-US" dirty="0" smtClean="0"/>
              <a:t>の区別は引数・戻り値の型名で判定</a:t>
            </a:r>
            <a:endParaRPr kumimoji="1" lang="ja-JP" altLang="en-US" dirty="0"/>
          </a:p>
        </p:txBody>
      </p:sp>
    </p:spTree>
    <p:extLst>
      <p:ext uri="{BB962C8B-B14F-4D97-AF65-F5344CB8AC3E}">
        <p14:creationId xmlns:p14="http://schemas.microsoft.com/office/powerpoint/2010/main" val="27849156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例：外部アクセスと制御文の抽出</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13</a:t>
            </a:fld>
            <a:endParaRPr lang="en-US" altLang="ja-JP">
              <a:solidFill>
                <a:srgbClr val="000000"/>
              </a:solidFill>
            </a:endParaRPr>
          </a:p>
        </p:txBody>
      </p:sp>
      <p:grpSp>
        <p:nvGrpSpPr>
          <p:cNvPr id="21" name="グループ化 20"/>
          <p:cNvGrpSpPr/>
          <p:nvPr/>
        </p:nvGrpSpPr>
        <p:grpSpPr>
          <a:xfrm>
            <a:off x="-36511" y="1267013"/>
            <a:ext cx="5040559" cy="3170099"/>
            <a:chOff x="408880" y="1668864"/>
            <a:chExt cx="5174807" cy="3170099"/>
          </a:xfrm>
        </p:grpSpPr>
        <p:sp>
          <p:nvSpPr>
            <p:cNvPr id="22" name="テキスト ボックス 21"/>
            <p:cNvSpPr txBox="1"/>
            <p:nvPr/>
          </p:nvSpPr>
          <p:spPr>
            <a:xfrm>
              <a:off x="827584" y="1668864"/>
              <a:ext cx="4756103" cy="3170099"/>
            </a:xfrm>
            <a:prstGeom prst="rect">
              <a:avLst/>
            </a:prstGeom>
            <a:noFill/>
            <a:ln w="15875">
              <a:solidFill>
                <a:sysClr val="windowText" lastClr="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smtClean="0">
                  <a:ln>
                    <a:noFill/>
                  </a:ln>
                  <a:solidFill>
                    <a:srgbClr val="00007F"/>
                  </a:solidFill>
                  <a:effectLst/>
                  <a:uLnTx/>
                  <a:uFillTx/>
                  <a:latin typeface="Verdana"/>
                </a:rPr>
                <a:t>void</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method01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Dao001</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Dao002</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dao002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Vo</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vo</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noProof="0" dirty="0" smtClean="0">
                  <a:ln>
                    <a:noFill/>
                  </a:ln>
                  <a:solidFill>
                    <a:srgbClr val="00000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String</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array</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vo</a:t>
              </a:r>
              <a:r>
                <a:rPr kumimoji="0" lang="en-US" altLang="ja-JP" sz="2000" b="1" i="0" u="none" strike="noStrike" kern="0" cap="none" spc="0" normalizeH="0" baseline="0" noProof="0" dirty="0" err="1" smtClean="0">
                  <a:ln>
                    <a:noFill/>
                  </a:ln>
                  <a:solidFill>
                    <a:srgbClr val="000000"/>
                  </a:solidFill>
                  <a:effectLst/>
                  <a:uLnTx/>
                  <a:uFillTx/>
                  <a:latin typeface="Verdana"/>
                </a:rPr>
                <a:t>.</a:t>
              </a:r>
              <a:r>
                <a:rPr kumimoji="0" lang="en-US" altLang="ja-JP" sz="2000" b="0" i="0" u="none" strike="noStrike" kern="0" cap="none" spc="0" normalizeH="0" baseline="0" noProof="0" dirty="0" err="1" smtClean="0">
                  <a:ln>
                    <a:noFill/>
                  </a:ln>
                  <a:solidFill>
                    <a:srgbClr val="FF0000"/>
                  </a:solidFill>
                  <a:effectLst/>
                  <a:uLnTx/>
                  <a:uFillTx/>
                  <a:latin typeface="Verdana"/>
                </a:rPr>
                <a:t>getValue</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7F"/>
                  </a:solidFill>
                  <a:effectLst/>
                  <a:uLnTx/>
                  <a:uFillTx/>
                  <a:latin typeface="Verdana"/>
                </a:rPr>
                <a:t>for</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String</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a:solidFill>
                    <a:srgbClr val="000000"/>
                  </a:solidFill>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array</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000000"/>
                  </a:solidFill>
                  <a:effectLst/>
                  <a:uLnTx/>
                  <a:uFillTx/>
                  <a:latin typeface="Verdana"/>
                </a:rPr>
                <a:t>      List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list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FF0000"/>
                  </a:solidFill>
                  <a:effectLst/>
                  <a:uLnTx/>
                  <a:uFillTx/>
                  <a:latin typeface="Verdana"/>
                </a:rPr>
                <a:t>query02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en-US" altLang="ja-JP" sz="2000" b="0" i="0" u="none" strike="noStrike" kern="0" cap="none" spc="0" normalizeH="0" baseline="0" noProof="0" dirty="0" smtClean="0">
                <a:ln>
                  <a:noFill/>
                </a:ln>
                <a:solidFill>
                  <a:srgbClr val="007F0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7F"/>
                  </a:solidFill>
                  <a:effectLst/>
                  <a:uLnTx/>
                  <a:uFillTx/>
                  <a:latin typeface="Verdana"/>
                </a:rPr>
                <a:t>if</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kern="0" dirty="0">
                  <a:solidFill>
                    <a:srgbClr val="000000"/>
                  </a:solidFill>
                  <a:latin typeface="Verdana"/>
                </a:rPr>
                <a:t>l</a:t>
              </a:r>
              <a:r>
                <a:rPr kumimoji="0" lang="en-US" altLang="ja-JP" sz="2000" b="0" i="0" u="none" strike="noStrike" kern="0" cap="none" spc="0" normalizeH="0" baseline="0" noProof="0" dirty="0" err="1" smtClean="0">
                  <a:ln>
                    <a:noFill/>
                  </a:ln>
                  <a:solidFill>
                    <a:srgbClr val="000000"/>
                  </a:solidFill>
                  <a:effectLst/>
                  <a:uLnTx/>
                  <a:uFillTx/>
                  <a:latin typeface="Verdana"/>
                </a:rPr>
                <a:t>ist</a:t>
              </a:r>
              <a:r>
                <a:rPr kumimoji="0" lang="en-US" altLang="ja-JP" sz="2000" b="1" i="0" u="none" strike="noStrike" kern="0" cap="none" spc="0" normalizeH="0" baseline="0" noProof="0" dirty="0" err="1" smtClean="0">
                  <a:ln>
                    <a:noFill/>
                  </a:ln>
                  <a:solidFill>
                    <a:srgbClr val="000000"/>
                  </a:solidFill>
                  <a:effectLst/>
                  <a:uLnTx/>
                  <a:uFillTx/>
                  <a:latin typeface="Verdana"/>
                </a:rPr>
                <a:t>.</a:t>
              </a:r>
              <a:r>
                <a:rPr kumimoji="0" lang="en-US" altLang="ja-JP" sz="2000" b="0" i="0" u="none" strike="noStrike" kern="0" cap="none" spc="0" normalizeH="0" baseline="0" noProof="0" dirty="0" err="1" smtClean="0">
                  <a:ln>
                    <a:noFill/>
                  </a:ln>
                  <a:solidFill>
                    <a:srgbClr val="000000"/>
                  </a:solidFill>
                  <a:effectLst/>
                  <a:uLnTx/>
                  <a:uFillTx/>
                  <a:latin typeface="Verdana"/>
                </a:rPr>
                <a:t>isEmpty</a:t>
              </a:r>
              <a:r>
                <a:rPr kumimoji="0" lang="en-US" altLang="ja-JP" sz="2000" b="0" i="0" u="none" strike="noStrike" kern="0" cap="none" spc="0" normalizeH="0" baseline="0" noProof="0" dirty="0" smtClean="0">
                  <a:ln>
                    <a:noFill/>
                  </a:ln>
                  <a:solidFill>
                    <a:srgbClr val="000000"/>
                  </a:solidFill>
                  <a:effectLst/>
                  <a:uLnTx/>
                  <a:uFillTx/>
                  <a:latin typeface="Verdana"/>
                </a:rPr>
                <a:t>()</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lvl="0"/>
              <a:r>
                <a:rPr kumimoji="0" lang="en-US" altLang="ja-JP" sz="2000" b="0" i="0" u="none" strike="noStrike" kern="0" cap="none" spc="0" normalizeH="0" noProof="0" dirty="0" smtClean="0">
                  <a:ln>
                    <a:noFill/>
                  </a:ln>
                  <a:solidFill>
                    <a:srgbClr val="00000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dao002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FF0000"/>
                  </a:solidFill>
                  <a:effectLst/>
                  <a:uLnTx/>
                  <a:uFillTx/>
                  <a:latin typeface="Verdana"/>
                </a:rPr>
                <a:t>query11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en-US" altLang="ja-JP" sz="2000" b="0" i="0" u="none" strike="noStrike" kern="0" cap="none" spc="0" normalizeH="0" baseline="0" noProof="0" dirty="0" smtClean="0">
                <a:ln>
                  <a:noFill/>
                </a:ln>
                <a:solidFill>
                  <a:srgbClr val="007F0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ja-JP" altLang="en-US" sz="2000" b="0" i="0" u="none" strike="noStrike" kern="0" cap="none" spc="0" normalizeH="0" baseline="0" noProof="0" dirty="0" smtClean="0">
                <a:ln>
                  <a:noFill/>
                </a:ln>
                <a:solidFill>
                  <a:srgbClr val="80808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smtClean="0">
                  <a:ln>
                    <a:noFill/>
                  </a:ln>
                  <a:solidFill>
                    <a:srgbClr val="000000"/>
                  </a:solidFill>
                  <a:effectLst/>
                  <a:uLnTx/>
                  <a:uFillTx/>
                  <a:latin typeface="Verdana"/>
                </a:rPr>
                <a:t>}</a:t>
              </a:r>
              <a:endParaRPr kumimoji="0" lang="ja-JP" altLang="en-US" sz="2000" b="0" i="0" u="none" strike="noStrike" kern="0" cap="none" spc="0" normalizeH="0" baseline="0" noProof="0" dirty="0" smtClean="0">
                <a:ln>
                  <a:noFill/>
                </a:ln>
                <a:solidFill>
                  <a:prstClr val="black"/>
                </a:solidFill>
                <a:effectLst/>
                <a:uLnTx/>
                <a:uFillTx/>
                <a:latin typeface="Calibri"/>
              </a:endParaRPr>
            </a:p>
          </p:txBody>
        </p:sp>
        <p:sp>
          <p:nvSpPr>
            <p:cNvPr id="23" name="テキスト ボックス 22"/>
            <p:cNvSpPr txBox="1"/>
            <p:nvPr/>
          </p:nvSpPr>
          <p:spPr>
            <a:xfrm>
              <a:off x="408880" y="1668864"/>
              <a:ext cx="456187" cy="3170099"/>
            </a:xfrm>
            <a:prstGeom prst="rect">
              <a:avLst/>
            </a:prstGeom>
            <a:noFill/>
          </p:spPr>
          <p:txBody>
            <a:bodyPr wrap="none" rtlCol="0">
              <a:spAutoFit/>
            </a:bodyPr>
            <a:lstStyle/>
            <a:p>
              <a:r>
                <a:rPr lang="en-US" altLang="ja-JP" sz="2000" dirty="0" smtClean="0">
                  <a:solidFill>
                    <a:prstClr val="black"/>
                  </a:solidFill>
                  <a:latin typeface="Calibri"/>
                </a:rPr>
                <a:t>  1</a:t>
              </a:r>
            </a:p>
            <a:p>
              <a:r>
                <a:rPr lang="en-US" altLang="ja-JP" sz="2000" dirty="0" smtClean="0">
                  <a:solidFill>
                    <a:prstClr val="black"/>
                  </a:solidFill>
                  <a:latin typeface="Calibri"/>
                </a:rPr>
                <a:t>  2</a:t>
              </a:r>
            </a:p>
            <a:p>
              <a:r>
                <a:rPr lang="en-US" altLang="ja-JP" sz="2000" dirty="0" smtClean="0">
                  <a:solidFill>
                    <a:prstClr val="black"/>
                  </a:solidFill>
                  <a:latin typeface="Calibri"/>
                </a:rPr>
                <a:t>  3</a:t>
              </a:r>
            </a:p>
            <a:p>
              <a:r>
                <a:rPr lang="en-US" altLang="ja-JP" sz="2000" dirty="0" smtClean="0">
                  <a:solidFill>
                    <a:prstClr val="black"/>
                  </a:solidFill>
                  <a:latin typeface="Calibri"/>
                </a:rPr>
                <a:t>  4</a:t>
              </a:r>
            </a:p>
            <a:p>
              <a:r>
                <a:rPr lang="en-US" altLang="ja-JP" sz="2000" dirty="0" smtClean="0">
                  <a:solidFill>
                    <a:prstClr val="black"/>
                  </a:solidFill>
                  <a:latin typeface="Calibri"/>
                </a:rPr>
                <a:t>  5</a:t>
              </a:r>
            </a:p>
            <a:p>
              <a:r>
                <a:rPr lang="en-US" altLang="ja-JP" sz="2000" dirty="0" smtClean="0">
                  <a:solidFill>
                    <a:prstClr val="black"/>
                  </a:solidFill>
                  <a:latin typeface="Calibri"/>
                </a:rPr>
                <a:t>  6</a:t>
              </a:r>
            </a:p>
            <a:p>
              <a:r>
                <a:rPr lang="en-US" altLang="ja-JP" sz="2000" dirty="0" smtClean="0">
                  <a:solidFill>
                    <a:prstClr val="black"/>
                  </a:solidFill>
                  <a:latin typeface="Calibri"/>
                </a:rPr>
                <a:t>  7</a:t>
              </a:r>
            </a:p>
            <a:p>
              <a:r>
                <a:rPr lang="en-US" altLang="ja-JP" sz="2000" dirty="0" smtClean="0">
                  <a:solidFill>
                    <a:prstClr val="black"/>
                  </a:solidFill>
                  <a:latin typeface="Calibri"/>
                </a:rPr>
                <a:t>  8</a:t>
              </a:r>
            </a:p>
            <a:p>
              <a:r>
                <a:rPr lang="en-US" altLang="ja-JP" sz="2000" dirty="0" smtClean="0">
                  <a:solidFill>
                    <a:prstClr val="black"/>
                  </a:solidFill>
                  <a:latin typeface="Calibri"/>
                </a:rPr>
                <a:t>  9</a:t>
              </a:r>
            </a:p>
            <a:p>
              <a:r>
                <a:rPr lang="en-US" altLang="ja-JP" sz="2000" dirty="0" smtClean="0">
                  <a:solidFill>
                    <a:prstClr val="black"/>
                  </a:solidFill>
                  <a:latin typeface="Calibri"/>
                </a:rPr>
                <a:t>10</a:t>
              </a:r>
            </a:p>
          </p:txBody>
        </p:sp>
      </p:grpSp>
      <p:cxnSp>
        <p:nvCxnSpPr>
          <p:cNvPr id="27" name="直線矢印コネクタ 26"/>
          <p:cNvCxnSpPr/>
          <p:nvPr/>
        </p:nvCxnSpPr>
        <p:spPr>
          <a:xfrm>
            <a:off x="4918047" y="2132856"/>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6358208" y="1932801"/>
            <a:ext cx="534121" cy="400110"/>
          </a:xfrm>
          <a:prstGeom prst="rect">
            <a:avLst/>
          </a:prstGeom>
          <a:noFill/>
        </p:spPr>
        <p:txBody>
          <a:bodyPr wrap="none" rtlCol="0">
            <a:spAutoFit/>
          </a:bodyPr>
          <a:lstStyle/>
          <a:p>
            <a:r>
              <a:rPr kumimoji="1" lang="en-US" altLang="ja-JP" sz="2000" dirty="0" smtClean="0">
                <a:latin typeface="+mn-ea"/>
              </a:rPr>
              <a:t>Rm</a:t>
            </a:r>
            <a:endParaRPr kumimoji="1" lang="ja-JP" altLang="en-US" sz="2000" dirty="0">
              <a:latin typeface="+mn-ea"/>
            </a:endParaRPr>
          </a:p>
        </p:txBody>
      </p:sp>
      <p:sp>
        <p:nvSpPr>
          <p:cNvPr id="29" name="テキスト ボックス 28"/>
          <p:cNvSpPr txBox="1"/>
          <p:nvPr/>
        </p:nvSpPr>
        <p:spPr>
          <a:xfrm>
            <a:off x="6464006" y="2220833"/>
            <a:ext cx="322524" cy="400110"/>
          </a:xfrm>
          <a:prstGeom prst="rect">
            <a:avLst/>
          </a:prstGeom>
          <a:noFill/>
        </p:spPr>
        <p:txBody>
          <a:bodyPr wrap="none" rtlCol="0">
            <a:spAutoFit/>
          </a:bodyPr>
          <a:lstStyle/>
          <a:p>
            <a:r>
              <a:rPr lang="en-US" altLang="ja-JP" sz="2000" dirty="0">
                <a:latin typeface="+mn-ea"/>
              </a:rPr>
              <a:t>L</a:t>
            </a:r>
            <a:endParaRPr kumimoji="1" lang="ja-JP" altLang="en-US" sz="2000" dirty="0">
              <a:latin typeface="+mn-ea"/>
            </a:endParaRPr>
          </a:p>
        </p:txBody>
      </p:sp>
      <p:cxnSp>
        <p:nvCxnSpPr>
          <p:cNvPr id="30" name="直線矢印コネクタ 29"/>
          <p:cNvCxnSpPr/>
          <p:nvPr/>
        </p:nvCxnSpPr>
        <p:spPr>
          <a:xfrm>
            <a:off x="4918047" y="2420888"/>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4918047" y="2708920"/>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6361414" y="2506350"/>
            <a:ext cx="527709" cy="400110"/>
          </a:xfrm>
          <a:prstGeom prst="rect">
            <a:avLst/>
          </a:prstGeom>
          <a:noFill/>
        </p:spPr>
        <p:txBody>
          <a:bodyPr wrap="none" rtlCol="0">
            <a:spAutoFit/>
          </a:bodyPr>
          <a:lstStyle/>
          <a:p>
            <a:r>
              <a:rPr lang="en-US" altLang="ja-JP" sz="2000" dirty="0" smtClean="0">
                <a:latin typeface="+mn-ea"/>
              </a:rPr>
              <a:t>Sm</a:t>
            </a:r>
            <a:endParaRPr kumimoji="1" lang="ja-JP" altLang="en-US" sz="2000" dirty="0">
              <a:latin typeface="+mn-ea"/>
            </a:endParaRPr>
          </a:p>
        </p:txBody>
      </p:sp>
      <p:cxnSp>
        <p:nvCxnSpPr>
          <p:cNvPr id="33" name="直線矢印コネクタ 32"/>
          <p:cNvCxnSpPr/>
          <p:nvPr/>
        </p:nvCxnSpPr>
        <p:spPr>
          <a:xfrm>
            <a:off x="4918047" y="2996952"/>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6462403" y="2794382"/>
            <a:ext cx="325730" cy="400110"/>
          </a:xfrm>
          <a:prstGeom prst="rect">
            <a:avLst/>
          </a:prstGeom>
          <a:noFill/>
        </p:spPr>
        <p:txBody>
          <a:bodyPr wrap="none" rtlCol="0">
            <a:spAutoFit/>
          </a:bodyPr>
          <a:lstStyle/>
          <a:p>
            <a:r>
              <a:rPr lang="en-US" altLang="ja-JP" sz="2000" dirty="0" smtClean="0">
                <a:latin typeface="+mn-ea"/>
              </a:rPr>
              <a:t>If</a:t>
            </a:r>
            <a:endParaRPr kumimoji="1" lang="ja-JP" altLang="en-US" sz="2000" dirty="0">
              <a:latin typeface="+mn-ea"/>
            </a:endParaRPr>
          </a:p>
        </p:txBody>
      </p:sp>
      <p:cxnSp>
        <p:nvCxnSpPr>
          <p:cNvPr id="37" name="直線矢印コネクタ 36"/>
          <p:cNvCxnSpPr/>
          <p:nvPr/>
        </p:nvCxnSpPr>
        <p:spPr>
          <a:xfrm>
            <a:off x="4918047" y="3261125"/>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6390268" y="3058555"/>
            <a:ext cx="470000" cy="400110"/>
          </a:xfrm>
          <a:prstGeom prst="rect">
            <a:avLst/>
          </a:prstGeom>
          <a:noFill/>
        </p:spPr>
        <p:txBody>
          <a:bodyPr wrap="none" rtlCol="0">
            <a:spAutoFit/>
          </a:bodyPr>
          <a:lstStyle/>
          <a:p>
            <a:r>
              <a:rPr lang="en-US" altLang="ja-JP" sz="2000" dirty="0" smtClean="0">
                <a:latin typeface="+mn-ea"/>
              </a:rPr>
              <a:t>Ds</a:t>
            </a:r>
            <a:endParaRPr kumimoji="1" lang="ja-JP" altLang="en-US" sz="2000" dirty="0">
              <a:latin typeface="+mn-ea"/>
            </a:endParaRPr>
          </a:p>
        </p:txBody>
      </p:sp>
      <p:cxnSp>
        <p:nvCxnSpPr>
          <p:cNvPr id="39" name="直線矢印コネクタ 38"/>
          <p:cNvCxnSpPr/>
          <p:nvPr/>
        </p:nvCxnSpPr>
        <p:spPr>
          <a:xfrm>
            <a:off x="4918047" y="3573016"/>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6431946" y="3370446"/>
            <a:ext cx="386644" cy="400110"/>
          </a:xfrm>
          <a:prstGeom prst="rect">
            <a:avLst/>
          </a:prstGeom>
          <a:noFill/>
        </p:spPr>
        <p:txBody>
          <a:bodyPr wrap="none" rtlCol="0">
            <a:spAutoFit/>
          </a:bodyPr>
          <a:lstStyle/>
          <a:p>
            <a:r>
              <a:rPr lang="en-US" altLang="ja-JP" sz="2000" dirty="0" smtClean="0">
                <a:latin typeface="+mn-ea"/>
              </a:rPr>
              <a:t>If}</a:t>
            </a:r>
            <a:endParaRPr kumimoji="1" lang="ja-JP" altLang="en-US" sz="2000" dirty="0">
              <a:latin typeface="+mn-ea"/>
            </a:endParaRPr>
          </a:p>
        </p:txBody>
      </p:sp>
      <p:cxnSp>
        <p:nvCxnSpPr>
          <p:cNvPr id="41" name="直線矢印コネクタ 40"/>
          <p:cNvCxnSpPr/>
          <p:nvPr/>
        </p:nvCxnSpPr>
        <p:spPr>
          <a:xfrm>
            <a:off x="4918047" y="3861048"/>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テキスト ボックス 41"/>
          <p:cNvSpPr txBox="1"/>
          <p:nvPr/>
        </p:nvSpPr>
        <p:spPr>
          <a:xfrm>
            <a:off x="6433549" y="3658478"/>
            <a:ext cx="383438" cy="400110"/>
          </a:xfrm>
          <a:prstGeom prst="rect">
            <a:avLst/>
          </a:prstGeom>
          <a:noFill/>
        </p:spPr>
        <p:txBody>
          <a:bodyPr wrap="none" rtlCol="0">
            <a:spAutoFit/>
          </a:bodyPr>
          <a:lstStyle/>
          <a:p>
            <a:r>
              <a:rPr lang="en-US" altLang="ja-JP" sz="2000" dirty="0" smtClean="0">
                <a:latin typeface="+mn-ea"/>
              </a:rPr>
              <a:t>L}</a:t>
            </a:r>
            <a:endParaRPr kumimoji="1" lang="ja-JP" altLang="en-US" sz="2000" dirty="0">
              <a:latin typeface="+mn-ea"/>
            </a:endParaRPr>
          </a:p>
        </p:txBody>
      </p:sp>
      <p:sp>
        <p:nvSpPr>
          <p:cNvPr id="43" name="テキスト ボックス 42"/>
          <p:cNvSpPr txBox="1"/>
          <p:nvPr/>
        </p:nvSpPr>
        <p:spPr>
          <a:xfrm>
            <a:off x="4198001" y="4365104"/>
            <a:ext cx="4532010" cy="461665"/>
          </a:xfrm>
          <a:prstGeom prst="rect">
            <a:avLst/>
          </a:prstGeom>
          <a:solidFill>
            <a:schemeClr val="bg1"/>
          </a:solidFill>
          <a:ln w="15875">
            <a:solidFill>
              <a:srgbClr val="FF0000"/>
            </a:solidFill>
          </a:ln>
        </p:spPr>
        <p:txBody>
          <a:bodyPr wrap="none" rtlCol="0">
            <a:spAutoFit/>
          </a:bodyPr>
          <a:lstStyle/>
          <a:p>
            <a:r>
              <a:rPr lang="en-US" altLang="ja-JP" sz="2400" dirty="0" smtClean="0">
                <a:latin typeface="+mn-ea"/>
              </a:rPr>
              <a:t>method01</a:t>
            </a:r>
            <a:r>
              <a:rPr lang="ja-JP" altLang="en-US" sz="2400" dirty="0" smtClean="0">
                <a:latin typeface="+mn-ea"/>
              </a:rPr>
              <a:t>：</a:t>
            </a:r>
            <a:r>
              <a:rPr lang="en-US" altLang="ja-JP" sz="2400" dirty="0" smtClean="0">
                <a:latin typeface="+mn-ea"/>
              </a:rPr>
              <a:t>Rm, L, Sm, If, Ds, If}, L}</a:t>
            </a:r>
            <a:endParaRPr kumimoji="1" lang="ja-JP" altLang="en-US" sz="2400" dirty="0">
              <a:latin typeface="+mn-ea"/>
            </a:endParaRPr>
          </a:p>
        </p:txBody>
      </p:sp>
      <p:graphicFrame>
        <p:nvGraphicFramePr>
          <p:cNvPr id="26" name="表 25"/>
          <p:cNvGraphicFramePr>
            <a:graphicFrameLocks noGrp="1"/>
          </p:cNvGraphicFramePr>
          <p:nvPr>
            <p:extLst>
              <p:ext uri="{D42A27DB-BD31-4B8C-83A1-F6EECF244321}">
                <p14:modId xmlns:p14="http://schemas.microsoft.com/office/powerpoint/2010/main" val="4071008508"/>
              </p:ext>
            </p:extLst>
          </p:nvPr>
        </p:nvGraphicFramePr>
        <p:xfrm>
          <a:off x="1138251" y="5013176"/>
          <a:ext cx="6962141" cy="1188720"/>
        </p:xfrm>
        <a:graphic>
          <a:graphicData uri="http://schemas.openxmlformats.org/drawingml/2006/table">
            <a:tbl>
              <a:tblPr bandRow="1">
                <a:tableStyleId>{21E4AEA4-8DFA-4A89-87EB-49C32662AFE0}</a:tableStyleId>
              </a:tblPr>
              <a:tblGrid>
                <a:gridCol w="2951480"/>
                <a:gridCol w="2727643"/>
                <a:gridCol w="1283018"/>
              </a:tblGrid>
              <a:tr h="370840">
                <a:tc>
                  <a:txBody>
                    <a:bodyPr/>
                    <a:lstStyle/>
                    <a:p>
                      <a:r>
                        <a:rPr kumimoji="1" lang="ja-JP" altLang="en-US" sz="2000" dirty="0" smtClean="0"/>
                        <a:t>画面からの読み込み</a:t>
                      </a:r>
                      <a:endParaRPr kumimoji="1" lang="ja-JP" altLang="en-US" sz="2000" dirty="0"/>
                    </a:p>
                  </a:txBody>
                  <a:tcPr/>
                </a:tc>
                <a:tc>
                  <a:txBody>
                    <a:bodyPr/>
                    <a:lstStyle/>
                    <a:p>
                      <a:r>
                        <a:rPr kumimoji="1" lang="en-US" altLang="ja-JP" sz="2000" dirty="0" err="1" smtClean="0"/>
                        <a:t>Vo.getValue</a:t>
                      </a:r>
                      <a:r>
                        <a:rPr kumimoji="1" lang="en-US" altLang="ja-JP" sz="2000" dirty="0" smtClean="0"/>
                        <a:t>()</a:t>
                      </a:r>
                      <a:endParaRPr kumimoji="1" lang="ja-JP" altLang="en-US" sz="2000" dirty="0"/>
                    </a:p>
                  </a:txBody>
                  <a:tcPr/>
                </a:tc>
                <a:tc>
                  <a:txBody>
                    <a:bodyPr/>
                    <a:lstStyle/>
                    <a:p>
                      <a:r>
                        <a:rPr kumimoji="1" lang="en-US" altLang="ja-JP" sz="2000" dirty="0" err="1" smtClean="0"/>
                        <a:t>Rs</a:t>
                      </a:r>
                      <a:r>
                        <a:rPr kumimoji="1" lang="en-US" altLang="ja-JP" sz="2000" dirty="0" smtClean="0"/>
                        <a:t>, Rm</a:t>
                      </a:r>
                      <a:endParaRPr kumimoji="1" lang="ja-JP" altLang="en-US" sz="2000" dirty="0"/>
                    </a:p>
                  </a:txBody>
                  <a:tcPr/>
                </a:tc>
              </a:tr>
              <a:tr h="370840">
                <a:tc>
                  <a:txBody>
                    <a:bodyPr/>
                    <a:lstStyle/>
                    <a:p>
                      <a:r>
                        <a:rPr kumimoji="1" lang="en-US" altLang="ja-JP" sz="2000" dirty="0" smtClean="0"/>
                        <a:t>SELECT</a:t>
                      </a:r>
                      <a:r>
                        <a:rPr kumimoji="1" lang="ja-JP" altLang="en-US" sz="2000" dirty="0" smtClean="0"/>
                        <a:t>文の実行</a:t>
                      </a:r>
                      <a:endParaRPr kumimoji="1" lang="ja-JP" altLang="en-US" sz="2000" dirty="0"/>
                    </a:p>
                  </a:txBody>
                  <a:tcPr/>
                </a:tc>
                <a:tc>
                  <a:txBody>
                    <a:bodyPr/>
                    <a:lstStyle/>
                    <a:p>
                      <a:r>
                        <a:rPr kumimoji="1" lang="en-US" altLang="ja-JP" sz="2000" dirty="0" smtClean="0"/>
                        <a:t>Dao001.query02()</a:t>
                      </a:r>
                      <a:endParaRPr kumimoji="1" lang="ja-JP" altLang="en-US" sz="2000" dirty="0"/>
                    </a:p>
                  </a:txBody>
                  <a:tcPr/>
                </a:tc>
                <a:tc>
                  <a:txBody>
                    <a:bodyPr/>
                    <a:lstStyle/>
                    <a:p>
                      <a:r>
                        <a:rPr kumimoji="1" lang="en-US" altLang="ja-JP" sz="2000" dirty="0" err="1" smtClean="0"/>
                        <a:t>Ss</a:t>
                      </a:r>
                      <a:r>
                        <a:rPr kumimoji="1" lang="en-US" altLang="ja-JP" sz="2000" dirty="0" smtClean="0"/>
                        <a:t>, Sm</a:t>
                      </a:r>
                      <a:endParaRPr kumimoji="1" lang="ja-JP" altLang="en-US" sz="2000" dirty="0"/>
                    </a:p>
                  </a:txBody>
                  <a:tcPr/>
                </a:tc>
              </a:tr>
              <a:tr h="370840">
                <a:tc>
                  <a:txBody>
                    <a:bodyPr/>
                    <a:lstStyle/>
                    <a:p>
                      <a:r>
                        <a:rPr kumimoji="1" lang="en-US" altLang="ja-JP" sz="2000" dirty="0" smtClean="0"/>
                        <a:t>DELETE</a:t>
                      </a:r>
                      <a:r>
                        <a:rPr kumimoji="1" lang="ja-JP" altLang="en-US" sz="2000" dirty="0" smtClean="0"/>
                        <a:t>文の実行</a:t>
                      </a:r>
                      <a:endParaRPr kumimoji="1" lang="ja-JP" altLang="en-US" sz="2000" dirty="0"/>
                    </a:p>
                  </a:txBody>
                  <a:tcPr/>
                </a:tc>
                <a:tc>
                  <a:txBody>
                    <a:bodyPr/>
                    <a:lstStyle/>
                    <a:p>
                      <a:r>
                        <a:rPr kumimoji="1" lang="en-US" altLang="ja-JP" sz="2000" dirty="0" smtClean="0"/>
                        <a:t>Dao002.query11()</a:t>
                      </a:r>
                      <a:endParaRPr kumimoji="1" lang="ja-JP" altLang="en-US" sz="2000" dirty="0"/>
                    </a:p>
                  </a:txBody>
                  <a:tcPr/>
                </a:tc>
                <a:tc>
                  <a:txBody>
                    <a:bodyPr/>
                    <a:lstStyle/>
                    <a:p>
                      <a:r>
                        <a:rPr kumimoji="1" lang="en-US" altLang="ja-JP" sz="2000" dirty="0" smtClean="0"/>
                        <a:t>Ds, </a:t>
                      </a:r>
                      <a:r>
                        <a:rPr kumimoji="1" lang="en-US" altLang="ja-JP" sz="2000" dirty="0" err="1" smtClean="0"/>
                        <a:t>Dm</a:t>
                      </a:r>
                      <a:endParaRPr kumimoji="1" lang="ja-JP" altLang="en-US" sz="2000" dirty="0"/>
                    </a:p>
                  </a:txBody>
                  <a:tcPr/>
                </a:tc>
              </a:tr>
            </a:tbl>
          </a:graphicData>
        </a:graphic>
      </p:graphicFrame>
      <p:sp>
        <p:nvSpPr>
          <p:cNvPr id="35" name="テキスト ボックス 34"/>
          <p:cNvSpPr txBox="1"/>
          <p:nvPr/>
        </p:nvSpPr>
        <p:spPr>
          <a:xfrm>
            <a:off x="899592" y="4581128"/>
            <a:ext cx="2621230" cy="461665"/>
          </a:xfrm>
          <a:prstGeom prst="rect">
            <a:avLst/>
          </a:prstGeom>
          <a:noFill/>
        </p:spPr>
        <p:txBody>
          <a:bodyPr wrap="none" rtlCol="0">
            <a:spAutoFit/>
          </a:bodyPr>
          <a:lstStyle/>
          <a:p>
            <a:r>
              <a:rPr kumimoji="1" lang="ja-JP" altLang="en-US" sz="2400" dirty="0" smtClean="0"/>
              <a:t>メソッドの対応付け</a:t>
            </a:r>
            <a:endParaRPr kumimoji="1" lang="ja-JP" altLang="en-US" sz="2400" dirty="0"/>
          </a:p>
        </p:txBody>
      </p:sp>
      <p:sp>
        <p:nvSpPr>
          <p:cNvPr id="25" name="テキスト ボックス 24"/>
          <p:cNvSpPr txBox="1"/>
          <p:nvPr/>
        </p:nvSpPr>
        <p:spPr>
          <a:xfrm>
            <a:off x="2725453" y="6231379"/>
            <a:ext cx="5477514" cy="369332"/>
          </a:xfrm>
          <a:prstGeom prst="rect">
            <a:avLst/>
          </a:prstGeom>
          <a:noFill/>
        </p:spPr>
        <p:txBody>
          <a:bodyPr wrap="square" rtlCol="0">
            <a:spAutoFit/>
          </a:bodyPr>
          <a:lstStyle/>
          <a:p>
            <a:r>
              <a:rPr kumimoji="1" lang="ja-JP" altLang="en-US" dirty="0" smtClean="0"/>
              <a:t>単独</a:t>
            </a:r>
            <a:r>
              <a:rPr kumimoji="1" lang="en-US" altLang="ja-JP" dirty="0" smtClean="0"/>
              <a:t>(s)</a:t>
            </a:r>
            <a:r>
              <a:rPr kumimoji="1" lang="ja-JP" altLang="en-US" dirty="0" smtClean="0"/>
              <a:t>・複数</a:t>
            </a:r>
            <a:r>
              <a:rPr kumimoji="1" lang="en-US" altLang="ja-JP" dirty="0" smtClean="0"/>
              <a:t>(m)</a:t>
            </a:r>
            <a:r>
              <a:rPr kumimoji="1" lang="ja-JP" altLang="en-US" dirty="0" smtClean="0"/>
              <a:t>の区別は引数・戻り値の型名で判定</a:t>
            </a:r>
            <a:endParaRPr kumimoji="1" lang="ja-JP" altLang="en-US" dirty="0"/>
          </a:p>
        </p:txBody>
      </p:sp>
    </p:spTree>
    <p:extLst>
      <p:ext uri="{BB962C8B-B14F-4D97-AF65-F5344CB8AC3E}">
        <p14:creationId xmlns:p14="http://schemas.microsoft.com/office/powerpoint/2010/main" val="360343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left)">
                                      <p:cBhvr>
                                        <p:cTn id="7" dur="300"/>
                                        <p:tgtEl>
                                          <p:spTgt spid="27"/>
                                        </p:tgtEl>
                                      </p:cBhvr>
                                    </p:animEffect>
                                  </p:childTnLst>
                                </p:cTn>
                              </p:par>
                            </p:childTnLst>
                          </p:cTn>
                        </p:par>
                        <p:par>
                          <p:cTn id="8" fill="hold">
                            <p:stCondLst>
                              <p:cond delay="300"/>
                            </p:stCondLst>
                            <p:childTnLst>
                              <p:par>
                                <p:cTn id="9" presetID="10" presetClass="entr" presetSubtype="0" fill="hold" grpId="0" nodeType="afterEffect">
                                  <p:stCondLst>
                                    <p:cond delay="0"/>
                                  </p:stCondLst>
                                  <p:childTnLst>
                                    <p:set>
                                      <p:cBhvr>
                                        <p:cTn id="10" dur="1" fill="hold">
                                          <p:stCondLst>
                                            <p:cond delay="0"/>
                                          </p:stCondLst>
                                        </p:cTn>
                                        <p:tgtEl>
                                          <p:spTgt spid="28"/>
                                        </p:tgtEl>
                                        <p:attrNameLst>
                                          <p:attrName>style.visibility</p:attrName>
                                        </p:attrNameLst>
                                      </p:cBhvr>
                                      <p:to>
                                        <p:strVal val="visible"/>
                                      </p:to>
                                    </p:set>
                                    <p:animEffect transition="in" filter="fade">
                                      <p:cBhvr>
                                        <p:cTn id="11" dur="300"/>
                                        <p:tgtEl>
                                          <p:spTgt spid="28"/>
                                        </p:tgtEl>
                                      </p:cBhvr>
                                    </p:animEffect>
                                  </p:childTnLst>
                                </p:cTn>
                              </p:par>
                            </p:childTnLst>
                          </p:cTn>
                        </p:par>
                        <p:par>
                          <p:cTn id="12" fill="hold">
                            <p:stCondLst>
                              <p:cond delay="600"/>
                            </p:stCondLst>
                            <p:childTnLst>
                              <p:par>
                                <p:cTn id="13" presetID="1" presetClass="exit" presetSubtype="0" fill="hold" nodeType="afterEffect">
                                  <p:stCondLst>
                                    <p:cond delay="0"/>
                                  </p:stCondLst>
                                  <p:childTnLst>
                                    <p:set>
                                      <p:cBhvr>
                                        <p:cTn id="14" dur="1" fill="hold">
                                          <p:stCondLst>
                                            <p:cond delay="0"/>
                                          </p:stCondLst>
                                        </p:cTn>
                                        <p:tgtEl>
                                          <p:spTgt spid="27"/>
                                        </p:tgtEl>
                                        <p:attrNameLst>
                                          <p:attrName>style.visibility</p:attrName>
                                        </p:attrNameLst>
                                      </p:cBhvr>
                                      <p:to>
                                        <p:strVal val="hidden"/>
                                      </p:to>
                                    </p:set>
                                  </p:childTnLst>
                                </p:cTn>
                              </p:par>
                            </p:childTnLst>
                          </p:cTn>
                        </p:par>
                        <p:par>
                          <p:cTn id="15" fill="hold">
                            <p:stCondLst>
                              <p:cond delay="600"/>
                            </p:stCondLst>
                            <p:childTnLst>
                              <p:par>
                                <p:cTn id="16" presetID="22" presetClass="entr" presetSubtype="8" fill="hold" nodeType="after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wipe(left)">
                                      <p:cBhvr>
                                        <p:cTn id="18" dur="300"/>
                                        <p:tgtEl>
                                          <p:spTgt spid="30"/>
                                        </p:tgtEl>
                                      </p:cBhvr>
                                    </p:animEffect>
                                  </p:childTnLst>
                                </p:cTn>
                              </p:par>
                            </p:childTnLst>
                          </p:cTn>
                        </p:par>
                        <p:par>
                          <p:cTn id="19" fill="hold">
                            <p:stCondLst>
                              <p:cond delay="900"/>
                            </p:stCondLst>
                            <p:childTnLst>
                              <p:par>
                                <p:cTn id="20" presetID="10" presetClass="entr" presetSubtype="0" fill="hold" grpId="0" nodeType="after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fade">
                                      <p:cBhvr>
                                        <p:cTn id="22" dur="300"/>
                                        <p:tgtEl>
                                          <p:spTgt spid="29"/>
                                        </p:tgtEl>
                                      </p:cBhvr>
                                    </p:animEffect>
                                  </p:childTnLst>
                                </p:cTn>
                              </p:par>
                            </p:childTnLst>
                          </p:cTn>
                        </p:par>
                        <p:par>
                          <p:cTn id="23" fill="hold">
                            <p:stCondLst>
                              <p:cond delay="1200"/>
                            </p:stCondLst>
                            <p:childTnLst>
                              <p:par>
                                <p:cTn id="24" presetID="1" presetClass="exit" presetSubtype="0" fill="hold" nodeType="afterEffect">
                                  <p:stCondLst>
                                    <p:cond delay="0"/>
                                  </p:stCondLst>
                                  <p:childTnLst>
                                    <p:set>
                                      <p:cBhvr>
                                        <p:cTn id="25" dur="1" fill="hold">
                                          <p:stCondLst>
                                            <p:cond delay="0"/>
                                          </p:stCondLst>
                                        </p:cTn>
                                        <p:tgtEl>
                                          <p:spTgt spid="30"/>
                                        </p:tgtEl>
                                        <p:attrNameLst>
                                          <p:attrName>style.visibility</p:attrName>
                                        </p:attrNameLst>
                                      </p:cBhvr>
                                      <p:to>
                                        <p:strVal val="hidden"/>
                                      </p:to>
                                    </p:set>
                                  </p:childTnLst>
                                </p:cTn>
                              </p:par>
                            </p:childTnLst>
                          </p:cTn>
                        </p:par>
                        <p:par>
                          <p:cTn id="26" fill="hold">
                            <p:stCondLst>
                              <p:cond delay="1200"/>
                            </p:stCondLst>
                            <p:childTnLst>
                              <p:par>
                                <p:cTn id="27" presetID="22" presetClass="entr" presetSubtype="8" fill="hold" nodeType="after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wipe(left)">
                                      <p:cBhvr>
                                        <p:cTn id="29" dur="300"/>
                                        <p:tgtEl>
                                          <p:spTgt spid="31"/>
                                        </p:tgtEl>
                                      </p:cBhvr>
                                    </p:animEffect>
                                  </p:childTnLst>
                                </p:cTn>
                              </p:par>
                            </p:childTnLst>
                          </p:cTn>
                        </p:par>
                        <p:par>
                          <p:cTn id="30" fill="hold">
                            <p:stCondLst>
                              <p:cond delay="1500"/>
                            </p:stCondLst>
                            <p:childTnLst>
                              <p:par>
                                <p:cTn id="31" presetID="10" presetClass="entr" presetSubtype="0" fill="hold" grpId="0" nodeType="afterEffect">
                                  <p:stCondLst>
                                    <p:cond delay="0"/>
                                  </p:stCondLst>
                                  <p:childTnLst>
                                    <p:set>
                                      <p:cBhvr>
                                        <p:cTn id="32" dur="1" fill="hold">
                                          <p:stCondLst>
                                            <p:cond delay="0"/>
                                          </p:stCondLst>
                                        </p:cTn>
                                        <p:tgtEl>
                                          <p:spTgt spid="32"/>
                                        </p:tgtEl>
                                        <p:attrNameLst>
                                          <p:attrName>style.visibility</p:attrName>
                                        </p:attrNameLst>
                                      </p:cBhvr>
                                      <p:to>
                                        <p:strVal val="visible"/>
                                      </p:to>
                                    </p:set>
                                    <p:animEffect transition="in" filter="fade">
                                      <p:cBhvr>
                                        <p:cTn id="33" dur="300"/>
                                        <p:tgtEl>
                                          <p:spTgt spid="32"/>
                                        </p:tgtEl>
                                      </p:cBhvr>
                                    </p:animEffect>
                                  </p:childTnLst>
                                </p:cTn>
                              </p:par>
                            </p:childTnLst>
                          </p:cTn>
                        </p:par>
                        <p:par>
                          <p:cTn id="34" fill="hold">
                            <p:stCondLst>
                              <p:cond delay="1800"/>
                            </p:stCondLst>
                            <p:childTnLst>
                              <p:par>
                                <p:cTn id="35" presetID="1" presetClass="exit" presetSubtype="0" fill="hold" nodeType="afterEffect">
                                  <p:stCondLst>
                                    <p:cond delay="0"/>
                                  </p:stCondLst>
                                  <p:childTnLst>
                                    <p:set>
                                      <p:cBhvr>
                                        <p:cTn id="36" dur="1" fill="hold">
                                          <p:stCondLst>
                                            <p:cond delay="0"/>
                                          </p:stCondLst>
                                        </p:cTn>
                                        <p:tgtEl>
                                          <p:spTgt spid="31"/>
                                        </p:tgtEl>
                                        <p:attrNameLst>
                                          <p:attrName>style.visibility</p:attrName>
                                        </p:attrNameLst>
                                      </p:cBhvr>
                                      <p:to>
                                        <p:strVal val="hidden"/>
                                      </p:to>
                                    </p:set>
                                  </p:childTnLst>
                                </p:cTn>
                              </p:par>
                            </p:childTnLst>
                          </p:cTn>
                        </p:par>
                        <p:par>
                          <p:cTn id="37" fill="hold">
                            <p:stCondLst>
                              <p:cond delay="1800"/>
                            </p:stCondLst>
                            <p:childTnLst>
                              <p:par>
                                <p:cTn id="38" presetID="22" presetClass="entr" presetSubtype="8" fill="hold" nodeType="after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wipe(left)">
                                      <p:cBhvr>
                                        <p:cTn id="40" dur="300"/>
                                        <p:tgtEl>
                                          <p:spTgt spid="33"/>
                                        </p:tgtEl>
                                      </p:cBhvr>
                                    </p:animEffect>
                                  </p:childTnLst>
                                </p:cTn>
                              </p:par>
                            </p:childTnLst>
                          </p:cTn>
                        </p:par>
                        <p:par>
                          <p:cTn id="41" fill="hold">
                            <p:stCondLst>
                              <p:cond delay="2100"/>
                            </p:stCondLst>
                            <p:childTnLst>
                              <p:par>
                                <p:cTn id="42" presetID="10" presetClass="entr" presetSubtype="0" fill="hold" grpId="0" nodeType="afterEffect">
                                  <p:stCondLst>
                                    <p:cond delay="0"/>
                                  </p:stCondLst>
                                  <p:childTnLst>
                                    <p:set>
                                      <p:cBhvr>
                                        <p:cTn id="43" dur="1" fill="hold">
                                          <p:stCondLst>
                                            <p:cond delay="0"/>
                                          </p:stCondLst>
                                        </p:cTn>
                                        <p:tgtEl>
                                          <p:spTgt spid="34"/>
                                        </p:tgtEl>
                                        <p:attrNameLst>
                                          <p:attrName>style.visibility</p:attrName>
                                        </p:attrNameLst>
                                      </p:cBhvr>
                                      <p:to>
                                        <p:strVal val="visible"/>
                                      </p:to>
                                    </p:set>
                                    <p:animEffect transition="in" filter="fade">
                                      <p:cBhvr>
                                        <p:cTn id="44" dur="300"/>
                                        <p:tgtEl>
                                          <p:spTgt spid="34"/>
                                        </p:tgtEl>
                                      </p:cBhvr>
                                    </p:animEffect>
                                  </p:childTnLst>
                                </p:cTn>
                              </p:par>
                            </p:childTnLst>
                          </p:cTn>
                        </p:par>
                        <p:par>
                          <p:cTn id="45" fill="hold">
                            <p:stCondLst>
                              <p:cond delay="2400"/>
                            </p:stCondLst>
                            <p:childTnLst>
                              <p:par>
                                <p:cTn id="46" presetID="1" presetClass="exit" presetSubtype="0" fill="hold" nodeType="afterEffect">
                                  <p:stCondLst>
                                    <p:cond delay="0"/>
                                  </p:stCondLst>
                                  <p:childTnLst>
                                    <p:set>
                                      <p:cBhvr>
                                        <p:cTn id="47" dur="1" fill="hold">
                                          <p:stCondLst>
                                            <p:cond delay="0"/>
                                          </p:stCondLst>
                                        </p:cTn>
                                        <p:tgtEl>
                                          <p:spTgt spid="33"/>
                                        </p:tgtEl>
                                        <p:attrNameLst>
                                          <p:attrName>style.visibility</p:attrName>
                                        </p:attrNameLst>
                                      </p:cBhvr>
                                      <p:to>
                                        <p:strVal val="hidden"/>
                                      </p:to>
                                    </p:set>
                                  </p:childTnLst>
                                </p:cTn>
                              </p:par>
                            </p:childTnLst>
                          </p:cTn>
                        </p:par>
                        <p:par>
                          <p:cTn id="48" fill="hold">
                            <p:stCondLst>
                              <p:cond delay="2400"/>
                            </p:stCondLst>
                            <p:childTnLst>
                              <p:par>
                                <p:cTn id="49" presetID="22" presetClass="entr" presetSubtype="8" fill="hold" nodeType="afterEffect">
                                  <p:stCondLst>
                                    <p:cond delay="0"/>
                                  </p:stCondLst>
                                  <p:childTnLst>
                                    <p:set>
                                      <p:cBhvr>
                                        <p:cTn id="50" dur="1" fill="hold">
                                          <p:stCondLst>
                                            <p:cond delay="0"/>
                                          </p:stCondLst>
                                        </p:cTn>
                                        <p:tgtEl>
                                          <p:spTgt spid="37"/>
                                        </p:tgtEl>
                                        <p:attrNameLst>
                                          <p:attrName>style.visibility</p:attrName>
                                        </p:attrNameLst>
                                      </p:cBhvr>
                                      <p:to>
                                        <p:strVal val="visible"/>
                                      </p:to>
                                    </p:set>
                                    <p:animEffect transition="in" filter="wipe(left)">
                                      <p:cBhvr>
                                        <p:cTn id="51" dur="300"/>
                                        <p:tgtEl>
                                          <p:spTgt spid="37"/>
                                        </p:tgtEl>
                                      </p:cBhvr>
                                    </p:animEffect>
                                  </p:childTnLst>
                                </p:cTn>
                              </p:par>
                            </p:childTnLst>
                          </p:cTn>
                        </p:par>
                        <p:par>
                          <p:cTn id="52" fill="hold">
                            <p:stCondLst>
                              <p:cond delay="2700"/>
                            </p:stCondLst>
                            <p:childTnLst>
                              <p:par>
                                <p:cTn id="53" presetID="10" presetClass="entr" presetSubtype="0" fill="hold" grpId="0" nodeType="afterEffect">
                                  <p:stCondLst>
                                    <p:cond delay="0"/>
                                  </p:stCondLst>
                                  <p:childTnLst>
                                    <p:set>
                                      <p:cBhvr>
                                        <p:cTn id="54" dur="1" fill="hold">
                                          <p:stCondLst>
                                            <p:cond delay="0"/>
                                          </p:stCondLst>
                                        </p:cTn>
                                        <p:tgtEl>
                                          <p:spTgt spid="38"/>
                                        </p:tgtEl>
                                        <p:attrNameLst>
                                          <p:attrName>style.visibility</p:attrName>
                                        </p:attrNameLst>
                                      </p:cBhvr>
                                      <p:to>
                                        <p:strVal val="visible"/>
                                      </p:to>
                                    </p:set>
                                    <p:animEffect transition="in" filter="fade">
                                      <p:cBhvr>
                                        <p:cTn id="55" dur="300"/>
                                        <p:tgtEl>
                                          <p:spTgt spid="38"/>
                                        </p:tgtEl>
                                      </p:cBhvr>
                                    </p:animEffect>
                                  </p:childTnLst>
                                </p:cTn>
                              </p:par>
                            </p:childTnLst>
                          </p:cTn>
                        </p:par>
                        <p:par>
                          <p:cTn id="56" fill="hold">
                            <p:stCondLst>
                              <p:cond delay="3000"/>
                            </p:stCondLst>
                            <p:childTnLst>
                              <p:par>
                                <p:cTn id="57" presetID="1" presetClass="exit" presetSubtype="0" fill="hold" nodeType="afterEffect">
                                  <p:stCondLst>
                                    <p:cond delay="0"/>
                                  </p:stCondLst>
                                  <p:childTnLst>
                                    <p:set>
                                      <p:cBhvr>
                                        <p:cTn id="58" dur="1" fill="hold">
                                          <p:stCondLst>
                                            <p:cond delay="0"/>
                                          </p:stCondLst>
                                        </p:cTn>
                                        <p:tgtEl>
                                          <p:spTgt spid="37"/>
                                        </p:tgtEl>
                                        <p:attrNameLst>
                                          <p:attrName>style.visibility</p:attrName>
                                        </p:attrNameLst>
                                      </p:cBhvr>
                                      <p:to>
                                        <p:strVal val="hidden"/>
                                      </p:to>
                                    </p:set>
                                  </p:childTnLst>
                                </p:cTn>
                              </p:par>
                            </p:childTnLst>
                          </p:cTn>
                        </p:par>
                        <p:par>
                          <p:cTn id="59" fill="hold">
                            <p:stCondLst>
                              <p:cond delay="3000"/>
                            </p:stCondLst>
                            <p:childTnLst>
                              <p:par>
                                <p:cTn id="60" presetID="22" presetClass="entr" presetSubtype="8" fill="hold" nodeType="after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wipe(left)">
                                      <p:cBhvr>
                                        <p:cTn id="62" dur="300"/>
                                        <p:tgtEl>
                                          <p:spTgt spid="39"/>
                                        </p:tgtEl>
                                      </p:cBhvr>
                                    </p:animEffect>
                                  </p:childTnLst>
                                </p:cTn>
                              </p:par>
                            </p:childTnLst>
                          </p:cTn>
                        </p:par>
                        <p:par>
                          <p:cTn id="63" fill="hold">
                            <p:stCondLst>
                              <p:cond delay="3300"/>
                            </p:stCondLst>
                            <p:childTnLst>
                              <p:par>
                                <p:cTn id="64" presetID="10" presetClass="entr" presetSubtype="0" fill="hold" grpId="0" nodeType="afterEffect">
                                  <p:stCondLst>
                                    <p:cond delay="0"/>
                                  </p:stCondLst>
                                  <p:childTnLst>
                                    <p:set>
                                      <p:cBhvr>
                                        <p:cTn id="65" dur="1" fill="hold">
                                          <p:stCondLst>
                                            <p:cond delay="0"/>
                                          </p:stCondLst>
                                        </p:cTn>
                                        <p:tgtEl>
                                          <p:spTgt spid="40"/>
                                        </p:tgtEl>
                                        <p:attrNameLst>
                                          <p:attrName>style.visibility</p:attrName>
                                        </p:attrNameLst>
                                      </p:cBhvr>
                                      <p:to>
                                        <p:strVal val="visible"/>
                                      </p:to>
                                    </p:set>
                                    <p:animEffect transition="in" filter="fade">
                                      <p:cBhvr>
                                        <p:cTn id="66" dur="300"/>
                                        <p:tgtEl>
                                          <p:spTgt spid="40"/>
                                        </p:tgtEl>
                                      </p:cBhvr>
                                    </p:animEffect>
                                  </p:childTnLst>
                                </p:cTn>
                              </p:par>
                            </p:childTnLst>
                          </p:cTn>
                        </p:par>
                        <p:par>
                          <p:cTn id="67" fill="hold">
                            <p:stCondLst>
                              <p:cond delay="3600"/>
                            </p:stCondLst>
                            <p:childTnLst>
                              <p:par>
                                <p:cTn id="68" presetID="1" presetClass="exit" presetSubtype="0" fill="hold" nodeType="afterEffect">
                                  <p:stCondLst>
                                    <p:cond delay="0"/>
                                  </p:stCondLst>
                                  <p:childTnLst>
                                    <p:set>
                                      <p:cBhvr>
                                        <p:cTn id="69" dur="1" fill="hold">
                                          <p:stCondLst>
                                            <p:cond delay="0"/>
                                          </p:stCondLst>
                                        </p:cTn>
                                        <p:tgtEl>
                                          <p:spTgt spid="39"/>
                                        </p:tgtEl>
                                        <p:attrNameLst>
                                          <p:attrName>style.visibility</p:attrName>
                                        </p:attrNameLst>
                                      </p:cBhvr>
                                      <p:to>
                                        <p:strVal val="hidden"/>
                                      </p:to>
                                    </p:set>
                                  </p:childTnLst>
                                </p:cTn>
                              </p:par>
                            </p:childTnLst>
                          </p:cTn>
                        </p:par>
                        <p:par>
                          <p:cTn id="70" fill="hold">
                            <p:stCondLst>
                              <p:cond delay="3600"/>
                            </p:stCondLst>
                            <p:childTnLst>
                              <p:par>
                                <p:cTn id="71" presetID="22" presetClass="entr" presetSubtype="8" fill="hold" nodeType="afterEffect">
                                  <p:stCondLst>
                                    <p:cond delay="0"/>
                                  </p:stCondLst>
                                  <p:childTnLst>
                                    <p:set>
                                      <p:cBhvr>
                                        <p:cTn id="72" dur="1" fill="hold">
                                          <p:stCondLst>
                                            <p:cond delay="0"/>
                                          </p:stCondLst>
                                        </p:cTn>
                                        <p:tgtEl>
                                          <p:spTgt spid="41"/>
                                        </p:tgtEl>
                                        <p:attrNameLst>
                                          <p:attrName>style.visibility</p:attrName>
                                        </p:attrNameLst>
                                      </p:cBhvr>
                                      <p:to>
                                        <p:strVal val="visible"/>
                                      </p:to>
                                    </p:set>
                                    <p:animEffect transition="in" filter="wipe(left)">
                                      <p:cBhvr>
                                        <p:cTn id="73" dur="300"/>
                                        <p:tgtEl>
                                          <p:spTgt spid="41"/>
                                        </p:tgtEl>
                                      </p:cBhvr>
                                    </p:animEffect>
                                  </p:childTnLst>
                                </p:cTn>
                              </p:par>
                            </p:childTnLst>
                          </p:cTn>
                        </p:par>
                        <p:par>
                          <p:cTn id="74" fill="hold">
                            <p:stCondLst>
                              <p:cond delay="3900"/>
                            </p:stCondLst>
                            <p:childTnLst>
                              <p:par>
                                <p:cTn id="75" presetID="10" presetClass="entr" presetSubtype="0" fill="hold" grpId="0" nodeType="afterEffect">
                                  <p:stCondLst>
                                    <p:cond delay="0"/>
                                  </p:stCondLst>
                                  <p:childTnLst>
                                    <p:set>
                                      <p:cBhvr>
                                        <p:cTn id="76" dur="1" fill="hold">
                                          <p:stCondLst>
                                            <p:cond delay="0"/>
                                          </p:stCondLst>
                                        </p:cTn>
                                        <p:tgtEl>
                                          <p:spTgt spid="42"/>
                                        </p:tgtEl>
                                        <p:attrNameLst>
                                          <p:attrName>style.visibility</p:attrName>
                                        </p:attrNameLst>
                                      </p:cBhvr>
                                      <p:to>
                                        <p:strVal val="visible"/>
                                      </p:to>
                                    </p:set>
                                    <p:animEffect transition="in" filter="fade">
                                      <p:cBhvr>
                                        <p:cTn id="77" dur="300"/>
                                        <p:tgtEl>
                                          <p:spTgt spid="42"/>
                                        </p:tgtEl>
                                      </p:cBhvr>
                                    </p:animEffect>
                                  </p:childTnLst>
                                </p:cTn>
                              </p:par>
                            </p:childTnLst>
                          </p:cTn>
                        </p:par>
                        <p:par>
                          <p:cTn id="78" fill="hold">
                            <p:stCondLst>
                              <p:cond delay="4200"/>
                            </p:stCondLst>
                            <p:childTnLst>
                              <p:par>
                                <p:cTn id="79" presetID="1" presetClass="exit" presetSubtype="0" fill="hold" nodeType="afterEffect">
                                  <p:stCondLst>
                                    <p:cond delay="0"/>
                                  </p:stCondLst>
                                  <p:childTnLst>
                                    <p:set>
                                      <p:cBhvr>
                                        <p:cTn id="80" dur="1" fill="hold">
                                          <p:stCondLst>
                                            <p:cond delay="0"/>
                                          </p:stCondLst>
                                        </p:cTn>
                                        <p:tgtEl>
                                          <p:spTgt spid="41"/>
                                        </p:tgtEl>
                                        <p:attrNameLst>
                                          <p:attrName>style.visibility</p:attrName>
                                        </p:attrNameLst>
                                      </p:cBhvr>
                                      <p:to>
                                        <p:strVal val="hidden"/>
                                      </p:to>
                                    </p:set>
                                  </p:childTnLst>
                                </p:cTn>
                              </p:par>
                            </p:childTnLst>
                          </p:cTn>
                        </p:par>
                        <p:par>
                          <p:cTn id="81" fill="hold">
                            <p:stCondLst>
                              <p:cond delay="4200"/>
                            </p:stCondLst>
                            <p:childTnLst>
                              <p:par>
                                <p:cTn id="82" presetID="10" presetClass="entr" presetSubtype="0" fill="hold" grpId="0" nodeType="afterEffect">
                                  <p:stCondLst>
                                    <p:cond delay="0"/>
                                  </p:stCondLst>
                                  <p:childTnLst>
                                    <p:set>
                                      <p:cBhvr>
                                        <p:cTn id="83" dur="1" fill="hold">
                                          <p:stCondLst>
                                            <p:cond delay="0"/>
                                          </p:stCondLst>
                                        </p:cTn>
                                        <p:tgtEl>
                                          <p:spTgt spid="43"/>
                                        </p:tgtEl>
                                        <p:attrNameLst>
                                          <p:attrName>style.visibility</p:attrName>
                                        </p:attrNameLst>
                                      </p:cBhvr>
                                      <p:to>
                                        <p:strVal val="visible"/>
                                      </p:to>
                                    </p:set>
                                    <p:animEffect transition="in" filter="fade">
                                      <p:cBhvr>
                                        <p:cTn id="84" dur="3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2" grpId="0"/>
      <p:bldP spid="34" grpId="0"/>
      <p:bldP spid="38" grpId="0"/>
      <p:bldP spid="40" grpId="0"/>
      <p:bldP spid="42" grpId="0"/>
      <p:bldP spid="4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外部アクセス以外の関数呼び出し</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14</a:t>
            </a:fld>
            <a:endParaRPr lang="en-US" altLang="ja-JP">
              <a:solidFill>
                <a:srgbClr val="000000"/>
              </a:solidFill>
            </a:endParaRPr>
          </a:p>
        </p:txBody>
      </p:sp>
      <p:sp>
        <p:nvSpPr>
          <p:cNvPr id="4" name="コンテンツ プレースホルダー 3"/>
          <p:cNvSpPr>
            <a:spLocks noGrp="1"/>
          </p:cNvSpPr>
          <p:nvPr>
            <p:ph idx="1"/>
          </p:nvPr>
        </p:nvSpPr>
        <p:spPr>
          <a:xfrm>
            <a:off x="467544" y="1268760"/>
            <a:ext cx="8419004" cy="4785395"/>
          </a:xfrm>
        </p:spPr>
        <p:txBody>
          <a:bodyPr/>
          <a:lstStyle/>
          <a:p>
            <a:r>
              <a:rPr lang="ja-JP" altLang="en-US" dirty="0" smtClean="0"/>
              <a:t>プログラム内の関数 → インライン展開</a:t>
            </a:r>
            <a:endParaRPr lang="en-US" altLang="ja-JP" dirty="0" smtClean="0"/>
          </a:p>
          <a:p>
            <a:pPr lvl="1"/>
            <a:r>
              <a:rPr lang="ja-JP" altLang="en-US" dirty="0"/>
              <a:t>再帰</a:t>
            </a:r>
            <a:r>
              <a:rPr lang="ja-JP" altLang="en-US" dirty="0" smtClean="0"/>
              <a:t>や動的</a:t>
            </a:r>
            <a:r>
              <a:rPr lang="ja-JP" altLang="en-US" dirty="0"/>
              <a:t>束縛は</a:t>
            </a:r>
            <a:r>
              <a:rPr lang="ja-JP" altLang="en-US" dirty="0" smtClean="0"/>
              <a:t>実験範囲</a:t>
            </a:r>
            <a:r>
              <a:rPr lang="ja-JP" altLang="en-US" dirty="0"/>
              <a:t>では</a:t>
            </a:r>
            <a:r>
              <a:rPr lang="ja-JP" altLang="en-US" dirty="0" smtClean="0"/>
              <a:t>存在しなかったので本研究では議論せず</a:t>
            </a:r>
            <a:endParaRPr lang="en-US" altLang="ja-JP" dirty="0"/>
          </a:p>
          <a:p>
            <a:pPr lvl="1"/>
            <a:endParaRPr kumimoji="1" lang="en-US" altLang="ja-JP" dirty="0" smtClean="0"/>
          </a:p>
          <a:p>
            <a:r>
              <a:rPr kumimoji="1" lang="ja-JP" altLang="en-US" dirty="0" smtClean="0"/>
              <a:t>外部アクセスでないライブラリ → 無視</a:t>
            </a:r>
            <a:endParaRPr kumimoji="1" lang="en-US" altLang="ja-JP" dirty="0" smtClean="0"/>
          </a:p>
          <a:p>
            <a:endParaRPr kumimoji="1" lang="en-US" altLang="ja-JP" dirty="0" smtClean="0"/>
          </a:p>
        </p:txBody>
      </p:sp>
    </p:spTree>
    <p:extLst>
      <p:ext uri="{BB962C8B-B14F-4D97-AF65-F5344CB8AC3E}">
        <p14:creationId xmlns:p14="http://schemas.microsoft.com/office/powerpoint/2010/main" val="12449742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 2</a:t>
            </a:r>
            <a:r>
              <a:rPr lang="ja-JP" altLang="en-US" dirty="0" smtClean="0"/>
              <a:t>：関数間の類似度の計算</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a:spLocks noGrp="1"/>
              </p:cNvSpPr>
              <p:nvPr>
                <p:ph idx="1"/>
              </p:nvPr>
            </p:nvSpPr>
            <p:spPr>
              <a:xfrm>
                <a:off x="467544" y="2492896"/>
                <a:ext cx="8424936" cy="3815829"/>
              </a:xfrm>
              <a:solidFill>
                <a:schemeClr val="bg1"/>
              </a:solidFill>
            </p:spPr>
            <p:txBody>
              <a:bodyPr/>
              <a:lstStyle/>
              <a:p>
                <a:r>
                  <a:rPr kumimoji="1" lang="en-US" altLang="ja-JP" sz="2400" dirty="0" smtClean="0"/>
                  <a:t>N-gram</a:t>
                </a:r>
                <a:r>
                  <a:rPr kumimoji="1" lang="ja-JP" altLang="en-US" sz="2400" dirty="0" smtClean="0"/>
                  <a:t>： 文字列を長さ </a:t>
                </a:r>
                <a:r>
                  <a:rPr kumimoji="1" lang="en-US" altLang="ja-JP" sz="2400" dirty="0" smtClean="0"/>
                  <a:t>N</a:t>
                </a:r>
                <a:r>
                  <a:rPr kumimoji="1" lang="ja-JP" altLang="en-US" sz="2400" dirty="0" smtClean="0"/>
                  <a:t> の文字列</a:t>
                </a:r>
                <a:r>
                  <a:rPr lang="ja-JP" altLang="en-US" sz="2400" dirty="0" smtClean="0"/>
                  <a:t>に分解したもの</a:t>
                </a:r>
                <a:endParaRPr kumimoji="1" lang="en-US" altLang="ja-JP" sz="2400" dirty="0" smtClean="0"/>
              </a:p>
              <a:p>
                <a:pPr lvl="1"/>
                <a:r>
                  <a:rPr lang="en-US" altLang="ja-JP" sz="2000" dirty="0" smtClean="0"/>
                  <a:t>“ABCD” </a:t>
                </a:r>
                <a:r>
                  <a:rPr lang="ja-JP" altLang="en-US" sz="2000" dirty="0" smtClean="0"/>
                  <a:t>を </a:t>
                </a:r>
                <a:r>
                  <a:rPr lang="en-US" altLang="ja-JP" sz="2000" dirty="0" smtClean="0"/>
                  <a:t>N=3</a:t>
                </a:r>
                <a:r>
                  <a:rPr lang="ja-JP" altLang="en-US" sz="2000" dirty="0" smtClean="0"/>
                  <a:t> で分解すると</a:t>
                </a:r>
                <a:r>
                  <a:rPr lang="en-US" altLang="ja-JP" sz="2000" dirty="0" smtClean="0"/>
                  <a:t>: </a:t>
                </a:r>
                <a:r>
                  <a:rPr lang="ja-JP" altLang="en-US" sz="2000" dirty="0" smtClean="0"/>
                  <a:t> </a:t>
                </a:r>
                <a:r>
                  <a:rPr kumimoji="1" lang="en-US" altLang="ja-JP" sz="2000" dirty="0" smtClean="0"/>
                  <a:t>{$$A, $AB, ABC, BCD, CD$, D$$}</a:t>
                </a:r>
                <a:endParaRPr kumimoji="1" lang="en-US" altLang="ja-JP" sz="1800" dirty="0" smtClean="0"/>
              </a:p>
              <a:p>
                <a:pPr marL="914400" lvl="2" indent="0">
                  <a:buNone/>
                </a:pPr>
                <a:r>
                  <a:rPr lang="ja-JP" altLang="en-US" sz="1800" dirty="0" smtClean="0"/>
                  <a:t>ここで </a:t>
                </a:r>
                <a:r>
                  <a:rPr lang="en-US" altLang="ja-JP" sz="1800" dirty="0" smtClean="0"/>
                  <a:t>$ </a:t>
                </a:r>
                <a:r>
                  <a:rPr lang="ja-JP" altLang="en-US" sz="1800" dirty="0" smtClean="0"/>
                  <a:t>は文字列の先頭と末尾を表す特殊記号</a:t>
                </a:r>
                <a:endParaRPr lang="en-US" altLang="ja-JP" sz="1800" dirty="0" smtClean="0"/>
              </a:p>
              <a:p>
                <a:pPr lvl="3"/>
                <a:endParaRPr lang="en-US" altLang="ja-JP" sz="1400" dirty="0" smtClean="0"/>
              </a:p>
              <a:p>
                <a:r>
                  <a:rPr lang="ja-JP" altLang="en-US" sz="2400" dirty="0" smtClean="0"/>
                  <a:t>ジャッカード</a:t>
                </a:r>
                <a:r>
                  <a:rPr kumimoji="1" lang="ja-JP" altLang="en-US" sz="2400" dirty="0" smtClean="0"/>
                  <a:t>係数：集合間の類似度</a:t>
                </a:r>
                <a:endParaRPr kumimoji="1" lang="en-US" altLang="ja-JP" sz="2400" dirty="0" smtClean="0"/>
              </a:p>
              <a:p>
                <a:pPr lvl="1"/>
                <a14:m>
                  <m:oMath xmlns:m="http://schemas.openxmlformats.org/officeDocument/2006/math">
                    <m:r>
                      <m:rPr>
                        <m:sty m:val="p"/>
                      </m:rPr>
                      <a:rPr kumimoji="1" lang="en-US" altLang="ja-JP" sz="2000" b="0" i="0" smtClean="0">
                        <a:latin typeface="Cambria Math"/>
                      </a:rPr>
                      <m:t>Jaccard</m:t>
                    </m:r>
                    <m:d>
                      <m:dPr>
                        <m:ctrlPr>
                          <a:rPr kumimoji="1" lang="en-US" altLang="ja-JP" sz="2000" b="0" i="1" smtClean="0">
                            <a:latin typeface="Cambria Math" panose="02040503050406030204" pitchFamily="18" charset="0"/>
                          </a:rPr>
                        </m:ctrlPr>
                      </m:dPr>
                      <m:e>
                        <m:r>
                          <a:rPr kumimoji="1" lang="en-US" altLang="ja-JP" sz="2000" b="0" i="1" smtClean="0">
                            <a:latin typeface="Cambria Math"/>
                          </a:rPr>
                          <m:t>𝑋</m:t>
                        </m:r>
                        <m:r>
                          <a:rPr kumimoji="1" lang="en-US" altLang="ja-JP" sz="2000" b="0" i="1" smtClean="0">
                            <a:latin typeface="Cambria Math"/>
                          </a:rPr>
                          <m:t>, </m:t>
                        </m:r>
                        <m:r>
                          <a:rPr kumimoji="1" lang="en-US" altLang="ja-JP" sz="2000" b="0" i="1" smtClean="0">
                            <a:latin typeface="Cambria Math"/>
                          </a:rPr>
                          <m:t>𝑌</m:t>
                        </m:r>
                      </m:e>
                    </m:d>
                    <m:r>
                      <a:rPr kumimoji="1" lang="en-US" altLang="ja-JP" sz="2000" b="0" i="1" smtClean="0">
                        <a:latin typeface="Cambria Math"/>
                      </a:rPr>
                      <m:t>= </m:t>
                    </m:r>
                    <m:f>
                      <m:fPr>
                        <m:ctrlPr>
                          <a:rPr kumimoji="1" lang="en-US" altLang="ja-JP" sz="2000" b="0" i="1" smtClean="0">
                            <a:latin typeface="Cambria Math" panose="02040503050406030204" pitchFamily="18" charset="0"/>
                          </a:rPr>
                        </m:ctrlPr>
                      </m:fPr>
                      <m:num>
                        <m:r>
                          <a:rPr kumimoji="1" lang="en-US" altLang="ja-JP" sz="2000" b="0" i="1" smtClean="0">
                            <a:latin typeface="Cambria Math"/>
                          </a:rPr>
                          <m:t>| </m:t>
                        </m:r>
                        <m:r>
                          <a:rPr kumimoji="1" lang="en-US" altLang="ja-JP" sz="2000" b="0" i="1" smtClean="0">
                            <a:latin typeface="Cambria Math"/>
                          </a:rPr>
                          <m:t>𝑋</m:t>
                        </m:r>
                        <m:r>
                          <a:rPr kumimoji="1" lang="en-US" altLang="ja-JP" sz="2000" b="0" i="1" smtClean="0">
                            <a:latin typeface="Cambria Math"/>
                          </a:rPr>
                          <m:t> ∩ </m:t>
                        </m:r>
                        <m:r>
                          <a:rPr kumimoji="1" lang="en-US" altLang="ja-JP" sz="2000" b="0" i="1" smtClean="0">
                            <a:latin typeface="Cambria Math"/>
                          </a:rPr>
                          <m:t>𝑌</m:t>
                        </m:r>
                        <m:r>
                          <a:rPr kumimoji="1" lang="en-US" altLang="ja-JP" sz="2000" b="0" i="1" smtClean="0">
                            <a:latin typeface="Cambria Math"/>
                          </a:rPr>
                          <m:t> |</m:t>
                        </m:r>
                      </m:num>
                      <m:den>
                        <m:r>
                          <a:rPr kumimoji="1" lang="en-US" altLang="ja-JP" sz="2000" b="0" i="1" smtClean="0">
                            <a:latin typeface="Cambria Math"/>
                          </a:rPr>
                          <m:t>| </m:t>
                        </m:r>
                        <m:r>
                          <a:rPr lang="en-US" altLang="ja-JP" sz="2000" i="1">
                            <a:latin typeface="Cambria Math"/>
                          </a:rPr>
                          <m:t>𝑋</m:t>
                        </m:r>
                        <m:r>
                          <a:rPr lang="en-US" altLang="ja-JP" sz="2000" b="0" i="1" smtClean="0">
                            <a:latin typeface="Cambria Math"/>
                          </a:rPr>
                          <m:t> </m:t>
                        </m:r>
                        <m:r>
                          <a:rPr lang="en-US" altLang="ja-JP" sz="2000" i="1">
                            <a:latin typeface="Cambria Math"/>
                          </a:rPr>
                          <m:t>∪</m:t>
                        </m:r>
                        <m:r>
                          <a:rPr lang="en-US" altLang="ja-JP" sz="2000" b="0" i="1" smtClean="0">
                            <a:latin typeface="Cambria Math"/>
                          </a:rPr>
                          <m:t> </m:t>
                        </m:r>
                        <m:r>
                          <a:rPr lang="en-US" altLang="ja-JP" sz="2000" b="0" i="1" smtClean="0">
                            <a:latin typeface="Cambria Math"/>
                          </a:rPr>
                          <m:t>𝑌</m:t>
                        </m:r>
                        <m:r>
                          <a:rPr lang="en-US" altLang="ja-JP" sz="2000" b="0" i="1" smtClean="0">
                            <a:latin typeface="Cambria Math"/>
                          </a:rPr>
                          <m:t> |</m:t>
                        </m:r>
                      </m:den>
                    </m:f>
                  </m:oMath>
                </a14:m>
                <a:r>
                  <a:rPr kumimoji="1" lang="en-US" altLang="ja-JP" sz="2000" dirty="0" smtClean="0"/>
                  <a:t>  </a:t>
                </a:r>
              </a:p>
              <a:p>
                <a:pPr lvl="1"/>
                <a:r>
                  <a:rPr lang="en-US" altLang="ja-JP" sz="2000" dirty="0"/>
                  <a:t>2</a:t>
                </a:r>
                <a:r>
                  <a:rPr lang="ja-JP" altLang="en-US" sz="2000" dirty="0" err="1"/>
                  <a:t>つの</a:t>
                </a:r>
                <a:r>
                  <a:rPr lang="ja-JP" altLang="en-US" sz="2000" dirty="0"/>
                  <a:t>集合の共通要素が多ければ似ている</a:t>
                </a:r>
                <a:endParaRPr lang="en-US" altLang="ja-JP" sz="2000" dirty="0"/>
              </a:p>
              <a:p>
                <a:pPr lvl="3"/>
                <a:endParaRPr lang="en-US" altLang="ja-JP" sz="1400" dirty="0" smtClean="0"/>
              </a:p>
              <a:p>
                <a:r>
                  <a:rPr lang="ja-JP" altLang="en-US" sz="2400" dirty="0" smtClean="0"/>
                  <a:t>計算</a:t>
                </a:r>
                <a:r>
                  <a:rPr lang="ja-JP" altLang="en-US" sz="2400" dirty="0"/>
                  <a:t>速度</a:t>
                </a:r>
                <a:r>
                  <a:rPr lang="ja-JP" altLang="en-US" sz="2400" dirty="0" smtClean="0"/>
                  <a:t>を</a:t>
                </a:r>
                <a:r>
                  <a:rPr lang="ja-JP" altLang="en-US" sz="2400" dirty="0"/>
                  <a:t>重視</a:t>
                </a:r>
                <a:r>
                  <a:rPr lang="ja-JP" altLang="en-US" sz="2400" dirty="0" smtClean="0"/>
                  <a:t>： 長さ </a:t>
                </a:r>
                <a14:m>
                  <m:oMath xmlns:m="http://schemas.openxmlformats.org/officeDocument/2006/math">
                    <m:r>
                      <a:rPr lang="en-US" altLang="ja-JP" sz="2400" b="0" i="1" dirty="0" smtClean="0">
                        <a:latin typeface="Cambria Math" panose="02040503050406030204" pitchFamily="18" charset="0"/>
                      </a:rPr>
                      <m:t>𝑘</m:t>
                    </m:r>
                    <m:r>
                      <a:rPr lang="en-US" altLang="ja-JP" sz="2400" i="1" dirty="0" smtClean="0">
                        <a:latin typeface="Cambria Math" panose="02040503050406030204" pitchFamily="18" charset="0"/>
                      </a:rPr>
                      <m:t>, </m:t>
                    </m:r>
                    <m:r>
                      <a:rPr lang="en-US" altLang="ja-JP" sz="2400" b="0" i="1" dirty="0" smtClean="0">
                        <a:latin typeface="Cambria Math" panose="02040503050406030204" pitchFamily="18" charset="0"/>
                      </a:rPr>
                      <m:t>𝑙</m:t>
                    </m:r>
                  </m:oMath>
                </a14:m>
                <a:r>
                  <a:rPr lang="en-US" altLang="ja-JP" sz="2400" dirty="0" smtClean="0"/>
                  <a:t> </a:t>
                </a:r>
                <a:r>
                  <a:rPr lang="ja-JP" altLang="en-US" sz="2400" dirty="0" smtClean="0"/>
                  <a:t>の文字列に対し </a:t>
                </a:r>
                <a14:m>
                  <m:oMath xmlns:m="http://schemas.openxmlformats.org/officeDocument/2006/math">
                    <m:r>
                      <a:rPr lang="en-US" altLang="ja-JP" sz="2400" i="1" dirty="0" smtClean="0">
                        <a:latin typeface="Cambria Math" panose="02040503050406030204" pitchFamily="18" charset="0"/>
                      </a:rPr>
                      <m:t>𝑂</m:t>
                    </m:r>
                    <m:d>
                      <m:dPr>
                        <m:ctrlPr>
                          <a:rPr lang="en-US" altLang="ja-JP" sz="2400" i="1" dirty="0" smtClean="0">
                            <a:latin typeface="Cambria Math" panose="02040503050406030204" pitchFamily="18" charset="0"/>
                          </a:rPr>
                        </m:ctrlPr>
                      </m:dPr>
                      <m:e>
                        <m:r>
                          <a:rPr lang="en-US" altLang="ja-JP" sz="2400" b="0" i="1" dirty="0" smtClean="0">
                            <a:latin typeface="Cambria Math" panose="02040503050406030204" pitchFamily="18" charset="0"/>
                          </a:rPr>
                          <m:t>𝑘</m:t>
                        </m:r>
                        <m:r>
                          <a:rPr lang="en-US" altLang="ja-JP" sz="2400" i="1" dirty="0" err="1" smtClean="0">
                            <a:latin typeface="Cambria Math" panose="02040503050406030204" pitchFamily="18" charset="0"/>
                          </a:rPr>
                          <m:t>+</m:t>
                        </m:r>
                        <m:r>
                          <a:rPr lang="en-US" altLang="ja-JP" sz="2400" b="0" i="1" dirty="0" smtClean="0">
                            <a:latin typeface="Cambria Math" panose="02040503050406030204" pitchFamily="18" charset="0"/>
                          </a:rPr>
                          <m:t>𝑙</m:t>
                        </m:r>
                      </m:e>
                    </m:d>
                  </m:oMath>
                </a14:m>
                <a:endParaRPr lang="en-US" altLang="ja-JP" sz="2400" dirty="0" smtClean="0"/>
              </a:p>
              <a:p>
                <a:pPr lvl="1"/>
                <a14:m>
                  <m:oMath xmlns:m="http://schemas.openxmlformats.org/officeDocument/2006/math">
                    <m:r>
                      <a:rPr lang="en-US" altLang="ja-JP" sz="2000" b="0" i="1" dirty="0" smtClean="0">
                        <a:latin typeface="Cambria Math" panose="02040503050406030204" pitchFamily="18" charset="0"/>
                      </a:rPr>
                      <m:t>𝑛</m:t>
                    </m:r>
                  </m:oMath>
                </a14:m>
                <a:r>
                  <a:rPr lang="ja-JP" altLang="en-US" sz="2000" dirty="0" smtClean="0"/>
                  <a:t>個の関数の相互比較が</a:t>
                </a:r>
                <a14:m>
                  <m:oMath xmlns:m="http://schemas.openxmlformats.org/officeDocument/2006/math">
                    <m:sSup>
                      <m:sSupPr>
                        <m:ctrlPr>
                          <a:rPr lang="en-US" altLang="ja-JP" sz="2000" i="1" smtClean="0">
                            <a:latin typeface="Cambria Math" panose="02040503050406030204" pitchFamily="18" charset="0"/>
                          </a:rPr>
                        </m:ctrlPr>
                      </m:sSupPr>
                      <m:e>
                        <m:r>
                          <a:rPr lang="en-US" altLang="ja-JP" sz="2000" b="0" i="1" smtClean="0">
                            <a:latin typeface="Cambria Math" panose="02040503050406030204" pitchFamily="18" charset="0"/>
                          </a:rPr>
                          <m:t>𝑂</m:t>
                        </m:r>
                        <m:r>
                          <a:rPr lang="en-US" altLang="ja-JP" sz="2000" b="0" i="1" smtClean="0">
                            <a:latin typeface="Cambria Math" panose="02040503050406030204" pitchFamily="18" charset="0"/>
                          </a:rPr>
                          <m:t>(</m:t>
                        </m:r>
                        <m:r>
                          <a:rPr lang="en-US" altLang="ja-JP" sz="2000" b="0" i="1" smtClean="0">
                            <a:latin typeface="Cambria Math" panose="02040503050406030204" pitchFamily="18" charset="0"/>
                          </a:rPr>
                          <m:t>𝑛</m:t>
                        </m:r>
                      </m:e>
                      <m:sup>
                        <m:r>
                          <a:rPr lang="en-US" altLang="ja-JP" sz="2000" b="0" i="1" smtClean="0">
                            <a:latin typeface="Cambria Math" panose="02040503050406030204" pitchFamily="18" charset="0"/>
                          </a:rPr>
                          <m:t>2</m:t>
                        </m:r>
                      </m:sup>
                    </m:sSup>
                    <m:r>
                      <a:rPr lang="en-US" altLang="ja-JP" sz="2000" b="0" i="1" smtClean="0">
                        <a:latin typeface="Cambria Math" panose="02040503050406030204" pitchFamily="18" charset="0"/>
                      </a:rPr>
                      <m:t>)</m:t>
                    </m:r>
                  </m:oMath>
                </a14:m>
                <a:r>
                  <a:rPr lang="ja-JP" altLang="en-US" sz="2000" dirty="0" smtClean="0"/>
                  <a:t>になるため</a:t>
                </a:r>
                <a:endParaRPr lang="en-US" altLang="ja-JP" sz="2000" dirty="0"/>
              </a:p>
            </p:txBody>
          </p:sp>
        </mc:Choice>
        <mc:Fallback xmlns="">
          <p:sp>
            <p:nvSpPr>
              <p:cNvPr id="5" name="コンテンツ プレースホルダー 4"/>
              <p:cNvSpPr>
                <a:spLocks noGrp="1" noRot="1" noChangeAspect="1" noMove="1" noResize="1" noEditPoints="1" noAdjustHandles="1" noChangeArrowheads="1" noChangeShapeType="1" noTextEdit="1"/>
              </p:cNvSpPr>
              <p:nvPr>
                <p:ph idx="1"/>
              </p:nvPr>
            </p:nvSpPr>
            <p:spPr>
              <a:xfrm>
                <a:off x="467544" y="2492896"/>
                <a:ext cx="8424936" cy="3815829"/>
              </a:xfrm>
              <a:blipFill rotWithShape="0">
                <a:blip r:embed="rId2"/>
                <a:stretch>
                  <a:fillRect l="-1013" t="-1757" b="-3674"/>
                </a:stretch>
              </a:blipFill>
            </p:spPr>
            <p:txBody>
              <a:bodyPr/>
              <a:lstStyle/>
              <a:p>
                <a:r>
                  <a:rPr lang="ja-JP" altLang="en-US">
                    <a:noFill/>
                  </a:rPr>
                  <a:t> </a:t>
                </a:r>
              </a:p>
            </p:txBody>
          </p:sp>
        </mc:Fallback>
      </mc:AlternateContent>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15</a:t>
            </a:fld>
            <a:endParaRPr lang="en-US" altLang="ja-JP">
              <a:solidFill>
                <a:srgbClr val="000000"/>
              </a:solidFill>
            </a:endParaRPr>
          </a:p>
        </p:txBody>
      </p:sp>
      <p:sp>
        <p:nvSpPr>
          <p:cNvPr id="6" name="テキスト プレースホルダー 5"/>
          <p:cNvSpPr>
            <a:spLocks noGrp="1"/>
          </p:cNvSpPr>
          <p:nvPr>
            <p:ph type="body" sz="quarter" idx="13"/>
          </p:nvPr>
        </p:nvSpPr>
        <p:spPr/>
        <p:txBody>
          <a:bodyPr/>
          <a:lstStyle/>
          <a:p>
            <a:r>
              <a:rPr kumimoji="1" lang="ja-JP" altLang="en-US" dirty="0" smtClean="0"/>
              <a:t>記号列を </a:t>
            </a:r>
            <a:r>
              <a:rPr kumimoji="1" lang="en-US" altLang="ja-JP" dirty="0" smtClean="0"/>
              <a:t>N-gram </a:t>
            </a:r>
            <a:r>
              <a:rPr kumimoji="1" lang="ja-JP" altLang="en-US" dirty="0" smtClean="0"/>
              <a:t>の集合で表現したときの</a:t>
            </a:r>
            <a:r>
              <a:rPr lang="ja-JP" altLang="en-US" dirty="0" smtClean="0"/>
              <a:t>ジャッカード係数</a:t>
            </a:r>
            <a:r>
              <a:rPr kumimoji="1" lang="ja-JP" altLang="en-US" dirty="0" smtClean="0"/>
              <a:t>を類似度</a:t>
            </a:r>
            <a:r>
              <a:rPr lang="ja-JP" altLang="en-US" dirty="0" smtClean="0"/>
              <a:t>とする．全関数間で計算</a:t>
            </a:r>
            <a:endParaRPr kumimoji="1" lang="ja-JP" altLang="en-US" dirty="0"/>
          </a:p>
        </p:txBody>
      </p:sp>
    </p:spTree>
    <p:extLst>
      <p:ext uri="{BB962C8B-B14F-4D97-AF65-F5344CB8AC3E}">
        <p14:creationId xmlns:p14="http://schemas.microsoft.com/office/powerpoint/2010/main" val="11871813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91264" cy="850106"/>
          </a:xfrm>
        </p:spPr>
        <p:txBody>
          <a:bodyPr/>
          <a:lstStyle/>
          <a:p>
            <a:r>
              <a:rPr kumimoji="1" lang="en-US" altLang="ja-JP" dirty="0" smtClean="0"/>
              <a:t>Step 3</a:t>
            </a:r>
            <a:r>
              <a:rPr kumimoji="1" lang="ja-JP" altLang="en-US" dirty="0" smtClean="0"/>
              <a:t>：クラスタリングアルゴリズムの適用</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a:spLocks noGrp="1"/>
              </p:cNvSpPr>
              <p:nvPr>
                <p:ph idx="1"/>
              </p:nvPr>
            </p:nvSpPr>
            <p:spPr>
              <a:xfrm>
                <a:off x="467543" y="2492896"/>
                <a:ext cx="8365739" cy="3561259"/>
              </a:xfrm>
            </p:spPr>
            <p:txBody>
              <a:bodyPr/>
              <a:lstStyle/>
              <a:p>
                <a:pPr lvl="2"/>
                <a:endParaRPr lang="en-US" altLang="ja-JP" sz="1600" dirty="0" smtClean="0"/>
              </a:p>
              <a:p>
                <a:r>
                  <a:rPr lang="ja-JP" altLang="en-US" sz="2400" dirty="0" smtClean="0"/>
                  <a:t>関数を頂点，類似度を辺とする重み付き無向グラフ</a:t>
                </a:r>
                <a:endParaRPr lang="en-US" altLang="ja-JP" sz="2400" dirty="0" smtClean="0"/>
              </a:p>
              <a:p>
                <a:pPr lvl="1"/>
                <a:r>
                  <a:rPr lang="ja-JP" altLang="en-US" sz="2000" dirty="0" smtClean="0"/>
                  <a:t>類似度が閾値未満の関数間では辺を接続せず，同じ</a:t>
                </a:r>
                <a:r>
                  <a:rPr kumimoji="1" lang="ja-JP" altLang="en-US" sz="2000" dirty="0" smtClean="0"/>
                  <a:t>クラスタに含まれないようにする</a:t>
                </a:r>
                <a:endParaRPr kumimoji="1" lang="en-US" altLang="ja-JP" sz="2000" dirty="0" smtClean="0"/>
              </a:p>
              <a:p>
                <a:pPr lvl="3"/>
                <a:endParaRPr kumimoji="1" lang="en-US" altLang="ja-JP" sz="1200" dirty="0" smtClean="0"/>
              </a:p>
              <a:p>
                <a:r>
                  <a:rPr lang="en-US" altLang="ja-JP" sz="2400" dirty="0" smtClean="0"/>
                  <a:t>Newman </a:t>
                </a:r>
                <a:r>
                  <a:rPr lang="ja-JP" altLang="en-US" sz="2400" dirty="0" err="1" smtClean="0"/>
                  <a:t>らの</a:t>
                </a:r>
                <a:r>
                  <a:rPr lang="ja-JP" altLang="en-US" sz="2400" dirty="0" smtClean="0"/>
                  <a:t>アルゴリズム</a:t>
                </a:r>
                <a:endParaRPr lang="en-US" altLang="ja-JP" sz="2400" baseline="30000" dirty="0" smtClean="0"/>
              </a:p>
              <a:p>
                <a:pPr lvl="1"/>
                <a:r>
                  <a:rPr lang="ja-JP" altLang="en-US" sz="2000" dirty="0" smtClean="0"/>
                  <a:t>貪欲法の一種．頂点数 </a:t>
                </a:r>
                <a14:m>
                  <m:oMath xmlns:m="http://schemas.openxmlformats.org/officeDocument/2006/math">
                    <m:r>
                      <a:rPr lang="en-US" altLang="ja-JP" sz="2000" i="1" dirty="0" smtClean="0">
                        <a:latin typeface="Cambria Math" panose="02040503050406030204" pitchFamily="18" charset="0"/>
                      </a:rPr>
                      <m:t>𝑛</m:t>
                    </m:r>
                  </m:oMath>
                </a14:m>
                <a:r>
                  <a:rPr lang="en-US" altLang="ja-JP" sz="2000" dirty="0" smtClean="0"/>
                  <a:t> </a:t>
                </a:r>
                <a:r>
                  <a:rPr lang="ja-JP" altLang="en-US" sz="2000" dirty="0" smtClean="0"/>
                  <a:t>に対し </a:t>
                </a:r>
                <a14:m>
                  <m:oMath xmlns:m="http://schemas.openxmlformats.org/officeDocument/2006/math">
                    <m:r>
                      <a:rPr lang="en-US" altLang="ja-JP" sz="2000" i="1" dirty="0" smtClean="0">
                        <a:latin typeface="Cambria Math" panose="02040503050406030204" pitchFamily="18" charset="0"/>
                      </a:rPr>
                      <m:t>𝑂</m:t>
                    </m:r>
                    <m:r>
                      <a:rPr lang="en-US" altLang="ja-JP" sz="2000" i="1" dirty="0" smtClean="0">
                        <a:latin typeface="Cambria Math" panose="02040503050406030204" pitchFamily="18" charset="0"/>
                      </a:rPr>
                      <m:t>(</m:t>
                    </m:r>
                    <m:r>
                      <a:rPr lang="en-US" altLang="ja-JP" sz="2000" i="1" dirty="0" smtClean="0">
                        <a:latin typeface="Cambria Math" panose="02040503050406030204" pitchFamily="18" charset="0"/>
                      </a:rPr>
                      <m:t>𝑛</m:t>
                    </m:r>
                    <m:r>
                      <a:rPr lang="en-US" altLang="ja-JP" sz="2000" i="1" dirty="0" smtClean="0">
                        <a:latin typeface="Cambria Math" panose="02040503050406030204" pitchFamily="18" charset="0"/>
                      </a:rPr>
                      <m:t> </m:t>
                    </m:r>
                    <m:sSup>
                      <m:sSupPr>
                        <m:ctrlPr>
                          <a:rPr lang="en-US" altLang="ja-JP" sz="2000" i="1" dirty="0" smtClean="0">
                            <a:latin typeface="Cambria Math" panose="02040503050406030204" pitchFamily="18" charset="0"/>
                          </a:rPr>
                        </m:ctrlPr>
                      </m:sSupPr>
                      <m:e>
                        <m:r>
                          <m:rPr>
                            <m:sty m:val="p"/>
                          </m:rPr>
                          <a:rPr lang="en-US" altLang="ja-JP" sz="2000" b="0" i="0" dirty="0" smtClean="0">
                            <a:latin typeface="Cambria Math" panose="02040503050406030204" pitchFamily="18" charset="0"/>
                          </a:rPr>
                          <m:t>log</m:t>
                        </m:r>
                      </m:e>
                      <m:sup>
                        <m:r>
                          <a:rPr lang="en-US" altLang="ja-JP" sz="2000" b="0" i="1" dirty="0" smtClean="0">
                            <a:latin typeface="Cambria Math" panose="02040503050406030204" pitchFamily="18" charset="0"/>
                          </a:rPr>
                          <m:t>2</m:t>
                        </m:r>
                      </m:sup>
                    </m:sSup>
                    <m:r>
                      <a:rPr lang="en-US" altLang="ja-JP" sz="2000" i="1" dirty="0" smtClean="0">
                        <a:latin typeface="Cambria Math" panose="02040503050406030204" pitchFamily="18" charset="0"/>
                      </a:rPr>
                      <m:t> </m:t>
                    </m:r>
                    <m:r>
                      <a:rPr lang="en-US" altLang="ja-JP" sz="2000" i="1" dirty="0" smtClean="0">
                        <a:latin typeface="Cambria Math" panose="02040503050406030204" pitchFamily="18" charset="0"/>
                      </a:rPr>
                      <m:t>𝑛</m:t>
                    </m:r>
                    <m:r>
                      <a:rPr lang="en-US" altLang="ja-JP" sz="2000" i="1" dirty="0" smtClean="0">
                        <a:latin typeface="Cambria Math" panose="02040503050406030204" pitchFamily="18" charset="0"/>
                      </a:rPr>
                      <m:t>)</m:t>
                    </m:r>
                  </m:oMath>
                </a14:m>
                <a:endParaRPr kumimoji="1" lang="en-US" altLang="ja-JP" sz="2000" dirty="0" smtClean="0"/>
              </a:p>
              <a:p>
                <a:pPr lvl="1"/>
                <a:r>
                  <a:rPr kumimoji="1" lang="ja-JP" altLang="en-US" sz="2000" dirty="0" smtClean="0"/>
                  <a:t>既に </a:t>
                </a:r>
                <a:r>
                  <a:rPr kumimoji="1" lang="en-US" altLang="ja-JP" sz="2000" dirty="0" smtClean="0"/>
                  <a:t>[Kobayashi, ICSM2013]</a:t>
                </a:r>
                <a:r>
                  <a:rPr kumimoji="1" lang="ja-JP" altLang="en-US" sz="2000" dirty="0" smtClean="0"/>
                  <a:t> で使用されている</a:t>
                </a:r>
                <a:endParaRPr kumimoji="1" lang="ja-JP" altLang="en-US" sz="2000" dirty="0"/>
              </a:p>
            </p:txBody>
          </p:sp>
        </mc:Choice>
        <mc:Fallback xmlns="">
          <p:sp>
            <p:nvSpPr>
              <p:cNvPr id="5" name="コンテンツ プレースホルダー 4"/>
              <p:cNvSpPr>
                <a:spLocks noGrp="1" noRot="1" noChangeAspect="1" noMove="1" noResize="1" noEditPoints="1" noAdjustHandles="1" noChangeArrowheads="1" noChangeShapeType="1" noTextEdit="1"/>
              </p:cNvSpPr>
              <p:nvPr>
                <p:ph idx="1"/>
              </p:nvPr>
            </p:nvSpPr>
            <p:spPr>
              <a:xfrm>
                <a:off x="467543" y="2492896"/>
                <a:ext cx="8365739" cy="3561259"/>
              </a:xfrm>
              <a:blipFill rotWithShape="0">
                <a:blip r:embed="rId2"/>
                <a:stretch>
                  <a:fillRect l="-1020" r="-729"/>
                </a:stretch>
              </a:blipFill>
            </p:spPr>
            <p:txBody>
              <a:bodyPr/>
              <a:lstStyle/>
              <a:p>
                <a:r>
                  <a:rPr lang="ja-JP" altLang="en-US">
                    <a:noFill/>
                  </a:rPr>
                  <a:t> </a:t>
                </a:r>
              </a:p>
            </p:txBody>
          </p:sp>
        </mc:Fallback>
      </mc:AlternateContent>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16</a:t>
            </a:fld>
            <a:endParaRPr lang="en-US" altLang="ja-JP">
              <a:solidFill>
                <a:srgbClr val="000000"/>
              </a:solidFill>
            </a:endParaRPr>
          </a:p>
        </p:txBody>
      </p:sp>
      <p:sp>
        <p:nvSpPr>
          <p:cNvPr id="6" name="テキスト プレースホルダー 5"/>
          <p:cNvSpPr>
            <a:spLocks noGrp="1"/>
          </p:cNvSpPr>
          <p:nvPr>
            <p:ph type="body" sz="quarter" idx="13"/>
          </p:nvPr>
        </p:nvSpPr>
        <p:spPr/>
        <p:txBody>
          <a:bodyPr/>
          <a:lstStyle/>
          <a:p>
            <a:r>
              <a:rPr lang="ja-JP" altLang="en-US" dirty="0"/>
              <a:t>関数</a:t>
            </a:r>
            <a:r>
              <a:rPr lang="ja-JP" altLang="en-US" dirty="0" smtClean="0"/>
              <a:t>間の類似度をグラフで表現し，</a:t>
            </a:r>
            <a:r>
              <a:rPr lang="en-US" altLang="ja-JP" dirty="0" smtClean="0"/>
              <a:t>Newman</a:t>
            </a:r>
            <a:r>
              <a:rPr lang="ja-JP" altLang="en-US" dirty="0" smtClean="0"/>
              <a:t> らのクラスタリングアルゴリズム</a:t>
            </a:r>
            <a:r>
              <a:rPr lang="en-US" altLang="ja-JP" sz="3200" baseline="30000" dirty="0"/>
              <a:t>†</a:t>
            </a:r>
            <a:r>
              <a:rPr lang="ja-JP" altLang="en-US" dirty="0" smtClean="0"/>
              <a:t> を適用する</a:t>
            </a:r>
            <a:endParaRPr kumimoji="1" lang="ja-JP" altLang="en-US" dirty="0"/>
          </a:p>
        </p:txBody>
      </p:sp>
      <p:sp>
        <p:nvSpPr>
          <p:cNvPr id="4" name="テキスト ボックス 3"/>
          <p:cNvSpPr txBox="1"/>
          <p:nvPr/>
        </p:nvSpPr>
        <p:spPr>
          <a:xfrm>
            <a:off x="1547664" y="5733256"/>
            <a:ext cx="7486408" cy="646331"/>
          </a:xfrm>
          <a:prstGeom prst="rect">
            <a:avLst/>
          </a:prstGeom>
          <a:solidFill>
            <a:schemeClr val="bg1"/>
          </a:solidFill>
        </p:spPr>
        <p:txBody>
          <a:bodyPr wrap="none" rtlCol="0">
            <a:spAutoFit/>
          </a:bodyPr>
          <a:lstStyle/>
          <a:p>
            <a:r>
              <a:rPr kumimoji="1" lang="en-US" altLang="ja-JP" dirty="0" smtClean="0"/>
              <a:t>† </a:t>
            </a:r>
            <a:r>
              <a:rPr lang="en-US" altLang="ja-JP" dirty="0"/>
              <a:t>M. E. J. Newman. </a:t>
            </a:r>
            <a:r>
              <a:rPr lang="en-US" altLang="ja-JP" dirty="0" smtClean="0"/>
              <a:t>“Fast </a:t>
            </a:r>
            <a:r>
              <a:rPr lang="en-US" altLang="ja-JP" dirty="0"/>
              <a:t>algorithm for detecting community </a:t>
            </a:r>
            <a:endParaRPr lang="en-US" altLang="ja-JP" dirty="0" smtClean="0"/>
          </a:p>
          <a:p>
            <a:r>
              <a:rPr lang="en-US" altLang="ja-JP" dirty="0" smtClean="0"/>
              <a:t>structure </a:t>
            </a:r>
            <a:r>
              <a:rPr lang="en-US" altLang="ja-JP" dirty="0"/>
              <a:t>in </a:t>
            </a:r>
            <a:r>
              <a:rPr lang="en-US" altLang="ja-JP" dirty="0" smtClean="0"/>
              <a:t>networks.” </a:t>
            </a:r>
            <a:r>
              <a:rPr lang="en-US" altLang="ja-JP" i="1" dirty="0" smtClean="0"/>
              <a:t>Physical </a:t>
            </a:r>
            <a:r>
              <a:rPr lang="en-US" altLang="ja-JP" i="1" dirty="0"/>
              <a:t>Review E</a:t>
            </a:r>
            <a:r>
              <a:rPr lang="en-US" altLang="ja-JP" dirty="0"/>
              <a:t>, Vol. 69, No. 6, pp. </a:t>
            </a:r>
            <a:r>
              <a:rPr lang="en-US" altLang="ja-JP" dirty="0" smtClean="0"/>
              <a:t>1-5</a:t>
            </a:r>
            <a:r>
              <a:rPr lang="en-US" altLang="ja-JP" dirty="0"/>
              <a:t>, 2004.</a:t>
            </a:r>
            <a:endParaRPr kumimoji="1" lang="ja-JP" altLang="en-US" dirty="0"/>
          </a:p>
        </p:txBody>
      </p:sp>
    </p:spTree>
    <p:extLst>
      <p:ext uri="{BB962C8B-B14F-4D97-AF65-F5344CB8AC3E}">
        <p14:creationId xmlns:p14="http://schemas.microsoft.com/office/powerpoint/2010/main" val="37221899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17</a:t>
            </a:fld>
            <a:endParaRPr lang="en-US" altLang="ja-JP">
              <a:solidFill>
                <a:srgbClr val="000000"/>
              </a:solidFill>
            </a:endParaRPr>
          </a:p>
        </p:txBody>
      </p:sp>
      <p:sp>
        <p:nvSpPr>
          <p:cNvPr id="6" name="コンテンツ プレースホルダー 5"/>
          <p:cNvSpPr>
            <a:spLocks noGrp="1"/>
          </p:cNvSpPr>
          <p:nvPr>
            <p:ph idx="1"/>
          </p:nvPr>
        </p:nvSpPr>
        <p:spPr>
          <a:xfrm>
            <a:off x="467544" y="1268760"/>
            <a:ext cx="8365738" cy="4785395"/>
          </a:xfrm>
        </p:spPr>
        <p:txBody>
          <a:bodyPr/>
          <a:lstStyle/>
          <a:p>
            <a:pPr marL="0" indent="0">
              <a:buNone/>
            </a:pPr>
            <a:r>
              <a:rPr kumimoji="1" lang="en-US" altLang="ja-JP" sz="2800" dirty="0" smtClean="0"/>
              <a:t>Q. </a:t>
            </a:r>
            <a:r>
              <a:rPr kumimoji="1" lang="ja-JP" altLang="en-US" sz="2800" dirty="0" smtClean="0"/>
              <a:t>提案手法は有用か？</a:t>
            </a:r>
            <a:endParaRPr kumimoji="1" lang="en-US" altLang="ja-JP" sz="2800" dirty="0" smtClean="0"/>
          </a:p>
          <a:p>
            <a:pPr marL="457200" lvl="1" indent="0">
              <a:buNone/>
            </a:pPr>
            <a:r>
              <a:rPr lang="ja-JP" altLang="en-US" sz="2000" dirty="0" smtClean="0"/>
              <a:t>実プロジェクトでの試行を行う価値はありそうか？</a:t>
            </a:r>
            <a:endParaRPr lang="en-US" altLang="ja-JP" sz="2400" dirty="0" smtClean="0"/>
          </a:p>
          <a:p>
            <a:pPr lvl="1"/>
            <a:r>
              <a:rPr lang="ja-JP" altLang="en-US" sz="2400" dirty="0" smtClean="0"/>
              <a:t>要素のマッピングを実際にできるか？</a:t>
            </a:r>
            <a:endParaRPr kumimoji="1" lang="en-US" altLang="ja-JP" sz="2400" dirty="0" smtClean="0"/>
          </a:p>
          <a:p>
            <a:pPr lvl="1"/>
            <a:r>
              <a:rPr kumimoji="1" lang="ja-JP" altLang="en-US" sz="2400" dirty="0" smtClean="0"/>
              <a:t>パラメータ</a:t>
            </a:r>
            <a:r>
              <a:rPr lang="ja-JP" altLang="en-US" sz="2400" dirty="0" smtClean="0"/>
              <a:t>（</a:t>
            </a:r>
            <a:r>
              <a:rPr kumimoji="1" lang="en-US" altLang="ja-JP" sz="2400" dirty="0" smtClean="0"/>
              <a:t>N-gram </a:t>
            </a:r>
            <a:r>
              <a:rPr kumimoji="1" lang="ja-JP" altLang="en-US" sz="2400" dirty="0" smtClean="0"/>
              <a:t>の </a:t>
            </a:r>
            <a:r>
              <a:rPr kumimoji="1" lang="en-US" altLang="ja-JP" sz="2400" dirty="0" smtClean="0"/>
              <a:t>N, </a:t>
            </a:r>
            <a:r>
              <a:rPr kumimoji="1" lang="ja-JP" altLang="en-US" sz="2400" dirty="0" smtClean="0"/>
              <a:t>グラフ作成時の類似度の閾値）の指定は難しくないか？</a:t>
            </a:r>
            <a:endParaRPr kumimoji="1" lang="en-US" altLang="ja-JP" sz="2400" dirty="0" smtClean="0"/>
          </a:p>
          <a:p>
            <a:pPr marL="0" indent="0">
              <a:buNone/>
            </a:pPr>
            <a:endParaRPr lang="en-US" altLang="ja-JP" sz="2400" dirty="0" smtClean="0"/>
          </a:p>
          <a:p>
            <a:r>
              <a:rPr lang="en-US" altLang="ja-JP" sz="2400" dirty="0" smtClean="0"/>
              <a:t>COBOL</a:t>
            </a:r>
            <a:r>
              <a:rPr lang="ja-JP" altLang="en-US" sz="2400" dirty="0" smtClean="0"/>
              <a:t> ではなく </a:t>
            </a:r>
            <a:r>
              <a:rPr lang="en-US" altLang="ja-JP" sz="2400" dirty="0" smtClean="0"/>
              <a:t>Java</a:t>
            </a:r>
            <a:r>
              <a:rPr lang="ja-JP" altLang="en-US" sz="2400" dirty="0" smtClean="0"/>
              <a:t> を使って評価</a:t>
            </a:r>
            <a:endParaRPr lang="en-US" altLang="ja-JP" sz="2400" dirty="0" smtClean="0"/>
          </a:p>
          <a:p>
            <a:pPr lvl="1"/>
            <a:r>
              <a:rPr lang="ja-JP" altLang="en-US" sz="2000" dirty="0" smtClean="0"/>
              <a:t>十分</a:t>
            </a:r>
            <a:r>
              <a:rPr lang="ja-JP" altLang="en-US" sz="2000" dirty="0"/>
              <a:t>にドキュメント等が</a:t>
            </a:r>
            <a:r>
              <a:rPr lang="ja-JP" altLang="en-US" sz="2000" dirty="0" smtClean="0"/>
              <a:t>あって結果が検証できるもの</a:t>
            </a:r>
            <a:endParaRPr lang="en-US" altLang="ja-JP" sz="2000" dirty="0" smtClean="0"/>
          </a:p>
          <a:p>
            <a:pPr lvl="1"/>
            <a:r>
              <a:rPr lang="ja-JP" altLang="en-US" sz="2000" dirty="0"/>
              <a:t>本当にレガシーなシステムで</a:t>
            </a:r>
            <a:r>
              <a:rPr lang="ja-JP" altLang="en-US" sz="2000" dirty="0" smtClean="0"/>
              <a:t>は結果を評価できない　</a:t>
            </a:r>
            <a:endParaRPr lang="en-US" altLang="ja-JP" sz="2000" dirty="0" smtClean="0"/>
          </a:p>
          <a:p>
            <a:r>
              <a:rPr lang="ja-JP" altLang="en-US" sz="2400" dirty="0" smtClean="0"/>
              <a:t>中規模のソフトウェア１つと小規模のソフトウェア１つ</a:t>
            </a:r>
            <a:endParaRPr lang="en-US" altLang="ja-JP" sz="2400" dirty="0" smtClean="0"/>
          </a:p>
          <a:p>
            <a:pPr lvl="1"/>
            <a:r>
              <a:rPr lang="ja-JP" altLang="en-US" sz="2000" dirty="0"/>
              <a:t>正解</a:t>
            </a:r>
            <a:r>
              <a:rPr lang="ja-JP" altLang="en-US" sz="2000" dirty="0" smtClean="0"/>
              <a:t>を事前に定義できるもの</a:t>
            </a:r>
            <a:endParaRPr lang="en-US" altLang="ja-JP" sz="2000" dirty="0" smtClean="0"/>
          </a:p>
          <a:p>
            <a:pPr lvl="1"/>
            <a:endParaRPr kumimoji="1" lang="ja-JP" altLang="en-US" sz="2000" dirty="0"/>
          </a:p>
        </p:txBody>
      </p:sp>
    </p:spTree>
    <p:extLst>
      <p:ext uri="{BB962C8B-B14F-4D97-AF65-F5344CB8AC3E}">
        <p14:creationId xmlns:p14="http://schemas.microsoft.com/office/powerpoint/2010/main" val="40364459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a:t>
            </a:r>
            <a:r>
              <a:rPr lang="ja-JP" altLang="en-US" dirty="0" smtClean="0"/>
              <a:t>基準：クラスタリングの妥当性</a:t>
            </a:r>
            <a:r>
              <a:rPr lang="en-US" altLang="ja-JP" baseline="20000" dirty="0"/>
              <a:t>†</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18</a:t>
            </a:fld>
            <a:endParaRPr lang="en-US" altLang="ja-JP">
              <a:solidFill>
                <a:srgbClr val="000000"/>
              </a:solidFill>
            </a:endParaRPr>
          </a:p>
        </p:txBody>
      </p:sp>
      <p:sp>
        <p:nvSpPr>
          <p:cNvPr id="5" name="コンテンツ プレースホルダー 4"/>
          <p:cNvSpPr>
            <a:spLocks noGrp="1"/>
          </p:cNvSpPr>
          <p:nvPr>
            <p:ph idx="1"/>
          </p:nvPr>
        </p:nvSpPr>
        <p:spPr/>
        <p:txBody>
          <a:bodyPr/>
          <a:lstStyle/>
          <a:p>
            <a:pPr marL="514350" indent="-514350">
              <a:buFont typeface="+mj-lt"/>
              <a:buAutoNum type="arabicPeriod"/>
            </a:pPr>
            <a:r>
              <a:rPr kumimoji="1" lang="ja-JP" altLang="en-US" sz="2800" dirty="0" smtClean="0"/>
              <a:t>信頼性</a:t>
            </a:r>
            <a:endParaRPr kumimoji="1" lang="en-US" altLang="ja-JP" sz="2800" dirty="0" smtClean="0"/>
          </a:p>
          <a:p>
            <a:pPr lvl="1"/>
            <a:r>
              <a:rPr kumimoji="1" lang="ja-JP" altLang="en-US" sz="2400" dirty="0" smtClean="0"/>
              <a:t>提案手法の結果は人間が考える「正解」に近いか</a:t>
            </a:r>
            <a:endParaRPr kumimoji="1" lang="en-US" altLang="ja-JP" sz="2400" dirty="0" smtClean="0"/>
          </a:p>
          <a:p>
            <a:pPr lvl="3"/>
            <a:endParaRPr kumimoji="1" lang="en-US" altLang="ja-JP" sz="1600" dirty="0" smtClean="0"/>
          </a:p>
          <a:p>
            <a:pPr marL="514350" indent="-514350">
              <a:buFont typeface="+mj-lt"/>
              <a:buAutoNum type="arabicPeriod"/>
            </a:pPr>
            <a:r>
              <a:rPr lang="ja-JP" altLang="en-US" sz="2800" dirty="0" smtClean="0"/>
              <a:t>クラスタの分布</a:t>
            </a:r>
            <a:endParaRPr lang="en-US" altLang="ja-JP" sz="2800" dirty="0" smtClean="0"/>
          </a:p>
          <a:p>
            <a:pPr lvl="1"/>
            <a:r>
              <a:rPr lang="ja-JP" altLang="en-US" sz="2400" dirty="0" smtClean="0"/>
              <a:t>クラスタの大きさは極端でないか</a:t>
            </a:r>
            <a:endParaRPr lang="en-US" altLang="ja-JP" sz="2400" dirty="0" smtClean="0"/>
          </a:p>
          <a:p>
            <a:pPr lvl="3"/>
            <a:endParaRPr lang="en-US" altLang="ja-JP" sz="1600" dirty="0" smtClean="0"/>
          </a:p>
          <a:p>
            <a:pPr marL="514350" indent="-514350">
              <a:buFont typeface="+mj-lt"/>
              <a:buAutoNum type="arabicPeriod"/>
            </a:pPr>
            <a:r>
              <a:rPr kumimoji="1" lang="ja-JP" altLang="en-US" sz="2800" dirty="0" smtClean="0"/>
              <a:t>安定性</a:t>
            </a:r>
            <a:endParaRPr lang="en-US" altLang="ja-JP" sz="2800" dirty="0"/>
          </a:p>
          <a:p>
            <a:pPr lvl="1"/>
            <a:r>
              <a:rPr lang="ja-JP" altLang="en-US" sz="2400" dirty="0" smtClean="0"/>
              <a:t>ソースコードが少し変更されても，クラスタリングの結果は大きく変わらないか</a:t>
            </a:r>
            <a:endParaRPr lang="en-US" altLang="ja-JP" sz="2400" dirty="0" smtClean="0"/>
          </a:p>
        </p:txBody>
      </p:sp>
      <p:sp>
        <p:nvSpPr>
          <p:cNvPr id="7" name="テキスト ボックス 6"/>
          <p:cNvSpPr txBox="1"/>
          <p:nvPr/>
        </p:nvSpPr>
        <p:spPr>
          <a:xfrm>
            <a:off x="387642" y="5632412"/>
            <a:ext cx="7764370" cy="646331"/>
          </a:xfrm>
          <a:prstGeom prst="rect">
            <a:avLst/>
          </a:prstGeom>
          <a:solidFill>
            <a:schemeClr val="bg1"/>
          </a:solidFill>
        </p:spPr>
        <p:txBody>
          <a:bodyPr wrap="none" rtlCol="0">
            <a:spAutoFit/>
          </a:bodyPr>
          <a:lstStyle/>
          <a:p>
            <a:r>
              <a:rPr kumimoji="1" lang="en-US" altLang="ja-JP" dirty="0" smtClean="0"/>
              <a:t>† </a:t>
            </a:r>
            <a:r>
              <a:rPr lang="en-US" altLang="ja-JP" dirty="0"/>
              <a:t>J. Wu, A.E. Hassan, and R.C. Holt. </a:t>
            </a:r>
            <a:r>
              <a:rPr lang="en-US" altLang="ja-JP" dirty="0" smtClean="0"/>
              <a:t>“Comparison </a:t>
            </a:r>
            <a:r>
              <a:rPr lang="en-US" altLang="ja-JP" dirty="0"/>
              <a:t>of clustering </a:t>
            </a:r>
            <a:r>
              <a:rPr lang="en-US" altLang="ja-JP" dirty="0" smtClean="0"/>
              <a:t>algorithms</a:t>
            </a:r>
          </a:p>
          <a:p>
            <a:r>
              <a:rPr lang="en-US" altLang="ja-JP" dirty="0" smtClean="0"/>
              <a:t> </a:t>
            </a:r>
            <a:r>
              <a:rPr lang="en-US" altLang="ja-JP" dirty="0"/>
              <a:t>in the </a:t>
            </a:r>
            <a:r>
              <a:rPr lang="en-US" altLang="ja-JP" dirty="0" smtClean="0"/>
              <a:t>context </a:t>
            </a:r>
            <a:r>
              <a:rPr lang="en-US" altLang="ja-JP" dirty="0"/>
              <a:t>of software evolution</a:t>
            </a:r>
            <a:r>
              <a:rPr lang="en-US" altLang="ja-JP" dirty="0" smtClean="0"/>
              <a:t>.” </a:t>
            </a:r>
            <a:r>
              <a:rPr lang="en-US" altLang="ja-JP" i="1" dirty="0" smtClean="0"/>
              <a:t>Proc. ICSM</a:t>
            </a:r>
            <a:r>
              <a:rPr lang="en-US" altLang="ja-JP" dirty="0" smtClean="0"/>
              <a:t>, </a:t>
            </a:r>
            <a:r>
              <a:rPr lang="en-US" altLang="ja-JP" dirty="0"/>
              <a:t>pp. </a:t>
            </a:r>
            <a:r>
              <a:rPr lang="en-US" altLang="ja-JP" dirty="0" smtClean="0"/>
              <a:t>525-535</a:t>
            </a:r>
            <a:r>
              <a:rPr lang="en-US" altLang="ja-JP" dirty="0"/>
              <a:t>, 2005.</a:t>
            </a:r>
            <a:endParaRPr kumimoji="1" lang="ja-JP" altLang="en-US" dirty="0"/>
          </a:p>
        </p:txBody>
      </p:sp>
    </p:spTree>
    <p:extLst>
      <p:ext uri="{BB962C8B-B14F-4D97-AF65-F5344CB8AC3E}">
        <p14:creationId xmlns:p14="http://schemas.microsoft.com/office/powerpoint/2010/main" val="5738283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信頼性</a:t>
            </a:r>
            <a:r>
              <a:rPr lang="ja-JP" altLang="en-US" dirty="0" smtClean="0"/>
              <a:t>の計測方法</a:t>
            </a:r>
            <a:r>
              <a:rPr kumimoji="1" lang="ja-JP" altLang="en-US" dirty="0" smtClean="0"/>
              <a:t>： </a:t>
            </a:r>
            <a:r>
              <a:rPr kumimoji="1" lang="en-US" altLang="ja-JP" dirty="0" err="1" smtClean="0"/>
              <a:t>MoJoFM</a:t>
            </a:r>
            <a:r>
              <a:rPr kumimoji="1" lang="en-US" altLang="ja-JP" dirty="0" smtClean="0"/>
              <a:t> </a:t>
            </a:r>
            <a:r>
              <a:rPr lang="en-US" altLang="ja-JP" baseline="30000" dirty="0" smtClean="0"/>
              <a:t>†</a:t>
            </a:r>
            <a:endParaRPr kumimoji="1" lang="ja-JP" altLang="en-US" baseline="30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67544" y="2492896"/>
                <a:ext cx="8640960" cy="3561259"/>
              </a:xfrm>
            </p:spPr>
            <p:txBody>
              <a:bodyPr/>
              <a:lstStyle/>
              <a:p>
                <a:r>
                  <a:rPr lang="ja-JP" altLang="en-US" sz="2800" dirty="0" smtClean="0"/>
                  <a:t>クラスタリングに対する編集操作は２つ</a:t>
                </a:r>
                <a:endParaRPr lang="en-US" altLang="ja-JP" sz="2800" dirty="0"/>
              </a:p>
              <a:p>
                <a:pPr lvl="1"/>
                <a:r>
                  <a:rPr kumimoji="1" lang="en-US" altLang="ja-JP" sz="2400" dirty="0" smtClean="0"/>
                  <a:t>Move</a:t>
                </a:r>
                <a:r>
                  <a:rPr lang="ja-JP" altLang="en-US" sz="2400" dirty="0" smtClean="0"/>
                  <a:t>：あるクラスタの要素を別のクラスタに移動させる</a:t>
                </a:r>
                <a:endParaRPr lang="en-US" altLang="ja-JP" sz="2400" dirty="0" smtClean="0"/>
              </a:p>
              <a:p>
                <a:pPr lvl="2"/>
                <a:r>
                  <a:rPr lang="ja-JP" altLang="en-US" sz="2000" dirty="0" smtClean="0"/>
                  <a:t>移動させる要素を新たに</a:t>
                </a:r>
                <a:r>
                  <a:rPr lang="en-US" altLang="ja-JP" sz="2000" dirty="0" smtClean="0"/>
                  <a:t>1</a:t>
                </a:r>
                <a:r>
                  <a:rPr lang="ja-JP" altLang="en-US" sz="2000" dirty="0" err="1" smtClean="0"/>
                  <a:t>つの</a:t>
                </a:r>
                <a:r>
                  <a:rPr lang="ja-JP" altLang="en-US" sz="2000" dirty="0" smtClean="0"/>
                  <a:t>クラスタとする</a:t>
                </a:r>
                <a:r>
                  <a:rPr lang="ja-JP" altLang="en-US" sz="2000" dirty="0"/>
                  <a:t>ことも含む</a:t>
                </a:r>
                <a:endParaRPr lang="en-US" altLang="ja-JP" sz="2000" dirty="0" smtClean="0"/>
              </a:p>
              <a:p>
                <a:pPr lvl="1"/>
                <a:r>
                  <a:rPr kumimoji="1" lang="en-US" altLang="ja-JP" sz="2400" dirty="0" smtClean="0"/>
                  <a:t>Join</a:t>
                </a:r>
                <a:r>
                  <a:rPr kumimoji="1" lang="ja-JP" altLang="en-US" sz="2400" dirty="0" smtClean="0"/>
                  <a:t>： </a:t>
                </a:r>
                <a:r>
                  <a:rPr kumimoji="1" lang="en-US" altLang="ja-JP" sz="2400" dirty="0" smtClean="0"/>
                  <a:t>2</a:t>
                </a:r>
                <a:r>
                  <a:rPr kumimoji="1" lang="ja-JP" altLang="en-US" sz="2400" dirty="0" err="1" smtClean="0"/>
                  <a:t>つの</a:t>
                </a:r>
                <a:r>
                  <a:rPr kumimoji="1" lang="ja-JP" altLang="en-US" sz="2400" dirty="0" smtClean="0"/>
                  <a:t>クラスタを併合し，</a:t>
                </a:r>
                <a:r>
                  <a:rPr kumimoji="1" lang="en-US" altLang="ja-JP" sz="2400" dirty="0" smtClean="0"/>
                  <a:t>1</a:t>
                </a:r>
                <a:r>
                  <a:rPr kumimoji="1" lang="ja-JP" altLang="en-US" sz="2400" dirty="0" err="1" smtClean="0"/>
                  <a:t>つの</a:t>
                </a:r>
                <a:r>
                  <a:rPr kumimoji="1" lang="ja-JP" altLang="en-US" sz="2400" dirty="0" smtClean="0"/>
                  <a:t>クラスタにする</a:t>
                </a:r>
                <a:endParaRPr kumimoji="1" lang="en-US" altLang="ja-JP" sz="2400" dirty="0" smtClean="0"/>
              </a:p>
              <a:p>
                <a:pPr lvl="2"/>
                <a:endParaRPr kumimoji="1" lang="en-US" altLang="ja-JP" sz="2000" dirty="0" smtClean="0"/>
              </a:p>
              <a:p>
                <a:r>
                  <a:rPr lang="ja-JP" altLang="en-US" sz="2800" dirty="0"/>
                  <a:t>操作回数</a:t>
                </a:r>
                <a:r>
                  <a:rPr lang="ja-JP" altLang="en-US" sz="2800" dirty="0" smtClean="0"/>
                  <a:t>が少ないほど </a:t>
                </a:r>
                <a:r>
                  <a:rPr lang="en-US" altLang="ja-JP" sz="2800" dirty="0" smtClean="0"/>
                  <a:t>A</a:t>
                </a:r>
                <a:r>
                  <a:rPr lang="ja-JP" altLang="en-US" sz="2800" dirty="0"/>
                  <a:t> </a:t>
                </a:r>
                <a:r>
                  <a:rPr lang="ja-JP" altLang="en-US" sz="2400" dirty="0" smtClean="0"/>
                  <a:t>（結果）</a:t>
                </a:r>
                <a:r>
                  <a:rPr lang="ja-JP" altLang="en-US" sz="2800" dirty="0" smtClean="0"/>
                  <a:t>は </a:t>
                </a:r>
                <a:r>
                  <a:rPr lang="en-US" altLang="ja-JP" sz="2800" dirty="0" smtClean="0"/>
                  <a:t>B</a:t>
                </a:r>
                <a:r>
                  <a:rPr lang="ja-JP" altLang="en-US" sz="2800" dirty="0" smtClean="0"/>
                  <a:t> </a:t>
                </a:r>
                <a:r>
                  <a:rPr lang="ja-JP" altLang="en-US" sz="2400" dirty="0" smtClean="0"/>
                  <a:t>（正解）</a:t>
                </a:r>
                <a:r>
                  <a:rPr lang="ja-JP" altLang="en-US" sz="2800" dirty="0" smtClean="0"/>
                  <a:t>に近い</a:t>
                </a:r>
                <a:endParaRPr lang="en-US" altLang="ja-JP" sz="2800" dirty="0"/>
              </a:p>
              <a:p>
                <a:pPr marL="0" indent="0">
                  <a:buNone/>
                </a:pPr>
                <a:r>
                  <a:rPr kumimoji="1" lang="en-US" altLang="ja-JP" sz="2800" b="0" dirty="0" smtClean="0"/>
                  <a:t>   </a:t>
                </a:r>
                <a14:m>
                  <m:oMath xmlns:m="http://schemas.openxmlformats.org/officeDocument/2006/math">
                    <m:r>
                      <m:rPr>
                        <m:sty m:val="p"/>
                      </m:rPr>
                      <a:rPr kumimoji="1" lang="en-US" altLang="ja-JP" sz="2000" b="0" i="0" smtClean="0">
                        <a:latin typeface="Cambria Math" panose="02040503050406030204" pitchFamily="18" charset="0"/>
                      </a:rPr>
                      <m:t>MojoFM</m:t>
                    </m:r>
                    <m:d>
                      <m:dPr>
                        <m:ctrlPr>
                          <a:rPr kumimoji="1" lang="en-US" altLang="ja-JP" sz="2000" b="0" i="1" smtClean="0">
                            <a:latin typeface="Cambria Math" panose="02040503050406030204" pitchFamily="18" charset="0"/>
                          </a:rPr>
                        </m:ctrlPr>
                      </m:dPr>
                      <m:e>
                        <m:r>
                          <m:rPr>
                            <m:sty m:val="p"/>
                          </m:rPr>
                          <a:rPr kumimoji="1" lang="en-US" altLang="ja-JP" sz="2000" b="0" i="0" smtClean="0">
                            <a:latin typeface="Cambria Math" panose="02040503050406030204" pitchFamily="18" charset="0"/>
                          </a:rPr>
                          <m:t>A</m:t>
                        </m:r>
                        <m:r>
                          <a:rPr kumimoji="1" lang="en-US" altLang="ja-JP" sz="2000" b="0" i="0" smtClean="0">
                            <a:latin typeface="Cambria Math" panose="02040503050406030204" pitchFamily="18" charset="0"/>
                          </a:rPr>
                          <m:t>, </m:t>
                        </m:r>
                        <m:r>
                          <m:rPr>
                            <m:sty m:val="p"/>
                          </m:rPr>
                          <a:rPr kumimoji="1" lang="en-US" altLang="ja-JP" sz="2000" b="0" i="0" smtClean="0">
                            <a:latin typeface="Cambria Math" panose="02040503050406030204" pitchFamily="18" charset="0"/>
                          </a:rPr>
                          <m:t>B</m:t>
                        </m:r>
                      </m:e>
                    </m:d>
                    <m:r>
                      <a:rPr kumimoji="1" lang="en-US" altLang="ja-JP" sz="2000" b="0" i="1" smtClean="0">
                        <a:latin typeface="Cambria Math" panose="02040503050406030204" pitchFamily="18" charset="0"/>
                      </a:rPr>
                      <m:t>=</m:t>
                    </m:r>
                    <m:d>
                      <m:dPr>
                        <m:ctrlPr>
                          <a:rPr kumimoji="1" lang="en-US" altLang="ja-JP" sz="2000" b="0" i="1" smtClean="0">
                            <a:latin typeface="Cambria Math" panose="02040503050406030204" pitchFamily="18" charset="0"/>
                          </a:rPr>
                        </m:ctrlPr>
                      </m:dPr>
                      <m:e>
                        <m:r>
                          <a:rPr kumimoji="1" lang="en-US" altLang="ja-JP" sz="2000" b="0" i="1" smtClean="0">
                            <a:latin typeface="Cambria Math"/>
                          </a:rPr>
                          <m:t>1 − </m:t>
                        </m:r>
                        <m:f>
                          <m:fPr>
                            <m:ctrlPr>
                              <a:rPr kumimoji="1" lang="en-US" altLang="ja-JP" sz="2000" b="0" i="1" smtClean="0">
                                <a:latin typeface="Cambria Math" panose="02040503050406030204" pitchFamily="18" charset="0"/>
                              </a:rPr>
                            </m:ctrlPr>
                          </m:fPr>
                          <m:num>
                            <m:r>
                              <m:rPr>
                                <m:sty m:val="p"/>
                              </m:rPr>
                              <a:rPr kumimoji="1" lang="en-US" altLang="ja-JP" sz="2000" b="0" i="0" smtClean="0">
                                <a:latin typeface="Cambria Math"/>
                              </a:rPr>
                              <m:t>A</m:t>
                            </m:r>
                            <m:r>
                              <a:rPr kumimoji="1" lang="en-US" altLang="ja-JP" sz="2000" b="0" i="1" smtClean="0">
                                <a:latin typeface="Cambria Math"/>
                              </a:rPr>
                              <m:t> </m:t>
                            </m:r>
                            <m:r>
                              <a:rPr lang="ja-JP" altLang="en-US" sz="2000" i="1">
                                <a:latin typeface="Cambria Math"/>
                              </a:rPr>
                              <m:t>から</m:t>
                            </m:r>
                            <m:r>
                              <a:rPr lang="en-US" altLang="ja-JP" sz="2000" b="0" i="1" smtClean="0">
                                <a:latin typeface="Cambria Math"/>
                              </a:rPr>
                              <m:t> </m:t>
                            </m:r>
                            <m:r>
                              <m:rPr>
                                <m:sty m:val="p"/>
                              </m:rPr>
                              <a:rPr lang="en-US" altLang="ja-JP" sz="2000" b="0" i="0" smtClean="0">
                                <a:latin typeface="Cambria Math"/>
                              </a:rPr>
                              <m:t>B</m:t>
                            </m:r>
                            <m:r>
                              <a:rPr lang="ja-JP" altLang="en-US" sz="2000" i="1">
                                <a:latin typeface="Cambria Math"/>
                              </a:rPr>
                              <m:t>への</m:t>
                            </m:r>
                            <m:r>
                              <a:rPr lang="ja-JP" altLang="en-US" sz="2000" i="1" smtClean="0">
                                <a:latin typeface="Cambria Math"/>
                              </a:rPr>
                              <m:t>操作回数</m:t>
                            </m:r>
                          </m:num>
                          <m:den>
                            <m:r>
                              <a:rPr lang="ja-JP" altLang="en-US" sz="2000" i="1">
                                <a:latin typeface="Cambria Math"/>
                              </a:rPr>
                              <m:t>最も</m:t>
                            </m:r>
                            <m:r>
                              <a:rPr lang="ja-JP" altLang="en-US" sz="2000" i="1" smtClean="0">
                                <a:latin typeface="Cambria Math"/>
                              </a:rPr>
                              <m:t>操作回数</m:t>
                            </m:r>
                            <m:r>
                              <a:rPr lang="ja-JP" altLang="en-US" sz="2000" b="0" i="1" smtClean="0">
                                <a:latin typeface="Cambria Math"/>
                              </a:rPr>
                              <m:t>が</m:t>
                            </m:r>
                            <m:r>
                              <a:rPr lang="ja-JP" altLang="en-US" sz="2000" i="1">
                                <a:latin typeface="Cambria Math"/>
                              </a:rPr>
                              <m:t>多</m:t>
                            </m:r>
                            <m:r>
                              <a:rPr lang="ja-JP" altLang="en-US" sz="2000" b="0" i="1" smtClean="0">
                                <a:latin typeface="Cambria Math"/>
                              </a:rPr>
                              <m:t>い</m:t>
                            </m:r>
                            <m:r>
                              <m:rPr>
                                <m:sty m:val="p"/>
                              </m:rPr>
                              <a:rPr lang="en-US" altLang="ja-JP" sz="2000" b="0" i="0" smtClean="0">
                                <a:latin typeface="Cambria Math"/>
                              </a:rPr>
                              <m:t>X</m:t>
                            </m:r>
                            <m:r>
                              <a:rPr lang="ja-JP" altLang="en-US" sz="2000" i="1">
                                <a:latin typeface="Cambria Math"/>
                              </a:rPr>
                              <m:t>から</m:t>
                            </m:r>
                            <m:r>
                              <m:rPr>
                                <m:sty m:val="p"/>
                              </m:rPr>
                              <a:rPr lang="en-US" altLang="ja-JP" sz="2000" b="0" i="0" smtClean="0">
                                <a:latin typeface="Cambria Math"/>
                              </a:rPr>
                              <m:t>B</m:t>
                            </m:r>
                            <m:r>
                              <a:rPr lang="ja-JP" altLang="en-US" sz="2000" i="1">
                                <a:latin typeface="Cambria Math"/>
                              </a:rPr>
                              <m:t>への</m:t>
                            </m:r>
                            <m:r>
                              <a:rPr lang="ja-JP" altLang="en-US" sz="2000" i="1" smtClean="0">
                                <a:latin typeface="Cambria Math"/>
                              </a:rPr>
                              <m:t>操作回数</m:t>
                            </m:r>
                          </m:den>
                        </m:f>
                        <m:r>
                          <a:rPr kumimoji="1" lang="en-US" altLang="ja-JP" sz="2000" b="0" i="0" smtClean="0">
                            <a:latin typeface="Cambria Math"/>
                          </a:rPr>
                          <m:t> </m:t>
                        </m:r>
                      </m:e>
                    </m:d>
                    <m:r>
                      <a:rPr kumimoji="1" lang="en-US" altLang="ja-JP" sz="2000" b="0" i="0" smtClean="0">
                        <a:latin typeface="Cambria Math"/>
                      </a:rPr>
                      <m:t> </m:t>
                    </m:r>
                  </m:oMath>
                </a14:m>
                <a:r>
                  <a:rPr kumimoji="1" lang="en-US" altLang="ja-JP" sz="2000" dirty="0" smtClean="0"/>
                  <a:t>×100%</a:t>
                </a: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67544" y="2492896"/>
                <a:ext cx="8640960" cy="3561259"/>
              </a:xfrm>
              <a:blipFill rotWithShape="0">
                <a:blip r:embed="rId2"/>
                <a:stretch>
                  <a:fillRect l="-1270" t="-2397" r="-565"/>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19</a:t>
            </a:fld>
            <a:endParaRPr lang="en-US" altLang="ja-JP">
              <a:solidFill>
                <a:srgbClr val="000000"/>
              </a:solidFill>
            </a:endParaRPr>
          </a:p>
        </p:txBody>
      </p:sp>
      <p:sp>
        <p:nvSpPr>
          <p:cNvPr id="5" name="テキスト プレースホルダー 4"/>
          <p:cNvSpPr>
            <a:spLocks noGrp="1"/>
          </p:cNvSpPr>
          <p:nvPr>
            <p:ph type="body" sz="quarter" idx="13"/>
          </p:nvPr>
        </p:nvSpPr>
        <p:spPr/>
        <p:txBody>
          <a:bodyPr/>
          <a:lstStyle/>
          <a:p>
            <a:r>
              <a:rPr lang="ja-JP" altLang="en-US" dirty="0" smtClean="0"/>
              <a:t>クラスタリング結果を「正解」のクラスタリングに変換するのに必要なコストで評価する</a:t>
            </a:r>
            <a:endParaRPr kumimoji="1" lang="ja-JP" altLang="en-US" dirty="0"/>
          </a:p>
        </p:txBody>
      </p:sp>
      <p:sp>
        <p:nvSpPr>
          <p:cNvPr id="6" name="テキスト ボックス 5"/>
          <p:cNvSpPr txBox="1"/>
          <p:nvPr/>
        </p:nvSpPr>
        <p:spPr>
          <a:xfrm>
            <a:off x="450778" y="6175923"/>
            <a:ext cx="6849952" cy="646331"/>
          </a:xfrm>
          <a:prstGeom prst="rect">
            <a:avLst/>
          </a:prstGeom>
          <a:solidFill>
            <a:schemeClr val="bg1"/>
          </a:solidFill>
        </p:spPr>
        <p:txBody>
          <a:bodyPr wrap="none" rtlCol="0">
            <a:spAutoFit/>
          </a:bodyPr>
          <a:lstStyle/>
          <a:p>
            <a:r>
              <a:rPr lang="en-US" altLang="ja-JP" dirty="0" smtClean="0"/>
              <a:t>† </a:t>
            </a:r>
            <a:r>
              <a:rPr lang="en-US" altLang="ja-JP" dirty="0"/>
              <a:t>Z. Wen and V. </a:t>
            </a:r>
            <a:r>
              <a:rPr lang="en-US" altLang="ja-JP" dirty="0" err="1"/>
              <a:t>Tzerpos</a:t>
            </a:r>
            <a:r>
              <a:rPr lang="en-US" altLang="ja-JP" dirty="0"/>
              <a:t>. </a:t>
            </a:r>
            <a:r>
              <a:rPr lang="en-US" altLang="ja-JP" dirty="0" smtClean="0"/>
              <a:t>“An </a:t>
            </a:r>
            <a:r>
              <a:rPr lang="en-US" altLang="ja-JP" dirty="0"/>
              <a:t>effectiveness measure for </a:t>
            </a:r>
            <a:r>
              <a:rPr lang="en-US" altLang="ja-JP" dirty="0" smtClean="0"/>
              <a:t>software</a:t>
            </a:r>
          </a:p>
          <a:p>
            <a:r>
              <a:rPr lang="en-US" altLang="ja-JP" dirty="0" smtClean="0"/>
              <a:t>clustering algorithms.” Proc. IWPC  pp</a:t>
            </a:r>
            <a:r>
              <a:rPr lang="en-US" altLang="ja-JP" dirty="0"/>
              <a:t>. </a:t>
            </a:r>
            <a:r>
              <a:rPr lang="en-US" altLang="ja-JP" dirty="0" smtClean="0"/>
              <a:t>194-203</a:t>
            </a:r>
            <a:r>
              <a:rPr lang="en-US" altLang="ja-JP" dirty="0"/>
              <a:t>, 2004.</a:t>
            </a:r>
            <a:endParaRPr kumimoji="1" lang="ja-JP" altLang="en-US" dirty="0"/>
          </a:p>
        </p:txBody>
      </p:sp>
    </p:spTree>
    <p:extLst>
      <p:ext uri="{BB962C8B-B14F-4D97-AF65-F5344CB8AC3E}">
        <p14:creationId xmlns:p14="http://schemas.microsoft.com/office/powerpoint/2010/main" val="12652263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ja-JP" altLang="en-US" dirty="0" smtClean="0"/>
              <a:t>研究の背景： 業務システムとは</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a:t>
            </a:fld>
            <a:endParaRPr lang="en-US" altLang="ja-JP">
              <a:solidFill>
                <a:srgbClr val="000000"/>
              </a:solidFill>
            </a:endParaRPr>
          </a:p>
        </p:txBody>
      </p:sp>
      <p:sp>
        <p:nvSpPr>
          <p:cNvPr id="7" name="コンテンツ プレースホルダー 6"/>
          <p:cNvSpPr>
            <a:spLocks noGrp="1"/>
          </p:cNvSpPr>
          <p:nvPr>
            <p:ph idx="1"/>
          </p:nvPr>
        </p:nvSpPr>
        <p:spPr/>
        <p:txBody>
          <a:bodyPr/>
          <a:lstStyle/>
          <a:p>
            <a:r>
              <a:rPr kumimoji="1" lang="ja-JP" altLang="en-US" sz="2400" dirty="0" smtClean="0"/>
              <a:t>企業の業務を支える情報システム</a:t>
            </a:r>
            <a:endParaRPr kumimoji="1" lang="en-US" altLang="ja-JP" sz="2400" dirty="0" smtClean="0"/>
          </a:p>
          <a:p>
            <a:pPr lvl="1"/>
            <a:r>
              <a:rPr lang="ja-JP" altLang="en-US" sz="2000" dirty="0"/>
              <a:t>勘定</a:t>
            </a:r>
            <a:r>
              <a:rPr lang="ja-JP" altLang="en-US" sz="2000" dirty="0" smtClean="0"/>
              <a:t>系，生産管理，販売・在庫管理など</a:t>
            </a:r>
            <a:endParaRPr lang="en-US" altLang="ja-JP" sz="2000" dirty="0" smtClean="0"/>
          </a:p>
          <a:p>
            <a:pPr lvl="1"/>
            <a:r>
              <a:rPr lang="ja-JP" altLang="en-US" sz="2000" dirty="0" smtClean="0"/>
              <a:t>業務に関連したデータベース，帳票を</a:t>
            </a:r>
            <a:r>
              <a:rPr lang="ja-JP" altLang="en-US" sz="2000" dirty="0"/>
              <a:t>扱う</a:t>
            </a:r>
            <a:endParaRPr lang="en-US" altLang="ja-JP" sz="2000" dirty="0" smtClean="0"/>
          </a:p>
          <a:p>
            <a:pPr lvl="3"/>
            <a:endParaRPr lang="en-US" altLang="ja-JP" sz="1600" dirty="0"/>
          </a:p>
          <a:p>
            <a:r>
              <a:rPr kumimoji="1" lang="ja-JP" altLang="en-US" sz="2400" dirty="0" smtClean="0"/>
              <a:t>大規模なものが多い</a:t>
            </a:r>
            <a:endParaRPr kumimoji="1" lang="en-US" altLang="ja-JP" sz="2400" dirty="0" smtClean="0"/>
          </a:p>
          <a:p>
            <a:pPr lvl="1"/>
            <a:r>
              <a:rPr lang="ja-JP" altLang="en-US" sz="2000" dirty="0"/>
              <a:t>数十年前に開発され，現在も稼動している</a:t>
            </a:r>
            <a:endParaRPr lang="en-US" altLang="ja-JP" sz="2000" dirty="0"/>
          </a:p>
          <a:p>
            <a:pPr lvl="1"/>
            <a:r>
              <a:rPr lang="ja-JP" altLang="en-US" sz="2000" dirty="0" smtClean="0"/>
              <a:t>ビジネス要求や法律の変化に合わせて様々な機能追加や変更が行われてきている</a:t>
            </a:r>
            <a:endParaRPr lang="en-US" altLang="ja-JP" sz="2000" dirty="0" smtClean="0"/>
          </a:p>
          <a:p>
            <a:pPr lvl="3"/>
            <a:endParaRPr lang="en-US" altLang="ja-JP" sz="1600" dirty="0" smtClean="0"/>
          </a:p>
          <a:p>
            <a:r>
              <a:rPr lang="ja-JP" altLang="en-US" sz="2400" dirty="0" smtClean="0"/>
              <a:t>保守性の悪化が問題視されている</a:t>
            </a:r>
            <a:endParaRPr lang="en-US" altLang="ja-JP" sz="2400" dirty="0" smtClean="0"/>
          </a:p>
          <a:p>
            <a:pPr lvl="1"/>
            <a:r>
              <a:rPr lang="ja-JP" altLang="en-US" sz="2000" dirty="0"/>
              <a:t>規模が大きいために機能変更に時間，費用がかかる</a:t>
            </a:r>
            <a:endParaRPr lang="en-US" altLang="ja-JP" sz="2000" dirty="0"/>
          </a:p>
          <a:p>
            <a:pPr lvl="1"/>
            <a:r>
              <a:rPr lang="ja-JP" altLang="en-US" sz="2000" dirty="0" smtClean="0"/>
              <a:t>中身や要素技術を知っている人が引退しつつある</a:t>
            </a:r>
            <a:endParaRPr lang="en-US" altLang="ja-JP" sz="2000" dirty="0" smtClean="0"/>
          </a:p>
        </p:txBody>
      </p:sp>
    </p:spTree>
    <p:extLst>
      <p:ext uri="{BB962C8B-B14F-4D97-AF65-F5344CB8AC3E}">
        <p14:creationId xmlns:p14="http://schemas.microsoft.com/office/powerpoint/2010/main" val="28057328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クラスタの分布，安定性の計測方法</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20</a:t>
            </a:fld>
            <a:endParaRPr lang="en-US" altLang="ja-JP">
              <a:solidFill>
                <a:srgbClr val="000000"/>
              </a:solidFill>
            </a:endParaRPr>
          </a:p>
        </p:txBody>
      </p:sp>
      <mc:AlternateContent xmlns:mc="http://schemas.openxmlformats.org/markup-compatibility/2006">
        <mc:Choice xmlns:a14="http://schemas.microsoft.com/office/drawing/2010/main" Requires="a14">
          <p:sp>
            <p:nvSpPr>
              <p:cNvPr id="4" name="コンテンツ プレースホルダー 3"/>
              <p:cNvSpPr>
                <a:spLocks noGrp="1"/>
              </p:cNvSpPr>
              <p:nvPr>
                <p:ph idx="1"/>
              </p:nvPr>
            </p:nvSpPr>
            <p:spPr>
              <a:xfrm>
                <a:off x="467544" y="1268760"/>
                <a:ext cx="8352928" cy="4785395"/>
              </a:xfrm>
            </p:spPr>
            <p:txBody>
              <a:bodyPr/>
              <a:lstStyle/>
              <a:p>
                <a:r>
                  <a:rPr kumimoji="1" lang="ja-JP" altLang="en-US" dirty="0" smtClean="0"/>
                  <a:t>クラスタの分布</a:t>
                </a:r>
                <a:endParaRPr kumimoji="1" lang="en-US" altLang="ja-JP" dirty="0" smtClean="0"/>
              </a:p>
              <a:p>
                <a:pPr marL="457200" lvl="1" indent="0">
                  <a:buNone/>
                </a:pPr>
                <a:endParaRPr kumimoji="1" lang="en-US" altLang="ja-JP" sz="1100" b="0" i="0" dirty="0" smtClean="0">
                  <a:latin typeface="Cambria Math" panose="02040503050406030204" pitchFamily="18" charset="0"/>
                </a:endParaRPr>
              </a:p>
              <a:p>
                <a:pPr marL="457200" lvl="1" indent="0">
                  <a:buNone/>
                </a:pPr>
                <a14:m>
                  <m:oMathPara xmlns:m="http://schemas.openxmlformats.org/officeDocument/2006/math">
                    <m:oMathParaPr>
                      <m:jc m:val="centerGroup"/>
                    </m:oMathParaPr>
                    <m:oMath xmlns:m="http://schemas.openxmlformats.org/officeDocument/2006/math">
                      <m:r>
                        <m:rPr>
                          <m:sty m:val="p"/>
                        </m:rPr>
                        <a:rPr kumimoji="1" lang="en-US" altLang="ja-JP" sz="2400" b="0" i="0" smtClean="0">
                          <a:latin typeface="Cambria Math" panose="02040503050406030204" pitchFamily="18" charset="0"/>
                        </a:rPr>
                        <m:t>NED</m:t>
                      </m:r>
                      <m:d>
                        <m:dPr>
                          <m:ctrlPr>
                            <a:rPr kumimoji="1" lang="en-US" altLang="ja-JP" sz="2400" b="0" i="1" smtClean="0">
                              <a:latin typeface="Cambria Math" panose="02040503050406030204" pitchFamily="18" charset="0"/>
                            </a:rPr>
                          </m:ctrlPr>
                        </m:dPr>
                        <m:e>
                          <m:r>
                            <m:rPr>
                              <m:sty m:val="p"/>
                            </m:rPr>
                            <a:rPr kumimoji="1" lang="en-US" altLang="ja-JP" sz="2400" b="0" i="0" smtClean="0">
                              <a:latin typeface="Cambria Math" panose="02040503050406030204" pitchFamily="18" charset="0"/>
                            </a:rPr>
                            <m:t>C</m:t>
                          </m:r>
                        </m:e>
                      </m:d>
                      <m:r>
                        <a:rPr kumimoji="1" lang="en-US" altLang="ja-JP" sz="2400" b="0" i="1" smtClean="0">
                          <a:latin typeface="Cambria Math" panose="02040503050406030204" pitchFamily="18" charset="0"/>
                        </a:rPr>
                        <m:t>=</m:t>
                      </m:r>
                      <m:f>
                        <m:fPr>
                          <m:ctrlPr>
                            <a:rPr kumimoji="1" lang="en-US" altLang="ja-JP" sz="2400" i="1" smtClean="0">
                              <a:latin typeface="Cambria Math" panose="02040503050406030204" pitchFamily="18" charset="0"/>
                            </a:rPr>
                          </m:ctrlPr>
                        </m:fPr>
                        <m:num>
                          <m:r>
                            <a:rPr lang="ja-JP" altLang="en-US" sz="2400" i="1">
                              <a:latin typeface="Cambria Math" panose="02040503050406030204" pitchFamily="18" charset="0"/>
                            </a:rPr>
                            <m:t>適正</m:t>
                          </m:r>
                          <m:r>
                            <a:rPr lang="ja-JP" altLang="en-US" sz="2400" i="1">
                              <a:latin typeface="Cambria Math"/>
                            </a:rPr>
                            <m:t>範囲内</m:t>
                          </m:r>
                          <m:r>
                            <a:rPr lang="ja-JP" altLang="en-US" sz="2400" b="0" i="1" smtClean="0">
                              <a:latin typeface="Cambria Math"/>
                            </a:rPr>
                            <m:t>に</m:t>
                          </m:r>
                          <m:r>
                            <a:rPr lang="ja-JP" altLang="en-US" sz="2400" i="1">
                              <a:latin typeface="Cambria Math"/>
                            </a:rPr>
                            <m:t>収まっている</m:t>
                          </m:r>
                          <m:r>
                            <a:rPr lang="ja-JP" altLang="en-US" sz="2400" i="1" smtClean="0">
                              <a:latin typeface="Cambria Math"/>
                            </a:rPr>
                            <m:t>クラスタ</m:t>
                          </m:r>
                          <m:r>
                            <a:rPr lang="ja-JP" altLang="en-US" sz="2400" b="0" i="1" smtClean="0">
                              <a:latin typeface="Cambria Math"/>
                            </a:rPr>
                            <m:t>の</m:t>
                          </m:r>
                          <m:r>
                            <a:rPr lang="ja-JP" altLang="en-US" sz="2400" i="1">
                              <a:latin typeface="Cambria Math"/>
                            </a:rPr>
                            <m:t>要素数</m:t>
                          </m:r>
                          <m:r>
                            <a:rPr lang="ja-JP" altLang="en-US" sz="2400" b="0" i="1" smtClean="0">
                              <a:latin typeface="Cambria Math"/>
                            </a:rPr>
                            <m:t>の和</m:t>
                          </m:r>
                        </m:num>
                        <m:den>
                          <m:r>
                            <a:rPr lang="ja-JP" altLang="en-US" sz="2400" i="1">
                              <a:latin typeface="Cambria Math" panose="02040503050406030204" pitchFamily="18" charset="0"/>
                            </a:rPr>
                            <m:t>クラスタリング対象の</m:t>
                          </m:r>
                          <m:r>
                            <a:rPr lang="ja-JP" altLang="en-US" sz="2400" i="1">
                              <a:latin typeface="Cambria Math"/>
                            </a:rPr>
                            <m:t>全要素数</m:t>
                          </m:r>
                        </m:den>
                      </m:f>
                    </m:oMath>
                  </m:oMathPara>
                </a14:m>
                <a:endParaRPr kumimoji="1" lang="en-US" altLang="ja-JP" dirty="0" smtClean="0"/>
              </a:p>
              <a:p>
                <a:pPr lvl="1"/>
                <a:r>
                  <a:rPr kumimoji="1" lang="ja-JP" altLang="en-US" dirty="0" smtClean="0"/>
                  <a:t>適正範囲</a:t>
                </a:r>
                <a:r>
                  <a:rPr lang="ja-JP" altLang="en-US" dirty="0"/>
                  <a:t> </a:t>
                </a:r>
                <a:r>
                  <a:rPr lang="en-US" altLang="ja-JP" dirty="0" smtClean="0"/>
                  <a:t>= 5</a:t>
                </a:r>
                <a:r>
                  <a:rPr lang="ja-JP" altLang="en-US" dirty="0" smtClean="0"/>
                  <a:t>個以上</a:t>
                </a:r>
                <a:r>
                  <a:rPr lang="ja-JP" altLang="en-US" dirty="0" smtClean="0"/>
                  <a:t>，全要素数 の</a:t>
                </a:r>
                <a:r>
                  <a:rPr lang="en-US" altLang="ja-JP" dirty="0" smtClean="0"/>
                  <a:t> </a:t>
                </a:r>
                <a:r>
                  <a:rPr lang="en-US" altLang="ja-JP" dirty="0" smtClean="0"/>
                  <a:t>20%</a:t>
                </a:r>
                <a:r>
                  <a:rPr lang="ja-JP" altLang="en-US" dirty="0" smtClean="0"/>
                  <a:t>以下</a:t>
                </a:r>
                <a:endParaRPr lang="en-US" altLang="ja-JP" dirty="0" smtClean="0"/>
              </a:p>
              <a:p>
                <a:pPr lvl="1"/>
                <a:r>
                  <a:rPr lang="en-US" altLang="ja-JP" dirty="0" smtClean="0"/>
                  <a:t>1</a:t>
                </a:r>
                <a:r>
                  <a:rPr lang="ja-JP" altLang="en-US" dirty="0" smtClean="0"/>
                  <a:t>に近いほど，極端な大きさのクラスタが少ない</a:t>
                </a:r>
                <a:endParaRPr lang="en-US" altLang="ja-JP" dirty="0" smtClean="0"/>
              </a:p>
              <a:p>
                <a:endParaRPr kumimoji="1" lang="en-US" altLang="ja-JP" dirty="0" smtClean="0"/>
              </a:p>
              <a:p>
                <a:r>
                  <a:rPr kumimoji="1" lang="ja-JP" altLang="en-US" dirty="0" smtClean="0"/>
                  <a:t>安定性</a:t>
                </a:r>
                <a:endParaRPr lang="en-US" altLang="ja-JP" dirty="0"/>
              </a:p>
              <a:p>
                <a:pPr lvl="1"/>
                <a:r>
                  <a:rPr lang="ja-JP" altLang="en-US" dirty="0"/>
                  <a:t>連続</a:t>
                </a:r>
                <a:r>
                  <a:rPr lang="ja-JP" altLang="en-US" dirty="0" smtClean="0"/>
                  <a:t>した</a:t>
                </a:r>
                <a:r>
                  <a:rPr lang="en-US" altLang="ja-JP" dirty="0" smtClean="0"/>
                  <a:t>2</a:t>
                </a:r>
                <a:r>
                  <a:rPr lang="ja-JP" altLang="en-US" dirty="0" err="1" smtClean="0"/>
                  <a:t>つの</a:t>
                </a:r>
                <a:r>
                  <a:rPr lang="ja-JP" altLang="en-US" dirty="0" smtClean="0"/>
                  <a:t>バージョンでのクラスタリング結果の距離を</a:t>
                </a:r>
                <a:r>
                  <a:rPr lang="ja-JP" altLang="en-US" dirty="0"/>
                  <a:t> </a:t>
                </a:r>
                <a:r>
                  <a:rPr lang="en-US" altLang="ja-JP" dirty="0" err="1" smtClean="0"/>
                  <a:t>MoJoSim</a:t>
                </a:r>
                <a:r>
                  <a:rPr lang="en-US" altLang="ja-JP" dirty="0" smtClean="0"/>
                  <a:t> </a:t>
                </a:r>
                <a:r>
                  <a:rPr lang="ja-JP" altLang="en-US" dirty="0" smtClean="0"/>
                  <a:t>で計測</a:t>
                </a:r>
                <a:endParaRPr lang="en-US" altLang="ja-JP" dirty="0" smtClean="0"/>
              </a:p>
              <a:p>
                <a:pPr lvl="2"/>
                <a:r>
                  <a:rPr lang="ja-JP" altLang="en-US" dirty="0"/>
                  <a:t>距離が</a:t>
                </a:r>
                <a:r>
                  <a:rPr lang="ja-JP" altLang="en-US" dirty="0" smtClean="0"/>
                  <a:t>近い </a:t>
                </a:r>
                <a:r>
                  <a:rPr lang="en-US" altLang="ja-JP" dirty="0" smtClean="0"/>
                  <a:t>= </a:t>
                </a:r>
                <a:r>
                  <a:rPr lang="ja-JP" altLang="en-US" dirty="0" smtClean="0"/>
                  <a:t>安定している</a:t>
                </a:r>
              </a:p>
              <a:p>
                <a:pPr lvl="2"/>
                <a:r>
                  <a:rPr lang="en-US" altLang="ja-JP" dirty="0" err="1" smtClean="0"/>
                  <a:t>MoJoSim</a:t>
                </a:r>
                <a:r>
                  <a:rPr lang="ja-JP" altLang="en-US" dirty="0" smtClean="0"/>
                  <a:t> は </a:t>
                </a:r>
                <a:r>
                  <a:rPr lang="en-US" altLang="ja-JP" dirty="0" smtClean="0"/>
                  <a:t>A</a:t>
                </a:r>
                <a:r>
                  <a:rPr lang="ja-JP" altLang="en-US" dirty="0" smtClean="0"/>
                  <a:t>から</a:t>
                </a:r>
                <a:r>
                  <a:rPr lang="en-US" altLang="ja-JP" dirty="0" smtClean="0"/>
                  <a:t>B</a:t>
                </a:r>
                <a:r>
                  <a:rPr lang="ja-JP" altLang="en-US" dirty="0" smtClean="0"/>
                  <a:t>の距離 </a:t>
                </a:r>
                <a:r>
                  <a:rPr lang="en-US" altLang="ja-JP" dirty="0" smtClean="0"/>
                  <a:t>= B</a:t>
                </a:r>
                <a:r>
                  <a:rPr lang="ja-JP" altLang="en-US" dirty="0" smtClean="0"/>
                  <a:t>から</a:t>
                </a:r>
                <a:r>
                  <a:rPr lang="en-US" altLang="ja-JP" dirty="0" smtClean="0"/>
                  <a:t>A</a:t>
                </a:r>
                <a:r>
                  <a:rPr lang="ja-JP" altLang="en-US" dirty="0" smtClean="0"/>
                  <a:t>の距離 を保証</a:t>
                </a:r>
                <a:endParaRPr lang="en-US" altLang="ja-JP" dirty="0" smtClean="0"/>
              </a:p>
            </p:txBody>
          </p:sp>
        </mc:Choice>
        <mc:Fallback>
          <p:sp>
            <p:nvSpPr>
              <p:cNvPr id="4" name="コンテンツ プレースホルダー 3"/>
              <p:cNvSpPr>
                <a:spLocks noGrp="1" noRot="1" noChangeAspect="1" noMove="1" noResize="1" noEditPoints="1" noAdjustHandles="1" noChangeArrowheads="1" noChangeShapeType="1" noTextEdit="1"/>
              </p:cNvSpPr>
              <p:nvPr>
                <p:ph idx="1"/>
              </p:nvPr>
            </p:nvSpPr>
            <p:spPr>
              <a:xfrm>
                <a:off x="467544" y="1268760"/>
                <a:ext cx="8352928" cy="4785395"/>
              </a:xfrm>
              <a:blipFill rotWithShape="0">
                <a:blip r:embed="rId2"/>
                <a:stretch>
                  <a:fillRect l="-1533" t="-2038" r="-292" b="-12484"/>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5031543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対象システム</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21</a:t>
            </a:fld>
            <a:endParaRPr lang="en-US" altLang="ja-JP">
              <a:solidFill>
                <a:srgbClr val="000000"/>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738703958"/>
              </p:ext>
            </p:extLst>
          </p:nvPr>
        </p:nvGraphicFramePr>
        <p:xfrm>
          <a:off x="953023" y="1412776"/>
          <a:ext cx="7193916" cy="1371600"/>
        </p:xfrm>
        <a:graphic>
          <a:graphicData uri="http://schemas.openxmlformats.org/drawingml/2006/table">
            <a:tbl>
              <a:tblPr firstRow="1" bandRow="1">
                <a:tableStyleId>{21E4AEA4-8DFA-4A89-87EB-49C32662AFE0}</a:tableStyleId>
              </a:tblPr>
              <a:tblGrid>
                <a:gridCol w="3383280"/>
                <a:gridCol w="2095818"/>
                <a:gridCol w="1714818"/>
              </a:tblGrid>
              <a:tr h="457200">
                <a:tc>
                  <a:txBody>
                    <a:bodyPr/>
                    <a:lstStyle/>
                    <a:p>
                      <a:pPr algn="ctr"/>
                      <a:r>
                        <a:rPr kumimoji="1" lang="ja-JP" altLang="en-US" sz="2400" dirty="0" smtClean="0"/>
                        <a:t>システム名</a:t>
                      </a:r>
                      <a:endParaRPr kumimoji="1" lang="ja-JP" altLang="en-US" sz="2400" dirty="0"/>
                    </a:p>
                  </a:txBody>
                  <a:tcPr/>
                </a:tc>
                <a:tc>
                  <a:txBody>
                    <a:bodyPr/>
                    <a:lstStyle/>
                    <a:p>
                      <a:pPr algn="ctr"/>
                      <a:r>
                        <a:rPr kumimoji="1" lang="ja-JP" altLang="en-US" sz="2400" dirty="0" smtClean="0"/>
                        <a:t>対象メソッド数</a:t>
                      </a:r>
                      <a:endParaRPr kumimoji="1" lang="ja-JP" altLang="en-US" sz="2400" dirty="0"/>
                    </a:p>
                  </a:txBody>
                  <a:tcPr/>
                </a:tc>
                <a:tc>
                  <a:txBody>
                    <a:bodyPr/>
                    <a:lstStyle/>
                    <a:p>
                      <a:pPr algn="ctr"/>
                      <a:r>
                        <a:rPr kumimoji="1" lang="ja-JP" altLang="en-US" sz="2400" dirty="0" smtClean="0"/>
                        <a:t>テーブル数</a:t>
                      </a:r>
                      <a:endParaRPr kumimoji="1" lang="ja-JP" altLang="en-US" sz="2400" dirty="0"/>
                    </a:p>
                  </a:txBody>
                  <a:tcPr/>
                </a:tc>
              </a:tr>
              <a:tr h="433996">
                <a:tc>
                  <a:txBody>
                    <a:bodyPr/>
                    <a:lstStyle/>
                    <a:p>
                      <a:r>
                        <a:rPr kumimoji="1" lang="ja-JP" altLang="en-US" sz="2400" dirty="0" smtClean="0"/>
                        <a:t>勤怠管理システム</a:t>
                      </a:r>
                      <a:r>
                        <a:rPr kumimoji="1" lang="en-US" altLang="ja-JP" sz="2400" dirty="0" err="1" smtClean="0"/>
                        <a:t>MosP</a:t>
                      </a:r>
                      <a:endParaRPr kumimoji="1" lang="ja-JP" altLang="en-US" sz="2400" dirty="0"/>
                    </a:p>
                  </a:txBody>
                  <a:tcPr/>
                </a:tc>
                <a:tc>
                  <a:txBody>
                    <a:bodyPr/>
                    <a:lstStyle/>
                    <a:p>
                      <a:pPr algn="ctr"/>
                      <a:r>
                        <a:rPr kumimoji="1" lang="en-US" altLang="ja-JP" sz="2400" dirty="0" smtClean="0"/>
                        <a:t>253-334</a:t>
                      </a:r>
                      <a:endParaRPr kumimoji="1" lang="ja-JP" altLang="en-US" sz="2400" dirty="0"/>
                    </a:p>
                  </a:txBody>
                  <a:tcPr/>
                </a:tc>
                <a:tc>
                  <a:txBody>
                    <a:bodyPr/>
                    <a:lstStyle/>
                    <a:p>
                      <a:pPr algn="ctr"/>
                      <a:r>
                        <a:rPr kumimoji="1" lang="en-US" altLang="ja-JP" sz="2400" dirty="0" smtClean="0"/>
                        <a:t>56-75</a:t>
                      </a:r>
                      <a:endParaRPr kumimoji="1" lang="ja-JP" altLang="en-US" sz="2400" dirty="0"/>
                    </a:p>
                  </a:txBody>
                  <a:tcPr/>
                </a:tc>
              </a:tr>
              <a:tr h="380804">
                <a:tc>
                  <a:txBody>
                    <a:bodyPr/>
                    <a:lstStyle/>
                    <a:p>
                      <a:r>
                        <a:rPr kumimoji="1" lang="ja-JP" altLang="en-US" sz="2400" dirty="0" smtClean="0"/>
                        <a:t>販売管理システム</a:t>
                      </a:r>
                      <a:endParaRPr kumimoji="1" lang="ja-JP" altLang="en-US" sz="2400" dirty="0"/>
                    </a:p>
                  </a:txBody>
                  <a:tcPr/>
                </a:tc>
                <a:tc>
                  <a:txBody>
                    <a:bodyPr/>
                    <a:lstStyle/>
                    <a:p>
                      <a:pPr algn="ctr"/>
                      <a:r>
                        <a:rPr kumimoji="1" lang="en-US" altLang="ja-JP" sz="2400" dirty="0" smtClean="0"/>
                        <a:t>9</a:t>
                      </a:r>
                      <a:endParaRPr kumimoji="1" lang="ja-JP" altLang="en-US" sz="2400" dirty="0"/>
                    </a:p>
                  </a:txBody>
                  <a:tcPr/>
                </a:tc>
                <a:tc>
                  <a:txBody>
                    <a:bodyPr/>
                    <a:lstStyle/>
                    <a:p>
                      <a:pPr algn="ctr"/>
                      <a:r>
                        <a:rPr kumimoji="1" lang="en-US" altLang="ja-JP" sz="2400" dirty="0" smtClean="0"/>
                        <a:t>6</a:t>
                      </a:r>
                      <a:endParaRPr kumimoji="1" lang="ja-JP" altLang="en-US" sz="2400" dirty="0"/>
                    </a:p>
                  </a:txBody>
                  <a:tcPr/>
                </a:tc>
              </a:tr>
            </a:tbl>
          </a:graphicData>
        </a:graphic>
      </p:graphicFrame>
      <p:sp>
        <p:nvSpPr>
          <p:cNvPr id="6" name="コンテンツ プレースホルダー 3"/>
          <p:cNvSpPr txBox="1">
            <a:spLocks/>
          </p:cNvSpPr>
          <p:nvPr/>
        </p:nvSpPr>
        <p:spPr bwMode="auto">
          <a:xfrm>
            <a:off x="467544" y="3715265"/>
            <a:ext cx="8496944" cy="233889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0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600">
                <a:solidFill>
                  <a:schemeClr val="tx1"/>
                </a:solidFill>
                <a:latin typeface="+mn-lt"/>
                <a:ea typeface="+mn-ea"/>
              </a:defRPr>
            </a:lvl2pPr>
            <a:lvl3pPr marL="1143000" indent="-228600" algn="l" rtl="0" eaLnBrk="1" fontAlgn="base" hangingPunct="1">
              <a:spcBef>
                <a:spcPct val="20000"/>
              </a:spcBef>
              <a:spcAft>
                <a:spcPct val="0"/>
              </a:spcAft>
              <a:buChar char="•"/>
              <a:defRPr kumimoji="1" sz="22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000" kern="0" dirty="0" smtClean="0"/>
              <a:t>異なる企業で開発された </a:t>
            </a:r>
            <a:r>
              <a:rPr lang="en-US" altLang="ja-JP" sz="2000" kern="0" dirty="0" smtClean="0"/>
              <a:t>Web </a:t>
            </a:r>
            <a:r>
              <a:rPr lang="ja-JP" altLang="en-US" sz="2000" kern="0" dirty="0" smtClean="0"/>
              <a:t>アプリケーション</a:t>
            </a:r>
            <a:endParaRPr lang="en-US" altLang="ja-JP" sz="2000" kern="0" dirty="0" smtClean="0"/>
          </a:p>
          <a:p>
            <a:r>
              <a:rPr lang="ja-JP" altLang="en-US" sz="2000" kern="0" dirty="0" smtClean="0"/>
              <a:t>画面上でのユーザのボタン操作などから実行されるメソッドを対象とした</a:t>
            </a:r>
            <a:endParaRPr lang="en-US" altLang="ja-JP" sz="2000" kern="0" dirty="0" smtClean="0"/>
          </a:p>
          <a:p>
            <a:endParaRPr lang="en-US" altLang="ja-JP" sz="2000" kern="0" dirty="0" smtClean="0"/>
          </a:p>
          <a:p>
            <a:r>
              <a:rPr lang="ja-JP" altLang="en-US" sz="2000" kern="0" dirty="0" smtClean="0"/>
              <a:t>メソッドの対応付けなど提案手法の適用は第１著者が実施</a:t>
            </a:r>
            <a:endParaRPr lang="en-US" altLang="ja-JP" sz="2000" kern="0" dirty="0" smtClean="0"/>
          </a:p>
          <a:p>
            <a:r>
              <a:rPr lang="ja-JP" altLang="en-US" sz="2000" kern="0" dirty="0" smtClean="0"/>
              <a:t>人手によるクラスタリングは第３著者が実施</a:t>
            </a:r>
            <a:endParaRPr lang="en-US" altLang="ja-JP" sz="2000" kern="0" dirty="0" smtClean="0"/>
          </a:p>
          <a:p>
            <a:pPr lvl="1"/>
            <a:r>
              <a:rPr lang="ja-JP" altLang="en-US" sz="1800" kern="0" dirty="0" smtClean="0"/>
              <a:t>第３著者は第１著者とは独立してソースコード，マニュアル等を確認</a:t>
            </a:r>
            <a:endParaRPr lang="en-US" altLang="ja-JP" sz="1800" kern="0" dirty="0" smtClean="0"/>
          </a:p>
        </p:txBody>
      </p:sp>
      <p:sp>
        <p:nvSpPr>
          <p:cNvPr id="7" name="テキスト ボックス 6"/>
          <p:cNvSpPr txBox="1"/>
          <p:nvPr/>
        </p:nvSpPr>
        <p:spPr>
          <a:xfrm>
            <a:off x="3921625" y="2856384"/>
            <a:ext cx="4538807" cy="400110"/>
          </a:xfrm>
          <a:prstGeom prst="rect">
            <a:avLst/>
          </a:prstGeom>
          <a:noFill/>
        </p:spPr>
        <p:txBody>
          <a:bodyPr wrap="none" rtlCol="0">
            <a:spAutoFit/>
          </a:bodyPr>
          <a:lstStyle/>
          <a:p>
            <a:r>
              <a:rPr kumimoji="1" lang="en-US" altLang="ja-JP" sz="2000" dirty="0" err="1" smtClean="0"/>
              <a:t>MosP</a:t>
            </a:r>
            <a:r>
              <a:rPr lang="ja-JP" altLang="en-US" sz="2000" dirty="0"/>
              <a:t> </a:t>
            </a:r>
            <a:r>
              <a:rPr lang="ja-JP" altLang="en-US" sz="2000" dirty="0" smtClean="0"/>
              <a:t>は</a:t>
            </a:r>
            <a:r>
              <a:rPr lang="en-US" altLang="ja-JP" sz="2000" dirty="0" smtClean="0"/>
              <a:t>11</a:t>
            </a:r>
            <a:r>
              <a:rPr lang="ja-JP" altLang="en-US" sz="2000" dirty="0" smtClean="0"/>
              <a:t>バージョンの最小値と最大値</a:t>
            </a:r>
            <a:endParaRPr kumimoji="1" lang="ja-JP" altLang="en-US" sz="2000" dirty="0"/>
          </a:p>
        </p:txBody>
      </p:sp>
    </p:spTree>
    <p:extLst>
      <p:ext uri="{BB962C8B-B14F-4D97-AF65-F5344CB8AC3E}">
        <p14:creationId xmlns:p14="http://schemas.microsoft.com/office/powerpoint/2010/main" val="199610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結果</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22</a:t>
            </a:fld>
            <a:endParaRPr lang="en-US" altLang="ja-JP">
              <a:solidFill>
                <a:srgbClr val="000000"/>
              </a:solidFill>
            </a:endParaRPr>
          </a:p>
        </p:txBody>
      </p:sp>
      <p:sp>
        <p:nvSpPr>
          <p:cNvPr id="6" name="コンテンツ プレースホルダー 5"/>
          <p:cNvSpPr>
            <a:spLocks noGrp="1"/>
          </p:cNvSpPr>
          <p:nvPr>
            <p:ph idx="1"/>
          </p:nvPr>
        </p:nvSpPr>
        <p:spPr/>
        <p:txBody>
          <a:bodyPr/>
          <a:lstStyle/>
          <a:p>
            <a:pPr marL="0" indent="0">
              <a:buNone/>
            </a:pPr>
            <a:r>
              <a:rPr kumimoji="1" lang="ja-JP" altLang="en-US" dirty="0" smtClean="0"/>
              <a:t>　　   </a:t>
            </a:r>
            <a:r>
              <a:rPr kumimoji="1" lang="ja-JP" altLang="en-US" sz="2000" dirty="0" smtClean="0"/>
              <a:t>論文中から特徴的な結果のところのみ抜粋</a:t>
            </a:r>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pPr lvl="3"/>
            <a:endParaRPr lang="en-US" altLang="ja-JP" dirty="0"/>
          </a:p>
          <a:p>
            <a:r>
              <a:rPr kumimoji="1" lang="ja-JP" altLang="en-US" sz="2800" dirty="0" smtClean="0"/>
              <a:t>クラスタリング結果の分布，安定性は高め</a:t>
            </a:r>
            <a:endParaRPr kumimoji="1" lang="en-US" altLang="ja-JP" sz="2800" dirty="0" smtClean="0"/>
          </a:p>
          <a:p>
            <a:r>
              <a:rPr lang="ja-JP" altLang="en-US" sz="2800" dirty="0" smtClean="0"/>
              <a:t>クラスタは複数の「機能」にまたがる傾向</a:t>
            </a:r>
            <a:endParaRPr lang="en-US" altLang="ja-JP" sz="2800" dirty="0" smtClean="0"/>
          </a:p>
        </p:txBody>
      </p:sp>
      <p:graphicFrame>
        <p:nvGraphicFramePr>
          <p:cNvPr id="8" name="コンテンツ プレースホルダー 8"/>
          <p:cNvGraphicFramePr>
            <a:graphicFrameLocks/>
          </p:cNvGraphicFramePr>
          <p:nvPr>
            <p:extLst>
              <p:ext uri="{D42A27DB-BD31-4B8C-83A1-F6EECF244321}">
                <p14:modId xmlns:p14="http://schemas.microsoft.com/office/powerpoint/2010/main" val="2152495156"/>
              </p:ext>
            </p:extLst>
          </p:nvPr>
        </p:nvGraphicFramePr>
        <p:xfrm>
          <a:off x="902562" y="1985887"/>
          <a:ext cx="5541646" cy="1828800"/>
        </p:xfrm>
        <a:graphic>
          <a:graphicData uri="http://schemas.openxmlformats.org/drawingml/2006/table">
            <a:tbl>
              <a:tblPr firstRow="1" bandRow="1">
                <a:tableStyleId>{21E4AEA4-8DFA-4A89-87EB-49C32662AFE0}</a:tableStyleId>
              </a:tblPr>
              <a:tblGrid>
                <a:gridCol w="2289493"/>
                <a:gridCol w="1186180"/>
                <a:gridCol w="879793"/>
                <a:gridCol w="1186180"/>
              </a:tblGrid>
              <a:tr h="370840">
                <a:tc>
                  <a:txBody>
                    <a:bodyPr/>
                    <a:lstStyle/>
                    <a:p>
                      <a:pPr algn="ctr"/>
                      <a:r>
                        <a:rPr kumimoji="1" lang="ja-JP" altLang="en-US" sz="2400" dirty="0" smtClean="0"/>
                        <a:t>パラメータ</a:t>
                      </a:r>
                      <a:endParaRPr kumimoji="1" lang="ja-JP" altLang="en-US" sz="2400" dirty="0"/>
                    </a:p>
                  </a:txBody>
                  <a:tcPr/>
                </a:tc>
                <a:tc>
                  <a:txBody>
                    <a:bodyPr/>
                    <a:lstStyle/>
                    <a:p>
                      <a:pPr algn="ctr"/>
                      <a:r>
                        <a:rPr kumimoji="1" lang="ja-JP" altLang="en-US" sz="2400" dirty="0" smtClean="0"/>
                        <a:t>信頼性</a:t>
                      </a:r>
                      <a:endParaRPr kumimoji="1" lang="ja-JP" altLang="en-US" sz="2400" dirty="0"/>
                    </a:p>
                  </a:txBody>
                  <a:tcPr/>
                </a:tc>
                <a:tc>
                  <a:txBody>
                    <a:bodyPr/>
                    <a:lstStyle/>
                    <a:p>
                      <a:pPr algn="ctr"/>
                      <a:r>
                        <a:rPr kumimoji="1" lang="ja-JP" altLang="en-US" sz="2400" dirty="0" smtClean="0"/>
                        <a:t>分布</a:t>
                      </a:r>
                      <a:endParaRPr kumimoji="1" lang="ja-JP" altLang="en-US" sz="2400" dirty="0"/>
                    </a:p>
                  </a:txBody>
                  <a:tcPr/>
                </a:tc>
                <a:tc>
                  <a:txBody>
                    <a:bodyPr/>
                    <a:lstStyle/>
                    <a:p>
                      <a:pPr algn="ctr"/>
                      <a:r>
                        <a:rPr kumimoji="1" lang="ja-JP" altLang="en-US" sz="2400" dirty="0" smtClean="0"/>
                        <a:t>安定性</a:t>
                      </a:r>
                      <a:endParaRPr kumimoji="1" lang="ja-JP" altLang="en-US" sz="2400" dirty="0"/>
                    </a:p>
                  </a:txBody>
                  <a:tcPr/>
                </a:tc>
              </a:tr>
              <a:tr h="370840">
                <a:tc>
                  <a:txBody>
                    <a:bodyPr/>
                    <a:lstStyle/>
                    <a:p>
                      <a:pPr algn="ctr"/>
                      <a:r>
                        <a:rPr kumimoji="1" lang="en-US" altLang="ja-JP" sz="2400" dirty="0" smtClean="0"/>
                        <a:t>N = 1, </a:t>
                      </a:r>
                      <a:r>
                        <a:rPr kumimoji="1" lang="ja-JP" altLang="en-US" sz="2400" dirty="0" smtClean="0"/>
                        <a:t>閾値</a:t>
                      </a:r>
                      <a:r>
                        <a:rPr kumimoji="1" lang="en-US" altLang="ja-JP" sz="2400" dirty="0" smtClean="0"/>
                        <a:t>1.0</a:t>
                      </a:r>
                      <a:endParaRPr kumimoji="1" lang="ja-JP" altLang="en-US" sz="2400" dirty="0"/>
                    </a:p>
                  </a:txBody>
                  <a:tcPr/>
                </a:tc>
                <a:tc>
                  <a:txBody>
                    <a:bodyPr/>
                    <a:lstStyle/>
                    <a:p>
                      <a:pPr algn="ctr"/>
                      <a:r>
                        <a:rPr kumimoji="1" lang="en-US" altLang="ja-JP" sz="2400" dirty="0" smtClean="0"/>
                        <a:t>55.35</a:t>
                      </a:r>
                      <a:endParaRPr kumimoji="1" lang="ja-JP" altLang="en-US" sz="2400" dirty="0"/>
                    </a:p>
                  </a:txBody>
                  <a:tcPr>
                    <a:solidFill>
                      <a:srgbClr val="FFC000"/>
                    </a:solidFill>
                  </a:tcPr>
                </a:tc>
                <a:tc>
                  <a:txBody>
                    <a:bodyPr/>
                    <a:lstStyle/>
                    <a:p>
                      <a:pPr algn="ctr"/>
                      <a:r>
                        <a:rPr kumimoji="1" lang="en-US" altLang="ja-JP" sz="2400" dirty="0" smtClean="0"/>
                        <a:t>0.59</a:t>
                      </a:r>
                      <a:endParaRPr kumimoji="1" lang="ja-JP" altLang="en-US" sz="2400" dirty="0"/>
                    </a:p>
                  </a:txBody>
                  <a:tcPr/>
                </a:tc>
                <a:tc>
                  <a:txBody>
                    <a:bodyPr/>
                    <a:lstStyle/>
                    <a:p>
                      <a:pPr algn="ctr"/>
                      <a:r>
                        <a:rPr kumimoji="1" lang="en-US" altLang="ja-JP" sz="2400" dirty="0" smtClean="0"/>
                        <a:t>96.94</a:t>
                      </a:r>
                      <a:endParaRPr kumimoji="1" lang="ja-JP" altLang="en-US" sz="2400" dirty="0"/>
                    </a:p>
                  </a:txBody>
                  <a:tcPr>
                    <a:solidFill>
                      <a:srgbClr val="FFC000"/>
                    </a:solidFill>
                  </a:tcPr>
                </a:tc>
              </a:tr>
              <a:tr h="370840">
                <a:tc>
                  <a:txBody>
                    <a:bodyPr/>
                    <a:lstStyle/>
                    <a:p>
                      <a:pPr algn="ctr"/>
                      <a:r>
                        <a:rPr kumimoji="1" lang="en-US" altLang="ja-JP" sz="2400" dirty="0" smtClean="0"/>
                        <a:t>N = 3, </a:t>
                      </a:r>
                      <a:r>
                        <a:rPr kumimoji="1" lang="ja-JP" altLang="en-US" sz="2400" dirty="0" smtClean="0"/>
                        <a:t>閾値</a:t>
                      </a:r>
                      <a:r>
                        <a:rPr kumimoji="1" lang="en-US" altLang="ja-JP" sz="2400" dirty="0" smtClean="0"/>
                        <a:t>0.3</a:t>
                      </a:r>
                      <a:endParaRPr kumimoji="1" lang="ja-JP" altLang="en-US" sz="2400" dirty="0"/>
                    </a:p>
                  </a:txBody>
                  <a:tcPr/>
                </a:tc>
                <a:tc>
                  <a:txBody>
                    <a:bodyPr/>
                    <a:lstStyle/>
                    <a:p>
                      <a:pPr algn="ctr"/>
                      <a:r>
                        <a:rPr kumimoji="1" lang="en-US" altLang="ja-JP" sz="2400" dirty="0" smtClean="0"/>
                        <a:t>46.48</a:t>
                      </a:r>
                      <a:endParaRPr kumimoji="1" lang="ja-JP" altLang="en-US" sz="2400" dirty="0"/>
                    </a:p>
                  </a:txBody>
                  <a:tcPr/>
                </a:tc>
                <a:tc>
                  <a:txBody>
                    <a:bodyPr/>
                    <a:lstStyle/>
                    <a:p>
                      <a:pPr algn="ctr"/>
                      <a:r>
                        <a:rPr kumimoji="1" lang="en-US" altLang="ja-JP" sz="2400" dirty="0" smtClean="0"/>
                        <a:t>0.73</a:t>
                      </a:r>
                      <a:endParaRPr kumimoji="1" lang="ja-JP" altLang="en-US" sz="2400" dirty="0"/>
                    </a:p>
                  </a:txBody>
                  <a:tcPr/>
                </a:tc>
                <a:tc>
                  <a:txBody>
                    <a:bodyPr/>
                    <a:lstStyle/>
                    <a:p>
                      <a:pPr algn="ctr"/>
                      <a:r>
                        <a:rPr kumimoji="1" lang="en-US" altLang="ja-JP" sz="2400" dirty="0" smtClean="0"/>
                        <a:t>95.01</a:t>
                      </a:r>
                      <a:endParaRPr kumimoji="1" lang="ja-JP" altLang="en-US" sz="2400" dirty="0"/>
                    </a:p>
                  </a:txBody>
                  <a:tcPr/>
                </a:tc>
              </a:tr>
              <a:tr h="370840">
                <a:tc>
                  <a:txBody>
                    <a:bodyPr/>
                    <a:lstStyle/>
                    <a:p>
                      <a:pPr algn="ctr"/>
                      <a:r>
                        <a:rPr kumimoji="1" lang="en-US" altLang="ja-JP" sz="2400" dirty="0" smtClean="0"/>
                        <a:t>N = 5, </a:t>
                      </a:r>
                      <a:r>
                        <a:rPr kumimoji="1" lang="ja-JP" altLang="en-US" sz="2400" dirty="0" smtClean="0"/>
                        <a:t>閾値</a:t>
                      </a:r>
                      <a:r>
                        <a:rPr kumimoji="1" lang="en-US" altLang="ja-JP" sz="2400" dirty="0" smtClean="0"/>
                        <a:t>0.1</a:t>
                      </a:r>
                      <a:endParaRPr kumimoji="1" lang="ja-JP" altLang="en-US" sz="2400" dirty="0"/>
                    </a:p>
                  </a:txBody>
                  <a:tcPr/>
                </a:tc>
                <a:tc>
                  <a:txBody>
                    <a:bodyPr/>
                    <a:lstStyle/>
                    <a:p>
                      <a:pPr algn="ctr"/>
                      <a:r>
                        <a:rPr kumimoji="1" lang="en-US" altLang="ja-JP" sz="2400" dirty="0" smtClean="0"/>
                        <a:t>50.76</a:t>
                      </a:r>
                      <a:endParaRPr kumimoji="1" lang="ja-JP" altLang="en-US" sz="2400" dirty="0"/>
                    </a:p>
                  </a:txBody>
                  <a:tcPr/>
                </a:tc>
                <a:tc>
                  <a:txBody>
                    <a:bodyPr/>
                    <a:lstStyle/>
                    <a:p>
                      <a:pPr algn="ctr"/>
                      <a:r>
                        <a:rPr kumimoji="1" lang="en-US" altLang="ja-JP" sz="2400" dirty="0" smtClean="0"/>
                        <a:t>0.94</a:t>
                      </a:r>
                      <a:endParaRPr kumimoji="1" lang="ja-JP" altLang="en-US" sz="2400" dirty="0"/>
                    </a:p>
                  </a:txBody>
                  <a:tcPr>
                    <a:solidFill>
                      <a:srgbClr val="FFC000"/>
                    </a:solidFill>
                  </a:tcPr>
                </a:tc>
                <a:tc>
                  <a:txBody>
                    <a:bodyPr/>
                    <a:lstStyle/>
                    <a:p>
                      <a:pPr algn="ctr"/>
                      <a:r>
                        <a:rPr kumimoji="1" lang="en-US" altLang="ja-JP" sz="2400" dirty="0" smtClean="0"/>
                        <a:t>92.29</a:t>
                      </a:r>
                      <a:endParaRPr kumimoji="1" lang="ja-JP" altLang="en-US" sz="2400" dirty="0"/>
                    </a:p>
                  </a:txBody>
                  <a:tcPr/>
                </a:tc>
              </a:tr>
            </a:tbl>
          </a:graphicData>
        </a:graphic>
      </p:graphicFrame>
      <p:sp>
        <p:nvSpPr>
          <p:cNvPr id="2" name="テキスト ボックス 1"/>
          <p:cNvSpPr txBox="1"/>
          <p:nvPr/>
        </p:nvSpPr>
        <p:spPr>
          <a:xfrm>
            <a:off x="6471821" y="3444532"/>
            <a:ext cx="2549096" cy="369332"/>
          </a:xfrm>
          <a:prstGeom prst="rect">
            <a:avLst/>
          </a:prstGeom>
          <a:noFill/>
        </p:spPr>
        <p:txBody>
          <a:bodyPr wrap="none" rtlCol="0">
            <a:spAutoFit/>
          </a:bodyPr>
          <a:lstStyle/>
          <a:p>
            <a:r>
              <a:rPr kumimoji="1" lang="ja-JP" altLang="en-US" dirty="0" smtClean="0"/>
              <a:t>← バランスよく値が高い</a:t>
            </a:r>
            <a:endParaRPr kumimoji="1" lang="ja-JP" altLang="en-US" dirty="0"/>
          </a:p>
        </p:txBody>
      </p:sp>
    </p:spTree>
    <p:extLst>
      <p:ext uri="{BB962C8B-B14F-4D97-AF65-F5344CB8AC3E}">
        <p14:creationId xmlns:p14="http://schemas.microsoft.com/office/powerpoint/2010/main" val="31473153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１つのクラスタに含まれた</a:t>
            </a:r>
            <a:r>
              <a:rPr lang="ja-JP" altLang="en-US" dirty="0" smtClean="0"/>
              <a:t>機能群</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23</a:t>
            </a:fld>
            <a:endParaRPr lang="en-US" altLang="ja-JP">
              <a:solidFill>
                <a:srgbClr val="000000"/>
              </a:solidFill>
            </a:endParaRPr>
          </a:p>
        </p:txBody>
      </p:sp>
      <p:sp>
        <p:nvSpPr>
          <p:cNvPr id="4" name="コンテンツ プレースホルダー 3"/>
          <p:cNvSpPr>
            <a:spLocks noGrp="1"/>
          </p:cNvSpPr>
          <p:nvPr>
            <p:ph idx="1"/>
          </p:nvPr>
        </p:nvSpPr>
        <p:spPr>
          <a:xfrm>
            <a:off x="467543" y="1268760"/>
            <a:ext cx="8427881" cy="4785395"/>
          </a:xfrm>
        </p:spPr>
        <p:txBody>
          <a:bodyPr/>
          <a:lstStyle/>
          <a:p>
            <a:pPr marL="514350" indent="-514350"/>
            <a:r>
              <a:rPr lang="ja-JP" altLang="en-US" sz="2400" dirty="0" smtClean="0"/>
              <a:t>一覧表示と詳細表示</a:t>
            </a:r>
            <a:endParaRPr lang="en-US" altLang="ja-JP" sz="2400" dirty="0" smtClean="0"/>
          </a:p>
          <a:p>
            <a:pPr marL="914400" lvl="1" indent="-514350"/>
            <a:r>
              <a:rPr lang="ja-JP" altLang="en-US" sz="2000" dirty="0" smtClean="0"/>
              <a:t>一覧表示はデータのリストを </a:t>
            </a:r>
            <a:r>
              <a:rPr lang="en-US" altLang="ja-JP" sz="2000" dirty="0" smtClean="0"/>
              <a:t>SELECT</a:t>
            </a:r>
            <a:r>
              <a:rPr lang="ja-JP" altLang="en-US" sz="2000" dirty="0" smtClean="0"/>
              <a:t> して画面に出力する</a:t>
            </a:r>
            <a:endParaRPr lang="en-US" altLang="ja-JP" sz="2000" dirty="0" smtClean="0"/>
          </a:p>
          <a:p>
            <a:pPr marL="914400" lvl="1" indent="-514350"/>
            <a:r>
              <a:rPr lang="ja-JP" altLang="en-US" sz="2000" dirty="0" smtClean="0"/>
              <a:t>詳細表示画面も，項目に付属するリストデータの一覧表示を含んでいる場合があった</a:t>
            </a:r>
            <a:endParaRPr lang="en-US" altLang="ja-JP" sz="2000" dirty="0" smtClean="0"/>
          </a:p>
          <a:p>
            <a:pPr marL="1314450" lvl="2" indent="-514350"/>
            <a:r>
              <a:rPr lang="ja-JP" altLang="en-US" sz="1800" dirty="0" smtClean="0"/>
              <a:t>例： 社員の詳細情報画面は，その社員の所属（兼務可）一覧を表示する</a:t>
            </a:r>
            <a:endParaRPr lang="en-US" altLang="ja-JP" sz="1800" dirty="0" smtClean="0"/>
          </a:p>
          <a:p>
            <a:pPr marL="1314450" lvl="2" indent="-514350"/>
            <a:endParaRPr lang="en-US" altLang="ja-JP" sz="1800" dirty="0"/>
          </a:p>
          <a:p>
            <a:pPr marL="514350" indent="-514350"/>
            <a:r>
              <a:rPr lang="ja-JP" altLang="en-US" sz="2400" dirty="0" smtClean="0"/>
              <a:t>申請，承認，差し戻し</a:t>
            </a:r>
            <a:endParaRPr lang="en-US" altLang="ja-JP" sz="2400" dirty="0" smtClean="0"/>
          </a:p>
          <a:p>
            <a:pPr marL="914400" lvl="1" indent="-514350"/>
            <a:r>
              <a:rPr lang="ja-JP" altLang="en-US" sz="2000" dirty="0" smtClean="0"/>
              <a:t>データ更新手順の実装が類似している</a:t>
            </a:r>
            <a:endParaRPr lang="en-US" altLang="ja-JP" sz="2000" dirty="0" smtClean="0"/>
          </a:p>
          <a:p>
            <a:pPr marL="914400" lvl="1" indent="-514350"/>
            <a:endParaRPr lang="en-US" altLang="ja-JP" sz="2000" dirty="0" smtClean="0"/>
          </a:p>
          <a:p>
            <a:pPr marL="514350" indent="-514350"/>
            <a:r>
              <a:rPr lang="ja-JP" altLang="en-US" sz="2400" dirty="0" smtClean="0"/>
              <a:t>データ削除とデータの一括更新</a:t>
            </a:r>
            <a:endParaRPr lang="en-US" altLang="ja-JP" sz="2400" dirty="0" smtClean="0"/>
          </a:p>
          <a:p>
            <a:pPr marL="914400" lvl="1" indent="-514350"/>
            <a:r>
              <a:rPr lang="ja-JP" altLang="en-US" sz="2000" dirty="0" smtClean="0"/>
              <a:t>更新処理が新しいデータの追加＋古いデータの削除で実装されていたため，削除処理との類似度が高かった</a:t>
            </a:r>
            <a:endParaRPr lang="en-US" altLang="ja-JP" sz="2000" dirty="0" smtClean="0"/>
          </a:p>
        </p:txBody>
      </p:sp>
    </p:spTree>
    <p:extLst>
      <p:ext uri="{BB962C8B-B14F-4D97-AF65-F5344CB8AC3E}">
        <p14:creationId xmlns:p14="http://schemas.microsoft.com/office/powerpoint/2010/main" val="37991251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追加調査： クラスタをさらに分割</a:t>
            </a:r>
            <a:endParaRPr kumimoji="1" lang="ja-JP" altLang="en-US" dirty="0"/>
          </a:p>
        </p:txBody>
      </p:sp>
      <p:sp>
        <p:nvSpPr>
          <p:cNvPr id="3" name="コンテンツ プレースホルダー 2"/>
          <p:cNvSpPr>
            <a:spLocks noGrp="1"/>
          </p:cNvSpPr>
          <p:nvPr>
            <p:ph idx="1"/>
          </p:nvPr>
        </p:nvSpPr>
        <p:spPr>
          <a:xfrm>
            <a:off x="467544" y="4581128"/>
            <a:ext cx="8229600" cy="1872208"/>
          </a:xfrm>
        </p:spPr>
        <p:txBody>
          <a:bodyPr/>
          <a:lstStyle/>
          <a:p>
            <a:pPr marL="0" indent="0">
              <a:buNone/>
            </a:pPr>
            <a:r>
              <a:rPr kumimoji="1" lang="ja-JP" altLang="en-US" sz="2800" dirty="0" smtClean="0"/>
              <a:t>この値はどのくらい高いか？</a:t>
            </a:r>
            <a:endParaRPr kumimoji="1" lang="en-US" altLang="ja-JP" sz="2800" dirty="0" smtClean="0"/>
          </a:p>
          <a:p>
            <a:r>
              <a:rPr kumimoji="1" lang="ja-JP" altLang="en-US" sz="2400" dirty="0" smtClean="0"/>
              <a:t>メソッド名を利用する（同名なら</a:t>
            </a:r>
            <a:r>
              <a:rPr lang="ja-JP" altLang="en-US" sz="2400" dirty="0" smtClean="0"/>
              <a:t>１クラスタとする）場合の信頼性</a:t>
            </a:r>
            <a:r>
              <a:rPr kumimoji="1" lang="en-US" altLang="ja-JP" sz="2400" dirty="0" smtClean="0"/>
              <a:t> =</a:t>
            </a:r>
            <a:r>
              <a:rPr kumimoji="1" lang="ja-JP" altLang="en-US" sz="2400" dirty="0" smtClean="0"/>
              <a:t> </a:t>
            </a:r>
            <a:r>
              <a:rPr kumimoji="1" lang="en-US" altLang="ja-JP" sz="2400" dirty="0" smtClean="0"/>
              <a:t>77.37% </a:t>
            </a:r>
          </a:p>
          <a:p>
            <a:pPr lvl="1"/>
            <a:r>
              <a:rPr lang="ja-JP" altLang="en-US" sz="2000" dirty="0" smtClean="0"/>
              <a:t>識別子がない状態でも，識別子ありの状態に</a:t>
            </a:r>
            <a:r>
              <a:rPr kumimoji="1" lang="ja-JP" altLang="en-US" sz="2000" dirty="0" smtClean="0"/>
              <a:t>近づくことができる</a:t>
            </a:r>
            <a:endParaRPr kumimoji="1" lang="en-US" altLang="ja-JP" sz="2000" dirty="0" smtClean="0"/>
          </a:p>
          <a:p>
            <a:pPr lvl="1"/>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24</a:t>
            </a:fld>
            <a:endParaRPr lang="en-US" altLang="ja-JP">
              <a:solidFill>
                <a:srgbClr val="000000"/>
              </a:solidFill>
            </a:endParaRPr>
          </a:p>
        </p:txBody>
      </p:sp>
      <p:sp>
        <p:nvSpPr>
          <p:cNvPr id="5" name="テキスト プレースホルダー 4"/>
          <p:cNvSpPr>
            <a:spLocks noGrp="1"/>
          </p:cNvSpPr>
          <p:nvPr>
            <p:ph type="body" sz="quarter" idx="13"/>
          </p:nvPr>
        </p:nvSpPr>
        <p:spPr/>
        <p:txBody>
          <a:bodyPr/>
          <a:lstStyle/>
          <a:p>
            <a:r>
              <a:rPr kumimoji="1" lang="ja-JP" altLang="en-US" dirty="0" smtClean="0"/>
              <a:t>大きなクラスタにさらにクラスタリングを適用してサブクラスタに分解すると</a:t>
            </a:r>
            <a:r>
              <a:rPr lang="ja-JP" altLang="en-US" dirty="0" smtClean="0"/>
              <a:t>，信頼性は約</a:t>
            </a:r>
            <a:r>
              <a:rPr lang="en-US" altLang="ja-JP" dirty="0" smtClean="0"/>
              <a:t> 60% </a:t>
            </a:r>
            <a:r>
              <a:rPr lang="ja-JP" altLang="en-US" dirty="0" smtClean="0"/>
              <a:t>に</a:t>
            </a:r>
            <a:r>
              <a:rPr lang="ja-JP" altLang="en-US" dirty="0"/>
              <a:t>向上</a:t>
            </a:r>
            <a:endParaRPr kumimoji="1" lang="ja-JP" altLang="en-US" dirty="0"/>
          </a:p>
        </p:txBody>
      </p:sp>
      <p:graphicFrame>
        <p:nvGraphicFramePr>
          <p:cNvPr id="6" name="コンテンツ プレースホルダー 8"/>
          <p:cNvGraphicFramePr>
            <a:graphicFrameLocks/>
          </p:cNvGraphicFramePr>
          <p:nvPr>
            <p:extLst>
              <p:ext uri="{D42A27DB-BD31-4B8C-83A1-F6EECF244321}">
                <p14:modId xmlns:p14="http://schemas.microsoft.com/office/powerpoint/2010/main" val="3732154523"/>
              </p:ext>
            </p:extLst>
          </p:nvPr>
        </p:nvGraphicFramePr>
        <p:xfrm>
          <a:off x="899592" y="2492896"/>
          <a:ext cx="4355466" cy="1828800"/>
        </p:xfrm>
        <a:graphic>
          <a:graphicData uri="http://schemas.openxmlformats.org/drawingml/2006/table">
            <a:tbl>
              <a:tblPr firstRow="1" bandRow="1">
                <a:tableStyleId>{21E4AEA4-8DFA-4A89-87EB-49C32662AFE0}</a:tableStyleId>
              </a:tblPr>
              <a:tblGrid>
                <a:gridCol w="2289493"/>
                <a:gridCol w="1186180"/>
                <a:gridCol w="879793"/>
              </a:tblGrid>
              <a:tr h="370840">
                <a:tc>
                  <a:txBody>
                    <a:bodyPr/>
                    <a:lstStyle/>
                    <a:p>
                      <a:pPr algn="ctr"/>
                      <a:r>
                        <a:rPr kumimoji="1" lang="ja-JP" altLang="en-US" sz="2400" dirty="0" smtClean="0"/>
                        <a:t>パラメータ</a:t>
                      </a:r>
                      <a:endParaRPr kumimoji="1" lang="ja-JP" altLang="en-US" sz="2400" dirty="0"/>
                    </a:p>
                  </a:txBody>
                  <a:tcPr/>
                </a:tc>
                <a:tc>
                  <a:txBody>
                    <a:bodyPr/>
                    <a:lstStyle/>
                    <a:p>
                      <a:pPr algn="ctr"/>
                      <a:r>
                        <a:rPr kumimoji="1" lang="ja-JP" altLang="en-US" sz="2400" dirty="0" smtClean="0"/>
                        <a:t>信頼性</a:t>
                      </a:r>
                      <a:endParaRPr kumimoji="1" lang="ja-JP" altLang="en-US" sz="2400" dirty="0"/>
                    </a:p>
                  </a:txBody>
                  <a:tcPr/>
                </a:tc>
                <a:tc>
                  <a:txBody>
                    <a:bodyPr/>
                    <a:lstStyle/>
                    <a:p>
                      <a:pPr algn="ctr"/>
                      <a:r>
                        <a:rPr kumimoji="1" lang="ja-JP" altLang="en-US" sz="2400" dirty="0" smtClean="0"/>
                        <a:t>分布</a:t>
                      </a:r>
                      <a:endParaRPr kumimoji="1" lang="ja-JP" altLang="en-US" sz="2400" dirty="0"/>
                    </a:p>
                  </a:txBody>
                  <a:tcPr/>
                </a:tc>
              </a:tr>
              <a:tr h="370840">
                <a:tc>
                  <a:txBody>
                    <a:bodyPr/>
                    <a:lstStyle/>
                    <a:p>
                      <a:pPr algn="ctr"/>
                      <a:r>
                        <a:rPr kumimoji="1" lang="en-US" altLang="ja-JP" sz="2400" dirty="0" smtClean="0"/>
                        <a:t>N = 1, </a:t>
                      </a:r>
                      <a:r>
                        <a:rPr kumimoji="1" lang="ja-JP" altLang="en-US" sz="2400" dirty="0" smtClean="0"/>
                        <a:t>閾値</a:t>
                      </a:r>
                      <a:r>
                        <a:rPr kumimoji="1" lang="en-US" altLang="ja-JP" sz="2400" dirty="0" smtClean="0"/>
                        <a:t>0.8</a:t>
                      </a:r>
                      <a:endParaRPr kumimoji="1" lang="ja-JP" altLang="en-US" sz="2400" dirty="0"/>
                    </a:p>
                  </a:txBody>
                  <a:tcPr/>
                </a:tc>
                <a:tc>
                  <a:txBody>
                    <a:bodyPr/>
                    <a:lstStyle/>
                    <a:p>
                      <a:pPr algn="ctr"/>
                      <a:r>
                        <a:rPr kumimoji="1" lang="en-US" altLang="ja-JP" sz="2400" dirty="0" smtClean="0"/>
                        <a:t>56.27</a:t>
                      </a:r>
                      <a:endParaRPr kumimoji="1" lang="ja-JP" altLang="en-US" sz="2400" dirty="0"/>
                    </a:p>
                  </a:txBody>
                  <a:tcPr/>
                </a:tc>
                <a:tc>
                  <a:txBody>
                    <a:bodyPr/>
                    <a:lstStyle/>
                    <a:p>
                      <a:pPr algn="ctr"/>
                      <a:r>
                        <a:rPr kumimoji="1" lang="en-US" altLang="ja-JP" sz="2400" dirty="0" smtClean="0"/>
                        <a:t>0.66</a:t>
                      </a:r>
                      <a:endParaRPr kumimoji="1" lang="ja-JP" altLang="en-US" sz="2400" dirty="0"/>
                    </a:p>
                  </a:txBody>
                  <a:tcPr/>
                </a:tc>
              </a:tr>
              <a:tr h="370840">
                <a:tc>
                  <a:txBody>
                    <a:bodyPr/>
                    <a:lstStyle/>
                    <a:p>
                      <a:pPr algn="ctr"/>
                      <a:r>
                        <a:rPr kumimoji="1" lang="en-US" altLang="ja-JP" sz="2400" dirty="0" smtClean="0"/>
                        <a:t>N = 3, </a:t>
                      </a:r>
                      <a:r>
                        <a:rPr kumimoji="1" lang="ja-JP" altLang="en-US" sz="2400" dirty="0" smtClean="0"/>
                        <a:t>閾値</a:t>
                      </a:r>
                      <a:r>
                        <a:rPr kumimoji="1" lang="en-US" altLang="ja-JP" sz="2400" dirty="0" smtClean="0"/>
                        <a:t>0.2</a:t>
                      </a:r>
                      <a:endParaRPr kumimoji="1" lang="ja-JP" altLang="en-US" sz="2400" dirty="0"/>
                    </a:p>
                  </a:txBody>
                  <a:tcPr/>
                </a:tc>
                <a:tc>
                  <a:txBody>
                    <a:bodyPr/>
                    <a:lstStyle/>
                    <a:p>
                      <a:pPr algn="ctr"/>
                      <a:r>
                        <a:rPr kumimoji="1" lang="en-US" altLang="ja-JP" sz="2400" dirty="0" smtClean="0"/>
                        <a:t>59.63</a:t>
                      </a:r>
                      <a:endParaRPr kumimoji="1" lang="ja-JP" altLang="en-US" sz="2400" dirty="0"/>
                    </a:p>
                  </a:txBody>
                  <a:tcPr/>
                </a:tc>
                <a:tc>
                  <a:txBody>
                    <a:bodyPr/>
                    <a:lstStyle/>
                    <a:p>
                      <a:pPr algn="ctr"/>
                      <a:r>
                        <a:rPr kumimoji="1" lang="en-US" altLang="ja-JP" sz="2400" dirty="0" smtClean="0"/>
                        <a:t>0.83</a:t>
                      </a:r>
                      <a:endParaRPr kumimoji="1" lang="ja-JP" altLang="en-US" sz="2400" dirty="0"/>
                    </a:p>
                  </a:txBody>
                  <a:tcPr/>
                </a:tc>
              </a:tr>
              <a:tr h="370840">
                <a:tc>
                  <a:txBody>
                    <a:bodyPr/>
                    <a:lstStyle/>
                    <a:p>
                      <a:pPr algn="ctr"/>
                      <a:r>
                        <a:rPr kumimoji="1" lang="en-US" altLang="ja-JP" sz="2400" dirty="0" smtClean="0"/>
                        <a:t>N = 5, </a:t>
                      </a:r>
                      <a:r>
                        <a:rPr kumimoji="1" lang="ja-JP" altLang="en-US" sz="2400" dirty="0" smtClean="0"/>
                        <a:t>閾値</a:t>
                      </a:r>
                      <a:r>
                        <a:rPr kumimoji="1" lang="en-US" altLang="ja-JP" sz="2400" dirty="0" smtClean="0"/>
                        <a:t>0.1</a:t>
                      </a:r>
                      <a:endParaRPr kumimoji="1" lang="ja-JP" altLang="en-US" sz="2400" dirty="0"/>
                    </a:p>
                  </a:txBody>
                  <a:tcPr/>
                </a:tc>
                <a:tc>
                  <a:txBody>
                    <a:bodyPr/>
                    <a:lstStyle/>
                    <a:p>
                      <a:pPr algn="ctr"/>
                      <a:r>
                        <a:rPr kumimoji="1" lang="en-US" altLang="ja-JP" sz="2400" dirty="0" smtClean="0"/>
                        <a:t>59.94</a:t>
                      </a:r>
                      <a:endParaRPr kumimoji="1" lang="ja-JP" altLang="en-US" sz="2400" dirty="0"/>
                    </a:p>
                  </a:txBody>
                  <a:tcPr>
                    <a:solidFill>
                      <a:srgbClr val="FFC000"/>
                    </a:solidFill>
                  </a:tcPr>
                </a:tc>
                <a:tc>
                  <a:txBody>
                    <a:bodyPr/>
                    <a:lstStyle/>
                    <a:p>
                      <a:pPr algn="ctr"/>
                      <a:r>
                        <a:rPr kumimoji="1" lang="en-US" altLang="ja-JP" sz="2400" dirty="0" smtClean="0"/>
                        <a:t>0.88</a:t>
                      </a:r>
                      <a:endParaRPr kumimoji="1" lang="ja-JP" altLang="en-US" sz="2400" dirty="0"/>
                    </a:p>
                  </a:txBody>
                  <a:tcPr>
                    <a:solidFill>
                      <a:srgbClr val="FFC000"/>
                    </a:solidFill>
                  </a:tcPr>
                </a:tc>
              </a:tr>
            </a:tbl>
          </a:graphicData>
        </a:graphic>
      </p:graphicFrame>
    </p:spTree>
    <p:extLst>
      <p:ext uri="{BB962C8B-B14F-4D97-AF65-F5344CB8AC3E}">
        <p14:creationId xmlns:p14="http://schemas.microsoft.com/office/powerpoint/2010/main" val="15982912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実プロジェクトでの適用に向けて</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25</a:t>
            </a:fld>
            <a:endParaRPr lang="en-US" altLang="ja-JP">
              <a:solidFill>
                <a:srgbClr val="000000"/>
              </a:solidFill>
            </a:endParaRPr>
          </a:p>
        </p:txBody>
      </p:sp>
      <p:sp>
        <p:nvSpPr>
          <p:cNvPr id="3" name="コンテンツ プレースホルダー 2"/>
          <p:cNvSpPr>
            <a:spLocks noGrp="1"/>
          </p:cNvSpPr>
          <p:nvPr>
            <p:ph idx="1"/>
          </p:nvPr>
        </p:nvSpPr>
        <p:spPr/>
        <p:txBody>
          <a:bodyPr/>
          <a:lstStyle/>
          <a:p>
            <a:r>
              <a:rPr lang="ja-JP" altLang="en-US" sz="2800" dirty="0" smtClean="0"/>
              <a:t>外部アクセスの識別方法</a:t>
            </a:r>
            <a:endParaRPr lang="en-US" altLang="ja-JP" sz="2800" dirty="0"/>
          </a:p>
          <a:p>
            <a:pPr lvl="1"/>
            <a:r>
              <a:rPr kumimoji="1" lang="ja-JP" altLang="en-US" sz="2400" dirty="0" smtClean="0"/>
              <a:t>外部アクセスを行う方法は特定の </a:t>
            </a:r>
            <a:r>
              <a:rPr kumimoji="1" lang="en-US" altLang="ja-JP" sz="2400" dirty="0" smtClean="0"/>
              <a:t>API</a:t>
            </a:r>
            <a:r>
              <a:rPr kumimoji="1" lang="ja-JP" altLang="en-US" sz="2400" dirty="0" smtClean="0"/>
              <a:t> やシステムコールに限定されている</a:t>
            </a:r>
            <a:endParaRPr kumimoji="1" lang="en-US" altLang="ja-JP" sz="2400" dirty="0" smtClean="0"/>
          </a:p>
          <a:p>
            <a:pPr lvl="2"/>
            <a:r>
              <a:rPr lang="en-US" altLang="ja-JP" sz="2000" dirty="0" smtClean="0"/>
              <a:t>COBOL </a:t>
            </a:r>
            <a:r>
              <a:rPr lang="ja-JP" altLang="en-US" sz="2000" dirty="0" smtClean="0"/>
              <a:t>なら </a:t>
            </a:r>
            <a:r>
              <a:rPr lang="en-US" altLang="ja-JP" sz="2000" dirty="0" smtClean="0"/>
              <a:t>READ</a:t>
            </a:r>
            <a:r>
              <a:rPr lang="ja-JP" altLang="en-US" sz="2000" dirty="0"/>
              <a:t>／</a:t>
            </a:r>
            <a:r>
              <a:rPr lang="en-US" altLang="ja-JP" sz="2000" dirty="0" smtClean="0"/>
              <a:t>WRITE </a:t>
            </a:r>
            <a:r>
              <a:rPr lang="ja-JP" altLang="en-US" sz="2000" dirty="0" smtClean="0"/>
              <a:t>系命令で定義できるはず</a:t>
            </a:r>
            <a:endParaRPr kumimoji="1" lang="en-US" altLang="ja-JP" sz="2000" dirty="0" smtClean="0"/>
          </a:p>
          <a:p>
            <a:pPr lvl="1"/>
            <a:r>
              <a:rPr kumimoji="1" lang="ja-JP" altLang="en-US" sz="2400" dirty="0" smtClean="0"/>
              <a:t>保守開発を行っている開発者</a:t>
            </a:r>
            <a:r>
              <a:rPr lang="ja-JP" altLang="en-US" sz="2400" dirty="0" smtClean="0"/>
              <a:t>の知識にも期待</a:t>
            </a:r>
            <a:endParaRPr lang="en-US" altLang="ja-JP" sz="2400" dirty="0" smtClean="0"/>
          </a:p>
          <a:p>
            <a:pPr lvl="3"/>
            <a:endParaRPr kumimoji="1" lang="en-US" altLang="ja-JP" sz="1800" dirty="0"/>
          </a:p>
          <a:p>
            <a:r>
              <a:rPr lang="en-US" altLang="ja-JP" sz="2800" dirty="0" smtClean="0"/>
              <a:t>N-gram</a:t>
            </a:r>
            <a:r>
              <a:rPr lang="ja-JP" altLang="en-US" sz="2800" dirty="0" smtClean="0"/>
              <a:t> の </a:t>
            </a:r>
            <a:r>
              <a:rPr lang="en-US" altLang="ja-JP" sz="2800" dirty="0" smtClean="0"/>
              <a:t>N</a:t>
            </a:r>
            <a:r>
              <a:rPr lang="ja-JP" altLang="en-US" sz="2800" dirty="0" smtClean="0"/>
              <a:t> と類似度の閾値の選択</a:t>
            </a:r>
            <a:endParaRPr lang="en-US" altLang="ja-JP" sz="2800" dirty="0" smtClean="0"/>
          </a:p>
          <a:p>
            <a:pPr lvl="1"/>
            <a:r>
              <a:rPr lang="en-US" altLang="ja-JP" sz="2400" dirty="0"/>
              <a:t>N = 3</a:t>
            </a:r>
            <a:r>
              <a:rPr lang="ja-JP" altLang="en-US" sz="2400" dirty="0"/>
              <a:t>～</a:t>
            </a:r>
            <a:r>
              <a:rPr lang="en-US" altLang="ja-JP" sz="2400" dirty="0"/>
              <a:t>5</a:t>
            </a:r>
            <a:r>
              <a:rPr lang="ja-JP" altLang="en-US" sz="2400" dirty="0" err="1"/>
              <a:t>，</a:t>
            </a:r>
            <a:r>
              <a:rPr lang="ja-JP" altLang="en-US" sz="2400" dirty="0"/>
              <a:t>閾値 </a:t>
            </a:r>
            <a:r>
              <a:rPr lang="en-US" altLang="ja-JP" sz="2400" dirty="0"/>
              <a:t>= 0.1</a:t>
            </a:r>
            <a:r>
              <a:rPr lang="ja-JP" altLang="en-US" sz="2400" dirty="0"/>
              <a:t>～</a:t>
            </a:r>
            <a:r>
              <a:rPr lang="en-US" altLang="ja-JP" sz="2400" dirty="0"/>
              <a:t>0.2 </a:t>
            </a:r>
            <a:r>
              <a:rPr lang="ja-JP" altLang="en-US" sz="2400" dirty="0"/>
              <a:t>で高い性能を</a:t>
            </a:r>
            <a:r>
              <a:rPr lang="ja-JP" altLang="en-US" sz="2400" dirty="0" smtClean="0"/>
              <a:t>発揮</a:t>
            </a:r>
            <a:endParaRPr lang="en-US" altLang="ja-JP" sz="2400" dirty="0" smtClean="0"/>
          </a:p>
          <a:p>
            <a:pPr lvl="1"/>
            <a:r>
              <a:rPr kumimoji="1" lang="ja-JP" altLang="en-US" sz="2400" dirty="0" smtClean="0"/>
              <a:t>大きなクラスタは</a:t>
            </a:r>
            <a:r>
              <a:rPr lang="ja-JP" altLang="en-US" sz="2400" dirty="0"/>
              <a:t>再帰的</a:t>
            </a:r>
            <a:r>
              <a:rPr lang="ja-JP" altLang="en-US" sz="2400" dirty="0" smtClean="0"/>
              <a:t>に</a:t>
            </a:r>
            <a:r>
              <a:rPr kumimoji="1" lang="ja-JP" altLang="en-US" sz="2400" dirty="0" smtClean="0"/>
              <a:t>分解する</a:t>
            </a:r>
            <a:endParaRPr kumimoji="1" lang="en-US" altLang="ja-JP" sz="2400" dirty="0" smtClean="0"/>
          </a:p>
          <a:p>
            <a:pPr lvl="1"/>
            <a:r>
              <a:rPr lang="ja-JP" altLang="en-US" sz="2400" dirty="0"/>
              <a:t>分布の指標と信頼性</a:t>
            </a:r>
            <a:r>
              <a:rPr lang="ja-JP" altLang="en-US" sz="2400" dirty="0" smtClean="0"/>
              <a:t>に（実験対象では）相関</a:t>
            </a:r>
            <a:r>
              <a:rPr lang="ja-JP" altLang="en-US" sz="2400" dirty="0"/>
              <a:t>が</a:t>
            </a:r>
            <a:r>
              <a:rPr lang="ja-JP" altLang="en-US" sz="2400" dirty="0" smtClean="0"/>
              <a:t>あったので</a:t>
            </a:r>
            <a:r>
              <a:rPr lang="ja-JP" altLang="en-US" sz="2400" dirty="0"/>
              <a:t>，分布の</a:t>
            </a:r>
            <a:r>
              <a:rPr lang="ja-JP" altLang="en-US" sz="2400" dirty="0" smtClean="0"/>
              <a:t>状態が良い</a:t>
            </a:r>
            <a:r>
              <a:rPr lang="ja-JP" altLang="en-US" sz="2400" dirty="0"/>
              <a:t>ものを</a:t>
            </a:r>
            <a:r>
              <a:rPr lang="ja-JP" altLang="en-US" sz="2400" dirty="0" smtClean="0"/>
              <a:t>選ぶのも有効そう</a:t>
            </a:r>
            <a:endParaRPr kumimoji="1" lang="en-US" altLang="ja-JP" sz="2400" dirty="0" smtClean="0"/>
          </a:p>
          <a:p>
            <a:pPr lvl="1"/>
            <a:endParaRPr kumimoji="1" lang="en-US" altLang="ja-JP" sz="2400" dirty="0" smtClean="0"/>
          </a:p>
        </p:txBody>
      </p:sp>
    </p:spTree>
    <p:extLst>
      <p:ext uri="{BB962C8B-B14F-4D97-AF65-F5344CB8AC3E}">
        <p14:creationId xmlns:p14="http://schemas.microsoft.com/office/powerpoint/2010/main" val="814670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26</a:t>
            </a:fld>
            <a:endParaRPr lang="en-US" altLang="ja-JP">
              <a:solidFill>
                <a:srgbClr val="000000"/>
              </a:solidFill>
            </a:endParaRPr>
          </a:p>
        </p:txBody>
      </p:sp>
      <p:sp>
        <p:nvSpPr>
          <p:cNvPr id="4" name="コンテンツ プレースホルダー 3"/>
          <p:cNvSpPr>
            <a:spLocks noGrp="1"/>
          </p:cNvSpPr>
          <p:nvPr>
            <p:ph idx="1"/>
          </p:nvPr>
        </p:nvSpPr>
        <p:spPr>
          <a:xfrm>
            <a:off x="467543" y="1268760"/>
            <a:ext cx="8543291" cy="4785395"/>
          </a:xfrm>
        </p:spPr>
        <p:txBody>
          <a:bodyPr/>
          <a:lstStyle/>
          <a:p>
            <a:r>
              <a:rPr kumimoji="1" lang="ja-JP" altLang="en-US" sz="2800" dirty="0" smtClean="0"/>
              <a:t>ソースコード中の関数を，動作の類似性によって分類するクラスタリング手法を提案した</a:t>
            </a:r>
            <a:endParaRPr kumimoji="1" lang="en-US" altLang="ja-JP" sz="2800" dirty="0" smtClean="0"/>
          </a:p>
          <a:p>
            <a:pPr lvl="1"/>
            <a:r>
              <a:rPr lang="ja-JP" altLang="en-US" sz="2400" dirty="0" smtClean="0"/>
              <a:t>識別子に</a:t>
            </a:r>
            <a:r>
              <a:rPr lang="ja-JP" altLang="en-US" sz="2400" dirty="0"/>
              <a:t>頼れない</a:t>
            </a:r>
            <a:r>
              <a:rPr lang="ja-JP" altLang="en-US" sz="2400" dirty="0" smtClean="0"/>
              <a:t>状況での利用を想定したクラスタリング</a:t>
            </a:r>
            <a:endParaRPr lang="en-US" altLang="ja-JP" sz="2400" dirty="0"/>
          </a:p>
          <a:p>
            <a:pPr lvl="1"/>
            <a:r>
              <a:rPr kumimoji="1" lang="en-US" altLang="ja-JP" sz="2400" dirty="0" smtClean="0"/>
              <a:t>SQL</a:t>
            </a:r>
            <a:r>
              <a:rPr kumimoji="1" lang="ja-JP" altLang="en-US" sz="2400" dirty="0" smtClean="0"/>
              <a:t>と画面入出力を「動作」として使用</a:t>
            </a:r>
            <a:endParaRPr kumimoji="1" lang="en-US" altLang="ja-JP" sz="2400" dirty="0" smtClean="0"/>
          </a:p>
          <a:p>
            <a:pPr lvl="1"/>
            <a:r>
              <a:rPr lang="ja-JP" altLang="en-US" sz="2400" dirty="0" smtClean="0"/>
              <a:t>関数名による分類には比べるとやや劣るが，何もない状況よりは良さそう</a:t>
            </a:r>
            <a:endParaRPr lang="en-US" altLang="ja-JP" sz="2400" dirty="0" smtClean="0"/>
          </a:p>
          <a:p>
            <a:pPr lvl="3"/>
            <a:endParaRPr kumimoji="1" lang="en-US" altLang="ja-JP" sz="1800" dirty="0" smtClean="0"/>
          </a:p>
          <a:p>
            <a:r>
              <a:rPr kumimoji="1" lang="ja-JP" altLang="en-US" sz="2800" dirty="0" smtClean="0"/>
              <a:t>今後</a:t>
            </a:r>
            <a:r>
              <a:rPr kumimoji="1" lang="ja-JP" altLang="en-US" sz="2800" dirty="0"/>
              <a:t>の</a:t>
            </a:r>
            <a:r>
              <a:rPr kumimoji="1" lang="ja-JP" altLang="en-US" sz="2800" dirty="0" smtClean="0"/>
              <a:t>課題</a:t>
            </a:r>
            <a:endParaRPr kumimoji="1" lang="en-US" altLang="ja-JP" sz="2800" dirty="0" smtClean="0"/>
          </a:p>
          <a:p>
            <a:pPr lvl="1"/>
            <a:r>
              <a:rPr lang="ja-JP" altLang="en-US" sz="2400" dirty="0" smtClean="0"/>
              <a:t>企業</a:t>
            </a:r>
            <a:r>
              <a:rPr lang="ja-JP" altLang="en-US" sz="2400" dirty="0"/>
              <a:t>に</a:t>
            </a:r>
            <a:r>
              <a:rPr lang="ja-JP" altLang="en-US" sz="2400" dirty="0" smtClean="0"/>
              <a:t>おける </a:t>
            </a:r>
            <a:r>
              <a:rPr lang="en-US" altLang="ja-JP" sz="2400" dirty="0" smtClean="0"/>
              <a:t>COBOL </a:t>
            </a:r>
            <a:r>
              <a:rPr lang="ja-JP" altLang="en-US" sz="2400" dirty="0" smtClean="0"/>
              <a:t>システムでの適用</a:t>
            </a:r>
            <a:endParaRPr lang="en-US" altLang="ja-JP" sz="2400" dirty="0" smtClean="0"/>
          </a:p>
          <a:p>
            <a:pPr lvl="2"/>
            <a:r>
              <a:rPr lang="ja-JP" altLang="en-US" sz="2000" dirty="0" smtClean="0"/>
              <a:t>構文解析以外は </a:t>
            </a:r>
            <a:r>
              <a:rPr lang="en-US" altLang="ja-JP" sz="2000" dirty="0" smtClean="0"/>
              <a:t>Java</a:t>
            </a:r>
            <a:r>
              <a:rPr lang="ja-JP" altLang="en-US" sz="2000" dirty="0" smtClean="0"/>
              <a:t> 依存ではないので，そのまま適用</a:t>
            </a:r>
            <a:r>
              <a:rPr lang="ja-JP" altLang="en-US" sz="2000" dirty="0" smtClean="0"/>
              <a:t>予定</a:t>
            </a:r>
          </a:p>
          <a:p>
            <a:pPr lvl="2"/>
            <a:r>
              <a:rPr lang="ja-JP" altLang="en-US" sz="2000" dirty="0" smtClean="0"/>
              <a:t>実際の「分析」作業に与える影響</a:t>
            </a:r>
            <a:r>
              <a:rPr lang="ja-JP" altLang="en-US" sz="2000"/>
              <a:t>を</a:t>
            </a:r>
            <a:r>
              <a:rPr lang="ja-JP" altLang="en-US" sz="2000" smtClean="0"/>
              <a:t>評価</a:t>
            </a:r>
            <a:endParaRPr lang="en-US" altLang="ja-JP" sz="2000" dirty="0" smtClean="0"/>
          </a:p>
        </p:txBody>
      </p:sp>
    </p:spTree>
    <p:extLst>
      <p:ext uri="{BB962C8B-B14F-4D97-AF65-F5344CB8AC3E}">
        <p14:creationId xmlns:p14="http://schemas.microsoft.com/office/powerpoint/2010/main" val="3747950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業務システムの再構築</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a:t>
            </a:fld>
            <a:endParaRPr lang="en-US" altLang="ja-JP">
              <a:solidFill>
                <a:srgbClr val="000000"/>
              </a:solidFill>
            </a:endParaRPr>
          </a:p>
        </p:txBody>
      </p:sp>
      <p:sp>
        <p:nvSpPr>
          <p:cNvPr id="5" name="テキスト プレースホルダー 4"/>
          <p:cNvSpPr>
            <a:spLocks noGrp="1"/>
          </p:cNvSpPr>
          <p:nvPr>
            <p:ph type="body" sz="quarter" idx="13"/>
          </p:nvPr>
        </p:nvSpPr>
        <p:spPr/>
        <p:txBody>
          <a:bodyPr/>
          <a:lstStyle/>
          <a:p>
            <a:r>
              <a:rPr kumimoji="1" lang="ja-JP" altLang="en-US" dirty="0" smtClean="0"/>
              <a:t>大規模化・複雑化してしまったシステムを，　　　　保守性と生産性の高いシステム</a:t>
            </a:r>
            <a:r>
              <a:rPr lang="ja-JP" altLang="en-US" dirty="0" smtClean="0"/>
              <a:t>に作り替える</a:t>
            </a:r>
            <a:endParaRPr kumimoji="1" lang="ja-JP" alt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300" y="3140968"/>
            <a:ext cx="1443001" cy="131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山形 5"/>
          <p:cNvSpPr/>
          <p:nvPr/>
        </p:nvSpPr>
        <p:spPr>
          <a:xfrm>
            <a:off x="1598494" y="2996952"/>
            <a:ext cx="1639882" cy="1440160"/>
          </a:xfrm>
          <a:prstGeom prst="chevron">
            <a:avLst>
              <a:gd name="adj" fmla="val 27640"/>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dirty="0" smtClean="0">
                <a:solidFill>
                  <a:schemeClr val="tx1"/>
                </a:solidFill>
              </a:rPr>
              <a:t>現状</a:t>
            </a:r>
            <a:endParaRPr kumimoji="1" lang="en-US" altLang="ja-JP" sz="2600" dirty="0" smtClean="0">
              <a:solidFill>
                <a:schemeClr val="tx1"/>
              </a:solidFill>
            </a:endParaRPr>
          </a:p>
          <a:p>
            <a:pPr algn="ctr"/>
            <a:r>
              <a:rPr kumimoji="1" lang="ja-JP" altLang="en-US" sz="2600" dirty="0" smtClean="0">
                <a:solidFill>
                  <a:schemeClr val="tx1"/>
                </a:solidFill>
              </a:rPr>
              <a:t>分析</a:t>
            </a:r>
            <a:endParaRPr kumimoji="1" lang="ja-JP" altLang="en-US" sz="2600" dirty="0">
              <a:solidFill>
                <a:schemeClr val="tx1"/>
              </a:solidFill>
            </a:endParaRPr>
          </a:p>
        </p:txBody>
      </p:sp>
      <p:sp>
        <p:nvSpPr>
          <p:cNvPr id="11" name="山形 10"/>
          <p:cNvSpPr/>
          <p:nvPr/>
        </p:nvSpPr>
        <p:spPr>
          <a:xfrm>
            <a:off x="2950344" y="2996952"/>
            <a:ext cx="2016224" cy="1440160"/>
          </a:xfrm>
          <a:prstGeom prst="chevron">
            <a:avLst>
              <a:gd name="adj" fmla="val 27640"/>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dirty="0" smtClean="0">
                <a:solidFill>
                  <a:schemeClr val="tx1"/>
                </a:solidFill>
              </a:rPr>
              <a:t>再設計</a:t>
            </a:r>
            <a:endParaRPr kumimoji="1" lang="en-US" altLang="ja-JP" sz="2600" dirty="0" smtClean="0">
              <a:solidFill>
                <a:schemeClr val="tx1"/>
              </a:solidFill>
            </a:endParaRPr>
          </a:p>
        </p:txBody>
      </p:sp>
      <p:sp>
        <p:nvSpPr>
          <p:cNvPr id="12" name="山形 11"/>
          <p:cNvSpPr/>
          <p:nvPr/>
        </p:nvSpPr>
        <p:spPr>
          <a:xfrm>
            <a:off x="4659752" y="2996952"/>
            <a:ext cx="1674968" cy="1440160"/>
          </a:xfrm>
          <a:prstGeom prst="chevron">
            <a:avLst>
              <a:gd name="adj" fmla="val 27640"/>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dirty="0" smtClean="0">
                <a:solidFill>
                  <a:schemeClr val="tx1"/>
                </a:solidFill>
              </a:rPr>
              <a:t>製造</a:t>
            </a:r>
            <a:endParaRPr kumimoji="1" lang="en-US" altLang="ja-JP" sz="2600" dirty="0" smtClean="0">
              <a:solidFill>
                <a:schemeClr val="tx1"/>
              </a:solidFill>
            </a:endParaRPr>
          </a:p>
        </p:txBody>
      </p:sp>
      <p:sp>
        <p:nvSpPr>
          <p:cNvPr id="13" name="山形 12"/>
          <p:cNvSpPr/>
          <p:nvPr/>
        </p:nvSpPr>
        <p:spPr>
          <a:xfrm>
            <a:off x="6046688" y="2996952"/>
            <a:ext cx="1810054" cy="1440160"/>
          </a:xfrm>
          <a:prstGeom prst="chevron">
            <a:avLst>
              <a:gd name="adj" fmla="val 27640"/>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dirty="0" smtClean="0">
                <a:solidFill>
                  <a:schemeClr val="tx1"/>
                </a:solidFill>
              </a:rPr>
              <a:t>テスト</a:t>
            </a:r>
            <a:endParaRPr kumimoji="1" lang="en-US" altLang="ja-JP" sz="2600" dirty="0" smtClean="0">
              <a:solidFill>
                <a:schemeClr val="tx1"/>
              </a:solidFill>
            </a:endParaRPr>
          </a:p>
        </p:txBody>
      </p:sp>
      <p:sp>
        <p:nvSpPr>
          <p:cNvPr id="7" name="角丸四角形吹き出し 6"/>
          <p:cNvSpPr/>
          <p:nvPr/>
        </p:nvSpPr>
        <p:spPr>
          <a:xfrm>
            <a:off x="327079" y="4791671"/>
            <a:ext cx="2302836" cy="872408"/>
          </a:xfrm>
          <a:prstGeom prst="wedgeRoundRectCallout">
            <a:avLst>
              <a:gd name="adj1" fmla="val 21679"/>
              <a:gd name="adj2" fmla="val -67101"/>
              <a:gd name="adj3" fmla="val 16667"/>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システム全体の</a:t>
            </a:r>
            <a:endParaRPr lang="en-US" altLang="ja-JP" sz="2000" dirty="0" smtClean="0">
              <a:solidFill>
                <a:schemeClr val="tx1"/>
              </a:solidFill>
            </a:endParaRPr>
          </a:p>
          <a:p>
            <a:pPr algn="ctr"/>
            <a:r>
              <a:rPr lang="ja-JP" altLang="en-US" sz="2000" dirty="0" smtClean="0">
                <a:solidFill>
                  <a:schemeClr val="tx1"/>
                </a:solidFill>
              </a:rPr>
              <a:t>構造や動作の把握</a:t>
            </a:r>
            <a:endParaRPr lang="en-US" altLang="ja-JP" sz="2000" dirty="0" smtClean="0">
              <a:solidFill>
                <a:schemeClr val="tx1"/>
              </a:solidFill>
            </a:endParaRPr>
          </a:p>
        </p:txBody>
      </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29742" y="3068960"/>
            <a:ext cx="1038231" cy="12458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テキスト ボックス 7"/>
          <p:cNvSpPr txBox="1"/>
          <p:nvPr/>
        </p:nvSpPr>
        <p:spPr>
          <a:xfrm>
            <a:off x="274211" y="2564904"/>
            <a:ext cx="1636987" cy="400110"/>
          </a:xfrm>
          <a:prstGeom prst="rect">
            <a:avLst/>
          </a:prstGeom>
          <a:noFill/>
        </p:spPr>
        <p:txBody>
          <a:bodyPr wrap="none" rtlCol="0">
            <a:spAutoFit/>
          </a:bodyPr>
          <a:lstStyle/>
          <a:p>
            <a:r>
              <a:rPr kumimoji="1" lang="ja-JP" altLang="en-US" sz="2000" dirty="0" smtClean="0"/>
              <a:t>現行システム</a:t>
            </a:r>
            <a:endParaRPr kumimoji="1" lang="ja-JP" altLang="en-US" sz="2000" dirty="0"/>
          </a:p>
        </p:txBody>
      </p:sp>
      <p:sp>
        <p:nvSpPr>
          <p:cNvPr id="17" name="テキスト ボックス 16"/>
          <p:cNvSpPr txBox="1"/>
          <p:nvPr/>
        </p:nvSpPr>
        <p:spPr>
          <a:xfrm>
            <a:off x="7641710" y="2564904"/>
            <a:ext cx="1380506" cy="400110"/>
          </a:xfrm>
          <a:prstGeom prst="rect">
            <a:avLst/>
          </a:prstGeom>
          <a:noFill/>
        </p:spPr>
        <p:txBody>
          <a:bodyPr wrap="none" rtlCol="0">
            <a:spAutoFit/>
          </a:bodyPr>
          <a:lstStyle/>
          <a:p>
            <a:r>
              <a:rPr lang="ja-JP" altLang="en-US" sz="2000" dirty="0"/>
              <a:t>新</a:t>
            </a:r>
            <a:r>
              <a:rPr kumimoji="1" lang="ja-JP" altLang="en-US" sz="2000" dirty="0" smtClean="0"/>
              <a:t>システム</a:t>
            </a:r>
            <a:endParaRPr kumimoji="1" lang="ja-JP" altLang="en-US" sz="2000" dirty="0"/>
          </a:p>
        </p:txBody>
      </p:sp>
      <p:sp>
        <p:nvSpPr>
          <p:cNvPr id="18" name="角丸四角形吹き出し 17"/>
          <p:cNvSpPr/>
          <p:nvPr/>
        </p:nvSpPr>
        <p:spPr>
          <a:xfrm>
            <a:off x="2771800" y="4779561"/>
            <a:ext cx="1581338" cy="884518"/>
          </a:xfrm>
          <a:prstGeom prst="wedgeRoundRectCallout">
            <a:avLst>
              <a:gd name="adj1" fmla="val 17349"/>
              <a:gd name="adj2" fmla="val -66358"/>
              <a:gd name="adj3" fmla="val 16667"/>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複雑</a:t>
            </a:r>
            <a:r>
              <a:rPr lang="ja-JP" altLang="en-US" sz="2000" dirty="0" smtClean="0">
                <a:solidFill>
                  <a:schemeClr val="tx1"/>
                </a:solidFill>
              </a:rPr>
              <a:t>な設計の見直し</a:t>
            </a:r>
            <a:endParaRPr lang="en-US" altLang="ja-JP" sz="2000" dirty="0" smtClean="0">
              <a:solidFill>
                <a:schemeClr val="tx1"/>
              </a:solidFill>
            </a:endParaRPr>
          </a:p>
        </p:txBody>
      </p:sp>
      <p:sp>
        <p:nvSpPr>
          <p:cNvPr id="19" name="角丸四角形吹き出し 18"/>
          <p:cNvSpPr/>
          <p:nvPr/>
        </p:nvSpPr>
        <p:spPr>
          <a:xfrm>
            <a:off x="4499992" y="4779561"/>
            <a:ext cx="1675640" cy="884518"/>
          </a:xfrm>
          <a:prstGeom prst="wedgeRoundRectCallout">
            <a:avLst>
              <a:gd name="adj1" fmla="val 17349"/>
              <a:gd name="adj2" fmla="val -66358"/>
              <a:gd name="adj3" fmla="val 16667"/>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ソースコードの変更</a:t>
            </a:r>
            <a:endParaRPr lang="en-US" altLang="ja-JP" sz="2000" dirty="0" smtClean="0">
              <a:solidFill>
                <a:schemeClr val="tx1"/>
              </a:solidFill>
            </a:endParaRPr>
          </a:p>
        </p:txBody>
      </p:sp>
    </p:spTree>
    <p:extLst>
      <p:ext uri="{BB962C8B-B14F-4D97-AF65-F5344CB8AC3E}">
        <p14:creationId xmlns:p14="http://schemas.microsoft.com/office/powerpoint/2010/main" val="37369814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 「現状分析」 が難しい</a:t>
            </a:r>
            <a:endParaRPr kumimoji="1" lang="ja-JP" altLang="en-US" dirty="0"/>
          </a:p>
        </p:txBody>
      </p:sp>
      <p:sp>
        <p:nvSpPr>
          <p:cNvPr id="3" name="コンテンツ プレースホルダー 2"/>
          <p:cNvSpPr>
            <a:spLocks noGrp="1"/>
          </p:cNvSpPr>
          <p:nvPr>
            <p:ph idx="1"/>
          </p:nvPr>
        </p:nvSpPr>
        <p:spPr>
          <a:xfrm>
            <a:off x="467543" y="1340768"/>
            <a:ext cx="8490025" cy="3993307"/>
          </a:xfrm>
        </p:spPr>
        <p:txBody>
          <a:bodyPr/>
          <a:lstStyle/>
          <a:p>
            <a:r>
              <a:rPr kumimoji="1" lang="ja-JP" altLang="en-US" sz="2400" dirty="0" smtClean="0"/>
              <a:t>設計書</a:t>
            </a:r>
            <a:r>
              <a:rPr lang="ja-JP" altLang="en-US" sz="2400" dirty="0" smtClean="0"/>
              <a:t>が残っていない，あっても更新されていない</a:t>
            </a:r>
            <a:endParaRPr lang="en-US" altLang="ja-JP" sz="2400" dirty="0" smtClean="0"/>
          </a:p>
          <a:p>
            <a:pPr lvl="4"/>
            <a:endParaRPr lang="en-US" altLang="ja-JP" sz="1600" dirty="0" smtClean="0"/>
          </a:p>
          <a:p>
            <a:r>
              <a:rPr kumimoji="1" lang="ja-JP" altLang="en-US" sz="2400" dirty="0" smtClean="0"/>
              <a:t>システム全体を把握している開発者がいない</a:t>
            </a:r>
            <a:endParaRPr kumimoji="1" lang="en-US" altLang="ja-JP" sz="2400" dirty="0" smtClean="0"/>
          </a:p>
          <a:p>
            <a:pPr lvl="1"/>
            <a:r>
              <a:rPr lang="ja-JP" altLang="en-US" sz="2000" dirty="0" smtClean="0"/>
              <a:t>保守作業をしている人も，最近の変更点しか知らない</a:t>
            </a:r>
            <a:endParaRPr lang="en-US" altLang="ja-JP" sz="2000" dirty="0" smtClean="0"/>
          </a:p>
          <a:p>
            <a:pPr lvl="4"/>
            <a:endParaRPr lang="en-US" altLang="ja-JP" sz="1600" dirty="0" smtClean="0"/>
          </a:p>
          <a:p>
            <a:r>
              <a:rPr kumimoji="1" lang="ja-JP" altLang="en-US" sz="2400" dirty="0" smtClean="0"/>
              <a:t>ファイルが整理されていない</a:t>
            </a:r>
            <a:endParaRPr kumimoji="1" lang="en-US" altLang="ja-JP" sz="2400" dirty="0" smtClean="0"/>
          </a:p>
          <a:p>
            <a:pPr lvl="1"/>
            <a:r>
              <a:rPr lang="en-US" altLang="ja-JP" sz="2000" dirty="0" smtClean="0"/>
              <a:t>10</a:t>
            </a:r>
            <a:r>
              <a:rPr lang="ja-JP" altLang="en-US" sz="2000" dirty="0" smtClean="0"/>
              <a:t>万</a:t>
            </a:r>
            <a:r>
              <a:rPr lang="ja-JP" altLang="en-US" sz="2000" dirty="0"/>
              <a:t>個</a:t>
            </a:r>
            <a:r>
              <a:rPr lang="ja-JP" altLang="en-US" sz="2000" dirty="0" smtClean="0"/>
              <a:t>以上のファイルが１ディレクトリに配置されていることも</a:t>
            </a:r>
            <a:endParaRPr lang="en-US" altLang="ja-JP" sz="2000" dirty="0" smtClean="0"/>
          </a:p>
          <a:p>
            <a:pPr lvl="1"/>
            <a:r>
              <a:rPr lang="ja-JP" altLang="en-US" sz="2000" dirty="0" smtClean="0"/>
              <a:t>ファイル名だけで構造を表現している （</a:t>
            </a:r>
            <a:r>
              <a:rPr lang="en-US" altLang="ja-JP" sz="2000" dirty="0" smtClean="0"/>
              <a:t>XXXXX.YYYYY.ZZZZZ</a:t>
            </a:r>
            <a:r>
              <a:rPr lang="ja-JP" altLang="en-US" sz="2000" dirty="0" smtClean="0"/>
              <a:t>） </a:t>
            </a:r>
            <a:endParaRPr lang="en-US" altLang="ja-JP" sz="2000" dirty="0" smtClean="0"/>
          </a:p>
          <a:p>
            <a:pPr lvl="4"/>
            <a:endParaRPr kumimoji="1" lang="en-US" altLang="ja-JP" sz="1600" dirty="0" smtClean="0"/>
          </a:p>
          <a:p>
            <a:r>
              <a:rPr lang="ja-JP" altLang="en-US" sz="2400" dirty="0" smtClean="0"/>
              <a:t>ソースコード中の識別子が処理内容を表現していないので，ちょっと眺めたぐらいでは処理の推測が困難である</a:t>
            </a:r>
            <a:endParaRPr lang="en-US" altLang="ja-JP" sz="2400" dirty="0" smtClean="0"/>
          </a:p>
          <a:p>
            <a:pPr lvl="1"/>
            <a:r>
              <a:rPr lang="ja-JP" altLang="en-US" sz="2000" dirty="0" smtClean="0"/>
              <a:t>たとえば </a:t>
            </a:r>
            <a:r>
              <a:rPr lang="en-US" altLang="ja-JP" sz="2000" dirty="0" smtClean="0"/>
              <a:t>FUNC0001, FUNC0002, …</a:t>
            </a:r>
            <a:r>
              <a:rPr lang="ja-JP" altLang="en-US" sz="2000" dirty="0" smtClean="0"/>
              <a:t> など</a:t>
            </a:r>
            <a:endParaRPr lang="en-US" altLang="ja-JP" sz="2000" dirty="0" smtClean="0"/>
          </a:p>
          <a:p>
            <a:pPr lvl="1"/>
            <a:endParaRPr kumimoji="1" lang="en-US" altLang="ja-JP" sz="20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4</a:t>
            </a:fld>
            <a:endParaRPr lang="en-US" altLang="ja-JP">
              <a:solidFill>
                <a:srgbClr val="000000"/>
              </a:solidFill>
            </a:endParaRPr>
          </a:p>
        </p:txBody>
      </p:sp>
      <p:sp>
        <p:nvSpPr>
          <p:cNvPr id="5" name="テキスト ボックス 4"/>
          <p:cNvSpPr txBox="1"/>
          <p:nvPr/>
        </p:nvSpPr>
        <p:spPr>
          <a:xfrm>
            <a:off x="2068497" y="6169981"/>
            <a:ext cx="5429692" cy="461665"/>
          </a:xfrm>
          <a:prstGeom prst="rect">
            <a:avLst/>
          </a:prstGeom>
          <a:noFill/>
        </p:spPr>
        <p:txBody>
          <a:bodyPr wrap="none" rtlCol="0">
            <a:spAutoFit/>
          </a:bodyPr>
          <a:lstStyle/>
          <a:p>
            <a:r>
              <a:rPr lang="en-US" altLang="ja-JP" sz="2400" dirty="0" smtClean="0">
                <a:sym typeface="Wingdings" panose="05000000000000000000" pitchFamily="2" charset="2"/>
              </a:rPr>
              <a:t> </a:t>
            </a:r>
            <a:r>
              <a:rPr lang="ja-JP" altLang="en-US" sz="2400" dirty="0" smtClean="0">
                <a:sym typeface="Wingdings" panose="05000000000000000000" pitchFamily="2" charset="2"/>
              </a:rPr>
              <a:t>どこから手をつけていいか分からない</a:t>
            </a:r>
            <a:endParaRPr kumimoji="1" lang="ja-JP" altLang="en-US" sz="2400" dirty="0"/>
          </a:p>
        </p:txBody>
      </p:sp>
    </p:spTree>
    <p:extLst>
      <p:ext uri="{BB962C8B-B14F-4D97-AF65-F5344CB8AC3E}">
        <p14:creationId xmlns:p14="http://schemas.microsoft.com/office/powerpoint/2010/main" val="29821911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対策</a:t>
            </a:r>
            <a:r>
              <a:rPr kumimoji="1" lang="ja-JP" altLang="en-US" dirty="0" smtClean="0"/>
              <a:t>： システムの概要から</a:t>
            </a:r>
            <a:r>
              <a:rPr lang="ja-JP" altLang="en-US" dirty="0" smtClean="0"/>
              <a:t>調査する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5</a:t>
            </a:fld>
            <a:endParaRPr lang="en-US" altLang="ja-JP">
              <a:solidFill>
                <a:srgbClr val="000000"/>
              </a:solidFill>
            </a:endParaRPr>
          </a:p>
        </p:txBody>
      </p:sp>
      <p:sp>
        <p:nvSpPr>
          <p:cNvPr id="6" name="コンテンツ プレースホルダー 5"/>
          <p:cNvSpPr>
            <a:spLocks noGrp="1"/>
          </p:cNvSpPr>
          <p:nvPr>
            <p:ph idx="1"/>
          </p:nvPr>
        </p:nvSpPr>
        <p:spPr/>
        <p:txBody>
          <a:bodyPr/>
          <a:lstStyle/>
          <a:p>
            <a:pPr marL="457200" indent="-457200">
              <a:buFont typeface="+mj-lt"/>
              <a:buAutoNum type="arabicPeriod"/>
            </a:pPr>
            <a:r>
              <a:rPr kumimoji="1" lang="ja-JP" altLang="en-US" sz="2400" dirty="0" smtClean="0"/>
              <a:t>データベースの情報から，システムが扱うデータの種別や項目を特定する</a:t>
            </a:r>
            <a:endParaRPr kumimoji="1" lang="en-US" altLang="ja-JP" sz="2400" dirty="0" smtClean="0"/>
          </a:p>
          <a:p>
            <a:pPr lvl="1"/>
            <a:r>
              <a:rPr kumimoji="1" lang="ja-JP" altLang="en-US" sz="2000" dirty="0" smtClean="0"/>
              <a:t>社員，顧客，商品，</a:t>
            </a:r>
            <a:r>
              <a:rPr kumimoji="1" lang="en-US" altLang="ja-JP" sz="2000" dirty="0" smtClean="0"/>
              <a:t>…</a:t>
            </a:r>
          </a:p>
          <a:p>
            <a:pPr lvl="2"/>
            <a:endParaRPr kumimoji="1" lang="en-US" altLang="ja-JP" sz="1800" dirty="0" smtClean="0"/>
          </a:p>
          <a:p>
            <a:pPr marL="457200" indent="-457200">
              <a:buFont typeface="+mj-lt"/>
              <a:buAutoNum type="arabicPeriod"/>
            </a:pPr>
            <a:r>
              <a:rPr lang="ja-JP" altLang="en-US" sz="2400" dirty="0" smtClean="0"/>
              <a:t>データ操作を行う関数群 ≒ サブシステムを探す</a:t>
            </a:r>
            <a:endParaRPr lang="en-US" altLang="ja-JP" sz="2400" dirty="0"/>
          </a:p>
          <a:p>
            <a:pPr lvl="1"/>
            <a:r>
              <a:rPr lang="en-US" altLang="ja-JP" sz="2000" dirty="0" smtClean="0"/>
              <a:t>Java</a:t>
            </a:r>
            <a:r>
              <a:rPr lang="ja-JP" altLang="en-US" sz="2000" dirty="0" smtClean="0"/>
              <a:t> でいうメソッド単位，</a:t>
            </a:r>
            <a:r>
              <a:rPr lang="en-US" altLang="ja-JP" sz="2000" dirty="0" smtClean="0"/>
              <a:t>COBOL</a:t>
            </a:r>
            <a:r>
              <a:rPr lang="ja-JP" altLang="en-US" sz="2000" dirty="0" smtClean="0"/>
              <a:t> のプログラム単位</a:t>
            </a:r>
            <a:endParaRPr lang="en-US" altLang="ja-JP" sz="2000" dirty="0" smtClean="0"/>
          </a:p>
          <a:p>
            <a:pPr lvl="3"/>
            <a:endParaRPr lang="en-US" altLang="ja-JP" sz="1600" dirty="0" smtClean="0"/>
          </a:p>
          <a:p>
            <a:pPr marL="457200" indent="-457200">
              <a:buFont typeface="+mj-lt"/>
              <a:buAutoNum type="arabicPeriod"/>
            </a:pPr>
            <a:r>
              <a:rPr lang="ja-JP" altLang="en-US" sz="2400" dirty="0" smtClean="0"/>
              <a:t>各</a:t>
            </a:r>
            <a:r>
              <a:rPr kumimoji="1" lang="ja-JP" altLang="en-US" sz="2400" dirty="0" smtClean="0"/>
              <a:t>データ</a:t>
            </a:r>
            <a:r>
              <a:rPr lang="ja-JP" altLang="en-US" sz="2400" dirty="0" smtClean="0"/>
              <a:t>ごとに存在する機能の種類を調べる</a:t>
            </a:r>
            <a:endParaRPr kumimoji="1" lang="en-US" altLang="ja-JP" sz="2400" dirty="0" smtClean="0"/>
          </a:p>
          <a:p>
            <a:pPr lvl="1"/>
            <a:r>
              <a:rPr kumimoji="1" lang="ja-JP" altLang="en-US" sz="2000" dirty="0" smtClean="0"/>
              <a:t>登録，一覧表示，詳細表示，検索，削除，</a:t>
            </a:r>
            <a:r>
              <a:rPr kumimoji="1" lang="en-US" altLang="ja-JP" sz="2000" dirty="0" smtClean="0"/>
              <a:t>etc.</a:t>
            </a:r>
          </a:p>
          <a:p>
            <a:pPr lvl="1"/>
            <a:r>
              <a:rPr lang="ja-JP" altLang="en-US" sz="2000" dirty="0" smtClean="0"/>
              <a:t>機能</a:t>
            </a:r>
            <a:r>
              <a:rPr lang="ja-JP" altLang="en-US" sz="2000" smtClean="0"/>
              <a:t>の種類に</a:t>
            </a:r>
            <a:r>
              <a:rPr lang="ja-JP" altLang="en-US" sz="2000" dirty="0" smtClean="0"/>
              <a:t>基づいて作業量の見積もり，調査の分担が可能になる</a:t>
            </a:r>
            <a:endParaRPr lang="en-US" altLang="ja-JP" sz="2000" dirty="0"/>
          </a:p>
        </p:txBody>
      </p:sp>
    </p:spTree>
    <p:extLst>
      <p:ext uri="{BB962C8B-B14F-4D97-AF65-F5344CB8AC3E}">
        <p14:creationId xmlns:p14="http://schemas.microsoft.com/office/powerpoint/2010/main" val="750388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6</a:t>
            </a:fld>
            <a:endParaRPr lang="en-US" altLang="ja-JP" dirty="0">
              <a:solidFill>
                <a:srgbClr val="000000"/>
              </a:solidFill>
            </a:endParaRPr>
          </a:p>
        </p:txBody>
      </p:sp>
      <p:sp>
        <p:nvSpPr>
          <p:cNvPr id="16" name="角丸四角形 15"/>
          <p:cNvSpPr/>
          <p:nvPr/>
        </p:nvSpPr>
        <p:spPr>
          <a:xfrm>
            <a:off x="1337690" y="2348880"/>
            <a:ext cx="6120680" cy="4464496"/>
          </a:xfrm>
          <a:prstGeom prst="roundRect">
            <a:avLst/>
          </a:prstGeom>
          <a:solidFill>
            <a:schemeClr val="bg1"/>
          </a:solidFill>
          <a:ln w="1905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p:txBody>
          <a:bodyPr/>
          <a:lstStyle/>
          <a:p>
            <a:r>
              <a:rPr lang="ja-JP" altLang="en-US" dirty="0"/>
              <a:t>既存研究：ソフトウェアクラスタリング</a:t>
            </a:r>
            <a:endParaRPr kumimoji="1" lang="ja-JP" altLang="en-US" dirty="0"/>
          </a:p>
        </p:txBody>
      </p:sp>
      <p:sp>
        <p:nvSpPr>
          <p:cNvPr id="6" name="テキスト プレースホルダー 5"/>
          <p:cNvSpPr>
            <a:spLocks noGrp="1"/>
          </p:cNvSpPr>
          <p:nvPr>
            <p:ph type="body" sz="quarter" idx="13"/>
          </p:nvPr>
        </p:nvSpPr>
        <p:spPr>
          <a:xfrm>
            <a:off x="468313" y="1227735"/>
            <a:ext cx="8207375" cy="1080120"/>
          </a:xfrm>
        </p:spPr>
        <p:txBody>
          <a:bodyPr/>
          <a:lstStyle/>
          <a:p>
            <a:r>
              <a:rPr kumimoji="1" lang="ja-JP" altLang="en-US" dirty="0" smtClean="0"/>
              <a:t>ソースファイルや関数を，扱うデータ</a:t>
            </a:r>
            <a:r>
              <a:rPr lang="ja-JP" altLang="en-US" dirty="0" smtClean="0"/>
              <a:t>の類似性によって</a:t>
            </a:r>
            <a:r>
              <a:rPr kumimoji="1" lang="ja-JP" altLang="en-US" dirty="0" smtClean="0"/>
              <a:t>分類する技術 </a:t>
            </a:r>
            <a:r>
              <a:rPr kumimoji="1" lang="en-US" altLang="ja-JP" baseline="30000" dirty="0" smtClean="0"/>
              <a:t>†</a:t>
            </a:r>
            <a:endParaRPr kumimoji="1" lang="ja-JP" altLang="en-US" baseline="30000" dirty="0"/>
          </a:p>
        </p:txBody>
      </p:sp>
      <p:sp>
        <p:nvSpPr>
          <p:cNvPr id="7" name="テキスト ボックス 6"/>
          <p:cNvSpPr txBox="1"/>
          <p:nvPr/>
        </p:nvSpPr>
        <p:spPr>
          <a:xfrm>
            <a:off x="5208367" y="2564904"/>
            <a:ext cx="1236236" cy="923330"/>
          </a:xfrm>
          <a:prstGeom prst="rect">
            <a:avLst/>
          </a:prstGeom>
          <a:noFill/>
          <a:ln w="15875">
            <a:solidFill>
              <a:schemeClr val="tx1"/>
            </a:solidFill>
          </a:ln>
        </p:spPr>
        <p:txBody>
          <a:bodyPr wrap="none" rtlCol="0">
            <a:spAutoFit/>
          </a:bodyPr>
          <a:lstStyle/>
          <a:p>
            <a:r>
              <a:rPr kumimoji="1" lang="en-US" altLang="ja-JP" dirty="0" smtClean="0"/>
              <a:t>func11() {</a:t>
            </a:r>
          </a:p>
          <a:p>
            <a:r>
              <a:rPr lang="en-US" altLang="ja-JP" dirty="0" smtClean="0"/>
              <a:t>//</a:t>
            </a:r>
            <a:r>
              <a:rPr lang="ja-JP" altLang="en-US" dirty="0" smtClean="0"/>
              <a:t>社員検索</a:t>
            </a:r>
            <a:endParaRPr lang="en-US" altLang="ja-JP" dirty="0" smtClean="0"/>
          </a:p>
          <a:p>
            <a:r>
              <a:rPr kumimoji="1" lang="en-US" altLang="ja-JP" dirty="0"/>
              <a:t>}</a:t>
            </a:r>
            <a:endParaRPr kumimoji="1" lang="ja-JP" altLang="en-US" dirty="0"/>
          </a:p>
        </p:txBody>
      </p:sp>
      <p:sp>
        <p:nvSpPr>
          <p:cNvPr id="8" name="テキスト ボックス 7"/>
          <p:cNvSpPr txBox="1"/>
          <p:nvPr/>
        </p:nvSpPr>
        <p:spPr>
          <a:xfrm>
            <a:off x="2327652" y="2492896"/>
            <a:ext cx="1236236" cy="923330"/>
          </a:xfrm>
          <a:prstGeom prst="rect">
            <a:avLst/>
          </a:prstGeom>
          <a:noFill/>
          <a:ln w="15875">
            <a:solidFill>
              <a:schemeClr val="tx1"/>
            </a:solidFill>
          </a:ln>
        </p:spPr>
        <p:txBody>
          <a:bodyPr wrap="none" rtlCol="0">
            <a:spAutoFit/>
          </a:bodyPr>
          <a:lstStyle/>
          <a:p>
            <a:r>
              <a:rPr kumimoji="1" lang="en-US" altLang="ja-JP" dirty="0" smtClean="0"/>
              <a:t>func12() {</a:t>
            </a:r>
          </a:p>
          <a:p>
            <a:r>
              <a:rPr lang="en-US" altLang="ja-JP" dirty="0" smtClean="0"/>
              <a:t>//</a:t>
            </a:r>
            <a:r>
              <a:rPr lang="ja-JP" altLang="en-US" dirty="0" smtClean="0"/>
              <a:t>社員更新</a:t>
            </a:r>
            <a:endParaRPr lang="en-US" altLang="ja-JP" dirty="0" smtClean="0"/>
          </a:p>
          <a:p>
            <a:r>
              <a:rPr kumimoji="1" lang="en-US" altLang="ja-JP" dirty="0"/>
              <a:t>}</a:t>
            </a:r>
            <a:endParaRPr kumimoji="1" lang="ja-JP" altLang="en-US" dirty="0"/>
          </a:p>
        </p:txBody>
      </p:sp>
      <p:sp>
        <p:nvSpPr>
          <p:cNvPr id="9" name="テキスト ボックス 8"/>
          <p:cNvSpPr txBox="1"/>
          <p:nvPr/>
        </p:nvSpPr>
        <p:spPr>
          <a:xfrm>
            <a:off x="3563888" y="4098739"/>
            <a:ext cx="1236236" cy="923330"/>
          </a:xfrm>
          <a:prstGeom prst="rect">
            <a:avLst/>
          </a:prstGeom>
          <a:noFill/>
          <a:ln w="15875">
            <a:solidFill>
              <a:schemeClr val="tx1"/>
            </a:solidFill>
          </a:ln>
        </p:spPr>
        <p:txBody>
          <a:bodyPr wrap="none" rtlCol="0">
            <a:spAutoFit/>
          </a:bodyPr>
          <a:lstStyle/>
          <a:p>
            <a:r>
              <a:rPr kumimoji="1" lang="en-US" altLang="ja-JP" dirty="0" smtClean="0"/>
              <a:t>func21() {</a:t>
            </a:r>
          </a:p>
          <a:p>
            <a:r>
              <a:rPr lang="en-US" altLang="ja-JP" dirty="0" smtClean="0"/>
              <a:t>//</a:t>
            </a:r>
            <a:r>
              <a:rPr lang="ja-JP" altLang="en-US" dirty="0" smtClean="0"/>
              <a:t>商品検索</a:t>
            </a:r>
            <a:endParaRPr lang="en-US" altLang="ja-JP" dirty="0" smtClean="0"/>
          </a:p>
          <a:p>
            <a:r>
              <a:rPr kumimoji="1" lang="en-US" altLang="ja-JP" dirty="0"/>
              <a:t>}</a:t>
            </a:r>
            <a:endParaRPr kumimoji="1" lang="ja-JP" altLang="en-US" dirty="0"/>
          </a:p>
        </p:txBody>
      </p:sp>
      <p:sp>
        <p:nvSpPr>
          <p:cNvPr id="10" name="テキスト ボックス 9"/>
          <p:cNvSpPr txBox="1"/>
          <p:nvPr/>
        </p:nvSpPr>
        <p:spPr>
          <a:xfrm>
            <a:off x="3779912" y="2957744"/>
            <a:ext cx="1236236" cy="923330"/>
          </a:xfrm>
          <a:prstGeom prst="rect">
            <a:avLst/>
          </a:prstGeom>
          <a:noFill/>
          <a:ln w="15875">
            <a:solidFill>
              <a:schemeClr val="tx1"/>
            </a:solidFill>
          </a:ln>
        </p:spPr>
        <p:txBody>
          <a:bodyPr wrap="none" rtlCol="0">
            <a:spAutoFit/>
          </a:bodyPr>
          <a:lstStyle/>
          <a:p>
            <a:r>
              <a:rPr kumimoji="1" lang="en-US" altLang="ja-JP" dirty="0" smtClean="0"/>
              <a:t>func22() {</a:t>
            </a:r>
          </a:p>
          <a:p>
            <a:r>
              <a:rPr lang="en-US" altLang="ja-JP" dirty="0" smtClean="0"/>
              <a:t>//</a:t>
            </a:r>
            <a:r>
              <a:rPr lang="ja-JP" altLang="en-US" dirty="0" smtClean="0"/>
              <a:t>商品更新</a:t>
            </a:r>
            <a:endParaRPr lang="en-US" altLang="ja-JP" dirty="0" smtClean="0"/>
          </a:p>
          <a:p>
            <a:r>
              <a:rPr kumimoji="1" lang="en-US" altLang="ja-JP" dirty="0"/>
              <a:t>}</a:t>
            </a:r>
            <a:endParaRPr kumimoji="1" lang="ja-JP" altLang="en-US" dirty="0"/>
          </a:p>
        </p:txBody>
      </p:sp>
      <p:sp>
        <p:nvSpPr>
          <p:cNvPr id="11" name="テキスト ボックス 10"/>
          <p:cNvSpPr txBox="1"/>
          <p:nvPr/>
        </p:nvSpPr>
        <p:spPr>
          <a:xfrm>
            <a:off x="2227545" y="3645024"/>
            <a:ext cx="1236236" cy="923330"/>
          </a:xfrm>
          <a:prstGeom prst="rect">
            <a:avLst/>
          </a:prstGeom>
          <a:noFill/>
          <a:ln w="15875">
            <a:solidFill>
              <a:schemeClr val="tx1"/>
            </a:solidFill>
          </a:ln>
        </p:spPr>
        <p:txBody>
          <a:bodyPr wrap="none" rtlCol="0">
            <a:spAutoFit/>
          </a:bodyPr>
          <a:lstStyle/>
          <a:p>
            <a:r>
              <a:rPr kumimoji="1" lang="en-US" altLang="ja-JP" dirty="0" smtClean="0"/>
              <a:t>func13() {</a:t>
            </a:r>
          </a:p>
          <a:p>
            <a:r>
              <a:rPr lang="en-US" altLang="ja-JP" dirty="0" smtClean="0"/>
              <a:t>//</a:t>
            </a:r>
            <a:r>
              <a:rPr lang="ja-JP" altLang="en-US" dirty="0" smtClean="0"/>
              <a:t>社員削除</a:t>
            </a:r>
            <a:endParaRPr lang="en-US" altLang="ja-JP" dirty="0" smtClean="0"/>
          </a:p>
          <a:p>
            <a:r>
              <a:rPr kumimoji="1" lang="en-US" altLang="ja-JP" dirty="0"/>
              <a:t>}</a:t>
            </a:r>
            <a:endParaRPr kumimoji="1" lang="ja-JP" altLang="en-US" dirty="0"/>
          </a:p>
        </p:txBody>
      </p:sp>
      <p:sp>
        <p:nvSpPr>
          <p:cNvPr id="12" name="テキスト ボックス 11"/>
          <p:cNvSpPr txBox="1"/>
          <p:nvPr/>
        </p:nvSpPr>
        <p:spPr>
          <a:xfrm>
            <a:off x="2155537" y="5013176"/>
            <a:ext cx="1236236" cy="923330"/>
          </a:xfrm>
          <a:prstGeom prst="rect">
            <a:avLst/>
          </a:prstGeom>
          <a:noFill/>
          <a:ln w="15875">
            <a:solidFill>
              <a:schemeClr val="tx1"/>
            </a:solidFill>
          </a:ln>
        </p:spPr>
        <p:txBody>
          <a:bodyPr wrap="none" rtlCol="0">
            <a:spAutoFit/>
          </a:bodyPr>
          <a:lstStyle/>
          <a:p>
            <a:r>
              <a:rPr kumimoji="1" lang="en-US" altLang="ja-JP" dirty="0" smtClean="0"/>
              <a:t>func33() {</a:t>
            </a:r>
          </a:p>
          <a:p>
            <a:r>
              <a:rPr lang="en-US" altLang="ja-JP" dirty="0" smtClean="0"/>
              <a:t>//</a:t>
            </a:r>
            <a:r>
              <a:rPr lang="ja-JP" altLang="en-US" dirty="0" smtClean="0"/>
              <a:t>顧客削除</a:t>
            </a:r>
            <a:endParaRPr lang="en-US" altLang="ja-JP" dirty="0" smtClean="0"/>
          </a:p>
          <a:p>
            <a:r>
              <a:rPr kumimoji="1" lang="en-US" altLang="ja-JP" dirty="0"/>
              <a:t>}</a:t>
            </a:r>
            <a:endParaRPr kumimoji="1" lang="ja-JP" altLang="en-US" dirty="0"/>
          </a:p>
        </p:txBody>
      </p:sp>
      <p:sp>
        <p:nvSpPr>
          <p:cNvPr id="13" name="テキスト ボックス 12"/>
          <p:cNvSpPr txBox="1"/>
          <p:nvPr/>
        </p:nvSpPr>
        <p:spPr>
          <a:xfrm>
            <a:off x="5208367" y="3933056"/>
            <a:ext cx="1236236" cy="923330"/>
          </a:xfrm>
          <a:prstGeom prst="rect">
            <a:avLst/>
          </a:prstGeom>
          <a:noFill/>
          <a:ln w="15875">
            <a:solidFill>
              <a:schemeClr val="tx1"/>
            </a:solidFill>
          </a:ln>
        </p:spPr>
        <p:txBody>
          <a:bodyPr wrap="none" rtlCol="0">
            <a:spAutoFit/>
          </a:bodyPr>
          <a:lstStyle/>
          <a:p>
            <a:r>
              <a:rPr kumimoji="1" lang="en-US" altLang="ja-JP" dirty="0" smtClean="0"/>
              <a:t>func32() {</a:t>
            </a:r>
          </a:p>
          <a:p>
            <a:r>
              <a:rPr lang="en-US" altLang="ja-JP" dirty="0" smtClean="0"/>
              <a:t>//</a:t>
            </a:r>
            <a:r>
              <a:rPr lang="ja-JP" altLang="en-US" dirty="0" smtClean="0"/>
              <a:t>顧客更新</a:t>
            </a:r>
            <a:endParaRPr lang="en-US" altLang="ja-JP" dirty="0" smtClean="0"/>
          </a:p>
          <a:p>
            <a:r>
              <a:rPr kumimoji="1" lang="en-US" altLang="ja-JP" dirty="0"/>
              <a:t>}</a:t>
            </a:r>
            <a:endParaRPr kumimoji="1" lang="ja-JP" altLang="en-US" dirty="0"/>
          </a:p>
        </p:txBody>
      </p:sp>
      <p:sp>
        <p:nvSpPr>
          <p:cNvPr id="14" name="テキスト ボックス 13"/>
          <p:cNvSpPr txBox="1"/>
          <p:nvPr/>
        </p:nvSpPr>
        <p:spPr>
          <a:xfrm>
            <a:off x="4919940" y="5013176"/>
            <a:ext cx="1236236" cy="923330"/>
          </a:xfrm>
          <a:prstGeom prst="rect">
            <a:avLst/>
          </a:prstGeom>
          <a:noFill/>
          <a:ln w="15875">
            <a:solidFill>
              <a:schemeClr val="tx1"/>
            </a:solidFill>
          </a:ln>
        </p:spPr>
        <p:txBody>
          <a:bodyPr wrap="none" rtlCol="0">
            <a:spAutoFit/>
          </a:bodyPr>
          <a:lstStyle/>
          <a:p>
            <a:r>
              <a:rPr kumimoji="1" lang="en-US" altLang="ja-JP" dirty="0" smtClean="0"/>
              <a:t>func23() {</a:t>
            </a:r>
          </a:p>
          <a:p>
            <a:r>
              <a:rPr lang="en-US" altLang="ja-JP" dirty="0" smtClean="0"/>
              <a:t>//</a:t>
            </a:r>
            <a:r>
              <a:rPr lang="ja-JP" altLang="en-US" dirty="0" smtClean="0"/>
              <a:t>商品削除</a:t>
            </a:r>
            <a:endParaRPr lang="en-US" altLang="ja-JP" dirty="0" smtClean="0"/>
          </a:p>
          <a:p>
            <a:r>
              <a:rPr kumimoji="1" lang="en-US" altLang="ja-JP" dirty="0"/>
              <a:t>}</a:t>
            </a:r>
            <a:endParaRPr kumimoji="1" lang="ja-JP" altLang="en-US" dirty="0"/>
          </a:p>
        </p:txBody>
      </p:sp>
      <p:sp>
        <p:nvSpPr>
          <p:cNvPr id="15" name="テキスト ボックス 14"/>
          <p:cNvSpPr txBox="1"/>
          <p:nvPr/>
        </p:nvSpPr>
        <p:spPr>
          <a:xfrm>
            <a:off x="3491880" y="5178859"/>
            <a:ext cx="1236236" cy="923330"/>
          </a:xfrm>
          <a:prstGeom prst="rect">
            <a:avLst/>
          </a:prstGeom>
          <a:noFill/>
          <a:ln w="15875">
            <a:solidFill>
              <a:schemeClr val="tx1"/>
            </a:solidFill>
          </a:ln>
        </p:spPr>
        <p:txBody>
          <a:bodyPr wrap="none" rtlCol="0">
            <a:spAutoFit/>
          </a:bodyPr>
          <a:lstStyle/>
          <a:p>
            <a:r>
              <a:rPr kumimoji="1" lang="en-US" altLang="ja-JP" dirty="0" smtClean="0"/>
              <a:t>func31() {</a:t>
            </a:r>
          </a:p>
          <a:p>
            <a:r>
              <a:rPr lang="en-US" altLang="ja-JP" dirty="0" smtClean="0"/>
              <a:t>//</a:t>
            </a:r>
            <a:r>
              <a:rPr lang="ja-JP" altLang="en-US" dirty="0" smtClean="0"/>
              <a:t>顧客検索</a:t>
            </a:r>
            <a:endParaRPr lang="en-US" altLang="ja-JP" dirty="0" smtClean="0"/>
          </a:p>
          <a:p>
            <a:r>
              <a:rPr kumimoji="1" lang="en-US" altLang="ja-JP" dirty="0"/>
              <a:t>}</a:t>
            </a:r>
            <a:endParaRPr kumimoji="1" lang="ja-JP" altLang="en-US" dirty="0"/>
          </a:p>
        </p:txBody>
      </p:sp>
      <p:sp>
        <p:nvSpPr>
          <p:cNvPr id="17" name="角丸四角形 16"/>
          <p:cNvSpPr/>
          <p:nvPr/>
        </p:nvSpPr>
        <p:spPr>
          <a:xfrm>
            <a:off x="1763688" y="2348880"/>
            <a:ext cx="2736304" cy="2160240"/>
          </a:xfrm>
          <a:prstGeom prst="roundRect">
            <a:avLst/>
          </a:prstGeom>
          <a:noFill/>
          <a:ln w="1905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4572000" y="2420888"/>
            <a:ext cx="2808312" cy="2232248"/>
          </a:xfrm>
          <a:prstGeom prst="roundRect">
            <a:avLst/>
          </a:prstGeom>
          <a:noFill/>
          <a:ln w="1905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1979712" y="4550156"/>
            <a:ext cx="2840121" cy="2232248"/>
          </a:xfrm>
          <a:prstGeom prst="roundRect">
            <a:avLst/>
          </a:prstGeom>
          <a:noFill/>
          <a:ln w="1905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山形 20"/>
          <p:cNvSpPr/>
          <p:nvPr/>
        </p:nvSpPr>
        <p:spPr>
          <a:xfrm>
            <a:off x="35496" y="3200202"/>
            <a:ext cx="1639882" cy="576064"/>
          </a:xfrm>
          <a:prstGeom prst="chevron">
            <a:avLst>
              <a:gd name="adj" fmla="val 27640"/>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社員情報関係の機能を分析</a:t>
            </a:r>
            <a:endParaRPr kumimoji="1" lang="ja-JP" altLang="en-US" sz="1400" dirty="0">
              <a:solidFill>
                <a:schemeClr val="tx1"/>
              </a:solidFill>
            </a:endParaRPr>
          </a:p>
        </p:txBody>
      </p:sp>
      <p:sp>
        <p:nvSpPr>
          <p:cNvPr id="22" name="山形 21"/>
          <p:cNvSpPr/>
          <p:nvPr/>
        </p:nvSpPr>
        <p:spPr>
          <a:xfrm>
            <a:off x="251520" y="5378248"/>
            <a:ext cx="1639882" cy="576064"/>
          </a:xfrm>
          <a:prstGeom prst="chevron">
            <a:avLst>
              <a:gd name="adj" fmla="val 27640"/>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顧客情報関係の機能を分析</a:t>
            </a:r>
            <a:endParaRPr kumimoji="1" lang="ja-JP" altLang="en-US" sz="1400" dirty="0">
              <a:solidFill>
                <a:schemeClr val="tx1"/>
              </a:solidFill>
            </a:endParaRPr>
          </a:p>
        </p:txBody>
      </p:sp>
      <p:sp>
        <p:nvSpPr>
          <p:cNvPr id="23" name="山形 22"/>
          <p:cNvSpPr/>
          <p:nvPr/>
        </p:nvSpPr>
        <p:spPr>
          <a:xfrm flipH="1">
            <a:off x="7458370" y="3429000"/>
            <a:ext cx="1639882" cy="576064"/>
          </a:xfrm>
          <a:prstGeom prst="chevron">
            <a:avLst>
              <a:gd name="adj" fmla="val 27640"/>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商品情報関係の機能を分析</a:t>
            </a:r>
            <a:endParaRPr kumimoji="1" lang="ja-JP" altLang="en-US" sz="1400" dirty="0">
              <a:solidFill>
                <a:schemeClr val="tx1"/>
              </a:solidFill>
            </a:endParaRPr>
          </a:p>
        </p:txBody>
      </p:sp>
      <p:sp>
        <p:nvSpPr>
          <p:cNvPr id="4" name="テキスト ボックス 3"/>
          <p:cNvSpPr txBox="1"/>
          <p:nvPr/>
        </p:nvSpPr>
        <p:spPr>
          <a:xfrm>
            <a:off x="5220072" y="6043740"/>
            <a:ext cx="3906809" cy="738664"/>
          </a:xfrm>
          <a:prstGeom prst="rect">
            <a:avLst/>
          </a:prstGeom>
          <a:solidFill>
            <a:schemeClr val="bg1"/>
          </a:solidFill>
        </p:spPr>
        <p:txBody>
          <a:bodyPr wrap="square" rtlCol="0">
            <a:spAutoFit/>
          </a:bodyPr>
          <a:lstStyle/>
          <a:p>
            <a:r>
              <a:rPr lang="en-US" altLang="ja-JP" sz="1400" dirty="0" smtClean="0"/>
              <a:t>† O</a:t>
            </a:r>
            <a:r>
              <a:rPr lang="en-US" altLang="ja-JP" sz="1400" dirty="0"/>
              <a:t>. </a:t>
            </a:r>
            <a:r>
              <a:rPr lang="en-US" altLang="ja-JP" sz="1400" dirty="0" err="1"/>
              <a:t>Maqbool</a:t>
            </a:r>
            <a:r>
              <a:rPr lang="en-US" altLang="ja-JP" sz="1400" dirty="0"/>
              <a:t> and H. </a:t>
            </a:r>
            <a:r>
              <a:rPr lang="en-US" altLang="ja-JP" sz="1400" dirty="0" err="1"/>
              <a:t>Babri</a:t>
            </a:r>
            <a:r>
              <a:rPr lang="en-US" altLang="ja-JP" sz="1400" dirty="0"/>
              <a:t>. </a:t>
            </a:r>
            <a:r>
              <a:rPr lang="en-US" altLang="ja-JP" sz="1400" dirty="0" smtClean="0"/>
              <a:t>“Hierarchical </a:t>
            </a:r>
          </a:p>
          <a:p>
            <a:r>
              <a:rPr lang="en-US" altLang="ja-JP" sz="1400" dirty="0" smtClean="0"/>
              <a:t>Clustering </a:t>
            </a:r>
            <a:r>
              <a:rPr lang="en-US" altLang="ja-JP" sz="1400" dirty="0"/>
              <a:t>for Software </a:t>
            </a:r>
            <a:r>
              <a:rPr lang="en-US" altLang="ja-JP" sz="1400" dirty="0" smtClean="0"/>
              <a:t>Architecture Recovery.” </a:t>
            </a:r>
          </a:p>
          <a:p>
            <a:r>
              <a:rPr lang="en-US" altLang="ja-JP" sz="1400" i="1" dirty="0" smtClean="0"/>
              <a:t>IEEE TSE</a:t>
            </a:r>
            <a:r>
              <a:rPr lang="en-US" altLang="ja-JP" sz="1400" dirty="0" smtClean="0"/>
              <a:t>, </a:t>
            </a:r>
            <a:r>
              <a:rPr lang="en-US" altLang="ja-JP" sz="1400" dirty="0"/>
              <a:t>Vol. 33, No. 11, pp. </a:t>
            </a:r>
            <a:r>
              <a:rPr lang="en-US" altLang="ja-JP" sz="1400" dirty="0" smtClean="0"/>
              <a:t>759-780, 2007</a:t>
            </a:r>
            <a:r>
              <a:rPr lang="en-US" altLang="ja-JP" sz="1400" dirty="0"/>
              <a:t>.</a:t>
            </a:r>
            <a:endParaRPr kumimoji="1" lang="ja-JP" altLang="en-US" sz="1400" dirty="0"/>
          </a:p>
        </p:txBody>
      </p:sp>
      <p:sp>
        <p:nvSpPr>
          <p:cNvPr id="5" name="テキスト ボックス 4"/>
          <p:cNvSpPr txBox="1"/>
          <p:nvPr/>
        </p:nvSpPr>
        <p:spPr>
          <a:xfrm>
            <a:off x="6400800" y="1864312"/>
            <a:ext cx="2587568" cy="646331"/>
          </a:xfrm>
          <a:prstGeom prst="rect">
            <a:avLst/>
          </a:prstGeom>
          <a:solidFill>
            <a:schemeClr val="accent5"/>
          </a:solidFill>
          <a:ln>
            <a:solidFill>
              <a:schemeClr val="accent2"/>
            </a:solidFill>
          </a:ln>
        </p:spPr>
        <p:txBody>
          <a:bodyPr wrap="none" rtlCol="0">
            <a:spAutoFit/>
          </a:bodyPr>
          <a:lstStyle/>
          <a:p>
            <a:r>
              <a:rPr kumimoji="1" lang="ja-JP" altLang="en-US" dirty="0" smtClean="0"/>
              <a:t>サブシステムは分かるが</a:t>
            </a:r>
            <a:endParaRPr kumimoji="1" lang="en-US" altLang="ja-JP" dirty="0" smtClean="0"/>
          </a:p>
          <a:p>
            <a:r>
              <a:rPr lang="ja-JP" altLang="en-US" dirty="0" smtClean="0"/>
              <a:t>機能までは把握できない</a:t>
            </a:r>
            <a:endParaRPr kumimoji="1" lang="ja-JP" altLang="en-US" dirty="0"/>
          </a:p>
        </p:txBody>
      </p:sp>
    </p:spTree>
    <p:extLst>
      <p:ext uri="{BB962C8B-B14F-4D97-AF65-F5344CB8AC3E}">
        <p14:creationId xmlns:p14="http://schemas.microsoft.com/office/powerpoint/2010/main" val="2973687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1.38889E-6 2.96296E-6 L -0.02674 -0.0044 " pathEditMode="relative" rAng="0" ptsTypes="AA">
                                      <p:cBhvr>
                                        <p:cTn id="6" dur="2000" fill="hold"/>
                                        <p:tgtEl>
                                          <p:spTgt spid="8"/>
                                        </p:tgtEl>
                                        <p:attrNameLst>
                                          <p:attrName>ppt_x</p:attrName>
                                          <p:attrName>ppt_y</p:attrName>
                                        </p:attrNameLst>
                                      </p:cBhvr>
                                      <p:rCtr x="-1337" y="-231"/>
                                    </p:animMotion>
                                  </p:childTnLst>
                                </p:cTn>
                              </p:par>
                              <p:par>
                                <p:cTn id="7" presetID="42" presetClass="path" presetSubtype="0" accel="50000" decel="50000" fill="hold" grpId="0" nodeType="withEffect">
                                  <p:stCondLst>
                                    <p:cond delay="0"/>
                                  </p:stCondLst>
                                  <p:childTnLst>
                                    <p:animMotion origin="layout" path="M -1.11111E-6 -2.59259E-6 L -0.03941 -0.02523 " pathEditMode="relative" rAng="0" ptsTypes="AA">
                                      <p:cBhvr>
                                        <p:cTn id="8" dur="2000" fill="hold"/>
                                        <p:tgtEl>
                                          <p:spTgt spid="11"/>
                                        </p:tgtEl>
                                        <p:attrNameLst>
                                          <p:attrName>ppt_x</p:attrName>
                                          <p:attrName>ppt_y</p:attrName>
                                        </p:attrNameLst>
                                      </p:cBhvr>
                                      <p:rCtr x="-1979" y="-1273"/>
                                    </p:animMotion>
                                  </p:childTnLst>
                                </p:cTn>
                              </p:par>
                              <p:par>
                                <p:cTn id="9" presetID="42" presetClass="path" presetSubtype="0" accel="50000" decel="50000" fill="hold" grpId="0" nodeType="withEffect">
                                  <p:stCondLst>
                                    <p:cond delay="0"/>
                                  </p:stCondLst>
                                  <p:childTnLst>
                                    <p:animMotion origin="layout" path="M -2.77778E-6 -3.7037E-6 L -0.22378 0.13241 " pathEditMode="relative" rAng="0" ptsTypes="AA">
                                      <p:cBhvr>
                                        <p:cTn id="10" dur="2000" fill="hold"/>
                                        <p:tgtEl>
                                          <p:spTgt spid="7"/>
                                        </p:tgtEl>
                                        <p:attrNameLst>
                                          <p:attrName>ppt_x</p:attrName>
                                          <p:attrName>ppt_y</p:attrName>
                                        </p:attrNameLst>
                                      </p:cBhvr>
                                      <p:rCtr x="-11198" y="6620"/>
                                    </p:animMotion>
                                  </p:childTnLst>
                                </p:cTn>
                              </p:par>
                              <p:par>
                                <p:cTn id="11" presetID="42" presetClass="path" presetSubtype="0" accel="50000" decel="50000" fill="hold" grpId="0" nodeType="withEffect">
                                  <p:stCondLst>
                                    <p:cond delay="0"/>
                                  </p:stCondLst>
                                  <p:childTnLst>
                                    <p:animMotion origin="layout" path="M -2.77778E-6 -1.11111E-6 L 0.18455 -0.06157 " pathEditMode="relative" rAng="0" ptsTypes="AA">
                                      <p:cBhvr>
                                        <p:cTn id="12" dur="2000" fill="hold"/>
                                        <p:tgtEl>
                                          <p:spTgt spid="10"/>
                                        </p:tgtEl>
                                        <p:attrNameLst>
                                          <p:attrName>ppt_x</p:attrName>
                                          <p:attrName>ppt_y</p:attrName>
                                        </p:attrNameLst>
                                      </p:cBhvr>
                                      <p:rCtr x="9219" y="-3079"/>
                                    </p:animMotion>
                                  </p:childTnLst>
                                </p:cTn>
                              </p:par>
                              <p:par>
                                <p:cTn id="13" presetID="42" presetClass="path" presetSubtype="0" accel="50000" decel="50000" fill="hold" grpId="0" nodeType="withEffect">
                                  <p:stCondLst>
                                    <p:cond delay="0"/>
                                  </p:stCondLst>
                                  <p:childTnLst>
                                    <p:animMotion origin="layout" path="M -1.66667E-6 3.7037E-6 L 0.12934 -0.07061 " pathEditMode="relative" rAng="0" ptsTypes="AA">
                                      <p:cBhvr>
                                        <p:cTn id="14" dur="2000" fill="hold"/>
                                        <p:tgtEl>
                                          <p:spTgt spid="9"/>
                                        </p:tgtEl>
                                        <p:attrNameLst>
                                          <p:attrName>ppt_x</p:attrName>
                                          <p:attrName>ppt_y</p:attrName>
                                        </p:attrNameLst>
                                      </p:cBhvr>
                                      <p:rCtr x="6458" y="-3542"/>
                                    </p:animMotion>
                                  </p:childTnLst>
                                </p:cTn>
                              </p:par>
                              <p:par>
                                <p:cTn id="15" presetID="42" presetClass="path" presetSubtype="0" accel="50000" decel="50000" fill="hold" grpId="0" nodeType="withEffect">
                                  <p:stCondLst>
                                    <p:cond delay="0"/>
                                  </p:stCondLst>
                                  <p:childTnLst>
                                    <p:animMotion origin="layout" path="M 4.44444E-6 3.7037E-7 L 0.12274 -0.20394 " pathEditMode="relative" rAng="0" ptsTypes="AA">
                                      <p:cBhvr>
                                        <p:cTn id="16" dur="2000" fill="hold"/>
                                        <p:tgtEl>
                                          <p:spTgt spid="14"/>
                                        </p:tgtEl>
                                        <p:attrNameLst>
                                          <p:attrName>ppt_x</p:attrName>
                                          <p:attrName>ppt_y</p:attrName>
                                        </p:attrNameLst>
                                      </p:cBhvr>
                                      <p:rCtr x="6128" y="-10208"/>
                                    </p:animMotion>
                                  </p:childTnLst>
                                </p:cTn>
                              </p:par>
                              <p:par>
                                <p:cTn id="17" presetID="42" presetClass="path" presetSubtype="0" accel="50000" decel="50000" fill="hold" grpId="0" nodeType="withEffect">
                                  <p:stCondLst>
                                    <p:cond delay="0"/>
                                  </p:stCondLst>
                                  <p:childTnLst>
                                    <p:animMotion origin="layout" path="M 1.38889E-6 3.7037E-7 L -0.00017 0.10069 " pathEditMode="relative" rAng="0" ptsTypes="AA">
                                      <p:cBhvr>
                                        <p:cTn id="18" dur="2000" fill="hold"/>
                                        <p:tgtEl>
                                          <p:spTgt spid="12"/>
                                        </p:tgtEl>
                                        <p:attrNameLst>
                                          <p:attrName>ppt_x</p:attrName>
                                          <p:attrName>ppt_y</p:attrName>
                                        </p:attrNameLst>
                                      </p:cBhvr>
                                      <p:rCtr x="-17" y="5023"/>
                                    </p:animMotion>
                                  </p:childTnLst>
                                </p:cTn>
                              </p:par>
                              <p:par>
                                <p:cTn id="19" presetID="42" presetClass="path" presetSubtype="0" accel="50000" decel="50000" fill="hold" grpId="0" nodeType="withEffect">
                                  <p:stCondLst>
                                    <p:cond delay="0"/>
                                  </p:stCondLst>
                                  <p:childTnLst>
                                    <p:animMotion origin="layout" path="M 8.33333E-7 -3.7037E-6 L -0.00469 0.07662 " pathEditMode="relative" rAng="0" ptsTypes="AA">
                                      <p:cBhvr>
                                        <p:cTn id="20" dur="2000" fill="hold"/>
                                        <p:tgtEl>
                                          <p:spTgt spid="15"/>
                                        </p:tgtEl>
                                        <p:attrNameLst>
                                          <p:attrName>ppt_x</p:attrName>
                                          <p:attrName>ppt_y</p:attrName>
                                        </p:attrNameLst>
                                      </p:cBhvr>
                                      <p:rCtr x="-243" y="3819"/>
                                    </p:animMotion>
                                  </p:childTnLst>
                                </p:cTn>
                              </p:par>
                              <p:par>
                                <p:cTn id="21" presetID="42" presetClass="path" presetSubtype="0" accel="50000" decel="50000" fill="hold" grpId="0" nodeType="withEffect">
                                  <p:stCondLst>
                                    <p:cond delay="0"/>
                                  </p:stCondLst>
                                  <p:childTnLst>
                                    <p:animMotion origin="layout" path="M -2.77778E-6 -7.40741E-7 L -0.27882 0.11134 " pathEditMode="relative" rAng="0" ptsTypes="AA">
                                      <p:cBhvr>
                                        <p:cTn id="22" dur="2000" fill="hold"/>
                                        <p:tgtEl>
                                          <p:spTgt spid="13"/>
                                        </p:tgtEl>
                                        <p:attrNameLst>
                                          <p:attrName>ppt_x</p:attrName>
                                          <p:attrName>ppt_y</p:attrName>
                                        </p:attrNameLst>
                                      </p:cBhvr>
                                      <p:rCtr x="-13941" y="5556"/>
                                    </p:animMotion>
                                  </p:childTnLst>
                                </p:cTn>
                              </p:par>
                            </p:childTnLst>
                          </p:cTn>
                        </p:par>
                        <p:par>
                          <p:cTn id="23" fill="hold">
                            <p:stCondLst>
                              <p:cond delay="2000"/>
                            </p:stCondLst>
                            <p:childTnLst>
                              <p:par>
                                <p:cTn id="24" presetID="10" presetClass="entr" presetSubtype="0"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500"/>
                                        <p:tgtEl>
                                          <p:spTgt spid="19"/>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500"/>
                                        <p:tgtEl>
                                          <p:spTgt spid="21"/>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fade">
                                      <p:cBhvr>
                                        <p:cTn id="38" dur="500"/>
                                        <p:tgtEl>
                                          <p:spTgt spid="22"/>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fade">
                                      <p:cBhvr>
                                        <p:cTn id="41" dur="500"/>
                                        <p:tgtEl>
                                          <p:spTgt spid="23"/>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fade">
                                      <p:cBhvr>
                                        <p:cTn id="4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7" grpId="0" animBg="1"/>
      <p:bldP spid="18" grpId="0" animBg="1"/>
      <p:bldP spid="19" grpId="0" animBg="1"/>
      <p:bldP spid="21" grpId="0" animBg="1"/>
      <p:bldP spid="22" grpId="0" animBg="1"/>
      <p:bldP spid="23"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本研究の提案： 動作によるクラスタリング</a:t>
            </a:r>
            <a:endParaRPr kumimoji="1" lang="ja-JP" altLang="en-US" sz="32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7</a:t>
            </a:fld>
            <a:endParaRPr lang="en-US" altLang="ja-JP">
              <a:solidFill>
                <a:srgbClr val="000000"/>
              </a:solidFill>
            </a:endParaRPr>
          </a:p>
        </p:txBody>
      </p:sp>
      <p:sp>
        <p:nvSpPr>
          <p:cNvPr id="6" name="角丸四角形 5"/>
          <p:cNvSpPr/>
          <p:nvPr/>
        </p:nvSpPr>
        <p:spPr>
          <a:xfrm>
            <a:off x="187406" y="1510429"/>
            <a:ext cx="6120680" cy="4464496"/>
          </a:xfrm>
          <a:prstGeom prst="roundRect">
            <a:avLst/>
          </a:prstGeom>
          <a:solidFill>
            <a:schemeClr val="bg1"/>
          </a:solidFill>
          <a:ln w="1905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058083" y="1726453"/>
            <a:ext cx="1236236" cy="923330"/>
          </a:xfrm>
          <a:prstGeom prst="rect">
            <a:avLst/>
          </a:prstGeom>
          <a:noFill/>
          <a:ln w="15875">
            <a:solidFill>
              <a:schemeClr val="tx1"/>
            </a:solidFill>
          </a:ln>
        </p:spPr>
        <p:txBody>
          <a:bodyPr wrap="none" rtlCol="0">
            <a:spAutoFit/>
          </a:bodyPr>
          <a:lstStyle/>
          <a:p>
            <a:r>
              <a:rPr kumimoji="1" lang="en-US" altLang="ja-JP" dirty="0" smtClean="0"/>
              <a:t>func11() {</a:t>
            </a:r>
          </a:p>
          <a:p>
            <a:r>
              <a:rPr lang="en-US" altLang="ja-JP" dirty="0" smtClean="0"/>
              <a:t>//</a:t>
            </a:r>
            <a:r>
              <a:rPr lang="ja-JP" altLang="en-US" dirty="0" smtClean="0"/>
              <a:t>社員検索</a:t>
            </a:r>
            <a:endParaRPr lang="en-US" altLang="ja-JP" dirty="0" smtClean="0"/>
          </a:p>
          <a:p>
            <a:r>
              <a:rPr kumimoji="1" lang="en-US" altLang="ja-JP" dirty="0"/>
              <a:t>}</a:t>
            </a:r>
            <a:endParaRPr kumimoji="1" lang="ja-JP" altLang="en-US" dirty="0"/>
          </a:p>
        </p:txBody>
      </p:sp>
      <p:sp>
        <p:nvSpPr>
          <p:cNvPr id="8" name="テキスト ボックス 7"/>
          <p:cNvSpPr txBox="1"/>
          <p:nvPr/>
        </p:nvSpPr>
        <p:spPr>
          <a:xfrm>
            <a:off x="1177368" y="1654445"/>
            <a:ext cx="1236236" cy="923330"/>
          </a:xfrm>
          <a:prstGeom prst="rect">
            <a:avLst/>
          </a:prstGeom>
          <a:noFill/>
          <a:ln w="15875">
            <a:solidFill>
              <a:schemeClr val="tx1"/>
            </a:solidFill>
          </a:ln>
        </p:spPr>
        <p:txBody>
          <a:bodyPr wrap="none" rtlCol="0">
            <a:spAutoFit/>
          </a:bodyPr>
          <a:lstStyle/>
          <a:p>
            <a:r>
              <a:rPr kumimoji="1" lang="en-US" altLang="ja-JP" dirty="0" smtClean="0"/>
              <a:t>func12() {</a:t>
            </a:r>
          </a:p>
          <a:p>
            <a:r>
              <a:rPr lang="en-US" altLang="ja-JP" dirty="0" smtClean="0"/>
              <a:t>//</a:t>
            </a:r>
            <a:r>
              <a:rPr lang="ja-JP" altLang="en-US" dirty="0" smtClean="0"/>
              <a:t>社員更新</a:t>
            </a:r>
            <a:endParaRPr lang="en-US" altLang="ja-JP" dirty="0" smtClean="0"/>
          </a:p>
          <a:p>
            <a:r>
              <a:rPr kumimoji="1" lang="en-US" altLang="ja-JP" dirty="0"/>
              <a:t>}</a:t>
            </a:r>
            <a:endParaRPr kumimoji="1" lang="ja-JP" altLang="en-US" dirty="0"/>
          </a:p>
        </p:txBody>
      </p:sp>
      <p:sp>
        <p:nvSpPr>
          <p:cNvPr id="9" name="テキスト ボックス 8"/>
          <p:cNvSpPr txBox="1"/>
          <p:nvPr/>
        </p:nvSpPr>
        <p:spPr>
          <a:xfrm>
            <a:off x="2413604" y="3260288"/>
            <a:ext cx="1236236" cy="923330"/>
          </a:xfrm>
          <a:prstGeom prst="rect">
            <a:avLst/>
          </a:prstGeom>
          <a:noFill/>
          <a:ln w="15875">
            <a:solidFill>
              <a:schemeClr val="tx1"/>
            </a:solidFill>
          </a:ln>
        </p:spPr>
        <p:txBody>
          <a:bodyPr wrap="none" rtlCol="0">
            <a:spAutoFit/>
          </a:bodyPr>
          <a:lstStyle/>
          <a:p>
            <a:r>
              <a:rPr kumimoji="1" lang="en-US" altLang="ja-JP" dirty="0" smtClean="0"/>
              <a:t>func21() {</a:t>
            </a:r>
          </a:p>
          <a:p>
            <a:r>
              <a:rPr lang="en-US" altLang="ja-JP" dirty="0" smtClean="0"/>
              <a:t>//</a:t>
            </a:r>
            <a:r>
              <a:rPr lang="ja-JP" altLang="en-US" dirty="0" smtClean="0"/>
              <a:t>商品検索</a:t>
            </a:r>
            <a:endParaRPr lang="en-US" altLang="ja-JP" dirty="0" smtClean="0"/>
          </a:p>
          <a:p>
            <a:r>
              <a:rPr kumimoji="1" lang="en-US" altLang="ja-JP" dirty="0"/>
              <a:t>}</a:t>
            </a:r>
            <a:endParaRPr kumimoji="1" lang="ja-JP" altLang="en-US" dirty="0"/>
          </a:p>
        </p:txBody>
      </p:sp>
      <p:sp>
        <p:nvSpPr>
          <p:cNvPr id="10" name="テキスト ボックス 9"/>
          <p:cNvSpPr txBox="1"/>
          <p:nvPr/>
        </p:nvSpPr>
        <p:spPr>
          <a:xfrm>
            <a:off x="2629628" y="2119293"/>
            <a:ext cx="1236236" cy="923330"/>
          </a:xfrm>
          <a:prstGeom prst="rect">
            <a:avLst/>
          </a:prstGeom>
          <a:noFill/>
          <a:ln w="15875">
            <a:solidFill>
              <a:schemeClr val="tx1"/>
            </a:solidFill>
          </a:ln>
        </p:spPr>
        <p:txBody>
          <a:bodyPr wrap="none" rtlCol="0">
            <a:spAutoFit/>
          </a:bodyPr>
          <a:lstStyle/>
          <a:p>
            <a:r>
              <a:rPr kumimoji="1" lang="en-US" altLang="ja-JP" dirty="0" smtClean="0"/>
              <a:t>func22() {</a:t>
            </a:r>
          </a:p>
          <a:p>
            <a:r>
              <a:rPr lang="en-US" altLang="ja-JP" dirty="0" smtClean="0"/>
              <a:t>//</a:t>
            </a:r>
            <a:r>
              <a:rPr lang="ja-JP" altLang="en-US" dirty="0" smtClean="0"/>
              <a:t>商品更新</a:t>
            </a:r>
            <a:endParaRPr lang="en-US" altLang="ja-JP" dirty="0" smtClean="0"/>
          </a:p>
          <a:p>
            <a:r>
              <a:rPr kumimoji="1" lang="en-US" altLang="ja-JP" dirty="0"/>
              <a:t>}</a:t>
            </a:r>
            <a:endParaRPr kumimoji="1" lang="ja-JP" altLang="en-US" dirty="0"/>
          </a:p>
        </p:txBody>
      </p:sp>
      <p:sp>
        <p:nvSpPr>
          <p:cNvPr id="11" name="テキスト ボックス 10"/>
          <p:cNvSpPr txBox="1"/>
          <p:nvPr/>
        </p:nvSpPr>
        <p:spPr>
          <a:xfrm>
            <a:off x="1077261" y="2806573"/>
            <a:ext cx="1236236" cy="923330"/>
          </a:xfrm>
          <a:prstGeom prst="rect">
            <a:avLst/>
          </a:prstGeom>
          <a:noFill/>
          <a:ln w="15875">
            <a:solidFill>
              <a:schemeClr val="tx1"/>
            </a:solidFill>
          </a:ln>
        </p:spPr>
        <p:txBody>
          <a:bodyPr wrap="none" rtlCol="0">
            <a:spAutoFit/>
          </a:bodyPr>
          <a:lstStyle/>
          <a:p>
            <a:r>
              <a:rPr kumimoji="1" lang="en-US" altLang="ja-JP" dirty="0" smtClean="0"/>
              <a:t>func13() {</a:t>
            </a:r>
          </a:p>
          <a:p>
            <a:r>
              <a:rPr lang="en-US" altLang="ja-JP" dirty="0" smtClean="0"/>
              <a:t>//</a:t>
            </a:r>
            <a:r>
              <a:rPr lang="ja-JP" altLang="en-US" dirty="0" smtClean="0"/>
              <a:t>社員削除</a:t>
            </a:r>
            <a:endParaRPr lang="en-US" altLang="ja-JP" dirty="0" smtClean="0"/>
          </a:p>
          <a:p>
            <a:r>
              <a:rPr kumimoji="1" lang="en-US" altLang="ja-JP" dirty="0"/>
              <a:t>}</a:t>
            </a:r>
            <a:endParaRPr kumimoji="1" lang="ja-JP" altLang="en-US" dirty="0"/>
          </a:p>
        </p:txBody>
      </p:sp>
      <p:sp>
        <p:nvSpPr>
          <p:cNvPr id="12" name="テキスト ボックス 11"/>
          <p:cNvSpPr txBox="1"/>
          <p:nvPr/>
        </p:nvSpPr>
        <p:spPr>
          <a:xfrm>
            <a:off x="1005253" y="4174725"/>
            <a:ext cx="1236236" cy="923330"/>
          </a:xfrm>
          <a:prstGeom prst="rect">
            <a:avLst/>
          </a:prstGeom>
          <a:noFill/>
          <a:ln w="15875">
            <a:solidFill>
              <a:schemeClr val="tx1"/>
            </a:solidFill>
          </a:ln>
        </p:spPr>
        <p:txBody>
          <a:bodyPr wrap="none" rtlCol="0">
            <a:spAutoFit/>
          </a:bodyPr>
          <a:lstStyle/>
          <a:p>
            <a:r>
              <a:rPr kumimoji="1" lang="en-US" altLang="ja-JP" dirty="0" smtClean="0"/>
              <a:t>func33() {</a:t>
            </a:r>
          </a:p>
          <a:p>
            <a:r>
              <a:rPr lang="en-US" altLang="ja-JP" dirty="0" smtClean="0"/>
              <a:t>//</a:t>
            </a:r>
            <a:r>
              <a:rPr lang="ja-JP" altLang="en-US" dirty="0" smtClean="0"/>
              <a:t>顧客削除</a:t>
            </a:r>
            <a:endParaRPr lang="en-US" altLang="ja-JP" dirty="0" smtClean="0"/>
          </a:p>
          <a:p>
            <a:r>
              <a:rPr kumimoji="1" lang="en-US" altLang="ja-JP" dirty="0"/>
              <a:t>}</a:t>
            </a:r>
            <a:endParaRPr kumimoji="1" lang="ja-JP" altLang="en-US" dirty="0"/>
          </a:p>
        </p:txBody>
      </p:sp>
      <p:sp>
        <p:nvSpPr>
          <p:cNvPr id="13" name="テキスト ボックス 12"/>
          <p:cNvSpPr txBox="1"/>
          <p:nvPr/>
        </p:nvSpPr>
        <p:spPr>
          <a:xfrm>
            <a:off x="4058083" y="3094605"/>
            <a:ext cx="1236236" cy="923330"/>
          </a:xfrm>
          <a:prstGeom prst="rect">
            <a:avLst/>
          </a:prstGeom>
          <a:noFill/>
          <a:ln w="15875">
            <a:solidFill>
              <a:schemeClr val="tx1"/>
            </a:solidFill>
          </a:ln>
        </p:spPr>
        <p:txBody>
          <a:bodyPr wrap="none" rtlCol="0">
            <a:spAutoFit/>
          </a:bodyPr>
          <a:lstStyle/>
          <a:p>
            <a:r>
              <a:rPr kumimoji="1" lang="en-US" altLang="ja-JP" dirty="0" smtClean="0"/>
              <a:t>func32() {</a:t>
            </a:r>
          </a:p>
          <a:p>
            <a:r>
              <a:rPr lang="en-US" altLang="ja-JP" dirty="0" smtClean="0"/>
              <a:t>//</a:t>
            </a:r>
            <a:r>
              <a:rPr lang="ja-JP" altLang="en-US" dirty="0" smtClean="0"/>
              <a:t>顧客更新</a:t>
            </a:r>
            <a:endParaRPr lang="en-US" altLang="ja-JP" dirty="0" smtClean="0"/>
          </a:p>
          <a:p>
            <a:r>
              <a:rPr kumimoji="1" lang="en-US" altLang="ja-JP" dirty="0"/>
              <a:t>}</a:t>
            </a:r>
            <a:endParaRPr kumimoji="1" lang="ja-JP" altLang="en-US" dirty="0"/>
          </a:p>
        </p:txBody>
      </p:sp>
      <p:sp>
        <p:nvSpPr>
          <p:cNvPr id="14" name="テキスト ボックス 13"/>
          <p:cNvSpPr txBox="1"/>
          <p:nvPr/>
        </p:nvSpPr>
        <p:spPr>
          <a:xfrm>
            <a:off x="3769656" y="4174725"/>
            <a:ext cx="1236236" cy="923330"/>
          </a:xfrm>
          <a:prstGeom prst="rect">
            <a:avLst/>
          </a:prstGeom>
          <a:noFill/>
          <a:ln w="15875">
            <a:solidFill>
              <a:schemeClr val="tx1"/>
            </a:solidFill>
          </a:ln>
        </p:spPr>
        <p:txBody>
          <a:bodyPr wrap="none" rtlCol="0">
            <a:spAutoFit/>
          </a:bodyPr>
          <a:lstStyle/>
          <a:p>
            <a:r>
              <a:rPr kumimoji="1" lang="en-US" altLang="ja-JP" dirty="0" smtClean="0"/>
              <a:t>func23() {</a:t>
            </a:r>
          </a:p>
          <a:p>
            <a:r>
              <a:rPr lang="en-US" altLang="ja-JP" dirty="0" smtClean="0"/>
              <a:t>//</a:t>
            </a:r>
            <a:r>
              <a:rPr lang="ja-JP" altLang="en-US" dirty="0" smtClean="0"/>
              <a:t>商品削除</a:t>
            </a:r>
            <a:endParaRPr lang="en-US" altLang="ja-JP" dirty="0" smtClean="0"/>
          </a:p>
          <a:p>
            <a:r>
              <a:rPr kumimoji="1" lang="en-US" altLang="ja-JP" dirty="0"/>
              <a:t>}</a:t>
            </a:r>
            <a:endParaRPr kumimoji="1" lang="ja-JP" altLang="en-US" dirty="0"/>
          </a:p>
        </p:txBody>
      </p:sp>
      <p:sp>
        <p:nvSpPr>
          <p:cNvPr id="15" name="テキスト ボックス 14"/>
          <p:cNvSpPr txBox="1"/>
          <p:nvPr/>
        </p:nvSpPr>
        <p:spPr>
          <a:xfrm>
            <a:off x="2341596" y="4340408"/>
            <a:ext cx="1236236" cy="923330"/>
          </a:xfrm>
          <a:prstGeom prst="rect">
            <a:avLst/>
          </a:prstGeom>
          <a:noFill/>
          <a:ln w="15875">
            <a:solidFill>
              <a:schemeClr val="tx1"/>
            </a:solidFill>
          </a:ln>
        </p:spPr>
        <p:txBody>
          <a:bodyPr wrap="none" rtlCol="0">
            <a:spAutoFit/>
          </a:bodyPr>
          <a:lstStyle/>
          <a:p>
            <a:r>
              <a:rPr kumimoji="1" lang="en-US" altLang="ja-JP" dirty="0" smtClean="0"/>
              <a:t>func31() {</a:t>
            </a:r>
          </a:p>
          <a:p>
            <a:r>
              <a:rPr lang="en-US" altLang="ja-JP" dirty="0" smtClean="0"/>
              <a:t>//</a:t>
            </a:r>
            <a:r>
              <a:rPr lang="ja-JP" altLang="en-US" dirty="0" smtClean="0"/>
              <a:t>顧客検索</a:t>
            </a:r>
            <a:endParaRPr lang="en-US" altLang="ja-JP" dirty="0" smtClean="0"/>
          </a:p>
          <a:p>
            <a:r>
              <a:rPr kumimoji="1" lang="en-US" altLang="ja-JP" dirty="0"/>
              <a:t>}</a:t>
            </a:r>
            <a:endParaRPr kumimoji="1" lang="ja-JP" altLang="en-US" dirty="0"/>
          </a:p>
        </p:txBody>
      </p:sp>
      <p:grpSp>
        <p:nvGrpSpPr>
          <p:cNvPr id="26" name="グループ化 25"/>
          <p:cNvGrpSpPr/>
          <p:nvPr/>
        </p:nvGrpSpPr>
        <p:grpSpPr>
          <a:xfrm>
            <a:off x="6354444" y="1675584"/>
            <a:ext cx="2678938" cy="3280430"/>
            <a:chOff x="27696" y="2564904"/>
            <a:chExt cx="2678938" cy="3280430"/>
          </a:xfrm>
        </p:grpSpPr>
        <p:sp>
          <p:nvSpPr>
            <p:cNvPr id="19" name="テキスト ボックス 18"/>
            <p:cNvSpPr txBox="1"/>
            <p:nvPr/>
          </p:nvSpPr>
          <p:spPr>
            <a:xfrm>
              <a:off x="35496" y="2564904"/>
              <a:ext cx="2440092" cy="400110"/>
            </a:xfrm>
            <a:prstGeom prst="rect">
              <a:avLst/>
            </a:prstGeom>
            <a:noFill/>
          </p:spPr>
          <p:txBody>
            <a:bodyPr wrap="none" rtlCol="0">
              <a:spAutoFit/>
            </a:bodyPr>
            <a:lstStyle/>
            <a:p>
              <a:r>
                <a:rPr kumimoji="1" lang="en-US" altLang="ja-JP" sz="2000" dirty="0" smtClean="0"/>
                <a:t>func12()</a:t>
              </a:r>
              <a:r>
                <a:rPr lang="ja-JP" altLang="en-US" sz="2000" dirty="0"/>
                <a:t> </a:t>
              </a:r>
              <a:r>
                <a:rPr lang="ja-JP" altLang="en-US" sz="2000" dirty="0" smtClean="0"/>
                <a:t>のみを読解</a:t>
              </a:r>
              <a:endParaRPr kumimoji="1" lang="ja-JP" altLang="en-US" sz="2000" dirty="0"/>
            </a:p>
          </p:txBody>
        </p:sp>
        <p:sp>
          <p:nvSpPr>
            <p:cNvPr id="21" name="下矢印 20"/>
            <p:cNvSpPr/>
            <p:nvPr/>
          </p:nvSpPr>
          <p:spPr>
            <a:xfrm>
              <a:off x="755576" y="3026569"/>
              <a:ext cx="288032" cy="762471"/>
            </a:xfrm>
            <a:prstGeom prst="downArrow">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27696" y="3861048"/>
              <a:ext cx="2678938" cy="707886"/>
            </a:xfrm>
            <a:prstGeom prst="rect">
              <a:avLst/>
            </a:prstGeom>
            <a:noFill/>
          </p:spPr>
          <p:txBody>
            <a:bodyPr wrap="none" rtlCol="0">
              <a:spAutoFit/>
            </a:bodyPr>
            <a:lstStyle/>
            <a:p>
              <a:r>
                <a:rPr lang="en-US" altLang="ja-JP" sz="2000" dirty="0" smtClean="0"/>
                <a:t>func22() </a:t>
              </a:r>
              <a:r>
                <a:rPr lang="ja-JP" altLang="en-US" sz="2000" dirty="0" smtClean="0"/>
                <a:t>と </a:t>
              </a:r>
              <a:r>
                <a:rPr lang="en-US" altLang="ja-JP" sz="2000" dirty="0" smtClean="0"/>
                <a:t>func32() </a:t>
              </a:r>
              <a:r>
                <a:rPr lang="ja-JP" altLang="en-US" sz="2000" dirty="0" smtClean="0"/>
                <a:t>も</a:t>
              </a:r>
              <a:endParaRPr lang="en-US" altLang="ja-JP" sz="2000" dirty="0" smtClean="0"/>
            </a:p>
            <a:p>
              <a:r>
                <a:rPr kumimoji="1" lang="ja-JP" altLang="en-US" sz="2000" dirty="0" smtClean="0"/>
                <a:t>似たような動作</a:t>
              </a:r>
              <a:r>
                <a:rPr kumimoji="1" lang="ja-JP" altLang="en-US" sz="2000" dirty="0"/>
                <a:t>である</a:t>
              </a:r>
            </a:p>
          </p:txBody>
        </p:sp>
        <p:sp>
          <p:nvSpPr>
            <p:cNvPr id="23" name="テキスト ボックス 22"/>
            <p:cNvSpPr txBox="1"/>
            <p:nvPr/>
          </p:nvSpPr>
          <p:spPr>
            <a:xfrm>
              <a:off x="1030154" y="3207749"/>
              <a:ext cx="1467068" cy="400110"/>
            </a:xfrm>
            <a:prstGeom prst="rect">
              <a:avLst/>
            </a:prstGeom>
            <a:noFill/>
          </p:spPr>
          <p:txBody>
            <a:bodyPr wrap="none" rtlCol="0">
              <a:spAutoFit/>
            </a:bodyPr>
            <a:lstStyle/>
            <a:p>
              <a:r>
                <a:rPr kumimoji="1" lang="ja-JP" altLang="en-US" sz="2000" dirty="0" smtClean="0"/>
                <a:t>知識の流用</a:t>
              </a:r>
              <a:endParaRPr kumimoji="1" lang="ja-JP" altLang="en-US" sz="2000" dirty="0"/>
            </a:p>
          </p:txBody>
        </p:sp>
        <p:sp>
          <p:nvSpPr>
            <p:cNvPr id="24" name="下矢印 23"/>
            <p:cNvSpPr/>
            <p:nvPr/>
          </p:nvSpPr>
          <p:spPr>
            <a:xfrm>
              <a:off x="755576" y="4642018"/>
              <a:ext cx="288032" cy="762471"/>
            </a:xfrm>
            <a:prstGeom prst="downArrow">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27696" y="5445224"/>
              <a:ext cx="2662908" cy="400110"/>
            </a:xfrm>
            <a:prstGeom prst="rect">
              <a:avLst/>
            </a:prstGeom>
            <a:noFill/>
          </p:spPr>
          <p:txBody>
            <a:bodyPr wrap="none" rtlCol="0">
              <a:spAutoFit/>
            </a:bodyPr>
            <a:lstStyle/>
            <a:p>
              <a:r>
                <a:rPr kumimoji="1" lang="ja-JP" altLang="en-US" sz="2000" dirty="0" smtClean="0"/>
                <a:t>システム理解の効率化</a:t>
              </a:r>
              <a:endParaRPr kumimoji="1" lang="en-US" altLang="ja-JP" sz="2000" dirty="0" smtClean="0"/>
            </a:p>
          </p:txBody>
        </p:sp>
      </p:grpSp>
      <p:sp>
        <p:nvSpPr>
          <p:cNvPr id="3" name="角丸四角形 2"/>
          <p:cNvSpPr/>
          <p:nvPr/>
        </p:nvSpPr>
        <p:spPr>
          <a:xfrm>
            <a:off x="693735" y="1591649"/>
            <a:ext cx="1549400" cy="4174066"/>
          </a:xfrm>
          <a:prstGeom prst="roundRect">
            <a:avLst/>
          </a:prstGeom>
          <a:noFill/>
          <a:ln>
            <a:tailEnd type="arrow"/>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7" name="角丸四角形 26"/>
          <p:cNvSpPr/>
          <p:nvPr/>
        </p:nvSpPr>
        <p:spPr>
          <a:xfrm>
            <a:off x="2344735" y="1604349"/>
            <a:ext cx="1549400" cy="4174066"/>
          </a:xfrm>
          <a:prstGeom prst="roundRect">
            <a:avLst/>
          </a:prstGeom>
          <a:noFill/>
          <a:ln>
            <a:tailEnd type="arrow"/>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8" name="角丸四角形 27"/>
          <p:cNvSpPr/>
          <p:nvPr/>
        </p:nvSpPr>
        <p:spPr>
          <a:xfrm>
            <a:off x="3978801" y="1604349"/>
            <a:ext cx="1549400" cy="4174066"/>
          </a:xfrm>
          <a:prstGeom prst="roundRect">
            <a:avLst/>
          </a:prstGeom>
          <a:noFill/>
          <a:ln>
            <a:tailEnd type="arrow"/>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9" name="山形 28"/>
          <p:cNvSpPr/>
          <p:nvPr/>
        </p:nvSpPr>
        <p:spPr>
          <a:xfrm rot="679363">
            <a:off x="162102" y="1427455"/>
            <a:ext cx="1264867" cy="240335"/>
          </a:xfrm>
          <a:prstGeom prst="chevron">
            <a:avLst>
              <a:gd name="adj" fmla="val 27640"/>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「更新」の分析</a:t>
            </a:r>
            <a:endParaRPr kumimoji="1" lang="ja-JP" altLang="en-US" sz="1100" dirty="0">
              <a:solidFill>
                <a:schemeClr val="tx1"/>
              </a:solidFill>
            </a:endParaRPr>
          </a:p>
        </p:txBody>
      </p:sp>
      <p:sp>
        <p:nvSpPr>
          <p:cNvPr id="32" name="角丸四角形 31"/>
          <p:cNvSpPr/>
          <p:nvPr/>
        </p:nvSpPr>
        <p:spPr>
          <a:xfrm>
            <a:off x="520169" y="1672081"/>
            <a:ext cx="5164667" cy="1045633"/>
          </a:xfrm>
          <a:prstGeom prst="roundRect">
            <a:avLst/>
          </a:prstGeom>
          <a:noFill/>
          <a:ln w="28575">
            <a:solidFill>
              <a:srgbClr val="FF0000"/>
            </a:solidFill>
            <a:prstDash val="solid"/>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545570" y="2988653"/>
            <a:ext cx="5164667" cy="1045633"/>
          </a:xfrm>
          <a:prstGeom prst="roundRect">
            <a:avLst/>
          </a:prstGeom>
          <a:noFill/>
          <a:ln w="28575">
            <a:solidFill>
              <a:srgbClr val="FF0000"/>
            </a:solidFill>
            <a:prstDash val="solid"/>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503235" y="4368715"/>
            <a:ext cx="5164667" cy="1045633"/>
          </a:xfrm>
          <a:prstGeom prst="roundRect">
            <a:avLst/>
          </a:prstGeom>
          <a:noFill/>
          <a:ln w="28575">
            <a:solidFill>
              <a:srgbClr val="FF0000"/>
            </a:solidFill>
            <a:prstDash val="solid"/>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山形 35"/>
          <p:cNvSpPr/>
          <p:nvPr/>
        </p:nvSpPr>
        <p:spPr>
          <a:xfrm rot="679363">
            <a:off x="1770769" y="1385121"/>
            <a:ext cx="1264867" cy="240335"/>
          </a:xfrm>
          <a:prstGeom prst="chevron">
            <a:avLst>
              <a:gd name="adj" fmla="val 27640"/>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「削除」の分析</a:t>
            </a:r>
            <a:endParaRPr kumimoji="1" lang="ja-JP" altLang="en-US" sz="1100" dirty="0">
              <a:solidFill>
                <a:schemeClr val="tx1"/>
              </a:solidFill>
            </a:endParaRPr>
          </a:p>
        </p:txBody>
      </p:sp>
      <p:sp>
        <p:nvSpPr>
          <p:cNvPr id="37" name="山形 36"/>
          <p:cNvSpPr/>
          <p:nvPr/>
        </p:nvSpPr>
        <p:spPr>
          <a:xfrm rot="679363">
            <a:off x="3497969" y="1440155"/>
            <a:ext cx="1264867" cy="240335"/>
          </a:xfrm>
          <a:prstGeom prst="chevron">
            <a:avLst>
              <a:gd name="adj" fmla="val 27640"/>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「検索」の分析</a:t>
            </a:r>
            <a:endParaRPr kumimoji="1" lang="ja-JP" altLang="en-US" sz="1100" dirty="0">
              <a:solidFill>
                <a:schemeClr val="tx1"/>
              </a:solidFill>
            </a:endParaRPr>
          </a:p>
        </p:txBody>
      </p:sp>
      <p:sp>
        <p:nvSpPr>
          <p:cNvPr id="5" name="正方形/長方形 4"/>
          <p:cNvSpPr/>
          <p:nvPr/>
        </p:nvSpPr>
        <p:spPr>
          <a:xfrm>
            <a:off x="6360852" y="5334130"/>
            <a:ext cx="2570084" cy="707886"/>
          </a:xfrm>
          <a:prstGeom prst="rect">
            <a:avLst/>
          </a:prstGeom>
        </p:spPr>
        <p:txBody>
          <a:bodyPr wrap="square">
            <a:spAutoFit/>
          </a:bodyPr>
          <a:lstStyle/>
          <a:p>
            <a:r>
              <a:rPr lang="ja-JP" altLang="en-US" sz="2000" dirty="0"/>
              <a:t>データごとの機能数・</a:t>
            </a:r>
            <a:endParaRPr lang="en-US" altLang="ja-JP" sz="2000" dirty="0"/>
          </a:p>
          <a:p>
            <a:r>
              <a:rPr lang="ja-JP" altLang="en-US" sz="2000" dirty="0"/>
              <a:t>規模の推定にも</a:t>
            </a:r>
            <a:endParaRPr lang="en-US" altLang="ja-JP" sz="2000" dirty="0"/>
          </a:p>
        </p:txBody>
      </p:sp>
    </p:spTree>
    <p:extLst>
      <p:ext uri="{BB962C8B-B14F-4D97-AF65-F5344CB8AC3E}">
        <p14:creationId xmlns:p14="http://schemas.microsoft.com/office/powerpoint/2010/main" val="3749743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2.77556E-17 1.11111E-6 L -0.03889 0.03518 " pathEditMode="relative" rAng="0" ptsTypes="AA">
                                      <p:cBhvr>
                                        <p:cTn id="6" dur="2000" fill="hold"/>
                                        <p:tgtEl>
                                          <p:spTgt spid="8"/>
                                        </p:tgtEl>
                                        <p:attrNameLst>
                                          <p:attrName>ppt_x</p:attrName>
                                          <p:attrName>ppt_y</p:attrName>
                                        </p:attrNameLst>
                                      </p:cBhvr>
                                      <p:rCtr x="-1944" y="1759"/>
                                    </p:animMotion>
                                  </p:childTnLst>
                                </p:cTn>
                              </p:par>
                              <p:par>
                                <p:cTn id="7" presetID="42" presetClass="path" presetSubtype="0" accel="50000" decel="50000" fill="hold" grpId="0" nodeType="withEffect">
                                  <p:stCondLst>
                                    <p:cond delay="0"/>
                                  </p:stCondLst>
                                  <p:childTnLst>
                                    <p:animMotion origin="layout" path="M -0.00034 -1.48148E-6 L -0.19305 0.14468 " pathEditMode="relative" rAng="0" ptsTypes="AA">
                                      <p:cBhvr>
                                        <p:cTn id="8" dur="2000" fill="hold"/>
                                        <p:tgtEl>
                                          <p:spTgt spid="10"/>
                                        </p:tgtEl>
                                        <p:attrNameLst>
                                          <p:attrName>ppt_x</p:attrName>
                                          <p:attrName>ppt_y</p:attrName>
                                        </p:attrNameLst>
                                      </p:cBhvr>
                                      <p:rCtr x="-9635" y="7222"/>
                                    </p:animMotion>
                                  </p:childTnLst>
                                </p:cTn>
                              </p:par>
                              <p:par>
                                <p:cTn id="9" presetID="42" presetClass="path" presetSubtype="0" accel="50000" decel="50000" fill="hold" grpId="0" nodeType="withEffect">
                                  <p:stCondLst>
                                    <p:cond delay="0"/>
                                  </p:stCondLst>
                                  <p:childTnLst>
                                    <p:animMotion origin="layout" path="M -4.16667E-6 -2.59259E-6 L -0.35486 0.19861 " pathEditMode="relative" rAng="0" ptsTypes="AA">
                                      <p:cBhvr>
                                        <p:cTn id="10" dur="2000" fill="hold"/>
                                        <p:tgtEl>
                                          <p:spTgt spid="13"/>
                                        </p:tgtEl>
                                        <p:attrNameLst>
                                          <p:attrName>ppt_x</p:attrName>
                                          <p:attrName>ppt_y</p:attrName>
                                        </p:attrNameLst>
                                      </p:cBhvr>
                                      <p:rCtr x="-17743" y="9931"/>
                                    </p:animMotion>
                                  </p:childTnLst>
                                </p:cTn>
                              </p:par>
                              <p:par>
                                <p:cTn id="11" presetID="42" presetClass="path" presetSubtype="0" accel="50000" decel="50000" fill="hold" grpId="0" nodeType="withEffect">
                                  <p:stCondLst>
                                    <p:cond delay="0"/>
                                  </p:stCondLst>
                                  <p:childTnLst>
                                    <p:animMotion origin="layout" path="M -3.05556E-6 3.33333E-6 L 0.17986 -0.02407 " pathEditMode="relative" rAng="0" ptsTypes="AA">
                                      <p:cBhvr>
                                        <p:cTn id="12" dur="2000" fill="hold"/>
                                        <p:tgtEl>
                                          <p:spTgt spid="9"/>
                                        </p:tgtEl>
                                        <p:attrNameLst>
                                          <p:attrName>ppt_x</p:attrName>
                                          <p:attrName>ppt_y</p:attrName>
                                        </p:attrNameLst>
                                      </p:cBhvr>
                                      <p:rCtr x="9253" y="-2315"/>
                                    </p:animMotion>
                                  </p:childTnLst>
                                </p:cTn>
                              </p:par>
                              <p:par>
                                <p:cTn id="13" presetID="42" presetClass="path" presetSubtype="0" accel="50000" decel="50000" fill="hold" grpId="0" nodeType="withEffect">
                                  <p:stCondLst>
                                    <p:cond delay="0"/>
                                  </p:stCondLst>
                                  <p:childTnLst>
                                    <p:animMotion origin="layout" path="M -5.55556E-7 -4.07407E-6 L 0.18733 0.00926 " pathEditMode="relative" rAng="0" ptsTypes="AA">
                                      <p:cBhvr>
                                        <p:cTn id="14" dur="2000" fill="hold"/>
                                        <p:tgtEl>
                                          <p:spTgt spid="15"/>
                                        </p:tgtEl>
                                        <p:attrNameLst>
                                          <p:attrName>ppt_x</p:attrName>
                                          <p:attrName>ppt_y</p:attrName>
                                        </p:attrNameLst>
                                      </p:cBhvr>
                                      <p:rCtr x="9358" y="463"/>
                                    </p:animMotion>
                                  </p:childTnLst>
                                </p:cTn>
                              </p:par>
                              <p:par>
                                <p:cTn id="15" presetID="42" presetClass="path" presetSubtype="0" accel="50000" decel="50000" fill="hold" grpId="0" nodeType="withEffect">
                                  <p:stCondLst>
                                    <p:cond delay="0"/>
                                  </p:stCondLst>
                                  <p:childTnLst>
                                    <p:animMotion origin="layout" path="M 2.77778E-7 3.33333E-6 L 0.15764 0.03379 " pathEditMode="relative" rAng="0" ptsTypes="AA">
                                      <p:cBhvr>
                                        <p:cTn id="16" dur="2000" fill="hold"/>
                                        <p:tgtEl>
                                          <p:spTgt spid="12"/>
                                        </p:tgtEl>
                                        <p:attrNameLst>
                                          <p:attrName>ppt_x</p:attrName>
                                          <p:attrName>ppt_y</p:attrName>
                                        </p:attrNameLst>
                                      </p:cBhvr>
                                      <p:rCtr x="7882" y="1690"/>
                                    </p:animMotion>
                                  </p:childTnLst>
                                </p:cTn>
                              </p:par>
                              <p:par>
                                <p:cTn id="17" presetID="42" presetClass="path" presetSubtype="0" accel="50000" decel="50000" fill="hold" grpId="0" nodeType="withEffect">
                                  <p:stCondLst>
                                    <p:cond delay="0"/>
                                  </p:stCondLst>
                                  <p:childTnLst>
                                    <p:animMotion origin="layout" path="M -2.5E-6 -2.96296E-6 L 0.15174 -0.15231 " pathEditMode="relative" rAng="0" ptsTypes="AA">
                                      <p:cBhvr>
                                        <p:cTn id="18" dur="2000" fill="hold"/>
                                        <p:tgtEl>
                                          <p:spTgt spid="11"/>
                                        </p:tgtEl>
                                        <p:attrNameLst>
                                          <p:attrName>ppt_x</p:attrName>
                                          <p:attrName>ppt_y</p:attrName>
                                        </p:attrNameLst>
                                      </p:cBhvr>
                                      <p:rCtr x="7587" y="-7616"/>
                                    </p:animMotion>
                                  </p:childTnLst>
                                </p:cTn>
                              </p:par>
                              <p:par>
                                <p:cTn id="19" presetID="42" presetClass="path" presetSubtype="0" accel="50000" decel="50000" fill="hold" grpId="0" nodeType="withEffect">
                                  <p:stCondLst>
                                    <p:cond delay="0"/>
                                  </p:stCondLst>
                                  <p:childTnLst>
                                    <p:animMotion origin="layout" path="M -1.66667E-6 2.59259E-6 L -0.14462 -0.15672 " pathEditMode="relative" rAng="0" ptsTypes="AA">
                                      <p:cBhvr>
                                        <p:cTn id="20" dur="2000" fill="hold"/>
                                        <p:tgtEl>
                                          <p:spTgt spid="14"/>
                                        </p:tgtEl>
                                        <p:attrNameLst>
                                          <p:attrName>ppt_x</p:attrName>
                                          <p:attrName>ppt_y</p:attrName>
                                        </p:attrNameLst>
                                      </p:cBhvr>
                                      <p:rCtr x="-7240" y="-7847"/>
                                    </p:animMotion>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fade">
                                      <p:cBhvr>
                                        <p:cTn id="27" dur="500"/>
                                        <p:tgtEl>
                                          <p:spTgt spid="2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500"/>
                                        <p:tgtEl>
                                          <p:spTgt spid="2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500"/>
                                        <p:tgtEl>
                                          <p:spTgt spid="29"/>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6"/>
                                        </p:tgtEl>
                                        <p:attrNameLst>
                                          <p:attrName>style.visibility</p:attrName>
                                        </p:attrNameLst>
                                      </p:cBhvr>
                                      <p:to>
                                        <p:strVal val="visible"/>
                                      </p:to>
                                    </p:set>
                                    <p:animEffect transition="in" filter="fade">
                                      <p:cBhvr>
                                        <p:cTn id="38" dur="500"/>
                                        <p:tgtEl>
                                          <p:spTgt spid="36"/>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7"/>
                                        </p:tgtEl>
                                        <p:attrNameLst>
                                          <p:attrName>style.visibility</p:attrName>
                                        </p:attrNameLst>
                                      </p:cBhvr>
                                      <p:to>
                                        <p:strVal val="visible"/>
                                      </p:to>
                                    </p:set>
                                    <p:animEffect transition="in" filter="fade">
                                      <p:cBhvr>
                                        <p:cTn id="41" dur="500"/>
                                        <p:tgtEl>
                                          <p:spTgt spid="37"/>
                                        </p:tgtEl>
                                      </p:cBhvr>
                                    </p:animEffect>
                                  </p:childTnLst>
                                </p:cTn>
                              </p:par>
                              <p:par>
                                <p:cTn id="42" presetID="10" presetClass="entr" presetSubtype="0" fill="hold" nodeType="withEffect">
                                  <p:stCondLst>
                                    <p:cond delay="0"/>
                                  </p:stCondLst>
                                  <p:childTnLst>
                                    <p:set>
                                      <p:cBhvr>
                                        <p:cTn id="43" dur="1" fill="hold">
                                          <p:stCondLst>
                                            <p:cond delay="0"/>
                                          </p:stCondLst>
                                        </p:cTn>
                                        <p:tgtEl>
                                          <p:spTgt spid="26"/>
                                        </p:tgtEl>
                                        <p:attrNameLst>
                                          <p:attrName>style.visibility</p:attrName>
                                        </p:attrNameLst>
                                      </p:cBhvr>
                                      <p:to>
                                        <p:strVal val="visible"/>
                                      </p:to>
                                    </p:set>
                                    <p:animEffect transition="in" filter="fade">
                                      <p:cBhvr>
                                        <p:cTn id="44" dur="500"/>
                                        <p:tgtEl>
                                          <p:spTgt spid="26"/>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2"/>
                                        </p:tgtEl>
                                        <p:attrNameLst>
                                          <p:attrName>style.visibility</p:attrName>
                                        </p:attrNameLst>
                                      </p:cBhvr>
                                      <p:to>
                                        <p:strVal val="visible"/>
                                      </p:to>
                                    </p:set>
                                    <p:animEffect transition="in" filter="fade">
                                      <p:cBhvr>
                                        <p:cTn id="49" dur="500"/>
                                        <p:tgtEl>
                                          <p:spTgt spid="32"/>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3"/>
                                        </p:tgtEl>
                                        <p:attrNameLst>
                                          <p:attrName>style.visibility</p:attrName>
                                        </p:attrNameLst>
                                      </p:cBhvr>
                                      <p:to>
                                        <p:strVal val="visible"/>
                                      </p:to>
                                    </p:set>
                                    <p:animEffect transition="in" filter="fade">
                                      <p:cBhvr>
                                        <p:cTn id="52" dur="500"/>
                                        <p:tgtEl>
                                          <p:spTgt spid="33"/>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4"/>
                                        </p:tgtEl>
                                        <p:attrNameLst>
                                          <p:attrName>style.visibility</p:attrName>
                                        </p:attrNameLst>
                                      </p:cBhvr>
                                      <p:to>
                                        <p:strVal val="visible"/>
                                      </p:to>
                                    </p:set>
                                    <p:animEffect transition="in" filter="fade">
                                      <p:cBhvr>
                                        <p:cTn id="55" dur="500"/>
                                        <p:tgtEl>
                                          <p:spTgt spid="34"/>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5"/>
                                        </p:tgtEl>
                                        <p:attrNameLst>
                                          <p:attrName>style.visibility</p:attrName>
                                        </p:attrNameLst>
                                      </p:cBhvr>
                                      <p:to>
                                        <p:strVal val="visible"/>
                                      </p:to>
                                    </p:set>
                                    <p:animEffect transition="in" filter="fade">
                                      <p:cBhvr>
                                        <p:cTn id="5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3" grpId="0" animBg="1"/>
      <p:bldP spid="27" grpId="0" animBg="1"/>
      <p:bldP spid="28" grpId="0" animBg="1"/>
      <p:bldP spid="29" grpId="0" animBg="1"/>
      <p:bldP spid="32" grpId="0" animBg="1"/>
      <p:bldP spid="33" grpId="0" animBg="1"/>
      <p:bldP spid="34" grpId="0" animBg="1"/>
      <p:bldP spid="36" grpId="0" animBg="1"/>
      <p:bldP spid="37" grpId="0" animBg="1"/>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ja-JP" altLang="en-US" dirty="0" smtClean="0"/>
              <a:t>既存研究との違い</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8</a:t>
            </a:fld>
            <a:endParaRPr lang="en-US" altLang="ja-JP">
              <a:solidFill>
                <a:srgbClr val="000000"/>
              </a:solidFill>
            </a:endParaRPr>
          </a:p>
        </p:txBody>
      </p:sp>
      <p:sp>
        <p:nvSpPr>
          <p:cNvPr id="8" name="円柱 7"/>
          <p:cNvSpPr/>
          <p:nvPr/>
        </p:nvSpPr>
        <p:spPr>
          <a:xfrm>
            <a:off x="7884368" y="2111634"/>
            <a:ext cx="1152128" cy="720080"/>
          </a:xfrm>
          <a:prstGeom prst="ca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2000" dirty="0" smtClean="0">
                <a:solidFill>
                  <a:schemeClr val="tx1"/>
                </a:solidFill>
              </a:rPr>
              <a:t>社員</a:t>
            </a:r>
            <a:r>
              <a:rPr kumimoji="1" lang="en-US" altLang="ja-JP" sz="2000" dirty="0" smtClean="0">
                <a:solidFill>
                  <a:schemeClr val="tx1"/>
                </a:solidFill>
              </a:rPr>
              <a:t>DB</a:t>
            </a:r>
            <a:endParaRPr kumimoji="1" lang="ja-JP" altLang="en-US" sz="2000" dirty="0">
              <a:solidFill>
                <a:schemeClr val="tx1"/>
              </a:solidFill>
            </a:endParaRPr>
          </a:p>
        </p:txBody>
      </p:sp>
      <p:sp>
        <p:nvSpPr>
          <p:cNvPr id="9" name="円柱 8"/>
          <p:cNvSpPr/>
          <p:nvPr/>
        </p:nvSpPr>
        <p:spPr>
          <a:xfrm>
            <a:off x="7884368" y="4691148"/>
            <a:ext cx="1152128" cy="720080"/>
          </a:xfrm>
          <a:prstGeom prst="ca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ja-JP" altLang="en-US" sz="2000" dirty="0">
                <a:solidFill>
                  <a:schemeClr val="tx1"/>
                </a:solidFill>
              </a:rPr>
              <a:t>商品</a:t>
            </a:r>
            <a:r>
              <a:rPr kumimoji="1" lang="en-US" altLang="ja-JP" sz="2000" dirty="0" smtClean="0">
                <a:solidFill>
                  <a:schemeClr val="tx1"/>
                </a:solidFill>
              </a:rPr>
              <a:t>DB</a:t>
            </a:r>
            <a:endParaRPr kumimoji="1" lang="ja-JP" altLang="en-US" sz="2000" dirty="0">
              <a:solidFill>
                <a:schemeClr val="tx1"/>
              </a:solidFill>
            </a:endParaRPr>
          </a:p>
        </p:txBody>
      </p:sp>
      <p:sp>
        <p:nvSpPr>
          <p:cNvPr id="10" name="テキスト ボックス 9"/>
          <p:cNvSpPr txBox="1"/>
          <p:nvPr/>
        </p:nvSpPr>
        <p:spPr>
          <a:xfrm>
            <a:off x="6084168" y="1556792"/>
            <a:ext cx="1236236" cy="923330"/>
          </a:xfrm>
          <a:prstGeom prst="rect">
            <a:avLst/>
          </a:prstGeom>
          <a:noFill/>
          <a:ln w="15875">
            <a:solidFill>
              <a:schemeClr val="tx1"/>
            </a:solidFill>
          </a:ln>
        </p:spPr>
        <p:txBody>
          <a:bodyPr wrap="none" rtlCol="0">
            <a:spAutoFit/>
          </a:bodyPr>
          <a:lstStyle/>
          <a:p>
            <a:r>
              <a:rPr kumimoji="1" lang="en-US" altLang="ja-JP" dirty="0" smtClean="0"/>
              <a:t>func11() {</a:t>
            </a:r>
          </a:p>
          <a:p>
            <a:r>
              <a:rPr lang="en-US" altLang="ja-JP" dirty="0" smtClean="0"/>
              <a:t>//</a:t>
            </a:r>
            <a:r>
              <a:rPr lang="ja-JP" altLang="en-US" dirty="0" smtClean="0"/>
              <a:t>社員検索</a:t>
            </a:r>
            <a:endParaRPr lang="en-US" altLang="ja-JP" dirty="0" smtClean="0"/>
          </a:p>
          <a:p>
            <a:r>
              <a:rPr kumimoji="1" lang="en-US" altLang="ja-JP" dirty="0"/>
              <a:t>}</a:t>
            </a:r>
            <a:endParaRPr kumimoji="1" lang="ja-JP" altLang="en-US" dirty="0"/>
          </a:p>
        </p:txBody>
      </p:sp>
      <p:sp>
        <p:nvSpPr>
          <p:cNvPr id="11" name="テキスト ボックス 10"/>
          <p:cNvSpPr txBox="1"/>
          <p:nvPr/>
        </p:nvSpPr>
        <p:spPr>
          <a:xfrm>
            <a:off x="6084168" y="2543682"/>
            <a:ext cx="1236236" cy="923330"/>
          </a:xfrm>
          <a:prstGeom prst="rect">
            <a:avLst/>
          </a:prstGeom>
          <a:noFill/>
          <a:ln w="15875">
            <a:solidFill>
              <a:schemeClr val="tx1"/>
            </a:solidFill>
          </a:ln>
        </p:spPr>
        <p:txBody>
          <a:bodyPr wrap="none" rtlCol="0">
            <a:spAutoFit/>
          </a:bodyPr>
          <a:lstStyle/>
          <a:p>
            <a:r>
              <a:rPr kumimoji="1" lang="en-US" altLang="ja-JP" dirty="0" smtClean="0"/>
              <a:t>func12() {</a:t>
            </a:r>
          </a:p>
          <a:p>
            <a:r>
              <a:rPr lang="en-US" altLang="ja-JP" dirty="0" smtClean="0"/>
              <a:t>//</a:t>
            </a:r>
            <a:r>
              <a:rPr lang="ja-JP" altLang="en-US" dirty="0" smtClean="0"/>
              <a:t>社員更新</a:t>
            </a:r>
            <a:endParaRPr lang="en-US" altLang="ja-JP" dirty="0" smtClean="0"/>
          </a:p>
          <a:p>
            <a:r>
              <a:rPr kumimoji="1" lang="en-US" altLang="ja-JP" dirty="0"/>
              <a:t>}</a:t>
            </a:r>
            <a:endParaRPr kumimoji="1" lang="ja-JP" altLang="en-US" dirty="0"/>
          </a:p>
        </p:txBody>
      </p:sp>
      <p:sp>
        <p:nvSpPr>
          <p:cNvPr id="12" name="テキスト ボックス 11"/>
          <p:cNvSpPr txBox="1"/>
          <p:nvPr/>
        </p:nvSpPr>
        <p:spPr>
          <a:xfrm>
            <a:off x="6084168" y="4127858"/>
            <a:ext cx="1236236" cy="923330"/>
          </a:xfrm>
          <a:prstGeom prst="rect">
            <a:avLst/>
          </a:prstGeom>
          <a:noFill/>
          <a:ln w="15875">
            <a:solidFill>
              <a:schemeClr val="tx1"/>
            </a:solidFill>
          </a:ln>
        </p:spPr>
        <p:txBody>
          <a:bodyPr wrap="none" rtlCol="0">
            <a:spAutoFit/>
          </a:bodyPr>
          <a:lstStyle/>
          <a:p>
            <a:r>
              <a:rPr kumimoji="1" lang="en-US" altLang="ja-JP" dirty="0" smtClean="0"/>
              <a:t>func21() {</a:t>
            </a:r>
          </a:p>
          <a:p>
            <a:r>
              <a:rPr lang="en-US" altLang="ja-JP" dirty="0" smtClean="0"/>
              <a:t>//</a:t>
            </a:r>
            <a:r>
              <a:rPr lang="ja-JP" altLang="en-US" dirty="0" smtClean="0"/>
              <a:t>商品検索</a:t>
            </a:r>
            <a:endParaRPr lang="en-US" altLang="ja-JP" dirty="0" smtClean="0"/>
          </a:p>
          <a:p>
            <a:r>
              <a:rPr kumimoji="1" lang="en-US" altLang="ja-JP" dirty="0"/>
              <a:t>}</a:t>
            </a:r>
            <a:endParaRPr kumimoji="1" lang="ja-JP" altLang="en-US" dirty="0"/>
          </a:p>
        </p:txBody>
      </p:sp>
      <p:sp>
        <p:nvSpPr>
          <p:cNvPr id="13" name="テキスト ボックス 12"/>
          <p:cNvSpPr txBox="1"/>
          <p:nvPr/>
        </p:nvSpPr>
        <p:spPr>
          <a:xfrm>
            <a:off x="6084168" y="5135970"/>
            <a:ext cx="1236236" cy="923330"/>
          </a:xfrm>
          <a:prstGeom prst="rect">
            <a:avLst/>
          </a:prstGeom>
          <a:noFill/>
          <a:ln w="15875">
            <a:solidFill>
              <a:schemeClr val="tx1"/>
            </a:solidFill>
          </a:ln>
        </p:spPr>
        <p:txBody>
          <a:bodyPr wrap="none" rtlCol="0">
            <a:spAutoFit/>
          </a:bodyPr>
          <a:lstStyle/>
          <a:p>
            <a:r>
              <a:rPr kumimoji="1" lang="en-US" altLang="ja-JP" dirty="0" smtClean="0"/>
              <a:t>func22() {</a:t>
            </a:r>
          </a:p>
          <a:p>
            <a:r>
              <a:rPr lang="en-US" altLang="ja-JP" dirty="0" smtClean="0"/>
              <a:t>//</a:t>
            </a:r>
            <a:r>
              <a:rPr lang="ja-JP" altLang="en-US" dirty="0" smtClean="0"/>
              <a:t>商品更新</a:t>
            </a:r>
            <a:endParaRPr lang="en-US" altLang="ja-JP" dirty="0" smtClean="0"/>
          </a:p>
          <a:p>
            <a:r>
              <a:rPr kumimoji="1" lang="en-US" altLang="ja-JP" dirty="0"/>
              <a:t>}</a:t>
            </a:r>
            <a:endParaRPr kumimoji="1" lang="ja-JP" altLang="en-US" dirty="0"/>
          </a:p>
        </p:txBody>
      </p:sp>
      <p:cxnSp>
        <p:nvCxnSpPr>
          <p:cNvPr id="15" name="直線矢印コネクタ 14"/>
          <p:cNvCxnSpPr>
            <a:stCxn id="10" idx="3"/>
            <a:endCxn id="8" idx="2"/>
          </p:cNvCxnSpPr>
          <p:nvPr/>
        </p:nvCxnSpPr>
        <p:spPr>
          <a:xfrm>
            <a:off x="7320404" y="2018457"/>
            <a:ext cx="563964" cy="45321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1" idx="3"/>
            <a:endCxn id="8" idx="2"/>
          </p:cNvCxnSpPr>
          <p:nvPr/>
        </p:nvCxnSpPr>
        <p:spPr>
          <a:xfrm flipV="1">
            <a:off x="7320404" y="2471674"/>
            <a:ext cx="563964" cy="53367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2" idx="3"/>
            <a:endCxn id="9" idx="2"/>
          </p:cNvCxnSpPr>
          <p:nvPr/>
        </p:nvCxnSpPr>
        <p:spPr>
          <a:xfrm>
            <a:off x="7320404" y="4589523"/>
            <a:ext cx="563964" cy="46166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3" idx="3"/>
            <a:endCxn id="9" idx="2"/>
          </p:cNvCxnSpPr>
          <p:nvPr/>
        </p:nvCxnSpPr>
        <p:spPr>
          <a:xfrm flipV="1">
            <a:off x="7320404" y="5051188"/>
            <a:ext cx="563964" cy="54644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コンテンツ プレースホルダー 2"/>
          <p:cNvSpPr>
            <a:spLocks noGrp="1"/>
          </p:cNvSpPr>
          <p:nvPr>
            <p:ph idx="1"/>
          </p:nvPr>
        </p:nvSpPr>
        <p:spPr>
          <a:xfrm>
            <a:off x="467544" y="1268760"/>
            <a:ext cx="5112568" cy="5328592"/>
          </a:xfrm>
          <a:solidFill>
            <a:schemeClr val="bg1"/>
          </a:solidFill>
        </p:spPr>
        <p:txBody>
          <a:bodyPr/>
          <a:lstStyle/>
          <a:p>
            <a:r>
              <a:rPr kumimoji="1" lang="ja-JP" altLang="en-US" sz="2400" dirty="0" smtClean="0"/>
              <a:t>既存研究：データの類似性</a:t>
            </a:r>
            <a:endParaRPr kumimoji="1" lang="en-US" altLang="ja-JP" sz="2400" dirty="0" smtClean="0"/>
          </a:p>
          <a:p>
            <a:pPr lvl="1"/>
            <a:r>
              <a:rPr lang="ja-JP" altLang="en-US" sz="2000" dirty="0"/>
              <a:t>サブルーチンやデータ構造の</a:t>
            </a:r>
            <a:r>
              <a:rPr lang="ja-JP" altLang="en-US" sz="2000" dirty="0" smtClean="0"/>
              <a:t>共有が手掛かりになる</a:t>
            </a:r>
            <a:endParaRPr lang="en-US" altLang="ja-JP" sz="2000" dirty="0" smtClean="0"/>
          </a:p>
          <a:p>
            <a:pPr lvl="1"/>
            <a:r>
              <a:rPr kumimoji="1" lang="ja-JP" altLang="en-US" sz="2000" dirty="0" smtClean="0"/>
              <a:t>依存関係，出現識別子の類似度などを用いて分析</a:t>
            </a:r>
            <a:endParaRPr kumimoji="1" lang="en-US" altLang="ja-JP" sz="2000" dirty="0" smtClean="0"/>
          </a:p>
          <a:p>
            <a:pPr lvl="2"/>
            <a:endParaRPr kumimoji="1" lang="en-US" altLang="ja-JP" sz="1800" dirty="0" smtClean="0"/>
          </a:p>
          <a:p>
            <a:r>
              <a:rPr lang="ja-JP" altLang="en-US" sz="2400" dirty="0" smtClean="0"/>
              <a:t>本研究：動作の類似性</a:t>
            </a:r>
            <a:endParaRPr lang="en-US" altLang="ja-JP" sz="2400" dirty="0" smtClean="0"/>
          </a:p>
          <a:p>
            <a:pPr lvl="1"/>
            <a:r>
              <a:rPr kumimoji="1" lang="ja-JP" altLang="en-US" sz="2000" dirty="0" smtClean="0"/>
              <a:t>依存関係では分からない</a:t>
            </a:r>
            <a:endParaRPr kumimoji="1" lang="en-US" altLang="ja-JP" sz="2000" dirty="0" smtClean="0"/>
          </a:p>
          <a:p>
            <a:pPr lvl="1"/>
            <a:r>
              <a:rPr lang="ja-JP" altLang="en-US" sz="2000" dirty="0" smtClean="0"/>
              <a:t>最近のシステムでは識別子が有用なことも多いが</a:t>
            </a:r>
            <a:r>
              <a:rPr lang="en-US" altLang="ja-JP" sz="2000" dirty="0" smtClean="0"/>
              <a:t>……</a:t>
            </a:r>
          </a:p>
          <a:p>
            <a:pPr lvl="2"/>
            <a:r>
              <a:rPr lang="en-US" altLang="ja-JP" sz="1800" dirty="0" err="1" smtClean="0"/>
              <a:t>updateEmployee</a:t>
            </a:r>
            <a:r>
              <a:rPr lang="en-US" altLang="ja-JP" sz="1800" dirty="0" smtClean="0"/>
              <a:t>, </a:t>
            </a:r>
            <a:r>
              <a:rPr lang="en-US" altLang="ja-JP" sz="1800" dirty="0" err="1" smtClean="0"/>
              <a:t>updateProduct</a:t>
            </a:r>
            <a:r>
              <a:rPr lang="en-US" altLang="ja-JP" sz="1800" dirty="0" smtClean="0"/>
              <a:t>, …</a:t>
            </a:r>
            <a:r>
              <a:rPr lang="ja-JP" altLang="en-US" sz="1800" dirty="0" err="1" smtClean="0"/>
              <a:t>のように</a:t>
            </a:r>
            <a:r>
              <a:rPr lang="ja-JP" altLang="en-US" sz="1800" dirty="0" smtClean="0"/>
              <a:t>単語の共通性がありう</a:t>
            </a:r>
            <a:r>
              <a:rPr lang="ja-JP" altLang="en-US" sz="1800" dirty="0"/>
              <a:t>る</a:t>
            </a:r>
            <a:endParaRPr lang="en-US" altLang="ja-JP" sz="1800" dirty="0" smtClean="0"/>
          </a:p>
          <a:p>
            <a:pPr lvl="1"/>
            <a:r>
              <a:rPr lang="ja-JP" altLang="en-US" sz="2000" dirty="0" smtClean="0">
                <a:solidFill>
                  <a:srgbClr val="FF0000"/>
                </a:solidFill>
              </a:rPr>
              <a:t>識別子が意味を持たない古いシステムでも</a:t>
            </a:r>
            <a:r>
              <a:rPr lang="ja-JP" altLang="en-US" sz="2000" dirty="0" smtClean="0">
                <a:solidFill>
                  <a:srgbClr val="FF0000"/>
                </a:solidFill>
                <a:sym typeface="Wingdings" panose="05000000000000000000" pitchFamily="2" charset="2"/>
              </a:rPr>
              <a:t>利用可能な手法を構築</a:t>
            </a:r>
            <a:endParaRPr lang="en-US" altLang="ja-JP" sz="2000" dirty="0" smtClean="0">
              <a:solidFill>
                <a:srgbClr val="FF0000"/>
              </a:solidFill>
            </a:endParaRPr>
          </a:p>
        </p:txBody>
      </p:sp>
      <p:sp>
        <p:nvSpPr>
          <p:cNvPr id="27" name="円弧 26"/>
          <p:cNvSpPr/>
          <p:nvPr/>
        </p:nvSpPr>
        <p:spPr>
          <a:xfrm>
            <a:off x="5694174" y="2924944"/>
            <a:ext cx="1008112" cy="2735395"/>
          </a:xfrm>
          <a:prstGeom prst="arc">
            <a:avLst>
              <a:gd name="adj1" fmla="val 5767695"/>
              <a:gd name="adj2" fmla="val 15761775"/>
            </a:avLst>
          </a:prstGeom>
          <a:ln w="19050">
            <a:solidFill>
              <a:schemeClr val="tx1"/>
            </a:solidFill>
            <a:prstDash val="sysDash"/>
            <a:headEnd type="arrow"/>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正方形/長方形 29"/>
          <p:cNvSpPr/>
          <p:nvPr/>
        </p:nvSpPr>
        <p:spPr>
          <a:xfrm>
            <a:off x="5220072" y="3009726"/>
            <a:ext cx="607859"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altLang="ja-JP"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t>
            </a:r>
            <a:endParaRPr lang="ja-JP" altLang="en-US"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extLst>
      <p:ext uri="{BB962C8B-B14F-4D97-AF65-F5344CB8AC3E}">
        <p14:creationId xmlns:p14="http://schemas.microsoft.com/office/powerpoint/2010/main" val="38169446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キーアイデア</a:t>
            </a:r>
            <a:endParaRPr kumimoji="1" lang="ja-JP" altLang="en-US" dirty="0"/>
          </a:p>
        </p:txBody>
      </p:sp>
      <p:sp>
        <p:nvSpPr>
          <p:cNvPr id="3" name="コンテンツ プレースホルダー 2"/>
          <p:cNvSpPr>
            <a:spLocks noGrp="1"/>
          </p:cNvSpPr>
          <p:nvPr>
            <p:ph idx="1"/>
          </p:nvPr>
        </p:nvSpPr>
        <p:spPr>
          <a:xfrm>
            <a:off x="467544" y="5211191"/>
            <a:ext cx="8229600" cy="1154101"/>
          </a:xfrm>
        </p:spPr>
        <p:txBody>
          <a:bodyPr/>
          <a:lstStyle/>
          <a:p>
            <a:pPr marL="0" indent="0">
              <a:buNone/>
            </a:pPr>
            <a:r>
              <a:rPr lang="ja-JP" altLang="en-US" sz="2400" dirty="0" smtClean="0"/>
              <a:t>同じ操作なら，</a:t>
            </a:r>
            <a:r>
              <a:rPr lang="en-US" altLang="ja-JP" sz="2400" dirty="0" smtClean="0"/>
              <a:t>SQL</a:t>
            </a:r>
            <a:r>
              <a:rPr lang="ja-JP" altLang="en-US" sz="2400" dirty="0" smtClean="0"/>
              <a:t> などの操作は似ているはず</a:t>
            </a:r>
            <a:endParaRPr lang="en-US" altLang="ja-JP" sz="2400" dirty="0" smtClean="0"/>
          </a:p>
          <a:p>
            <a:pPr marL="0" indent="0">
              <a:buNone/>
            </a:pPr>
            <a:r>
              <a:rPr lang="en-US" altLang="ja-JP" sz="2400" dirty="0" smtClean="0">
                <a:sym typeface="Wingdings" panose="05000000000000000000" pitchFamily="2" charset="2"/>
              </a:rPr>
              <a:t> SQL</a:t>
            </a:r>
            <a:r>
              <a:rPr lang="ja-JP" altLang="en-US" sz="2400" dirty="0" smtClean="0">
                <a:sym typeface="Wingdings" panose="05000000000000000000" pitchFamily="2" charset="2"/>
              </a:rPr>
              <a:t>などの操作列が似ているものをグループ化する</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9</a:t>
            </a:fld>
            <a:endParaRPr lang="en-US" altLang="ja-JP" dirty="0">
              <a:solidFill>
                <a:srgbClr val="000000"/>
              </a:solidFill>
            </a:endParaRPr>
          </a:p>
        </p:txBody>
      </p:sp>
      <p:sp>
        <p:nvSpPr>
          <p:cNvPr id="5" name="テキスト プレースホルダー 4"/>
          <p:cNvSpPr>
            <a:spLocks noGrp="1"/>
          </p:cNvSpPr>
          <p:nvPr>
            <p:ph type="body" sz="quarter" idx="13"/>
          </p:nvPr>
        </p:nvSpPr>
        <p:spPr/>
        <p:txBody>
          <a:bodyPr/>
          <a:lstStyle/>
          <a:p>
            <a:r>
              <a:rPr kumimoji="1" lang="ja-JP" altLang="en-US" dirty="0" smtClean="0"/>
              <a:t>関数の動作を，データベースや画面との入出力</a:t>
            </a:r>
            <a:r>
              <a:rPr lang="ja-JP" altLang="en-US" dirty="0" smtClean="0"/>
              <a:t>（外部アクセス）の記号列によって表現する</a:t>
            </a:r>
            <a:endParaRPr kumimoji="1" lang="ja-JP" altLang="en-US" dirty="0"/>
          </a:p>
        </p:txBody>
      </p:sp>
      <p:sp>
        <p:nvSpPr>
          <p:cNvPr id="11" name="テキスト ボックス 10"/>
          <p:cNvSpPr txBox="1"/>
          <p:nvPr/>
        </p:nvSpPr>
        <p:spPr>
          <a:xfrm>
            <a:off x="448804" y="3009785"/>
            <a:ext cx="4091185" cy="1538883"/>
          </a:xfrm>
          <a:prstGeom prst="rect">
            <a:avLst/>
          </a:prstGeom>
          <a:noFill/>
          <a:ln w="15875">
            <a:solidFill>
              <a:schemeClr val="tx1"/>
            </a:solidFill>
          </a:ln>
        </p:spPr>
        <p:txBody>
          <a:bodyPr wrap="none" rtlCol="0">
            <a:spAutoFit/>
          </a:bodyPr>
          <a:lstStyle/>
          <a:p>
            <a:r>
              <a:rPr kumimoji="1" lang="en-US" altLang="ja-JP" sz="2000" dirty="0" smtClean="0"/>
              <a:t>void function1() {</a:t>
            </a:r>
          </a:p>
          <a:p>
            <a:r>
              <a:rPr lang="en-US" altLang="ja-JP" dirty="0" smtClean="0"/>
              <a:t>  // </a:t>
            </a:r>
            <a:r>
              <a:rPr lang="ja-JP" altLang="en-US" dirty="0" smtClean="0"/>
              <a:t>削除するデータの</a:t>
            </a:r>
            <a:r>
              <a:rPr lang="en-US" altLang="ja-JP" dirty="0" smtClean="0"/>
              <a:t>ID</a:t>
            </a:r>
            <a:r>
              <a:rPr lang="ja-JP" altLang="en-US" dirty="0" smtClean="0"/>
              <a:t>を画面から取得</a:t>
            </a:r>
            <a:endParaRPr lang="en-US" altLang="ja-JP" dirty="0" smtClean="0"/>
          </a:p>
          <a:p>
            <a:r>
              <a:rPr lang="en-US" altLang="ja-JP" dirty="0" smtClean="0"/>
              <a:t>  // </a:t>
            </a:r>
            <a:r>
              <a:rPr lang="ja-JP" altLang="en-US" dirty="0" smtClean="0"/>
              <a:t>データの有無を </a:t>
            </a:r>
            <a:r>
              <a:rPr lang="en-US" altLang="ja-JP" dirty="0" smtClean="0"/>
              <a:t>SELECT </a:t>
            </a:r>
            <a:r>
              <a:rPr lang="ja-JP" altLang="en-US" dirty="0" smtClean="0"/>
              <a:t>で確認</a:t>
            </a:r>
            <a:endParaRPr kumimoji="1" lang="en-US" altLang="ja-JP" dirty="0" smtClean="0"/>
          </a:p>
          <a:p>
            <a:r>
              <a:rPr lang="en-US" altLang="ja-JP" dirty="0"/>
              <a:t> </a:t>
            </a:r>
            <a:r>
              <a:rPr lang="en-US" altLang="ja-JP" dirty="0" smtClean="0"/>
              <a:t> // </a:t>
            </a:r>
            <a:r>
              <a:rPr lang="ja-JP" altLang="en-US" dirty="0" smtClean="0"/>
              <a:t>データがあったら </a:t>
            </a:r>
            <a:r>
              <a:rPr lang="en-US" altLang="ja-JP" dirty="0" smtClean="0"/>
              <a:t>DELETE</a:t>
            </a:r>
            <a:r>
              <a:rPr lang="ja-JP" altLang="en-US" dirty="0" smtClean="0"/>
              <a:t> を実行</a:t>
            </a:r>
            <a:endParaRPr lang="en-US" altLang="ja-JP" dirty="0" smtClean="0"/>
          </a:p>
          <a:p>
            <a:r>
              <a:rPr kumimoji="1" lang="en-US" altLang="ja-JP" sz="2000" dirty="0" smtClean="0"/>
              <a:t>}</a:t>
            </a:r>
            <a:endParaRPr kumimoji="1" lang="ja-JP" altLang="en-US" sz="2000" dirty="0"/>
          </a:p>
        </p:txBody>
      </p:sp>
      <p:sp>
        <p:nvSpPr>
          <p:cNvPr id="12" name="右矢印 11"/>
          <p:cNvSpPr/>
          <p:nvPr/>
        </p:nvSpPr>
        <p:spPr>
          <a:xfrm>
            <a:off x="4790000" y="3274421"/>
            <a:ext cx="2088232" cy="576064"/>
          </a:xfrm>
          <a:prstGeom prst="rightArrow">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7126404" y="2956519"/>
            <a:ext cx="1552028" cy="1938992"/>
          </a:xfrm>
          <a:prstGeom prst="rect">
            <a:avLst/>
          </a:prstGeom>
          <a:noFill/>
          <a:ln w="15875">
            <a:solidFill>
              <a:schemeClr val="tx1"/>
            </a:solidFill>
          </a:ln>
        </p:spPr>
        <p:txBody>
          <a:bodyPr wrap="none" rtlCol="0">
            <a:spAutoFit/>
          </a:bodyPr>
          <a:lstStyle/>
          <a:p>
            <a:r>
              <a:rPr lang="en-US" altLang="ja-JP" sz="2400" dirty="0" smtClean="0"/>
              <a:t>READ</a:t>
            </a:r>
          </a:p>
          <a:p>
            <a:r>
              <a:rPr lang="en-US" altLang="ja-JP" sz="2400" dirty="0" smtClean="0"/>
              <a:t>SELECT</a:t>
            </a:r>
          </a:p>
          <a:p>
            <a:r>
              <a:rPr lang="en-US" altLang="ja-JP" sz="2400" dirty="0" smtClean="0"/>
              <a:t>if () {</a:t>
            </a:r>
          </a:p>
          <a:p>
            <a:r>
              <a:rPr lang="en-US" altLang="ja-JP" sz="2400" dirty="0"/>
              <a:t> </a:t>
            </a:r>
            <a:r>
              <a:rPr lang="en-US" altLang="ja-JP" sz="2400" dirty="0" smtClean="0"/>
              <a:t> DELETE</a:t>
            </a:r>
          </a:p>
          <a:p>
            <a:r>
              <a:rPr lang="en-US" altLang="ja-JP" sz="2400" dirty="0"/>
              <a:t>}</a:t>
            </a:r>
            <a:endParaRPr lang="en-US" altLang="ja-JP" sz="2400" dirty="0" smtClean="0"/>
          </a:p>
        </p:txBody>
      </p:sp>
      <p:sp>
        <p:nvSpPr>
          <p:cNvPr id="14" name="テキスト ボックス 13"/>
          <p:cNvSpPr txBox="1"/>
          <p:nvPr/>
        </p:nvSpPr>
        <p:spPr>
          <a:xfrm>
            <a:off x="4713857" y="3844422"/>
            <a:ext cx="2121093" cy="830997"/>
          </a:xfrm>
          <a:prstGeom prst="rect">
            <a:avLst/>
          </a:prstGeom>
          <a:noFill/>
        </p:spPr>
        <p:txBody>
          <a:bodyPr wrap="none" rtlCol="0">
            <a:spAutoFit/>
          </a:bodyPr>
          <a:lstStyle/>
          <a:p>
            <a:r>
              <a:rPr kumimoji="1" lang="ja-JP" altLang="en-US" sz="2400" dirty="0" smtClean="0"/>
              <a:t>外部アクセスと</a:t>
            </a:r>
            <a:endParaRPr kumimoji="1" lang="en-US" altLang="ja-JP" sz="2400" dirty="0" smtClean="0"/>
          </a:p>
          <a:p>
            <a:r>
              <a:rPr kumimoji="1" lang="ja-JP" altLang="en-US" sz="2400" dirty="0" smtClean="0"/>
              <a:t>制御文を抽出</a:t>
            </a:r>
            <a:endParaRPr kumimoji="1" lang="ja-JP" altLang="en-US" sz="2400" dirty="0"/>
          </a:p>
        </p:txBody>
      </p:sp>
      <p:sp>
        <p:nvSpPr>
          <p:cNvPr id="6" name="テキスト ボックス 5"/>
          <p:cNvSpPr txBox="1"/>
          <p:nvPr/>
        </p:nvSpPr>
        <p:spPr>
          <a:xfrm>
            <a:off x="426132" y="2627789"/>
            <a:ext cx="3863558" cy="338554"/>
          </a:xfrm>
          <a:prstGeom prst="rect">
            <a:avLst/>
          </a:prstGeom>
          <a:noFill/>
        </p:spPr>
        <p:txBody>
          <a:bodyPr wrap="none" rtlCol="0">
            <a:spAutoFit/>
          </a:bodyPr>
          <a:lstStyle/>
          <a:p>
            <a:r>
              <a:rPr lang="ja-JP" altLang="en-US" sz="1600" dirty="0"/>
              <a:t>ユーザ</a:t>
            </a:r>
            <a:r>
              <a:rPr lang="ja-JP" altLang="en-US" sz="1600" dirty="0" smtClean="0"/>
              <a:t>に指定されたデータを削除する処理</a:t>
            </a:r>
            <a:endParaRPr kumimoji="1" lang="ja-JP" altLang="en-US" sz="1600" dirty="0"/>
          </a:p>
        </p:txBody>
      </p:sp>
    </p:spTree>
    <p:extLst>
      <p:ext uri="{BB962C8B-B14F-4D97-AF65-F5344CB8AC3E}">
        <p14:creationId xmlns:p14="http://schemas.microsoft.com/office/powerpoint/2010/main" val="1715514878"/>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tailEnd type="arrow"/>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tailEnd type="arrow" w="lg" len="lg"/>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77326</TotalTime>
  <Words>2602</Words>
  <Application>Microsoft Office PowerPoint</Application>
  <PresentationFormat>画面に合わせる (4:3)</PresentationFormat>
  <Paragraphs>528</Paragraphs>
  <Slides>26</Slides>
  <Notes>9</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26</vt:i4>
      </vt:variant>
    </vt:vector>
  </HeadingPairs>
  <TitlesOfParts>
    <vt:vector size="33" baseType="lpstr">
      <vt:lpstr>ＭＳ Ｐゴシック</vt:lpstr>
      <vt:lpstr>Arial</vt:lpstr>
      <vt:lpstr>Calibri</vt:lpstr>
      <vt:lpstr>Cambria Math</vt:lpstr>
      <vt:lpstr>Verdana</vt:lpstr>
      <vt:lpstr>Wingdings</vt:lpstr>
      <vt:lpstr>Sel-CoolMetal-white</vt:lpstr>
      <vt:lpstr>業務システム理解のための 外部システムとの入出力を用いた クラスタリング手法</vt:lpstr>
      <vt:lpstr>研究の背景： 業務システムとは</vt:lpstr>
      <vt:lpstr>業務システムの再構築</vt:lpstr>
      <vt:lpstr>問題： 「現状分析」 が難しい</vt:lpstr>
      <vt:lpstr>対策： システムの概要から調査する</vt:lpstr>
      <vt:lpstr>既存研究：ソフトウェアクラスタリング</vt:lpstr>
      <vt:lpstr>本研究の提案： 動作によるクラスタリング</vt:lpstr>
      <vt:lpstr>既存研究との違い</vt:lpstr>
      <vt:lpstr>キーアイデア</vt:lpstr>
      <vt:lpstr>提案手法の手順</vt:lpstr>
      <vt:lpstr>Step 1：関数からの外部アクセス記号列の抽出</vt:lpstr>
      <vt:lpstr>例：外部アクセスと制御文の抽出</vt:lpstr>
      <vt:lpstr>例：外部アクセスと制御文の抽出</vt:lpstr>
      <vt:lpstr>外部アクセス以外の関数呼び出し</vt:lpstr>
      <vt:lpstr>Step 2：関数間の類似度の計算</vt:lpstr>
      <vt:lpstr>Step 3：クラスタリングアルゴリズムの適用</vt:lpstr>
      <vt:lpstr>評価実験</vt:lpstr>
      <vt:lpstr>評価基準：クラスタリングの妥当性†</vt:lpstr>
      <vt:lpstr>信頼性の計測方法： MoJoFM †</vt:lpstr>
      <vt:lpstr>クラスタの分布，安定性の計測方法</vt:lpstr>
      <vt:lpstr>対象システム</vt:lpstr>
      <vt:lpstr>結果</vt:lpstr>
      <vt:lpstr>１つのクラスタに含まれた機能群</vt:lpstr>
      <vt:lpstr>追加調査： クラスタをさらに分割</vt:lpstr>
      <vt:lpstr>実プロジェクトでの適用に向けて</vt:lpstr>
      <vt:lpstr>まとめと今後の課題</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中間報告</dc:title>
  <dc:creator>t-hatano</dc:creator>
  <cp:lastModifiedBy>ishio</cp:lastModifiedBy>
  <cp:revision>1680</cp:revision>
  <cp:lastPrinted>2015-09-06T12:05:01Z</cp:lastPrinted>
  <dcterms:created xsi:type="dcterms:W3CDTF">2012-11-08T03:50:13Z</dcterms:created>
  <dcterms:modified xsi:type="dcterms:W3CDTF">2015-09-07T04:19:50Z</dcterms:modified>
</cp:coreProperties>
</file>