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2"/>
  </p:notesMasterIdLst>
  <p:handoutMasterIdLst>
    <p:handoutMasterId r:id="rId43"/>
  </p:handoutMasterIdLst>
  <p:sldIdLst>
    <p:sldId id="256" r:id="rId2"/>
    <p:sldId id="257" r:id="rId3"/>
    <p:sldId id="258" r:id="rId4"/>
    <p:sldId id="299" r:id="rId5"/>
    <p:sldId id="300" r:id="rId6"/>
    <p:sldId id="289" r:id="rId7"/>
    <p:sldId id="301" r:id="rId8"/>
    <p:sldId id="259" r:id="rId9"/>
    <p:sldId id="274" r:id="rId10"/>
    <p:sldId id="260" r:id="rId11"/>
    <p:sldId id="291" r:id="rId12"/>
    <p:sldId id="290" r:id="rId13"/>
    <p:sldId id="262" r:id="rId14"/>
    <p:sldId id="268" r:id="rId15"/>
    <p:sldId id="270" r:id="rId16"/>
    <p:sldId id="269" r:id="rId17"/>
    <p:sldId id="271" r:id="rId18"/>
    <p:sldId id="278" r:id="rId19"/>
    <p:sldId id="273" r:id="rId20"/>
    <p:sldId id="279" r:id="rId21"/>
    <p:sldId id="280" r:id="rId22"/>
    <p:sldId id="276" r:id="rId23"/>
    <p:sldId id="277" r:id="rId24"/>
    <p:sldId id="281" r:id="rId25"/>
    <p:sldId id="264" r:id="rId26"/>
    <p:sldId id="284" r:id="rId27"/>
    <p:sldId id="285" r:id="rId28"/>
    <p:sldId id="292" r:id="rId29"/>
    <p:sldId id="265" r:id="rId30"/>
    <p:sldId id="282" r:id="rId31"/>
    <p:sldId id="283" r:id="rId32"/>
    <p:sldId id="293" r:id="rId33"/>
    <p:sldId id="287" r:id="rId34"/>
    <p:sldId id="288" r:id="rId35"/>
    <p:sldId id="294" r:id="rId36"/>
    <p:sldId id="302" r:id="rId37"/>
    <p:sldId id="304" r:id="rId38"/>
    <p:sldId id="303" r:id="rId39"/>
    <p:sldId id="305" r:id="rId40"/>
    <p:sldId id="306" r:id="rId41"/>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3253"/>
    <a:srgbClr val="0071BC"/>
    <a:srgbClr val="0087E2"/>
    <a:srgbClr val="EB7D92"/>
    <a:srgbClr val="333333"/>
    <a:srgbClr val="4D4D4D"/>
    <a:srgbClr val="85CEFF"/>
    <a:srgbClr val="5BBDFF"/>
    <a:srgbClr val="0198FF"/>
    <a:srgbClr val="3BB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96" autoAdjust="0"/>
    <p:restoredTop sz="80659" autoAdjust="0"/>
  </p:normalViewPr>
  <p:slideViewPr>
    <p:cSldViewPr>
      <p:cViewPr varScale="1">
        <p:scale>
          <a:sx n="70" d="100"/>
          <a:sy n="70" d="100"/>
        </p:scale>
        <p:origin x="1902" y="84"/>
      </p:cViewPr>
      <p:guideLst/>
    </p:cSldViewPr>
  </p:slideViewPr>
  <p:outlineViewPr>
    <p:cViewPr>
      <p:scale>
        <a:sx n="33" d="100"/>
        <a:sy n="33" d="100"/>
      </p:scale>
      <p:origin x="0" y="-22314"/>
    </p:cViewPr>
  </p:outlineViewPr>
  <p:notesTextViewPr>
    <p:cViewPr>
      <p:scale>
        <a:sx n="1" d="1"/>
        <a:sy n="1" d="1"/>
      </p:scale>
      <p:origin x="0" y="0"/>
    </p:cViewPr>
  </p:notesTextViewPr>
  <p:notesViewPr>
    <p:cSldViewPr>
      <p:cViewPr varScale="1">
        <p:scale>
          <a:sx n="99" d="100"/>
          <a:sy n="99" d="100"/>
        </p:scale>
        <p:origin x="3492" y="78"/>
      </p:cViewPr>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47C6EC-EB69-40F9-BEE5-5F3E11CA8D36}" type="datetimeFigureOut">
              <a:rPr kumimoji="1" lang="ja-JP" altLang="en-US" smtClean="0"/>
              <a:t>2015/9/9</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46B5F1-CD77-49FC-B277-B8039E79F0A7}" type="slidenum">
              <a:rPr kumimoji="1" lang="ja-JP" altLang="en-US" smtClean="0"/>
              <a:t>‹#›</a:t>
            </a:fld>
            <a:endParaRPr kumimoji="1" lang="ja-JP" altLang="en-US"/>
          </a:p>
        </p:txBody>
      </p:sp>
    </p:spTree>
    <p:extLst>
      <p:ext uri="{BB962C8B-B14F-4D97-AF65-F5344CB8AC3E}">
        <p14:creationId xmlns:p14="http://schemas.microsoft.com/office/powerpoint/2010/main" val="874849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2E8B4BF-7AD8-481B-91E8-E29F4805C669}" type="slidenum">
              <a:rPr lang="en-US" altLang="ja-JP"/>
              <a:pPr/>
              <a:t>‹#›</a:t>
            </a:fld>
            <a:endParaRPr lang="en-US" altLang="ja-JP"/>
          </a:p>
        </p:txBody>
      </p:sp>
    </p:spTree>
    <p:extLst>
      <p:ext uri="{BB962C8B-B14F-4D97-AF65-F5344CB8AC3E}">
        <p14:creationId xmlns:p14="http://schemas.microsoft.com/office/powerpoint/2010/main" val="1442556380"/>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ja-JP" altLang="ja-JP"/>
          </a:p>
        </p:txBody>
      </p:sp>
      <p:sp>
        <p:nvSpPr>
          <p:cNvPr id="2" name="スライド番号プレースホルダー 1"/>
          <p:cNvSpPr>
            <a:spLocks noGrp="1"/>
          </p:cNvSpPr>
          <p:nvPr>
            <p:ph type="sldNum" sz="quarter" idx="10"/>
          </p:nvPr>
        </p:nvSpPr>
        <p:spPr/>
        <p:txBody>
          <a:bodyPr/>
          <a:lstStyle/>
          <a:p>
            <a:fld id="{A2E8B4BF-7AD8-481B-91E8-E29F4805C669}" type="slidenum">
              <a:rPr lang="en-US" altLang="ja-JP" smtClean="0"/>
              <a:pPr/>
              <a:t>0</a:t>
            </a:fld>
            <a:endParaRPr lang="en-US" altLang="ja-JP"/>
          </a:p>
        </p:txBody>
      </p:sp>
    </p:spTree>
    <p:extLst>
      <p:ext uri="{BB962C8B-B14F-4D97-AF65-F5344CB8AC3E}">
        <p14:creationId xmlns:p14="http://schemas.microsoft.com/office/powerpoint/2010/main" val="1640181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ソフトウェア</a:t>
            </a:r>
            <a:r>
              <a:rPr lang="en-US" altLang="ja-JP" dirty="0" smtClean="0"/>
              <a:t>1~3</a:t>
            </a:r>
            <a:r>
              <a:rPr lang="ja-JP" altLang="en-US" dirty="0" smtClean="0"/>
              <a:t>を入力した場合</a:t>
            </a:r>
            <a:endParaRPr lang="en-US" altLang="ja-JP" dirty="0" smtClean="0"/>
          </a:p>
          <a:p>
            <a:r>
              <a:rPr lang="ja-JP" altLang="en-US" dirty="0" smtClean="0"/>
              <a:t>以降，手法の説明はこの入力例を用いて行う</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・ステップ</a:t>
            </a:r>
            <a:r>
              <a:rPr lang="en-US" altLang="ja-JP" dirty="0" smtClean="0"/>
              <a:t>1</a:t>
            </a:r>
            <a:r>
              <a:rPr lang="ja-JP" altLang="en-US" dirty="0" smtClean="0"/>
              <a:t>概要図</a:t>
            </a:r>
            <a:endParaRPr lang="en-US" altLang="ja-JP" dirty="0" smtClean="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9</a:t>
            </a:fld>
            <a:endParaRPr lang="en-US" altLang="ja-JP"/>
          </a:p>
        </p:txBody>
      </p:sp>
    </p:spTree>
    <p:extLst>
      <p:ext uri="{BB962C8B-B14F-4D97-AF65-F5344CB8AC3E}">
        <p14:creationId xmlns:p14="http://schemas.microsoft.com/office/powerpoint/2010/main" val="1383815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・ディレクトリ構造と有向グラフの対応関係</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10</a:t>
            </a:fld>
            <a:endParaRPr lang="en-US" altLang="ja-JP"/>
          </a:p>
        </p:txBody>
      </p:sp>
    </p:spTree>
    <p:extLst>
      <p:ext uri="{BB962C8B-B14F-4D97-AF65-F5344CB8AC3E}">
        <p14:creationId xmlns:p14="http://schemas.microsoft.com/office/powerpoint/2010/main" val="2321007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ステップ</a:t>
            </a:r>
            <a:r>
              <a:rPr lang="en-US" altLang="ja-JP" dirty="0" smtClean="0"/>
              <a:t>1</a:t>
            </a:r>
            <a:r>
              <a:rPr lang="ja-JP" altLang="en-US" dirty="0" err="1" smtClean="0"/>
              <a:t>での有</a:t>
            </a:r>
            <a:r>
              <a:rPr lang="ja-JP" altLang="en-US" dirty="0" smtClean="0"/>
              <a:t>向グラフをこのようなディレクトリグラフへ変換</a:t>
            </a:r>
            <a:endParaRPr lang="en-US" altLang="ja-JP" dirty="0" smtClean="0"/>
          </a:p>
          <a:p>
            <a:r>
              <a:rPr lang="ja-JP" altLang="en-US" dirty="0" smtClean="0"/>
              <a:t>ディレクトリグラフのノードは類似</a:t>
            </a:r>
            <a:r>
              <a:rPr lang="ja-JP" altLang="en-US" dirty="0" smtClean="0"/>
              <a:t>した内容を持つディレクトリ</a:t>
            </a:r>
            <a:r>
              <a:rPr lang="ja-JP" altLang="en-US" dirty="0" smtClean="0"/>
              <a:t>がまとめられている</a:t>
            </a:r>
            <a:endParaRPr lang="en-US" altLang="ja-JP" dirty="0" smtClean="0"/>
          </a:p>
          <a:p>
            <a:r>
              <a:rPr lang="ja-JP" altLang="en-US" dirty="0" smtClean="0"/>
              <a:t>重みはノード間で親子</a:t>
            </a:r>
            <a:r>
              <a:rPr lang="ja-JP" altLang="en-US" dirty="0" smtClean="0"/>
              <a:t>関係にあるディレクトリの組の数</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・ステップ</a:t>
            </a:r>
            <a:r>
              <a:rPr lang="en-US" altLang="ja-JP" dirty="0" smtClean="0"/>
              <a:t>2</a:t>
            </a:r>
            <a:r>
              <a:rPr lang="ja-JP" altLang="en-US" dirty="0" smtClean="0"/>
              <a:t>概要図</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12</a:t>
            </a:fld>
            <a:endParaRPr lang="en-US" altLang="ja-JP"/>
          </a:p>
        </p:txBody>
      </p:sp>
    </p:spTree>
    <p:extLst>
      <p:ext uri="{BB962C8B-B14F-4D97-AF65-F5344CB8AC3E}">
        <p14:creationId xmlns:p14="http://schemas.microsoft.com/office/powerpoint/2010/main" val="911751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ノードの基本的となる考え方は，互いに異なるソフトウェアのディレクトリ</a:t>
            </a:r>
            <a:r>
              <a:rPr kumimoji="1" lang="en-US" altLang="ja-JP" dirty="0" smtClean="0"/>
              <a:t>d1,d2</a:t>
            </a:r>
            <a:r>
              <a:rPr kumimoji="1" lang="ja-JP" altLang="en-US" dirty="0" smtClean="0"/>
              <a:t>の内容の類似度が予め設定した閾値以上であるとき・・・・</a:t>
            </a:r>
            <a:endParaRPr kumimoji="1" lang="en-US" altLang="ja-JP" dirty="0" smtClean="0"/>
          </a:p>
          <a:p>
            <a:endParaRPr kumimoji="1" lang="en-US" altLang="ja-JP" dirty="0" smtClean="0"/>
          </a:p>
          <a:p>
            <a:r>
              <a:rPr lang="ja-JP" altLang="en-US" dirty="0" smtClean="0"/>
              <a:t>スライドまとめ</a:t>
            </a:r>
            <a:endParaRPr lang="en-US" altLang="ja-JP" dirty="0" smtClean="0"/>
          </a:p>
          <a:p>
            <a:r>
              <a:rPr lang="ja-JP" altLang="en-US" dirty="0" smtClean="0"/>
              <a:t>・ノード説明</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13</a:t>
            </a:fld>
            <a:endParaRPr lang="en-US" altLang="ja-JP"/>
          </a:p>
        </p:txBody>
      </p:sp>
    </p:spTree>
    <p:extLst>
      <p:ext uri="{BB962C8B-B14F-4D97-AF65-F5344CB8AC3E}">
        <p14:creationId xmlns:p14="http://schemas.microsoft.com/office/powerpoint/2010/main" val="3137832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ジャッカード類似度を用いて計算</a:t>
            </a:r>
            <a:endParaRPr kumimoji="1" lang="en-US" altLang="ja-JP" dirty="0" smtClean="0"/>
          </a:p>
          <a:p>
            <a:r>
              <a:rPr kumimoji="1" lang="en-US" altLang="ja-JP" dirty="0" smtClean="0"/>
              <a:t>2</a:t>
            </a:r>
            <a:r>
              <a:rPr kumimoji="1" lang="ja-JP" altLang="en-US" dirty="0" err="1" smtClean="0"/>
              <a:t>つの</a:t>
            </a:r>
            <a:r>
              <a:rPr kumimoji="1" lang="ja-JP" altLang="en-US" dirty="0" smtClean="0"/>
              <a:t>ディレクトリのテキストファイルの行の集合の和集合の要素数に対する積集合の要素数の割合</a:t>
            </a:r>
            <a:endParaRPr kumimoji="1" lang="en-US" altLang="ja-JP" dirty="0" smtClean="0"/>
          </a:p>
          <a:p>
            <a:endParaRPr kumimoji="1" lang="en-US" altLang="ja-JP" dirty="0" smtClean="0"/>
          </a:p>
          <a:p>
            <a:r>
              <a:rPr lang="ja-JP" altLang="en-US" dirty="0" smtClean="0"/>
              <a:t>スライドまとめ</a:t>
            </a:r>
            <a:endParaRPr lang="en-US" altLang="ja-JP" dirty="0" smtClean="0"/>
          </a:p>
          <a:p>
            <a:r>
              <a:rPr lang="ja-JP" altLang="en-US" dirty="0" smtClean="0"/>
              <a:t>・類似度の出し方</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14</a:t>
            </a:fld>
            <a:endParaRPr lang="en-US" altLang="ja-JP"/>
          </a:p>
        </p:txBody>
      </p:sp>
    </p:spTree>
    <p:extLst>
      <p:ext uri="{BB962C8B-B14F-4D97-AF65-F5344CB8AC3E}">
        <p14:creationId xmlns:p14="http://schemas.microsoft.com/office/powerpoint/2010/main" val="3990194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a:t>
            </a:r>
            <a:r>
              <a:rPr kumimoji="1" lang="en-US" altLang="ja-JP" dirty="0" smtClean="0"/>
              <a:t>3</a:t>
            </a:r>
            <a:r>
              <a:rPr kumimoji="1" lang="ja-JP" altLang="en-US" dirty="0" smtClean="0"/>
              <a:t>つ以上のディレクトリの説明</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15</a:t>
            </a:fld>
            <a:endParaRPr lang="en-US" altLang="ja-JP"/>
          </a:p>
        </p:txBody>
      </p:sp>
    </p:spTree>
    <p:extLst>
      <p:ext uri="{BB962C8B-B14F-4D97-AF65-F5344CB8AC3E}">
        <p14:creationId xmlns:p14="http://schemas.microsoft.com/office/powerpoint/2010/main" val="625237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同色のディレクトリは類似度が閾値以上の関係を表す</a:t>
            </a:r>
            <a:endParaRPr kumimoji="1" lang="en-US" altLang="ja-JP" dirty="0" smtClean="0"/>
          </a:p>
          <a:p>
            <a:r>
              <a:rPr kumimoji="1" lang="en-US" altLang="ja-JP" dirty="0" smtClean="0"/>
              <a:t>S2</a:t>
            </a:r>
            <a:r>
              <a:rPr kumimoji="1" lang="ja-JP" altLang="en-US" dirty="0" smtClean="0"/>
              <a:t>の</a:t>
            </a:r>
            <a:r>
              <a:rPr kumimoji="1" lang="en-US" altLang="ja-JP" dirty="0" smtClean="0"/>
              <a:t>b</a:t>
            </a:r>
            <a:r>
              <a:rPr kumimoji="1" lang="ja-JP" altLang="en-US" dirty="0" smtClean="0"/>
              <a:t>ディレクトリは他の</a:t>
            </a:r>
            <a:r>
              <a:rPr kumimoji="1" lang="en-US" altLang="ja-JP" dirty="0" smtClean="0"/>
              <a:t>b</a:t>
            </a:r>
            <a:r>
              <a:rPr kumimoji="1" lang="ja-JP" altLang="en-US" dirty="0" smtClean="0"/>
              <a:t>ディレクトリとの類似度が閾値以上だが</a:t>
            </a:r>
            <a:r>
              <a:rPr kumimoji="1" lang="en-US" altLang="ja-JP" dirty="0" smtClean="0"/>
              <a:t>S1,3</a:t>
            </a:r>
            <a:r>
              <a:rPr kumimoji="1" lang="ja-JP" altLang="en-US" dirty="0" smtClean="0"/>
              <a:t>の</a:t>
            </a:r>
            <a:r>
              <a:rPr kumimoji="1" lang="en-US" altLang="ja-JP" dirty="0" smtClean="0"/>
              <a:t>b</a:t>
            </a:r>
            <a:r>
              <a:rPr kumimoji="1" lang="ja-JP" altLang="en-US" dirty="0" smtClean="0"/>
              <a:t>ディレクトリ間の類似度は閾値以下</a:t>
            </a:r>
            <a:endParaRPr kumimoji="1" lang="en-US" altLang="ja-JP" dirty="0" smtClean="0"/>
          </a:p>
          <a:p>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・具体例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16</a:t>
            </a:fld>
            <a:endParaRPr lang="en-US" altLang="ja-JP"/>
          </a:p>
        </p:txBody>
      </p:sp>
    </p:spTree>
    <p:extLst>
      <p:ext uri="{BB962C8B-B14F-4D97-AF65-F5344CB8AC3E}">
        <p14:creationId xmlns:p14="http://schemas.microsoft.com/office/powerpoint/2010/main" val="20505563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・ファイルを持たないディレクトリの対応付け</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17</a:t>
            </a:fld>
            <a:endParaRPr lang="en-US" altLang="ja-JP"/>
          </a:p>
        </p:txBody>
      </p:sp>
    </p:spTree>
    <p:extLst>
      <p:ext uri="{BB962C8B-B14F-4D97-AF65-F5344CB8AC3E}">
        <p14:creationId xmlns:p14="http://schemas.microsoft.com/office/powerpoint/2010/main" val="1978349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入力された各ソフトウェアの</a:t>
            </a:r>
            <a:r>
              <a:rPr kumimoji="1" lang="en-US" altLang="ja-JP" dirty="0" smtClean="0"/>
              <a:t>src</a:t>
            </a:r>
            <a:r>
              <a:rPr kumimoji="1" lang="ja-JP" altLang="en-US" dirty="0" smtClean="0"/>
              <a:t>ディレクトリはファイルを持たない</a:t>
            </a:r>
            <a:endParaRPr kumimoji="1" lang="en-US" altLang="ja-JP" dirty="0" smtClean="0"/>
          </a:p>
          <a:p>
            <a:r>
              <a:rPr kumimoji="1" lang="ja-JP" altLang="en-US" dirty="0" smtClean="0"/>
              <a:t>それぞれのサブディレクトリが同一ノードにまとめられるため単一のノードにまとめる</a:t>
            </a:r>
            <a:endParaRPr kumimoji="1" lang="en-US" altLang="ja-JP" dirty="0" smtClean="0"/>
          </a:p>
          <a:p>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・具体例</a:t>
            </a:r>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18</a:t>
            </a:fld>
            <a:endParaRPr lang="en-US" altLang="ja-JP"/>
          </a:p>
        </p:txBody>
      </p:sp>
    </p:spTree>
    <p:extLst>
      <p:ext uri="{BB962C8B-B14F-4D97-AF65-F5344CB8AC3E}">
        <p14:creationId xmlns:p14="http://schemas.microsoft.com/office/powerpoint/2010/main" val="9453433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・全てのルートディレクトリは単一のノード</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19</a:t>
            </a:fld>
            <a:endParaRPr lang="en-US" altLang="ja-JP"/>
          </a:p>
        </p:txBody>
      </p:sp>
    </p:spTree>
    <p:extLst>
      <p:ext uri="{BB962C8B-B14F-4D97-AF65-F5344CB8AC3E}">
        <p14:creationId xmlns:p14="http://schemas.microsoft.com/office/powerpoint/2010/main" val="681575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ja-JP" altLang="en-US" dirty="0" smtClean="0"/>
              <a:t>（メリット）類似したソフトウェアが数多く生まれる（デメリット）</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・派生開発がある</a:t>
            </a:r>
            <a:endParaRPr lang="en-US" altLang="ja-JP" dirty="0" smtClean="0"/>
          </a:p>
          <a:p>
            <a:r>
              <a:rPr lang="ja-JP" altLang="en-US" dirty="0" smtClean="0"/>
              <a:t>・比較が必要</a:t>
            </a:r>
            <a:endParaRPr lang="en-US" altLang="ja-JP" dirty="0" smtClean="0"/>
          </a:p>
        </p:txBody>
      </p:sp>
      <p:sp>
        <p:nvSpPr>
          <p:cNvPr id="2" name="スライド番号プレースホルダー 1"/>
          <p:cNvSpPr>
            <a:spLocks noGrp="1"/>
          </p:cNvSpPr>
          <p:nvPr>
            <p:ph type="sldNum" sz="quarter" idx="10"/>
          </p:nvPr>
        </p:nvSpPr>
        <p:spPr/>
        <p:txBody>
          <a:bodyPr/>
          <a:lstStyle/>
          <a:p>
            <a:fld id="{A2E8B4BF-7AD8-481B-91E8-E29F4805C669}" type="slidenum">
              <a:rPr lang="en-US" altLang="ja-JP" smtClean="0"/>
              <a:pPr/>
              <a:t>1</a:t>
            </a:fld>
            <a:endParaRPr lang="en-US" altLang="ja-JP"/>
          </a:p>
        </p:txBody>
      </p:sp>
    </p:spTree>
    <p:extLst>
      <p:ext uri="{BB962C8B-B14F-4D97-AF65-F5344CB8AC3E}">
        <p14:creationId xmlns:p14="http://schemas.microsoft.com/office/powerpoint/2010/main" val="68139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ルートノードはファイルを持つ</a:t>
            </a:r>
            <a:r>
              <a:rPr kumimoji="1" lang="en-US" altLang="ja-JP" dirty="0" smtClean="0"/>
              <a:t>/</a:t>
            </a:r>
            <a:r>
              <a:rPr kumimoji="1" lang="ja-JP" altLang="en-US" dirty="0" smtClean="0"/>
              <a:t>持たない，類似度が閾値以上</a:t>
            </a:r>
            <a:r>
              <a:rPr kumimoji="1" lang="en-US" altLang="ja-JP" dirty="0" smtClean="0"/>
              <a:t>/</a:t>
            </a:r>
            <a:r>
              <a:rPr kumimoji="1" lang="ja-JP" altLang="en-US" dirty="0" smtClean="0"/>
              <a:t>以下に関わらず，単一のノードで表現</a:t>
            </a:r>
            <a:endParaRPr kumimoji="1" lang="en-US" altLang="ja-JP" dirty="0" smtClean="0"/>
          </a:p>
          <a:p>
            <a:r>
              <a:rPr kumimoji="1" lang="ja-JP" altLang="en-US" dirty="0" smtClean="0"/>
              <a:t>全てのディレクトリをディレクトリグラフのノードに割り当て</a:t>
            </a:r>
            <a:endParaRPr kumimoji="1" lang="en-US" altLang="ja-JP" dirty="0" smtClean="0"/>
          </a:p>
          <a:p>
            <a:endParaRPr kumimoji="1" lang="en-US" altLang="ja-JP"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・ルートノード例</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20</a:t>
            </a:fld>
            <a:endParaRPr lang="en-US" altLang="ja-JP"/>
          </a:p>
        </p:txBody>
      </p:sp>
    </p:spTree>
    <p:extLst>
      <p:ext uri="{BB962C8B-B14F-4D97-AF65-F5344CB8AC3E}">
        <p14:creationId xmlns:p14="http://schemas.microsoft.com/office/powerpoint/2010/main" val="62779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・重み付き有向辺で接続</a:t>
            </a:r>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21</a:t>
            </a:fld>
            <a:endParaRPr lang="en-US" altLang="ja-JP"/>
          </a:p>
        </p:txBody>
      </p:sp>
    </p:spTree>
    <p:extLst>
      <p:ext uri="{BB962C8B-B14F-4D97-AF65-F5344CB8AC3E}">
        <p14:creationId xmlns:p14="http://schemas.microsoft.com/office/powerpoint/2010/main" val="9998682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スライドまとめ</a:t>
            </a:r>
            <a:endParaRPr lang="en-US" altLang="ja-JP" dirty="0" smtClean="0"/>
          </a:p>
          <a:p>
            <a:r>
              <a:rPr kumimoji="1" lang="ja-JP" altLang="en-US" dirty="0" smtClean="0"/>
              <a:t>・ノード接続例</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22</a:t>
            </a:fld>
            <a:endParaRPr lang="en-US" altLang="ja-JP"/>
          </a:p>
        </p:txBody>
      </p:sp>
    </p:spTree>
    <p:extLst>
      <p:ext uri="{BB962C8B-B14F-4D97-AF65-F5344CB8AC3E}">
        <p14:creationId xmlns:p14="http://schemas.microsoft.com/office/powerpoint/2010/main" val="1305619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23</a:t>
            </a:fld>
            <a:endParaRPr lang="en-US" altLang="ja-JP"/>
          </a:p>
        </p:txBody>
      </p:sp>
    </p:spTree>
    <p:extLst>
      <p:ext uri="{BB962C8B-B14F-4D97-AF65-F5344CB8AC3E}">
        <p14:creationId xmlns:p14="http://schemas.microsoft.com/office/powerpoint/2010/main" val="29702416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ディレクトリグラフから</a:t>
            </a:r>
            <a:endParaRPr lang="en-US" altLang="ja-JP" dirty="0" smtClean="0"/>
          </a:p>
          <a:p>
            <a:r>
              <a:rPr lang="ja-JP" altLang="en-US" dirty="0" smtClean="0"/>
              <a:t>全てのディレクトリを含みループ構造を持たない有向スパニングツリーを抽出する</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・ステップ</a:t>
            </a:r>
            <a:r>
              <a:rPr lang="en-US" altLang="ja-JP" dirty="0" smtClean="0"/>
              <a:t>3</a:t>
            </a:r>
            <a:r>
              <a:rPr lang="ja-JP" altLang="en-US" dirty="0" smtClean="0"/>
              <a:t>概要図</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24</a:t>
            </a:fld>
            <a:endParaRPr lang="en-US" altLang="ja-JP"/>
          </a:p>
        </p:txBody>
      </p:sp>
    </p:spTree>
    <p:extLst>
      <p:ext uri="{BB962C8B-B14F-4D97-AF65-F5344CB8AC3E}">
        <p14:creationId xmlns:p14="http://schemas.microsoft.com/office/powerpoint/2010/main" val="4299660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スパニングツリーは以下の様な貪欲法と呼ばれるアルゴリズムにより抽出される</a:t>
            </a:r>
            <a:endParaRPr kumimoji="1" lang="en-US" altLang="ja-JP" dirty="0" smtClean="0"/>
          </a:p>
          <a:p>
            <a:r>
              <a:rPr kumimoji="1" lang="ja-JP" altLang="en-US" dirty="0" smtClean="0"/>
              <a:t>ルートノードのみを含むスパニングツリーを生成</a:t>
            </a:r>
            <a:endParaRPr kumimoji="1" lang="en-US" altLang="ja-JP" dirty="0" smtClean="0"/>
          </a:p>
          <a:p>
            <a:r>
              <a:rPr kumimoji="1" lang="ja-JP" altLang="en-US" dirty="0" smtClean="0"/>
              <a:t>スパニングツリーに含まれるノードから出る最大の重みの辺を選択しスパニングツリーに追加</a:t>
            </a:r>
            <a:endParaRPr kumimoji="1" lang="en-US" altLang="ja-JP" dirty="0" smtClean="0"/>
          </a:p>
          <a:p>
            <a:r>
              <a:rPr kumimoji="1" lang="ja-JP" altLang="en-US" dirty="0" smtClean="0"/>
              <a:t>全てのノードが含まれるまで繰り返す</a:t>
            </a:r>
            <a:endParaRPr kumimoji="1" lang="en-US" altLang="ja-JP" dirty="0" smtClean="0"/>
          </a:p>
          <a:p>
            <a:endParaRPr kumimoji="1" lang="en-US" altLang="ja-JP" dirty="0" smtClean="0"/>
          </a:p>
          <a:p>
            <a:r>
              <a:rPr lang="ja-JP" altLang="en-US" dirty="0" smtClean="0"/>
              <a:t>スライドまとめ</a:t>
            </a:r>
            <a:endParaRPr lang="en-US" altLang="ja-JP" dirty="0" smtClean="0"/>
          </a:p>
          <a:p>
            <a:r>
              <a:rPr lang="ja-JP" altLang="en-US" dirty="0" smtClean="0"/>
              <a:t>・アルゴリズム</a:t>
            </a:r>
            <a:endParaRPr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25</a:t>
            </a:fld>
            <a:endParaRPr lang="en-US" altLang="ja-JP"/>
          </a:p>
        </p:txBody>
      </p:sp>
    </p:spTree>
    <p:extLst>
      <p:ext uri="{BB962C8B-B14F-4D97-AF65-F5344CB8AC3E}">
        <p14:creationId xmlns:p14="http://schemas.microsoft.com/office/powerpoint/2010/main" val="31974172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err="1" smtClean="0"/>
              <a:t>nb</a:t>
            </a:r>
            <a:r>
              <a:rPr lang="ja-JP" altLang="en-US" dirty="0" err="1" smtClean="0"/>
              <a:t>へを</a:t>
            </a:r>
            <a:r>
              <a:rPr lang="ja-JP" altLang="en-US" dirty="0" smtClean="0"/>
              <a:t>終点とするその他の辺を削除</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・アルゴリズム具体例</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26</a:t>
            </a:fld>
            <a:endParaRPr lang="en-US" altLang="ja-JP"/>
          </a:p>
        </p:txBody>
      </p:sp>
    </p:spTree>
    <p:extLst>
      <p:ext uri="{BB962C8B-B14F-4D97-AF65-F5344CB8AC3E}">
        <p14:creationId xmlns:p14="http://schemas.microsoft.com/office/powerpoint/2010/main" val="3181668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このディレクトリ構造をツールはビューアにより可視化を行う</a:t>
            </a:r>
            <a:endParaRPr lang="en-US" altLang="ja-JP" dirty="0" smtClean="0"/>
          </a:p>
          <a:p>
            <a:endParaRPr lang="en-US" altLang="ja-JP" dirty="0" smtClean="0"/>
          </a:p>
          <a:p>
            <a:r>
              <a:rPr lang="ja-JP" altLang="en-US" dirty="0" smtClean="0"/>
              <a:t>スライドまとめ</a:t>
            </a:r>
            <a:endParaRPr lang="en-US" altLang="ja-JP" dirty="0" smtClean="0"/>
          </a:p>
          <a:p>
            <a:r>
              <a:rPr lang="ja-JP" altLang="en-US" dirty="0" smtClean="0"/>
              <a:t>・ステップ</a:t>
            </a:r>
            <a:r>
              <a:rPr lang="en-US" altLang="ja-JP" dirty="0" smtClean="0"/>
              <a:t>4</a:t>
            </a:r>
            <a:r>
              <a:rPr lang="ja-JP" altLang="en-US" dirty="0" smtClean="0"/>
              <a:t>概要図</a:t>
            </a:r>
            <a:endParaRPr kumimoji="1" lang="ja-JP" altLang="en-US" dirty="0"/>
          </a:p>
        </p:txBody>
      </p:sp>
      <p:sp>
        <p:nvSpPr>
          <p:cNvPr id="5" name="スライド番号プレースホルダー 4"/>
          <p:cNvSpPr>
            <a:spLocks noGrp="1"/>
          </p:cNvSpPr>
          <p:nvPr>
            <p:ph type="sldNum" sz="quarter" idx="10"/>
          </p:nvPr>
        </p:nvSpPr>
        <p:spPr/>
        <p:txBody>
          <a:bodyPr/>
          <a:lstStyle/>
          <a:p>
            <a:fld id="{A2E8B4BF-7AD8-481B-91E8-E29F4805C669}" type="slidenum">
              <a:rPr lang="en-US" altLang="ja-JP" smtClean="0"/>
              <a:pPr/>
              <a:t>28</a:t>
            </a:fld>
            <a:endParaRPr lang="en-US" altLang="ja-JP"/>
          </a:p>
        </p:txBody>
      </p:sp>
    </p:spTree>
    <p:extLst>
      <p:ext uri="{BB962C8B-B14F-4D97-AF65-F5344CB8AC3E}">
        <p14:creationId xmlns:p14="http://schemas.microsoft.com/office/powerpoint/2010/main" val="6026663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S1</a:t>
            </a:r>
            <a:r>
              <a:rPr kumimoji="1" lang="ja-JP" altLang="en-US" dirty="0" smtClean="0"/>
              <a:t>のディレクトリ</a:t>
            </a:r>
            <a:r>
              <a:rPr kumimoji="1" lang="ja-JP" altLang="en-US" dirty="0" err="1" smtClean="0"/>
              <a:t>ｂ</a:t>
            </a:r>
            <a:r>
              <a:rPr kumimoji="1" lang="ja-JP" altLang="en-US" dirty="0" smtClean="0"/>
              <a:t>が他とどう対応付けられるか知りたい場合</a:t>
            </a:r>
            <a:endParaRPr kumimoji="1" lang="en-US" altLang="ja-JP" dirty="0" smtClean="0"/>
          </a:p>
          <a:p>
            <a:r>
              <a:rPr kumimoji="1" lang="en-US" altLang="ja-JP" dirty="0" smtClean="0"/>
              <a:t>a</a:t>
            </a:r>
            <a:r>
              <a:rPr kumimoji="1" lang="ja-JP" altLang="en-US" dirty="0" smtClean="0"/>
              <a:t>の直下ではなく</a:t>
            </a:r>
            <a:r>
              <a:rPr kumimoji="1" lang="en-US" altLang="ja-JP" dirty="0" smtClean="0"/>
              <a:t>src</a:t>
            </a:r>
            <a:r>
              <a:rPr kumimoji="1" lang="ja-JP" altLang="en-US" dirty="0" smtClean="0"/>
              <a:t>の直下にあるため探すのに手間取る可能性がある</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・重み拡張の説明</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29</a:t>
            </a:fld>
            <a:endParaRPr lang="en-US" altLang="ja-JP"/>
          </a:p>
        </p:txBody>
      </p:sp>
    </p:spTree>
    <p:extLst>
      <p:ext uri="{BB962C8B-B14F-4D97-AF65-F5344CB8AC3E}">
        <p14:creationId xmlns:p14="http://schemas.microsoft.com/office/powerpoint/2010/main" val="723818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スライドまとめ</a:t>
            </a:r>
            <a:endParaRPr kumimoji="1" lang="en-US" altLang="ja-JP" dirty="0" smtClean="0"/>
          </a:p>
          <a:p>
            <a:r>
              <a:rPr kumimoji="1" lang="ja-JP" altLang="en-US" dirty="0" smtClean="0"/>
              <a:t>・具体例</a:t>
            </a:r>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30</a:t>
            </a:fld>
            <a:endParaRPr lang="en-US" altLang="ja-JP"/>
          </a:p>
        </p:txBody>
      </p:sp>
    </p:spTree>
    <p:extLst>
      <p:ext uri="{BB962C8B-B14F-4D97-AF65-F5344CB8AC3E}">
        <p14:creationId xmlns:p14="http://schemas.microsoft.com/office/powerpoint/2010/main" val="2783591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a:t>
            </a:r>
            <a:r>
              <a:rPr lang="en-US" altLang="ja-JP" dirty="0" smtClean="0"/>
              <a:t>SPLE</a:t>
            </a:r>
            <a:r>
              <a:rPr lang="ja-JP" altLang="en-US" dirty="0" smtClean="0"/>
              <a:t>がある</a:t>
            </a:r>
            <a:endParaRPr lang="en-US" altLang="ja-JP" dirty="0" smtClean="0"/>
          </a:p>
          <a:p>
            <a:r>
              <a:rPr lang="ja-JP" altLang="en-US" dirty="0" smtClean="0"/>
              <a:t>・派生開発を</a:t>
            </a:r>
            <a:r>
              <a:rPr lang="en-US" altLang="ja-JP" dirty="0" smtClean="0"/>
              <a:t>SPLE</a:t>
            </a:r>
            <a:r>
              <a:rPr lang="ja-JP" altLang="en-US" dirty="0" smtClean="0"/>
              <a:t>に適応するためには比較が必要</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2</a:t>
            </a:fld>
            <a:endParaRPr lang="en-US" altLang="ja-JP"/>
          </a:p>
        </p:txBody>
      </p:sp>
    </p:spTree>
    <p:extLst>
      <p:ext uri="{BB962C8B-B14F-4D97-AF65-F5344CB8AC3E}">
        <p14:creationId xmlns:p14="http://schemas.microsoft.com/office/powerpoint/2010/main" val="27898529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出力例は，今まで例で説明してきたものと同様としている</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・各</a:t>
            </a:r>
            <a:r>
              <a:rPr kumimoji="1" lang="en-US" altLang="ja-JP" dirty="0" smtClean="0"/>
              <a:t>View</a:t>
            </a:r>
            <a:r>
              <a:rPr kumimoji="1" lang="ja-JP" altLang="en-US" dirty="0" smtClean="0"/>
              <a:t>の概要説明</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31</a:t>
            </a:fld>
            <a:endParaRPr lang="en-US" altLang="ja-JP"/>
          </a:p>
        </p:txBody>
      </p:sp>
    </p:spTree>
    <p:extLst>
      <p:ext uri="{BB962C8B-B14F-4D97-AF65-F5344CB8AC3E}">
        <p14:creationId xmlns:p14="http://schemas.microsoft.com/office/powerpoint/2010/main" val="5387792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例を用いながら説明</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a:t>
            </a:r>
            <a:r>
              <a:rPr kumimoji="1" lang="en-US" altLang="ja-JP" dirty="0" smtClean="0"/>
              <a:t>Tree View</a:t>
            </a:r>
            <a:r>
              <a:rPr kumimoji="1" lang="ja-JP" altLang="en-US" dirty="0" smtClean="0"/>
              <a:t>の説明</a:t>
            </a:r>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32</a:t>
            </a:fld>
            <a:endParaRPr lang="en-US" altLang="ja-JP"/>
          </a:p>
        </p:txBody>
      </p:sp>
    </p:spTree>
    <p:extLst>
      <p:ext uri="{BB962C8B-B14F-4D97-AF65-F5344CB8AC3E}">
        <p14:creationId xmlns:p14="http://schemas.microsoft.com/office/powerpoint/2010/main" val="36120814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スライドまとめ</a:t>
            </a:r>
            <a:endParaRPr kumimoji="1" lang="en-US" altLang="ja-JP" dirty="0" smtClean="0"/>
          </a:p>
          <a:p>
            <a:r>
              <a:rPr kumimoji="1" lang="ja-JP" altLang="en-US" dirty="0" smtClean="0"/>
              <a:t>・</a:t>
            </a:r>
            <a:r>
              <a:rPr kumimoji="1" lang="en-US" altLang="ja-JP" dirty="0" smtClean="0"/>
              <a:t>File List View</a:t>
            </a:r>
            <a:r>
              <a:rPr kumimoji="1" lang="ja-JP" altLang="en-US" dirty="0" smtClean="0"/>
              <a:t>の説明</a:t>
            </a:r>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33</a:t>
            </a:fld>
            <a:endParaRPr lang="en-US" altLang="ja-JP"/>
          </a:p>
        </p:txBody>
      </p:sp>
    </p:spTree>
    <p:extLst>
      <p:ext uri="{BB962C8B-B14F-4D97-AF65-F5344CB8AC3E}">
        <p14:creationId xmlns:p14="http://schemas.microsoft.com/office/powerpoint/2010/main" val="16412575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a:t>
            </a:r>
            <a:r>
              <a:rPr kumimoji="1" lang="ja-JP" altLang="en-US" dirty="0" smtClean="0"/>
              <a:t>つのテキストファイルの差分を可視化するツール</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a:t>
            </a:r>
            <a:r>
              <a:rPr kumimoji="1" lang="en-US" altLang="ja-JP" dirty="0" smtClean="0"/>
              <a:t>File Matrix View</a:t>
            </a:r>
            <a:r>
              <a:rPr kumimoji="1" lang="ja-JP" altLang="en-US" dirty="0" smtClean="0"/>
              <a:t>の説明</a:t>
            </a:r>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34</a:t>
            </a:fld>
            <a:endParaRPr lang="en-US" altLang="ja-JP"/>
          </a:p>
        </p:txBody>
      </p:sp>
    </p:spTree>
    <p:extLst>
      <p:ext uri="{BB962C8B-B14F-4D97-AF65-F5344CB8AC3E}">
        <p14:creationId xmlns:p14="http://schemas.microsoft.com/office/powerpoint/2010/main" val="39881322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入力ソフトウェアは，同時期に発売された</a:t>
            </a:r>
            <a:r>
              <a:rPr kumimoji="1" lang="en-US" altLang="ja-JP" dirty="0" smtClean="0"/>
              <a:t>Android</a:t>
            </a:r>
            <a:r>
              <a:rPr kumimoji="1" lang="ja-JP" altLang="en-US" dirty="0" smtClean="0"/>
              <a:t>スマートフォン</a:t>
            </a:r>
            <a:r>
              <a:rPr kumimoji="1" lang="en-US" altLang="ja-JP" dirty="0" smtClean="0"/>
              <a:t>4</a:t>
            </a:r>
            <a:r>
              <a:rPr kumimoji="1" lang="ja-JP" altLang="en-US" dirty="0" smtClean="0"/>
              <a:t>機種のソースコード</a:t>
            </a:r>
            <a:endParaRPr kumimoji="1" lang="en-US" altLang="ja-JP" dirty="0" smtClean="0"/>
          </a:p>
          <a:p>
            <a:r>
              <a:rPr kumimoji="1" lang="en-US" altLang="ja-JP" dirty="0" smtClean="0"/>
              <a:t>Fujitsu</a:t>
            </a:r>
            <a:r>
              <a:rPr kumimoji="1" lang="ja-JP" altLang="en-US" dirty="0" smtClean="0"/>
              <a:t>の</a:t>
            </a:r>
            <a:r>
              <a:rPr kumimoji="1" lang="en-US" altLang="ja-JP" dirty="0" smtClean="0"/>
              <a:t>3</a:t>
            </a:r>
            <a:r>
              <a:rPr kumimoji="1" lang="ja-JP" altLang="en-US" dirty="0" smtClean="0"/>
              <a:t>機種と</a:t>
            </a:r>
            <a:r>
              <a:rPr kumimoji="1" lang="en-US" altLang="ja-JP" dirty="0" smtClean="0"/>
              <a:t>Sony</a:t>
            </a:r>
            <a:r>
              <a:rPr kumimoji="1" lang="ja-JP" altLang="en-US" dirty="0" smtClean="0"/>
              <a:t>の</a:t>
            </a:r>
            <a:r>
              <a:rPr kumimoji="1" lang="en-US" altLang="ja-JP" dirty="0" smtClean="0"/>
              <a:t>3</a:t>
            </a:r>
            <a:r>
              <a:rPr kumimoji="1" lang="ja-JP" altLang="en-US" dirty="0" smtClean="0"/>
              <a:t>機種で，</a:t>
            </a:r>
            <a:r>
              <a:rPr kumimoji="1" lang="en-US" altLang="ja-JP" dirty="0" smtClean="0"/>
              <a:t>Android</a:t>
            </a:r>
            <a:r>
              <a:rPr kumimoji="1" lang="ja-JP" altLang="en-US" dirty="0" smtClean="0"/>
              <a:t>バージョン，</a:t>
            </a:r>
            <a:r>
              <a:rPr kumimoji="1" lang="en-US" altLang="ja-JP" dirty="0" smtClean="0"/>
              <a:t>CPU</a:t>
            </a:r>
            <a:r>
              <a:rPr kumimoji="1" lang="ja-JP" altLang="en-US" dirty="0" smtClean="0"/>
              <a:t>は共通</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・ケーススタディの入力詳細</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35</a:t>
            </a:fld>
            <a:endParaRPr lang="en-US" altLang="ja-JP"/>
          </a:p>
        </p:txBody>
      </p:sp>
    </p:spTree>
    <p:extLst>
      <p:ext uri="{BB962C8B-B14F-4D97-AF65-F5344CB8AC3E}">
        <p14:creationId xmlns:p14="http://schemas.microsoft.com/office/powerpoint/2010/main" val="18566746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ディレクトリ間の類似度の閾値を</a:t>
            </a:r>
            <a:r>
              <a:rPr kumimoji="1" lang="en-US" altLang="ja-JP" dirty="0" smtClean="0"/>
              <a:t>0.8</a:t>
            </a:r>
          </a:p>
          <a:p>
            <a:r>
              <a:rPr kumimoji="1" lang="ja-JP" altLang="en-US" dirty="0" smtClean="0"/>
              <a:t>ディレクトリ間の比較，統一されたディレクトリ構造の抽出に</a:t>
            </a:r>
            <a:r>
              <a:rPr kumimoji="1" lang="en-US" altLang="ja-JP" dirty="0" smtClean="0"/>
              <a:t>42</a:t>
            </a:r>
            <a:r>
              <a:rPr kumimoji="1" lang="ja-JP" altLang="en-US" dirty="0" smtClean="0"/>
              <a:t>分</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・出力詳細</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36</a:t>
            </a:fld>
            <a:endParaRPr lang="en-US" altLang="ja-JP"/>
          </a:p>
        </p:txBody>
      </p:sp>
    </p:spTree>
    <p:extLst>
      <p:ext uri="{BB962C8B-B14F-4D97-AF65-F5344CB8AC3E}">
        <p14:creationId xmlns:p14="http://schemas.microsoft.com/office/powerpoint/2010/main" val="15730839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Sony</a:t>
            </a:r>
            <a:r>
              <a:rPr kumimoji="1" lang="ja-JP" altLang="en-US" dirty="0" smtClean="0"/>
              <a:t>製品の一部ファイルが</a:t>
            </a:r>
            <a:r>
              <a:rPr kumimoji="1" lang="en-US" altLang="ja-JP" dirty="0" smtClean="0"/>
              <a:t>Fujitsu</a:t>
            </a:r>
            <a:r>
              <a:rPr kumimoji="1" lang="ja-JP" altLang="en-US" dirty="0" smtClean="0"/>
              <a:t>製品のものと異なっている</a:t>
            </a:r>
            <a:endParaRPr kumimoji="1" lang="en-US" altLang="ja-JP" dirty="0" smtClean="0"/>
          </a:p>
          <a:p>
            <a:endParaRPr kumimoji="1" lang="en-US" altLang="ja-JP" dirty="0" smtClean="0"/>
          </a:p>
          <a:p>
            <a:r>
              <a:rPr kumimoji="1" lang="en-US" altLang="ja-JP" dirty="0" smtClean="0"/>
              <a:t>AndroidKernel.mk</a:t>
            </a:r>
            <a:r>
              <a:rPr kumimoji="1" lang="ja-JP" altLang="en-US" dirty="0" smtClean="0"/>
              <a:t>の類似度は</a:t>
            </a:r>
            <a:r>
              <a:rPr kumimoji="1" lang="en-US" altLang="ja-JP" dirty="0" smtClean="0"/>
              <a:t>40.52%</a:t>
            </a:r>
            <a:r>
              <a:rPr kumimoji="1" lang="ja-JP" altLang="en-US" dirty="0" smtClean="0"/>
              <a:t>であり</a:t>
            </a:r>
            <a:endParaRPr kumimoji="1" lang="en-US" altLang="ja-JP" dirty="0" smtClean="0"/>
          </a:p>
          <a:p>
            <a:r>
              <a:rPr kumimoji="1" lang="ja-JP" altLang="en-US" dirty="0" smtClean="0"/>
              <a:t>カーネルビルドの特別な設定を主にこのファイルで行っているということがわかる</a:t>
            </a:r>
            <a:endParaRPr kumimoji="1" lang="en-US" altLang="ja-JP" dirty="0" smtClean="0"/>
          </a:p>
          <a:p>
            <a:endParaRPr kumimoji="1" lang="en-US" altLang="ja-JP" dirty="0" smtClean="0"/>
          </a:p>
          <a:p>
            <a:r>
              <a:rPr kumimoji="1" lang="en-US" altLang="ja-JP" dirty="0" smtClean="0"/>
              <a:t>F-01F</a:t>
            </a:r>
            <a:r>
              <a:rPr kumimoji="1" lang="ja-JP" altLang="en-US" dirty="0" smtClean="0"/>
              <a:t>の</a:t>
            </a:r>
            <a:r>
              <a:rPr kumimoji="1" lang="en-US" altLang="ja-JP" dirty="0" smtClean="0"/>
              <a:t>MAINTENERS</a:t>
            </a:r>
            <a:r>
              <a:rPr kumimoji="1" lang="ja-JP" altLang="en-US" dirty="0" smtClean="0"/>
              <a:t>のみが異なっている</a:t>
            </a:r>
            <a:endParaRPr kumimoji="1" lang="en-US" altLang="ja-JP" dirty="0" smtClean="0"/>
          </a:p>
          <a:p>
            <a:r>
              <a:rPr kumimoji="1" lang="ja-JP" altLang="en-US" dirty="0" smtClean="0"/>
              <a:t>一部の非アスキー文字が含まれておらず開発途中で置換されたと予想できる</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a:t>
            </a:r>
            <a:r>
              <a:rPr kumimoji="1" lang="en-US" altLang="ja-JP" dirty="0" smtClean="0"/>
              <a:t>kernel</a:t>
            </a:r>
            <a:r>
              <a:rPr kumimoji="1" lang="ja-JP" altLang="en-US" dirty="0" smtClean="0"/>
              <a:t>の分析</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37</a:t>
            </a:fld>
            <a:endParaRPr lang="en-US" altLang="ja-JP"/>
          </a:p>
        </p:txBody>
      </p:sp>
    </p:spTree>
    <p:extLst>
      <p:ext uri="{BB962C8B-B14F-4D97-AF65-F5344CB8AC3E}">
        <p14:creationId xmlns:p14="http://schemas.microsoft.com/office/powerpoint/2010/main" val="22231608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ディレクトリ名，パスから対応していると考えられるディレクトリ間の類似度が閾値以下</a:t>
            </a:r>
            <a:endParaRPr kumimoji="1" lang="en-US" altLang="ja-JP" dirty="0" smtClean="0"/>
          </a:p>
          <a:p>
            <a:r>
              <a:rPr kumimoji="1" lang="ja-JP" altLang="en-US" dirty="0" smtClean="0"/>
              <a:t>共通のサブディレクトリは類似している</a:t>
            </a:r>
            <a:endParaRPr kumimoji="1" lang="en-US" altLang="ja-JP" dirty="0" smtClean="0"/>
          </a:p>
          <a:p>
            <a:endParaRPr kumimoji="1" lang="en-US" altLang="ja-JP" dirty="0" smtClean="0"/>
          </a:p>
          <a:p>
            <a:r>
              <a:rPr kumimoji="1" lang="ja-JP" altLang="en-US" dirty="0" smtClean="0"/>
              <a:t>ディレクトリは独立</a:t>
            </a:r>
            <a:endParaRPr kumimoji="1" lang="en-US" altLang="ja-JP" dirty="0" smtClean="0"/>
          </a:p>
          <a:p>
            <a:r>
              <a:rPr kumimoji="1" lang="ja-JP" altLang="en-US" dirty="0" smtClean="0"/>
              <a:t>共通のサブディレクトリは親子関係の多い</a:t>
            </a:r>
            <a:r>
              <a:rPr kumimoji="1" lang="en-US" altLang="ja-JP" dirty="0" smtClean="0"/>
              <a:t>Fujitsu</a:t>
            </a:r>
            <a:r>
              <a:rPr kumimoji="1" lang="ja-JP" altLang="en-US" dirty="0" smtClean="0"/>
              <a:t>側へ接続</a:t>
            </a:r>
            <a:endParaRPr kumimoji="1" lang="en-US" altLang="ja-JP" dirty="0" smtClean="0"/>
          </a:p>
          <a:p>
            <a:r>
              <a:rPr kumimoji="1" lang="en-US" altLang="ja-JP" dirty="0" smtClean="0"/>
              <a:t>Sony</a:t>
            </a:r>
            <a:r>
              <a:rPr kumimoji="1" lang="ja-JP" altLang="en-US" dirty="0" smtClean="0"/>
              <a:t>固有のサブディレクトリは</a:t>
            </a:r>
            <a:r>
              <a:rPr kumimoji="1" lang="en-US" altLang="ja-JP" dirty="0" smtClean="0"/>
              <a:t>Sony</a:t>
            </a:r>
            <a:r>
              <a:rPr kumimoji="1" lang="ja-JP" altLang="en-US" dirty="0" smtClean="0"/>
              <a:t>側へ接続</a:t>
            </a:r>
            <a:endParaRPr kumimoji="1" lang="en-US" altLang="ja-JP" dirty="0" smtClean="0"/>
          </a:p>
          <a:p>
            <a:endParaRPr kumimoji="1" lang="en-US" altLang="ja-JP" dirty="0" smtClean="0"/>
          </a:p>
          <a:p>
            <a:r>
              <a:rPr kumimoji="1" lang="ja-JP" altLang="en-US" dirty="0" smtClean="0"/>
              <a:t>スライドまとめ</a:t>
            </a:r>
            <a:endParaRPr kumimoji="1" lang="en-US" altLang="ja-JP" dirty="0" smtClean="0"/>
          </a:p>
          <a:p>
            <a:r>
              <a:rPr kumimoji="1" lang="ja-JP" altLang="en-US" dirty="0" smtClean="0"/>
              <a:t>・ディレクトリのマージのある一部分の例</a:t>
            </a:r>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38</a:t>
            </a:fld>
            <a:endParaRPr lang="en-US" altLang="ja-JP"/>
          </a:p>
        </p:txBody>
      </p:sp>
    </p:spTree>
    <p:extLst>
      <p:ext uri="{BB962C8B-B14F-4D97-AF65-F5344CB8AC3E}">
        <p14:creationId xmlns:p14="http://schemas.microsoft.com/office/powerpoint/2010/main" val="9232604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39</a:t>
            </a:fld>
            <a:endParaRPr lang="en-US" altLang="ja-JP"/>
          </a:p>
        </p:txBody>
      </p:sp>
    </p:spTree>
    <p:extLst>
      <p:ext uri="{BB962C8B-B14F-4D97-AF65-F5344CB8AC3E}">
        <p14:creationId xmlns:p14="http://schemas.microsoft.com/office/powerpoint/2010/main" val="331227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・比較はディレクトリ単位がよい</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3</a:t>
            </a:fld>
            <a:endParaRPr lang="en-US" altLang="ja-JP"/>
          </a:p>
        </p:txBody>
      </p:sp>
    </p:spTree>
    <p:extLst>
      <p:ext uri="{BB962C8B-B14F-4D97-AF65-F5344CB8AC3E}">
        <p14:creationId xmlns:p14="http://schemas.microsoft.com/office/powerpoint/2010/main" val="4228734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手法を行う前提として（</a:t>
            </a:r>
            <a:r>
              <a:rPr kumimoji="1" lang="en-US" altLang="ja-JP" dirty="0" smtClean="0"/>
              <a:t>2</a:t>
            </a:r>
            <a:r>
              <a:rPr kumimoji="1" lang="ja-JP" altLang="en-US" dirty="0" smtClean="0"/>
              <a:t>文目）</a:t>
            </a:r>
            <a:endParaRPr kumimoji="1" lang="en-US" altLang="ja-JP" dirty="0" smtClean="0"/>
          </a:p>
          <a:p>
            <a:endParaRPr kumimoji="1" lang="en-US" altLang="ja-JP" dirty="0" smtClean="0"/>
          </a:p>
          <a:p>
            <a:r>
              <a:rPr lang="ja-JP" altLang="en-US" dirty="0" smtClean="0"/>
              <a:t>スライドまとめ</a:t>
            </a:r>
            <a:endParaRPr lang="en-US" altLang="ja-JP" dirty="0" smtClean="0"/>
          </a:p>
          <a:p>
            <a:r>
              <a:rPr lang="ja-JP" altLang="en-US" dirty="0" smtClean="0"/>
              <a:t>・既存手法はある</a:t>
            </a:r>
            <a:endParaRPr lang="en-US" altLang="ja-JP" dirty="0" smtClean="0"/>
          </a:p>
          <a:p>
            <a:r>
              <a:rPr lang="ja-JP" altLang="en-US" dirty="0" smtClean="0"/>
              <a:t>・ディレクトリの対応付けが必要</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4</a:t>
            </a:fld>
            <a:endParaRPr lang="en-US" altLang="ja-JP"/>
          </a:p>
        </p:txBody>
      </p:sp>
    </p:spTree>
    <p:extLst>
      <p:ext uri="{BB962C8B-B14F-4D97-AF65-F5344CB8AC3E}">
        <p14:creationId xmlns:p14="http://schemas.microsoft.com/office/powerpoint/2010/main" val="2295478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・対応付けの既存研究がある</a:t>
            </a:r>
            <a:endParaRPr lang="en-US" altLang="ja-JP" dirty="0" smtClean="0"/>
          </a:p>
          <a:p>
            <a:r>
              <a:rPr lang="ja-JP" altLang="en-US" dirty="0" smtClean="0"/>
              <a:t>・</a:t>
            </a:r>
            <a:r>
              <a:rPr lang="en-US" altLang="ja-JP" dirty="0" smtClean="0"/>
              <a:t>2</a:t>
            </a:r>
            <a:r>
              <a:rPr lang="ja-JP" altLang="en-US" dirty="0" smtClean="0"/>
              <a:t>つしかないので</a:t>
            </a:r>
            <a:r>
              <a:rPr lang="en-US" altLang="ja-JP" dirty="0" smtClean="0"/>
              <a:t>3</a:t>
            </a:r>
            <a:r>
              <a:rPr lang="ja-JP" altLang="en-US" dirty="0" smtClean="0"/>
              <a:t>つ以上が必要</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5</a:t>
            </a:fld>
            <a:endParaRPr lang="en-US" altLang="ja-JP"/>
          </a:p>
        </p:txBody>
      </p:sp>
    </p:spTree>
    <p:extLst>
      <p:ext uri="{BB962C8B-B14F-4D97-AF65-F5344CB8AC3E}">
        <p14:creationId xmlns:p14="http://schemas.microsoft.com/office/powerpoint/2010/main" val="97644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a:t>
            </a:r>
            <a:r>
              <a:rPr lang="en-US" altLang="ja-JP" dirty="0" smtClean="0"/>
              <a:t>3</a:t>
            </a:r>
            <a:r>
              <a:rPr lang="ja-JP" altLang="en-US" dirty="0" smtClean="0"/>
              <a:t>つ以上を対応付ける手法</a:t>
            </a:r>
            <a:endParaRPr lang="en-US" altLang="ja-JP" dirty="0" smtClean="0"/>
          </a:p>
          <a:p>
            <a:r>
              <a:rPr lang="ja-JP" altLang="en-US" dirty="0" smtClean="0"/>
              <a:t>・可視化するツール</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6</a:t>
            </a:fld>
            <a:endParaRPr lang="en-US" altLang="ja-JP"/>
          </a:p>
        </p:txBody>
      </p:sp>
    </p:spTree>
    <p:extLst>
      <p:ext uri="{BB962C8B-B14F-4D97-AF65-F5344CB8AC3E}">
        <p14:creationId xmlns:p14="http://schemas.microsoft.com/office/powerpoint/2010/main" val="181105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スライドまとめ</a:t>
            </a:r>
            <a:endParaRPr lang="en-US" altLang="ja-JP" dirty="0" smtClean="0"/>
          </a:p>
          <a:p>
            <a:r>
              <a:rPr lang="ja-JP" altLang="en-US" dirty="0" smtClean="0"/>
              <a:t>・ツールは出力をビューアにより可視化</a:t>
            </a:r>
            <a:endParaRPr lang="en-US" altLang="ja-JP" dirty="0" smtClean="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7</a:t>
            </a:fld>
            <a:endParaRPr lang="en-US" altLang="ja-JP"/>
          </a:p>
        </p:txBody>
      </p:sp>
    </p:spTree>
    <p:extLst>
      <p:ext uri="{BB962C8B-B14F-4D97-AF65-F5344CB8AC3E}">
        <p14:creationId xmlns:p14="http://schemas.microsoft.com/office/powerpoint/2010/main" val="3607883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E8B4BF-7AD8-481B-91E8-E29F4805C669}" type="slidenum">
              <a:rPr lang="en-US" altLang="ja-JP" smtClean="0"/>
              <a:pPr/>
              <a:t>8</a:t>
            </a:fld>
            <a:endParaRPr lang="en-US" altLang="ja-JP"/>
          </a:p>
        </p:txBody>
      </p:sp>
    </p:spTree>
    <p:extLst>
      <p:ext uri="{BB962C8B-B14F-4D97-AF65-F5344CB8AC3E}">
        <p14:creationId xmlns:p14="http://schemas.microsoft.com/office/powerpoint/2010/main" val="32884550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sz="2400">
                <a:solidFill>
                  <a:srgbClr val="4D4D4D"/>
                </a:solidFill>
              </a:defRPr>
            </a:lvl1pPr>
          </a:lstStyle>
          <a:p>
            <a:pPr lvl="0"/>
            <a:r>
              <a:rPr lang="ja-JP" altLang="en-US" noProof="0" dirty="0" smtClean="0"/>
              <a:t>マスター サブタイトルの書式設定</a:t>
            </a:r>
          </a:p>
        </p:txBody>
      </p:sp>
      <p:sp>
        <p:nvSpPr>
          <p:cNvPr id="3077" name="Rectangle 5"/>
          <p:cNvSpPr>
            <a:spLocks noGrp="1" noChangeArrowheads="1"/>
          </p:cNvSpPr>
          <p:nvPr>
            <p:ph type="ftr" sz="quarter" idx="3"/>
          </p:nvPr>
        </p:nvSpPr>
        <p:spPr>
          <a:xfrm>
            <a:off x="2268000" y="5877000"/>
            <a:ext cx="4802840" cy="484900"/>
          </a:xfrm>
        </p:spPr>
        <p:txBody>
          <a:bodyPr/>
          <a:lstStyle>
            <a:lvl1pPr algn="l">
              <a:defRPr sz="1050" b="1" i="1">
                <a:solidFill>
                  <a:schemeClr val="accent2"/>
                </a:solidFill>
              </a:defRPr>
            </a:lvl1pPr>
          </a:lstStyle>
          <a:p>
            <a:r>
              <a:rPr lang="en-US" altLang="ja-JP" dirty="0" smtClean="0"/>
              <a:t>Department of Computer Science, </a:t>
            </a:r>
            <a:br>
              <a:rPr lang="en-US" altLang="ja-JP" dirty="0" smtClean="0"/>
            </a:br>
            <a:r>
              <a:rPr lang="en-US" altLang="ja-JP" dirty="0" smtClean="0"/>
              <a:t>Graduate School of Information Science and Technology, </a:t>
            </a:r>
          </a:p>
          <a:p>
            <a:r>
              <a:rPr lang="en-US" altLang="ja-JP" dirty="0" smtClean="0"/>
              <a:t>Osaka University</a:t>
            </a:r>
            <a:endParaRPr lang="en-US" altLang="ja-JP" dirty="0"/>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225" y="5877000"/>
            <a:ext cx="1411775" cy="484900"/>
          </a:xfrm>
          <a:prstGeom prst="rect">
            <a:avLst/>
          </a:prstGeom>
        </p:spPr>
      </p:pic>
      <p:sp>
        <p:nvSpPr>
          <p:cNvPr id="3" name="日付プレースホルダー 2"/>
          <p:cNvSpPr>
            <a:spLocks noGrp="1"/>
          </p:cNvSpPr>
          <p:nvPr>
            <p:ph type="dt" sz="half" idx="10"/>
          </p:nvPr>
        </p:nvSpPr>
        <p:spPr/>
        <p:txBody>
          <a:bodyPr/>
          <a:lstStyle/>
          <a:p>
            <a:fld id="{F23A8DAF-3FA5-4AC0-BD31-649CE1B0643F}" type="datetime1">
              <a:rPr lang="ja-JP" altLang="en-US" smtClean="0"/>
              <a:pPr/>
              <a:t>2015/9/9</a:t>
            </a:fld>
            <a:endParaRPr lang="en-US" altLang="ja-JP"/>
          </a:p>
        </p:txBody>
      </p:sp>
      <p:sp>
        <p:nvSpPr>
          <p:cNvPr id="4" name="スライド番号プレースホルダー 3"/>
          <p:cNvSpPr>
            <a:spLocks noGrp="1"/>
          </p:cNvSpPr>
          <p:nvPr>
            <p:ph type="sldNum" sz="quarter" idx="11"/>
          </p:nvPr>
        </p:nvSpPr>
        <p:spPr/>
        <p:txBody>
          <a:bodyPr/>
          <a:lstStyle/>
          <a:p>
            <a:fld id="{EA2B205E-FAD0-4E74-87BB-0D8163C84435}" type="slidenum">
              <a:rPr lang="en-US" altLang="ja-JP" smtClean="0"/>
              <a:pPr/>
              <a:t>‹#›</a:t>
            </a:fld>
            <a:endParaRPr lang="en-US" altLang="ja-JP"/>
          </a:p>
        </p:txBody>
      </p:sp>
      <p:sp>
        <p:nvSpPr>
          <p:cNvPr id="5" name="タイトル 4"/>
          <p:cNvSpPr>
            <a:spLocks noGrp="1"/>
          </p:cNvSpPr>
          <p:nvPr>
            <p:ph type="title"/>
          </p:nvPr>
        </p:nvSpPr>
        <p:spPr/>
        <p:txBody>
          <a:bodyPr/>
          <a:lstStyle>
            <a:lvl1pPr>
              <a:defRPr>
                <a:solidFill>
                  <a:srgbClr val="4D4D4D"/>
                </a:solidFill>
              </a:defRPr>
            </a:lvl1pPr>
          </a:lstStyle>
          <a:p>
            <a:r>
              <a:rPr kumimoji="1" lang="ja-JP" altLang="en-US" dirty="0" smtClean="0"/>
              <a:t>マスター タイトルの書式設定</a:t>
            </a:r>
            <a:endParaRPr kumimoji="1" lang="ja-JP"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7A8BC664-C315-4E14-97F2-EDE356213461}" type="datetime1">
              <a:rPr lang="ja-JP" altLang="en-US"/>
              <a:pPr/>
              <a:t>2015/9/9</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975809D-C8D4-4CD3-BE9B-DC72514CD411}" type="slidenum">
              <a:rPr lang="en-US" altLang="ja-JP"/>
              <a:pPr/>
              <a:t>‹#›</a:t>
            </a:fld>
            <a:endParaRPr lang="en-US" altLang="ja-JP"/>
          </a:p>
        </p:txBody>
      </p:sp>
    </p:spTree>
    <p:extLst>
      <p:ext uri="{BB962C8B-B14F-4D97-AF65-F5344CB8AC3E}">
        <p14:creationId xmlns:p14="http://schemas.microsoft.com/office/powerpoint/2010/main" val="21063356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7856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EDFB1300-48BA-4489-B9BE-95AAC8CEBC9E}" type="datetime1">
              <a:rPr lang="ja-JP" altLang="en-US"/>
              <a:pPr/>
              <a:t>2015/9/9</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83AD28DB-4FA9-4ECE-BCC7-16ABFE2F3AF3}" type="slidenum">
              <a:rPr lang="en-US" altLang="ja-JP"/>
              <a:pPr/>
              <a:t>‹#›</a:t>
            </a:fld>
            <a:endParaRPr lang="en-US" altLang="ja-JP"/>
          </a:p>
        </p:txBody>
      </p:sp>
    </p:spTree>
    <p:extLst>
      <p:ext uri="{BB962C8B-B14F-4D97-AF65-F5344CB8AC3E}">
        <p14:creationId xmlns:p14="http://schemas.microsoft.com/office/powerpoint/2010/main" val="38843202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4800">
                <a:solidFill>
                  <a:schemeClr val="tx1"/>
                </a:solidFill>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スライド番号プレースホルダー 5"/>
          <p:cNvSpPr>
            <a:spLocks noGrp="1"/>
          </p:cNvSpPr>
          <p:nvPr>
            <p:ph type="sldNum" sz="quarter" idx="12"/>
          </p:nvPr>
        </p:nvSpPr>
        <p:spPr>
          <a:xfrm>
            <a:off x="8399006" y="6614665"/>
            <a:ext cx="575588" cy="268288"/>
          </a:xfrm>
        </p:spPr>
        <p:txBody>
          <a:bodyPr/>
          <a:lstStyle>
            <a:lvl1pPr>
              <a:defRPr/>
            </a:lvl1pPr>
          </a:lstStyle>
          <a:p>
            <a:fld id="{4D3F4C42-43E0-4189-8EBB-4917FBBE6903}" type="slidenum">
              <a:rPr lang="en-US" altLang="ja-JP"/>
              <a:pPr/>
              <a:t>‹#›</a:t>
            </a:fld>
            <a:endParaRPr lang="en-US" altLang="ja-JP"/>
          </a:p>
        </p:txBody>
      </p:sp>
      <p:sp>
        <p:nvSpPr>
          <p:cNvPr id="8" name="正方形/長方形 7"/>
          <p:cNvSpPr/>
          <p:nvPr userDrawn="1"/>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5"/>
          <p:cNvSpPr txBox="1">
            <a:spLocks noChangeArrowheads="1"/>
          </p:cNvSpPr>
          <p:nvPr userDrawn="1"/>
        </p:nvSpPr>
        <p:spPr bwMode="auto">
          <a:xfrm>
            <a:off x="1377191" y="6608490"/>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dirty="0" smtClean="0"/>
              <a:t>Department of Computer Science, Graduate School of Information Science and Technology, </a:t>
            </a:r>
            <a:r>
              <a:rPr lang="en-US" altLang="ja-JP" sz="1050" dirty="0" smtClean="0"/>
              <a:t>Osaka University</a:t>
            </a:r>
            <a:endParaRPr lang="en-US" altLang="ja-JP" sz="1000" dirty="0"/>
          </a:p>
        </p:txBody>
      </p:sp>
      <p:pic>
        <p:nvPicPr>
          <p:cNvPr id="10" name="図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000" y="6451925"/>
            <a:ext cx="1086500" cy="373178"/>
          </a:xfrm>
          <a:prstGeom prst="rect">
            <a:avLst/>
          </a:prstGeom>
        </p:spPr>
      </p:pic>
    </p:spTree>
    <p:extLst>
      <p:ext uri="{BB962C8B-B14F-4D97-AF65-F5344CB8AC3E}">
        <p14:creationId xmlns:p14="http://schemas.microsoft.com/office/powerpoint/2010/main" val="10369050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solidFill>
                  <a:schemeClr val="tx1"/>
                </a:solidFill>
              </a:defRPr>
            </a:lvl1pPr>
          </a:lstStyle>
          <a:p>
            <a:r>
              <a:rPr lang="ja-JP" altLang="en-US" dirty="0" smtClean="0"/>
              <a:t>マスター タイトルの書式設定</a:t>
            </a:r>
            <a:endParaRPr lang="ja-JP" altLang="en-US" dirty="0"/>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dirty="0"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C37E52F7-2555-4EDD-BEC0-82B62AC0B3FB}" type="datetime1">
              <a:rPr lang="ja-JP" altLang="en-US"/>
              <a:pPr/>
              <a:t>2015/9/9</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B92CD841-C71A-42ED-8B01-879410F009CE}" type="slidenum">
              <a:rPr lang="en-US" altLang="ja-JP"/>
              <a:pPr/>
              <a:t>‹#›</a:t>
            </a:fld>
            <a:endParaRPr lang="en-US" altLang="ja-JP"/>
          </a:p>
        </p:txBody>
      </p:sp>
    </p:spTree>
    <p:extLst>
      <p:ext uri="{BB962C8B-B14F-4D97-AF65-F5344CB8AC3E}">
        <p14:creationId xmlns:p14="http://schemas.microsoft.com/office/powerpoint/2010/main" val="20381083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fld id="{97EB8615-F243-4CEA-A820-0190F8FB35EA}" type="datetime1">
              <a:rPr lang="ja-JP" altLang="en-US"/>
              <a:pPr/>
              <a:t>2015/9/9</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98BDFE3D-C2C6-413F-887A-B792AEBC210E}" type="slidenum">
              <a:rPr lang="en-US" altLang="ja-JP"/>
              <a:pPr/>
              <a:t>‹#›</a:t>
            </a:fld>
            <a:endParaRPr lang="en-US" altLang="ja-JP"/>
          </a:p>
        </p:txBody>
      </p:sp>
    </p:spTree>
    <p:extLst>
      <p:ext uri="{BB962C8B-B14F-4D97-AF65-F5344CB8AC3E}">
        <p14:creationId xmlns:p14="http://schemas.microsoft.com/office/powerpoint/2010/main" val="361087790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fld id="{D05656C1-07B8-4202-A713-D2E5F83ECC0F}" type="datetime1">
              <a:rPr lang="ja-JP" altLang="en-US"/>
              <a:pPr/>
              <a:t>2015/9/9</a:t>
            </a:fld>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023974ED-75F8-469E-A1C3-681356DE49C5}" type="slidenum">
              <a:rPr lang="en-US" altLang="ja-JP"/>
              <a:pPr/>
              <a:t>‹#›</a:t>
            </a:fld>
            <a:endParaRPr lang="en-US" altLang="ja-JP"/>
          </a:p>
        </p:txBody>
      </p:sp>
    </p:spTree>
    <p:extLst>
      <p:ext uri="{BB962C8B-B14F-4D97-AF65-F5344CB8AC3E}">
        <p14:creationId xmlns:p14="http://schemas.microsoft.com/office/powerpoint/2010/main" val="16251821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fld id="{54EBED04-3925-4EA8-8D6A-AF5A87C8B1DF}" type="datetime1">
              <a:rPr lang="ja-JP" altLang="en-US"/>
              <a:pPr/>
              <a:t>2015/9/9</a:t>
            </a:fld>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16A0B4A6-EF67-4A56-8D5C-C1A422DF5230}" type="slidenum">
              <a:rPr lang="en-US" altLang="ja-JP"/>
              <a:pPr/>
              <a:t>‹#›</a:t>
            </a:fld>
            <a:endParaRPr lang="en-US" altLang="ja-JP"/>
          </a:p>
        </p:txBody>
      </p:sp>
    </p:spTree>
    <p:extLst>
      <p:ext uri="{BB962C8B-B14F-4D97-AF65-F5344CB8AC3E}">
        <p14:creationId xmlns:p14="http://schemas.microsoft.com/office/powerpoint/2010/main" val="169534058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C13B5CB6-2877-4446-A2BA-E783EB3DC7A4}" type="datetime1">
              <a:rPr lang="ja-JP" altLang="en-US"/>
              <a:pPr/>
              <a:t>2015/9/9</a:t>
            </a:fld>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002AF455-1B96-49DD-B472-6FBB8085443D}" type="slidenum">
              <a:rPr lang="en-US" altLang="ja-JP"/>
              <a:pPr/>
              <a:t>‹#›</a:t>
            </a:fld>
            <a:endParaRPr lang="en-US" altLang="ja-JP"/>
          </a:p>
        </p:txBody>
      </p:sp>
    </p:spTree>
    <p:extLst>
      <p:ext uri="{BB962C8B-B14F-4D97-AF65-F5344CB8AC3E}">
        <p14:creationId xmlns:p14="http://schemas.microsoft.com/office/powerpoint/2010/main" val="165205220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4339532-8363-4E56-B573-7287C175FDA4}" type="datetime1">
              <a:rPr lang="ja-JP" altLang="en-US"/>
              <a:pPr/>
              <a:t>2015/9/9</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E1AB3E40-9134-4FC7-8436-83AB75D5BC14}" type="slidenum">
              <a:rPr lang="en-US" altLang="ja-JP"/>
              <a:pPr/>
              <a:t>‹#›</a:t>
            </a:fld>
            <a:endParaRPr lang="en-US" altLang="ja-JP"/>
          </a:p>
        </p:txBody>
      </p:sp>
    </p:spTree>
    <p:extLst>
      <p:ext uri="{BB962C8B-B14F-4D97-AF65-F5344CB8AC3E}">
        <p14:creationId xmlns:p14="http://schemas.microsoft.com/office/powerpoint/2010/main" val="175758407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43AF7C0E-8147-447D-ABBF-569B5BA8BDBF}" type="datetime1">
              <a:rPr lang="ja-JP" altLang="en-US"/>
              <a:pPr/>
              <a:t>2015/9/9</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0F97A64D-5474-4150-9504-08B07D48CC94}" type="slidenum">
              <a:rPr lang="en-US" altLang="ja-JP"/>
              <a:pPr/>
              <a:t>‹#›</a:t>
            </a:fld>
            <a:endParaRPr lang="en-US" altLang="ja-JP"/>
          </a:p>
        </p:txBody>
      </p:sp>
    </p:spTree>
    <p:extLst>
      <p:ext uri="{BB962C8B-B14F-4D97-AF65-F5344CB8AC3E}">
        <p14:creationId xmlns:p14="http://schemas.microsoft.com/office/powerpoint/2010/main" val="23449447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0"/>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692150"/>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fld id="{F23A8DAF-3FA5-4AC0-BD31-649CE1B0643F}" type="datetime1">
              <a:rPr lang="ja-JP" altLang="en-US"/>
              <a:pPr/>
              <a:t>2015/9/9</a:t>
            </a:fld>
            <a:endParaRPr lang="en-US" altLang="ja-JP"/>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US" altLang="ja-JP"/>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EA2B205E-FAD0-4E74-87BB-0D8163C84435}"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800" kern="1200">
          <a:solidFill>
            <a:schemeClr val="tx2"/>
          </a:solidFill>
          <a:latin typeface="+mj-lt"/>
          <a:ea typeface="+mj-ea"/>
          <a:cs typeface="+mj-cs"/>
        </a:defRPr>
      </a:lvl1pPr>
      <a:lvl2pPr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5pPr>
      <a:lvl6pPr marL="457200"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6pPr>
      <a:lvl7pPr marL="914400"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7pPr>
      <a:lvl8pPr marL="1371600"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8pPr>
      <a:lvl9pPr marL="1828800" algn="l" rtl="0" eaLnBrk="1" fontAlgn="base" hangingPunct="1">
        <a:spcBef>
          <a:spcPct val="0"/>
        </a:spcBef>
        <a:spcAft>
          <a:spcPct val="0"/>
        </a:spcAft>
        <a:defRPr kumimoji="1" sz="28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0.png"/><Relationship Id="rId7"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110.png"/><Relationship Id="rId5" Type="http://schemas.openxmlformats.org/officeDocument/2006/relationships/image" Target="../media/image100.png"/><Relationship Id="rId4" Type="http://schemas.openxmlformats.org/officeDocument/2006/relationships/image" Target="../media/image9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png"/><Relationship Id="rId7" Type="http://schemas.openxmlformats.org/officeDocument/2006/relationships/image" Target="../media/image21.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0.png"/><Relationship Id="rId4" Type="http://schemas.openxmlformats.org/officeDocument/2006/relationships/image" Target="../media/image19.png"/></Relationships>
</file>

<file path=ppt/slides/_rels/slide3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39.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20.png"/><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8.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84225" y="1917000"/>
            <a:ext cx="8107775" cy="1007400"/>
          </a:xfrm>
        </p:spPr>
        <p:txBody>
          <a:bodyPr/>
          <a:lstStyle/>
          <a:p>
            <a:r>
              <a:rPr lang="ja-JP" altLang="en-US" sz="3200" b="0" dirty="0">
                <a:solidFill>
                  <a:schemeClr val="tx1"/>
                </a:solidFill>
              </a:rPr>
              <a:t>類似ソフトウェア比較のため</a:t>
            </a:r>
            <a:r>
              <a:rPr lang="ja-JP" altLang="en-US" sz="3200" b="0" dirty="0" smtClean="0">
                <a:solidFill>
                  <a:schemeClr val="tx1"/>
                </a:solidFill>
              </a:rPr>
              <a:t>の</a:t>
            </a:r>
            <a:r>
              <a:rPr lang="en-US" altLang="ja-JP" sz="3200" b="0" dirty="0" smtClean="0">
                <a:solidFill>
                  <a:schemeClr val="tx1"/>
                </a:solidFill>
              </a:rPr>
              <a:t/>
            </a:r>
            <a:br>
              <a:rPr lang="en-US" altLang="ja-JP" sz="3200" b="0" dirty="0" smtClean="0">
                <a:solidFill>
                  <a:schemeClr val="tx1"/>
                </a:solidFill>
              </a:rPr>
            </a:br>
            <a:r>
              <a:rPr lang="ja-JP" altLang="en-US" sz="3200" b="0" dirty="0" smtClean="0">
                <a:solidFill>
                  <a:schemeClr val="tx1"/>
                </a:solidFill>
              </a:rPr>
              <a:t>統一</a:t>
            </a:r>
            <a:r>
              <a:rPr lang="ja-JP" altLang="en-US" sz="3200" b="0" dirty="0">
                <a:solidFill>
                  <a:schemeClr val="tx1"/>
                </a:solidFill>
              </a:rPr>
              <a:t>された</a:t>
            </a:r>
            <a:r>
              <a:rPr lang="ja-JP" altLang="en-US" sz="3200" b="0" dirty="0" smtClean="0">
                <a:solidFill>
                  <a:schemeClr val="tx1"/>
                </a:solidFill>
              </a:rPr>
              <a:t>ディレクトリ</a:t>
            </a:r>
            <a:r>
              <a:rPr lang="ja-JP" altLang="en-US" sz="3200" b="0" dirty="0">
                <a:solidFill>
                  <a:schemeClr val="tx1"/>
                </a:solidFill>
              </a:rPr>
              <a:t>構造</a:t>
            </a:r>
            <a:r>
              <a:rPr lang="ja-JP" altLang="en-US" sz="3200" b="0" dirty="0" smtClean="0">
                <a:solidFill>
                  <a:schemeClr val="tx1"/>
                </a:solidFill>
              </a:rPr>
              <a:t>の</a:t>
            </a:r>
            <a:r>
              <a:rPr lang="en-US" altLang="ja-JP" sz="3200" b="0" dirty="0" smtClean="0">
                <a:solidFill>
                  <a:schemeClr val="tx1"/>
                </a:solidFill>
              </a:rPr>
              <a:t/>
            </a:r>
            <a:br>
              <a:rPr lang="en-US" altLang="ja-JP" sz="3200" b="0" dirty="0" smtClean="0">
                <a:solidFill>
                  <a:schemeClr val="tx1"/>
                </a:solidFill>
              </a:rPr>
            </a:br>
            <a:r>
              <a:rPr lang="ja-JP" altLang="en-US" sz="3200" b="0" dirty="0" smtClean="0">
                <a:solidFill>
                  <a:schemeClr val="tx1"/>
                </a:solidFill>
              </a:rPr>
              <a:t>可視化</a:t>
            </a:r>
            <a:r>
              <a:rPr lang="ja-JP" altLang="en-US" sz="3200" b="0" dirty="0">
                <a:solidFill>
                  <a:schemeClr val="tx1"/>
                </a:solidFill>
              </a:rPr>
              <a:t>ツール</a:t>
            </a:r>
            <a:endParaRPr lang="ja-JP" altLang="ja-JP" sz="3200" dirty="0">
              <a:solidFill>
                <a:schemeClr val="tx1"/>
              </a:solidFill>
            </a:endParaRPr>
          </a:p>
        </p:txBody>
      </p:sp>
      <p:sp>
        <p:nvSpPr>
          <p:cNvPr id="2051" name="Rectangle 3"/>
          <p:cNvSpPr>
            <a:spLocks noGrp="1" noChangeArrowheads="1"/>
          </p:cNvSpPr>
          <p:nvPr>
            <p:ph type="subTitle" idx="1"/>
          </p:nvPr>
        </p:nvSpPr>
        <p:spPr>
          <a:xfrm>
            <a:off x="784225" y="3357562"/>
            <a:ext cx="6451775" cy="1511437"/>
          </a:xfrm>
        </p:spPr>
        <p:txBody>
          <a:bodyPr/>
          <a:lstStyle/>
          <a:p>
            <a:pPr algn="r"/>
            <a:r>
              <a:rPr lang="ja-JP" altLang="en-US" sz="2800" dirty="0">
                <a:solidFill>
                  <a:schemeClr val="tx1"/>
                </a:solidFill>
              </a:rPr>
              <a:t>○</a:t>
            </a:r>
            <a:r>
              <a:rPr lang="ja-JP" altLang="en-US" sz="2800" u="sng" dirty="0" smtClean="0">
                <a:solidFill>
                  <a:schemeClr val="tx1"/>
                </a:solidFill>
              </a:rPr>
              <a:t>坂口雄亮</a:t>
            </a:r>
            <a:r>
              <a:rPr lang="en-US" altLang="ja-JP" sz="2800" dirty="0" smtClean="0">
                <a:solidFill>
                  <a:schemeClr val="tx1"/>
                </a:solidFill>
              </a:rPr>
              <a:t>, </a:t>
            </a:r>
            <a:r>
              <a:rPr lang="ja-JP" altLang="en-US" sz="2800" dirty="0" smtClean="0">
                <a:solidFill>
                  <a:schemeClr val="tx1"/>
                </a:solidFill>
              </a:rPr>
              <a:t>石尾隆</a:t>
            </a:r>
            <a:r>
              <a:rPr lang="en-US" altLang="ja-JP" sz="2800" dirty="0" smtClean="0">
                <a:solidFill>
                  <a:schemeClr val="tx1"/>
                </a:solidFill>
              </a:rPr>
              <a:t>, </a:t>
            </a:r>
            <a:r>
              <a:rPr lang="ja-JP" altLang="en-US" sz="2800" dirty="0" smtClean="0">
                <a:solidFill>
                  <a:schemeClr val="tx1"/>
                </a:solidFill>
              </a:rPr>
              <a:t>神田哲也</a:t>
            </a:r>
            <a:r>
              <a:rPr lang="en-US" altLang="ja-JP" sz="2800" dirty="0" smtClean="0">
                <a:solidFill>
                  <a:schemeClr val="tx1"/>
                </a:solidFill>
              </a:rPr>
              <a:t>, </a:t>
            </a:r>
            <a:r>
              <a:rPr lang="ja-JP" altLang="en-US" sz="2800" dirty="0" smtClean="0">
                <a:solidFill>
                  <a:schemeClr val="tx1"/>
                </a:solidFill>
              </a:rPr>
              <a:t>井上克郎</a:t>
            </a:r>
            <a:endParaRPr lang="en-US" altLang="ja-JP" sz="2800" dirty="0" smtClean="0">
              <a:solidFill>
                <a:schemeClr val="tx1"/>
              </a:solidFill>
            </a:endParaRPr>
          </a:p>
          <a:p>
            <a:pPr algn="r"/>
            <a:endParaRPr lang="en-US" altLang="ja-JP" sz="2800" dirty="0">
              <a:solidFill>
                <a:schemeClr val="tx1"/>
              </a:solidFill>
            </a:endParaRPr>
          </a:p>
          <a:p>
            <a:pPr algn="r"/>
            <a:r>
              <a:rPr lang="ja-JP" altLang="en-US" sz="2800" dirty="0" smtClean="0">
                <a:solidFill>
                  <a:schemeClr val="tx1"/>
                </a:solidFill>
              </a:rPr>
              <a:t>大阪大学大学院情報科学研究科</a:t>
            </a:r>
            <a:endParaRPr lang="ja-JP" altLang="ja-JP" sz="2800" dirty="0">
              <a:solidFill>
                <a:schemeClr val="tx1"/>
              </a:solidFill>
            </a:endParaRPr>
          </a:p>
        </p:txBody>
      </p:sp>
      <p:sp>
        <p:nvSpPr>
          <p:cNvPr id="6" name="Rectangle 5"/>
          <p:cNvSpPr>
            <a:spLocks noGrp="1" noChangeArrowheads="1"/>
          </p:cNvSpPr>
          <p:nvPr>
            <p:ph type="ftr" sz="quarter" idx="3"/>
          </p:nvPr>
        </p:nvSpPr>
        <p:spPr>
          <a:xfrm>
            <a:off x="2268000" y="5877000"/>
            <a:ext cx="4802840" cy="484900"/>
          </a:xfrm>
        </p:spPr>
        <p:txBody>
          <a:bodyPr/>
          <a:lstStyle>
            <a:lvl1pPr algn="l">
              <a:defRPr sz="1050" b="1" i="1">
                <a:solidFill>
                  <a:schemeClr val="accent2"/>
                </a:solidFill>
              </a:defRPr>
            </a:lvl1pPr>
          </a:lstStyle>
          <a:p>
            <a:r>
              <a:rPr lang="en-US" altLang="ja-JP" dirty="0" smtClean="0"/>
              <a:t>Department of Computer Science, </a:t>
            </a:r>
            <a:br>
              <a:rPr lang="en-US" altLang="ja-JP" dirty="0" smtClean="0"/>
            </a:br>
            <a:r>
              <a:rPr lang="en-US" altLang="ja-JP" dirty="0" smtClean="0"/>
              <a:t>Graduate School of Information Science and Technology, </a:t>
            </a:r>
          </a:p>
          <a:p>
            <a:r>
              <a:rPr lang="en-US" altLang="ja-JP" dirty="0" smtClean="0"/>
              <a:t>Osaka University</a:t>
            </a:r>
            <a:endParaRPr lang="en-US" altLang="ja-JP"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400" dirty="0"/>
              <a:t>ディレクトリ構造から有向グラフへ</a:t>
            </a:r>
            <a:endParaRPr kumimoji="1" lang="ja-JP" altLang="en-US" sz="4400" b="1" dirty="0">
              <a:solidFill>
                <a:srgbClr val="4D4D4D"/>
              </a:solidFill>
            </a:endParaRPr>
          </a:p>
        </p:txBody>
      </p:sp>
      <p:sp>
        <p:nvSpPr>
          <p:cNvPr id="3" name="コンテンツ プレースホルダー 2"/>
          <p:cNvSpPr>
            <a:spLocks noGrp="1"/>
          </p:cNvSpPr>
          <p:nvPr>
            <p:ph idx="1"/>
          </p:nvPr>
        </p:nvSpPr>
        <p:spPr/>
        <p:txBody>
          <a:bodyPr/>
          <a:lstStyle/>
          <a:p>
            <a:r>
              <a:rPr kumimoji="1" lang="ja-JP" altLang="en-US" dirty="0" smtClean="0"/>
              <a:t>ディレクトリ構造</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9</a:t>
            </a:fld>
            <a:endParaRPr lang="en-US" altLang="ja-JP"/>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740" y="1875182"/>
            <a:ext cx="1128457" cy="736213"/>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2067" y="2853000"/>
            <a:ext cx="1128457" cy="736213"/>
          </a:xfrm>
          <a:prstGeom prst="rect">
            <a:avLst/>
          </a:prstGeom>
        </p:spPr>
      </p:pic>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9394" y="3830818"/>
            <a:ext cx="1128457" cy="736213"/>
          </a:xfrm>
          <a:prstGeom prst="rect">
            <a:avLst/>
          </a:prstGeom>
        </p:spPr>
      </p:pic>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4627" y="4808636"/>
            <a:ext cx="1128457" cy="736213"/>
          </a:xfrm>
          <a:prstGeom prst="rect">
            <a:avLst/>
          </a:prstGeom>
        </p:spPr>
      </p:pic>
      <p:pic>
        <p:nvPicPr>
          <p:cNvPr id="9" name="図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9394" y="5786454"/>
            <a:ext cx="1128457" cy="736213"/>
          </a:xfrm>
          <a:prstGeom prst="rect">
            <a:avLst/>
          </a:prstGeom>
        </p:spPr>
      </p:pic>
      <p:cxnSp>
        <p:nvCxnSpPr>
          <p:cNvPr id="10" name="カギ線コネクタ 9"/>
          <p:cNvCxnSpPr>
            <a:stCxn id="5" idx="2"/>
            <a:endCxn id="6" idx="1"/>
          </p:cNvCxnSpPr>
          <p:nvPr/>
        </p:nvCxnSpPr>
        <p:spPr>
          <a:xfrm rot="16200000" flipH="1">
            <a:off x="760662" y="2839702"/>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カギ線コネクタ 10"/>
          <p:cNvCxnSpPr>
            <a:stCxn id="6" idx="2"/>
            <a:endCxn id="7" idx="1"/>
          </p:cNvCxnSpPr>
          <p:nvPr/>
        </p:nvCxnSpPr>
        <p:spPr>
          <a:xfrm rot="16200000" flipH="1">
            <a:off x="1477989" y="3817520"/>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カギ線コネクタ 11"/>
          <p:cNvCxnSpPr>
            <a:stCxn id="7" idx="2"/>
            <a:endCxn id="8" idx="1"/>
          </p:cNvCxnSpPr>
          <p:nvPr/>
        </p:nvCxnSpPr>
        <p:spPr>
          <a:xfrm rot="16200000" flipH="1">
            <a:off x="2194269" y="4796385"/>
            <a:ext cx="609712" cy="151004"/>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カギ線コネクタ 12"/>
          <p:cNvCxnSpPr>
            <a:endCxn id="9" idx="1"/>
          </p:cNvCxnSpPr>
          <p:nvPr/>
        </p:nvCxnSpPr>
        <p:spPr>
          <a:xfrm rot="16200000" flipH="1">
            <a:off x="805026" y="5100192"/>
            <a:ext cx="1955637" cy="153099"/>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図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340" y="1875184"/>
            <a:ext cx="1128457" cy="736213"/>
          </a:xfrm>
          <a:prstGeom prst="rect">
            <a:avLst/>
          </a:prstGeom>
        </p:spPr>
      </p:pic>
      <p:pic>
        <p:nvPicPr>
          <p:cNvPr id="15" name="図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7667" y="2853002"/>
            <a:ext cx="1128457" cy="736213"/>
          </a:xfrm>
          <a:prstGeom prst="rect">
            <a:avLst/>
          </a:prstGeom>
        </p:spPr>
      </p:pic>
      <p:pic>
        <p:nvPicPr>
          <p:cNvPr id="16" name="図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4994" y="3830820"/>
            <a:ext cx="1128457" cy="736213"/>
          </a:xfrm>
          <a:prstGeom prst="rect">
            <a:avLst/>
          </a:prstGeom>
        </p:spPr>
      </p:pic>
      <p:pic>
        <p:nvPicPr>
          <p:cNvPr id="17" name="図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7149" y="4808636"/>
            <a:ext cx="1128457" cy="736213"/>
          </a:xfrm>
          <a:prstGeom prst="rect">
            <a:avLst/>
          </a:prstGeom>
        </p:spPr>
      </p:pic>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4994" y="5786456"/>
            <a:ext cx="1128457" cy="736213"/>
          </a:xfrm>
          <a:prstGeom prst="rect">
            <a:avLst/>
          </a:prstGeom>
        </p:spPr>
      </p:pic>
      <p:cxnSp>
        <p:nvCxnSpPr>
          <p:cNvPr id="19" name="カギ線コネクタ 18"/>
          <p:cNvCxnSpPr>
            <a:stCxn id="14" idx="2"/>
            <a:endCxn id="15" idx="1"/>
          </p:cNvCxnSpPr>
          <p:nvPr/>
        </p:nvCxnSpPr>
        <p:spPr>
          <a:xfrm rot="16200000" flipH="1">
            <a:off x="3936262" y="2839704"/>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stCxn id="15" idx="2"/>
            <a:endCxn id="16" idx="1"/>
          </p:cNvCxnSpPr>
          <p:nvPr/>
        </p:nvCxnSpPr>
        <p:spPr>
          <a:xfrm rot="16200000" flipH="1">
            <a:off x="4653589" y="3817522"/>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カギ線コネクタ 20"/>
          <p:cNvCxnSpPr>
            <a:endCxn id="18" idx="1"/>
          </p:cNvCxnSpPr>
          <p:nvPr/>
        </p:nvCxnSpPr>
        <p:spPr>
          <a:xfrm rot="16200000" flipH="1">
            <a:off x="3980626" y="5100194"/>
            <a:ext cx="1955637" cy="153099"/>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カギ線コネクタ 21"/>
          <p:cNvCxnSpPr>
            <a:stCxn id="15" idx="2"/>
            <a:endCxn id="17" idx="1"/>
          </p:cNvCxnSpPr>
          <p:nvPr/>
        </p:nvCxnSpPr>
        <p:spPr>
          <a:xfrm rot="16200000" flipH="1">
            <a:off x="4170758" y="4300352"/>
            <a:ext cx="1587528" cy="16525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23" name="図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2299" y="1875182"/>
            <a:ext cx="1128457" cy="736213"/>
          </a:xfrm>
          <a:prstGeom prst="rect">
            <a:avLst/>
          </a:prstGeom>
        </p:spPr>
      </p:pic>
      <p:pic>
        <p:nvPicPr>
          <p:cNvPr id="24" name="図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9626" y="2853000"/>
            <a:ext cx="1128457" cy="736213"/>
          </a:xfrm>
          <a:prstGeom prst="rect">
            <a:avLst/>
          </a:prstGeom>
        </p:spPr>
      </p:pic>
      <p:pic>
        <p:nvPicPr>
          <p:cNvPr id="25" name="図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6953" y="3830818"/>
            <a:ext cx="1128457" cy="736213"/>
          </a:xfrm>
          <a:prstGeom prst="rect">
            <a:avLst/>
          </a:prstGeom>
        </p:spPr>
      </p:pic>
      <p:pic>
        <p:nvPicPr>
          <p:cNvPr id="26" name="図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6953" y="4808636"/>
            <a:ext cx="1128457" cy="736213"/>
          </a:xfrm>
          <a:prstGeom prst="rect">
            <a:avLst/>
          </a:prstGeom>
        </p:spPr>
      </p:pic>
      <p:cxnSp>
        <p:nvCxnSpPr>
          <p:cNvPr id="27" name="カギ線コネクタ 26"/>
          <p:cNvCxnSpPr>
            <a:stCxn id="23" idx="2"/>
            <a:endCxn id="24" idx="1"/>
          </p:cNvCxnSpPr>
          <p:nvPr/>
        </p:nvCxnSpPr>
        <p:spPr>
          <a:xfrm rot="16200000" flipH="1">
            <a:off x="6638221" y="2839702"/>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カギ線コネクタ 27"/>
          <p:cNvCxnSpPr>
            <a:stCxn id="24" idx="2"/>
            <a:endCxn id="25" idx="1"/>
          </p:cNvCxnSpPr>
          <p:nvPr/>
        </p:nvCxnSpPr>
        <p:spPr>
          <a:xfrm rot="16200000" flipH="1">
            <a:off x="7355548" y="3817520"/>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カギ線コネクタ 28"/>
          <p:cNvCxnSpPr>
            <a:stCxn id="24" idx="2"/>
            <a:endCxn id="26" idx="1"/>
          </p:cNvCxnSpPr>
          <p:nvPr/>
        </p:nvCxnSpPr>
        <p:spPr>
          <a:xfrm rot="16200000" flipH="1">
            <a:off x="6866639" y="4306429"/>
            <a:ext cx="1587530"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636222" y="1980830"/>
            <a:ext cx="705491" cy="524915"/>
          </a:xfrm>
          <a:prstGeom prst="rect">
            <a:avLst/>
          </a:prstGeom>
          <a:noFill/>
        </p:spPr>
        <p:txBody>
          <a:bodyPr wrap="square" rtlCol="0">
            <a:spAutoFit/>
          </a:bodyPr>
          <a:lstStyle/>
          <a:p>
            <a:pPr algn="ctr"/>
            <a:r>
              <a:rPr kumimoji="1" lang="en-US" altLang="ja-JP" sz="2800" b="1" dirty="0" smtClean="0"/>
              <a:t>S1</a:t>
            </a:r>
            <a:endParaRPr kumimoji="1" lang="ja-JP" altLang="en-US" sz="2800" b="1" dirty="0"/>
          </a:p>
        </p:txBody>
      </p:sp>
      <p:sp>
        <p:nvSpPr>
          <p:cNvPr id="32" name="テキスト ボックス 31"/>
          <p:cNvSpPr txBox="1"/>
          <p:nvPr/>
        </p:nvSpPr>
        <p:spPr>
          <a:xfrm>
            <a:off x="3811822" y="1980830"/>
            <a:ext cx="705491" cy="524915"/>
          </a:xfrm>
          <a:prstGeom prst="rect">
            <a:avLst/>
          </a:prstGeom>
          <a:noFill/>
        </p:spPr>
        <p:txBody>
          <a:bodyPr wrap="square" rtlCol="0">
            <a:spAutoFit/>
          </a:bodyPr>
          <a:lstStyle/>
          <a:p>
            <a:pPr algn="ctr"/>
            <a:r>
              <a:rPr kumimoji="1" lang="en-US" altLang="ja-JP" sz="2800" b="1" dirty="0" smtClean="0"/>
              <a:t>S2</a:t>
            </a:r>
            <a:endParaRPr kumimoji="1" lang="ja-JP" altLang="en-US" sz="2800" b="1" dirty="0"/>
          </a:p>
        </p:txBody>
      </p:sp>
      <p:sp>
        <p:nvSpPr>
          <p:cNvPr id="33" name="テキスト ボックス 32"/>
          <p:cNvSpPr txBox="1"/>
          <p:nvPr/>
        </p:nvSpPr>
        <p:spPr>
          <a:xfrm>
            <a:off x="6513781" y="1980830"/>
            <a:ext cx="705491" cy="524915"/>
          </a:xfrm>
          <a:prstGeom prst="rect">
            <a:avLst/>
          </a:prstGeom>
          <a:noFill/>
        </p:spPr>
        <p:txBody>
          <a:bodyPr wrap="square" rtlCol="0">
            <a:spAutoFit/>
          </a:bodyPr>
          <a:lstStyle/>
          <a:p>
            <a:pPr algn="ctr"/>
            <a:r>
              <a:rPr kumimoji="1" lang="en-US" altLang="ja-JP" sz="2800" b="1" dirty="0" smtClean="0"/>
              <a:t>S3</a:t>
            </a:r>
            <a:endParaRPr kumimoji="1" lang="ja-JP" altLang="en-US" sz="2800" b="1" dirty="0"/>
          </a:p>
        </p:txBody>
      </p:sp>
      <p:sp>
        <p:nvSpPr>
          <p:cNvPr id="34" name="テキスト ボックス 33"/>
          <p:cNvSpPr txBox="1"/>
          <p:nvPr/>
        </p:nvSpPr>
        <p:spPr>
          <a:xfrm>
            <a:off x="1185552" y="2959495"/>
            <a:ext cx="1043417" cy="523220"/>
          </a:xfrm>
          <a:prstGeom prst="rect">
            <a:avLst/>
          </a:prstGeom>
          <a:noFill/>
        </p:spPr>
        <p:txBody>
          <a:bodyPr wrap="square" rtlCol="0">
            <a:spAutoFit/>
          </a:bodyPr>
          <a:lstStyle/>
          <a:p>
            <a:pPr algn="ctr"/>
            <a:r>
              <a:rPr lang="en-US" altLang="ja-JP" sz="2800" b="1" dirty="0" smtClean="0"/>
              <a:t>src</a:t>
            </a:r>
            <a:endParaRPr kumimoji="1" lang="ja-JP" altLang="en-US" sz="2800" b="1" dirty="0"/>
          </a:p>
        </p:txBody>
      </p:sp>
      <p:sp>
        <p:nvSpPr>
          <p:cNvPr id="35" name="テキスト ボックス 34"/>
          <p:cNvSpPr txBox="1"/>
          <p:nvPr/>
        </p:nvSpPr>
        <p:spPr>
          <a:xfrm>
            <a:off x="4355931" y="2959495"/>
            <a:ext cx="1043417" cy="523220"/>
          </a:xfrm>
          <a:prstGeom prst="rect">
            <a:avLst/>
          </a:prstGeom>
          <a:noFill/>
        </p:spPr>
        <p:txBody>
          <a:bodyPr wrap="square" rtlCol="0">
            <a:spAutoFit/>
          </a:bodyPr>
          <a:lstStyle/>
          <a:p>
            <a:pPr algn="ctr"/>
            <a:r>
              <a:rPr lang="en-US" altLang="ja-JP" sz="2800" b="1" dirty="0" smtClean="0"/>
              <a:t>src</a:t>
            </a:r>
            <a:endParaRPr kumimoji="1" lang="ja-JP" altLang="en-US" sz="2800" b="1" dirty="0"/>
          </a:p>
        </p:txBody>
      </p:sp>
      <p:sp>
        <p:nvSpPr>
          <p:cNvPr id="36" name="テキスト ボックス 35"/>
          <p:cNvSpPr txBox="1"/>
          <p:nvPr/>
        </p:nvSpPr>
        <p:spPr>
          <a:xfrm>
            <a:off x="7062146" y="2957257"/>
            <a:ext cx="1043417" cy="523220"/>
          </a:xfrm>
          <a:prstGeom prst="rect">
            <a:avLst/>
          </a:prstGeom>
          <a:noFill/>
        </p:spPr>
        <p:txBody>
          <a:bodyPr wrap="square" rtlCol="0">
            <a:spAutoFit/>
          </a:bodyPr>
          <a:lstStyle/>
          <a:p>
            <a:pPr algn="ctr"/>
            <a:r>
              <a:rPr kumimoji="1" lang="en-US" altLang="ja-JP" sz="2800" b="1" dirty="0" smtClean="0"/>
              <a:t>src</a:t>
            </a:r>
            <a:endParaRPr kumimoji="1" lang="ja-JP" altLang="en-US" sz="2800" b="1" dirty="0"/>
          </a:p>
        </p:txBody>
      </p:sp>
      <p:sp>
        <p:nvSpPr>
          <p:cNvPr id="37" name="テキスト ボックス 36"/>
          <p:cNvSpPr txBox="1"/>
          <p:nvPr/>
        </p:nvSpPr>
        <p:spPr>
          <a:xfrm>
            <a:off x="1901914" y="3937314"/>
            <a:ext cx="1043417" cy="523220"/>
          </a:xfrm>
          <a:prstGeom prst="rect">
            <a:avLst/>
          </a:prstGeom>
          <a:noFill/>
        </p:spPr>
        <p:txBody>
          <a:bodyPr wrap="square" rtlCol="0">
            <a:spAutoFit/>
          </a:bodyPr>
          <a:lstStyle/>
          <a:p>
            <a:pPr algn="ctr"/>
            <a:r>
              <a:rPr lang="en-US" altLang="ja-JP" sz="2800" b="1" dirty="0"/>
              <a:t>a</a:t>
            </a:r>
            <a:endParaRPr kumimoji="1" lang="ja-JP" altLang="en-US" sz="2800" b="1" dirty="0"/>
          </a:p>
        </p:txBody>
      </p:sp>
      <p:sp>
        <p:nvSpPr>
          <p:cNvPr id="38" name="テキスト ボックス 37"/>
          <p:cNvSpPr txBox="1"/>
          <p:nvPr/>
        </p:nvSpPr>
        <p:spPr>
          <a:xfrm>
            <a:off x="5082259" y="3943600"/>
            <a:ext cx="1043417" cy="523220"/>
          </a:xfrm>
          <a:prstGeom prst="rect">
            <a:avLst/>
          </a:prstGeom>
          <a:noFill/>
        </p:spPr>
        <p:txBody>
          <a:bodyPr wrap="square" rtlCol="0">
            <a:spAutoFit/>
          </a:bodyPr>
          <a:lstStyle/>
          <a:p>
            <a:pPr algn="ctr"/>
            <a:r>
              <a:rPr lang="en-US" altLang="ja-JP" sz="2800" b="1" dirty="0"/>
              <a:t>a</a:t>
            </a:r>
            <a:endParaRPr kumimoji="1" lang="ja-JP" altLang="en-US" sz="2800" b="1" dirty="0"/>
          </a:p>
        </p:txBody>
      </p:sp>
      <p:sp>
        <p:nvSpPr>
          <p:cNvPr id="39" name="テキスト ボックス 38"/>
          <p:cNvSpPr txBox="1"/>
          <p:nvPr/>
        </p:nvSpPr>
        <p:spPr>
          <a:xfrm>
            <a:off x="7779472" y="3937314"/>
            <a:ext cx="1043417" cy="523220"/>
          </a:xfrm>
          <a:prstGeom prst="rect">
            <a:avLst/>
          </a:prstGeom>
          <a:noFill/>
        </p:spPr>
        <p:txBody>
          <a:bodyPr wrap="square" rtlCol="0">
            <a:spAutoFit/>
          </a:bodyPr>
          <a:lstStyle/>
          <a:p>
            <a:pPr algn="ctr"/>
            <a:r>
              <a:rPr lang="en-US" altLang="ja-JP" sz="2800" b="1" dirty="0"/>
              <a:t>a</a:t>
            </a:r>
            <a:endParaRPr kumimoji="1" lang="ja-JP" altLang="en-US" sz="2800" b="1" dirty="0"/>
          </a:p>
        </p:txBody>
      </p:sp>
      <p:sp>
        <p:nvSpPr>
          <p:cNvPr id="43" name="テキスト ボックス 42"/>
          <p:cNvSpPr txBox="1"/>
          <p:nvPr/>
        </p:nvSpPr>
        <p:spPr>
          <a:xfrm>
            <a:off x="2617147" y="4920372"/>
            <a:ext cx="1043417" cy="523220"/>
          </a:xfrm>
          <a:prstGeom prst="rect">
            <a:avLst/>
          </a:prstGeom>
          <a:noFill/>
        </p:spPr>
        <p:txBody>
          <a:bodyPr wrap="square" rtlCol="0">
            <a:spAutoFit/>
          </a:bodyPr>
          <a:lstStyle/>
          <a:p>
            <a:pPr algn="ctr"/>
            <a:r>
              <a:rPr lang="en-US" altLang="ja-JP" sz="2800" b="1" dirty="0" smtClean="0"/>
              <a:t>b</a:t>
            </a:r>
            <a:endParaRPr kumimoji="1" lang="ja-JP" altLang="en-US" sz="2800" b="1" dirty="0"/>
          </a:p>
        </p:txBody>
      </p:sp>
      <p:sp>
        <p:nvSpPr>
          <p:cNvPr id="44" name="テキスト ボックス 43"/>
          <p:cNvSpPr txBox="1"/>
          <p:nvPr/>
        </p:nvSpPr>
        <p:spPr>
          <a:xfrm>
            <a:off x="5094576" y="4920372"/>
            <a:ext cx="1043417" cy="523220"/>
          </a:xfrm>
          <a:prstGeom prst="rect">
            <a:avLst/>
          </a:prstGeom>
          <a:noFill/>
        </p:spPr>
        <p:txBody>
          <a:bodyPr wrap="square" rtlCol="0">
            <a:spAutoFit/>
          </a:bodyPr>
          <a:lstStyle/>
          <a:p>
            <a:pPr algn="ctr"/>
            <a:r>
              <a:rPr lang="en-US" altLang="ja-JP" sz="2800" b="1" dirty="0" smtClean="0"/>
              <a:t>b</a:t>
            </a:r>
            <a:endParaRPr kumimoji="1" lang="ja-JP" altLang="en-US" sz="2800" b="1" dirty="0"/>
          </a:p>
        </p:txBody>
      </p:sp>
      <p:sp>
        <p:nvSpPr>
          <p:cNvPr id="45" name="テキスト ボックス 44"/>
          <p:cNvSpPr txBox="1"/>
          <p:nvPr/>
        </p:nvSpPr>
        <p:spPr>
          <a:xfrm>
            <a:off x="7779471" y="4921161"/>
            <a:ext cx="1043417" cy="523220"/>
          </a:xfrm>
          <a:prstGeom prst="rect">
            <a:avLst/>
          </a:prstGeom>
          <a:noFill/>
        </p:spPr>
        <p:txBody>
          <a:bodyPr wrap="square" rtlCol="0">
            <a:spAutoFit/>
          </a:bodyPr>
          <a:lstStyle/>
          <a:p>
            <a:pPr algn="ctr"/>
            <a:r>
              <a:rPr lang="en-US" altLang="ja-JP" sz="2800" b="1" dirty="0" smtClean="0"/>
              <a:t>b</a:t>
            </a:r>
            <a:endParaRPr kumimoji="1" lang="ja-JP" altLang="en-US" sz="2800" b="1" dirty="0"/>
          </a:p>
        </p:txBody>
      </p:sp>
      <p:sp>
        <p:nvSpPr>
          <p:cNvPr id="46" name="テキスト ボックス 45"/>
          <p:cNvSpPr txBox="1"/>
          <p:nvPr/>
        </p:nvSpPr>
        <p:spPr>
          <a:xfrm>
            <a:off x="1901914" y="5892950"/>
            <a:ext cx="1043417" cy="523220"/>
          </a:xfrm>
          <a:prstGeom prst="rect">
            <a:avLst/>
          </a:prstGeom>
          <a:noFill/>
        </p:spPr>
        <p:txBody>
          <a:bodyPr wrap="square" rtlCol="0">
            <a:spAutoFit/>
          </a:bodyPr>
          <a:lstStyle/>
          <a:p>
            <a:pPr algn="ctr"/>
            <a:r>
              <a:rPr lang="en-US" altLang="ja-JP" sz="2800" b="1" dirty="0"/>
              <a:t>c</a:t>
            </a:r>
            <a:endParaRPr kumimoji="1" lang="ja-JP" altLang="en-US" sz="2800" b="1" dirty="0"/>
          </a:p>
        </p:txBody>
      </p:sp>
      <p:sp>
        <p:nvSpPr>
          <p:cNvPr id="47" name="テキスト ボックス 46"/>
          <p:cNvSpPr txBox="1"/>
          <p:nvPr/>
        </p:nvSpPr>
        <p:spPr>
          <a:xfrm>
            <a:off x="5074601" y="5896628"/>
            <a:ext cx="1043417" cy="523220"/>
          </a:xfrm>
          <a:prstGeom prst="rect">
            <a:avLst/>
          </a:prstGeom>
          <a:noFill/>
        </p:spPr>
        <p:txBody>
          <a:bodyPr wrap="square" rtlCol="0">
            <a:spAutoFit/>
          </a:bodyPr>
          <a:lstStyle/>
          <a:p>
            <a:pPr algn="ctr"/>
            <a:r>
              <a:rPr lang="en-US" altLang="ja-JP" sz="2800" b="1" dirty="0"/>
              <a:t>c</a:t>
            </a:r>
            <a:endParaRPr kumimoji="1" lang="ja-JP" altLang="en-US" sz="2800" b="1" dirty="0"/>
          </a:p>
        </p:txBody>
      </p:sp>
      <p:sp>
        <p:nvSpPr>
          <p:cNvPr id="73" name="円/楕円 72"/>
          <p:cNvSpPr/>
          <p:nvPr/>
        </p:nvSpPr>
        <p:spPr>
          <a:xfrm>
            <a:off x="856538"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S1</a:t>
            </a:r>
            <a:endParaRPr kumimoji="1" lang="ja-JP" altLang="en-US" sz="3600" b="1" dirty="0">
              <a:solidFill>
                <a:schemeClr val="tx1"/>
              </a:solidFill>
            </a:endParaRPr>
          </a:p>
        </p:txBody>
      </p:sp>
      <p:sp>
        <p:nvSpPr>
          <p:cNvPr id="74" name="円/楕円 73"/>
          <p:cNvSpPr/>
          <p:nvPr/>
        </p:nvSpPr>
        <p:spPr>
          <a:xfrm>
            <a:off x="856538"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75" name="円/楕円 74"/>
          <p:cNvSpPr/>
          <p:nvPr/>
        </p:nvSpPr>
        <p:spPr>
          <a:xfrm>
            <a:off x="208538"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76" name="円/楕円 75"/>
          <p:cNvSpPr/>
          <p:nvPr/>
        </p:nvSpPr>
        <p:spPr>
          <a:xfrm>
            <a:off x="1576538"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77" name="円/楕円 76"/>
          <p:cNvSpPr/>
          <p:nvPr/>
        </p:nvSpPr>
        <p:spPr>
          <a:xfrm>
            <a:off x="208538" y="514941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78" name="直線矢印コネクタ 77"/>
          <p:cNvCxnSpPr>
            <a:stCxn id="73" idx="4"/>
            <a:endCxn id="74" idx="0"/>
          </p:cNvCxnSpPr>
          <p:nvPr/>
        </p:nvCxnSpPr>
        <p:spPr>
          <a:xfrm>
            <a:off x="1432538"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a:stCxn id="74" idx="4"/>
            <a:endCxn id="75" idx="0"/>
          </p:cNvCxnSpPr>
          <p:nvPr/>
        </p:nvCxnSpPr>
        <p:spPr>
          <a:xfrm flipH="1">
            <a:off x="784538" y="3745470"/>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stCxn id="74" idx="4"/>
            <a:endCxn id="76" idx="0"/>
          </p:cNvCxnSpPr>
          <p:nvPr/>
        </p:nvCxnSpPr>
        <p:spPr>
          <a:xfrm>
            <a:off x="1432538" y="3745470"/>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75" idx="4"/>
            <a:endCxn id="77" idx="0"/>
          </p:cNvCxnSpPr>
          <p:nvPr/>
        </p:nvCxnSpPr>
        <p:spPr>
          <a:xfrm>
            <a:off x="784538" y="483294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4092960"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S2</a:t>
            </a:r>
            <a:endParaRPr kumimoji="1" lang="ja-JP" altLang="en-US" sz="3600" b="1" dirty="0">
              <a:solidFill>
                <a:schemeClr val="tx1"/>
              </a:solidFill>
            </a:endParaRPr>
          </a:p>
        </p:txBody>
      </p:sp>
      <p:sp>
        <p:nvSpPr>
          <p:cNvPr id="83" name="円/楕円 82"/>
          <p:cNvSpPr/>
          <p:nvPr/>
        </p:nvSpPr>
        <p:spPr>
          <a:xfrm>
            <a:off x="4092960"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84" name="円/楕円 83"/>
          <p:cNvSpPr/>
          <p:nvPr/>
        </p:nvSpPr>
        <p:spPr>
          <a:xfrm>
            <a:off x="2720670" y="4631175"/>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85" name="円/楕円 84"/>
          <p:cNvSpPr/>
          <p:nvPr/>
        </p:nvSpPr>
        <p:spPr>
          <a:xfrm>
            <a:off x="5456670" y="4631175"/>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86" name="円/楕円 85"/>
          <p:cNvSpPr/>
          <p:nvPr/>
        </p:nvSpPr>
        <p:spPr>
          <a:xfrm>
            <a:off x="4088670" y="4635719"/>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87" name="直線矢印コネクタ 86"/>
          <p:cNvCxnSpPr>
            <a:stCxn id="82" idx="4"/>
            <a:endCxn id="83" idx="0"/>
          </p:cNvCxnSpPr>
          <p:nvPr/>
        </p:nvCxnSpPr>
        <p:spPr>
          <a:xfrm>
            <a:off x="4668960"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a:stCxn id="83" idx="4"/>
            <a:endCxn id="84" idx="0"/>
          </p:cNvCxnSpPr>
          <p:nvPr/>
        </p:nvCxnSpPr>
        <p:spPr>
          <a:xfrm flipH="1">
            <a:off x="3296670" y="3745470"/>
            <a:ext cx="137229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a:stCxn id="83" idx="4"/>
            <a:endCxn id="85" idx="0"/>
          </p:cNvCxnSpPr>
          <p:nvPr/>
        </p:nvCxnSpPr>
        <p:spPr>
          <a:xfrm>
            <a:off x="4668960" y="3745470"/>
            <a:ext cx="136371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a:stCxn id="83" idx="4"/>
            <a:endCxn id="86" idx="0"/>
          </p:cNvCxnSpPr>
          <p:nvPr/>
        </p:nvCxnSpPr>
        <p:spPr>
          <a:xfrm flipH="1">
            <a:off x="4664670" y="3745470"/>
            <a:ext cx="4290" cy="8902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円/楕円 90"/>
          <p:cNvSpPr/>
          <p:nvPr/>
        </p:nvSpPr>
        <p:spPr>
          <a:xfrm>
            <a:off x="7210800"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S3</a:t>
            </a:r>
            <a:endParaRPr kumimoji="1" lang="ja-JP" altLang="en-US" sz="3600" b="1" dirty="0">
              <a:solidFill>
                <a:schemeClr val="tx1"/>
              </a:solidFill>
            </a:endParaRPr>
          </a:p>
        </p:txBody>
      </p:sp>
      <p:sp>
        <p:nvSpPr>
          <p:cNvPr id="92" name="円/楕円 91"/>
          <p:cNvSpPr/>
          <p:nvPr/>
        </p:nvSpPr>
        <p:spPr>
          <a:xfrm>
            <a:off x="7210800"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93" name="円/楕円 92"/>
          <p:cNvSpPr/>
          <p:nvPr/>
        </p:nvSpPr>
        <p:spPr>
          <a:xfrm>
            <a:off x="6562800"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94" name="円/楕円 93"/>
          <p:cNvSpPr/>
          <p:nvPr/>
        </p:nvSpPr>
        <p:spPr>
          <a:xfrm>
            <a:off x="7930800"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b</a:t>
            </a:r>
            <a:endParaRPr kumimoji="1" lang="ja-JP" altLang="en-US" sz="3600" b="1" dirty="0">
              <a:solidFill>
                <a:schemeClr val="tx1"/>
              </a:solidFill>
            </a:endParaRPr>
          </a:p>
        </p:txBody>
      </p:sp>
      <p:cxnSp>
        <p:nvCxnSpPr>
          <p:cNvPr id="95" name="直線矢印コネクタ 94"/>
          <p:cNvCxnSpPr>
            <a:stCxn id="91" idx="4"/>
            <a:endCxn id="92" idx="0"/>
          </p:cNvCxnSpPr>
          <p:nvPr/>
        </p:nvCxnSpPr>
        <p:spPr>
          <a:xfrm>
            <a:off x="7786800"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a:stCxn id="92" idx="4"/>
            <a:endCxn id="93" idx="0"/>
          </p:cNvCxnSpPr>
          <p:nvPr/>
        </p:nvCxnSpPr>
        <p:spPr>
          <a:xfrm flipH="1">
            <a:off x="7138800" y="3745470"/>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a:stCxn id="92" idx="4"/>
            <a:endCxn id="94" idx="0"/>
          </p:cNvCxnSpPr>
          <p:nvPr/>
        </p:nvCxnSpPr>
        <p:spPr>
          <a:xfrm>
            <a:off x="7786800" y="3745470"/>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コンテンツ プレースホルダー 3"/>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有向グラフ</a:t>
            </a:r>
            <a:endParaRPr lang="ja-JP" altLang="en-US" dirty="0"/>
          </a:p>
        </p:txBody>
      </p:sp>
    </p:spTree>
    <p:extLst>
      <p:ext uri="{BB962C8B-B14F-4D97-AF65-F5344CB8AC3E}">
        <p14:creationId xmlns:p14="http://schemas.microsoft.com/office/powerpoint/2010/main" val="29654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0"/>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3"/>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4"/>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15"/>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16"/>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7"/>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0"/>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22"/>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23"/>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24"/>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25"/>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26"/>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7"/>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28"/>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29"/>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32"/>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33"/>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34"/>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35"/>
                                        </p:tgtEl>
                                        <p:attrNameLst>
                                          <p:attrName>style.visibility</p:attrName>
                                        </p:attrNameLst>
                                      </p:cBhvr>
                                      <p:to>
                                        <p:strVal val="hidden"/>
                                      </p:to>
                                    </p:set>
                                  </p:childTnLst>
                                </p:cTn>
                              </p:par>
                              <p:par>
                                <p:cTn id="65" presetID="1" presetClass="exit" presetSubtype="0" fill="hold" grpId="0" nodeType="withEffect">
                                  <p:stCondLst>
                                    <p:cond delay="0"/>
                                  </p:stCondLst>
                                  <p:childTnLst>
                                    <p:set>
                                      <p:cBhvr>
                                        <p:cTn id="66" dur="1" fill="hold">
                                          <p:stCondLst>
                                            <p:cond delay="0"/>
                                          </p:stCondLst>
                                        </p:cTn>
                                        <p:tgtEl>
                                          <p:spTgt spid="36"/>
                                        </p:tgtEl>
                                        <p:attrNameLst>
                                          <p:attrName>style.visibility</p:attrName>
                                        </p:attrNameLst>
                                      </p:cBhvr>
                                      <p:to>
                                        <p:strVal val="hidden"/>
                                      </p:to>
                                    </p:set>
                                  </p:childTnLst>
                                </p:cTn>
                              </p:par>
                              <p:par>
                                <p:cTn id="67" presetID="1" presetClass="exit" presetSubtype="0" fill="hold" grpId="0" nodeType="withEffect">
                                  <p:stCondLst>
                                    <p:cond delay="0"/>
                                  </p:stCondLst>
                                  <p:childTnLst>
                                    <p:set>
                                      <p:cBhvr>
                                        <p:cTn id="68" dur="1" fill="hold">
                                          <p:stCondLst>
                                            <p:cond delay="0"/>
                                          </p:stCondLst>
                                        </p:cTn>
                                        <p:tgtEl>
                                          <p:spTgt spid="37"/>
                                        </p:tgtEl>
                                        <p:attrNameLst>
                                          <p:attrName>style.visibility</p:attrName>
                                        </p:attrNameLst>
                                      </p:cBhvr>
                                      <p:to>
                                        <p:strVal val="hidden"/>
                                      </p:to>
                                    </p:set>
                                  </p:childTnLst>
                                </p:cTn>
                              </p:par>
                              <p:par>
                                <p:cTn id="69" presetID="1" presetClass="exit" presetSubtype="0" fill="hold" grpId="0" nodeType="withEffect">
                                  <p:stCondLst>
                                    <p:cond delay="0"/>
                                  </p:stCondLst>
                                  <p:childTnLst>
                                    <p:set>
                                      <p:cBhvr>
                                        <p:cTn id="70" dur="1" fill="hold">
                                          <p:stCondLst>
                                            <p:cond delay="0"/>
                                          </p:stCondLst>
                                        </p:cTn>
                                        <p:tgtEl>
                                          <p:spTgt spid="38"/>
                                        </p:tgtEl>
                                        <p:attrNameLst>
                                          <p:attrName>style.visibility</p:attrName>
                                        </p:attrNameLst>
                                      </p:cBhvr>
                                      <p:to>
                                        <p:strVal val="hidden"/>
                                      </p:to>
                                    </p:set>
                                  </p:childTnLst>
                                </p:cTn>
                              </p:par>
                              <p:par>
                                <p:cTn id="71" presetID="1" presetClass="exit" presetSubtype="0" fill="hold" grpId="0" nodeType="withEffect">
                                  <p:stCondLst>
                                    <p:cond delay="0"/>
                                  </p:stCondLst>
                                  <p:childTnLst>
                                    <p:set>
                                      <p:cBhvr>
                                        <p:cTn id="72" dur="1" fill="hold">
                                          <p:stCondLst>
                                            <p:cond delay="0"/>
                                          </p:stCondLst>
                                        </p:cTn>
                                        <p:tgtEl>
                                          <p:spTgt spid="39"/>
                                        </p:tgtEl>
                                        <p:attrNameLst>
                                          <p:attrName>style.visibility</p:attrName>
                                        </p:attrNameLst>
                                      </p:cBhvr>
                                      <p:to>
                                        <p:strVal val="hidden"/>
                                      </p:to>
                                    </p:set>
                                  </p:childTnLst>
                                </p:cTn>
                              </p:par>
                              <p:par>
                                <p:cTn id="73" presetID="1" presetClass="exit" presetSubtype="0" fill="hold" grpId="0" nodeType="withEffect">
                                  <p:stCondLst>
                                    <p:cond delay="0"/>
                                  </p:stCondLst>
                                  <p:childTnLst>
                                    <p:set>
                                      <p:cBhvr>
                                        <p:cTn id="74" dur="1" fill="hold">
                                          <p:stCondLst>
                                            <p:cond delay="0"/>
                                          </p:stCondLst>
                                        </p:cTn>
                                        <p:tgtEl>
                                          <p:spTgt spid="43"/>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44"/>
                                        </p:tgtEl>
                                        <p:attrNameLst>
                                          <p:attrName>style.visibility</p:attrName>
                                        </p:attrNameLst>
                                      </p:cBhvr>
                                      <p:to>
                                        <p:strVal val="hidden"/>
                                      </p:to>
                                    </p:set>
                                  </p:childTnLst>
                                </p:cTn>
                              </p:par>
                              <p:par>
                                <p:cTn id="77" presetID="1" presetClass="exit" presetSubtype="0" fill="hold" grpId="0" nodeType="withEffect">
                                  <p:stCondLst>
                                    <p:cond delay="0"/>
                                  </p:stCondLst>
                                  <p:childTnLst>
                                    <p:set>
                                      <p:cBhvr>
                                        <p:cTn id="78" dur="1" fill="hold">
                                          <p:stCondLst>
                                            <p:cond delay="0"/>
                                          </p:stCondLst>
                                        </p:cTn>
                                        <p:tgtEl>
                                          <p:spTgt spid="45"/>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46"/>
                                        </p:tgtEl>
                                        <p:attrNameLst>
                                          <p:attrName>style.visibility</p:attrName>
                                        </p:attrNameLst>
                                      </p:cBhvr>
                                      <p:to>
                                        <p:strVal val="hidden"/>
                                      </p:to>
                                    </p:set>
                                  </p:childTnLst>
                                </p:cTn>
                              </p:par>
                              <p:par>
                                <p:cTn id="81" presetID="1" presetClass="exit" presetSubtype="0" fill="hold" grpId="0" nodeType="withEffect">
                                  <p:stCondLst>
                                    <p:cond delay="0"/>
                                  </p:stCondLst>
                                  <p:childTnLst>
                                    <p:set>
                                      <p:cBhvr>
                                        <p:cTn id="82" dur="1" fill="hold">
                                          <p:stCondLst>
                                            <p:cond delay="0"/>
                                          </p:stCondLst>
                                        </p:cTn>
                                        <p:tgtEl>
                                          <p:spTgt spid="47"/>
                                        </p:tgtEl>
                                        <p:attrNameLst>
                                          <p:attrName>style.visibility</p:attrName>
                                        </p:attrNameLst>
                                      </p:cBhvr>
                                      <p:to>
                                        <p:strVal val="hidden"/>
                                      </p:to>
                                    </p:set>
                                  </p:childTnLst>
                                </p:cTn>
                              </p:par>
                              <p:par>
                                <p:cTn id="83" presetID="1" presetClass="entr" presetSubtype="0" fill="hold" grpId="0" nodeType="withEffect">
                                  <p:stCondLst>
                                    <p:cond delay="0"/>
                                  </p:stCondLst>
                                  <p:childTnLst>
                                    <p:set>
                                      <p:cBhvr>
                                        <p:cTn id="84" dur="1" fill="hold">
                                          <p:stCondLst>
                                            <p:cond delay="0"/>
                                          </p:stCondLst>
                                        </p:cTn>
                                        <p:tgtEl>
                                          <p:spTgt spid="7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7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77"/>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8"/>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79"/>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80"/>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81"/>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82"/>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83"/>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84"/>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85"/>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86"/>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87"/>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88"/>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89"/>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90"/>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91"/>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92"/>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93"/>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94"/>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95"/>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96"/>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97"/>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69"/>
                                        </p:tgtEl>
                                        <p:attrNameLst>
                                          <p:attrName>style.visibility</p:attrName>
                                        </p:attrNameLst>
                                      </p:cBhvr>
                                      <p:to>
                                        <p:strVal val="visible"/>
                                      </p:to>
                                    </p:set>
                                  </p:childTnLst>
                                </p:cTn>
                              </p:par>
                              <p:par>
                                <p:cTn id="135" presetID="1" presetClass="exit" presetSubtype="0" fill="hold" grpId="0" nodeType="withEffect">
                                  <p:stCondLst>
                                    <p:cond delay="0"/>
                                  </p:stCondLst>
                                  <p:childTnLst>
                                    <p:set>
                                      <p:cBhvr>
                                        <p:cTn id="13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0" grpId="0"/>
      <p:bldP spid="32" grpId="0"/>
      <p:bldP spid="33" grpId="0"/>
      <p:bldP spid="34" grpId="0"/>
      <p:bldP spid="35" grpId="0"/>
      <p:bldP spid="36" grpId="0"/>
      <p:bldP spid="37" grpId="0"/>
      <p:bldP spid="38" grpId="0"/>
      <p:bldP spid="39" grpId="0"/>
      <p:bldP spid="43" grpId="0"/>
      <p:bldP spid="44" grpId="0"/>
      <p:bldP spid="45" grpId="0"/>
      <p:bldP spid="46" grpId="0"/>
      <p:bldP spid="47" grpId="0"/>
      <p:bldP spid="73" grpId="0" animBg="1"/>
      <p:bldP spid="74" grpId="0" animBg="1"/>
      <p:bldP spid="75" grpId="0" animBg="1"/>
      <p:bldP spid="76" grpId="0" animBg="1"/>
      <p:bldP spid="77" grpId="0" animBg="1"/>
      <p:bldP spid="82" grpId="0" animBg="1"/>
      <p:bldP spid="83" grpId="0" animBg="1"/>
      <p:bldP spid="84" grpId="0" animBg="1"/>
      <p:bldP spid="85" grpId="0" animBg="1"/>
      <p:bldP spid="86" grpId="0" animBg="1"/>
      <p:bldP spid="91" grpId="0" animBg="1"/>
      <p:bldP spid="92" grpId="0" animBg="1"/>
      <p:bldP spid="93" grpId="0" animBg="1"/>
      <p:bldP spid="94" grpId="0" animBg="1"/>
      <p:bldP spid="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400" dirty="0" smtClean="0"/>
              <a:t>対応関係</a:t>
            </a:r>
            <a:endParaRPr kumimoji="1" lang="ja-JP" altLang="en-US" sz="4400" dirty="0"/>
          </a:p>
        </p:txBody>
      </p:sp>
      <p:sp>
        <p:nvSpPr>
          <p:cNvPr id="3" name="コンテンツ プレースホルダー 2"/>
          <p:cNvSpPr>
            <a:spLocks noGrp="1"/>
          </p:cNvSpPr>
          <p:nvPr>
            <p:ph idx="1"/>
          </p:nvPr>
        </p:nvSpPr>
        <p:spPr>
          <a:xfrm>
            <a:off x="317500" y="1154256"/>
            <a:ext cx="4042800" cy="4929188"/>
          </a:xfrm>
        </p:spPr>
        <p:txBody>
          <a:bodyPr/>
          <a:lstStyle/>
          <a:p>
            <a:pPr>
              <a:lnSpc>
                <a:spcPct val="150000"/>
              </a:lnSpc>
            </a:pPr>
            <a:r>
              <a:rPr kumimoji="1" lang="ja-JP" altLang="en-US" sz="3600" dirty="0" smtClean="0"/>
              <a:t>ディレクトリ構造</a:t>
            </a:r>
            <a:endParaRPr kumimoji="1" lang="en-US" altLang="ja-JP" sz="3600" dirty="0" smtClean="0"/>
          </a:p>
          <a:p>
            <a:pPr lvl="1">
              <a:lnSpc>
                <a:spcPct val="150000"/>
              </a:lnSpc>
            </a:pPr>
            <a:r>
              <a:rPr lang="ja-JP" altLang="en-US" dirty="0" smtClean="0"/>
              <a:t>ディレクトリ</a:t>
            </a:r>
            <a:endParaRPr lang="en-US" altLang="ja-JP" dirty="0" smtClean="0"/>
          </a:p>
          <a:p>
            <a:pPr lvl="1">
              <a:lnSpc>
                <a:spcPct val="150000"/>
              </a:lnSpc>
            </a:pPr>
            <a:r>
              <a:rPr lang="ja-JP" altLang="en-US" dirty="0"/>
              <a:t>親子</a:t>
            </a:r>
            <a:r>
              <a:rPr kumimoji="1" lang="ja-JP" altLang="en-US" dirty="0" smtClean="0"/>
              <a:t>関係</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10</a:t>
            </a:fld>
            <a:endParaRPr lang="en-US" altLang="ja-JP"/>
          </a:p>
        </p:txBody>
      </p:sp>
      <p:sp>
        <p:nvSpPr>
          <p:cNvPr id="36" name="コンテンツ プレースホルダー 2"/>
          <p:cNvSpPr txBox="1">
            <a:spLocks/>
          </p:cNvSpPr>
          <p:nvPr/>
        </p:nvSpPr>
        <p:spPr bwMode="auto">
          <a:xfrm>
            <a:off x="4612554" y="1154256"/>
            <a:ext cx="41760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50000"/>
              </a:lnSpc>
            </a:pPr>
            <a:r>
              <a:rPr lang="ja-JP" altLang="en-US" sz="3600" dirty="0" smtClean="0"/>
              <a:t>有向グラフ</a:t>
            </a:r>
            <a:endParaRPr lang="en-US" altLang="ja-JP" sz="3600" dirty="0" smtClean="0"/>
          </a:p>
          <a:p>
            <a:pPr lvl="1">
              <a:lnSpc>
                <a:spcPct val="150000"/>
              </a:lnSpc>
            </a:pPr>
            <a:r>
              <a:rPr lang="ja-JP" altLang="en-US" dirty="0" smtClean="0"/>
              <a:t>ノード</a:t>
            </a:r>
            <a:endParaRPr lang="en-US" altLang="ja-JP" dirty="0" smtClean="0"/>
          </a:p>
          <a:p>
            <a:pPr lvl="1">
              <a:lnSpc>
                <a:spcPct val="150000"/>
              </a:lnSpc>
            </a:pPr>
            <a:r>
              <a:rPr lang="ja-JP" altLang="en-US" dirty="0" smtClean="0"/>
              <a:t>有向辺</a:t>
            </a:r>
            <a:endParaRPr lang="en-US" altLang="ja-JP" dirty="0" smtClean="0"/>
          </a:p>
          <a:p>
            <a:pPr lvl="2">
              <a:lnSpc>
                <a:spcPct val="150000"/>
              </a:lnSpc>
            </a:pPr>
            <a:r>
              <a:rPr lang="ja-JP" altLang="en-US" dirty="0" smtClean="0"/>
              <a:t>始点：親ディレクトリ（親ノード）</a:t>
            </a:r>
            <a:endParaRPr lang="en-US" altLang="ja-JP" dirty="0" smtClean="0"/>
          </a:p>
          <a:p>
            <a:pPr lvl="2">
              <a:lnSpc>
                <a:spcPct val="150000"/>
              </a:lnSpc>
            </a:pPr>
            <a:r>
              <a:rPr lang="ja-JP" altLang="en-US" dirty="0" smtClean="0"/>
              <a:t>終点</a:t>
            </a:r>
            <a:r>
              <a:rPr lang="ja-JP" altLang="en-US" smtClean="0"/>
              <a:t>：子ディレクトリ</a:t>
            </a:r>
            <a:r>
              <a:rPr lang="ja-JP" altLang="en-US" dirty="0" smtClean="0"/>
              <a:t>（子ノード）</a:t>
            </a:r>
            <a:endParaRPr lang="en-US" altLang="ja-JP" dirty="0" smtClean="0"/>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209" y="3754462"/>
            <a:ext cx="1128457" cy="736213"/>
          </a:xfrm>
          <a:prstGeom prst="rect">
            <a:avLst/>
          </a:prstGeom>
        </p:spPr>
      </p:pic>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536" y="4732280"/>
            <a:ext cx="1128457" cy="736213"/>
          </a:xfrm>
          <a:prstGeom prst="rect">
            <a:avLst/>
          </a:prstGeom>
        </p:spPr>
      </p:pic>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769" y="5710098"/>
            <a:ext cx="1128457" cy="736213"/>
          </a:xfrm>
          <a:prstGeom prst="rect">
            <a:avLst/>
          </a:prstGeom>
        </p:spPr>
      </p:pic>
      <p:cxnSp>
        <p:nvCxnSpPr>
          <p:cNvPr id="9" name="カギ線コネクタ 8"/>
          <p:cNvCxnSpPr>
            <a:stCxn id="6" idx="2"/>
            <a:endCxn id="7" idx="1"/>
          </p:cNvCxnSpPr>
          <p:nvPr/>
        </p:nvCxnSpPr>
        <p:spPr>
          <a:xfrm rot="16200000" flipH="1">
            <a:off x="760131" y="4718982"/>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カギ線コネクタ 9"/>
          <p:cNvCxnSpPr>
            <a:stCxn id="7" idx="2"/>
            <a:endCxn id="8" idx="1"/>
          </p:cNvCxnSpPr>
          <p:nvPr/>
        </p:nvCxnSpPr>
        <p:spPr>
          <a:xfrm rot="16200000" flipH="1">
            <a:off x="1476411" y="5697847"/>
            <a:ext cx="609712" cy="151004"/>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467694" y="3860957"/>
            <a:ext cx="1043417" cy="523220"/>
          </a:xfrm>
          <a:prstGeom prst="rect">
            <a:avLst/>
          </a:prstGeom>
          <a:noFill/>
        </p:spPr>
        <p:txBody>
          <a:bodyPr wrap="square" rtlCol="0">
            <a:spAutoFit/>
          </a:bodyPr>
          <a:lstStyle/>
          <a:p>
            <a:pPr algn="ctr"/>
            <a:r>
              <a:rPr lang="en-US" altLang="ja-JP" sz="2800" b="1" dirty="0" smtClean="0"/>
              <a:t>src</a:t>
            </a:r>
            <a:endParaRPr kumimoji="1" lang="ja-JP" altLang="en-US" sz="2800" b="1" dirty="0"/>
          </a:p>
        </p:txBody>
      </p:sp>
      <p:sp>
        <p:nvSpPr>
          <p:cNvPr id="13" name="テキスト ボックス 12"/>
          <p:cNvSpPr txBox="1"/>
          <p:nvPr/>
        </p:nvSpPr>
        <p:spPr>
          <a:xfrm>
            <a:off x="1184056" y="4838776"/>
            <a:ext cx="1043417" cy="523220"/>
          </a:xfrm>
          <a:prstGeom prst="rect">
            <a:avLst/>
          </a:prstGeom>
          <a:noFill/>
        </p:spPr>
        <p:txBody>
          <a:bodyPr wrap="square" rtlCol="0">
            <a:spAutoFit/>
          </a:bodyPr>
          <a:lstStyle/>
          <a:p>
            <a:pPr algn="ctr"/>
            <a:r>
              <a:rPr lang="en-US" altLang="ja-JP" sz="2800" b="1" dirty="0"/>
              <a:t>a</a:t>
            </a:r>
            <a:endParaRPr kumimoji="1" lang="ja-JP" altLang="en-US" sz="2800" b="1" dirty="0"/>
          </a:p>
        </p:txBody>
      </p:sp>
      <p:sp>
        <p:nvSpPr>
          <p:cNvPr id="14" name="テキスト ボックス 13"/>
          <p:cNvSpPr txBox="1"/>
          <p:nvPr/>
        </p:nvSpPr>
        <p:spPr>
          <a:xfrm>
            <a:off x="1899289" y="5821834"/>
            <a:ext cx="1043417" cy="523220"/>
          </a:xfrm>
          <a:prstGeom prst="rect">
            <a:avLst/>
          </a:prstGeom>
          <a:noFill/>
        </p:spPr>
        <p:txBody>
          <a:bodyPr wrap="square" rtlCol="0">
            <a:spAutoFit/>
          </a:bodyPr>
          <a:lstStyle/>
          <a:p>
            <a:pPr algn="ctr"/>
            <a:r>
              <a:rPr lang="en-US" altLang="ja-JP" sz="2800" b="1" dirty="0" smtClean="0"/>
              <a:t>b</a:t>
            </a:r>
            <a:endParaRPr kumimoji="1" lang="ja-JP" altLang="en-US" sz="2800" b="1" dirty="0"/>
          </a:p>
        </p:txBody>
      </p:sp>
      <p:sp>
        <p:nvSpPr>
          <p:cNvPr id="19" name="円/楕円 18"/>
          <p:cNvSpPr/>
          <p:nvPr/>
        </p:nvSpPr>
        <p:spPr>
          <a:xfrm>
            <a:off x="3597870" y="3755846"/>
            <a:ext cx="1014684" cy="63417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cxnSp>
        <p:nvCxnSpPr>
          <p:cNvPr id="22" name="直線矢印コネクタ 21"/>
          <p:cNvCxnSpPr>
            <a:stCxn id="19" idx="4"/>
            <a:endCxn id="32" idx="0"/>
          </p:cNvCxnSpPr>
          <p:nvPr/>
        </p:nvCxnSpPr>
        <p:spPr>
          <a:xfrm>
            <a:off x="4105212" y="4390024"/>
            <a:ext cx="0" cy="39327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32" idx="4"/>
            <a:endCxn id="33" idx="0"/>
          </p:cNvCxnSpPr>
          <p:nvPr/>
        </p:nvCxnSpPr>
        <p:spPr>
          <a:xfrm>
            <a:off x="4105212" y="5417475"/>
            <a:ext cx="0" cy="39465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円/楕円 31"/>
          <p:cNvSpPr/>
          <p:nvPr/>
        </p:nvSpPr>
        <p:spPr>
          <a:xfrm>
            <a:off x="3597870" y="4783297"/>
            <a:ext cx="1014684" cy="63417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a</a:t>
            </a:r>
            <a:endParaRPr kumimoji="1" lang="ja-JP" altLang="en-US" sz="3600" b="1" dirty="0">
              <a:solidFill>
                <a:schemeClr val="tx1"/>
              </a:solidFill>
            </a:endParaRPr>
          </a:p>
        </p:txBody>
      </p:sp>
      <p:sp>
        <p:nvSpPr>
          <p:cNvPr id="33" name="円/楕円 32"/>
          <p:cNvSpPr/>
          <p:nvPr/>
        </p:nvSpPr>
        <p:spPr>
          <a:xfrm>
            <a:off x="3597870" y="5812133"/>
            <a:ext cx="1014684" cy="63417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b</a:t>
            </a:r>
            <a:endParaRPr kumimoji="1" lang="ja-JP" altLang="en-US" sz="3600" b="1" dirty="0">
              <a:solidFill>
                <a:schemeClr val="tx1"/>
              </a:solidFill>
            </a:endParaRPr>
          </a:p>
        </p:txBody>
      </p:sp>
    </p:spTree>
    <p:extLst>
      <p:ext uri="{BB962C8B-B14F-4D97-AF65-F5344CB8AC3E}">
        <p14:creationId xmlns:p14="http://schemas.microsoft.com/office/powerpoint/2010/main" val="1916318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sz="4800" dirty="0" smtClean="0"/>
              <a:t>手法構成</a:t>
            </a:r>
            <a:endParaRPr kumimoji="1" lang="ja-JP" altLang="en-US" sz="4800" dirty="0"/>
          </a:p>
        </p:txBody>
      </p:sp>
      <p:sp>
        <p:nvSpPr>
          <p:cNvPr id="6" name="テキスト プレースホルダー 5"/>
          <p:cNvSpPr>
            <a:spLocks noGrp="1"/>
          </p:cNvSpPr>
          <p:nvPr>
            <p:ph idx="1"/>
          </p:nvPr>
        </p:nvSpPr>
        <p:spPr/>
        <p:txBody>
          <a:bodyPr/>
          <a:lstStyle/>
          <a:p>
            <a:pPr marL="742950" indent="-742950">
              <a:lnSpc>
                <a:spcPct val="150000"/>
              </a:lnSpc>
              <a:buFont typeface="+mj-lt"/>
              <a:buAutoNum type="arabicPeriod"/>
            </a:pPr>
            <a:r>
              <a:rPr lang="ja-JP" altLang="en-US" sz="4000" dirty="0"/>
              <a:t>ディレクトリ構造から有向グラフ</a:t>
            </a:r>
            <a:r>
              <a:rPr lang="ja-JP" altLang="en-US" sz="4000" dirty="0" smtClean="0"/>
              <a:t>へ</a:t>
            </a:r>
            <a:endParaRPr lang="en-US" altLang="ja-JP" sz="4000" dirty="0" smtClean="0">
              <a:solidFill>
                <a:srgbClr val="0071BC"/>
              </a:solidFill>
            </a:endParaRPr>
          </a:p>
          <a:p>
            <a:pPr marL="742950" indent="-742950">
              <a:lnSpc>
                <a:spcPct val="150000"/>
              </a:lnSpc>
              <a:buFont typeface="+mj-lt"/>
              <a:buAutoNum type="arabicPeriod"/>
            </a:pPr>
            <a:r>
              <a:rPr lang="ja-JP" altLang="en-US" sz="4000" dirty="0" smtClean="0">
                <a:solidFill>
                  <a:srgbClr val="0071BC"/>
                </a:solidFill>
              </a:rPr>
              <a:t>ディレクトリグラフ</a:t>
            </a:r>
            <a:r>
              <a:rPr lang="ja-JP" altLang="en-US" sz="4000" dirty="0">
                <a:solidFill>
                  <a:srgbClr val="0071BC"/>
                </a:solidFill>
              </a:rPr>
              <a:t>の</a:t>
            </a:r>
            <a:r>
              <a:rPr lang="ja-JP" altLang="en-US" sz="4000" dirty="0" smtClean="0">
                <a:solidFill>
                  <a:srgbClr val="0071BC"/>
                </a:solidFill>
              </a:rPr>
              <a:t>生成</a:t>
            </a:r>
            <a:endParaRPr lang="en-US" altLang="ja-JP" sz="4000" dirty="0" smtClean="0">
              <a:solidFill>
                <a:srgbClr val="0071BC"/>
              </a:solidFill>
            </a:endParaRPr>
          </a:p>
          <a:p>
            <a:pPr marL="742950" indent="-742950">
              <a:lnSpc>
                <a:spcPct val="150000"/>
              </a:lnSpc>
              <a:buFont typeface="+mj-lt"/>
              <a:buAutoNum type="arabicPeriod"/>
            </a:pPr>
            <a:r>
              <a:rPr lang="ja-JP" altLang="en-US" sz="4000" dirty="0"/>
              <a:t>有向スパニングツリーを抽出</a:t>
            </a:r>
          </a:p>
          <a:p>
            <a:pPr marL="742950" indent="-742950">
              <a:lnSpc>
                <a:spcPct val="150000"/>
              </a:lnSpc>
              <a:buFont typeface="+mj-lt"/>
              <a:buAutoNum type="arabicPeriod"/>
            </a:pPr>
            <a:r>
              <a:rPr lang="ja-JP" altLang="en-US" sz="4000" dirty="0" smtClean="0"/>
              <a:t>スパニングツリーから</a:t>
            </a:r>
            <a:r>
              <a:rPr lang="ja-JP" altLang="en-US" sz="4000" dirty="0"/>
              <a:t>ディレクトリ構造へ</a:t>
            </a:r>
          </a:p>
          <a:p>
            <a:pPr marL="742950" indent="-742950">
              <a:lnSpc>
                <a:spcPct val="150000"/>
              </a:lnSpc>
              <a:buFont typeface="+mj-lt"/>
              <a:buAutoNum type="arabicPeriod"/>
            </a:pPr>
            <a:endParaRPr kumimoji="1" lang="ja-JP" altLang="en-US" sz="4000" dirty="0">
              <a:solidFill>
                <a:srgbClr val="0071BC"/>
              </a:solidFill>
            </a:endParaRPr>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11</a:t>
            </a:fld>
            <a:endParaRPr lang="en-US" altLang="ja-JP"/>
          </a:p>
        </p:txBody>
      </p:sp>
    </p:spTree>
    <p:extLst>
      <p:ext uri="{BB962C8B-B14F-4D97-AF65-F5344CB8AC3E}">
        <p14:creationId xmlns:p14="http://schemas.microsoft.com/office/powerpoint/2010/main" val="496402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ディレクトリグラフの生成</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12</a:t>
            </a:fld>
            <a:endParaRPr lang="en-US" altLang="ja-JP"/>
          </a:p>
        </p:txBody>
      </p:sp>
      <p:sp>
        <p:nvSpPr>
          <p:cNvPr id="61" name="円/楕円 60"/>
          <p:cNvSpPr/>
          <p:nvPr/>
        </p:nvSpPr>
        <p:spPr>
          <a:xfrm>
            <a:off x="3047331" y="1635293"/>
            <a:ext cx="3769046" cy="64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root : {s1, s2, s3}</a:t>
            </a:r>
            <a:endParaRPr kumimoji="1" lang="ja-JP" altLang="en-US" sz="2800" b="1" dirty="0">
              <a:solidFill>
                <a:schemeClr val="tx1"/>
              </a:solidFill>
            </a:endParaRPr>
          </a:p>
        </p:txBody>
      </p:sp>
      <p:sp>
        <p:nvSpPr>
          <p:cNvPr id="62" name="円/楕円 61"/>
          <p:cNvSpPr/>
          <p:nvPr/>
        </p:nvSpPr>
        <p:spPr>
          <a:xfrm>
            <a:off x="1913554" y="2693940"/>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nsrc : {s1/src, s2/src, s3/src}</a:t>
            </a:r>
            <a:endParaRPr kumimoji="1" lang="ja-JP" altLang="en-US" sz="2800" b="1" dirty="0">
              <a:solidFill>
                <a:schemeClr val="tx1"/>
              </a:solidFill>
            </a:endParaRPr>
          </a:p>
        </p:txBody>
      </p:sp>
      <p:sp>
        <p:nvSpPr>
          <p:cNvPr id="63" name="円/楕円 62"/>
          <p:cNvSpPr/>
          <p:nvPr/>
        </p:nvSpPr>
        <p:spPr>
          <a:xfrm>
            <a:off x="98106" y="4011402"/>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br>
              <a:rPr kumimoji="1" lang="en-US" altLang="ja-JP" sz="2800" b="1" dirty="0" smtClean="0">
                <a:solidFill>
                  <a:schemeClr val="tx1"/>
                </a:solidFill>
              </a:rPr>
            </a:br>
            <a:r>
              <a:rPr kumimoji="1" lang="en-US" altLang="ja-JP" sz="2800" b="1" dirty="0" smtClean="0">
                <a:solidFill>
                  <a:schemeClr val="tx1"/>
                </a:solidFill>
              </a:rPr>
              <a:t>         s2/src/a,</a:t>
            </a:r>
            <a:br>
              <a:rPr kumimoji="1" lang="en-US" altLang="ja-JP" sz="2800" b="1" dirty="0" smtClean="0">
                <a:solidFill>
                  <a:schemeClr val="tx1"/>
                </a:solidFill>
              </a:rPr>
            </a:br>
            <a:r>
              <a:rPr kumimoji="1" lang="en-US" altLang="ja-JP" sz="2800" b="1" dirty="0" smtClean="0">
                <a:solidFill>
                  <a:schemeClr val="tx1"/>
                </a:solidFill>
              </a:rPr>
              <a:t>         s3/src/a}</a:t>
            </a:r>
            <a:endParaRPr kumimoji="1" lang="ja-JP" altLang="en-US" sz="2800" b="1" dirty="0">
              <a:solidFill>
                <a:schemeClr val="tx1"/>
              </a:solidFill>
            </a:endParaRPr>
          </a:p>
        </p:txBody>
      </p:sp>
      <p:sp>
        <p:nvSpPr>
          <p:cNvPr id="64" name="円/楕円 63"/>
          <p:cNvSpPr/>
          <p:nvPr/>
        </p:nvSpPr>
        <p:spPr>
          <a:xfrm>
            <a:off x="6881554" y="4006302"/>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br>
              <a:rPr lang="en-US" altLang="ja-JP" sz="2800" b="1" dirty="0" smtClean="0">
                <a:solidFill>
                  <a:schemeClr val="tx1"/>
                </a:solidFill>
              </a:rPr>
            </a:br>
            <a:r>
              <a:rPr lang="en-US" altLang="ja-JP" sz="2800" b="1" dirty="0" smtClean="0">
                <a:solidFill>
                  <a:schemeClr val="tx1"/>
                </a:solidFill>
              </a:rPr>
              <a:t>s2/src/c}</a:t>
            </a:r>
            <a:endParaRPr kumimoji="1" lang="ja-JP" altLang="en-US" sz="3600" b="1" dirty="0">
              <a:solidFill>
                <a:schemeClr val="tx1"/>
              </a:solidFill>
            </a:endParaRPr>
          </a:p>
        </p:txBody>
      </p:sp>
      <p:cxnSp>
        <p:nvCxnSpPr>
          <p:cNvPr id="66" name="直線矢印コネクタ 65"/>
          <p:cNvCxnSpPr>
            <a:stCxn id="61" idx="4"/>
            <a:endCxn id="62" idx="0"/>
          </p:cNvCxnSpPr>
          <p:nvPr/>
        </p:nvCxnSpPr>
        <p:spPr>
          <a:xfrm>
            <a:off x="4931854" y="2283293"/>
            <a:ext cx="5700" cy="4106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62" idx="4"/>
            <a:endCxn id="63" idx="0"/>
          </p:cNvCxnSpPr>
          <p:nvPr/>
        </p:nvCxnSpPr>
        <p:spPr>
          <a:xfrm flipH="1">
            <a:off x="1831506" y="3385470"/>
            <a:ext cx="3106048" cy="6259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62" idx="4"/>
            <a:endCxn id="64" idx="0"/>
          </p:cNvCxnSpPr>
          <p:nvPr/>
        </p:nvCxnSpPr>
        <p:spPr>
          <a:xfrm>
            <a:off x="4937554" y="3385470"/>
            <a:ext cx="30240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stCxn id="62" idx="4"/>
            <a:endCxn id="73" idx="0"/>
          </p:cNvCxnSpPr>
          <p:nvPr/>
        </p:nvCxnSpPr>
        <p:spPr>
          <a:xfrm>
            <a:off x="4937554" y="3385470"/>
            <a:ext cx="341396" cy="16902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円/楕円 72"/>
          <p:cNvSpPr/>
          <p:nvPr/>
        </p:nvSpPr>
        <p:spPr>
          <a:xfrm>
            <a:off x="3505950" y="5075758"/>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nb</a:t>
            </a:r>
            <a:r>
              <a:rPr kumimoji="1" lang="en-US" altLang="ja-JP" sz="2800" b="1" dirty="0" smtClean="0">
                <a:solidFill>
                  <a:schemeClr val="tx1"/>
                </a:solidFill>
              </a:rPr>
              <a:t> : {s1/src/a/b,</a:t>
            </a:r>
          </a:p>
          <a:p>
            <a:pPr algn="ctr"/>
            <a:r>
              <a:rPr lang="en-US" altLang="ja-JP" sz="2800" b="1" dirty="0" smtClean="0">
                <a:solidFill>
                  <a:schemeClr val="tx1"/>
                </a:solidFill>
              </a:rPr>
              <a:t>     </a:t>
            </a:r>
            <a:r>
              <a:rPr kumimoji="1" lang="en-US" altLang="ja-JP" sz="2800" b="1" dirty="0" smtClean="0">
                <a:solidFill>
                  <a:schemeClr val="tx1"/>
                </a:solidFill>
              </a:rPr>
              <a:t>s2/src/b,</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s3/src/b}</a:t>
            </a:r>
            <a:endParaRPr kumimoji="1" lang="ja-JP" altLang="en-US" sz="2800" b="1" dirty="0">
              <a:solidFill>
                <a:schemeClr val="tx1"/>
              </a:solidFill>
            </a:endParaRPr>
          </a:p>
        </p:txBody>
      </p:sp>
      <p:cxnSp>
        <p:nvCxnSpPr>
          <p:cNvPr id="88" name="直線矢印コネクタ 87"/>
          <p:cNvCxnSpPr>
            <a:stCxn id="63" idx="4"/>
            <a:endCxn id="73" idx="2"/>
          </p:cNvCxnSpPr>
          <p:nvPr/>
        </p:nvCxnSpPr>
        <p:spPr>
          <a:xfrm>
            <a:off x="1831506" y="5451402"/>
            <a:ext cx="1674444" cy="34435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テキスト ボックス 93"/>
          <p:cNvSpPr txBox="1"/>
          <p:nvPr/>
        </p:nvSpPr>
        <p:spPr>
          <a:xfrm>
            <a:off x="4793554" y="2194519"/>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sp>
        <p:nvSpPr>
          <p:cNvPr id="95" name="テキスト ボックス 94"/>
          <p:cNvSpPr txBox="1"/>
          <p:nvPr/>
        </p:nvSpPr>
        <p:spPr>
          <a:xfrm>
            <a:off x="3198182" y="3601631"/>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sp>
        <p:nvSpPr>
          <p:cNvPr id="96" name="テキスト ボックス 95"/>
          <p:cNvSpPr txBox="1"/>
          <p:nvPr/>
        </p:nvSpPr>
        <p:spPr>
          <a:xfrm>
            <a:off x="6086704" y="3627810"/>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sp>
        <p:nvSpPr>
          <p:cNvPr id="98" name="テキスト ボックス 97"/>
          <p:cNvSpPr txBox="1"/>
          <p:nvPr/>
        </p:nvSpPr>
        <p:spPr>
          <a:xfrm>
            <a:off x="4571854" y="3991646"/>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sp>
        <p:nvSpPr>
          <p:cNvPr id="99" name="テキスト ボックス 98"/>
          <p:cNvSpPr txBox="1"/>
          <p:nvPr/>
        </p:nvSpPr>
        <p:spPr>
          <a:xfrm>
            <a:off x="2128800" y="5568785"/>
            <a:ext cx="720000" cy="584775"/>
          </a:xfrm>
          <a:prstGeom prst="rect">
            <a:avLst/>
          </a:prstGeom>
          <a:noFill/>
        </p:spPr>
        <p:txBody>
          <a:bodyPr wrap="square" rtlCol="0">
            <a:spAutoFit/>
          </a:bodyPr>
          <a:lstStyle/>
          <a:p>
            <a:pPr algn="ctr"/>
            <a:r>
              <a:rPr lang="en-US" altLang="ja-JP" sz="3200" b="1" dirty="0">
                <a:solidFill>
                  <a:srgbClr val="0071BC"/>
                </a:solidFill>
              </a:rPr>
              <a:t>1</a:t>
            </a:r>
            <a:endParaRPr kumimoji="1" lang="ja-JP" altLang="en-US" sz="3200" b="1" dirty="0">
              <a:solidFill>
                <a:srgbClr val="0071BC"/>
              </a:solidFill>
            </a:endParaRPr>
          </a:p>
        </p:txBody>
      </p:sp>
      <p:sp>
        <p:nvSpPr>
          <p:cNvPr id="21" name="円/楕円 20"/>
          <p:cNvSpPr/>
          <p:nvPr/>
        </p:nvSpPr>
        <p:spPr>
          <a:xfrm>
            <a:off x="856538"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S1</a:t>
            </a:r>
            <a:endParaRPr kumimoji="1" lang="ja-JP" altLang="en-US" sz="3600" b="1" dirty="0">
              <a:solidFill>
                <a:schemeClr val="tx1"/>
              </a:solidFill>
            </a:endParaRPr>
          </a:p>
        </p:txBody>
      </p:sp>
      <p:sp>
        <p:nvSpPr>
          <p:cNvPr id="22" name="円/楕円 21"/>
          <p:cNvSpPr/>
          <p:nvPr/>
        </p:nvSpPr>
        <p:spPr>
          <a:xfrm>
            <a:off x="856538"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23" name="円/楕円 22"/>
          <p:cNvSpPr/>
          <p:nvPr/>
        </p:nvSpPr>
        <p:spPr>
          <a:xfrm>
            <a:off x="208538"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24" name="円/楕円 23"/>
          <p:cNvSpPr/>
          <p:nvPr/>
        </p:nvSpPr>
        <p:spPr>
          <a:xfrm>
            <a:off x="1576538"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25" name="円/楕円 24"/>
          <p:cNvSpPr/>
          <p:nvPr/>
        </p:nvSpPr>
        <p:spPr>
          <a:xfrm>
            <a:off x="208538" y="514941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26" name="直線矢印コネクタ 25"/>
          <p:cNvCxnSpPr>
            <a:stCxn id="21" idx="4"/>
            <a:endCxn id="22" idx="0"/>
          </p:cNvCxnSpPr>
          <p:nvPr/>
        </p:nvCxnSpPr>
        <p:spPr>
          <a:xfrm>
            <a:off x="1432538"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22" idx="4"/>
            <a:endCxn id="23" idx="0"/>
          </p:cNvCxnSpPr>
          <p:nvPr/>
        </p:nvCxnSpPr>
        <p:spPr>
          <a:xfrm flipH="1">
            <a:off x="784538" y="3745470"/>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2" idx="4"/>
            <a:endCxn id="24" idx="0"/>
          </p:cNvCxnSpPr>
          <p:nvPr/>
        </p:nvCxnSpPr>
        <p:spPr>
          <a:xfrm>
            <a:off x="1432538" y="3745470"/>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3" idx="4"/>
            <a:endCxn id="25" idx="0"/>
          </p:cNvCxnSpPr>
          <p:nvPr/>
        </p:nvCxnSpPr>
        <p:spPr>
          <a:xfrm>
            <a:off x="784538" y="483294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円/楕円 29"/>
          <p:cNvSpPr/>
          <p:nvPr/>
        </p:nvSpPr>
        <p:spPr>
          <a:xfrm>
            <a:off x="4092960"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S2</a:t>
            </a:r>
            <a:endParaRPr kumimoji="1" lang="ja-JP" altLang="en-US" sz="3600" b="1" dirty="0">
              <a:solidFill>
                <a:schemeClr val="tx1"/>
              </a:solidFill>
            </a:endParaRPr>
          </a:p>
        </p:txBody>
      </p:sp>
      <p:sp>
        <p:nvSpPr>
          <p:cNvPr id="31" name="円/楕円 30"/>
          <p:cNvSpPr/>
          <p:nvPr/>
        </p:nvSpPr>
        <p:spPr>
          <a:xfrm>
            <a:off x="4092960"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32" name="円/楕円 31"/>
          <p:cNvSpPr/>
          <p:nvPr/>
        </p:nvSpPr>
        <p:spPr>
          <a:xfrm>
            <a:off x="2720670" y="4631175"/>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33" name="円/楕円 32"/>
          <p:cNvSpPr/>
          <p:nvPr/>
        </p:nvSpPr>
        <p:spPr>
          <a:xfrm>
            <a:off x="5456670" y="4631175"/>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34" name="円/楕円 33"/>
          <p:cNvSpPr/>
          <p:nvPr/>
        </p:nvSpPr>
        <p:spPr>
          <a:xfrm>
            <a:off x="4088670" y="4635719"/>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35" name="直線矢印コネクタ 34"/>
          <p:cNvCxnSpPr>
            <a:stCxn id="30" idx="4"/>
            <a:endCxn id="31" idx="0"/>
          </p:cNvCxnSpPr>
          <p:nvPr/>
        </p:nvCxnSpPr>
        <p:spPr>
          <a:xfrm>
            <a:off x="4668960"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1" idx="4"/>
            <a:endCxn id="32" idx="0"/>
          </p:cNvCxnSpPr>
          <p:nvPr/>
        </p:nvCxnSpPr>
        <p:spPr>
          <a:xfrm flipH="1">
            <a:off x="3296670" y="3745470"/>
            <a:ext cx="137229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31" idx="4"/>
            <a:endCxn id="33" idx="0"/>
          </p:cNvCxnSpPr>
          <p:nvPr/>
        </p:nvCxnSpPr>
        <p:spPr>
          <a:xfrm>
            <a:off x="4668960" y="3745470"/>
            <a:ext cx="136371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1" idx="4"/>
            <a:endCxn id="34" idx="0"/>
          </p:cNvCxnSpPr>
          <p:nvPr/>
        </p:nvCxnSpPr>
        <p:spPr>
          <a:xfrm flipH="1">
            <a:off x="4664670" y="3745470"/>
            <a:ext cx="4290" cy="8902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円/楕円 38"/>
          <p:cNvSpPr/>
          <p:nvPr/>
        </p:nvSpPr>
        <p:spPr>
          <a:xfrm>
            <a:off x="7210800" y="198900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S3</a:t>
            </a:r>
            <a:endParaRPr kumimoji="1" lang="ja-JP" altLang="en-US" sz="3600" b="1" dirty="0">
              <a:solidFill>
                <a:schemeClr val="tx1"/>
              </a:solidFill>
            </a:endParaRPr>
          </a:p>
        </p:txBody>
      </p:sp>
      <p:sp>
        <p:nvSpPr>
          <p:cNvPr id="40" name="円/楕円 39"/>
          <p:cNvSpPr/>
          <p:nvPr/>
        </p:nvSpPr>
        <p:spPr>
          <a:xfrm>
            <a:off x="7210800" y="302547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41" name="円/楕円 40"/>
          <p:cNvSpPr/>
          <p:nvPr/>
        </p:nvSpPr>
        <p:spPr>
          <a:xfrm>
            <a:off x="6562800"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42" name="円/楕円 41"/>
          <p:cNvSpPr/>
          <p:nvPr/>
        </p:nvSpPr>
        <p:spPr>
          <a:xfrm>
            <a:off x="7930800" y="4112940"/>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b</a:t>
            </a:r>
            <a:endParaRPr kumimoji="1" lang="ja-JP" altLang="en-US" sz="3600" b="1" dirty="0">
              <a:solidFill>
                <a:schemeClr val="tx1"/>
              </a:solidFill>
            </a:endParaRPr>
          </a:p>
        </p:txBody>
      </p:sp>
      <p:cxnSp>
        <p:nvCxnSpPr>
          <p:cNvPr id="43" name="直線矢印コネクタ 42"/>
          <p:cNvCxnSpPr>
            <a:stCxn id="39" idx="4"/>
            <a:endCxn id="40" idx="0"/>
          </p:cNvCxnSpPr>
          <p:nvPr/>
        </p:nvCxnSpPr>
        <p:spPr>
          <a:xfrm>
            <a:off x="7786800" y="2709000"/>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40" idx="4"/>
            <a:endCxn id="41" idx="0"/>
          </p:cNvCxnSpPr>
          <p:nvPr/>
        </p:nvCxnSpPr>
        <p:spPr>
          <a:xfrm flipH="1">
            <a:off x="7138800" y="3745470"/>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40" idx="4"/>
            <a:endCxn id="42" idx="0"/>
          </p:cNvCxnSpPr>
          <p:nvPr/>
        </p:nvCxnSpPr>
        <p:spPr>
          <a:xfrm>
            <a:off x="7786800" y="3745470"/>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コンテンツ プレースホルダー 3"/>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有向グラフ</a:t>
            </a:r>
            <a:endParaRPr lang="ja-JP" altLang="en-US" dirty="0"/>
          </a:p>
        </p:txBody>
      </p:sp>
      <p:sp>
        <p:nvSpPr>
          <p:cNvPr id="47" name="コンテンツ プレースホルダー 3"/>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ディレクトリグラフ</a:t>
            </a:r>
            <a:endParaRPr lang="ja-JP" altLang="en-US" dirty="0"/>
          </a:p>
        </p:txBody>
      </p:sp>
    </p:spTree>
    <p:extLst>
      <p:ext uri="{BB962C8B-B14F-4D97-AF65-F5344CB8AC3E}">
        <p14:creationId xmlns:p14="http://schemas.microsoft.com/office/powerpoint/2010/main" val="2804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6"/>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27"/>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28"/>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29"/>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31"/>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35"/>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6"/>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7"/>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38"/>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40"/>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42"/>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43"/>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44"/>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45"/>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6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6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6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6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69"/>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98"/>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9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7"/>
                                        </p:tgtEl>
                                        <p:attrNameLst>
                                          <p:attrName>style.visibility</p:attrName>
                                        </p:attrNameLst>
                                      </p:cBhvr>
                                      <p:to>
                                        <p:strVal val="visible"/>
                                      </p:to>
                                    </p:set>
                                  </p:childTnLst>
                                </p:cTn>
                              </p:par>
                              <p:par>
                                <p:cTn id="87" presetID="1" presetClass="exit" presetSubtype="0" fill="hold" grpId="0" nodeType="withEffect">
                                  <p:stCondLst>
                                    <p:cond delay="0"/>
                                  </p:stCondLst>
                                  <p:childTnLst>
                                    <p:set>
                                      <p:cBhvr>
                                        <p:cTn id="88" dur="1" fill="hold">
                                          <p:stCondLst>
                                            <p:cond delay="0"/>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animBg="1"/>
      <p:bldP spid="63" grpId="0" animBg="1"/>
      <p:bldP spid="64" grpId="0" animBg="1"/>
      <p:bldP spid="73" grpId="0" animBg="1"/>
      <p:bldP spid="94" grpId="0"/>
      <p:bldP spid="95" grpId="0"/>
      <p:bldP spid="96" grpId="0"/>
      <p:bldP spid="98" grpId="0"/>
      <p:bldP spid="99" grpId="0"/>
      <p:bldP spid="21" grpId="0" animBg="1"/>
      <p:bldP spid="22" grpId="0" animBg="1"/>
      <p:bldP spid="23" grpId="0" animBg="1"/>
      <p:bldP spid="24" grpId="0" animBg="1"/>
      <p:bldP spid="25" grpId="0" animBg="1"/>
      <p:bldP spid="30" grpId="0" animBg="1"/>
      <p:bldP spid="31" grpId="0" animBg="1"/>
      <p:bldP spid="32" grpId="0" animBg="1"/>
      <p:bldP spid="33" grpId="0" animBg="1"/>
      <p:bldP spid="34" grpId="0" animBg="1"/>
      <p:bldP spid="39" grpId="0" animBg="1"/>
      <p:bldP spid="40" grpId="0" animBg="1"/>
      <p:bldP spid="41" grpId="0" animBg="1"/>
      <p:bldP spid="42" grpId="0" animBg="1"/>
      <p:bldP spid="46" grpId="0"/>
      <p:bldP spid="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ディレクトリ</a:t>
            </a:r>
            <a:r>
              <a:rPr lang="ja-JP" altLang="en-US" dirty="0"/>
              <a:t>グラフの</a:t>
            </a:r>
            <a:r>
              <a:rPr lang="ja-JP" altLang="en-US" dirty="0" smtClean="0"/>
              <a:t>ノード</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196975"/>
                <a:ext cx="8362800" cy="4929188"/>
              </a:xfrm>
            </p:spPr>
            <p:txBody>
              <a:bodyPr/>
              <a:lstStyle/>
              <a:p>
                <a:pPr>
                  <a:spcAft>
                    <a:spcPts val="600"/>
                  </a:spcAft>
                </a:pPr>
                <a:r>
                  <a:rPr kumimoji="1" lang="ja-JP" altLang="en-US" dirty="0" smtClean="0"/>
                  <a:t>類似したファイルを含むディレクトリの集合を表現するノード</a:t>
                </a:r>
                <a:endParaRPr kumimoji="1" lang="en-US" altLang="ja-JP" dirty="0" smtClean="0"/>
              </a:p>
              <a:p>
                <a:pPr>
                  <a:spcAft>
                    <a:spcPts val="600"/>
                  </a:spcAft>
                </a:pPr>
                <a14:m>
                  <m:oMath xmlns:m="http://schemas.openxmlformats.org/officeDocument/2006/math">
                    <m:r>
                      <a:rPr kumimoji="1" lang="en-US" altLang="ja-JP" b="0" i="1" smtClean="0">
                        <a:latin typeface="Cambria Math" panose="02040503050406030204" pitchFamily="18" charset="0"/>
                      </a:rPr>
                      <m:t>𝑠𝑖𝑚</m:t>
                    </m:r>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 </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2</m:t>
                        </m:r>
                      </m:sub>
                    </m:sSub>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𝑡h</m:t>
                    </m:r>
                  </m:oMath>
                </a14:m>
                <a:r>
                  <a:rPr kumimoji="1" lang="ja-JP" altLang="en-US" dirty="0" smtClean="0"/>
                  <a:t>であるとき，</a:t>
                </a:r>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 </m:t>
                    </m:r>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2</m:t>
                        </m:r>
                      </m:sub>
                    </m:sSub>
                  </m:oMath>
                </a14:m>
                <a:r>
                  <a:rPr kumimoji="1" lang="ja-JP" altLang="en-US" dirty="0" smtClean="0"/>
                  <a:t>を単一のノードで表現</a:t>
                </a:r>
              </a:p>
              <a:p>
                <a:pPr lvl="1">
                  <a:spcAft>
                    <a:spcPts val="600"/>
                  </a:spcAft>
                </a:pPr>
                <a:r>
                  <a:rPr lang="en-US" altLang="ja-JP" dirty="0" smtClean="0"/>
                  <a:t>sim : 2</a:t>
                </a:r>
                <a:r>
                  <a:rPr lang="ja-JP" altLang="en-US" dirty="0" err="1" smtClean="0"/>
                  <a:t>つの</a:t>
                </a:r>
                <a:r>
                  <a:rPr lang="ja-JP" altLang="en-US" dirty="0" smtClean="0"/>
                  <a:t>ディレクトリの内容の類似度を表す</a:t>
                </a:r>
                <a:r>
                  <a:rPr lang="en-US" altLang="ja-JP" dirty="0" smtClean="0"/>
                  <a:t/>
                </a:r>
                <a:br>
                  <a:rPr lang="en-US" altLang="ja-JP" dirty="0" smtClean="0"/>
                </a:br>
                <a:r>
                  <a:rPr lang="en-US" altLang="ja-JP" dirty="0" smtClean="0"/>
                  <a:t>         </a:t>
                </a:r>
                <a:r>
                  <a:rPr lang="ja-JP" altLang="en-US" dirty="0" smtClean="0"/>
                  <a:t>メトリクス</a:t>
                </a:r>
                <a:endParaRPr lang="en-US" altLang="ja-JP" dirty="0" smtClean="0"/>
              </a:p>
              <a:p>
                <a:pPr lvl="1">
                  <a:spcAft>
                    <a:spcPts val="600"/>
                  </a:spcAft>
                </a:pPr>
                <a:r>
                  <a:rPr lang="en-US" altLang="ja-JP" dirty="0"/>
                  <a:t>d</a:t>
                </a:r>
                <a:r>
                  <a:rPr lang="en-US" altLang="ja-JP" dirty="0" smtClean="0"/>
                  <a:t> : </a:t>
                </a:r>
                <a:r>
                  <a:rPr lang="ja-JP" altLang="en-US" dirty="0" smtClean="0"/>
                  <a:t>互いに異なるソフトウェアのディレクトリ</a:t>
                </a:r>
                <a:endParaRPr lang="en-US" altLang="ja-JP" dirty="0" smtClean="0"/>
              </a:p>
              <a:p>
                <a:pPr lvl="1">
                  <a:spcAft>
                    <a:spcPts val="600"/>
                  </a:spcAft>
                </a:pPr>
                <a:r>
                  <a:rPr lang="en-US" altLang="ja-JP" dirty="0" err="1" smtClean="0"/>
                  <a:t>th</a:t>
                </a:r>
                <a:r>
                  <a:rPr lang="en-US" altLang="ja-JP" dirty="0" smtClean="0"/>
                  <a:t> : </a:t>
                </a:r>
                <a:r>
                  <a:rPr lang="ja-JP" altLang="en-US" dirty="0" smtClean="0"/>
                  <a:t>あらかじめ設定した閾値</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196975"/>
                <a:ext cx="8362800" cy="4929188"/>
              </a:xfrm>
              <a:blipFill rotWithShape="0">
                <a:blip r:embed="rId3"/>
                <a:stretch>
                  <a:fillRect l="-1895" t="-1607"/>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13</a:t>
            </a:fld>
            <a:endParaRPr lang="en-US" altLang="ja-JP"/>
          </a:p>
        </p:txBody>
      </p:sp>
    </p:spTree>
    <p:extLst>
      <p:ext uri="{BB962C8B-B14F-4D97-AF65-F5344CB8AC3E}">
        <p14:creationId xmlns:p14="http://schemas.microsoft.com/office/powerpoint/2010/main" val="268978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類似度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b="0" dirty="0" smtClean="0"/>
                  <a:t>ジャッカード類似度</a:t>
                </a:r>
                <a:r>
                  <a:rPr kumimoji="1" lang="en-US" altLang="ja-JP" b="0" i="1" dirty="0" smtClean="0">
                    <a:latin typeface="Cambria Math" panose="02040503050406030204" pitchFamily="18" charset="0"/>
                  </a:rPr>
                  <a:t/>
                </a:r>
                <a:br>
                  <a:rPr kumimoji="1" lang="en-US" altLang="ja-JP" b="0" i="1" dirty="0" smtClean="0">
                    <a:latin typeface="Cambria Math" panose="02040503050406030204" pitchFamily="18" charset="0"/>
                  </a:rPr>
                </a:br>
                <a14:m>
                  <m:oMath xmlns:m="http://schemas.openxmlformats.org/officeDocument/2006/math">
                    <m:r>
                      <a:rPr kumimoji="1" lang="en-US" altLang="ja-JP" b="0" i="1" smtClean="0">
                        <a:latin typeface="Cambria Math" panose="02040503050406030204" pitchFamily="18" charset="0"/>
                      </a:rPr>
                      <m:t>𝑠𝑖𝑚</m:t>
                    </m:r>
                    <m:d>
                      <m:dPr>
                        <m:ctrlPr>
                          <a:rPr kumimoji="1" lang="en-US" altLang="ja-JP" b="0" i="1" smtClean="0">
                            <a:latin typeface="Cambria Math" panose="02040503050406030204" pitchFamily="18" charset="0"/>
                          </a:rPr>
                        </m:ctrlPr>
                      </m:dPr>
                      <m:e>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1</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𝑑</m:t>
                            </m:r>
                          </m:e>
                          <m:sub>
                            <m:r>
                              <a:rPr kumimoji="1" lang="en-US" altLang="ja-JP" b="0" i="1" smtClean="0">
                                <a:latin typeface="Cambria Math" panose="02040503050406030204" pitchFamily="18" charset="0"/>
                              </a:rPr>
                              <m:t>2</m:t>
                            </m:r>
                          </m:sub>
                        </m:sSub>
                      </m:e>
                    </m:d>
                    <m:r>
                      <a:rPr kumimoji="1" lang="en-US" altLang="ja-JP" b="0" i="1" smtClean="0">
                        <a:latin typeface="Cambria Math" panose="02040503050406030204" pitchFamily="18" charset="0"/>
                        <a:ea typeface="Cambria Math" panose="02040503050406030204" pitchFamily="18" charset="0"/>
                      </a:rPr>
                      <m:t>=</m:t>
                    </m:r>
                    <m:f>
                      <m:fPr>
                        <m:ctrlPr>
                          <a:rPr kumimoji="1" lang="en-US" altLang="ja-JP" b="0" i="1" smtClean="0">
                            <a:latin typeface="Cambria Math" panose="02040503050406030204" pitchFamily="18" charset="0"/>
                            <a:ea typeface="Cambria Math" panose="02040503050406030204" pitchFamily="18" charset="0"/>
                          </a:rPr>
                        </m:ctrlPr>
                      </m:fPr>
                      <m:num>
                        <m:d>
                          <m:dPr>
                            <m:begChr m:val="|"/>
                            <m:endChr m:val="|"/>
                            <m:ctrlPr>
                              <a:rPr kumimoji="1" lang="en-US" altLang="ja-JP" b="0" i="1" smtClean="0">
                                <a:latin typeface="Cambria Math" panose="02040503050406030204" pitchFamily="18" charset="0"/>
                                <a:ea typeface="Cambria Math" panose="02040503050406030204" pitchFamily="18" charset="0"/>
                              </a:rPr>
                            </m:ctrlPr>
                          </m:dPr>
                          <m:e>
                            <m:r>
                              <a:rPr kumimoji="1" lang="en-US" altLang="ja-JP" b="0" i="1" smtClean="0">
                                <a:latin typeface="Cambria Math" panose="02040503050406030204" pitchFamily="18" charset="0"/>
                                <a:ea typeface="Cambria Math" panose="02040503050406030204" pitchFamily="18" charset="0"/>
                              </a:rPr>
                              <m:t>𝐿</m:t>
                            </m:r>
                            <m:d>
                              <m:dPr>
                                <m:ctrlPr>
                                  <a:rPr kumimoji="1" lang="en-US" altLang="ja-JP" b="0" i="1" smtClean="0">
                                    <a:latin typeface="Cambria Math" panose="02040503050406030204" pitchFamily="18" charset="0"/>
                                    <a:ea typeface="Cambria Math" panose="02040503050406030204" pitchFamily="18" charset="0"/>
                                  </a:rPr>
                                </m:ctrlPr>
                              </m:dPr>
                              <m:e>
                                <m:sSub>
                                  <m:sSubPr>
                                    <m:ctrlPr>
                                      <a:rPr kumimoji="1" lang="en-US" altLang="ja-JP" b="0" i="1" smtClean="0">
                                        <a:latin typeface="Cambria Math" panose="02040503050406030204" pitchFamily="18" charset="0"/>
                                        <a:ea typeface="Cambria Math" panose="02040503050406030204" pitchFamily="18" charset="0"/>
                                      </a:rPr>
                                    </m:ctrlPr>
                                  </m:sSubPr>
                                  <m:e>
                                    <m:r>
                                      <a:rPr kumimoji="1" lang="en-US" altLang="ja-JP" b="0" i="1" smtClean="0">
                                        <a:latin typeface="Cambria Math" panose="02040503050406030204" pitchFamily="18" charset="0"/>
                                        <a:ea typeface="Cambria Math" panose="02040503050406030204" pitchFamily="18" charset="0"/>
                                      </a:rPr>
                                      <m:t>𝑑</m:t>
                                    </m:r>
                                  </m:e>
                                  <m:sub>
                                    <m:r>
                                      <a:rPr kumimoji="1" lang="en-US" altLang="ja-JP" b="0" i="1" smtClean="0">
                                        <a:latin typeface="Cambria Math" panose="02040503050406030204" pitchFamily="18" charset="0"/>
                                        <a:ea typeface="Cambria Math" panose="02040503050406030204" pitchFamily="18" charset="0"/>
                                      </a:rPr>
                                      <m:t>1</m:t>
                                    </m:r>
                                  </m:sub>
                                </m:sSub>
                              </m:e>
                            </m:d>
                            <m:r>
                              <a:rPr kumimoji="1" lang="en-US" altLang="ja-JP" b="0" i="1" smtClean="0">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𝐿</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𝑑</m:t>
                                    </m:r>
                                  </m:e>
                                  <m:sub>
                                    <m:r>
                                      <a:rPr lang="en-US" altLang="ja-JP" b="0" i="1" smtClean="0">
                                        <a:latin typeface="Cambria Math" panose="02040503050406030204" pitchFamily="18" charset="0"/>
                                        <a:ea typeface="Cambria Math" panose="02040503050406030204" pitchFamily="18" charset="0"/>
                                      </a:rPr>
                                      <m:t>2</m:t>
                                    </m:r>
                                  </m:sub>
                                </m:sSub>
                              </m:e>
                            </m:d>
                          </m:e>
                        </m:d>
                      </m:num>
                      <m:den>
                        <m:d>
                          <m:dPr>
                            <m:begChr m:val="|"/>
                            <m:endChr m:val="|"/>
                            <m:ctrlPr>
                              <a:rPr lang="en-US" altLang="ja-JP" i="1">
                                <a:latin typeface="Cambria Math" panose="02040503050406030204" pitchFamily="18" charset="0"/>
                                <a:ea typeface="Cambria Math" panose="02040503050406030204" pitchFamily="18" charset="0"/>
                              </a:rPr>
                            </m:ctrlPr>
                          </m:dPr>
                          <m:e>
                            <m:r>
                              <a:rPr lang="en-US" altLang="ja-JP" i="1">
                                <a:latin typeface="Cambria Math" panose="02040503050406030204" pitchFamily="18" charset="0"/>
                                <a:ea typeface="Cambria Math" panose="02040503050406030204" pitchFamily="18" charset="0"/>
                              </a:rPr>
                              <m:t>𝐿</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𝑑</m:t>
                                    </m:r>
                                  </m:e>
                                  <m:sub>
                                    <m:r>
                                      <a:rPr lang="en-US" altLang="ja-JP" i="1">
                                        <a:latin typeface="Cambria Math" panose="02040503050406030204" pitchFamily="18" charset="0"/>
                                        <a:ea typeface="Cambria Math" panose="02040503050406030204" pitchFamily="18" charset="0"/>
                                      </a:rPr>
                                      <m:t>1</m:t>
                                    </m:r>
                                  </m:sub>
                                </m:sSub>
                              </m:e>
                            </m:d>
                            <m:r>
                              <a:rPr lang="en-US" altLang="ja-JP" i="1" smtClean="0">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𝐿</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𝑑</m:t>
                                    </m:r>
                                  </m:e>
                                  <m:sub>
                                    <m:r>
                                      <a:rPr lang="en-US" altLang="ja-JP" i="1">
                                        <a:latin typeface="Cambria Math" panose="02040503050406030204" pitchFamily="18" charset="0"/>
                                        <a:ea typeface="Cambria Math" panose="02040503050406030204" pitchFamily="18" charset="0"/>
                                      </a:rPr>
                                      <m:t>2</m:t>
                                    </m:r>
                                  </m:sub>
                                </m:sSub>
                              </m:e>
                            </m:d>
                          </m:e>
                        </m:d>
                      </m:den>
                    </m:f>
                  </m:oMath>
                </a14:m>
                <a:endParaRPr kumimoji="1" lang="en-US" altLang="ja-JP" b="0" i="1" dirty="0" smtClean="0">
                  <a:latin typeface="Cambria Math" panose="02040503050406030204" pitchFamily="18" charset="0"/>
                  <a:ea typeface="Cambria Math" panose="02040503050406030204" pitchFamily="18" charset="0"/>
                </a:endParaRPr>
              </a:p>
              <a:p>
                <a14:m>
                  <m:oMath xmlns:m="http://schemas.openxmlformats.org/officeDocument/2006/math">
                    <m:r>
                      <a:rPr lang="en-US" altLang="ja-JP" i="1">
                        <a:latin typeface="Cambria Math" panose="02040503050406030204" pitchFamily="18" charset="0"/>
                        <a:ea typeface="Cambria Math" panose="02040503050406030204" pitchFamily="18" charset="0"/>
                      </a:rPr>
                      <m:t>𝐿</m:t>
                    </m:r>
                    <m:r>
                      <a:rPr lang="en-US" altLang="ja-JP" i="1">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𝑑</m:t>
                    </m:r>
                    <m:r>
                      <a:rPr lang="en-US" altLang="ja-JP" i="1">
                        <a:latin typeface="Cambria Math" panose="02040503050406030204" pitchFamily="18" charset="0"/>
                        <a:ea typeface="Cambria Math" panose="02040503050406030204" pitchFamily="18" charset="0"/>
                      </a:rPr>
                      <m:t>)</m:t>
                    </m:r>
                  </m:oMath>
                </a14:m>
                <a:endParaRPr kumimoji="1" lang="en-US" altLang="ja-JP" dirty="0" smtClean="0"/>
              </a:p>
              <a:p>
                <a:pPr lvl="1"/>
                <a:r>
                  <a:rPr lang="ja-JP" altLang="en-US" dirty="0" smtClean="0"/>
                  <a:t>ディレクトリ</a:t>
                </a:r>
                <a14:m>
                  <m:oMath xmlns:m="http://schemas.openxmlformats.org/officeDocument/2006/math">
                    <m:r>
                      <a:rPr lang="en-US" altLang="ja-JP" b="0" i="1" smtClean="0">
                        <a:latin typeface="Cambria Math" panose="02040503050406030204" pitchFamily="18" charset="0"/>
                      </a:rPr>
                      <m:t>𝑑</m:t>
                    </m:r>
                  </m:oMath>
                </a14:m>
                <a:r>
                  <a:rPr kumimoji="1" lang="ja-JP" altLang="en-US" dirty="0" smtClean="0"/>
                  <a:t>に含まれるテキストファイルの行の集合</a:t>
                </a:r>
                <a:endParaRPr lang="en-US" altLang="ja-JP" dirty="0"/>
              </a:p>
              <a:p>
                <a:pPr lvl="1"/>
                <a:r>
                  <a:rPr kumimoji="1" lang="ja-JP" altLang="en-US" dirty="0" smtClean="0"/>
                  <a:t>空白，改行文字を全て除去</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926" t="-197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14</a:t>
            </a:fld>
            <a:endParaRPr lang="en-US" altLang="ja-JP"/>
          </a:p>
        </p:txBody>
      </p:sp>
    </p:spTree>
    <p:extLst>
      <p:ext uri="{BB962C8B-B14F-4D97-AF65-F5344CB8AC3E}">
        <p14:creationId xmlns:p14="http://schemas.microsoft.com/office/powerpoint/2010/main" val="18268409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円/楕円 24"/>
          <p:cNvSpPr/>
          <p:nvPr/>
        </p:nvSpPr>
        <p:spPr>
          <a:xfrm>
            <a:off x="6495494" y="4115797"/>
            <a:ext cx="2633012" cy="2633012"/>
          </a:xfrm>
          <a:prstGeom prst="ellipse">
            <a:avLst/>
          </a:prstGeom>
          <a:solidFill>
            <a:srgbClr val="EB7D92"/>
          </a:solidFill>
          <a:ln>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ノード生成</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316414" y="1188813"/>
                <a:ext cx="8686800" cy="4929188"/>
              </a:xfrm>
            </p:spPr>
            <p:txBody>
              <a:bodyPr/>
              <a:lstStyle/>
              <a:p>
                <a:pPr>
                  <a:lnSpc>
                    <a:spcPct val="150000"/>
                  </a:lnSpc>
                  <a:spcAft>
                    <a:spcPts val="0"/>
                  </a:spcAft>
                </a:pPr>
                <a14:m>
                  <m:oMath xmlns:m="http://schemas.openxmlformats.org/officeDocument/2006/math">
                    <m:sSub>
                      <m:sSubPr>
                        <m:ctrlPr>
                          <a:rPr kumimoji="1" lang="en-US" altLang="ja-JP" sz="3600" b="0" i="1" smtClean="0">
                            <a:latin typeface="Cambria Math" panose="02040503050406030204" pitchFamily="18" charset="0"/>
                          </a:rPr>
                        </m:ctrlPr>
                      </m:sSubPr>
                      <m:e>
                        <m:r>
                          <a:rPr kumimoji="1" lang="en-US" altLang="ja-JP" sz="3600" b="0" i="1" smtClean="0">
                            <a:latin typeface="Cambria Math" panose="02040503050406030204" pitchFamily="18" charset="0"/>
                          </a:rPr>
                          <m:t>𝑑</m:t>
                        </m:r>
                      </m:e>
                      <m:sub>
                        <m:r>
                          <a:rPr kumimoji="1" lang="en-US" altLang="ja-JP" sz="3600" b="0" i="1" smtClean="0">
                            <a:latin typeface="Cambria Math" panose="02040503050406030204" pitchFamily="18" charset="0"/>
                          </a:rPr>
                          <m:t>1</m:t>
                        </m:r>
                      </m:sub>
                    </m:sSub>
                    <m:r>
                      <a:rPr kumimoji="1" lang="en-US" altLang="ja-JP" sz="3600" b="0" i="1" smtClean="0">
                        <a:latin typeface="Cambria Math" panose="02040503050406030204" pitchFamily="18" charset="0"/>
                      </a:rPr>
                      <m:t>, </m:t>
                    </m:r>
                    <m:sSub>
                      <m:sSubPr>
                        <m:ctrlPr>
                          <a:rPr kumimoji="1" lang="en-US" altLang="ja-JP" sz="3600" b="0" i="1" smtClean="0">
                            <a:latin typeface="Cambria Math" panose="02040503050406030204" pitchFamily="18" charset="0"/>
                          </a:rPr>
                        </m:ctrlPr>
                      </m:sSubPr>
                      <m:e>
                        <m:r>
                          <a:rPr kumimoji="1" lang="en-US" altLang="ja-JP" sz="3600" b="0" i="1" smtClean="0">
                            <a:latin typeface="Cambria Math" panose="02040503050406030204" pitchFamily="18" charset="0"/>
                          </a:rPr>
                          <m:t>𝑑</m:t>
                        </m:r>
                      </m:e>
                      <m:sub>
                        <m:r>
                          <a:rPr kumimoji="1" lang="en-US" altLang="ja-JP" sz="3600" b="0" i="1" smtClean="0">
                            <a:latin typeface="Cambria Math" panose="02040503050406030204" pitchFamily="18" charset="0"/>
                          </a:rPr>
                          <m:t>2</m:t>
                        </m:r>
                      </m:sub>
                    </m:sSub>
                    <m:r>
                      <a:rPr kumimoji="1" lang="en-US" altLang="ja-JP" sz="3600" b="0" i="1" smtClean="0">
                        <a:latin typeface="Cambria Math" panose="02040503050406030204" pitchFamily="18" charset="0"/>
                      </a:rPr>
                      <m:t>, </m:t>
                    </m:r>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𝑑</m:t>
                        </m:r>
                      </m:e>
                      <m:sub>
                        <m:r>
                          <a:rPr lang="en-US" altLang="ja-JP" sz="3600" b="0" i="1" smtClean="0">
                            <a:latin typeface="Cambria Math" panose="02040503050406030204" pitchFamily="18" charset="0"/>
                          </a:rPr>
                          <m:t>3</m:t>
                        </m:r>
                      </m:sub>
                    </m:sSub>
                  </m:oMath>
                </a14:m>
                <a:r>
                  <a:rPr kumimoji="1" lang="ja-JP" altLang="en-US" dirty="0" smtClean="0"/>
                  <a:t>間の </a:t>
                </a:r>
                <a14:m>
                  <m:oMath xmlns:m="http://schemas.openxmlformats.org/officeDocument/2006/math">
                    <m:r>
                      <a:rPr lang="en-US" altLang="ja-JP" i="1">
                        <a:latin typeface="Cambria Math" panose="02040503050406030204" pitchFamily="18" charset="0"/>
                      </a:rPr>
                      <m:t>𝑠𝑖𝑚</m:t>
                    </m:r>
                  </m:oMath>
                </a14:m>
                <a:r>
                  <a:rPr kumimoji="1" lang="ja-JP" altLang="en-US" dirty="0" smtClean="0"/>
                  <a:t> がいずれも</a:t>
                </a:r>
                <a14:m>
                  <m:oMath xmlns:m="http://schemas.openxmlformats.org/officeDocument/2006/math">
                    <m:r>
                      <a:rPr lang="en-US" altLang="ja-JP" b="0" i="0" smtClean="0">
                        <a:latin typeface="Cambria Math" panose="02040503050406030204" pitchFamily="18" charset="0"/>
                        <a:ea typeface="Cambria Math" panose="02040503050406030204" pitchFamily="18" charset="0"/>
                      </a:rPr>
                      <m:t> </m:t>
                    </m:r>
                    <m:r>
                      <a:rPr lang="en-US" altLang="ja-JP" i="1">
                        <a:latin typeface="Cambria Math" panose="02040503050406030204" pitchFamily="18" charset="0"/>
                        <a:ea typeface="Cambria Math" panose="02040503050406030204" pitchFamily="18" charset="0"/>
                      </a:rPr>
                      <m:t>𝑡h</m:t>
                    </m:r>
                  </m:oMath>
                </a14:m>
                <a:r>
                  <a:rPr kumimoji="1" lang="ja-JP" altLang="en-US" dirty="0" smtClean="0"/>
                  <a:t> 以上の場合</a:t>
                </a:r>
                <a:endParaRPr kumimoji="1" lang="en-US" altLang="ja-JP" sz="3600" dirty="0" smtClean="0"/>
              </a:p>
              <a:p>
                <a:pPr lvl="1">
                  <a:lnSpc>
                    <a:spcPct val="150000"/>
                  </a:lnSpc>
                  <a:spcAft>
                    <a:spcPts val="0"/>
                  </a:spcAft>
                </a:pPr>
                <a14:m>
                  <m:oMath xmlns:m="http://schemas.openxmlformats.org/officeDocument/2006/math">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i="1">
                            <a:latin typeface="Cambria Math" panose="02040503050406030204" pitchFamily="18" charset="0"/>
                          </a:rPr>
                          <m:t>1</m:t>
                        </m:r>
                      </m:sub>
                    </m:sSub>
                    <m:r>
                      <a:rPr lang="en-US" altLang="ja-JP" sz="3200" i="1">
                        <a:latin typeface="Cambria Math" panose="02040503050406030204" pitchFamily="18" charset="0"/>
                      </a:rPr>
                      <m:t>, </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i="1">
                            <a:latin typeface="Cambria Math" panose="02040503050406030204" pitchFamily="18" charset="0"/>
                          </a:rPr>
                          <m:t>2</m:t>
                        </m:r>
                      </m:sub>
                    </m:sSub>
                    <m:r>
                      <a:rPr lang="en-US" altLang="ja-JP" sz="3200" b="0" i="1" smtClean="0">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b="0" i="1" smtClean="0">
                            <a:latin typeface="Cambria Math" panose="02040503050406030204" pitchFamily="18" charset="0"/>
                          </a:rPr>
                          <m:t>3</m:t>
                        </m:r>
                      </m:sub>
                    </m:sSub>
                  </m:oMath>
                </a14:m>
                <a:r>
                  <a:rPr kumimoji="1" lang="ja-JP" altLang="en-US" sz="3200" dirty="0" smtClean="0"/>
                  <a:t>を単一のノードで表現</a:t>
                </a:r>
                <a:endParaRPr kumimoji="1" lang="en-US" altLang="ja-JP" sz="3200" dirty="0" smtClean="0"/>
              </a:p>
              <a:p>
                <a:pPr>
                  <a:lnSpc>
                    <a:spcPct val="150000"/>
                  </a:lnSpc>
                  <a:spcAft>
                    <a:spcPts val="0"/>
                  </a:spcAft>
                </a:pPr>
                <a14:m>
                  <m:oMath xmlns:m="http://schemas.openxmlformats.org/officeDocument/2006/math">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𝑑</m:t>
                        </m:r>
                      </m:e>
                      <m:sub>
                        <m:r>
                          <a:rPr lang="en-US" altLang="ja-JP" sz="3600" i="1">
                            <a:latin typeface="Cambria Math" panose="02040503050406030204" pitchFamily="18" charset="0"/>
                          </a:rPr>
                          <m:t>3</m:t>
                        </m:r>
                      </m:sub>
                    </m:sSub>
                    <m:r>
                      <a:rPr lang="en-US" altLang="ja-JP" sz="3600" i="1">
                        <a:latin typeface="Cambria Math" panose="02040503050406030204" pitchFamily="18" charset="0"/>
                      </a:rPr>
                      <m:t>, </m:t>
                    </m:r>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𝑑</m:t>
                        </m:r>
                      </m:e>
                      <m:sub>
                        <m:r>
                          <a:rPr lang="en-US" altLang="ja-JP" sz="3600" i="1">
                            <a:latin typeface="Cambria Math" panose="02040503050406030204" pitchFamily="18" charset="0"/>
                          </a:rPr>
                          <m:t>1</m:t>
                        </m:r>
                      </m:sub>
                    </m:sSub>
                  </m:oMath>
                </a14:m>
                <a:r>
                  <a:rPr lang="ja-JP" altLang="en-US" dirty="0" smtClean="0"/>
                  <a:t>間の </a:t>
                </a:r>
                <a14:m>
                  <m:oMath xmlns:m="http://schemas.openxmlformats.org/officeDocument/2006/math">
                    <m:r>
                      <a:rPr lang="en-US" altLang="ja-JP" i="1">
                        <a:latin typeface="Cambria Math" panose="02040503050406030204" pitchFamily="18" charset="0"/>
                      </a:rPr>
                      <m:t>𝑠𝑖𝑚</m:t>
                    </m:r>
                  </m:oMath>
                </a14:m>
                <a:r>
                  <a:rPr lang="ja-JP" altLang="en-US" dirty="0" smtClean="0"/>
                  <a:t> のみが </a:t>
                </a:r>
                <a14:m>
                  <m:oMath xmlns:m="http://schemas.openxmlformats.org/officeDocument/2006/math">
                    <m:r>
                      <a:rPr lang="en-US" altLang="ja-JP" i="1" smtClean="0">
                        <a:solidFill>
                          <a:srgbClr val="E03253"/>
                        </a:solidFill>
                        <a:latin typeface="Cambria Math" panose="02040503050406030204" pitchFamily="18" charset="0"/>
                        <a:ea typeface="Cambria Math" panose="02040503050406030204" pitchFamily="18" charset="0"/>
                      </a:rPr>
                      <m:t>𝑡h</m:t>
                    </m:r>
                  </m:oMath>
                </a14:m>
                <a:r>
                  <a:rPr lang="ja-JP" altLang="en-US" dirty="0" smtClean="0">
                    <a:solidFill>
                      <a:srgbClr val="E03253"/>
                    </a:solidFill>
                  </a:rPr>
                  <a:t> 以下</a:t>
                </a:r>
                <a:r>
                  <a:rPr lang="ja-JP" altLang="en-US" dirty="0" smtClean="0"/>
                  <a:t>で</a:t>
                </a:r>
                <a:r>
                  <a:rPr lang="ja-JP" altLang="en-US" dirty="0"/>
                  <a:t>ある場合</a:t>
                </a:r>
                <a:endParaRPr lang="en-US" altLang="ja-JP" dirty="0"/>
              </a:p>
              <a:p>
                <a:pPr lvl="1">
                  <a:lnSpc>
                    <a:spcPct val="150000"/>
                  </a:lnSpc>
                  <a:spcAft>
                    <a:spcPts val="0"/>
                  </a:spcAft>
                </a:pPr>
                <a14:m>
                  <m:oMath xmlns:m="http://schemas.openxmlformats.org/officeDocument/2006/math">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i="1">
                            <a:latin typeface="Cambria Math" panose="02040503050406030204" pitchFamily="18" charset="0"/>
                          </a:rPr>
                          <m:t>1</m:t>
                        </m:r>
                      </m:sub>
                    </m:sSub>
                    <m:r>
                      <a:rPr lang="en-US" altLang="ja-JP" sz="3200" i="1">
                        <a:latin typeface="Cambria Math" panose="02040503050406030204" pitchFamily="18" charset="0"/>
                      </a:rPr>
                      <m:t>, </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i="1">
                            <a:latin typeface="Cambria Math" panose="02040503050406030204" pitchFamily="18" charset="0"/>
                          </a:rPr>
                          <m:t>2</m:t>
                        </m:r>
                      </m:sub>
                    </m:sSub>
                    <m:r>
                      <a:rPr lang="en-US" altLang="ja-JP"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𝑑</m:t>
                        </m:r>
                      </m:e>
                      <m:sub>
                        <m:r>
                          <a:rPr lang="en-US" altLang="ja-JP" sz="3200" i="1">
                            <a:latin typeface="Cambria Math" panose="02040503050406030204" pitchFamily="18" charset="0"/>
                          </a:rPr>
                          <m:t>3</m:t>
                        </m:r>
                      </m:sub>
                    </m:sSub>
                  </m:oMath>
                </a14:m>
                <a:r>
                  <a:rPr lang="ja-JP" altLang="en-US" sz="3200" dirty="0"/>
                  <a:t>を</a:t>
                </a:r>
                <a:r>
                  <a:rPr lang="ja-JP" altLang="en-US" sz="3200" dirty="0">
                    <a:solidFill>
                      <a:srgbClr val="0071BC"/>
                    </a:solidFill>
                  </a:rPr>
                  <a:t>単一</a:t>
                </a:r>
                <a:r>
                  <a:rPr lang="ja-JP" altLang="en-US" sz="3200" dirty="0"/>
                  <a:t>のノードで表現</a:t>
                </a:r>
                <a:endParaRPr lang="en-US" altLang="ja-JP" sz="3200" dirty="0"/>
              </a:p>
              <a:p>
                <a:pPr>
                  <a:lnSpc>
                    <a:spcPct val="150000"/>
                  </a:lnSpc>
                  <a:spcAft>
                    <a:spcPts val="0"/>
                  </a:spcAft>
                  <a:buFont typeface="Wingdings" panose="05000000000000000000" pitchFamily="2" charset="2"/>
                  <a:buChar char="Ø"/>
                </a:pPr>
                <a:r>
                  <a:rPr kumimoji="1" lang="ja-JP" altLang="en-US" dirty="0" smtClean="0"/>
                  <a:t>ディレクトリ間の差異を分析できる</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316414" y="1188813"/>
                <a:ext cx="8686800" cy="4929188"/>
              </a:xfrm>
              <a:blipFill rotWithShape="0">
                <a:blip r:embed="rId3"/>
                <a:stretch>
                  <a:fillRect l="-1614"/>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15</a:t>
            </a:fld>
            <a:endParaRPr lang="en-US" altLang="ja-JP"/>
          </a:p>
        </p:txBody>
      </p:sp>
      <mc:AlternateContent xmlns:mc="http://schemas.openxmlformats.org/markup-compatibility/2006" xmlns:a14="http://schemas.microsoft.com/office/drawing/2010/main">
        <mc:Choice Requires="a14">
          <p:sp>
            <p:nvSpPr>
              <p:cNvPr id="5" name="円/楕円 4"/>
              <p:cNvSpPr/>
              <p:nvPr/>
            </p:nvSpPr>
            <p:spPr>
              <a:xfrm>
                <a:off x="7452000" y="4321033"/>
                <a:ext cx="720000" cy="72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
                    </m:oMathParaPr>
                    <m:oMath xmlns:m="http://schemas.openxmlformats.org/officeDocument/2006/math">
                      <m:sSub>
                        <m:sSubPr>
                          <m:ctrlPr>
                            <a:rPr kumimoji="1" lang="en-US" altLang="ja-JP" sz="2400" b="1" i="1" smtClean="0">
                              <a:solidFill>
                                <a:schemeClr val="tx1"/>
                              </a:solidFill>
                              <a:latin typeface="Cambria Math" panose="02040503050406030204" pitchFamily="18" charset="0"/>
                            </a:rPr>
                          </m:ctrlPr>
                        </m:sSubPr>
                        <m:e>
                          <m:r>
                            <a:rPr kumimoji="1" lang="en-US" altLang="ja-JP" sz="2400" b="1" i="1" smtClean="0">
                              <a:solidFill>
                                <a:schemeClr val="tx1"/>
                              </a:solidFill>
                              <a:latin typeface="Cambria Math" panose="02040503050406030204" pitchFamily="18" charset="0"/>
                            </a:rPr>
                            <m:t>𝒅</m:t>
                          </m:r>
                        </m:e>
                        <m:sub>
                          <m:r>
                            <a:rPr kumimoji="1" lang="en-US" altLang="ja-JP" sz="2400" b="1" i="1" smtClean="0">
                              <a:solidFill>
                                <a:schemeClr val="tx1"/>
                              </a:solidFill>
                              <a:latin typeface="Cambria Math" panose="02040503050406030204" pitchFamily="18" charset="0"/>
                            </a:rPr>
                            <m:t>𝟐</m:t>
                          </m:r>
                        </m:sub>
                      </m:sSub>
                    </m:oMath>
                  </m:oMathPara>
                </a14:m>
                <a:endParaRPr kumimoji="1" lang="ja-JP" altLang="en-US" sz="2400" b="1" dirty="0">
                  <a:solidFill>
                    <a:schemeClr val="tx1"/>
                  </a:solidFill>
                </a:endParaRPr>
              </a:p>
            </p:txBody>
          </p:sp>
        </mc:Choice>
        <mc:Fallback xmlns="">
          <p:sp>
            <p:nvSpPr>
              <p:cNvPr id="5" name="円/楕円 4"/>
              <p:cNvSpPr>
                <a:spLocks noRot="1" noChangeAspect="1" noMove="1" noResize="1" noEditPoints="1" noAdjustHandles="1" noChangeArrowheads="1" noChangeShapeType="1" noTextEdit="1"/>
              </p:cNvSpPr>
              <p:nvPr/>
            </p:nvSpPr>
            <p:spPr>
              <a:xfrm>
                <a:off x="7452000" y="4321033"/>
                <a:ext cx="720000" cy="720000"/>
              </a:xfrm>
              <a:prstGeom prst="ellipse">
                <a:avLst/>
              </a:prstGeom>
              <a:blipFill rotWithShape="0">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円/楕円 5"/>
              <p:cNvSpPr/>
              <p:nvPr/>
            </p:nvSpPr>
            <p:spPr>
              <a:xfrm>
                <a:off x="6732000" y="5590501"/>
                <a:ext cx="720000" cy="72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
                    </m:oMathParaPr>
                    <m:oMath xmlns:m="http://schemas.openxmlformats.org/officeDocument/2006/math">
                      <m:sSub>
                        <m:sSubPr>
                          <m:ctrlPr>
                            <a:rPr kumimoji="1" lang="en-US" altLang="ja-JP" sz="2400" b="1" i="1" smtClean="0">
                              <a:solidFill>
                                <a:schemeClr val="tx1"/>
                              </a:solidFill>
                              <a:latin typeface="Cambria Math" panose="02040503050406030204" pitchFamily="18" charset="0"/>
                            </a:rPr>
                          </m:ctrlPr>
                        </m:sSubPr>
                        <m:e>
                          <m:r>
                            <a:rPr kumimoji="1" lang="en-US" altLang="ja-JP" sz="2400" b="1" i="1" smtClean="0">
                              <a:solidFill>
                                <a:schemeClr val="tx1"/>
                              </a:solidFill>
                              <a:latin typeface="Cambria Math" panose="02040503050406030204" pitchFamily="18" charset="0"/>
                            </a:rPr>
                            <m:t>𝒅</m:t>
                          </m:r>
                        </m:e>
                        <m:sub>
                          <m:r>
                            <a:rPr kumimoji="1" lang="en-US" altLang="ja-JP" sz="2400" b="1" i="1" smtClean="0">
                              <a:solidFill>
                                <a:schemeClr val="tx1"/>
                              </a:solidFill>
                              <a:latin typeface="Cambria Math" panose="02040503050406030204" pitchFamily="18" charset="0"/>
                            </a:rPr>
                            <m:t>𝟏</m:t>
                          </m:r>
                        </m:sub>
                      </m:sSub>
                    </m:oMath>
                  </m:oMathPara>
                </a14:m>
                <a:endParaRPr kumimoji="1" lang="ja-JP" altLang="en-US" sz="2400" b="1" dirty="0">
                  <a:solidFill>
                    <a:schemeClr val="tx1"/>
                  </a:solidFill>
                </a:endParaRPr>
              </a:p>
            </p:txBody>
          </p:sp>
        </mc:Choice>
        <mc:Fallback xmlns="">
          <p:sp>
            <p:nvSpPr>
              <p:cNvPr id="6" name="円/楕円 5"/>
              <p:cNvSpPr>
                <a:spLocks noRot="1" noChangeAspect="1" noMove="1" noResize="1" noEditPoints="1" noAdjustHandles="1" noChangeArrowheads="1" noChangeShapeType="1" noTextEdit="1"/>
              </p:cNvSpPr>
              <p:nvPr/>
            </p:nvSpPr>
            <p:spPr>
              <a:xfrm>
                <a:off x="6732000" y="5590501"/>
                <a:ext cx="720000" cy="720000"/>
              </a:xfrm>
              <a:prstGeom prst="ellipse">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円/楕円 6"/>
              <p:cNvSpPr/>
              <p:nvPr/>
            </p:nvSpPr>
            <p:spPr>
              <a:xfrm>
                <a:off x="8204776" y="5590501"/>
                <a:ext cx="720000" cy="72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
                    </m:oMathParaPr>
                    <m:oMath xmlns:m="http://schemas.openxmlformats.org/officeDocument/2006/math">
                      <m:sSub>
                        <m:sSubPr>
                          <m:ctrlPr>
                            <a:rPr kumimoji="1" lang="en-US" altLang="ja-JP" sz="2400" b="1" i="1" smtClean="0">
                              <a:solidFill>
                                <a:schemeClr val="tx1"/>
                              </a:solidFill>
                              <a:latin typeface="Cambria Math" panose="02040503050406030204" pitchFamily="18" charset="0"/>
                            </a:rPr>
                          </m:ctrlPr>
                        </m:sSubPr>
                        <m:e>
                          <m:r>
                            <a:rPr kumimoji="1" lang="en-US" altLang="ja-JP" sz="2400" b="1" i="1" smtClean="0">
                              <a:solidFill>
                                <a:schemeClr val="tx1"/>
                              </a:solidFill>
                              <a:latin typeface="Cambria Math" panose="02040503050406030204" pitchFamily="18" charset="0"/>
                            </a:rPr>
                            <m:t>𝒅</m:t>
                          </m:r>
                        </m:e>
                        <m:sub>
                          <m:r>
                            <a:rPr kumimoji="1" lang="en-US" altLang="ja-JP" sz="2400" b="1" i="1" smtClean="0">
                              <a:solidFill>
                                <a:schemeClr val="tx1"/>
                              </a:solidFill>
                              <a:latin typeface="Cambria Math" panose="02040503050406030204" pitchFamily="18" charset="0"/>
                            </a:rPr>
                            <m:t>𝟑</m:t>
                          </m:r>
                        </m:sub>
                      </m:sSub>
                    </m:oMath>
                  </m:oMathPara>
                </a14:m>
                <a:endParaRPr kumimoji="1" lang="ja-JP" altLang="en-US" sz="2400" b="1" dirty="0">
                  <a:solidFill>
                    <a:schemeClr val="tx1"/>
                  </a:solidFill>
                </a:endParaRPr>
              </a:p>
            </p:txBody>
          </p:sp>
        </mc:Choice>
        <mc:Fallback xmlns="">
          <p:sp>
            <p:nvSpPr>
              <p:cNvPr id="7" name="円/楕円 6"/>
              <p:cNvSpPr>
                <a:spLocks noRot="1" noChangeAspect="1" noMove="1" noResize="1" noEditPoints="1" noAdjustHandles="1" noChangeArrowheads="1" noChangeShapeType="1" noTextEdit="1"/>
              </p:cNvSpPr>
              <p:nvPr/>
            </p:nvSpPr>
            <p:spPr>
              <a:xfrm>
                <a:off x="8204776" y="5590501"/>
                <a:ext cx="720000" cy="720000"/>
              </a:xfrm>
              <a:prstGeom prst="ellipse">
                <a:avLst/>
              </a:prstGeom>
              <a:blipFill rotWithShape="0">
                <a:blip r:embed="rId6"/>
                <a:stretch>
                  <a:fillRect/>
                </a:stretch>
              </a:blipFill>
            </p:spPr>
            <p:txBody>
              <a:bodyPr/>
              <a:lstStyle/>
              <a:p>
                <a:r>
                  <a:rPr lang="ja-JP" altLang="en-US">
                    <a:noFill/>
                  </a:rPr>
                  <a:t> </a:t>
                </a:r>
              </a:p>
            </p:txBody>
          </p:sp>
        </mc:Fallback>
      </mc:AlternateContent>
      <p:cxnSp>
        <p:nvCxnSpPr>
          <p:cNvPr id="9" name="直線コネクタ 8"/>
          <p:cNvCxnSpPr>
            <a:stCxn id="6" idx="0"/>
            <a:endCxn id="5" idx="3"/>
          </p:cNvCxnSpPr>
          <p:nvPr/>
        </p:nvCxnSpPr>
        <p:spPr>
          <a:xfrm flipV="1">
            <a:off x="7092000" y="4935591"/>
            <a:ext cx="465442" cy="6549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6" idx="6"/>
            <a:endCxn id="7" idx="2"/>
          </p:cNvCxnSpPr>
          <p:nvPr/>
        </p:nvCxnSpPr>
        <p:spPr>
          <a:xfrm>
            <a:off x="7452000" y="5950501"/>
            <a:ext cx="7527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5" idx="5"/>
            <a:endCxn id="7" idx="0"/>
          </p:cNvCxnSpPr>
          <p:nvPr/>
        </p:nvCxnSpPr>
        <p:spPr>
          <a:xfrm>
            <a:off x="8066558" y="4935591"/>
            <a:ext cx="498218" cy="6549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1" name="テキスト ボックス 20"/>
              <p:cNvSpPr txBox="1"/>
              <p:nvPr/>
            </p:nvSpPr>
            <p:spPr>
              <a:xfrm>
                <a:off x="4990757" y="6084637"/>
                <a:ext cx="1511271" cy="400110"/>
              </a:xfrm>
              <a:prstGeom prst="rect">
                <a:avLst/>
              </a:prstGeom>
              <a:noFill/>
              <a:ln>
                <a:solidFill>
                  <a:schemeClr val="tx1"/>
                </a:solidFill>
              </a:ln>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altLang="ja-JP" sz="2000" i="1" smtClean="0">
                          <a:latin typeface="Cambria Math" panose="02040503050406030204" pitchFamily="18" charset="0"/>
                          <a:ea typeface="Cambria Math" panose="02040503050406030204" pitchFamily="18" charset="0"/>
                        </a:rPr>
                        <m:t>𝑡h</m:t>
                      </m:r>
                      <m:r>
                        <a:rPr lang="en-US" altLang="ja-JP" sz="2000" b="0" i="0" smtClean="0">
                          <a:latin typeface="Cambria Math" panose="02040503050406030204" pitchFamily="18" charset="0"/>
                          <a:ea typeface="Cambria Math" panose="02040503050406030204" pitchFamily="18" charset="0"/>
                        </a:rPr>
                        <m:t>=0.8</m:t>
                      </m:r>
                    </m:oMath>
                  </m:oMathPara>
                </a14:m>
                <a:endParaRPr kumimoji="1" lang="ja-JP" altLang="en-US" sz="2000" dirty="0"/>
              </a:p>
            </p:txBody>
          </p:sp>
        </mc:Choice>
        <mc:Fallback>
          <p:sp>
            <p:nvSpPr>
              <p:cNvPr id="21" name="テキスト ボックス 20"/>
              <p:cNvSpPr txBox="1">
                <a:spLocks noRot="1" noChangeAspect="1" noMove="1" noResize="1" noEditPoints="1" noAdjustHandles="1" noChangeArrowheads="1" noChangeShapeType="1" noTextEdit="1"/>
              </p:cNvSpPr>
              <p:nvPr/>
            </p:nvSpPr>
            <p:spPr>
              <a:xfrm>
                <a:off x="4990757" y="6084637"/>
                <a:ext cx="1511271" cy="400110"/>
              </a:xfrm>
              <a:prstGeom prst="rect">
                <a:avLst/>
              </a:prstGeom>
              <a:blipFill rotWithShape="0">
                <a:blip r:embed="rId7"/>
                <a:stretch>
                  <a:fillRect/>
                </a:stretch>
              </a:blipFill>
              <a:ln>
                <a:solidFill>
                  <a:schemeClr val="tx1"/>
                </a:solidFill>
              </a:ln>
            </p:spPr>
            <p:txBody>
              <a:bodyPr/>
              <a:lstStyle/>
              <a:p>
                <a:r>
                  <a:rPr lang="ja-JP" altLang="en-US">
                    <a:noFill/>
                  </a:rPr>
                  <a:t> </a:t>
                </a:r>
              </a:p>
            </p:txBody>
          </p:sp>
        </mc:Fallback>
      </mc:AlternateContent>
      <p:sp>
        <p:nvSpPr>
          <p:cNvPr id="22" name="テキスト ボックス 21"/>
          <p:cNvSpPr txBox="1"/>
          <p:nvPr/>
        </p:nvSpPr>
        <p:spPr>
          <a:xfrm>
            <a:off x="6852943" y="5016656"/>
            <a:ext cx="576000" cy="369332"/>
          </a:xfrm>
          <a:prstGeom prst="rect">
            <a:avLst/>
          </a:prstGeom>
          <a:noFill/>
        </p:spPr>
        <p:txBody>
          <a:bodyPr wrap="square" rtlCol="0">
            <a:spAutoFit/>
          </a:bodyPr>
          <a:lstStyle/>
          <a:p>
            <a:pPr algn="ctr"/>
            <a:r>
              <a:rPr kumimoji="1" lang="en-US" altLang="ja-JP" smtClean="0"/>
              <a:t>0.9</a:t>
            </a:r>
            <a:endParaRPr kumimoji="1" lang="ja-JP" altLang="en-US" dirty="0"/>
          </a:p>
        </p:txBody>
      </p:sp>
      <p:sp>
        <p:nvSpPr>
          <p:cNvPr id="23" name="テキスト ボックス 22"/>
          <p:cNvSpPr txBox="1"/>
          <p:nvPr/>
        </p:nvSpPr>
        <p:spPr>
          <a:xfrm>
            <a:off x="8244000" y="5016656"/>
            <a:ext cx="680776" cy="369332"/>
          </a:xfrm>
          <a:prstGeom prst="rect">
            <a:avLst/>
          </a:prstGeom>
          <a:noFill/>
        </p:spPr>
        <p:txBody>
          <a:bodyPr wrap="square" rtlCol="0">
            <a:spAutoFit/>
          </a:bodyPr>
          <a:lstStyle/>
          <a:p>
            <a:pPr algn="ctr"/>
            <a:r>
              <a:rPr kumimoji="1" lang="en-US" altLang="ja-JP" dirty="0" smtClean="0"/>
              <a:t>0.85</a:t>
            </a:r>
            <a:endParaRPr kumimoji="1" lang="ja-JP" altLang="en-US" dirty="0"/>
          </a:p>
        </p:txBody>
      </p:sp>
      <p:sp>
        <p:nvSpPr>
          <p:cNvPr id="24" name="テキスト ボックス 23"/>
          <p:cNvSpPr txBox="1"/>
          <p:nvPr/>
        </p:nvSpPr>
        <p:spPr>
          <a:xfrm>
            <a:off x="7527267" y="5950501"/>
            <a:ext cx="576000" cy="369332"/>
          </a:xfrm>
          <a:prstGeom prst="rect">
            <a:avLst/>
          </a:prstGeom>
          <a:noFill/>
        </p:spPr>
        <p:txBody>
          <a:bodyPr wrap="square" rtlCol="0">
            <a:spAutoFit/>
          </a:bodyPr>
          <a:lstStyle/>
          <a:p>
            <a:pPr algn="ctr"/>
            <a:r>
              <a:rPr kumimoji="1" lang="en-US" altLang="ja-JP" dirty="0" smtClean="0"/>
              <a:t>0.9</a:t>
            </a:r>
            <a:endParaRPr kumimoji="1" lang="ja-JP" altLang="en-US" dirty="0"/>
          </a:p>
        </p:txBody>
      </p:sp>
      <p:sp>
        <p:nvSpPr>
          <p:cNvPr id="26" name="テキスト ボックス 25"/>
          <p:cNvSpPr txBox="1"/>
          <p:nvPr/>
        </p:nvSpPr>
        <p:spPr>
          <a:xfrm>
            <a:off x="7527267" y="5957161"/>
            <a:ext cx="576000" cy="369332"/>
          </a:xfrm>
          <a:prstGeom prst="rect">
            <a:avLst/>
          </a:prstGeom>
          <a:noFill/>
        </p:spPr>
        <p:txBody>
          <a:bodyPr wrap="square" rtlCol="0">
            <a:spAutoFit/>
          </a:bodyPr>
          <a:lstStyle/>
          <a:p>
            <a:pPr algn="ctr"/>
            <a:r>
              <a:rPr kumimoji="1" lang="en-US" altLang="ja-JP" dirty="0" smtClean="0"/>
              <a:t>0.7</a:t>
            </a:r>
            <a:endParaRPr kumimoji="1" lang="ja-JP" altLang="en-US" dirty="0"/>
          </a:p>
        </p:txBody>
      </p:sp>
    </p:spTree>
    <p:extLst>
      <p:ext uri="{BB962C8B-B14F-4D97-AF65-F5344CB8AC3E}">
        <p14:creationId xmlns:p14="http://schemas.microsoft.com/office/powerpoint/2010/main" val="396554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2"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25" grpId="2" animBg="1"/>
      <p:bldP spid="24"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具体例</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16</a:t>
            </a:fld>
            <a:endParaRPr lang="en-US" altLang="ja-JP"/>
          </a:p>
        </p:txBody>
      </p:sp>
      <p:sp>
        <p:nvSpPr>
          <p:cNvPr id="5" name="円/楕円 4"/>
          <p:cNvSpPr/>
          <p:nvPr/>
        </p:nvSpPr>
        <p:spPr>
          <a:xfrm>
            <a:off x="828000"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S1</a:t>
            </a:r>
            <a:endParaRPr kumimoji="1" lang="ja-JP" altLang="en-US" sz="3600" b="1" dirty="0">
              <a:solidFill>
                <a:schemeClr val="tx1"/>
              </a:solidFill>
            </a:endParaRPr>
          </a:p>
        </p:txBody>
      </p:sp>
      <p:sp>
        <p:nvSpPr>
          <p:cNvPr id="6" name="円/楕円 5"/>
          <p:cNvSpPr/>
          <p:nvPr/>
        </p:nvSpPr>
        <p:spPr>
          <a:xfrm>
            <a:off x="828000"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7" name="円/楕円 6"/>
          <p:cNvSpPr/>
          <p:nvPr/>
        </p:nvSpPr>
        <p:spPr>
          <a:xfrm>
            <a:off x="180000"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8" name="円/楕円 7"/>
          <p:cNvSpPr/>
          <p:nvPr/>
        </p:nvSpPr>
        <p:spPr>
          <a:xfrm>
            <a:off x="1548000" y="3837142"/>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9" name="円/楕円 8"/>
          <p:cNvSpPr/>
          <p:nvPr/>
        </p:nvSpPr>
        <p:spPr>
          <a:xfrm>
            <a:off x="180000" y="4873612"/>
            <a:ext cx="1152000" cy="720000"/>
          </a:xfrm>
          <a:prstGeom prst="ellipse">
            <a:avLst/>
          </a:prstGeom>
          <a:solidFill>
            <a:srgbClr val="85CE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10" name="直線矢印コネクタ 9"/>
          <p:cNvCxnSpPr>
            <a:stCxn id="5" idx="4"/>
            <a:endCxn id="6" idx="0"/>
          </p:cNvCxnSpPr>
          <p:nvPr/>
        </p:nvCxnSpPr>
        <p:spPr>
          <a:xfrm>
            <a:off x="1404000"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4"/>
            <a:endCxn id="7" idx="0"/>
          </p:cNvCxnSpPr>
          <p:nvPr/>
        </p:nvCxnSpPr>
        <p:spPr>
          <a:xfrm flipH="1">
            <a:off x="756000"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4"/>
            <a:endCxn id="8" idx="0"/>
          </p:cNvCxnSpPr>
          <p:nvPr/>
        </p:nvCxnSpPr>
        <p:spPr>
          <a:xfrm>
            <a:off x="1404000"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7" idx="4"/>
            <a:endCxn id="9" idx="0"/>
          </p:cNvCxnSpPr>
          <p:nvPr/>
        </p:nvCxnSpPr>
        <p:spPr>
          <a:xfrm>
            <a:off x="756000" y="455714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円/楕円 13"/>
          <p:cNvSpPr/>
          <p:nvPr/>
        </p:nvSpPr>
        <p:spPr>
          <a:xfrm>
            <a:off x="406442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S2</a:t>
            </a:r>
            <a:endParaRPr kumimoji="1" lang="ja-JP" altLang="en-US" sz="3600" b="1" dirty="0">
              <a:solidFill>
                <a:schemeClr val="tx1"/>
              </a:solidFill>
            </a:endParaRPr>
          </a:p>
        </p:txBody>
      </p:sp>
      <p:sp>
        <p:nvSpPr>
          <p:cNvPr id="15" name="円/楕円 14"/>
          <p:cNvSpPr/>
          <p:nvPr/>
        </p:nvSpPr>
        <p:spPr>
          <a:xfrm>
            <a:off x="4064422"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16" name="円/楕円 15"/>
          <p:cNvSpPr/>
          <p:nvPr/>
        </p:nvSpPr>
        <p:spPr>
          <a:xfrm>
            <a:off x="2692132" y="4355377"/>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17" name="円/楕円 16"/>
          <p:cNvSpPr/>
          <p:nvPr/>
        </p:nvSpPr>
        <p:spPr>
          <a:xfrm>
            <a:off x="5428132" y="4355377"/>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18" name="円/楕円 17"/>
          <p:cNvSpPr/>
          <p:nvPr/>
        </p:nvSpPr>
        <p:spPr>
          <a:xfrm>
            <a:off x="4060132" y="4359921"/>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cxnSp>
        <p:nvCxnSpPr>
          <p:cNvPr id="19" name="直線矢印コネクタ 18"/>
          <p:cNvCxnSpPr>
            <a:stCxn id="14" idx="4"/>
            <a:endCxn id="15" idx="0"/>
          </p:cNvCxnSpPr>
          <p:nvPr/>
        </p:nvCxnSpPr>
        <p:spPr>
          <a:xfrm>
            <a:off x="464042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5" idx="4"/>
            <a:endCxn id="16" idx="0"/>
          </p:cNvCxnSpPr>
          <p:nvPr/>
        </p:nvCxnSpPr>
        <p:spPr>
          <a:xfrm flipH="1">
            <a:off x="3268132" y="3469672"/>
            <a:ext cx="137229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5" idx="4"/>
            <a:endCxn id="17" idx="0"/>
          </p:cNvCxnSpPr>
          <p:nvPr/>
        </p:nvCxnSpPr>
        <p:spPr>
          <a:xfrm>
            <a:off x="4640422" y="3469672"/>
            <a:ext cx="136371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5" idx="4"/>
            <a:endCxn id="18" idx="0"/>
          </p:cNvCxnSpPr>
          <p:nvPr/>
        </p:nvCxnSpPr>
        <p:spPr>
          <a:xfrm flipH="1">
            <a:off x="4636132" y="3469672"/>
            <a:ext cx="4290" cy="8902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718226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S3</a:t>
            </a:r>
            <a:endParaRPr kumimoji="1" lang="ja-JP" altLang="en-US" sz="3600" b="1" dirty="0">
              <a:solidFill>
                <a:schemeClr val="tx1"/>
              </a:solidFill>
            </a:endParaRPr>
          </a:p>
        </p:txBody>
      </p:sp>
      <p:sp>
        <p:nvSpPr>
          <p:cNvPr id="24" name="円/楕円 23"/>
          <p:cNvSpPr/>
          <p:nvPr/>
        </p:nvSpPr>
        <p:spPr>
          <a:xfrm>
            <a:off x="7182262"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25" name="円/楕円 24"/>
          <p:cNvSpPr/>
          <p:nvPr/>
        </p:nvSpPr>
        <p:spPr>
          <a:xfrm>
            <a:off x="6534262"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26" name="円/楕円 25"/>
          <p:cNvSpPr/>
          <p:nvPr/>
        </p:nvSpPr>
        <p:spPr>
          <a:xfrm>
            <a:off x="7902262" y="3837142"/>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b</a:t>
            </a:r>
            <a:endParaRPr kumimoji="1" lang="ja-JP" altLang="en-US" sz="3600" b="1" dirty="0">
              <a:solidFill>
                <a:schemeClr val="tx1"/>
              </a:solidFill>
            </a:endParaRPr>
          </a:p>
        </p:txBody>
      </p:sp>
      <p:cxnSp>
        <p:nvCxnSpPr>
          <p:cNvPr id="27" name="直線矢印コネクタ 26"/>
          <p:cNvCxnSpPr>
            <a:stCxn id="23" idx="4"/>
            <a:endCxn id="24" idx="0"/>
          </p:cNvCxnSpPr>
          <p:nvPr/>
        </p:nvCxnSpPr>
        <p:spPr>
          <a:xfrm>
            <a:off x="775826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4" idx="4"/>
            <a:endCxn id="25" idx="0"/>
          </p:cNvCxnSpPr>
          <p:nvPr/>
        </p:nvCxnSpPr>
        <p:spPr>
          <a:xfrm flipH="1">
            <a:off x="7110262"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4" idx="4"/>
            <a:endCxn id="26" idx="0"/>
          </p:cNvCxnSpPr>
          <p:nvPr/>
        </p:nvCxnSpPr>
        <p:spPr>
          <a:xfrm>
            <a:off x="7758262"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弦 32"/>
          <p:cNvSpPr/>
          <p:nvPr/>
        </p:nvSpPr>
        <p:spPr>
          <a:xfrm>
            <a:off x="4080397" y="4365691"/>
            <a:ext cx="1123200" cy="712800"/>
          </a:xfrm>
          <a:prstGeom prst="chord">
            <a:avLst>
              <a:gd name="adj1" fmla="val 2407071"/>
              <a:gd name="adj2" fmla="val 13807995"/>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4364200" y="4422989"/>
            <a:ext cx="568133" cy="646331"/>
          </a:xfrm>
          <a:prstGeom prst="rect">
            <a:avLst/>
          </a:prstGeom>
          <a:noFill/>
        </p:spPr>
        <p:txBody>
          <a:bodyPr wrap="square" rtlCol="0">
            <a:spAutoFit/>
          </a:bodyPr>
          <a:lstStyle/>
          <a:p>
            <a:pPr algn="ctr"/>
            <a:r>
              <a:rPr lang="en-US" altLang="ja-JP" sz="3600" b="1" dirty="0" smtClean="0">
                <a:latin typeface="+mn-lt"/>
              </a:rPr>
              <a:t>b</a:t>
            </a:r>
            <a:endParaRPr lang="ja-JP" altLang="en-US" sz="3600" b="1" dirty="0">
              <a:latin typeface="+mn-lt"/>
            </a:endParaRPr>
          </a:p>
        </p:txBody>
      </p:sp>
      <p:sp>
        <p:nvSpPr>
          <p:cNvPr id="35" name="円/楕円 34"/>
          <p:cNvSpPr/>
          <p:nvPr/>
        </p:nvSpPr>
        <p:spPr>
          <a:xfrm>
            <a:off x="843866" y="4138194"/>
            <a:ext cx="3466800" cy="144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s2/src/a,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s3/src/a}</a:t>
            </a:r>
            <a:endParaRPr kumimoji="1" lang="ja-JP" altLang="en-US" sz="2800" b="1" dirty="0">
              <a:solidFill>
                <a:schemeClr val="tx1"/>
              </a:solidFill>
            </a:endParaRPr>
          </a:p>
        </p:txBody>
      </p:sp>
      <p:sp>
        <p:nvSpPr>
          <p:cNvPr id="36" name="円/楕円 35"/>
          <p:cNvSpPr/>
          <p:nvPr/>
        </p:nvSpPr>
        <p:spPr>
          <a:xfrm>
            <a:off x="5585196" y="4025466"/>
            <a:ext cx="2317065" cy="1665455"/>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p>
          <a:p>
            <a:pPr algn="ctr"/>
            <a:r>
              <a:rPr lang="en-US" altLang="ja-JP" sz="2800" b="1" dirty="0" smtClean="0">
                <a:solidFill>
                  <a:schemeClr val="tx1"/>
                </a:solidFill>
              </a:rPr>
              <a:t>s2/src/c}</a:t>
            </a:r>
            <a:endParaRPr kumimoji="1" lang="ja-JP" altLang="en-US" sz="3600" b="1" dirty="0">
              <a:solidFill>
                <a:schemeClr val="tx1"/>
              </a:solidFill>
            </a:endParaRPr>
          </a:p>
        </p:txBody>
      </p:sp>
      <p:sp>
        <p:nvSpPr>
          <p:cNvPr id="37" name="円/楕円 36"/>
          <p:cNvSpPr/>
          <p:nvPr/>
        </p:nvSpPr>
        <p:spPr>
          <a:xfrm>
            <a:off x="2772000" y="1917000"/>
            <a:ext cx="3546000" cy="144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38" name="弦 37"/>
          <p:cNvSpPr/>
          <p:nvPr/>
        </p:nvSpPr>
        <p:spPr>
          <a:xfrm>
            <a:off x="2790000" y="1935000"/>
            <a:ext cx="3528000" cy="1404000"/>
          </a:xfrm>
          <a:prstGeom prst="chord">
            <a:avLst>
              <a:gd name="adj1" fmla="val 1896980"/>
              <a:gd name="adj2" fmla="val 12738852"/>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2646000" y="1947000"/>
            <a:ext cx="3672000" cy="1815882"/>
          </a:xfrm>
          <a:prstGeom prst="rect">
            <a:avLst/>
          </a:prstGeom>
          <a:noFill/>
        </p:spPr>
        <p:txBody>
          <a:bodyPr wrap="square" rtlCol="0">
            <a:spAutoFit/>
          </a:bodyPr>
          <a:lstStyle/>
          <a:p>
            <a:pPr algn="ctr"/>
            <a:r>
              <a:rPr lang="en-US" altLang="ja-JP" sz="2800" b="1" dirty="0">
                <a:latin typeface="+mn-lt"/>
              </a:rPr>
              <a:t>nb : {s1/src/a/b,</a:t>
            </a:r>
          </a:p>
          <a:p>
            <a:pPr algn="ctr"/>
            <a:r>
              <a:rPr lang="en-US" altLang="ja-JP" sz="2800" b="1" dirty="0">
                <a:latin typeface="+mn-lt"/>
              </a:rPr>
              <a:t>     s2/src/b,</a:t>
            </a:r>
          </a:p>
          <a:p>
            <a:pPr algn="ctr"/>
            <a:r>
              <a:rPr lang="en-US" altLang="ja-JP" sz="2800" b="1" dirty="0">
                <a:latin typeface="+mn-lt"/>
              </a:rPr>
              <a:t>      s3/src/b}</a:t>
            </a:r>
            <a:endParaRPr lang="ja-JP" altLang="en-US" sz="2800" b="1" dirty="0">
              <a:latin typeface="+mn-lt"/>
            </a:endParaRPr>
          </a:p>
          <a:p>
            <a:endParaRPr kumimoji="1" lang="ja-JP" altLang="en-US" sz="2800" dirty="0">
              <a:latin typeface="+mn-lt"/>
            </a:endParaRPr>
          </a:p>
        </p:txBody>
      </p:sp>
    </p:spTree>
    <p:extLst>
      <p:ext uri="{BB962C8B-B14F-4D97-AF65-F5344CB8AC3E}">
        <p14:creationId xmlns:p14="http://schemas.microsoft.com/office/powerpoint/2010/main" val="4043674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0"/>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3"/>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0"/>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22"/>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7"/>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28"/>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29"/>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33"/>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34"/>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4" grpId="0" animBg="1"/>
      <p:bldP spid="15" grpId="0" animBg="1"/>
      <p:bldP spid="16" grpId="0" animBg="1"/>
      <p:bldP spid="17" grpId="0" animBg="1"/>
      <p:bldP spid="18" grpId="0" animBg="1"/>
      <p:bldP spid="23" grpId="0" animBg="1"/>
      <p:bldP spid="24" grpId="0" animBg="1"/>
      <p:bldP spid="25" grpId="0" animBg="1"/>
      <p:bldP spid="26" grpId="0" animBg="1"/>
      <p:bldP spid="33" grpId="0" animBg="1"/>
      <p:bldP spid="34" grpId="0"/>
      <p:bldP spid="35" grpId="0" animBg="1"/>
      <p:bldP spid="36" grpId="0" animBg="1"/>
      <p:bldP spid="37" grpId="0" animBg="1"/>
      <p:bldP spid="38" grpId="0" animBg="1"/>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ファイルを持たないディレクトリ</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17</a:t>
            </a:fld>
            <a:endParaRPr lang="en-US" altLang="ja-JP"/>
          </a:p>
        </p:txBody>
      </p:sp>
      <mc:AlternateContent xmlns:mc="http://schemas.openxmlformats.org/markup-compatibility/2006" xmlns:a14="http://schemas.microsoft.com/office/drawing/2010/main">
        <mc:Choice Requires="a14">
          <p:sp>
            <p:nvSpPr>
              <p:cNvPr id="5" name="コンテンツ プレースホルダー 2"/>
              <p:cNvSpPr>
                <a:spLocks noGrp="1"/>
              </p:cNvSpPr>
              <p:nvPr>
                <p:ph idx="1"/>
              </p:nvPr>
            </p:nvSpPr>
            <p:spPr/>
            <p:txBody>
              <a:bodyPr/>
              <a:lstStyle/>
              <a:p>
                <a:pPr>
                  <a:lnSpc>
                    <a:spcPct val="150000"/>
                  </a:lnSpc>
                  <a:spcAft>
                    <a:spcPts val="0"/>
                  </a:spcAft>
                </a:pPr>
                <a:r>
                  <a:rPr kumimoji="1" lang="ja-JP" altLang="en-US" dirty="0" smtClean="0"/>
                  <a:t>ソースコード管理のため，ファイルを持たないディレクトリが存在</a:t>
                </a:r>
                <a:endParaRPr kumimoji="1" lang="en-US" altLang="ja-JP" dirty="0" smtClean="0"/>
              </a:p>
              <a:p>
                <a:pPr lvl="1">
                  <a:lnSpc>
                    <a:spcPct val="150000"/>
                  </a:lnSpc>
                  <a:spcAft>
                    <a:spcPts val="0"/>
                  </a:spcAft>
                </a:pPr>
                <a14:m>
                  <m:oMath xmlns:m="http://schemas.openxmlformats.org/officeDocument/2006/math">
                    <m:r>
                      <a:rPr lang="en-US" altLang="ja-JP" i="1">
                        <a:latin typeface="Cambria Math" panose="02040503050406030204" pitchFamily="18" charset="0"/>
                      </a:rPr>
                      <m:t>𝑠𝑖𝑚</m:t>
                    </m:r>
                  </m:oMath>
                </a14:m>
                <a:r>
                  <a:rPr lang="ja-JP" altLang="en-US" dirty="0" smtClean="0"/>
                  <a:t> を計算出来ない</a:t>
                </a:r>
                <a:endParaRPr lang="en-US" altLang="ja-JP" dirty="0" smtClean="0"/>
              </a:p>
              <a:p>
                <a:pPr>
                  <a:lnSpc>
                    <a:spcPct val="150000"/>
                  </a:lnSpc>
                  <a:spcAft>
                    <a:spcPts val="0"/>
                  </a:spcAft>
                  <a:buFont typeface="Wingdings" panose="05000000000000000000" pitchFamily="2" charset="2"/>
                  <a:buChar char="Ø"/>
                </a:pPr>
                <a:r>
                  <a:rPr kumimoji="1" lang="ja-JP" altLang="en-US" dirty="0" smtClean="0">
                    <a:solidFill>
                      <a:srgbClr val="0071BC"/>
                    </a:solidFill>
                  </a:rPr>
                  <a:t>サブディレクトリが同一ノード</a:t>
                </a:r>
                <a:r>
                  <a:rPr kumimoji="1" lang="ja-JP" altLang="en-US" dirty="0" smtClean="0"/>
                  <a:t>で表される場合</a:t>
                </a:r>
                <a:r>
                  <a:rPr kumimoji="1" lang="en-US" altLang="ja-JP" dirty="0" smtClean="0"/>
                  <a:t/>
                </a:r>
                <a:br>
                  <a:rPr kumimoji="1" lang="en-US" altLang="ja-JP" dirty="0" smtClean="0"/>
                </a:br>
                <a:r>
                  <a:rPr kumimoji="1" lang="ja-JP" altLang="en-US" dirty="0" smtClean="0"/>
                  <a:t>対応しているとみなし単一のノードで表現</a:t>
                </a:r>
                <a:endParaRPr kumimoji="1" lang="ja-JP" altLang="en-US" dirty="0"/>
              </a:p>
            </p:txBody>
          </p:sp>
        </mc:Choice>
        <mc:Fallback xmlns="">
          <p:sp>
            <p:nvSpPr>
              <p:cNvPr id="5"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926" r="-81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6762030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ファイルを持たないディレクトリ</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18</a:t>
            </a:fld>
            <a:endParaRPr lang="en-US" altLang="ja-JP"/>
          </a:p>
        </p:txBody>
      </p:sp>
      <p:sp>
        <p:nvSpPr>
          <p:cNvPr id="5" name="円/楕円 4"/>
          <p:cNvSpPr/>
          <p:nvPr/>
        </p:nvSpPr>
        <p:spPr>
          <a:xfrm>
            <a:off x="828000"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S1</a:t>
            </a:r>
            <a:endParaRPr kumimoji="1" lang="ja-JP" altLang="en-US" sz="3600" b="1" dirty="0">
              <a:solidFill>
                <a:schemeClr val="tx1"/>
              </a:solidFill>
            </a:endParaRPr>
          </a:p>
        </p:txBody>
      </p:sp>
      <p:sp>
        <p:nvSpPr>
          <p:cNvPr id="6" name="円/楕円 5"/>
          <p:cNvSpPr/>
          <p:nvPr/>
        </p:nvSpPr>
        <p:spPr>
          <a:xfrm>
            <a:off x="828000"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7" name="円/楕円 6"/>
          <p:cNvSpPr/>
          <p:nvPr/>
        </p:nvSpPr>
        <p:spPr>
          <a:xfrm>
            <a:off x="180000"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8" name="円/楕円 7"/>
          <p:cNvSpPr/>
          <p:nvPr/>
        </p:nvSpPr>
        <p:spPr>
          <a:xfrm>
            <a:off x="1548000" y="3837142"/>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9" name="円/楕円 8"/>
          <p:cNvSpPr/>
          <p:nvPr/>
        </p:nvSpPr>
        <p:spPr>
          <a:xfrm>
            <a:off x="180000" y="4873612"/>
            <a:ext cx="1152000" cy="720000"/>
          </a:xfrm>
          <a:prstGeom prst="ellipse">
            <a:avLst/>
          </a:prstGeom>
          <a:solidFill>
            <a:srgbClr val="85CE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10" name="直線矢印コネクタ 9"/>
          <p:cNvCxnSpPr>
            <a:stCxn id="5" idx="4"/>
            <a:endCxn id="6" idx="0"/>
          </p:cNvCxnSpPr>
          <p:nvPr/>
        </p:nvCxnSpPr>
        <p:spPr>
          <a:xfrm>
            <a:off x="1404000"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4"/>
            <a:endCxn id="7" idx="0"/>
          </p:cNvCxnSpPr>
          <p:nvPr/>
        </p:nvCxnSpPr>
        <p:spPr>
          <a:xfrm flipH="1">
            <a:off x="756000"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4"/>
            <a:endCxn id="8" idx="0"/>
          </p:cNvCxnSpPr>
          <p:nvPr/>
        </p:nvCxnSpPr>
        <p:spPr>
          <a:xfrm>
            <a:off x="1404000"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7" idx="4"/>
            <a:endCxn id="9" idx="0"/>
          </p:cNvCxnSpPr>
          <p:nvPr/>
        </p:nvCxnSpPr>
        <p:spPr>
          <a:xfrm>
            <a:off x="756000" y="455714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円/楕円 13"/>
          <p:cNvSpPr/>
          <p:nvPr/>
        </p:nvSpPr>
        <p:spPr>
          <a:xfrm>
            <a:off x="406442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S2</a:t>
            </a:r>
            <a:endParaRPr kumimoji="1" lang="ja-JP" altLang="en-US" sz="3600" b="1" dirty="0">
              <a:solidFill>
                <a:schemeClr val="tx1"/>
              </a:solidFill>
            </a:endParaRPr>
          </a:p>
        </p:txBody>
      </p:sp>
      <p:sp>
        <p:nvSpPr>
          <p:cNvPr id="15" name="円/楕円 14"/>
          <p:cNvSpPr/>
          <p:nvPr/>
        </p:nvSpPr>
        <p:spPr>
          <a:xfrm>
            <a:off x="4064422"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16" name="円/楕円 15"/>
          <p:cNvSpPr/>
          <p:nvPr/>
        </p:nvSpPr>
        <p:spPr>
          <a:xfrm>
            <a:off x="2692132" y="4355377"/>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17" name="円/楕円 16"/>
          <p:cNvSpPr/>
          <p:nvPr/>
        </p:nvSpPr>
        <p:spPr>
          <a:xfrm>
            <a:off x="5428132" y="4355377"/>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18" name="円/楕円 17"/>
          <p:cNvSpPr/>
          <p:nvPr/>
        </p:nvSpPr>
        <p:spPr>
          <a:xfrm>
            <a:off x="4060132" y="4359921"/>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cxnSp>
        <p:nvCxnSpPr>
          <p:cNvPr id="19" name="直線矢印コネクタ 18"/>
          <p:cNvCxnSpPr>
            <a:stCxn id="14" idx="4"/>
            <a:endCxn id="15" idx="0"/>
          </p:cNvCxnSpPr>
          <p:nvPr/>
        </p:nvCxnSpPr>
        <p:spPr>
          <a:xfrm>
            <a:off x="464042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5" idx="4"/>
            <a:endCxn id="16" idx="0"/>
          </p:cNvCxnSpPr>
          <p:nvPr/>
        </p:nvCxnSpPr>
        <p:spPr>
          <a:xfrm flipH="1">
            <a:off x="3268132" y="3469672"/>
            <a:ext cx="137229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5" idx="4"/>
            <a:endCxn id="17" idx="0"/>
          </p:cNvCxnSpPr>
          <p:nvPr/>
        </p:nvCxnSpPr>
        <p:spPr>
          <a:xfrm>
            <a:off x="4640422" y="3469672"/>
            <a:ext cx="136371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5" idx="4"/>
            <a:endCxn id="18" idx="0"/>
          </p:cNvCxnSpPr>
          <p:nvPr/>
        </p:nvCxnSpPr>
        <p:spPr>
          <a:xfrm flipH="1">
            <a:off x="4636132" y="3469672"/>
            <a:ext cx="4290" cy="8902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718226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S3</a:t>
            </a:r>
            <a:endParaRPr kumimoji="1" lang="ja-JP" altLang="en-US" sz="3600" b="1" dirty="0">
              <a:solidFill>
                <a:schemeClr val="tx1"/>
              </a:solidFill>
            </a:endParaRPr>
          </a:p>
        </p:txBody>
      </p:sp>
      <p:sp>
        <p:nvSpPr>
          <p:cNvPr id="24" name="円/楕円 23"/>
          <p:cNvSpPr/>
          <p:nvPr/>
        </p:nvSpPr>
        <p:spPr>
          <a:xfrm>
            <a:off x="7182262" y="274967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25" name="円/楕円 24"/>
          <p:cNvSpPr/>
          <p:nvPr/>
        </p:nvSpPr>
        <p:spPr>
          <a:xfrm>
            <a:off x="6534262"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26" name="円/楕円 25"/>
          <p:cNvSpPr/>
          <p:nvPr/>
        </p:nvSpPr>
        <p:spPr>
          <a:xfrm>
            <a:off x="7902262" y="3837142"/>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b</a:t>
            </a:r>
            <a:endParaRPr kumimoji="1" lang="ja-JP" altLang="en-US" sz="3600" b="1" dirty="0">
              <a:solidFill>
                <a:schemeClr val="tx1"/>
              </a:solidFill>
            </a:endParaRPr>
          </a:p>
        </p:txBody>
      </p:sp>
      <p:cxnSp>
        <p:nvCxnSpPr>
          <p:cNvPr id="27" name="直線矢印コネクタ 26"/>
          <p:cNvCxnSpPr>
            <a:stCxn id="23" idx="4"/>
            <a:endCxn id="24" idx="0"/>
          </p:cNvCxnSpPr>
          <p:nvPr/>
        </p:nvCxnSpPr>
        <p:spPr>
          <a:xfrm>
            <a:off x="775826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4" idx="4"/>
            <a:endCxn id="25" idx="0"/>
          </p:cNvCxnSpPr>
          <p:nvPr/>
        </p:nvCxnSpPr>
        <p:spPr>
          <a:xfrm flipH="1">
            <a:off x="7110262"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4" idx="4"/>
            <a:endCxn id="26" idx="0"/>
          </p:cNvCxnSpPr>
          <p:nvPr/>
        </p:nvCxnSpPr>
        <p:spPr>
          <a:xfrm>
            <a:off x="7758262"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弦 29"/>
          <p:cNvSpPr/>
          <p:nvPr/>
        </p:nvSpPr>
        <p:spPr>
          <a:xfrm>
            <a:off x="4080397" y="4365691"/>
            <a:ext cx="1123200" cy="712800"/>
          </a:xfrm>
          <a:prstGeom prst="chord">
            <a:avLst>
              <a:gd name="adj1" fmla="val 2407071"/>
              <a:gd name="adj2" fmla="val 13807995"/>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4364200" y="4422989"/>
            <a:ext cx="568133" cy="646331"/>
          </a:xfrm>
          <a:prstGeom prst="rect">
            <a:avLst/>
          </a:prstGeom>
          <a:noFill/>
        </p:spPr>
        <p:txBody>
          <a:bodyPr wrap="square" rtlCol="0">
            <a:spAutoFit/>
          </a:bodyPr>
          <a:lstStyle/>
          <a:p>
            <a:pPr algn="ctr"/>
            <a:r>
              <a:rPr lang="en-US" altLang="ja-JP" sz="3600" b="1" dirty="0" smtClean="0">
                <a:latin typeface="+mn-lt"/>
              </a:rPr>
              <a:t>b</a:t>
            </a:r>
            <a:endParaRPr lang="ja-JP" altLang="en-US" sz="3600" b="1" dirty="0">
              <a:latin typeface="+mn-lt"/>
            </a:endParaRPr>
          </a:p>
        </p:txBody>
      </p:sp>
      <p:sp>
        <p:nvSpPr>
          <p:cNvPr id="32" name="円/楕円 31"/>
          <p:cNvSpPr/>
          <p:nvPr/>
        </p:nvSpPr>
        <p:spPr>
          <a:xfrm>
            <a:off x="614264" y="4783803"/>
            <a:ext cx="3466800" cy="144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s2/src/a,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s3/src/a}</a:t>
            </a:r>
            <a:endParaRPr kumimoji="1" lang="ja-JP" altLang="en-US" sz="2800" b="1" dirty="0">
              <a:solidFill>
                <a:schemeClr val="tx1"/>
              </a:solidFill>
            </a:endParaRPr>
          </a:p>
        </p:txBody>
      </p:sp>
      <p:sp>
        <p:nvSpPr>
          <p:cNvPr id="33" name="円/楕円 32"/>
          <p:cNvSpPr/>
          <p:nvPr/>
        </p:nvSpPr>
        <p:spPr>
          <a:xfrm>
            <a:off x="6413744" y="4623000"/>
            <a:ext cx="2160000" cy="1665455"/>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p>
          <a:p>
            <a:pPr algn="ctr"/>
            <a:r>
              <a:rPr lang="en-US" altLang="ja-JP" sz="2800" b="1" dirty="0" smtClean="0">
                <a:solidFill>
                  <a:schemeClr val="tx1"/>
                </a:solidFill>
              </a:rPr>
              <a:t>S2/src/c}</a:t>
            </a:r>
            <a:endParaRPr kumimoji="1" lang="ja-JP" altLang="en-US" sz="3600" b="1" dirty="0">
              <a:solidFill>
                <a:schemeClr val="tx1"/>
              </a:solidFill>
            </a:endParaRPr>
          </a:p>
        </p:txBody>
      </p:sp>
      <p:sp>
        <p:nvSpPr>
          <p:cNvPr id="34" name="円/楕円 33"/>
          <p:cNvSpPr/>
          <p:nvPr/>
        </p:nvSpPr>
        <p:spPr>
          <a:xfrm>
            <a:off x="3026872" y="2937921"/>
            <a:ext cx="3546000" cy="144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35" name="弦 34"/>
          <p:cNvSpPr/>
          <p:nvPr/>
        </p:nvSpPr>
        <p:spPr>
          <a:xfrm>
            <a:off x="3044872" y="2955921"/>
            <a:ext cx="3528000" cy="1404000"/>
          </a:xfrm>
          <a:prstGeom prst="chord">
            <a:avLst>
              <a:gd name="adj1" fmla="val 1896980"/>
              <a:gd name="adj2" fmla="val 12738852"/>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2900872" y="2967921"/>
            <a:ext cx="3672000" cy="1815882"/>
          </a:xfrm>
          <a:prstGeom prst="rect">
            <a:avLst/>
          </a:prstGeom>
          <a:noFill/>
        </p:spPr>
        <p:txBody>
          <a:bodyPr wrap="square" rtlCol="0">
            <a:spAutoFit/>
          </a:bodyPr>
          <a:lstStyle/>
          <a:p>
            <a:pPr algn="ctr"/>
            <a:r>
              <a:rPr lang="en-US" altLang="ja-JP" sz="2800" b="1" dirty="0">
                <a:latin typeface="+mn-lt"/>
              </a:rPr>
              <a:t>nb : {s1/src/a/b,</a:t>
            </a:r>
          </a:p>
          <a:p>
            <a:pPr algn="ctr"/>
            <a:r>
              <a:rPr lang="en-US" altLang="ja-JP" sz="2800" b="1" dirty="0">
                <a:latin typeface="+mn-lt"/>
              </a:rPr>
              <a:t>     s2/src/b,</a:t>
            </a:r>
          </a:p>
          <a:p>
            <a:pPr algn="ctr"/>
            <a:r>
              <a:rPr lang="en-US" altLang="ja-JP" sz="2800" b="1" dirty="0">
                <a:latin typeface="+mn-lt"/>
              </a:rPr>
              <a:t>      s3/src/b}</a:t>
            </a:r>
            <a:endParaRPr lang="ja-JP" altLang="en-US" sz="2800" b="1" dirty="0">
              <a:latin typeface="+mn-lt"/>
            </a:endParaRPr>
          </a:p>
          <a:p>
            <a:endParaRPr kumimoji="1" lang="ja-JP" altLang="en-US" sz="2800" dirty="0">
              <a:latin typeface="+mn-lt"/>
            </a:endParaRPr>
          </a:p>
        </p:txBody>
      </p:sp>
      <p:sp>
        <p:nvSpPr>
          <p:cNvPr id="38" name="円/楕円 37"/>
          <p:cNvSpPr/>
          <p:nvPr/>
        </p:nvSpPr>
        <p:spPr>
          <a:xfrm>
            <a:off x="1612132" y="1707432"/>
            <a:ext cx="6048000" cy="69153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nsrc : {s1/src, s2/src, s3/src}</a:t>
            </a:r>
            <a:endParaRPr kumimoji="1" lang="ja-JP" altLang="en-US" sz="2800" b="1" dirty="0">
              <a:solidFill>
                <a:schemeClr val="tx1"/>
              </a:solidFill>
            </a:endParaRPr>
          </a:p>
        </p:txBody>
      </p:sp>
    </p:spTree>
    <p:extLst>
      <p:ext uri="{BB962C8B-B14F-4D97-AF65-F5344CB8AC3E}">
        <p14:creationId xmlns:p14="http://schemas.microsoft.com/office/powerpoint/2010/main" val="21816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300" fill="hold"/>
                                        <p:tgtEl>
                                          <p:spTgt spid="6"/>
                                        </p:tgtEl>
                                        <p:attrNameLst>
                                          <p:attrName>fillcolor</p:attrName>
                                        </p:attrNameLst>
                                      </p:cBhvr>
                                      <p:to>
                                        <a:srgbClr val="9C9CDE"/>
                                      </p:to>
                                    </p:animClr>
                                    <p:set>
                                      <p:cBhvr>
                                        <p:cTn id="7" dur="300" fill="hold"/>
                                        <p:tgtEl>
                                          <p:spTgt spid="6"/>
                                        </p:tgtEl>
                                        <p:attrNameLst>
                                          <p:attrName>fill.type</p:attrName>
                                        </p:attrNameLst>
                                      </p:cBhvr>
                                      <p:to>
                                        <p:strVal val="solid"/>
                                      </p:to>
                                    </p:set>
                                    <p:set>
                                      <p:cBhvr>
                                        <p:cTn id="8" dur="300" fill="hold"/>
                                        <p:tgtEl>
                                          <p:spTgt spid="6"/>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300" fill="hold"/>
                                        <p:tgtEl>
                                          <p:spTgt spid="15"/>
                                        </p:tgtEl>
                                        <p:attrNameLst>
                                          <p:attrName>fillcolor</p:attrName>
                                        </p:attrNameLst>
                                      </p:cBhvr>
                                      <p:to>
                                        <a:srgbClr val="9C9CDE"/>
                                      </p:to>
                                    </p:animClr>
                                    <p:set>
                                      <p:cBhvr>
                                        <p:cTn id="11" dur="300" fill="hold"/>
                                        <p:tgtEl>
                                          <p:spTgt spid="15"/>
                                        </p:tgtEl>
                                        <p:attrNameLst>
                                          <p:attrName>fill.type</p:attrName>
                                        </p:attrNameLst>
                                      </p:cBhvr>
                                      <p:to>
                                        <p:strVal val="solid"/>
                                      </p:to>
                                    </p:set>
                                    <p:set>
                                      <p:cBhvr>
                                        <p:cTn id="12" dur="300" fill="hold"/>
                                        <p:tgtEl>
                                          <p:spTgt spid="15"/>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300" fill="hold"/>
                                        <p:tgtEl>
                                          <p:spTgt spid="24"/>
                                        </p:tgtEl>
                                        <p:attrNameLst>
                                          <p:attrName>fillcolor</p:attrName>
                                        </p:attrNameLst>
                                      </p:cBhvr>
                                      <p:to>
                                        <a:srgbClr val="9C9CDE"/>
                                      </p:to>
                                    </p:animClr>
                                    <p:set>
                                      <p:cBhvr>
                                        <p:cTn id="15" dur="300" fill="hold"/>
                                        <p:tgtEl>
                                          <p:spTgt spid="24"/>
                                        </p:tgtEl>
                                        <p:attrNameLst>
                                          <p:attrName>fill.type</p:attrName>
                                        </p:attrNameLst>
                                      </p:cBhvr>
                                      <p:to>
                                        <p:strVal val="solid"/>
                                      </p:to>
                                    </p:set>
                                    <p:set>
                                      <p:cBhvr>
                                        <p:cTn id="16" dur="300" fill="hold"/>
                                        <p:tgtEl>
                                          <p:spTgt spid="24"/>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5"/>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6"/>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7"/>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0"/>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1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4"/>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6"/>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17"/>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18"/>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19"/>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0"/>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21"/>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22"/>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23"/>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24"/>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25"/>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26"/>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27"/>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28"/>
                                        </p:tgtEl>
                                        <p:attrNameLst>
                                          <p:attrName>style.visibility</p:attrName>
                                        </p:attrNameLst>
                                      </p:cBhvr>
                                      <p:to>
                                        <p:strVal val="hidden"/>
                                      </p:to>
                                    </p:set>
                                  </p:childTnLst>
                                </p:cTn>
                              </p:par>
                              <p:par>
                                <p:cTn id="67" presetID="1" presetClass="exit" presetSubtype="0" fill="hold" nodeType="withEffect">
                                  <p:stCondLst>
                                    <p:cond delay="0"/>
                                  </p:stCondLst>
                                  <p:childTnLst>
                                    <p:set>
                                      <p:cBhvr>
                                        <p:cTn id="68" dur="1" fill="hold">
                                          <p:stCondLst>
                                            <p:cond delay="0"/>
                                          </p:stCondLst>
                                        </p:cTn>
                                        <p:tgtEl>
                                          <p:spTgt spid="29"/>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30"/>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31"/>
                                        </p:tgtEl>
                                        <p:attrNameLst>
                                          <p:attrName>style.visibility</p:attrName>
                                        </p:attrNameLst>
                                      </p:cBhvr>
                                      <p:to>
                                        <p:strVal val="hidden"/>
                                      </p:to>
                                    </p:set>
                                  </p:childTnLst>
                                </p:cTn>
                              </p:par>
                              <p:par>
                                <p:cTn id="73" presetID="1" presetClass="entr" presetSubtype="0" fill="hold" grpId="0" nodeType="with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1" animBg="1"/>
      <p:bldP spid="7" grpId="1" animBg="1"/>
      <p:bldP spid="8" grpId="1" animBg="1"/>
      <p:bldP spid="9" grpId="1" animBg="1"/>
      <p:bldP spid="14" grpId="1" animBg="1"/>
      <p:bldP spid="15" grpId="1" animBg="1"/>
      <p:bldP spid="16" grpId="1" animBg="1"/>
      <p:bldP spid="17" grpId="1" animBg="1"/>
      <p:bldP spid="18" grpId="1" animBg="1"/>
      <p:bldP spid="23" grpId="1" animBg="1"/>
      <p:bldP spid="24" grpId="1" animBg="1"/>
      <p:bldP spid="25" grpId="1" animBg="1"/>
      <p:bldP spid="26" grpId="1" animBg="1"/>
      <p:bldP spid="30" grpId="1" animBg="1"/>
      <p:bldP spid="31" grpId="1"/>
      <p:bldP spid="32" grpId="0" animBg="1"/>
      <p:bldP spid="33" grpId="0" animBg="1"/>
      <p:bldP spid="34" grpId="0" animBg="1"/>
      <p:bldP spid="35" grpId="0" animBg="1"/>
      <p:bldP spid="36" grpId="0"/>
      <p:bldP spid="3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p:txBody>
          <a:bodyPr/>
          <a:lstStyle/>
          <a:p>
            <a:fld id="{34993935-A6E5-41D2-A27E-8F5804504298}" type="slidenum">
              <a:rPr lang="en-US" altLang="ja-JP"/>
              <a:pPr/>
              <a:t>1</a:t>
            </a:fld>
            <a:endParaRPr lang="en-US" altLang="ja-JP"/>
          </a:p>
        </p:txBody>
      </p:sp>
      <p:sp>
        <p:nvSpPr>
          <p:cNvPr id="4098" name="Rectangle 2"/>
          <p:cNvSpPr>
            <a:spLocks noGrp="1" noChangeArrowheads="1"/>
          </p:cNvSpPr>
          <p:nvPr>
            <p:ph type="title"/>
          </p:nvPr>
        </p:nvSpPr>
        <p:spPr/>
        <p:txBody>
          <a:bodyPr/>
          <a:lstStyle/>
          <a:p>
            <a:r>
              <a:rPr lang="ja-JP" altLang="en-US" dirty="0" smtClean="0"/>
              <a:t>派生開発</a:t>
            </a:r>
            <a:endParaRPr lang="ja-JP" altLang="ja-JP" dirty="0"/>
          </a:p>
        </p:txBody>
      </p:sp>
      <p:sp>
        <p:nvSpPr>
          <p:cNvPr id="4099" name="Rectangle 3"/>
          <p:cNvSpPr>
            <a:spLocks noGrp="1" noChangeArrowheads="1"/>
          </p:cNvSpPr>
          <p:nvPr>
            <p:ph type="body" idx="1"/>
          </p:nvPr>
        </p:nvSpPr>
        <p:spPr>
          <a:xfrm>
            <a:off x="468000" y="1269000"/>
            <a:ext cx="8229600" cy="4929188"/>
          </a:xfrm>
        </p:spPr>
        <p:txBody>
          <a:bodyPr/>
          <a:lstStyle/>
          <a:p>
            <a:pPr>
              <a:spcAft>
                <a:spcPts val="0"/>
              </a:spcAft>
            </a:pPr>
            <a:r>
              <a:rPr lang="ja-JP" altLang="en-US" dirty="0" smtClean="0"/>
              <a:t>新規ソフトウェアの開発方法</a:t>
            </a:r>
            <a:endParaRPr lang="en-US" altLang="ja-JP" dirty="0" smtClean="0"/>
          </a:p>
          <a:p>
            <a:pPr lvl="1">
              <a:spcAft>
                <a:spcPts val="0"/>
              </a:spcAft>
            </a:pPr>
            <a:r>
              <a:rPr lang="ja-JP" altLang="en-US" dirty="0"/>
              <a:t>既存</a:t>
            </a:r>
            <a:r>
              <a:rPr lang="ja-JP" altLang="en-US" dirty="0" smtClean="0"/>
              <a:t>ソフトウェアのソースコードのコピーや編集</a:t>
            </a:r>
            <a:endParaRPr lang="en-US" altLang="ja-JP" dirty="0" smtClean="0"/>
          </a:p>
          <a:p>
            <a:pPr lvl="1">
              <a:spcAft>
                <a:spcPts val="0"/>
              </a:spcAft>
            </a:pPr>
            <a:r>
              <a:rPr lang="ja-JP" altLang="en-US" dirty="0" smtClean="0"/>
              <a:t>既存ソフトウェアにライブラリを追加し編集</a:t>
            </a:r>
            <a:endParaRPr lang="en-US" altLang="ja-JP" dirty="0" smtClean="0"/>
          </a:p>
          <a:p>
            <a:pPr>
              <a:spcAft>
                <a:spcPts val="0"/>
              </a:spcAft>
            </a:pPr>
            <a:r>
              <a:rPr lang="ja-JP" altLang="en-US" dirty="0" smtClean="0"/>
              <a:t>メリット</a:t>
            </a:r>
            <a:endParaRPr lang="en-US" altLang="ja-JP" dirty="0" smtClean="0"/>
          </a:p>
          <a:p>
            <a:pPr lvl="1">
              <a:spcAft>
                <a:spcPts val="0"/>
              </a:spcAft>
            </a:pPr>
            <a:r>
              <a:rPr lang="ja-JP" altLang="en-US" dirty="0"/>
              <a:t>開発</a:t>
            </a:r>
            <a:r>
              <a:rPr lang="ja-JP" altLang="en-US" dirty="0" smtClean="0"/>
              <a:t>コスト削減</a:t>
            </a:r>
            <a:endParaRPr lang="en-US" altLang="ja-JP" dirty="0" smtClean="0"/>
          </a:p>
          <a:p>
            <a:pPr>
              <a:spcAft>
                <a:spcPts val="0"/>
              </a:spcAft>
            </a:pPr>
            <a:r>
              <a:rPr lang="ja-JP" altLang="en-US" dirty="0" smtClean="0"/>
              <a:t>デメリット</a:t>
            </a:r>
            <a:endParaRPr lang="en-US" altLang="ja-JP" dirty="0" smtClean="0"/>
          </a:p>
          <a:p>
            <a:pPr lvl="1">
              <a:spcAft>
                <a:spcPts val="0"/>
              </a:spcAft>
            </a:pPr>
            <a:r>
              <a:rPr lang="ja-JP" altLang="en-US" dirty="0" smtClean="0"/>
              <a:t>派生元の不具合を</a:t>
            </a:r>
            <a:r>
              <a:rPr lang="en-US" altLang="ja-JP" dirty="0" smtClean="0"/>
              <a:t/>
            </a:r>
            <a:br>
              <a:rPr lang="en-US" altLang="ja-JP" dirty="0" smtClean="0"/>
            </a:br>
            <a:r>
              <a:rPr lang="ja-JP" altLang="en-US" dirty="0" smtClean="0"/>
              <a:t>取り込んでしまう</a:t>
            </a:r>
            <a:endParaRPr lang="en-US" altLang="ja-JP" dirty="0" smtClean="0"/>
          </a:p>
          <a:p>
            <a:pPr>
              <a:spcAft>
                <a:spcPts val="0"/>
              </a:spcAft>
              <a:buFont typeface="Wingdings" panose="05000000000000000000" pitchFamily="2" charset="2"/>
              <a:buChar char="Ø"/>
            </a:pPr>
            <a:r>
              <a:rPr lang="ja-JP" altLang="en-US" dirty="0" smtClean="0"/>
              <a:t>ソフトウェアの</a:t>
            </a:r>
            <a:r>
              <a:rPr lang="ja-JP" altLang="en-US" dirty="0" smtClean="0">
                <a:solidFill>
                  <a:srgbClr val="0071BC"/>
                </a:solidFill>
              </a:rPr>
              <a:t>比較</a:t>
            </a:r>
            <a:r>
              <a:rPr lang="ja-JP" altLang="en-US" dirty="0" smtClean="0"/>
              <a:t>が必要</a:t>
            </a:r>
            <a:endParaRPr lang="ja-JP" altLang="ja-JP" dirty="0"/>
          </a:p>
        </p:txBody>
      </p:sp>
      <p:sp>
        <p:nvSpPr>
          <p:cNvPr id="2" name="円/楕円 1"/>
          <p:cNvSpPr/>
          <p:nvPr/>
        </p:nvSpPr>
        <p:spPr>
          <a:xfrm>
            <a:off x="4608818" y="2903060"/>
            <a:ext cx="1198188" cy="11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bg1"/>
                </a:solidFill>
              </a:rPr>
              <a:t>A</a:t>
            </a:r>
          </a:p>
          <a:p>
            <a:pPr algn="ctr"/>
            <a:r>
              <a:rPr lang="en-US" altLang="ja-JP" dirty="0" smtClean="0">
                <a:solidFill>
                  <a:schemeClr val="bg1"/>
                </a:solidFill>
              </a:rPr>
              <a:t>Ver.1.0</a:t>
            </a:r>
            <a:endParaRPr kumimoji="1" lang="ja-JP" altLang="en-US" sz="1600" dirty="0">
              <a:solidFill>
                <a:schemeClr val="bg1"/>
              </a:solidFill>
            </a:endParaRPr>
          </a:p>
        </p:txBody>
      </p:sp>
      <p:sp>
        <p:nvSpPr>
          <p:cNvPr id="6" name="円/楕円 5"/>
          <p:cNvSpPr/>
          <p:nvPr/>
        </p:nvSpPr>
        <p:spPr>
          <a:xfrm>
            <a:off x="7200818" y="2903060"/>
            <a:ext cx="1198188" cy="115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bg1"/>
                </a:solidFill>
              </a:rPr>
              <a:t>A</a:t>
            </a:r>
          </a:p>
          <a:p>
            <a:pPr algn="ctr"/>
            <a:r>
              <a:rPr lang="en-US" altLang="ja-JP" dirty="0" smtClean="0">
                <a:solidFill>
                  <a:schemeClr val="bg1"/>
                </a:solidFill>
              </a:rPr>
              <a:t>Ver.1.1</a:t>
            </a:r>
            <a:endParaRPr kumimoji="1" lang="ja-JP" altLang="en-US" sz="1600" dirty="0">
              <a:solidFill>
                <a:schemeClr val="bg1"/>
              </a:solidFill>
            </a:endParaRPr>
          </a:p>
        </p:txBody>
      </p:sp>
      <p:sp>
        <p:nvSpPr>
          <p:cNvPr id="7" name="円/楕円 6"/>
          <p:cNvSpPr/>
          <p:nvPr/>
        </p:nvSpPr>
        <p:spPr>
          <a:xfrm>
            <a:off x="5968733" y="4252272"/>
            <a:ext cx="1198188" cy="115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B</a:t>
            </a:r>
            <a:endParaRPr kumimoji="1" lang="en-US" altLang="ja-JP" sz="2800" dirty="0" smtClean="0">
              <a:solidFill>
                <a:schemeClr val="tx1"/>
              </a:solidFill>
            </a:endParaRPr>
          </a:p>
          <a:p>
            <a:pPr algn="ctr"/>
            <a:r>
              <a:rPr lang="en-US" altLang="ja-JP" dirty="0" smtClean="0">
                <a:solidFill>
                  <a:schemeClr val="tx1"/>
                </a:solidFill>
              </a:rPr>
              <a:t>Ver.1.0</a:t>
            </a:r>
            <a:endParaRPr kumimoji="1" lang="ja-JP" altLang="en-US" sz="1600" dirty="0">
              <a:solidFill>
                <a:schemeClr val="tx1"/>
              </a:solidFill>
            </a:endParaRPr>
          </a:p>
        </p:txBody>
      </p:sp>
      <p:cxnSp>
        <p:nvCxnSpPr>
          <p:cNvPr id="4" name="直線矢印コネクタ 3"/>
          <p:cNvCxnSpPr/>
          <p:nvPr/>
        </p:nvCxnSpPr>
        <p:spPr>
          <a:xfrm>
            <a:off x="5807006" y="3479060"/>
            <a:ext cx="1393812"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2" idx="5"/>
            <a:endCxn id="7" idx="1"/>
          </p:cNvCxnSpPr>
          <p:nvPr/>
        </p:nvCxnSpPr>
        <p:spPr>
          <a:xfrm>
            <a:off x="5631535" y="3886354"/>
            <a:ext cx="512669" cy="534624"/>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5820462" y="3069000"/>
            <a:ext cx="1366900" cy="369332"/>
          </a:xfrm>
          <a:prstGeom prst="rect">
            <a:avLst/>
          </a:prstGeom>
          <a:noFill/>
        </p:spPr>
        <p:txBody>
          <a:bodyPr wrap="square" rtlCol="0">
            <a:spAutoFit/>
          </a:bodyPr>
          <a:lstStyle/>
          <a:p>
            <a:pPr algn="ctr"/>
            <a:r>
              <a:rPr lang="ja-JP" altLang="en-US" b="1" dirty="0"/>
              <a:t>バグ修正</a:t>
            </a:r>
            <a:endParaRPr kumimoji="1" lang="ja-JP" altLang="en-US" b="1" dirty="0"/>
          </a:p>
        </p:txBody>
      </p:sp>
      <p:sp>
        <p:nvSpPr>
          <p:cNvPr id="17" name="テキスト ボックス 16"/>
          <p:cNvSpPr txBox="1"/>
          <p:nvPr/>
        </p:nvSpPr>
        <p:spPr>
          <a:xfrm>
            <a:off x="4750652" y="4095788"/>
            <a:ext cx="1366900" cy="369332"/>
          </a:xfrm>
          <a:prstGeom prst="rect">
            <a:avLst/>
          </a:prstGeom>
          <a:noFill/>
        </p:spPr>
        <p:txBody>
          <a:bodyPr wrap="square" rtlCol="0">
            <a:spAutoFit/>
          </a:bodyPr>
          <a:lstStyle/>
          <a:p>
            <a:pPr algn="ctr"/>
            <a:r>
              <a:rPr kumimoji="1" lang="ja-JP" altLang="en-US" b="1" dirty="0" smtClean="0"/>
              <a:t>派生開発</a:t>
            </a:r>
            <a:endParaRPr kumimoji="1" lang="ja-JP" altLang="en-US" b="1" dirty="0"/>
          </a:p>
        </p:txBody>
      </p:sp>
      <p:cxnSp>
        <p:nvCxnSpPr>
          <p:cNvPr id="21" name="直線矢印コネクタ 20"/>
          <p:cNvCxnSpPr/>
          <p:nvPr/>
        </p:nvCxnSpPr>
        <p:spPr>
          <a:xfrm>
            <a:off x="4628952" y="5517000"/>
            <a:ext cx="3793898"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8439294" y="5255390"/>
            <a:ext cx="360412" cy="523220"/>
          </a:xfrm>
          <a:prstGeom prst="rect">
            <a:avLst/>
          </a:prstGeom>
          <a:noFill/>
        </p:spPr>
        <p:txBody>
          <a:bodyPr wrap="square" rtlCol="0">
            <a:spAutoFit/>
          </a:bodyPr>
          <a:lstStyle/>
          <a:p>
            <a:r>
              <a:rPr kumimoji="1" lang="en-US" altLang="ja-JP" sz="2800" b="1" dirty="0" smtClean="0"/>
              <a:t>t</a:t>
            </a:r>
            <a:endParaRPr kumimoji="1" lang="ja-JP" altLang="en-US" sz="2800" b="1" dirty="0"/>
          </a:p>
        </p:txBody>
      </p:sp>
      <p:sp>
        <p:nvSpPr>
          <p:cNvPr id="24" name="テキスト ボックス 23"/>
          <p:cNvSpPr txBox="1"/>
          <p:nvPr/>
        </p:nvSpPr>
        <p:spPr>
          <a:xfrm>
            <a:off x="7166921" y="4597438"/>
            <a:ext cx="1724667" cy="461665"/>
          </a:xfrm>
          <a:prstGeom prst="rect">
            <a:avLst/>
          </a:prstGeom>
          <a:solidFill>
            <a:srgbClr val="E03253"/>
          </a:solidFill>
        </p:spPr>
        <p:txBody>
          <a:bodyPr wrap="square" rtlCol="0">
            <a:spAutoFit/>
          </a:bodyPr>
          <a:lstStyle/>
          <a:p>
            <a:pPr algn="ctr"/>
            <a:r>
              <a:rPr kumimoji="1" lang="ja-JP" altLang="en-US" sz="2400" dirty="0" smtClean="0">
                <a:solidFill>
                  <a:schemeClr val="bg1"/>
                </a:solidFill>
              </a:rPr>
              <a:t>修正が必要</a:t>
            </a:r>
            <a:endParaRPr kumimoji="1" lang="ja-JP" altLang="en-US"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13" grpId="0"/>
      <p:bldP spid="17" grpId="0"/>
      <p:bldP spid="22" grpId="0"/>
      <p:bldP spid="2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ルートノード</a:t>
            </a:r>
            <a:endParaRPr kumimoji="1" lang="ja-JP" altLang="en-US" dirty="0"/>
          </a:p>
        </p:txBody>
      </p:sp>
      <p:sp>
        <p:nvSpPr>
          <p:cNvPr id="3" name="コンテンツ プレースホルダー 2"/>
          <p:cNvSpPr>
            <a:spLocks noGrp="1"/>
          </p:cNvSpPr>
          <p:nvPr>
            <p:ph idx="1"/>
          </p:nvPr>
        </p:nvSpPr>
        <p:spPr/>
        <p:txBody>
          <a:bodyPr/>
          <a:lstStyle/>
          <a:p>
            <a:pPr>
              <a:lnSpc>
                <a:spcPct val="150000"/>
              </a:lnSpc>
            </a:pPr>
            <a:r>
              <a:rPr kumimoji="1" lang="ja-JP" altLang="en-US" dirty="0" smtClean="0"/>
              <a:t>ソフトウェアの類似度にかかわらず全てのルートディレクトリを</a:t>
            </a:r>
            <a:r>
              <a:rPr kumimoji="1" lang="ja-JP" altLang="en-US" dirty="0" smtClean="0">
                <a:solidFill>
                  <a:srgbClr val="0071BC"/>
                </a:solidFill>
              </a:rPr>
              <a:t>単一</a:t>
            </a:r>
            <a:r>
              <a:rPr kumimoji="1" lang="ja-JP" altLang="en-US" dirty="0" smtClean="0"/>
              <a:t>のノードで表現</a:t>
            </a:r>
            <a:endParaRPr kumimoji="1" lang="en-US" altLang="ja-JP" dirty="0" smtClean="0"/>
          </a:p>
          <a:p>
            <a:pPr lvl="1">
              <a:lnSpc>
                <a:spcPct val="150000"/>
              </a:lnSpc>
            </a:pPr>
            <a:r>
              <a:rPr kumimoji="1" lang="ja-JP" altLang="en-US" dirty="0" smtClean="0"/>
              <a:t>ディレクトリグラフが分裂しない</a:t>
            </a:r>
            <a:endParaRPr kumimoji="1" lang="en-US" altLang="ja-JP" dirty="0" smtClean="0"/>
          </a:p>
          <a:p>
            <a:pPr lvl="1">
              <a:lnSpc>
                <a:spcPct val="150000"/>
              </a:lnSpc>
            </a:pPr>
            <a:r>
              <a:rPr lang="ja-JP" altLang="en-US" dirty="0" smtClean="0"/>
              <a:t>ルートノードから各ノードへ到達可能</a:t>
            </a:r>
            <a:endParaRPr kumimoji="1" lang="en-US" altLang="ja-JP" dirty="0" smtClean="0"/>
          </a:p>
          <a:p>
            <a:pPr>
              <a:lnSpc>
                <a:spcPct val="150000"/>
              </a:lnSpc>
            </a:pPr>
            <a:r>
              <a:rPr lang="ja-JP" altLang="en-US" dirty="0" smtClean="0"/>
              <a:t>抽出される統一されたディレクトリ構造の</a:t>
            </a:r>
            <a:r>
              <a:rPr lang="en-US" altLang="ja-JP" dirty="0" smtClean="0"/>
              <a:t/>
            </a:r>
            <a:br>
              <a:rPr lang="en-US" altLang="ja-JP" dirty="0" smtClean="0"/>
            </a:br>
            <a:r>
              <a:rPr lang="ja-JP" altLang="en-US" dirty="0" smtClean="0"/>
              <a:t>ルートディレクトリとなる</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19</a:t>
            </a:fld>
            <a:endParaRPr lang="en-US" altLang="ja-JP"/>
          </a:p>
        </p:txBody>
      </p:sp>
    </p:spTree>
    <p:extLst>
      <p:ext uri="{BB962C8B-B14F-4D97-AF65-F5344CB8AC3E}">
        <p14:creationId xmlns:p14="http://schemas.microsoft.com/office/powerpoint/2010/main" val="40365794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t>ルートノード</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20</a:t>
            </a:fld>
            <a:endParaRPr lang="en-US" altLang="ja-JP"/>
          </a:p>
        </p:txBody>
      </p:sp>
      <p:sp>
        <p:nvSpPr>
          <p:cNvPr id="8" name="円/楕円 7"/>
          <p:cNvSpPr/>
          <p:nvPr/>
        </p:nvSpPr>
        <p:spPr>
          <a:xfrm>
            <a:off x="828000"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S1</a:t>
            </a:r>
            <a:endParaRPr kumimoji="1" lang="ja-JP" altLang="en-US" sz="3600" b="1" dirty="0">
              <a:solidFill>
                <a:schemeClr val="tx1"/>
              </a:solidFill>
            </a:endParaRPr>
          </a:p>
        </p:txBody>
      </p:sp>
      <p:sp>
        <p:nvSpPr>
          <p:cNvPr id="9" name="円/楕円 8"/>
          <p:cNvSpPr/>
          <p:nvPr/>
        </p:nvSpPr>
        <p:spPr>
          <a:xfrm>
            <a:off x="828000" y="2749672"/>
            <a:ext cx="1152000" cy="72000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10" name="円/楕円 9"/>
          <p:cNvSpPr/>
          <p:nvPr/>
        </p:nvSpPr>
        <p:spPr>
          <a:xfrm>
            <a:off x="180000"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11" name="円/楕円 10"/>
          <p:cNvSpPr/>
          <p:nvPr/>
        </p:nvSpPr>
        <p:spPr>
          <a:xfrm>
            <a:off x="1548000" y="3837142"/>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12" name="円/楕円 11"/>
          <p:cNvSpPr/>
          <p:nvPr/>
        </p:nvSpPr>
        <p:spPr>
          <a:xfrm>
            <a:off x="180000" y="4873612"/>
            <a:ext cx="1152000" cy="720000"/>
          </a:xfrm>
          <a:prstGeom prst="ellipse">
            <a:avLst/>
          </a:prstGeom>
          <a:solidFill>
            <a:srgbClr val="85CE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b</a:t>
            </a:r>
            <a:endParaRPr kumimoji="1" lang="ja-JP" altLang="en-US" sz="3600" b="1" dirty="0">
              <a:solidFill>
                <a:schemeClr val="tx1"/>
              </a:solidFill>
            </a:endParaRPr>
          </a:p>
        </p:txBody>
      </p:sp>
      <p:cxnSp>
        <p:nvCxnSpPr>
          <p:cNvPr id="13" name="直線矢印コネクタ 12"/>
          <p:cNvCxnSpPr>
            <a:stCxn id="8" idx="4"/>
            <a:endCxn id="9" idx="0"/>
          </p:cNvCxnSpPr>
          <p:nvPr/>
        </p:nvCxnSpPr>
        <p:spPr>
          <a:xfrm>
            <a:off x="1404000"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9" idx="4"/>
            <a:endCxn id="10" idx="0"/>
          </p:cNvCxnSpPr>
          <p:nvPr/>
        </p:nvCxnSpPr>
        <p:spPr>
          <a:xfrm flipH="1">
            <a:off x="756000"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9" idx="4"/>
            <a:endCxn id="11" idx="0"/>
          </p:cNvCxnSpPr>
          <p:nvPr/>
        </p:nvCxnSpPr>
        <p:spPr>
          <a:xfrm>
            <a:off x="1404000"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4"/>
            <a:endCxn id="12" idx="0"/>
          </p:cNvCxnSpPr>
          <p:nvPr/>
        </p:nvCxnSpPr>
        <p:spPr>
          <a:xfrm>
            <a:off x="756000" y="455714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406442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S2</a:t>
            </a:r>
            <a:endParaRPr kumimoji="1" lang="ja-JP" altLang="en-US" sz="3600" b="1" dirty="0">
              <a:solidFill>
                <a:schemeClr val="tx1"/>
              </a:solidFill>
            </a:endParaRPr>
          </a:p>
        </p:txBody>
      </p:sp>
      <p:sp>
        <p:nvSpPr>
          <p:cNvPr id="18" name="円/楕円 17"/>
          <p:cNvSpPr/>
          <p:nvPr/>
        </p:nvSpPr>
        <p:spPr>
          <a:xfrm>
            <a:off x="4064422" y="2749672"/>
            <a:ext cx="1152000" cy="72000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19" name="円/楕円 18"/>
          <p:cNvSpPr/>
          <p:nvPr/>
        </p:nvSpPr>
        <p:spPr>
          <a:xfrm>
            <a:off x="2692132" y="4355377"/>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20" name="円/楕円 19"/>
          <p:cNvSpPr/>
          <p:nvPr/>
        </p:nvSpPr>
        <p:spPr>
          <a:xfrm>
            <a:off x="5428132" y="4355377"/>
            <a:ext cx="1152000" cy="7200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c</a:t>
            </a:r>
            <a:endParaRPr kumimoji="1" lang="ja-JP" altLang="en-US" sz="3600" b="1" dirty="0">
              <a:solidFill>
                <a:schemeClr val="tx1"/>
              </a:solidFill>
            </a:endParaRPr>
          </a:p>
        </p:txBody>
      </p:sp>
      <p:sp>
        <p:nvSpPr>
          <p:cNvPr id="21" name="円/楕円 20"/>
          <p:cNvSpPr/>
          <p:nvPr/>
        </p:nvSpPr>
        <p:spPr>
          <a:xfrm>
            <a:off x="4060132" y="4359921"/>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cxnSp>
        <p:nvCxnSpPr>
          <p:cNvPr id="22" name="直線矢印コネクタ 21"/>
          <p:cNvCxnSpPr>
            <a:stCxn id="17" idx="4"/>
            <a:endCxn id="18" idx="0"/>
          </p:cNvCxnSpPr>
          <p:nvPr/>
        </p:nvCxnSpPr>
        <p:spPr>
          <a:xfrm>
            <a:off x="464042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8" idx="4"/>
            <a:endCxn id="19" idx="0"/>
          </p:cNvCxnSpPr>
          <p:nvPr/>
        </p:nvCxnSpPr>
        <p:spPr>
          <a:xfrm flipH="1">
            <a:off x="3268132" y="3469672"/>
            <a:ext cx="137229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8" idx="4"/>
            <a:endCxn id="20" idx="0"/>
          </p:cNvCxnSpPr>
          <p:nvPr/>
        </p:nvCxnSpPr>
        <p:spPr>
          <a:xfrm>
            <a:off x="4640422" y="3469672"/>
            <a:ext cx="1363710" cy="88570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8" idx="4"/>
            <a:endCxn id="21" idx="0"/>
          </p:cNvCxnSpPr>
          <p:nvPr/>
        </p:nvCxnSpPr>
        <p:spPr>
          <a:xfrm flipH="1">
            <a:off x="4636132" y="3469672"/>
            <a:ext cx="4290" cy="8902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182262" y="1713202"/>
            <a:ext cx="1152000" cy="7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smtClean="0">
                <a:solidFill>
                  <a:schemeClr val="tx1"/>
                </a:solidFill>
              </a:rPr>
              <a:t>S3</a:t>
            </a:r>
            <a:endParaRPr kumimoji="1" lang="ja-JP" altLang="en-US" sz="3600" b="1" dirty="0">
              <a:solidFill>
                <a:schemeClr val="tx1"/>
              </a:solidFill>
            </a:endParaRPr>
          </a:p>
        </p:txBody>
      </p:sp>
      <p:sp>
        <p:nvSpPr>
          <p:cNvPr id="27" name="円/楕円 26"/>
          <p:cNvSpPr/>
          <p:nvPr/>
        </p:nvSpPr>
        <p:spPr>
          <a:xfrm>
            <a:off x="7182262" y="2749672"/>
            <a:ext cx="1152000" cy="72000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src</a:t>
            </a:r>
            <a:endParaRPr kumimoji="1" lang="ja-JP" altLang="en-US" sz="3600" b="1" dirty="0">
              <a:solidFill>
                <a:schemeClr val="tx1"/>
              </a:solidFill>
            </a:endParaRPr>
          </a:p>
        </p:txBody>
      </p:sp>
      <p:sp>
        <p:nvSpPr>
          <p:cNvPr id="28" name="円/楕円 27"/>
          <p:cNvSpPr/>
          <p:nvPr/>
        </p:nvSpPr>
        <p:spPr>
          <a:xfrm>
            <a:off x="6534262" y="3837142"/>
            <a:ext cx="1152000" cy="72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tx1"/>
                </a:solidFill>
              </a:rPr>
              <a:t>a</a:t>
            </a:r>
            <a:endParaRPr kumimoji="1" lang="ja-JP" altLang="en-US" sz="3600" b="1" dirty="0">
              <a:solidFill>
                <a:schemeClr val="tx1"/>
              </a:solidFill>
            </a:endParaRPr>
          </a:p>
        </p:txBody>
      </p:sp>
      <p:sp>
        <p:nvSpPr>
          <p:cNvPr id="29" name="円/楕円 28"/>
          <p:cNvSpPr/>
          <p:nvPr/>
        </p:nvSpPr>
        <p:spPr>
          <a:xfrm>
            <a:off x="7902262" y="3837142"/>
            <a:ext cx="1152000" cy="72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smtClean="0">
                <a:solidFill>
                  <a:schemeClr val="tx1"/>
                </a:solidFill>
              </a:rPr>
              <a:t>b</a:t>
            </a:r>
            <a:endParaRPr kumimoji="1" lang="ja-JP" altLang="en-US" sz="3600" b="1" dirty="0">
              <a:solidFill>
                <a:schemeClr val="tx1"/>
              </a:solidFill>
            </a:endParaRPr>
          </a:p>
        </p:txBody>
      </p:sp>
      <p:cxnSp>
        <p:nvCxnSpPr>
          <p:cNvPr id="30" name="直線矢印コネクタ 29"/>
          <p:cNvCxnSpPr>
            <a:stCxn id="26" idx="4"/>
            <a:endCxn id="27" idx="0"/>
          </p:cNvCxnSpPr>
          <p:nvPr/>
        </p:nvCxnSpPr>
        <p:spPr>
          <a:xfrm>
            <a:off x="7758262" y="2433202"/>
            <a:ext cx="0" cy="316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7" idx="4"/>
            <a:endCxn id="28" idx="0"/>
          </p:cNvCxnSpPr>
          <p:nvPr/>
        </p:nvCxnSpPr>
        <p:spPr>
          <a:xfrm flipH="1">
            <a:off x="7110262" y="3469672"/>
            <a:ext cx="648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7" idx="4"/>
            <a:endCxn id="29" idx="0"/>
          </p:cNvCxnSpPr>
          <p:nvPr/>
        </p:nvCxnSpPr>
        <p:spPr>
          <a:xfrm>
            <a:off x="7758262" y="3469672"/>
            <a:ext cx="720000" cy="36747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弦 32"/>
          <p:cNvSpPr/>
          <p:nvPr/>
        </p:nvSpPr>
        <p:spPr>
          <a:xfrm>
            <a:off x="4080397" y="4365691"/>
            <a:ext cx="1123200" cy="712800"/>
          </a:xfrm>
          <a:prstGeom prst="chord">
            <a:avLst>
              <a:gd name="adj1" fmla="val 2407071"/>
              <a:gd name="adj2" fmla="val 13807995"/>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4364200" y="4422989"/>
            <a:ext cx="568133" cy="584775"/>
          </a:xfrm>
          <a:prstGeom prst="rect">
            <a:avLst/>
          </a:prstGeom>
          <a:noFill/>
        </p:spPr>
        <p:txBody>
          <a:bodyPr wrap="square" rtlCol="0">
            <a:spAutoFit/>
          </a:bodyPr>
          <a:lstStyle/>
          <a:p>
            <a:pPr algn="ctr"/>
            <a:r>
              <a:rPr lang="en-US" altLang="ja-JP" sz="3200" b="1" dirty="0" smtClean="0">
                <a:latin typeface="+mn-lt"/>
              </a:rPr>
              <a:t>b</a:t>
            </a:r>
            <a:endParaRPr lang="ja-JP" altLang="en-US" sz="3200" b="1" dirty="0">
              <a:latin typeface="+mn-lt"/>
            </a:endParaRPr>
          </a:p>
        </p:txBody>
      </p:sp>
      <p:sp>
        <p:nvSpPr>
          <p:cNvPr id="35" name="円/楕円 34"/>
          <p:cNvSpPr/>
          <p:nvPr/>
        </p:nvSpPr>
        <p:spPr>
          <a:xfrm>
            <a:off x="6354262" y="4803490"/>
            <a:ext cx="2160000" cy="1665455"/>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p>
          <a:p>
            <a:pPr algn="ctr"/>
            <a:r>
              <a:rPr lang="en-US" altLang="ja-JP" sz="2800" b="1" dirty="0" smtClean="0">
                <a:solidFill>
                  <a:schemeClr val="tx1"/>
                </a:solidFill>
              </a:rPr>
              <a:t>S2/src/c}</a:t>
            </a:r>
            <a:endParaRPr kumimoji="1" lang="ja-JP" altLang="en-US" sz="3600" b="1" dirty="0">
              <a:solidFill>
                <a:schemeClr val="tx1"/>
              </a:solidFill>
            </a:endParaRPr>
          </a:p>
        </p:txBody>
      </p:sp>
      <p:sp>
        <p:nvSpPr>
          <p:cNvPr id="36" name="円/楕円 35"/>
          <p:cNvSpPr/>
          <p:nvPr/>
        </p:nvSpPr>
        <p:spPr>
          <a:xfrm>
            <a:off x="3170396" y="3427750"/>
            <a:ext cx="3546000" cy="1440000"/>
          </a:xfrm>
          <a:prstGeom prst="ellipse">
            <a:avLst/>
          </a:prstGeom>
          <a:solidFill>
            <a:srgbClr val="0087E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37" name="弦 36"/>
          <p:cNvSpPr/>
          <p:nvPr/>
        </p:nvSpPr>
        <p:spPr>
          <a:xfrm>
            <a:off x="3188396" y="3445750"/>
            <a:ext cx="3528000" cy="1404000"/>
          </a:xfrm>
          <a:prstGeom prst="chord">
            <a:avLst>
              <a:gd name="adj1" fmla="val 1896980"/>
              <a:gd name="adj2" fmla="val 12738852"/>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3044396" y="3457750"/>
            <a:ext cx="3672000" cy="1815882"/>
          </a:xfrm>
          <a:prstGeom prst="rect">
            <a:avLst/>
          </a:prstGeom>
          <a:noFill/>
        </p:spPr>
        <p:txBody>
          <a:bodyPr wrap="square" rtlCol="0">
            <a:spAutoFit/>
          </a:bodyPr>
          <a:lstStyle/>
          <a:p>
            <a:pPr algn="ctr"/>
            <a:r>
              <a:rPr lang="en-US" altLang="ja-JP" sz="2800" b="1" dirty="0">
                <a:latin typeface="+mn-lt"/>
              </a:rPr>
              <a:t>nb : {s1/src/a/b,</a:t>
            </a:r>
          </a:p>
          <a:p>
            <a:pPr algn="ctr"/>
            <a:r>
              <a:rPr lang="en-US" altLang="ja-JP" sz="2800" b="1" dirty="0">
                <a:latin typeface="+mn-lt"/>
              </a:rPr>
              <a:t>     s2/src/b,</a:t>
            </a:r>
          </a:p>
          <a:p>
            <a:pPr algn="ctr"/>
            <a:r>
              <a:rPr lang="en-US" altLang="ja-JP" sz="2800" b="1" dirty="0">
                <a:latin typeface="+mn-lt"/>
              </a:rPr>
              <a:t>      s3/src/b}</a:t>
            </a:r>
            <a:endParaRPr lang="ja-JP" altLang="en-US" sz="2800" b="1" dirty="0">
              <a:latin typeface="+mn-lt"/>
            </a:endParaRPr>
          </a:p>
          <a:p>
            <a:endParaRPr kumimoji="1" lang="ja-JP" altLang="en-US" sz="2800" dirty="0">
              <a:latin typeface="+mn-lt"/>
            </a:endParaRPr>
          </a:p>
        </p:txBody>
      </p:sp>
      <p:sp>
        <p:nvSpPr>
          <p:cNvPr id="39" name="円/楕円 38"/>
          <p:cNvSpPr/>
          <p:nvPr/>
        </p:nvSpPr>
        <p:spPr>
          <a:xfrm>
            <a:off x="2715256" y="1243482"/>
            <a:ext cx="3778575" cy="648000"/>
          </a:xfrm>
          <a:prstGeom prst="ellips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root : {s1, s2, s3}</a:t>
            </a:r>
            <a:endParaRPr kumimoji="1" lang="ja-JP" altLang="en-US" sz="2800" b="1" dirty="0">
              <a:solidFill>
                <a:schemeClr val="tx1"/>
              </a:solidFill>
            </a:endParaRPr>
          </a:p>
        </p:txBody>
      </p:sp>
      <p:sp>
        <p:nvSpPr>
          <p:cNvPr id="40" name="円/楕円 39"/>
          <p:cNvSpPr/>
          <p:nvPr/>
        </p:nvSpPr>
        <p:spPr>
          <a:xfrm>
            <a:off x="1821322" y="2403634"/>
            <a:ext cx="6048000" cy="69153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nsrc : {s1/src, s2/src, s3/src}</a:t>
            </a:r>
            <a:endParaRPr kumimoji="1" lang="ja-JP" altLang="en-US" sz="2800" b="1" dirty="0">
              <a:solidFill>
                <a:schemeClr val="tx1"/>
              </a:solidFill>
            </a:endParaRPr>
          </a:p>
        </p:txBody>
      </p:sp>
      <p:sp>
        <p:nvSpPr>
          <p:cNvPr id="41" name="円/楕円 40"/>
          <p:cNvSpPr/>
          <p:nvPr/>
        </p:nvSpPr>
        <p:spPr>
          <a:xfrm>
            <a:off x="526732" y="4858194"/>
            <a:ext cx="3466800" cy="1440000"/>
          </a:xfrm>
          <a:prstGeom prst="ellipse">
            <a:avLst/>
          </a:prstGeom>
          <a:solidFill>
            <a:srgbClr val="EB7D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s2/src/a,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s3/src/a}</a:t>
            </a:r>
            <a:endParaRPr kumimoji="1" lang="ja-JP" altLang="en-US" sz="2800" b="1" dirty="0">
              <a:solidFill>
                <a:schemeClr val="tx1"/>
              </a:solidFill>
            </a:endParaRPr>
          </a:p>
        </p:txBody>
      </p:sp>
    </p:spTree>
    <p:extLst>
      <p:ext uri="{BB962C8B-B14F-4D97-AF65-F5344CB8AC3E}">
        <p14:creationId xmlns:p14="http://schemas.microsoft.com/office/powerpoint/2010/main" val="705733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300" fill="hold"/>
                                        <p:tgtEl>
                                          <p:spTgt spid="8"/>
                                        </p:tgtEl>
                                        <p:attrNameLst>
                                          <p:attrName>fillcolor</p:attrName>
                                        </p:attrNameLst>
                                      </p:cBhvr>
                                      <p:to>
                                        <a:srgbClr val="71BEC4"/>
                                      </p:to>
                                    </p:animClr>
                                    <p:set>
                                      <p:cBhvr>
                                        <p:cTn id="7" dur="300" fill="hold"/>
                                        <p:tgtEl>
                                          <p:spTgt spid="8"/>
                                        </p:tgtEl>
                                        <p:attrNameLst>
                                          <p:attrName>fill.type</p:attrName>
                                        </p:attrNameLst>
                                      </p:cBhvr>
                                      <p:to>
                                        <p:strVal val="solid"/>
                                      </p:to>
                                    </p:set>
                                    <p:set>
                                      <p:cBhvr>
                                        <p:cTn id="8" dur="300" fill="hold"/>
                                        <p:tgtEl>
                                          <p:spTgt spid="8"/>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300" fill="hold"/>
                                        <p:tgtEl>
                                          <p:spTgt spid="17"/>
                                        </p:tgtEl>
                                        <p:attrNameLst>
                                          <p:attrName>fillcolor</p:attrName>
                                        </p:attrNameLst>
                                      </p:cBhvr>
                                      <p:to>
                                        <a:srgbClr val="71BEC4"/>
                                      </p:to>
                                    </p:animClr>
                                    <p:set>
                                      <p:cBhvr>
                                        <p:cTn id="11" dur="300" fill="hold"/>
                                        <p:tgtEl>
                                          <p:spTgt spid="17"/>
                                        </p:tgtEl>
                                        <p:attrNameLst>
                                          <p:attrName>fill.type</p:attrName>
                                        </p:attrNameLst>
                                      </p:cBhvr>
                                      <p:to>
                                        <p:strVal val="solid"/>
                                      </p:to>
                                    </p:set>
                                    <p:set>
                                      <p:cBhvr>
                                        <p:cTn id="12" dur="300" fill="hold"/>
                                        <p:tgtEl>
                                          <p:spTgt spid="17"/>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300" fill="hold"/>
                                        <p:tgtEl>
                                          <p:spTgt spid="26"/>
                                        </p:tgtEl>
                                        <p:attrNameLst>
                                          <p:attrName>fillcolor</p:attrName>
                                        </p:attrNameLst>
                                      </p:cBhvr>
                                      <p:to>
                                        <a:srgbClr val="71BEC4"/>
                                      </p:to>
                                    </p:animClr>
                                    <p:set>
                                      <p:cBhvr>
                                        <p:cTn id="15" dur="300" fill="hold"/>
                                        <p:tgtEl>
                                          <p:spTgt spid="26"/>
                                        </p:tgtEl>
                                        <p:attrNameLst>
                                          <p:attrName>fill.type</p:attrName>
                                        </p:attrNameLst>
                                      </p:cBhvr>
                                      <p:to>
                                        <p:strVal val="solid"/>
                                      </p:to>
                                    </p:set>
                                    <p:set>
                                      <p:cBhvr>
                                        <p:cTn id="16" dur="300" fill="hold"/>
                                        <p:tgtEl>
                                          <p:spTgt spid="26"/>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3"/>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4"/>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5"/>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16"/>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22"/>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3"/>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24"/>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25"/>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27"/>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28"/>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30"/>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31"/>
                                        </p:tgtEl>
                                        <p:attrNameLst>
                                          <p:attrName>style.visibility</p:attrName>
                                        </p:attrNameLst>
                                      </p:cBhvr>
                                      <p:to>
                                        <p:strVal val="hidden"/>
                                      </p:to>
                                    </p:set>
                                  </p:childTnLst>
                                </p:cTn>
                              </p:par>
                              <p:par>
                                <p:cTn id="67" presetID="1" presetClass="exit" presetSubtype="0" fill="hold" nodeType="withEffect">
                                  <p:stCondLst>
                                    <p:cond delay="0"/>
                                  </p:stCondLst>
                                  <p:childTnLst>
                                    <p:set>
                                      <p:cBhvr>
                                        <p:cTn id="68" dur="1" fill="hold">
                                          <p:stCondLst>
                                            <p:cond delay="0"/>
                                          </p:stCondLst>
                                        </p:cTn>
                                        <p:tgtEl>
                                          <p:spTgt spid="32"/>
                                        </p:tgtEl>
                                        <p:attrNameLst>
                                          <p:attrName>style.visibility</p:attrName>
                                        </p:attrNameLst>
                                      </p:cBhvr>
                                      <p:to>
                                        <p:strVal val="hidden"/>
                                      </p:to>
                                    </p:set>
                                  </p:childTnLst>
                                </p:cTn>
                              </p:par>
                              <p:par>
                                <p:cTn id="69" presetID="1" presetClass="exit" presetSubtype="0" fill="hold" grpId="0" nodeType="withEffect">
                                  <p:stCondLst>
                                    <p:cond delay="0"/>
                                  </p:stCondLst>
                                  <p:childTnLst>
                                    <p:set>
                                      <p:cBhvr>
                                        <p:cTn id="70" dur="1" fill="hold">
                                          <p:stCondLst>
                                            <p:cond delay="0"/>
                                          </p:stCondLst>
                                        </p:cTn>
                                        <p:tgtEl>
                                          <p:spTgt spid="33"/>
                                        </p:tgtEl>
                                        <p:attrNameLst>
                                          <p:attrName>style.visibility</p:attrName>
                                        </p:attrNameLst>
                                      </p:cBhvr>
                                      <p:to>
                                        <p:strVal val="hidden"/>
                                      </p:to>
                                    </p:set>
                                  </p:childTnLst>
                                </p:cTn>
                              </p:par>
                              <p:par>
                                <p:cTn id="71" presetID="1" presetClass="exit" presetSubtype="0" fill="hold" grpId="0" nodeType="withEffect">
                                  <p:stCondLst>
                                    <p:cond delay="0"/>
                                  </p:stCondLst>
                                  <p:childTnLst>
                                    <p:set>
                                      <p:cBhvr>
                                        <p:cTn id="72" dur="1" fill="hold">
                                          <p:stCondLst>
                                            <p:cond delay="0"/>
                                          </p:stCondLst>
                                        </p:cTn>
                                        <p:tgtEl>
                                          <p:spTgt spid="34"/>
                                        </p:tgtEl>
                                        <p:attrNameLst>
                                          <p:attrName>style.visibility</p:attrName>
                                        </p:attrNameLst>
                                      </p:cBhvr>
                                      <p:to>
                                        <p:strVal val="hidden"/>
                                      </p:to>
                                    </p:set>
                                  </p:childTnLst>
                                </p:cTn>
                              </p:par>
                              <p:par>
                                <p:cTn id="73" presetID="1" presetClass="entr" presetSubtype="0" fill="hold" grpId="0" nodeType="withEffect">
                                  <p:stCondLst>
                                    <p:cond delay="0"/>
                                  </p:stCondLst>
                                  <p:childTnLst>
                                    <p:set>
                                      <p:cBhvr>
                                        <p:cTn id="74" dur="1" fill="hold">
                                          <p:stCondLst>
                                            <p:cond delay="0"/>
                                          </p:stCondLst>
                                        </p:cTn>
                                        <p:tgtEl>
                                          <p:spTgt spid="3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7" grpId="0" animBg="1"/>
      <p:bldP spid="18" grpId="0" animBg="1"/>
      <p:bldP spid="19" grpId="0" animBg="1"/>
      <p:bldP spid="20" grpId="0" animBg="1"/>
      <p:bldP spid="21" grpId="0" animBg="1"/>
      <p:bldP spid="26" grpId="0" animBg="1"/>
      <p:bldP spid="27" grpId="0" animBg="1"/>
      <p:bldP spid="28" grpId="0" animBg="1"/>
      <p:bldP spid="29" grpId="0" animBg="1"/>
      <p:bldP spid="33" grpId="0" animBg="1"/>
      <p:bldP spid="34" grpId="0"/>
      <p:bldP spid="35" grpId="0" animBg="1"/>
      <p:bldP spid="36" grpId="0" animBg="1"/>
      <p:bldP spid="37" grpId="0" animBg="1"/>
      <p:bldP spid="38" grpId="0"/>
      <p:bldP spid="39" grpId="0" animBg="1"/>
      <p:bldP spid="40" grpId="0" animBg="1"/>
      <p:bldP spid="4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ノードの接続</a:t>
            </a:r>
            <a:endParaRPr kumimoji="1" lang="ja-JP" altLang="en-US" dirty="0"/>
          </a:p>
        </p:txBody>
      </p:sp>
      <p:sp>
        <p:nvSpPr>
          <p:cNvPr id="3" name="コンテンツ プレースホルダー 2"/>
          <p:cNvSpPr>
            <a:spLocks noGrp="1"/>
          </p:cNvSpPr>
          <p:nvPr>
            <p:ph idx="1"/>
          </p:nvPr>
        </p:nvSpPr>
        <p:spPr/>
        <p:txBody>
          <a:bodyPr/>
          <a:lstStyle/>
          <a:p>
            <a:pPr>
              <a:lnSpc>
                <a:spcPct val="150000"/>
              </a:lnSpc>
              <a:spcAft>
                <a:spcPts val="0"/>
              </a:spcAft>
            </a:pPr>
            <a:r>
              <a:rPr kumimoji="1" lang="ja-JP" altLang="en-US" dirty="0" smtClean="0"/>
              <a:t>ディレクトリの親子関係を表す重み付き</a:t>
            </a:r>
            <a:r>
              <a:rPr kumimoji="1" lang="en-US" altLang="ja-JP" dirty="0" smtClean="0"/>
              <a:t/>
            </a:r>
            <a:br>
              <a:rPr kumimoji="1" lang="en-US" altLang="ja-JP" dirty="0" smtClean="0"/>
            </a:br>
            <a:r>
              <a:rPr kumimoji="1" lang="ja-JP" altLang="en-US" dirty="0" smtClean="0"/>
              <a:t>有向辺でノードを接続</a:t>
            </a:r>
            <a:endParaRPr kumimoji="1" lang="en-US" altLang="ja-JP" dirty="0" smtClean="0"/>
          </a:p>
          <a:p>
            <a:pPr>
              <a:lnSpc>
                <a:spcPct val="150000"/>
              </a:lnSpc>
              <a:spcAft>
                <a:spcPts val="0"/>
              </a:spcAft>
            </a:pPr>
            <a:r>
              <a:rPr lang="ja-JP" altLang="en-US" dirty="0"/>
              <a:t>重み</a:t>
            </a:r>
            <a:r>
              <a:rPr lang="ja-JP" altLang="en-US" dirty="0" smtClean="0"/>
              <a:t>は，</a:t>
            </a:r>
            <a:r>
              <a:rPr lang="en-US" altLang="ja-JP" dirty="0" smtClean="0"/>
              <a:t>2</a:t>
            </a:r>
            <a:r>
              <a:rPr lang="ja-JP" altLang="en-US" dirty="0" err="1" smtClean="0"/>
              <a:t>つの</a:t>
            </a:r>
            <a:r>
              <a:rPr lang="ja-JP" altLang="en-US" dirty="0" smtClean="0"/>
              <a:t>ノード間で親子関係にある</a:t>
            </a:r>
            <a:r>
              <a:rPr lang="en-US" altLang="ja-JP" dirty="0" smtClean="0"/>
              <a:t/>
            </a:r>
            <a:br>
              <a:rPr lang="en-US" altLang="ja-JP" dirty="0" smtClean="0"/>
            </a:br>
            <a:r>
              <a:rPr lang="ja-JP" altLang="en-US" dirty="0" smtClean="0"/>
              <a:t>ディレクトリの組の数</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21</a:t>
            </a:fld>
            <a:endParaRPr lang="en-US" altLang="ja-JP"/>
          </a:p>
        </p:txBody>
      </p:sp>
    </p:spTree>
    <p:extLst>
      <p:ext uri="{BB962C8B-B14F-4D97-AF65-F5344CB8AC3E}">
        <p14:creationId xmlns:p14="http://schemas.microsoft.com/office/powerpoint/2010/main" val="10673994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ノードの接続</a:t>
            </a:r>
            <a:endParaRPr kumimoji="1" lang="ja-JP" altLang="en-US" dirty="0"/>
          </a:p>
        </p:txBody>
      </p:sp>
      <p:sp>
        <p:nvSpPr>
          <p:cNvPr id="6" name="円/楕円 5"/>
          <p:cNvSpPr/>
          <p:nvPr/>
        </p:nvSpPr>
        <p:spPr>
          <a:xfrm>
            <a:off x="1908000" y="2775182"/>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7" name="円/楕円 6"/>
          <p:cNvSpPr/>
          <p:nvPr/>
        </p:nvSpPr>
        <p:spPr>
          <a:xfrm>
            <a:off x="92552" y="4092644"/>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8" name="円/楕円 7"/>
          <p:cNvSpPr/>
          <p:nvPr/>
        </p:nvSpPr>
        <p:spPr>
          <a:xfrm>
            <a:off x="6876000" y="4087544"/>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sp>
        <p:nvSpPr>
          <p:cNvPr id="13" name="円/楕円 12"/>
          <p:cNvSpPr/>
          <p:nvPr/>
        </p:nvSpPr>
        <p:spPr>
          <a:xfrm>
            <a:off x="3500396" y="5157000"/>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21" name="r"/>
          <p:cNvSpPr txBox="1"/>
          <p:nvPr/>
        </p:nvSpPr>
        <p:spPr>
          <a:xfrm>
            <a:off x="2983986" y="1727604"/>
            <a:ext cx="36693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root: {    ,     ,     }</a:t>
            </a:r>
            <a:endParaRPr lang="ja-JP" altLang="en-US" sz="2800" b="1" dirty="0">
              <a:solidFill>
                <a:srgbClr val="000000"/>
              </a:solidFill>
              <a:latin typeface="Calibri" panose="020F0502020204030204"/>
            </a:endParaRPr>
          </a:p>
        </p:txBody>
      </p:sp>
      <p:sp>
        <p:nvSpPr>
          <p:cNvPr id="30" name="s1"/>
          <p:cNvSpPr txBox="1"/>
          <p:nvPr/>
        </p:nvSpPr>
        <p:spPr>
          <a:xfrm>
            <a:off x="4428000" y="1744566"/>
            <a:ext cx="58562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a:t>
            </a:r>
            <a:endParaRPr lang="ja-JP" altLang="en-US" sz="2800" b="1" dirty="0">
              <a:solidFill>
                <a:srgbClr val="000000"/>
              </a:solidFill>
              <a:latin typeface="Calibri" panose="020F0502020204030204"/>
            </a:endParaRPr>
          </a:p>
        </p:txBody>
      </p:sp>
      <p:sp>
        <p:nvSpPr>
          <p:cNvPr id="27" name="s2"/>
          <p:cNvSpPr txBox="1"/>
          <p:nvPr/>
        </p:nvSpPr>
        <p:spPr>
          <a:xfrm>
            <a:off x="4940570" y="1744566"/>
            <a:ext cx="532388"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a:t>
            </a:r>
            <a:endParaRPr lang="ja-JP" altLang="en-US" sz="2800" b="1" dirty="0">
              <a:solidFill>
                <a:srgbClr val="000000"/>
              </a:solidFill>
              <a:latin typeface="Calibri" panose="020F0502020204030204"/>
            </a:endParaRPr>
          </a:p>
        </p:txBody>
      </p:sp>
      <p:sp>
        <p:nvSpPr>
          <p:cNvPr id="28" name="s3"/>
          <p:cNvSpPr txBox="1"/>
          <p:nvPr/>
        </p:nvSpPr>
        <p:spPr>
          <a:xfrm>
            <a:off x="5405761" y="1744566"/>
            <a:ext cx="58562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a:t>
            </a:r>
            <a:endParaRPr lang="ja-JP" altLang="en-US" sz="2800" b="1" dirty="0">
              <a:solidFill>
                <a:srgbClr val="000000"/>
              </a:solidFill>
              <a:latin typeface="Calibri" panose="020F0502020204030204"/>
            </a:endParaRPr>
          </a:p>
        </p:txBody>
      </p:sp>
      <p:sp>
        <p:nvSpPr>
          <p:cNvPr id="22" name="nsrc"/>
          <p:cNvSpPr txBox="1"/>
          <p:nvPr/>
        </p:nvSpPr>
        <p:spPr>
          <a:xfrm>
            <a:off x="2592126" y="2824040"/>
            <a:ext cx="4464000" cy="523220"/>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nsrc : </a:t>
            </a:r>
            <a:r>
              <a:rPr lang="en-US" altLang="ja-JP" sz="2800" b="1" dirty="0" smtClean="0">
                <a:solidFill>
                  <a:srgbClr val="000000"/>
                </a:solidFill>
                <a:latin typeface="Calibri" panose="020F0502020204030204"/>
              </a:rPr>
              <a:t>{           ,            ,            }</a:t>
            </a:r>
            <a:endParaRPr lang="ja-JP" altLang="en-US" sz="2800" b="1" dirty="0">
              <a:solidFill>
                <a:srgbClr val="000000"/>
              </a:solidFill>
              <a:latin typeface="Calibri" panose="020F0502020204030204"/>
            </a:endParaRPr>
          </a:p>
        </p:txBody>
      </p:sp>
      <p:sp>
        <p:nvSpPr>
          <p:cNvPr id="32" name="src1"/>
          <p:cNvSpPr txBox="1"/>
          <p:nvPr/>
        </p:nvSpPr>
        <p:spPr>
          <a:xfrm>
            <a:off x="3636000" y="2824040"/>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t>
            </a:r>
            <a:endParaRPr lang="ja-JP" altLang="en-US" sz="2800" b="1" dirty="0">
              <a:solidFill>
                <a:srgbClr val="000000"/>
              </a:solidFill>
              <a:latin typeface="Calibri" panose="020F0502020204030204"/>
            </a:endParaRPr>
          </a:p>
        </p:txBody>
      </p:sp>
      <p:sp>
        <p:nvSpPr>
          <p:cNvPr id="33" name="src2"/>
          <p:cNvSpPr txBox="1"/>
          <p:nvPr/>
        </p:nvSpPr>
        <p:spPr>
          <a:xfrm>
            <a:off x="4679874" y="2824040"/>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t>
            </a:r>
            <a:endParaRPr lang="ja-JP" altLang="en-US" sz="2800" b="1" dirty="0">
              <a:solidFill>
                <a:srgbClr val="000000"/>
              </a:solidFill>
              <a:latin typeface="Calibri" panose="020F0502020204030204"/>
            </a:endParaRPr>
          </a:p>
        </p:txBody>
      </p:sp>
      <p:sp>
        <p:nvSpPr>
          <p:cNvPr id="34" name="src3"/>
          <p:cNvSpPr txBox="1"/>
          <p:nvPr/>
        </p:nvSpPr>
        <p:spPr>
          <a:xfrm>
            <a:off x="5760126" y="2824040"/>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t>
            </a:r>
            <a:endParaRPr lang="ja-JP" altLang="en-US" sz="2800" b="1" dirty="0">
              <a:solidFill>
                <a:srgbClr val="000000"/>
              </a:solidFill>
              <a:latin typeface="Calibri" panose="020F0502020204030204"/>
            </a:endParaRPr>
          </a:p>
        </p:txBody>
      </p:sp>
      <p:sp>
        <p:nvSpPr>
          <p:cNvPr id="23" name="na"/>
          <p:cNvSpPr txBox="1"/>
          <p:nvPr/>
        </p:nvSpPr>
        <p:spPr>
          <a:xfrm>
            <a:off x="468000" y="4120146"/>
            <a:ext cx="2382500"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na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5" name="a1"/>
          <p:cNvSpPr txBox="1"/>
          <p:nvPr/>
        </p:nvSpPr>
        <p:spPr>
          <a:xfrm>
            <a:off x="1188000" y="4120146"/>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a:t>
            </a:r>
            <a:endParaRPr lang="ja-JP" altLang="en-US" sz="2800" b="1" dirty="0">
              <a:solidFill>
                <a:srgbClr val="000000"/>
              </a:solidFill>
              <a:latin typeface="Calibri" panose="020F0502020204030204"/>
            </a:endParaRPr>
          </a:p>
        </p:txBody>
      </p:sp>
      <p:sp>
        <p:nvSpPr>
          <p:cNvPr id="36" name="a2"/>
          <p:cNvSpPr txBox="1"/>
          <p:nvPr/>
        </p:nvSpPr>
        <p:spPr>
          <a:xfrm>
            <a:off x="1171887" y="4551033"/>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a:t>
            </a:r>
            <a:endParaRPr lang="ja-JP" altLang="en-US" sz="2800" b="1" dirty="0">
              <a:solidFill>
                <a:srgbClr val="000000"/>
              </a:solidFill>
              <a:latin typeface="Calibri" panose="020F0502020204030204"/>
            </a:endParaRPr>
          </a:p>
        </p:txBody>
      </p:sp>
      <p:sp>
        <p:nvSpPr>
          <p:cNvPr id="37" name="a3"/>
          <p:cNvSpPr txBox="1"/>
          <p:nvPr/>
        </p:nvSpPr>
        <p:spPr>
          <a:xfrm>
            <a:off x="1157293" y="4979439"/>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a:t>
            </a:r>
            <a:endParaRPr lang="ja-JP" altLang="en-US" sz="2800" b="1" dirty="0">
              <a:solidFill>
                <a:srgbClr val="000000"/>
              </a:solidFill>
              <a:latin typeface="Calibri" panose="020F0502020204030204"/>
            </a:endParaRPr>
          </a:p>
        </p:txBody>
      </p:sp>
      <p:sp>
        <p:nvSpPr>
          <p:cNvPr id="24" name="nb"/>
          <p:cNvSpPr txBox="1"/>
          <p:nvPr/>
        </p:nvSpPr>
        <p:spPr>
          <a:xfrm>
            <a:off x="3923764" y="5207466"/>
            <a:ext cx="2596125" cy="1389534"/>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nb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8" name="b1"/>
          <p:cNvSpPr txBox="1"/>
          <p:nvPr/>
        </p:nvSpPr>
        <p:spPr>
          <a:xfrm>
            <a:off x="4679874" y="5207466"/>
            <a:ext cx="1747361"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s1/src/a/b</a:t>
            </a:r>
            <a:endParaRPr lang="en-US" altLang="ja-JP" sz="2800" b="1" dirty="0">
              <a:solidFill>
                <a:srgbClr val="000000"/>
              </a:solidFill>
              <a:latin typeface="Calibri" panose="020F0502020204030204"/>
            </a:endParaRPr>
          </a:p>
        </p:txBody>
      </p:sp>
      <p:sp>
        <p:nvSpPr>
          <p:cNvPr id="39" name="b2"/>
          <p:cNvSpPr txBox="1"/>
          <p:nvPr/>
        </p:nvSpPr>
        <p:spPr>
          <a:xfrm>
            <a:off x="4631733" y="5632712"/>
            <a:ext cx="1480082"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s2/src/b</a:t>
            </a:r>
            <a:endParaRPr lang="en-US" altLang="ja-JP" sz="2800" b="1" dirty="0">
              <a:solidFill>
                <a:srgbClr val="000000"/>
              </a:solidFill>
              <a:latin typeface="Calibri" panose="020F0502020204030204"/>
            </a:endParaRPr>
          </a:p>
        </p:txBody>
      </p:sp>
      <p:sp>
        <p:nvSpPr>
          <p:cNvPr id="40" name="b3"/>
          <p:cNvSpPr txBox="1"/>
          <p:nvPr/>
        </p:nvSpPr>
        <p:spPr>
          <a:xfrm>
            <a:off x="4632179" y="6057958"/>
            <a:ext cx="146850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s3/src/b</a:t>
            </a:r>
            <a:endParaRPr lang="en-US" altLang="ja-JP" sz="2800" b="1" dirty="0">
              <a:solidFill>
                <a:srgbClr val="000000"/>
              </a:solidFill>
              <a:latin typeface="Calibri" panose="020F0502020204030204"/>
            </a:endParaRPr>
          </a:p>
        </p:txBody>
      </p:sp>
      <p:sp>
        <p:nvSpPr>
          <p:cNvPr id="25" name="nc"/>
          <p:cNvSpPr txBox="1"/>
          <p:nvPr/>
        </p:nvSpPr>
        <p:spPr>
          <a:xfrm>
            <a:off x="6686405" y="4161579"/>
            <a:ext cx="2539189"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nc </a:t>
            </a:r>
            <a:r>
              <a:rPr lang="en-US" altLang="ja-JP" sz="2800" b="1" dirty="0" smtClean="0">
                <a:solidFill>
                  <a:srgbClr val="000000"/>
                </a:solidFill>
                <a:latin typeface="Calibri" panose="020F0502020204030204"/>
              </a:rPr>
              <a:t>:</a:t>
            </a:r>
          </a:p>
          <a:p>
            <a:pPr lvl="0" algn="ct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smtClean="0">
                <a:solidFill>
                  <a:srgbClr val="000000"/>
                </a:solidFill>
                <a:latin typeface="Calibri" panose="020F0502020204030204"/>
              </a:rPr>
              <a:t>                 }</a:t>
            </a:r>
            <a:endParaRPr lang="ja-JP" altLang="en-US" sz="3600" b="1" dirty="0">
              <a:solidFill>
                <a:srgbClr val="000000"/>
              </a:solidFill>
              <a:latin typeface="Calibri" panose="020F0502020204030204"/>
            </a:endParaRPr>
          </a:p>
        </p:txBody>
      </p:sp>
      <p:sp>
        <p:nvSpPr>
          <p:cNvPr id="41" name="c1"/>
          <p:cNvSpPr txBox="1"/>
          <p:nvPr/>
        </p:nvSpPr>
        <p:spPr>
          <a:xfrm>
            <a:off x="6693406" y="4584974"/>
            <a:ext cx="25391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s1/src/c</a:t>
            </a:r>
            <a:endParaRPr lang="en-US" altLang="ja-JP" sz="2800" b="1" dirty="0">
              <a:solidFill>
                <a:srgbClr val="000000"/>
              </a:solidFill>
              <a:latin typeface="Calibri" panose="020F0502020204030204"/>
            </a:endParaRPr>
          </a:p>
        </p:txBody>
      </p:sp>
      <p:sp>
        <p:nvSpPr>
          <p:cNvPr id="42" name="c2"/>
          <p:cNvSpPr txBox="1"/>
          <p:nvPr/>
        </p:nvSpPr>
        <p:spPr>
          <a:xfrm>
            <a:off x="6711141" y="5009424"/>
            <a:ext cx="25391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s2/src/c</a:t>
            </a:r>
            <a:endParaRPr lang="ja-JP" altLang="en-US" sz="3600" b="1" dirty="0">
              <a:solidFill>
                <a:srgbClr val="000000"/>
              </a:solidFill>
              <a:latin typeface="Calibri" panose="020F0502020204030204"/>
            </a:endParaRPr>
          </a:p>
        </p:txBody>
      </p:sp>
      <p:cxnSp>
        <p:nvCxnSpPr>
          <p:cNvPr id="9" name="直線矢印コネクタ 8"/>
          <p:cNvCxnSpPr>
            <a:stCxn id="44" idx="4"/>
            <a:endCxn id="6" idx="0"/>
          </p:cNvCxnSpPr>
          <p:nvPr/>
        </p:nvCxnSpPr>
        <p:spPr>
          <a:xfrm>
            <a:off x="4924547" y="2312218"/>
            <a:ext cx="7453" cy="46296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4788000" y="2275761"/>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cxnSp>
        <p:nvCxnSpPr>
          <p:cNvPr id="10" name="直線矢印コネクタ 9"/>
          <p:cNvCxnSpPr>
            <a:stCxn id="6" idx="4"/>
            <a:endCxn id="7" idx="0"/>
          </p:cNvCxnSpPr>
          <p:nvPr/>
        </p:nvCxnSpPr>
        <p:spPr>
          <a:xfrm flipH="1">
            <a:off x="1825952" y="3466712"/>
            <a:ext cx="3106048" cy="6259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192628" y="3682873"/>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cxnSp>
        <p:nvCxnSpPr>
          <p:cNvPr id="12" name="直線矢印コネクタ 11"/>
          <p:cNvCxnSpPr>
            <a:stCxn id="6" idx="4"/>
            <a:endCxn id="13" idx="0"/>
          </p:cNvCxnSpPr>
          <p:nvPr/>
        </p:nvCxnSpPr>
        <p:spPr>
          <a:xfrm>
            <a:off x="4932000" y="3466712"/>
            <a:ext cx="341396" cy="16902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4566300" y="4072888"/>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cxnSp>
        <p:nvCxnSpPr>
          <p:cNvPr id="11" name="直線矢印コネクタ 10"/>
          <p:cNvCxnSpPr>
            <a:stCxn id="6" idx="4"/>
            <a:endCxn id="8" idx="0"/>
          </p:cNvCxnSpPr>
          <p:nvPr/>
        </p:nvCxnSpPr>
        <p:spPr>
          <a:xfrm>
            <a:off x="4932000" y="3466712"/>
            <a:ext cx="30240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6081150" y="3709052"/>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cxnSp>
        <p:nvCxnSpPr>
          <p:cNvPr id="14" name="直線矢印コネクタ 13"/>
          <p:cNvCxnSpPr>
            <a:stCxn id="7" idx="4"/>
            <a:endCxn id="13" idx="2"/>
          </p:cNvCxnSpPr>
          <p:nvPr/>
        </p:nvCxnSpPr>
        <p:spPr>
          <a:xfrm>
            <a:off x="1825952" y="5532644"/>
            <a:ext cx="1674444" cy="34435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2123246" y="5650027"/>
            <a:ext cx="720000" cy="584775"/>
          </a:xfrm>
          <a:prstGeom prst="rect">
            <a:avLst/>
          </a:prstGeom>
          <a:noFill/>
        </p:spPr>
        <p:txBody>
          <a:bodyPr wrap="square" rtlCol="0">
            <a:spAutoFit/>
          </a:bodyPr>
          <a:lstStyle/>
          <a:p>
            <a:pPr algn="ctr"/>
            <a:r>
              <a:rPr lang="en-US" altLang="ja-JP" sz="3200" b="1" dirty="0">
                <a:solidFill>
                  <a:srgbClr val="0071BC"/>
                </a:solidFill>
              </a:rPr>
              <a:t>1</a:t>
            </a:r>
            <a:endParaRPr kumimoji="1" lang="ja-JP" altLang="en-US" sz="3200" b="1" dirty="0">
              <a:solidFill>
                <a:srgbClr val="0071BC"/>
              </a:solidFill>
            </a:endParaRPr>
          </a:p>
        </p:txBody>
      </p:sp>
      <p:sp>
        <p:nvSpPr>
          <p:cNvPr id="43" name="スライド番号プレースホルダー 3"/>
          <p:cNvSpPr>
            <a:spLocks noGrp="1"/>
          </p:cNvSpPr>
          <p:nvPr>
            <p:ph type="sldNum" sz="quarter" idx="12"/>
          </p:nvPr>
        </p:nvSpPr>
        <p:spPr>
          <a:xfrm>
            <a:off x="8399006" y="6614665"/>
            <a:ext cx="575588" cy="268288"/>
          </a:xfrm>
        </p:spPr>
        <p:txBody>
          <a:bodyPr/>
          <a:lstStyle/>
          <a:p>
            <a:r>
              <a:rPr lang="en-US" altLang="ja-JP" dirty="0" smtClean="0"/>
              <a:t>22</a:t>
            </a:r>
            <a:endParaRPr lang="en-US" altLang="ja-JP" dirty="0"/>
          </a:p>
        </p:txBody>
      </p:sp>
      <p:sp>
        <p:nvSpPr>
          <p:cNvPr id="44" name="円/楕円 43"/>
          <p:cNvSpPr/>
          <p:nvPr/>
        </p:nvSpPr>
        <p:spPr>
          <a:xfrm>
            <a:off x="3035259" y="1664218"/>
            <a:ext cx="3778575" cy="64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45" name="ディレクトリグラフ"/>
          <p:cNvSpPr txBox="1">
            <a:spLocks/>
          </p:cNvSpPr>
          <p:nvPr/>
        </p:nvSpPr>
        <p:spPr bwMode="auto">
          <a:xfrm>
            <a:off x="489744"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ディレクトリグラフ</a:t>
            </a:r>
            <a:endParaRPr lang="ja-JP" altLang="en-US" dirty="0"/>
          </a:p>
        </p:txBody>
      </p:sp>
    </p:spTree>
    <p:extLst>
      <p:ext uri="{BB962C8B-B14F-4D97-AF65-F5344CB8AC3E}">
        <p14:creationId xmlns:p14="http://schemas.microsoft.com/office/powerpoint/2010/main" val="405340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100" fill="hold"/>
                                        <p:tgtEl>
                                          <p:spTgt spid="30"/>
                                        </p:tgtEl>
                                        <p:attrNameLst>
                                          <p:attrName>style.color</p:attrName>
                                        </p:attrNameLst>
                                      </p:cBhvr>
                                      <p:to>
                                        <a:srgbClr val="E03253"/>
                                      </p:to>
                                    </p:animClr>
                                  </p:childTnLst>
                                </p:cTn>
                              </p:par>
                              <p:par>
                                <p:cTn id="7" presetID="3" presetClass="emph" presetSubtype="2" fill="hold" grpId="0" nodeType="withEffect">
                                  <p:stCondLst>
                                    <p:cond delay="0"/>
                                  </p:stCondLst>
                                  <p:childTnLst>
                                    <p:animClr clrSpc="rgb" dir="cw">
                                      <p:cBhvr override="childStyle">
                                        <p:cTn id="8" dur="100" fill="hold"/>
                                        <p:tgtEl>
                                          <p:spTgt spid="32"/>
                                        </p:tgtEl>
                                        <p:attrNameLst>
                                          <p:attrName>style.color</p:attrName>
                                        </p:attrNameLst>
                                      </p:cBhvr>
                                      <p:to>
                                        <a:srgbClr val="E03253"/>
                                      </p:to>
                                    </p:animClr>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nodeType="clickEffect">
                                  <p:stCondLst>
                                    <p:cond delay="0"/>
                                  </p:stCondLst>
                                  <p:childTnLst>
                                    <p:animClr clrSpc="rgb" dir="cw">
                                      <p:cBhvr override="childStyle">
                                        <p:cTn id="12" dur="100" fill="hold"/>
                                        <p:tgtEl>
                                          <p:spTgt spid="27">
                                            <p:txEl>
                                              <p:pRg st="0" end="0"/>
                                            </p:txEl>
                                          </p:spTgt>
                                        </p:tgtEl>
                                        <p:attrNameLst>
                                          <p:attrName>style.color</p:attrName>
                                        </p:attrNameLst>
                                      </p:cBhvr>
                                      <p:to>
                                        <a:srgbClr val="E03253"/>
                                      </p:to>
                                    </p:animClr>
                                  </p:childTnLst>
                                </p:cTn>
                              </p:par>
                              <p:par>
                                <p:cTn id="13" presetID="3" presetClass="emph" presetSubtype="2" fill="hold" grpId="0" nodeType="withEffect">
                                  <p:stCondLst>
                                    <p:cond delay="0"/>
                                  </p:stCondLst>
                                  <p:childTnLst>
                                    <p:animClr clrSpc="rgb" dir="cw">
                                      <p:cBhvr override="childStyle">
                                        <p:cTn id="14" dur="100" fill="hold"/>
                                        <p:tgtEl>
                                          <p:spTgt spid="33"/>
                                        </p:tgtEl>
                                        <p:attrNameLst>
                                          <p:attrName>style.color</p:attrName>
                                        </p:attrNameLst>
                                      </p:cBhvr>
                                      <p:to>
                                        <a:srgbClr val="E03253"/>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100" fill="hold"/>
                                        <p:tgtEl>
                                          <p:spTgt spid="28"/>
                                        </p:tgtEl>
                                        <p:attrNameLst>
                                          <p:attrName>style.color</p:attrName>
                                        </p:attrNameLst>
                                      </p:cBhvr>
                                      <p:to>
                                        <a:srgbClr val="E03253"/>
                                      </p:to>
                                    </p:animClr>
                                  </p:childTnLst>
                                </p:cTn>
                              </p:par>
                              <p:par>
                                <p:cTn id="19" presetID="3" presetClass="emph" presetSubtype="2" fill="hold" grpId="0" nodeType="withEffect">
                                  <p:stCondLst>
                                    <p:cond delay="0"/>
                                  </p:stCondLst>
                                  <p:childTnLst>
                                    <p:animClr clrSpc="rgb" dir="cw">
                                      <p:cBhvr override="childStyle">
                                        <p:cTn id="20" dur="100" fill="hold"/>
                                        <p:tgtEl>
                                          <p:spTgt spid="34"/>
                                        </p:tgtEl>
                                        <p:attrNameLst>
                                          <p:attrName>style.color</p:attrName>
                                        </p:attrNameLst>
                                      </p:cBhvr>
                                      <p:to>
                                        <a:srgbClr val="E03253"/>
                                      </p:to>
                                    </p:animClr>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mph" presetSubtype="2" fill="hold" grpId="1" nodeType="clickEffect">
                                  <p:stCondLst>
                                    <p:cond delay="0"/>
                                  </p:stCondLst>
                                  <p:childTnLst>
                                    <p:animClr clrSpc="rgb" dir="cw">
                                      <p:cBhvr override="childStyle">
                                        <p:cTn id="30" dur="100" fill="hold"/>
                                        <p:tgtEl>
                                          <p:spTgt spid="30"/>
                                        </p:tgtEl>
                                        <p:attrNameLst>
                                          <p:attrName>style.color</p:attrName>
                                        </p:attrNameLst>
                                      </p:cBhvr>
                                      <p:to>
                                        <a:srgbClr val="000000"/>
                                      </p:to>
                                    </p:animClr>
                                  </p:childTnLst>
                                </p:cTn>
                              </p:par>
                              <p:par>
                                <p:cTn id="31" presetID="3" presetClass="emph" presetSubtype="2" fill="hold" grpId="0" nodeType="withEffect">
                                  <p:stCondLst>
                                    <p:cond delay="0"/>
                                  </p:stCondLst>
                                  <p:childTnLst>
                                    <p:animClr clrSpc="rgb" dir="cw">
                                      <p:cBhvr override="childStyle">
                                        <p:cTn id="32" dur="100" fill="hold"/>
                                        <p:tgtEl>
                                          <p:spTgt spid="27">
                                            <p:txEl>
                                              <p:pRg st="0" end="0"/>
                                            </p:txEl>
                                          </p:spTgt>
                                        </p:tgtEl>
                                        <p:attrNameLst>
                                          <p:attrName>style.color</p:attrName>
                                        </p:attrNameLst>
                                      </p:cBhvr>
                                      <p:to>
                                        <a:srgbClr val="000000"/>
                                      </p:to>
                                    </p:animClr>
                                  </p:childTnLst>
                                </p:cTn>
                              </p:par>
                              <p:par>
                                <p:cTn id="33" presetID="3" presetClass="emph" presetSubtype="2" fill="hold" grpId="1" nodeType="withEffect">
                                  <p:stCondLst>
                                    <p:cond delay="0"/>
                                  </p:stCondLst>
                                  <p:childTnLst>
                                    <p:animClr clrSpc="rgb" dir="cw">
                                      <p:cBhvr override="childStyle">
                                        <p:cTn id="34" dur="100" fill="hold"/>
                                        <p:tgtEl>
                                          <p:spTgt spid="28"/>
                                        </p:tgtEl>
                                        <p:attrNameLst>
                                          <p:attrName>style.color</p:attrName>
                                        </p:attrNameLst>
                                      </p:cBhvr>
                                      <p:to>
                                        <a:srgbClr val="000000"/>
                                      </p:to>
                                    </p:animClr>
                                  </p:childTnLst>
                                </p:cTn>
                              </p:par>
                              <p:par>
                                <p:cTn id="35" presetID="3" presetClass="emph" presetSubtype="2" fill="hold" grpId="2" nodeType="withEffect">
                                  <p:stCondLst>
                                    <p:cond delay="0"/>
                                  </p:stCondLst>
                                  <p:childTnLst>
                                    <p:animClr clrSpc="rgb" dir="cw">
                                      <p:cBhvr override="childStyle">
                                        <p:cTn id="36" dur="100" fill="hold"/>
                                        <p:tgtEl>
                                          <p:spTgt spid="32"/>
                                        </p:tgtEl>
                                        <p:attrNameLst>
                                          <p:attrName>style.color</p:attrName>
                                        </p:attrNameLst>
                                      </p:cBhvr>
                                      <p:to>
                                        <a:srgbClr val="E03253"/>
                                      </p:to>
                                    </p:animClr>
                                  </p:childTnLst>
                                </p:cTn>
                              </p:par>
                              <p:par>
                                <p:cTn id="37" presetID="3" presetClass="emph" presetSubtype="2" fill="hold" grpId="2" nodeType="withEffect">
                                  <p:stCondLst>
                                    <p:cond delay="0"/>
                                  </p:stCondLst>
                                  <p:childTnLst>
                                    <p:animClr clrSpc="rgb" dir="cw">
                                      <p:cBhvr override="childStyle">
                                        <p:cTn id="38" dur="100" fill="hold"/>
                                        <p:tgtEl>
                                          <p:spTgt spid="33"/>
                                        </p:tgtEl>
                                        <p:attrNameLst>
                                          <p:attrName>style.color</p:attrName>
                                        </p:attrNameLst>
                                      </p:cBhvr>
                                      <p:to>
                                        <a:srgbClr val="E03253"/>
                                      </p:to>
                                    </p:animClr>
                                  </p:childTnLst>
                                </p:cTn>
                              </p:par>
                              <p:par>
                                <p:cTn id="39" presetID="3" presetClass="emph" presetSubtype="2" fill="hold" grpId="2" nodeType="withEffect">
                                  <p:stCondLst>
                                    <p:cond delay="0"/>
                                  </p:stCondLst>
                                  <p:childTnLst>
                                    <p:animClr clrSpc="rgb" dir="cw">
                                      <p:cBhvr override="childStyle">
                                        <p:cTn id="40" dur="100" fill="hold"/>
                                        <p:tgtEl>
                                          <p:spTgt spid="34"/>
                                        </p:tgtEl>
                                        <p:attrNameLst>
                                          <p:attrName>style.color</p:attrName>
                                        </p:attrNameLst>
                                      </p:cBhvr>
                                      <p:to>
                                        <a:srgbClr val="E03253"/>
                                      </p:to>
                                    </p:animClr>
                                  </p:childTnLst>
                                </p:cTn>
                              </p:par>
                              <p:par>
                                <p:cTn id="41" presetID="3" presetClass="emph" presetSubtype="2" fill="hold" grpId="0" nodeType="withEffect">
                                  <p:stCondLst>
                                    <p:cond delay="0"/>
                                  </p:stCondLst>
                                  <p:childTnLst>
                                    <p:animClr clrSpc="rgb" dir="cw">
                                      <p:cBhvr override="childStyle">
                                        <p:cTn id="42" dur="100" fill="hold"/>
                                        <p:tgtEl>
                                          <p:spTgt spid="35"/>
                                        </p:tgtEl>
                                        <p:attrNameLst>
                                          <p:attrName>style.color</p:attrName>
                                        </p:attrNameLst>
                                      </p:cBhvr>
                                      <p:to>
                                        <a:srgbClr val="E03253"/>
                                      </p:to>
                                    </p:animClr>
                                  </p:childTnLst>
                                </p:cTn>
                              </p:par>
                              <p:par>
                                <p:cTn id="43" presetID="3" presetClass="emph" presetSubtype="2" fill="hold" grpId="0" nodeType="withEffect">
                                  <p:stCondLst>
                                    <p:cond delay="0"/>
                                  </p:stCondLst>
                                  <p:childTnLst>
                                    <p:animClr clrSpc="rgb" dir="cw">
                                      <p:cBhvr override="childStyle">
                                        <p:cTn id="44" dur="100" fill="hold"/>
                                        <p:tgtEl>
                                          <p:spTgt spid="36"/>
                                        </p:tgtEl>
                                        <p:attrNameLst>
                                          <p:attrName>style.color</p:attrName>
                                        </p:attrNameLst>
                                      </p:cBhvr>
                                      <p:to>
                                        <a:srgbClr val="E03253"/>
                                      </p:to>
                                    </p:animClr>
                                  </p:childTnLst>
                                </p:cTn>
                              </p:par>
                              <p:par>
                                <p:cTn id="45" presetID="3" presetClass="emph" presetSubtype="2" fill="hold" grpId="0" nodeType="withEffect">
                                  <p:stCondLst>
                                    <p:cond delay="0"/>
                                  </p:stCondLst>
                                  <p:childTnLst>
                                    <p:animClr clrSpc="rgb" dir="cw">
                                      <p:cBhvr override="childStyle">
                                        <p:cTn id="46" dur="100" fill="hold"/>
                                        <p:tgtEl>
                                          <p:spTgt spid="37"/>
                                        </p:tgtEl>
                                        <p:attrNameLst>
                                          <p:attrName>style.color</p:attrName>
                                        </p:attrNameLst>
                                      </p:cBhvr>
                                      <p:to>
                                        <a:srgbClr val="E03253"/>
                                      </p:to>
                                    </p:animClr>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3" presetClass="emph" presetSubtype="2" fill="hold" grpId="4" nodeType="clickEffect">
                                  <p:stCondLst>
                                    <p:cond delay="0"/>
                                  </p:stCondLst>
                                  <p:childTnLst>
                                    <p:animClr clrSpc="rgb" dir="cw">
                                      <p:cBhvr override="childStyle">
                                        <p:cTn id="56" dur="100" fill="hold"/>
                                        <p:tgtEl>
                                          <p:spTgt spid="32"/>
                                        </p:tgtEl>
                                        <p:attrNameLst>
                                          <p:attrName>style.color</p:attrName>
                                        </p:attrNameLst>
                                      </p:cBhvr>
                                      <p:to>
                                        <a:srgbClr val="000000"/>
                                      </p:to>
                                    </p:animClr>
                                  </p:childTnLst>
                                </p:cTn>
                              </p:par>
                              <p:par>
                                <p:cTn id="57" presetID="3" presetClass="emph" presetSubtype="2" fill="hold" grpId="1" nodeType="withEffect">
                                  <p:stCondLst>
                                    <p:cond delay="0"/>
                                  </p:stCondLst>
                                  <p:childTnLst>
                                    <p:animClr clrSpc="rgb" dir="cw">
                                      <p:cBhvr override="childStyle">
                                        <p:cTn id="58" dur="100" fill="hold"/>
                                        <p:tgtEl>
                                          <p:spTgt spid="35"/>
                                        </p:tgtEl>
                                        <p:attrNameLst>
                                          <p:attrName>style.color</p:attrName>
                                        </p:attrNameLst>
                                      </p:cBhvr>
                                      <p:to>
                                        <a:srgbClr val="000000"/>
                                      </p:to>
                                    </p:animClr>
                                  </p:childTnLst>
                                </p:cTn>
                              </p:par>
                              <p:par>
                                <p:cTn id="59" presetID="3" presetClass="emph" presetSubtype="2" fill="hold" grpId="1" nodeType="withEffect">
                                  <p:stCondLst>
                                    <p:cond delay="0"/>
                                  </p:stCondLst>
                                  <p:childTnLst>
                                    <p:animClr clrSpc="rgb" dir="cw">
                                      <p:cBhvr override="childStyle">
                                        <p:cTn id="60" dur="100" fill="hold"/>
                                        <p:tgtEl>
                                          <p:spTgt spid="36"/>
                                        </p:tgtEl>
                                        <p:attrNameLst>
                                          <p:attrName>style.color</p:attrName>
                                        </p:attrNameLst>
                                      </p:cBhvr>
                                      <p:to>
                                        <a:srgbClr val="000000"/>
                                      </p:to>
                                    </p:animClr>
                                  </p:childTnLst>
                                </p:cTn>
                              </p:par>
                              <p:par>
                                <p:cTn id="61" presetID="3" presetClass="emph" presetSubtype="2" fill="hold" grpId="1" nodeType="withEffect">
                                  <p:stCondLst>
                                    <p:cond delay="0"/>
                                  </p:stCondLst>
                                  <p:childTnLst>
                                    <p:animClr clrSpc="rgb" dir="cw">
                                      <p:cBhvr override="childStyle">
                                        <p:cTn id="62" dur="100" fill="hold"/>
                                        <p:tgtEl>
                                          <p:spTgt spid="37"/>
                                        </p:tgtEl>
                                        <p:attrNameLst>
                                          <p:attrName>style.color</p:attrName>
                                        </p:attrNameLst>
                                      </p:cBhvr>
                                      <p:to>
                                        <a:srgbClr val="000000"/>
                                      </p:to>
                                    </p:animClr>
                                  </p:childTnLst>
                                </p:cTn>
                              </p:par>
                              <p:par>
                                <p:cTn id="63" presetID="3" presetClass="emph" presetSubtype="2" fill="hold" grpId="0" nodeType="withEffect">
                                  <p:stCondLst>
                                    <p:cond delay="0"/>
                                  </p:stCondLst>
                                  <p:childTnLst>
                                    <p:animClr clrSpc="rgb" dir="cw">
                                      <p:cBhvr override="childStyle">
                                        <p:cTn id="64" dur="100" fill="hold"/>
                                        <p:tgtEl>
                                          <p:spTgt spid="39"/>
                                        </p:tgtEl>
                                        <p:attrNameLst>
                                          <p:attrName>style.color</p:attrName>
                                        </p:attrNameLst>
                                      </p:cBhvr>
                                      <p:to>
                                        <a:srgbClr val="E03253"/>
                                      </p:to>
                                    </p:animClr>
                                  </p:childTnLst>
                                </p:cTn>
                              </p:par>
                              <p:par>
                                <p:cTn id="65" presetID="3" presetClass="emph" presetSubtype="2" fill="hold" grpId="0" nodeType="withEffect">
                                  <p:stCondLst>
                                    <p:cond delay="0"/>
                                  </p:stCondLst>
                                  <p:childTnLst>
                                    <p:animClr clrSpc="rgb" dir="cw">
                                      <p:cBhvr override="childStyle">
                                        <p:cTn id="66" dur="100" fill="hold"/>
                                        <p:tgtEl>
                                          <p:spTgt spid="40"/>
                                        </p:tgtEl>
                                        <p:attrNameLst>
                                          <p:attrName>style.color</p:attrName>
                                        </p:attrNameLst>
                                      </p:cBhvr>
                                      <p:to>
                                        <a:srgbClr val="E03253"/>
                                      </p:to>
                                    </p:animClr>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3" presetClass="emph" presetSubtype="2" fill="hold" grpId="4" nodeType="clickEffect">
                                  <p:stCondLst>
                                    <p:cond delay="0"/>
                                  </p:stCondLst>
                                  <p:childTnLst>
                                    <p:animClr clrSpc="rgb" dir="cw">
                                      <p:cBhvr override="childStyle">
                                        <p:cTn id="76" dur="100" fill="hold"/>
                                        <p:tgtEl>
                                          <p:spTgt spid="34"/>
                                        </p:tgtEl>
                                        <p:attrNameLst>
                                          <p:attrName>style.color</p:attrName>
                                        </p:attrNameLst>
                                      </p:cBhvr>
                                      <p:to>
                                        <a:srgbClr val="000000"/>
                                      </p:to>
                                    </p:animClr>
                                  </p:childTnLst>
                                </p:cTn>
                              </p:par>
                              <p:par>
                                <p:cTn id="77" presetID="3" presetClass="emph" presetSubtype="2" fill="hold" grpId="5" nodeType="withEffect">
                                  <p:stCondLst>
                                    <p:cond delay="0"/>
                                  </p:stCondLst>
                                  <p:childTnLst>
                                    <p:animClr clrSpc="rgb" dir="cw">
                                      <p:cBhvr override="childStyle">
                                        <p:cTn id="78" dur="100" fill="hold"/>
                                        <p:tgtEl>
                                          <p:spTgt spid="32"/>
                                        </p:tgtEl>
                                        <p:attrNameLst>
                                          <p:attrName>style.color</p:attrName>
                                        </p:attrNameLst>
                                      </p:cBhvr>
                                      <p:to>
                                        <a:srgbClr val="E03253"/>
                                      </p:to>
                                    </p:animClr>
                                  </p:childTnLst>
                                </p:cTn>
                              </p:par>
                              <p:par>
                                <p:cTn id="79" presetID="3" presetClass="emph" presetSubtype="2" fill="hold" grpId="1" nodeType="withEffect">
                                  <p:stCondLst>
                                    <p:cond delay="0"/>
                                  </p:stCondLst>
                                  <p:childTnLst>
                                    <p:animClr clrSpc="rgb" dir="cw">
                                      <p:cBhvr override="childStyle">
                                        <p:cTn id="80" dur="100" fill="hold"/>
                                        <p:tgtEl>
                                          <p:spTgt spid="39"/>
                                        </p:tgtEl>
                                        <p:attrNameLst>
                                          <p:attrName>style.color</p:attrName>
                                        </p:attrNameLst>
                                      </p:cBhvr>
                                      <p:to>
                                        <a:srgbClr val="000000"/>
                                      </p:to>
                                    </p:animClr>
                                  </p:childTnLst>
                                </p:cTn>
                              </p:par>
                              <p:par>
                                <p:cTn id="81" presetID="3" presetClass="emph" presetSubtype="2" fill="hold" grpId="1" nodeType="withEffect">
                                  <p:stCondLst>
                                    <p:cond delay="0"/>
                                  </p:stCondLst>
                                  <p:childTnLst>
                                    <p:animClr clrSpc="rgb" dir="cw">
                                      <p:cBhvr override="childStyle">
                                        <p:cTn id="82" dur="100" fill="hold"/>
                                        <p:tgtEl>
                                          <p:spTgt spid="38"/>
                                        </p:tgtEl>
                                        <p:attrNameLst>
                                          <p:attrName>style.color</p:attrName>
                                        </p:attrNameLst>
                                      </p:cBhvr>
                                      <p:to>
                                        <a:srgbClr val="000000"/>
                                      </p:to>
                                    </p:animClr>
                                  </p:childTnLst>
                                </p:cTn>
                              </p:par>
                              <p:par>
                                <p:cTn id="83" presetID="3" presetClass="emph" presetSubtype="2" fill="hold" grpId="1" nodeType="withEffect">
                                  <p:stCondLst>
                                    <p:cond delay="0"/>
                                  </p:stCondLst>
                                  <p:childTnLst>
                                    <p:animClr clrSpc="rgb" dir="cw">
                                      <p:cBhvr override="childStyle">
                                        <p:cTn id="84" dur="100" fill="hold"/>
                                        <p:tgtEl>
                                          <p:spTgt spid="40"/>
                                        </p:tgtEl>
                                        <p:attrNameLst>
                                          <p:attrName>style.color</p:attrName>
                                        </p:attrNameLst>
                                      </p:cBhvr>
                                      <p:to>
                                        <a:srgbClr val="000000"/>
                                      </p:to>
                                    </p:animClr>
                                  </p:childTnLst>
                                </p:cTn>
                              </p:par>
                              <p:par>
                                <p:cTn id="85" presetID="3" presetClass="emph" presetSubtype="2" fill="hold" grpId="0" nodeType="withEffect">
                                  <p:stCondLst>
                                    <p:cond delay="0"/>
                                  </p:stCondLst>
                                  <p:childTnLst>
                                    <p:animClr clrSpc="rgb" dir="cw">
                                      <p:cBhvr override="childStyle">
                                        <p:cTn id="86" dur="100" fill="hold"/>
                                        <p:tgtEl>
                                          <p:spTgt spid="41"/>
                                        </p:tgtEl>
                                        <p:attrNameLst>
                                          <p:attrName>style.color</p:attrName>
                                        </p:attrNameLst>
                                      </p:cBhvr>
                                      <p:to>
                                        <a:srgbClr val="E03253"/>
                                      </p:to>
                                    </p:animClr>
                                  </p:childTnLst>
                                </p:cTn>
                              </p:par>
                              <p:par>
                                <p:cTn id="87" presetID="3" presetClass="emph" presetSubtype="2" fill="hold" grpId="0" nodeType="withEffect">
                                  <p:stCondLst>
                                    <p:cond delay="0"/>
                                  </p:stCondLst>
                                  <p:childTnLst>
                                    <p:animClr clrSpc="rgb" dir="cw">
                                      <p:cBhvr override="childStyle">
                                        <p:cTn id="88" dur="100" fill="hold"/>
                                        <p:tgtEl>
                                          <p:spTgt spid="42"/>
                                        </p:tgtEl>
                                        <p:attrNameLst>
                                          <p:attrName>style.color</p:attrName>
                                        </p:attrNameLst>
                                      </p:cBhvr>
                                      <p:to>
                                        <a:srgbClr val="E03253"/>
                                      </p:to>
                                    </p:animClr>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17"/>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1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3" presetClass="emph" presetSubtype="2" fill="hold" grpId="3" nodeType="clickEffect">
                                  <p:stCondLst>
                                    <p:cond delay="0"/>
                                  </p:stCondLst>
                                  <p:childTnLst>
                                    <p:animClr clrSpc="rgb" dir="cw">
                                      <p:cBhvr override="childStyle">
                                        <p:cTn id="98" dur="100" fill="hold"/>
                                        <p:tgtEl>
                                          <p:spTgt spid="32"/>
                                        </p:tgtEl>
                                        <p:attrNameLst>
                                          <p:attrName>style.color</p:attrName>
                                        </p:attrNameLst>
                                      </p:cBhvr>
                                      <p:to>
                                        <a:srgbClr val="000000"/>
                                      </p:to>
                                    </p:animClr>
                                  </p:childTnLst>
                                </p:cTn>
                              </p:par>
                              <p:par>
                                <p:cTn id="99" presetID="3" presetClass="emph" presetSubtype="2" fill="hold" grpId="3" nodeType="withEffect">
                                  <p:stCondLst>
                                    <p:cond delay="0"/>
                                  </p:stCondLst>
                                  <p:childTnLst>
                                    <p:animClr clrSpc="rgb" dir="cw">
                                      <p:cBhvr override="childStyle">
                                        <p:cTn id="100" dur="100" fill="hold"/>
                                        <p:tgtEl>
                                          <p:spTgt spid="33"/>
                                        </p:tgtEl>
                                        <p:attrNameLst>
                                          <p:attrName>style.color</p:attrName>
                                        </p:attrNameLst>
                                      </p:cBhvr>
                                      <p:to>
                                        <a:srgbClr val="000000"/>
                                      </p:to>
                                    </p:animClr>
                                  </p:childTnLst>
                                </p:cTn>
                              </p:par>
                              <p:par>
                                <p:cTn id="101" presetID="3" presetClass="emph" presetSubtype="2" fill="hold" grpId="3" nodeType="withEffect">
                                  <p:stCondLst>
                                    <p:cond delay="0"/>
                                  </p:stCondLst>
                                  <p:childTnLst>
                                    <p:animClr clrSpc="rgb" dir="cw">
                                      <p:cBhvr override="childStyle">
                                        <p:cTn id="102" dur="100" fill="hold"/>
                                        <p:tgtEl>
                                          <p:spTgt spid="34"/>
                                        </p:tgtEl>
                                        <p:attrNameLst>
                                          <p:attrName>style.color</p:attrName>
                                        </p:attrNameLst>
                                      </p:cBhvr>
                                      <p:to>
                                        <a:srgbClr val="000000"/>
                                      </p:to>
                                    </p:animClr>
                                  </p:childTnLst>
                                </p:cTn>
                              </p:par>
                              <p:par>
                                <p:cTn id="103" presetID="3" presetClass="emph" presetSubtype="2" fill="hold" grpId="1" nodeType="withEffect">
                                  <p:stCondLst>
                                    <p:cond delay="0"/>
                                  </p:stCondLst>
                                  <p:childTnLst>
                                    <p:animClr clrSpc="rgb" dir="cw">
                                      <p:cBhvr override="childStyle">
                                        <p:cTn id="104" dur="100" fill="hold"/>
                                        <p:tgtEl>
                                          <p:spTgt spid="41"/>
                                        </p:tgtEl>
                                        <p:attrNameLst>
                                          <p:attrName>style.color</p:attrName>
                                        </p:attrNameLst>
                                      </p:cBhvr>
                                      <p:to>
                                        <a:srgbClr val="000000"/>
                                      </p:to>
                                    </p:animClr>
                                  </p:childTnLst>
                                </p:cTn>
                              </p:par>
                              <p:par>
                                <p:cTn id="105" presetID="3" presetClass="emph" presetSubtype="2" fill="hold" grpId="1" nodeType="withEffect">
                                  <p:stCondLst>
                                    <p:cond delay="0"/>
                                  </p:stCondLst>
                                  <p:childTnLst>
                                    <p:animClr clrSpc="rgb" dir="cw">
                                      <p:cBhvr override="childStyle">
                                        <p:cTn id="106" dur="100" fill="hold"/>
                                        <p:tgtEl>
                                          <p:spTgt spid="42"/>
                                        </p:tgtEl>
                                        <p:attrNameLst>
                                          <p:attrName>style.color</p:attrName>
                                        </p:attrNameLst>
                                      </p:cBhvr>
                                      <p:to>
                                        <a:srgbClr val="000000"/>
                                      </p:to>
                                    </p:animClr>
                                  </p:childTnLst>
                                </p:cTn>
                              </p:par>
                              <p:par>
                                <p:cTn id="107" presetID="3" presetClass="emph" presetSubtype="2" fill="hold" grpId="2" nodeType="withEffect">
                                  <p:stCondLst>
                                    <p:cond delay="0"/>
                                  </p:stCondLst>
                                  <p:childTnLst>
                                    <p:animClr clrSpc="rgb" dir="cw">
                                      <p:cBhvr override="childStyle">
                                        <p:cTn id="108" dur="100" fill="hold"/>
                                        <p:tgtEl>
                                          <p:spTgt spid="35"/>
                                        </p:tgtEl>
                                        <p:attrNameLst>
                                          <p:attrName>style.color</p:attrName>
                                        </p:attrNameLst>
                                      </p:cBhvr>
                                      <p:to>
                                        <a:srgbClr val="E03253"/>
                                      </p:to>
                                    </p:animClr>
                                  </p:childTnLst>
                                </p:cTn>
                              </p:par>
                              <p:par>
                                <p:cTn id="109" presetID="3" presetClass="emph" presetSubtype="2" fill="hold" grpId="2" nodeType="withEffect">
                                  <p:stCondLst>
                                    <p:cond delay="0"/>
                                  </p:stCondLst>
                                  <p:childTnLst>
                                    <p:animClr clrSpc="rgb" dir="cw">
                                      <p:cBhvr override="childStyle">
                                        <p:cTn id="110" dur="100" fill="hold"/>
                                        <p:tgtEl>
                                          <p:spTgt spid="38"/>
                                        </p:tgtEl>
                                        <p:attrNameLst>
                                          <p:attrName>style.color</p:attrName>
                                        </p:attrNameLst>
                                      </p:cBhvr>
                                      <p:to>
                                        <a:srgbClr val="E03253"/>
                                      </p:to>
                                    </p:animClr>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19"/>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14"/>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0" grpId="1"/>
      <p:bldP spid="27" grpId="0" build="allAtOnce"/>
      <p:bldP spid="28" grpId="0"/>
      <p:bldP spid="28" grpId="1"/>
      <p:bldP spid="32" grpId="0"/>
      <p:bldP spid="32" grpId="2"/>
      <p:bldP spid="32" grpId="3"/>
      <p:bldP spid="32" grpId="4"/>
      <p:bldP spid="32" grpId="5"/>
      <p:bldP spid="33" grpId="0"/>
      <p:bldP spid="33" grpId="2"/>
      <p:bldP spid="33" grpId="3"/>
      <p:bldP spid="34" grpId="0"/>
      <p:bldP spid="34" grpId="2"/>
      <p:bldP spid="34" grpId="3"/>
      <p:bldP spid="34" grpId="4"/>
      <p:bldP spid="35" grpId="0"/>
      <p:bldP spid="35" grpId="1"/>
      <p:bldP spid="35" grpId="2"/>
      <p:bldP spid="36" grpId="0"/>
      <p:bldP spid="36" grpId="1"/>
      <p:bldP spid="37" grpId="0"/>
      <p:bldP spid="37" grpId="1"/>
      <p:bldP spid="38" grpId="1"/>
      <p:bldP spid="38" grpId="2"/>
      <p:bldP spid="39" grpId="0"/>
      <p:bldP spid="39" grpId="1"/>
      <p:bldP spid="40" grpId="0"/>
      <p:bldP spid="40" grpId="1"/>
      <p:bldP spid="41" grpId="0"/>
      <p:bldP spid="41" grpId="1"/>
      <p:bldP spid="42" grpId="0"/>
      <p:bldP spid="42" grpId="1"/>
      <p:bldP spid="15" grpId="0"/>
      <p:bldP spid="16" grpId="0"/>
      <p:bldP spid="18" grpId="0"/>
      <p:bldP spid="17" grpId="0"/>
      <p:bldP spid="19" grpId="0"/>
      <p:bldP spid="4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手法構成</a:t>
            </a:r>
            <a:endParaRPr kumimoji="1" lang="ja-JP" altLang="en-US" sz="4800" dirty="0"/>
          </a:p>
        </p:txBody>
      </p:sp>
      <p:sp>
        <p:nvSpPr>
          <p:cNvPr id="6" name="テキスト プレースホルダー 5"/>
          <p:cNvSpPr>
            <a:spLocks noGrp="1"/>
          </p:cNvSpPr>
          <p:nvPr>
            <p:ph idx="1"/>
          </p:nvPr>
        </p:nvSpPr>
        <p:spPr/>
        <p:txBody>
          <a:bodyPr/>
          <a:lstStyle/>
          <a:p>
            <a:pPr marL="742950" indent="-742950">
              <a:lnSpc>
                <a:spcPct val="150000"/>
              </a:lnSpc>
              <a:buFont typeface="+mj-lt"/>
              <a:buAutoNum type="arabicPeriod"/>
            </a:pPr>
            <a:r>
              <a:rPr lang="ja-JP" altLang="en-US" sz="4000" dirty="0"/>
              <a:t>ディレクトリ構造から有向グラフ</a:t>
            </a:r>
            <a:r>
              <a:rPr lang="ja-JP" altLang="en-US" sz="4000" dirty="0" smtClean="0"/>
              <a:t>へ</a:t>
            </a:r>
            <a:endParaRPr lang="en-US" altLang="ja-JP" sz="4000" dirty="0" smtClean="0">
              <a:solidFill>
                <a:srgbClr val="0071BC"/>
              </a:solidFill>
            </a:endParaRPr>
          </a:p>
          <a:p>
            <a:pPr marL="742950" indent="-742950">
              <a:lnSpc>
                <a:spcPct val="150000"/>
              </a:lnSpc>
              <a:buFont typeface="+mj-lt"/>
              <a:buAutoNum type="arabicPeriod"/>
            </a:pPr>
            <a:r>
              <a:rPr lang="ja-JP" altLang="en-US" sz="4000" dirty="0" smtClean="0"/>
              <a:t>ディレクトリグラフ</a:t>
            </a:r>
            <a:r>
              <a:rPr lang="ja-JP" altLang="en-US" sz="4000" dirty="0"/>
              <a:t>の</a:t>
            </a:r>
            <a:r>
              <a:rPr lang="ja-JP" altLang="en-US" sz="4000" dirty="0" smtClean="0"/>
              <a:t>生成</a:t>
            </a:r>
            <a:endParaRPr lang="en-US" altLang="ja-JP" sz="4000" dirty="0" smtClean="0"/>
          </a:p>
          <a:p>
            <a:pPr marL="742950" indent="-742950">
              <a:lnSpc>
                <a:spcPct val="150000"/>
              </a:lnSpc>
              <a:buFont typeface="+mj-lt"/>
              <a:buAutoNum type="arabicPeriod"/>
            </a:pPr>
            <a:r>
              <a:rPr lang="ja-JP" altLang="en-US" sz="4000" dirty="0">
                <a:solidFill>
                  <a:srgbClr val="0071BC"/>
                </a:solidFill>
              </a:rPr>
              <a:t>有向スパニングツリーを抽出</a:t>
            </a:r>
          </a:p>
          <a:p>
            <a:pPr marL="742950" indent="-742950">
              <a:lnSpc>
                <a:spcPct val="150000"/>
              </a:lnSpc>
              <a:buFont typeface="+mj-lt"/>
              <a:buAutoNum type="arabicPeriod"/>
            </a:pPr>
            <a:r>
              <a:rPr lang="ja-JP" altLang="en-US" sz="4000" dirty="0"/>
              <a:t>スパニングツリー</a:t>
            </a:r>
            <a:r>
              <a:rPr lang="ja-JP" altLang="en-US" sz="4000" dirty="0" smtClean="0"/>
              <a:t>から</a:t>
            </a:r>
            <a:r>
              <a:rPr lang="ja-JP" altLang="en-US" sz="4000" dirty="0"/>
              <a:t>ディレクトリ構造へ</a:t>
            </a:r>
          </a:p>
          <a:p>
            <a:pPr marL="742950" indent="-742950">
              <a:lnSpc>
                <a:spcPct val="150000"/>
              </a:lnSpc>
              <a:buFont typeface="+mj-lt"/>
              <a:buAutoNum type="arabicPeriod"/>
            </a:pPr>
            <a:endParaRPr kumimoji="1" lang="ja-JP" altLang="en-US" sz="4000" dirty="0">
              <a:solidFill>
                <a:srgbClr val="0071BC"/>
              </a:solidFill>
            </a:endParaRPr>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23</a:t>
            </a:fld>
            <a:endParaRPr lang="en-US" altLang="ja-JP"/>
          </a:p>
        </p:txBody>
      </p:sp>
    </p:spTree>
    <p:extLst>
      <p:ext uri="{BB962C8B-B14F-4D97-AF65-F5344CB8AC3E}">
        <p14:creationId xmlns:p14="http://schemas.microsoft.com/office/powerpoint/2010/main" val="39804581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有</a:t>
            </a:r>
            <a:r>
              <a:rPr lang="ja-JP" altLang="en-US" dirty="0" smtClean="0"/>
              <a:t>向スパニングツリーを抽出</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24</a:t>
            </a:fld>
            <a:endParaRPr lang="en-US" altLang="ja-JP"/>
          </a:p>
        </p:txBody>
      </p:sp>
      <p:sp>
        <p:nvSpPr>
          <p:cNvPr id="62" name="円/楕円 61"/>
          <p:cNvSpPr/>
          <p:nvPr/>
        </p:nvSpPr>
        <p:spPr>
          <a:xfrm>
            <a:off x="1917184" y="2781919"/>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nsrc : {s1/src, s2/src, s3/src}</a:t>
            </a:r>
            <a:endParaRPr kumimoji="1" lang="ja-JP" altLang="en-US" sz="2800" b="1" dirty="0">
              <a:solidFill>
                <a:schemeClr val="tx1"/>
              </a:solidFill>
            </a:endParaRPr>
          </a:p>
        </p:txBody>
      </p:sp>
      <p:sp>
        <p:nvSpPr>
          <p:cNvPr id="63" name="円/楕円 62"/>
          <p:cNvSpPr/>
          <p:nvPr/>
        </p:nvSpPr>
        <p:spPr>
          <a:xfrm>
            <a:off x="106384" y="4094281"/>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s2/src/a,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s3/src/a}</a:t>
            </a:r>
            <a:endParaRPr kumimoji="1" lang="ja-JP" altLang="en-US" sz="2800" b="1" dirty="0">
              <a:solidFill>
                <a:schemeClr val="tx1"/>
              </a:solidFill>
            </a:endParaRPr>
          </a:p>
        </p:txBody>
      </p:sp>
      <p:sp>
        <p:nvSpPr>
          <p:cNvPr id="64" name="円/楕円 63"/>
          <p:cNvSpPr/>
          <p:nvPr/>
        </p:nvSpPr>
        <p:spPr>
          <a:xfrm>
            <a:off x="6885184" y="4094281"/>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p>
          <a:p>
            <a:pPr algn="ctr"/>
            <a:r>
              <a:rPr lang="en-US" altLang="ja-JP" sz="2800" b="1" dirty="0">
                <a:solidFill>
                  <a:schemeClr val="tx1"/>
                </a:solidFill>
              </a:rPr>
              <a:t>s</a:t>
            </a:r>
            <a:r>
              <a:rPr lang="en-US" altLang="ja-JP" sz="2800" b="1" dirty="0" smtClean="0">
                <a:solidFill>
                  <a:schemeClr val="tx1"/>
                </a:solidFill>
              </a:rPr>
              <a:t>2/src/c}</a:t>
            </a:r>
            <a:endParaRPr kumimoji="1" lang="ja-JP" altLang="en-US" sz="3600" b="1" dirty="0">
              <a:solidFill>
                <a:schemeClr val="tx1"/>
              </a:solidFill>
            </a:endParaRPr>
          </a:p>
        </p:txBody>
      </p:sp>
      <p:cxnSp>
        <p:nvCxnSpPr>
          <p:cNvPr id="66" name="直線矢印コネクタ 65"/>
          <p:cNvCxnSpPr>
            <a:stCxn id="96" idx="4"/>
            <a:endCxn id="62" idx="0"/>
          </p:cNvCxnSpPr>
          <p:nvPr/>
        </p:nvCxnSpPr>
        <p:spPr>
          <a:xfrm flipH="1">
            <a:off x="4941184" y="2260658"/>
            <a:ext cx="3339" cy="52126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62" idx="4"/>
            <a:endCxn id="63" idx="0"/>
          </p:cNvCxnSpPr>
          <p:nvPr/>
        </p:nvCxnSpPr>
        <p:spPr>
          <a:xfrm flipH="1">
            <a:off x="1839784" y="3473449"/>
            <a:ext cx="31014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62" idx="4"/>
            <a:endCxn id="64" idx="0"/>
          </p:cNvCxnSpPr>
          <p:nvPr/>
        </p:nvCxnSpPr>
        <p:spPr>
          <a:xfrm>
            <a:off x="4941184" y="3473449"/>
            <a:ext cx="30240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stCxn id="62" idx="4"/>
            <a:endCxn id="73" idx="0"/>
          </p:cNvCxnSpPr>
          <p:nvPr/>
        </p:nvCxnSpPr>
        <p:spPr>
          <a:xfrm flipH="1">
            <a:off x="4939759" y="3473449"/>
            <a:ext cx="1425" cy="156628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円/楕円 72"/>
          <p:cNvSpPr/>
          <p:nvPr/>
        </p:nvSpPr>
        <p:spPr>
          <a:xfrm>
            <a:off x="3166759" y="5039736"/>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nb</a:t>
            </a:r>
            <a:r>
              <a:rPr kumimoji="1" lang="en-US" altLang="ja-JP" sz="2800" b="1" dirty="0" smtClean="0">
                <a:solidFill>
                  <a:schemeClr val="tx1"/>
                </a:solidFill>
              </a:rPr>
              <a:t> : {s1/src/a/b,</a:t>
            </a:r>
          </a:p>
          <a:p>
            <a:pPr algn="ctr"/>
            <a:r>
              <a:rPr lang="en-US" altLang="ja-JP" sz="2800" b="1" dirty="0" smtClean="0">
                <a:solidFill>
                  <a:schemeClr val="tx1"/>
                </a:solidFill>
              </a:rPr>
              <a:t>     </a:t>
            </a:r>
            <a:r>
              <a:rPr kumimoji="1" lang="en-US" altLang="ja-JP" sz="2800" b="1" dirty="0" smtClean="0">
                <a:solidFill>
                  <a:schemeClr val="tx1"/>
                </a:solidFill>
              </a:rPr>
              <a:t>s2/src/b,</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s3/src/b}</a:t>
            </a:r>
            <a:endParaRPr kumimoji="1" lang="ja-JP" altLang="en-US" sz="2800" b="1" dirty="0">
              <a:solidFill>
                <a:schemeClr val="tx1"/>
              </a:solidFill>
            </a:endParaRPr>
          </a:p>
        </p:txBody>
      </p:sp>
      <p:sp>
        <p:nvSpPr>
          <p:cNvPr id="50" name="円/楕円 49"/>
          <p:cNvSpPr/>
          <p:nvPr/>
        </p:nvSpPr>
        <p:spPr>
          <a:xfrm>
            <a:off x="1917184" y="2781919"/>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51" name="円/楕円 50"/>
          <p:cNvSpPr/>
          <p:nvPr/>
        </p:nvSpPr>
        <p:spPr>
          <a:xfrm>
            <a:off x="101736" y="4099381"/>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52" name="円/楕円 51"/>
          <p:cNvSpPr/>
          <p:nvPr/>
        </p:nvSpPr>
        <p:spPr>
          <a:xfrm>
            <a:off x="6885184" y="4094281"/>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sp>
        <p:nvSpPr>
          <p:cNvPr id="83" name="テキスト ボックス 82"/>
          <p:cNvSpPr txBox="1"/>
          <p:nvPr/>
        </p:nvSpPr>
        <p:spPr>
          <a:xfrm>
            <a:off x="4797184" y="2282498"/>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sp>
        <p:nvSpPr>
          <p:cNvPr id="85" name="テキスト ボックス 84"/>
          <p:cNvSpPr txBox="1"/>
          <p:nvPr/>
        </p:nvSpPr>
        <p:spPr>
          <a:xfrm>
            <a:off x="3201812" y="3689610"/>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cxnSp>
        <p:nvCxnSpPr>
          <p:cNvPr id="86" name="直線矢印コネクタ 85"/>
          <p:cNvCxnSpPr>
            <a:stCxn id="50" idx="4"/>
          </p:cNvCxnSpPr>
          <p:nvPr/>
        </p:nvCxnSpPr>
        <p:spPr>
          <a:xfrm>
            <a:off x="4941184" y="3473449"/>
            <a:ext cx="347203" cy="17094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テキスト ボックス 86"/>
          <p:cNvSpPr txBox="1"/>
          <p:nvPr/>
        </p:nvSpPr>
        <p:spPr>
          <a:xfrm>
            <a:off x="4575484" y="4079625"/>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sp>
        <p:nvSpPr>
          <p:cNvPr id="89" name="テキスト ボックス 88"/>
          <p:cNvSpPr txBox="1"/>
          <p:nvPr/>
        </p:nvSpPr>
        <p:spPr>
          <a:xfrm>
            <a:off x="6090334" y="3715789"/>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cxnSp>
        <p:nvCxnSpPr>
          <p:cNvPr id="90" name="直線矢印コネクタ 89"/>
          <p:cNvCxnSpPr>
            <a:stCxn id="51" idx="4"/>
            <a:endCxn id="54" idx="2"/>
          </p:cNvCxnSpPr>
          <p:nvPr/>
        </p:nvCxnSpPr>
        <p:spPr>
          <a:xfrm>
            <a:off x="1835136" y="5539381"/>
            <a:ext cx="1674444" cy="36352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テキスト ボックス 90"/>
          <p:cNvSpPr txBox="1"/>
          <p:nvPr/>
        </p:nvSpPr>
        <p:spPr>
          <a:xfrm>
            <a:off x="2132430" y="5656764"/>
            <a:ext cx="720000" cy="584775"/>
          </a:xfrm>
          <a:prstGeom prst="rect">
            <a:avLst/>
          </a:prstGeom>
          <a:noFill/>
        </p:spPr>
        <p:txBody>
          <a:bodyPr wrap="square" rtlCol="0">
            <a:spAutoFit/>
          </a:bodyPr>
          <a:lstStyle/>
          <a:p>
            <a:pPr algn="ctr"/>
            <a:r>
              <a:rPr lang="en-US" altLang="ja-JP" sz="3200" b="1" dirty="0">
                <a:solidFill>
                  <a:srgbClr val="0071BC"/>
                </a:solidFill>
              </a:rPr>
              <a:t>1</a:t>
            </a:r>
            <a:endParaRPr kumimoji="1" lang="ja-JP" altLang="en-US" sz="3200" b="1" dirty="0">
              <a:solidFill>
                <a:srgbClr val="0071BC"/>
              </a:solidFill>
            </a:endParaRPr>
          </a:p>
        </p:txBody>
      </p:sp>
      <p:sp>
        <p:nvSpPr>
          <p:cNvPr id="96" name="円/楕円 95"/>
          <p:cNvSpPr/>
          <p:nvPr/>
        </p:nvSpPr>
        <p:spPr>
          <a:xfrm>
            <a:off x="3060000" y="1612658"/>
            <a:ext cx="3769046" cy="64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root : {s1, s2, s3}</a:t>
            </a:r>
            <a:endParaRPr kumimoji="1" lang="ja-JP" altLang="en-US" sz="2800" b="1" dirty="0">
              <a:solidFill>
                <a:schemeClr val="tx1"/>
              </a:solidFill>
            </a:endParaRPr>
          </a:p>
        </p:txBody>
      </p:sp>
      <p:sp>
        <p:nvSpPr>
          <p:cNvPr id="54" name="円/楕円 53"/>
          <p:cNvSpPr/>
          <p:nvPr/>
        </p:nvSpPr>
        <p:spPr>
          <a:xfrm>
            <a:off x="3509580" y="5182909"/>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nb</a:t>
            </a:r>
            <a:r>
              <a:rPr kumimoji="1" lang="en-US" altLang="ja-JP" sz="2800" b="1" dirty="0" smtClean="0">
                <a:solidFill>
                  <a:schemeClr val="tx1"/>
                </a:solidFill>
              </a:rPr>
              <a:t> : {s1/src/a/b,</a:t>
            </a:r>
          </a:p>
          <a:p>
            <a:pPr algn="ctr"/>
            <a:r>
              <a:rPr lang="en-US" altLang="ja-JP" sz="2800" b="1" dirty="0" smtClean="0">
                <a:solidFill>
                  <a:schemeClr val="tx1"/>
                </a:solidFill>
              </a:rPr>
              <a:t>     </a:t>
            </a:r>
            <a:r>
              <a:rPr kumimoji="1" lang="en-US" altLang="ja-JP" sz="2800" b="1" dirty="0" smtClean="0">
                <a:solidFill>
                  <a:schemeClr val="tx1"/>
                </a:solidFill>
              </a:rPr>
              <a:t>s2/src/b,</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s3/src/b}</a:t>
            </a:r>
            <a:endParaRPr kumimoji="1" lang="ja-JP" altLang="en-US" sz="2800" b="1" dirty="0">
              <a:solidFill>
                <a:schemeClr val="tx1"/>
              </a:solidFill>
            </a:endParaRPr>
          </a:p>
        </p:txBody>
      </p:sp>
      <p:sp>
        <p:nvSpPr>
          <p:cNvPr id="61" name="ディレクトリグラフ"/>
          <p:cNvSpPr txBox="1">
            <a:spLocks/>
          </p:cNvSpPr>
          <p:nvPr/>
        </p:nvSpPr>
        <p:spPr bwMode="auto">
          <a:xfrm>
            <a:off x="489744"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ディレクトリグラフ</a:t>
            </a:r>
            <a:endParaRPr lang="ja-JP" altLang="en-US" dirty="0"/>
          </a:p>
        </p:txBody>
      </p:sp>
      <p:sp>
        <p:nvSpPr>
          <p:cNvPr id="97" name="スパニングツリー"/>
          <p:cNvSpPr txBox="1">
            <a:spLocks/>
          </p:cNvSpPr>
          <p:nvPr/>
        </p:nvSpPr>
        <p:spPr bwMode="auto">
          <a:xfrm>
            <a:off x="489744"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スパニングツリー</a:t>
            </a:r>
            <a:endParaRPr lang="ja-JP" altLang="en-US" dirty="0"/>
          </a:p>
        </p:txBody>
      </p:sp>
    </p:spTree>
    <p:extLst>
      <p:ext uri="{BB962C8B-B14F-4D97-AF65-F5344CB8AC3E}">
        <p14:creationId xmlns:p14="http://schemas.microsoft.com/office/powerpoint/2010/main" val="2623540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9"/>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5"/>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7"/>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91"/>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54"/>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86"/>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6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9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97"/>
                                        </p:tgtEl>
                                        <p:attrNameLst>
                                          <p:attrName>style.visibility</p:attrName>
                                        </p:attrNameLst>
                                      </p:cBhvr>
                                      <p:to>
                                        <p:strVal val="visible"/>
                                      </p:to>
                                    </p:set>
                                  </p:childTnLst>
                                </p:cTn>
                              </p:par>
                              <p:par>
                                <p:cTn id="27" presetID="1" presetClass="exit"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83" grpId="0"/>
      <p:bldP spid="85" grpId="0"/>
      <p:bldP spid="87" grpId="0"/>
      <p:bldP spid="89" grpId="0"/>
      <p:bldP spid="91" grpId="0"/>
      <p:bldP spid="54" grpId="0" animBg="1"/>
      <p:bldP spid="61" grpId="0"/>
      <p:bldP spid="9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貪欲法</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514350" indent="-514350">
                  <a:buFont typeface="+mj-lt"/>
                  <a:buAutoNum type="arabicPeriod"/>
                </a:pPr>
                <a:r>
                  <a:rPr lang="ja-JP" altLang="en-US" dirty="0" smtClean="0"/>
                  <a:t>スパニングツリー </a:t>
                </a:r>
                <a14:m>
                  <m:oMath xmlns:m="http://schemas.openxmlformats.org/officeDocument/2006/math">
                    <m:r>
                      <a:rPr lang="en-US" altLang="ja-JP" b="0" i="1" smtClean="0">
                        <a:latin typeface="Cambria Math" panose="02040503050406030204" pitchFamily="18" charset="0"/>
                      </a:rPr>
                      <m:t>𝑉</m:t>
                    </m:r>
                    <m:r>
                      <a:rPr lang="en-US" altLang="ja-JP" b="0" i="1" smtClean="0">
                        <a:latin typeface="Cambria Math" panose="02040503050406030204" pitchFamily="18" charset="0"/>
                        <a:ea typeface="Cambria Math" panose="02040503050406030204" pitchFamily="18" charset="0"/>
                      </a:rPr>
                      <m:t>=</m:t>
                    </m:r>
                    <m:d>
                      <m:dPr>
                        <m:begChr m:val="{"/>
                        <m:endChr m:val="}"/>
                        <m:ctrlPr>
                          <a:rPr lang="en-US" altLang="ja-JP" b="0" i="1" smtClean="0">
                            <a:latin typeface="Cambria Math" panose="02040503050406030204" pitchFamily="18" charset="0"/>
                            <a:ea typeface="Cambria Math" panose="02040503050406030204" pitchFamily="18" charset="0"/>
                          </a:rPr>
                        </m:ctrlPr>
                      </m:dPr>
                      <m:e>
                        <m:r>
                          <a:rPr lang="en-US" altLang="ja-JP" b="0" i="1" smtClean="0">
                            <a:latin typeface="Cambria Math" panose="02040503050406030204" pitchFamily="18" charset="0"/>
                            <a:ea typeface="Cambria Math" panose="02040503050406030204" pitchFamily="18" charset="0"/>
                          </a:rPr>
                          <m:t>𝑟𝑜𝑜𝑡</m:t>
                        </m:r>
                      </m:e>
                    </m:d>
                    <m:r>
                      <a:rPr lang="en-US" altLang="ja-JP" b="0" i="1" smtClean="0">
                        <a:latin typeface="Cambria Math" panose="02040503050406030204" pitchFamily="18" charset="0"/>
                        <a:ea typeface="Cambria Math" panose="02040503050406030204" pitchFamily="18" charset="0"/>
                      </a:rPr>
                      <m:t>, </m:t>
                    </m:r>
                    <m:r>
                      <a:rPr lang="en-US" altLang="ja-JP" b="0" i="1" smtClean="0">
                        <a:latin typeface="Cambria Math" panose="02040503050406030204" pitchFamily="18" charset="0"/>
                        <a:ea typeface="Cambria Math" panose="02040503050406030204" pitchFamily="18" charset="0"/>
                      </a:rPr>
                      <m:t>𝐸</m:t>
                    </m:r>
                    <m:r>
                      <a:rPr lang="en-US" altLang="ja-JP" b="0" i="1" smtClean="0">
                        <a:latin typeface="Cambria Math" panose="02040503050406030204" pitchFamily="18" charset="0"/>
                        <a:ea typeface="Cambria Math" panose="02040503050406030204" pitchFamily="18" charset="0"/>
                      </a:rPr>
                      <m:t>=∅</m:t>
                    </m:r>
                  </m:oMath>
                </a14:m>
                <a:r>
                  <a:rPr kumimoji="1" lang="ja-JP" altLang="en-US" dirty="0" smtClean="0"/>
                  <a:t> を生成</a:t>
                </a:r>
                <a:endParaRPr kumimoji="1" lang="en-US" altLang="ja-JP" dirty="0" smtClean="0"/>
              </a:p>
              <a:p>
                <a:pPr marL="914400" lvl="1" indent="-514350"/>
                <a14:m>
                  <m:oMath xmlns:m="http://schemas.openxmlformats.org/officeDocument/2006/math">
                    <m:r>
                      <a:rPr lang="en-US" altLang="ja-JP" b="0" i="1" smtClean="0">
                        <a:latin typeface="Cambria Math" panose="02040503050406030204" pitchFamily="18" charset="0"/>
                      </a:rPr>
                      <m:t>𝑉</m:t>
                    </m:r>
                  </m:oMath>
                </a14:m>
                <a:r>
                  <a:rPr kumimoji="1" lang="en-US" altLang="ja-JP" dirty="0" smtClean="0"/>
                  <a:t> </a:t>
                </a:r>
                <a:r>
                  <a:rPr kumimoji="1" lang="ja-JP" altLang="en-US" dirty="0" smtClean="0"/>
                  <a:t>は頂点の集合</a:t>
                </a:r>
                <a:r>
                  <a:rPr lang="ja-JP" altLang="en-US" dirty="0"/>
                  <a:t>，</a:t>
                </a:r>
                <a14:m>
                  <m:oMath xmlns:m="http://schemas.openxmlformats.org/officeDocument/2006/math">
                    <m:r>
                      <a:rPr lang="en-US" altLang="ja-JP" b="0" i="1" smtClean="0">
                        <a:latin typeface="Cambria Math" panose="02040503050406030204" pitchFamily="18" charset="0"/>
                      </a:rPr>
                      <m:t>𝐸</m:t>
                    </m:r>
                  </m:oMath>
                </a14:m>
                <a:r>
                  <a:rPr lang="en-US" altLang="ja-JP" dirty="0"/>
                  <a:t> </a:t>
                </a:r>
                <a:r>
                  <a:rPr lang="ja-JP" altLang="en-US" dirty="0" smtClean="0"/>
                  <a:t>は</a:t>
                </a:r>
                <a:r>
                  <a:rPr lang="ja-JP" altLang="en-US" dirty="0"/>
                  <a:t>選択</a:t>
                </a:r>
                <a:r>
                  <a:rPr lang="ja-JP" altLang="en-US" dirty="0" smtClean="0"/>
                  <a:t>された辺の集合</a:t>
                </a:r>
                <a:endParaRPr kumimoji="1" lang="en-US" altLang="ja-JP" b="1" dirty="0" smtClean="0"/>
              </a:p>
              <a:p>
                <a:pPr marL="514350" indent="-514350">
                  <a:buFont typeface="+mj-lt"/>
                  <a:buAutoNum type="arabicPeriod"/>
                </a:pPr>
                <a:r>
                  <a:rPr lang="ja-JP" altLang="en-US" dirty="0"/>
                  <a:t> </a:t>
                </a:r>
                <a14:m>
                  <m:oMath xmlns:m="http://schemas.openxmlformats.org/officeDocument/2006/math">
                    <m:r>
                      <a:rPr kumimoji="1" lang="en-US" altLang="ja-JP" b="0" i="1" smtClean="0">
                        <a:latin typeface="Cambria Math" panose="02040503050406030204" pitchFamily="18" charset="0"/>
                      </a:rPr>
                      <m:t>𝑡</m:t>
                    </m:r>
                    <m:r>
                      <a:rPr kumimoji="1" lang="en-US" altLang="ja-JP" b="0" i="1" smtClean="0">
                        <a:latin typeface="Cambria Math" panose="02040503050406030204" pitchFamily="18" charset="0"/>
                        <a:ea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𝑉</m:t>
                    </m:r>
                    <m:r>
                      <a:rPr kumimoji="1" lang="en-US" altLang="ja-JP" b="0" i="1" smtClean="0">
                        <a:latin typeface="Cambria Math" panose="02040503050406030204" pitchFamily="18" charset="0"/>
                        <a:ea typeface="Cambria Math" panose="02040503050406030204" pitchFamily="18" charset="0"/>
                      </a:rPr>
                      <m:t>, </m:t>
                    </m:r>
                    <m:r>
                      <a:rPr kumimoji="1" lang="en-US" altLang="ja-JP" b="0" i="1" smtClean="0">
                        <a:latin typeface="Cambria Math" panose="02040503050406030204" pitchFamily="18" charset="0"/>
                        <a:ea typeface="Cambria Math" panose="02040503050406030204" pitchFamily="18" charset="0"/>
                      </a:rPr>
                      <m:t>𝑛</m:t>
                    </m:r>
                    <m:r>
                      <a:rPr kumimoji="1" lang="en-US" altLang="ja-JP" b="0" i="1" smtClean="0">
                        <a:latin typeface="Cambria Math" panose="02040503050406030204" pitchFamily="18" charset="0"/>
                        <a:ea typeface="Cambria Math" panose="02040503050406030204" pitchFamily="18" charset="0"/>
                      </a:rPr>
                      <m:t>∉</m:t>
                    </m:r>
                    <m:r>
                      <a:rPr kumimoji="1" lang="en-US" altLang="ja-JP" b="0" i="1" smtClean="0">
                        <a:latin typeface="Cambria Math" panose="02040503050406030204" pitchFamily="18" charset="0"/>
                        <a:ea typeface="Cambria Math" panose="02040503050406030204" pitchFamily="18" charset="0"/>
                      </a:rPr>
                      <m:t>𝑉</m:t>
                    </m:r>
                  </m:oMath>
                </a14:m>
                <a:r>
                  <a:rPr kumimoji="1" lang="ja-JP" altLang="en-US" dirty="0" smtClean="0"/>
                  <a:t> を満たす最大の重み </a:t>
                </a:r>
                <a14:m>
                  <m:oMath xmlns:m="http://schemas.openxmlformats.org/officeDocument/2006/math">
                    <m:r>
                      <a:rPr kumimoji="1" lang="en-US" altLang="ja-JP" b="0" i="1" smtClean="0">
                        <a:latin typeface="Cambria Math" panose="02040503050406030204" pitchFamily="18" charset="0"/>
                      </a:rPr>
                      <m:t>𝑤</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𝑡</m:t>
                    </m:r>
                    <m:r>
                      <a:rPr kumimoji="1" lang="en-US" altLang="ja-JP" b="0" i="1" smtClean="0">
                        <a:latin typeface="Cambria Math" panose="02040503050406030204" pitchFamily="18" charset="0"/>
                      </a:rPr>
                      <m:t>, </m:t>
                    </m:r>
                    <m:r>
                      <a:rPr kumimoji="1" lang="en-US" altLang="ja-JP" b="0" i="1" smtClean="0">
                        <a:latin typeface="Cambria Math" panose="02040503050406030204" pitchFamily="18" charset="0"/>
                      </a:rPr>
                      <m:t>𝑛</m:t>
                    </m:r>
                    <m:r>
                      <a:rPr kumimoji="1" lang="en-US" altLang="ja-JP" b="0" i="1" smtClean="0">
                        <a:latin typeface="Cambria Math" panose="02040503050406030204" pitchFamily="18" charset="0"/>
                      </a:rPr>
                      <m:t>)</m:t>
                    </m:r>
                  </m:oMath>
                </a14:m>
                <a:r>
                  <a:rPr kumimoji="1" lang="ja-JP" altLang="en-US" dirty="0" smtClean="0"/>
                  <a:t> を持つ辺 </a:t>
                </a:r>
                <a14:m>
                  <m:oMath xmlns:m="http://schemas.openxmlformats.org/officeDocument/2006/math">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𝑡</m:t>
                    </m:r>
                    <m:r>
                      <a:rPr kumimoji="1" lang="en-US" altLang="ja-JP" b="0" i="1" smtClean="0">
                        <a:latin typeface="Cambria Math" panose="02040503050406030204" pitchFamily="18" charset="0"/>
                      </a:rPr>
                      <m:t>, </m:t>
                    </m:r>
                    <m:r>
                      <a:rPr kumimoji="1" lang="en-US" altLang="ja-JP" b="0" i="1" smtClean="0">
                        <a:latin typeface="Cambria Math" panose="02040503050406030204" pitchFamily="18" charset="0"/>
                      </a:rPr>
                      <m:t>𝑛</m:t>
                    </m:r>
                    <m:r>
                      <a:rPr kumimoji="1" lang="en-US" altLang="ja-JP" b="0" i="1" smtClean="0">
                        <a:latin typeface="Cambria Math" panose="02040503050406030204" pitchFamily="18" charset="0"/>
                      </a:rPr>
                      <m:t>)</m:t>
                    </m:r>
                  </m:oMath>
                </a14:m>
                <a:r>
                  <a:rPr kumimoji="1" lang="ja-JP" altLang="en-US" dirty="0" smtClean="0"/>
                  <a:t> を選択</a:t>
                </a:r>
                <a:endParaRPr kumimoji="1" lang="en-US" altLang="ja-JP" dirty="0" smtClean="0"/>
              </a:p>
              <a:p>
                <a:pPr marL="914400" lvl="1" indent="-514350"/>
                <a:r>
                  <a:rPr lang="ja-JP" altLang="en-US" dirty="0" smtClean="0"/>
                  <a:t>複数ある場合，</a:t>
                </a:r>
                <a14:m>
                  <m:oMath xmlns:m="http://schemas.openxmlformats.org/officeDocument/2006/math">
                    <m:r>
                      <m:rPr>
                        <m:sty m:val="p"/>
                      </m:rPr>
                      <a:rPr lang="en-US" altLang="ja-JP" b="0" i="0" smtClean="0">
                        <a:latin typeface="Cambria Math" panose="02040503050406030204" pitchFamily="18" charset="0"/>
                      </a:rPr>
                      <m:t>root</m:t>
                    </m:r>
                  </m:oMath>
                </a14:m>
                <a:r>
                  <a:rPr kumimoji="1" lang="en-US" altLang="ja-JP" dirty="0" smtClean="0"/>
                  <a:t> </a:t>
                </a:r>
                <a:r>
                  <a:rPr kumimoji="1" lang="ja-JP" altLang="en-US" dirty="0" smtClean="0"/>
                  <a:t>に最も近いものを選択</a:t>
                </a:r>
                <a:endParaRPr kumimoji="1" lang="en-US" altLang="ja-JP" dirty="0" smtClean="0"/>
              </a:p>
              <a:p>
                <a:pPr marL="514350" indent="-514350">
                  <a:buFont typeface="+mj-lt"/>
                  <a:buAutoNum type="arabicPeriod"/>
                </a:pPr>
                <a:r>
                  <a:rPr lang="ja-JP" altLang="en-US" dirty="0" smtClean="0"/>
                  <a:t>スパニングツリーに</a:t>
                </a:r>
                <a:r>
                  <a:rPr lang="ja-JP" altLang="en-US" dirty="0"/>
                  <a:t>辺 </a:t>
                </a:r>
                <a14:m>
                  <m:oMath xmlns:m="http://schemas.openxmlformats.org/officeDocument/2006/math">
                    <m:r>
                      <a:rPr lang="en-US" altLang="ja-JP" i="1">
                        <a:latin typeface="Cambria Math" panose="02040503050406030204" pitchFamily="18" charset="0"/>
                      </a:rPr>
                      <m:t>(</m:t>
                    </m:r>
                    <m:r>
                      <a:rPr lang="en-US" altLang="ja-JP" i="1">
                        <a:latin typeface="Cambria Math" panose="02040503050406030204" pitchFamily="18" charset="0"/>
                      </a:rPr>
                      <m:t>𝑡</m:t>
                    </m:r>
                    <m:r>
                      <a:rPr lang="en-US" altLang="ja-JP" i="1">
                        <a:latin typeface="Cambria Math" panose="02040503050406030204" pitchFamily="18" charset="0"/>
                      </a:rPr>
                      <m:t>, </m:t>
                    </m:r>
                    <m:r>
                      <a:rPr lang="en-US" altLang="ja-JP" i="1">
                        <a:latin typeface="Cambria Math" panose="02040503050406030204" pitchFamily="18" charset="0"/>
                      </a:rPr>
                      <m:t>𝑛</m:t>
                    </m:r>
                    <m:r>
                      <a:rPr lang="en-US" altLang="ja-JP" i="1">
                        <a:latin typeface="Cambria Math" panose="02040503050406030204" pitchFamily="18" charset="0"/>
                      </a:rPr>
                      <m:t>)</m:t>
                    </m:r>
                  </m:oMath>
                </a14:m>
                <a:r>
                  <a:rPr lang="ja-JP" altLang="en-US" dirty="0"/>
                  <a:t> </a:t>
                </a:r>
                <a:r>
                  <a:rPr lang="ja-JP" altLang="en-US" dirty="0" smtClean="0"/>
                  <a:t>を加える</a:t>
                </a:r>
                <a:endParaRPr lang="en-US" altLang="ja-JP" dirty="0" smtClean="0"/>
              </a:p>
              <a:p>
                <a:pPr marL="914400" lvl="1" indent="-514350"/>
                <a14:m>
                  <m:oMath xmlns:m="http://schemas.openxmlformats.org/officeDocument/2006/math">
                    <m:r>
                      <a:rPr lang="en-US" altLang="ja-JP" i="1">
                        <a:latin typeface="Cambria Math" panose="02040503050406030204" pitchFamily="18" charset="0"/>
                      </a:rPr>
                      <m:t>𝑉</m:t>
                    </m:r>
                    <m:r>
                      <a:rPr lang="en-US" altLang="ja-JP" dirty="0" smtClean="0">
                        <a:latin typeface="Cambria Math" panose="02040503050406030204" pitchFamily="18" charset="0"/>
                        <a:ea typeface="Cambria Math" panose="02040503050406030204" pitchFamily="18" charset="0"/>
                      </a:rPr>
                      <m:t>←</m:t>
                    </m:r>
                    <m:r>
                      <a:rPr lang="en-US" altLang="ja-JP" b="0" i="1" dirty="0" smtClean="0">
                        <a:latin typeface="Cambria Math" panose="02040503050406030204" pitchFamily="18" charset="0"/>
                        <a:ea typeface="Cambria Math" panose="02040503050406030204" pitchFamily="18" charset="0"/>
                      </a:rPr>
                      <m:t>𝑉</m:t>
                    </m:r>
                    <m:r>
                      <a:rPr lang="en-US" altLang="ja-JP" b="0" i="1" dirty="0" smtClean="0">
                        <a:latin typeface="Cambria Math" panose="02040503050406030204" pitchFamily="18" charset="0"/>
                        <a:ea typeface="Cambria Math" panose="02040503050406030204" pitchFamily="18" charset="0"/>
                      </a:rPr>
                      <m:t>∪</m:t>
                    </m:r>
                    <m:d>
                      <m:dPr>
                        <m:begChr m:val="{"/>
                        <m:endChr m:val="}"/>
                        <m:ctrlPr>
                          <a:rPr lang="en-US" altLang="ja-JP" b="0" i="1" dirty="0" smtClean="0">
                            <a:latin typeface="Cambria Math" panose="02040503050406030204" pitchFamily="18" charset="0"/>
                            <a:ea typeface="Cambria Math" panose="02040503050406030204" pitchFamily="18" charset="0"/>
                          </a:rPr>
                        </m:ctrlPr>
                      </m:dPr>
                      <m:e>
                        <m:r>
                          <a:rPr lang="en-US" altLang="ja-JP" b="0" i="1" dirty="0" smtClean="0">
                            <a:latin typeface="Cambria Math" panose="02040503050406030204" pitchFamily="18" charset="0"/>
                            <a:ea typeface="Cambria Math" panose="02040503050406030204" pitchFamily="18" charset="0"/>
                          </a:rPr>
                          <m:t>𝑛</m:t>
                        </m:r>
                      </m:e>
                    </m:d>
                    <m:r>
                      <a:rPr lang="en-US" altLang="ja-JP" b="0" i="1" dirty="0" smtClean="0">
                        <a:latin typeface="Cambria Math" panose="02040503050406030204" pitchFamily="18" charset="0"/>
                        <a:ea typeface="Cambria Math" panose="02040503050406030204" pitchFamily="18" charset="0"/>
                      </a:rPr>
                      <m:t>, </m:t>
                    </m:r>
                    <m:r>
                      <a:rPr lang="en-US" altLang="ja-JP" b="0" i="1" dirty="0" smtClean="0">
                        <a:latin typeface="Cambria Math" panose="02040503050406030204" pitchFamily="18" charset="0"/>
                        <a:ea typeface="Cambria Math" panose="02040503050406030204" pitchFamily="18" charset="0"/>
                      </a:rPr>
                      <m:t>𝐸</m:t>
                    </m:r>
                    <m:r>
                      <a:rPr lang="en-US" altLang="ja-JP" b="0" i="1" dirty="0" smtClean="0">
                        <a:latin typeface="Cambria Math" panose="02040503050406030204" pitchFamily="18" charset="0"/>
                        <a:ea typeface="Cambria Math" panose="02040503050406030204" pitchFamily="18" charset="0"/>
                      </a:rPr>
                      <m:t>←</m:t>
                    </m:r>
                    <m:r>
                      <a:rPr lang="en-US" altLang="ja-JP" b="0" i="1" dirty="0" smtClean="0">
                        <a:latin typeface="Cambria Math" panose="02040503050406030204" pitchFamily="18" charset="0"/>
                        <a:ea typeface="Cambria Math" panose="02040503050406030204" pitchFamily="18" charset="0"/>
                      </a:rPr>
                      <m:t>𝐸</m:t>
                    </m:r>
                    <m:r>
                      <a:rPr lang="en-US" altLang="ja-JP" b="0" i="1" dirty="0" smtClean="0">
                        <a:latin typeface="Cambria Math" panose="02040503050406030204" pitchFamily="18" charset="0"/>
                        <a:ea typeface="Cambria Math" panose="02040503050406030204" pitchFamily="18" charset="0"/>
                      </a:rPr>
                      <m:t>∪</m:t>
                    </m:r>
                    <m:d>
                      <m:dPr>
                        <m:begChr m:val="{"/>
                        <m:endChr m:val="}"/>
                        <m:ctrlPr>
                          <a:rPr lang="en-US" altLang="ja-JP" b="0" i="1" dirty="0" smtClean="0">
                            <a:latin typeface="Cambria Math" panose="02040503050406030204" pitchFamily="18" charset="0"/>
                            <a:ea typeface="Cambria Math" panose="02040503050406030204" pitchFamily="18" charset="0"/>
                          </a:rPr>
                        </m:ctrlPr>
                      </m:dPr>
                      <m:e>
                        <m:r>
                          <a:rPr lang="en-US" altLang="ja-JP" b="0" i="1" dirty="0" smtClean="0">
                            <a:latin typeface="Cambria Math" panose="02040503050406030204" pitchFamily="18" charset="0"/>
                            <a:ea typeface="Cambria Math" panose="02040503050406030204" pitchFamily="18" charset="0"/>
                          </a:rPr>
                          <m:t>(</m:t>
                        </m:r>
                        <m:r>
                          <a:rPr lang="en-US" altLang="ja-JP" b="0" i="1" dirty="0" smtClean="0">
                            <a:latin typeface="Cambria Math" panose="02040503050406030204" pitchFamily="18" charset="0"/>
                            <a:ea typeface="Cambria Math" panose="02040503050406030204" pitchFamily="18" charset="0"/>
                          </a:rPr>
                          <m:t>𝑡</m:t>
                        </m:r>
                        <m:r>
                          <a:rPr lang="en-US" altLang="ja-JP" b="0" i="1" dirty="0" smtClean="0">
                            <a:latin typeface="Cambria Math" panose="02040503050406030204" pitchFamily="18" charset="0"/>
                            <a:ea typeface="Cambria Math" panose="02040503050406030204" pitchFamily="18" charset="0"/>
                          </a:rPr>
                          <m:t>, </m:t>
                        </m:r>
                        <m:r>
                          <a:rPr lang="en-US" altLang="ja-JP" b="0" i="1" dirty="0" smtClean="0">
                            <a:latin typeface="Cambria Math" panose="02040503050406030204" pitchFamily="18" charset="0"/>
                            <a:ea typeface="Cambria Math" panose="02040503050406030204" pitchFamily="18" charset="0"/>
                          </a:rPr>
                          <m:t>𝑛</m:t>
                        </m:r>
                        <m:r>
                          <a:rPr lang="en-US" altLang="ja-JP" b="0" i="1" dirty="0" smtClean="0">
                            <a:latin typeface="Cambria Math" panose="02040503050406030204" pitchFamily="18" charset="0"/>
                            <a:ea typeface="Cambria Math" panose="02040503050406030204" pitchFamily="18" charset="0"/>
                          </a:rPr>
                          <m:t>)</m:t>
                        </m:r>
                      </m:e>
                    </m:d>
                  </m:oMath>
                </a14:m>
                <a:endParaRPr lang="en-US" altLang="ja-JP" dirty="0" smtClean="0"/>
              </a:p>
              <a:p>
                <a:pPr marL="514350" indent="-514350">
                  <a:buFont typeface="+mj-lt"/>
                  <a:buAutoNum type="arabicPeriod"/>
                </a:pPr>
                <a:r>
                  <a:rPr kumimoji="1" lang="ja-JP" altLang="en-US" dirty="0"/>
                  <a:t>全て</a:t>
                </a:r>
                <a:r>
                  <a:rPr kumimoji="1" lang="ja-JP" altLang="en-US" dirty="0" smtClean="0"/>
                  <a:t>の</a:t>
                </a:r>
                <a:r>
                  <a:rPr kumimoji="1" lang="ja-JP" altLang="en-US" dirty="0"/>
                  <a:t>ノードが</a:t>
                </a:r>
                <a:r>
                  <a:rPr lang="ja-JP" altLang="en-US" dirty="0" smtClean="0"/>
                  <a:t> </a:t>
                </a:r>
                <a14:m>
                  <m:oMath xmlns:m="http://schemas.openxmlformats.org/officeDocument/2006/math">
                    <m:r>
                      <a:rPr lang="en-US" altLang="ja-JP" b="0" i="1" smtClean="0">
                        <a:latin typeface="Cambria Math" panose="02040503050406030204" pitchFamily="18" charset="0"/>
                      </a:rPr>
                      <m:t>𝑉</m:t>
                    </m:r>
                  </m:oMath>
                </a14:m>
                <a:r>
                  <a:rPr lang="ja-JP" altLang="en-US" dirty="0" smtClean="0"/>
                  <a:t> に含まれるまでステップ</a:t>
                </a:r>
                <a:r>
                  <a:rPr lang="en-US" altLang="ja-JP" dirty="0" smtClean="0"/>
                  <a:t>2, 3</a:t>
                </a:r>
                <a:r>
                  <a:rPr lang="ja-JP" altLang="en-US" dirty="0" smtClean="0"/>
                  <a:t>を繰り返す </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926" t="-2225" r="-519" b="-259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25</a:t>
            </a:fld>
            <a:endParaRPr lang="en-US" altLang="ja-JP"/>
          </a:p>
        </p:txBody>
      </p:sp>
    </p:spTree>
    <p:extLst>
      <p:ext uri="{BB962C8B-B14F-4D97-AF65-F5344CB8AC3E}">
        <p14:creationId xmlns:p14="http://schemas.microsoft.com/office/powerpoint/2010/main" val="2442865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貪欲法</a:t>
            </a:r>
            <a:endParaRPr kumimoji="1" lang="ja-JP" altLang="en-US" dirty="0"/>
          </a:p>
        </p:txBody>
      </p:sp>
      <p:sp>
        <p:nvSpPr>
          <p:cNvPr id="6" name="円/楕円 5"/>
          <p:cNvSpPr/>
          <p:nvPr/>
        </p:nvSpPr>
        <p:spPr>
          <a:xfrm>
            <a:off x="1984125" y="2797390"/>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7" name="円/楕円 6"/>
          <p:cNvSpPr/>
          <p:nvPr/>
        </p:nvSpPr>
        <p:spPr>
          <a:xfrm>
            <a:off x="168677" y="4114852"/>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8" name="円/楕円 7"/>
          <p:cNvSpPr/>
          <p:nvPr/>
        </p:nvSpPr>
        <p:spPr>
          <a:xfrm>
            <a:off x="6952125" y="4109752"/>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sp>
        <p:nvSpPr>
          <p:cNvPr id="13" name="円/楕円 12"/>
          <p:cNvSpPr/>
          <p:nvPr/>
        </p:nvSpPr>
        <p:spPr>
          <a:xfrm>
            <a:off x="3576521" y="5179208"/>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22" name="nsrc"/>
          <p:cNvSpPr txBox="1"/>
          <p:nvPr/>
        </p:nvSpPr>
        <p:spPr>
          <a:xfrm>
            <a:off x="2668251" y="2846248"/>
            <a:ext cx="4464000" cy="523220"/>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nsrc : </a:t>
            </a:r>
            <a:r>
              <a:rPr lang="en-US" altLang="ja-JP" sz="2800" b="1" dirty="0" smtClean="0">
                <a:solidFill>
                  <a:srgbClr val="000000"/>
                </a:solidFill>
                <a:latin typeface="Calibri" panose="020F0502020204030204"/>
              </a:rPr>
              <a:t>{           ,            ,            }</a:t>
            </a:r>
            <a:endParaRPr lang="ja-JP" altLang="en-US" sz="2800" b="1" dirty="0">
              <a:solidFill>
                <a:srgbClr val="000000"/>
              </a:solidFill>
              <a:latin typeface="Calibri" panose="020F0502020204030204"/>
            </a:endParaRPr>
          </a:p>
        </p:txBody>
      </p:sp>
      <p:sp>
        <p:nvSpPr>
          <p:cNvPr id="32" name="src1"/>
          <p:cNvSpPr txBox="1"/>
          <p:nvPr/>
        </p:nvSpPr>
        <p:spPr>
          <a:xfrm>
            <a:off x="3712125" y="2846248"/>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t>
            </a:r>
            <a:endParaRPr lang="ja-JP" altLang="en-US" sz="2800" b="1" dirty="0">
              <a:solidFill>
                <a:srgbClr val="000000"/>
              </a:solidFill>
              <a:latin typeface="Calibri" panose="020F0502020204030204"/>
            </a:endParaRPr>
          </a:p>
        </p:txBody>
      </p:sp>
      <p:sp>
        <p:nvSpPr>
          <p:cNvPr id="33" name="src2"/>
          <p:cNvSpPr txBox="1"/>
          <p:nvPr/>
        </p:nvSpPr>
        <p:spPr>
          <a:xfrm>
            <a:off x="4755999" y="2846248"/>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t>
            </a:r>
            <a:endParaRPr lang="ja-JP" altLang="en-US" sz="2800" b="1" dirty="0">
              <a:solidFill>
                <a:srgbClr val="000000"/>
              </a:solidFill>
              <a:latin typeface="Calibri" panose="020F0502020204030204"/>
            </a:endParaRPr>
          </a:p>
        </p:txBody>
      </p:sp>
      <p:sp>
        <p:nvSpPr>
          <p:cNvPr id="34" name="src3"/>
          <p:cNvSpPr txBox="1"/>
          <p:nvPr/>
        </p:nvSpPr>
        <p:spPr>
          <a:xfrm>
            <a:off x="5836251" y="2846248"/>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t>
            </a:r>
            <a:endParaRPr lang="ja-JP" altLang="en-US" sz="2800" b="1" dirty="0">
              <a:solidFill>
                <a:srgbClr val="000000"/>
              </a:solidFill>
              <a:latin typeface="Calibri" panose="020F0502020204030204"/>
            </a:endParaRPr>
          </a:p>
        </p:txBody>
      </p:sp>
      <p:sp>
        <p:nvSpPr>
          <p:cNvPr id="23" name="na"/>
          <p:cNvSpPr txBox="1"/>
          <p:nvPr/>
        </p:nvSpPr>
        <p:spPr>
          <a:xfrm>
            <a:off x="544125" y="4142354"/>
            <a:ext cx="2382500"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na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5" name="a1"/>
          <p:cNvSpPr txBox="1"/>
          <p:nvPr/>
        </p:nvSpPr>
        <p:spPr>
          <a:xfrm>
            <a:off x="1264125" y="4142354"/>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a:t>
            </a:r>
            <a:endParaRPr lang="ja-JP" altLang="en-US" sz="2800" b="1" dirty="0">
              <a:solidFill>
                <a:srgbClr val="000000"/>
              </a:solidFill>
              <a:latin typeface="Calibri" panose="020F0502020204030204"/>
            </a:endParaRPr>
          </a:p>
        </p:txBody>
      </p:sp>
      <p:sp>
        <p:nvSpPr>
          <p:cNvPr id="36" name="a2"/>
          <p:cNvSpPr txBox="1"/>
          <p:nvPr/>
        </p:nvSpPr>
        <p:spPr>
          <a:xfrm>
            <a:off x="1248012" y="4573241"/>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a:t>
            </a:r>
            <a:endParaRPr lang="ja-JP" altLang="en-US" sz="2800" b="1" dirty="0">
              <a:solidFill>
                <a:srgbClr val="000000"/>
              </a:solidFill>
              <a:latin typeface="Calibri" panose="020F0502020204030204"/>
            </a:endParaRPr>
          </a:p>
        </p:txBody>
      </p:sp>
      <p:sp>
        <p:nvSpPr>
          <p:cNvPr id="37" name="a3"/>
          <p:cNvSpPr txBox="1"/>
          <p:nvPr/>
        </p:nvSpPr>
        <p:spPr>
          <a:xfrm>
            <a:off x="1233418" y="5001647"/>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a:t>
            </a:r>
            <a:endParaRPr lang="ja-JP" altLang="en-US" sz="2800" b="1" dirty="0">
              <a:solidFill>
                <a:srgbClr val="000000"/>
              </a:solidFill>
              <a:latin typeface="Calibri" panose="020F0502020204030204"/>
            </a:endParaRPr>
          </a:p>
        </p:txBody>
      </p:sp>
      <p:sp>
        <p:nvSpPr>
          <p:cNvPr id="57" name="弦 56"/>
          <p:cNvSpPr/>
          <p:nvPr/>
        </p:nvSpPr>
        <p:spPr>
          <a:xfrm>
            <a:off x="3592771" y="5205387"/>
            <a:ext cx="3528000" cy="1404000"/>
          </a:xfrm>
          <a:prstGeom prst="chord">
            <a:avLst>
              <a:gd name="adj1" fmla="val 1896980"/>
              <a:gd name="adj2" fmla="val 12738852"/>
            </a:avLst>
          </a:prstGeom>
          <a:solidFill>
            <a:srgbClr val="85C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nb"/>
          <p:cNvSpPr txBox="1"/>
          <p:nvPr/>
        </p:nvSpPr>
        <p:spPr>
          <a:xfrm>
            <a:off x="3999889" y="5229674"/>
            <a:ext cx="2596125" cy="1389534"/>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nb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8" name="b1"/>
          <p:cNvSpPr txBox="1"/>
          <p:nvPr/>
        </p:nvSpPr>
        <p:spPr>
          <a:xfrm>
            <a:off x="4755999" y="5229674"/>
            <a:ext cx="1747361"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s1/src/a/b</a:t>
            </a:r>
            <a:endParaRPr lang="en-US" altLang="ja-JP" sz="2800" b="1" dirty="0">
              <a:solidFill>
                <a:srgbClr val="000000"/>
              </a:solidFill>
              <a:latin typeface="Calibri" panose="020F0502020204030204"/>
            </a:endParaRPr>
          </a:p>
        </p:txBody>
      </p:sp>
      <p:sp>
        <p:nvSpPr>
          <p:cNvPr id="39" name="b2"/>
          <p:cNvSpPr txBox="1"/>
          <p:nvPr/>
        </p:nvSpPr>
        <p:spPr>
          <a:xfrm>
            <a:off x="4707858" y="5654920"/>
            <a:ext cx="1480082"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s2/src/b</a:t>
            </a:r>
            <a:endParaRPr lang="en-US" altLang="ja-JP" sz="2800" b="1" dirty="0">
              <a:solidFill>
                <a:srgbClr val="000000"/>
              </a:solidFill>
              <a:latin typeface="Calibri" panose="020F0502020204030204"/>
            </a:endParaRPr>
          </a:p>
        </p:txBody>
      </p:sp>
      <p:sp>
        <p:nvSpPr>
          <p:cNvPr id="40" name="b3"/>
          <p:cNvSpPr txBox="1"/>
          <p:nvPr/>
        </p:nvSpPr>
        <p:spPr>
          <a:xfrm>
            <a:off x="4708304" y="6080166"/>
            <a:ext cx="146850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s3/src/b</a:t>
            </a:r>
            <a:endParaRPr lang="en-US" altLang="ja-JP" sz="2800" b="1" dirty="0">
              <a:solidFill>
                <a:srgbClr val="000000"/>
              </a:solidFill>
              <a:latin typeface="Calibri" panose="020F0502020204030204"/>
            </a:endParaRPr>
          </a:p>
        </p:txBody>
      </p:sp>
      <p:sp>
        <p:nvSpPr>
          <p:cNvPr id="25" name="nc"/>
          <p:cNvSpPr txBox="1"/>
          <p:nvPr/>
        </p:nvSpPr>
        <p:spPr>
          <a:xfrm>
            <a:off x="6762530" y="4183787"/>
            <a:ext cx="2539189"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nc </a:t>
            </a:r>
            <a:r>
              <a:rPr lang="en-US" altLang="ja-JP" sz="2800" b="1" dirty="0" smtClean="0">
                <a:solidFill>
                  <a:srgbClr val="000000"/>
                </a:solidFill>
                <a:latin typeface="Calibri" panose="020F0502020204030204"/>
              </a:rPr>
              <a:t>:</a:t>
            </a:r>
          </a:p>
          <a:p>
            <a:pPr lvl="0" algn="ct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smtClean="0">
                <a:solidFill>
                  <a:srgbClr val="000000"/>
                </a:solidFill>
                <a:latin typeface="Calibri" panose="020F0502020204030204"/>
              </a:rPr>
              <a:t>                 }</a:t>
            </a:r>
            <a:endParaRPr lang="ja-JP" altLang="en-US" sz="3600" b="1" dirty="0">
              <a:solidFill>
                <a:srgbClr val="000000"/>
              </a:solidFill>
              <a:latin typeface="Calibri" panose="020F0502020204030204"/>
            </a:endParaRPr>
          </a:p>
        </p:txBody>
      </p:sp>
      <p:sp>
        <p:nvSpPr>
          <p:cNvPr id="41" name="c1"/>
          <p:cNvSpPr txBox="1"/>
          <p:nvPr/>
        </p:nvSpPr>
        <p:spPr>
          <a:xfrm>
            <a:off x="6769531" y="4607182"/>
            <a:ext cx="25391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s1/src/c</a:t>
            </a:r>
            <a:endParaRPr lang="en-US" altLang="ja-JP" sz="2800" b="1" dirty="0">
              <a:solidFill>
                <a:srgbClr val="000000"/>
              </a:solidFill>
              <a:latin typeface="Calibri" panose="020F0502020204030204"/>
            </a:endParaRPr>
          </a:p>
        </p:txBody>
      </p:sp>
      <p:sp>
        <p:nvSpPr>
          <p:cNvPr id="42" name="c2"/>
          <p:cNvSpPr txBox="1"/>
          <p:nvPr/>
        </p:nvSpPr>
        <p:spPr>
          <a:xfrm>
            <a:off x="6787266" y="5031632"/>
            <a:ext cx="25391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s2/src/c</a:t>
            </a:r>
            <a:endParaRPr lang="ja-JP" altLang="en-US" sz="3600" b="1" dirty="0">
              <a:solidFill>
                <a:srgbClr val="000000"/>
              </a:solidFill>
              <a:latin typeface="Calibri" panose="020F0502020204030204"/>
            </a:endParaRPr>
          </a:p>
        </p:txBody>
      </p:sp>
      <p:cxnSp>
        <p:nvCxnSpPr>
          <p:cNvPr id="9" name="r-src点"/>
          <p:cNvCxnSpPr>
            <a:stCxn id="49" idx="4"/>
            <a:endCxn id="6" idx="0"/>
          </p:cNvCxnSpPr>
          <p:nvPr/>
        </p:nvCxnSpPr>
        <p:spPr>
          <a:xfrm>
            <a:off x="5002425" y="2365310"/>
            <a:ext cx="5700" cy="432080"/>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5" name="r-src実"/>
          <p:cNvCxnSpPr>
            <a:stCxn id="49" idx="4"/>
            <a:endCxn id="6" idx="0"/>
          </p:cNvCxnSpPr>
          <p:nvPr/>
        </p:nvCxnSpPr>
        <p:spPr>
          <a:xfrm>
            <a:off x="5002425" y="2365310"/>
            <a:ext cx="5700" cy="43208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4864125" y="2297969"/>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cxnSp>
        <p:nvCxnSpPr>
          <p:cNvPr id="10" name="src-a点"/>
          <p:cNvCxnSpPr>
            <a:stCxn id="6" idx="4"/>
            <a:endCxn id="7" idx="0"/>
          </p:cNvCxnSpPr>
          <p:nvPr/>
        </p:nvCxnSpPr>
        <p:spPr>
          <a:xfrm flipH="1">
            <a:off x="1902077" y="3488920"/>
            <a:ext cx="3106048" cy="625932"/>
          </a:xfrm>
          <a:prstGeom prst="straightConnector1">
            <a:avLst/>
          </a:prstGeom>
          <a:ln w="28575" cmpd="sng">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6" name="src-a実"/>
          <p:cNvCxnSpPr>
            <a:stCxn id="6" idx="4"/>
            <a:endCxn id="7" idx="0"/>
          </p:cNvCxnSpPr>
          <p:nvPr/>
        </p:nvCxnSpPr>
        <p:spPr>
          <a:xfrm flipH="1">
            <a:off x="1902077" y="3488920"/>
            <a:ext cx="3106048" cy="6259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268753" y="3705081"/>
            <a:ext cx="720000" cy="584775"/>
          </a:xfrm>
          <a:prstGeom prst="rect">
            <a:avLst/>
          </a:prstGeom>
          <a:noFill/>
        </p:spPr>
        <p:txBody>
          <a:bodyPr wrap="square" rtlCol="0">
            <a:spAutoFit/>
          </a:bodyPr>
          <a:lstStyle/>
          <a:p>
            <a:pPr algn="ctr"/>
            <a:r>
              <a:rPr kumimoji="1" lang="en-US" altLang="ja-JP" sz="3200" b="1" dirty="0" smtClean="0">
                <a:solidFill>
                  <a:srgbClr val="0071BC"/>
                </a:solidFill>
              </a:rPr>
              <a:t>3</a:t>
            </a:r>
            <a:endParaRPr kumimoji="1" lang="ja-JP" altLang="en-US" sz="3200" b="1" dirty="0">
              <a:solidFill>
                <a:srgbClr val="0071BC"/>
              </a:solidFill>
            </a:endParaRPr>
          </a:p>
        </p:txBody>
      </p:sp>
      <p:cxnSp>
        <p:nvCxnSpPr>
          <p:cNvPr id="12" name="src-b点"/>
          <p:cNvCxnSpPr>
            <a:stCxn id="6" idx="4"/>
            <a:endCxn id="13" idx="0"/>
          </p:cNvCxnSpPr>
          <p:nvPr/>
        </p:nvCxnSpPr>
        <p:spPr>
          <a:xfrm>
            <a:off x="5008125" y="3488920"/>
            <a:ext cx="341396" cy="1690288"/>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7" name="src-b実"/>
          <p:cNvCxnSpPr>
            <a:stCxn id="6" idx="4"/>
            <a:endCxn id="13" idx="0"/>
          </p:cNvCxnSpPr>
          <p:nvPr/>
        </p:nvCxnSpPr>
        <p:spPr>
          <a:xfrm>
            <a:off x="5008125" y="3488920"/>
            <a:ext cx="341396" cy="16902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4642425" y="4095096"/>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cxnSp>
        <p:nvCxnSpPr>
          <p:cNvPr id="11" name="src-c点"/>
          <p:cNvCxnSpPr>
            <a:stCxn id="6" idx="4"/>
            <a:endCxn id="8" idx="0"/>
          </p:cNvCxnSpPr>
          <p:nvPr/>
        </p:nvCxnSpPr>
        <p:spPr>
          <a:xfrm>
            <a:off x="5008125" y="3488920"/>
            <a:ext cx="3024000" cy="620832"/>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8" name="src-c実"/>
          <p:cNvCxnSpPr>
            <a:stCxn id="6" idx="4"/>
            <a:endCxn id="8" idx="0"/>
          </p:cNvCxnSpPr>
          <p:nvPr/>
        </p:nvCxnSpPr>
        <p:spPr>
          <a:xfrm>
            <a:off x="5008125" y="3488920"/>
            <a:ext cx="30240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6157275" y="3731260"/>
            <a:ext cx="720000" cy="584775"/>
          </a:xfrm>
          <a:prstGeom prst="rect">
            <a:avLst/>
          </a:prstGeom>
          <a:noFill/>
        </p:spPr>
        <p:txBody>
          <a:bodyPr wrap="square" rtlCol="0">
            <a:spAutoFit/>
          </a:bodyPr>
          <a:lstStyle/>
          <a:p>
            <a:pPr algn="ctr"/>
            <a:r>
              <a:rPr kumimoji="1" lang="en-US" altLang="ja-JP" sz="3200" b="1" dirty="0" smtClean="0">
                <a:solidFill>
                  <a:srgbClr val="0071BC"/>
                </a:solidFill>
              </a:rPr>
              <a:t>2</a:t>
            </a:r>
            <a:endParaRPr kumimoji="1" lang="ja-JP" altLang="en-US" sz="3200" b="1" dirty="0">
              <a:solidFill>
                <a:srgbClr val="0071BC"/>
              </a:solidFill>
            </a:endParaRPr>
          </a:p>
        </p:txBody>
      </p:sp>
      <p:cxnSp>
        <p:nvCxnSpPr>
          <p:cNvPr id="14" name="a-b"/>
          <p:cNvCxnSpPr>
            <a:stCxn id="7" idx="4"/>
            <a:endCxn id="13" idx="2"/>
          </p:cNvCxnSpPr>
          <p:nvPr/>
        </p:nvCxnSpPr>
        <p:spPr>
          <a:xfrm>
            <a:off x="1902077" y="5554852"/>
            <a:ext cx="1674444" cy="344356"/>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2199371" y="5672235"/>
            <a:ext cx="720000" cy="584775"/>
          </a:xfrm>
          <a:prstGeom prst="rect">
            <a:avLst/>
          </a:prstGeom>
          <a:noFill/>
        </p:spPr>
        <p:txBody>
          <a:bodyPr wrap="square" rtlCol="0">
            <a:spAutoFit/>
          </a:bodyPr>
          <a:lstStyle/>
          <a:p>
            <a:pPr algn="ctr"/>
            <a:r>
              <a:rPr lang="en-US" altLang="ja-JP" sz="3200" b="1" dirty="0">
                <a:solidFill>
                  <a:srgbClr val="0071BC"/>
                </a:solidFill>
              </a:rPr>
              <a:t>1</a:t>
            </a:r>
            <a:endParaRPr kumimoji="1" lang="ja-JP" altLang="en-US" sz="3200" b="1" dirty="0">
              <a:solidFill>
                <a:srgbClr val="0071BC"/>
              </a:solidFill>
            </a:endParaRPr>
          </a:p>
        </p:txBody>
      </p:sp>
      <p:sp>
        <p:nvSpPr>
          <p:cNvPr id="43" name="スライド番号プレースホルダー 3"/>
          <p:cNvSpPr>
            <a:spLocks noGrp="1"/>
          </p:cNvSpPr>
          <p:nvPr>
            <p:ph type="sldNum" sz="quarter" idx="12"/>
          </p:nvPr>
        </p:nvSpPr>
        <p:spPr>
          <a:xfrm>
            <a:off x="8399006" y="6614665"/>
            <a:ext cx="575588" cy="268288"/>
          </a:xfrm>
        </p:spPr>
        <p:txBody>
          <a:bodyPr/>
          <a:lstStyle/>
          <a:p>
            <a:r>
              <a:rPr lang="en-US" altLang="ja-JP" dirty="0" smtClean="0"/>
              <a:t>26</a:t>
            </a:r>
            <a:endParaRPr lang="en-US" altLang="ja-JP" dirty="0"/>
          </a:p>
        </p:txBody>
      </p:sp>
      <mc:AlternateContent xmlns:mc="http://schemas.openxmlformats.org/markup-compatibility/2006" xmlns:a14="http://schemas.microsoft.com/office/drawing/2010/main">
        <mc:Choice Requires="a14">
          <p:sp>
            <p:nvSpPr>
              <p:cNvPr id="59" name="0"/>
              <p:cNvSpPr txBox="1"/>
              <p:nvPr/>
            </p:nvSpPr>
            <p:spPr>
              <a:xfrm>
                <a:off x="238004" y="915478"/>
                <a:ext cx="6794943" cy="830997"/>
              </a:xfrm>
              <a:prstGeom prst="rect">
                <a:avLst/>
              </a:prstGeom>
              <a:noFill/>
            </p:spPr>
            <p:txBody>
              <a:bodyPr wrap="square" rtlCol="0">
                <a:spAutoFit/>
              </a:bodyPr>
              <a:lstStyle/>
              <a:p>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𝑉</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e>
                    </m:d>
                  </m:oMath>
                </a14:m>
                <a:r>
                  <a:rPr kumimoji="1" lang="en-US" altLang="ja-JP" sz="2400" b="0" i="1" dirty="0" smtClean="0">
                    <a:solidFill>
                      <a:srgbClr val="E03253"/>
                    </a:solidFill>
                    <a:latin typeface="Cambria Math" panose="02040503050406030204" pitchFamily="18" charset="0"/>
                  </a:rPr>
                  <a:t/>
                </a:r>
                <a:br>
                  <a:rPr kumimoji="1" lang="en-US" altLang="ja-JP" sz="2400" b="0" i="1" dirty="0" smtClean="0">
                    <a:solidFill>
                      <a:srgbClr val="E03253"/>
                    </a:solidFill>
                    <a:latin typeface="Cambria Math" panose="02040503050406030204" pitchFamily="18" charset="0"/>
                  </a:rPr>
                </a:br>
                <a:r>
                  <a:rPr kumimoji="1" lang="en-US" altLang="ja-JP" sz="2400" b="0" i="1" dirty="0" smtClean="0">
                    <a:solidFill>
                      <a:srgbClr val="E03253"/>
                    </a:solidFill>
                    <a:latin typeface="Cambria Math" panose="02040503050406030204" pitchFamily="18" charset="0"/>
                  </a:rPr>
                  <a:t> </a:t>
                </a:r>
                <a14:m>
                  <m:oMath xmlns:m="http://schemas.openxmlformats.org/officeDocument/2006/math">
                    <m:r>
                      <a:rPr kumimoji="1" lang="en-US" altLang="ja-JP" sz="2400" b="0" i="1" smtClean="0">
                        <a:latin typeface="Cambria Math" panose="02040503050406030204" pitchFamily="18" charset="0"/>
                      </a:rPr>
                      <m:t>𝐸</m:t>
                    </m:r>
                    <m:r>
                      <a:rPr kumimoji="1" lang="en-US" altLang="ja-JP" sz="2400" b="0" i="1" smtClean="0">
                        <a:latin typeface="Cambria Math" panose="02040503050406030204" pitchFamily="18" charset="0"/>
                      </a:rPr>
                      <m:t>= ∅</m:t>
                    </m:r>
                  </m:oMath>
                </a14:m>
                <a:endParaRPr kumimoji="1" lang="ja-JP" altLang="en-US" dirty="0"/>
              </a:p>
            </p:txBody>
          </p:sp>
        </mc:Choice>
        <mc:Fallback xmlns="">
          <p:sp>
            <p:nvSpPr>
              <p:cNvPr id="59" name="0"/>
              <p:cNvSpPr txBox="1">
                <a:spLocks noRot="1" noChangeAspect="1" noMove="1" noResize="1" noEditPoints="1" noAdjustHandles="1" noChangeArrowheads="1" noChangeShapeType="1" noTextEdit="1"/>
              </p:cNvSpPr>
              <p:nvPr/>
            </p:nvSpPr>
            <p:spPr>
              <a:xfrm>
                <a:off x="238004" y="915478"/>
                <a:ext cx="6794943" cy="830997"/>
              </a:xfrm>
              <a:prstGeom prst="rect">
                <a:avLst/>
              </a:prstGeom>
              <a:blipFill rotWithShape="0">
                <a:blip r:embed="rId3"/>
                <a:stretch>
                  <a:fillRect b="-367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8" name="1"/>
              <p:cNvSpPr txBox="1"/>
              <p:nvPr/>
            </p:nvSpPr>
            <p:spPr>
              <a:xfrm>
                <a:off x="238005" y="915966"/>
                <a:ext cx="6794943" cy="830997"/>
              </a:xfrm>
              <a:prstGeom prst="rect">
                <a:avLst/>
              </a:prstGeom>
              <a:noFill/>
            </p:spPr>
            <p:txBody>
              <a:bodyPr wrap="square" rtlCol="0">
                <a:spAutoFit/>
              </a:bodyPr>
              <a:lstStyle/>
              <a:p>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𝑉</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𝑛𝑠𝑟𝑐</m:t>
                        </m:r>
                      </m:e>
                    </m:d>
                  </m:oMath>
                </a14:m>
                <a:r>
                  <a:rPr kumimoji="1" lang="en-US" altLang="ja-JP" sz="2400" b="0" i="1" dirty="0" smtClean="0">
                    <a:solidFill>
                      <a:srgbClr val="E03253"/>
                    </a:solidFill>
                    <a:latin typeface="Cambria Math" panose="02040503050406030204" pitchFamily="18" charset="0"/>
                  </a:rPr>
                  <a:t/>
                </a:r>
                <a:br>
                  <a:rPr kumimoji="1" lang="en-US" altLang="ja-JP" sz="2400" b="0" i="1" dirty="0" smtClean="0">
                    <a:solidFill>
                      <a:srgbClr val="E03253"/>
                    </a:solidFill>
                    <a:latin typeface="Cambria Math" panose="02040503050406030204" pitchFamily="18" charset="0"/>
                  </a:rPr>
                </a:br>
                <a:r>
                  <a:rPr kumimoji="1" lang="en-US" altLang="ja-JP" sz="2400" b="0" i="1" dirty="0" smtClean="0">
                    <a:solidFill>
                      <a:srgbClr val="E03253"/>
                    </a:solidFill>
                    <a:latin typeface="Cambria Math" panose="02040503050406030204" pitchFamily="18" charset="0"/>
                  </a:rPr>
                  <a:t> </a:t>
                </a:r>
                <a14:m>
                  <m:oMath xmlns:m="http://schemas.openxmlformats.org/officeDocument/2006/math">
                    <m:r>
                      <a:rPr kumimoji="1" lang="en-US" altLang="ja-JP" sz="2400" b="0" i="1" smtClean="0">
                        <a:latin typeface="Cambria Math" panose="02040503050406030204" pitchFamily="18" charset="0"/>
                      </a:rPr>
                      <m:t>𝐸</m:t>
                    </m:r>
                    <m:r>
                      <a:rPr kumimoji="1" lang="en-US" altLang="ja-JP" sz="2400" b="0" i="1" smtClean="0">
                        <a:latin typeface="Cambria Math" panose="02040503050406030204" pitchFamily="18" charset="0"/>
                      </a:rPr>
                      <m:t>={ </m:t>
                    </m:r>
                    <m:d>
                      <m:dPr>
                        <m:ctrlPr>
                          <a:rPr kumimoji="1" lang="en-US" altLang="ja-JP" sz="2400" b="0" i="1" smtClean="0">
                            <a:solidFill>
                              <a:srgbClr val="E03253"/>
                            </a:solidFill>
                            <a:latin typeface="Cambria Math" panose="02040503050406030204" pitchFamily="18" charset="0"/>
                          </a:rPr>
                        </m:ctrlPr>
                      </m:dPr>
                      <m:e>
                        <m:r>
                          <a:rPr kumimoji="1" lang="en-US" altLang="ja-JP" sz="2400" b="0" i="1" smtClean="0">
                            <a:solidFill>
                              <a:srgbClr val="E03253"/>
                            </a:solidFill>
                            <a:latin typeface="Cambria Math" panose="02040503050406030204" pitchFamily="18" charset="0"/>
                          </a:rPr>
                          <m:t>𝑟</m:t>
                        </m:r>
                        <m:r>
                          <a:rPr kumimoji="1" lang="en-US" altLang="ja-JP" sz="2400" b="0" i="1" smtClean="0">
                            <a:solidFill>
                              <a:srgbClr val="E03253"/>
                            </a:solidFill>
                            <a:latin typeface="Cambria Math" panose="02040503050406030204" pitchFamily="18" charset="0"/>
                          </a:rPr>
                          <m:t>,</m:t>
                        </m:r>
                        <m:r>
                          <a:rPr kumimoji="1" lang="en-US" altLang="ja-JP" sz="2400" b="0" i="1" smtClean="0">
                            <a:solidFill>
                              <a:srgbClr val="E03253"/>
                            </a:solidFill>
                            <a:latin typeface="Cambria Math" panose="02040503050406030204" pitchFamily="18" charset="0"/>
                          </a:rPr>
                          <m:t>𝑛𝑠𝑟𝑐</m:t>
                        </m:r>
                      </m:e>
                    </m:d>
                    <m:r>
                      <a:rPr kumimoji="1" lang="en-US" altLang="ja-JP" sz="2400" b="0" i="1" smtClean="0">
                        <a:latin typeface="Cambria Math" panose="02040503050406030204" pitchFamily="18" charset="0"/>
                      </a:rPr>
                      <m:t> </m:t>
                    </m:r>
                    <m:r>
                      <a:rPr kumimoji="1" lang="en-US" altLang="ja-JP" sz="2400" b="0" i="1" smtClean="0">
                        <a:solidFill>
                          <a:schemeClr val="tx1"/>
                        </a:solidFill>
                        <a:latin typeface="Cambria Math" panose="02040503050406030204" pitchFamily="18" charset="0"/>
                      </a:rPr>
                      <m:t>}</m:t>
                    </m:r>
                  </m:oMath>
                </a14:m>
                <a:endParaRPr kumimoji="1" lang="ja-JP" altLang="en-US" dirty="0"/>
              </a:p>
            </p:txBody>
          </p:sp>
        </mc:Choice>
        <mc:Fallback xmlns="">
          <p:sp>
            <p:nvSpPr>
              <p:cNvPr id="58" name="1"/>
              <p:cNvSpPr txBox="1">
                <a:spLocks noRot="1" noChangeAspect="1" noMove="1" noResize="1" noEditPoints="1" noAdjustHandles="1" noChangeArrowheads="1" noChangeShapeType="1" noTextEdit="1"/>
              </p:cNvSpPr>
              <p:nvPr/>
            </p:nvSpPr>
            <p:spPr>
              <a:xfrm>
                <a:off x="238005" y="915966"/>
                <a:ext cx="6794943" cy="830997"/>
              </a:xfrm>
              <a:prstGeom prst="rect">
                <a:avLst/>
              </a:prstGeom>
              <a:blipFill rotWithShape="0">
                <a:blip r:embed="rId4"/>
                <a:stretch>
                  <a:fillRect b="-1021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6" name="2"/>
              <p:cNvSpPr txBox="1"/>
              <p:nvPr/>
            </p:nvSpPr>
            <p:spPr>
              <a:xfrm>
                <a:off x="238004" y="920244"/>
                <a:ext cx="6794943" cy="830997"/>
              </a:xfrm>
              <a:prstGeom prst="rect">
                <a:avLst/>
              </a:prstGeom>
              <a:noFill/>
            </p:spPr>
            <p:txBody>
              <a:bodyPr wrap="square" rtlCol="0">
                <a:spAutoFit/>
              </a:bodyPr>
              <a:lstStyle/>
              <a:p>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𝑉</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𝑛𝑎</m:t>
                        </m:r>
                      </m:e>
                    </m:d>
                  </m:oMath>
                </a14:m>
                <a:r>
                  <a:rPr kumimoji="1" lang="en-US" altLang="ja-JP" sz="2400" b="0" i="1" dirty="0" smtClean="0">
                    <a:solidFill>
                      <a:srgbClr val="E03253"/>
                    </a:solidFill>
                    <a:latin typeface="Cambria Math" panose="02040503050406030204" pitchFamily="18" charset="0"/>
                  </a:rPr>
                  <a:t/>
                </a:r>
                <a:br>
                  <a:rPr kumimoji="1" lang="en-US" altLang="ja-JP" sz="2400" b="0" i="1" dirty="0" smtClean="0">
                    <a:solidFill>
                      <a:srgbClr val="E03253"/>
                    </a:solidFill>
                    <a:latin typeface="Cambria Math" panose="02040503050406030204" pitchFamily="18" charset="0"/>
                  </a:rPr>
                </a:br>
                <a:r>
                  <a:rPr kumimoji="1" lang="en-US" altLang="ja-JP" sz="2400" b="0" i="1" dirty="0" smtClean="0">
                    <a:solidFill>
                      <a:srgbClr val="E03253"/>
                    </a:solidFill>
                    <a:latin typeface="Cambria Math" panose="02040503050406030204" pitchFamily="18" charset="0"/>
                  </a:rPr>
                  <a:t> </a:t>
                </a:r>
                <a14:m>
                  <m:oMath xmlns:m="http://schemas.openxmlformats.org/officeDocument/2006/math">
                    <m:r>
                      <a:rPr kumimoji="1" lang="en-US" altLang="ja-JP" sz="2400" b="0" i="1" smtClean="0">
                        <a:latin typeface="Cambria Math" panose="02040503050406030204" pitchFamily="18" charset="0"/>
                      </a:rPr>
                      <m:t>𝐸</m:t>
                    </m:r>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𝑛𝑠𝑟𝑐</m:t>
                        </m:r>
                      </m:e>
                    </m:d>
                    <m:r>
                      <a:rPr kumimoji="1" lang="en-US" altLang="ja-JP" sz="2400" b="0" i="1" smtClean="0">
                        <a:latin typeface="Cambria Math" panose="02040503050406030204" pitchFamily="18" charset="0"/>
                      </a:rPr>
                      <m:t>, </m:t>
                    </m:r>
                    <m:d>
                      <m:dPr>
                        <m:ctrlPr>
                          <a:rPr kumimoji="1" lang="en-US" altLang="ja-JP" sz="2400" b="0" i="1" smtClean="0">
                            <a:solidFill>
                              <a:srgbClr val="E03253"/>
                            </a:solidFill>
                            <a:latin typeface="Cambria Math" panose="02040503050406030204" pitchFamily="18" charset="0"/>
                          </a:rPr>
                        </m:ctrlPr>
                      </m:dPr>
                      <m:e>
                        <m:r>
                          <a:rPr kumimoji="1" lang="en-US" altLang="ja-JP" sz="2400" b="0" i="1" smtClean="0">
                            <a:solidFill>
                              <a:srgbClr val="E03253"/>
                            </a:solidFill>
                            <a:latin typeface="Cambria Math" panose="02040503050406030204" pitchFamily="18" charset="0"/>
                          </a:rPr>
                          <m:t>𝑛𝑠𝑟𝑐</m:t>
                        </m:r>
                        <m:r>
                          <a:rPr kumimoji="1" lang="en-US" altLang="ja-JP" sz="2400" b="0" i="1" smtClean="0">
                            <a:solidFill>
                              <a:srgbClr val="E03253"/>
                            </a:solidFill>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𝑛𝑎</m:t>
                        </m:r>
                      </m:e>
                    </m:d>
                    <m:r>
                      <a:rPr kumimoji="1" lang="en-US" altLang="ja-JP" sz="2400" b="0" i="1" smtClean="0">
                        <a:latin typeface="Cambria Math" panose="02040503050406030204" pitchFamily="18" charset="0"/>
                      </a:rPr>
                      <m:t> </m:t>
                    </m:r>
                    <m:r>
                      <a:rPr kumimoji="1" lang="en-US" altLang="ja-JP" sz="2400" b="0" i="1" smtClean="0">
                        <a:solidFill>
                          <a:schemeClr val="tx1"/>
                        </a:solidFill>
                        <a:latin typeface="Cambria Math" panose="02040503050406030204" pitchFamily="18" charset="0"/>
                      </a:rPr>
                      <m:t>}</m:t>
                    </m:r>
                  </m:oMath>
                </a14:m>
                <a:endParaRPr kumimoji="1" lang="ja-JP" altLang="en-US" dirty="0"/>
              </a:p>
            </p:txBody>
          </p:sp>
        </mc:Choice>
        <mc:Fallback xmlns="">
          <p:sp>
            <p:nvSpPr>
              <p:cNvPr id="56" name="2"/>
              <p:cNvSpPr txBox="1">
                <a:spLocks noRot="1" noChangeAspect="1" noMove="1" noResize="1" noEditPoints="1" noAdjustHandles="1" noChangeArrowheads="1" noChangeShapeType="1" noTextEdit="1"/>
              </p:cNvSpPr>
              <p:nvPr/>
            </p:nvSpPr>
            <p:spPr>
              <a:xfrm>
                <a:off x="238004" y="920244"/>
                <a:ext cx="6794943" cy="830997"/>
              </a:xfrm>
              <a:prstGeom prst="rect">
                <a:avLst/>
              </a:prstGeom>
              <a:blipFill rotWithShape="0">
                <a:blip r:embed="rId5"/>
                <a:stretch>
                  <a:fillRect b="-1102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2" name="3"/>
              <p:cNvSpPr txBox="1"/>
              <p:nvPr/>
            </p:nvSpPr>
            <p:spPr>
              <a:xfrm>
                <a:off x="238005" y="915966"/>
                <a:ext cx="6794943" cy="830997"/>
              </a:xfrm>
              <a:prstGeom prst="rect">
                <a:avLst/>
              </a:prstGeom>
              <a:noFill/>
            </p:spPr>
            <p:txBody>
              <a:bodyPr wrap="square" rtlCol="0">
                <a:spAutoFit/>
              </a:bodyPr>
              <a:lstStyle/>
              <a:p>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𝑉</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𝑛𝑎</m:t>
                        </m:r>
                        <m:r>
                          <a:rPr kumimoji="1" lang="en-US" altLang="ja-JP" sz="2400" b="0" i="1" smtClean="0">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𝑛𝑏</m:t>
                        </m:r>
                      </m:e>
                    </m:d>
                  </m:oMath>
                </a14:m>
                <a:r>
                  <a:rPr kumimoji="1" lang="en-US" altLang="ja-JP" sz="2400" b="0" i="1" dirty="0" smtClean="0">
                    <a:solidFill>
                      <a:srgbClr val="E03253"/>
                    </a:solidFill>
                    <a:latin typeface="Cambria Math" panose="02040503050406030204" pitchFamily="18" charset="0"/>
                  </a:rPr>
                  <a:t/>
                </a:r>
                <a:br>
                  <a:rPr kumimoji="1" lang="en-US" altLang="ja-JP" sz="2400" b="0" i="1" dirty="0" smtClean="0">
                    <a:solidFill>
                      <a:srgbClr val="E03253"/>
                    </a:solidFill>
                    <a:latin typeface="Cambria Math" panose="02040503050406030204" pitchFamily="18" charset="0"/>
                  </a:rPr>
                </a:br>
                <a:r>
                  <a:rPr kumimoji="1" lang="en-US" altLang="ja-JP" sz="2400" b="0" i="1" dirty="0" smtClean="0">
                    <a:solidFill>
                      <a:srgbClr val="E03253"/>
                    </a:solidFill>
                    <a:latin typeface="Cambria Math" panose="02040503050406030204" pitchFamily="18" charset="0"/>
                  </a:rPr>
                  <a:t> </a:t>
                </a:r>
                <a14:m>
                  <m:oMath xmlns:m="http://schemas.openxmlformats.org/officeDocument/2006/math">
                    <m:r>
                      <a:rPr kumimoji="1" lang="en-US" altLang="ja-JP" sz="2400" b="0" i="1" smtClean="0">
                        <a:latin typeface="Cambria Math" panose="02040503050406030204" pitchFamily="18" charset="0"/>
                      </a:rPr>
                      <m:t>𝐸</m:t>
                    </m:r>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𝑛𝑠𝑟𝑐</m:t>
                        </m:r>
                      </m:e>
                    </m:d>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𝑛𝑎</m:t>
                        </m:r>
                      </m:e>
                    </m:d>
                    <m:r>
                      <a:rPr kumimoji="1" lang="en-US" altLang="ja-JP" sz="2400" b="0" i="1" smtClean="0">
                        <a:latin typeface="Cambria Math" panose="02040503050406030204" pitchFamily="18" charset="0"/>
                      </a:rPr>
                      <m:t>, </m:t>
                    </m:r>
                    <m:d>
                      <m:dPr>
                        <m:ctrlPr>
                          <a:rPr kumimoji="1" lang="en-US" altLang="ja-JP" sz="2400" b="0" i="1" smtClean="0">
                            <a:solidFill>
                              <a:srgbClr val="E03253"/>
                            </a:solidFill>
                            <a:latin typeface="Cambria Math" panose="02040503050406030204" pitchFamily="18" charset="0"/>
                          </a:rPr>
                        </m:ctrlPr>
                      </m:dPr>
                      <m:e>
                        <m:r>
                          <a:rPr kumimoji="1" lang="en-US" altLang="ja-JP" sz="2400" b="0" i="1" smtClean="0">
                            <a:solidFill>
                              <a:srgbClr val="E03253"/>
                            </a:solidFill>
                            <a:latin typeface="Cambria Math" panose="02040503050406030204" pitchFamily="18" charset="0"/>
                          </a:rPr>
                          <m:t>𝑛𝑠𝑟𝑐</m:t>
                        </m:r>
                        <m:r>
                          <a:rPr kumimoji="1" lang="en-US" altLang="ja-JP" sz="2400" b="0" i="1" smtClean="0">
                            <a:solidFill>
                              <a:srgbClr val="E03253"/>
                            </a:solidFill>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𝑛𝑏</m:t>
                        </m:r>
                      </m:e>
                    </m:d>
                    <m:r>
                      <a:rPr kumimoji="1" lang="en-US" altLang="ja-JP" sz="2400" b="0" i="1" smtClean="0">
                        <a:latin typeface="Cambria Math" panose="02040503050406030204" pitchFamily="18" charset="0"/>
                      </a:rPr>
                      <m:t> </m:t>
                    </m:r>
                    <m:r>
                      <a:rPr kumimoji="1" lang="en-US" altLang="ja-JP" sz="2400" b="0" i="1" smtClean="0">
                        <a:solidFill>
                          <a:schemeClr val="tx1"/>
                        </a:solidFill>
                        <a:latin typeface="Cambria Math" panose="02040503050406030204" pitchFamily="18" charset="0"/>
                      </a:rPr>
                      <m:t>}</m:t>
                    </m:r>
                  </m:oMath>
                </a14:m>
                <a:endParaRPr kumimoji="1" lang="ja-JP" altLang="en-US" dirty="0"/>
              </a:p>
            </p:txBody>
          </p:sp>
        </mc:Choice>
        <mc:Fallback xmlns="">
          <p:sp>
            <p:nvSpPr>
              <p:cNvPr id="52" name="3"/>
              <p:cNvSpPr txBox="1">
                <a:spLocks noRot="1" noChangeAspect="1" noMove="1" noResize="1" noEditPoints="1" noAdjustHandles="1" noChangeArrowheads="1" noChangeShapeType="1" noTextEdit="1"/>
              </p:cNvSpPr>
              <p:nvPr/>
            </p:nvSpPr>
            <p:spPr>
              <a:xfrm>
                <a:off x="238005" y="915966"/>
                <a:ext cx="6794943" cy="830997"/>
              </a:xfrm>
              <a:prstGeom prst="rect">
                <a:avLst/>
              </a:prstGeom>
              <a:blipFill rotWithShape="0">
                <a:blip r:embed="rId6"/>
                <a:stretch>
                  <a:fillRect b="-1021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5" name="4"/>
              <p:cNvSpPr txBox="1"/>
              <p:nvPr/>
            </p:nvSpPr>
            <p:spPr>
              <a:xfrm>
                <a:off x="238005" y="915965"/>
                <a:ext cx="6794943" cy="830997"/>
              </a:xfrm>
              <a:prstGeom prst="rect">
                <a:avLst/>
              </a:prstGeom>
              <a:noFill/>
            </p:spPr>
            <p:txBody>
              <a:bodyPr wrap="square" rtlCol="0">
                <a:spAutoFit/>
              </a:bodyPr>
              <a:lstStyle/>
              <a:p>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𝑉</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𝑛𝑎</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𝑛𝑏</m:t>
                        </m:r>
                        <m:r>
                          <a:rPr kumimoji="1" lang="en-US" altLang="ja-JP" sz="2400" b="0" i="1" smtClean="0">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𝑛𝑐</m:t>
                        </m:r>
                      </m:e>
                    </m:d>
                  </m:oMath>
                </a14:m>
                <a:r>
                  <a:rPr kumimoji="1" lang="en-US" altLang="ja-JP" sz="2400" b="0" i="1" dirty="0" smtClean="0">
                    <a:solidFill>
                      <a:srgbClr val="E03253"/>
                    </a:solidFill>
                    <a:latin typeface="Cambria Math" panose="02040503050406030204" pitchFamily="18" charset="0"/>
                  </a:rPr>
                  <a:t/>
                </a:r>
                <a:br>
                  <a:rPr kumimoji="1" lang="en-US" altLang="ja-JP" sz="2400" b="0" i="1" dirty="0" smtClean="0">
                    <a:solidFill>
                      <a:srgbClr val="E03253"/>
                    </a:solidFill>
                    <a:latin typeface="Cambria Math" panose="02040503050406030204" pitchFamily="18" charset="0"/>
                  </a:rPr>
                </a:br>
                <a:r>
                  <a:rPr kumimoji="1" lang="en-US" altLang="ja-JP" sz="2400" b="0" i="1" dirty="0" smtClean="0">
                    <a:solidFill>
                      <a:srgbClr val="E03253"/>
                    </a:solidFill>
                    <a:latin typeface="Cambria Math" panose="02040503050406030204" pitchFamily="18" charset="0"/>
                  </a:rPr>
                  <a:t> </a:t>
                </a:r>
                <a14:m>
                  <m:oMath xmlns:m="http://schemas.openxmlformats.org/officeDocument/2006/math">
                    <m:r>
                      <a:rPr kumimoji="1" lang="en-US" altLang="ja-JP" sz="2400" b="0" i="1" smtClean="0">
                        <a:latin typeface="Cambria Math" panose="02040503050406030204" pitchFamily="18" charset="0"/>
                      </a:rPr>
                      <m:t>𝐸</m:t>
                    </m:r>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𝑛𝑠𝑟𝑐</m:t>
                        </m:r>
                      </m:e>
                    </m:d>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𝑛𝑎</m:t>
                        </m:r>
                      </m:e>
                    </m:d>
                    <m:r>
                      <a:rPr kumimoji="1" lang="en-US" altLang="ja-JP" sz="2400" b="0" i="1" smtClean="0">
                        <a:latin typeface="Cambria Math" panose="02040503050406030204" pitchFamily="18" charset="0"/>
                      </a:rPr>
                      <m:t>, </m:t>
                    </m:r>
                    <m:d>
                      <m:dPr>
                        <m:ctrlPr>
                          <a:rPr kumimoji="1" lang="en-US" altLang="ja-JP" sz="2400" b="0" i="1" smtClean="0">
                            <a:latin typeface="Cambria Math" panose="02040503050406030204" pitchFamily="18" charset="0"/>
                          </a:rPr>
                        </m:ctrlPr>
                      </m:dPr>
                      <m:e>
                        <m:r>
                          <a:rPr kumimoji="1" lang="en-US" altLang="ja-JP" sz="2400" b="0" i="1" smtClean="0">
                            <a:latin typeface="Cambria Math" panose="02040503050406030204" pitchFamily="18" charset="0"/>
                          </a:rPr>
                          <m:t>𝑛𝑠𝑟𝑐</m:t>
                        </m:r>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𝑛𝑏</m:t>
                        </m:r>
                      </m:e>
                    </m:d>
                    <m:r>
                      <a:rPr kumimoji="1" lang="en-US" altLang="ja-JP" sz="2400" b="0" i="1" smtClean="0">
                        <a:latin typeface="Cambria Math" panose="02040503050406030204" pitchFamily="18" charset="0"/>
                      </a:rPr>
                      <m:t>, </m:t>
                    </m:r>
                    <m:d>
                      <m:dPr>
                        <m:ctrlPr>
                          <a:rPr kumimoji="1" lang="en-US" altLang="ja-JP" sz="2400" b="0" i="1" smtClean="0">
                            <a:solidFill>
                              <a:srgbClr val="E03253"/>
                            </a:solidFill>
                            <a:latin typeface="Cambria Math" panose="02040503050406030204" pitchFamily="18" charset="0"/>
                          </a:rPr>
                        </m:ctrlPr>
                      </m:dPr>
                      <m:e>
                        <m:r>
                          <a:rPr kumimoji="1" lang="en-US" altLang="ja-JP" sz="2400" b="0" i="1" smtClean="0">
                            <a:solidFill>
                              <a:srgbClr val="E03253"/>
                            </a:solidFill>
                            <a:latin typeface="Cambria Math" panose="02040503050406030204" pitchFamily="18" charset="0"/>
                          </a:rPr>
                          <m:t>𝑛𝑠𝑟𝑐</m:t>
                        </m:r>
                        <m:r>
                          <a:rPr kumimoji="1" lang="en-US" altLang="ja-JP" sz="2400" b="0" i="1" smtClean="0">
                            <a:solidFill>
                              <a:srgbClr val="E03253"/>
                            </a:solidFill>
                            <a:latin typeface="Cambria Math" panose="02040503050406030204" pitchFamily="18" charset="0"/>
                          </a:rPr>
                          <m:t>, </m:t>
                        </m:r>
                        <m:r>
                          <a:rPr kumimoji="1" lang="en-US" altLang="ja-JP" sz="2400" b="0" i="1" smtClean="0">
                            <a:solidFill>
                              <a:srgbClr val="E03253"/>
                            </a:solidFill>
                            <a:latin typeface="Cambria Math" panose="02040503050406030204" pitchFamily="18" charset="0"/>
                          </a:rPr>
                          <m:t>𝑛𝑐</m:t>
                        </m:r>
                      </m:e>
                    </m:d>
                    <m:r>
                      <a:rPr kumimoji="1" lang="en-US" altLang="ja-JP" sz="2400" b="0" i="1" smtClean="0">
                        <a:solidFill>
                          <a:srgbClr val="E03253"/>
                        </a:solidFill>
                        <a:latin typeface="Cambria Math" panose="02040503050406030204" pitchFamily="18" charset="0"/>
                      </a:rPr>
                      <m:t> </m:t>
                    </m:r>
                    <m:r>
                      <a:rPr kumimoji="1" lang="en-US" altLang="ja-JP" sz="2400" b="0" i="1" smtClean="0">
                        <a:solidFill>
                          <a:schemeClr val="tx1"/>
                        </a:solidFill>
                        <a:latin typeface="Cambria Math" panose="02040503050406030204" pitchFamily="18" charset="0"/>
                      </a:rPr>
                      <m:t>}</m:t>
                    </m:r>
                  </m:oMath>
                </a14:m>
                <a:endParaRPr kumimoji="1" lang="ja-JP" altLang="en-US" dirty="0"/>
              </a:p>
            </p:txBody>
          </p:sp>
        </mc:Choice>
        <mc:Fallback xmlns="">
          <p:sp>
            <p:nvSpPr>
              <p:cNvPr id="55" name="4"/>
              <p:cNvSpPr txBox="1">
                <a:spLocks noRot="1" noChangeAspect="1" noMove="1" noResize="1" noEditPoints="1" noAdjustHandles="1" noChangeArrowheads="1" noChangeShapeType="1" noTextEdit="1"/>
              </p:cNvSpPr>
              <p:nvPr/>
            </p:nvSpPr>
            <p:spPr>
              <a:xfrm>
                <a:off x="238005" y="915965"/>
                <a:ext cx="6794943" cy="830997"/>
              </a:xfrm>
              <a:prstGeom prst="rect">
                <a:avLst/>
              </a:prstGeom>
              <a:blipFill rotWithShape="0">
                <a:blip r:embed="rId7"/>
                <a:stretch>
                  <a:fillRect b="-10219"/>
                </a:stretch>
              </a:blipFill>
            </p:spPr>
            <p:txBody>
              <a:bodyPr/>
              <a:lstStyle/>
              <a:p>
                <a:r>
                  <a:rPr lang="ja-JP" altLang="en-US">
                    <a:noFill/>
                  </a:rPr>
                  <a:t> </a:t>
                </a:r>
              </a:p>
            </p:txBody>
          </p:sp>
        </mc:Fallback>
      </mc:AlternateContent>
      <p:sp>
        <p:nvSpPr>
          <p:cNvPr id="49" name="円/楕円 48"/>
          <p:cNvSpPr/>
          <p:nvPr/>
        </p:nvSpPr>
        <p:spPr>
          <a:xfrm>
            <a:off x="3113137" y="1717310"/>
            <a:ext cx="3778575" cy="648000"/>
          </a:xfrm>
          <a:prstGeom prst="ellips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root : {s1, s2, s3}</a:t>
            </a:r>
            <a:endParaRPr kumimoji="1" lang="ja-JP" altLang="en-US" sz="2800" b="1" dirty="0">
              <a:solidFill>
                <a:schemeClr val="tx1"/>
              </a:solidFill>
            </a:endParaRPr>
          </a:p>
        </p:txBody>
      </p:sp>
    </p:spTree>
    <p:extLst>
      <p:ext uri="{BB962C8B-B14F-4D97-AF65-F5344CB8AC3E}">
        <p14:creationId xmlns:p14="http://schemas.microsoft.com/office/powerpoint/2010/main" val="387429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100" fill="hold"/>
                                        <p:tgtEl>
                                          <p:spTgt spid="15"/>
                                        </p:tgtEl>
                                        <p:attrNameLst>
                                          <p:attrName>style.color</p:attrName>
                                        </p:attrNameLst>
                                      </p:cBhvr>
                                      <p:to>
                                        <a:srgbClr val="E03253"/>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par>
                                <p:cTn id="17" presetID="1" presetClass="emph" presetSubtype="2" fill="hold" nodeType="withEffect">
                                  <p:stCondLst>
                                    <p:cond delay="0"/>
                                  </p:stCondLst>
                                  <p:childTnLst>
                                    <p:animClr clrSpc="rgb" dir="cw">
                                      <p:cBhvr>
                                        <p:cTn id="18" dur="100" fill="hold"/>
                                        <p:tgtEl>
                                          <p:spTgt spid="6"/>
                                        </p:tgtEl>
                                        <p:attrNameLst>
                                          <p:attrName>fillcolor</p:attrName>
                                        </p:attrNameLst>
                                      </p:cBhvr>
                                      <p:to>
                                        <a:srgbClr val="9C9CDE"/>
                                      </p:to>
                                    </p:animClr>
                                    <p:set>
                                      <p:cBhvr>
                                        <p:cTn id="19" dur="100" fill="hold"/>
                                        <p:tgtEl>
                                          <p:spTgt spid="6"/>
                                        </p:tgtEl>
                                        <p:attrNameLst>
                                          <p:attrName>fill.type</p:attrName>
                                        </p:attrNameLst>
                                      </p:cBhvr>
                                      <p:to>
                                        <p:strVal val="solid"/>
                                      </p:to>
                                    </p:set>
                                    <p:set>
                                      <p:cBhvr>
                                        <p:cTn id="20" dur="100" fill="hold"/>
                                        <p:tgtEl>
                                          <p:spTgt spid="6"/>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3" presetClass="emph" presetSubtype="2" fill="hold" grpId="1" nodeType="clickEffect">
                                  <p:stCondLst>
                                    <p:cond delay="0"/>
                                  </p:stCondLst>
                                  <p:childTnLst>
                                    <p:animClr clrSpc="rgb" dir="cw">
                                      <p:cBhvr override="childStyle">
                                        <p:cTn id="24" dur="100" fill="hold"/>
                                        <p:tgtEl>
                                          <p:spTgt spid="15"/>
                                        </p:tgtEl>
                                        <p:attrNameLst>
                                          <p:attrName>style.color</p:attrName>
                                        </p:attrNameLst>
                                      </p:cBhvr>
                                      <p:to>
                                        <a:srgbClr val="0071BC"/>
                                      </p:to>
                                    </p:animClr>
                                  </p:childTnLst>
                                </p:cTn>
                              </p:par>
                              <p:par>
                                <p:cTn id="25" presetID="3" presetClass="emph" presetSubtype="2" fill="hold" grpId="0" nodeType="withEffect">
                                  <p:stCondLst>
                                    <p:cond delay="0"/>
                                  </p:stCondLst>
                                  <p:childTnLst>
                                    <p:animClr clrSpc="rgb" dir="cw">
                                      <p:cBhvr override="childStyle">
                                        <p:cTn id="26" dur="100" fill="hold"/>
                                        <p:tgtEl>
                                          <p:spTgt spid="16"/>
                                        </p:tgtEl>
                                        <p:attrNameLst>
                                          <p:attrName>style.color</p:attrName>
                                        </p:attrNameLst>
                                      </p:cBhvr>
                                      <p:to>
                                        <a:srgbClr val="E03253"/>
                                      </p:to>
                                    </p:animClr>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par>
                                <p:cTn id="31" presetID="1" presetClass="exit" presetSubtype="0" fill="hold" grpId="2" nodeType="withEffect">
                                  <p:stCondLst>
                                    <p:cond delay="0"/>
                                  </p:stCondLst>
                                  <p:childTnLst>
                                    <p:set>
                                      <p:cBhvr>
                                        <p:cTn id="32" dur="1" fill="hold">
                                          <p:stCondLst>
                                            <p:cond delay="0"/>
                                          </p:stCondLst>
                                        </p:cTn>
                                        <p:tgtEl>
                                          <p:spTgt spid="58"/>
                                        </p:tgtEl>
                                        <p:attrNameLst>
                                          <p:attrName>style.visibility</p:attrName>
                                        </p:attrNameLst>
                                      </p:cBhvr>
                                      <p:to>
                                        <p:strVal val="hidden"/>
                                      </p:to>
                                    </p:set>
                                  </p:childTnLst>
                                </p:cTn>
                              </p:par>
                              <p:par>
                                <p:cTn id="33" presetID="1" presetClass="entr" presetSubtype="0" fill="hold" grpId="1" nodeType="withEffect">
                                  <p:stCondLst>
                                    <p:cond delay="0"/>
                                  </p:stCondLst>
                                  <p:childTnLst>
                                    <p:set>
                                      <p:cBhvr>
                                        <p:cTn id="34" dur="1" fill="hold">
                                          <p:stCondLst>
                                            <p:cond delay="0"/>
                                          </p:stCondLst>
                                        </p:cTn>
                                        <p:tgtEl>
                                          <p:spTgt spid="56"/>
                                        </p:tgtEl>
                                        <p:attrNameLst>
                                          <p:attrName>style.visibility</p:attrName>
                                        </p:attrNameLst>
                                      </p:cBhvr>
                                      <p:to>
                                        <p:strVal val="visible"/>
                                      </p:to>
                                    </p:set>
                                  </p:childTnLst>
                                </p:cTn>
                              </p:par>
                              <p:par>
                                <p:cTn id="35" presetID="1" presetClass="exit" presetSubtype="0" fill="hold" nodeType="withEffect">
                                  <p:stCondLst>
                                    <p:cond delay="0"/>
                                  </p:stCondLst>
                                  <p:childTnLst>
                                    <p:set>
                                      <p:cBhvr>
                                        <p:cTn id="36" dur="1" fill="hold">
                                          <p:stCondLst>
                                            <p:cond delay="0"/>
                                          </p:stCondLst>
                                        </p:cTn>
                                        <p:tgtEl>
                                          <p:spTgt spid="10"/>
                                        </p:tgtEl>
                                        <p:attrNameLst>
                                          <p:attrName>style.visibility</p:attrName>
                                        </p:attrNameLst>
                                      </p:cBhvr>
                                      <p:to>
                                        <p:strVal val="hidden"/>
                                      </p:to>
                                    </p:set>
                                  </p:childTnLst>
                                </p:cTn>
                              </p:par>
                              <p:par>
                                <p:cTn id="37" presetID="1" presetClass="emph" presetSubtype="2" fill="hold" nodeType="withEffect">
                                  <p:stCondLst>
                                    <p:cond delay="0"/>
                                  </p:stCondLst>
                                  <p:childTnLst>
                                    <p:animClr clrSpc="rgb" dir="cw">
                                      <p:cBhvr>
                                        <p:cTn id="38" dur="100" fill="hold"/>
                                        <p:tgtEl>
                                          <p:spTgt spid="7"/>
                                        </p:tgtEl>
                                        <p:attrNameLst>
                                          <p:attrName>fillcolor</p:attrName>
                                        </p:attrNameLst>
                                      </p:cBhvr>
                                      <p:to>
                                        <a:srgbClr val="EB7D92"/>
                                      </p:to>
                                    </p:animClr>
                                    <p:set>
                                      <p:cBhvr>
                                        <p:cTn id="39" dur="100" fill="hold"/>
                                        <p:tgtEl>
                                          <p:spTgt spid="7"/>
                                        </p:tgtEl>
                                        <p:attrNameLst>
                                          <p:attrName>fill.type</p:attrName>
                                        </p:attrNameLst>
                                      </p:cBhvr>
                                      <p:to>
                                        <p:strVal val="solid"/>
                                      </p:to>
                                    </p:set>
                                    <p:set>
                                      <p:cBhvr>
                                        <p:cTn id="40" dur="100" fill="hold"/>
                                        <p:tgtEl>
                                          <p:spTgt spid="7"/>
                                        </p:tgtEl>
                                        <p:attrNameLst>
                                          <p:attrName>fill.on</p:attrName>
                                        </p:attrNameLst>
                                      </p:cBhvr>
                                      <p:to>
                                        <p:strVal val="true"/>
                                      </p:to>
                                    </p:set>
                                  </p:childTnLst>
                                </p:cTn>
                              </p:par>
                            </p:childTnLst>
                          </p:cTn>
                        </p:par>
                      </p:childTnLst>
                    </p:cTn>
                  </p:par>
                  <p:par>
                    <p:cTn id="41" fill="hold">
                      <p:stCondLst>
                        <p:cond delay="indefinite"/>
                      </p:stCondLst>
                      <p:childTnLst>
                        <p:par>
                          <p:cTn id="42" fill="hold">
                            <p:stCondLst>
                              <p:cond delay="0"/>
                            </p:stCondLst>
                            <p:childTnLst>
                              <p:par>
                                <p:cTn id="43" presetID="3" presetClass="emph" presetSubtype="2" fill="hold" grpId="1" nodeType="clickEffect">
                                  <p:stCondLst>
                                    <p:cond delay="0"/>
                                  </p:stCondLst>
                                  <p:childTnLst>
                                    <p:animClr clrSpc="rgb" dir="cw">
                                      <p:cBhvr override="childStyle">
                                        <p:cTn id="44" dur="100" fill="hold"/>
                                        <p:tgtEl>
                                          <p:spTgt spid="16"/>
                                        </p:tgtEl>
                                        <p:attrNameLst>
                                          <p:attrName>style.color</p:attrName>
                                        </p:attrNameLst>
                                      </p:cBhvr>
                                      <p:to>
                                        <a:srgbClr val="0071BC"/>
                                      </p:to>
                                    </p:animClr>
                                  </p:childTnLst>
                                </p:cTn>
                              </p:par>
                              <p:par>
                                <p:cTn id="45" presetID="3" presetClass="emph" presetSubtype="2" fill="hold" grpId="0" nodeType="withEffect">
                                  <p:stCondLst>
                                    <p:cond delay="0"/>
                                  </p:stCondLst>
                                  <p:childTnLst>
                                    <p:animClr clrSpc="rgb" dir="cw">
                                      <p:cBhvr override="childStyle">
                                        <p:cTn id="46" dur="100" fill="hold"/>
                                        <p:tgtEl>
                                          <p:spTgt spid="18"/>
                                        </p:tgtEl>
                                        <p:attrNameLst>
                                          <p:attrName>style.color</p:attrName>
                                        </p:attrNameLst>
                                      </p:cBhvr>
                                      <p:to>
                                        <a:srgbClr val="E03253"/>
                                      </p:to>
                                    </p:animClr>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7"/>
                                        </p:tgtEl>
                                        <p:attrNameLst>
                                          <p:attrName>style.visibility</p:attrName>
                                        </p:attrNameLst>
                                      </p:cBhvr>
                                      <p:to>
                                        <p:strVal val="visible"/>
                                      </p:to>
                                    </p:set>
                                  </p:childTnLst>
                                </p:cTn>
                              </p:par>
                              <p:par>
                                <p:cTn id="51" presetID="1" presetClass="exit" presetSubtype="0" fill="hold" grpId="2" nodeType="withEffect">
                                  <p:stCondLst>
                                    <p:cond delay="0"/>
                                  </p:stCondLst>
                                  <p:childTnLst>
                                    <p:set>
                                      <p:cBhvr>
                                        <p:cTn id="52" dur="1" fill="hold">
                                          <p:stCondLst>
                                            <p:cond delay="0"/>
                                          </p:stCondLst>
                                        </p:cTn>
                                        <p:tgtEl>
                                          <p:spTgt spid="56"/>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xit" presetSubtype="0" fill="hold" nodeType="withEffect">
                                  <p:stCondLst>
                                    <p:cond delay="0"/>
                                  </p:stCondLst>
                                  <p:childTnLst>
                                    <p:set>
                                      <p:cBhvr>
                                        <p:cTn id="56" dur="1" fill="hold">
                                          <p:stCondLst>
                                            <p:cond delay="0"/>
                                          </p:stCondLst>
                                        </p:cTn>
                                        <p:tgtEl>
                                          <p:spTgt spid="12"/>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9" presetClass="emph" presetSubtype="0" fill="hold" grpId="0" nodeType="withEffect">
                                  <p:stCondLst>
                                    <p:cond delay="0"/>
                                  </p:stCondLst>
                                  <p:childTnLst>
                                    <p:animClr clrSpc="rgb" dir="cw">
                                      <p:cBhvr override="childStyle">
                                        <p:cTn id="60" dur="100" fill="hold"/>
                                        <p:tgtEl>
                                          <p:spTgt spid="13"/>
                                        </p:tgtEl>
                                        <p:attrNameLst>
                                          <p:attrName>style.color</p:attrName>
                                        </p:attrNameLst>
                                      </p:cBhvr>
                                      <p:to>
                                        <a:srgbClr val="0087E2"/>
                                      </p:to>
                                    </p:animClr>
                                    <p:animClr clrSpc="rgb" dir="cw">
                                      <p:cBhvr>
                                        <p:cTn id="61" dur="100" fill="hold"/>
                                        <p:tgtEl>
                                          <p:spTgt spid="13"/>
                                        </p:tgtEl>
                                        <p:attrNameLst>
                                          <p:attrName>fillcolor</p:attrName>
                                        </p:attrNameLst>
                                      </p:cBhvr>
                                      <p:to>
                                        <a:srgbClr val="0087E2"/>
                                      </p:to>
                                    </p:animClr>
                                    <p:set>
                                      <p:cBhvr>
                                        <p:cTn id="62" dur="100" fill="hold"/>
                                        <p:tgtEl>
                                          <p:spTgt spid="13"/>
                                        </p:tgtEl>
                                        <p:attrNameLst>
                                          <p:attrName>fill.type</p:attrName>
                                        </p:attrNameLst>
                                      </p:cBhvr>
                                      <p:to>
                                        <p:strVal val="solid"/>
                                      </p:to>
                                    </p:set>
                                    <p:set>
                                      <p:cBhvr>
                                        <p:cTn id="63" dur="100" fill="hold"/>
                                        <p:tgtEl>
                                          <p:spTgt spid="13"/>
                                        </p:tgtEl>
                                        <p:attrNameLst>
                                          <p:attrName>fill.on</p:attrName>
                                        </p:attrNameLst>
                                      </p:cBhvr>
                                      <p:to>
                                        <p:strVal val="true"/>
                                      </p:to>
                                    </p:set>
                                  </p:childTnLst>
                                </p:cTn>
                              </p:par>
                            </p:childTnLst>
                          </p:cTn>
                        </p:par>
                      </p:childTnLst>
                    </p:cTn>
                  </p:par>
                  <p:par>
                    <p:cTn id="64" fill="hold">
                      <p:stCondLst>
                        <p:cond delay="indefinite"/>
                      </p:stCondLst>
                      <p:childTnLst>
                        <p:par>
                          <p:cTn id="65" fill="hold">
                            <p:stCondLst>
                              <p:cond delay="0"/>
                            </p:stCondLst>
                            <p:childTnLst>
                              <p:par>
                                <p:cTn id="66" presetID="1" presetClass="exit" presetSubtype="0" fill="hold" nodeType="clickEffect">
                                  <p:stCondLst>
                                    <p:cond delay="0"/>
                                  </p:stCondLst>
                                  <p:childTnLst>
                                    <p:set>
                                      <p:cBhvr>
                                        <p:cTn id="67" dur="1" fill="hold">
                                          <p:stCondLst>
                                            <p:cond delay="0"/>
                                          </p:stCondLst>
                                        </p:cTn>
                                        <p:tgtEl>
                                          <p:spTgt spid="14"/>
                                        </p:tgtEl>
                                        <p:attrNameLst>
                                          <p:attrName>style.visibility</p:attrName>
                                        </p:attrNameLst>
                                      </p:cBhvr>
                                      <p:to>
                                        <p:strVal val="hidden"/>
                                      </p:to>
                                    </p:set>
                                  </p:childTnLst>
                                </p:cTn>
                              </p:par>
                              <p:par>
                                <p:cTn id="68" presetID="1" presetClass="exit" presetSubtype="0" fill="hold" grpId="0" nodeType="withEffect">
                                  <p:stCondLst>
                                    <p:cond delay="0"/>
                                  </p:stCondLst>
                                  <p:childTnLst>
                                    <p:set>
                                      <p:cBhvr>
                                        <p:cTn id="69" dur="1" fill="hold">
                                          <p:stCondLst>
                                            <p:cond delay="0"/>
                                          </p:stCondLst>
                                        </p:cTn>
                                        <p:tgtEl>
                                          <p:spTgt spid="19"/>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3" presetClass="emph" presetSubtype="2" fill="hold" grpId="1" nodeType="clickEffect">
                                  <p:stCondLst>
                                    <p:cond delay="0"/>
                                  </p:stCondLst>
                                  <p:childTnLst>
                                    <p:animClr clrSpc="rgb" dir="cw">
                                      <p:cBhvr override="childStyle">
                                        <p:cTn id="73" dur="100" fill="hold"/>
                                        <p:tgtEl>
                                          <p:spTgt spid="18"/>
                                        </p:tgtEl>
                                        <p:attrNameLst>
                                          <p:attrName>style.color</p:attrName>
                                        </p:attrNameLst>
                                      </p:cBhvr>
                                      <p:to>
                                        <a:srgbClr val="0071BC"/>
                                      </p:to>
                                    </p:animClr>
                                  </p:childTnLst>
                                </p:cTn>
                              </p:par>
                              <p:par>
                                <p:cTn id="74" presetID="3" presetClass="emph" presetSubtype="2" fill="hold" grpId="0" nodeType="withEffect">
                                  <p:stCondLst>
                                    <p:cond delay="0"/>
                                  </p:stCondLst>
                                  <p:childTnLst>
                                    <p:animClr clrSpc="rgb" dir="cw">
                                      <p:cBhvr override="childStyle">
                                        <p:cTn id="75" dur="100" fill="hold"/>
                                        <p:tgtEl>
                                          <p:spTgt spid="17"/>
                                        </p:tgtEl>
                                        <p:attrNameLst>
                                          <p:attrName>style.color</p:attrName>
                                        </p:attrNameLst>
                                      </p:cBhvr>
                                      <p:to>
                                        <a:srgbClr val="E03253"/>
                                      </p:to>
                                    </p:animClr>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48"/>
                                        </p:tgtEl>
                                        <p:attrNameLst>
                                          <p:attrName>style.visibility</p:attrName>
                                        </p:attrNameLst>
                                      </p:cBhvr>
                                      <p:to>
                                        <p:strVal val="visible"/>
                                      </p:to>
                                    </p:set>
                                  </p:childTnLst>
                                </p:cTn>
                              </p:par>
                              <p:par>
                                <p:cTn id="80" presetID="1" presetClass="exit" presetSubtype="0" fill="hold" grpId="1" nodeType="withEffect">
                                  <p:stCondLst>
                                    <p:cond delay="0"/>
                                  </p:stCondLst>
                                  <p:childTnLst>
                                    <p:set>
                                      <p:cBhvr>
                                        <p:cTn id="81" dur="1" fill="hold">
                                          <p:stCondLst>
                                            <p:cond delay="0"/>
                                          </p:stCondLst>
                                        </p:cTn>
                                        <p:tgtEl>
                                          <p:spTgt spid="52"/>
                                        </p:tgtEl>
                                        <p:attrNameLst>
                                          <p:attrName>style.visibility</p:attrName>
                                        </p:attrNameLst>
                                      </p:cBhvr>
                                      <p:to>
                                        <p:strVal val="hidden"/>
                                      </p:to>
                                    </p:set>
                                  </p:childTnLst>
                                </p:cTn>
                              </p:par>
                              <p:par>
                                <p:cTn id="82" presetID="1" presetClass="entr" presetSubtype="0" fill="hold" grpId="0" nodeType="withEffect">
                                  <p:stCondLst>
                                    <p:cond delay="0"/>
                                  </p:stCondLst>
                                  <p:childTnLst>
                                    <p:set>
                                      <p:cBhvr>
                                        <p:cTn id="83" dur="1" fill="hold">
                                          <p:stCondLst>
                                            <p:cond delay="0"/>
                                          </p:stCondLst>
                                        </p:cTn>
                                        <p:tgtEl>
                                          <p:spTgt spid="55"/>
                                        </p:tgtEl>
                                        <p:attrNameLst>
                                          <p:attrName>style.visibility</p:attrName>
                                        </p:attrNameLst>
                                      </p:cBhvr>
                                      <p:to>
                                        <p:strVal val="visible"/>
                                      </p:to>
                                    </p:set>
                                  </p:childTnLst>
                                </p:cTn>
                              </p:par>
                              <p:par>
                                <p:cTn id="84" presetID="1" presetClass="exit" presetSubtype="0" fill="hold" nodeType="withEffect">
                                  <p:stCondLst>
                                    <p:cond delay="0"/>
                                  </p:stCondLst>
                                  <p:childTnLst>
                                    <p:set>
                                      <p:cBhvr>
                                        <p:cTn id="85" dur="1" fill="hold">
                                          <p:stCondLst>
                                            <p:cond delay="0"/>
                                          </p:stCondLst>
                                        </p:cTn>
                                        <p:tgtEl>
                                          <p:spTgt spid="11"/>
                                        </p:tgtEl>
                                        <p:attrNameLst>
                                          <p:attrName>style.visibility</p:attrName>
                                        </p:attrNameLst>
                                      </p:cBhvr>
                                      <p:to>
                                        <p:strVal val="hidden"/>
                                      </p:to>
                                    </p:set>
                                  </p:childTnLst>
                                </p:cTn>
                              </p:par>
                              <p:par>
                                <p:cTn id="86" presetID="19" presetClass="emph" presetSubtype="0" fill="hold" grpId="0" nodeType="withEffect">
                                  <p:stCondLst>
                                    <p:cond delay="0"/>
                                  </p:stCondLst>
                                  <p:childTnLst>
                                    <p:animClr clrSpc="rgb" dir="cw">
                                      <p:cBhvr override="childStyle">
                                        <p:cTn id="87" dur="100" fill="hold"/>
                                        <p:tgtEl>
                                          <p:spTgt spid="8"/>
                                        </p:tgtEl>
                                        <p:attrNameLst>
                                          <p:attrName>style.color</p:attrName>
                                        </p:attrNameLst>
                                      </p:cBhvr>
                                      <p:to>
                                        <a:srgbClr val="92D050"/>
                                      </p:to>
                                    </p:animClr>
                                    <p:animClr clrSpc="rgb" dir="cw">
                                      <p:cBhvr>
                                        <p:cTn id="88" dur="100" fill="hold"/>
                                        <p:tgtEl>
                                          <p:spTgt spid="8"/>
                                        </p:tgtEl>
                                        <p:attrNameLst>
                                          <p:attrName>fillcolor</p:attrName>
                                        </p:attrNameLst>
                                      </p:cBhvr>
                                      <p:to>
                                        <a:srgbClr val="92D050"/>
                                      </p:to>
                                    </p:animClr>
                                    <p:set>
                                      <p:cBhvr>
                                        <p:cTn id="89" dur="100" fill="hold"/>
                                        <p:tgtEl>
                                          <p:spTgt spid="8"/>
                                        </p:tgtEl>
                                        <p:attrNameLst>
                                          <p:attrName>fill.type</p:attrName>
                                        </p:attrNameLst>
                                      </p:cBhvr>
                                      <p:to>
                                        <p:strVal val="solid"/>
                                      </p:to>
                                    </p:set>
                                    <p:set>
                                      <p:cBhvr>
                                        <p:cTn id="90" dur="100" fill="hold"/>
                                        <p:tgtEl>
                                          <p:spTgt spid="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P spid="57" grpId="0" animBg="1"/>
      <p:bldP spid="15" grpId="0"/>
      <p:bldP spid="15" grpId="1"/>
      <p:bldP spid="16" grpId="0"/>
      <p:bldP spid="16" grpId="1"/>
      <p:bldP spid="18" grpId="0"/>
      <p:bldP spid="18" grpId="1"/>
      <p:bldP spid="17" grpId="0"/>
      <p:bldP spid="19" grpId="0"/>
      <p:bldP spid="59" grpId="0"/>
      <p:bldP spid="58" grpId="1"/>
      <p:bldP spid="58" grpId="2"/>
      <p:bldP spid="56" grpId="1"/>
      <p:bldP spid="56" grpId="2"/>
      <p:bldP spid="52" grpId="0"/>
      <p:bldP spid="52" grpId="1"/>
      <p:bldP spid="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手法構成</a:t>
            </a:r>
            <a:endParaRPr kumimoji="1" lang="ja-JP" altLang="en-US" sz="4800" dirty="0"/>
          </a:p>
        </p:txBody>
      </p:sp>
      <p:sp>
        <p:nvSpPr>
          <p:cNvPr id="6" name="テキスト プレースホルダー 5"/>
          <p:cNvSpPr>
            <a:spLocks noGrp="1"/>
          </p:cNvSpPr>
          <p:nvPr>
            <p:ph idx="1"/>
          </p:nvPr>
        </p:nvSpPr>
        <p:spPr/>
        <p:txBody>
          <a:bodyPr/>
          <a:lstStyle/>
          <a:p>
            <a:pPr marL="742950" indent="-742950">
              <a:lnSpc>
                <a:spcPct val="150000"/>
              </a:lnSpc>
              <a:buFont typeface="+mj-lt"/>
              <a:buAutoNum type="arabicPeriod"/>
            </a:pPr>
            <a:r>
              <a:rPr lang="ja-JP" altLang="en-US" sz="4000" dirty="0"/>
              <a:t>ディレクトリ構造から有向グラフ</a:t>
            </a:r>
            <a:r>
              <a:rPr lang="ja-JP" altLang="en-US" sz="4000" dirty="0" smtClean="0"/>
              <a:t>へ</a:t>
            </a:r>
            <a:endParaRPr lang="en-US" altLang="ja-JP" sz="4000" dirty="0" smtClean="0">
              <a:solidFill>
                <a:srgbClr val="0071BC"/>
              </a:solidFill>
            </a:endParaRPr>
          </a:p>
          <a:p>
            <a:pPr marL="742950" indent="-742950">
              <a:lnSpc>
                <a:spcPct val="150000"/>
              </a:lnSpc>
              <a:buFont typeface="+mj-lt"/>
              <a:buAutoNum type="arabicPeriod"/>
            </a:pPr>
            <a:r>
              <a:rPr lang="ja-JP" altLang="en-US" sz="4000" dirty="0" smtClean="0"/>
              <a:t>ディレクトリグラフ</a:t>
            </a:r>
            <a:r>
              <a:rPr lang="ja-JP" altLang="en-US" sz="4000" dirty="0"/>
              <a:t>の</a:t>
            </a:r>
            <a:r>
              <a:rPr lang="ja-JP" altLang="en-US" sz="4000" dirty="0" smtClean="0"/>
              <a:t>生成</a:t>
            </a:r>
            <a:endParaRPr lang="en-US" altLang="ja-JP" sz="4000" dirty="0" smtClean="0"/>
          </a:p>
          <a:p>
            <a:pPr marL="742950" indent="-742950">
              <a:lnSpc>
                <a:spcPct val="150000"/>
              </a:lnSpc>
              <a:buFont typeface="+mj-lt"/>
              <a:buAutoNum type="arabicPeriod"/>
            </a:pPr>
            <a:r>
              <a:rPr lang="ja-JP" altLang="en-US" sz="4000" dirty="0"/>
              <a:t>有向スパニングツリーを抽出</a:t>
            </a:r>
          </a:p>
          <a:p>
            <a:pPr marL="742950" indent="-742950">
              <a:lnSpc>
                <a:spcPct val="150000"/>
              </a:lnSpc>
              <a:buFont typeface="+mj-lt"/>
              <a:buAutoNum type="arabicPeriod"/>
            </a:pPr>
            <a:r>
              <a:rPr lang="ja-JP" altLang="en-US" sz="4000" dirty="0">
                <a:solidFill>
                  <a:srgbClr val="0071BC"/>
                </a:solidFill>
              </a:rPr>
              <a:t>スパニングツリー</a:t>
            </a:r>
            <a:r>
              <a:rPr lang="ja-JP" altLang="en-US" sz="4000" dirty="0" smtClean="0">
                <a:solidFill>
                  <a:srgbClr val="0071BC"/>
                </a:solidFill>
              </a:rPr>
              <a:t>から</a:t>
            </a:r>
            <a:r>
              <a:rPr lang="ja-JP" altLang="en-US" sz="4000" dirty="0">
                <a:solidFill>
                  <a:srgbClr val="0071BC"/>
                </a:solidFill>
              </a:rPr>
              <a:t>ディレクトリ構造へ</a:t>
            </a:r>
          </a:p>
          <a:p>
            <a:pPr marL="742950" indent="-742950">
              <a:lnSpc>
                <a:spcPct val="150000"/>
              </a:lnSpc>
              <a:buFont typeface="+mj-lt"/>
              <a:buAutoNum type="arabicPeriod"/>
            </a:pPr>
            <a:endParaRPr kumimoji="1" lang="ja-JP" altLang="en-US" sz="4000" dirty="0">
              <a:solidFill>
                <a:srgbClr val="0071BC"/>
              </a:solidFill>
            </a:endParaRPr>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27</a:t>
            </a:fld>
            <a:endParaRPr lang="en-US" altLang="ja-JP"/>
          </a:p>
        </p:txBody>
      </p:sp>
    </p:spTree>
    <p:extLst>
      <p:ext uri="{BB962C8B-B14F-4D97-AF65-F5344CB8AC3E}">
        <p14:creationId xmlns:p14="http://schemas.microsoft.com/office/powerpoint/2010/main" val="1960743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5888"/>
            <a:ext cx="9144000" cy="576262"/>
          </a:xfrm>
        </p:spPr>
        <p:txBody>
          <a:bodyPr/>
          <a:lstStyle/>
          <a:p>
            <a:r>
              <a:rPr kumimoji="1" lang="ja-JP" altLang="en-US" sz="4200" dirty="0" smtClean="0"/>
              <a:t>スパニングツリーからディレクトリ構造へ</a:t>
            </a:r>
            <a:endParaRPr kumimoji="1" lang="ja-JP" altLang="en-US" sz="4200" dirty="0"/>
          </a:p>
        </p:txBody>
      </p:sp>
      <p:pic>
        <p:nvPicPr>
          <p:cNvPr id="14" name="図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340" y="1875184"/>
            <a:ext cx="1128457" cy="736213"/>
          </a:xfrm>
          <a:prstGeom prst="rect">
            <a:avLst/>
          </a:prstGeom>
        </p:spPr>
      </p:pic>
      <p:pic>
        <p:nvPicPr>
          <p:cNvPr id="15" name="図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7667" y="2853002"/>
            <a:ext cx="1128457" cy="736213"/>
          </a:xfrm>
          <a:prstGeom prst="rect">
            <a:avLst/>
          </a:prstGeom>
        </p:spPr>
      </p:pic>
      <p:pic>
        <p:nvPicPr>
          <p:cNvPr id="16" name="図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4994" y="3830820"/>
            <a:ext cx="1128457" cy="736213"/>
          </a:xfrm>
          <a:prstGeom prst="rect">
            <a:avLst/>
          </a:prstGeom>
        </p:spPr>
      </p:pic>
      <p:pic>
        <p:nvPicPr>
          <p:cNvPr id="17" name="図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7149" y="4808636"/>
            <a:ext cx="1128457" cy="736213"/>
          </a:xfrm>
          <a:prstGeom prst="rect">
            <a:avLst/>
          </a:prstGeom>
        </p:spPr>
      </p:pic>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4994" y="5786456"/>
            <a:ext cx="1128457" cy="736213"/>
          </a:xfrm>
          <a:prstGeom prst="rect">
            <a:avLst/>
          </a:prstGeom>
        </p:spPr>
      </p:pic>
      <p:cxnSp>
        <p:nvCxnSpPr>
          <p:cNvPr id="19" name="カギ線コネクタ 18"/>
          <p:cNvCxnSpPr>
            <a:stCxn id="14" idx="2"/>
            <a:endCxn id="15" idx="1"/>
          </p:cNvCxnSpPr>
          <p:nvPr/>
        </p:nvCxnSpPr>
        <p:spPr>
          <a:xfrm rot="16200000" flipH="1">
            <a:off x="3936262" y="2839704"/>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stCxn id="15" idx="2"/>
            <a:endCxn id="16" idx="1"/>
          </p:cNvCxnSpPr>
          <p:nvPr/>
        </p:nvCxnSpPr>
        <p:spPr>
          <a:xfrm rot="16200000" flipH="1">
            <a:off x="4653589" y="3817522"/>
            <a:ext cx="609712" cy="153098"/>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カギ線コネクタ 20"/>
          <p:cNvCxnSpPr>
            <a:endCxn id="18" idx="1"/>
          </p:cNvCxnSpPr>
          <p:nvPr/>
        </p:nvCxnSpPr>
        <p:spPr>
          <a:xfrm rot="16200000" flipH="1">
            <a:off x="3980626" y="5100194"/>
            <a:ext cx="1955637" cy="153099"/>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カギ線コネクタ 21"/>
          <p:cNvCxnSpPr>
            <a:stCxn id="15" idx="2"/>
            <a:endCxn id="17" idx="1"/>
          </p:cNvCxnSpPr>
          <p:nvPr/>
        </p:nvCxnSpPr>
        <p:spPr>
          <a:xfrm rot="16200000" flipH="1">
            <a:off x="4170758" y="4300352"/>
            <a:ext cx="1587528" cy="16525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3706080" y="1981302"/>
            <a:ext cx="916975" cy="523220"/>
          </a:xfrm>
          <a:prstGeom prst="rect">
            <a:avLst/>
          </a:prstGeom>
          <a:noFill/>
        </p:spPr>
        <p:txBody>
          <a:bodyPr wrap="square" rtlCol="0">
            <a:spAutoFit/>
          </a:bodyPr>
          <a:lstStyle/>
          <a:p>
            <a:pPr algn="ctr"/>
            <a:r>
              <a:rPr kumimoji="1" lang="en-US" altLang="ja-JP" sz="2800" b="1" dirty="0" smtClean="0"/>
              <a:t>root</a:t>
            </a:r>
            <a:endParaRPr kumimoji="1" lang="ja-JP" altLang="en-US" sz="2800" b="1" dirty="0"/>
          </a:p>
        </p:txBody>
      </p:sp>
      <p:sp>
        <p:nvSpPr>
          <p:cNvPr id="35" name="テキスト ボックス 34"/>
          <p:cNvSpPr txBox="1"/>
          <p:nvPr/>
        </p:nvSpPr>
        <p:spPr>
          <a:xfrm>
            <a:off x="4355931" y="2959495"/>
            <a:ext cx="1043417" cy="523220"/>
          </a:xfrm>
          <a:prstGeom prst="rect">
            <a:avLst/>
          </a:prstGeom>
          <a:noFill/>
        </p:spPr>
        <p:txBody>
          <a:bodyPr wrap="square" rtlCol="0">
            <a:spAutoFit/>
          </a:bodyPr>
          <a:lstStyle/>
          <a:p>
            <a:pPr algn="ctr"/>
            <a:r>
              <a:rPr lang="en-US" altLang="ja-JP" sz="2800" b="1" dirty="0" smtClean="0"/>
              <a:t>src</a:t>
            </a:r>
            <a:endParaRPr kumimoji="1" lang="ja-JP" altLang="en-US" sz="2800" b="1" dirty="0"/>
          </a:p>
        </p:txBody>
      </p:sp>
      <p:sp>
        <p:nvSpPr>
          <p:cNvPr id="38" name="テキスト ボックス 37"/>
          <p:cNvSpPr txBox="1"/>
          <p:nvPr/>
        </p:nvSpPr>
        <p:spPr>
          <a:xfrm>
            <a:off x="5082259" y="3943600"/>
            <a:ext cx="1043417" cy="523220"/>
          </a:xfrm>
          <a:prstGeom prst="rect">
            <a:avLst/>
          </a:prstGeom>
          <a:noFill/>
        </p:spPr>
        <p:txBody>
          <a:bodyPr wrap="square" rtlCol="0">
            <a:spAutoFit/>
          </a:bodyPr>
          <a:lstStyle/>
          <a:p>
            <a:pPr algn="ctr"/>
            <a:r>
              <a:rPr lang="en-US" altLang="ja-JP" sz="2800" b="1" dirty="0" smtClean="0"/>
              <a:t>a</a:t>
            </a:r>
            <a:endParaRPr kumimoji="1" lang="ja-JP" altLang="en-US" sz="2800" b="1" dirty="0"/>
          </a:p>
        </p:txBody>
      </p:sp>
      <p:sp>
        <p:nvSpPr>
          <p:cNvPr id="44" name="テキスト ボックス 43"/>
          <p:cNvSpPr txBox="1"/>
          <p:nvPr/>
        </p:nvSpPr>
        <p:spPr>
          <a:xfrm>
            <a:off x="5094576" y="4920372"/>
            <a:ext cx="1043417" cy="523220"/>
          </a:xfrm>
          <a:prstGeom prst="rect">
            <a:avLst/>
          </a:prstGeom>
          <a:noFill/>
        </p:spPr>
        <p:txBody>
          <a:bodyPr wrap="square" rtlCol="0">
            <a:spAutoFit/>
          </a:bodyPr>
          <a:lstStyle/>
          <a:p>
            <a:pPr algn="ctr"/>
            <a:r>
              <a:rPr lang="en-US" altLang="ja-JP" sz="2800" b="1" dirty="0" smtClean="0"/>
              <a:t>b</a:t>
            </a:r>
            <a:endParaRPr kumimoji="1" lang="ja-JP" altLang="en-US" sz="2800" b="1" dirty="0"/>
          </a:p>
        </p:txBody>
      </p:sp>
      <p:sp>
        <p:nvSpPr>
          <p:cNvPr id="47" name="テキスト ボックス 46"/>
          <p:cNvSpPr txBox="1"/>
          <p:nvPr/>
        </p:nvSpPr>
        <p:spPr>
          <a:xfrm>
            <a:off x="5074601" y="5896628"/>
            <a:ext cx="1043417" cy="523220"/>
          </a:xfrm>
          <a:prstGeom prst="rect">
            <a:avLst/>
          </a:prstGeom>
          <a:noFill/>
        </p:spPr>
        <p:txBody>
          <a:bodyPr wrap="square" rtlCol="0">
            <a:spAutoFit/>
          </a:bodyPr>
          <a:lstStyle/>
          <a:p>
            <a:pPr algn="ctr"/>
            <a:r>
              <a:rPr lang="en-US" altLang="ja-JP" sz="2800" b="1" dirty="0" smtClean="0"/>
              <a:t>c</a:t>
            </a:r>
            <a:endParaRPr kumimoji="1" lang="ja-JP" altLang="en-US" sz="2800" b="1" dirty="0"/>
          </a:p>
        </p:txBody>
      </p:sp>
      <p:sp>
        <p:nvSpPr>
          <p:cNvPr id="23" name="スライド番号プレースホルダー 3"/>
          <p:cNvSpPr>
            <a:spLocks noGrp="1"/>
          </p:cNvSpPr>
          <p:nvPr>
            <p:ph type="sldNum" sz="quarter" idx="12"/>
          </p:nvPr>
        </p:nvSpPr>
        <p:spPr>
          <a:xfrm>
            <a:off x="8399006" y="6614665"/>
            <a:ext cx="575588" cy="268288"/>
          </a:xfrm>
        </p:spPr>
        <p:txBody>
          <a:bodyPr/>
          <a:lstStyle/>
          <a:p>
            <a:r>
              <a:rPr lang="en-US" altLang="ja-JP" dirty="0" smtClean="0"/>
              <a:t>28</a:t>
            </a:r>
            <a:endParaRPr lang="en-US" altLang="ja-JP" dirty="0"/>
          </a:p>
        </p:txBody>
      </p:sp>
      <p:sp>
        <p:nvSpPr>
          <p:cNvPr id="24" name="円/楕円 23"/>
          <p:cNvSpPr/>
          <p:nvPr/>
        </p:nvSpPr>
        <p:spPr>
          <a:xfrm>
            <a:off x="3021357" y="1657302"/>
            <a:ext cx="3721076" cy="64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root : {s1, s2, s3}</a:t>
            </a:r>
            <a:endParaRPr kumimoji="1" lang="ja-JP" altLang="en-US" sz="2800" b="1" dirty="0">
              <a:solidFill>
                <a:schemeClr val="tx1"/>
              </a:solidFill>
            </a:endParaRPr>
          </a:p>
        </p:txBody>
      </p:sp>
      <p:sp>
        <p:nvSpPr>
          <p:cNvPr id="25" name="円/楕円 24"/>
          <p:cNvSpPr/>
          <p:nvPr/>
        </p:nvSpPr>
        <p:spPr>
          <a:xfrm>
            <a:off x="1863180" y="2735550"/>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nsrc : {s1/src, s2/src, s3/src}</a:t>
            </a:r>
            <a:endParaRPr kumimoji="1" lang="ja-JP" altLang="en-US" sz="2800" b="1" dirty="0">
              <a:solidFill>
                <a:schemeClr val="tx1"/>
              </a:solidFill>
            </a:endParaRPr>
          </a:p>
        </p:txBody>
      </p:sp>
      <p:sp>
        <p:nvSpPr>
          <p:cNvPr id="26" name="円/楕円 25"/>
          <p:cNvSpPr/>
          <p:nvPr/>
        </p:nvSpPr>
        <p:spPr>
          <a:xfrm>
            <a:off x="52380" y="4047912"/>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kumimoji="1" lang="en-US" altLang="ja-JP" sz="2800" b="1" dirty="0" smtClean="0">
                <a:solidFill>
                  <a:schemeClr val="tx1"/>
                </a:solidFill>
              </a:rPr>
              <a:t>a : {s1/src/a,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s2/src/a,</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s3/src/a}</a:t>
            </a:r>
            <a:endParaRPr kumimoji="1" lang="ja-JP" altLang="en-US" sz="2800" b="1" dirty="0">
              <a:solidFill>
                <a:schemeClr val="tx1"/>
              </a:solidFill>
            </a:endParaRPr>
          </a:p>
        </p:txBody>
      </p:sp>
      <p:sp>
        <p:nvSpPr>
          <p:cNvPr id="27" name="円/楕円 26"/>
          <p:cNvSpPr/>
          <p:nvPr/>
        </p:nvSpPr>
        <p:spPr>
          <a:xfrm>
            <a:off x="6741011" y="4047912"/>
            <a:ext cx="2317075" cy="169097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a:solidFill>
                  <a:schemeClr val="tx1"/>
                </a:solidFill>
              </a:rPr>
              <a:t>n</a:t>
            </a:r>
            <a:r>
              <a:rPr lang="en-US" altLang="ja-JP" sz="2800" b="1" dirty="0" smtClean="0">
                <a:solidFill>
                  <a:schemeClr val="tx1"/>
                </a:solidFill>
              </a:rPr>
              <a:t>c : {s1/src/c,</a:t>
            </a:r>
          </a:p>
          <a:p>
            <a:pPr algn="ctr"/>
            <a:r>
              <a:rPr lang="en-US" altLang="ja-JP" sz="2800" b="1" dirty="0">
                <a:solidFill>
                  <a:schemeClr val="tx1"/>
                </a:solidFill>
              </a:rPr>
              <a:t>s</a:t>
            </a:r>
            <a:r>
              <a:rPr lang="en-US" altLang="ja-JP" sz="2800" b="1" dirty="0" smtClean="0">
                <a:solidFill>
                  <a:schemeClr val="tx1"/>
                </a:solidFill>
              </a:rPr>
              <a:t>2/src/c}</a:t>
            </a:r>
            <a:endParaRPr kumimoji="1" lang="ja-JP" altLang="en-US" sz="3600" b="1" dirty="0">
              <a:solidFill>
                <a:schemeClr val="tx1"/>
              </a:solidFill>
            </a:endParaRPr>
          </a:p>
        </p:txBody>
      </p:sp>
      <p:cxnSp>
        <p:nvCxnSpPr>
          <p:cNvPr id="28" name="直線矢印コネクタ 27"/>
          <p:cNvCxnSpPr>
            <a:stCxn id="24" idx="4"/>
            <a:endCxn id="25" idx="0"/>
          </p:cNvCxnSpPr>
          <p:nvPr/>
        </p:nvCxnSpPr>
        <p:spPr>
          <a:xfrm>
            <a:off x="4881895" y="2305302"/>
            <a:ext cx="5285" cy="43024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5" idx="4"/>
            <a:endCxn id="26" idx="0"/>
          </p:cNvCxnSpPr>
          <p:nvPr/>
        </p:nvCxnSpPr>
        <p:spPr>
          <a:xfrm flipH="1">
            <a:off x="1785780" y="3427080"/>
            <a:ext cx="31014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25" idx="4"/>
            <a:endCxn id="27" idx="0"/>
          </p:cNvCxnSpPr>
          <p:nvPr/>
        </p:nvCxnSpPr>
        <p:spPr>
          <a:xfrm>
            <a:off x="4887180" y="3427080"/>
            <a:ext cx="3012369"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5" idx="4"/>
            <a:endCxn id="33" idx="0"/>
          </p:cNvCxnSpPr>
          <p:nvPr/>
        </p:nvCxnSpPr>
        <p:spPr>
          <a:xfrm flipH="1">
            <a:off x="4885755" y="3427080"/>
            <a:ext cx="1425" cy="156628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円/楕円 32"/>
          <p:cNvSpPr/>
          <p:nvPr/>
        </p:nvSpPr>
        <p:spPr>
          <a:xfrm>
            <a:off x="3112755" y="4993367"/>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1"/>
                </a:solidFill>
              </a:rPr>
              <a:t>nb</a:t>
            </a:r>
            <a:r>
              <a:rPr kumimoji="1" lang="en-US" altLang="ja-JP" sz="2800" b="1" dirty="0" smtClean="0">
                <a:solidFill>
                  <a:schemeClr val="tx1"/>
                </a:solidFill>
              </a:rPr>
              <a:t> : {s1/src/a/b,</a:t>
            </a:r>
          </a:p>
          <a:p>
            <a:pPr algn="ctr"/>
            <a:r>
              <a:rPr lang="en-US" altLang="ja-JP" sz="2800" b="1" dirty="0" smtClean="0">
                <a:solidFill>
                  <a:schemeClr val="tx1"/>
                </a:solidFill>
              </a:rPr>
              <a:t>     </a:t>
            </a:r>
            <a:r>
              <a:rPr kumimoji="1" lang="en-US" altLang="ja-JP" sz="2800" b="1" dirty="0" smtClean="0">
                <a:solidFill>
                  <a:schemeClr val="tx1"/>
                </a:solidFill>
              </a:rPr>
              <a:t>s2/src/b,</a:t>
            </a:r>
          </a:p>
          <a:p>
            <a:pPr algn="ctr"/>
            <a:r>
              <a:rPr lang="en-US" altLang="ja-JP" sz="2800" b="1" dirty="0">
                <a:solidFill>
                  <a:schemeClr val="tx1"/>
                </a:solidFill>
              </a:rPr>
              <a:t> </a:t>
            </a:r>
            <a:r>
              <a:rPr lang="en-US" altLang="ja-JP" sz="2800" b="1" dirty="0" smtClean="0">
                <a:solidFill>
                  <a:schemeClr val="tx1"/>
                </a:solidFill>
              </a:rPr>
              <a:t>     </a:t>
            </a:r>
            <a:r>
              <a:rPr kumimoji="1" lang="en-US" altLang="ja-JP" sz="2800" b="1" dirty="0" smtClean="0">
                <a:solidFill>
                  <a:schemeClr val="tx1"/>
                </a:solidFill>
              </a:rPr>
              <a:t>s3/src/b}</a:t>
            </a:r>
            <a:endParaRPr kumimoji="1" lang="ja-JP" altLang="en-US" sz="2800" b="1" dirty="0">
              <a:solidFill>
                <a:schemeClr val="tx1"/>
              </a:solidFill>
            </a:endParaRPr>
          </a:p>
        </p:txBody>
      </p:sp>
      <p:sp>
        <p:nvSpPr>
          <p:cNvPr id="36" name="スパニングツリー"/>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スパニングツリー</a:t>
            </a:r>
          </a:p>
        </p:txBody>
      </p:sp>
      <p:sp>
        <p:nvSpPr>
          <p:cNvPr id="37" name="統一されたディレクトリ構造"/>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統一</a:t>
            </a:r>
            <a:r>
              <a:rPr lang="ja-JP" altLang="en-US" dirty="0" smtClean="0"/>
              <a:t>された</a:t>
            </a:r>
            <a:r>
              <a:rPr lang="ja-JP" altLang="en-US" dirty="0"/>
              <a:t>ディレクトリ構造</a:t>
            </a:r>
          </a:p>
        </p:txBody>
      </p:sp>
    </p:spTree>
    <p:extLst>
      <p:ext uri="{BB962C8B-B14F-4D97-AF65-F5344CB8AC3E}">
        <p14:creationId xmlns:p14="http://schemas.microsoft.com/office/powerpoint/2010/main" val="3310725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28"/>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9"/>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0"/>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31"/>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7"/>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5" grpId="0"/>
      <p:bldP spid="38" grpId="0"/>
      <p:bldP spid="44" grpId="0"/>
      <p:bldP spid="47" grpId="0"/>
      <p:bldP spid="24" grpId="0" animBg="1"/>
      <p:bldP spid="25" grpId="0" animBg="1"/>
      <p:bldP spid="26" grpId="0" animBg="1"/>
      <p:bldP spid="27" grpId="0" animBg="1"/>
      <p:bldP spid="33" grpId="0" animBg="1"/>
      <p:bldP spid="36" grpId="1"/>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206" y="115888"/>
            <a:ext cx="8639588" cy="576262"/>
          </a:xfrm>
        </p:spPr>
        <p:txBody>
          <a:bodyPr/>
          <a:lstStyle/>
          <a:p>
            <a:r>
              <a:rPr lang="ja-JP" altLang="en-US" sz="3600" dirty="0" smtClean="0"/>
              <a:t>ソフトウェアプロダクトラインエンジニアリング</a:t>
            </a:r>
            <a:endParaRPr kumimoji="1" lang="ja-JP" altLang="en-US" sz="3600" dirty="0"/>
          </a:p>
        </p:txBody>
      </p:sp>
      <p:sp>
        <p:nvSpPr>
          <p:cNvPr id="3" name="コンテンツ プレースホルダー 2"/>
          <p:cNvSpPr>
            <a:spLocks noGrp="1"/>
          </p:cNvSpPr>
          <p:nvPr>
            <p:ph idx="1"/>
          </p:nvPr>
        </p:nvSpPr>
        <p:spPr>
          <a:xfrm>
            <a:off x="457200" y="1196975"/>
            <a:ext cx="8290800" cy="4929188"/>
          </a:xfrm>
        </p:spPr>
        <p:txBody>
          <a:bodyPr/>
          <a:lstStyle/>
          <a:p>
            <a:pPr>
              <a:spcAft>
                <a:spcPts val="0"/>
              </a:spcAft>
            </a:pPr>
            <a:r>
              <a:rPr kumimoji="1" lang="ja-JP" altLang="en-US" dirty="0" smtClean="0"/>
              <a:t>複数の類似するソフトウェアを開発</a:t>
            </a:r>
            <a:r>
              <a:rPr lang="ja-JP" altLang="en-US" dirty="0" smtClean="0"/>
              <a:t>・管理する</a:t>
            </a:r>
            <a:r>
              <a:rPr lang="en-US" altLang="ja-JP" dirty="0" smtClean="0"/>
              <a:t/>
            </a:r>
            <a:br>
              <a:rPr lang="en-US" altLang="ja-JP" dirty="0" smtClean="0"/>
            </a:br>
            <a:r>
              <a:rPr lang="ja-JP" altLang="en-US" dirty="0" smtClean="0"/>
              <a:t>ための手法</a:t>
            </a:r>
            <a:endParaRPr lang="en-US" altLang="ja-JP" dirty="0" smtClean="0"/>
          </a:p>
          <a:p>
            <a:pPr lvl="1">
              <a:spcAft>
                <a:spcPts val="0"/>
              </a:spcAft>
            </a:pPr>
            <a:r>
              <a:rPr kumimoji="1" lang="ja-JP" altLang="en-US" dirty="0" smtClean="0"/>
              <a:t>ソフトウェアの共通部分であるコア資産と</a:t>
            </a:r>
            <a:r>
              <a:rPr lang="en-US" altLang="ja-JP" dirty="0"/>
              <a:t/>
            </a:r>
            <a:br>
              <a:rPr lang="en-US" altLang="ja-JP" dirty="0"/>
            </a:br>
            <a:r>
              <a:rPr kumimoji="1" lang="ja-JP" altLang="en-US" dirty="0" smtClean="0"/>
              <a:t>固有部分である機能部品に分割</a:t>
            </a:r>
            <a:endParaRPr kumimoji="1" lang="en-US" altLang="ja-JP" dirty="0" smtClean="0"/>
          </a:p>
          <a:p>
            <a:pPr>
              <a:spcAft>
                <a:spcPts val="0"/>
              </a:spcAft>
            </a:pPr>
            <a:r>
              <a:rPr lang="ja-JP" altLang="en-US" dirty="0" smtClean="0"/>
              <a:t>コア部分を修正する場合，全てのソフトウェア</a:t>
            </a:r>
            <a:r>
              <a:rPr lang="en-US" altLang="ja-JP" dirty="0" smtClean="0"/>
              <a:t/>
            </a:r>
            <a:br>
              <a:rPr lang="en-US" altLang="ja-JP" dirty="0" smtClean="0"/>
            </a:br>
            <a:r>
              <a:rPr lang="ja-JP" altLang="en-US" dirty="0" smtClean="0"/>
              <a:t>に修正が可能</a:t>
            </a:r>
            <a:endParaRPr kumimoji="1" lang="en-US" altLang="ja-JP" dirty="0" smtClean="0"/>
          </a:p>
          <a:p>
            <a:pPr>
              <a:spcAft>
                <a:spcPts val="0"/>
              </a:spcAft>
            </a:pPr>
            <a:r>
              <a:rPr kumimoji="1" lang="ja-JP" altLang="en-US" dirty="0" smtClean="0"/>
              <a:t>派生開発への適応</a:t>
            </a:r>
            <a:endParaRPr kumimoji="1" lang="en-US" altLang="ja-JP" dirty="0" smtClean="0"/>
          </a:p>
          <a:p>
            <a:pPr lvl="1">
              <a:spcAft>
                <a:spcPts val="0"/>
              </a:spcAft>
            </a:pPr>
            <a:r>
              <a:rPr lang="ja-JP" altLang="en-US" dirty="0" smtClean="0"/>
              <a:t>既存の類似ソフトウェア間の機能の共通部分と</a:t>
            </a:r>
            <a:r>
              <a:rPr lang="en-US" altLang="ja-JP" dirty="0" smtClean="0"/>
              <a:t/>
            </a:r>
            <a:br>
              <a:rPr lang="en-US" altLang="ja-JP" dirty="0" smtClean="0"/>
            </a:br>
            <a:r>
              <a:rPr lang="ja-JP" altLang="en-US" dirty="0" smtClean="0"/>
              <a:t>固有部分の理解が必要</a:t>
            </a:r>
            <a:endParaRPr lang="en-US" altLang="ja-JP" dirty="0" smtClean="0"/>
          </a:p>
          <a:p>
            <a:pPr>
              <a:spcAft>
                <a:spcPts val="0"/>
              </a:spcAft>
              <a:buFont typeface="Wingdings" panose="05000000000000000000" pitchFamily="2" charset="2"/>
              <a:buChar char="Ø"/>
            </a:pPr>
            <a:r>
              <a:rPr kumimoji="1" lang="ja-JP" altLang="en-US" dirty="0" smtClean="0"/>
              <a:t>ソフトウェアの</a:t>
            </a:r>
            <a:r>
              <a:rPr kumimoji="1" lang="ja-JP" altLang="en-US" dirty="0" smtClean="0">
                <a:solidFill>
                  <a:srgbClr val="0071BC"/>
                </a:solidFill>
              </a:rPr>
              <a:t>比較</a:t>
            </a:r>
            <a:r>
              <a:rPr kumimoji="1" lang="ja-JP" altLang="en-US" dirty="0" smtClean="0"/>
              <a:t>が必要</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a:t>
            </a:fld>
            <a:endParaRPr lang="en-US" altLang="ja-JP"/>
          </a:p>
        </p:txBody>
      </p:sp>
    </p:spTree>
    <p:extLst>
      <p:ext uri="{BB962C8B-B14F-4D97-AF65-F5344CB8AC3E}">
        <p14:creationId xmlns:p14="http://schemas.microsoft.com/office/powerpoint/2010/main" val="38916943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400" dirty="0"/>
              <a:t>特定の</a:t>
            </a:r>
            <a:r>
              <a:rPr lang="ja-JP" altLang="en-US" sz="4400" dirty="0" smtClean="0"/>
              <a:t>ソフトウェアの構造へ</a:t>
            </a:r>
            <a:r>
              <a:rPr lang="ja-JP" altLang="en-US" sz="4400" dirty="0"/>
              <a:t>の統一</a:t>
            </a:r>
            <a:endParaRPr kumimoji="1" lang="ja-JP" altLang="en-US" sz="4400" dirty="0"/>
          </a:p>
        </p:txBody>
      </p:sp>
      <p:sp>
        <p:nvSpPr>
          <p:cNvPr id="3" name="コンテンツ プレースホルダー 2"/>
          <p:cNvSpPr>
            <a:spLocks noGrp="1"/>
          </p:cNvSpPr>
          <p:nvPr>
            <p:ph idx="1"/>
          </p:nvPr>
        </p:nvSpPr>
        <p:spPr>
          <a:xfrm>
            <a:off x="457200" y="1196975"/>
            <a:ext cx="8434388" cy="4929188"/>
          </a:xfrm>
        </p:spPr>
        <p:txBody>
          <a:bodyPr/>
          <a:lstStyle/>
          <a:p>
            <a:pPr>
              <a:spcAft>
                <a:spcPts val="1200"/>
              </a:spcAft>
            </a:pPr>
            <a:r>
              <a:rPr lang="ja-JP" altLang="en-US" dirty="0" smtClean="0"/>
              <a:t>出力されるディレクトリ構造は詳しく</a:t>
            </a:r>
            <a:r>
              <a:rPr lang="ja-JP" altLang="en-US" dirty="0"/>
              <a:t>知っている</a:t>
            </a:r>
            <a:r>
              <a:rPr lang="ja-JP" altLang="en-US" dirty="0" smtClean="0"/>
              <a:t>ソフトウェアの</a:t>
            </a:r>
            <a:r>
              <a:rPr kumimoji="1" lang="ja-JP" altLang="en-US" dirty="0" smtClean="0"/>
              <a:t>ディレクトリ構造とは異なる場合がある</a:t>
            </a:r>
            <a:endParaRPr lang="en-US" altLang="ja-JP" dirty="0"/>
          </a:p>
          <a:p>
            <a:pPr lvl="1">
              <a:spcAft>
                <a:spcPts val="1200"/>
              </a:spcAft>
            </a:pPr>
            <a:r>
              <a:rPr kumimoji="1" lang="en-US" altLang="ja-JP" dirty="0" smtClean="0"/>
              <a:t>S1</a:t>
            </a:r>
            <a:r>
              <a:rPr lang="ja-JP" altLang="en-US" dirty="0"/>
              <a:t> </a:t>
            </a:r>
            <a:r>
              <a:rPr kumimoji="1" lang="ja-JP" altLang="en-US" dirty="0" smtClean="0"/>
              <a:t>の</a:t>
            </a:r>
            <a:r>
              <a:rPr lang="ja-JP" altLang="en-US" dirty="0" smtClean="0"/>
              <a:t>ディレクトリ </a:t>
            </a:r>
            <a:r>
              <a:rPr lang="en-US" altLang="ja-JP" dirty="0" smtClean="0"/>
              <a:t>b </a:t>
            </a:r>
            <a:r>
              <a:rPr lang="ja-JP" altLang="en-US" dirty="0" smtClean="0"/>
              <a:t>はディレクトリ </a:t>
            </a:r>
            <a:r>
              <a:rPr lang="en-US" altLang="ja-JP" dirty="0" smtClean="0"/>
              <a:t>a </a:t>
            </a:r>
            <a:r>
              <a:rPr lang="ja-JP" altLang="en-US" dirty="0" smtClean="0"/>
              <a:t>の直下ではなく</a:t>
            </a:r>
            <a:r>
              <a:rPr lang="en-US" altLang="ja-JP" dirty="0" smtClean="0"/>
              <a:t/>
            </a:r>
            <a:br>
              <a:rPr lang="en-US" altLang="ja-JP" dirty="0" smtClean="0"/>
            </a:br>
            <a:r>
              <a:rPr lang="ja-JP" altLang="en-US" dirty="0" smtClean="0"/>
              <a:t>ディレクトリ </a:t>
            </a:r>
            <a:r>
              <a:rPr lang="en-US" altLang="ja-JP" dirty="0" smtClean="0"/>
              <a:t>src </a:t>
            </a:r>
            <a:r>
              <a:rPr lang="ja-JP" altLang="en-US" dirty="0" smtClean="0"/>
              <a:t>の直下にある</a:t>
            </a:r>
            <a:endParaRPr kumimoji="1" lang="en-US" altLang="ja-JP" dirty="0" smtClean="0"/>
          </a:p>
          <a:p>
            <a:pPr>
              <a:spcAft>
                <a:spcPts val="1200"/>
              </a:spcAft>
            </a:pPr>
            <a:r>
              <a:rPr lang="ja-JP" altLang="en-US" dirty="0" smtClean="0"/>
              <a:t>特定のソフトウェアのディレクトリ構造に</a:t>
            </a:r>
            <a:r>
              <a:rPr lang="en-US" altLang="ja-JP" dirty="0" smtClean="0"/>
              <a:t/>
            </a:r>
            <a:br>
              <a:rPr lang="en-US" altLang="ja-JP" dirty="0" smtClean="0"/>
            </a:br>
            <a:r>
              <a:rPr lang="ja-JP" altLang="en-US" dirty="0" smtClean="0"/>
              <a:t>揃えるために辺の重みを拡張</a:t>
            </a:r>
            <a:endParaRPr lang="en-US" altLang="ja-JP" dirty="0" smtClean="0"/>
          </a:p>
          <a:p>
            <a:pPr>
              <a:spcAft>
                <a:spcPts val="1200"/>
              </a:spcAft>
              <a:buFont typeface="Wingdings" panose="05000000000000000000" pitchFamily="2" charset="2"/>
              <a:buChar char="Ø"/>
            </a:pPr>
            <a:r>
              <a:rPr kumimoji="1" lang="ja-JP" altLang="en-US" dirty="0" smtClean="0"/>
              <a:t>特定ソフトウェアと他のソフトウェアの対応が</a:t>
            </a:r>
            <a:r>
              <a:rPr kumimoji="1" lang="en-US" altLang="ja-JP" dirty="0" smtClean="0"/>
              <a:t/>
            </a:r>
            <a:br>
              <a:rPr kumimoji="1" lang="en-US" altLang="ja-JP" dirty="0" smtClean="0"/>
            </a:br>
            <a:r>
              <a:rPr kumimoji="1" lang="ja-JP" altLang="en-US" dirty="0" smtClean="0"/>
              <a:t>取れる</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29</a:t>
            </a:fld>
            <a:endParaRPr lang="en-US" altLang="ja-JP"/>
          </a:p>
        </p:txBody>
      </p:sp>
    </p:spTree>
    <p:extLst>
      <p:ext uri="{BB962C8B-B14F-4D97-AF65-F5344CB8AC3E}">
        <p14:creationId xmlns:p14="http://schemas.microsoft.com/office/powerpoint/2010/main" val="32206082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400" dirty="0"/>
              <a:t>特定の</a:t>
            </a:r>
            <a:r>
              <a:rPr lang="ja-JP" altLang="en-US" sz="4400" dirty="0" smtClean="0"/>
              <a:t>ソフトウェアの構造へ</a:t>
            </a:r>
            <a:r>
              <a:rPr lang="ja-JP" altLang="en-US" sz="4400" dirty="0"/>
              <a:t>の統一</a:t>
            </a:r>
            <a:endParaRPr kumimoji="1" lang="ja-JP" altLang="en-US" sz="4400" dirty="0"/>
          </a:p>
        </p:txBody>
      </p:sp>
      <p:sp>
        <p:nvSpPr>
          <p:cNvPr id="5" name="円/楕円 4"/>
          <p:cNvSpPr/>
          <p:nvPr/>
        </p:nvSpPr>
        <p:spPr>
          <a:xfrm>
            <a:off x="3276000" y="1761582"/>
            <a:ext cx="3381150" cy="64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6" name="円/楕円 5"/>
          <p:cNvSpPr/>
          <p:nvPr/>
        </p:nvSpPr>
        <p:spPr>
          <a:xfrm>
            <a:off x="1942575" y="2818751"/>
            <a:ext cx="6048000" cy="69153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7" name="円/楕円 6"/>
          <p:cNvSpPr/>
          <p:nvPr/>
        </p:nvSpPr>
        <p:spPr>
          <a:xfrm>
            <a:off x="127127" y="4136213"/>
            <a:ext cx="34668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8" name="円/楕円 7"/>
          <p:cNvSpPr/>
          <p:nvPr/>
        </p:nvSpPr>
        <p:spPr>
          <a:xfrm>
            <a:off x="6910575" y="4131113"/>
            <a:ext cx="2160000" cy="166545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b="1" dirty="0">
              <a:solidFill>
                <a:schemeClr val="tx1"/>
              </a:solidFill>
            </a:endParaRPr>
          </a:p>
        </p:txBody>
      </p:sp>
      <p:sp>
        <p:nvSpPr>
          <p:cNvPr id="13" name="円/楕円 12"/>
          <p:cNvSpPr/>
          <p:nvPr/>
        </p:nvSpPr>
        <p:spPr>
          <a:xfrm>
            <a:off x="3534971" y="5200569"/>
            <a:ext cx="3546000" cy="144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sp>
        <p:nvSpPr>
          <p:cNvPr id="21" name="r"/>
          <p:cNvSpPr txBox="1"/>
          <p:nvPr/>
        </p:nvSpPr>
        <p:spPr>
          <a:xfrm>
            <a:off x="3522136" y="1806116"/>
            <a:ext cx="277913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root </a:t>
            </a: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     ,     }</a:t>
            </a:r>
            <a:endParaRPr lang="ja-JP" altLang="en-US" sz="2800" b="1" dirty="0">
              <a:solidFill>
                <a:srgbClr val="000000"/>
              </a:solidFill>
              <a:latin typeface="Calibri" panose="020F0502020204030204"/>
            </a:endParaRPr>
          </a:p>
        </p:txBody>
      </p:sp>
      <p:sp>
        <p:nvSpPr>
          <p:cNvPr id="30" name="s1"/>
          <p:cNvSpPr txBox="1"/>
          <p:nvPr/>
        </p:nvSpPr>
        <p:spPr>
          <a:xfrm>
            <a:off x="4554920" y="1806116"/>
            <a:ext cx="585627" cy="523220"/>
          </a:xfrm>
          <a:prstGeom prst="rect">
            <a:avLst/>
          </a:prstGeom>
          <a:noFill/>
        </p:spPr>
        <p:txBody>
          <a:bodyPr wrap="square" rtlCol="0">
            <a:spAutoFit/>
          </a:bodyPr>
          <a:lstStyle/>
          <a:p>
            <a:pPr lvl="0" algn="ctr"/>
            <a:r>
              <a:rPr lang="en-US" altLang="ja-JP" sz="2800" b="1" dirty="0" smtClean="0">
                <a:solidFill>
                  <a:srgbClr val="E03253"/>
                </a:solidFill>
                <a:latin typeface="Calibri" panose="020F0502020204030204"/>
              </a:rPr>
              <a:t>s1</a:t>
            </a:r>
            <a:endParaRPr lang="ja-JP" altLang="en-US" sz="2800" b="1" dirty="0">
              <a:solidFill>
                <a:srgbClr val="E03253"/>
              </a:solidFill>
              <a:latin typeface="Calibri" panose="020F0502020204030204"/>
            </a:endParaRPr>
          </a:p>
        </p:txBody>
      </p:sp>
      <p:sp>
        <p:nvSpPr>
          <p:cNvPr id="27" name="s2"/>
          <p:cNvSpPr txBox="1"/>
          <p:nvPr/>
        </p:nvSpPr>
        <p:spPr>
          <a:xfrm>
            <a:off x="5076000" y="1806116"/>
            <a:ext cx="532388"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a:t>
            </a:r>
            <a:endParaRPr lang="ja-JP" altLang="en-US" sz="2800" b="1" dirty="0">
              <a:solidFill>
                <a:srgbClr val="000000"/>
              </a:solidFill>
              <a:latin typeface="Calibri" panose="020F0502020204030204"/>
            </a:endParaRPr>
          </a:p>
        </p:txBody>
      </p:sp>
      <p:sp>
        <p:nvSpPr>
          <p:cNvPr id="28" name="s3"/>
          <p:cNvSpPr txBox="1"/>
          <p:nvPr/>
        </p:nvSpPr>
        <p:spPr>
          <a:xfrm>
            <a:off x="5537813" y="1806116"/>
            <a:ext cx="58562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a:t>
            </a:r>
            <a:endParaRPr lang="ja-JP" altLang="en-US" sz="2800" b="1" dirty="0">
              <a:solidFill>
                <a:srgbClr val="000000"/>
              </a:solidFill>
              <a:latin typeface="Calibri" panose="020F0502020204030204"/>
            </a:endParaRPr>
          </a:p>
        </p:txBody>
      </p:sp>
      <p:sp>
        <p:nvSpPr>
          <p:cNvPr id="22" name="nsrc"/>
          <p:cNvSpPr txBox="1"/>
          <p:nvPr/>
        </p:nvSpPr>
        <p:spPr>
          <a:xfrm>
            <a:off x="2626701" y="2867609"/>
            <a:ext cx="4464000" cy="523220"/>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nsrc : </a:t>
            </a:r>
            <a:r>
              <a:rPr lang="en-US" altLang="ja-JP" sz="2800" b="1" dirty="0" smtClean="0">
                <a:solidFill>
                  <a:srgbClr val="000000"/>
                </a:solidFill>
                <a:latin typeface="Calibri" panose="020F0502020204030204"/>
              </a:rPr>
              <a:t>{           ,            ,            }</a:t>
            </a:r>
            <a:endParaRPr lang="ja-JP" altLang="en-US" sz="2800" b="1" dirty="0">
              <a:solidFill>
                <a:srgbClr val="000000"/>
              </a:solidFill>
              <a:latin typeface="Calibri" panose="020F0502020204030204"/>
            </a:endParaRPr>
          </a:p>
        </p:txBody>
      </p:sp>
      <p:sp>
        <p:nvSpPr>
          <p:cNvPr id="32" name="src1"/>
          <p:cNvSpPr txBox="1"/>
          <p:nvPr/>
        </p:nvSpPr>
        <p:spPr>
          <a:xfrm>
            <a:off x="3670575" y="2867609"/>
            <a:ext cx="1115874" cy="523220"/>
          </a:xfrm>
          <a:prstGeom prst="rect">
            <a:avLst/>
          </a:prstGeom>
          <a:noFill/>
        </p:spPr>
        <p:txBody>
          <a:bodyPr wrap="square" rtlCol="0">
            <a:spAutoFit/>
          </a:bodyPr>
          <a:lstStyle/>
          <a:p>
            <a:pPr lvl="0" algn="ctr"/>
            <a:r>
              <a:rPr lang="en-US" altLang="ja-JP" sz="2800" b="1" dirty="0" smtClean="0">
                <a:solidFill>
                  <a:srgbClr val="E03253"/>
                </a:solidFill>
                <a:latin typeface="Calibri" panose="020F0502020204030204"/>
              </a:rPr>
              <a:t>s1/src</a:t>
            </a:r>
            <a:endParaRPr lang="ja-JP" altLang="en-US" sz="2800" b="1" dirty="0">
              <a:solidFill>
                <a:srgbClr val="E03253"/>
              </a:solidFill>
              <a:latin typeface="Calibri" panose="020F0502020204030204"/>
            </a:endParaRPr>
          </a:p>
        </p:txBody>
      </p:sp>
      <p:sp>
        <p:nvSpPr>
          <p:cNvPr id="33" name="src2"/>
          <p:cNvSpPr txBox="1"/>
          <p:nvPr/>
        </p:nvSpPr>
        <p:spPr>
          <a:xfrm>
            <a:off x="4714449" y="2867609"/>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t>
            </a:r>
            <a:endParaRPr lang="ja-JP" altLang="en-US" sz="2800" b="1" dirty="0">
              <a:solidFill>
                <a:srgbClr val="000000"/>
              </a:solidFill>
              <a:latin typeface="Calibri" panose="020F0502020204030204"/>
            </a:endParaRPr>
          </a:p>
        </p:txBody>
      </p:sp>
      <p:sp>
        <p:nvSpPr>
          <p:cNvPr id="34" name="src3"/>
          <p:cNvSpPr txBox="1"/>
          <p:nvPr/>
        </p:nvSpPr>
        <p:spPr>
          <a:xfrm>
            <a:off x="5794701" y="2867609"/>
            <a:ext cx="1115874"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t>
            </a:r>
            <a:endParaRPr lang="ja-JP" altLang="en-US" sz="2800" b="1" dirty="0">
              <a:solidFill>
                <a:srgbClr val="000000"/>
              </a:solidFill>
              <a:latin typeface="Calibri" panose="020F0502020204030204"/>
            </a:endParaRPr>
          </a:p>
        </p:txBody>
      </p:sp>
      <p:sp>
        <p:nvSpPr>
          <p:cNvPr id="23" name="na"/>
          <p:cNvSpPr txBox="1"/>
          <p:nvPr/>
        </p:nvSpPr>
        <p:spPr>
          <a:xfrm>
            <a:off x="502575" y="4163715"/>
            <a:ext cx="2382500"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na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5" name="a1"/>
          <p:cNvSpPr txBox="1"/>
          <p:nvPr/>
        </p:nvSpPr>
        <p:spPr>
          <a:xfrm>
            <a:off x="1222575" y="4163715"/>
            <a:ext cx="1614707" cy="523220"/>
          </a:xfrm>
          <a:prstGeom prst="rect">
            <a:avLst/>
          </a:prstGeom>
          <a:noFill/>
        </p:spPr>
        <p:txBody>
          <a:bodyPr wrap="square" rtlCol="0">
            <a:spAutoFit/>
          </a:bodyPr>
          <a:lstStyle/>
          <a:p>
            <a:pPr lvl="0" algn="ctr"/>
            <a:r>
              <a:rPr lang="en-US" altLang="ja-JP" sz="2800" b="1" dirty="0" smtClean="0">
                <a:solidFill>
                  <a:srgbClr val="E03253"/>
                </a:solidFill>
                <a:latin typeface="Calibri" panose="020F0502020204030204"/>
              </a:rPr>
              <a:t>s1/src/a</a:t>
            </a:r>
            <a:endParaRPr lang="ja-JP" altLang="en-US" sz="2800" b="1" dirty="0">
              <a:solidFill>
                <a:srgbClr val="E03253"/>
              </a:solidFill>
              <a:latin typeface="Calibri" panose="020F0502020204030204"/>
            </a:endParaRPr>
          </a:p>
        </p:txBody>
      </p:sp>
      <p:sp>
        <p:nvSpPr>
          <p:cNvPr id="36" name="a2"/>
          <p:cNvSpPr txBox="1"/>
          <p:nvPr/>
        </p:nvSpPr>
        <p:spPr>
          <a:xfrm>
            <a:off x="1206462" y="4594602"/>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s2/src/a</a:t>
            </a:r>
            <a:endParaRPr lang="ja-JP" altLang="en-US" sz="2800" b="1" dirty="0">
              <a:solidFill>
                <a:srgbClr val="000000"/>
              </a:solidFill>
              <a:latin typeface="Calibri" panose="020F0502020204030204"/>
            </a:endParaRPr>
          </a:p>
        </p:txBody>
      </p:sp>
      <p:sp>
        <p:nvSpPr>
          <p:cNvPr id="37" name="a3"/>
          <p:cNvSpPr txBox="1"/>
          <p:nvPr/>
        </p:nvSpPr>
        <p:spPr>
          <a:xfrm>
            <a:off x="1191868" y="5023008"/>
            <a:ext cx="1614707"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s3/src/a</a:t>
            </a:r>
            <a:endParaRPr lang="ja-JP" altLang="en-US" sz="2800" b="1" dirty="0">
              <a:solidFill>
                <a:srgbClr val="000000"/>
              </a:solidFill>
              <a:latin typeface="Calibri" panose="020F0502020204030204"/>
            </a:endParaRPr>
          </a:p>
        </p:txBody>
      </p:sp>
      <p:sp>
        <p:nvSpPr>
          <p:cNvPr id="24" name="nb"/>
          <p:cNvSpPr txBox="1"/>
          <p:nvPr/>
        </p:nvSpPr>
        <p:spPr>
          <a:xfrm>
            <a:off x="3958339" y="5251035"/>
            <a:ext cx="2596125" cy="1389534"/>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nb :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a:solidFill>
                  <a:srgbClr val="000000"/>
                </a:solidFill>
                <a:latin typeface="Calibri" panose="020F0502020204030204"/>
              </a:rPr>
              <a:t>       </a:t>
            </a:r>
            <a:r>
              <a:rPr lang="en-US" altLang="ja-JP" sz="2800" b="1" dirty="0" smtClean="0">
                <a:solidFill>
                  <a:srgbClr val="000000"/>
                </a:solidFill>
                <a:latin typeface="Calibri" panose="020F0502020204030204"/>
              </a:rPr>
              <a:t>              }</a:t>
            </a:r>
            <a:endParaRPr lang="ja-JP" altLang="en-US" sz="2800" b="1" dirty="0">
              <a:solidFill>
                <a:srgbClr val="000000"/>
              </a:solidFill>
              <a:latin typeface="Calibri" panose="020F0502020204030204"/>
            </a:endParaRPr>
          </a:p>
        </p:txBody>
      </p:sp>
      <p:sp>
        <p:nvSpPr>
          <p:cNvPr id="38" name="b1"/>
          <p:cNvSpPr txBox="1"/>
          <p:nvPr/>
        </p:nvSpPr>
        <p:spPr>
          <a:xfrm>
            <a:off x="4714449" y="5251035"/>
            <a:ext cx="1747361" cy="523220"/>
          </a:xfrm>
          <a:prstGeom prst="rect">
            <a:avLst/>
          </a:prstGeom>
          <a:noFill/>
        </p:spPr>
        <p:txBody>
          <a:bodyPr wrap="square" rtlCol="0">
            <a:spAutoFit/>
          </a:bodyPr>
          <a:lstStyle/>
          <a:p>
            <a:pPr lvl="0" algn="ctr"/>
            <a:r>
              <a:rPr lang="en-US" altLang="ja-JP" sz="2800" b="1" dirty="0" smtClean="0">
                <a:solidFill>
                  <a:srgbClr val="E03253"/>
                </a:solidFill>
                <a:latin typeface="Calibri" panose="020F0502020204030204"/>
              </a:rPr>
              <a:t>s1/src/a/b</a:t>
            </a:r>
            <a:endParaRPr lang="en-US" altLang="ja-JP" sz="2800" b="1" dirty="0">
              <a:solidFill>
                <a:srgbClr val="E03253"/>
              </a:solidFill>
              <a:latin typeface="Calibri" panose="020F0502020204030204"/>
            </a:endParaRPr>
          </a:p>
        </p:txBody>
      </p:sp>
      <p:sp>
        <p:nvSpPr>
          <p:cNvPr id="39" name="b2"/>
          <p:cNvSpPr txBox="1"/>
          <p:nvPr/>
        </p:nvSpPr>
        <p:spPr>
          <a:xfrm>
            <a:off x="4666308" y="5676281"/>
            <a:ext cx="1480082"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s2/src/b</a:t>
            </a:r>
            <a:endParaRPr lang="en-US" altLang="ja-JP" sz="2800" b="1" dirty="0">
              <a:solidFill>
                <a:srgbClr val="000000"/>
              </a:solidFill>
              <a:latin typeface="Calibri" panose="020F0502020204030204"/>
            </a:endParaRPr>
          </a:p>
        </p:txBody>
      </p:sp>
      <p:sp>
        <p:nvSpPr>
          <p:cNvPr id="40" name="b3"/>
          <p:cNvSpPr txBox="1"/>
          <p:nvPr/>
        </p:nvSpPr>
        <p:spPr>
          <a:xfrm>
            <a:off x="4666754" y="6101527"/>
            <a:ext cx="146850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s3/src/b</a:t>
            </a:r>
            <a:endParaRPr lang="en-US" altLang="ja-JP" sz="2800" b="1" dirty="0">
              <a:solidFill>
                <a:srgbClr val="000000"/>
              </a:solidFill>
              <a:latin typeface="Calibri" panose="020F0502020204030204"/>
            </a:endParaRPr>
          </a:p>
        </p:txBody>
      </p:sp>
      <p:sp>
        <p:nvSpPr>
          <p:cNvPr id="25" name="nc"/>
          <p:cNvSpPr txBox="1"/>
          <p:nvPr/>
        </p:nvSpPr>
        <p:spPr>
          <a:xfrm>
            <a:off x="6720980" y="4205148"/>
            <a:ext cx="2539189" cy="1384995"/>
          </a:xfrm>
          <a:prstGeom prst="rect">
            <a:avLst/>
          </a:prstGeom>
          <a:noFill/>
        </p:spPr>
        <p:txBody>
          <a:bodyPr wrap="square" rtlCol="0">
            <a:spAutoFit/>
          </a:bodyPr>
          <a:lstStyle/>
          <a:p>
            <a:pPr lvl="0" algn="ctr"/>
            <a:r>
              <a:rPr lang="en-US" altLang="ja-JP" sz="2800" b="1" dirty="0">
                <a:solidFill>
                  <a:srgbClr val="000000"/>
                </a:solidFill>
                <a:latin typeface="Calibri" panose="020F0502020204030204"/>
              </a:rPr>
              <a:t>nc </a:t>
            </a:r>
            <a:r>
              <a:rPr lang="en-US" altLang="ja-JP" sz="2800" b="1" dirty="0" smtClean="0">
                <a:solidFill>
                  <a:srgbClr val="000000"/>
                </a:solidFill>
                <a:latin typeface="Calibri" panose="020F0502020204030204"/>
              </a:rPr>
              <a:t>:</a:t>
            </a:r>
          </a:p>
          <a:p>
            <a:pPr lvl="0" algn="ctr"/>
            <a:r>
              <a:rPr lang="en-US" altLang="ja-JP" sz="2800" b="1" dirty="0" smtClean="0">
                <a:solidFill>
                  <a:srgbClr val="000000"/>
                </a:solidFill>
                <a:latin typeface="Calibri" panose="020F0502020204030204"/>
              </a:rPr>
              <a:t>{               ,</a:t>
            </a:r>
            <a:endParaRPr lang="en-US" altLang="ja-JP" sz="2800" b="1" dirty="0">
              <a:solidFill>
                <a:srgbClr val="000000"/>
              </a:solidFill>
              <a:latin typeface="Calibri" panose="020F0502020204030204"/>
            </a:endParaRPr>
          </a:p>
          <a:p>
            <a:pPr lvl="0" algn="ctr"/>
            <a:r>
              <a:rPr lang="en-US" altLang="ja-JP" sz="2800" b="1" dirty="0" smtClean="0">
                <a:solidFill>
                  <a:srgbClr val="000000"/>
                </a:solidFill>
                <a:latin typeface="Calibri" panose="020F0502020204030204"/>
              </a:rPr>
              <a:t>                 }</a:t>
            </a:r>
            <a:endParaRPr lang="ja-JP" altLang="en-US" sz="3600" b="1" dirty="0">
              <a:solidFill>
                <a:srgbClr val="000000"/>
              </a:solidFill>
              <a:latin typeface="Calibri" panose="020F0502020204030204"/>
            </a:endParaRPr>
          </a:p>
        </p:txBody>
      </p:sp>
      <p:sp>
        <p:nvSpPr>
          <p:cNvPr id="41" name="c1"/>
          <p:cNvSpPr txBox="1"/>
          <p:nvPr/>
        </p:nvSpPr>
        <p:spPr>
          <a:xfrm>
            <a:off x="6727981" y="4628543"/>
            <a:ext cx="2539189" cy="523220"/>
          </a:xfrm>
          <a:prstGeom prst="rect">
            <a:avLst/>
          </a:prstGeom>
          <a:noFill/>
        </p:spPr>
        <p:txBody>
          <a:bodyPr wrap="square" rtlCol="0">
            <a:spAutoFit/>
          </a:bodyPr>
          <a:lstStyle/>
          <a:p>
            <a:pPr lvl="0" algn="ctr"/>
            <a:r>
              <a:rPr lang="en-US" altLang="ja-JP" sz="2800" b="1" dirty="0" smtClean="0">
                <a:solidFill>
                  <a:srgbClr val="E03253"/>
                </a:solidFill>
                <a:latin typeface="Calibri" panose="020F0502020204030204"/>
              </a:rPr>
              <a:t>s1/src/c</a:t>
            </a:r>
            <a:endParaRPr lang="en-US" altLang="ja-JP" sz="2800" b="1" dirty="0">
              <a:solidFill>
                <a:srgbClr val="E03253"/>
              </a:solidFill>
              <a:latin typeface="Calibri" panose="020F0502020204030204"/>
            </a:endParaRPr>
          </a:p>
        </p:txBody>
      </p:sp>
      <p:sp>
        <p:nvSpPr>
          <p:cNvPr id="42" name="c2"/>
          <p:cNvSpPr txBox="1"/>
          <p:nvPr/>
        </p:nvSpPr>
        <p:spPr>
          <a:xfrm>
            <a:off x="6745716" y="5052993"/>
            <a:ext cx="2539189" cy="523220"/>
          </a:xfrm>
          <a:prstGeom prst="rect">
            <a:avLst/>
          </a:prstGeom>
          <a:noFill/>
        </p:spPr>
        <p:txBody>
          <a:bodyPr wrap="square" rtlCol="0">
            <a:spAutoFit/>
          </a:bodyPr>
          <a:lstStyle/>
          <a:p>
            <a:pPr lvl="0" algn="ctr"/>
            <a:r>
              <a:rPr lang="en-US" altLang="ja-JP" sz="2800" b="1" dirty="0" smtClean="0">
                <a:solidFill>
                  <a:srgbClr val="000000"/>
                </a:solidFill>
                <a:latin typeface="Calibri" panose="020F0502020204030204"/>
              </a:rPr>
              <a:t>s2/src/c</a:t>
            </a:r>
            <a:endParaRPr lang="ja-JP" altLang="en-US" sz="3600" b="1" dirty="0">
              <a:solidFill>
                <a:srgbClr val="000000"/>
              </a:solidFill>
              <a:latin typeface="Calibri" panose="020F0502020204030204"/>
            </a:endParaRPr>
          </a:p>
        </p:txBody>
      </p:sp>
      <p:cxnSp>
        <p:nvCxnSpPr>
          <p:cNvPr id="9" name="直線矢印コネクタ 8"/>
          <p:cNvCxnSpPr>
            <a:stCxn id="5" idx="4"/>
            <a:endCxn id="6" idx="0"/>
          </p:cNvCxnSpPr>
          <p:nvPr/>
        </p:nvCxnSpPr>
        <p:spPr>
          <a:xfrm>
            <a:off x="4966575" y="2409582"/>
            <a:ext cx="0" cy="40916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テキスト ボックス 14"/>
              <p:cNvSpPr txBox="1"/>
              <p:nvPr/>
            </p:nvSpPr>
            <p:spPr>
              <a:xfrm>
                <a:off x="4917272" y="2241356"/>
                <a:ext cx="720000" cy="64633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kumimoji="1" lang="ja-JP" altLang="en-US" sz="3600" b="1" i="1" smtClean="0">
                          <a:solidFill>
                            <a:srgbClr val="0071BC"/>
                          </a:solidFill>
                          <a:latin typeface="Cambria Math" panose="02040503050406030204" pitchFamily="18" charset="0"/>
                        </a:rPr>
                        <m:t>∞</m:t>
                      </m:r>
                    </m:oMath>
                  </m:oMathPara>
                </a14:m>
                <a:endParaRPr kumimoji="1" lang="ja-JP" altLang="en-US" sz="3200" b="1" dirty="0">
                  <a:solidFill>
                    <a:srgbClr val="0071BC"/>
                  </a:solidFill>
                </a:endParaRPr>
              </a:p>
            </p:txBody>
          </p:sp>
        </mc:Choice>
        <mc:Fallback xmlns="">
          <p:sp>
            <p:nvSpPr>
              <p:cNvPr id="15" name="テキスト ボックス 14"/>
              <p:cNvSpPr txBox="1">
                <a:spLocks noRot="1" noChangeAspect="1" noMove="1" noResize="1" noEditPoints="1" noAdjustHandles="1" noChangeArrowheads="1" noChangeShapeType="1" noTextEdit="1"/>
              </p:cNvSpPr>
              <p:nvPr/>
            </p:nvSpPr>
            <p:spPr>
              <a:xfrm>
                <a:off x="4917272" y="2241356"/>
                <a:ext cx="720000" cy="646331"/>
              </a:xfrm>
              <a:prstGeom prst="rect">
                <a:avLst/>
              </a:prstGeom>
              <a:blipFill rotWithShape="0">
                <a:blip r:embed="rId3"/>
                <a:stretch>
                  <a:fillRect/>
                </a:stretch>
              </a:blipFill>
            </p:spPr>
            <p:txBody>
              <a:bodyPr/>
              <a:lstStyle/>
              <a:p>
                <a:r>
                  <a:rPr lang="ja-JP" altLang="en-US">
                    <a:noFill/>
                  </a:rPr>
                  <a:t> </a:t>
                </a:r>
              </a:p>
            </p:txBody>
          </p:sp>
        </mc:Fallback>
      </mc:AlternateContent>
      <p:cxnSp>
        <p:nvCxnSpPr>
          <p:cNvPr id="10" name="直線矢印コネクタ 9"/>
          <p:cNvCxnSpPr>
            <a:stCxn id="6" idx="4"/>
            <a:endCxn id="7" idx="0"/>
          </p:cNvCxnSpPr>
          <p:nvPr/>
        </p:nvCxnSpPr>
        <p:spPr>
          <a:xfrm flipH="1">
            <a:off x="1860527" y="3510281"/>
            <a:ext cx="3106048" cy="6259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4"/>
            <a:endCxn id="13" idx="0"/>
          </p:cNvCxnSpPr>
          <p:nvPr/>
        </p:nvCxnSpPr>
        <p:spPr>
          <a:xfrm>
            <a:off x="4966575" y="3510281"/>
            <a:ext cx="341396" cy="169028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4600875" y="4116457"/>
            <a:ext cx="720000" cy="584775"/>
          </a:xfrm>
          <a:prstGeom prst="rect">
            <a:avLst/>
          </a:prstGeom>
          <a:noFill/>
        </p:spPr>
        <p:txBody>
          <a:bodyPr wrap="square" rtlCol="0">
            <a:spAutoFit/>
          </a:bodyPr>
          <a:lstStyle/>
          <a:p>
            <a:pPr algn="ctr"/>
            <a:r>
              <a:rPr kumimoji="1" lang="en-US" altLang="ja-JP" sz="3200" b="1" dirty="0" smtClean="0"/>
              <a:t>2</a:t>
            </a:r>
            <a:endParaRPr kumimoji="1" lang="ja-JP" altLang="en-US" sz="3200" b="1" dirty="0"/>
          </a:p>
        </p:txBody>
      </p:sp>
      <p:cxnSp>
        <p:nvCxnSpPr>
          <p:cNvPr id="11" name="直線矢印コネクタ 10"/>
          <p:cNvCxnSpPr>
            <a:stCxn id="6" idx="4"/>
            <a:endCxn id="8" idx="0"/>
          </p:cNvCxnSpPr>
          <p:nvPr/>
        </p:nvCxnSpPr>
        <p:spPr>
          <a:xfrm>
            <a:off x="4966575" y="3510281"/>
            <a:ext cx="3024000" cy="62083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4"/>
            <a:endCxn id="13" idx="2"/>
          </p:cNvCxnSpPr>
          <p:nvPr/>
        </p:nvCxnSpPr>
        <p:spPr>
          <a:xfrm>
            <a:off x="1860527" y="5576213"/>
            <a:ext cx="1674444" cy="34435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スライド番号プレースホルダー 3"/>
          <p:cNvSpPr>
            <a:spLocks noGrp="1"/>
          </p:cNvSpPr>
          <p:nvPr>
            <p:ph type="sldNum" sz="quarter" idx="12"/>
          </p:nvPr>
        </p:nvSpPr>
        <p:spPr>
          <a:xfrm>
            <a:off x="8399006" y="6614665"/>
            <a:ext cx="575588" cy="268288"/>
          </a:xfrm>
        </p:spPr>
        <p:txBody>
          <a:bodyPr/>
          <a:lstStyle/>
          <a:p>
            <a:r>
              <a:rPr lang="en-US" altLang="ja-JP" dirty="0" smtClean="0"/>
              <a:t>30</a:t>
            </a:r>
            <a:endParaRPr lang="en-US" altLang="ja-JP" dirty="0"/>
          </a:p>
        </p:txBody>
      </p:sp>
      <mc:AlternateContent xmlns:mc="http://schemas.openxmlformats.org/markup-compatibility/2006" xmlns:a14="http://schemas.microsoft.com/office/drawing/2010/main">
        <mc:Choice Requires="a14">
          <p:sp>
            <p:nvSpPr>
              <p:cNvPr id="44" name="テキスト ボックス 43"/>
              <p:cNvSpPr txBox="1"/>
              <p:nvPr/>
            </p:nvSpPr>
            <p:spPr>
              <a:xfrm>
                <a:off x="6190575" y="3703824"/>
                <a:ext cx="720000" cy="64633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kumimoji="1" lang="ja-JP" altLang="en-US" sz="3600" b="1" i="1" smtClean="0">
                          <a:solidFill>
                            <a:srgbClr val="0071BC"/>
                          </a:solidFill>
                          <a:latin typeface="Cambria Math" panose="02040503050406030204" pitchFamily="18" charset="0"/>
                        </a:rPr>
                        <m:t>∞</m:t>
                      </m:r>
                    </m:oMath>
                  </m:oMathPara>
                </a14:m>
                <a:endParaRPr kumimoji="1" lang="ja-JP" altLang="en-US" sz="3200" b="1" dirty="0">
                  <a:solidFill>
                    <a:srgbClr val="0071BC"/>
                  </a:solidFill>
                </a:endParaRPr>
              </a:p>
            </p:txBody>
          </p:sp>
        </mc:Choice>
        <mc:Fallback xmlns="">
          <p:sp>
            <p:nvSpPr>
              <p:cNvPr id="44" name="テキスト ボックス 43"/>
              <p:cNvSpPr txBox="1">
                <a:spLocks noRot="1" noChangeAspect="1" noMove="1" noResize="1" noEditPoints="1" noAdjustHandles="1" noChangeArrowheads="1" noChangeShapeType="1" noTextEdit="1"/>
              </p:cNvSpPr>
              <p:nvPr/>
            </p:nvSpPr>
            <p:spPr>
              <a:xfrm>
                <a:off x="6190575" y="3703824"/>
                <a:ext cx="720000" cy="646331"/>
              </a:xfrm>
              <a:prstGeom prst="rect">
                <a:avLst/>
              </a:prstGeom>
              <a:blipFill rotWithShape="0">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5" name="テキスト ボックス 44"/>
              <p:cNvSpPr txBox="1"/>
              <p:nvPr/>
            </p:nvSpPr>
            <p:spPr>
              <a:xfrm>
                <a:off x="2288464" y="5583062"/>
                <a:ext cx="720000" cy="64633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kumimoji="1" lang="ja-JP" altLang="en-US" sz="3600" b="1" i="1" smtClean="0">
                          <a:solidFill>
                            <a:srgbClr val="0071BC"/>
                          </a:solidFill>
                          <a:latin typeface="Cambria Math" panose="02040503050406030204" pitchFamily="18" charset="0"/>
                        </a:rPr>
                        <m:t>∞</m:t>
                      </m:r>
                    </m:oMath>
                  </m:oMathPara>
                </a14:m>
                <a:endParaRPr kumimoji="1" lang="ja-JP" altLang="en-US" sz="3200" b="1" dirty="0">
                  <a:solidFill>
                    <a:srgbClr val="0071BC"/>
                  </a:solidFill>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288464" y="5583062"/>
                <a:ext cx="720000" cy="646331"/>
              </a:xfrm>
              <a:prstGeom prst="rect">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6" name="テキスト ボックス 45"/>
              <p:cNvSpPr txBox="1"/>
              <p:nvPr/>
            </p:nvSpPr>
            <p:spPr>
              <a:xfrm>
                <a:off x="3340711" y="3644294"/>
                <a:ext cx="720000" cy="64633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kumimoji="1" lang="ja-JP" altLang="en-US" sz="3600" b="1" i="1" smtClean="0">
                          <a:solidFill>
                            <a:srgbClr val="0071BC"/>
                          </a:solidFill>
                          <a:latin typeface="Cambria Math" panose="02040503050406030204" pitchFamily="18" charset="0"/>
                        </a:rPr>
                        <m:t>∞</m:t>
                      </m:r>
                    </m:oMath>
                  </m:oMathPara>
                </a14:m>
                <a:endParaRPr kumimoji="1" lang="ja-JP" altLang="en-US" sz="3200" b="1" dirty="0">
                  <a:solidFill>
                    <a:srgbClr val="0071BC"/>
                  </a:solidFill>
                </a:endParaRPr>
              </a:p>
            </p:txBody>
          </p:sp>
        </mc:Choice>
        <mc:Fallback xmlns="">
          <p:sp>
            <p:nvSpPr>
              <p:cNvPr id="46" name="テキスト ボックス 45"/>
              <p:cNvSpPr txBox="1">
                <a:spLocks noRot="1" noChangeAspect="1" noMove="1" noResize="1" noEditPoints="1" noAdjustHandles="1" noChangeArrowheads="1" noChangeShapeType="1" noTextEdit="1"/>
              </p:cNvSpPr>
              <p:nvPr/>
            </p:nvSpPr>
            <p:spPr>
              <a:xfrm>
                <a:off x="3340711" y="3644294"/>
                <a:ext cx="720000" cy="646331"/>
              </a:xfrm>
              <a:prstGeom prst="rect">
                <a:avLst/>
              </a:prstGeom>
              <a:blipFill rotWithShape="0">
                <a:blip r:embed="rId6"/>
                <a:stretch>
                  <a:fillRect/>
                </a:stretch>
              </a:blipFill>
            </p:spPr>
            <p:txBody>
              <a:bodyPr/>
              <a:lstStyle/>
              <a:p>
                <a:r>
                  <a:rPr lang="ja-JP" altLang="en-US">
                    <a:noFill/>
                  </a:rPr>
                  <a:t> </a:t>
                </a:r>
              </a:p>
            </p:txBody>
          </p:sp>
        </mc:Fallback>
      </mc:AlternateContent>
      <p:sp>
        <p:nvSpPr>
          <p:cNvPr id="47" name="統一されたディレクトリ構造"/>
          <p:cNvSpPr txBox="1">
            <a:spLocks/>
          </p:cNvSpPr>
          <p:nvPr/>
        </p:nvSpPr>
        <p:spPr bwMode="auto">
          <a:xfrm>
            <a:off x="457200" y="1199192"/>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smtClean="0"/>
              <a:t>S1</a:t>
            </a:r>
            <a:r>
              <a:rPr lang="ja-JP" altLang="en-US" dirty="0" smtClean="0"/>
              <a:t>に注目</a:t>
            </a:r>
            <a:endParaRPr lang="ja-JP" altLang="en-US" dirty="0"/>
          </a:p>
        </p:txBody>
      </p:sp>
    </p:spTree>
    <p:extLst>
      <p:ext uri="{BB962C8B-B14F-4D97-AF65-F5344CB8AC3E}">
        <p14:creationId xmlns:p14="http://schemas.microsoft.com/office/powerpoint/2010/main" val="127737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0" y="878182"/>
            <a:ext cx="9144000" cy="2542218"/>
          </a:xfrm>
          <a:prstGeom prst="rect">
            <a:avLst/>
          </a:prstGeom>
          <a:ln>
            <a:noFill/>
          </a:ln>
        </p:spPr>
      </p:pic>
      <p:sp>
        <p:nvSpPr>
          <p:cNvPr id="2" name="タイトル 1"/>
          <p:cNvSpPr>
            <a:spLocks noGrp="1"/>
          </p:cNvSpPr>
          <p:nvPr>
            <p:ph type="title"/>
          </p:nvPr>
        </p:nvSpPr>
        <p:spPr/>
        <p:txBody>
          <a:bodyPr/>
          <a:lstStyle/>
          <a:p>
            <a:r>
              <a:rPr lang="ja-JP" altLang="en-US" dirty="0" smtClean="0"/>
              <a:t>ビューア全体図</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31</a:t>
            </a:fld>
            <a:endParaRPr lang="en-US" altLang="ja-JP"/>
          </a:p>
        </p:txBody>
      </p:sp>
      <p:sp>
        <p:nvSpPr>
          <p:cNvPr id="3" name="ボタン"/>
          <p:cNvSpPr>
            <a:spLocks noGrp="1"/>
          </p:cNvSpPr>
          <p:nvPr>
            <p:ph idx="1"/>
          </p:nvPr>
        </p:nvSpPr>
        <p:spPr>
          <a:xfrm>
            <a:off x="489744" y="3429001"/>
            <a:ext cx="8229600" cy="3046049"/>
          </a:xfrm>
        </p:spPr>
        <p:txBody>
          <a:bodyPr/>
          <a:lstStyle/>
          <a:p>
            <a:pPr marL="0" indent="0" algn="ctr">
              <a:buNone/>
            </a:pPr>
            <a:r>
              <a:rPr lang="ja-JP" altLang="en-US" sz="4000" dirty="0">
                <a:solidFill>
                  <a:srgbClr val="0071BC"/>
                </a:solidFill>
              </a:rPr>
              <a:t>ディレクトリ</a:t>
            </a:r>
            <a:r>
              <a:rPr lang="ja-JP" altLang="en-US" sz="4000" dirty="0" smtClean="0">
                <a:solidFill>
                  <a:srgbClr val="0071BC"/>
                </a:solidFill>
              </a:rPr>
              <a:t>構造</a:t>
            </a:r>
            <a:r>
              <a:rPr lang="ja-JP" altLang="en-US" sz="4000" dirty="0">
                <a:solidFill>
                  <a:srgbClr val="0071BC"/>
                </a:solidFill>
              </a:rPr>
              <a:t>の切り替え</a:t>
            </a:r>
            <a:r>
              <a:rPr lang="ja-JP" altLang="en-US" sz="4000" dirty="0" smtClean="0">
                <a:solidFill>
                  <a:srgbClr val="0071BC"/>
                </a:solidFill>
              </a:rPr>
              <a:t>ボタン</a:t>
            </a:r>
            <a:endParaRPr lang="en-US" altLang="ja-JP" sz="4000" dirty="0" smtClean="0">
              <a:solidFill>
                <a:srgbClr val="0071BC"/>
              </a:solidFill>
            </a:endParaRPr>
          </a:p>
          <a:p>
            <a:r>
              <a:rPr lang="ja-JP" altLang="en-US" sz="3600" dirty="0" smtClean="0"/>
              <a:t>揃えたいソフトウェアのディレクトリ構造へ切り替えるボタン</a:t>
            </a:r>
            <a:endParaRPr lang="en-US" altLang="ja-JP" sz="3600" dirty="0" smtClean="0"/>
          </a:p>
        </p:txBody>
      </p:sp>
      <p:sp>
        <p:nvSpPr>
          <p:cNvPr id="6" name="ボタン枠"/>
          <p:cNvSpPr/>
          <p:nvPr/>
        </p:nvSpPr>
        <p:spPr>
          <a:xfrm>
            <a:off x="0" y="909000"/>
            <a:ext cx="1908000" cy="576000"/>
          </a:xfrm>
          <a:prstGeom prst="roundRect">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Tree View"/>
          <p:cNvSpPr txBox="1">
            <a:spLocks/>
          </p:cNvSpPr>
          <p:nvPr/>
        </p:nvSpPr>
        <p:spPr bwMode="auto">
          <a:xfrm>
            <a:off x="489744" y="3429001"/>
            <a:ext cx="8229600" cy="3046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Tx/>
              <a:buNone/>
            </a:pPr>
            <a:r>
              <a:rPr lang="en-US" altLang="ja-JP" sz="4000" dirty="0" smtClean="0">
                <a:solidFill>
                  <a:srgbClr val="0071BC"/>
                </a:solidFill>
              </a:rPr>
              <a:t>Tree View</a:t>
            </a:r>
          </a:p>
          <a:p>
            <a:r>
              <a:rPr lang="ja-JP" altLang="en-US" sz="3600" dirty="0" smtClean="0"/>
              <a:t>抽出されたディレクトリ構造を示す</a:t>
            </a:r>
            <a:endParaRPr lang="en-US" altLang="ja-JP" sz="3600" dirty="0" smtClean="0"/>
          </a:p>
          <a:p>
            <a:pPr lvl="1"/>
            <a:r>
              <a:rPr lang="en-US" altLang="ja-JP" dirty="0" smtClean="0"/>
              <a:t>Windows Explorer </a:t>
            </a:r>
            <a:r>
              <a:rPr lang="ja-JP" altLang="en-US" dirty="0" smtClean="0"/>
              <a:t>のナビゲーションウィンドウ</a:t>
            </a:r>
            <a:endParaRPr lang="en-US" altLang="ja-JP" dirty="0" smtClean="0"/>
          </a:p>
          <a:p>
            <a:r>
              <a:rPr lang="ja-JP" altLang="en-US" sz="3600" dirty="0" smtClean="0"/>
              <a:t>ソフトウェア間で異なるファイルコンテンツを持つかなどがひと目でわかる</a:t>
            </a:r>
            <a:endParaRPr lang="en-US" altLang="ja-JP" sz="3600" dirty="0" smtClean="0"/>
          </a:p>
        </p:txBody>
      </p:sp>
      <p:sp>
        <p:nvSpPr>
          <p:cNvPr id="9" name="Tree View枠"/>
          <p:cNvSpPr/>
          <p:nvPr/>
        </p:nvSpPr>
        <p:spPr>
          <a:xfrm>
            <a:off x="-1" y="1269000"/>
            <a:ext cx="1044001" cy="1800000"/>
          </a:xfrm>
          <a:prstGeom prst="roundRect">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File List View"/>
          <p:cNvSpPr txBox="1">
            <a:spLocks/>
          </p:cNvSpPr>
          <p:nvPr/>
        </p:nvSpPr>
        <p:spPr bwMode="auto">
          <a:xfrm>
            <a:off x="489744" y="3429001"/>
            <a:ext cx="8229600" cy="3046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Tx/>
              <a:buNone/>
            </a:pPr>
            <a:r>
              <a:rPr lang="en-US" altLang="ja-JP" sz="4000" dirty="0" smtClean="0">
                <a:solidFill>
                  <a:srgbClr val="0071BC"/>
                </a:solidFill>
              </a:rPr>
              <a:t>File List View</a:t>
            </a:r>
          </a:p>
          <a:p>
            <a:r>
              <a:rPr lang="ja-JP" altLang="en-US" sz="3600" dirty="0" smtClean="0"/>
              <a:t>選択</a:t>
            </a:r>
            <a:r>
              <a:rPr lang="ja-JP" altLang="en-US" sz="3600" dirty="0"/>
              <a:t>し</a:t>
            </a:r>
            <a:r>
              <a:rPr lang="ja-JP" altLang="en-US" sz="3600" dirty="0" smtClean="0"/>
              <a:t>たディレクトリ内のファイル一覧を示す</a:t>
            </a:r>
            <a:endParaRPr lang="en-US" altLang="ja-JP" sz="3600" dirty="0" smtClean="0"/>
          </a:p>
          <a:p>
            <a:r>
              <a:rPr lang="ja-JP" altLang="en-US" sz="3600" dirty="0" smtClean="0"/>
              <a:t>ソフトウェア間でどのファイルが異なるかがひと目でわかる</a:t>
            </a:r>
            <a:endParaRPr lang="en-US" altLang="ja-JP" sz="3600" dirty="0" smtClean="0"/>
          </a:p>
        </p:txBody>
      </p:sp>
      <p:sp>
        <p:nvSpPr>
          <p:cNvPr id="11" name="File List View枠"/>
          <p:cNvSpPr/>
          <p:nvPr/>
        </p:nvSpPr>
        <p:spPr>
          <a:xfrm>
            <a:off x="1044000" y="1269000"/>
            <a:ext cx="3960000" cy="2151400"/>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File Matrix View"/>
          <p:cNvSpPr txBox="1">
            <a:spLocks/>
          </p:cNvSpPr>
          <p:nvPr/>
        </p:nvSpPr>
        <p:spPr bwMode="auto">
          <a:xfrm>
            <a:off x="489744" y="3429000"/>
            <a:ext cx="8229600" cy="3046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Tx/>
              <a:buNone/>
            </a:pPr>
            <a:r>
              <a:rPr lang="en-US" altLang="ja-JP" sz="4000" dirty="0" smtClean="0">
                <a:solidFill>
                  <a:srgbClr val="0071BC"/>
                </a:solidFill>
              </a:rPr>
              <a:t>File Matrix View</a:t>
            </a:r>
          </a:p>
          <a:p>
            <a:r>
              <a:rPr lang="ja-JP" altLang="en-US" sz="3600" dirty="0" smtClean="0"/>
              <a:t>選択した同名のファイル間の類似度を示す</a:t>
            </a:r>
            <a:endParaRPr lang="en-US" altLang="ja-JP" sz="3600" dirty="0" smtClean="0"/>
          </a:p>
          <a:p>
            <a:r>
              <a:rPr lang="ja-JP" altLang="en-US" sz="3600" dirty="0" smtClean="0"/>
              <a:t>ソフトウェア間でファイルがどれだけ異なるかがひと目でわかる</a:t>
            </a:r>
            <a:endParaRPr lang="en-US" altLang="ja-JP" sz="3600" dirty="0" smtClean="0"/>
          </a:p>
        </p:txBody>
      </p:sp>
      <p:sp>
        <p:nvSpPr>
          <p:cNvPr id="16" name="File Matrix View枠"/>
          <p:cNvSpPr/>
          <p:nvPr/>
        </p:nvSpPr>
        <p:spPr>
          <a:xfrm>
            <a:off x="4932000" y="1269000"/>
            <a:ext cx="4176000" cy="1800000"/>
          </a:xfrm>
          <a:prstGeom prst="roundRect">
            <a:avLst>
              <a:gd name="adj" fmla="val 12759"/>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47693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2"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2"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7"/>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0"/>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2"/>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7" grpId="1"/>
      <p:bldP spid="7" grpId="2"/>
      <p:bldP spid="9" grpId="1" animBg="1"/>
      <p:bldP spid="9" grpId="2" animBg="1"/>
      <p:bldP spid="10" grpId="0"/>
      <p:bldP spid="10" grpId="1"/>
      <p:bldP spid="11" grpId="0" animBg="1"/>
      <p:bldP spid="11" grpId="1" animBg="1"/>
      <p:bldP spid="12" grpId="0"/>
      <p:bldP spid="12" grpId="1"/>
      <p:bldP spid="16" grpId="0" animBg="1"/>
      <p:bldP spid="16" grpI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112" y="1014104"/>
            <a:ext cx="3168000" cy="2781069"/>
          </a:xfrm>
          <a:prstGeom prst="rect">
            <a:avLst/>
          </a:prstGeom>
          <a:ln w="19050">
            <a:solidFill>
              <a:schemeClr val="tx1"/>
            </a:solidFill>
          </a:ln>
        </p:spPr>
      </p:pic>
      <p:sp>
        <p:nvSpPr>
          <p:cNvPr id="2" name="タイトル 1"/>
          <p:cNvSpPr>
            <a:spLocks noGrp="1"/>
          </p:cNvSpPr>
          <p:nvPr>
            <p:ph type="title"/>
          </p:nvPr>
        </p:nvSpPr>
        <p:spPr/>
        <p:txBody>
          <a:bodyPr/>
          <a:lstStyle/>
          <a:p>
            <a:r>
              <a:rPr lang="en-US" altLang="ja-JP" dirty="0" smtClean="0"/>
              <a:t>Tree View</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32</a:t>
            </a:fld>
            <a:endParaRPr lang="en-US" altLang="ja-JP"/>
          </a:p>
        </p:txBody>
      </p:sp>
      <mc:AlternateContent xmlns:mc="http://schemas.openxmlformats.org/markup-compatibility/2006" xmlns:a14="http://schemas.microsoft.com/office/drawing/2010/main">
        <mc:Choice Requires="a14">
          <p:sp>
            <p:nvSpPr>
              <p:cNvPr id="8" name="コンテンツ プレースホルダー 7"/>
              <p:cNvSpPr>
                <a:spLocks noGrp="1"/>
              </p:cNvSpPr>
              <p:nvPr>
                <p:ph idx="1"/>
              </p:nvPr>
            </p:nvSpPr>
            <p:spPr>
              <a:xfrm>
                <a:off x="3348000" y="1071394"/>
                <a:ext cx="5755856" cy="5543528"/>
              </a:xfrm>
            </p:spPr>
            <p:txBody>
              <a:bodyPr/>
              <a:lstStyle/>
              <a:p>
                <a:pPr>
                  <a:spcAft>
                    <a:spcPts val="1200"/>
                  </a:spcAft>
                </a:pPr>
                <a:r>
                  <a:rPr lang="ja-JP" altLang="en-US" dirty="0" smtClean="0"/>
                  <a:t>ディレクトリ名</a:t>
                </a:r>
                <a14:m>
                  <m:oMath xmlns:m="http://schemas.openxmlformats.org/officeDocument/2006/math">
                    <m:sSup>
                      <m:sSupPr>
                        <m:ctrlPr>
                          <a:rPr lang="en-US" altLang="ja-JP" i="1" smtClean="0">
                            <a:latin typeface="Cambria Math" panose="02040503050406030204" pitchFamily="18" charset="0"/>
                          </a:rPr>
                        </m:ctrlPr>
                      </m:sSupPr>
                      <m:e>
                        <m:r>
                          <a:rPr lang="en-US" altLang="ja-JP" b="0" i="1" smtClean="0">
                            <a:latin typeface="Cambria Math" panose="02040503050406030204" pitchFamily="18" charset="0"/>
                          </a:rPr>
                          <m:t>( </m:t>
                        </m:r>
                        <m:r>
                          <a:rPr lang="en-US" altLang="ja-JP" b="0" i="1" smtClean="0">
                            <a:latin typeface="Cambria Math" panose="02040503050406030204" pitchFamily="18" charset="0"/>
                          </a:rPr>
                          <m:t>𝑦</m:t>
                        </m:r>
                        <m:r>
                          <a:rPr lang="en-US" altLang="ja-JP" b="0" i="1" smtClean="0">
                            <a:latin typeface="Cambria Math" panose="02040503050406030204" pitchFamily="18" charset="0"/>
                          </a:rPr>
                          <m:t> </m:t>
                        </m:r>
                        <m:r>
                          <m:rPr>
                            <m:nor/>
                          </m:rPr>
                          <a:rPr lang="en-US" altLang="ja-JP" b="0" i="0" smtClean="0">
                            <a:latin typeface="Cambria Math" panose="02040503050406030204" pitchFamily="18" charset="0"/>
                          </a:rPr>
                          <m:t>in</m:t>
                        </m:r>
                        <m:r>
                          <a:rPr lang="en-US" altLang="ja-JP" b="0" i="1" smtClean="0">
                            <a:latin typeface="Cambria Math" panose="02040503050406030204" pitchFamily="18" charset="0"/>
                          </a:rPr>
                          <m:t> </m:t>
                        </m:r>
                        <m:r>
                          <a:rPr lang="en-US" altLang="ja-JP" b="0" i="1" smtClean="0">
                            <a:latin typeface="Cambria Math" panose="02040503050406030204" pitchFamily="18" charset="0"/>
                          </a:rPr>
                          <m:t>𝑥</m:t>
                        </m:r>
                        <m:r>
                          <a:rPr lang="en-US" altLang="ja-JP" b="0" i="1" smtClean="0">
                            <a:latin typeface="Cambria Math" panose="02040503050406030204" pitchFamily="18" charset="0"/>
                          </a:rPr>
                          <m:t> )</m:t>
                        </m:r>
                      </m:e>
                      <m:sup>
                        <m:r>
                          <a:rPr lang="en-US" altLang="ja-JP" b="0" i="1" smtClean="0">
                            <a:latin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rPr>
                          <m:t>)</m:t>
                        </m:r>
                      </m:sup>
                    </m:sSup>
                  </m:oMath>
                </a14:m>
                <a:endParaRPr kumimoji="1" lang="en-US" altLang="ja-JP" dirty="0" smtClean="0"/>
              </a:p>
              <a:p>
                <a:pPr lvl="1">
                  <a:spcAft>
                    <a:spcPts val="1200"/>
                  </a:spcAft>
                </a:pPr>
                <a:r>
                  <a:rPr lang="en-US" altLang="ja-JP" dirty="0"/>
                  <a:t>x</a:t>
                </a:r>
                <a:r>
                  <a:rPr kumimoji="1" lang="en-US" altLang="ja-JP" dirty="0" smtClean="0"/>
                  <a:t> : </a:t>
                </a:r>
                <a:r>
                  <a:rPr kumimoji="1" lang="ja-JP" altLang="en-US" dirty="0" smtClean="0"/>
                  <a:t>まとめられたディレクトリの数</a:t>
                </a:r>
                <a:endParaRPr kumimoji="1" lang="en-US" altLang="ja-JP" dirty="0" smtClean="0"/>
              </a:p>
              <a:p>
                <a:pPr lvl="1">
                  <a:spcAft>
                    <a:spcPts val="1200"/>
                  </a:spcAft>
                </a:pPr>
                <a:r>
                  <a:rPr kumimoji="1" lang="en-US" altLang="ja-JP" dirty="0" smtClean="0"/>
                  <a:t>y</a:t>
                </a:r>
                <a:r>
                  <a:rPr kumimoji="1" lang="ja-JP" altLang="en-US" dirty="0" smtClean="0"/>
                  <a:t> </a:t>
                </a:r>
                <a:r>
                  <a:rPr kumimoji="1" lang="en-US" altLang="ja-JP" dirty="0" smtClean="0"/>
                  <a:t>: </a:t>
                </a:r>
                <a:r>
                  <a:rPr kumimoji="1" lang="ja-JP" altLang="en-US" dirty="0" smtClean="0"/>
                  <a:t>互いに異なるファイル内容を</a:t>
                </a:r>
                <a:r>
                  <a:rPr kumimoji="1" lang="en-US" altLang="ja-JP" dirty="0" smtClean="0"/>
                  <a:t/>
                </a:r>
                <a:br>
                  <a:rPr kumimoji="1" lang="en-US" altLang="ja-JP" dirty="0" smtClean="0"/>
                </a:br>
                <a:r>
                  <a:rPr kumimoji="1" lang="en-US" altLang="ja-JP" dirty="0" smtClean="0"/>
                  <a:t>     </a:t>
                </a:r>
                <a:r>
                  <a:rPr kumimoji="1" lang="ja-JP" altLang="en-US" dirty="0" smtClean="0"/>
                  <a:t>含むディレクトリ</a:t>
                </a:r>
                <a:r>
                  <a:rPr lang="ja-JP" altLang="en-US" dirty="0" smtClean="0"/>
                  <a:t>の数</a:t>
                </a:r>
                <a:endParaRPr lang="en-US" altLang="ja-JP" dirty="0" smtClean="0"/>
              </a:p>
              <a:p>
                <a:pPr lvl="2">
                  <a:spcAft>
                    <a:spcPts val="1200"/>
                  </a:spcAft>
                </a:pPr>
                <a:r>
                  <a:rPr kumimoji="1" lang="en-US" altLang="ja-JP" dirty="0">
                    <a:solidFill>
                      <a:srgbClr val="0071BC"/>
                    </a:solidFill>
                  </a:rPr>
                  <a:t>2</a:t>
                </a:r>
                <a:r>
                  <a:rPr kumimoji="1" lang="ja-JP" altLang="en-US" dirty="0" smtClean="0">
                    <a:solidFill>
                      <a:srgbClr val="0071BC"/>
                    </a:solidFill>
                  </a:rPr>
                  <a:t>以上の場合にディレクトリ名が青となる</a:t>
                </a:r>
                <a:endParaRPr kumimoji="1" lang="en-US" altLang="ja-JP" dirty="0" smtClean="0">
                  <a:solidFill>
                    <a:srgbClr val="0071BC"/>
                  </a:solidFill>
                </a:endParaRPr>
              </a:p>
              <a:p>
                <a:pPr lvl="1">
                  <a:spcAft>
                    <a:spcPts val="1200"/>
                  </a:spcAft>
                </a:pPr>
                <a:r>
                  <a:rPr lang="en-US" altLang="ja-JP" dirty="0" smtClean="0"/>
                  <a:t>* : </a:t>
                </a:r>
                <a:r>
                  <a:rPr lang="ja-JP" altLang="en-US" dirty="0" smtClean="0"/>
                  <a:t>名前やパスが異なる</a:t>
                </a:r>
                <a:r>
                  <a:rPr lang="en-US" altLang="ja-JP" dirty="0" smtClean="0"/>
                  <a:t/>
                </a:r>
                <a:br>
                  <a:rPr lang="en-US" altLang="ja-JP" dirty="0" smtClean="0"/>
                </a:br>
                <a:r>
                  <a:rPr lang="en-US" altLang="ja-JP" dirty="0" smtClean="0"/>
                  <a:t>     </a:t>
                </a:r>
                <a:r>
                  <a:rPr lang="ja-JP" altLang="en-US" dirty="0" smtClean="0"/>
                  <a:t>ディレクトリを含む場合に表示</a:t>
                </a:r>
                <a:endParaRPr kumimoji="1" lang="en-US" altLang="ja-JP" dirty="0" smtClean="0"/>
              </a:p>
            </p:txBody>
          </p:sp>
        </mc:Choice>
        <mc:Fallback xmlns="">
          <p:sp>
            <p:nvSpPr>
              <p:cNvPr id="8" name="コンテンツ プレースホルダー 7"/>
              <p:cNvSpPr>
                <a:spLocks noGrp="1" noRot="1" noChangeAspect="1" noMove="1" noResize="1" noEditPoints="1" noAdjustHandles="1" noChangeArrowheads="1" noChangeShapeType="1" noTextEdit="1"/>
              </p:cNvSpPr>
              <p:nvPr>
                <p:ph idx="1"/>
              </p:nvPr>
            </p:nvSpPr>
            <p:spPr>
              <a:xfrm>
                <a:off x="3348000" y="1071394"/>
                <a:ext cx="5755856" cy="5543528"/>
              </a:xfrm>
              <a:blipFill rotWithShape="0">
                <a:blip r:embed="rId4"/>
                <a:stretch>
                  <a:fillRect l="-2754" t="-1760" r="-1907"/>
                </a:stretch>
              </a:blipFill>
            </p:spPr>
            <p:txBody>
              <a:bodyPr/>
              <a:lstStyle/>
              <a:p>
                <a:r>
                  <a:rPr lang="ja-JP" altLang="en-US">
                    <a:noFill/>
                  </a:rPr>
                  <a:t> </a:t>
                </a:r>
              </a:p>
            </p:txBody>
          </p:sp>
        </mc:Fallback>
      </mc:AlternateContent>
      <p:pic>
        <p:nvPicPr>
          <p:cNvPr id="12" name="図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2000" y="4079871"/>
            <a:ext cx="4104000" cy="2677476"/>
          </a:xfrm>
          <a:prstGeom prst="rect">
            <a:avLst/>
          </a:prstGeom>
        </p:spPr>
      </p:pic>
      <p:sp>
        <p:nvSpPr>
          <p:cNvPr id="11" name="c矢印"/>
          <p:cNvSpPr/>
          <p:nvPr/>
        </p:nvSpPr>
        <p:spPr>
          <a:xfrm rot="10800000">
            <a:off x="612000" y="3285000"/>
            <a:ext cx="734508" cy="864000"/>
          </a:xfrm>
          <a:prstGeom prst="bentUpArrow">
            <a:avLst>
              <a:gd name="adj1" fmla="val 25000"/>
              <a:gd name="adj2" fmla="val 26534"/>
              <a:gd name="adj3" fmla="val 25000"/>
            </a:avLst>
          </a:prstGeom>
          <a:solidFill>
            <a:srgbClr val="E03253"/>
          </a:solidFill>
          <a:ln>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1c"/>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878" y="5041408"/>
            <a:ext cx="1696965" cy="1107111"/>
          </a:xfrm>
          <a:prstGeom prst="rect">
            <a:avLst/>
          </a:prstGeom>
        </p:spPr>
      </p:pic>
      <p:sp>
        <p:nvSpPr>
          <p:cNvPr id="23" name="1c"/>
          <p:cNvSpPr txBox="1"/>
          <p:nvPr/>
        </p:nvSpPr>
        <p:spPr>
          <a:xfrm>
            <a:off x="75878" y="5302575"/>
            <a:ext cx="1584000" cy="584775"/>
          </a:xfrm>
          <a:prstGeom prst="rect">
            <a:avLst/>
          </a:prstGeom>
          <a:noFill/>
        </p:spPr>
        <p:txBody>
          <a:bodyPr wrap="square" rtlCol="0">
            <a:spAutoFit/>
          </a:bodyPr>
          <a:lstStyle/>
          <a:p>
            <a:pPr algn="ctr"/>
            <a:r>
              <a:rPr lang="en-US" altLang="ja-JP" sz="3200" b="1" dirty="0"/>
              <a:t>S</a:t>
            </a:r>
            <a:r>
              <a:rPr lang="en-US" altLang="ja-JP" sz="3200" b="1" dirty="0" smtClean="0"/>
              <a:t>1 : </a:t>
            </a:r>
            <a:r>
              <a:rPr kumimoji="1" lang="en-US" altLang="ja-JP" sz="3200" b="1" dirty="0" smtClean="0"/>
              <a:t>c</a:t>
            </a:r>
            <a:endParaRPr kumimoji="1" lang="ja-JP" altLang="en-US" sz="3200" b="1" dirty="0"/>
          </a:p>
        </p:txBody>
      </p:sp>
      <p:pic>
        <p:nvPicPr>
          <p:cNvPr id="24" name="2c"/>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86713" y="5041408"/>
            <a:ext cx="1696965" cy="1107111"/>
          </a:xfrm>
          <a:prstGeom prst="rect">
            <a:avLst/>
          </a:prstGeom>
        </p:spPr>
      </p:pic>
      <p:sp>
        <p:nvSpPr>
          <p:cNvPr id="25" name="2c"/>
          <p:cNvSpPr txBox="1"/>
          <p:nvPr/>
        </p:nvSpPr>
        <p:spPr>
          <a:xfrm>
            <a:off x="1686713" y="5302575"/>
            <a:ext cx="1584000" cy="584775"/>
          </a:xfrm>
          <a:prstGeom prst="rect">
            <a:avLst/>
          </a:prstGeom>
          <a:noFill/>
        </p:spPr>
        <p:txBody>
          <a:bodyPr wrap="square" rtlCol="0">
            <a:spAutoFit/>
          </a:bodyPr>
          <a:lstStyle/>
          <a:p>
            <a:pPr algn="ctr"/>
            <a:r>
              <a:rPr lang="en-US" altLang="ja-JP" sz="3200" b="1" dirty="0"/>
              <a:t>S</a:t>
            </a:r>
            <a:r>
              <a:rPr lang="en-US" altLang="ja-JP" sz="3200" b="1" dirty="0" smtClean="0"/>
              <a:t>2 : c</a:t>
            </a:r>
            <a:endParaRPr kumimoji="1" lang="ja-JP" altLang="en-US" sz="3200" b="1" dirty="0"/>
          </a:p>
        </p:txBody>
      </p:sp>
      <p:pic>
        <p:nvPicPr>
          <p:cNvPr id="28" name="1b"/>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652" y="5464379"/>
            <a:ext cx="1696965" cy="1107111"/>
          </a:xfrm>
          <a:prstGeom prst="rect">
            <a:avLst/>
          </a:prstGeom>
        </p:spPr>
      </p:pic>
      <p:sp>
        <p:nvSpPr>
          <p:cNvPr id="29" name="1b"/>
          <p:cNvSpPr txBox="1"/>
          <p:nvPr/>
        </p:nvSpPr>
        <p:spPr>
          <a:xfrm>
            <a:off x="50652" y="5725546"/>
            <a:ext cx="1584000" cy="584775"/>
          </a:xfrm>
          <a:prstGeom prst="rect">
            <a:avLst/>
          </a:prstGeom>
          <a:noFill/>
        </p:spPr>
        <p:txBody>
          <a:bodyPr wrap="square" rtlCol="0">
            <a:spAutoFit/>
          </a:bodyPr>
          <a:lstStyle/>
          <a:p>
            <a:pPr algn="ctr"/>
            <a:r>
              <a:rPr lang="en-US" altLang="ja-JP" sz="3200" b="1" dirty="0"/>
              <a:t>S</a:t>
            </a:r>
            <a:r>
              <a:rPr lang="en-US" altLang="ja-JP" sz="3200" b="1" dirty="0" smtClean="0"/>
              <a:t>1 : b</a:t>
            </a:r>
            <a:endParaRPr kumimoji="1" lang="ja-JP" altLang="en-US" sz="3200" b="1" dirty="0"/>
          </a:p>
        </p:txBody>
      </p:sp>
      <p:pic>
        <p:nvPicPr>
          <p:cNvPr id="19" name="2b"/>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4906" y="4522102"/>
            <a:ext cx="1781175" cy="1162050"/>
          </a:xfrm>
          <a:prstGeom prst="rect">
            <a:avLst/>
          </a:prstGeom>
        </p:spPr>
      </p:pic>
      <p:sp>
        <p:nvSpPr>
          <p:cNvPr id="26" name="2b"/>
          <p:cNvSpPr txBox="1"/>
          <p:nvPr/>
        </p:nvSpPr>
        <p:spPr>
          <a:xfrm>
            <a:off x="748655" y="4863692"/>
            <a:ext cx="1584000" cy="584775"/>
          </a:xfrm>
          <a:prstGeom prst="rect">
            <a:avLst/>
          </a:prstGeom>
          <a:noFill/>
        </p:spPr>
        <p:txBody>
          <a:bodyPr wrap="square" rtlCol="0">
            <a:spAutoFit/>
          </a:bodyPr>
          <a:lstStyle/>
          <a:p>
            <a:pPr algn="ctr"/>
            <a:r>
              <a:rPr lang="en-US" altLang="ja-JP" sz="3200" b="1" dirty="0" smtClean="0"/>
              <a:t>S</a:t>
            </a:r>
            <a:r>
              <a:rPr lang="en-US" altLang="ja-JP" sz="3200" b="1" dirty="0"/>
              <a:t>2</a:t>
            </a:r>
            <a:r>
              <a:rPr lang="en-US" altLang="ja-JP" sz="3200" b="1" dirty="0" smtClean="0"/>
              <a:t> : b</a:t>
            </a:r>
            <a:endParaRPr kumimoji="1" lang="ja-JP" altLang="en-US" sz="3200" b="1" dirty="0"/>
          </a:p>
        </p:txBody>
      </p:sp>
      <p:pic>
        <p:nvPicPr>
          <p:cNvPr id="21" name="3b"/>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15160" y="5444717"/>
            <a:ext cx="1781175" cy="1162050"/>
          </a:xfrm>
          <a:prstGeom prst="rect">
            <a:avLst/>
          </a:prstGeom>
        </p:spPr>
      </p:pic>
      <p:sp>
        <p:nvSpPr>
          <p:cNvPr id="27" name="3b"/>
          <p:cNvSpPr txBox="1"/>
          <p:nvPr/>
        </p:nvSpPr>
        <p:spPr>
          <a:xfrm>
            <a:off x="1773605" y="5794556"/>
            <a:ext cx="1584000" cy="584775"/>
          </a:xfrm>
          <a:prstGeom prst="rect">
            <a:avLst/>
          </a:prstGeom>
          <a:noFill/>
        </p:spPr>
        <p:txBody>
          <a:bodyPr wrap="square" rtlCol="0">
            <a:spAutoFit/>
          </a:bodyPr>
          <a:lstStyle/>
          <a:p>
            <a:pPr algn="ctr"/>
            <a:r>
              <a:rPr lang="en-US" altLang="ja-JP" sz="3200" b="1" dirty="0" smtClean="0"/>
              <a:t>S3 : b</a:t>
            </a:r>
            <a:endParaRPr kumimoji="1" lang="ja-JP" altLang="en-US" sz="3200" b="1" dirty="0"/>
          </a:p>
        </p:txBody>
      </p:sp>
      <p:sp>
        <p:nvSpPr>
          <p:cNvPr id="30" name="b矢印"/>
          <p:cNvSpPr/>
          <p:nvPr/>
        </p:nvSpPr>
        <p:spPr>
          <a:xfrm rot="10800000">
            <a:off x="600112" y="2781000"/>
            <a:ext cx="734508" cy="1368000"/>
          </a:xfrm>
          <a:prstGeom prst="bentUpArrow">
            <a:avLst>
              <a:gd name="adj1" fmla="val 25000"/>
              <a:gd name="adj2" fmla="val 26534"/>
              <a:gd name="adj3" fmla="val 25000"/>
            </a:avLst>
          </a:prstGeom>
          <a:solidFill>
            <a:srgbClr val="E03253"/>
          </a:solidFill>
          <a:ln>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714777" y="5999780"/>
            <a:ext cx="1594074" cy="369332"/>
          </a:xfrm>
          <a:prstGeom prst="rect">
            <a:avLst/>
          </a:prstGeom>
          <a:solidFill>
            <a:srgbClr val="E03253"/>
          </a:solidFill>
        </p:spPr>
        <p:txBody>
          <a:bodyPr wrap="square" rtlCol="0">
            <a:spAutoFit/>
          </a:bodyPr>
          <a:lstStyle/>
          <a:p>
            <a:pPr algn="ctr"/>
            <a:r>
              <a:rPr kumimoji="1" lang="ja-JP" altLang="en-US" dirty="0" smtClean="0">
                <a:solidFill>
                  <a:schemeClr val="bg1"/>
                </a:solidFill>
              </a:rPr>
              <a:t>内容が異なる</a:t>
            </a:r>
            <a:endParaRPr kumimoji="1" lang="ja-JP" altLang="en-US" dirty="0">
              <a:solidFill>
                <a:schemeClr val="bg1"/>
              </a:solidFill>
            </a:endParaRPr>
          </a:p>
        </p:txBody>
      </p:sp>
      <p:sp>
        <p:nvSpPr>
          <p:cNvPr id="31" name="テキスト ボックス 30"/>
          <p:cNvSpPr txBox="1"/>
          <p:nvPr/>
        </p:nvSpPr>
        <p:spPr>
          <a:xfrm>
            <a:off x="3749109" y="5999780"/>
            <a:ext cx="1510769" cy="369332"/>
          </a:xfrm>
          <a:prstGeom prst="rect">
            <a:avLst/>
          </a:prstGeom>
          <a:solidFill>
            <a:srgbClr val="0071BC"/>
          </a:solidFill>
        </p:spPr>
        <p:txBody>
          <a:bodyPr wrap="square" rtlCol="0">
            <a:spAutoFit/>
          </a:bodyPr>
          <a:lstStyle/>
          <a:p>
            <a:pPr algn="ctr"/>
            <a:r>
              <a:rPr kumimoji="1" lang="ja-JP" altLang="en-US" dirty="0" smtClean="0">
                <a:solidFill>
                  <a:schemeClr val="bg1"/>
                </a:solidFill>
              </a:rPr>
              <a:t>内容が一致</a:t>
            </a:r>
            <a:endParaRPr kumimoji="1" lang="ja-JP" altLang="en-US" dirty="0">
              <a:solidFill>
                <a:schemeClr val="bg1"/>
              </a:solidFill>
            </a:endParaRPr>
          </a:p>
        </p:txBody>
      </p:sp>
      <p:sp>
        <p:nvSpPr>
          <p:cNvPr id="32" name="テキスト ボックス 31"/>
          <p:cNvSpPr txBox="1"/>
          <p:nvPr/>
        </p:nvSpPr>
        <p:spPr>
          <a:xfrm>
            <a:off x="127323" y="6226675"/>
            <a:ext cx="1594074" cy="369332"/>
          </a:xfrm>
          <a:prstGeom prst="rect">
            <a:avLst/>
          </a:prstGeom>
          <a:solidFill>
            <a:srgbClr val="00B050"/>
          </a:solidFill>
        </p:spPr>
        <p:txBody>
          <a:bodyPr wrap="square" rtlCol="0">
            <a:spAutoFit/>
          </a:bodyPr>
          <a:lstStyle/>
          <a:p>
            <a:pPr algn="ctr"/>
            <a:r>
              <a:rPr kumimoji="1" lang="ja-JP" altLang="en-US" dirty="0" smtClean="0">
                <a:solidFill>
                  <a:schemeClr val="bg1"/>
                </a:solidFill>
              </a:rPr>
              <a:t>パスが異なる</a:t>
            </a:r>
            <a:endParaRPr kumimoji="1" lang="ja-JP" altLang="en-US" dirty="0">
              <a:solidFill>
                <a:schemeClr val="bg1"/>
              </a:solidFill>
            </a:endParaRPr>
          </a:p>
        </p:txBody>
      </p:sp>
    </p:spTree>
    <p:extLst>
      <p:ext uri="{BB962C8B-B14F-4D97-AF65-F5344CB8AC3E}">
        <p14:creationId xmlns:p14="http://schemas.microsoft.com/office/powerpoint/2010/main" val="423621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3"/>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23"/>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24"/>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25"/>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23" grpId="0"/>
      <p:bldP spid="23" grpId="1"/>
      <p:bldP spid="25" grpId="0"/>
      <p:bldP spid="25" grpId="1"/>
      <p:bldP spid="29" grpId="0"/>
      <p:bldP spid="26" grpId="0"/>
      <p:bldP spid="27" grpId="0"/>
      <p:bldP spid="30" grpId="0" animBg="1"/>
      <p:bldP spid="20" grpId="0" animBg="1"/>
      <p:bldP spid="31" grpId="0" animBg="1"/>
      <p:bldP spid="31" grpId="1" animBg="1"/>
      <p:bldP spid="3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2653" y="900299"/>
            <a:ext cx="5963482" cy="2753109"/>
          </a:xfrm>
          <a:prstGeom prst="rect">
            <a:avLst/>
          </a:prstGeom>
        </p:spPr>
      </p:pic>
      <p:sp>
        <p:nvSpPr>
          <p:cNvPr id="2" name="タイトル 1"/>
          <p:cNvSpPr>
            <a:spLocks noGrp="1"/>
          </p:cNvSpPr>
          <p:nvPr>
            <p:ph type="title"/>
          </p:nvPr>
        </p:nvSpPr>
        <p:spPr/>
        <p:txBody>
          <a:bodyPr/>
          <a:lstStyle/>
          <a:p>
            <a:r>
              <a:rPr kumimoji="1" lang="en-US" altLang="ja-JP" dirty="0" smtClean="0"/>
              <a:t>File List View</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33</a:t>
            </a:fld>
            <a:endParaRPr lang="en-US" altLang="ja-JP"/>
          </a:p>
        </p:txBody>
      </p:sp>
      <p:sp>
        <p:nvSpPr>
          <p:cNvPr id="6" name="コンテンツ プレースホルダー 5"/>
          <p:cNvSpPr>
            <a:spLocks noGrp="1"/>
          </p:cNvSpPr>
          <p:nvPr>
            <p:ph idx="1"/>
          </p:nvPr>
        </p:nvSpPr>
        <p:spPr>
          <a:xfrm>
            <a:off x="457200" y="3713264"/>
            <a:ext cx="8434388" cy="2193163"/>
          </a:xfrm>
        </p:spPr>
        <p:txBody>
          <a:bodyPr/>
          <a:lstStyle/>
          <a:p>
            <a:r>
              <a:rPr kumimoji="1" lang="ja-JP" altLang="en-US" dirty="0" smtClean="0"/>
              <a:t>セルは、</a:t>
            </a:r>
            <a:r>
              <a:rPr lang="ja-JP" altLang="en-US" dirty="0" smtClean="0"/>
              <a:t>まとめられた各ディレクトリに対する</a:t>
            </a:r>
            <a:r>
              <a:rPr lang="en-US" altLang="ja-JP" dirty="0" smtClean="0"/>
              <a:t/>
            </a:r>
            <a:br>
              <a:rPr lang="en-US" altLang="ja-JP" dirty="0" smtClean="0"/>
            </a:br>
            <a:r>
              <a:rPr lang="ja-JP" altLang="en-US" dirty="0" smtClean="0"/>
              <a:t>各</a:t>
            </a:r>
            <a:r>
              <a:rPr kumimoji="1" lang="ja-JP" altLang="en-US" dirty="0" smtClean="0"/>
              <a:t>ファイルのハッシュ値</a:t>
            </a:r>
            <a:endParaRPr kumimoji="1" lang="en-US" altLang="ja-JP" dirty="0" smtClean="0"/>
          </a:p>
          <a:p>
            <a:pPr lvl="1"/>
            <a:r>
              <a:rPr lang="ja-JP" altLang="en-US" dirty="0" smtClean="0">
                <a:solidFill>
                  <a:srgbClr val="0071BC"/>
                </a:solidFill>
              </a:rPr>
              <a:t>ファイル内容が異なる場合黒く描画</a:t>
            </a:r>
            <a:endParaRPr lang="en-US" altLang="ja-JP" dirty="0" smtClean="0">
              <a:solidFill>
                <a:srgbClr val="0071BC"/>
              </a:solidFill>
            </a:endParaRPr>
          </a:p>
          <a:p>
            <a:r>
              <a:rPr lang="ja-JP" altLang="en-US" dirty="0" smtClean="0"/>
              <a:t>フルパスをクリックするとファイル管理ツールでそのディレクトリが開く</a:t>
            </a:r>
            <a:endParaRPr kumimoji="1" lang="ja-JP" altLang="en-US" dirty="0"/>
          </a:p>
        </p:txBody>
      </p:sp>
      <p:sp>
        <p:nvSpPr>
          <p:cNvPr id="8" name="セル枠"/>
          <p:cNvSpPr/>
          <p:nvPr/>
        </p:nvSpPr>
        <p:spPr>
          <a:xfrm>
            <a:off x="4500000" y="1124999"/>
            <a:ext cx="3024000" cy="1944001"/>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変更枠"/>
          <p:cNvSpPr/>
          <p:nvPr/>
        </p:nvSpPr>
        <p:spPr>
          <a:xfrm>
            <a:off x="1567484" y="1880998"/>
            <a:ext cx="5956516" cy="432001"/>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変更枠"/>
          <p:cNvSpPr/>
          <p:nvPr/>
        </p:nvSpPr>
        <p:spPr>
          <a:xfrm>
            <a:off x="1567484" y="2551202"/>
            <a:ext cx="5956516" cy="432001"/>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ルパス枠"/>
          <p:cNvSpPr/>
          <p:nvPr/>
        </p:nvSpPr>
        <p:spPr>
          <a:xfrm>
            <a:off x="1657323" y="3051632"/>
            <a:ext cx="2710542" cy="661632"/>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546075" y="3237050"/>
            <a:ext cx="3528000" cy="400110"/>
          </a:xfrm>
          <a:prstGeom prst="rect">
            <a:avLst/>
          </a:prstGeom>
          <a:solidFill>
            <a:schemeClr val="bg1"/>
          </a:solidFill>
          <a:ln>
            <a:solidFill>
              <a:schemeClr val="tx1"/>
            </a:solidFill>
          </a:ln>
        </p:spPr>
        <p:txBody>
          <a:bodyPr wrap="square" rtlCol="0">
            <a:spAutoFit/>
          </a:bodyPr>
          <a:lstStyle/>
          <a:p>
            <a:pPr algn="ctr"/>
            <a:r>
              <a:rPr kumimoji="1" lang="ja-JP" altLang="en-US" sz="2000" dirty="0" smtClean="0"/>
              <a:t>ディレクトリ </a:t>
            </a:r>
            <a:r>
              <a:rPr kumimoji="1" lang="en-US" altLang="ja-JP" sz="2000" dirty="0" smtClean="0"/>
              <a:t>b  </a:t>
            </a:r>
            <a:r>
              <a:rPr kumimoji="1" lang="ja-JP" altLang="en-US" sz="2000" dirty="0" smtClean="0"/>
              <a:t>を選択</a:t>
            </a:r>
            <a:endParaRPr kumimoji="1" lang="ja-JP" altLang="en-US" sz="2000" dirty="0"/>
          </a:p>
        </p:txBody>
      </p:sp>
    </p:spTree>
    <p:extLst>
      <p:ext uri="{BB962C8B-B14F-4D97-AF65-F5344CB8AC3E}">
        <p14:creationId xmlns:p14="http://schemas.microsoft.com/office/powerpoint/2010/main" val="151651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1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0" grpId="0" animBg="1"/>
      <p:bldP spid="10" grpId="1" animBg="1"/>
      <p:bldP spid="11" grpId="0" animBg="1"/>
      <p:bldP spid="11" grpId="1"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File Matrix View</a:t>
            </a:r>
            <a:endParaRPr kumimoji="1" lang="ja-JP" altLang="en-US" dirty="0"/>
          </a:p>
        </p:txBody>
      </p:sp>
      <p:sp>
        <p:nvSpPr>
          <p:cNvPr id="3" name="コンテンツ プレースホルダー 2"/>
          <p:cNvSpPr>
            <a:spLocks noGrp="1"/>
          </p:cNvSpPr>
          <p:nvPr>
            <p:ph idx="1"/>
          </p:nvPr>
        </p:nvSpPr>
        <p:spPr>
          <a:xfrm>
            <a:off x="437874" y="2781000"/>
            <a:ext cx="8229600" cy="3705163"/>
          </a:xfrm>
        </p:spPr>
        <p:txBody>
          <a:bodyPr/>
          <a:lstStyle/>
          <a:p>
            <a:pPr>
              <a:spcAft>
                <a:spcPts val="1200"/>
              </a:spcAft>
            </a:pPr>
            <a:r>
              <a:rPr lang="ja-JP" altLang="en-US" dirty="0" smtClean="0"/>
              <a:t>セル</a:t>
            </a:r>
            <a:endParaRPr lang="en-US" altLang="ja-JP" dirty="0" smtClean="0"/>
          </a:p>
          <a:p>
            <a:pPr lvl="1">
              <a:spcAft>
                <a:spcPts val="1200"/>
              </a:spcAft>
            </a:pPr>
            <a:r>
              <a:rPr lang="ja-JP" altLang="en-US" dirty="0" smtClean="0"/>
              <a:t>ソフトウェア間</a:t>
            </a:r>
            <a:r>
              <a:rPr lang="ja-JP" altLang="en-US" dirty="0" smtClean="0"/>
              <a:t>の同名ファイル</a:t>
            </a:r>
            <a:r>
              <a:rPr lang="ja-JP" altLang="en-US" dirty="0" smtClean="0"/>
              <a:t>の類似度</a:t>
            </a:r>
            <a:endParaRPr lang="en-US" altLang="ja-JP" dirty="0" smtClean="0"/>
          </a:p>
          <a:p>
            <a:pPr lvl="1">
              <a:spcAft>
                <a:spcPts val="1200"/>
              </a:spcAft>
            </a:pPr>
            <a:r>
              <a:rPr kumimoji="1" lang="ja-JP" altLang="en-US" dirty="0"/>
              <a:t>類似度</a:t>
            </a:r>
            <a:r>
              <a:rPr kumimoji="1" lang="ja-JP" altLang="en-US" dirty="0" smtClean="0"/>
              <a:t>に応じてカラースケールで色付け</a:t>
            </a:r>
            <a:endParaRPr kumimoji="1" lang="en-US" altLang="ja-JP" dirty="0" smtClean="0"/>
          </a:p>
          <a:p>
            <a:pPr>
              <a:spcAft>
                <a:spcPts val="1200"/>
              </a:spcAft>
            </a:pPr>
            <a:r>
              <a:rPr lang="ja-JP" altLang="en-US" dirty="0"/>
              <a:t>セル</a:t>
            </a:r>
            <a:r>
              <a:rPr lang="ja-JP" altLang="en-US" dirty="0" smtClean="0"/>
              <a:t>を選択することで、外部の比較</a:t>
            </a:r>
            <a:r>
              <a:rPr lang="ja-JP" altLang="en-US" dirty="0"/>
              <a:t>ツールを</a:t>
            </a:r>
            <a:r>
              <a:rPr lang="ja-JP" altLang="en-US" dirty="0" smtClean="0"/>
              <a:t>起動（現在の実装では、</a:t>
            </a:r>
            <a:r>
              <a:rPr lang="en-US" altLang="ja-JP" dirty="0" smtClean="0"/>
              <a:t>WinMerge</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34</a:t>
            </a:fld>
            <a:endParaRPr lang="en-US" altLang="ja-JP"/>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304" y="909000"/>
            <a:ext cx="8792290" cy="1404426"/>
          </a:xfrm>
          <a:prstGeom prst="rect">
            <a:avLst/>
          </a:prstGeom>
        </p:spPr>
      </p:pic>
      <p:sp>
        <p:nvSpPr>
          <p:cNvPr id="6" name="テキスト ボックス 5"/>
          <p:cNvSpPr txBox="1"/>
          <p:nvPr/>
        </p:nvSpPr>
        <p:spPr>
          <a:xfrm>
            <a:off x="2840544" y="2330221"/>
            <a:ext cx="3528000" cy="400110"/>
          </a:xfrm>
          <a:prstGeom prst="rect">
            <a:avLst/>
          </a:prstGeom>
          <a:noFill/>
          <a:ln>
            <a:solidFill>
              <a:schemeClr val="tx1"/>
            </a:solidFill>
          </a:ln>
        </p:spPr>
        <p:txBody>
          <a:bodyPr wrap="square" rtlCol="0">
            <a:spAutoFit/>
          </a:bodyPr>
          <a:lstStyle/>
          <a:p>
            <a:pPr algn="ctr"/>
            <a:r>
              <a:rPr kumimoji="1" lang="en-US" altLang="ja-JP" sz="2000" dirty="0" smtClean="0"/>
              <a:t>MarkersProvider.java </a:t>
            </a:r>
            <a:r>
              <a:rPr kumimoji="1" lang="ja-JP" altLang="en-US" sz="2000" dirty="0" smtClean="0"/>
              <a:t>を選択</a:t>
            </a:r>
            <a:endParaRPr kumimoji="1" lang="ja-JP" altLang="en-US" sz="2000" dirty="0"/>
          </a:p>
        </p:txBody>
      </p:sp>
    </p:spTree>
    <p:extLst>
      <p:ext uri="{BB962C8B-B14F-4D97-AF65-F5344CB8AC3E}">
        <p14:creationId xmlns:p14="http://schemas.microsoft.com/office/powerpoint/2010/main" val="33369798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3" name="コンテンツ プレースホルダー 2"/>
          <p:cNvSpPr>
            <a:spLocks noGrp="1"/>
          </p:cNvSpPr>
          <p:nvPr>
            <p:ph idx="1"/>
          </p:nvPr>
        </p:nvSpPr>
        <p:spPr>
          <a:xfrm>
            <a:off x="457200" y="909000"/>
            <a:ext cx="8229600" cy="4929188"/>
          </a:xfrm>
        </p:spPr>
        <p:txBody>
          <a:bodyPr/>
          <a:lstStyle/>
          <a:p>
            <a:r>
              <a:rPr kumimoji="1" lang="ja-JP" altLang="en-US" dirty="0" smtClean="0"/>
              <a:t>入力ソフトウェア</a:t>
            </a:r>
            <a:endParaRPr kumimoji="1" lang="en-US" altLang="ja-JP" dirty="0" smtClean="0"/>
          </a:p>
          <a:p>
            <a:pPr lvl="1"/>
            <a:r>
              <a:rPr lang="en-US" altLang="ja-JP" dirty="0" smtClean="0"/>
              <a:t>Android</a:t>
            </a:r>
            <a:r>
              <a:rPr lang="ja-JP" altLang="en-US" dirty="0" smtClean="0"/>
              <a:t>バージョン </a:t>
            </a:r>
            <a:r>
              <a:rPr lang="en-US" altLang="ja-JP" dirty="0" smtClean="0"/>
              <a:t>: 4.2</a:t>
            </a:r>
          </a:p>
          <a:p>
            <a:pPr lvl="1"/>
            <a:r>
              <a:rPr kumimoji="1" lang="en-US" altLang="ja-JP" dirty="0" smtClean="0"/>
              <a:t>CPU : Qualcomm MSM8974</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355833480"/>
              </p:ext>
            </p:extLst>
          </p:nvPr>
        </p:nvGraphicFramePr>
        <p:xfrm>
          <a:off x="0" y="2465236"/>
          <a:ext cx="9144000" cy="4149429"/>
        </p:xfrm>
        <a:graphic>
          <a:graphicData uri="http://schemas.openxmlformats.org/drawingml/2006/table">
            <a:tbl>
              <a:tblPr firstRow="1" bandRow="1">
                <a:tableStyleId>{5C22544A-7EE6-4342-B048-85BDC9FD1C3A}</a:tableStyleId>
              </a:tblPr>
              <a:tblGrid>
                <a:gridCol w="1828800"/>
                <a:gridCol w="1828800"/>
                <a:gridCol w="1994401"/>
                <a:gridCol w="1872000"/>
                <a:gridCol w="1619999"/>
              </a:tblGrid>
              <a:tr h="576003">
                <a:tc>
                  <a:txBody>
                    <a:bodyPr/>
                    <a:lstStyle/>
                    <a:p>
                      <a:pPr algn="ctr"/>
                      <a:r>
                        <a:rPr kumimoji="1" lang="ja-JP" altLang="en-US" sz="2800" dirty="0" smtClean="0">
                          <a:solidFill>
                            <a:schemeClr val="tx1"/>
                          </a:solidFill>
                        </a:rPr>
                        <a:t>製品名</a:t>
                      </a:r>
                      <a:endParaRPr kumimoji="1" lang="ja-JP" altLang="en-US" sz="2800" dirty="0">
                        <a:solidFill>
                          <a:schemeClr val="tx1"/>
                        </a:solidFill>
                      </a:endParaRPr>
                    </a:p>
                  </a:txBody>
                  <a:tcPr/>
                </a:tc>
                <a:tc>
                  <a:txBody>
                    <a:bodyPr/>
                    <a:lstStyle/>
                    <a:p>
                      <a:pPr algn="ctr"/>
                      <a:r>
                        <a:rPr kumimoji="1" lang="ja-JP" altLang="en-US" sz="2800" dirty="0" smtClean="0">
                          <a:solidFill>
                            <a:schemeClr val="tx1"/>
                          </a:solidFill>
                        </a:rPr>
                        <a:t>ベンダー</a:t>
                      </a:r>
                      <a:endParaRPr kumimoji="1" lang="ja-JP" altLang="en-US" sz="2800" dirty="0">
                        <a:solidFill>
                          <a:schemeClr val="tx1"/>
                        </a:solidFill>
                      </a:endParaRPr>
                    </a:p>
                  </a:txBody>
                  <a:tcPr/>
                </a:tc>
                <a:tc>
                  <a:txBody>
                    <a:bodyPr/>
                    <a:lstStyle/>
                    <a:p>
                      <a:pPr algn="ctr"/>
                      <a:r>
                        <a:rPr kumimoji="1" lang="ja-JP" altLang="en-US" sz="2800" dirty="0" smtClean="0">
                          <a:solidFill>
                            <a:schemeClr val="tx1"/>
                          </a:solidFill>
                        </a:rPr>
                        <a:t>通信事業者</a:t>
                      </a:r>
                      <a:endParaRPr kumimoji="1" lang="ja-JP" altLang="en-US" sz="2800" dirty="0">
                        <a:solidFill>
                          <a:schemeClr val="tx1"/>
                        </a:solidFill>
                      </a:endParaRPr>
                    </a:p>
                  </a:txBody>
                  <a:tcPr/>
                </a:tc>
                <a:tc>
                  <a:txBody>
                    <a:bodyPr/>
                    <a:lstStyle/>
                    <a:p>
                      <a:pPr algn="ctr"/>
                      <a:r>
                        <a:rPr kumimoji="1" lang="ja-JP" altLang="en-US" sz="2800" dirty="0" smtClean="0">
                          <a:solidFill>
                            <a:schemeClr val="tx1"/>
                          </a:solidFill>
                        </a:rPr>
                        <a:t>発売時期</a:t>
                      </a:r>
                      <a:endParaRPr kumimoji="1" lang="ja-JP" altLang="en-US" sz="2800" dirty="0">
                        <a:solidFill>
                          <a:schemeClr val="tx1"/>
                        </a:solidFill>
                      </a:endParaRPr>
                    </a:p>
                  </a:txBody>
                  <a:tcPr/>
                </a:tc>
                <a:tc>
                  <a:txBody>
                    <a:bodyPr/>
                    <a:lstStyle/>
                    <a:p>
                      <a:pPr algn="ctr"/>
                      <a:r>
                        <a:rPr kumimoji="1" lang="en-US" altLang="ja-JP" sz="2800" dirty="0" smtClean="0">
                          <a:solidFill>
                            <a:schemeClr val="tx1"/>
                          </a:solidFill>
                        </a:rPr>
                        <a:t>#Dirs</a:t>
                      </a:r>
                      <a:endParaRPr kumimoji="1" lang="ja-JP" altLang="en-US" sz="2800" dirty="0">
                        <a:solidFill>
                          <a:schemeClr val="tx1"/>
                        </a:solidFill>
                      </a:endParaRPr>
                    </a:p>
                  </a:txBody>
                  <a:tcPr/>
                </a:tc>
              </a:tr>
              <a:tr h="841833">
                <a:tc>
                  <a:txBody>
                    <a:bodyPr/>
                    <a:lstStyle/>
                    <a:p>
                      <a:r>
                        <a:rPr kumimoji="1" lang="en-US" altLang="ja-JP" sz="2800" dirty="0" smtClean="0"/>
                        <a:t>FJL22</a:t>
                      </a:r>
                      <a:endParaRPr kumimoji="1" lang="ja-JP" altLang="en-US" sz="2800" dirty="0"/>
                    </a:p>
                  </a:txBody>
                  <a:tcPr/>
                </a:tc>
                <a:tc>
                  <a:txBody>
                    <a:bodyPr/>
                    <a:lstStyle/>
                    <a:p>
                      <a:r>
                        <a:rPr kumimoji="1" lang="en-US" altLang="ja-JP" sz="2800" dirty="0" smtClean="0"/>
                        <a:t>Fujitsu</a:t>
                      </a:r>
                      <a:endParaRPr kumimoji="1" lang="ja-JP" altLang="en-US" sz="2800" dirty="0"/>
                    </a:p>
                  </a:txBody>
                  <a:tcPr/>
                </a:tc>
                <a:tc>
                  <a:txBody>
                    <a:bodyPr/>
                    <a:lstStyle/>
                    <a:p>
                      <a:r>
                        <a:rPr kumimoji="1" lang="en-US" altLang="ja-JP" sz="2800" dirty="0" smtClean="0"/>
                        <a:t>au</a:t>
                      </a:r>
                      <a:endParaRPr kumimoji="1" lang="ja-JP" altLang="en-US" sz="2800" dirty="0"/>
                    </a:p>
                  </a:txBody>
                  <a:tcPr/>
                </a:tc>
                <a:tc>
                  <a:txBody>
                    <a:bodyPr/>
                    <a:lstStyle/>
                    <a:p>
                      <a:pPr algn="r"/>
                      <a:r>
                        <a:rPr kumimoji="1" lang="en-US" altLang="ja-JP" sz="2800" dirty="0" smtClean="0"/>
                        <a:t>2013/11</a:t>
                      </a:r>
                      <a:endParaRPr kumimoji="1" lang="ja-JP" altLang="en-US" sz="2800" dirty="0"/>
                    </a:p>
                  </a:txBody>
                  <a:tcPr/>
                </a:tc>
                <a:tc>
                  <a:txBody>
                    <a:bodyPr/>
                    <a:lstStyle/>
                    <a:p>
                      <a:pPr algn="r"/>
                      <a:r>
                        <a:rPr kumimoji="1" lang="en-US" altLang="ja-JP" sz="2800" dirty="0" smtClean="0"/>
                        <a:t>7,683</a:t>
                      </a:r>
                      <a:endParaRPr kumimoji="1" lang="ja-JP" altLang="en-US" sz="2800" dirty="0"/>
                    </a:p>
                  </a:txBody>
                  <a:tcPr/>
                </a:tc>
              </a:tr>
              <a:tr h="841833">
                <a:tc>
                  <a:txBody>
                    <a:bodyPr/>
                    <a:lstStyle/>
                    <a:p>
                      <a:r>
                        <a:rPr kumimoji="1" lang="en-US" altLang="ja-JP" sz="2800" dirty="0" smtClean="0"/>
                        <a:t>301F</a:t>
                      </a:r>
                      <a:endParaRPr kumimoji="1" lang="ja-JP" altLang="en-US" sz="2800" dirty="0"/>
                    </a:p>
                  </a:txBody>
                  <a:tcPr/>
                </a:tc>
                <a:tc>
                  <a:txBody>
                    <a:bodyPr/>
                    <a:lstStyle/>
                    <a:p>
                      <a:r>
                        <a:rPr kumimoji="1" lang="en-US" altLang="ja-JP" sz="2800" dirty="0" smtClean="0"/>
                        <a:t>Fujitsu</a:t>
                      </a:r>
                      <a:endParaRPr kumimoji="1" lang="ja-JP" altLang="en-US" sz="2800" dirty="0"/>
                    </a:p>
                  </a:txBody>
                  <a:tcPr/>
                </a:tc>
                <a:tc>
                  <a:txBody>
                    <a:bodyPr/>
                    <a:lstStyle/>
                    <a:p>
                      <a:r>
                        <a:rPr kumimoji="1" lang="en-US" altLang="ja-JP" sz="2800" dirty="0" smtClean="0"/>
                        <a:t>SoftBank</a:t>
                      </a:r>
                      <a:endParaRPr kumimoji="1" lang="ja-JP" altLang="en-US" sz="2800" dirty="0"/>
                    </a:p>
                  </a:txBody>
                  <a:tcPr/>
                </a:tc>
                <a:tc>
                  <a:txBody>
                    <a:bodyPr/>
                    <a:lstStyle/>
                    <a:p>
                      <a:pPr algn="r"/>
                      <a:r>
                        <a:rPr kumimoji="1" lang="en-US" altLang="ja-JP" sz="2800" dirty="0" smtClean="0"/>
                        <a:t>2013/12</a:t>
                      </a:r>
                      <a:endParaRPr kumimoji="1" lang="ja-JP" altLang="en-US" sz="2800" dirty="0"/>
                    </a:p>
                  </a:txBody>
                  <a:tcPr/>
                </a:tc>
                <a:tc>
                  <a:txBody>
                    <a:bodyPr/>
                    <a:lstStyle/>
                    <a:p>
                      <a:pPr algn="r"/>
                      <a:r>
                        <a:rPr kumimoji="1" lang="en-US" altLang="ja-JP" sz="2800" dirty="0" smtClean="0"/>
                        <a:t>7,708</a:t>
                      </a:r>
                      <a:endParaRPr kumimoji="1" lang="ja-JP" altLang="en-US" sz="2800" dirty="0"/>
                    </a:p>
                  </a:txBody>
                  <a:tcPr/>
                </a:tc>
              </a:tr>
              <a:tr h="841833">
                <a:tc>
                  <a:txBody>
                    <a:bodyPr/>
                    <a:lstStyle/>
                    <a:p>
                      <a:r>
                        <a:rPr kumimoji="1" lang="en-US" altLang="ja-JP" sz="2800" dirty="0" smtClean="0"/>
                        <a:t>F-01F</a:t>
                      </a:r>
                      <a:endParaRPr kumimoji="1" lang="ja-JP" altLang="en-US" sz="2800" dirty="0"/>
                    </a:p>
                  </a:txBody>
                  <a:tcPr/>
                </a:tc>
                <a:tc>
                  <a:txBody>
                    <a:bodyPr/>
                    <a:lstStyle/>
                    <a:p>
                      <a:r>
                        <a:rPr kumimoji="1" lang="en-US" altLang="ja-JP" sz="2800" dirty="0" smtClean="0"/>
                        <a:t>Fujitsu</a:t>
                      </a:r>
                      <a:endParaRPr kumimoji="1" lang="ja-JP" altLang="en-US" sz="2800" dirty="0"/>
                    </a:p>
                  </a:txBody>
                  <a:tcPr/>
                </a:tc>
                <a:tc>
                  <a:txBody>
                    <a:bodyPr/>
                    <a:lstStyle/>
                    <a:p>
                      <a:r>
                        <a:rPr kumimoji="1" lang="en-US" altLang="ja-JP" sz="2800" dirty="0" smtClean="0"/>
                        <a:t>NTT DOCOMO</a:t>
                      </a:r>
                      <a:endParaRPr kumimoji="1" lang="ja-JP" altLang="en-US" sz="2800" dirty="0"/>
                    </a:p>
                  </a:txBody>
                  <a:tcPr/>
                </a:tc>
                <a:tc>
                  <a:txBody>
                    <a:bodyPr/>
                    <a:lstStyle/>
                    <a:p>
                      <a:pPr algn="r"/>
                      <a:r>
                        <a:rPr kumimoji="1" lang="en-US" altLang="ja-JP" sz="2800" dirty="0" smtClean="0"/>
                        <a:t>2013/10</a:t>
                      </a:r>
                      <a:endParaRPr kumimoji="1" lang="ja-JP" altLang="en-US" sz="2800" dirty="0"/>
                    </a:p>
                  </a:txBody>
                  <a:tcPr/>
                </a:tc>
                <a:tc>
                  <a:txBody>
                    <a:bodyPr/>
                    <a:lstStyle/>
                    <a:p>
                      <a:pPr algn="r"/>
                      <a:r>
                        <a:rPr kumimoji="1" lang="en-US" altLang="ja-JP" sz="2800" dirty="0" smtClean="0"/>
                        <a:t>7,582</a:t>
                      </a:r>
                      <a:endParaRPr kumimoji="1" lang="ja-JP" altLang="en-US" sz="2800" dirty="0"/>
                    </a:p>
                  </a:txBody>
                  <a:tcPr/>
                </a:tc>
              </a:tr>
              <a:tr h="841833">
                <a:tc>
                  <a:txBody>
                    <a:bodyPr/>
                    <a:lstStyle/>
                    <a:p>
                      <a:r>
                        <a:rPr kumimoji="1" lang="en-US" altLang="ja-JP" sz="2800" dirty="0" smtClean="0"/>
                        <a:t>SO-01F</a:t>
                      </a:r>
                      <a:endParaRPr kumimoji="1" lang="ja-JP" altLang="en-US" sz="2800" dirty="0"/>
                    </a:p>
                  </a:txBody>
                  <a:tcPr/>
                </a:tc>
                <a:tc>
                  <a:txBody>
                    <a:bodyPr/>
                    <a:lstStyle/>
                    <a:p>
                      <a:r>
                        <a:rPr kumimoji="1" lang="en-US" altLang="ja-JP" sz="2800" dirty="0" smtClean="0"/>
                        <a:t>Sony</a:t>
                      </a:r>
                      <a:endParaRPr kumimoji="1" lang="ja-JP" altLang="en-US" sz="2800" dirty="0"/>
                    </a:p>
                  </a:txBody>
                  <a:tcPr/>
                </a:tc>
                <a:tc>
                  <a:txBody>
                    <a:bodyPr/>
                    <a:lstStyle/>
                    <a:p>
                      <a:r>
                        <a:rPr kumimoji="1" lang="en-US" altLang="ja-JP" sz="2800" dirty="0" smtClean="0"/>
                        <a:t>NTT DOCOMO</a:t>
                      </a:r>
                      <a:endParaRPr kumimoji="1" lang="ja-JP" altLang="en-US" sz="2800" dirty="0"/>
                    </a:p>
                  </a:txBody>
                  <a:tcPr/>
                </a:tc>
                <a:tc>
                  <a:txBody>
                    <a:bodyPr/>
                    <a:lstStyle/>
                    <a:p>
                      <a:pPr algn="r"/>
                      <a:r>
                        <a:rPr kumimoji="1" lang="en-US" altLang="ja-JP" sz="2800" dirty="0" smtClean="0"/>
                        <a:t>2013/10</a:t>
                      </a:r>
                      <a:endParaRPr kumimoji="1" lang="ja-JP" altLang="en-US" sz="2800" dirty="0"/>
                    </a:p>
                  </a:txBody>
                  <a:tcPr/>
                </a:tc>
                <a:tc>
                  <a:txBody>
                    <a:bodyPr/>
                    <a:lstStyle/>
                    <a:p>
                      <a:pPr algn="r"/>
                      <a:r>
                        <a:rPr kumimoji="1" lang="en-US" altLang="ja-JP" sz="2800" dirty="0" smtClean="0"/>
                        <a:t>5,840</a:t>
                      </a:r>
                      <a:endParaRPr kumimoji="1" lang="ja-JP" altLang="en-US" sz="2800" dirty="0"/>
                    </a:p>
                  </a:txBody>
                  <a:tcPr/>
                </a:tc>
              </a:tr>
            </a:tbl>
          </a:graphicData>
        </a:graphic>
      </p:graphicFrame>
    </p:spTree>
    <p:extLst>
      <p:ext uri="{BB962C8B-B14F-4D97-AF65-F5344CB8AC3E}">
        <p14:creationId xmlns:p14="http://schemas.microsoft.com/office/powerpoint/2010/main" val="12813369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出力</a:t>
            </a:r>
            <a:endParaRPr kumimoji="1" lang="ja-JP" altLang="en-US" dirty="0"/>
          </a:p>
        </p:txBody>
      </p:sp>
      <p:sp>
        <p:nvSpPr>
          <p:cNvPr id="3" name="コンテンツ プレースホルダー 2"/>
          <p:cNvSpPr>
            <a:spLocks noGrp="1"/>
          </p:cNvSpPr>
          <p:nvPr>
            <p:ph idx="1"/>
          </p:nvPr>
        </p:nvSpPr>
        <p:spPr/>
        <p:txBody>
          <a:bodyPr/>
          <a:lstStyle/>
          <a:p>
            <a:pPr>
              <a:spcAft>
                <a:spcPts val="1200"/>
              </a:spcAft>
            </a:pPr>
            <a:r>
              <a:rPr kumimoji="1" lang="ja-JP" altLang="en-US" dirty="0" smtClean="0"/>
              <a:t>類似度の閾値 ： </a:t>
            </a:r>
            <a:r>
              <a:rPr kumimoji="1" lang="en-US" altLang="ja-JP" dirty="0" smtClean="0"/>
              <a:t>0.8</a:t>
            </a:r>
          </a:p>
          <a:p>
            <a:pPr>
              <a:spcAft>
                <a:spcPts val="1200"/>
              </a:spcAft>
            </a:pPr>
            <a:r>
              <a:rPr lang="ja-JP" altLang="en-US" dirty="0"/>
              <a:t>実行</a:t>
            </a:r>
            <a:r>
              <a:rPr lang="ja-JP" altLang="en-US" dirty="0" smtClean="0"/>
              <a:t>時間 ： </a:t>
            </a:r>
            <a:r>
              <a:rPr lang="en-US" altLang="ja-JP" dirty="0" smtClean="0"/>
              <a:t>42</a:t>
            </a:r>
            <a:r>
              <a:rPr lang="ja-JP" altLang="en-US" dirty="0" smtClean="0"/>
              <a:t>分</a:t>
            </a:r>
            <a:endParaRPr lang="en-US" altLang="ja-JP" dirty="0" smtClean="0"/>
          </a:p>
          <a:p>
            <a:pPr>
              <a:spcAft>
                <a:spcPts val="1200"/>
              </a:spcAft>
            </a:pPr>
            <a:r>
              <a:rPr lang="ja-JP" altLang="en-US" dirty="0" smtClean="0"/>
              <a:t>合計 </a:t>
            </a:r>
            <a:r>
              <a:rPr lang="en-US" altLang="ja-JP" dirty="0" smtClean="0"/>
              <a:t>28,813 </a:t>
            </a:r>
            <a:r>
              <a:rPr lang="ja-JP" altLang="en-US" dirty="0" smtClean="0"/>
              <a:t>ディレクトリを </a:t>
            </a:r>
            <a:r>
              <a:rPr lang="en-US" altLang="ja-JP" dirty="0" smtClean="0">
                <a:solidFill>
                  <a:srgbClr val="0071BC"/>
                </a:solidFill>
              </a:rPr>
              <a:t>9,037</a:t>
            </a:r>
            <a:r>
              <a:rPr lang="en-US" altLang="ja-JP" dirty="0" smtClean="0"/>
              <a:t> </a:t>
            </a:r>
            <a:r>
              <a:rPr lang="ja-JP" altLang="en-US" dirty="0" smtClean="0"/>
              <a:t>ディレクトリで対応付けた</a:t>
            </a:r>
            <a:endParaRPr lang="en-US" altLang="ja-JP" dirty="0"/>
          </a:p>
          <a:p>
            <a:pPr lvl="1">
              <a:spcAft>
                <a:spcPts val="1200"/>
              </a:spcAft>
            </a:pPr>
            <a:r>
              <a:rPr lang="en-US" altLang="ja-JP" dirty="0" smtClean="0">
                <a:solidFill>
                  <a:srgbClr val="0071BC"/>
                </a:solidFill>
              </a:rPr>
              <a:t>673</a:t>
            </a:r>
            <a:r>
              <a:rPr lang="en-US" altLang="ja-JP" dirty="0" smtClean="0"/>
              <a:t> </a:t>
            </a:r>
            <a:r>
              <a:rPr lang="ja-JP" altLang="en-US" dirty="0" smtClean="0"/>
              <a:t>ディレクトリが互いに異なるファイルを含む</a:t>
            </a:r>
            <a:endParaRPr lang="en-US" altLang="ja-JP" dirty="0" smtClean="0"/>
          </a:p>
          <a:p>
            <a:pPr lvl="1">
              <a:spcAft>
                <a:spcPts val="1200"/>
              </a:spcAft>
            </a:pPr>
            <a:r>
              <a:rPr lang="en-US" altLang="ja-JP" dirty="0" smtClean="0">
                <a:solidFill>
                  <a:srgbClr val="0071BC"/>
                </a:solidFill>
              </a:rPr>
              <a:t>245</a:t>
            </a:r>
            <a:r>
              <a:rPr lang="en-US" altLang="ja-JP" dirty="0" smtClean="0"/>
              <a:t> </a:t>
            </a:r>
            <a:r>
              <a:rPr lang="ja-JP" altLang="en-US" dirty="0" smtClean="0"/>
              <a:t>ディレクトリが移動またはリネームされたディレクトリを含む</a:t>
            </a:r>
            <a:endParaRPr lang="en-US" altLang="ja-JP" dirty="0" smtClean="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36</a:t>
            </a:fld>
            <a:endParaRPr lang="en-US" altLang="ja-JP"/>
          </a:p>
        </p:txBody>
      </p:sp>
    </p:spTree>
    <p:extLst>
      <p:ext uri="{BB962C8B-B14F-4D97-AF65-F5344CB8AC3E}">
        <p14:creationId xmlns:p14="http://schemas.microsoft.com/office/powerpoint/2010/main" val="22476348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ディレクトリ </a:t>
            </a:r>
            <a:r>
              <a:rPr kumimoji="1" lang="en-US" altLang="ja-JP" dirty="0" smtClean="0"/>
              <a:t>/kernel (3 in 4)</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37</a:t>
            </a:fld>
            <a:endParaRPr lang="en-US" altLang="ja-JP"/>
          </a:p>
        </p:txBody>
      </p:sp>
      <p:sp>
        <p:nvSpPr>
          <p:cNvPr id="15" name="テキスト ボックス 14"/>
          <p:cNvSpPr txBox="1"/>
          <p:nvPr/>
        </p:nvSpPr>
        <p:spPr>
          <a:xfrm>
            <a:off x="2196000" y="1053000"/>
            <a:ext cx="6968348" cy="523220"/>
          </a:xfrm>
          <a:prstGeom prst="rect">
            <a:avLst/>
          </a:prstGeom>
          <a:noFill/>
        </p:spPr>
        <p:txBody>
          <a:bodyPr wrap="square" rtlCol="0">
            <a:spAutoFit/>
          </a:bodyPr>
          <a:lstStyle/>
          <a:p>
            <a:r>
              <a:rPr lang="en-US" altLang="ja-JP" sz="2800" dirty="0"/>
              <a:t> </a:t>
            </a:r>
            <a:r>
              <a:rPr lang="en-US" altLang="ja-JP" sz="2800" dirty="0" smtClean="0"/>
              <a:t>  --------------</a:t>
            </a:r>
            <a:r>
              <a:rPr kumimoji="1" lang="en-US" altLang="ja-JP" sz="2800" dirty="0" smtClean="0"/>
              <a:t>Fujitsu--------------       --Sony--</a:t>
            </a:r>
            <a:endParaRPr kumimoji="1" lang="ja-JP" altLang="en-US" sz="2800" dirty="0"/>
          </a:p>
        </p:txBody>
      </p:sp>
      <p:pic>
        <p:nvPicPr>
          <p:cNvPr id="11" name="cs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53" y="1557000"/>
            <a:ext cx="9152753" cy="4824000"/>
          </a:xfrm>
        </p:spPr>
      </p:pic>
      <p:sp>
        <p:nvSpPr>
          <p:cNvPr id="13" name="MakeFile"/>
          <p:cNvSpPr txBox="1"/>
          <p:nvPr/>
        </p:nvSpPr>
        <p:spPr>
          <a:xfrm>
            <a:off x="3235" y="3955559"/>
            <a:ext cx="2376000" cy="769441"/>
          </a:xfrm>
          <a:prstGeom prst="rect">
            <a:avLst/>
          </a:prstGeom>
          <a:solidFill>
            <a:srgbClr val="0071BC"/>
          </a:solidFill>
        </p:spPr>
        <p:txBody>
          <a:bodyPr wrap="square" rtlCol="0">
            <a:spAutoFit/>
          </a:bodyPr>
          <a:lstStyle/>
          <a:p>
            <a:pPr algn="ctr"/>
            <a:r>
              <a:rPr kumimoji="1" lang="en-US" altLang="ja-JP" sz="4400" dirty="0" smtClean="0">
                <a:solidFill>
                  <a:schemeClr val="bg1"/>
                </a:solidFill>
              </a:rPr>
              <a:t>Makefile</a:t>
            </a:r>
            <a:endParaRPr kumimoji="1" lang="ja-JP" altLang="en-US" sz="4400" dirty="0">
              <a:solidFill>
                <a:schemeClr val="bg1"/>
              </a:solidFill>
            </a:endParaRPr>
          </a:p>
        </p:txBody>
      </p:sp>
      <p:sp>
        <p:nvSpPr>
          <p:cNvPr id="12" name="MakeFile-Fujitsu"/>
          <p:cNvSpPr/>
          <p:nvPr/>
        </p:nvSpPr>
        <p:spPr>
          <a:xfrm>
            <a:off x="2196000" y="4725000"/>
            <a:ext cx="5163652" cy="504000"/>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14" name="Makefile-Sony"/>
          <p:cNvSpPr/>
          <p:nvPr/>
        </p:nvSpPr>
        <p:spPr>
          <a:xfrm>
            <a:off x="7380000" y="4725000"/>
            <a:ext cx="1784348" cy="504000"/>
          </a:xfrm>
          <a:prstGeom prst="roundRect">
            <a:avLst>
              <a:gd name="adj" fmla="val 10687"/>
            </a:avLst>
          </a:prstGeom>
          <a:noFill/>
          <a:ln w="57150">
            <a:solidFill>
              <a:srgbClr val="3333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16" name="AndroidKernel"/>
          <p:cNvSpPr txBox="1"/>
          <p:nvPr/>
        </p:nvSpPr>
        <p:spPr>
          <a:xfrm>
            <a:off x="3234" y="1530118"/>
            <a:ext cx="5072765" cy="769441"/>
          </a:xfrm>
          <a:prstGeom prst="rect">
            <a:avLst/>
          </a:prstGeom>
          <a:solidFill>
            <a:srgbClr val="0071BC"/>
          </a:solidFill>
        </p:spPr>
        <p:txBody>
          <a:bodyPr wrap="square" rtlCol="0">
            <a:spAutoFit/>
          </a:bodyPr>
          <a:lstStyle/>
          <a:p>
            <a:pPr algn="ctr"/>
            <a:r>
              <a:rPr kumimoji="1" lang="en-US" altLang="ja-JP" sz="4400" dirty="0" smtClean="0">
                <a:solidFill>
                  <a:schemeClr val="bg1"/>
                </a:solidFill>
              </a:rPr>
              <a:t>AndroidKernel.mk</a:t>
            </a:r>
            <a:endParaRPr kumimoji="1" lang="ja-JP" altLang="en-US" sz="4400" dirty="0">
              <a:solidFill>
                <a:schemeClr val="bg1"/>
              </a:solidFill>
            </a:endParaRPr>
          </a:p>
        </p:txBody>
      </p:sp>
      <p:sp>
        <p:nvSpPr>
          <p:cNvPr id="17" name="AndroidKernel-Fujitsu"/>
          <p:cNvSpPr/>
          <p:nvPr/>
        </p:nvSpPr>
        <p:spPr>
          <a:xfrm>
            <a:off x="2196000" y="2299559"/>
            <a:ext cx="5163652" cy="504000"/>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18" name="AndroidKernel-Sony"/>
          <p:cNvSpPr/>
          <p:nvPr/>
        </p:nvSpPr>
        <p:spPr>
          <a:xfrm>
            <a:off x="7380000" y="2299559"/>
            <a:ext cx="1784348" cy="504000"/>
          </a:xfrm>
          <a:prstGeom prst="roundRect">
            <a:avLst>
              <a:gd name="adj" fmla="val 10687"/>
            </a:avLst>
          </a:prstGeom>
          <a:noFill/>
          <a:ln w="57150">
            <a:solidFill>
              <a:srgbClr val="3333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pic>
        <p:nvPicPr>
          <p:cNvPr id="19" name="cs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949" y="3031376"/>
            <a:ext cx="8983347" cy="3190559"/>
          </a:xfrm>
          <a:prstGeom prst="rect">
            <a:avLst/>
          </a:prstGeom>
          <a:ln w="38100">
            <a:solidFill>
              <a:schemeClr val="tx1"/>
            </a:solidFill>
          </a:ln>
        </p:spPr>
      </p:pic>
      <p:sp>
        <p:nvSpPr>
          <p:cNvPr id="37" name="テキスト ボックス 36"/>
          <p:cNvSpPr txBox="1"/>
          <p:nvPr/>
        </p:nvSpPr>
        <p:spPr>
          <a:xfrm>
            <a:off x="383206" y="4894276"/>
            <a:ext cx="8442676" cy="1200329"/>
          </a:xfrm>
          <a:prstGeom prst="rect">
            <a:avLst/>
          </a:prstGeom>
          <a:solidFill>
            <a:schemeClr val="accent5"/>
          </a:solidFill>
          <a:ln w="28575">
            <a:solidFill>
              <a:srgbClr val="333333"/>
            </a:solidFill>
          </a:ln>
        </p:spPr>
        <p:txBody>
          <a:bodyPr wrap="square" rtlCol="0">
            <a:spAutoFit/>
          </a:bodyPr>
          <a:lstStyle/>
          <a:p>
            <a:r>
              <a:rPr lang="ja-JP" altLang="en-US" sz="3600" dirty="0"/>
              <a:t>カーネルビルド</a:t>
            </a:r>
            <a:r>
              <a:rPr lang="ja-JP" altLang="en-US" sz="3600" dirty="0" smtClean="0"/>
              <a:t>のための特別な設定を</a:t>
            </a:r>
            <a:r>
              <a:rPr lang="en-US" altLang="ja-JP" sz="3600" dirty="0" smtClean="0"/>
              <a:t/>
            </a:r>
            <a:br>
              <a:rPr lang="en-US" altLang="ja-JP" sz="3600" dirty="0" smtClean="0"/>
            </a:br>
            <a:r>
              <a:rPr lang="ja-JP" altLang="en-US" sz="3600" dirty="0" smtClean="0"/>
              <a:t>主にこのファイルで行っていることがわかる</a:t>
            </a:r>
            <a:endParaRPr kumimoji="1" lang="ja-JP" altLang="en-US" sz="3600" dirty="0"/>
          </a:p>
        </p:txBody>
      </p:sp>
      <p:sp>
        <p:nvSpPr>
          <p:cNvPr id="21" name="MAINTAINERS"/>
          <p:cNvSpPr txBox="1"/>
          <p:nvPr/>
        </p:nvSpPr>
        <p:spPr>
          <a:xfrm>
            <a:off x="3234" y="3573000"/>
            <a:ext cx="4136766" cy="769441"/>
          </a:xfrm>
          <a:prstGeom prst="rect">
            <a:avLst/>
          </a:prstGeom>
          <a:solidFill>
            <a:srgbClr val="0071BC"/>
          </a:solidFill>
        </p:spPr>
        <p:txBody>
          <a:bodyPr wrap="square" rtlCol="0">
            <a:spAutoFit/>
          </a:bodyPr>
          <a:lstStyle/>
          <a:p>
            <a:pPr algn="ctr"/>
            <a:r>
              <a:rPr kumimoji="1" lang="en-US" altLang="ja-JP" sz="4400" dirty="0" smtClean="0">
                <a:solidFill>
                  <a:schemeClr val="bg1"/>
                </a:solidFill>
              </a:rPr>
              <a:t>MAINTAINERS</a:t>
            </a:r>
            <a:endParaRPr kumimoji="1" lang="ja-JP" altLang="en-US" sz="4400" dirty="0">
              <a:solidFill>
                <a:schemeClr val="bg1"/>
              </a:solidFill>
            </a:endParaRPr>
          </a:p>
        </p:txBody>
      </p:sp>
      <p:sp>
        <p:nvSpPr>
          <p:cNvPr id="23" name="MAINTAINERS34"/>
          <p:cNvSpPr/>
          <p:nvPr/>
        </p:nvSpPr>
        <p:spPr>
          <a:xfrm>
            <a:off x="5716174" y="4342441"/>
            <a:ext cx="3391826" cy="504000"/>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31" name="MAINTAINERS2"/>
          <p:cNvSpPr/>
          <p:nvPr/>
        </p:nvSpPr>
        <p:spPr>
          <a:xfrm>
            <a:off x="3924000" y="4342441"/>
            <a:ext cx="1728000" cy="504000"/>
          </a:xfrm>
          <a:prstGeom prst="roundRect">
            <a:avLst>
              <a:gd name="adj" fmla="val 10687"/>
            </a:avLst>
          </a:prstGeom>
          <a:noFill/>
          <a:ln w="57150">
            <a:solidFill>
              <a:srgbClr val="3333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32" name="MAINTAINERS1"/>
          <p:cNvSpPr/>
          <p:nvPr/>
        </p:nvSpPr>
        <p:spPr>
          <a:xfrm>
            <a:off x="2091130" y="4342441"/>
            <a:ext cx="1784348" cy="504000"/>
          </a:xfrm>
          <a:prstGeom prst="roundRect">
            <a:avLst>
              <a:gd name="adj" fmla="val 10687"/>
            </a:avLst>
          </a:prstGeom>
          <a:noFill/>
          <a:ln w="57150">
            <a:solidFill>
              <a:srgbClr val="E03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1BC"/>
              </a:solidFill>
            </a:endParaRPr>
          </a:p>
        </p:txBody>
      </p:sp>
      <p:sp>
        <p:nvSpPr>
          <p:cNvPr id="35" name="テキスト ボックス 34"/>
          <p:cNvSpPr txBox="1"/>
          <p:nvPr/>
        </p:nvSpPr>
        <p:spPr>
          <a:xfrm>
            <a:off x="198933" y="5204641"/>
            <a:ext cx="8811222" cy="646331"/>
          </a:xfrm>
          <a:prstGeom prst="rect">
            <a:avLst/>
          </a:prstGeom>
          <a:solidFill>
            <a:schemeClr val="accent5"/>
          </a:solidFill>
          <a:ln w="28575">
            <a:solidFill>
              <a:schemeClr val="tx1"/>
            </a:solidFill>
          </a:ln>
        </p:spPr>
        <p:txBody>
          <a:bodyPr wrap="square" rtlCol="0">
            <a:spAutoFit/>
          </a:bodyPr>
          <a:lstStyle/>
          <a:p>
            <a:r>
              <a:rPr lang="ja-JP" altLang="en-US" sz="3600" dirty="0" smtClean="0"/>
              <a:t>いくつかの非アスキー文字が含まれていない</a:t>
            </a:r>
            <a:endParaRPr kumimoji="1" lang="ja-JP" altLang="en-US" sz="3600" dirty="0"/>
          </a:p>
        </p:txBody>
      </p:sp>
    </p:spTree>
    <p:extLst>
      <p:ext uri="{BB962C8B-B14F-4D97-AF65-F5344CB8AC3E}">
        <p14:creationId xmlns:p14="http://schemas.microsoft.com/office/powerpoint/2010/main" val="312424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8"/>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6"/>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4"/>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3"/>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19"/>
                                        </p:tgtEl>
                                        <p:attrNameLst>
                                          <p:attrName>style.visibility</p:attrName>
                                        </p:attrNameLst>
                                      </p:cBhvr>
                                      <p:to>
                                        <p:strVal val="hidden"/>
                                      </p:to>
                                    </p:set>
                                  </p:childTnLst>
                                </p:cTn>
                              </p:par>
                              <p:par>
                                <p:cTn id="41" presetID="1" presetClass="exit" presetSubtype="0" fill="hold" grpId="2" nodeType="withEffect">
                                  <p:stCondLst>
                                    <p:cond delay="0"/>
                                  </p:stCondLst>
                                  <p:childTnLst>
                                    <p:set>
                                      <p:cBhvr>
                                        <p:cTn id="42" dur="1" fill="hold">
                                          <p:stCondLst>
                                            <p:cond delay="0"/>
                                          </p:stCondLst>
                                        </p:cTn>
                                        <p:tgtEl>
                                          <p:spTgt spid="3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2" grpId="0" animBg="1"/>
      <p:bldP spid="12" grpId="1" animBg="1"/>
      <p:bldP spid="14" grpId="0" animBg="1"/>
      <p:bldP spid="14" grpId="1" animBg="1"/>
      <p:bldP spid="16" grpId="0" animBg="1"/>
      <p:bldP spid="16" grpId="1" animBg="1"/>
      <p:bldP spid="17" grpId="0" animBg="1"/>
      <p:bldP spid="17" grpId="1" animBg="1"/>
      <p:bldP spid="18" grpId="0" animBg="1"/>
      <p:bldP spid="18" grpId="1" animBg="1"/>
      <p:bldP spid="37" grpId="1" animBg="1"/>
      <p:bldP spid="37" grpId="2" animBg="1"/>
      <p:bldP spid="21" grpId="0" animBg="1"/>
      <p:bldP spid="23" grpId="0" animBg="1"/>
      <p:bldP spid="31" grpId="0" animBg="1"/>
      <p:bldP spid="32" grpId="0" animBg="1"/>
      <p:bldP spid="3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0016" y="2422313"/>
            <a:ext cx="2262758" cy="1476238"/>
          </a:xfrm>
          <a:prstGeom prst="rect">
            <a:avLst/>
          </a:prstGeom>
        </p:spPr>
      </p:pic>
      <p:sp>
        <p:nvSpPr>
          <p:cNvPr id="2" name="タイトル 1"/>
          <p:cNvSpPr>
            <a:spLocks noGrp="1"/>
          </p:cNvSpPr>
          <p:nvPr>
            <p:ph type="title"/>
          </p:nvPr>
        </p:nvSpPr>
        <p:spPr/>
        <p:txBody>
          <a:bodyPr/>
          <a:lstStyle/>
          <a:p>
            <a:r>
              <a:rPr kumimoji="1" lang="ja-JP" altLang="en-US" dirty="0" smtClean="0"/>
              <a:t>サブディレクトリが共通する例</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38</a:t>
            </a:fld>
            <a:endParaRPr lang="en-US" altLang="ja-JP"/>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851771"/>
            <a:ext cx="2232000" cy="1456171"/>
          </a:xfrm>
          <a:prstGeom prst="rect">
            <a:avLst/>
          </a:prstGeom>
        </p:spPr>
      </p:pic>
      <p:sp>
        <p:nvSpPr>
          <p:cNvPr id="10" name="テキスト ボックス 9"/>
          <p:cNvSpPr txBox="1"/>
          <p:nvPr/>
        </p:nvSpPr>
        <p:spPr>
          <a:xfrm>
            <a:off x="0" y="1125000"/>
            <a:ext cx="2232000" cy="1077218"/>
          </a:xfrm>
          <a:prstGeom prst="rect">
            <a:avLst/>
          </a:prstGeom>
          <a:noFill/>
        </p:spPr>
        <p:txBody>
          <a:bodyPr wrap="square" rtlCol="0">
            <a:spAutoFit/>
          </a:bodyPr>
          <a:lstStyle/>
          <a:p>
            <a:pPr algn="ctr"/>
            <a:r>
              <a:rPr kumimoji="1" lang="en-US" altLang="ja-JP" sz="3200" dirty="0" smtClean="0"/>
              <a:t>Fujitsu</a:t>
            </a:r>
          </a:p>
          <a:p>
            <a:pPr algn="ctr"/>
            <a:r>
              <a:rPr lang="en-US" altLang="ja-JP" sz="3200" dirty="0" smtClean="0"/>
              <a:t>/external</a:t>
            </a:r>
            <a:endParaRPr kumimoji="1" lang="ja-JP" altLang="en-US" sz="3200" dirty="0"/>
          </a:p>
        </p:txBody>
      </p:sp>
      <p:pic>
        <p:nvPicPr>
          <p:cNvPr id="11" name="図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14500" y="851771"/>
            <a:ext cx="2232000" cy="1456171"/>
          </a:xfrm>
          <a:prstGeom prst="rect">
            <a:avLst/>
          </a:prstGeom>
        </p:spPr>
      </p:pic>
      <p:sp>
        <p:nvSpPr>
          <p:cNvPr id="12" name="テキスト ボックス 11"/>
          <p:cNvSpPr txBox="1"/>
          <p:nvPr/>
        </p:nvSpPr>
        <p:spPr>
          <a:xfrm>
            <a:off x="4614500" y="1125000"/>
            <a:ext cx="2232000" cy="1077218"/>
          </a:xfrm>
          <a:prstGeom prst="rect">
            <a:avLst/>
          </a:prstGeom>
          <a:noFill/>
        </p:spPr>
        <p:txBody>
          <a:bodyPr wrap="square" rtlCol="0">
            <a:spAutoFit/>
          </a:bodyPr>
          <a:lstStyle/>
          <a:p>
            <a:pPr algn="ctr"/>
            <a:r>
              <a:rPr lang="en-US" altLang="ja-JP" sz="3200" dirty="0" smtClean="0"/>
              <a:t>Sony</a:t>
            </a:r>
            <a:endParaRPr kumimoji="1" lang="en-US" altLang="ja-JP" sz="3200" dirty="0" smtClean="0"/>
          </a:p>
          <a:p>
            <a:pPr algn="ctr"/>
            <a:r>
              <a:rPr lang="en-US" altLang="ja-JP" sz="3200" dirty="0" smtClean="0"/>
              <a:t>/external</a:t>
            </a:r>
            <a:endParaRPr kumimoji="1" lang="ja-JP" altLang="en-US" sz="3200" dirty="0"/>
          </a:p>
        </p:txBody>
      </p:sp>
      <p:pic>
        <p:nvPicPr>
          <p:cNvPr id="13" name="図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92671" y="2422312"/>
            <a:ext cx="2260792" cy="1474956"/>
          </a:xfrm>
          <a:prstGeom prst="rect">
            <a:avLst/>
          </a:prstGeom>
        </p:spPr>
      </p:pic>
      <p:sp>
        <p:nvSpPr>
          <p:cNvPr id="15" name="テキスト ボックス 14"/>
          <p:cNvSpPr txBox="1"/>
          <p:nvPr/>
        </p:nvSpPr>
        <p:spPr>
          <a:xfrm>
            <a:off x="1286563" y="2867403"/>
            <a:ext cx="2232000" cy="584775"/>
          </a:xfrm>
          <a:prstGeom prst="rect">
            <a:avLst/>
          </a:prstGeom>
          <a:noFill/>
        </p:spPr>
        <p:txBody>
          <a:bodyPr wrap="square" rtlCol="0">
            <a:spAutoFit/>
          </a:bodyPr>
          <a:lstStyle/>
          <a:p>
            <a:pPr algn="ctr"/>
            <a:r>
              <a:rPr lang="en-US" altLang="ja-JP" sz="3200" dirty="0" err="1" smtClean="0"/>
              <a:t>chronium</a:t>
            </a:r>
            <a:endParaRPr kumimoji="1" lang="ja-JP" altLang="en-US" sz="3200" dirty="0"/>
          </a:p>
        </p:txBody>
      </p:sp>
      <p:sp>
        <p:nvSpPr>
          <p:cNvPr id="17" name="テキスト ボックス 16"/>
          <p:cNvSpPr txBox="1"/>
          <p:nvPr/>
        </p:nvSpPr>
        <p:spPr>
          <a:xfrm>
            <a:off x="5958934" y="2867403"/>
            <a:ext cx="2232000" cy="584775"/>
          </a:xfrm>
          <a:prstGeom prst="rect">
            <a:avLst/>
          </a:prstGeom>
          <a:noFill/>
        </p:spPr>
        <p:txBody>
          <a:bodyPr wrap="square" rtlCol="0">
            <a:spAutoFit/>
          </a:bodyPr>
          <a:lstStyle/>
          <a:p>
            <a:pPr algn="ctr"/>
            <a:r>
              <a:rPr lang="en-US" altLang="ja-JP" sz="3200" dirty="0" err="1" smtClean="0"/>
              <a:t>chronium</a:t>
            </a:r>
            <a:endParaRPr kumimoji="1" lang="ja-JP" altLang="en-US" sz="3200" dirty="0"/>
          </a:p>
        </p:txBody>
      </p:sp>
      <p:pic>
        <p:nvPicPr>
          <p:cNvPr id="20" name="図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75650" y="4130377"/>
            <a:ext cx="1781175" cy="1162050"/>
          </a:xfrm>
          <a:prstGeom prst="rect">
            <a:avLst/>
          </a:prstGeom>
        </p:spPr>
      </p:pic>
      <p:pic>
        <p:nvPicPr>
          <p:cNvPr id="21" name="図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99511" y="4130377"/>
            <a:ext cx="1781175" cy="1162050"/>
          </a:xfrm>
          <a:prstGeom prst="rect">
            <a:avLst/>
          </a:prstGeom>
        </p:spPr>
      </p:pic>
      <p:pic>
        <p:nvPicPr>
          <p:cNvPr id="22" name="図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99511" y="5349957"/>
            <a:ext cx="1781175" cy="1162050"/>
          </a:xfrm>
          <a:prstGeom prst="rect">
            <a:avLst/>
          </a:prstGeom>
        </p:spPr>
      </p:pic>
      <p:cxnSp>
        <p:nvCxnSpPr>
          <p:cNvPr id="24" name="カギ線コネクタ 23"/>
          <p:cNvCxnSpPr>
            <a:stCxn id="7" idx="2"/>
            <a:endCxn id="15" idx="1"/>
          </p:cNvCxnSpPr>
          <p:nvPr/>
        </p:nvCxnSpPr>
        <p:spPr>
          <a:xfrm rot="16200000" flipH="1">
            <a:off x="775357" y="2648584"/>
            <a:ext cx="851849" cy="170563"/>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カギ線コネクタ 26"/>
          <p:cNvCxnSpPr>
            <a:stCxn id="13" idx="2"/>
            <a:endCxn id="20" idx="1"/>
          </p:cNvCxnSpPr>
          <p:nvPr/>
        </p:nvCxnSpPr>
        <p:spPr>
          <a:xfrm rot="16200000" flipH="1">
            <a:off x="2092291" y="4228043"/>
            <a:ext cx="814134" cy="152583"/>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カギ線コネクタ 29"/>
          <p:cNvCxnSpPr>
            <a:stCxn id="11" idx="2"/>
            <a:endCxn id="19" idx="1"/>
          </p:cNvCxnSpPr>
          <p:nvPr/>
        </p:nvCxnSpPr>
        <p:spPr>
          <a:xfrm rot="16200000" flipH="1">
            <a:off x="5404013" y="2634429"/>
            <a:ext cx="852490" cy="199516"/>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カギ線コネクタ 36"/>
          <p:cNvCxnSpPr>
            <a:stCxn id="19" idx="2"/>
            <a:endCxn id="21" idx="1"/>
          </p:cNvCxnSpPr>
          <p:nvPr/>
        </p:nvCxnSpPr>
        <p:spPr>
          <a:xfrm rot="16200000" flipH="1">
            <a:off x="6724028" y="4235918"/>
            <a:ext cx="812851" cy="138116"/>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カギ線コネクタ 44"/>
          <p:cNvCxnSpPr>
            <a:stCxn id="19" idx="2"/>
            <a:endCxn id="22" idx="1"/>
          </p:cNvCxnSpPr>
          <p:nvPr/>
        </p:nvCxnSpPr>
        <p:spPr>
          <a:xfrm rot="16200000" flipH="1">
            <a:off x="6114238" y="4845708"/>
            <a:ext cx="2032431" cy="138116"/>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52" name="図 5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00" y="855218"/>
            <a:ext cx="2232000" cy="1456171"/>
          </a:xfrm>
          <a:prstGeom prst="rect">
            <a:avLst/>
          </a:prstGeom>
        </p:spPr>
      </p:pic>
      <p:sp>
        <p:nvSpPr>
          <p:cNvPr id="53" name="テキスト ボックス 52"/>
          <p:cNvSpPr txBox="1"/>
          <p:nvPr/>
        </p:nvSpPr>
        <p:spPr>
          <a:xfrm>
            <a:off x="14400" y="1308608"/>
            <a:ext cx="2232000" cy="584775"/>
          </a:xfrm>
          <a:prstGeom prst="rect">
            <a:avLst/>
          </a:prstGeom>
          <a:noFill/>
        </p:spPr>
        <p:txBody>
          <a:bodyPr wrap="square" rtlCol="0">
            <a:spAutoFit/>
          </a:bodyPr>
          <a:lstStyle/>
          <a:p>
            <a:pPr algn="ctr"/>
            <a:r>
              <a:rPr lang="en-US" altLang="ja-JP" sz="3200" dirty="0" smtClean="0"/>
              <a:t>/external</a:t>
            </a:r>
            <a:endParaRPr kumimoji="1" lang="ja-JP" altLang="en-US" sz="3200" dirty="0"/>
          </a:p>
        </p:txBody>
      </p:sp>
      <p:pic>
        <p:nvPicPr>
          <p:cNvPr id="54" name="図 5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1667" y="1323433"/>
            <a:ext cx="2260792" cy="1474956"/>
          </a:xfrm>
          <a:prstGeom prst="rect">
            <a:avLst/>
          </a:prstGeom>
        </p:spPr>
      </p:pic>
      <p:sp>
        <p:nvSpPr>
          <p:cNvPr id="55" name="テキスト ボックス 54"/>
          <p:cNvSpPr txBox="1"/>
          <p:nvPr/>
        </p:nvSpPr>
        <p:spPr>
          <a:xfrm>
            <a:off x="3226062" y="1635097"/>
            <a:ext cx="2232000" cy="1077218"/>
          </a:xfrm>
          <a:prstGeom prst="rect">
            <a:avLst/>
          </a:prstGeom>
          <a:noFill/>
        </p:spPr>
        <p:txBody>
          <a:bodyPr wrap="square" rtlCol="0">
            <a:spAutoFit/>
          </a:bodyPr>
          <a:lstStyle/>
          <a:p>
            <a:pPr algn="ctr"/>
            <a:r>
              <a:rPr lang="en-US" altLang="ja-JP" sz="3200" dirty="0" smtClean="0"/>
              <a:t>Fujitsu</a:t>
            </a:r>
          </a:p>
          <a:p>
            <a:pPr algn="ctr"/>
            <a:r>
              <a:rPr lang="en-US" altLang="ja-JP" sz="3200" dirty="0" err="1" smtClean="0"/>
              <a:t>chronium</a:t>
            </a:r>
            <a:endParaRPr kumimoji="1" lang="ja-JP" altLang="en-US" sz="3200" dirty="0"/>
          </a:p>
        </p:txBody>
      </p:sp>
      <p:pic>
        <p:nvPicPr>
          <p:cNvPr id="56" name="図 5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15100" y="2965176"/>
            <a:ext cx="1781175" cy="1162050"/>
          </a:xfrm>
          <a:prstGeom prst="rect">
            <a:avLst/>
          </a:prstGeom>
        </p:spPr>
      </p:pic>
      <p:cxnSp>
        <p:nvCxnSpPr>
          <p:cNvPr id="57" name="カギ線コネクタ 56"/>
          <p:cNvCxnSpPr>
            <a:stCxn id="52" idx="3"/>
            <a:endCxn id="55" idx="1"/>
          </p:cNvCxnSpPr>
          <p:nvPr/>
        </p:nvCxnSpPr>
        <p:spPr>
          <a:xfrm>
            <a:off x="2246400" y="1583304"/>
            <a:ext cx="979662" cy="590402"/>
          </a:xfrm>
          <a:prstGeom prst="bentConnector3">
            <a:avLst>
              <a:gd name="adj1"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カギ線コネクタ 57"/>
          <p:cNvCxnSpPr>
            <a:stCxn id="54" idx="3"/>
            <a:endCxn id="56" idx="1"/>
          </p:cNvCxnSpPr>
          <p:nvPr/>
        </p:nvCxnSpPr>
        <p:spPr>
          <a:xfrm>
            <a:off x="5472459" y="2060911"/>
            <a:ext cx="442641" cy="1485290"/>
          </a:xfrm>
          <a:prstGeom prst="bentConnector3">
            <a:avLst>
              <a:gd name="adj1"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59" name="図 5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9702" y="3975670"/>
            <a:ext cx="2262758" cy="1476238"/>
          </a:xfrm>
          <a:prstGeom prst="rect">
            <a:avLst/>
          </a:prstGeom>
        </p:spPr>
      </p:pic>
      <p:pic>
        <p:nvPicPr>
          <p:cNvPr id="60" name="図 5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33405" y="5425061"/>
            <a:ext cx="1781175" cy="1162050"/>
          </a:xfrm>
          <a:prstGeom prst="rect">
            <a:avLst/>
          </a:prstGeom>
        </p:spPr>
      </p:pic>
      <p:cxnSp>
        <p:nvCxnSpPr>
          <p:cNvPr id="61" name="カギ線コネクタ 60"/>
          <p:cNvCxnSpPr>
            <a:stCxn id="62" idx="3"/>
            <a:endCxn id="60" idx="1"/>
          </p:cNvCxnSpPr>
          <p:nvPr/>
        </p:nvCxnSpPr>
        <p:spPr>
          <a:xfrm>
            <a:off x="5469256" y="4745218"/>
            <a:ext cx="364149" cy="1260868"/>
          </a:xfrm>
          <a:prstGeom prst="bentConnector3">
            <a:avLst>
              <a:gd name="adj1"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3237256" y="4206609"/>
            <a:ext cx="2232000" cy="1077218"/>
          </a:xfrm>
          <a:prstGeom prst="rect">
            <a:avLst/>
          </a:prstGeom>
          <a:noFill/>
        </p:spPr>
        <p:txBody>
          <a:bodyPr wrap="square" rtlCol="0">
            <a:spAutoFit/>
          </a:bodyPr>
          <a:lstStyle/>
          <a:p>
            <a:pPr algn="ctr"/>
            <a:r>
              <a:rPr lang="en-US" altLang="ja-JP" sz="3200" dirty="0" smtClean="0"/>
              <a:t>Sony</a:t>
            </a:r>
          </a:p>
          <a:p>
            <a:pPr algn="ctr"/>
            <a:r>
              <a:rPr lang="en-US" altLang="ja-JP" sz="3200" dirty="0" err="1" smtClean="0"/>
              <a:t>chronium</a:t>
            </a:r>
            <a:endParaRPr kumimoji="1" lang="ja-JP" altLang="en-US" sz="3200" dirty="0"/>
          </a:p>
        </p:txBody>
      </p:sp>
      <p:cxnSp>
        <p:nvCxnSpPr>
          <p:cNvPr id="63" name="カギ線コネクタ 62"/>
          <p:cNvCxnSpPr>
            <a:stCxn id="52" idx="3"/>
            <a:endCxn id="59" idx="1"/>
          </p:cNvCxnSpPr>
          <p:nvPr/>
        </p:nvCxnSpPr>
        <p:spPr>
          <a:xfrm>
            <a:off x="2246400" y="1583304"/>
            <a:ext cx="963302" cy="3130485"/>
          </a:xfrm>
          <a:prstGeom prst="bentConnector3">
            <a:avLst>
              <a:gd name="adj1"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5921563" y="2125594"/>
            <a:ext cx="3149289" cy="830997"/>
          </a:xfrm>
          <a:prstGeom prst="rect">
            <a:avLst/>
          </a:prstGeom>
          <a:noFill/>
          <a:ln>
            <a:solidFill>
              <a:schemeClr val="tx1"/>
            </a:solidFill>
          </a:ln>
        </p:spPr>
        <p:txBody>
          <a:bodyPr wrap="square" rtlCol="0">
            <a:spAutoFit/>
          </a:bodyPr>
          <a:lstStyle/>
          <a:p>
            <a:pPr algn="ctr"/>
            <a:r>
              <a:rPr kumimoji="1" lang="en-US" altLang="ja-JP" sz="2400" b="1" dirty="0" smtClean="0"/>
              <a:t>Fujitsu/Sony</a:t>
            </a:r>
          </a:p>
          <a:p>
            <a:pPr algn="ctr"/>
            <a:r>
              <a:rPr lang="ja-JP" altLang="en-US" sz="2400" b="1" dirty="0">
                <a:solidFill>
                  <a:srgbClr val="E03253"/>
                </a:solidFill>
              </a:rPr>
              <a:t>共通</a:t>
            </a:r>
            <a:r>
              <a:rPr lang="ja-JP" altLang="en-US" sz="2400" b="1" dirty="0" smtClean="0"/>
              <a:t>のサブディレクトリ</a:t>
            </a:r>
            <a:endParaRPr kumimoji="1" lang="ja-JP" altLang="en-US" sz="2400" b="1" dirty="0"/>
          </a:p>
        </p:txBody>
      </p:sp>
      <p:sp>
        <p:nvSpPr>
          <p:cNvPr id="65" name="テキスト ボックス 64"/>
          <p:cNvSpPr txBox="1"/>
          <p:nvPr/>
        </p:nvSpPr>
        <p:spPr>
          <a:xfrm>
            <a:off x="5939125" y="4585479"/>
            <a:ext cx="3149289" cy="830997"/>
          </a:xfrm>
          <a:prstGeom prst="rect">
            <a:avLst/>
          </a:prstGeom>
          <a:noFill/>
          <a:ln>
            <a:solidFill>
              <a:schemeClr val="tx1"/>
            </a:solidFill>
          </a:ln>
        </p:spPr>
        <p:txBody>
          <a:bodyPr wrap="square" rtlCol="0">
            <a:spAutoFit/>
          </a:bodyPr>
          <a:lstStyle/>
          <a:p>
            <a:pPr algn="ctr"/>
            <a:r>
              <a:rPr kumimoji="1" lang="en-US" altLang="ja-JP" sz="2400" b="1" dirty="0" smtClean="0"/>
              <a:t>Sony</a:t>
            </a:r>
          </a:p>
          <a:p>
            <a:pPr algn="ctr"/>
            <a:r>
              <a:rPr lang="ja-JP" altLang="en-US" sz="2400" b="1" dirty="0">
                <a:solidFill>
                  <a:srgbClr val="0071BC"/>
                </a:solidFill>
              </a:rPr>
              <a:t>固有</a:t>
            </a:r>
            <a:r>
              <a:rPr lang="ja-JP" altLang="en-US" sz="2400" b="1" dirty="0" smtClean="0"/>
              <a:t>のサブディレクトリ</a:t>
            </a:r>
            <a:endParaRPr kumimoji="1" lang="ja-JP" altLang="en-US" sz="2400" b="1" dirty="0"/>
          </a:p>
        </p:txBody>
      </p:sp>
      <p:cxnSp>
        <p:nvCxnSpPr>
          <p:cNvPr id="5" name="直線コネクタ 4"/>
          <p:cNvCxnSpPr/>
          <p:nvPr/>
        </p:nvCxnSpPr>
        <p:spPr>
          <a:xfrm>
            <a:off x="3405872" y="3440885"/>
            <a:ext cx="2729571" cy="1"/>
          </a:xfrm>
          <a:prstGeom prst="line">
            <a:avLst/>
          </a:prstGeom>
          <a:ln w="1905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4221022" y="4890595"/>
            <a:ext cx="3086978" cy="0"/>
          </a:xfrm>
          <a:prstGeom prst="line">
            <a:avLst/>
          </a:prstGeom>
          <a:ln w="19050">
            <a:solidFill>
              <a:srgbClr val="E03253"/>
            </a:solidFill>
            <a:prstDash val="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980616" y="3517249"/>
            <a:ext cx="1594074" cy="369332"/>
          </a:xfrm>
          <a:prstGeom prst="rect">
            <a:avLst/>
          </a:prstGeom>
          <a:solidFill>
            <a:srgbClr val="00B050"/>
          </a:solidFill>
        </p:spPr>
        <p:txBody>
          <a:bodyPr wrap="square" rtlCol="0">
            <a:spAutoFit/>
          </a:bodyPr>
          <a:lstStyle/>
          <a:p>
            <a:pPr algn="ctr"/>
            <a:r>
              <a:rPr kumimoji="1" lang="ja-JP" altLang="en-US" dirty="0" smtClean="0">
                <a:solidFill>
                  <a:schemeClr val="bg1"/>
                </a:solidFill>
              </a:rPr>
              <a:t>内容が異なる</a:t>
            </a:r>
            <a:endParaRPr kumimoji="1" lang="ja-JP" altLang="en-US" dirty="0">
              <a:solidFill>
                <a:schemeClr val="bg1"/>
              </a:solidFill>
            </a:endParaRPr>
          </a:p>
        </p:txBody>
      </p:sp>
      <p:sp>
        <p:nvSpPr>
          <p:cNvPr id="46" name="テキスト ボックス 45"/>
          <p:cNvSpPr txBox="1"/>
          <p:nvPr/>
        </p:nvSpPr>
        <p:spPr>
          <a:xfrm>
            <a:off x="5074873" y="4951567"/>
            <a:ext cx="1510769" cy="369332"/>
          </a:xfrm>
          <a:prstGeom prst="rect">
            <a:avLst/>
          </a:prstGeom>
          <a:solidFill>
            <a:srgbClr val="E03253"/>
          </a:solidFill>
        </p:spPr>
        <p:txBody>
          <a:bodyPr wrap="square" rtlCol="0">
            <a:spAutoFit/>
          </a:bodyPr>
          <a:lstStyle/>
          <a:p>
            <a:pPr algn="ctr"/>
            <a:r>
              <a:rPr kumimoji="1" lang="ja-JP" altLang="en-US" dirty="0" smtClean="0">
                <a:solidFill>
                  <a:schemeClr val="bg1"/>
                </a:solidFill>
              </a:rPr>
              <a:t>内容が一致</a:t>
            </a:r>
            <a:endParaRPr kumimoji="1" lang="ja-JP" altLang="en-US" dirty="0">
              <a:solidFill>
                <a:schemeClr val="bg1"/>
              </a:solidFill>
            </a:endParaRPr>
          </a:p>
        </p:txBody>
      </p:sp>
      <p:sp>
        <p:nvSpPr>
          <p:cNvPr id="47" name="テキスト ボックス 46"/>
          <p:cNvSpPr txBox="1"/>
          <p:nvPr/>
        </p:nvSpPr>
        <p:spPr>
          <a:xfrm>
            <a:off x="5797231" y="6008658"/>
            <a:ext cx="1510769" cy="646331"/>
          </a:xfrm>
          <a:prstGeom prst="rect">
            <a:avLst/>
          </a:prstGeom>
          <a:solidFill>
            <a:srgbClr val="0071BC"/>
          </a:solidFill>
        </p:spPr>
        <p:txBody>
          <a:bodyPr wrap="square" rtlCol="0">
            <a:spAutoFit/>
          </a:bodyPr>
          <a:lstStyle/>
          <a:p>
            <a:pPr algn="ctr"/>
            <a:r>
              <a:rPr kumimoji="1" lang="en-US" altLang="ja-JP" dirty="0" smtClean="0">
                <a:solidFill>
                  <a:schemeClr val="bg1"/>
                </a:solidFill>
              </a:rPr>
              <a:t>Sony</a:t>
            </a:r>
            <a:r>
              <a:rPr kumimoji="1" lang="ja-JP" altLang="en-US" dirty="0" smtClean="0">
                <a:solidFill>
                  <a:schemeClr val="bg1"/>
                </a:solidFill>
              </a:rPr>
              <a:t>製品</a:t>
            </a:r>
            <a:r>
              <a:rPr kumimoji="1" lang="en-US" altLang="ja-JP" dirty="0" smtClean="0">
                <a:solidFill>
                  <a:schemeClr val="bg1"/>
                </a:solidFill>
              </a:rPr>
              <a:t/>
            </a:r>
            <a:br>
              <a:rPr kumimoji="1" lang="en-US" altLang="ja-JP" dirty="0" smtClean="0">
                <a:solidFill>
                  <a:schemeClr val="bg1"/>
                </a:solidFill>
              </a:rPr>
            </a:br>
            <a:r>
              <a:rPr kumimoji="1" lang="ja-JP" altLang="en-US" dirty="0" smtClean="0">
                <a:solidFill>
                  <a:schemeClr val="bg1"/>
                </a:solidFill>
              </a:rPr>
              <a:t>固有</a:t>
            </a:r>
            <a:endParaRPr kumimoji="1" lang="ja-JP" altLang="en-US" dirty="0">
              <a:solidFill>
                <a:schemeClr val="bg1"/>
              </a:solidFill>
            </a:endParaRPr>
          </a:p>
        </p:txBody>
      </p:sp>
      <p:sp>
        <p:nvSpPr>
          <p:cNvPr id="18" name="テキスト ボックス 17"/>
          <p:cNvSpPr txBox="1"/>
          <p:nvPr/>
        </p:nvSpPr>
        <p:spPr>
          <a:xfrm>
            <a:off x="65764" y="5145386"/>
            <a:ext cx="1873712" cy="646331"/>
          </a:xfrm>
          <a:prstGeom prst="rect">
            <a:avLst/>
          </a:prstGeom>
          <a:noFill/>
          <a:ln w="19050">
            <a:solidFill>
              <a:schemeClr val="tx1"/>
            </a:solidFill>
          </a:ln>
        </p:spPr>
        <p:txBody>
          <a:bodyPr wrap="square" rtlCol="0">
            <a:spAutoFit/>
          </a:bodyPr>
          <a:lstStyle/>
          <a:p>
            <a:pPr marL="571500" indent="-571500">
              <a:buFont typeface="Arial" panose="020B0604020202020204" pitchFamily="34" charset="0"/>
              <a:buChar char="•"/>
            </a:pPr>
            <a:r>
              <a:rPr kumimoji="1" lang="ja-JP" altLang="en-US" sz="3600" dirty="0" smtClean="0"/>
              <a:t>入力</a:t>
            </a:r>
            <a:endParaRPr kumimoji="1" lang="ja-JP" altLang="en-US" sz="3600" dirty="0"/>
          </a:p>
        </p:txBody>
      </p:sp>
      <p:sp>
        <p:nvSpPr>
          <p:cNvPr id="66" name="テキスト ボックス 65"/>
          <p:cNvSpPr txBox="1"/>
          <p:nvPr/>
        </p:nvSpPr>
        <p:spPr>
          <a:xfrm>
            <a:off x="65764" y="5145386"/>
            <a:ext cx="1873712" cy="646331"/>
          </a:xfrm>
          <a:prstGeom prst="rect">
            <a:avLst/>
          </a:prstGeom>
          <a:noFill/>
          <a:ln w="19050">
            <a:solidFill>
              <a:schemeClr val="tx1"/>
            </a:solidFill>
          </a:ln>
        </p:spPr>
        <p:txBody>
          <a:bodyPr wrap="square" rtlCol="0">
            <a:spAutoFit/>
          </a:bodyPr>
          <a:lstStyle/>
          <a:p>
            <a:pPr marL="571500" indent="-571500">
              <a:buFont typeface="Arial" panose="020B0604020202020204" pitchFamily="34" charset="0"/>
              <a:buChar char="•"/>
            </a:pPr>
            <a:r>
              <a:rPr lang="ja-JP" altLang="en-US" sz="3600" dirty="0" smtClean="0"/>
              <a:t>出</a:t>
            </a:r>
            <a:r>
              <a:rPr kumimoji="1" lang="ja-JP" altLang="en-US" sz="3600" dirty="0" smtClean="0"/>
              <a:t>力</a:t>
            </a:r>
            <a:endParaRPr kumimoji="1" lang="ja-JP" altLang="en-US" sz="3600" dirty="0"/>
          </a:p>
        </p:txBody>
      </p:sp>
    </p:spTree>
    <p:extLst>
      <p:ext uri="{BB962C8B-B14F-4D97-AF65-F5344CB8AC3E}">
        <p14:creationId xmlns:p14="http://schemas.microsoft.com/office/powerpoint/2010/main" val="83265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3"/>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20"/>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21"/>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22"/>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24"/>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27"/>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3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37"/>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45"/>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6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6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5"/>
                                        </p:tgtEl>
                                        <p:attrNameLst>
                                          <p:attrName>style.visibility</p:attrName>
                                        </p:attrNameLst>
                                      </p:cBhvr>
                                      <p:to>
                                        <p:strVal val="visible"/>
                                      </p:to>
                                    </p:set>
                                  </p:childTnLst>
                                </p:cTn>
                              </p:par>
                              <p:par>
                                <p:cTn id="65" presetID="1" presetClass="exit" presetSubtype="0" fill="hold" nodeType="withEffect">
                                  <p:stCondLst>
                                    <p:cond delay="0"/>
                                  </p:stCondLst>
                                  <p:childTnLst>
                                    <p:set>
                                      <p:cBhvr>
                                        <p:cTn id="66" dur="1" fill="hold">
                                          <p:stCondLst>
                                            <p:cond delay="0"/>
                                          </p:stCondLst>
                                        </p:cTn>
                                        <p:tgtEl>
                                          <p:spTgt spid="42"/>
                                        </p:tgtEl>
                                        <p:attrNameLst>
                                          <p:attrName>style.visibility</p:attrName>
                                        </p:attrNameLst>
                                      </p:cBhvr>
                                      <p:to>
                                        <p:strVal val="hidden"/>
                                      </p:to>
                                    </p:set>
                                  </p:childTnLst>
                                </p:cTn>
                              </p:par>
                              <p:par>
                                <p:cTn id="67" presetID="1" presetClass="exit" presetSubtype="0" fill="hold" grpId="0" nodeType="withEffect">
                                  <p:stCondLst>
                                    <p:cond delay="0"/>
                                  </p:stCondLst>
                                  <p:childTnLst>
                                    <p:set>
                                      <p:cBhvr>
                                        <p:cTn id="68" dur="1" fill="hold">
                                          <p:stCondLst>
                                            <p:cond delay="0"/>
                                          </p:stCondLst>
                                        </p:cTn>
                                        <p:tgtEl>
                                          <p:spTgt spid="46"/>
                                        </p:tgtEl>
                                        <p:attrNameLst>
                                          <p:attrName>style.visibility</p:attrName>
                                        </p:attrNameLst>
                                      </p:cBhvr>
                                      <p:to>
                                        <p:strVal val="hidden"/>
                                      </p:to>
                                    </p:set>
                                  </p:childTnLst>
                                </p:cTn>
                              </p:par>
                              <p:par>
                                <p:cTn id="69" presetID="1" presetClass="exit" presetSubtype="0" fill="hold" grpId="0" nodeType="withEffect">
                                  <p:stCondLst>
                                    <p:cond delay="0"/>
                                  </p:stCondLst>
                                  <p:childTnLst>
                                    <p:set>
                                      <p:cBhvr>
                                        <p:cTn id="70" dur="1" fill="hold">
                                          <p:stCondLst>
                                            <p:cond delay="0"/>
                                          </p:stCondLst>
                                        </p:cTn>
                                        <p:tgtEl>
                                          <p:spTgt spid="16"/>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5"/>
                                        </p:tgtEl>
                                        <p:attrNameLst>
                                          <p:attrName>style.visibility</p:attrName>
                                        </p:attrNameLst>
                                      </p:cBhvr>
                                      <p:to>
                                        <p:strVal val="hidden"/>
                                      </p:to>
                                    </p:set>
                                  </p:childTnLst>
                                </p:cTn>
                              </p:par>
                              <p:par>
                                <p:cTn id="73" presetID="1" presetClass="exit" presetSubtype="0" fill="hold" grpId="0" nodeType="withEffect">
                                  <p:stCondLst>
                                    <p:cond delay="0"/>
                                  </p:stCondLst>
                                  <p:childTnLst>
                                    <p:set>
                                      <p:cBhvr>
                                        <p:cTn id="74" dur="1" fill="hold">
                                          <p:stCondLst>
                                            <p:cond delay="0"/>
                                          </p:stCondLst>
                                        </p:cTn>
                                        <p:tgtEl>
                                          <p:spTgt spid="47"/>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18"/>
                                        </p:tgtEl>
                                        <p:attrNameLst>
                                          <p:attrName>style.visibility</p:attrName>
                                        </p:attrNameLst>
                                      </p:cBhvr>
                                      <p:to>
                                        <p:strVal val="hidden"/>
                                      </p:to>
                                    </p:set>
                                  </p:childTnLst>
                                </p:cTn>
                              </p:par>
                              <p:par>
                                <p:cTn id="77" presetID="1" presetClass="entr" presetSubtype="0" fill="hold" grpId="1" nodeType="withEffect">
                                  <p:stCondLst>
                                    <p:cond delay="0"/>
                                  </p:stCondLst>
                                  <p:childTnLst>
                                    <p:set>
                                      <p:cBhvr>
                                        <p:cTn id="78"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5" grpId="0"/>
      <p:bldP spid="17" grpId="0"/>
      <p:bldP spid="53" grpId="0"/>
      <p:bldP spid="55" grpId="0"/>
      <p:bldP spid="62" grpId="0"/>
      <p:bldP spid="64" grpId="0" animBg="1"/>
      <p:bldP spid="65" grpId="0" animBg="1"/>
      <p:bldP spid="16" grpId="0" animBg="1"/>
      <p:bldP spid="46" grpId="0" animBg="1"/>
      <p:bldP spid="47" grpId="0" animBg="1"/>
      <p:bldP spid="18" grpId="0" animBg="1"/>
      <p:bldP spid="6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400" dirty="0" smtClean="0"/>
              <a:t>ディレクトリ単位のソースコード比較</a:t>
            </a:r>
            <a:endParaRPr kumimoji="1" lang="ja-JP" altLang="en-US" sz="4400" dirty="0"/>
          </a:p>
        </p:txBody>
      </p:sp>
      <p:sp>
        <p:nvSpPr>
          <p:cNvPr id="3" name="コンテンツ プレースホルダー 2"/>
          <p:cNvSpPr>
            <a:spLocks noGrp="1"/>
          </p:cNvSpPr>
          <p:nvPr>
            <p:ph idx="1"/>
          </p:nvPr>
        </p:nvSpPr>
        <p:spPr>
          <a:xfrm>
            <a:off x="457200" y="1341000"/>
            <a:ext cx="8434388" cy="4929188"/>
          </a:xfrm>
        </p:spPr>
        <p:txBody>
          <a:bodyPr/>
          <a:lstStyle/>
          <a:p>
            <a:pPr>
              <a:lnSpc>
                <a:spcPct val="150000"/>
              </a:lnSpc>
              <a:spcAft>
                <a:spcPts val="0"/>
              </a:spcAft>
            </a:pPr>
            <a:r>
              <a:rPr kumimoji="1" lang="ja-JP" altLang="en-US" dirty="0" smtClean="0"/>
              <a:t>ソフトウェアの機能を理解するために，</a:t>
            </a:r>
            <a:r>
              <a:rPr lang="ja-JP" altLang="en-US" dirty="0" smtClean="0"/>
              <a:t>ソースコードの比較は重要</a:t>
            </a:r>
            <a:endParaRPr lang="en-US" altLang="ja-JP" dirty="0" smtClean="0"/>
          </a:p>
          <a:p>
            <a:pPr>
              <a:lnSpc>
                <a:spcPct val="150000"/>
              </a:lnSpc>
              <a:spcAft>
                <a:spcPts val="0"/>
              </a:spcAft>
            </a:pPr>
            <a:r>
              <a:rPr lang="ja-JP" altLang="en-US" dirty="0" smtClean="0"/>
              <a:t>ソフトウェアの</a:t>
            </a:r>
            <a:r>
              <a:rPr lang="en-US" altLang="ja-JP" dirty="0" smtClean="0"/>
              <a:t>1</a:t>
            </a:r>
            <a:r>
              <a:rPr lang="ja-JP" altLang="en-US" dirty="0" smtClean="0"/>
              <a:t>つの機能を表すソースコードは</a:t>
            </a:r>
            <a:r>
              <a:rPr lang="en-US" altLang="ja-JP" dirty="0" smtClean="0"/>
              <a:t>1</a:t>
            </a:r>
            <a:r>
              <a:rPr lang="ja-JP" altLang="en-US" dirty="0" smtClean="0"/>
              <a:t>つのディレクトリにまとめられている事が多い</a:t>
            </a:r>
            <a:endParaRPr lang="en-US" altLang="ja-JP" dirty="0" smtClean="0"/>
          </a:p>
          <a:p>
            <a:pPr>
              <a:lnSpc>
                <a:spcPct val="150000"/>
              </a:lnSpc>
              <a:spcAft>
                <a:spcPts val="0"/>
              </a:spcAft>
            </a:pPr>
            <a:r>
              <a:rPr lang="ja-JP" altLang="en-US" dirty="0" smtClean="0">
                <a:solidFill>
                  <a:srgbClr val="E03253"/>
                </a:solidFill>
              </a:rPr>
              <a:t>ディレクトリ</a:t>
            </a:r>
            <a:r>
              <a:rPr lang="ja-JP" altLang="en-US" dirty="0">
                <a:solidFill>
                  <a:srgbClr val="E03253"/>
                </a:solidFill>
              </a:rPr>
              <a:t>単位</a:t>
            </a:r>
            <a:r>
              <a:rPr lang="ja-JP" altLang="en-US" dirty="0"/>
              <a:t>で比較することは</a:t>
            </a:r>
            <a:r>
              <a:rPr lang="ja-JP" altLang="en-US" dirty="0" smtClean="0"/>
              <a:t>効果的</a:t>
            </a:r>
            <a:endParaRPr lang="en-US" altLang="ja-JP" dirty="0" smtClean="0"/>
          </a:p>
          <a:p>
            <a:pPr marL="0" indent="0">
              <a:lnSpc>
                <a:spcPct val="150000"/>
              </a:lnSpc>
              <a:spcAft>
                <a:spcPts val="0"/>
              </a:spcAft>
              <a:buNone/>
            </a:pPr>
            <a:endParaRPr lang="en-US" altLang="ja-JP"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a:t>
            </a:fld>
            <a:endParaRPr lang="en-US" altLang="ja-JP"/>
          </a:p>
        </p:txBody>
      </p:sp>
    </p:spTree>
    <p:extLst>
      <p:ext uri="{BB962C8B-B14F-4D97-AF65-F5344CB8AC3E}">
        <p14:creationId xmlns:p14="http://schemas.microsoft.com/office/powerpoint/2010/main" val="17814624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複数ソフトウェアの全てのディレクトリを含む</a:t>
            </a:r>
            <a:r>
              <a:rPr lang="en-US" altLang="ja-JP" dirty="0" smtClean="0"/>
              <a:t/>
            </a:r>
            <a:br>
              <a:rPr lang="en-US" altLang="ja-JP" dirty="0" smtClean="0"/>
            </a:br>
            <a:r>
              <a:rPr lang="ja-JP" altLang="en-US" dirty="0" smtClean="0"/>
              <a:t>統一されたディレクトリ構造を抽出する手法を提案</a:t>
            </a:r>
            <a:endParaRPr lang="en-US" altLang="ja-JP" dirty="0" smtClean="0"/>
          </a:p>
          <a:p>
            <a:r>
              <a:rPr kumimoji="1" lang="ja-JP" altLang="en-US" dirty="0"/>
              <a:t>統一</a:t>
            </a:r>
            <a:r>
              <a:rPr kumimoji="1" lang="ja-JP" altLang="en-US" dirty="0" smtClean="0"/>
              <a:t>されたディレクトリ構造を可視化するビューアを設計し，ケーススタディを実施</a:t>
            </a:r>
            <a:endParaRPr kumimoji="1" lang="en-US" altLang="ja-JP" dirty="0" smtClean="0"/>
          </a:p>
          <a:p>
            <a:endParaRPr lang="en-US" altLang="ja-JP" dirty="0"/>
          </a:p>
          <a:p>
            <a:r>
              <a:rPr lang="ja-JP" altLang="en-US" dirty="0"/>
              <a:t>今後の</a:t>
            </a:r>
            <a:r>
              <a:rPr lang="ja-JP" altLang="en-US" dirty="0" smtClean="0"/>
              <a:t>課題</a:t>
            </a:r>
            <a:endParaRPr lang="en-US" altLang="ja-JP" dirty="0" smtClean="0"/>
          </a:p>
          <a:p>
            <a:pPr lvl="1"/>
            <a:r>
              <a:rPr kumimoji="1" lang="ja-JP" altLang="en-US" dirty="0"/>
              <a:t>統一</a:t>
            </a:r>
            <a:r>
              <a:rPr kumimoji="1" lang="ja-JP" altLang="en-US" dirty="0" smtClean="0"/>
              <a:t>されたディレクトリ構造の質の評価</a:t>
            </a:r>
            <a:endParaRPr kumimoji="1" lang="en-US" altLang="ja-JP" dirty="0" smtClean="0"/>
          </a:p>
          <a:p>
            <a:pPr lvl="1"/>
            <a:r>
              <a:rPr lang="ja-JP" altLang="en-US" dirty="0"/>
              <a:t>実装ツール</a:t>
            </a:r>
            <a:r>
              <a:rPr lang="ja-JP" altLang="en-US" dirty="0" smtClean="0"/>
              <a:t>がソースコード比較のために有効であるかを評価</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39</a:t>
            </a:fld>
            <a:endParaRPr lang="en-US" altLang="ja-JP"/>
          </a:p>
        </p:txBody>
      </p:sp>
    </p:spTree>
    <p:extLst>
      <p:ext uri="{BB962C8B-B14F-4D97-AF65-F5344CB8AC3E}">
        <p14:creationId xmlns:p14="http://schemas.microsoft.com/office/powerpoint/2010/main" val="4132532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ディレクトリ比較</a:t>
            </a:r>
            <a:endParaRPr kumimoji="1" lang="ja-JP" altLang="en-US" dirty="0"/>
          </a:p>
        </p:txBody>
      </p:sp>
      <p:sp>
        <p:nvSpPr>
          <p:cNvPr id="3" name="コンテンツ プレースホルダー 2"/>
          <p:cNvSpPr>
            <a:spLocks noGrp="1"/>
          </p:cNvSpPr>
          <p:nvPr>
            <p:ph idx="1"/>
          </p:nvPr>
        </p:nvSpPr>
        <p:spPr>
          <a:xfrm>
            <a:off x="457200" y="1196975"/>
            <a:ext cx="8362800" cy="4929188"/>
          </a:xfrm>
        </p:spPr>
        <p:txBody>
          <a:bodyPr/>
          <a:lstStyle/>
          <a:p>
            <a:pPr>
              <a:spcAft>
                <a:spcPts val="600"/>
              </a:spcAft>
            </a:pPr>
            <a:r>
              <a:rPr kumimoji="1" lang="en-US" altLang="ja-JP" dirty="0" smtClean="0"/>
              <a:t>Duszynski</a:t>
            </a:r>
            <a:r>
              <a:rPr kumimoji="1" lang="ja-JP" altLang="en-US" dirty="0" smtClean="0"/>
              <a:t>らは，類似したソフトウェア間の</a:t>
            </a:r>
            <a:r>
              <a:rPr kumimoji="1" lang="en-US" altLang="ja-JP" dirty="0" smtClean="0"/>
              <a:t/>
            </a:r>
            <a:br>
              <a:rPr kumimoji="1" lang="en-US" altLang="ja-JP" dirty="0" smtClean="0"/>
            </a:br>
            <a:r>
              <a:rPr kumimoji="1" lang="ja-JP" altLang="en-US" dirty="0" smtClean="0"/>
              <a:t>対応しているディレクトリの比較を提案</a:t>
            </a:r>
            <a:endParaRPr kumimoji="1" lang="en-US" altLang="ja-JP" dirty="0" smtClean="0"/>
          </a:p>
          <a:p>
            <a:pPr lvl="1">
              <a:spcAft>
                <a:spcPts val="600"/>
              </a:spcAft>
            </a:pPr>
            <a:r>
              <a:rPr lang="ja-JP" altLang="en-US" dirty="0"/>
              <a:t>ソースコード</a:t>
            </a:r>
            <a:r>
              <a:rPr lang="ja-JP" altLang="en-US" dirty="0" smtClean="0"/>
              <a:t>の共通部分の行数と固有部分の行数を可視化</a:t>
            </a:r>
            <a:endParaRPr lang="en-US" altLang="ja-JP" dirty="0" smtClean="0"/>
          </a:p>
          <a:p>
            <a:pPr>
              <a:spcAft>
                <a:spcPts val="600"/>
              </a:spcAft>
            </a:pPr>
            <a:r>
              <a:rPr kumimoji="1" lang="ja-JP" altLang="en-US" dirty="0"/>
              <a:t>類似ソフトウェア間</a:t>
            </a:r>
            <a:r>
              <a:rPr kumimoji="1" lang="ja-JP" altLang="en-US" dirty="0" smtClean="0"/>
              <a:t>の</a:t>
            </a:r>
            <a:r>
              <a:rPr kumimoji="1" lang="ja-JP" altLang="en-US" dirty="0" smtClean="0">
                <a:solidFill>
                  <a:srgbClr val="0071BC"/>
                </a:solidFill>
              </a:rPr>
              <a:t>ディレクトリの対応関係</a:t>
            </a:r>
            <a:r>
              <a:rPr kumimoji="1" lang="ja-JP" altLang="en-US" dirty="0" smtClean="0"/>
              <a:t>を知ることが必要</a:t>
            </a:r>
            <a:endParaRPr kumimoji="1" lang="en-US" altLang="ja-JP" dirty="0" smtClean="0"/>
          </a:p>
          <a:p>
            <a:pPr lvl="1">
              <a:spcAft>
                <a:spcPts val="600"/>
              </a:spcAft>
            </a:pPr>
            <a:r>
              <a:rPr lang="ja-JP" altLang="en-US" dirty="0"/>
              <a:t>ディレクトリ</a:t>
            </a:r>
            <a:r>
              <a:rPr lang="ja-JP" altLang="en-US" dirty="0" smtClean="0"/>
              <a:t>の移動やリネームが行われた場合</a:t>
            </a:r>
            <a:r>
              <a:rPr lang="en-US" altLang="ja-JP" dirty="0" smtClean="0"/>
              <a:t/>
            </a:r>
            <a:br>
              <a:rPr lang="en-US" altLang="ja-JP" dirty="0" smtClean="0"/>
            </a:br>
            <a:r>
              <a:rPr lang="ja-JP" altLang="en-US" dirty="0" smtClean="0"/>
              <a:t>対応関係をとることは困難</a:t>
            </a:r>
            <a:endParaRPr lang="en-US" altLang="ja-JP" dirty="0" smtClean="0"/>
          </a:p>
          <a:p>
            <a:pPr>
              <a:spcAft>
                <a:spcPts val="600"/>
              </a:spcAft>
              <a:buFont typeface="Wingdings" panose="05000000000000000000" pitchFamily="2" charset="2"/>
              <a:buChar char="Ø"/>
            </a:pP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4</a:t>
            </a:fld>
            <a:endParaRPr lang="en-US" altLang="ja-JP"/>
          </a:p>
        </p:txBody>
      </p:sp>
    </p:spTree>
    <p:extLst>
      <p:ext uri="{BB962C8B-B14F-4D97-AF65-F5344CB8AC3E}">
        <p14:creationId xmlns:p14="http://schemas.microsoft.com/office/powerpoint/2010/main" val="1357602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ディレクトリの対応付け</a:t>
            </a:r>
            <a:endParaRPr kumimoji="1" lang="ja-JP" altLang="en-US" dirty="0"/>
          </a:p>
        </p:txBody>
      </p:sp>
      <p:sp>
        <p:nvSpPr>
          <p:cNvPr id="3" name="コンテンツ プレースホルダー 2"/>
          <p:cNvSpPr>
            <a:spLocks noGrp="1"/>
          </p:cNvSpPr>
          <p:nvPr>
            <p:ph idx="1"/>
          </p:nvPr>
        </p:nvSpPr>
        <p:spPr>
          <a:xfrm>
            <a:off x="457200" y="1284141"/>
            <a:ext cx="8229600" cy="4929188"/>
          </a:xfrm>
        </p:spPr>
        <p:txBody>
          <a:bodyPr/>
          <a:lstStyle/>
          <a:p>
            <a:pPr>
              <a:spcAft>
                <a:spcPts val="1200"/>
              </a:spcAft>
            </a:pPr>
            <a:r>
              <a:rPr kumimoji="1" lang="en-US" altLang="ja-JP" dirty="0" smtClean="0"/>
              <a:t>Yoshimura</a:t>
            </a:r>
            <a:r>
              <a:rPr kumimoji="1" lang="ja-JP" altLang="en-US" dirty="0" smtClean="0"/>
              <a:t>らは，コードクローン検出技術を</a:t>
            </a:r>
            <a:r>
              <a:rPr kumimoji="1" lang="en-US" altLang="ja-JP" dirty="0" smtClean="0"/>
              <a:t/>
            </a:r>
            <a:br>
              <a:rPr kumimoji="1" lang="en-US" altLang="ja-JP" dirty="0" smtClean="0"/>
            </a:br>
            <a:r>
              <a:rPr kumimoji="1" lang="ja-JP" altLang="en-US" dirty="0" smtClean="0"/>
              <a:t>用いて，</a:t>
            </a:r>
            <a:r>
              <a:rPr kumimoji="1" lang="en-US" altLang="ja-JP" dirty="0" smtClean="0"/>
              <a:t>2</a:t>
            </a:r>
            <a:r>
              <a:rPr kumimoji="1" lang="ja-JP" altLang="en-US" dirty="0" smtClean="0"/>
              <a:t>つのソフトウェア間のディレクトリの対応付けを行った</a:t>
            </a:r>
            <a:endParaRPr kumimoji="1" lang="en-US" altLang="ja-JP" dirty="0" smtClean="0"/>
          </a:p>
          <a:p>
            <a:pPr>
              <a:spcAft>
                <a:spcPts val="1200"/>
              </a:spcAft>
            </a:pPr>
            <a:r>
              <a:rPr lang="en-US" altLang="ja-JP" dirty="0" smtClean="0"/>
              <a:t>Holten</a:t>
            </a:r>
            <a:r>
              <a:rPr lang="ja-JP" altLang="en-US" dirty="0" smtClean="0"/>
              <a:t>らは，</a:t>
            </a:r>
            <a:r>
              <a:rPr lang="en-US" altLang="ja-JP" dirty="0" smtClean="0"/>
              <a:t>2</a:t>
            </a:r>
            <a:r>
              <a:rPr lang="ja-JP" altLang="en-US" dirty="0" smtClean="0"/>
              <a:t>つのソフトウェアのディレクトリの対応関係の可視化を提案</a:t>
            </a:r>
            <a:endParaRPr lang="en-US" altLang="ja-JP" dirty="0" smtClean="0"/>
          </a:p>
          <a:p>
            <a:pPr>
              <a:spcAft>
                <a:spcPts val="1200"/>
              </a:spcAft>
            </a:pPr>
            <a:r>
              <a:rPr lang="en-US" altLang="ja-JP" dirty="0">
                <a:solidFill>
                  <a:srgbClr val="E03253"/>
                </a:solidFill>
              </a:rPr>
              <a:t>3</a:t>
            </a:r>
            <a:r>
              <a:rPr lang="ja-JP" altLang="en-US" dirty="0">
                <a:solidFill>
                  <a:srgbClr val="E03253"/>
                </a:solidFill>
              </a:rPr>
              <a:t>つ以上</a:t>
            </a:r>
            <a:r>
              <a:rPr lang="ja-JP" altLang="en-US" dirty="0"/>
              <a:t>の</a:t>
            </a:r>
            <a:r>
              <a:rPr lang="ja-JP" altLang="en-US" dirty="0" smtClean="0"/>
              <a:t>ソフトウェアのディレクトリ構造を</a:t>
            </a:r>
            <a:r>
              <a:rPr lang="en-US" altLang="ja-JP" dirty="0" smtClean="0"/>
              <a:t/>
            </a:r>
            <a:br>
              <a:rPr lang="en-US" altLang="ja-JP" dirty="0" smtClean="0"/>
            </a:br>
            <a:r>
              <a:rPr lang="ja-JP" altLang="en-US" dirty="0" smtClean="0"/>
              <a:t>一度に対応付ける研究は行われていない</a:t>
            </a:r>
            <a:endParaRPr lang="ja-JP" altLang="en-US" dirty="0"/>
          </a:p>
          <a:p>
            <a:pPr>
              <a:spcAft>
                <a:spcPts val="1200"/>
              </a:spcAft>
            </a:pPr>
            <a:endParaRPr lang="en-US" altLang="ja-JP" dirty="0" smtClean="0"/>
          </a:p>
          <a:p>
            <a:pPr>
              <a:spcAft>
                <a:spcPts val="1200"/>
              </a:spcAft>
            </a:pPr>
            <a:endParaRPr lang="en-US" altLang="ja-JP"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5</a:t>
            </a:fld>
            <a:endParaRPr lang="en-US" altLang="ja-JP"/>
          </a:p>
        </p:txBody>
      </p:sp>
    </p:spTree>
    <p:extLst>
      <p:ext uri="{BB962C8B-B14F-4D97-AF65-F5344CB8AC3E}">
        <p14:creationId xmlns:p14="http://schemas.microsoft.com/office/powerpoint/2010/main" val="3557942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557000"/>
            <a:ext cx="8517394" cy="4929188"/>
          </a:xfrm>
        </p:spPr>
        <p:txBody>
          <a:bodyPr/>
          <a:lstStyle/>
          <a:p>
            <a:pPr>
              <a:spcAft>
                <a:spcPts val="1200"/>
              </a:spcAft>
            </a:pPr>
            <a:r>
              <a:rPr kumimoji="1" lang="en-US" altLang="ja-JP" dirty="0" smtClean="0"/>
              <a:t>3</a:t>
            </a:r>
            <a:r>
              <a:rPr kumimoji="1" lang="ja-JP" altLang="en-US" dirty="0" smtClean="0"/>
              <a:t>つ以上のソフトウェアのディレクトリ構造を</a:t>
            </a:r>
            <a:r>
              <a:rPr kumimoji="1" lang="en-US" altLang="ja-JP" dirty="0" smtClean="0"/>
              <a:t/>
            </a:r>
            <a:br>
              <a:rPr kumimoji="1" lang="en-US" altLang="ja-JP" dirty="0" smtClean="0"/>
            </a:br>
            <a:r>
              <a:rPr kumimoji="1" lang="ja-JP" altLang="en-US" dirty="0" smtClean="0"/>
              <a:t>対応付ける手法を提案</a:t>
            </a:r>
            <a:endParaRPr kumimoji="1" lang="en-US" altLang="ja-JP" dirty="0" smtClean="0"/>
          </a:p>
          <a:p>
            <a:pPr lvl="1">
              <a:spcAft>
                <a:spcPts val="1200"/>
              </a:spcAft>
            </a:pPr>
            <a:r>
              <a:rPr lang="ja-JP" altLang="en-US" dirty="0" smtClean="0"/>
              <a:t>類似したソースコードを持つディレクトリをまとめ</a:t>
            </a:r>
            <a:r>
              <a:rPr lang="en-US" altLang="ja-JP" dirty="0" smtClean="0"/>
              <a:t/>
            </a:r>
            <a:br>
              <a:rPr lang="en-US" altLang="ja-JP" dirty="0" smtClean="0"/>
            </a:br>
            <a:r>
              <a:rPr lang="ja-JP" altLang="en-US" dirty="0" smtClean="0"/>
              <a:t>単一のディレクトリ構造に統一</a:t>
            </a:r>
            <a:endParaRPr lang="en-US" altLang="ja-JP" dirty="0" smtClean="0"/>
          </a:p>
          <a:p>
            <a:pPr lvl="1">
              <a:spcAft>
                <a:spcPts val="1200"/>
              </a:spcAft>
            </a:pPr>
            <a:r>
              <a:rPr lang="ja-JP" altLang="en-US" dirty="0"/>
              <a:t>ディレクトリ</a:t>
            </a:r>
            <a:r>
              <a:rPr lang="ja-JP" altLang="en-US" dirty="0" smtClean="0"/>
              <a:t>のリネームや移動にも対応</a:t>
            </a:r>
            <a:endParaRPr lang="en-US" altLang="ja-JP" dirty="0" smtClean="0"/>
          </a:p>
          <a:p>
            <a:pPr>
              <a:spcAft>
                <a:spcPts val="1200"/>
              </a:spcAft>
            </a:pPr>
            <a:r>
              <a:rPr kumimoji="1" lang="ja-JP" altLang="en-US" dirty="0" smtClean="0"/>
              <a:t>統一されたディレクトリ構造を可視化する</a:t>
            </a:r>
            <a:r>
              <a:rPr kumimoji="1" lang="en-US" altLang="ja-JP" dirty="0" smtClean="0"/>
              <a:t/>
            </a:r>
            <a:br>
              <a:rPr kumimoji="1" lang="en-US" altLang="ja-JP" dirty="0" smtClean="0"/>
            </a:br>
            <a:r>
              <a:rPr kumimoji="1" lang="ja-JP" altLang="en-US" dirty="0" smtClean="0"/>
              <a:t>ツールを開発</a:t>
            </a:r>
            <a:endParaRPr kumimoji="1" lang="ja-JP" altLang="en-US" dirty="0"/>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6</a:t>
            </a:fld>
            <a:endParaRPr lang="en-US" altLang="ja-JP"/>
          </a:p>
        </p:txBody>
      </p:sp>
    </p:spTree>
    <p:extLst>
      <p:ext uri="{BB962C8B-B14F-4D97-AF65-F5344CB8AC3E}">
        <p14:creationId xmlns:p14="http://schemas.microsoft.com/office/powerpoint/2010/main" val="2142053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提案ツール</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入力</a:t>
            </a:r>
            <a:endParaRPr kumimoji="1" lang="en-US" altLang="ja-JP" dirty="0" smtClean="0"/>
          </a:p>
          <a:p>
            <a:pPr lvl="1"/>
            <a:r>
              <a:rPr lang="ja-JP" altLang="en-US" dirty="0" smtClean="0"/>
              <a:t>ソフトウェアのソースコード</a:t>
            </a:r>
            <a:endParaRPr kumimoji="1" lang="en-US" altLang="ja-JP" dirty="0" smtClean="0"/>
          </a:p>
          <a:p>
            <a:r>
              <a:rPr kumimoji="1" lang="ja-JP" altLang="en-US" dirty="0" smtClean="0"/>
              <a:t>出力</a:t>
            </a:r>
            <a:endParaRPr kumimoji="1" lang="en-US" altLang="ja-JP" dirty="0" smtClean="0"/>
          </a:p>
          <a:p>
            <a:pPr lvl="1"/>
            <a:r>
              <a:rPr lang="ja-JP" altLang="en-US" dirty="0"/>
              <a:t>統合</a:t>
            </a:r>
            <a:r>
              <a:rPr lang="ja-JP" altLang="en-US" dirty="0" smtClean="0"/>
              <a:t>した単一のディレクトリ構造</a:t>
            </a:r>
            <a:endParaRPr lang="en-US" altLang="ja-JP" dirty="0" smtClean="0"/>
          </a:p>
          <a:p>
            <a:r>
              <a:rPr kumimoji="1" lang="ja-JP" altLang="en-US" dirty="0" smtClean="0"/>
              <a:t>ビューア</a:t>
            </a:r>
            <a:endParaRPr kumimoji="1" lang="en-US" altLang="ja-JP" dirty="0" smtClean="0"/>
          </a:p>
          <a:p>
            <a:pPr lvl="1"/>
            <a:r>
              <a:rPr lang="en-US" altLang="ja-JP" b="1" dirty="0">
                <a:solidFill>
                  <a:srgbClr val="0071BC"/>
                </a:solidFill>
              </a:rPr>
              <a:t>Tree </a:t>
            </a:r>
            <a:r>
              <a:rPr lang="en-US" altLang="ja-JP" b="1" dirty="0" smtClean="0">
                <a:solidFill>
                  <a:srgbClr val="0071BC"/>
                </a:solidFill>
              </a:rPr>
              <a:t>View </a:t>
            </a:r>
            <a:r>
              <a:rPr lang="ja-JP" altLang="en-US" b="1" dirty="0" smtClean="0"/>
              <a:t>：</a:t>
            </a:r>
            <a:r>
              <a:rPr lang="ja-JP" altLang="en-US" b="1" dirty="0" smtClean="0">
                <a:solidFill>
                  <a:srgbClr val="0071BC"/>
                </a:solidFill>
              </a:rPr>
              <a:t> </a:t>
            </a:r>
            <a:r>
              <a:rPr lang="ja-JP" altLang="en-US" dirty="0" smtClean="0"/>
              <a:t>統一</a:t>
            </a:r>
            <a:r>
              <a:rPr lang="ja-JP" altLang="en-US" dirty="0"/>
              <a:t>されたディレクトリ構造を</a:t>
            </a:r>
            <a:r>
              <a:rPr lang="ja-JP" altLang="en-US" dirty="0" smtClean="0"/>
              <a:t>示す</a:t>
            </a:r>
            <a:endParaRPr lang="en-US" altLang="ja-JP" sz="3200" b="1" dirty="0" smtClean="0">
              <a:solidFill>
                <a:srgbClr val="0071BC"/>
              </a:solidFill>
            </a:endParaRPr>
          </a:p>
          <a:p>
            <a:pPr lvl="1"/>
            <a:r>
              <a:rPr lang="en-US" altLang="ja-JP" b="1" dirty="0">
                <a:solidFill>
                  <a:srgbClr val="0071BC"/>
                </a:solidFill>
              </a:rPr>
              <a:t>File List </a:t>
            </a:r>
            <a:r>
              <a:rPr lang="en-US" altLang="ja-JP" b="1" dirty="0" smtClean="0">
                <a:solidFill>
                  <a:srgbClr val="0071BC"/>
                </a:solidFill>
              </a:rPr>
              <a:t>View </a:t>
            </a:r>
            <a:r>
              <a:rPr lang="ja-JP" altLang="en-US" b="1" dirty="0" smtClean="0"/>
              <a:t>：</a:t>
            </a:r>
            <a:r>
              <a:rPr lang="ja-JP" altLang="en-US" b="1" dirty="0" smtClean="0">
                <a:solidFill>
                  <a:srgbClr val="0071BC"/>
                </a:solidFill>
              </a:rPr>
              <a:t> </a:t>
            </a:r>
            <a:r>
              <a:rPr lang="ja-JP" altLang="en-US" dirty="0" smtClean="0"/>
              <a:t>選択した</a:t>
            </a:r>
            <a:r>
              <a:rPr lang="ja-JP" altLang="en-US" dirty="0"/>
              <a:t>ディレクトリ</a:t>
            </a:r>
            <a:r>
              <a:rPr lang="ja-JP" altLang="en-US" dirty="0" smtClean="0"/>
              <a:t>内</a:t>
            </a:r>
            <a:r>
              <a:rPr lang="ja-JP" altLang="en-US" dirty="0"/>
              <a:t>に</a:t>
            </a:r>
            <a:r>
              <a:rPr lang="ja-JP" altLang="en-US" dirty="0" smtClean="0"/>
              <a:t>含まれる</a:t>
            </a:r>
            <a:r>
              <a:rPr lang="ja-JP" altLang="en-US" dirty="0"/>
              <a:t>ファイルの一覧</a:t>
            </a:r>
            <a:r>
              <a:rPr lang="ja-JP" altLang="en-US" dirty="0" smtClean="0"/>
              <a:t>を示す</a:t>
            </a:r>
            <a:endParaRPr lang="en-US" altLang="ja-JP" dirty="0" smtClean="0"/>
          </a:p>
          <a:p>
            <a:pPr lvl="1"/>
            <a:r>
              <a:rPr lang="en-US" altLang="ja-JP" b="1" dirty="0">
                <a:solidFill>
                  <a:srgbClr val="0071BC"/>
                </a:solidFill>
              </a:rPr>
              <a:t>File Matrix </a:t>
            </a:r>
            <a:r>
              <a:rPr lang="en-US" altLang="ja-JP" b="1" dirty="0" smtClean="0">
                <a:solidFill>
                  <a:srgbClr val="0071BC"/>
                </a:solidFill>
              </a:rPr>
              <a:t>View </a:t>
            </a:r>
            <a:r>
              <a:rPr lang="ja-JP" altLang="en-US" b="1" dirty="0" smtClean="0"/>
              <a:t>：</a:t>
            </a:r>
            <a:r>
              <a:rPr lang="ja-JP" altLang="en-US" b="1" dirty="0" smtClean="0">
                <a:solidFill>
                  <a:srgbClr val="0071BC"/>
                </a:solidFill>
              </a:rPr>
              <a:t> </a:t>
            </a:r>
            <a:r>
              <a:rPr lang="ja-JP" altLang="en-US" dirty="0" smtClean="0"/>
              <a:t>選択した同名のファイル間の類似度を示す</a:t>
            </a:r>
            <a:endParaRPr kumimoji="1" lang="ja-JP" altLang="en-US" sz="3200" b="1" dirty="0">
              <a:solidFill>
                <a:srgbClr val="0071BC"/>
              </a:solidFill>
            </a:endParaRPr>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7</a:t>
            </a:fld>
            <a:endParaRPr lang="en-US" altLang="ja-JP"/>
          </a:p>
        </p:txBody>
      </p:sp>
    </p:spTree>
    <p:extLst>
      <p:ext uri="{BB962C8B-B14F-4D97-AF65-F5344CB8AC3E}">
        <p14:creationId xmlns:p14="http://schemas.microsoft.com/office/powerpoint/2010/main" val="164811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sz="4800" dirty="0" smtClean="0"/>
              <a:t>手法構成</a:t>
            </a:r>
            <a:endParaRPr kumimoji="1" lang="ja-JP" altLang="en-US" sz="4800" dirty="0"/>
          </a:p>
        </p:txBody>
      </p:sp>
      <p:sp>
        <p:nvSpPr>
          <p:cNvPr id="6" name="テキスト プレースホルダー 5"/>
          <p:cNvSpPr>
            <a:spLocks noGrp="1"/>
          </p:cNvSpPr>
          <p:nvPr>
            <p:ph idx="1"/>
          </p:nvPr>
        </p:nvSpPr>
        <p:spPr/>
        <p:txBody>
          <a:bodyPr/>
          <a:lstStyle/>
          <a:p>
            <a:pPr marL="742950" indent="-742950">
              <a:lnSpc>
                <a:spcPct val="150000"/>
              </a:lnSpc>
              <a:buFont typeface="+mj-lt"/>
              <a:buAutoNum type="arabicPeriod"/>
            </a:pPr>
            <a:r>
              <a:rPr lang="ja-JP" altLang="en-US" sz="4000" dirty="0">
                <a:solidFill>
                  <a:srgbClr val="0071BC"/>
                </a:solidFill>
              </a:rPr>
              <a:t>ディレクトリ構造から有向グラフ</a:t>
            </a:r>
            <a:r>
              <a:rPr lang="ja-JP" altLang="en-US" sz="4000" dirty="0" smtClean="0">
                <a:solidFill>
                  <a:srgbClr val="0071BC"/>
                </a:solidFill>
              </a:rPr>
              <a:t>へ</a:t>
            </a:r>
            <a:endParaRPr lang="en-US" altLang="ja-JP" sz="4000" dirty="0" smtClean="0">
              <a:solidFill>
                <a:srgbClr val="0071BC"/>
              </a:solidFill>
            </a:endParaRPr>
          </a:p>
          <a:p>
            <a:pPr marL="742950" indent="-742950">
              <a:lnSpc>
                <a:spcPct val="150000"/>
              </a:lnSpc>
              <a:buFont typeface="+mj-lt"/>
              <a:buAutoNum type="arabicPeriod"/>
            </a:pPr>
            <a:r>
              <a:rPr lang="ja-JP" altLang="en-US" sz="4000" dirty="0" smtClean="0"/>
              <a:t>ディレクトリグラフ</a:t>
            </a:r>
            <a:r>
              <a:rPr lang="ja-JP" altLang="en-US" sz="4000" dirty="0"/>
              <a:t>の</a:t>
            </a:r>
            <a:r>
              <a:rPr lang="ja-JP" altLang="en-US" sz="4000" dirty="0" smtClean="0"/>
              <a:t>生成</a:t>
            </a:r>
            <a:endParaRPr lang="en-US" altLang="ja-JP" sz="4000" dirty="0" smtClean="0"/>
          </a:p>
          <a:p>
            <a:pPr marL="742950" indent="-742950">
              <a:lnSpc>
                <a:spcPct val="150000"/>
              </a:lnSpc>
              <a:buFont typeface="+mj-lt"/>
              <a:buAutoNum type="arabicPeriod"/>
            </a:pPr>
            <a:r>
              <a:rPr lang="ja-JP" altLang="en-US" sz="4000" dirty="0"/>
              <a:t>有向スパニングツリーを抽出</a:t>
            </a:r>
          </a:p>
          <a:p>
            <a:pPr marL="742950" indent="-742950">
              <a:lnSpc>
                <a:spcPct val="150000"/>
              </a:lnSpc>
              <a:buFont typeface="+mj-lt"/>
              <a:buAutoNum type="arabicPeriod"/>
            </a:pPr>
            <a:r>
              <a:rPr lang="ja-JP" altLang="en-US" sz="4000" dirty="0" smtClean="0"/>
              <a:t>スパニングツリーから</a:t>
            </a:r>
            <a:r>
              <a:rPr lang="ja-JP" altLang="en-US" sz="4000" dirty="0"/>
              <a:t>ディレクトリ構造へ</a:t>
            </a:r>
          </a:p>
          <a:p>
            <a:pPr marL="742950" indent="-742950">
              <a:lnSpc>
                <a:spcPct val="150000"/>
              </a:lnSpc>
              <a:buFont typeface="+mj-lt"/>
              <a:buAutoNum type="arabicPeriod"/>
            </a:pPr>
            <a:endParaRPr kumimoji="1" lang="ja-JP" altLang="en-US" sz="4000" dirty="0">
              <a:solidFill>
                <a:srgbClr val="0071BC"/>
              </a:solidFill>
            </a:endParaRPr>
          </a:p>
        </p:txBody>
      </p:sp>
      <p:sp>
        <p:nvSpPr>
          <p:cNvPr id="4" name="スライド番号プレースホルダー 3"/>
          <p:cNvSpPr>
            <a:spLocks noGrp="1"/>
          </p:cNvSpPr>
          <p:nvPr>
            <p:ph type="sldNum" sz="quarter" idx="12"/>
          </p:nvPr>
        </p:nvSpPr>
        <p:spPr/>
        <p:txBody>
          <a:bodyPr/>
          <a:lstStyle/>
          <a:p>
            <a:fld id="{4D3F4C42-43E0-4189-8EBB-4917FBBE6903}" type="slidenum">
              <a:rPr lang="en-US" altLang="ja-JP" smtClean="0"/>
              <a:pPr/>
              <a:t>8</a:t>
            </a:fld>
            <a:endParaRPr lang="en-US" altLang="ja-JP"/>
          </a:p>
        </p:txBody>
      </p:sp>
    </p:spTree>
    <p:extLst>
      <p:ext uri="{BB962C8B-B14F-4D97-AF65-F5344CB8AC3E}">
        <p14:creationId xmlns:p14="http://schemas.microsoft.com/office/powerpoint/2010/main" val="709464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s-cool15">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cool11-s-1</Template>
  <TotalTime>12680</TotalTime>
  <Words>2313</Words>
  <Application>Microsoft Office PowerPoint</Application>
  <PresentationFormat>画面に合わせる (4:3)</PresentationFormat>
  <Paragraphs>737</Paragraphs>
  <Slides>40</Slides>
  <Notes>38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40</vt:i4>
      </vt:variant>
    </vt:vector>
  </HeadingPairs>
  <TitlesOfParts>
    <vt:vector size="48" baseType="lpstr">
      <vt:lpstr>ＭＳ Ｐゴシック</vt:lpstr>
      <vt:lpstr>ＭＳ Ｐ明朝</vt:lpstr>
      <vt:lpstr>Arial</vt:lpstr>
      <vt:lpstr>Calibri</vt:lpstr>
      <vt:lpstr>Calibri Light</vt:lpstr>
      <vt:lpstr>Cambria Math</vt:lpstr>
      <vt:lpstr>Wingdings</vt:lpstr>
      <vt:lpstr>s-cool15</vt:lpstr>
      <vt:lpstr>類似ソフトウェア比較のための 統一されたディレクトリ構造の 可視化ツール</vt:lpstr>
      <vt:lpstr>派生開発</vt:lpstr>
      <vt:lpstr>ソフトウェアプロダクトラインエンジニアリング</vt:lpstr>
      <vt:lpstr>ディレクトリ単位のソースコード比較</vt:lpstr>
      <vt:lpstr>ディレクトリ比較</vt:lpstr>
      <vt:lpstr>ディレクトリの対応付け</vt:lpstr>
      <vt:lpstr>提案手法</vt:lpstr>
      <vt:lpstr>提案ツール</vt:lpstr>
      <vt:lpstr>手法構成</vt:lpstr>
      <vt:lpstr>ディレクトリ構造から有向グラフへ</vt:lpstr>
      <vt:lpstr>対応関係</vt:lpstr>
      <vt:lpstr>手法構成</vt:lpstr>
      <vt:lpstr>ディレクトリグラフの生成</vt:lpstr>
      <vt:lpstr>ディレクトリグラフのノード</vt:lpstr>
      <vt:lpstr>類似度</vt:lpstr>
      <vt:lpstr>ノード生成</vt:lpstr>
      <vt:lpstr>具体例</vt:lpstr>
      <vt:lpstr>ファイルを持たないディレクトリ</vt:lpstr>
      <vt:lpstr>ファイルを持たないディレクトリ</vt:lpstr>
      <vt:lpstr>ルートノード</vt:lpstr>
      <vt:lpstr>ルートノード</vt:lpstr>
      <vt:lpstr>ノードの接続</vt:lpstr>
      <vt:lpstr>ノードの接続</vt:lpstr>
      <vt:lpstr>手法構成</vt:lpstr>
      <vt:lpstr>有向スパニングツリーを抽出</vt:lpstr>
      <vt:lpstr>貪欲法</vt:lpstr>
      <vt:lpstr>貪欲法</vt:lpstr>
      <vt:lpstr>手法構成</vt:lpstr>
      <vt:lpstr>スパニングツリーからディレクトリ構造へ</vt:lpstr>
      <vt:lpstr>特定のソフトウェアの構造への統一</vt:lpstr>
      <vt:lpstr>特定のソフトウェアの構造への統一</vt:lpstr>
      <vt:lpstr>ビューア全体図</vt:lpstr>
      <vt:lpstr>Tree View</vt:lpstr>
      <vt:lpstr>File List View</vt:lpstr>
      <vt:lpstr>File Matrix View</vt:lpstr>
      <vt:lpstr>ケーススタディ</vt:lpstr>
      <vt:lpstr>出力</vt:lpstr>
      <vt:lpstr>ディレクトリ /kernel (3 in 4)</vt:lpstr>
      <vt:lpstr>サブディレクトリが共通する例</vt:lpstr>
      <vt:lpstr>まとめと今後の課題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Yusuke</dc:creator>
  <cp:lastModifiedBy>Yusuke</cp:lastModifiedBy>
  <cp:revision>276</cp:revision>
  <dcterms:created xsi:type="dcterms:W3CDTF">2015-08-26T08:11:37Z</dcterms:created>
  <dcterms:modified xsi:type="dcterms:W3CDTF">2015-09-09T02:23:05Z</dcterms:modified>
</cp:coreProperties>
</file>