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58" r:id="rId4"/>
    <p:sldId id="289" r:id="rId5"/>
    <p:sldId id="301" r:id="rId6"/>
    <p:sldId id="259" r:id="rId7"/>
    <p:sldId id="268" r:id="rId8"/>
    <p:sldId id="270" r:id="rId9"/>
    <p:sldId id="311" r:id="rId10"/>
    <p:sldId id="309" r:id="rId11"/>
    <p:sldId id="278" r:id="rId12"/>
    <p:sldId id="314" r:id="rId13"/>
    <p:sldId id="308" r:id="rId14"/>
    <p:sldId id="276" r:id="rId15"/>
    <p:sldId id="284" r:id="rId16"/>
    <p:sldId id="285" r:id="rId17"/>
    <p:sldId id="293" r:id="rId18"/>
    <p:sldId id="318" r:id="rId19"/>
    <p:sldId id="319" r:id="rId20"/>
    <p:sldId id="302" r:id="rId21"/>
    <p:sldId id="304" r:id="rId22"/>
    <p:sldId id="303" r:id="rId23"/>
    <p:sldId id="305" r:id="rId24"/>
    <p:sldId id="306" r:id="rId25"/>
    <p:sldId id="321" r:id="rId26"/>
    <p:sldId id="269" r:id="rId27"/>
    <p:sldId id="283" r:id="rId28"/>
    <p:sldId id="320" r:id="rId29"/>
    <p:sldId id="287" r:id="rId30"/>
    <p:sldId id="317" r:id="rId31"/>
    <p:sldId id="288" r:id="rId32"/>
    <p:sldId id="294" r:id="rId3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7D92"/>
    <a:srgbClr val="5BBDFF"/>
    <a:srgbClr val="E03253"/>
    <a:srgbClr val="0071BC"/>
    <a:srgbClr val="00B000"/>
    <a:srgbClr val="DA8200"/>
    <a:srgbClr val="C00000"/>
    <a:srgbClr val="FFFFFF"/>
    <a:srgbClr val="0087E2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6" autoAdjust="0"/>
    <p:restoredTop sz="73547" autoAdjust="0"/>
  </p:normalViewPr>
  <p:slideViewPr>
    <p:cSldViewPr>
      <p:cViewPr varScale="1">
        <p:scale>
          <a:sx n="64" d="100"/>
          <a:sy n="64" d="100"/>
        </p:scale>
        <p:origin x="2082" y="60"/>
      </p:cViewPr>
      <p:guideLst/>
    </p:cSldViewPr>
  </p:slideViewPr>
  <p:outlineViewPr>
    <p:cViewPr>
      <p:scale>
        <a:sx n="33" d="100"/>
        <a:sy n="33" d="100"/>
      </p:scale>
      <p:origin x="0" y="-840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3492" y="78"/>
      </p:cViewPr>
      <p:guideLst/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7C6EC-EB69-40F9-BEE5-5F3E11CA8D36}" type="datetimeFigureOut">
              <a:rPr kumimoji="1" lang="ja-JP" altLang="en-US" smtClean="0"/>
              <a:t>2015/10/9</a:t>
            </a:fld>
            <a:endParaRPr kumimoji="1" lang="ja-JP" altLang="en-US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6B5F1-CD77-49FC-B277-B8039E79F0A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74849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2E8B4BF-7AD8-481B-91E8-E29F4805C66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425563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My name is Yusuke Sakaguchi.</a:t>
            </a:r>
          </a:p>
          <a:p>
            <a:r>
              <a:rPr lang="en-US" altLang="ja-JP" dirty="0" smtClean="0"/>
              <a:t>I’m</a:t>
            </a:r>
            <a:r>
              <a:rPr lang="en-US" altLang="ja-JP" baseline="0" dirty="0" smtClean="0"/>
              <a:t> a graduate master student at Osaka University, Japan.</a:t>
            </a:r>
          </a:p>
          <a:p>
            <a:endParaRPr lang="en-US" altLang="ja-JP" baseline="0" dirty="0" smtClean="0"/>
          </a:p>
          <a:p>
            <a:r>
              <a:rPr lang="en-US" altLang="ja-JP" baseline="0" dirty="0" smtClean="0"/>
              <a:t>Today, I’m talking about</a:t>
            </a:r>
          </a:p>
          <a:p>
            <a:r>
              <a:rPr lang="en-US" altLang="ja-JP" dirty="0" smtClean="0"/>
              <a:t>Extracting a Unified Directory Tree</a:t>
            </a:r>
            <a:br>
              <a:rPr lang="en-US" altLang="ja-JP" dirty="0" smtClean="0"/>
            </a:br>
            <a:r>
              <a:rPr lang="en-US" altLang="ja-JP" dirty="0" smtClean="0"/>
              <a:t>to Compare Similar Software Products.</a:t>
            </a:r>
            <a:endParaRPr lang="ja-JP" altLang="ja-JP" dirty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0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401819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9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440696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u="none" dirty="0" smtClean="0"/>
              <a:t>We have two special cases.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0" u="none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u="none" dirty="0" smtClean="0"/>
              <a:t>The first one is directories</a:t>
            </a:r>
            <a:r>
              <a:rPr kumimoji="1" lang="en-US" altLang="ja-JP" b="0" u="none" baseline="0" dirty="0" smtClean="0"/>
              <a:t> without files.  </a:t>
            </a:r>
            <a:r>
              <a:rPr kumimoji="1" lang="en-US" altLang="ja-JP" b="0" u="none" dirty="0" smtClean="0"/>
              <a:t>The similarity is undefined for them.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u="none" baseline="0" dirty="0" smtClean="0"/>
              <a:t>We use a single node for such directories if their subdirectories correspond to the same node.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0" u="none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u="none" baseline="0" dirty="0" smtClean="0"/>
              <a:t>The second one is the root directories of target products.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u="none" baseline="0" dirty="0" smtClean="0"/>
              <a:t>All of them are represented by a root node, irrespective of products similarity.</a:t>
            </a:r>
            <a:endParaRPr kumimoji="1" lang="ja-JP" altLang="en-US" b="0" u="none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10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97834934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In the</a:t>
            </a:r>
            <a:r>
              <a:rPr lang="en-US" altLang="ja-JP" baseline="0" dirty="0" smtClean="0"/>
              <a:t> case of</a:t>
            </a:r>
            <a:r>
              <a:rPr lang="en-US" altLang="ja-JP" dirty="0" smtClean="0"/>
              <a:t> </a:t>
            </a:r>
            <a:r>
              <a:rPr lang="en-US" altLang="ja-JP" baseline="0" dirty="0" smtClean="0"/>
              <a:t>example products, </a:t>
            </a:r>
          </a:p>
          <a:p>
            <a:r>
              <a:rPr lang="en-US" altLang="ja-JP" baseline="0" dirty="0" smtClean="0"/>
              <a:t>the subdirectories of the each source directories correspond to the same node.</a:t>
            </a:r>
          </a:p>
          <a:p>
            <a:endParaRPr lang="en-US" altLang="ja-JP" baseline="0" dirty="0" smtClean="0"/>
          </a:p>
          <a:p>
            <a:r>
              <a:rPr lang="en-US" altLang="ja-JP" baseline="0" dirty="0" smtClean="0"/>
              <a:t>Hence, the source directories are represented by a single node.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The root directories are represented</a:t>
            </a:r>
            <a:r>
              <a:rPr lang="en-US" altLang="ja-JP" baseline="0" dirty="0" smtClean="0"/>
              <a:t> by a root node.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11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434889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="0" u="none" dirty="0" smtClean="0"/>
              <a:t>As a result, </a:t>
            </a:r>
            <a:r>
              <a:rPr kumimoji="1" lang="en-US" altLang="ja-JP" b="0" u="none" baseline="0" dirty="0" smtClean="0"/>
              <a:t>five nodes are created to represent </a:t>
            </a:r>
            <a:r>
              <a:rPr kumimoji="1" lang="en-US" altLang="ja-JP" b="0" u="none" dirty="0" smtClean="0"/>
              <a:t>the example directory</a:t>
            </a:r>
            <a:r>
              <a:rPr kumimoji="1" lang="en-US" altLang="ja-JP" b="0" u="none" baseline="0" dirty="0" smtClean="0"/>
              <a:t> trees.</a:t>
            </a:r>
            <a:endParaRPr kumimoji="1" lang="ja-JP" altLang="en-US" b="0" u="none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12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391964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 connect the</a:t>
            </a:r>
            <a:r>
              <a:rPr kumimoji="1" lang="en-US" altLang="ja-JP" baseline="0" dirty="0" smtClean="0"/>
              <a:t> created </a:t>
            </a:r>
            <a:r>
              <a:rPr kumimoji="1" lang="en-US" altLang="ja-JP" dirty="0" smtClean="0"/>
              <a:t>nodes by weighted arcs.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An arc between </a:t>
            </a:r>
            <a:r>
              <a:rPr kumimoji="1" lang="en-US" altLang="ja-JP" baseline="0" dirty="0" smtClean="0"/>
              <a:t>two nodes indicates the number of </a:t>
            </a:r>
            <a:r>
              <a:rPr lang="en-US" altLang="ja-JP" dirty="0" smtClean="0"/>
              <a:t>parent-subdirectory relationship</a:t>
            </a:r>
            <a:r>
              <a:rPr kumimoji="1" lang="en-US" altLang="ja-JP" dirty="0" smtClean="0"/>
              <a:t>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For</a:t>
            </a:r>
            <a:r>
              <a:rPr kumimoji="1" lang="en-US" altLang="ja-JP" baseline="0" dirty="0" smtClean="0"/>
              <a:t> example, </a:t>
            </a:r>
          </a:p>
          <a:p>
            <a:r>
              <a:rPr kumimoji="1" lang="en-US" altLang="ja-JP" baseline="0" dirty="0" smtClean="0"/>
              <a:t>the arc from the root node to source directory node </a:t>
            </a:r>
          </a:p>
          <a:p>
            <a:r>
              <a:rPr kumimoji="1" lang="en-US" altLang="ja-JP" baseline="0" dirty="0" smtClean="0"/>
              <a:t>indicates three pairs of directories.</a:t>
            </a:r>
          </a:p>
          <a:p>
            <a:endParaRPr kumimoji="1" lang="en-US" altLang="ja-JP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dirty="0" smtClean="0"/>
              <a:t>(Similarly, </a:t>
            </a:r>
            <a:r>
              <a:rPr kumimoji="1" lang="en-US" altLang="ja-JP" baseline="0" dirty="0" smtClean="0"/>
              <a:t>the arc from source to directory C indicates two pairs of directories.)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13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9986827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To</a:t>
            </a:r>
            <a:r>
              <a:rPr kumimoji="1" lang="en-US" altLang="ja-JP" baseline="0" dirty="0" smtClean="0"/>
              <a:t> obtain a directory tree, w</a:t>
            </a:r>
            <a:r>
              <a:rPr kumimoji="1" lang="en-US" altLang="ja-JP" dirty="0" smtClean="0"/>
              <a:t>e extract </a:t>
            </a:r>
            <a:r>
              <a:rPr kumimoji="1" lang="en-US" altLang="ja-JP" baseline="0" dirty="0" smtClean="0"/>
              <a:t>a spanning tree from the graph.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Extraction method is a </a:t>
            </a:r>
            <a:r>
              <a:rPr kumimoji="1" lang="en-US" altLang="ja-JP" baseline="0" dirty="0" smtClean="0"/>
              <a:t>greedy algorithm.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It starts from the root node </a:t>
            </a:r>
          </a:p>
          <a:p>
            <a:r>
              <a:rPr kumimoji="1" lang="en-US" altLang="ja-JP" baseline="0" dirty="0" smtClean="0"/>
              <a:t>and </a:t>
            </a:r>
          </a:p>
          <a:p>
            <a:r>
              <a:rPr kumimoji="1" lang="en-US" altLang="ja-JP" baseline="0" dirty="0" smtClean="0"/>
              <a:t>repeatedly selects an arc having the maximum weight.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14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74172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In</a:t>
            </a:r>
            <a:r>
              <a:rPr kumimoji="1" lang="en-US" altLang="ja-JP" baseline="0" dirty="0" smtClean="0"/>
              <a:t> the case of the example graph, </a:t>
            </a:r>
          </a:p>
          <a:p>
            <a:r>
              <a:rPr kumimoji="1" lang="en-US" altLang="ja-JP" baseline="0" dirty="0" smtClean="0"/>
              <a:t>the algorithm starts with the root node.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Then we</a:t>
            </a:r>
            <a:r>
              <a:rPr kumimoji="1" lang="en-US" altLang="ja-JP" baseline="0" dirty="0" smtClean="0"/>
              <a:t> select the arc from the root node.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W</a:t>
            </a:r>
            <a:r>
              <a:rPr kumimoji="1" lang="en-US" altLang="ja-JP" baseline="0" dirty="0" smtClean="0"/>
              <a:t>e continue selecting arcs having the maximum weight.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When the</a:t>
            </a:r>
            <a:r>
              <a:rPr kumimoji="1" lang="en-US" altLang="ja-JP" baseline="0" dirty="0" smtClean="0"/>
              <a:t> spanning tree includes a</a:t>
            </a:r>
            <a:r>
              <a:rPr kumimoji="1" lang="en-US" altLang="ja-JP" dirty="0" smtClean="0"/>
              <a:t>ll the nodes, </a:t>
            </a:r>
          </a:p>
          <a:p>
            <a:r>
              <a:rPr kumimoji="1" lang="en-US" altLang="ja-JP" dirty="0" smtClean="0"/>
              <a:t>the algorithm is terminated.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The resultant </a:t>
            </a:r>
            <a:r>
              <a:rPr kumimoji="1" lang="en-US" altLang="ja-JP" baseline="0" dirty="0" smtClean="0"/>
              <a:t>spanning tree is regarded as a unified directory tree.  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15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816682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u="none" baseline="0" dirty="0" smtClean="0"/>
              <a:t>Our tool enables developers to access source code using the tree.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b="0" u="none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u="none" baseline="0" dirty="0" smtClean="0"/>
              <a:t>This slide shows a screenshot of </a:t>
            </a:r>
            <a:r>
              <a:rPr kumimoji="1" lang="en-US" altLang="ja-JP" b="0" u="none" dirty="0" smtClean="0"/>
              <a:t>our directory</a:t>
            </a:r>
            <a:r>
              <a:rPr kumimoji="1" lang="en-US" altLang="ja-JP" b="0" u="none" baseline="0" dirty="0" smtClean="0"/>
              <a:t> viewer.</a:t>
            </a:r>
          </a:p>
          <a:p>
            <a:r>
              <a:rPr kumimoji="1" lang="en-US" altLang="ja-JP" b="0" u="none" baseline="0" dirty="0" smtClean="0"/>
              <a:t>This area is tree view.  </a:t>
            </a:r>
          </a:p>
          <a:p>
            <a:endParaRPr kumimoji="1" lang="en-US" altLang="ja-JP" b="0" u="none" baseline="0" dirty="0" smtClean="0"/>
          </a:p>
          <a:p>
            <a:r>
              <a:rPr kumimoji="1" lang="en-US" altLang="ja-JP" b="0" u="none" baseline="0" dirty="0" smtClean="0"/>
              <a:t>The view </a:t>
            </a:r>
            <a:r>
              <a:rPr lang="en-US" altLang="ja-JP" b="0" u="none" dirty="0" smtClean="0"/>
              <a:t>shows the unified directory tree.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b="0" u="none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0" u="none" dirty="0" smtClean="0"/>
              <a:t>If a node contains directories having different</a:t>
            </a:r>
            <a:r>
              <a:rPr lang="en-US" altLang="ja-JP" b="0" u="none" baseline="0" dirty="0" smtClean="0"/>
              <a:t> source code</a:t>
            </a:r>
            <a:r>
              <a:rPr lang="en-US" altLang="ja-JP" b="0" u="none" dirty="0" smtClean="0"/>
              <a:t>,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0" u="none" dirty="0" smtClean="0"/>
              <a:t>the node is colored in blue.</a:t>
            </a:r>
          </a:p>
          <a:p>
            <a:endParaRPr kumimoji="1" lang="en-US" altLang="ja-JP" b="0" u="none" dirty="0" smtClean="0"/>
          </a:p>
          <a:p>
            <a:r>
              <a:rPr kumimoji="1" lang="en-US" altLang="ja-JP" b="0" u="none" dirty="0" smtClean="0"/>
              <a:t>Blu</a:t>
            </a:r>
            <a:r>
              <a:rPr kumimoji="1" lang="en-US" altLang="ja-JP" b="0" u="none" baseline="0" dirty="0" smtClean="0"/>
              <a:t>e nodes are important to understand differences among products.</a:t>
            </a:r>
            <a:endParaRPr kumimoji="1" lang="ja-JP" altLang="en-US" b="0" u="none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16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387792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="0" i="0" u="none" dirty="0" smtClean="0"/>
              <a:t>Selecting a node in the Tree</a:t>
            </a:r>
            <a:r>
              <a:rPr kumimoji="1" lang="en-US" altLang="ja-JP" b="0" i="0" u="none" baseline="0" dirty="0" smtClean="0"/>
              <a:t> View </a:t>
            </a:r>
            <a:r>
              <a:rPr kumimoji="1" lang="en-US" altLang="ja-JP" b="0" i="0" u="none" dirty="0" smtClean="0"/>
              <a:t>displays</a:t>
            </a:r>
            <a:r>
              <a:rPr kumimoji="1" lang="en-US" altLang="ja-JP" b="0" u="none" dirty="0" smtClean="0"/>
              <a:t> File</a:t>
            </a:r>
            <a:r>
              <a:rPr kumimoji="1" lang="en-US" altLang="ja-JP" b="0" u="none" baseline="0" dirty="0" smtClean="0"/>
              <a:t> List View in this area.</a:t>
            </a:r>
          </a:p>
          <a:p>
            <a:endParaRPr kumimoji="1" lang="en-US" altLang="ja-JP" b="0" u="none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0" u="none" baseline="0" dirty="0" smtClean="0"/>
              <a:t>File List View shows </a:t>
            </a:r>
            <a:r>
              <a:rPr lang="en-US" altLang="ja-JP" b="0" u="none" dirty="0" smtClean="0"/>
              <a:t>a table of file</a:t>
            </a:r>
            <a:r>
              <a:rPr lang="en-US" altLang="ja-JP" b="0" u="none" baseline="0" dirty="0" smtClean="0"/>
              <a:t> names and their MD5 hash values.</a:t>
            </a:r>
            <a:endParaRPr lang="en-US" altLang="ja-JP" b="0" u="none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b="0" u="none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0" u="none" dirty="0" smtClean="0"/>
              <a:t>When the file content is different from another product, the hash value is black,</a:t>
            </a:r>
            <a:r>
              <a:rPr lang="en-US" altLang="ja-JP" b="0" u="none" baseline="0" dirty="0" smtClean="0"/>
              <a:t> otherwise gray.</a:t>
            </a:r>
            <a:endParaRPr lang="en-US" altLang="ja-JP" b="0" u="none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b="0" u="none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0" u="none" dirty="0" smtClean="0"/>
              <a:t>Users</a:t>
            </a:r>
            <a:r>
              <a:rPr lang="en-US" altLang="ja-JP" b="0" u="none" baseline="0" dirty="0" smtClean="0"/>
              <a:t> can quickly focus on different files.</a:t>
            </a:r>
            <a:endParaRPr lang="en-US" altLang="ja-JP" b="0" u="none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17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625987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="0" u="none" dirty="0" smtClean="0"/>
              <a:t>The detail of a selected file is visible in File</a:t>
            </a:r>
            <a:r>
              <a:rPr kumimoji="1" lang="en-US" altLang="ja-JP" b="0" u="none" baseline="0" dirty="0" smtClean="0"/>
              <a:t> Matrix View in this area.</a:t>
            </a:r>
          </a:p>
          <a:p>
            <a:endParaRPr kumimoji="1" lang="en-US" altLang="ja-JP" b="0" u="none" baseline="0" dirty="0" smtClean="0"/>
          </a:p>
          <a:p>
            <a:r>
              <a:rPr kumimoji="1" lang="en-US" altLang="ja-JP" b="0" u="none" baseline="0" dirty="0" smtClean="0"/>
              <a:t>File Matrix View shows </a:t>
            </a:r>
            <a:r>
              <a:rPr lang="en-US" altLang="ja-JP" b="0" u="none" dirty="0" smtClean="0"/>
              <a:t>the similarity of the files.</a:t>
            </a:r>
          </a:p>
          <a:p>
            <a:endParaRPr lang="en-US" altLang="ja-JP" b="0" u="none" dirty="0" smtClean="0"/>
          </a:p>
          <a:p>
            <a:r>
              <a:rPr lang="en-US" altLang="ja-JP" b="0" u="none" dirty="0" smtClean="0"/>
              <a:t>The columns and rows represent products.</a:t>
            </a:r>
          </a:p>
          <a:p>
            <a:endParaRPr lang="en-US" altLang="ja-JP" b="0" u="none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0" u="none" dirty="0" smtClean="0"/>
              <a:t>Yellow</a:t>
            </a:r>
            <a:r>
              <a:rPr lang="en-US" altLang="ja-JP" b="0" u="none" baseline="0" dirty="0" smtClean="0"/>
              <a:t> and </a:t>
            </a:r>
            <a:r>
              <a:rPr lang="en-US" altLang="ja-JP" b="0" u="none" dirty="0" smtClean="0"/>
              <a:t>Red cell indicate a lower similarity</a:t>
            </a:r>
            <a:r>
              <a:rPr lang="en-US" altLang="ja-JP" b="0" u="none" baseline="0" dirty="0" smtClean="0"/>
              <a:t> values</a:t>
            </a:r>
            <a:r>
              <a:rPr lang="en-US" altLang="ja-JP" b="0" u="none" dirty="0" smtClean="0"/>
              <a:t> between files.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b="0" u="none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="0" u="none" dirty="0" smtClean="0"/>
              <a:t>In this matrix, </a:t>
            </a:r>
            <a:r>
              <a:rPr lang="en-US" altLang="ja-JP" b="0" u="none" baseline="0" dirty="0" smtClean="0"/>
              <a:t>the third product has another version file.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b="0" u="none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18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895398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When developing a new software product,</a:t>
            </a:r>
          </a:p>
          <a:p>
            <a:r>
              <a:rPr kumimoji="1" lang="en-US" altLang="ja-JP" dirty="0" smtClean="0"/>
              <a:t>clone-and-own is one of popular approaches.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In this figure, each circle represents an individual product.</a:t>
            </a:r>
          </a:p>
          <a:p>
            <a:r>
              <a:rPr kumimoji="1" lang="en-US" altLang="ja-JP" dirty="0" smtClean="0"/>
              <a:t>The original product A is copied and modified </a:t>
            </a:r>
          </a:p>
          <a:p>
            <a:r>
              <a:rPr kumimoji="1" lang="en-US" altLang="ja-JP" dirty="0" smtClean="0"/>
              <a:t>to the new product B with new features, </a:t>
            </a:r>
          </a:p>
          <a:p>
            <a:r>
              <a:rPr kumimoji="1" lang="en-US" altLang="ja-JP" dirty="0" smtClean="0"/>
              <a:t>copied and modified again to the other product C.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Although clone-and-own is easy to develop many products,</a:t>
            </a:r>
          </a:p>
          <a:p>
            <a:r>
              <a:rPr kumimoji="1" lang="en-US" altLang="ja-JP" baseline="0" dirty="0" smtClean="0"/>
              <a:t>it is difficult to manage source code of all the products.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813916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We</a:t>
            </a:r>
            <a:r>
              <a:rPr kumimoji="1" lang="en-US" altLang="ja-JP" baseline="0" dirty="0" smtClean="0"/>
              <a:t> conducted a case study using four Android products.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Input products are listed in the table.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Three</a:t>
            </a:r>
            <a:r>
              <a:rPr kumimoji="1" lang="en-US" altLang="ja-JP" baseline="0" dirty="0" smtClean="0"/>
              <a:t> products are designed by Fujitsu and one by Sony.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19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5667467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 predetermined</a:t>
            </a:r>
            <a:r>
              <a:rPr kumimoji="1" lang="en-US" altLang="ja-JP" baseline="0" dirty="0" smtClean="0"/>
              <a:t> similarity threshold is 0.8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Execution time is about 42 minutes.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resultant unified directory tree comprises about nine-thousands nodes.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673 of them contain different contents from other products. 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20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5730839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This is an </a:t>
            </a:r>
            <a:r>
              <a:rPr kumimoji="1" lang="en-US" altLang="ja-JP" smtClean="0"/>
              <a:t>example difference</a:t>
            </a:r>
          </a:p>
          <a:p>
            <a:r>
              <a:rPr kumimoji="1" lang="en-US" altLang="ja-JP" smtClean="0"/>
              <a:t>between</a:t>
            </a:r>
            <a:r>
              <a:rPr kumimoji="1" lang="en-US" altLang="ja-JP" baseline="0" smtClean="0"/>
              <a:t> </a:t>
            </a:r>
            <a:r>
              <a:rPr kumimoji="1" lang="en-US" altLang="ja-JP" baseline="0" dirty="0" smtClean="0"/>
              <a:t>products.</a:t>
            </a:r>
            <a:endParaRPr kumimoji="1" lang="en-US" altLang="ja-JP" dirty="0" smtClean="0"/>
          </a:p>
          <a:p>
            <a:r>
              <a:rPr kumimoji="1" lang="en-US" altLang="ja-JP" dirty="0" smtClean="0"/>
              <a:t>The unified directory tree includes a node representing the </a:t>
            </a:r>
            <a:r>
              <a:rPr kumimoji="1" lang="en-US" altLang="ja-JP" baseline="0" dirty="0" smtClean="0"/>
              <a:t>kernel directory in the products.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Some files in Sony are different from files in Fujitsu products.</a:t>
            </a:r>
          </a:p>
          <a:p>
            <a:r>
              <a:rPr kumimoji="1" lang="en-US" altLang="ja-JP" dirty="0" smtClean="0"/>
              <a:t>The similarity of AndroidKernel.mk file is about 40%.</a:t>
            </a:r>
          </a:p>
          <a:p>
            <a:r>
              <a:rPr kumimoji="1" lang="en-US" altLang="ja-JP" dirty="0" smtClean="0"/>
              <a:t>We </a:t>
            </a: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  <a:cs typeface="+mn-cs"/>
              </a:rPr>
              <a:t>found that developer-specific options for the kernel build is mainly written in this file.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21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231608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Another example is the Chronium</a:t>
            </a:r>
            <a:r>
              <a:rPr kumimoji="1" lang="en-US" altLang="ja-JP" baseline="0" dirty="0" smtClean="0"/>
              <a:t> directory.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The contents in the Fujitsu’s directories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are much different</a:t>
            </a:r>
            <a:r>
              <a:rPr kumimoji="1" lang="en-US" altLang="ja-JP" baseline="0" dirty="0" smtClean="0"/>
              <a:t> </a:t>
            </a:r>
            <a:r>
              <a:rPr kumimoji="1" lang="en-US" altLang="ja-JP" dirty="0" smtClean="0"/>
              <a:t>from the</a:t>
            </a:r>
            <a:r>
              <a:rPr kumimoji="1" lang="en-US" altLang="ja-JP" baseline="0" dirty="0" smtClean="0"/>
              <a:t> Sony’s one.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On the</a:t>
            </a:r>
            <a:r>
              <a:rPr kumimoji="1" lang="en-US" altLang="ja-JP" baseline="0" dirty="0" smtClean="0"/>
              <a:t> other hand, their </a:t>
            </a: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  <a:cs typeface="+mn-cs"/>
              </a:rPr>
              <a:t>subdirectories are very similar.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ＭＳ Ｐ明朝" panose="02020600040205080304" pitchFamily="18" charset="-128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  <a:cs typeface="+mn-cs"/>
              </a:rPr>
              <a:t>In this case, our tool outputs two distinct Chromium nodes.</a:t>
            </a:r>
          </a:p>
          <a:p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ＭＳ Ｐ明朝" panose="02020600040205080304" pitchFamily="18" charset="-128"/>
              <a:cs typeface="+mn-cs"/>
            </a:endParaRP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  <a:cs typeface="+mn-cs"/>
              </a:rPr>
              <a:t>Common subdirectories are merged into Fujitsu’s chronium node. </a:t>
            </a:r>
          </a:p>
          <a:p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ＭＳ Ｐ明朝" panose="02020600040205080304" pitchFamily="18" charset="-128"/>
              <a:cs typeface="+mn-cs"/>
            </a:endParaRP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  <a:cs typeface="+mn-cs"/>
              </a:rPr>
              <a:t>Another subdirectory unique to Sony is shown as a subdirectory of the Sony’s chromium directory.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22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2326048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In this work, we proposed a tool to visualize a unified</a:t>
            </a:r>
            <a:r>
              <a:rPr kumimoji="1" lang="en-US" altLang="ja-JP" baseline="0" dirty="0" smtClean="0"/>
              <a:t> directory tree for multiple products.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dirty="0" smtClean="0"/>
              <a:t>As</a:t>
            </a:r>
            <a:r>
              <a:rPr kumimoji="1" lang="en-US" altLang="ja-JP" baseline="0" dirty="0" smtClean="0"/>
              <a:t> a case study, we have applied our tool to four Android products.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The tool enables us to quickly focus on directories where differences exists among products.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In future work,</a:t>
            </a:r>
            <a:r>
              <a:rPr kumimoji="1" lang="en-US" altLang="ja-JP" baseline="0" dirty="0" smtClean="0"/>
              <a:t> we would like to conduct a controlled experiment to evaluate its effectiveness for source code comparison tasks.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That’s all.  Thank you for your attention.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23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3122776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dirty="0" smtClean="0"/>
              <a:t>スライドまとめ</a:t>
            </a:r>
            <a:endParaRPr lang="en-US" altLang="ja-JP" dirty="0" smtClean="0"/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つ以上のディレクトリの説明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25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252373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26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8359124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出力例は，今まで例で説明してきたものと同様としている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スライドまとめ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・各</a:t>
            </a:r>
            <a:r>
              <a:rPr kumimoji="1" lang="en-US" altLang="ja-JP" dirty="0" smtClean="0"/>
              <a:t>View</a:t>
            </a:r>
            <a:r>
              <a:rPr kumimoji="1" lang="ja-JP" altLang="en-US" dirty="0" smtClean="0"/>
              <a:t>の概要説明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27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245461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例を用いながら説明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スライドまとめ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Tree View</a:t>
            </a:r>
            <a:r>
              <a:rPr kumimoji="1" lang="ja-JP" altLang="en-US" dirty="0" smtClean="0"/>
              <a:t>の説明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28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120814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1200" dirty="0" smtClean="0"/>
              <a:t>It seems that the characters are accidentally </a:t>
            </a:r>
          </a:p>
          <a:p>
            <a:r>
              <a:rPr lang="en-US" altLang="ja-JP" sz="1200" dirty="0" smtClean="0"/>
              <a:t>replaced by a developmental environment</a:t>
            </a:r>
            <a:endParaRPr kumimoji="1" lang="ja-JP" altLang="en-US" sz="12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29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411278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="0" i="0" u="none" dirty="0" smtClean="0"/>
              <a:t>Software product line engineering is </a:t>
            </a:r>
          </a:p>
          <a:p>
            <a:r>
              <a:rPr kumimoji="1" lang="en-US" altLang="ja-JP" b="0" i="0" u="none" dirty="0" smtClean="0"/>
              <a:t>a well-known approach for managing such derived software products.</a:t>
            </a:r>
          </a:p>
          <a:p>
            <a:endParaRPr kumimoji="1" lang="en-US" altLang="ja-JP" b="0" i="0" u="none" dirty="0" smtClean="0"/>
          </a:p>
          <a:p>
            <a:r>
              <a:rPr kumimoji="1" lang="en-US" altLang="ja-JP" b="0" i="0" u="none" dirty="0" smtClean="0"/>
              <a:t>T</a:t>
            </a:r>
            <a:r>
              <a:rPr kumimoji="1" lang="en-US" altLang="ja-JP" b="0" i="0" u="none" baseline="0" dirty="0" smtClean="0"/>
              <a:t>o migrate existing products to a product line, </a:t>
            </a:r>
          </a:p>
          <a:p>
            <a:r>
              <a:rPr kumimoji="1" lang="en-US" altLang="ja-JP" b="0" i="0" u="none" baseline="0" dirty="0" smtClean="0"/>
              <a:t>developers need to understand the commonalities and variabilities of them.</a:t>
            </a:r>
          </a:p>
          <a:p>
            <a:endParaRPr kumimoji="1" lang="en-US" altLang="ja-JP" b="0" i="0" u="none" baseline="0" dirty="0" smtClean="0"/>
          </a:p>
          <a:p>
            <a:r>
              <a:rPr kumimoji="1" lang="en-US" altLang="ja-JP" b="0" i="0" u="none" baseline="0" dirty="0" smtClean="0"/>
              <a:t>An existing work proposed to compare source code in corresponding directories among similar products.</a:t>
            </a:r>
          </a:p>
          <a:p>
            <a:endParaRPr kumimoji="1" lang="en-US" altLang="ja-JP" b="0" i="0" u="none" baseline="0" dirty="0" smtClean="0"/>
          </a:p>
          <a:p>
            <a:r>
              <a:rPr kumimoji="1" lang="en-US" altLang="ja-JP" b="0" i="0" u="none" baseline="0" dirty="0" smtClean="0"/>
              <a:t>But, to use the method, developers must know the correspondence of directories.</a:t>
            </a:r>
          </a:p>
          <a:p>
            <a:r>
              <a:rPr kumimoji="1" lang="en-US" altLang="ja-JP" b="0" i="0" u="none" baseline="0" dirty="0" smtClean="0"/>
              <a:t>In other words, developers must know which directories should be compared.</a:t>
            </a:r>
          </a:p>
          <a:p>
            <a:endParaRPr kumimoji="1" lang="en-US" altLang="ja-JP" b="0" i="0" u="none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2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8985293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スライドまとめ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File List View</a:t>
            </a:r>
            <a:r>
              <a:rPr kumimoji="1" lang="ja-JP" altLang="en-US" dirty="0" smtClean="0"/>
              <a:t>の説明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30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4125751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つのテキストファイルの差分を可視化するツール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スライドまとめ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</a:t>
            </a:r>
            <a:r>
              <a:rPr kumimoji="1" lang="en-US" altLang="ja-JP" dirty="0" smtClean="0"/>
              <a:t>File Matrix View</a:t>
            </a:r>
            <a:r>
              <a:rPr kumimoji="1" lang="ja-JP" altLang="en-US" dirty="0" smtClean="0"/>
              <a:t>の説明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31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88132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aseline="0" dirty="0" smtClean="0"/>
              <a:t>There are some existing techniques that extract corresponding directories between two products.</a:t>
            </a:r>
          </a:p>
          <a:p>
            <a:r>
              <a:rPr kumimoji="1" lang="en-US" altLang="ja-JP" baseline="0" dirty="0" smtClean="0"/>
              <a:t>However, they cannot analyze more than two products at a time. </a:t>
            </a:r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97644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So</a:t>
            </a:r>
            <a:r>
              <a:rPr lang="en-US" altLang="ja-JP" baseline="0" dirty="0" smtClean="0"/>
              <a:t> we propose a method to automatically extract and visualize a unified directory tree</a:t>
            </a:r>
          </a:p>
          <a:p>
            <a:r>
              <a:rPr lang="en-US" altLang="ja-JP" baseline="0" dirty="0" smtClean="0"/>
              <a:t>that represents corresponding directories among multiple products.</a:t>
            </a:r>
          </a:p>
          <a:p>
            <a:endParaRPr lang="en-US" altLang="ja-JP" baseline="0" dirty="0" smtClean="0"/>
          </a:p>
          <a:p>
            <a:r>
              <a:rPr lang="en-US" altLang="ja-JP" baseline="0" dirty="0" smtClean="0"/>
              <a:t>The key idea is that corresponding directories have similar source files.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11058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b="0" dirty="0" smtClean="0"/>
              <a:t>We</a:t>
            </a:r>
            <a:r>
              <a:rPr lang="en-US" altLang="ja-JP" b="0" baseline="0" dirty="0" smtClean="0"/>
              <a:t> implement a visualization tool </a:t>
            </a: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  <a:cs typeface="+mn-cs"/>
              </a:rPr>
              <a:t>that takes as input source code of target products.</a:t>
            </a:r>
          </a:p>
          <a:p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ＭＳ Ｐ明朝" panose="02020600040205080304" pitchFamily="18" charset="-128"/>
              <a:cs typeface="+mn-cs"/>
            </a:endParaRP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  <a:cs typeface="+mn-cs"/>
              </a:rPr>
              <a:t>The visualization comprises two steps; </a:t>
            </a:r>
          </a:p>
          <a:p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ＭＳ Ｐ明朝" panose="02020600040205080304" pitchFamily="18" charset="-128"/>
              <a:cs typeface="+mn-cs"/>
            </a:endParaRP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  <a:cs typeface="+mn-cs"/>
              </a:rPr>
              <a:t>The first step translates given directory trees into a directory graph.</a:t>
            </a:r>
          </a:p>
          <a:p>
            <a:endParaRPr kumimoji="1" lang="en-US" altLang="ja-JP" sz="1200" b="0" i="0" u="none" strike="noStrike" kern="1200" baseline="0" dirty="0" smtClean="0">
              <a:solidFill>
                <a:schemeClr val="tx1"/>
              </a:solidFill>
              <a:latin typeface="Arial" panose="020B0604020202020204" pitchFamily="34" charset="0"/>
              <a:ea typeface="ＭＳ Ｐ明朝" panose="02020600040205080304" pitchFamily="18" charset="-128"/>
              <a:cs typeface="+mn-cs"/>
            </a:endParaRPr>
          </a:p>
          <a:p>
            <a:r>
              <a:rPr kumimoji="1" lang="en-US" altLang="ja-JP" sz="1200" b="0" i="0" u="none" strike="noStrike" kern="1200" baseline="0" dirty="0" smtClean="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  <a:cs typeface="+mn-cs"/>
              </a:rPr>
              <a:t>The second step extracts a spanning tree from the graph.</a:t>
            </a:r>
          </a:p>
          <a:p>
            <a:endParaRPr lang="en-US" altLang="ja-JP" b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5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078838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u="none" dirty="0" smtClean="0"/>
              <a:t>A node</a:t>
            </a:r>
            <a:r>
              <a:rPr kumimoji="1" lang="en-US" altLang="ja-JP" u="none" baseline="0" dirty="0" smtClean="0"/>
              <a:t> of a directory graph represents a set of directories that contain similar source files.</a:t>
            </a:r>
          </a:p>
          <a:p>
            <a:endParaRPr kumimoji="1" lang="en-US" altLang="ja-JP" u="none" baseline="0" dirty="0" smtClean="0"/>
          </a:p>
          <a:p>
            <a:r>
              <a:rPr kumimoji="1" lang="en-US" altLang="ja-JP" u="none" baseline="0" dirty="0" smtClean="0"/>
              <a:t>If a similarity between directories is equal to or greater than a predetermined threshold, </a:t>
            </a:r>
          </a:p>
          <a:p>
            <a:r>
              <a:rPr kumimoji="1" lang="en-US" altLang="ja-JP" u="none" baseline="0" dirty="0" smtClean="0"/>
              <a:t>the directories are represented by a single node.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78324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b="0" u="none" dirty="0" smtClean="0"/>
              <a:t>The</a:t>
            </a:r>
            <a:r>
              <a:rPr kumimoji="1" lang="en-US" altLang="ja-JP" b="0" u="none" baseline="0" dirty="0" smtClean="0"/>
              <a:t> similarity is defined by the Jaccard similarity coefficient.</a:t>
            </a:r>
          </a:p>
          <a:p>
            <a:endParaRPr kumimoji="1" lang="en-US" altLang="ja-JP" b="0" u="none" baseline="0" dirty="0" smtClean="0"/>
          </a:p>
          <a:p>
            <a:r>
              <a:rPr kumimoji="1" lang="en-US" altLang="ja-JP" b="0" u="none" baseline="0" dirty="0" smtClean="0"/>
              <a:t>We compare all the lines of source files in directories under comparison.</a:t>
            </a:r>
          </a:p>
          <a:p>
            <a:endParaRPr kumimoji="1" lang="en-US" altLang="ja-JP" b="0" u="none" baseline="0" dirty="0" smtClean="0"/>
          </a:p>
          <a:p>
            <a:r>
              <a:rPr kumimoji="1" lang="en-US" altLang="ja-JP" b="0" u="none" baseline="0" dirty="0" smtClean="0"/>
              <a:t>For efficiency, we use a directory-level comparison instead of a file-level.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7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90194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smtClean="0"/>
              <a:t>This slide </a:t>
            </a:r>
            <a:r>
              <a:rPr lang="en-US" altLang="ja-JP" baseline="0" dirty="0" smtClean="0"/>
              <a:t>shows a concrete example.</a:t>
            </a:r>
          </a:p>
          <a:p>
            <a:endParaRPr lang="en-US" altLang="ja-JP" baseline="0" dirty="0" smtClean="0"/>
          </a:p>
          <a:p>
            <a:r>
              <a:rPr lang="en-US" altLang="ja-JP" baseline="0" dirty="0" smtClean="0"/>
              <a:t>Suppose the same color nodes have similar contents.  </a:t>
            </a:r>
          </a:p>
          <a:p>
            <a:r>
              <a:rPr lang="en-US" altLang="ja-JP" baseline="0" dirty="0" smtClean="0"/>
              <a:t>White nodes have no files.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baseline="0" dirty="0" smtClean="0"/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baseline="0" dirty="0" smtClean="0"/>
              <a:t>In this case, the same color nodes are represented by a single node.</a:t>
            </a:r>
          </a:p>
          <a:p>
            <a:endParaRPr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8B4BF-7AD8-481B-91E8-E29F4805C669}" type="slidenum">
              <a:rPr lang="en-US" altLang="ja-JP" smtClean="0"/>
              <a:pPr/>
              <a:t>8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67133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84225" y="3357563"/>
            <a:ext cx="5781675" cy="792162"/>
          </a:xfrm>
        </p:spPr>
        <p:txBody>
          <a:bodyPr/>
          <a:lstStyle>
            <a:lvl1pPr marL="0" indent="0">
              <a:buFontTx/>
              <a:buNone/>
              <a:defRPr sz="2400">
                <a:solidFill>
                  <a:srgbClr val="4D4D4D"/>
                </a:solidFill>
              </a:defRPr>
            </a:lvl1pPr>
          </a:lstStyle>
          <a:p>
            <a:pPr lvl="0"/>
            <a:r>
              <a:rPr lang="ja-JP" altLang="en-US" noProof="0" dirty="0" smtClean="0"/>
              <a:t>マスター サブタイトルの書式設定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68000" y="5877000"/>
            <a:ext cx="4802840" cy="484900"/>
          </a:xfrm>
        </p:spPr>
        <p:txBody>
          <a:bodyPr/>
          <a:lstStyle>
            <a:lvl1pPr algn="l">
              <a:defRPr sz="1050" b="1" i="1">
                <a:solidFill>
                  <a:schemeClr val="accent2"/>
                </a:solidFill>
              </a:defRPr>
            </a:lvl1pPr>
          </a:lstStyle>
          <a:p>
            <a:r>
              <a:rPr lang="en-US" altLang="ja-JP" dirty="0" smtClean="0"/>
              <a:t>Department of Computer Science, </a:t>
            </a:r>
            <a:br>
              <a:rPr lang="en-US" altLang="ja-JP" dirty="0" smtClean="0"/>
            </a:br>
            <a:r>
              <a:rPr lang="en-US" altLang="ja-JP" dirty="0" smtClean="0"/>
              <a:t>Graduate School of Information Science and Technology, </a:t>
            </a:r>
          </a:p>
          <a:p>
            <a:r>
              <a:rPr lang="en-US" altLang="ja-JP" dirty="0" smtClean="0"/>
              <a:t>Osaka University</a:t>
            </a:r>
            <a:endParaRPr lang="en-US" altLang="ja-JP" dirty="0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317500" y="404813"/>
            <a:ext cx="6381750" cy="503237"/>
          </a:xfrm>
          <a:prstGeom prst="rect">
            <a:avLst/>
          </a:prstGeom>
          <a:gradFill rotWithShape="1">
            <a:gsLst>
              <a:gs pos="0">
                <a:srgbClr val="333399"/>
              </a:gs>
              <a:gs pos="100000">
                <a:srgbClr val="333399">
                  <a:gamma/>
                  <a:tint val="73725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6699250" y="404813"/>
            <a:ext cx="2193925" cy="503237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317500" y="901700"/>
            <a:ext cx="8574088" cy="144463"/>
          </a:xfrm>
          <a:prstGeom prst="rect">
            <a:avLst/>
          </a:prstGeom>
          <a:gradFill rotWithShape="1">
            <a:gsLst>
              <a:gs pos="0">
                <a:schemeClr val="bg2">
                  <a:alpha val="39999"/>
                </a:schemeClr>
              </a:gs>
              <a:gs pos="100000">
                <a:schemeClr val="bg1">
                  <a:alpha val="39999"/>
                </a:schemeClr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3089" name="Line 17"/>
          <p:cNvSpPr>
            <a:spLocks noChangeShapeType="1"/>
          </p:cNvSpPr>
          <p:nvPr/>
        </p:nvSpPr>
        <p:spPr bwMode="auto">
          <a:xfrm>
            <a:off x="450850" y="3213100"/>
            <a:ext cx="6116638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dirty="0"/>
          </a:p>
        </p:txBody>
      </p:sp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5877000"/>
            <a:ext cx="1411775" cy="484900"/>
          </a:xfrm>
          <a:prstGeom prst="rect">
            <a:avLst/>
          </a:prstGeom>
        </p:spPr>
      </p:pic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A8DAF-3FA5-4AC0-BD31-649CE1B0643F}" type="datetime1">
              <a:rPr lang="ja-JP" altLang="en-US" smtClean="0"/>
              <a:pPr/>
              <a:t>2015/10/9</a:t>
            </a:fld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2B205E-FAD0-4E74-87BB-0D8163C84435}" type="slidenum">
              <a:rPr lang="en-US" altLang="ja-JP" smtClean="0"/>
              <a:pPr/>
              <a:t>‹#›</a:t>
            </a:fld>
            <a:endParaRPr lang="en-US" altLang="ja-JP" dirty="0"/>
          </a:p>
        </p:txBody>
      </p:sp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D4D4D"/>
                </a:solidFill>
              </a:defRPr>
            </a:lvl1pPr>
          </a:lstStyle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8BC664-C315-4E14-97F2-EDE356213461}" type="datetime1">
              <a:rPr lang="ja-JP" altLang="en-US"/>
              <a:pPr/>
              <a:t>2015/10/9</a:t>
            </a:fld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75809D-C8D4-4CD3-BE9B-DC72514CD41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063356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748463" y="115888"/>
            <a:ext cx="2143125" cy="601027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7500" y="115888"/>
            <a:ext cx="6278563" cy="601027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FB1300-48BA-4489-B9BE-95AAC8CEBC9E}" type="datetime1">
              <a:rPr lang="ja-JP" altLang="en-US"/>
              <a:pPr/>
              <a:t>2015/10/9</a:t>
            </a:fld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AD28DB-4FA9-4ECE-BCC7-16ABFE2F3AF3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884320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7500" y="72000"/>
            <a:ext cx="8574088" cy="576262"/>
          </a:xfrm>
        </p:spPr>
        <p:txBody>
          <a:bodyPr/>
          <a:lstStyle>
            <a:lvl1pPr algn="ctr">
              <a:defRPr sz="4800"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>
          <a:xfrm>
            <a:off x="8399006" y="6614665"/>
            <a:ext cx="575588" cy="268288"/>
          </a:xfrm>
        </p:spPr>
        <p:txBody>
          <a:bodyPr/>
          <a:lstStyle>
            <a:lvl1pPr>
              <a:defRPr/>
            </a:lvl1pPr>
          </a:lstStyle>
          <a:p>
            <a:fld id="{4D3F4C42-43E0-4189-8EBB-4917FBBE6903}" type="slidenum">
              <a:rPr lang="en-US" altLang="ja-JP"/>
              <a:pPr/>
              <a:t>‹#›</a:t>
            </a:fld>
            <a:endParaRPr lang="en-US" altLang="ja-JP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6672788" y="853744"/>
            <a:ext cx="2304000" cy="28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" name="Rectangle 5"/>
          <p:cNvSpPr txBox="1">
            <a:spLocks noChangeArrowheads="1"/>
          </p:cNvSpPr>
          <p:nvPr userDrawn="1"/>
        </p:nvSpPr>
        <p:spPr bwMode="auto">
          <a:xfrm>
            <a:off x="1377191" y="6608490"/>
            <a:ext cx="7802809" cy="216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umimoji="1" sz="1050" b="1" i="1" kern="1200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r>
              <a:rPr lang="en-US" altLang="ja-JP" dirty="0" smtClean="0"/>
              <a:t>Department of Computer Science, Graduate School of Information Science and Technology, </a:t>
            </a:r>
            <a:r>
              <a:rPr lang="en-US" altLang="ja-JP" sz="1050" dirty="0" smtClean="0"/>
              <a:t>Osaka University</a:t>
            </a:r>
            <a:endParaRPr lang="en-US" altLang="ja-JP" sz="1000" dirty="0"/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000" y="6451925"/>
            <a:ext cx="1086500" cy="373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905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ja-JP" altLang="en-US" dirty="0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37E52F7-2555-4EDD-BEC0-82B62AC0B3FB}" type="datetime1">
              <a:rPr lang="ja-JP" altLang="en-US"/>
              <a:pPr/>
              <a:t>2015/10/9</a:t>
            </a:fld>
            <a:endParaRPr lang="en-US" altLang="ja-JP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2CD841-C71A-42ED-8B01-879410F009CE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038108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ja-JP" altLang="en-US" dirty="0" smtClean="0"/>
              <a:t>マスター タイトルの書式設定</a:t>
            </a:r>
            <a:r>
              <a:rPr lang="en-US" altLang="ja-JP" dirty="0" smtClean="0"/>
              <a:t>a</a:t>
            </a:r>
            <a:endParaRPr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196975"/>
            <a:ext cx="4038600" cy="49291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4038600" cy="49291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EB8615-F243-4CEA-A820-0190F8FB35EA}" type="datetime1">
              <a:rPr lang="ja-JP" altLang="en-US"/>
              <a:pPr/>
              <a:t>2015/10/9</a:t>
            </a:fld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DFE3D-C2C6-413F-887A-B792AEBC210E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108779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05656C1-07B8-4202-A713-D2E5F83ECC0F}" type="datetime1">
              <a:rPr lang="ja-JP" altLang="en-US"/>
              <a:pPr/>
              <a:t>2015/10/9</a:t>
            </a:fld>
            <a:endParaRPr lang="en-US" altLang="ja-JP" dirty="0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3974ED-75F8-469E-A1C3-681356DE49C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251821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EBED04-3925-4EA8-8D6A-AF5A87C8B1DF}" type="datetime1">
              <a:rPr lang="ja-JP" altLang="en-US"/>
              <a:pPr/>
              <a:t>2015/10/9</a:t>
            </a:fld>
            <a:endParaRPr lang="en-US" altLang="ja-JP" dirty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0B4A6-EF67-4A56-8D5C-C1A422DF5230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953405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3B5CB6-2877-4446-A2BA-E783EB3DC7A4}" type="datetime1">
              <a:rPr lang="ja-JP" altLang="en-US"/>
              <a:pPr/>
              <a:t>2015/10/9</a:t>
            </a:fld>
            <a:endParaRPr lang="en-US" altLang="ja-JP" dirty="0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2AF455-1B96-49DD-B472-6FBB8085443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6520522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339532-8363-4E56-B573-7287C175FDA4}" type="datetime1">
              <a:rPr lang="ja-JP" altLang="en-US"/>
              <a:pPr/>
              <a:t>2015/10/9</a:t>
            </a:fld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B3E40-9134-4FC7-8436-83AB75D5BC1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575840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 smtClean="0"/>
              <a:t>図を追加</a:t>
            </a:r>
            <a:endParaRPr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AF7C0E-8147-447D-ABBF-569B5BA8BDBF}" type="datetime1">
              <a:rPr lang="ja-JP" altLang="en-US"/>
              <a:pPr/>
              <a:t>2015/10/9</a:t>
            </a:fld>
            <a:endParaRPr lang="en-US" altLang="ja-JP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97A64D-5474-4150-9504-08B07D48CC9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344944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Rectangle 33"/>
          <p:cNvSpPr>
            <a:spLocks noChangeArrowheads="1"/>
          </p:cNvSpPr>
          <p:nvPr/>
        </p:nvSpPr>
        <p:spPr bwMode="auto">
          <a:xfrm>
            <a:off x="317500" y="692150"/>
            <a:ext cx="6381750" cy="144463"/>
          </a:xfrm>
          <a:prstGeom prst="rect">
            <a:avLst/>
          </a:prstGeom>
          <a:solidFill>
            <a:srgbClr val="3333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59" name="Rectangle 35" descr="横線"/>
          <p:cNvSpPr>
            <a:spLocks noChangeArrowheads="1"/>
          </p:cNvSpPr>
          <p:nvPr/>
        </p:nvSpPr>
        <p:spPr bwMode="auto">
          <a:xfrm>
            <a:off x="6699250" y="850900"/>
            <a:ext cx="2192338" cy="274638"/>
          </a:xfrm>
          <a:prstGeom prst="rect">
            <a:avLst/>
          </a:prstGeom>
          <a:pattFill prst="ltHorz">
            <a:fgClr>
              <a:srgbClr val="C0C0C0"/>
            </a:fgClr>
            <a:bgClr>
              <a:srgbClr val="FFFFFF"/>
            </a:bgClr>
          </a:patt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auto">
          <a:xfrm>
            <a:off x="6699250" y="692150"/>
            <a:ext cx="2193925" cy="144463"/>
          </a:xfrm>
          <a:prstGeom prst="rect">
            <a:avLst/>
          </a:prstGeom>
          <a:solidFill>
            <a:srgbClr val="0000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17500" y="115888"/>
            <a:ext cx="8574088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6975"/>
            <a:ext cx="8229600" cy="492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2413" y="6524625"/>
            <a:ext cx="21336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fld id="{F23A8DAF-3FA5-4AC0-BD31-649CE1B0643F}" type="datetime1">
              <a:rPr lang="ja-JP" altLang="en-US"/>
              <a:pPr/>
              <a:t>2015/10/9</a:t>
            </a:fld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4625"/>
            <a:ext cx="28956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57988" y="6524625"/>
            <a:ext cx="2133600" cy="26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EA2B205E-FAD0-4E74-87BB-0D8163C8443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8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28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70.png"/><Relationship Id="rId7" Type="http://schemas.openxmlformats.org/officeDocument/2006/relationships/image" Target="../media/image12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png"/><Relationship Id="rId5" Type="http://schemas.openxmlformats.org/officeDocument/2006/relationships/image" Target="../media/image91.png"/><Relationship Id="rId10" Type="http://schemas.openxmlformats.org/officeDocument/2006/relationships/image" Target="../media/image16.png"/><Relationship Id="rId4" Type="http://schemas.openxmlformats.org/officeDocument/2006/relationships/image" Target="../media/image81.png"/><Relationship Id="rId9" Type="http://schemas.openxmlformats.org/officeDocument/2006/relationships/image" Target="../media/image15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png"/><Relationship Id="rId4" Type="http://schemas.openxmlformats.org/officeDocument/2006/relationships/image" Target="../media/image2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26.png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0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5" Type="http://schemas.openxmlformats.org/officeDocument/2006/relationships/image" Target="../media/image150.png"/><Relationship Id="rId4" Type="http://schemas.openxmlformats.org/officeDocument/2006/relationships/image" Target="../media/image14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jpeg"/><Relationship Id="rId4" Type="http://schemas.openxmlformats.org/officeDocument/2006/relationships/image" Target="../media/image32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19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27.png"/><Relationship Id="rId4" Type="http://schemas.openxmlformats.org/officeDocument/2006/relationships/image" Target="../media/image3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5532" y="1844737"/>
            <a:ext cx="8107775" cy="1007400"/>
          </a:xfrm>
        </p:spPr>
        <p:txBody>
          <a:bodyPr/>
          <a:lstStyle/>
          <a:p>
            <a:pPr algn="ctr"/>
            <a:r>
              <a:rPr lang="en-US" altLang="ja-JP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Extracting a Unified Directory Tree</a:t>
            </a:r>
            <a:br>
              <a:rPr lang="en-US" altLang="ja-JP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Compare Similar Software Products</a:t>
            </a:r>
            <a:endParaRPr lang="ja-JP" altLang="ja-JP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9018" y="3573563"/>
            <a:ext cx="7848000" cy="1511437"/>
          </a:xfrm>
        </p:spPr>
        <p:txBody>
          <a:bodyPr/>
          <a:lstStyle/>
          <a:p>
            <a:pPr algn="ctr"/>
            <a:r>
              <a:rPr lang="en-US" altLang="ja-JP" b="1" u="sng" dirty="0" smtClean="0">
                <a:solidFill>
                  <a:schemeClr val="tx1"/>
                </a:solidFill>
              </a:rPr>
              <a:t>Yusuke Sakaguchi</a:t>
            </a:r>
            <a:r>
              <a:rPr lang="en-US" altLang="ja-JP" dirty="0" smtClean="0">
                <a:solidFill>
                  <a:schemeClr val="tx1"/>
                </a:solidFill>
              </a:rPr>
              <a:t>, Takashi Ishio, </a:t>
            </a:r>
          </a:p>
          <a:p>
            <a:pPr algn="ctr"/>
            <a:r>
              <a:rPr lang="en-US" altLang="ja-JP" dirty="0" smtClean="0">
                <a:solidFill>
                  <a:schemeClr val="tx1"/>
                </a:solidFill>
              </a:rPr>
              <a:t>Tetsuya Kanda, Katsuro Inoue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268000" y="5877000"/>
            <a:ext cx="4802840" cy="484900"/>
          </a:xfrm>
        </p:spPr>
        <p:txBody>
          <a:bodyPr/>
          <a:lstStyle>
            <a:lvl1pPr algn="l">
              <a:defRPr sz="1050" b="1" i="1">
                <a:solidFill>
                  <a:schemeClr val="accent2"/>
                </a:solidFill>
              </a:defRPr>
            </a:lvl1pPr>
          </a:lstStyle>
          <a:p>
            <a:r>
              <a:rPr lang="en-US" altLang="ja-JP" dirty="0" smtClean="0"/>
              <a:t>Department of Computer Science, </a:t>
            </a:r>
            <a:br>
              <a:rPr lang="en-US" altLang="ja-JP" dirty="0" smtClean="0"/>
            </a:br>
            <a:r>
              <a:rPr lang="en-US" altLang="ja-JP" dirty="0" smtClean="0"/>
              <a:t>Graduate School of Information Science and Technology, </a:t>
            </a:r>
          </a:p>
          <a:p>
            <a:r>
              <a:rPr lang="en-US" altLang="ja-JP" dirty="0" smtClean="0"/>
              <a:t>Osaka University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Example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9</a:t>
            </a:fld>
            <a:endParaRPr lang="en-US" altLang="ja-JP" dirty="0"/>
          </a:p>
        </p:txBody>
      </p:sp>
      <p:sp>
        <p:nvSpPr>
          <p:cNvPr id="45" name="円/楕円 44"/>
          <p:cNvSpPr/>
          <p:nvPr/>
        </p:nvSpPr>
        <p:spPr>
          <a:xfrm>
            <a:off x="596312" y="4380634"/>
            <a:ext cx="3240000" cy="1224266"/>
          </a:xfrm>
          <a:prstGeom prst="ellipse">
            <a:avLst/>
          </a:prstGeom>
          <a:solidFill>
            <a:srgbClr val="EB7D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6" name="図 4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665" y="4688877"/>
            <a:ext cx="942827" cy="615106"/>
          </a:xfrm>
          <a:prstGeom prst="rect">
            <a:avLst/>
          </a:prstGeom>
        </p:spPr>
      </p:pic>
      <p:sp>
        <p:nvSpPr>
          <p:cNvPr id="47" name="テキスト ボックス 46"/>
          <p:cNvSpPr txBox="1"/>
          <p:nvPr/>
        </p:nvSpPr>
        <p:spPr>
          <a:xfrm>
            <a:off x="751003" y="4710622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a</a:t>
            </a:r>
            <a:endParaRPr kumimoji="1" lang="ja-JP" altLang="en-US" sz="3200" b="1" dirty="0"/>
          </a:p>
        </p:txBody>
      </p:sp>
      <p:pic>
        <p:nvPicPr>
          <p:cNvPr id="48" name="図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622" y="4709425"/>
            <a:ext cx="943584" cy="615600"/>
          </a:xfrm>
          <a:prstGeom prst="rect">
            <a:avLst/>
          </a:prstGeom>
        </p:spPr>
      </p:pic>
      <p:sp>
        <p:nvSpPr>
          <p:cNvPr id="49" name="テキスト ボックス 48"/>
          <p:cNvSpPr txBox="1"/>
          <p:nvPr/>
        </p:nvSpPr>
        <p:spPr>
          <a:xfrm>
            <a:off x="1760705" y="4719069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a</a:t>
            </a:r>
            <a:endParaRPr kumimoji="1" lang="ja-JP" altLang="en-US" sz="3200" b="1" dirty="0"/>
          </a:p>
        </p:txBody>
      </p:sp>
      <p:pic>
        <p:nvPicPr>
          <p:cNvPr id="50" name="図 4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499" y="4726320"/>
            <a:ext cx="943584" cy="615600"/>
          </a:xfrm>
          <a:prstGeom prst="rect">
            <a:avLst/>
          </a:prstGeom>
        </p:spPr>
      </p:pic>
      <p:sp>
        <p:nvSpPr>
          <p:cNvPr id="51" name="テキスト ボックス 50"/>
          <p:cNvSpPr txBox="1"/>
          <p:nvPr/>
        </p:nvSpPr>
        <p:spPr>
          <a:xfrm>
            <a:off x="2679410" y="4725000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a</a:t>
            </a:r>
            <a:endParaRPr kumimoji="1" lang="ja-JP" altLang="en-US" sz="3200" b="1" dirty="0"/>
          </a:p>
        </p:txBody>
      </p:sp>
      <p:sp>
        <p:nvSpPr>
          <p:cNvPr id="52" name="円/楕円 51"/>
          <p:cNvSpPr/>
          <p:nvPr/>
        </p:nvSpPr>
        <p:spPr>
          <a:xfrm>
            <a:off x="2916000" y="1971091"/>
            <a:ext cx="3240000" cy="1224266"/>
          </a:xfrm>
          <a:prstGeom prst="ellipse">
            <a:avLst/>
          </a:prstGeom>
          <a:solidFill>
            <a:srgbClr val="5BBD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3" name="図 5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8353" y="2279334"/>
            <a:ext cx="942827" cy="615106"/>
          </a:xfrm>
          <a:prstGeom prst="rect">
            <a:avLst/>
          </a:prstGeom>
        </p:spPr>
      </p:pic>
      <p:sp>
        <p:nvSpPr>
          <p:cNvPr id="54" name="テキスト ボックス 53"/>
          <p:cNvSpPr txBox="1"/>
          <p:nvPr/>
        </p:nvSpPr>
        <p:spPr>
          <a:xfrm>
            <a:off x="3060000" y="2331091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b</a:t>
            </a:r>
            <a:endParaRPr kumimoji="1" lang="ja-JP" altLang="en-US" sz="3200" b="1" dirty="0"/>
          </a:p>
        </p:txBody>
      </p:sp>
      <p:pic>
        <p:nvPicPr>
          <p:cNvPr id="55" name="図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0310" y="2299882"/>
            <a:ext cx="943584" cy="615600"/>
          </a:xfrm>
          <a:prstGeom prst="rect">
            <a:avLst/>
          </a:prstGeom>
        </p:spPr>
      </p:pic>
      <p:sp>
        <p:nvSpPr>
          <p:cNvPr id="56" name="テキスト ボックス 55"/>
          <p:cNvSpPr txBox="1"/>
          <p:nvPr/>
        </p:nvSpPr>
        <p:spPr>
          <a:xfrm>
            <a:off x="4061180" y="2331091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b</a:t>
            </a:r>
            <a:endParaRPr kumimoji="1" lang="ja-JP" altLang="en-US" sz="3200" b="1" dirty="0"/>
          </a:p>
        </p:txBody>
      </p:sp>
      <p:pic>
        <p:nvPicPr>
          <p:cNvPr id="57" name="図 5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187" y="2316777"/>
            <a:ext cx="943584" cy="615600"/>
          </a:xfrm>
          <a:prstGeom prst="rect">
            <a:avLst/>
          </a:prstGeom>
        </p:spPr>
      </p:pic>
      <p:sp>
        <p:nvSpPr>
          <p:cNvPr id="58" name="テキスト ボックス 57"/>
          <p:cNvSpPr txBox="1"/>
          <p:nvPr/>
        </p:nvSpPr>
        <p:spPr>
          <a:xfrm>
            <a:off x="4996268" y="2345021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b</a:t>
            </a:r>
            <a:endParaRPr kumimoji="1" lang="ja-JP" altLang="en-US" sz="3200" b="1" dirty="0"/>
          </a:p>
        </p:txBody>
      </p:sp>
      <p:sp>
        <p:nvSpPr>
          <p:cNvPr id="59" name="円/楕円 58"/>
          <p:cNvSpPr/>
          <p:nvPr/>
        </p:nvSpPr>
        <p:spPr>
          <a:xfrm>
            <a:off x="5211394" y="4380634"/>
            <a:ext cx="3240000" cy="1224266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60" name="図 5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384" y="4700270"/>
            <a:ext cx="942827" cy="615106"/>
          </a:xfrm>
          <a:prstGeom prst="rect">
            <a:avLst/>
          </a:prstGeom>
        </p:spPr>
      </p:pic>
      <p:sp>
        <p:nvSpPr>
          <p:cNvPr id="61" name="テキスト ボックス 60"/>
          <p:cNvSpPr txBox="1"/>
          <p:nvPr/>
        </p:nvSpPr>
        <p:spPr>
          <a:xfrm>
            <a:off x="5770500" y="4711772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c</a:t>
            </a:r>
            <a:endParaRPr kumimoji="1" lang="ja-JP" altLang="en-US" sz="3200" b="1" dirty="0"/>
          </a:p>
        </p:txBody>
      </p:sp>
      <p:pic>
        <p:nvPicPr>
          <p:cNvPr id="62" name="図 6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0864" y="4709293"/>
            <a:ext cx="943584" cy="615600"/>
          </a:xfrm>
          <a:prstGeom prst="rect">
            <a:avLst/>
          </a:prstGeom>
        </p:spPr>
      </p:pic>
      <p:sp>
        <p:nvSpPr>
          <p:cNvPr id="63" name="テキスト ボックス 62"/>
          <p:cNvSpPr txBox="1"/>
          <p:nvPr/>
        </p:nvSpPr>
        <p:spPr>
          <a:xfrm>
            <a:off x="7110947" y="4731688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c</a:t>
            </a:r>
            <a:endParaRPr kumimoji="1" lang="ja-JP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39745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Special Treatment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10</a:t>
            </a:fld>
            <a:endParaRPr lang="en-US" altLang="ja-JP" dirty="0"/>
          </a:p>
        </p:txBody>
      </p:sp>
      <p:sp>
        <p:nvSpPr>
          <p:cNvPr id="5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kumimoji="1" lang="en-US" altLang="ja-JP" dirty="0" smtClean="0"/>
              <a:t>Directories without files</a:t>
            </a:r>
          </a:p>
          <a:p>
            <a:pPr lvl="1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altLang="ja-JP" dirty="0"/>
              <a:t>A</a:t>
            </a:r>
            <a:r>
              <a:rPr lang="en-US" altLang="ja-JP" dirty="0" smtClean="0"/>
              <a:t> single node represents such directories</a:t>
            </a:r>
            <a:br>
              <a:rPr lang="en-US" altLang="ja-JP" dirty="0" smtClean="0"/>
            </a:br>
            <a:r>
              <a:rPr lang="en-US" altLang="ja-JP" u="sng" dirty="0" smtClean="0"/>
              <a:t>if </a:t>
            </a:r>
            <a:r>
              <a:rPr lang="en-US" altLang="ja-JP" u="sng" dirty="0"/>
              <a:t>their subdirectories are represented </a:t>
            </a:r>
            <a:r>
              <a:rPr lang="en-US" altLang="ja-JP" u="sng" dirty="0" smtClean="0"/>
              <a:t/>
            </a:r>
            <a:br>
              <a:rPr lang="en-US" altLang="ja-JP" u="sng" dirty="0" smtClean="0"/>
            </a:br>
            <a:r>
              <a:rPr lang="en-US" altLang="ja-JP" u="sng" dirty="0" smtClean="0"/>
              <a:t>by the same node</a:t>
            </a:r>
          </a:p>
          <a:p>
            <a:pPr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altLang="ja-JP" dirty="0" smtClean="0"/>
              <a:t>Root directories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altLang="ja-JP" dirty="0" smtClean="0"/>
              <a:t>A root node represents all the root directories of products, </a:t>
            </a:r>
            <a:r>
              <a:rPr lang="en-US" altLang="ja-JP" u="sng" dirty="0"/>
              <a:t>irrespective of product </a:t>
            </a:r>
            <a:r>
              <a:rPr lang="en-US" altLang="ja-JP" u="sng" dirty="0" smtClean="0"/>
              <a:t>similarity</a:t>
            </a:r>
            <a:r>
              <a:rPr lang="en-US" altLang="ja-JP" dirty="0" smtClean="0"/>
              <a:t>.</a:t>
            </a:r>
          </a:p>
          <a:p>
            <a:pPr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l"/>
            </a:pP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676203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</a:t>
            </a:r>
            <a:endParaRPr kumimoji="1" lang="ja-JP" altLang="en-US" b="1" dirty="0">
              <a:solidFill>
                <a:srgbClr val="4D4D4D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11</a:t>
            </a:fld>
            <a:endParaRPr lang="en-US" altLang="ja-JP" dirty="0"/>
          </a:p>
        </p:txBody>
      </p:sp>
      <p:sp>
        <p:nvSpPr>
          <p:cNvPr id="73" name="円/楕円 72"/>
          <p:cNvSpPr/>
          <p:nvPr/>
        </p:nvSpPr>
        <p:spPr>
          <a:xfrm>
            <a:off x="856538" y="1989000"/>
            <a:ext cx="1152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74" name="円/楕円 73"/>
          <p:cNvSpPr/>
          <p:nvPr/>
        </p:nvSpPr>
        <p:spPr>
          <a:xfrm>
            <a:off x="856538" y="3025470"/>
            <a:ext cx="1152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75" name="円/楕円 74"/>
          <p:cNvSpPr/>
          <p:nvPr/>
        </p:nvSpPr>
        <p:spPr>
          <a:xfrm>
            <a:off x="208538" y="4112940"/>
            <a:ext cx="1152000" cy="720000"/>
          </a:xfrm>
          <a:prstGeom prst="ellipse">
            <a:avLst/>
          </a:prstGeom>
          <a:solidFill>
            <a:srgbClr val="EB7D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1576538" y="4112940"/>
            <a:ext cx="1152000" cy="720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77" name="円/楕円 76"/>
          <p:cNvSpPr/>
          <p:nvPr/>
        </p:nvSpPr>
        <p:spPr>
          <a:xfrm>
            <a:off x="208538" y="5149410"/>
            <a:ext cx="1152000" cy="720000"/>
          </a:xfrm>
          <a:prstGeom prst="ellipse">
            <a:avLst/>
          </a:prstGeom>
          <a:solidFill>
            <a:srgbClr val="5BBD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cxnSp>
        <p:nvCxnSpPr>
          <p:cNvPr id="78" name="直線矢印コネクタ 77"/>
          <p:cNvCxnSpPr>
            <a:stCxn id="73" idx="4"/>
            <a:endCxn id="74" idx="0"/>
          </p:cNvCxnSpPr>
          <p:nvPr/>
        </p:nvCxnSpPr>
        <p:spPr>
          <a:xfrm>
            <a:off x="1432538" y="2709000"/>
            <a:ext cx="0" cy="316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/>
          <p:cNvCxnSpPr>
            <a:stCxn id="74" idx="4"/>
            <a:endCxn id="75" idx="0"/>
          </p:cNvCxnSpPr>
          <p:nvPr/>
        </p:nvCxnSpPr>
        <p:spPr>
          <a:xfrm flipH="1">
            <a:off x="784538" y="3745470"/>
            <a:ext cx="648000" cy="367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>
            <a:stCxn id="74" idx="4"/>
            <a:endCxn id="76" idx="0"/>
          </p:cNvCxnSpPr>
          <p:nvPr/>
        </p:nvCxnSpPr>
        <p:spPr>
          <a:xfrm>
            <a:off x="1432538" y="3745470"/>
            <a:ext cx="720000" cy="367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>
            <a:stCxn id="75" idx="4"/>
            <a:endCxn id="77" idx="0"/>
          </p:cNvCxnSpPr>
          <p:nvPr/>
        </p:nvCxnSpPr>
        <p:spPr>
          <a:xfrm>
            <a:off x="784538" y="4832940"/>
            <a:ext cx="0" cy="316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円/楕円 81"/>
          <p:cNvSpPr/>
          <p:nvPr/>
        </p:nvSpPr>
        <p:spPr>
          <a:xfrm>
            <a:off x="4092960" y="1989000"/>
            <a:ext cx="1152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83" name="円/楕円 82"/>
          <p:cNvSpPr/>
          <p:nvPr/>
        </p:nvSpPr>
        <p:spPr>
          <a:xfrm>
            <a:off x="4092960" y="3025470"/>
            <a:ext cx="1152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84" name="円/楕円 83"/>
          <p:cNvSpPr/>
          <p:nvPr/>
        </p:nvSpPr>
        <p:spPr>
          <a:xfrm>
            <a:off x="2720670" y="4631175"/>
            <a:ext cx="1152000" cy="720000"/>
          </a:xfrm>
          <a:prstGeom prst="ellipse">
            <a:avLst/>
          </a:prstGeom>
          <a:solidFill>
            <a:srgbClr val="EB7D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85" name="円/楕円 84"/>
          <p:cNvSpPr/>
          <p:nvPr/>
        </p:nvSpPr>
        <p:spPr>
          <a:xfrm>
            <a:off x="5456670" y="4631175"/>
            <a:ext cx="1152000" cy="720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86" name="円/楕円 85"/>
          <p:cNvSpPr/>
          <p:nvPr/>
        </p:nvSpPr>
        <p:spPr>
          <a:xfrm>
            <a:off x="4088670" y="4635719"/>
            <a:ext cx="1152000" cy="720000"/>
          </a:xfrm>
          <a:prstGeom prst="ellipse">
            <a:avLst/>
          </a:prstGeom>
          <a:solidFill>
            <a:srgbClr val="5BBD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cxnSp>
        <p:nvCxnSpPr>
          <p:cNvPr id="87" name="直線矢印コネクタ 86"/>
          <p:cNvCxnSpPr>
            <a:stCxn id="82" idx="4"/>
            <a:endCxn id="83" idx="0"/>
          </p:cNvCxnSpPr>
          <p:nvPr/>
        </p:nvCxnSpPr>
        <p:spPr>
          <a:xfrm>
            <a:off x="4668960" y="2709000"/>
            <a:ext cx="0" cy="316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矢印コネクタ 87"/>
          <p:cNvCxnSpPr>
            <a:stCxn id="83" idx="4"/>
            <a:endCxn id="84" idx="0"/>
          </p:cNvCxnSpPr>
          <p:nvPr/>
        </p:nvCxnSpPr>
        <p:spPr>
          <a:xfrm flipH="1">
            <a:off x="3296670" y="3745470"/>
            <a:ext cx="1372290" cy="8857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>
            <a:stCxn id="83" idx="4"/>
            <a:endCxn id="85" idx="0"/>
          </p:cNvCxnSpPr>
          <p:nvPr/>
        </p:nvCxnSpPr>
        <p:spPr>
          <a:xfrm>
            <a:off x="4668960" y="3745470"/>
            <a:ext cx="1363710" cy="8857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矢印コネクタ 89"/>
          <p:cNvCxnSpPr>
            <a:stCxn id="83" idx="4"/>
            <a:endCxn id="86" idx="0"/>
          </p:cNvCxnSpPr>
          <p:nvPr/>
        </p:nvCxnSpPr>
        <p:spPr>
          <a:xfrm flipH="1">
            <a:off x="4664670" y="3745470"/>
            <a:ext cx="4290" cy="89024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円/楕円 90"/>
          <p:cNvSpPr/>
          <p:nvPr/>
        </p:nvSpPr>
        <p:spPr>
          <a:xfrm>
            <a:off x="7210800" y="1989000"/>
            <a:ext cx="1152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92" name="円/楕円 91"/>
          <p:cNvSpPr/>
          <p:nvPr/>
        </p:nvSpPr>
        <p:spPr>
          <a:xfrm>
            <a:off x="7210800" y="3025470"/>
            <a:ext cx="1152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93" name="円/楕円 92"/>
          <p:cNvSpPr/>
          <p:nvPr/>
        </p:nvSpPr>
        <p:spPr>
          <a:xfrm>
            <a:off x="6562800" y="4112940"/>
            <a:ext cx="1152000" cy="720000"/>
          </a:xfrm>
          <a:prstGeom prst="ellipse">
            <a:avLst/>
          </a:prstGeom>
          <a:solidFill>
            <a:srgbClr val="EB7D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94" name="円/楕円 93"/>
          <p:cNvSpPr/>
          <p:nvPr/>
        </p:nvSpPr>
        <p:spPr>
          <a:xfrm>
            <a:off x="7930800" y="4112940"/>
            <a:ext cx="1152000" cy="720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cxnSp>
        <p:nvCxnSpPr>
          <p:cNvPr id="95" name="直線矢印コネクタ 94"/>
          <p:cNvCxnSpPr>
            <a:stCxn id="91" idx="4"/>
            <a:endCxn id="92" idx="0"/>
          </p:cNvCxnSpPr>
          <p:nvPr/>
        </p:nvCxnSpPr>
        <p:spPr>
          <a:xfrm>
            <a:off x="7786800" y="2709000"/>
            <a:ext cx="0" cy="316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>
            <a:stCxn id="92" idx="4"/>
            <a:endCxn id="93" idx="0"/>
          </p:cNvCxnSpPr>
          <p:nvPr/>
        </p:nvCxnSpPr>
        <p:spPr>
          <a:xfrm flipH="1">
            <a:off x="7138800" y="3745470"/>
            <a:ext cx="648000" cy="367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矢印コネクタ 96"/>
          <p:cNvCxnSpPr>
            <a:stCxn id="92" idx="4"/>
            <a:endCxn id="94" idx="0"/>
          </p:cNvCxnSpPr>
          <p:nvPr/>
        </p:nvCxnSpPr>
        <p:spPr>
          <a:xfrm>
            <a:off x="7786800" y="3745470"/>
            <a:ext cx="720000" cy="367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図 6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97" y="2069594"/>
            <a:ext cx="850322" cy="554755"/>
          </a:xfrm>
          <a:prstGeom prst="rect">
            <a:avLst/>
          </a:prstGeom>
        </p:spPr>
      </p:pic>
      <p:pic>
        <p:nvPicPr>
          <p:cNvPr id="118" name="図 1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97" y="3095022"/>
            <a:ext cx="850322" cy="554755"/>
          </a:xfrm>
          <a:prstGeom prst="rect">
            <a:avLst/>
          </a:prstGeom>
        </p:spPr>
      </p:pic>
      <p:pic>
        <p:nvPicPr>
          <p:cNvPr id="119" name="図 1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16" y="4187091"/>
            <a:ext cx="850322" cy="554755"/>
          </a:xfrm>
          <a:prstGeom prst="rect">
            <a:avLst/>
          </a:prstGeom>
        </p:spPr>
      </p:pic>
      <p:pic>
        <p:nvPicPr>
          <p:cNvPr id="120" name="図 1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7759" y="4185386"/>
            <a:ext cx="850322" cy="554755"/>
          </a:xfrm>
          <a:prstGeom prst="rect">
            <a:avLst/>
          </a:prstGeom>
        </p:spPr>
      </p:pic>
      <p:pic>
        <p:nvPicPr>
          <p:cNvPr id="121" name="図 1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325" y="5212517"/>
            <a:ext cx="850322" cy="554755"/>
          </a:xfrm>
          <a:prstGeom prst="rect">
            <a:avLst/>
          </a:prstGeom>
        </p:spPr>
      </p:pic>
      <p:sp>
        <p:nvSpPr>
          <p:cNvPr id="134" name="テキスト ボックス 133"/>
          <p:cNvSpPr txBox="1"/>
          <p:nvPr/>
        </p:nvSpPr>
        <p:spPr>
          <a:xfrm>
            <a:off x="268333" y="5220705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b</a:t>
            </a:r>
            <a:endParaRPr kumimoji="1" lang="ja-JP" altLang="en-US" sz="3200" b="1" dirty="0"/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268333" y="4184235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a</a:t>
            </a:r>
            <a:endParaRPr kumimoji="1" lang="ja-JP" altLang="en-US" sz="3200" b="1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649305" y="4184235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c</a:t>
            </a:r>
            <a:endParaRPr kumimoji="1" lang="ja-JP" altLang="en-US" sz="3200" b="1" dirty="0"/>
          </a:p>
        </p:txBody>
      </p:sp>
      <p:sp>
        <p:nvSpPr>
          <p:cNvPr id="138" name="テキスト ボックス 137"/>
          <p:cNvSpPr txBox="1"/>
          <p:nvPr/>
        </p:nvSpPr>
        <p:spPr>
          <a:xfrm>
            <a:off x="910829" y="3067044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src</a:t>
            </a:r>
            <a:endParaRPr kumimoji="1" lang="ja-JP" altLang="en-US" sz="3200" b="1" dirty="0"/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910828" y="2102799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S1</a:t>
            </a:r>
            <a:endParaRPr kumimoji="1" lang="ja-JP" altLang="en-US" sz="3200" b="1" dirty="0"/>
          </a:p>
        </p:txBody>
      </p:sp>
      <p:pic>
        <p:nvPicPr>
          <p:cNvPr id="41" name="図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638" y="2068470"/>
            <a:ext cx="851005" cy="555201"/>
          </a:xfrm>
          <a:prstGeom prst="rect">
            <a:avLst/>
          </a:prstGeom>
        </p:spPr>
      </p:pic>
      <p:pic>
        <p:nvPicPr>
          <p:cNvPr id="141" name="図 1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638" y="3115518"/>
            <a:ext cx="851005" cy="555201"/>
          </a:xfrm>
          <a:prstGeom prst="rect">
            <a:avLst/>
          </a:prstGeom>
        </p:spPr>
      </p:pic>
      <p:pic>
        <p:nvPicPr>
          <p:cNvPr id="142" name="図 1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1133" y="4711798"/>
            <a:ext cx="851005" cy="555201"/>
          </a:xfrm>
          <a:prstGeom prst="rect">
            <a:avLst/>
          </a:prstGeom>
        </p:spPr>
      </p:pic>
      <p:pic>
        <p:nvPicPr>
          <p:cNvPr id="143" name="図 1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1638" y="4711798"/>
            <a:ext cx="851005" cy="555201"/>
          </a:xfrm>
          <a:prstGeom prst="rect">
            <a:avLst/>
          </a:prstGeom>
        </p:spPr>
      </p:pic>
      <p:pic>
        <p:nvPicPr>
          <p:cNvPr id="144" name="図 14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204" y="4701975"/>
            <a:ext cx="851005" cy="555201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1297" y="2061000"/>
            <a:ext cx="851005" cy="555201"/>
          </a:xfrm>
          <a:prstGeom prst="rect">
            <a:avLst/>
          </a:prstGeom>
        </p:spPr>
      </p:pic>
      <p:pic>
        <p:nvPicPr>
          <p:cNvPr id="146" name="図 14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853" y="3095070"/>
            <a:ext cx="851005" cy="555201"/>
          </a:xfrm>
          <a:prstGeom prst="rect">
            <a:avLst/>
          </a:prstGeom>
        </p:spPr>
      </p:pic>
      <p:pic>
        <p:nvPicPr>
          <p:cNvPr id="147" name="図 14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9334" y="4191210"/>
            <a:ext cx="851005" cy="555201"/>
          </a:xfrm>
          <a:prstGeom prst="rect">
            <a:avLst/>
          </a:prstGeom>
        </p:spPr>
      </p:pic>
      <p:pic>
        <p:nvPicPr>
          <p:cNvPr id="148" name="図 14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756" y="4194731"/>
            <a:ext cx="851005" cy="555201"/>
          </a:xfrm>
          <a:prstGeom prst="rect">
            <a:avLst/>
          </a:prstGeom>
        </p:spPr>
      </p:pic>
      <p:sp>
        <p:nvSpPr>
          <p:cNvPr id="150" name="テキスト ボックス 149"/>
          <p:cNvSpPr txBox="1"/>
          <p:nvPr/>
        </p:nvSpPr>
        <p:spPr>
          <a:xfrm>
            <a:off x="4179806" y="2102799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S2</a:t>
            </a:r>
            <a:endParaRPr kumimoji="1" lang="ja-JP" altLang="en-US" sz="3200" b="1" dirty="0"/>
          </a:p>
        </p:txBody>
      </p:sp>
      <p:sp>
        <p:nvSpPr>
          <p:cNvPr id="151" name="テキスト ボックス 150"/>
          <p:cNvSpPr txBox="1"/>
          <p:nvPr/>
        </p:nvSpPr>
        <p:spPr>
          <a:xfrm>
            <a:off x="7278602" y="2092629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S3</a:t>
            </a:r>
            <a:endParaRPr kumimoji="1" lang="ja-JP" altLang="en-US" sz="3200" b="1" dirty="0"/>
          </a:p>
        </p:txBody>
      </p:sp>
      <p:sp>
        <p:nvSpPr>
          <p:cNvPr id="152" name="テキスト ボックス 151"/>
          <p:cNvSpPr txBox="1"/>
          <p:nvPr/>
        </p:nvSpPr>
        <p:spPr>
          <a:xfrm>
            <a:off x="4179806" y="3067044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src</a:t>
            </a:r>
            <a:endParaRPr kumimoji="1" lang="ja-JP" altLang="en-US" sz="3200" b="1" dirty="0"/>
          </a:p>
        </p:txBody>
      </p:sp>
      <p:sp>
        <p:nvSpPr>
          <p:cNvPr id="153" name="テキスト ボックス 152"/>
          <p:cNvSpPr txBox="1"/>
          <p:nvPr/>
        </p:nvSpPr>
        <p:spPr>
          <a:xfrm>
            <a:off x="7265091" y="3067044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src</a:t>
            </a:r>
            <a:endParaRPr kumimoji="1" lang="ja-JP" altLang="en-US" sz="3200" b="1" dirty="0"/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2804351" y="4708610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a</a:t>
            </a:r>
            <a:endParaRPr kumimoji="1" lang="ja-JP" altLang="en-US" sz="3200" b="1" dirty="0"/>
          </a:p>
        </p:txBody>
      </p:sp>
      <p:sp>
        <p:nvSpPr>
          <p:cNvPr id="155" name="テキスト ボックス 154"/>
          <p:cNvSpPr txBox="1"/>
          <p:nvPr/>
        </p:nvSpPr>
        <p:spPr>
          <a:xfrm>
            <a:off x="4179805" y="4728567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b</a:t>
            </a:r>
            <a:endParaRPr kumimoji="1" lang="ja-JP" altLang="en-US" sz="3200" b="1" dirty="0"/>
          </a:p>
        </p:txBody>
      </p:sp>
      <p:sp>
        <p:nvSpPr>
          <p:cNvPr id="156" name="テキスト ボックス 155"/>
          <p:cNvSpPr txBox="1"/>
          <p:nvPr/>
        </p:nvSpPr>
        <p:spPr>
          <a:xfrm>
            <a:off x="5531372" y="4708610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c</a:t>
            </a:r>
            <a:endParaRPr kumimoji="1" lang="ja-JP" altLang="en-US" sz="3200" b="1" dirty="0"/>
          </a:p>
        </p:txBody>
      </p:sp>
      <p:sp>
        <p:nvSpPr>
          <p:cNvPr id="157" name="テキスト ボックス 156"/>
          <p:cNvSpPr txBox="1"/>
          <p:nvPr/>
        </p:nvSpPr>
        <p:spPr>
          <a:xfrm>
            <a:off x="6636664" y="4162933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a</a:t>
            </a:r>
            <a:endParaRPr kumimoji="1" lang="ja-JP" altLang="en-US" sz="3200" b="1" dirty="0"/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8011924" y="4208064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b</a:t>
            </a:r>
            <a:endParaRPr kumimoji="1" lang="ja-JP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401204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1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C9CDE"/>
                                      </p:to>
                                    </p:animClr>
                                    <p:set>
                                      <p:cBhvr>
                                        <p:cTn id="7" dur="1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" dur="1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C9CDE"/>
                                      </p:to>
                                    </p:animClr>
                                    <p:set>
                                      <p:cBhvr>
                                        <p:cTn id="11" dur="1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C9CDE"/>
                                      </p:to>
                                    </p:animClr>
                                    <p:set>
                                      <p:cBhvr>
                                        <p:cTn id="15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1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1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1BEC4"/>
                                      </p:to>
                                    </p:animClr>
                                    <p:set>
                                      <p:cBhvr>
                                        <p:cTn id="21" dur="1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1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1BEC4"/>
                                      </p:to>
                                    </p:animClr>
                                    <p:set>
                                      <p:cBhvr>
                                        <p:cTn id="25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1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1BEC4"/>
                                      </p:to>
                                    </p:animClr>
                                    <p:set>
                                      <p:cBhvr>
                                        <p:cTn id="29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1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Example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12</a:t>
            </a:fld>
            <a:endParaRPr lang="en-US" altLang="ja-JP" dirty="0"/>
          </a:p>
        </p:txBody>
      </p:sp>
      <p:sp>
        <p:nvSpPr>
          <p:cNvPr id="19" name="円/楕円 18"/>
          <p:cNvSpPr/>
          <p:nvPr/>
        </p:nvSpPr>
        <p:spPr>
          <a:xfrm>
            <a:off x="3060000" y="970896"/>
            <a:ext cx="3240000" cy="122426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353" y="1279139"/>
            <a:ext cx="942827" cy="615106"/>
          </a:xfrm>
          <a:prstGeom prst="rect">
            <a:avLst/>
          </a:prstGeom>
        </p:spPr>
      </p:pic>
      <p:sp>
        <p:nvSpPr>
          <p:cNvPr id="21" name="テキスト ボックス 20"/>
          <p:cNvSpPr txBox="1"/>
          <p:nvPr/>
        </p:nvSpPr>
        <p:spPr>
          <a:xfrm>
            <a:off x="3204000" y="1330896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S1</a:t>
            </a:r>
            <a:endParaRPr kumimoji="1" lang="ja-JP" altLang="en-US" sz="3200" b="1" dirty="0"/>
          </a:p>
        </p:txBody>
      </p:sp>
      <p:pic>
        <p:nvPicPr>
          <p:cNvPr id="25" name="図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310" y="1299687"/>
            <a:ext cx="943584" cy="615600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4205180" y="1330896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S2</a:t>
            </a:r>
            <a:endParaRPr kumimoji="1" lang="ja-JP" altLang="en-US" sz="3200" b="1" dirty="0"/>
          </a:p>
        </p:txBody>
      </p:sp>
      <p:pic>
        <p:nvPicPr>
          <p:cNvPr id="29" name="図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187" y="1316582"/>
            <a:ext cx="943584" cy="615600"/>
          </a:xfrm>
          <a:prstGeom prst="rect">
            <a:avLst/>
          </a:prstGeom>
        </p:spPr>
      </p:pic>
      <p:sp>
        <p:nvSpPr>
          <p:cNvPr id="30" name="テキスト ボックス 29"/>
          <p:cNvSpPr txBox="1"/>
          <p:nvPr/>
        </p:nvSpPr>
        <p:spPr>
          <a:xfrm>
            <a:off x="5132407" y="1366811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S3</a:t>
            </a:r>
            <a:endParaRPr kumimoji="1" lang="ja-JP" altLang="en-US" sz="3200" b="1" dirty="0"/>
          </a:p>
        </p:txBody>
      </p:sp>
      <p:sp>
        <p:nvSpPr>
          <p:cNvPr id="38" name="円/楕円 37"/>
          <p:cNvSpPr/>
          <p:nvPr/>
        </p:nvSpPr>
        <p:spPr>
          <a:xfrm>
            <a:off x="3060000" y="2710209"/>
            <a:ext cx="3240000" cy="122426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39" name="図 3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353" y="3018452"/>
            <a:ext cx="942827" cy="615106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3204000" y="3070209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src</a:t>
            </a:r>
            <a:endParaRPr kumimoji="1" lang="ja-JP" altLang="en-US" sz="3200" b="1" dirty="0"/>
          </a:p>
        </p:txBody>
      </p:sp>
      <p:pic>
        <p:nvPicPr>
          <p:cNvPr id="41" name="図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310" y="3039000"/>
            <a:ext cx="943584" cy="615600"/>
          </a:xfrm>
          <a:prstGeom prst="rect">
            <a:avLst/>
          </a:prstGeom>
        </p:spPr>
      </p:pic>
      <p:sp>
        <p:nvSpPr>
          <p:cNvPr id="42" name="テキスト ボックス 41"/>
          <p:cNvSpPr txBox="1"/>
          <p:nvPr/>
        </p:nvSpPr>
        <p:spPr>
          <a:xfrm>
            <a:off x="4205180" y="3070209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src</a:t>
            </a:r>
            <a:endParaRPr kumimoji="1" lang="ja-JP" altLang="en-US" sz="3200" b="1" dirty="0"/>
          </a:p>
        </p:txBody>
      </p:sp>
      <p:pic>
        <p:nvPicPr>
          <p:cNvPr id="43" name="図 4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187" y="3055895"/>
            <a:ext cx="943584" cy="615600"/>
          </a:xfrm>
          <a:prstGeom prst="rect">
            <a:avLst/>
          </a:prstGeom>
        </p:spPr>
      </p:pic>
      <p:sp>
        <p:nvSpPr>
          <p:cNvPr id="44" name="テキスト ボックス 43"/>
          <p:cNvSpPr txBox="1"/>
          <p:nvPr/>
        </p:nvSpPr>
        <p:spPr>
          <a:xfrm>
            <a:off x="5132407" y="3106124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src</a:t>
            </a:r>
            <a:endParaRPr kumimoji="1" lang="ja-JP" altLang="en-US" sz="3200" b="1" dirty="0"/>
          </a:p>
        </p:txBody>
      </p:sp>
      <p:sp>
        <p:nvSpPr>
          <p:cNvPr id="45" name="円/楕円 44"/>
          <p:cNvSpPr/>
          <p:nvPr/>
        </p:nvSpPr>
        <p:spPr>
          <a:xfrm>
            <a:off x="272407" y="4293000"/>
            <a:ext cx="3240000" cy="1224266"/>
          </a:xfrm>
          <a:prstGeom prst="ellipse">
            <a:avLst/>
          </a:prstGeom>
          <a:solidFill>
            <a:srgbClr val="EB7D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46" name="図 4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53" y="4585679"/>
            <a:ext cx="942827" cy="615106"/>
          </a:xfrm>
          <a:prstGeom prst="rect">
            <a:avLst/>
          </a:prstGeom>
        </p:spPr>
      </p:pic>
      <p:sp>
        <p:nvSpPr>
          <p:cNvPr id="47" name="テキスト ボックス 46"/>
          <p:cNvSpPr txBox="1"/>
          <p:nvPr/>
        </p:nvSpPr>
        <p:spPr>
          <a:xfrm>
            <a:off x="334691" y="4607424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a</a:t>
            </a:r>
            <a:endParaRPr kumimoji="1" lang="ja-JP" altLang="en-US" sz="3200" b="1" dirty="0"/>
          </a:p>
        </p:txBody>
      </p:sp>
      <p:pic>
        <p:nvPicPr>
          <p:cNvPr id="48" name="図 4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4310" y="4606227"/>
            <a:ext cx="943584" cy="615600"/>
          </a:xfrm>
          <a:prstGeom prst="rect">
            <a:avLst/>
          </a:prstGeom>
        </p:spPr>
      </p:pic>
      <p:sp>
        <p:nvSpPr>
          <p:cNvPr id="49" name="テキスト ボックス 48"/>
          <p:cNvSpPr txBox="1"/>
          <p:nvPr/>
        </p:nvSpPr>
        <p:spPr>
          <a:xfrm>
            <a:off x="1344393" y="4615871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a</a:t>
            </a:r>
            <a:endParaRPr kumimoji="1" lang="ja-JP" altLang="en-US" sz="3200" b="1" dirty="0"/>
          </a:p>
        </p:txBody>
      </p:sp>
      <p:pic>
        <p:nvPicPr>
          <p:cNvPr id="50" name="図 4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187" y="4623122"/>
            <a:ext cx="943584" cy="615600"/>
          </a:xfrm>
          <a:prstGeom prst="rect">
            <a:avLst/>
          </a:prstGeom>
        </p:spPr>
      </p:pic>
      <p:sp>
        <p:nvSpPr>
          <p:cNvPr id="51" name="テキスト ボックス 50"/>
          <p:cNvSpPr txBox="1"/>
          <p:nvPr/>
        </p:nvSpPr>
        <p:spPr>
          <a:xfrm>
            <a:off x="2263098" y="4621802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a</a:t>
            </a:r>
            <a:endParaRPr kumimoji="1" lang="ja-JP" altLang="en-US" sz="3200" b="1" dirty="0"/>
          </a:p>
        </p:txBody>
      </p:sp>
      <p:sp>
        <p:nvSpPr>
          <p:cNvPr id="52" name="円/楕円 51"/>
          <p:cNvSpPr/>
          <p:nvPr/>
        </p:nvSpPr>
        <p:spPr>
          <a:xfrm>
            <a:off x="3512407" y="5329746"/>
            <a:ext cx="3240000" cy="1224266"/>
          </a:xfrm>
          <a:prstGeom prst="ellipse">
            <a:avLst/>
          </a:prstGeom>
          <a:solidFill>
            <a:srgbClr val="5BBD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3" name="図 5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60" y="5637989"/>
            <a:ext cx="942827" cy="615106"/>
          </a:xfrm>
          <a:prstGeom prst="rect">
            <a:avLst/>
          </a:prstGeom>
        </p:spPr>
      </p:pic>
      <p:sp>
        <p:nvSpPr>
          <p:cNvPr id="54" name="テキスト ボックス 53"/>
          <p:cNvSpPr txBox="1"/>
          <p:nvPr/>
        </p:nvSpPr>
        <p:spPr>
          <a:xfrm>
            <a:off x="3656407" y="5689746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b</a:t>
            </a:r>
            <a:endParaRPr kumimoji="1" lang="ja-JP" altLang="en-US" sz="3200" b="1" dirty="0"/>
          </a:p>
        </p:txBody>
      </p:sp>
      <p:pic>
        <p:nvPicPr>
          <p:cNvPr id="55" name="図 5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6717" y="5658537"/>
            <a:ext cx="943584" cy="615600"/>
          </a:xfrm>
          <a:prstGeom prst="rect">
            <a:avLst/>
          </a:prstGeom>
        </p:spPr>
      </p:pic>
      <p:sp>
        <p:nvSpPr>
          <p:cNvPr id="56" name="テキスト ボックス 55"/>
          <p:cNvSpPr txBox="1"/>
          <p:nvPr/>
        </p:nvSpPr>
        <p:spPr>
          <a:xfrm>
            <a:off x="4657587" y="5689746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b</a:t>
            </a:r>
            <a:endParaRPr kumimoji="1" lang="ja-JP" altLang="en-US" sz="3200" b="1" dirty="0"/>
          </a:p>
        </p:txBody>
      </p:sp>
      <p:pic>
        <p:nvPicPr>
          <p:cNvPr id="57" name="図 5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594" y="5675432"/>
            <a:ext cx="943584" cy="615600"/>
          </a:xfrm>
          <a:prstGeom prst="rect">
            <a:avLst/>
          </a:prstGeom>
        </p:spPr>
      </p:pic>
      <p:sp>
        <p:nvSpPr>
          <p:cNvPr id="58" name="テキスト ボックス 57"/>
          <p:cNvSpPr txBox="1"/>
          <p:nvPr/>
        </p:nvSpPr>
        <p:spPr>
          <a:xfrm>
            <a:off x="5592675" y="5703676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b</a:t>
            </a:r>
            <a:endParaRPr kumimoji="1" lang="ja-JP" altLang="en-US" sz="3200" b="1" dirty="0"/>
          </a:p>
        </p:txBody>
      </p:sp>
      <p:sp>
        <p:nvSpPr>
          <p:cNvPr id="59" name="円/楕円 58"/>
          <p:cNvSpPr/>
          <p:nvPr/>
        </p:nvSpPr>
        <p:spPr>
          <a:xfrm>
            <a:off x="5745131" y="4102899"/>
            <a:ext cx="3240000" cy="1224266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60" name="図 5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121" y="4422535"/>
            <a:ext cx="942827" cy="615106"/>
          </a:xfrm>
          <a:prstGeom prst="rect">
            <a:avLst/>
          </a:prstGeom>
        </p:spPr>
      </p:pic>
      <p:sp>
        <p:nvSpPr>
          <p:cNvPr id="61" name="テキスト ボックス 60"/>
          <p:cNvSpPr txBox="1"/>
          <p:nvPr/>
        </p:nvSpPr>
        <p:spPr>
          <a:xfrm>
            <a:off x="6304237" y="4434037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c</a:t>
            </a:r>
            <a:endParaRPr kumimoji="1" lang="ja-JP" altLang="en-US" sz="3200" b="1" dirty="0"/>
          </a:p>
        </p:txBody>
      </p:sp>
      <p:pic>
        <p:nvPicPr>
          <p:cNvPr id="62" name="図 6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4601" y="4431558"/>
            <a:ext cx="943584" cy="615600"/>
          </a:xfrm>
          <a:prstGeom prst="rect">
            <a:avLst/>
          </a:prstGeom>
        </p:spPr>
      </p:pic>
      <p:sp>
        <p:nvSpPr>
          <p:cNvPr id="63" name="テキスト ボックス 62"/>
          <p:cNvSpPr txBox="1"/>
          <p:nvPr/>
        </p:nvSpPr>
        <p:spPr>
          <a:xfrm>
            <a:off x="7644684" y="4453953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c</a:t>
            </a:r>
            <a:endParaRPr kumimoji="1" lang="ja-JP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51089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Connecting nodes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196975"/>
            <a:ext cx="8434388" cy="4929188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 altLang="ja-JP" dirty="0" smtClean="0"/>
              <a:t>Weighted arcs</a:t>
            </a:r>
          </a:p>
          <a:p>
            <a:pPr lvl="1">
              <a:lnSpc>
                <a:spcPct val="150000"/>
              </a:lnSpc>
              <a:spcAft>
                <a:spcPts val="0"/>
              </a:spcAft>
            </a:pPr>
            <a:r>
              <a:rPr lang="en-US" altLang="ja-JP" dirty="0" smtClean="0"/>
              <a:t>The number of parent-subdirectory relationship</a:t>
            </a:r>
            <a:br>
              <a:rPr lang="en-US" altLang="ja-JP" dirty="0" smtClean="0"/>
            </a:br>
            <a:r>
              <a:rPr lang="en-US" altLang="ja-JP" dirty="0" smtClean="0"/>
              <a:t>among two nodes.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13</a:t>
            </a:fld>
            <a:endParaRPr lang="en-US" altLang="ja-JP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2657324" y="2709000"/>
            <a:ext cx="6236296" cy="3884200"/>
            <a:chOff x="180000" y="970896"/>
            <a:chExt cx="8964000" cy="5583116"/>
          </a:xfrm>
        </p:grpSpPr>
        <p:sp>
          <p:nvSpPr>
            <p:cNvPr id="6" name="円/楕円 5"/>
            <p:cNvSpPr/>
            <p:nvPr/>
          </p:nvSpPr>
          <p:spPr>
            <a:xfrm>
              <a:off x="3060000" y="970896"/>
              <a:ext cx="3240000" cy="1224266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pic>
          <p:nvPicPr>
            <p:cNvPr id="7" name="図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62353" y="1279139"/>
              <a:ext cx="942826" cy="615106"/>
            </a:xfrm>
            <a:prstGeom prst="rect">
              <a:avLst/>
            </a:prstGeom>
          </p:spPr>
        </p:pic>
        <p:sp>
          <p:nvSpPr>
            <p:cNvPr id="8" name="テキスト ボックス 7"/>
            <p:cNvSpPr txBox="1"/>
            <p:nvPr/>
          </p:nvSpPr>
          <p:spPr>
            <a:xfrm>
              <a:off x="3204000" y="1330896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/>
                <a:t>S1</a:t>
              </a:r>
              <a:endParaRPr kumimoji="1" lang="ja-JP" altLang="en-US" sz="2400" b="1" dirty="0"/>
            </a:p>
          </p:txBody>
        </p:sp>
        <p:pic>
          <p:nvPicPr>
            <p:cNvPr id="9" name="図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4310" y="1299687"/>
              <a:ext cx="943584" cy="615600"/>
            </a:xfrm>
            <a:prstGeom prst="rect">
              <a:avLst/>
            </a:prstGeom>
          </p:spPr>
        </p:pic>
        <p:sp>
          <p:nvSpPr>
            <p:cNvPr id="10" name="テキスト ボックス 9"/>
            <p:cNvSpPr txBox="1"/>
            <p:nvPr/>
          </p:nvSpPr>
          <p:spPr>
            <a:xfrm>
              <a:off x="4205180" y="1330896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/>
                <a:t>S2</a:t>
              </a:r>
              <a:endParaRPr kumimoji="1" lang="ja-JP" altLang="en-US" sz="2400" b="1" dirty="0"/>
            </a:p>
          </p:txBody>
        </p:sp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187" y="1316582"/>
              <a:ext cx="943584" cy="615600"/>
            </a:xfrm>
            <a:prstGeom prst="rect">
              <a:avLst/>
            </a:prstGeom>
          </p:spPr>
        </p:pic>
        <p:sp>
          <p:nvSpPr>
            <p:cNvPr id="12" name="テキスト ボックス 11"/>
            <p:cNvSpPr txBox="1"/>
            <p:nvPr/>
          </p:nvSpPr>
          <p:spPr>
            <a:xfrm>
              <a:off x="5132408" y="1366810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/>
                <a:t>S3</a:t>
              </a:r>
              <a:endParaRPr kumimoji="1" lang="ja-JP" altLang="en-US" sz="2400" b="1" dirty="0"/>
            </a:p>
          </p:txBody>
        </p:sp>
        <p:sp>
          <p:nvSpPr>
            <p:cNvPr id="13" name="円/楕円 12"/>
            <p:cNvSpPr/>
            <p:nvPr/>
          </p:nvSpPr>
          <p:spPr>
            <a:xfrm>
              <a:off x="3060000" y="2710209"/>
              <a:ext cx="3240000" cy="122426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pic>
          <p:nvPicPr>
            <p:cNvPr id="14" name="図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62353" y="3018452"/>
              <a:ext cx="942826" cy="615106"/>
            </a:xfrm>
            <a:prstGeom prst="rect">
              <a:avLst/>
            </a:prstGeom>
          </p:spPr>
        </p:pic>
        <p:sp>
          <p:nvSpPr>
            <p:cNvPr id="15" name="テキスト ボックス 14"/>
            <p:cNvSpPr txBox="1"/>
            <p:nvPr/>
          </p:nvSpPr>
          <p:spPr>
            <a:xfrm>
              <a:off x="3204000" y="3040740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/>
                <a:t>src</a:t>
              </a:r>
              <a:endParaRPr kumimoji="1" lang="ja-JP" altLang="en-US" sz="2400" b="1" dirty="0"/>
            </a:p>
          </p:txBody>
        </p:sp>
        <p:pic>
          <p:nvPicPr>
            <p:cNvPr id="16" name="図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4310" y="3039000"/>
              <a:ext cx="943584" cy="615600"/>
            </a:xfrm>
            <a:prstGeom prst="rect">
              <a:avLst/>
            </a:prstGeom>
          </p:spPr>
        </p:pic>
        <p:sp>
          <p:nvSpPr>
            <p:cNvPr id="17" name="テキスト ボックス 16"/>
            <p:cNvSpPr txBox="1"/>
            <p:nvPr/>
          </p:nvSpPr>
          <p:spPr>
            <a:xfrm>
              <a:off x="4205180" y="3040740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 smtClean="0"/>
                <a:t>src</a:t>
              </a:r>
              <a:endParaRPr kumimoji="1" lang="ja-JP" altLang="en-US" sz="2400" b="1" dirty="0"/>
            </a:p>
          </p:txBody>
        </p:sp>
        <p:pic>
          <p:nvPicPr>
            <p:cNvPr id="18" name="図 1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187" y="3055894"/>
              <a:ext cx="943584" cy="615600"/>
            </a:xfrm>
            <a:prstGeom prst="rect">
              <a:avLst/>
            </a:prstGeom>
          </p:spPr>
        </p:pic>
        <p:sp>
          <p:nvSpPr>
            <p:cNvPr id="19" name="テキスト ボックス 18"/>
            <p:cNvSpPr txBox="1"/>
            <p:nvPr/>
          </p:nvSpPr>
          <p:spPr>
            <a:xfrm>
              <a:off x="5132408" y="3040740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 smtClean="0"/>
                <a:t>src</a:t>
              </a:r>
              <a:endParaRPr kumimoji="1" lang="ja-JP" altLang="en-US" sz="2400" b="1" dirty="0"/>
            </a:p>
          </p:txBody>
        </p:sp>
        <p:sp>
          <p:nvSpPr>
            <p:cNvPr id="20" name="円/楕円 19"/>
            <p:cNvSpPr/>
            <p:nvPr/>
          </p:nvSpPr>
          <p:spPr>
            <a:xfrm>
              <a:off x="180000" y="4277436"/>
              <a:ext cx="3240000" cy="1224266"/>
            </a:xfrm>
            <a:prstGeom prst="ellipse">
              <a:avLst/>
            </a:prstGeom>
            <a:solidFill>
              <a:srgbClr val="EB7D9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pic>
          <p:nvPicPr>
            <p:cNvPr id="21" name="図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353" y="4585679"/>
              <a:ext cx="942826" cy="615106"/>
            </a:xfrm>
            <a:prstGeom prst="rect">
              <a:avLst/>
            </a:prstGeom>
          </p:spPr>
        </p:pic>
        <p:sp>
          <p:nvSpPr>
            <p:cNvPr id="22" name="テキスト ボックス 21"/>
            <p:cNvSpPr txBox="1"/>
            <p:nvPr/>
          </p:nvSpPr>
          <p:spPr>
            <a:xfrm>
              <a:off x="334691" y="4607425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/>
                <a:t>a</a:t>
              </a:r>
              <a:endParaRPr kumimoji="1" lang="ja-JP" altLang="en-US" sz="2400" b="1" dirty="0"/>
            </a:p>
          </p:txBody>
        </p:sp>
        <p:pic>
          <p:nvPicPr>
            <p:cNvPr id="23" name="図 2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310" y="4606227"/>
              <a:ext cx="943584" cy="615600"/>
            </a:xfrm>
            <a:prstGeom prst="rect">
              <a:avLst/>
            </a:prstGeom>
          </p:spPr>
        </p:pic>
        <p:sp>
          <p:nvSpPr>
            <p:cNvPr id="24" name="テキスト ボックス 23"/>
            <p:cNvSpPr txBox="1"/>
            <p:nvPr/>
          </p:nvSpPr>
          <p:spPr>
            <a:xfrm>
              <a:off x="1344391" y="4615871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/>
                <a:t>a</a:t>
              </a:r>
              <a:endParaRPr kumimoji="1" lang="ja-JP" altLang="en-US" sz="2400" b="1" dirty="0"/>
            </a:p>
          </p:txBody>
        </p:sp>
        <p:pic>
          <p:nvPicPr>
            <p:cNvPr id="25" name="図 2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3187" y="4623122"/>
              <a:ext cx="943584" cy="615600"/>
            </a:xfrm>
            <a:prstGeom prst="rect">
              <a:avLst/>
            </a:prstGeom>
          </p:spPr>
        </p:pic>
        <p:sp>
          <p:nvSpPr>
            <p:cNvPr id="26" name="テキスト ボックス 25"/>
            <p:cNvSpPr txBox="1"/>
            <p:nvPr/>
          </p:nvSpPr>
          <p:spPr>
            <a:xfrm>
              <a:off x="2263100" y="4621801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/>
                <a:t>a</a:t>
              </a:r>
              <a:endParaRPr kumimoji="1" lang="ja-JP" altLang="en-US" sz="2400" b="1" dirty="0"/>
            </a:p>
          </p:txBody>
        </p:sp>
        <p:sp>
          <p:nvSpPr>
            <p:cNvPr id="27" name="円/楕円 26"/>
            <p:cNvSpPr/>
            <p:nvPr/>
          </p:nvSpPr>
          <p:spPr>
            <a:xfrm>
              <a:off x="3512407" y="5329746"/>
              <a:ext cx="3240000" cy="1224266"/>
            </a:xfrm>
            <a:prstGeom prst="ellipse">
              <a:avLst/>
            </a:prstGeom>
            <a:solidFill>
              <a:srgbClr val="5BBD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pic>
          <p:nvPicPr>
            <p:cNvPr id="28" name="図 2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4760" y="5637988"/>
              <a:ext cx="942826" cy="615106"/>
            </a:xfrm>
            <a:prstGeom prst="rect">
              <a:avLst/>
            </a:prstGeom>
          </p:spPr>
        </p:pic>
        <p:sp>
          <p:nvSpPr>
            <p:cNvPr id="29" name="テキスト ボックス 28"/>
            <p:cNvSpPr txBox="1"/>
            <p:nvPr/>
          </p:nvSpPr>
          <p:spPr>
            <a:xfrm>
              <a:off x="3656407" y="5689746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/>
                <a:t>b</a:t>
              </a:r>
              <a:endParaRPr kumimoji="1" lang="ja-JP" altLang="en-US" sz="2400" b="1" dirty="0"/>
            </a:p>
          </p:txBody>
        </p:sp>
        <p:pic>
          <p:nvPicPr>
            <p:cNvPr id="30" name="図 2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6717" y="5658537"/>
              <a:ext cx="943584" cy="615600"/>
            </a:xfrm>
            <a:prstGeom prst="rect">
              <a:avLst/>
            </a:prstGeom>
          </p:spPr>
        </p:pic>
        <p:sp>
          <p:nvSpPr>
            <p:cNvPr id="31" name="テキスト ボックス 30"/>
            <p:cNvSpPr txBox="1"/>
            <p:nvPr/>
          </p:nvSpPr>
          <p:spPr>
            <a:xfrm>
              <a:off x="4657589" y="5689746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 smtClean="0"/>
                <a:t>b</a:t>
              </a:r>
              <a:endParaRPr kumimoji="1" lang="ja-JP" altLang="en-US" sz="2400" b="1" dirty="0"/>
            </a:p>
          </p:txBody>
        </p:sp>
        <p:pic>
          <p:nvPicPr>
            <p:cNvPr id="32" name="図 3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35594" y="5675433"/>
              <a:ext cx="943584" cy="615600"/>
            </a:xfrm>
            <a:prstGeom prst="rect">
              <a:avLst/>
            </a:prstGeom>
          </p:spPr>
        </p:pic>
        <p:sp>
          <p:nvSpPr>
            <p:cNvPr id="33" name="テキスト ボックス 32"/>
            <p:cNvSpPr txBox="1"/>
            <p:nvPr/>
          </p:nvSpPr>
          <p:spPr>
            <a:xfrm>
              <a:off x="5592677" y="5703676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/>
                <a:t>b</a:t>
              </a:r>
              <a:endParaRPr kumimoji="1" lang="ja-JP" altLang="en-US" sz="2400" b="1" dirty="0"/>
            </a:p>
          </p:txBody>
        </p:sp>
        <p:sp>
          <p:nvSpPr>
            <p:cNvPr id="34" name="円/楕円 33"/>
            <p:cNvSpPr/>
            <p:nvPr/>
          </p:nvSpPr>
          <p:spPr>
            <a:xfrm>
              <a:off x="5904000" y="4105480"/>
              <a:ext cx="3240000" cy="1224266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pic>
          <p:nvPicPr>
            <p:cNvPr id="35" name="図 3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1990" y="4425116"/>
              <a:ext cx="942826" cy="615106"/>
            </a:xfrm>
            <a:prstGeom prst="rect">
              <a:avLst/>
            </a:prstGeom>
          </p:spPr>
        </p:pic>
        <p:sp>
          <p:nvSpPr>
            <p:cNvPr id="36" name="テキスト ボックス 35"/>
            <p:cNvSpPr txBox="1"/>
            <p:nvPr/>
          </p:nvSpPr>
          <p:spPr>
            <a:xfrm>
              <a:off x="6463104" y="4436616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/>
                <a:t>c</a:t>
              </a:r>
              <a:endParaRPr kumimoji="1" lang="ja-JP" altLang="en-US" sz="2400" b="1" dirty="0"/>
            </a:p>
          </p:txBody>
        </p:sp>
        <p:pic>
          <p:nvPicPr>
            <p:cNvPr id="37" name="図 3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3470" y="4434139"/>
              <a:ext cx="943584" cy="615600"/>
            </a:xfrm>
            <a:prstGeom prst="rect">
              <a:avLst/>
            </a:prstGeom>
          </p:spPr>
        </p:pic>
        <p:sp>
          <p:nvSpPr>
            <p:cNvPr id="38" name="テキスト ボックス 37"/>
            <p:cNvSpPr txBox="1"/>
            <p:nvPr/>
          </p:nvSpPr>
          <p:spPr>
            <a:xfrm>
              <a:off x="7803555" y="4456533"/>
              <a:ext cx="1043417" cy="66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/>
                <a:t>c</a:t>
              </a:r>
              <a:endParaRPr kumimoji="1" lang="ja-JP" altLang="en-US" sz="2400" b="1" dirty="0"/>
            </a:p>
          </p:txBody>
        </p:sp>
        <p:cxnSp>
          <p:nvCxnSpPr>
            <p:cNvPr id="39" name="直線コネクタ 38"/>
            <p:cNvCxnSpPr>
              <a:stCxn id="7" idx="2"/>
              <a:endCxn id="14" idx="0"/>
            </p:cNvCxnSpPr>
            <p:nvPr/>
          </p:nvCxnSpPr>
          <p:spPr>
            <a:xfrm>
              <a:off x="3733766" y="1894245"/>
              <a:ext cx="0" cy="1124207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コネクタ 39"/>
            <p:cNvCxnSpPr>
              <a:stCxn id="21" idx="0"/>
              <a:endCxn id="14" idx="2"/>
            </p:cNvCxnSpPr>
            <p:nvPr/>
          </p:nvCxnSpPr>
          <p:spPr>
            <a:xfrm flipV="1">
              <a:off x="853767" y="3633558"/>
              <a:ext cx="2880000" cy="952121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コネクタ 40"/>
            <p:cNvCxnSpPr>
              <a:stCxn id="21" idx="2"/>
              <a:endCxn id="28" idx="0"/>
            </p:cNvCxnSpPr>
            <p:nvPr/>
          </p:nvCxnSpPr>
          <p:spPr>
            <a:xfrm>
              <a:off x="853767" y="5200785"/>
              <a:ext cx="3332407" cy="437204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コネクタ 41"/>
            <p:cNvCxnSpPr>
              <a:stCxn id="35" idx="0"/>
              <a:endCxn id="14" idx="2"/>
            </p:cNvCxnSpPr>
            <p:nvPr/>
          </p:nvCxnSpPr>
          <p:spPr>
            <a:xfrm flipH="1" flipV="1">
              <a:off x="3733767" y="3633558"/>
              <a:ext cx="3249637" cy="791558"/>
            </a:xfrm>
            <a:prstGeom prst="line">
              <a:avLst/>
            </a:prstGeom>
            <a:ln w="57150">
              <a:solidFill>
                <a:srgbClr val="FFC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コネクタ 42"/>
            <p:cNvCxnSpPr>
              <a:stCxn id="16" idx="0"/>
              <a:endCxn id="9" idx="2"/>
            </p:cNvCxnSpPr>
            <p:nvPr/>
          </p:nvCxnSpPr>
          <p:spPr>
            <a:xfrm flipV="1">
              <a:off x="4746102" y="1915287"/>
              <a:ext cx="0" cy="1123713"/>
            </a:xfrm>
            <a:prstGeom prst="line">
              <a:avLst/>
            </a:prstGeom>
            <a:ln w="57150">
              <a:solidFill>
                <a:srgbClr val="E032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コネクタ 43"/>
            <p:cNvCxnSpPr>
              <a:stCxn id="23" idx="0"/>
              <a:endCxn id="16" idx="2"/>
            </p:cNvCxnSpPr>
            <p:nvPr/>
          </p:nvCxnSpPr>
          <p:spPr>
            <a:xfrm flipV="1">
              <a:off x="1866102" y="3654600"/>
              <a:ext cx="2880000" cy="951627"/>
            </a:xfrm>
            <a:prstGeom prst="line">
              <a:avLst/>
            </a:prstGeom>
            <a:ln w="57150">
              <a:solidFill>
                <a:srgbClr val="E032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コネクタ 44"/>
            <p:cNvCxnSpPr>
              <a:stCxn id="30" idx="0"/>
              <a:endCxn id="16" idx="2"/>
            </p:cNvCxnSpPr>
            <p:nvPr/>
          </p:nvCxnSpPr>
          <p:spPr>
            <a:xfrm flipH="1" flipV="1">
              <a:off x="4746102" y="3654600"/>
              <a:ext cx="452407" cy="2003937"/>
            </a:xfrm>
            <a:prstGeom prst="line">
              <a:avLst/>
            </a:prstGeom>
            <a:ln w="57150">
              <a:solidFill>
                <a:srgbClr val="E032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/>
            <p:cNvCxnSpPr>
              <a:stCxn id="37" idx="0"/>
              <a:endCxn id="16" idx="2"/>
            </p:cNvCxnSpPr>
            <p:nvPr/>
          </p:nvCxnSpPr>
          <p:spPr>
            <a:xfrm flipH="1" flipV="1">
              <a:off x="4746102" y="3654600"/>
              <a:ext cx="3579160" cy="779539"/>
            </a:xfrm>
            <a:prstGeom prst="line">
              <a:avLst/>
            </a:prstGeom>
            <a:ln w="57150">
              <a:solidFill>
                <a:srgbClr val="E0325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/>
            <p:cNvCxnSpPr>
              <a:stCxn id="18" idx="0"/>
              <a:endCxn id="11" idx="2"/>
            </p:cNvCxnSpPr>
            <p:nvPr/>
          </p:nvCxnSpPr>
          <p:spPr>
            <a:xfrm flipV="1">
              <a:off x="5654979" y="1932182"/>
              <a:ext cx="0" cy="1123713"/>
            </a:xfrm>
            <a:prstGeom prst="line">
              <a:avLst/>
            </a:prstGeom>
            <a:ln w="57150">
              <a:solidFill>
                <a:srgbClr val="0071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コネクタ 47"/>
            <p:cNvCxnSpPr>
              <a:stCxn id="25" idx="0"/>
              <a:endCxn id="18" idx="2"/>
            </p:cNvCxnSpPr>
            <p:nvPr/>
          </p:nvCxnSpPr>
          <p:spPr>
            <a:xfrm flipV="1">
              <a:off x="2774979" y="3671494"/>
              <a:ext cx="2880000" cy="951627"/>
            </a:xfrm>
            <a:prstGeom prst="line">
              <a:avLst/>
            </a:prstGeom>
            <a:ln w="57150">
              <a:solidFill>
                <a:srgbClr val="0071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コネクタ 48"/>
            <p:cNvCxnSpPr>
              <a:stCxn id="32" idx="0"/>
              <a:endCxn id="18" idx="2"/>
            </p:cNvCxnSpPr>
            <p:nvPr/>
          </p:nvCxnSpPr>
          <p:spPr>
            <a:xfrm flipH="1" flipV="1">
              <a:off x="5654979" y="3671494"/>
              <a:ext cx="452406" cy="2003938"/>
            </a:xfrm>
            <a:prstGeom prst="line">
              <a:avLst/>
            </a:prstGeom>
            <a:ln w="57150">
              <a:solidFill>
                <a:srgbClr val="0071B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グループ化 49"/>
          <p:cNvGrpSpPr/>
          <p:nvPr/>
        </p:nvGrpSpPr>
        <p:grpSpPr>
          <a:xfrm>
            <a:off x="2656800" y="2710800"/>
            <a:ext cx="6235200" cy="3886200"/>
            <a:chOff x="180000" y="970896"/>
            <a:chExt cx="8964000" cy="5585703"/>
          </a:xfrm>
        </p:grpSpPr>
        <p:sp>
          <p:nvSpPr>
            <p:cNvPr id="51" name="円/楕円 50"/>
            <p:cNvSpPr/>
            <p:nvPr/>
          </p:nvSpPr>
          <p:spPr>
            <a:xfrm>
              <a:off x="3060000" y="970896"/>
              <a:ext cx="3240000" cy="1224266"/>
            </a:xfrm>
            <a:prstGeom prst="ellipse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pic>
          <p:nvPicPr>
            <p:cNvPr id="52" name="図 5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62353" y="1279139"/>
              <a:ext cx="942827" cy="615106"/>
            </a:xfrm>
            <a:prstGeom prst="rect">
              <a:avLst/>
            </a:prstGeom>
          </p:spPr>
        </p:pic>
        <p:sp>
          <p:nvSpPr>
            <p:cNvPr id="53" name="テキスト ボックス 52"/>
            <p:cNvSpPr txBox="1"/>
            <p:nvPr/>
          </p:nvSpPr>
          <p:spPr>
            <a:xfrm>
              <a:off x="3204000" y="1330897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/>
                <a:t>S1</a:t>
              </a:r>
              <a:endParaRPr kumimoji="1" lang="ja-JP" altLang="en-US" sz="2400" b="1" dirty="0"/>
            </a:p>
          </p:txBody>
        </p:sp>
        <p:pic>
          <p:nvPicPr>
            <p:cNvPr id="54" name="図 5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4310" y="1299687"/>
              <a:ext cx="943584" cy="615600"/>
            </a:xfrm>
            <a:prstGeom prst="rect">
              <a:avLst/>
            </a:prstGeom>
          </p:spPr>
        </p:pic>
        <p:sp>
          <p:nvSpPr>
            <p:cNvPr id="55" name="テキスト ボックス 54"/>
            <p:cNvSpPr txBox="1"/>
            <p:nvPr/>
          </p:nvSpPr>
          <p:spPr>
            <a:xfrm>
              <a:off x="4205180" y="1330897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/>
                <a:t>S2</a:t>
              </a:r>
              <a:endParaRPr kumimoji="1" lang="ja-JP" altLang="en-US" sz="2400" b="1" dirty="0"/>
            </a:p>
          </p:txBody>
        </p:sp>
        <p:pic>
          <p:nvPicPr>
            <p:cNvPr id="56" name="図 5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187" y="1316582"/>
              <a:ext cx="943584" cy="615600"/>
            </a:xfrm>
            <a:prstGeom prst="rect">
              <a:avLst/>
            </a:prstGeom>
          </p:spPr>
        </p:pic>
        <p:sp>
          <p:nvSpPr>
            <p:cNvPr id="57" name="テキスト ボックス 56"/>
            <p:cNvSpPr txBox="1"/>
            <p:nvPr/>
          </p:nvSpPr>
          <p:spPr>
            <a:xfrm>
              <a:off x="5132407" y="1366811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/>
                <a:t>S3</a:t>
              </a:r>
              <a:endParaRPr kumimoji="1" lang="ja-JP" altLang="en-US" sz="2400" b="1" dirty="0"/>
            </a:p>
          </p:txBody>
        </p:sp>
        <p:sp>
          <p:nvSpPr>
            <p:cNvPr id="58" name="円/楕円 57"/>
            <p:cNvSpPr/>
            <p:nvPr/>
          </p:nvSpPr>
          <p:spPr>
            <a:xfrm>
              <a:off x="3060000" y="2710209"/>
              <a:ext cx="3240000" cy="1224266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pic>
          <p:nvPicPr>
            <p:cNvPr id="59" name="図 5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62353" y="3018452"/>
              <a:ext cx="942827" cy="615106"/>
            </a:xfrm>
            <a:prstGeom prst="rect">
              <a:avLst/>
            </a:prstGeom>
          </p:spPr>
        </p:pic>
        <p:sp>
          <p:nvSpPr>
            <p:cNvPr id="60" name="テキスト ボックス 59"/>
            <p:cNvSpPr txBox="1"/>
            <p:nvPr/>
          </p:nvSpPr>
          <p:spPr>
            <a:xfrm>
              <a:off x="3204000" y="3040633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/>
                <a:t>src</a:t>
              </a:r>
              <a:endParaRPr kumimoji="1" lang="ja-JP" altLang="en-US" sz="2400" b="1" dirty="0"/>
            </a:p>
          </p:txBody>
        </p:sp>
        <p:pic>
          <p:nvPicPr>
            <p:cNvPr id="61" name="図 6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4310" y="3039000"/>
              <a:ext cx="943584" cy="615600"/>
            </a:xfrm>
            <a:prstGeom prst="rect">
              <a:avLst/>
            </a:prstGeom>
          </p:spPr>
        </p:pic>
        <p:sp>
          <p:nvSpPr>
            <p:cNvPr id="62" name="テキスト ボックス 61"/>
            <p:cNvSpPr txBox="1"/>
            <p:nvPr/>
          </p:nvSpPr>
          <p:spPr>
            <a:xfrm>
              <a:off x="4205180" y="3040633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 smtClean="0"/>
                <a:t>src</a:t>
              </a:r>
              <a:endParaRPr kumimoji="1" lang="ja-JP" altLang="en-US" sz="2400" b="1" dirty="0"/>
            </a:p>
          </p:txBody>
        </p:sp>
        <p:pic>
          <p:nvPicPr>
            <p:cNvPr id="63" name="図 62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187" y="3055895"/>
              <a:ext cx="943584" cy="615600"/>
            </a:xfrm>
            <a:prstGeom prst="rect">
              <a:avLst/>
            </a:prstGeom>
          </p:spPr>
        </p:pic>
        <p:sp>
          <p:nvSpPr>
            <p:cNvPr id="64" name="テキスト ボックス 63"/>
            <p:cNvSpPr txBox="1"/>
            <p:nvPr/>
          </p:nvSpPr>
          <p:spPr>
            <a:xfrm>
              <a:off x="5132407" y="3040633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 smtClean="0"/>
                <a:t>src</a:t>
              </a:r>
              <a:endParaRPr kumimoji="1" lang="ja-JP" altLang="en-US" sz="2400" b="1" dirty="0"/>
            </a:p>
          </p:txBody>
        </p:sp>
        <p:sp>
          <p:nvSpPr>
            <p:cNvPr id="65" name="円/楕円 64"/>
            <p:cNvSpPr/>
            <p:nvPr/>
          </p:nvSpPr>
          <p:spPr>
            <a:xfrm>
              <a:off x="180000" y="4277436"/>
              <a:ext cx="3240000" cy="1224266"/>
            </a:xfrm>
            <a:prstGeom prst="ellipse">
              <a:avLst/>
            </a:prstGeom>
            <a:solidFill>
              <a:srgbClr val="EB7D9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pic>
          <p:nvPicPr>
            <p:cNvPr id="66" name="図 6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353" y="4585679"/>
              <a:ext cx="942827" cy="615106"/>
            </a:xfrm>
            <a:prstGeom prst="rect">
              <a:avLst/>
            </a:prstGeom>
          </p:spPr>
        </p:pic>
        <p:sp>
          <p:nvSpPr>
            <p:cNvPr id="67" name="テキスト ボックス 66"/>
            <p:cNvSpPr txBox="1"/>
            <p:nvPr/>
          </p:nvSpPr>
          <p:spPr>
            <a:xfrm>
              <a:off x="334691" y="4607424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/>
                <a:t>a</a:t>
              </a:r>
              <a:endParaRPr kumimoji="1" lang="ja-JP" altLang="en-US" sz="2400" b="1" dirty="0"/>
            </a:p>
          </p:txBody>
        </p:sp>
        <p:pic>
          <p:nvPicPr>
            <p:cNvPr id="68" name="図 6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310" y="4606227"/>
              <a:ext cx="943584" cy="615600"/>
            </a:xfrm>
            <a:prstGeom prst="rect">
              <a:avLst/>
            </a:prstGeom>
          </p:spPr>
        </p:pic>
        <p:sp>
          <p:nvSpPr>
            <p:cNvPr id="69" name="テキスト ボックス 68"/>
            <p:cNvSpPr txBox="1"/>
            <p:nvPr/>
          </p:nvSpPr>
          <p:spPr>
            <a:xfrm>
              <a:off x="1344393" y="4615871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/>
                <a:t>a</a:t>
              </a:r>
              <a:endParaRPr kumimoji="1" lang="ja-JP" altLang="en-US" sz="2400" b="1" dirty="0"/>
            </a:p>
          </p:txBody>
        </p:sp>
        <p:pic>
          <p:nvPicPr>
            <p:cNvPr id="70" name="図 69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3187" y="4623122"/>
              <a:ext cx="943584" cy="615600"/>
            </a:xfrm>
            <a:prstGeom prst="rect">
              <a:avLst/>
            </a:prstGeom>
          </p:spPr>
        </p:pic>
        <p:sp>
          <p:nvSpPr>
            <p:cNvPr id="71" name="テキスト ボックス 70"/>
            <p:cNvSpPr txBox="1"/>
            <p:nvPr/>
          </p:nvSpPr>
          <p:spPr>
            <a:xfrm>
              <a:off x="2263098" y="4621802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/>
                <a:t>a</a:t>
              </a:r>
              <a:endParaRPr kumimoji="1" lang="ja-JP" altLang="en-US" sz="2400" b="1" dirty="0"/>
            </a:p>
          </p:txBody>
        </p:sp>
        <p:sp>
          <p:nvSpPr>
            <p:cNvPr id="72" name="円/楕円 71"/>
            <p:cNvSpPr/>
            <p:nvPr/>
          </p:nvSpPr>
          <p:spPr>
            <a:xfrm>
              <a:off x="3512406" y="5332334"/>
              <a:ext cx="3240000" cy="1224265"/>
            </a:xfrm>
            <a:prstGeom prst="ellipse">
              <a:avLst/>
            </a:prstGeom>
            <a:solidFill>
              <a:srgbClr val="5BBD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pic>
          <p:nvPicPr>
            <p:cNvPr id="73" name="図 7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4760" y="5637989"/>
              <a:ext cx="942827" cy="615106"/>
            </a:xfrm>
            <a:prstGeom prst="rect">
              <a:avLst/>
            </a:prstGeom>
          </p:spPr>
        </p:pic>
        <p:sp>
          <p:nvSpPr>
            <p:cNvPr id="74" name="テキスト ボックス 73"/>
            <p:cNvSpPr txBox="1"/>
            <p:nvPr/>
          </p:nvSpPr>
          <p:spPr>
            <a:xfrm>
              <a:off x="3656407" y="5689746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/>
                <a:t>b</a:t>
              </a:r>
              <a:endParaRPr kumimoji="1" lang="ja-JP" altLang="en-US" sz="2400" b="1" dirty="0"/>
            </a:p>
          </p:txBody>
        </p:sp>
        <p:pic>
          <p:nvPicPr>
            <p:cNvPr id="75" name="図 7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6717" y="5658537"/>
              <a:ext cx="943584" cy="615600"/>
            </a:xfrm>
            <a:prstGeom prst="rect">
              <a:avLst/>
            </a:prstGeom>
          </p:spPr>
        </p:pic>
        <p:sp>
          <p:nvSpPr>
            <p:cNvPr id="76" name="テキスト ボックス 75"/>
            <p:cNvSpPr txBox="1"/>
            <p:nvPr/>
          </p:nvSpPr>
          <p:spPr>
            <a:xfrm>
              <a:off x="4657586" y="5689746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 smtClean="0"/>
                <a:t>b</a:t>
              </a:r>
              <a:endParaRPr kumimoji="1" lang="ja-JP" altLang="en-US" sz="2400" b="1" dirty="0"/>
            </a:p>
          </p:txBody>
        </p:sp>
        <p:pic>
          <p:nvPicPr>
            <p:cNvPr id="77" name="図 7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35594" y="5675432"/>
              <a:ext cx="943584" cy="615600"/>
            </a:xfrm>
            <a:prstGeom prst="rect">
              <a:avLst/>
            </a:prstGeom>
          </p:spPr>
        </p:pic>
        <p:sp>
          <p:nvSpPr>
            <p:cNvPr id="78" name="テキスト ボックス 77"/>
            <p:cNvSpPr txBox="1"/>
            <p:nvPr/>
          </p:nvSpPr>
          <p:spPr>
            <a:xfrm>
              <a:off x="5592675" y="5703676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/>
                <a:t>b</a:t>
              </a:r>
              <a:endParaRPr kumimoji="1" lang="ja-JP" altLang="en-US" sz="2400" b="1" dirty="0"/>
            </a:p>
          </p:txBody>
        </p:sp>
        <p:sp>
          <p:nvSpPr>
            <p:cNvPr id="79" name="円/楕円 78"/>
            <p:cNvSpPr/>
            <p:nvPr/>
          </p:nvSpPr>
          <p:spPr>
            <a:xfrm>
              <a:off x="5904000" y="4105480"/>
              <a:ext cx="3240000" cy="1224266"/>
            </a:xfrm>
            <a:prstGeom prst="ellipse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00" dirty="0"/>
            </a:p>
          </p:txBody>
        </p:sp>
        <p:pic>
          <p:nvPicPr>
            <p:cNvPr id="80" name="図 7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1990" y="4425116"/>
              <a:ext cx="942827" cy="615106"/>
            </a:xfrm>
            <a:prstGeom prst="rect">
              <a:avLst/>
            </a:prstGeom>
          </p:spPr>
        </p:pic>
        <p:sp>
          <p:nvSpPr>
            <p:cNvPr id="81" name="テキスト ボックス 80"/>
            <p:cNvSpPr txBox="1"/>
            <p:nvPr/>
          </p:nvSpPr>
          <p:spPr>
            <a:xfrm>
              <a:off x="6463107" y="4436618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/>
                <a:t>c</a:t>
              </a:r>
              <a:endParaRPr kumimoji="1" lang="ja-JP" altLang="en-US" sz="2400" b="1" dirty="0"/>
            </a:p>
          </p:txBody>
        </p:sp>
        <p:pic>
          <p:nvPicPr>
            <p:cNvPr id="82" name="図 8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3470" y="4434139"/>
              <a:ext cx="943584" cy="615600"/>
            </a:xfrm>
            <a:prstGeom prst="rect">
              <a:avLst/>
            </a:prstGeom>
          </p:spPr>
        </p:pic>
        <p:sp>
          <p:nvSpPr>
            <p:cNvPr id="83" name="テキスト ボックス 82"/>
            <p:cNvSpPr txBox="1"/>
            <p:nvPr/>
          </p:nvSpPr>
          <p:spPr>
            <a:xfrm>
              <a:off x="7803553" y="4456535"/>
              <a:ext cx="1043416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/>
                <a:t>c</a:t>
              </a:r>
              <a:endParaRPr kumimoji="1" lang="ja-JP" altLang="en-US" sz="2400" b="1" dirty="0"/>
            </a:p>
          </p:txBody>
        </p:sp>
        <p:cxnSp>
          <p:nvCxnSpPr>
            <p:cNvPr id="84" name="直線矢印コネクタ 83"/>
            <p:cNvCxnSpPr>
              <a:stCxn id="51" idx="4"/>
              <a:endCxn id="58" idx="0"/>
            </p:cNvCxnSpPr>
            <p:nvPr/>
          </p:nvCxnSpPr>
          <p:spPr>
            <a:xfrm>
              <a:off x="4680000" y="2195162"/>
              <a:ext cx="0" cy="51504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矢印コネクタ 84"/>
            <p:cNvCxnSpPr>
              <a:stCxn id="58" idx="4"/>
              <a:endCxn id="65" idx="0"/>
            </p:cNvCxnSpPr>
            <p:nvPr/>
          </p:nvCxnSpPr>
          <p:spPr>
            <a:xfrm flipH="1">
              <a:off x="1800000" y="3934475"/>
              <a:ext cx="2880000" cy="34296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直線矢印コネクタ 85"/>
            <p:cNvCxnSpPr>
              <a:stCxn id="58" idx="4"/>
              <a:endCxn id="79" idx="0"/>
            </p:cNvCxnSpPr>
            <p:nvPr/>
          </p:nvCxnSpPr>
          <p:spPr>
            <a:xfrm>
              <a:off x="4680000" y="3934475"/>
              <a:ext cx="2844000" cy="17100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直線矢印コネクタ 86"/>
            <p:cNvCxnSpPr>
              <a:stCxn id="58" idx="4"/>
              <a:endCxn id="72" idx="0"/>
            </p:cNvCxnSpPr>
            <p:nvPr/>
          </p:nvCxnSpPr>
          <p:spPr>
            <a:xfrm>
              <a:off x="4680001" y="3934475"/>
              <a:ext cx="452407" cy="1397859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直線矢印コネクタ 87"/>
            <p:cNvCxnSpPr>
              <a:stCxn id="65" idx="4"/>
              <a:endCxn id="72" idx="2"/>
            </p:cNvCxnSpPr>
            <p:nvPr/>
          </p:nvCxnSpPr>
          <p:spPr>
            <a:xfrm>
              <a:off x="1800001" y="5501701"/>
              <a:ext cx="1712405" cy="44276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テキスト ボックス 88"/>
            <p:cNvSpPr txBox="1"/>
            <p:nvPr/>
          </p:nvSpPr>
          <p:spPr>
            <a:xfrm>
              <a:off x="4604545" y="2154842"/>
              <a:ext cx="720000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>
                  <a:solidFill>
                    <a:srgbClr val="0071BC"/>
                  </a:solidFill>
                </a:rPr>
                <a:t>3</a:t>
              </a:r>
              <a:endParaRPr kumimoji="1" lang="ja-JP" altLang="en-US" sz="2400" b="1" dirty="0">
                <a:solidFill>
                  <a:srgbClr val="0071BC"/>
                </a:solidFill>
              </a:endParaRPr>
            </a:p>
          </p:txBody>
        </p:sp>
        <p:sp>
          <p:nvSpPr>
            <p:cNvPr id="90" name="テキスト ボックス 89"/>
            <p:cNvSpPr txBox="1"/>
            <p:nvPr/>
          </p:nvSpPr>
          <p:spPr>
            <a:xfrm>
              <a:off x="2524293" y="3574085"/>
              <a:ext cx="720000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>
                  <a:solidFill>
                    <a:srgbClr val="0071BC"/>
                  </a:solidFill>
                </a:rPr>
                <a:t>3</a:t>
              </a:r>
              <a:endParaRPr kumimoji="1" lang="ja-JP" altLang="en-US" sz="2400" b="1" dirty="0">
                <a:solidFill>
                  <a:srgbClr val="0071BC"/>
                </a:solidFill>
              </a:endParaRPr>
            </a:p>
          </p:txBody>
        </p:sp>
        <p:sp>
          <p:nvSpPr>
            <p:cNvPr id="91" name="テキスト ボックス 90"/>
            <p:cNvSpPr txBox="1"/>
            <p:nvPr/>
          </p:nvSpPr>
          <p:spPr>
            <a:xfrm>
              <a:off x="6262568" y="3485723"/>
              <a:ext cx="720000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>
                  <a:solidFill>
                    <a:srgbClr val="0071BC"/>
                  </a:solidFill>
                </a:rPr>
                <a:t>2</a:t>
              </a:r>
              <a:endParaRPr kumimoji="1" lang="ja-JP" altLang="en-US" sz="2400" b="1" dirty="0">
                <a:solidFill>
                  <a:srgbClr val="0071BC"/>
                </a:solidFill>
              </a:endParaRPr>
            </a:p>
          </p:txBody>
        </p:sp>
        <p:sp>
          <p:nvSpPr>
            <p:cNvPr id="92" name="テキスト ボックス 91"/>
            <p:cNvSpPr txBox="1"/>
            <p:nvPr/>
          </p:nvSpPr>
          <p:spPr>
            <a:xfrm>
              <a:off x="4780307" y="4247865"/>
              <a:ext cx="720000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400" b="1" dirty="0" smtClean="0">
                  <a:solidFill>
                    <a:srgbClr val="0071BC"/>
                  </a:solidFill>
                </a:rPr>
                <a:t>2</a:t>
              </a:r>
              <a:endParaRPr kumimoji="1" lang="ja-JP" altLang="en-US" sz="2400" b="1" dirty="0">
                <a:solidFill>
                  <a:srgbClr val="0071BC"/>
                </a:solidFill>
              </a:endParaRPr>
            </a:p>
          </p:txBody>
        </p:sp>
        <p:sp>
          <p:nvSpPr>
            <p:cNvPr id="93" name="テキスト ボックス 92"/>
            <p:cNvSpPr txBox="1"/>
            <p:nvPr/>
          </p:nvSpPr>
          <p:spPr>
            <a:xfrm>
              <a:off x="2180323" y="5658537"/>
              <a:ext cx="720000" cy="6635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400" b="1" dirty="0">
                  <a:solidFill>
                    <a:srgbClr val="0071BC"/>
                  </a:solidFill>
                </a:rPr>
                <a:t>1</a:t>
              </a:r>
              <a:endParaRPr kumimoji="1" lang="ja-JP" altLang="en-US" sz="2400" b="1" dirty="0">
                <a:solidFill>
                  <a:srgbClr val="0071BC"/>
                </a:solidFill>
              </a:endParaRPr>
            </a:p>
          </p:txBody>
        </p:sp>
      </p:grpSp>
      <p:cxnSp>
        <p:nvCxnSpPr>
          <p:cNvPr id="129" name="直線コネクタ 128"/>
          <p:cNvCxnSpPr/>
          <p:nvPr/>
        </p:nvCxnSpPr>
        <p:spPr>
          <a:xfrm rot="5400000">
            <a:off x="848258" y="3768485"/>
            <a:ext cx="0" cy="782116"/>
          </a:xfrm>
          <a:prstGeom prst="line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コネクタ 129"/>
          <p:cNvCxnSpPr/>
          <p:nvPr/>
        </p:nvCxnSpPr>
        <p:spPr>
          <a:xfrm rot="5400000" flipV="1">
            <a:off x="848430" y="4017299"/>
            <a:ext cx="0" cy="781772"/>
          </a:xfrm>
          <a:prstGeom prst="line">
            <a:avLst/>
          </a:prstGeom>
          <a:ln w="57150">
            <a:solidFill>
              <a:srgbClr val="E0325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線コネクタ 130"/>
          <p:cNvCxnSpPr/>
          <p:nvPr/>
        </p:nvCxnSpPr>
        <p:spPr>
          <a:xfrm rot="5400000" flipV="1">
            <a:off x="848430" y="4258086"/>
            <a:ext cx="0" cy="781772"/>
          </a:xfrm>
          <a:prstGeom prst="line">
            <a:avLst/>
          </a:prstGeom>
          <a:ln w="57150">
            <a:solidFill>
              <a:srgbClr val="0071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5" name="右中かっこ 134"/>
          <p:cNvSpPr/>
          <p:nvPr/>
        </p:nvSpPr>
        <p:spPr>
          <a:xfrm>
            <a:off x="1208347" y="3976624"/>
            <a:ext cx="339500" cy="913121"/>
          </a:xfrm>
          <a:prstGeom prst="rightBrace">
            <a:avLst>
              <a:gd name="adj1" fmla="val 21159"/>
              <a:gd name="adj2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1690230" y="4096056"/>
            <a:ext cx="2205401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dirty="0"/>
              <a:t>parent-subdirectory relationship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67399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 animBg="1"/>
      <p:bldP spid="13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Greedy tree extraction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975"/>
                <a:ext cx="8434388" cy="4929188"/>
              </a:xfrm>
            </p:spPr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:r>
                  <a:rPr lang="en-US" altLang="ja-JP" sz="2800" dirty="0" smtClean="0"/>
                  <a:t>Initialize a spanning tree</a:t>
                </a:r>
                <a:r>
                  <a:rPr lang="ja-JP" altLang="en-US" sz="28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𝑟𝑜𝑜𝑡</m:t>
                        </m:r>
                      </m:e>
                    </m:d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r>
                      <a:rPr lang="en-US" altLang="ja-JP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=∅</m:t>
                    </m:r>
                  </m:oMath>
                </a14:m>
                <a:endParaRPr lang="en-US" altLang="ja-JP" sz="2800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914400" lvl="1" indent="-514350"/>
                <a14:m>
                  <m:oMath xmlns:m="http://schemas.openxmlformats.org/officeDocument/2006/math">
                    <m:r>
                      <a:rPr lang="en-US" altLang="ja-JP" sz="2400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altLang="ja-JP" sz="2400" dirty="0" smtClean="0"/>
                  <a:t> </a:t>
                </a:r>
                <a:r>
                  <a:rPr lang="en-US" altLang="ja-JP" sz="2400" dirty="0"/>
                  <a:t>represents a set of </a:t>
                </a:r>
                <a:r>
                  <a:rPr lang="en-US" altLang="ja-JP" sz="2400" dirty="0" smtClean="0"/>
                  <a:t>vertices</a:t>
                </a:r>
                <a:endParaRPr lang="en-US" altLang="ja-JP" sz="240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marL="914400" lvl="1" indent="-514350"/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altLang="ja-JP" sz="2400" i="1" dirty="0" smtClean="0"/>
                  <a:t> </a:t>
                </a:r>
                <a:r>
                  <a:rPr lang="en-US" altLang="ja-JP" sz="2400" dirty="0"/>
                  <a:t>represents a set </a:t>
                </a:r>
                <a:r>
                  <a:rPr lang="en-US" altLang="ja-JP" sz="2400" dirty="0" smtClean="0"/>
                  <a:t>of selected arcs</a:t>
                </a:r>
              </a:p>
              <a:p>
                <a:pPr marL="1314450" lvl="2" indent="-514350"/>
                <a:endParaRPr kumimoji="1" lang="en-US" altLang="ja-JP" sz="2000" b="1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sz="2800" dirty="0" smtClean="0"/>
                  <a:t>Select </a:t>
                </a:r>
                <a:r>
                  <a:rPr lang="en-US" altLang="ja-JP" sz="2800" dirty="0"/>
                  <a:t>the arc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ja-JP" sz="28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𝑡</m:t>
                        </m:r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sz="2800" i="1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altLang="ja-JP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altLang="ja-JP" sz="2800" dirty="0" smtClean="0"/>
                  <a:t>having </a:t>
                </a:r>
                <a:r>
                  <a:rPr lang="en-US" altLang="ja-JP" sz="2800" dirty="0"/>
                  <a:t>the maximum weight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ja-JP" sz="28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ja-JP" altLang="en-US" sz="2800" dirty="0"/>
                  <a:t> </a:t>
                </a:r>
                <a:r>
                  <a:rPr lang="en-US" altLang="ja-JP" sz="2800" dirty="0"/>
                  <a:t>among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altLang="ja-JP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n-US" altLang="ja-JP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altLang="ja-JP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altLang="ja-JP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ja-JP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∉</m:t>
                    </m:r>
                    <m:r>
                      <a:rPr lang="en-US" altLang="ja-JP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</m:oMath>
                </a14:m>
                <a:endParaRPr kumimoji="1" lang="en-US" altLang="ja-JP" sz="2800" dirty="0" smtClean="0"/>
              </a:p>
              <a:p>
                <a:pPr lvl="1"/>
                <a:r>
                  <a:rPr lang="en-US" altLang="ja-JP" sz="2400" dirty="0"/>
                  <a:t>If the weights are identical, </a:t>
                </a:r>
                <a:r>
                  <a:rPr lang="en-US" altLang="ja-JP" sz="2400" dirty="0" smtClean="0"/>
                  <a:t/>
                </a:r>
                <a:br>
                  <a:rPr lang="en-US" altLang="ja-JP" sz="2400" dirty="0" smtClean="0"/>
                </a:br>
                <a:r>
                  <a:rPr lang="en-US" altLang="ja-JP" sz="2400" dirty="0" smtClean="0"/>
                  <a:t>select that </a:t>
                </a:r>
                <a:r>
                  <a:rPr lang="en-US" altLang="ja-JP" sz="2400" dirty="0"/>
                  <a:t>which is closest to </a:t>
                </a:r>
                <a14:m>
                  <m:oMath xmlns:m="http://schemas.openxmlformats.org/officeDocument/2006/math">
                    <m:r>
                      <a:rPr lang="en-US" altLang="ja-JP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𝑟𝑜𝑜𝑡</m:t>
                    </m:r>
                    <m:r>
                      <a:rPr lang="en-US" altLang="ja-JP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US" altLang="ja-JP" sz="2400" b="0" dirty="0" smtClean="0">
                  <a:ea typeface="Cambria Math" panose="02040503050406030204" pitchFamily="18" charset="0"/>
                </a:endParaRPr>
              </a:p>
              <a:p>
                <a:pPr lvl="2"/>
                <a:endParaRPr kumimoji="1" lang="en-US" altLang="ja-JP" sz="20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sz="2800" dirty="0"/>
                  <a:t>Update</a:t>
                </a:r>
                <a:r>
                  <a:rPr lang="en-US" altLang="ja-JP" sz="2800" b="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altLang="ja-JP" sz="2800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  <m:r>
                      <a:rPr lang="en-US" altLang="ja-JP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𝑉</m:t>
                    </m:r>
                    <m:r>
                      <a:rPr lang="en-US" altLang="ja-JP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altLang="ja-JP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altLang="ja-JP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n-US" altLang="ja-JP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r>
                      <a:rPr lang="en-US" altLang="ja-JP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←</m:t>
                    </m:r>
                    <m:r>
                      <a:rPr lang="en-US" altLang="ja-JP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r>
                      <a:rPr lang="en-US" altLang="ja-JP" sz="28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  <m:d>
                      <m:dPr>
                        <m:begChr m:val="{"/>
                        <m:endChr m:val="}"/>
                        <m:ctrlPr>
                          <a:rPr lang="en-US" altLang="ja-JP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  <m:r>
                          <a:rPr lang="en-US" altLang="ja-JP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 </m:t>
                        </m:r>
                        <m:r>
                          <a:rPr lang="en-US" altLang="ja-JP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altLang="ja-JP" sz="28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</m:t>
                        </m:r>
                      </m:e>
                    </m:d>
                  </m:oMath>
                </a14:m>
                <a:endParaRPr lang="en-US" altLang="ja-JP" sz="2800" dirty="0" smtClean="0"/>
              </a:p>
              <a:p>
                <a:pPr marL="1314450" lvl="2" indent="-514350">
                  <a:buFont typeface="+mj-lt"/>
                  <a:buAutoNum type="arabicPeriod"/>
                </a:pPr>
                <a:endParaRPr lang="en-US" altLang="ja-JP" sz="2000" dirty="0" smtClean="0"/>
              </a:p>
              <a:p>
                <a:pPr marL="514350" indent="-514350">
                  <a:buFont typeface="+mj-lt"/>
                  <a:buAutoNum type="arabicPeriod"/>
                </a:pPr>
                <a:r>
                  <a:rPr lang="en-US" altLang="ja-JP" sz="2800" dirty="0"/>
                  <a:t>Repeat Steps 2 and 3 until </a:t>
                </a:r>
                <a14:m>
                  <m:oMath xmlns:m="http://schemas.openxmlformats.org/officeDocument/2006/math">
                    <m:r>
                      <a:rPr lang="en-US" altLang="ja-JP" sz="2800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altLang="ja-JP" sz="2800" i="1" dirty="0" smtClean="0"/>
                  <a:t> </a:t>
                </a:r>
                <a:r>
                  <a:rPr lang="en-US" altLang="ja-JP" sz="2800" dirty="0"/>
                  <a:t>includes all nodes. </a:t>
                </a:r>
                <a:endParaRPr kumimoji="1" lang="ja-JP" altLang="en-US" sz="2800" dirty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975"/>
                <a:ext cx="8434388" cy="4929188"/>
              </a:xfrm>
              <a:blipFill rotWithShape="0">
                <a:blip r:embed="rId3"/>
                <a:stretch>
                  <a:fillRect l="-1301" t="-1236" r="-434" b="-1013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14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4286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G</a:t>
            </a:r>
            <a:r>
              <a:rPr lang="en-US" altLang="ja-JP" dirty="0" smtClean="0"/>
              <a:t>reedy </a:t>
            </a:r>
            <a:r>
              <a:rPr lang="en-US" altLang="ja-JP" dirty="0"/>
              <a:t>loop</a:t>
            </a:r>
            <a:endParaRPr kumimoji="1" lang="ja-JP" altLang="en-US" dirty="0"/>
          </a:p>
        </p:txBody>
      </p:sp>
      <p:sp>
        <p:nvSpPr>
          <p:cNvPr id="43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399006" y="6614665"/>
            <a:ext cx="575588" cy="268288"/>
          </a:xfrm>
        </p:spPr>
        <p:txBody>
          <a:bodyPr/>
          <a:lstStyle/>
          <a:p>
            <a:r>
              <a:rPr lang="en-US" altLang="ja-JP" dirty="0" smtClean="0"/>
              <a:t>19</a:t>
            </a:r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0"/>
              <p:cNvSpPr txBox="1"/>
              <p:nvPr/>
            </p:nvSpPr>
            <p:spPr>
              <a:xfrm>
                <a:off x="0" y="915982"/>
                <a:ext cx="679494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400" b="0" dirty="0" smtClean="0"/>
                  <a:t> 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</m:oMath>
                </a14:m>
                <a: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  <a:t/>
                </a:r>
                <a:b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</a:br>
                <a: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 ∅</m:t>
                    </m:r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59" name="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15982"/>
                <a:ext cx="6794943" cy="830997"/>
              </a:xfrm>
              <a:prstGeom prst="rect">
                <a:avLst/>
              </a:prstGeom>
              <a:blipFill rotWithShape="0">
                <a:blip r:embed="rId3"/>
                <a:stretch>
                  <a:fillRect b="-2920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1"/>
              <p:cNvSpPr txBox="1"/>
              <p:nvPr/>
            </p:nvSpPr>
            <p:spPr>
              <a:xfrm>
                <a:off x="1" y="916470"/>
                <a:ext cx="679494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400" b="0" dirty="0" smtClean="0"/>
                  <a:t> 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𝑛𝑠𝑟𝑐</m:t>
                        </m:r>
                      </m:e>
                    </m:d>
                  </m:oMath>
                </a14:m>
                <a: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  <a:t/>
                </a:r>
                <a:b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</a:br>
                <a: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={ </m:t>
                    </m:r>
                    <m:d>
                      <m:dPr>
                        <m:ctrlP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𝑛𝑠𝑟𝑐</m:t>
                        </m:r>
                      </m:e>
                    </m:d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kumimoji="1" lang="en-US" altLang="ja-JP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58" name="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916470"/>
                <a:ext cx="6794943" cy="830997"/>
              </a:xfrm>
              <a:prstGeom prst="rect">
                <a:avLst/>
              </a:prstGeom>
              <a:blipFill rotWithShape="0">
                <a:blip r:embed="rId4"/>
                <a:stretch>
                  <a:fillRect b="-1021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2"/>
              <p:cNvSpPr txBox="1"/>
              <p:nvPr/>
            </p:nvSpPr>
            <p:spPr>
              <a:xfrm>
                <a:off x="0" y="920748"/>
                <a:ext cx="6794943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400" b="0" dirty="0" smtClean="0"/>
                  <a:t> 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𝑛𝑠𝑟𝑐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𝑛𝑎</m:t>
                        </m:r>
                      </m:e>
                    </m:d>
                  </m:oMath>
                </a14:m>
                <a: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  <a:t/>
                </a:r>
                <a:b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</a:br>
                <a: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={ </m:t>
                    </m:r>
                    <m:d>
                      <m:d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𝑛𝑠𝑟𝑐</m:t>
                        </m:r>
                      </m:e>
                    </m:d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endParaRPr kumimoji="1" lang="en-US" altLang="ja-JP" sz="2400" b="0" i="1" dirty="0" smtClean="0">
                  <a:latin typeface="Cambria Math" panose="02040503050406030204" pitchFamily="18" charset="0"/>
                </a:endParaRPr>
              </a:p>
              <a:p>
                <a:r>
                  <a:rPr kumimoji="1" lang="en-US" altLang="ja-JP" sz="2400" b="0" dirty="0" smtClean="0">
                    <a:solidFill>
                      <a:srgbClr val="E03253"/>
                    </a:solidFill>
                  </a:rPr>
                  <a:t>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𝑛𝑠𝑟𝑐</m:t>
                        </m:r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𝑛𝑎</m:t>
                        </m:r>
                      </m:e>
                    </m:d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kumimoji="1" lang="en-US" altLang="ja-JP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56" name="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920748"/>
                <a:ext cx="6794943" cy="1200329"/>
              </a:xfrm>
              <a:prstGeom prst="rect">
                <a:avLst/>
              </a:prstGeom>
              <a:blipFill rotWithShape="0">
                <a:blip r:embed="rId5"/>
                <a:stretch>
                  <a:fillRect b="-710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3"/>
              <p:cNvSpPr txBox="1"/>
              <p:nvPr/>
            </p:nvSpPr>
            <p:spPr>
              <a:xfrm>
                <a:off x="1" y="916470"/>
                <a:ext cx="6794943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400" b="0" dirty="0" smtClean="0"/>
                  <a:t> 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𝑛𝑠𝑟𝑐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𝑛𝑎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𝑛𝑏</m:t>
                        </m:r>
                      </m:e>
                    </m:d>
                  </m:oMath>
                </a14:m>
                <a: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  <a:t/>
                </a:r>
                <a:b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</a:br>
                <a: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={ </m:t>
                    </m:r>
                    <m:d>
                      <m:d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𝑛𝑠𝑟𝑐</m:t>
                        </m:r>
                      </m:e>
                    </m:d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endParaRPr kumimoji="1" lang="en-US" altLang="ja-JP" sz="2400" b="0" i="1" dirty="0" smtClean="0">
                  <a:latin typeface="Cambria Math" panose="02040503050406030204" pitchFamily="18" charset="0"/>
                </a:endParaRPr>
              </a:p>
              <a:p>
                <a:r>
                  <a:rPr kumimoji="1" lang="en-US" altLang="ja-JP" sz="2400" b="0" dirty="0" smtClean="0"/>
                  <a:t>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𝑛𝑠𝑟𝑐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𝑛𝑎</m:t>
                        </m:r>
                      </m:e>
                    </m:d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endParaRPr kumimoji="1" lang="en-US" altLang="ja-JP" sz="2400" b="0" i="1" dirty="0" smtClean="0">
                  <a:latin typeface="Cambria Math" panose="02040503050406030204" pitchFamily="18" charset="0"/>
                </a:endParaRPr>
              </a:p>
              <a:p>
                <a:r>
                  <a:rPr kumimoji="1" lang="en-US" altLang="ja-JP" sz="2400" b="0" dirty="0" smtClean="0">
                    <a:solidFill>
                      <a:srgbClr val="E03253"/>
                    </a:solidFill>
                  </a:rPr>
                  <a:t>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𝑛𝑠𝑟𝑐</m:t>
                        </m:r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𝑛𝑏</m:t>
                        </m:r>
                      </m:e>
                    </m:d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kumimoji="1" lang="en-US" altLang="ja-JP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52" name="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916470"/>
                <a:ext cx="6794943" cy="1569660"/>
              </a:xfrm>
              <a:prstGeom prst="rect">
                <a:avLst/>
              </a:prstGeom>
              <a:blipFill rotWithShape="0">
                <a:blip r:embed="rId6"/>
                <a:stretch>
                  <a:fillRect b="-5039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4"/>
              <p:cNvSpPr txBox="1"/>
              <p:nvPr/>
            </p:nvSpPr>
            <p:spPr>
              <a:xfrm>
                <a:off x="1" y="916469"/>
                <a:ext cx="6794943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2400" b="0" dirty="0" smtClean="0"/>
                  <a:t> 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𝑉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𝑛𝑠𝑟𝑐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𝑛𝑎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𝑛𝑏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𝑛𝑐</m:t>
                        </m:r>
                      </m:e>
                    </m:d>
                  </m:oMath>
                </a14:m>
                <a: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  <a:t/>
                </a:r>
                <a:b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</a:br>
                <a:r>
                  <a:rPr kumimoji="1" lang="en-US" altLang="ja-JP" sz="2400" b="0" i="1" dirty="0" smtClean="0">
                    <a:solidFill>
                      <a:srgbClr val="E03253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={ </m:t>
                    </m:r>
                    <m:d>
                      <m:d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𝑛𝑠𝑟𝑐</m:t>
                        </m:r>
                      </m:e>
                    </m:d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endParaRPr kumimoji="1" lang="en-US" altLang="ja-JP" sz="2400" b="0" i="1" dirty="0" smtClean="0">
                  <a:latin typeface="Cambria Math" panose="02040503050406030204" pitchFamily="18" charset="0"/>
                </a:endParaRPr>
              </a:p>
              <a:p>
                <a:r>
                  <a:rPr kumimoji="1" lang="en-US" altLang="ja-JP" sz="2400" b="0" dirty="0" smtClean="0"/>
                  <a:t>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𝑛𝑠𝑟𝑐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𝑛𝑎</m:t>
                        </m:r>
                      </m:e>
                    </m:d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endParaRPr kumimoji="1" lang="en-US" altLang="ja-JP" sz="2400" b="0" i="1" dirty="0" smtClean="0">
                  <a:latin typeface="Cambria Math" panose="02040503050406030204" pitchFamily="18" charset="0"/>
                </a:endParaRPr>
              </a:p>
              <a:p>
                <a:r>
                  <a:rPr kumimoji="1" lang="en-US" altLang="ja-JP" sz="2400" b="0" dirty="0" smtClean="0"/>
                  <a:t>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𝑛𝑠𝑟𝑐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latin typeface="Cambria Math" panose="02040503050406030204" pitchFamily="18" charset="0"/>
                          </a:rPr>
                          <m:t>𝑛𝑏</m:t>
                        </m:r>
                      </m:e>
                    </m:d>
                    <m:r>
                      <a:rPr kumimoji="1" lang="en-US" altLang="ja-JP" sz="2400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endParaRPr kumimoji="1" lang="en-US" altLang="ja-JP" sz="2400" b="0" i="1" dirty="0" smtClean="0">
                  <a:latin typeface="Cambria Math" panose="02040503050406030204" pitchFamily="18" charset="0"/>
                </a:endParaRPr>
              </a:p>
              <a:p>
                <a:r>
                  <a:rPr kumimoji="1" lang="en-US" altLang="ja-JP" sz="2400" b="0" dirty="0" smtClean="0">
                    <a:solidFill>
                      <a:srgbClr val="E03253"/>
                    </a:solidFill>
                  </a:rPr>
                  <a:t>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𝑛𝑠𝑟𝑐</m:t>
                        </m:r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kumimoji="1" lang="en-US" altLang="ja-JP" sz="2400" b="0" i="1" smtClean="0">
                            <a:solidFill>
                              <a:srgbClr val="E03253"/>
                            </a:solidFill>
                            <a:latin typeface="Cambria Math" panose="02040503050406030204" pitchFamily="18" charset="0"/>
                          </a:rPr>
                          <m:t>𝑛𝑐</m:t>
                        </m:r>
                      </m:e>
                    </m:d>
                    <m:r>
                      <a:rPr kumimoji="1" lang="en-US" altLang="ja-JP" sz="2400" b="0" i="1" smtClean="0">
                        <a:solidFill>
                          <a:srgbClr val="E03253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kumimoji="1" lang="en-US" altLang="ja-JP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55" name="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916469"/>
                <a:ext cx="6794943" cy="1938992"/>
              </a:xfrm>
              <a:prstGeom prst="rect">
                <a:avLst/>
              </a:prstGeom>
              <a:blipFill rotWithShape="0">
                <a:blip r:embed="rId7"/>
                <a:stretch>
                  <a:fillRect b="-408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円/楕円 43"/>
          <p:cNvSpPr/>
          <p:nvPr/>
        </p:nvSpPr>
        <p:spPr>
          <a:xfrm>
            <a:off x="3060000" y="970896"/>
            <a:ext cx="3240000" cy="1224266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0" name="図 4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353" y="1279139"/>
            <a:ext cx="942827" cy="615106"/>
          </a:xfrm>
          <a:prstGeom prst="rect">
            <a:avLst/>
          </a:prstGeom>
        </p:spPr>
      </p:pic>
      <p:sp>
        <p:nvSpPr>
          <p:cNvPr id="51" name="テキスト ボックス 50"/>
          <p:cNvSpPr txBox="1"/>
          <p:nvPr/>
        </p:nvSpPr>
        <p:spPr>
          <a:xfrm>
            <a:off x="3204000" y="1330896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S1</a:t>
            </a:r>
            <a:endParaRPr kumimoji="1" lang="ja-JP" altLang="en-US" sz="3200" b="1" dirty="0"/>
          </a:p>
        </p:txBody>
      </p:sp>
      <p:pic>
        <p:nvPicPr>
          <p:cNvPr id="103" name="図 10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967" y="1300785"/>
            <a:ext cx="943585" cy="615600"/>
          </a:xfrm>
          <a:prstGeom prst="rect">
            <a:avLst/>
          </a:prstGeom>
        </p:spPr>
      </p:pic>
      <p:sp>
        <p:nvSpPr>
          <p:cNvPr id="54" name="テキスト ボックス 53"/>
          <p:cNvSpPr txBox="1"/>
          <p:nvPr/>
        </p:nvSpPr>
        <p:spPr>
          <a:xfrm>
            <a:off x="4205180" y="1330896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S2</a:t>
            </a:r>
            <a:endParaRPr kumimoji="1" lang="ja-JP" altLang="en-US" sz="3200" b="1" dirty="0"/>
          </a:p>
        </p:txBody>
      </p:sp>
      <p:pic>
        <p:nvPicPr>
          <p:cNvPr id="60" name="図 5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187" y="1316582"/>
            <a:ext cx="943584" cy="615600"/>
          </a:xfrm>
          <a:prstGeom prst="rect">
            <a:avLst/>
          </a:prstGeom>
        </p:spPr>
      </p:pic>
      <p:sp>
        <p:nvSpPr>
          <p:cNvPr id="61" name="テキスト ボックス 60"/>
          <p:cNvSpPr txBox="1"/>
          <p:nvPr/>
        </p:nvSpPr>
        <p:spPr>
          <a:xfrm>
            <a:off x="5132407" y="1366811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S3</a:t>
            </a:r>
            <a:endParaRPr kumimoji="1" lang="ja-JP" altLang="en-US" sz="3200" b="1" dirty="0"/>
          </a:p>
        </p:txBody>
      </p:sp>
      <p:sp>
        <p:nvSpPr>
          <p:cNvPr id="62" name="円/楕円 61"/>
          <p:cNvSpPr/>
          <p:nvPr/>
        </p:nvSpPr>
        <p:spPr>
          <a:xfrm>
            <a:off x="3060000" y="2710209"/>
            <a:ext cx="3240000" cy="12242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63" name="図 6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2353" y="3018452"/>
            <a:ext cx="942827" cy="615106"/>
          </a:xfrm>
          <a:prstGeom prst="rect">
            <a:avLst/>
          </a:prstGeom>
        </p:spPr>
      </p:pic>
      <p:sp>
        <p:nvSpPr>
          <p:cNvPr id="64" name="テキスト ボックス 63"/>
          <p:cNvSpPr txBox="1"/>
          <p:nvPr/>
        </p:nvSpPr>
        <p:spPr>
          <a:xfrm>
            <a:off x="3204000" y="3070209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src</a:t>
            </a:r>
            <a:endParaRPr kumimoji="1" lang="ja-JP" altLang="en-US" sz="3200" b="1" dirty="0"/>
          </a:p>
        </p:txBody>
      </p:sp>
      <p:pic>
        <p:nvPicPr>
          <p:cNvPr id="104" name="図 103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396" y="3039384"/>
            <a:ext cx="943585" cy="615600"/>
          </a:xfrm>
          <a:prstGeom prst="rect">
            <a:avLst/>
          </a:prstGeom>
        </p:spPr>
      </p:pic>
      <p:sp>
        <p:nvSpPr>
          <p:cNvPr id="66" name="テキスト ボックス 65"/>
          <p:cNvSpPr txBox="1"/>
          <p:nvPr/>
        </p:nvSpPr>
        <p:spPr>
          <a:xfrm>
            <a:off x="4205180" y="3070209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src</a:t>
            </a:r>
            <a:endParaRPr kumimoji="1" lang="ja-JP" altLang="en-US" sz="3200" b="1" dirty="0"/>
          </a:p>
        </p:txBody>
      </p:sp>
      <p:pic>
        <p:nvPicPr>
          <p:cNvPr id="67" name="図 6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187" y="3055895"/>
            <a:ext cx="943584" cy="615600"/>
          </a:xfrm>
          <a:prstGeom prst="rect">
            <a:avLst/>
          </a:prstGeom>
        </p:spPr>
      </p:pic>
      <p:sp>
        <p:nvSpPr>
          <p:cNvPr id="68" name="テキスト ボックス 67"/>
          <p:cNvSpPr txBox="1"/>
          <p:nvPr/>
        </p:nvSpPr>
        <p:spPr>
          <a:xfrm>
            <a:off x="5132407" y="3106124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src</a:t>
            </a:r>
            <a:endParaRPr kumimoji="1" lang="ja-JP" altLang="en-US" sz="3200" b="1" dirty="0"/>
          </a:p>
        </p:txBody>
      </p:sp>
      <p:sp>
        <p:nvSpPr>
          <p:cNvPr id="69" name="円/楕円 68"/>
          <p:cNvSpPr/>
          <p:nvPr/>
        </p:nvSpPr>
        <p:spPr>
          <a:xfrm>
            <a:off x="180000" y="4277436"/>
            <a:ext cx="3240000" cy="12242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0" name="図 6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53" y="4585679"/>
            <a:ext cx="942827" cy="615106"/>
          </a:xfrm>
          <a:prstGeom prst="rect">
            <a:avLst/>
          </a:prstGeom>
        </p:spPr>
      </p:pic>
      <p:sp>
        <p:nvSpPr>
          <p:cNvPr id="71" name="テキスト ボックス 70"/>
          <p:cNvSpPr txBox="1"/>
          <p:nvPr/>
        </p:nvSpPr>
        <p:spPr>
          <a:xfrm>
            <a:off x="334691" y="4607424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a</a:t>
            </a:r>
            <a:endParaRPr kumimoji="1" lang="ja-JP" altLang="en-US" sz="3200" b="1" dirty="0"/>
          </a:p>
        </p:txBody>
      </p:sp>
      <p:pic>
        <p:nvPicPr>
          <p:cNvPr id="105" name="図 10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5275" y="4588434"/>
            <a:ext cx="943585" cy="615600"/>
          </a:xfrm>
          <a:prstGeom prst="rect">
            <a:avLst/>
          </a:prstGeom>
        </p:spPr>
      </p:pic>
      <p:sp>
        <p:nvSpPr>
          <p:cNvPr id="73" name="テキスト ボックス 72"/>
          <p:cNvSpPr txBox="1"/>
          <p:nvPr/>
        </p:nvSpPr>
        <p:spPr>
          <a:xfrm>
            <a:off x="1344393" y="4615871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a</a:t>
            </a:r>
            <a:endParaRPr kumimoji="1" lang="ja-JP" altLang="en-US" sz="3200" b="1" dirty="0"/>
          </a:p>
        </p:txBody>
      </p:sp>
      <p:pic>
        <p:nvPicPr>
          <p:cNvPr id="74" name="図 7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187" y="4623122"/>
            <a:ext cx="943584" cy="615600"/>
          </a:xfrm>
          <a:prstGeom prst="rect">
            <a:avLst/>
          </a:prstGeom>
        </p:spPr>
      </p:pic>
      <p:sp>
        <p:nvSpPr>
          <p:cNvPr id="75" name="テキスト ボックス 74"/>
          <p:cNvSpPr txBox="1"/>
          <p:nvPr/>
        </p:nvSpPr>
        <p:spPr>
          <a:xfrm>
            <a:off x="2263098" y="4621802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a</a:t>
            </a:r>
            <a:endParaRPr kumimoji="1" lang="ja-JP" altLang="en-US" sz="3200" b="1" dirty="0"/>
          </a:p>
        </p:txBody>
      </p:sp>
      <p:sp>
        <p:nvSpPr>
          <p:cNvPr id="76" name="円/楕円 75"/>
          <p:cNvSpPr/>
          <p:nvPr/>
        </p:nvSpPr>
        <p:spPr>
          <a:xfrm>
            <a:off x="3512407" y="5329746"/>
            <a:ext cx="3240000" cy="12242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7" name="図 7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60" y="5637989"/>
            <a:ext cx="942827" cy="615106"/>
          </a:xfrm>
          <a:prstGeom prst="rect">
            <a:avLst/>
          </a:prstGeom>
        </p:spPr>
      </p:pic>
      <p:sp>
        <p:nvSpPr>
          <p:cNvPr id="78" name="テキスト ボックス 77"/>
          <p:cNvSpPr txBox="1"/>
          <p:nvPr/>
        </p:nvSpPr>
        <p:spPr>
          <a:xfrm>
            <a:off x="3656407" y="5689746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b</a:t>
            </a:r>
            <a:endParaRPr kumimoji="1" lang="ja-JP" altLang="en-US" sz="3200" b="1" dirty="0"/>
          </a:p>
        </p:txBody>
      </p:sp>
      <p:pic>
        <p:nvPicPr>
          <p:cNvPr id="106" name="図 10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4457" y="5665739"/>
            <a:ext cx="943585" cy="615600"/>
          </a:xfrm>
          <a:prstGeom prst="rect">
            <a:avLst/>
          </a:prstGeom>
        </p:spPr>
      </p:pic>
      <p:sp>
        <p:nvSpPr>
          <p:cNvPr id="80" name="テキスト ボックス 79"/>
          <p:cNvSpPr txBox="1"/>
          <p:nvPr/>
        </p:nvSpPr>
        <p:spPr>
          <a:xfrm>
            <a:off x="4657587" y="5689746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b</a:t>
            </a:r>
            <a:endParaRPr kumimoji="1" lang="ja-JP" altLang="en-US" sz="3200" b="1" dirty="0"/>
          </a:p>
        </p:txBody>
      </p:sp>
      <p:sp>
        <p:nvSpPr>
          <p:cNvPr id="83" name="円/楕円 82"/>
          <p:cNvSpPr/>
          <p:nvPr/>
        </p:nvSpPr>
        <p:spPr>
          <a:xfrm>
            <a:off x="5904000" y="4105480"/>
            <a:ext cx="3240000" cy="1224266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1" name="図 8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594" y="5675432"/>
            <a:ext cx="943584" cy="615600"/>
          </a:xfrm>
          <a:prstGeom prst="rect">
            <a:avLst/>
          </a:prstGeom>
        </p:spPr>
      </p:pic>
      <p:pic>
        <p:nvPicPr>
          <p:cNvPr id="108" name="図 10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6415" y="4456534"/>
            <a:ext cx="943585" cy="615600"/>
          </a:xfrm>
          <a:prstGeom prst="rect">
            <a:avLst/>
          </a:prstGeom>
        </p:spPr>
      </p:pic>
      <p:sp>
        <p:nvSpPr>
          <p:cNvPr id="82" name="テキスト ボックス 81"/>
          <p:cNvSpPr txBox="1"/>
          <p:nvPr/>
        </p:nvSpPr>
        <p:spPr>
          <a:xfrm>
            <a:off x="5592675" y="5703676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b</a:t>
            </a:r>
            <a:endParaRPr kumimoji="1" lang="ja-JP" altLang="en-US" sz="3200" b="1" dirty="0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7848583" y="4456534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c</a:t>
            </a:r>
            <a:endParaRPr kumimoji="1" lang="ja-JP" altLang="en-US" sz="3200" b="1" dirty="0"/>
          </a:p>
        </p:txBody>
      </p:sp>
      <p:pic>
        <p:nvPicPr>
          <p:cNvPr id="84" name="図 8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1990" y="4425116"/>
            <a:ext cx="942827" cy="615106"/>
          </a:xfrm>
          <a:prstGeom prst="rect">
            <a:avLst/>
          </a:prstGeom>
        </p:spPr>
      </p:pic>
      <p:sp>
        <p:nvSpPr>
          <p:cNvPr id="85" name="テキスト ボックス 84"/>
          <p:cNvSpPr txBox="1"/>
          <p:nvPr/>
        </p:nvSpPr>
        <p:spPr>
          <a:xfrm>
            <a:off x="6463106" y="4436618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c</a:t>
            </a:r>
            <a:endParaRPr kumimoji="1" lang="ja-JP" altLang="en-US" sz="3200" b="1" dirty="0"/>
          </a:p>
        </p:txBody>
      </p:sp>
      <p:cxnSp>
        <p:nvCxnSpPr>
          <p:cNvPr id="88" name="直線矢印コネクタ 87"/>
          <p:cNvCxnSpPr>
            <a:stCxn id="44" idx="4"/>
            <a:endCxn id="62" idx="0"/>
          </p:cNvCxnSpPr>
          <p:nvPr/>
        </p:nvCxnSpPr>
        <p:spPr>
          <a:xfrm>
            <a:off x="4680000" y="2195162"/>
            <a:ext cx="0" cy="51504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直線矢印コネクタ 97"/>
          <p:cNvCxnSpPr>
            <a:stCxn id="44" idx="4"/>
            <a:endCxn id="62" idx="0"/>
          </p:cNvCxnSpPr>
          <p:nvPr/>
        </p:nvCxnSpPr>
        <p:spPr>
          <a:xfrm>
            <a:off x="4680000" y="2195162"/>
            <a:ext cx="0" cy="515047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>
            <a:stCxn id="62" idx="4"/>
            <a:endCxn id="69" idx="0"/>
          </p:cNvCxnSpPr>
          <p:nvPr/>
        </p:nvCxnSpPr>
        <p:spPr>
          <a:xfrm flipH="1">
            <a:off x="1800000" y="3934475"/>
            <a:ext cx="2880000" cy="34296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直線矢印コネクタ 98"/>
          <p:cNvCxnSpPr>
            <a:stCxn id="62" idx="4"/>
            <a:endCxn id="69" idx="0"/>
          </p:cNvCxnSpPr>
          <p:nvPr/>
        </p:nvCxnSpPr>
        <p:spPr>
          <a:xfrm flipH="1">
            <a:off x="1800000" y="3934475"/>
            <a:ext cx="2880000" cy="342961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矢印コネクタ 89"/>
          <p:cNvCxnSpPr>
            <a:stCxn id="62" idx="4"/>
            <a:endCxn id="83" idx="0"/>
          </p:cNvCxnSpPr>
          <p:nvPr/>
        </p:nvCxnSpPr>
        <p:spPr>
          <a:xfrm>
            <a:off x="4680000" y="3934475"/>
            <a:ext cx="2844000" cy="17100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直線矢印コネクタ 99"/>
          <p:cNvCxnSpPr>
            <a:stCxn id="62" idx="4"/>
            <a:endCxn id="83" idx="0"/>
          </p:cNvCxnSpPr>
          <p:nvPr/>
        </p:nvCxnSpPr>
        <p:spPr>
          <a:xfrm>
            <a:off x="4680000" y="3934475"/>
            <a:ext cx="2844000" cy="171005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矢印コネクタ 90"/>
          <p:cNvCxnSpPr>
            <a:stCxn id="62" idx="4"/>
            <a:endCxn id="76" idx="0"/>
          </p:cNvCxnSpPr>
          <p:nvPr/>
        </p:nvCxnSpPr>
        <p:spPr>
          <a:xfrm>
            <a:off x="4680000" y="3934475"/>
            <a:ext cx="452407" cy="139527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線矢印コネクタ 100"/>
          <p:cNvCxnSpPr>
            <a:stCxn id="62" idx="4"/>
            <a:endCxn id="76" idx="0"/>
          </p:cNvCxnSpPr>
          <p:nvPr/>
        </p:nvCxnSpPr>
        <p:spPr>
          <a:xfrm>
            <a:off x="4680000" y="3934475"/>
            <a:ext cx="452407" cy="1395271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矢印コネクタ 91"/>
          <p:cNvCxnSpPr>
            <a:stCxn id="69" idx="4"/>
            <a:endCxn id="76" idx="2"/>
          </p:cNvCxnSpPr>
          <p:nvPr/>
        </p:nvCxnSpPr>
        <p:spPr>
          <a:xfrm>
            <a:off x="1800000" y="5501702"/>
            <a:ext cx="1712407" cy="440177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テキスト ボックス 92"/>
          <p:cNvSpPr txBox="1"/>
          <p:nvPr/>
        </p:nvSpPr>
        <p:spPr>
          <a:xfrm>
            <a:off x="4604544" y="2154841"/>
            <a:ext cx="7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>
                <a:solidFill>
                  <a:srgbClr val="0071BC"/>
                </a:solidFill>
              </a:rPr>
              <a:t>3</a:t>
            </a:r>
            <a:endParaRPr kumimoji="1" lang="ja-JP" altLang="en-US" sz="3200" b="1" dirty="0">
              <a:solidFill>
                <a:srgbClr val="0071BC"/>
              </a:solidFill>
            </a:endParaRPr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2508359" y="3667969"/>
            <a:ext cx="7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>
                <a:solidFill>
                  <a:srgbClr val="0071BC"/>
                </a:solidFill>
              </a:rPr>
              <a:t>3</a:t>
            </a:r>
            <a:endParaRPr kumimoji="1" lang="ja-JP" altLang="en-US" sz="3200" b="1" dirty="0">
              <a:solidFill>
                <a:srgbClr val="0071BC"/>
              </a:solidFill>
            </a:endParaRPr>
          </a:p>
        </p:txBody>
      </p:sp>
      <p:sp>
        <p:nvSpPr>
          <p:cNvPr id="95" name="テキスト ボックス 94"/>
          <p:cNvSpPr txBox="1"/>
          <p:nvPr/>
        </p:nvSpPr>
        <p:spPr>
          <a:xfrm>
            <a:off x="6231648" y="3532108"/>
            <a:ext cx="7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>
                <a:solidFill>
                  <a:srgbClr val="0071BC"/>
                </a:solidFill>
              </a:rPr>
              <a:t>2</a:t>
            </a:r>
            <a:endParaRPr kumimoji="1" lang="ja-JP" altLang="en-US" sz="3200" b="1" dirty="0">
              <a:solidFill>
                <a:srgbClr val="0071BC"/>
              </a:solidFill>
            </a:endParaRP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4731593" y="4263266"/>
            <a:ext cx="7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>
                <a:solidFill>
                  <a:srgbClr val="0071BC"/>
                </a:solidFill>
              </a:rPr>
              <a:t>2</a:t>
            </a:r>
            <a:endParaRPr kumimoji="1" lang="ja-JP" altLang="en-US" sz="3200" b="1" dirty="0">
              <a:solidFill>
                <a:srgbClr val="0071BC"/>
              </a:solidFill>
            </a:endParaRPr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2180322" y="5658537"/>
            <a:ext cx="7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>
                <a:solidFill>
                  <a:srgbClr val="0071BC"/>
                </a:solidFill>
              </a:rPr>
              <a:t>1</a:t>
            </a:r>
            <a:endParaRPr kumimoji="1" lang="ja-JP" altLang="en-US" sz="3200" b="1" dirty="0">
              <a:solidFill>
                <a:srgbClr val="0071B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293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0325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1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C9CDE"/>
                                      </p:to>
                                    </p:animClr>
                                    <p:set>
                                      <p:cBhvr>
                                        <p:cTn id="19" dur="1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1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4" dur="1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1B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1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0325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1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EB7D92"/>
                                      </p:to>
                                    </p:animClr>
                                    <p:set>
                                      <p:cBhvr>
                                        <p:cTn id="39" dur="1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1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4" dur="1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1B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1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0325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1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BBDFF"/>
                                      </p:to>
                                    </p:animClr>
                                    <p:set>
                                      <p:cBhvr>
                                        <p:cTn id="59" dur="1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1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4" dur="1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71B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1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E0325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8" dur="1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79" dur="1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0" dur="1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58" grpId="0"/>
      <p:bldP spid="58" grpId="1"/>
      <p:bldP spid="56" grpId="0"/>
      <p:bldP spid="56" grpId="1"/>
      <p:bldP spid="52" grpId="0"/>
      <p:bldP spid="52" grpId="1"/>
      <p:bldP spid="55" grpId="0"/>
      <p:bldP spid="93" grpId="0"/>
      <p:bldP spid="93" grpId="1"/>
      <p:bldP spid="94" grpId="0"/>
      <p:bldP spid="94" grpId="1"/>
      <p:bldP spid="95" grpId="0"/>
      <p:bldP spid="96" grpId="0"/>
      <p:bldP spid="96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0" y="878182"/>
            <a:ext cx="9144000" cy="2542218"/>
          </a:xfrm>
          <a:prstGeom prst="rect">
            <a:avLst/>
          </a:prstGeom>
          <a:ln>
            <a:noFill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Directory Viewer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16</a:t>
            </a:fld>
            <a:endParaRPr lang="en-US" altLang="ja-JP" dirty="0"/>
          </a:p>
        </p:txBody>
      </p:sp>
      <p:sp>
        <p:nvSpPr>
          <p:cNvPr id="7" name="Tree View"/>
          <p:cNvSpPr txBox="1">
            <a:spLocks/>
          </p:cNvSpPr>
          <p:nvPr/>
        </p:nvSpPr>
        <p:spPr bwMode="auto">
          <a:xfrm>
            <a:off x="489744" y="3429001"/>
            <a:ext cx="8229600" cy="3046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altLang="ja-JP" sz="4000" dirty="0" smtClean="0">
                <a:solidFill>
                  <a:srgbClr val="0071BC"/>
                </a:solidFill>
              </a:rPr>
              <a:t>Tree View</a:t>
            </a:r>
          </a:p>
          <a:p>
            <a:r>
              <a:rPr lang="en-US" altLang="ja-JP" dirty="0"/>
              <a:t>shows the unified directory tree</a:t>
            </a:r>
            <a:r>
              <a:rPr lang="en-US" altLang="ja-JP" dirty="0" smtClean="0"/>
              <a:t>.</a:t>
            </a:r>
            <a:endParaRPr lang="en-US" altLang="ja-JP" sz="8000" b="1" dirty="0" smtClean="0">
              <a:solidFill>
                <a:srgbClr val="0071BC"/>
              </a:solidFill>
            </a:endParaRPr>
          </a:p>
          <a:p>
            <a:r>
              <a:rPr lang="en-US" altLang="ja-JP" dirty="0"/>
              <a:t>If a node </a:t>
            </a:r>
            <a:r>
              <a:rPr lang="en-US" altLang="ja-JP" dirty="0" smtClean="0"/>
              <a:t>contains multiple </a:t>
            </a:r>
            <a:r>
              <a:rPr lang="en-US" altLang="ja-JP" dirty="0"/>
              <a:t>directories having different source code</a:t>
            </a:r>
            <a:r>
              <a:rPr lang="en-US" altLang="ja-JP" dirty="0" smtClean="0"/>
              <a:t>,</a:t>
            </a:r>
            <a:br>
              <a:rPr lang="en-US" altLang="ja-JP" dirty="0" smtClean="0"/>
            </a:br>
            <a:r>
              <a:rPr lang="en-US" altLang="ja-JP" dirty="0" smtClean="0"/>
              <a:t>the </a:t>
            </a:r>
            <a:r>
              <a:rPr lang="en-US" altLang="ja-JP" dirty="0"/>
              <a:t>node is colored in blue.</a:t>
            </a:r>
            <a:endParaRPr lang="en-US" altLang="ja-JP" dirty="0" smtClean="0"/>
          </a:p>
        </p:txBody>
      </p:sp>
      <p:sp>
        <p:nvSpPr>
          <p:cNvPr id="9" name="Tree View枠"/>
          <p:cNvSpPr/>
          <p:nvPr/>
        </p:nvSpPr>
        <p:spPr>
          <a:xfrm>
            <a:off x="-1" y="1269000"/>
            <a:ext cx="1044001" cy="1800000"/>
          </a:xfrm>
          <a:prstGeom prst="roundRect">
            <a:avLst/>
          </a:prstGeom>
          <a:noFill/>
          <a:ln w="57150"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1980" y="869580"/>
            <a:ext cx="2905715" cy="2550819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4" name="図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543" y="1597553"/>
            <a:ext cx="1142894" cy="1142894"/>
          </a:xfrm>
          <a:prstGeom prst="rect">
            <a:avLst/>
          </a:prstGeom>
        </p:spPr>
      </p:pic>
      <p:sp>
        <p:nvSpPr>
          <p:cNvPr id="15" name="角丸四角形 14"/>
          <p:cNvSpPr/>
          <p:nvPr/>
        </p:nvSpPr>
        <p:spPr>
          <a:xfrm>
            <a:off x="3636000" y="1773000"/>
            <a:ext cx="1951695" cy="1080000"/>
          </a:xfrm>
          <a:prstGeom prst="roundRect">
            <a:avLst/>
          </a:prstGeom>
          <a:noFill/>
          <a:ln w="57150">
            <a:solidFill>
              <a:srgbClr val="00B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5698790" y="1773000"/>
            <a:ext cx="3176598" cy="109580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 smtClean="0">
                <a:solidFill>
                  <a:schemeClr val="bg1"/>
                </a:solidFill>
              </a:rPr>
              <a:t>Different </a:t>
            </a:r>
            <a:r>
              <a:rPr lang="en-US" altLang="ja-JP" sz="3200" b="1" dirty="0" smtClean="0">
                <a:solidFill>
                  <a:schemeClr val="bg1"/>
                </a:solidFill>
              </a:rPr>
              <a:t>code</a:t>
            </a:r>
          </a:p>
          <a:p>
            <a:pPr algn="ctr"/>
            <a:r>
              <a:rPr kumimoji="1" lang="en-US" altLang="ja-JP" sz="3200" b="1" dirty="0" smtClean="0">
                <a:solidFill>
                  <a:schemeClr val="bg1"/>
                </a:solidFill>
              </a:rPr>
              <a:t>included</a:t>
            </a:r>
            <a:endParaRPr kumimoji="1" lang="ja-JP" alt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69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0" y="878182"/>
            <a:ext cx="9144000" cy="2542218"/>
          </a:xfrm>
          <a:prstGeom prst="rect">
            <a:avLst/>
          </a:prstGeom>
          <a:ln>
            <a:noFill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Directory Viewer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17</a:t>
            </a:fld>
            <a:endParaRPr lang="en-US" altLang="ja-JP" dirty="0"/>
          </a:p>
        </p:txBody>
      </p:sp>
      <p:sp>
        <p:nvSpPr>
          <p:cNvPr id="10" name="File List View"/>
          <p:cNvSpPr txBox="1">
            <a:spLocks/>
          </p:cNvSpPr>
          <p:nvPr/>
        </p:nvSpPr>
        <p:spPr bwMode="auto">
          <a:xfrm>
            <a:off x="489744" y="3429001"/>
            <a:ext cx="8229600" cy="3046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altLang="ja-JP" sz="4000" dirty="0" smtClean="0">
                <a:solidFill>
                  <a:srgbClr val="0071BC"/>
                </a:solidFill>
              </a:rPr>
              <a:t>File List View</a:t>
            </a:r>
          </a:p>
          <a:p>
            <a:r>
              <a:rPr lang="en-US" altLang="ja-JP" dirty="0"/>
              <a:t>shows a table of </a:t>
            </a:r>
            <a:r>
              <a:rPr lang="en-US" altLang="ja-JP" dirty="0" smtClean="0"/>
              <a:t>file names and their MD5 hash values contained in a selected </a:t>
            </a:r>
            <a:r>
              <a:rPr lang="en-US" altLang="ja-JP" dirty="0"/>
              <a:t>node.</a:t>
            </a:r>
          </a:p>
          <a:p>
            <a:r>
              <a:rPr lang="en-US" altLang="ja-JP" dirty="0"/>
              <a:t>A black </a:t>
            </a:r>
            <a:r>
              <a:rPr lang="en-US" altLang="ja-JP" dirty="0" smtClean="0"/>
              <a:t>hash value indicates that the </a:t>
            </a:r>
            <a:r>
              <a:rPr lang="en-US" altLang="ja-JP" dirty="0"/>
              <a:t>file content is different from another product.</a:t>
            </a:r>
            <a:endParaRPr lang="en-US" altLang="ja-JP" dirty="0" smtClean="0"/>
          </a:p>
        </p:txBody>
      </p:sp>
      <p:sp>
        <p:nvSpPr>
          <p:cNvPr id="11" name="File List View枠"/>
          <p:cNvSpPr/>
          <p:nvPr/>
        </p:nvSpPr>
        <p:spPr>
          <a:xfrm>
            <a:off x="1044000" y="1269000"/>
            <a:ext cx="3960000" cy="2151400"/>
          </a:xfrm>
          <a:prstGeom prst="roundRect">
            <a:avLst>
              <a:gd name="adj" fmla="val 10687"/>
            </a:avLst>
          </a:prstGeom>
          <a:noFill/>
          <a:ln w="57150"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800" y="658539"/>
            <a:ext cx="5544000" cy="280483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362" y="1039080"/>
            <a:ext cx="1142894" cy="1142894"/>
          </a:xfrm>
          <a:prstGeom prst="rect">
            <a:avLst/>
          </a:prstGeom>
        </p:spPr>
      </p:pic>
      <p:sp>
        <p:nvSpPr>
          <p:cNvPr id="21" name="角丸四角形 20"/>
          <p:cNvSpPr/>
          <p:nvPr/>
        </p:nvSpPr>
        <p:spPr>
          <a:xfrm>
            <a:off x="3125979" y="1629000"/>
            <a:ext cx="5406021" cy="432000"/>
          </a:xfrm>
          <a:prstGeom prst="roundRect">
            <a:avLst/>
          </a:prstGeom>
          <a:noFill/>
          <a:ln w="57150">
            <a:solidFill>
              <a:srgbClr val="00B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2" name="正方形/長方形 21"/>
          <p:cNvSpPr/>
          <p:nvPr/>
        </p:nvSpPr>
        <p:spPr>
          <a:xfrm>
            <a:off x="108000" y="2232989"/>
            <a:ext cx="2916000" cy="98001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b="1" dirty="0" smtClean="0">
                <a:solidFill>
                  <a:schemeClr val="bg1"/>
                </a:solidFill>
              </a:rPr>
              <a:t>Different</a:t>
            </a:r>
          </a:p>
          <a:p>
            <a:pPr algn="ctr"/>
            <a:r>
              <a:rPr lang="en-US" altLang="ja-JP" sz="3200" b="1" dirty="0" smtClean="0">
                <a:solidFill>
                  <a:schemeClr val="bg1"/>
                </a:solidFill>
              </a:rPr>
              <a:t>contents</a:t>
            </a:r>
            <a:endParaRPr kumimoji="1" lang="ja-JP" altLang="en-US" sz="3200" b="1" dirty="0">
              <a:solidFill>
                <a:schemeClr val="bg1"/>
              </a:solidFill>
            </a:endParaRPr>
          </a:p>
        </p:txBody>
      </p:sp>
      <p:sp>
        <p:nvSpPr>
          <p:cNvPr id="23" name="角丸四角形 22"/>
          <p:cNvSpPr/>
          <p:nvPr/>
        </p:nvSpPr>
        <p:spPr>
          <a:xfrm>
            <a:off x="3142800" y="2224445"/>
            <a:ext cx="5406021" cy="432000"/>
          </a:xfrm>
          <a:prstGeom prst="roundRect">
            <a:avLst/>
          </a:prstGeom>
          <a:noFill/>
          <a:ln w="57150">
            <a:solidFill>
              <a:srgbClr val="00B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1611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0" y="878182"/>
            <a:ext cx="9144000" cy="2542218"/>
          </a:xfrm>
          <a:prstGeom prst="rect">
            <a:avLst/>
          </a:prstGeom>
          <a:ln>
            <a:noFill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Directory Viewer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18</a:t>
            </a:fld>
            <a:endParaRPr lang="en-US" altLang="ja-JP" dirty="0"/>
          </a:p>
        </p:txBody>
      </p:sp>
      <p:sp>
        <p:nvSpPr>
          <p:cNvPr id="12" name="File Matrix View"/>
          <p:cNvSpPr txBox="1">
            <a:spLocks/>
          </p:cNvSpPr>
          <p:nvPr/>
        </p:nvSpPr>
        <p:spPr bwMode="auto">
          <a:xfrm>
            <a:off x="489744" y="3429000"/>
            <a:ext cx="8229600" cy="30460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altLang="ja-JP" sz="4000" dirty="0" smtClean="0">
                <a:solidFill>
                  <a:srgbClr val="0071BC"/>
                </a:solidFill>
              </a:rPr>
              <a:t>File Matrix View</a:t>
            </a:r>
          </a:p>
          <a:p>
            <a:r>
              <a:rPr lang="en-US" altLang="ja-JP" dirty="0" smtClean="0"/>
              <a:t>shows </a:t>
            </a:r>
            <a:r>
              <a:rPr lang="en-US" altLang="ja-JP" dirty="0"/>
              <a:t>the similarity of files having the same file name </a:t>
            </a:r>
            <a:r>
              <a:rPr lang="en-US" altLang="ja-JP" dirty="0" smtClean="0"/>
              <a:t>selected in </a:t>
            </a:r>
            <a:r>
              <a:rPr lang="en-US" altLang="ja-JP" dirty="0"/>
              <a:t>a file list view</a:t>
            </a:r>
            <a:r>
              <a:rPr lang="en-US" altLang="ja-JP" dirty="0" smtClean="0"/>
              <a:t>.</a:t>
            </a:r>
            <a:endParaRPr lang="en-US" altLang="ja-JP" sz="8800" b="1" dirty="0">
              <a:solidFill>
                <a:srgbClr val="0071BC"/>
              </a:solidFill>
            </a:endParaRPr>
          </a:p>
          <a:p>
            <a:r>
              <a:rPr lang="en-US" altLang="ja-JP" dirty="0" smtClean="0"/>
              <a:t>A darker (yellow/red) color indicates a lower similarity.</a:t>
            </a:r>
            <a:endParaRPr lang="ja-JP" altLang="en-US" dirty="0"/>
          </a:p>
          <a:p>
            <a:endParaRPr lang="en-US" altLang="ja-JP" dirty="0" smtClean="0"/>
          </a:p>
        </p:txBody>
      </p:sp>
      <p:sp>
        <p:nvSpPr>
          <p:cNvPr id="16" name="File Matrix View枠"/>
          <p:cNvSpPr/>
          <p:nvPr/>
        </p:nvSpPr>
        <p:spPr>
          <a:xfrm>
            <a:off x="4932000" y="1269000"/>
            <a:ext cx="4176000" cy="1800000"/>
          </a:xfrm>
          <a:prstGeom prst="roundRect">
            <a:avLst>
              <a:gd name="adj" fmla="val 12759"/>
            </a:avLst>
          </a:prstGeom>
          <a:noFill/>
          <a:ln w="57150"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000" y="812578"/>
            <a:ext cx="1166486" cy="1166486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977" y="1992093"/>
            <a:ext cx="8132367" cy="1299014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00813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四角形吹き出し 65"/>
          <p:cNvSpPr/>
          <p:nvPr/>
        </p:nvSpPr>
        <p:spPr>
          <a:xfrm>
            <a:off x="2802550" y="5369038"/>
            <a:ext cx="1679811" cy="789004"/>
          </a:xfrm>
          <a:prstGeom prst="wedgeRectCallout">
            <a:avLst>
              <a:gd name="adj1" fmla="val 102293"/>
              <a:gd name="adj2" fmla="val -103062"/>
            </a:avLst>
          </a:prstGeom>
          <a:solidFill>
            <a:srgbClr val="E032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schemeClr val="bg1"/>
              </a:solidFill>
            </a:endParaRPr>
          </a:p>
        </p:txBody>
      </p:sp>
      <p:sp>
        <p:nvSpPr>
          <p:cNvPr id="65" name="四角形吹き出し 64"/>
          <p:cNvSpPr/>
          <p:nvPr/>
        </p:nvSpPr>
        <p:spPr>
          <a:xfrm>
            <a:off x="2802550" y="5380434"/>
            <a:ext cx="1679811" cy="789004"/>
          </a:xfrm>
          <a:prstGeom prst="wedgeRectCallout">
            <a:avLst>
              <a:gd name="adj1" fmla="val 158672"/>
              <a:gd name="adj2" fmla="val 414"/>
            </a:avLst>
          </a:prstGeom>
          <a:solidFill>
            <a:srgbClr val="E032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2400" dirty="0">
              <a:solidFill>
                <a:schemeClr val="bg1"/>
              </a:solidFill>
            </a:endParaRPr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93935-A6E5-41D2-A27E-8F5804504298}" type="slidenum">
              <a:rPr lang="en-US" altLang="ja-JP"/>
              <a:pPr/>
              <a:t>1</a:t>
            </a:fld>
            <a:endParaRPr lang="en-US" altLang="ja-JP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2000" y="115888"/>
            <a:ext cx="8639588" cy="576262"/>
          </a:xfrm>
        </p:spPr>
        <p:txBody>
          <a:bodyPr/>
          <a:lstStyle/>
          <a:p>
            <a:r>
              <a:rPr lang="en-US" altLang="ja-JP" sz="3600" dirty="0" smtClean="0"/>
              <a:t>Background: Similar software products</a:t>
            </a:r>
            <a:endParaRPr lang="ja-JP" altLang="ja-JP" sz="3600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000" y="1269000"/>
            <a:ext cx="8229600" cy="4929188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altLang="ja-JP" dirty="0" smtClean="0"/>
              <a:t>Clone-and-own approach</a:t>
            </a:r>
          </a:p>
          <a:p>
            <a:pPr lvl="1">
              <a:spcAft>
                <a:spcPts val="0"/>
              </a:spcAft>
            </a:pPr>
            <a:r>
              <a:rPr lang="en-US" altLang="ja-JP" dirty="0" smtClean="0"/>
              <a:t>Copying and modifying an existing product</a:t>
            </a:r>
          </a:p>
          <a:p>
            <a:pPr lvl="1">
              <a:spcAft>
                <a:spcPts val="0"/>
              </a:spcAft>
            </a:pPr>
            <a:r>
              <a:rPr lang="en-US" altLang="ja-JP" dirty="0" smtClean="0"/>
              <a:t>Importing libraries</a:t>
            </a:r>
          </a:p>
        </p:txBody>
      </p:sp>
      <p:sp>
        <p:nvSpPr>
          <p:cNvPr id="2" name="円/楕円 1"/>
          <p:cNvSpPr/>
          <p:nvPr/>
        </p:nvSpPr>
        <p:spPr>
          <a:xfrm>
            <a:off x="1774200" y="3088380"/>
            <a:ext cx="1062144" cy="1021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600" dirty="0" smtClean="0">
                <a:solidFill>
                  <a:schemeClr val="bg1"/>
                </a:solidFill>
              </a:rPr>
              <a:t>A</a:t>
            </a:r>
          </a:p>
          <a:p>
            <a:pPr algn="ctr"/>
            <a:r>
              <a:rPr lang="en-US" altLang="ja-JP" sz="1400" dirty="0" smtClean="0">
                <a:solidFill>
                  <a:schemeClr val="bg1"/>
                </a:solidFill>
              </a:rPr>
              <a:t>Ver.1.0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cxnSp>
        <p:nvCxnSpPr>
          <p:cNvPr id="4" name="直線矢印コネクタ 3"/>
          <p:cNvCxnSpPr>
            <a:stCxn id="2" idx="6"/>
            <a:endCxn id="27" idx="2"/>
          </p:cNvCxnSpPr>
          <p:nvPr/>
        </p:nvCxnSpPr>
        <p:spPr>
          <a:xfrm>
            <a:off x="2836344" y="3598980"/>
            <a:ext cx="4406230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矢印コネクタ 9"/>
          <p:cNvCxnSpPr>
            <a:endCxn id="30" idx="1"/>
          </p:cNvCxnSpPr>
          <p:nvPr/>
        </p:nvCxnSpPr>
        <p:spPr>
          <a:xfrm>
            <a:off x="2802550" y="3793451"/>
            <a:ext cx="362668" cy="384557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4360608" y="3164514"/>
            <a:ext cx="1181090" cy="3757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Fix a bug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176298" y="4151097"/>
            <a:ext cx="17583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Clone-and-own</a:t>
            </a:r>
            <a:endParaRPr kumimoji="1" lang="ja-JP" altLang="en-US" b="1" dirty="0"/>
          </a:p>
        </p:txBody>
      </p:sp>
      <p:cxnSp>
        <p:nvCxnSpPr>
          <p:cNvPr id="21" name="直線矢印コネクタ 20"/>
          <p:cNvCxnSpPr/>
          <p:nvPr/>
        </p:nvCxnSpPr>
        <p:spPr>
          <a:xfrm>
            <a:off x="1608718" y="6296203"/>
            <a:ext cx="6696000" cy="4111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8298561" y="6008441"/>
            <a:ext cx="3604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t</a:t>
            </a:r>
            <a:endParaRPr kumimoji="1" lang="ja-JP" altLang="en-US" sz="3200" b="1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3165" y="2967514"/>
            <a:ext cx="504892" cy="480992"/>
          </a:xfrm>
          <a:prstGeom prst="rect">
            <a:avLst/>
          </a:prstGeom>
        </p:spPr>
      </p:pic>
      <p:sp>
        <p:nvSpPr>
          <p:cNvPr id="27" name="円/楕円 26"/>
          <p:cNvSpPr/>
          <p:nvPr/>
        </p:nvSpPr>
        <p:spPr>
          <a:xfrm>
            <a:off x="7242574" y="3088380"/>
            <a:ext cx="1062144" cy="10212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600" dirty="0" smtClean="0">
                <a:solidFill>
                  <a:schemeClr val="bg1"/>
                </a:solidFill>
              </a:rPr>
              <a:t>A</a:t>
            </a:r>
          </a:p>
          <a:p>
            <a:pPr algn="ctr"/>
            <a:r>
              <a:rPr lang="en-US" altLang="ja-JP" sz="1400" dirty="0" smtClean="0">
                <a:solidFill>
                  <a:schemeClr val="bg1"/>
                </a:solidFill>
              </a:rPr>
              <a:t>Ver.1.1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30" name="円/楕円 29"/>
          <p:cNvSpPr/>
          <p:nvPr/>
        </p:nvSpPr>
        <p:spPr>
          <a:xfrm>
            <a:off x="3009671" y="4028457"/>
            <a:ext cx="1062144" cy="1021200"/>
          </a:xfrm>
          <a:prstGeom prst="ellipse">
            <a:avLst/>
          </a:prstGeom>
          <a:solidFill>
            <a:srgbClr val="00B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600" dirty="0" smtClean="0">
                <a:solidFill>
                  <a:schemeClr val="bg1"/>
                </a:solidFill>
              </a:rPr>
              <a:t>B</a:t>
            </a:r>
            <a:endParaRPr kumimoji="1" lang="en-US" altLang="ja-JP" sz="2600" dirty="0" smtClean="0">
              <a:solidFill>
                <a:schemeClr val="bg1"/>
              </a:solidFill>
            </a:endParaRPr>
          </a:p>
          <a:p>
            <a:pPr algn="ctr"/>
            <a:r>
              <a:rPr lang="en-US" altLang="ja-JP" sz="1400" dirty="0" smtClean="0">
                <a:solidFill>
                  <a:schemeClr val="bg1"/>
                </a:solidFill>
              </a:rPr>
              <a:t>Ver.1.0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1906" y="3845645"/>
            <a:ext cx="504892" cy="480992"/>
          </a:xfrm>
          <a:prstGeom prst="rect">
            <a:avLst/>
          </a:prstGeom>
        </p:spPr>
      </p:pic>
      <p:sp>
        <p:nvSpPr>
          <p:cNvPr id="39" name="円/楕円 38"/>
          <p:cNvSpPr/>
          <p:nvPr/>
        </p:nvSpPr>
        <p:spPr>
          <a:xfrm>
            <a:off x="5132379" y="4028457"/>
            <a:ext cx="1062144" cy="1021200"/>
          </a:xfrm>
          <a:prstGeom prst="ellipse">
            <a:avLst/>
          </a:prstGeom>
          <a:solidFill>
            <a:srgbClr val="00B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600" dirty="0" smtClean="0">
                <a:solidFill>
                  <a:schemeClr val="bg1"/>
                </a:solidFill>
              </a:rPr>
              <a:t>B</a:t>
            </a:r>
            <a:endParaRPr kumimoji="1" lang="en-US" altLang="ja-JP" sz="2600" dirty="0" smtClean="0">
              <a:solidFill>
                <a:schemeClr val="bg1"/>
              </a:solidFill>
            </a:endParaRPr>
          </a:p>
          <a:p>
            <a:pPr algn="ctr"/>
            <a:r>
              <a:rPr lang="en-US" altLang="ja-JP" sz="1400" dirty="0" smtClean="0">
                <a:solidFill>
                  <a:schemeClr val="bg1"/>
                </a:solidFill>
              </a:rPr>
              <a:t>Ver.1.1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pic>
        <p:nvPicPr>
          <p:cNvPr id="40" name="図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4614" y="3845645"/>
            <a:ext cx="504892" cy="480992"/>
          </a:xfrm>
          <a:prstGeom prst="rect">
            <a:avLst/>
          </a:prstGeom>
        </p:spPr>
      </p:pic>
      <p:sp>
        <p:nvSpPr>
          <p:cNvPr id="44" name="円/楕円 43"/>
          <p:cNvSpPr/>
          <p:nvPr/>
        </p:nvSpPr>
        <p:spPr>
          <a:xfrm>
            <a:off x="6302183" y="5194397"/>
            <a:ext cx="1062144" cy="1021200"/>
          </a:xfrm>
          <a:prstGeom prst="ellipse">
            <a:avLst/>
          </a:prstGeom>
          <a:solidFill>
            <a:srgbClr val="DA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600" dirty="0">
                <a:solidFill>
                  <a:schemeClr val="bg1"/>
                </a:solidFill>
              </a:rPr>
              <a:t>C</a:t>
            </a:r>
            <a:endParaRPr kumimoji="1" lang="en-US" altLang="ja-JP" sz="2600" dirty="0" smtClean="0">
              <a:solidFill>
                <a:schemeClr val="bg1"/>
              </a:solidFill>
            </a:endParaRPr>
          </a:p>
          <a:p>
            <a:pPr algn="ctr"/>
            <a:r>
              <a:rPr lang="en-US" altLang="ja-JP" sz="1400" dirty="0" smtClean="0">
                <a:solidFill>
                  <a:schemeClr val="bg1"/>
                </a:solidFill>
              </a:rPr>
              <a:t>Ver.1.0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pic>
        <p:nvPicPr>
          <p:cNvPr id="45" name="図 4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364" y="5092522"/>
            <a:ext cx="504892" cy="480992"/>
          </a:xfrm>
          <a:prstGeom prst="rect">
            <a:avLst/>
          </a:prstGeom>
        </p:spPr>
      </p:pic>
      <p:cxnSp>
        <p:nvCxnSpPr>
          <p:cNvPr id="48" name="直線矢印コネクタ 47"/>
          <p:cNvCxnSpPr>
            <a:stCxn id="30" idx="6"/>
            <a:endCxn id="39" idx="2"/>
          </p:cNvCxnSpPr>
          <p:nvPr/>
        </p:nvCxnSpPr>
        <p:spPr>
          <a:xfrm>
            <a:off x="4071815" y="4539057"/>
            <a:ext cx="1060564" cy="0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/>
          <p:cNvCxnSpPr>
            <a:stCxn id="39" idx="5"/>
            <a:endCxn id="44" idx="1"/>
          </p:cNvCxnSpPr>
          <p:nvPr/>
        </p:nvCxnSpPr>
        <p:spPr>
          <a:xfrm>
            <a:off x="6038976" y="4900106"/>
            <a:ext cx="418754" cy="443842"/>
          </a:xfrm>
          <a:prstGeom prst="straightConnector1">
            <a:avLst/>
          </a:prstGeom>
          <a:ln w="2222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/>
          <p:cNvSpPr txBox="1"/>
          <p:nvPr/>
        </p:nvSpPr>
        <p:spPr>
          <a:xfrm>
            <a:off x="6363379" y="4677541"/>
            <a:ext cx="17583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dirty="0"/>
              <a:t>Clone-and-own</a:t>
            </a:r>
            <a:endParaRPr kumimoji="1" lang="ja-JP" altLang="en-US" b="1" dirty="0"/>
          </a:p>
        </p:txBody>
      </p:sp>
      <p:sp>
        <p:nvSpPr>
          <p:cNvPr id="61" name="四角形吹き出し 60"/>
          <p:cNvSpPr/>
          <p:nvPr/>
        </p:nvSpPr>
        <p:spPr>
          <a:xfrm>
            <a:off x="2802550" y="5380434"/>
            <a:ext cx="1679811" cy="789004"/>
          </a:xfrm>
          <a:prstGeom prst="wedgeRectCallout">
            <a:avLst>
              <a:gd name="adj1" fmla="val -6576"/>
              <a:gd name="adj2" fmla="val -90645"/>
            </a:avLst>
          </a:prstGeom>
          <a:solidFill>
            <a:srgbClr val="E0325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2400" dirty="0">
                <a:solidFill>
                  <a:schemeClr val="bg1"/>
                </a:solidFill>
              </a:rPr>
              <a:t>Must fix the bug</a:t>
            </a:r>
            <a:endParaRPr lang="ja-JP" alt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Case study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09000"/>
            <a:ext cx="8229600" cy="4929188"/>
          </a:xfrm>
        </p:spPr>
        <p:txBody>
          <a:bodyPr/>
          <a:lstStyle/>
          <a:p>
            <a:r>
              <a:rPr kumimoji="1" lang="en-US" altLang="ja-JP" dirty="0" smtClean="0"/>
              <a:t>Input products</a:t>
            </a:r>
          </a:p>
          <a:p>
            <a:pPr lvl="1"/>
            <a:r>
              <a:rPr lang="en-US" altLang="ja-JP" dirty="0" smtClean="0"/>
              <a:t>Android OS</a:t>
            </a:r>
            <a:r>
              <a:rPr lang="ja-JP" altLang="en-US" dirty="0" smtClean="0"/>
              <a:t> </a:t>
            </a:r>
            <a:r>
              <a:rPr lang="en-US" altLang="ja-JP" dirty="0" smtClean="0"/>
              <a:t>: 4.2</a:t>
            </a:r>
          </a:p>
          <a:p>
            <a:pPr lvl="1"/>
            <a:r>
              <a:rPr kumimoji="1" lang="en-US" altLang="ja-JP" dirty="0" smtClean="0"/>
              <a:t>CPU : Qualcomm MSM8974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19</a:t>
            </a:fld>
            <a:endParaRPr lang="en-US" altLang="ja-JP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468853"/>
              </p:ext>
            </p:extLst>
          </p:nvPr>
        </p:nvGraphicFramePr>
        <p:xfrm>
          <a:off x="0" y="2465236"/>
          <a:ext cx="9144000" cy="4152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994401"/>
                <a:gridCol w="1872000"/>
                <a:gridCol w="1619999"/>
              </a:tblGrid>
              <a:tr h="57600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Product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Vendor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Mobile</a:t>
                      </a:r>
                    </a:p>
                    <a:p>
                      <a:pPr algn="l"/>
                      <a:r>
                        <a:rPr kumimoji="1" lang="en-US" altLang="ja-JP" sz="1600" dirty="0" smtClean="0">
                          <a:solidFill>
                            <a:schemeClr val="tx1"/>
                          </a:solidFill>
                        </a:rPr>
                        <a:t>Network</a:t>
                      </a:r>
                      <a:r>
                        <a:rPr kumimoji="1" lang="en-US" altLang="ja-JP" sz="1600" baseline="0" dirty="0" smtClean="0">
                          <a:solidFill>
                            <a:schemeClr val="tx1"/>
                          </a:solidFill>
                        </a:rPr>
                        <a:t> Operator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Release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2800" dirty="0" smtClean="0">
                          <a:solidFill>
                            <a:schemeClr val="tx1"/>
                          </a:solidFill>
                        </a:rPr>
                        <a:t>#Dirs</a:t>
                      </a:r>
                      <a:endParaRPr kumimoji="1" lang="ja-JP" alt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41833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FJL22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Fujitsu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au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 smtClean="0"/>
                        <a:t>2013/11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 smtClean="0"/>
                        <a:t>7,683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841833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301F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Fujitsu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SoftBank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 smtClean="0"/>
                        <a:t>2013/12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 smtClean="0"/>
                        <a:t>7,708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841833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F-01F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Fujitsu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NTT DOCOMO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 smtClean="0"/>
                        <a:t>2013/10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 smtClean="0"/>
                        <a:t>7,582</a:t>
                      </a:r>
                      <a:endParaRPr kumimoji="1" lang="ja-JP" altLang="en-US" sz="2800" dirty="0"/>
                    </a:p>
                  </a:txBody>
                  <a:tcPr/>
                </a:tc>
              </a:tr>
              <a:tr h="841833"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SO-01F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Sony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800" dirty="0" smtClean="0"/>
                        <a:t>NTT DOCOMO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 smtClean="0"/>
                        <a:t>2013/10</a:t>
                      </a:r>
                      <a:endParaRPr kumimoji="1" lang="ja-JP" alt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2800" dirty="0" smtClean="0"/>
                        <a:t>5,840</a:t>
                      </a:r>
                      <a:endParaRPr kumimoji="1" lang="ja-JP" altLang="en-US" sz="2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33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Output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A </a:t>
            </a:r>
            <a:r>
              <a:rPr lang="en-US" altLang="ja-JP" dirty="0"/>
              <a:t>predetermined </a:t>
            </a:r>
            <a:r>
              <a:rPr lang="en-US" altLang="ja-JP" dirty="0" smtClean="0"/>
              <a:t>similarity threshold </a:t>
            </a:r>
            <a:br>
              <a:rPr lang="en-US" altLang="ja-JP" dirty="0" smtClean="0"/>
            </a:br>
            <a:r>
              <a:rPr lang="en-US" altLang="ja-JP" i="1" dirty="0" smtClean="0"/>
              <a:t>th </a:t>
            </a:r>
            <a:r>
              <a:rPr lang="en-US" altLang="ja-JP" dirty="0"/>
              <a:t>= </a:t>
            </a:r>
            <a:r>
              <a:rPr lang="en-US" altLang="ja-JP" dirty="0" smtClean="0"/>
              <a:t>0</a:t>
            </a:r>
            <a:r>
              <a:rPr lang="en-US" altLang="ja-JP" i="1" dirty="0" smtClean="0"/>
              <a:t>.</a:t>
            </a:r>
            <a:r>
              <a:rPr lang="en-US" altLang="ja-JP" dirty="0" smtClean="0"/>
              <a:t>8</a:t>
            </a:r>
          </a:p>
          <a:p>
            <a:r>
              <a:rPr lang="en-US" altLang="ja-JP" dirty="0" smtClean="0"/>
              <a:t>Execution time </a:t>
            </a:r>
            <a:r>
              <a:rPr lang="ja-JP" altLang="en-US" dirty="0" smtClean="0"/>
              <a:t>： </a:t>
            </a:r>
            <a:r>
              <a:rPr lang="en-US" altLang="ja-JP" dirty="0" smtClean="0"/>
              <a:t>42 minutes</a:t>
            </a:r>
          </a:p>
          <a:p>
            <a:pPr lvl="1">
              <a:spcAft>
                <a:spcPts val="1200"/>
              </a:spcAft>
            </a:pPr>
            <a:r>
              <a:rPr lang="en-US" altLang="ja-JP" dirty="0" smtClean="0"/>
              <a:t>Two Intel Xeon (2.27Ghz, 4cores)</a:t>
            </a:r>
          </a:p>
          <a:p>
            <a:pPr lvl="1">
              <a:spcAft>
                <a:spcPts val="1200"/>
              </a:spcAft>
            </a:pPr>
            <a:r>
              <a:rPr lang="en-US" altLang="ja-JP" dirty="0" smtClean="0"/>
              <a:t>24GB RAM</a:t>
            </a:r>
          </a:p>
          <a:p>
            <a:pPr>
              <a:spcAft>
                <a:spcPts val="1200"/>
              </a:spcAft>
            </a:pPr>
            <a:r>
              <a:rPr lang="en-US" altLang="ja-JP" dirty="0" smtClean="0"/>
              <a:t>The resultant unified directory tree comprises </a:t>
            </a:r>
            <a:r>
              <a:rPr lang="en-US" altLang="ja-JP" dirty="0" smtClean="0">
                <a:solidFill>
                  <a:srgbClr val="0071BC"/>
                </a:solidFill>
              </a:rPr>
              <a:t>9,037</a:t>
            </a:r>
            <a:r>
              <a:rPr lang="en-US" altLang="ja-JP" dirty="0" smtClean="0"/>
              <a:t> nodes.</a:t>
            </a:r>
          </a:p>
          <a:p>
            <a:pPr lvl="1"/>
            <a:r>
              <a:rPr lang="en-US" altLang="ja-JP" dirty="0" smtClean="0">
                <a:solidFill>
                  <a:srgbClr val="E03253"/>
                </a:solidFill>
              </a:rPr>
              <a:t>673</a:t>
            </a:r>
            <a:r>
              <a:rPr lang="en-US" altLang="ja-JP" dirty="0" smtClean="0"/>
              <a:t> </a:t>
            </a:r>
            <a:r>
              <a:rPr lang="en-US" altLang="ja-JP" dirty="0"/>
              <a:t>nodes contain different contents from </a:t>
            </a:r>
            <a:r>
              <a:rPr lang="en-US" altLang="ja-JP" dirty="0" smtClean="0"/>
              <a:t>other products.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20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4763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Example: </a:t>
            </a:r>
            <a:r>
              <a:rPr lang="en-US" altLang="ja-JP" b="1" i="1" dirty="0" smtClean="0"/>
              <a:t>kernel</a:t>
            </a:r>
            <a:r>
              <a:rPr lang="en-US" altLang="ja-JP" dirty="0" smtClean="0"/>
              <a:t> node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21</a:t>
            </a:fld>
            <a:endParaRPr lang="en-US" altLang="ja-JP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196000" y="1053000"/>
            <a:ext cx="6968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 </a:t>
            </a:r>
            <a:r>
              <a:rPr lang="en-US" altLang="ja-JP" sz="2800" dirty="0" smtClean="0"/>
              <a:t>  --------------</a:t>
            </a:r>
            <a:r>
              <a:rPr kumimoji="1" lang="en-US" altLang="ja-JP" sz="2800" dirty="0" smtClean="0"/>
              <a:t>Fujitsu--------------       --Sony--</a:t>
            </a:r>
            <a:endParaRPr kumimoji="1" lang="ja-JP" altLang="en-US" sz="2800" dirty="0"/>
          </a:p>
        </p:txBody>
      </p:sp>
      <p:pic>
        <p:nvPicPr>
          <p:cNvPr id="11" name="cs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53" y="1557000"/>
            <a:ext cx="9152753" cy="4824000"/>
          </a:xfrm>
        </p:spPr>
      </p:pic>
      <p:sp>
        <p:nvSpPr>
          <p:cNvPr id="13" name="MakeFile"/>
          <p:cNvSpPr txBox="1"/>
          <p:nvPr/>
        </p:nvSpPr>
        <p:spPr>
          <a:xfrm>
            <a:off x="3235" y="3955559"/>
            <a:ext cx="2376000" cy="769441"/>
          </a:xfrm>
          <a:prstGeom prst="rect">
            <a:avLst/>
          </a:prstGeom>
          <a:solidFill>
            <a:srgbClr val="0071BC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400" dirty="0" smtClean="0">
                <a:solidFill>
                  <a:schemeClr val="bg1"/>
                </a:solidFill>
              </a:rPr>
              <a:t>Makefile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  <p:sp>
        <p:nvSpPr>
          <p:cNvPr id="12" name="MakeFile-Fujitsu"/>
          <p:cNvSpPr/>
          <p:nvPr/>
        </p:nvSpPr>
        <p:spPr>
          <a:xfrm>
            <a:off x="2196000" y="4725000"/>
            <a:ext cx="5163652" cy="504000"/>
          </a:xfrm>
          <a:prstGeom prst="roundRect">
            <a:avLst>
              <a:gd name="adj" fmla="val 10687"/>
            </a:avLst>
          </a:prstGeom>
          <a:noFill/>
          <a:ln w="57150"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71BC"/>
              </a:solidFill>
            </a:endParaRPr>
          </a:p>
        </p:txBody>
      </p:sp>
      <p:sp>
        <p:nvSpPr>
          <p:cNvPr id="14" name="Makefile-Sony"/>
          <p:cNvSpPr/>
          <p:nvPr/>
        </p:nvSpPr>
        <p:spPr>
          <a:xfrm>
            <a:off x="7380000" y="4725000"/>
            <a:ext cx="1784348" cy="504000"/>
          </a:xfrm>
          <a:prstGeom prst="roundRect">
            <a:avLst>
              <a:gd name="adj" fmla="val 10687"/>
            </a:avLst>
          </a:prstGeom>
          <a:noFill/>
          <a:ln w="57150"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71BC"/>
              </a:solidFill>
            </a:endParaRPr>
          </a:p>
        </p:txBody>
      </p:sp>
      <p:sp>
        <p:nvSpPr>
          <p:cNvPr id="16" name="AndroidKernel"/>
          <p:cNvSpPr txBox="1"/>
          <p:nvPr/>
        </p:nvSpPr>
        <p:spPr>
          <a:xfrm>
            <a:off x="3234" y="1530118"/>
            <a:ext cx="5072765" cy="769441"/>
          </a:xfrm>
          <a:prstGeom prst="rect">
            <a:avLst/>
          </a:prstGeom>
          <a:solidFill>
            <a:srgbClr val="0071BC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400" dirty="0" smtClean="0">
                <a:solidFill>
                  <a:schemeClr val="bg1"/>
                </a:solidFill>
              </a:rPr>
              <a:t>AndroidKernel.mk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  <p:sp>
        <p:nvSpPr>
          <p:cNvPr id="17" name="AndroidKernel-Fujitsu"/>
          <p:cNvSpPr/>
          <p:nvPr/>
        </p:nvSpPr>
        <p:spPr>
          <a:xfrm>
            <a:off x="2196000" y="2299559"/>
            <a:ext cx="5163652" cy="504000"/>
          </a:xfrm>
          <a:prstGeom prst="roundRect">
            <a:avLst>
              <a:gd name="adj" fmla="val 10687"/>
            </a:avLst>
          </a:prstGeom>
          <a:noFill/>
          <a:ln w="57150"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71BC"/>
              </a:solidFill>
            </a:endParaRPr>
          </a:p>
        </p:txBody>
      </p:sp>
      <p:sp>
        <p:nvSpPr>
          <p:cNvPr id="18" name="AndroidKernel-Sony"/>
          <p:cNvSpPr/>
          <p:nvPr/>
        </p:nvSpPr>
        <p:spPr>
          <a:xfrm>
            <a:off x="7380000" y="2299559"/>
            <a:ext cx="1784348" cy="504000"/>
          </a:xfrm>
          <a:prstGeom prst="roundRect">
            <a:avLst>
              <a:gd name="adj" fmla="val 10687"/>
            </a:avLst>
          </a:prstGeom>
          <a:noFill/>
          <a:ln w="57150"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71BC"/>
              </a:solidFill>
            </a:endParaRPr>
          </a:p>
        </p:txBody>
      </p:sp>
      <p:pic>
        <p:nvPicPr>
          <p:cNvPr id="19" name="cs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49" y="3031376"/>
            <a:ext cx="8983347" cy="3190559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37" name="テキスト ボックス 36"/>
          <p:cNvSpPr txBox="1"/>
          <p:nvPr/>
        </p:nvSpPr>
        <p:spPr>
          <a:xfrm>
            <a:off x="383206" y="4894276"/>
            <a:ext cx="8442676" cy="1200329"/>
          </a:xfrm>
          <a:prstGeom prst="rect">
            <a:avLst/>
          </a:prstGeom>
          <a:solidFill>
            <a:schemeClr val="accent5"/>
          </a:solidFill>
          <a:ln w="28575">
            <a:solidFill>
              <a:srgbClr val="333333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3600" dirty="0" smtClean="0"/>
              <a:t>Developer-specific </a:t>
            </a:r>
            <a:r>
              <a:rPr lang="en-US" altLang="ja-JP" sz="3600" dirty="0"/>
              <a:t>options for the kernel build </a:t>
            </a:r>
            <a:r>
              <a:rPr lang="en-US" altLang="ja-JP" sz="3600" dirty="0" smtClean="0"/>
              <a:t>is mainly </a:t>
            </a:r>
            <a:r>
              <a:rPr lang="en-US" altLang="ja-JP" sz="3600" dirty="0"/>
              <a:t>written in this file.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124240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4" grpId="0" animBg="1"/>
      <p:bldP spid="16" grpId="0" animBg="1"/>
      <p:bldP spid="17" grpId="0" animBg="1"/>
      <p:bldP spid="18" grpId="0" animBg="1"/>
      <p:bldP spid="37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016" y="2422313"/>
            <a:ext cx="2262758" cy="1476238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4000" dirty="0" smtClean="0"/>
              <a:t>Example: Product-specific directory</a:t>
            </a:r>
            <a:endParaRPr kumimoji="1" lang="ja-JP" altLang="en-US" sz="4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22</a:t>
            </a:fld>
            <a:endParaRPr lang="en-US" altLang="ja-JP" dirty="0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1771"/>
            <a:ext cx="2232000" cy="1456171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0" y="1125000"/>
            <a:ext cx="223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dirty="0" smtClean="0"/>
              <a:t>(Fujitsu)</a:t>
            </a:r>
          </a:p>
          <a:p>
            <a:pPr algn="ctr"/>
            <a:r>
              <a:rPr lang="en-US" altLang="ja-JP" sz="3200" dirty="0" smtClean="0"/>
              <a:t>external</a:t>
            </a:r>
            <a:endParaRPr kumimoji="1" lang="ja-JP" altLang="en-US" sz="3200" dirty="0"/>
          </a:p>
        </p:txBody>
      </p:sp>
      <p:pic>
        <p:nvPicPr>
          <p:cNvPr id="11" name="図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500" y="851771"/>
            <a:ext cx="2232000" cy="1456171"/>
          </a:xfrm>
          <a:prstGeom prst="rect">
            <a:avLst/>
          </a:prstGeom>
        </p:spPr>
      </p:pic>
      <p:sp>
        <p:nvSpPr>
          <p:cNvPr id="12" name="テキスト ボックス 11"/>
          <p:cNvSpPr txBox="1"/>
          <p:nvPr/>
        </p:nvSpPr>
        <p:spPr>
          <a:xfrm>
            <a:off x="4614500" y="1125000"/>
            <a:ext cx="223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dirty="0" smtClean="0"/>
              <a:t>(Sony)</a:t>
            </a:r>
            <a:endParaRPr kumimoji="1" lang="en-US" altLang="ja-JP" sz="3200" dirty="0" smtClean="0"/>
          </a:p>
          <a:p>
            <a:pPr algn="ctr"/>
            <a:r>
              <a:rPr lang="en-US" altLang="ja-JP" sz="3200" dirty="0" smtClean="0"/>
              <a:t>external</a:t>
            </a:r>
            <a:endParaRPr kumimoji="1" lang="ja-JP" altLang="en-US" sz="3200" dirty="0"/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671" y="2422312"/>
            <a:ext cx="2260792" cy="1474956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1286563" y="2867403"/>
            <a:ext cx="223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dirty="0" err="1" smtClean="0"/>
              <a:t>chronium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958934" y="2867403"/>
            <a:ext cx="223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dirty="0" err="1" smtClean="0"/>
              <a:t>chronium</a:t>
            </a:r>
            <a:endParaRPr kumimoji="1" lang="ja-JP" altLang="en-US" sz="3200" dirty="0"/>
          </a:p>
        </p:txBody>
      </p:sp>
      <p:pic>
        <p:nvPicPr>
          <p:cNvPr id="20" name="図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650" y="4130377"/>
            <a:ext cx="1781175" cy="1162050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511" y="4130377"/>
            <a:ext cx="1781175" cy="1162050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511" y="5349957"/>
            <a:ext cx="1781175" cy="1162050"/>
          </a:xfrm>
          <a:prstGeom prst="rect">
            <a:avLst/>
          </a:prstGeom>
        </p:spPr>
      </p:pic>
      <p:cxnSp>
        <p:nvCxnSpPr>
          <p:cNvPr id="24" name="カギ線コネクタ 23"/>
          <p:cNvCxnSpPr>
            <a:stCxn id="7" idx="2"/>
            <a:endCxn id="15" idx="1"/>
          </p:cNvCxnSpPr>
          <p:nvPr/>
        </p:nvCxnSpPr>
        <p:spPr>
          <a:xfrm rot="16200000" flipH="1">
            <a:off x="775357" y="2648584"/>
            <a:ext cx="851849" cy="170563"/>
          </a:xfrm>
          <a:prstGeom prst="bentConnector2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カギ線コネクタ 26"/>
          <p:cNvCxnSpPr>
            <a:stCxn id="13" idx="2"/>
            <a:endCxn id="20" idx="1"/>
          </p:cNvCxnSpPr>
          <p:nvPr/>
        </p:nvCxnSpPr>
        <p:spPr>
          <a:xfrm rot="16200000" flipH="1">
            <a:off x="2092291" y="4228043"/>
            <a:ext cx="814134" cy="152583"/>
          </a:xfrm>
          <a:prstGeom prst="bentConnector2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カギ線コネクタ 29"/>
          <p:cNvCxnSpPr>
            <a:stCxn id="11" idx="2"/>
            <a:endCxn id="19" idx="1"/>
          </p:cNvCxnSpPr>
          <p:nvPr/>
        </p:nvCxnSpPr>
        <p:spPr>
          <a:xfrm rot="16200000" flipH="1">
            <a:off x="5404013" y="2634429"/>
            <a:ext cx="852490" cy="199516"/>
          </a:xfrm>
          <a:prstGeom prst="bentConnector2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カギ線コネクタ 36"/>
          <p:cNvCxnSpPr>
            <a:stCxn id="19" idx="2"/>
            <a:endCxn id="21" idx="1"/>
          </p:cNvCxnSpPr>
          <p:nvPr/>
        </p:nvCxnSpPr>
        <p:spPr>
          <a:xfrm rot="16200000" flipH="1">
            <a:off x="6724028" y="4235918"/>
            <a:ext cx="812851" cy="138116"/>
          </a:xfrm>
          <a:prstGeom prst="bentConnector2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カギ線コネクタ 44"/>
          <p:cNvCxnSpPr>
            <a:stCxn id="19" idx="2"/>
            <a:endCxn id="22" idx="1"/>
          </p:cNvCxnSpPr>
          <p:nvPr/>
        </p:nvCxnSpPr>
        <p:spPr>
          <a:xfrm rot="16200000" flipH="1">
            <a:off x="6114238" y="4845708"/>
            <a:ext cx="2032431" cy="138116"/>
          </a:xfrm>
          <a:prstGeom prst="bentConnector2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2" name="図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" y="855218"/>
            <a:ext cx="2232000" cy="1456171"/>
          </a:xfrm>
          <a:prstGeom prst="rect">
            <a:avLst/>
          </a:prstGeom>
        </p:spPr>
      </p:pic>
      <p:sp>
        <p:nvSpPr>
          <p:cNvPr id="53" name="テキスト ボックス 52"/>
          <p:cNvSpPr txBox="1"/>
          <p:nvPr/>
        </p:nvSpPr>
        <p:spPr>
          <a:xfrm>
            <a:off x="14400" y="1308608"/>
            <a:ext cx="223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dirty="0" smtClean="0"/>
              <a:t>external</a:t>
            </a:r>
            <a:endParaRPr kumimoji="1" lang="ja-JP" altLang="en-US" sz="3200" dirty="0"/>
          </a:p>
        </p:txBody>
      </p:sp>
      <p:pic>
        <p:nvPicPr>
          <p:cNvPr id="54" name="図 5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1667" y="1323433"/>
            <a:ext cx="2260792" cy="1474956"/>
          </a:xfrm>
          <a:prstGeom prst="rect">
            <a:avLst/>
          </a:prstGeom>
        </p:spPr>
      </p:pic>
      <p:sp>
        <p:nvSpPr>
          <p:cNvPr id="55" name="テキスト ボックス 54"/>
          <p:cNvSpPr txBox="1"/>
          <p:nvPr/>
        </p:nvSpPr>
        <p:spPr>
          <a:xfrm>
            <a:off x="3226062" y="1635097"/>
            <a:ext cx="223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dirty="0" smtClean="0"/>
              <a:t>(Fujitsu)</a:t>
            </a:r>
          </a:p>
          <a:p>
            <a:pPr algn="ctr"/>
            <a:r>
              <a:rPr lang="en-US" altLang="ja-JP" sz="3200" dirty="0" err="1" smtClean="0"/>
              <a:t>chronium</a:t>
            </a:r>
            <a:endParaRPr kumimoji="1" lang="ja-JP" altLang="en-US" sz="3200" dirty="0"/>
          </a:p>
        </p:txBody>
      </p:sp>
      <p:pic>
        <p:nvPicPr>
          <p:cNvPr id="56" name="図 5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100" y="2965176"/>
            <a:ext cx="1781175" cy="1162050"/>
          </a:xfrm>
          <a:prstGeom prst="rect">
            <a:avLst/>
          </a:prstGeom>
        </p:spPr>
      </p:pic>
      <p:cxnSp>
        <p:nvCxnSpPr>
          <p:cNvPr id="57" name="カギ線コネクタ 56"/>
          <p:cNvCxnSpPr>
            <a:stCxn id="52" idx="3"/>
            <a:endCxn id="55" idx="1"/>
          </p:cNvCxnSpPr>
          <p:nvPr/>
        </p:nvCxnSpPr>
        <p:spPr>
          <a:xfrm>
            <a:off x="2246400" y="1583304"/>
            <a:ext cx="979662" cy="590402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カギ線コネクタ 57"/>
          <p:cNvCxnSpPr>
            <a:stCxn id="54" idx="3"/>
            <a:endCxn id="56" idx="1"/>
          </p:cNvCxnSpPr>
          <p:nvPr/>
        </p:nvCxnSpPr>
        <p:spPr>
          <a:xfrm>
            <a:off x="5472459" y="2060911"/>
            <a:ext cx="442641" cy="1485290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図 5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702" y="3975670"/>
            <a:ext cx="2262758" cy="1476238"/>
          </a:xfrm>
          <a:prstGeom prst="rect">
            <a:avLst/>
          </a:prstGeom>
        </p:spPr>
      </p:pic>
      <p:pic>
        <p:nvPicPr>
          <p:cNvPr id="60" name="図 5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3405" y="5425061"/>
            <a:ext cx="1781175" cy="1162050"/>
          </a:xfrm>
          <a:prstGeom prst="rect">
            <a:avLst/>
          </a:prstGeom>
        </p:spPr>
      </p:pic>
      <p:cxnSp>
        <p:nvCxnSpPr>
          <p:cNvPr id="61" name="カギ線コネクタ 60"/>
          <p:cNvCxnSpPr>
            <a:stCxn id="62" idx="3"/>
            <a:endCxn id="60" idx="1"/>
          </p:cNvCxnSpPr>
          <p:nvPr/>
        </p:nvCxnSpPr>
        <p:spPr>
          <a:xfrm>
            <a:off x="5469256" y="4745218"/>
            <a:ext cx="364149" cy="1260868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テキスト ボックス 61"/>
          <p:cNvSpPr txBox="1"/>
          <p:nvPr/>
        </p:nvSpPr>
        <p:spPr>
          <a:xfrm>
            <a:off x="3237256" y="4206609"/>
            <a:ext cx="223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dirty="0" smtClean="0"/>
              <a:t>(Sony)</a:t>
            </a:r>
          </a:p>
          <a:p>
            <a:pPr algn="ctr"/>
            <a:r>
              <a:rPr lang="en-US" altLang="ja-JP" sz="3200" dirty="0" err="1" smtClean="0"/>
              <a:t>chronium</a:t>
            </a:r>
            <a:endParaRPr kumimoji="1" lang="ja-JP" altLang="en-US" sz="3200" dirty="0"/>
          </a:p>
        </p:txBody>
      </p:sp>
      <p:cxnSp>
        <p:nvCxnSpPr>
          <p:cNvPr id="63" name="カギ線コネクタ 62"/>
          <p:cNvCxnSpPr>
            <a:stCxn id="52" idx="3"/>
            <a:endCxn id="59" idx="1"/>
          </p:cNvCxnSpPr>
          <p:nvPr/>
        </p:nvCxnSpPr>
        <p:spPr>
          <a:xfrm>
            <a:off x="2246400" y="1583304"/>
            <a:ext cx="963302" cy="3130485"/>
          </a:xfrm>
          <a:prstGeom prst="bentConnector3">
            <a:avLst>
              <a:gd name="adj1" fmla="val 50000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テキスト ボックス 63"/>
          <p:cNvSpPr txBox="1"/>
          <p:nvPr/>
        </p:nvSpPr>
        <p:spPr>
          <a:xfrm>
            <a:off x="5921563" y="1701000"/>
            <a:ext cx="314928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 smtClean="0"/>
              <a:t>(Fujitsu/Sony)</a:t>
            </a:r>
          </a:p>
          <a:p>
            <a:pPr algn="ctr"/>
            <a:r>
              <a:rPr lang="en-US" altLang="ja-JP" sz="2400" b="1" dirty="0" smtClean="0">
                <a:solidFill>
                  <a:srgbClr val="E03253"/>
                </a:solidFill>
              </a:rPr>
              <a:t>Common </a:t>
            </a:r>
            <a:r>
              <a:rPr lang="en-US" altLang="ja-JP" sz="2400" b="1" dirty="0" smtClean="0"/>
              <a:t>subdirectories</a:t>
            </a:r>
            <a:endParaRPr kumimoji="1" lang="ja-JP" altLang="en-US" sz="2400" b="1" dirty="0"/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5939125" y="4149000"/>
            <a:ext cx="3149289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 smtClean="0"/>
              <a:t>(Sony)</a:t>
            </a:r>
          </a:p>
          <a:p>
            <a:pPr algn="ctr"/>
            <a:r>
              <a:rPr lang="en-US" altLang="ja-JP" sz="2400" b="1" dirty="0" smtClean="0">
                <a:solidFill>
                  <a:srgbClr val="0071BC"/>
                </a:solidFill>
              </a:rPr>
              <a:t>Unique </a:t>
            </a:r>
            <a:r>
              <a:rPr lang="en-US" altLang="ja-JP" sz="2400" b="1" dirty="0" smtClean="0"/>
              <a:t>subdirectories</a:t>
            </a:r>
            <a:endParaRPr kumimoji="1" lang="ja-JP" altLang="en-US" sz="2400" b="1" dirty="0"/>
          </a:p>
        </p:txBody>
      </p:sp>
      <p:cxnSp>
        <p:nvCxnSpPr>
          <p:cNvPr id="5" name="直線コネクタ 4"/>
          <p:cNvCxnSpPr/>
          <p:nvPr/>
        </p:nvCxnSpPr>
        <p:spPr>
          <a:xfrm>
            <a:off x="3405872" y="3440885"/>
            <a:ext cx="2729571" cy="1"/>
          </a:xfrm>
          <a:prstGeom prst="line">
            <a:avLst/>
          </a:prstGeom>
          <a:ln w="19050"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コネクタ 41"/>
          <p:cNvCxnSpPr/>
          <p:nvPr/>
        </p:nvCxnSpPr>
        <p:spPr>
          <a:xfrm>
            <a:off x="4221022" y="4890595"/>
            <a:ext cx="3086978" cy="0"/>
          </a:xfrm>
          <a:prstGeom prst="line">
            <a:avLst/>
          </a:prstGeom>
          <a:ln w="19050">
            <a:solidFill>
              <a:srgbClr val="E03253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3980616" y="3517249"/>
            <a:ext cx="1749884" cy="461665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 smtClean="0">
                <a:solidFill>
                  <a:schemeClr val="bg1"/>
                </a:solidFill>
              </a:rPr>
              <a:t>Different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074873" y="4951567"/>
            <a:ext cx="1510769" cy="461665"/>
          </a:xfrm>
          <a:prstGeom prst="rect">
            <a:avLst/>
          </a:prstGeom>
          <a:solidFill>
            <a:srgbClr val="E0325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bg1"/>
                </a:solidFill>
              </a:rPr>
              <a:t>C</a:t>
            </a:r>
            <a:r>
              <a:rPr lang="en-US" altLang="ja-JP" sz="2400" b="1" dirty="0" smtClean="0">
                <a:solidFill>
                  <a:schemeClr val="bg1"/>
                </a:solidFill>
              </a:rPr>
              <a:t>ommon</a:t>
            </a:r>
            <a:endParaRPr lang="ja-JP" altLang="en-US" sz="2400" b="1" dirty="0">
              <a:solidFill>
                <a:schemeClr val="bg1"/>
              </a:solidFill>
            </a:endParaRPr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5514074" y="5735964"/>
            <a:ext cx="1510769" cy="830997"/>
          </a:xfrm>
          <a:prstGeom prst="rect">
            <a:avLst/>
          </a:prstGeom>
          <a:solidFill>
            <a:srgbClr val="0071BC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400" b="1" dirty="0" smtClean="0">
                <a:solidFill>
                  <a:schemeClr val="bg1"/>
                </a:solidFill>
              </a:rPr>
              <a:t>Unique to Sony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5764" y="5145386"/>
            <a:ext cx="1873712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ja-JP" sz="3600" dirty="0" smtClean="0"/>
              <a:t>Input</a:t>
            </a:r>
            <a:endParaRPr kumimoji="1" lang="ja-JP" altLang="en-US" sz="36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65764" y="5145386"/>
            <a:ext cx="2166236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altLang="ja-JP" sz="3600" dirty="0" smtClean="0"/>
              <a:t>Output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83265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5" grpId="0"/>
      <p:bldP spid="17" grpId="0"/>
      <p:bldP spid="53" grpId="0"/>
      <p:bldP spid="55" grpId="0"/>
      <p:bldP spid="62" grpId="0"/>
      <p:bldP spid="64" grpId="0" animBg="1"/>
      <p:bldP spid="65" grpId="0" animBg="1"/>
      <p:bldP spid="16" grpId="0" animBg="1"/>
      <p:bldP spid="46" grpId="0" animBg="1"/>
      <p:bldP spid="47" grpId="0" animBg="1"/>
      <p:bldP spid="18" grpId="0" animBg="1"/>
      <p:bldP spid="66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Conclusion and Future Work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Our tool visualizes a </a:t>
            </a:r>
            <a:r>
              <a:rPr lang="en-US" altLang="ja-JP" dirty="0"/>
              <a:t>unified directory </a:t>
            </a:r>
            <a:r>
              <a:rPr lang="en-US" altLang="ja-JP" dirty="0" smtClean="0"/>
              <a:t>tree.</a:t>
            </a:r>
          </a:p>
          <a:p>
            <a:r>
              <a:rPr lang="en-US" altLang="ja-JP" dirty="0" smtClean="0"/>
              <a:t>We conducted </a:t>
            </a:r>
            <a:r>
              <a:rPr lang="en-US" altLang="ja-JP" dirty="0"/>
              <a:t>a case </a:t>
            </a:r>
            <a:r>
              <a:rPr lang="en-US" altLang="ja-JP" dirty="0" smtClean="0"/>
              <a:t>study using </a:t>
            </a:r>
            <a:r>
              <a:rPr lang="en-US" altLang="ja-JP" dirty="0"/>
              <a:t>four </a:t>
            </a:r>
            <a:r>
              <a:rPr lang="en-US" altLang="ja-JP" dirty="0" smtClean="0"/>
              <a:t>Android products.</a:t>
            </a:r>
          </a:p>
          <a:p>
            <a:pPr lvl="1"/>
            <a:r>
              <a:rPr lang="en-US" altLang="ja-JP" dirty="0" smtClean="0"/>
              <a:t>The tool enabled us to quickly focus on directories having different contents.</a:t>
            </a:r>
            <a:endParaRPr lang="en-US" altLang="ja-JP" dirty="0"/>
          </a:p>
          <a:p>
            <a:r>
              <a:rPr lang="en-US" altLang="ja-JP" dirty="0" smtClean="0"/>
              <a:t>Future work: Controlled experiment to evaluate </a:t>
            </a:r>
          </a:p>
          <a:p>
            <a:pPr lvl="1"/>
            <a:r>
              <a:rPr lang="en-US" altLang="ja-JP" dirty="0" smtClean="0"/>
              <a:t>The </a:t>
            </a:r>
            <a:r>
              <a:rPr lang="en-US" altLang="ja-JP" dirty="0"/>
              <a:t>effectiveness </a:t>
            </a:r>
            <a:r>
              <a:rPr lang="en-US" altLang="ja-JP" dirty="0" smtClean="0"/>
              <a:t>for source code comparison tasks.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23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13253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24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96807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Creating node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16414" y="5126590"/>
            <a:ext cx="8686800" cy="1182410"/>
          </a:xfrm>
        </p:spPr>
        <p:txBody>
          <a:bodyPr/>
          <a:lstStyle/>
          <a:p>
            <a:r>
              <a:rPr lang="en-US" altLang="ja-JP" dirty="0" smtClean="0"/>
              <a:t>Can analyze </a:t>
            </a:r>
            <a:r>
              <a:rPr lang="en-US" altLang="ja-JP" dirty="0"/>
              <a:t>the differences among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the </a:t>
            </a:r>
            <a:r>
              <a:rPr lang="en-US" altLang="ja-JP" dirty="0"/>
              <a:t>directories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25</a:t>
            </a:fld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テキスト ボックス 20"/>
              <p:cNvSpPr txBox="1"/>
              <p:nvPr/>
            </p:nvSpPr>
            <p:spPr>
              <a:xfrm>
                <a:off x="1237721" y="4228938"/>
                <a:ext cx="1511271" cy="52322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ja-JP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𝑡h</m:t>
                      </m:r>
                      <m:r>
                        <a:rPr lang="en-US" altLang="ja-JP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=0.8</m:t>
                      </m:r>
                    </m:oMath>
                  </m:oMathPara>
                </a14:m>
                <a:endParaRPr kumimoji="1" lang="ja-JP" altLang="en-US" sz="2800" dirty="0"/>
              </a:p>
            </p:txBody>
          </p:sp>
        </mc:Choice>
        <mc:Fallback xmlns="">
          <p:sp>
            <p:nvSpPr>
              <p:cNvPr id="21" name="テキスト ボックス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7721" y="4228938"/>
                <a:ext cx="151127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円/楕円 24"/>
          <p:cNvSpPr/>
          <p:nvPr/>
        </p:nvSpPr>
        <p:spPr>
          <a:xfrm>
            <a:off x="2701490" y="1269000"/>
            <a:ext cx="3816000" cy="3816000"/>
          </a:xfrm>
          <a:prstGeom prst="ellipse">
            <a:avLst/>
          </a:prstGeom>
          <a:solidFill>
            <a:srgbClr val="EB7D92"/>
          </a:solidFill>
          <a:ln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円/楕円 4"/>
              <p:cNvSpPr/>
              <p:nvPr/>
            </p:nvSpPr>
            <p:spPr>
              <a:xfrm>
                <a:off x="4087745" y="1566447"/>
                <a:ext cx="1043489" cy="104348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kumimoji="1" lang="en-US" altLang="ja-JP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</m:oMath>
                  </m:oMathPara>
                </a14:m>
                <a:endParaRPr kumimoji="1" lang="ja-JP" alt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円/楕円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7745" y="1566447"/>
                <a:ext cx="1043489" cy="1043489"/>
              </a:xfrm>
              <a:prstGeom prst="ellipse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円/楕円 5"/>
              <p:cNvSpPr/>
              <p:nvPr/>
            </p:nvSpPr>
            <p:spPr>
              <a:xfrm>
                <a:off x="3044256" y="3406275"/>
                <a:ext cx="1043489" cy="104348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kumimoji="1" lang="en-US" altLang="ja-JP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</m:oMath>
                  </m:oMathPara>
                </a14:m>
                <a:endParaRPr kumimoji="1" lang="ja-JP" alt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円/楕円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4256" y="3406275"/>
                <a:ext cx="1043489" cy="1043489"/>
              </a:xfrm>
              <a:prstGeom prst="ellipse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円/楕円 6"/>
              <p:cNvSpPr/>
              <p:nvPr/>
            </p:nvSpPr>
            <p:spPr>
              <a:xfrm>
                <a:off x="5178737" y="3406275"/>
                <a:ext cx="1043489" cy="1043489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kumimoji="1" lang="en-US" altLang="ja-JP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kumimoji="1" lang="en-US" altLang="ja-JP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</m:e>
                        <m:sub>
                          <m:r>
                            <a:rPr kumimoji="1" lang="en-US" altLang="ja-JP" sz="3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sub>
                      </m:sSub>
                    </m:oMath>
                  </m:oMathPara>
                </a14:m>
                <a:endParaRPr kumimoji="1" lang="ja-JP" altLang="en-US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7" name="円/楕円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8737" y="3406275"/>
                <a:ext cx="1043489" cy="1043489"/>
              </a:xfrm>
              <a:prstGeom prst="ellipse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直線コネクタ 8"/>
          <p:cNvCxnSpPr>
            <a:stCxn id="6" idx="0"/>
            <a:endCxn id="5" idx="3"/>
          </p:cNvCxnSpPr>
          <p:nvPr/>
        </p:nvCxnSpPr>
        <p:spPr>
          <a:xfrm flipV="1">
            <a:off x="3566001" y="2457120"/>
            <a:ext cx="674561" cy="9491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>
            <a:stCxn id="6" idx="6"/>
            <a:endCxn id="7" idx="2"/>
          </p:cNvCxnSpPr>
          <p:nvPr/>
        </p:nvCxnSpPr>
        <p:spPr>
          <a:xfrm>
            <a:off x="4087745" y="3928020"/>
            <a:ext cx="109099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>
            <a:stCxn id="5" idx="5"/>
            <a:endCxn id="7" idx="0"/>
          </p:cNvCxnSpPr>
          <p:nvPr/>
        </p:nvCxnSpPr>
        <p:spPr>
          <a:xfrm>
            <a:off x="4978419" y="2457120"/>
            <a:ext cx="722063" cy="94915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/>
          <p:cNvSpPr txBox="1"/>
          <p:nvPr/>
        </p:nvSpPr>
        <p:spPr>
          <a:xfrm>
            <a:off x="3219538" y="2574607"/>
            <a:ext cx="834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 smtClean="0"/>
              <a:t>0.9</a:t>
            </a:r>
            <a:endParaRPr kumimoji="1" lang="ja-JP" altLang="en-US" sz="28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235584" y="2574607"/>
            <a:ext cx="9866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 smtClean="0"/>
              <a:t>0.85</a:t>
            </a:r>
            <a:endParaRPr kumimoji="1" lang="ja-JP" altLang="en-US" sz="28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196829" y="3928020"/>
            <a:ext cx="834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 smtClean="0"/>
              <a:t>0.9</a:t>
            </a:r>
            <a:endParaRPr kumimoji="1" lang="ja-JP" altLang="en-US" sz="28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196829" y="3937672"/>
            <a:ext cx="834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800" dirty="0" smtClean="0"/>
              <a:t>0.7</a:t>
            </a:r>
            <a:endParaRPr kumimoji="1" lang="ja-JP" altLang="en-US" sz="2800" dirty="0"/>
          </a:p>
        </p:txBody>
      </p:sp>
      <p:cxnSp>
        <p:nvCxnSpPr>
          <p:cNvPr id="18" name="直線コネクタ 17"/>
          <p:cNvCxnSpPr>
            <a:endCxn id="7" idx="2"/>
          </p:cNvCxnSpPr>
          <p:nvPr/>
        </p:nvCxnSpPr>
        <p:spPr>
          <a:xfrm flipV="1">
            <a:off x="4087745" y="3928020"/>
            <a:ext cx="1090992" cy="9652"/>
          </a:xfrm>
          <a:prstGeom prst="line">
            <a:avLst/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5542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25" grpId="2" animBg="1"/>
      <p:bldP spid="24" grpId="0"/>
      <p:bldP spid="2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563" y="70763"/>
            <a:ext cx="9016873" cy="576262"/>
          </a:xfrm>
        </p:spPr>
        <p:txBody>
          <a:bodyPr/>
          <a:lstStyle/>
          <a:p>
            <a:r>
              <a:rPr lang="en-US" altLang="ja-JP" sz="4000" dirty="0"/>
              <a:t>Aligning the tree with a specific product</a:t>
            </a:r>
            <a:endParaRPr kumimoji="1" lang="ja-JP" altLang="en-US" sz="4000" dirty="0"/>
          </a:p>
        </p:txBody>
      </p:sp>
      <p:sp>
        <p:nvSpPr>
          <p:cNvPr id="5" name="円/楕円 4"/>
          <p:cNvSpPr/>
          <p:nvPr/>
        </p:nvSpPr>
        <p:spPr>
          <a:xfrm>
            <a:off x="3276000" y="1761582"/>
            <a:ext cx="3381150" cy="648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円/楕円 5"/>
          <p:cNvSpPr/>
          <p:nvPr/>
        </p:nvSpPr>
        <p:spPr>
          <a:xfrm>
            <a:off x="1942575" y="2818751"/>
            <a:ext cx="6048000" cy="69153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tx1"/>
              </a:solidFill>
            </a:endParaRPr>
          </a:p>
        </p:txBody>
      </p:sp>
      <p:sp>
        <p:nvSpPr>
          <p:cNvPr id="7" name="円/楕円 6"/>
          <p:cNvSpPr/>
          <p:nvPr/>
        </p:nvSpPr>
        <p:spPr>
          <a:xfrm>
            <a:off x="127127" y="4136213"/>
            <a:ext cx="3466800" cy="144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円/楕円 7"/>
          <p:cNvSpPr/>
          <p:nvPr/>
        </p:nvSpPr>
        <p:spPr>
          <a:xfrm>
            <a:off x="6910575" y="4131113"/>
            <a:ext cx="2160000" cy="1665455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13" name="円/楕円 12"/>
          <p:cNvSpPr/>
          <p:nvPr/>
        </p:nvSpPr>
        <p:spPr>
          <a:xfrm>
            <a:off x="3534971" y="5200569"/>
            <a:ext cx="3546000" cy="144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>
              <a:solidFill>
                <a:schemeClr val="tx1"/>
              </a:solidFill>
            </a:endParaRPr>
          </a:p>
        </p:txBody>
      </p:sp>
      <p:sp>
        <p:nvSpPr>
          <p:cNvPr id="21" name="r"/>
          <p:cNvSpPr txBox="1"/>
          <p:nvPr/>
        </p:nvSpPr>
        <p:spPr>
          <a:xfrm>
            <a:off x="3522136" y="1806116"/>
            <a:ext cx="27791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root </a:t>
            </a:r>
            <a:r>
              <a:rPr lang="en-US" altLang="ja-JP" sz="2800" b="1" dirty="0">
                <a:solidFill>
                  <a:srgbClr val="000000"/>
                </a:solidFill>
                <a:latin typeface="Calibri" panose="020F0502020204030204"/>
              </a:rPr>
              <a:t>: </a:t>
            </a:r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{    ,     ,     }</a:t>
            </a:r>
            <a:endParaRPr lang="ja-JP" altLang="en-US" sz="28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0" name="s1"/>
          <p:cNvSpPr txBox="1"/>
          <p:nvPr/>
        </p:nvSpPr>
        <p:spPr>
          <a:xfrm>
            <a:off x="4554920" y="1806116"/>
            <a:ext cx="585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E03253"/>
                </a:solidFill>
                <a:latin typeface="Calibri" panose="020F0502020204030204"/>
              </a:rPr>
              <a:t>s1</a:t>
            </a:r>
            <a:endParaRPr lang="ja-JP" altLang="en-US" sz="2800" b="1" dirty="0">
              <a:solidFill>
                <a:srgbClr val="E03253"/>
              </a:solidFill>
              <a:latin typeface="Calibri" panose="020F0502020204030204"/>
            </a:endParaRPr>
          </a:p>
        </p:txBody>
      </p:sp>
      <p:sp>
        <p:nvSpPr>
          <p:cNvPr id="27" name="s2"/>
          <p:cNvSpPr txBox="1"/>
          <p:nvPr/>
        </p:nvSpPr>
        <p:spPr>
          <a:xfrm>
            <a:off x="5076000" y="1806116"/>
            <a:ext cx="5323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s2</a:t>
            </a:r>
            <a:endParaRPr lang="ja-JP" altLang="en-US" sz="28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8" name="s3"/>
          <p:cNvSpPr txBox="1"/>
          <p:nvPr/>
        </p:nvSpPr>
        <p:spPr>
          <a:xfrm>
            <a:off x="5537813" y="1806116"/>
            <a:ext cx="585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s3</a:t>
            </a:r>
            <a:endParaRPr lang="ja-JP" altLang="en-US" sz="28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2" name="nsrc"/>
          <p:cNvSpPr txBox="1"/>
          <p:nvPr/>
        </p:nvSpPr>
        <p:spPr>
          <a:xfrm>
            <a:off x="2626701" y="2867609"/>
            <a:ext cx="446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>
                <a:solidFill>
                  <a:srgbClr val="000000"/>
                </a:solidFill>
                <a:latin typeface="Calibri" panose="020F0502020204030204"/>
              </a:rPr>
              <a:t>nsrc : </a:t>
            </a:r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{           ,            ,            }</a:t>
            </a:r>
            <a:endParaRPr lang="ja-JP" altLang="en-US" sz="28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2" name="src1"/>
          <p:cNvSpPr txBox="1"/>
          <p:nvPr/>
        </p:nvSpPr>
        <p:spPr>
          <a:xfrm>
            <a:off x="3670575" y="2867609"/>
            <a:ext cx="1115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E03253"/>
                </a:solidFill>
                <a:latin typeface="Calibri" panose="020F0502020204030204"/>
              </a:rPr>
              <a:t>s1/src</a:t>
            </a:r>
            <a:endParaRPr lang="ja-JP" altLang="en-US" sz="2800" b="1" dirty="0">
              <a:solidFill>
                <a:srgbClr val="E03253"/>
              </a:solidFill>
              <a:latin typeface="Calibri" panose="020F0502020204030204"/>
            </a:endParaRPr>
          </a:p>
        </p:txBody>
      </p:sp>
      <p:sp>
        <p:nvSpPr>
          <p:cNvPr id="33" name="src2"/>
          <p:cNvSpPr txBox="1"/>
          <p:nvPr/>
        </p:nvSpPr>
        <p:spPr>
          <a:xfrm>
            <a:off x="4714449" y="2867609"/>
            <a:ext cx="1115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s2/src</a:t>
            </a:r>
            <a:endParaRPr lang="ja-JP" altLang="en-US" sz="28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4" name="src3"/>
          <p:cNvSpPr txBox="1"/>
          <p:nvPr/>
        </p:nvSpPr>
        <p:spPr>
          <a:xfrm>
            <a:off x="5794701" y="2867609"/>
            <a:ext cx="11158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s3/src</a:t>
            </a:r>
            <a:endParaRPr lang="ja-JP" altLang="en-US" sz="28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3" name="na"/>
          <p:cNvSpPr txBox="1"/>
          <p:nvPr/>
        </p:nvSpPr>
        <p:spPr>
          <a:xfrm>
            <a:off x="502575" y="4163715"/>
            <a:ext cx="23825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>
                <a:solidFill>
                  <a:srgbClr val="000000"/>
                </a:solidFill>
                <a:latin typeface="Calibri" panose="020F0502020204030204"/>
              </a:rPr>
              <a:t>na : </a:t>
            </a:r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{               ,</a:t>
            </a:r>
            <a:endParaRPr lang="en-US" altLang="ja-JP" sz="2800" b="1" dirty="0">
              <a:solidFill>
                <a:srgbClr val="000000"/>
              </a:solidFill>
              <a:latin typeface="Calibri" panose="020F0502020204030204"/>
            </a:endParaRPr>
          </a:p>
          <a:p>
            <a:pPr lvl="0" algn="ctr"/>
            <a:r>
              <a:rPr lang="en-US" altLang="ja-JP" sz="2800" b="1" dirty="0">
                <a:solidFill>
                  <a:srgbClr val="000000"/>
                </a:solidFill>
                <a:latin typeface="Calibri" panose="020F0502020204030204"/>
              </a:rPr>
              <a:t> </a:t>
            </a:r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                       ,</a:t>
            </a:r>
            <a:endParaRPr lang="en-US" altLang="ja-JP" sz="2800" b="1" dirty="0">
              <a:solidFill>
                <a:srgbClr val="000000"/>
              </a:solidFill>
              <a:latin typeface="Calibri" panose="020F0502020204030204"/>
            </a:endParaRPr>
          </a:p>
          <a:p>
            <a:pPr lvl="0" algn="ctr"/>
            <a:r>
              <a:rPr lang="en-US" altLang="ja-JP" sz="2800" b="1" dirty="0">
                <a:solidFill>
                  <a:srgbClr val="000000"/>
                </a:solidFill>
                <a:latin typeface="Calibri" panose="020F0502020204030204"/>
              </a:rPr>
              <a:t>    </a:t>
            </a:r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                    }</a:t>
            </a:r>
            <a:endParaRPr lang="ja-JP" altLang="en-US" sz="28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a1"/>
          <p:cNvSpPr txBox="1"/>
          <p:nvPr/>
        </p:nvSpPr>
        <p:spPr>
          <a:xfrm>
            <a:off x="1222575" y="4163715"/>
            <a:ext cx="1614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E03253"/>
                </a:solidFill>
                <a:latin typeface="Calibri" panose="020F0502020204030204"/>
              </a:rPr>
              <a:t>s1/src/a</a:t>
            </a:r>
            <a:endParaRPr lang="ja-JP" altLang="en-US" sz="2800" b="1" dirty="0">
              <a:solidFill>
                <a:srgbClr val="E03253"/>
              </a:solidFill>
              <a:latin typeface="Calibri" panose="020F0502020204030204"/>
            </a:endParaRPr>
          </a:p>
        </p:txBody>
      </p:sp>
      <p:sp>
        <p:nvSpPr>
          <p:cNvPr id="36" name="a2"/>
          <p:cNvSpPr txBox="1"/>
          <p:nvPr/>
        </p:nvSpPr>
        <p:spPr>
          <a:xfrm>
            <a:off x="1206462" y="4594602"/>
            <a:ext cx="1614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s2/src/a</a:t>
            </a:r>
            <a:endParaRPr lang="ja-JP" altLang="en-US" sz="28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7" name="a3"/>
          <p:cNvSpPr txBox="1"/>
          <p:nvPr/>
        </p:nvSpPr>
        <p:spPr>
          <a:xfrm>
            <a:off x="1191868" y="5023008"/>
            <a:ext cx="16147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s3/src/a</a:t>
            </a:r>
            <a:endParaRPr lang="ja-JP" altLang="en-US" sz="28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4" name="nb"/>
          <p:cNvSpPr txBox="1"/>
          <p:nvPr/>
        </p:nvSpPr>
        <p:spPr>
          <a:xfrm>
            <a:off x="3958339" y="5251035"/>
            <a:ext cx="2596125" cy="13895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>
                <a:solidFill>
                  <a:srgbClr val="000000"/>
                </a:solidFill>
                <a:latin typeface="Calibri" panose="020F0502020204030204"/>
              </a:rPr>
              <a:t>nb : </a:t>
            </a:r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{                   ,</a:t>
            </a:r>
            <a:endParaRPr lang="en-US" altLang="ja-JP" sz="2800" b="1" dirty="0">
              <a:solidFill>
                <a:srgbClr val="000000"/>
              </a:solidFill>
              <a:latin typeface="Calibri" panose="020F0502020204030204"/>
            </a:endParaRPr>
          </a:p>
          <a:p>
            <a:pPr lvl="0" algn="ctr"/>
            <a:r>
              <a:rPr lang="en-US" altLang="ja-JP" sz="2800" b="1" dirty="0">
                <a:solidFill>
                  <a:srgbClr val="000000"/>
                </a:solidFill>
                <a:latin typeface="Calibri" panose="020F0502020204030204"/>
              </a:rPr>
              <a:t>      </a:t>
            </a:r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              ,</a:t>
            </a:r>
            <a:endParaRPr lang="en-US" altLang="ja-JP" sz="2800" b="1" dirty="0">
              <a:solidFill>
                <a:srgbClr val="000000"/>
              </a:solidFill>
              <a:latin typeface="Calibri" panose="020F0502020204030204"/>
            </a:endParaRPr>
          </a:p>
          <a:p>
            <a:pPr lvl="0" algn="ctr"/>
            <a:r>
              <a:rPr lang="en-US" altLang="ja-JP" sz="2800" b="1" dirty="0">
                <a:solidFill>
                  <a:srgbClr val="000000"/>
                </a:solidFill>
                <a:latin typeface="Calibri" panose="020F0502020204030204"/>
              </a:rPr>
              <a:t>       </a:t>
            </a:r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              }</a:t>
            </a:r>
            <a:endParaRPr lang="ja-JP" altLang="en-US" sz="28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8" name="b1"/>
          <p:cNvSpPr txBox="1"/>
          <p:nvPr/>
        </p:nvSpPr>
        <p:spPr>
          <a:xfrm>
            <a:off x="4714449" y="5251035"/>
            <a:ext cx="17473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E03253"/>
                </a:solidFill>
                <a:latin typeface="Calibri" panose="020F0502020204030204"/>
              </a:rPr>
              <a:t>s1/src/a/b</a:t>
            </a:r>
            <a:endParaRPr lang="en-US" altLang="ja-JP" sz="2800" b="1" dirty="0">
              <a:solidFill>
                <a:srgbClr val="E03253"/>
              </a:solidFill>
              <a:latin typeface="Calibri" panose="020F0502020204030204"/>
            </a:endParaRPr>
          </a:p>
        </p:txBody>
      </p:sp>
      <p:sp>
        <p:nvSpPr>
          <p:cNvPr id="39" name="b2"/>
          <p:cNvSpPr txBox="1"/>
          <p:nvPr/>
        </p:nvSpPr>
        <p:spPr>
          <a:xfrm>
            <a:off x="4666308" y="5676281"/>
            <a:ext cx="1480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s2/src/b</a:t>
            </a:r>
            <a:endParaRPr lang="en-US" altLang="ja-JP" sz="28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0" name="b3"/>
          <p:cNvSpPr txBox="1"/>
          <p:nvPr/>
        </p:nvSpPr>
        <p:spPr>
          <a:xfrm>
            <a:off x="4666754" y="6101527"/>
            <a:ext cx="14685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s3/src/b</a:t>
            </a:r>
            <a:endParaRPr lang="en-US" altLang="ja-JP" sz="28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5" name="nc"/>
          <p:cNvSpPr txBox="1"/>
          <p:nvPr/>
        </p:nvSpPr>
        <p:spPr>
          <a:xfrm>
            <a:off x="6720980" y="4205148"/>
            <a:ext cx="253918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>
                <a:solidFill>
                  <a:srgbClr val="000000"/>
                </a:solidFill>
                <a:latin typeface="Calibri" panose="020F0502020204030204"/>
              </a:rPr>
              <a:t>nc </a:t>
            </a:r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:</a:t>
            </a:r>
          </a:p>
          <a:p>
            <a:pPr lvl="0" algn="ctr"/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{               ,</a:t>
            </a:r>
            <a:endParaRPr lang="en-US" altLang="ja-JP" sz="2800" b="1" dirty="0">
              <a:solidFill>
                <a:srgbClr val="000000"/>
              </a:solidFill>
              <a:latin typeface="Calibri" panose="020F0502020204030204"/>
            </a:endParaRPr>
          </a:p>
          <a:p>
            <a:pPr lvl="0" algn="ctr"/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                 }</a:t>
            </a:r>
            <a:endParaRPr lang="ja-JP" altLang="en-US" sz="36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1" name="c1"/>
          <p:cNvSpPr txBox="1"/>
          <p:nvPr/>
        </p:nvSpPr>
        <p:spPr>
          <a:xfrm>
            <a:off x="6727981" y="4628543"/>
            <a:ext cx="2539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E03253"/>
                </a:solidFill>
                <a:latin typeface="Calibri" panose="020F0502020204030204"/>
              </a:rPr>
              <a:t>s1/src/c</a:t>
            </a:r>
            <a:endParaRPr lang="en-US" altLang="ja-JP" sz="2800" b="1" dirty="0">
              <a:solidFill>
                <a:srgbClr val="E03253"/>
              </a:solidFill>
              <a:latin typeface="Calibri" panose="020F0502020204030204"/>
            </a:endParaRPr>
          </a:p>
        </p:txBody>
      </p:sp>
      <p:sp>
        <p:nvSpPr>
          <p:cNvPr id="42" name="c2"/>
          <p:cNvSpPr txBox="1"/>
          <p:nvPr/>
        </p:nvSpPr>
        <p:spPr>
          <a:xfrm>
            <a:off x="6745716" y="5052993"/>
            <a:ext cx="25391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altLang="ja-JP" sz="2800" b="1" dirty="0" smtClean="0">
                <a:solidFill>
                  <a:srgbClr val="000000"/>
                </a:solidFill>
                <a:latin typeface="Calibri" panose="020F0502020204030204"/>
              </a:rPr>
              <a:t>s2/src/c</a:t>
            </a:r>
            <a:endParaRPr lang="ja-JP" altLang="en-US" sz="3600" b="1" dirty="0">
              <a:solidFill>
                <a:srgbClr val="000000"/>
              </a:solidFill>
              <a:latin typeface="Calibri" panose="020F0502020204030204"/>
            </a:endParaRPr>
          </a:p>
        </p:txBody>
      </p:sp>
      <p:cxnSp>
        <p:nvCxnSpPr>
          <p:cNvPr id="9" name="直線矢印コネクタ 8"/>
          <p:cNvCxnSpPr>
            <a:stCxn id="5" idx="4"/>
            <a:endCxn id="6" idx="0"/>
          </p:cNvCxnSpPr>
          <p:nvPr/>
        </p:nvCxnSpPr>
        <p:spPr>
          <a:xfrm>
            <a:off x="4966575" y="2409582"/>
            <a:ext cx="0" cy="40916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テキスト ボックス 14"/>
              <p:cNvSpPr txBox="1"/>
              <p:nvPr/>
            </p:nvSpPr>
            <p:spPr>
              <a:xfrm>
                <a:off x="4917272" y="2241356"/>
                <a:ext cx="720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ja-JP" altLang="en-US" sz="3600" b="1" i="1" smtClean="0">
                          <a:solidFill>
                            <a:srgbClr val="0071BC"/>
                          </a:solidFill>
                          <a:latin typeface="Cambria Math" panose="02040503050406030204" pitchFamily="18" charset="0"/>
                        </a:rPr>
                        <m:t>∞</m:t>
                      </m:r>
                    </m:oMath>
                  </m:oMathPara>
                </a14:m>
                <a:endParaRPr kumimoji="1" lang="ja-JP" altLang="en-US" sz="3200" b="1" dirty="0">
                  <a:solidFill>
                    <a:srgbClr val="0071BC"/>
                  </a:solidFill>
                </a:endParaRPr>
              </a:p>
            </p:txBody>
          </p:sp>
        </mc:Choice>
        <mc:Fallback xmlns="">
          <p:sp>
            <p:nvSpPr>
              <p:cNvPr id="15" name="テキスト ボックス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7272" y="2241356"/>
                <a:ext cx="720000" cy="646331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直線矢印コネクタ 9"/>
          <p:cNvCxnSpPr>
            <a:stCxn id="6" idx="4"/>
            <a:endCxn id="7" idx="0"/>
          </p:cNvCxnSpPr>
          <p:nvPr/>
        </p:nvCxnSpPr>
        <p:spPr>
          <a:xfrm flipH="1">
            <a:off x="1860527" y="3510281"/>
            <a:ext cx="3106048" cy="6259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矢印コネクタ 11"/>
          <p:cNvCxnSpPr>
            <a:stCxn id="6" idx="4"/>
            <a:endCxn id="13" idx="0"/>
          </p:cNvCxnSpPr>
          <p:nvPr/>
        </p:nvCxnSpPr>
        <p:spPr>
          <a:xfrm>
            <a:off x="4966575" y="3510281"/>
            <a:ext cx="341396" cy="16902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4600875" y="4116457"/>
            <a:ext cx="72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2</a:t>
            </a:r>
            <a:endParaRPr kumimoji="1" lang="ja-JP" altLang="en-US" sz="3200" b="1" dirty="0"/>
          </a:p>
        </p:txBody>
      </p:sp>
      <p:cxnSp>
        <p:nvCxnSpPr>
          <p:cNvPr id="11" name="直線矢印コネクタ 10"/>
          <p:cNvCxnSpPr>
            <a:stCxn id="6" idx="4"/>
            <a:endCxn id="8" idx="0"/>
          </p:cNvCxnSpPr>
          <p:nvPr/>
        </p:nvCxnSpPr>
        <p:spPr>
          <a:xfrm>
            <a:off x="4966575" y="3510281"/>
            <a:ext cx="3024000" cy="6208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>
            <a:stCxn id="7" idx="4"/>
            <a:endCxn id="13" idx="2"/>
          </p:cNvCxnSpPr>
          <p:nvPr/>
        </p:nvCxnSpPr>
        <p:spPr>
          <a:xfrm>
            <a:off x="1860527" y="5576213"/>
            <a:ext cx="1674444" cy="3443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スライド番号プレースホルダー 3"/>
          <p:cNvSpPr>
            <a:spLocks noGrp="1"/>
          </p:cNvSpPr>
          <p:nvPr>
            <p:ph type="sldNum" sz="quarter" idx="12"/>
          </p:nvPr>
        </p:nvSpPr>
        <p:spPr>
          <a:xfrm>
            <a:off x="8399006" y="6614665"/>
            <a:ext cx="575588" cy="268288"/>
          </a:xfrm>
        </p:spPr>
        <p:txBody>
          <a:bodyPr/>
          <a:lstStyle/>
          <a:p>
            <a:r>
              <a:rPr lang="en-US" altLang="ja-JP" dirty="0" smtClean="0"/>
              <a:t>30</a:t>
            </a:r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テキスト ボックス 43"/>
              <p:cNvSpPr txBox="1"/>
              <p:nvPr/>
            </p:nvSpPr>
            <p:spPr>
              <a:xfrm>
                <a:off x="6190575" y="3703824"/>
                <a:ext cx="720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ja-JP" altLang="en-US" sz="3600" b="1" i="1" smtClean="0">
                          <a:solidFill>
                            <a:srgbClr val="0071BC"/>
                          </a:solidFill>
                          <a:latin typeface="Cambria Math" panose="02040503050406030204" pitchFamily="18" charset="0"/>
                        </a:rPr>
                        <m:t>∞</m:t>
                      </m:r>
                    </m:oMath>
                  </m:oMathPara>
                </a14:m>
                <a:endParaRPr kumimoji="1" lang="ja-JP" altLang="en-US" sz="3200" b="1" dirty="0">
                  <a:solidFill>
                    <a:srgbClr val="0071BC"/>
                  </a:solidFill>
                </a:endParaRPr>
              </a:p>
            </p:txBody>
          </p:sp>
        </mc:Choice>
        <mc:Fallback xmlns="">
          <p:sp>
            <p:nvSpPr>
              <p:cNvPr id="44" name="テキスト ボックス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0575" y="3703824"/>
                <a:ext cx="720000" cy="646331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テキスト ボックス 44"/>
              <p:cNvSpPr txBox="1"/>
              <p:nvPr/>
            </p:nvSpPr>
            <p:spPr>
              <a:xfrm>
                <a:off x="2288464" y="5583062"/>
                <a:ext cx="720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ja-JP" altLang="en-US" sz="3600" b="1" i="1" smtClean="0">
                          <a:solidFill>
                            <a:srgbClr val="0071BC"/>
                          </a:solidFill>
                          <a:latin typeface="Cambria Math" panose="02040503050406030204" pitchFamily="18" charset="0"/>
                        </a:rPr>
                        <m:t>∞</m:t>
                      </m:r>
                    </m:oMath>
                  </m:oMathPara>
                </a14:m>
                <a:endParaRPr kumimoji="1" lang="ja-JP" altLang="en-US" sz="3200" b="1" dirty="0">
                  <a:solidFill>
                    <a:srgbClr val="0071BC"/>
                  </a:solidFill>
                </a:endParaRPr>
              </a:p>
            </p:txBody>
          </p:sp>
        </mc:Choice>
        <mc:Fallback xmlns="">
          <p:sp>
            <p:nvSpPr>
              <p:cNvPr id="45" name="テキスト ボックス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8464" y="5583062"/>
                <a:ext cx="720000" cy="64633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テキスト ボックス 45"/>
              <p:cNvSpPr txBox="1"/>
              <p:nvPr/>
            </p:nvSpPr>
            <p:spPr>
              <a:xfrm>
                <a:off x="3340711" y="3644294"/>
                <a:ext cx="720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1" lang="ja-JP" altLang="en-US" sz="3600" b="1" i="1" smtClean="0">
                          <a:solidFill>
                            <a:srgbClr val="0071BC"/>
                          </a:solidFill>
                          <a:latin typeface="Cambria Math" panose="02040503050406030204" pitchFamily="18" charset="0"/>
                        </a:rPr>
                        <m:t>∞</m:t>
                      </m:r>
                    </m:oMath>
                  </m:oMathPara>
                </a14:m>
                <a:endParaRPr kumimoji="1" lang="ja-JP" altLang="en-US" sz="3200" b="1" dirty="0">
                  <a:solidFill>
                    <a:srgbClr val="0071BC"/>
                  </a:solidFill>
                </a:endParaRPr>
              </a:p>
            </p:txBody>
          </p:sp>
        </mc:Choice>
        <mc:Fallback xmlns="">
          <p:sp>
            <p:nvSpPr>
              <p:cNvPr id="46" name="テキスト ボックス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0711" y="3644294"/>
                <a:ext cx="720000" cy="64633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統一されたディレクトリ構造"/>
          <p:cNvSpPr txBox="1">
            <a:spLocks/>
          </p:cNvSpPr>
          <p:nvPr/>
        </p:nvSpPr>
        <p:spPr bwMode="auto">
          <a:xfrm>
            <a:off x="457200" y="1199192"/>
            <a:ext cx="8229600" cy="4929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ja-JP" dirty="0" smtClean="0"/>
              <a:t>Focus on S1 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77370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000" y="878182"/>
            <a:ext cx="9144000" cy="2542218"/>
          </a:xfrm>
          <a:prstGeom prst="rect">
            <a:avLst/>
          </a:prstGeom>
          <a:ln>
            <a:noFill/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Directory Viewer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27</a:t>
            </a:fld>
            <a:endParaRPr lang="en-US" altLang="ja-JP" dirty="0"/>
          </a:p>
        </p:txBody>
      </p:sp>
      <p:sp>
        <p:nvSpPr>
          <p:cNvPr id="3" name="ボタン"/>
          <p:cNvSpPr>
            <a:spLocks noGrp="1"/>
          </p:cNvSpPr>
          <p:nvPr>
            <p:ph idx="1"/>
          </p:nvPr>
        </p:nvSpPr>
        <p:spPr>
          <a:xfrm>
            <a:off x="489744" y="3429001"/>
            <a:ext cx="8229600" cy="3046049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ja-JP" sz="4000" dirty="0" smtClean="0">
                <a:solidFill>
                  <a:srgbClr val="0071BC"/>
                </a:solidFill>
              </a:rPr>
              <a:t>Scope Button</a:t>
            </a:r>
          </a:p>
        </p:txBody>
      </p:sp>
      <p:sp>
        <p:nvSpPr>
          <p:cNvPr id="6" name="ボタン枠"/>
          <p:cNvSpPr/>
          <p:nvPr/>
        </p:nvSpPr>
        <p:spPr>
          <a:xfrm>
            <a:off x="0" y="909000"/>
            <a:ext cx="1908000" cy="576000"/>
          </a:xfrm>
          <a:prstGeom prst="roundRect">
            <a:avLst/>
          </a:prstGeom>
          <a:noFill/>
          <a:ln w="57150"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063" y="2172337"/>
            <a:ext cx="7337873" cy="1059341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000" y="830652"/>
            <a:ext cx="1174405" cy="1174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168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図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112" y="1014104"/>
            <a:ext cx="3168000" cy="278106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Tree View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28</a:t>
            </a:fld>
            <a:endParaRPr lang="en-US" altLang="ja-JP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コンテンツ プレースホルダー 7"/>
              <p:cNvSpPr>
                <a:spLocks noGrp="1"/>
              </p:cNvSpPr>
              <p:nvPr>
                <p:ph idx="1"/>
              </p:nvPr>
            </p:nvSpPr>
            <p:spPr>
              <a:xfrm>
                <a:off x="3348000" y="1071394"/>
                <a:ext cx="5755856" cy="5543528"/>
              </a:xfrm>
            </p:spPr>
            <p:txBody>
              <a:bodyPr/>
              <a:lstStyle/>
              <a:p>
                <a:pPr>
                  <a:spcAft>
                    <a:spcPts val="1200"/>
                  </a:spcAft>
                </a:pPr>
                <a:r>
                  <a:rPr lang="en-US" altLang="ja-JP" dirty="0" smtClean="0"/>
                  <a:t>Directory name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ja-JP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( 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altLang="ja-JP" b="0" i="0" smtClean="0">
                            <a:latin typeface="Cambria Math" panose="02040503050406030204" pitchFamily="18" charset="0"/>
                          </a:rPr>
                          <m:t>in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 )</m:t>
                        </m:r>
                      </m:e>
                      <m:sup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  <m:r>
                          <a:rPr lang="en-US" altLang="ja-JP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oMath>
                </a14:m>
                <a:endParaRPr kumimoji="1" lang="en-US" altLang="ja-JP" dirty="0" smtClean="0"/>
              </a:p>
              <a:p>
                <a:pPr lvl="1">
                  <a:spcAft>
                    <a:spcPts val="1200"/>
                  </a:spcAft>
                </a:pPr>
                <a:r>
                  <a:rPr lang="en-US" altLang="ja-JP" dirty="0"/>
                  <a:t>x</a:t>
                </a:r>
                <a:r>
                  <a:rPr kumimoji="1" lang="en-US" altLang="ja-JP" dirty="0" smtClean="0"/>
                  <a:t> : </a:t>
                </a:r>
                <a:r>
                  <a:rPr lang="en-US" altLang="ja-JP" dirty="0"/>
                  <a:t>the number of </a:t>
                </a:r>
                <a:r>
                  <a:rPr lang="en-US" altLang="ja-JP" dirty="0" smtClean="0"/>
                  <a:t>directories</a:t>
                </a:r>
                <a:endParaRPr kumimoji="1" lang="en-US" altLang="ja-JP" dirty="0" smtClean="0"/>
              </a:p>
              <a:p>
                <a:pPr lvl="1"/>
                <a:r>
                  <a:rPr kumimoji="1" lang="en-US" altLang="ja-JP" dirty="0" smtClean="0"/>
                  <a:t>y</a:t>
                </a:r>
                <a:r>
                  <a:rPr kumimoji="1" lang="ja-JP" altLang="en-US" dirty="0" smtClean="0"/>
                  <a:t> </a:t>
                </a:r>
                <a:r>
                  <a:rPr kumimoji="1" lang="en-US" altLang="ja-JP" dirty="0" smtClean="0"/>
                  <a:t>: the </a:t>
                </a:r>
                <a:r>
                  <a:rPr lang="en-US" altLang="ja-JP" dirty="0" smtClean="0"/>
                  <a:t>number of </a:t>
                </a:r>
                <a:r>
                  <a:rPr lang="en-US" altLang="ja-JP" dirty="0"/>
                  <a:t>variants</a:t>
                </a:r>
                <a:endParaRPr lang="en-US" altLang="ja-JP" dirty="0" smtClean="0"/>
              </a:p>
              <a:p>
                <a:pPr lvl="1"/>
                <a:r>
                  <a:rPr lang="en-US" altLang="ja-JP" dirty="0" smtClean="0"/>
                  <a:t>* :  marked </a:t>
                </a:r>
                <a:r>
                  <a:rPr lang="en-US" altLang="ja-JP" dirty="0"/>
                  <a:t>if a directory in </a:t>
                </a:r>
                <a:r>
                  <a:rPr lang="en-US" altLang="ja-JP" dirty="0" smtClean="0"/>
                  <a:t>the</a:t>
                </a:r>
                <a:br>
                  <a:rPr lang="en-US" altLang="ja-JP" dirty="0" smtClean="0"/>
                </a:br>
                <a:r>
                  <a:rPr lang="en-US" altLang="ja-JP" dirty="0" smtClean="0"/>
                  <a:t>node </a:t>
                </a:r>
                <a:r>
                  <a:rPr lang="en-US" altLang="ja-JP" dirty="0"/>
                  <a:t>has a different name or a </a:t>
                </a:r>
                <a:r>
                  <a:rPr lang="en-US" altLang="ja-JP" dirty="0" smtClean="0"/>
                  <a:t>different file </a:t>
                </a:r>
                <a:r>
                  <a:rPr lang="en-US" altLang="ja-JP" dirty="0"/>
                  <a:t>path than the tree node</a:t>
                </a:r>
                <a:endParaRPr kumimoji="1" lang="en-US" altLang="ja-JP" dirty="0" smtClean="0"/>
              </a:p>
            </p:txBody>
          </p:sp>
        </mc:Choice>
        <mc:Fallback xmlns="">
          <p:sp>
            <p:nvSpPr>
              <p:cNvPr id="8" name="コンテンツ プレースホルダー 7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48000" y="1071394"/>
                <a:ext cx="5755856" cy="5543528"/>
              </a:xfrm>
              <a:blipFill rotWithShape="0">
                <a:blip r:embed="rId4"/>
                <a:stretch>
                  <a:fillRect l="-2436" t="-1100" r="-42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図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000" y="4079871"/>
            <a:ext cx="4104000" cy="2677476"/>
          </a:xfrm>
          <a:prstGeom prst="rect">
            <a:avLst/>
          </a:prstGeom>
        </p:spPr>
      </p:pic>
      <p:sp>
        <p:nvSpPr>
          <p:cNvPr id="11" name="c矢印"/>
          <p:cNvSpPr/>
          <p:nvPr/>
        </p:nvSpPr>
        <p:spPr>
          <a:xfrm rot="10800000">
            <a:off x="612000" y="3285000"/>
            <a:ext cx="734508" cy="864000"/>
          </a:xfrm>
          <a:prstGeom prst="bentUpArrow">
            <a:avLst>
              <a:gd name="adj1" fmla="val 25000"/>
              <a:gd name="adj2" fmla="val 26534"/>
              <a:gd name="adj3" fmla="val 25000"/>
            </a:avLst>
          </a:prstGeom>
          <a:solidFill>
            <a:srgbClr val="E03253"/>
          </a:solidFill>
          <a:ln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3" name="1c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78" y="5041408"/>
            <a:ext cx="1696965" cy="1107111"/>
          </a:xfrm>
          <a:prstGeom prst="rect">
            <a:avLst/>
          </a:prstGeom>
        </p:spPr>
      </p:pic>
      <p:sp>
        <p:nvSpPr>
          <p:cNvPr id="23" name="1c"/>
          <p:cNvSpPr txBox="1"/>
          <p:nvPr/>
        </p:nvSpPr>
        <p:spPr>
          <a:xfrm>
            <a:off x="75878" y="5302575"/>
            <a:ext cx="158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S</a:t>
            </a:r>
            <a:r>
              <a:rPr lang="en-US" altLang="ja-JP" sz="3200" b="1" dirty="0" smtClean="0"/>
              <a:t>1 : </a:t>
            </a:r>
            <a:r>
              <a:rPr kumimoji="1" lang="en-US" altLang="ja-JP" sz="3200" b="1" dirty="0" smtClean="0"/>
              <a:t>c</a:t>
            </a:r>
            <a:endParaRPr kumimoji="1" lang="ja-JP" altLang="en-US" sz="3200" b="1" dirty="0"/>
          </a:p>
        </p:txBody>
      </p:sp>
      <p:pic>
        <p:nvPicPr>
          <p:cNvPr id="24" name="2c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6713" y="5041408"/>
            <a:ext cx="1696965" cy="1107111"/>
          </a:xfrm>
          <a:prstGeom prst="rect">
            <a:avLst/>
          </a:prstGeom>
        </p:spPr>
      </p:pic>
      <p:sp>
        <p:nvSpPr>
          <p:cNvPr id="25" name="2c"/>
          <p:cNvSpPr txBox="1"/>
          <p:nvPr/>
        </p:nvSpPr>
        <p:spPr>
          <a:xfrm>
            <a:off x="1686713" y="5302575"/>
            <a:ext cx="158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S</a:t>
            </a:r>
            <a:r>
              <a:rPr lang="en-US" altLang="ja-JP" sz="3200" b="1" dirty="0" smtClean="0"/>
              <a:t>2 : c</a:t>
            </a:r>
            <a:endParaRPr kumimoji="1" lang="ja-JP" altLang="en-US" sz="3200" b="1" dirty="0"/>
          </a:p>
        </p:txBody>
      </p:sp>
      <p:pic>
        <p:nvPicPr>
          <p:cNvPr id="28" name="1b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52" y="5464379"/>
            <a:ext cx="1696965" cy="1107111"/>
          </a:xfrm>
          <a:prstGeom prst="rect">
            <a:avLst/>
          </a:prstGeom>
        </p:spPr>
      </p:pic>
      <p:sp>
        <p:nvSpPr>
          <p:cNvPr id="29" name="1b"/>
          <p:cNvSpPr txBox="1"/>
          <p:nvPr/>
        </p:nvSpPr>
        <p:spPr>
          <a:xfrm>
            <a:off x="50652" y="5725546"/>
            <a:ext cx="158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S</a:t>
            </a:r>
            <a:r>
              <a:rPr lang="en-US" altLang="ja-JP" sz="3200" b="1" dirty="0" smtClean="0"/>
              <a:t>1 : b</a:t>
            </a:r>
            <a:endParaRPr kumimoji="1" lang="ja-JP" altLang="en-US" sz="3200" b="1" dirty="0"/>
          </a:p>
        </p:txBody>
      </p:sp>
      <p:pic>
        <p:nvPicPr>
          <p:cNvPr id="19" name="2b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06" y="4522102"/>
            <a:ext cx="1781175" cy="1162050"/>
          </a:xfrm>
          <a:prstGeom prst="rect">
            <a:avLst/>
          </a:prstGeom>
        </p:spPr>
      </p:pic>
      <p:sp>
        <p:nvSpPr>
          <p:cNvPr id="26" name="2b"/>
          <p:cNvSpPr txBox="1"/>
          <p:nvPr/>
        </p:nvSpPr>
        <p:spPr>
          <a:xfrm>
            <a:off x="748655" y="4863692"/>
            <a:ext cx="158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S</a:t>
            </a:r>
            <a:r>
              <a:rPr lang="en-US" altLang="ja-JP" sz="3200" b="1" dirty="0"/>
              <a:t>2</a:t>
            </a:r>
            <a:r>
              <a:rPr lang="en-US" altLang="ja-JP" sz="3200" b="1" dirty="0" smtClean="0"/>
              <a:t> : b</a:t>
            </a:r>
            <a:endParaRPr kumimoji="1" lang="ja-JP" altLang="en-US" sz="3200" b="1" dirty="0"/>
          </a:p>
        </p:txBody>
      </p:sp>
      <p:pic>
        <p:nvPicPr>
          <p:cNvPr id="21" name="3b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5160" y="5444717"/>
            <a:ext cx="1781175" cy="1162050"/>
          </a:xfrm>
          <a:prstGeom prst="rect">
            <a:avLst/>
          </a:prstGeom>
        </p:spPr>
      </p:pic>
      <p:sp>
        <p:nvSpPr>
          <p:cNvPr id="27" name="3b"/>
          <p:cNvSpPr txBox="1"/>
          <p:nvPr/>
        </p:nvSpPr>
        <p:spPr>
          <a:xfrm>
            <a:off x="1773605" y="5794556"/>
            <a:ext cx="158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S3 : b</a:t>
            </a:r>
            <a:endParaRPr kumimoji="1" lang="ja-JP" altLang="en-US" sz="3200" b="1" dirty="0"/>
          </a:p>
        </p:txBody>
      </p:sp>
      <p:sp>
        <p:nvSpPr>
          <p:cNvPr id="30" name="b矢印"/>
          <p:cNvSpPr/>
          <p:nvPr/>
        </p:nvSpPr>
        <p:spPr>
          <a:xfrm rot="10800000">
            <a:off x="600112" y="2781000"/>
            <a:ext cx="734508" cy="1368000"/>
          </a:xfrm>
          <a:prstGeom prst="bentUpArrow">
            <a:avLst>
              <a:gd name="adj1" fmla="val 25000"/>
              <a:gd name="adj2" fmla="val 26534"/>
              <a:gd name="adj3" fmla="val 25000"/>
            </a:avLst>
          </a:prstGeom>
          <a:solidFill>
            <a:srgbClr val="E03253"/>
          </a:solidFill>
          <a:ln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714777" y="5999780"/>
            <a:ext cx="1594074" cy="369332"/>
          </a:xfrm>
          <a:prstGeom prst="rect">
            <a:avLst/>
          </a:prstGeom>
          <a:solidFill>
            <a:srgbClr val="E03253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chemeClr val="bg1"/>
                </a:solidFill>
              </a:rPr>
              <a:t>Difference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3749109" y="5999780"/>
            <a:ext cx="1510769" cy="369332"/>
          </a:xfrm>
          <a:prstGeom prst="rect">
            <a:avLst/>
          </a:prstGeom>
          <a:solidFill>
            <a:srgbClr val="0071BC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chemeClr val="bg1"/>
                </a:solidFill>
              </a:rPr>
              <a:t>Similar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27323" y="6226675"/>
            <a:ext cx="1594074" cy="646331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solidFill>
                  <a:schemeClr val="bg1"/>
                </a:solidFill>
              </a:rPr>
              <a:t>Different file Path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21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23" grpId="0"/>
      <p:bldP spid="23" grpId="1"/>
      <p:bldP spid="25" grpId="0"/>
      <p:bldP spid="25" grpId="1"/>
      <p:bldP spid="29" grpId="0"/>
      <p:bldP spid="26" grpId="0"/>
      <p:bldP spid="27" grpId="0"/>
      <p:bldP spid="30" grpId="0" animBg="1"/>
      <p:bldP spid="20" grpId="0" animBg="1"/>
      <p:bldP spid="31" grpId="0" animBg="1"/>
      <p:bldP spid="31" grpId="1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2206" y="115888"/>
            <a:ext cx="8639588" cy="576262"/>
          </a:xfrm>
        </p:spPr>
        <p:txBody>
          <a:bodyPr/>
          <a:lstStyle/>
          <a:p>
            <a:r>
              <a:rPr lang="en-US" altLang="ja-JP" sz="3600" dirty="0"/>
              <a:t>Software Product Line Engineering</a:t>
            </a:r>
            <a:endParaRPr kumimoji="1" lang="ja-JP" altLang="en-US" sz="36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196975"/>
            <a:ext cx="8290800" cy="4929188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altLang="ja-JP" sz="2800" dirty="0" smtClean="0"/>
              <a:t>Promising for managing derived software products</a:t>
            </a:r>
            <a:endParaRPr kumimoji="1" lang="en-US" altLang="ja-JP" sz="2800" dirty="0" smtClean="0"/>
          </a:p>
          <a:p>
            <a:endParaRPr lang="en-US" altLang="ja-JP" sz="2800" dirty="0" smtClean="0"/>
          </a:p>
          <a:p>
            <a:r>
              <a:rPr lang="en-US" altLang="ja-JP" sz="2800" dirty="0" smtClean="0"/>
              <a:t>To apply the approach to existing products, developers need to understand</a:t>
            </a:r>
            <a:br>
              <a:rPr lang="en-US" altLang="ja-JP" sz="2800" dirty="0" smtClean="0"/>
            </a:br>
            <a:r>
              <a:rPr lang="en-US" altLang="ja-JP" sz="2800" dirty="0" smtClean="0"/>
              <a:t>the </a:t>
            </a:r>
            <a:r>
              <a:rPr lang="en-US" altLang="ja-JP" sz="2800" dirty="0"/>
              <a:t>commonalities and variabilities </a:t>
            </a:r>
            <a:r>
              <a:rPr lang="en-US" altLang="ja-JP" sz="2800" dirty="0" smtClean="0"/>
              <a:t>of them.</a:t>
            </a:r>
          </a:p>
          <a:p>
            <a:pPr lvl="1"/>
            <a:r>
              <a:rPr lang="en-US" altLang="ja-JP" sz="2400" dirty="0" smtClean="0"/>
              <a:t>Duszynski </a:t>
            </a:r>
            <a:r>
              <a:rPr lang="en-US" altLang="ja-JP" sz="2400" dirty="0"/>
              <a:t>et al. </a:t>
            </a:r>
            <a:r>
              <a:rPr lang="en-US" altLang="ja-JP" sz="1800" dirty="0"/>
              <a:t>[1]</a:t>
            </a:r>
            <a:r>
              <a:rPr lang="en-US" altLang="ja-JP" sz="2400" dirty="0"/>
              <a:t> proposed to compare </a:t>
            </a:r>
            <a:r>
              <a:rPr lang="en-US" altLang="ja-JP" sz="2400" dirty="0" smtClean="0"/>
              <a:t>source code in corresponding </a:t>
            </a:r>
            <a:r>
              <a:rPr lang="en-US" altLang="ja-JP" sz="2400" dirty="0"/>
              <a:t>directories among similar </a:t>
            </a:r>
            <a:r>
              <a:rPr lang="en-US" altLang="ja-JP" sz="2400" dirty="0" smtClean="0"/>
              <a:t>products.</a:t>
            </a:r>
          </a:p>
          <a:p>
            <a:pPr lvl="2"/>
            <a:r>
              <a:rPr lang="en-US" altLang="ja-JP" sz="2000" dirty="0" smtClean="0"/>
              <a:t>Developers </a:t>
            </a:r>
            <a:r>
              <a:rPr lang="en-US" altLang="ja-JP" sz="2000" dirty="0"/>
              <a:t>must know corresponding directories among </a:t>
            </a:r>
            <a:r>
              <a:rPr lang="en-US" altLang="ja-JP" sz="2000" dirty="0" smtClean="0"/>
              <a:t>products (which directories should be compared).</a:t>
            </a:r>
            <a:endParaRPr lang="en-US" altLang="ja-JP" sz="2000" dirty="0"/>
          </a:p>
          <a:p>
            <a:pPr lvl="2"/>
            <a:endParaRPr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2</a:t>
            </a:fld>
            <a:endParaRPr lang="en-US" altLang="ja-JP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56000" y="5664498"/>
            <a:ext cx="8218594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[1] </a:t>
            </a:r>
            <a:r>
              <a:rPr lang="en-US" altLang="ja-JP" dirty="0"/>
              <a:t>S. </a:t>
            </a:r>
            <a:r>
              <a:rPr lang="en-US" altLang="ja-JP" dirty="0" err="1"/>
              <a:t>Duszynski</a:t>
            </a:r>
            <a:r>
              <a:rPr lang="en-US" altLang="ja-JP" dirty="0"/>
              <a:t>, J. </a:t>
            </a:r>
            <a:r>
              <a:rPr lang="en-US" altLang="ja-JP" dirty="0" err="1"/>
              <a:t>Knodel</a:t>
            </a:r>
            <a:r>
              <a:rPr lang="en-US" altLang="ja-JP" dirty="0"/>
              <a:t>, and M. </a:t>
            </a:r>
            <a:r>
              <a:rPr lang="en-US" altLang="ja-JP" dirty="0" smtClean="0"/>
              <a:t>Becker</a:t>
            </a:r>
          </a:p>
          <a:p>
            <a:r>
              <a:rPr lang="en-US" altLang="ja-JP" dirty="0" smtClean="0"/>
              <a:t>“Analyzing </a:t>
            </a:r>
            <a:r>
              <a:rPr lang="en-US" altLang="ja-JP" dirty="0"/>
              <a:t>the source </a:t>
            </a:r>
            <a:r>
              <a:rPr lang="en-US" altLang="ja-JP" dirty="0" smtClean="0"/>
              <a:t>code of </a:t>
            </a:r>
            <a:r>
              <a:rPr lang="en-US" altLang="ja-JP" dirty="0"/>
              <a:t>multiple software variants for </a:t>
            </a:r>
            <a:r>
              <a:rPr lang="en-US" altLang="ja-JP" dirty="0" smtClean="0"/>
              <a:t>reuse potential,” </a:t>
            </a:r>
            <a:br>
              <a:rPr lang="en-US" altLang="ja-JP" dirty="0" smtClean="0"/>
            </a:br>
            <a:r>
              <a:rPr lang="en-US" altLang="ja-JP" i="1" dirty="0" smtClean="0"/>
              <a:t>Reverse </a:t>
            </a:r>
            <a:r>
              <a:rPr lang="en-US" altLang="ja-JP" i="1" dirty="0"/>
              <a:t>Engineering</a:t>
            </a:r>
            <a:r>
              <a:rPr lang="en-US" altLang="ja-JP" dirty="0"/>
              <a:t>, 2011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694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Example: </a:t>
            </a:r>
            <a:r>
              <a:rPr lang="en-US" altLang="ja-JP" b="1" i="1" dirty="0"/>
              <a:t>kernel</a:t>
            </a:r>
            <a:r>
              <a:rPr lang="en-US" altLang="ja-JP" dirty="0"/>
              <a:t> node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29</a:t>
            </a:fld>
            <a:endParaRPr lang="en-US" altLang="ja-JP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2196000" y="1053000"/>
            <a:ext cx="69683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/>
              <a:t> </a:t>
            </a:r>
            <a:r>
              <a:rPr lang="en-US" altLang="ja-JP" sz="2800" dirty="0" smtClean="0"/>
              <a:t>  --------------</a:t>
            </a:r>
            <a:r>
              <a:rPr kumimoji="1" lang="en-US" altLang="ja-JP" sz="2800" dirty="0" smtClean="0"/>
              <a:t>Fujitsu--------------       --Sony--</a:t>
            </a:r>
            <a:endParaRPr kumimoji="1" lang="ja-JP" altLang="en-US" sz="2800" dirty="0"/>
          </a:p>
        </p:txBody>
      </p:sp>
      <p:pic>
        <p:nvPicPr>
          <p:cNvPr id="11" name="cs1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753" y="1557000"/>
            <a:ext cx="9152753" cy="4824000"/>
          </a:xfrm>
        </p:spPr>
      </p:pic>
      <p:sp>
        <p:nvSpPr>
          <p:cNvPr id="21" name="MAINTAINERS"/>
          <p:cNvSpPr txBox="1"/>
          <p:nvPr/>
        </p:nvSpPr>
        <p:spPr>
          <a:xfrm>
            <a:off x="3234" y="3573000"/>
            <a:ext cx="4136766" cy="769441"/>
          </a:xfrm>
          <a:prstGeom prst="rect">
            <a:avLst/>
          </a:prstGeom>
          <a:solidFill>
            <a:srgbClr val="0071BC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400" dirty="0" smtClean="0">
                <a:solidFill>
                  <a:schemeClr val="bg1"/>
                </a:solidFill>
              </a:rPr>
              <a:t>MAINTAINERS</a:t>
            </a:r>
            <a:endParaRPr kumimoji="1" lang="ja-JP" altLang="en-US" sz="4400" dirty="0">
              <a:solidFill>
                <a:schemeClr val="bg1"/>
              </a:solidFill>
            </a:endParaRPr>
          </a:p>
        </p:txBody>
      </p:sp>
      <p:sp>
        <p:nvSpPr>
          <p:cNvPr id="23" name="MAINTAINERS34"/>
          <p:cNvSpPr/>
          <p:nvPr/>
        </p:nvSpPr>
        <p:spPr>
          <a:xfrm>
            <a:off x="5716174" y="4342441"/>
            <a:ext cx="3391826" cy="504000"/>
          </a:xfrm>
          <a:prstGeom prst="roundRect">
            <a:avLst>
              <a:gd name="adj" fmla="val 10687"/>
            </a:avLst>
          </a:prstGeom>
          <a:noFill/>
          <a:ln w="57150"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71BC"/>
              </a:solidFill>
            </a:endParaRPr>
          </a:p>
        </p:txBody>
      </p:sp>
      <p:sp>
        <p:nvSpPr>
          <p:cNvPr id="31" name="MAINTAINERS2"/>
          <p:cNvSpPr/>
          <p:nvPr/>
        </p:nvSpPr>
        <p:spPr>
          <a:xfrm>
            <a:off x="3924000" y="4342441"/>
            <a:ext cx="1728000" cy="504000"/>
          </a:xfrm>
          <a:prstGeom prst="roundRect">
            <a:avLst>
              <a:gd name="adj" fmla="val 10687"/>
            </a:avLst>
          </a:prstGeom>
          <a:noFill/>
          <a:ln w="57150"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71BC"/>
              </a:solidFill>
            </a:endParaRPr>
          </a:p>
        </p:txBody>
      </p:sp>
      <p:sp>
        <p:nvSpPr>
          <p:cNvPr id="32" name="MAINTAINERS1"/>
          <p:cNvSpPr/>
          <p:nvPr/>
        </p:nvSpPr>
        <p:spPr>
          <a:xfrm>
            <a:off x="2091130" y="4342441"/>
            <a:ext cx="1784348" cy="504000"/>
          </a:xfrm>
          <a:prstGeom prst="roundRect">
            <a:avLst>
              <a:gd name="adj" fmla="val 10687"/>
            </a:avLst>
          </a:prstGeom>
          <a:noFill/>
          <a:ln w="57150"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71BC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291383" y="5073114"/>
            <a:ext cx="6993234" cy="646331"/>
          </a:xfrm>
          <a:prstGeom prst="rect">
            <a:avLst/>
          </a:prstGeom>
          <a:solidFill>
            <a:schemeClr val="accent5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dirty="0"/>
              <a:t>L</a:t>
            </a:r>
            <a:r>
              <a:rPr lang="en-US" altLang="ja-JP" sz="3600" dirty="0" smtClean="0"/>
              <a:t>ack </a:t>
            </a:r>
            <a:r>
              <a:rPr lang="en-US" altLang="ja-JP" sz="3600" dirty="0"/>
              <a:t>some non-ASCII </a:t>
            </a:r>
            <a:r>
              <a:rPr lang="en-US" altLang="ja-JP" sz="3600" dirty="0" smtClean="0"/>
              <a:t>characters</a:t>
            </a:r>
          </a:p>
        </p:txBody>
      </p:sp>
    </p:spTree>
    <p:extLst>
      <p:ext uri="{BB962C8B-B14F-4D97-AF65-F5344CB8AC3E}">
        <p14:creationId xmlns:p14="http://schemas.microsoft.com/office/powerpoint/2010/main" val="198766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2653" y="900299"/>
            <a:ext cx="5963482" cy="2753109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File List View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30</a:t>
            </a:fld>
            <a:endParaRPr lang="en-US" altLang="ja-JP" dirty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idx="1"/>
          </p:nvPr>
        </p:nvSpPr>
        <p:spPr>
          <a:xfrm>
            <a:off x="457200" y="3713264"/>
            <a:ext cx="8434388" cy="2193163"/>
          </a:xfrm>
        </p:spPr>
        <p:txBody>
          <a:bodyPr/>
          <a:lstStyle/>
          <a:p>
            <a:r>
              <a:rPr kumimoji="1" lang="ja-JP" altLang="en-US" dirty="0" smtClean="0"/>
              <a:t>セルは、</a:t>
            </a:r>
            <a:r>
              <a:rPr lang="ja-JP" altLang="en-US" dirty="0" smtClean="0"/>
              <a:t>まとめられた各ディレクトリに対する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各</a:t>
            </a:r>
            <a:r>
              <a:rPr kumimoji="1" lang="ja-JP" altLang="en-US" dirty="0" smtClean="0"/>
              <a:t>ファイルのハッシュ値</a:t>
            </a:r>
            <a:endParaRPr kumimoji="1" lang="en-US" altLang="ja-JP" dirty="0" smtClean="0"/>
          </a:p>
          <a:p>
            <a:pPr lvl="1"/>
            <a:r>
              <a:rPr lang="ja-JP" altLang="en-US" dirty="0" smtClean="0">
                <a:solidFill>
                  <a:srgbClr val="0071BC"/>
                </a:solidFill>
              </a:rPr>
              <a:t>ファイル内容が異なる場合黒く描画</a:t>
            </a:r>
            <a:endParaRPr lang="en-US" altLang="ja-JP" dirty="0" smtClean="0">
              <a:solidFill>
                <a:srgbClr val="0071BC"/>
              </a:solidFill>
            </a:endParaRPr>
          </a:p>
          <a:p>
            <a:r>
              <a:rPr lang="ja-JP" altLang="en-US" dirty="0" smtClean="0"/>
              <a:t>フルパスをクリックするとファイル管理ツールでそのディレクトリが開く</a:t>
            </a:r>
            <a:endParaRPr kumimoji="1" lang="ja-JP" altLang="en-US" dirty="0"/>
          </a:p>
        </p:txBody>
      </p:sp>
      <p:sp>
        <p:nvSpPr>
          <p:cNvPr id="8" name="セル枠"/>
          <p:cNvSpPr/>
          <p:nvPr/>
        </p:nvSpPr>
        <p:spPr>
          <a:xfrm>
            <a:off x="4500000" y="1124999"/>
            <a:ext cx="3024000" cy="1944001"/>
          </a:xfrm>
          <a:prstGeom prst="roundRect">
            <a:avLst>
              <a:gd name="adj" fmla="val 10687"/>
            </a:avLst>
          </a:prstGeom>
          <a:noFill/>
          <a:ln w="57150"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変更枠"/>
          <p:cNvSpPr/>
          <p:nvPr/>
        </p:nvSpPr>
        <p:spPr>
          <a:xfrm>
            <a:off x="1567484" y="1880998"/>
            <a:ext cx="5956516" cy="432001"/>
          </a:xfrm>
          <a:prstGeom prst="roundRect">
            <a:avLst>
              <a:gd name="adj" fmla="val 10687"/>
            </a:avLst>
          </a:prstGeom>
          <a:noFill/>
          <a:ln w="57150"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変更枠"/>
          <p:cNvSpPr/>
          <p:nvPr/>
        </p:nvSpPr>
        <p:spPr>
          <a:xfrm>
            <a:off x="1567484" y="2551202"/>
            <a:ext cx="5956516" cy="432001"/>
          </a:xfrm>
          <a:prstGeom prst="roundRect">
            <a:avLst>
              <a:gd name="adj" fmla="val 10687"/>
            </a:avLst>
          </a:prstGeom>
          <a:noFill/>
          <a:ln w="57150"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フルパス枠"/>
          <p:cNvSpPr/>
          <p:nvPr/>
        </p:nvSpPr>
        <p:spPr>
          <a:xfrm>
            <a:off x="1657323" y="3051632"/>
            <a:ext cx="2710542" cy="661632"/>
          </a:xfrm>
          <a:prstGeom prst="roundRect">
            <a:avLst>
              <a:gd name="adj" fmla="val 10687"/>
            </a:avLst>
          </a:prstGeom>
          <a:noFill/>
          <a:ln w="57150">
            <a:solidFill>
              <a:srgbClr val="E0325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546075" y="3237050"/>
            <a:ext cx="3528000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/>
              <a:t>ディレクトリ </a:t>
            </a:r>
            <a:r>
              <a:rPr kumimoji="1" lang="en-US" altLang="ja-JP" sz="2000" dirty="0" smtClean="0"/>
              <a:t>b  </a:t>
            </a:r>
            <a:r>
              <a:rPr kumimoji="1" lang="ja-JP" altLang="en-US" sz="2000" dirty="0" smtClean="0"/>
              <a:t>を選択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16519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0" grpId="0" animBg="1"/>
      <p:bldP spid="10" grpId="1" animBg="1"/>
      <p:bldP spid="11" grpId="0" animBg="1"/>
      <p:bldP spid="11" grpId="1" animBg="1"/>
      <p:bldP spid="12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File Matrix View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7874" y="2781000"/>
            <a:ext cx="8229600" cy="3705163"/>
          </a:xfrm>
        </p:spPr>
        <p:txBody>
          <a:bodyPr/>
          <a:lstStyle/>
          <a:p>
            <a:r>
              <a:rPr lang="en-US" altLang="ja-JP" dirty="0"/>
              <a:t>After one of the cells is selected, 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an </a:t>
            </a:r>
            <a:r>
              <a:rPr lang="en-US" altLang="ja-JP" dirty="0"/>
              <a:t>external diff tool (</a:t>
            </a:r>
            <a:r>
              <a:rPr lang="en-US" altLang="ja-JP" dirty="0" err="1"/>
              <a:t>e.g</a:t>
            </a:r>
            <a:r>
              <a:rPr lang="en-US" altLang="ja-JP" dirty="0" err="1" smtClean="0"/>
              <a:t>.,WinMerge</a:t>
            </a:r>
            <a:r>
              <a:rPr lang="en-US" altLang="ja-JP" dirty="0" smtClean="0"/>
              <a:t>) </a:t>
            </a:r>
            <a:r>
              <a:rPr lang="en-US" altLang="ja-JP" dirty="0"/>
              <a:t>is executed in order to compare two files.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31</a:t>
            </a:fld>
            <a:endParaRPr lang="en-US" altLang="ja-JP" dirty="0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304" y="909000"/>
            <a:ext cx="8792290" cy="1404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697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6206" y="117000"/>
            <a:ext cx="8711588" cy="576262"/>
          </a:xfrm>
        </p:spPr>
        <p:txBody>
          <a:bodyPr/>
          <a:lstStyle/>
          <a:p>
            <a:r>
              <a:rPr lang="en-US" altLang="ja-JP" sz="4000" dirty="0" smtClean="0"/>
              <a:t>The </a:t>
            </a:r>
            <a:r>
              <a:rPr lang="en-US" altLang="ja-JP" sz="4000" dirty="0"/>
              <a:t>correspondence of </a:t>
            </a:r>
            <a:r>
              <a:rPr lang="en-US" altLang="ja-JP" sz="4000" dirty="0" smtClean="0"/>
              <a:t>directories</a:t>
            </a:r>
            <a:endParaRPr kumimoji="1" lang="ja-JP" altLang="en-US" sz="4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284141"/>
            <a:ext cx="8229600" cy="4929188"/>
          </a:xfrm>
        </p:spPr>
        <p:txBody>
          <a:bodyPr/>
          <a:lstStyle/>
          <a:p>
            <a:r>
              <a:rPr lang="en-US" altLang="ja-JP" dirty="0"/>
              <a:t>Some </a:t>
            </a:r>
            <a:r>
              <a:rPr lang="en-US" altLang="ja-JP" dirty="0" smtClean="0"/>
              <a:t>existing techniques </a:t>
            </a:r>
            <a:r>
              <a:rPr lang="en-US" altLang="ja-JP" sz="2400" dirty="0" smtClean="0"/>
              <a:t>[2], [3] </a:t>
            </a:r>
            <a:r>
              <a:rPr lang="en-US" altLang="ja-JP" dirty="0"/>
              <a:t>can extract corresponding directories </a:t>
            </a:r>
            <a:r>
              <a:rPr lang="en-US" altLang="ja-JP" dirty="0" smtClean="0"/>
              <a:t>between two </a:t>
            </a:r>
            <a:r>
              <a:rPr lang="en-US" altLang="ja-JP" dirty="0"/>
              <a:t>similar </a:t>
            </a:r>
            <a:r>
              <a:rPr lang="en-US" altLang="ja-JP" dirty="0" smtClean="0"/>
              <a:t>products.</a:t>
            </a:r>
            <a:endParaRPr lang="en-US" altLang="ja-JP" dirty="0">
              <a:solidFill>
                <a:srgbClr val="E03253"/>
              </a:solidFill>
            </a:endParaRPr>
          </a:p>
          <a:p>
            <a:r>
              <a:rPr lang="en-US" altLang="ja-JP" dirty="0" smtClean="0"/>
              <a:t>Cannot analyze </a:t>
            </a:r>
            <a:r>
              <a:rPr lang="en-US" altLang="ja-JP" u="sng" dirty="0"/>
              <a:t>more </a:t>
            </a:r>
            <a:r>
              <a:rPr lang="en-US" altLang="ja-JP" u="sng" dirty="0" smtClean="0"/>
              <a:t>than two products</a:t>
            </a:r>
            <a:r>
              <a:rPr lang="en-US" altLang="ja-JP" dirty="0" smtClean="0">
                <a:solidFill>
                  <a:srgbClr val="E03253"/>
                </a:solidFill>
              </a:rPr>
              <a:t/>
            </a:r>
            <a:br>
              <a:rPr lang="en-US" altLang="ja-JP" dirty="0" smtClean="0">
                <a:solidFill>
                  <a:srgbClr val="E03253"/>
                </a:solidFill>
              </a:rPr>
            </a:br>
            <a:r>
              <a:rPr lang="en-US" altLang="ja-JP" dirty="0" smtClean="0"/>
              <a:t>at a time.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3</a:t>
            </a:fld>
            <a:endParaRPr lang="en-US" altLang="ja-JP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7875" y="4509000"/>
            <a:ext cx="8569919" cy="175432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chemeClr val="bg1"/>
                </a:solidFill>
              </a:rPr>
              <a:t>[2]</a:t>
            </a:r>
            <a:r>
              <a:rPr lang="en-US" altLang="ja-JP" dirty="0"/>
              <a:t> K. Yoshimura, D. </a:t>
            </a:r>
            <a:r>
              <a:rPr lang="en-US" altLang="ja-JP" dirty="0" err="1"/>
              <a:t>Ganesan</a:t>
            </a:r>
            <a:r>
              <a:rPr lang="en-US" altLang="ja-JP" dirty="0"/>
              <a:t>, and D. </a:t>
            </a:r>
            <a:r>
              <a:rPr lang="en-US" altLang="ja-JP" dirty="0" err="1" smtClean="0"/>
              <a:t>Muthig</a:t>
            </a:r>
            <a:endParaRPr lang="en-US" altLang="ja-JP" dirty="0" smtClean="0"/>
          </a:p>
          <a:p>
            <a:r>
              <a:rPr lang="en-US" altLang="ja-JP" dirty="0" smtClean="0"/>
              <a:t>“Assessing </a:t>
            </a:r>
            <a:r>
              <a:rPr lang="en-US" altLang="ja-JP" dirty="0"/>
              <a:t>merge </a:t>
            </a:r>
            <a:r>
              <a:rPr lang="en-US" altLang="ja-JP" dirty="0" smtClean="0"/>
              <a:t>potential of </a:t>
            </a:r>
            <a:r>
              <a:rPr lang="en-US" altLang="ja-JP" dirty="0"/>
              <a:t>existing engine control systems into a product </a:t>
            </a:r>
            <a:r>
              <a:rPr lang="en-US" altLang="ja-JP" dirty="0" smtClean="0"/>
              <a:t>line” </a:t>
            </a:r>
            <a:br>
              <a:rPr lang="en-US" altLang="ja-JP" dirty="0" smtClean="0"/>
            </a:br>
            <a:r>
              <a:rPr lang="en-US" altLang="ja-JP" i="1" dirty="0" smtClean="0"/>
              <a:t>Software </a:t>
            </a:r>
            <a:r>
              <a:rPr lang="en-US" altLang="ja-JP" i="1" dirty="0"/>
              <a:t>Engineering for </a:t>
            </a:r>
            <a:r>
              <a:rPr lang="en-US" altLang="ja-JP" i="1" dirty="0" smtClean="0"/>
              <a:t>Automotive Systems</a:t>
            </a:r>
            <a:r>
              <a:rPr lang="en-US" altLang="ja-JP" dirty="0" smtClean="0"/>
              <a:t>, 2006</a:t>
            </a:r>
          </a:p>
          <a:p>
            <a:r>
              <a:rPr kumimoji="1" lang="en-US" altLang="ja-JP" dirty="0" smtClean="0">
                <a:solidFill>
                  <a:schemeClr val="bg1"/>
                </a:solidFill>
              </a:rPr>
              <a:t>[3] </a:t>
            </a:r>
            <a:r>
              <a:rPr lang="nl-NL" altLang="ja-JP" dirty="0" smtClean="0"/>
              <a:t>D. Holten and J. J. van Wijk</a:t>
            </a:r>
          </a:p>
          <a:p>
            <a:r>
              <a:rPr lang="en-US" altLang="ja-JP" dirty="0" smtClean="0"/>
              <a:t>“Visual comparison of hierarchically organized data”</a:t>
            </a:r>
          </a:p>
          <a:p>
            <a:r>
              <a:rPr lang="en-US" altLang="ja-JP" i="1" dirty="0" smtClean="0"/>
              <a:t>Joint </a:t>
            </a:r>
            <a:r>
              <a:rPr lang="en-US" altLang="ja-JP" i="1" dirty="0"/>
              <a:t>Eurographics / </a:t>
            </a:r>
            <a:r>
              <a:rPr lang="en-US" altLang="ja-JP" i="1" dirty="0" smtClean="0"/>
              <a:t>IEEE - </a:t>
            </a:r>
            <a:r>
              <a:rPr lang="en-US" altLang="ja-JP" i="1" dirty="0"/>
              <a:t>VGTC Conference </a:t>
            </a:r>
            <a:r>
              <a:rPr lang="en-US" altLang="ja-JP" i="1" dirty="0" smtClean="0"/>
              <a:t>on </a:t>
            </a:r>
            <a:r>
              <a:rPr lang="en-US" altLang="ja-JP" i="1" dirty="0"/>
              <a:t>Visualization</a:t>
            </a:r>
            <a:r>
              <a:rPr lang="en-US" altLang="ja-JP" dirty="0"/>
              <a:t>, 2008</a:t>
            </a:r>
            <a:endParaRPr kumimoji="1" lang="ja-JP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794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17500" y="45000"/>
            <a:ext cx="8574088" cy="576262"/>
          </a:xfrm>
        </p:spPr>
        <p:txBody>
          <a:bodyPr/>
          <a:lstStyle/>
          <a:p>
            <a:r>
              <a:rPr kumimoji="1" lang="en-US" altLang="ja-JP" sz="4400" dirty="0" smtClean="0"/>
              <a:t>The proposed method</a:t>
            </a:r>
            <a:endParaRPr kumimoji="1" lang="ja-JP" altLang="en-US" sz="4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089158"/>
            <a:ext cx="8517394" cy="4929188"/>
          </a:xfrm>
        </p:spPr>
        <p:txBody>
          <a:bodyPr/>
          <a:lstStyle/>
          <a:p>
            <a:r>
              <a:rPr lang="en-US" altLang="ja-JP" dirty="0" smtClean="0"/>
              <a:t>Automatically extract </a:t>
            </a:r>
            <a:r>
              <a:rPr lang="en-US" altLang="ja-JP" b="1" dirty="0" smtClean="0"/>
              <a:t>a </a:t>
            </a:r>
            <a:r>
              <a:rPr lang="en-US" altLang="ja-JP" b="1" dirty="0"/>
              <a:t>unified directory tree </a:t>
            </a:r>
            <a:r>
              <a:rPr lang="en-US" altLang="ja-JP" dirty="0" smtClean="0"/>
              <a:t>representing corresponding </a:t>
            </a:r>
            <a:r>
              <a:rPr lang="en-US" altLang="ja-JP" dirty="0"/>
              <a:t>directories among </a:t>
            </a:r>
            <a:r>
              <a:rPr lang="en-US" altLang="ja-JP" dirty="0" smtClean="0"/>
              <a:t>multiple products</a:t>
            </a:r>
          </a:p>
          <a:p>
            <a:pPr>
              <a:spcAft>
                <a:spcPts val="1200"/>
              </a:spcAft>
            </a:pPr>
            <a:r>
              <a:rPr lang="en-US" altLang="ja-JP" dirty="0" smtClean="0"/>
              <a:t>Key idea</a:t>
            </a:r>
          </a:p>
          <a:p>
            <a:pPr lvl="1">
              <a:spcAft>
                <a:spcPts val="1200"/>
              </a:spcAft>
            </a:pPr>
            <a:r>
              <a:rPr lang="en-US" altLang="ja-JP" dirty="0" smtClean="0"/>
              <a:t>Corresponding directories have similar source files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4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14205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" name="グループ化 58"/>
          <p:cNvGrpSpPr/>
          <p:nvPr/>
        </p:nvGrpSpPr>
        <p:grpSpPr>
          <a:xfrm>
            <a:off x="4808925" y="4002182"/>
            <a:ext cx="4308622" cy="2688693"/>
            <a:chOff x="5121356" y="3285000"/>
            <a:chExt cx="3951220" cy="2465665"/>
          </a:xfrm>
        </p:grpSpPr>
        <p:sp>
          <p:nvSpPr>
            <p:cNvPr id="60" name="円/楕円 59"/>
            <p:cNvSpPr/>
            <p:nvPr/>
          </p:nvSpPr>
          <p:spPr>
            <a:xfrm>
              <a:off x="6390824" y="3285000"/>
              <a:ext cx="1428152" cy="53964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50" dirty="0"/>
            </a:p>
          </p:txBody>
        </p:sp>
        <p:pic>
          <p:nvPicPr>
            <p:cNvPr id="61" name="図 6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80019" y="3420870"/>
              <a:ext cx="415586" cy="271131"/>
            </a:xfrm>
            <a:prstGeom prst="rect">
              <a:avLst/>
            </a:prstGeom>
          </p:spPr>
        </p:pic>
        <p:sp>
          <p:nvSpPr>
            <p:cNvPr id="62" name="テキスト ボックス 61"/>
            <p:cNvSpPr txBox="1"/>
            <p:nvPr/>
          </p:nvSpPr>
          <p:spPr>
            <a:xfrm>
              <a:off x="6454298" y="3443684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b="1" dirty="0" smtClean="0"/>
                <a:t>S1</a:t>
              </a:r>
              <a:endParaRPr kumimoji="1" lang="ja-JP" altLang="en-US" sz="1600" b="1" dirty="0"/>
            </a:p>
          </p:txBody>
        </p:sp>
        <p:pic>
          <p:nvPicPr>
            <p:cNvPr id="63" name="図 6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6077" y="3429927"/>
              <a:ext cx="415920" cy="271349"/>
            </a:xfrm>
            <a:prstGeom prst="rect">
              <a:avLst/>
            </a:prstGeom>
          </p:spPr>
        </p:pic>
        <p:sp>
          <p:nvSpPr>
            <p:cNvPr id="64" name="テキスト ボックス 63"/>
            <p:cNvSpPr txBox="1"/>
            <p:nvPr/>
          </p:nvSpPr>
          <p:spPr>
            <a:xfrm>
              <a:off x="6895605" y="3443684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b="1" dirty="0" smtClean="0"/>
                <a:t>S2</a:t>
              </a:r>
              <a:endParaRPr kumimoji="1" lang="ja-JP" altLang="en-US" sz="1600" b="1" dirty="0"/>
            </a:p>
          </p:txBody>
        </p:sp>
        <p:pic>
          <p:nvPicPr>
            <p:cNvPr id="65" name="図 64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6699" y="3437374"/>
              <a:ext cx="415920" cy="271349"/>
            </a:xfrm>
            <a:prstGeom prst="rect">
              <a:avLst/>
            </a:prstGeom>
          </p:spPr>
        </p:pic>
        <p:sp>
          <p:nvSpPr>
            <p:cNvPr id="66" name="テキスト ボックス 65"/>
            <p:cNvSpPr txBox="1"/>
            <p:nvPr/>
          </p:nvSpPr>
          <p:spPr>
            <a:xfrm>
              <a:off x="7304315" y="3459514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b="1" dirty="0" smtClean="0"/>
                <a:t>S3</a:t>
              </a:r>
              <a:endParaRPr kumimoji="1" lang="ja-JP" altLang="en-US" sz="1600" b="1" dirty="0"/>
            </a:p>
          </p:txBody>
        </p:sp>
        <p:sp>
          <p:nvSpPr>
            <p:cNvPr id="67" name="円/楕円 66"/>
            <p:cNvSpPr/>
            <p:nvPr/>
          </p:nvSpPr>
          <p:spPr>
            <a:xfrm>
              <a:off x="6390824" y="4051668"/>
              <a:ext cx="1428152" cy="53964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50" dirty="0"/>
            </a:p>
          </p:txBody>
        </p:sp>
        <p:pic>
          <p:nvPicPr>
            <p:cNvPr id="68" name="図 6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80019" y="4187537"/>
              <a:ext cx="415586" cy="271131"/>
            </a:xfrm>
            <a:prstGeom prst="rect">
              <a:avLst/>
            </a:prstGeom>
          </p:spPr>
        </p:pic>
        <p:sp>
          <p:nvSpPr>
            <p:cNvPr id="69" name="テキスト ボックス 68"/>
            <p:cNvSpPr txBox="1"/>
            <p:nvPr/>
          </p:nvSpPr>
          <p:spPr>
            <a:xfrm>
              <a:off x="6454298" y="4210352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b="1" dirty="0" smtClean="0"/>
                <a:t>src</a:t>
              </a:r>
              <a:endParaRPr kumimoji="1" lang="ja-JP" altLang="en-US" sz="1600" b="1" dirty="0"/>
            </a:p>
          </p:txBody>
        </p:sp>
        <p:pic>
          <p:nvPicPr>
            <p:cNvPr id="70" name="図 6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6077" y="4196595"/>
              <a:ext cx="415920" cy="271349"/>
            </a:xfrm>
            <a:prstGeom prst="rect">
              <a:avLst/>
            </a:prstGeom>
          </p:spPr>
        </p:pic>
        <p:sp>
          <p:nvSpPr>
            <p:cNvPr id="71" name="テキスト ボックス 70"/>
            <p:cNvSpPr txBox="1"/>
            <p:nvPr/>
          </p:nvSpPr>
          <p:spPr>
            <a:xfrm>
              <a:off x="6895605" y="4210352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 smtClean="0"/>
                <a:t>src</a:t>
              </a:r>
              <a:endParaRPr kumimoji="1" lang="ja-JP" altLang="en-US" sz="1600" b="1" dirty="0"/>
            </a:p>
          </p:txBody>
        </p:sp>
        <p:pic>
          <p:nvPicPr>
            <p:cNvPr id="72" name="図 7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6699" y="4204042"/>
              <a:ext cx="415920" cy="271349"/>
            </a:xfrm>
            <a:prstGeom prst="rect">
              <a:avLst/>
            </a:prstGeom>
          </p:spPr>
        </p:pic>
        <p:sp>
          <p:nvSpPr>
            <p:cNvPr id="73" name="テキスト ボックス 72"/>
            <p:cNvSpPr txBox="1"/>
            <p:nvPr/>
          </p:nvSpPr>
          <p:spPr>
            <a:xfrm>
              <a:off x="7304315" y="4226182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 smtClean="0"/>
                <a:t>src</a:t>
              </a:r>
              <a:endParaRPr kumimoji="1" lang="ja-JP" altLang="en-US" sz="1600" b="1" dirty="0"/>
            </a:p>
          </p:txBody>
        </p:sp>
        <p:sp>
          <p:nvSpPr>
            <p:cNvPr id="74" name="円/楕円 73"/>
            <p:cNvSpPr/>
            <p:nvPr/>
          </p:nvSpPr>
          <p:spPr>
            <a:xfrm>
              <a:off x="5121356" y="4742482"/>
              <a:ext cx="1428152" cy="53964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50" dirty="0"/>
            </a:p>
          </p:txBody>
        </p:sp>
        <p:pic>
          <p:nvPicPr>
            <p:cNvPr id="75" name="図 7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10551" y="4878352"/>
              <a:ext cx="415586" cy="271131"/>
            </a:xfrm>
            <a:prstGeom prst="rect">
              <a:avLst/>
            </a:prstGeom>
          </p:spPr>
        </p:pic>
        <p:sp>
          <p:nvSpPr>
            <p:cNvPr id="76" name="テキスト ボックス 75"/>
            <p:cNvSpPr txBox="1"/>
            <p:nvPr/>
          </p:nvSpPr>
          <p:spPr>
            <a:xfrm>
              <a:off x="5189541" y="4887936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b="1" dirty="0" smtClean="0"/>
                <a:t>a</a:t>
              </a:r>
              <a:endParaRPr kumimoji="1" lang="ja-JP" altLang="en-US" sz="1600" b="1" dirty="0"/>
            </a:p>
          </p:txBody>
        </p:sp>
        <p:pic>
          <p:nvPicPr>
            <p:cNvPr id="77" name="図 7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56609" y="4887409"/>
              <a:ext cx="415920" cy="271349"/>
            </a:xfrm>
            <a:prstGeom prst="rect">
              <a:avLst/>
            </a:prstGeom>
          </p:spPr>
        </p:pic>
        <p:sp>
          <p:nvSpPr>
            <p:cNvPr id="78" name="テキスト ボックス 77"/>
            <p:cNvSpPr txBox="1"/>
            <p:nvPr/>
          </p:nvSpPr>
          <p:spPr>
            <a:xfrm>
              <a:off x="5634606" y="4891660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/>
                <a:t>a</a:t>
              </a:r>
              <a:endParaRPr kumimoji="1" lang="ja-JP" altLang="en-US" sz="1600" b="1" dirty="0"/>
            </a:p>
          </p:txBody>
        </p:sp>
        <p:pic>
          <p:nvPicPr>
            <p:cNvPr id="79" name="図 7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57230" y="4894856"/>
              <a:ext cx="415920" cy="271349"/>
            </a:xfrm>
            <a:prstGeom prst="rect">
              <a:avLst/>
            </a:prstGeom>
          </p:spPr>
        </p:pic>
        <p:sp>
          <p:nvSpPr>
            <p:cNvPr id="80" name="テキスト ボックス 79"/>
            <p:cNvSpPr txBox="1"/>
            <p:nvPr/>
          </p:nvSpPr>
          <p:spPr>
            <a:xfrm>
              <a:off x="6039560" y="4894275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b="1" dirty="0" smtClean="0"/>
                <a:t>a</a:t>
              </a:r>
              <a:endParaRPr kumimoji="1" lang="ja-JP" altLang="en-US" sz="1600" b="1" dirty="0"/>
            </a:p>
          </p:txBody>
        </p:sp>
        <p:sp>
          <p:nvSpPr>
            <p:cNvPr id="81" name="円/楕円 80"/>
            <p:cNvSpPr/>
            <p:nvPr/>
          </p:nvSpPr>
          <p:spPr>
            <a:xfrm>
              <a:off x="6392865" y="5211024"/>
              <a:ext cx="1428152" cy="53964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50" dirty="0"/>
            </a:p>
          </p:txBody>
        </p:sp>
        <p:pic>
          <p:nvPicPr>
            <p:cNvPr id="82" name="図 8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82059" y="5346893"/>
              <a:ext cx="415586" cy="271131"/>
            </a:xfrm>
            <a:prstGeom prst="rect">
              <a:avLst/>
            </a:prstGeom>
          </p:spPr>
        </p:pic>
        <p:sp>
          <p:nvSpPr>
            <p:cNvPr id="83" name="テキスト ボックス 82"/>
            <p:cNvSpPr txBox="1"/>
            <p:nvPr/>
          </p:nvSpPr>
          <p:spPr>
            <a:xfrm>
              <a:off x="6456337" y="5369707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/>
                <a:t>b</a:t>
              </a:r>
              <a:endParaRPr kumimoji="1" lang="ja-JP" altLang="en-US" sz="1600" b="1" dirty="0"/>
            </a:p>
          </p:txBody>
        </p:sp>
        <p:pic>
          <p:nvPicPr>
            <p:cNvPr id="84" name="図 83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28117" y="5355951"/>
              <a:ext cx="415920" cy="271349"/>
            </a:xfrm>
            <a:prstGeom prst="rect">
              <a:avLst/>
            </a:prstGeom>
          </p:spPr>
        </p:pic>
        <p:sp>
          <p:nvSpPr>
            <p:cNvPr id="85" name="テキスト ボックス 84"/>
            <p:cNvSpPr txBox="1"/>
            <p:nvPr/>
          </p:nvSpPr>
          <p:spPr>
            <a:xfrm>
              <a:off x="6897646" y="5369707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 smtClean="0"/>
                <a:t>b</a:t>
              </a:r>
              <a:endParaRPr kumimoji="1" lang="ja-JP" altLang="en-US" sz="1600" b="1" dirty="0"/>
            </a:p>
          </p:txBody>
        </p:sp>
        <p:pic>
          <p:nvPicPr>
            <p:cNvPr id="86" name="図 8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8739" y="5363398"/>
              <a:ext cx="415920" cy="271349"/>
            </a:xfrm>
            <a:prstGeom prst="rect">
              <a:avLst/>
            </a:prstGeom>
          </p:spPr>
        </p:pic>
        <p:sp>
          <p:nvSpPr>
            <p:cNvPr id="87" name="テキスト ボックス 86"/>
            <p:cNvSpPr txBox="1"/>
            <p:nvPr/>
          </p:nvSpPr>
          <p:spPr>
            <a:xfrm>
              <a:off x="7309821" y="5375847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/>
                <a:t>b</a:t>
              </a:r>
              <a:endParaRPr kumimoji="1" lang="ja-JP" altLang="en-US" sz="1600" b="1" dirty="0"/>
            </a:p>
          </p:txBody>
        </p:sp>
        <p:sp>
          <p:nvSpPr>
            <p:cNvPr id="88" name="円/楕円 87"/>
            <p:cNvSpPr/>
            <p:nvPr/>
          </p:nvSpPr>
          <p:spPr>
            <a:xfrm>
              <a:off x="7644424" y="4666686"/>
              <a:ext cx="1428152" cy="539641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50" dirty="0"/>
            </a:p>
          </p:txBody>
        </p:sp>
        <p:pic>
          <p:nvPicPr>
            <p:cNvPr id="89" name="図 8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2419" y="4807577"/>
              <a:ext cx="415586" cy="271131"/>
            </a:xfrm>
            <a:prstGeom prst="rect">
              <a:avLst/>
            </a:prstGeom>
          </p:spPr>
        </p:pic>
        <p:sp>
          <p:nvSpPr>
            <p:cNvPr id="90" name="テキスト ボックス 89"/>
            <p:cNvSpPr txBox="1"/>
            <p:nvPr/>
          </p:nvSpPr>
          <p:spPr>
            <a:xfrm>
              <a:off x="7890871" y="4812648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/>
                <a:t>c</a:t>
              </a:r>
              <a:endParaRPr kumimoji="1" lang="ja-JP" altLang="en-US" sz="1600" b="1" dirty="0"/>
            </a:p>
          </p:txBody>
        </p:sp>
        <p:pic>
          <p:nvPicPr>
            <p:cNvPr id="91" name="図 9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3726" y="4811555"/>
              <a:ext cx="415920" cy="271349"/>
            </a:xfrm>
            <a:prstGeom prst="rect">
              <a:avLst/>
            </a:prstGeom>
          </p:spPr>
        </p:pic>
        <p:sp>
          <p:nvSpPr>
            <p:cNvPr id="92" name="テキスト ボックス 91"/>
            <p:cNvSpPr txBox="1"/>
            <p:nvPr/>
          </p:nvSpPr>
          <p:spPr>
            <a:xfrm>
              <a:off x="8481723" y="4821426"/>
              <a:ext cx="45992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/>
                <a:t>c</a:t>
              </a:r>
              <a:endParaRPr kumimoji="1" lang="ja-JP" altLang="en-US" sz="1600" b="1" dirty="0"/>
            </a:p>
          </p:txBody>
        </p:sp>
        <p:cxnSp>
          <p:nvCxnSpPr>
            <p:cNvPr id="93" name="直線矢印コネクタ 92"/>
            <p:cNvCxnSpPr>
              <a:stCxn id="60" idx="4"/>
              <a:endCxn id="67" idx="0"/>
            </p:cNvCxnSpPr>
            <p:nvPr/>
          </p:nvCxnSpPr>
          <p:spPr>
            <a:xfrm>
              <a:off x="7104900" y="3824641"/>
              <a:ext cx="0" cy="227026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直線矢印コネクタ 93"/>
            <p:cNvCxnSpPr>
              <a:stCxn id="67" idx="4"/>
              <a:endCxn id="74" idx="0"/>
            </p:cNvCxnSpPr>
            <p:nvPr/>
          </p:nvCxnSpPr>
          <p:spPr>
            <a:xfrm flipH="1">
              <a:off x="5835432" y="4591309"/>
              <a:ext cx="1269468" cy="15117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直線矢印コネクタ 94"/>
            <p:cNvCxnSpPr>
              <a:stCxn id="67" idx="4"/>
              <a:endCxn id="88" idx="0"/>
            </p:cNvCxnSpPr>
            <p:nvPr/>
          </p:nvCxnSpPr>
          <p:spPr>
            <a:xfrm>
              <a:off x="7104900" y="4591309"/>
              <a:ext cx="1253600" cy="7537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矢印コネクタ 95"/>
            <p:cNvCxnSpPr>
              <a:stCxn id="67" idx="4"/>
              <a:endCxn id="81" idx="0"/>
            </p:cNvCxnSpPr>
            <p:nvPr/>
          </p:nvCxnSpPr>
          <p:spPr>
            <a:xfrm>
              <a:off x="7104900" y="4591309"/>
              <a:ext cx="2040" cy="61971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Our prototype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7576" y="803812"/>
            <a:ext cx="8787017" cy="4929188"/>
          </a:xfrm>
        </p:spPr>
        <p:txBody>
          <a:bodyPr/>
          <a:lstStyle/>
          <a:p>
            <a:r>
              <a:rPr lang="en-US" altLang="ja-JP" sz="2800" dirty="0" smtClean="0"/>
              <a:t>Input</a:t>
            </a:r>
            <a:endParaRPr kumimoji="1" lang="en-US" altLang="ja-JP" sz="2800" dirty="0" smtClean="0"/>
          </a:p>
          <a:p>
            <a:pPr lvl="1"/>
            <a:r>
              <a:rPr lang="en-US" altLang="ja-JP" sz="2400" dirty="0" smtClean="0"/>
              <a:t>Source code of some products</a:t>
            </a:r>
            <a:endParaRPr kumimoji="1" lang="en-US" altLang="ja-JP" sz="2400" dirty="0" smtClean="0"/>
          </a:p>
          <a:p>
            <a:r>
              <a:rPr lang="en-US" altLang="ja-JP" sz="2800" dirty="0" smtClean="0"/>
              <a:t>Output</a:t>
            </a:r>
            <a:endParaRPr kumimoji="1" lang="en-US" altLang="ja-JP" sz="2800" dirty="0" smtClean="0"/>
          </a:p>
          <a:p>
            <a:pPr lvl="1"/>
            <a:r>
              <a:rPr lang="en-US" altLang="ja-JP" sz="2400" dirty="0"/>
              <a:t>a unified directory </a:t>
            </a:r>
            <a:r>
              <a:rPr lang="en-US" altLang="ja-JP" sz="2400" dirty="0" smtClean="0"/>
              <a:t>tree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5</a:t>
            </a:fld>
            <a:endParaRPr lang="en-US" altLang="ja-JP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95896" y="3703187"/>
            <a:ext cx="5051026" cy="2239521"/>
            <a:chOff x="208538" y="1989000"/>
            <a:chExt cx="8874262" cy="3934665"/>
          </a:xfrm>
        </p:grpSpPr>
        <p:sp>
          <p:nvSpPr>
            <p:cNvPr id="6" name="円/楕円 5"/>
            <p:cNvSpPr/>
            <p:nvPr/>
          </p:nvSpPr>
          <p:spPr>
            <a:xfrm>
              <a:off x="856538" y="1989000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7" name="円/楕円 6"/>
            <p:cNvSpPr/>
            <p:nvPr/>
          </p:nvSpPr>
          <p:spPr>
            <a:xfrm>
              <a:off x="856538" y="3025470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円/楕円 7"/>
            <p:cNvSpPr/>
            <p:nvPr/>
          </p:nvSpPr>
          <p:spPr>
            <a:xfrm>
              <a:off x="208538" y="4112940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円/楕円 8"/>
            <p:cNvSpPr/>
            <p:nvPr/>
          </p:nvSpPr>
          <p:spPr>
            <a:xfrm>
              <a:off x="1576538" y="4112940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円/楕円 9"/>
            <p:cNvSpPr/>
            <p:nvPr/>
          </p:nvSpPr>
          <p:spPr>
            <a:xfrm>
              <a:off x="208538" y="5149410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11" name="直線矢印コネクタ 10"/>
            <p:cNvCxnSpPr>
              <a:stCxn id="6" idx="4"/>
              <a:endCxn id="7" idx="0"/>
            </p:cNvCxnSpPr>
            <p:nvPr/>
          </p:nvCxnSpPr>
          <p:spPr>
            <a:xfrm>
              <a:off x="1432538" y="2709000"/>
              <a:ext cx="0" cy="31647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矢印コネクタ 11"/>
            <p:cNvCxnSpPr>
              <a:stCxn id="7" idx="4"/>
              <a:endCxn id="8" idx="0"/>
            </p:cNvCxnSpPr>
            <p:nvPr/>
          </p:nvCxnSpPr>
          <p:spPr>
            <a:xfrm flipH="1">
              <a:off x="784538" y="3745470"/>
              <a:ext cx="648000" cy="36747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矢印コネクタ 12"/>
            <p:cNvCxnSpPr>
              <a:stCxn id="7" idx="4"/>
              <a:endCxn id="9" idx="0"/>
            </p:cNvCxnSpPr>
            <p:nvPr/>
          </p:nvCxnSpPr>
          <p:spPr>
            <a:xfrm>
              <a:off x="1432538" y="3745470"/>
              <a:ext cx="720000" cy="36747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直線矢印コネクタ 13"/>
            <p:cNvCxnSpPr>
              <a:stCxn id="8" idx="4"/>
              <a:endCxn id="10" idx="0"/>
            </p:cNvCxnSpPr>
            <p:nvPr/>
          </p:nvCxnSpPr>
          <p:spPr>
            <a:xfrm>
              <a:off x="784538" y="4832940"/>
              <a:ext cx="0" cy="31647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円/楕円 14"/>
            <p:cNvSpPr/>
            <p:nvPr/>
          </p:nvSpPr>
          <p:spPr>
            <a:xfrm>
              <a:off x="4092960" y="1989000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6" name="円/楕円 15"/>
            <p:cNvSpPr/>
            <p:nvPr/>
          </p:nvSpPr>
          <p:spPr>
            <a:xfrm>
              <a:off x="4092960" y="3025470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7" name="円/楕円 16"/>
            <p:cNvSpPr/>
            <p:nvPr/>
          </p:nvSpPr>
          <p:spPr>
            <a:xfrm>
              <a:off x="2720670" y="4631175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8" name="円/楕円 17"/>
            <p:cNvSpPr/>
            <p:nvPr/>
          </p:nvSpPr>
          <p:spPr>
            <a:xfrm>
              <a:off x="5456670" y="4631175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4088670" y="4635719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0" name="直線矢印コネクタ 19"/>
            <p:cNvCxnSpPr>
              <a:stCxn id="15" idx="4"/>
              <a:endCxn id="16" idx="0"/>
            </p:cNvCxnSpPr>
            <p:nvPr/>
          </p:nvCxnSpPr>
          <p:spPr>
            <a:xfrm>
              <a:off x="4668960" y="2709000"/>
              <a:ext cx="0" cy="31647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直線矢印コネクタ 20"/>
            <p:cNvCxnSpPr>
              <a:stCxn id="16" idx="4"/>
              <a:endCxn id="17" idx="0"/>
            </p:cNvCxnSpPr>
            <p:nvPr/>
          </p:nvCxnSpPr>
          <p:spPr>
            <a:xfrm flipH="1">
              <a:off x="3296670" y="3745470"/>
              <a:ext cx="1372290" cy="88570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矢印コネクタ 21"/>
            <p:cNvCxnSpPr>
              <a:stCxn id="16" idx="4"/>
              <a:endCxn id="18" idx="0"/>
            </p:cNvCxnSpPr>
            <p:nvPr/>
          </p:nvCxnSpPr>
          <p:spPr>
            <a:xfrm>
              <a:off x="4668960" y="3745470"/>
              <a:ext cx="1363710" cy="88570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矢印コネクタ 22"/>
            <p:cNvCxnSpPr>
              <a:stCxn id="16" idx="4"/>
              <a:endCxn id="19" idx="0"/>
            </p:cNvCxnSpPr>
            <p:nvPr/>
          </p:nvCxnSpPr>
          <p:spPr>
            <a:xfrm flipH="1">
              <a:off x="4664670" y="3745470"/>
              <a:ext cx="4290" cy="89024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円/楕円 23"/>
            <p:cNvSpPr/>
            <p:nvPr/>
          </p:nvSpPr>
          <p:spPr>
            <a:xfrm>
              <a:off x="7210800" y="1989000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5" name="円/楕円 24"/>
            <p:cNvSpPr/>
            <p:nvPr/>
          </p:nvSpPr>
          <p:spPr>
            <a:xfrm>
              <a:off x="7210800" y="3025470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円/楕円 25"/>
            <p:cNvSpPr/>
            <p:nvPr/>
          </p:nvSpPr>
          <p:spPr>
            <a:xfrm>
              <a:off x="6562800" y="4112940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27" name="円/楕円 26"/>
            <p:cNvSpPr/>
            <p:nvPr/>
          </p:nvSpPr>
          <p:spPr>
            <a:xfrm>
              <a:off x="7930800" y="4112940"/>
              <a:ext cx="1152000" cy="720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直線矢印コネクタ 27"/>
            <p:cNvCxnSpPr>
              <a:stCxn id="24" idx="4"/>
              <a:endCxn id="25" idx="0"/>
            </p:cNvCxnSpPr>
            <p:nvPr/>
          </p:nvCxnSpPr>
          <p:spPr>
            <a:xfrm>
              <a:off x="7786800" y="2709000"/>
              <a:ext cx="0" cy="31647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矢印コネクタ 28"/>
            <p:cNvCxnSpPr>
              <a:stCxn id="25" idx="4"/>
              <a:endCxn id="26" idx="0"/>
            </p:cNvCxnSpPr>
            <p:nvPr/>
          </p:nvCxnSpPr>
          <p:spPr>
            <a:xfrm flipH="1">
              <a:off x="7138800" y="3745470"/>
              <a:ext cx="648000" cy="36747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矢印コネクタ 29"/>
            <p:cNvCxnSpPr>
              <a:stCxn id="25" idx="4"/>
              <a:endCxn id="27" idx="0"/>
            </p:cNvCxnSpPr>
            <p:nvPr/>
          </p:nvCxnSpPr>
          <p:spPr>
            <a:xfrm>
              <a:off x="7786800" y="3745470"/>
              <a:ext cx="720000" cy="36747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1" name="図 3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9181" y="2051042"/>
              <a:ext cx="942827" cy="615106"/>
            </a:xfrm>
            <a:prstGeom prst="rect">
              <a:avLst/>
            </a:prstGeom>
          </p:spPr>
        </p:pic>
        <p:pic>
          <p:nvPicPr>
            <p:cNvPr id="32" name="図 3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9181" y="3076470"/>
              <a:ext cx="942827" cy="615106"/>
            </a:xfrm>
            <a:prstGeom prst="rect">
              <a:avLst/>
            </a:prstGeom>
          </p:spPr>
        </p:pic>
        <p:pic>
          <p:nvPicPr>
            <p:cNvPr id="33" name="図 32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500" y="4168539"/>
              <a:ext cx="942827" cy="615106"/>
            </a:xfrm>
            <a:prstGeom prst="rect">
              <a:avLst/>
            </a:prstGeom>
          </p:spPr>
        </p:pic>
        <p:pic>
          <p:nvPicPr>
            <p:cNvPr id="34" name="図 33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05843" y="4166834"/>
              <a:ext cx="942827" cy="615106"/>
            </a:xfrm>
            <a:prstGeom prst="rect">
              <a:avLst/>
            </a:prstGeom>
          </p:spPr>
        </p:pic>
        <p:pic>
          <p:nvPicPr>
            <p:cNvPr id="35" name="図 34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5409" y="5193965"/>
              <a:ext cx="942827" cy="615106"/>
            </a:xfrm>
            <a:prstGeom prst="rect">
              <a:avLst/>
            </a:prstGeom>
          </p:spPr>
        </p:pic>
        <p:sp>
          <p:nvSpPr>
            <p:cNvPr id="36" name="テキスト ボックス 35"/>
            <p:cNvSpPr txBox="1"/>
            <p:nvPr/>
          </p:nvSpPr>
          <p:spPr>
            <a:xfrm>
              <a:off x="268331" y="5220703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000" b="1" dirty="0"/>
                <a:t>b</a:t>
              </a:r>
              <a:endParaRPr kumimoji="1" lang="ja-JP" altLang="en-US" sz="2000" b="1" dirty="0"/>
            </a:p>
          </p:txBody>
        </p:sp>
        <p:sp>
          <p:nvSpPr>
            <p:cNvPr id="37" name="テキスト ボックス 36"/>
            <p:cNvSpPr txBox="1"/>
            <p:nvPr/>
          </p:nvSpPr>
          <p:spPr>
            <a:xfrm>
              <a:off x="268331" y="4184234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000" b="1" dirty="0"/>
                <a:t>a</a:t>
              </a:r>
              <a:endParaRPr kumimoji="1" lang="ja-JP" altLang="en-US" sz="2000" b="1" dirty="0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1649304" y="4184234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000" b="1" dirty="0"/>
                <a:t>c</a:t>
              </a:r>
              <a:endParaRPr kumimoji="1" lang="ja-JP" altLang="en-US" sz="2000" b="1" dirty="0"/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910827" y="3067044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000" b="1" dirty="0" smtClean="0"/>
                <a:t>src</a:t>
              </a:r>
              <a:endParaRPr kumimoji="1" lang="ja-JP" altLang="en-US" sz="2000" b="1" dirty="0"/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910826" y="2102801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b="1" dirty="0" smtClean="0"/>
                <a:t>S1</a:t>
              </a:r>
              <a:endParaRPr kumimoji="1" lang="ja-JP" altLang="en-US" sz="2000" b="1" dirty="0"/>
            </a:p>
          </p:txBody>
        </p:sp>
        <p:pic>
          <p:nvPicPr>
            <p:cNvPr id="41" name="図 4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9723" y="2049870"/>
              <a:ext cx="943584" cy="615600"/>
            </a:xfrm>
            <a:prstGeom prst="rect">
              <a:avLst/>
            </a:prstGeom>
          </p:spPr>
        </p:pic>
        <p:pic>
          <p:nvPicPr>
            <p:cNvPr id="42" name="図 41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9723" y="3096918"/>
              <a:ext cx="943584" cy="615600"/>
            </a:xfrm>
            <a:prstGeom prst="rect">
              <a:avLst/>
            </a:prstGeom>
          </p:spPr>
        </p:pic>
        <p:pic>
          <p:nvPicPr>
            <p:cNvPr id="43" name="図 4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9218" y="4693198"/>
              <a:ext cx="943584" cy="615600"/>
            </a:xfrm>
            <a:prstGeom prst="rect">
              <a:avLst/>
            </a:prstGeom>
          </p:spPr>
        </p:pic>
        <p:pic>
          <p:nvPicPr>
            <p:cNvPr id="44" name="図 43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9723" y="4693198"/>
              <a:ext cx="943584" cy="615600"/>
            </a:xfrm>
            <a:prstGeom prst="rect">
              <a:avLst/>
            </a:prstGeom>
          </p:spPr>
        </p:pic>
        <p:pic>
          <p:nvPicPr>
            <p:cNvPr id="45" name="図 44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1289" y="4683375"/>
              <a:ext cx="943584" cy="615600"/>
            </a:xfrm>
            <a:prstGeom prst="rect">
              <a:avLst/>
            </a:prstGeom>
          </p:spPr>
        </p:pic>
        <p:pic>
          <p:nvPicPr>
            <p:cNvPr id="46" name="図 4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9382" y="2042400"/>
              <a:ext cx="943584" cy="615600"/>
            </a:xfrm>
            <a:prstGeom prst="rect">
              <a:avLst/>
            </a:prstGeom>
          </p:spPr>
        </p:pic>
        <p:pic>
          <p:nvPicPr>
            <p:cNvPr id="47" name="図 46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6938" y="3076470"/>
              <a:ext cx="943584" cy="615600"/>
            </a:xfrm>
            <a:prstGeom prst="rect">
              <a:avLst/>
            </a:prstGeom>
          </p:spPr>
        </p:pic>
        <p:pic>
          <p:nvPicPr>
            <p:cNvPr id="48" name="図 47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87419" y="4172610"/>
              <a:ext cx="943584" cy="615600"/>
            </a:xfrm>
            <a:prstGeom prst="rect">
              <a:avLst/>
            </a:prstGeom>
          </p:spPr>
        </p:pic>
        <p:pic>
          <p:nvPicPr>
            <p:cNvPr id="49" name="図 4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61841" y="4176131"/>
              <a:ext cx="943584" cy="615600"/>
            </a:xfrm>
            <a:prstGeom prst="rect">
              <a:avLst/>
            </a:prstGeom>
          </p:spPr>
        </p:pic>
        <p:sp>
          <p:nvSpPr>
            <p:cNvPr id="50" name="テキスト ボックス 49"/>
            <p:cNvSpPr txBox="1"/>
            <p:nvPr/>
          </p:nvSpPr>
          <p:spPr>
            <a:xfrm>
              <a:off x="4179805" y="2102801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b="1" dirty="0" smtClean="0"/>
                <a:t>S2</a:t>
              </a:r>
              <a:endParaRPr kumimoji="1" lang="ja-JP" altLang="en-US" sz="2000" b="1" dirty="0"/>
            </a:p>
          </p:txBody>
        </p:sp>
        <p:sp>
          <p:nvSpPr>
            <p:cNvPr id="51" name="テキスト ボックス 50"/>
            <p:cNvSpPr txBox="1"/>
            <p:nvPr/>
          </p:nvSpPr>
          <p:spPr>
            <a:xfrm>
              <a:off x="7278604" y="2092629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b="1" dirty="0" smtClean="0"/>
                <a:t>S3</a:t>
              </a:r>
              <a:endParaRPr kumimoji="1" lang="ja-JP" altLang="en-US" sz="2000" b="1" dirty="0"/>
            </a:p>
          </p:txBody>
        </p:sp>
        <p:sp>
          <p:nvSpPr>
            <p:cNvPr id="52" name="テキスト ボックス 51"/>
            <p:cNvSpPr txBox="1"/>
            <p:nvPr/>
          </p:nvSpPr>
          <p:spPr>
            <a:xfrm>
              <a:off x="4179805" y="3067044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000" b="1" dirty="0" smtClean="0"/>
                <a:t>src</a:t>
              </a:r>
              <a:endParaRPr kumimoji="1" lang="ja-JP" altLang="en-US" sz="2000" b="1" dirty="0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7265091" y="3067044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000" b="1" dirty="0" smtClean="0"/>
                <a:t>src</a:t>
              </a:r>
              <a:endParaRPr kumimoji="1" lang="ja-JP" altLang="en-US" sz="2000" b="1" dirty="0"/>
            </a:p>
          </p:txBody>
        </p:sp>
        <p:sp>
          <p:nvSpPr>
            <p:cNvPr id="54" name="テキスト ボックス 53"/>
            <p:cNvSpPr txBox="1"/>
            <p:nvPr/>
          </p:nvSpPr>
          <p:spPr>
            <a:xfrm>
              <a:off x="2804353" y="4708607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000" b="1" dirty="0"/>
                <a:t>a</a:t>
              </a:r>
              <a:endParaRPr kumimoji="1" lang="ja-JP" altLang="en-US" sz="2000" b="1" dirty="0"/>
            </a:p>
          </p:txBody>
        </p:sp>
        <p:sp>
          <p:nvSpPr>
            <p:cNvPr id="55" name="テキスト ボックス 54"/>
            <p:cNvSpPr txBox="1"/>
            <p:nvPr/>
          </p:nvSpPr>
          <p:spPr>
            <a:xfrm>
              <a:off x="4179803" y="4728568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b="1" dirty="0" smtClean="0"/>
                <a:t>b</a:t>
              </a:r>
              <a:endParaRPr kumimoji="1" lang="ja-JP" altLang="en-US" sz="2000" b="1" dirty="0"/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5531372" y="4708607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000" b="1" dirty="0"/>
                <a:t>c</a:t>
              </a:r>
              <a:endParaRPr kumimoji="1" lang="ja-JP" altLang="en-US" sz="2000" b="1" dirty="0"/>
            </a:p>
          </p:txBody>
        </p:sp>
        <p:sp>
          <p:nvSpPr>
            <p:cNvPr id="57" name="テキスト ボックス 56"/>
            <p:cNvSpPr txBox="1"/>
            <p:nvPr/>
          </p:nvSpPr>
          <p:spPr>
            <a:xfrm>
              <a:off x="6636665" y="4162933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2000" b="1" dirty="0"/>
                <a:t>a</a:t>
              </a:r>
              <a:endParaRPr kumimoji="1" lang="ja-JP" altLang="en-US" sz="2000" b="1" dirty="0"/>
            </a:p>
          </p:txBody>
        </p:sp>
        <p:sp>
          <p:nvSpPr>
            <p:cNvPr id="58" name="テキスト ボックス 57"/>
            <p:cNvSpPr txBox="1"/>
            <p:nvPr/>
          </p:nvSpPr>
          <p:spPr>
            <a:xfrm>
              <a:off x="8011926" y="4208065"/>
              <a:ext cx="1043417" cy="702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b="1" dirty="0" smtClean="0"/>
                <a:t>b</a:t>
              </a:r>
              <a:endParaRPr kumimoji="1" lang="ja-JP" altLang="en-US" sz="2000" b="1" dirty="0"/>
            </a:p>
          </p:txBody>
        </p:sp>
      </p:grpSp>
      <p:grpSp>
        <p:nvGrpSpPr>
          <p:cNvPr id="98" name="グループ化 97"/>
          <p:cNvGrpSpPr/>
          <p:nvPr/>
        </p:nvGrpSpPr>
        <p:grpSpPr>
          <a:xfrm>
            <a:off x="5135235" y="909000"/>
            <a:ext cx="3972765" cy="2474388"/>
            <a:chOff x="180000" y="970896"/>
            <a:chExt cx="8964000" cy="5583116"/>
          </a:xfrm>
        </p:grpSpPr>
        <p:sp>
          <p:nvSpPr>
            <p:cNvPr id="99" name="円/楕円 98"/>
            <p:cNvSpPr/>
            <p:nvPr/>
          </p:nvSpPr>
          <p:spPr>
            <a:xfrm>
              <a:off x="3060000" y="970896"/>
              <a:ext cx="3240000" cy="122426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 dirty="0"/>
            </a:p>
          </p:txBody>
        </p:sp>
        <p:pic>
          <p:nvPicPr>
            <p:cNvPr id="100" name="図 99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62353" y="1279139"/>
              <a:ext cx="942827" cy="615106"/>
            </a:xfrm>
            <a:prstGeom prst="rect">
              <a:avLst/>
            </a:prstGeom>
          </p:spPr>
        </p:pic>
        <p:sp>
          <p:nvSpPr>
            <p:cNvPr id="101" name="テキスト ボックス 100"/>
            <p:cNvSpPr txBox="1"/>
            <p:nvPr/>
          </p:nvSpPr>
          <p:spPr>
            <a:xfrm>
              <a:off x="3204000" y="1330896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b="1" dirty="0" smtClean="0"/>
                <a:t>S1</a:t>
              </a:r>
              <a:endParaRPr kumimoji="1" lang="ja-JP" altLang="en-US" sz="1400" b="1" dirty="0"/>
            </a:p>
          </p:txBody>
        </p:sp>
        <p:pic>
          <p:nvPicPr>
            <p:cNvPr id="102" name="図 101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4310" y="1299687"/>
              <a:ext cx="943584" cy="615600"/>
            </a:xfrm>
            <a:prstGeom prst="rect">
              <a:avLst/>
            </a:prstGeom>
          </p:spPr>
        </p:pic>
        <p:sp>
          <p:nvSpPr>
            <p:cNvPr id="103" name="テキスト ボックス 102"/>
            <p:cNvSpPr txBox="1"/>
            <p:nvPr/>
          </p:nvSpPr>
          <p:spPr>
            <a:xfrm>
              <a:off x="4205180" y="1330896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b="1" dirty="0" smtClean="0"/>
                <a:t>S2</a:t>
              </a:r>
              <a:endParaRPr kumimoji="1" lang="ja-JP" altLang="en-US" sz="1400" b="1" dirty="0"/>
            </a:p>
          </p:txBody>
        </p:sp>
        <p:pic>
          <p:nvPicPr>
            <p:cNvPr id="104" name="図 103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187" y="1316582"/>
              <a:ext cx="943584" cy="615600"/>
            </a:xfrm>
            <a:prstGeom prst="rect">
              <a:avLst/>
            </a:prstGeom>
          </p:spPr>
        </p:pic>
        <p:sp>
          <p:nvSpPr>
            <p:cNvPr id="105" name="テキスト ボックス 104"/>
            <p:cNvSpPr txBox="1"/>
            <p:nvPr/>
          </p:nvSpPr>
          <p:spPr>
            <a:xfrm>
              <a:off x="5132408" y="1366811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b="1" dirty="0" smtClean="0"/>
                <a:t>S3</a:t>
              </a:r>
              <a:endParaRPr kumimoji="1" lang="ja-JP" altLang="en-US" sz="1400" b="1" dirty="0"/>
            </a:p>
          </p:txBody>
        </p:sp>
        <p:sp>
          <p:nvSpPr>
            <p:cNvPr id="106" name="円/楕円 105"/>
            <p:cNvSpPr/>
            <p:nvPr/>
          </p:nvSpPr>
          <p:spPr>
            <a:xfrm>
              <a:off x="3060000" y="2710209"/>
              <a:ext cx="3240000" cy="122426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 dirty="0"/>
            </a:p>
          </p:txBody>
        </p:sp>
        <p:pic>
          <p:nvPicPr>
            <p:cNvPr id="107" name="図 10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62353" y="3018452"/>
              <a:ext cx="942827" cy="615106"/>
            </a:xfrm>
            <a:prstGeom prst="rect">
              <a:avLst/>
            </a:prstGeom>
          </p:spPr>
        </p:pic>
        <p:sp>
          <p:nvSpPr>
            <p:cNvPr id="108" name="テキスト ボックス 107"/>
            <p:cNvSpPr txBox="1"/>
            <p:nvPr/>
          </p:nvSpPr>
          <p:spPr>
            <a:xfrm>
              <a:off x="3204000" y="3070209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b="1" dirty="0" smtClean="0"/>
                <a:t>src</a:t>
              </a:r>
              <a:endParaRPr kumimoji="1" lang="ja-JP" altLang="en-US" sz="1400" b="1" dirty="0"/>
            </a:p>
          </p:txBody>
        </p:sp>
        <p:pic>
          <p:nvPicPr>
            <p:cNvPr id="109" name="図 108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74310" y="3039000"/>
              <a:ext cx="943584" cy="615600"/>
            </a:xfrm>
            <a:prstGeom prst="rect">
              <a:avLst/>
            </a:prstGeom>
          </p:spPr>
        </p:pic>
        <p:sp>
          <p:nvSpPr>
            <p:cNvPr id="110" name="テキスト ボックス 109"/>
            <p:cNvSpPr txBox="1"/>
            <p:nvPr/>
          </p:nvSpPr>
          <p:spPr>
            <a:xfrm>
              <a:off x="4205180" y="3070209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 smtClean="0"/>
                <a:t>src</a:t>
              </a:r>
              <a:endParaRPr kumimoji="1" lang="ja-JP" altLang="en-US" sz="1400" b="1" dirty="0"/>
            </a:p>
          </p:txBody>
        </p:sp>
        <p:pic>
          <p:nvPicPr>
            <p:cNvPr id="111" name="図 110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83187" y="3055895"/>
              <a:ext cx="943584" cy="615600"/>
            </a:xfrm>
            <a:prstGeom prst="rect">
              <a:avLst/>
            </a:prstGeom>
          </p:spPr>
        </p:pic>
        <p:sp>
          <p:nvSpPr>
            <p:cNvPr id="112" name="テキスト ボックス 111"/>
            <p:cNvSpPr txBox="1"/>
            <p:nvPr/>
          </p:nvSpPr>
          <p:spPr>
            <a:xfrm>
              <a:off x="5132408" y="3106123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 smtClean="0"/>
                <a:t>src</a:t>
              </a:r>
              <a:endParaRPr kumimoji="1" lang="ja-JP" altLang="en-US" sz="1400" b="1" dirty="0"/>
            </a:p>
          </p:txBody>
        </p:sp>
        <p:sp>
          <p:nvSpPr>
            <p:cNvPr id="113" name="円/楕円 112"/>
            <p:cNvSpPr/>
            <p:nvPr/>
          </p:nvSpPr>
          <p:spPr>
            <a:xfrm>
              <a:off x="180000" y="4277436"/>
              <a:ext cx="3240000" cy="122426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 dirty="0"/>
            </a:p>
          </p:txBody>
        </p:sp>
        <p:pic>
          <p:nvPicPr>
            <p:cNvPr id="114" name="図 113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2353" y="4585679"/>
              <a:ext cx="942827" cy="615106"/>
            </a:xfrm>
            <a:prstGeom prst="rect">
              <a:avLst/>
            </a:prstGeom>
          </p:spPr>
        </p:pic>
        <p:sp>
          <p:nvSpPr>
            <p:cNvPr id="115" name="テキスト ボックス 114"/>
            <p:cNvSpPr txBox="1"/>
            <p:nvPr/>
          </p:nvSpPr>
          <p:spPr>
            <a:xfrm>
              <a:off x="334692" y="4607423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b="1" dirty="0" smtClean="0"/>
                <a:t>a</a:t>
              </a:r>
              <a:endParaRPr kumimoji="1" lang="ja-JP" altLang="en-US" sz="1400" b="1" dirty="0"/>
            </a:p>
          </p:txBody>
        </p:sp>
        <p:pic>
          <p:nvPicPr>
            <p:cNvPr id="116" name="図 11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4310" y="4606227"/>
              <a:ext cx="943584" cy="615600"/>
            </a:xfrm>
            <a:prstGeom prst="rect">
              <a:avLst/>
            </a:prstGeom>
          </p:spPr>
        </p:pic>
        <p:sp>
          <p:nvSpPr>
            <p:cNvPr id="117" name="テキスト ボックス 116"/>
            <p:cNvSpPr txBox="1"/>
            <p:nvPr/>
          </p:nvSpPr>
          <p:spPr>
            <a:xfrm>
              <a:off x="1344394" y="4615869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/>
                <a:t>a</a:t>
              </a:r>
              <a:endParaRPr kumimoji="1" lang="ja-JP" altLang="en-US" sz="1400" b="1" dirty="0"/>
            </a:p>
          </p:txBody>
        </p:sp>
        <p:pic>
          <p:nvPicPr>
            <p:cNvPr id="118" name="図 117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03187" y="4623122"/>
              <a:ext cx="943584" cy="615600"/>
            </a:xfrm>
            <a:prstGeom prst="rect">
              <a:avLst/>
            </a:prstGeom>
          </p:spPr>
        </p:pic>
        <p:sp>
          <p:nvSpPr>
            <p:cNvPr id="119" name="テキスト ボックス 118"/>
            <p:cNvSpPr txBox="1"/>
            <p:nvPr/>
          </p:nvSpPr>
          <p:spPr>
            <a:xfrm>
              <a:off x="2263097" y="4621801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400" b="1" dirty="0" smtClean="0"/>
                <a:t>a</a:t>
              </a:r>
              <a:endParaRPr kumimoji="1" lang="ja-JP" altLang="en-US" sz="1400" b="1" dirty="0"/>
            </a:p>
          </p:txBody>
        </p:sp>
        <p:sp>
          <p:nvSpPr>
            <p:cNvPr id="120" name="円/楕円 119"/>
            <p:cNvSpPr/>
            <p:nvPr/>
          </p:nvSpPr>
          <p:spPr>
            <a:xfrm>
              <a:off x="3512407" y="5329746"/>
              <a:ext cx="3240000" cy="122426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 dirty="0"/>
            </a:p>
          </p:txBody>
        </p:sp>
        <p:pic>
          <p:nvPicPr>
            <p:cNvPr id="121" name="図 120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4760" y="5637989"/>
              <a:ext cx="942827" cy="615106"/>
            </a:xfrm>
            <a:prstGeom prst="rect">
              <a:avLst/>
            </a:prstGeom>
          </p:spPr>
        </p:pic>
        <p:sp>
          <p:nvSpPr>
            <p:cNvPr id="122" name="テキスト ボックス 121"/>
            <p:cNvSpPr txBox="1"/>
            <p:nvPr/>
          </p:nvSpPr>
          <p:spPr>
            <a:xfrm>
              <a:off x="3656408" y="5689744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/>
                <a:t>b</a:t>
              </a:r>
              <a:endParaRPr kumimoji="1" lang="ja-JP" altLang="en-US" sz="1400" b="1" dirty="0"/>
            </a:p>
          </p:txBody>
        </p:sp>
        <p:pic>
          <p:nvPicPr>
            <p:cNvPr id="123" name="図 122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26717" y="5658537"/>
              <a:ext cx="943584" cy="615600"/>
            </a:xfrm>
            <a:prstGeom prst="rect">
              <a:avLst/>
            </a:prstGeom>
          </p:spPr>
        </p:pic>
        <p:sp>
          <p:nvSpPr>
            <p:cNvPr id="124" name="テキスト ボックス 123"/>
            <p:cNvSpPr txBox="1"/>
            <p:nvPr/>
          </p:nvSpPr>
          <p:spPr>
            <a:xfrm>
              <a:off x="4657588" y="5689744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 smtClean="0"/>
                <a:t>b</a:t>
              </a:r>
              <a:endParaRPr kumimoji="1" lang="ja-JP" altLang="en-US" sz="1400" b="1" dirty="0"/>
            </a:p>
          </p:txBody>
        </p:sp>
        <p:pic>
          <p:nvPicPr>
            <p:cNvPr id="125" name="図 124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35594" y="5675432"/>
              <a:ext cx="943584" cy="615600"/>
            </a:xfrm>
            <a:prstGeom prst="rect">
              <a:avLst/>
            </a:prstGeom>
          </p:spPr>
        </p:pic>
        <p:sp>
          <p:nvSpPr>
            <p:cNvPr id="126" name="テキスト ボックス 125"/>
            <p:cNvSpPr txBox="1"/>
            <p:nvPr/>
          </p:nvSpPr>
          <p:spPr>
            <a:xfrm>
              <a:off x="5592674" y="5703677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/>
                <a:t>b</a:t>
              </a:r>
              <a:endParaRPr kumimoji="1" lang="ja-JP" altLang="en-US" sz="1400" b="1" dirty="0"/>
            </a:p>
          </p:txBody>
        </p:sp>
        <p:sp>
          <p:nvSpPr>
            <p:cNvPr id="127" name="円/楕円 126"/>
            <p:cNvSpPr/>
            <p:nvPr/>
          </p:nvSpPr>
          <p:spPr>
            <a:xfrm>
              <a:off x="5904000" y="4105480"/>
              <a:ext cx="3240000" cy="122426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00" dirty="0"/>
            </a:p>
          </p:txBody>
        </p:sp>
        <p:pic>
          <p:nvPicPr>
            <p:cNvPr id="128" name="図 127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11990" y="4425116"/>
              <a:ext cx="942827" cy="615106"/>
            </a:xfrm>
            <a:prstGeom prst="rect">
              <a:avLst/>
            </a:prstGeom>
          </p:spPr>
        </p:pic>
        <p:sp>
          <p:nvSpPr>
            <p:cNvPr id="129" name="テキスト ボックス 128"/>
            <p:cNvSpPr txBox="1"/>
            <p:nvPr/>
          </p:nvSpPr>
          <p:spPr>
            <a:xfrm>
              <a:off x="6463107" y="4436616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/>
                <a:t>c</a:t>
              </a:r>
              <a:endParaRPr kumimoji="1" lang="ja-JP" altLang="en-US" sz="1400" b="1" dirty="0"/>
            </a:p>
          </p:txBody>
        </p:sp>
        <p:pic>
          <p:nvPicPr>
            <p:cNvPr id="130" name="図 129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3470" y="4434139"/>
              <a:ext cx="943584" cy="615600"/>
            </a:xfrm>
            <a:prstGeom prst="rect">
              <a:avLst/>
            </a:prstGeom>
          </p:spPr>
        </p:pic>
        <p:sp>
          <p:nvSpPr>
            <p:cNvPr id="131" name="テキスト ボックス 130"/>
            <p:cNvSpPr txBox="1"/>
            <p:nvPr/>
          </p:nvSpPr>
          <p:spPr>
            <a:xfrm>
              <a:off x="7803553" y="4456533"/>
              <a:ext cx="1043417" cy="6944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00" b="1" dirty="0"/>
                <a:t>c</a:t>
              </a:r>
              <a:endParaRPr kumimoji="1" lang="ja-JP" altLang="en-US" sz="1400" b="1" dirty="0"/>
            </a:p>
          </p:txBody>
        </p:sp>
        <p:cxnSp>
          <p:nvCxnSpPr>
            <p:cNvPr id="132" name="直線矢印コネクタ 131"/>
            <p:cNvCxnSpPr>
              <a:stCxn id="99" idx="4"/>
              <a:endCxn id="106" idx="0"/>
            </p:cNvCxnSpPr>
            <p:nvPr/>
          </p:nvCxnSpPr>
          <p:spPr>
            <a:xfrm>
              <a:off x="4680000" y="2195162"/>
              <a:ext cx="0" cy="51504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直線矢印コネクタ 132"/>
            <p:cNvCxnSpPr>
              <a:stCxn id="106" idx="4"/>
              <a:endCxn id="113" idx="0"/>
            </p:cNvCxnSpPr>
            <p:nvPr/>
          </p:nvCxnSpPr>
          <p:spPr>
            <a:xfrm flipH="1">
              <a:off x="1800000" y="3934475"/>
              <a:ext cx="2880000" cy="34296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矢印コネクタ 133"/>
            <p:cNvCxnSpPr>
              <a:stCxn id="106" idx="4"/>
              <a:endCxn id="127" idx="0"/>
            </p:cNvCxnSpPr>
            <p:nvPr/>
          </p:nvCxnSpPr>
          <p:spPr>
            <a:xfrm>
              <a:off x="4680000" y="3934475"/>
              <a:ext cx="2844000" cy="171005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5" name="直線矢印コネクタ 134"/>
            <p:cNvCxnSpPr>
              <a:stCxn id="106" idx="4"/>
              <a:endCxn id="120" idx="0"/>
            </p:cNvCxnSpPr>
            <p:nvPr/>
          </p:nvCxnSpPr>
          <p:spPr>
            <a:xfrm>
              <a:off x="4680000" y="3934475"/>
              <a:ext cx="452407" cy="1395271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直線矢印コネクタ 135"/>
            <p:cNvCxnSpPr>
              <a:stCxn id="113" idx="4"/>
              <a:endCxn id="120" idx="2"/>
            </p:cNvCxnSpPr>
            <p:nvPr/>
          </p:nvCxnSpPr>
          <p:spPr>
            <a:xfrm>
              <a:off x="1800000" y="5501702"/>
              <a:ext cx="1712407" cy="440177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テキスト ボックス 136"/>
            <p:cNvSpPr txBox="1"/>
            <p:nvPr/>
          </p:nvSpPr>
          <p:spPr>
            <a:xfrm>
              <a:off x="4746310" y="2094176"/>
              <a:ext cx="720001" cy="833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b="1" dirty="0" smtClean="0">
                  <a:solidFill>
                    <a:srgbClr val="0071BC"/>
                  </a:solidFill>
                </a:rPr>
                <a:t>3</a:t>
              </a:r>
              <a:endParaRPr kumimoji="1" lang="ja-JP" altLang="en-US" b="1" dirty="0">
                <a:solidFill>
                  <a:srgbClr val="0071BC"/>
                </a:solidFill>
              </a:endParaRPr>
            </a:p>
          </p:txBody>
        </p:sp>
        <p:sp>
          <p:nvSpPr>
            <p:cNvPr id="138" name="テキスト ボックス 137"/>
            <p:cNvSpPr txBox="1"/>
            <p:nvPr/>
          </p:nvSpPr>
          <p:spPr>
            <a:xfrm>
              <a:off x="2553764" y="3469551"/>
              <a:ext cx="720001" cy="833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b="1" dirty="0" smtClean="0">
                  <a:solidFill>
                    <a:srgbClr val="0071BC"/>
                  </a:solidFill>
                </a:rPr>
                <a:t>3</a:t>
              </a:r>
              <a:endParaRPr kumimoji="1" lang="ja-JP" altLang="en-US" b="1" dirty="0">
                <a:solidFill>
                  <a:srgbClr val="0071BC"/>
                </a:solidFill>
              </a:endParaRPr>
            </a:p>
          </p:txBody>
        </p:sp>
        <p:sp>
          <p:nvSpPr>
            <p:cNvPr id="139" name="テキスト ボックス 138"/>
            <p:cNvSpPr txBox="1"/>
            <p:nvPr/>
          </p:nvSpPr>
          <p:spPr>
            <a:xfrm>
              <a:off x="6474501" y="3376571"/>
              <a:ext cx="720001" cy="833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b="1" dirty="0" smtClean="0">
                  <a:solidFill>
                    <a:srgbClr val="0071BC"/>
                  </a:solidFill>
                </a:rPr>
                <a:t>2</a:t>
              </a:r>
              <a:endParaRPr kumimoji="1" lang="ja-JP" altLang="en-US" b="1" dirty="0">
                <a:solidFill>
                  <a:srgbClr val="0071BC"/>
                </a:solidFill>
              </a:endParaRPr>
            </a:p>
          </p:txBody>
        </p:sp>
        <p:sp>
          <p:nvSpPr>
            <p:cNvPr id="140" name="テキスト ボックス 139"/>
            <p:cNvSpPr txBox="1"/>
            <p:nvPr/>
          </p:nvSpPr>
          <p:spPr>
            <a:xfrm>
              <a:off x="4849920" y="4168901"/>
              <a:ext cx="720001" cy="833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b="1" dirty="0" smtClean="0">
                  <a:solidFill>
                    <a:srgbClr val="0071BC"/>
                  </a:solidFill>
                </a:rPr>
                <a:t>2</a:t>
              </a:r>
              <a:endParaRPr kumimoji="1" lang="ja-JP" altLang="en-US" b="1" dirty="0">
                <a:solidFill>
                  <a:srgbClr val="0071BC"/>
                </a:solidFill>
              </a:endParaRPr>
            </a:p>
          </p:txBody>
        </p:sp>
        <p:sp>
          <p:nvSpPr>
            <p:cNvPr id="141" name="テキスト ボックス 140"/>
            <p:cNvSpPr txBox="1"/>
            <p:nvPr/>
          </p:nvSpPr>
          <p:spPr>
            <a:xfrm>
              <a:off x="2385292" y="5661124"/>
              <a:ext cx="720001" cy="8333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b="1" dirty="0">
                  <a:solidFill>
                    <a:srgbClr val="0071BC"/>
                  </a:solidFill>
                </a:rPr>
                <a:t>1</a:t>
              </a:r>
              <a:endParaRPr kumimoji="1" lang="ja-JP" altLang="en-US" b="1" dirty="0">
                <a:solidFill>
                  <a:srgbClr val="0071BC"/>
                </a:solidFill>
              </a:endParaRPr>
            </a:p>
          </p:txBody>
        </p:sp>
      </p:grpSp>
      <p:sp>
        <p:nvSpPr>
          <p:cNvPr id="143" name="右矢印 142"/>
          <p:cNvSpPr/>
          <p:nvPr/>
        </p:nvSpPr>
        <p:spPr>
          <a:xfrm rot="19691234">
            <a:off x="4298718" y="2887434"/>
            <a:ext cx="892568" cy="5375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4" name="右矢印 143"/>
          <p:cNvSpPr/>
          <p:nvPr/>
        </p:nvSpPr>
        <p:spPr>
          <a:xfrm rot="5400000">
            <a:off x="7568034" y="3451075"/>
            <a:ext cx="544323" cy="5375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7" name="テキスト ボックス 96"/>
          <p:cNvSpPr txBox="1"/>
          <p:nvPr/>
        </p:nvSpPr>
        <p:spPr>
          <a:xfrm>
            <a:off x="881172" y="5923021"/>
            <a:ext cx="209057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i="1" dirty="0" smtClean="0"/>
              <a:t>Directory trees</a:t>
            </a:r>
            <a:endParaRPr kumimoji="1" lang="ja-JP" altLang="en-US" b="1" i="1" dirty="0"/>
          </a:p>
        </p:txBody>
      </p:sp>
      <p:sp>
        <p:nvSpPr>
          <p:cNvPr id="145" name="テキスト ボックス 144"/>
          <p:cNvSpPr txBox="1"/>
          <p:nvPr/>
        </p:nvSpPr>
        <p:spPr>
          <a:xfrm>
            <a:off x="5051858" y="3436626"/>
            <a:ext cx="209057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i="1" dirty="0" smtClean="0"/>
              <a:t>Directory graph</a:t>
            </a:r>
            <a:endParaRPr kumimoji="1" lang="ja-JP" altLang="en-US" b="1" i="1" dirty="0"/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4036884" y="6220445"/>
            <a:ext cx="2090575" cy="3693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b="1" i="1" dirty="0" smtClean="0"/>
              <a:t>Spanning tree</a:t>
            </a:r>
            <a:endParaRPr kumimoji="1" lang="ja-JP" altLang="en-US" b="1" i="1" dirty="0"/>
          </a:p>
        </p:txBody>
      </p:sp>
    </p:spTree>
    <p:extLst>
      <p:ext uri="{BB962C8B-B14F-4D97-AF65-F5344CB8AC3E}">
        <p14:creationId xmlns:p14="http://schemas.microsoft.com/office/powerpoint/2010/main" val="16481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Node of directory graph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975"/>
                <a:ext cx="8362800" cy="4929188"/>
              </a:xfrm>
            </p:spPr>
            <p:txBody>
              <a:bodyPr/>
              <a:lstStyle/>
              <a:p>
                <a:r>
                  <a:rPr lang="en-US" altLang="ja-JP" dirty="0" smtClean="0"/>
                  <a:t>A node is a set of directories that contain </a:t>
                </a:r>
                <a:br>
                  <a:rPr lang="en-US" altLang="ja-JP" dirty="0" smtClean="0"/>
                </a:br>
                <a:r>
                  <a:rPr lang="en-US" altLang="ja-JP" dirty="0" smtClean="0"/>
                  <a:t>similar </a:t>
                </a:r>
                <a:r>
                  <a:rPr lang="en-US" altLang="ja-JP" dirty="0"/>
                  <a:t>source </a:t>
                </a:r>
                <a:r>
                  <a:rPr lang="en-US" altLang="ja-JP" dirty="0" smtClean="0"/>
                  <a:t>files</a:t>
                </a:r>
              </a:p>
              <a:p>
                <a:endParaRPr kumimoji="1" lang="en-US" altLang="ja-JP" sz="2000" b="0" i="1" dirty="0" smtClean="0">
                  <a:latin typeface="Cambria Math" panose="02040503050406030204" pitchFamily="18" charset="0"/>
                </a:endParaRPr>
              </a:p>
              <a:p>
                <a:pPr>
                  <a:spcAft>
                    <a:spcPts val="600"/>
                  </a:spcAft>
                </a:pPr>
                <a:r>
                  <a:rPr lang="en-US" altLang="ja-JP" dirty="0" smtClean="0"/>
                  <a:t>Two directories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ja-JP" i="0">
                        <a:latin typeface="Cambria Math" panose="02040503050406030204" pitchFamily="18" charset="0"/>
                      </a:rPr>
                      <m:t>and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ja-JP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kumimoji="1" lang="en-US" altLang="ja-JP" b="0" dirty="0" smtClean="0"/>
                  <a:t> are represented by a single node</a:t>
                </a:r>
              </a:p>
              <a:p>
                <a:pPr marL="457200" lvl="1" indent="0">
                  <a:spcAft>
                    <a:spcPts val="600"/>
                  </a:spcAft>
                  <a:buNone/>
                </a:pPr>
                <a:r>
                  <a:rPr kumimoji="1" lang="en-US" altLang="ja-JP" b="0" dirty="0" smtClean="0"/>
                  <a:t>  if  </a:t>
                </a: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𝑠𝑖𝑚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e>
                      <m:sub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)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</m:t>
                    </m:r>
                    <m:r>
                      <a:rPr kumimoji="1"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𝑡h</m:t>
                    </m:r>
                  </m:oMath>
                </a14:m>
                <a:endParaRPr kumimoji="1" lang="en-US" altLang="ja-JP" dirty="0" smtClean="0"/>
              </a:p>
              <a:p>
                <a:pPr lvl="2">
                  <a:spcAft>
                    <a:spcPts val="600"/>
                  </a:spcAft>
                </a:pPr>
                <a:r>
                  <a:rPr lang="en-US" altLang="ja-JP" i="1" dirty="0" smtClean="0"/>
                  <a:t>sim(d</a:t>
                </a:r>
                <a:r>
                  <a:rPr lang="en-US" altLang="ja-JP" i="1" baseline="-25000" dirty="0" smtClean="0"/>
                  <a:t>1</a:t>
                </a:r>
                <a:r>
                  <a:rPr lang="en-US" altLang="ja-JP" i="1" dirty="0" smtClean="0"/>
                  <a:t>, d</a:t>
                </a:r>
                <a:r>
                  <a:rPr lang="en-US" altLang="ja-JP" i="1" baseline="-25000" dirty="0" smtClean="0"/>
                  <a:t>2</a:t>
                </a:r>
                <a:r>
                  <a:rPr lang="en-US" altLang="ja-JP" i="1" dirty="0" smtClean="0"/>
                  <a:t>) </a:t>
                </a:r>
                <a:r>
                  <a:rPr lang="en-US" altLang="ja-JP" dirty="0" smtClean="0"/>
                  <a:t>: a content similarity metric for two directories in different products</a:t>
                </a:r>
              </a:p>
              <a:p>
                <a:pPr lvl="2">
                  <a:spcAft>
                    <a:spcPts val="600"/>
                  </a:spcAft>
                </a:pPr>
                <a:r>
                  <a:rPr lang="en-US" altLang="ja-JP" i="1" dirty="0" smtClean="0"/>
                  <a:t>th</a:t>
                </a:r>
                <a:r>
                  <a:rPr lang="en-US" altLang="ja-JP" dirty="0" smtClean="0"/>
                  <a:t> : a predetermined threshold</a:t>
                </a:r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975"/>
                <a:ext cx="8362800" cy="4929188"/>
              </a:xfrm>
              <a:blipFill rotWithShape="0">
                <a:blip r:embed="rId3"/>
                <a:stretch>
                  <a:fillRect l="-1676" t="-160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6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897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Similarity</a:t>
            </a:r>
            <a:endParaRPr kumimoji="1" lang="ja-JP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ja-JP" dirty="0"/>
                  <a:t>the Jaccard </a:t>
                </a:r>
                <a:r>
                  <a:rPr lang="en-US" altLang="ja-JP" dirty="0" smtClean="0"/>
                  <a:t>similarity coefficient</a:t>
                </a:r>
                <a:r>
                  <a:rPr kumimoji="1" lang="en-US" altLang="ja-JP" b="0" i="1" dirty="0" smtClean="0">
                    <a:latin typeface="Cambria Math" panose="02040503050406030204" pitchFamily="18" charset="0"/>
                  </a:rPr>
                  <a:t/>
                </a:r>
                <a:br>
                  <a:rPr kumimoji="1" lang="en-US" altLang="ja-JP" b="0" i="1" dirty="0" smtClean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kumimoji="1" lang="en-US" altLang="ja-JP" b="0" i="1" smtClean="0">
                        <a:latin typeface="Cambria Math" panose="02040503050406030204" pitchFamily="18" charset="0"/>
                      </a:rPr>
                      <m:t>𝑠𝑖𝑚</m:t>
                    </m:r>
                    <m:d>
                      <m:d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kumimoji="1" lang="en-US" altLang="ja-JP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kumimoji="1"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kumimoji="1" lang="en-US" altLang="ja-JP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|"/>
                            <m:endChr m:val="|"/>
                            <m:ctrlPr>
                              <a:rPr kumimoji="1"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  <m:d>
                              <m:dPr>
                                <m:ctrlPr>
                                  <a:rPr kumimoji="1" lang="en-US" altLang="ja-JP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kumimoji="1"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kumimoji="1"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kumimoji="1"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kumimoji="1" lang="en-US" altLang="ja-JP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∩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altLang="ja-JP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num>
                      <m:den>
                        <m:d>
                          <m:dPr>
                            <m:begChr m:val="|"/>
                            <m:endChr m:val="|"/>
                            <m:ctrlP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  <m:r>
                              <a:rPr lang="en-US" altLang="ja-JP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∪</m:t>
                            </m:r>
                            <m:r>
                              <a:rPr lang="en-US" altLang="ja-JP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</m:t>
                            </m:r>
                            <m:d>
                              <m:dPr>
                                <m:ctrlPr>
                                  <a:rPr lang="en-US" altLang="ja-JP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𝑑</m:t>
                                    </m:r>
                                  </m:e>
                                  <m:sub>
                                    <m:r>
                                      <a:rPr lang="en-US" altLang="ja-JP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e>
                            </m:d>
                          </m:e>
                        </m:d>
                      </m:den>
                    </m:f>
                  </m:oMath>
                </a14:m>
                <a:endParaRPr kumimoji="1" lang="en-US" altLang="ja-JP" b="0" i="1" dirty="0" smtClean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𝐿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ja-JP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en-US" altLang="ja-JP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kumimoji="1" lang="en-US" altLang="ja-JP" dirty="0" smtClean="0"/>
              </a:p>
              <a:p>
                <a:pPr lvl="1"/>
                <a:r>
                  <a:rPr lang="en-US" altLang="ja-JP" dirty="0"/>
                  <a:t>a set of lines extracted from all </a:t>
                </a:r>
                <a:r>
                  <a:rPr lang="en-US" altLang="ja-JP" dirty="0" smtClean="0"/>
                  <a:t>non-binary files </a:t>
                </a:r>
                <a:r>
                  <a:rPr lang="en-US" altLang="ja-JP" dirty="0"/>
                  <a:t>directly contained in a directory </a:t>
                </a:r>
                <a:r>
                  <a:rPr lang="en-US" altLang="ja-JP" i="1" dirty="0" smtClean="0"/>
                  <a:t>d</a:t>
                </a:r>
              </a:p>
              <a:p>
                <a:pPr lvl="1"/>
                <a:endParaRPr kumimoji="1" lang="en-US" altLang="ja-JP" i="1" dirty="0"/>
              </a:p>
              <a:p>
                <a:endParaRPr kumimoji="1" lang="ja-JP" altLang="en-US" dirty="0" smtClean="0"/>
              </a:p>
            </p:txBody>
          </p:sp>
        </mc:Choice>
        <mc:Fallback xmlns=""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704" t="-160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7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82684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Example</a:t>
            </a:r>
            <a:endParaRPr kumimoji="1" lang="ja-JP" altLang="en-US" b="1" dirty="0">
              <a:solidFill>
                <a:srgbClr val="4D4D4D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3F4C42-43E0-4189-8EBB-4917FBBE6903}" type="slidenum">
              <a:rPr lang="en-US" altLang="ja-JP" smtClean="0"/>
              <a:pPr/>
              <a:t>8</a:t>
            </a:fld>
            <a:endParaRPr lang="en-US" altLang="ja-JP" dirty="0"/>
          </a:p>
        </p:txBody>
      </p:sp>
      <p:sp>
        <p:nvSpPr>
          <p:cNvPr id="73" name="円/楕円 72"/>
          <p:cNvSpPr/>
          <p:nvPr/>
        </p:nvSpPr>
        <p:spPr>
          <a:xfrm>
            <a:off x="775791" y="1137936"/>
            <a:ext cx="1152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74" name="円/楕円 73"/>
          <p:cNvSpPr/>
          <p:nvPr/>
        </p:nvSpPr>
        <p:spPr>
          <a:xfrm>
            <a:off x="775791" y="2174406"/>
            <a:ext cx="1152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75" name="円/楕円 74"/>
          <p:cNvSpPr/>
          <p:nvPr/>
        </p:nvSpPr>
        <p:spPr>
          <a:xfrm>
            <a:off x="127791" y="3261876"/>
            <a:ext cx="1152000" cy="720000"/>
          </a:xfrm>
          <a:prstGeom prst="ellipse">
            <a:avLst/>
          </a:prstGeom>
          <a:solidFill>
            <a:srgbClr val="EB7D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76" name="円/楕円 75"/>
          <p:cNvSpPr/>
          <p:nvPr/>
        </p:nvSpPr>
        <p:spPr>
          <a:xfrm>
            <a:off x="1495791" y="3261876"/>
            <a:ext cx="1152000" cy="720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77" name="円/楕円 76"/>
          <p:cNvSpPr/>
          <p:nvPr/>
        </p:nvSpPr>
        <p:spPr>
          <a:xfrm>
            <a:off x="127791" y="4298346"/>
            <a:ext cx="1152000" cy="720000"/>
          </a:xfrm>
          <a:prstGeom prst="ellipse">
            <a:avLst/>
          </a:prstGeom>
          <a:solidFill>
            <a:srgbClr val="5BBD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cxnSp>
        <p:nvCxnSpPr>
          <p:cNvPr id="78" name="直線矢印コネクタ 77"/>
          <p:cNvCxnSpPr>
            <a:stCxn id="73" idx="4"/>
            <a:endCxn id="74" idx="0"/>
          </p:cNvCxnSpPr>
          <p:nvPr/>
        </p:nvCxnSpPr>
        <p:spPr>
          <a:xfrm>
            <a:off x="1351791" y="1857936"/>
            <a:ext cx="0" cy="316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線矢印コネクタ 78"/>
          <p:cNvCxnSpPr>
            <a:stCxn id="74" idx="4"/>
            <a:endCxn id="75" idx="0"/>
          </p:cNvCxnSpPr>
          <p:nvPr/>
        </p:nvCxnSpPr>
        <p:spPr>
          <a:xfrm flipH="1">
            <a:off x="703791" y="2894406"/>
            <a:ext cx="648000" cy="367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線矢印コネクタ 79"/>
          <p:cNvCxnSpPr>
            <a:stCxn id="74" idx="4"/>
            <a:endCxn id="76" idx="0"/>
          </p:cNvCxnSpPr>
          <p:nvPr/>
        </p:nvCxnSpPr>
        <p:spPr>
          <a:xfrm>
            <a:off x="1351791" y="2894406"/>
            <a:ext cx="720000" cy="367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線矢印コネクタ 80"/>
          <p:cNvCxnSpPr>
            <a:stCxn id="75" idx="4"/>
            <a:endCxn id="77" idx="0"/>
          </p:cNvCxnSpPr>
          <p:nvPr/>
        </p:nvCxnSpPr>
        <p:spPr>
          <a:xfrm>
            <a:off x="703791" y="3981876"/>
            <a:ext cx="0" cy="316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円/楕円 81"/>
          <p:cNvSpPr/>
          <p:nvPr/>
        </p:nvSpPr>
        <p:spPr>
          <a:xfrm>
            <a:off x="4012213" y="1137936"/>
            <a:ext cx="1152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83" name="円/楕円 82"/>
          <p:cNvSpPr/>
          <p:nvPr/>
        </p:nvSpPr>
        <p:spPr>
          <a:xfrm>
            <a:off x="4012213" y="2174406"/>
            <a:ext cx="1152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84" name="円/楕円 83"/>
          <p:cNvSpPr/>
          <p:nvPr/>
        </p:nvSpPr>
        <p:spPr>
          <a:xfrm>
            <a:off x="2639923" y="3780111"/>
            <a:ext cx="1152000" cy="720000"/>
          </a:xfrm>
          <a:prstGeom prst="ellipse">
            <a:avLst/>
          </a:prstGeom>
          <a:solidFill>
            <a:srgbClr val="EB7D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85" name="円/楕円 84"/>
          <p:cNvSpPr/>
          <p:nvPr/>
        </p:nvSpPr>
        <p:spPr>
          <a:xfrm>
            <a:off x="5375923" y="3780111"/>
            <a:ext cx="1152000" cy="720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86" name="円/楕円 85"/>
          <p:cNvSpPr/>
          <p:nvPr/>
        </p:nvSpPr>
        <p:spPr>
          <a:xfrm>
            <a:off x="4007923" y="3784655"/>
            <a:ext cx="1152000" cy="720000"/>
          </a:xfrm>
          <a:prstGeom prst="ellipse">
            <a:avLst/>
          </a:prstGeom>
          <a:solidFill>
            <a:srgbClr val="5BBD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cxnSp>
        <p:nvCxnSpPr>
          <p:cNvPr id="87" name="直線矢印コネクタ 86"/>
          <p:cNvCxnSpPr>
            <a:stCxn id="82" idx="4"/>
            <a:endCxn id="83" idx="0"/>
          </p:cNvCxnSpPr>
          <p:nvPr/>
        </p:nvCxnSpPr>
        <p:spPr>
          <a:xfrm>
            <a:off x="4588213" y="1857936"/>
            <a:ext cx="0" cy="316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直線矢印コネクタ 87"/>
          <p:cNvCxnSpPr>
            <a:stCxn id="83" idx="4"/>
            <a:endCxn id="84" idx="0"/>
          </p:cNvCxnSpPr>
          <p:nvPr/>
        </p:nvCxnSpPr>
        <p:spPr>
          <a:xfrm flipH="1">
            <a:off x="3215923" y="2894406"/>
            <a:ext cx="1372290" cy="8857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矢印コネクタ 88"/>
          <p:cNvCxnSpPr>
            <a:stCxn id="83" idx="4"/>
            <a:endCxn id="85" idx="0"/>
          </p:cNvCxnSpPr>
          <p:nvPr/>
        </p:nvCxnSpPr>
        <p:spPr>
          <a:xfrm>
            <a:off x="4588213" y="2894406"/>
            <a:ext cx="1363710" cy="88570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線矢印コネクタ 89"/>
          <p:cNvCxnSpPr>
            <a:stCxn id="83" idx="4"/>
            <a:endCxn id="86" idx="0"/>
          </p:cNvCxnSpPr>
          <p:nvPr/>
        </p:nvCxnSpPr>
        <p:spPr>
          <a:xfrm flipH="1">
            <a:off x="4583923" y="2894406"/>
            <a:ext cx="4290" cy="890249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円/楕円 90"/>
          <p:cNvSpPr/>
          <p:nvPr/>
        </p:nvSpPr>
        <p:spPr>
          <a:xfrm>
            <a:off x="7130053" y="1137936"/>
            <a:ext cx="1152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92" name="円/楕円 91"/>
          <p:cNvSpPr/>
          <p:nvPr/>
        </p:nvSpPr>
        <p:spPr>
          <a:xfrm>
            <a:off x="7130053" y="2174406"/>
            <a:ext cx="1152000" cy="7200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93" name="円/楕円 92"/>
          <p:cNvSpPr/>
          <p:nvPr/>
        </p:nvSpPr>
        <p:spPr>
          <a:xfrm>
            <a:off x="6482053" y="3261876"/>
            <a:ext cx="1152000" cy="720000"/>
          </a:xfrm>
          <a:prstGeom prst="ellipse">
            <a:avLst/>
          </a:prstGeom>
          <a:solidFill>
            <a:srgbClr val="EB7D9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sp>
        <p:nvSpPr>
          <p:cNvPr id="94" name="円/楕円 93"/>
          <p:cNvSpPr/>
          <p:nvPr/>
        </p:nvSpPr>
        <p:spPr>
          <a:xfrm>
            <a:off x="7850053" y="3261876"/>
            <a:ext cx="1152000" cy="720000"/>
          </a:xfrm>
          <a:prstGeom prst="ellipse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600" b="1" dirty="0">
              <a:solidFill>
                <a:schemeClr val="tx1"/>
              </a:solidFill>
            </a:endParaRPr>
          </a:p>
        </p:txBody>
      </p:sp>
      <p:cxnSp>
        <p:nvCxnSpPr>
          <p:cNvPr id="95" name="直線矢印コネクタ 94"/>
          <p:cNvCxnSpPr>
            <a:stCxn id="91" idx="4"/>
            <a:endCxn id="92" idx="0"/>
          </p:cNvCxnSpPr>
          <p:nvPr/>
        </p:nvCxnSpPr>
        <p:spPr>
          <a:xfrm>
            <a:off x="7706053" y="1857936"/>
            <a:ext cx="0" cy="316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直線矢印コネクタ 95"/>
          <p:cNvCxnSpPr>
            <a:stCxn id="92" idx="4"/>
            <a:endCxn id="93" idx="0"/>
          </p:cNvCxnSpPr>
          <p:nvPr/>
        </p:nvCxnSpPr>
        <p:spPr>
          <a:xfrm flipH="1">
            <a:off x="7058053" y="2894406"/>
            <a:ext cx="648000" cy="367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矢印コネクタ 96"/>
          <p:cNvCxnSpPr>
            <a:stCxn id="92" idx="4"/>
            <a:endCxn id="94" idx="0"/>
          </p:cNvCxnSpPr>
          <p:nvPr/>
        </p:nvCxnSpPr>
        <p:spPr>
          <a:xfrm>
            <a:off x="7706053" y="2894406"/>
            <a:ext cx="720000" cy="36747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図 6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70" y="1234547"/>
            <a:ext cx="850682" cy="554990"/>
          </a:xfrm>
          <a:prstGeom prst="rect">
            <a:avLst/>
          </a:prstGeom>
        </p:spPr>
      </p:pic>
      <p:pic>
        <p:nvPicPr>
          <p:cNvPr id="118" name="図 1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0170" y="2259975"/>
            <a:ext cx="850682" cy="554990"/>
          </a:xfrm>
          <a:prstGeom prst="rect">
            <a:avLst/>
          </a:prstGeom>
        </p:spPr>
      </p:pic>
      <p:pic>
        <p:nvPicPr>
          <p:cNvPr id="119" name="図 1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489" y="3352044"/>
            <a:ext cx="850682" cy="554990"/>
          </a:xfrm>
          <a:prstGeom prst="rect">
            <a:avLst/>
          </a:prstGeom>
        </p:spPr>
      </p:pic>
      <p:pic>
        <p:nvPicPr>
          <p:cNvPr id="120" name="図 1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6832" y="3350339"/>
            <a:ext cx="850682" cy="554990"/>
          </a:xfrm>
          <a:prstGeom prst="rect">
            <a:avLst/>
          </a:prstGeom>
        </p:spPr>
      </p:pic>
      <p:pic>
        <p:nvPicPr>
          <p:cNvPr id="121" name="図 12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98" y="4377470"/>
            <a:ext cx="850682" cy="554990"/>
          </a:xfrm>
          <a:prstGeom prst="rect">
            <a:avLst/>
          </a:prstGeom>
        </p:spPr>
      </p:pic>
      <p:sp>
        <p:nvSpPr>
          <p:cNvPr id="134" name="テキスト ボックス 133"/>
          <p:cNvSpPr txBox="1"/>
          <p:nvPr/>
        </p:nvSpPr>
        <p:spPr>
          <a:xfrm>
            <a:off x="187586" y="4369641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b</a:t>
            </a:r>
            <a:endParaRPr kumimoji="1" lang="ja-JP" altLang="en-US" sz="3200" b="1" dirty="0"/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187586" y="3333171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a</a:t>
            </a:r>
            <a:endParaRPr kumimoji="1" lang="ja-JP" altLang="en-US" sz="3200" b="1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1568558" y="3333171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c</a:t>
            </a:r>
            <a:endParaRPr kumimoji="1" lang="ja-JP" altLang="en-US" sz="3200" b="1" dirty="0"/>
          </a:p>
        </p:txBody>
      </p:sp>
      <p:sp>
        <p:nvSpPr>
          <p:cNvPr id="138" name="テキスト ボックス 137"/>
          <p:cNvSpPr txBox="1"/>
          <p:nvPr/>
        </p:nvSpPr>
        <p:spPr>
          <a:xfrm>
            <a:off x="830082" y="2215980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src</a:t>
            </a:r>
            <a:endParaRPr kumimoji="1" lang="ja-JP" altLang="en-US" sz="3200" b="1" dirty="0"/>
          </a:p>
        </p:txBody>
      </p:sp>
      <p:sp>
        <p:nvSpPr>
          <p:cNvPr id="139" name="テキスト ボックス 138"/>
          <p:cNvSpPr txBox="1"/>
          <p:nvPr/>
        </p:nvSpPr>
        <p:spPr>
          <a:xfrm>
            <a:off x="830081" y="1251735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S1</a:t>
            </a:r>
            <a:endParaRPr kumimoji="1" lang="ja-JP" altLang="en-US" sz="3200" b="1" dirty="0"/>
          </a:p>
        </p:txBody>
      </p:sp>
      <p:pic>
        <p:nvPicPr>
          <p:cNvPr id="41" name="図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711" y="1233423"/>
            <a:ext cx="851365" cy="555436"/>
          </a:xfrm>
          <a:prstGeom prst="rect">
            <a:avLst/>
          </a:prstGeom>
        </p:spPr>
      </p:pic>
      <p:pic>
        <p:nvPicPr>
          <p:cNvPr id="141" name="図 1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711" y="2280471"/>
            <a:ext cx="851365" cy="555436"/>
          </a:xfrm>
          <a:prstGeom prst="rect">
            <a:avLst/>
          </a:prstGeom>
        </p:spPr>
      </p:pic>
      <p:pic>
        <p:nvPicPr>
          <p:cNvPr id="142" name="図 14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0206" y="3876751"/>
            <a:ext cx="851365" cy="555436"/>
          </a:xfrm>
          <a:prstGeom prst="rect">
            <a:avLst/>
          </a:prstGeom>
        </p:spPr>
      </p:pic>
      <p:pic>
        <p:nvPicPr>
          <p:cNvPr id="143" name="図 14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711" y="3876751"/>
            <a:ext cx="851365" cy="555436"/>
          </a:xfrm>
          <a:prstGeom prst="rect">
            <a:avLst/>
          </a:prstGeom>
        </p:spPr>
      </p:pic>
      <p:pic>
        <p:nvPicPr>
          <p:cNvPr id="144" name="図 14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7" y="3866928"/>
            <a:ext cx="851365" cy="555436"/>
          </a:xfrm>
          <a:prstGeom prst="rect">
            <a:avLst/>
          </a:prstGeom>
        </p:spPr>
      </p:pic>
      <p:pic>
        <p:nvPicPr>
          <p:cNvPr id="42" name="図 4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0370" y="1225953"/>
            <a:ext cx="851365" cy="555436"/>
          </a:xfrm>
          <a:prstGeom prst="rect">
            <a:avLst/>
          </a:prstGeom>
        </p:spPr>
      </p:pic>
      <p:pic>
        <p:nvPicPr>
          <p:cNvPr id="146" name="図 14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7926" y="2260023"/>
            <a:ext cx="851365" cy="555436"/>
          </a:xfrm>
          <a:prstGeom prst="rect">
            <a:avLst/>
          </a:prstGeom>
        </p:spPr>
      </p:pic>
      <p:pic>
        <p:nvPicPr>
          <p:cNvPr id="147" name="図 14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8407" y="3356163"/>
            <a:ext cx="851365" cy="555436"/>
          </a:xfrm>
          <a:prstGeom prst="rect">
            <a:avLst/>
          </a:prstGeom>
        </p:spPr>
      </p:pic>
      <p:pic>
        <p:nvPicPr>
          <p:cNvPr id="148" name="図 14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2829" y="3359684"/>
            <a:ext cx="851365" cy="555436"/>
          </a:xfrm>
          <a:prstGeom prst="rect">
            <a:avLst/>
          </a:prstGeom>
        </p:spPr>
      </p:pic>
      <p:sp>
        <p:nvSpPr>
          <p:cNvPr id="150" name="テキスト ボックス 149"/>
          <p:cNvSpPr txBox="1"/>
          <p:nvPr/>
        </p:nvSpPr>
        <p:spPr>
          <a:xfrm>
            <a:off x="4099059" y="1251735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S2</a:t>
            </a:r>
            <a:endParaRPr kumimoji="1" lang="ja-JP" altLang="en-US" sz="3200" b="1" dirty="0"/>
          </a:p>
        </p:txBody>
      </p:sp>
      <p:sp>
        <p:nvSpPr>
          <p:cNvPr id="151" name="テキスト ボックス 150"/>
          <p:cNvSpPr txBox="1"/>
          <p:nvPr/>
        </p:nvSpPr>
        <p:spPr>
          <a:xfrm>
            <a:off x="7197855" y="1241565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S3</a:t>
            </a:r>
            <a:endParaRPr kumimoji="1" lang="ja-JP" altLang="en-US" sz="3200" b="1" dirty="0"/>
          </a:p>
        </p:txBody>
      </p:sp>
      <p:sp>
        <p:nvSpPr>
          <p:cNvPr id="152" name="テキスト ボックス 151"/>
          <p:cNvSpPr txBox="1"/>
          <p:nvPr/>
        </p:nvSpPr>
        <p:spPr>
          <a:xfrm>
            <a:off x="4099059" y="2215980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src</a:t>
            </a:r>
            <a:endParaRPr kumimoji="1" lang="ja-JP" altLang="en-US" sz="3200" b="1" dirty="0"/>
          </a:p>
        </p:txBody>
      </p:sp>
      <p:sp>
        <p:nvSpPr>
          <p:cNvPr id="153" name="テキスト ボックス 152"/>
          <p:cNvSpPr txBox="1"/>
          <p:nvPr/>
        </p:nvSpPr>
        <p:spPr>
          <a:xfrm>
            <a:off x="7184344" y="2215980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 smtClean="0"/>
              <a:t>src</a:t>
            </a:r>
            <a:endParaRPr kumimoji="1" lang="ja-JP" altLang="en-US" sz="3200" b="1" dirty="0"/>
          </a:p>
        </p:txBody>
      </p:sp>
      <p:sp>
        <p:nvSpPr>
          <p:cNvPr id="154" name="テキスト ボックス 153"/>
          <p:cNvSpPr txBox="1"/>
          <p:nvPr/>
        </p:nvSpPr>
        <p:spPr>
          <a:xfrm>
            <a:off x="2723604" y="3857546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a</a:t>
            </a:r>
            <a:endParaRPr kumimoji="1" lang="ja-JP" altLang="en-US" sz="3200" b="1" dirty="0"/>
          </a:p>
        </p:txBody>
      </p:sp>
      <p:sp>
        <p:nvSpPr>
          <p:cNvPr id="155" name="テキスト ボックス 154"/>
          <p:cNvSpPr txBox="1"/>
          <p:nvPr/>
        </p:nvSpPr>
        <p:spPr>
          <a:xfrm>
            <a:off x="4099058" y="3877503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b</a:t>
            </a:r>
            <a:endParaRPr kumimoji="1" lang="ja-JP" altLang="en-US" sz="3200" b="1" dirty="0"/>
          </a:p>
        </p:txBody>
      </p:sp>
      <p:sp>
        <p:nvSpPr>
          <p:cNvPr id="156" name="テキスト ボックス 155"/>
          <p:cNvSpPr txBox="1"/>
          <p:nvPr/>
        </p:nvSpPr>
        <p:spPr>
          <a:xfrm>
            <a:off x="5450625" y="3857546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c</a:t>
            </a:r>
            <a:endParaRPr kumimoji="1" lang="ja-JP" altLang="en-US" sz="3200" b="1" dirty="0"/>
          </a:p>
        </p:txBody>
      </p:sp>
      <p:sp>
        <p:nvSpPr>
          <p:cNvPr id="157" name="テキスト ボックス 156"/>
          <p:cNvSpPr txBox="1"/>
          <p:nvPr/>
        </p:nvSpPr>
        <p:spPr>
          <a:xfrm>
            <a:off x="6555917" y="3311869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200" b="1" dirty="0"/>
              <a:t>a</a:t>
            </a:r>
            <a:endParaRPr kumimoji="1" lang="ja-JP" altLang="en-US" sz="3200" b="1" dirty="0"/>
          </a:p>
        </p:txBody>
      </p:sp>
      <p:sp>
        <p:nvSpPr>
          <p:cNvPr id="158" name="テキスト ボックス 157"/>
          <p:cNvSpPr txBox="1"/>
          <p:nvPr/>
        </p:nvSpPr>
        <p:spPr>
          <a:xfrm>
            <a:off x="7931177" y="3357000"/>
            <a:ext cx="10434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3200" b="1" dirty="0" smtClean="0"/>
              <a:t>b</a:t>
            </a:r>
            <a:endParaRPr kumimoji="1" lang="ja-JP" altLang="en-US" sz="3200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03701" y="5144719"/>
            <a:ext cx="822088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ja-JP" sz="2800" dirty="0" smtClean="0"/>
              <a:t>The same color nodes are similar.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kumimoji="1" lang="en-US" altLang="ja-JP" sz="2800" dirty="0" smtClean="0"/>
              <a:t>White nodes have no files.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3737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-cool15">
  <a:themeElements>
    <a:clrScheme name="s-cool15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ユーザー定義 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-cool1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-cool15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-cool15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cool11-s-1</Template>
  <TotalTime>24373</TotalTime>
  <Words>2136</Words>
  <Application>Microsoft Office PowerPoint</Application>
  <PresentationFormat>画面に合わせる (4:3)</PresentationFormat>
  <Paragraphs>644</Paragraphs>
  <Slides>32</Slides>
  <Notes>31</Notes>
  <HiddenSlides>7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9" baseType="lpstr">
      <vt:lpstr>ＭＳ Ｐゴシック</vt:lpstr>
      <vt:lpstr>ＭＳ Ｐ明朝</vt:lpstr>
      <vt:lpstr>Arial</vt:lpstr>
      <vt:lpstr>Calibri</vt:lpstr>
      <vt:lpstr>Cambria Math</vt:lpstr>
      <vt:lpstr>Wingdings</vt:lpstr>
      <vt:lpstr>s-cool15</vt:lpstr>
      <vt:lpstr>Extracting a Unified Directory Tree to Compare Similar Software Products</vt:lpstr>
      <vt:lpstr>Background: Similar software products</vt:lpstr>
      <vt:lpstr>Software Product Line Engineering</vt:lpstr>
      <vt:lpstr>The correspondence of directories</vt:lpstr>
      <vt:lpstr>The proposed method</vt:lpstr>
      <vt:lpstr>Our prototype</vt:lpstr>
      <vt:lpstr>Node of directory graph</vt:lpstr>
      <vt:lpstr>Similarity</vt:lpstr>
      <vt:lpstr>Example</vt:lpstr>
      <vt:lpstr>Example</vt:lpstr>
      <vt:lpstr>Special Treatment</vt:lpstr>
      <vt:lpstr>Example</vt:lpstr>
      <vt:lpstr>Example</vt:lpstr>
      <vt:lpstr>Connecting nodes</vt:lpstr>
      <vt:lpstr>Greedy tree extraction</vt:lpstr>
      <vt:lpstr>Greedy loop</vt:lpstr>
      <vt:lpstr>Directory Viewer</vt:lpstr>
      <vt:lpstr>Directory Viewer</vt:lpstr>
      <vt:lpstr>Directory Viewer</vt:lpstr>
      <vt:lpstr>Case study</vt:lpstr>
      <vt:lpstr>Output</vt:lpstr>
      <vt:lpstr>Example: kernel node</vt:lpstr>
      <vt:lpstr>Example: Product-specific directory</vt:lpstr>
      <vt:lpstr>Conclusion and Future Work</vt:lpstr>
      <vt:lpstr>PowerPoint プレゼンテーション</vt:lpstr>
      <vt:lpstr>Creating node</vt:lpstr>
      <vt:lpstr>Aligning the tree with a specific product</vt:lpstr>
      <vt:lpstr>Directory Viewer</vt:lpstr>
      <vt:lpstr>Tree View</vt:lpstr>
      <vt:lpstr>Example: kernel node</vt:lpstr>
      <vt:lpstr>File List View</vt:lpstr>
      <vt:lpstr>File Matrix View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Yusuke</dc:creator>
  <cp:lastModifiedBy>Yusuke</cp:lastModifiedBy>
  <cp:revision>446</cp:revision>
  <dcterms:created xsi:type="dcterms:W3CDTF">2015-08-26T08:11:37Z</dcterms:created>
  <dcterms:modified xsi:type="dcterms:W3CDTF">2015-10-09T05:28:46Z</dcterms:modified>
</cp:coreProperties>
</file>