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47"/>
  </p:notesMasterIdLst>
  <p:handoutMasterIdLst>
    <p:handoutMasterId r:id="rId48"/>
  </p:handoutMasterIdLst>
  <p:sldIdLst>
    <p:sldId id="256" r:id="rId3"/>
    <p:sldId id="257" r:id="rId4"/>
    <p:sldId id="264" r:id="rId5"/>
    <p:sldId id="258" r:id="rId6"/>
    <p:sldId id="299" r:id="rId7"/>
    <p:sldId id="300" r:id="rId8"/>
    <p:sldId id="301" r:id="rId9"/>
    <p:sldId id="304" r:id="rId10"/>
    <p:sldId id="260" r:id="rId11"/>
    <p:sldId id="267" r:id="rId12"/>
    <p:sldId id="268" r:id="rId13"/>
    <p:sldId id="270" r:id="rId14"/>
    <p:sldId id="269" r:id="rId15"/>
    <p:sldId id="271" r:id="rId16"/>
    <p:sldId id="305" r:id="rId17"/>
    <p:sldId id="273" r:id="rId18"/>
    <p:sldId id="275" r:id="rId19"/>
    <p:sldId id="277" r:id="rId20"/>
    <p:sldId id="274" r:id="rId21"/>
    <p:sldId id="276" r:id="rId22"/>
    <p:sldId id="306" r:id="rId23"/>
    <p:sldId id="307" r:id="rId24"/>
    <p:sldId id="280" r:id="rId25"/>
    <p:sldId id="281" r:id="rId26"/>
    <p:sldId id="308" r:id="rId27"/>
    <p:sldId id="282" r:id="rId28"/>
    <p:sldId id="313" r:id="rId29"/>
    <p:sldId id="314" r:id="rId30"/>
    <p:sldId id="285" r:id="rId31"/>
    <p:sldId id="309" r:id="rId32"/>
    <p:sldId id="287" r:id="rId33"/>
    <p:sldId id="288" r:id="rId34"/>
    <p:sldId id="310" r:id="rId35"/>
    <p:sldId id="291" r:id="rId36"/>
    <p:sldId id="292" r:id="rId37"/>
    <p:sldId id="311" r:id="rId38"/>
    <p:sldId id="261" r:id="rId39"/>
    <p:sldId id="293" r:id="rId40"/>
    <p:sldId id="295" r:id="rId41"/>
    <p:sldId id="294" r:id="rId42"/>
    <p:sldId id="262" r:id="rId43"/>
    <p:sldId id="298" r:id="rId44"/>
    <p:sldId id="263" r:id="rId45"/>
    <p:sldId id="312" r:id="rId46"/>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DCDCD"/>
    <a:srgbClr val="C0C0C0"/>
    <a:srgbClr val="FFFF99"/>
    <a:srgbClr val="FFC9C9"/>
    <a:srgbClr val="FF8585"/>
    <a:srgbClr val="FFCCCC"/>
    <a:srgbClr val="FF9393"/>
    <a:srgbClr val="FF5353"/>
    <a:srgbClr val="969696"/>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267" autoAdjust="0"/>
  </p:normalViewPr>
  <p:slideViewPr>
    <p:cSldViewPr>
      <p:cViewPr varScale="1">
        <p:scale>
          <a:sx n="61" d="100"/>
          <a:sy n="61" d="100"/>
        </p:scale>
        <p:origin x="618"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handoutMaster" Target="handoutMasters/handoutMaster1.xml"/><Relationship Id="rId8" Type="http://schemas.openxmlformats.org/officeDocument/2006/relationships/slide" Target="slides/slide6.xml"/><Relationship Id="rId51"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0" y="0"/>
            <a:ext cx="2949575" cy="498475"/>
          </a:xfrm>
          <a:prstGeom prst="rect">
            <a:avLst/>
          </a:prstGeom>
        </p:spPr>
        <p:txBody>
          <a:bodyPr vert="horz" lIns="91440" tIns="45720" rIns="91440" bIns="45720" rtlCol="0"/>
          <a:lstStyle>
            <a:lvl1pPr algn="r">
              <a:defRPr sz="1200"/>
            </a:lvl1pPr>
          </a:lstStyle>
          <a:p>
            <a:fld id="{6B02018F-66CD-4347-AF9B-A577D1CF0780}" type="datetimeFigureOut">
              <a:rPr kumimoji="1" lang="ja-JP" altLang="en-US" smtClean="0"/>
              <a:t>2015/12/1</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0" y="9440863"/>
            <a:ext cx="2949575" cy="498475"/>
          </a:xfrm>
          <a:prstGeom prst="rect">
            <a:avLst/>
          </a:prstGeom>
        </p:spPr>
        <p:txBody>
          <a:bodyPr vert="horz" lIns="91440" tIns="45720" rIns="91440" bIns="45720" rtlCol="0" anchor="b"/>
          <a:lstStyle>
            <a:lvl1pPr algn="r">
              <a:defRPr sz="1200"/>
            </a:lvl1pPr>
          </a:lstStyle>
          <a:p>
            <a:fld id="{E1F10DBC-DE92-4CFD-8C6D-16FCA3C5D2C1}" type="slidenum">
              <a:rPr kumimoji="1" lang="ja-JP" altLang="en-US" smtClean="0"/>
              <a:t>‹#›</a:t>
            </a:fld>
            <a:endParaRPr kumimoji="1" lang="ja-JP" altLang="en-US"/>
          </a:p>
        </p:txBody>
      </p:sp>
    </p:spTree>
    <p:extLst>
      <p:ext uri="{BB962C8B-B14F-4D97-AF65-F5344CB8AC3E}">
        <p14:creationId xmlns:p14="http://schemas.microsoft.com/office/powerpoint/2010/main" val="40522006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5CBF1799-C66E-4376-B70E-680D7B9788A7}" type="datetimeFigureOut">
              <a:rPr kumimoji="1" lang="ja-JP" altLang="en-US" smtClean="0"/>
              <a:t>2015/12/1</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22032003-D6B8-49F0-8462-B46E2038EC3A}" type="slidenum">
              <a:rPr kumimoji="1" lang="ja-JP" altLang="en-US" smtClean="0"/>
              <a:t>‹#›</a:t>
            </a:fld>
            <a:endParaRPr kumimoji="1" lang="ja-JP" altLang="en-US"/>
          </a:p>
        </p:txBody>
      </p:sp>
    </p:spTree>
    <p:extLst>
      <p:ext uri="{BB962C8B-B14F-4D97-AF65-F5344CB8AC3E}">
        <p14:creationId xmlns:p14="http://schemas.microsoft.com/office/powerpoint/2010/main" val="352373334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このような式で定義されます．</a:t>
            </a:r>
            <a:endParaRPr kumimoji="1" lang="en-US" altLang="ja-JP" dirty="0" smtClean="0"/>
          </a:p>
          <a:p>
            <a:r>
              <a:rPr kumimoji="1" lang="ja-JP" altLang="en-US" dirty="0" smtClean="0"/>
              <a:t>この式は</a:t>
            </a:r>
            <a:r>
              <a:rPr kumimoji="1" lang="en-US" altLang="ja-JP" dirty="0" smtClean="0"/>
              <a:t>traces</a:t>
            </a:r>
            <a:r>
              <a:rPr kumimoji="1" lang="ja-JP" altLang="en-US" dirty="0" smtClean="0"/>
              <a:t>という実行経路の集合から特定のエラーテキストを含む経路を</a:t>
            </a:r>
            <a:r>
              <a:rPr kumimoji="1" lang="en-US" altLang="ja-JP" dirty="0" smtClean="0"/>
              <a:t>find</a:t>
            </a:r>
            <a:r>
              <a:rPr kumimoji="1" lang="ja-JP" altLang="en-US" dirty="0" smtClean="0"/>
              <a:t>するという条件を表しています．</a:t>
            </a:r>
            <a:endParaRPr kumimoji="1" lang="en-US" altLang="ja-JP" dirty="0" smtClean="0"/>
          </a:p>
          <a:p>
            <a:r>
              <a:rPr kumimoji="1" lang="en-US" altLang="ja-JP" dirty="0" err="1" smtClean="0"/>
              <a:t>Rechabitiy</a:t>
            </a:r>
            <a:r>
              <a:rPr kumimoji="1" lang="ja-JP" altLang="en-US" dirty="0" smtClean="0"/>
              <a:t>　</a:t>
            </a:r>
            <a:r>
              <a:rPr kumimoji="1" lang="en-US" altLang="ja-JP" dirty="0" smtClean="0"/>
              <a:t>Questions</a:t>
            </a:r>
            <a:r>
              <a:rPr kumimoji="1" lang="ja-JP" altLang="en-US" dirty="0" smtClean="0"/>
              <a:t>を解くにはまず，実行経路を求める必要があることが分かります．</a:t>
            </a:r>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3</a:t>
            </a:fld>
            <a:endParaRPr kumimoji="1" lang="ja-JP" altLang="en-US"/>
          </a:p>
        </p:txBody>
      </p:sp>
    </p:spTree>
    <p:extLst>
      <p:ext uri="{BB962C8B-B14F-4D97-AF65-F5344CB8AC3E}">
        <p14:creationId xmlns:p14="http://schemas.microsoft.com/office/powerpoint/2010/main" val="22423952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手順の説明にあたりましてこのサンプルコードを用います．</a:t>
            </a:r>
            <a:endParaRPr kumimoji="1" lang="en-US" altLang="ja-JP" dirty="0" smtClean="0"/>
          </a:p>
          <a:p>
            <a:r>
              <a:rPr kumimoji="1" lang="ja-JP" altLang="en-US" dirty="0" smtClean="0"/>
              <a:t>このコードは先ほどのコードと同じく変数</a:t>
            </a:r>
            <a:r>
              <a:rPr kumimoji="1" lang="en-US" altLang="ja-JP" dirty="0" smtClean="0"/>
              <a:t>list</a:t>
            </a:r>
            <a:r>
              <a:rPr kumimoji="1" lang="ja-JP" altLang="en-US" dirty="0" smtClean="0"/>
              <a:t>に</a:t>
            </a:r>
            <a:r>
              <a:rPr kumimoji="1" lang="en-US" altLang="ja-JP" dirty="0" err="1" smtClean="0"/>
              <a:t>ArrayList</a:t>
            </a:r>
            <a:r>
              <a:rPr kumimoji="1" lang="ja-JP" altLang="en-US" dirty="0" err="1" smtClean="0"/>
              <a:t>，</a:t>
            </a:r>
            <a:r>
              <a:rPr kumimoji="1" lang="en-US" altLang="ja-JP" dirty="0" err="1" smtClean="0"/>
              <a:t>LinkedList</a:t>
            </a:r>
            <a:r>
              <a:rPr kumimoji="1" lang="ja-JP" altLang="en-US" dirty="0" smtClean="0"/>
              <a:t>の２通りの型が入る可能性があります．</a:t>
            </a:r>
            <a:endParaRPr kumimoji="1" lang="en-US" altLang="ja-JP" dirty="0" smtClean="0"/>
          </a:p>
          <a:p>
            <a:r>
              <a:rPr kumimoji="1" lang="ja-JP" altLang="en-US" dirty="0" smtClean="0"/>
              <a:t>その後</a:t>
            </a:r>
            <a:r>
              <a:rPr kumimoji="1" lang="en-US" altLang="ja-JP" dirty="0" err="1" smtClean="0"/>
              <a:t>addelement</a:t>
            </a:r>
            <a:r>
              <a:rPr kumimoji="1" lang="ja-JP" altLang="en-US" dirty="0" smtClean="0"/>
              <a:t>メソッドというメソッドを呼び出しており，その引数として変数</a:t>
            </a:r>
            <a:r>
              <a:rPr kumimoji="1" lang="en-US" altLang="ja-JP" dirty="0" smtClean="0"/>
              <a:t>list</a:t>
            </a:r>
            <a:r>
              <a:rPr kumimoji="1" lang="ja-JP" altLang="en-US" dirty="0" smtClean="0"/>
              <a:t>を与えています．</a:t>
            </a:r>
            <a:endParaRPr kumimoji="1" lang="en-US" altLang="ja-JP" dirty="0" smtClean="0"/>
          </a:p>
          <a:p>
            <a:r>
              <a:rPr kumimoji="1" lang="ja-JP" altLang="en-US" dirty="0" smtClean="0"/>
              <a:t>そして，</a:t>
            </a:r>
            <a:r>
              <a:rPr kumimoji="1" lang="en-US" altLang="ja-JP" dirty="0" smtClean="0"/>
              <a:t>size</a:t>
            </a:r>
            <a:r>
              <a:rPr kumimoji="1" lang="ja-JP" altLang="en-US" dirty="0" smtClean="0"/>
              <a:t>メソッドを実行しています．</a:t>
            </a:r>
            <a:endParaRPr kumimoji="1" lang="en-US" altLang="ja-JP" dirty="0" smtClean="0"/>
          </a:p>
          <a:p>
            <a:r>
              <a:rPr kumimoji="1" lang="en-US" altLang="ja-JP" dirty="0" err="1" smtClean="0"/>
              <a:t>addElement</a:t>
            </a:r>
            <a:r>
              <a:rPr kumimoji="1" lang="ja-JP" altLang="en-US" dirty="0" smtClean="0"/>
              <a:t>メソッドでは引数</a:t>
            </a:r>
            <a:r>
              <a:rPr kumimoji="1" lang="en-US" altLang="ja-JP" dirty="0" smtClean="0"/>
              <a:t>list</a:t>
            </a:r>
            <a:r>
              <a:rPr kumimoji="1" lang="ja-JP" altLang="en-US" dirty="0" smtClean="0"/>
              <a:t>に対し</a:t>
            </a:r>
            <a:r>
              <a:rPr kumimoji="1" lang="en-US" altLang="ja-JP" dirty="0" smtClean="0"/>
              <a:t>clear</a:t>
            </a:r>
            <a:r>
              <a:rPr kumimoji="1" lang="ja-JP" altLang="en-US" dirty="0" smtClean="0"/>
              <a:t>と</a:t>
            </a:r>
            <a:r>
              <a:rPr kumimoji="1" lang="en-US" altLang="ja-JP" dirty="0" smtClean="0"/>
              <a:t>add</a:t>
            </a:r>
            <a:r>
              <a:rPr kumimoji="1" lang="ja-JP" altLang="en-US" dirty="0" smtClean="0"/>
              <a:t>という２つのメソッド呼び出しをしています．</a:t>
            </a:r>
            <a:endParaRPr kumimoji="1" lang="en-US" altLang="ja-JP" dirty="0" smtClean="0"/>
          </a:p>
          <a:p>
            <a:endParaRPr kumimoji="1" lang="en-US" altLang="ja-JP" dirty="0" smtClean="0"/>
          </a:p>
          <a:p>
            <a:r>
              <a:rPr kumimoji="1" lang="ja-JP" altLang="en-US" dirty="0" smtClean="0"/>
              <a:t>以降の説明では入力となる２のメソッド名が</a:t>
            </a:r>
            <a:r>
              <a:rPr kumimoji="1" lang="en-US" altLang="ja-JP" dirty="0" err="1" smtClean="0"/>
              <a:t>clear,size</a:t>
            </a:r>
            <a:r>
              <a:rPr kumimoji="1" lang="ja-JP" altLang="en-US" dirty="0" smtClean="0"/>
              <a:t>のときを想定します．</a:t>
            </a:r>
            <a:endParaRPr kumimoji="1" lang="en-US" altLang="ja-JP" dirty="0" smtClean="0"/>
          </a:p>
          <a:p>
            <a:r>
              <a:rPr kumimoji="1" lang="ja-JP" altLang="en-US" dirty="0" smtClean="0"/>
              <a:t>つまり，「</a:t>
            </a:r>
            <a:r>
              <a:rPr kumimoji="1" lang="en-US" altLang="ja-JP" dirty="0" smtClean="0"/>
              <a:t>clear</a:t>
            </a:r>
            <a:r>
              <a:rPr kumimoji="1" lang="ja-JP" altLang="en-US" dirty="0" smtClean="0"/>
              <a:t>を実行してから</a:t>
            </a:r>
            <a:r>
              <a:rPr kumimoji="1" lang="en-US" altLang="ja-JP" dirty="0" smtClean="0"/>
              <a:t>add</a:t>
            </a:r>
            <a:r>
              <a:rPr kumimoji="1" lang="ja-JP" altLang="en-US" dirty="0" smtClean="0"/>
              <a:t>を実行する経路を知りたい」ときを想定します．</a:t>
            </a:r>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12</a:t>
            </a:fld>
            <a:endParaRPr kumimoji="1" lang="ja-JP" altLang="en-US"/>
          </a:p>
        </p:txBody>
      </p:sp>
    </p:spTree>
    <p:extLst>
      <p:ext uri="{BB962C8B-B14F-4D97-AF65-F5344CB8AC3E}">
        <p14:creationId xmlns:p14="http://schemas.microsoft.com/office/powerpoint/2010/main" val="12725217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最初</a:t>
            </a:r>
            <a:r>
              <a:rPr kumimoji="1" lang="ja-JP" altLang="en-US" dirty="0" smtClean="0"/>
              <a:t>の手順の実行経路の探索起点となるメソッドの特定では，</a:t>
            </a:r>
            <a:endParaRPr kumimoji="1" lang="en-US" altLang="ja-JP" dirty="0" smtClean="0"/>
          </a:p>
          <a:p>
            <a:r>
              <a:rPr kumimoji="1" lang="ja-JP" altLang="en-US" dirty="0" smtClean="0"/>
              <a:t>まず，個別にメソッド呼び出しを解決したときのコールグラフを構築します．</a:t>
            </a:r>
            <a:endParaRPr kumimoji="1" lang="en-US" altLang="ja-JP" dirty="0" smtClean="0"/>
          </a:p>
          <a:p>
            <a:r>
              <a:rPr kumimoji="1" lang="ja-JP" altLang="en-US" dirty="0" smtClean="0"/>
              <a:t>このグラフはメソッドをノードとし，呼び出し元のメソッドから呼び出し先のメソッドへエッジを引いただけのコールグラフとなっています．</a:t>
            </a:r>
            <a:endParaRPr kumimoji="1" lang="en-US" altLang="ja-JP" dirty="0" smtClean="0"/>
          </a:p>
          <a:p>
            <a:r>
              <a:rPr kumimoji="1" lang="ja-JP" altLang="en-US" dirty="0" smtClean="0"/>
              <a:t>たとえば，</a:t>
            </a:r>
            <a:r>
              <a:rPr kumimoji="1" lang="en-US" altLang="ja-JP" dirty="0" smtClean="0"/>
              <a:t>main</a:t>
            </a:r>
            <a:r>
              <a:rPr kumimoji="1" lang="ja-JP" altLang="en-US" dirty="0" smtClean="0"/>
              <a:t>から</a:t>
            </a:r>
            <a:r>
              <a:rPr kumimoji="1" lang="en-US" altLang="ja-JP" dirty="0" err="1" smtClean="0"/>
              <a:t>arraylist.size</a:t>
            </a:r>
            <a:r>
              <a:rPr kumimoji="1" lang="ja-JP" altLang="en-US" dirty="0" err="1" smtClean="0"/>
              <a:t>への</a:t>
            </a:r>
            <a:r>
              <a:rPr kumimoji="1" lang="ja-JP" altLang="en-US" dirty="0" smtClean="0"/>
              <a:t>エッジは</a:t>
            </a:r>
            <a:r>
              <a:rPr kumimoji="1" lang="en-US" altLang="ja-JP" dirty="0" smtClean="0"/>
              <a:t>main</a:t>
            </a:r>
            <a:r>
              <a:rPr kumimoji="1" lang="ja-JP" altLang="en-US" dirty="0" smtClean="0"/>
              <a:t>メソッドで</a:t>
            </a:r>
            <a:r>
              <a:rPr kumimoji="1" lang="en-US" altLang="ja-JP" dirty="0" err="1" smtClean="0"/>
              <a:t>ArrayList</a:t>
            </a:r>
            <a:r>
              <a:rPr kumimoji="1" lang="ja-JP" altLang="en-US" dirty="0" smtClean="0"/>
              <a:t>クラスの</a:t>
            </a:r>
            <a:r>
              <a:rPr kumimoji="1" lang="en-US" altLang="ja-JP" dirty="0" smtClean="0"/>
              <a:t>size</a:t>
            </a:r>
            <a:r>
              <a:rPr kumimoji="1" lang="ja-JP" altLang="en-US" dirty="0" smtClean="0"/>
              <a:t>メソッドを実行するということを意味しています．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13</a:t>
            </a:fld>
            <a:endParaRPr kumimoji="1" lang="ja-JP" altLang="en-US"/>
          </a:p>
        </p:txBody>
      </p:sp>
    </p:spTree>
    <p:extLst>
      <p:ext uri="{BB962C8B-B14F-4D97-AF65-F5344CB8AC3E}">
        <p14:creationId xmlns:p14="http://schemas.microsoft.com/office/powerpoint/2010/main" val="25447461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次に入力メソッド</a:t>
            </a:r>
            <a:r>
              <a:rPr kumimoji="1" lang="en-US" altLang="ja-JP" dirty="0" err="1" smtClean="0"/>
              <a:t>clear,size</a:t>
            </a:r>
            <a:r>
              <a:rPr kumimoji="1" lang="ja-JP" altLang="en-US" dirty="0" smtClean="0"/>
              <a:t>に対応する２つのノードを選択し，それらの最も近い先祖ノード群を求めます．</a:t>
            </a:r>
            <a:endParaRPr kumimoji="1" lang="en-US" altLang="ja-JP" dirty="0" smtClean="0"/>
          </a:p>
          <a:p>
            <a:r>
              <a:rPr kumimoji="1" lang="ja-JP" altLang="en-US" dirty="0" smtClean="0"/>
              <a:t>図の</a:t>
            </a:r>
            <a:r>
              <a:rPr kumimoji="1" lang="en-US" altLang="ja-JP" dirty="0" err="1" smtClean="0"/>
              <a:t>ArrayList.size</a:t>
            </a:r>
            <a:r>
              <a:rPr kumimoji="1" lang="ja-JP" altLang="en-US" dirty="0" smtClean="0"/>
              <a:t>と</a:t>
            </a:r>
            <a:r>
              <a:rPr kumimoji="1" lang="en-US" altLang="ja-JP" dirty="0" err="1" smtClean="0"/>
              <a:t>ArrayList.clear</a:t>
            </a:r>
            <a:r>
              <a:rPr kumimoji="1" lang="ja-JP" altLang="en-US" dirty="0" smtClean="0"/>
              <a:t>に対しては</a:t>
            </a:r>
            <a:r>
              <a:rPr kumimoji="1" lang="en-US" altLang="ja-JP" dirty="0" smtClean="0"/>
              <a:t>main</a:t>
            </a:r>
            <a:r>
              <a:rPr kumimoji="1" lang="ja-JP" altLang="en-US" dirty="0" smtClean="0"/>
              <a:t>メソッドがそのノードとなります．</a:t>
            </a:r>
            <a:endParaRPr kumimoji="1" lang="en-US" altLang="ja-JP" dirty="0" smtClean="0"/>
          </a:p>
          <a:p>
            <a:r>
              <a:rPr kumimoji="1" lang="ja-JP" altLang="en-US" dirty="0" smtClean="0"/>
              <a:t>このメソッドをルートメソッドと呼ぶことにします．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14</a:t>
            </a:fld>
            <a:endParaRPr kumimoji="1" lang="ja-JP" altLang="en-US"/>
          </a:p>
        </p:txBody>
      </p:sp>
    </p:spTree>
    <p:extLst>
      <p:ext uri="{BB962C8B-B14F-4D97-AF65-F5344CB8AC3E}">
        <p14:creationId xmlns:p14="http://schemas.microsoft.com/office/powerpoint/2010/main" val="31314695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ルートメソッドは</a:t>
            </a:r>
            <a:r>
              <a:rPr kumimoji="1" lang="en-US" altLang="ja-JP" dirty="0" smtClean="0"/>
              <a:t>clear</a:t>
            </a:r>
            <a:r>
              <a:rPr kumimoji="1" lang="ja-JP" altLang="en-US" dirty="0" smtClean="0"/>
              <a:t>メソッドと</a:t>
            </a:r>
            <a:r>
              <a:rPr kumimoji="1" lang="en-US" altLang="ja-JP" dirty="0" smtClean="0"/>
              <a:t>size</a:t>
            </a:r>
            <a:r>
              <a:rPr kumimoji="1" lang="ja-JP" altLang="en-US" dirty="0" smtClean="0"/>
              <a:t>メソッドの２つのメソッドを呼び出す実行結果の起点となるメソッドになっています．</a:t>
            </a:r>
            <a:endParaRPr kumimoji="1" lang="en-US" altLang="ja-JP" dirty="0" smtClean="0"/>
          </a:p>
          <a:p>
            <a:r>
              <a:rPr kumimoji="1" lang="ja-JP" altLang="en-US" dirty="0" smtClean="0"/>
              <a:t>もし</a:t>
            </a:r>
            <a:r>
              <a:rPr kumimoji="1" lang="en-US" altLang="ja-JP" dirty="0" smtClean="0"/>
              <a:t>main</a:t>
            </a:r>
            <a:r>
              <a:rPr kumimoji="1" lang="ja-JP" altLang="en-US" dirty="0" smtClean="0"/>
              <a:t>メソッドを呼び出す他のメソッドがあっても，確かに２つのメソッド呼び出しの起点とはなっているのですが，</a:t>
            </a:r>
            <a:endParaRPr kumimoji="1" lang="en-US" altLang="ja-JP" dirty="0" smtClean="0"/>
          </a:p>
          <a:p>
            <a:r>
              <a:rPr kumimoji="1" lang="ja-JP" altLang="en-US" dirty="0" smtClean="0"/>
              <a:t>２つのメソッドを呼び出す経路とは関係が薄いといえるので，最も近い共通の先祖ノードをルートノードとしています．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15</a:t>
            </a:fld>
            <a:endParaRPr kumimoji="1" lang="ja-JP" altLang="en-US"/>
          </a:p>
        </p:txBody>
      </p:sp>
    </p:spTree>
    <p:extLst>
      <p:ext uri="{BB962C8B-B14F-4D97-AF65-F5344CB8AC3E}">
        <p14:creationId xmlns:p14="http://schemas.microsoft.com/office/powerpoint/2010/main" val="11269662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次のステップとして，ルートノードを起点として手続き間実行経路グラフというグラフを構築していきます．</a:t>
            </a:r>
            <a:endParaRPr kumimoji="1" lang="en-US" altLang="ja-JP" dirty="0" smtClean="0"/>
          </a:p>
          <a:p>
            <a:r>
              <a:rPr kumimoji="1" lang="ja-JP" altLang="en-US" dirty="0" smtClean="0"/>
              <a:t>グラフはオブジェクト変数の型を考慮したメソッド呼び出し関係を表すグラフとなっていまして，</a:t>
            </a:r>
            <a:endParaRPr kumimoji="1" lang="en-US" altLang="ja-JP" dirty="0" smtClean="0"/>
          </a:p>
          <a:p>
            <a:r>
              <a:rPr kumimoji="1" lang="ja-JP" altLang="en-US" dirty="0" smtClean="0"/>
              <a:t>メソッド間で型情報の伝播させる役割を持っています．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16</a:t>
            </a:fld>
            <a:endParaRPr kumimoji="1" lang="ja-JP" altLang="en-US"/>
          </a:p>
        </p:txBody>
      </p:sp>
    </p:spTree>
    <p:extLst>
      <p:ext uri="{BB962C8B-B14F-4D97-AF65-F5344CB8AC3E}">
        <p14:creationId xmlns:p14="http://schemas.microsoft.com/office/powerpoint/2010/main" val="32695842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グラフのノードにはエントリーノードとパスノードという２種類があります．</a:t>
            </a:r>
            <a:endParaRPr kumimoji="1" lang="en-US" altLang="ja-JP" dirty="0" smtClean="0"/>
          </a:p>
          <a:p>
            <a:r>
              <a:rPr kumimoji="1" lang="ja-JP" altLang="en-US" dirty="0" smtClean="0"/>
              <a:t>エントリーノードはグラフの青いノードなのですが，これはメソッドの実行に対応するノードです</a:t>
            </a:r>
            <a:endParaRPr kumimoji="1" lang="en-US" altLang="ja-JP" dirty="0" smtClean="0"/>
          </a:p>
          <a:p>
            <a:r>
              <a:rPr kumimoji="1" lang="ja-JP" altLang="en-US" dirty="0" smtClean="0"/>
              <a:t>パスノードはメグラフの緑色のノードなのですが，メソッド内の実行経路に対応しています．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17</a:t>
            </a:fld>
            <a:endParaRPr kumimoji="1" lang="ja-JP" altLang="en-US"/>
          </a:p>
        </p:txBody>
      </p:sp>
    </p:spTree>
    <p:extLst>
      <p:ext uri="{BB962C8B-B14F-4D97-AF65-F5344CB8AC3E}">
        <p14:creationId xmlns:p14="http://schemas.microsoft.com/office/powerpoint/2010/main" val="16751552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このグラフの解釈として赤く囲った部分を考えてみます．</a:t>
            </a:r>
            <a:endParaRPr kumimoji="1" lang="en-US" altLang="ja-JP" dirty="0" smtClean="0"/>
          </a:p>
          <a:p>
            <a:r>
              <a:rPr kumimoji="1" lang="en-US" altLang="ja-JP" dirty="0" smtClean="0"/>
              <a:t>main</a:t>
            </a:r>
            <a:r>
              <a:rPr kumimoji="1" lang="ja-JP" altLang="en-US" dirty="0" smtClean="0"/>
              <a:t>メソッドは３番のパスノードを子に持ち，</a:t>
            </a:r>
            <a:endParaRPr kumimoji="1" lang="en-US" altLang="ja-JP" dirty="0" smtClean="0"/>
          </a:p>
          <a:p>
            <a:r>
              <a:rPr kumimoji="1" lang="ja-JP" altLang="en-US" dirty="0" smtClean="0"/>
              <a:t>この３番のパスノードは０番目のエッジに</a:t>
            </a:r>
            <a:r>
              <a:rPr kumimoji="1" lang="en-US" altLang="ja-JP" dirty="0" err="1" smtClean="0"/>
              <a:t>Example.addElement</a:t>
            </a:r>
            <a:r>
              <a:rPr kumimoji="1" lang="en-US" altLang="ja-JP" dirty="0" smtClean="0"/>
              <a:t>,</a:t>
            </a:r>
          </a:p>
          <a:p>
            <a:r>
              <a:rPr kumimoji="1" lang="ja-JP" altLang="en-US" dirty="0" smtClean="0"/>
              <a:t>１番目のエッジに</a:t>
            </a:r>
            <a:r>
              <a:rPr kumimoji="1" lang="en-US" altLang="ja-JP" dirty="0" err="1" smtClean="0"/>
              <a:t>ArrayList.size</a:t>
            </a:r>
            <a:r>
              <a:rPr kumimoji="1" lang="ja-JP" altLang="en-US" dirty="0" smtClean="0"/>
              <a:t>という子を持ちます．</a:t>
            </a:r>
            <a:endParaRPr kumimoji="1" lang="en-US" altLang="ja-JP" dirty="0" smtClean="0"/>
          </a:p>
          <a:p>
            <a:r>
              <a:rPr kumimoji="1" lang="ja-JP" altLang="en-US" dirty="0" smtClean="0"/>
              <a:t>これは</a:t>
            </a:r>
            <a:endParaRPr kumimoji="1" lang="en-US" altLang="ja-JP" dirty="0" smtClean="0"/>
          </a:p>
          <a:p>
            <a:r>
              <a:rPr kumimoji="1" lang="ja-JP" altLang="en-US" dirty="0" smtClean="0"/>
              <a:t>「</a:t>
            </a:r>
            <a:r>
              <a:rPr kumimoji="1" lang="en-US" altLang="ja-JP" dirty="0" smtClean="0"/>
              <a:t>main</a:t>
            </a:r>
            <a:r>
              <a:rPr kumimoji="1" lang="ja-JP" altLang="en-US" dirty="0" smtClean="0"/>
              <a:t>メソッドは</a:t>
            </a:r>
            <a:r>
              <a:rPr kumimoji="1" lang="en-US" altLang="ja-JP" dirty="0" err="1" smtClean="0"/>
              <a:t>Example.addElement</a:t>
            </a:r>
            <a:r>
              <a:rPr kumimoji="1" lang="ja-JP" altLang="en-US" dirty="0" smtClean="0"/>
              <a:t>を実行した後に，</a:t>
            </a:r>
            <a:r>
              <a:rPr kumimoji="1" lang="en-US" altLang="ja-JP" dirty="0" err="1" smtClean="0"/>
              <a:t>ArrayList.size</a:t>
            </a:r>
            <a:r>
              <a:rPr kumimoji="1" lang="ja-JP" altLang="en-US" dirty="0" smtClean="0"/>
              <a:t>を実行するような実行経路を持つ」</a:t>
            </a:r>
            <a:endParaRPr kumimoji="1" lang="en-US" altLang="ja-JP" dirty="0" smtClean="0"/>
          </a:p>
          <a:p>
            <a:r>
              <a:rPr kumimoji="1" lang="ja-JP" altLang="en-US" dirty="0" smtClean="0"/>
              <a:t>ということを意味します．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18</a:t>
            </a:fld>
            <a:endParaRPr kumimoji="1" lang="ja-JP" altLang="en-US"/>
          </a:p>
        </p:txBody>
      </p:sp>
    </p:spTree>
    <p:extLst>
      <p:ext uri="{BB962C8B-B14F-4D97-AF65-F5344CB8AC3E}">
        <p14:creationId xmlns:p14="http://schemas.microsoft.com/office/powerpoint/2010/main" val="39787573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各ノードの属性や役割を説明します．</a:t>
            </a:r>
            <a:endParaRPr kumimoji="1" lang="en-US" altLang="ja-JP" dirty="0" smtClean="0"/>
          </a:p>
          <a:p>
            <a:r>
              <a:rPr kumimoji="1" lang="ja-JP" altLang="en-US" dirty="0" smtClean="0"/>
              <a:t>エントリーノードは「メソッドの実行」に対応するノードです．</a:t>
            </a:r>
            <a:endParaRPr kumimoji="1" lang="en-US" altLang="ja-JP" dirty="0" smtClean="0"/>
          </a:p>
          <a:p>
            <a:r>
              <a:rPr kumimoji="1" lang="ja-JP" altLang="en-US" dirty="0" smtClean="0"/>
              <a:t>属性としてメソッドシグネチャと</a:t>
            </a:r>
            <a:r>
              <a:rPr kumimoji="1" lang="en-US" altLang="ja-JP" dirty="0" smtClean="0"/>
              <a:t>this</a:t>
            </a:r>
            <a:r>
              <a:rPr kumimoji="1" lang="ja-JP" altLang="en-US" dirty="0" smtClean="0"/>
              <a:t>およびメソッド引数の型を持ちます．</a:t>
            </a:r>
            <a:endParaRPr kumimoji="1" lang="en-US" altLang="ja-JP" dirty="0" smtClean="0"/>
          </a:p>
          <a:p>
            <a:r>
              <a:rPr kumimoji="1" lang="ja-JP" altLang="en-US" dirty="0" smtClean="0"/>
              <a:t>また，実行経路に対応するパスノードへの有効辺を持ちます．</a:t>
            </a:r>
            <a:endParaRPr kumimoji="1" lang="en-US" altLang="ja-JP" dirty="0" smtClean="0"/>
          </a:p>
          <a:p>
            <a:r>
              <a:rPr kumimoji="1" lang="ja-JP" altLang="en-US" dirty="0" smtClean="0"/>
              <a:t>図の場合ではメソッドシグネチャが</a:t>
            </a:r>
            <a:r>
              <a:rPr kumimoji="1" lang="en-US" altLang="ja-JP" dirty="0" err="1" smtClean="0"/>
              <a:t>ArrayList.size</a:t>
            </a:r>
            <a:r>
              <a:rPr kumimoji="1" lang="ja-JP" altLang="en-US" dirty="0" err="1" smtClean="0"/>
              <a:t>，</a:t>
            </a:r>
            <a:r>
              <a:rPr kumimoji="1" lang="en-US" altLang="ja-JP" dirty="0" smtClean="0"/>
              <a:t>this</a:t>
            </a:r>
            <a:r>
              <a:rPr kumimoji="1" lang="ja-JP" altLang="en-US" dirty="0" smtClean="0"/>
              <a:t>の型が</a:t>
            </a:r>
            <a:r>
              <a:rPr kumimoji="1" lang="en-US" altLang="ja-JP" dirty="0" err="1" smtClean="0"/>
              <a:t>ArrayList</a:t>
            </a:r>
            <a:r>
              <a:rPr kumimoji="1" lang="ja-JP" altLang="en-US" dirty="0" err="1" smtClean="0"/>
              <a:t>，</a:t>
            </a:r>
            <a:r>
              <a:rPr kumimoji="1" lang="ja-JP" altLang="en-US" dirty="0" smtClean="0"/>
              <a:t>メソッド引数は無いので空けています．</a:t>
            </a:r>
            <a:endParaRPr kumimoji="1" lang="en-US" altLang="ja-JP" dirty="0" smtClean="0"/>
          </a:p>
          <a:p>
            <a:endParaRPr kumimoji="1" lang="en-US" altLang="ja-JP" dirty="0" smtClean="0"/>
          </a:p>
          <a:p>
            <a:r>
              <a:rPr kumimoji="1" lang="ja-JP" altLang="en-US" dirty="0" smtClean="0"/>
              <a:t>エントリーノードはメソッド実行時の型の組み合わせを保持していて，メソッド間で型の情報を伝播する役割を果たしています．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19</a:t>
            </a:fld>
            <a:endParaRPr kumimoji="1" lang="ja-JP" altLang="en-US"/>
          </a:p>
        </p:txBody>
      </p:sp>
    </p:spTree>
    <p:extLst>
      <p:ext uri="{BB962C8B-B14F-4D97-AF65-F5344CB8AC3E}">
        <p14:creationId xmlns:p14="http://schemas.microsoft.com/office/powerpoint/2010/main" val="6147557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パスノードは「メソッド内における実行経路」に対応するノードです．</a:t>
            </a:r>
            <a:endParaRPr kumimoji="1" lang="en-US" altLang="ja-JP" dirty="0" smtClean="0"/>
          </a:p>
          <a:p>
            <a:r>
              <a:rPr kumimoji="1" lang="ja-JP" altLang="en-US" dirty="0" smtClean="0"/>
              <a:t>属性として親ノードと子ノードの情報を保持していています．</a:t>
            </a:r>
            <a:endParaRPr kumimoji="1" lang="en-US" altLang="ja-JP" dirty="0" smtClean="0"/>
          </a:p>
          <a:p>
            <a:r>
              <a:rPr kumimoji="1" lang="ja-JP" altLang="en-US" dirty="0" smtClean="0"/>
              <a:t>また，エントリーノードへの順序つきの有効辺を持っています．</a:t>
            </a:r>
            <a:endParaRPr kumimoji="1" lang="en-US" altLang="ja-JP" dirty="0" smtClean="0"/>
          </a:p>
          <a:p>
            <a:r>
              <a:rPr kumimoji="1" lang="ja-JP" altLang="en-US" dirty="0" smtClean="0"/>
              <a:t>図の場合では</a:t>
            </a:r>
            <a:r>
              <a:rPr kumimoji="1" lang="en-US" altLang="ja-JP" dirty="0" err="1" smtClean="0"/>
              <a:t>ArrayList.clear</a:t>
            </a:r>
            <a:r>
              <a:rPr kumimoji="1" lang="ja-JP" altLang="en-US" dirty="0" smtClean="0"/>
              <a:t>を呼び出し，</a:t>
            </a:r>
            <a:r>
              <a:rPr kumimoji="1" lang="en-US" altLang="ja-JP" dirty="0" err="1" smtClean="0"/>
              <a:t>ArrayList.add</a:t>
            </a:r>
            <a:r>
              <a:rPr kumimoji="1" lang="ja-JP" altLang="en-US" dirty="0" smtClean="0"/>
              <a:t>を呼び出すような実行経路に対応しています．</a:t>
            </a:r>
            <a:endParaRPr kumimoji="1" lang="en-US" altLang="ja-JP" dirty="0" smtClean="0"/>
          </a:p>
          <a:p>
            <a:endParaRPr kumimoji="1" lang="en-US" altLang="ja-JP" dirty="0" smtClean="0"/>
          </a:p>
          <a:p>
            <a:r>
              <a:rPr kumimoji="1" lang="ja-JP" altLang="en-US" dirty="0" smtClean="0"/>
              <a:t>パスノードは実行経路におけるメソッドの実行順序を保持する役割を果たしています．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20</a:t>
            </a:fld>
            <a:endParaRPr kumimoji="1" lang="ja-JP" altLang="en-US"/>
          </a:p>
        </p:txBody>
      </p:sp>
    </p:spTree>
    <p:extLst>
      <p:ext uri="{BB962C8B-B14F-4D97-AF65-F5344CB8AC3E}">
        <p14:creationId xmlns:p14="http://schemas.microsoft.com/office/powerpoint/2010/main" val="26459430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i="0" dirty="0" smtClean="0"/>
              <a:t>この</a:t>
            </a:r>
            <a:r>
              <a:rPr kumimoji="1" lang="ja-JP" altLang="en-US" i="0" dirty="0" smtClean="0"/>
              <a:t>手続き間実行経路グラフを構築するにあたって，キーアイデアは次のようになっています．</a:t>
            </a:r>
            <a:endParaRPr kumimoji="1" lang="en-US" altLang="ja-JP" i="0" dirty="0" smtClean="0"/>
          </a:p>
          <a:p>
            <a:endParaRPr kumimoji="1" lang="en-US" altLang="ja-JP" i="0" dirty="0" smtClean="0"/>
          </a:p>
          <a:p>
            <a:r>
              <a:rPr kumimoji="1" lang="ja-JP" altLang="en-US" i="0" dirty="0" smtClean="0"/>
              <a:t>まず，元のソースコードから各経路を抽出します．</a:t>
            </a:r>
            <a:endParaRPr kumimoji="1" lang="en-US" altLang="ja-JP" i="0" dirty="0" smtClean="0"/>
          </a:p>
          <a:p>
            <a:r>
              <a:rPr kumimoji="1" lang="ja-JP" altLang="en-US" i="0" dirty="0" smtClean="0"/>
              <a:t>この場合は</a:t>
            </a:r>
            <a:r>
              <a:rPr kumimoji="1" lang="en-US" altLang="ja-JP" i="0" dirty="0" smtClean="0"/>
              <a:t>if</a:t>
            </a:r>
            <a:r>
              <a:rPr kumimoji="1" lang="ja-JP" altLang="en-US" i="0" dirty="0" smtClean="0"/>
              <a:t>文により２通りの経路が存在するので，このように２通りの経路が抽出されます．</a:t>
            </a:r>
            <a:endParaRPr kumimoji="1" lang="en-US" altLang="ja-JP" i="0" dirty="0" smtClean="0"/>
          </a:p>
          <a:p>
            <a:r>
              <a:rPr kumimoji="1" lang="ja-JP" altLang="en-US" i="0" dirty="0" smtClean="0"/>
              <a:t>そして，各経路ごとに型を決定し，呼び出し先を確定させます．</a:t>
            </a:r>
            <a:endParaRPr kumimoji="1" lang="en-US" altLang="ja-JP" i="0" dirty="0" smtClean="0"/>
          </a:p>
          <a:p>
            <a:r>
              <a:rPr kumimoji="1" lang="ja-JP" altLang="en-US" i="0" dirty="0" smtClean="0"/>
              <a:t>左の場合は</a:t>
            </a:r>
            <a:r>
              <a:rPr kumimoji="1" lang="en-US" altLang="ja-JP" i="0" dirty="0" smtClean="0"/>
              <a:t>list</a:t>
            </a:r>
            <a:r>
              <a:rPr kumimoji="1" lang="ja-JP" altLang="en-US" i="0" dirty="0" smtClean="0"/>
              <a:t>の型が</a:t>
            </a:r>
            <a:r>
              <a:rPr kumimoji="1" lang="en-US" altLang="ja-JP" i="0" dirty="0" err="1" smtClean="0"/>
              <a:t>ArrayList</a:t>
            </a:r>
            <a:r>
              <a:rPr kumimoji="1" lang="ja-JP" altLang="en-US" i="0" dirty="0" err="1" smtClean="0"/>
              <a:t>，</a:t>
            </a:r>
            <a:r>
              <a:rPr kumimoji="1" lang="ja-JP" altLang="en-US" i="0" dirty="0" smtClean="0"/>
              <a:t>右の場合は</a:t>
            </a:r>
            <a:r>
              <a:rPr kumimoji="1" lang="en-US" altLang="ja-JP" i="0" dirty="0" smtClean="0"/>
              <a:t>list</a:t>
            </a:r>
            <a:r>
              <a:rPr kumimoji="1" lang="ja-JP" altLang="en-US" i="0" dirty="0" smtClean="0"/>
              <a:t>の型が</a:t>
            </a:r>
            <a:r>
              <a:rPr kumimoji="1" lang="en-US" altLang="ja-JP" i="0" dirty="0" err="1" smtClean="0"/>
              <a:t>LinkedList</a:t>
            </a:r>
            <a:r>
              <a:rPr kumimoji="1" lang="ja-JP" altLang="en-US" i="0" dirty="0" smtClean="0"/>
              <a:t>になり，それぞれ別のパスノードに変換されます．</a:t>
            </a:r>
            <a:endParaRPr kumimoji="1" lang="en-US" altLang="ja-JP" i="0" dirty="0" smtClean="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21</a:t>
            </a:fld>
            <a:endParaRPr kumimoji="1" lang="ja-JP" altLang="en-US"/>
          </a:p>
        </p:txBody>
      </p:sp>
    </p:spTree>
    <p:extLst>
      <p:ext uri="{BB962C8B-B14F-4D97-AF65-F5344CB8AC3E}">
        <p14:creationId xmlns:p14="http://schemas.microsoft.com/office/powerpoint/2010/main" val="4158404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r>
              <a:rPr kumimoji="1" lang="ja-JP" altLang="en-US" dirty="0" smtClean="0"/>
              <a:t>実行</a:t>
            </a:r>
            <a:r>
              <a:rPr kumimoji="1" lang="ja-JP" altLang="en-US" dirty="0" smtClean="0"/>
              <a:t>経路を求める手法として</a:t>
            </a:r>
            <a:r>
              <a:rPr kumimoji="1" lang="en-US" altLang="ja-JP" dirty="0" err="1" smtClean="0"/>
              <a:t>Kamiya</a:t>
            </a:r>
            <a:r>
              <a:rPr kumimoji="1" lang="ja-JP" altLang="en-US" dirty="0" smtClean="0"/>
              <a:t>のアプローチがあります．</a:t>
            </a:r>
            <a:endParaRPr kumimoji="1" lang="en-US" altLang="ja-JP" dirty="0" smtClean="0"/>
          </a:p>
          <a:p>
            <a:pPr algn="l"/>
            <a:r>
              <a:rPr kumimoji="1" lang="ja-JP" altLang="en-US" dirty="0" smtClean="0"/>
              <a:t>この手法は２つのメソッド名</a:t>
            </a:r>
            <a:r>
              <a:rPr kumimoji="1" lang="en-US" altLang="ja-JP" dirty="0" smtClean="0"/>
              <a:t>m1,m2</a:t>
            </a:r>
            <a:r>
              <a:rPr kumimoji="1" lang="ja-JP" altLang="en-US" dirty="0" smtClean="0"/>
              <a:t>と対象となるプログラムを入力とし，</a:t>
            </a:r>
            <a:endParaRPr kumimoji="1" lang="en-US" altLang="ja-JP" dirty="0" smtClean="0"/>
          </a:p>
          <a:p>
            <a:pPr algn="l"/>
            <a:r>
              <a:rPr kumimoji="1" lang="ja-JP" altLang="en-US" dirty="0" smtClean="0"/>
              <a:t>出力として</a:t>
            </a:r>
            <a:r>
              <a:rPr kumimoji="1" lang="en-US" altLang="ja-JP" dirty="0" smtClean="0"/>
              <a:t>m1</a:t>
            </a:r>
            <a:r>
              <a:rPr kumimoji="1" lang="ja-JP" altLang="en-US" dirty="0" smtClean="0"/>
              <a:t>を呼び出してから</a:t>
            </a:r>
            <a:r>
              <a:rPr kumimoji="1" lang="en-US" altLang="ja-JP" dirty="0" smtClean="0"/>
              <a:t>m2</a:t>
            </a:r>
            <a:r>
              <a:rPr kumimoji="1" lang="ja-JP" altLang="en-US" dirty="0" smtClean="0"/>
              <a:t>を呼び出す実行経路のメソッドの入れ子関係を提示します．</a:t>
            </a:r>
            <a:endParaRPr kumimoji="1" lang="en-US" altLang="ja-JP" dirty="0" smtClean="0"/>
          </a:p>
          <a:p>
            <a:pPr algn="l"/>
            <a:endParaRPr kumimoji="1" lang="en-US" altLang="ja-JP" dirty="0" smtClean="0"/>
          </a:p>
          <a:p>
            <a:pPr algn="l"/>
            <a:r>
              <a:rPr kumimoji="1" lang="ja-JP" altLang="en-US" dirty="0" smtClean="0"/>
              <a:t>この出力例では</a:t>
            </a:r>
            <a:r>
              <a:rPr kumimoji="1" lang="en-US" altLang="ja-JP" dirty="0" err="1" smtClean="0"/>
              <a:t>getInstance</a:t>
            </a:r>
            <a:r>
              <a:rPr kumimoji="1" lang="ja-JP" altLang="en-US" dirty="0" smtClean="0"/>
              <a:t>メソッドを実行してから</a:t>
            </a:r>
            <a:r>
              <a:rPr kumimoji="1" lang="en-US" altLang="ja-JP" dirty="0" smtClean="0"/>
              <a:t>get</a:t>
            </a:r>
            <a:r>
              <a:rPr kumimoji="1" lang="ja-JP" altLang="en-US" dirty="0" smtClean="0"/>
              <a:t>メソッドを実行するときの実行経路に対応しています．</a:t>
            </a:r>
            <a:endParaRPr kumimoji="1" lang="en-US" altLang="ja-JP" dirty="0" smtClean="0"/>
          </a:p>
          <a:p>
            <a:pPr algn="l"/>
            <a:r>
              <a:rPr kumimoji="1" lang="en-US" altLang="ja-JP" dirty="0" smtClean="0"/>
              <a:t>main</a:t>
            </a:r>
            <a:r>
              <a:rPr kumimoji="1" lang="ja-JP" altLang="en-US" dirty="0" smtClean="0"/>
              <a:t>メソッドで</a:t>
            </a:r>
            <a:r>
              <a:rPr kumimoji="1" lang="en-US" altLang="ja-JP" dirty="0" err="1" smtClean="0"/>
              <a:t>getDay</a:t>
            </a:r>
            <a:r>
              <a:rPr kumimoji="1" lang="ja-JP" altLang="en-US" dirty="0" smtClean="0"/>
              <a:t>を呼び出してから，</a:t>
            </a:r>
            <a:r>
              <a:rPr kumimoji="1" lang="en-US" altLang="ja-JP" dirty="0" err="1" smtClean="0"/>
              <a:t>getInstance</a:t>
            </a:r>
            <a:r>
              <a:rPr kumimoji="1" lang="ja-JP" altLang="en-US" dirty="0" smtClean="0"/>
              <a:t>を呼び出し，その後</a:t>
            </a:r>
            <a:r>
              <a:rPr kumimoji="1" lang="en-US" altLang="ja-JP" dirty="0" err="1" smtClean="0"/>
              <a:t>getDayOfWeek</a:t>
            </a:r>
            <a:r>
              <a:rPr kumimoji="1" lang="ja-JP" altLang="en-US" dirty="0" smtClean="0"/>
              <a:t>を呼び出して，</a:t>
            </a:r>
            <a:r>
              <a:rPr kumimoji="1" lang="en-US" altLang="ja-JP" dirty="0" smtClean="0"/>
              <a:t>get</a:t>
            </a:r>
            <a:r>
              <a:rPr kumimoji="1" lang="ja-JP" altLang="en-US" dirty="0" smtClean="0"/>
              <a:t>メソッドを呼び出すという実行経路が分かります．</a:t>
            </a:r>
            <a:endParaRPr kumimoji="1" lang="en-US" altLang="ja-JP" dirty="0" smtClean="0"/>
          </a:p>
          <a:p>
            <a:pPr algn="l"/>
            <a:r>
              <a:rPr kumimoji="1" lang="ja-JP" altLang="en-US" dirty="0" smtClean="0"/>
              <a:t>開発者は</a:t>
            </a:r>
            <a:r>
              <a:rPr kumimoji="1" lang="en-US" altLang="ja-JP" dirty="0" smtClean="0"/>
              <a:t>Calendar</a:t>
            </a:r>
            <a:r>
              <a:rPr kumimoji="1" lang="ja-JP" altLang="en-US" dirty="0" smtClean="0"/>
              <a:t>インスタンスを</a:t>
            </a:r>
            <a:r>
              <a:rPr kumimoji="1" lang="en-US" altLang="ja-JP" dirty="0" smtClean="0"/>
              <a:t>get</a:t>
            </a:r>
            <a:r>
              <a:rPr kumimoji="1" lang="ja-JP" altLang="en-US" dirty="0" smtClean="0"/>
              <a:t>してから，曜日を</a:t>
            </a:r>
            <a:r>
              <a:rPr kumimoji="1" lang="en-US" altLang="ja-JP" dirty="0" smtClean="0"/>
              <a:t>get</a:t>
            </a:r>
            <a:r>
              <a:rPr kumimoji="1" lang="ja-JP" altLang="en-US" dirty="0" smtClean="0"/>
              <a:t>するまでの実行経路を知ることができます．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4</a:t>
            </a:fld>
            <a:endParaRPr kumimoji="1" lang="ja-JP" altLang="en-US"/>
          </a:p>
        </p:txBody>
      </p:sp>
    </p:spTree>
    <p:extLst>
      <p:ext uri="{BB962C8B-B14F-4D97-AF65-F5344CB8AC3E}">
        <p14:creationId xmlns:p14="http://schemas.microsoft.com/office/powerpoint/2010/main" val="33381588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具体的な手順としましては，</a:t>
            </a:r>
            <a:endParaRPr kumimoji="1" lang="en-US" altLang="ja-JP" dirty="0" smtClean="0"/>
          </a:p>
          <a:p>
            <a:r>
              <a:rPr kumimoji="1" lang="ja-JP" altLang="en-US" dirty="0" smtClean="0"/>
              <a:t>まず，ルートメソッドに対応するエントリーノードを作成し，メソッド内の実行経路を抽出します．</a:t>
            </a:r>
            <a:endParaRPr kumimoji="1" lang="en-US" altLang="ja-JP" dirty="0" smtClean="0"/>
          </a:p>
          <a:p>
            <a:r>
              <a:rPr kumimoji="1" lang="ja-JP" altLang="en-US" dirty="0" smtClean="0"/>
              <a:t>このとき，繰り返し文は同じ地点を高々１度しか通過しないような経路を求めます．</a:t>
            </a:r>
            <a:endParaRPr kumimoji="1" lang="en-US" altLang="ja-JP" dirty="0" smtClean="0"/>
          </a:p>
          <a:p>
            <a:r>
              <a:rPr kumimoji="1" lang="ja-JP" altLang="en-US" dirty="0" smtClean="0"/>
              <a:t>これは求める実行経路の制約として「繰り返し文は中身を１度通るものと１度も通らないもののみとする」があるためです．</a:t>
            </a:r>
            <a:endParaRPr kumimoji="1" lang="en-US" altLang="ja-JP" dirty="0" smtClean="0"/>
          </a:p>
          <a:p>
            <a:endParaRPr kumimoji="1" lang="en-US" altLang="ja-JP" dirty="0" smtClean="0"/>
          </a:p>
          <a:p>
            <a:r>
              <a:rPr kumimoji="1" lang="ja-JP" altLang="en-US" dirty="0" smtClean="0"/>
              <a:t>図の場合では</a:t>
            </a:r>
            <a:r>
              <a:rPr kumimoji="1" lang="en-US" altLang="ja-JP" dirty="0" smtClean="0"/>
              <a:t>if</a:t>
            </a:r>
            <a:r>
              <a:rPr kumimoji="1" lang="ja-JP" altLang="en-US" dirty="0" smtClean="0"/>
              <a:t>文の分岐のうち，変数</a:t>
            </a:r>
            <a:r>
              <a:rPr kumimoji="1" lang="en-US" altLang="ja-JP" dirty="0" smtClean="0"/>
              <a:t>list</a:t>
            </a:r>
            <a:r>
              <a:rPr kumimoji="1" lang="ja-JP" altLang="en-US" dirty="0" smtClean="0"/>
              <a:t>に</a:t>
            </a:r>
            <a:r>
              <a:rPr kumimoji="1" lang="en-US" altLang="ja-JP" dirty="0" err="1" smtClean="0"/>
              <a:t>ArrayList</a:t>
            </a:r>
            <a:r>
              <a:rPr kumimoji="1" lang="ja-JP" altLang="en-US" dirty="0" smtClean="0"/>
              <a:t>のインスタンスが代入されるような経路を抽出しています．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22</a:t>
            </a:fld>
            <a:endParaRPr kumimoji="1" lang="ja-JP" altLang="en-US"/>
          </a:p>
        </p:txBody>
      </p:sp>
    </p:spTree>
    <p:extLst>
      <p:ext uri="{BB962C8B-B14F-4D97-AF65-F5344CB8AC3E}">
        <p14:creationId xmlns:p14="http://schemas.microsoft.com/office/powerpoint/2010/main" val="41584044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つぎに抽出した経路に対し，</a:t>
            </a:r>
            <a:endParaRPr kumimoji="1" lang="en-US" altLang="ja-JP" dirty="0" smtClean="0"/>
          </a:p>
          <a:p>
            <a:r>
              <a:rPr kumimoji="1" lang="ja-JP" altLang="en-US" dirty="0" smtClean="0"/>
              <a:t>ローカル変数・メソッド引数を</a:t>
            </a:r>
            <a:r>
              <a:rPr kumimoji="1" lang="en-US" altLang="ja-JP" dirty="0" smtClean="0"/>
              <a:t>SSA</a:t>
            </a:r>
            <a:r>
              <a:rPr kumimoji="1" lang="ja-JP" altLang="en-US" dirty="0" smtClean="0"/>
              <a:t>形式に変換し，</a:t>
            </a:r>
            <a:endParaRPr kumimoji="1" lang="en-US" altLang="ja-JP" dirty="0" smtClean="0"/>
          </a:p>
          <a:p>
            <a:r>
              <a:rPr kumimoji="1" lang="ja-JP" altLang="en-US" dirty="0" smtClean="0"/>
              <a:t>各</a:t>
            </a:r>
            <a:r>
              <a:rPr kumimoji="1" lang="en-US" altLang="ja-JP" dirty="0" smtClean="0"/>
              <a:t>SSA</a:t>
            </a:r>
            <a:r>
              <a:rPr kumimoji="1" lang="ja-JP" altLang="en-US" dirty="0" smtClean="0"/>
              <a:t>変数に代入される型をデータフロー解析により特定します．</a:t>
            </a:r>
            <a:endParaRPr kumimoji="1" lang="en-US" altLang="ja-JP" dirty="0" smtClean="0"/>
          </a:p>
          <a:p>
            <a:r>
              <a:rPr kumimoji="1" lang="en-US" altLang="ja-JP" dirty="0" smtClean="0"/>
              <a:t>SSA</a:t>
            </a:r>
            <a:r>
              <a:rPr kumimoji="1" lang="ja-JP" altLang="en-US" dirty="0" smtClean="0"/>
              <a:t>形式というのは各変数を１度しか代入されないような変数に変換した形式です．</a:t>
            </a:r>
            <a:endParaRPr kumimoji="1" lang="en-US" altLang="ja-JP" dirty="0" smtClean="0"/>
          </a:p>
          <a:p>
            <a:endParaRPr kumimoji="1" lang="en-US" altLang="ja-JP" dirty="0" smtClean="0"/>
          </a:p>
          <a:p>
            <a:r>
              <a:rPr kumimoji="1" lang="ja-JP" altLang="en-US" dirty="0" smtClean="0"/>
              <a:t>図の場合では先ほど抽出した経路の変数</a:t>
            </a:r>
            <a:r>
              <a:rPr kumimoji="1" lang="en-US" altLang="ja-JP" dirty="0" smtClean="0"/>
              <a:t>list</a:t>
            </a:r>
            <a:r>
              <a:rPr kumimoji="1" lang="ja-JP" altLang="en-US" dirty="0" smtClean="0"/>
              <a:t>を下のような</a:t>
            </a:r>
            <a:r>
              <a:rPr kumimoji="1" lang="en-US" altLang="ja-JP" dirty="0" smtClean="0"/>
              <a:t>list0</a:t>
            </a:r>
            <a:r>
              <a:rPr kumimoji="1" lang="ja-JP" altLang="en-US" dirty="0" smtClean="0"/>
              <a:t>と</a:t>
            </a:r>
            <a:r>
              <a:rPr kumimoji="1" lang="en-US" altLang="ja-JP" dirty="0" smtClean="0"/>
              <a:t>list1</a:t>
            </a:r>
            <a:r>
              <a:rPr kumimoji="1" lang="ja-JP" altLang="en-US" dirty="0" smtClean="0"/>
              <a:t>という</a:t>
            </a:r>
            <a:r>
              <a:rPr kumimoji="1" lang="en-US" altLang="ja-JP" dirty="0" smtClean="0"/>
              <a:t>SSA</a:t>
            </a:r>
            <a:r>
              <a:rPr kumimoji="1" lang="ja-JP" altLang="en-US" dirty="0" smtClean="0"/>
              <a:t>形式の変数に変換します．</a:t>
            </a:r>
            <a:endParaRPr kumimoji="1" lang="en-US" altLang="ja-JP" dirty="0" smtClean="0"/>
          </a:p>
          <a:p>
            <a:r>
              <a:rPr kumimoji="1" lang="ja-JP" altLang="en-US" dirty="0" smtClean="0"/>
              <a:t>そして，その</a:t>
            </a:r>
            <a:r>
              <a:rPr kumimoji="1" lang="en-US" altLang="ja-JP" dirty="0" smtClean="0"/>
              <a:t>SSA</a:t>
            </a:r>
            <a:r>
              <a:rPr kumimoji="1" lang="ja-JP" altLang="en-US" dirty="0" smtClean="0"/>
              <a:t>変数に対し，データフローから代入される可能性のある型を求めていきます．</a:t>
            </a:r>
            <a:endParaRPr kumimoji="1" lang="en-US" altLang="ja-JP" dirty="0" smtClean="0"/>
          </a:p>
          <a:p>
            <a:r>
              <a:rPr kumimoji="1" lang="ja-JP" altLang="en-US" dirty="0" smtClean="0"/>
              <a:t>その結果，表のように</a:t>
            </a:r>
            <a:r>
              <a:rPr kumimoji="1" lang="en-US" altLang="ja-JP" dirty="0" smtClean="0"/>
              <a:t>list0</a:t>
            </a:r>
            <a:r>
              <a:rPr kumimoji="1" lang="ja-JP" altLang="en-US" dirty="0" smtClean="0"/>
              <a:t>の型は代入されず，</a:t>
            </a:r>
            <a:r>
              <a:rPr kumimoji="1" lang="en-US" altLang="ja-JP" dirty="0" smtClean="0"/>
              <a:t>list1</a:t>
            </a:r>
            <a:r>
              <a:rPr kumimoji="1" lang="ja-JP" altLang="en-US" dirty="0" smtClean="0"/>
              <a:t>の型は</a:t>
            </a:r>
            <a:r>
              <a:rPr kumimoji="1" lang="en-US" altLang="ja-JP" dirty="0" err="1" smtClean="0"/>
              <a:t>ArrayList</a:t>
            </a:r>
            <a:r>
              <a:rPr kumimoji="1" lang="ja-JP" altLang="en-US" dirty="0" smtClean="0"/>
              <a:t>のみであるということが分かります．</a:t>
            </a:r>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23</a:t>
            </a:fld>
            <a:endParaRPr kumimoji="1" lang="ja-JP" altLang="en-US"/>
          </a:p>
        </p:txBody>
      </p:sp>
    </p:spTree>
    <p:extLst>
      <p:ext uri="{BB962C8B-B14F-4D97-AF65-F5344CB8AC3E}">
        <p14:creationId xmlns:p14="http://schemas.microsoft.com/office/powerpoint/2010/main" val="21376388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そして，</a:t>
            </a:r>
            <a:r>
              <a:rPr kumimoji="1" lang="en-US" altLang="ja-JP" dirty="0" smtClean="0"/>
              <a:t>SSA</a:t>
            </a:r>
            <a:r>
              <a:rPr kumimoji="1" lang="ja-JP" altLang="en-US" dirty="0" smtClean="0"/>
              <a:t>変数の型の組み合わせごとに呼び出されるメソッドを特定し，</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それに対応する</a:t>
            </a:r>
            <a:r>
              <a:rPr kumimoji="1" lang="en-US" altLang="ja-JP" dirty="0" smtClean="0"/>
              <a:t>this</a:t>
            </a:r>
            <a:r>
              <a:rPr kumimoji="1" lang="ja-JP" altLang="en-US" dirty="0" smtClean="0"/>
              <a:t>およびメソッド引数の型を保持したエントリーノードを作成します．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例の場合は</a:t>
            </a:r>
            <a:r>
              <a:rPr kumimoji="1" lang="en-US" altLang="ja-JP" dirty="0" smtClean="0"/>
              <a:t>SSA</a:t>
            </a:r>
            <a:r>
              <a:rPr kumimoji="1" lang="ja-JP" altLang="en-US" dirty="0" smtClean="0"/>
              <a:t>変数の型の組み合わせはこの１通りに確定します．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list1.size</a:t>
            </a:r>
            <a:r>
              <a:rPr kumimoji="1" lang="ja-JP" altLang="en-US" dirty="0" smtClean="0"/>
              <a:t>というメソッド呼び出しはレシーバオブジェクトの型が</a:t>
            </a:r>
            <a:r>
              <a:rPr kumimoji="1" lang="en-US" altLang="ja-JP" dirty="0" err="1" smtClean="0"/>
              <a:t>ArrayList</a:t>
            </a:r>
            <a:r>
              <a:rPr kumimoji="1" lang="ja-JP" altLang="en-US" dirty="0" smtClean="0"/>
              <a:t>であるので，</a:t>
            </a:r>
            <a:r>
              <a:rPr kumimoji="1" lang="en-US" altLang="ja-JP" dirty="0" err="1" smtClean="0"/>
              <a:t>ArrayList.size</a:t>
            </a:r>
            <a:r>
              <a:rPr kumimoji="1" lang="ja-JP" altLang="en-US" dirty="0" smtClean="0"/>
              <a:t>を呼び出すことが確定できます．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よって，</a:t>
            </a:r>
            <a:r>
              <a:rPr kumimoji="1" lang="en-US" altLang="ja-JP" dirty="0" smtClean="0"/>
              <a:t>this</a:t>
            </a:r>
            <a:r>
              <a:rPr kumimoji="1" lang="ja-JP" altLang="en-US" dirty="0" smtClean="0"/>
              <a:t>の型が</a:t>
            </a:r>
            <a:r>
              <a:rPr kumimoji="1" lang="en-US" altLang="ja-JP" dirty="0" err="1" smtClean="0"/>
              <a:t>ArrayList</a:t>
            </a:r>
            <a:r>
              <a:rPr kumimoji="1" lang="ja-JP" altLang="en-US" dirty="0" smtClean="0"/>
              <a:t>のエントリーノードが作成されます．ちなみにメソッド引数はないので，メソッド引数の型は空けています．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また，今回の例ではないですが，フィールド変数へのメソッド呼び出しがあった時は</a:t>
            </a:r>
            <a:r>
              <a:rPr kumimoji="1" lang="en-US" altLang="ja-JP" dirty="0" smtClean="0"/>
              <a:t>VTA</a:t>
            </a:r>
            <a:r>
              <a:rPr kumimoji="1" lang="ja-JP" altLang="en-US" dirty="0" smtClean="0"/>
              <a:t>を用いて呼び出し先を求めています．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これはフィールド変数の型はメソッド実行ごとに変わる可能性があるためです．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24</a:t>
            </a:fld>
            <a:endParaRPr kumimoji="1" lang="ja-JP" altLang="en-US"/>
          </a:p>
        </p:txBody>
      </p:sp>
    </p:spTree>
    <p:extLst>
      <p:ext uri="{BB962C8B-B14F-4D97-AF65-F5344CB8AC3E}">
        <p14:creationId xmlns:p14="http://schemas.microsoft.com/office/powerpoint/2010/main" val="9003802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最後にパスノードを作成し，エントリーノードへ順序月の有効辺を引きます．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これで，抽出した経路に対応するグラフを構築することができました．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25</a:t>
            </a:fld>
            <a:endParaRPr kumimoji="1" lang="ja-JP" altLang="en-US"/>
          </a:p>
        </p:txBody>
      </p:sp>
    </p:spTree>
    <p:extLst>
      <p:ext uri="{BB962C8B-B14F-4D97-AF65-F5344CB8AC3E}">
        <p14:creationId xmlns:p14="http://schemas.microsoft.com/office/powerpoint/2010/main" val="9003802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別の経路でも同様の操作を行い，グラフを構築します．</a:t>
            </a:r>
            <a:endParaRPr kumimoji="1" lang="en-US" altLang="ja-JP" dirty="0" smtClean="0"/>
          </a:p>
          <a:p>
            <a:endParaRPr kumimoji="1" lang="en-US" altLang="ja-JP" dirty="0" smtClean="0"/>
          </a:p>
          <a:p>
            <a:r>
              <a:rPr kumimoji="1" lang="ja-JP" altLang="en-US" dirty="0" smtClean="0"/>
              <a:t>流れをもう一度説明すると，元のコードから先ほどとは別の経路を抽出し，</a:t>
            </a:r>
            <a:r>
              <a:rPr kumimoji="1" lang="en-US" altLang="ja-JP" dirty="0" smtClean="0"/>
              <a:t>SSA</a:t>
            </a:r>
            <a:r>
              <a:rPr kumimoji="1" lang="ja-JP" altLang="en-US" dirty="0" smtClean="0"/>
              <a:t>変数の型をデータフローによりも求め，</a:t>
            </a:r>
            <a:endParaRPr kumimoji="1" lang="en-US" altLang="ja-JP" dirty="0" smtClean="0"/>
          </a:p>
          <a:p>
            <a:r>
              <a:rPr kumimoji="1" lang="ja-JP" altLang="en-US" dirty="0" smtClean="0"/>
              <a:t>この型に対応するノードを作成するという流れになります．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26</a:t>
            </a:fld>
            <a:endParaRPr kumimoji="1" lang="ja-JP" altLang="en-US"/>
          </a:p>
        </p:txBody>
      </p:sp>
    </p:spTree>
    <p:extLst>
      <p:ext uri="{BB962C8B-B14F-4D97-AF65-F5344CB8AC3E}">
        <p14:creationId xmlns:p14="http://schemas.microsoft.com/office/powerpoint/2010/main" val="9003802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別の経路でも同様の操作を行い，グラフを構築します．</a:t>
            </a:r>
            <a:endParaRPr kumimoji="1" lang="en-US" altLang="ja-JP" dirty="0" smtClean="0"/>
          </a:p>
          <a:p>
            <a:endParaRPr kumimoji="1" lang="en-US" altLang="ja-JP" dirty="0" smtClean="0"/>
          </a:p>
          <a:p>
            <a:r>
              <a:rPr kumimoji="1" lang="ja-JP" altLang="en-US" dirty="0" smtClean="0"/>
              <a:t>流れをもう一度説明すると，元のコードから先ほどとは別の経路を抽出し，</a:t>
            </a:r>
            <a:r>
              <a:rPr kumimoji="1" lang="en-US" altLang="ja-JP" dirty="0" smtClean="0"/>
              <a:t>SSA</a:t>
            </a:r>
            <a:r>
              <a:rPr kumimoji="1" lang="ja-JP" altLang="en-US" dirty="0" smtClean="0"/>
              <a:t>変数の型をデータフローによりも求め，</a:t>
            </a:r>
            <a:endParaRPr kumimoji="1" lang="en-US" altLang="ja-JP" dirty="0" smtClean="0"/>
          </a:p>
          <a:p>
            <a:r>
              <a:rPr kumimoji="1" lang="ja-JP" altLang="en-US" dirty="0" smtClean="0"/>
              <a:t>この型に対応するノードを作成するという流れになります．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27</a:t>
            </a:fld>
            <a:endParaRPr kumimoji="1" lang="ja-JP" altLang="en-US"/>
          </a:p>
        </p:txBody>
      </p:sp>
    </p:spTree>
    <p:extLst>
      <p:ext uri="{BB962C8B-B14F-4D97-AF65-F5344CB8AC3E}">
        <p14:creationId xmlns:p14="http://schemas.microsoft.com/office/powerpoint/2010/main" val="22897666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別の経路でも同様の操作を行い，グラフを構築します．</a:t>
            </a:r>
            <a:endParaRPr kumimoji="1" lang="en-US" altLang="ja-JP" dirty="0" smtClean="0"/>
          </a:p>
          <a:p>
            <a:endParaRPr kumimoji="1" lang="en-US" altLang="ja-JP" dirty="0" smtClean="0"/>
          </a:p>
          <a:p>
            <a:r>
              <a:rPr kumimoji="1" lang="ja-JP" altLang="en-US" dirty="0" smtClean="0"/>
              <a:t>流れをもう一度説明すると，元のコードから先ほどとは別の経路を抽出し，</a:t>
            </a:r>
            <a:r>
              <a:rPr kumimoji="1" lang="en-US" altLang="ja-JP" dirty="0" smtClean="0"/>
              <a:t>SSA</a:t>
            </a:r>
            <a:r>
              <a:rPr kumimoji="1" lang="ja-JP" altLang="en-US" dirty="0" smtClean="0"/>
              <a:t>変数の型をデータフローによりも求め，</a:t>
            </a:r>
            <a:endParaRPr kumimoji="1" lang="en-US" altLang="ja-JP" dirty="0" smtClean="0"/>
          </a:p>
          <a:p>
            <a:r>
              <a:rPr kumimoji="1" lang="ja-JP" altLang="en-US" dirty="0" smtClean="0"/>
              <a:t>この型に対応するノードを作成するという流れになります．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28</a:t>
            </a:fld>
            <a:endParaRPr kumimoji="1" lang="ja-JP" altLang="en-US"/>
          </a:p>
        </p:txBody>
      </p:sp>
    </p:spTree>
    <p:extLst>
      <p:ext uri="{BB962C8B-B14F-4D97-AF65-F5344CB8AC3E}">
        <p14:creationId xmlns:p14="http://schemas.microsoft.com/office/powerpoint/2010/main" val="30421103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以上の操作をすべてのエントリーノードについて処理することでグラフ構築を完了させます．</a:t>
            </a:r>
            <a:endParaRPr kumimoji="1" lang="en-US" altLang="ja-JP" dirty="0" smtClean="0"/>
          </a:p>
          <a:p>
            <a:r>
              <a:rPr kumimoji="1" lang="ja-JP" altLang="en-US" dirty="0" smtClean="0"/>
              <a:t>このとき，属性が重複するようなノードは新規作成せず，既存のノードをエッジを引くことでノード数の増加を抑えています．</a:t>
            </a:r>
            <a:endParaRPr kumimoji="1" lang="en-US" altLang="ja-JP" dirty="0" smtClean="0"/>
          </a:p>
          <a:p>
            <a:r>
              <a:rPr kumimoji="1" lang="ja-JP" altLang="en-US" dirty="0" smtClean="0"/>
              <a:t>また，グラフ構築後，ルートメソッドからたどって後退辺になるエッジは削除します．</a:t>
            </a:r>
            <a:endParaRPr kumimoji="1" lang="en-US" altLang="ja-JP" dirty="0" smtClean="0"/>
          </a:p>
          <a:p>
            <a:r>
              <a:rPr kumimoji="1" lang="ja-JP" altLang="en-US" dirty="0" smtClean="0"/>
              <a:t>これは求める経路の制約にあったよう，再帰呼び出しとなる経路を回避するためです．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29</a:t>
            </a:fld>
            <a:endParaRPr kumimoji="1" lang="ja-JP" altLang="en-US"/>
          </a:p>
        </p:txBody>
      </p:sp>
    </p:spTree>
    <p:extLst>
      <p:ext uri="{BB962C8B-B14F-4D97-AF65-F5344CB8AC3E}">
        <p14:creationId xmlns:p14="http://schemas.microsoft.com/office/powerpoint/2010/main" val="90038025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グラフ</a:t>
            </a:r>
            <a:r>
              <a:rPr kumimoji="1" lang="ja-JP" altLang="en-US" dirty="0" smtClean="0"/>
              <a:t>の構築が完了したので，最後の手順としてグラフからのメソッド列の抽出を行います．</a:t>
            </a:r>
            <a:endParaRPr kumimoji="1" lang="en-US" altLang="ja-JP" dirty="0" smtClean="0"/>
          </a:p>
          <a:p>
            <a:r>
              <a:rPr kumimoji="1" lang="ja-JP" altLang="en-US" dirty="0" smtClean="0"/>
              <a:t>まず，入力メソッド</a:t>
            </a:r>
            <a:r>
              <a:rPr kumimoji="1" lang="en-US" altLang="ja-JP" dirty="0" err="1" smtClean="0"/>
              <a:t>clear,size</a:t>
            </a:r>
            <a:r>
              <a:rPr kumimoji="1" lang="ja-JP" altLang="en-US" dirty="0" smtClean="0"/>
              <a:t>に対応するエントリーノードのすべての組み合わせを求めます．</a:t>
            </a:r>
            <a:endParaRPr kumimoji="1" lang="en-US" altLang="ja-JP" dirty="0" smtClean="0"/>
          </a:p>
          <a:p>
            <a:r>
              <a:rPr kumimoji="1" lang="en-US" altLang="ja-JP" dirty="0" smtClean="0"/>
              <a:t>size</a:t>
            </a:r>
            <a:r>
              <a:rPr kumimoji="1" lang="ja-JP" altLang="en-US" dirty="0" smtClean="0"/>
              <a:t>に対応するノードは２番と５番の２つ，</a:t>
            </a:r>
            <a:r>
              <a:rPr kumimoji="1" lang="en-US" altLang="ja-JP" dirty="0" smtClean="0"/>
              <a:t>clear</a:t>
            </a:r>
            <a:r>
              <a:rPr kumimoji="1" lang="ja-JP" altLang="en-US" dirty="0" smtClean="0"/>
              <a:t>に対応するノードは右の方の７番と１０番の２つです．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よって，組み合わせは</a:t>
            </a:r>
            <a:r>
              <a:rPr kumimoji="1" lang="en-US" altLang="ja-JP" dirty="0" smtClean="0"/>
              <a:t>clear</a:t>
            </a:r>
            <a:r>
              <a:rPr kumimoji="1" lang="ja-JP" altLang="en-US" dirty="0" smtClean="0"/>
              <a:t>と</a:t>
            </a:r>
            <a:r>
              <a:rPr kumimoji="1" lang="en-US" altLang="ja-JP" dirty="0" smtClean="0"/>
              <a:t>size</a:t>
            </a:r>
            <a:r>
              <a:rPr kumimoji="1" lang="ja-JP" altLang="en-US" dirty="0" smtClean="0"/>
              <a:t>の組み合わせは</a:t>
            </a:r>
            <a:r>
              <a:rPr kumimoji="1" lang="en-US" altLang="ja-JP" sz="1200" dirty="0" smtClean="0">
                <a:solidFill>
                  <a:schemeClr val="tx1"/>
                </a:solidFill>
              </a:rPr>
              <a:t>(</a:t>
            </a:r>
            <a:r>
              <a:rPr lang="en-US" altLang="ja-JP" sz="1200" dirty="0" smtClean="0">
                <a:solidFill>
                  <a:schemeClr val="tx1"/>
                </a:solidFill>
              </a:rPr>
              <a:t>7</a:t>
            </a:r>
            <a:r>
              <a:rPr kumimoji="1" lang="en-US" altLang="ja-JP" sz="1200" dirty="0" smtClean="0">
                <a:solidFill>
                  <a:schemeClr val="tx1"/>
                </a:solidFill>
              </a:rPr>
              <a:t>,2),(7,5),(10,2),(10,5)</a:t>
            </a:r>
            <a:r>
              <a:rPr kumimoji="1" lang="ja-JP" altLang="en-US" sz="1200" dirty="0" smtClean="0">
                <a:solidFill>
                  <a:schemeClr val="tx1"/>
                </a:solidFill>
              </a:rPr>
              <a:t>の４通りがあります．</a:t>
            </a:r>
            <a:endParaRPr kumimoji="1" lang="en-US" altLang="ja-JP" sz="1200" dirty="0" smtClean="0">
              <a:solidFill>
                <a:schemeClr val="tx1"/>
              </a:solidFill>
            </a:endParaRPr>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30</a:t>
            </a:fld>
            <a:endParaRPr kumimoji="1" lang="ja-JP" altLang="en-US"/>
          </a:p>
        </p:txBody>
      </p:sp>
    </p:spTree>
    <p:extLst>
      <p:ext uri="{BB962C8B-B14F-4D97-AF65-F5344CB8AC3E}">
        <p14:creationId xmlns:p14="http://schemas.microsoft.com/office/powerpoint/2010/main" val="33998120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そして各組み合わせについてその先祖ノードの集合を求めます．</a:t>
            </a:r>
            <a:endParaRPr kumimoji="1" lang="en-US" altLang="ja-JP" dirty="0" smtClean="0"/>
          </a:p>
          <a:p>
            <a:r>
              <a:rPr kumimoji="1" lang="ja-JP" altLang="en-US" dirty="0" smtClean="0"/>
              <a:t>組み合わせが</a:t>
            </a:r>
            <a:r>
              <a:rPr kumimoji="1" lang="en-US" altLang="ja-JP" dirty="0" smtClean="0"/>
              <a:t>(7,2)</a:t>
            </a:r>
            <a:r>
              <a:rPr kumimoji="1" lang="ja-JP" altLang="en-US" dirty="0" smtClean="0"/>
              <a:t>つまり</a:t>
            </a:r>
            <a:r>
              <a:rPr kumimoji="1" lang="en-US" altLang="ja-JP" dirty="0" err="1" smtClean="0"/>
              <a:t>ArrayList</a:t>
            </a:r>
            <a:r>
              <a:rPr kumimoji="1" lang="ja-JP" altLang="en-US" dirty="0" smtClean="0"/>
              <a:t>の</a:t>
            </a:r>
            <a:r>
              <a:rPr kumimoji="1" lang="en-US" altLang="ja-JP" dirty="0" smtClean="0"/>
              <a:t>clear</a:t>
            </a:r>
            <a:r>
              <a:rPr kumimoji="1" lang="ja-JP" altLang="en-US" dirty="0" smtClean="0"/>
              <a:t>と</a:t>
            </a:r>
            <a:r>
              <a:rPr kumimoji="1" lang="en-US" altLang="ja-JP" dirty="0" err="1" smtClean="0"/>
              <a:t>ArrayList</a:t>
            </a:r>
            <a:r>
              <a:rPr kumimoji="1" lang="ja-JP" altLang="en-US" dirty="0" smtClean="0"/>
              <a:t>の</a:t>
            </a:r>
            <a:r>
              <a:rPr kumimoji="1" lang="en-US" altLang="ja-JP" dirty="0" smtClean="0"/>
              <a:t>size</a:t>
            </a:r>
            <a:r>
              <a:rPr kumimoji="1" lang="ja-JP" altLang="en-US" dirty="0" smtClean="0"/>
              <a:t>の組み合わせのとき，先祖ノードの集合はこのようになります．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31</a:t>
            </a:fld>
            <a:endParaRPr kumimoji="1" lang="ja-JP" altLang="en-US"/>
          </a:p>
        </p:txBody>
      </p:sp>
    </p:spTree>
    <p:extLst>
      <p:ext uri="{BB962C8B-B14F-4D97-AF65-F5344CB8AC3E}">
        <p14:creationId xmlns:p14="http://schemas.microsoft.com/office/powerpoint/2010/main" val="22014531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しかし</a:t>
            </a:r>
            <a:r>
              <a:rPr kumimoji="1" lang="ja-JP" altLang="en-US" dirty="0" smtClean="0"/>
              <a:t>，</a:t>
            </a:r>
            <a:r>
              <a:rPr kumimoji="1" lang="en-US" altLang="ja-JP" dirty="0" smtClean="0"/>
              <a:t>Java</a:t>
            </a:r>
            <a:r>
              <a:rPr kumimoji="1" lang="ja-JP" altLang="en-US" dirty="0" smtClean="0"/>
              <a:t>プログラムにおいて実行経路を求める際，メソッド呼び出しを個別に解決すると実行不能な経路が生じる可能性があります．</a:t>
            </a:r>
            <a:endParaRPr kumimoji="1" lang="en-US" altLang="ja-JP" dirty="0" smtClean="0"/>
          </a:p>
          <a:p>
            <a:r>
              <a:rPr kumimoji="1" lang="ja-JP" altLang="en-US" dirty="0" smtClean="0"/>
              <a:t>この簡単な例をこのソースコードを用いて説明します．</a:t>
            </a:r>
            <a:endParaRPr kumimoji="1" lang="en-US" altLang="ja-JP" dirty="0" smtClean="0"/>
          </a:p>
          <a:p>
            <a:r>
              <a:rPr kumimoji="1" lang="ja-JP" altLang="en-US" dirty="0" smtClean="0"/>
              <a:t>○ソースコードの流れの説明</a:t>
            </a:r>
            <a:endParaRPr kumimoji="1" lang="en-US" altLang="ja-JP" dirty="0" smtClean="0"/>
          </a:p>
          <a:p>
            <a:r>
              <a:rPr kumimoji="1" lang="en-US" altLang="ja-JP" dirty="0" smtClean="0"/>
              <a:t>	</a:t>
            </a:r>
            <a:r>
              <a:rPr kumimoji="1" lang="ja-JP" altLang="en-US" dirty="0" smtClean="0"/>
              <a:t>この変数</a:t>
            </a:r>
            <a:r>
              <a:rPr kumimoji="1" lang="en-US" altLang="ja-JP" dirty="0" smtClean="0"/>
              <a:t>list</a:t>
            </a:r>
            <a:r>
              <a:rPr kumimoji="1" lang="ja-JP" altLang="en-US" dirty="0" err="1" smtClean="0"/>
              <a:t>には</a:t>
            </a:r>
            <a:r>
              <a:rPr kumimoji="1" lang="en-US" altLang="ja-JP" dirty="0" err="1" smtClean="0"/>
              <a:t>ArrayList</a:t>
            </a:r>
            <a:r>
              <a:rPr kumimoji="1" lang="ja-JP" altLang="en-US" dirty="0" smtClean="0"/>
              <a:t>または</a:t>
            </a:r>
            <a:r>
              <a:rPr kumimoji="1" lang="en-US" altLang="ja-JP" dirty="0" err="1" smtClean="0"/>
              <a:t>LinkedList</a:t>
            </a:r>
            <a:r>
              <a:rPr kumimoji="1" lang="ja-JP" altLang="en-US" dirty="0" smtClean="0"/>
              <a:t>のインスタンスが代入されます．</a:t>
            </a:r>
            <a:endParaRPr kumimoji="1" lang="en-US" altLang="ja-JP" dirty="0" smtClean="0"/>
          </a:p>
          <a:p>
            <a:r>
              <a:rPr kumimoji="1" lang="en-US" altLang="ja-JP" dirty="0" smtClean="0"/>
              <a:t>	</a:t>
            </a:r>
            <a:r>
              <a:rPr kumimoji="1" lang="ja-JP" altLang="en-US" dirty="0" smtClean="0"/>
              <a:t>その後，この変数</a:t>
            </a:r>
            <a:r>
              <a:rPr kumimoji="1" lang="en-US" altLang="ja-JP" dirty="0" smtClean="0"/>
              <a:t>list</a:t>
            </a:r>
            <a:r>
              <a:rPr kumimoji="1" lang="ja-JP" altLang="en-US" dirty="0" smtClean="0"/>
              <a:t>に対し，</a:t>
            </a:r>
            <a:r>
              <a:rPr kumimoji="1" lang="en-US" altLang="ja-JP" dirty="0" smtClean="0"/>
              <a:t>add</a:t>
            </a:r>
            <a:r>
              <a:rPr kumimoji="1" lang="ja-JP" altLang="en-US" dirty="0" smtClean="0"/>
              <a:t>と</a:t>
            </a:r>
            <a:r>
              <a:rPr kumimoji="1" lang="en-US" altLang="ja-JP" dirty="0" smtClean="0"/>
              <a:t>get</a:t>
            </a:r>
            <a:r>
              <a:rPr kumimoji="1" lang="ja-JP" altLang="en-US" dirty="0" smtClean="0"/>
              <a:t>というメソッド呼び出しが実行されるという流れになっています．</a:t>
            </a:r>
            <a:endParaRPr kumimoji="1" lang="en-US" altLang="ja-JP" dirty="0" smtClean="0"/>
          </a:p>
          <a:p>
            <a:r>
              <a:rPr kumimoji="1" lang="ja-JP" altLang="en-US" dirty="0" smtClean="0"/>
              <a:t>メソッド呼び出しを個別に解決する例として</a:t>
            </a:r>
            <a:r>
              <a:rPr kumimoji="1" lang="en-US" altLang="ja-JP" dirty="0" smtClean="0"/>
              <a:t>Variable</a:t>
            </a:r>
            <a:r>
              <a:rPr kumimoji="1" lang="en-US" altLang="ja-JP" baseline="0" dirty="0" smtClean="0"/>
              <a:t> Type Analysis</a:t>
            </a:r>
            <a:r>
              <a:rPr kumimoji="1" lang="ja-JP" altLang="en-US" baseline="0" dirty="0" smtClean="0"/>
              <a:t>を用いた例を示します．</a:t>
            </a:r>
            <a:endParaRPr kumimoji="1" lang="en-US" altLang="ja-JP" baseline="0" dirty="0" smtClean="0"/>
          </a:p>
          <a:p>
            <a:r>
              <a:rPr kumimoji="1" lang="ja-JP" altLang="en-US" baseline="0" dirty="0" smtClean="0"/>
              <a:t>この</a:t>
            </a:r>
            <a:r>
              <a:rPr kumimoji="1" lang="en-US" altLang="ja-JP" baseline="0" dirty="0" smtClean="0"/>
              <a:t>VTA</a:t>
            </a:r>
            <a:r>
              <a:rPr kumimoji="1" lang="ja-JP" altLang="en-US" baseline="0" dirty="0" smtClean="0"/>
              <a:t>は変数の型の候補を求めてから，呼び出すメソッドの候補を挙げる手法です．</a:t>
            </a:r>
            <a:endParaRPr kumimoji="1" lang="en-US" altLang="ja-JP" dirty="0" smtClean="0"/>
          </a:p>
          <a:p>
            <a:r>
              <a:rPr kumimoji="1" lang="ja-JP" altLang="en-US" dirty="0" smtClean="0"/>
              <a:t>まず，このソースコードでは変数</a:t>
            </a:r>
            <a:r>
              <a:rPr kumimoji="1" lang="en-US" altLang="ja-JP" dirty="0" smtClean="0"/>
              <a:t>list</a:t>
            </a:r>
            <a:r>
              <a:rPr kumimoji="1" lang="ja-JP" altLang="en-US" dirty="0" smtClean="0"/>
              <a:t>の型として</a:t>
            </a:r>
            <a:r>
              <a:rPr kumimoji="1" lang="en-US" altLang="ja-JP" dirty="0" err="1" smtClean="0"/>
              <a:t>ArrayList</a:t>
            </a:r>
            <a:r>
              <a:rPr kumimoji="1" lang="ja-JP" altLang="en-US" dirty="0" smtClean="0"/>
              <a:t>か</a:t>
            </a:r>
            <a:r>
              <a:rPr kumimoji="1" lang="en-US" altLang="ja-JP" dirty="0" err="1" smtClean="0"/>
              <a:t>LinkedList</a:t>
            </a:r>
            <a:r>
              <a:rPr kumimoji="1" lang="ja-JP" altLang="en-US" dirty="0" smtClean="0"/>
              <a:t>が考えられます．</a:t>
            </a:r>
            <a:endParaRPr kumimoji="1" lang="en-US" altLang="ja-JP" dirty="0" smtClean="0"/>
          </a:p>
          <a:p>
            <a:r>
              <a:rPr kumimoji="1" lang="ja-JP" altLang="en-US" dirty="0" smtClean="0"/>
              <a:t>よって，</a:t>
            </a:r>
            <a:r>
              <a:rPr kumimoji="1" lang="en-US" altLang="ja-JP" dirty="0" err="1" smtClean="0"/>
              <a:t>list.add</a:t>
            </a:r>
            <a:r>
              <a:rPr kumimoji="1" lang="ja-JP" altLang="en-US" dirty="0" smtClean="0"/>
              <a:t>では</a:t>
            </a:r>
            <a:r>
              <a:rPr kumimoji="1" lang="en-US" altLang="ja-JP" dirty="0" err="1" smtClean="0"/>
              <a:t>ArrayList</a:t>
            </a:r>
            <a:r>
              <a:rPr kumimoji="1" lang="ja-JP" altLang="en-US" dirty="0" smtClean="0"/>
              <a:t>の</a:t>
            </a:r>
            <a:r>
              <a:rPr kumimoji="1" lang="en-US" altLang="ja-JP" dirty="0" smtClean="0"/>
              <a:t>add</a:t>
            </a:r>
            <a:r>
              <a:rPr kumimoji="1" lang="ja-JP" altLang="en-US" dirty="0" smtClean="0"/>
              <a:t>か</a:t>
            </a:r>
            <a:r>
              <a:rPr kumimoji="1" lang="en-US" altLang="ja-JP" dirty="0" err="1" smtClean="0"/>
              <a:t>LinkedList</a:t>
            </a:r>
            <a:r>
              <a:rPr kumimoji="1" lang="ja-JP" altLang="en-US" dirty="0" smtClean="0"/>
              <a:t>の</a:t>
            </a:r>
            <a:r>
              <a:rPr kumimoji="1" lang="en-US" altLang="ja-JP" dirty="0" smtClean="0"/>
              <a:t>add</a:t>
            </a:r>
            <a:r>
              <a:rPr kumimoji="1" lang="ja-JP" altLang="en-US" dirty="0" smtClean="0"/>
              <a:t>を呼び出す候補として挙げられます．</a:t>
            </a:r>
            <a:endParaRPr kumimoji="1" lang="en-US" altLang="ja-JP" dirty="0" smtClean="0"/>
          </a:p>
          <a:p>
            <a:r>
              <a:rPr kumimoji="1" lang="ja-JP" altLang="en-US" dirty="0" smtClean="0"/>
              <a:t>また，</a:t>
            </a:r>
            <a:r>
              <a:rPr kumimoji="1" lang="en-US" altLang="ja-JP" dirty="0" smtClean="0"/>
              <a:t>get</a:t>
            </a:r>
            <a:r>
              <a:rPr kumimoji="1" lang="ja-JP" altLang="en-US" dirty="0" smtClean="0"/>
              <a:t>の場合も同様に</a:t>
            </a:r>
            <a:r>
              <a:rPr kumimoji="1" lang="en-US" altLang="ja-JP" dirty="0" smtClean="0"/>
              <a:t>list</a:t>
            </a:r>
            <a:r>
              <a:rPr kumimoji="1" lang="ja-JP" altLang="en-US" dirty="0" smtClean="0"/>
              <a:t>の型が</a:t>
            </a:r>
            <a:r>
              <a:rPr kumimoji="1" lang="en-US" altLang="ja-JP" dirty="0" err="1" smtClean="0"/>
              <a:t>ArrayList</a:t>
            </a:r>
            <a:r>
              <a:rPr kumimoji="1" lang="ja-JP" altLang="en-US" dirty="0" smtClean="0"/>
              <a:t>または</a:t>
            </a:r>
            <a:r>
              <a:rPr kumimoji="1" lang="en-US" altLang="ja-JP" dirty="0" err="1" smtClean="0"/>
              <a:t>LinkedList</a:t>
            </a:r>
            <a:r>
              <a:rPr kumimoji="1" lang="ja-JP" altLang="en-US" dirty="0" smtClean="0"/>
              <a:t>なので，</a:t>
            </a:r>
            <a:r>
              <a:rPr kumimoji="1" lang="en-US" altLang="ja-JP" dirty="0" err="1" smtClean="0"/>
              <a:t>list.get</a:t>
            </a:r>
            <a:r>
              <a:rPr kumimoji="1" lang="ja-JP" altLang="en-US" dirty="0" smtClean="0"/>
              <a:t>によって呼び出されるメソッドの候補として</a:t>
            </a:r>
            <a:endParaRPr kumimoji="1" lang="en-US" altLang="ja-JP" dirty="0" smtClean="0"/>
          </a:p>
          <a:p>
            <a:r>
              <a:rPr kumimoji="1" lang="en-US" altLang="ja-JP" dirty="0" err="1" smtClean="0"/>
              <a:t>ArrayList</a:t>
            </a:r>
            <a:r>
              <a:rPr kumimoji="1" lang="ja-JP" altLang="en-US" dirty="0" smtClean="0"/>
              <a:t>の</a:t>
            </a:r>
            <a:r>
              <a:rPr kumimoji="1" lang="en-US" altLang="ja-JP" dirty="0" smtClean="0"/>
              <a:t>get</a:t>
            </a:r>
            <a:r>
              <a:rPr kumimoji="1" lang="ja-JP" altLang="en-US" dirty="0" smtClean="0"/>
              <a:t>か</a:t>
            </a:r>
            <a:r>
              <a:rPr kumimoji="1" lang="en-US" altLang="ja-JP" dirty="0" err="1" smtClean="0"/>
              <a:t>LinkedList</a:t>
            </a:r>
            <a:r>
              <a:rPr kumimoji="1" lang="ja-JP" altLang="en-US" dirty="0" smtClean="0"/>
              <a:t>の</a:t>
            </a:r>
            <a:r>
              <a:rPr kumimoji="1" lang="en-US" altLang="ja-JP" dirty="0" smtClean="0"/>
              <a:t>get</a:t>
            </a:r>
            <a:r>
              <a:rPr kumimoji="1" lang="ja-JP" altLang="en-US" dirty="0" smtClean="0"/>
              <a:t>を候補として挙げます．</a:t>
            </a:r>
            <a:endParaRPr kumimoji="1" lang="en-US" altLang="ja-JP" dirty="0" smtClean="0"/>
          </a:p>
          <a:p>
            <a:r>
              <a:rPr kumimoji="1" lang="ja-JP" altLang="en-US" dirty="0" smtClean="0"/>
              <a:t>これが</a:t>
            </a:r>
            <a:r>
              <a:rPr kumimoji="1" lang="en-US" altLang="ja-JP" dirty="0" smtClean="0"/>
              <a:t>VTA</a:t>
            </a:r>
            <a:r>
              <a:rPr kumimoji="1" lang="ja-JP" altLang="en-US" dirty="0" smtClean="0"/>
              <a:t>を用いたメソッド呼び出しの解決の流れになっています．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5</a:t>
            </a:fld>
            <a:endParaRPr kumimoji="1" lang="ja-JP" altLang="en-US"/>
          </a:p>
        </p:txBody>
      </p:sp>
    </p:spTree>
    <p:extLst>
      <p:ext uri="{BB962C8B-B14F-4D97-AF65-F5344CB8AC3E}">
        <p14:creationId xmlns:p14="http://schemas.microsoft.com/office/powerpoint/2010/main" val="403169300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つぎに先祖ノードの集合に含めれるパスノードとその子から構成される部分グラフを求めます．</a:t>
            </a:r>
            <a:endParaRPr kumimoji="1" lang="en-US" altLang="ja-JP" dirty="0" smtClean="0"/>
          </a:p>
          <a:p>
            <a:r>
              <a:rPr kumimoji="1" lang="ja-JP" altLang="en-US" dirty="0" smtClean="0"/>
              <a:t>図の場合，３番と９番がパスノードなので，その子からなる部分ブラフを求めます．</a:t>
            </a:r>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32</a:t>
            </a:fld>
            <a:endParaRPr kumimoji="1" lang="ja-JP" altLang="en-US"/>
          </a:p>
        </p:txBody>
      </p:sp>
    </p:spTree>
    <p:extLst>
      <p:ext uri="{BB962C8B-B14F-4D97-AF65-F5344CB8AC3E}">
        <p14:creationId xmlns:p14="http://schemas.microsoft.com/office/powerpoint/2010/main" val="333930053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このような部分グラフが求まります．</a:t>
            </a:r>
            <a:endParaRPr kumimoji="1" lang="en-US" altLang="ja-JP" dirty="0" smtClean="0"/>
          </a:p>
          <a:p>
            <a:r>
              <a:rPr kumimoji="1" lang="ja-JP" altLang="en-US" dirty="0" smtClean="0"/>
              <a:t>これは，入力メソッドと関係の薄いメソッドの実行経路を排除しています．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33</a:t>
            </a:fld>
            <a:endParaRPr kumimoji="1" lang="ja-JP" altLang="en-US"/>
          </a:p>
        </p:txBody>
      </p:sp>
    </p:spTree>
    <p:extLst>
      <p:ext uri="{BB962C8B-B14F-4D97-AF65-F5344CB8AC3E}">
        <p14:creationId xmlns:p14="http://schemas.microsoft.com/office/powerpoint/2010/main" val="354000208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2000" dirty="0" smtClean="0"/>
              <a:t>この部分グラフの各エントリーノードがひとつのパスノードを持つような組み合わせは</a:t>
            </a:r>
            <a:r>
              <a:rPr kumimoji="1" lang="ja-JP" altLang="en-US" sz="2000" dirty="0" err="1" smtClean="0"/>
              <a:t>が</a:t>
            </a:r>
            <a:r>
              <a:rPr kumimoji="1" lang="ja-JP" altLang="en-US" sz="2000" dirty="0" smtClean="0"/>
              <a:t>実行経路に対応します．</a:t>
            </a:r>
            <a:endParaRPr kumimoji="1" lang="en-US" altLang="ja-JP" sz="2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この提示するメソッド列は</a:t>
            </a:r>
            <a:r>
              <a:rPr kumimoji="1" lang="en-US" altLang="ja-JP" sz="2000" dirty="0" err="1" smtClean="0"/>
              <a:t>ArrayList.clear</a:t>
            </a:r>
            <a:r>
              <a:rPr kumimoji="1" lang="ja-JP" altLang="en-US" sz="2000" dirty="0" smtClean="0"/>
              <a:t>を実行してから</a:t>
            </a:r>
            <a:r>
              <a:rPr kumimoji="1" lang="en-US" altLang="ja-JP" sz="2000" dirty="0" err="1" smtClean="0"/>
              <a:t>ArrayList</a:t>
            </a:r>
            <a:r>
              <a:rPr kumimoji="1" lang="ja-JP" altLang="en-US" sz="2000" dirty="0" smtClean="0"/>
              <a:t>を実行する部分のみとしています．</a:t>
            </a:r>
            <a:endParaRPr kumimoji="1" lang="en-US" altLang="ja-JP" sz="2000" dirty="0" smtClean="0"/>
          </a:p>
          <a:p>
            <a:endParaRPr kumimoji="1" lang="en-US" altLang="ja-JP" sz="2000" dirty="0" smtClean="0"/>
          </a:p>
          <a:p>
            <a:r>
              <a:rPr kumimoji="1" lang="ja-JP" altLang="en-US" sz="2000" dirty="0" smtClean="0"/>
              <a:t>例の場合はすでに各エントリーノードがひとつのパスノードしか持っていないので，この部分グラフが提示するメソッド列に対応しており，</a:t>
            </a:r>
            <a:endParaRPr kumimoji="1" lang="en-US" altLang="ja-JP" sz="2000" dirty="0" smtClean="0"/>
          </a:p>
          <a:p>
            <a:r>
              <a:rPr kumimoji="1" lang="ja-JP" altLang="en-US" sz="2000" dirty="0" smtClean="0"/>
              <a:t>このようなメソッド列が得られることになります．これが</a:t>
            </a:r>
            <a:r>
              <a:rPr kumimoji="1" lang="en-US" altLang="ja-JP" sz="2000" dirty="0" smtClean="0"/>
              <a:t>clear</a:t>
            </a:r>
            <a:r>
              <a:rPr kumimoji="1" lang="ja-JP" altLang="en-US" sz="2000" dirty="0" smtClean="0"/>
              <a:t>を実行してから</a:t>
            </a:r>
            <a:r>
              <a:rPr kumimoji="1" lang="en-US" altLang="ja-JP" sz="2000" dirty="0" smtClean="0"/>
              <a:t>size</a:t>
            </a:r>
            <a:r>
              <a:rPr kumimoji="1" lang="ja-JP" altLang="en-US" sz="2000" dirty="0" smtClean="0"/>
              <a:t>を実行する実行経路となっています．</a:t>
            </a:r>
            <a:endParaRPr kumimoji="1" lang="en-US" altLang="ja-JP" sz="2000" dirty="0" smtClean="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34</a:t>
            </a:fld>
            <a:endParaRPr kumimoji="1" lang="ja-JP" altLang="en-US"/>
          </a:p>
        </p:txBody>
      </p:sp>
    </p:spTree>
    <p:extLst>
      <p:ext uri="{BB962C8B-B14F-4D97-AF65-F5344CB8AC3E}">
        <p14:creationId xmlns:p14="http://schemas.microsoft.com/office/powerpoint/2010/main" val="280328086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一方，</a:t>
            </a:r>
            <a:r>
              <a:rPr kumimoji="1" lang="en-US" altLang="ja-JP" dirty="0" smtClean="0"/>
              <a:t>(7,5)</a:t>
            </a:r>
            <a:r>
              <a:rPr kumimoji="1" lang="ja-JP" altLang="en-US" dirty="0" smtClean="0"/>
              <a:t>の組み合わせ，つまり</a:t>
            </a:r>
            <a:r>
              <a:rPr kumimoji="1" lang="en-US" altLang="ja-JP" dirty="0" smtClean="0"/>
              <a:t>(</a:t>
            </a:r>
            <a:r>
              <a:rPr kumimoji="1" lang="en-US" altLang="ja-JP" dirty="0" err="1" smtClean="0"/>
              <a:t>ArrayList.clear</a:t>
            </a:r>
            <a:r>
              <a:rPr kumimoji="1" lang="ja-JP" altLang="en-US" dirty="0" err="1" smtClean="0"/>
              <a:t>，</a:t>
            </a:r>
            <a:r>
              <a:rPr kumimoji="1" lang="en-US" altLang="ja-JP" dirty="0" err="1" smtClean="0"/>
              <a:t>LinkedList.size</a:t>
            </a:r>
            <a:r>
              <a:rPr kumimoji="1" lang="en-US" altLang="ja-JP" dirty="0" smtClean="0"/>
              <a:t>)</a:t>
            </a:r>
            <a:r>
              <a:rPr kumimoji="1" lang="ja-JP" altLang="en-US" dirty="0" smtClean="0"/>
              <a:t>の組み合わせでは，</a:t>
            </a:r>
            <a:endParaRPr kumimoji="1" lang="en-US" altLang="ja-JP" dirty="0" smtClean="0"/>
          </a:p>
          <a:p>
            <a:r>
              <a:rPr kumimoji="1" lang="ja-JP" altLang="en-US" dirty="0" smtClean="0"/>
              <a:t>各エントリーノードにひとつのパスノードを対応させたときに，</a:t>
            </a:r>
            <a:endParaRPr kumimoji="1" lang="en-US" altLang="ja-JP" dirty="0" smtClean="0"/>
          </a:p>
          <a:p>
            <a:r>
              <a:rPr kumimoji="1" lang="en-US" altLang="ja-JP" dirty="0" smtClean="0"/>
              <a:t>main</a:t>
            </a:r>
            <a:r>
              <a:rPr kumimoji="1" lang="ja-JP" altLang="en-US" dirty="0" smtClean="0"/>
              <a:t>のエントリーノードを上のパスノードに対応させるとこのような部分グラフになり，</a:t>
            </a:r>
            <a:endParaRPr kumimoji="1" lang="en-US" altLang="ja-JP" dirty="0" smtClean="0"/>
          </a:p>
          <a:p>
            <a:r>
              <a:rPr kumimoji="1" lang="ja-JP" altLang="en-US" dirty="0" smtClean="0"/>
              <a:t>下のパスノードに対応させると下のような部分グラフが得られます．</a:t>
            </a:r>
            <a:endParaRPr kumimoji="1" lang="en-US" altLang="ja-JP" dirty="0" smtClean="0"/>
          </a:p>
          <a:p>
            <a:r>
              <a:rPr kumimoji="1" lang="ja-JP" altLang="en-US" dirty="0" smtClean="0"/>
              <a:t>これらの部分グラフでは</a:t>
            </a:r>
            <a:r>
              <a:rPr kumimoji="1" lang="en-US" altLang="ja-JP" dirty="0" smtClean="0"/>
              <a:t>clear</a:t>
            </a:r>
            <a:r>
              <a:rPr kumimoji="1" lang="ja-JP" altLang="en-US" dirty="0" smtClean="0"/>
              <a:t>を実行してから</a:t>
            </a:r>
            <a:r>
              <a:rPr kumimoji="1" lang="en-US" altLang="ja-JP" dirty="0" smtClean="0"/>
              <a:t>size</a:t>
            </a:r>
            <a:r>
              <a:rPr kumimoji="1" lang="ja-JP" altLang="en-US" dirty="0" smtClean="0"/>
              <a:t>を実行するような経路が存在しないので，出力として提示するメソッドは存在しません．</a:t>
            </a:r>
            <a:endParaRPr kumimoji="1" lang="en-US" altLang="ja-JP" dirty="0" smtClean="0"/>
          </a:p>
          <a:p>
            <a:r>
              <a:rPr kumimoji="1" lang="en-US" altLang="ja-JP" dirty="0" err="1" smtClean="0"/>
              <a:t>ArrayList</a:t>
            </a:r>
            <a:r>
              <a:rPr kumimoji="1" lang="ja-JP" altLang="en-US" dirty="0" smtClean="0"/>
              <a:t>の</a:t>
            </a:r>
            <a:r>
              <a:rPr kumimoji="1" lang="en-US" altLang="ja-JP" dirty="0" smtClean="0"/>
              <a:t>clear</a:t>
            </a:r>
            <a:r>
              <a:rPr kumimoji="1" lang="ja-JP" altLang="en-US" dirty="0" smtClean="0"/>
              <a:t>を実行してから</a:t>
            </a:r>
            <a:r>
              <a:rPr kumimoji="1" lang="en-US" altLang="ja-JP" dirty="0" err="1" smtClean="0"/>
              <a:t>LinkedList</a:t>
            </a:r>
            <a:r>
              <a:rPr kumimoji="1" lang="ja-JP" altLang="en-US" dirty="0" smtClean="0"/>
              <a:t>の</a:t>
            </a:r>
            <a:r>
              <a:rPr kumimoji="1" lang="en-US" altLang="ja-JP" dirty="0" smtClean="0"/>
              <a:t>size</a:t>
            </a:r>
            <a:r>
              <a:rPr kumimoji="1" lang="ja-JP" altLang="en-US" dirty="0" smtClean="0"/>
              <a:t>を実行することはありえないということを意味しています．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35</a:t>
            </a:fld>
            <a:endParaRPr kumimoji="1" lang="ja-JP" altLang="en-US"/>
          </a:p>
        </p:txBody>
      </p:sp>
    </p:spTree>
    <p:extLst>
      <p:ext uri="{BB962C8B-B14F-4D97-AF65-F5344CB8AC3E}">
        <p14:creationId xmlns:p14="http://schemas.microsoft.com/office/powerpoint/2010/main" val="39840947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36</a:t>
            </a:fld>
            <a:endParaRPr kumimoji="1" lang="ja-JP" altLang="en-US"/>
          </a:p>
        </p:txBody>
      </p:sp>
    </p:spTree>
    <p:extLst>
      <p:ext uri="{BB962C8B-B14F-4D97-AF65-F5344CB8AC3E}">
        <p14:creationId xmlns:p14="http://schemas.microsoft.com/office/powerpoint/2010/main" val="280328086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37</a:t>
            </a:fld>
            <a:endParaRPr kumimoji="1" lang="ja-JP" altLang="en-US"/>
          </a:p>
        </p:txBody>
      </p:sp>
    </p:spTree>
    <p:extLst>
      <p:ext uri="{BB962C8B-B14F-4D97-AF65-F5344CB8AC3E}">
        <p14:creationId xmlns:p14="http://schemas.microsoft.com/office/powerpoint/2010/main" val="320531976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この表の列は左から順にプログラム名，全メソッド数，時間内に探索が完了したメソッド数，その割合と</a:t>
            </a:r>
            <a:endParaRPr kumimoji="1" lang="en-US" altLang="ja-JP" dirty="0" smtClean="0"/>
          </a:p>
          <a:p>
            <a:r>
              <a:rPr kumimoji="1" lang="ja-JP" altLang="en-US" dirty="0" smtClean="0"/>
              <a:t>なっています．</a:t>
            </a:r>
            <a:endParaRPr kumimoji="1" lang="en-US" altLang="ja-JP" dirty="0" smtClean="0"/>
          </a:p>
          <a:p>
            <a:r>
              <a:rPr kumimoji="1" lang="ja-JP" altLang="en-US" dirty="0" smtClean="0"/>
              <a:t>この結果から，１分間あれば７割以上のメソッドに対してグラフの構築が完了するといえます．</a:t>
            </a:r>
            <a:endParaRPr kumimoji="1" lang="en-US" altLang="ja-JP" dirty="0" smtClean="0"/>
          </a:p>
          <a:p>
            <a:r>
              <a:rPr kumimoji="1" lang="ja-JP" altLang="en-US" dirty="0" smtClean="0"/>
              <a:t>よって，多くの場合に手法が適応可能であったといるのではないかと考えられます．</a:t>
            </a:r>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39</a:t>
            </a:fld>
            <a:endParaRPr kumimoji="1" lang="ja-JP" altLang="en-US"/>
          </a:p>
        </p:txBody>
      </p:sp>
    </p:spTree>
    <p:extLst>
      <p:ext uri="{BB962C8B-B14F-4D97-AF65-F5344CB8AC3E}">
        <p14:creationId xmlns:p14="http://schemas.microsoft.com/office/powerpoint/2010/main" val="207709842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つづきまして，</a:t>
            </a:r>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40</a:t>
            </a:fld>
            <a:endParaRPr kumimoji="1" lang="ja-JP" altLang="en-US"/>
          </a:p>
        </p:txBody>
      </p:sp>
    </p:spTree>
    <p:extLst>
      <p:ext uri="{BB962C8B-B14F-4D97-AF65-F5344CB8AC3E}">
        <p14:creationId xmlns:p14="http://schemas.microsoft.com/office/powerpoint/2010/main" val="97371255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まとめ</a:t>
            </a:r>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42</a:t>
            </a:fld>
            <a:endParaRPr kumimoji="1" lang="ja-JP" altLang="en-US"/>
          </a:p>
        </p:txBody>
      </p:sp>
    </p:spTree>
    <p:extLst>
      <p:ext uri="{BB962C8B-B14F-4D97-AF65-F5344CB8AC3E}">
        <p14:creationId xmlns:p14="http://schemas.microsoft.com/office/powerpoint/2010/main" val="1171991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つぎに先ほどの候補を用いて実行経路を考えたいと思います．</a:t>
            </a:r>
            <a:endParaRPr kumimoji="1" lang="en-US" altLang="ja-JP" dirty="0" smtClean="0"/>
          </a:p>
          <a:p>
            <a:r>
              <a:rPr kumimoji="1" lang="ja-JP" altLang="en-US" dirty="0" smtClean="0"/>
              <a:t>この図のこの</a:t>
            </a:r>
            <a:r>
              <a:rPr kumimoji="1" lang="en-US" altLang="ja-JP" dirty="0" smtClean="0"/>
              <a:t>add</a:t>
            </a:r>
            <a:r>
              <a:rPr kumimoji="1" lang="ja-JP" altLang="en-US" dirty="0" smtClean="0"/>
              <a:t>と</a:t>
            </a:r>
            <a:r>
              <a:rPr kumimoji="1" lang="en-US" altLang="ja-JP" dirty="0" smtClean="0"/>
              <a:t>get</a:t>
            </a:r>
            <a:r>
              <a:rPr kumimoji="1" lang="ja-JP" altLang="en-US" dirty="0" smtClean="0"/>
              <a:t>は先ほどのコードの</a:t>
            </a:r>
            <a:r>
              <a:rPr kumimoji="1" lang="en-US" altLang="ja-JP" dirty="0" smtClean="0"/>
              <a:t>2</a:t>
            </a:r>
            <a:r>
              <a:rPr kumimoji="1" lang="ja-JP" altLang="en-US" dirty="0" err="1" smtClean="0"/>
              <a:t>つの</a:t>
            </a:r>
            <a:r>
              <a:rPr kumimoji="1" lang="ja-JP" altLang="en-US" dirty="0" smtClean="0"/>
              <a:t>メソッド呼び出しで，その右のノードが</a:t>
            </a:r>
            <a:r>
              <a:rPr kumimoji="1" lang="en-US" altLang="ja-JP" dirty="0" smtClean="0"/>
              <a:t>VTA</a:t>
            </a:r>
            <a:r>
              <a:rPr kumimoji="1" lang="ja-JP" altLang="en-US" dirty="0" smtClean="0"/>
              <a:t>による呼び出し候補になっています．</a:t>
            </a:r>
            <a:endParaRPr kumimoji="1" lang="en-US" altLang="ja-JP" dirty="0" smtClean="0"/>
          </a:p>
          <a:p>
            <a:r>
              <a:rPr kumimoji="1" lang="ja-JP" altLang="en-US" dirty="0" smtClean="0"/>
              <a:t>実行経路としては</a:t>
            </a:r>
            <a:r>
              <a:rPr kumimoji="1" lang="ja-JP" altLang="en-US" dirty="0" err="1" smtClean="0"/>
              <a:t>左左</a:t>
            </a:r>
            <a:r>
              <a:rPr kumimoji="1" lang="ja-JP" altLang="en-US" dirty="0" smtClean="0"/>
              <a:t>，左右，右左，</a:t>
            </a:r>
            <a:r>
              <a:rPr kumimoji="1" lang="ja-JP" altLang="en-US" dirty="0" err="1" smtClean="0"/>
              <a:t>右右</a:t>
            </a:r>
            <a:r>
              <a:rPr kumimoji="1" lang="ja-JP" altLang="en-US" dirty="0" smtClean="0"/>
              <a:t>の</a:t>
            </a:r>
            <a:r>
              <a:rPr kumimoji="1" lang="en-US" altLang="ja-JP" dirty="0" smtClean="0"/>
              <a:t>4</a:t>
            </a:r>
            <a:r>
              <a:rPr kumimoji="1" lang="ja-JP" altLang="en-US" dirty="0" smtClean="0"/>
              <a:t>通りが考えられます．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6</a:t>
            </a:fld>
            <a:endParaRPr kumimoji="1" lang="ja-JP" altLang="en-US"/>
          </a:p>
        </p:txBody>
      </p:sp>
    </p:spTree>
    <p:extLst>
      <p:ext uri="{BB962C8B-B14F-4D97-AF65-F5344CB8AC3E}">
        <p14:creationId xmlns:p14="http://schemas.microsoft.com/office/powerpoint/2010/main" val="14265995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しかしながら，変数</a:t>
            </a:r>
            <a:r>
              <a:rPr kumimoji="1" lang="en-US" altLang="ja-JP" dirty="0" smtClean="0"/>
              <a:t>list</a:t>
            </a:r>
            <a:r>
              <a:rPr kumimoji="1" lang="ja-JP" altLang="en-US" dirty="0" smtClean="0"/>
              <a:t>の型は</a:t>
            </a:r>
            <a:r>
              <a:rPr kumimoji="1" lang="en-US" altLang="ja-JP" dirty="0" err="1" smtClean="0"/>
              <a:t>ArrayList</a:t>
            </a:r>
            <a:r>
              <a:rPr kumimoji="1" lang="ja-JP" altLang="en-US" dirty="0" smtClean="0"/>
              <a:t>と</a:t>
            </a:r>
            <a:r>
              <a:rPr kumimoji="1" lang="en-US" altLang="ja-JP" dirty="0" err="1" smtClean="0"/>
              <a:t>LinkedList</a:t>
            </a:r>
            <a:r>
              <a:rPr kumimoji="1" lang="ja-JP" altLang="en-US" dirty="0" smtClean="0"/>
              <a:t>のどちらか一方であるので，</a:t>
            </a:r>
            <a:endParaRPr kumimoji="1" lang="en-US" altLang="ja-JP" dirty="0" smtClean="0"/>
          </a:p>
          <a:p>
            <a:r>
              <a:rPr kumimoji="1" lang="ja-JP" altLang="en-US" dirty="0" smtClean="0"/>
              <a:t>この赤く示した左から右，右から左の</a:t>
            </a:r>
            <a:r>
              <a:rPr kumimoji="1" lang="en-US" altLang="ja-JP" dirty="0" smtClean="0"/>
              <a:t>2</a:t>
            </a:r>
            <a:r>
              <a:rPr kumimoji="1" lang="ja-JP" altLang="en-US" dirty="0" smtClean="0"/>
              <a:t>通りの経路は実行不能であることが分かります．</a:t>
            </a:r>
            <a:endParaRPr kumimoji="1" lang="en-US" altLang="ja-JP" dirty="0" smtClean="0"/>
          </a:p>
          <a:p>
            <a:r>
              <a:rPr kumimoji="1" lang="ja-JP" altLang="en-US" dirty="0" smtClean="0"/>
              <a:t>実際に実行可能な経路は</a:t>
            </a:r>
            <a:r>
              <a:rPr kumimoji="1" lang="en-US" altLang="ja-JP" dirty="0" smtClean="0"/>
              <a:t>2</a:t>
            </a:r>
            <a:r>
              <a:rPr kumimoji="1" lang="ja-JP" altLang="en-US" dirty="0" smtClean="0"/>
              <a:t>通りしかありません．</a:t>
            </a:r>
            <a:endParaRPr kumimoji="1" lang="en-US" altLang="ja-JP" dirty="0" smtClean="0"/>
          </a:p>
          <a:p>
            <a:r>
              <a:rPr kumimoji="1" lang="ja-JP" altLang="en-US" dirty="0" smtClean="0"/>
              <a:t>このような実行不能経路は変数</a:t>
            </a:r>
            <a:r>
              <a:rPr kumimoji="1" lang="en-US" altLang="ja-JP" dirty="0" smtClean="0"/>
              <a:t>list</a:t>
            </a:r>
            <a:r>
              <a:rPr kumimoji="1" lang="ja-JP" altLang="en-US" dirty="0" smtClean="0"/>
              <a:t>の型を考慮していないことが原因で生じます．</a:t>
            </a:r>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7</a:t>
            </a:fld>
            <a:endParaRPr kumimoji="1" lang="ja-JP" altLang="en-US"/>
          </a:p>
        </p:txBody>
      </p:sp>
    </p:spTree>
    <p:extLst>
      <p:ext uri="{BB962C8B-B14F-4D97-AF65-F5344CB8AC3E}">
        <p14:creationId xmlns:p14="http://schemas.microsoft.com/office/powerpoint/2010/main" val="758576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そこで，オブジェクト変数の型を考慮することで，このような実行不能経路を取り除くことを図りました．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8</a:t>
            </a:fld>
            <a:endParaRPr kumimoji="1" lang="ja-JP" altLang="en-US"/>
          </a:p>
        </p:txBody>
      </p:sp>
    </p:spTree>
    <p:extLst>
      <p:ext uri="{BB962C8B-B14F-4D97-AF65-F5344CB8AC3E}">
        <p14:creationId xmlns:p14="http://schemas.microsoft.com/office/powerpoint/2010/main" val="4262783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実行不能経路を排除するため，オブジェクト変数の型を考慮した実行経路の検索手法と提案します．</a:t>
            </a:r>
            <a:endParaRPr kumimoji="1" lang="en-US" altLang="ja-JP" dirty="0" smtClean="0"/>
          </a:p>
          <a:p>
            <a:r>
              <a:rPr kumimoji="1" lang="ja-JP" altLang="en-US" dirty="0" smtClean="0"/>
              <a:t>入力としては</a:t>
            </a:r>
            <a:r>
              <a:rPr kumimoji="1" lang="en-US" altLang="ja-JP" dirty="0" err="1" smtClean="0"/>
              <a:t>Kamiya</a:t>
            </a:r>
            <a:r>
              <a:rPr kumimoji="1" lang="ja-JP" altLang="en-US" dirty="0" smtClean="0"/>
              <a:t>の手法と同様に</a:t>
            </a:r>
            <a:r>
              <a:rPr kumimoji="1" lang="en-US" altLang="ja-JP" dirty="0" smtClean="0"/>
              <a:t>2</a:t>
            </a:r>
            <a:r>
              <a:rPr kumimoji="1" lang="ja-JP" altLang="en-US" dirty="0" err="1" smtClean="0"/>
              <a:t>つの</a:t>
            </a:r>
            <a:r>
              <a:rPr kumimoji="1" lang="ja-JP" altLang="en-US" dirty="0" smtClean="0"/>
              <a:t>メソッド名</a:t>
            </a:r>
            <a:r>
              <a:rPr kumimoji="1" lang="en-US" altLang="ja-JP" dirty="0" smtClean="0"/>
              <a:t>m1,m2</a:t>
            </a:r>
            <a:r>
              <a:rPr kumimoji="1" lang="ja-JP" altLang="en-US" dirty="0" smtClean="0"/>
              <a:t>と対象となるプログラムを与え，</a:t>
            </a:r>
            <a:endParaRPr kumimoji="1" lang="en-US" altLang="ja-JP" dirty="0" smtClean="0"/>
          </a:p>
          <a:p>
            <a:r>
              <a:rPr lang="ja-JP" altLang="en-US" dirty="0" smtClean="0"/>
              <a:t>それに対する出力として</a:t>
            </a:r>
            <a:r>
              <a:rPr lang="en-US" altLang="ja-JP" dirty="0" smtClean="0"/>
              <a:t>m1</a:t>
            </a:r>
            <a:r>
              <a:rPr lang="ja-JP" altLang="en-US" dirty="0" smtClean="0"/>
              <a:t>を</a:t>
            </a:r>
            <a:r>
              <a:rPr lang="ja-JP" altLang="en-US" dirty="0"/>
              <a:t>呼び出して</a:t>
            </a:r>
            <a:r>
              <a:rPr lang="ja-JP" altLang="en-US" dirty="0" smtClean="0"/>
              <a:t>から</a:t>
            </a:r>
            <a:r>
              <a:rPr lang="en-US" altLang="ja-JP" dirty="0" smtClean="0"/>
              <a:t>m2</a:t>
            </a:r>
            <a:r>
              <a:rPr lang="ja-JP" altLang="en-US" dirty="0" smtClean="0"/>
              <a:t>を呼び出す実行</a:t>
            </a:r>
            <a:r>
              <a:rPr lang="ja-JP" altLang="en-US" dirty="0"/>
              <a:t>経路において呼び出すメソッド列を</a:t>
            </a:r>
            <a:r>
              <a:rPr lang="ja-JP" altLang="en-US" dirty="0" smtClean="0"/>
              <a:t>提示するものです．</a:t>
            </a:r>
            <a:endParaRPr lang="en-US" altLang="ja-JP" dirty="0" smtClean="0"/>
          </a:p>
          <a:p>
            <a:endParaRPr kumimoji="1" lang="en-US" altLang="ja-JP" dirty="0" smtClean="0"/>
          </a:p>
          <a:p>
            <a:r>
              <a:rPr kumimoji="1" lang="ja-JP" altLang="en-US" dirty="0" smtClean="0"/>
              <a:t>この「オブジェクト変数の型を考慮した実行経路」についてなんですが，</a:t>
            </a:r>
            <a:endParaRPr kumimoji="1" lang="en-US" altLang="ja-JP" dirty="0" smtClean="0"/>
          </a:p>
          <a:p>
            <a:r>
              <a:rPr kumimoji="1" lang="ja-JP" altLang="en-US" dirty="0" smtClean="0"/>
              <a:t>オブジェクト変数の型情報は同一メソッド内と，メソッドの呼び出し元から呼び出し先へ伝播するものとなっています．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9</a:t>
            </a:fld>
            <a:endParaRPr kumimoji="1" lang="ja-JP" altLang="en-US"/>
          </a:p>
        </p:txBody>
      </p:sp>
    </p:spTree>
    <p:extLst>
      <p:ext uri="{BB962C8B-B14F-4D97-AF65-F5344CB8AC3E}">
        <p14:creationId xmlns:p14="http://schemas.microsoft.com/office/powerpoint/2010/main" val="6950564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10</a:t>
            </a:fld>
            <a:endParaRPr kumimoji="1" lang="ja-JP" altLang="en-US"/>
          </a:p>
        </p:txBody>
      </p:sp>
    </p:spTree>
    <p:extLst>
      <p:ext uri="{BB962C8B-B14F-4D97-AF65-F5344CB8AC3E}">
        <p14:creationId xmlns:p14="http://schemas.microsoft.com/office/powerpoint/2010/main" val="459578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提案</a:t>
            </a:r>
            <a:r>
              <a:rPr kumimoji="1" lang="ja-JP" altLang="en-US" dirty="0" smtClean="0"/>
              <a:t>手法</a:t>
            </a:r>
            <a:r>
              <a:rPr kumimoji="1" lang="en-US" altLang="ja-JP" dirty="0" smtClean="0"/>
              <a:t>3</a:t>
            </a:r>
            <a:r>
              <a:rPr kumimoji="1" lang="ja-JP" altLang="en-US" dirty="0" err="1" smtClean="0"/>
              <a:t>つの</a:t>
            </a:r>
            <a:r>
              <a:rPr kumimoji="1" lang="ja-JP" altLang="en-US" dirty="0" smtClean="0"/>
              <a:t>手順から構成されます．</a:t>
            </a:r>
            <a:endParaRPr kumimoji="1" lang="en-US" altLang="ja-JP" dirty="0" smtClean="0"/>
          </a:p>
          <a:p>
            <a:r>
              <a:rPr kumimoji="1" lang="en-US" altLang="ja-JP" dirty="0" smtClean="0"/>
              <a:t>1</a:t>
            </a:r>
            <a:r>
              <a:rPr kumimoji="1" lang="ja-JP" altLang="en-US" dirty="0" smtClean="0"/>
              <a:t>つ目は実行経路の探索起点となるメソッドの特定です．</a:t>
            </a:r>
            <a:endParaRPr kumimoji="1" lang="en-US" altLang="ja-JP" dirty="0" smtClean="0"/>
          </a:p>
          <a:p>
            <a:r>
              <a:rPr kumimoji="1" lang="ja-JP" altLang="en-US" dirty="0" smtClean="0"/>
              <a:t>この手順によりルートメソッドというメソッドを特定します．</a:t>
            </a:r>
            <a:endParaRPr kumimoji="1" lang="en-US" altLang="ja-JP" dirty="0" smtClean="0"/>
          </a:p>
          <a:p>
            <a:r>
              <a:rPr kumimoji="1" lang="ja-JP" altLang="en-US" dirty="0" smtClean="0"/>
              <a:t>そのルートメソッドを起点として，手順２で手続き間実行経路グラフを構築します．</a:t>
            </a:r>
            <a:endParaRPr kumimoji="1" lang="en-US" altLang="ja-JP" dirty="0" smtClean="0"/>
          </a:p>
          <a:p>
            <a:r>
              <a:rPr kumimoji="1" lang="ja-JP" altLang="en-US" dirty="0" smtClean="0"/>
              <a:t>この手続き間実行経路グラフは後で説明します．</a:t>
            </a:r>
            <a:endParaRPr kumimoji="1" lang="en-US" altLang="ja-JP" dirty="0" smtClean="0"/>
          </a:p>
          <a:p>
            <a:r>
              <a:rPr kumimoji="1" lang="ja-JP" altLang="en-US" dirty="0" smtClean="0"/>
              <a:t>最後に手順３で手続き間実行経路グラフからメソッド列を抽出することで，メソッド列を出力します．</a:t>
            </a:r>
            <a:endParaRPr kumimoji="1" lang="en-US" altLang="ja-JP" dirty="0" smtClean="0"/>
          </a:p>
          <a:p>
            <a:r>
              <a:rPr kumimoji="1" lang="ja-JP" altLang="en-US" dirty="0" smtClean="0"/>
              <a:t>この各手順について説明していきます．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22032003-D6B8-49F0-8462-B46E2038EC3A}" type="slidenum">
              <a:rPr kumimoji="1" lang="ja-JP" altLang="en-US" smtClean="0"/>
              <a:t>11</a:t>
            </a:fld>
            <a:endParaRPr kumimoji="1" lang="ja-JP" altLang="en-US"/>
          </a:p>
        </p:txBody>
      </p:sp>
    </p:spTree>
    <p:extLst>
      <p:ext uri="{BB962C8B-B14F-4D97-AF65-F5344CB8AC3E}">
        <p14:creationId xmlns:p14="http://schemas.microsoft.com/office/powerpoint/2010/main" val="20346716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kumimoji="1" lang="en-US" altLang="ja-JP" smtClean="0"/>
              <a:t>Software Engineering Laboratory, Department of Computer Science, Graduate School of Information Science and Technology, Osaka University</a:t>
            </a:r>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smtClean="0"/>
              <a:t>Software Engineering Laboratory, Department of Computer Science, Graduate School of Information Science and Technology, Osaka University</a:t>
            </a:r>
            <a:endParaRPr kumimoji="1" lang="ja-JP" altLang="en-US"/>
          </a:p>
        </p:txBody>
      </p:sp>
      <p:sp>
        <p:nvSpPr>
          <p:cNvPr id="6" name="スライド番号プレースホルダー 5"/>
          <p:cNvSpPr>
            <a:spLocks noGrp="1"/>
          </p:cNvSpPr>
          <p:nvPr>
            <p:ph type="sldNum" sz="quarter" idx="12"/>
          </p:nvPr>
        </p:nvSpPr>
        <p:spPr/>
        <p:txBody>
          <a:bodyPr/>
          <a:lstStyle/>
          <a:p>
            <a:fld id="{55DFDD97-71F7-4EF8-8822-37316DB1A888}" type="slidenum">
              <a:rPr kumimoji="1" lang="ja-JP" altLang="en-US" smtClean="0"/>
              <a:t>‹#›</a:t>
            </a:fld>
            <a:endParaRPr kumimoji="1" lang="ja-JP" altLang="en-US"/>
          </a:p>
        </p:txBody>
      </p:sp>
    </p:spTree>
    <p:extLst>
      <p:ext uri="{BB962C8B-B14F-4D97-AF65-F5344CB8AC3E}">
        <p14:creationId xmlns:p14="http://schemas.microsoft.com/office/powerpoint/2010/main" val="3787913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smtClean="0"/>
              <a:t>Software Engineering Laboratory, Department of Computer Science, Graduate School of Information Science and Technology, Osaka University</a:t>
            </a:r>
            <a:endParaRPr kumimoji="1" lang="ja-JP" altLang="en-US"/>
          </a:p>
        </p:txBody>
      </p:sp>
      <p:sp>
        <p:nvSpPr>
          <p:cNvPr id="6" name="スライド番号プレースホルダー 5"/>
          <p:cNvSpPr>
            <a:spLocks noGrp="1"/>
          </p:cNvSpPr>
          <p:nvPr>
            <p:ph type="sldNum" sz="quarter" idx="12"/>
          </p:nvPr>
        </p:nvSpPr>
        <p:spPr/>
        <p:txBody>
          <a:bodyPr/>
          <a:lstStyle/>
          <a:p>
            <a:fld id="{55DFDD97-71F7-4EF8-8822-37316DB1A888}" type="slidenum">
              <a:rPr kumimoji="1" lang="ja-JP" altLang="en-US" smtClean="0"/>
              <a:t>‹#›</a:t>
            </a:fld>
            <a:endParaRPr kumimoji="1" lang="ja-JP" altLang="en-US"/>
          </a:p>
        </p:txBody>
      </p:sp>
    </p:spTree>
    <p:extLst>
      <p:ext uri="{BB962C8B-B14F-4D97-AF65-F5344CB8AC3E}">
        <p14:creationId xmlns:p14="http://schemas.microsoft.com/office/powerpoint/2010/main" val="853511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smtClean="0"/>
              <a:t>Software Engineering Laboratory, Department of Computer Science, Graduate School of Information Science and Technology, Osaka University</a:t>
            </a:r>
            <a:endParaRPr kumimoji="1" lang="ja-JP" altLang="en-US"/>
          </a:p>
        </p:txBody>
      </p:sp>
      <p:sp>
        <p:nvSpPr>
          <p:cNvPr id="6" name="スライド番号プレースホルダー 5"/>
          <p:cNvSpPr>
            <a:spLocks noGrp="1"/>
          </p:cNvSpPr>
          <p:nvPr>
            <p:ph type="sldNum" sz="quarter" idx="12"/>
          </p:nvPr>
        </p:nvSpPr>
        <p:spPr/>
        <p:txBody>
          <a:bodyPr/>
          <a:lstStyle/>
          <a:p>
            <a:fld id="{55DFDD97-71F7-4EF8-8822-37316DB1A888}" type="slidenum">
              <a:rPr kumimoji="1" lang="ja-JP" altLang="en-US" smtClean="0"/>
              <a:t>‹#›</a:t>
            </a:fld>
            <a:endParaRPr kumimoji="1" lang="ja-JP" altLang="en-US"/>
          </a:p>
        </p:txBody>
      </p:sp>
    </p:spTree>
    <p:extLst>
      <p:ext uri="{BB962C8B-B14F-4D97-AF65-F5344CB8AC3E}">
        <p14:creationId xmlns:p14="http://schemas.microsoft.com/office/powerpoint/2010/main" val="6677912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smtClean="0"/>
              <a:t>Software Engineering Laboratory, Department of Computer Science, Graduate School of Information Science and Technology, Osaka University</a:t>
            </a:r>
            <a:endParaRPr kumimoji="1" lang="ja-JP" altLang="en-US"/>
          </a:p>
        </p:txBody>
      </p:sp>
      <p:sp>
        <p:nvSpPr>
          <p:cNvPr id="7" name="スライド番号プレースホルダー 6"/>
          <p:cNvSpPr>
            <a:spLocks noGrp="1"/>
          </p:cNvSpPr>
          <p:nvPr>
            <p:ph type="sldNum" sz="quarter" idx="12"/>
          </p:nvPr>
        </p:nvSpPr>
        <p:spPr/>
        <p:txBody>
          <a:bodyPr/>
          <a:lstStyle/>
          <a:p>
            <a:fld id="{55DFDD97-71F7-4EF8-8822-37316DB1A888}" type="slidenum">
              <a:rPr kumimoji="1" lang="ja-JP" altLang="en-US" smtClean="0"/>
              <a:t>‹#›</a:t>
            </a:fld>
            <a:endParaRPr kumimoji="1" lang="ja-JP" altLang="en-US"/>
          </a:p>
        </p:txBody>
      </p:sp>
    </p:spTree>
    <p:extLst>
      <p:ext uri="{BB962C8B-B14F-4D97-AF65-F5344CB8AC3E}">
        <p14:creationId xmlns:p14="http://schemas.microsoft.com/office/powerpoint/2010/main" val="20306069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endParaRPr kumimoji="1" lang="ja-JP" altLang="en-US"/>
          </a:p>
        </p:txBody>
      </p:sp>
      <p:sp>
        <p:nvSpPr>
          <p:cNvPr id="8" name="フッター プレースホルダー 7"/>
          <p:cNvSpPr>
            <a:spLocks noGrp="1"/>
          </p:cNvSpPr>
          <p:nvPr>
            <p:ph type="ftr" sz="quarter" idx="11"/>
          </p:nvPr>
        </p:nvSpPr>
        <p:spPr/>
        <p:txBody>
          <a:bodyPr/>
          <a:lstStyle/>
          <a:p>
            <a:r>
              <a:rPr kumimoji="1" lang="en-US" altLang="ja-JP" smtClean="0"/>
              <a:t>Software Engineering Laboratory, Department of Computer Science, Graduate School of Information Science and Technology, Osaka University</a:t>
            </a:r>
            <a:endParaRPr kumimoji="1" lang="ja-JP" altLang="en-US"/>
          </a:p>
        </p:txBody>
      </p:sp>
      <p:sp>
        <p:nvSpPr>
          <p:cNvPr id="9" name="スライド番号プレースホルダー 8"/>
          <p:cNvSpPr>
            <a:spLocks noGrp="1"/>
          </p:cNvSpPr>
          <p:nvPr>
            <p:ph type="sldNum" sz="quarter" idx="12"/>
          </p:nvPr>
        </p:nvSpPr>
        <p:spPr/>
        <p:txBody>
          <a:bodyPr/>
          <a:lstStyle/>
          <a:p>
            <a:fld id="{55DFDD97-71F7-4EF8-8822-37316DB1A888}" type="slidenum">
              <a:rPr kumimoji="1" lang="ja-JP" altLang="en-US" smtClean="0"/>
              <a:t>‹#›</a:t>
            </a:fld>
            <a:endParaRPr kumimoji="1" lang="ja-JP" altLang="en-US"/>
          </a:p>
        </p:txBody>
      </p:sp>
    </p:spTree>
    <p:extLst>
      <p:ext uri="{BB962C8B-B14F-4D97-AF65-F5344CB8AC3E}">
        <p14:creationId xmlns:p14="http://schemas.microsoft.com/office/powerpoint/2010/main" val="2115861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r>
              <a:rPr kumimoji="1" lang="en-US" altLang="ja-JP" smtClean="0"/>
              <a:t>Software Engineering Laboratory, Department of Computer Science, Graduate School of Information Science and Technology, Osaka University</a:t>
            </a:r>
            <a:endParaRPr kumimoji="1" lang="ja-JP" altLang="en-US"/>
          </a:p>
        </p:txBody>
      </p:sp>
      <p:sp>
        <p:nvSpPr>
          <p:cNvPr id="5" name="スライド番号プレースホルダー 4"/>
          <p:cNvSpPr>
            <a:spLocks noGrp="1"/>
          </p:cNvSpPr>
          <p:nvPr>
            <p:ph type="sldNum" sz="quarter" idx="12"/>
          </p:nvPr>
        </p:nvSpPr>
        <p:spPr/>
        <p:txBody>
          <a:bodyPr/>
          <a:lstStyle/>
          <a:p>
            <a:fld id="{55DFDD97-71F7-4EF8-8822-37316DB1A888}" type="slidenum">
              <a:rPr kumimoji="1" lang="ja-JP" altLang="en-US" smtClean="0"/>
              <a:t>‹#›</a:t>
            </a:fld>
            <a:endParaRPr kumimoji="1" lang="ja-JP" altLang="en-US"/>
          </a:p>
        </p:txBody>
      </p:sp>
    </p:spTree>
    <p:extLst>
      <p:ext uri="{BB962C8B-B14F-4D97-AF65-F5344CB8AC3E}">
        <p14:creationId xmlns:p14="http://schemas.microsoft.com/office/powerpoint/2010/main" val="41358700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kumimoji="1" lang="ja-JP" altLang="en-US"/>
          </a:p>
        </p:txBody>
      </p:sp>
      <p:sp>
        <p:nvSpPr>
          <p:cNvPr id="3" name="フッター プレースホルダー 2"/>
          <p:cNvSpPr>
            <a:spLocks noGrp="1"/>
          </p:cNvSpPr>
          <p:nvPr>
            <p:ph type="ftr" sz="quarter" idx="11"/>
          </p:nvPr>
        </p:nvSpPr>
        <p:spPr/>
        <p:txBody>
          <a:bodyPr/>
          <a:lstStyle/>
          <a:p>
            <a:r>
              <a:rPr kumimoji="1" lang="en-US" altLang="ja-JP" smtClean="0"/>
              <a:t>Software Engineering Laboratory, Department of Computer Science, Graduate School of Information Science and Technology, Osaka University</a:t>
            </a:r>
            <a:endParaRPr kumimoji="1" lang="ja-JP" altLang="en-US"/>
          </a:p>
        </p:txBody>
      </p:sp>
      <p:sp>
        <p:nvSpPr>
          <p:cNvPr id="4" name="スライド番号プレースホルダー 3"/>
          <p:cNvSpPr>
            <a:spLocks noGrp="1"/>
          </p:cNvSpPr>
          <p:nvPr>
            <p:ph type="sldNum" sz="quarter" idx="12"/>
          </p:nvPr>
        </p:nvSpPr>
        <p:spPr/>
        <p:txBody>
          <a:bodyPr/>
          <a:lstStyle/>
          <a:p>
            <a:fld id="{55DFDD97-71F7-4EF8-8822-37316DB1A888}" type="slidenum">
              <a:rPr kumimoji="1" lang="ja-JP" altLang="en-US" smtClean="0"/>
              <a:t>‹#›</a:t>
            </a:fld>
            <a:endParaRPr kumimoji="1" lang="ja-JP" altLang="en-US"/>
          </a:p>
        </p:txBody>
      </p:sp>
    </p:spTree>
    <p:extLst>
      <p:ext uri="{BB962C8B-B14F-4D97-AF65-F5344CB8AC3E}">
        <p14:creationId xmlns:p14="http://schemas.microsoft.com/office/powerpoint/2010/main" val="26602821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smtClean="0"/>
              <a:t>Software Engineering Laboratory, Department of Computer Science, Graduate School of Information Science and Technology, Osaka University</a:t>
            </a:r>
            <a:endParaRPr kumimoji="1" lang="ja-JP" altLang="en-US"/>
          </a:p>
        </p:txBody>
      </p:sp>
      <p:sp>
        <p:nvSpPr>
          <p:cNvPr id="7" name="スライド番号プレースホルダー 6"/>
          <p:cNvSpPr>
            <a:spLocks noGrp="1"/>
          </p:cNvSpPr>
          <p:nvPr>
            <p:ph type="sldNum" sz="quarter" idx="12"/>
          </p:nvPr>
        </p:nvSpPr>
        <p:spPr/>
        <p:txBody>
          <a:bodyPr/>
          <a:lstStyle/>
          <a:p>
            <a:fld id="{55DFDD97-71F7-4EF8-8822-37316DB1A888}" type="slidenum">
              <a:rPr kumimoji="1" lang="ja-JP" altLang="en-US" smtClean="0"/>
              <a:t>‹#›</a:t>
            </a:fld>
            <a:endParaRPr kumimoji="1" lang="ja-JP" altLang="en-US"/>
          </a:p>
        </p:txBody>
      </p:sp>
    </p:spTree>
    <p:extLst>
      <p:ext uri="{BB962C8B-B14F-4D97-AF65-F5344CB8AC3E}">
        <p14:creationId xmlns:p14="http://schemas.microsoft.com/office/powerpoint/2010/main" val="3790858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sz="3600"/>
            </a:lvl1pPr>
          </a:lstStyle>
          <a:p>
            <a:r>
              <a:rPr lang="ja-JP" altLang="en-US" dirty="0" smtClean="0"/>
              <a:t>マスター タイトルの書式設定</a:t>
            </a:r>
            <a:endParaRPr lang="ja-JP" altLang="en-US" dirty="0"/>
          </a:p>
        </p:txBody>
      </p:sp>
      <p:sp>
        <p:nvSpPr>
          <p:cNvPr id="3" name="コンテンツ プレースホルダ 2"/>
          <p:cNvSpPr>
            <a:spLocks noGrp="1"/>
          </p:cNvSpPr>
          <p:nvPr>
            <p:ph idx="1"/>
          </p:nvPr>
        </p:nvSpPr>
        <p:spPr/>
        <p:txBody>
          <a:bodyPr/>
          <a:lstStyle>
            <a:lvl1pPr>
              <a:defRPr sz="2400"/>
            </a:lvl1pPr>
            <a:lvl2pPr>
              <a:defRPr sz="2400"/>
            </a:lvl2pPr>
            <a:lvl3pPr>
              <a:defRPr sz="2000"/>
            </a:lvl3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a:xfrm>
            <a:off x="7596336" y="6309320"/>
            <a:ext cx="1150938" cy="288925"/>
          </a:xfrm>
        </p:spPr>
        <p:txBody>
          <a:bodyPr/>
          <a:lstStyle>
            <a:lvl1pPr>
              <a:defRPr/>
            </a:lvl1pPr>
          </a:lstStyle>
          <a:p>
            <a:fld id="{9F5033E9-932D-4E41-95C3-341F9A6DAE17}" type="slidenum">
              <a:rPr lang="en-US" altLang="ja-JP"/>
              <a:pPr/>
              <a:t>‹#›</a:t>
            </a:fld>
            <a:endParaRPr lang="en-US" altLang="ja-JP"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smtClean="0"/>
              <a:t>Software Engineering Laboratory, Department of Computer Science, Graduate School of Information Science and Technology, Osaka University</a:t>
            </a:r>
            <a:endParaRPr kumimoji="1" lang="ja-JP" altLang="en-US"/>
          </a:p>
        </p:txBody>
      </p:sp>
      <p:sp>
        <p:nvSpPr>
          <p:cNvPr id="7" name="スライド番号プレースホルダー 6"/>
          <p:cNvSpPr>
            <a:spLocks noGrp="1"/>
          </p:cNvSpPr>
          <p:nvPr>
            <p:ph type="sldNum" sz="quarter" idx="12"/>
          </p:nvPr>
        </p:nvSpPr>
        <p:spPr/>
        <p:txBody>
          <a:bodyPr/>
          <a:lstStyle/>
          <a:p>
            <a:fld id="{55DFDD97-71F7-4EF8-8822-37316DB1A888}" type="slidenum">
              <a:rPr kumimoji="1" lang="ja-JP" altLang="en-US" smtClean="0"/>
              <a:t>‹#›</a:t>
            </a:fld>
            <a:endParaRPr kumimoji="1" lang="ja-JP" altLang="en-US"/>
          </a:p>
        </p:txBody>
      </p:sp>
    </p:spTree>
    <p:extLst>
      <p:ext uri="{BB962C8B-B14F-4D97-AF65-F5344CB8AC3E}">
        <p14:creationId xmlns:p14="http://schemas.microsoft.com/office/powerpoint/2010/main" val="40024584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smtClean="0"/>
              <a:t>Software Engineering Laboratory, Department of Computer Science, Graduate School of Information Science and Technology, Osaka University</a:t>
            </a:r>
            <a:endParaRPr kumimoji="1" lang="ja-JP" altLang="en-US"/>
          </a:p>
        </p:txBody>
      </p:sp>
      <p:sp>
        <p:nvSpPr>
          <p:cNvPr id="6" name="スライド番号プレースホルダー 5"/>
          <p:cNvSpPr>
            <a:spLocks noGrp="1"/>
          </p:cNvSpPr>
          <p:nvPr>
            <p:ph type="sldNum" sz="quarter" idx="12"/>
          </p:nvPr>
        </p:nvSpPr>
        <p:spPr/>
        <p:txBody>
          <a:bodyPr/>
          <a:lstStyle/>
          <a:p>
            <a:fld id="{55DFDD97-71F7-4EF8-8822-37316DB1A888}" type="slidenum">
              <a:rPr kumimoji="1" lang="ja-JP" altLang="en-US" smtClean="0"/>
              <a:t>‹#›</a:t>
            </a:fld>
            <a:endParaRPr kumimoji="1" lang="ja-JP" altLang="en-US"/>
          </a:p>
        </p:txBody>
      </p:sp>
    </p:spTree>
    <p:extLst>
      <p:ext uri="{BB962C8B-B14F-4D97-AF65-F5344CB8AC3E}">
        <p14:creationId xmlns:p14="http://schemas.microsoft.com/office/powerpoint/2010/main" val="14100915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smtClean="0"/>
              <a:t>Software Engineering Laboratory, Department of Computer Science, Graduate School of Information Science and Technology, Osaka University</a:t>
            </a:r>
            <a:endParaRPr kumimoji="1" lang="ja-JP" altLang="en-US"/>
          </a:p>
        </p:txBody>
      </p:sp>
      <p:sp>
        <p:nvSpPr>
          <p:cNvPr id="6" name="スライド番号プレースホルダー 5"/>
          <p:cNvSpPr>
            <a:spLocks noGrp="1"/>
          </p:cNvSpPr>
          <p:nvPr>
            <p:ph type="sldNum" sz="quarter" idx="12"/>
          </p:nvPr>
        </p:nvSpPr>
        <p:spPr/>
        <p:txBody>
          <a:bodyPr/>
          <a:lstStyle/>
          <a:p>
            <a:fld id="{55DFDD97-71F7-4EF8-8822-37316DB1A888}" type="slidenum">
              <a:rPr kumimoji="1" lang="ja-JP" altLang="en-US" smtClean="0"/>
              <a:t>‹#›</a:t>
            </a:fld>
            <a:endParaRPr kumimoji="1" lang="ja-JP" altLang="en-US"/>
          </a:p>
        </p:txBody>
      </p:sp>
    </p:spTree>
    <p:extLst>
      <p:ext uri="{BB962C8B-B14F-4D97-AF65-F5344CB8AC3E}">
        <p14:creationId xmlns:p14="http://schemas.microsoft.com/office/powerpoint/2010/main" val="1959073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smtClean="0"/>
              <a:t>Software Engineering Laboratory, Department of Computer Science, Graduate School of Information Science and Technology, Osaka University</a:t>
            </a:r>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DFDD97-71F7-4EF8-8822-37316DB1A888}" type="slidenum">
              <a:rPr kumimoji="1" lang="ja-JP" altLang="en-US" smtClean="0"/>
              <a:t>‹#›</a:t>
            </a:fld>
            <a:endParaRPr kumimoji="1" lang="ja-JP" altLang="en-US"/>
          </a:p>
        </p:txBody>
      </p:sp>
    </p:spTree>
    <p:extLst>
      <p:ext uri="{BB962C8B-B14F-4D97-AF65-F5344CB8AC3E}">
        <p14:creationId xmlns:p14="http://schemas.microsoft.com/office/powerpoint/2010/main" val="335326708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smtClean="0"/>
              <a:t>変数の型を考慮したメソッド間の実行経路の検索</a:t>
            </a:r>
            <a:endParaRPr kumimoji="1" lang="ja-JP" altLang="en-US" dirty="0"/>
          </a:p>
        </p:txBody>
      </p:sp>
      <p:sp>
        <p:nvSpPr>
          <p:cNvPr id="3" name="サブタイトル 2"/>
          <p:cNvSpPr>
            <a:spLocks noGrp="1"/>
          </p:cNvSpPr>
          <p:nvPr>
            <p:ph type="subTitle" idx="1"/>
          </p:nvPr>
        </p:nvSpPr>
        <p:spPr>
          <a:xfrm>
            <a:off x="899592" y="4293096"/>
            <a:ext cx="7416824" cy="1752600"/>
          </a:xfrm>
        </p:spPr>
        <p:txBody>
          <a:bodyPr/>
          <a:lstStyle/>
          <a:p>
            <a:r>
              <a:rPr lang="ja-JP" altLang="en-US" sz="2800" u="sng" dirty="0" smtClean="0"/>
              <a:t>竹之内 啓</a:t>
            </a:r>
            <a:r>
              <a:rPr lang="ja-JP" altLang="en-US" sz="2800" u="sng" dirty="0"/>
              <a:t>太</a:t>
            </a:r>
            <a:r>
              <a:rPr lang="ja-JP" altLang="en-US" sz="2800" dirty="0"/>
              <a:t>，石尾 隆，井上 </a:t>
            </a:r>
            <a:r>
              <a:rPr lang="ja-JP" altLang="en-US" sz="2800" dirty="0" smtClean="0"/>
              <a:t>克郎（大阪大学）</a:t>
            </a:r>
            <a:endParaRPr kumimoji="1" lang="ja-JP" altLang="en-US" sz="2800" dirty="0"/>
          </a:p>
        </p:txBody>
      </p:sp>
      <p:sp>
        <p:nvSpPr>
          <p:cNvPr id="4" name="スライド番号プレースホルダー 3"/>
          <p:cNvSpPr>
            <a:spLocks noGrp="1"/>
          </p:cNvSpPr>
          <p:nvPr>
            <p:ph type="sldNum" sz="quarter" idx="4"/>
          </p:nvPr>
        </p:nvSpPr>
        <p:spPr/>
        <p:txBody>
          <a:bodyPr/>
          <a:lstStyle/>
          <a:p>
            <a:fld id="{D2D8002D-B5B0-4BAC-B1F6-782DDCCE6D9C}" type="slidenum">
              <a:rPr kumimoji="1" lang="ja-JP" altLang="en-US" smtClean="0"/>
              <a:t>1</a:t>
            </a:fld>
            <a:endParaRPr kumimoji="1" lang="ja-JP" altLang="en-US"/>
          </a:p>
        </p:txBody>
      </p:sp>
    </p:spTree>
    <p:extLst>
      <p:ext uri="{BB962C8B-B14F-4D97-AF65-F5344CB8AC3E}">
        <p14:creationId xmlns:p14="http://schemas.microsoft.com/office/powerpoint/2010/main" val="7793910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検索対象となる実行経路の制約</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dirty="0" smtClean="0"/>
              <a:t>提示する実行経路数を抑えるため，次の制限を設ける</a:t>
            </a:r>
            <a:endParaRPr lang="en-US" altLang="ja-JP" dirty="0" smtClean="0"/>
          </a:p>
          <a:p>
            <a:pPr marL="457200" indent="-457200">
              <a:buFont typeface="+mj-lt"/>
              <a:buAutoNum type="arabicPeriod"/>
            </a:pPr>
            <a:r>
              <a:rPr lang="ja-JP" altLang="en-US" sz="2000" dirty="0" smtClean="0"/>
              <a:t>検索対象となるメソッドは</a:t>
            </a:r>
            <a:r>
              <a:rPr lang="en-US" altLang="ja-JP" sz="2000" dirty="0" smtClean="0"/>
              <a:t>main </a:t>
            </a:r>
            <a:r>
              <a:rPr lang="ja-JP" altLang="en-US" sz="2000" dirty="0" smtClean="0"/>
              <a:t>メソッドからのメソッド呼び出しによって到達可能である</a:t>
            </a:r>
            <a:endParaRPr lang="en-US" altLang="ja-JP" sz="2000" dirty="0" smtClean="0"/>
          </a:p>
          <a:p>
            <a:pPr marL="457200" indent="-457200">
              <a:buFont typeface="+mj-lt"/>
              <a:buAutoNum type="arabicPeriod"/>
            </a:pPr>
            <a:r>
              <a:rPr lang="ja-JP" altLang="en-US" sz="2000" dirty="0" smtClean="0"/>
              <a:t>メソッド</a:t>
            </a:r>
            <a:r>
              <a:rPr lang="ja-JP" altLang="en-US" sz="2000" dirty="0"/>
              <a:t>呼び出し文が実行された</a:t>
            </a:r>
            <a:r>
              <a:rPr lang="ja-JP" altLang="en-US" sz="2000" dirty="0" smtClean="0"/>
              <a:t>とき直後</a:t>
            </a:r>
            <a:r>
              <a:rPr lang="ja-JP" altLang="en-US" sz="2000" dirty="0"/>
              <a:t>に</a:t>
            </a:r>
            <a:r>
              <a:rPr lang="ja-JP" altLang="en-US" sz="2000" dirty="0" smtClean="0"/>
              <a:t>そのメソッド</a:t>
            </a:r>
            <a:r>
              <a:rPr lang="ja-JP" altLang="en-US" sz="2000" dirty="0"/>
              <a:t>が</a:t>
            </a:r>
            <a:r>
              <a:rPr lang="ja-JP" altLang="en-US" sz="2000" dirty="0" smtClean="0"/>
              <a:t>実行される</a:t>
            </a:r>
            <a:r>
              <a:rPr lang="ja-JP" altLang="en-US" sz="2000" dirty="0"/>
              <a:t>ものと</a:t>
            </a:r>
            <a:r>
              <a:rPr lang="ja-JP" altLang="en-US" sz="2000" dirty="0" smtClean="0"/>
              <a:t>する</a:t>
            </a:r>
            <a:endParaRPr lang="en-US" altLang="ja-JP" sz="2000" dirty="0" smtClean="0"/>
          </a:p>
          <a:p>
            <a:pPr marL="457200" indent="-457200">
              <a:buFont typeface="+mj-lt"/>
              <a:buAutoNum type="arabicPeriod"/>
            </a:pPr>
            <a:r>
              <a:rPr lang="ja-JP" altLang="en-US" sz="2000" dirty="0" smtClean="0"/>
              <a:t>再帰呼び出しとなるメソッド呼び出しの経路は考慮しない</a:t>
            </a:r>
            <a:endParaRPr lang="en-US" altLang="ja-JP" sz="2000" dirty="0" smtClean="0"/>
          </a:p>
          <a:p>
            <a:pPr marL="457200" indent="-457200">
              <a:buFont typeface="+mj-lt"/>
              <a:buAutoNum type="arabicPeriod"/>
            </a:pPr>
            <a:r>
              <a:rPr lang="en-US" altLang="ja-JP" sz="2000" dirty="0" smtClean="0"/>
              <a:t>for</a:t>
            </a:r>
            <a:r>
              <a:rPr lang="ja-JP" altLang="en-US" sz="2000" dirty="0" smtClean="0"/>
              <a:t>や</a:t>
            </a:r>
            <a:r>
              <a:rPr lang="en-US" altLang="ja-JP" sz="2000" dirty="0" smtClean="0"/>
              <a:t>while</a:t>
            </a:r>
            <a:r>
              <a:rPr lang="ja-JP" altLang="en-US" sz="2000" dirty="0" smtClean="0"/>
              <a:t>文</a:t>
            </a:r>
            <a:r>
              <a:rPr lang="ja-JP" altLang="en-US" sz="2000" dirty="0"/>
              <a:t>のような繰り返し文</a:t>
            </a:r>
            <a:r>
              <a:rPr lang="ja-JP" altLang="en-US" sz="2000" dirty="0" smtClean="0"/>
              <a:t>は，その</a:t>
            </a:r>
            <a:r>
              <a:rPr lang="ja-JP" altLang="en-US" sz="2000" dirty="0"/>
              <a:t>内容を</a:t>
            </a:r>
            <a:r>
              <a:rPr lang="en-US" altLang="ja-JP" sz="2000" dirty="0"/>
              <a:t>1 </a:t>
            </a:r>
            <a:r>
              <a:rPr lang="ja-JP" altLang="en-US" sz="2000" dirty="0"/>
              <a:t>回だけ実行する場合と</a:t>
            </a:r>
            <a:r>
              <a:rPr lang="en-US" altLang="ja-JP" sz="2000" dirty="0" smtClean="0"/>
              <a:t>1</a:t>
            </a:r>
            <a:r>
              <a:rPr lang="ja-JP" altLang="en-US" sz="2000" dirty="0" smtClean="0"/>
              <a:t>回</a:t>
            </a:r>
            <a:r>
              <a:rPr lang="ja-JP" altLang="en-US" sz="2000" dirty="0"/>
              <a:t>も実行しない場合の</a:t>
            </a:r>
            <a:r>
              <a:rPr lang="en-US" altLang="ja-JP" sz="2000" dirty="0" smtClean="0"/>
              <a:t>2</a:t>
            </a:r>
            <a:r>
              <a:rPr lang="ja-JP" altLang="en-US" sz="2000" dirty="0" err="1" smtClean="0"/>
              <a:t>つの</a:t>
            </a:r>
            <a:r>
              <a:rPr lang="ja-JP" altLang="en-US" sz="2000" dirty="0"/>
              <a:t>経路のみを考慮し，</a:t>
            </a:r>
            <a:r>
              <a:rPr lang="en-US" altLang="ja-JP" sz="2000" dirty="0"/>
              <a:t>2 </a:t>
            </a:r>
            <a:r>
              <a:rPr lang="ja-JP" altLang="en-US" sz="2000" dirty="0"/>
              <a:t>回以上の実行は考慮</a:t>
            </a:r>
            <a:r>
              <a:rPr lang="ja-JP" altLang="en-US" sz="2000" dirty="0" smtClean="0"/>
              <a:t>しない</a:t>
            </a:r>
            <a:endParaRPr kumimoji="1" lang="ja-JP" altLang="en-US" sz="2000" dirty="0"/>
          </a:p>
        </p:txBody>
      </p:sp>
      <p:sp>
        <p:nvSpPr>
          <p:cNvPr id="4" name="テキスト ボックス 3"/>
          <p:cNvSpPr txBox="1"/>
          <p:nvPr/>
        </p:nvSpPr>
        <p:spPr>
          <a:xfrm>
            <a:off x="497078" y="5373216"/>
            <a:ext cx="8454559" cy="646331"/>
          </a:xfrm>
          <a:prstGeom prst="rect">
            <a:avLst/>
          </a:prstGeom>
          <a:noFill/>
        </p:spPr>
        <p:txBody>
          <a:bodyPr wrap="none" rtlCol="0">
            <a:spAutoFit/>
          </a:bodyPr>
          <a:lstStyle/>
          <a:p>
            <a:r>
              <a:rPr kumimoji="1" lang="en-US" altLang="ja-JP" dirty="0" smtClean="0"/>
              <a:t>3,4</a:t>
            </a:r>
            <a:r>
              <a:rPr kumimoji="1" lang="ja-JP" altLang="en-US" dirty="0" smtClean="0"/>
              <a:t>は</a:t>
            </a:r>
            <a:r>
              <a:rPr kumimoji="1" lang="en-US" altLang="ja-JP" dirty="0" err="1" smtClean="0"/>
              <a:t>Kamiya</a:t>
            </a:r>
            <a:r>
              <a:rPr kumimoji="1" lang="ja-JP" altLang="en-US" dirty="0" smtClean="0"/>
              <a:t>の手法の制約と同様であり，</a:t>
            </a:r>
            <a:endParaRPr kumimoji="1" lang="en-US" altLang="ja-JP" dirty="0" smtClean="0"/>
          </a:p>
          <a:p>
            <a:r>
              <a:rPr kumimoji="1" lang="ja-JP" altLang="en-US" dirty="0" smtClean="0"/>
              <a:t>「経路の</a:t>
            </a:r>
            <a:r>
              <a:rPr lang="ja-JP" altLang="en-US" dirty="0" smtClean="0"/>
              <a:t>検索において繰り返しを含む経路は必要としない」という仮定に基づいている．</a:t>
            </a:r>
            <a:endParaRPr kumimoji="1" lang="ja-JP" altLang="en-US"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10</a:t>
            </a:fld>
            <a:endParaRPr lang="en-US" altLang="ja-JP" dirty="0"/>
          </a:p>
        </p:txBody>
      </p:sp>
    </p:spTree>
    <p:extLst>
      <p:ext uri="{BB962C8B-B14F-4D97-AF65-F5344CB8AC3E}">
        <p14:creationId xmlns:p14="http://schemas.microsoft.com/office/powerpoint/2010/main" val="13526069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提案手法の手順</a:t>
            </a:r>
            <a:endParaRPr kumimoji="1" lang="ja-JP" altLang="en-US" dirty="0"/>
          </a:p>
        </p:txBody>
      </p:sp>
      <p:sp>
        <p:nvSpPr>
          <p:cNvPr id="3" name="コンテンツ プレースホルダー 2"/>
          <p:cNvSpPr>
            <a:spLocks noGrp="1"/>
          </p:cNvSpPr>
          <p:nvPr>
            <p:ph idx="1"/>
          </p:nvPr>
        </p:nvSpPr>
        <p:spPr>
          <a:xfrm>
            <a:off x="457200" y="1600201"/>
            <a:ext cx="8229600" cy="1900808"/>
          </a:xfrm>
        </p:spPr>
        <p:txBody>
          <a:bodyPr/>
          <a:lstStyle/>
          <a:p>
            <a:pPr marL="0" indent="0">
              <a:buNone/>
            </a:pPr>
            <a:r>
              <a:rPr kumimoji="1" lang="ja-JP" altLang="en-US" dirty="0" smtClean="0"/>
              <a:t>提案手法は次の</a:t>
            </a:r>
            <a:r>
              <a:rPr kumimoji="1" lang="en-US" altLang="ja-JP" dirty="0" smtClean="0"/>
              <a:t>3</a:t>
            </a:r>
            <a:r>
              <a:rPr kumimoji="1" lang="ja-JP" altLang="en-US" dirty="0" err="1" smtClean="0"/>
              <a:t>つの</a:t>
            </a:r>
            <a:r>
              <a:rPr kumimoji="1" lang="ja-JP" altLang="en-US" dirty="0" smtClean="0"/>
              <a:t>手順から構成される</a:t>
            </a:r>
            <a:endParaRPr kumimoji="1" lang="en-US" altLang="ja-JP" dirty="0" smtClean="0"/>
          </a:p>
          <a:p>
            <a:pPr marL="457200" indent="-457200">
              <a:buFont typeface="+mj-lt"/>
              <a:buAutoNum type="arabicPeriod"/>
            </a:pPr>
            <a:r>
              <a:rPr lang="ja-JP" altLang="en-US" dirty="0" smtClean="0"/>
              <a:t>実行</a:t>
            </a:r>
            <a:r>
              <a:rPr lang="ja-JP" altLang="en-US" dirty="0"/>
              <a:t>経路の探索起点となるメソッドの</a:t>
            </a:r>
            <a:r>
              <a:rPr lang="ja-JP" altLang="en-US" dirty="0" smtClean="0"/>
              <a:t>特定</a:t>
            </a:r>
            <a:endParaRPr lang="en-US" altLang="ja-JP" dirty="0" smtClean="0"/>
          </a:p>
          <a:p>
            <a:pPr marL="457200" indent="-457200">
              <a:buFont typeface="+mj-lt"/>
              <a:buAutoNum type="arabicPeriod"/>
            </a:pPr>
            <a:r>
              <a:rPr lang="ja-JP" altLang="en-US" dirty="0"/>
              <a:t>手続き間実行経路グラフの</a:t>
            </a:r>
            <a:r>
              <a:rPr lang="ja-JP" altLang="en-US" dirty="0" smtClean="0"/>
              <a:t>構築</a:t>
            </a:r>
            <a:endParaRPr lang="en-US" altLang="ja-JP" dirty="0" smtClean="0"/>
          </a:p>
          <a:p>
            <a:pPr marL="457200" indent="-457200">
              <a:buFont typeface="+mj-lt"/>
              <a:buAutoNum type="arabicPeriod"/>
            </a:pPr>
            <a:r>
              <a:rPr lang="ja-JP" altLang="en-US" dirty="0"/>
              <a:t>手続き間実行経路グラフからのメソッド列の</a:t>
            </a:r>
            <a:r>
              <a:rPr lang="ja-JP" altLang="en-US" dirty="0" smtClean="0"/>
              <a:t>抽出</a:t>
            </a:r>
            <a:endParaRPr kumimoji="1" lang="ja-JP" altLang="en-US" dirty="0"/>
          </a:p>
        </p:txBody>
      </p:sp>
      <p:sp>
        <p:nvSpPr>
          <p:cNvPr id="4" name="角丸四角形 3"/>
          <p:cNvSpPr/>
          <p:nvPr/>
        </p:nvSpPr>
        <p:spPr>
          <a:xfrm>
            <a:off x="1115616" y="4131078"/>
            <a:ext cx="825373" cy="612068"/>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手順</a:t>
            </a:r>
            <a:r>
              <a:rPr kumimoji="1" lang="en-US" altLang="ja-JP" dirty="0" smtClean="0">
                <a:solidFill>
                  <a:schemeClr val="tx1"/>
                </a:solidFill>
              </a:rPr>
              <a:t>1</a:t>
            </a:r>
            <a:endParaRPr kumimoji="1" lang="ja-JP" altLang="en-US" dirty="0">
              <a:solidFill>
                <a:schemeClr val="tx1"/>
              </a:solidFill>
            </a:endParaRPr>
          </a:p>
        </p:txBody>
      </p:sp>
      <p:sp>
        <p:nvSpPr>
          <p:cNvPr id="6" name="角丸四角形 5"/>
          <p:cNvSpPr/>
          <p:nvPr/>
        </p:nvSpPr>
        <p:spPr>
          <a:xfrm>
            <a:off x="4860032" y="4131078"/>
            <a:ext cx="792088" cy="612068"/>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手順</a:t>
            </a:r>
            <a:r>
              <a:rPr kumimoji="1" lang="en-US" altLang="ja-JP" dirty="0" smtClean="0">
                <a:solidFill>
                  <a:schemeClr val="tx1"/>
                </a:solidFill>
              </a:rPr>
              <a:t>3</a:t>
            </a:r>
            <a:endParaRPr kumimoji="1" lang="ja-JP" altLang="en-US" dirty="0">
              <a:solidFill>
                <a:schemeClr val="tx1"/>
              </a:solidFill>
            </a:endParaRPr>
          </a:p>
        </p:txBody>
      </p:sp>
      <p:sp>
        <p:nvSpPr>
          <p:cNvPr id="7" name="角丸四角形 6"/>
          <p:cNvSpPr/>
          <p:nvPr/>
        </p:nvSpPr>
        <p:spPr>
          <a:xfrm>
            <a:off x="2891441" y="4131078"/>
            <a:ext cx="738082" cy="612068"/>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手順</a:t>
            </a:r>
            <a:endParaRPr lang="en-US" altLang="ja-JP" dirty="0" smtClean="0">
              <a:solidFill>
                <a:schemeClr val="tx1"/>
              </a:solidFill>
            </a:endParaRPr>
          </a:p>
          <a:p>
            <a:pPr algn="ctr"/>
            <a:r>
              <a:rPr lang="en-US" altLang="ja-JP" dirty="0" smtClean="0">
                <a:solidFill>
                  <a:schemeClr val="tx1"/>
                </a:solidFill>
              </a:rPr>
              <a:t>2</a:t>
            </a:r>
            <a:endParaRPr kumimoji="1" lang="ja-JP" altLang="en-US" dirty="0">
              <a:solidFill>
                <a:schemeClr val="tx1"/>
              </a:solidFill>
            </a:endParaRPr>
          </a:p>
        </p:txBody>
      </p:sp>
      <p:cxnSp>
        <p:nvCxnSpPr>
          <p:cNvPr id="15" name="直線矢印コネクタ 14"/>
          <p:cNvCxnSpPr>
            <a:stCxn id="4" idx="3"/>
            <a:endCxn id="7" idx="1"/>
          </p:cNvCxnSpPr>
          <p:nvPr/>
        </p:nvCxnSpPr>
        <p:spPr>
          <a:xfrm>
            <a:off x="1940989" y="4437112"/>
            <a:ext cx="950452"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7" idx="3"/>
            <a:endCxn id="6" idx="1"/>
          </p:cNvCxnSpPr>
          <p:nvPr/>
        </p:nvCxnSpPr>
        <p:spPr>
          <a:xfrm>
            <a:off x="3629523" y="4437112"/>
            <a:ext cx="1230509"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6" idx="3"/>
          </p:cNvCxnSpPr>
          <p:nvPr/>
        </p:nvCxnSpPr>
        <p:spPr>
          <a:xfrm>
            <a:off x="5652120" y="4437112"/>
            <a:ext cx="1016579"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1940989" y="4559329"/>
            <a:ext cx="974827" cy="646331"/>
          </a:xfrm>
          <a:prstGeom prst="rect">
            <a:avLst/>
          </a:prstGeom>
          <a:noFill/>
        </p:spPr>
        <p:txBody>
          <a:bodyPr wrap="square" rtlCol="0">
            <a:spAutoFit/>
          </a:bodyPr>
          <a:lstStyle/>
          <a:p>
            <a:r>
              <a:rPr kumimoji="1" lang="ja-JP" altLang="en-US" dirty="0" smtClean="0">
                <a:solidFill>
                  <a:srgbClr val="0070C0"/>
                </a:solidFill>
              </a:rPr>
              <a:t>ルート</a:t>
            </a:r>
            <a:endParaRPr kumimoji="1" lang="en-US" altLang="ja-JP" dirty="0" smtClean="0">
              <a:solidFill>
                <a:srgbClr val="0070C0"/>
              </a:solidFill>
            </a:endParaRPr>
          </a:p>
          <a:p>
            <a:r>
              <a:rPr kumimoji="1" lang="ja-JP" altLang="en-US" dirty="0" smtClean="0">
                <a:solidFill>
                  <a:srgbClr val="0070C0"/>
                </a:solidFill>
              </a:rPr>
              <a:t>メソッド</a:t>
            </a:r>
            <a:endParaRPr kumimoji="1" lang="ja-JP" altLang="en-US" dirty="0">
              <a:solidFill>
                <a:srgbClr val="0070C0"/>
              </a:solidFill>
            </a:endParaRPr>
          </a:p>
        </p:txBody>
      </p:sp>
      <p:sp>
        <p:nvSpPr>
          <p:cNvPr id="37" name="正方形/長方形 36"/>
          <p:cNvSpPr/>
          <p:nvPr/>
        </p:nvSpPr>
        <p:spPr>
          <a:xfrm>
            <a:off x="3707904" y="4579551"/>
            <a:ext cx="1697901" cy="646331"/>
          </a:xfrm>
          <a:prstGeom prst="rect">
            <a:avLst/>
          </a:prstGeom>
        </p:spPr>
        <p:txBody>
          <a:bodyPr wrap="none">
            <a:spAutoFit/>
          </a:bodyPr>
          <a:lstStyle/>
          <a:p>
            <a:r>
              <a:rPr lang="ja-JP" altLang="en-US" dirty="0" smtClean="0">
                <a:solidFill>
                  <a:srgbClr val="0070C0"/>
                </a:solidFill>
              </a:rPr>
              <a:t>手続き間</a:t>
            </a:r>
            <a:endParaRPr lang="en-US" altLang="ja-JP" dirty="0" smtClean="0">
              <a:solidFill>
                <a:srgbClr val="0070C0"/>
              </a:solidFill>
            </a:endParaRPr>
          </a:p>
          <a:p>
            <a:r>
              <a:rPr lang="ja-JP" altLang="en-US" dirty="0" smtClean="0">
                <a:solidFill>
                  <a:srgbClr val="0070C0"/>
                </a:solidFill>
              </a:rPr>
              <a:t>実行経路グラフ</a:t>
            </a:r>
            <a:endParaRPr lang="ja-JP" altLang="en-US" dirty="0">
              <a:solidFill>
                <a:srgbClr val="0070C0"/>
              </a:solidFill>
            </a:endParaRPr>
          </a:p>
        </p:txBody>
      </p:sp>
      <p:sp>
        <p:nvSpPr>
          <p:cNvPr id="38" name="正方形/長方形 37"/>
          <p:cNvSpPr/>
          <p:nvPr/>
        </p:nvSpPr>
        <p:spPr>
          <a:xfrm>
            <a:off x="6711727" y="3581183"/>
            <a:ext cx="998991" cy="338554"/>
          </a:xfrm>
          <a:prstGeom prst="rect">
            <a:avLst/>
          </a:prstGeom>
        </p:spPr>
        <p:txBody>
          <a:bodyPr wrap="none">
            <a:spAutoFit/>
          </a:bodyPr>
          <a:lstStyle/>
          <a:p>
            <a:r>
              <a:rPr lang="ja-JP" altLang="en-US" sz="1600" dirty="0" smtClean="0"/>
              <a:t>メソッド列</a:t>
            </a:r>
            <a:endParaRPr lang="ja-JP" altLang="en-US" sz="1600" dirty="0"/>
          </a:p>
        </p:txBody>
      </p:sp>
      <p:sp>
        <p:nvSpPr>
          <p:cNvPr id="16" name="正方形/長方形 15"/>
          <p:cNvSpPr/>
          <p:nvPr/>
        </p:nvSpPr>
        <p:spPr>
          <a:xfrm>
            <a:off x="6759500" y="3887431"/>
            <a:ext cx="1916956" cy="1338451"/>
          </a:xfrm>
          <a:prstGeom prst="rect">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altLang="ja-JP" sz="1100" dirty="0" err="1">
                <a:solidFill>
                  <a:srgbClr val="000000"/>
                </a:solidFill>
              </a:rPr>
              <a:t>Example.main</a:t>
            </a:r>
            <a:r>
              <a:rPr lang="en-US" altLang="ja-JP" sz="1100" dirty="0">
                <a:solidFill>
                  <a:srgbClr val="000000"/>
                </a:solidFill>
              </a:rPr>
              <a:t>(){</a:t>
            </a:r>
          </a:p>
          <a:p>
            <a:pPr lvl="0"/>
            <a:r>
              <a:rPr lang="en-US" altLang="ja-JP" sz="1100" dirty="0">
                <a:solidFill>
                  <a:srgbClr val="000000"/>
                </a:solidFill>
              </a:rPr>
              <a:t>    </a:t>
            </a:r>
            <a:r>
              <a:rPr lang="en-US" altLang="ja-JP" sz="1100" dirty="0" err="1" smtClean="0">
                <a:solidFill>
                  <a:srgbClr val="000000"/>
                </a:solidFill>
              </a:rPr>
              <a:t>Example.</a:t>
            </a:r>
            <a:r>
              <a:rPr lang="en-US" altLang="ja-JP" sz="1100" dirty="0" err="1" smtClean="0">
                <a:solidFill>
                  <a:schemeClr val="tx1"/>
                </a:solidFill>
              </a:rPr>
              <a:t>initialize</a:t>
            </a:r>
            <a:r>
              <a:rPr lang="en-US" altLang="ja-JP" sz="1100" dirty="0" smtClean="0">
                <a:solidFill>
                  <a:srgbClr val="000000"/>
                </a:solidFill>
              </a:rPr>
              <a:t>(){</a:t>
            </a:r>
            <a:endParaRPr lang="en-US" altLang="ja-JP" sz="1100" dirty="0">
              <a:solidFill>
                <a:srgbClr val="000000"/>
              </a:solidFill>
            </a:endParaRPr>
          </a:p>
          <a:p>
            <a:pPr lvl="0"/>
            <a:r>
              <a:rPr lang="en-US" altLang="ja-JP" sz="1100" dirty="0">
                <a:solidFill>
                  <a:srgbClr val="000000"/>
                </a:solidFill>
              </a:rPr>
              <a:t>        </a:t>
            </a:r>
            <a:r>
              <a:rPr lang="en-US" altLang="ja-JP" sz="1100" dirty="0" err="1">
                <a:solidFill>
                  <a:srgbClr val="FF0000"/>
                </a:solidFill>
              </a:rPr>
              <a:t>ArrayList.clear</a:t>
            </a:r>
            <a:r>
              <a:rPr lang="en-US" altLang="ja-JP" sz="1100" dirty="0">
                <a:solidFill>
                  <a:srgbClr val="FF0000"/>
                </a:solidFill>
              </a:rPr>
              <a:t>()</a:t>
            </a:r>
          </a:p>
          <a:p>
            <a:pPr lvl="0"/>
            <a:r>
              <a:rPr lang="en-US" altLang="ja-JP" sz="1100" dirty="0">
                <a:solidFill>
                  <a:srgbClr val="000000"/>
                </a:solidFill>
              </a:rPr>
              <a:t>        </a:t>
            </a:r>
            <a:r>
              <a:rPr lang="en-US" altLang="ja-JP" sz="1100" dirty="0" err="1">
                <a:solidFill>
                  <a:srgbClr val="000000"/>
                </a:solidFill>
              </a:rPr>
              <a:t>ArrayList.add</a:t>
            </a:r>
            <a:r>
              <a:rPr lang="en-US" altLang="ja-JP" sz="1100" dirty="0">
                <a:solidFill>
                  <a:srgbClr val="000000"/>
                </a:solidFill>
              </a:rPr>
              <a:t>()</a:t>
            </a:r>
          </a:p>
          <a:p>
            <a:pPr lvl="0"/>
            <a:r>
              <a:rPr lang="en-US" altLang="ja-JP" sz="1100" dirty="0">
                <a:solidFill>
                  <a:srgbClr val="000000"/>
                </a:solidFill>
              </a:rPr>
              <a:t>    }</a:t>
            </a:r>
          </a:p>
          <a:p>
            <a:pPr lvl="0"/>
            <a:r>
              <a:rPr lang="en-US" altLang="ja-JP" sz="1100" dirty="0">
                <a:solidFill>
                  <a:srgbClr val="000000"/>
                </a:solidFill>
              </a:rPr>
              <a:t>    </a:t>
            </a:r>
            <a:r>
              <a:rPr lang="en-US" altLang="ja-JP" sz="1100" dirty="0" err="1">
                <a:solidFill>
                  <a:srgbClr val="FF0000"/>
                </a:solidFill>
              </a:rPr>
              <a:t>ArrayList.size</a:t>
            </a:r>
            <a:r>
              <a:rPr lang="en-US" altLang="ja-JP" sz="1100" dirty="0">
                <a:solidFill>
                  <a:srgbClr val="FF0000"/>
                </a:solidFill>
              </a:rPr>
              <a:t>()</a:t>
            </a:r>
          </a:p>
          <a:p>
            <a:pPr lvl="0"/>
            <a:r>
              <a:rPr lang="en-US" altLang="ja-JP" sz="1100" dirty="0">
                <a:solidFill>
                  <a:srgbClr val="000000"/>
                </a:solidFill>
              </a:rPr>
              <a:t>} </a:t>
            </a:r>
            <a:endParaRPr lang="ja-JP" altLang="en-US" sz="1100" dirty="0">
              <a:solidFill>
                <a:srgbClr val="000000"/>
              </a:solidFill>
            </a:endParaRPr>
          </a:p>
          <a:p>
            <a:endParaRPr kumimoji="1" lang="ja-JP" altLang="en-US" sz="1050" dirty="0">
              <a:solidFill>
                <a:schemeClr val="tx1"/>
              </a:solidFill>
            </a:endParaRPr>
          </a:p>
        </p:txBody>
      </p:sp>
      <p:sp>
        <p:nvSpPr>
          <p:cNvPr id="17" name="正方形/長方形 16"/>
          <p:cNvSpPr/>
          <p:nvPr/>
        </p:nvSpPr>
        <p:spPr>
          <a:xfrm>
            <a:off x="5862891" y="4082503"/>
            <a:ext cx="595035" cy="338554"/>
          </a:xfrm>
          <a:prstGeom prst="rect">
            <a:avLst/>
          </a:prstGeom>
        </p:spPr>
        <p:txBody>
          <a:bodyPr wrap="none">
            <a:spAutoFit/>
          </a:bodyPr>
          <a:lstStyle/>
          <a:p>
            <a:r>
              <a:rPr lang="ja-JP" altLang="en-US" sz="1600" dirty="0" smtClean="0"/>
              <a:t>出力</a:t>
            </a:r>
            <a:endParaRPr lang="ja-JP" altLang="en-US" sz="1600" dirty="0"/>
          </a:p>
        </p:txBody>
      </p:sp>
      <p:cxnSp>
        <p:nvCxnSpPr>
          <p:cNvPr id="19" name="直線矢印コネクタ 18"/>
          <p:cNvCxnSpPr>
            <a:endCxn id="4" idx="1"/>
          </p:cNvCxnSpPr>
          <p:nvPr/>
        </p:nvCxnSpPr>
        <p:spPr>
          <a:xfrm>
            <a:off x="395536" y="4437112"/>
            <a:ext cx="72008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正方形/長方形 22"/>
          <p:cNvSpPr/>
          <p:nvPr/>
        </p:nvSpPr>
        <p:spPr>
          <a:xfrm>
            <a:off x="458058" y="4082503"/>
            <a:ext cx="595035" cy="338554"/>
          </a:xfrm>
          <a:prstGeom prst="rect">
            <a:avLst/>
          </a:prstGeom>
        </p:spPr>
        <p:txBody>
          <a:bodyPr wrap="none">
            <a:spAutoFit/>
          </a:bodyPr>
          <a:lstStyle/>
          <a:p>
            <a:r>
              <a:rPr lang="ja-JP" altLang="en-US" sz="1600" dirty="0"/>
              <a:t>入</a:t>
            </a:r>
            <a:r>
              <a:rPr lang="ja-JP" altLang="en-US" sz="1600" dirty="0" smtClean="0"/>
              <a:t>力</a:t>
            </a:r>
            <a:endParaRPr lang="ja-JP" altLang="en-US" sz="1600"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11</a:t>
            </a:fld>
            <a:endParaRPr lang="en-US" altLang="ja-JP" dirty="0"/>
          </a:p>
        </p:txBody>
      </p:sp>
    </p:spTree>
    <p:extLst>
      <p:ext uri="{BB962C8B-B14F-4D97-AF65-F5344CB8AC3E}">
        <p14:creationId xmlns:p14="http://schemas.microsoft.com/office/powerpoint/2010/main" val="32019703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説明用サンプルコード</a:t>
            </a:r>
            <a:endParaRPr kumimoji="1" lang="ja-JP" altLang="en-US" dirty="0"/>
          </a:p>
        </p:txBody>
      </p:sp>
      <p:sp>
        <p:nvSpPr>
          <p:cNvPr id="5" name="テキスト ボックス 4"/>
          <p:cNvSpPr txBox="1"/>
          <p:nvPr/>
        </p:nvSpPr>
        <p:spPr>
          <a:xfrm>
            <a:off x="611560" y="1628800"/>
            <a:ext cx="2310248" cy="369332"/>
          </a:xfrm>
          <a:prstGeom prst="rect">
            <a:avLst/>
          </a:prstGeom>
          <a:noFill/>
        </p:spPr>
        <p:txBody>
          <a:bodyPr wrap="none" rtlCol="0">
            <a:spAutoFit/>
          </a:bodyPr>
          <a:lstStyle/>
          <a:p>
            <a:r>
              <a:rPr kumimoji="1" lang="ja-JP" altLang="en-US" dirty="0" smtClean="0"/>
              <a:t>説明用サンプルコード</a:t>
            </a:r>
            <a:endParaRPr kumimoji="1" lang="ja-JP" altLang="en-US" dirty="0"/>
          </a:p>
        </p:txBody>
      </p:sp>
      <p:sp>
        <p:nvSpPr>
          <p:cNvPr id="25" name="テキスト ボックス 24"/>
          <p:cNvSpPr txBox="1"/>
          <p:nvPr/>
        </p:nvSpPr>
        <p:spPr>
          <a:xfrm>
            <a:off x="899592" y="2384757"/>
            <a:ext cx="4464496" cy="2031325"/>
          </a:xfrm>
          <a:prstGeom prst="rect">
            <a:avLst/>
          </a:prstGeom>
          <a:solidFill>
            <a:schemeClr val="bg1"/>
          </a:solidFill>
          <a:ln w="28575">
            <a:solidFill>
              <a:schemeClr val="accent6">
                <a:lumMod val="60000"/>
                <a:lumOff val="40000"/>
              </a:schemeClr>
            </a:solidFill>
          </a:ln>
        </p:spPr>
        <p:txBody>
          <a:bodyPr wrap="square" rtlCol="0">
            <a:spAutoFit/>
          </a:bodyPr>
          <a:lstStyle/>
          <a:p>
            <a:r>
              <a:rPr lang="en-US" altLang="ja-JP" sz="1400" b="1" dirty="0">
                <a:solidFill>
                  <a:srgbClr val="7F0055"/>
                </a:solidFill>
                <a:latin typeface="Consolas"/>
              </a:rPr>
              <a:t>public</a:t>
            </a:r>
            <a:r>
              <a:rPr lang="en-US" altLang="ja-JP" sz="1400" b="1" dirty="0">
                <a:solidFill>
                  <a:srgbClr val="000000"/>
                </a:solidFill>
                <a:latin typeface="Consolas"/>
              </a:rPr>
              <a:t> </a:t>
            </a:r>
            <a:r>
              <a:rPr lang="en-US" altLang="ja-JP" sz="1400" b="1" dirty="0">
                <a:solidFill>
                  <a:srgbClr val="7F0055"/>
                </a:solidFill>
                <a:latin typeface="Consolas"/>
              </a:rPr>
              <a:t>static</a:t>
            </a:r>
            <a:r>
              <a:rPr lang="en-US" altLang="ja-JP" sz="1400" b="1" dirty="0">
                <a:solidFill>
                  <a:srgbClr val="000000"/>
                </a:solidFill>
                <a:latin typeface="Consolas"/>
              </a:rPr>
              <a:t> </a:t>
            </a:r>
            <a:r>
              <a:rPr lang="en-US" altLang="ja-JP" sz="1400" b="1" dirty="0">
                <a:solidFill>
                  <a:srgbClr val="7F0055"/>
                </a:solidFill>
                <a:latin typeface="Consolas"/>
              </a:rPr>
              <a:t>void</a:t>
            </a:r>
            <a:r>
              <a:rPr lang="en-US" altLang="ja-JP" sz="1400" b="1" dirty="0">
                <a:solidFill>
                  <a:srgbClr val="000000"/>
                </a:solidFill>
                <a:latin typeface="Consolas"/>
              </a:rPr>
              <a:t> main(String[] </a:t>
            </a:r>
            <a:r>
              <a:rPr lang="en-US" altLang="ja-JP" sz="1400" b="1" dirty="0" err="1">
                <a:latin typeface="Consolas"/>
              </a:rPr>
              <a:t>args</a:t>
            </a:r>
            <a:r>
              <a:rPr lang="en-US" altLang="ja-JP" sz="1400" b="1" dirty="0" smtClean="0">
                <a:solidFill>
                  <a:srgbClr val="000000"/>
                </a:solidFill>
                <a:latin typeface="Consolas"/>
              </a:rPr>
              <a:t>)</a:t>
            </a:r>
            <a:r>
              <a:rPr lang="en-US" altLang="ja-JP" sz="1400" dirty="0" smtClean="0">
                <a:solidFill>
                  <a:srgbClr val="000000"/>
                </a:solidFill>
                <a:latin typeface="Consolas"/>
              </a:rPr>
              <a:t>{</a:t>
            </a:r>
            <a:endParaRPr lang="en-US" altLang="ja-JP" sz="1400" dirty="0">
              <a:solidFill>
                <a:srgbClr val="000000"/>
              </a:solidFill>
              <a:latin typeface="Consolas"/>
            </a:endParaRPr>
          </a:p>
          <a:p>
            <a:r>
              <a:rPr lang="en-US" altLang="ja-JP" sz="1400" b="1" dirty="0" err="1">
                <a:solidFill>
                  <a:srgbClr val="7F0055"/>
                </a:solidFill>
                <a:latin typeface="Consolas"/>
              </a:rPr>
              <a:t>int</a:t>
            </a:r>
            <a:r>
              <a:rPr lang="en-US" altLang="ja-JP" sz="1400" b="1" dirty="0">
                <a:solidFill>
                  <a:srgbClr val="000000"/>
                </a:solidFill>
                <a:latin typeface="Consolas"/>
              </a:rPr>
              <a:t> </a:t>
            </a:r>
            <a:r>
              <a:rPr lang="en-US" altLang="ja-JP" sz="1400" b="1" dirty="0" err="1">
                <a:latin typeface="Consolas"/>
              </a:rPr>
              <a:t>i</a:t>
            </a:r>
            <a:r>
              <a:rPr lang="en-US" altLang="ja-JP" sz="1400" b="1" dirty="0">
                <a:solidFill>
                  <a:srgbClr val="000000"/>
                </a:solidFill>
                <a:latin typeface="Consolas"/>
              </a:rPr>
              <a:t> = </a:t>
            </a:r>
            <a:r>
              <a:rPr lang="en-US" altLang="ja-JP" sz="1400" b="1" dirty="0" smtClean="0">
                <a:solidFill>
                  <a:srgbClr val="000000"/>
                </a:solidFill>
                <a:latin typeface="Consolas"/>
              </a:rPr>
              <a:t>1;  </a:t>
            </a:r>
            <a:r>
              <a:rPr lang="en-US" altLang="ja-JP" sz="1400" dirty="0" smtClean="0">
                <a:solidFill>
                  <a:srgbClr val="000000"/>
                </a:solidFill>
                <a:latin typeface="Consolas"/>
              </a:rPr>
              <a:t>List&lt;Integer</a:t>
            </a:r>
            <a:r>
              <a:rPr lang="en-US" altLang="ja-JP" sz="1400" dirty="0">
                <a:solidFill>
                  <a:srgbClr val="000000"/>
                </a:solidFill>
                <a:latin typeface="Consolas"/>
              </a:rPr>
              <a:t>&gt; </a:t>
            </a:r>
            <a:r>
              <a:rPr lang="en-US" altLang="ja-JP" sz="1400" b="1" dirty="0">
                <a:solidFill>
                  <a:srgbClr val="008000"/>
                </a:solidFill>
                <a:latin typeface="Consolas"/>
              </a:rPr>
              <a:t>list</a:t>
            </a:r>
            <a:r>
              <a:rPr lang="en-US" altLang="ja-JP" sz="1400" b="1" dirty="0">
                <a:solidFill>
                  <a:srgbClr val="000000"/>
                </a:solidFill>
                <a:latin typeface="Consolas"/>
              </a:rPr>
              <a:t>;</a:t>
            </a:r>
          </a:p>
          <a:p>
            <a:r>
              <a:rPr lang="en-US" altLang="ja-JP" sz="1400" b="1" dirty="0">
                <a:solidFill>
                  <a:srgbClr val="7F0055"/>
                </a:solidFill>
                <a:latin typeface="Consolas"/>
              </a:rPr>
              <a:t>if</a:t>
            </a:r>
            <a:r>
              <a:rPr lang="en-US" altLang="ja-JP" sz="1400" b="1" dirty="0">
                <a:solidFill>
                  <a:srgbClr val="000000"/>
                </a:solidFill>
                <a:latin typeface="Consolas"/>
              </a:rPr>
              <a:t>(</a:t>
            </a:r>
            <a:r>
              <a:rPr lang="en-US" altLang="ja-JP" sz="1400" b="1" dirty="0" err="1">
                <a:latin typeface="Consolas"/>
              </a:rPr>
              <a:t>i</a:t>
            </a:r>
            <a:r>
              <a:rPr lang="en-US" altLang="ja-JP" sz="1400" b="1" dirty="0">
                <a:solidFill>
                  <a:srgbClr val="000000"/>
                </a:solidFill>
                <a:latin typeface="Consolas"/>
              </a:rPr>
              <a:t> == 0</a:t>
            </a:r>
            <a:r>
              <a:rPr lang="en-US" altLang="ja-JP" sz="1400" b="1" dirty="0" smtClean="0">
                <a:solidFill>
                  <a:srgbClr val="000000"/>
                </a:solidFill>
                <a:latin typeface="Consolas"/>
              </a:rPr>
              <a:t>)</a:t>
            </a:r>
            <a:endParaRPr lang="en-US" altLang="ja-JP" sz="1400" dirty="0">
              <a:solidFill>
                <a:srgbClr val="000000"/>
              </a:solidFill>
              <a:latin typeface="Consolas"/>
            </a:endParaRPr>
          </a:p>
          <a:p>
            <a:r>
              <a:rPr lang="en-US" altLang="ja-JP" sz="1400" dirty="0" smtClean="0">
                <a:solidFill>
                  <a:srgbClr val="008000"/>
                </a:solidFill>
                <a:latin typeface="Consolas"/>
              </a:rPr>
              <a:t>   list</a:t>
            </a:r>
            <a:r>
              <a:rPr lang="en-US" altLang="ja-JP" sz="1400" dirty="0" smtClean="0">
                <a:solidFill>
                  <a:srgbClr val="000000"/>
                </a:solidFill>
                <a:latin typeface="Consolas"/>
              </a:rPr>
              <a:t> </a:t>
            </a:r>
            <a:r>
              <a:rPr lang="en-US" altLang="ja-JP" sz="1400" dirty="0">
                <a:solidFill>
                  <a:srgbClr val="000000"/>
                </a:solidFill>
                <a:latin typeface="Consolas"/>
              </a:rPr>
              <a:t>= </a:t>
            </a:r>
            <a:r>
              <a:rPr lang="en-US" altLang="ja-JP" sz="1400" b="1" dirty="0">
                <a:solidFill>
                  <a:srgbClr val="7F0055"/>
                </a:solidFill>
                <a:latin typeface="Consolas"/>
              </a:rPr>
              <a:t>new</a:t>
            </a:r>
            <a:r>
              <a:rPr lang="en-US" altLang="ja-JP" sz="1400" b="1" dirty="0">
                <a:solidFill>
                  <a:srgbClr val="000000"/>
                </a:solidFill>
                <a:latin typeface="Consolas"/>
              </a:rPr>
              <a:t> </a:t>
            </a:r>
            <a:r>
              <a:rPr lang="en-US" altLang="ja-JP" sz="1400" b="1" dirty="0" err="1">
                <a:solidFill>
                  <a:srgbClr val="000000"/>
                </a:solidFill>
                <a:latin typeface="Consolas"/>
              </a:rPr>
              <a:t>ArrayList</a:t>
            </a:r>
            <a:r>
              <a:rPr lang="en-US" altLang="ja-JP" sz="1400" b="1" dirty="0">
                <a:solidFill>
                  <a:srgbClr val="000000"/>
                </a:solidFill>
                <a:latin typeface="Consolas"/>
              </a:rPr>
              <a:t>&lt;&gt;();</a:t>
            </a:r>
          </a:p>
          <a:p>
            <a:r>
              <a:rPr lang="en-US" altLang="ja-JP" sz="1400" b="1" dirty="0" smtClean="0">
                <a:solidFill>
                  <a:srgbClr val="7F0055"/>
                </a:solidFill>
                <a:latin typeface="Consolas"/>
              </a:rPr>
              <a:t>else</a:t>
            </a:r>
            <a:endParaRPr lang="en-US" altLang="ja-JP" sz="1400" b="1" dirty="0">
              <a:solidFill>
                <a:srgbClr val="7F0055"/>
              </a:solidFill>
              <a:latin typeface="Consolas"/>
            </a:endParaRPr>
          </a:p>
          <a:p>
            <a:r>
              <a:rPr lang="en-US" altLang="ja-JP" sz="1400" dirty="0" smtClean="0">
                <a:solidFill>
                  <a:srgbClr val="008000"/>
                </a:solidFill>
                <a:latin typeface="Consolas"/>
              </a:rPr>
              <a:t>   list</a:t>
            </a:r>
            <a:r>
              <a:rPr lang="en-US" altLang="ja-JP" sz="1400" dirty="0" smtClean="0">
                <a:solidFill>
                  <a:srgbClr val="000000"/>
                </a:solidFill>
                <a:latin typeface="Consolas"/>
              </a:rPr>
              <a:t> </a:t>
            </a:r>
            <a:r>
              <a:rPr lang="en-US" altLang="ja-JP" sz="1400" dirty="0">
                <a:solidFill>
                  <a:srgbClr val="000000"/>
                </a:solidFill>
                <a:latin typeface="Consolas"/>
              </a:rPr>
              <a:t>= </a:t>
            </a:r>
            <a:r>
              <a:rPr lang="en-US" altLang="ja-JP" sz="1400" b="1" dirty="0">
                <a:solidFill>
                  <a:srgbClr val="7F0055"/>
                </a:solidFill>
                <a:latin typeface="Consolas"/>
              </a:rPr>
              <a:t>new</a:t>
            </a:r>
            <a:r>
              <a:rPr lang="en-US" altLang="ja-JP" sz="1400" b="1" dirty="0">
                <a:solidFill>
                  <a:srgbClr val="000000"/>
                </a:solidFill>
                <a:latin typeface="Consolas"/>
              </a:rPr>
              <a:t> </a:t>
            </a:r>
            <a:r>
              <a:rPr lang="en-US" altLang="ja-JP" sz="1400" b="1" dirty="0" err="1">
                <a:solidFill>
                  <a:srgbClr val="000000"/>
                </a:solidFill>
                <a:latin typeface="Consolas"/>
              </a:rPr>
              <a:t>LinkedList</a:t>
            </a:r>
            <a:r>
              <a:rPr lang="en-US" altLang="ja-JP" sz="1400" b="1" dirty="0" smtClean="0">
                <a:solidFill>
                  <a:srgbClr val="000000"/>
                </a:solidFill>
                <a:latin typeface="Consolas"/>
              </a:rPr>
              <a:t>&lt;&gt;();</a:t>
            </a:r>
          </a:p>
          <a:p>
            <a:r>
              <a:rPr lang="en-US" altLang="ja-JP" sz="1400" i="1" dirty="0" smtClean="0">
                <a:solidFill>
                  <a:srgbClr val="000000"/>
                </a:solidFill>
                <a:latin typeface="Consolas"/>
              </a:rPr>
              <a:t>initialize(</a:t>
            </a:r>
            <a:r>
              <a:rPr lang="en-US" altLang="ja-JP" sz="1400" i="1" dirty="0" smtClean="0">
                <a:solidFill>
                  <a:srgbClr val="008000"/>
                </a:solidFill>
                <a:latin typeface="Consolas"/>
              </a:rPr>
              <a:t>list</a:t>
            </a:r>
            <a:r>
              <a:rPr lang="en-US" altLang="ja-JP" sz="1400" i="1" dirty="0">
                <a:solidFill>
                  <a:srgbClr val="000000"/>
                </a:solidFill>
                <a:latin typeface="Consolas"/>
              </a:rPr>
              <a:t>);</a:t>
            </a:r>
          </a:p>
          <a:p>
            <a:r>
              <a:rPr lang="en-US" altLang="ja-JP" sz="1400" dirty="0" err="1">
                <a:solidFill>
                  <a:srgbClr val="008000"/>
                </a:solidFill>
                <a:latin typeface="Consolas"/>
              </a:rPr>
              <a:t>list</a:t>
            </a:r>
            <a:r>
              <a:rPr lang="en-US" altLang="ja-JP" sz="1400" dirty="0" err="1">
                <a:solidFill>
                  <a:srgbClr val="000000"/>
                </a:solidFill>
                <a:latin typeface="Consolas"/>
              </a:rPr>
              <a:t>.size</a:t>
            </a:r>
            <a:r>
              <a:rPr lang="en-US" altLang="ja-JP" sz="1400" dirty="0" smtClean="0">
                <a:solidFill>
                  <a:srgbClr val="000000"/>
                </a:solidFill>
                <a:latin typeface="Consolas"/>
              </a:rPr>
              <a:t>(); </a:t>
            </a:r>
          </a:p>
          <a:p>
            <a:r>
              <a:rPr lang="en-US" altLang="ja-JP" sz="1400" dirty="0" smtClean="0">
                <a:solidFill>
                  <a:srgbClr val="000000"/>
                </a:solidFill>
                <a:latin typeface="Consolas"/>
              </a:rPr>
              <a:t>}</a:t>
            </a:r>
            <a:endParaRPr kumimoji="1" lang="ja-JP" altLang="en-US" sz="1400" dirty="0"/>
          </a:p>
        </p:txBody>
      </p:sp>
      <p:sp>
        <p:nvSpPr>
          <p:cNvPr id="28" name="テキスト ボックス 27"/>
          <p:cNvSpPr txBox="1"/>
          <p:nvPr/>
        </p:nvSpPr>
        <p:spPr>
          <a:xfrm>
            <a:off x="334908" y="5788889"/>
            <a:ext cx="6462090" cy="369332"/>
          </a:xfrm>
          <a:prstGeom prst="rect">
            <a:avLst/>
          </a:prstGeom>
          <a:noFill/>
        </p:spPr>
        <p:txBody>
          <a:bodyPr wrap="none" rtlCol="0">
            <a:spAutoFit/>
          </a:bodyPr>
          <a:lstStyle/>
          <a:p>
            <a:r>
              <a:rPr lang="ja-JP" altLang="en-US" dirty="0" smtClean="0"/>
              <a:t>以下では，入力の</a:t>
            </a:r>
            <a:r>
              <a:rPr lang="en-US" altLang="ja-JP" dirty="0" smtClean="0"/>
              <a:t>2</a:t>
            </a:r>
            <a:r>
              <a:rPr lang="ja-JP" altLang="en-US" dirty="0" err="1" smtClean="0"/>
              <a:t>つの</a:t>
            </a:r>
            <a:r>
              <a:rPr lang="ja-JP" altLang="en-US" dirty="0" smtClean="0"/>
              <a:t>メソッド名が</a:t>
            </a:r>
            <a:r>
              <a:rPr lang="en-US" altLang="ja-JP" dirty="0" smtClean="0"/>
              <a:t>clear,  size</a:t>
            </a:r>
            <a:r>
              <a:rPr lang="ja-JP" altLang="en-US" dirty="0" smtClean="0"/>
              <a:t>のときの例を示す</a:t>
            </a:r>
            <a:endParaRPr kumimoji="1" lang="ja-JP" altLang="en-US" dirty="0"/>
          </a:p>
        </p:txBody>
      </p:sp>
      <p:sp>
        <p:nvSpPr>
          <p:cNvPr id="29" name="テキスト ボックス 28"/>
          <p:cNvSpPr txBox="1"/>
          <p:nvPr/>
        </p:nvSpPr>
        <p:spPr>
          <a:xfrm>
            <a:off x="808467" y="2053165"/>
            <a:ext cx="2757486" cy="338554"/>
          </a:xfrm>
          <a:prstGeom prst="rect">
            <a:avLst/>
          </a:prstGeom>
          <a:noFill/>
        </p:spPr>
        <p:txBody>
          <a:bodyPr wrap="none" rtlCol="0">
            <a:spAutoFit/>
          </a:bodyPr>
          <a:lstStyle/>
          <a:p>
            <a:r>
              <a:rPr lang="en-US" altLang="ja-JP" sz="1600" dirty="0" smtClean="0"/>
              <a:t>E</a:t>
            </a:r>
            <a:r>
              <a:rPr kumimoji="1" lang="en-US" altLang="ja-JP" sz="1600" dirty="0" smtClean="0"/>
              <a:t>xample</a:t>
            </a:r>
            <a:r>
              <a:rPr kumimoji="1" lang="ja-JP" altLang="en-US" sz="1600" dirty="0" smtClean="0"/>
              <a:t>クラスの</a:t>
            </a:r>
            <a:r>
              <a:rPr kumimoji="1" lang="en-US" altLang="ja-JP" sz="1600" dirty="0" smtClean="0"/>
              <a:t>main</a:t>
            </a:r>
            <a:r>
              <a:rPr kumimoji="1" lang="ja-JP" altLang="en-US" sz="1600" dirty="0" smtClean="0"/>
              <a:t>メソッド</a:t>
            </a:r>
            <a:endParaRPr kumimoji="1" lang="ja-JP" altLang="en-US" sz="1600" dirty="0"/>
          </a:p>
        </p:txBody>
      </p:sp>
      <p:sp>
        <p:nvSpPr>
          <p:cNvPr id="49" name="テキスト ボックス 48"/>
          <p:cNvSpPr txBox="1"/>
          <p:nvPr/>
        </p:nvSpPr>
        <p:spPr>
          <a:xfrm>
            <a:off x="899592" y="4731341"/>
            <a:ext cx="5328592" cy="954107"/>
          </a:xfrm>
          <a:prstGeom prst="rect">
            <a:avLst/>
          </a:prstGeom>
          <a:solidFill>
            <a:schemeClr val="bg1"/>
          </a:solidFill>
          <a:ln w="28575">
            <a:solidFill>
              <a:schemeClr val="accent6">
                <a:lumMod val="60000"/>
                <a:lumOff val="40000"/>
              </a:schemeClr>
            </a:solidFill>
          </a:ln>
        </p:spPr>
        <p:txBody>
          <a:bodyPr wrap="square" rtlCol="0">
            <a:spAutoFit/>
          </a:bodyPr>
          <a:lstStyle/>
          <a:p>
            <a:r>
              <a:rPr lang="en-US" altLang="ja-JP" sz="1400" b="1" dirty="0" smtClean="0">
                <a:solidFill>
                  <a:srgbClr val="7F0055"/>
                </a:solidFill>
                <a:latin typeface="Consolas"/>
              </a:rPr>
              <a:t>private</a:t>
            </a:r>
            <a:r>
              <a:rPr lang="en-US" altLang="ja-JP" sz="1400" b="1" dirty="0" smtClean="0">
                <a:solidFill>
                  <a:srgbClr val="000000"/>
                </a:solidFill>
                <a:latin typeface="Consolas"/>
              </a:rPr>
              <a:t> </a:t>
            </a:r>
            <a:r>
              <a:rPr lang="en-US" altLang="ja-JP" sz="1400" b="1" dirty="0">
                <a:solidFill>
                  <a:srgbClr val="7F0055"/>
                </a:solidFill>
                <a:latin typeface="Consolas"/>
              </a:rPr>
              <a:t>static</a:t>
            </a:r>
            <a:r>
              <a:rPr lang="en-US" altLang="ja-JP" sz="1400" b="1" dirty="0">
                <a:solidFill>
                  <a:srgbClr val="000000"/>
                </a:solidFill>
                <a:latin typeface="Consolas"/>
              </a:rPr>
              <a:t> </a:t>
            </a:r>
            <a:r>
              <a:rPr lang="en-US" altLang="ja-JP" sz="1400" b="1" dirty="0">
                <a:solidFill>
                  <a:srgbClr val="7F0055"/>
                </a:solidFill>
                <a:latin typeface="Consolas"/>
              </a:rPr>
              <a:t>void</a:t>
            </a:r>
            <a:r>
              <a:rPr lang="en-US" altLang="ja-JP" sz="1400" b="1" dirty="0">
                <a:solidFill>
                  <a:srgbClr val="000000"/>
                </a:solidFill>
                <a:latin typeface="Consolas"/>
              </a:rPr>
              <a:t> </a:t>
            </a:r>
            <a:r>
              <a:rPr lang="en-US" altLang="ja-JP" sz="1400" b="1" dirty="0" smtClean="0">
                <a:solidFill>
                  <a:srgbClr val="000000"/>
                </a:solidFill>
                <a:latin typeface="Consolas"/>
              </a:rPr>
              <a:t>initialize(List&lt;Integer</a:t>
            </a:r>
            <a:r>
              <a:rPr lang="en-US" altLang="ja-JP" sz="1400" b="1" dirty="0">
                <a:solidFill>
                  <a:srgbClr val="000000"/>
                </a:solidFill>
                <a:latin typeface="Consolas"/>
              </a:rPr>
              <a:t>&gt; </a:t>
            </a:r>
            <a:r>
              <a:rPr lang="en-US" altLang="ja-JP" sz="1400" b="1" dirty="0">
                <a:solidFill>
                  <a:srgbClr val="FF0000"/>
                </a:solidFill>
                <a:latin typeface="Consolas"/>
              </a:rPr>
              <a:t>list</a:t>
            </a:r>
            <a:r>
              <a:rPr lang="en-US" altLang="ja-JP" sz="1400" b="1" dirty="0" smtClean="0">
                <a:solidFill>
                  <a:srgbClr val="000000"/>
                </a:solidFill>
                <a:latin typeface="Consolas"/>
              </a:rPr>
              <a:t>)</a:t>
            </a:r>
            <a:r>
              <a:rPr lang="en-US" altLang="ja-JP" sz="1400" dirty="0" smtClean="0">
                <a:solidFill>
                  <a:srgbClr val="000000"/>
                </a:solidFill>
                <a:latin typeface="Consolas"/>
              </a:rPr>
              <a:t>{</a:t>
            </a:r>
            <a:endParaRPr lang="en-US" altLang="ja-JP" sz="1400" dirty="0">
              <a:solidFill>
                <a:srgbClr val="000000"/>
              </a:solidFill>
              <a:latin typeface="Consolas"/>
            </a:endParaRPr>
          </a:p>
          <a:p>
            <a:r>
              <a:rPr lang="en-US" altLang="ja-JP" sz="1400" dirty="0" err="1">
                <a:solidFill>
                  <a:srgbClr val="FF0000"/>
                </a:solidFill>
                <a:latin typeface="Consolas"/>
              </a:rPr>
              <a:t>list</a:t>
            </a:r>
            <a:r>
              <a:rPr lang="en-US" altLang="ja-JP" sz="1400" dirty="0" err="1">
                <a:solidFill>
                  <a:srgbClr val="000000"/>
                </a:solidFill>
                <a:latin typeface="Consolas"/>
              </a:rPr>
              <a:t>.clear</a:t>
            </a:r>
            <a:r>
              <a:rPr lang="en-US" altLang="ja-JP" sz="1400" dirty="0">
                <a:solidFill>
                  <a:srgbClr val="000000"/>
                </a:solidFill>
                <a:latin typeface="Consolas"/>
              </a:rPr>
              <a:t>();</a:t>
            </a:r>
          </a:p>
          <a:p>
            <a:r>
              <a:rPr lang="en-US" altLang="ja-JP" sz="1400" dirty="0" err="1">
                <a:solidFill>
                  <a:srgbClr val="FF0000"/>
                </a:solidFill>
                <a:latin typeface="Consolas"/>
              </a:rPr>
              <a:t>list</a:t>
            </a:r>
            <a:r>
              <a:rPr lang="en-US" altLang="ja-JP" sz="1400" dirty="0" err="1">
                <a:solidFill>
                  <a:srgbClr val="000000"/>
                </a:solidFill>
                <a:latin typeface="Consolas"/>
              </a:rPr>
              <a:t>.add</a:t>
            </a:r>
            <a:r>
              <a:rPr lang="en-US" altLang="ja-JP" sz="1400" dirty="0">
                <a:solidFill>
                  <a:srgbClr val="000000"/>
                </a:solidFill>
                <a:latin typeface="Consolas"/>
              </a:rPr>
              <a:t>(3</a:t>
            </a:r>
            <a:r>
              <a:rPr lang="en-US" altLang="ja-JP" sz="1400" dirty="0" smtClean="0">
                <a:solidFill>
                  <a:srgbClr val="000000"/>
                </a:solidFill>
                <a:latin typeface="Consolas"/>
              </a:rPr>
              <a:t>);  </a:t>
            </a:r>
          </a:p>
          <a:p>
            <a:r>
              <a:rPr lang="en-US" altLang="ja-JP" sz="1400" dirty="0" smtClean="0">
                <a:solidFill>
                  <a:srgbClr val="000000"/>
                </a:solidFill>
                <a:latin typeface="Consolas"/>
              </a:rPr>
              <a:t>}</a:t>
            </a:r>
            <a:endParaRPr kumimoji="1" lang="ja-JP" altLang="en-US" sz="1400" dirty="0"/>
          </a:p>
        </p:txBody>
      </p:sp>
      <p:sp>
        <p:nvSpPr>
          <p:cNvPr id="50" name="テキスト ボックス 49"/>
          <p:cNvSpPr txBox="1"/>
          <p:nvPr/>
        </p:nvSpPr>
        <p:spPr>
          <a:xfrm>
            <a:off x="808467" y="4399749"/>
            <a:ext cx="3097323" cy="338554"/>
          </a:xfrm>
          <a:prstGeom prst="rect">
            <a:avLst/>
          </a:prstGeom>
          <a:noFill/>
        </p:spPr>
        <p:txBody>
          <a:bodyPr wrap="none" rtlCol="0">
            <a:spAutoFit/>
          </a:bodyPr>
          <a:lstStyle/>
          <a:p>
            <a:r>
              <a:rPr lang="en-US" altLang="ja-JP" sz="1600" dirty="0" smtClean="0"/>
              <a:t>E</a:t>
            </a:r>
            <a:r>
              <a:rPr kumimoji="1" lang="en-US" altLang="ja-JP" sz="1600" dirty="0" smtClean="0"/>
              <a:t>xample</a:t>
            </a:r>
            <a:r>
              <a:rPr kumimoji="1" lang="ja-JP" altLang="en-US" sz="1600" dirty="0" smtClean="0"/>
              <a:t>クラスの</a:t>
            </a:r>
            <a:r>
              <a:rPr lang="en-US" altLang="ja-JP" sz="1600" dirty="0" smtClean="0"/>
              <a:t>initialize</a:t>
            </a:r>
            <a:r>
              <a:rPr kumimoji="1" lang="ja-JP" altLang="en-US" sz="1600" dirty="0" smtClean="0"/>
              <a:t>メソッド</a:t>
            </a:r>
            <a:endParaRPr kumimoji="1" lang="ja-JP" altLang="en-US" sz="1600" dirty="0"/>
          </a:p>
        </p:txBody>
      </p:sp>
      <p:sp>
        <p:nvSpPr>
          <p:cNvPr id="9" name="角丸四角形吹き出し 8"/>
          <p:cNvSpPr/>
          <p:nvPr/>
        </p:nvSpPr>
        <p:spPr>
          <a:xfrm>
            <a:off x="6372200" y="4293096"/>
            <a:ext cx="2303488" cy="1080120"/>
          </a:xfrm>
          <a:prstGeom prst="wedgeRoundRectCallout">
            <a:avLst>
              <a:gd name="adj1" fmla="val -52648"/>
              <a:gd name="adj2" fmla="val 85191"/>
              <a:gd name="adj3" fmla="val 16667"/>
            </a:avLst>
          </a:prstGeom>
          <a:solidFill>
            <a:srgbClr val="FFFF99"/>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smtClean="0">
                <a:solidFill>
                  <a:srgbClr val="FF0000"/>
                </a:solidFill>
              </a:rPr>
              <a:t>clear()</a:t>
            </a:r>
            <a:r>
              <a:rPr lang="ja-JP" altLang="en-US" sz="1600" dirty="0" smtClean="0">
                <a:solidFill>
                  <a:schemeClr val="tx1"/>
                </a:solidFill>
              </a:rPr>
              <a:t>を実行してから，</a:t>
            </a:r>
            <a:r>
              <a:rPr lang="en-US" altLang="ja-JP" sz="1600" dirty="0" smtClean="0">
                <a:solidFill>
                  <a:srgbClr val="FF0000"/>
                </a:solidFill>
              </a:rPr>
              <a:t>size()</a:t>
            </a:r>
            <a:r>
              <a:rPr lang="ja-JP" altLang="en-US" sz="1600" dirty="0" smtClean="0">
                <a:solidFill>
                  <a:schemeClr val="tx1"/>
                </a:solidFill>
              </a:rPr>
              <a:t>が実行されるまでの実行経路を知りたい</a:t>
            </a:r>
            <a:endParaRPr lang="en-US" altLang="ja-JP" sz="1600" dirty="0">
              <a:solidFill>
                <a:schemeClr val="tx1"/>
              </a:solidFill>
            </a:endParaRPr>
          </a:p>
        </p:txBody>
      </p:sp>
      <p:sp>
        <p:nvSpPr>
          <p:cNvPr id="3" name="スライド番号プレースホルダー 2"/>
          <p:cNvSpPr>
            <a:spLocks noGrp="1"/>
          </p:cNvSpPr>
          <p:nvPr>
            <p:ph type="sldNum" sz="quarter" idx="12"/>
          </p:nvPr>
        </p:nvSpPr>
        <p:spPr/>
        <p:txBody>
          <a:bodyPr/>
          <a:lstStyle/>
          <a:p>
            <a:fld id="{9F5033E9-932D-4E41-95C3-341F9A6DAE17}" type="slidenum">
              <a:rPr lang="en-US" altLang="ja-JP" smtClean="0"/>
              <a:pPr/>
              <a:t>12</a:t>
            </a:fld>
            <a:endParaRPr lang="en-US" altLang="ja-JP" dirty="0"/>
          </a:p>
        </p:txBody>
      </p:sp>
    </p:spTree>
    <p:extLst>
      <p:ext uri="{BB962C8B-B14F-4D97-AF65-F5344CB8AC3E}">
        <p14:creationId xmlns:p14="http://schemas.microsoft.com/office/powerpoint/2010/main" val="3227566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手順</a:t>
            </a:r>
            <a:r>
              <a:rPr lang="en-US" altLang="ja-JP" sz="3600" dirty="0" smtClean="0"/>
              <a:t>1:</a:t>
            </a:r>
            <a:r>
              <a:rPr lang="ja-JP" altLang="en-US" sz="3600" dirty="0"/>
              <a:t>実行経路</a:t>
            </a:r>
            <a:r>
              <a:rPr lang="ja-JP" altLang="en-US" sz="3600" dirty="0" smtClean="0"/>
              <a:t>の探索</a:t>
            </a:r>
            <a:r>
              <a:rPr lang="ja-JP" altLang="en-US" sz="3600" dirty="0"/>
              <a:t>起点と</a:t>
            </a:r>
            <a:r>
              <a:rPr lang="ja-JP" altLang="en-US" sz="3600" dirty="0" smtClean="0"/>
              <a:t>なる</a:t>
            </a:r>
            <a:r>
              <a:rPr lang="en-US" altLang="ja-JP" sz="3600" dirty="0" smtClean="0"/>
              <a:t/>
            </a:r>
            <a:br>
              <a:rPr lang="en-US" altLang="ja-JP" sz="3600" dirty="0" smtClean="0"/>
            </a:br>
            <a:r>
              <a:rPr lang="ja-JP" altLang="en-US" sz="3600" dirty="0" smtClean="0"/>
              <a:t>メソッド</a:t>
            </a:r>
            <a:r>
              <a:rPr lang="ja-JP" altLang="en-US" sz="3600" dirty="0"/>
              <a:t>の</a:t>
            </a:r>
            <a:r>
              <a:rPr lang="ja-JP" altLang="en-US" sz="3600" dirty="0" smtClean="0"/>
              <a:t>特定</a:t>
            </a:r>
            <a:r>
              <a:rPr lang="en-US" altLang="ja-JP" sz="3600" dirty="0" smtClean="0"/>
              <a:t>(1/2)</a:t>
            </a:r>
            <a:endParaRPr kumimoji="1" lang="ja-JP" altLang="en-US" sz="3600" dirty="0"/>
          </a:p>
        </p:txBody>
      </p:sp>
      <p:sp>
        <p:nvSpPr>
          <p:cNvPr id="3" name="コンテンツ プレースホルダー 2"/>
          <p:cNvSpPr>
            <a:spLocks noGrp="1"/>
          </p:cNvSpPr>
          <p:nvPr>
            <p:ph idx="1"/>
          </p:nvPr>
        </p:nvSpPr>
        <p:spPr>
          <a:xfrm>
            <a:off x="457200" y="1600200"/>
            <a:ext cx="8229600" cy="1324744"/>
          </a:xfrm>
        </p:spPr>
        <p:txBody>
          <a:bodyPr/>
          <a:lstStyle/>
          <a:p>
            <a:pPr marL="0" indent="0">
              <a:buNone/>
            </a:pPr>
            <a:r>
              <a:rPr kumimoji="1" lang="ja-JP" altLang="en-US" dirty="0" smtClean="0"/>
              <a:t>ステップ</a:t>
            </a:r>
            <a:r>
              <a:rPr kumimoji="1" lang="en-US" altLang="ja-JP" dirty="0" smtClean="0"/>
              <a:t>1 : </a:t>
            </a:r>
          </a:p>
          <a:p>
            <a:pPr marL="0" indent="0">
              <a:buNone/>
            </a:pPr>
            <a:r>
              <a:rPr lang="ja-JP" altLang="en-US" dirty="0" smtClean="0"/>
              <a:t>個別にメソッド呼び出しを解決したときの</a:t>
            </a:r>
            <a:r>
              <a:rPr kumimoji="1" lang="ja-JP" altLang="en-US" dirty="0" smtClean="0"/>
              <a:t>コールグラフの構築</a:t>
            </a:r>
            <a:endParaRPr kumimoji="1" lang="en-US" altLang="ja-JP" dirty="0" smtClean="0"/>
          </a:p>
          <a:p>
            <a:pPr marL="0" indent="0">
              <a:buNone/>
            </a:pPr>
            <a:r>
              <a:rPr kumimoji="1" lang="ja-JP" altLang="en-US" dirty="0" smtClean="0"/>
              <a:t>（メソッド呼び出しの解決には</a:t>
            </a:r>
            <a:r>
              <a:rPr kumimoji="1" lang="en-US" altLang="ja-JP" dirty="0" smtClean="0"/>
              <a:t>Variable Type Analysis</a:t>
            </a:r>
            <a:r>
              <a:rPr lang="en-US" altLang="ja-JP" baseline="30000" dirty="0"/>
              <a:t>†</a:t>
            </a:r>
            <a:r>
              <a:rPr kumimoji="1" lang="ja-JP" altLang="en-US" dirty="0" smtClean="0"/>
              <a:t>を使用）</a:t>
            </a:r>
            <a:endParaRPr kumimoji="1" lang="ja-JP" altLang="en-US" dirty="0"/>
          </a:p>
        </p:txBody>
      </p:sp>
      <p:sp>
        <p:nvSpPr>
          <p:cNvPr id="84" name="テキスト ボックス 83"/>
          <p:cNvSpPr txBox="1"/>
          <p:nvPr/>
        </p:nvSpPr>
        <p:spPr>
          <a:xfrm>
            <a:off x="683568" y="5934858"/>
            <a:ext cx="7759496" cy="646331"/>
          </a:xfrm>
          <a:prstGeom prst="rect">
            <a:avLst/>
          </a:prstGeom>
          <a:noFill/>
        </p:spPr>
        <p:txBody>
          <a:bodyPr wrap="none" rtlCol="0">
            <a:spAutoFit/>
          </a:bodyPr>
          <a:lstStyle/>
          <a:p>
            <a:r>
              <a:rPr lang="en-US" altLang="ja-JP" baseline="30000" dirty="0" smtClean="0"/>
              <a:t>†</a:t>
            </a:r>
            <a:r>
              <a:rPr lang="en-US" altLang="ja-JP" dirty="0" smtClean="0"/>
              <a:t> </a:t>
            </a:r>
            <a:r>
              <a:rPr lang="en-US" altLang="ja-JP" dirty="0"/>
              <a:t>Vijay </a:t>
            </a:r>
            <a:r>
              <a:rPr lang="en-US" altLang="ja-JP" dirty="0" err="1" smtClean="0"/>
              <a:t>Sundaresan</a:t>
            </a:r>
            <a:r>
              <a:rPr lang="en-US" altLang="ja-JP" dirty="0" smtClean="0"/>
              <a:t> et al “Practical </a:t>
            </a:r>
            <a:r>
              <a:rPr lang="en-US" altLang="ja-JP" dirty="0"/>
              <a:t>virtual method call resolution for </a:t>
            </a:r>
            <a:r>
              <a:rPr lang="en-US" altLang="ja-JP" dirty="0" smtClean="0"/>
              <a:t>Java.”,</a:t>
            </a:r>
          </a:p>
          <a:p>
            <a:r>
              <a:rPr lang="en-US" altLang="ja-JP" i="1" dirty="0"/>
              <a:t> </a:t>
            </a:r>
            <a:r>
              <a:rPr lang="en-US" altLang="ja-JP" i="1" dirty="0" smtClean="0"/>
              <a:t>                                                                             SIG-PLAN </a:t>
            </a:r>
            <a:r>
              <a:rPr lang="en-US" altLang="ja-JP" i="1" dirty="0"/>
              <a:t>Notice</a:t>
            </a:r>
            <a:r>
              <a:rPr lang="en-US" altLang="ja-JP" dirty="0"/>
              <a:t>, </a:t>
            </a:r>
            <a:r>
              <a:rPr lang="en-US" altLang="ja-JP" dirty="0" smtClean="0"/>
              <a:t>2000</a:t>
            </a:r>
            <a:r>
              <a:rPr lang="en-US" altLang="ja-JP" dirty="0"/>
              <a:t>.</a:t>
            </a:r>
            <a:endParaRPr kumimoji="1" lang="ja-JP" altLang="en-US" dirty="0"/>
          </a:p>
        </p:txBody>
      </p:sp>
      <p:sp>
        <p:nvSpPr>
          <p:cNvPr id="71" name="円/楕円 70"/>
          <p:cNvSpPr/>
          <p:nvPr/>
        </p:nvSpPr>
        <p:spPr>
          <a:xfrm>
            <a:off x="522540" y="3942868"/>
            <a:ext cx="1796375" cy="445723"/>
          </a:xfrm>
          <a:prstGeom prst="ellipse">
            <a:avLst/>
          </a:prstGeom>
          <a:solidFill>
            <a:schemeClr val="accent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err="1" smtClean="0">
                <a:solidFill>
                  <a:schemeClr val="tx1"/>
                </a:solidFill>
              </a:rPr>
              <a:t>Example.main</a:t>
            </a:r>
            <a:endParaRPr kumimoji="1" lang="ja-JP" altLang="en-US" sz="1200" dirty="0">
              <a:solidFill>
                <a:schemeClr val="tx1"/>
              </a:solidFill>
            </a:endParaRPr>
          </a:p>
        </p:txBody>
      </p:sp>
      <p:sp>
        <p:nvSpPr>
          <p:cNvPr id="72" name="円/楕円 71"/>
          <p:cNvSpPr/>
          <p:nvPr/>
        </p:nvSpPr>
        <p:spPr>
          <a:xfrm>
            <a:off x="3335184" y="3932875"/>
            <a:ext cx="2040467" cy="44572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err="1" smtClean="0">
                <a:solidFill>
                  <a:schemeClr val="tx1"/>
                </a:solidFill>
              </a:rPr>
              <a:t>LinkedList.size</a:t>
            </a:r>
            <a:endParaRPr kumimoji="1" lang="ja-JP" altLang="en-US" sz="1400" dirty="0">
              <a:solidFill>
                <a:schemeClr val="tx1"/>
              </a:solidFill>
            </a:endParaRPr>
          </a:p>
        </p:txBody>
      </p:sp>
      <p:sp>
        <p:nvSpPr>
          <p:cNvPr id="73" name="円/楕円 72"/>
          <p:cNvSpPr/>
          <p:nvPr/>
        </p:nvSpPr>
        <p:spPr>
          <a:xfrm>
            <a:off x="3429155" y="3069123"/>
            <a:ext cx="1852524" cy="44572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err="1" smtClean="0">
                <a:solidFill>
                  <a:schemeClr val="tx1"/>
                </a:solidFill>
              </a:rPr>
              <a:t>ArrayList.size</a:t>
            </a:r>
            <a:endParaRPr kumimoji="1" lang="ja-JP" altLang="en-US" sz="1400" dirty="0">
              <a:solidFill>
                <a:schemeClr val="tx1"/>
              </a:solidFill>
            </a:endParaRPr>
          </a:p>
        </p:txBody>
      </p:sp>
      <p:sp>
        <p:nvSpPr>
          <p:cNvPr id="74" name="円/楕円 73"/>
          <p:cNvSpPr/>
          <p:nvPr/>
        </p:nvSpPr>
        <p:spPr>
          <a:xfrm>
            <a:off x="3314451" y="4788913"/>
            <a:ext cx="2170268" cy="44572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rPr>
              <a:t>Example.</a:t>
            </a:r>
          </a:p>
          <a:p>
            <a:pPr algn="ctr"/>
            <a:r>
              <a:rPr lang="en-US" altLang="ja-JP" sz="1400" dirty="0">
                <a:solidFill>
                  <a:schemeClr val="tx1"/>
                </a:solidFill>
              </a:rPr>
              <a:t>initialize</a:t>
            </a:r>
            <a:endParaRPr kumimoji="1" lang="ja-JP" altLang="en-US" sz="1400" dirty="0">
              <a:solidFill>
                <a:schemeClr val="tx1"/>
              </a:solidFill>
            </a:endParaRPr>
          </a:p>
        </p:txBody>
      </p:sp>
      <p:sp>
        <p:nvSpPr>
          <p:cNvPr id="75" name="円/楕円 74"/>
          <p:cNvSpPr/>
          <p:nvPr/>
        </p:nvSpPr>
        <p:spPr>
          <a:xfrm>
            <a:off x="6372200" y="3064423"/>
            <a:ext cx="1872208" cy="44572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err="1" smtClean="0">
                <a:solidFill>
                  <a:schemeClr val="tx1"/>
                </a:solidFill>
              </a:rPr>
              <a:t>ArrayList.clear</a:t>
            </a:r>
            <a:endParaRPr kumimoji="1" lang="ja-JP" altLang="en-US" sz="1400" dirty="0">
              <a:solidFill>
                <a:schemeClr val="tx1"/>
              </a:solidFill>
            </a:endParaRPr>
          </a:p>
        </p:txBody>
      </p:sp>
      <p:cxnSp>
        <p:nvCxnSpPr>
          <p:cNvPr id="76" name="直線矢印コネクタ 75"/>
          <p:cNvCxnSpPr>
            <a:stCxn id="74" idx="6"/>
            <a:endCxn id="75" idx="2"/>
          </p:cNvCxnSpPr>
          <p:nvPr/>
        </p:nvCxnSpPr>
        <p:spPr>
          <a:xfrm flipV="1">
            <a:off x="5484719" y="3287285"/>
            <a:ext cx="887481" cy="172449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7" name="直線矢印コネクタ 76"/>
          <p:cNvCxnSpPr>
            <a:stCxn id="71" idx="6"/>
            <a:endCxn id="73" idx="2"/>
          </p:cNvCxnSpPr>
          <p:nvPr/>
        </p:nvCxnSpPr>
        <p:spPr>
          <a:xfrm flipV="1">
            <a:off x="2318915" y="3291985"/>
            <a:ext cx="1110240" cy="87374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8" name="直線矢印コネクタ 77"/>
          <p:cNvCxnSpPr>
            <a:stCxn id="71" idx="6"/>
            <a:endCxn id="72" idx="2"/>
          </p:cNvCxnSpPr>
          <p:nvPr/>
        </p:nvCxnSpPr>
        <p:spPr>
          <a:xfrm flipV="1">
            <a:off x="2318915" y="4155737"/>
            <a:ext cx="1016269" cy="9993"/>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9" name="直線矢印コネクタ 78"/>
          <p:cNvCxnSpPr>
            <a:stCxn id="71" idx="6"/>
            <a:endCxn id="74" idx="2"/>
          </p:cNvCxnSpPr>
          <p:nvPr/>
        </p:nvCxnSpPr>
        <p:spPr>
          <a:xfrm>
            <a:off x="2318915" y="4165730"/>
            <a:ext cx="995536" cy="84604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0" name="円/楕円 79"/>
          <p:cNvSpPr/>
          <p:nvPr/>
        </p:nvSpPr>
        <p:spPr>
          <a:xfrm>
            <a:off x="6393468" y="3894763"/>
            <a:ext cx="2040467" cy="44572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err="1" smtClean="0">
                <a:solidFill>
                  <a:schemeClr val="tx1"/>
                </a:solidFill>
              </a:rPr>
              <a:t>LinkedList.c</a:t>
            </a:r>
            <a:r>
              <a:rPr lang="en-US" altLang="ja-JP" sz="1400" dirty="0" err="1" smtClean="0">
                <a:solidFill>
                  <a:schemeClr val="tx1"/>
                </a:solidFill>
              </a:rPr>
              <a:t>lear</a:t>
            </a:r>
            <a:endParaRPr kumimoji="1" lang="ja-JP" altLang="en-US" sz="1400" dirty="0">
              <a:solidFill>
                <a:schemeClr val="tx1"/>
              </a:solidFill>
            </a:endParaRPr>
          </a:p>
        </p:txBody>
      </p:sp>
      <p:cxnSp>
        <p:nvCxnSpPr>
          <p:cNvPr id="81" name="直線矢印コネクタ 80"/>
          <p:cNvCxnSpPr>
            <a:stCxn id="74" idx="6"/>
            <a:endCxn id="80" idx="2"/>
          </p:cNvCxnSpPr>
          <p:nvPr/>
        </p:nvCxnSpPr>
        <p:spPr>
          <a:xfrm flipV="1">
            <a:off x="5484719" y="4117625"/>
            <a:ext cx="908749" cy="89415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2" name="円/楕円 81"/>
          <p:cNvSpPr/>
          <p:nvPr/>
        </p:nvSpPr>
        <p:spPr>
          <a:xfrm>
            <a:off x="6393467" y="4581128"/>
            <a:ext cx="2040467" cy="44572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err="1" smtClean="0">
                <a:solidFill>
                  <a:schemeClr val="tx1"/>
                </a:solidFill>
              </a:rPr>
              <a:t>ArrayList.add</a:t>
            </a:r>
            <a:endParaRPr kumimoji="1" lang="ja-JP" altLang="en-US" sz="1400" dirty="0">
              <a:solidFill>
                <a:schemeClr val="tx1"/>
              </a:solidFill>
            </a:endParaRPr>
          </a:p>
        </p:txBody>
      </p:sp>
      <p:cxnSp>
        <p:nvCxnSpPr>
          <p:cNvPr id="85" name="直線矢印コネクタ 84"/>
          <p:cNvCxnSpPr>
            <a:stCxn id="74" idx="6"/>
            <a:endCxn id="82" idx="2"/>
          </p:cNvCxnSpPr>
          <p:nvPr/>
        </p:nvCxnSpPr>
        <p:spPr>
          <a:xfrm flipV="1">
            <a:off x="5484719" y="4803990"/>
            <a:ext cx="908748" cy="20778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6" name="円/楕円 85"/>
          <p:cNvSpPr/>
          <p:nvPr/>
        </p:nvSpPr>
        <p:spPr>
          <a:xfrm>
            <a:off x="6393466" y="5224296"/>
            <a:ext cx="2040467" cy="44572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err="1" smtClean="0">
                <a:solidFill>
                  <a:schemeClr val="tx1"/>
                </a:solidFill>
              </a:rPr>
              <a:t>LinkedList.add</a:t>
            </a:r>
            <a:endParaRPr kumimoji="1" lang="ja-JP" altLang="en-US" sz="1400" dirty="0">
              <a:solidFill>
                <a:schemeClr val="tx1"/>
              </a:solidFill>
            </a:endParaRPr>
          </a:p>
        </p:txBody>
      </p:sp>
      <p:cxnSp>
        <p:nvCxnSpPr>
          <p:cNvPr id="87" name="直線矢印コネクタ 86"/>
          <p:cNvCxnSpPr>
            <a:stCxn id="74" idx="6"/>
            <a:endCxn id="86" idx="2"/>
          </p:cNvCxnSpPr>
          <p:nvPr/>
        </p:nvCxnSpPr>
        <p:spPr>
          <a:xfrm>
            <a:off x="5484719" y="5011775"/>
            <a:ext cx="908747" cy="435383"/>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dirty="0"/>
          </a:p>
        </p:txBody>
      </p:sp>
    </p:spTree>
    <p:extLst>
      <p:ext uri="{BB962C8B-B14F-4D97-AF65-F5344CB8AC3E}">
        <p14:creationId xmlns:p14="http://schemas.microsoft.com/office/powerpoint/2010/main" val="38887162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手順</a:t>
            </a:r>
            <a:r>
              <a:rPr lang="en-US" altLang="ja-JP" sz="3600" dirty="0" smtClean="0"/>
              <a:t>1:</a:t>
            </a:r>
            <a:r>
              <a:rPr lang="ja-JP" altLang="en-US" sz="3600" dirty="0"/>
              <a:t>実行経路</a:t>
            </a:r>
            <a:r>
              <a:rPr lang="ja-JP" altLang="en-US" sz="3600" dirty="0" smtClean="0"/>
              <a:t>の探索</a:t>
            </a:r>
            <a:r>
              <a:rPr lang="ja-JP" altLang="en-US" sz="3600" dirty="0"/>
              <a:t>起点と</a:t>
            </a:r>
            <a:r>
              <a:rPr lang="ja-JP" altLang="en-US" sz="3600" dirty="0" smtClean="0"/>
              <a:t>なる</a:t>
            </a:r>
            <a:r>
              <a:rPr lang="en-US" altLang="ja-JP" sz="3600" dirty="0" smtClean="0"/>
              <a:t/>
            </a:r>
            <a:br>
              <a:rPr lang="en-US" altLang="ja-JP" sz="3600" dirty="0" smtClean="0"/>
            </a:br>
            <a:r>
              <a:rPr lang="ja-JP" altLang="en-US" sz="3600" dirty="0" smtClean="0"/>
              <a:t>メソッド</a:t>
            </a:r>
            <a:r>
              <a:rPr lang="ja-JP" altLang="en-US" sz="3600" dirty="0"/>
              <a:t>の</a:t>
            </a:r>
            <a:r>
              <a:rPr lang="ja-JP" altLang="en-US" sz="3600" dirty="0" smtClean="0"/>
              <a:t>特定</a:t>
            </a:r>
            <a:r>
              <a:rPr lang="en-US" altLang="ja-JP" sz="3600" dirty="0" smtClean="0"/>
              <a:t>(2/2)</a:t>
            </a:r>
            <a:endParaRPr kumimoji="1" lang="ja-JP" altLang="en-US" sz="3600" dirty="0"/>
          </a:p>
        </p:txBody>
      </p:sp>
      <p:sp>
        <p:nvSpPr>
          <p:cNvPr id="3" name="コンテンツ プレースホルダー 2"/>
          <p:cNvSpPr>
            <a:spLocks noGrp="1"/>
          </p:cNvSpPr>
          <p:nvPr>
            <p:ph idx="1"/>
          </p:nvPr>
        </p:nvSpPr>
        <p:spPr>
          <a:xfrm>
            <a:off x="457200" y="1600201"/>
            <a:ext cx="8229600" cy="1396752"/>
          </a:xfrm>
        </p:spPr>
        <p:txBody>
          <a:bodyPr/>
          <a:lstStyle/>
          <a:p>
            <a:pPr marL="0" indent="0">
              <a:buNone/>
            </a:pPr>
            <a:r>
              <a:rPr kumimoji="1" lang="ja-JP" altLang="en-US" dirty="0" smtClean="0"/>
              <a:t>ステップ</a:t>
            </a:r>
            <a:r>
              <a:rPr lang="en-US" altLang="ja-JP" dirty="0"/>
              <a:t>2</a:t>
            </a:r>
            <a:r>
              <a:rPr kumimoji="1" lang="en-US" altLang="ja-JP" dirty="0" smtClean="0"/>
              <a:t> : </a:t>
            </a:r>
          </a:p>
          <a:p>
            <a:pPr marL="0" indent="0">
              <a:buNone/>
            </a:pPr>
            <a:r>
              <a:rPr kumimoji="1" lang="ja-JP" altLang="en-US" dirty="0" smtClean="0"/>
              <a:t>入力メソッド</a:t>
            </a:r>
            <a:r>
              <a:rPr lang="en-US" altLang="ja-JP" dirty="0" smtClean="0"/>
              <a:t>clear, size</a:t>
            </a:r>
            <a:r>
              <a:rPr lang="ja-JP" altLang="en-US" dirty="0" smtClean="0"/>
              <a:t>に対応する</a:t>
            </a:r>
            <a:r>
              <a:rPr lang="en-US" altLang="ja-JP" dirty="0" smtClean="0"/>
              <a:t>2</a:t>
            </a:r>
            <a:r>
              <a:rPr lang="ja-JP" altLang="en-US" dirty="0" smtClean="0"/>
              <a:t>ノードに対し</a:t>
            </a:r>
            <a:r>
              <a:rPr kumimoji="1" lang="ja-JP" altLang="en-US" dirty="0" smtClean="0"/>
              <a:t>最も近い共通</a:t>
            </a:r>
            <a:r>
              <a:rPr lang="ja-JP" altLang="en-US" dirty="0"/>
              <a:t>の先祖ノード群を</a:t>
            </a:r>
            <a:r>
              <a:rPr kumimoji="1" lang="ja-JP" altLang="en-US" dirty="0" smtClean="0"/>
              <a:t>特定</a:t>
            </a:r>
            <a:r>
              <a:rPr kumimoji="1" lang="en-US" altLang="ja-JP" dirty="0" smtClean="0"/>
              <a:t>(</a:t>
            </a:r>
            <a:r>
              <a:rPr kumimoji="1" lang="ja-JP" altLang="en-US" dirty="0" smtClean="0"/>
              <a:t>本ステップは</a:t>
            </a:r>
            <a:r>
              <a:rPr kumimoji="1" lang="en-US" altLang="ja-JP" dirty="0" err="1" smtClean="0"/>
              <a:t>Kamiya</a:t>
            </a:r>
            <a:r>
              <a:rPr kumimoji="1" lang="ja-JP" altLang="en-US" dirty="0" smtClean="0"/>
              <a:t>の手法と同様</a:t>
            </a:r>
            <a:r>
              <a:rPr kumimoji="1" lang="en-US" altLang="ja-JP" dirty="0" smtClean="0"/>
              <a:t>)</a:t>
            </a:r>
          </a:p>
        </p:txBody>
      </p:sp>
      <p:sp>
        <p:nvSpPr>
          <p:cNvPr id="30" name="円/楕円 29"/>
          <p:cNvSpPr/>
          <p:nvPr/>
        </p:nvSpPr>
        <p:spPr>
          <a:xfrm>
            <a:off x="522540" y="3942868"/>
            <a:ext cx="1796375" cy="445723"/>
          </a:xfrm>
          <a:prstGeom prst="ellipse">
            <a:avLst/>
          </a:prstGeom>
          <a:solidFill>
            <a:schemeClr val="accent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err="1" smtClean="0">
                <a:solidFill>
                  <a:schemeClr val="tx1"/>
                </a:solidFill>
              </a:rPr>
              <a:t>Example.main</a:t>
            </a:r>
            <a:endParaRPr kumimoji="1" lang="ja-JP" altLang="en-US" sz="1200" dirty="0">
              <a:solidFill>
                <a:schemeClr val="tx1"/>
              </a:solidFill>
            </a:endParaRPr>
          </a:p>
        </p:txBody>
      </p:sp>
      <p:sp>
        <p:nvSpPr>
          <p:cNvPr id="32" name="円/楕円 31"/>
          <p:cNvSpPr/>
          <p:nvPr/>
        </p:nvSpPr>
        <p:spPr>
          <a:xfrm>
            <a:off x="3335184" y="3932875"/>
            <a:ext cx="2040467" cy="44572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err="1" smtClean="0">
                <a:solidFill>
                  <a:schemeClr val="tx1"/>
                </a:solidFill>
              </a:rPr>
              <a:t>LinkedList.size</a:t>
            </a:r>
            <a:endParaRPr kumimoji="1" lang="ja-JP" altLang="en-US" sz="1400" dirty="0">
              <a:solidFill>
                <a:schemeClr val="tx1"/>
              </a:solidFill>
            </a:endParaRPr>
          </a:p>
        </p:txBody>
      </p:sp>
      <p:sp>
        <p:nvSpPr>
          <p:cNvPr id="35" name="円/楕円 34"/>
          <p:cNvSpPr/>
          <p:nvPr/>
        </p:nvSpPr>
        <p:spPr>
          <a:xfrm>
            <a:off x="3429155" y="3069123"/>
            <a:ext cx="1852524" cy="445723"/>
          </a:xfrm>
          <a:prstGeom prst="ellipse">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err="1" smtClean="0">
                <a:solidFill>
                  <a:schemeClr val="tx1"/>
                </a:solidFill>
              </a:rPr>
              <a:t>ArrayList.size</a:t>
            </a:r>
            <a:endParaRPr kumimoji="1" lang="ja-JP" altLang="en-US" sz="1400" dirty="0">
              <a:solidFill>
                <a:schemeClr val="tx1"/>
              </a:solidFill>
            </a:endParaRPr>
          </a:p>
        </p:txBody>
      </p:sp>
      <p:sp>
        <p:nvSpPr>
          <p:cNvPr id="36" name="円/楕円 35"/>
          <p:cNvSpPr/>
          <p:nvPr/>
        </p:nvSpPr>
        <p:spPr>
          <a:xfrm>
            <a:off x="3314451" y="4788913"/>
            <a:ext cx="2170268" cy="44572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rPr>
              <a:t>Example.</a:t>
            </a:r>
          </a:p>
          <a:p>
            <a:pPr algn="ctr"/>
            <a:r>
              <a:rPr lang="en-US" altLang="ja-JP" sz="1400" dirty="0">
                <a:solidFill>
                  <a:schemeClr val="tx1"/>
                </a:solidFill>
              </a:rPr>
              <a:t>initialize</a:t>
            </a:r>
            <a:endParaRPr kumimoji="1" lang="ja-JP" altLang="en-US" sz="1400" dirty="0">
              <a:solidFill>
                <a:schemeClr val="tx1"/>
              </a:solidFill>
            </a:endParaRPr>
          </a:p>
        </p:txBody>
      </p:sp>
      <p:sp>
        <p:nvSpPr>
          <p:cNvPr id="38" name="円/楕円 37"/>
          <p:cNvSpPr/>
          <p:nvPr/>
        </p:nvSpPr>
        <p:spPr>
          <a:xfrm>
            <a:off x="6372200" y="3064423"/>
            <a:ext cx="1872208" cy="445723"/>
          </a:xfrm>
          <a:prstGeom prst="ellipse">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err="1" smtClean="0">
                <a:solidFill>
                  <a:schemeClr val="tx1"/>
                </a:solidFill>
              </a:rPr>
              <a:t>ArrayList.clear</a:t>
            </a:r>
            <a:endParaRPr kumimoji="1" lang="ja-JP" altLang="en-US" sz="1400" dirty="0">
              <a:solidFill>
                <a:schemeClr val="tx1"/>
              </a:solidFill>
            </a:endParaRPr>
          </a:p>
        </p:txBody>
      </p:sp>
      <p:cxnSp>
        <p:nvCxnSpPr>
          <p:cNvPr id="39" name="直線矢印コネクタ 38"/>
          <p:cNvCxnSpPr>
            <a:stCxn id="36" idx="6"/>
            <a:endCxn id="38" idx="2"/>
          </p:cNvCxnSpPr>
          <p:nvPr/>
        </p:nvCxnSpPr>
        <p:spPr>
          <a:xfrm flipV="1">
            <a:off x="5484719" y="3287285"/>
            <a:ext cx="887481" cy="172449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a:stCxn id="30" idx="6"/>
            <a:endCxn id="35" idx="2"/>
          </p:cNvCxnSpPr>
          <p:nvPr/>
        </p:nvCxnSpPr>
        <p:spPr>
          <a:xfrm flipV="1">
            <a:off x="2318915" y="3291985"/>
            <a:ext cx="1110240" cy="87374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a:stCxn id="30" idx="6"/>
            <a:endCxn id="32" idx="2"/>
          </p:cNvCxnSpPr>
          <p:nvPr/>
        </p:nvCxnSpPr>
        <p:spPr>
          <a:xfrm flipV="1">
            <a:off x="2318915" y="4155737"/>
            <a:ext cx="1016269" cy="9993"/>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3" name="直線矢印コネクタ 42"/>
          <p:cNvCxnSpPr>
            <a:stCxn id="30" idx="6"/>
            <a:endCxn id="36" idx="2"/>
          </p:cNvCxnSpPr>
          <p:nvPr/>
        </p:nvCxnSpPr>
        <p:spPr>
          <a:xfrm>
            <a:off x="2318915" y="4165730"/>
            <a:ext cx="995536" cy="84604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4" name="円/楕円 43"/>
          <p:cNvSpPr/>
          <p:nvPr/>
        </p:nvSpPr>
        <p:spPr>
          <a:xfrm>
            <a:off x="6393468" y="3894763"/>
            <a:ext cx="2040467" cy="44572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err="1" smtClean="0">
                <a:solidFill>
                  <a:schemeClr val="tx1"/>
                </a:solidFill>
              </a:rPr>
              <a:t>LinkedList.c</a:t>
            </a:r>
            <a:r>
              <a:rPr lang="en-US" altLang="ja-JP" sz="1400" dirty="0" err="1" smtClean="0">
                <a:solidFill>
                  <a:schemeClr val="tx1"/>
                </a:solidFill>
              </a:rPr>
              <a:t>lear</a:t>
            </a:r>
            <a:endParaRPr kumimoji="1" lang="ja-JP" altLang="en-US" sz="1400" dirty="0">
              <a:solidFill>
                <a:schemeClr val="tx1"/>
              </a:solidFill>
            </a:endParaRPr>
          </a:p>
        </p:txBody>
      </p:sp>
      <p:cxnSp>
        <p:nvCxnSpPr>
          <p:cNvPr id="45" name="直線矢印コネクタ 44"/>
          <p:cNvCxnSpPr>
            <a:stCxn id="36" idx="6"/>
            <a:endCxn id="44" idx="2"/>
          </p:cNvCxnSpPr>
          <p:nvPr/>
        </p:nvCxnSpPr>
        <p:spPr>
          <a:xfrm flipV="1">
            <a:off x="5484719" y="4117625"/>
            <a:ext cx="908749" cy="89415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6" name="円/楕円 45"/>
          <p:cNvSpPr/>
          <p:nvPr/>
        </p:nvSpPr>
        <p:spPr>
          <a:xfrm>
            <a:off x="6393467" y="4581128"/>
            <a:ext cx="2040467" cy="44572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err="1" smtClean="0">
                <a:solidFill>
                  <a:schemeClr val="tx1"/>
                </a:solidFill>
              </a:rPr>
              <a:t>ArrayList.add</a:t>
            </a:r>
            <a:endParaRPr kumimoji="1" lang="ja-JP" altLang="en-US" sz="1400" dirty="0">
              <a:solidFill>
                <a:schemeClr val="tx1"/>
              </a:solidFill>
            </a:endParaRPr>
          </a:p>
        </p:txBody>
      </p:sp>
      <p:cxnSp>
        <p:nvCxnSpPr>
          <p:cNvPr id="47" name="直線矢印コネクタ 46"/>
          <p:cNvCxnSpPr>
            <a:stCxn id="36" idx="6"/>
            <a:endCxn id="46" idx="2"/>
          </p:cNvCxnSpPr>
          <p:nvPr/>
        </p:nvCxnSpPr>
        <p:spPr>
          <a:xfrm flipV="1">
            <a:off x="5484719" y="4803990"/>
            <a:ext cx="908748" cy="20778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8" name="円/楕円 47"/>
          <p:cNvSpPr/>
          <p:nvPr/>
        </p:nvSpPr>
        <p:spPr>
          <a:xfrm>
            <a:off x="6393466" y="5224296"/>
            <a:ext cx="2040467" cy="44572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err="1" smtClean="0">
                <a:solidFill>
                  <a:schemeClr val="tx1"/>
                </a:solidFill>
              </a:rPr>
              <a:t>LinkedList.add</a:t>
            </a:r>
            <a:endParaRPr kumimoji="1" lang="ja-JP" altLang="en-US" sz="1400" dirty="0">
              <a:solidFill>
                <a:schemeClr val="tx1"/>
              </a:solidFill>
            </a:endParaRPr>
          </a:p>
        </p:txBody>
      </p:sp>
      <p:cxnSp>
        <p:nvCxnSpPr>
          <p:cNvPr id="49" name="直線矢印コネクタ 48"/>
          <p:cNvCxnSpPr>
            <a:stCxn id="36" idx="6"/>
            <a:endCxn id="48" idx="2"/>
          </p:cNvCxnSpPr>
          <p:nvPr/>
        </p:nvCxnSpPr>
        <p:spPr>
          <a:xfrm>
            <a:off x="5484719" y="5011775"/>
            <a:ext cx="908747" cy="435383"/>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 name="直線矢印コネクタ 4"/>
          <p:cNvCxnSpPr>
            <a:stCxn id="35" idx="2"/>
            <a:endCxn id="30" idx="6"/>
          </p:cNvCxnSpPr>
          <p:nvPr/>
        </p:nvCxnSpPr>
        <p:spPr>
          <a:xfrm flipH="1">
            <a:off x="2318915" y="3291985"/>
            <a:ext cx="1110240" cy="873745"/>
          </a:xfrm>
          <a:prstGeom prst="straightConnector1">
            <a:avLst/>
          </a:prstGeom>
          <a:ln w="5715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38" idx="2"/>
            <a:endCxn id="36" idx="6"/>
          </p:cNvCxnSpPr>
          <p:nvPr/>
        </p:nvCxnSpPr>
        <p:spPr>
          <a:xfrm flipH="1">
            <a:off x="5484719" y="3287285"/>
            <a:ext cx="887481" cy="1724490"/>
          </a:xfrm>
          <a:prstGeom prst="straightConnector1">
            <a:avLst/>
          </a:prstGeom>
          <a:ln w="5715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a:stCxn id="36" idx="2"/>
            <a:endCxn id="30" idx="6"/>
          </p:cNvCxnSpPr>
          <p:nvPr/>
        </p:nvCxnSpPr>
        <p:spPr>
          <a:xfrm flipH="1" flipV="1">
            <a:off x="2318915" y="4165730"/>
            <a:ext cx="995536" cy="846045"/>
          </a:xfrm>
          <a:prstGeom prst="straightConnector1">
            <a:avLst/>
          </a:prstGeom>
          <a:ln w="5715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3" name="角丸四角形吹き出し 22"/>
          <p:cNvSpPr/>
          <p:nvPr/>
        </p:nvSpPr>
        <p:spPr>
          <a:xfrm>
            <a:off x="581425" y="2996952"/>
            <a:ext cx="2269612" cy="517894"/>
          </a:xfrm>
          <a:prstGeom prst="wedgeRoundRectCallout">
            <a:avLst>
              <a:gd name="adj1" fmla="val -15494"/>
              <a:gd name="adj2" fmla="val 123298"/>
              <a:gd name="adj3" fmla="val 16667"/>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このメソッドを</a:t>
            </a:r>
            <a:endParaRPr kumimoji="1" lang="en-US" altLang="ja-JP" sz="1600" dirty="0" smtClean="0">
              <a:solidFill>
                <a:schemeClr val="tx1"/>
              </a:solidFill>
            </a:endParaRPr>
          </a:p>
          <a:p>
            <a:pPr algn="ctr"/>
            <a:r>
              <a:rPr kumimoji="1" lang="ja-JP" altLang="en-US" sz="1600" dirty="0" smtClean="0">
                <a:solidFill>
                  <a:schemeClr val="tx1"/>
                </a:solidFill>
              </a:rPr>
              <a:t>「ルートメソッド」</a:t>
            </a:r>
            <a:r>
              <a:rPr lang="ja-JP" altLang="en-US" sz="1600" dirty="0" smtClean="0">
                <a:solidFill>
                  <a:schemeClr val="tx1"/>
                </a:solidFill>
              </a:rPr>
              <a:t>と呼ぶ</a:t>
            </a:r>
            <a:endParaRPr kumimoji="1" lang="ja-JP" altLang="en-US" sz="1600" dirty="0">
              <a:solidFill>
                <a:schemeClr val="tx1"/>
              </a:solidFill>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dirty="0"/>
          </a:p>
        </p:txBody>
      </p:sp>
    </p:spTree>
    <p:extLst>
      <p:ext uri="{BB962C8B-B14F-4D97-AF65-F5344CB8AC3E}">
        <p14:creationId xmlns:p14="http://schemas.microsoft.com/office/powerpoint/2010/main" val="26986524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手順</a:t>
            </a:r>
            <a:r>
              <a:rPr lang="en-US" altLang="ja-JP" sz="3600" dirty="0" smtClean="0"/>
              <a:t>1:</a:t>
            </a:r>
            <a:r>
              <a:rPr lang="ja-JP" altLang="en-US" sz="3600" dirty="0"/>
              <a:t>実行経路</a:t>
            </a:r>
            <a:r>
              <a:rPr lang="ja-JP" altLang="en-US" sz="3600" dirty="0" smtClean="0"/>
              <a:t>の探索</a:t>
            </a:r>
            <a:r>
              <a:rPr lang="ja-JP" altLang="en-US" sz="3600" dirty="0"/>
              <a:t>起点と</a:t>
            </a:r>
            <a:r>
              <a:rPr lang="ja-JP" altLang="en-US" sz="3600" dirty="0" smtClean="0"/>
              <a:t>なる</a:t>
            </a:r>
            <a:r>
              <a:rPr lang="en-US" altLang="ja-JP" sz="3600" dirty="0" smtClean="0"/>
              <a:t/>
            </a:r>
            <a:br>
              <a:rPr lang="en-US" altLang="ja-JP" sz="3600" dirty="0" smtClean="0"/>
            </a:br>
            <a:r>
              <a:rPr lang="ja-JP" altLang="en-US" sz="3600" dirty="0" smtClean="0"/>
              <a:t>メソッド</a:t>
            </a:r>
            <a:r>
              <a:rPr lang="ja-JP" altLang="en-US" sz="3600" dirty="0"/>
              <a:t>の</a:t>
            </a:r>
            <a:r>
              <a:rPr lang="ja-JP" altLang="en-US" sz="3600" dirty="0" smtClean="0"/>
              <a:t>特定</a:t>
            </a:r>
            <a:r>
              <a:rPr lang="en-US" altLang="ja-JP" sz="3600" dirty="0" smtClean="0"/>
              <a:t>(2/2)</a:t>
            </a:r>
            <a:endParaRPr kumimoji="1" lang="ja-JP" altLang="en-US" sz="3600" dirty="0"/>
          </a:p>
        </p:txBody>
      </p:sp>
      <p:sp>
        <p:nvSpPr>
          <p:cNvPr id="25" name="角丸四角形吹き出し 24"/>
          <p:cNvSpPr/>
          <p:nvPr/>
        </p:nvSpPr>
        <p:spPr>
          <a:xfrm>
            <a:off x="581425" y="2996952"/>
            <a:ext cx="2269612" cy="517894"/>
          </a:xfrm>
          <a:prstGeom prst="wedgeRoundRectCallout">
            <a:avLst>
              <a:gd name="adj1" fmla="val -15494"/>
              <a:gd name="adj2" fmla="val 123298"/>
              <a:gd name="adj3" fmla="val 16667"/>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このメソッドを</a:t>
            </a:r>
            <a:endParaRPr kumimoji="1" lang="en-US" altLang="ja-JP" sz="1600" dirty="0" smtClean="0">
              <a:solidFill>
                <a:schemeClr val="tx1"/>
              </a:solidFill>
            </a:endParaRPr>
          </a:p>
          <a:p>
            <a:pPr algn="ctr"/>
            <a:r>
              <a:rPr kumimoji="1" lang="ja-JP" altLang="en-US" sz="1600" dirty="0" smtClean="0">
                <a:solidFill>
                  <a:schemeClr val="tx1"/>
                </a:solidFill>
              </a:rPr>
              <a:t>「ルートメソッド」</a:t>
            </a:r>
            <a:r>
              <a:rPr lang="ja-JP" altLang="en-US" sz="1600" dirty="0" smtClean="0">
                <a:solidFill>
                  <a:schemeClr val="tx1"/>
                </a:solidFill>
              </a:rPr>
              <a:t>と呼ぶ</a:t>
            </a:r>
            <a:endParaRPr kumimoji="1" lang="ja-JP" altLang="en-US" sz="1600" dirty="0">
              <a:solidFill>
                <a:schemeClr val="tx1"/>
              </a:solidFill>
            </a:endParaRPr>
          </a:p>
        </p:txBody>
      </p:sp>
      <p:sp>
        <p:nvSpPr>
          <p:cNvPr id="30" name="円/楕円 29"/>
          <p:cNvSpPr/>
          <p:nvPr/>
        </p:nvSpPr>
        <p:spPr>
          <a:xfrm>
            <a:off x="522540" y="3942868"/>
            <a:ext cx="1796375" cy="445723"/>
          </a:xfrm>
          <a:prstGeom prst="ellipse">
            <a:avLst/>
          </a:prstGeom>
          <a:solidFill>
            <a:schemeClr val="accent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err="1" smtClean="0">
                <a:solidFill>
                  <a:schemeClr val="tx1"/>
                </a:solidFill>
              </a:rPr>
              <a:t>Example.main</a:t>
            </a:r>
            <a:endParaRPr kumimoji="1" lang="ja-JP" altLang="en-US" sz="1200" dirty="0">
              <a:solidFill>
                <a:schemeClr val="tx1"/>
              </a:solidFill>
            </a:endParaRPr>
          </a:p>
        </p:txBody>
      </p:sp>
      <p:sp>
        <p:nvSpPr>
          <p:cNvPr id="35" name="円/楕円 34"/>
          <p:cNvSpPr/>
          <p:nvPr/>
        </p:nvSpPr>
        <p:spPr>
          <a:xfrm>
            <a:off x="3429155" y="3069123"/>
            <a:ext cx="1852524" cy="445723"/>
          </a:xfrm>
          <a:prstGeom prst="ellipse">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err="1" smtClean="0">
                <a:solidFill>
                  <a:schemeClr val="tx1"/>
                </a:solidFill>
              </a:rPr>
              <a:t>ArrayList.size</a:t>
            </a:r>
            <a:endParaRPr kumimoji="1" lang="ja-JP" altLang="en-US" sz="1400" dirty="0">
              <a:solidFill>
                <a:schemeClr val="tx1"/>
              </a:solidFill>
            </a:endParaRPr>
          </a:p>
        </p:txBody>
      </p:sp>
      <p:sp>
        <p:nvSpPr>
          <p:cNvPr id="36" name="円/楕円 35"/>
          <p:cNvSpPr/>
          <p:nvPr/>
        </p:nvSpPr>
        <p:spPr>
          <a:xfrm>
            <a:off x="3314451" y="4788913"/>
            <a:ext cx="2170268" cy="44572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rPr>
              <a:t>Example.</a:t>
            </a:r>
          </a:p>
          <a:p>
            <a:pPr algn="ctr"/>
            <a:r>
              <a:rPr lang="en-US" altLang="ja-JP" sz="1400" dirty="0">
                <a:solidFill>
                  <a:schemeClr val="tx1"/>
                </a:solidFill>
              </a:rPr>
              <a:t>initialize</a:t>
            </a:r>
            <a:endParaRPr kumimoji="1" lang="ja-JP" altLang="en-US" sz="1400" dirty="0">
              <a:solidFill>
                <a:schemeClr val="tx1"/>
              </a:solidFill>
            </a:endParaRPr>
          </a:p>
        </p:txBody>
      </p:sp>
      <p:sp>
        <p:nvSpPr>
          <p:cNvPr id="38" name="円/楕円 37"/>
          <p:cNvSpPr/>
          <p:nvPr/>
        </p:nvSpPr>
        <p:spPr>
          <a:xfrm>
            <a:off x="6372200" y="3064423"/>
            <a:ext cx="1872208" cy="445723"/>
          </a:xfrm>
          <a:prstGeom prst="ellipse">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err="1" smtClean="0">
                <a:solidFill>
                  <a:schemeClr val="tx1"/>
                </a:solidFill>
              </a:rPr>
              <a:t>ArrayList.clear</a:t>
            </a:r>
            <a:endParaRPr kumimoji="1" lang="ja-JP" altLang="en-US" sz="1400" dirty="0">
              <a:solidFill>
                <a:schemeClr val="tx1"/>
              </a:solidFill>
            </a:endParaRPr>
          </a:p>
        </p:txBody>
      </p:sp>
      <p:cxnSp>
        <p:nvCxnSpPr>
          <p:cNvPr id="39" name="直線矢印コネクタ 38"/>
          <p:cNvCxnSpPr>
            <a:stCxn id="36" idx="6"/>
            <a:endCxn id="38" idx="2"/>
          </p:cNvCxnSpPr>
          <p:nvPr/>
        </p:nvCxnSpPr>
        <p:spPr>
          <a:xfrm flipV="1">
            <a:off x="5484719" y="3287285"/>
            <a:ext cx="887481" cy="172449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a:stCxn id="30" idx="6"/>
            <a:endCxn id="35" idx="2"/>
          </p:cNvCxnSpPr>
          <p:nvPr/>
        </p:nvCxnSpPr>
        <p:spPr>
          <a:xfrm flipV="1">
            <a:off x="2318915" y="3291985"/>
            <a:ext cx="1110240" cy="87374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a:stCxn id="30" idx="6"/>
          </p:cNvCxnSpPr>
          <p:nvPr/>
        </p:nvCxnSpPr>
        <p:spPr>
          <a:xfrm flipV="1">
            <a:off x="2318915" y="4155737"/>
            <a:ext cx="1016269" cy="9993"/>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3" name="直線矢印コネクタ 42"/>
          <p:cNvCxnSpPr>
            <a:stCxn id="30" idx="6"/>
            <a:endCxn id="36" idx="2"/>
          </p:cNvCxnSpPr>
          <p:nvPr/>
        </p:nvCxnSpPr>
        <p:spPr>
          <a:xfrm>
            <a:off x="2318915" y="4165730"/>
            <a:ext cx="995536" cy="84604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5" name="直線矢印コネクタ 44"/>
          <p:cNvCxnSpPr>
            <a:stCxn id="36" idx="6"/>
          </p:cNvCxnSpPr>
          <p:nvPr/>
        </p:nvCxnSpPr>
        <p:spPr>
          <a:xfrm flipV="1">
            <a:off x="5484719" y="4117625"/>
            <a:ext cx="908749" cy="89415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6" name="円/楕円 45"/>
          <p:cNvSpPr/>
          <p:nvPr/>
        </p:nvSpPr>
        <p:spPr>
          <a:xfrm>
            <a:off x="6393467" y="4581128"/>
            <a:ext cx="2040467" cy="44572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err="1" smtClean="0">
                <a:solidFill>
                  <a:schemeClr val="tx1"/>
                </a:solidFill>
              </a:rPr>
              <a:t>ArrayList.add</a:t>
            </a:r>
            <a:endParaRPr kumimoji="1" lang="ja-JP" altLang="en-US" sz="1400" dirty="0">
              <a:solidFill>
                <a:schemeClr val="tx1"/>
              </a:solidFill>
            </a:endParaRPr>
          </a:p>
        </p:txBody>
      </p:sp>
      <p:cxnSp>
        <p:nvCxnSpPr>
          <p:cNvPr id="47" name="直線矢印コネクタ 46"/>
          <p:cNvCxnSpPr>
            <a:stCxn id="36" idx="6"/>
            <a:endCxn id="46" idx="2"/>
          </p:cNvCxnSpPr>
          <p:nvPr/>
        </p:nvCxnSpPr>
        <p:spPr>
          <a:xfrm flipV="1">
            <a:off x="5484719" y="4803990"/>
            <a:ext cx="908748" cy="20778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8" name="円/楕円 47"/>
          <p:cNvSpPr/>
          <p:nvPr/>
        </p:nvSpPr>
        <p:spPr>
          <a:xfrm>
            <a:off x="6393466" y="5224296"/>
            <a:ext cx="2040467" cy="44572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err="1" smtClean="0">
                <a:solidFill>
                  <a:schemeClr val="tx1"/>
                </a:solidFill>
              </a:rPr>
              <a:t>LinkedList.add</a:t>
            </a:r>
            <a:endParaRPr kumimoji="1" lang="ja-JP" altLang="en-US" sz="1400" dirty="0">
              <a:solidFill>
                <a:schemeClr val="tx1"/>
              </a:solidFill>
            </a:endParaRPr>
          </a:p>
        </p:txBody>
      </p:sp>
      <p:cxnSp>
        <p:nvCxnSpPr>
          <p:cNvPr id="49" name="直線矢印コネクタ 48"/>
          <p:cNvCxnSpPr>
            <a:stCxn id="36" idx="6"/>
            <a:endCxn id="48" idx="2"/>
          </p:cNvCxnSpPr>
          <p:nvPr/>
        </p:nvCxnSpPr>
        <p:spPr>
          <a:xfrm>
            <a:off x="5484719" y="5011775"/>
            <a:ext cx="908747" cy="435383"/>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4" name="角丸四角形吹き出し 23"/>
          <p:cNvSpPr/>
          <p:nvPr/>
        </p:nvSpPr>
        <p:spPr>
          <a:xfrm>
            <a:off x="816344" y="5301209"/>
            <a:ext cx="4000678" cy="864096"/>
          </a:xfrm>
          <a:prstGeom prst="wedgeRoundRectCallout">
            <a:avLst>
              <a:gd name="adj1" fmla="val -35504"/>
              <a:gd name="adj2" fmla="val -131895"/>
              <a:gd name="adj3" fmla="val 16667"/>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rPr>
              <a:t>ルートメソッド</a:t>
            </a:r>
            <a:r>
              <a:rPr lang="ja-JP" altLang="en-US" sz="1600" dirty="0" smtClean="0">
                <a:solidFill>
                  <a:schemeClr val="tx1"/>
                </a:solidFill>
              </a:rPr>
              <a:t>は</a:t>
            </a:r>
            <a:r>
              <a:rPr lang="en-US" altLang="ja-JP" sz="1600" dirty="0" smtClean="0">
                <a:solidFill>
                  <a:schemeClr val="tx1"/>
                </a:solidFill>
              </a:rPr>
              <a:t>clear,</a:t>
            </a:r>
            <a:r>
              <a:rPr lang="ja-JP" altLang="en-US" sz="1600" dirty="0" smtClean="0">
                <a:solidFill>
                  <a:schemeClr val="tx1"/>
                </a:solidFill>
              </a:rPr>
              <a:t>　</a:t>
            </a:r>
            <a:r>
              <a:rPr lang="en-US" altLang="ja-JP" sz="1600" dirty="0" smtClean="0">
                <a:solidFill>
                  <a:schemeClr val="tx1"/>
                </a:solidFill>
              </a:rPr>
              <a:t>size</a:t>
            </a:r>
          </a:p>
          <a:p>
            <a:pPr algn="ctr"/>
            <a:r>
              <a:rPr lang="ja-JP" altLang="en-US" sz="1600" dirty="0">
                <a:solidFill>
                  <a:schemeClr val="tx1"/>
                </a:solidFill>
              </a:rPr>
              <a:t>を</a:t>
            </a:r>
            <a:r>
              <a:rPr kumimoji="1" lang="ja-JP" altLang="en-US" sz="1600" dirty="0" smtClean="0">
                <a:solidFill>
                  <a:schemeClr val="tx1"/>
                </a:solidFill>
              </a:rPr>
              <a:t>呼び出</a:t>
            </a:r>
            <a:r>
              <a:rPr lang="ja-JP" altLang="en-US" sz="1600" dirty="0" smtClean="0">
                <a:solidFill>
                  <a:schemeClr val="tx1"/>
                </a:solidFill>
              </a:rPr>
              <a:t>す実行</a:t>
            </a:r>
            <a:r>
              <a:rPr kumimoji="1" lang="ja-JP" altLang="en-US" sz="1600" dirty="0" smtClean="0">
                <a:solidFill>
                  <a:schemeClr val="tx1"/>
                </a:solidFill>
              </a:rPr>
              <a:t>経路の起点</a:t>
            </a:r>
            <a:r>
              <a:rPr lang="ja-JP" altLang="en-US" sz="1600" dirty="0">
                <a:solidFill>
                  <a:schemeClr val="tx1"/>
                </a:solidFill>
              </a:rPr>
              <a:t>と</a:t>
            </a:r>
            <a:r>
              <a:rPr kumimoji="1" lang="ja-JP" altLang="en-US" sz="1600" dirty="0" smtClean="0">
                <a:solidFill>
                  <a:schemeClr val="tx1"/>
                </a:solidFill>
              </a:rPr>
              <a:t>なるメソッド</a:t>
            </a:r>
            <a:endParaRPr kumimoji="1" lang="ja-JP" altLang="en-US" sz="1600" dirty="0">
              <a:solidFill>
                <a:schemeClr val="tx1"/>
              </a:solidFill>
            </a:endParaRPr>
          </a:p>
        </p:txBody>
      </p:sp>
      <p:sp>
        <p:nvSpPr>
          <p:cNvPr id="26" name="円/楕円 25"/>
          <p:cNvSpPr/>
          <p:nvPr/>
        </p:nvSpPr>
        <p:spPr>
          <a:xfrm>
            <a:off x="3335184" y="3932875"/>
            <a:ext cx="2040467" cy="44572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err="1" smtClean="0">
                <a:solidFill>
                  <a:schemeClr val="tx1"/>
                </a:solidFill>
              </a:rPr>
              <a:t>LinkedList.size</a:t>
            </a:r>
            <a:endParaRPr kumimoji="1" lang="ja-JP" altLang="en-US" sz="1400" dirty="0">
              <a:solidFill>
                <a:schemeClr val="tx1"/>
              </a:solidFill>
            </a:endParaRPr>
          </a:p>
        </p:txBody>
      </p:sp>
      <p:sp>
        <p:nvSpPr>
          <p:cNvPr id="27" name="円/楕円 26"/>
          <p:cNvSpPr/>
          <p:nvPr/>
        </p:nvSpPr>
        <p:spPr>
          <a:xfrm>
            <a:off x="6393468" y="3894763"/>
            <a:ext cx="2040467" cy="44572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err="1" smtClean="0">
                <a:solidFill>
                  <a:schemeClr val="tx1"/>
                </a:solidFill>
              </a:rPr>
              <a:t>LinkedList.c</a:t>
            </a:r>
            <a:r>
              <a:rPr lang="en-US" altLang="ja-JP" sz="1400" dirty="0" err="1" smtClean="0">
                <a:solidFill>
                  <a:schemeClr val="tx1"/>
                </a:solidFill>
              </a:rPr>
              <a:t>lear</a:t>
            </a:r>
            <a:endParaRPr kumimoji="1" lang="ja-JP" altLang="en-US" sz="1400" dirty="0">
              <a:solidFill>
                <a:schemeClr val="tx1"/>
              </a:solidFill>
            </a:endParaRPr>
          </a:p>
        </p:txBody>
      </p:sp>
      <p:sp>
        <p:nvSpPr>
          <p:cNvPr id="22" name="コンテンツ プレースホルダー 2"/>
          <p:cNvSpPr txBox="1">
            <a:spLocks/>
          </p:cNvSpPr>
          <p:nvPr/>
        </p:nvSpPr>
        <p:spPr bwMode="auto">
          <a:xfrm>
            <a:off x="457200" y="1600201"/>
            <a:ext cx="8229600" cy="139675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kern="0" smtClean="0"/>
              <a:t>ステップ</a:t>
            </a:r>
            <a:r>
              <a:rPr lang="en-US" altLang="ja-JP" kern="0" smtClean="0"/>
              <a:t>2 : </a:t>
            </a:r>
          </a:p>
          <a:p>
            <a:pPr marL="0" indent="0">
              <a:buFontTx/>
              <a:buNone/>
            </a:pPr>
            <a:r>
              <a:rPr lang="ja-JP" altLang="en-US" kern="0" smtClean="0"/>
              <a:t>入力メソッド</a:t>
            </a:r>
            <a:r>
              <a:rPr lang="en-US" altLang="ja-JP" kern="0" smtClean="0"/>
              <a:t>clear, size</a:t>
            </a:r>
            <a:r>
              <a:rPr lang="ja-JP" altLang="en-US" kern="0" smtClean="0"/>
              <a:t>に対応する</a:t>
            </a:r>
            <a:r>
              <a:rPr lang="en-US" altLang="ja-JP" kern="0" smtClean="0"/>
              <a:t>2</a:t>
            </a:r>
            <a:r>
              <a:rPr lang="ja-JP" altLang="en-US" kern="0" smtClean="0"/>
              <a:t>ノードに対し最も近い共通の先祖ノード群を特定</a:t>
            </a:r>
            <a:r>
              <a:rPr lang="en-US" altLang="ja-JP" kern="0" smtClean="0"/>
              <a:t>(</a:t>
            </a:r>
            <a:r>
              <a:rPr lang="ja-JP" altLang="en-US" kern="0" smtClean="0"/>
              <a:t>本ステップは</a:t>
            </a:r>
            <a:r>
              <a:rPr lang="en-US" altLang="ja-JP" kern="0" smtClean="0"/>
              <a:t>Kamiya</a:t>
            </a:r>
            <a:r>
              <a:rPr lang="ja-JP" altLang="en-US" kern="0" smtClean="0"/>
              <a:t>の手法と同様</a:t>
            </a:r>
            <a:r>
              <a:rPr lang="en-US" altLang="ja-JP" kern="0" smtClean="0"/>
              <a:t>)</a:t>
            </a:r>
            <a:endParaRPr lang="en-US" altLang="ja-JP" kern="0" dirty="0" smtClean="0"/>
          </a:p>
        </p:txBody>
      </p:sp>
      <p:sp>
        <p:nvSpPr>
          <p:cNvPr id="3" name="スライド番号プレースホルダー 2"/>
          <p:cNvSpPr>
            <a:spLocks noGrp="1"/>
          </p:cNvSpPr>
          <p:nvPr>
            <p:ph type="sldNum" sz="quarter" idx="12"/>
          </p:nvPr>
        </p:nvSpPr>
        <p:spPr/>
        <p:txBody>
          <a:bodyPr/>
          <a:lstStyle/>
          <a:p>
            <a:fld id="{9F5033E9-932D-4E41-95C3-341F9A6DAE17}" type="slidenum">
              <a:rPr lang="en-US" altLang="ja-JP" smtClean="0"/>
              <a:pPr/>
              <a:t>15</a:t>
            </a:fld>
            <a:endParaRPr lang="en-US" altLang="ja-JP" dirty="0"/>
          </a:p>
        </p:txBody>
      </p:sp>
    </p:spTree>
    <p:extLst>
      <p:ext uri="{BB962C8B-B14F-4D97-AF65-F5344CB8AC3E}">
        <p14:creationId xmlns:p14="http://schemas.microsoft.com/office/powerpoint/2010/main" val="1965841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手続き</a:t>
            </a:r>
            <a:r>
              <a:rPr lang="ja-JP" altLang="en-US" dirty="0"/>
              <a:t>間実行経路グラフ</a:t>
            </a:r>
            <a:endParaRPr kumimoji="1" lang="ja-JP" altLang="en-US" sz="3600" dirty="0"/>
          </a:p>
        </p:txBody>
      </p:sp>
      <p:sp>
        <p:nvSpPr>
          <p:cNvPr id="3" name="コンテンツ プレースホルダー 2"/>
          <p:cNvSpPr>
            <a:spLocks noGrp="1"/>
          </p:cNvSpPr>
          <p:nvPr>
            <p:ph idx="1"/>
          </p:nvPr>
        </p:nvSpPr>
        <p:spPr>
          <a:xfrm>
            <a:off x="457200" y="1600201"/>
            <a:ext cx="8229600" cy="892696"/>
          </a:xfrm>
        </p:spPr>
        <p:txBody>
          <a:bodyPr/>
          <a:lstStyle/>
          <a:p>
            <a:pPr marL="0" indent="0">
              <a:buNone/>
            </a:pPr>
            <a:r>
              <a:rPr lang="ja-JP" altLang="en-US" dirty="0"/>
              <a:t>次</a:t>
            </a:r>
            <a:r>
              <a:rPr lang="ja-JP" altLang="en-US" dirty="0" smtClean="0"/>
              <a:t>の手順では</a:t>
            </a:r>
            <a:r>
              <a:rPr kumimoji="1" lang="ja-JP" altLang="en-US" dirty="0" smtClean="0"/>
              <a:t>オブジェクト変数の型を保持したメソッド呼び出し関係を</a:t>
            </a:r>
            <a:r>
              <a:rPr lang="ja-JP" altLang="en-US" dirty="0" smtClean="0">
                <a:solidFill>
                  <a:srgbClr val="FF0000"/>
                </a:solidFill>
              </a:rPr>
              <a:t>手続き</a:t>
            </a:r>
            <a:r>
              <a:rPr lang="ja-JP" altLang="en-US" dirty="0">
                <a:solidFill>
                  <a:srgbClr val="FF0000"/>
                </a:solidFill>
              </a:rPr>
              <a:t>間実行経路</a:t>
            </a:r>
            <a:r>
              <a:rPr lang="ja-JP" altLang="en-US" dirty="0" smtClean="0">
                <a:solidFill>
                  <a:srgbClr val="FF0000"/>
                </a:solidFill>
              </a:rPr>
              <a:t>グラフ</a:t>
            </a:r>
            <a:r>
              <a:rPr lang="ja-JP" altLang="en-US" dirty="0"/>
              <a:t>で</a:t>
            </a:r>
            <a:r>
              <a:rPr lang="ja-JP" altLang="en-US" dirty="0" smtClean="0"/>
              <a:t>表現する</a:t>
            </a:r>
            <a:endParaRPr kumimoji="1" lang="ja-JP" altLang="en-US" dirty="0"/>
          </a:p>
        </p:txBody>
      </p:sp>
      <p:sp>
        <p:nvSpPr>
          <p:cNvPr id="158" name="円/楕円 157"/>
          <p:cNvSpPr/>
          <p:nvPr/>
        </p:nvSpPr>
        <p:spPr>
          <a:xfrm>
            <a:off x="522833" y="4481601"/>
            <a:ext cx="1153721"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0:Example.main</a:t>
            </a:r>
            <a:endParaRPr kumimoji="1" lang="ja-JP" altLang="en-US" sz="1000" dirty="0">
              <a:solidFill>
                <a:schemeClr val="tx1"/>
              </a:solidFill>
            </a:endParaRPr>
          </a:p>
        </p:txBody>
      </p:sp>
      <p:sp>
        <p:nvSpPr>
          <p:cNvPr id="159" name="円/楕円 158"/>
          <p:cNvSpPr/>
          <p:nvPr/>
        </p:nvSpPr>
        <p:spPr>
          <a:xfrm>
            <a:off x="2950418" y="3411307"/>
            <a:ext cx="1344534"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1:Example.</a:t>
            </a:r>
          </a:p>
          <a:p>
            <a:pPr algn="ctr"/>
            <a:r>
              <a:rPr lang="en-US" altLang="ja-JP" sz="1000" dirty="0" smtClean="0">
                <a:solidFill>
                  <a:schemeClr val="tx1"/>
                </a:solidFill>
              </a:rPr>
              <a:t>initialize</a:t>
            </a:r>
            <a:endParaRPr kumimoji="1" lang="ja-JP" altLang="en-US" sz="1000" dirty="0">
              <a:solidFill>
                <a:schemeClr val="tx1"/>
              </a:solidFill>
            </a:endParaRPr>
          </a:p>
        </p:txBody>
      </p:sp>
      <p:sp>
        <p:nvSpPr>
          <p:cNvPr id="160" name="円/楕円 159"/>
          <p:cNvSpPr/>
          <p:nvPr/>
        </p:nvSpPr>
        <p:spPr>
          <a:xfrm>
            <a:off x="2978288" y="4103133"/>
            <a:ext cx="1316663"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2</a:t>
            </a:r>
            <a:r>
              <a:rPr kumimoji="1" lang="en-US" altLang="ja-JP" sz="1000" dirty="0" smtClean="0">
                <a:solidFill>
                  <a:schemeClr val="tx1"/>
                </a:solidFill>
              </a:rPr>
              <a:t>:ArrayList.</a:t>
            </a:r>
          </a:p>
          <a:p>
            <a:pPr algn="ctr"/>
            <a:r>
              <a:rPr kumimoji="1" lang="en-US" altLang="ja-JP" sz="1000" dirty="0" smtClean="0">
                <a:solidFill>
                  <a:schemeClr val="tx1"/>
                </a:solidFill>
              </a:rPr>
              <a:t>size</a:t>
            </a:r>
            <a:endParaRPr kumimoji="1" lang="ja-JP" altLang="en-US" sz="1000" dirty="0">
              <a:solidFill>
                <a:schemeClr val="tx1"/>
              </a:solidFill>
            </a:endParaRPr>
          </a:p>
        </p:txBody>
      </p:sp>
      <p:sp>
        <p:nvSpPr>
          <p:cNvPr id="161" name="円/楕円 160"/>
          <p:cNvSpPr/>
          <p:nvPr/>
        </p:nvSpPr>
        <p:spPr>
          <a:xfrm>
            <a:off x="2005084" y="3865350"/>
            <a:ext cx="465486" cy="26408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3</a:t>
            </a:r>
            <a:endParaRPr kumimoji="1" lang="ja-JP" altLang="en-US" sz="1000" dirty="0">
              <a:solidFill>
                <a:schemeClr val="tx1"/>
              </a:solidFill>
            </a:endParaRPr>
          </a:p>
        </p:txBody>
      </p:sp>
      <p:cxnSp>
        <p:nvCxnSpPr>
          <p:cNvPr id="162" name="直線矢印コネクタ 161"/>
          <p:cNvCxnSpPr>
            <a:stCxn id="158" idx="7"/>
            <a:endCxn id="161" idx="2"/>
          </p:cNvCxnSpPr>
          <p:nvPr/>
        </p:nvCxnSpPr>
        <p:spPr>
          <a:xfrm flipV="1">
            <a:off x="1507595" y="3997392"/>
            <a:ext cx="497489" cy="53100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3" name="直線矢印コネクタ 162"/>
          <p:cNvCxnSpPr>
            <a:stCxn id="158" idx="5"/>
            <a:endCxn id="170" idx="2"/>
          </p:cNvCxnSpPr>
          <p:nvPr/>
        </p:nvCxnSpPr>
        <p:spPr>
          <a:xfrm>
            <a:off x="1507595" y="4754327"/>
            <a:ext cx="497488" cy="812249"/>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4" name="直線矢印コネクタ 163"/>
          <p:cNvCxnSpPr>
            <a:stCxn id="161" idx="7"/>
            <a:endCxn id="159" idx="2"/>
          </p:cNvCxnSpPr>
          <p:nvPr/>
        </p:nvCxnSpPr>
        <p:spPr>
          <a:xfrm flipV="1">
            <a:off x="2402401" y="3571066"/>
            <a:ext cx="548017" cy="33295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5" name="直線矢印コネクタ 164"/>
          <p:cNvCxnSpPr>
            <a:stCxn id="161" idx="5"/>
            <a:endCxn id="160" idx="2"/>
          </p:cNvCxnSpPr>
          <p:nvPr/>
        </p:nvCxnSpPr>
        <p:spPr>
          <a:xfrm>
            <a:off x="2402401" y="4090759"/>
            <a:ext cx="575887" cy="17213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6" name="テキスト ボックス 165"/>
          <p:cNvSpPr txBox="1"/>
          <p:nvPr/>
        </p:nvSpPr>
        <p:spPr>
          <a:xfrm>
            <a:off x="2555801" y="3432566"/>
            <a:ext cx="241037" cy="276999"/>
          </a:xfrm>
          <a:prstGeom prst="rect">
            <a:avLst/>
          </a:prstGeom>
          <a:noFill/>
        </p:spPr>
        <p:txBody>
          <a:bodyPr wrap="square" rtlCol="0">
            <a:spAutoFit/>
          </a:bodyPr>
          <a:lstStyle/>
          <a:p>
            <a:r>
              <a:rPr kumimoji="1" lang="en-US" altLang="ja-JP" sz="1200" dirty="0" smtClean="0"/>
              <a:t>0</a:t>
            </a:r>
            <a:endParaRPr kumimoji="1" lang="ja-JP" altLang="en-US" sz="1200" dirty="0"/>
          </a:p>
        </p:txBody>
      </p:sp>
      <p:sp>
        <p:nvSpPr>
          <p:cNvPr id="167" name="テキスト ボックス 166"/>
          <p:cNvSpPr txBox="1"/>
          <p:nvPr/>
        </p:nvSpPr>
        <p:spPr>
          <a:xfrm>
            <a:off x="2555532" y="3890201"/>
            <a:ext cx="269626" cy="276999"/>
          </a:xfrm>
          <a:prstGeom prst="rect">
            <a:avLst/>
          </a:prstGeom>
          <a:noFill/>
        </p:spPr>
        <p:txBody>
          <a:bodyPr wrap="none" rtlCol="0">
            <a:spAutoFit/>
          </a:bodyPr>
          <a:lstStyle/>
          <a:p>
            <a:r>
              <a:rPr kumimoji="1" lang="en-US" altLang="ja-JP" sz="1200" dirty="0" smtClean="0"/>
              <a:t>1</a:t>
            </a:r>
            <a:endParaRPr kumimoji="1" lang="ja-JP" altLang="en-US" sz="1200" dirty="0"/>
          </a:p>
        </p:txBody>
      </p:sp>
      <p:sp>
        <p:nvSpPr>
          <p:cNvPr id="168" name="円/楕円 167"/>
          <p:cNvSpPr/>
          <p:nvPr/>
        </p:nvSpPr>
        <p:spPr>
          <a:xfrm>
            <a:off x="2950417" y="4980491"/>
            <a:ext cx="1344534"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4</a:t>
            </a:r>
            <a:r>
              <a:rPr lang="en-US" altLang="ja-JP" sz="1000" dirty="0" smtClean="0">
                <a:solidFill>
                  <a:schemeClr val="tx1"/>
                </a:solidFill>
              </a:rPr>
              <a:t>:Example.</a:t>
            </a:r>
          </a:p>
          <a:p>
            <a:pPr algn="ctr"/>
            <a:r>
              <a:rPr lang="en-US" altLang="ja-JP" sz="1000" dirty="0">
                <a:solidFill>
                  <a:schemeClr val="tx1"/>
                </a:solidFill>
              </a:rPr>
              <a:t>initialize</a:t>
            </a:r>
            <a:endParaRPr kumimoji="1" lang="ja-JP" altLang="en-US" sz="1000" dirty="0">
              <a:solidFill>
                <a:schemeClr val="tx1"/>
              </a:solidFill>
            </a:endParaRPr>
          </a:p>
        </p:txBody>
      </p:sp>
      <p:sp>
        <p:nvSpPr>
          <p:cNvPr id="169" name="円/楕円 168"/>
          <p:cNvSpPr/>
          <p:nvPr/>
        </p:nvSpPr>
        <p:spPr>
          <a:xfrm>
            <a:off x="2978287" y="5672317"/>
            <a:ext cx="1316663"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5</a:t>
            </a:r>
            <a:r>
              <a:rPr kumimoji="1" lang="en-US" altLang="ja-JP" sz="1000" dirty="0" smtClean="0">
                <a:solidFill>
                  <a:schemeClr val="tx1"/>
                </a:solidFill>
              </a:rPr>
              <a:t>:LinkedList.</a:t>
            </a:r>
          </a:p>
          <a:p>
            <a:pPr algn="ctr"/>
            <a:r>
              <a:rPr kumimoji="1" lang="en-US" altLang="ja-JP" sz="1000" dirty="0" smtClean="0">
                <a:solidFill>
                  <a:schemeClr val="tx1"/>
                </a:solidFill>
              </a:rPr>
              <a:t>size</a:t>
            </a:r>
            <a:endParaRPr kumimoji="1" lang="ja-JP" altLang="en-US" sz="1000" dirty="0">
              <a:solidFill>
                <a:schemeClr val="tx1"/>
              </a:solidFill>
            </a:endParaRPr>
          </a:p>
        </p:txBody>
      </p:sp>
      <p:sp>
        <p:nvSpPr>
          <p:cNvPr id="170" name="円/楕円 169"/>
          <p:cNvSpPr/>
          <p:nvPr/>
        </p:nvSpPr>
        <p:spPr>
          <a:xfrm>
            <a:off x="2005083" y="5434534"/>
            <a:ext cx="465486" cy="26408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6</a:t>
            </a:r>
            <a:endParaRPr kumimoji="1" lang="ja-JP" altLang="en-US" sz="1000" dirty="0">
              <a:solidFill>
                <a:schemeClr val="tx1"/>
              </a:solidFill>
            </a:endParaRPr>
          </a:p>
        </p:txBody>
      </p:sp>
      <p:cxnSp>
        <p:nvCxnSpPr>
          <p:cNvPr id="171" name="直線矢印コネクタ 170"/>
          <p:cNvCxnSpPr>
            <a:stCxn id="170" idx="7"/>
            <a:endCxn id="168" idx="2"/>
          </p:cNvCxnSpPr>
          <p:nvPr/>
        </p:nvCxnSpPr>
        <p:spPr>
          <a:xfrm flipV="1">
            <a:off x="2402400" y="5140250"/>
            <a:ext cx="548017" cy="33295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2" name="直線矢印コネクタ 171"/>
          <p:cNvCxnSpPr>
            <a:stCxn id="170" idx="5"/>
            <a:endCxn id="169" idx="2"/>
          </p:cNvCxnSpPr>
          <p:nvPr/>
        </p:nvCxnSpPr>
        <p:spPr>
          <a:xfrm>
            <a:off x="2402400" y="5659943"/>
            <a:ext cx="575887" cy="17213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3" name="テキスト ボックス 172"/>
          <p:cNvSpPr txBox="1"/>
          <p:nvPr/>
        </p:nvSpPr>
        <p:spPr>
          <a:xfrm>
            <a:off x="2555800" y="5035676"/>
            <a:ext cx="241037" cy="276999"/>
          </a:xfrm>
          <a:prstGeom prst="rect">
            <a:avLst/>
          </a:prstGeom>
          <a:noFill/>
        </p:spPr>
        <p:txBody>
          <a:bodyPr wrap="square" rtlCol="0">
            <a:spAutoFit/>
          </a:bodyPr>
          <a:lstStyle/>
          <a:p>
            <a:r>
              <a:rPr kumimoji="1" lang="en-US" altLang="ja-JP" sz="1200" dirty="0" smtClean="0"/>
              <a:t>0</a:t>
            </a:r>
            <a:endParaRPr kumimoji="1" lang="ja-JP" altLang="en-US" sz="1200" dirty="0"/>
          </a:p>
        </p:txBody>
      </p:sp>
      <p:sp>
        <p:nvSpPr>
          <p:cNvPr id="174" name="テキスト ボックス 173"/>
          <p:cNvSpPr txBox="1"/>
          <p:nvPr/>
        </p:nvSpPr>
        <p:spPr>
          <a:xfrm>
            <a:off x="2555531" y="5463241"/>
            <a:ext cx="269626" cy="276999"/>
          </a:xfrm>
          <a:prstGeom prst="rect">
            <a:avLst/>
          </a:prstGeom>
          <a:noFill/>
        </p:spPr>
        <p:txBody>
          <a:bodyPr wrap="none" rtlCol="0">
            <a:spAutoFit/>
          </a:bodyPr>
          <a:lstStyle/>
          <a:p>
            <a:r>
              <a:rPr kumimoji="1" lang="en-US" altLang="ja-JP" sz="1200" dirty="0" smtClean="0"/>
              <a:t>1</a:t>
            </a:r>
            <a:endParaRPr kumimoji="1" lang="ja-JP" altLang="en-US" sz="1200" dirty="0"/>
          </a:p>
        </p:txBody>
      </p:sp>
      <p:sp>
        <p:nvSpPr>
          <p:cNvPr id="175" name="円/楕円 174"/>
          <p:cNvSpPr/>
          <p:nvPr/>
        </p:nvSpPr>
        <p:spPr>
          <a:xfrm>
            <a:off x="5055929" y="3462845"/>
            <a:ext cx="465486" cy="24120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9</a:t>
            </a:r>
            <a:endParaRPr kumimoji="1" lang="ja-JP" altLang="en-US" sz="1000" dirty="0">
              <a:solidFill>
                <a:schemeClr val="tx1"/>
              </a:solidFill>
            </a:endParaRPr>
          </a:p>
        </p:txBody>
      </p:sp>
      <p:cxnSp>
        <p:nvCxnSpPr>
          <p:cNvPr id="176" name="直線矢印コネクタ 175"/>
          <p:cNvCxnSpPr>
            <a:stCxn id="175" idx="7"/>
          </p:cNvCxnSpPr>
          <p:nvPr/>
        </p:nvCxnSpPr>
        <p:spPr>
          <a:xfrm flipV="1">
            <a:off x="5453246" y="3145682"/>
            <a:ext cx="548017" cy="35248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7" name="直線矢印コネクタ 176"/>
          <p:cNvCxnSpPr>
            <a:stCxn id="175" idx="5"/>
          </p:cNvCxnSpPr>
          <p:nvPr/>
        </p:nvCxnSpPr>
        <p:spPr>
          <a:xfrm>
            <a:off x="5453246" y="3668725"/>
            <a:ext cx="575887" cy="16878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8" name="テキスト ボックス 177"/>
          <p:cNvSpPr txBox="1"/>
          <p:nvPr/>
        </p:nvSpPr>
        <p:spPr>
          <a:xfrm>
            <a:off x="5602033" y="3065164"/>
            <a:ext cx="241037" cy="276999"/>
          </a:xfrm>
          <a:prstGeom prst="rect">
            <a:avLst/>
          </a:prstGeom>
          <a:noFill/>
        </p:spPr>
        <p:txBody>
          <a:bodyPr wrap="square" rtlCol="0">
            <a:spAutoFit/>
          </a:bodyPr>
          <a:lstStyle/>
          <a:p>
            <a:r>
              <a:rPr kumimoji="1" lang="en-US" altLang="ja-JP" sz="1200" dirty="0" smtClean="0"/>
              <a:t>0</a:t>
            </a:r>
            <a:endParaRPr kumimoji="1" lang="ja-JP" altLang="en-US" sz="1200" dirty="0"/>
          </a:p>
        </p:txBody>
      </p:sp>
      <p:sp>
        <p:nvSpPr>
          <p:cNvPr id="179" name="テキスト ボックス 178"/>
          <p:cNvSpPr txBox="1"/>
          <p:nvPr/>
        </p:nvSpPr>
        <p:spPr>
          <a:xfrm>
            <a:off x="5601764" y="3498168"/>
            <a:ext cx="269626" cy="276999"/>
          </a:xfrm>
          <a:prstGeom prst="rect">
            <a:avLst/>
          </a:prstGeom>
          <a:noFill/>
        </p:spPr>
        <p:txBody>
          <a:bodyPr wrap="none" rtlCol="0">
            <a:spAutoFit/>
          </a:bodyPr>
          <a:lstStyle/>
          <a:p>
            <a:r>
              <a:rPr kumimoji="1" lang="en-US" altLang="ja-JP" sz="1200" dirty="0" smtClean="0"/>
              <a:t>1</a:t>
            </a:r>
            <a:endParaRPr kumimoji="1" lang="ja-JP" altLang="en-US" sz="1200" dirty="0"/>
          </a:p>
        </p:txBody>
      </p:sp>
      <p:sp>
        <p:nvSpPr>
          <p:cNvPr id="180" name="円/楕円 179"/>
          <p:cNvSpPr/>
          <p:nvPr/>
        </p:nvSpPr>
        <p:spPr>
          <a:xfrm>
            <a:off x="5996650" y="3012222"/>
            <a:ext cx="1344534"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7:ArrayList.</a:t>
            </a:r>
          </a:p>
          <a:p>
            <a:pPr algn="ctr"/>
            <a:r>
              <a:rPr kumimoji="1" lang="en-US" altLang="ja-JP" sz="1000" dirty="0" smtClean="0">
                <a:solidFill>
                  <a:schemeClr val="tx1"/>
                </a:solidFill>
              </a:rPr>
              <a:t>clear</a:t>
            </a:r>
            <a:endParaRPr kumimoji="1" lang="ja-JP" altLang="en-US" sz="1000" dirty="0">
              <a:solidFill>
                <a:schemeClr val="tx1"/>
              </a:solidFill>
            </a:endParaRPr>
          </a:p>
        </p:txBody>
      </p:sp>
      <p:sp>
        <p:nvSpPr>
          <p:cNvPr id="181" name="円/楕円 180"/>
          <p:cNvSpPr/>
          <p:nvPr/>
        </p:nvSpPr>
        <p:spPr>
          <a:xfrm>
            <a:off x="6024520" y="3704048"/>
            <a:ext cx="1316663"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8</a:t>
            </a:r>
            <a:r>
              <a:rPr kumimoji="1" lang="en-US" altLang="ja-JP" sz="1000" dirty="0" smtClean="0">
                <a:solidFill>
                  <a:schemeClr val="tx1"/>
                </a:solidFill>
              </a:rPr>
              <a:t>:ArrayList.</a:t>
            </a:r>
          </a:p>
          <a:p>
            <a:pPr algn="ctr"/>
            <a:r>
              <a:rPr lang="en-US" altLang="ja-JP" sz="1000" dirty="0" smtClean="0">
                <a:solidFill>
                  <a:schemeClr val="tx1"/>
                </a:solidFill>
              </a:rPr>
              <a:t>add</a:t>
            </a:r>
            <a:endParaRPr kumimoji="1" lang="ja-JP" altLang="en-US" sz="1000" dirty="0">
              <a:solidFill>
                <a:schemeClr val="tx1"/>
              </a:solidFill>
            </a:endParaRPr>
          </a:p>
        </p:txBody>
      </p:sp>
      <p:sp>
        <p:nvSpPr>
          <p:cNvPr id="182" name="円/楕円 181"/>
          <p:cNvSpPr/>
          <p:nvPr/>
        </p:nvSpPr>
        <p:spPr>
          <a:xfrm>
            <a:off x="5068407" y="5015400"/>
            <a:ext cx="465486" cy="24120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12</a:t>
            </a:r>
            <a:endParaRPr kumimoji="1" lang="ja-JP" altLang="en-US" sz="1000" dirty="0">
              <a:solidFill>
                <a:schemeClr val="tx1"/>
              </a:solidFill>
            </a:endParaRPr>
          </a:p>
        </p:txBody>
      </p:sp>
      <p:cxnSp>
        <p:nvCxnSpPr>
          <p:cNvPr id="183" name="直線矢印コネクタ 182"/>
          <p:cNvCxnSpPr>
            <a:stCxn id="182" idx="7"/>
          </p:cNvCxnSpPr>
          <p:nvPr/>
        </p:nvCxnSpPr>
        <p:spPr>
          <a:xfrm flipV="1">
            <a:off x="5465724" y="4698237"/>
            <a:ext cx="548017" cy="35248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4" name="直線矢印コネクタ 183"/>
          <p:cNvCxnSpPr>
            <a:stCxn id="182" idx="5"/>
          </p:cNvCxnSpPr>
          <p:nvPr/>
        </p:nvCxnSpPr>
        <p:spPr>
          <a:xfrm>
            <a:off x="5465724" y="5221280"/>
            <a:ext cx="575887" cy="16878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5" name="テキスト ボックス 184"/>
          <p:cNvSpPr txBox="1"/>
          <p:nvPr/>
        </p:nvSpPr>
        <p:spPr>
          <a:xfrm>
            <a:off x="5602032" y="4616086"/>
            <a:ext cx="241037" cy="276999"/>
          </a:xfrm>
          <a:prstGeom prst="rect">
            <a:avLst/>
          </a:prstGeom>
          <a:noFill/>
        </p:spPr>
        <p:txBody>
          <a:bodyPr wrap="square" rtlCol="0">
            <a:spAutoFit/>
          </a:bodyPr>
          <a:lstStyle/>
          <a:p>
            <a:r>
              <a:rPr kumimoji="1" lang="en-US" altLang="ja-JP" sz="1200" dirty="0" smtClean="0"/>
              <a:t>0</a:t>
            </a:r>
            <a:endParaRPr kumimoji="1" lang="ja-JP" altLang="en-US" sz="1200" dirty="0"/>
          </a:p>
        </p:txBody>
      </p:sp>
      <p:sp>
        <p:nvSpPr>
          <p:cNvPr id="186" name="テキスト ボックス 185"/>
          <p:cNvSpPr txBox="1"/>
          <p:nvPr/>
        </p:nvSpPr>
        <p:spPr>
          <a:xfrm>
            <a:off x="5601763" y="5071229"/>
            <a:ext cx="269626" cy="276999"/>
          </a:xfrm>
          <a:prstGeom prst="rect">
            <a:avLst/>
          </a:prstGeom>
          <a:noFill/>
        </p:spPr>
        <p:txBody>
          <a:bodyPr wrap="none" rtlCol="0">
            <a:spAutoFit/>
          </a:bodyPr>
          <a:lstStyle/>
          <a:p>
            <a:r>
              <a:rPr kumimoji="1" lang="en-US" altLang="ja-JP" sz="1200" dirty="0" smtClean="0"/>
              <a:t>1</a:t>
            </a:r>
            <a:endParaRPr kumimoji="1" lang="ja-JP" altLang="en-US" sz="1200" dirty="0"/>
          </a:p>
        </p:txBody>
      </p:sp>
      <p:cxnSp>
        <p:nvCxnSpPr>
          <p:cNvPr id="187" name="直線矢印コネクタ 186"/>
          <p:cNvCxnSpPr>
            <a:stCxn id="168" idx="6"/>
            <a:endCxn id="182" idx="2"/>
          </p:cNvCxnSpPr>
          <p:nvPr/>
        </p:nvCxnSpPr>
        <p:spPr>
          <a:xfrm flipV="1">
            <a:off x="4294951" y="5136002"/>
            <a:ext cx="773456" cy="424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8" name="円/楕円 187"/>
          <p:cNvSpPr/>
          <p:nvPr/>
        </p:nvSpPr>
        <p:spPr>
          <a:xfrm>
            <a:off x="5996649" y="4573567"/>
            <a:ext cx="1344534"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10:LinkedList.</a:t>
            </a:r>
          </a:p>
          <a:p>
            <a:pPr algn="ctr"/>
            <a:r>
              <a:rPr kumimoji="1" lang="en-US" altLang="ja-JP" sz="1000" dirty="0" smtClean="0">
                <a:solidFill>
                  <a:schemeClr val="tx1"/>
                </a:solidFill>
              </a:rPr>
              <a:t>clear</a:t>
            </a:r>
            <a:endParaRPr kumimoji="1" lang="ja-JP" altLang="en-US" sz="1000" dirty="0">
              <a:solidFill>
                <a:schemeClr val="tx1"/>
              </a:solidFill>
            </a:endParaRPr>
          </a:p>
        </p:txBody>
      </p:sp>
      <p:sp>
        <p:nvSpPr>
          <p:cNvPr id="189" name="円/楕円 188"/>
          <p:cNvSpPr/>
          <p:nvPr/>
        </p:nvSpPr>
        <p:spPr>
          <a:xfrm>
            <a:off x="6024519" y="5265393"/>
            <a:ext cx="1403060"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11</a:t>
            </a:r>
            <a:r>
              <a:rPr kumimoji="1" lang="en-US" altLang="ja-JP" sz="1000" dirty="0" smtClean="0">
                <a:solidFill>
                  <a:schemeClr val="tx1"/>
                </a:solidFill>
              </a:rPr>
              <a:t>:LindedList.</a:t>
            </a:r>
          </a:p>
          <a:p>
            <a:pPr algn="ctr"/>
            <a:r>
              <a:rPr lang="en-US" altLang="ja-JP" sz="1000" dirty="0" smtClean="0">
                <a:solidFill>
                  <a:schemeClr val="tx1"/>
                </a:solidFill>
              </a:rPr>
              <a:t>add</a:t>
            </a:r>
            <a:endParaRPr kumimoji="1" lang="ja-JP" altLang="en-US" sz="1000" dirty="0">
              <a:solidFill>
                <a:schemeClr val="tx1"/>
              </a:solidFill>
            </a:endParaRPr>
          </a:p>
        </p:txBody>
      </p:sp>
      <p:sp>
        <p:nvSpPr>
          <p:cNvPr id="190" name="円/楕円 189"/>
          <p:cNvSpPr/>
          <p:nvPr/>
        </p:nvSpPr>
        <p:spPr>
          <a:xfrm>
            <a:off x="5068408" y="4126078"/>
            <a:ext cx="465486" cy="24120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13</a:t>
            </a:r>
            <a:endParaRPr kumimoji="1" lang="ja-JP" altLang="en-US" sz="1000" dirty="0">
              <a:solidFill>
                <a:schemeClr val="tx1"/>
              </a:solidFill>
            </a:endParaRPr>
          </a:p>
        </p:txBody>
      </p:sp>
      <p:cxnSp>
        <p:nvCxnSpPr>
          <p:cNvPr id="191" name="直線矢印コネクタ 190"/>
          <p:cNvCxnSpPr>
            <a:stCxn id="160" idx="6"/>
            <a:endCxn id="190" idx="2"/>
          </p:cNvCxnSpPr>
          <p:nvPr/>
        </p:nvCxnSpPr>
        <p:spPr>
          <a:xfrm flipV="1">
            <a:off x="4294951" y="4246680"/>
            <a:ext cx="773457" cy="1621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2" name="円/楕円 191"/>
          <p:cNvSpPr/>
          <p:nvPr/>
        </p:nvSpPr>
        <p:spPr>
          <a:xfrm>
            <a:off x="5093575" y="5695262"/>
            <a:ext cx="465486" cy="24120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14</a:t>
            </a:r>
            <a:endParaRPr kumimoji="1" lang="ja-JP" altLang="en-US" sz="1000" dirty="0">
              <a:solidFill>
                <a:schemeClr val="tx1"/>
              </a:solidFill>
            </a:endParaRPr>
          </a:p>
        </p:txBody>
      </p:sp>
      <p:cxnSp>
        <p:nvCxnSpPr>
          <p:cNvPr id="193" name="直線矢印コネクタ 192"/>
          <p:cNvCxnSpPr>
            <a:stCxn id="169" idx="6"/>
            <a:endCxn id="192" idx="2"/>
          </p:cNvCxnSpPr>
          <p:nvPr/>
        </p:nvCxnSpPr>
        <p:spPr>
          <a:xfrm flipV="1">
            <a:off x="4294950" y="5815864"/>
            <a:ext cx="798625" cy="1621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4" name="円/楕円 193"/>
          <p:cNvSpPr/>
          <p:nvPr/>
        </p:nvSpPr>
        <p:spPr>
          <a:xfrm>
            <a:off x="8114641" y="3051379"/>
            <a:ext cx="465486" cy="24120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15</a:t>
            </a:r>
            <a:endParaRPr kumimoji="1" lang="ja-JP" altLang="en-US" sz="1000" dirty="0">
              <a:solidFill>
                <a:schemeClr val="tx1"/>
              </a:solidFill>
            </a:endParaRPr>
          </a:p>
        </p:txBody>
      </p:sp>
      <p:cxnSp>
        <p:nvCxnSpPr>
          <p:cNvPr id="195" name="直線矢印コネクタ 194"/>
          <p:cNvCxnSpPr>
            <a:stCxn id="180" idx="6"/>
            <a:endCxn id="194" idx="2"/>
          </p:cNvCxnSpPr>
          <p:nvPr/>
        </p:nvCxnSpPr>
        <p:spPr>
          <a:xfrm>
            <a:off x="7341184" y="3171981"/>
            <a:ext cx="773457"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6" name="直線矢印コネクタ 195"/>
          <p:cNvCxnSpPr>
            <a:stCxn id="159" idx="6"/>
            <a:endCxn id="175" idx="2"/>
          </p:cNvCxnSpPr>
          <p:nvPr/>
        </p:nvCxnSpPr>
        <p:spPr>
          <a:xfrm>
            <a:off x="4294952" y="3571066"/>
            <a:ext cx="760977" cy="1238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7" name="円/楕円 196"/>
          <p:cNvSpPr/>
          <p:nvPr/>
        </p:nvSpPr>
        <p:spPr>
          <a:xfrm>
            <a:off x="8114641" y="3742048"/>
            <a:ext cx="465486" cy="24120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16</a:t>
            </a:r>
            <a:endParaRPr kumimoji="1" lang="ja-JP" altLang="en-US" sz="1000" dirty="0">
              <a:solidFill>
                <a:schemeClr val="tx1"/>
              </a:solidFill>
            </a:endParaRPr>
          </a:p>
        </p:txBody>
      </p:sp>
      <p:cxnSp>
        <p:nvCxnSpPr>
          <p:cNvPr id="198" name="直線矢印コネクタ 197"/>
          <p:cNvCxnSpPr>
            <a:stCxn id="181" idx="6"/>
            <a:endCxn id="197" idx="2"/>
          </p:cNvCxnSpPr>
          <p:nvPr/>
        </p:nvCxnSpPr>
        <p:spPr>
          <a:xfrm flipV="1">
            <a:off x="7341183" y="3862650"/>
            <a:ext cx="773458" cy="115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9" name="円/楕円 198"/>
          <p:cNvSpPr/>
          <p:nvPr/>
        </p:nvSpPr>
        <p:spPr>
          <a:xfrm>
            <a:off x="8114640" y="4612724"/>
            <a:ext cx="465486" cy="24120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17</a:t>
            </a:r>
            <a:endParaRPr kumimoji="1" lang="ja-JP" altLang="en-US" sz="1000" dirty="0">
              <a:solidFill>
                <a:schemeClr val="tx1"/>
              </a:solidFill>
            </a:endParaRPr>
          </a:p>
        </p:txBody>
      </p:sp>
      <p:cxnSp>
        <p:nvCxnSpPr>
          <p:cNvPr id="200" name="直線矢印コネクタ 199"/>
          <p:cNvCxnSpPr>
            <a:stCxn id="188" idx="6"/>
            <a:endCxn id="199" idx="2"/>
          </p:cNvCxnSpPr>
          <p:nvPr/>
        </p:nvCxnSpPr>
        <p:spPr>
          <a:xfrm>
            <a:off x="7341183" y="4733326"/>
            <a:ext cx="773457"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1" name="円/楕円 200"/>
          <p:cNvSpPr/>
          <p:nvPr/>
        </p:nvSpPr>
        <p:spPr>
          <a:xfrm>
            <a:off x="8114640" y="5304550"/>
            <a:ext cx="465486" cy="24120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18</a:t>
            </a:r>
            <a:endParaRPr kumimoji="1" lang="ja-JP" altLang="en-US" sz="1000" dirty="0">
              <a:solidFill>
                <a:schemeClr val="tx1"/>
              </a:solidFill>
            </a:endParaRPr>
          </a:p>
        </p:txBody>
      </p:sp>
      <p:cxnSp>
        <p:nvCxnSpPr>
          <p:cNvPr id="202" name="直線矢印コネクタ 201"/>
          <p:cNvCxnSpPr>
            <a:stCxn id="189" idx="6"/>
            <a:endCxn id="201" idx="2"/>
          </p:cNvCxnSpPr>
          <p:nvPr/>
        </p:nvCxnSpPr>
        <p:spPr>
          <a:xfrm>
            <a:off x="7427579" y="5425152"/>
            <a:ext cx="687061"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16</a:t>
            </a:fld>
            <a:endParaRPr lang="en-US" altLang="ja-JP" dirty="0"/>
          </a:p>
        </p:txBody>
      </p:sp>
    </p:spTree>
    <p:extLst>
      <p:ext uri="{BB962C8B-B14F-4D97-AF65-F5344CB8AC3E}">
        <p14:creationId xmlns:p14="http://schemas.microsoft.com/office/powerpoint/2010/main" val="19807376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手続き間実行経路グラフ</a:t>
            </a:r>
            <a:endParaRPr kumimoji="1" lang="ja-JP" altLang="en-US" sz="3600" dirty="0"/>
          </a:p>
        </p:txBody>
      </p:sp>
      <p:sp>
        <p:nvSpPr>
          <p:cNvPr id="74" name="角丸四角形吹き出し 73"/>
          <p:cNvSpPr/>
          <p:nvPr/>
        </p:nvSpPr>
        <p:spPr>
          <a:xfrm>
            <a:off x="389384" y="2769995"/>
            <a:ext cx="1848443" cy="572168"/>
          </a:xfrm>
          <a:prstGeom prst="wedgeRoundRectCallout">
            <a:avLst>
              <a:gd name="adj1" fmla="val 92794"/>
              <a:gd name="adj2" fmla="val 58516"/>
              <a:gd name="adj3" fmla="val 16667"/>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「エントリーノード」</a:t>
            </a:r>
            <a:endParaRPr lang="en-US" altLang="ja-JP" sz="1400" dirty="0" smtClean="0">
              <a:solidFill>
                <a:schemeClr val="tx1"/>
              </a:solidFill>
            </a:endParaRPr>
          </a:p>
          <a:p>
            <a:pPr algn="ctr"/>
            <a:r>
              <a:rPr kumimoji="1" lang="ja-JP" altLang="en-US" sz="1400" dirty="0" smtClean="0">
                <a:solidFill>
                  <a:schemeClr val="tx1"/>
                </a:solidFill>
              </a:rPr>
              <a:t>メソッドの実行に対応</a:t>
            </a:r>
            <a:endParaRPr kumimoji="1" lang="ja-JP" altLang="en-US" sz="1400" dirty="0">
              <a:solidFill>
                <a:schemeClr val="tx1"/>
              </a:solidFill>
            </a:endParaRPr>
          </a:p>
        </p:txBody>
      </p:sp>
      <p:sp>
        <p:nvSpPr>
          <p:cNvPr id="75" name="角丸四角形吹き出し 74"/>
          <p:cNvSpPr/>
          <p:nvPr/>
        </p:nvSpPr>
        <p:spPr>
          <a:xfrm>
            <a:off x="6488970" y="5839956"/>
            <a:ext cx="1704427" cy="461430"/>
          </a:xfrm>
          <a:prstGeom prst="wedgeRoundRectCallout">
            <a:avLst>
              <a:gd name="adj1" fmla="val -97337"/>
              <a:gd name="adj2" fmla="val -49915"/>
              <a:gd name="adj3" fmla="val 16667"/>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「パスノード」</a:t>
            </a:r>
            <a:endParaRPr kumimoji="1" lang="en-US" altLang="ja-JP" sz="1400" dirty="0" smtClean="0">
              <a:solidFill>
                <a:schemeClr val="tx1"/>
              </a:solidFill>
            </a:endParaRPr>
          </a:p>
          <a:p>
            <a:pPr algn="ctr"/>
            <a:r>
              <a:rPr lang="ja-JP" altLang="en-US" sz="1400" dirty="0" smtClean="0">
                <a:solidFill>
                  <a:schemeClr val="tx1"/>
                </a:solidFill>
              </a:rPr>
              <a:t>実行経路に対応</a:t>
            </a:r>
            <a:endParaRPr kumimoji="1" lang="ja-JP" altLang="en-US" sz="1400" dirty="0">
              <a:solidFill>
                <a:schemeClr val="tx1"/>
              </a:solidFill>
            </a:endParaRPr>
          </a:p>
        </p:txBody>
      </p:sp>
      <p:sp>
        <p:nvSpPr>
          <p:cNvPr id="77" name="円/楕円 76"/>
          <p:cNvSpPr/>
          <p:nvPr/>
        </p:nvSpPr>
        <p:spPr>
          <a:xfrm>
            <a:off x="522833" y="4481601"/>
            <a:ext cx="1153721"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0:Example.main</a:t>
            </a:r>
            <a:endParaRPr kumimoji="1" lang="ja-JP" altLang="en-US" sz="1000" dirty="0">
              <a:solidFill>
                <a:schemeClr val="tx1"/>
              </a:solidFill>
            </a:endParaRPr>
          </a:p>
        </p:txBody>
      </p:sp>
      <p:sp>
        <p:nvSpPr>
          <p:cNvPr id="78" name="円/楕円 77"/>
          <p:cNvSpPr/>
          <p:nvPr/>
        </p:nvSpPr>
        <p:spPr>
          <a:xfrm>
            <a:off x="2950418" y="3411307"/>
            <a:ext cx="1344534"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1:Example.</a:t>
            </a:r>
          </a:p>
          <a:p>
            <a:pPr algn="ctr"/>
            <a:r>
              <a:rPr lang="en-US" altLang="ja-JP" sz="1000" dirty="0" smtClean="0">
                <a:solidFill>
                  <a:schemeClr val="tx1"/>
                </a:solidFill>
              </a:rPr>
              <a:t>initialize</a:t>
            </a:r>
            <a:endParaRPr kumimoji="1" lang="ja-JP" altLang="en-US" sz="1000" dirty="0">
              <a:solidFill>
                <a:schemeClr val="tx1"/>
              </a:solidFill>
            </a:endParaRPr>
          </a:p>
        </p:txBody>
      </p:sp>
      <p:sp>
        <p:nvSpPr>
          <p:cNvPr id="79" name="円/楕円 78"/>
          <p:cNvSpPr/>
          <p:nvPr/>
        </p:nvSpPr>
        <p:spPr>
          <a:xfrm>
            <a:off x="2978288" y="4103133"/>
            <a:ext cx="1316663"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2</a:t>
            </a:r>
            <a:r>
              <a:rPr kumimoji="1" lang="en-US" altLang="ja-JP" sz="1000" dirty="0" smtClean="0">
                <a:solidFill>
                  <a:schemeClr val="tx1"/>
                </a:solidFill>
              </a:rPr>
              <a:t>:ArrayList.</a:t>
            </a:r>
          </a:p>
          <a:p>
            <a:pPr algn="ctr"/>
            <a:r>
              <a:rPr kumimoji="1" lang="en-US" altLang="ja-JP" sz="1000" dirty="0" smtClean="0">
                <a:solidFill>
                  <a:schemeClr val="tx1"/>
                </a:solidFill>
              </a:rPr>
              <a:t>size</a:t>
            </a:r>
            <a:endParaRPr kumimoji="1" lang="ja-JP" altLang="en-US" sz="1000" dirty="0">
              <a:solidFill>
                <a:schemeClr val="tx1"/>
              </a:solidFill>
            </a:endParaRPr>
          </a:p>
        </p:txBody>
      </p:sp>
      <p:sp>
        <p:nvSpPr>
          <p:cNvPr id="80" name="円/楕円 79"/>
          <p:cNvSpPr/>
          <p:nvPr/>
        </p:nvSpPr>
        <p:spPr>
          <a:xfrm>
            <a:off x="2005084" y="3865350"/>
            <a:ext cx="465486" cy="26408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3</a:t>
            </a:r>
            <a:endParaRPr kumimoji="1" lang="ja-JP" altLang="en-US" sz="1000" dirty="0">
              <a:solidFill>
                <a:schemeClr val="tx1"/>
              </a:solidFill>
            </a:endParaRPr>
          </a:p>
        </p:txBody>
      </p:sp>
      <p:cxnSp>
        <p:nvCxnSpPr>
          <p:cNvPr id="81" name="直線矢印コネクタ 80"/>
          <p:cNvCxnSpPr>
            <a:stCxn id="77" idx="7"/>
            <a:endCxn id="80" idx="2"/>
          </p:cNvCxnSpPr>
          <p:nvPr/>
        </p:nvCxnSpPr>
        <p:spPr>
          <a:xfrm flipV="1">
            <a:off x="1507595" y="3997392"/>
            <a:ext cx="497489" cy="53100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2" name="直線矢印コネクタ 81"/>
          <p:cNvCxnSpPr>
            <a:stCxn id="77" idx="5"/>
            <a:endCxn id="89" idx="2"/>
          </p:cNvCxnSpPr>
          <p:nvPr/>
        </p:nvCxnSpPr>
        <p:spPr>
          <a:xfrm>
            <a:off x="1507595" y="4754327"/>
            <a:ext cx="497488" cy="812249"/>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直線矢印コネクタ 82"/>
          <p:cNvCxnSpPr>
            <a:stCxn id="80" idx="7"/>
            <a:endCxn id="78" idx="2"/>
          </p:cNvCxnSpPr>
          <p:nvPr/>
        </p:nvCxnSpPr>
        <p:spPr>
          <a:xfrm flipV="1">
            <a:off x="2402401" y="3571066"/>
            <a:ext cx="548017" cy="33295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4" name="直線矢印コネクタ 83"/>
          <p:cNvCxnSpPr>
            <a:stCxn id="80" idx="5"/>
            <a:endCxn id="79" idx="2"/>
          </p:cNvCxnSpPr>
          <p:nvPr/>
        </p:nvCxnSpPr>
        <p:spPr>
          <a:xfrm>
            <a:off x="2402401" y="4090759"/>
            <a:ext cx="575887" cy="17213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5" name="テキスト ボックス 84"/>
          <p:cNvSpPr txBox="1"/>
          <p:nvPr/>
        </p:nvSpPr>
        <p:spPr>
          <a:xfrm>
            <a:off x="2555801" y="3432566"/>
            <a:ext cx="241037" cy="276999"/>
          </a:xfrm>
          <a:prstGeom prst="rect">
            <a:avLst/>
          </a:prstGeom>
          <a:noFill/>
        </p:spPr>
        <p:txBody>
          <a:bodyPr wrap="square" rtlCol="0">
            <a:spAutoFit/>
          </a:bodyPr>
          <a:lstStyle/>
          <a:p>
            <a:r>
              <a:rPr kumimoji="1" lang="en-US" altLang="ja-JP" sz="1200" dirty="0" smtClean="0"/>
              <a:t>0</a:t>
            </a:r>
            <a:endParaRPr kumimoji="1" lang="ja-JP" altLang="en-US" sz="1200" dirty="0"/>
          </a:p>
        </p:txBody>
      </p:sp>
      <p:sp>
        <p:nvSpPr>
          <p:cNvPr id="86" name="テキスト ボックス 85"/>
          <p:cNvSpPr txBox="1"/>
          <p:nvPr/>
        </p:nvSpPr>
        <p:spPr>
          <a:xfrm>
            <a:off x="2555532" y="3890201"/>
            <a:ext cx="269626" cy="276999"/>
          </a:xfrm>
          <a:prstGeom prst="rect">
            <a:avLst/>
          </a:prstGeom>
          <a:noFill/>
        </p:spPr>
        <p:txBody>
          <a:bodyPr wrap="none" rtlCol="0">
            <a:spAutoFit/>
          </a:bodyPr>
          <a:lstStyle/>
          <a:p>
            <a:r>
              <a:rPr kumimoji="1" lang="en-US" altLang="ja-JP" sz="1200" dirty="0" smtClean="0"/>
              <a:t>1</a:t>
            </a:r>
            <a:endParaRPr kumimoji="1" lang="ja-JP" altLang="en-US" sz="1200" dirty="0"/>
          </a:p>
        </p:txBody>
      </p:sp>
      <p:sp>
        <p:nvSpPr>
          <p:cNvPr id="87" name="円/楕円 86"/>
          <p:cNvSpPr/>
          <p:nvPr/>
        </p:nvSpPr>
        <p:spPr>
          <a:xfrm>
            <a:off x="2950417" y="4980491"/>
            <a:ext cx="1344534"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4</a:t>
            </a:r>
            <a:r>
              <a:rPr lang="en-US" altLang="ja-JP" sz="1000" dirty="0" smtClean="0">
                <a:solidFill>
                  <a:schemeClr val="tx1"/>
                </a:solidFill>
              </a:rPr>
              <a:t>:Example.</a:t>
            </a:r>
          </a:p>
          <a:p>
            <a:pPr algn="ctr"/>
            <a:r>
              <a:rPr lang="en-US" altLang="ja-JP" sz="1000" dirty="0" smtClean="0">
                <a:solidFill>
                  <a:schemeClr val="tx1"/>
                </a:solidFill>
              </a:rPr>
              <a:t>initialize</a:t>
            </a:r>
            <a:endParaRPr kumimoji="1" lang="ja-JP" altLang="en-US" sz="1000" dirty="0">
              <a:solidFill>
                <a:schemeClr val="tx1"/>
              </a:solidFill>
            </a:endParaRPr>
          </a:p>
        </p:txBody>
      </p:sp>
      <p:sp>
        <p:nvSpPr>
          <p:cNvPr id="88" name="円/楕円 87"/>
          <p:cNvSpPr/>
          <p:nvPr/>
        </p:nvSpPr>
        <p:spPr>
          <a:xfrm>
            <a:off x="2978287" y="5672317"/>
            <a:ext cx="1316663"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5</a:t>
            </a:r>
            <a:r>
              <a:rPr kumimoji="1" lang="en-US" altLang="ja-JP" sz="1000" dirty="0" smtClean="0">
                <a:solidFill>
                  <a:schemeClr val="tx1"/>
                </a:solidFill>
              </a:rPr>
              <a:t>:LinkedList.</a:t>
            </a:r>
          </a:p>
          <a:p>
            <a:pPr algn="ctr"/>
            <a:r>
              <a:rPr kumimoji="1" lang="en-US" altLang="ja-JP" sz="1000" dirty="0" smtClean="0">
                <a:solidFill>
                  <a:schemeClr val="tx1"/>
                </a:solidFill>
              </a:rPr>
              <a:t>size</a:t>
            </a:r>
            <a:endParaRPr kumimoji="1" lang="ja-JP" altLang="en-US" sz="1000" dirty="0">
              <a:solidFill>
                <a:schemeClr val="tx1"/>
              </a:solidFill>
            </a:endParaRPr>
          </a:p>
        </p:txBody>
      </p:sp>
      <p:sp>
        <p:nvSpPr>
          <p:cNvPr id="89" name="円/楕円 88"/>
          <p:cNvSpPr/>
          <p:nvPr/>
        </p:nvSpPr>
        <p:spPr>
          <a:xfrm>
            <a:off x="2005083" y="5434534"/>
            <a:ext cx="465486" cy="26408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6</a:t>
            </a:r>
            <a:endParaRPr kumimoji="1" lang="ja-JP" altLang="en-US" sz="1000" dirty="0">
              <a:solidFill>
                <a:schemeClr val="tx1"/>
              </a:solidFill>
            </a:endParaRPr>
          </a:p>
        </p:txBody>
      </p:sp>
      <p:cxnSp>
        <p:nvCxnSpPr>
          <p:cNvPr id="90" name="直線矢印コネクタ 89"/>
          <p:cNvCxnSpPr>
            <a:stCxn id="89" idx="7"/>
            <a:endCxn id="87" idx="2"/>
          </p:cNvCxnSpPr>
          <p:nvPr/>
        </p:nvCxnSpPr>
        <p:spPr>
          <a:xfrm flipV="1">
            <a:off x="2402400" y="5140250"/>
            <a:ext cx="548017" cy="33295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1" name="直線矢印コネクタ 90"/>
          <p:cNvCxnSpPr>
            <a:stCxn id="89" idx="5"/>
            <a:endCxn id="88" idx="2"/>
          </p:cNvCxnSpPr>
          <p:nvPr/>
        </p:nvCxnSpPr>
        <p:spPr>
          <a:xfrm>
            <a:off x="2402400" y="5659943"/>
            <a:ext cx="575887" cy="17213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2" name="テキスト ボックス 91"/>
          <p:cNvSpPr txBox="1"/>
          <p:nvPr/>
        </p:nvSpPr>
        <p:spPr>
          <a:xfrm>
            <a:off x="2555800" y="5035676"/>
            <a:ext cx="241037" cy="276999"/>
          </a:xfrm>
          <a:prstGeom prst="rect">
            <a:avLst/>
          </a:prstGeom>
          <a:noFill/>
        </p:spPr>
        <p:txBody>
          <a:bodyPr wrap="square" rtlCol="0">
            <a:spAutoFit/>
          </a:bodyPr>
          <a:lstStyle/>
          <a:p>
            <a:r>
              <a:rPr kumimoji="1" lang="en-US" altLang="ja-JP" sz="1200" dirty="0" smtClean="0"/>
              <a:t>0</a:t>
            </a:r>
            <a:endParaRPr kumimoji="1" lang="ja-JP" altLang="en-US" sz="1200" dirty="0"/>
          </a:p>
        </p:txBody>
      </p:sp>
      <p:sp>
        <p:nvSpPr>
          <p:cNvPr id="93" name="テキスト ボックス 92"/>
          <p:cNvSpPr txBox="1"/>
          <p:nvPr/>
        </p:nvSpPr>
        <p:spPr>
          <a:xfrm>
            <a:off x="2555531" y="5463241"/>
            <a:ext cx="269626" cy="276999"/>
          </a:xfrm>
          <a:prstGeom prst="rect">
            <a:avLst/>
          </a:prstGeom>
          <a:noFill/>
        </p:spPr>
        <p:txBody>
          <a:bodyPr wrap="none" rtlCol="0">
            <a:spAutoFit/>
          </a:bodyPr>
          <a:lstStyle/>
          <a:p>
            <a:r>
              <a:rPr kumimoji="1" lang="en-US" altLang="ja-JP" sz="1200" dirty="0" smtClean="0"/>
              <a:t>1</a:t>
            </a:r>
            <a:endParaRPr kumimoji="1" lang="ja-JP" altLang="en-US" sz="1200" dirty="0"/>
          </a:p>
        </p:txBody>
      </p:sp>
      <p:sp>
        <p:nvSpPr>
          <p:cNvPr id="94" name="円/楕円 93"/>
          <p:cNvSpPr/>
          <p:nvPr/>
        </p:nvSpPr>
        <p:spPr>
          <a:xfrm>
            <a:off x="5055929" y="3462845"/>
            <a:ext cx="465486" cy="24120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9</a:t>
            </a:r>
            <a:endParaRPr kumimoji="1" lang="ja-JP" altLang="en-US" sz="1000" dirty="0">
              <a:solidFill>
                <a:schemeClr val="tx1"/>
              </a:solidFill>
            </a:endParaRPr>
          </a:p>
        </p:txBody>
      </p:sp>
      <p:cxnSp>
        <p:nvCxnSpPr>
          <p:cNvPr id="95" name="直線矢印コネクタ 94"/>
          <p:cNvCxnSpPr>
            <a:stCxn id="94" idx="7"/>
          </p:cNvCxnSpPr>
          <p:nvPr/>
        </p:nvCxnSpPr>
        <p:spPr>
          <a:xfrm flipV="1">
            <a:off x="5453246" y="3145682"/>
            <a:ext cx="548017" cy="35248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6" name="直線矢印コネクタ 95"/>
          <p:cNvCxnSpPr>
            <a:stCxn id="94" idx="5"/>
          </p:cNvCxnSpPr>
          <p:nvPr/>
        </p:nvCxnSpPr>
        <p:spPr>
          <a:xfrm>
            <a:off x="5453246" y="3668725"/>
            <a:ext cx="575887" cy="16878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7" name="テキスト ボックス 96"/>
          <p:cNvSpPr txBox="1"/>
          <p:nvPr/>
        </p:nvSpPr>
        <p:spPr>
          <a:xfrm>
            <a:off x="5602033" y="3065164"/>
            <a:ext cx="241037" cy="276999"/>
          </a:xfrm>
          <a:prstGeom prst="rect">
            <a:avLst/>
          </a:prstGeom>
          <a:noFill/>
        </p:spPr>
        <p:txBody>
          <a:bodyPr wrap="square" rtlCol="0">
            <a:spAutoFit/>
          </a:bodyPr>
          <a:lstStyle/>
          <a:p>
            <a:r>
              <a:rPr kumimoji="1" lang="en-US" altLang="ja-JP" sz="1200" dirty="0" smtClean="0"/>
              <a:t>0</a:t>
            </a:r>
            <a:endParaRPr kumimoji="1" lang="ja-JP" altLang="en-US" sz="1200" dirty="0"/>
          </a:p>
        </p:txBody>
      </p:sp>
      <p:sp>
        <p:nvSpPr>
          <p:cNvPr id="98" name="テキスト ボックス 97"/>
          <p:cNvSpPr txBox="1"/>
          <p:nvPr/>
        </p:nvSpPr>
        <p:spPr>
          <a:xfrm>
            <a:off x="5601764" y="3498168"/>
            <a:ext cx="269626" cy="276999"/>
          </a:xfrm>
          <a:prstGeom prst="rect">
            <a:avLst/>
          </a:prstGeom>
          <a:noFill/>
        </p:spPr>
        <p:txBody>
          <a:bodyPr wrap="none" rtlCol="0">
            <a:spAutoFit/>
          </a:bodyPr>
          <a:lstStyle/>
          <a:p>
            <a:r>
              <a:rPr kumimoji="1" lang="en-US" altLang="ja-JP" sz="1200" dirty="0" smtClean="0"/>
              <a:t>1</a:t>
            </a:r>
            <a:endParaRPr kumimoji="1" lang="ja-JP" altLang="en-US" sz="1200" dirty="0"/>
          </a:p>
        </p:txBody>
      </p:sp>
      <p:sp>
        <p:nvSpPr>
          <p:cNvPr id="99" name="円/楕円 98"/>
          <p:cNvSpPr/>
          <p:nvPr/>
        </p:nvSpPr>
        <p:spPr>
          <a:xfrm>
            <a:off x="5996650" y="3012222"/>
            <a:ext cx="1344534"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7:ArrayList.</a:t>
            </a:r>
          </a:p>
          <a:p>
            <a:pPr algn="ctr"/>
            <a:r>
              <a:rPr kumimoji="1" lang="en-US" altLang="ja-JP" sz="1000" dirty="0" smtClean="0">
                <a:solidFill>
                  <a:schemeClr val="tx1"/>
                </a:solidFill>
              </a:rPr>
              <a:t>clear</a:t>
            </a:r>
            <a:endParaRPr kumimoji="1" lang="ja-JP" altLang="en-US" sz="1000" dirty="0">
              <a:solidFill>
                <a:schemeClr val="tx1"/>
              </a:solidFill>
            </a:endParaRPr>
          </a:p>
        </p:txBody>
      </p:sp>
      <p:sp>
        <p:nvSpPr>
          <p:cNvPr id="100" name="円/楕円 99"/>
          <p:cNvSpPr/>
          <p:nvPr/>
        </p:nvSpPr>
        <p:spPr>
          <a:xfrm>
            <a:off x="6024520" y="3704048"/>
            <a:ext cx="1316663"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8</a:t>
            </a:r>
            <a:r>
              <a:rPr kumimoji="1" lang="en-US" altLang="ja-JP" sz="1000" dirty="0" smtClean="0">
                <a:solidFill>
                  <a:schemeClr val="tx1"/>
                </a:solidFill>
              </a:rPr>
              <a:t>:ArrayList.</a:t>
            </a:r>
          </a:p>
          <a:p>
            <a:pPr algn="ctr"/>
            <a:r>
              <a:rPr lang="en-US" altLang="ja-JP" sz="1000" dirty="0" smtClean="0">
                <a:solidFill>
                  <a:schemeClr val="tx1"/>
                </a:solidFill>
              </a:rPr>
              <a:t>add</a:t>
            </a:r>
            <a:endParaRPr kumimoji="1" lang="ja-JP" altLang="en-US" sz="1000" dirty="0">
              <a:solidFill>
                <a:schemeClr val="tx1"/>
              </a:solidFill>
            </a:endParaRPr>
          </a:p>
        </p:txBody>
      </p:sp>
      <p:sp>
        <p:nvSpPr>
          <p:cNvPr id="101" name="円/楕円 100"/>
          <p:cNvSpPr/>
          <p:nvPr/>
        </p:nvSpPr>
        <p:spPr>
          <a:xfrm>
            <a:off x="5068407" y="5015400"/>
            <a:ext cx="465486" cy="24120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12</a:t>
            </a:r>
            <a:endParaRPr kumimoji="1" lang="ja-JP" altLang="en-US" sz="1000" dirty="0">
              <a:solidFill>
                <a:schemeClr val="tx1"/>
              </a:solidFill>
            </a:endParaRPr>
          </a:p>
        </p:txBody>
      </p:sp>
      <p:cxnSp>
        <p:nvCxnSpPr>
          <p:cNvPr id="102" name="直線矢印コネクタ 101"/>
          <p:cNvCxnSpPr>
            <a:stCxn id="101" idx="7"/>
          </p:cNvCxnSpPr>
          <p:nvPr/>
        </p:nvCxnSpPr>
        <p:spPr>
          <a:xfrm flipV="1">
            <a:off x="5465724" y="4698237"/>
            <a:ext cx="548017" cy="35248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3" name="直線矢印コネクタ 102"/>
          <p:cNvCxnSpPr>
            <a:stCxn id="101" idx="5"/>
          </p:cNvCxnSpPr>
          <p:nvPr/>
        </p:nvCxnSpPr>
        <p:spPr>
          <a:xfrm>
            <a:off x="5465724" y="5221280"/>
            <a:ext cx="575887" cy="16878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4" name="テキスト ボックス 103"/>
          <p:cNvSpPr txBox="1"/>
          <p:nvPr/>
        </p:nvSpPr>
        <p:spPr>
          <a:xfrm>
            <a:off x="5602032" y="4616086"/>
            <a:ext cx="241037" cy="276999"/>
          </a:xfrm>
          <a:prstGeom prst="rect">
            <a:avLst/>
          </a:prstGeom>
          <a:noFill/>
        </p:spPr>
        <p:txBody>
          <a:bodyPr wrap="square" rtlCol="0">
            <a:spAutoFit/>
          </a:bodyPr>
          <a:lstStyle/>
          <a:p>
            <a:r>
              <a:rPr kumimoji="1" lang="en-US" altLang="ja-JP" sz="1200" dirty="0" smtClean="0"/>
              <a:t>0</a:t>
            </a:r>
            <a:endParaRPr kumimoji="1" lang="ja-JP" altLang="en-US" sz="1200" dirty="0"/>
          </a:p>
        </p:txBody>
      </p:sp>
      <p:sp>
        <p:nvSpPr>
          <p:cNvPr id="105" name="テキスト ボックス 104"/>
          <p:cNvSpPr txBox="1"/>
          <p:nvPr/>
        </p:nvSpPr>
        <p:spPr>
          <a:xfrm>
            <a:off x="5601763" y="5071229"/>
            <a:ext cx="269626" cy="276999"/>
          </a:xfrm>
          <a:prstGeom prst="rect">
            <a:avLst/>
          </a:prstGeom>
          <a:noFill/>
        </p:spPr>
        <p:txBody>
          <a:bodyPr wrap="none" rtlCol="0">
            <a:spAutoFit/>
          </a:bodyPr>
          <a:lstStyle/>
          <a:p>
            <a:r>
              <a:rPr kumimoji="1" lang="en-US" altLang="ja-JP" sz="1200" dirty="0" smtClean="0"/>
              <a:t>1</a:t>
            </a:r>
            <a:endParaRPr kumimoji="1" lang="ja-JP" altLang="en-US" sz="1200" dirty="0"/>
          </a:p>
        </p:txBody>
      </p:sp>
      <p:cxnSp>
        <p:nvCxnSpPr>
          <p:cNvPr id="106" name="直線矢印コネクタ 105"/>
          <p:cNvCxnSpPr>
            <a:stCxn id="87" idx="6"/>
            <a:endCxn id="101" idx="2"/>
          </p:cNvCxnSpPr>
          <p:nvPr/>
        </p:nvCxnSpPr>
        <p:spPr>
          <a:xfrm flipV="1">
            <a:off x="4294951" y="5136002"/>
            <a:ext cx="773456" cy="424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7" name="円/楕円 106"/>
          <p:cNvSpPr/>
          <p:nvPr/>
        </p:nvSpPr>
        <p:spPr>
          <a:xfrm>
            <a:off x="5996649" y="4573567"/>
            <a:ext cx="1344534"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10:LinkedList.</a:t>
            </a:r>
          </a:p>
          <a:p>
            <a:pPr algn="ctr"/>
            <a:r>
              <a:rPr kumimoji="1" lang="en-US" altLang="ja-JP" sz="1000" dirty="0" smtClean="0">
                <a:solidFill>
                  <a:schemeClr val="tx1"/>
                </a:solidFill>
              </a:rPr>
              <a:t>clear</a:t>
            </a:r>
            <a:endParaRPr kumimoji="1" lang="ja-JP" altLang="en-US" sz="1000" dirty="0">
              <a:solidFill>
                <a:schemeClr val="tx1"/>
              </a:solidFill>
            </a:endParaRPr>
          </a:p>
        </p:txBody>
      </p:sp>
      <p:sp>
        <p:nvSpPr>
          <p:cNvPr id="108" name="円/楕円 107"/>
          <p:cNvSpPr/>
          <p:nvPr/>
        </p:nvSpPr>
        <p:spPr>
          <a:xfrm>
            <a:off x="6024519" y="5265393"/>
            <a:ext cx="1403060"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11</a:t>
            </a:r>
            <a:r>
              <a:rPr kumimoji="1" lang="en-US" altLang="ja-JP" sz="1000" dirty="0" smtClean="0">
                <a:solidFill>
                  <a:schemeClr val="tx1"/>
                </a:solidFill>
              </a:rPr>
              <a:t>:LindedList.</a:t>
            </a:r>
          </a:p>
          <a:p>
            <a:pPr algn="ctr"/>
            <a:r>
              <a:rPr lang="en-US" altLang="ja-JP" sz="1000" dirty="0" smtClean="0">
                <a:solidFill>
                  <a:schemeClr val="tx1"/>
                </a:solidFill>
              </a:rPr>
              <a:t>add</a:t>
            </a:r>
            <a:endParaRPr kumimoji="1" lang="ja-JP" altLang="en-US" sz="1000" dirty="0">
              <a:solidFill>
                <a:schemeClr val="tx1"/>
              </a:solidFill>
            </a:endParaRPr>
          </a:p>
        </p:txBody>
      </p:sp>
      <p:sp>
        <p:nvSpPr>
          <p:cNvPr id="109" name="円/楕円 108"/>
          <p:cNvSpPr/>
          <p:nvPr/>
        </p:nvSpPr>
        <p:spPr>
          <a:xfrm>
            <a:off x="5068408" y="4126078"/>
            <a:ext cx="465486" cy="24120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13</a:t>
            </a:r>
            <a:endParaRPr kumimoji="1" lang="ja-JP" altLang="en-US" sz="1000" dirty="0">
              <a:solidFill>
                <a:schemeClr val="tx1"/>
              </a:solidFill>
            </a:endParaRPr>
          </a:p>
        </p:txBody>
      </p:sp>
      <p:cxnSp>
        <p:nvCxnSpPr>
          <p:cNvPr id="110" name="直線矢印コネクタ 109"/>
          <p:cNvCxnSpPr>
            <a:stCxn id="79" idx="6"/>
            <a:endCxn id="109" idx="2"/>
          </p:cNvCxnSpPr>
          <p:nvPr/>
        </p:nvCxnSpPr>
        <p:spPr>
          <a:xfrm flipV="1">
            <a:off x="4294951" y="4246680"/>
            <a:ext cx="773457" cy="1621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1" name="円/楕円 110"/>
          <p:cNvSpPr/>
          <p:nvPr/>
        </p:nvSpPr>
        <p:spPr>
          <a:xfrm>
            <a:off x="5093575" y="5695262"/>
            <a:ext cx="465486" cy="24120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14</a:t>
            </a:r>
            <a:endParaRPr kumimoji="1" lang="ja-JP" altLang="en-US" sz="1000" dirty="0">
              <a:solidFill>
                <a:schemeClr val="tx1"/>
              </a:solidFill>
            </a:endParaRPr>
          </a:p>
        </p:txBody>
      </p:sp>
      <p:cxnSp>
        <p:nvCxnSpPr>
          <p:cNvPr id="112" name="直線矢印コネクタ 111"/>
          <p:cNvCxnSpPr>
            <a:stCxn id="88" idx="6"/>
            <a:endCxn id="111" idx="2"/>
          </p:cNvCxnSpPr>
          <p:nvPr/>
        </p:nvCxnSpPr>
        <p:spPr>
          <a:xfrm flipV="1">
            <a:off x="4294950" y="5815864"/>
            <a:ext cx="798625" cy="1621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3" name="円/楕円 112"/>
          <p:cNvSpPr/>
          <p:nvPr/>
        </p:nvSpPr>
        <p:spPr>
          <a:xfrm>
            <a:off x="8114641" y="3051379"/>
            <a:ext cx="465486" cy="24120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15</a:t>
            </a:r>
            <a:endParaRPr kumimoji="1" lang="ja-JP" altLang="en-US" sz="1000" dirty="0">
              <a:solidFill>
                <a:schemeClr val="tx1"/>
              </a:solidFill>
            </a:endParaRPr>
          </a:p>
        </p:txBody>
      </p:sp>
      <p:cxnSp>
        <p:nvCxnSpPr>
          <p:cNvPr id="114" name="直線矢印コネクタ 113"/>
          <p:cNvCxnSpPr>
            <a:stCxn id="99" idx="6"/>
            <a:endCxn id="113" idx="2"/>
          </p:cNvCxnSpPr>
          <p:nvPr/>
        </p:nvCxnSpPr>
        <p:spPr>
          <a:xfrm>
            <a:off x="7341184" y="3171981"/>
            <a:ext cx="773457"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5" name="直線矢印コネクタ 114"/>
          <p:cNvCxnSpPr>
            <a:stCxn id="78" idx="6"/>
            <a:endCxn id="94" idx="2"/>
          </p:cNvCxnSpPr>
          <p:nvPr/>
        </p:nvCxnSpPr>
        <p:spPr>
          <a:xfrm>
            <a:off x="4294952" y="3571066"/>
            <a:ext cx="760977" cy="1238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6" name="円/楕円 115"/>
          <p:cNvSpPr/>
          <p:nvPr/>
        </p:nvSpPr>
        <p:spPr>
          <a:xfrm>
            <a:off x="8114641" y="3742048"/>
            <a:ext cx="465486" cy="24120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16</a:t>
            </a:r>
            <a:endParaRPr kumimoji="1" lang="ja-JP" altLang="en-US" sz="1000" dirty="0">
              <a:solidFill>
                <a:schemeClr val="tx1"/>
              </a:solidFill>
            </a:endParaRPr>
          </a:p>
        </p:txBody>
      </p:sp>
      <p:cxnSp>
        <p:nvCxnSpPr>
          <p:cNvPr id="117" name="直線矢印コネクタ 116"/>
          <p:cNvCxnSpPr>
            <a:stCxn id="100" idx="6"/>
            <a:endCxn id="116" idx="2"/>
          </p:cNvCxnSpPr>
          <p:nvPr/>
        </p:nvCxnSpPr>
        <p:spPr>
          <a:xfrm flipV="1">
            <a:off x="7341183" y="3862650"/>
            <a:ext cx="773458" cy="115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8" name="円/楕円 117"/>
          <p:cNvSpPr/>
          <p:nvPr/>
        </p:nvSpPr>
        <p:spPr>
          <a:xfrm>
            <a:off x="8114640" y="4612724"/>
            <a:ext cx="465486" cy="24120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17</a:t>
            </a:r>
            <a:endParaRPr kumimoji="1" lang="ja-JP" altLang="en-US" sz="1000" dirty="0">
              <a:solidFill>
                <a:schemeClr val="tx1"/>
              </a:solidFill>
            </a:endParaRPr>
          </a:p>
        </p:txBody>
      </p:sp>
      <p:cxnSp>
        <p:nvCxnSpPr>
          <p:cNvPr id="119" name="直線矢印コネクタ 118"/>
          <p:cNvCxnSpPr>
            <a:stCxn id="107" idx="6"/>
            <a:endCxn id="118" idx="2"/>
          </p:cNvCxnSpPr>
          <p:nvPr/>
        </p:nvCxnSpPr>
        <p:spPr>
          <a:xfrm>
            <a:off x="7341183" y="4733326"/>
            <a:ext cx="773457"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0" name="円/楕円 119"/>
          <p:cNvSpPr/>
          <p:nvPr/>
        </p:nvSpPr>
        <p:spPr>
          <a:xfrm>
            <a:off x="8114640" y="5304550"/>
            <a:ext cx="465486" cy="24120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18</a:t>
            </a:r>
            <a:endParaRPr kumimoji="1" lang="ja-JP" altLang="en-US" sz="1000" dirty="0">
              <a:solidFill>
                <a:schemeClr val="tx1"/>
              </a:solidFill>
            </a:endParaRPr>
          </a:p>
        </p:txBody>
      </p:sp>
      <p:cxnSp>
        <p:nvCxnSpPr>
          <p:cNvPr id="121" name="直線矢印コネクタ 120"/>
          <p:cNvCxnSpPr>
            <a:stCxn id="108" idx="6"/>
            <a:endCxn id="120" idx="2"/>
          </p:cNvCxnSpPr>
          <p:nvPr/>
        </p:nvCxnSpPr>
        <p:spPr>
          <a:xfrm>
            <a:off x="7427579" y="5425152"/>
            <a:ext cx="687061"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4" name="コンテンツ プレースホルダー 2"/>
          <p:cNvSpPr txBox="1">
            <a:spLocks/>
          </p:cNvSpPr>
          <p:nvPr/>
        </p:nvSpPr>
        <p:spPr bwMode="auto">
          <a:xfrm>
            <a:off x="457200" y="1600201"/>
            <a:ext cx="8229600" cy="89269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kern="0" smtClean="0"/>
              <a:t>次の手順ではオブジェクト変数の型を保持したメソッド呼び出し関係を</a:t>
            </a:r>
            <a:r>
              <a:rPr lang="ja-JP" altLang="en-US" kern="0" smtClean="0">
                <a:solidFill>
                  <a:srgbClr val="FF0000"/>
                </a:solidFill>
              </a:rPr>
              <a:t>手続き間実行経路グラフ</a:t>
            </a:r>
            <a:r>
              <a:rPr lang="ja-JP" altLang="en-US" kern="0" smtClean="0"/>
              <a:t>で表現する</a:t>
            </a:r>
            <a:endParaRPr lang="ja-JP" altLang="en-US" kern="0"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17</a:t>
            </a:fld>
            <a:endParaRPr lang="en-US" altLang="ja-JP" dirty="0"/>
          </a:p>
        </p:txBody>
      </p:sp>
    </p:spTree>
    <p:extLst>
      <p:ext uri="{BB962C8B-B14F-4D97-AF65-F5344CB8AC3E}">
        <p14:creationId xmlns:p14="http://schemas.microsoft.com/office/powerpoint/2010/main" val="12112707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手続き間実行経路グラフ</a:t>
            </a:r>
            <a:endParaRPr kumimoji="1" lang="ja-JP" altLang="en-US" sz="3600" dirty="0"/>
          </a:p>
        </p:txBody>
      </p:sp>
      <p:sp>
        <p:nvSpPr>
          <p:cNvPr id="121" name="円/楕円 120"/>
          <p:cNvSpPr/>
          <p:nvPr/>
        </p:nvSpPr>
        <p:spPr>
          <a:xfrm>
            <a:off x="522833" y="4481601"/>
            <a:ext cx="1153721"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0:Example.main</a:t>
            </a:r>
            <a:endParaRPr kumimoji="1" lang="ja-JP" altLang="en-US" sz="1000" dirty="0">
              <a:solidFill>
                <a:schemeClr val="tx1"/>
              </a:solidFill>
            </a:endParaRPr>
          </a:p>
        </p:txBody>
      </p:sp>
      <p:sp>
        <p:nvSpPr>
          <p:cNvPr id="122" name="円/楕円 121"/>
          <p:cNvSpPr/>
          <p:nvPr/>
        </p:nvSpPr>
        <p:spPr>
          <a:xfrm>
            <a:off x="2950418" y="3411307"/>
            <a:ext cx="1344534"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1:Example.</a:t>
            </a:r>
          </a:p>
          <a:p>
            <a:pPr algn="ctr"/>
            <a:r>
              <a:rPr lang="en-US" altLang="ja-JP" sz="1000" dirty="0">
                <a:solidFill>
                  <a:schemeClr val="tx1"/>
                </a:solidFill>
              </a:rPr>
              <a:t>initialize</a:t>
            </a:r>
            <a:endParaRPr kumimoji="1" lang="ja-JP" altLang="en-US" sz="1000" dirty="0">
              <a:solidFill>
                <a:schemeClr val="tx1"/>
              </a:solidFill>
            </a:endParaRPr>
          </a:p>
        </p:txBody>
      </p:sp>
      <p:sp>
        <p:nvSpPr>
          <p:cNvPr id="123" name="円/楕円 122"/>
          <p:cNvSpPr/>
          <p:nvPr/>
        </p:nvSpPr>
        <p:spPr>
          <a:xfrm>
            <a:off x="2978288" y="4103133"/>
            <a:ext cx="1316663"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2</a:t>
            </a:r>
            <a:r>
              <a:rPr kumimoji="1" lang="en-US" altLang="ja-JP" sz="1000" dirty="0" smtClean="0">
                <a:solidFill>
                  <a:schemeClr val="tx1"/>
                </a:solidFill>
              </a:rPr>
              <a:t>:ArrayList.</a:t>
            </a:r>
          </a:p>
          <a:p>
            <a:pPr algn="ctr"/>
            <a:r>
              <a:rPr kumimoji="1" lang="en-US" altLang="ja-JP" sz="1000" dirty="0" smtClean="0">
                <a:solidFill>
                  <a:schemeClr val="tx1"/>
                </a:solidFill>
              </a:rPr>
              <a:t>size</a:t>
            </a:r>
            <a:endParaRPr kumimoji="1" lang="ja-JP" altLang="en-US" sz="1000" dirty="0">
              <a:solidFill>
                <a:schemeClr val="tx1"/>
              </a:solidFill>
            </a:endParaRPr>
          </a:p>
        </p:txBody>
      </p:sp>
      <p:sp>
        <p:nvSpPr>
          <p:cNvPr id="124" name="円/楕円 123"/>
          <p:cNvSpPr/>
          <p:nvPr/>
        </p:nvSpPr>
        <p:spPr>
          <a:xfrm>
            <a:off x="2005084" y="3865350"/>
            <a:ext cx="465486" cy="26408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3</a:t>
            </a:r>
            <a:endParaRPr kumimoji="1" lang="ja-JP" altLang="en-US" sz="1000" dirty="0">
              <a:solidFill>
                <a:schemeClr val="tx1"/>
              </a:solidFill>
            </a:endParaRPr>
          </a:p>
        </p:txBody>
      </p:sp>
      <p:cxnSp>
        <p:nvCxnSpPr>
          <p:cNvPr id="125" name="直線矢印コネクタ 124"/>
          <p:cNvCxnSpPr>
            <a:stCxn id="121" idx="7"/>
            <a:endCxn id="124" idx="2"/>
          </p:cNvCxnSpPr>
          <p:nvPr/>
        </p:nvCxnSpPr>
        <p:spPr>
          <a:xfrm flipV="1">
            <a:off x="1507595" y="3997392"/>
            <a:ext cx="497489" cy="53100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6" name="直線矢印コネクタ 125"/>
          <p:cNvCxnSpPr>
            <a:stCxn id="121" idx="5"/>
            <a:endCxn id="133" idx="2"/>
          </p:cNvCxnSpPr>
          <p:nvPr/>
        </p:nvCxnSpPr>
        <p:spPr>
          <a:xfrm>
            <a:off x="1507595" y="4754327"/>
            <a:ext cx="497488" cy="812249"/>
          </a:xfrm>
          <a:prstGeom prst="straightConnector1">
            <a:avLst/>
          </a:prstGeom>
          <a:ln w="19050">
            <a:solidFill>
              <a:schemeClr val="bg2">
                <a:lumMod val="20000"/>
                <a:lumOff val="8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27" name="直線矢印コネクタ 126"/>
          <p:cNvCxnSpPr>
            <a:stCxn id="124" idx="7"/>
            <a:endCxn id="122" idx="2"/>
          </p:cNvCxnSpPr>
          <p:nvPr/>
        </p:nvCxnSpPr>
        <p:spPr>
          <a:xfrm flipV="1">
            <a:off x="2402401" y="3571066"/>
            <a:ext cx="548017" cy="33295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8" name="直線矢印コネクタ 127"/>
          <p:cNvCxnSpPr>
            <a:stCxn id="124" idx="5"/>
            <a:endCxn id="123" idx="2"/>
          </p:cNvCxnSpPr>
          <p:nvPr/>
        </p:nvCxnSpPr>
        <p:spPr>
          <a:xfrm>
            <a:off x="2402401" y="4090759"/>
            <a:ext cx="575887" cy="17213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9" name="テキスト ボックス 128"/>
          <p:cNvSpPr txBox="1"/>
          <p:nvPr/>
        </p:nvSpPr>
        <p:spPr>
          <a:xfrm>
            <a:off x="2555801" y="3432566"/>
            <a:ext cx="241037" cy="276999"/>
          </a:xfrm>
          <a:prstGeom prst="rect">
            <a:avLst/>
          </a:prstGeom>
          <a:noFill/>
        </p:spPr>
        <p:txBody>
          <a:bodyPr wrap="square" rtlCol="0">
            <a:spAutoFit/>
          </a:bodyPr>
          <a:lstStyle/>
          <a:p>
            <a:r>
              <a:rPr kumimoji="1" lang="en-US" altLang="ja-JP" sz="1200" dirty="0" smtClean="0"/>
              <a:t>0</a:t>
            </a:r>
            <a:endParaRPr kumimoji="1" lang="ja-JP" altLang="en-US" sz="1200" dirty="0"/>
          </a:p>
        </p:txBody>
      </p:sp>
      <p:sp>
        <p:nvSpPr>
          <p:cNvPr id="130" name="テキスト ボックス 129"/>
          <p:cNvSpPr txBox="1"/>
          <p:nvPr/>
        </p:nvSpPr>
        <p:spPr>
          <a:xfrm>
            <a:off x="2555532" y="3890201"/>
            <a:ext cx="269626" cy="276999"/>
          </a:xfrm>
          <a:prstGeom prst="rect">
            <a:avLst/>
          </a:prstGeom>
          <a:noFill/>
        </p:spPr>
        <p:txBody>
          <a:bodyPr wrap="none" rtlCol="0">
            <a:spAutoFit/>
          </a:bodyPr>
          <a:lstStyle/>
          <a:p>
            <a:r>
              <a:rPr kumimoji="1" lang="en-US" altLang="ja-JP" sz="1200" dirty="0" smtClean="0"/>
              <a:t>1</a:t>
            </a:r>
            <a:endParaRPr kumimoji="1" lang="ja-JP" altLang="en-US" sz="1200" dirty="0"/>
          </a:p>
        </p:txBody>
      </p:sp>
      <p:sp>
        <p:nvSpPr>
          <p:cNvPr id="131" name="円/楕円 130"/>
          <p:cNvSpPr/>
          <p:nvPr/>
        </p:nvSpPr>
        <p:spPr>
          <a:xfrm>
            <a:off x="2950417" y="4980491"/>
            <a:ext cx="1344534" cy="319518"/>
          </a:xfrm>
          <a:prstGeom prst="ellipse">
            <a:avLst/>
          </a:prstGeom>
          <a:solidFill>
            <a:schemeClr val="bg1"/>
          </a:solidFill>
          <a:ln w="19050">
            <a:solidFill>
              <a:schemeClr val="bg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bg2">
                    <a:lumMod val="40000"/>
                    <a:lumOff val="60000"/>
                  </a:schemeClr>
                </a:solidFill>
              </a:rPr>
              <a:t>4</a:t>
            </a:r>
            <a:r>
              <a:rPr lang="en-US" altLang="ja-JP" sz="1000" dirty="0" smtClean="0">
                <a:solidFill>
                  <a:schemeClr val="bg2">
                    <a:lumMod val="40000"/>
                    <a:lumOff val="60000"/>
                  </a:schemeClr>
                </a:solidFill>
              </a:rPr>
              <a:t>:Example.</a:t>
            </a:r>
          </a:p>
          <a:p>
            <a:pPr algn="ctr"/>
            <a:r>
              <a:rPr lang="en-US" altLang="ja-JP" sz="1000" dirty="0">
                <a:solidFill>
                  <a:schemeClr val="bg2">
                    <a:lumMod val="40000"/>
                    <a:lumOff val="60000"/>
                  </a:schemeClr>
                </a:solidFill>
              </a:rPr>
              <a:t>initialize</a:t>
            </a:r>
            <a:endParaRPr kumimoji="1" lang="ja-JP" altLang="en-US" sz="1000" dirty="0">
              <a:solidFill>
                <a:schemeClr val="bg2">
                  <a:lumMod val="40000"/>
                  <a:lumOff val="60000"/>
                </a:schemeClr>
              </a:solidFill>
            </a:endParaRPr>
          </a:p>
        </p:txBody>
      </p:sp>
      <p:sp>
        <p:nvSpPr>
          <p:cNvPr id="132" name="円/楕円 131"/>
          <p:cNvSpPr/>
          <p:nvPr/>
        </p:nvSpPr>
        <p:spPr>
          <a:xfrm>
            <a:off x="2978287" y="5672317"/>
            <a:ext cx="1316663" cy="319518"/>
          </a:xfrm>
          <a:prstGeom prst="ellipse">
            <a:avLst/>
          </a:prstGeom>
          <a:solidFill>
            <a:schemeClr val="bg1"/>
          </a:solidFill>
          <a:ln w="19050">
            <a:solidFill>
              <a:schemeClr val="bg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bg2">
                    <a:lumMod val="40000"/>
                    <a:lumOff val="60000"/>
                  </a:schemeClr>
                </a:solidFill>
              </a:rPr>
              <a:t>5</a:t>
            </a:r>
            <a:r>
              <a:rPr kumimoji="1" lang="en-US" altLang="ja-JP" sz="1000" dirty="0" smtClean="0">
                <a:solidFill>
                  <a:schemeClr val="bg2">
                    <a:lumMod val="40000"/>
                    <a:lumOff val="60000"/>
                  </a:schemeClr>
                </a:solidFill>
              </a:rPr>
              <a:t>:LinkedList.</a:t>
            </a:r>
          </a:p>
          <a:p>
            <a:pPr algn="ctr"/>
            <a:r>
              <a:rPr kumimoji="1" lang="en-US" altLang="ja-JP" sz="1000" dirty="0" smtClean="0">
                <a:solidFill>
                  <a:schemeClr val="bg2">
                    <a:lumMod val="40000"/>
                    <a:lumOff val="60000"/>
                  </a:schemeClr>
                </a:solidFill>
              </a:rPr>
              <a:t>size</a:t>
            </a:r>
            <a:endParaRPr kumimoji="1" lang="ja-JP" altLang="en-US" sz="1000" dirty="0">
              <a:solidFill>
                <a:schemeClr val="bg2">
                  <a:lumMod val="40000"/>
                  <a:lumOff val="60000"/>
                </a:schemeClr>
              </a:solidFill>
            </a:endParaRPr>
          </a:p>
        </p:txBody>
      </p:sp>
      <p:sp>
        <p:nvSpPr>
          <p:cNvPr id="133" name="円/楕円 132"/>
          <p:cNvSpPr/>
          <p:nvPr/>
        </p:nvSpPr>
        <p:spPr>
          <a:xfrm>
            <a:off x="2005083" y="5434534"/>
            <a:ext cx="465486" cy="264083"/>
          </a:xfrm>
          <a:prstGeom prst="ellipse">
            <a:avLst/>
          </a:prstGeom>
          <a:solidFill>
            <a:schemeClr val="bg1"/>
          </a:solidFill>
          <a:ln w="19050">
            <a:solidFill>
              <a:schemeClr val="bg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bg2">
                    <a:lumMod val="40000"/>
                    <a:lumOff val="60000"/>
                  </a:schemeClr>
                </a:solidFill>
              </a:rPr>
              <a:t>6</a:t>
            </a:r>
            <a:endParaRPr kumimoji="1" lang="ja-JP" altLang="en-US" sz="1000" dirty="0">
              <a:solidFill>
                <a:schemeClr val="bg2">
                  <a:lumMod val="40000"/>
                  <a:lumOff val="60000"/>
                </a:schemeClr>
              </a:solidFill>
            </a:endParaRPr>
          </a:p>
        </p:txBody>
      </p:sp>
      <p:cxnSp>
        <p:nvCxnSpPr>
          <p:cNvPr id="134" name="直線矢印コネクタ 133"/>
          <p:cNvCxnSpPr>
            <a:stCxn id="133" idx="7"/>
            <a:endCxn id="131" idx="2"/>
          </p:cNvCxnSpPr>
          <p:nvPr/>
        </p:nvCxnSpPr>
        <p:spPr>
          <a:xfrm flipV="1">
            <a:off x="2402400" y="5140250"/>
            <a:ext cx="548017" cy="332958"/>
          </a:xfrm>
          <a:prstGeom prst="straightConnector1">
            <a:avLst/>
          </a:prstGeom>
          <a:ln w="19050">
            <a:solidFill>
              <a:schemeClr val="bg2">
                <a:lumMod val="20000"/>
                <a:lumOff val="8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5" name="直線矢印コネクタ 134"/>
          <p:cNvCxnSpPr>
            <a:stCxn id="133" idx="5"/>
            <a:endCxn id="132" idx="2"/>
          </p:cNvCxnSpPr>
          <p:nvPr/>
        </p:nvCxnSpPr>
        <p:spPr>
          <a:xfrm>
            <a:off x="2402400" y="5659943"/>
            <a:ext cx="575887" cy="172133"/>
          </a:xfrm>
          <a:prstGeom prst="straightConnector1">
            <a:avLst/>
          </a:prstGeom>
          <a:ln w="19050">
            <a:solidFill>
              <a:schemeClr val="bg2">
                <a:lumMod val="20000"/>
                <a:lumOff val="80000"/>
              </a:schemeClr>
            </a:solidFill>
            <a:tailEnd type="arrow"/>
          </a:ln>
        </p:spPr>
        <p:style>
          <a:lnRef idx="1">
            <a:schemeClr val="accent1"/>
          </a:lnRef>
          <a:fillRef idx="0">
            <a:schemeClr val="accent1"/>
          </a:fillRef>
          <a:effectRef idx="0">
            <a:schemeClr val="accent1"/>
          </a:effectRef>
          <a:fontRef idx="minor">
            <a:schemeClr val="tx1"/>
          </a:fontRef>
        </p:style>
      </p:cxnSp>
      <p:sp>
        <p:nvSpPr>
          <p:cNvPr id="136" name="テキスト ボックス 135"/>
          <p:cNvSpPr txBox="1"/>
          <p:nvPr/>
        </p:nvSpPr>
        <p:spPr>
          <a:xfrm>
            <a:off x="2555800" y="5035676"/>
            <a:ext cx="241037" cy="276999"/>
          </a:xfrm>
          <a:prstGeom prst="rect">
            <a:avLst/>
          </a:prstGeom>
          <a:noFill/>
          <a:ln>
            <a:noFill/>
          </a:ln>
        </p:spPr>
        <p:txBody>
          <a:bodyPr wrap="square" rtlCol="0">
            <a:spAutoFit/>
          </a:bodyPr>
          <a:lstStyle/>
          <a:p>
            <a:r>
              <a:rPr kumimoji="1" lang="en-US" altLang="ja-JP" sz="1200" dirty="0" smtClean="0">
                <a:solidFill>
                  <a:schemeClr val="bg2">
                    <a:lumMod val="40000"/>
                    <a:lumOff val="60000"/>
                  </a:schemeClr>
                </a:solidFill>
              </a:rPr>
              <a:t>0</a:t>
            </a:r>
            <a:endParaRPr kumimoji="1" lang="ja-JP" altLang="en-US" sz="1200" dirty="0">
              <a:solidFill>
                <a:schemeClr val="bg2">
                  <a:lumMod val="40000"/>
                  <a:lumOff val="60000"/>
                </a:schemeClr>
              </a:solidFill>
            </a:endParaRPr>
          </a:p>
        </p:txBody>
      </p:sp>
      <p:sp>
        <p:nvSpPr>
          <p:cNvPr id="137" name="テキスト ボックス 136"/>
          <p:cNvSpPr txBox="1"/>
          <p:nvPr/>
        </p:nvSpPr>
        <p:spPr>
          <a:xfrm>
            <a:off x="2555531" y="5463241"/>
            <a:ext cx="269626" cy="276999"/>
          </a:xfrm>
          <a:prstGeom prst="rect">
            <a:avLst/>
          </a:prstGeom>
          <a:noFill/>
          <a:ln>
            <a:noFill/>
          </a:ln>
        </p:spPr>
        <p:txBody>
          <a:bodyPr wrap="none" rtlCol="0">
            <a:spAutoFit/>
          </a:bodyPr>
          <a:lstStyle/>
          <a:p>
            <a:r>
              <a:rPr kumimoji="1" lang="en-US" altLang="ja-JP" sz="1200" dirty="0" smtClean="0">
                <a:solidFill>
                  <a:schemeClr val="bg2">
                    <a:lumMod val="40000"/>
                    <a:lumOff val="60000"/>
                  </a:schemeClr>
                </a:solidFill>
              </a:rPr>
              <a:t>1</a:t>
            </a:r>
            <a:endParaRPr kumimoji="1" lang="ja-JP" altLang="en-US" sz="1200" dirty="0">
              <a:solidFill>
                <a:schemeClr val="bg2">
                  <a:lumMod val="40000"/>
                  <a:lumOff val="60000"/>
                </a:schemeClr>
              </a:solidFill>
            </a:endParaRPr>
          </a:p>
        </p:txBody>
      </p:sp>
      <p:sp>
        <p:nvSpPr>
          <p:cNvPr id="138" name="円/楕円 137"/>
          <p:cNvSpPr/>
          <p:nvPr/>
        </p:nvSpPr>
        <p:spPr>
          <a:xfrm>
            <a:off x="5055929" y="3462845"/>
            <a:ext cx="465486" cy="241203"/>
          </a:xfrm>
          <a:prstGeom prst="ellipse">
            <a:avLst/>
          </a:prstGeom>
          <a:solidFill>
            <a:schemeClr val="bg1"/>
          </a:solidFill>
          <a:ln w="19050">
            <a:solidFill>
              <a:schemeClr val="bg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bg2">
                    <a:lumMod val="40000"/>
                    <a:lumOff val="60000"/>
                  </a:schemeClr>
                </a:solidFill>
              </a:rPr>
              <a:t>9</a:t>
            </a:r>
            <a:endParaRPr kumimoji="1" lang="ja-JP" altLang="en-US" sz="1000" dirty="0">
              <a:solidFill>
                <a:schemeClr val="bg2">
                  <a:lumMod val="40000"/>
                  <a:lumOff val="60000"/>
                </a:schemeClr>
              </a:solidFill>
            </a:endParaRPr>
          </a:p>
        </p:txBody>
      </p:sp>
      <p:cxnSp>
        <p:nvCxnSpPr>
          <p:cNvPr id="139" name="直線矢印コネクタ 138"/>
          <p:cNvCxnSpPr>
            <a:stCxn id="138" idx="7"/>
          </p:cNvCxnSpPr>
          <p:nvPr/>
        </p:nvCxnSpPr>
        <p:spPr>
          <a:xfrm flipV="1">
            <a:off x="5453246" y="3145682"/>
            <a:ext cx="548017" cy="352486"/>
          </a:xfrm>
          <a:prstGeom prst="straightConnector1">
            <a:avLst/>
          </a:prstGeom>
          <a:ln w="19050">
            <a:solidFill>
              <a:schemeClr val="bg2">
                <a:lumMod val="20000"/>
                <a:lumOff val="8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0" name="直線矢印コネクタ 139"/>
          <p:cNvCxnSpPr>
            <a:stCxn id="138" idx="5"/>
          </p:cNvCxnSpPr>
          <p:nvPr/>
        </p:nvCxnSpPr>
        <p:spPr>
          <a:xfrm>
            <a:off x="5453246" y="3668725"/>
            <a:ext cx="575887" cy="168782"/>
          </a:xfrm>
          <a:prstGeom prst="straightConnector1">
            <a:avLst/>
          </a:prstGeom>
          <a:ln w="19050">
            <a:solidFill>
              <a:schemeClr val="bg2">
                <a:lumMod val="20000"/>
                <a:lumOff val="80000"/>
              </a:schemeClr>
            </a:solidFill>
            <a:tailEnd type="arrow"/>
          </a:ln>
        </p:spPr>
        <p:style>
          <a:lnRef idx="1">
            <a:schemeClr val="accent1"/>
          </a:lnRef>
          <a:fillRef idx="0">
            <a:schemeClr val="accent1"/>
          </a:fillRef>
          <a:effectRef idx="0">
            <a:schemeClr val="accent1"/>
          </a:effectRef>
          <a:fontRef idx="minor">
            <a:schemeClr val="tx1"/>
          </a:fontRef>
        </p:style>
      </p:cxnSp>
      <p:sp>
        <p:nvSpPr>
          <p:cNvPr id="141" name="テキスト ボックス 140"/>
          <p:cNvSpPr txBox="1"/>
          <p:nvPr/>
        </p:nvSpPr>
        <p:spPr>
          <a:xfrm>
            <a:off x="5602033" y="3065164"/>
            <a:ext cx="241037" cy="276999"/>
          </a:xfrm>
          <a:prstGeom prst="rect">
            <a:avLst/>
          </a:prstGeom>
          <a:noFill/>
          <a:ln>
            <a:noFill/>
          </a:ln>
        </p:spPr>
        <p:txBody>
          <a:bodyPr wrap="square" rtlCol="0">
            <a:spAutoFit/>
          </a:bodyPr>
          <a:lstStyle/>
          <a:p>
            <a:r>
              <a:rPr kumimoji="1" lang="en-US" altLang="ja-JP" sz="1200" dirty="0" smtClean="0">
                <a:solidFill>
                  <a:schemeClr val="bg2">
                    <a:lumMod val="40000"/>
                    <a:lumOff val="60000"/>
                  </a:schemeClr>
                </a:solidFill>
              </a:rPr>
              <a:t>0</a:t>
            </a:r>
            <a:endParaRPr kumimoji="1" lang="ja-JP" altLang="en-US" sz="1200" dirty="0">
              <a:solidFill>
                <a:schemeClr val="bg2">
                  <a:lumMod val="40000"/>
                  <a:lumOff val="60000"/>
                </a:schemeClr>
              </a:solidFill>
            </a:endParaRPr>
          </a:p>
        </p:txBody>
      </p:sp>
      <p:sp>
        <p:nvSpPr>
          <p:cNvPr id="142" name="テキスト ボックス 141"/>
          <p:cNvSpPr txBox="1"/>
          <p:nvPr/>
        </p:nvSpPr>
        <p:spPr>
          <a:xfrm>
            <a:off x="5601764" y="3498168"/>
            <a:ext cx="269626" cy="276999"/>
          </a:xfrm>
          <a:prstGeom prst="rect">
            <a:avLst/>
          </a:prstGeom>
          <a:noFill/>
          <a:ln>
            <a:solidFill>
              <a:schemeClr val="bg2">
                <a:lumMod val="20000"/>
                <a:lumOff val="80000"/>
              </a:schemeClr>
            </a:solidFill>
          </a:ln>
        </p:spPr>
        <p:txBody>
          <a:bodyPr wrap="none" rtlCol="0">
            <a:spAutoFit/>
          </a:bodyPr>
          <a:lstStyle/>
          <a:p>
            <a:r>
              <a:rPr kumimoji="1" lang="en-US" altLang="ja-JP" sz="1200" dirty="0" smtClean="0">
                <a:solidFill>
                  <a:schemeClr val="bg2">
                    <a:lumMod val="40000"/>
                    <a:lumOff val="60000"/>
                  </a:schemeClr>
                </a:solidFill>
              </a:rPr>
              <a:t>1</a:t>
            </a:r>
            <a:endParaRPr kumimoji="1" lang="ja-JP" altLang="en-US" sz="1200" dirty="0">
              <a:solidFill>
                <a:schemeClr val="bg2">
                  <a:lumMod val="40000"/>
                  <a:lumOff val="60000"/>
                </a:schemeClr>
              </a:solidFill>
            </a:endParaRPr>
          </a:p>
        </p:txBody>
      </p:sp>
      <p:sp>
        <p:nvSpPr>
          <p:cNvPr id="143" name="円/楕円 142"/>
          <p:cNvSpPr/>
          <p:nvPr/>
        </p:nvSpPr>
        <p:spPr>
          <a:xfrm>
            <a:off x="5996650" y="3012222"/>
            <a:ext cx="1344534" cy="319518"/>
          </a:xfrm>
          <a:prstGeom prst="ellipse">
            <a:avLst/>
          </a:prstGeom>
          <a:solidFill>
            <a:schemeClr val="bg1"/>
          </a:solidFill>
          <a:ln w="19050">
            <a:solidFill>
              <a:schemeClr val="bg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bg2">
                    <a:lumMod val="40000"/>
                    <a:lumOff val="60000"/>
                  </a:schemeClr>
                </a:solidFill>
              </a:rPr>
              <a:t>7:ArrayList.</a:t>
            </a:r>
          </a:p>
          <a:p>
            <a:pPr algn="ctr"/>
            <a:r>
              <a:rPr kumimoji="1" lang="en-US" altLang="ja-JP" sz="1000" dirty="0" smtClean="0">
                <a:solidFill>
                  <a:schemeClr val="bg2">
                    <a:lumMod val="40000"/>
                    <a:lumOff val="60000"/>
                  </a:schemeClr>
                </a:solidFill>
              </a:rPr>
              <a:t>clear</a:t>
            </a:r>
            <a:endParaRPr kumimoji="1" lang="ja-JP" altLang="en-US" sz="1000" dirty="0">
              <a:solidFill>
                <a:schemeClr val="bg2">
                  <a:lumMod val="40000"/>
                  <a:lumOff val="60000"/>
                </a:schemeClr>
              </a:solidFill>
            </a:endParaRPr>
          </a:p>
        </p:txBody>
      </p:sp>
      <p:sp>
        <p:nvSpPr>
          <p:cNvPr id="144" name="円/楕円 143"/>
          <p:cNvSpPr/>
          <p:nvPr/>
        </p:nvSpPr>
        <p:spPr>
          <a:xfrm>
            <a:off x="6024520" y="3704048"/>
            <a:ext cx="1316663" cy="319518"/>
          </a:xfrm>
          <a:prstGeom prst="ellipse">
            <a:avLst/>
          </a:prstGeom>
          <a:solidFill>
            <a:schemeClr val="bg1"/>
          </a:solidFill>
          <a:ln w="19050">
            <a:solidFill>
              <a:schemeClr val="bg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bg2">
                    <a:lumMod val="40000"/>
                    <a:lumOff val="60000"/>
                  </a:schemeClr>
                </a:solidFill>
              </a:rPr>
              <a:t>8</a:t>
            </a:r>
            <a:r>
              <a:rPr kumimoji="1" lang="en-US" altLang="ja-JP" sz="1000" dirty="0" smtClean="0">
                <a:solidFill>
                  <a:schemeClr val="bg2">
                    <a:lumMod val="40000"/>
                    <a:lumOff val="60000"/>
                  </a:schemeClr>
                </a:solidFill>
              </a:rPr>
              <a:t>:ArrayList.</a:t>
            </a:r>
          </a:p>
          <a:p>
            <a:pPr algn="ctr"/>
            <a:r>
              <a:rPr lang="en-US" altLang="ja-JP" sz="1000" dirty="0" smtClean="0">
                <a:solidFill>
                  <a:schemeClr val="bg2">
                    <a:lumMod val="40000"/>
                    <a:lumOff val="60000"/>
                  </a:schemeClr>
                </a:solidFill>
              </a:rPr>
              <a:t>add</a:t>
            </a:r>
            <a:endParaRPr kumimoji="1" lang="ja-JP" altLang="en-US" sz="1000" dirty="0">
              <a:solidFill>
                <a:schemeClr val="bg2">
                  <a:lumMod val="40000"/>
                  <a:lumOff val="60000"/>
                </a:schemeClr>
              </a:solidFill>
            </a:endParaRPr>
          </a:p>
        </p:txBody>
      </p:sp>
      <p:sp>
        <p:nvSpPr>
          <p:cNvPr id="145" name="円/楕円 144"/>
          <p:cNvSpPr/>
          <p:nvPr/>
        </p:nvSpPr>
        <p:spPr>
          <a:xfrm>
            <a:off x="5068407" y="5015400"/>
            <a:ext cx="465486" cy="241203"/>
          </a:xfrm>
          <a:prstGeom prst="ellipse">
            <a:avLst/>
          </a:prstGeom>
          <a:solidFill>
            <a:schemeClr val="bg1"/>
          </a:solidFill>
          <a:ln w="19050">
            <a:solidFill>
              <a:schemeClr val="bg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12</a:t>
            </a:r>
            <a:endParaRPr kumimoji="1" lang="ja-JP" altLang="en-US" sz="1000" dirty="0">
              <a:solidFill>
                <a:schemeClr val="tx1"/>
              </a:solidFill>
            </a:endParaRPr>
          </a:p>
        </p:txBody>
      </p:sp>
      <p:cxnSp>
        <p:nvCxnSpPr>
          <p:cNvPr id="146" name="直線矢印コネクタ 145"/>
          <p:cNvCxnSpPr>
            <a:stCxn id="145" idx="7"/>
          </p:cNvCxnSpPr>
          <p:nvPr/>
        </p:nvCxnSpPr>
        <p:spPr>
          <a:xfrm flipV="1">
            <a:off x="5465724" y="4698237"/>
            <a:ext cx="548017" cy="352486"/>
          </a:xfrm>
          <a:prstGeom prst="straightConnector1">
            <a:avLst/>
          </a:prstGeom>
          <a:ln w="19050">
            <a:solidFill>
              <a:schemeClr val="bg2">
                <a:lumMod val="20000"/>
                <a:lumOff val="8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7" name="直線矢印コネクタ 146"/>
          <p:cNvCxnSpPr>
            <a:stCxn id="145" idx="5"/>
          </p:cNvCxnSpPr>
          <p:nvPr/>
        </p:nvCxnSpPr>
        <p:spPr>
          <a:xfrm>
            <a:off x="5465724" y="5221280"/>
            <a:ext cx="575887" cy="168782"/>
          </a:xfrm>
          <a:prstGeom prst="straightConnector1">
            <a:avLst/>
          </a:prstGeom>
          <a:ln w="19050">
            <a:solidFill>
              <a:schemeClr val="bg2">
                <a:lumMod val="20000"/>
                <a:lumOff val="80000"/>
              </a:schemeClr>
            </a:solidFill>
            <a:tailEnd type="arrow"/>
          </a:ln>
        </p:spPr>
        <p:style>
          <a:lnRef idx="1">
            <a:schemeClr val="accent1"/>
          </a:lnRef>
          <a:fillRef idx="0">
            <a:schemeClr val="accent1"/>
          </a:fillRef>
          <a:effectRef idx="0">
            <a:schemeClr val="accent1"/>
          </a:effectRef>
          <a:fontRef idx="minor">
            <a:schemeClr val="tx1"/>
          </a:fontRef>
        </p:style>
      </p:cxnSp>
      <p:sp>
        <p:nvSpPr>
          <p:cNvPr id="148" name="テキスト ボックス 147"/>
          <p:cNvSpPr txBox="1"/>
          <p:nvPr/>
        </p:nvSpPr>
        <p:spPr>
          <a:xfrm>
            <a:off x="5602032" y="4616086"/>
            <a:ext cx="241037" cy="276999"/>
          </a:xfrm>
          <a:prstGeom prst="rect">
            <a:avLst/>
          </a:prstGeom>
          <a:noFill/>
          <a:ln>
            <a:noFill/>
          </a:ln>
        </p:spPr>
        <p:txBody>
          <a:bodyPr wrap="square" rtlCol="0">
            <a:spAutoFit/>
          </a:bodyPr>
          <a:lstStyle/>
          <a:p>
            <a:r>
              <a:rPr kumimoji="1" lang="en-US" altLang="ja-JP" sz="1200" dirty="0" smtClean="0">
                <a:solidFill>
                  <a:schemeClr val="bg2">
                    <a:lumMod val="40000"/>
                    <a:lumOff val="60000"/>
                  </a:schemeClr>
                </a:solidFill>
              </a:rPr>
              <a:t>0</a:t>
            </a:r>
            <a:endParaRPr kumimoji="1" lang="ja-JP" altLang="en-US" sz="1200" dirty="0">
              <a:solidFill>
                <a:schemeClr val="bg2">
                  <a:lumMod val="40000"/>
                  <a:lumOff val="60000"/>
                </a:schemeClr>
              </a:solidFill>
            </a:endParaRPr>
          </a:p>
        </p:txBody>
      </p:sp>
      <p:sp>
        <p:nvSpPr>
          <p:cNvPr id="149" name="テキスト ボックス 148"/>
          <p:cNvSpPr txBox="1"/>
          <p:nvPr/>
        </p:nvSpPr>
        <p:spPr>
          <a:xfrm>
            <a:off x="5601763" y="5071229"/>
            <a:ext cx="269626" cy="276999"/>
          </a:xfrm>
          <a:prstGeom prst="rect">
            <a:avLst/>
          </a:prstGeom>
          <a:noFill/>
          <a:ln>
            <a:solidFill>
              <a:schemeClr val="bg2">
                <a:lumMod val="20000"/>
                <a:lumOff val="80000"/>
              </a:schemeClr>
            </a:solidFill>
          </a:ln>
        </p:spPr>
        <p:txBody>
          <a:bodyPr wrap="none" rtlCol="0">
            <a:spAutoFit/>
          </a:bodyPr>
          <a:lstStyle/>
          <a:p>
            <a:r>
              <a:rPr kumimoji="1" lang="en-US" altLang="ja-JP" sz="1200" dirty="0" smtClean="0"/>
              <a:t>1</a:t>
            </a:r>
            <a:endParaRPr kumimoji="1" lang="ja-JP" altLang="en-US" sz="1200" dirty="0"/>
          </a:p>
        </p:txBody>
      </p:sp>
      <p:cxnSp>
        <p:nvCxnSpPr>
          <p:cNvPr id="150" name="直線矢印コネクタ 149"/>
          <p:cNvCxnSpPr>
            <a:stCxn id="131" idx="6"/>
            <a:endCxn id="145" idx="2"/>
          </p:cNvCxnSpPr>
          <p:nvPr/>
        </p:nvCxnSpPr>
        <p:spPr>
          <a:xfrm flipV="1">
            <a:off x="4294951" y="5136002"/>
            <a:ext cx="773456" cy="4248"/>
          </a:xfrm>
          <a:prstGeom prst="straightConnector1">
            <a:avLst/>
          </a:prstGeom>
          <a:ln w="19050">
            <a:solidFill>
              <a:schemeClr val="bg2">
                <a:lumMod val="20000"/>
                <a:lumOff val="80000"/>
              </a:schemeClr>
            </a:solidFill>
            <a:tailEnd type="arrow"/>
          </a:ln>
        </p:spPr>
        <p:style>
          <a:lnRef idx="1">
            <a:schemeClr val="accent1"/>
          </a:lnRef>
          <a:fillRef idx="0">
            <a:schemeClr val="accent1"/>
          </a:fillRef>
          <a:effectRef idx="0">
            <a:schemeClr val="accent1"/>
          </a:effectRef>
          <a:fontRef idx="minor">
            <a:schemeClr val="tx1"/>
          </a:fontRef>
        </p:style>
      </p:cxnSp>
      <p:sp>
        <p:nvSpPr>
          <p:cNvPr id="151" name="円/楕円 150"/>
          <p:cNvSpPr/>
          <p:nvPr/>
        </p:nvSpPr>
        <p:spPr>
          <a:xfrm>
            <a:off x="5996649" y="4573567"/>
            <a:ext cx="1344534" cy="319518"/>
          </a:xfrm>
          <a:prstGeom prst="ellipse">
            <a:avLst/>
          </a:prstGeom>
          <a:solidFill>
            <a:schemeClr val="bg1"/>
          </a:solidFill>
          <a:ln w="19050">
            <a:solidFill>
              <a:schemeClr val="bg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bg2">
                    <a:lumMod val="40000"/>
                    <a:lumOff val="60000"/>
                  </a:schemeClr>
                </a:solidFill>
              </a:rPr>
              <a:t>10:LinkedList.</a:t>
            </a:r>
          </a:p>
          <a:p>
            <a:pPr algn="ctr"/>
            <a:r>
              <a:rPr kumimoji="1" lang="en-US" altLang="ja-JP" sz="1000" dirty="0" smtClean="0">
                <a:solidFill>
                  <a:schemeClr val="bg2">
                    <a:lumMod val="40000"/>
                    <a:lumOff val="60000"/>
                  </a:schemeClr>
                </a:solidFill>
              </a:rPr>
              <a:t>clear</a:t>
            </a:r>
            <a:endParaRPr kumimoji="1" lang="ja-JP" altLang="en-US" sz="1000" dirty="0">
              <a:solidFill>
                <a:schemeClr val="bg2">
                  <a:lumMod val="40000"/>
                  <a:lumOff val="60000"/>
                </a:schemeClr>
              </a:solidFill>
            </a:endParaRPr>
          </a:p>
        </p:txBody>
      </p:sp>
      <p:sp>
        <p:nvSpPr>
          <p:cNvPr id="152" name="円/楕円 151"/>
          <p:cNvSpPr/>
          <p:nvPr/>
        </p:nvSpPr>
        <p:spPr>
          <a:xfrm>
            <a:off x="6024519" y="5265393"/>
            <a:ext cx="1403060" cy="319518"/>
          </a:xfrm>
          <a:prstGeom prst="ellipse">
            <a:avLst/>
          </a:prstGeom>
          <a:solidFill>
            <a:schemeClr val="bg1"/>
          </a:solidFill>
          <a:ln w="19050">
            <a:solidFill>
              <a:schemeClr val="bg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11</a:t>
            </a:r>
            <a:r>
              <a:rPr kumimoji="1" lang="en-US" altLang="ja-JP" sz="1000" dirty="0" smtClean="0">
                <a:solidFill>
                  <a:schemeClr val="tx1"/>
                </a:solidFill>
              </a:rPr>
              <a:t>:LindedList.</a:t>
            </a:r>
          </a:p>
          <a:p>
            <a:pPr algn="ctr"/>
            <a:r>
              <a:rPr lang="en-US" altLang="ja-JP" sz="1000" dirty="0" smtClean="0">
                <a:solidFill>
                  <a:schemeClr val="tx1"/>
                </a:solidFill>
              </a:rPr>
              <a:t>add</a:t>
            </a:r>
            <a:endParaRPr kumimoji="1" lang="ja-JP" altLang="en-US" sz="1000" dirty="0">
              <a:solidFill>
                <a:schemeClr val="tx1"/>
              </a:solidFill>
            </a:endParaRPr>
          </a:p>
        </p:txBody>
      </p:sp>
      <p:sp>
        <p:nvSpPr>
          <p:cNvPr id="153" name="円/楕円 152"/>
          <p:cNvSpPr/>
          <p:nvPr/>
        </p:nvSpPr>
        <p:spPr>
          <a:xfrm>
            <a:off x="5068408" y="4126078"/>
            <a:ext cx="465486" cy="241203"/>
          </a:xfrm>
          <a:prstGeom prst="ellipse">
            <a:avLst/>
          </a:prstGeom>
          <a:solidFill>
            <a:schemeClr val="bg1"/>
          </a:solidFill>
          <a:ln w="19050">
            <a:solidFill>
              <a:schemeClr val="bg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bg2">
                    <a:lumMod val="40000"/>
                    <a:lumOff val="60000"/>
                  </a:schemeClr>
                </a:solidFill>
              </a:rPr>
              <a:t>13</a:t>
            </a:r>
            <a:endParaRPr kumimoji="1" lang="ja-JP" altLang="en-US" sz="1000" dirty="0">
              <a:solidFill>
                <a:schemeClr val="bg2">
                  <a:lumMod val="40000"/>
                  <a:lumOff val="60000"/>
                </a:schemeClr>
              </a:solidFill>
            </a:endParaRPr>
          </a:p>
        </p:txBody>
      </p:sp>
      <p:cxnSp>
        <p:nvCxnSpPr>
          <p:cNvPr id="154" name="直線矢印コネクタ 153"/>
          <p:cNvCxnSpPr>
            <a:stCxn id="123" idx="6"/>
            <a:endCxn id="153" idx="2"/>
          </p:cNvCxnSpPr>
          <p:nvPr/>
        </p:nvCxnSpPr>
        <p:spPr>
          <a:xfrm flipV="1">
            <a:off x="4294951" y="4246680"/>
            <a:ext cx="773457" cy="16212"/>
          </a:xfrm>
          <a:prstGeom prst="straightConnector1">
            <a:avLst/>
          </a:prstGeom>
          <a:ln w="19050">
            <a:solidFill>
              <a:schemeClr val="bg2">
                <a:lumMod val="20000"/>
                <a:lumOff val="80000"/>
              </a:schemeClr>
            </a:solidFill>
            <a:tailEnd type="arrow"/>
          </a:ln>
        </p:spPr>
        <p:style>
          <a:lnRef idx="1">
            <a:schemeClr val="accent1"/>
          </a:lnRef>
          <a:fillRef idx="0">
            <a:schemeClr val="accent1"/>
          </a:fillRef>
          <a:effectRef idx="0">
            <a:schemeClr val="accent1"/>
          </a:effectRef>
          <a:fontRef idx="minor">
            <a:schemeClr val="tx1"/>
          </a:fontRef>
        </p:style>
      </p:cxnSp>
      <p:sp>
        <p:nvSpPr>
          <p:cNvPr id="155" name="円/楕円 154"/>
          <p:cNvSpPr/>
          <p:nvPr/>
        </p:nvSpPr>
        <p:spPr>
          <a:xfrm>
            <a:off x="5093575" y="5695262"/>
            <a:ext cx="465486" cy="241203"/>
          </a:xfrm>
          <a:prstGeom prst="ellipse">
            <a:avLst/>
          </a:prstGeom>
          <a:solidFill>
            <a:schemeClr val="bg1"/>
          </a:solidFill>
          <a:ln w="19050">
            <a:solidFill>
              <a:schemeClr val="bg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14</a:t>
            </a:r>
            <a:endParaRPr kumimoji="1" lang="ja-JP" altLang="en-US" sz="1000" dirty="0">
              <a:solidFill>
                <a:schemeClr val="tx1"/>
              </a:solidFill>
            </a:endParaRPr>
          </a:p>
        </p:txBody>
      </p:sp>
      <p:cxnSp>
        <p:nvCxnSpPr>
          <p:cNvPr id="156" name="直線矢印コネクタ 155"/>
          <p:cNvCxnSpPr>
            <a:stCxn id="132" idx="6"/>
            <a:endCxn id="155" idx="2"/>
          </p:cNvCxnSpPr>
          <p:nvPr/>
        </p:nvCxnSpPr>
        <p:spPr>
          <a:xfrm flipV="1">
            <a:off x="4294950" y="5815864"/>
            <a:ext cx="798625" cy="16212"/>
          </a:xfrm>
          <a:prstGeom prst="straightConnector1">
            <a:avLst/>
          </a:prstGeom>
          <a:ln w="19050">
            <a:solidFill>
              <a:schemeClr val="bg2">
                <a:lumMod val="20000"/>
                <a:lumOff val="80000"/>
              </a:schemeClr>
            </a:solidFill>
            <a:tailEnd type="arrow"/>
          </a:ln>
        </p:spPr>
        <p:style>
          <a:lnRef idx="1">
            <a:schemeClr val="accent1"/>
          </a:lnRef>
          <a:fillRef idx="0">
            <a:schemeClr val="accent1"/>
          </a:fillRef>
          <a:effectRef idx="0">
            <a:schemeClr val="accent1"/>
          </a:effectRef>
          <a:fontRef idx="minor">
            <a:schemeClr val="tx1"/>
          </a:fontRef>
        </p:style>
      </p:cxnSp>
      <p:sp>
        <p:nvSpPr>
          <p:cNvPr id="157" name="円/楕円 156"/>
          <p:cNvSpPr/>
          <p:nvPr/>
        </p:nvSpPr>
        <p:spPr>
          <a:xfrm>
            <a:off x="8114641" y="3051379"/>
            <a:ext cx="465486" cy="241203"/>
          </a:xfrm>
          <a:prstGeom prst="ellipse">
            <a:avLst/>
          </a:prstGeom>
          <a:solidFill>
            <a:schemeClr val="bg1"/>
          </a:solidFill>
          <a:ln w="19050">
            <a:solidFill>
              <a:schemeClr val="bg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bg2">
                    <a:lumMod val="40000"/>
                    <a:lumOff val="60000"/>
                  </a:schemeClr>
                </a:solidFill>
              </a:rPr>
              <a:t>15</a:t>
            </a:r>
            <a:endParaRPr kumimoji="1" lang="ja-JP" altLang="en-US" sz="1000" dirty="0">
              <a:solidFill>
                <a:schemeClr val="bg2">
                  <a:lumMod val="40000"/>
                  <a:lumOff val="60000"/>
                </a:schemeClr>
              </a:solidFill>
            </a:endParaRPr>
          </a:p>
        </p:txBody>
      </p:sp>
      <p:cxnSp>
        <p:nvCxnSpPr>
          <p:cNvPr id="158" name="直線矢印コネクタ 157"/>
          <p:cNvCxnSpPr>
            <a:stCxn id="143" idx="6"/>
            <a:endCxn id="157" idx="2"/>
          </p:cNvCxnSpPr>
          <p:nvPr/>
        </p:nvCxnSpPr>
        <p:spPr>
          <a:xfrm>
            <a:off x="7341184" y="3171981"/>
            <a:ext cx="773457" cy="0"/>
          </a:xfrm>
          <a:prstGeom prst="straightConnector1">
            <a:avLst/>
          </a:prstGeom>
          <a:ln w="19050">
            <a:solidFill>
              <a:schemeClr val="bg2">
                <a:lumMod val="20000"/>
                <a:lumOff val="8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9" name="直線矢印コネクタ 158"/>
          <p:cNvCxnSpPr>
            <a:stCxn id="122" idx="6"/>
            <a:endCxn id="138" idx="2"/>
          </p:cNvCxnSpPr>
          <p:nvPr/>
        </p:nvCxnSpPr>
        <p:spPr>
          <a:xfrm>
            <a:off x="4294952" y="3571066"/>
            <a:ext cx="760977" cy="12381"/>
          </a:xfrm>
          <a:prstGeom prst="straightConnector1">
            <a:avLst/>
          </a:prstGeom>
          <a:ln w="19050">
            <a:solidFill>
              <a:schemeClr val="bg2">
                <a:lumMod val="20000"/>
                <a:lumOff val="80000"/>
              </a:schemeClr>
            </a:solidFill>
            <a:tailEnd type="arrow"/>
          </a:ln>
        </p:spPr>
        <p:style>
          <a:lnRef idx="1">
            <a:schemeClr val="accent1"/>
          </a:lnRef>
          <a:fillRef idx="0">
            <a:schemeClr val="accent1"/>
          </a:fillRef>
          <a:effectRef idx="0">
            <a:schemeClr val="accent1"/>
          </a:effectRef>
          <a:fontRef idx="minor">
            <a:schemeClr val="tx1"/>
          </a:fontRef>
        </p:style>
      </p:cxnSp>
      <p:sp>
        <p:nvSpPr>
          <p:cNvPr id="160" name="円/楕円 159"/>
          <p:cNvSpPr/>
          <p:nvPr/>
        </p:nvSpPr>
        <p:spPr>
          <a:xfrm>
            <a:off x="8114641" y="3742048"/>
            <a:ext cx="465486" cy="241203"/>
          </a:xfrm>
          <a:prstGeom prst="ellipse">
            <a:avLst/>
          </a:prstGeom>
          <a:solidFill>
            <a:schemeClr val="bg1"/>
          </a:solidFill>
          <a:ln w="19050">
            <a:solidFill>
              <a:schemeClr val="bg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bg2">
                    <a:lumMod val="40000"/>
                    <a:lumOff val="60000"/>
                  </a:schemeClr>
                </a:solidFill>
              </a:rPr>
              <a:t>16</a:t>
            </a:r>
            <a:endParaRPr kumimoji="1" lang="ja-JP" altLang="en-US" sz="1000" dirty="0">
              <a:solidFill>
                <a:schemeClr val="bg2">
                  <a:lumMod val="40000"/>
                  <a:lumOff val="60000"/>
                </a:schemeClr>
              </a:solidFill>
            </a:endParaRPr>
          </a:p>
        </p:txBody>
      </p:sp>
      <p:cxnSp>
        <p:nvCxnSpPr>
          <p:cNvPr id="161" name="直線矢印コネクタ 160"/>
          <p:cNvCxnSpPr>
            <a:stCxn id="144" idx="6"/>
            <a:endCxn id="160" idx="2"/>
          </p:cNvCxnSpPr>
          <p:nvPr/>
        </p:nvCxnSpPr>
        <p:spPr>
          <a:xfrm flipV="1">
            <a:off x="7341183" y="3862650"/>
            <a:ext cx="773458" cy="1157"/>
          </a:xfrm>
          <a:prstGeom prst="straightConnector1">
            <a:avLst/>
          </a:prstGeom>
          <a:ln w="19050">
            <a:solidFill>
              <a:schemeClr val="bg2">
                <a:lumMod val="20000"/>
                <a:lumOff val="80000"/>
              </a:schemeClr>
            </a:solidFill>
            <a:tailEnd type="arrow"/>
          </a:ln>
        </p:spPr>
        <p:style>
          <a:lnRef idx="1">
            <a:schemeClr val="accent1"/>
          </a:lnRef>
          <a:fillRef idx="0">
            <a:schemeClr val="accent1"/>
          </a:fillRef>
          <a:effectRef idx="0">
            <a:schemeClr val="accent1"/>
          </a:effectRef>
          <a:fontRef idx="minor">
            <a:schemeClr val="tx1"/>
          </a:fontRef>
        </p:style>
      </p:cxnSp>
      <p:sp>
        <p:nvSpPr>
          <p:cNvPr id="162" name="円/楕円 161"/>
          <p:cNvSpPr/>
          <p:nvPr/>
        </p:nvSpPr>
        <p:spPr>
          <a:xfrm>
            <a:off x="8114640" y="4612724"/>
            <a:ext cx="465486" cy="241203"/>
          </a:xfrm>
          <a:prstGeom prst="ellipse">
            <a:avLst/>
          </a:prstGeom>
          <a:solidFill>
            <a:schemeClr val="bg1"/>
          </a:solidFill>
          <a:ln w="19050">
            <a:solidFill>
              <a:schemeClr val="bg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bg2">
                    <a:lumMod val="40000"/>
                    <a:lumOff val="60000"/>
                  </a:schemeClr>
                </a:solidFill>
              </a:rPr>
              <a:t>17</a:t>
            </a:r>
            <a:endParaRPr kumimoji="1" lang="ja-JP" altLang="en-US" sz="1000" dirty="0">
              <a:solidFill>
                <a:schemeClr val="bg2">
                  <a:lumMod val="40000"/>
                  <a:lumOff val="60000"/>
                </a:schemeClr>
              </a:solidFill>
            </a:endParaRPr>
          </a:p>
        </p:txBody>
      </p:sp>
      <p:cxnSp>
        <p:nvCxnSpPr>
          <p:cNvPr id="163" name="直線矢印コネクタ 162"/>
          <p:cNvCxnSpPr>
            <a:stCxn id="151" idx="6"/>
            <a:endCxn id="162" idx="2"/>
          </p:cNvCxnSpPr>
          <p:nvPr/>
        </p:nvCxnSpPr>
        <p:spPr>
          <a:xfrm>
            <a:off x="7341183" y="4733326"/>
            <a:ext cx="773457" cy="0"/>
          </a:xfrm>
          <a:prstGeom prst="straightConnector1">
            <a:avLst/>
          </a:prstGeom>
          <a:ln w="19050">
            <a:solidFill>
              <a:schemeClr val="bg2">
                <a:lumMod val="20000"/>
                <a:lumOff val="80000"/>
              </a:schemeClr>
            </a:solidFill>
            <a:tailEnd type="arrow"/>
          </a:ln>
        </p:spPr>
        <p:style>
          <a:lnRef idx="1">
            <a:schemeClr val="accent1"/>
          </a:lnRef>
          <a:fillRef idx="0">
            <a:schemeClr val="accent1"/>
          </a:fillRef>
          <a:effectRef idx="0">
            <a:schemeClr val="accent1"/>
          </a:effectRef>
          <a:fontRef idx="minor">
            <a:schemeClr val="tx1"/>
          </a:fontRef>
        </p:style>
      </p:cxnSp>
      <p:sp>
        <p:nvSpPr>
          <p:cNvPr id="164" name="円/楕円 163"/>
          <p:cNvSpPr/>
          <p:nvPr/>
        </p:nvSpPr>
        <p:spPr>
          <a:xfrm>
            <a:off x="8114640" y="5304550"/>
            <a:ext cx="465486" cy="241203"/>
          </a:xfrm>
          <a:prstGeom prst="ellipse">
            <a:avLst/>
          </a:prstGeom>
          <a:solidFill>
            <a:schemeClr val="bg1"/>
          </a:solidFill>
          <a:ln w="19050">
            <a:solidFill>
              <a:schemeClr val="bg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18</a:t>
            </a:r>
            <a:endParaRPr kumimoji="1" lang="ja-JP" altLang="en-US" sz="1000" dirty="0">
              <a:solidFill>
                <a:schemeClr val="tx1"/>
              </a:solidFill>
            </a:endParaRPr>
          </a:p>
        </p:txBody>
      </p:sp>
      <p:cxnSp>
        <p:nvCxnSpPr>
          <p:cNvPr id="165" name="直線矢印コネクタ 164"/>
          <p:cNvCxnSpPr>
            <a:stCxn id="152" idx="6"/>
            <a:endCxn id="164" idx="2"/>
          </p:cNvCxnSpPr>
          <p:nvPr/>
        </p:nvCxnSpPr>
        <p:spPr>
          <a:xfrm>
            <a:off x="7427579" y="5425152"/>
            <a:ext cx="687061" cy="0"/>
          </a:xfrm>
          <a:prstGeom prst="straightConnector1">
            <a:avLst/>
          </a:prstGeom>
          <a:ln w="19050">
            <a:solidFill>
              <a:schemeClr val="bg2">
                <a:lumMod val="20000"/>
                <a:lumOff val="80000"/>
              </a:schemeClr>
            </a:solidFill>
            <a:tailEnd type="arrow"/>
          </a:ln>
        </p:spPr>
        <p:style>
          <a:lnRef idx="1">
            <a:schemeClr val="accent1"/>
          </a:lnRef>
          <a:fillRef idx="0">
            <a:schemeClr val="accent1"/>
          </a:fillRef>
          <a:effectRef idx="0">
            <a:schemeClr val="accent1"/>
          </a:effectRef>
          <a:fontRef idx="minor">
            <a:schemeClr val="tx1"/>
          </a:fontRef>
        </p:style>
      </p:cxn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18</a:t>
            </a:fld>
            <a:endParaRPr lang="en-US" altLang="ja-JP" dirty="0"/>
          </a:p>
        </p:txBody>
      </p:sp>
      <p:sp>
        <p:nvSpPr>
          <p:cNvPr id="53" name="コンテンツ プレースホルダー 2"/>
          <p:cNvSpPr txBox="1">
            <a:spLocks/>
          </p:cNvSpPr>
          <p:nvPr/>
        </p:nvSpPr>
        <p:spPr bwMode="auto">
          <a:xfrm>
            <a:off x="457200" y="1600201"/>
            <a:ext cx="8229600" cy="89269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kern="0" smtClean="0"/>
              <a:t>次の手順ではオブジェクト変数の型を保持したメソッド呼び出し関係を</a:t>
            </a:r>
            <a:r>
              <a:rPr lang="ja-JP" altLang="en-US" kern="0" smtClean="0">
                <a:solidFill>
                  <a:srgbClr val="FF0000"/>
                </a:solidFill>
              </a:rPr>
              <a:t>手続き間実行経路グラフ</a:t>
            </a:r>
            <a:r>
              <a:rPr lang="ja-JP" altLang="en-US" kern="0" smtClean="0"/>
              <a:t>で表現する</a:t>
            </a:r>
            <a:endParaRPr lang="ja-JP" altLang="en-US" kern="0" dirty="0"/>
          </a:p>
        </p:txBody>
      </p:sp>
      <p:sp>
        <p:nvSpPr>
          <p:cNvPr id="52" name="テキスト ボックス 51"/>
          <p:cNvSpPr txBox="1"/>
          <p:nvPr/>
        </p:nvSpPr>
        <p:spPr>
          <a:xfrm>
            <a:off x="4858138" y="3658173"/>
            <a:ext cx="3834217" cy="584775"/>
          </a:xfrm>
          <a:prstGeom prst="rect">
            <a:avLst/>
          </a:prstGeom>
          <a:solidFill>
            <a:schemeClr val="bg1"/>
          </a:solidFill>
          <a:ln w="28575">
            <a:solidFill>
              <a:srgbClr val="2D2D8A">
                <a:lumMod val="60000"/>
                <a:lumOff val="40000"/>
              </a:srgbClr>
            </a:solidFill>
          </a:ln>
        </p:spPr>
        <p:txBody>
          <a:bodyPr wrap="square" rtlCol="0">
            <a:spAutoFit/>
          </a:bodyPr>
          <a:lstStyle/>
          <a:p>
            <a:pPr lvl="0">
              <a:defRPr/>
            </a:pPr>
            <a:r>
              <a:rPr kumimoji="0" lang="en-US" altLang="ja-JP" sz="1600" i="1" kern="0" dirty="0" smtClean="0">
                <a:solidFill>
                  <a:srgbClr val="000000"/>
                </a:solidFill>
                <a:latin typeface="Consolas"/>
              </a:rPr>
              <a:t>initialize(</a:t>
            </a:r>
            <a:r>
              <a:rPr kumimoji="0" lang="en-US" altLang="ja-JP" sz="1600" b="0" i="1" u="none" strike="noStrike" kern="0" cap="none" spc="0" normalizeH="0" baseline="0" noProof="0" dirty="0" smtClean="0">
                <a:ln>
                  <a:noFill/>
                </a:ln>
                <a:solidFill>
                  <a:srgbClr val="008000"/>
                </a:solidFill>
                <a:effectLst/>
                <a:uLnTx/>
                <a:uFillTx/>
                <a:latin typeface="Consolas"/>
              </a:rPr>
              <a:t>list</a:t>
            </a:r>
            <a:r>
              <a:rPr kumimoji="0" lang="en-US" altLang="ja-JP" sz="1600" b="0" i="1"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600" b="0" i="0" u="none" strike="noStrike" kern="0" cap="none" spc="0" normalizeH="0" baseline="0" noProof="0" dirty="0" err="1" smtClean="0">
                <a:ln>
                  <a:noFill/>
                </a:ln>
                <a:solidFill>
                  <a:srgbClr val="008000"/>
                </a:solidFill>
                <a:effectLst/>
                <a:uLnTx/>
                <a:uFillTx/>
                <a:latin typeface="Consolas"/>
              </a:rPr>
              <a:t>list</a:t>
            </a:r>
            <a:r>
              <a:rPr kumimoji="0" lang="en-US" altLang="ja-JP" sz="1600" b="0" i="0" u="none" strike="noStrike" kern="0" cap="none" spc="0" normalizeH="0" baseline="0" noProof="0" dirty="0" err="1" smtClean="0">
                <a:ln>
                  <a:noFill/>
                </a:ln>
                <a:solidFill>
                  <a:srgbClr val="000000"/>
                </a:solidFill>
                <a:effectLst/>
                <a:uLnTx/>
                <a:uFillTx/>
                <a:latin typeface="Consolas"/>
              </a:rPr>
              <a:t>.size</a:t>
            </a:r>
            <a:r>
              <a:rPr kumimoji="0" lang="en-US" altLang="ja-JP" sz="1600" b="0" i="0" u="none" strike="noStrike" kern="0" cap="none" spc="0" normalizeH="0" baseline="0" noProof="0" dirty="0" smtClean="0">
                <a:ln>
                  <a:noFill/>
                </a:ln>
                <a:solidFill>
                  <a:srgbClr val="000000"/>
                </a:solidFill>
                <a:effectLst/>
                <a:uLnTx/>
                <a:uFillTx/>
                <a:latin typeface="Consolas"/>
              </a:rPr>
              <a:t>();</a:t>
            </a:r>
            <a:endParaRPr kumimoji="0" lang="ja-JP" altLang="en-US" sz="1600" b="0" i="0" u="none" strike="noStrike" kern="0" cap="none" spc="0" normalizeH="0" baseline="0" noProof="0" dirty="0" smtClean="0">
              <a:ln>
                <a:noFill/>
              </a:ln>
              <a:solidFill>
                <a:srgbClr val="000000"/>
              </a:solidFill>
              <a:effectLst/>
              <a:uLnTx/>
              <a:uFillTx/>
            </a:endParaRPr>
          </a:p>
        </p:txBody>
      </p:sp>
      <p:sp>
        <p:nvSpPr>
          <p:cNvPr id="5" name="テキスト ボックス 4"/>
          <p:cNvSpPr txBox="1"/>
          <p:nvPr/>
        </p:nvSpPr>
        <p:spPr>
          <a:xfrm>
            <a:off x="4801756" y="3279986"/>
            <a:ext cx="1675459" cy="369332"/>
          </a:xfrm>
          <a:prstGeom prst="rect">
            <a:avLst/>
          </a:prstGeom>
          <a:noFill/>
        </p:spPr>
        <p:txBody>
          <a:bodyPr wrap="none" rtlCol="0">
            <a:spAutoFit/>
          </a:bodyPr>
          <a:lstStyle/>
          <a:p>
            <a:r>
              <a:rPr kumimoji="1" lang="ja-JP" altLang="en-US" dirty="0" smtClean="0"/>
              <a:t>対応するコード</a:t>
            </a:r>
            <a:endParaRPr kumimoji="1" lang="ja-JP" altLang="en-US" dirty="0"/>
          </a:p>
        </p:txBody>
      </p:sp>
      <p:sp>
        <p:nvSpPr>
          <p:cNvPr id="73" name="角丸四角形 72"/>
          <p:cNvSpPr/>
          <p:nvPr/>
        </p:nvSpPr>
        <p:spPr>
          <a:xfrm>
            <a:off x="336044" y="3003651"/>
            <a:ext cx="4358218" cy="1924553"/>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角丸四角形吹き出し 73"/>
          <p:cNvSpPr/>
          <p:nvPr/>
        </p:nvSpPr>
        <p:spPr>
          <a:xfrm>
            <a:off x="4372147" y="5136426"/>
            <a:ext cx="4110850" cy="1316910"/>
          </a:xfrm>
          <a:prstGeom prst="wedgeRoundRectCallout">
            <a:avLst>
              <a:gd name="adj1" fmla="val -46998"/>
              <a:gd name="adj2" fmla="val -94841"/>
              <a:gd name="adj3" fmla="val 16667"/>
            </a:avLst>
          </a:prstGeom>
          <a:solidFill>
            <a:srgbClr val="FFFF99"/>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dirty="0" smtClean="0">
                <a:solidFill>
                  <a:schemeClr val="tx1"/>
                </a:solidFill>
              </a:rPr>
              <a:t>main</a:t>
            </a:r>
            <a:r>
              <a:rPr kumimoji="1" lang="ja-JP" altLang="en-US" sz="1600" dirty="0" smtClean="0">
                <a:solidFill>
                  <a:schemeClr val="tx1"/>
                </a:solidFill>
              </a:rPr>
              <a:t>メソッドは</a:t>
            </a:r>
            <a:endParaRPr kumimoji="1" lang="en-US" altLang="ja-JP" sz="1600" dirty="0" smtClean="0">
              <a:solidFill>
                <a:schemeClr val="tx1"/>
              </a:solidFill>
            </a:endParaRPr>
          </a:p>
          <a:p>
            <a:pPr marL="342900" indent="-342900">
              <a:buFont typeface="+mj-lt"/>
              <a:buAutoNum type="arabicPeriod"/>
            </a:pPr>
            <a:r>
              <a:rPr lang="en-US" altLang="ja-JP" sz="1600" dirty="0" err="1" smtClean="0">
                <a:solidFill>
                  <a:schemeClr val="tx1"/>
                </a:solidFill>
              </a:rPr>
              <a:t>Example.initialize</a:t>
            </a:r>
            <a:endParaRPr lang="en-US" altLang="ja-JP" sz="1600" dirty="0" smtClean="0">
              <a:solidFill>
                <a:schemeClr val="tx1"/>
              </a:solidFill>
            </a:endParaRPr>
          </a:p>
          <a:p>
            <a:pPr marL="342900" indent="-342900">
              <a:buFont typeface="+mj-lt"/>
              <a:buAutoNum type="arabicPeriod"/>
            </a:pPr>
            <a:r>
              <a:rPr lang="en-US" altLang="ja-JP" sz="1600" dirty="0" err="1" smtClean="0">
                <a:solidFill>
                  <a:schemeClr val="tx1"/>
                </a:solidFill>
              </a:rPr>
              <a:t>ArrayList.size</a:t>
            </a:r>
            <a:endParaRPr lang="en-US" altLang="ja-JP" sz="1600" dirty="0" smtClean="0">
              <a:solidFill>
                <a:schemeClr val="tx1"/>
              </a:solidFill>
            </a:endParaRPr>
          </a:p>
          <a:p>
            <a:r>
              <a:rPr lang="ja-JP" altLang="en-US" sz="1600" dirty="0" smtClean="0">
                <a:solidFill>
                  <a:schemeClr val="tx1"/>
                </a:solidFill>
              </a:rPr>
              <a:t>というメソッド呼び出しをする実行経路を</a:t>
            </a:r>
            <a:endParaRPr lang="en-US" altLang="ja-JP" sz="1600" dirty="0" smtClean="0">
              <a:solidFill>
                <a:schemeClr val="tx1"/>
              </a:solidFill>
            </a:endParaRPr>
          </a:p>
          <a:p>
            <a:r>
              <a:rPr lang="ja-JP" altLang="en-US" sz="1600" dirty="0" smtClean="0">
                <a:solidFill>
                  <a:schemeClr val="tx1"/>
                </a:solidFill>
              </a:rPr>
              <a:t>持つことを意味する</a:t>
            </a:r>
            <a:endParaRPr kumimoji="1" lang="en-US" altLang="ja-JP" sz="1600" dirty="0" smtClean="0">
              <a:solidFill>
                <a:schemeClr val="tx1"/>
              </a:solidFill>
            </a:endParaRPr>
          </a:p>
        </p:txBody>
      </p:sp>
    </p:spTree>
    <p:extLst>
      <p:ext uri="{BB962C8B-B14F-4D97-AF65-F5344CB8AC3E}">
        <p14:creationId xmlns:p14="http://schemas.microsoft.com/office/powerpoint/2010/main" val="15621826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エントリーノード</a:t>
            </a:r>
            <a:endParaRPr kumimoji="1" lang="ja-JP" altLang="en-US" dirty="0"/>
          </a:p>
        </p:txBody>
      </p:sp>
      <p:sp>
        <p:nvSpPr>
          <p:cNvPr id="3" name="コンテンツ プレースホルダー 2"/>
          <p:cNvSpPr>
            <a:spLocks noGrp="1"/>
          </p:cNvSpPr>
          <p:nvPr>
            <p:ph idx="1"/>
          </p:nvPr>
        </p:nvSpPr>
        <p:spPr>
          <a:xfrm>
            <a:off x="457200" y="1600201"/>
            <a:ext cx="8229600" cy="1396752"/>
          </a:xfrm>
        </p:spPr>
        <p:txBody>
          <a:bodyPr/>
          <a:lstStyle/>
          <a:p>
            <a:pPr marL="0" indent="0">
              <a:buNone/>
            </a:pPr>
            <a:r>
              <a:rPr kumimoji="1" lang="ja-JP" altLang="en-US" dirty="0" smtClean="0"/>
              <a:t>「メソッドの実行」に対応するノード</a:t>
            </a:r>
            <a:endParaRPr kumimoji="1" lang="en-US" altLang="ja-JP" dirty="0" smtClean="0"/>
          </a:p>
          <a:p>
            <a:r>
              <a:rPr kumimoji="1" lang="ja-JP" altLang="en-US" dirty="0" smtClean="0"/>
              <a:t>メソッドシグネチャ，</a:t>
            </a:r>
            <a:r>
              <a:rPr lang="en-US" altLang="ja-JP" dirty="0" smtClean="0"/>
              <a:t>this</a:t>
            </a:r>
            <a:r>
              <a:rPr lang="ja-JP" altLang="en-US" dirty="0" smtClean="0"/>
              <a:t>およびメソッド引数の型情報</a:t>
            </a:r>
            <a:r>
              <a:rPr kumimoji="1" lang="ja-JP" altLang="en-US" dirty="0" smtClean="0"/>
              <a:t>を保持</a:t>
            </a:r>
            <a:endParaRPr kumimoji="1" lang="en-US" altLang="ja-JP" dirty="0" smtClean="0"/>
          </a:p>
          <a:p>
            <a:r>
              <a:rPr lang="ja-JP" altLang="en-US" dirty="0" smtClean="0"/>
              <a:t>実行経路に対応するパスノードへの有向辺を持つ</a:t>
            </a:r>
            <a:endParaRPr kumimoji="1" lang="en-US" altLang="ja-JP" dirty="0"/>
          </a:p>
        </p:txBody>
      </p:sp>
      <p:sp>
        <p:nvSpPr>
          <p:cNvPr id="4" name="円/楕円 3"/>
          <p:cNvSpPr/>
          <p:nvPr/>
        </p:nvSpPr>
        <p:spPr>
          <a:xfrm>
            <a:off x="1907704" y="3531677"/>
            <a:ext cx="4464496" cy="1549083"/>
          </a:xfrm>
          <a:prstGeom prst="ellipse">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rPr>
              <a:t>2</a:t>
            </a:r>
            <a:r>
              <a:rPr kumimoji="1" lang="en-US" altLang="ja-JP" sz="1600" dirty="0" smtClean="0">
                <a:solidFill>
                  <a:schemeClr val="tx1"/>
                </a:solidFill>
              </a:rPr>
              <a:t>.</a:t>
            </a:r>
          </a:p>
          <a:p>
            <a:pPr algn="ctr"/>
            <a:r>
              <a:rPr lang="ja-JP" altLang="en-US" sz="1600" dirty="0" smtClean="0">
                <a:solidFill>
                  <a:schemeClr val="tx1"/>
                </a:solidFill>
              </a:rPr>
              <a:t>メソッドシグネチャ</a:t>
            </a:r>
            <a:r>
              <a:rPr lang="en-US" altLang="ja-JP" sz="1600" dirty="0" smtClean="0">
                <a:solidFill>
                  <a:schemeClr val="tx1"/>
                </a:solidFill>
              </a:rPr>
              <a:t>:</a:t>
            </a:r>
            <a:r>
              <a:rPr lang="en-US" altLang="ja-JP" sz="1600" dirty="0" err="1" smtClean="0">
                <a:solidFill>
                  <a:schemeClr val="tx1"/>
                </a:solidFill>
              </a:rPr>
              <a:t>ArrayList.size</a:t>
            </a:r>
            <a:r>
              <a:rPr lang="en-US" altLang="ja-JP" sz="1600" dirty="0" smtClean="0">
                <a:solidFill>
                  <a:schemeClr val="tx1"/>
                </a:solidFill>
              </a:rPr>
              <a:t>()</a:t>
            </a:r>
          </a:p>
          <a:p>
            <a:pPr algn="ctr"/>
            <a:r>
              <a:rPr lang="en-US" altLang="ja-JP" sz="1600" dirty="0" smtClean="0">
                <a:solidFill>
                  <a:schemeClr val="tx1"/>
                </a:solidFill>
              </a:rPr>
              <a:t> </a:t>
            </a:r>
            <a:r>
              <a:rPr kumimoji="1" lang="en-US" altLang="ja-JP" sz="1600" dirty="0" smtClean="0">
                <a:solidFill>
                  <a:schemeClr val="tx1"/>
                </a:solidFill>
              </a:rPr>
              <a:t>this</a:t>
            </a:r>
            <a:r>
              <a:rPr kumimoji="1" lang="ja-JP" altLang="en-US" sz="1600" dirty="0" smtClean="0">
                <a:solidFill>
                  <a:schemeClr val="tx1"/>
                </a:solidFill>
              </a:rPr>
              <a:t>の型：</a:t>
            </a:r>
            <a:r>
              <a:rPr kumimoji="1" lang="en-US" altLang="ja-JP" sz="1600" dirty="0" err="1" smtClean="0">
                <a:solidFill>
                  <a:schemeClr val="tx1"/>
                </a:solidFill>
              </a:rPr>
              <a:t>ArrayList</a:t>
            </a:r>
            <a:endParaRPr kumimoji="1" lang="en-US" altLang="ja-JP" sz="1600" dirty="0" smtClean="0">
              <a:solidFill>
                <a:schemeClr val="tx1"/>
              </a:solidFill>
            </a:endParaRPr>
          </a:p>
          <a:p>
            <a:pPr algn="ctr"/>
            <a:r>
              <a:rPr lang="ja-JP" altLang="en-US" sz="1600" dirty="0" smtClean="0">
                <a:solidFill>
                  <a:schemeClr val="tx1"/>
                </a:solidFill>
              </a:rPr>
              <a:t>引数の型</a:t>
            </a:r>
            <a:r>
              <a:rPr lang="en-US" altLang="ja-JP" sz="1600" dirty="0" smtClean="0">
                <a:solidFill>
                  <a:schemeClr val="tx1"/>
                </a:solidFill>
              </a:rPr>
              <a:t>:--</a:t>
            </a:r>
            <a:endParaRPr kumimoji="1" lang="ja-JP" altLang="en-US" sz="1600" dirty="0">
              <a:solidFill>
                <a:schemeClr val="tx1"/>
              </a:solidFill>
            </a:endParaRPr>
          </a:p>
        </p:txBody>
      </p:sp>
      <p:sp>
        <p:nvSpPr>
          <p:cNvPr id="5" name="円/楕円 4"/>
          <p:cNvSpPr/>
          <p:nvPr/>
        </p:nvSpPr>
        <p:spPr>
          <a:xfrm>
            <a:off x="7346872" y="4960439"/>
            <a:ext cx="465486" cy="26408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cxnSp>
        <p:nvCxnSpPr>
          <p:cNvPr id="6" name="直線矢印コネクタ 5"/>
          <p:cNvCxnSpPr>
            <a:endCxn id="5" idx="1"/>
          </p:cNvCxnSpPr>
          <p:nvPr/>
        </p:nvCxnSpPr>
        <p:spPr>
          <a:xfrm>
            <a:off x="6057791" y="4663812"/>
            <a:ext cx="1357250" cy="33530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円/楕円 8"/>
          <p:cNvSpPr/>
          <p:nvPr/>
        </p:nvSpPr>
        <p:spPr>
          <a:xfrm>
            <a:off x="7358350" y="3494451"/>
            <a:ext cx="465486" cy="26408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cxnSp>
        <p:nvCxnSpPr>
          <p:cNvPr id="10" name="直線矢印コネクタ 9"/>
          <p:cNvCxnSpPr>
            <a:endCxn id="9" idx="2"/>
          </p:cNvCxnSpPr>
          <p:nvPr/>
        </p:nvCxnSpPr>
        <p:spPr>
          <a:xfrm flipV="1">
            <a:off x="6009479" y="3626493"/>
            <a:ext cx="1348871" cy="23357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a:endCxn id="4" idx="2"/>
          </p:cNvCxnSpPr>
          <p:nvPr/>
        </p:nvCxnSpPr>
        <p:spPr>
          <a:xfrm>
            <a:off x="611560" y="4306218"/>
            <a:ext cx="1296144" cy="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角丸四角形 35"/>
          <p:cNvSpPr/>
          <p:nvPr/>
        </p:nvSpPr>
        <p:spPr>
          <a:xfrm>
            <a:off x="1798084" y="5445224"/>
            <a:ext cx="4885831" cy="7200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メソッド実行時の型の組み合わせを保持</a:t>
            </a:r>
            <a:endParaRPr kumimoji="1" lang="en-US" altLang="ja-JP" dirty="0" smtClean="0">
              <a:solidFill>
                <a:schemeClr val="tx1"/>
              </a:solidFill>
            </a:endParaRPr>
          </a:p>
          <a:p>
            <a:pPr algn="ctr"/>
            <a:r>
              <a:rPr kumimoji="1" lang="ja-JP" altLang="en-US" dirty="0" smtClean="0">
                <a:solidFill>
                  <a:schemeClr val="tx1"/>
                </a:solidFill>
              </a:rPr>
              <a:t>メソッド間で型の情報を伝播する役割</a:t>
            </a:r>
            <a:endParaRPr kumimoji="1" lang="ja-JP" altLang="en-US" dirty="0">
              <a:solidFill>
                <a:schemeClr val="tx1"/>
              </a:solidFill>
            </a:endParaRPr>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19</a:t>
            </a:fld>
            <a:endParaRPr lang="en-US" altLang="ja-JP" dirty="0"/>
          </a:p>
        </p:txBody>
      </p:sp>
    </p:spTree>
    <p:extLst>
      <p:ext uri="{BB962C8B-B14F-4D97-AF65-F5344CB8AC3E}">
        <p14:creationId xmlns:p14="http://schemas.microsoft.com/office/powerpoint/2010/main" val="36858243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a:t>
            </a:r>
            <a:r>
              <a:rPr lang="ja-JP" altLang="en-US" dirty="0" smtClean="0"/>
              <a:t>背景</a:t>
            </a:r>
            <a:r>
              <a:rPr lang="en-US" altLang="ja-JP" dirty="0" smtClean="0"/>
              <a:t>:Reachability Questions</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dirty="0" smtClean="0"/>
              <a:t>プログラムの開発者がデバッグ等を行う際，さまざまな問題に遭遇する</a:t>
            </a:r>
            <a:endParaRPr kumimoji="1" lang="en-US" altLang="ja-JP" dirty="0" smtClean="0"/>
          </a:p>
          <a:p>
            <a:pPr marL="0" indent="0">
              <a:buNone/>
            </a:pPr>
            <a:endParaRPr lang="en-US" altLang="ja-JP" dirty="0" smtClean="0"/>
          </a:p>
          <a:p>
            <a:pPr marL="0" indent="0">
              <a:buNone/>
            </a:pPr>
            <a:r>
              <a:rPr lang="en-US" altLang="ja-JP" dirty="0" err="1" smtClean="0"/>
              <a:t>LaToza</a:t>
            </a:r>
            <a:r>
              <a:rPr lang="ja-JP" altLang="en-US" dirty="0" err="1" smtClean="0"/>
              <a:t>らは</a:t>
            </a:r>
            <a:r>
              <a:rPr lang="ja-JP" altLang="en-US" dirty="0" smtClean="0"/>
              <a:t>開発者が直面する問題の多くは</a:t>
            </a:r>
            <a:r>
              <a:rPr lang="en-US" altLang="ja-JP" dirty="0" smtClean="0"/>
              <a:t>Reachability Questions</a:t>
            </a:r>
            <a:r>
              <a:rPr lang="ja-JP" altLang="en-US" dirty="0" smtClean="0"/>
              <a:t>として解釈できることを明らかにした</a:t>
            </a:r>
            <a:endParaRPr kumimoji="1" lang="en-US" altLang="ja-JP" dirty="0" smtClean="0"/>
          </a:p>
        </p:txBody>
      </p:sp>
      <p:sp>
        <p:nvSpPr>
          <p:cNvPr id="4" name="テキスト ボックス 3"/>
          <p:cNvSpPr txBox="1"/>
          <p:nvPr/>
        </p:nvSpPr>
        <p:spPr>
          <a:xfrm>
            <a:off x="1115616" y="5522427"/>
            <a:ext cx="6737742" cy="646331"/>
          </a:xfrm>
          <a:prstGeom prst="rect">
            <a:avLst/>
          </a:prstGeom>
          <a:noFill/>
        </p:spPr>
        <p:txBody>
          <a:bodyPr wrap="none" rtlCol="0">
            <a:spAutoFit/>
          </a:bodyPr>
          <a:lstStyle/>
          <a:p>
            <a:r>
              <a:rPr lang="en-US" altLang="ja-JP" baseline="30000" dirty="0"/>
              <a:t>† </a:t>
            </a:r>
            <a:r>
              <a:rPr lang="en-US" altLang="ja-JP" dirty="0" smtClean="0"/>
              <a:t>Thomas </a:t>
            </a:r>
            <a:r>
              <a:rPr lang="en-US" altLang="ja-JP" dirty="0"/>
              <a:t>D. </a:t>
            </a:r>
            <a:r>
              <a:rPr lang="en-US" altLang="ja-JP" dirty="0" err="1"/>
              <a:t>LaToza</a:t>
            </a:r>
            <a:r>
              <a:rPr lang="en-US" altLang="ja-JP" dirty="0"/>
              <a:t> and Brad A. Myers</a:t>
            </a:r>
            <a:r>
              <a:rPr lang="en-US" altLang="ja-JP" dirty="0" smtClean="0"/>
              <a:t>.</a:t>
            </a:r>
          </a:p>
          <a:p>
            <a:r>
              <a:rPr lang="en-US" altLang="ja-JP" dirty="0" smtClean="0"/>
              <a:t>“Developers </a:t>
            </a:r>
            <a:r>
              <a:rPr lang="en-US" altLang="ja-JP" dirty="0"/>
              <a:t>ask reachability </a:t>
            </a:r>
            <a:r>
              <a:rPr lang="en-US" altLang="ja-JP" dirty="0" smtClean="0"/>
              <a:t>questions.”,ICSE,pp.185194</a:t>
            </a:r>
            <a:r>
              <a:rPr lang="en-US" altLang="ja-JP" dirty="0"/>
              <a:t>, 2010.</a:t>
            </a:r>
            <a:endParaRPr kumimoji="1" lang="ja-JP" altLang="en-US"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2</a:t>
            </a:fld>
            <a:endParaRPr lang="en-US" altLang="ja-JP" dirty="0"/>
          </a:p>
        </p:txBody>
      </p:sp>
    </p:spTree>
    <p:extLst>
      <p:ext uri="{BB962C8B-B14F-4D97-AF65-F5344CB8AC3E}">
        <p14:creationId xmlns:p14="http://schemas.microsoft.com/office/powerpoint/2010/main" val="5911083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パスノード</a:t>
            </a:r>
            <a:endParaRPr kumimoji="1" lang="ja-JP" altLang="en-US" dirty="0"/>
          </a:p>
        </p:txBody>
      </p:sp>
      <p:sp>
        <p:nvSpPr>
          <p:cNvPr id="3" name="コンテンツ プレースホルダー 2"/>
          <p:cNvSpPr>
            <a:spLocks noGrp="1"/>
          </p:cNvSpPr>
          <p:nvPr>
            <p:ph idx="1"/>
          </p:nvPr>
        </p:nvSpPr>
        <p:spPr>
          <a:xfrm>
            <a:off x="457200" y="1600201"/>
            <a:ext cx="8229600" cy="1396752"/>
          </a:xfrm>
        </p:spPr>
        <p:txBody>
          <a:bodyPr/>
          <a:lstStyle/>
          <a:p>
            <a:pPr marL="0" indent="0">
              <a:buNone/>
            </a:pPr>
            <a:r>
              <a:rPr kumimoji="1" lang="ja-JP" altLang="en-US" dirty="0" smtClean="0"/>
              <a:t>「メソッド内における実行経路」に対応するノード</a:t>
            </a:r>
            <a:endParaRPr kumimoji="1" lang="en-US" altLang="ja-JP" dirty="0" smtClean="0"/>
          </a:p>
          <a:p>
            <a:r>
              <a:rPr lang="ja-JP" altLang="en-US" dirty="0" smtClean="0"/>
              <a:t>親</a:t>
            </a:r>
            <a:r>
              <a:rPr lang="ja-JP" altLang="en-US" dirty="0"/>
              <a:t>ノードと子ノードの情報を</a:t>
            </a:r>
            <a:r>
              <a:rPr lang="ja-JP" altLang="en-US" dirty="0" smtClean="0"/>
              <a:t>保持</a:t>
            </a:r>
            <a:endParaRPr lang="en-US" altLang="ja-JP" dirty="0" smtClean="0"/>
          </a:p>
          <a:p>
            <a:r>
              <a:rPr lang="ja-JP" altLang="en-US" dirty="0"/>
              <a:t>エントリーノードへの順序付きの有向辺を持つ</a:t>
            </a:r>
            <a:endParaRPr lang="en-US" altLang="ja-JP" dirty="0"/>
          </a:p>
          <a:p>
            <a:endParaRPr lang="en-US" altLang="ja-JP" dirty="0"/>
          </a:p>
        </p:txBody>
      </p:sp>
      <p:sp>
        <p:nvSpPr>
          <p:cNvPr id="23" name="角丸四角形 22"/>
          <p:cNvSpPr/>
          <p:nvPr/>
        </p:nvSpPr>
        <p:spPr>
          <a:xfrm>
            <a:off x="1803105" y="5450886"/>
            <a:ext cx="5020831" cy="612521"/>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実行経路における</a:t>
            </a:r>
            <a:r>
              <a:rPr kumimoji="1" lang="ja-JP" altLang="en-US" sz="1600" dirty="0" smtClean="0">
                <a:solidFill>
                  <a:schemeClr val="tx1"/>
                </a:solidFill>
              </a:rPr>
              <a:t>メソッドの実行順序を保持する役割</a:t>
            </a:r>
            <a:endParaRPr kumimoji="1" lang="en-US" altLang="ja-JP" sz="1600" dirty="0" smtClean="0">
              <a:solidFill>
                <a:schemeClr val="tx1"/>
              </a:solidFill>
            </a:endParaRPr>
          </a:p>
        </p:txBody>
      </p:sp>
      <p:cxnSp>
        <p:nvCxnSpPr>
          <p:cNvPr id="9" name="直線矢印コネクタ 8"/>
          <p:cNvCxnSpPr>
            <a:stCxn id="8" idx="6"/>
            <a:endCxn id="24" idx="2"/>
          </p:cNvCxnSpPr>
          <p:nvPr/>
        </p:nvCxnSpPr>
        <p:spPr>
          <a:xfrm flipV="1">
            <a:off x="4867115" y="3761399"/>
            <a:ext cx="533425" cy="54131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a:stCxn id="8" idx="6"/>
            <a:endCxn id="25" idx="2"/>
          </p:cNvCxnSpPr>
          <p:nvPr/>
        </p:nvCxnSpPr>
        <p:spPr>
          <a:xfrm>
            <a:off x="4867115" y="4302710"/>
            <a:ext cx="543608" cy="47592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5009428" y="3707169"/>
            <a:ext cx="300713" cy="307777"/>
          </a:xfrm>
          <a:prstGeom prst="rect">
            <a:avLst/>
          </a:prstGeom>
          <a:noFill/>
        </p:spPr>
        <p:txBody>
          <a:bodyPr wrap="square" rtlCol="0">
            <a:spAutoFit/>
          </a:bodyPr>
          <a:lstStyle/>
          <a:p>
            <a:r>
              <a:rPr kumimoji="1" lang="en-US" altLang="ja-JP" sz="1400" dirty="0" smtClean="0"/>
              <a:t>0</a:t>
            </a:r>
            <a:endParaRPr kumimoji="1" lang="ja-JP" altLang="en-US" sz="1400" dirty="0"/>
          </a:p>
        </p:txBody>
      </p:sp>
      <p:sp>
        <p:nvSpPr>
          <p:cNvPr id="14" name="テキスト ボックス 13"/>
          <p:cNvSpPr txBox="1"/>
          <p:nvPr/>
        </p:nvSpPr>
        <p:spPr>
          <a:xfrm>
            <a:off x="5009795" y="4234773"/>
            <a:ext cx="294088" cy="307777"/>
          </a:xfrm>
          <a:prstGeom prst="rect">
            <a:avLst/>
          </a:prstGeom>
          <a:noFill/>
        </p:spPr>
        <p:txBody>
          <a:bodyPr wrap="square" rtlCol="0">
            <a:spAutoFit/>
          </a:bodyPr>
          <a:lstStyle/>
          <a:p>
            <a:r>
              <a:rPr kumimoji="1" lang="en-US" altLang="ja-JP" sz="1400" dirty="0" smtClean="0"/>
              <a:t>1</a:t>
            </a:r>
            <a:endParaRPr kumimoji="1" lang="ja-JP" altLang="en-US" sz="1400" dirty="0"/>
          </a:p>
        </p:txBody>
      </p:sp>
      <p:cxnSp>
        <p:nvCxnSpPr>
          <p:cNvPr id="18" name="直線矢印コネクタ 17"/>
          <p:cNvCxnSpPr>
            <a:endCxn id="8" idx="2"/>
          </p:cNvCxnSpPr>
          <p:nvPr/>
        </p:nvCxnSpPr>
        <p:spPr>
          <a:xfrm>
            <a:off x="1475656" y="4302710"/>
            <a:ext cx="792088"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円/楕円 7"/>
          <p:cNvSpPr/>
          <p:nvPr/>
        </p:nvSpPr>
        <p:spPr>
          <a:xfrm>
            <a:off x="2267744" y="3680547"/>
            <a:ext cx="2599371" cy="1244325"/>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9</a:t>
            </a:r>
            <a:endParaRPr kumimoji="1" lang="en-US" altLang="ja-JP" dirty="0" smtClean="0">
              <a:solidFill>
                <a:schemeClr val="tx1"/>
              </a:solidFill>
            </a:endParaRPr>
          </a:p>
          <a:p>
            <a:pPr algn="ctr"/>
            <a:r>
              <a:rPr kumimoji="1" lang="en-US" altLang="ja-JP" dirty="0" smtClean="0">
                <a:solidFill>
                  <a:schemeClr val="tx1"/>
                </a:solidFill>
              </a:rPr>
              <a:t>parent : 1</a:t>
            </a:r>
          </a:p>
          <a:p>
            <a:pPr algn="ctr"/>
            <a:r>
              <a:rPr lang="en-US" altLang="ja-JP" dirty="0" smtClean="0">
                <a:solidFill>
                  <a:schemeClr val="tx1"/>
                </a:solidFill>
              </a:rPr>
              <a:t>child: [7,8]</a:t>
            </a:r>
            <a:endParaRPr kumimoji="1" lang="ja-JP" altLang="en-US" dirty="0">
              <a:solidFill>
                <a:schemeClr val="tx1"/>
              </a:solidFill>
            </a:endParaRPr>
          </a:p>
        </p:txBody>
      </p:sp>
      <p:sp>
        <p:nvSpPr>
          <p:cNvPr id="24" name="円/楕円 23"/>
          <p:cNvSpPr/>
          <p:nvPr/>
        </p:nvSpPr>
        <p:spPr>
          <a:xfrm>
            <a:off x="5400540" y="3588122"/>
            <a:ext cx="1423396" cy="346553"/>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7:ArrayList.</a:t>
            </a:r>
          </a:p>
          <a:p>
            <a:pPr algn="ctr"/>
            <a:r>
              <a:rPr kumimoji="1" lang="en-US" altLang="ja-JP" sz="1000" dirty="0" smtClean="0">
                <a:solidFill>
                  <a:schemeClr val="tx1"/>
                </a:solidFill>
              </a:rPr>
              <a:t>clear</a:t>
            </a:r>
            <a:endParaRPr kumimoji="1" lang="ja-JP" altLang="en-US" sz="1000" dirty="0">
              <a:solidFill>
                <a:schemeClr val="tx1"/>
              </a:solidFill>
            </a:endParaRPr>
          </a:p>
        </p:txBody>
      </p:sp>
      <p:sp>
        <p:nvSpPr>
          <p:cNvPr id="25" name="円/楕円 24"/>
          <p:cNvSpPr/>
          <p:nvPr/>
        </p:nvSpPr>
        <p:spPr>
          <a:xfrm>
            <a:off x="5410723" y="4605354"/>
            <a:ext cx="1393890" cy="346553"/>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smtClean="0">
                <a:solidFill>
                  <a:schemeClr val="tx1"/>
                </a:solidFill>
              </a:rPr>
              <a:t>8</a:t>
            </a:r>
            <a:r>
              <a:rPr kumimoji="1" lang="en-US" altLang="ja-JP" sz="1000" dirty="0" smtClean="0">
                <a:solidFill>
                  <a:schemeClr val="tx1"/>
                </a:solidFill>
              </a:rPr>
              <a:t>:ArrayList.</a:t>
            </a:r>
          </a:p>
          <a:p>
            <a:pPr algn="ctr"/>
            <a:r>
              <a:rPr lang="en-US" altLang="ja-JP" sz="1000" dirty="0" smtClean="0">
                <a:solidFill>
                  <a:schemeClr val="tx1"/>
                </a:solidFill>
              </a:rPr>
              <a:t>add</a:t>
            </a:r>
            <a:endParaRPr kumimoji="1" lang="ja-JP" altLang="en-US" sz="1000" dirty="0">
              <a:solidFill>
                <a:schemeClr val="tx1"/>
              </a:solidFill>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20</a:t>
            </a:fld>
            <a:endParaRPr lang="en-US" altLang="ja-JP" dirty="0"/>
          </a:p>
        </p:txBody>
      </p:sp>
    </p:spTree>
    <p:extLst>
      <p:ext uri="{BB962C8B-B14F-4D97-AF65-F5344CB8AC3E}">
        <p14:creationId xmlns:p14="http://schemas.microsoft.com/office/powerpoint/2010/main" val="1102369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手続き</a:t>
            </a:r>
            <a:r>
              <a:rPr lang="ja-JP" altLang="en-US" dirty="0"/>
              <a:t>間実行経路グラフの</a:t>
            </a:r>
            <a:r>
              <a:rPr lang="ja-JP" altLang="en-US" dirty="0" smtClean="0"/>
              <a:t>構築の</a:t>
            </a:r>
            <a:r>
              <a:rPr lang="en-US" altLang="ja-JP" dirty="0" smtClean="0"/>
              <a:t/>
            </a:r>
            <a:br>
              <a:rPr lang="en-US" altLang="ja-JP" dirty="0" smtClean="0"/>
            </a:br>
            <a:r>
              <a:rPr lang="ja-JP" altLang="en-US" dirty="0" smtClean="0"/>
              <a:t>キーアイデア</a:t>
            </a:r>
            <a:endParaRPr kumimoji="1" lang="ja-JP" altLang="en-US" dirty="0"/>
          </a:p>
        </p:txBody>
      </p:sp>
      <p:sp>
        <p:nvSpPr>
          <p:cNvPr id="71" name="テキスト ボックス 70"/>
          <p:cNvSpPr txBox="1"/>
          <p:nvPr/>
        </p:nvSpPr>
        <p:spPr>
          <a:xfrm>
            <a:off x="3839654" y="3438432"/>
            <a:ext cx="1535998" cy="369332"/>
          </a:xfrm>
          <a:prstGeom prst="rect">
            <a:avLst/>
          </a:prstGeom>
          <a:noFill/>
        </p:spPr>
        <p:txBody>
          <a:bodyPr wrap="none" rtlCol="0">
            <a:spAutoFit/>
          </a:bodyPr>
          <a:lstStyle/>
          <a:p>
            <a:r>
              <a:rPr lang="ja-JP" altLang="en-US" dirty="0" smtClean="0"/>
              <a:t>各経路を</a:t>
            </a:r>
            <a:r>
              <a:rPr kumimoji="1" lang="ja-JP" altLang="en-US" dirty="0" smtClean="0"/>
              <a:t>抽出</a:t>
            </a:r>
            <a:endParaRPr kumimoji="1" lang="ja-JP" altLang="en-US" dirty="0"/>
          </a:p>
        </p:txBody>
      </p:sp>
      <p:sp>
        <p:nvSpPr>
          <p:cNvPr id="11" name="テキスト ボックス 10"/>
          <p:cNvSpPr txBox="1"/>
          <p:nvPr/>
        </p:nvSpPr>
        <p:spPr>
          <a:xfrm>
            <a:off x="2853822" y="1747973"/>
            <a:ext cx="3507662" cy="1569660"/>
          </a:xfrm>
          <a:prstGeom prst="rect">
            <a:avLst/>
          </a:prstGeom>
          <a:solidFill>
            <a:srgbClr val="FFFFFF"/>
          </a:solidFill>
          <a:ln w="28575">
            <a:solidFill>
              <a:srgbClr val="2D2D8A">
                <a:lumMod val="60000"/>
                <a:lumOff val="40000"/>
              </a:srgbClr>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smtClean="0">
                <a:ln>
                  <a:noFill/>
                </a:ln>
                <a:solidFill>
                  <a:srgbClr val="7F0055"/>
                </a:solidFill>
                <a:effectLst/>
                <a:uLnTx/>
                <a:uFillTx/>
                <a:latin typeface="Consolas"/>
              </a:rPr>
              <a:t>public</a:t>
            </a:r>
            <a:r>
              <a:rPr kumimoji="0" lang="en-US" altLang="ja-JP" sz="1200" b="1" i="0" u="none" strike="noStrike" kern="0" cap="none" spc="0" normalizeH="0" baseline="0" noProof="0" dirty="0" smtClean="0">
                <a:ln>
                  <a:noFill/>
                </a:ln>
                <a:solidFill>
                  <a:srgbClr val="000000"/>
                </a:solidFill>
                <a:effectLst/>
                <a:uLnTx/>
                <a:uFillTx/>
                <a:latin typeface="Consolas"/>
              </a:rPr>
              <a:t> </a:t>
            </a:r>
            <a:r>
              <a:rPr kumimoji="0" lang="en-US" altLang="ja-JP" sz="1200" b="1" i="0" u="none" strike="noStrike" kern="0" cap="none" spc="0" normalizeH="0" baseline="0" noProof="0" dirty="0" smtClean="0">
                <a:ln>
                  <a:noFill/>
                </a:ln>
                <a:solidFill>
                  <a:srgbClr val="7F0055"/>
                </a:solidFill>
                <a:effectLst/>
                <a:uLnTx/>
                <a:uFillTx/>
                <a:latin typeface="Consolas"/>
              </a:rPr>
              <a:t>static</a:t>
            </a:r>
            <a:r>
              <a:rPr kumimoji="0" lang="en-US" altLang="ja-JP" sz="1200" b="1" i="0" u="none" strike="noStrike" kern="0" cap="none" spc="0" normalizeH="0" baseline="0" noProof="0" dirty="0" smtClean="0">
                <a:ln>
                  <a:noFill/>
                </a:ln>
                <a:solidFill>
                  <a:srgbClr val="000000"/>
                </a:solidFill>
                <a:effectLst/>
                <a:uLnTx/>
                <a:uFillTx/>
                <a:latin typeface="Consolas"/>
              </a:rPr>
              <a:t> </a:t>
            </a:r>
            <a:r>
              <a:rPr kumimoji="0" lang="en-US" altLang="ja-JP" sz="1200" b="1" i="0" u="none" strike="noStrike" kern="0" cap="none" spc="0" normalizeH="0" baseline="0" noProof="0" dirty="0" smtClean="0">
                <a:ln>
                  <a:noFill/>
                </a:ln>
                <a:solidFill>
                  <a:srgbClr val="7F0055"/>
                </a:solidFill>
                <a:effectLst/>
                <a:uLnTx/>
                <a:uFillTx/>
                <a:latin typeface="Consolas"/>
              </a:rPr>
              <a:t>void</a:t>
            </a:r>
            <a:r>
              <a:rPr kumimoji="0" lang="en-US" altLang="ja-JP" sz="1200" b="1" i="0" u="none" strike="noStrike" kern="0" cap="none" spc="0" normalizeH="0" baseline="0" noProof="0" dirty="0" smtClean="0">
                <a:ln>
                  <a:noFill/>
                </a:ln>
                <a:solidFill>
                  <a:srgbClr val="000000"/>
                </a:solidFill>
                <a:effectLst/>
                <a:uLnTx/>
                <a:uFillTx/>
                <a:latin typeface="Consolas"/>
              </a:rPr>
              <a:t> main(String[] </a:t>
            </a:r>
            <a:r>
              <a:rPr kumimoji="0" lang="en-US" altLang="ja-JP" sz="1200" b="1" i="0" u="none" strike="noStrike" kern="0" cap="none" spc="0" normalizeH="0" baseline="0" noProof="0" dirty="0" err="1" smtClean="0">
                <a:ln>
                  <a:noFill/>
                </a:ln>
                <a:solidFill>
                  <a:srgbClr val="000000"/>
                </a:solidFill>
                <a:effectLst/>
                <a:uLnTx/>
                <a:uFillTx/>
                <a:latin typeface="Consolas"/>
              </a:rPr>
              <a:t>args</a:t>
            </a:r>
            <a:r>
              <a:rPr kumimoji="0" lang="en-US" altLang="ja-JP" sz="1200" b="1" i="0" u="none" strike="noStrike" kern="0" cap="none" spc="0" normalizeH="0" baseline="0" noProof="0" dirty="0" smtClean="0">
                <a:ln>
                  <a:noFill/>
                </a:ln>
                <a:solidFill>
                  <a:srgbClr val="000000"/>
                </a:solidFill>
                <a:effectLst/>
                <a:uLnTx/>
                <a:uFillTx/>
                <a:latin typeface="Consolas"/>
              </a:rPr>
              <a:t>)</a:t>
            </a:r>
            <a:r>
              <a:rPr kumimoji="0" lang="en-US" altLang="ja-JP" sz="1200" b="0" i="0"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err="1" smtClean="0">
                <a:ln>
                  <a:noFill/>
                </a:ln>
                <a:solidFill>
                  <a:srgbClr val="7F0055"/>
                </a:solidFill>
                <a:effectLst/>
                <a:uLnTx/>
                <a:uFillTx/>
                <a:latin typeface="Consolas"/>
              </a:rPr>
              <a:t>int</a:t>
            </a:r>
            <a:r>
              <a:rPr kumimoji="0" lang="en-US" altLang="ja-JP" sz="1200" b="1" i="0" u="none" strike="noStrike" kern="0" cap="none" spc="0" normalizeH="0" baseline="0" noProof="0" dirty="0" smtClean="0">
                <a:ln>
                  <a:noFill/>
                </a:ln>
                <a:solidFill>
                  <a:srgbClr val="000000"/>
                </a:solidFill>
                <a:effectLst/>
                <a:uLnTx/>
                <a:uFillTx/>
                <a:latin typeface="Consolas"/>
              </a:rPr>
              <a:t> </a:t>
            </a:r>
            <a:r>
              <a:rPr kumimoji="0" lang="en-US" altLang="ja-JP" sz="1200" b="1" i="0" u="none" strike="noStrike" kern="0" cap="none" spc="0" normalizeH="0" baseline="0" noProof="0" dirty="0" err="1" smtClean="0">
                <a:ln>
                  <a:noFill/>
                </a:ln>
                <a:effectLst/>
                <a:uLnTx/>
                <a:uFillTx/>
                <a:latin typeface="Consolas"/>
              </a:rPr>
              <a:t>i</a:t>
            </a:r>
            <a:r>
              <a:rPr kumimoji="0" lang="en-US" altLang="ja-JP" sz="1200" b="1" i="0" u="none" strike="noStrike" kern="0" cap="none" spc="0" normalizeH="0" baseline="0" noProof="0" dirty="0" smtClean="0">
                <a:ln>
                  <a:noFill/>
                </a:ln>
                <a:solidFill>
                  <a:srgbClr val="000000"/>
                </a:solidFill>
                <a:effectLst/>
                <a:uLnTx/>
                <a:uFillTx/>
                <a:latin typeface="Consolas"/>
              </a:rPr>
              <a:t> = 1;  </a:t>
            </a:r>
            <a:r>
              <a:rPr kumimoji="0" lang="en-US" altLang="ja-JP" sz="1200" b="0" i="0" u="none" strike="noStrike" kern="0" cap="none" spc="0" normalizeH="0" baseline="0" noProof="0" dirty="0" smtClean="0">
                <a:ln>
                  <a:noFill/>
                </a:ln>
                <a:solidFill>
                  <a:srgbClr val="000000"/>
                </a:solidFill>
                <a:effectLst/>
                <a:uLnTx/>
                <a:uFillTx/>
                <a:latin typeface="Consolas"/>
              </a:rPr>
              <a:t>List&lt;Integer&gt; </a:t>
            </a:r>
            <a:r>
              <a:rPr kumimoji="0" lang="en-US" altLang="ja-JP" sz="1200" b="1" i="0" u="none" strike="noStrike" kern="0" cap="none" spc="0" normalizeH="0" baseline="0" noProof="0" dirty="0" smtClean="0">
                <a:ln>
                  <a:noFill/>
                </a:ln>
                <a:solidFill>
                  <a:srgbClr val="008000"/>
                </a:solidFill>
                <a:effectLst/>
                <a:uLnTx/>
                <a:uFillTx/>
                <a:latin typeface="Consolas"/>
              </a:rPr>
              <a:t>list</a:t>
            </a:r>
            <a:r>
              <a:rPr kumimoji="0" lang="en-US" altLang="ja-JP" sz="1200" b="1" i="0"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smtClean="0">
                <a:ln>
                  <a:noFill/>
                </a:ln>
                <a:solidFill>
                  <a:srgbClr val="7F0055"/>
                </a:solidFill>
                <a:effectLst/>
                <a:uLnTx/>
                <a:uFillTx/>
                <a:latin typeface="Consolas"/>
              </a:rPr>
              <a:t>if</a:t>
            </a:r>
            <a:r>
              <a:rPr kumimoji="0" lang="en-US" altLang="ja-JP" sz="1200" b="1" i="0" u="none" strike="noStrike" kern="0" cap="none" spc="0" normalizeH="0" baseline="0" noProof="0" dirty="0" smtClean="0">
                <a:ln>
                  <a:noFill/>
                </a:ln>
                <a:solidFill>
                  <a:srgbClr val="000000"/>
                </a:solidFill>
                <a:effectLst/>
                <a:uLnTx/>
                <a:uFillTx/>
                <a:latin typeface="Consolas"/>
              </a:rPr>
              <a:t>(</a:t>
            </a:r>
            <a:r>
              <a:rPr kumimoji="0" lang="en-US" altLang="ja-JP" sz="1200" b="1" i="0" u="none" strike="noStrike" kern="0" cap="none" spc="0" normalizeH="0" baseline="0" noProof="0" dirty="0" err="1" smtClean="0">
                <a:ln>
                  <a:noFill/>
                </a:ln>
                <a:effectLst/>
                <a:uLnTx/>
                <a:uFillTx/>
                <a:latin typeface="Consolas"/>
              </a:rPr>
              <a:t>i</a:t>
            </a:r>
            <a:r>
              <a:rPr kumimoji="0" lang="en-US" altLang="ja-JP" sz="1200" b="1" i="0" u="none" strike="noStrike" kern="0" cap="none" spc="0" normalizeH="0" baseline="0" noProof="0" dirty="0" smtClean="0">
                <a:ln>
                  <a:noFill/>
                </a:ln>
                <a:solidFill>
                  <a:srgbClr val="000000"/>
                </a:solidFill>
                <a:effectLst/>
                <a:uLnTx/>
                <a:uFillTx/>
                <a:latin typeface="Consolas"/>
              </a:rPr>
              <a:t> == 0)</a:t>
            </a:r>
            <a:endParaRPr kumimoji="0" lang="en-US" altLang="ja-JP" sz="1200" b="0" i="0" u="none" strike="noStrike" kern="0" cap="none" spc="0" normalizeH="0" baseline="0" noProof="0" dirty="0" smtClean="0">
              <a:ln>
                <a:noFill/>
              </a:ln>
              <a:solidFill>
                <a:srgbClr val="000000"/>
              </a:solidFill>
              <a:effectLst/>
              <a:uLnTx/>
              <a:uFillTx/>
              <a:latin typeface="Consola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8000"/>
                </a:solidFill>
                <a:effectLst/>
                <a:uLnTx/>
                <a:uFillTx/>
                <a:latin typeface="Consolas"/>
              </a:rPr>
              <a:t>   list</a:t>
            </a:r>
            <a:r>
              <a:rPr kumimoji="0" lang="en-US" altLang="ja-JP" sz="1200" b="0" i="0" u="none" strike="noStrike" kern="0" cap="none" spc="0" normalizeH="0" baseline="0" noProof="0" dirty="0" smtClean="0">
                <a:ln>
                  <a:noFill/>
                </a:ln>
                <a:solidFill>
                  <a:srgbClr val="000000"/>
                </a:solidFill>
                <a:effectLst/>
                <a:uLnTx/>
                <a:uFillTx/>
                <a:latin typeface="Consolas"/>
              </a:rPr>
              <a:t> = </a:t>
            </a:r>
            <a:r>
              <a:rPr kumimoji="0" lang="en-US" altLang="ja-JP" sz="1200" b="1" i="0" u="none" strike="noStrike" kern="0" cap="none" spc="0" normalizeH="0" baseline="0" noProof="0" dirty="0" smtClean="0">
                <a:ln>
                  <a:noFill/>
                </a:ln>
                <a:solidFill>
                  <a:srgbClr val="7F0055"/>
                </a:solidFill>
                <a:effectLst/>
                <a:uLnTx/>
                <a:uFillTx/>
                <a:latin typeface="Consolas"/>
              </a:rPr>
              <a:t>new</a:t>
            </a:r>
            <a:r>
              <a:rPr kumimoji="0" lang="en-US" altLang="ja-JP" sz="1200" b="1" i="0" u="none" strike="noStrike" kern="0" cap="none" spc="0" normalizeH="0" baseline="0" noProof="0" dirty="0" smtClean="0">
                <a:ln>
                  <a:noFill/>
                </a:ln>
                <a:solidFill>
                  <a:srgbClr val="000000"/>
                </a:solidFill>
                <a:effectLst/>
                <a:uLnTx/>
                <a:uFillTx/>
                <a:latin typeface="Consolas"/>
              </a:rPr>
              <a:t> </a:t>
            </a:r>
            <a:r>
              <a:rPr kumimoji="0" lang="en-US" altLang="ja-JP" sz="1200" b="1" i="0" u="none" strike="noStrike" kern="0" cap="none" spc="0" normalizeH="0" baseline="0" noProof="0" dirty="0" err="1" smtClean="0">
                <a:ln>
                  <a:noFill/>
                </a:ln>
                <a:solidFill>
                  <a:srgbClr val="000000"/>
                </a:solidFill>
                <a:effectLst/>
                <a:uLnTx/>
                <a:uFillTx/>
                <a:latin typeface="Consolas"/>
              </a:rPr>
              <a:t>ArrayList</a:t>
            </a:r>
            <a:r>
              <a:rPr kumimoji="0" lang="en-US" altLang="ja-JP" sz="1200" b="1" i="0" u="none" strike="noStrike" kern="0" cap="none" spc="0" normalizeH="0" baseline="0" noProof="0" dirty="0" smtClean="0">
                <a:ln>
                  <a:noFill/>
                </a:ln>
                <a:solidFill>
                  <a:srgbClr val="000000"/>
                </a:solidFill>
                <a:effectLst/>
                <a:uLnTx/>
                <a:uFillTx/>
                <a:latin typeface="Consolas"/>
              </a:rPr>
              <a:t>&lt;&gt;();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smtClean="0">
                <a:ln>
                  <a:noFill/>
                </a:ln>
                <a:solidFill>
                  <a:srgbClr val="7F0055"/>
                </a:solidFill>
                <a:effectLst/>
                <a:uLnTx/>
                <a:uFillTx/>
                <a:latin typeface="Consolas"/>
              </a:rPr>
              <a:t>else</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8000"/>
                </a:solidFill>
                <a:effectLst/>
                <a:uLnTx/>
                <a:uFillTx/>
                <a:latin typeface="Consolas"/>
              </a:rPr>
              <a:t>   list</a:t>
            </a:r>
            <a:r>
              <a:rPr kumimoji="0" lang="en-US" altLang="ja-JP" sz="1200" b="0" i="0" u="none" strike="noStrike" kern="0" cap="none" spc="0" normalizeH="0" baseline="0" noProof="0" dirty="0" smtClean="0">
                <a:ln>
                  <a:noFill/>
                </a:ln>
                <a:solidFill>
                  <a:srgbClr val="000000"/>
                </a:solidFill>
                <a:effectLst/>
                <a:uLnTx/>
                <a:uFillTx/>
                <a:latin typeface="Consolas"/>
              </a:rPr>
              <a:t> = </a:t>
            </a:r>
            <a:r>
              <a:rPr kumimoji="0" lang="en-US" altLang="ja-JP" sz="1200" b="1" i="0" u="none" strike="noStrike" kern="0" cap="none" spc="0" normalizeH="0" baseline="0" noProof="0" dirty="0" smtClean="0">
                <a:ln>
                  <a:noFill/>
                </a:ln>
                <a:solidFill>
                  <a:srgbClr val="7F0055"/>
                </a:solidFill>
                <a:effectLst/>
                <a:uLnTx/>
                <a:uFillTx/>
                <a:latin typeface="Consolas"/>
              </a:rPr>
              <a:t>new</a:t>
            </a:r>
            <a:r>
              <a:rPr kumimoji="0" lang="en-US" altLang="ja-JP" sz="1200" b="1" i="0" u="none" strike="noStrike" kern="0" cap="none" spc="0" normalizeH="0" baseline="0" noProof="0" dirty="0" smtClean="0">
                <a:ln>
                  <a:noFill/>
                </a:ln>
                <a:solidFill>
                  <a:srgbClr val="000000"/>
                </a:solidFill>
                <a:effectLst/>
                <a:uLnTx/>
                <a:uFillTx/>
                <a:latin typeface="Consolas"/>
              </a:rPr>
              <a:t> </a:t>
            </a:r>
            <a:r>
              <a:rPr kumimoji="0" lang="en-US" altLang="ja-JP" sz="1200" b="1" i="0" u="none" strike="noStrike" kern="0" cap="none" spc="0" normalizeH="0" baseline="0" noProof="0" dirty="0" err="1" smtClean="0">
                <a:ln>
                  <a:noFill/>
                </a:ln>
                <a:solidFill>
                  <a:srgbClr val="000000"/>
                </a:solidFill>
                <a:effectLst/>
                <a:uLnTx/>
                <a:uFillTx/>
                <a:latin typeface="Consolas"/>
              </a:rPr>
              <a:t>LinkedList</a:t>
            </a:r>
            <a:r>
              <a:rPr kumimoji="0" lang="en-US" altLang="ja-JP" sz="1200" b="1" i="0" u="none" strike="noStrike" kern="0" cap="none" spc="0" normalizeH="0" baseline="0" noProof="0" dirty="0" smtClean="0">
                <a:ln>
                  <a:noFill/>
                </a:ln>
                <a:solidFill>
                  <a:srgbClr val="000000"/>
                </a:solidFill>
                <a:effectLst/>
                <a:uLnTx/>
                <a:uFillTx/>
                <a:latin typeface="Consolas"/>
              </a:rPr>
              <a:t>&lt;&gt;();</a:t>
            </a:r>
          </a:p>
          <a:p>
            <a:pPr lvl="0">
              <a:defRPr/>
            </a:pPr>
            <a:r>
              <a:rPr kumimoji="0" lang="en-US" altLang="ja-JP" sz="1200" i="1" kern="0" dirty="0">
                <a:solidFill>
                  <a:srgbClr val="000000"/>
                </a:solidFill>
                <a:latin typeface="Consolas"/>
              </a:rPr>
              <a:t>initialize(</a:t>
            </a:r>
            <a:r>
              <a:rPr kumimoji="0" lang="en-US" altLang="ja-JP" sz="1200" b="0" i="1" u="none" strike="noStrike" kern="0" cap="none" spc="0" normalizeH="0" baseline="0" noProof="0" dirty="0" smtClean="0">
                <a:ln>
                  <a:noFill/>
                </a:ln>
                <a:solidFill>
                  <a:srgbClr val="008000"/>
                </a:solidFill>
                <a:effectLst/>
                <a:uLnTx/>
                <a:uFillTx/>
                <a:latin typeface="Consolas"/>
              </a:rPr>
              <a:t>list</a:t>
            </a:r>
            <a:r>
              <a:rPr kumimoji="0" lang="en-US" altLang="ja-JP" sz="1200" b="0" i="1"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err="1" smtClean="0">
                <a:ln>
                  <a:noFill/>
                </a:ln>
                <a:solidFill>
                  <a:srgbClr val="008000"/>
                </a:solidFill>
                <a:effectLst/>
                <a:uLnTx/>
                <a:uFillTx/>
                <a:latin typeface="Consolas"/>
              </a:rPr>
              <a:t>list</a:t>
            </a:r>
            <a:r>
              <a:rPr kumimoji="0" lang="en-US" altLang="ja-JP" sz="1200" b="0" i="0" u="none" strike="noStrike" kern="0" cap="none" spc="0" normalizeH="0" baseline="0" noProof="0" dirty="0" err="1" smtClean="0">
                <a:ln>
                  <a:noFill/>
                </a:ln>
                <a:solidFill>
                  <a:srgbClr val="000000"/>
                </a:solidFill>
                <a:effectLst/>
                <a:uLnTx/>
                <a:uFillTx/>
                <a:latin typeface="Consolas"/>
              </a:rPr>
              <a:t>.size</a:t>
            </a:r>
            <a:r>
              <a:rPr kumimoji="0" lang="en-US" altLang="ja-JP" sz="1200" b="0" i="0" u="none" strike="noStrike" kern="0" cap="none" spc="0" normalizeH="0" baseline="0" noProof="0" dirty="0" smtClean="0">
                <a:ln>
                  <a:noFill/>
                </a:ln>
                <a:solidFill>
                  <a:srgbClr val="000000"/>
                </a:solidFill>
                <a:effectLst/>
                <a:uLnTx/>
                <a:uFillTx/>
                <a:latin typeface="Consolas"/>
              </a:rPr>
              <a:t>(); }</a:t>
            </a:r>
            <a:endParaRPr kumimoji="0" lang="ja-JP" altLang="en-US" sz="1200" b="0" i="0" u="none" strike="noStrike" kern="0" cap="none" spc="0" normalizeH="0" baseline="0" noProof="0" dirty="0" smtClean="0">
              <a:ln>
                <a:noFill/>
              </a:ln>
              <a:solidFill>
                <a:srgbClr val="000000"/>
              </a:solidFill>
              <a:effectLst/>
              <a:uLnTx/>
              <a:uFillTx/>
            </a:endParaRPr>
          </a:p>
        </p:txBody>
      </p:sp>
      <p:cxnSp>
        <p:nvCxnSpPr>
          <p:cNvPr id="6" name="直線矢印コネクタ 5"/>
          <p:cNvCxnSpPr/>
          <p:nvPr/>
        </p:nvCxnSpPr>
        <p:spPr>
          <a:xfrm flipH="1">
            <a:off x="2965460" y="3374741"/>
            <a:ext cx="576064" cy="535098"/>
          </a:xfrm>
          <a:prstGeom prst="straightConnector1">
            <a:avLst/>
          </a:prstGeom>
          <a:ln w="76200">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p:nvPr/>
        </p:nvCxnSpPr>
        <p:spPr>
          <a:xfrm>
            <a:off x="5701764" y="3374741"/>
            <a:ext cx="659720" cy="535098"/>
          </a:xfrm>
          <a:prstGeom prst="straightConnector1">
            <a:avLst/>
          </a:prstGeom>
          <a:ln w="76200">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1021244" y="3981847"/>
            <a:ext cx="2952328" cy="830997"/>
          </a:xfrm>
          <a:prstGeom prst="rect">
            <a:avLst/>
          </a:prstGeom>
          <a:solidFill>
            <a:srgbClr val="FFFFFF"/>
          </a:solidFill>
          <a:ln w="28575">
            <a:solidFill>
              <a:srgbClr val="2D2D8A">
                <a:lumMod val="60000"/>
                <a:lumOff val="40000"/>
              </a:srgbClr>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err="1" smtClean="0">
                <a:ln>
                  <a:noFill/>
                </a:ln>
                <a:solidFill>
                  <a:srgbClr val="7F0055"/>
                </a:solidFill>
                <a:effectLst/>
                <a:uLnTx/>
                <a:uFillTx/>
                <a:latin typeface="Consolas"/>
              </a:rPr>
              <a:t>int</a:t>
            </a:r>
            <a:r>
              <a:rPr kumimoji="0" lang="en-US" altLang="ja-JP" sz="1200" b="1" i="0" u="none" strike="noStrike" kern="0" cap="none" spc="0" normalizeH="0" baseline="0" noProof="0" dirty="0" smtClean="0">
                <a:ln>
                  <a:noFill/>
                </a:ln>
                <a:solidFill>
                  <a:srgbClr val="000000"/>
                </a:solidFill>
                <a:effectLst/>
                <a:uLnTx/>
                <a:uFillTx/>
                <a:latin typeface="Consolas"/>
              </a:rPr>
              <a:t> </a:t>
            </a:r>
            <a:r>
              <a:rPr kumimoji="0" lang="en-US" altLang="ja-JP" sz="1200" b="1" i="0" u="none" strike="noStrike" kern="0" cap="none" spc="0" normalizeH="0" baseline="0" noProof="0" dirty="0" err="1" smtClean="0">
                <a:ln>
                  <a:noFill/>
                </a:ln>
                <a:effectLst/>
                <a:uLnTx/>
                <a:uFillTx/>
                <a:latin typeface="Consolas"/>
              </a:rPr>
              <a:t>i</a:t>
            </a:r>
            <a:r>
              <a:rPr kumimoji="0" lang="en-US" altLang="ja-JP" sz="1200" b="1" i="0" u="none" strike="noStrike" kern="0" cap="none" spc="0" normalizeH="0" baseline="0" noProof="0" dirty="0" smtClean="0">
                <a:ln>
                  <a:noFill/>
                </a:ln>
                <a:solidFill>
                  <a:srgbClr val="000000"/>
                </a:solidFill>
                <a:effectLst/>
                <a:uLnTx/>
                <a:uFillTx/>
                <a:latin typeface="Consolas"/>
              </a:rPr>
              <a:t> = 1;  </a:t>
            </a:r>
            <a:r>
              <a:rPr kumimoji="0" lang="en-US" altLang="ja-JP" sz="1200" b="0" i="0" u="none" strike="noStrike" kern="0" cap="none" spc="0" normalizeH="0" baseline="0" noProof="0" dirty="0" smtClean="0">
                <a:ln>
                  <a:noFill/>
                </a:ln>
                <a:solidFill>
                  <a:srgbClr val="000000"/>
                </a:solidFill>
                <a:effectLst/>
                <a:uLnTx/>
                <a:uFillTx/>
                <a:latin typeface="Consolas"/>
              </a:rPr>
              <a:t>List&lt;Integer&gt; </a:t>
            </a:r>
            <a:r>
              <a:rPr kumimoji="0" lang="en-US" altLang="ja-JP" sz="1200" b="1" i="0" u="none" strike="noStrike" kern="0" cap="none" spc="0" normalizeH="0" baseline="0" noProof="0" dirty="0" smtClean="0">
                <a:ln>
                  <a:noFill/>
                </a:ln>
                <a:solidFill>
                  <a:srgbClr val="008000"/>
                </a:solidFill>
                <a:effectLst/>
                <a:uLnTx/>
                <a:uFillTx/>
                <a:latin typeface="Consolas"/>
              </a:rPr>
              <a:t>list</a:t>
            </a:r>
            <a:r>
              <a:rPr kumimoji="0" lang="en-US" altLang="ja-JP" sz="1200" b="1" i="0"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sng" strike="noStrike" kern="0" cap="none" spc="0" normalizeH="0" baseline="0" noProof="0" dirty="0" smtClean="0">
                <a:ln>
                  <a:noFill/>
                </a:ln>
                <a:solidFill>
                  <a:srgbClr val="008000"/>
                </a:solidFill>
                <a:effectLst/>
                <a:uLnTx/>
                <a:uFillTx/>
                <a:latin typeface="Consolas"/>
              </a:rPr>
              <a:t>list</a:t>
            </a:r>
            <a:r>
              <a:rPr kumimoji="0" lang="en-US" altLang="ja-JP" sz="1200" b="0" i="0" u="sng" strike="noStrike" kern="0" cap="none" spc="0" normalizeH="0" baseline="0" noProof="0" dirty="0" smtClean="0">
                <a:ln>
                  <a:noFill/>
                </a:ln>
                <a:solidFill>
                  <a:srgbClr val="000000"/>
                </a:solidFill>
                <a:effectLst/>
                <a:uLnTx/>
                <a:uFillTx/>
                <a:latin typeface="Consolas"/>
              </a:rPr>
              <a:t> = </a:t>
            </a:r>
            <a:r>
              <a:rPr kumimoji="0" lang="en-US" altLang="ja-JP" sz="1200" b="1" i="0" u="sng" strike="noStrike" kern="0" cap="none" spc="0" normalizeH="0" baseline="0" noProof="0" dirty="0" smtClean="0">
                <a:ln>
                  <a:noFill/>
                </a:ln>
                <a:solidFill>
                  <a:srgbClr val="7F0055"/>
                </a:solidFill>
                <a:effectLst/>
                <a:uLnTx/>
                <a:uFillTx/>
                <a:latin typeface="Consolas"/>
              </a:rPr>
              <a:t>new</a:t>
            </a:r>
            <a:r>
              <a:rPr kumimoji="0" lang="en-US" altLang="ja-JP" sz="1200" b="1" i="0" u="sng" strike="noStrike" kern="0" cap="none" spc="0" normalizeH="0" baseline="0" noProof="0" dirty="0" smtClean="0">
                <a:ln>
                  <a:noFill/>
                </a:ln>
                <a:solidFill>
                  <a:srgbClr val="000000"/>
                </a:solidFill>
                <a:effectLst/>
                <a:uLnTx/>
                <a:uFillTx/>
                <a:latin typeface="Consolas"/>
              </a:rPr>
              <a:t> </a:t>
            </a:r>
            <a:r>
              <a:rPr kumimoji="0" lang="en-US" altLang="ja-JP" sz="1200" b="1" i="0" u="sng" strike="noStrike" kern="0" cap="none" spc="0" normalizeH="0" baseline="0" noProof="0" dirty="0" err="1" smtClean="0">
                <a:ln>
                  <a:noFill/>
                </a:ln>
                <a:solidFill>
                  <a:srgbClr val="000000"/>
                </a:solidFill>
                <a:effectLst/>
                <a:uLnTx/>
                <a:uFillTx/>
                <a:latin typeface="Consolas"/>
              </a:rPr>
              <a:t>ArrayList</a:t>
            </a:r>
            <a:r>
              <a:rPr kumimoji="0" lang="en-US" altLang="ja-JP" sz="1200" b="1" i="0" u="sng" strike="noStrike" kern="0" cap="none" spc="0" normalizeH="0" baseline="0" noProof="0" dirty="0" smtClean="0">
                <a:ln>
                  <a:noFill/>
                </a:ln>
                <a:solidFill>
                  <a:srgbClr val="000000"/>
                </a:solidFill>
                <a:effectLst/>
                <a:uLnTx/>
                <a:uFillTx/>
                <a:latin typeface="Consolas"/>
              </a:rPr>
              <a:t>&lt;&gt;();</a:t>
            </a:r>
          </a:p>
          <a:p>
            <a:pPr lvl="0">
              <a:defRPr/>
            </a:pPr>
            <a:r>
              <a:rPr kumimoji="0" lang="en-US" altLang="ja-JP" sz="1200" i="1" kern="0" dirty="0">
                <a:solidFill>
                  <a:srgbClr val="000000"/>
                </a:solidFill>
                <a:latin typeface="Consolas"/>
              </a:rPr>
              <a:t>initialize(</a:t>
            </a:r>
            <a:r>
              <a:rPr kumimoji="0" lang="en-US" altLang="ja-JP" sz="1200" b="0" i="1" u="none" strike="noStrike" kern="0" cap="none" spc="0" normalizeH="0" baseline="0" noProof="0" dirty="0" smtClean="0">
                <a:ln>
                  <a:noFill/>
                </a:ln>
                <a:solidFill>
                  <a:srgbClr val="008000"/>
                </a:solidFill>
                <a:effectLst/>
                <a:uLnTx/>
                <a:uFillTx/>
                <a:latin typeface="Consolas"/>
              </a:rPr>
              <a:t>list</a:t>
            </a:r>
            <a:r>
              <a:rPr kumimoji="0" lang="en-US" altLang="ja-JP" sz="1200" b="0" i="1"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err="1" smtClean="0">
                <a:ln>
                  <a:noFill/>
                </a:ln>
                <a:solidFill>
                  <a:srgbClr val="008000"/>
                </a:solidFill>
                <a:effectLst/>
                <a:uLnTx/>
                <a:uFillTx/>
                <a:latin typeface="Consolas"/>
              </a:rPr>
              <a:t>list</a:t>
            </a:r>
            <a:r>
              <a:rPr kumimoji="0" lang="en-US" altLang="ja-JP" sz="1200" b="0" i="0" u="none" strike="noStrike" kern="0" cap="none" spc="0" normalizeH="0" baseline="0" noProof="0" dirty="0" err="1" smtClean="0">
                <a:ln>
                  <a:noFill/>
                </a:ln>
                <a:solidFill>
                  <a:srgbClr val="000000"/>
                </a:solidFill>
                <a:effectLst/>
                <a:uLnTx/>
                <a:uFillTx/>
                <a:latin typeface="Consolas"/>
              </a:rPr>
              <a:t>.size</a:t>
            </a:r>
            <a:r>
              <a:rPr kumimoji="0" lang="en-US" altLang="ja-JP" sz="1200" b="0" i="0" u="none" strike="noStrike" kern="0" cap="none" spc="0" normalizeH="0" baseline="0" noProof="0" dirty="0" smtClean="0">
                <a:ln>
                  <a:noFill/>
                </a:ln>
                <a:solidFill>
                  <a:srgbClr val="000000"/>
                </a:solidFill>
                <a:effectLst/>
                <a:uLnTx/>
                <a:uFillTx/>
                <a:latin typeface="Consolas"/>
              </a:rPr>
              <a:t>();</a:t>
            </a:r>
            <a:endParaRPr kumimoji="0" lang="ja-JP" altLang="en-US" sz="1200" b="0" i="0" u="none" strike="noStrike" kern="0" cap="none" spc="0" normalizeH="0" baseline="0" noProof="0" dirty="0" smtClean="0">
              <a:ln>
                <a:noFill/>
              </a:ln>
              <a:solidFill>
                <a:srgbClr val="000000"/>
              </a:solidFill>
              <a:effectLst/>
              <a:uLnTx/>
              <a:uFillTx/>
            </a:endParaRPr>
          </a:p>
        </p:txBody>
      </p:sp>
      <p:sp>
        <p:nvSpPr>
          <p:cNvPr id="20" name="テキスト ボックス 19"/>
          <p:cNvSpPr txBox="1"/>
          <p:nvPr/>
        </p:nvSpPr>
        <p:spPr>
          <a:xfrm>
            <a:off x="5295004" y="3981846"/>
            <a:ext cx="2952328" cy="830997"/>
          </a:xfrm>
          <a:prstGeom prst="rect">
            <a:avLst/>
          </a:prstGeom>
          <a:solidFill>
            <a:srgbClr val="FFFFFF"/>
          </a:solidFill>
          <a:ln w="28575">
            <a:solidFill>
              <a:srgbClr val="2D2D8A">
                <a:lumMod val="60000"/>
                <a:lumOff val="40000"/>
              </a:srgbClr>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err="1" smtClean="0">
                <a:ln>
                  <a:noFill/>
                </a:ln>
                <a:solidFill>
                  <a:srgbClr val="7F0055"/>
                </a:solidFill>
                <a:effectLst/>
                <a:uLnTx/>
                <a:uFillTx/>
                <a:latin typeface="Consolas"/>
              </a:rPr>
              <a:t>int</a:t>
            </a:r>
            <a:r>
              <a:rPr kumimoji="0" lang="en-US" altLang="ja-JP" sz="1200" b="1" i="0" u="none" strike="noStrike" kern="0" cap="none" spc="0" normalizeH="0" baseline="0" noProof="0" dirty="0" smtClean="0">
                <a:ln>
                  <a:noFill/>
                </a:ln>
                <a:solidFill>
                  <a:srgbClr val="000000"/>
                </a:solidFill>
                <a:effectLst/>
                <a:uLnTx/>
                <a:uFillTx/>
                <a:latin typeface="Consolas"/>
              </a:rPr>
              <a:t> </a:t>
            </a:r>
            <a:r>
              <a:rPr kumimoji="0" lang="en-US" altLang="ja-JP" sz="1200" b="1" i="0" u="none" strike="noStrike" kern="0" cap="none" spc="0" normalizeH="0" baseline="0" noProof="0" dirty="0" err="1" smtClean="0">
                <a:ln>
                  <a:noFill/>
                </a:ln>
                <a:effectLst/>
                <a:uLnTx/>
                <a:uFillTx/>
                <a:latin typeface="Consolas"/>
              </a:rPr>
              <a:t>i</a:t>
            </a:r>
            <a:r>
              <a:rPr kumimoji="0" lang="en-US" altLang="ja-JP" sz="1200" b="1" i="0" u="none" strike="noStrike" kern="0" cap="none" spc="0" normalizeH="0" baseline="0" noProof="0" dirty="0" smtClean="0">
                <a:ln>
                  <a:noFill/>
                </a:ln>
                <a:solidFill>
                  <a:srgbClr val="000000"/>
                </a:solidFill>
                <a:effectLst/>
                <a:uLnTx/>
                <a:uFillTx/>
                <a:latin typeface="Consolas"/>
              </a:rPr>
              <a:t> = 1;  </a:t>
            </a:r>
            <a:r>
              <a:rPr kumimoji="0" lang="en-US" altLang="ja-JP" sz="1200" b="0" i="0" u="none" strike="noStrike" kern="0" cap="none" spc="0" normalizeH="0" baseline="0" noProof="0" dirty="0" smtClean="0">
                <a:ln>
                  <a:noFill/>
                </a:ln>
                <a:solidFill>
                  <a:srgbClr val="000000"/>
                </a:solidFill>
                <a:effectLst/>
                <a:uLnTx/>
                <a:uFillTx/>
                <a:latin typeface="Consolas"/>
              </a:rPr>
              <a:t>List&lt;Integer&gt; </a:t>
            </a:r>
            <a:r>
              <a:rPr kumimoji="0" lang="en-US" altLang="ja-JP" sz="1200" b="1" i="0" u="none" strike="noStrike" kern="0" cap="none" spc="0" normalizeH="0" baseline="0" noProof="0" dirty="0" smtClean="0">
                <a:ln>
                  <a:noFill/>
                </a:ln>
                <a:solidFill>
                  <a:srgbClr val="008000"/>
                </a:solidFill>
                <a:effectLst/>
                <a:uLnTx/>
                <a:uFillTx/>
                <a:latin typeface="Consolas"/>
              </a:rPr>
              <a:t>list</a:t>
            </a:r>
            <a:r>
              <a:rPr kumimoji="0" lang="en-US" altLang="ja-JP" sz="1200" b="1" i="0"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sng" strike="noStrike" kern="0" cap="none" spc="0" normalizeH="0" baseline="0" noProof="0" dirty="0" smtClean="0">
                <a:ln>
                  <a:noFill/>
                </a:ln>
                <a:solidFill>
                  <a:srgbClr val="008000"/>
                </a:solidFill>
                <a:effectLst/>
                <a:uLnTx/>
                <a:uFillTx/>
                <a:latin typeface="Consolas"/>
              </a:rPr>
              <a:t>list</a:t>
            </a:r>
            <a:r>
              <a:rPr kumimoji="0" lang="en-US" altLang="ja-JP" sz="1200" b="0" i="0" u="sng" strike="noStrike" kern="0" cap="none" spc="0" normalizeH="0" baseline="0" noProof="0" dirty="0" smtClean="0">
                <a:ln>
                  <a:noFill/>
                </a:ln>
                <a:solidFill>
                  <a:srgbClr val="000000"/>
                </a:solidFill>
                <a:effectLst/>
                <a:uLnTx/>
                <a:uFillTx/>
                <a:latin typeface="Consolas"/>
              </a:rPr>
              <a:t> = </a:t>
            </a:r>
            <a:r>
              <a:rPr kumimoji="0" lang="en-US" altLang="ja-JP" sz="1200" b="1" i="0" u="sng" strike="noStrike" kern="0" cap="none" spc="0" normalizeH="0" baseline="0" noProof="0" dirty="0" smtClean="0">
                <a:ln>
                  <a:noFill/>
                </a:ln>
                <a:solidFill>
                  <a:srgbClr val="7F0055"/>
                </a:solidFill>
                <a:effectLst/>
                <a:uLnTx/>
                <a:uFillTx/>
                <a:latin typeface="Consolas"/>
              </a:rPr>
              <a:t>new</a:t>
            </a:r>
            <a:r>
              <a:rPr kumimoji="0" lang="en-US" altLang="ja-JP" sz="1200" b="1" i="0" u="sng" strike="noStrike" kern="0" cap="none" spc="0" normalizeH="0" baseline="0" noProof="0" dirty="0" smtClean="0">
                <a:ln>
                  <a:noFill/>
                </a:ln>
                <a:solidFill>
                  <a:srgbClr val="000000"/>
                </a:solidFill>
                <a:effectLst/>
                <a:uLnTx/>
                <a:uFillTx/>
                <a:latin typeface="Consolas"/>
              </a:rPr>
              <a:t> </a:t>
            </a:r>
            <a:r>
              <a:rPr kumimoji="0" lang="en-US" altLang="ja-JP" sz="1200" b="1" i="0" u="sng" strike="noStrike" kern="0" cap="none" spc="0" normalizeH="0" baseline="0" noProof="0" dirty="0" err="1" smtClean="0">
                <a:ln>
                  <a:noFill/>
                </a:ln>
                <a:solidFill>
                  <a:srgbClr val="000000"/>
                </a:solidFill>
                <a:effectLst/>
                <a:uLnTx/>
                <a:uFillTx/>
                <a:latin typeface="Consolas"/>
              </a:rPr>
              <a:t>LinkedList</a:t>
            </a:r>
            <a:r>
              <a:rPr kumimoji="0" lang="en-US" altLang="ja-JP" sz="1200" b="1" i="0" u="sng" strike="noStrike" kern="0" cap="none" spc="0" normalizeH="0" baseline="0" noProof="0" dirty="0" smtClean="0">
                <a:ln>
                  <a:noFill/>
                </a:ln>
                <a:solidFill>
                  <a:srgbClr val="000000"/>
                </a:solidFill>
                <a:effectLst/>
                <a:uLnTx/>
                <a:uFillTx/>
                <a:latin typeface="Consolas"/>
              </a:rPr>
              <a:t>&lt;&gt;();</a:t>
            </a:r>
          </a:p>
          <a:p>
            <a:pPr lvl="0">
              <a:defRPr/>
            </a:pPr>
            <a:r>
              <a:rPr kumimoji="0" lang="en-US" altLang="ja-JP" sz="1200" i="1" kern="0" dirty="0">
                <a:solidFill>
                  <a:srgbClr val="000000"/>
                </a:solidFill>
                <a:latin typeface="Consolas"/>
              </a:rPr>
              <a:t>initialize(</a:t>
            </a:r>
            <a:r>
              <a:rPr kumimoji="0" lang="en-US" altLang="ja-JP" sz="1200" b="0" i="1" u="none" strike="noStrike" kern="0" cap="none" spc="0" normalizeH="0" baseline="0" noProof="0" dirty="0" smtClean="0">
                <a:ln>
                  <a:noFill/>
                </a:ln>
                <a:solidFill>
                  <a:srgbClr val="008000"/>
                </a:solidFill>
                <a:effectLst/>
                <a:uLnTx/>
                <a:uFillTx/>
                <a:latin typeface="Consolas"/>
              </a:rPr>
              <a:t>list</a:t>
            </a:r>
            <a:r>
              <a:rPr kumimoji="0" lang="en-US" altLang="ja-JP" sz="1200" b="0" i="1"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err="1" smtClean="0">
                <a:ln>
                  <a:noFill/>
                </a:ln>
                <a:solidFill>
                  <a:srgbClr val="008000"/>
                </a:solidFill>
                <a:effectLst/>
                <a:uLnTx/>
                <a:uFillTx/>
                <a:latin typeface="Consolas"/>
              </a:rPr>
              <a:t>list</a:t>
            </a:r>
            <a:r>
              <a:rPr kumimoji="0" lang="en-US" altLang="ja-JP" sz="1200" b="0" i="0" u="none" strike="noStrike" kern="0" cap="none" spc="0" normalizeH="0" baseline="0" noProof="0" dirty="0" err="1" smtClean="0">
                <a:ln>
                  <a:noFill/>
                </a:ln>
                <a:solidFill>
                  <a:srgbClr val="000000"/>
                </a:solidFill>
                <a:effectLst/>
                <a:uLnTx/>
                <a:uFillTx/>
                <a:latin typeface="Consolas"/>
              </a:rPr>
              <a:t>.size</a:t>
            </a:r>
            <a:r>
              <a:rPr kumimoji="0" lang="en-US" altLang="ja-JP" sz="1200" b="0" i="0" u="none" strike="noStrike" kern="0" cap="none" spc="0" normalizeH="0" baseline="0" noProof="0" dirty="0" smtClean="0">
                <a:ln>
                  <a:noFill/>
                </a:ln>
                <a:solidFill>
                  <a:srgbClr val="000000"/>
                </a:solidFill>
                <a:effectLst/>
                <a:uLnTx/>
                <a:uFillTx/>
                <a:latin typeface="Consolas"/>
              </a:rPr>
              <a:t>();</a:t>
            </a:r>
            <a:endParaRPr kumimoji="0" lang="ja-JP" altLang="en-US" sz="1200" b="0" i="0" u="none" strike="noStrike" kern="0" cap="none" spc="0" normalizeH="0" baseline="0" noProof="0" dirty="0" smtClean="0">
              <a:ln>
                <a:noFill/>
              </a:ln>
              <a:solidFill>
                <a:srgbClr val="000000"/>
              </a:solidFill>
              <a:effectLst/>
              <a:uLnTx/>
              <a:uFillTx/>
            </a:endParaRPr>
          </a:p>
        </p:txBody>
      </p:sp>
      <p:cxnSp>
        <p:nvCxnSpPr>
          <p:cNvPr id="25" name="直線矢印コネクタ 24"/>
          <p:cNvCxnSpPr/>
          <p:nvPr/>
        </p:nvCxnSpPr>
        <p:spPr>
          <a:xfrm>
            <a:off x="2317388" y="4917951"/>
            <a:ext cx="0" cy="759253"/>
          </a:xfrm>
          <a:prstGeom prst="straightConnector1">
            <a:avLst/>
          </a:prstGeom>
          <a:ln w="76200">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27" name="テキスト ボックス 26"/>
          <p:cNvSpPr txBox="1"/>
          <p:nvPr/>
        </p:nvSpPr>
        <p:spPr>
          <a:xfrm>
            <a:off x="3347864" y="5023964"/>
            <a:ext cx="2170787" cy="646331"/>
          </a:xfrm>
          <a:prstGeom prst="rect">
            <a:avLst/>
          </a:prstGeom>
          <a:noFill/>
        </p:spPr>
        <p:txBody>
          <a:bodyPr wrap="none" rtlCol="0">
            <a:spAutoFit/>
          </a:bodyPr>
          <a:lstStyle/>
          <a:p>
            <a:r>
              <a:rPr lang="ja-JP" altLang="en-US" dirty="0" smtClean="0"/>
              <a:t>経路ごとに型の決定</a:t>
            </a:r>
            <a:endParaRPr lang="en-US" altLang="ja-JP" dirty="0" smtClean="0"/>
          </a:p>
          <a:p>
            <a:r>
              <a:rPr lang="ja-JP" altLang="en-US" dirty="0" smtClean="0"/>
              <a:t>呼び出し先の確定</a:t>
            </a:r>
            <a:endParaRPr kumimoji="1" lang="ja-JP" altLang="en-US" dirty="0"/>
          </a:p>
        </p:txBody>
      </p:sp>
      <p:cxnSp>
        <p:nvCxnSpPr>
          <p:cNvPr id="28" name="直線矢印コネクタ 27"/>
          <p:cNvCxnSpPr/>
          <p:nvPr/>
        </p:nvCxnSpPr>
        <p:spPr>
          <a:xfrm>
            <a:off x="6709876" y="4881992"/>
            <a:ext cx="0" cy="795211"/>
          </a:xfrm>
          <a:prstGeom prst="straightConnector1">
            <a:avLst/>
          </a:prstGeom>
          <a:ln w="76200">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p:txBody>
          <a:bodyPr/>
          <a:lstStyle/>
          <a:p>
            <a:fld id="{9F5033E9-932D-4E41-95C3-341F9A6DAE17}" type="slidenum">
              <a:rPr lang="en-US" altLang="ja-JP" smtClean="0"/>
              <a:pPr/>
              <a:t>21</a:t>
            </a:fld>
            <a:endParaRPr lang="en-US" altLang="ja-JP" dirty="0"/>
          </a:p>
        </p:txBody>
      </p:sp>
      <p:grpSp>
        <p:nvGrpSpPr>
          <p:cNvPr id="8" name="グループ化 7"/>
          <p:cNvGrpSpPr/>
          <p:nvPr/>
        </p:nvGrpSpPr>
        <p:grpSpPr>
          <a:xfrm>
            <a:off x="1392466" y="5734518"/>
            <a:ext cx="1849844" cy="704197"/>
            <a:chOff x="1115616" y="5731824"/>
            <a:chExt cx="1849844" cy="704197"/>
          </a:xfrm>
        </p:grpSpPr>
        <p:sp>
          <p:nvSpPr>
            <p:cNvPr id="15" name="円/楕円 14"/>
            <p:cNvSpPr/>
            <p:nvPr/>
          </p:nvSpPr>
          <p:spPr>
            <a:xfrm>
              <a:off x="2271805" y="5782311"/>
              <a:ext cx="693655" cy="226512"/>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sp>
          <p:nvSpPr>
            <p:cNvPr id="16" name="円/楕円 15"/>
            <p:cNvSpPr/>
            <p:nvPr/>
          </p:nvSpPr>
          <p:spPr>
            <a:xfrm>
              <a:off x="2293244" y="6173425"/>
              <a:ext cx="672216" cy="262596"/>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sp>
          <p:nvSpPr>
            <p:cNvPr id="18" name="円/楕円 17"/>
            <p:cNvSpPr/>
            <p:nvPr/>
          </p:nvSpPr>
          <p:spPr>
            <a:xfrm>
              <a:off x="1544608" y="6091891"/>
              <a:ext cx="358075" cy="163069"/>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cxnSp>
          <p:nvCxnSpPr>
            <p:cNvPr id="21" name="直線矢印コネクタ 20"/>
            <p:cNvCxnSpPr>
              <a:stCxn id="18" idx="7"/>
              <a:endCxn id="15" idx="2"/>
            </p:cNvCxnSpPr>
            <p:nvPr/>
          </p:nvCxnSpPr>
          <p:spPr>
            <a:xfrm flipV="1">
              <a:off x="1850244" y="5895567"/>
              <a:ext cx="421561" cy="220205"/>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18" idx="5"/>
              <a:endCxn id="16" idx="2"/>
            </p:cNvCxnSpPr>
            <p:nvPr/>
          </p:nvCxnSpPr>
          <p:spPr>
            <a:xfrm>
              <a:off x="1850244" y="6231079"/>
              <a:ext cx="443000" cy="7364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1976327" y="5731824"/>
              <a:ext cx="83474" cy="276999"/>
            </a:xfrm>
            <a:prstGeom prst="rect">
              <a:avLst/>
            </a:prstGeom>
            <a:noFill/>
          </p:spPr>
          <p:txBody>
            <a:bodyPr wrap="square" rtlCol="0">
              <a:spAutoFit/>
            </a:bodyPr>
            <a:lstStyle/>
            <a:p>
              <a:r>
                <a:rPr kumimoji="1" lang="en-US" altLang="ja-JP" sz="1200" dirty="0" smtClean="0"/>
                <a:t>0</a:t>
              </a:r>
              <a:endParaRPr kumimoji="1" lang="ja-JP" altLang="en-US" sz="1200" dirty="0"/>
            </a:p>
          </p:txBody>
        </p:sp>
        <p:sp>
          <p:nvSpPr>
            <p:cNvPr id="24" name="テキスト ボックス 23"/>
            <p:cNvSpPr txBox="1"/>
            <p:nvPr/>
          </p:nvSpPr>
          <p:spPr>
            <a:xfrm>
              <a:off x="1914360" y="6250851"/>
              <a:ext cx="207409" cy="171045"/>
            </a:xfrm>
            <a:prstGeom prst="rect">
              <a:avLst/>
            </a:prstGeom>
            <a:noFill/>
          </p:spPr>
          <p:txBody>
            <a:bodyPr wrap="none" rtlCol="0">
              <a:spAutoFit/>
            </a:bodyPr>
            <a:lstStyle/>
            <a:p>
              <a:r>
                <a:rPr kumimoji="1" lang="en-US" altLang="ja-JP" sz="1200" dirty="0" smtClean="0"/>
                <a:t>1</a:t>
              </a:r>
              <a:endParaRPr kumimoji="1" lang="ja-JP" altLang="en-US" sz="1200" dirty="0"/>
            </a:p>
          </p:txBody>
        </p:sp>
        <p:cxnSp>
          <p:nvCxnSpPr>
            <p:cNvPr id="26" name="直線矢印コネクタ 25"/>
            <p:cNvCxnSpPr>
              <a:endCxn id="18" idx="2"/>
            </p:cNvCxnSpPr>
            <p:nvPr/>
          </p:nvCxnSpPr>
          <p:spPr>
            <a:xfrm>
              <a:off x="1115616" y="6173425"/>
              <a:ext cx="428992" cy="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30" name="グループ化 29"/>
          <p:cNvGrpSpPr/>
          <p:nvPr/>
        </p:nvGrpSpPr>
        <p:grpSpPr>
          <a:xfrm>
            <a:off x="5701764" y="5701879"/>
            <a:ext cx="1849844" cy="690072"/>
            <a:chOff x="1115616" y="5731824"/>
            <a:chExt cx="1849844" cy="690072"/>
          </a:xfrm>
        </p:grpSpPr>
        <p:sp>
          <p:nvSpPr>
            <p:cNvPr id="31" name="円/楕円 30"/>
            <p:cNvSpPr/>
            <p:nvPr/>
          </p:nvSpPr>
          <p:spPr>
            <a:xfrm>
              <a:off x="2271805" y="5782311"/>
              <a:ext cx="693655" cy="226512"/>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sp>
          <p:nvSpPr>
            <p:cNvPr id="33" name="円/楕円 32"/>
            <p:cNvSpPr/>
            <p:nvPr/>
          </p:nvSpPr>
          <p:spPr>
            <a:xfrm>
              <a:off x="2293244" y="6173425"/>
              <a:ext cx="672216" cy="248471"/>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sp>
          <p:nvSpPr>
            <p:cNvPr id="34" name="円/楕円 33"/>
            <p:cNvSpPr/>
            <p:nvPr/>
          </p:nvSpPr>
          <p:spPr>
            <a:xfrm>
              <a:off x="1544608" y="6091891"/>
              <a:ext cx="358075" cy="163069"/>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cxnSp>
          <p:nvCxnSpPr>
            <p:cNvPr id="35" name="直線矢印コネクタ 34"/>
            <p:cNvCxnSpPr>
              <a:stCxn id="34" idx="7"/>
              <a:endCxn id="31" idx="2"/>
            </p:cNvCxnSpPr>
            <p:nvPr/>
          </p:nvCxnSpPr>
          <p:spPr>
            <a:xfrm flipV="1">
              <a:off x="1850244" y="5895567"/>
              <a:ext cx="421561" cy="220205"/>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a:stCxn id="34" idx="5"/>
              <a:endCxn id="33" idx="2"/>
            </p:cNvCxnSpPr>
            <p:nvPr/>
          </p:nvCxnSpPr>
          <p:spPr>
            <a:xfrm>
              <a:off x="1850244" y="6231079"/>
              <a:ext cx="443000" cy="6658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1976327" y="5731824"/>
              <a:ext cx="83474" cy="276999"/>
            </a:xfrm>
            <a:prstGeom prst="rect">
              <a:avLst/>
            </a:prstGeom>
            <a:noFill/>
          </p:spPr>
          <p:txBody>
            <a:bodyPr wrap="square" rtlCol="0">
              <a:spAutoFit/>
            </a:bodyPr>
            <a:lstStyle/>
            <a:p>
              <a:r>
                <a:rPr kumimoji="1" lang="en-US" altLang="ja-JP" sz="1200" dirty="0" smtClean="0"/>
                <a:t>0</a:t>
              </a:r>
              <a:endParaRPr kumimoji="1" lang="ja-JP" altLang="en-US" sz="1200" dirty="0"/>
            </a:p>
          </p:txBody>
        </p:sp>
        <p:sp>
          <p:nvSpPr>
            <p:cNvPr id="38" name="テキスト ボックス 37"/>
            <p:cNvSpPr txBox="1"/>
            <p:nvPr/>
          </p:nvSpPr>
          <p:spPr>
            <a:xfrm>
              <a:off x="1914360" y="6250851"/>
              <a:ext cx="207409" cy="171045"/>
            </a:xfrm>
            <a:prstGeom prst="rect">
              <a:avLst/>
            </a:prstGeom>
            <a:noFill/>
          </p:spPr>
          <p:txBody>
            <a:bodyPr wrap="none" rtlCol="0">
              <a:spAutoFit/>
            </a:bodyPr>
            <a:lstStyle/>
            <a:p>
              <a:r>
                <a:rPr kumimoji="1" lang="en-US" altLang="ja-JP" sz="1200" dirty="0" smtClean="0"/>
                <a:t>1</a:t>
              </a:r>
              <a:endParaRPr kumimoji="1" lang="ja-JP" altLang="en-US" sz="1200" dirty="0"/>
            </a:p>
          </p:txBody>
        </p:sp>
        <p:cxnSp>
          <p:nvCxnSpPr>
            <p:cNvPr id="40" name="直線矢印コネクタ 39"/>
            <p:cNvCxnSpPr>
              <a:endCxn id="34" idx="2"/>
            </p:cNvCxnSpPr>
            <p:nvPr/>
          </p:nvCxnSpPr>
          <p:spPr>
            <a:xfrm>
              <a:off x="1115616" y="6173425"/>
              <a:ext cx="428992" cy="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41" name="テキスト ボックス 40"/>
          <p:cNvSpPr txBox="1"/>
          <p:nvPr/>
        </p:nvSpPr>
        <p:spPr>
          <a:xfrm>
            <a:off x="3748993" y="5937096"/>
            <a:ext cx="1425390" cy="369332"/>
          </a:xfrm>
          <a:prstGeom prst="rect">
            <a:avLst/>
          </a:prstGeom>
          <a:noFill/>
        </p:spPr>
        <p:txBody>
          <a:bodyPr wrap="none" rtlCol="0">
            <a:spAutoFit/>
          </a:bodyPr>
          <a:lstStyle/>
          <a:p>
            <a:r>
              <a:rPr kumimoji="1" lang="ja-JP" altLang="en-US" dirty="0" smtClean="0"/>
              <a:t>ノードへ変換</a:t>
            </a:r>
            <a:endParaRPr kumimoji="1" lang="ja-JP" altLang="en-US" dirty="0"/>
          </a:p>
        </p:txBody>
      </p:sp>
    </p:spTree>
    <p:extLst>
      <p:ext uri="{BB962C8B-B14F-4D97-AF65-F5344CB8AC3E}">
        <p14:creationId xmlns:p14="http://schemas.microsoft.com/office/powerpoint/2010/main" val="1528122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fade">
                                      <p:cBhvr>
                                        <p:cTn id="10" dur="500"/>
                                        <p:tgtEl>
                                          <p:spTgt spid="20"/>
                                        </p:tgtEl>
                                      </p:cBhvr>
                                    </p:animEffect>
                                  </p:childTnLst>
                                </p:cTn>
                              </p:par>
                              <p:par>
                                <p:cTn id="11" presetID="10" presetClass="entr" presetSubtype="0"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1"/>
                                        </p:tgtEl>
                                        <p:attrNameLst>
                                          <p:attrName>style.visibility</p:attrName>
                                        </p:attrNameLst>
                                      </p:cBhvr>
                                      <p:to>
                                        <p:strVal val="visible"/>
                                      </p:to>
                                    </p:set>
                                    <p:animEffect transition="in" filter="fade">
                                      <p:cBhvr>
                                        <p:cTn id="16" dur="500"/>
                                        <p:tgtEl>
                                          <p:spTgt spid="71"/>
                                        </p:tgtEl>
                                      </p:cBhvr>
                                    </p:animEffect>
                                  </p:childTnLst>
                                </p:cTn>
                              </p:par>
                              <p:par>
                                <p:cTn id="17" presetID="10" presetClass="entr" presetSubtype="0" fill="hold"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25"/>
                                        </p:tgtEl>
                                        <p:attrNameLst>
                                          <p:attrName>style.visibility</p:attrName>
                                        </p:attrNameLst>
                                      </p:cBhvr>
                                      <p:to>
                                        <p:strVal val="visible"/>
                                      </p:to>
                                    </p:set>
                                    <p:animEffect transition="in" filter="fade">
                                      <p:cBhvr>
                                        <p:cTn id="24" dur="500"/>
                                        <p:tgtEl>
                                          <p:spTgt spid="25"/>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fade">
                                      <p:cBhvr>
                                        <p:cTn id="27" dur="500"/>
                                        <p:tgtEl>
                                          <p:spTgt spid="27"/>
                                        </p:tgtEl>
                                      </p:cBhvr>
                                    </p:animEffect>
                                  </p:childTnLst>
                                </p:cTn>
                              </p:par>
                              <p:par>
                                <p:cTn id="28" presetID="10" presetClass="entr" presetSubtype="0" fill="hold" nodeType="withEffect">
                                  <p:stCondLst>
                                    <p:cond delay="0"/>
                                  </p:stCondLst>
                                  <p:childTnLst>
                                    <p:set>
                                      <p:cBhvr>
                                        <p:cTn id="29" dur="1" fill="hold">
                                          <p:stCondLst>
                                            <p:cond delay="0"/>
                                          </p:stCondLst>
                                        </p:cTn>
                                        <p:tgtEl>
                                          <p:spTgt spid="28"/>
                                        </p:tgtEl>
                                        <p:attrNameLst>
                                          <p:attrName>style.visibility</p:attrName>
                                        </p:attrNameLst>
                                      </p:cBhvr>
                                      <p:to>
                                        <p:strVal val="visible"/>
                                      </p:to>
                                    </p:set>
                                    <p:animEffect transition="in" filter="fade">
                                      <p:cBhvr>
                                        <p:cTn id="30" dur="500"/>
                                        <p:tgtEl>
                                          <p:spTgt spid="2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41"/>
                                        </p:tgtEl>
                                        <p:attrNameLst>
                                          <p:attrName>style.visibility</p:attrName>
                                        </p:attrNameLst>
                                      </p:cBhvr>
                                      <p:to>
                                        <p:strVal val="visible"/>
                                      </p:to>
                                    </p:set>
                                    <p:animEffect transition="in" filter="fade">
                                      <p:cBhvr>
                                        <p:cTn id="35" dur="500"/>
                                        <p:tgtEl>
                                          <p:spTgt spid="41"/>
                                        </p:tgtEl>
                                      </p:cBhvr>
                                    </p:animEffect>
                                  </p:childTnLst>
                                </p:cTn>
                              </p:par>
                              <p:par>
                                <p:cTn id="36" presetID="10" presetClass="entr" presetSubtype="0" fill="hold" nodeType="with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fade">
                                      <p:cBhvr>
                                        <p:cTn id="38" dur="500"/>
                                        <p:tgtEl>
                                          <p:spTgt spid="8"/>
                                        </p:tgtEl>
                                      </p:cBhvr>
                                    </p:animEffect>
                                  </p:childTnLst>
                                </p:cTn>
                              </p:par>
                              <p:par>
                                <p:cTn id="39" presetID="10" presetClass="entr" presetSubtype="0" fill="hold" nodeType="withEffect">
                                  <p:stCondLst>
                                    <p:cond delay="0"/>
                                  </p:stCondLst>
                                  <p:childTnLst>
                                    <p:set>
                                      <p:cBhvr>
                                        <p:cTn id="40" dur="1" fill="hold">
                                          <p:stCondLst>
                                            <p:cond delay="0"/>
                                          </p:stCondLst>
                                        </p:cTn>
                                        <p:tgtEl>
                                          <p:spTgt spid="30"/>
                                        </p:tgtEl>
                                        <p:attrNameLst>
                                          <p:attrName>style.visibility</p:attrName>
                                        </p:attrNameLst>
                                      </p:cBhvr>
                                      <p:to>
                                        <p:strVal val="visible"/>
                                      </p:to>
                                    </p:set>
                                    <p:animEffect transition="in" filter="fade">
                                      <p:cBhvr>
                                        <p:cTn id="41"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 grpId="0"/>
      <p:bldP spid="19" grpId="0" animBg="1"/>
      <p:bldP spid="20" grpId="0" animBg="1"/>
      <p:bldP spid="27" grpId="0"/>
      <p:bldP spid="4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手順</a:t>
            </a:r>
            <a:r>
              <a:rPr lang="en-US" altLang="ja-JP" dirty="0" smtClean="0"/>
              <a:t>2</a:t>
            </a:r>
            <a:r>
              <a:rPr lang="ja-JP" altLang="en-US" dirty="0" smtClean="0"/>
              <a:t>：手続き</a:t>
            </a:r>
            <a:r>
              <a:rPr lang="ja-JP" altLang="en-US" dirty="0"/>
              <a:t>間実行経路グラフの</a:t>
            </a:r>
            <a:r>
              <a:rPr lang="ja-JP" altLang="en-US" dirty="0" smtClean="0"/>
              <a:t>構築</a:t>
            </a:r>
            <a:r>
              <a:rPr lang="en-US" altLang="ja-JP" dirty="0" smtClean="0"/>
              <a:t/>
            </a:r>
            <a:br>
              <a:rPr lang="en-US" altLang="ja-JP" dirty="0" smtClean="0"/>
            </a:br>
            <a:r>
              <a:rPr lang="ja-JP" altLang="en-US" dirty="0"/>
              <a:t>実行</a:t>
            </a:r>
            <a:r>
              <a:rPr lang="ja-JP" altLang="en-US" dirty="0" smtClean="0"/>
              <a:t>経路の抽出</a:t>
            </a:r>
            <a:endParaRPr kumimoji="1" lang="ja-JP" altLang="en-US" dirty="0"/>
          </a:p>
        </p:txBody>
      </p:sp>
      <p:sp>
        <p:nvSpPr>
          <p:cNvPr id="3" name="コンテンツ プレースホルダー 2"/>
          <p:cNvSpPr>
            <a:spLocks noGrp="1"/>
          </p:cNvSpPr>
          <p:nvPr>
            <p:ph idx="1"/>
          </p:nvPr>
        </p:nvSpPr>
        <p:spPr>
          <a:xfrm>
            <a:off x="457200" y="1600200"/>
            <a:ext cx="8229600" cy="1252735"/>
          </a:xfrm>
        </p:spPr>
        <p:txBody>
          <a:bodyPr/>
          <a:lstStyle/>
          <a:p>
            <a:pPr marL="0" indent="0">
              <a:buNone/>
            </a:pPr>
            <a:r>
              <a:rPr kumimoji="1" lang="ja-JP" altLang="en-US" dirty="0" smtClean="0"/>
              <a:t>ルートメソッドに対応するエントリーノードを作成</a:t>
            </a:r>
            <a:r>
              <a:rPr lang="ja-JP" altLang="en-US" dirty="0" smtClean="0"/>
              <a:t>し，メソッド内の</a:t>
            </a:r>
            <a:r>
              <a:rPr kumimoji="1" lang="ja-JP" altLang="en-US" dirty="0" smtClean="0"/>
              <a:t>実行経路を抽出</a:t>
            </a:r>
            <a:endParaRPr kumimoji="1" lang="en-US" altLang="ja-JP" dirty="0" smtClean="0"/>
          </a:p>
          <a:p>
            <a:pPr marL="0" indent="0">
              <a:buNone/>
            </a:pPr>
            <a:r>
              <a:rPr lang="ja-JP" altLang="en-US" dirty="0" smtClean="0"/>
              <a:t>繰り返し文は同じ地点を高々</a:t>
            </a:r>
            <a:r>
              <a:rPr lang="en-US" altLang="ja-JP" dirty="0" smtClean="0"/>
              <a:t>1</a:t>
            </a:r>
            <a:r>
              <a:rPr lang="ja-JP" altLang="en-US" dirty="0" smtClean="0"/>
              <a:t>度しか通過しないような経路</a:t>
            </a:r>
            <a:endParaRPr kumimoji="1" lang="ja-JP" altLang="en-US" dirty="0"/>
          </a:p>
        </p:txBody>
      </p:sp>
      <p:sp>
        <p:nvSpPr>
          <p:cNvPr id="5" name="円/楕円 4"/>
          <p:cNvSpPr/>
          <p:nvPr/>
        </p:nvSpPr>
        <p:spPr>
          <a:xfrm>
            <a:off x="619581" y="4460779"/>
            <a:ext cx="1657777"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0:Example.main</a:t>
            </a:r>
            <a:endParaRPr kumimoji="1" lang="ja-JP" altLang="en-US" sz="1000" dirty="0">
              <a:solidFill>
                <a:schemeClr val="tx1"/>
              </a:solidFill>
            </a:endParaRPr>
          </a:p>
        </p:txBody>
      </p:sp>
      <p:sp>
        <p:nvSpPr>
          <p:cNvPr id="69" name="下矢印 68"/>
          <p:cNvSpPr/>
          <p:nvPr/>
        </p:nvSpPr>
        <p:spPr>
          <a:xfrm>
            <a:off x="4261389" y="5110715"/>
            <a:ext cx="432048" cy="420395"/>
          </a:xfrm>
          <a:prstGeom prst="downArrow">
            <a:avLst/>
          </a:prstGeom>
          <a:solidFill>
            <a:schemeClr val="accent2">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テキスト ボックス 70"/>
          <p:cNvSpPr txBox="1"/>
          <p:nvPr/>
        </p:nvSpPr>
        <p:spPr>
          <a:xfrm>
            <a:off x="4765445" y="5136247"/>
            <a:ext cx="1305165" cy="369332"/>
          </a:xfrm>
          <a:prstGeom prst="rect">
            <a:avLst/>
          </a:prstGeom>
          <a:noFill/>
        </p:spPr>
        <p:txBody>
          <a:bodyPr wrap="none" rtlCol="0">
            <a:spAutoFit/>
          </a:bodyPr>
          <a:lstStyle/>
          <a:p>
            <a:r>
              <a:rPr lang="ja-JP" altLang="en-US" dirty="0" smtClean="0"/>
              <a:t>経路を</a:t>
            </a:r>
            <a:r>
              <a:rPr kumimoji="1" lang="ja-JP" altLang="en-US" dirty="0" smtClean="0"/>
              <a:t>抽出</a:t>
            </a:r>
            <a:endParaRPr kumimoji="1" lang="ja-JP" altLang="en-US" dirty="0"/>
          </a:p>
        </p:txBody>
      </p:sp>
      <p:sp>
        <p:nvSpPr>
          <p:cNvPr id="72" name="テキスト ボックス 71"/>
          <p:cNvSpPr txBox="1"/>
          <p:nvPr/>
        </p:nvSpPr>
        <p:spPr>
          <a:xfrm>
            <a:off x="2979666" y="2905198"/>
            <a:ext cx="986167" cy="307777"/>
          </a:xfrm>
          <a:prstGeom prst="rect">
            <a:avLst/>
          </a:prstGeom>
          <a:noFill/>
        </p:spPr>
        <p:txBody>
          <a:bodyPr wrap="none" rtlCol="0">
            <a:spAutoFit/>
          </a:bodyPr>
          <a:lstStyle/>
          <a:p>
            <a:r>
              <a:rPr kumimoji="1" lang="ja-JP" altLang="en-US" sz="1400" dirty="0" smtClean="0"/>
              <a:t>元のコード</a:t>
            </a:r>
            <a:endParaRPr kumimoji="1" lang="ja-JP" altLang="en-US" sz="1400" dirty="0"/>
          </a:p>
        </p:txBody>
      </p:sp>
      <p:sp>
        <p:nvSpPr>
          <p:cNvPr id="10" name="テキスト ボックス 9"/>
          <p:cNvSpPr txBox="1"/>
          <p:nvPr/>
        </p:nvSpPr>
        <p:spPr>
          <a:xfrm>
            <a:off x="2994087" y="3212976"/>
            <a:ext cx="4464496" cy="1815882"/>
          </a:xfrm>
          <a:prstGeom prst="rect">
            <a:avLst/>
          </a:prstGeom>
          <a:solidFill>
            <a:srgbClr val="FFFFFF"/>
          </a:solidFill>
          <a:ln w="28575">
            <a:solidFill>
              <a:srgbClr val="2D2D8A">
                <a:lumMod val="60000"/>
                <a:lumOff val="40000"/>
              </a:srgbClr>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1" i="0" u="none" strike="noStrike" kern="0" cap="none" spc="0" normalizeH="0" baseline="0" noProof="0" dirty="0" smtClean="0">
                <a:ln>
                  <a:noFill/>
                </a:ln>
                <a:solidFill>
                  <a:srgbClr val="7F0055"/>
                </a:solidFill>
                <a:effectLst/>
                <a:uLnTx/>
                <a:uFillTx/>
                <a:latin typeface="Consolas"/>
              </a:rPr>
              <a:t>public</a:t>
            </a:r>
            <a:r>
              <a:rPr kumimoji="0" lang="en-US" altLang="ja-JP" sz="1400" b="1" i="0" u="none" strike="noStrike" kern="0" cap="none" spc="0" normalizeH="0" baseline="0" noProof="0" dirty="0" smtClean="0">
                <a:ln>
                  <a:noFill/>
                </a:ln>
                <a:solidFill>
                  <a:srgbClr val="000000"/>
                </a:solidFill>
                <a:effectLst/>
                <a:uLnTx/>
                <a:uFillTx/>
                <a:latin typeface="Consolas"/>
              </a:rPr>
              <a:t> </a:t>
            </a:r>
            <a:r>
              <a:rPr kumimoji="0" lang="en-US" altLang="ja-JP" sz="1400" b="1" i="0" u="none" strike="noStrike" kern="0" cap="none" spc="0" normalizeH="0" baseline="0" noProof="0" dirty="0" smtClean="0">
                <a:ln>
                  <a:noFill/>
                </a:ln>
                <a:solidFill>
                  <a:srgbClr val="7F0055"/>
                </a:solidFill>
                <a:effectLst/>
                <a:uLnTx/>
                <a:uFillTx/>
                <a:latin typeface="Consolas"/>
              </a:rPr>
              <a:t>static</a:t>
            </a:r>
            <a:r>
              <a:rPr kumimoji="0" lang="en-US" altLang="ja-JP" sz="1400" b="1" i="0" u="none" strike="noStrike" kern="0" cap="none" spc="0" normalizeH="0" baseline="0" noProof="0" dirty="0" smtClean="0">
                <a:ln>
                  <a:noFill/>
                </a:ln>
                <a:solidFill>
                  <a:srgbClr val="000000"/>
                </a:solidFill>
                <a:effectLst/>
                <a:uLnTx/>
                <a:uFillTx/>
                <a:latin typeface="Consolas"/>
              </a:rPr>
              <a:t> </a:t>
            </a:r>
            <a:r>
              <a:rPr kumimoji="0" lang="en-US" altLang="ja-JP" sz="1400" b="1" i="0" u="none" strike="noStrike" kern="0" cap="none" spc="0" normalizeH="0" baseline="0" noProof="0" dirty="0" smtClean="0">
                <a:ln>
                  <a:noFill/>
                </a:ln>
                <a:solidFill>
                  <a:srgbClr val="7F0055"/>
                </a:solidFill>
                <a:effectLst/>
                <a:uLnTx/>
                <a:uFillTx/>
                <a:latin typeface="Consolas"/>
              </a:rPr>
              <a:t>void</a:t>
            </a:r>
            <a:r>
              <a:rPr kumimoji="0" lang="en-US" altLang="ja-JP" sz="1400" b="1" i="0" u="none" strike="noStrike" kern="0" cap="none" spc="0" normalizeH="0" baseline="0" noProof="0" dirty="0" smtClean="0">
                <a:ln>
                  <a:noFill/>
                </a:ln>
                <a:solidFill>
                  <a:srgbClr val="000000"/>
                </a:solidFill>
                <a:effectLst/>
                <a:uLnTx/>
                <a:uFillTx/>
                <a:latin typeface="Consolas"/>
              </a:rPr>
              <a:t> main(String[] </a:t>
            </a:r>
            <a:r>
              <a:rPr kumimoji="0" lang="en-US" altLang="ja-JP" sz="1400" b="1" i="0" u="none" strike="noStrike" kern="0" cap="none" spc="0" normalizeH="0" baseline="0" noProof="0" dirty="0" err="1" smtClean="0">
                <a:ln>
                  <a:noFill/>
                </a:ln>
                <a:solidFill>
                  <a:srgbClr val="000000"/>
                </a:solidFill>
                <a:effectLst/>
                <a:uLnTx/>
                <a:uFillTx/>
                <a:latin typeface="Consolas"/>
              </a:rPr>
              <a:t>args</a:t>
            </a:r>
            <a:r>
              <a:rPr kumimoji="0" lang="en-US" altLang="ja-JP" sz="1400" b="1" i="0" u="none" strike="noStrike" kern="0" cap="none" spc="0" normalizeH="0" baseline="0" noProof="0" dirty="0" smtClean="0">
                <a:ln>
                  <a:noFill/>
                </a:ln>
                <a:solidFill>
                  <a:srgbClr val="000000"/>
                </a:solidFill>
                <a:effectLst/>
                <a:uLnTx/>
                <a:uFillTx/>
                <a:latin typeface="Consolas"/>
              </a:rPr>
              <a:t>)</a:t>
            </a:r>
            <a:r>
              <a:rPr kumimoji="0" lang="en-US" altLang="ja-JP" sz="1400" b="0" i="0"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1" i="0" u="none" strike="noStrike" kern="0" cap="none" spc="0" normalizeH="0" baseline="0" noProof="0" dirty="0" err="1" smtClean="0">
                <a:ln>
                  <a:noFill/>
                </a:ln>
                <a:solidFill>
                  <a:srgbClr val="7F0055"/>
                </a:solidFill>
                <a:effectLst/>
                <a:uLnTx/>
                <a:uFillTx/>
                <a:latin typeface="Consolas"/>
              </a:rPr>
              <a:t>int</a:t>
            </a:r>
            <a:r>
              <a:rPr kumimoji="0" lang="en-US" altLang="ja-JP" sz="1400" b="1" i="0" u="none" strike="noStrike" kern="0" cap="none" spc="0" normalizeH="0" baseline="0" noProof="0" dirty="0" smtClean="0">
                <a:ln>
                  <a:noFill/>
                </a:ln>
                <a:solidFill>
                  <a:srgbClr val="000000"/>
                </a:solidFill>
                <a:effectLst/>
                <a:uLnTx/>
                <a:uFillTx/>
                <a:latin typeface="Consolas"/>
              </a:rPr>
              <a:t> </a:t>
            </a:r>
            <a:r>
              <a:rPr kumimoji="0" lang="en-US" altLang="ja-JP" sz="1400" b="1" i="0" u="none" strike="noStrike" kern="0" cap="none" spc="0" normalizeH="0" baseline="0" noProof="0" dirty="0" err="1" smtClean="0">
                <a:ln>
                  <a:noFill/>
                </a:ln>
                <a:effectLst/>
                <a:uLnTx/>
                <a:uFillTx/>
                <a:latin typeface="Consolas"/>
              </a:rPr>
              <a:t>i</a:t>
            </a:r>
            <a:r>
              <a:rPr kumimoji="0" lang="en-US" altLang="ja-JP" sz="1400" b="1" i="0" u="none" strike="noStrike" kern="0" cap="none" spc="0" normalizeH="0" baseline="0" noProof="0" dirty="0" smtClean="0">
                <a:ln>
                  <a:noFill/>
                </a:ln>
                <a:solidFill>
                  <a:srgbClr val="000000"/>
                </a:solidFill>
                <a:effectLst/>
                <a:uLnTx/>
                <a:uFillTx/>
                <a:latin typeface="Consolas"/>
              </a:rPr>
              <a:t> = 1;  </a:t>
            </a:r>
            <a:r>
              <a:rPr kumimoji="0" lang="en-US" altLang="ja-JP" sz="1400" b="0" i="0" u="none" strike="noStrike" kern="0" cap="none" spc="0" normalizeH="0" baseline="0" noProof="0" dirty="0" smtClean="0">
                <a:ln>
                  <a:noFill/>
                </a:ln>
                <a:solidFill>
                  <a:srgbClr val="000000"/>
                </a:solidFill>
                <a:effectLst/>
                <a:uLnTx/>
                <a:uFillTx/>
                <a:latin typeface="Consolas"/>
              </a:rPr>
              <a:t>List&lt;Integer&gt; </a:t>
            </a:r>
            <a:r>
              <a:rPr kumimoji="0" lang="en-US" altLang="ja-JP" sz="1400" b="1" i="0" u="none" strike="noStrike" kern="0" cap="none" spc="0" normalizeH="0" baseline="0" noProof="0" dirty="0" smtClean="0">
                <a:ln>
                  <a:noFill/>
                </a:ln>
                <a:solidFill>
                  <a:srgbClr val="008000"/>
                </a:solidFill>
                <a:effectLst/>
                <a:uLnTx/>
                <a:uFillTx/>
                <a:latin typeface="Consolas"/>
              </a:rPr>
              <a:t>list</a:t>
            </a:r>
            <a:r>
              <a:rPr kumimoji="0" lang="en-US" altLang="ja-JP" sz="1400" b="1" i="0"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1" i="0" u="none" strike="noStrike" kern="0" cap="none" spc="0" normalizeH="0" baseline="0" noProof="0" dirty="0" smtClean="0">
                <a:ln>
                  <a:noFill/>
                </a:ln>
                <a:solidFill>
                  <a:srgbClr val="7F0055"/>
                </a:solidFill>
                <a:effectLst/>
                <a:uLnTx/>
                <a:uFillTx/>
                <a:latin typeface="Consolas"/>
              </a:rPr>
              <a:t>if</a:t>
            </a:r>
            <a:r>
              <a:rPr kumimoji="0" lang="en-US" altLang="ja-JP" sz="1400" b="1" i="0" u="none" strike="noStrike" kern="0" cap="none" spc="0" normalizeH="0" baseline="0" noProof="0" dirty="0" smtClean="0">
                <a:ln>
                  <a:noFill/>
                </a:ln>
                <a:solidFill>
                  <a:srgbClr val="000000"/>
                </a:solidFill>
                <a:effectLst/>
                <a:uLnTx/>
                <a:uFillTx/>
                <a:latin typeface="Consolas"/>
              </a:rPr>
              <a:t>(</a:t>
            </a:r>
            <a:r>
              <a:rPr kumimoji="0" lang="en-US" altLang="ja-JP" sz="1400" b="1" i="0" u="none" strike="noStrike" kern="0" cap="none" spc="0" normalizeH="0" baseline="0" noProof="0" dirty="0" err="1" smtClean="0">
                <a:ln>
                  <a:noFill/>
                </a:ln>
                <a:effectLst/>
                <a:uLnTx/>
                <a:uFillTx/>
                <a:latin typeface="Consolas"/>
              </a:rPr>
              <a:t>i</a:t>
            </a:r>
            <a:r>
              <a:rPr kumimoji="0" lang="en-US" altLang="ja-JP" sz="1400" b="1" i="0" u="none" strike="noStrike" kern="0" cap="none" spc="0" normalizeH="0" baseline="0" noProof="0" dirty="0" smtClean="0">
                <a:ln>
                  <a:noFill/>
                </a:ln>
                <a:solidFill>
                  <a:srgbClr val="000000"/>
                </a:solidFill>
                <a:effectLst/>
                <a:uLnTx/>
                <a:uFillTx/>
                <a:latin typeface="Consolas"/>
              </a:rPr>
              <a:t> == 0)</a:t>
            </a:r>
            <a:endParaRPr kumimoji="0" lang="en-US" altLang="ja-JP" sz="1400" b="0" i="0" u="none" strike="noStrike" kern="0" cap="none" spc="0" normalizeH="0" baseline="0" noProof="0" dirty="0" smtClean="0">
              <a:ln>
                <a:noFill/>
              </a:ln>
              <a:solidFill>
                <a:srgbClr val="000000"/>
              </a:solidFill>
              <a:effectLst/>
              <a:uLnTx/>
              <a:uFillTx/>
              <a:latin typeface="Consola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8000"/>
                </a:solidFill>
                <a:effectLst/>
                <a:uLnTx/>
                <a:uFillTx/>
                <a:latin typeface="Consolas"/>
              </a:rPr>
              <a:t>   list</a:t>
            </a:r>
            <a:r>
              <a:rPr kumimoji="0" lang="en-US" altLang="ja-JP" sz="1400" b="0" i="0" u="none" strike="noStrike" kern="0" cap="none" spc="0" normalizeH="0" baseline="0" noProof="0" dirty="0" smtClean="0">
                <a:ln>
                  <a:noFill/>
                </a:ln>
                <a:solidFill>
                  <a:srgbClr val="000000"/>
                </a:solidFill>
                <a:effectLst/>
                <a:uLnTx/>
                <a:uFillTx/>
                <a:latin typeface="Consolas"/>
              </a:rPr>
              <a:t> = </a:t>
            </a:r>
            <a:r>
              <a:rPr kumimoji="0" lang="en-US" altLang="ja-JP" sz="1400" b="1" i="0" u="none" strike="noStrike" kern="0" cap="none" spc="0" normalizeH="0" baseline="0" noProof="0" dirty="0" smtClean="0">
                <a:ln>
                  <a:noFill/>
                </a:ln>
                <a:solidFill>
                  <a:srgbClr val="7F0055"/>
                </a:solidFill>
                <a:effectLst/>
                <a:uLnTx/>
                <a:uFillTx/>
                <a:latin typeface="Consolas"/>
              </a:rPr>
              <a:t>new</a:t>
            </a:r>
            <a:r>
              <a:rPr kumimoji="0" lang="en-US" altLang="ja-JP" sz="1400" b="1" i="0" u="none" strike="noStrike" kern="0" cap="none" spc="0" normalizeH="0" baseline="0" noProof="0" dirty="0" smtClean="0">
                <a:ln>
                  <a:noFill/>
                </a:ln>
                <a:solidFill>
                  <a:srgbClr val="000000"/>
                </a:solidFill>
                <a:effectLst/>
                <a:uLnTx/>
                <a:uFillTx/>
                <a:latin typeface="Consolas"/>
              </a:rPr>
              <a:t> </a:t>
            </a:r>
            <a:r>
              <a:rPr kumimoji="0" lang="en-US" altLang="ja-JP" sz="1400" b="1" i="0" u="none" strike="noStrike" kern="0" cap="none" spc="0" normalizeH="0" baseline="0" noProof="0" dirty="0" err="1" smtClean="0">
                <a:ln>
                  <a:noFill/>
                </a:ln>
                <a:solidFill>
                  <a:srgbClr val="000000"/>
                </a:solidFill>
                <a:effectLst/>
                <a:uLnTx/>
                <a:uFillTx/>
                <a:latin typeface="Consolas"/>
              </a:rPr>
              <a:t>ArrayList</a:t>
            </a:r>
            <a:r>
              <a:rPr kumimoji="0" lang="en-US" altLang="ja-JP" sz="1400" b="1" i="0" u="none" strike="noStrike" kern="0" cap="none" spc="0" normalizeH="0" baseline="0" noProof="0" dirty="0" smtClean="0">
                <a:ln>
                  <a:noFill/>
                </a:ln>
                <a:solidFill>
                  <a:srgbClr val="000000"/>
                </a:solidFill>
                <a:effectLst/>
                <a:uLnTx/>
                <a:uFillTx/>
                <a:latin typeface="Consolas"/>
              </a:rPr>
              <a:t>&lt;&gt;();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1" i="0" u="none" strike="noStrike" kern="0" cap="none" spc="0" normalizeH="0" baseline="0" noProof="0" dirty="0" smtClean="0">
                <a:ln>
                  <a:noFill/>
                </a:ln>
                <a:solidFill>
                  <a:srgbClr val="7F0055"/>
                </a:solidFill>
                <a:effectLst/>
                <a:uLnTx/>
                <a:uFillTx/>
                <a:latin typeface="Consolas"/>
              </a:rPr>
              <a:t>else</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8000"/>
                </a:solidFill>
                <a:effectLst/>
                <a:uLnTx/>
                <a:uFillTx/>
                <a:latin typeface="Consolas"/>
              </a:rPr>
              <a:t>   list</a:t>
            </a:r>
            <a:r>
              <a:rPr kumimoji="0" lang="en-US" altLang="ja-JP" sz="1400" b="0" i="0" u="none" strike="noStrike" kern="0" cap="none" spc="0" normalizeH="0" baseline="0" noProof="0" dirty="0" smtClean="0">
                <a:ln>
                  <a:noFill/>
                </a:ln>
                <a:solidFill>
                  <a:srgbClr val="000000"/>
                </a:solidFill>
                <a:effectLst/>
                <a:uLnTx/>
                <a:uFillTx/>
                <a:latin typeface="Consolas"/>
              </a:rPr>
              <a:t> = </a:t>
            </a:r>
            <a:r>
              <a:rPr kumimoji="0" lang="en-US" altLang="ja-JP" sz="1400" b="1" i="0" u="none" strike="noStrike" kern="0" cap="none" spc="0" normalizeH="0" baseline="0" noProof="0" dirty="0" smtClean="0">
                <a:ln>
                  <a:noFill/>
                </a:ln>
                <a:solidFill>
                  <a:srgbClr val="7F0055"/>
                </a:solidFill>
                <a:effectLst/>
                <a:uLnTx/>
                <a:uFillTx/>
                <a:latin typeface="Consolas"/>
              </a:rPr>
              <a:t>new</a:t>
            </a:r>
            <a:r>
              <a:rPr kumimoji="0" lang="en-US" altLang="ja-JP" sz="1400" b="1" i="0" u="none" strike="noStrike" kern="0" cap="none" spc="0" normalizeH="0" baseline="0" noProof="0" dirty="0" smtClean="0">
                <a:ln>
                  <a:noFill/>
                </a:ln>
                <a:solidFill>
                  <a:srgbClr val="000000"/>
                </a:solidFill>
                <a:effectLst/>
                <a:uLnTx/>
                <a:uFillTx/>
                <a:latin typeface="Consolas"/>
              </a:rPr>
              <a:t> </a:t>
            </a:r>
            <a:r>
              <a:rPr kumimoji="0" lang="en-US" altLang="ja-JP" sz="1400" b="1" i="0" u="none" strike="noStrike" kern="0" cap="none" spc="0" normalizeH="0" baseline="0" noProof="0" dirty="0" err="1" smtClean="0">
                <a:ln>
                  <a:noFill/>
                </a:ln>
                <a:solidFill>
                  <a:srgbClr val="000000"/>
                </a:solidFill>
                <a:effectLst/>
                <a:uLnTx/>
                <a:uFillTx/>
                <a:latin typeface="Consolas"/>
              </a:rPr>
              <a:t>LinkedList</a:t>
            </a:r>
            <a:r>
              <a:rPr kumimoji="0" lang="en-US" altLang="ja-JP" sz="1400" b="1" i="0" u="none" strike="noStrike" kern="0" cap="none" spc="0" normalizeH="0" baseline="0" noProof="0" dirty="0" smtClean="0">
                <a:ln>
                  <a:noFill/>
                </a:ln>
                <a:solidFill>
                  <a:srgbClr val="000000"/>
                </a:solidFill>
                <a:effectLst/>
                <a:uLnTx/>
                <a:uFillTx/>
                <a:latin typeface="Consolas"/>
              </a:rPr>
              <a:t>&lt;&gt;();</a:t>
            </a:r>
          </a:p>
          <a:p>
            <a:pPr lvl="0">
              <a:defRPr/>
            </a:pPr>
            <a:r>
              <a:rPr kumimoji="0" lang="en-US" altLang="ja-JP" sz="1400" i="1" kern="0" dirty="0">
                <a:solidFill>
                  <a:srgbClr val="000000"/>
                </a:solidFill>
                <a:latin typeface="Consolas"/>
              </a:rPr>
              <a:t>initialize(</a:t>
            </a:r>
            <a:r>
              <a:rPr kumimoji="0" lang="en-US" altLang="ja-JP" sz="1400" b="0" i="1" u="none" strike="noStrike" kern="0" cap="none" spc="0" normalizeH="0" baseline="0" noProof="0" dirty="0" smtClean="0">
                <a:ln>
                  <a:noFill/>
                </a:ln>
                <a:solidFill>
                  <a:srgbClr val="008000"/>
                </a:solidFill>
                <a:effectLst/>
                <a:uLnTx/>
                <a:uFillTx/>
                <a:latin typeface="Consolas"/>
              </a:rPr>
              <a:t>list</a:t>
            </a:r>
            <a:r>
              <a:rPr kumimoji="0" lang="en-US" altLang="ja-JP" sz="1400" b="0" i="1"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err="1" smtClean="0">
                <a:ln>
                  <a:noFill/>
                </a:ln>
                <a:solidFill>
                  <a:srgbClr val="008000"/>
                </a:solidFill>
                <a:effectLst/>
                <a:uLnTx/>
                <a:uFillTx/>
                <a:latin typeface="Consolas"/>
              </a:rPr>
              <a:t>list</a:t>
            </a:r>
            <a:r>
              <a:rPr kumimoji="0" lang="en-US" altLang="ja-JP" sz="1400" b="0" i="0" u="none" strike="noStrike" kern="0" cap="none" spc="0" normalizeH="0" baseline="0" noProof="0" dirty="0" err="1" smtClean="0">
                <a:ln>
                  <a:noFill/>
                </a:ln>
                <a:solidFill>
                  <a:srgbClr val="000000"/>
                </a:solidFill>
                <a:effectLst/>
                <a:uLnTx/>
                <a:uFillTx/>
                <a:latin typeface="Consolas"/>
              </a:rPr>
              <a:t>.size</a:t>
            </a:r>
            <a:r>
              <a:rPr kumimoji="0" lang="en-US" altLang="ja-JP" sz="1400" b="0" i="0" u="none" strike="noStrike" kern="0" cap="none" spc="0" normalizeH="0" baseline="0" noProof="0" dirty="0" smtClean="0">
                <a:ln>
                  <a:noFill/>
                </a:ln>
                <a:solidFill>
                  <a:srgbClr val="000000"/>
                </a:solidFill>
                <a:effectLst/>
                <a:uLnTx/>
                <a:uFillTx/>
                <a:latin typeface="Consolas"/>
              </a:rPr>
              <a:t>(); }</a:t>
            </a:r>
            <a:endParaRPr kumimoji="0" lang="ja-JP" altLang="en-US" sz="1400" b="0" i="0" u="none" strike="noStrike" kern="0" cap="none" spc="0" normalizeH="0" baseline="0" noProof="0" dirty="0" smtClean="0">
              <a:ln>
                <a:noFill/>
              </a:ln>
              <a:solidFill>
                <a:srgbClr val="000000"/>
              </a:solidFill>
              <a:effectLst/>
              <a:uLnTx/>
              <a:uFillTx/>
              <a:latin typeface="Arial"/>
            </a:endParaRPr>
          </a:p>
        </p:txBody>
      </p:sp>
      <p:sp>
        <p:nvSpPr>
          <p:cNvPr id="11" name="テキスト ボックス 10"/>
          <p:cNvSpPr txBox="1"/>
          <p:nvPr/>
        </p:nvSpPr>
        <p:spPr>
          <a:xfrm>
            <a:off x="2982336" y="5613388"/>
            <a:ext cx="2952328" cy="830997"/>
          </a:xfrm>
          <a:prstGeom prst="rect">
            <a:avLst/>
          </a:prstGeom>
          <a:solidFill>
            <a:srgbClr val="FFFFFF"/>
          </a:solidFill>
          <a:ln w="28575">
            <a:solidFill>
              <a:srgbClr val="2D2D8A">
                <a:lumMod val="60000"/>
                <a:lumOff val="40000"/>
              </a:srgbClr>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err="1" smtClean="0">
                <a:ln>
                  <a:noFill/>
                </a:ln>
                <a:solidFill>
                  <a:srgbClr val="7F0055"/>
                </a:solidFill>
                <a:effectLst/>
                <a:uLnTx/>
                <a:uFillTx/>
                <a:latin typeface="Consolas"/>
              </a:rPr>
              <a:t>int</a:t>
            </a:r>
            <a:r>
              <a:rPr kumimoji="0" lang="en-US" altLang="ja-JP" sz="1200" b="1" i="0" u="none" strike="noStrike" kern="0" cap="none" spc="0" normalizeH="0" baseline="0" noProof="0" dirty="0" smtClean="0">
                <a:ln>
                  <a:noFill/>
                </a:ln>
                <a:solidFill>
                  <a:srgbClr val="000000"/>
                </a:solidFill>
                <a:effectLst/>
                <a:uLnTx/>
                <a:uFillTx/>
                <a:latin typeface="Consolas"/>
              </a:rPr>
              <a:t> </a:t>
            </a:r>
            <a:r>
              <a:rPr kumimoji="0" lang="en-US" altLang="ja-JP" sz="1200" b="1" i="0" u="none" strike="noStrike" kern="0" cap="none" spc="0" normalizeH="0" baseline="0" noProof="0" dirty="0" err="1" smtClean="0">
                <a:ln>
                  <a:noFill/>
                </a:ln>
                <a:solidFill>
                  <a:srgbClr val="008000"/>
                </a:solidFill>
                <a:effectLst/>
                <a:uLnTx/>
                <a:uFillTx/>
                <a:latin typeface="Consolas"/>
              </a:rPr>
              <a:t>i</a:t>
            </a:r>
            <a:r>
              <a:rPr kumimoji="0" lang="en-US" altLang="ja-JP" sz="1200" b="1" i="0" u="none" strike="noStrike" kern="0" cap="none" spc="0" normalizeH="0" baseline="0" noProof="0" dirty="0" smtClean="0">
                <a:ln>
                  <a:noFill/>
                </a:ln>
                <a:solidFill>
                  <a:srgbClr val="000000"/>
                </a:solidFill>
                <a:effectLst/>
                <a:uLnTx/>
                <a:uFillTx/>
                <a:latin typeface="Consolas"/>
              </a:rPr>
              <a:t> = 1;  </a:t>
            </a:r>
            <a:r>
              <a:rPr kumimoji="0" lang="en-US" altLang="ja-JP" sz="1200" b="0" i="0" u="none" strike="noStrike" kern="0" cap="none" spc="0" normalizeH="0" baseline="0" noProof="0" dirty="0" smtClean="0">
                <a:ln>
                  <a:noFill/>
                </a:ln>
                <a:solidFill>
                  <a:srgbClr val="000000"/>
                </a:solidFill>
                <a:effectLst/>
                <a:uLnTx/>
                <a:uFillTx/>
                <a:latin typeface="Consolas"/>
              </a:rPr>
              <a:t>List&lt;Integer&gt; </a:t>
            </a:r>
            <a:r>
              <a:rPr kumimoji="0" lang="en-US" altLang="ja-JP" sz="1200" b="1" i="0" u="none" strike="noStrike" kern="0" cap="none" spc="0" normalizeH="0" baseline="0" noProof="0" dirty="0" smtClean="0">
                <a:ln>
                  <a:noFill/>
                </a:ln>
                <a:solidFill>
                  <a:srgbClr val="008000"/>
                </a:solidFill>
                <a:effectLst/>
                <a:uLnTx/>
                <a:uFillTx/>
                <a:latin typeface="Consolas"/>
              </a:rPr>
              <a:t>list</a:t>
            </a:r>
            <a:r>
              <a:rPr kumimoji="0" lang="en-US" altLang="ja-JP" sz="1200" b="1" i="0"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8000"/>
                </a:solidFill>
                <a:effectLst/>
                <a:uLnTx/>
                <a:uFillTx/>
                <a:latin typeface="Consolas"/>
              </a:rPr>
              <a:t>list</a:t>
            </a:r>
            <a:r>
              <a:rPr kumimoji="0" lang="en-US" altLang="ja-JP" sz="1200" b="0" i="0" u="none" strike="noStrike" kern="0" cap="none" spc="0" normalizeH="0" baseline="0" noProof="0" dirty="0" smtClean="0">
                <a:ln>
                  <a:noFill/>
                </a:ln>
                <a:solidFill>
                  <a:srgbClr val="000000"/>
                </a:solidFill>
                <a:effectLst/>
                <a:uLnTx/>
                <a:uFillTx/>
                <a:latin typeface="Consolas"/>
              </a:rPr>
              <a:t> = </a:t>
            </a:r>
            <a:r>
              <a:rPr kumimoji="0" lang="en-US" altLang="ja-JP" sz="1200" b="1" i="0" u="none" strike="noStrike" kern="0" cap="none" spc="0" normalizeH="0" baseline="0" noProof="0" dirty="0" smtClean="0">
                <a:ln>
                  <a:noFill/>
                </a:ln>
                <a:solidFill>
                  <a:srgbClr val="7F0055"/>
                </a:solidFill>
                <a:effectLst/>
                <a:uLnTx/>
                <a:uFillTx/>
                <a:latin typeface="Consolas"/>
              </a:rPr>
              <a:t>new</a:t>
            </a:r>
            <a:r>
              <a:rPr kumimoji="0" lang="en-US" altLang="ja-JP" sz="1200" b="1" i="0" u="none" strike="noStrike" kern="0" cap="none" spc="0" normalizeH="0" baseline="0" noProof="0" dirty="0" smtClean="0">
                <a:ln>
                  <a:noFill/>
                </a:ln>
                <a:solidFill>
                  <a:srgbClr val="000000"/>
                </a:solidFill>
                <a:effectLst/>
                <a:uLnTx/>
                <a:uFillTx/>
                <a:latin typeface="Consolas"/>
              </a:rPr>
              <a:t> </a:t>
            </a:r>
            <a:r>
              <a:rPr kumimoji="0" lang="en-US" altLang="ja-JP" sz="1200" b="1" i="0" u="none" strike="noStrike" kern="0" cap="none" spc="0" normalizeH="0" baseline="0" noProof="0" dirty="0" err="1" smtClean="0">
                <a:ln>
                  <a:noFill/>
                </a:ln>
                <a:solidFill>
                  <a:srgbClr val="000000"/>
                </a:solidFill>
                <a:effectLst/>
                <a:uLnTx/>
                <a:uFillTx/>
                <a:latin typeface="Consolas"/>
              </a:rPr>
              <a:t>ArrayList</a:t>
            </a:r>
            <a:r>
              <a:rPr kumimoji="0" lang="en-US" altLang="ja-JP" sz="1200" b="1" i="0" u="none" strike="noStrike" kern="0" cap="none" spc="0" normalizeH="0" baseline="0" noProof="0" dirty="0" smtClean="0">
                <a:ln>
                  <a:noFill/>
                </a:ln>
                <a:solidFill>
                  <a:srgbClr val="000000"/>
                </a:solidFill>
                <a:effectLst/>
                <a:uLnTx/>
                <a:uFillTx/>
                <a:latin typeface="Consolas"/>
              </a:rPr>
              <a:t>&lt;&gt;();</a:t>
            </a:r>
          </a:p>
          <a:p>
            <a:pPr lvl="0">
              <a:defRPr/>
            </a:pPr>
            <a:r>
              <a:rPr kumimoji="0" lang="en-US" altLang="ja-JP" sz="1200" i="1" kern="0" dirty="0">
                <a:solidFill>
                  <a:srgbClr val="000000"/>
                </a:solidFill>
                <a:latin typeface="Consolas"/>
              </a:rPr>
              <a:t>initialize(</a:t>
            </a:r>
            <a:r>
              <a:rPr kumimoji="0" lang="en-US" altLang="ja-JP" sz="1200" b="0" i="1" u="none" strike="noStrike" kern="0" cap="none" spc="0" normalizeH="0" baseline="0" noProof="0" dirty="0" smtClean="0">
                <a:ln>
                  <a:noFill/>
                </a:ln>
                <a:solidFill>
                  <a:srgbClr val="008000"/>
                </a:solidFill>
                <a:effectLst/>
                <a:uLnTx/>
                <a:uFillTx/>
                <a:latin typeface="Consolas"/>
              </a:rPr>
              <a:t>list</a:t>
            </a:r>
            <a:r>
              <a:rPr kumimoji="0" lang="en-US" altLang="ja-JP" sz="1200" b="0" i="1"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err="1" smtClean="0">
                <a:ln>
                  <a:noFill/>
                </a:ln>
                <a:solidFill>
                  <a:srgbClr val="008000"/>
                </a:solidFill>
                <a:effectLst/>
                <a:uLnTx/>
                <a:uFillTx/>
                <a:latin typeface="Consolas"/>
              </a:rPr>
              <a:t>list</a:t>
            </a:r>
            <a:r>
              <a:rPr kumimoji="0" lang="en-US" altLang="ja-JP" sz="1200" b="0" i="0" u="none" strike="noStrike" kern="0" cap="none" spc="0" normalizeH="0" baseline="0" noProof="0" dirty="0" err="1" smtClean="0">
                <a:ln>
                  <a:noFill/>
                </a:ln>
                <a:solidFill>
                  <a:srgbClr val="000000"/>
                </a:solidFill>
                <a:effectLst/>
                <a:uLnTx/>
                <a:uFillTx/>
                <a:latin typeface="Consolas"/>
              </a:rPr>
              <a:t>.size</a:t>
            </a:r>
            <a:r>
              <a:rPr kumimoji="0" lang="en-US" altLang="ja-JP" sz="1200" b="0" i="0" u="none" strike="noStrike" kern="0" cap="none" spc="0" normalizeH="0" baseline="0" noProof="0" dirty="0" smtClean="0">
                <a:ln>
                  <a:noFill/>
                </a:ln>
                <a:solidFill>
                  <a:srgbClr val="000000"/>
                </a:solidFill>
                <a:effectLst/>
                <a:uLnTx/>
                <a:uFillTx/>
                <a:latin typeface="Consolas"/>
              </a:rPr>
              <a:t>();</a:t>
            </a:r>
            <a:endParaRPr kumimoji="0" lang="ja-JP" altLang="en-US" sz="1200" b="0" i="0" u="none" strike="noStrike" kern="0" cap="none" spc="0" normalizeH="0" baseline="0" noProof="0" dirty="0" smtClean="0">
              <a:ln>
                <a:noFill/>
              </a:ln>
              <a:solidFill>
                <a:srgbClr val="000000"/>
              </a:solidFill>
              <a:effectLst/>
              <a:uLnTx/>
              <a:uFillTx/>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22</a:t>
            </a:fld>
            <a:endParaRPr lang="en-US" altLang="ja-JP" dirty="0"/>
          </a:p>
        </p:txBody>
      </p:sp>
    </p:spTree>
    <p:extLst>
      <p:ext uri="{BB962C8B-B14F-4D97-AF65-F5344CB8AC3E}">
        <p14:creationId xmlns:p14="http://schemas.microsoft.com/office/powerpoint/2010/main" val="34212002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手順</a:t>
            </a:r>
            <a:r>
              <a:rPr lang="en-US" altLang="ja-JP" dirty="0" smtClean="0"/>
              <a:t>2</a:t>
            </a:r>
            <a:r>
              <a:rPr lang="ja-JP" altLang="en-US" dirty="0" smtClean="0"/>
              <a:t>：手続き</a:t>
            </a:r>
            <a:r>
              <a:rPr lang="ja-JP" altLang="en-US" dirty="0"/>
              <a:t>間実行経路グラフの</a:t>
            </a:r>
            <a:r>
              <a:rPr lang="ja-JP" altLang="en-US" dirty="0" smtClean="0"/>
              <a:t>構築</a:t>
            </a:r>
            <a:r>
              <a:rPr lang="en-US" altLang="ja-JP" dirty="0" smtClean="0"/>
              <a:t/>
            </a:r>
            <a:br>
              <a:rPr lang="en-US" altLang="ja-JP" dirty="0" smtClean="0"/>
            </a:br>
            <a:r>
              <a:rPr lang="ja-JP" altLang="en-US" dirty="0" smtClean="0"/>
              <a:t>データフローの解析</a:t>
            </a:r>
            <a:endParaRPr kumimoji="1" lang="ja-JP" altLang="en-US" dirty="0"/>
          </a:p>
        </p:txBody>
      </p:sp>
      <p:sp>
        <p:nvSpPr>
          <p:cNvPr id="3" name="コンテンツ プレースホルダー 2"/>
          <p:cNvSpPr>
            <a:spLocks noGrp="1"/>
          </p:cNvSpPr>
          <p:nvPr>
            <p:ph idx="1"/>
          </p:nvPr>
        </p:nvSpPr>
        <p:spPr>
          <a:xfrm>
            <a:off x="457200" y="1600200"/>
            <a:ext cx="8435280" cy="1445001"/>
          </a:xfrm>
        </p:spPr>
        <p:txBody>
          <a:bodyPr/>
          <a:lstStyle/>
          <a:p>
            <a:pPr marL="0" indent="0">
              <a:buNone/>
            </a:pPr>
            <a:r>
              <a:rPr lang="ja-JP" altLang="en-US" dirty="0" smtClean="0"/>
              <a:t>ローカル変数・メソッド引数を</a:t>
            </a:r>
            <a:r>
              <a:rPr kumimoji="1" lang="en-US" altLang="ja-JP" dirty="0" smtClean="0"/>
              <a:t>SSA</a:t>
            </a:r>
            <a:r>
              <a:rPr kumimoji="1" lang="ja-JP" altLang="en-US" dirty="0" smtClean="0"/>
              <a:t>形式へ変換し</a:t>
            </a:r>
            <a:endParaRPr kumimoji="1" lang="en-US" altLang="ja-JP" dirty="0" smtClean="0"/>
          </a:p>
          <a:p>
            <a:pPr marL="0" indent="0">
              <a:buNone/>
            </a:pPr>
            <a:r>
              <a:rPr kumimoji="1" lang="ja-JP" altLang="en-US" dirty="0" smtClean="0"/>
              <a:t>各</a:t>
            </a:r>
            <a:r>
              <a:rPr kumimoji="1" lang="en-US" altLang="ja-JP" dirty="0" smtClean="0"/>
              <a:t>SSA</a:t>
            </a:r>
            <a:r>
              <a:rPr kumimoji="1" lang="ja-JP" altLang="en-US" dirty="0" smtClean="0"/>
              <a:t>変数に代入される型をデータフローにより特定</a:t>
            </a:r>
            <a:endParaRPr kumimoji="1" lang="en-US" altLang="ja-JP" dirty="0" smtClean="0"/>
          </a:p>
          <a:p>
            <a:pPr marL="0" indent="0">
              <a:buNone/>
            </a:pPr>
            <a:r>
              <a:rPr lang="en-US" altLang="ja-JP" dirty="0" smtClean="0"/>
              <a:t>(</a:t>
            </a:r>
            <a:r>
              <a:rPr lang="ja-JP" altLang="en-US" dirty="0" smtClean="0"/>
              <a:t>ローカル変数は宣言部，メソッド引数はエントリーノードの属性</a:t>
            </a:r>
            <a:r>
              <a:rPr lang="en-US" altLang="ja-JP" dirty="0" smtClean="0"/>
              <a:t>)</a:t>
            </a:r>
            <a:endParaRPr kumimoji="1" lang="ja-JP" altLang="en-US" dirty="0"/>
          </a:p>
        </p:txBody>
      </p:sp>
      <p:sp>
        <p:nvSpPr>
          <p:cNvPr id="5" name="円/楕円 4"/>
          <p:cNvSpPr/>
          <p:nvPr/>
        </p:nvSpPr>
        <p:spPr>
          <a:xfrm>
            <a:off x="619581" y="4460779"/>
            <a:ext cx="1657777"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0:Example.main</a:t>
            </a:r>
            <a:endParaRPr kumimoji="1" lang="ja-JP" altLang="en-US" sz="1000" dirty="0">
              <a:solidFill>
                <a:schemeClr val="tx1"/>
              </a:solidFill>
            </a:endParaRPr>
          </a:p>
        </p:txBody>
      </p:sp>
      <p:sp>
        <p:nvSpPr>
          <p:cNvPr id="69" name="下矢印 68"/>
          <p:cNvSpPr/>
          <p:nvPr/>
        </p:nvSpPr>
        <p:spPr>
          <a:xfrm>
            <a:off x="3074982" y="4367099"/>
            <a:ext cx="432048" cy="471458"/>
          </a:xfrm>
          <a:prstGeom prst="downArrow">
            <a:avLst/>
          </a:prstGeom>
          <a:solidFill>
            <a:schemeClr val="accent2">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テキスト ボックス 69"/>
          <p:cNvSpPr txBox="1"/>
          <p:nvPr/>
        </p:nvSpPr>
        <p:spPr>
          <a:xfrm>
            <a:off x="3608005" y="4393255"/>
            <a:ext cx="1800493" cy="369332"/>
          </a:xfrm>
          <a:prstGeom prst="rect">
            <a:avLst/>
          </a:prstGeom>
          <a:noFill/>
        </p:spPr>
        <p:txBody>
          <a:bodyPr wrap="none" rtlCol="0">
            <a:spAutoFit/>
          </a:bodyPr>
          <a:lstStyle/>
          <a:p>
            <a:r>
              <a:rPr lang="en-US" altLang="ja-JP" dirty="0" smtClean="0"/>
              <a:t>SSA</a:t>
            </a:r>
            <a:r>
              <a:rPr lang="ja-JP" altLang="en-US" dirty="0" smtClean="0"/>
              <a:t>形式へ変換</a:t>
            </a:r>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1897341610"/>
              </p:ext>
            </p:extLst>
          </p:nvPr>
        </p:nvGraphicFramePr>
        <p:xfrm>
          <a:off x="6156176" y="4725667"/>
          <a:ext cx="2448272" cy="1132255"/>
        </p:xfrm>
        <a:graphic>
          <a:graphicData uri="http://schemas.openxmlformats.org/drawingml/2006/table">
            <a:tbl>
              <a:tblPr firstRow="1" bandRow="1">
                <a:tableStyleId>{21E4AEA4-8DFA-4A89-87EB-49C32662AFE0}</a:tableStyleId>
              </a:tblPr>
              <a:tblGrid>
                <a:gridCol w="1080120"/>
                <a:gridCol w="1368152"/>
              </a:tblGrid>
              <a:tr h="407339">
                <a:tc>
                  <a:txBody>
                    <a:bodyPr/>
                    <a:lstStyle/>
                    <a:p>
                      <a:pPr algn="l"/>
                      <a:r>
                        <a:rPr kumimoji="1" lang="en-US" altLang="ja-JP" sz="1600" dirty="0" smtClean="0"/>
                        <a:t>SSA</a:t>
                      </a:r>
                      <a:r>
                        <a:rPr kumimoji="1" lang="ja-JP" altLang="en-US" sz="1600" dirty="0" smtClean="0"/>
                        <a:t>変数</a:t>
                      </a:r>
                      <a:endParaRPr kumimoji="1" lang="ja-JP" altLang="en-US" sz="1600" dirty="0"/>
                    </a:p>
                  </a:txBody>
                  <a:tcPr/>
                </a:tc>
                <a:tc>
                  <a:txBody>
                    <a:bodyPr/>
                    <a:lstStyle/>
                    <a:p>
                      <a:pPr algn="l"/>
                      <a:r>
                        <a:rPr kumimoji="1" lang="ja-JP" altLang="en-US" sz="1600" dirty="0" smtClean="0"/>
                        <a:t>型</a:t>
                      </a:r>
                      <a:endParaRPr kumimoji="1" lang="ja-JP" altLang="en-US" sz="1600" dirty="0"/>
                    </a:p>
                  </a:txBody>
                  <a:tcPr/>
                </a:tc>
              </a:tr>
              <a:tr h="362458">
                <a:tc>
                  <a:txBody>
                    <a:bodyPr/>
                    <a:lstStyle/>
                    <a:p>
                      <a:pPr algn="l"/>
                      <a:r>
                        <a:rPr kumimoji="1" lang="en-US" altLang="ja-JP" sz="1600" dirty="0" smtClean="0">
                          <a:solidFill>
                            <a:srgbClr val="00B050"/>
                          </a:solidFill>
                        </a:rPr>
                        <a:t>list0</a:t>
                      </a:r>
                      <a:endParaRPr kumimoji="1" lang="ja-JP" altLang="en-US" sz="1600" dirty="0">
                        <a:solidFill>
                          <a:srgbClr val="00B050"/>
                        </a:solidFill>
                      </a:endParaRPr>
                    </a:p>
                  </a:txBody>
                  <a:tcPr/>
                </a:tc>
                <a:tc>
                  <a:txBody>
                    <a:bodyPr/>
                    <a:lstStyle/>
                    <a:p>
                      <a:pPr algn="l"/>
                      <a:r>
                        <a:rPr kumimoji="1" lang="en-US" altLang="ja-JP" sz="1600" dirty="0" smtClean="0"/>
                        <a:t>{}</a:t>
                      </a:r>
                      <a:endParaRPr kumimoji="1" lang="ja-JP" altLang="en-US" sz="1600" dirty="0"/>
                    </a:p>
                  </a:txBody>
                  <a:tcPr/>
                </a:tc>
              </a:tr>
              <a:tr h="362458">
                <a:tc>
                  <a:txBody>
                    <a:bodyPr/>
                    <a:lstStyle/>
                    <a:p>
                      <a:pPr algn="l"/>
                      <a:r>
                        <a:rPr kumimoji="1" lang="en-US" altLang="ja-JP" sz="1600" dirty="0" smtClean="0">
                          <a:solidFill>
                            <a:srgbClr val="0070C0"/>
                          </a:solidFill>
                        </a:rPr>
                        <a:t>list1</a:t>
                      </a:r>
                      <a:endParaRPr kumimoji="1" lang="ja-JP" altLang="en-US" sz="1600" dirty="0">
                        <a:solidFill>
                          <a:srgbClr val="0070C0"/>
                        </a:solidFill>
                      </a:endParaRPr>
                    </a:p>
                  </a:txBody>
                  <a:tcPr/>
                </a:tc>
                <a:tc>
                  <a:txBody>
                    <a:bodyPr/>
                    <a:lstStyle/>
                    <a:p>
                      <a:pPr algn="l"/>
                      <a:r>
                        <a:rPr kumimoji="1" lang="en-US" altLang="ja-JP" sz="1600" dirty="0" smtClean="0"/>
                        <a:t>{</a:t>
                      </a:r>
                      <a:r>
                        <a:rPr kumimoji="1" lang="en-US" altLang="ja-JP" sz="1600" dirty="0" err="1" smtClean="0"/>
                        <a:t>ArrayList</a:t>
                      </a:r>
                      <a:r>
                        <a:rPr kumimoji="1" lang="en-US" altLang="ja-JP" sz="1600" dirty="0" smtClean="0"/>
                        <a:t>}</a:t>
                      </a:r>
                      <a:endParaRPr kumimoji="1" lang="ja-JP" altLang="en-US" sz="1600" dirty="0"/>
                    </a:p>
                  </a:txBody>
                  <a:tcPr/>
                </a:tc>
              </a:tr>
            </a:tbl>
          </a:graphicData>
        </a:graphic>
      </p:graphicFrame>
      <p:sp>
        <p:nvSpPr>
          <p:cNvPr id="11" name="テキスト ボックス 10"/>
          <p:cNvSpPr txBox="1"/>
          <p:nvPr/>
        </p:nvSpPr>
        <p:spPr>
          <a:xfrm>
            <a:off x="2568939" y="3139001"/>
            <a:ext cx="1385316" cy="307777"/>
          </a:xfrm>
          <a:prstGeom prst="rect">
            <a:avLst/>
          </a:prstGeom>
          <a:noFill/>
        </p:spPr>
        <p:txBody>
          <a:bodyPr wrap="none" rtlCol="0">
            <a:spAutoFit/>
          </a:bodyPr>
          <a:lstStyle/>
          <a:p>
            <a:r>
              <a:rPr lang="ja-JP" altLang="en-US" sz="1400" dirty="0" smtClean="0"/>
              <a:t>抽出された</a:t>
            </a:r>
            <a:r>
              <a:rPr lang="ja-JP" altLang="en-US" sz="1400" dirty="0"/>
              <a:t>経路</a:t>
            </a:r>
            <a:endParaRPr kumimoji="1" lang="ja-JP" altLang="en-US" sz="1400" dirty="0"/>
          </a:p>
        </p:txBody>
      </p:sp>
      <p:sp>
        <p:nvSpPr>
          <p:cNvPr id="12" name="テキスト ボックス 11"/>
          <p:cNvSpPr txBox="1"/>
          <p:nvPr/>
        </p:nvSpPr>
        <p:spPr>
          <a:xfrm>
            <a:off x="2607197" y="3446778"/>
            <a:ext cx="2952328" cy="830997"/>
          </a:xfrm>
          <a:prstGeom prst="rect">
            <a:avLst/>
          </a:prstGeom>
          <a:solidFill>
            <a:srgbClr val="FFFFFF"/>
          </a:solidFill>
          <a:ln w="28575">
            <a:solidFill>
              <a:srgbClr val="2D2D8A">
                <a:lumMod val="60000"/>
                <a:lumOff val="40000"/>
              </a:srgbClr>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err="1" smtClean="0">
                <a:ln>
                  <a:noFill/>
                </a:ln>
                <a:solidFill>
                  <a:srgbClr val="7F0055"/>
                </a:solidFill>
                <a:effectLst/>
                <a:uLnTx/>
                <a:uFillTx/>
                <a:latin typeface="Consolas"/>
              </a:rPr>
              <a:t>int</a:t>
            </a:r>
            <a:r>
              <a:rPr kumimoji="0" lang="en-US" altLang="ja-JP" sz="1200" b="1" i="0" u="none" strike="noStrike" kern="0" cap="none" spc="0" normalizeH="0" baseline="0" noProof="0" dirty="0" smtClean="0">
                <a:ln>
                  <a:noFill/>
                </a:ln>
                <a:solidFill>
                  <a:srgbClr val="000000"/>
                </a:solidFill>
                <a:effectLst/>
                <a:uLnTx/>
                <a:uFillTx/>
                <a:latin typeface="Consolas"/>
              </a:rPr>
              <a:t> </a:t>
            </a:r>
            <a:r>
              <a:rPr kumimoji="0" lang="en-US" altLang="ja-JP" sz="1200" b="1" i="0" u="none" strike="noStrike" kern="0" cap="none" spc="0" normalizeH="0" baseline="0" noProof="0" dirty="0" err="1" smtClean="0">
                <a:ln>
                  <a:noFill/>
                </a:ln>
                <a:effectLst/>
                <a:uLnTx/>
                <a:uFillTx/>
                <a:latin typeface="Consolas"/>
              </a:rPr>
              <a:t>i</a:t>
            </a:r>
            <a:r>
              <a:rPr kumimoji="0" lang="en-US" altLang="ja-JP" sz="1200" b="1" i="0" u="none" strike="noStrike" kern="0" cap="none" spc="0" normalizeH="0" baseline="0" noProof="0" dirty="0" smtClean="0">
                <a:ln>
                  <a:noFill/>
                </a:ln>
                <a:solidFill>
                  <a:srgbClr val="000000"/>
                </a:solidFill>
                <a:effectLst/>
                <a:uLnTx/>
                <a:uFillTx/>
                <a:latin typeface="Consolas"/>
              </a:rPr>
              <a:t> = 1;  </a:t>
            </a:r>
            <a:r>
              <a:rPr kumimoji="0" lang="en-US" altLang="ja-JP" sz="1200" b="0" i="0" u="none" strike="noStrike" kern="0" cap="none" spc="0" normalizeH="0" baseline="0" noProof="0" dirty="0" smtClean="0">
                <a:ln>
                  <a:noFill/>
                </a:ln>
                <a:solidFill>
                  <a:srgbClr val="000000"/>
                </a:solidFill>
                <a:effectLst/>
                <a:uLnTx/>
                <a:uFillTx/>
                <a:latin typeface="Consolas"/>
              </a:rPr>
              <a:t>List&lt;Integer&gt; </a:t>
            </a:r>
            <a:r>
              <a:rPr kumimoji="0" lang="en-US" altLang="ja-JP" sz="1200" b="1" i="0" u="none" strike="noStrike" kern="0" cap="none" spc="0" normalizeH="0" baseline="0" noProof="0" dirty="0" smtClean="0">
                <a:ln>
                  <a:noFill/>
                </a:ln>
                <a:solidFill>
                  <a:srgbClr val="008000"/>
                </a:solidFill>
                <a:effectLst/>
                <a:uLnTx/>
                <a:uFillTx/>
                <a:latin typeface="Consolas"/>
              </a:rPr>
              <a:t>list</a:t>
            </a:r>
            <a:r>
              <a:rPr kumimoji="0" lang="en-US" altLang="ja-JP" sz="1200" b="1" i="0"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8000"/>
                </a:solidFill>
                <a:effectLst/>
                <a:uLnTx/>
                <a:uFillTx/>
                <a:latin typeface="Consolas"/>
              </a:rPr>
              <a:t>list</a:t>
            </a:r>
            <a:r>
              <a:rPr kumimoji="0" lang="en-US" altLang="ja-JP" sz="1200" b="0" i="0" u="none" strike="noStrike" kern="0" cap="none" spc="0" normalizeH="0" baseline="0" noProof="0" dirty="0" smtClean="0">
                <a:ln>
                  <a:noFill/>
                </a:ln>
                <a:solidFill>
                  <a:srgbClr val="000000"/>
                </a:solidFill>
                <a:effectLst/>
                <a:uLnTx/>
                <a:uFillTx/>
                <a:latin typeface="Consolas"/>
              </a:rPr>
              <a:t> = </a:t>
            </a:r>
            <a:r>
              <a:rPr kumimoji="0" lang="en-US" altLang="ja-JP" sz="1200" b="1" i="0" u="none" strike="noStrike" kern="0" cap="none" spc="0" normalizeH="0" baseline="0" noProof="0" dirty="0" smtClean="0">
                <a:ln>
                  <a:noFill/>
                </a:ln>
                <a:solidFill>
                  <a:srgbClr val="7F0055"/>
                </a:solidFill>
                <a:effectLst/>
                <a:uLnTx/>
                <a:uFillTx/>
                <a:latin typeface="Consolas"/>
              </a:rPr>
              <a:t>new</a:t>
            </a:r>
            <a:r>
              <a:rPr kumimoji="0" lang="en-US" altLang="ja-JP" sz="1200" b="1" i="0" u="none" strike="noStrike" kern="0" cap="none" spc="0" normalizeH="0" baseline="0" noProof="0" dirty="0" smtClean="0">
                <a:ln>
                  <a:noFill/>
                </a:ln>
                <a:solidFill>
                  <a:srgbClr val="000000"/>
                </a:solidFill>
                <a:effectLst/>
                <a:uLnTx/>
                <a:uFillTx/>
                <a:latin typeface="Consolas"/>
              </a:rPr>
              <a:t> </a:t>
            </a:r>
            <a:r>
              <a:rPr kumimoji="0" lang="en-US" altLang="ja-JP" sz="1200" b="1" i="0" u="none" strike="noStrike" kern="0" cap="none" spc="0" normalizeH="0" baseline="0" noProof="0" dirty="0" err="1" smtClean="0">
                <a:ln>
                  <a:noFill/>
                </a:ln>
                <a:solidFill>
                  <a:srgbClr val="000000"/>
                </a:solidFill>
                <a:effectLst/>
                <a:uLnTx/>
                <a:uFillTx/>
                <a:latin typeface="Consolas"/>
              </a:rPr>
              <a:t>ArrayList</a:t>
            </a:r>
            <a:r>
              <a:rPr kumimoji="0" lang="en-US" altLang="ja-JP" sz="1200" b="1" i="0" u="none" strike="noStrike" kern="0" cap="none" spc="0" normalizeH="0" baseline="0" noProof="0" dirty="0" smtClean="0">
                <a:ln>
                  <a:noFill/>
                </a:ln>
                <a:solidFill>
                  <a:srgbClr val="000000"/>
                </a:solidFill>
                <a:effectLst/>
                <a:uLnTx/>
                <a:uFillTx/>
                <a:latin typeface="Consolas"/>
              </a:rPr>
              <a:t>&lt;&gt;();</a:t>
            </a:r>
          </a:p>
          <a:p>
            <a:pPr lvl="0">
              <a:defRPr/>
            </a:pPr>
            <a:r>
              <a:rPr kumimoji="0" lang="en-US" altLang="ja-JP" sz="1200" i="1" kern="0" dirty="0">
                <a:solidFill>
                  <a:srgbClr val="000000"/>
                </a:solidFill>
                <a:latin typeface="Consolas"/>
              </a:rPr>
              <a:t>initialize(</a:t>
            </a:r>
            <a:r>
              <a:rPr kumimoji="0" lang="en-US" altLang="ja-JP" sz="1200" b="0" i="1" u="none" strike="noStrike" kern="0" cap="none" spc="0" normalizeH="0" baseline="0" noProof="0" dirty="0" smtClean="0">
                <a:ln>
                  <a:noFill/>
                </a:ln>
                <a:solidFill>
                  <a:srgbClr val="008000"/>
                </a:solidFill>
                <a:effectLst/>
                <a:uLnTx/>
                <a:uFillTx/>
                <a:latin typeface="Consolas"/>
              </a:rPr>
              <a:t>list</a:t>
            </a:r>
            <a:r>
              <a:rPr kumimoji="0" lang="en-US" altLang="ja-JP" sz="1200" b="0" i="1"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err="1" smtClean="0">
                <a:ln>
                  <a:noFill/>
                </a:ln>
                <a:solidFill>
                  <a:srgbClr val="008000"/>
                </a:solidFill>
                <a:effectLst/>
                <a:uLnTx/>
                <a:uFillTx/>
                <a:latin typeface="Consolas"/>
              </a:rPr>
              <a:t>list</a:t>
            </a:r>
            <a:r>
              <a:rPr kumimoji="0" lang="en-US" altLang="ja-JP" sz="1200" b="0" i="0" u="none" strike="noStrike" kern="0" cap="none" spc="0" normalizeH="0" baseline="0" noProof="0" dirty="0" err="1" smtClean="0">
                <a:ln>
                  <a:noFill/>
                </a:ln>
                <a:solidFill>
                  <a:srgbClr val="000000"/>
                </a:solidFill>
                <a:effectLst/>
                <a:uLnTx/>
                <a:uFillTx/>
                <a:latin typeface="Consolas"/>
              </a:rPr>
              <a:t>.size</a:t>
            </a:r>
            <a:r>
              <a:rPr kumimoji="0" lang="en-US" altLang="ja-JP" sz="1200" b="0" i="0" u="none" strike="noStrike" kern="0" cap="none" spc="0" normalizeH="0" baseline="0" noProof="0" dirty="0" smtClean="0">
                <a:ln>
                  <a:noFill/>
                </a:ln>
                <a:solidFill>
                  <a:srgbClr val="000000"/>
                </a:solidFill>
                <a:effectLst/>
                <a:uLnTx/>
                <a:uFillTx/>
                <a:latin typeface="Consolas"/>
              </a:rPr>
              <a:t>();</a:t>
            </a:r>
            <a:endParaRPr kumimoji="0" lang="ja-JP" altLang="en-US" sz="1200" b="0" i="0" u="none" strike="noStrike" kern="0" cap="none" spc="0" normalizeH="0" baseline="0" noProof="0" dirty="0" smtClean="0">
              <a:ln>
                <a:noFill/>
              </a:ln>
              <a:solidFill>
                <a:srgbClr val="000000"/>
              </a:solidFill>
              <a:effectLst/>
              <a:uLnTx/>
              <a:uFillTx/>
            </a:endParaRPr>
          </a:p>
        </p:txBody>
      </p:sp>
      <p:sp>
        <p:nvSpPr>
          <p:cNvPr id="13" name="テキスト ボックス 12"/>
          <p:cNvSpPr txBox="1"/>
          <p:nvPr/>
        </p:nvSpPr>
        <p:spPr>
          <a:xfrm>
            <a:off x="2627784" y="4922346"/>
            <a:ext cx="2952328" cy="830997"/>
          </a:xfrm>
          <a:prstGeom prst="rect">
            <a:avLst/>
          </a:prstGeom>
          <a:solidFill>
            <a:srgbClr val="FFFFFF"/>
          </a:solidFill>
          <a:ln w="28575">
            <a:solidFill>
              <a:srgbClr val="2D2D8A">
                <a:lumMod val="60000"/>
                <a:lumOff val="40000"/>
              </a:srgbClr>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err="1" smtClean="0">
                <a:ln>
                  <a:noFill/>
                </a:ln>
                <a:solidFill>
                  <a:srgbClr val="7F0055"/>
                </a:solidFill>
                <a:effectLst/>
                <a:uLnTx/>
                <a:uFillTx/>
                <a:latin typeface="Consolas"/>
              </a:rPr>
              <a:t>int</a:t>
            </a:r>
            <a:r>
              <a:rPr kumimoji="0" lang="en-US" altLang="ja-JP" sz="1200" b="1" i="0" u="none" strike="noStrike" kern="0" cap="none" spc="0" normalizeH="0" baseline="0" noProof="0" dirty="0" smtClean="0">
                <a:ln>
                  <a:noFill/>
                </a:ln>
                <a:solidFill>
                  <a:srgbClr val="000000"/>
                </a:solidFill>
                <a:effectLst/>
                <a:uLnTx/>
                <a:uFillTx/>
                <a:latin typeface="Consolas"/>
              </a:rPr>
              <a:t> </a:t>
            </a:r>
            <a:r>
              <a:rPr kumimoji="0" lang="en-US" altLang="ja-JP" sz="1200" b="1" i="0" u="none" strike="noStrike" kern="0" cap="none" spc="0" normalizeH="0" baseline="0" noProof="0" dirty="0" err="1" smtClean="0">
                <a:ln>
                  <a:noFill/>
                </a:ln>
                <a:effectLst/>
                <a:uLnTx/>
                <a:uFillTx/>
                <a:latin typeface="Consolas"/>
              </a:rPr>
              <a:t>i</a:t>
            </a:r>
            <a:r>
              <a:rPr kumimoji="0" lang="en-US" altLang="ja-JP" sz="1200" b="1" i="0" u="none" strike="noStrike" kern="0" cap="none" spc="0" normalizeH="0" baseline="0" noProof="0" dirty="0" smtClean="0">
                <a:ln>
                  <a:noFill/>
                </a:ln>
                <a:solidFill>
                  <a:srgbClr val="000000"/>
                </a:solidFill>
                <a:effectLst/>
                <a:uLnTx/>
                <a:uFillTx/>
                <a:latin typeface="Consolas"/>
              </a:rPr>
              <a:t> = 1;  </a:t>
            </a:r>
            <a:r>
              <a:rPr kumimoji="0" lang="en-US" altLang="ja-JP" sz="1200" b="0" i="0" u="none" strike="noStrike" kern="0" cap="none" spc="0" normalizeH="0" baseline="0" noProof="0" dirty="0" smtClean="0">
                <a:ln>
                  <a:noFill/>
                </a:ln>
                <a:solidFill>
                  <a:srgbClr val="000000"/>
                </a:solidFill>
                <a:effectLst/>
                <a:uLnTx/>
                <a:uFillTx/>
                <a:latin typeface="Consolas"/>
              </a:rPr>
              <a:t>List&lt;Integer&gt; </a:t>
            </a:r>
            <a:r>
              <a:rPr kumimoji="0" lang="en-US" altLang="ja-JP" sz="1200" b="1" i="0" u="none" strike="noStrike" kern="0" cap="none" spc="0" normalizeH="0" baseline="0" noProof="0" dirty="0" smtClean="0">
                <a:ln>
                  <a:noFill/>
                </a:ln>
                <a:solidFill>
                  <a:srgbClr val="008000"/>
                </a:solidFill>
                <a:effectLst/>
                <a:uLnTx/>
                <a:uFillTx/>
                <a:latin typeface="Consolas"/>
              </a:rPr>
              <a:t>list0</a:t>
            </a:r>
            <a:r>
              <a:rPr kumimoji="0" lang="en-US" altLang="ja-JP" sz="1200" b="1" i="0"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70C0"/>
                </a:solidFill>
                <a:effectLst/>
                <a:uLnTx/>
                <a:uFillTx/>
                <a:latin typeface="Consolas"/>
              </a:rPr>
              <a:t>list1</a:t>
            </a:r>
            <a:r>
              <a:rPr kumimoji="0" lang="en-US" altLang="ja-JP" sz="1200" b="0" i="0" u="none" strike="noStrike" kern="0" cap="none" spc="0" normalizeH="0" baseline="0" noProof="0" dirty="0" smtClean="0">
                <a:ln>
                  <a:noFill/>
                </a:ln>
                <a:solidFill>
                  <a:srgbClr val="000000"/>
                </a:solidFill>
                <a:effectLst/>
                <a:uLnTx/>
                <a:uFillTx/>
                <a:latin typeface="Consolas"/>
              </a:rPr>
              <a:t> = </a:t>
            </a:r>
            <a:r>
              <a:rPr kumimoji="0" lang="en-US" altLang="ja-JP" sz="1200" b="1" i="0" u="none" strike="noStrike" kern="0" cap="none" spc="0" normalizeH="0" baseline="0" noProof="0" dirty="0" smtClean="0">
                <a:ln>
                  <a:noFill/>
                </a:ln>
                <a:solidFill>
                  <a:srgbClr val="7F0055"/>
                </a:solidFill>
                <a:effectLst/>
                <a:uLnTx/>
                <a:uFillTx/>
                <a:latin typeface="Consolas"/>
              </a:rPr>
              <a:t>new</a:t>
            </a:r>
            <a:r>
              <a:rPr kumimoji="0" lang="en-US" altLang="ja-JP" sz="1200" b="1" i="0" u="none" strike="noStrike" kern="0" cap="none" spc="0" normalizeH="0" baseline="0" noProof="0" dirty="0" smtClean="0">
                <a:ln>
                  <a:noFill/>
                </a:ln>
                <a:solidFill>
                  <a:srgbClr val="000000"/>
                </a:solidFill>
                <a:effectLst/>
                <a:uLnTx/>
                <a:uFillTx/>
                <a:latin typeface="Consolas"/>
              </a:rPr>
              <a:t> </a:t>
            </a:r>
            <a:r>
              <a:rPr kumimoji="0" lang="en-US" altLang="ja-JP" sz="1200" b="1" i="0" u="none" strike="noStrike" kern="0" cap="none" spc="0" normalizeH="0" baseline="0" noProof="0" dirty="0" err="1" smtClean="0">
                <a:ln>
                  <a:noFill/>
                </a:ln>
                <a:solidFill>
                  <a:srgbClr val="000000"/>
                </a:solidFill>
                <a:effectLst/>
                <a:uLnTx/>
                <a:uFillTx/>
                <a:latin typeface="Consolas"/>
              </a:rPr>
              <a:t>ArrayList</a:t>
            </a:r>
            <a:r>
              <a:rPr kumimoji="0" lang="en-US" altLang="ja-JP" sz="1200" b="1" i="0" u="none" strike="noStrike" kern="0" cap="none" spc="0" normalizeH="0" baseline="0" noProof="0" dirty="0" smtClean="0">
                <a:ln>
                  <a:noFill/>
                </a:ln>
                <a:solidFill>
                  <a:srgbClr val="000000"/>
                </a:solidFill>
                <a:effectLst/>
                <a:uLnTx/>
                <a:uFillTx/>
                <a:latin typeface="Consolas"/>
              </a:rPr>
              <a:t>&lt;&gt;();</a:t>
            </a:r>
          </a:p>
          <a:p>
            <a:pPr lvl="0">
              <a:defRPr/>
            </a:pPr>
            <a:r>
              <a:rPr kumimoji="0" lang="en-US" altLang="ja-JP" sz="1200" i="1" kern="0" dirty="0">
                <a:solidFill>
                  <a:srgbClr val="000000"/>
                </a:solidFill>
                <a:latin typeface="Consolas"/>
              </a:rPr>
              <a:t>initialize(</a:t>
            </a:r>
            <a:r>
              <a:rPr kumimoji="0" lang="en-US" altLang="ja-JP" sz="1200" b="0" i="1" u="none" strike="noStrike" kern="0" cap="none" spc="0" normalizeH="0" baseline="0" noProof="0" dirty="0" smtClean="0">
                <a:ln>
                  <a:noFill/>
                </a:ln>
                <a:solidFill>
                  <a:srgbClr val="0070C0"/>
                </a:solidFill>
                <a:effectLst/>
                <a:uLnTx/>
                <a:uFillTx/>
                <a:latin typeface="Consolas"/>
              </a:rPr>
              <a:t>list1</a:t>
            </a:r>
            <a:r>
              <a:rPr kumimoji="0" lang="en-US" altLang="ja-JP" sz="1200" b="0" i="1"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70C0"/>
                </a:solidFill>
                <a:effectLst/>
                <a:uLnTx/>
                <a:uFillTx/>
                <a:latin typeface="Consolas"/>
              </a:rPr>
              <a:t>list1</a:t>
            </a:r>
            <a:r>
              <a:rPr kumimoji="0" lang="en-US" altLang="ja-JP" sz="1200" b="0" i="0" u="none" strike="noStrike" kern="0" cap="none" spc="0" normalizeH="0" baseline="0" noProof="0" dirty="0" smtClean="0">
                <a:ln>
                  <a:noFill/>
                </a:ln>
                <a:solidFill>
                  <a:srgbClr val="000000"/>
                </a:solidFill>
                <a:effectLst/>
                <a:uLnTx/>
                <a:uFillTx/>
                <a:latin typeface="Consolas"/>
              </a:rPr>
              <a:t>.size();</a:t>
            </a:r>
            <a:endParaRPr kumimoji="0" lang="ja-JP" altLang="en-US" sz="1200" b="0" i="0" u="none" strike="noStrike" kern="0" cap="none" spc="0" normalizeH="0" baseline="0" noProof="0" dirty="0" smtClean="0">
              <a:ln>
                <a:noFill/>
              </a:ln>
              <a:solidFill>
                <a:srgbClr val="000000"/>
              </a:solidFill>
              <a:effectLst/>
              <a:uLnTx/>
              <a:uFillTx/>
            </a:endParaRPr>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23</a:t>
            </a:fld>
            <a:endParaRPr lang="en-US" altLang="ja-JP" dirty="0"/>
          </a:p>
        </p:txBody>
      </p:sp>
    </p:spTree>
    <p:extLst>
      <p:ext uri="{BB962C8B-B14F-4D97-AF65-F5344CB8AC3E}">
        <p14:creationId xmlns:p14="http://schemas.microsoft.com/office/powerpoint/2010/main" val="6880535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手順</a:t>
            </a:r>
            <a:r>
              <a:rPr lang="en-US" altLang="ja-JP" dirty="0" smtClean="0"/>
              <a:t>2</a:t>
            </a:r>
            <a:r>
              <a:rPr lang="ja-JP" altLang="en-US" dirty="0" smtClean="0"/>
              <a:t>：手続き</a:t>
            </a:r>
            <a:r>
              <a:rPr lang="ja-JP" altLang="en-US" dirty="0"/>
              <a:t>間実行経路グラフの構築</a:t>
            </a:r>
            <a:endParaRPr kumimoji="1" lang="ja-JP" altLang="en-US" dirty="0"/>
          </a:p>
        </p:txBody>
      </p:sp>
      <p:sp>
        <p:nvSpPr>
          <p:cNvPr id="3" name="コンテンツ プレースホルダー 2"/>
          <p:cNvSpPr>
            <a:spLocks noGrp="1"/>
          </p:cNvSpPr>
          <p:nvPr>
            <p:ph idx="1"/>
          </p:nvPr>
        </p:nvSpPr>
        <p:spPr>
          <a:xfrm>
            <a:off x="457200" y="1600201"/>
            <a:ext cx="8229600" cy="1036712"/>
          </a:xfrm>
        </p:spPr>
        <p:txBody>
          <a:bodyPr/>
          <a:lstStyle/>
          <a:p>
            <a:pPr marL="0" indent="0">
              <a:buNone/>
            </a:pPr>
            <a:r>
              <a:rPr kumimoji="1" lang="en-US" altLang="ja-JP" dirty="0" smtClean="0"/>
              <a:t>SSA</a:t>
            </a:r>
            <a:r>
              <a:rPr kumimoji="1" lang="ja-JP" altLang="en-US" dirty="0" smtClean="0"/>
              <a:t>変数の型</a:t>
            </a:r>
            <a:r>
              <a:rPr lang="ja-JP" altLang="en-US" dirty="0" smtClean="0"/>
              <a:t>の組み合わせごとに</a:t>
            </a:r>
            <a:r>
              <a:rPr kumimoji="1" lang="ja-JP" altLang="en-US" dirty="0" smtClean="0"/>
              <a:t>呼び出されるメソッドを特定</a:t>
            </a:r>
            <a:endParaRPr kumimoji="1" lang="en-US" altLang="ja-JP" sz="2000" dirty="0" smtClean="0"/>
          </a:p>
          <a:p>
            <a:pPr marL="0" indent="0">
              <a:buNone/>
            </a:pPr>
            <a:r>
              <a:rPr kumimoji="1" lang="en-US" altLang="ja-JP" dirty="0" smtClean="0"/>
              <a:t>this</a:t>
            </a:r>
            <a:r>
              <a:rPr kumimoji="1" lang="ja-JP" altLang="en-US" dirty="0" smtClean="0"/>
              <a:t>およびメソッド引数の型を保持したエントリーノードを作成</a:t>
            </a:r>
            <a:endParaRPr kumimoji="1" lang="en-US" altLang="ja-JP" dirty="0" smtClean="0"/>
          </a:p>
          <a:p>
            <a:pPr marL="0" indent="0">
              <a:buNone/>
            </a:pPr>
            <a:r>
              <a:rPr lang="en-US" altLang="ja-JP" sz="2000" dirty="0"/>
              <a:t>(</a:t>
            </a:r>
            <a:r>
              <a:rPr lang="ja-JP" altLang="en-US" sz="2000" dirty="0"/>
              <a:t>フィールド変数へのメソッド呼び出しは</a:t>
            </a:r>
            <a:r>
              <a:rPr lang="en-US" altLang="ja-JP" sz="2000" dirty="0"/>
              <a:t>VTA</a:t>
            </a:r>
            <a:r>
              <a:rPr lang="ja-JP" altLang="en-US" sz="2000" dirty="0"/>
              <a:t>を使用</a:t>
            </a:r>
            <a:r>
              <a:rPr lang="en-US" altLang="ja-JP" sz="2000" dirty="0"/>
              <a:t>)</a:t>
            </a:r>
            <a:endParaRPr kumimoji="1" lang="ja-JP" altLang="en-US" dirty="0"/>
          </a:p>
        </p:txBody>
      </p:sp>
      <p:sp>
        <p:nvSpPr>
          <p:cNvPr id="5" name="円/楕円 4"/>
          <p:cNvSpPr/>
          <p:nvPr/>
        </p:nvSpPr>
        <p:spPr>
          <a:xfrm>
            <a:off x="619580" y="5134479"/>
            <a:ext cx="1657777"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0:Example.main</a:t>
            </a:r>
            <a:endParaRPr kumimoji="1" lang="ja-JP" altLang="en-US" sz="1000" dirty="0">
              <a:solidFill>
                <a:schemeClr val="tx1"/>
              </a:solidFill>
            </a:endParaRPr>
          </a:p>
        </p:txBody>
      </p:sp>
      <p:sp>
        <p:nvSpPr>
          <p:cNvPr id="8" name="曲折矢印 7"/>
          <p:cNvSpPr/>
          <p:nvPr/>
        </p:nvSpPr>
        <p:spPr>
          <a:xfrm rot="10800000">
            <a:off x="4288823" y="5172075"/>
            <a:ext cx="1363298" cy="601440"/>
          </a:xfrm>
          <a:prstGeom prst="bent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aphicFrame>
        <p:nvGraphicFramePr>
          <p:cNvPr id="34" name="表 33"/>
          <p:cNvGraphicFramePr>
            <a:graphicFrameLocks noGrp="1"/>
          </p:cNvGraphicFramePr>
          <p:nvPr>
            <p:extLst>
              <p:ext uri="{D42A27DB-BD31-4B8C-83A1-F6EECF244321}">
                <p14:modId xmlns:p14="http://schemas.microsoft.com/office/powerpoint/2010/main" val="2152414995"/>
              </p:ext>
            </p:extLst>
          </p:nvPr>
        </p:nvGraphicFramePr>
        <p:xfrm>
          <a:off x="6291740" y="2852936"/>
          <a:ext cx="2448272" cy="1132255"/>
        </p:xfrm>
        <a:graphic>
          <a:graphicData uri="http://schemas.openxmlformats.org/drawingml/2006/table">
            <a:tbl>
              <a:tblPr firstRow="1" bandRow="1">
                <a:tableStyleId>{21E4AEA4-8DFA-4A89-87EB-49C32662AFE0}</a:tableStyleId>
              </a:tblPr>
              <a:tblGrid>
                <a:gridCol w="1080120"/>
                <a:gridCol w="1368152"/>
              </a:tblGrid>
              <a:tr h="407339">
                <a:tc>
                  <a:txBody>
                    <a:bodyPr/>
                    <a:lstStyle/>
                    <a:p>
                      <a:pPr algn="l"/>
                      <a:r>
                        <a:rPr kumimoji="1" lang="en-US" altLang="ja-JP" sz="1600" dirty="0" smtClean="0"/>
                        <a:t>SSA</a:t>
                      </a:r>
                      <a:r>
                        <a:rPr kumimoji="1" lang="ja-JP" altLang="en-US" sz="1600" dirty="0" smtClean="0"/>
                        <a:t>変数</a:t>
                      </a:r>
                      <a:endParaRPr kumimoji="1" lang="ja-JP" altLang="en-US" sz="1600" dirty="0"/>
                    </a:p>
                  </a:txBody>
                  <a:tcPr/>
                </a:tc>
                <a:tc>
                  <a:txBody>
                    <a:bodyPr/>
                    <a:lstStyle/>
                    <a:p>
                      <a:pPr algn="l"/>
                      <a:r>
                        <a:rPr kumimoji="1" lang="ja-JP" altLang="en-US" sz="1600" dirty="0" smtClean="0"/>
                        <a:t>型</a:t>
                      </a:r>
                      <a:endParaRPr kumimoji="1" lang="ja-JP" altLang="en-US" sz="1600" dirty="0"/>
                    </a:p>
                  </a:txBody>
                  <a:tcPr/>
                </a:tc>
              </a:tr>
              <a:tr h="362458">
                <a:tc>
                  <a:txBody>
                    <a:bodyPr/>
                    <a:lstStyle/>
                    <a:p>
                      <a:pPr algn="l"/>
                      <a:r>
                        <a:rPr kumimoji="1" lang="en-US" altLang="ja-JP" sz="1600" dirty="0" smtClean="0">
                          <a:solidFill>
                            <a:srgbClr val="00B050"/>
                          </a:solidFill>
                        </a:rPr>
                        <a:t>list0</a:t>
                      </a:r>
                      <a:endParaRPr kumimoji="1" lang="ja-JP" altLang="en-US" sz="1600" dirty="0">
                        <a:solidFill>
                          <a:srgbClr val="00B050"/>
                        </a:solidFill>
                      </a:endParaRPr>
                    </a:p>
                  </a:txBody>
                  <a:tcPr/>
                </a:tc>
                <a:tc>
                  <a:txBody>
                    <a:bodyPr/>
                    <a:lstStyle/>
                    <a:p>
                      <a:pPr algn="l"/>
                      <a:r>
                        <a:rPr kumimoji="1" lang="en-US" altLang="ja-JP" sz="1600" dirty="0" smtClean="0"/>
                        <a:t>-</a:t>
                      </a:r>
                      <a:endParaRPr kumimoji="1" lang="ja-JP" altLang="en-US" sz="1600" dirty="0"/>
                    </a:p>
                  </a:txBody>
                  <a:tcPr/>
                </a:tc>
              </a:tr>
              <a:tr h="362458">
                <a:tc>
                  <a:txBody>
                    <a:bodyPr/>
                    <a:lstStyle/>
                    <a:p>
                      <a:pPr algn="l"/>
                      <a:r>
                        <a:rPr kumimoji="1" lang="en-US" altLang="ja-JP" sz="1600" dirty="0" smtClean="0">
                          <a:solidFill>
                            <a:srgbClr val="0070C0"/>
                          </a:solidFill>
                        </a:rPr>
                        <a:t>list1</a:t>
                      </a:r>
                      <a:endParaRPr kumimoji="1" lang="ja-JP" altLang="en-US" sz="1600" dirty="0">
                        <a:solidFill>
                          <a:srgbClr val="0070C0"/>
                        </a:solidFill>
                      </a:endParaRPr>
                    </a:p>
                  </a:txBody>
                  <a:tcPr/>
                </a:tc>
                <a:tc>
                  <a:txBody>
                    <a:bodyPr/>
                    <a:lstStyle/>
                    <a:p>
                      <a:pPr algn="l"/>
                      <a:r>
                        <a:rPr kumimoji="1" lang="en-US" altLang="ja-JP" sz="1600" dirty="0" err="1" smtClean="0"/>
                        <a:t>ArrayList</a:t>
                      </a:r>
                      <a:endParaRPr kumimoji="1" lang="ja-JP" altLang="en-US" sz="1600" dirty="0"/>
                    </a:p>
                  </a:txBody>
                  <a:tcPr/>
                </a:tc>
              </a:tr>
            </a:tbl>
          </a:graphicData>
        </a:graphic>
      </p:graphicFrame>
      <p:sp>
        <p:nvSpPr>
          <p:cNvPr id="35" name="テキスト ボックス 34"/>
          <p:cNvSpPr txBox="1"/>
          <p:nvPr/>
        </p:nvSpPr>
        <p:spPr>
          <a:xfrm>
            <a:off x="2843808" y="2924944"/>
            <a:ext cx="2952328" cy="830997"/>
          </a:xfrm>
          <a:prstGeom prst="rect">
            <a:avLst/>
          </a:prstGeom>
          <a:solidFill>
            <a:srgbClr val="FFFFFF"/>
          </a:solidFill>
          <a:ln w="28575">
            <a:solidFill>
              <a:srgbClr val="2D2D8A">
                <a:lumMod val="60000"/>
                <a:lumOff val="40000"/>
              </a:srgbClr>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err="1" smtClean="0">
                <a:ln>
                  <a:noFill/>
                </a:ln>
                <a:solidFill>
                  <a:srgbClr val="7F0055"/>
                </a:solidFill>
                <a:effectLst/>
                <a:uLnTx/>
                <a:uFillTx/>
                <a:latin typeface="Consolas"/>
              </a:rPr>
              <a:t>int</a:t>
            </a:r>
            <a:r>
              <a:rPr kumimoji="0" lang="en-US" altLang="ja-JP" sz="1200" b="1" i="0" u="none" strike="noStrike" kern="0" cap="none" spc="0" normalizeH="0" baseline="0" noProof="0" dirty="0" smtClean="0">
                <a:ln>
                  <a:noFill/>
                </a:ln>
                <a:solidFill>
                  <a:srgbClr val="000000"/>
                </a:solidFill>
                <a:effectLst/>
                <a:uLnTx/>
                <a:uFillTx/>
                <a:latin typeface="Consolas"/>
              </a:rPr>
              <a:t> </a:t>
            </a:r>
            <a:r>
              <a:rPr kumimoji="0" lang="en-US" altLang="ja-JP" sz="1200" b="1" i="0" u="none" strike="noStrike" kern="0" cap="none" spc="0" normalizeH="0" baseline="0" noProof="0" dirty="0" err="1" smtClean="0">
                <a:ln>
                  <a:noFill/>
                </a:ln>
                <a:effectLst/>
                <a:uLnTx/>
                <a:uFillTx/>
                <a:latin typeface="Consolas"/>
              </a:rPr>
              <a:t>i</a:t>
            </a:r>
            <a:r>
              <a:rPr kumimoji="0" lang="en-US" altLang="ja-JP" sz="1200" b="1" i="0" u="none" strike="noStrike" kern="0" cap="none" spc="0" normalizeH="0" baseline="0" noProof="0" dirty="0" smtClean="0">
                <a:ln>
                  <a:noFill/>
                </a:ln>
                <a:solidFill>
                  <a:srgbClr val="000000"/>
                </a:solidFill>
                <a:effectLst/>
                <a:uLnTx/>
                <a:uFillTx/>
                <a:latin typeface="Consolas"/>
              </a:rPr>
              <a:t> = 1;  </a:t>
            </a:r>
            <a:r>
              <a:rPr kumimoji="0" lang="en-US" altLang="ja-JP" sz="1200" b="0" i="0" u="none" strike="noStrike" kern="0" cap="none" spc="0" normalizeH="0" baseline="0" noProof="0" dirty="0" smtClean="0">
                <a:ln>
                  <a:noFill/>
                </a:ln>
                <a:solidFill>
                  <a:srgbClr val="000000"/>
                </a:solidFill>
                <a:effectLst/>
                <a:uLnTx/>
                <a:uFillTx/>
                <a:latin typeface="Consolas"/>
              </a:rPr>
              <a:t>List&lt;Integer&gt; </a:t>
            </a:r>
            <a:r>
              <a:rPr kumimoji="0" lang="en-US" altLang="ja-JP" sz="1200" b="1" i="0" u="none" strike="noStrike" kern="0" cap="none" spc="0" normalizeH="0" baseline="0" noProof="0" dirty="0" smtClean="0">
                <a:ln>
                  <a:noFill/>
                </a:ln>
                <a:solidFill>
                  <a:srgbClr val="008000"/>
                </a:solidFill>
                <a:effectLst/>
                <a:uLnTx/>
                <a:uFillTx/>
                <a:latin typeface="Consolas"/>
              </a:rPr>
              <a:t>list0</a:t>
            </a:r>
            <a:r>
              <a:rPr kumimoji="0" lang="en-US" altLang="ja-JP" sz="1200" b="1" i="0"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70C0"/>
                </a:solidFill>
                <a:effectLst/>
                <a:uLnTx/>
                <a:uFillTx/>
                <a:latin typeface="Consolas"/>
              </a:rPr>
              <a:t>list1</a:t>
            </a:r>
            <a:r>
              <a:rPr kumimoji="0" lang="en-US" altLang="ja-JP" sz="1200" b="0" i="0" u="none" strike="noStrike" kern="0" cap="none" spc="0" normalizeH="0" baseline="0" noProof="0" dirty="0" smtClean="0">
                <a:ln>
                  <a:noFill/>
                </a:ln>
                <a:solidFill>
                  <a:srgbClr val="000000"/>
                </a:solidFill>
                <a:effectLst/>
                <a:uLnTx/>
                <a:uFillTx/>
                <a:latin typeface="Consolas"/>
              </a:rPr>
              <a:t> = </a:t>
            </a:r>
            <a:r>
              <a:rPr kumimoji="0" lang="en-US" altLang="ja-JP" sz="1200" b="1" i="0" u="none" strike="noStrike" kern="0" cap="none" spc="0" normalizeH="0" baseline="0" noProof="0" dirty="0" smtClean="0">
                <a:ln>
                  <a:noFill/>
                </a:ln>
                <a:solidFill>
                  <a:srgbClr val="7F0055"/>
                </a:solidFill>
                <a:effectLst/>
                <a:uLnTx/>
                <a:uFillTx/>
                <a:latin typeface="Consolas"/>
              </a:rPr>
              <a:t>new</a:t>
            </a:r>
            <a:r>
              <a:rPr kumimoji="0" lang="en-US" altLang="ja-JP" sz="1200" b="1" i="0" u="none" strike="noStrike" kern="0" cap="none" spc="0" normalizeH="0" baseline="0" noProof="0" dirty="0" smtClean="0">
                <a:ln>
                  <a:noFill/>
                </a:ln>
                <a:solidFill>
                  <a:srgbClr val="000000"/>
                </a:solidFill>
                <a:effectLst/>
                <a:uLnTx/>
                <a:uFillTx/>
                <a:latin typeface="Consolas"/>
              </a:rPr>
              <a:t> </a:t>
            </a:r>
            <a:r>
              <a:rPr kumimoji="0" lang="en-US" altLang="ja-JP" sz="1200" b="1" i="0" u="none" strike="noStrike" kern="0" cap="none" spc="0" normalizeH="0" baseline="0" noProof="0" dirty="0" err="1" smtClean="0">
                <a:ln>
                  <a:noFill/>
                </a:ln>
                <a:solidFill>
                  <a:srgbClr val="000000"/>
                </a:solidFill>
                <a:effectLst/>
                <a:uLnTx/>
                <a:uFillTx/>
                <a:latin typeface="Consolas"/>
              </a:rPr>
              <a:t>ArrayList</a:t>
            </a:r>
            <a:r>
              <a:rPr kumimoji="0" lang="en-US" altLang="ja-JP" sz="1200" b="1" i="0" u="none" strike="noStrike" kern="0" cap="none" spc="0" normalizeH="0" baseline="0" noProof="0" dirty="0" smtClean="0">
                <a:ln>
                  <a:noFill/>
                </a:ln>
                <a:solidFill>
                  <a:srgbClr val="000000"/>
                </a:solidFill>
                <a:effectLst/>
                <a:uLnTx/>
                <a:uFillTx/>
                <a:latin typeface="Consolas"/>
              </a:rPr>
              <a:t>&lt;&gt;();</a:t>
            </a:r>
          </a:p>
          <a:p>
            <a:pPr lvl="0">
              <a:defRPr/>
            </a:pPr>
            <a:r>
              <a:rPr kumimoji="0" lang="en-US" altLang="ja-JP" sz="1200" i="1" kern="0" dirty="0">
                <a:solidFill>
                  <a:srgbClr val="000000"/>
                </a:solidFill>
                <a:latin typeface="Consolas"/>
              </a:rPr>
              <a:t>initialize(</a:t>
            </a:r>
            <a:r>
              <a:rPr kumimoji="0" lang="en-US" altLang="ja-JP" sz="1200" b="0" i="1" u="none" strike="noStrike" kern="0" cap="none" spc="0" normalizeH="0" baseline="0" noProof="0" dirty="0" smtClean="0">
                <a:ln>
                  <a:noFill/>
                </a:ln>
                <a:solidFill>
                  <a:srgbClr val="0070C0"/>
                </a:solidFill>
                <a:effectLst/>
                <a:uLnTx/>
                <a:uFillTx/>
                <a:latin typeface="Consolas"/>
              </a:rPr>
              <a:t>list1</a:t>
            </a:r>
            <a:r>
              <a:rPr kumimoji="0" lang="en-US" altLang="ja-JP" sz="1200" b="0" i="1"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70C0"/>
                </a:solidFill>
                <a:effectLst/>
                <a:uLnTx/>
                <a:uFillTx/>
                <a:latin typeface="Consolas"/>
              </a:rPr>
              <a:t>list1</a:t>
            </a:r>
            <a:r>
              <a:rPr kumimoji="0" lang="en-US" altLang="ja-JP" sz="1200" b="0" i="0" u="none" strike="noStrike" kern="0" cap="none" spc="0" normalizeH="0" baseline="0" noProof="0" dirty="0" smtClean="0">
                <a:ln>
                  <a:noFill/>
                </a:ln>
                <a:solidFill>
                  <a:srgbClr val="000000"/>
                </a:solidFill>
                <a:effectLst/>
                <a:uLnTx/>
                <a:uFillTx/>
                <a:latin typeface="Consolas"/>
              </a:rPr>
              <a:t>.size();</a:t>
            </a:r>
            <a:endParaRPr kumimoji="0" lang="ja-JP" altLang="en-US" sz="1200" b="0" i="0" u="none" strike="noStrike" kern="0" cap="none" spc="0" normalizeH="0" baseline="0" noProof="0" dirty="0" smtClean="0">
              <a:ln>
                <a:noFill/>
              </a:ln>
              <a:solidFill>
                <a:srgbClr val="000000"/>
              </a:solidFill>
              <a:effectLst/>
              <a:uLnTx/>
              <a:uFillTx/>
            </a:endParaRPr>
          </a:p>
        </p:txBody>
      </p:sp>
      <p:sp>
        <p:nvSpPr>
          <p:cNvPr id="18" name="角丸四角形吹き出し 17"/>
          <p:cNvSpPr/>
          <p:nvPr/>
        </p:nvSpPr>
        <p:spPr>
          <a:xfrm>
            <a:off x="4427984" y="4120471"/>
            <a:ext cx="3816424" cy="951878"/>
          </a:xfrm>
          <a:prstGeom prst="wedgeRoundRectCallout">
            <a:avLst>
              <a:gd name="adj1" fmla="val -62301"/>
              <a:gd name="adj2" fmla="val -92725"/>
              <a:gd name="adj3" fmla="val 16667"/>
            </a:avLst>
          </a:prstGeom>
          <a:solidFill>
            <a:srgbClr val="FFFF99"/>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smtClean="0">
                <a:solidFill>
                  <a:schemeClr val="tx1"/>
                </a:solidFill>
              </a:rPr>
              <a:t>list1.size()</a:t>
            </a:r>
            <a:r>
              <a:rPr lang="ja-JP" altLang="en-US" sz="1600" dirty="0" smtClean="0">
                <a:solidFill>
                  <a:schemeClr val="tx1"/>
                </a:solidFill>
              </a:rPr>
              <a:t>は</a:t>
            </a:r>
            <a:r>
              <a:rPr lang="en-US" altLang="ja-JP" sz="1600" dirty="0" err="1" smtClean="0">
                <a:solidFill>
                  <a:schemeClr val="tx1"/>
                </a:solidFill>
              </a:rPr>
              <a:t>ArrayList.size</a:t>
            </a:r>
            <a:r>
              <a:rPr lang="en-US" altLang="ja-JP" sz="1600" dirty="0" smtClean="0">
                <a:solidFill>
                  <a:schemeClr val="tx1"/>
                </a:solidFill>
              </a:rPr>
              <a:t>()</a:t>
            </a:r>
            <a:r>
              <a:rPr lang="ja-JP" altLang="en-US" sz="1600" dirty="0" smtClean="0">
                <a:solidFill>
                  <a:schemeClr val="tx1"/>
                </a:solidFill>
              </a:rPr>
              <a:t>を呼び出す</a:t>
            </a:r>
            <a:endParaRPr lang="en-US" altLang="ja-JP" sz="1600" dirty="0">
              <a:solidFill>
                <a:schemeClr val="tx1"/>
              </a:solidFill>
            </a:endParaRPr>
          </a:p>
          <a:p>
            <a:pPr marL="285750" indent="-285750">
              <a:buFont typeface="Arial" panose="020B0604020202020204" pitchFamily="34" charset="0"/>
              <a:buChar char="•"/>
            </a:pPr>
            <a:r>
              <a:rPr kumimoji="1" lang="en-US" altLang="ja-JP" sz="1600" dirty="0" smtClean="0">
                <a:solidFill>
                  <a:schemeClr val="tx1"/>
                </a:solidFill>
              </a:rPr>
              <a:t>this</a:t>
            </a:r>
            <a:r>
              <a:rPr kumimoji="1" lang="ja-JP" altLang="en-US" sz="1600" dirty="0" smtClean="0">
                <a:solidFill>
                  <a:schemeClr val="tx1"/>
                </a:solidFill>
              </a:rPr>
              <a:t>の型 ： </a:t>
            </a:r>
            <a:r>
              <a:rPr kumimoji="1" lang="en-US" altLang="ja-JP" sz="1600" dirty="0" err="1" smtClean="0">
                <a:solidFill>
                  <a:schemeClr val="tx1"/>
                </a:solidFill>
              </a:rPr>
              <a:t>ArrayList</a:t>
            </a:r>
            <a:endParaRPr kumimoji="1" lang="en-US" altLang="ja-JP" sz="1600" dirty="0" smtClean="0">
              <a:solidFill>
                <a:schemeClr val="tx1"/>
              </a:solidFill>
            </a:endParaRPr>
          </a:p>
          <a:p>
            <a:pPr marL="285750" indent="-285750">
              <a:buFont typeface="Arial" panose="020B0604020202020204" pitchFamily="34" charset="0"/>
              <a:buChar char="•"/>
            </a:pPr>
            <a:r>
              <a:rPr lang="ja-JP" altLang="en-US" sz="1600" dirty="0" smtClean="0">
                <a:solidFill>
                  <a:schemeClr val="tx1"/>
                </a:solidFill>
              </a:rPr>
              <a:t>メソッド引数の型 </a:t>
            </a:r>
            <a:r>
              <a:rPr lang="en-US" altLang="ja-JP" sz="1600" dirty="0" smtClean="0">
                <a:solidFill>
                  <a:schemeClr val="tx1"/>
                </a:solidFill>
              </a:rPr>
              <a:t>: -</a:t>
            </a:r>
            <a:endParaRPr kumimoji="1" lang="ja-JP" altLang="en-US" sz="1600" dirty="0">
              <a:solidFill>
                <a:schemeClr val="tx1"/>
              </a:solidFill>
            </a:endParaRPr>
          </a:p>
        </p:txBody>
      </p:sp>
      <p:sp>
        <p:nvSpPr>
          <p:cNvPr id="36" name="円/楕円 35"/>
          <p:cNvSpPr/>
          <p:nvPr/>
        </p:nvSpPr>
        <p:spPr>
          <a:xfrm>
            <a:off x="2869154" y="4762171"/>
            <a:ext cx="1344534"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1:Example.</a:t>
            </a:r>
          </a:p>
          <a:p>
            <a:pPr lvl="0" algn="ctr">
              <a:defRPr/>
            </a:pPr>
            <a:r>
              <a:rPr kumimoji="0" lang="en-US" altLang="ja-JP" sz="1000" kern="0" dirty="0">
                <a:solidFill>
                  <a:srgbClr val="000000"/>
                </a:solidFill>
              </a:rPr>
              <a:t>initialize</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37" name="円/楕円 36"/>
          <p:cNvSpPr/>
          <p:nvPr/>
        </p:nvSpPr>
        <p:spPr>
          <a:xfrm>
            <a:off x="2897024" y="5453997"/>
            <a:ext cx="1316663"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2:ArrayList.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size</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24</a:t>
            </a:fld>
            <a:endParaRPr lang="en-US" altLang="ja-JP" dirty="0"/>
          </a:p>
        </p:txBody>
      </p:sp>
    </p:spTree>
    <p:extLst>
      <p:ext uri="{BB962C8B-B14F-4D97-AF65-F5344CB8AC3E}">
        <p14:creationId xmlns:p14="http://schemas.microsoft.com/office/powerpoint/2010/main" val="21038535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手順</a:t>
            </a:r>
            <a:r>
              <a:rPr lang="en-US" altLang="ja-JP" dirty="0" smtClean="0"/>
              <a:t>2</a:t>
            </a:r>
            <a:r>
              <a:rPr lang="ja-JP" altLang="en-US" dirty="0" smtClean="0"/>
              <a:t>：手続き</a:t>
            </a:r>
            <a:r>
              <a:rPr lang="ja-JP" altLang="en-US" dirty="0"/>
              <a:t>間実行経路グラフの構築</a:t>
            </a:r>
            <a:endParaRPr kumimoji="1" lang="ja-JP" altLang="en-US" dirty="0"/>
          </a:p>
        </p:txBody>
      </p:sp>
      <p:sp>
        <p:nvSpPr>
          <p:cNvPr id="5" name="円/楕円 4"/>
          <p:cNvSpPr/>
          <p:nvPr/>
        </p:nvSpPr>
        <p:spPr>
          <a:xfrm>
            <a:off x="611560" y="5159904"/>
            <a:ext cx="1116283"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0:Example.</a:t>
            </a:r>
          </a:p>
          <a:p>
            <a:pPr algn="ctr"/>
            <a:r>
              <a:rPr kumimoji="1" lang="en-US" altLang="ja-JP" sz="1000" dirty="0" smtClean="0">
                <a:solidFill>
                  <a:schemeClr val="tx1"/>
                </a:solidFill>
              </a:rPr>
              <a:t>main</a:t>
            </a:r>
            <a:endParaRPr kumimoji="1" lang="ja-JP" altLang="en-US" sz="1000" dirty="0">
              <a:solidFill>
                <a:schemeClr val="tx1"/>
              </a:solidFill>
            </a:endParaRPr>
          </a:p>
        </p:txBody>
      </p:sp>
      <p:sp>
        <p:nvSpPr>
          <p:cNvPr id="8" name="曲折矢印 7"/>
          <p:cNvSpPr/>
          <p:nvPr/>
        </p:nvSpPr>
        <p:spPr>
          <a:xfrm rot="10800000">
            <a:off x="4288823" y="5172075"/>
            <a:ext cx="1363298" cy="601440"/>
          </a:xfrm>
          <a:prstGeom prst="bent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aphicFrame>
        <p:nvGraphicFramePr>
          <p:cNvPr id="34" name="表 33"/>
          <p:cNvGraphicFramePr>
            <a:graphicFrameLocks noGrp="1"/>
          </p:cNvGraphicFramePr>
          <p:nvPr>
            <p:extLst>
              <p:ext uri="{D42A27DB-BD31-4B8C-83A1-F6EECF244321}">
                <p14:modId xmlns:p14="http://schemas.microsoft.com/office/powerpoint/2010/main" val="3440582965"/>
              </p:ext>
            </p:extLst>
          </p:nvPr>
        </p:nvGraphicFramePr>
        <p:xfrm>
          <a:off x="6291740" y="2852936"/>
          <a:ext cx="2448272" cy="1132255"/>
        </p:xfrm>
        <a:graphic>
          <a:graphicData uri="http://schemas.openxmlformats.org/drawingml/2006/table">
            <a:tbl>
              <a:tblPr firstRow="1" bandRow="1">
                <a:tableStyleId>{21E4AEA4-8DFA-4A89-87EB-49C32662AFE0}</a:tableStyleId>
              </a:tblPr>
              <a:tblGrid>
                <a:gridCol w="1080120"/>
                <a:gridCol w="1368152"/>
              </a:tblGrid>
              <a:tr h="407339">
                <a:tc>
                  <a:txBody>
                    <a:bodyPr/>
                    <a:lstStyle/>
                    <a:p>
                      <a:pPr algn="l"/>
                      <a:r>
                        <a:rPr kumimoji="1" lang="en-US" altLang="ja-JP" sz="1600" dirty="0" smtClean="0"/>
                        <a:t>SSA</a:t>
                      </a:r>
                      <a:r>
                        <a:rPr kumimoji="1" lang="ja-JP" altLang="en-US" sz="1600" dirty="0" smtClean="0"/>
                        <a:t>変数</a:t>
                      </a:r>
                      <a:endParaRPr kumimoji="1" lang="ja-JP" altLang="en-US" sz="1600" dirty="0"/>
                    </a:p>
                  </a:txBody>
                  <a:tcPr/>
                </a:tc>
                <a:tc>
                  <a:txBody>
                    <a:bodyPr/>
                    <a:lstStyle/>
                    <a:p>
                      <a:pPr algn="l"/>
                      <a:r>
                        <a:rPr kumimoji="1" lang="ja-JP" altLang="en-US" sz="1600" dirty="0" smtClean="0"/>
                        <a:t>型</a:t>
                      </a:r>
                      <a:endParaRPr kumimoji="1" lang="ja-JP" altLang="en-US" sz="1600" dirty="0"/>
                    </a:p>
                  </a:txBody>
                  <a:tcPr/>
                </a:tc>
              </a:tr>
              <a:tr h="362458">
                <a:tc>
                  <a:txBody>
                    <a:bodyPr/>
                    <a:lstStyle/>
                    <a:p>
                      <a:pPr algn="l"/>
                      <a:r>
                        <a:rPr kumimoji="1" lang="en-US" altLang="ja-JP" sz="1600" dirty="0" smtClean="0">
                          <a:solidFill>
                            <a:srgbClr val="00B050"/>
                          </a:solidFill>
                        </a:rPr>
                        <a:t>list0</a:t>
                      </a:r>
                      <a:endParaRPr kumimoji="1" lang="ja-JP" altLang="en-US" sz="1600" dirty="0">
                        <a:solidFill>
                          <a:srgbClr val="00B050"/>
                        </a:solidFill>
                      </a:endParaRPr>
                    </a:p>
                  </a:txBody>
                  <a:tcPr/>
                </a:tc>
                <a:tc>
                  <a:txBody>
                    <a:bodyPr/>
                    <a:lstStyle/>
                    <a:p>
                      <a:pPr algn="l"/>
                      <a:r>
                        <a:rPr kumimoji="1" lang="en-US" altLang="ja-JP" sz="1600" dirty="0" smtClean="0"/>
                        <a:t>-</a:t>
                      </a:r>
                      <a:endParaRPr kumimoji="1" lang="ja-JP" altLang="en-US" sz="1600" dirty="0"/>
                    </a:p>
                  </a:txBody>
                  <a:tcPr/>
                </a:tc>
              </a:tr>
              <a:tr h="362458">
                <a:tc>
                  <a:txBody>
                    <a:bodyPr/>
                    <a:lstStyle/>
                    <a:p>
                      <a:pPr algn="l"/>
                      <a:r>
                        <a:rPr kumimoji="1" lang="en-US" altLang="ja-JP" sz="1600" dirty="0" smtClean="0">
                          <a:solidFill>
                            <a:srgbClr val="0070C0"/>
                          </a:solidFill>
                        </a:rPr>
                        <a:t>list1</a:t>
                      </a:r>
                      <a:endParaRPr kumimoji="1" lang="ja-JP" altLang="en-US" sz="1600" dirty="0">
                        <a:solidFill>
                          <a:srgbClr val="0070C0"/>
                        </a:solidFill>
                      </a:endParaRPr>
                    </a:p>
                  </a:txBody>
                  <a:tcPr/>
                </a:tc>
                <a:tc>
                  <a:txBody>
                    <a:bodyPr/>
                    <a:lstStyle/>
                    <a:p>
                      <a:pPr algn="l"/>
                      <a:r>
                        <a:rPr kumimoji="1" lang="en-US" altLang="ja-JP" sz="1600" dirty="0" err="1" smtClean="0"/>
                        <a:t>ArrayList</a:t>
                      </a:r>
                      <a:endParaRPr kumimoji="1" lang="ja-JP" altLang="en-US" sz="1600" dirty="0"/>
                    </a:p>
                  </a:txBody>
                  <a:tcPr/>
                </a:tc>
              </a:tr>
            </a:tbl>
          </a:graphicData>
        </a:graphic>
      </p:graphicFrame>
      <p:sp>
        <p:nvSpPr>
          <p:cNvPr id="35" name="テキスト ボックス 34"/>
          <p:cNvSpPr txBox="1"/>
          <p:nvPr/>
        </p:nvSpPr>
        <p:spPr>
          <a:xfrm>
            <a:off x="2843808" y="2924944"/>
            <a:ext cx="2952328" cy="830997"/>
          </a:xfrm>
          <a:prstGeom prst="rect">
            <a:avLst/>
          </a:prstGeom>
          <a:solidFill>
            <a:srgbClr val="FFFFFF"/>
          </a:solidFill>
          <a:ln w="28575">
            <a:solidFill>
              <a:srgbClr val="2D2D8A">
                <a:lumMod val="60000"/>
                <a:lumOff val="40000"/>
              </a:srgbClr>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err="1" smtClean="0">
                <a:ln>
                  <a:noFill/>
                </a:ln>
                <a:solidFill>
                  <a:srgbClr val="7F0055"/>
                </a:solidFill>
                <a:effectLst/>
                <a:uLnTx/>
                <a:uFillTx/>
                <a:latin typeface="Consolas"/>
              </a:rPr>
              <a:t>int</a:t>
            </a:r>
            <a:r>
              <a:rPr kumimoji="0" lang="en-US" altLang="ja-JP" sz="1200" b="1" i="0" u="none" strike="noStrike" kern="0" cap="none" spc="0" normalizeH="0" baseline="0" noProof="0" dirty="0" smtClean="0">
                <a:ln>
                  <a:noFill/>
                </a:ln>
                <a:solidFill>
                  <a:srgbClr val="000000"/>
                </a:solidFill>
                <a:effectLst/>
                <a:uLnTx/>
                <a:uFillTx/>
                <a:latin typeface="Consolas"/>
              </a:rPr>
              <a:t> </a:t>
            </a:r>
            <a:r>
              <a:rPr kumimoji="0" lang="en-US" altLang="ja-JP" sz="1200" b="1" i="0" u="none" strike="noStrike" kern="0" cap="none" spc="0" normalizeH="0" baseline="0" noProof="0" dirty="0" err="1" smtClean="0">
                <a:ln>
                  <a:noFill/>
                </a:ln>
                <a:effectLst/>
                <a:uLnTx/>
                <a:uFillTx/>
                <a:latin typeface="Consolas"/>
              </a:rPr>
              <a:t>i</a:t>
            </a:r>
            <a:r>
              <a:rPr kumimoji="0" lang="en-US" altLang="ja-JP" sz="1200" b="1" i="0" u="none" strike="noStrike" kern="0" cap="none" spc="0" normalizeH="0" baseline="0" noProof="0" dirty="0" smtClean="0">
                <a:ln>
                  <a:noFill/>
                </a:ln>
                <a:solidFill>
                  <a:srgbClr val="000000"/>
                </a:solidFill>
                <a:effectLst/>
                <a:uLnTx/>
                <a:uFillTx/>
                <a:latin typeface="Consolas"/>
              </a:rPr>
              <a:t> = 1;  </a:t>
            </a:r>
            <a:r>
              <a:rPr kumimoji="0" lang="en-US" altLang="ja-JP" sz="1200" b="0" i="0" u="none" strike="noStrike" kern="0" cap="none" spc="0" normalizeH="0" baseline="0" noProof="0" dirty="0" smtClean="0">
                <a:ln>
                  <a:noFill/>
                </a:ln>
                <a:solidFill>
                  <a:srgbClr val="000000"/>
                </a:solidFill>
                <a:effectLst/>
                <a:uLnTx/>
                <a:uFillTx/>
                <a:latin typeface="Consolas"/>
              </a:rPr>
              <a:t>List&lt;Integer&gt; </a:t>
            </a:r>
            <a:r>
              <a:rPr kumimoji="0" lang="en-US" altLang="ja-JP" sz="1200" b="1" i="0" u="none" strike="noStrike" kern="0" cap="none" spc="0" normalizeH="0" baseline="0" noProof="0" dirty="0" smtClean="0">
                <a:ln>
                  <a:noFill/>
                </a:ln>
                <a:solidFill>
                  <a:srgbClr val="008000"/>
                </a:solidFill>
                <a:effectLst/>
                <a:uLnTx/>
                <a:uFillTx/>
                <a:latin typeface="Consolas"/>
              </a:rPr>
              <a:t>list0</a:t>
            </a:r>
            <a:r>
              <a:rPr kumimoji="0" lang="en-US" altLang="ja-JP" sz="1200" b="1" i="0"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70C0"/>
                </a:solidFill>
                <a:effectLst/>
                <a:uLnTx/>
                <a:uFillTx/>
                <a:latin typeface="Consolas"/>
              </a:rPr>
              <a:t>list1</a:t>
            </a:r>
            <a:r>
              <a:rPr kumimoji="0" lang="en-US" altLang="ja-JP" sz="1200" b="0" i="0" u="none" strike="noStrike" kern="0" cap="none" spc="0" normalizeH="0" baseline="0" noProof="0" dirty="0" smtClean="0">
                <a:ln>
                  <a:noFill/>
                </a:ln>
                <a:solidFill>
                  <a:srgbClr val="000000"/>
                </a:solidFill>
                <a:effectLst/>
                <a:uLnTx/>
                <a:uFillTx/>
                <a:latin typeface="Consolas"/>
              </a:rPr>
              <a:t> = </a:t>
            </a:r>
            <a:r>
              <a:rPr kumimoji="0" lang="en-US" altLang="ja-JP" sz="1200" b="1" i="0" u="none" strike="noStrike" kern="0" cap="none" spc="0" normalizeH="0" baseline="0" noProof="0" dirty="0" smtClean="0">
                <a:ln>
                  <a:noFill/>
                </a:ln>
                <a:solidFill>
                  <a:srgbClr val="7F0055"/>
                </a:solidFill>
                <a:effectLst/>
                <a:uLnTx/>
                <a:uFillTx/>
                <a:latin typeface="Consolas"/>
              </a:rPr>
              <a:t>new</a:t>
            </a:r>
            <a:r>
              <a:rPr kumimoji="0" lang="en-US" altLang="ja-JP" sz="1200" b="1" i="0" u="none" strike="noStrike" kern="0" cap="none" spc="0" normalizeH="0" baseline="0" noProof="0" dirty="0" smtClean="0">
                <a:ln>
                  <a:noFill/>
                </a:ln>
                <a:solidFill>
                  <a:srgbClr val="000000"/>
                </a:solidFill>
                <a:effectLst/>
                <a:uLnTx/>
                <a:uFillTx/>
                <a:latin typeface="Consolas"/>
              </a:rPr>
              <a:t> </a:t>
            </a:r>
            <a:r>
              <a:rPr kumimoji="0" lang="en-US" altLang="ja-JP" sz="1200" b="1" i="0" u="none" strike="noStrike" kern="0" cap="none" spc="0" normalizeH="0" baseline="0" noProof="0" dirty="0" err="1" smtClean="0">
                <a:ln>
                  <a:noFill/>
                </a:ln>
                <a:solidFill>
                  <a:srgbClr val="000000"/>
                </a:solidFill>
                <a:effectLst/>
                <a:uLnTx/>
                <a:uFillTx/>
                <a:latin typeface="Consolas"/>
              </a:rPr>
              <a:t>ArrayList</a:t>
            </a:r>
            <a:r>
              <a:rPr kumimoji="0" lang="en-US" altLang="ja-JP" sz="1200" b="1" i="0" u="none" strike="noStrike" kern="0" cap="none" spc="0" normalizeH="0" baseline="0" noProof="0" dirty="0" smtClean="0">
                <a:ln>
                  <a:noFill/>
                </a:ln>
                <a:solidFill>
                  <a:srgbClr val="000000"/>
                </a:solidFill>
                <a:effectLst/>
                <a:uLnTx/>
                <a:uFillTx/>
                <a:latin typeface="Consolas"/>
              </a:rPr>
              <a:t>&lt;&gt;();</a:t>
            </a:r>
          </a:p>
          <a:p>
            <a:pPr lvl="0">
              <a:defRPr/>
            </a:pPr>
            <a:r>
              <a:rPr kumimoji="0" lang="en-US" altLang="ja-JP" sz="1200" i="1" kern="0" dirty="0">
                <a:solidFill>
                  <a:srgbClr val="000000"/>
                </a:solidFill>
                <a:latin typeface="Consolas"/>
              </a:rPr>
              <a:t>initialize(</a:t>
            </a:r>
            <a:r>
              <a:rPr kumimoji="0" lang="en-US" altLang="ja-JP" sz="1200" b="0" i="1" u="none" strike="noStrike" kern="0" cap="none" spc="0" normalizeH="0" baseline="0" noProof="0" dirty="0" smtClean="0">
                <a:ln>
                  <a:noFill/>
                </a:ln>
                <a:solidFill>
                  <a:srgbClr val="0070C0"/>
                </a:solidFill>
                <a:effectLst/>
                <a:uLnTx/>
                <a:uFillTx/>
                <a:latin typeface="Consolas"/>
              </a:rPr>
              <a:t>list1</a:t>
            </a:r>
            <a:r>
              <a:rPr kumimoji="0" lang="en-US" altLang="ja-JP" sz="1200" b="0" i="1"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70C0"/>
                </a:solidFill>
                <a:effectLst/>
                <a:uLnTx/>
                <a:uFillTx/>
                <a:latin typeface="Consolas"/>
              </a:rPr>
              <a:t>list1</a:t>
            </a:r>
            <a:r>
              <a:rPr kumimoji="0" lang="en-US" altLang="ja-JP" sz="1200" b="0" i="0" u="none" strike="noStrike" kern="0" cap="none" spc="0" normalizeH="0" baseline="0" noProof="0" dirty="0" smtClean="0">
                <a:ln>
                  <a:noFill/>
                </a:ln>
                <a:solidFill>
                  <a:srgbClr val="000000"/>
                </a:solidFill>
                <a:effectLst/>
                <a:uLnTx/>
                <a:uFillTx/>
                <a:latin typeface="Consolas"/>
              </a:rPr>
              <a:t>.size();</a:t>
            </a:r>
            <a:endParaRPr kumimoji="0" lang="ja-JP" altLang="en-US" sz="1200" b="0" i="0" u="none" strike="noStrike" kern="0" cap="none" spc="0" normalizeH="0" baseline="0" noProof="0" dirty="0" smtClean="0">
              <a:ln>
                <a:noFill/>
              </a:ln>
              <a:solidFill>
                <a:srgbClr val="000000"/>
              </a:solidFill>
              <a:effectLst/>
              <a:uLnTx/>
              <a:uFillTx/>
            </a:endParaRPr>
          </a:p>
        </p:txBody>
      </p:sp>
      <p:sp>
        <p:nvSpPr>
          <p:cNvPr id="18" name="角丸四角形吹き出し 17"/>
          <p:cNvSpPr/>
          <p:nvPr/>
        </p:nvSpPr>
        <p:spPr>
          <a:xfrm>
            <a:off x="4427984" y="4120471"/>
            <a:ext cx="3816424" cy="951878"/>
          </a:xfrm>
          <a:prstGeom prst="wedgeRoundRectCallout">
            <a:avLst>
              <a:gd name="adj1" fmla="val -62301"/>
              <a:gd name="adj2" fmla="val -92725"/>
              <a:gd name="adj3" fmla="val 16667"/>
            </a:avLst>
          </a:prstGeom>
          <a:solidFill>
            <a:srgbClr val="FFFF99"/>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smtClean="0">
                <a:solidFill>
                  <a:schemeClr val="tx1"/>
                </a:solidFill>
              </a:rPr>
              <a:t>list1.size()</a:t>
            </a:r>
            <a:r>
              <a:rPr lang="ja-JP" altLang="en-US" sz="1600" dirty="0" smtClean="0">
                <a:solidFill>
                  <a:schemeClr val="tx1"/>
                </a:solidFill>
              </a:rPr>
              <a:t>は</a:t>
            </a:r>
            <a:r>
              <a:rPr lang="en-US" altLang="ja-JP" sz="1600" dirty="0" err="1" smtClean="0">
                <a:solidFill>
                  <a:schemeClr val="tx1"/>
                </a:solidFill>
              </a:rPr>
              <a:t>ArrayList.size</a:t>
            </a:r>
            <a:r>
              <a:rPr lang="en-US" altLang="ja-JP" sz="1600" dirty="0" smtClean="0">
                <a:solidFill>
                  <a:schemeClr val="tx1"/>
                </a:solidFill>
              </a:rPr>
              <a:t>()</a:t>
            </a:r>
            <a:r>
              <a:rPr lang="ja-JP" altLang="en-US" sz="1600" dirty="0" smtClean="0">
                <a:solidFill>
                  <a:schemeClr val="tx1"/>
                </a:solidFill>
              </a:rPr>
              <a:t>を呼び出す．</a:t>
            </a:r>
            <a:endParaRPr lang="en-US" altLang="ja-JP" sz="1600" dirty="0">
              <a:solidFill>
                <a:schemeClr val="tx1"/>
              </a:solidFill>
            </a:endParaRPr>
          </a:p>
          <a:p>
            <a:pPr marL="285750" indent="-285750">
              <a:buFont typeface="Arial" panose="020B0604020202020204" pitchFamily="34" charset="0"/>
              <a:buChar char="•"/>
            </a:pPr>
            <a:r>
              <a:rPr kumimoji="1" lang="en-US" altLang="ja-JP" sz="1600" dirty="0" smtClean="0">
                <a:solidFill>
                  <a:schemeClr val="tx1"/>
                </a:solidFill>
              </a:rPr>
              <a:t>this</a:t>
            </a:r>
            <a:r>
              <a:rPr kumimoji="1" lang="ja-JP" altLang="en-US" sz="1600" dirty="0" smtClean="0">
                <a:solidFill>
                  <a:schemeClr val="tx1"/>
                </a:solidFill>
              </a:rPr>
              <a:t>の型 ： </a:t>
            </a:r>
            <a:r>
              <a:rPr kumimoji="1" lang="en-US" altLang="ja-JP" sz="1600" dirty="0" err="1" smtClean="0">
                <a:solidFill>
                  <a:schemeClr val="tx1"/>
                </a:solidFill>
              </a:rPr>
              <a:t>ArrayList</a:t>
            </a:r>
            <a:endParaRPr kumimoji="1" lang="en-US" altLang="ja-JP" sz="1600" dirty="0" smtClean="0">
              <a:solidFill>
                <a:schemeClr val="tx1"/>
              </a:solidFill>
            </a:endParaRPr>
          </a:p>
          <a:p>
            <a:pPr marL="285750" indent="-285750">
              <a:buFont typeface="Arial" panose="020B0604020202020204" pitchFamily="34" charset="0"/>
              <a:buChar char="•"/>
            </a:pPr>
            <a:r>
              <a:rPr lang="ja-JP" altLang="en-US" sz="1600" dirty="0" smtClean="0">
                <a:solidFill>
                  <a:schemeClr val="tx1"/>
                </a:solidFill>
              </a:rPr>
              <a:t>メソッド引数の型 </a:t>
            </a:r>
            <a:r>
              <a:rPr lang="en-US" altLang="ja-JP" sz="1600" dirty="0" smtClean="0">
                <a:solidFill>
                  <a:schemeClr val="tx1"/>
                </a:solidFill>
              </a:rPr>
              <a:t>: -</a:t>
            </a:r>
            <a:endParaRPr kumimoji="1" lang="ja-JP" altLang="en-US" sz="1600" dirty="0">
              <a:solidFill>
                <a:schemeClr val="tx1"/>
              </a:solidFill>
            </a:endParaRPr>
          </a:p>
        </p:txBody>
      </p:sp>
      <p:sp>
        <p:nvSpPr>
          <p:cNvPr id="36" name="円/楕円 35"/>
          <p:cNvSpPr/>
          <p:nvPr/>
        </p:nvSpPr>
        <p:spPr>
          <a:xfrm>
            <a:off x="2869154" y="4762171"/>
            <a:ext cx="1344534"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1:Example.</a:t>
            </a:r>
          </a:p>
          <a:p>
            <a:pPr lvl="0" algn="ctr">
              <a:defRPr/>
            </a:pPr>
            <a:r>
              <a:rPr kumimoji="0" lang="en-US" altLang="ja-JP" sz="1000" kern="0" dirty="0">
                <a:solidFill>
                  <a:srgbClr val="000000"/>
                </a:solidFill>
              </a:rPr>
              <a:t>initialize</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37" name="円/楕円 36"/>
          <p:cNvSpPr/>
          <p:nvPr/>
        </p:nvSpPr>
        <p:spPr>
          <a:xfrm>
            <a:off x="2897024" y="5453997"/>
            <a:ext cx="1316663"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2:ArrayList.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size</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12" name="コンテンツ プレースホルダー 2"/>
          <p:cNvSpPr txBox="1">
            <a:spLocks/>
          </p:cNvSpPr>
          <p:nvPr/>
        </p:nvSpPr>
        <p:spPr bwMode="auto">
          <a:xfrm>
            <a:off x="457200" y="1600201"/>
            <a:ext cx="8229600" cy="10367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kern="0" dirty="0" smtClean="0"/>
              <a:t>パスノードを作成し，エントリーノードへ順序付き有向辺を引く</a:t>
            </a:r>
            <a:endParaRPr lang="en-US" altLang="ja-JP" kern="0" dirty="0" smtClean="0"/>
          </a:p>
          <a:p>
            <a:pPr marL="0" indent="0">
              <a:buFontTx/>
              <a:buNone/>
            </a:pPr>
            <a:endParaRPr lang="en-US" altLang="ja-JP" kern="0" dirty="0" smtClean="0"/>
          </a:p>
          <a:p>
            <a:pPr marL="0" indent="0">
              <a:buFontTx/>
              <a:buNone/>
            </a:pPr>
            <a:endParaRPr lang="ja-JP" altLang="en-US" kern="0" dirty="0"/>
          </a:p>
        </p:txBody>
      </p:sp>
      <p:sp>
        <p:nvSpPr>
          <p:cNvPr id="13" name="円/楕円 12"/>
          <p:cNvSpPr/>
          <p:nvPr/>
        </p:nvSpPr>
        <p:spPr>
          <a:xfrm>
            <a:off x="1979712" y="5187622"/>
            <a:ext cx="465486" cy="26408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3</a:t>
            </a:r>
            <a:endParaRPr kumimoji="0" lang="ja-JP" altLang="en-US" sz="1000" b="0" i="0" u="none" strike="noStrike" kern="0" cap="none" spc="0" normalizeH="0" baseline="0" noProof="0" dirty="0" smtClean="0">
              <a:ln>
                <a:noFill/>
              </a:ln>
              <a:solidFill>
                <a:srgbClr val="000000"/>
              </a:solidFill>
              <a:effectLst/>
              <a:uLnTx/>
              <a:uFillTx/>
            </a:endParaRPr>
          </a:p>
        </p:txBody>
      </p:sp>
      <p:cxnSp>
        <p:nvCxnSpPr>
          <p:cNvPr id="14" name="直線矢印コネクタ 13"/>
          <p:cNvCxnSpPr>
            <a:stCxn id="13" idx="7"/>
            <a:endCxn id="36" idx="2"/>
          </p:cNvCxnSpPr>
          <p:nvPr/>
        </p:nvCxnSpPr>
        <p:spPr>
          <a:xfrm flipV="1">
            <a:off x="2377029" y="4921930"/>
            <a:ext cx="492125" cy="304366"/>
          </a:xfrm>
          <a:prstGeom prst="straightConnector1">
            <a:avLst/>
          </a:prstGeom>
          <a:noFill/>
          <a:ln w="19050" cap="flat" cmpd="sng" algn="ctr">
            <a:solidFill>
              <a:srgbClr val="000000"/>
            </a:solidFill>
            <a:prstDash val="solid"/>
            <a:tailEnd type="arrow"/>
          </a:ln>
          <a:effectLst/>
        </p:spPr>
      </p:cxnSp>
      <p:cxnSp>
        <p:nvCxnSpPr>
          <p:cNvPr id="15" name="直線矢印コネクタ 14"/>
          <p:cNvCxnSpPr>
            <a:stCxn id="13" idx="5"/>
            <a:endCxn id="37" idx="2"/>
          </p:cNvCxnSpPr>
          <p:nvPr/>
        </p:nvCxnSpPr>
        <p:spPr>
          <a:xfrm>
            <a:off x="2377029" y="5413031"/>
            <a:ext cx="519995" cy="200725"/>
          </a:xfrm>
          <a:prstGeom prst="straightConnector1">
            <a:avLst/>
          </a:prstGeom>
          <a:noFill/>
          <a:ln w="19050" cap="flat" cmpd="sng" algn="ctr">
            <a:solidFill>
              <a:srgbClr val="000000"/>
            </a:solidFill>
            <a:prstDash val="solid"/>
            <a:tailEnd type="arrow"/>
          </a:ln>
          <a:effectLst/>
        </p:spPr>
      </p:cxnSp>
      <p:sp>
        <p:nvSpPr>
          <p:cNvPr id="16" name="テキスト ボックス 15"/>
          <p:cNvSpPr txBox="1"/>
          <p:nvPr/>
        </p:nvSpPr>
        <p:spPr>
          <a:xfrm>
            <a:off x="2488278" y="4772880"/>
            <a:ext cx="227475" cy="27699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0000"/>
                </a:solidFill>
                <a:effectLst/>
                <a:uLnTx/>
                <a:uFillTx/>
              </a:rPr>
              <a:t>0</a:t>
            </a:r>
            <a:endParaRPr kumimoji="0" lang="ja-JP" altLang="en-US" sz="1200" b="0" i="0" u="none" strike="noStrike" kern="0" cap="none" spc="0" normalizeH="0" baseline="0" noProof="0" dirty="0" smtClean="0">
              <a:ln>
                <a:noFill/>
              </a:ln>
              <a:solidFill>
                <a:srgbClr val="000000"/>
              </a:solidFill>
              <a:effectLst/>
              <a:uLnTx/>
              <a:uFillTx/>
            </a:endParaRPr>
          </a:p>
        </p:txBody>
      </p:sp>
      <p:sp>
        <p:nvSpPr>
          <p:cNvPr id="17" name="テキスト ボックス 16"/>
          <p:cNvSpPr txBox="1"/>
          <p:nvPr/>
        </p:nvSpPr>
        <p:spPr>
          <a:xfrm>
            <a:off x="2488278" y="5236394"/>
            <a:ext cx="269626" cy="276999"/>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0000"/>
                </a:solidFill>
                <a:effectLst/>
                <a:uLnTx/>
                <a:uFillTx/>
              </a:rPr>
              <a:t>1</a:t>
            </a:r>
            <a:endParaRPr kumimoji="0" lang="ja-JP" altLang="en-US" sz="1200" b="0" i="0" u="none" strike="noStrike" kern="0" cap="none" spc="0" normalizeH="0" baseline="0" noProof="0" dirty="0" smtClean="0">
              <a:ln>
                <a:noFill/>
              </a:ln>
              <a:solidFill>
                <a:srgbClr val="000000"/>
              </a:solidFill>
              <a:effectLst/>
              <a:uLnTx/>
              <a:uFillTx/>
            </a:endParaRPr>
          </a:p>
        </p:txBody>
      </p:sp>
      <p:cxnSp>
        <p:nvCxnSpPr>
          <p:cNvPr id="20" name="直線矢印コネクタ 19"/>
          <p:cNvCxnSpPr>
            <a:stCxn id="5" idx="6"/>
            <a:endCxn id="13" idx="2"/>
          </p:cNvCxnSpPr>
          <p:nvPr/>
        </p:nvCxnSpPr>
        <p:spPr>
          <a:xfrm>
            <a:off x="1727843" y="5319663"/>
            <a:ext cx="251869" cy="1"/>
          </a:xfrm>
          <a:prstGeom prst="straightConnector1">
            <a:avLst/>
          </a:prstGeom>
          <a:noFill/>
          <a:ln w="19050" cap="flat" cmpd="sng" algn="ctr">
            <a:solidFill>
              <a:srgbClr val="000000"/>
            </a:solidFill>
            <a:prstDash val="solid"/>
            <a:tailEnd type="arrow"/>
          </a:ln>
          <a:effectLst/>
        </p:spPr>
      </p:cxnSp>
      <p:sp>
        <p:nvSpPr>
          <p:cNvPr id="3" name="スライド番号プレースホルダー 2"/>
          <p:cNvSpPr>
            <a:spLocks noGrp="1"/>
          </p:cNvSpPr>
          <p:nvPr>
            <p:ph type="sldNum" sz="quarter" idx="12"/>
          </p:nvPr>
        </p:nvSpPr>
        <p:spPr/>
        <p:txBody>
          <a:bodyPr/>
          <a:lstStyle/>
          <a:p>
            <a:fld id="{9F5033E9-932D-4E41-95C3-341F9A6DAE17}" type="slidenum">
              <a:rPr lang="en-US" altLang="ja-JP" smtClean="0"/>
              <a:pPr/>
              <a:t>25</a:t>
            </a:fld>
            <a:endParaRPr lang="en-US" altLang="ja-JP" dirty="0"/>
          </a:p>
        </p:txBody>
      </p:sp>
    </p:spTree>
    <p:extLst>
      <p:ext uri="{BB962C8B-B14F-4D97-AF65-F5344CB8AC3E}">
        <p14:creationId xmlns:p14="http://schemas.microsoft.com/office/powerpoint/2010/main" val="13769777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手順</a:t>
            </a:r>
            <a:r>
              <a:rPr lang="en-US" altLang="ja-JP" dirty="0" smtClean="0"/>
              <a:t>2</a:t>
            </a:r>
            <a:r>
              <a:rPr lang="ja-JP" altLang="en-US" dirty="0" smtClean="0"/>
              <a:t>：手続き</a:t>
            </a:r>
            <a:r>
              <a:rPr lang="ja-JP" altLang="en-US" dirty="0"/>
              <a:t>間実行経路グラフの構築</a:t>
            </a:r>
            <a:endParaRPr kumimoji="1" lang="ja-JP" altLang="en-US" dirty="0"/>
          </a:p>
        </p:txBody>
      </p:sp>
      <p:sp>
        <p:nvSpPr>
          <p:cNvPr id="3" name="コンテンツ プレースホルダー 2"/>
          <p:cNvSpPr>
            <a:spLocks noGrp="1"/>
          </p:cNvSpPr>
          <p:nvPr>
            <p:ph idx="1"/>
          </p:nvPr>
        </p:nvSpPr>
        <p:spPr>
          <a:xfrm>
            <a:off x="457200" y="1600201"/>
            <a:ext cx="8229600" cy="448861"/>
          </a:xfrm>
        </p:spPr>
        <p:txBody>
          <a:bodyPr/>
          <a:lstStyle/>
          <a:p>
            <a:pPr marL="0" indent="0">
              <a:buNone/>
            </a:pPr>
            <a:r>
              <a:rPr kumimoji="1" lang="ja-JP" altLang="en-US" dirty="0" smtClean="0"/>
              <a:t>別の実行経路でも</a:t>
            </a:r>
            <a:r>
              <a:rPr lang="ja-JP" altLang="en-US" dirty="0" smtClean="0"/>
              <a:t>同様の処理を行いグラフを構築</a:t>
            </a:r>
            <a:endParaRPr kumimoji="1" lang="ja-JP" altLang="en-US" dirty="0" smtClean="0"/>
          </a:p>
        </p:txBody>
      </p:sp>
      <p:sp>
        <p:nvSpPr>
          <p:cNvPr id="39" name="円/楕円 38"/>
          <p:cNvSpPr/>
          <p:nvPr/>
        </p:nvSpPr>
        <p:spPr>
          <a:xfrm>
            <a:off x="428689" y="3985450"/>
            <a:ext cx="1153721"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0:Example.main</a:t>
            </a:r>
            <a:endParaRPr kumimoji="0" lang="ja-JP" altLang="en-US" sz="1000" b="0" i="0" u="none" strike="noStrike" kern="0" cap="none" spc="0" normalizeH="0" baseline="0" noProof="0" dirty="0" smtClean="0">
              <a:ln>
                <a:noFill/>
              </a:ln>
              <a:solidFill>
                <a:srgbClr val="000000"/>
              </a:solidFill>
              <a:effectLst/>
              <a:uLnTx/>
              <a:uFillTx/>
            </a:endParaRPr>
          </a:p>
        </p:txBody>
      </p:sp>
      <p:sp>
        <p:nvSpPr>
          <p:cNvPr id="40" name="円/楕円 39"/>
          <p:cNvSpPr/>
          <p:nvPr/>
        </p:nvSpPr>
        <p:spPr>
          <a:xfrm>
            <a:off x="2856274" y="2915156"/>
            <a:ext cx="1344534"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1:Example.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initialize</a:t>
            </a:r>
            <a:endParaRPr kumimoji="0" lang="ja-JP" altLang="en-US" sz="1000" b="0" i="0" u="none" strike="noStrike" kern="0" cap="none" spc="0" normalizeH="0" baseline="0" noProof="0" dirty="0" smtClean="0">
              <a:ln>
                <a:noFill/>
              </a:ln>
              <a:solidFill>
                <a:srgbClr val="000000"/>
              </a:solidFill>
              <a:effectLst/>
              <a:uLnTx/>
              <a:uFillTx/>
            </a:endParaRPr>
          </a:p>
        </p:txBody>
      </p:sp>
      <p:sp>
        <p:nvSpPr>
          <p:cNvPr id="41" name="円/楕円 40"/>
          <p:cNvSpPr/>
          <p:nvPr/>
        </p:nvSpPr>
        <p:spPr>
          <a:xfrm>
            <a:off x="2884144" y="3606982"/>
            <a:ext cx="1316663"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2:ArrayList.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size</a:t>
            </a:r>
            <a:endParaRPr kumimoji="0" lang="ja-JP" altLang="en-US" sz="1000" b="0" i="0" u="none" strike="noStrike" kern="0" cap="none" spc="0" normalizeH="0" baseline="0" noProof="0" dirty="0" smtClean="0">
              <a:ln>
                <a:noFill/>
              </a:ln>
              <a:solidFill>
                <a:srgbClr val="000000"/>
              </a:solidFill>
              <a:effectLst/>
              <a:uLnTx/>
              <a:uFillTx/>
            </a:endParaRPr>
          </a:p>
        </p:txBody>
      </p:sp>
      <p:sp>
        <p:nvSpPr>
          <p:cNvPr id="44" name="円/楕円 43"/>
          <p:cNvSpPr/>
          <p:nvPr/>
        </p:nvSpPr>
        <p:spPr>
          <a:xfrm>
            <a:off x="1910940" y="3369199"/>
            <a:ext cx="465486" cy="26408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3</a:t>
            </a:r>
            <a:endParaRPr kumimoji="0" lang="ja-JP" altLang="en-US" sz="1000" b="0" i="0" u="none" strike="noStrike" kern="0" cap="none" spc="0" normalizeH="0" baseline="0" noProof="0" dirty="0" smtClean="0">
              <a:ln>
                <a:noFill/>
              </a:ln>
              <a:solidFill>
                <a:srgbClr val="000000"/>
              </a:solidFill>
              <a:effectLst/>
              <a:uLnTx/>
              <a:uFillTx/>
            </a:endParaRPr>
          </a:p>
        </p:txBody>
      </p:sp>
      <p:cxnSp>
        <p:nvCxnSpPr>
          <p:cNvPr id="45" name="直線矢印コネクタ 44"/>
          <p:cNvCxnSpPr>
            <a:stCxn id="39" idx="7"/>
            <a:endCxn id="44" idx="2"/>
          </p:cNvCxnSpPr>
          <p:nvPr/>
        </p:nvCxnSpPr>
        <p:spPr>
          <a:xfrm flipV="1">
            <a:off x="1413451" y="3501241"/>
            <a:ext cx="497489" cy="531001"/>
          </a:xfrm>
          <a:prstGeom prst="straightConnector1">
            <a:avLst/>
          </a:prstGeom>
          <a:noFill/>
          <a:ln w="19050" cap="flat" cmpd="sng" algn="ctr">
            <a:solidFill>
              <a:srgbClr val="000000"/>
            </a:solidFill>
            <a:prstDash val="solid"/>
            <a:tailEnd type="arrow"/>
          </a:ln>
          <a:effectLst/>
        </p:spPr>
      </p:cxnSp>
      <p:cxnSp>
        <p:nvCxnSpPr>
          <p:cNvPr id="46" name="直線矢印コネクタ 45"/>
          <p:cNvCxnSpPr>
            <a:stCxn id="39" idx="5"/>
            <a:endCxn id="71" idx="2"/>
          </p:cNvCxnSpPr>
          <p:nvPr/>
        </p:nvCxnSpPr>
        <p:spPr>
          <a:xfrm>
            <a:off x="1413451" y="4258176"/>
            <a:ext cx="497488" cy="812249"/>
          </a:xfrm>
          <a:prstGeom prst="straightConnector1">
            <a:avLst/>
          </a:prstGeom>
          <a:noFill/>
          <a:ln w="19050" cap="flat" cmpd="sng" algn="ctr">
            <a:solidFill>
              <a:srgbClr val="000000"/>
            </a:solidFill>
            <a:prstDash val="solid"/>
            <a:tailEnd type="arrow"/>
          </a:ln>
          <a:effectLst/>
        </p:spPr>
      </p:cxnSp>
      <p:cxnSp>
        <p:nvCxnSpPr>
          <p:cNvPr id="47" name="直線矢印コネクタ 46"/>
          <p:cNvCxnSpPr>
            <a:stCxn id="44" idx="7"/>
            <a:endCxn id="40" idx="2"/>
          </p:cNvCxnSpPr>
          <p:nvPr/>
        </p:nvCxnSpPr>
        <p:spPr>
          <a:xfrm flipV="1">
            <a:off x="2308257" y="3074915"/>
            <a:ext cx="548017" cy="332958"/>
          </a:xfrm>
          <a:prstGeom prst="straightConnector1">
            <a:avLst/>
          </a:prstGeom>
          <a:noFill/>
          <a:ln w="19050" cap="flat" cmpd="sng" algn="ctr">
            <a:solidFill>
              <a:srgbClr val="000000"/>
            </a:solidFill>
            <a:prstDash val="solid"/>
            <a:tailEnd type="arrow"/>
          </a:ln>
          <a:effectLst/>
        </p:spPr>
      </p:cxnSp>
      <p:cxnSp>
        <p:nvCxnSpPr>
          <p:cNvPr id="48" name="直線矢印コネクタ 47"/>
          <p:cNvCxnSpPr>
            <a:stCxn id="44" idx="5"/>
            <a:endCxn id="41" idx="2"/>
          </p:cNvCxnSpPr>
          <p:nvPr/>
        </p:nvCxnSpPr>
        <p:spPr>
          <a:xfrm>
            <a:off x="2308257" y="3594608"/>
            <a:ext cx="575887" cy="172133"/>
          </a:xfrm>
          <a:prstGeom prst="straightConnector1">
            <a:avLst/>
          </a:prstGeom>
          <a:noFill/>
          <a:ln w="19050" cap="flat" cmpd="sng" algn="ctr">
            <a:solidFill>
              <a:srgbClr val="000000"/>
            </a:solidFill>
            <a:prstDash val="solid"/>
            <a:tailEnd type="arrow"/>
          </a:ln>
          <a:effectLst/>
        </p:spPr>
      </p:cxnSp>
      <p:sp>
        <p:nvSpPr>
          <p:cNvPr id="49" name="テキスト ボックス 48"/>
          <p:cNvSpPr txBox="1"/>
          <p:nvPr/>
        </p:nvSpPr>
        <p:spPr>
          <a:xfrm>
            <a:off x="2461657" y="2936415"/>
            <a:ext cx="241037" cy="27699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0000"/>
                </a:solidFill>
                <a:effectLst/>
                <a:uLnTx/>
                <a:uFillTx/>
              </a:rPr>
              <a:t>0</a:t>
            </a:r>
            <a:endParaRPr kumimoji="0" lang="ja-JP" altLang="en-US" sz="1200" b="0" i="0" u="none" strike="noStrike" kern="0" cap="none" spc="0" normalizeH="0" baseline="0" noProof="0" dirty="0" smtClean="0">
              <a:ln>
                <a:noFill/>
              </a:ln>
              <a:solidFill>
                <a:srgbClr val="000000"/>
              </a:solidFill>
              <a:effectLst/>
              <a:uLnTx/>
              <a:uFillTx/>
            </a:endParaRPr>
          </a:p>
        </p:txBody>
      </p:sp>
      <p:sp>
        <p:nvSpPr>
          <p:cNvPr id="55" name="テキスト ボックス 54"/>
          <p:cNvSpPr txBox="1"/>
          <p:nvPr/>
        </p:nvSpPr>
        <p:spPr>
          <a:xfrm>
            <a:off x="2461388" y="3394050"/>
            <a:ext cx="269626" cy="276999"/>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0000"/>
                </a:solidFill>
                <a:effectLst/>
                <a:uLnTx/>
                <a:uFillTx/>
              </a:rPr>
              <a:t>1</a:t>
            </a:r>
            <a:endParaRPr kumimoji="0" lang="ja-JP" altLang="en-US" sz="1200" b="0" i="0" u="none" strike="noStrike" kern="0" cap="none" spc="0" normalizeH="0" baseline="0" noProof="0" dirty="0" smtClean="0">
              <a:ln>
                <a:noFill/>
              </a:ln>
              <a:solidFill>
                <a:srgbClr val="000000"/>
              </a:solidFill>
              <a:effectLst/>
              <a:uLnTx/>
              <a:uFillTx/>
            </a:endParaRPr>
          </a:p>
        </p:txBody>
      </p:sp>
      <p:sp>
        <p:nvSpPr>
          <p:cNvPr id="59" name="円/楕円 58"/>
          <p:cNvSpPr/>
          <p:nvPr/>
        </p:nvSpPr>
        <p:spPr>
          <a:xfrm>
            <a:off x="2856273" y="4484340"/>
            <a:ext cx="1344534"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4:Example.</a:t>
            </a:r>
          </a:p>
          <a:p>
            <a:pPr lvl="0" algn="ctr">
              <a:defRPr/>
            </a:pPr>
            <a:r>
              <a:rPr kumimoji="0" lang="en-US" altLang="ja-JP" sz="1000" kern="0" dirty="0">
                <a:solidFill>
                  <a:srgbClr val="000000"/>
                </a:solidFill>
              </a:rPr>
              <a:t>initialize</a:t>
            </a:r>
            <a:endParaRPr kumimoji="0" lang="ja-JP" altLang="en-US" sz="1000" b="0" i="0" u="none" strike="noStrike" kern="0" cap="none" spc="0" normalizeH="0" baseline="0" noProof="0" dirty="0" smtClean="0">
              <a:ln>
                <a:noFill/>
              </a:ln>
              <a:solidFill>
                <a:srgbClr val="000000"/>
              </a:solidFill>
              <a:effectLst/>
              <a:uLnTx/>
              <a:uFillTx/>
            </a:endParaRPr>
          </a:p>
        </p:txBody>
      </p:sp>
      <p:sp>
        <p:nvSpPr>
          <p:cNvPr id="70" name="円/楕円 69"/>
          <p:cNvSpPr/>
          <p:nvPr/>
        </p:nvSpPr>
        <p:spPr>
          <a:xfrm>
            <a:off x="2884143" y="5176166"/>
            <a:ext cx="1316663"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5:LinkedList.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size</a:t>
            </a:r>
            <a:endParaRPr kumimoji="0" lang="ja-JP" altLang="en-US" sz="1000" b="0" i="0" u="none" strike="noStrike" kern="0" cap="none" spc="0" normalizeH="0" baseline="0" noProof="0" dirty="0" smtClean="0">
              <a:ln>
                <a:noFill/>
              </a:ln>
              <a:solidFill>
                <a:srgbClr val="000000"/>
              </a:solidFill>
              <a:effectLst/>
              <a:uLnTx/>
              <a:uFillTx/>
            </a:endParaRPr>
          </a:p>
        </p:txBody>
      </p:sp>
      <p:sp>
        <p:nvSpPr>
          <p:cNvPr id="71" name="円/楕円 70"/>
          <p:cNvSpPr/>
          <p:nvPr/>
        </p:nvSpPr>
        <p:spPr>
          <a:xfrm>
            <a:off x="1910939" y="4938383"/>
            <a:ext cx="465486" cy="26408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6</a:t>
            </a:r>
            <a:endParaRPr kumimoji="0" lang="ja-JP" altLang="en-US" sz="1000" b="0" i="0" u="none" strike="noStrike" kern="0" cap="none" spc="0" normalizeH="0" baseline="0" noProof="0" dirty="0" smtClean="0">
              <a:ln>
                <a:noFill/>
              </a:ln>
              <a:solidFill>
                <a:srgbClr val="000000"/>
              </a:solidFill>
              <a:effectLst/>
              <a:uLnTx/>
              <a:uFillTx/>
            </a:endParaRPr>
          </a:p>
        </p:txBody>
      </p:sp>
      <p:cxnSp>
        <p:nvCxnSpPr>
          <p:cNvPr id="72" name="直線矢印コネクタ 71"/>
          <p:cNvCxnSpPr>
            <a:stCxn id="71" idx="7"/>
            <a:endCxn id="59" idx="2"/>
          </p:cNvCxnSpPr>
          <p:nvPr/>
        </p:nvCxnSpPr>
        <p:spPr>
          <a:xfrm flipV="1">
            <a:off x="2308256" y="4644099"/>
            <a:ext cx="548017" cy="332958"/>
          </a:xfrm>
          <a:prstGeom prst="straightConnector1">
            <a:avLst/>
          </a:prstGeom>
          <a:noFill/>
          <a:ln w="19050" cap="flat" cmpd="sng" algn="ctr">
            <a:solidFill>
              <a:srgbClr val="000000"/>
            </a:solidFill>
            <a:prstDash val="solid"/>
            <a:tailEnd type="arrow"/>
          </a:ln>
          <a:effectLst/>
        </p:spPr>
      </p:cxnSp>
      <p:cxnSp>
        <p:nvCxnSpPr>
          <p:cNvPr id="73" name="直線矢印コネクタ 72"/>
          <p:cNvCxnSpPr>
            <a:stCxn id="71" idx="5"/>
            <a:endCxn id="70" idx="2"/>
          </p:cNvCxnSpPr>
          <p:nvPr/>
        </p:nvCxnSpPr>
        <p:spPr>
          <a:xfrm>
            <a:off x="2308256" y="5163792"/>
            <a:ext cx="575887" cy="172133"/>
          </a:xfrm>
          <a:prstGeom prst="straightConnector1">
            <a:avLst/>
          </a:prstGeom>
          <a:noFill/>
          <a:ln w="19050" cap="flat" cmpd="sng" algn="ctr">
            <a:solidFill>
              <a:srgbClr val="000000"/>
            </a:solidFill>
            <a:prstDash val="solid"/>
            <a:tailEnd type="arrow"/>
          </a:ln>
          <a:effectLst/>
        </p:spPr>
      </p:cxnSp>
      <p:sp>
        <p:nvSpPr>
          <p:cNvPr id="78" name="テキスト ボックス 77"/>
          <p:cNvSpPr txBox="1"/>
          <p:nvPr/>
        </p:nvSpPr>
        <p:spPr>
          <a:xfrm>
            <a:off x="2461656" y="4539525"/>
            <a:ext cx="241037" cy="27699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0000"/>
                </a:solidFill>
                <a:effectLst/>
                <a:uLnTx/>
                <a:uFillTx/>
              </a:rPr>
              <a:t>0</a:t>
            </a:r>
            <a:endParaRPr kumimoji="0" lang="ja-JP" altLang="en-US" sz="1200" b="0" i="0" u="none" strike="noStrike" kern="0" cap="none" spc="0" normalizeH="0" baseline="0" noProof="0" dirty="0" smtClean="0">
              <a:ln>
                <a:noFill/>
              </a:ln>
              <a:solidFill>
                <a:srgbClr val="000000"/>
              </a:solidFill>
              <a:effectLst/>
              <a:uLnTx/>
              <a:uFillTx/>
            </a:endParaRPr>
          </a:p>
        </p:txBody>
      </p:sp>
      <p:sp>
        <p:nvSpPr>
          <p:cNvPr id="79" name="テキスト ボックス 78"/>
          <p:cNvSpPr txBox="1"/>
          <p:nvPr/>
        </p:nvSpPr>
        <p:spPr>
          <a:xfrm>
            <a:off x="2461387" y="4967090"/>
            <a:ext cx="269626" cy="276999"/>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0000"/>
                </a:solidFill>
                <a:effectLst/>
                <a:uLnTx/>
                <a:uFillTx/>
              </a:rPr>
              <a:t>1</a:t>
            </a:r>
            <a:endParaRPr kumimoji="0" lang="ja-JP" altLang="en-US" sz="1200" b="0" i="0" u="none" strike="noStrike" kern="0" cap="none" spc="0" normalizeH="0" baseline="0" noProof="0" dirty="0" smtClean="0">
              <a:ln>
                <a:noFill/>
              </a:ln>
              <a:solidFill>
                <a:srgbClr val="000000"/>
              </a:solidFill>
              <a:effectLst/>
              <a:uLnTx/>
              <a:uFillTx/>
            </a:endParaRPr>
          </a:p>
        </p:txBody>
      </p:sp>
      <p:sp>
        <p:nvSpPr>
          <p:cNvPr id="82" name="下矢印 81"/>
          <p:cNvSpPr/>
          <p:nvPr/>
        </p:nvSpPr>
        <p:spPr>
          <a:xfrm>
            <a:off x="5535272" y="3994814"/>
            <a:ext cx="432048" cy="420395"/>
          </a:xfrm>
          <a:prstGeom prst="downArrow">
            <a:avLst/>
          </a:prstGeom>
          <a:solidFill>
            <a:schemeClr val="accent2">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83" name="テキスト ボックス 82"/>
          <p:cNvSpPr txBox="1"/>
          <p:nvPr/>
        </p:nvSpPr>
        <p:spPr>
          <a:xfrm>
            <a:off x="6068074" y="4035734"/>
            <a:ext cx="1592103" cy="338554"/>
          </a:xfrm>
          <a:prstGeom prst="rect">
            <a:avLst/>
          </a:prstGeom>
          <a:noFill/>
        </p:spPr>
        <p:txBody>
          <a:bodyPr wrap="none" rtlCol="0">
            <a:spAutoFit/>
          </a:bodyPr>
          <a:lstStyle/>
          <a:p>
            <a:r>
              <a:rPr lang="ja-JP" altLang="en-US" sz="1600" dirty="0" smtClean="0"/>
              <a:t>別の経路を</a:t>
            </a:r>
            <a:r>
              <a:rPr kumimoji="1" lang="ja-JP" altLang="en-US" sz="1600" dirty="0" smtClean="0"/>
              <a:t>抽出</a:t>
            </a:r>
            <a:endParaRPr kumimoji="1" lang="ja-JP" altLang="en-US" sz="1600" dirty="0"/>
          </a:p>
        </p:txBody>
      </p:sp>
      <p:sp>
        <p:nvSpPr>
          <p:cNvPr id="84" name="テキスト ボックス 83"/>
          <p:cNvSpPr txBox="1"/>
          <p:nvPr/>
        </p:nvSpPr>
        <p:spPr>
          <a:xfrm>
            <a:off x="4878941" y="2049062"/>
            <a:ext cx="872355" cy="276999"/>
          </a:xfrm>
          <a:prstGeom prst="rect">
            <a:avLst/>
          </a:prstGeom>
          <a:noFill/>
        </p:spPr>
        <p:txBody>
          <a:bodyPr wrap="none" rtlCol="0">
            <a:spAutoFit/>
          </a:bodyPr>
          <a:lstStyle/>
          <a:p>
            <a:r>
              <a:rPr kumimoji="1" lang="ja-JP" altLang="en-US" sz="1200" dirty="0" smtClean="0"/>
              <a:t>元のコード</a:t>
            </a:r>
            <a:endParaRPr kumimoji="1" lang="ja-JP" altLang="en-US" sz="1200" dirty="0"/>
          </a:p>
        </p:txBody>
      </p:sp>
      <p:sp>
        <p:nvSpPr>
          <p:cNvPr id="85" name="テキスト ボックス 84"/>
          <p:cNvSpPr txBox="1"/>
          <p:nvPr/>
        </p:nvSpPr>
        <p:spPr>
          <a:xfrm>
            <a:off x="4893362" y="2356840"/>
            <a:ext cx="3567070" cy="1569660"/>
          </a:xfrm>
          <a:prstGeom prst="rect">
            <a:avLst/>
          </a:prstGeom>
          <a:solidFill>
            <a:srgbClr val="FFFFFF"/>
          </a:solidFill>
          <a:ln w="28575">
            <a:solidFill>
              <a:srgbClr val="2D2D8A">
                <a:lumMod val="60000"/>
                <a:lumOff val="40000"/>
              </a:srgbClr>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smtClean="0">
                <a:ln>
                  <a:noFill/>
                </a:ln>
                <a:solidFill>
                  <a:srgbClr val="7F0055"/>
                </a:solidFill>
                <a:effectLst/>
                <a:uLnTx/>
                <a:uFillTx/>
                <a:latin typeface="Consolas"/>
              </a:rPr>
              <a:t>public</a:t>
            </a:r>
            <a:r>
              <a:rPr kumimoji="0" lang="en-US" altLang="ja-JP" sz="1200" b="1" i="0" u="none" strike="noStrike" kern="0" cap="none" spc="0" normalizeH="0" baseline="0" noProof="0" dirty="0" smtClean="0">
                <a:ln>
                  <a:noFill/>
                </a:ln>
                <a:solidFill>
                  <a:srgbClr val="000000"/>
                </a:solidFill>
                <a:effectLst/>
                <a:uLnTx/>
                <a:uFillTx/>
                <a:latin typeface="Consolas"/>
              </a:rPr>
              <a:t> </a:t>
            </a:r>
            <a:r>
              <a:rPr kumimoji="0" lang="en-US" altLang="ja-JP" sz="1200" b="1" i="0" u="none" strike="noStrike" kern="0" cap="none" spc="0" normalizeH="0" baseline="0" noProof="0" dirty="0" smtClean="0">
                <a:ln>
                  <a:noFill/>
                </a:ln>
                <a:solidFill>
                  <a:srgbClr val="7F0055"/>
                </a:solidFill>
                <a:effectLst/>
                <a:uLnTx/>
                <a:uFillTx/>
                <a:latin typeface="Consolas"/>
              </a:rPr>
              <a:t>static</a:t>
            </a:r>
            <a:r>
              <a:rPr kumimoji="0" lang="en-US" altLang="ja-JP" sz="1200" b="1" i="0" u="none" strike="noStrike" kern="0" cap="none" spc="0" normalizeH="0" baseline="0" noProof="0" dirty="0" smtClean="0">
                <a:ln>
                  <a:noFill/>
                </a:ln>
                <a:solidFill>
                  <a:srgbClr val="000000"/>
                </a:solidFill>
                <a:effectLst/>
                <a:uLnTx/>
                <a:uFillTx/>
                <a:latin typeface="Consolas"/>
              </a:rPr>
              <a:t> </a:t>
            </a:r>
            <a:r>
              <a:rPr kumimoji="0" lang="en-US" altLang="ja-JP" sz="1200" b="1" i="0" u="none" strike="noStrike" kern="0" cap="none" spc="0" normalizeH="0" baseline="0" noProof="0" dirty="0" smtClean="0">
                <a:ln>
                  <a:noFill/>
                </a:ln>
                <a:solidFill>
                  <a:srgbClr val="7F0055"/>
                </a:solidFill>
                <a:effectLst/>
                <a:uLnTx/>
                <a:uFillTx/>
                <a:latin typeface="Consolas"/>
              </a:rPr>
              <a:t>void</a:t>
            </a:r>
            <a:r>
              <a:rPr kumimoji="0" lang="en-US" altLang="ja-JP" sz="1200" b="1" i="0" u="none" strike="noStrike" kern="0" cap="none" spc="0" normalizeH="0" baseline="0" noProof="0" dirty="0" smtClean="0">
                <a:ln>
                  <a:noFill/>
                </a:ln>
                <a:solidFill>
                  <a:srgbClr val="000000"/>
                </a:solidFill>
                <a:effectLst/>
                <a:uLnTx/>
                <a:uFillTx/>
                <a:latin typeface="Consolas"/>
              </a:rPr>
              <a:t> main(String[] </a:t>
            </a:r>
            <a:r>
              <a:rPr kumimoji="0" lang="en-US" altLang="ja-JP" sz="1200" b="1" i="0" u="none" strike="noStrike" kern="0" cap="none" spc="0" normalizeH="0" baseline="0" noProof="0" dirty="0" err="1" smtClean="0">
                <a:ln>
                  <a:noFill/>
                </a:ln>
                <a:solidFill>
                  <a:srgbClr val="000000"/>
                </a:solidFill>
                <a:effectLst/>
                <a:uLnTx/>
                <a:uFillTx/>
                <a:latin typeface="Consolas"/>
              </a:rPr>
              <a:t>args</a:t>
            </a:r>
            <a:r>
              <a:rPr kumimoji="0" lang="en-US" altLang="ja-JP" sz="1200" b="1" i="0" u="none" strike="noStrike" kern="0" cap="none" spc="0" normalizeH="0" baseline="0" noProof="0" dirty="0" smtClean="0">
                <a:ln>
                  <a:noFill/>
                </a:ln>
                <a:solidFill>
                  <a:srgbClr val="000000"/>
                </a:solidFill>
                <a:effectLst/>
                <a:uLnTx/>
                <a:uFillTx/>
                <a:latin typeface="Consolas"/>
              </a:rPr>
              <a:t>)</a:t>
            </a:r>
            <a:r>
              <a:rPr kumimoji="0" lang="en-US" altLang="ja-JP" sz="1200" b="0" i="0"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err="1" smtClean="0">
                <a:ln>
                  <a:noFill/>
                </a:ln>
                <a:solidFill>
                  <a:srgbClr val="7F0055"/>
                </a:solidFill>
                <a:effectLst/>
                <a:uLnTx/>
                <a:uFillTx/>
                <a:latin typeface="Consolas"/>
              </a:rPr>
              <a:t>int</a:t>
            </a:r>
            <a:r>
              <a:rPr kumimoji="0" lang="en-US" altLang="ja-JP" sz="1200" b="1" i="0" u="none" strike="noStrike" kern="0" cap="none" spc="0" normalizeH="0" baseline="0" noProof="0" dirty="0" smtClean="0">
                <a:ln>
                  <a:noFill/>
                </a:ln>
                <a:solidFill>
                  <a:srgbClr val="000000"/>
                </a:solidFill>
                <a:effectLst/>
                <a:uLnTx/>
                <a:uFillTx/>
                <a:latin typeface="Consolas"/>
              </a:rPr>
              <a:t> </a:t>
            </a:r>
            <a:r>
              <a:rPr kumimoji="0" lang="en-US" altLang="ja-JP" sz="1200" b="1" i="0" u="none" strike="noStrike" kern="0" cap="none" spc="0" normalizeH="0" baseline="0" noProof="0" dirty="0" err="1" smtClean="0">
                <a:ln>
                  <a:noFill/>
                </a:ln>
                <a:effectLst/>
                <a:uLnTx/>
                <a:uFillTx/>
                <a:latin typeface="Consolas"/>
              </a:rPr>
              <a:t>i</a:t>
            </a:r>
            <a:r>
              <a:rPr kumimoji="0" lang="en-US" altLang="ja-JP" sz="1200" b="1" i="0" u="none" strike="noStrike" kern="0" cap="none" spc="0" normalizeH="0" baseline="0" noProof="0" dirty="0" smtClean="0">
                <a:ln>
                  <a:noFill/>
                </a:ln>
                <a:solidFill>
                  <a:srgbClr val="000000"/>
                </a:solidFill>
                <a:effectLst/>
                <a:uLnTx/>
                <a:uFillTx/>
                <a:latin typeface="Consolas"/>
              </a:rPr>
              <a:t> = 1;  </a:t>
            </a:r>
            <a:r>
              <a:rPr kumimoji="0" lang="en-US" altLang="ja-JP" sz="1200" b="0" i="0" u="none" strike="noStrike" kern="0" cap="none" spc="0" normalizeH="0" baseline="0" noProof="0" dirty="0" smtClean="0">
                <a:ln>
                  <a:noFill/>
                </a:ln>
                <a:solidFill>
                  <a:srgbClr val="000000"/>
                </a:solidFill>
                <a:effectLst/>
                <a:uLnTx/>
                <a:uFillTx/>
                <a:latin typeface="Consolas"/>
              </a:rPr>
              <a:t>List&lt;Integer&gt; </a:t>
            </a:r>
            <a:r>
              <a:rPr kumimoji="0" lang="en-US" altLang="ja-JP" sz="1200" b="1" i="0" u="none" strike="noStrike" kern="0" cap="none" spc="0" normalizeH="0" baseline="0" noProof="0" dirty="0" smtClean="0">
                <a:ln>
                  <a:noFill/>
                </a:ln>
                <a:solidFill>
                  <a:srgbClr val="008000"/>
                </a:solidFill>
                <a:effectLst/>
                <a:uLnTx/>
                <a:uFillTx/>
                <a:latin typeface="Consolas"/>
              </a:rPr>
              <a:t>list</a:t>
            </a:r>
            <a:r>
              <a:rPr kumimoji="0" lang="en-US" altLang="ja-JP" sz="1200" b="1" i="0"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smtClean="0">
                <a:ln>
                  <a:noFill/>
                </a:ln>
                <a:solidFill>
                  <a:srgbClr val="7F0055"/>
                </a:solidFill>
                <a:effectLst/>
                <a:uLnTx/>
                <a:uFillTx/>
                <a:latin typeface="Consolas"/>
              </a:rPr>
              <a:t>if</a:t>
            </a:r>
            <a:r>
              <a:rPr kumimoji="0" lang="en-US" altLang="ja-JP" sz="1200" b="1" i="0" u="none" strike="noStrike" kern="0" cap="none" spc="0" normalizeH="0" baseline="0" noProof="0" dirty="0" smtClean="0">
                <a:ln>
                  <a:noFill/>
                </a:ln>
                <a:solidFill>
                  <a:srgbClr val="000000"/>
                </a:solidFill>
                <a:effectLst/>
                <a:uLnTx/>
                <a:uFillTx/>
                <a:latin typeface="Consolas"/>
              </a:rPr>
              <a:t>(</a:t>
            </a:r>
            <a:r>
              <a:rPr kumimoji="0" lang="en-US" altLang="ja-JP" sz="1200" b="1" i="0" u="none" strike="noStrike" kern="0" cap="none" spc="0" normalizeH="0" baseline="0" noProof="0" dirty="0" err="1" smtClean="0">
                <a:ln>
                  <a:noFill/>
                </a:ln>
                <a:effectLst/>
                <a:uLnTx/>
                <a:uFillTx/>
                <a:latin typeface="Consolas"/>
              </a:rPr>
              <a:t>i</a:t>
            </a:r>
            <a:r>
              <a:rPr kumimoji="0" lang="en-US" altLang="ja-JP" sz="1200" b="1" i="0" u="none" strike="noStrike" kern="0" cap="none" spc="0" normalizeH="0" baseline="0" noProof="0" dirty="0" smtClean="0">
                <a:ln>
                  <a:noFill/>
                </a:ln>
                <a:solidFill>
                  <a:srgbClr val="000000"/>
                </a:solidFill>
                <a:effectLst/>
                <a:uLnTx/>
                <a:uFillTx/>
                <a:latin typeface="Consolas"/>
              </a:rPr>
              <a:t> == 0)</a:t>
            </a:r>
            <a:endParaRPr kumimoji="0" lang="en-US" altLang="ja-JP" sz="1200" b="0" i="0" u="none" strike="noStrike" kern="0" cap="none" spc="0" normalizeH="0" baseline="0" noProof="0" dirty="0" smtClean="0">
              <a:ln>
                <a:noFill/>
              </a:ln>
              <a:solidFill>
                <a:srgbClr val="000000"/>
              </a:solidFill>
              <a:effectLst/>
              <a:uLnTx/>
              <a:uFillTx/>
              <a:latin typeface="Consola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8000"/>
                </a:solidFill>
                <a:effectLst/>
                <a:uLnTx/>
                <a:uFillTx/>
                <a:latin typeface="Consolas"/>
              </a:rPr>
              <a:t>   list</a:t>
            </a:r>
            <a:r>
              <a:rPr kumimoji="0" lang="en-US" altLang="ja-JP" sz="1200" b="0" i="0" u="none" strike="noStrike" kern="0" cap="none" spc="0" normalizeH="0" baseline="0" noProof="0" dirty="0" smtClean="0">
                <a:ln>
                  <a:noFill/>
                </a:ln>
                <a:solidFill>
                  <a:srgbClr val="000000"/>
                </a:solidFill>
                <a:effectLst/>
                <a:uLnTx/>
                <a:uFillTx/>
                <a:latin typeface="Consolas"/>
              </a:rPr>
              <a:t> = </a:t>
            </a:r>
            <a:r>
              <a:rPr kumimoji="0" lang="en-US" altLang="ja-JP" sz="1200" b="1" i="0" u="none" strike="noStrike" kern="0" cap="none" spc="0" normalizeH="0" baseline="0" noProof="0" dirty="0" smtClean="0">
                <a:ln>
                  <a:noFill/>
                </a:ln>
                <a:solidFill>
                  <a:srgbClr val="7F0055"/>
                </a:solidFill>
                <a:effectLst/>
                <a:uLnTx/>
                <a:uFillTx/>
                <a:latin typeface="Consolas"/>
              </a:rPr>
              <a:t>new</a:t>
            </a:r>
            <a:r>
              <a:rPr kumimoji="0" lang="en-US" altLang="ja-JP" sz="1200" b="1" i="0" u="none" strike="noStrike" kern="0" cap="none" spc="0" normalizeH="0" baseline="0" noProof="0" dirty="0" smtClean="0">
                <a:ln>
                  <a:noFill/>
                </a:ln>
                <a:solidFill>
                  <a:srgbClr val="000000"/>
                </a:solidFill>
                <a:effectLst/>
                <a:uLnTx/>
                <a:uFillTx/>
                <a:latin typeface="Consolas"/>
              </a:rPr>
              <a:t> </a:t>
            </a:r>
            <a:r>
              <a:rPr kumimoji="0" lang="en-US" altLang="ja-JP" sz="1200" b="1" i="0" u="none" strike="noStrike" kern="0" cap="none" spc="0" normalizeH="0" baseline="0" noProof="0" dirty="0" err="1" smtClean="0">
                <a:ln>
                  <a:noFill/>
                </a:ln>
                <a:solidFill>
                  <a:srgbClr val="000000"/>
                </a:solidFill>
                <a:effectLst/>
                <a:uLnTx/>
                <a:uFillTx/>
                <a:latin typeface="Consolas"/>
              </a:rPr>
              <a:t>ArrayList</a:t>
            </a:r>
            <a:r>
              <a:rPr kumimoji="0" lang="en-US" altLang="ja-JP" sz="1200" b="1" i="0" u="none" strike="noStrike" kern="0" cap="none" spc="0" normalizeH="0" baseline="0" noProof="0" dirty="0" smtClean="0">
                <a:ln>
                  <a:noFill/>
                </a:ln>
                <a:solidFill>
                  <a:srgbClr val="000000"/>
                </a:solidFill>
                <a:effectLst/>
                <a:uLnTx/>
                <a:uFillTx/>
                <a:latin typeface="Consolas"/>
              </a:rPr>
              <a:t>&lt;&gt;();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smtClean="0">
                <a:ln>
                  <a:noFill/>
                </a:ln>
                <a:solidFill>
                  <a:srgbClr val="7F0055"/>
                </a:solidFill>
                <a:effectLst/>
                <a:uLnTx/>
                <a:uFillTx/>
                <a:latin typeface="Consolas"/>
              </a:rPr>
              <a:t>else</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8000"/>
                </a:solidFill>
                <a:effectLst/>
                <a:uLnTx/>
                <a:uFillTx/>
                <a:latin typeface="Consolas"/>
              </a:rPr>
              <a:t>   list</a:t>
            </a:r>
            <a:r>
              <a:rPr kumimoji="0" lang="en-US" altLang="ja-JP" sz="1200" b="0" i="0" u="none" strike="noStrike" kern="0" cap="none" spc="0" normalizeH="0" baseline="0" noProof="0" dirty="0" smtClean="0">
                <a:ln>
                  <a:noFill/>
                </a:ln>
                <a:solidFill>
                  <a:srgbClr val="000000"/>
                </a:solidFill>
                <a:effectLst/>
                <a:uLnTx/>
                <a:uFillTx/>
                <a:latin typeface="Consolas"/>
              </a:rPr>
              <a:t> = </a:t>
            </a:r>
            <a:r>
              <a:rPr kumimoji="0" lang="en-US" altLang="ja-JP" sz="1200" b="1" i="0" u="none" strike="noStrike" kern="0" cap="none" spc="0" normalizeH="0" baseline="0" noProof="0" dirty="0" smtClean="0">
                <a:ln>
                  <a:noFill/>
                </a:ln>
                <a:solidFill>
                  <a:srgbClr val="7F0055"/>
                </a:solidFill>
                <a:effectLst/>
                <a:uLnTx/>
                <a:uFillTx/>
                <a:latin typeface="Consolas"/>
              </a:rPr>
              <a:t>new</a:t>
            </a:r>
            <a:r>
              <a:rPr kumimoji="0" lang="en-US" altLang="ja-JP" sz="1200" b="1" i="0" u="none" strike="noStrike" kern="0" cap="none" spc="0" normalizeH="0" baseline="0" noProof="0" dirty="0" smtClean="0">
                <a:ln>
                  <a:noFill/>
                </a:ln>
                <a:solidFill>
                  <a:srgbClr val="000000"/>
                </a:solidFill>
                <a:effectLst/>
                <a:uLnTx/>
                <a:uFillTx/>
                <a:latin typeface="Consolas"/>
              </a:rPr>
              <a:t> </a:t>
            </a:r>
            <a:r>
              <a:rPr kumimoji="0" lang="en-US" altLang="ja-JP" sz="1200" b="1" i="0" u="none" strike="noStrike" kern="0" cap="none" spc="0" normalizeH="0" baseline="0" noProof="0" dirty="0" err="1" smtClean="0">
                <a:ln>
                  <a:noFill/>
                </a:ln>
                <a:solidFill>
                  <a:srgbClr val="000000"/>
                </a:solidFill>
                <a:effectLst/>
                <a:uLnTx/>
                <a:uFillTx/>
                <a:latin typeface="Consolas"/>
              </a:rPr>
              <a:t>LinkedList</a:t>
            </a:r>
            <a:r>
              <a:rPr kumimoji="0" lang="en-US" altLang="ja-JP" sz="1200" b="1" i="0" u="none" strike="noStrike" kern="0" cap="none" spc="0" normalizeH="0" baseline="0" noProof="0" dirty="0" smtClean="0">
                <a:ln>
                  <a:noFill/>
                </a:ln>
                <a:solidFill>
                  <a:srgbClr val="000000"/>
                </a:solidFill>
                <a:effectLst/>
                <a:uLnTx/>
                <a:uFillTx/>
                <a:latin typeface="Consolas"/>
              </a:rPr>
              <a:t>&lt;&gt;();</a:t>
            </a:r>
          </a:p>
          <a:p>
            <a:pPr lvl="0">
              <a:defRPr/>
            </a:pPr>
            <a:r>
              <a:rPr kumimoji="0" lang="en-US" altLang="ja-JP" sz="1200" i="1" kern="0" dirty="0">
                <a:solidFill>
                  <a:srgbClr val="000000"/>
                </a:solidFill>
                <a:latin typeface="Consolas"/>
              </a:rPr>
              <a:t>initialize(</a:t>
            </a:r>
            <a:r>
              <a:rPr kumimoji="0" lang="en-US" altLang="ja-JP" sz="1200" b="0" i="1" u="none" strike="noStrike" kern="0" cap="none" spc="0" normalizeH="0" baseline="0" noProof="0" dirty="0" smtClean="0">
                <a:ln>
                  <a:noFill/>
                </a:ln>
                <a:solidFill>
                  <a:srgbClr val="008000"/>
                </a:solidFill>
                <a:effectLst/>
                <a:uLnTx/>
                <a:uFillTx/>
                <a:latin typeface="Consolas"/>
              </a:rPr>
              <a:t>list</a:t>
            </a:r>
            <a:r>
              <a:rPr kumimoji="0" lang="en-US" altLang="ja-JP" sz="1200" b="0" i="1"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err="1" smtClean="0">
                <a:ln>
                  <a:noFill/>
                </a:ln>
                <a:solidFill>
                  <a:srgbClr val="008000"/>
                </a:solidFill>
                <a:effectLst/>
                <a:uLnTx/>
                <a:uFillTx/>
                <a:latin typeface="Consolas"/>
              </a:rPr>
              <a:t>list</a:t>
            </a:r>
            <a:r>
              <a:rPr kumimoji="0" lang="en-US" altLang="ja-JP" sz="1200" b="0" i="0" u="none" strike="noStrike" kern="0" cap="none" spc="0" normalizeH="0" baseline="0" noProof="0" dirty="0" err="1" smtClean="0">
                <a:ln>
                  <a:noFill/>
                </a:ln>
                <a:solidFill>
                  <a:srgbClr val="000000"/>
                </a:solidFill>
                <a:effectLst/>
                <a:uLnTx/>
                <a:uFillTx/>
                <a:latin typeface="Consolas"/>
              </a:rPr>
              <a:t>.size</a:t>
            </a:r>
            <a:r>
              <a:rPr kumimoji="0" lang="en-US" altLang="ja-JP" sz="1200" b="0" i="0" u="none" strike="noStrike" kern="0" cap="none" spc="0" normalizeH="0" baseline="0" noProof="0" dirty="0" smtClean="0">
                <a:ln>
                  <a:noFill/>
                </a:ln>
                <a:solidFill>
                  <a:srgbClr val="000000"/>
                </a:solidFill>
                <a:effectLst/>
                <a:uLnTx/>
                <a:uFillTx/>
                <a:latin typeface="Consolas"/>
              </a:rPr>
              <a:t>(); }</a:t>
            </a:r>
            <a:endParaRPr kumimoji="0" lang="ja-JP" altLang="en-US" sz="1200" b="0" i="0" u="none" strike="noStrike" kern="0" cap="none" spc="0" normalizeH="0" baseline="0" noProof="0" dirty="0" smtClean="0">
              <a:ln>
                <a:noFill/>
              </a:ln>
              <a:solidFill>
                <a:srgbClr val="000000"/>
              </a:solidFill>
              <a:effectLst/>
              <a:uLnTx/>
              <a:uFillTx/>
              <a:latin typeface="Arial"/>
            </a:endParaRPr>
          </a:p>
        </p:txBody>
      </p:sp>
      <p:sp>
        <p:nvSpPr>
          <p:cNvPr id="86" name="テキスト ボックス 85"/>
          <p:cNvSpPr txBox="1"/>
          <p:nvPr/>
        </p:nvSpPr>
        <p:spPr>
          <a:xfrm>
            <a:off x="4873065" y="4466695"/>
            <a:ext cx="2651263" cy="769441"/>
          </a:xfrm>
          <a:prstGeom prst="rect">
            <a:avLst/>
          </a:prstGeom>
          <a:solidFill>
            <a:srgbClr val="FFFFFF"/>
          </a:solidFill>
          <a:ln w="28575">
            <a:solidFill>
              <a:srgbClr val="2D2D8A">
                <a:lumMod val="60000"/>
                <a:lumOff val="40000"/>
              </a:srgbClr>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100" b="1" i="0" u="none" strike="noStrike" kern="0" cap="none" spc="0" normalizeH="0" baseline="0" noProof="0" dirty="0" err="1" smtClean="0">
                <a:ln>
                  <a:noFill/>
                </a:ln>
                <a:solidFill>
                  <a:srgbClr val="7F0055"/>
                </a:solidFill>
                <a:effectLst/>
                <a:uLnTx/>
                <a:uFillTx/>
                <a:latin typeface="Consolas"/>
              </a:rPr>
              <a:t>int</a:t>
            </a:r>
            <a:r>
              <a:rPr kumimoji="0" lang="en-US" altLang="ja-JP" sz="1100" b="1" i="0" u="none" strike="noStrike" kern="0" cap="none" spc="0" normalizeH="0" baseline="0" noProof="0" dirty="0" smtClean="0">
                <a:ln>
                  <a:noFill/>
                </a:ln>
                <a:solidFill>
                  <a:srgbClr val="000000"/>
                </a:solidFill>
                <a:effectLst/>
                <a:uLnTx/>
                <a:uFillTx/>
                <a:latin typeface="Consolas"/>
              </a:rPr>
              <a:t> </a:t>
            </a:r>
            <a:r>
              <a:rPr kumimoji="0" lang="en-US" altLang="ja-JP" sz="1100" b="1" i="0" u="none" strike="noStrike" kern="0" cap="none" spc="0" normalizeH="0" baseline="0" noProof="0" dirty="0" err="1" smtClean="0">
                <a:ln>
                  <a:noFill/>
                </a:ln>
                <a:solidFill>
                  <a:srgbClr val="008000"/>
                </a:solidFill>
                <a:effectLst/>
                <a:uLnTx/>
                <a:uFillTx/>
                <a:latin typeface="Consolas"/>
              </a:rPr>
              <a:t>i</a:t>
            </a:r>
            <a:r>
              <a:rPr kumimoji="0" lang="en-US" altLang="ja-JP" sz="1100" b="1" i="0" u="none" strike="noStrike" kern="0" cap="none" spc="0" normalizeH="0" baseline="0" noProof="0" dirty="0" smtClean="0">
                <a:ln>
                  <a:noFill/>
                </a:ln>
                <a:solidFill>
                  <a:srgbClr val="000000"/>
                </a:solidFill>
                <a:effectLst/>
                <a:uLnTx/>
                <a:uFillTx/>
                <a:latin typeface="Consolas"/>
              </a:rPr>
              <a:t> = 1;  </a:t>
            </a:r>
            <a:r>
              <a:rPr kumimoji="0" lang="en-US" altLang="ja-JP" sz="1100" b="0" i="0" u="none" strike="noStrike" kern="0" cap="none" spc="0" normalizeH="0" baseline="0" noProof="0" dirty="0" smtClean="0">
                <a:ln>
                  <a:noFill/>
                </a:ln>
                <a:solidFill>
                  <a:srgbClr val="000000"/>
                </a:solidFill>
                <a:effectLst/>
                <a:uLnTx/>
                <a:uFillTx/>
                <a:latin typeface="Consolas"/>
              </a:rPr>
              <a:t>List&lt;Integer&gt; </a:t>
            </a:r>
            <a:r>
              <a:rPr kumimoji="0" lang="en-US" altLang="ja-JP" sz="1100" b="1" i="0" u="none" strike="noStrike" kern="0" cap="none" spc="0" normalizeH="0" baseline="0" noProof="0" dirty="0" smtClean="0">
                <a:ln>
                  <a:noFill/>
                </a:ln>
                <a:solidFill>
                  <a:srgbClr val="008000"/>
                </a:solidFill>
                <a:effectLst/>
                <a:uLnTx/>
                <a:uFillTx/>
                <a:latin typeface="Consolas"/>
              </a:rPr>
              <a:t>list</a:t>
            </a:r>
            <a:r>
              <a:rPr kumimoji="0" lang="en-US" altLang="ja-JP" sz="1100" b="1" i="0"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100" b="0" i="0" u="none" strike="noStrike" kern="0" cap="none" spc="0" normalizeH="0" baseline="0" noProof="0" dirty="0" smtClean="0">
                <a:ln>
                  <a:noFill/>
                </a:ln>
                <a:solidFill>
                  <a:srgbClr val="008000"/>
                </a:solidFill>
                <a:effectLst/>
                <a:uLnTx/>
                <a:uFillTx/>
                <a:latin typeface="Consolas"/>
              </a:rPr>
              <a:t>list</a:t>
            </a:r>
            <a:r>
              <a:rPr kumimoji="0" lang="en-US" altLang="ja-JP" sz="1100" b="0" i="0" u="none" strike="noStrike" kern="0" cap="none" spc="0" normalizeH="0" baseline="0" noProof="0" dirty="0" smtClean="0">
                <a:ln>
                  <a:noFill/>
                </a:ln>
                <a:solidFill>
                  <a:srgbClr val="000000"/>
                </a:solidFill>
                <a:effectLst/>
                <a:uLnTx/>
                <a:uFillTx/>
                <a:latin typeface="Consolas"/>
              </a:rPr>
              <a:t> = </a:t>
            </a:r>
            <a:r>
              <a:rPr kumimoji="0" lang="en-US" altLang="ja-JP" sz="1100" b="1" i="0" u="none" strike="noStrike" kern="0" cap="none" spc="0" normalizeH="0" baseline="0" noProof="0" dirty="0" smtClean="0">
                <a:ln>
                  <a:noFill/>
                </a:ln>
                <a:solidFill>
                  <a:srgbClr val="7F0055"/>
                </a:solidFill>
                <a:effectLst/>
                <a:uLnTx/>
                <a:uFillTx/>
                <a:latin typeface="Consolas"/>
              </a:rPr>
              <a:t>new</a:t>
            </a:r>
            <a:r>
              <a:rPr kumimoji="0" lang="en-US" altLang="ja-JP" sz="1100" b="1" i="0" u="none" strike="noStrike" kern="0" cap="none" spc="0" normalizeH="0" baseline="0" noProof="0" dirty="0" smtClean="0">
                <a:ln>
                  <a:noFill/>
                </a:ln>
                <a:solidFill>
                  <a:srgbClr val="000000"/>
                </a:solidFill>
                <a:effectLst/>
                <a:uLnTx/>
                <a:uFillTx/>
                <a:latin typeface="Consolas"/>
              </a:rPr>
              <a:t> </a:t>
            </a:r>
            <a:r>
              <a:rPr kumimoji="0" lang="en-US" altLang="ja-JP" sz="1100" b="1" kern="0" dirty="0" smtClean="0">
                <a:solidFill>
                  <a:srgbClr val="000000"/>
                </a:solidFill>
                <a:latin typeface="Consolas"/>
              </a:rPr>
              <a:t>Linked</a:t>
            </a:r>
            <a:r>
              <a:rPr kumimoji="0" lang="en-US" altLang="ja-JP" sz="1100" b="1" i="0" u="none" strike="noStrike" kern="0" cap="none" spc="0" normalizeH="0" baseline="0" noProof="0" dirty="0" smtClean="0">
                <a:ln>
                  <a:noFill/>
                </a:ln>
                <a:solidFill>
                  <a:srgbClr val="000000"/>
                </a:solidFill>
                <a:effectLst/>
                <a:uLnTx/>
                <a:uFillTx/>
                <a:latin typeface="Consolas"/>
              </a:rPr>
              <a:t>List&lt;&gt;();</a:t>
            </a:r>
          </a:p>
          <a:p>
            <a:pPr lvl="0">
              <a:defRPr/>
            </a:pPr>
            <a:r>
              <a:rPr kumimoji="0" lang="en-US" altLang="ja-JP" sz="1100" i="1" kern="0" dirty="0">
                <a:solidFill>
                  <a:srgbClr val="000000"/>
                </a:solidFill>
                <a:latin typeface="Consolas"/>
              </a:rPr>
              <a:t>initialize(</a:t>
            </a:r>
            <a:r>
              <a:rPr kumimoji="0" lang="en-US" altLang="ja-JP" sz="1100" b="0" i="1" u="none" strike="noStrike" kern="0" cap="none" spc="0" normalizeH="0" baseline="0" noProof="0" dirty="0" smtClean="0">
                <a:ln>
                  <a:noFill/>
                </a:ln>
                <a:solidFill>
                  <a:srgbClr val="008000"/>
                </a:solidFill>
                <a:effectLst/>
                <a:uLnTx/>
                <a:uFillTx/>
                <a:latin typeface="Consolas"/>
              </a:rPr>
              <a:t>list</a:t>
            </a:r>
            <a:r>
              <a:rPr kumimoji="0" lang="en-US" altLang="ja-JP" sz="1100" b="0" i="1" u="none" strike="noStrike" kern="0" cap="none" spc="0" normalizeH="0" baseline="0" noProof="0" dirty="0" smtClean="0">
                <a:ln>
                  <a:noFill/>
                </a:ln>
                <a:solidFill>
                  <a:srgbClr val="000000"/>
                </a:solidFill>
                <a:effectLst/>
                <a:uLnTx/>
                <a:uFillTx/>
                <a:latin typeface="Consolas"/>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100" b="0" i="0" u="none" strike="noStrike" kern="0" cap="none" spc="0" normalizeH="0" baseline="0" noProof="0" dirty="0" err="1" smtClean="0">
                <a:ln>
                  <a:noFill/>
                </a:ln>
                <a:solidFill>
                  <a:srgbClr val="008000"/>
                </a:solidFill>
                <a:effectLst/>
                <a:uLnTx/>
                <a:uFillTx/>
                <a:latin typeface="Consolas"/>
              </a:rPr>
              <a:t>list</a:t>
            </a:r>
            <a:r>
              <a:rPr kumimoji="0" lang="en-US" altLang="ja-JP" sz="1100" b="0" i="0" u="none" strike="noStrike" kern="0" cap="none" spc="0" normalizeH="0" baseline="0" noProof="0" dirty="0" err="1" smtClean="0">
                <a:ln>
                  <a:noFill/>
                </a:ln>
                <a:solidFill>
                  <a:srgbClr val="000000"/>
                </a:solidFill>
                <a:effectLst/>
                <a:uLnTx/>
                <a:uFillTx/>
                <a:latin typeface="Consolas"/>
              </a:rPr>
              <a:t>.size</a:t>
            </a:r>
            <a:r>
              <a:rPr kumimoji="0" lang="en-US" altLang="ja-JP" sz="1100" b="0" i="0" u="none" strike="noStrike" kern="0" cap="none" spc="0" normalizeH="0" baseline="0" noProof="0" dirty="0" smtClean="0">
                <a:ln>
                  <a:noFill/>
                </a:ln>
                <a:solidFill>
                  <a:srgbClr val="000000"/>
                </a:solidFill>
                <a:effectLst/>
                <a:uLnTx/>
                <a:uFillTx/>
                <a:latin typeface="Consolas"/>
              </a:rPr>
              <a:t>();</a:t>
            </a:r>
            <a:endParaRPr kumimoji="0" lang="ja-JP" altLang="en-US" sz="1100" b="0" i="0" u="none" strike="noStrike" kern="0" cap="none" spc="0" normalizeH="0" baseline="0" noProof="0" dirty="0" smtClean="0">
              <a:ln>
                <a:noFill/>
              </a:ln>
              <a:solidFill>
                <a:srgbClr val="000000"/>
              </a:solidFill>
              <a:effectLst/>
              <a:uLnTx/>
              <a:uFillTx/>
            </a:endParaRPr>
          </a:p>
        </p:txBody>
      </p:sp>
      <p:graphicFrame>
        <p:nvGraphicFramePr>
          <p:cNvPr id="87" name="表 86"/>
          <p:cNvGraphicFramePr>
            <a:graphicFrameLocks noGrp="1"/>
          </p:cNvGraphicFramePr>
          <p:nvPr>
            <p:extLst>
              <p:ext uri="{D42A27DB-BD31-4B8C-83A1-F6EECF244321}">
                <p14:modId xmlns:p14="http://schemas.microsoft.com/office/powerpoint/2010/main" val="3940849147"/>
              </p:ext>
            </p:extLst>
          </p:nvPr>
        </p:nvGraphicFramePr>
        <p:xfrm>
          <a:off x="4974560" y="5359770"/>
          <a:ext cx="2448272" cy="1132255"/>
        </p:xfrm>
        <a:graphic>
          <a:graphicData uri="http://schemas.openxmlformats.org/drawingml/2006/table">
            <a:tbl>
              <a:tblPr firstRow="1" bandRow="1">
                <a:tableStyleId>{21E4AEA4-8DFA-4A89-87EB-49C32662AFE0}</a:tableStyleId>
              </a:tblPr>
              <a:tblGrid>
                <a:gridCol w="1080120"/>
                <a:gridCol w="1368152"/>
              </a:tblGrid>
              <a:tr h="407339">
                <a:tc>
                  <a:txBody>
                    <a:bodyPr/>
                    <a:lstStyle/>
                    <a:p>
                      <a:pPr algn="l"/>
                      <a:r>
                        <a:rPr kumimoji="1" lang="en-US" altLang="ja-JP" sz="1600" dirty="0" smtClean="0"/>
                        <a:t>SSA</a:t>
                      </a:r>
                      <a:r>
                        <a:rPr kumimoji="1" lang="ja-JP" altLang="en-US" sz="1600" dirty="0" smtClean="0"/>
                        <a:t>変数</a:t>
                      </a:r>
                      <a:endParaRPr kumimoji="1" lang="ja-JP" altLang="en-US" sz="1600" dirty="0"/>
                    </a:p>
                  </a:txBody>
                  <a:tcPr/>
                </a:tc>
                <a:tc>
                  <a:txBody>
                    <a:bodyPr/>
                    <a:lstStyle/>
                    <a:p>
                      <a:pPr algn="l"/>
                      <a:r>
                        <a:rPr kumimoji="1" lang="ja-JP" altLang="en-US" sz="1600" dirty="0" smtClean="0"/>
                        <a:t>型</a:t>
                      </a:r>
                      <a:endParaRPr kumimoji="1" lang="ja-JP" altLang="en-US" sz="1600" dirty="0"/>
                    </a:p>
                  </a:txBody>
                  <a:tcPr/>
                </a:tc>
              </a:tr>
              <a:tr h="362458">
                <a:tc>
                  <a:txBody>
                    <a:bodyPr/>
                    <a:lstStyle/>
                    <a:p>
                      <a:pPr algn="l"/>
                      <a:r>
                        <a:rPr kumimoji="1" lang="en-US" altLang="ja-JP" sz="1600" dirty="0" smtClean="0">
                          <a:solidFill>
                            <a:srgbClr val="00B050"/>
                          </a:solidFill>
                        </a:rPr>
                        <a:t>list0</a:t>
                      </a:r>
                      <a:endParaRPr kumimoji="1" lang="ja-JP" altLang="en-US" sz="1600" dirty="0">
                        <a:solidFill>
                          <a:srgbClr val="00B050"/>
                        </a:solidFill>
                      </a:endParaRPr>
                    </a:p>
                  </a:txBody>
                  <a:tcPr/>
                </a:tc>
                <a:tc>
                  <a:txBody>
                    <a:bodyPr/>
                    <a:lstStyle/>
                    <a:p>
                      <a:pPr algn="l"/>
                      <a:r>
                        <a:rPr kumimoji="1" lang="en-US" altLang="ja-JP" sz="1600" dirty="0" smtClean="0"/>
                        <a:t>-</a:t>
                      </a:r>
                      <a:endParaRPr kumimoji="1" lang="ja-JP" altLang="en-US" sz="1600" dirty="0"/>
                    </a:p>
                  </a:txBody>
                  <a:tcPr/>
                </a:tc>
              </a:tr>
              <a:tr h="362458">
                <a:tc>
                  <a:txBody>
                    <a:bodyPr/>
                    <a:lstStyle/>
                    <a:p>
                      <a:pPr algn="l"/>
                      <a:r>
                        <a:rPr kumimoji="1" lang="en-US" altLang="ja-JP" sz="1600" dirty="0" smtClean="0">
                          <a:solidFill>
                            <a:srgbClr val="0070C0"/>
                          </a:solidFill>
                        </a:rPr>
                        <a:t>list1</a:t>
                      </a:r>
                      <a:endParaRPr kumimoji="1" lang="ja-JP" altLang="en-US" sz="1600" dirty="0">
                        <a:solidFill>
                          <a:srgbClr val="0070C0"/>
                        </a:solidFill>
                      </a:endParaRPr>
                    </a:p>
                  </a:txBody>
                  <a:tcPr/>
                </a:tc>
                <a:tc>
                  <a:txBody>
                    <a:bodyPr/>
                    <a:lstStyle/>
                    <a:p>
                      <a:pPr algn="l"/>
                      <a:r>
                        <a:rPr kumimoji="1" lang="en-US" altLang="ja-JP" sz="1600" dirty="0" err="1" smtClean="0"/>
                        <a:t>LinkedList</a:t>
                      </a:r>
                      <a:endParaRPr kumimoji="1" lang="ja-JP" altLang="en-US" sz="1600" dirty="0"/>
                    </a:p>
                  </a:txBody>
                  <a:tcPr/>
                </a:tc>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26</a:t>
            </a:fld>
            <a:endParaRPr lang="en-US" altLang="ja-JP" dirty="0"/>
          </a:p>
        </p:txBody>
      </p:sp>
      <p:sp>
        <p:nvSpPr>
          <p:cNvPr id="28" name="下矢印 27"/>
          <p:cNvSpPr/>
          <p:nvPr/>
        </p:nvSpPr>
        <p:spPr>
          <a:xfrm rot="7495535">
            <a:off x="4242615" y="5353906"/>
            <a:ext cx="432048" cy="951493"/>
          </a:xfrm>
          <a:prstGeom prst="downArrow">
            <a:avLst/>
          </a:prstGeom>
          <a:solidFill>
            <a:schemeClr val="accent2">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29" name="テキスト ボックス 28"/>
          <p:cNvSpPr txBox="1"/>
          <p:nvPr/>
        </p:nvSpPr>
        <p:spPr>
          <a:xfrm>
            <a:off x="2974341" y="5960981"/>
            <a:ext cx="1289135" cy="338554"/>
          </a:xfrm>
          <a:prstGeom prst="rect">
            <a:avLst/>
          </a:prstGeom>
          <a:noFill/>
        </p:spPr>
        <p:txBody>
          <a:bodyPr wrap="none" rtlCol="0">
            <a:spAutoFit/>
          </a:bodyPr>
          <a:lstStyle/>
          <a:p>
            <a:r>
              <a:rPr lang="ja-JP" altLang="en-US" sz="1600" dirty="0" smtClean="0"/>
              <a:t>ノードへ変換</a:t>
            </a:r>
            <a:endParaRPr kumimoji="1" lang="ja-JP" altLang="en-US" sz="1600" dirty="0"/>
          </a:p>
        </p:txBody>
      </p:sp>
      <p:sp>
        <p:nvSpPr>
          <p:cNvPr id="30" name="テキスト ボックス 29"/>
          <p:cNvSpPr txBox="1"/>
          <p:nvPr/>
        </p:nvSpPr>
        <p:spPr>
          <a:xfrm>
            <a:off x="7422832" y="5437777"/>
            <a:ext cx="1686680" cy="338554"/>
          </a:xfrm>
          <a:prstGeom prst="rect">
            <a:avLst/>
          </a:prstGeom>
          <a:noFill/>
        </p:spPr>
        <p:txBody>
          <a:bodyPr wrap="none" rtlCol="0">
            <a:spAutoFit/>
          </a:bodyPr>
          <a:lstStyle/>
          <a:p>
            <a:r>
              <a:rPr kumimoji="1" lang="ja-JP" altLang="en-US" sz="1600" dirty="0" smtClean="0"/>
              <a:t>データフロー</a:t>
            </a:r>
            <a:r>
              <a:rPr lang="ja-JP" altLang="en-US" sz="1600" dirty="0" smtClean="0"/>
              <a:t>解析</a:t>
            </a:r>
            <a:endParaRPr kumimoji="1" lang="ja-JP" altLang="en-US" sz="1600" dirty="0"/>
          </a:p>
        </p:txBody>
      </p:sp>
    </p:spTree>
    <p:extLst>
      <p:ext uri="{BB962C8B-B14F-4D97-AF65-F5344CB8AC3E}">
        <p14:creationId xmlns:p14="http://schemas.microsoft.com/office/powerpoint/2010/main" val="1641849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3"/>
                                        </p:tgtEl>
                                        <p:attrNameLst>
                                          <p:attrName>style.visibility</p:attrName>
                                        </p:attrNameLst>
                                      </p:cBhvr>
                                      <p:to>
                                        <p:strVal val="visible"/>
                                      </p:to>
                                    </p:set>
                                    <p:animEffect transition="in" filter="fade">
                                      <p:cBhvr>
                                        <p:cTn id="7" dur="500"/>
                                        <p:tgtEl>
                                          <p:spTgt spid="8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2"/>
                                        </p:tgtEl>
                                        <p:attrNameLst>
                                          <p:attrName>style.visibility</p:attrName>
                                        </p:attrNameLst>
                                      </p:cBhvr>
                                      <p:to>
                                        <p:strVal val="visible"/>
                                      </p:to>
                                    </p:set>
                                    <p:animEffect transition="in" filter="fade">
                                      <p:cBhvr>
                                        <p:cTn id="10" dur="500"/>
                                        <p:tgtEl>
                                          <p:spTgt spid="8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6"/>
                                        </p:tgtEl>
                                        <p:attrNameLst>
                                          <p:attrName>style.visibility</p:attrName>
                                        </p:attrNameLst>
                                      </p:cBhvr>
                                      <p:to>
                                        <p:strVal val="visible"/>
                                      </p:to>
                                    </p:set>
                                    <p:animEffect transition="in" filter="fade">
                                      <p:cBhvr>
                                        <p:cTn id="13" dur="500"/>
                                        <p:tgtEl>
                                          <p:spTgt spid="8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87"/>
                                        </p:tgtEl>
                                        <p:attrNameLst>
                                          <p:attrName>style.visibility</p:attrName>
                                        </p:attrNameLst>
                                      </p:cBhvr>
                                      <p:to>
                                        <p:strVal val="visible"/>
                                      </p:to>
                                    </p:set>
                                    <p:animEffect transition="in" filter="fade">
                                      <p:cBhvr>
                                        <p:cTn id="18" dur="500"/>
                                        <p:tgtEl>
                                          <p:spTgt spid="87"/>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0"/>
                                        </p:tgtEl>
                                        <p:attrNameLst>
                                          <p:attrName>style.visibility</p:attrName>
                                        </p:attrNameLst>
                                      </p:cBhvr>
                                      <p:to>
                                        <p:strVal val="visible"/>
                                      </p:to>
                                    </p:set>
                                    <p:animEffect transition="in" filter="fade">
                                      <p:cBhvr>
                                        <p:cTn id="21" dur="500"/>
                                        <p:tgtEl>
                                          <p:spTgt spid="30"/>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46"/>
                                        </p:tgtEl>
                                        <p:attrNameLst>
                                          <p:attrName>style.visibility</p:attrName>
                                        </p:attrNameLst>
                                      </p:cBhvr>
                                      <p:to>
                                        <p:strVal val="visible"/>
                                      </p:to>
                                    </p:set>
                                    <p:animEffect transition="in" filter="fade">
                                      <p:cBhvr>
                                        <p:cTn id="26" dur="500"/>
                                        <p:tgtEl>
                                          <p:spTgt spid="46"/>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59"/>
                                        </p:tgtEl>
                                        <p:attrNameLst>
                                          <p:attrName>style.visibility</p:attrName>
                                        </p:attrNameLst>
                                      </p:cBhvr>
                                      <p:to>
                                        <p:strVal val="visible"/>
                                      </p:to>
                                    </p:set>
                                    <p:animEffect transition="in" filter="fade">
                                      <p:cBhvr>
                                        <p:cTn id="29" dur="500"/>
                                        <p:tgtEl>
                                          <p:spTgt spid="59"/>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70"/>
                                        </p:tgtEl>
                                        <p:attrNameLst>
                                          <p:attrName>style.visibility</p:attrName>
                                        </p:attrNameLst>
                                      </p:cBhvr>
                                      <p:to>
                                        <p:strVal val="visible"/>
                                      </p:to>
                                    </p:set>
                                    <p:animEffect transition="in" filter="fade">
                                      <p:cBhvr>
                                        <p:cTn id="32" dur="500"/>
                                        <p:tgtEl>
                                          <p:spTgt spid="70"/>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71"/>
                                        </p:tgtEl>
                                        <p:attrNameLst>
                                          <p:attrName>style.visibility</p:attrName>
                                        </p:attrNameLst>
                                      </p:cBhvr>
                                      <p:to>
                                        <p:strVal val="visible"/>
                                      </p:to>
                                    </p:set>
                                    <p:animEffect transition="in" filter="fade">
                                      <p:cBhvr>
                                        <p:cTn id="35" dur="500"/>
                                        <p:tgtEl>
                                          <p:spTgt spid="71"/>
                                        </p:tgtEl>
                                      </p:cBhvr>
                                    </p:animEffect>
                                  </p:childTnLst>
                                </p:cTn>
                              </p:par>
                              <p:par>
                                <p:cTn id="36" presetID="10" presetClass="entr" presetSubtype="0" fill="hold" nodeType="withEffect">
                                  <p:stCondLst>
                                    <p:cond delay="0"/>
                                  </p:stCondLst>
                                  <p:childTnLst>
                                    <p:set>
                                      <p:cBhvr>
                                        <p:cTn id="37" dur="1" fill="hold">
                                          <p:stCondLst>
                                            <p:cond delay="0"/>
                                          </p:stCondLst>
                                        </p:cTn>
                                        <p:tgtEl>
                                          <p:spTgt spid="72"/>
                                        </p:tgtEl>
                                        <p:attrNameLst>
                                          <p:attrName>style.visibility</p:attrName>
                                        </p:attrNameLst>
                                      </p:cBhvr>
                                      <p:to>
                                        <p:strVal val="visible"/>
                                      </p:to>
                                    </p:set>
                                    <p:animEffect transition="in" filter="fade">
                                      <p:cBhvr>
                                        <p:cTn id="38" dur="500"/>
                                        <p:tgtEl>
                                          <p:spTgt spid="72"/>
                                        </p:tgtEl>
                                      </p:cBhvr>
                                    </p:animEffect>
                                  </p:childTnLst>
                                </p:cTn>
                              </p:par>
                              <p:par>
                                <p:cTn id="39" presetID="10" presetClass="entr" presetSubtype="0" fill="hold" nodeType="withEffect">
                                  <p:stCondLst>
                                    <p:cond delay="0"/>
                                  </p:stCondLst>
                                  <p:childTnLst>
                                    <p:set>
                                      <p:cBhvr>
                                        <p:cTn id="40" dur="1" fill="hold">
                                          <p:stCondLst>
                                            <p:cond delay="0"/>
                                          </p:stCondLst>
                                        </p:cTn>
                                        <p:tgtEl>
                                          <p:spTgt spid="73"/>
                                        </p:tgtEl>
                                        <p:attrNameLst>
                                          <p:attrName>style.visibility</p:attrName>
                                        </p:attrNameLst>
                                      </p:cBhvr>
                                      <p:to>
                                        <p:strVal val="visible"/>
                                      </p:to>
                                    </p:set>
                                    <p:animEffect transition="in" filter="fade">
                                      <p:cBhvr>
                                        <p:cTn id="41" dur="500"/>
                                        <p:tgtEl>
                                          <p:spTgt spid="73"/>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78"/>
                                        </p:tgtEl>
                                        <p:attrNameLst>
                                          <p:attrName>style.visibility</p:attrName>
                                        </p:attrNameLst>
                                      </p:cBhvr>
                                      <p:to>
                                        <p:strVal val="visible"/>
                                      </p:to>
                                    </p:set>
                                    <p:animEffect transition="in" filter="fade">
                                      <p:cBhvr>
                                        <p:cTn id="44" dur="500"/>
                                        <p:tgtEl>
                                          <p:spTgt spid="78"/>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79"/>
                                        </p:tgtEl>
                                        <p:attrNameLst>
                                          <p:attrName>style.visibility</p:attrName>
                                        </p:attrNameLst>
                                      </p:cBhvr>
                                      <p:to>
                                        <p:strVal val="visible"/>
                                      </p:to>
                                    </p:set>
                                    <p:animEffect transition="in" filter="fade">
                                      <p:cBhvr>
                                        <p:cTn id="47" dur="500"/>
                                        <p:tgtEl>
                                          <p:spTgt spid="79"/>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28"/>
                                        </p:tgtEl>
                                        <p:attrNameLst>
                                          <p:attrName>style.visibility</p:attrName>
                                        </p:attrNameLst>
                                      </p:cBhvr>
                                      <p:to>
                                        <p:strVal val="visible"/>
                                      </p:to>
                                    </p:set>
                                    <p:animEffect transition="in" filter="fade">
                                      <p:cBhvr>
                                        <p:cTn id="50" dur="500"/>
                                        <p:tgtEl>
                                          <p:spTgt spid="28"/>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29"/>
                                        </p:tgtEl>
                                        <p:attrNameLst>
                                          <p:attrName>style.visibility</p:attrName>
                                        </p:attrNameLst>
                                      </p:cBhvr>
                                      <p:to>
                                        <p:strVal val="visible"/>
                                      </p:to>
                                    </p:set>
                                    <p:animEffect transition="in" filter="fade">
                                      <p:cBhvr>
                                        <p:cTn id="53"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70" grpId="0" animBg="1"/>
      <p:bldP spid="71" grpId="0" animBg="1"/>
      <p:bldP spid="78" grpId="0"/>
      <p:bldP spid="79" grpId="0"/>
      <p:bldP spid="82" grpId="0" animBg="1"/>
      <p:bldP spid="83" grpId="0"/>
      <p:bldP spid="86" grpId="0" animBg="1"/>
      <p:bldP spid="28" grpId="0" animBg="1"/>
      <p:bldP spid="29" grpId="0"/>
      <p:bldP spid="3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手順</a:t>
            </a:r>
            <a:r>
              <a:rPr lang="en-US" altLang="ja-JP" dirty="0" smtClean="0"/>
              <a:t>2</a:t>
            </a:r>
            <a:r>
              <a:rPr lang="ja-JP" altLang="en-US" dirty="0" smtClean="0"/>
              <a:t>：手続き</a:t>
            </a:r>
            <a:r>
              <a:rPr lang="ja-JP" altLang="en-US" dirty="0"/>
              <a:t>間実行経路グラフの構築</a:t>
            </a:r>
            <a:endParaRPr kumimoji="1" lang="ja-JP" altLang="en-US" dirty="0"/>
          </a:p>
        </p:txBody>
      </p:sp>
      <p:sp>
        <p:nvSpPr>
          <p:cNvPr id="3" name="コンテンツ プレースホルダー 2"/>
          <p:cNvSpPr>
            <a:spLocks noGrp="1"/>
          </p:cNvSpPr>
          <p:nvPr>
            <p:ph idx="1"/>
          </p:nvPr>
        </p:nvSpPr>
        <p:spPr>
          <a:xfrm>
            <a:off x="457200" y="1600201"/>
            <a:ext cx="8686800" cy="887708"/>
          </a:xfrm>
        </p:spPr>
        <p:txBody>
          <a:bodyPr/>
          <a:lstStyle/>
          <a:p>
            <a:pPr marL="0" indent="0">
              <a:buNone/>
            </a:pPr>
            <a:r>
              <a:rPr kumimoji="1" lang="ja-JP" altLang="en-US" dirty="0" smtClean="0"/>
              <a:t>新たに作成されたエントリーノードに対して同様の処理を繰り返す</a:t>
            </a:r>
          </a:p>
        </p:txBody>
      </p:sp>
      <p:sp>
        <p:nvSpPr>
          <p:cNvPr id="39" name="円/楕円 38"/>
          <p:cNvSpPr/>
          <p:nvPr/>
        </p:nvSpPr>
        <p:spPr>
          <a:xfrm>
            <a:off x="428689" y="3985450"/>
            <a:ext cx="1153721"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0:Example.main</a:t>
            </a:r>
            <a:endParaRPr kumimoji="0" lang="ja-JP" altLang="en-US" sz="1000" b="0" i="0" u="none" strike="noStrike" kern="0" cap="none" spc="0" normalizeH="0" baseline="0" noProof="0" dirty="0" smtClean="0">
              <a:ln>
                <a:noFill/>
              </a:ln>
              <a:solidFill>
                <a:srgbClr val="000000"/>
              </a:solidFill>
              <a:effectLst/>
              <a:uLnTx/>
              <a:uFillTx/>
            </a:endParaRPr>
          </a:p>
        </p:txBody>
      </p:sp>
      <p:sp>
        <p:nvSpPr>
          <p:cNvPr id="40" name="円/楕円 39"/>
          <p:cNvSpPr/>
          <p:nvPr/>
        </p:nvSpPr>
        <p:spPr>
          <a:xfrm>
            <a:off x="2856274" y="2915156"/>
            <a:ext cx="1344534"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1:Example.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initialize</a:t>
            </a:r>
            <a:endParaRPr kumimoji="0" lang="ja-JP" altLang="en-US" sz="1000" b="0" i="0" u="none" strike="noStrike" kern="0" cap="none" spc="0" normalizeH="0" baseline="0" noProof="0" dirty="0" smtClean="0">
              <a:ln>
                <a:noFill/>
              </a:ln>
              <a:solidFill>
                <a:srgbClr val="000000"/>
              </a:solidFill>
              <a:effectLst/>
              <a:uLnTx/>
              <a:uFillTx/>
            </a:endParaRPr>
          </a:p>
        </p:txBody>
      </p:sp>
      <p:sp>
        <p:nvSpPr>
          <p:cNvPr id="41" name="円/楕円 40"/>
          <p:cNvSpPr/>
          <p:nvPr/>
        </p:nvSpPr>
        <p:spPr>
          <a:xfrm>
            <a:off x="2884144" y="3606982"/>
            <a:ext cx="1316663"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2:ArrayList.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size</a:t>
            </a:r>
            <a:endParaRPr kumimoji="0" lang="ja-JP" altLang="en-US" sz="1000" b="0" i="0" u="none" strike="noStrike" kern="0" cap="none" spc="0" normalizeH="0" baseline="0" noProof="0" dirty="0" smtClean="0">
              <a:ln>
                <a:noFill/>
              </a:ln>
              <a:solidFill>
                <a:srgbClr val="000000"/>
              </a:solidFill>
              <a:effectLst/>
              <a:uLnTx/>
              <a:uFillTx/>
            </a:endParaRPr>
          </a:p>
        </p:txBody>
      </p:sp>
      <p:sp>
        <p:nvSpPr>
          <p:cNvPr id="44" name="円/楕円 43"/>
          <p:cNvSpPr/>
          <p:nvPr/>
        </p:nvSpPr>
        <p:spPr>
          <a:xfrm>
            <a:off x="1910940" y="3369199"/>
            <a:ext cx="465486" cy="26408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3</a:t>
            </a:r>
            <a:endParaRPr kumimoji="0" lang="ja-JP" altLang="en-US" sz="1000" b="0" i="0" u="none" strike="noStrike" kern="0" cap="none" spc="0" normalizeH="0" baseline="0" noProof="0" dirty="0" smtClean="0">
              <a:ln>
                <a:noFill/>
              </a:ln>
              <a:solidFill>
                <a:srgbClr val="000000"/>
              </a:solidFill>
              <a:effectLst/>
              <a:uLnTx/>
              <a:uFillTx/>
            </a:endParaRPr>
          </a:p>
        </p:txBody>
      </p:sp>
      <p:cxnSp>
        <p:nvCxnSpPr>
          <p:cNvPr id="45" name="直線矢印コネクタ 44"/>
          <p:cNvCxnSpPr>
            <a:stCxn id="39" idx="7"/>
            <a:endCxn id="44" idx="2"/>
          </p:cNvCxnSpPr>
          <p:nvPr/>
        </p:nvCxnSpPr>
        <p:spPr>
          <a:xfrm flipV="1">
            <a:off x="1413451" y="3501241"/>
            <a:ext cx="497489" cy="531001"/>
          </a:xfrm>
          <a:prstGeom prst="straightConnector1">
            <a:avLst/>
          </a:prstGeom>
          <a:noFill/>
          <a:ln w="19050" cap="flat" cmpd="sng" algn="ctr">
            <a:solidFill>
              <a:srgbClr val="000000"/>
            </a:solidFill>
            <a:prstDash val="solid"/>
            <a:tailEnd type="arrow"/>
          </a:ln>
          <a:effectLst/>
        </p:spPr>
      </p:cxnSp>
      <p:cxnSp>
        <p:nvCxnSpPr>
          <p:cNvPr id="46" name="直線矢印コネクタ 45"/>
          <p:cNvCxnSpPr>
            <a:stCxn id="39" idx="5"/>
            <a:endCxn id="71" idx="2"/>
          </p:cNvCxnSpPr>
          <p:nvPr/>
        </p:nvCxnSpPr>
        <p:spPr>
          <a:xfrm>
            <a:off x="1413451" y="4258176"/>
            <a:ext cx="497488" cy="812249"/>
          </a:xfrm>
          <a:prstGeom prst="straightConnector1">
            <a:avLst/>
          </a:prstGeom>
          <a:noFill/>
          <a:ln w="19050" cap="flat" cmpd="sng" algn="ctr">
            <a:solidFill>
              <a:srgbClr val="000000"/>
            </a:solidFill>
            <a:prstDash val="solid"/>
            <a:tailEnd type="arrow"/>
          </a:ln>
          <a:effectLst/>
        </p:spPr>
      </p:cxnSp>
      <p:cxnSp>
        <p:nvCxnSpPr>
          <p:cNvPr id="47" name="直線矢印コネクタ 46"/>
          <p:cNvCxnSpPr>
            <a:stCxn id="44" idx="7"/>
            <a:endCxn id="40" idx="2"/>
          </p:cNvCxnSpPr>
          <p:nvPr/>
        </p:nvCxnSpPr>
        <p:spPr>
          <a:xfrm flipV="1">
            <a:off x="2308257" y="3074915"/>
            <a:ext cx="548017" cy="332958"/>
          </a:xfrm>
          <a:prstGeom prst="straightConnector1">
            <a:avLst/>
          </a:prstGeom>
          <a:noFill/>
          <a:ln w="19050" cap="flat" cmpd="sng" algn="ctr">
            <a:solidFill>
              <a:srgbClr val="000000"/>
            </a:solidFill>
            <a:prstDash val="solid"/>
            <a:tailEnd type="arrow"/>
          </a:ln>
          <a:effectLst/>
        </p:spPr>
      </p:cxnSp>
      <p:cxnSp>
        <p:nvCxnSpPr>
          <p:cNvPr id="48" name="直線矢印コネクタ 47"/>
          <p:cNvCxnSpPr>
            <a:stCxn id="44" idx="5"/>
            <a:endCxn id="41" idx="2"/>
          </p:cNvCxnSpPr>
          <p:nvPr/>
        </p:nvCxnSpPr>
        <p:spPr>
          <a:xfrm>
            <a:off x="2308257" y="3594608"/>
            <a:ext cx="575887" cy="172133"/>
          </a:xfrm>
          <a:prstGeom prst="straightConnector1">
            <a:avLst/>
          </a:prstGeom>
          <a:noFill/>
          <a:ln w="19050" cap="flat" cmpd="sng" algn="ctr">
            <a:solidFill>
              <a:srgbClr val="000000"/>
            </a:solidFill>
            <a:prstDash val="solid"/>
            <a:tailEnd type="arrow"/>
          </a:ln>
          <a:effectLst/>
        </p:spPr>
      </p:cxnSp>
      <p:sp>
        <p:nvSpPr>
          <p:cNvPr id="49" name="テキスト ボックス 48"/>
          <p:cNvSpPr txBox="1"/>
          <p:nvPr/>
        </p:nvSpPr>
        <p:spPr>
          <a:xfrm>
            <a:off x="2461657" y="2936415"/>
            <a:ext cx="241037" cy="27699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0000"/>
                </a:solidFill>
                <a:effectLst/>
                <a:uLnTx/>
                <a:uFillTx/>
              </a:rPr>
              <a:t>0</a:t>
            </a:r>
            <a:endParaRPr kumimoji="0" lang="ja-JP" altLang="en-US" sz="1200" b="0" i="0" u="none" strike="noStrike" kern="0" cap="none" spc="0" normalizeH="0" baseline="0" noProof="0" dirty="0" smtClean="0">
              <a:ln>
                <a:noFill/>
              </a:ln>
              <a:solidFill>
                <a:srgbClr val="000000"/>
              </a:solidFill>
              <a:effectLst/>
              <a:uLnTx/>
              <a:uFillTx/>
            </a:endParaRPr>
          </a:p>
        </p:txBody>
      </p:sp>
      <p:sp>
        <p:nvSpPr>
          <p:cNvPr id="55" name="テキスト ボックス 54"/>
          <p:cNvSpPr txBox="1"/>
          <p:nvPr/>
        </p:nvSpPr>
        <p:spPr>
          <a:xfrm>
            <a:off x="2461388" y="3394050"/>
            <a:ext cx="269626" cy="276999"/>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0000"/>
                </a:solidFill>
                <a:effectLst/>
                <a:uLnTx/>
                <a:uFillTx/>
              </a:rPr>
              <a:t>1</a:t>
            </a:r>
            <a:endParaRPr kumimoji="0" lang="ja-JP" altLang="en-US" sz="1200" b="0" i="0" u="none" strike="noStrike" kern="0" cap="none" spc="0" normalizeH="0" baseline="0" noProof="0" dirty="0" smtClean="0">
              <a:ln>
                <a:noFill/>
              </a:ln>
              <a:solidFill>
                <a:srgbClr val="000000"/>
              </a:solidFill>
              <a:effectLst/>
              <a:uLnTx/>
              <a:uFillTx/>
            </a:endParaRPr>
          </a:p>
        </p:txBody>
      </p:sp>
      <p:sp>
        <p:nvSpPr>
          <p:cNvPr id="59" name="円/楕円 58"/>
          <p:cNvSpPr/>
          <p:nvPr/>
        </p:nvSpPr>
        <p:spPr>
          <a:xfrm>
            <a:off x="2856273" y="4484340"/>
            <a:ext cx="1344534"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4:Example.</a:t>
            </a:r>
          </a:p>
          <a:p>
            <a:pPr lvl="0" algn="ctr">
              <a:defRPr/>
            </a:pPr>
            <a:r>
              <a:rPr kumimoji="0" lang="en-US" altLang="ja-JP" sz="1000" kern="0" dirty="0">
                <a:solidFill>
                  <a:srgbClr val="000000"/>
                </a:solidFill>
              </a:rPr>
              <a:t>initialize</a:t>
            </a:r>
            <a:endParaRPr kumimoji="0" lang="ja-JP" altLang="en-US" sz="1000" b="0" i="0" u="none" strike="noStrike" kern="0" cap="none" spc="0" normalizeH="0" baseline="0" noProof="0" dirty="0" smtClean="0">
              <a:ln>
                <a:noFill/>
              </a:ln>
              <a:solidFill>
                <a:srgbClr val="000000"/>
              </a:solidFill>
              <a:effectLst/>
              <a:uLnTx/>
              <a:uFillTx/>
            </a:endParaRPr>
          </a:p>
        </p:txBody>
      </p:sp>
      <p:sp>
        <p:nvSpPr>
          <p:cNvPr id="70" name="円/楕円 69"/>
          <p:cNvSpPr/>
          <p:nvPr/>
        </p:nvSpPr>
        <p:spPr>
          <a:xfrm>
            <a:off x="2884143" y="5176166"/>
            <a:ext cx="1316663"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5:LinkedList.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size</a:t>
            </a:r>
            <a:endParaRPr kumimoji="0" lang="ja-JP" altLang="en-US" sz="1000" b="0" i="0" u="none" strike="noStrike" kern="0" cap="none" spc="0" normalizeH="0" baseline="0" noProof="0" dirty="0" smtClean="0">
              <a:ln>
                <a:noFill/>
              </a:ln>
              <a:solidFill>
                <a:srgbClr val="000000"/>
              </a:solidFill>
              <a:effectLst/>
              <a:uLnTx/>
              <a:uFillTx/>
            </a:endParaRPr>
          </a:p>
        </p:txBody>
      </p:sp>
      <p:sp>
        <p:nvSpPr>
          <p:cNvPr id="71" name="円/楕円 70"/>
          <p:cNvSpPr/>
          <p:nvPr/>
        </p:nvSpPr>
        <p:spPr>
          <a:xfrm>
            <a:off x="1910939" y="4938383"/>
            <a:ext cx="465486" cy="26408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6</a:t>
            </a:r>
            <a:endParaRPr kumimoji="0" lang="ja-JP" altLang="en-US" sz="1000" b="0" i="0" u="none" strike="noStrike" kern="0" cap="none" spc="0" normalizeH="0" baseline="0" noProof="0" dirty="0" smtClean="0">
              <a:ln>
                <a:noFill/>
              </a:ln>
              <a:solidFill>
                <a:srgbClr val="000000"/>
              </a:solidFill>
              <a:effectLst/>
              <a:uLnTx/>
              <a:uFillTx/>
            </a:endParaRPr>
          </a:p>
        </p:txBody>
      </p:sp>
      <p:cxnSp>
        <p:nvCxnSpPr>
          <p:cNvPr id="72" name="直線矢印コネクタ 71"/>
          <p:cNvCxnSpPr>
            <a:stCxn id="71" idx="7"/>
            <a:endCxn id="59" idx="2"/>
          </p:cNvCxnSpPr>
          <p:nvPr/>
        </p:nvCxnSpPr>
        <p:spPr>
          <a:xfrm flipV="1">
            <a:off x="2308256" y="4644099"/>
            <a:ext cx="548017" cy="332958"/>
          </a:xfrm>
          <a:prstGeom prst="straightConnector1">
            <a:avLst/>
          </a:prstGeom>
          <a:noFill/>
          <a:ln w="19050" cap="flat" cmpd="sng" algn="ctr">
            <a:solidFill>
              <a:srgbClr val="000000"/>
            </a:solidFill>
            <a:prstDash val="solid"/>
            <a:tailEnd type="arrow"/>
          </a:ln>
          <a:effectLst/>
        </p:spPr>
      </p:cxnSp>
      <p:cxnSp>
        <p:nvCxnSpPr>
          <p:cNvPr id="73" name="直線矢印コネクタ 72"/>
          <p:cNvCxnSpPr>
            <a:stCxn id="71" idx="5"/>
            <a:endCxn id="70" idx="2"/>
          </p:cNvCxnSpPr>
          <p:nvPr/>
        </p:nvCxnSpPr>
        <p:spPr>
          <a:xfrm>
            <a:off x="2308256" y="5163792"/>
            <a:ext cx="575887" cy="172133"/>
          </a:xfrm>
          <a:prstGeom prst="straightConnector1">
            <a:avLst/>
          </a:prstGeom>
          <a:noFill/>
          <a:ln w="19050" cap="flat" cmpd="sng" algn="ctr">
            <a:solidFill>
              <a:srgbClr val="000000"/>
            </a:solidFill>
            <a:prstDash val="solid"/>
            <a:tailEnd type="arrow"/>
          </a:ln>
          <a:effectLst/>
        </p:spPr>
      </p:cxnSp>
      <p:sp>
        <p:nvSpPr>
          <p:cNvPr id="78" name="テキスト ボックス 77"/>
          <p:cNvSpPr txBox="1"/>
          <p:nvPr/>
        </p:nvSpPr>
        <p:spPr>
          <a:xfrm>
            <a:off x="2461656" y="4539525"/>
            <a:ext cx="241037" cy="27699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0000"/>
                </a:solidFill>
                <a:effectLst/>
                <a:uLnTx/>
                <a:uFillTx/>
              </a:rPr>
              <a:t>0</a:t>
            </a:r>
            <a:endParaRPr kumimoji="0" lang="ja-JP" altLang="en-US" sz="1200" b="0" i="0" u="none" strike="noStrike" kern="0" cap="none" spc="0" normalizeH="0" baseline="0" noProof="0" dirty="0" smtClean="0">
              <a:ln>
                <a:noFill/>
              </a:ln>
              <a:solidFill>
                <a:srgbClr val="000000"/>
              </a:solidFill>
              <a:effectLst/>
              <a:uLnTx/>
              <a:uFillTx/>
            </a:endParaRPr>
          </a:p>
        </p:txBody>
      </p:sp>
      <p:sp>
        <p:nvSpPr>
          <p:cNvPr id="79" name="テキスト ボックス 78"/>
          <p:cNvSpPr txBox="1"/>
          <p:nvPr/>
        </p:nvSpPr>
        <p:spPr>
          <a:xfrm>
            <a:off x="2461387" y="4967090"/>
            <a:ext cx="269626" cy="276999"/>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0000"/>
                </a:solidFill>
                <a:effectLst/>
                <a:uLnTx/>
                <a:uFillTx/>
              </a:rPr>
              <a:t>1</a:t>
            </a:r>
            <a:endParaRPr kumimoji="0" lang="ja-JP" altLang="en-US" sz="1200" b="0" i="0" u="none" strike="noStrike" kern="0" cap="none" spc="0" normalizeH="0" baseline="0" noProof="0" dirty="0" smtClean="0">
              <a:ln>
                <a:noFill/>
              </a:ln>
              <a:solidFill>
                <a:srgbClr val="000000"/>
              </a:solidFill>
              <a:effectLst/>
              <a:uLnTx/>
              <a:uFillTx/>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27</a:t>
            </a:fld>
            <a:endParaRPr lang="en-US" altLang="ja-JP" dirty="0"/>
          </a:p>
        </p:txBody>
      </p:sp>
      <p:sp>
        <p:nvSpPr>
          <p:cNvPr id="32" name="円/楕円 31"/>
          <p:cNvSpPr/>
          <p:nvPr/>
        </p:nvSpPr>
        <p:spPr>
          <a:xfrm>
            <a:off x="4980764" y="2976076"/>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9</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33" name="直線矢印コネクタ 32"/>
          <p:cNvCxnSpPr>
            <a:stCxn id="32" idx="7"/>
          </p:cNvCxnSpPr>
          <p:nvPr/>
        </p:nvCxnSpPr>
        <p:spPr>
          <a:xfrm flipV="1">
            <a:off x="5378081" y="2658913"/>
            <a:ext cx="548017" cy="352486"/>
          </a:xfrm>
          <a:prstGeom prst="straightConnector1">
            <a:avLst/>
          </a:prstGeom>
          <a:noFill/>
          <a:ln w="19050" cap="flat" cmpd="sng" algn="ctr">
            <a:solidFill>
              <a:srgbClr val="000000"/>
            </a:solidFill>
            <a:prstDash val="solid"/>
            <a:tailEnd type="arrow"/>
          </a:ln>
          <a:effectLst/>
        </p:spPr>
      </p:cxnSp>
      <p:cxnSp>
        <p:nvCxnSpPr>
          <p:cNvPr id="34" name="直線矢印コネクタ 33"/>
          <p:cNvCxnSpPr>
            <a:stCxn id="32" idx="5"/>
          </p:cNvCxnSpPr>
          <p:nvPr/>
        </p:nvCxnSpPr>
        <p:spPr>
          <a:xfrm>
            <a:off x="5378081" y="3181956"/>
            <a:ext cx="575887" cy="168782"/>
          </a:xfrm>
          <a:prstGeom prst="straightConnector1">
            <a:avLst/>
          </a:prstGeom>
          <a:noFill/>
          <a:ln w="19050" cap="flat" cmpd="sng" algn="ctr">
            <a:solidFill>
              <a:srgbClr val="000000"/>
            </a:solidFill>
            <a:prstDash val="solid"/>
            <a:tailEnd type="arrow"/>
          </a:ln>
          <a:effectLst/>
        </p:spPr>
      </p:cxnSp>
      <p:sp>
        <p:nvSpPr>
          <p:cNvPr id="35" name="テキスト ボックス 34"/>
          <p:cNvSpPr txBox="1"/>
          <p:nvPr/>
        </p:nvSpPr>
        <p:spPr>
          <a:xfrm>
            <a:off x="5526868" y="2578395"/>
            <a:ext cx="241037" cy="276999"/>
          </a:xfrm>
          <a:prstGeom prst="rect">
            <a:avLst/>
          </a:prstGeom>
          <a:noFill/>
        </p:spPr>
        <p:txBody>
          <a:bodyPr wrap="square" rtlCol="0">
            <a:spAutoFit/>
          </a:bodyPr>
          <a:lstStyle/>
          <a:p>
            <a:r>
              <a:rPr lang="en-US" altLang="ja-JP" sz="1200" dirty="0" smtClean="0">
                <a:solidFill>
                  <a:srgbClr val="000000"/>
                </a:solidFill>
                <a:latin typeface="Arial"/>
              </a:rPr>
              <a:t>0</a:t>
            </a:r>
            <a:endParaRPr lang="ja-JP" altLang="en-US" sz="1200" dirty="0">
              <a:solidFill>
                <a:srgbClr val="000000"/>
              </a:solidFill>
              <a:latin typeface="Arial"/>
            </a:endParaRPr>
          </a:p>
        </p:txBody>
      </p:sp>
      <p:sp>
        <p:nvSpPr>
          <p:cNvPr id="36" name="テキスト ボックス 35"/>
          <p:cNvSpPr txBox="1"/>
          <p:nvPr/>
        </p:nvSpPr>
        <p:spPr>
          <a:xfrm>
            <a:off x="5526599" y="3011399"/>
            <a:ext cx="269626" cy="276999"/>
          </a:xfrm>
          <a:prstGeom prst="rect">
            <a:avLst/>
          </a:prstGeom>
          <a:noFill/>
        </p:spPr>
        <p:txBody>
          <a:bodyPr wrap="none" rtlCol="0">
            <a:spAutoFit/>
          </a:bodyPr>
          <a:lstStyle/>
          <a:p>
            <a:r>
              <a:rPr lang="en-US" altLang="ja-JP" sz="1200" dirty="0" smtClean="0">
                <a:solidFill>
                  <a:srgbClr val="000000"/>
                </a:solidFill>
                <a:latin typeface="Arial"/>
              </a:rPr>
              <a:t>1</a:t>
            </a:r>
            <a:endParaRPr lang="ja-JP" altLang="en-US" sz="1200" dirty="0">
              <a:solidFill>
                <a:srgbClr val="000000"/>
              </a:solidFill>
              <a:latin typeface="Arial"/>
            </a:endParaRPr>
          </a:p>
        </p:txBody>
      </p:sp>
      <p:sp>
        <p:nvSpPr>
          <p:cNvPr id="37" name="円/楕円 36"/>
          <p:cNvSpPr/>
          <p:nvPr/>
        </p:nvSpPr>
        <p:spPr>
          <a:xfrm>
            <a:off x="5921485" y="2525453"/>
            <a:ext cx="1344534" cy="319518"/>
          </a:xfrm>
          <a:prstGeom prst="ellipse">
            <a:avLst/>
          </a:prstGeom>
          <a:solidFill>
            <a:schemeClr val="bg1"/>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7:ArrayList.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clear</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38" name="円/楕円 37"/>
          <p:cNvSpPr/>
          <p:nvPr/>
        </p:nvSpPr>
        <p:spPr>
          <a:xfrm>
            <a:off x="5949355" y="3217279"/>
            <a:ext cx="1316663"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8:ArrayList.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add</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64" name="直線矢印コネクタ 63"/>
          <p:cNvCxnSpPr>
            <a:stCxn id="40" idx="6"/>
            <a:endCxn id="32" idx="2"/>
          </p:cNvCxnSpPr>
          <p:nvPr/>
        </p:nvCxnSpPr>
        <p:spPr>
          <a:xfrm>
            <a:off x="4200808" y="3074915"/>
            <a:ext cx="779956" cy="21763"/>
          </a:xfrm>
          <a:prstGeom prst="straightConnector1">
            <a:avLst/>
          </a:prstGeom>
          <a:noFill/>
          <a:ln w="19050" cap="flat" cmpd="sng" algn="ctr">
            <a:solidFill>
              <a:srgbClr val="000000"/>
            </a:solidFill>
            <a:prstDash val="solid"/>
            <a:tailEnd type="arrow"/>
          </a:ln>
          <a:effectLst/>
        </p:spPr>
      </p:cxnSp>
      <p:sp>
        <p:nvSpPr>
          <p:cNvPr id="77" name="テキスト ボックス 76"/>
          <p:cNvSpPr txBox="1"/>
          <p:nvPr/>
        </p:nvSpPr>
        <p:spPr>
          <a:xfrm>
            <a:off x="439312" y="3692912"/>
            <a:ext cx="5328592" cy="954107"/>
          </a:xfrm>
          <a:prstGeom prst="rect">
            <a:avLst/>
          </a:prstGeom>
          <a:solidFill>
            <a:schemeClr val="bg1"/>
          </a:solidFill>
          <a:ln w="28575">
            <a:solidFill>
              <a:srgbClr val="FF0000"/>
            </a:solidFill>
          </a:ln>
        </p:spPr>
        <p:txBody>
          <a:bodyPr wrap="square" rtlCol="0">
            <a:spAutoFit/>
          </a:bodyPr>
          <a:lstStyle/>
          <a:p>
            <a:r>
              <a:rPr lang="en-US" altLang="ja-JP" sz="1400" b="1" dirty="0" smtClean="0">
                <a:solidFill>
                  <a:srgbClr val="7F0055"/>
                </a:solidFill>
                <a:latin typeface="Consolas"/>
              </a:rPr>
              <a:t>private</a:t>
            </a:r>
            <a:r>
              <a:rPr lang="en-US" altLang="ja-JP" sz="1400" b="1" dirty="0" smtClean="0">
                <a:solidFill>
                  <a:srgbClr val="000000"/>
                </a:solidFill>
                <a:latin typeface="Consolas"/>
              </a:rPr>
              <a:t> </a:t>
            </a:r>
            <a:r>
              <a:rPr lang="en-US" altLang="ja-JP" sz="1400" b="1" dirty="0">
                <a:solidFill>
                  <a:srgbClr val="7F0055"/>
                </a:solidFill>
                <a:latin typeface="Consolas"/>
              </a:rPr>
              <a:t>static</a:t>
            </a:r>
            <a:r>
              <a:rPr lang="en-US" altLang="ja-JP" sz="1400" b="1" dirty="0">
                <a:solidFill>
                  <a:srgbClr val="000000"/>
                </a:solidFill>
                <a:latin typeface="Consolas"/>
              </a:rPr>
              <a:t> </a:t>
            </a:r>
            <a:r>
              <a:rPr lang="en-US" altLang="ja-JP" sz="1400" b="1" dirty="0">
                <a:solidFill>
                  <a:srgbClr val="7F0055"/>
                </a:solidFill>
                <a:latin typeface="Consolas"/>
              </a:rPr>
              <a:t>void</a:t>
            </a:r>
            <a:r>
              <a:rPr lang="en-US" altLang="ja-JP" sz="1400" b="1" dirty="0">
                <a:solidFill>
                  <a:srgbClr val="000000"/>
                </a:solidFill>
                <a:latin typeface="Consolas"/>
              </a:rPr>
              <a:t> </a:t>
            </a:r>
            <a:r>
              <a:rPr lang="en-US" altLang="ja-JP" sz="1400" b="1" dirty="0" smtClean="0">
                <a:solidFill>
                  <a:srgbClr val="000000"/>
                </a:solidFill>
                <a:latin typeface="Consolas"/>
              </a:rPr>
              <a:t>initialize(List&lt;Integer</a:t>
            </a:r>
            <a:r>
              <a:rPr lang="en-US" altLang="ja-JP" sz="1400" b="1" dirty="0">
                <a:solidFill>
                  <a:srgbClr val="000000"/>
                </a:solidFill>
                <a:latin typeface="Consolas"/>
              </a:rPr>
              <a:t>&gt; </a:t>
            </a:r>
            <a:r>
              <a:rPr lang="en-US" altLang="ja-JP" sz="1400" b="1" dirty="0">
                <a:solidFill>
                  <a:srgbClr val="FF0000"/>
                </a:solidFill>
                <a:latin typeface="Consolas"/>
              </a:rPr>
              <a:t>list</a:t>
            </a:r>
            <a:r>
              <a:rPr lang="en-US" altLang="ja-JP" sz="1400" b="1" dirty="0" smtClean="0">
                <a:solidFill>
                  <a:srgbClr val="000000"/>
                </a:solidFill>
                <a:latin typeface="Consolas"/>
              </a:rPr>
              <a:t>)</a:t>
            </a:r>
            <a:r>
              <a:rPr lang="en-US" altLang="ja-JP" sz="1400" dirty="0" smtClean="0">
                <a:solidFill>
                  <a:srgbClr val="000000"/>
                </a:solidFill>
                <a:latin typeface="Consolas"/>
              </a:rPr>
              <a:t>{</a:t>
            </a:r>
            <a:endParaRPr lang="en-US" altLang="ja-JP" sz="1400" dirty="0">
              <a:solidFill>
                <a:srgbClr val="000000"/>
              </a:solidFill>
              <a:latin typeface="Consolas"/>
            </a:endParaRPr>
          </a:p>
          <a:p>
            <a:r>
              <a:rPr lang="en-US" altLang="ja-JP" sz="1400" dirty="0" err="1">
                <a:solidFill>
                  <a:srgbClr val="FF0000"/>
                </a:solidFill>
                <a:latin typeface="Consolas"/>
              </a:rPr>
              <a:t>list</a:t>
            </a:r>
            <a:r>
              <a:rPr lang="en-US" altLang="ja-JP" sz="1400" dirty="0" err="1">
                <a:solidFill>
                  <a:srgbClr val="000000"/>
                </a:solidFill>
                <a:latin typeface="Consolas"/>
              </a:rPr>
              <a:t>.clear</a:t>
            </a:r>
            <a:r>
              <a:rPr lang="en-US" altLang="ja-JP" sz="1400" dirty="0">
                <a:solidFill>
                  <a:srgbClr val="000000"/>
                </a:solidFill>
                <a:latin typeface="Consolas"/>
              </a:rPr>
              <a:t>();</a:t>
            </a:r>
          </a:p>
          <a:p>
            <a:r>
              <a:rPr lang="en-US" altLang="ja-JP" sz="1400" dirty="0" err="1">
                <a:solidFill>
                  <a:srgbClr val="FF0000"/>
                </a:solidFill>
                <a:latin typeface="Consolas"/>
              </a:rPr>
              <a:t>list</a:t>
            </a:r>
            <a:r>
              <a:rPr lang="en-US" altLang="ja-JP" sz="1400" dirty="0" err="1">
                <a:solidFill>
                  <a:srgbClr val="000000"/>
                </a:solidFill>
                <a:latin typeface="Consolas"/>
              </a:rPr>
              <a:t>.add</a:t>
            </a:r>
            <a:r>
              <a:rPr lang="en-US" altLang="ja-JP" sz="1400" dirty="0">
                <a:solidFill>
                  <a:srgbClr val="000000"/>
                </a:solidFill>
                <a:latin typeface="Consolas"/>
              </a:rPr>
              <a:t>(3</a:t>
            </a:r>
            <a:r>
              <a:rPr lang="en-US" altLang="ja-JP" sz="1400" dirty="0" smtClean="0">
                <a:solidFill>
                  <a:srgbClr val="000000"/>
                </a:solidFill>
                <a:latin typeface="Consolas"/>
              </a:rPr>
              <a:t>);  </a:t>
            </a:r>
          </a:p>
          <a:p>
            <a:r>
              <a:rPr lang="en-US" altLang="ja-JP" sz="1400" dirty="0" smtClean="0">
                <a:solidFill>
                  <a:srgbClr val="000000"/>
                </a:solidFill>
                <a:latin typeface="Consolas"/>
              </a:rPr>
              <a:t>}</a:t>
            </a:r>
            <a:endParaRPr kumimoji="1" lang="ja-JP" altLang="en-US" sz="1400" dirty="0"/>
          </a:p>
        </p:txBody>
      </p:sp>
      <p:sp>
        <p:nvSpPr>
          <p:cNvPr id="80" name="角丸四角形吹き出し 79"/>
          <p:cNvSpPr/>
          <p:nvPr/>
        </p:nvSpPr>
        <p:spPr>
          <a:xfrm>
            <a:off x="2690912" y="4473240"/>
            <a:ext cx="4486138" cy="585744"/>
          </a:xfrm>
          <a:prstGeom prst="wedgeRoundRectCallout">
            <a:avLst>
              <a:gd name="adj1" fmla="val 5321"/>
              <a:gd name="adj2" fmla="val -126748"/>
              <a:gd name="adj3" fmla="val 16667"/>
            </a:avLst>
          </a:prstGeom>
          <a:solidFill>
            <a:srgbClr val="FFFF99"/>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rPr>
              <a:t>list</a:t>
            </a:r>
            <a:r>
              <a:rPr lang="ja-JP" altLang="en-US" sz="1600" dirty="0">
                <a:solidFill>
                  <a:schemeClr val="tx1"/>
                </a:solidFill>
              </a:rPr>
              <a:t>の型は</a:t>
            </a:r>
            <a:r>
              <a:rPr kumimoji="1" lang="ja-JP" altLang="en-US" sz="1600" dirty="0" smtClean="0">
                <a:solidFill>
                  <a:schemeClr val="tx1"/>
                </a:solidFill>
              </a:rPr>
              <a:t>エントリーノードの</a:t>
            </a:r>
            <a:r>
              <a:rPr lang="ja-JP" altLang="en-US" sz="1600" dirty="0" smtClean="0">
                <a:solidFill>
                  <a:schemeClr val="tx1"/>
                </a:solidFill>
              </a:rPr>
              <a:t>属性より</a:t>
            </a:r>
            <a:r>
              <a:rPr lang="en-US" altLang="ja-JP" sz="1600" dirty="0" err="1" smtClean="0">
                <a:solidFill>
                  <a:schemeClr val="tx1"/>
                </a:solidFill>
              </a:rPr>
              <a:t>ArrayList</a:t>
            </a:r>
            <a:endParaRPr kumimoji="1" lang="en-US" altLang="ja-JP" sz="1600" dirty="0" smtClean="0">
              <a:solidFill>
                <a:schemeClr val="tx1"/>
              </a:solidFill>
            </a:endParaRPr>
          </a:p>
        </p:txBody>
      </p:sp>
      <p:sp>
        <p:nvSpPr>
          <p:cNvPr id="81" name="下矢印 80"/>
          <p:cNvSpPr/>
          <p:nvPr/>
        </p:nvSpPr>
        <p:spPr>
          <a:xfrm>
            <a:off x="3288448" y="3301245"/>
            <a:ext cx="432048" cy="361970"/>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9" name="テキスト ボックス 8"/>
          <p:cNvSpPr txBox="1"/>
          <p:nvPr/>
        </p:nvSpPr>
        <p:spPr>
          <a:xfrm>
            <a:off x="3720496" y="3274075"/>
            <a:ext cx="1305165" cy="369332"/>
          </a:xfrm>
          <a:prstGeom prst="rect">
            <a:avLst/>
          </a:prstGeom>
          <a:noFill/>
        </p:spPr>
        <p:txBody>
          <a:bodyPr wrap="none" rtlCol="0">
            <a:spAutoFit/>
          </a:bodyPr>
          <a:lstStyle/>
          <a:p>
            <a:r>
              <a:rPr lang="ja-JP" altLang="en-US" dirty="0" smtClean="0"/>
              <a:t>経路を抽出</a:t>
            </a:r>
            <a:endParaRPr kumimoji="1" lang="ja-JP" altLang="en-US" dirty="0"/>
          </a:p>
        </p:txBody>
      </p:sp>
    </p:spTree>
    <p:extLst>
      <p:ext uri="{BB962C8B-B14F-4D97-AF65-F5344CB8AC3E}">
        <p14:creationId xmlns:p14="http://schemas.microsoft.com/office/powerpoint/2010/main" val="8455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fade">
                                      <p:cBhvr>
                                        <p:cTn id="7" dur="500"/>
                                        <p:tgtEl>
                                          <p:spTgt spid="7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1"/>
                                        </p:tgtEl>
                                        <p:attrNameLst>
                                          <p:attrName>style.visibility</p:attrName>
                                        </p:attrNameLst>
                                      </p:cBhvr>
                                      <p:to>
                                        <p:strVal val="visible"/>
                                      </p:to>
                                    </p:set>
                                    <p:animEffect transition="in" filter="fade">
                                      <p:cBhvr>
                                        <p:cTn id="13" dur="500"/>
                                        <p:tgtEl>
                                          <p:spTgt spid="8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80"/>
                                        </p:tgtEl>
                                        <p:attrNameLst>
                                          <p:attrName>style.visibility</p:attrName>
                                        </p:attrNameLst>
                                      </p:cBhvr>
                                      <p:to>
                                        <p:strVal val="visible"/>
                                      </p:to>
                                    </p:set>
                                    <p:animEffect transition="in" filter="fade">
                                      <p:cBhvr>
                                        <p:cTn id="18" dur="500"/>
                                        <p:tgtEl>
                                          <p:spTgt spid="80"/>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2"/>
                                        </p:tgtEl>
                                        <p:attrNameLst>
                                          <p:attrName>style.visibility</p:attrName>
                                        </p:attrNameLst>
                                      </p:cBhvr>
                                      <p:to>
                                        <p:strVal val="visible"/>
                                      </p:to>
                                    </p:set>
                                    <p:animEffect transition="in" filter="fade">
                                      <p:cBhvr>
                                        <p:cTn id="23" dur="500"/>
                                        <p:tgtEl>
                                          <p:spTgt spid="32"/>
                                        </p:tgtEl>
                                      </p:cBhvr>
                                    </p:animEffect>
                                  </p:childTnLst>
                                </p:cTn>
                              </p:par>
                              <p:par>
                                <p:cTn id="24" presetID="10" presetClass="entr" presetSubtype="0" fill="hold" nodeType="withEffect">
                                  <p:stCondLst>
                                    <p:cond delay="0"/>
                                  </p:stCondLst>
                                  <p:childTnLst>
                                    <p:set>
                                      <p:cBhvr>
                                        <p:cTn id="25" dur="1" fill="hold">
                                          <p:stCondLst>
                                            <p:cond delay="0"/>
                                          </p:stCondLst>
                                        </p:cTn>
                                        <p:tgtEl>
                                          <p:spTgt spid="33"/>
                                        </p:tgtEl>
                                        <p:attrNameLst>
                                          <p:attrName>style.visibility</p:attrName>
                                        </p:attrNameLst>
                                      </p:cBhvr>
                                      <p:to>
                                        <p:strVal val="visible"/>
                                      </p:to>
                                    </p:set>
                                    <p:animEffect transition="in" filter="fade">
                                      <p:cBhvr>
                                        <p:cTn id="26" dur="500"/>
                                        <p:tgtEl>
                                          <p:spTgt spid="33"/>
                                        </p:tgtEl>
                                      </p:cBhvr>
                                    </p:animEffect>
                                  </p:childTnLst>
                                </p:cTn>
                              </p:par>
                              <p:par>
                                <p:cTn id="27" presetID="10" presetClass="entr" presetSubtype="0" fill="hold" nodeType="withEffect">
                                  <p:stCondLst>
                                    <p:cond delay="0"/>
                                  </p:stCondLst>
                                  <p:childTnLst>
                                    <p:set>
                                      <p:cBhvr>
                                        <p:cTn id="28" dur="1" fill="hold">
                                          <p:stCondLst>
                                            <p:cond delay="0"/>
                                          </p:stCondLst>
                                        </p:cTn>
                                        <p:tgtEl>
                                          <p:spTgt spid="34"/>
                                        </p:tgtEl>
                                        <p:attrNameLst>
                                          <p:attrName>style.visibility</p:attrName>
                                        </p:attrNameLst>
                                      </p:cBhvr>
                                      <p:to>
                                        <p:strVal val="visible"/>
                                      </p:to>
                                    </p:set>
                                    <p:animEffect transition="in" filter="fade">
                                      <p:cBhvr>
                                        <p:cTn id="29" dur="500"/>
                                        <p:tgtEl>
                                          <p:spTgt spid="34"/>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5"/>
                                        </p:tgtEl>
                                        <p:attrNameLst>
                                          <p:attrName>style.visibility</p:attrName>
                                        </p:attrNameLst>
                                      </p:cBhvr>
                                      <p:to>
                                        <p:strVal val="visible"/>
                                      </p:to>
                                    </p:set>
                                    <p:animEffect transition="in" filter="fade">
                                      <p:cBhvr>
                                        <p:cTn id="32" dur="500"/>
                                        <p:tgtEl>
                                          <p:spTgt spid="35"/>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6"/>
                                        </p:tgtEl>
                                        <p:attrNameLst>
                                          <p:attrName>style.visibility</p:attrName>
                                        </p:attrNameLst>
                                      </p:cBhvr>
                                      <p:to>
                                        <p:strVal val="visible"/>
                                      </p:to>
                                    </p:set>
                                    <p:animEffect transition="in" filter="fade">
                                      <p:cBhvr>
                                        <p:cTn id="35" dur="500"/>
                                        <p:tgtEl>
                                          <p:spTgt spid="36"/>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7"/>
                                        </p:tgtEl>
                                        <p:attrNameLst>
                                          <p:attrName>style.visibility</p:attrName>
                                        </p:attrNameLst>
                                      </p:cBhvr>
                                      <p:to>
                                        <p:strVal val="visible"/>
                                      </p:to>
                                    </p:set>
                                    <p:animEffect transition="in" filter="fade">
                                      <p:cBhvr>
                                        <p:cTn id="38" dur="500"/>
                                        <p:tgtEl>
                                          <p:spTgt spid="37"/>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8"/>
                                        </p:tgtEl>
                                        <p:attrNameLst>
                                          <p:attrName>style.visibility</p:attrName>
                                        </p:attrNameLst>
                                      </p:cBhvr>
                                      <p:to>
                                        <p:strVal val="visible"/>
                                      </p:to>
                                    </p:set>
                                    <p:animEffect transition="in" filter="fade">
                                      <p:cBhvr>
                                        <p:cTn id="41" dur="500"/>
                                        <p:tgtEl>
                                          <p:spTgt spid="38"/>
                                        </p:tgtEl>
                                      </p:cBhvr>
                                    </p:animEffect>
                                  </p:childTnLst>
                                </p:cTn>
                              </p:par>
                              <p:par>
                                <p:cTn id="42" presetID="10" presetClass="entr" presetSubtype="0" fill="hold" nodeType="withEffect">
                                  <p:stCondLst>
                                    <p:cond delay="0"/>
                                  </p:stCondLst>
                                  <p:childTnLst>
                                    <p:set>
                                      <p:cBhvr>
                                        <p:cTn id="43" dur="1" fill="hold">
                                          <p:stCondLst>
                                            <p:cond delay="0"/>
                                          </p:stCondLst>
                                        </p:cTn>
                                        <p:tgtEl>
                                          <p:spTgt spid="64"/>
                                        </p:tgtEl>
                                        <p:attrNameLst>
                                          <p:attrName>style.visibility</p:attrName>
                                        </p:attrNameLst>
                                      </p:cBhvr>
                                      <p:to>
                                        <p:strVal val="visible"/>
                                      </p:to>
                                    </p:set>
                                    <p:animEffect transition="in" filter="fade">
                                      <p:cBhvr>
                                        <p:cTn id="44"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5" grpId="0"/>
      <p:bldP spid="36" grpId="0"/>
      <p:bldP spid="37" grpId="0" animBg="1"/>
      <p:bldP spid="38" grpId="0" animBg="1"/>
      <p:bldP spid="77" grpId="0" animBg="1"/>
      <p:bldP spid="80" grpId="0" animBg="1"/>
      <p:bldP spid="81" grpId="0" animBg="1"/>
      <p:bldP spid="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手順</a:t>
            </a:r>
            <a:r>
              <a:rPr lang="en-US" altLang="ja-JP" dirty="0" smtClean="0"/>
              <a:t>2</a:t>
            </a:r>
            <a:r>
              <a:rPr lang="ja-JP" altLang="en-US" dirty="0" smtClean="0"/>
              <a:t>：手続き</a:t>
            </a:r>
            <a:r>
              <a:rPr lang="ja-JP" altLang="en-US" dirty="0"/>
              <a:t>間実行経路グラフの構築</a:t>
            </a:r>
            <a:endParaRPr kumimoji="1" lang="ja-JP" altLang="en-US" dirty="0"/>
          </a:p>
        </p:txBody>
      </p:sp>
      <p:sp>
        <p:nvSpPr>
          <p:cNvPr id="3" name="コンテンツ プレースホルダー 2"/>
          <p:cNvSpPr>
            <a:spLocks noGrp="1"/>
          </p:cNvSpPr>
          <p:nvPr>
            <p:ph idx="1"/>
          </p:nvPr>
        </p:nvSpPr>
        <p:spPr>
          <a:xfrm>
            <a:off x="457200" y="1600201"/>
            <a:ext cx="8229600" cy="887708"/>
          </a:xfrm>
        </p:spPr>
        <p:txBody>
          <a:bodyPr/>
          <a:lstStyle/>
          <a:p>
            <a:pPr marL="0" indent="0">
              <a:buNone/>
            </a:pPr>
            <a:r>
              <a:rPr kumimoji="1" lang="ja-JP" altLang="en-US" dirty="0" smtClean="0"/>
              <a:t>すべての呼び出し先のエントリーノードについて同様の処理</a:t>
            </a:r>
            <a:r>
              <a:rPr lang="ja-JP" altLang="en-US" dirty="0" smtClean="0"/>
              <a:t>を行っていくことでグラフの構築を完了</a:t>
            </a:r>
            <a:endParaRPr kumimoji="1" lang="ja-JP" altLang="en-US" dirty="0" smtClean="0"/>
          </a:p>
        </p:txBody>
      </p:sp>
      <p:sp>
        <p:nvSpPr>
          <p:cNvPr id="39" name="円/楕円 38"/>
          <p:cNvSpPr/>
          <p:nvPr/>
        </p:nvSpPr>
        <p:spPr>
          <a:xfrm>
            <a:off x="428689" y="3985450"/>
            <a:ext cx="1153721"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0:Example.main</a:t>
            </a:r>
            <a:endParaRPr kumimoji="0" lang="ja-JP" altLang="en-US" sz="1000" b="0" i="0" u="none" strike="noStrike" kern="0" cap="none" spc="0" normalizeH="0" baseline="0" noProof="0" dirty="0" smtClean="0">
              <a:ln>
                <a:noFill/>
              </a:ln>
              <a:solidFill>
                <a:srgbClr val="000000"/>
              </a:solidFill>
              <a:effectLst/>
              <a:uLnTx/>
              <a:uFillTx/>
            </a:endParaRPr>
          </a:p>
        </p:txBody>
      </p:sp>
      <p:sp>
        <p:nvSpPr>
          <p:cNvPr id="40" name="円/楕円 39"/>
          <p:cNvSpPr/>
          <p:nvPr/>
        </p:nvSpPr>
        <p:spPr>
          <a:xfrm>
            <a:off x="2856274" y="2915156"/>
            <a:ext cx="1344534"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1:Example.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initialize</a:t>
            </a:r>
            <a:endParaRPr kumimoji="0" lang="ja-JP" altLang="en-US" sz="1000" b="0" i="0" u="none" strike="noStrike" kern="0" cap="none" spc="0" normalizeH="0" baseline="0" noProof="0" dirty="0" smtClean="0">
              <a:ln>
                <a:noFill/>
              </a:ln>
              <a:solidFill>
                <a:srgbClr val="000000"/>
              </a:solidFill>
              <a:effectLst/>
              <a:uLnTx/>
              <a:uFillTx/>
            </a:endParaRPr>
          </a:p>
        </p:txBody>
      </p:sp>
      <p:sp>
        <p:nvSpPr>
          <p:cNvPr id="41" name="円/楕円 40"/>
          <p:cNvSpPr/>
          <p:nvPr/>
        </p:nvSpPr>
        <p:spPr>
          <a:xfrm>
            <a:off x="2884144" y="3606982"/>
            <a:ext cx="1316663"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2:ArrayList.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size</a:t>
            </a:r>
            <a:endParaRPr kumimoji="0" lang="ja-JP" altLang="en-US" sz="1000" b="0" i="0" u="none" strike="noStrike" kern="0" cap="none" spc="0" normalizeH="0" baseline="0" noProof="0" dirty="0" smtClean="0">
              <a:ln>
                <a:noFill/>
              </a:ln>
              <a:solidFill>
                <a:srgbClr val="000000"/>
              </a:solidFill>
              <a:effectLst/>
              <a:uLnTx/>
              <a:uFillTx/>
            </a:endParaRPr>
          </a:p>
        </p:txBody>
      </p:sp>
      <p:sp>
        <p:nvSpPr>
          <p:cNvPr id="44" name="円/楕円 43"/>
          <p:cNvSpPr/>
          <p:nvPr/>
        </p:nvSpPr>
        <p:spPr>
          <a:xfrm>
            <a:off x="1910940" y="3369199"/>
            <a:ext cx="465486" cy="26408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3</a:t>
            </a:r>
            <a:endParaRPr kumimoji="0" lang="ja-JP" altLang="en-US" sz="1000" b="0" i="0" u="none" strike="noStrike" kern="0" cap="none" spc="0" normalizeH="0" baseline="0" noProof="0" dirty="0" smtClean="0">
              <a:ln>
                <a:noFill/>
              </a:ln>
              <a:solidFill>
                <a:srgbClr val="000000"/>
              </a:solidFill>
              <a:effectLst/>
              <a:uLnTx/>
              <a:uFillTx/>
            </a:endParaRPr>
          </a:p>
        </p:txBody>
      </p:sp>
      <p:cxnSp>
        <p:nvCxnSpPr>
          <p:cNvPr id="45" name="直線矢印コネクタ 44"/>
          <p:cNvCxnSpPr>
            <a:stCxn id="39" idx="7"/>
            <a:endCxn id="44" idx="2"/>
          </p:cNvCxnSpPr>
          <p:nvPr/>
        </p:nvCxnSpPr>
        <p:spPr>
          <a:xfrm flipV="1">
            <a:off x="1413451" y="3501241"/>
            <a:ext cx="497489" cy="531001"/>
          </a:xfrm>
          <a:prstGeom prst="straightConnector1">
            <a:avLst/>
          </a:prstGeom>
          <a:noFill/>
          <a:ln w="19050" cap="flat" cmpd="sng" algn="ctr">
            <a:solidFill>
              <a:srgbClr val="000000"/>
            </a:solidFill>
            <a:prstDash val="solid"/>
            <a:tailEnd type="arrow"/>
          </a:ln>
          <a:effectLst/>
        </p:spPr>
      </p:cxnSp>
      <p:cxnSp>
        <p:nvCxnSpPr>
          <p:cNvPr id="46" name="直線矢印コネクタ 45"/>
          <p:cNvCxnSpPr>
            <a:stCxn id="39" idx="5"/>
            <a:endCxn id="71" idx="2"/>
          </p:cNvCxnSpPr>
          <p:nvPr/>
        </p:nvCxnSpPr>
        <p:spPr>
          <a:xfrm>
            <a:off x="1413451" y="4258176"/>
            <a:ext cx="497488" cy="812249"/>
          </a:xfrm>
          <a:prstGeom prst="straightConnector1">
            <a:avLst/>
          </a:prstGeom>
          <a:noFill/>
          <a:ln w="19050" cap="flat" cmpd="sng" algn="ctr">
            <a:solidFill>
              <a:srgbClr val="000000"/>
            </a:solidFill>
            <a:prstDash val="solid"/>
            <a:tailEnd type="arrow"/>
          </a:ln>
          <a:effectLst/>
        </p:spPr>
      </p:cxnSp>
      <p:cxnSp>
        <p:nvCxnSpPr>
          <p:cNvPr id="47" name="直線矢印コネクタ 46"/>
          <p:cNvCxnSpPr>
            <a:stCxn id="44" idx="7"/>
            <a:endCxn id="40" idx="2"/>
          </p:cNvCxnSpPr>
          <p:nvPr/>
        </p:nvCxnSpPr>
        <p:spPr>
          <a:xfrm flipV="1">
            <a:off x="2308257" y="3074915"/>
            <a:ext cx="548017" cy="332958"/>
          </a:xfrm>
          <a:prstGeom prst="straightConnector1">
            <a:avLst/>
          </a:prstGeom>
          <a:noFill/>
          <a:ln w="19050" cap="flat" cmpd="sng" algn="ctr">
            <a:solidFill>
              <a:srgbClr val="000000"/>
            </a:solidFill>
            <a:prstDash val="solid"/>
            <a:tailEnd type="arrow"/>
          </a:ln>
          <a:effectLst/>
        </p:spPr>
      </p:cxnSp>
      <p:cxnSp>
        <p:nvCxnSpPr>
          <p:cNvPr id="48" name="直線矢印コネクタ 47"/>
          <p:cNvCxnSpPr>
            <a:stCxn id="44" idx="5"/>
            <a:endCxn id="41" idx="2"/>
          </p:cNvCxnSpPr>
          <p:nvPr/>
        </p:nvCxnSpPr>
        <p:spPr>
          <a:xfrm>
            <a:off x="2308257" y="3594608"/>
            <a:ext cx="575887" cy="172133"/>
          </a:xfrm>
          <a:prstGeom prst="straightConnector1">
            <a:avLst/>
          </a:prstGeom>
          <a:noFill/>
          <a:ln w="19050" cap="flat" cmpd="sng" algn="ctr">
            <a:solidFill>
              <a:srgbClr val="000000"/>
            </a:solidFill>
            <a:prstDash val="solid"/>
            <a:tailEnd type="arrow"/>
          </a:ln>
          <a:effectLst/>
        </p:spPr>
      </p:cxnSp>
      <p:sp>
        <p:nvSpPr>
          <p:cNvPr id="49" name="テキスト ボックス 48"/>
          <p:cNvSpPr txBox="1"/>
          <p:nvPr/>
        </p:nvSpPr>
        <p:spPr>
          <a:xfrm>
            <a:off x="2461657" y="2936415"/>
            <a:ext cx="241037" cy="27699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0000"/>
                </a:solidFill>
                <a:effectLst/>
                <a:uLnTx/>
                <a:uFillTx/>
              </a:rPr>
              <a:t>0</a:t>
            </a:r>
            <a:endParaRPr kumimoji="0" lang="ja-JP" altLang="en-US" sz="1200" b="0" i="0" u="none" strike="noStrike" kern="0" cap="none" spc="0" normalizeH="0" baseline="0" noProof="0" dirty="0" smtClean="0">
              <a:ln>
                <a:noFill/>
              </a:ln>
              <a:solidFill>
                <a:srgbClr val="000000"/>
              </a:solidFill>
              <a:effectLst/>
              <a:uLnTx/>
              <a:uFillTx/>
            </a:endParaRPr>
          </a:p>
        </p:txBody>
      </p:sp>
      <p:sp>
        <p:nvSpPr>
          <p:cNvPr id="55" name="テキスト ボックス 54"/>
          <p:cNvSpPr txBox="1"/>
          <p:nvPr/>
        </p:nvSpPr>
        <p:spPr>
          <a:xfrm>
            <a:off x="2461388" y="3394050"/>
            <a:ext cx="269626" cy="276999"/>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0000"/>
                </a:solidFill>
                <a:effectLst/>
                <a:uLnTx/>
                <a:uFillTx/>
              </a:rPr>
              <a:t>1</a:t>
            </a:r>
            <a:endParaRPr kumimoji="0" lang="ja-JP" altLang="en-US" sz="1200" b="0" i="0" u="none" strike="noStrike" kern="0" cap="none" spc="0" normalizeH="0" baseline="0" noProof="0" dirty="0" smtClean="0">
              <a:ln>
                <a:noFill/>
              </a:ln>
              <a:solidFill>
                <a:srgbClr val="000000"/>
              </a:solidFill>
              <a:effectLst/>
              <a:uLnTx/>
              <a:uFillTx/>
            </a:endParaRPr>
          </a:p>
        </p:txBody>
      </p:sp>
      <p:sp>
        <p:nvSpPr>
          <p:cNvPr id="59" name="円/楕円 58"/>
          <p:cNvSpPr/>
          <p:nvPr/>
        </p:nvSpPr>
        <p:spPr>
          <a:xfrm>
            <a:off x="2856273" y="4484340"/>
            <a:ext cx="1344534"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4:Example.</a:t>
            </a:r>
          </a:p>
          <a:p>
            <a:pPr lvl="0" algn="ctr">
              <a:defRPr/>
            </a:pPr>
            <a:r>
              <a:rPr kumimoji="0" lang="en-US" altLang="ja-JP" sz="1000" kern="0" dirty="0">
                <a:solidFill>
                  <a:srgbClr val="000000"/>
                </a:solidFill>
              </a:rPr>
              <a:t>initialize</a:t>
            </a:r>
            <a:endParaRPr kumimoji="0" lang="ja-JP" altLang="en-US" sz="1000" b="0" i="0" u="none" strike="noStrike" kern="0" cap="none" spc="0" normalizeH="0" baseline="0" noProof="0" dirty="0" smtClean="0">
              <a:ln>
                <a:noFill/>
              </a:ln>
              <a:solidFill>
                <a:srgbClr val="000000"/>
              </a:solidFill>
              <a:effectLst/>
              <a:uLnTx/>
              <a:uFillTx/>
            </a:endParaRPr>
          </a:p>
        </p:txBody>
      </p:sp>
      <p:sp>
        <p:nvSpPr>
          <p:cNvPr id="70" name="円/楕円 69"/>
          <p:cNvSpPr/>
          <p:nvPr/>
        </p:nvSpPr>
        <p:spPr>
          <a:xfrm>
            <a:off x="2884143" y="5176166"/>
            <a:ext cx="1316663"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5:LinkedList.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size</a:t>
            </a:r>
            <a:endParaRPr kumimoji="0" lang="ja-JP" altLang="en-US" sz="1000" b="0" i="0" u="none" strike="noStrike" kern="0" cap="none" spc="0" normalizeH="0" baseline="0" noProof="0" dirty="0" smtClean="0">
              <a:ln>
                <a:noFill/>
              </a:ln>
              <a:solidFill>
                <a:srgbClr val="000000"/>
              </a:solidFill>
              <a:effectLst/>
              <a:uLnTx/>
              <a:uFillTx/>
            </a:endParaRPr>
          </a:p>
        </p:txBody>
      </p:sp>
      <p:sp>
        <p:nvSpPr>
          <p:cNvPr id="71" name="円/楕円 70"/>
          <p:cNvSpPr/>
          <p:nvPr/>
        </p:nvSpPr>
        <p:spPr>
          <a:xfrm>
            <a:off x="1910939" y="4938383"/>
            <a:ext cx="465486" cy="26408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rPr>
              <a:t>6</a:t>
            </a:r>
            <a:endParaRPr kumimoji="0" lang="ja-JP" altLang="en-US" sz="1000" b="0" i="0" u="none" strike="noStrike" kern="0" cap="none" spc="0" normalizeH="0" baseline="0" noProof="0" dirty="0" smtClean="0">
              <a:ln>
                <a:noFill/>
              </a:ln>
              <a:solidFill>
                <a:srgbClr val="000000"/>
              </a:solidFill>
              <a:effectLst/>
              <a:uLnTx/>
              <a:uFillTx/>
            </a:endParaRPr>
          </a:p>
        </p:txBody>
      </p:sp>
      <p:cxnSp>
        <p:nvCxnSpPr>
          <p:cNvPr id="72" name="直線矢印コネクタ 71"/>
          <p:cNvCxnSpPr>
            <a:stCxn id="71" idx="7"/>
            <a:endCxn id="59" idx="2"/>
          </p:cNvCxnSpPr>
          <p:nvPr/>
        </p:nvCxnSpPr>
        <p:spPr>
          <a:xfrm flipV="1">
            <a:off x="2308256" y="4644099"/>
            <a:ext cx="548017" cy="332958"/>
          </a:xfrm>
          <a:prstGeom prst="straightConnector1">
            <a:avLst/>
          </a:prstGeom>
          <a:noFill/>
          <a:ln w="19050" cap="flat" cmpd="sng" algn="ctr">
            <a:solidFill>
              <a:srgbClr val="000000"/>
            </a:solidFill>
            <a:prstDash val="solid"/>
            <a:tailEnd type="arrow"/>
          </a:ln>
          <a:effectLst/>
        </p:spPr>
      </p:cxnSp>
      <p:cxnSp>
        <p:nvCxnSpPr>
          <p:cNvPr id="73" name="直線矢印コネクタ 72"/>
          <p:cNvCxnSpPr>
            <a:stCxn id="71" idx="5"/>
            <a:endCxn id="70" idx="2"/>
          </p:cNvCxnSpPr>
          <p:nvPr/>
        </p:nvCxnSpPr>
        <p:spPr>
          <a:xfrm>
            <a:off x="2308256" y="5163792"/>
            <a:ext cx="575887" cy="172133"/>
          </a:xfrm>
          <a:prstGeom prst="straightConnector1">
            <a:avLst/>
          </a:prstGeom>
          <a:noFill/>
          <a:ln w="19050" cap="flat" cmpd="sng" algn="ctr">
            <a:solidFill>
              <a:srgbClr val="000000"/>
            </a:solidFill>
            <a:prstDash val="solid"/>
            <a:tailEnd type="arrow"/>
          </a:ln>
          <a:effectLst/>
        </p:spPr>
      </p:cxnSp>
      <p:sp>
        <p:nvSpPr>
          <p:cNvPr id="78" name="テキスト ボックス 77"/>
          <p:cNvSpPr txBox="1"/>
          <p:nvPr/>
        </p:nvSpPr>
        <p:spPr>
          <a:xfrm>
            <a:off x="2461656" y="4539525"/>
            <a:ext cx="241037" cy="27699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0000"/>
                </a:solidFill>
                <a:effectLst/>
                <a:uLnTx/>
                <a:uFillTx/>
              </a:rPr>
              <a:t>0</a:t>
            </a:r>
            <a:endParaRPr kumimoji="0" lang="ja-JP" altLang="en-US" sz="1200" b="0" i="0" u="none" strike="noStrike" kern="0" cap="none" spc="0" normalizeH="0" baseline="0" noProof="0" dirty="0" smtClean="0">
              <a:ln>
                <a:noFill/>
              </a:ln>
              <a:solidFill>
                <a:srgbClr val="000000"/>
              </a:solidFill>
              <a:effectLst/>
              <a:uLnTx/>
              <a:uFillTx/>
            </a:endParaRPr>
          </a:p>
        </p:txBody>
      </p:sp>
      <p:sp>
        <p:nvSpPr>
          <p:cNvPr id="79" name="テキスト ボックス 78"/>
          <p:cNvSpPr txBox="1"/>
          <p:nvPr/>
        </p:nvSpPr>
        <p:spPr>
          <a:xfrm>
            <a:off x="2461387" y="4967090"/>
            <a:ext cx="269626" cy="276999"/>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smtClean="0">
                <a:ln>
                  <a:noFill/>
                </a:ln>
                <a:solidFill>
                  <a:srgbClr val="000000"/>
                </a:solidFill>
                <a:effectLst/>
                <a:uLnTx/>
                <a:uFillTx/>
              </a:rPr>
              <a:t>1</a:t>
            </a:r>
            <a:endParaRPr kumimoji="0" lang="ja-JP" altLang="en-US" sz="1200" b="0" i="0" u="none" strike="noStrike" kern="0" cap="none" spc="0" normalizeH="0" baseline="0" noProof="0" dirty="0" smtClean="0">
              <a:ln>
                <a:noFill/>
              </a:ln>
              <a:solidFill>
                <a:srgbClr val="000000"/>
              </a:solidFill>
              <a:effectLst/>
              <a:uLnTx/>
              <a:uFillTx/>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28</a:t>
            </a:fld>
            <a:endParaRPr lang="en-US" altLang="ja-JP" dirty="0"/>
          </a:p>
        </p:txBody>
      </p:sp>
      <p:sp>
        <p:nvSpPr>
          <p:cNvPr id="32" name="円/楕円 31"/>
          <p:cNvSpPr/>
          <p:nvPr/>
        </p:nvSpPr>
        <p:spPr>
          <a:xfrm>
            <a:off x="4980764" y="2976076"/>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9</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33" name="直線矢印コネクタ 32"/>
          <p:cNvCxnSpPr>
            <a:stCxn id="32" idx="7"/>
          </p:cNvCxnSpPr>
          <p:nvPr/>
        </p:nvCxnSpPr>
        <p:spPr>
          <a:xfrm flipV="1">
            <a:off x="5378081" y="2658913"/>
            <a:ext cx="548017" cy="352486"/>
          </a:xfrm>
          <a:prstGeom prst="straightConnector1">
            <a:avLst/>
          </a:prstGeom>
          <a:noFill/>
          <a:ln w="19050" cap="flat" cmpd="sng" algn="ctr">
            <a:solidFill>
              <a:srgbClr val="000000"/>
            </a:solidFill>
            <a:prstDash val="solid"/>
            <a:tailEnd type="arrow"/>
          </a:ln>
          <a:effectLst/>
        </p:spPr>
      </p:cxnSp>
      <p:cxnSp>
        <p:nvCxnSpPr>
          <p:cNvPr id="34" name="直線矢印コネクタ 33"/>
          <p:cNvCxnSpPr>
            <a:stCxn id="32" idx="5"/>
          </p:cNvCxnSpPr>
          <p:nvPr/>
        </p:nvCxnSpPr>
        <p:spPr>
          <a:xfrm>
            <a:off x="5378081" y="3181956"/>
            <a:ext cx="575887" cy="168782"/>
          </a:xfrm>
          <a:prstGeom prst="straightConnector1">
            <a:avLst/>
          </a:prstGeom>
          <a:noFill/>
          <a:ln w="19050" cap="flat" cmpd="sng" algn="ctr">
            <a:solidFill>
              <a:srgbClr val="000000"/>
            </a:solidFill>
            <a:prstDash val="solid"/>
            <a:tailEnd type="arrow"/>
          </a:ln>
          <a:effectLst/>
        </p:spPr>
      </p:cxnSp>
      <p:sp>
        <p:nvSpPr>
          <p:cNvPr id="35" name="テキスト ボックス 34"/>
          <p:cNvSpPr txBox="1"/>
          <p:nvPr/>
        </p:nvSpPr>
        <p:spPr>
          <a:xfrm>
            <a:off x="5526868" y="2578395"/>
            <a:ext cx="241037" cy="276999"/>
          </a:xfrm>
          <a:prstGeom prst="rect">
            <a:avLst/>
          </a:prstGeom>
          <a:noFill/>
        </p:spPr>
        <p:txBody>
          <a:bodyPr wrap="square" rtlCol="0">
            <a:spAutoFit/>
          </a:bodyPr>
          <a:lstStyle/>
          <a:p>
            <a:r>
              <a:rPr lang="en-US" altLang="ja-JP" sz="1200" dirty="0" smtClean="0">
                <a:solidFill>
                  <a:srgbClr val="000000"/>
                </a:solidFill>
                <a:latin typeface="Arial"/>
              </a:rPr>
              <a:t>0</a:t>
            </a:r>
            <a:endParaRPr lang="ja-JP" altLang="en-US" sz="1200" dirty="0">
              <a:solidFill>
                <a:srgbClr val="000000"/>
              </a:solidFill>
              <a:latin typeface="Arial"/>
            </a:endParaRPr>
          </a:p>
        </p:txBody>
      </p:sp>
      <p:sp>
        <p:nvSpPr>
          <p:cNvPr id="36" name="テキスト ボックス 35"/>
          <p:cNvSpPr txBox="1"/>
          <p:nvPr/>
        </p:nvSpPr>
        <p:spPr>
          <a:xfrm>
            <a:off x="5526599" y="3011399"/>
            <a:ext cx="269626" cy="276999"/>
          </a:xfrm>
          <a:prstGeom prst="rect">
            <a:avLst/>
          </a:prstGeom>
          <a:noFill/>
        </p:spPr>
        <p:txBody>
          <a:bodyPr wrap="none" rtlCol="0">
            <a:spAutoFit/>
          </a:bodyPr>
          <a:lstStyle/>
          <a:p>
            <a:r>
              <a:rPr lang="en-US" altLang="ja-JP" sz="1200" dirty="0" smtClean="0">
                <a:solidFill>
                  <a:srgbClr val="000000"/>
                </a:solidFill>
                <a:latin typeface="Arial"/>
              </a:rPr>
              <a:t>1</a:t>
            </a:r>
            <a:endParaRPr lang="ja-JP" altLang="en-US" sz="1200" dirty="0">
              <a:solidFill>
                <a:srgbClr val="000000"/>
              </a:solidFill>
              <a:latin typeface="Arial"/>
            </a:endParaRPr>
          </a:p>
        </p:txBody>
      </p:sp>
      <p:sp>
        <p:nvSpPr>
          <p:cNvPr id="37" name="円/楕円 36"/>
          <p:cNvSpPr/>
          <p:nvPr/>
        </p:nvSpPr>
        <p:spPr>
          <a:xfrm>
            <a:off x="5921485" y="2525453"/>
            <a:ext cx="1344534" cy="319518"/>
          </a:xfrm>
          <a:prstGeom prst="ellipse">
            <a:avLst/>
          </a:prstGeom>
          <a:solidFill>
            <a:schemeClr val="bg1"/>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7:ArrayList.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clear</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38" name="円/楕円 37"/>
          <p:cNvSpPr/>
          <p:nvPr/>
        </p:nvSpPr>
        <p:spPr>
          <a:xfrm>
            <a:off x="5949355" y="3217279"/>
            <a:ext cx="1316663"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8:ArrayList.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add</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42" name="円/楕円 41"/>
          <p:cNvSpPr/>
          <p:nvPr/>
        </p:nvSpPr>
        <p:spPr>
          <a:xfrm>
            <a:off x="4993242" y="4528631"/>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12</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50" name="直線矢印コネクタ 49"/>
          <p:cNvCxnSpPr>
            <a:stCxn id="42" idx="5"/>
          </p:cNvCxnSpPr>
          <p:nvPr/>
        </p:nvCxnSpPr>
        <p:spPr>
          <a:xfrm>
            <a:off x="5390559" y="4734511"/>
            <a:ext cx="575887" cy="168782"/>
          </a:xfrm>
          <a:prstGeom prst="straightConnector1">
            <a:avLst/>
          </a:prstGeom>
          <a:noFill/>
          <a:ln w="19050" cap="flat" cmpd="sng" algn="ctr">
            <a:solidFill>
              <a:srgbClr val="000000"/>
            </a:solidFill>
            <a:prstDash val="solid"/>
            <a:tailEnd type="arrow"/>
          </a:ln>
          <a:effectLst/>
        </p:spPr>
      </p:cxnSp>
      <p:sp>
        <p:nvSpPr>
          <p:cNvPr id="51" name="テキスト ボックス 50"/>
          <p:cNvSpPr txBox="1"/>
          <p:nvPr/>
        </p:nvSpPr>
        <p:spPr>
          <a:xfrm>
            <a:off x="5526867" y="4129317"/>
            <a:ext cx="241037" cy="276999"/>
          </a:xfrm>
          <a:prstGeom prst="rect">
            <a:avLst/>
          </a:prstGeom>
          <a:noFill/>
        </p:spPr>
        <p:txBody>
          <a:bodyPr wrap="square" rtlCol="0">
            <a:spAutoFit/>
          </a:bodyPr>
          <a:lstStyle/>
          <a:p>
            <a:r>
              <a:rPr lang="en-US" altLang="ja-JP" sz="1200" dirty="0" smtClean="0">
                <a:solidFill>
                  <a:srgbClr val="000000"/>
                </a:solidFill>
                <a:latin typeface="Arial"/>
              </a:rPr>
              <a:t>0</a:t>
            </a:r>
            <a:endParaRPr lang="ja-JP" altLang="en-US" sz="1200" dirty="0">
              <a:solidFill>
                <a:srgbClr val="000000"/>
              </a:solidFill>
              <a:latin typeface="Arial"/>
            </a:endParaRPr>
          </a:p>
        </p:txBody>
      </p:sp>
      <p:sp>
        <p:nvSpPr>
          <p:cNvPr id="52" name="テキスト ボックス 51"/>
          <p:cNvSpPr txBox="1"/>
          <p:nvPr/>
        </p:nvSpPr>
        <p:spPr>
          <a:xfrm>
            <a:off x="5526598" y="4584460"/>
            <a:ext cx="269626" cy="276999"/>
          </a:xfrm>
          <a:prstGeom prst="rect">
            <a:avLst/>
          </a:prstGeom>
          <a:noFill/>
        </p:spPr>
        <p:txBody>
          <a:bodyPr wrap="none" rtlCol="0">
            <a:spAutoFit/>
          </a:bodyPr>
          <a:lstStyle/>
          <a:p>
            <a:r>
              <a:rPr lang="en-US" altLang="ja-JP" sz="1200" dirty="0" smtClean="0">
                <a:solidFill>
                  <a:srgbClr val="000000"/>
                </a:solidFill>
                <a:latin typeface="Arial"/>
              </a:rPr>
              <a:t>1</a:t>
            </a:r>
            <a:endParaRPr lang="ja-JP" altLang="en-US" sz="1200" dirty="0">
              <a:solidFill>
                <a:srgbClr val="000000"/>
              </a:solidFill>
              <a:latin typeface="Arial"/>
            </a:endParaRPr>
          </a:p>
        </p:txBody>
      </p:sp>
      <p:cxnSp>
        <p:nvCxnSpPr>
          <p:cNvPr id="53" name="直線矢印コネクタ 52"/>
          <p:cNvCxnSpPr>
            <a:stCxn id="59" idx="6"/>
            <a:endCxn id="42" idx="2"/>
          </p:cNvCxnSpPr>
          <p:nvPr/>
        </p:nvCxnSpPr>
        <p:spPr>
          <a:xfrm>
            <a:off x="4200807" y="4644099"/>
            <a:ext cx="792435" cy="5134"/>
          </a:xfrm>
          <a:prstGeom prst="straightConnector1">
            <a:avLst/>
          </a:prstGeom>
          <a:noFill/>
          <a:ln w="19050" cap="flat" cmpd="sng" algn="ctr">
            <a:solidFill>
              <a:srgbClr val="000000"/>
            </a:solidFill>
            <a:prstDash val="solid"/>
            <a:tailEnd type="arrow"/>
          </a:ln>
          <a:effectLst/>
        </p:spPr>
      </p:cxnSp>
      <p:sp>
        <p:nvSpPr>
          <p:cNvPr id="54" name="円/楕円 53"/>
          <p:cNvSpPr/>
          <p:nvPr/>
        </p:nvSpPr>
        <p:spPr>
          <a:xfrm>
            <a:off x="5921484" y="4086798"/>
            <a:ext cx="1344534" cy="319518"/>
          </a:xfrm>
          <a:prstGeom prst="ellipse">
            <a:avLst/>
          </a:prstGeom>
          <a:solidFill>
            <a:schemeClr val="bg1"/>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10:LinkedList.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clear</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56" name="円/楕円 55"/>
          <p:cNvSpPr/>
          <p:nvPr/>
        </p:nvSpPr>
        <p:spPr>
          <a:xfrm>
            <a:off x="5949354" y="4778624"/>
            <a:ext cx="1403060"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11:LindedList.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add</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57" name="円/楕円 56"/>
          <p:cNvSpPr/>
          <p:nvPr/>
        </p:nvSpPr>
        <p:spPr>
          <a:xfrm>
            <a:off x="4993243" y="3639309"/>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13</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58" name="直線矢印コネクタ 57"/>
          <p:cNvCxnSpPr>
            <a:stCxn id="41" idx="6"/>
            <a:endCxn id="57" idx="2"/>
          </p:cNvCxnSpPr>
          <p:nvPr/>
        </p:nvCxnSpPr>
        <p:spPr>
          <a:xfrm flipV="1">
            <a:off x="4200807" y="3759911"/>
            <a:ext cx="792436" cy="6830"/>
          </a:xfrm>
          <a:prstGeom prst="straightConnector1">
            <a:avLst/>
          </a:prstGeom>
          <a:noFill/>
          <a:ln w="19050" cap="flat" cmpd="sng" algn="ctr">
            <a:solidFill>
              <a:srgbClr val="000000"/>
            </a:solidFill>
            <a:prstDash val="solid"/>
            <a:tailEnd type="arrow"/>
          </a:ln>
          <a:effectLst/>
        </p:spPr>
      </p:cxnSp>
      <p:sp>
        <p:nvSpPr>
          <p:cNvPr id="60" name="円/楕円 59"/>
          <p:cNvSpPr/>
          <p:nvPr/>
        </p:nvSpPr>
        <p:spPr>
          <a:xfrm>
            <a:off x="5018410" y="5208493"/>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14</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61" name="直線矢印コネクタ 60"/>
          <p:cNvCxnSpPr>
            <a:stCxn id="70" idx="6"/>
            <a:endCxn id="60" idx="2"/>
          </p:cNvCxnSpPr>
          <p:nvPr/>
        </p:nvCxnSpPr>
        <p:spPr>
          <a:xfrm flipV="1">
            <a:off x="4200806" y="5329095"/>
            <a:ext cx="817604" cy="6830"/>
          </a:xfrm>
          <a:prstGeom prst="straightConnector1">
            <a:avLst/>
          </a:prstGeom>
          <a:noFill/>
          <a:ln w="19050" cap="flat" cmpd="sng" algn="ctr">
            <a:solidFill>
              <a:srgbClr val="000000"/>
            </a:solidFill>
            <a:prstDash val="solid"/>
            <a:tailEnd type="arrow"/>
          </a:ln>
          <a:effectLst/>
        </p:spPr>
      </p:cxnSp>
      <p:sp>
        <p:nvSpPr>
          <p:cNvPr id="62" name="円/楕円 61"/>
          <p:cNvSpPr/>
          <p:nvPr/>
        </p:nvSpPr>
        <p:spPr>
          <a:xfrm>
            <a:off x="8039476" y="2564610"/>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15</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63" name="直線矢印コネクタ 62"/>
          <p:cNvCxnSpPr>
            <a:stCxn id="37" idx="6"/>
            <a:endCxn id="62" idx="2"/>
          </p:cNvCxnSpPr>
          <p:nvPr/>
        </p:nvCxnSpPr>
        <p:spPr>
          <a:xfrm>
            <a:off x="7266019" y="2685212"/>
            <a:ext cx="773457" cy="0"/>
          </a:xfrm>
          <a:prstGeom prst="straightConnector1">
            <a:avLst/>
          </a:prstGeom>
          <a:noFill/>
          <a:ln w="19050" cap="flat" cmpd="sng" algn="ctr">
            <a:solidFill>
              <a:srgbClr val="000000"/>
            </a:solidFill>
            <a:prstDash val="solid"/>
            <a:tailEnd type="arrow"/>
          </a:ln>
          <a:effectLst/>
        </p:spPr>
      </p:cxnSp>
      <p:cxnSp>
        <p:nvCxnSpPr>
          <p:cNvPr id="64" name="直線矢印コネクタ 63"/>
          <p:cNvCxnSpPr>
            <a:stCxn id="40" idx="6"/>
            <a:endCxn id="32" idx="2"/>
          </p:cNvCxnSpPr>
          <p:nvPr/>
        </p:nvCxnSpPr>
        <p:spPr>
          <a:xfrm>
            <a:off x="4200808" y="3074915"/>
            <a:ext cx="779956" cy="21763"/>
          </a:xfrm>
          <a:prstGeom prst="straightConnector1">
            <a:avLst/>
          </a:prstGeom>
          <a:noFill/>
          <a:ln w="19050" cap="flat" cmpd="sng" algn="ctr">
            <a:solidFill>
              <a:srgbClr val="000000"/>
            </a:solidFill>
            <a:prstDash val="solid"/>
            <a:tailEnd type="arrow"/>
          </a:ln>
          <a:effectLst/>
        </p:spPr>
      </p:cxnSp>
      <p:sp>
        <p:nvSpPr>
          <p:cNvPr id="65" name="円/楕円 64"/>
          <p:cNvSpPr/>
          <p:nvPr/>
        </p:nvSpPr>
        <p:spPr>
          <a:xfrm>
            <a:off x="8039476" y="3255279"/>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16</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66" name="直線矢印コネクタ 65"/>
          <p:cNvCxnSpPr>
            <a:stCxn id="38" idx="6"/>
            <a:endCxn id="65" idx="2"/>
          </p:cNvCxnSpPr>
          <p:nvPr/>
        </p:nvCxnSpPr>
        <p:spPr>
          <a:xfrm flipV="1">
            <a:off x="7266018" y="3375881"/>
            <a:ext cx="773458" cy="1157"/>
          </a:xfrm>
          <a:prstGeom prst="straightConnector1">
            <a:avLst/>
          </a:prstGeom>
          <a:noFill/>
          <a:ln w="19050" cap="flat" cmpd="sng" algn="ctr">
            <a:solidFill>
              <a:srgbClr val="000000"/>
            </a:solidFill>
            <a:prstDash val="solid"/>
            <a:tailEnd type="arrow"/>
          </a:ln>
          <a:effectLst/>
        </p:spPr>
      </p:cxnSp>
      <p:sp>
        <p:nvSpPr>
          <p:cNvPr id="67" name="円/楕円 66"/>
          <p:cNvSpPr/>
          <p:nvPr/>
        </p:nvSpPr>
        <p:spPr>
          <a:xfrm>
            <a:off x="8039475" y="4125955"/>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17</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68" name="直線矢印コネクタ 67"/>
          <p:cNvCxnSpPr>
            <a:stCxn id="54" idx="6"/>
            <a:endCxn id="67" idx="2"/>
          </p:cNvCxnSpPr>
          <p:nvPr/>
        </p:nvCxnSpPr>
        <p:spPr>
          <a:xfrm>
            <a:off x="7266018" y="4246557"/>
            <a:ext cx="773457" cy="0"/>
          </a:xfrm>
          <a:prstGeom prst="straightConnector1">
            <a:avLst/>
          </a:prstGeom>
          <a:noFill/>
          <a:ln w="19050" cap="flat" cmpd="sng" algn="ctr">
            <a:solidFill>
              <a:srgbClr val="000000"/>
            </a:solidFill>
            <a:prstDash val="solid"/>
            <a:tailEnd type="arrow"/>
          </a:ln>
          <a:effectLst/>
        </p:spPr>
      </p:cxnSp>
      <p:sp>
        <p:nvSpPr>
          <p:cNvPr id="69" name="円/楕円 68"/>
          <p:cNvSpPr/>
          <p:nvPr/>
        </p:nvSpPr>
        <p:spPr>
          <a:xfrm>
            <a:off x="8039475" y="4817781"/>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18</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74" name="直線矢印コネクタ 73"/>
          <p:cNvCxnSpPr>
            <a:stCxn id="56" idx="6"/>
            <a:endCxn id="69" idx="2"/>
          </p:cNvCxnSpPr>
          <p:nvPr/>
        </p:nvCxnSpPr>
        <p:spPr>
          <a:xfrm>
            <a:off x="7352414" y="4938383"/>
            <a:ext cx="687061" cy="0"/>
          </a:xfrm>
          <a:prstGeom prst="straightConnector1">
            <a:avLst/>
          </a:prstGeom>
          <a:noFill/>
          <a:ln w="19050" cap="flat" cmpd="sng" algn="ctr">
            <a:solidFill>
              <a:srgbClr val="000000"/>
            </a:solidFill>
            <a:prstDash val="solid"/>
            <a:tailEnd type="arrow"/>
          </a:ln>
          <a:effectLst/>
        </p:spPr>
      </p:cxnSp>
      <p:cxnSp>
        <p:nvCxnSpPr>
          <p:cNvPr id="75" name="直線矢印コネクタ 74"/>
          <p:cNvCxnSpPr>
            <a:endCxn id="54" idx="2"/>
          </p:cNvCxnSpPr>
          <p:nvPr/>
        </p:nvCxnSpPr>
        <p:spPr>
          <a:xfrm flipV="1">
            <a:off x="5378081" y="4246557"/>
            <a:ext cx="543403" cy="314636"/>
          </a:xfrm>
          <a:prstGeom prst="straightConnector1">
            <a:avLst/>
          </a:prstGeom>
          <a:noFill/>
          <a:ln w="19050" cap="flat" cmpd="sng" algn="ctr">
            <a:solidFill>
              <a:srgbClr val="000000"/>
            </a:solidFill>
            <a:prstDash val="solid"/>
            <a:tailEnd type="arrow"/>
          </a:ln>
          <a:effectLst/>
        </p:spPr>
      </p:cxnSp>
    </p:spTree>
    <p:extLst>
      <p:ext uri="{BB962C8B-B14F-4D97-AF65-F5344CB8AC3E}">
        <p14:creationId xmlns:p14="http://schemas.microsoft.com/office/powerpoint/2010/main" val="377111698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手順</a:t>
            </a:r>
            <a:r>
              <a:rPr lang="en-US" altLang="ja-JP" dirty="0" smtClean="0"/>
              <a:t>2</a:t>
            </a:r>
            <a:r>
              <a:rPr lang="ja-JP" altLang="en-US" dirty="0" smtClean="0"/>
              <a:t>：手続き</a:t>
            </a:r>
            <a:r>
              <a:rPr lang="ja-JP" altLang="en-US" dirty="0"/>
              <a:t>間実行経路グラフの構築</a:t>
            </a:r>
            <a:endParaRPr kumimoji="1" lang="ja-JP" altLang="en-US" dirty="0"/>
          </a:p>
        </p:txBody>
      </p:sp>
      <p:sp>
        <p:nvSpPr>
          <p:cNvPr id="3" name="コンテンツ プレースホルダー 2"/>
          <p:cNvSpPr>
            <a:spLocks noGrp="1"/>
          </p:cNvSpPr>
          <p:nvPr>
            <p:ph idx="1"/>
          </p:nvPr>
        </p:nvSpPr>
        <p:spPr>
          <a:xfrm>
            <a:off x="457200" y="1600200"/>
            <a:ext cx="8229600" cy="2980928"/>
          </a:xfrm>
        </p:spPr>
        <p:txBody>
          <a:bodyPr/>
          <a:lstStyle/>
          <a:p>
            <a:pPr marL="0" indent="0">
              <a:buNone/>
            </a:pPr>
            <a:r>
              <a:rPr kumimoji="1" lang="ja-JP" altLang="en-US" dirty="0" smtClean="0"/>
              <a:t>属性が重複するノードは新規作成せず，既存のノードへエッジを引くことでノード数の増加を抑える</a:t>
            </a:r>
            <a:endParaRPr kumimoji="1" lang="en-US" altLang="ja-JP" dirty="0" smtClean="0"/>
          </a:p>
          <a:p>
            <a:endParaRPr kumimoji="1" lang="en-US" altLang="ja-JP" dirty="0" smtClean="0"/>
          </a:p>
          <a:p>
            <a:pPr marL="0" indent="0">
              <a:buNone/>
            </a:pPr>
            <a:r>
              <a:rPr lang="ja-JP" altLang="en-US" dirty="0" smtClean="0"/>
              <a:t>グラフ構築後，ルートメソッドからたどって後退辺になるエッジは削除（再起呼び出しの回避のため）</a:t>
            </a:r>
            <a:endParaRPr kumimoji="1" lang="ja-JP" altLang="en-US" dirty="0" smtClean="0"/>
          </a:p>
        </p:txBody>
      </p:sp>
      <p:sp>
        <p:nvSpPr>
          <p:cNvPr id="67" name="円/楕円 66"/>
          <p:cNvSpPr/>
          <p:nvPr/>
        </p:nvSpPr>
        <p:spPr>
          <a:xfrm>
            <a:off x="1805019" y="3868407"/>
            <a:ext cx="1657777"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rPr>
              <a:t>ルートメソッド</a:t>
            </a:r>
            <a:endParaRPr kumimoji="1" lang="ja-JP" altLang="en-US" sz="1000" dirty="0">
              <a:solidFill>
                <a:schemeClr val="tx1"/>
              </a:solidFill>
            </a:endParaRPr>
          </a:p>
        </p:txBody>
      </p:sp>
      <p:sp>
        <p:nvSpPr>
          <p:cNvPr id="68" name="円/楕円 67"/>
          <p:cNvSpPr/>
          <p:nvPr/>
        </p:nvSpPr>
        <p:spPr>
          <a:xfrm>
            <a:off x="4406798" y="3891680"/>
            <a:ext cx="465486" cy="264083"/>
          </a:xfrm>
          <a:prstGeom prst="ellipse">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cxnSp>
        <p:nvCxnSpPr>
          <p:cNvPr id="69" name="直線矢印コネクタ 68"/>
          <p:cNvCxnSpPr>
            <a:stCxn id="67" idx="6"/>
            <a:endCxn id="68" idx="2"/>
          </p:cNvCxnSpPr>
          <p:nvPr/>
        </p:nvCxnSpPr>
        <p:spPr>
          <a:xfrm flipV="1">
            <a:off x="3462796" y="4023722"/>
            <a:ext cx="944002" cy="444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a:stCxn id="68" idx="6"/>
            <a:endCxn id="77" idx="2"/>
          </p:cNvCxnSpPr>
          <p:nvPr/>
        </p:nvCxnSpPr>
        <p:spPr>
          <a:xfrm flipV="1">
            <a:off x="4872284" y="4020807"/>
            <a:ext cx="923852" cy="2915"/>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7" name="円/楕円 76"/>
          <p:cNvSpPr/>
          <p:nvPr/>
        </p:nvSpPr>
        <p:spPr>
          <a:xfrm>
            <a:off x="5796136" y="3861048"/>
            <a:ext cx="1657777" cy="319518"/>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cxnSp>
        <p:nvCxnSpPr>
          <p:cNvPr id="13" name="曲線コネクタ 12"/>
          <p:cNvCxnSpPr>
            <a:stCxn id="77" idx="4"/>
            <a:endCxn id="67" idx="4"/>
          </p:cNvCxnSpPr>
          <p:nvPr/>
        </p:nvCxnSpPr>
        <p:spPr>
          <a:xfrm rot="5400000">
            <a:off x="4625788" y="2188687"/>
            <a:ext cx="7359" cy="3991117"/>
          </a:xfrm>
          <a:prstGeom prst="curvedConnector3">
            <a:avLst>
              <a:gd name="adj1" fmla="val 12844952"/>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 name="乗算記号 17"/>
          <p:cNvSpPr/>
          <p:nvPr/>
        </p:nvSpPr>
        <p:spPr>
          <a:xfrm>
            <a:off x="4296220" y="4807716"/>
            <a:ext cx="686642" cy="648072"/>
          </a:xfrm>
          <a:prstGeom prst="mathMultiply">
            <a:avLst>
              <a:gd name="adj1" fmla="val 27476"/>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29</a:t>
            </a:fld>
            <a:endParaRPr lang="en-US" altLang="ja-JP" dirty="0"/>
          </a:p>
        </p:txBody>
      </p:sp>
    </p:spTree>
    <p:extLst>
      <p:ext uri="{BB962C8B-B14F-4D97-AF65-F5344CB8AC3E}">
        <p14:creationId xmlns:p14="http://schemas.microsoft.com/office/powerpoint/2010/main" val="1966264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Reachability Questions</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en-US" altLang="ja-JP" dirty="0" smtClean="0"/>
              <a:t>Reachability Questions</a:t>
            </a:r>
            <a:r>
              <a:rPr kumimoji="1" lang="ja-JP" altLang="en-US" dirty="0" smtClean="0"/>
              <a:t>はプログラムの</a:t>
            </a:r>
            <a:r>
              <a:rPr kumimoji="1" lang="ja-JP" altLang="en-US" u="sng" dirty="0" smtClean="0"/>
              <a:t>実行経路の集合</a:t>
            </a:r>
            <a:r>
              <a:rPr kumimoji="1" lang="ja-JP" altLang="en-US" dirty="0" smtClean="0"/>
              <a:t>から</a:t>
            </a:r>
            <a:r>
              <a:rPr kumimoji="1" lang="ja-JP" altLang="en-US" u="sng" dirty="0" smtClean="0"/>
              <a:t>特定の条件を満たす実行経路</a:t>
            </a:r>
            <a:r>
              <a:rPr kumimoji="1" lang="ja-JP" altLang="en-US" dirty="0" smtClean="0"/>
              <a:t>を見つけ出す問題として定義される</a:t>
            </a:r>
            <a:endParaRPr kumimoji="1" lang="ja-JP" altLang="en-US" dirty="0"/>
          </a:p>
        </p:txBody>
      </p:sp>
      <mc:AlternateContent xmlns:mc="http://schemas.openxmlformats.org/markup-compatibility/2006" xmlns:a14="http://schemas.microsoft.com/office/drawing/2010/main">
        <mc:Choice Requires="a14">
          <p:sp>
            <p:nvSpPr>
              <p:cNvPr id="4" name="正方形/長方形 3"/>
              <p:cNvSpPr/>
              <p:nvPr/>
            </p:nvSpPr>
            <p:spPr>
              <a:xfrm>
                <a:off x="465406" y="4229467"/>
                <a:ext cx="8352928" cy="720080"/>
              </a:xfrm>
              <a:prstGeom prst="rect">
                <a:avLst/>
              </a:prstGeom>
              <a:solidFill>
                <a:schemeClr val="accent5"/>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altLang="ja-JP" sz="2800" b="0" i="1" smtClean="0">
                          <a:solidFill>
                            <a:schemeClr val="tx1"/>
                          </a:solidFill>
                          <a:latin typeface="Cambria Math"/>
                        </a:rPr>
                        <m:t>𝑓𝑖𝑛𝑑</m:t>
                      </m:r>
                      <m:r>
                        <a:rPr lang="en-US" altLang="ja-JP" sz="2800" b="0" i="1" smtClean="0">
                          <a:solidFill>
                            <a:schemeClr val="tx1"/>
                          </a:solidFill>
                          <a:latin typeface="Cambria Math"/>
                        </a:rPr>
                        <m:t>  </m:t>
                      </m:r>
                      <m:r>
                        <a:rPr lang="en-US" altLang="ja-JP" sz="2800" b="0" i="1" smtClean="0">
                          <a:solidFill>
                            <a:schemeClr val="tx1"/>
                          </a:solidFill>
                          <a:latin typeface="Cambria Math"/>
                        </a:rPr>
                        <m:t>𝑔𝑟𝑒𝑝</m:t>
                      </m:r>
                      <m:d>
                        <m:dPr>
                          <m:ctrlPr>
                            <a:rPr lang="en-US" altLang="ja-JP" sz="2800" b="0" i="1" smtClean="0">
                              <a:solidFill>
                                <a:schemeClr val="tx1"/>
                              </a:solidFill>
                              <a:latin typeface="Cambria Math" panose="02040503050406030204" pitchFamily="18" charset="0"/>
                            </a:rPr>
                          </m:ctrlPr>
                        </m:dPr>
                        <m:e>
                          <m:r>
                            <a:rPr lang="en-US" altLang="ja-JP" sz="2800" b="0" i="1" smtClean="0">
                              <a:solidFill>
                                <a:schemeClr val="tx1"/>
                              </a:solidFill>
                              <a:latin typeface="Cambria Math"/>
                            </a:rPr>
                            <m:t>𝑒𝑟𝑟𝑜𝑟𝑇𝑒𝑥𝑡</m:t>
                          </m:r>
                        </m:e>
                      </m:d>
                      <m:r>
                        <a:rPr lang="en-US" altLang="ja-JP" sz="2800" b="0" i="1" smtClean="0">
                          <a:solidFill>
                            <a:schemeClr val="tx1"/>
                          </a:solidFill>
                          <a:latin typeface="Cambria Math"/>
                        </a:rPr>
                        <m:t> </m:t>
                      </m:r>
                      <m:r>
                        <a:rPr lang="en-US" altLang="ja-JP" sz="2800" b="0" i="1" smtClean="0">
                          <a:solidFill>
                            <a:schemeClr val="tx1"/>
                          </a:solidFill>
                          <a:latin typeface="Cambria Math" panose="02040503050406030204" pitchFamily="18" charset="0"/>
                        </a:rPr>
                        <m:t> </m:t>
                      </m:r>
                      <m:r>
                        <a:rPr lang="en-US" altLang="ja-JP" sz="2800" b="0" i="1" smtClean="0">
                          <a:solidFill>
                            <a:schemeClr val="tx1"/>
                          </a:solidFill>
                          <a:latin typeface="Cambria Math"/>
                        </a:rPr>
                        <m:t>𝑖𝑛</m:t>
                      </m:r>
                      <m:r>
                        <a:rPr lang="en-US" altLang="ja-JP" sz="2800" b="0" i="1" smtClean="0">
                          <a:solidFill>
                            <a:schemeClr val="tx1"/>
                          </a:solidFill>
                          <a:latin typeface="Cambria Math"/>
                        </a:rPr>
                        <m:t>  </m:t>
                      </m:r>
                      <m:r>
                        <a:rPr lang="en-US" altLang="ja-JP" sz="2800" b="0" i="1" smtClean="0">
                          <a:solidFill>
                            <a:srgbClr val="C00000"/>
                          </a:solidFill>
                          <a:latin typeface="Cambria Math"/>
                        </a:rPr>
                        <m:t>𝑡𝑟𝑎𝑐𝑒𝑠</m:t>
                      </m:r>
                      <m:r>
                        <a:rPr lang="en-US" altLang="ja-JP" sz="2800" b="0" i="1" smtClean="0">
                          <a:solidFill>
                            <a:srgbClr val="C00000"/>
                          </a:solidFill>
                          <a:latin typeface="Cambria Math"/>
                        </a:rPr>
                        <m:t>(</m:t>
                      </m:r>
                      <m:r>
                        <a:rPr lang="en-US" altLang="ja-JP" sz="2800" b="0" i="1" smtClean="0">
                          <a:solidFill>
                            <a:srgbClr val="C00000"/>
                          </a:solidFill>
                          <a:latin typeface="Cambria Math"/>
                        </a:rPr>
                        <m:t>𝑝</m:t>
                      </m:r>
                      <m:r>
                        <a:rPr lang="en-US" altLang="ja-JP" sz="2800" b="0" i="1" smtClean="0">
                          <a:solidFill>
                            <a:srgbClr val="C00000"/>
                          </a:solidFill>
                          <a:latin typeface="Cambria Math"/>
                        </a:rPr>
                        <m:t>,</m:t>
                      </m:r>
                      <m:sSub>
                        <m:sSubPr>
                          <m:ctrlPr>
                            <a:rPr lang="en-US" altLang="ja-JP" sz="2800" b="0" i="1" smtClean="0">
                              <a:solidFill>
                                <a:srgbClr val="C00000"/>
                              </a:solidFill>
                              <a:latin typeface="Cambria Math" panose="02040503050406030204" pitchFamily="18" charset="0"/>
                            </a:rPr>
                          </m:ctrlPr>
                        </m:sSubPr>
                        <m:e>
                          <m:r>
                            <a:rPr lang="en-US" altLang="ja-JP" sz="2800" b="0" i="1" smtClean="0">
                              <a:solidFill>
                                <a:srgbClr val="C00000"/>
                              </a:solidFill>
                              <a:latin typeface="Cambria Math"/>
                            </a:rPr>
                            <m:t>𝑚</m:t>
                          </m:r>
                        </m:e>
                        <m:sub>
                          <m:r>
                            <a:rPr lang="en-US" altLang="ja-JP" sz="2800" b="0" i="1" smtClean="0">
                              <a:solidFill>
                                <a:srgbClr val="C00000"/>
                              </a:solidFill>
                              <a:latin typeface="Cambria Math"/>
                            </a:rPr>
                            <m:t>𝑠𝑡𝑎𝑟𝑡</m:t>
                          </m:r>
                        </m:sub>
                      </m:sSub>
                      <m:r>
                        <a:rPr lang="en-US" altLang="ja-JP" sz="2800" b="0" i="1" smtClean="0">
                          <a:solidFill>
                            <a:srgbClr val="C00000"/>
                          </a:solidFill>
                          <a:latin typeface="Cambria Math"/>
                        </a:rPr>
                        <m:t>,</m:t>
                      </m:r>
                      <m:sSub>
                        <m:sSubPr>
                          <m:ctrlPr>
                            <a:rPr lang="en-US" altLang="ja-JP" sz="2800" b="0" i="1" smtClean="0">
                              <a:solidFill>
                                <a:srgbClr val="C00000"/>
                              </a:solidFill>
                              <a:latin typeface="Cambria Math" panose="02040503050406030204" pitchFamily="18" charset="0"/>
                            </a:rPr>
                          </m:ctrlPr>
                        </m:sSubPr>
                        <m:e>
                          <m:r>
                            <a:rPr lang="en-US" altLang="ja-JP" sz="2800" b="0" i="1" smtClean="0">
                              <a:solidFill>
                                <a:srgbClr val="C00000"/>
                              </a:solidFill>
                              <a:latin typeface="Cambria Math"/>
                            </a:rPr>
                            <m:t>𝑚</m:t>
                          </m:r>
                        </m:e>
                        <m:sub>
                          <m:r>
                            <a:rPr lang="en-US" altLang="ja-JP" sz="2800" b="0" i="1" smtClean="0">
                              <a:solidFill>
                                <a:srgbClr val="C00000"/>
                              </a:solidFill>
                              <a:latin typeface="Cambria Math"/>
                            </a:rPr>
                            <m:t>𝑒𝑛𝑑</m:t>
                          </m:r>
                        </m:sub>
                      </m:sSub>
                      <m:r>
                        <a:rPr lang="en-US" altLang="ja-JP" sz="2800" b="0" i="1" smtClean="0">
                          <a:solidFill>
                            <a:srgbClr val="C00000"/>
                          </a:solidFill>
                          <a:latin typeface="Cambria Math"/>
                        </a:rPr>
                        <m:t>,?)</m:t>
                      </m:r>
                    </m:oMath>
                  </m:oMathPara>
                </a14:m>
                <a:endParaRPr kumimoji="1" lang="ja-JP" altLang="en-US" sz="2800" i="1" dirty="0">
                  <a:solidFill>
                    <a:srgbClr val="FF0000"/>
                  </a:solidFill>
                </a:endParaRPr>
              </a:p>
            </p:txBody>
          </p:sp>
        </mc:Choice>
        <mc:Fallback xmlns="">
          <p:sp>
            <p:nvSpPr>
              <p:cNvPr id="4" name="正方形/長方形 3"/>
              <p:cNvSpPr>
                <a:spLocks noRot="1" noChangeAspect="1" noMove="1" noResize="1" noEditPoints="1" noAdjustHandles="1" noChangeArrowheads="1" noChangeShapeType="1" noTextEdit="1"/>
              </p:cNvSpPr>
              <p:nvPr/>
            </p:nvSpPr>
            <p:spPr>
              <a:xfrm>
                <a:off x="465406" y="4229467"/>
                <a:ext cx="8352928" cy="720080"/>
              </a:xfrm>
              <a:prstGeom prst="rect">
                <a:avLst/>
              </a:prstGeom>
              <a:blipFill rotWithShape="1">
                <a:blip r:embed="rId3"/>
                <a:stretch>
                  <a:fillRect/>
                </a:stretch>
              </a:blipFill>
              <a:ln>
                <a:solidFill>
                  <a:schemeClr val="accent2"/>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6" name="テキスト ボックス 5"/>
              <p:cNvSpPr txBox="1"/>
              <p:nvPr/>
            </p:nvSpPr>
            <p:spPr>
              <a:xfrm>
                <a:off x="438411" y="3521581"/>
                <a:ext cx="5501378" cy="707886"/>
              </a:xfrm>
              <a:prstGeom prst="rect">
                <a:avLst/>
              </a:prstGeom>
              <a:noFill/>
            </p:spPr>
            <p:txBody>
              <a:bodyPr wrap="none" rtlCol="0">
                <a:spAutoFit/>
              </a:bodyPr>
              <a:lstStyle/>
              <a:p>
                <a:r>
                  <a:rPr lang="ja-JP" altLang="en-US" sz="2000" dirty="0" smtClean="0"/>
                  <a:t>例：メソッド</a:t>
                </a:r>
                <a14:m>
                  <m:oMath xmlns:m="http://schemas.openxmlformats.org/officeDocument/2006/math">
                    <m:r>
                      <a:rPr lang="en-US" altLang="ja-JP" sz="2000" b="0" i="1" smtClean="0">
                        <a:latin typeface="Cambria Math"/>
                      </a:rPr>
                      <m:t>𝑚</m:t>
                    </m:r>
                  </m:oMath>
                </a14:m>
                <a:r>
                  <a:rPr lang="ja-JP" altLang="en-US" sz="2000" dirty="0" smtClean="0"/>
                  <a:t>の始点から終点までの実行経路から</a:t>
                </a:r>
                <a:endParaRPr lang="en-US" altLang="ja-JP" sz="2000" dirty="0" smtClean="0"/>
              </a:p>
              <a:p>
                <a:r>
                  <a:rPr lang="ja-JP" altLang="en-US" sz="2000" dirty="0" smtClean="0"/>
                  <a:t>　　特定のエラーメッセージを見つけ出す問題</a:t>
                </a:r>
                <a:endParaRPr kumimoji="1" lang="ja-JP" altLang="en-US" sz="2000"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438411" y="3521581"/>
                <a:ext cx="5501378" cy="707886"/>
              </a:xfrm>
              <a:prstGeom prst="rect">
                <a:avLst/>
              </a:prstGeom>
              <a:blipFill rotWithShape="1">
                <a:blip r:embed="rId4"/>
                <a:stretch>
                  <a:fillRect l="-1220" t="-6034" r="-554" b="-12931"/>
                </a:stretch>
              </a:blipFill>
            </p:spPr>
            <p:txBody>
              <a:bodyPr/>
              <a:lstStyle/>
              <a:p>
                <a:r>
                  <a:rPr lang="ja-JP" altLang="en-US">
                    <a:noFill/>
                  </a:rPr>
                  <a:t> </a:t>
                </a:r>
              </a:p>
            </p:txBody>
          </p:sp>
        </mc:Fallback>
      </mc:AlternateContent>
      <p:sp>
        <p:nvSpPr>
          <p:cNvPr id="9" name="四角形吹き出し 8"/>
          <p:cNvSpPr/>
          <p:nvPr/>
        </p:nvSpPr>
        <p:spPr>
          <a:xfrm>
            <a:off x="1835696" y="5445224"/>
            <a:ext cx="4482226" cy="504056"/>
          </a:xfrm>
          <a:prstGeom prst="wedgeRectCallout">
            <a:avLst>
              <a:gd name="adj1" fmla="val 23372"/>
              <a:gd name="adj2" fmla="val -159598"/>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まず，実行経路の集合を求める</a:t>
            </a:r>
            <a:r>
              <a:rPr lang="ja-JP" altLang="en-US" dirty="0">
                <a:solidFill>
                  <a:schemeClr val="tx1"/>
                </a:solidFill>
              </a:rPr>
              <a:t>必要</a:t>
            </a:r>
            <a:r>
              <a:rPr kumimoji="1" lang="ja-JP" altLang="en-US" dirty="0" smtClean="0">
                <a:solidFill>
                  <a:schemeClr val="tx1"/>
                </a:solidFill>
              </a:rPr>
              <a:t>がある</a:t>
            </a:r>
            <a:endParaRPr kumimoji="1" lang="ja-JP" altLang="en-US" dirty="0">
              <a:solidFill>
                <a:schemeClr val="tx1"/>
              </a:solidFill>
            </a:endParaRPr>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3</a:t>
            </a:fld>
            <a:endParaRPr lang="en-US" altLang="ja-JP" dirty="0"/>
          </a:p>
        </p:txBody>
      </p:sp>
    </p:spTree>
    <p:extLst>
      <p:ext uri="{BB962C8B-B14F-4D97-AF65-F5344CB8AC3E}">
        <p14:creationId xmlns:p14="http://schemas.microsoft.com/office/powerpoint/2010/main" val="246227671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手順</a:t>
            </a:r>
            <a:r>
              <a:rPr lang="en-US" altLang="ja-JP" dirty="0" smtClean="0"/>
              <a:t>3</a:t>
            </a:r>
            <a:r>
              <a:rPr lang="ja-JP" altLang="en-US" dirty="0" smtClean="0"/>
              <a:t>：</a:t>
            </a:r>
            <a:r>
              <a:rPr lang="ja-JP" altLang="en-US" dirty="0"/>
              <a:t>手続き間実行経路グラフ</a:t>
            </a:r>
            <a:r>
              <a:rPr lang="ja-JP" altLang="en-US" dirty="0" smtClean="0"/>
              <a:t>からの</a:t>
            </a:r>
            <a:r>
              <a:rPr lang="en-US" altLang="ja-JP" dirty="0" smtClean="0"/>
              <a:t/>
            </a:r>
            <a:br>
              <a:rPr lang="en-US" altLang="ja-JP" dirty="0" smtClean="0"/>
            </a:br>
            <a:r>
              <a:rPr lang="ja-JP" altLang="en-US" dirty="0" smtClean="0"/>
              <a:t>メソッド列</a:t>
            </a:r>
            <a:r>
              <a:rPr lang="ja-JP" altLang="en-US" dirty="0"/>
              <a:t>の抽出</a:t>
            </a:r>
            <a:endParaRPr kumimoji="1" lang="ja-JP" altLang="en-US" dirty="0"/>
          </a:p>
        </p:txBody>
      </p:sp>
      <p:sp>
        <p:nvSpPr>
          <p:cNvPr id="3" name="コンテンツ プレースホルダー 2"/>
          <p:cNvSpPr>
            <a:spLocks noGrp="1"/>
          </p:cNvSpPr>
          <p:nvPr>
            <p:ph idx="1"/>
          </p:nvPr>
        </p:nvSpPr>
        <p:spPr>
          <a:xfrm>
            <a:off x="457200" y="1600201"/>
            <a:ext cx="8507288" cy="837640"/>
          </a:xfrm>
        </p:spPr>
        <p:txBody>
          <a:bodyPr/>
          <a:lstStyle/>
          <a:p>
            <a:pPr marL="0" indent="0">
              <a:buNone/>
            </a:pPr>
            <a:r>
              <a:rPr lang="ja-JP" altLang="en-US" dirty="0" smtClean="0"/>
              <a:t>入力メソッド名</a:t>
            </a:r>
            <a:r>
              <a:rPr lang="en-US" altLang="ja-JP" dirty="0" smtClean="0"/>
              <a:t>clear, size</a:t>
            </a:r>
            <a:r>
              <a:rPr kumimoji="1" lang="ja-JP" altLang="en-US" dirty="0" smtClean="0"/>
              <a:t>に対応するエントリーノード</a:t>
            </a:r>
            <a:r>
              <a:rPr lang="ja-JP" altLang="en-US" dirty="0" smtClean="0"/>
              <a:t>の全組み合わせを求める</a:t>
            </a:r>
            <a:endParaRPr kumimoji="1" lang="ja-JP" altLang="en-US" dirty="0"/>
          </a:p>
        </p:txBody>
      </p:sp>
      <p:sp>
        <p:nvSpPr>
          <p:cNvPr id="66" name="角丸四角形吹き出し 65"/>
          <p:cNvSpPr/>
          <p:nvPr/>
        </p:nvSpPr>
        <p:spPr>
          <a:xfrm>
            <a:off x="7092279" y="2564904"/>
            <a:ext cx="1604441" cy="263754"/>
          </a:xfrm>
          <a:prstGeom prst="wedgeRoundRectCallout">
            <a:avLst>
              <a:gd name="adj1" fmla="val -43115"/>
              <a:gd name="adj2" fmla="val 76212"/>
              <a:gd name="adj3" fmla="val 16667"/>
            </a:avLst>
          </a:prstGeom>
          <a:solidFill>
            <a:srgbClr val="FFFF99"/>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rPr>
              <a:t>clear</a:t>
            </a:r>
            <a:r>
              <a:rPr kumimoji="1" lang="ja-JP" altLang="en-US" sz="1400" dirty="0" smtClean="0">
                <a:solidFill>
                  <a:schemeClr val="tx1"/>
                </a:solidFill>
              </a:rPr>
              <a:t>に対応</a:t>
            </a:r>
            <a:endParaRPr kumimoji="1" lang="en-US" altLang="ja-JP" sz="1400" dirty="0" smtClean="0">
              <a:solidFill>
                <a:schemeClr val="tx1"/>
              </a:solidFill>
            </a:endParaRPr>
          </a:p>
        </p:txBody>
      </p:sp>
      <p:sp>
        <p:nvSpPr>
          <p:cNvPr id="70" name="角丸四角形 69"/>
          <p:cNvSpPr/>
          <p:nvPr/>
        </p:nvSpPr>
        <p:spPr>
          <a:xfrm>
            <a:off x="658641" y="2675851"/>
            <a:ext cx="2473199" cy="5383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組み合わせは</a:t>
            </a:r>
            <a:r>
              <a:rPr kumimoji="1" lang="en-US" altLang="ja-JP" sz="1600" dirty="0" smtClean="0">
                <a:solidFill>
                  <a:schemeClr val="tx1"/>
                </a:solidFill>
              </a:rPr>
              <a:t>(</a:t>
            </a:r>
            <a:r>
              <a:rPr lang="en-US" altLang="ja-JP" sz="1600" dirty="0" smtClean="0">
                <a:solidFill>
                  <a:schemeClr val="tx1"/>
                </a:solidFill>
              </a:rPr>
              <a:t>7</a:t>
            </a:r>
            <a:r>
              <a:rPr kumimoji="1" lang="en-US" altLang="ja-JP" sz="1600" dirty="0" smtClean="0">
                <a:solidFill>
                  <a:schemeClr val="tx1"/>
                </a:solidFill>
              </a:rPr>
              <a:t>,2),(7,5),(10,2),(10,5)</a:t>
            </a:r>
          </a:p>
        </p:txBody>
      </p:sp>
      <p:sp>
        <p:nvSpPr>
          <p:cNvPr id="71" name="円/楕円 70"/>
          <p:cNvSpPr/>
          <p:nvPr/>
        </p:nvSpPr>
        <p:spPr>
          <a:xfrm>
            <a:off x="549762" y="4373877"/>
            <a:ext cx="1153721"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0:Example.main</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72" name="円/楕円 71"/>
          <p:cNvSpPr/>
          <p:nvPr/>
        </p:nvSpPr>
        <p:spPr>
          <a:xfrm>
            <a:off x="2977347" y="3303583"/>
            <a:ext cx="1344534"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1:Example.</a:t>
            </a:r>
          </a:p>
          <a:p>
            <a:pPr lvl="0" algn="ctr">
              <a:defRPr/>
            </a:pPr>
            <a:r>
              <a:rPr lang="en-US" altLang="ja-JP" sz="1000" dirty="0"/>
              <a:t>initialize</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73" name="円/楕円 72"/>
          <p:cNvSpPr/>
          <p:nvPr/>
        </p:nvSpPr>
        <p:spPr>
          <a:xfrm>
            <a:off x="3005217" y="3995409"/>
            <a:ext cx="1316663" cy="31951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2:ArrayList.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size</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74" name="円/楕円 73"/>
          <p:cNvSpPr/>
          <p:nvPr/>
        </p:nvSpPr>
        <p:spPr>
          <a:xfrm>
            <a:off x="2032013" y="3757626"/>
            <a:ext cx="465486" cy="26408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3</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75" name="直線矢印コネクタ 74"/>
          <p:cNvCxnSpPr>
            <a:stCxn id="71" idx="7"/>
            <a:endCxn id="74" idx="2"/>
          </p:cNvCxnSpPr>
          <p:nvPr/>
        </p:nvCxnSpPr>
        <p:spPr>
          <a:xfrm flipV="1">
            <a:off x="1534524" y="3889668"/>
            <a:ext cx="497489" cy="531001"/>
          </a:xfrm>
          <a:prstGeom prst="straightConnector1">
            <a:avLst/>
          </a:prstGeom>
          <a:noFill/>
          <a:ln w="19050" cap="flat" cmpd="sng" algn="ctr">
            <a:solidFill>
              <a:srgbClr val="000000"/>
            </a:solidFill>
            <a:prstDash val="solid"/>
            <a:tailEnd type="arrow"/>
          </a:ln>
          <a:effectLst/>
        </p:spPr>
      </p:cxnSp>
      <p:cxnSp>
        <p:nvCxnSpPr>
          <p:cNvPr id="76" name="直線矢印コネクタ 75"/>
          <p:cNvCxnSpPr>
            <a:stCxn id="71" idx="5"/>
            <a:endCxn id="83" idx="2"/>
          </p:cNvCxnSpPr>
          <p:nvPr/>
        </p:nvCxnSpPr>
        <p:spPr>
          <a:xfrm>
            <a:off x="1534524" y="4646603"/>
            <a:ext cx="497488" cy="812249"/>
          </a:xfrm>
          <a:prstGeom prst="straightConnector1">
            <a:avLst/>
          </a:prstGeom>
          <a:noFill/>
          <a:ln w="19050" cap="flat" cmpd="sng" algn="ctr">
            <a:solidFill>
              <a:srgbClr val="000000"/>
            </a:solidFill>
            <a:prstDash val="solid"/>
            <a:tailEnd type="arrow"/>
          </a:ln>
          <a:effectLst/>
        </p:spPr>
      </p:cxnSp>
      <p:cxnSp>
        <p:nvCxnSpPr>
          <p:cNvPr id="77" name="直線矢印コネクタ 76"/>
          <p:cNvCxnSpPr>
            <a:stCxn id="74" idx="7"/>
            <a:endCxn id="72" idx="2"/>
          </p:cNvCxnSpPr>
          <p:nvPr/>
        </p:nvCxnSpPr>
        <p:spPr>
          <a:xfrm flipV="1">
            <a:off x="2429330" y="3463342"/>
            <a:ext cx="548017" cy="332958"/>
          </a:xfrm>
          <a:prstGeom prst="straightConnector1">
            <a:avLst/>
          </a:prstGeom>
          <a:noFill/>
          <a:ln w="19050" cap="flat" cmpd="sng" algn="ctr">
            <a:solidFill>
              <a:srgbClr val="000000"/>
            </a:solidFill>
            <a:prstDash val="solid"/>
            <a:tailEnd type="arrow"/>
          </a:ln>
          <a:effectLst/>
        </p:spPr>
      </p:cxnSp>
      <p:cxnSp>
        <p:nvCxnSpPr>
          <p:cNvPr id="78" name="直線矢印コネクタ 77"/>
          <p:cNvCxnSpPr>
            <a:stCxn id="74" idx="5"/>
            <a:endCxn id="73" idx="2"/>
          </p:cNvCxnSpPr>
          <p:nvPr/>
        </p:nvCxnSpPr>
        <p:spPr>
          <a:xfrm>
            <a:off x="2429330" y="3983035"/>
            <a:ext cx="575887" cy="172133"/>
          </a:xfrm>
          <a:prstGeom prst="straightConnector1">
            <a:avLst/>
          </a:prstGeom>
          <a:noFill/>
          <a:ln w="19050" cap="flat" cmpd="sng" algn="ctr">
            <a:solidFill>
              <a:srgbClr val="000000"/>
            </a:solidFill>
            <a:prstDash val="solid"/>
            <a:tailEnd type="arrow"/>
          </a:ln>
          <a:effectLst/>
        </p:spPr>
      </p:cxnSp>
      <p:sp>
        <p:nvSpPr>
          <p:cNvPr id="79" name="テキスト ボックス 78"/>
          <p:cNvSpPr txBox="1"/>
          <p:nvPr/>
        </p:nvSpPr>
        <p:spPr>
          <a:xfrm>
            <a:off x="2582730" y="3324842"/>
            <a:ext cx="241037" cy="276999"/>
          </a:xfrm>
          <a:prstGeom prst="rect">
            <a:avLst/>
          </a:prstGeom>
          <a:noFill/>
        </p:spPr>
        <p:txBody>
          <a:bodyPr wrap="square" rtlCol="0">
            <a:spAutoFit/>
          </a:bodyPr>
          <a:lstStyle/>
          <a:p>
            <a:r>
              <a:rPr lang="en-US" altLang="ja-JP" sz="1200" dirty="0" smtClean="0">
                <a:solidFill>
                  <a:srgbClr val="000000"/>
                </a:solidFill>
                <a:latin typeface="Arial"/>
              </a:rPr>
              <a:t>0</a:t>
            </a:r>
            <a:endParaRPr lang="ja-JP" altLang="en-US" sz="1200" dirty="0">
              <a:solidFill>
                <a:srgbClr val="000000"/>
              </a:solidFill>
              <a:latin typeface="Arial"/>
            </a:endParaRPr>
          </a:p>
        </p:txBody>
      </p:sp>
      <p:sp>
        <p:nvSpPr>
          <p:cNvPr id="80" name="テキスト ボックス 79"/>
          <p:cNvSpPr txBox="1"/>
          <p:nvPr/>
        </p:nvSpPr>
        <p:spPr>
          <a:xfrm>
            <a:off x="2582461" y="3782477"/>
            <a:ext cx="269626" cy="276999"/>
          </a:xfrm>
          <a:prstGeom prst="rect">
            <a:avLst/>
          </a:prstGeom>
          <a:noFill/>
        </p:spPr>
        <p:txBody>
          <a:bodyPr wrap="none" rtlCol="0">
            <a:spAutoFit/>
          </a:bodyPr>
          <a:lstStyle/>
          <a:p>
            <a:r>
              <a:rPr lang="en-US" altLang="ja-JP" sz="1200" dirty="0" smtClean="0">
                <a:solidFill>
                  <a:srgbClr val="000000"/>
                </a:solidFill>
                <a:latin typeface="Arial"/>
              </a:rPr>
              <a:t>1</a:t>
            </a:r>
            <a:endParaRPr lang="ja-JP" altLang="en-US" sz="1200" dirty="0">
              <a:solidFill>
                <a:srgbClr val="000000"/>
              </a:solidFill>
              <a:latin typeface="Arial"/>
            </a:endParaRPr>
          </a:p>
        </p:txBody>
      </p:sp>
      <p:sp>
        <p:nvSpPr>
          <p:cNvPr id="81" name="円/楕円 80"/>
          <p:cNvSpPr/>
          <p:nvPr/>
        </p:nvSpPr>
        <p:spPr>
          <a:xfrm>
            <a:off x="2977346" y="4872767"/>
            <a:ext cx="1344534"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4:Example.</a:t>
            </a:r>
          </a:p>
          <a:p>
            <a:pPr lvl="0" algn="ctr">
              <a:defRPr/>
            </a:pPr>
            <a:r>
              <a:rPr lang="en-US" altLang="ja-JP" sz="1000" dirty="0"/>
              <a:t>initialize</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82" name="円/楕円 81"/>
          <p:cNvSpPr/>
          <p:nvPr/>
        </p:nvSpPr>
        <p:spPr>
          <a:xfrm>
            <a:off x="3005216" y="5564593"/>
            <a:ext cx="1316663" cy="31951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5:LinkedList.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size</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83" name="円/楕円 82"/>
          <p:cNvSpPr/>
          <p:nvPr/>
        </p:nvSpPr>
        <p:spPr>
          <a:xfrm>
            <a:off x="2032012" y="5326810"/>
            <a:ext cx="465486" cy="26408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6</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84" name="直線矢印コネクタ 83"/>
          <p:cNvCxnSpPr>
            <a:stCxn id="83" idx="7"/>
            <a:endCxn id="81" idx="2"/>
          </p:cNvCxnSpPr>
          <p:nvPr/>
        </p:nvCxnSpPr>
        <p:spPr>
          <a:xfrm flipV="1">
            <a:off x="2429329" y="5032526"/>
            <a:ext cx="548017" cy="332958"/>
          </a:xfrm>
          <a:prstGeom prst="straightConnector1">
            <a:avLst/>
          </a:prstGeom>
          <a:noFill/>
          <a:ln w="19050" cap="flat" cmpd="sng" algn="ctr">
            <a:solidFill>
              <a:srgbClr val="000000"/>
            </a:solidFill>
            <a:prstDash val="solid"/>
            <a:tailEnd type="arrow"/>
          </a:ln>
          <a:effectLst/>
        </p:spPr>
      </p:cxnSp>
      <p:cxnSp>
        <p:nvCxnSpPr>
          <p:cNvPr id="85" name="直線矢印コネクタ 84"/>
          <p:cNvCxnSpPr>
            <a:stCxn id="83" idx="5"/>
            <a:endCxn id="82" idx="2"/>
          </p:cNvCxnSpPr>
          <p:nvPr/>
        </p:nvCxnSpPr>
        <p:spPr>
          <a:xfrm>
            <a:off x="2429329" y="5552219"/>
            <a:ext cx="575887" cy="172133"/>
          </a:xfrm>
          <a:prstGeom prst="straightConnector1">
            <a:avLst/>
          </a:prstGeom>
          <a:noFill/>
          <a:ln w="19050" cap="flat" cmpd="sng" algn="ctr">
            <a:solidFill>
              <a:srgbClr val="000000"/>
            </a:solidFill>
            <a:prstDash val="solid"/>
            <a:tailEnd type="arrow"/>
          </a:ln>
          <a:effectLst/>
        </p:spPr>
      </p:cxnSp>
      <p:sp>
        <p:nvSpPr>
          <p:cNvPr id="86" name="テキスト ボックス 85"/>
          <p:cNvSpPr txBox="1"/>
          <p:nvPr/>
        </p:nvSpPr>
        <p:spPr>
          <a:xfrm>
            <a:off x="2582729" y="4927952"/>
            <a:ext cx="241037" cy="276999"/>
          </a:xfrm>
          <a:prstGeom prst="rect">
            <a:avLst/>
          </a:prstGeom>
          <a:noFill/>
        </p:spPr>
        <p:txBody>
          <a:bodyPr wrap="square" rtlCol="0">
            <a:spAutoFit/>
          </a:bodyPr>
          <a:lstStyle/>
          <a:p>
            <a:r>
              <a:rPr lang="en-US" altLang="ja-JP" sz="1200" dirty="0" smtClean="0">
                <a:solidFill>
                  <a:srgbClr val="000000"/>
                </a:solidFill>
                <a:latin typeface="Arial"/>
              </a:rPr>
              <a:t>0</a:t>
            </a:r>
            <a:endParaRPr lang="ja-JP" altLang="en-US" sz="1200" dirty="0">
              <a:solidFill>
                <a:srgbClr val="000000"/>
              </a:solidFill>
              <a:latin typeface="Arial"/>
            </a:endParaRPr>
          </a:p>
        </p:txBody>
      </p:sp>
      <p:sp>
        <p:nvSpPr>
          <p:cNvPr id="87" name="テキスト ボックス 86"/>
          <p:cNvSpPr txBox="1"/>
          <p:nvPr/>
        </p:nvSpPr>
        <p:spPr>
          <a:xfrm>
            <a:off x="2582460" y="5355517"/>
            <a:ext cx="269626" cy="276999"/>
          </a:xfrm>
          <a:prstGeom prst="rect">
            <a:avLst/>
          </a:prstGeom>
          <a:noFill/>
        </p:spPr>
        <p:txBody>
          <a:bodyPr wrap="none" rtlCol="0">
            <a:spAutoFit/>
          </a:bodyPr>
          <a:lstStyle/>
          <a:p>
            <a:r>
              <a:rPr lang="en-US" altLang="ja-JP" sz="1200" dirty="0" smtClean="0">
                <a:solidFill>
                  <a:srgbClr val="000000"/>
                </a:solidFill>
                <a:latin typeface="Arial"/>
              </a:rPr>
              <a:t>1</a:t>
            </a:r>
            <a:endParaRPr lang="ja-JP" altLang="en-US" sz="1200" dirty="0">
              <a:solidFill>
                <a:srgbClr val="000000"/>
              </a:solidFill>
              <a:latin typeface="Arial"/>
            </a:endParaRPr>
          </a:p>
        </p:txBody>
      </p:sp>
      <p:sp>
        <p:nvSpPr>
          <p:cNvPr id="88" name="円/楕円 87"/>
          <p:cNvSpPr/>
          <p:nvPr/>
        </p:nvSpPr>
        <p:spPr>
          <a:xfrm>
            <a:off x="5082858" y="3355121"/>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9</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89" name="直線矢印コネクタ 88"/>
          <p:cNvCxnSpPr>
            <a:stCxn id="88" idx="7"/>
          </p:cNvCxnSpPr>
          <p:nvPr/>
        </p:nvCxnSpPr>
        <p:spPr>
          <a:xfrm flipV="1">
            <a:off x="5480175" y="3037958"/>
            <a:ext cx="548017" cy="352486"/>
          </a:xfrm>
          <a:prstGeom prst="straightConnector1">
            <a:avLst/>
          </a:prstGeom>
          <a:noFill/>
          <a:ln w="19050" cap="flat" cmpd="sng" algn="ctr">
            <a:solidFill>
              <a:srgbClr val="000000"/>
            </a:solidFill>
            <a:prstDash val="solid"/>
            <a:tailEnd type="arrow"/>
          </a:ln>
          <a:effectLst/>
        </p:spPr>
      </p:cxnSp>
      <p:cxnSp>
        <p:nvCxnSpPr>
          <p:cNvPr id="90" name="直線矢印コネクタ 89"/>
          <p:cNvCxnSpPr>
            <a:stCxn id="88" idx="5"/>
          </p:cNvCxnSpPr>
          <p:nvPr/>
        </p:nvCxnSpPr>
        <p:spPr>
          <a:xfrm>
            <a:off x="5480175" y="3561001"/>
            <a:ext cx="575887" cy="168782"/>
          </a:xfrm>
          <a:prstGeom prst="straightConnector1">
            <a:avLst/>
          </a:prstGeom>
          <a:noFill/>
          <a:ln w="19050" cap="flat" cmpd="sng" algn="ctr">
            <a:solidFill>
              <a:srgbClr val="000000"/>
            </a:solidFill>
            <a:prstDash val="solid"/>
            <a:tailEnd type="arrow"/>
          </a:ln>
          <a:effectLst/>
        </p:spPr>
      </p:cxnSp>
      <p:sp>
        <p:nvSpPr>
          <p:cNvPr id="91" name="テキスト ボックス 90"/>
          <p:cNvSpPr txBox="1"/>
          <p:nvPr/>
        </p:nvSpPr>
        <p:spPr>
          <a:xfrm>
            <a:off x="5628962" y="2957440"/>
            <a:ext cx="241037" cy="276999"/>
          </a:xfrm>
          <a:prstGeom prst="rect">
            <a:avLst/>
          </a:prstGeom>
          <a:noFill/>
        </p:spPr>
        <p:txBody>
          <a:bodyPr wrap="square" rtlCol="0">
            <a:spAutoFit/>
          </a:bodyPr>
          <a:lstStyle/>
          <a:p>
            <a:r>
              <a:rPr lang="en-US" altLang="ja-JP" sz="1200" dirty="0" smtClean="0">
                <a:solidFill>
                  <a:srgbClr val="000000"/>
                </a:solidFill>
                <a:latin typeface="Arial"/>
              </a:rPr>
              <a:t>0</a:t>
            </a:r>
            <a:endParaRPr lang="ja-JP" altLang="en-US" sz="1200" dirty="0">
              <a:solidFill>
                <a:srgbClr val="000000"/>
              </a:solidFill>
              <a:latin typeface="Arial"/>
            </a:endParaRPr>
          </a:p>
        </p:txBody>
      </p:sp>
      <p:sp>
        <p:nvSpPr>
          <p:cNvPr id="92" name="テキスト ボックス 91"/>
          <p:cNvSpPr txBox="1"/>
          <p:nvPr/>
        </p:nvSpPr>
        <p:spPr>
          <a:xfrm>
            <a:off x="5628693" y="3390444"/>
            <a:ext cx="269626" cy="276999"/>
          </a:xfrm>
          <a:prstGeom prst="rect">
            <a:avLst/>
          </a:prstGeom>
          <a:noFill/>
        </p:spPr>
        <p:txBody>
          <a:bodyPr wrap="none" rtlCol="0">
            <a:spAutoFit/>
          </a:bodyPr>
          <a:lstStyle/>
          <a:p>
            <a:r>
              <a:rPr lang="en-US" altLang="ja-JP" sz="1200" dirty="0" smtClean="0">
                <a:solidFill>
                  <a:srgbClr val="000000"/>
                </a:solidFill>
                <a:latin typeface="Arial"/>
              </a:rPr>
              <a:t>1</a:t>
            </a:r>
            <a:endParaRPr lang="ja-JP" altLang="en-US" sz="1200" dirty="0">
              <a:solidFill>
                <a:srgbClr val="000000"/>
              </a:solidFill>
              <a:latin typeface="Arial"/>
            </a:endParaRPr>
          </a:p>
        </p:txBody>
      </p:sp>
      <p:sp>
        <p:nvSpPr>
          <p:cNvPr id="93" name="円/楕円 92"/>
          <p:cNvSpPr/>
          <p:nvPr/>
        </p:nvSpPr>
        <p:spPr>
          <a:xfrm>
            <a:off x="6023579" y="2904498"/>
            <a:ext cx="1344534" cy="31951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7:ArrayList.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clear</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94" name="円/楕円 93"/>
          <p:cNvSpPr/>
          <p:nvPr/>
        </p:nvSpPr>
        <p:spPr>
          <a:xfrm>
            <a:off x="6051449" y="3596324"/>
            <a:ext cx="1316663"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8:ArrayList.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add</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95" name="円/楕円 94"/>
          <p:cNvSpPr/>
          <p:nvPr/>
        </p:nvSpPr>
        <p:spPr>
          <a:xfrm>
            <a:off x="5095336" y="4907676"/>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12</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96" name="直線矢印コネクタ 95"/>
          <p:cNvCxnSpPr>
            <a:stCxn id="95" idx="7"/>
          </p:cNvCxnSpPr>
          <p:nvPr/>
        </p:nvCxnSpPr>
        <p:spPr>
          <a:xfrm flipV="1">
            <a:off x="5492653" y="4590513"/>
            <a:ext cx="548017" cy="352486"/>
          </a:xfrm>
          <a:prstGeom prst="straightConnector1">
            <a:avLst/>
          </a:prstGeom>
          <a:noFill/>
          <a:ln w="19050" cap="flat" cmpd="sng" algn="ctr">
            <a:solidFill>
              <a:srgbClr val="000000"/>
            </a:solidFill>
            <a:prstDash val="solid"/>
            <a:tailEnd type="arrow"/>
          </a:ln>
          <a:effectLst/>
        </p:spPr>
      </p:cxnSp>
      <p:cxnSp>
        <p:nvCxnSpPr>
          <p:cNvPr id="97" name="直線矢印コネクタ 96"/>
          <p:cNvCxnSpPr>
            <a:stCxn id="95" idx="5"/>
          </p:cNvCxnSpPr>
          <p:nvPr/>
        </p:nvCxnSpPr>
        <p:spPr>
          <a:xfrm>
            <a:off x="5492653" y="5113556"/>
            <a:ext cx="575887" cy="168782"/>
          </a:xfrm>
          <a:prstGeom prst="straightConnector1">
            <a:avLst/>
          </a:prstGeom>
          <a:noFill/>
          <a:ln w="19050" cap="flat" cmpd="sng" algn="ctr">
            <a:solidFill>
              <a:srgbClr val="000000"/>
            </a:solidFill>
            <a:prstDash val="solid"/>
            <a:tailEnd type="arrow"/>
          </a:ln>
          <a:effectLst/>
        </p:spPr>
      </p:cxnSp>
      <p:sp>
        <p:nvSpPr>
          <p:cNvPr id="98" name="テキスト ボックス 97"/>
          <p:cNvSpPr txBox="1"/>
          <p:nvPr/>
        </p:nvSpPr>
        <p:spPr>
          <a:xfrm>
            <a:off x="5628961" y="4508362"/>
            <a:ext cx="241037" cy="276999"/>
          </a:xfrm>
          <a:prstGeom prst="rect">
            <a:avLst/>
          </a:prstGeom>
          <a:noFill/>
        </p:spPr>
        <p:txBody>
          <a:bodyPr wrap="square" rtlCol="0">
            <a:spAutoFit/>
          </a:bodyPr>
          <a:lstStyle/>
          <a:p>
            <a:r>
              <a:rPr lang="en-US" altLang="ja-JP" sz="1200" dirty="0" smtClean="0">
                <a:solidFill>
                  <a:srgbClr val="000000"/>
                </a:solidFill>
                <a:latin typeface="Arial"/>
              </a:rPr>
              <a:t>0</a:t>
            </a:r>
            <a:endParaRPr lang="ja-JP" altLang="en-US" sz="1200" dirty="0">
              <a:solidFill>
                <a:srgbClr val="000000"/>
              </a:solidFill>
              <a:latin typeface="Arial"/>
            </a:endParaRPr>
          </a:p>
        </p:txBody>
      </p:sp>
      <p:sp>
        <p:nvSpPr>
          <p:cNvPr id="99" name="テキスト ボックス 98"/>
          <p:cNvSpPr txBox="1"/>
          <p:nvPr/>
        </p:nvSpPr>
        <p:spPr>
          <a:xfrm>
            <a:off x="5628692" y="4963505"/>
            <a:ext cx="269626" cy="276999"/>
          </a:xfrm>
          <a:prstGeom prst="rect">
            <a:avLst/>
          </a:prstGeom>
          <a:noFill/>
        </p:spPr>
        <p:txBody>
          <a:bodyPr wrap="none" rtlCol="0">
            <a:spAutoFit/>
          </a:bodyPr>
          <a:lstStyle/>
          <a:p>
            <a:r>
              <a:rPr lang="en-US" altLang="ja-JP" sz="1200" dirty="0" smtClean="0">
                <a:solidFill>
                  <a:srgbClr val="000000"/>
                </a:solidFill>
                <a:latin typeface="Arial"/>
              </a:rPr>
              <a:t>1</a:t>
            </a:r>
            <a:endParaRPr lang="ja-JP" altLang="en-US" sz="1200" dirty="0">
              <a:solidFill>
                <a:srgbClr val="000000"/>
              </a:solidFill>
              <a:latin typeface="Arial"/>
            </a:endParaRPr>
          </a:p>
        </p:txBody>
      </p:sp>
      <p:cxnSp>
        <p:nvCxnSpPr>
          <p:cNvPr id="100" name="直線矢印コネクタ 99"/>
          <p:cNvCxnSpPr>
            <a:stCxn id="81" idx="6"/>
            <a:endCxn id="95" idx="2"/>
          </p:cNvCxnSpPr>
          <p:nvPr/>
        </p:nvCxnSpPr>
        <p:spPr>
          <a:xfrm flipV="1">
            <a:off x="4321880" y="5028278"/>
            <a:ext cx="773456" cy="4248"/>
          </a:xfrm>
          <a:prstGeom prst="straightConnector1">
            <a:avLst/>
          </a:prstGeom>
          <a:noFill/>
          <a:ln w="19050" cap="flat" cmpd="sng" algn="ctr">
            <a:solidFill>
              <a:srgbClr val="000000"/>
            </a:solidFill>
            <a:prstDash val="solid"/>
            <a:tailEnd type="arrow"/>
          </a:ln>
          <a:effectLst/>
        </p:spPr>
      </p:cxnSp>
      <p:sp>
        <p:nvSpPr>
          <p:cNvPr id="101" name="円/楕円 100"/>
          <p:cNvSpPr/>
          <p:nvPr/>
        </p:nvSpPr>
        <p:spPr>
          <a:xfrm>
            <a:off x="6023578" y="4465843"/>
            <a:ext cx="1344534" cy="31951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10:LinkedList.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clear</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102" name="円/楕円 101"/>
          <p:cNvSpPr/>
          <p:nvPr/>
        </p:nvSpPr>
        <p:spPr>
          <a:xfrm>
            <a:off x="6051448" y="5157669"/>
            <a:ext cx="1403060"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11:LindedList.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add</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103" name="円/楕円 102"/>
          <p:cNvSpPr/>
          <p:nvPr/>
        </p:nvSpPr>
        <p:spPr>
          <a:xfrm>
            <a:off x="5095337" y="4018354"/>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13</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04" name="直線矢印コネクタ 103"/>
          <p:cNvCxnSpPr>
            <a:stCxn id="73" idx="6"/>
            <a:endCxn id="103" idx="2"/>
          </p:cNvCxnSpPr>
          <p:nvPr/>
        </p:nvCxnSpPr>
        <p:spPr>
          <a:xfrm flipV="1">
            <a:off x="4321880" y="4138956"/>
            <a:ext cx="773457" cy="16212"/>
          </a:xfrm>
          <a:prstGeom prst="straightConnector1">
            <a:avLst/>
          </a:prstGeom>
          <a:noFill/>
          <a:ln w="19050" cap="flat" cmpd="sng" algn="ctr">
            <a:solidFill>
              <a:srgbClr val="000000"/>
            </a:solidFill>
            <a:prstDash val="solid"/>
            <a:tailEnd type="arrow"/>
          </a:ln>
          <a:effectLst/>
        </p:spPr>
      </p:cxnSp>
      <p:sp>
        <p:nvSpPr>
          <p:cNvPr id="105" name="円/楕円 104"/>
          <p:cNvSpPr/>
          <p:nvPr/>
        </p:nvSpPr>
        <p:spPr>
          <a:xfrm>
            <a:off x="5120504" y="5587538"/>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14</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06" name="直線矢印コネクタ 105"/>
          <p:cNvCxnSpPr>
            <a:stCxn id="82" idx="6"/>
            <a:endCxn id="105" idx="2"/>
          </p:cNvCxnSpPr>
          <p:nvPr/>
        </p:nvCxnSpPr>
        <p:spPr>
          <a:xfrm flipV="1">
            <a:off x="4321879" y="5708140"/>
            <a:ext cx="798625" cy="16212"/>
          </a:xfrm>
          <a:prstGeom prst="straightConnector1">
            <a:avLst/>
          </a:prstGeom>
          <a:noFill/>
          <a:ln w="19050" cap="flat" cmpd="sng" algn="ctr">
            <a:solidFill>
              <a:srgbClr val="000000"/>
            </a:solidFill>
            <a:prstDash val="solid"/>
            <a:tailEnd type="arrow"/>
          </a:ln>
          <a:effectLst/>
        </p:spPr>
      </p:cxnSp>
      <p:sp>
        <p:nvSpPr>
          <p:cNvPr id="107" name="円/楕円 106"/>
          <p:cNvSpPr/>
          <p:nvPr/>
        </p:nvSpPr>
        <p:spPr>
          <a:xfrm>
            <a:off x="8141570" y="2943655"/>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15</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08" name="直線矢印コネクタ 107"/>
          <p:cNvCxnSpPr>
            <a:stCxn id="93" idx="6"/>
            <a:endCxn id="107" idx="2"/>
          </p:cNvCxnSpPr>
          <p:nvPr/>
        </p:nvCxnSpPr>
        <p:spPr>
          <a:xfrm>
            <a:off x="7368113" y="3064257"/>
            <a:ext cx="773457" cy="0"/>
          </a:xfrm>
          <a:prstGeom prst="straightConnector1">
            <a:avLst/>
          </a:prstGeom>
          <a:noFill/>
          <a:ln w="19050" cap="flat" cmpd="sng" algn="ctr">
            <a:solidFill>
              <a:srgbClr val="000000"/>
            </a:solidFill>
            <a:prstDash val="solid"/>
            <a:tailEnd type="arrow"/>
          </a:ln>
          <a:effectLst/>
        </p:spPr>
      </p:cxnSp>
      <p:cxnSp>
        <p:nvCxnSpPr>
          <p:cNvPr id="109" name="直線矢印コネクタ 108"/>
          <p:cNvCxnSpPr>
            <a:stCxn id="72" idx="6"/>
            <a:endCxn id="88" idx="2"/>
          </p:cNvCxnSpPr>
          <p:nvPr/>
        </p:nvCxnSpPr>
        <p:spPr>
          <a:xfrm>
            <a:off x="4321881" y="3463342"/>
            <a:ext cx="760977" cy="12381"/>
          </a:xfrm>
          <a:prstGeom prst="straightConnector1">
            <a:avLst/>
          </a:prstGeom>
          <a:noFill/>
          <a:ln w="19050" cap="flat" cmpd="sng" algn="ctr">
            <a:solidFill>
              <a:srgbClr val="000000"/>
            </a:solidFill>
            <a:prstDash val="solid"/>
            <a:tailEnd type="arrow"/>
          </a:ln>
          <a:effectLst/>
        </p:spPr>
      </p:cxnSp>
      <p:sp>
        <p:nvSpPr>
          <p:cNvPr id="110" name="円/楕円 109"/>
          <p:cNvSpPr/>
          <p:nvPr/>
        </p:nvSpPr>
        <p:spPr>
          <a:xfrm>
            <a:off x="8141570" y="3634324"/>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16</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11" name="直線矢印コネクタ 110"/>
          <p:cNvCxnSpPr>
            <a:stCxn id="94" idx="6"/>
            <a:endCxn id="110" idx="2"/>
          </p:cNvCxnSpPr>
          <p:nvPr/>
        </p:nvCxnSpPr>
        <p:spPr>
          <a:xfrm flipV="1">
            <a:off x="7368112" y="3754926"/>
            <a:ext cx="773458" cy="1157"/>
          </a:xfrm>
          <a:prstGeom prst="straightConnector1">
            <a:avLst/>
          </a:prstGeom>
          <a:noFill/>
          <a:ln w="19050" cap="flat" cmpd="sng" algn="ctr">
            <a:solidFill>
              <a:srgbClr val="000000"/>
            </a:solidFill>
            <a:prstDash val="solid"/>
            <a:tailEnd type="arrow"/>
          </a:ln>
          <a:effectLst/>
        </p:spPr>
      </p:cxnSp>
      <p:sp>
        <p:nvSpPr>
          <p:cNvPr id="112" name="円/楕円 111"/>
          <p:cNvSpPr/>
          <p:nvPr/>
        </p:nvSpPr>
        <p:spPr>
          <a:xfrm>
            <a:off x="8141569" y="4505000"/>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17</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13" name="直線矢印コネクタ 112"/>
          <p:cNvCxnSpPr>
            <a:stCxn id="101" idx="6"/>
            <a:endCxn id="112" idx="2"/>
          </p:cNvCxnSpPr>
          <p:nvPr/>
        </p:nvCxnSpPr>
        <p:spPr>
          <a:xfrm>
            <a:off x="7368112" y="4625602"/>
            <a:ext cx="773457" cy="0"/>
          </a:xfrm>
          <a:prstGeom prst="straightConnector1">
            <a:avLst/>
          </a:prstGeom>
          <a:noFill/>
          <a:ln w="19050" cap="flat" cmpd="sng" algn="ctr">
            <a:solidFill>
              <a:srgbClr val="000000"/>
            </a:solidFill>
            <a:prstDash val="solid"/>
            <a:tailEnd type="arrow"/>
          </a:ln>
          <a:effectLst/>
        </p:spPr>
      </p:cxnSp>
      <p:sp>
        <p:nvSpPr>
          <p:cNvPr id="114" name="円/楕円 113"/>
          <p:cNvSpPr/>
          <p:nvPr/>
        </p:nvSpPr>
        <p:spPr>
          <a:xfrm>
            <a:off x="8141569" y="5196826"/>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18</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15" name="直線矢印コネクタ 114"/>
          <p:cNvCxnSpPr>
            <a:stCxn id="102" idx="6"/>
            <a:endCxn id="114" idx="2"/>
          </p:cNvCxnSpPr>
          <p:nvPr/>
        </p:nvCxnSpPr>
        <p:spPr>
          <a:xfrm>
            <a:off x="7454508" y="5317428"/>
            <a:ext cx="687061" cy="0"/>
          </a:xfrm>
          <a:prstGeom prst="straightConnector1">
            <a:avLst/>
          </a:prstGeom>
          <a:noFill/>
          <a:ln w="19050" cap="flat" cmpd="sng" algn="ctr">
            <a:solidFill>
              <a:srgbClr val="000000"/>
            </a:solidFill>
            <a:prstDash val="solid"/>
            <a:tailEnd type="arrow"/>
          </a:ln>
          <a:effectLst/>
        </p:spPr>
      </p:cxnSp>
      <p:sp>
        <p:nvSpPr>
          <p:cNvPr id="116" name="角丸四角形吹き出し 115"/>
          <p:cNvSpPr/>
          <p:nvPr/>
        </p:nvSpPr>
        <p:spPr>
          <a:xfrm>
            <a:off x="4145039" y="4384573"/>
            <a:ext cx="1403306" cy="262288"/>
          </a:xfrm>
          <a:prstGeom prst="wedgeRoundRectCallout">
            <a:avLst>
              <a:gd name="adj1" fmla="val -50039"/>
              <a:gd name="adj2" fmla="val -83413"/>
              <a:gd name="adj3" fmla="val 16667"/>
            </a:avLst>
          </a:prstGeom>
          <a:solidFill>
            <a:srgbClr val="FFFF99"/>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rPr>
              <a:t>size</a:t>
            </a:r>
            <a:r>
              <a:rPr kumimoji="1" lang="ja-JP" altLang="en-US" sz="1400" dirty="0" smtClean="0">
                <a:solidFill>
                  <a:schemeClr val="tx1"/>
                </a:solidFill>
              </a:rPr>
              <a:t>に対応</a:t>
            </a:r>
            <a:endParaRPr kumimoji="1" lang="en-US" altLang="ja-JP" sz="1400" dirty="0" smtClean="0">
              <a:solidFill>
                <a:schemeClr val="tx1"/>
              </a:solidFill>
            </a:endParaRPr>
          </a:p>
        </p:txBody>
      </p:sp>
      <p:sp>
        <p:nvSpPr>
          <p:cNvPr id="117" name="角丸四角形吹き出し 116"/>
          <p:cNvSpPr/>
          <p:nvPr/>
        </p:nvSpPr>
        <p:spPr>
          <a:xfrm>
            <a:off x="4182684" y="5949280"/>
            <a:ext cx="1403306" cy="262288"/>
          </a:xfrm>
          <a:prstGeom prst="wedgeRoundRectCallout">
            <a:avLst>
              <a:gd name="adj1" fmla="val -50039"/>
              <a:gd name="adj2" fmla="val -83413"/>
              <a:gd name="adj3" fmla="val 16667"/>
            </a:avLst>
          </a:prstGeom>
          <a:solidFill>
            <a:srgbClr val="FFFF99"/>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rPr>
              <a:t>size</a:t>
            </a:r>
            <a:r>
              <a:rPr kumimoji="1" lang="ja-JP" altLang="en-US" sz="1400" dirty="0" smtClean="0">
                <a:solidFill>
                  <a:schemeClr val="tx1"/>
                </a:solidFill>
              </a:rPr>
              <a:t>に対応</a:t>
            </a:r>
            <a:endParaRPr kumimoji="1" lang="en-US" altLang="ja-JP" sz="1400" dirty="0" smtClean="0">
              <a:solidFill>
                <a:schemeClr val="tx1"/>
              </a:solidFill>
            </a:endParaRPr>
          </a:p>
        </p:txBody>
      </p:sp>
      <p:sp>
        <p:nvSpPr>
          <p:cNvPr id="118" name="角丸四角形吹き出し 117"/>
          <p:cNvSpPr/>
          <p:nvPr/>
        </p:nvSpPr>
        <p:spPr>
          <a:xfrm>
            <a:off x="7092279" y="4127680"/>
            <a:ext cx="1604441" cy="263754"/>
          </a:xfrm>
          <a:prstGeom prst="wedgeRoundRectCallout">
            <a:avLst>
              <a:gd name="adj1" fmla="val -43115"/>
              <a:gd name="adj2" fmla="val 85932"/>
              <a:gd name="adj3" fmla="val 16667"/>
            </a:avLst>
          </a:prstGeom>
          <a:solidFill>
            <a:srgbClr val="FFFF99"/>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rPr>
              <a:t>clear</a:t>
            </a:r>
            <a:r>
              <a:rPr kumimoji="1" lang="ja-JP" altLang="en-US" sz="1400" dirty="0" smtClean="0">
                <a:solidFill>
                  <a:schemeClr val="tx1"/>
                </a:solidFill>
              </a:rPr>
              <a:t>に対応</a:t>
            </a:r>
            <a:endParaRPr kumimoji="1" lang="en-US" altLang="ja-JP" sz="1400" dirty="0" smtClean="0">
              <a:solidFill>
                <a:schemeClr val="tx1"/>
              </a:solidFill>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30</a:t>
            </a:fld>
            <a:endParaRPr lang="en-US" altLang="ja-JP" dirty="0"/>
          </a:p>
        </p:txBody>
      </p:sp>
    </p:spTree>
    <p:extLst>
      <p:ext uri="{BB962C8B-B14F-4D97-AF65-F5344CB8AC3E}">
        <p14:creationId xmlns:p14="http://schemas.microsoft.com/office/powerpoint/2010/main" val="409387431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手順</a:t>
            </a:r>
            <a:r>
              <a:rPr lang="en-US" altLang="ja-JP" dirty="0" smtClean="0"/>
              <a:t>3</a:t>
            </a:r>
            <a:r>
              <a:rPr lang="ja-JP" altLang="en-US" dirty="0" smtClean="0"/>
              <a:t>：</a:t>
            </a:r>
            <a:r>
              <a:rPr lang="ja-JP" altLang="en-US" dirty="0"/>
              <a:t>手続き間実行経路グラフ</a:t>
            </a:r>
            <a:r>
              <a:rPr lang="ja-JP" altLang="en-US" dirty="0" smtClean="0"/>
              <a:t>からの</a:t>
            </a:r>
            <a:r>
              <a:rPr lang="en-US" altLang="ja-JP" dirty="0" smtClean="0"/>
              <a:t/>
            </a:r>
            <a:br>
              <a:rPr lang="en-US" altLang="ja-JP" dirty="0" smtClean="0"/>
            </a:br>
            <a:r>
              <a:rPr lang="ja-JP" altLang="en-US" dirty="0" smtClean="0"/>
              <a:t>メソッド列</a:t>
            </a:r>
            <a:r>
              <a:rPr lang="ja-JP" altLang="en-US" dirty="0"/>
              <a:t>の抽出</a:t>
            </a:r>
            <a:endParaRPr kumimoji="1" lang="ja-JP" altLang="en-US" dirty="0"/>
          </a:p>
        </p:txBody>
      </p:sp>
      <p:sp>
        <p:nvSpPr>
          <p:cNvPr id="3" name="コンテンツ プレースホルダー 2"/>
          <p:cNvSpPr>
            <a:spLocks noGrp="1"/>
          </p:cNvSpPr>
          <p:nvPr>
            <p:ph idx="1"/>
          </p:nvPr>
        </p:nvSpPr>
        <p:spPr>
          <a:xfrm>
            <a:off x="457200" y="1600201"/>
            <a:ext cx="8229600" cy="892696"/>
          </a:xfrm>
        </p:spPr>
        <p:txBody>
          <a:bodyPr/>
          <a:lstStyle/>
          <a:p>
            <a:pPr marL="0" lvl="0" indent="0">
              <a:buNone/>
            </a:pPr>
            <a:r>
              <a:rPr lang="ja-JP" altLang="en-US" dirty="0" smtClean="0">
                <a:solidFill>
                  <a:srgbClr val="000000"/>
                </a:solidFill>
              </a:rPr>
              <a:t>各組み合わせに対し，その</a:t>
            </a:r>
            <a:r>
              <a:rPr lang="ja-JP" altLang="en-US" dirty="0">
                <a:solidFill>
                  <a:srgbClr val="000000"/>
                </a:solidFill>
              </a:rPr>
              <a:t>先祖ノードの集合を</a:t>
            </a:r>
            <a:r>
              <a:rPr lang="ja-JP" altLang="en-US" dirty="0" smtClean="0">
                <a:solidFill>
                  <a:srgbClr val="000000"/>
                </a:solidFill>
              </a:rPr>
              <a:t>求める</a:t>
            </a:r>
            <a:endParaRPr lang="en-US" altLang="ja-JP" dirty="0" smtClean="0">
              <a:solidFill>
                <a:srgbClr val="000000"/>
              </a:solidFill>
            </a:endParaRPr>
          </a:p>
          <a:p>
            <a:pPr marL="0" lvl="0" indent="0">
              <a:buNone/>
            </a:pPr>
            <a:r>
              <a:rPr lang="en-US" altLang="ja-JP" dirty="0" smtClean="0"/>
              <a:t>(</a:t>
            </a:r>
            <a:r>
              <a:rPr lang="en-US" altLang="ja-JP" dirty="0" err="1" smtClean="0"/>
              <a:t>ArrayList.clear,ArrayList.size</a:t>
            </a:r>
            <a:r>
              <a:rPr lang="en-US" altLang="ja-JP" dirty="0" smtClean="0"/>
              <a:t>)</a:t>
            </a:r>
            <a:r>
              <a:rPr lang="ja-JP" altLang="en-US" dirty="0" smtClean="0"/>
              <a:t>の組み合わせ</a:t>
            </a:r>
            <a:r>
              <a:rPr kumimoji="1" lang="ja-JP" altLang="en-US" dirty="0" smtClean="0"/>
              <a:t>では以下のようになる</a:t>
            </a:r>
            <a:endParaRPr kumimoji="1" lang="ja-JP" altLang="en-US" dirty="0"/>
          </a:p>
        </p:txBody>
      </p:sp>
      <p:sp>
        <p:nvSpPr>
          <p:cNvPr id="94" name="角丸四角形 93"/>
          <p:cNvSpPr/>
          <p:nvPr/>
        </p:nvSpPr>
        <p:spPr>
          <a:xfrm>
            <a:off x="541651" y="2891187"/>
            <a:ext cx="2175621" cy="5383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a:t>
            </a:r>
            <a:r>
              <a:rPr lang="en-US" altLang="ja-JP" sz="1600" dirty="0" smtClean="0">
                <a:solidFill>
                  <a:schemeClr val="tx1"/>
                </a:solidFill>
              </a:rPr>
              <a:t>7</a:t>
            </a:r>
            <a:r>
              <a:rPr kumimoji="1" lang="en-US" altLang="ja-JP" sz="1600" dirty="0" smtClean="0">
                <a:solidFill>
                  <a:schemeClr val="tx1"/>
                </a:solidFill>
              </a:rPr>
              <a:t>,2)</a:t>
            </a:r>
            <a:r>
              <a:rPr kumimoji="1" lang="ja-JP" altLang="en-US" sz="1600" dirty="0" smtClean="0">
                <a:solidFill>
                  <a:schemeClr val="tx1"/>
                </a:solidFill>
              </a:rPr>
              <a:t>の組み合わせ</a:t>
            </a:r>
            <a:endParaRPr kumimoji="1" lang="en-US" altLang="ja-JP" sz="1600" dirty="0" smtClean="0">
              <a:solidFill>
                <a:schemeClr val="tx1"/>
              </a:solidFill>
            </a:endParaRPr>
          </a:p>
        </p:txBody>
      </p:sp>
      <p:sp>
        <p:nvSpPr>
          <p:cNvPr id="73" name="円/楕円 72"/>
          <p:cNvSpPr/>
          <p:nvPr/>
        </p:nvSpPr>
        <p:spPr>
          <a:xfrm>
            <a:off x="549762" y="4373877"/>
            <a:ext cx="1153721" cy="31951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0:Example.main</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74" name="円/楕円 73"/>
          <p:cNvSpPr/>
          <p:nvPr/>
        </p:nvSpPr>
        <p:spPr>
          <a:xfrm>
            <a:off x="2977347" y="3303583"/>
            <a:ext cx="1344534" cy="31951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1:Example.</a:t>
            </a:r>
          </a:p>
          <a:p>
            <a:pPr lvl="0" algn="ctr">
              <a:defRPr/>
            </a:pPr>
            <a:r>
              <a:rPr lang="en-US" altLang="ja-JP" sz="1000" dirty="0"/>
              <a:t>initialize</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75" name="円/楕円 74"/>
          <p:cNvSpPr/>
          <p:nvPr/>
        </p:nvSpPr>
        <p:spPr>
          <a:xfrm>
            <a:off x="3005217" y="3995409"/>
            <a:ext cx="1316663" cy="31951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2:ArrayList.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size</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77" name="円/楕円 76"/>
          <p:cNvSpPr/>
          <p:nvPr/>
        </p:nvSpPr>
        <p:spPr>
          <a:xfrm>
            <a:off x="2032013" y="3757626"/>
            <a:ext cx="465486" cy="264083"/>
          </a:xfrm>
          <a:prstGeom prst="ellipse">
            <a:avLst/>
          </a:prstGeom>
          <a:solidFill>
            <a:srgbClr val="FFFF00"/>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3</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79" name="直線矢印コネクタ 78"/>
          <p:cNvCxnSpPr>
            <a:stCxn id="73" idx="7"/>
            <a:endCxn id="77" idx="2"/>
          </p:cNvCxnSpPr>
          <p:nvPr/>
        </p:nvCxnSpPr>
        <p:spPr>
          <a:xfrm flipV="1">
            <a:off x="1534524" y="3889668"/>
            <a:ext cx="497489" cy="531001"/>
          </a:xfrm>
          <a:prstGeom prst="straightConnector1">
            <a:avLst/>
          </a:prstGeom>
          <a:noFill/>
          <a:ln w="19050" cap="flat" cmpd="sng" algn="ctr">
            <a:solidFill>
              <a:srgbClr val="000000"/>
            </a:solidFill>
            <a:prstDash val="solid"/>
            <a:tailEnd type="arrow"/>
          </a:ln>
          <a:effectLst/>
        </p:spPr>
      </p:cxnSp>
      <p:cxnSp>
        <p:nvCxnSpPr>
          <p:cNvPr id="80" name="直線矢印コネクタ 79"/>
          <p:cNvCxnSpPr>
            <a:stCxn id="73" idx="5"/>
            <a:endCxn id="87" idx="2"/>
          </p:cNvCxnSpPr>
          <p:nvPr/>
        </p:nvCxnSpPr>
        <p:spPr>
          <a:xfrm>
            <a:off x="1534524" y="4646603"/>
            <a:ext cx="497488" cy="812249"/>
          </a:xfrm>
          <a:prstGeom prst="straightConnector1">
            <a:avLst/>
          </a:prstGeom>
          <a:noFill/>
          <a:ln w="19050" cap="flat" cmpd="sng" algn="ctr">
            <a:solidFill>
              <a:srgbClr val="000000"/>
            </a:solidFill>
            <a:prstDash val="solid"/>
            <a:tailEnd type="arrow"/>
          </a:ln>
          <a:effectLst/>
        </p:spPr>
      </p:cxnSp>
      <p:cxnSp>
        <p:nvCxnSpPr>
          <p:cNvPr id="81" name="直線矢印コネクタ 80"/>
          <p:cNvCxnSpPr>
            <a:stCxn id="77" idx="7"/>
            <a:endCxn id="74" idx="2"/>
          </p:cNvCxnSpPr>
          <p:nvPr/>
        </p:nvCxnSpPr>
        <p:spPr>
          <a:xfrm flipV="1">
            <a:off x="2429330" y="3463342"/>
            <a:ext cx="548017" cy="332958"/>
          </a:xfrm>
          <a:prstGeom prst="straightConnector1">
            <a:avLst/>
          </a:prstGeom>
          <a:noFill/>
          <a:ln w="19050" cap="flat" cmpd="sng" algn="ctr">
            <a:solidFill>
              <a:srgbClr val="000000"/>
            </a:solidFill>
            <a:prstDash val="solid"/>
            <a:tailEnd type="arrow"/>
          </a:ln>
          <a:effectLst/>
        </p:spPr>
      </p:cxnSp>
      <p:cxnSp>
        <p:nvCxnSpPr>
          <p:cNvPr id="82" name="直線矢印コネクタ 81"/>
          <p:cNvCxnSpPr>
            <a:stCxn id="77" idx="5"/>
            <a:endCxn id="75" idx="2"/>
          </p:cNvCxnSpPr>
          <p:nvPr/>
        </p:nvCxnSpPr>
        <p:spPr>
          <a:xfrm>
            <a:off x="2429330" y="3983035"/>
            <a:ext cx="575887" cy="172133"/>
          </a:xfrm>
          <a:prstGeom prst="straightConnector1">
            <a:avLst/>
          </a:prstGeom>
          <a:noFill/>
          <a:ln w="19050" cap="flat" cmpd="sng" algn="ctr">
            <a:solidFill>
              <a:srgbClr val="000000"/>
            </a:solidFill>
            <a:prstDash val="solid"/>
            <a:tailEnd type="arrow"/>
          </a:ln>
          <a:effectLst/>
        </p:spPr>
      </p:cxnSp>
      <p:sp>
        <p:nvSpPr>
          <p:cNvPr id="83" name="テキスト ボックス 82"/>
          <p:cNvSpPr txBox="1"/>
          <p:nvPr/>
        </p:nvSpPr>
        <p:spPr>
          <a:xfrm>
            <a:off x="2582730" y="3324842"/>
            <a:ext cx="241037" cy="276999"/>
          </a:xfrm>
          <a:prstGeom prst="rect">
            <a:avLst/>
          </a:prstGeom>
          <a:noFill/>
        </p:spPr>
        <p:txBody>
          <a:bodyPr wrap="square" rtlCol="0">
            <a:spAutoFit/>
          </a:bodyPr>
          <a:lstStyle/>
          <a:p>
            <a:r>
              <a:rPr lang="en-US" altLang="ja-JP" sz="1200" dirty="0" smtClean="0">
                <a:solidFill>
                  <a:srgbClr val="000000"/>
                </a:solidFill>
                <a:latin typeface="Arial"/>
              </a:rPr>
              <a:t>0</a:t>
            </a:r>
            <a:endParaRPr lang="ja-JP" altLang="en-US" sz="1200" dirty="0">
              <a:solidFill>
                <a:srgbClr val="000000"/>
              </a:solidFill>
              <a:latin typeface="Arial"/>
            </a:endParaRPr>
          </a:p>
        </p:txBody>
      </p:sp>
      <p:sp>
        <p:nvSpPr>
          <p:cNvPr id="84" name="テキスト ボックス 83"/>
          <p:cNvSpPr txBox="1"/>
          <p:nvPr/>
        </p:nvSpPr>
        <p:spPr>
          <a:xfrm>
            <a:off x="2582461" y="3782477"/>
            <a:ext cx="269626" cy="276999"/>
          </a:xfrm>
          <a:prstGeom prst="rect">
            <a:avLst/>
          </a:prstGeom>
          <a:noFill/>
        </p:spPr>
        <p:txBody>
          <a:bodyPr wrap="none" rtlCol="0">
            <a:spAutoFit/>
          </a:bodyPr>
          <a:lstStyle/>
          <a:p>
            <a:r>
              <a:rPr lang="en-US" altLang="ja-JP" sz="1200" dirty="0" smtClean="0">
                <a:solidFill>
                  <a:srgbClr val="000000"/>
                </a:solidFill>
                <a:latin typeface="Arial"/>
              </a:rPr>
              <a:t>1</a:t>
            </a:r>
            <a:endParaRPr lang="ja-JP" altLang="en-US" sz="1200" dirty="0">
              <a:solidFill>
                <a:srgbClr val="000000"/>
              </a:solidFill>
              <a:latin typeface="Arial"/>
            </a:endParaRPr>
          </a:p>
        </p:txBody>
      </p:sp>
      <p:sp>
        <p:nvSpPr>
          <p:cNvPr id="85" name="円/楕円 84"/>
          <p:cNvSpPr/>
          <p:nvPr/>
        </p:nvSpPr>
        <p:spPr>
          <a:xfrm>
            <a:off x="2977346" y="4872767"/>
            <a:ext cx="1344534"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4:Example.</a:t>
            </a:r>
          </a:p>
          <a:p>
            <a:pPr lvl="0" algn="ctr">
              <a:defRPr/>
            </a:pPr>
            <a:r>
              <a:rPr lang="en-US" altLang="ja-JP" sz="1000" dirty="0"/>
              <a:t>initialize</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86" name="円/楕円 85"/>
          <p:cNvSpPr/>
          <p:nvPr/>
        </p:nvSpPr>
        <p:spPr>
          <a:xfrm>
            <a:off x="3005216" y="5564593"/>
            <a:ext cx="1316663" cy="319518"/>
          </a:xfrm>
          <a:prstGeom prst="ellipse">
            <a:avLst/>
          </a:prstGeom>
          <a:solidFill>
            <a:schemeClr val="bg1"/>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5:LinkedList.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size</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87" name="円/楕円 86"/>
          <p:cNvSpPr/>
          <p:nvPr/>
        </p:nvSpPr>
        <p:spPr>
          <a:xfrm>
            <a:off x="2032012" y="5326810"/>
            <a:ext cx="465486" cy="26408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6</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88" name="直線矢印コネクタ 87"/>
          <p:cNvCxnSpPr>
            <a:stCxn id="87" idx="7"/>
            <a:endCxn id="85" idx="2"/>
          </p:cNvCxnSpPr>
          <p:nvPr/>
        </p:nvCxnSpPr>
        <p:spPr>
          <a:xfrm flipV="1">
            <a:off x="2429329" y="5032526"/>
            <a:ext cx="548017" cy="332958"/>
          </a:xfrm>
          <a:prstGeom prst="straightConnector1">
            <a:avLst/>
          </a:prstGeom>
          <a:noFill/>
          <a:ln w="19050" cap="flat" cmpd="sng" algn="ctr">
            <a:solidFill>
              <a:srgbClr val="000000"/>
            </a:solidFill>
            <a:prstDash val="solid"/>
            <a:tailEnd type="arrow"/>
          </a:ln>
          <a:effectLst/>
        </p:spPr>
      </p:cxnSp>
      <p:cxnSp>
        <p:nvCxnSpPr>
          <p:cNvPr id="89" name="直線矢印コネクタ 88"/>
          <p:cNvCxnSpPr>
            <a:stCxn id="87" idx="5"/>
            <a:endCxn id="86" idx="2"/>
          </p:cNvCxnSpPr>
          <p:nvPr/>
        </p:nvCxnSpPr>
        <p:spPr>
          <a:xfrm>
            <a:off x="2429329" y="5552219"/>
            <a:ext cx="575887" cy="172133"/>
          </a:xfrm>
          <a:prstGeom prst="straightConnector1">
            <a:avLst/>
          </a:prstGeom>
          <a:noFill/>
          <a:ln w="19050" cap="flat" cmpd="sng" algn="ctr">
            <a:solidFill>
              <a:srgbClr val="000000"/>
            </a:solidFill>
            <a:prstDash val="solid"/>
            <a:tailEnd type="arrow"/>
          </a:ln>
          <a:effectLst/>
        </p:spPr>
      </p:cxnSp>
      <p:sp>
        <p:nvSpPr>
          <p:cNvPr id="90" name="テキスト ボックス 89"/>
          <p:cNvSpPr txBox="1"/>
          <p:nvPr/>
        </p:nvSpPr>
        <p:spPr>
          <a:xfrm>
            <a:off x="2582729" y="4927952"/>
            <a:ext cx="241037" cy="276999"/>
          </a:xfrm>
          <a:prstGeom prst="rect">
            <a:avLst/>
          </a:prstGeom>
          <a:noFill/>
        </p:spPr>
        <p:txBody>
          <a:bodyPr wrap="square" rtlCol="0">
            <a:spAutoFit/>
          </a:bodyPr>
          <a:lstStyle/>
          <a:p>
            <a:r>
              <a:rPr lang="en-US" altLang="ja-JP" sz="1200" dirty="0" smtClean="0">
                <a:solidFill>
                  <a:srgbClr val="000000"/>
                </a:solidFill>
                <a:latin typeface="Arial"/>
              </a:rPr>
              <a:t>0</a:t>
            </a:r>
            <a:endParaRPr lang="ja-JP" altLang="en-US" sz="1200" dirty="0">
              <a:solidFill>
                <a:srgbClr val="000000"/>
              </a:solidFill>
              <a:latin typeface="Arial"/>
            </a:endParaRPr>
          </a:p>
        </p:txBody>
      </p:sp>
      <p:sp>
        <p:nvSpPr>
          <p:cNvPr id="91" name="テキスト ボックス 90"/>
          <p:cNvSpPr txBox="1"/>
          <p:nvPr/>
        </p:nvSpPr>
        <p:spPr>
          <a:xfrm>
            <a:off x="2582460" y="5355517"/>
            <a:ext cx="269626" cy="276999"/>
          </a:xfrm>
          <a:prstGeom prst="rect">
            <a:avLst/>
          </a:prstGeom>
          <a:noFill/>
        </p:spPr>
        <p:txBody>
          <a:bodyPr wrap="none" rtlCol="0">
            <a:spAutoFit/>
          </a:bodyPr>
          <a:lstStyle/>
          <a:p>
            <a:r>
              <a:rPr lang="en-US" altLang="ja-JP" sz="1200" dirty="0" smtClean="0">
                <a:solidFill>
                  <a:srgbClr val="000000"/>
                </a:solidFill>
                <a:latin typeface="Arial"/>
              </a:rPr>
              <a:t>1</a:t>
            </a:r>
            <a:endParaRPr lang="ja-JP" altLang="en-US" sz="1200" dirty="0">
              <a:solidFill>
                <a:srgbClr val="000000"/>
              </a:solidFill>
              <a:latin typeface="Arial"/>
            </a:endParaRPr>
          </a:p>
        </p:txBody>
      </p:sp>
      <p:sp>
        <p:nvSpPr>
          <p:cNvPr id="92" name="円/楕円 91"/>
          <p:cNvSpPr/>
          <p:nvPr/>
        </p:nvSpPr>
        <p:spPr>
          <a:xfrm>
            <a:off x="5082858" y="3355121"/>
            <a:ext cx="465486" cy="241203"/>
          </a:xfrm>
          <a:prstGeom prst="ellipse">
            <a:avLst/>
          </a:prstGeom>
          <a:solidFill>
            <a:srgbClr val="FFFF00"/>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9</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93" name="直線矢印コネクタ 92"/>
          <p:cNvCxnSpPr>
            <a:stCxn id="92" idx="7"/>
          </p:cNvCxnSpPr>
          <p:nvPr/>
        </p:nvCxnSpPr>
        <p:spPr>
          <a:xfrm flipV="1">
            <a:off x="5480175" y="3037958"/>
            <a:ext cx="548017" cy="352486"/>
          </a:xfrm>
          <a:prstGeom prst="straightConnector1">
            <a:avLst/>
          </a:prstGeom>
          <a:noFill/>
          <a:ln w="19050" cap="flat" cmpd="sng" algn="ctr">
            <a:solidFill>
              <a:srgbClr val="000000"/>
            </a:solidFill>
            <a:prstDash val="solid"/>
            <a:tailEnd type="arrow"/>
          </a:ln>
          <a:effectLst/>
        </p:spPr>
      </p:cxnSp>
      <p:cxnSp>
        <p:nvCxnSpPr>
          <p:cNvPr id="95" name="直線矢印コネクタ 94"/>
          <p:cNvCxnSpPr>
            <a:stCxn id="92" idx="5"/>
          </p:cNvCxnSpPr>
          <p:nvPr/>
        </p:nvCxnSpPr>
        <p:spPr>
          <a:xfrm>
            <a:off x="5480175" y="3561001"/>
            <a:ext cx="575887" cy="168782"/>
          </a:xfrm>
          <a:prstGeom prst="straightConnector1">
            <a:avLst/>
          </a:prstGeom>
          <a:noFill/>
          <a:ln w="19050" cap="flat" cmpd="sng" algn="ctr">
            <a:solidFill>
              <a:srgbClr val="000000"/>
            </a:solidFill>
            <a:prstDash val="solid"/>
            <a:tailEnd type="arrow"/>
          </a:ln>
          <a:effectLst/>
        </p:spPr>
      </p:cxnSp>
      <p:sp>
        <p:nvSpPr>
          <p:cNvPr id="96" name="テキスト ボックス 95"/>
          <p:cNvSpPr txBox="1"/>
          <p:nvPr/>
        </p:nvSpPr>
        <p:spPr>
          <a:xfrm>
            <a:off x="5628962" y="2957440"/>
            <a:ext cx="241037" cy="276999"/>
          </a:xfrm>
          <a:prstGeom prst="rect">
            <a:avLst/>
          </a:prstGeom>
          <a:noFill/>
        </p:spPr>
        <p:txBody>
          <a:bodyPr wrap="square" rtlCol="0">
            <a:spAutoFit/>
          </a:bodyPr>
          <a:lstStyle/>
          <a:p>
            <a:r>
              <a:rPr lang="en-US" altLang="ja-JP" sz="1200" dirty="0" smtClean="0">
                <a:solidFill>
                  <a:srgbClr val="000000"/>
                </a:solidFill>
                <a:latin typeface="Arial"/>
              </a:rPr>
              <a:t>0</a:t>
            </a:r>
            <a:endParaRPr lang="ja-JP" altLang="en-US" sz="1200" dirty="0">
              <a:solidFill>
                <a:srgbClr val="000000"/>
              </a:solidFill>
              <a:latin typeface="Arial"/>
            </a:endParaRPr>
          </a:p>
        </p:txBody>
      </p:sp>
      <p:sp>
        <p:nvSpPr>
          <p:cNvPr id="97" name="テキスト ボックス 96"/>
          <p:cNvSpPr txBox="1"/>
          <p:nvPr/>
        </p:nvSpPr>
        <p:spPr>
          <a:xfrm>
            <a:off x="5628693" y="3390444"/>
            <a:ext cx="269626" cy="276999"/>
          </a:xfrm>
          <a:prstGeom prst="rect">
            <a:avLst/>
          </a:prstGeom>
          <a:noFill/>
        </p:spPr>
        <p:txBody>
          <a:bodyPr wrap="none" rtlCol="0">
            <a:spAutoFit/>
          </a:bodyPr>
          <a:lstStyle/>
          <a:p>
            <a:r>
              <a:rPr lang="en-US" altLang="ja-JP" sz="1200" dirty="0" smtClean="0">
                <a:solidFill>
                  <a:srgbClr val="000000"/>
                </a:solidFill>
                <a:latin typeface="Arial"/>
              </a:rPr>
              <a:t>1</a:t>
            </a:r>
            <a:endParaRPr lang="ja-JP" altLang="en-US" sz="1200" dirty="0">
              <a:solidFill>
                <a:srgbClr val="000000"/>
              </a:solidFill>
              <a:latin typeface="Arial"/>
            </a:endParaRPr>
          </a:p>
        </p:txBody>
      </p:sp>
      <p:sp>
        <p:nvSpPr>
          <p:cNvPr id="98" name="円/楕円 97"/>
          <p:cNvSpPr/>
          <p:nvPr/>
        </p:nvSpPr>
        <p:spPr>
          <a:xfrm>
            <a:off x="6023579" y="2904498"/>
            <a:ext cx="1344534" cy="31951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7:ArrayList.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clear</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99" name="円/楕円 98"/>
          <p:cNvSpPr/>
          <p:nvPr/>
        </p:nvSpPr>
        <p:spPr>
          <a:xfrm>
            <a:off x="6051449" y="3596324"/>
            <a:ext cx="1316663" cy="319518"/>
          </a:xfrm>
          <a:prstGeom prst="ellipse">
            <a:avLst/>
          </a:prstGeom>
          <a:solidFill>
            <a:schemeClr val="bg1"/>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8:ArrayList.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add</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100" name="円/楕円 99"/>
          <p:cNvSpPr/>
          <p:nvPr/>
        </p:nvSpPr>
        <p:spPr>
          <a:xfrm>
            <a:off x="5095336" y="4907676"/>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12</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01" name="直線矢印コネクタ 100"/>
          <p:cNvCxnSpPr>
            <a:stCxn id="100" idx="7"/>
          </p:cNvCxnSpPr>
          <p:nvPr/>
        </p:nvCxnSpPr>
        <p:spPr>
          <a:xfrm flipV="1">
            <a:off x="5492653" y="4590513"/>
            <a:ext cx="548017" cy="352486"/>
          </a:xfrm>
          <a:prstGeom prst="straightConnector1">
            <a:avLst/>
          </a:prstGeom>
          <a:noFill/>
          <a:ln w="19050" cap="flat" cmpd="sng" algn="ctr">
            <a:solidFill>
              <a:srgbClr val="000000"/>
            </a:solidFill>
            <a:prstDash val="solid"/>
            <a:tailEnd type="arrow"/>
          </a:ln>
          <a:effectLst/>
        </p:spPr>
      </p:cxnSp>
      <p:cxnSp>
        <p:nvCxnSpPr>
          <p:cNvPr id="102" name="直線矢印コネクタ 101"/>
          <p:cNvCxnSpPr>
            <a:stCxn id="100" idx="5"/>
          </p:cNvCxnSpPr>
          <p:nvPr/>
        </p:nvCxnSpPr>
        <p:spPr>
          <a:xfrm>
            <a:off x="5492653" y="5113556"/>
            <a:ext cx="575887" cy="168782"/>
          </a:xfrm>
          <a:prstGeom prst="straightConnector1">
            <a:avLst/>
          </a:prstGeom>
          <a:noFill/>
          <a:ln w="19050" cap="flat" cmpd="sng" algn="ctr">
            <a:solidFill>
              <a:srgbClr val="000000"/>
            </a:solidFill>
            <a:prstDash val="solid"/>
            <a:tailEnd type="arrow"/>
          </a:ln>
          <a:effectLst/>
        </p:spPr>
      </p:cxnSp>
      <p:sp>
        <p:nvSpPr>
          <p:cNvPr id="103" name="テキスト ボックス 102"/>
          <p:cNvSpPr txBox="1"/>
          <p:nvPr/>
        </p:nvSpPr>
        <p:spPr>
          <a:xfrm>
            <a:off x="5628961" y="4508362"/>
            <a:ext cx="241037" cy="276999"/>
          </a:xfrm>
          <a:prstGeom prst="rect">
            <a:avLst/>
          </a:prstGeom>
          <a:noFill/>
        </p:spPr>
        <p:txBody>
          <a:bodyPr wrap="square" rtlCol="0">
            <a:spAutoFit/>
          </a:bodyPr>
          <a:lstStyle/>
          <a:p>
            <a:r>
              <a:rPr lang="en-US" altLang="ja-JP" sz="1200" dirty="0" smtClean="0">
                <a:solidFill>
                  <a:srgbClr val="000000"/>
                </a:solidFill>
                <a:latin typeface="Arial"/>
              </a:rPr>
              <a:t>0</a:t>
            </a:r>
            <a:endParaRPr lang="ja-JP" altLang="en-US" sz="1200" dirty="0">
              <a:solidFill>
                <a:srgbClr val="000000"/>
              </a:solidFill>
              <a:latin typeface="Arial"/>
            </a:endParaRPr>
          </a:p>
        </p:txBody>
      </p:sp>
      <p:sp>
        <p:nvSpPr>
          <p:cNvPr id="104" name="テキスト ボックス 103"/>
          <p:cNvSpPr txBox="1"/>
          <p:nvPr/>
        </p:nvSpPr>
        <p:spPr>
          <a:xfrm>
            <a:off x="5628692" y="4963505"/>
            <a:ext cx="269626" cy="276999"/>
          </a:xfrm>
          <a:prstGeom prst="rect">
            <a:avLst/>
          </a:prstGeom>
          <a:noFill/>
        </p:spPr>
        <p:txBody>
          <a:bodyPr wrap="none" rtlCol="0">
            <a:spAutoFit/>
          </a:bodyPr>
          <a:lstStyle/>
          <a:p>
            <a:r>
              <a:rPr lang="en-US" altLang="ja-JP" sz="1200" dirty="0" smtClean="0">
                <a:solidFill>
                  <a:srgbClr val="000000"/>
                </a:solidFill>
                <a:latin typeface="Arial"/>
              </a:rPr>
              <a:t>1</a:t>
            </a:r>
            <a:endParaRPr lang="ja-JP" altLang="en-US" sz="1200" dirty="0">
              <a:solidFill>
                <a:srgbClr val="000000"/>
              </a:solidFill>
              <a:latin typeface="Arial"/>
            </a:endParaRPr>
          </a:p>
        </p:txBody>
      </p:sp>
      <p:cxnSp>
        <p:nvCxnSpPr>
          <p:cNvPr id="105" name="直線矢印コネクタ 104"/>
          <p:cNvCxnSpPr>
            <a:stCxn id="85" idx="6"/>
            <a:endCxn id="100" idx="2"/>
          </p:cNvCxnSpPr>
          <p:nvPr/>
        </p:nvCxnSpPr>
        <p:spPr>
          <a:xfrm flipV="1">
            <a:off x="4321880" y="5028278"/>
            <a:ext cx="773456" cy="4248"/>
          </a:xfrm>
          <a:prstGeom prst="straightConnector1">
            <a:avLst/>
          </a:prstGeom>
          <a:noFill/>
          <a:ln w="19050" cap="flat" cmpd="sng" algn="ctr">
            <a:solidFill>
              <a:srgbClr val="000000"/>
            </a:solidFill>
            <a:prstDash val="solid"/>
            <a:tailEnd type="arrow"/>
          </a:ln>
          <a:effectLst/>
        </p:spPr>
      </p:cxnSp>
      <p:sp>
        <p:nvSpPr>
          <p:cNvPr id="106" name="円/楕円 105"/>
          <p:cNvSpPr/>
          <p:nvPr/>
        </p:nvSpPr>
        <p:spPr>
          <a:xfrm>
            <a:off x="6023578" y="4465843"/>
            <a:ext cx="1344534" cy="319518"/>
          </a:xfrm>
          <a:prstGeom prst="ellipse">
            <a:avLst/>
          </a:prstGeom>
          <a:solidFill>
            <a:schemeClr val="bg1"/>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10:LinkedList.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clear</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107" name="円/楕円 106"/>
          <p:cNvSpPr/>
          <p:nvPr/>
        </p:nvSpPr>
        <p:spPr>
          <a:xfrm>
            <a:off x="6051448" y="5157669"/>
            <a:ext cx="1403060"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11:LindedList.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add</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108" name="円/楕円 107"/>
          <p:cNvSpPr/>
          <p:nvPr/>
        </p:nvSpPr>
        <p:spPr>
          <a:xfrm>
            <a:off x="5095337" y="4018354"/>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13</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09" name="直線矢印コネクタ 108"/>
          <p:cNvCxnSpPr>
            <a:stCxn id="75" idx="6"/>
            <a:endCxn id="108" idx="2"/>
          </p:cNvCxnSpPr>
          <p:nvPr/>
        </p:nvCxnSpPr>
        <p:spPr>
          <a:xfrm flipV="1">
            <a:off x="4321880" y="4138956"/>
            <a:ext cx="773457" cy="16212"/>
          </a:xfrm>
          <a:prstGeom prst="straightConnector1">
            <a:avLst/>
          </a:prstGeom>
          <a:noFill/>
          <a:ln w="19050" cap="flat" cmpd="sng" algn="ctr">
            <a:solidFill>
              <a:srgbClr val="000000"/>
            </a:solidFill>
            <a:prstDash val="solid"/>
            <a:tailEnd type="arrow"/>
          </a:ln>
          <a:effectLst/>
        </p:spPr>
      </p:cxnSp>
      <p:sp>
        <p:nvSpPr>
          <p:cNvPr id="110" name="円/楕円 109"/>
          <p:cNvSpPr/>
          <p:nvPr/>
        </p:nvSpPr>
        <p:spPr>
          <a:xfrm>
            <a:off x="5120504" y="5587538"/>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14</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11" name="直線矢印コネクタ 110"/>
          <p:cNvCxnSpPr>
            <a:stCxn id="86" idx="6"/>
            <a:endCxn id="110" idx="2"/>
          </p:cNvCxnSpPr>
          <p:nvPr/>
        </p:nvCxnSpPr>
        <p:spPr>
          <a:xfrm flipV="1">
            <a:off x="4321879" y="5708140"/>
            <a:ext cx="798625" cy="16212"/>
          </a:xfrm>
          <a:prstGeom prst="straightConnector1">
            <a:avLst/>
          </a:prstGeom>
          <a:noFill/>
          <a:ln w="19050" cap="flat" cmpd="sng" algn="ctr">
            <a:solidFill>
              <a:srgbClr val="000000"/>
            </a:solidFill>
            <a:prstDash val="solid"/>
            <a:tailEnd type="arrow"/>
          </a:ln>
          <a:effectLst/>
        </p:spPr>
      </p:cxnSp>
      <p:sp>
        <p:nvSpPr>
          <p:cNvPr id="112" name="円/楕円 111"/>
          <p:cNvSpPr/>
          <p:nvPr/>
        </p:nvSpPr>
        <p:spPr>
          <a:xfrm>
            <a:off x="8141570" y="2943655"/>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15</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13" name="直線矢印コネクタ 112"/>
          <p:cNvCxnSpPr>
            <a:stCxn id="98" idx="6"/>
            <a:endCxn id="112" idx="2"/>
          </p:cNvCxnSpPr>
          <p:nvPr/>
        </p:nvCxnSpPr>
        <p:spPr>
          <a:xfrm>
            <a:off x="7368113" y="3064257"/>
            <a:ext cx="773457" cy="0"/>
          </a:xfrm>
          <a:prstGeom prst="straightConnector1">
            <a:avLst/>
          </a:prstGeom>
          <a:noFill/>
          <a:ln w="19050" cap="flat" cmpd="sng" algn="ctr">
            <a:solidFill>
              <a:srgbClr val="000000"/>
            </a:solidFill>
            <a:prstDash val="solid"/>
            <a:tailEnd type="arrow"/>
          </a:ln>
          <a:effectLst/>
        </p:spPr>
      </p:cxnSp>
      <p:cxnSp>
        <p:nvCxnSpPr>
          <p:cNvPr id="114" name="直線矢印コネクタ 113"/>
          <p:cNvCxnSpPr>
            <a:stCxn id="74" idx="6"/>
            <a:endCxn id="92" idx="2"/>
          </p:cNvCxnSpPr>
          <p:nvPr/>
        </p:nvCxnSpPr>
        <p:spPr>
          <a:xfrm>
            <a:off x="4321881" y="3463342"/>
            <a:ext cx="760977" cy="12381"/>
          </a:xfrm>
          <a:prstGeom prst="straightConnector1">
            <a:avLst/>
          </a:prstGeom>
          <a:noFill/>
          <a:ln w="19050" cap="flat" cmpd="sng" algn="ctr">
            <a:solidFill>
              <a:srgbClr val="000000"/>
            </a:solidFill>
            <a:prstDash val="solid"/>
            <a:tailEnd type="arrow"/>
          </a:ln>
          <a:effectLst/>
        </p:spPr>
      </p:cxnSp>
      <p:sp>
        <p:nvSpPr>
          <p:cNvPr id="115" name="円/楕円 114"/>
          <p:cNvSpPr/>
          <p:nvPr/>
        </p:nvSpPr>
        <p:spPr>
          <a:xfrm>
            <a:off x="8141570" y="3634324"/>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16</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16" name="直線矢印コネクタ 115"/>
          <p:cNvCxnSpPr>
            <a:stCxn id="99" idx="6"/>
            <a:endCxn id="115" idx="2"/>
          </p:cNvCxnSpPr>
          <p:nvPr/>
        </p:nvCxnSpPr>
        <p:spPr>
          <a:xfrm flipV="1">
            <a:off x="7368112" y="3754926"/>
            <a:ext cx="773458" cy="1157"/>
          </a:xfrm>
          <a:prstGeom prst="straightConnector1">
            <a:avLst/>
          </a:prstGeom>
          <a:noFill/>
          <a:ln w="19050" cap="flat" cmpd="sng" algn="ctr">
            <a:solidFill>
              <a:srgbClr val="000000"/>
            </a:solidFill>
            <a:prstDash val="solid"/>
            <a:tailEnd type="arrow"/>
          </a:ln>
          <a:effectLst/>
        </p:spPr>
      </p:cxnSp>
      <p:sp>
        <p:nvSpPr>
          <p:cNvPr id="117" name="円/楕円 116"/>
          <p:cNvSpPr/>
          <p:nvPr/>
        </p:nvSpPr>
        <p:spPr>
          <a:xfrm>
            <a:off x="8141569" y="4505000"/>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17</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18" name="直線矢印コネクタ 117"/>
          <p:cNvCxnSpPr>
            <a:stCxn id="106" idx="6"/>
            <a:endCxn id="117" idx="2"/>
          </p:cNvCxnSpPr>
          <p:nvPr/>
        </p:nvCxnSpPr>
        <p:spPr>
          <a:xfrm>
            <a:off x="7368112" y="4625602"/>
            <a:ext cx="773457" cy="0"/>
          </a:xfrm>
          <a:prstGeom prst="straightConnector1">
            <a:avLst/>
          </a:prstGeom>
          <a:noFill/>
          <a:ln w="19050" cap="flat" cmpd="sng" algn="ctr">
            <a:solidFill>
              <a:srgbClr val="000000"/>
            </a:solidFill>
            <a:prstDash val="solid"/>
            <a:tailEnd type="arrow"/>
          </a:ln>
          <a:effectLst/>
        </p:spPr>
      </p:cxnSp>
      <p:sp>
        <p:nvSpPr>
          <p:cNvPr id="119" name="円/楕円 118"/>
          <p:cNvSpPr/>
          <p:nvPr/>
        </p:nvSpPr>
        <p:spPr>
          <a:xfrm>
            <a:off x="8141569" y="5196826"/>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18</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20" name="直線矢印コネクタ 119"/>
          <p:cNvCxnSpPr>
            <a:stCxn id="107" idx="6"/>
            <a:endCxn id="119" idx="2"/>
          </p:cNvCxnSpPr>
          <p:nvPr/>
        </p:nvCxnSpPr>
        <p:spPr>
          <a:xfrm>
            <a:off x="7454508" y="5317428"/>
            <a:ext cx="687061" cy="0"/>
          </a:xfrm>
          <a:prstGeom prst="straightConnector1">
            <a:avLst/>
          </a:prstGeom>
          <a:noFill/>
          <a:ln w="19050" cap="flat" cmpd="sng" algn="ctr">
            <a:solidFill>
              <a:srgbClr val="000000"/>
            </a:solidFill>
            <a:prstDash val="solid"/>
            <a:tailEnd type="arrow"/>
          </a:ln>
          <a:effectLst/>
        </p:spPr>
      </p:cxn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31</a:t>
            </a:fld>
            <a:endParaRPr lang="en-US" altLang="ja-JP" dirty="0"/>
          </a:p>
        </p:txBody>
      </p:sp>
    </p:spTree>
    <p:extLst>
      <p:ext uri="{BB962C8B-B14F-4D97-AF65-F5344CB8AC3E}">
        <p14:creationId xmlns:p14="http://schemas.microsoft.com/office/powerpoint/2010/main" val="104142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手順</a:t>
            </a:r>
            <a:r>
              <a:rPr lang="en-US" altLang="ja-JP" dirty="0" smtClean="0"/>
              <a:t>3</a:t>
            </a:r>
            <a:r>
              <a:rPr lang="ja-JP" altLang="en-US" dirty="0" smtClean="0"/>
              <a:t>：</a:t>
            </a:r>
            <a:r>
              <a:rPr lang="ja-JP" altLang="en-US" dirty="0"/>
              <a:t>手続き間実行経路グラフ</a:t>
            </a:r>
            <a:r>
              <a:rPr lang="ja-JP" altLang="en-US" dirty="0" smtClean="0"/>
              <a:t>からの</a:t>
            </a:r>
            <a:r>
              <a:rPr lang="en-US" altLang="ja-JP" dirty="0" smtClean="0"/>
              <a:t/>
            </a:r>
            <a:br>
              <a:rPr lang="en-US" altLang="ja-JP" dirty="0" smtClean="0"/>
            </a:br>
            <a:r>
              <a:rPr lang="ja-JP" altLang="en-US" dirty="0" smtClean="0"/>
              <a:t>メソッド列</a:t>
            </a:r>
            <a:r>
              <a:rPr lang="ja-JP" altLang="en-US" dirty="0"/>
              <a:t>の抽出</a:t>
            </a:r>
            <a:endParaRPr kumimoji="1" lang="ja-JP" altLang="en-US" dirty="0"/>
          </a:p>
        </p:txBody>
      </p:sp>
      <p:sp>
        <p:nvSpPr>
          <p:cNvPr id="3" name="コンテンツ プレースホルダー 2"/>
          <p:cNvSpPr>
            <a:spLocks noGrp="1"/>
          </p:cNvSpPr>
          <p:nvPr>
            <p:ph idx="1"/>
          </p:nvPr>
        </p:nvSpPr>
        <p:spPr>
          <a:xfrm>
            <a:off x="457200" y="1600201"/>
            <a:ext cx="8229600" cy="964704"/>
          </a:xfrm>
        </p:spPr>
        <p:txBody>
          <a:bodyPr/>
          <a:lstStyle/>
          <a:p>
            <a:pPr marL="0" indent="0">
              <a:buNone/>
            </a:pPr>
            <a:r>
              <a:rPr kumimoji="1" lang="ja-JP" altLang="en-US" dirty="0" smtClean="0"/>
              <a:t>先祖ノードの集合</a:t>
            </a:r>
            <a:r>
              <a:rPr lang="ja-JP" altLang="en-US" dirty="0" smtClean="0"/>
              <a:t>に含まれる</a:t>
            </a:r>
            <a:r>
              <a:rPr lang="ja-JP" altLang="en-US" u="sng" dirty="0" smtClean="0"/>
              <a:t>パスノードとその子</a:t>
            </a:r>
            <a:r>
              <a:rPr lang="ja-JP" altLang="en-US" dirty="0" smtClean="0"/>
              <a:t>から構成される部分グラフを求める</a:t>
            </a:r>
            <a:r>
              <a:rPr lang="en-US" altLang="ja-JP" dirty="0" smtClean="0"/>
              <a:t> (</a:t>
            </a:r>
            <a:r>
              <a:rPr lang="ja-JP" altLang="en-US" dirty="0"/>
              <a:t>入力メソッドと</a:t>
            </a:r>
            <a:r>
              <a:rPr lang="ja-JP" altLang="en-US" dirty="0" smtClean="0"/>
              <a:t>関係が</a:t>
            </a:r>
            <a:r>
              <a:rPr lang="ja-JP" altLang="en-US" dirty="0"/>
              <a:t>弱い</a:t>
            </a:r>
            <a:r>
              <a:rPr lang="ja-JP" altLang="en-US" dirty="0" smtClean="0"/>
              <a:t>経路</a:t>
            </a:r>
            <a:r>
              <a:rPr lang="ja-JP" altLang="en-US" dirty="0"/>
              <a:t>の排除</a:t>
            </a:r>
            <a:r>
              <a:rPr lang="en-US" altLang="ja-JP" dirty="0"/>
              <a:t>)</a:t>
            </a:r>
            <a:endParaRPr kumimoji="1" lang="en-US" altLang="ja-JP" dirty="0" smtClean="0"/>
          </a:p>
        </p:txBody>
      </p:sp>
      <p:sp>
        <p:nvSpPr>
          <p:cNvPr id="67" name="角丸四角形 66"/>
          <p:cNvSpPr/>
          <p:nvPr/>
        </p:nvSpPr>
        <p:spPr>
          <a:xfrm>
            <a:off x="539765" y="2799894"/>
            <a:ext cx="2175621" cy="5383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a:t>
            </a:r>
            <a:r>
              <a:rPr lang="en-US" altLang="ja-JP" sz="1600" dirty="0" smtClean="0">
                <a:solidFill>
                  <a:schemeClr val="tx1"/>
                </a:solidFill>
              </a:rPr>
              <a:t>7</a:t>
            </a:r>
            <a:r>
              <a:rPr kumimoji="1" lang="en-US" altLang="ja-JP" sz="1600" dirty="0" smtClean="0">
                <a:solidFill>
                  <a:schemeClr val="tx1"/>
                </a:solidFill>
              </a:rPr>
              <a:t>,2)</a:t>
            </a:r>
            <a:r>
              <a:rPr kumimoji="1" lang="ja-JP" altLang="en-US" sz="1600" dirty="0" smtClean="0">
                <a:solidFill>
                  <a:schemeClr val="tx1"/>
                </a:solidFill>
              </a:rPr>
              <a:t>の組み合わせ</a:t>
            </a:r>
            <a:endParaRPr kumimoji="1" lang="en-US" altLang="ja-JP" sz="1600" dirty="0" smtClean="0">
              <a:solidFill>
                <a:schemeClr val="tx1"/>
              </a:solidFill>
            </a:endParaRPr>
          </a:p>
        </p:txBody>
      </p:sp>
      <p:sp>
        <p:nvSpPr>
          <p:cNvPr id="68" name="円/楕円 67"/>
          <p:cNvSpPr/>
          <p:nvPr/>
        </p:nvSpPr>
        <p:spPr>
          <a:xfrm>
            <a:off x="549762" y="4373877"/>
            <a:ext cx="1153721" cy="31951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0:Example.main</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69" name="円/楕円 68"/>
          <p:cNvSpPr/>
          <p:nvPr/>
        </p:nvSpPr>
        <p:spPr>
          <a:xfrm>
            <a:off x="2977347" y="3303583"/>
            <a:ext cx="1344534" cy="31951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1:Example.</a:t>
            </a:r>
          </a:p>
          <a:p>
            <a:pPr lvl="0" algn="ctr">
              <a:defRPr/>
            </a:pPr>
            <a:r>
              <a:rPr lang="en-US" altLang="ja-JP" sz="1000" dirty="0"/>
              <a:t>initialize</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70" name="円/楕円 69"/>
          <p:cNvSpPr/>
          <p:nvPr/>
        </p:nvSpPr>
        <p:spPr>
          <a:xfrm>
            <a:off x="3005217" y="3995409"/>
            <a:ext cx="1316663" cy="31951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2:ArrayList.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size</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71" name="円/楕円 70"/>
          <p:cNvSpPr/>
          <p:nvPr/>
        </p:nvSpPr>
        <p:spPr>
          <a:xfrm>
            <a:off x="2032013" y="3757626"/>
            <a:ext cx="465486" cy="264083"/>
          </a:xfrm>
          <a:prstGeom prst="ellipse">
            <a:avLst/>
          </a:prstGeom>
          <a:solidFill>
            <a:srgbClr val="FFFF00"/>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3</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72" name="直線矢印コネクタ 71"/>
          <p:cNvCxnSpPr>
            <a:stCxn id="68" idx="7"/>
            <a:endCxn id="71" idx="2"/>
          </p:cNvCxnSpPr>
          <p:nvPr/>
        </p:nvCxnSpPr>
        <p:spPr>
          <a:xfrm flipV="1">
            <a:off x="1534524" y="3889668"/>
            <a:ext cx="497489" cy="531001"/>
          </a:xfrm>
          <a:prstGeom prst="straightConnector1">
            <a:avLst/>
          </a:prstGeom>
          <a:noFill/>
          <a:ln w="19050" cap="flat" cmpd="sng" algn="ctr">
            <a:solidFill>
              <a:srgbClr val="000000"/>
            </a:solidFill>
            <a:prstDash val="solid"/>
            <a:tailEnd type="arrow"/>
          </a:ln>
          <a:effectLst/>
        </p:spPr>
      </p:cxnSp>
      <p:cxnSp>
        <p:nvCxnSpPr>
          <p:cNvPr id="73" name="直線矢印コネクタ 72"/>
          <p:cNvCxnSpPr>
            <a:stCxn id="68" idx="5"/>
            <a:endCxn id="80" idx="2"/>
          </p:cNvCxnSpPr>
          <p:nvPr/>
        </p:nvCxnSpPr>
        <p:spPr>
          <a:xfrm>
            <a:off x="1534524" y="4646603"/>
            <a:ext cx="497488" cy="812249"/>
          </a:xfrm>
          <a:prstGeom prst="straightConnector1">
            <a:avLst/>
          </a:prstGeom>
          <a:noFill/>
          <a:ln w="19050" cap="flat" cmpd="sng" algn="ctr">
            <a:solidFill>
              <a:srgbClr val="000000"/>
            </a:solidFill>
            <a:prstDash val="solid"/>
            <a:tailEnd type="arrow"/>
          </a:ln>
          <a:effectLst/>
        </p:spPr>
      </p:cxnSp>
      <p:cxnSp>
        <p:nvCxnSpPr>
          <p:cNvPr id="74" name="直線矢印コネクタ 73"/>
          <p:cNvCxnSpPr>
            <a:stCxn id="71" idx="7"/>
            <a:endCxn id="69" idx="2"/>
          </p:cNvCxnSpPr>
          <p:nvPr/>
        </p:nvCxnSpPr>
        <p:spPr>
          <a:xfrm flipV="1">
            <a:off x="2429330" y="3463342"/>
            <a:ext cx="548017" cy="332958"/>
          </a:xfrm>
          <a:prstGeom prst="straightConnector1">
            <a:avLst/>
          </a:prstGeom>
          <a:noFill/>
          <a:ln w="19050" cap="flat" cmpd="sng" algn="ctr">
            <a:solidFill>
              <a:srgbClr val="000000"/>
            </a:solidFill>
            <a:prstDash val="solid"/>
            <a:tailEnd type="arrow"/>
          </a:ln>
          <a:effectLst/>
        </p:spPr>
      </p:cxnSp>
      <p:cxnSp>
        <p:nvCxnSpPr>
          <p:cNvPr id="75" name="直線矢印コネクタ 74"/>
          <p:cNvCxnSpPr>
            <a:stCxn id="71" idx="5"/>
            <a:endCxn id="70" idx="2"/>
          </p:cNvCxnSpPr>
          <p:nvPr/>
        </p:nvCxnSpPr>
        <p:spPr>
          <a:xfrm>
            <a:off x="2429330" y="3983035"/>
            <a:ext cx="575887" cy="172133"/>
          </a:xfrm>
          <a:prstGeom prst="straightConnector1">
            <a:avLst/>
          </a:prstGeom>
          <a:noFill/>
          <a:ln w="19050" cap="flat" cmpd="sng" algn="ctr">
            <a:solidFill>
              <a:srgbClr val="000000"/>
            </a:solidFill>
            <a:prstDash val="solid"/>
            <a:tailEnd type="arrow"/>
          </a:ln>
          <a:effectLst/>
        </p:spPr>
      </p:cxnSp>
      <p:sp>
        <p:nvSpPr>
          <p:cNvPr id="76" name="テキスト ボックス 75"/>
          <p:cNvSpPr txBox="1"/>
          <p:nvPr/>
        </p:nvSpPr>
        <p:spPr>
          <a:xfrm>
            <a:off x="2582730" y="3324842"/>
            <a:ext cx="241037" cy="276999"/>
          </a:xfrm>
          <a:prstGeom prst="rect">
            <a:avLst/>
          </a:prstGeom>
          <a:noFill/>
        </p:spPr>
        <p:txBody>
          <a:bodyPr wrap="square" rtlCol="0">
            <a:spAutoFit/>
          </a:bodyPr>
          <a:lstStyle/>
          <a:p>
            <a:r>
              <a:rPr lang="en-US" altLang="ja-JP" sz="1200" dirty="0" smtClean="0">
                <a:solidFill>
                  <a:srgbClr val="000000"/>
                </a:solidFill>
                <a:latin typeface="Arial"/>
              </a:rPr>
              <a:t>0</a:t>
            </a:r>
            <a:endParaRPr lang="ja-JP" altLang="en-US" sz="1200" dirty="0">
              <a:solidFill>
                <a:srgbClr val="000000"/>
              </a:solidFill>
              <a:latin typeface="Arial"/>
            </a:endParaRPr>
          </a:p>
        </p:txBody>
      </p:sp>
      <p:sp>
        <p:nvSpPr>
          <p:cNvPr id="77" name="テキスト ボックス 76"/>
          <p:cNvSpPr txBox="1"/>
          <p:nvPr/>
        </p:nvSpPr>
        <p:spPr>
          <a:xfrm>
            <a:off x="2582461" y="3782477"/>
            <a:ext cx="269626" cy="276999"/>
          </a:xfrm>
          <a:prstGeom prst="rect">
            <a:avLst/>
          </a:prstGeom>
          <a:noFill/>
        </p:spPr>
        <p:txBody>
          <a:bodyPr wrap="none" rtlCol="0">
            <a:spAutoFit/>
          </a:bodyPr>
          <a:lstStyle/>
          <a:p>
            <a:r>
              <a:rPr lang="en-US" altLang="ja-JP" sz="1200" dirty="0" smtClean="0">
                <a:solidFill>
                  <a:srgbClr val="000000"/>
                </a:solidFill>
                <a:latin typeface="Arial"/>
              </a:rPr>
              <a:t>1</a:t>
            </a:r>
            <a:endParaRPr lang="ja-JP" altLang="en-US" sz="1200" dirty="0">
              <a:solidFill>
                <a:srgbClr val="000000"/>
              </a:solidFill>
              <a:latin typeface="Arial"/>
            </a:endParaRPr>
          </a:p>
        </p:txBody>
      </p:sp>
      <p:sp>
        <p:nvSpPr>
          <p:cNvPr id="78" name="円/楕円 77"/>
          <p:cNvSpPr/>
          <p:nvPr/>
        </p:nvSpPr>
        <p:spPr>
          <a:xfrm>
            <a:off x="2977346" y="4872767"/>
            <a:ext cx="1344534"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4:Example.</a:t>
            </a:r>
          </a:p>
          <a:p>
            <a:pPr lvl="0" algn="ctr">
              <a:defRPr/>
            </a:pPr>
            <a:r>
              <a:rPr lang="en-US" altLang="ja-JP" sz="1000" dirty="0"/>
              <a:t>initialize</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79" name="円/楕円 78"/>
          <p:cNvSpPr/>
          <p:nvPr/>
        </p:nvSpPr>
        <p:spPr>
          <a:xfrm>
            <a:off x="3005216" y="5564593"/>
            <a:ext cx="1316663" cy="319518"/>
          </a:xfrm>
          <a:prstGeom prst="ellipse">
            <a:avLst/>
          </a:prstGeom>
          <a:solidFill>
            <a:schemeClr val="bg1"/>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5:LinkedList.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size</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80" name="円/楕円 79"/>
          <p:cNvSpPr/>
          <p:nvPr/>
        </p:nvSpPr>
        <p:spPr>
          <a:xfrm>
            <a:off x="2032012" y="5326810"/>
            <a:ext cx="465486" cy="26408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6</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81" name="直線矢印コネクタ 80"/>
          <p:cNvCxnSpPr>
            <a:stCxn id="80" idx="7"/>
            <a:endCxn id="78" idx="2"/>
          </p:cNvCxnSpPr>
          <p:nvPr/>
        </p:nvCxnSpPr>
        <p:spPr>
          <a:xfrm flipV="1">
            <a:off x="2429329" y="5032526"/>
            <a:ext cx="548017" cy="332958"/>
          </a:xfrm>
          <a:prstGeom prst="straightConnector1">
            <a:avLst/>
          </a:prstGeom>
          <a:noFill/>
          <a:ln w="19050" cap="flat" cmpd="sng" algn="ctr">
            <a:solidFill>
              <a:srgbClr val="000000"/>
            </a:solidFill>
            <a:prstDash val="solid"/>
            <a:tailEnd type="arrow"/>
          </a:ln>
          <a:effectLst/>
        </p:spPr>
      </p:cxnSp>
      <p:cxnSp>
        <p:nvCxnSpPr>
          <p:cNvPr id="82" name="直線矢印コネクタ 81"/>
          <p:cNvCxnSpPr>
            <a:stCxn id="80" idx="5"/>
            <a:endCxn id="79" idx="2"/>
          </p:cNvCxnSpPr>
          <p:nvPr/>
        </p:nvCxnSpPr>
        <p:spPr>
          <a:xfrm>
            <a:off x="2429329" y="5552219"/>
            <a:ext cx="575887" cy="172133"/>
          </a:xfrm>
          <a:prstGeom prst="straightConnector1">
            <a:avLst/>
          </a:prstGeom>
          <a:noFill/>
          <a:ln w="19050" cap="flat" cmpd="sng" algn="ctr">
            <a:solidFill>
              <a:srgbClr val="000000"/>
            </a:solidFill>
            <a:prstDash val="solid"/>
            <a:tailEnd type="arrow"/>
          </a:ln>
          <a:effectLst/>
        </p:spPr>
      </p:cxnSp>
      <p:sp>
        <p:nvSpPr>
          <p:cNvPr id="83" name="テキスト ボックス 82"/>
          <p:cNvSpPr txBox="1"/>
          <p:nvPr/>
        </p:nvSpPr>
        <p:spPr>
          <a:xfrm>
            <a:off x="2582729" y="4927952"/>
            <a:ext cx="241037" cy="276999"/>
          </a:xfrm>
          <a:prstGeom prst="rect">
            <a:avLst/>
          </a:prstGeom>
          <a:noFill/>
        </p:spPr>
        <p:txBody>
          <a:bodyPr wrap="square" rtlCol="0">
            <a:spAutoFit/>
          </a:bodyPr>
          <a:lstStyle/>
          <a:p>
            <a:r>
              <a:rPr lang="en-US" altLang="ja-JP" sz="1200" dirty="0" smtClean="0">
                <a:solidFill>
                  <a:srgbClr val="000000"/>
                </a:solidFill>
                <a:latin typeface="Arial"/>
              </a:rPr>
              <a:t>0</a:t>
            </a:r>
            <a:endParaRPr lang="ja-JP" altLang="en-US" sz="1200" dirty="0">
              <a:solidFill>
                <a:srgbClr val="000000"/>
              </a:solidFill>
              <a:latin typeface="Arial"/>
            </a:endParaRPr>
          </a:p>
        </p:txBody>
      </p:sp>
      <p:sp>
        <p:nvSpPr>
          <p:cNvPr id="84" name="テキスト ボックス 83"/>
          <p:cNvSpPr txBox="1"/>
          <p:nvPr/>
        </p:nvSpPr>
        <p:spPr>
          <a:xfrm>
            <a:off x="2582460" y="5355517"/>
            <a:ext cx="269626" cy="276999"/>
          </a:xfrm>
          <a:prstGeom prst="rect">
            <a:avLst/>
          </a:prstGeom>
          <a:noFill/>
        </p:spPr>
        <p:txBody>
          <a:bodyPr wrap="none" rtlCol="0">
            <a:spAutoFit/>
          </a:bodyPr>
          <a:lstStyle/>
          <a:p>
            <a:r>
              <a:rPr lang="en-US" altLang="ja-JP" sz="1200" dirty="0" smtClean="0">
                <a:solidFill>
                  <a:srgbClr val="000000"/>
                </a:solidFill>
                <a:latin typeface="Arial"/>
              </a:rPr>
              <a:t>1</a:t>
            </a:r>
            <a:endParaRPr lang="ja-JP" altLang="en-US" sz="1200" dirty="0">
              <a:solidFill>
                <a:srgbClr val="000000"/>
              </a:solidFill>
              <a:latin typeface="Arial"/>
            </a:endParaRPr>
          </a:p>
        </p:txBody>
      </p:sp>
      <p:sp>
        <p:nvSpPr>
          <p:cNvPr id="85" name="円/楕円 84"/>
          <p:cNvSpPr/>
          <p:nvPr/>
        </p:nvSpPr>
        <p:spPr>
          <a:xfrm>
            <a:off x="5082858" y="3355121"/>
            <a:ext cx="465486" cy="241203"/>
          </a:xfrm>
          <a:prstGeom prst="ellipse">
            <a:avLst/>
          </a:prstGeom>
          <a:solidFill>
            <a:srgbClr val="FFFF00"/>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9</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86" name="直線矢印コネクタ 85"/>
          <p:cNvCxnSpPr>
            <a:stCxn id="85" idx="7"/>
          </p:cNvCxnSpPr>
          <p:nvPr/>
        </p:nvCxnSpPr>
        <p:spPr>
          <a:xfrm flipV="1">
            <a:off x="5480175" y="3037958"/>
            <a:ext cx="548017" cy="352486"/>
          </a:xfrm>
          <a:prstGeom prst="straightConnector1">
            <a:avLst/>
          </a:prstGeom>
          <a:noFill/>
          <a:ln w="19050" cap="flat" cmpd="sng" algn="ctr">
            <a:solidFill>
              <a:srgbClr val="000000"/>
            </a:solidFill>
            <a:prstDash val="solid"/>
            <a:tailEnd type="arrow"/>
          </a:ln>
          <a:effectLst/>
        </p:spPr>
      </p:cxnSp>
      <p:cxnSp>
        <p:nvCxnSpPr>
          <p:cNvPr id="87" name="直線矢印コネクタ 86"/>
          <p:cNvCxnSpPr>
            <a:stCxn id="85" idx="5"/>
          </p:cNvCxnSpPr>
          <p:nvPr/>
        </p:nvCxnSpPr>
        <p:spPr>
          <a:xfrm>
            <a:off x="5480175" y="3561001"/>
            <a:ext cx="575887" cy="168782"/>
          </a:xfrm>
          <a:prstGeom prst="straightConnector1">
            <a:avLst/>
          </a:prstGeom>
          <a:noFill/>
          <a:ln w="19050" cap="flat" cmpd="sng" algn="ctr">
            <a:solidFill>
              <a:srgbClr val="000000"/>
            </a:solidFill>
            <a:prstDash val="solid"/>
            <a:tailEnd type="arrow"/>
          </a:ln>
          <a:effectLst/>
        </p:spPr>
      </p:cxnSp>
      <p:sp>
        <p:nvSpPr>
          <p:cNvPr id="88" name="テキスト ボックス 87"/>
          <p:cNvSpPr txBox="1"/>
          <p:nvPr/>
        </p:nvSpPr>
        <p:spPr>
          <a:xfrm>
            <a:off x="5628962" y="2957440"/>
            <a:ext cx="241037" cy="276999"/>
          </a:xfrm>
          <a:prstGeom prst="rect">
            <a:avLst/>
          </a:prstGeom>
          <a:noFill/>
        </p:spPr>
        <p:txBody>
          <a:bodyPr wrap="square" rtlCol="0">
            <a:spAutoFit/>
          </a:bodyPr>
          <a:lstStyle/>
          <a:p>
            <a:r>
              <a:rPr lang="en-US" altLang="ja-JP" sz="1200" dirty="0" smtClean="0">
                <a:solidFill>
                  <a:srgbClr val="000000"/>
                </a:solidFill>
                <a:latin typeface="Arial"/>
              </a:rPr>
              <a:t>0</a:t>
            </a:r>
            <a:endParaRPr lang="ja-JP" altLang="en-US" sz="1200" dirty="0">
              <a:solidFill>
                <a:srgbClr val="000000"/>
              </a:solidFill>
              <a:latin typeface="Arial"/>
            </a:endParaRPr>
          </a:p>
        </p:txBody>
      </p:sp>
      <p:sp>
        <p:nvSpPr>
          <p:cNvPr id="89" name="テキスト ボックス 88"/>
          <p:cNvSpPr txBox="1"/>
          <p:nvPr/>
        </p:nvSpPr>
        <p:spPr>
          <a:xfrm>
            <a:off x="5628693" y="3390444"/>
            <a:ext cx="269626" cy="276999"/>
          </a:xfrm>
          <a:prstGeom prst="rect">
            <a:avLst/>
          </a:prstGeom>
          <a:noFill/>
        </p:spPr>
        <p:txBody>
          <a:bodyPr wrap="none" rtlCol="0">
            <a:spAutoFit/>
          </a:bodyPr>
          <a:lstStyle/>
          <a:p>
            <a:r>
              <a:rPr lang="en-US" altLang="ja-JP" sz="1200" dirty="0" smtClean="0">
                <a:solidFill>
                  <a:srgbClr val="000000"/>
                </a:solidFill>
                <a:latin typeface="Arial"/>
              </a:rPr>
              <a:t>1</a:t>
            </a:r>
            <a:endParaRPr lang="ja-JP" altLang="en-US" sz="1200" dirty="0">
              <a:solidFill>
                <a:srgbClr val="000000"/>
              </a:solidFill>
              <a:latin typeface="Arial"/>
            </a:endParaRPr>
          </a:p>
        </p:txBody>
      </p:sp>
      <p:sp>
        <p:nvSpPr>
          <p:cNvPr id="90" name="円/楕円 89"/>
          <p:cNvSpPr/>
          <p:nvPr/>
        </p:nvSpPr>
        <p:spPr>
          <a:xfrm>
            <a:off x="6023579" y="2904498"/>
            <a:ext cx="1344534" cy="31951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7:ArrayList.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clear</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91" name="円/楕円 90"/>
          <p:cNvSpPr/>
          <p:nvPr/>
        </p:nvSpPr>
        <p:spPr>
          <a:xfrm>
            <a:off x="6051449" y="3596324"/>
            <a:ext cx="1316663" cy="319518"/>
          </a:xfrm>
          <a:prstGeom prst="ellipse">
            <a:avLst/>
          </a:prstGeom>
          <a:solidFill>
            <a:schemeClr val="bg1"/>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8:ArrayList.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add</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92" name="円/楕円 91"/>
          <p:cNvSpPr/>
          <p:nvPr/>
        </p:nvSpPr>
        <p:spPr>
          <a:xfrm>
            <a:off x="5095336" y="4907676"/>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12</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93" name="直線矢印コネクタ 92"/>
          <p:cNvCxnSpPr>
            <a:stCxn id="92" idx="7"/>
          </p:cNvCxnSpPr>
          <p:nvPr/>
        </p:nvCxnSpPr>
        <p:spPr>
          <a:xfrm flipV="1">
            <a:off x="5492653" y="4590513"/>
            <a:ext cx="548017" cy="352486"/>
          </a:xfrm>
          <a:prstGeom prst="straightConnector1">
            <a:avLst/>
          </a:prstGeom>
          <a:noFill/>
          <a:ln w="19050" cap="flat" cmpd="sng" algn="ctr">
            <a:solidFill>
              <a:srgbClr val="000000"/>
            </a:solidFill>
            <a:prstDash val="solid"/>
            <a:tailEnd type="arrow"/>
          </a:ln>
          <a:effectLst/>
        </p:spPr>
      </p:cxnSp>
      <p:cxnSp>
        <p:nvCxnSpPr>
          <p:cNvPr id="94" name="直線矢印コネクタ 93"/>
          <p:cNvCxnSpPr>
            <a:stCxn id="92" idx="5"/>
          </p:cNvCxnSpPr>
          <p:nvPr/>
        </p:nvCxnSpPr>
        <p:spPr>
          <a:xfrm>
            <a:off x="5492653" y="5113556"/>
            <a:ext cx="575887" cy="168782"/>
          </a:xfrm>
          <a:prstGeom prst="straightConnector1">
            <a:avLst/>
          </a:prstGeom>
          <a:noFill/>
          <a:ln w="19050" cap="flat" cmpd="sng" algn="ctr">
            <a:solidFill>
              <a:srgbClr val="000000"/>
            </a:solidFill>
            <a:prstDash val="solid"/>
            <a:tailEnd type="arrow"/>
          </a:ln>
          <a:effectLst/>
        </p:spPr>
      </p:cxnSp>
      <p:sp>
        <p:nvSpPr>
          <p:cNvPr id="95" name="テキスト ボックス 94"/>
          <p:cNvSpPr txBox="1"/>
          <p:nvPr/>
        </p:nvSpPr>
        <p:spPr>
          <a:xfrm>
            <a:off x="5628961" y="4508362"/>
            <a:ext cx="241037" cy="276999"/>
          </a:xfrm>
          <a:prstGeom prst="rect">
            <a:avLst/>
          </a:prstGeom>
          <a:noFill/>
        </p:spPr>
        <p:txBody>
          <a:bodyPr wrap="square" rtlCol="0">
            <a:spAutoFit/>
          </a:bodyPr>
          <a:lstStyle/>
          <a:p>
            <a:r>
              <a:rPr lang="en-US" altLang="ja-JP" sz="1200" dirty="0" smtClean="0">
                <a:solidFill>
                  <a:srgbClr val="000000"/>
                </a:solidFill>
                <a:latin typeface="Arial"/>
              </a:rPr>
              <a:t>0</a:t>
            </a:r>
            <a:endParaRPr lang="ja-JP" altLang="en-US" sz="1200" dirty="0">
              <a:solidFill>
                <a:srgbClr val="000000"/>
              </a:solidFill>
              <a:latin typeface="Arial"/>
            </a:endParaRPr>
          </a:p>
        </p:txBody>
      </p:sp>
      <p:sp>
        <p:nvSpPr>
          <p:cNvPr id="96" name="テキスト ボックス 95"/>
          <p:cNvSpPr txBox="1"/>
          <p:nvPr/>
        </p:nvSpPr>
        <p:spPr>
          <a:xfrm>
            <a:off x="5628692" y="4963505"/>
            <a:ext cx="269626" cy="276999"/>
          </a:xfrm>
          <a:prstGeom prst="rect">
            <a:avLst/>
          </a:prstGeom>
          <a:noFill/>
        </p:spPr>
        <p:txBody>
          <a:bodyPr wrap="none" rtlCol="0">
            <a:spAutoFit/>
          </a:bodyPr>
          <a:lstStyle/>
          <a:p>
            <a:r>
              <a:rPr lang="en-US" altLang="ja-JP" sz="1200" dirty="0" smtClean="0">
                <a:solidFill>
                  <a:srgbClr val="000000"/>
                </a:solidFill>
                <a:latin typeface="Arial"/>
              </a:rPr>
              <a:t>1</a:t>
            </a:r>
            <a:endParaRPr lang="ja-JP" altLang="en-US" sz="1200" dirty="0">
              <a:solidFill>
                <a:srgbClr val="000000"/>
              </a:solidFill>
              <a:latin typeface="Arial"/>
            </a:endParaRPr>
          </a:p>
        </p:txBody>
      </p:sp>
      <p:cxnSp>
        <p:nvCxnSpPr>
          <p:cNvPr id="97" name="直線矢印コネクタ 96"/>
          <p:cNvCxnSpPr>
            <a:stCxn id="78" idx="6"/>
            <a:endCxn id="92" idx="2"/>
          </p:cNvCxnSpPr>
          <p:nvPr/>
        </p:nvCxnSpPr>
        <p:spPr>
          <a:xfrm flipV="1">
            <a:off x="4321880" y="5028278"/>
            <a:ext cx="773456" cy="4248"/>
          </a:xfrm>
          <a:prstGeom prst="straightConnector1">
            <a:avLst/>
          </a:prstGeom>
          <a:noFill/>
          <a:ln w="19050" cap="flat" cmpd="sng" algn="ctr">
            <a:solidFill>
              <a:srgbClr val="000000"/>
            </a:solidFill>
            <a:prstDash val="solid"/>
            <a:tailEnd type="arrow"/>
          </a:ln>
          <a:effectLst/>
        </p:spPr>
      </p:cxnSp>
      <p:sp>
        <p:nvSpPr>
          <p:cNvPr id="98" name="円/楕円 97"/>
          <p:cNvSpPr/>
          <p:nvPr/>
        </p:nvSpPr>
        <p:spPr>
          <a:xfrm>
            <a:off x="6023578" y="4465843"/>
            <a:ext cx="1344534" cy="319518"/>
          </a:xfrm>
          <a:prstGeom prst="ellipse">
            <a:avLst/>
          </a:prstGeom>
          <a:solidFill>
            <a:schemeClr val="bg1"/>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10:LinkedList.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clear</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99" name="円/楕円 98"/>
          <p:cNvSpPr/>
          <p:nvPr/>
        </p:nvSpPr>
        <p:spPr>
          <a:xfrm>
            <a:off x="6051448" y="5157669"/>
            <a:ext cx="1403060" cy="31951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11:LindedList.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add</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100" name="円/楕円 99"/>
          <p:cNvSpPr/>
          <p:nvPr/>
        </p:nvSpPr>
        <p:spPr>
          <a:xfrm>
            <a:off x="5095337" y="4018354"/>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13</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01" name="直線矢印コネクタ 100"/>
          <p:cNvCxnSpPr>
            <a:stCxn id="70" idx="6"/>
            <a:endCxn id="100" idx="2"/>
          </p:cNvCxnSpPr>
          <p:nvPr/>
        </p:nvCxnSpPr>
        <p:spPr>
          <a:xfrm flipV="1">
            <a:off x="4321880" y="4138956"/>
            <a:ext cx="773457" cy="16212"/>
          </a:xfrm>
          <a:prstGeom prst="straightConnector1">
            <a:avLst/>
          </a:prstGeom>
          <a:noFill/>
          <a:ln w="19050" cap="flat" cmpd="sng" algn="ctr">
            <a:solidFill>
              <a:srgbClr val="000000"/>
            </a:solidFill>
            <a:prstDash val="solid"/>
            <a:tailEnd type="arrow"/>
          </a:ln>
          <a:effectLst/>
        </p:spPr>
      </p:cxnSp>
      <p:sp>
        <p:nvSpPr>
          <p:cNvPr id="102" name="円/楕円 101"/>
          <p:cNvSpPr/>
          <p:nvPr/>
        </p:nvSpPr>
        <p:spPr>
          <a:xfrm>
            <a:off x="5120504" y="5587538"/>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14</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03" name="直線矢印コネクタ 102"/>
          <p:cNvCxnSpPr>
            <a:stCxn id="79" idx="6"/>
            <a:endCxn id="102" idx="2"/>
          </p:cNvCxnSpPr>
          <p:nvPr/>
        </p:nvCxnSpPr>
        <p:spPr>
          <a:xfrm flipV="1">
            <a:off x="4321879" y="5708140"/>
            <a:ext cx="798625" cy="16212"/>
          </a:xfrm>
          <a:prstGeom prst="straightConnector1">
            <a:avLst/>
          </a:prstGeom>
          <a:noFill/>
          <a:ln w="19050" cap="flat" cmpd="sng" algn="ctr">
            <a:solidFill>
              <a:srgbClr val="000000"/>
            </a:solidFill>
            <a:prstDash val="solid"/>
            <a:tailEnd type="arrow"/>
          </a:ln>
          <a:effectLst/>
        </p:spPr>
      </p:cxnSp>
      <p:sp>
        <p:nvSpPr>
          <p:cNvPr id="104" name="円/楕円 103"/>
          <p:cNvSpPr/>
          <p:nvPr/>
        </p:nvSpPr>
        <p:spPr>
          <a:xfrm>
            <a:off x="8141570" y="2943655"/>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15</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05" name="直線矢印コネクタ 104"/>
          <p:cNvCxnSpPr>
            <a:stCxn id="90" idx="6"/>
            <a:endCxn id="104" idx="2"/>
          </p:cNvCxnSpPr>
          <p:nvPr/>
        </p:nvCxnSpPr>
        <p:spPr>
          <a:xfrm>
            <a:off x="7368113" y="3064257"/>
            <a:ext cx="773457" cy="0"/>
          </a:xfrm>
          <a:prstGeom prst="straightConnector1">
            <a:avLst/>
          </a:prstGeom>
          <a:noFill/>
          <a:ln w="19050" cap="flat" cmpd="sng" algn="ctr">
            <a:solidFill>
              <a:srgbClr val="000000"/>
            </a:solidFill>
            <a:prstDash val="solid"/>
            <a:tailEnd type="arrow"/>
          </a:ln>
          <a:effectLst/>
        </p:spPr>
      </p:cxnSp>
      <p:cxnSp>
        <p:nvCxnSpPr>
          <p:cNvPr id="106" name="直線矢印コネクタ 105"/>
          <p:cNvCxnSpPr>
            <a:stCxn id="69" idx="6"/>
            <a:endCxn id="85" idx="2"/>
          </p:cNvCxnSpPr>
          <p:nvPr/>
        </p:nvCxnSpPr>
        <p:spPr>
          <a:xfrm>
            <a:off x="4321881" y="3463342"/>
            <a:ext cx="760977" cy="12381"/>
          </a:xfrm>
          <a:prstGeom prst="straightConnector1">
            <a:avLst/>
          </a:prstGeom>
          <a:noFill/>
          <a:ln w="19050" cap="flat" cmpd="sng" algn="ctr">
            <a:solidFill>
              <a:srgbClr val="000000"/>
            </a:solidFill>
            <a:prstDash val="solid"/>
            <a:tailEnd type="arrow"/>
          </a:ln>
          <a:effectLst/>
        </p:spPr>
      </p:cxnSp>
      <p:sp>
        <p:nvSpPr>
          <p:cNvPr id="107" name="円/楕円 106"/>
          <p:cNvSpPr/>
          <p:nvPr/>
        </p:nvSpPr>
        <p:spPr>
          <a:xfrm>
            <a:off x="8141570" y="3634324"/>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16</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08" name="直線矢印コネクタ 107"/>
          <p:cNvCxnSpPr>
            <a:stCxn id="91" idx="6"/>
            <a:endCxn id="107" idx="2"/>
          </p:cNvCxnSpPr>
          <p:nvPr/>
        </p:nvCxnSpPr>
        <p:spPr>
          <a:xfrm flipV="1">
            <a:off x="7368112" y="3754926"/>
            <a:ext cx="773458" cy="1157"/>
          </a:xfrm>
          <a:prstGeom prst="straightConnector1">
            <a:avLst/>
          </a:prstGeom>
          <a:noFill/>
          <a:ln w="19050" cap="flat" cmpd="sng" algn="ctr">
            <a:solidFill>
              <a:srgbClr val="000000"/>
            </a:solidFill>
            <a:prstDash val="solid"/>
            <a:tailEnd type="arrow"/>
          </a:ln>
          <a:effectLst/>
        </p:spPr>
      </p:cxnSp>
      <p:sp>
        <p:nvSpPr>
          <p:cNvPr id="109" name="円/楕円 108"/>
          <p:cNvSpPr/>
          <p:nvPr/>
        </p:nvSpPr>
        <p:spPr>
          <a:xfrm>
            <a:off x="8141569" y="4505000"/>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17</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10" name="直線矢印コネクタ 109"/>
          <p:cNvCxnSpPr>
            <a:stCxn id="98" idx="6"/>
            <a:endCxn id="109" idx="2"/>
          </p:cNvCxnSpPr>
          <p:nvPr/>
        </p:nvCxnSpPr>
        <p:spPr>
          <a:xfrm>
            <a:off x="7368112" y="4625602"/>
            <a:ext cx="773457" cy="0"/>
          </a:xfrm>
          <a:prstGeom prst="straightConnector1">
            <a:avLst/>
          </a:prstGeom>
          <a:noFill/>
          <a:ln w="19050" cap="flat" cmpd="sng" algn="ctr">
            <a:solidFill>
              <a:srgbClr val="000000"/>
            </a:solidFill>
            <a:prstDash val="solid"/>
            <a:tailEnd type="arrow"/>
          </a:ln>
          <a:effectLst/>
        </p:spPr>
      </p:cxnSp>
      <p:sp>
        <p:nvSpPr>
          <p:cNvPr id="111" name="円/楕円 110"/>
          <p:cNvSpPr/>
          <p:nvPr/>
        </p:nvSpPr>
        <p:spPr>
          <a:xfrm>
            <a:off x="8141569" y="5196826"/>
            <a:ext cx="465486" cy="24120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18</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12" name="直線矢印コネクタ 111"/>
          <p:cNvCxnSpPr>
            <a:stCxn id="99" idx="6"/>
            <a:endCxn id="111" idx="2"/>
          </p:cNvCxnSpPr>
          <p:nvPr/>
        </p:nvCxnSpPr>
        <p:spPr>
          <a:xfrm>
            <a:off x="7454508" y="5317428"/>
            <a:ext cx="687061" cy="0"/>
          </a:xfrm>
          <a:prstGeom prst="straightConnector1">
            <a:avLst/>
          </a:prstGeom>
          <a:noFill/>
          <a:ln w="19050" cap="flat" cmpd="sng" algn="ctr">
            <a:solidFill>
              <a:srgbClr val="000000"/>
            </a:solidFill>
            <a:prstDash val="solid"/>
            <a:tailEnd type="arrow"/>
          </a:ln>
          <a:effectLst/>
        </p:spPr>
      </p:cxn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32</a:t>
            </a:fld>
            <a:endParaRPr lang="en-US" altLang="ja-JP" dirty="0"/>
          </a:p>
        </p:txBody>
      </p:sp>
      <p:sp>
        <p:nvSpPr>
          <p:cNvPr id="5" name="円/楕円 4"/>
          <p:cNvSpPr/>
          <p:nvPr/>
        </p:nvSpPr>
        <p:spPr>
          <a:xfrm>
            <a:off x="1907704" y="3667443"/>
            <a:ext cx="674756" cy="42314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円/楕円 51"/>
          <p:cNvSpPr/>
          <p:nvPr/>
        </p:nvSpPr>
        <p:spPr>
          <a:xfrm>
            <a:off x="4962750" y="3255637"/>
            <a:ext cx="674756" cy="42314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4637865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手順</a:t>
            </a:r>
            <a:r>
              <a:rPr lang="en-US" altLang="ja-JP" dirty="0" smtClean="0"/>
              <a:t>3</a:t>
            </a:r>
            <a:r>
              <a:rPr lang="ja-JP" altLang="en-US" dirty="0" smtClean="0"/>
              <a:t>：</a:t>
            </a:r>
            <a:r>
              <a:rPr lang="ja-JP" altLang="en-US" dirty="0"/>
              <a:t>手続き間実行経路グラフ</a:t>
            </a:r>
            <a:r>
              <a:rPr lang="ja-JP" altLang="en-US" dirty="0" smtClean="0"/>
              <a:t>からの</a:t>
            </a:r>
            <a:r>
              <a:rPr lang="en-US" altLang="ja-JP" dirty="0" smtClean="0"/>
              <a:t/>
            </a:r>
            <a:br>
              <a:rPr lang="en-US" altLang="ja-JP" dirty="0" smtClean="0"/>
            </a:br>
            <a:r>
              <a:rPr lang="ja-JP" altLang="en-US" dirty="0" smtClean="0"/>
              <a:t>メソッド列</a:t>
            </a:r>
            <a:r>
              <a:rPr lang="ja-JP" altLang="en-US" dirty="0"/>
              <a:t>の抽出</a:t>
            </a:r>
            <a:endParaRPr kumimoji="1" lang="ja-JP" altLang="en-US" dirty="0"/>
          </a:p>
        </p:txBody>
      </p:sp>
      <p:sp>
        <p:nvSpPr>
          <p:cNvPr id="3" name="コンテンツ プレースホルダー 2"/>
          <p:cNvSpPr>
            <a:spLocks noGrp="1"/>
          </p:cNvSpPr>
          <p:nvPr>
            <p:ph idx="1"/>
          </p:nvPr>
        </p:nvSpPr>
        <p:spPr>
          <a:xfrm>
            <a:off x="457200" y="1600201"/>
            <a:ext cx="8229600" cy="964704"/>
          </a:xfrm>
        </p:spPr>
        <p:txBody>
          <a:bodyPr/>
          <a:lstStyle/>
          <a:p>
            <a:pPr marL="0" indent="0">
              <a:buNone/>
            </a:pPr>
            <a:r>
              <a:rPr kumimoji="1" lang="ja-JP" altLang="en-US" dirty="0" smtClean="0"/>
              <a:t>先祖ノードの集合</a:t>
            </a:r>
            <a:r>
              <a:rPr lang="ja-JP" altLang="en-US" dirty="0" smtClean="0"/>
              <a:t>に含まれる</a:t>
            </a:r>
            <a:r>
              <a:rPr lang="ja-JP" altLang="en-US" u="sng" dirty="0" smtClean="0"/>
              <a:t>パスノードとその子</a:t>
            </a:r>
            <a:r>
              <a:rPr lang="ja-JP" altLang="en-US" dirty="0" smtClean="0"/>
              <a:t>から構成される部分グラフを求める</a:t>
            </a:r>
            <a:r>
              <a:rPr lang="en-US" altLang="ja-JP" dirty="0" smtClean="0"/>
              <a:t> (</a:t>
            </a:r>
            <a:r>
              <a:rPr lang="ja-JP" altLang="en-US" dirty="0"/>
              <a:t>入力メソッドと</a:t>
            </a:r>
            <a:r>
              <a:rPr lang="ja-JP" altLang="en-US" dirty="0" smtClean="0"/>
              <a:t>関係が</a:t>
            </a:r>
            <a:r>
              <a:rPr lang="ja-JP" altLang="en-US" dirty="0"/>
              <a:t>弱い</a:t>
            </a:r>
            <a:r>
              <a:rPr lang="ja-JP" altLang="en-US" dirty="0" smtClean="0"/>
              <a:t>経路</a:t>
            </a:r>
            <a:r>
              <a:rPr lang="ja-JP" altLang="en-US" dirty="0"/>
              <a:t>の排除</a:t>
            </a:r>
            <a:r>
              <a:rPr lang="en-US" altLang="ja-JP" dirty="0"/>
              <a:t>)</a:t>
            </a:r>
            <a:endParaRPr kumimoji="1" lang="en-US" altLang="ja-JP" dirty="0" smtClean="0"/>
          </a:p>
        </p:txBody>
      </p:sp>
      <p:sp>
        <p:nvSpPr>
          <p:cNvPr id="50" name="角丸四角形 49"/>
          <p:cNvSpPr/>
          <p:nvPr/>
        </p:nvSpPr>
        <p:spPr>
          <a:xfrm>
            <a:off x="539765" y="2799894"/>
            <a:ext cx="2175621" cy="5383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a:t>
            </a:r>
            <a:r>
              <a:rPr lang="en-US" altLang="ja-JP" sz="1600" dirty="0" smtClean="0">
                <a:solidFill>
                  <a:schemeClr val="tx1"/>
                </a:solidFill>
              </a:rPr>
              <a:t>7</a:t>
            </a:r>
            <a:r>
              <a:rPr kumimoji="1" lang="en-US" altLang="ja-JP" sz="1600" dirty="0" smtClean="0">
                <a:solidFill>
                  <a:schemeClr val="tx1"/>
                </a:solidFill>
              </a:rPr>
              <a:t>,2)</a:t>
            </a:r>
            <a:r>
              <a:rPr kumimoji="1" lang="ja-JP" altLang="en-US" sz="1600" dirty="0" smtClean="0">
                <a:solidFill>
                  <a:schemeClr val="tx1"/>
                </a:solidFill>
              </a:rPr>
              <a:t>の組み合わせ</a:t>
            </a:r>
            <a:endParaRPr kumimoji="1" lang="en-US" altLang="ja-JP" sz="1600" dirty="0" smtClean="0">
              <a:solidFill>
                <a:schemeClr val="tx1"/>
              </a:solidFill>
            </a:endParaRPr>
          </a:p>
        </p:txBody>
      </p:sp>
      <p:sp>
        <p:nvSpPr>
          <p:cNvPr id="51" name="円/楕円 50"/>
          <p:cNvSpPr/>
          <p:nvPr/>
        </p:nvSpPr>
        <p:spPr>
          <a:xfrm>
            <a:off x="549762" y="4373877"/>
            <a:ext cx="1153721" cy="31951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0:Example.main</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52" name="円/楕円 51"/>
          <p:cNvSpPr/>
          <p:nvPr/>
        </p:nvSpPr>
        <p:spPr>
          <a:xfrm>
            <a:off x="2977347" y="3303583"/>
            <a:ext cx="1344534" cy="31951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1:Example.</a:t>
            </a:r>
          </a:p>
          <a:p>
            <a:pPr lvl="0" algn="ctr">
              <a:defRPr/>
            </a:pPr>
            <a:r>
              <a:rPr lang="en-US" altLang="ja-JP" sz="1000" dirty="0"/>
              <a:t>initialize</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53" name="円/楕円 52"/>
          <p:cNvSpPr/>
          <p:nvPr/>
        </p:nvSpPr>
        <p:spPr>
          <a:xfrm>
            <a:off x="3005217" y="3995409"/>
            <a:ext cx="1316663" cy="31951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2:ArrayList.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size</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54" name="円/楕円 53"/>
          <p:cNvSpPr/>
          <p:nvPr/>
        </p:nvSpPr>
        <p:spPr>
          <a:xfrm>
            <a:off x="2032013" y="3757626"/>
            <a:ext cx="465486" cy="264083"/>
          </a:xfrm>
          <a:prstGeom prst="ellipse">
            <a:avLst/>
          </a:prstGeom>
          <a:solidFill>
            <a:srgbClr val="FFFF00"/>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3</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55" name="直線矢印コネクタ 54"/>
          <p:cNvCxnSpPr>
            <a:stCxn id="51" idx="7"/>
            <a:endCxn id="54" idx="2"/>
          </p:cNvCxnSpPr>
          <p:nvPr/>
        </p:nvCxnSpPr>
        <p:spPr>
          <a:xfrm flipV="1">
            <a:off x="1534524" y="3889668"/>
            <a:ext cx="497489" cy="531001"/>
          </a:xfrm>
          <a:prstGeom prst="straightConnector1">
            <a:avLst/>
          </a:prstGeom>
          <a:noFill/>
          <a:ln w="19050" cap="flat" cmpd="sng" algn="ctr">
            <a:solidFill>
              <a:srgbClr val="000000"/>
            </a:solidFill>
            <a:prstDash val="solid"/>
            <a:tailEnd type="arrow"/>
          </a:ln>
          <a:effectLst/>
        </p:spPr>
      </p:cxnSp>
      <p:cxnSp>
        <p:nvCxnSpPr>
          <p:cNvPr id="56" name="直線矢印コネクタ 55"/>
          <p:cNvCxnSpPr>
            <a:stCxn id="51" idx="5"/>
            <a:endCxn id="63" idx="2"/>
          </p:cNvCxnSpPr>
          <p:nvPr/>
        </p:nvCxnSpPr>
        <p:spPr>
          <a:xfrm>
            <a:off x="1534524" y="4646603"/>
            <a:ext cx="497488" cy="812249"/>
          </a:xfrm>
          <a:prstGeom prst="straightConnector1">
            <a:avLst/>
          </a:prstGeom>
          <a:noFill/>
          <a:ln w="19050" cap="flat" cmpd="sng" algn="ctr">
            <a:solidFill>
              <a:srgbClr val="C0C0C0"/>
            </a:solidFill>
            <a:prstDash val="solid"/>
            <a:tailEnd type="arrow"/>
          </a:ln>
          <a:effectLst/>
        </p:spPr>
      </p:cxnSp>
      <p:cxnSp>
        <p:nvCxnSpPr>
          <p:cNvPr id="57" name="直線矢印コネクタ 56"/>
          <p:cNvCxnSpPr>
            <a:stCxn id="54" idx="7"/>
            <a:endCxn id="52" idx="2"/>
          </p:cNvCxnSpPr>
          <p:nvPr/>
        </p:nvCxnSpPr>
        <p:spPr>
          <a:xfrm flipV="1">
            <a:off x="2429330" y="3463342"/>
            <a:ext cx="548017" cy="332958"/>
          </a:xfrm>
          <a:prstGeom prst="straightConnector1">
            <a:avLst/>
          </a:prstGeom>
          <a:noFill/>
          <a:ln w="19050" cap="flat" cmpd="sng" algn="ctr">
            <a:solidFill>
              <a:srgbClr val="000000"/>
            </a:solidFill>
            <a:prstDash val="solid"/>
            <a:tailEnd type="arrow"/>
          </a:ln>
          <a:effectLst/>
        </p:spPr>
      </p:cxnSp>
      <p:cxnSp>
        <p:nvCxnSpPr>
          <p:cNvPr id="58" name="直線矢印コネクタ 57"/>
          <p:cNvCxnSpPr>
            <a:stCxn id="54" idx="5"/>
            <a:endCxn id="53" idx="2"/>
          </p:cNvCxnSpPr>
          <p:nvPr/>
        </p:nvCxnSpPr>
        <p:spPr>
          <a:xfrm>
            <a:off x="2429330" y="3983035"/>
            <a:ext cx="575887" cy="172133"/>
          </a:xfrm>
          <a:prstGeom prst="straightConnector1">
            <a:avLst/>
          </a:prstGeom>
          <a:noFill/>
          <a:ln w="19050" cap="flat" cmpd="sng" algn="ctr">
            <a:solidFill>
              <a:srgbClr val="000000"/>
            </a:solidFill>
            <a:prstDash val="solid"/>
            <a:tailEnd type="arrow"/>
          </a:ln>
          <a:effectLst/>
        </p:spPr>
      </p:cxnSp>
      <p:sp>
        <p:nvSpPr>
          <p:cNvPr id="59" name="テキスト ボックス 58"/>
          <p:cNvSpPr txBox="1"/>
          <p:nvPr/>
        </p:nvSpPr>
        <p:spPr>
          <a:xfrm>
            <a:off x="2582730" y="3324842"/>
            <a:ext cx="241037" cy="276999"/>
          </a:xfrm>
          <a:prstGeom prst="rect">
            <a:avLst/>
          </a:prstGeom>
          <a:noFill/>
        </p:spPr>
        <p:txBody>
          <a:bodyPr wrap="square" rtlCol="0">
            <a:spAutoFit/>
          </a:bodyPr>
          <a:lstStyle/>
          <a:p>
            <a:r>
              <a:rPr lang="en-US" altLang="ja-JP" sz="1200" dirty="0" smtClean="0">
                <a:solidFill>
                  <a:srgbClr val="000000"/>
                </a:solidFill>
                <a:latin typeface="Arial"/>
              </a:rPr>
              <a:t>0</a:t>
            </a:r>
            <a:endParaRPr lang="ja-JP" altLang="en-US" sz="1200" dirty="0">
              <a:solidFill>
                <a:srgbClr val="000000"/>
              </a:solidFill>
              <a:latin typeface="Arial"/>
            </a:endParaRPr>
          </a:p>
        </p:txBody>
      </p:sp>
      <p:sp>
        <p:nvSpPr>
          <p:cNvPr id="60" name="テキスト ボックス 59"/>
          <p:cNvSpPr txBox="1"/>
          <p:nvPr/>
        </p:nvSpPr>
        <p:spPr>
          <a:xfrm>
            <a:off x="2582461" y="3782477"/>
            <a:ext cx="269626" cy="276999"/>
          </a:xfrm>
          <a:prstGeom prst="rect">
            <a:avLst/>
          </a:prstGeom>
          <a:noFill/>
        </p:spPr>
        <p:txBody>
          <a:bodyPr wrap="none" rtlCol="0">
            <a:spAutoFit/>
          </a:bodyPr>
          <a:lstStyle/>
          <a:p>
            <a:r>
              <a:rPr lang="en-US" altLang="ja-JP" sz="1200" dirty="0" smtClean="0">
                <a:solidFill>
                  <a:srgbClr val="000000"/>
                </a:solidFill>
                <a:latin typeface="Arial"/>
              </a:rPr>
              <a:t>1</a:t>
            </a:r>
            <a:endParaRPr lang="ja-JP" altLang="en-US" sz="1200" dirty="0">
              <a:solidFill>
                <a:srgbClr val="000000"/>
              </a:solidFill>
              <a:latin typeface="Arial"/>
            </a:endParaRPr>
          </a:p>
        </p:txBody>
      </p:sp>
      <p:sp>
        <p:nvSpPr>
          <p:cNvPr id="61" name="円/楕円 60"/>
          <p:cNvSpPr/>
          <p:nvPr/>
        </p:nvSpPr>
        <p:spPr>
          <a:xfrm>
            <a:off x="2977346" y="4872767"/>
            <a:ext cx="1344534" cy="319518"/>
          </a:xfrm>
          <a:prstGeom prst="ellipse">
            <a:avLst/>
          </a:prstGeom>
          <a:solidFill>
            <a:srgbClr val="FFFFFF"/>
          </a:solidFill>
          <a:ln w="19050" cap="flat" cmpd="sng" algn="ctr">
            <a:solidFill>
              <a:srgbClr val="CDCDC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CDCDCD"/>
                </a:solidFill>
                <a:effectLst/>
                <a:uLnTx/>
                <a:uFillTx/>
                <a:latin typeface="Arial"/>
                <a:ea typeface="ＭＳ Ｐゴシック"/>
                <a:cs typeface="+mn-cs"/>
              </a:rPr>
              <a:t>4:Example.</a:t>
            </a:r>
          </a:p>
          <a:p>
            <a:pPr lvl="0" algn="ctr">
              <a:defRPr/>
            </a:pPr>
            <a:r>
              <a:rPr lang="en-US" altLang="ja-JP" sz="1000" dirty="0" smtClean="0">
                <a:solidFill>
                  <a:schemeClr val="bg1">
                    <a:lumMod val="75000"/>
                  </a:schemeClr>
                </a:solidFill>
              </a:rPr>
              <a:t>initialize</a:t>
            </a:r>
            <a:endParaRPr kumimoji="0" lang="ja-JP" altLang="en-US" sz="1000" b="0" i="0" u="none" strike="noStrike" kern="0" cap="none" spc="0" normalizeH="0" baseline="0" noProof="0" dirty="0" smtClean="0">
              <a:ln>
                <a:noFill/>
              </a:ln>
              <a:solidFill>
                <a:schemeClr val="bg1">
                  <a:lumMod val="75000"/>
                </a:schemeClr>
              </a:solidFill>
              <a:effectLst/>
              <a:uLnTx/>
              <a:uFillTx/>
              <a:latin typeface="Arial"/>
              <a:ea typeface="ＭＳ Ｐゴシック"/>
            </a:endParaRPr>
          </a:p>
        </p:txBody>
      </p:sp>
      <p:sp>
        <p:nvSpPr>
          <p:cNvPr id="62" name="円/楕円 61"/>
          <p:cNvSpPr/>
          <p:nvPr/>
        </p:nvSpPr>
        <p:spPr>
          <a:xfrm>
            <a:off x="3005216" y="5564593"/>
            <a:ext cx="1316663" cy="319518"/>
          </a:xfrm>
          <a:prstGeom prst="ellipse">
            <a:avLst/>
          </a:prstGeom>
          <a:solidFill>
            <a:schemeClr val="bg1"/>
          </a:solidFill>
          <a:ln w="19050" cap="flat" cmpd="sng" algn="ctr">
            <a:solidFill>
              <a:srgbClr val="CDCDC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CDCDCD"/>
                </a:solidFill>
                <a:effectLst/>
                <a:uLnTx/>
                <a:uFillTx/>
                <a:latin typeface="Arial"/>
                <a:ea typeface="ＭＳ Ｐゴシック"/>
                <a:cs typeface="+mn-cs"/>
              </a:rPr>
              <a:t>5:LinkedList.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CDCDCD"/>
                </a:solidFill>
                <a:effectLst/>
                <a:uLnTx/>
                <a:uFillTx/>
                <a:latin typeface="Arial"/>
                <a:ea typeface="ＭＳ Ｐゴシック"/>
                <a:cs typeface="+mn-cs"/>
              </a:rPr>
              <a:t>size</a:t>
            </a:r>
            <a:endParaRPr kumimoji="0" lang="ja-JP" altLang="en-US" sz="1000" b="0" i="0" u="none" strike="noStrike" kern="0" cap="none" spc="0" normalizeH="0" baseline="0" noProof="0" dirty="0" smtClean="0">
              <a:ln>
                <a:noFill/>
              </a:ln>
              <a:solidFill>
                <a:srgbClr val="CDCDCD"/>
              </a:solidFill>
              <a:effectLst/>
              <a:uLnTx/>
              <a:uFillTx/>
              <a:latin typeface="Arial"/>
              <a:ea typeface="ＭＳ Ｐゴシック"/>
              <a:cs typeface="+mn-cs"/>
            </a:endParaRPr>
          </a:p>
        </p:txBody>
      </p:sp>
      <p:sp>
        <p:nvSpPr>
          <p:cNvPr id="63" name="円/楕円 62"/>
          <p:cNvSpPr/>
          <p:nvPr/>
        </p:nvSpPr>
        <p:spPr>
          <a:xfrm>
            <a:off x="2032012" y="5326810"/>
            <a:ext cx="465486" cy="264083"/>
          </a:xfrm>
          <a:prstGeom prst="ellipse">
            <a:avLst/>
          </a:prstGeom>
          <a:solidFill>
            <a:srgbClr val="FFFFFF"/>
          </a:solidFill>
          <a:ln w="19050" cap="flat" cmpd="sng" algn="ctr">
            <a:solidFill>
              <a:srgbClr val="CDCDC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CDCDCD"/>
                </a:solidFill>
                <a:effectLst/>
                <a:uLnTx/>
                <a:uFillTx/>
                <a:latin typeface="Arial"/>
                <a:ea typeface="ＭＳ Ｐゴシック"/>
                <a:cs typeface="+mn-cs"/>
              </a:rPr>
              <a:t>6</a:t>
            </a:r>
            <a:endParaRPr kumimoji="0" lang="ja-JP" altLang="en-US" sz="1000" b="0" i="0" u="none" strike="noStrike" kern="0" cap="none" spc="0" normalizeH="0" baseline="0" noProof="0" dirty="0" smtClean="0">
              <a:ln>
                <a:noFill/>
              </a:ln>
              <a:solidFill>
                <a:srgbClr val="CDCDCD"/>
              </a:solidFill>
              <a:effectLst/>
              <a:uLnTx/>
              <a:uFillTx/>
              <a:latin typeface="Arial"/>
              <a:ea typeface="ＭＳ Ｐゴシック"/>
              <a:cs typeface="+mn-cs"/>
            </a:endParaRPr>
          </a:p>
        </p:txBody>
      </p:sp>
      <p:cxnSp>
        <p:nvCxnSpPr>
          <p:cNvPr id="64" name="直線矢印コネクタ 63"/>
          <p:cNvCxnSpPr>
            <a:stCxn id="63" idx="7"/>
            <a:endCxn id="61" idx="2"/>
          </p:cNvCxnSpPr>
          <p:nvPr/>
        </p:nvCxnSpPr>
        <p:spPr>
          <a:xfrm flipV="1">
            <a:off x="2429329" y="5032526"/>
            <a:ext cx="548017" cy="332958"/>
          </a:xfrm>
          <a:prstGeom prst="straightConnector1">
            <a:avLst/>
          </a:prstGeom>
          <a:noFill/>
          <a:ln w="19050" cap="flat" cmpd="sng" algn="ctr">
            <a:solidFill>
              <a:srgbClr val="CDCDCD"/>
            </a:solidFill>
            <a:prstDash val="solid"/>
            <a:tailEnd type="arrow"/>
          </a:ln>
          <a:effectLst/>
        </p:spPr>
      </p:cxnSp>
      <p:cxnSp>
        <p:nvCxnSpPr>
          <p:cNvPr id="65" name="直線矢印コネクタ 64"/>
          <p:cNvCxnSpPr>
            <a:stCxn id="63" idx="5"/>
            <a:endCxn id="62" idx="2"/>
          </p:cNvCxnSpPr>
          <p:nvPr/>
        </p:nvCxnSpPr>
        <p:spPr>
          <a:xfrm>
            <a:off x="2429329" y="5552219"/>
            <a:ext cx="575887" cy="172133"/>
          </a:xfrm>
          <a:prstGeom prst="straightConnector1">
            <a:avLst/>
          </a:prstGeom>
          <a:noFill/>
          <a:ln w="19050" cap="flat" cmpd="sng" algn="ctr">
            <a:solidFill>
              <a:srgbClr val="CDCDCD"/>
            </a:solidFill>
            <a:prstDash val="solid"/>
            <a:tailEnd type="arrow"/>
          </a:ln>
          <a:effectLst/>
        </p:spPr>
      </p:cxnSp>
      <p:sp>
        <p:nvSpPr>
          <p:cNvPr id="66" name="テキスト ボックス 65"/>
          <p:cNvSpPr txBox="1"/>
          <p:nvPr/>
        </p:nvSpPr>
        <p:spPr>
          <a:xfrm>
            <a:off x="2582729" y="4927952"/>
            <a:ext cx="241037" cy="276999"/>
          </a:xfrm>
          <a:prstGeom prst="rect">
            <a:avLst/>
          </a:prstGeom>
          <a:noFill/>
          <a:ln>
            <a:noFill/>
          </a:ln>
        </p:spPr>
        <p:txBody>
          <a:bodyPr wrap="square" rtlCol="0">
            <a:spAutoFit/>
          </a:bodyPr>
          <a:lstStyle/>
          <a:p>
            <a:r>
              <a:rPr lang="en-US" altLang="ja-JP" sz="1200" dirty="0" smtClean="0">
                <a:solidFill>
                  <a:srgbClr val="CDCDCD"/>
                </a:solidFill>
                <a:latin typeface="Arial"/>
              </a:rPr>
              <a:t>0</a:t>
            </a:r>
            <a:endParaRPr lang="ja-JP" altLang="en-US" sz="1200" dirty="0">
              <a:solidFill>
                <a:srgbClr val="CDCDCD"/>
              </a:solidFill>
              <a:latin typeface="Arial"/>
            </a:endParaRPr>
          </a:p>
        </p:txBody>
      </p:sp>
      <p:sp>
        <p:nvSpPr>
          <p:cNvPr id="113" name="テキスト ボックス 112"/>
          <p:cNvSpPr txBox="1"/>
          <p:nvPr/>
        </p:nvSpPr>
        <p:spPr>
          <a:xfrm>
            <a:off x="2582460" y="5355517"/>
            <a:ext cx="269626" cy="276999"/>
          </a:xfrm>
          <a:prstGeom prst="rect">
            <a:avLst/>
          </a:prstGeom>
          <a:noFill/>
          <a:ln>
            <a:noFill/>
          </a:ln>
        </p:spPr>
        <p:txBody>
          <a:bodyPr wrap="none" rtlCol="0">
            <a:spAutoFit/>
          </a:bodyPr>
          <a:lstStyle/>
          <a:p>
            <a:r>
              <a:rPr lang="en-US" altLang="ja-JP" sz="1200" dirty="0" smtClean="0">
                <a:solidFill>
                  <a:srgbClr val="CDCDCD"/>
                </a:solidFill>
                <a:latin typeface="Arial"/>
              </a:rPr>
              <a:t>1</a:t>
            </a:r>
            <a:endParaRPr lang="ja-JP" altLang="en-US" sz="1200" dirty="0">
              <a:solidFill>
                <a:srgbClr val="CDCDCD"/>
              </a:solidFill>
              <a:latin typeface="Arial"/>
            </a:endParaRPr>
          </a:p>
        </p:txBody>
      </p:sp>
      <p:sp>
        <p:nvSpPr>
          <p:cNvPr id="114" name="円/楕円 113"/>
          <p:cNvSpPr/>
          <p:nvPr/>
        </p:nvSpPr>
        <p:spPr>
          <a:xfrm>
            <a:off x="5082858" y="3355121"/>
            <a:ext cx="465486" cy="241203"/>
          </a:xfrm>
          <a:prstGeom prst="ellipse">
            <a:avLst/>
          </a:prstGeom>
          <a:solidFill>
            <a:srgbClr val="FFFF00"/>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9</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15" name="直線矢印コネクタ 114"/>
          <p:cNvCxnSpPr>
            <a:stCxn id="114" idx="7"/>
          </p:cNvCxnSpPr>
          <p:nvPr/>
        </p:nvCxnSpPr>
        <p:spPr>
          <a:xfrm flipV="1">
            <a:off x="5480175" y="3037958"/>
            <a:ext cx="548017" cy="352486"/>
          </a:xfrm>
          <a:prstGeom prst="straightConnector1">
            <a:avLst/>
          </a:prstGeom>
          <a:noFill/>
          <a:ln w="19050" cap="flat" cmpd="sng" algn="ctr">
            <a:solidFill>
              <a:srgbClr val="000000"/>
            </a:solidFill>
            <a:prstDash val="solid"/>
            <a:tailEnd type="arrow"/>
          </a:ln>
          <a:effectLst/>
        </p:spPr>
      </p:cxnSp>
      <p:cxnSp>
        <p:nvCxnSpPr>
          <p:cNvPr id="116" name="直線矢印コネクタ 115"/>
          <p:cNvCxnSpPr>
            <a:stCxn id="114" idx="5"/>
          </p:cNvCxnSpPr>
          <p:nvPr/>
        </p:nvCxnSpPr>
        <p:spPr>
          <a:xfrm>
            <a:off x="5480175" y="3561001"/>
            <a:ext cx="575887" cy="168782"/>
          </a:xfrm>
          <a:prstGeom prst="straightConnector1">
            <a:avLst/>
          </a:prstGeom>
          <a:noFill/>
          <a:ln w="19050" cap="flat" cmpd="sng" algn="ctr">
            <a:solidFill>
              <a:srgbClr val="000000"/>
            </a:solidFill>
            <a:prstDash val="solid"/>
            <a:tailEnd type="arrow"/>
          </a:ln>
          <a:effectLst/>
        </p:spPr>
      </p:cxnSp>
      <p:sp>
        <p:nvSpPr>
          <p:cNvPr id="117" name="テキスト ボックス 116"/>
          <p:cNvSpPr txBox="1"/>
          <p:nvPr/>
        </p:nvSpPr>
        <p:spPr>
          <a:xfrm>
            <a:off x="5628962" y="2957440"/>
            <a:ext cx="241037" cy="276999"/>
          </a:xfrm>
          <a:prstGeom prst="rect">
            <a:avLst/>
          </a:prstGeom>
          <a:noFill/>
        </p:spPr>
        <p:txBody>
          <a:bodyPr wrap="square" rtlCol="0">
            <a:spAutoFit/>
          </a:bodyPr>
          <a:lstStyle/>
          <a:p>
            <a:r>
              <a:rPr lang="en-US" altLang="ja-JP" sz="1200" dirty="0" smtClean="0">
                <a:solidFill>
                  <a:srgbClr val="000000"/>
                </a:solidFill>
                <a:latin typeface="Arial"/>
              </a:rPr>
              <a:t>0</a:t>
            </a:r>
            <a:endParaRPr lang="ja-JP" altLang="en-US" sz="1200" dirty="0">
              <a:solidFill>
                <a:srgbClr val="000000"/>
              </a:solidFill>
              <a:latin typeface="Arial"/>
            </a:endParaRPr>
          </a:p>
        </p:txBody>
      </p:sp>
      <p:sp>
        <p:nvSpPr>
          <p:cNvPr id="118" name="テキスト ボックス 117"/>
          <p:cNvSpPr txBox="1"/>
          <p:nvPr/>
        </p:nvSpPr>
        <p:spPr>
          <a:xfrm>
            <a:off x="5628693" y="3390444"/>
            <a:ext cx="269626" cy="276999"/>
          </a:xfrm>
          <a:prstGeom prst="rect">
            <a:avLst/>
          </a:prstGeom>
          <a:noFill/>
        </p:spPr>
        <p:txBody>
          <a:bodyPr wrap="none" rtlCol="0">
            <a:spAutoFit/>
          </a:bodyPr>
          <a:lstStyle/>
          <a:p>
            <a:r>
              <a:rPr lang="en-US" altLang="ja-JP" sz="1200" dirty="0" smtClean="0">
                <a:solidFill>
                  <a:srgbClr val="000000"/>
                </a:solidFill>
                <a:latin typeface="Arial"/>
              </a:rPr>
              <a:t>1</a:t>
            </a:r>
            <a:endParaRPr lang="ja-JP" altLang="en-US" sz="1200" dirty="0">
              <a:solidFill>
                <a:srgbClr val="000000"/>
              </a:solidFill>
              <a:latin typeface="Arial"/>
            </a:endParaRPr>
          </a:p>
        </p:txBody>
      </p:sp>
      <p:sp>
        <p:nvSpPr>
          <p:cNvPr id="119" name="円/楕円 118"/>
          <p:cNvSpPr/>
          <p:nvPr/>
        </p:nvSpPr>
        <p:spPr>
          <a:xfrm>
            <a:off x="6023579" y="2904498"/>
            <a:ext cx="1344534" cy="31951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7:ArrayList.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clear</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120" name="円/楕円 119"/>
          <p:cNvSpPr/>
          <p:nvPr/>
        </p:nvSpPr>
        <p:spPr>
          <a:xfrm>
            <a:off x="6051449" y="3596324"/>
            <a:ext cx="1316663" cy="319518"/>
          </a:xfrm>
          <a:prstGeom prst="ellipse">
            <a:avLst/>
          </a:prstGeom>
          <a:solidFill>
            <a:schemeClr val="bg1"/>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8:ArrayList.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add</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121" name="円/楕円 120"/>
          <p:cNvSpPr/>
          <p:nvPr/>
        </p:nvSpPr>
        <p:spPr>
          <a:xfrm>
            <a:off x="5095336" y="4907676"/>
            <a:ext cx="465486" cy="241203"/>
          </a:xfrm>
          <a:prstGeom prst="ellipse">
            <a:avLst/>
          </a:prstGeom>
          <a:solidFill>
            <a:srgbClr val="FFFFFF"/>
          </a:solidFill>
          <a:ln w="19050" cap="flat" cmpd="sng" algn="ctr">
            <a:solidFill>
              <a:srgbClr val="CDCDC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CDCDCD"/>
                </a:solidFill>
                <a:effectLst/>
                <a:uLnTx/>
                <a:uFillTx/>
                <a:latin typeface="Arial"/>
                <a:ea typeface="ＭＳ Ｐゴシック"/>
                <a:cs typeface="+mn-cs"/>
              </a:rPr>
              <a:t>12</a:t>
            </a:r>
            <a:endParaRPr kumimoji="0" lang="ja-JP" altLang="en-US" sz="1000" b="0" i="0" u="none" strike="noStrike" kern="0" cap="none" spc="0" normalizeH="0" baseline="0" noProof="0" dirty="0" smtClean="0">
              <a:ln>
                <a:noFill/>
              </a:ln>
              <a:solidFill>
                <a:srgbClr val="CDCDCD"/>
              </a:solidFill>
              <a:effectLst/>
              <a:uLnTx/>
              <a:uFillTx/>
              <a:latin typeface="Arial"/>
              <a:ea typeface="ＭＳ Ｐゴシック"/>
              <a:cs typeface="+mn-cs"/>
            </a:endParaRPr>
          </a:p>
        </p:txBody>
      </p:sp>
      <p:cxnSp>
        <p:nvCxnSpPr>
          <p:cNvPr id="122" name="直線矢印コネクタ 121"/>
          <p:cNvCxnSpPr>
            <a:stCxn id="121" idx="7"/>
          </p:cNvCxnSpPr>
          <p:nvPr/>
        </p:nvCxnSpPr>
        <p:spPr>
          <a:xfrm flipV="1">
            <a:off x="5492653" y="4590513"/>
            <a:ext cx="548017" cy="352486"/>
          </a:xfrm>
          <a:prstGeom prst="straightConnector1">
            <a:avLst/>
          </a:prstGeom>
          <a:noFill/>
          <a:ln w="19050" cap="flat" cmpd="sng" algn="ctr">
            <a:solidFill>
              <a:srgbClr val="CDCDCD"/>
            </a:solidFill>
            <a:prstDash val="solid"/>
            <a:tailEnd type="arrow"/>
          </a:ln>
          <a:effectLst/>
        </p:spPr>
      </p:cxnSp>
      <p:cxnSp>
        <p:nvCxnSpPr>
          <p:cNvPr id="123" name="直線矢印コネクタ 122"/>
          <p:cNvCxnSpPr>
            <a:stCxn id="121" idx="5"/>
          </p:cNvCxnSpPr>
          <p:nvPr/>
        </p:nvCxnSpPr>
        <p:spPr>
          <a:xfrm>
            <a:off x="5492653" y="5113556"/>
            <a:ext cx="575887" cy="168782"/>
          </a:xfrm>
          <a:prstGeom prst="straightConnector1">
            <a:avLst/>
          </a:prstGeom>
          <a:noFill/>
          <a:ln w="19050" cap="flat" cmpd="sng" algn="ctr">
            <a:solidFill>
              <a:srgbClr val="CDCDCD"/>
            </a:solidFill>
            <a:prstDash val="solid"/>
            <a:tailEnd type="arrow"/>
          </a:ln>
          <a:effectLst/>
        </p:spPr>
      </p:cxnSp>
      <p:sp>
        <p:nvSpPr>
          <p:cNvPr id="124" name="テキスト ボックス 123"/>
          <p:cNvSpPr txBox="1"/>
          <p:nvPr/>
        </p:nvSpPr>
        <p:spPr>
          <a:xfrm>
            <a:off x="5628961" y="4508362"/>
            <a:ext cx="241037" cy="276999"/>
          </a:xfrm>
          <a:prstGeom prst="rect">
            <a:avLst/>
          </a:prstGeom>
          <a:noFill/>
          <a:ln>
            <a:noFill/>
          </a:ln>
        </p:spPr>
        <p:txBody>
          <a:bodyPr wrap="square" rtlCol="0">
            <a:spAutoFit/>
          </a:bodyPr>
          <a:lstStyle/>
          <a:p>
            <a:r>
              <a:rPr lang="en-US" altLang="ja-JP" sz="1200" dirty="0" smtClean="0">
                <a:solidFill>
                  <a:srgbClr val="CDCDCD"/>
                </a:solidFill>
                <a:latin typeface="Arial"/>
              </a:rPr>
              <a:t>0</a:t>
            </a:r>
            <a:endParaRPr lang="ja-JP" altLang="en-US" sz="1200" dirty="0">
              <a:solidFill>
                <a:srgbClr val="CDCDCD"/>
              </a:solidFill>
              <a:latin typeface="Arial"/>
            </a:endParaRPr>
          </a:p>
        </p:txBody>
      </p:sp>
      <p:sp>
        <p:nvSpPr>
          <p:cNvPr id="125" name="テキスト ボックス 124"/>
          <p:cNvSpPr txBox="1"/>
          <p:nvPr/>
        </p:nvSpPr>
        <p:spPr>
          <a:xfrm>
            <a:off x="5628692" y="4963505"/>
            <a:ext cx="269626" cy="276999"/>
          </a:xfrm>
          <a:prstGeom prst="rect">
            <a:avLst/>
          </a:prstGeom>
          <a:noFill/>
          <a:ln>
            <a:noFill/>
          </a:ln>
        </p:spPr>
        <p:txBody>
          <a:bodyPr wrap="none" rtlCol="0">
            <a:spAutoFit/>
          </a:bodyPr>
          <a:lstStyle/>
          <a:p>
            <a:r>
              <a:rPr lang="en-US" altLang="ja-JP" sz="1200" dirty="0" smtClean="0">
                <a:solidFill>
                  <a:srgbClr val="CDCDCD"/>
                </a:solidFill>
                <a:latin typeface="Arial"/>
              </a:rPr>
              <a:t>1</a:t>
            </a:r>
            <a:endParaRPr lang="ja-JP" altLang="en-US" sz="1200" dirty="0">
              <a:solidFill>
                <a:srgbClr val="CDCDCD"/>
              </a:solidFill>
              <a:latin typeface="Arial"/>
            </a:endParaRPr>
          </a:p>
        </p:txBody>
      </p:sp>
      <p:cxnSp>
        <p:nvCxnSpPr>
          <p:cNvPr id="126" name="直線矢印コネクタ 125"/>
          <p:cNvCxnSpPr>
            <a:stCxn id="61" idx="6"/>
            <a:endCxn id="121" idx="2"/>
          </p:cNvCxnSpPr>
          <p:nvPr/>
        </p:nvCxnSpPr>
        <p:spPr>
          <a:xfrm flipV="1">
            <a:off x="4321880" y="5028278"/>
            <a:ext cx="773456" cy="4248"/>
          </a:xfrm>
          <a:prstGeom prst="straightConnector1">
            <a:avLst/>
          </a:prstGeom>
          <a:noFill/>
          <a:ln w="19050" cap="flat" cmpd="sng" algn="ctr">
            <a:solidFill>
              <a:srgbClr val="CDCDCD"/>
            </a:solidFill>
            <a:prstDash val="solid"/>
            <a:tailEnd type="arrow"/>
          </a:ln>
          <a:effectLst/>
        </p:spPr>
      </p:cxnSp>
      <p:sp>
        <p:nvSpPr>
          <p:cNvPr id="127" name="円/楕円 126"/>
          <p:cNvSpPr/>
          <p:nvPr/>
        </p:nvSpPr>
        <p:spPr>
          <a:xfrm>
            <a:off x="6023578" y="4465843"/>
            <a:ext cx="1344534" cy="319518"/>
          </a:xfrm>
          <a:prstGeom prst="ellipse">
            <a:avLst/>
          </a:prstGeom>
          <a:solidFill>
            <a:schemeClr val="bg1"/>
          </a:solidFill>
          <a:ln w="19050" cap="flat" cmpd="sng" algn="ctr">
            <a:solidFill>
              <a:srgbClr val="CDCDC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CDCDCD"/>
                </a:solidFill>
                <a:effectLst/>
                <a:uLnTx/>
                <a:uFillTx/>
                <a:latin typeface="Arial"/>
                <a:ea typeface="ＭＳ Ｐゴシック"/>
                <a:cs typeface="+mn-cs"/>
              </a:rPr>
              <a:t>10:LinkedList.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CDCDCD"/>
                </a:solidFill>
                <a:effectLst/>
                <a:uLnTx/>
                <a:uFillTx/>
                <a:latin typeface="Arial"/>
                <a:ea typeface="ＭＳ Ｐゴシック"/>
                <a:cs typeface="+mn-cs"/>
              </a:rPr>
              <a:t>clear</a:t>
            </a:r>
            <a:endParaRPr kumimoji="0" lang="ja-JP" altLang="en-US" sz="1000" b="0" i="0" u="none" strike="noStrike" kern="0" cap="none" spc="0" normalizeH="0" baseline="0" noProof="0" dirty="0" smtClean="0">
              <a:ln>
                <a:noFill/>
              </a:ln>
              <a:solidFill>
                <a:srgbClr val="CDCDCD"/>
              </a:solidFill>
              <a:effectLst/>
              <a:uLnTx/>
              <a:uFillTx/>
              <a:latin typeface="Arial"/>
              <a:ea typeface="ＭＳ Ｐゴシック"/>
              <a:cs typeface="+mn-cs"/>
            </a:endParaRPr>
          </a:p>
        </p:txBody>
      </p:sp>
      <p:sp>
        <p:nvSpPr>
          <p:cNvPr id="128" name="円/楕円 127"/>
          <p:cNvSpPr/>
          <p:nvPr/>
        </p:nvSpPr>
        <p:spPr>
          <a:xfrm>
            <a:off x="6051448" y="5157669"/>
            <a:ext cx="1403060" cy="319518"/>
          </a:xfrm>
          <a:prstGeom prst="ellipse">
            <a:avLst/>
          </a:prstGeom>
          <a:solidFill>
            <a:srgbClr val="FFFFFF"/>
          </a:solidFill>
          <a:ln w="19050" cap="flat" cmpd="sng" algn="ctr">
            <a:solidFill>
              <a:srgbClr val="CDCDC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CDCDCD"/>
                </a:solidFill>
                <a:effectLst/>
                <a:uLnTx/>
                <a:uFillTx/>
                <a:latin typeface="Arial"/>
                <a:ea typeface="ＭＳ Ｐゴシック"/>
                <a:cs typeface="+mn-cs"/>
              </a:rPr>
              <a:t>11:LindedList.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CDCDCD"/>
                </a:solidFill>
                <a:effectLst/>
                <a:uLnTx/>
                <a:uFillTx/>
                <a:latin typeface="Arial"/>
                <a:ea typeface="ＭＳ Ｐゴシック"/>
                <a:cs typeface="+mn-cs"/>
              </a:rPr>
              <a:t>add</a:t>
            </a:r>
            <a:endParaRPr kumimoji="0" lang="ja-JP" altLang="en-US" sz="1000" b="0" i="0" u="none" strike="noStrike" kern="0" cap="none" spc="0" normalizeH="0" baseline="0" noProof="0" dirty="0" smtClean="0">
              <a:ln>
                <a:noFill/>
              </a:ln>
              <a:solidFill>
                <a:srgbClr val="CDCDCD"/>
              </a:solidFill>
              <a:effectLst/>
              <a:uLnTx/>
              <a:uFillTx/>
              <a:latin typeface="Arial"/>
              <a:ea typeface="ＭＳ Ｐゴシック"/>
              <a:cs typeface="+mn-cs"/>
            </a:endParaRPr>
          </a:p>
        </p:txBody>
      </p:sp>
      <p:sp>
        <p:nvSpPr>
          <p:cNvPr id="129" name="円/楕円 128"/>
          <p:cNvSpPr/>
          <p:nvPr/>
        </p:nvSpPr>
        <p:spPr>
          <a:xfrm>
            <a:off x="5095337" y="4018354"/>
            <a:ext cx="465486" cy="241203"/>
          </a:xfrm>
          <a:prstGeom prst="ellipse">
            <a:avLst/>
          </a:prstGeom>
          <a:solidFill>
            <a:srgbClr val="FFFFFF"/>
          </a:solidFill>
          <a:ln w="19050" cap="flat" cmpd="sng" algn="ctr">
            <a:solidFill>
              <a:srgbClr val="CDCDC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CDCDCD"/>
                </a:solidFill>
                <a:effectLst/>
                <a:uLnTx/>
                <a:uFillTx/>
                <a:latin typeface="Arial"/>
                <a:ea typeface="ＭＳ Ｐゴシック"/>
                <a:cs typeface="+mn-cs"/>
              </a:rPr>
              <a:t>13</a:t>
            </a:r>
            <a:endParaRPr kumimoji="0" lang="ja-JP" altLang="en-US" sz="1000" b="0" i="0" u="none" strike="noStrike" kern="0" cap="none" spc="0" normalizeH="0" baseline="0" noProof="0" dirty="0" smtClean="0">
              <a:ln>
                <a:noFill/>
              </a:ln>
              <a:solidFill>
                <a:srgbClr val="CDCDCD"/>
              </a:solidFill>
              <a:effectLst/>
              <a:uLnTx/>
              <a:uFillTx/>
              <a:latin typeface="Arial"/>
              <a:ea typeface="ＭＳ Ｐゴシック"/>
              <a:cs typeface="+mn-cs"/>
            </a:endParaRPr>
          </a:p>
        </p:txBody>
      </p:sp>
      <p:cxnSp>
        <p:nvCxnSpPr>
          <p:cNvPr id="130" name="直線矢印コネクタ 129"/>
          <p:cNvCxnSpPr>
            <a:stCxn id="53" idx="6"/>
            <a:endCxn id="129" idx="2"/>
          </p:cNvCxnSpPr>
          <p:nvPr/>
        </p:nvCxnSpPr>
        <p:spPr>
          <a:xfrm flipV="1">
            <a:off x="4321880" y="4138956"/>
            <a:ext cx="773457" cy="16212"/>
          </a:xfrm>
          <a:prstGeom prst="straightConnector1">
            <a:avLst/>
          </a:prstGeom>
          <a:noFill/>
          <a:ln w="19050" cap="flat" cmpd="sng" algn="ctr">
            <a:solidFill>
              <a:srgbClr val="CDCDCD"/>
            </a:solidFill>
            <a:prstDash val="solid"/>
            <a:tailEnd type="arrow"/>
          </a:ln>
          <a:effectLst/>
        </p:spPr>
      </p:cxnSp>
      <p:sp>
        <p:nvSpPr>
          <p:cNvPr id="131" name="円/楕円 130"/>
          <p:cNvSpPr/>
          <p:nvPr/>
        </p:nvSpPr>
        <p:spPr>
          <a:xfrm>
            <a:off x="5120504" y="5587538"/>
            <a:ext cx="465486" cy="241203"/>
          </a:xfrm>
          <a:prstGeom prst="ellipse">
            <a:avLst/>
          </a:prstGeom>
          <a:solidFill>
            <a:srgbClr val="FFFFFF"/>
          </a:solidFill>
          <a:ln w="19050" cap="flat" cmpd="sng" algn="ctr">
            <a:solidFill>
              <a:srgbClr val="CDCDC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CDCDCD"/>
                </a:solidFill>
                <a:effectLst/>
                <a:uLnTx/>
                <a:uFillTx/>
                <a:latin typeface="Arial"/>
                <a:ea typeface="ＭＳ Ｐゴシック"/>
                <a:cs typeface="+mn-cs"/>
              </a:rPr>
              <a:t>14</a:t>
            </a:r>
            <a:endParaRPr kumimoji="0" lang="ja-JP" altLang="en-US" sz="1000" b="0" i="0" u="none" strike="noStrike" kern="0" cap="none" spc="0" normalizeH="0" baseline="0" noProof="0" dirty="0" smtClean="0">
              <a:ln>
                <a:noFill/>
              </a:ln>
              <a:solidFill>
                <a:srgbClr val="CDCDCD"/>
              </a:solidFill>
              <a:effectLst/>
              <a:uLnTx/>
              <a:uFillTx/>
              <a:latin typeface="Arial"/>
              <a:ea typeface="ＭＳ Ｐゴシック"/>
              <a:cs typeface="+mn-cs"/>
            </a:endParaRPr>
          </a:p>
        </p:txBody>
      </p:sp>
      <p:cxnSp>
        <p:nvCxnSpPr>
          <p:cNvPr id="132" name="直線矢印コネクタ 131"/>
          <p:cNvCxnSpPr>
            <a:stCxn id="62" idx="6"/>
            <a:endCxn id="131" idx="2"/>
          </p:cNvCxnSpPr>
          <p:nvPr/>
        </p:nvCxnSpPr>
        <p:spPr>
          <a:xfrm flipV="1">
            <a:off x="4321879" y="5708140"/>
            <a:ext cx="798625" cy="16212"/>
          </a:xfrm>
          <a:prstGeom prst="straightConnector1">
            <a:avLst/>
          </a:prstGeom>
          <a:noFill/>
          <a:ln w="19050" cap="flat" cmpd="sng" algn="ctr">
            <a:solidFill>
              <a:srgbClr val="CDCDCD"/>
            </a:solidFill>
            <a:prstDash val="solid"/>
            <a:tailEnd type="arrow"/>
          </a:ln>
          <a:effectLst/>
        </p:spPr>
      </p:cxnSp>
      <p:cxnSp>
        <p:nvCxnSpPr>
          <p:cNvPr id="135" name="直線矢印コネクタ 134"/>
          <p:cNvCxnSpPr>
            <a:stCxn id="52" idx="6"/>
            <a:endCxn id="114" idx="2"/>
          </p:cNvCxnSpPr>
          <p:nvPr/>
        </p:nvCxnSpPr>
        <p:spPr>
          <a:xfrm>
            <a:off x="4321881" y="3463342"/>
            <a:ext cx="760977" cy="12381"/>
          </a:xfrm>
          <a:prstGeom prst="straightConnector1">
            <a:avLst/>
          </a:prstGeom>
          <a:noFill/>
          <a:ln w="19050" cap="flat" cmpd="sng" algn="ctr">
            <a:solidFill>
              <a:srgbClr val="000000"/>
            </a:solidFill>
            <a:prstDash val="solid"/>
            <a:tailEnd type="arrow"/>
          </a:ln>
          <a:effectLst/>
        </p:spPr>
      </p:cxnSp>
      <p:sp>
        <p:nvSpPr>
          <p:cNvPr id="136" name="円/楕円 135"/>
          <p:cNvSpPr/>
          <p:nvPr/>
        </p:nvSpPr>
        <p:spPr>
          <a:xfrm>
            <a:off x="8141570" y="3634324"/>
            <a:ext cx="465486" cy="241203"/>
          </a:xfrm>
          <a:prstGeom prst="ellipse">
            <a:avLst/>
          </a:prstGeom>
          <a:solidFill>
            <a:srgbClr val="FFFFFF"/>
          </a:solidFill>
          <a:ln w="19050" cap="flat" cmpd="sng" algn="ctr">
            <a:solidFill>
              <a:srgbClr val="CDCDC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CDCDCD"/>
                </a:solidFill>
                <a:effectLst/>
                <a:uLnTx/>
                <a:uFillTx/>
                <a:latin typeface="Arial"/>
                <a:ea typeface="ＭＳ Ｐゴシック"/>
                <a:cs typeface="+mn-cs"/>
              </a:rPr>
              <a:t>16</a:t>
            </a:r>
            <a:endParaRPr kumimoji="0" lang="ja-JP" altLang="en-US" sz="1000" b="0" i="0" u="none" strike="noStrike" kern="0" cap="none" spc="0" normalizeH="0" baseline="0" noProof="0" dirty="0" smtClean="0">
              <a:ln>
                <a:noFill/>
              </a:ln>
              <a:solidFill>
                <a:srgbClr val="CDCDCD"/>
              </a:solidFill>
              <a:effectLst/>
              <a:uLnTx/>
              <a:uFillTx/>
              <a:latin typeface="Arial"/>
              <a:ea typeface="ＭＳ Ｐゴシック"/>
              <a:cs typeface="+mn-cs"/>
            </a:endParaRPr>
          </a:p>
        </p:txBody>
      </p:sp>
      <p:cxnSp>
        <p:nvCxnSpPr>
          <p:cNvPr id="137" name="直線矢印コネクタ 136"/>
          <p:cNvCxnSpPr>
            <a:stCxn id="120" idx="6"/>
            <a:endCxn id="136" idx="2"/>
          </p:cNvCxnSpPr>
          <p:nvPr/>
        </p:nvCxnSpPr>
        <p:spPr>
          <a:xfrm flipV="1">
            <a:off x="7368112" y="3754926"/>
            <a:ext cx="773458" cy="1157"/>
          </a:xfrm>
          <a:prstGeom prst="straightConnector1">
            <a:avLst/>
          </a:prstGeom>
          <a:noFill/>
          <a:ln w="19050" cap="flat" cmpd="sng" algn="ctr">
            <a:solidFill>
              <a:srgbClr val="CDCDCD"/>
            </a:solidFill>
            <a:prstDash val="solid"/>
            <a:tailEnd type="arrow"/>
          </a:ln>
          <a:effectLst/>
        </p:spPr>
      </p:cxnSp>
      <p:sp>
        <p:nvSpPr>
          <p:cNvPr id="138" name="円/楕円 137"/>
          <p:cNvSpPr/>
          <p:nvPr/>
        </p:nvSpPr>
        <p:spPr>
          <a:xfrm>
            <a:off x="8141569" y="4505000"/>
            <a:ext cx="465486" cy="241203"/>
          </a:xfrm>
          <a:prstGeom prst="ellipse">
            <a:avLst/>
          </a:prstGeom>
          <a:solidFill>
            <a:srgbClr val="FFFFFF"/>
          </a:solidFill>
          <a:ln w="19050" cap="flat" cmpd="sng" algn="ctr">
            <a:solidFill>
              <a:srgbClr val="CDCDC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CDCDCD"/>
                </a:solidFill>
                <a:effectLst/>
                <a:uLnTx/>
                <a:uFillTx/>
                <a:latin typeface="Arial"/>
                <a:ea typeface="ＭＳ Ｐゴシック"/>
                <a:cs typeface="+mn-cs"/>
              </a:rPr>
              <a:t>17</a:t>
            </a:r>
            <a:endParaRPr kumimoji="0" lang="ja-JP" altLang="en-US" sz="1000" b="0" i="0" u="none" strike="noStrike" kern="0" cap="none" spc="0" normalizeH="0" baseline="0" noProof="0" dirty="0" smtClean="0">
              <a:ln>
                <a:noFill/>
              </a:ln>
              <a:solidFill>
                <a:srgbClr val="CDCDCD"/>
              </a:solidFill>
              <a:effectLst/>
              <a:uLnTx/>
              <a:uFillTx/>
              <a:latin typeface="Arial"/>
              <a:ea typeface="ＭＳ Ｐゴシック"/>
              <a:cs typeface="+mn-cs"/>
            </a:endParaRPr>
          </a:p>
        </p:txBody>
      </p:sp>
      <p:cxnSp>
        <p:nvCxnSpPr>
          <p:cNvPr id="139" name="直線矢印コネクタ 138"/>
          <p:cNvCxnSpPr>
            <a:stCxn id="127" idx="6"/>
            <a:endCxn id="138" idx="2"/>
          </p:cNvCxnSpPr>
          <p:nvPr/>
        </p:nvCxnSpPr>
        <p:spPr>
          <a:xfrm>
            <a:off x="7368112" y="4625602"/>
            <a:ext cx="773457" cy="0"/>
          </a:xfrm>
          <a:prstGeom prst="straightConnector1">
            <a:avLst/>
          </a:prstGeom>
          <a:noFill/>
          <a:ln w="19050" cap="flat" cmpd="sng" algn="ctr">
            <a:solidFill>
              <a:srgbClr val="CDCDCD"/>
            </a:solidFill>
            <a:prstDash val="solid"/>
            <a:tailEnd type="arrow"/>
          </a:ln>
          <a:effectLst/>
        </p:spPr>
      </p:cxnSp>
      <p:sp>
        <p:nvSpPr>
          <p:cNvPr id="140" name="円/楕円 139"/>
          <p:cNvSpPr/>
          <p:nvPr/>
        </p:nvSpPr>
        <p:spPr>
          <a:xfrm>
            <a:off x="8141569" y="5196826"/>
            <a:ext cx="465486" cy="241203"/>
          </a:xfrm>
          <a:prstGeom prst="ellipse">
            <a:avLst/>
          </a:prstGeom>
          <a:solidFill>
            <a:srgbClr val="FFFFFF"/>
          </a:solidFill>
          <a:ln w="19050" cap="flat" cmpd="sng" algn="ctr">
            <a:solidFill>
              <a:srgbClr val="CDCDC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CDCDCD"/>
                </a:solidFill>
                <a:effectLst/>
                <a:uLnTx/>
                <a:uFillTx/>
                <a:latin typeface="Arial"/>
                <a:ea typeface="ＭＳ Ｐゴシック"/>
                <a:cs typeface="+mn-cs"/>
              </a:rPr>
              <a:t>18</a:t>
            </a:r>
            <a:endParaRPr kumimoji="0" lang="ja-JP" altLang="en-US" sz="1000" b="0" i="0" u="none" strike="noStrike" kern="0" cap="none" spc="0" normalizeH="0" baseline="0" noProof="0" dirty="0" smtClean="0">
              <a:ln>
                <a:noFill/>
              </a:ln>
              <a:solidFill>
                <a:srgbClr val="CDCDCD"/>
              </a:solidFill>
              <a:effectLst/>
              <a:uLnTx/>
              <a:uFillTx/>
              <a:latin typeface="Arial"/>
              <a:ea typeface="ＭＳ Ｐゴシック"/>
              <a:cs typeface="+mn-cs"/>
            </a:endParaRPr>
          </a:p>
        </p:txBody>
      </p:sp>
      <p:cxnSp>
        <p:nvCxnSpPr>
          <p:cNvPr id="141" name="直線矢印コネクタ 140"/>
          <p:cNvCxnSpPr>
            <a:stCxn id="128" idx="6"/>
            <a:endCxn id="140" idx="2"/>
          </p:cNvCxnSpPr>
          <p:nvPr/>
        </p:nvCxnSpPr>
        <p:spPr>
          <a:xfrm>
            <a:off x="7454508" y="5317428"/>
            <a:ext cx="687061" cy="0"/>
          </a:xfrm>
          <a:prstGeom prst="straightConnector1">
            <a:avLst/>
          </a:prstGeom>
          <a:noFill/>
          <a:ln w="19050" cap="flat" cmpd="sng" algn="ctr">
            <a:solidFill>
              <a:srgbClr val="CDCDCD"/>
            </a:solidFill>
            <a:prstDash val="solid"/>
            <a:tailEnd type="arrow"/>
          </a:ln>
          <a:effectLst/>
        </p:spPr>
      </p:cxnSp>
      <p:sp>
        <p:nvSpPr>
          <p:cNvPr id="147" name="円/楕円 146"/>
          <p:cNvSpPr/>
          <p:nvPr/>
        </p:nvSpPr>
        <p:spPr>
          <a:xfrm>
            <a:off x="8141569" y="2948467"/>
            <a:ext cx="465486" cy="241203"/>
          </a:xfrm>
          <a:prstGeom prst="ellipse">
            <a:avLst/>
          </a:prstGeom>
          <a:solidFill>
            <a:srgbClr val="FFFFFF"/>
          </a:solidFill>
          <a:ln w="19050" cap="flat" cmpd="sng" algn="ctr">
            <a:solidFill>
              <a:srgbClr val="CDCDC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CDCDCD"/>
                </a:solidFill>
                <a:effectLst/>
                <a:uLnTx/>
                <a:uFillTx/>
                <a:latin typeface="Arial"/>
                <a:ea typeface="ＭＳ Ｐゴシック"/>
                <a:cs typeface="+mn-cs"/>
              </a:rPr>
              <a:t>15</a:t>
            </a:r>
            <a:endParaRPr kumimoji="0" lang="ja-JP" altLang="en-US" sz="1000" b="0" i="0" u="none" strike="noStrike" kern="0" cap="none" spc="0" normalizeH="0" baseline="0" noProof="0" dirty="0" smtClean="0">
              <a:ln>
                <a:noFill/>
              </a:ln>
              <a:solidFill>
                <a:srgbClr val="CDCDCD"/>
              </a:solidFill>
              <a:effectLst/>
              <a:uLnTx/>
              <a:uFillTx/>
              <a:latin typeface="Arial"/>
              <a:ea typeface="ＭＳ Ｐゴシック"/>
              <a:cs typeface="+mn-cs"/>
            </a:endParaRPr>
          </a:p>
        </p:txBody>
      </p:sp>
      <p:cxnSp>
        <p:nvCxnSpPr>
          <p:cNvPr id="148" name="直線矢印コネクタ 147"/>
          <p:cNvCxnSpPr>
            <a:stCxn id="119" idx="6"/>
            <a:endCxn id="147" idx="2"/>
          </p:cNvCxnSpPr>
          <p:nvPr/>
        </p:nvCxnSpPr>
        <p:spPr>
          <a:xfrm>
            <a:off x="7368113" y="3064257"/>
            <a:ext cx="773456" cy="4812"/>
          </a:xfrm>
          <a:prstGeom prst="straightConnector1">
            <a:avLst/>
          </a:prstGeom>
          <a:noFill/>
          <a:ln w="19050" cap="flat" cmpd="sng" algn="ctr">
            <a:solidFill>
              <a:srgbClr val="CDCDCD"/>
            </a:solidFill>
            <a:prstDash val="solid"/>
            <a:tailEnd type="arrow"/>
          </a:ln>
          <a:effectLst/>
        </p:spPr>
      </p:cxn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33</a:t>
            </a:fld>
            <a:endParaRPr lang="en-US" altLang="ja-JP" dirty="0"/>
          </a:p>
        </p:txBody>
      </p:sp>
      <p:sp>
        <p:nvSpPr>
          <p:cNvPr id="67" name="円/楕円 66"/>
          <p:cNvSpPr/>
          <p:nvPr/>
        </p:nvSpPr>
        <p:spPr>
          <a:xfrm>
            <a:off x="1907704" y="3667443"/>
            <a:ext cx="674756" cy="42314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円/楕円 67"/>
          <p:cNvSpPr/>
          <p:nvPr/>
        </p:nvSpPr>
        <p:spPr>
          <a:xfrm>
            <a:off x="4962750" y="3255637"/>
            <a:ext cx="674756" cy="42314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6632948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手順</a:t>
            </a:r>
            <a:r>
              <a:rPr lang="en-US" altLang="ja-JP" dirty="0" smtClean="0"/>
              <a:t>3</a:t>
            </a:r>
            <a:r>
              <a:rPr lang="ja-JP" altLang="en-US" dirty="0" smtClean="0"/>
              <a:t>：</a:t>
            </a:r>
            <a:r>
              <a:rPr lang="ja-JP" altLang="en-US" dirty="0"/>
              <a:t>手続き間実行経路グラフ</a:t>
            </a:r>
            <a:r>
              <a:rPr lang="ja-JP" altLang="en-US" dirty="0" smtClean="0"/>
              <a:t>からの</a:t>
            </a:r>
            <a:r>
              <a:rPr lang="en-US" altLang="ja-JP" dirty="0" smtClean="0"/>
              <a:t/>
            </a:r>
            <a:br>
              <a:rPr lang="en-US" altLang="ja-JP" dirty="0" smtClean="0"/>
            </a:br>
            <a:r>
              <a:rPr lang="ja-JP" altLang="en-US" dirty="0" smtClean="0"/>
              <a:t>メソッド列</a:t>
            </a:r>
            <a:r>
              <a:rPr lang="ja-JP" altLang="en-US" dirty="0"/>
              <a:t>の抽出</a:t>
            </a:r>
            <a:endParaRPr kumimoji="1" lang="ja-JP" altLang="en-US" dirty="0"/>
          </a:p>
        </p:txBody>
      </p:sp>
      <p:sp>
        <p:nvSpPr>
          <p:cNvPr id="3" name="コンテンツ プレースホルダー 2"/>
          <p:cNvSpPr>
            <a:spLocks noGrp="1"/>
          </p:cNvSpPr>
          <p:nvPr>
            <p:ph idx="1"/>
          </p:nvPr>
        </p:nvSpPr>
        <p:spPr>
          <a:xfrm>
            <a:off x="457200" y="1600201"/>
            <a:ext cx="8229600" cy="1252736"/>
          </a:xfrm>
        </p:spPr>
        <p:txBody>
          <a:bodyPr/>
          <a:lstStyle/>
          <a:p>
            <a:pPr marL="0" indent="0">
              <a:buNone/>
            </a:pPr>
            <a:r>
              <a:rPr kumimoji="1" lang="ja-JP" altLang="en-US" u="sng" dirty="0" smtClean="0"/>
              <a:t>各エントリーノードがひとつのパスノードを持つ</a:t>
            </a:r>
            <a:r>
              <a:rPr kumimoji="1" lang="ja-JP" altLang="en-US" dirty="0" smtClean="0"/>
              <a:t>ような組み合わせが実行経路に対応．</a:t>
            </a:r>
            <a:r>
              <a:rPr lang="ja-JP" altLang="en-US" dirty="0" smtClean="0"/>
              <a:t>提示するメソッド列は</a:t>
            </a:r>
            <a:r>
              <a:rPr lang="en-US" altLang="ja-JP" dirty="0" err="1" smtClean="0"/>
              <a:t>ArrayList.clear</a:t>
            </a:r>
            <a:r>
              <a:rPr lang="ja-JP" altLang="en-US" dirty="0" smtClean="0"/>
              <a:t>を実行してから</a:t>
            </a:r>
            <a:r>
              <a:rPr lang="en-US" altLang="ja-JP" dirty="0" err="1" smtClean="0"/>
              <a:t>ArrayList.size</a:t>
            </a:r>
            <a:r>
              <a:rPr lang="ja-JP" altLang="en-US" dirty="0" smtClean="0"/>
              <a:t>を実行する部分のみ</a:t>
            </a:r>
            <a:endParaRPr kumimoji="1" lang="en-US" altLang="ja-JP" dirty="0" smtClean="0"/>
          </a:p>
        </p:txBody>
      </p:sp>
      <p:sp>
        <p:nvSpPr>
          <p:cNvPr id="30" name="角丸四角形 29"/>
          <p:cNvSpPr/>
          <p:nvPr/>
        </p:nvSpPr>
        <p:spPr>
          <a:xfrm>
            <a:off x="539765" y="2799894"/>
            <a:ext cx="2175621" cy="5383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a:t>
            </a:r>
            <a:r>
              <a:rPr lang="en-US" altLang="ja-JP" sz="1600" dirty="0" smtClean="0">
                <a:solidFill>
                  <a:schemeClr val="tx1"/>
                </a:solidFill>
              </a:rPr>
              <a:t>7</a:t>
            </a:r>
            <a:r>
              <a:rPr kumimoji="1" lang="en-US" altLang="ja-JP" sz="1600" dirty="0" smtClean="0">
                <a:solidFill>
                  <a:schemeClr val="tx1"/>
                </a:solidFill>
              </a:rPr>
              <a:t>,2)</a:t>
            </a:r>
            <a:r>
              <a:rPr kumimoji="1" lang="ja-JP" altLang="en-US" sz="1600" dirty="0" smtClean="0">
                <a:solidFill>
                  <a:schemeClr val="tx1"/>
                </a:solidFill>
              </a:rPr>
              <a:t>の組み合わせ</a:t>
            </a:r>
            <a:endParaRPr kumimoji="1" lang="en-US" altLang="ja-JP" sz="1600" dirty="0" smtClean="0">
              <a:solidFill>
                <a:schemeClr val="tx1"/>
              </a:solidFill>
            </a:endParaRPr>
          </a:p>
        </p:txBody>
      </p:sp>
      <p:sp>
        <p:nvSpPr>
          <p:cNvPr id="31" name="円/楕円 30"/>
          <p:cNvSpPr/>
          <p:nvPr/>
        </p:nvSpPr>
        <p:spPr>
          <a:xfrm>
            <a:off x="549762" y="4373877"/>
            <a:ext cx="1153721" cy="31951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0:Example.main</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32" name="円/楕円 31"/>
          <p:cNvSpPr/>
          <p:nvPr/>
        </p:nvSpPr>
        <p:spPr>
          <a:xfrm>
            <a:off x="2977347" y="3303583"/>
            <a:ext cx="1344534" cy="31951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1:Example.</a:t>
            </a:r>
          </a:p>
          <a:p>
            <a:pPr lvl="0" algn="ctr">
              <a:defRPr/>
            </a:pPr>
            <a:r>
              <a:rPr lang="en-US" altLang="ja-JP" sz="1000" dirty="0"/>
              <a:t>initialize</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33" name="円/楕円 32"/>
          <p:cNvSpPr/>
          <p:nvPr/>
        </p:nvSpPr>
        <p:spPr>
          <a:xfrm>
            <a:off x="3005217" y="3995409"/>
            <a:ext cx="1316663" cy="31951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2:ArrayList.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size</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34" name="円/楕円 33"/>
          <p:cNvSpPr/>
          <p:nvPr/>
        </p:nvSpPr>
        <p:spPr>
          <a:xfrm>
            <a:off x="2032013" y="3757626"/>
            <a:ext cx="465486" cy="264083"/>
          </a:xfrm>
          <a:prstGeom prst="ellipse">
            <a:avLst/>
          </a:prstGeom>
          <a:solidFill>
            <a:srgbClr val="FFFF00"/>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3</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35" name="直線矢印コネクタ 34"/>
          <p:cNvCxnSpPr>
            <a:stCxn id="31" idx="7"/>
            <a:endCxn id="34" idx="2"/>
          </p:cNvCxnSpPr>
          <p:nvPr/>
        </p:nvCxnSpPr>
        <p:spPr>
          <a:xfrm flipV="1">
            <a:off x="1534524" y="3889668"/>
            <a:ext cx="497489" cy="531001"/>
          </a:xfrm>
          <a:prstGeom prst="straightConnector1">
            <a:avLst/>
          </a:prstGeom>
          <a:noFill/>
          <a:ln w="19050" cap="flat" cmpd="sng" algn="ctr">
            <a:solidFill>
              <a:srgbClr val="000000"/>
            </a:solidFill>
            <a:prstDash val="solid"/>
            <a:tailEnd type="arrow"/>
          </a:ln>
          <a:effectLst/>
        </p:spPr>
      </p:cxnSp>
      <p:cxnSp>
        <p:nvCxnSpPr>
          <p:cNvPr id="38" name="直線矢印コネクタ 37"/>
          <p:cNvCxnSpPr>
            <a:stCxn id="34" idx="7"/>
            <a:endCxn id="32" idx="2"/>
          </p:cNvCxnSpPr>
          <p:nvPr/>
        </p:nvCxnSpPr>
        <p:spPr>
          <a:xfrm flipV="1">
            <a:off x="2429330" y="3463342"/>
            <a:ext cx="548017" cy="332958"/>
          </a:xfrm>
          <a:prstGeom prst="straightConnector1">
            <a:avLst/>
          </a:prstGeom>
          <a:noFill/>
          <a:ln w="19050" cap="flat" cmpd="sng" algn="ctr">
            <a:solidFill>
              <a:srgbClr val="000000"/>
            </a:solidFill>
            <a:prstDash val="solid"/>
            <a:tailEnd type="arrow"/>
          </a:ln>
          <a:effectLst/>
        </p:spPr>
      </p:cxnSp>
      <p:cxnSp>
        <p:nvCxnSpPr>
          <p:cNvPr id="40" name="直線矢印コネクタ 39"/>
          <p:cNvCxnSpPr>
            <a:stCxn id="34" idx="5"/>
            <a:endCxn id="33" idx="2"/>
          </p:cNvCxnSpPr>
          <p:nvPr/>
        </p:nvCxnSpPr>
        <p:spPr>
          <a:xfrm>
            <a:off x="2429330" y="3983035"/>
            <a:ext cx="575887" cy="172133"/>
          </a:xfrm>
          <a:prstGeom prst="straightConnector1">
            <a:avLst/>
          </a:prstGeom>
          <a:noFill/>
          <a:ln w="19050" cap="flat" cmpd="sng" algn="ctr">
            <a:solidFill>
              <a:srgbClr val="000000"/>
            </a:solidFill>
            <a:prstDash val="solid"/>
            <a:tailEnd type="arrow"/>
          </a:ln>
          <a:effectLst/>
        </p:spPr>
      </p:cxnSp>
      <p:sp>
        <p:nvSpPr>
          <p:cNvPr id="41" name="テキスト ボックス 40"/>
          <p:cNvSpPr txBox="1"/>
          <p:nvPr/>
        </p:nvSpPr>
        <p:spPr>
          <a:xfrm>
            <a:off x="2582730" y="3324842"/>
            <a:ext cx="241037" cy="276999"/>
          </a:xfrm>
          <a:prstGeom prst="rect">
            <a:avLst/>
          </a:prstGeom>
          <a:noFill/>
        </p:spPr>
        <p:txBody>
          <a:bodyPr wrap="square" rtlCol="0">
            <a:spAutoFit/>
          </a:bodyPr>
          <a:lstStyle/>
          <a:p>
            <a:r>
              <a:rPr lang="en-US" altLang="ja-JP" sz="1200" dirty="0" smtClean="0">
                <a:solidFill>
                  <a:srgbClr val="000000"/>
                </a:solidFill>
                <a:latin typeface="Arial"/>
              </a:rPr>
              <a:t>0</a:t>
            </a:r>
            <a:endParaRPr lang="ja-JP" altLang="en-US" sz="1200" dirty="0">
              <a:solidFill>
                <a:srgbClr val="000000"/>
              </a:solidFill>
              <a:latin typeface="Arial"/>
            </a:endParaRPr>
          </a:p>
        </p:txBody>
      </p:sp>
      <p:sp>
        <p:nvSpPr>
          <p:cNvPr id="42" name="テキスト ボックス 41"/>
          <p:cNvSpPr txBox="1"/>
          <p:nvPr/>
        </p:nvSpPr>
        <p:spPr>
          <a:xfrm>
            <a:off x="2582461" y="3782477"/>
            <a:ext cx="269626" cy="276999"/>
          </a:xfrm>
          <a:prstGeom prst="rect">
            <a:avLst/>
          </a:prstGeom>
          <a:noFill/>
        </p:spPr>
        <p:txBody>
          <a:bodyPr wrap="none" rtlCol="0">
            <a:spAutoFit/>
          </a:bodyPr>
          <a:lstStyle/>
          <a:p>
            <a:r>
              <a:rPr lang="en-US" altLang="ja-JP" sz="1200" dirty="0" smtClean="0">
                <a:solidFill>
                  <a:srgbClr val="000000"/>
                </a:solidFill>
                <a:latin typeface="Arial"/>
              </a:rPr>
              <a:t>1</a:t>
            </a:r>
            <a:endParaRPr lang="ja-JP" altLang="en-US" sz="1200" dirty="0">
              <a:solidFill>
                <a:srgbClr val="000000"/>
              </a:solidFill>
              <a:latin typeface="Arial"/>
            </a:endParaRPr>
          </a:p>
        </p:txBody>
      </p:sp>
      <p:sp>
        <p:nvSpPr>
          <p:cNvPr id="50" name="円/楕円 49"/>
          <p:cNvSpPr/>
          <p:nvPr/>
        </p:nvSpPr>
        <p:spPr>
          <a:xfrm>
            <a:off x="5082858" y="3355121"/>
            <a:ext cx="465486" cy="241203"/>
          </a:xfrm>
          <a:prstGeom prst="ellipse">
            <a:avLst/>
          </a:prstGeom>
          <a:solidFill>
            <a:srgbClr val="FFFF00"/>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9</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51" name="直線矢印コネクタ 50"/>
          <p:cNvCxnSpPr>
            <a:stCxn id="50" idx="7"/>
          </p:cNvCxnSpPr>
          <p:nvPr/>
        </p:nvCxnSpPr>
        <p:spPr>
          <a:xfrm flipV="1">
            <a:off x="5480175" y="3037958"/>
            <a:ext cx="548017" cy="352486"/>
          </a:xfrm>
          <a:prstGeom prst="straightConnector1">
            <a:avLst/>
          </a:prstGeom>
          <a:noFill/>
          <a:ln w="19050" cap="flat" cmpd="sng" algn="ctr">
            <a:solidFill>
              <a:srgbClr val="000000"/>
            </a:solidFill>
            <a:prstDash val="solid"/>
            <a:tailEnd type="arrow"/>
          </a:ln>
          <a:effectLst/>
        </p:spPr>
      </p:cxnSp>
      <p:cxnSp>
        <p:nvCxnSpPr>
          <p:cNvPr id="52" name="直線矢印コネクタ 51"/>
          <p:cNvCxnSpPr>
            <a:stCxn id="50" idx="5"/>
          </p:cNvCxnSpPr>
          <p:nvPr/>
        </p:nvCxnSpPr>
        <p:spPr>
          <a:xfrm>
            <a:off x="5480175" y="3561001"/>
            <a:ext cx="575887" cy="168782"/>
          </a:xfrm>
          <a:prstGeom prst="straightConnector1">
            <a:avLst/>
          </a:prstGeom>
          <a:noFill/>
          <a:ln w="19050" cap="flat" cmpd="sng" algn="ctr">
            <a:solidFill>
              <a:srgbClr val="000000"/>
            </a:solidFill>
            <a:prstDash val="solid"/>
            <a:tailEnd type="arrow"/>
          </a:ln>
          <a:effectLst/>
        </p:spPr>
      </p:cxnSp>
      <p:sp>
        <p:nvSpPr>
          <p:cNvPr id="53" name="テキスト ボックス 52"/>
          <p:cNvSpPr txBox="1"/>
          <p:nvPr/>
        </p:nvSpPr>
        <p:spPr>
          <a:xfrm>
            <a:off x="5628962" y="2957440"/>
            <a:ext cx="241037" cy="276999"/>
          </a:xfrm>
          <a:prstGeom prst="rect">
            <a:avLst/>
          </a:prstGeom>
          <a:noFill/>
        </p:spPr>
        <p:txBody>
          <a:bodyPr wrap="square" rtlCol="0">
            <a:spAutoFit/>
          </a:bodyPr>
          <a:lstStyle/>
          <a:p>
            <a:r>
              <a:rPr lang="en-US" altLang="ja-JP" sz="1200" dirty="0" smtClean="0">
                <a:solidFill>
                  <a:srgbClr val="000000"/>
                </a:solidFill>
                <a:latin typeface="Arial"/>
              </a:rPr>
              <a:t>0</a:t>
            </a:r>
            <a:endParaRPr lang="ja-JP" altLang="en-US" sz="1200" dirty="0">
              <a:solidFill>
                <a:srgbClr val="000000"/>
              </a:solidFill>
              <a:latin typeface="Arial"/>
            </a:endParaRPr>
          </a:p>
        </p:txBody>
      </p:sp>
      <p:sp>
        <p:nvSpPr>
          <p:cNvPr id="54" name="テキスト ボックス 53"/>
          <p:cNvSpPr txBox="1"/>
          <p:nvPr/>
        </p:nvSpPr>
        <p:spPr>
          <a:xfrm>
            <a:off x="5628693" y="3390444"/>
            <a:ext cx="269626" cy="276999"/>
          </a:xfrm>
          <a:prstGeom prst="rect">
            <a:avLst/>
          </a:prstGeom>
          <a:noFill/>
        </p:spPr>
        <p:txBody>
          <a:bodyPr wrap="none" rtlCol="0">
            <a:spAutoFit/>
          </a:bodyPr>
          <a:lstStyle/>
          <a:p>
            <a:r>
              <a:rPr lang="en-US" altLang="ja-JP" sz="1200" dirty="0" smtClean="0">
                <a:solidFill>
                  <a:srgbClr val="000000"/>
                </a:solidFill>
                <a:latin typeface="Arial"/>
              </a:rPr>
              <a:t>1</a:t>
            </a:r>
            <a:endParaRPr lang="ja-JP" altLang="en-US" sz="1200" dirty="0">
              <a:solidFill>
                <a:srgbClr val="000000"/>
              </a:solidFill>
              <a:latin typeface="Arial"/>
            </a:endParaRPr>
          </a:p>
        </p:txBody>
      </p:sp>
      <p:sp>
        <p:nvSpPr>
          <p:cNvPr id="55" name="円/楕円 54"/>
          <p:cNvSpPr/>
          <p:nvPr/>
        </p:nvSpPr>
        <p:spPr>
          <a:xfrm>
            <a:off x="6023579" y="2904498"/>
            <a:ext cx="1344534" cy="31951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7:ArrayList.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clear</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56" name="円/楕円 55"/>
          <p:cNvSpPr/>
          <p:nvPr/>
        </p:nvSpPr>
        <p:spPr>
          <a:xfrm>
            <a:off x="6051449" y="3596324"/>
            <a:ext cx="1316663" cy="319518"/>
          </a:xfrm>
          <a:prstGeom prst="ellipse">
            <a:avLst/>
          </a:prstGeom>
          <a:solidFill>
            <a:schemeClr val="bg1"/>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8:ArrayList.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smtClean="0">
                <a:ln>
                  <a:noFill/>
                </a:ln>
                <a:solidFill>
                  <a:srgbClr val="000000"/>
                </a:solidFill>
                <a:effectLst/>
                <a:uLnTx/>
                <a:uFillTx/>
                <a:latin typeface="Arial"/>
                <a:ea typeface="ＭＳ Ｐゴシック"/>
                <a:cs typeface="+mn-cs"/>
              </a:rPr>
              <a:t>add</a:t>
            </a:r>
            <a:endParaRPr kumimoji="0" lang="ja-JP" altLang="en-US" sz="10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71" name="直線矢印コネクタ 70"/>
          <p:cNvCxnSpPr>
            <a:stCxn id="32" idx="6"/>
            <a:endCxn id="50" idx="2"/>
          </p:cNvCxnSpPr>
          <p:nvPr/>
        </p:nvCxnSpPr>
        <p:spPr>
          <a:xfrm>
            <a:off x="4321881" y="3463342"/>
            <a:ext cx="760977" cy="12381"/>
          </a:xfrm>
          <a:prstGeom prst="straightConnector1">
            <a:avLst/>
          </a:prstGeom>
          <a:noFill/>
          <a:ln w="19050" cap="flat" cmpd="sng" algn="ctr">
            <a:solidFill>
              <a:srgbClr val="000000"/>
            </a:solidFill>
            <a:prstDash val="solid"/>
            <a:tailEnd type="arrow"/>
          </a:ln>
          <a:effectLst/>
        </p:spPr>
      </p:cxnSp>
      <p:sp>
        <p:nvSpPr>
          <p:cNvPr id="91" name="正方形/長方形 90"/>
          <p:cNvSpPr/>
          <p:nvPr/>
        </p:nvSpPr>
        <p:spPr>
          <a:xfrm>
            <a:off x="4718819" y="4700847"/>
            <a:ext cx="2609520" cy="1717482"/>
          </a:xfrm>
          <a:prstGeom prst="rect">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dirty="0" err="1" smtClean="0">
                <a:solidFill>
                  <a:schemeClr val="tx1"/>
                </a:solidFill>
              </a:rPr>
              <a:t>Example.main</a:t>
            </a:r>
            <a:r>
              <a:rPr kumimoji="1" lang="en-US" altLang="ja-JP" sz="1600" dirty="0" smtClean="0">
                <a:solidFill>
                  <a:schemeClr val="tx1"/>
                </a:solidFill>
              </a:rPr>
              <a:t>(){</a:t>
            </a:r>
          </a:p>
          <a:p>
            <a:r>
              <a:rPr lang="en-US" altLang="ja-JP" sz="1600" dirty="0">
                <a:solidFill>
                  <a:schemeClr val="tx1"/>
                </a:solidFill>
              </a:rPr>
              <a:t> </a:t>
            </a:r>
            <a:r>
              <a:rPr lang="en-US" altLang="ja-JP" sz="1600" dirty="0" smtClean="0">
                <a:solidFill>
                  <a:schemeClr val="tx1"/>
                </a:solidFill>
              </a:rPr>
              <a:t>   </a:t>
            </a:r>
            <a:r>
              <a:rPr lang="en-US" altLang="ja-JP" sz="1600" dirty="0" err="1" smtClean="0">
                <a:solidFill>
                  <a:schemeClr val="tx1"/>
                </a:solidFill>
              </a:rPr>
              <a:t>Example.initialize</a:t>
            </a:r>
            <a:r>
              <a:rPr lang="en-US" altLang="ja-JP" sz="1600" dirty="0" smtClean="0">
                <a:solidFill>
                  <a:schemeClr val="tx1"/>
                </a:solidFill>
              </a:rPr>
              <a:t>(){</a:t>
            </a:r>
          </a:p>
          <a:p>
            <a:r>
              <a:rPr lang="en-US" altLang="ja-JP" sz="1600" dirty="0" smtClean="0">
                <a:solidFill>
                  <a:schemeClr val="tx1"/>
                </a:solidFill>
              </a:rPr>
              <a:t>        </a:t>
            </a:r>
            <a:r>
              <a:rPr lang="en-US" altLang="ja-JP" sz="1600" dirty="0" err="1" smtClean="0">
                <a:solidFill>
                  <a:srgbClr val="FF0000"/>
                </a:solidFill>
              </a:rPr>
              <a:t>ArrayList.clear</a:t>
            </a:r>
            <a:r>
              <a:rPr lang="en-US" altLang="ja-JP" sz="1600" dirty="0">
                <a:solidFill>
                  <a:srgbClr val="FF0000"/>
                </a:solidFill>
              </a:rPr>
              <a:t>()</a:t>
            </a:r>
          </a:p>
          <a:p>
            <a:r>
              <a:rPr lang="en-US" altLang="ja-JP" sz="1600" dirty="0" smtClean="0">
                <a:solidFill>
                  <a:schemeClr val="tx1"/>
                </a:solidFill>
              </a:rPr>
              <a:t>        </a:t>
            </a:r>
            <a:r>
              <a:rPr lang="en-US" altLang="ja-JP" sz="1600" dirty="0" err="1" smtClean="0">
                <a:solidFill>
                  <a:schemeClr val="tx1"/>
                </a:solidFill>
              </a:rPr>
              <a:t>ArrayList.add</a:t>
            </a:r>
            <a:r>
              <a:rPr lang="en-US" altLang="ja-JP" sz="1600" dirty="0" smtClean="0">
                <a:solidFill>
                  <a:schemeClr val="tx1"/>
                </a:solidFill>
              </a:rPr>
              <a:t>()</a:t>
            </a:r>
            <a:endParaRPr lang="en-US" altLang="ja-JP" sz="1600" dirty="0">
              <a:solidFill>
                <a:schemeClr val="tx1"/>
              </a:solidFill>
            </a:endParaRPr>
          </a:p>
          <a:p>
            <a:r>
              <a:rPr lang="en-US" altLang="ja-JP" sz="1600" dirty="0" smtClean="0">
                <a:solidFill>
                  <a:schemeClr val="tx1"/>
                </a:solidFill>
              </a:rPr>
              <a:t>    }</a:t>
            </a:r>
            <a:endParaRPr kumimoji="1" lang="en-US" altLang="ja-JP" sz="1600" dirty="0" smtClean="0">
              <a:solidFill>
                <a:schemeClr val="tx1"/>
              </a:solidFill>
            </a:endParaRPr>
          </a:p>
          <a:p>
            <a:r>
              <a:rPr lang="en-US" altLang="ja-JP" sz="1600" dirty="0">
                <a:solidFill>
                  <a:schemeClr val="tx1"/>
                </a:solidFill>
              </a:rPr>
              <a:t> </a:t>
            </a:r>
            <a:r>
              <a:rPr lang="en-US" altLang="ja-JP" sz="1600" dirty="0" smtClean="0">
                <a:solidFill>
                  <a:schemeClr val="tx1"/>
                </a:solidFill>
              </a:rPr>
              <a:t>   </a:t>
            </a:r>
            <a:r>
              <a:rPr lang="en-US" altLang="ja-JP" sz="1600" dirty="0" err="1" smtClean="0">
                <a:solidFill>
                  <a:srgbClr val="FF0000"/>
                </a:solidFill>
              </a:rPr>
              <a:t>ArrayList.size</a:t>
            </a:r>
            <a:r>
              <a:rPr lang="en-US" altLang="ja-JP" sz="1600" dirty="0" smtClean="0">
                <a:solidFill>
                  <a:srgbClr val="FF0000"/>
                </a:solidFill>
              </a:rPr>
              <a:t>()</a:t>
            </a:r>
            <a:endParaRPr kumimoji="1" lang="en-US" altLang="ja-JP" sz="1600" dirty="0" smtClean="0">
              <a:solidFill>
                <a:srgbClr val="FF0000"/>
              </a:solidFill>
            </a:endParaRPr>
          </a:p>
          <a:p>
            <a:r>
              <a:rPr lang="en-US" altLang="ja-JP" sz="1600" dirty="0" smtClean="0">
                <a:solidFill>
                  <a:schemeClr val="tx1"/>
                </a:solidFill>
              </a:rPr>
              <a:t>} </a:t>
            </a:r>
            <a:endParaRPr kumimoji="1" lang="ja-JP" altLang="en-US" sz="1600" dirty="0">
              <a:solidFill>
                <a:schemeClr val="tx1"/>
              </a:solidFill>
            </a:endParaRPr>
          </a:p>
        </p:txBody>
      </p:sp>
      <p:sp>
        <p:nvSpPr>
          <p:cNvPr id="93" name="下矢印 92"/>
          <p:cNvSpPr/>
          <p:nvPr/>
        </p:nvSpPr>
        <p:spPr>
          <a:xfrm rot="16200000">
            <a:off x="3859822" y="4941306"/>
            <a:ext cx="560160" cy="875730"/>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テキスト ボックス 93"/>
          <p:cNvSpPr txBox="1"/>
          <p:nvPr/>
        </p:nvSpPr>
        <p:spPr>
          <a:xfrm>
            <a:off x="4634619" y="4362293"/>
            <a:ext cx="1784463" cy="338554"/>
          </a:xfrm>
          <a:prstGeom prst="rect">
            <a:avLst/>
          </a:prstGeom>
          <a:noFill/>
        </p:spPr>
        <p:txBody>
          <a:bodyPr wrap="none" rtlCol="0">
            <a:spAutoFit/>
          </a:bodyPr>
          <a:lstStyle/>
          <a:p>
            <a:r>
              <a:rPr kumimoji="1" lang="ja-JP" altLang="en-US" sz="1600" dirty="0" smtClean="0"/>
              <a:t>提示するメソッド列</a:t>
            </a:r>
            <a:endParaRPr kumimoji="1" lang="ja-JP" altLang="en-US" sz="1600"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34</a:t>
            </a:fld>
            <a:endParaRPr lang="en-US" altLang="ja-JP" dirty="0"/>
          </a:p>
        </p:txBody>
      </p:sp>
      <p:sp>
        <p:nvSpPr>
          <p:cNvPr id="29" name="角丸四角形吹き出し 28"/>
          <p:cNvSpPr/>
          <p:nvPr/>
        </p:nvSpPr>
        <p:spPr>
          <a:xfrm>
            <a:off x="7164288" y="5179392"/>
            <a:ext cx="1522512" cy="760391"/>
          </a:xfrm>
          <a:prstGeom prst="wedgeRoundRectCallout">
            <a:avLst>
              <a:gd name="adj1" fmla="val -78094"/>
              <a:gd name="adj2" fmla="val 38280"/>
              <a:gd name="adj3" fmla="val 16667"/>
            </a:avLst>
          </a:prstGeom>
          <a:solidFill>
            <a:srgbClr val="FFFF99"/>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rPr>
              <a:t>list</a:t>
            </a:r>
            <a:r>
              <a:rPr kumimoji="1" lang="ja-JP" altLang="en-US" sz="1400" dirty="0" smtClean="0">
                <a:solidFill>
                  <a:schemeClr val="tx1"/>
                </a:solidFill>
              </a:rPr>
              <a:t>の型が</a:t>
            </a:r>
            <a:r>
              <a:rPr kumimoji="1" lang="en-US" altLang="ja-JP" sz="1400" dirty="0" err="1" smtClean="0">
                <a:solidFill>
                  <a:schemeClr val="tx1"/>
                </a:solidFill>
              </a:rPr>
              <a:t>ArrayList</a:t>
            </a:r>
            <a:r>
              <a:rPr kumimoji="1" lang="ja-JP" altLang="en-US" sz="1400" dirty="0" smtClean="0">
                <a:solidFill>
                  <a:schemeClr val="tx1"/>
                </a:solidFill>
              </a:rPr>
              <a:t>のときの実行経路</a:t>
            </a:r>
            <a:endParaRPr kumimoji="1" lang="en-US" altLang="ja-JP" sz="1400" dirty="0" smtClean="0">
              <a:solidFill>
                <a:schemeClr val="tx1"/>
              </a:solidFill>
            </a:endParaRPr>
          </a:p>
        </p:txBody>
      </p:sp>
    </p:spTree>
    <p:extLst>
      <p:ext uri="{BB962C8B-B14F-4D97-AF65-F5344CB8AC3E}">
        <p14:creationId xmlns:p14="http://schemas.microsoft.com/office/powerpoint/2010/main" val="29065736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手順</a:t>
            </a:r>
            <a:r>
              <a:rPr lang="en-US" altLang="ja-JP" dirty="0" smtClean="0"/>
              <a:t>3</a:t>
            </a:r>
            <a:r>
              <a:rPr lang="ja-JP" altLang="en-US" dirty="0" smtClean="0"/>
              <a:t>：</a:t>
            </a:r>
            <a:r>
              <a:rPr lang="ja-JP" altLang="en-US" dirty="0"/>
              <a:t>手続き間実行経路グラフ</a:t>
            </a:r>
            <a:r>
              <a:rPr lang="ja-JP" altLang="en-US" dirty="0" smtClean="0"/>
              <a:t>からの</a:t>
            </a:r>
            <a:r>
              <a:rPr lang="en-US" altLang="ja-JP" dirty="0" smtClean="0"/>
              <a:t/>
            </a:r>
            <a:br>
              <a:rPr lang="en-US" altLang="ja-JP" dirty="0" smtClean="0"/>
            </a:br>
            <a:r>
              <a:rPr lang="ja-JP" altLang="en-US" dirty="0" smtClean="0"/>
              <a:t>メソッド列</a:t>
            </a:r>
            <a:r>
              <a:rPr lang="ja-JP" altLang="en-US" dirty="0"/>
              <a:t>の抽出</a:t>
            </a:r>
            <a:endParaRPr kumimoji="1" lang="ja-JP" altLang="en-US" dirty="0"/>
          </a:p>
        </p:txBody>
      </p:sp>
      <p:sp>
        <p:nvSpPr>
          <p:cNvPr id="3" name="コンテンツ プレースホルダー 2"/>
          <p:cNvSpPr>
            <a:spLocks noGrp="1"/>
          </p:cNvSpPr>
          <p:nvPr>
            <p:ph idx="1"/>
          </p:nvPr>
        </p:nvSpPr>
        <p:spPr>
          <a:xfrm>
            <a:off x="457200" y="1600201"/>
            <a:ext cx="8229600" cy="1252736"/>
          </a:xfrm>
        </p:spPr>
        <p:txBody>
          <a:bodyPr/>
          <a:lstStyle/>
          <a:p>
            <a:pPr marL="0" indent="0">
              <a:buNone/>
            </a:pPr>
            <a:r>
              <a:rPr kumimoji="1" lang="en-US" altLang="ja-JP" dirty="0" smtClean="0"/>
              <a:t>(</a:t>
            </a:r>
            <a:r>
              <a:rPr kumimoji="1" lang="en-US" altLang="ja-JP" dirty="0" err="1" smtClean="0"/>
              <a:t>ArrayList.clear</a:t>
            </a:r>
            <a:r>
              <a:rPr kumimoji="1" lang="en-US" altLang="ja-JP" dirty="0" smtClean="0"/>
              <a:t>,</a:t>
            </a:r>
            <a:r>
              <a:rPr lang="ja-JP" altLang="en-US" dirty="0"/>
              <a:t> </a:t>
            </a:r>
            <a:r>
              <a:rPr kumimoji="1" lang="en-US" altLang="ja-JP" dirty="0" err="1" smtClean="0"/>
              <a:t>LinkedList.size</a:t>
            </a:r>
            <a:r>
              <a:rPr kumimoji="1" lang="en-US" altLang="ja-JP" dirty="0" smtClean="0"/>
              <a:t>)</a:t>
            </a:r>
            <a:r>
              <a:rPr kumimoji="1" lang="ja-JP" altLang="en-US" dirty="0" smtClean="0"/>
              <a:t>では，各エントリーノードにひとつのパスノードを対応させたとき</a:t>
            </a:r>
            <a:r>
              <a:rPr kumimoji="1" lang="en-US" altLang="ja-JP" dirty="0" smtClean="0"/>
              <a:t>clear</a:t>
            </a:r>
            <a:r>
              <a:rPr kumimoji="1" lang="ja-JP" altLang="en-US" dirty="0" smtClean="0"/>
              <a:t>を実行してか</a:t>
            </a:r>
            <a:r>
              <a:rPr lang="ja-JP" altLang="en-US" dirty="0"/>
              <a:t>ら</a:t>
            </a:r>
            <a:r>
              <a:rPr lang="en-US" altLang="ja-JP" dirty="0" smtClean="0"/>
              <a:t>size</a:t>
            </a:r>
            <a:r>
              <a:rPr kumimoji="1" lang="ja-JP" altLang="en-US" dirty="0" smtClean="0"/>
              <a:t>を実行する経路が存在しない</a:t>
            </a:r>
            <a:endParaRPr kumimoji="1" lang="en-US" altLang="ja-JP" dirty="0" smtClean="0"/>
          </a:p>
        </p:txBody>
      </p:sp>
      <p:sp>
        <p:nvSpPr>
          <p:cNvPr id="106" name="角丸四角形 105"/>
          <p:cNvSpPr/>
          <p:nvPr/>
        </p:nvSpPr>
        <p:spPr>
          <a:xfrm>
            <a:off x="658640" y="2960391"/>
            <a:ext cx="2175621" cy="5383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a:t>
            </a:r>
            <a:r>
              <a:rPr lang="en-US" altLang="ja-JP" sz="1600" dirty="0">
                <a:solidFill>
                  <a:schemeClr val="tx1"/>
                </a:solidFill>
              </a:rPr>
              <a:t>7</a:t>
            </a:r>
            <a:r>
              <a:rPr kumimoji="1" lang="en-US" altLang="ja-JP" sz="1600" dirty="0" smtClean="0">
                <a:solidFill>
                  <a:schemeClr val="tx1"/>
                </a:solidFill>
              </a:rPr>
              <a:t>,5)</a:t>
            </a:r>
            <a:r>
              <a:rPr kumimoji="1" lang="ja-JP" altLang="en-US" sz="1600" dirty="0" smtClean="0">
                <a:solidFill>
                  <a:schemeClr val="tx1"/>
                </a:solidFill>
              </a:rPr>
              <a:t>の組み合わせの部分グラフ</a:t>
            </a:r>
            <a:endParaRPr kumimoji="1" lang="en-US" altLang="ja-JP" sz="1600" dirty="0" smtClean="0">
              <a:solidFill>
                <a:schemeClr val="tx1"/>
              </a:solidFill>
            </a:endParaRPr>
          </a:p>
        </p:txBody>
      </p:sp>
      <p:sp>
        <p:nvSpPr>
          <p:cNvPr id="187" name="角丸四角形 186"/>
          <p:cNvSpPr/>
          <p:nvPr/>
        </p:nvSpPr>
        <p:spPr>
          <a:xfrm>
            <a:off x="4427984" y="2960391"/>
            <a:ext cx="4608512" cy="1890884"/>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8" name="角丸四角形 187"/>
          <p:cNvSpPr/>
          <p:nvPr/>
        </p:nvSpPr>
        <p:spPr>
          <a:xfrm>
            <a:off x="4427983" y="5033895"/>
            <a:ext cx="4596325" cy="1527165"/>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0" name="角丸四角形吹き出し 189"/>
          <p:cNvSpPr/>
          <p:nvPr/>
        </p:nvSpPr>
        <p:spPr>
          <a:xfrm>
            <a:off x="7167253" y="4660381"/>
            <a:ext cx="1786685" cy="479522"/>
          </a:xfrm>
          <a:prstGeom prst="wedgeRoundRectCallout">
            <a:avLst>
              <a:gd name="adj1" fmla="val 18875"/>
              <a:gd name="adj2" fmla="val -49020"/>
              <a:gd name="adj3" fmla="val 16667"/>
            </a:avLst>
          </a:prstGeom>
          <a:solidFill>
            <a:srgbClr val="FFFF99"/>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実行可能な経路は存在しない</a:t>
            </a:r>
            <a:endParaRPr kumimoji="1" lang="en-US" altLang="ja-JP" sz="1600" dirty="0" smtClean="0">
              <a:solidFill>
                <a:schemeClr val="tx1"/>
              </a:solidFill>
            </a:endParaRPr>
          </a:p>
        </p:txBody>
      </p:sp>
      <p:sp>
        <p:nvSpPr>
          <p:cNvPr id="79" name="円/楕円 78"/>
          <p:cNvSpPr/>
          <p:nvPr/>
        </p:nvSpPr>
        <p:spPr>
          <a:xfrm>
            <a:off x="251521" y="4961637"/>
            <a:ext cx="701532" cy="23742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0:Example.main</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80" name="円/楕円 79"/>
          <p:cNvSpPr/>
          <p:nvPr/>
        </p:nvSpPr>
        <p:spPr>
          <a:xfrm>
            <a:off x="1466184" y="4166322"/>
            <a:ext cx="883096" cy="237428"/>
          </a:xfrm>
          <a:prstGeom prst="ellipse">
            <a:avLst/>
          </a:prstGeom>
          <a:solidFill>
            <a:srgbClr val="FFFF00"/>
          </a:solidFill>
          <a:ln w="19050" cap="flat" cmpd="sng" algn="ctr">
            <a:solidFill>
              <a:srgbClr val="0070C0"/>
            </a:solidFill>
            <a:prstDash val="solid"/>
          </a:ln>
          <a:effectLst/>
        </p:spPr>
        <p:txBody>
          <a:bodyPr rtlCol="0" anchor="ctr"/>
          <a:lstStyle/>
          <a:p>
            <a:pPr lvl="0" algn="ctr">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1:Example.</a:t>
            </a:r>
            <a:r>
              <a:rPr lang="en-US" altLang="ja-JP" sz="800" dirty="0"/>
              <a:t> initialize</a:t>
            </a:r>
            <a:endPar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81" name="円/楕円 80"/>
          <p:cNvSpPr/>
          <p:nvPr/>
        </p:nvSpPr>
        <p:spPr>
          <a:xfrm>
            <a:off x="1516471" y="4680405"/>
            <a:ext cx="782526" cy="237428"/>
          </a:xfrm>
          <a:prstGeom prst="ellipse">
            <a:avLst/>
          </a:prstGeom>
          <a:no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2:ArrayList.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size</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82" name="円/楕円 81"/>
          <p:cNvSpPr/>
          <p:nvPr/>
        </p:nvSpPr>
        <p:spPr>
          <a:xfrm>
            <a:off x="1067743" y="4503713"/>
            <a:ext cx="214627" cy="196235"/>
          </a:xfrm>
          <a:prstGeom prst="ellipse">
            <a:avLst/>
          </a:prstGeom>
          <a:solidFill>
            <a:srgbClr val="FFFF00"/>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3</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83" name="直線矢印コネクタ 82"/>
          <p:cNvCxnSpPr>
            <a:stCxn id="79" idx="7"/>
            <a:endCxn id="82" idx="2"/>
          </p:cNvCxnSpPr>
          <p:nvPr/>
        </p:nvCxnSpPr>
        <p:spPr>
          <a:xfrm flipV="1">
            <a:off x="850316" y="4601831"/>
            <a:ext cx="217427" cy="394577"/>
          </a:xfrm>
          <a:prstGeom prst="straightConnector1">
            <a:avLst/>
          </a:prstGeom>
          <a:noFill/>
          <a:ln w="19050" cap="flat" cmpd="sng" algn="ctr">
            <a:solidFill>
              <a:srgbClr val="000000"/>
            </a:solidFill>
            <a:prstDash val="solid"/>
            <a:tailEnd type="arrow"/>
          </a:ln>
          <a:effectLst/>
        </p:spPr>
      </p:cxnSp>
      <p:cxnSp>
        <p:nvCxnSpPr>
          <p:cNvPr id="84" name="直線矢印コネクタ 83"/>
          <p:cNvCxnSpPr>
            <a:stCxn id="79" idx="5"/>
            <a:endCxn id="91" idx="2"/>
          </p:cNvCxnSpPr>
          <p:nvPr/>
        </p:nvCxnSpPr>
        <p:spPr>
          <a:xfrm>
            <a:off x="850316" y="5164294"/>
            <a:ext cx="217427" cy="603568"/>
          </a:xfrm>
          <a:prstGeom prst="straightConnector1">
            <a:avLst/>
          </a:prstGeom>
          <a:noFill/>
          <a:ln w="19050" cap="flat" cmpd="sng" algn="ctr">
            <a:solidFill>
              <a:srgbClr val="000000"/>
            </a:solidFill>
            <a:prstDash val="solid"/>
            <a:tailEnd type="arrow"/>
          </a:ln>
          <a:effectLst/>
        </p:spPr>
      </p:cxnSp>
      <p:cxnSp>
        <p:nvCxnSpPr>
          <p:cNvPr id="85" name="直線矢印コネクタ 84"/>
          <p:cNvCxnSpPr>
            <a:stCxn id="82" idx="7"/>
            <a:endCxn id="80" idx="2"/>
          </p:cNvCxnSpPr>
          <p:nvPr/>
        </p:nvCxnSpPr>
        <p:spPr>
          <a:xfrm flipV="1">
            <a:off x="1250939" y="4285036"/>
            <a:ext cx="215245" cy="247415"/>
          </a:xfrm>
          <a:prstGeom prst="straightConnector1">
            <a:avLst/>
          </a:prstGeom>
          <a:noFill/>
          <a:ln w="19050" cap="flat" cmpd="sng" algn="ctr">
            <a:solidFill>
              <a:srgbClr val="000000"/>
            </a:solidFill>
            <a:prstDash val="solid"/>
            <a:tailEnd type="arrow"/>
          </a:ln>
          <a:effectLst/>
        </p:spPr>
      </p:cxnSp>
      <p:cxnSp>
        <p:nvCxnSpPr>
          <p:cNvPr id="86" name="直線矢印コネクタ 85"/>
          <p:cNvCxnSpPr>
            <a:stCxn id="82" idx="5"/>
            <a:endCxn id="81" idx="2"/>
          </p:cNvCxnSpPr>
          <p:nvPr/>
        </p:nvCxnSpPr>
        <p:spPr>
          <a:xfrm>
            <a:off x="1250939" y="4671210"/>
            <a:ext cx="265532" cy="127909"/>
          </a:xfrm>
          <a:prstGeom prst="straightConnector1">
            <a:avLst/>
          </a:prstGeom>
          <a:noFill/>
          <a:ln w="19050" cap="flat" cmpd="sng" algn="ctr">
            <a:solidFill>
              <a:srgbClr val="000000"/>
            </a:solidFill>
            <a:prstDash val="solid"/>
            <a:tailEnd type="arrow"/>
          </a:ln>
          <a:effectLst/>
        </p:spPr>
      </p:cxnSp>
      <p:sp>
        <p:nvSpPr>
          <p:cNvPr id="87" name="テキスト ボックス 86"/>
          <p:cNvSpPr txBox="1"/>
          <p:nvPr/>
        </p:nvSpPr>
        <p:spPr>
          <a:xfrm>
            <a:off x="1210572" y="4208091"/>
            <a:ext cx="111138" cy="230832"/>
          </a:xfrm>
          <a:prstGeom prst="rect">
            <a:avLst/>
          </a:prstGeom>
          <a:noFill/>
        </p:spPr>
        <p:txBody>
          <a:bodyPr wrap="square" rtlCol="0">
            <a:spAutoFit/>
          </a:bodyPr>
          <a:lstStyle/>
          <a:p>
            <a:r>
              <a:rPr lang="en-US" altLang="ja-JP" sz="900" dirty="0" smtClean="0">
                <a:solidFill>
                  <a:srgbClr val="000000"/>
                </a:solidFill>
                <a:latin typeface="Arial"/>
              </a:rPr>
              <a:t>0</a:t>
            </a:r>
            <a:endParaRPr lang="ja-JP" altLang="en-US" sz="900" dirty="0">
              <a:solidFill>
                <a:srgbClr val="000000"/>
              </a:solidFill>
              <a:latin typeface="Arial"/>
            </a:endParaRPr>
          </a:p>
        </p:txBody>
      </p:sp>
      <p:sp>
        <p:nvSpPr>
          <p:cNvPr id="88" name="テキスト ボックス 87"/>
          <p:cNvSpPr txBox="1"/>
          <p:nvPr/>
        </p:nvSpPr>
        <p:spPr>
          <a:xfrm>
            <a:off x="1250939" y="4522900"/>
            <a:ext cx="248786" cy="230832"/>
          </a:xfrm>
          <a:prstGeom prst="rect">
            <a:avLst/>
          </a:prstGeom>
          <a:noFill/>
        </p:spPr>
        <p:txBody>
          <a:bodyPr wrap="none" rtlCol="0">
            <a:spAutoFit/>
          </a:bodyPr>
          <a:lstStyle/>
          <a:p>
            <a:r>
              <a:rPr lang="en-US" altLang="ja-JP" sz="900" dirty="0" smtClean="0">
                <a:solidFill>
                  <a:srgbClr val="000000"/>
                </a:solidFill>
                <a:latin typeface="Arial"/>
              </a:rPr>
              <a:t>1</a:t>
            </a:r>
            <a:endParaRPr lang="ja-JP" altLang="en-US" sz="900" dirty="0">
              <a:solidFill>
                <a:srgbClr val="000000"/>
              </a:solidFill>
              <a:latin typeface="Arial"/>
            </a:endParaRPr>
          </a:p>
        </p:txBody>
      </p:sp>
      <p:sp>
        <p:nvSpPr>
          <p:cNvPr id="89" name="円/楕円 88"/>
          <p:cNvSpPr/>
          <p:nvPr/>
        </p:nvSpPr>
        <p:spPr>
          <a:xfrm>
            <a:off x="1415901" y="5332353"/>
            <a:ext cx="883096" cy="23742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4:Example.</a:t>
            </a:r>
          </a:p>
          <a:p>
            <a:pPr lvl="0" algn="ctr">
              <a:defRPr/>
            </a:pPr>
            <a:r>
              <a:rPr lang="en-US" altLang="ja-JP" sz="800" dirty="0" smtClean="0"/>
              <a:t>initialize</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90" name="円/楕円 89"/>
          <p:cNvSpPr/>
          <p:nvPr/>
        </p:nvSpPr>
        <p:spPr>
          <a:xfrm>
            <a:off x="1516469" y="5846436"/>
            <a:ext cx="908559" cy="23742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5:LinkedList.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size</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91" name="円/楕円 90"/>
          <p:cNvSpPr/>
          <p:nvPr/>
        </p:nvSpPr>
        <p:spPr>
          <a:xfrm>
            <a:off x="1067743" y="5669744"/>
            <a:ext cx="214627" cy="196235"/>
          </a:xfrm>
          <a:prstGeom prst="ellipse">
            <a:avLst/>
          </a:prstGeom>
          <a:solidFill>
            <a:srgbClr val="FFFF00"/>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6</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92" name="直線矢印コネクタ 91"/>
          <p:cNvCxnSpPr>
            <a:stCxn id="91" idx="7"/>
            <a:endCxn id="89" idx="2"/>
          </p:cNvCxnSpPr>
          <p:nvPr/>
        </p:nvCxnSpPr>
        <p:spPr>
          <a:xfrm flipV="1">
            <a:off x="1250939" y="5451067"/>
            <a:ext cx="164962" cy="247415"/>
          </a:xfrm>
          <a:prstGeom prst="straightConnector1">
            <a:avLst/>
          </a:prstGeom>
          <a:noFill/>
          <a:ln w="19050" cap="flat" cmpd="sng" algn="ctr">
            <a:solidFill>
              <a:srgbClr val="000000"/>
            </a:solidFill>
            <a:prstDash val="solid"/>
            <a:tailEnd type="arrow"/>
          </a:ln>
          <a:effectLst/>
        </p:spPr>
      </p:cxnSp>
      <p:cxnSp>
        <p:nvCxnSpPr>
          <p:cNvPr id="93" name="直線矢印コネクタ 92"/>
          <p:cNvCxnSpPr>
            <a:stCxn id="91" idx="5"/>
            <a:endCxn id="90" idx="2"/>
          </p:cNvCxnSpPr>
          <p:nvPr/>
        </p:nvCxnSpPr>
        <p:spPr>
          <a:xfrm>
            <a:off x="1250939" y="5837241"/>
            <a:ext cx="265530" cy="127909"/>
          </a:xfrm>
          <a:prstGeom prst="straightConnector1">
            <a:avLst/>
          </a:prstGeom>
          <a:noFill/>
          <a:ln w="19050" cap="flat" cmpd="sng" algn="ctr">
            <a:solidFill>
              <a:srgbClr val="000000"/>
            </a:solidFill>
            <a:prstDash val="solid"/>
            <a:tailEnd type="arrow"/>
          </a:ln>
          <a:effectLst/>
        </p:spPr>
      </p:cxnSp>
      <p:sp>
        <p:nvSpPr>
          <p:cNvPr id="94" name="テキスト ボックス 93"/>
          <p:cNvSpPr txBox="1"/>
          <p:nvPr/>
        </p:nvSpPr>
        <p:spPr>
          <a:xfrm>
            <a:off x="1177348" y="5381766"/>
            <a:ext cx="111138" cy="230832"/>
          </a:xfrm>
          <a:prstGeom prst="rect">
            <a:avLst/>
          </a:prstGeom>
          <a:noFill/>
        </p:spPr>
        <p:txBody>
          <a:bodyPr wrap="square" rtlCol="0">
            <a:spAutoFit/>
          </a:bodyPr>
          <a:lstStyle/>
          <a:p>
            <a:r>
              <a:rPr lang="en-US" altLang="ja-JP" sz="900" dirty="0" smtClean="0">
                <a:solidFill>
                  <a:srgbClr val="000000"/>
                </a:solidFill>
                <a:latin typeface="Arial"/>
              </a:rPr>
              <a:t>0</a:t>
            </a:r>
            <a:endParaRPr lang="ja-JP" altLang="en-US" sz="900" dirty="0">
              <a:solidFill>
                <a:srgbClr val="000000"/>
              </a:solidFill>
              <a:latin typeface="Arial"/>
            </a:endParaRPr>
          </a:p>
        </p:txBody>
      </p:sp>
      <p:sp>
        <p:nvSpPr>
          <p:cNvPr id="95" name="テキスト ボックス 94"/>
          <p:cNvSpPr txBox="1"/>
          <p:nvPr/>
        </p:nvSpPr>
        <p:spPr>
          <a:xfrm>
            <a:off x="1272486" y="5685328"/>
            <a:ext cx="248786" cy="230832"/>
          </a:xfrm>
          <a:prstGeom prst="rect">
            <a:avLst/>
          </a:prstGeom>
          <a:noFill/>
        </p:spPr>
        <p:txBody>
          <a:bodyPr wrap="none" rtlCol="0">
            <a:spAutoFit/>
          </a:bodyPr>
          <a:lstStyle/>
          <a:p>
            <a:r>
              <a:rPr lang="en-US" altLang="ja-JP" sz="900" dirty="0" smtClean="0">
                <a:solidFill>
                  <a:srgbClr val="000000"/>
                </a:solidFill>
                <a:latin typeface="Arial"/>
              </a:rPr>
              <a:t>1</a:t>
            </a:r>
            <a:endParaRPr lang="ja-JP" altLang="en-US" sz="900" dirty="0">
              <a:solidFill>
                <a:srgbClr val="000000"/>
              </a:solidFill>
              <a:latin typeface="Arial"/>
            </a:endParaRPr>
          </a:p>
        </p:txBody>
      </p:sp>
      <p:sp>
        <p:nvSpPr>
          <p:cNvPr id="96" name="円/楕円 95"/>
          <p:cNvSpPr/>
          <p:nvPr/>
        </p:nvSpPr>
        <p:spPr>
          <a:xfrm>
            <a:off x="2500776" y="4204619"/>
            <a:ext cx="214627" cy="179233"/>
          </a:xfrm>
          <a:prstGeom prst="ellipse">
            <a:avLst/>
          </a:prstGeom>
          <a:solidFill>
            <a:srgbClr val="FFFF00"/>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9</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97" name="直線矢印コネクタ 96"/>
          <p:cNvCxnSpPr>
            <a:stCxn id="96" idx="7"/>
          </p:cNvCxnSpPr>
          <p:nvPr/>
        </p:nvCxnSpPr>
        <p:spPr>
          <a:xfrm flipV="1">
            <a:off x="2683972" y="3968941"/>
            <a:ext cx="252681" cy="261926"/>
          </a:xfrm>
          <a:prstGeom prst="straightConnector1">
            <a:avLst/>
          </a:prstGeom>
          <a:noFill/>
          <a:ln w="19050" cap="flat" cmpd="sng" algn="ctr">
            <a:solidFill>
              <a:srgbClr val="000000"/>
            </a:solidFill>
            <a:prstDash val="solid"/>
            <a:tailEnd type="arrow"/>
          </a:ln>
          <a:effectLst/>
        </p:spPr>
      </p:cxnSp>
      <p:cxnSp>
        <p:nvCxnSpPr>
          <p:cNvPr id="98" name="直線矢印コネクタ 97"/>
          <p:cNvCxnSpPr>
            <a:stCxn id="96" idx="5"/>
          </p:cNvCxnSpPr>
          <p:nvPr/>
        </p:nvCxnSpPr>
        <p:spPr>
          <a:xfrm>
            <a:off x="2683972" y="4357604"/>
            <a:ext cx="265531" cy="125419"/>
          </a:xfrm>
          <a:prstGeom prst="straightConnector1">
            <a:avLst/>
          </a:prstGeom>
          <a:noFill/>
          <a:ln w="19050" cap="flat" cmpd="sng" algn="ctr">
            <a:solidFill>
              <a:srgbClr val="000000"/>
            </a:solidFill>
            <a:prstDash val="solid"/>
            <a:tailEnd type="arrow"/>
          </a:ln>
          <a:effectLst/>
        </p:spPr>
      </p:cxnSp>
      <p:sp>
        <p:nvSpPr>
          <p:cNvPr id="99" name="テキスト ボックス 98"/>
          <p:cNvSpPr txBox="1"/>
          <p:nvPr/>
        </p:nvSpPr>
        <p:spPr>
          <a:xfrm>
            <a:off x="2719198" y="3874715"/>
            <a:ext cx="111138" cy="230832"/>
          </a:xfrm>
          <a:prstGeom prst="rect">
            <a:avLst/>
          </a:prstGeom>
          <a:noFill/>
        </p:spPr>
        <p:txBody>
          <a:bodyPr wrap="square" rtlCol="0">
            <a:spAutoFit/>
          </a:bodyPr>
          <a:lstStyle/>
          <a:p>
            <a:r>
              <a:rPr lang="en-US" altLang="ja-JP" sz="900" dirty="0" smtClean="0">
                <a:solidFill>
                  <a:srgbClr val="000000"/>
                </a:solidFill>
                <a:latin typeface="Arial"/>
              </a:rPr>
              <a:t>0</a:t>
            </a:r>
            <a:endParaRPr lang="ja-JP" altLang="en-US" sz="900" dirty="0">
              <a:solidFill>
                <a:srgbClr val="000000"/>
              </a:solidFill>
              <a:latin typeface="Arial"/>
            </a:endParaRPr>
          </a:p>
        </p:txBody>
      </p:sp>
      <p:sp>
        <p:nvSpPr>
          <p:cNvPr id="100" name="テキスト ボックス 99"/>
          <p:cNvSpPr txBox="1"/>
          <p:nvPr/>
        </p:nvSpPr>
        <p:spPr>
          <a:xfrm>
            <a:off x="2701303" y="4230866"/>
            <a:ext cx="248786" cy="230832"/>
          </a:xfrm>
          <a:prstGeom prst="rect">
            <a:avLst/>
          </a:prstGeom>
          <a:noFill/>
        </p:spPr>
        <p:txBody>
          <a:bodyPr wrap="none" rtlCol="0">
            <a:spAutoFit/>
          </a:bodyPr>
          <a:lstStyle/>
          <a:p>
            <a:r>
              <a:rPr lang="en-US" altLang="ja-JP" sz="900" dirty="0" smtClean="0">
                <a:solidFill>
                  <a:srgbClr val="000000"/>
                </a:solidFill>
                <a:latin typeface="Arial"/>
              </a:rPr>
              <a:t>1</a:t>
            </a:r>
            <a:endParaRPr lang="ja-JP" altLang="en-US" sz="900" dirty="0">
              <a:solidFill>
                <a:srgbClr val="000000"/>
              </a:solidFill>
              <a:latin typeface="Arial"/>
            </a:endParaRPr>
          </a:p>
        </p:txBody>
      </p:sp>
      <p:sp>
        <p:nvSpPr>
          <p:cNvPr id="111" name="円/楕円 110"/>
          <p:cNvSpPr/>
          <p:nvPr/>
        </p:nvSpPr>
        <p:spPr>
          <a:xfrm>
            <a:off x="2934526" y="3869769"/>
            <a:ext cx="798254" cy="23742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7:ArrayList.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clear</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112" name="円/楕円 111"/>
          <p:cNvSpPr/>
          <p:nvPr/>
        </p:nvSpPr>
        <p:spPr>
          <a:xfrm>
            <a:off x="2947376" y="4383852"/>
            <a:ext cx="785404" cy="237428"/>
          </a:xfrm>
          <a:prstGeom prst="ellipse">
            <a:avLst/>
          </a:prstGeom>
          <a:solidFill>
            <a:schemeClr val="bg1"/>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8:ArrayList.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add</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113" name="円/楕円 112"/>
          <p:cNvSpPr/>
          <p:nvPr/>
        </p:nvSpPr>
        <p:spPr>
          <a:xfrm>
            <a:off x="2506529" y="5358293"/>
            <a:ext cx="214627" cy="17923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12</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14" name="直線矢印コネクタ 113"/>
          <p:cNvCxnSpPr>
            <a:stCxn id="113" idx="7"/>
          </p:cNvCxnSpPr>
          <p:nvPr/>
        </p:nvCxnSpPr>
        <p:spPr>
          <a:xfrm flipV="1">
            <a:off x="2689725" y="5122615"/>
            <a:ext cx="252681" cy="261926"/>
          </a:xfrm>
          <a:prstGeom prst="straightConnector1">
            <a:avLst/>
          </a:prstGeom>
          <a:noFill/>
          <a:ln w="19050" cap="flat" cmpd="sng" algn="ctr">
            <a:solidFill>
              <a:srgbClr val="000000"/>
            </a:solidFill>
            <a:prstDash val="solid"/>
            <a:tailEnd type="arrow"/>
          </a:ln>
          <a:effectLst/>
        </p:spPr>
      </p:cxnSp>
      <p:cxnSp>
        <p:nvCxnSpPr>
          <p:cNvPr id="115" name="直線矢印コネクタ 114"/>
          <p:cNvCxnSpPr>
            <a:stCxn id="113" idx="5"/>
          </p:cNvCxnSpPr>
          <p:nvPr/>
        </p:nvCxnSpPr>
        <p:spPr>
          <a:xfrm>
            <a:off x="2689725" y="5511279"/>
            <a:ext cx="265531" cy="125419"/>
          </a:xfrm>
          <a:prstGeom prst="straightConnector1">
            <a:avLst/>
          </a:prstGeom>
          <a:noFill/>
          <a:ln w="19050" cap="flat" cmpd="sng" algn="ctr">
            <a:solidFill>
              <a:srgbClr val="000000"/>
            </a:solidFill>
            <a:prstDash val="solid"/>
            <a:tailEnd type="arrow"/>
          </a:ln>
          <a:effectLst/>
        </p:spPr>
      </p:cxnSp>
      <p:sp>
        <p:nvSpPr>
          <p:cNvPr id="121" name="テキスト ボックス 120"/>
          <p:cNvSpPr txBox="1"/>
          <p:nvPr/>
        </p:nvSpPr>
        <p:spPr>
          <a:xfrm>
            <a:off x="2689725" y="5061571"/>
            <a:ext cx="111138" cy="230832"/>
          </a:xfrm>
          <a:prstGeom prst="rect">
            <a:avLst/>
          </a:prstGeom>
          <a:noFill/>
        </p:spPr>
        <p:txBody>
          <a:bodyPr wrap="square" rtlCol="0">
            <a:spAutoFit/>
          </a:bodyPr>
          <a:lstStyle/>
          <a:p>
            <a:r>
              <a:rPr lang="en-US" altLang="ja-JP" sz="900" dirty="0" smtClean="0">
                <a:solidFill>
                  <a:srgbClr val="000000"/>
                </a:solidFill>
                <a:latin typeface="Arial"/>
              </a:rPr>
              <a:t>0</a:t>
            </a:r>
            <a:endParaRPr lang="ja-JP" altLang="en-US" sz="900" dirty="0">
              <a:solidFill>
                <a:srgbClr val="000000"/>
              </a:solidFill>
              <a:latin typeface="Arial"/>
            </a:endParaRPr>
          </a:p>
        </p:txBody>
      </p:sp>
      <p:sp>
        <p:nvSpPr>
          <p:cNvPr id="122" name="テキスト ボックス 121"/>
          <p:cNvSpPr txBox="1"/>
          <p:nvPr/>
        </p:nvSpPr>
        <p:spPr>
          <a:xfrm>
            <a:off x="2679676" y="5399779"/>
            <a:ext cx="248786" cy="230832"/>
          </a:xfrm>
          <a:prstGeom prst="rect">
            <a:avLst/>
          </a:prstGeom>
          <a:noFill/>
        </p:spPr>
        <p:txBody>
          <a:bodyPr wrap="none" rtlCol="0">
            <a:spAutoFit/>
          </a:bodyPr>
          <a:lstStyle/>
          <a:p>
            <a:r>
              <a:rPr lang="en-US" altLang="ja-JP" sz="900" dirty="0" smtClean="0">
                <a:solidFill>
                  <a:srgbClr val="000000"/>
                </a:solidFill>
                <a:latin typeface="Arial"/>
              </a:rPr>
              <a:t>1</a:t>
            </a:r>
            <a:endParaRPr lang="ja-JP" altLang="en-US" sz="900" dirty="0">
              <a:solidFill>
                <a:srgbClr val="000000"/>
              </a:solidFill>
              <a:latin typeface="Arial"/>
            </a:endParaRPr>
          </a:p>
        </p:txBody>
      </p:sp>
      <p:cxnSp>
        <p:nvCxnSpPr>
          <p:cNvPr id="123" name="直線矢印コネクタ 122"/>
          <p:cNvCxnSpPr>
            <a:stCxn id="89" idx="6"/>
            <a:endCxn id="113" idx="2"/>
          </p:cNvCxnSpPr>
          <p:nvPr/>
        </p:nvCxnSpPr>
        <p:spPr>
          <a:xfrm flipV="1">
            <a:off x="2298997" y="5447910"/>
            <a:ext cx="207532" cy="3157"/>
          </a:xfrm>
          <a:prstGeom prst="straightConnector1">
            <a:avLst/>
          </a:prstGeom>
          <a:noFill/>
          <a:ln w="19050" cap="flat" cmpd="sng" algn="ctr">
            <a:solidFill>
              <a:srgbClr val="000000"/>
            </a:solidFill>
            <a:prstDash val="solid"/>
            <a:tailEnd type="arrow"/>
          </a:ln>
          <a:effectLst/>
        </p:spPr>
      </p:cxnSp>
      <p:sp>
        <p:nvSpPr>
          <p:cNvPr id="124" name="円/楕円 123"/>
          <p:cNvSpPr/>
          <p:nvPr/>
        </p:nvSpPr>
        <p:spPr>
          <a:xfrm>
            <a:off x="2934525" y="5029975"/>
            <a:ext cx="928174" cy="237428"/>
          </a:xfrm>
          <a:prstGeom prst="ellipse">
            <a:avLst/>
          </a:prstGeom>
          <a:solidFill>
            <a:schemeClr val="bg1"/>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10:LinkedList.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clear</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126" name="円/楕円 125"/>
          <p:cNvSpPr/>
          <p:nvPr/>
        </p:nvSpPr>
        <p:spPr>
          <a:xfrm>
            <a:off x="2928462" y="5544058"/>
            <a:ext cx="982631" cy="23742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11:LindedList.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add</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128" name="円/楕円 127"/>
          <p:cNvSpPr/>
          <p:nvPr/>
        </p:nvSpPr>
        <p:spPr>
          <a:xfrm>
            <a:off x="2506530" y="4697455"/>
            <a:ext cx="214627" cy="17923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13</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33" name="直線矢印コネクタ 132"/>
          <p:cNvCxnSpPr>
            <a:stCxn id="81" idx="6"/>
            <a:endCxn id="128" idx="2"/>
          </p:cNvCxnSpPr>
          <p:nvPr/>
        </p:nvCxnSpPr>
        <p:spPr>
          <a:xfrm flipV="1">
            <a:off x="2298997" y="4787072"/>
            <a:ext cx="207533" cy="12047"/>
          </a:xfrm>
          <a:prstGeom prst="straightConnector1">
            <a:avLst/>
          </a:prstGeom>
          <a:noFill/>
          <a:ln w="19050" cap="flat" cmpd="sng" algn="ctr">
            <a:solidFill>
              <a:srgbClr val="000000"/>
            </a:solidFill>
            <a:prstDash val="solid"/>
            <a:tailEnd type="arrow"/>
          </a:ln>
          <a:effectLst/>
        </p:spPr>
      </p:cxnSp>
      <p:sp>
        <p:nvSpPr>
          <p:cNvPr id="134" name="円/楕円 133"/>
          <p:cNvSpPr/>
          <p:nvPr/>
        </p:nvSpPr>
        <p:spPr>
          <a:xfrm>
            <a:off x="2637980" y="5863486"/>
            <a:ext cx="214627" cy="17923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14</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35" name="直線矢印コネクタ 134"/>
          <p:cNvCxnSpPr>
            <a:stCxn id="90" idx="6"/>
            <a:endCxn id="134" idx="2"/>
          </p:cNvCxnSpPr>
          <p:nvPr/>
        </p:nvCxnSpPr>
        <p:spPr>
          <a:xfrm flipV="1">
            <a:off x="2425028" y="5953103"/>
            <a:ext cx="212952" cy="12047"/>
          </a:xfrm>
          <a:prstGeom prst="straightConnector1">
            <a:avLst/>
          </a:prstGeom>
          <a:noFill/>
          <a:ln w="19050" cap="flat" cmpd="sng" algn="ctr">
            <a:solidFill>
              <a:srgbClr val="000000"/>
            </a:solidFill>
            <a:prstDash val="solid"/>
            <a:tailEnd type="arrow"/>
          </a:ln>
          <a:effectLst/>
        </p:spPr>
      </p:cxnSp>
      <p:sp>
        <p:nvSpPr>
          <p:cNvPr id="136" name="円/楕円 135"/>
          <p:cNvSpPr/>
          <p:nvPr/>
        </p:nvSpPr>
        <p:spPr>
          <a:xfrm>
            <a:off x="3911095" y="3869770"/>
            <a:ext cx="214626" cy="208329"/>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15</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45" name="直線矢印コネクタ 144"/>
          <p:cNvCxnSpPr>
            <a:stCxn id="111" idx="6"/>
            <a:endCxn id="136" idx="2"/>
          </p:cNvCxnSpPr>
          <p:nvPr/>
        </p:nvCxnSpPr>
        <p:spPr>
          <a:xfrm flipV="1">
            <a:off x="3732780" y="3973935"/>
            <a:ext cx="178315" cy="14548"/>
          </a:xfrm>
          <a:prstGeom prst="straightConnector1">
            <a:avLst/>
          </a:prstGeom>
          <a:noFill/>
          <a:ln w="19050" cap="flat" cmpd="sng" algn="ctr">
            <a:solidFill>
              <a:srgbClr val="000000"/>
            </a:solidFill>
            <a:prstDash val="solid"/>
            <a:tailEnd type="arrow"/>
          </a:ln>
          <a:effectLst/>
        </p:spPr>
      </p:cxnSp>
      <p:cxnSp>
        <p:nvCxnSpPr>
          <p:cNvPr id="146" name="直線矢印コネクタ 145"/>
          <p:cNvCxnSpPr>
            <a:stCxn id="80" idx="6"/>
            <a:endCxn id="96" idx="2"/>
          </p:cNvCxnSpPr>
          <p:nvPr/>
        </p:nvCxnSpPr>
        <p:spPr>
          <a:xfrm>
            <a:off x="2349280" y="4285036"/>
            <a:ext cx="151496" cy="9200"/>
          </a:xfrm>
          <a:prstGeom prst="straightConnector1">
            <a:avLst/>
          </a:prstGeom>
          <a:noFill/>
          <a:ln w="19050" cap="flat" cmpd="sng" algn="ctr">
            <a:solidFill>
              <a:srgbClr val="000000"/>
            </a:solidFill>
            <a:prstDash val="solid"/>
            <a:tailEnd type="arrow"/>
          </a:ln>
          <a:effectLst/>
        </p:spPr>
      </p:cxnSp>
      <p:sp>
        <p:nvSpPr>
          <p:cNvPr id="147" name="円/楕円 146"/>
          <p:cNvSpPr/>
          <p:nvPr/>
        </p:nvSpPr>
        <p:spPr>
          <a:xfrm>
            <a:off x="3911095" y="4412089"/>
            <a:ext cx="214627" cy="17923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16</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48" name="直線矢印コネクタ 147"/>
          <p:cNvCxnSpPr>
            <a:stCxn id="112" idx="6"/>
            <a:endCxn id="147" idx="2"/>
          </p:cNvCxnSpPr>
          <p:nvPr/>
        </p:nvCxnSpPr>
        <p:spPr>
          <a:xfrm flipV="1">
            <a:off x="3732780" y="4501706"/>
            <a:ext cx="178315" cy="860"/>
          </a:xfrm>
          <a:prstGeom prst="straightConnector1">
            <a:avLst/>
          </a:prstGeom>
          <a:noFill/>
          <a:ln w="19050" cap="flat" cmpd="sng" algn="ctr">
            <a:solidFill>
              <a:srgbClr val="000000"/>
            </a:solidFill>
            <a:prstDash val="solid"/>
            <a:tailEnd type="arrow"/>
          </a:ln>
          <a:effectLst/>
        </p:spPr>
      </p:cxnSp>
      <p:sp>
        <p:nvSpPr>
          <p:cNvPr id="151" name="円/楕円 150"/>
          <p:cNvSpPr/>
          <p:nvPr/>
        </p:nvSpPr>
        <p:spPr>
          <a:xfrm>
            <a:off x="4029820" y="5065452"/>
            <a:ext cx="214627" cy="17923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17</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52" name="直線矢印コネクタ 151"/>
          <p:cNvCxnSpPr>
            <a:stCxn id="124" idx="6"/>
            <a:endCxn id="151" idx="2"/>
          </p:cNvCxnSpPr>
          <p:nvPr/>
        </p:nvCxnSpPr>
        <p:spPr>
          <a:xfrm>
            <a:off x="3862699" y="5148689"/>
            <a:ext cx="167121" cy="6380"/>
          </a:xfrm>
          <a:prstGeom prst="straightConnector1">
            <a:avLst/>
          </a:prstGeom>
          <a:noFill/>
          <a:ln w="19050" cap="flat" cmpd="sng" algn="ctr">
            <a:solidFill>
              <a:srgbClr val="000000"/>
            </a:solidFill>
            <a:prstDash val="solid"/>
            <a:tailEnd type="arrow"/>
          </a:ln>
          <a:effectLst/>
        </p:spPr>
      </p:cxnSp>
      <p:sp>
        <p:nvSpPr>
          <p:cNvPr id="153" name="円/楕円 152"/>
          <p:cNvSpPr/>
          <p:nvPr/>
        </p:nvSpPr>
        <p:spPr>
          <a:xfrm>
            <a:off x="4029820" y="5569781"/>
            <a:ext cx="214627" cy="17923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18</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54" name="直線矢印コネクタ 153"/>
          <p:cNvCxnSpPr>
            <a:stCxn id="126" idx="6"/>
            <a:endCxn id="153" idx="2"/>
          </p:cNvCxnSpPr>
          <p:nvPr/>
        </p:nvCxnSpPr>
        <p:spPr>
          <a:xfrm flipV="1">
            <a:off x="3911093" y="5659398"/>
            <a:ext cx="118727" cy="3374"/>
          </a:xfrm>
          <a:prstGeom prst="straightConnector1">
            <a:avLst/>
          </a:prstGeom>
          <a:noFill/>
          <a:ln w="19050" cap="flat" cmpd="sng" algn="ctr">
            <a:solidFill>
              <a:srgbClr val="000000"/>
            </a:solidFill>
            <a:prstDash val="solid"/>
            <a:tailEnd type="arrow"/>
          </a:ln>
          <a:effectLst/>
        </p:spPr>
      </p:cxnSp>
      <p:sp>
        <p:nvSpPr>
          <p:cNvPr id="184" name="円/楕円 183"/>
          <p:cNvSpPr/>
          <p:nvPr/>
        </p:nvSpPr>
        <p:spPr>
          <a:xfrm>
            <a:off x="4703371" y="4335412"/>
            <a:ext cx="701532" cy="23742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0:Example.main</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185" name="円/楕円 184"/>
          <p:cNvSpPr/>
          <p:nvPr/>
        </p:nvSpPr>
        <p:spPr>
          <a:xfrm>
            <a:off x="5918034" y="3540097"/>
            <a:ext cx="883096" cy="23742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1:Example.</a:t>
            </a:r>
          </a:p>
          <a:p>
            <a:pPr lvl="0" algn="ctr">
              <a:defRPr/>
            </a:pPr>
            <a:r>
              <a:rPr lang="en-US" altLang="ja-JP" sz="800" dirty="0" smtClean="0"/>
              <a:t>initialize</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186" name="円/楕円 185"/>
          <p:cNvSpPr/>
          <p:nvPr/>
        </p:nvSpPr>
        <p:spPr>
          <a:xfrm>
            <a:off x="5968321" y="4054180"/>
            <a:ext cx="782526" cy="237428"/>
          </a:xfrm>
          <a:prstGeom prst="ellipse">
            <a:avLst/>
          </a:prstGeom>
          <a:no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2:ArrayList.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size</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189" name="円/楕円 188"/>
          <p:cNvSpPr/>
          <p:nvPr/>
        </p:nvSpPr>
        <p:spPr>
          <a:xfrm>
            <a:off x="5519593" y="3877488"/>
            <a:ext cx="214627" cy="196235"/>
          </a:xfrm>
          <a:prstGeom prst="ellipse">
            <a:avLst/>
          </a:prstGeom>
          <a:solidFill>
            <a:srgbClr val="FFFF00"/>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3</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191" name="直線矢印コネクタ 190"/>
          <p:cNvCxnSpPr>
            <a:stCxn id="184" idx="7"/>
            <a:endCxn id="189" idx="2"/>
          </p:cNvCxnSpPr>
          <p:nvPr/>
        </p:nvCxnSpPr>
        <p:spPr>
          <a:xfrm flipV="1">
            <a:off x="5302166" y="3975606"/>
            <a:ext cx="217427" cy="394577"/>
          </a:xfrm>
          <a:prstGeom prst="straightConnector1">
            <a:avLst/>
          </a:prstGeom>
          <a:noFill/>
          <a:ln w="19050" cap="flat" cmpd="sng" algn="ctr">
            <a:solidFill>
              <a:srgbClr val="000000"/>
            </a:solidFill>
            <a:prstDash val="solid"/>
            <a:tailEnd type="arrow"/>
          </a:ln>
          <a:effectLst/>
        </p:spPr>
      </p:cxnSp>
      <p:cxnSp>
        <p:nvCxnSpPr>
          <p:cNvPr id="193" name="直線矢印コネクタ 192"/>
          <p:cNvCxnSpPr>
            <a:stCxn id="189" idx="7"/>
            <a:endCxn id="185" idx="2"/>
          </p:cNvCxnSpPr>
          <p:nvPr/>
        </p:nvCxnSpPr>
        <p:spPr>
          <a:xfrm flipV="1">
            <a:off x="5702789" y="3658811"/>
            <a:ext cx="215245" cy="247415"/>
          </a:xfrm>
          <a:prstGeom prst="straightConnector1">
            <a:avLst/>
          </a:prstGeom>
          <a:noFill/>
          <a:ln w="19050" cap="flat" cmpd="sng" algn="ctr">
            <a:solidFill>
              <a:srgbClr val="000000"/>
            </a:solidFill>
            <a:prstDash val="solid"/>
            <a:tailEnd type="arrow"/>
          </a:ln>
          <a:effectLst/>
        </p:spPr>
      </p:cxnSp>
      <p:cxnSp>
        <p:nvCxnSpPr>
          <p:cNvPr id="194" name="直線矢印コネクタ 193"/>
          <p:cNvCxnSpPr>
            <a:stCxn id="189" idx="5"/>
            <a:endCxn id="186" idx="2"/>
          </p:cNvCxnSpPr>
          <p:nvPr/>
        </p:nvCxnSpPr>
        <p:spPr>
          <a:xfrm>
            <a:off x="5702789" y="4044985"/>
            <a:ext cx="265532" cy="127909"/>
          </a:xfrm>
          <a:prstGeom prst="straightConnector1">
            <a:avLst/>
          </a:prstGeom>
          <a:noFill/>
          <a:ln w="19050" cap="flat" cmpd="sng" algn="ctr">
            <a:solidFill>
              <a:srgbClr val="000000"/>
            </a:solidFill>
            <a:prstDash val="solid"/>
            <a:tailEnd type="arrow"/>
          </a:ln>
          <a:effectLst/>
        </p:spPr>
      </p:cxnSp>
      <p:sp>
        <p:nvSpPr>
          <p:cNvPr id="195" name="テキスト ボックス 194"/>
          <p:cNvSpPr txBox="1"/>
          <p:nvPr/>
        </p:nvSpPr>
        <p:spPr>
          <a:xfrm>
            <a:off x="5662422" y="3581866"/>
            <a:ext cx="111138" cy="230832"/>
          </a:xfrm>
          <a:prstGeom prst="rect">
            <a:avLst/>
          </a:prstGeom>
          <a:noFill/>
        </p:spPr>
        <p:txBody>
          <a:bodyPr wrap="square" rtlCol="0">
            <a:spAutoFit/>
          </a:bodyPr>
          <a:lstStyle/>
          <a:p>
            <a:r>
              <a:rPr lang="en-US" altLang="ja-JP" sz="900" dirty="0" smtClean="0">
                <a:solidFill>
                  <a:srgbClr val="000000"/>
                </a:solidFill>
                <a:latin typeface="Arial"/>
              </a:rPr>
              <a:t>0</a:t>
            </a:r>
            <a:endParaRPr lang="ja-JP" altLang="en-US" sz="900" dirty="0">
              <a:solidFill>
                <a:srgbClr val="000000"/>
              </a:solidFill>
              <a:latin typeface="Arial"/>
            </a:endParaRPr>
          </a:p>
        </p:txBody>
      </p:sp>
      <p:sp>
        <p:nvSpPr>
          <p:cNvPr id="196" name="テキスト ボックス 195"/>
          <p:cNvSpPr txBox="1"/>
          <p:nvPr/>
        </p:nvSpPr>
        <p:spPr>
          <a:xfrm>
            <a:off x="5702789" y="3896675"/>
            <a:ext cx="248786" cy="230832"/>
          </a:xfrm>
          <a:prstGeom prst="rect">
            <a:avLst/>
          </a:prstGeom>
          <a:noFill/>
        </p:spPr>
        <p:txBody>
          <a:bodyPr wrap="none" rtlCol="0">
            <a:spAutoFit/>
          </a:bodyPr>
          <a:lstStyle/>
          <a:p>
            <a:r>
              <a:rPr lang="en-US" altLang="ja-JP" sz="900" dirty="0" smtClean="0">
                <a:solidFill>
                  <a:srgbClr val="000000"/>
                </a:solidFill>
                <a:latin typeface="Arial"/>
              </a:rPr>
              <a:t>1</a:t>
            </a:r>
            <a:endParaRPr lang="ja-JP" altLang="en-US" sz="900" dirty="0">
              <a:solidFill>
                <a:srgbClr val="000000"/>
              </a:solidFill>
              <a:latin typeface="Arial"/>
            </a:endParaRPr>
          </a:p>
        </p:txBody>
      </p:sp>
      <p:sp>
        <p:nvSpPr>
          <p:cNvPr id="204" name="円/楕円 203"/>
          <p:cNvSpPr/>
          <p:nvPr/>
        </p:nvSpPr>
        <p:spPr>
          <a:xfrm>
            <a:off x="6952626" y="3578394"/>
            <a:ext cx="214627" cy="179233"/>
          </a:xfrm>
          <a:prstGeom prst="ellipse">
            <a:avLst/>
          </a:prstGeom>
          <a:solidFill>
            <a:srgbClr val="FFFF00"/>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9</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205" name="直線矢印コネクタ 204"/>
          <p:cNvCxnSpPr>
            <a:stCxn id="204" idx="7"/>
          </p:cNvCxnSpPr>
          <p:nvPr/>
        </p:nvCxnSpPr>
        <p:spPr>
          <a:xfrm flipV="1">
            <a:off x="7135822" y="3342716"/>
            <a:ext cx="252681" cy="261926"/>
          </a:xfrm>
          <a:prstGeom prst="straightConnector1">
            <a:avLst/>
          </a:prstGeom>
          <a:noFill/>
          <a:ln w="19050" cap="flat" cmpd="sng" algn="ctr">
            <a:solidFill>
              <a:srgbClr val="000000"/>
            </a:solidFill>
            <a:prstDash val="solid"/>
            <a:tailEnd type="arrow"/>
          </a:ln>
          <a:effectLst/>
        </p:spPr>
      </p:cxnSp>
      <p:cxnSp>
        <p:nvCxnSpPr>
          <p:cNvPr id="206" name="直線矢印コネクタ 205"/>
          <p:cNvCxnSpPr>
            <a:stCxn id="204" idx="5"/>
          </p:cNvCxnSpPr>
          <p:nvPr/>
        </p:nvCxnSpPr>
        <p:spPr>
          <a:xfrm>
            <a:off x="7135822" y="3731379"/>
            <a:ext cx="265531" cy="125419"/>
          </a:xfrm>
          <a:prstGeom prst="straightConnector1">
            <a:avLst/>
          </a:prstGeom>
          <a:noFill/>
          <a:ln w="19050" cap="flat" cmpd="sng" algn="ctr">
            <a:solidFill>
              <a:srgbClr val="000000"/>
            </a:solidFill>
            <a:prstDash val="solid"/>
            <a:tailEnd type="arrow"/>
          </a:ln>
          <a:effectLst/>
        </p:spPr>
      </p:cxnSp>
      <p:sp>
        <p:nvSpPr>
          <p:cNvPr id="207" name="テキスト ボックス 206"/>
          <p:cNvSpPr txBox="1"/>
          <p:nvPr/>
        </p:nvSpPr>
        <p:spPr>
          <a:xfrm>
            <a:off x="7171048" y="3248490"/>
            <a:ext cx="111138" cy="230832"/>
          </a:xfrm>
          <a:prstGeom prst="rect">
            <a:avLst/>
          </a:prstGeom>
          <a:noFill/>
        </p:spPr>
        <p:txBody>
          <a:bodyPr wrap="square" rtlCol="0">
            <a:spAutoFit/>
          </a:bodyPr>
          <a:lstStyle/>
          <a:p>
            <a:r>
              <a:rPr lang="en-US" altLang="ja-JP" sz="900" dirty="0" smtClean="0">
                <a:solidFill>
                  <a:srgbClr val="000000"/>
                </a:solidFill>
                <a:latin typeface="Arial"/>
              </a:rPr>
              <a:t>0</a:t>
            </a:r>
            <a:endParaRPr lang="ja-JP" altLang="en-US" sz="900" dirty="0">
              <a:solidFill>
                <a:srgbClr val="000000"/>
              </a:solidFill>
              <a:latin typeface="Arial"/>
            </a:endParaRPr>
          </a:p>
        </p:txBody>
      </p:sp>
      <p:sp>
        <p:nvSpPr>
          <p:cNvPr id="208" name="テキスト ボックス 207"/>
          <p:cNvSpPr txBox="1"/>
          <p:nvPr/>
        </p:nvSpPr>
        <p:spPr>
          <a:xfrm>
            <a:off x="7153153" y="3604641"/>
            <a:ext cx="248786" cy="230832"/>
          </a:xfrm>
          <a:prstGeom prst="rect">
            <a:avLst/>
          </a:prstGeom>
          <a:noFill/>
        </p:spPr>
        <p:txBody>
          <a:bodyPr wrap="none" rtlCol="0">
            <a:spAutoFit/>
          </a:bodyPr>
          <a:lstStyle/>
          <a:p>
            <a:r>
              <a:rPr lang="en-US" altLang="ja-JP" sz="900" dirty="0" smtClean="0">
                <a:solidFill>
                  <a:srgbClr val="000000"/>
                </a:solidFill>
                <a:latin typeface="Arial"/>
              </a:rPr>
              <a:t>1</a:t>
            </a:r>
            <a:endParaRPr lang="ja-JP" altLang="en-US" sz="900" dirty="0">
              <a:solidFill>
                <a:srgbClr val="000000"/>
              </a:solidFill>
              <a:latin typeface="Arial"/>
            </a:endParaRPr>
          </a:p>
        </p:txBody>
      </p:sp>
      <p:sp>
        <p:nvSpPr>
          <p:cNvPr id="209" name="円/楕円 208"/>
          <p:cNvSpPr/>
          <p:nvPr/>
        </p:nvSpPr>
        <p:spPr>
          <a:xfrm>
            <a:off x="7386376" y="3243544"/>
            <a:ext cx="798254" cy="23742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7:ArrayList.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clear</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210" name="円/楕円 209"/>
          <p:cNvSpPr/>
          <p:nvPr/>
        </p:nvSpPr>
        <p:spPr>
          <a:xfrm>
            <a:off x="7399226" y="3757627"/>
            <a:ext cx="785404" cy="237428"/>
          </a:xfrm>
          <a:prstGeom prst="ellipse">
            <a:avLst/>
          </a:prstGeom>
          <a:solidFill>
            <a:schemeClr val="bg1"/>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8:ArrayList.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add</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219" name="円/楕円 218"/>
          <p:cNvSpPr/>
          <p:nvPr/>
        </p:nvSpPr>
        <p:spPr>
          <a:xfrm>
            <a:off x="6958380" y="4071230"/>
            <a:ext cx="214627" cy="17923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13</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220" name="直線矢印コネクタ 219"/>
          <p:cNvCxnSpPr>
            <a:stCxn id="186" idx="6"/>
            <a:endCxn id="219" idx="2"/>
          </p:cNvCxnSpPr>
          <p:nvPr/>
        </p:nvCxnSpPr>
        <p:spPr>
          <a:xfrm flipV="1">
            <a:off x="6750847" y="4160847"/>
            <a:ext cx="207533" cy="12047"/>
          </a:xfrm>
          <a:prstGeom prst="straightConnector1">
            <a:avLst/>
          </a:prstGeom>
          <a:noFill/>
          <a:ln w="19050" cap="flat" cmpd="sng" algn="ctr">
            <a:solidFill>
              <a:srgbClr val="000000"/>
            </a:solidFill>
            <a:prstDash val="solid"/>
            <a:tailEnd type="arrow"/>
          </a:ln>
          <a:effectLst/>
        </p:spPr>
      </p:cxnSp>
      <p:sp>
        <p:nvSpPr>
          <p:cNvPr id="223" name="円/楕円 222"/>
          <p:cNvSpPr/>
          <p:nvPr/>
        </p:nvSpPr>
        <p:spPr>
          <a:xfrm>
            <a:off x="8362945" y="3243545"/>
            <a:ext cx="214626" cy="208329"/>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15</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224" name="直線矢印コネクタ 223"/>
          <p:cNvCxnSpPr>
            <a:stCxn id="209" idx="6"/>
            <a:endCxn id="223" idx="2"/>
          </p:cNvCxnSpPr>
          <p:nvPr/>
        </p:nvCxnSpPr>
        <p:spPr>
          <a:xfrm flipV="1">
            <a:off x="8184630" y="3347710"/>
            <a:ext cx="178315" cy="14548"/>
          </a:xfrm>
          <a:prstGeom prst="straightConnector1">
            <a:avLst/>
          </a:prstGeom>
          <a:noFill/>
          <a:ln w="19050" cap="flat" cmpd="sng" algn="ctr">
            <a:solidFill>
              <a:srgbClr val="000000"/>
            </a:solidFill>
            <a:prstDash val="solid"/>
            <a:tailEnd type="arrow"/>
          </a:ln>
          <a:effectLst/>
        </p:spPr>
      </p:cxnSp>
      <p:cxnSp>
        <p:nvCxnSpPr>
          <p:cNvPr id="225" name="直線矢印コネクタ 224"/>
          <p:cNvCxnSpPr>
            <a:stCxn id="185" idx="6"/>
            <a:endCxn id="204" idx="2"/>
          </p:cNvCxnSpPr>
          <p:nvPr/>
        </p:nvCxnSpPr>
        <p:spPr>
          <a:xfrm>
            <a:off x="6801130" y="3658811"/>
            <a:ext cx="151496" cy="9200"/>
          </a:xfrm>
          <a:prstGeom prst="straightConnector1">
            <a:avLst/>
          </a:prstGeom>
          <a:noFill/>
          <a:ln w="19050" cap="flat" cmpd="sng" algn="ctr">
            <a:solidFill>
              <a:srgbClr val="000000"/>
            </a:solidFill>
            <a:prstDash val="solid"/>
            <a:tailEnd type="arrow"/>
          </a:ln>
          <a:effectLst/>
        </p:spPr>
      </p:cxnSp>
      <p:sp>
        <p:nvSpPr>
          <p:cNvPr id="226" name="円/楕円 225"/>
          <p:cNvSpPr/>
          <p:nvPr/>
        </p:nvSpPr>
        <p:spPr>
          <a:xfrm>
            <a:off x="8362945" y="3785864"/>
            <a:ext cx="214627" cy="17923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16</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227" name="直線矢印コネクタ 226"/>
          <p:cNvCxnSpPr>
            <a:stCxn id="210" idx="6"/>
            <a:endCxn id="226" idx="2"/>
          </p:cNvCxnSpPr>
          <p:nvPr/>
        </p:nvCxnSpPr>
        <p:spPr>
          <a:xfrm flipV="1">
            <a:off x="8184630" y="3875481"/>
            <a:ext cx="178315" cy="860"/>
          </a:xfrm>
          <a:prstGeom prst="straightConnector1">
            <a:avLst/>
          </a:prstGeom>
          <a:noFill/>
          <a:ln w="19050" cap="flat" cmpd="sng" algn="ctr">
            <a:solidFill>
              <a:srgbClr val="000000"/>
            </a:solidFill>
            <a:prstDash val="solid"/>
            <a:tailEnd type="arrow"/>
          </a:ln>
          <a:effectLst/>
        </p:spPr>
      </p:cxnSp>
      <p:sp>
        <p:nvSpPr>
          <p:cNvPr id="254" name="円/楕円 253"/>
          <p:cNvSpPr/>
          <p:nvPr/>
        </p:nvSpPr>
        <p:spPr>
          <a:xfrm>
            <a:off x="4818061" y="5306630"/>
            <a:ext cx="701532" cy="23742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0:Example.main</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255" name="直線矢印コネクタ 254"/>
          <p:cNvCxnSpPr>
            <a:stCxn id="254" idx="5"/>
            <a:endCxn id="258" idx="2"/>
          </p:cNvCxnSpPr>
          <p:nvPr/>
        </p:nvCxnSpPr>
        <p:spPr>
          <a:xfrm>
            <a:off x="5416856" y="5509287"/>
            <a:ext cx="217427" cy="603568"/>
          </a:xfrm>
          <a:prstGeom prst="straightConnector1">
            <a:avLst/>
          </a:prstGeom>
          <a:noFill/>
          <a:ln w="19050" cap="flat" cmpd="sng" algn="ctr">
            <a:solidFill>
              <a:srgbClr val="000000"/>
            </a:solidFill>
            <a:prstDash val="solid"/>
            <a:tailEnd type="arrow"/>
          </a:ln>
          <a:effectLst/>
        </p:spPr>
      </p:cxnSp>
      <p:sp>
        <p:nvSpPr>
          <p:cNvPr id="256" name="円/楕円 255"/>
          <p:cNvSpPr/>
          <p:nvPr/>
        </p:nvSpPr>
        <p:spPr>
          <a:xfrm>
            <a:off x="5982441" y="5677346"/>
            <a:ext cx="883096" cy="23742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4:Example.</a:t>
            </a:r>
          </a:p>
          <a:p>
            <a:pPr lvl="0" algn="ctr">
              <a:defRPr/>
            </a:pPr>
            <a:r>
              <a:rPr lang="en-US" altLang="ja-JP" sz="800" dirty="0" smtClean="0"/>
              <a:t>initialize</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257" name="円/楕円 256"/>
          <p:cNvSpPr/>
          <p:nvPr/>
        </p:nvSpPr>
        <p:spPr>
          <a:xfrm>
            <a:off x="6083009" y="6191429"/>
            <a:ext cx="908559" cy="237428"/>
          </a:xfrm>
          <a:prstGeom prst="ellipse">
            <a:avLst/>
          </a:prstGeom>
          <a:solidFill>
            <a:srgbClr val="FFFF00"/>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5:LinkedList.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size</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258" name="円/楕円 257"/>
          <p:cNvSpPr/>
          <p:nvPr/>
        </p:nvSpPr>
        <p:spPr>
          <a:xfrm>
            <a:off x="5634283" y="6014737"/>
            <a:ext cx="214627" cy="196235"/>
          </a:xfrm>
          <a:prstGeom prst="ellipse">
            <a:avLst/>
          </a:prstGeom>
          <a:solidFill>
            <a:srgbClr val="FFFF00"/>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6</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259" name="直線矢印コネクタ 258"/>
          <p:cNvCxnSpPr>
            <a:stCxn id="258" idx="7"/>
            <a:endCxn id="256" idx="2"/>
          </p:cNvCxnSpPr>
          <p:nvPr/>
        </p:nvCxnSpPr>
        <p:spPr>
          <a:xfrm flipV="1">
            <a:off x="5817479" y="5796060"/>
            <a:ext cx="164962" cy="247415"/>
          </a:xfrm>
          <a:prstGeom prst="straightConnector1">
            <a:avLst/>
          </a:prstGeom>
          <a:noFill/>
          <a:ln w="19050" cap="flat" cmpd="sng" algn="ctr">
            <a:solidFill>
              <a:srgbClr val="000000"/>
            </a:solidFill>
            <a:prstDash val="solid"/>
            <a:tailEnd type="arrow"/>
          </a:ln>
          <a:effectLst/>
        </p:spPr>
      </p:cxnSp>
      <p:cxnSp>
        <p:nvCxnSpPr>
          <p:cNvPr id="260" name="直線矢印コネクタ 259"/>
          <p:cNvCxnSpPr>
            <a:stCxn id="258" idx="5"/>
            <a:endCxn id="257" idx="2"/>
          </p:cNvCxnSpPr>
          <p:nvPr/>
        </p:nvCxnSpPr>
        <p:spPr>
          <a:xfrm>
            <a:off x="5817479" y="6182234"/>
            <a:ext cx="265530" cy="127909"/>
          </a:xfrm>
          <a:prstGeom prst="straightConnector1">
            <a:avLst/>
          </a:prstGeom>
          <a:noFill/>
          <a:ln w="19050" cap="flat" cmpd="sng" algn="ctr">
            <a:solidFill>
              <a:srgbClr val="000000"/>
            </a:solidFill>
            <a:prstDash val="solid"/>
            <a:tailEnd type="arrow"/>
          </a:ln>
          <a:effectLst/>
        </p:spPr>
      </p:cxnSp>
      <p:sp>
        <p:nvSpPr>
          <p:cNvPr id="261" name="テキスト ボックス 260"/>
          <p:cNvSpPr txBox="1"/>
          <p:nvPr/>
        </p:nvSpPr>
        <p:spPr>
          <a:xfrm>
            <a:off x="5743888" y="5726759"/>
            <a:ext cx="111138" cy="230832"/>
          </a:xfrm>
          <a:prstGeom prst="rect">
            <a:avLst/>
          </a:prstGeom>
          <a:noFill/>
        </p:spPr>
        <p:txBody>
          <a:bodyPr wrap="square" rtlCol="0">
            <a:spAutoFit/>
          </a:bodyPr>
          <a:lstStyle/>
          <a:p>
            <a:r>
              <a:rPr lang="en-US" altLang="ja-JP" sz="900" dirty="0" smtClean="0">
                <a:solidFill>
                  <a:srgbClr val="000000"/>
                </a:solidFill>
                <a:latin typeface="Arial"/>
              </a:rPr>
              <a:t>0</a:t>
            </a:r>
            <a:endParaRPr lang="ja-JP" altLang="en-US" sz="900" dirty="0">
              <a:solidFill>
                <a:srgbClr val="000000"/>
              </a:solidFill>
              <a:latin typeface="Arial"/>
            </a:endParaRPr>
          </a:p>
        </p:txBody>
      </p:sp>
      <p:sp>
        <p:nvSpPr>
          <p:cNvPr id="262" name="テキスト ボックス 261"/>
          <p:cNvSpPr txBox="1"/>
          <p:nvPr/>
        </p:nvSpPr>
        <p:spPr>
          <a:xfrm>
            <a:off x="5839026" y="6030321"/>
            <a:ext cx="248786" cy="230832"/>
          </a:xfrm>
          <a:prstGeom prst="rect">
            <a:avLst/>
          </a:prstGeom>
          <a:noFill/>
        </p:spPr>
        <p:txBody>
          <a:bodyPr wrap="none" rtlCol="0">
            <a:spAutoFit/>
          </a:bodyPr>
          <a:lstStyle/>
          <a:p>
            <a:r>
              <a:rPr lang="en-US" altLang="ja-JP" sz="900" dirty="0" smtClean="0">
                <a:solidFill>
                  <a:srgbClr val="000000"/>
                </a:solidFill>
                <a:latin typeface="Arial"/>
              </a:rPr>
              <a:t>1</a:t>
            </a:r>
            <a:endParaRPr lang="ja-JP" altLang="en-US" sz="900" dirty="0">
              <a:solidFill>
                <a:srgbClr val="000000"/>
              </a:solidFill>
              <a:latin typeface="Arial"/>
            </a:endParaRPr>
          </a:p>
        </p:txBody>
      </p:sp>
      <p:sp>
        <p:nvSpPr>
          <p:cNvPr id="263" name="円/楕円 262"/>
          <p:cNvSpPr/>
          <p:nvPr/>
        </p:nvSpPr>
        <p:spPr>
          <a:xfrm>
            <a:off x="7073069" y="5703286"/>
            <a:ext cx="214627" cy="17923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12</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264" name="直線矢印コネクタ 263"/>
          <p:cNvCxnSpPr>
            <a:stCxn id="263" idx="7"/>
          </p:cNvCxnSpPr>
          <p:nvPr/>
        </p:nvCxnSpPr>
        <p:spPr>
          <a:xfrm flipV="1">
            <a:off x="7256265" y="5467608"/>
            <a:ext cx="252681" cy="261926"/>
          </a:xfrm>
          <a:prstGeom prst="straightConnector1">
            <a:avLst/>
          </a:prstGeom>
          <a:noFill/>
          <a:ln w="19050" cap="flat" cmpd="sng" algn="ctr">
            <a:solidFill>
              <a:srgbClr val="000000"/>
            </a:solidFill>
            <a:prstDash val="solid"/>
            <a:tailEnd type="arrow"/>
          </a:ln>
          <a:effectLst/>
        </p:spPr>
      </p:cxnSp>
      <p:cxnSp>
        <p:nvCxnSpPr>
          <p:cNvPr id="265" name="直線矢印コネクタ 264"/>
          <p:cNvCxnSpPr>
            <a:stCxn id="263" idx="5"/>
          </p:cNvCxnSpPr>
          <p:nvPr/>
        </p:nvCxnSpPr>
        <p:spPr>
          <a:xfrm>
            <a:off x="7256265" y="5856272"/>
            <a:ext cx="265531" cy="125419"/>
          </a:xfrm>
          <a:prstGeom prst="straightConnector1">
            <a:avLst/>
          </a:prstGeom>
          <a:noFill/>
          <a:ln w="19050" cap="flat" cmpd="sng" algn="ctr">
            <a:solidFill>
              <a:srgbClr val="000000"/>
            </a:solidFill>
            <a:prstDash val="solid"/>
            <a:tailEnd type="arrow"/>
          </a:ln>
          <a:effectLst/>
        </p:spPr>
      </p:cxnSp>
      <p:sp>
        <p:nvSpPr>
          <p:cNvPr id="266" name="テキスト ボックス 265"/>
          <p:cNvSpPr txBox="1"/>
          <p:nvPr/>
        </p:nvSpPr>
        <p:spPr>
          <a:xfrm>
            <a:off x="7256265" y="5406564"/>
            <a:ext cx="111138" cy="230832"/>
          </a:xfrm>
          <a:prstGeom prst="rect">
            <a:avLst/>
          </a:prstGeom>
          <a:noFill/>
        </p:spPr>
        <p:txBody>
          <a:bodyPr wrap="square" rtlCol="0">
            <a:spAutoFit/>
          </a:bodyPr>
          <a:lstStyle/>
          <a:p>
            <a:r>
              <a:rPr lang="en-US" altLang="ja-JP" sz="900" dirty="0" smtClean="0">
                <a:solidFill>
                  <a:srgbClr val="000000"/>
                </a:solidFill>
                <a:latin typeface="Arial"/>
              </a:rPr>
              <a:t>0</a:t>
            </a:r>
            <a:endParaRPr lang="ja-JP" altLang="en-US" sz="900" dirty="0">
              <a:solidFill>
                <a:srgbClr val="000000"/>
              </a:solidFill>
              <a:latin typeface="Arial"/>
            </a:endParaRPr>
          </a:p>
        </p:txBody>
      </p:sp>
      <p:sp>
        <p:nvSpPr>
          <p:cNvPr id="267" name="テキスト ボックス 266"/>
          <p:cNvSpPr txBox="1"/>
          <p:nvPr/>
        </p:nvSpPr>
        <p:spPr>
          <a:xfrm>
            <a:off x="7246216" y="5744772"/>
            <a:ext cx="248786" cy="230832"/>
          </a:xfrm>
          <a:prstGeom prst="rect">
            <a:avLst/>
          </a:prstGeom>
          <a:noFill/>
        </p:spPr>
        <p:txBody>
          <a:bodyPr wrap="none" rtlCol="0">
            <a:spAutoFit/>
          </a:bodyPr>
          <a:lstStyle/>
          <a:p>
            <a:r>
              <a:rPr lang="en-US" altLang="ja-JP" sz="900" dirty="0" smtClean="0">
                <a:solidFill>
                  <a:srgbClr val="000000"/>
                </a:solidFill>
                <a:latin typeface="Arial"/>
              </a:rPr>
              <a:t>1</a:t>
            </a:r>
            <a:endParaRPr lang="ja-JP" altLang="en-US" sz="900" dirty="0">
              <a:solidFill>
                <a:srgbClr val="000000"/>
              </a:solidFill>
              <a:latin typeface="Arial"/>
            </a:endParaRPr>
          </a:p>
        </p:txBody>
      </p:sp>
      <p:cxnSp>
        <p:nvCxnSpPr>
          <p:cNvPr id="268" name="直線矢印コネクタ 267"/>
          <p:cNvCxnSpPr>
            <a:stCxn id="256" idx="6"/>
            <a:endCxn id="263" idx="2"/>
          </p:cNvCxnSpPr>
          <p:nvPr/>
        </p:nvCxnSpPr>
        <p:spPr>
          <a:xfrm flipV="1">
            <a:off x="6865537" y="5792903"/>
            <a:ext cx="207532" cy="3157"/>
          </a:xfrm>
          <a:prstGeom prst="straightConnector1">
            <a:avLst/>
          </a:prstGeom>
          <a:noFill/>
          <a:ln w="19050" cap="flat" cmpd="sng" algn="ctr">
            <a:solidFill>
              <a:srgbClr val="000000"/>
            </a:solidFill>
            <a:prstDash val="solid"/>
            <a:tailEnd type="arrow"/>
          </a:ln>
          <a:effectLst/>
        </p:spPr>
      </p:cxnSp>
      <p:sp>
        <p:nvSpPr>
          <p:cNvPr id="269" name="円/楕円 268"/>
          <p:cNvSpPr/>
          <p:nvPr/>
        </p:nvSpPr>
        <p:spPr>
          <a:xfrm>
            <a:off x="7501064" y="5374968"/>
            <a:ext cx="969193" cy="237428"/>
          </a:xfrm>
          <a:prstGeom prst="ellipse">
            <a:avLst/>
          </a:prstGeom>
          <a:solidFill>
            <a:schemeClr val="bg1"/>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10:LinkedList.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clear</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270" name="円/楕円 269"/>
          <p:cNvSpPr/>
          <p:nvPr/>
        </p:nvSpPr>
        <p:spPr>
          <a:xfrm>
            <a:off x="7495002" y="5889051"/>
            <a:ext cx="982631" cy="237428"/>
          </a:xfrm>
          <a:prstGeom prst="ellipse">
            <a:avLst/>
          </a:prstGeom>
          <a:solidFill>
            <a:srgbClr val="FFFFFF"/>
          </a:solidFill>
          <a:ln w="19050"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11:LindedList.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add</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sp>
        <p:nvSpPr>
          <p:cNvPr id="271" name="円/楕円 270"/>
          <p:cNvSpPr/>
          <p:nvPr/>
        </p:nvSpPr>
        <p:spPr>
          <a:xfrm>
            <a:off x="7204520" y="6208479"/>
            <a:ext cx="214627" cy="17923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14</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272" name="直線矢印コネクタ 271"/>
          <p:cNvCxnSpPr>
            <a:stCxn id="257" idx="6"/>
            <a:endCxn id="271" idx="2"/>
          </p:cNvCxnSpPr>
          <p:nvPr/>
        </p:nvCxnSpPr>
        <p:spPr>
          <a:xfrm flipV="1">
            <a:off x="6991568" y="6298096"/>
            <a:ext cx="212952" cy="12047"/>
          </a:xfrm>
          <a:prstGeom prst="straightConnector1">
            <a:avLst/>
          </a:prstGeom>
          <a:noFill/>
          <a:ln w="19050" cap="flat" cmpd="sng" algn="ctr">
            <a:solidFill>
              <a:srgbClr val="000000"/>
            </a:solidFill>
            <a:prstDash val="solid"/>
            <a:tailEnd type="arrow"/>
          </a:ln>
          <a:effectLst/>
        </p:spPr>
      </p:cxnSp>
      <p:sp>
        <p:nvSpPr>
          <p:cNvPr id="273" name="円/楕円 272"/>
          <p:cNvSpPr/>
          <p:nvPr/>
        </p:nvSpPr>
        <p:spPr>
          <a:xfrm>
            <a:off x="8626152" y="5404065"/>
            <a:ext cx="214627" cy="17923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17</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274" name="直線矢印コネクタ 273"/>
          <p:cNvCxnSpPr>
            <a:stCxn id="269" idx="6"/>
            <a:endCxn id="273" idx="2"/>
          </p:cNvCxnSpPr>
          <p:nvPr/>
        </p:nvCxnSpPr>
        <p:spPr>
          <a:xfrm>
            <a:off x="8470257" y="5493682"/>
            <a:ext cx="155895" cy="0"/>
          </a:xfrm>
          <a:prstGeom prst="straightConnector1">
            <a:avLst/>
          </a:prstGeom>
          <a:noFill/>
          <a:ln w="19050" cap="flat" cmpd="sng" algn="ctr">
            <a:solidFill>
              <a:srgbClr val="000000"/>
            </a:solidFill>
            <a:prstDash val="solid"/>
            <a:tailEnd type="arrow"/>
          </a:ln>
          <a:effectLst/>
        </p:spPr>
      </p:cxnSp>
      <p:sp>
        <p:nvSpPr>
          <p:cNvPr id="275" name="円/楕円 274"/>
          <p:cNvSpPr/>
          <p:nvPr/>
        </p:nvSpPr>
        <p:spPr>
          <a:xfrm>
            <a:off x="8634971" y="5914774"/>
            <a:ext cx="214627" cy="179233"/>
          </a:xfrm>
          <a:prstGeom prst="ellipse">
            <a:avLst/>
          </a:prstGeom>
          <a:solidFill>
            <a:srgbClr val="FFFFFF"/>
          </a:solidFill>
          <a:ln w="19050" cap="flat" cmpd="sng" algn="ctr">
            <a:solidFill>
              <a:srgbClr val="00B05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600" b="0" i="0" u="none" strike="noStrike" kern="0" cap="none" spc="0" normalizeH="0" baseline="0" noProof="0" dirty="0" smtClean="0">
                <a:ln>
                  <a:noFill/>
                </a:ln>
                <a:solidFill>
                  <a:srgbClr val="000000"/>
                </a:solidFill>
                <a:effectLst/>
                <a:uLnTx/>
                <a:uFillTx/>
                <a:latin typeface="Arial"/>
                <a:ea typeface="ＭＳ Ｐゴシック"/>
                <a:cs typeface="+mn-cs"/>
              </a:rPr>
              <a:t>18</a:t>
            </a:r>
            <a:endParaRPr kumimoji="0" lang="ja-JP" altLang="en-US" sz="600" b="0" i="0" u="none" strike="noStrike" kern="0" cap="none" spc="0" normalizeH="0" baseline="0" noProof="0" dirty="0" smtClean="0">
              <a:ln>
                <a:noFill/>
              </a:ln>
              <a:solidFill>
                <a:srgbClr val="000000"/>
              </a:solidFill>
              <a:effectLst/>
              <a:uLnTx/>
              <a:uFillTx/>
              <a:latin typeface="Arial"/>
              <a:ea typeface="ＭＳ Ｐゴシック"/>
              <a:cs typeface="+mn-cs"/>
            </a:endParaRPr>
          </a:p>
        </p:txBody>
      </p:sp>
      <p:cxnSp>
        <p:nvCxnSpPr>
          <p:cNvPr id="276" name="直線矢印コネクタ 275"/>
          <p:cNvCxnSpPr>
            <a:stCxn id="270" idx="6"/>
            <a:endCxn id="275" idx="2"/>
          </p:cNvCxnSpPr>
          <p:nvPr/>
        </p:nvCxnSpPr>
        <p:spPr>
          <a:xfrm flipV="1">
            <a:off x="8477633" y="6004391"/>
            <a:ext cx="157338" cy="3374"/>
          </a:xfrm>
          <a:prstGeom prst="straightConnector1">
            <a:avLst/>
          </a:prstGeom>
          <a:noFill/>
          <a:ln w="19050" cap="flat" cmpd="sng" algn="ctr">
            <a:solidFill>
              <a:srgbClr val="000000"/>
            </a:solidFill>
            <a:prstDash val="solid"/>
            <a:tailEnd type="arrow"/>
          </a:ln>
          <a:effectLst/>
        </p:spPr>
      </p:cxn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35</a:t>
            </a:fld>
            <a:endParaRPr lang="en-US" altLang="ja-JP" dirty="0"/>
          </a:p>
        </p:txBody>
      </p:sp>
    </p:spTree>
    <p:extLst>
      <p:ext uri="{BB962C8B-B14F-4D97-AF65-F5344CB8AC3E}">
        <p14:creationId xmlns:p14="http://schemas.microsoft.com/office/powerpoint/2010/main" val="418488015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手順</a:t>
            </a:r>
            <a:r>
              <a:rPr lang="en-US" altLang="ja-JP" dirty="0" smtClean="0"/>
              <a:t>3</a:t>
            </a:r>
            <a:r>
              <a:rPr lang="ja-JP" altLang="en-US" dirty="0" smtClean="0"/>
              <a:t>：</a:t>
            </a:r>
            <a:r>
              <a:rPr lang="ja-JP" altLang="en-US" dirty="0"/>
              <a:t>手続き間実行経路グラフ</a:t>
            </a:r>
            <a:r>
              <a:rPr lang="ja-JP" altLang="en-US" dirty="0" smtClean="0"/>
              <a:t>からの</a:t>
            </a:r>
            <a:r>
              <a:rPr lang="en-US" altLang="ja-JP" dirty="0" smtClean="0"/>
              <a:t/>
            </a:r>
            <a:br>
              <a:rPr lang="en-US" altLang="ja-JP" dirty="0" smtClean="0"/>
            </a:br>
            <a:r>
              <a:rPr lang="ja-JP" altLang="en-US" dirty="0" smtClean="0"/>
              <a:t>メソッド列</a:t>
            </a:r>
            <a:r>
              <a:rPr lang="ja-JP" altLang="en-US" dirty="0"/>
              <a:t>の抽出</a:t>
            </a:r>
            <a:endParaRPr kumimoji="1" lang="ja-JP" altLang="en-US" dirty="0"/>
          </a:p>
        </p:txBody>
      </p:sp>
      <p:sp>
        <p:nvSpPr>
          <p:cNvPr id="3" name="コンテンツ プレースホルダー 2"/>
          <p:cNvSpPr>
            <a:spLocks noGrp="1"/>
          </p:cNvSpPr>
          <p:nvPr>
            <p:ph idx="1"/>
          </p:nvPr>
        </p:nvSpPr>
        <p:spPr>
          <a:xfrm>
            <a:off x="318356" y="1700809"/>
            <a:ext cx="8651304" cy="1296144"/>
          </a:xfrm>
        </p:spPr>
        <p:txBody>
          <a:bodyPr/>
          <a:lstStyle/>
          <a:p>
            <a:pPr marL="0" indent="0">
              <a:buNone/>
            </a:pPr>
            <a:r>
              <a:rPr kumimoji="1" lang="ja-JP" altLang="en-US" dirty="0" smtClean="0"/>
              <a:t>結果としてサンプルコードの場合では</a:t>
            </a:r>
            <a:r>
              <a:rPr kumimoji="1" lang="en-US" altLang="ja-JP" dirty="0" smtClean="0"/>
              <a:t>2</a:t>
            </a:r>
            <a:r>
              <a:rPr kumimoji="1" lang="ja-JP" altLang="en-US" dirty="0" err="1" smtClean="0"/>
              <a:t>つの</a:t>
            </a:r>
            <a:r>
              <a:rPr kumimoji="1" lang="ja-JP" altLang="en-US" dirty="0" smtClean="0"/>
              <a:t>メソッド列が提示される．</a:t>
            </a:r>
            <a:endParaRPr kumimoji="1" lang="en-US" altLang="ja-JP" dirty="0" smtClean="0"/>
          </a:p>
          <a:p>
            <a:pPr marL="0" indent="0">
              <a:buNone/>
            </a:pPr>
            <a:r>
              <a:rPr kumimoji="1" lang="ja-JP" altLang="en-US" dirty="0" smtClean="0"/>
              <a:t>これらの経路はオブジェクト変数の型が考慮された実行経路に対応している</a:t>
            </a:r>
            <a:endParaRPr kumimoji="1" lang="en-US" altLang="ja-JP" dirty="0" smtClean="0"/>
          </a:p>
        </p:txBody>
      </p:sp>
      <p:sp>
        <p:nvSpPr>
          <p:cNvPr id="91" name="正方形/長方形 90"/>
          <p:cNvSpPr/>
          <p:nvPr/>
        </p:nvSpPr>
        <p:spPr>
          <a:xfrm>
            <a:off x="1054172" y="3973472"/>
            <a:ext cx="2609520" cy="1717482"/>
          </a:xfrm>
          <a:prstGeom prst="rect">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dirty="0" err="1" smtClean="0">
                <a:solidFill>
                  <a:schemeClr val="tx1"/>
                </a:solidFill>
              </a:rPr>
              <a:t>Example.main</a:t>
            </a:r>
            <a:r>
              <a:rPr kumimoji="1" lang="en-US" altLang="ja-JP" sz="1600" dirty="0" smtClean="0">
                <a:solidFill>
                  <a:schemeClr val="tx1"/>
                </a:solidFill>
              </a:rPr>
              <a:t>(){</a:t>
            </a:r>
          </a:p>
          <a:p>
            <a:r>
              <a:rPr lang="en-US" altLang="ja-JP" sz="1600" dirty="0">
                <a:solidFill>
                  <a:schemeClr val="tx1"/>
                </a:solidFill>
              </a:rPr>
              <a:t> </a:t>
            </a:r>
            <a:r>
              <a:rPr lang="en-US" altLang="ja-JP" sz="1600" dirty="0" smtClean="0">
                <a:solidFill>
                  <a:schemeClr val="tx1"/>
                </a:solidFill>
              </a:rPr>
              <a:t>   </a:t>
            </a:r>
            <a:r>
              <a:rPr lang="en-US" altLang="ja-JP" sz="1600" dirty="0" err="1" smtClean="0">
                <a:solidFill>
                  <a:schemeClr val="tx1"/>
                </a:solidFill>
              </a:rPr>
              <a:t>Example.initialize</a:t>
            </a:r>
            <a:r>
              <a:rPr lang="en-US" altLang="ja-JP" sz="1600" dirty="0" smtClean="0">
                <a:solidFill>
                  <a:schemeClr val="tx1"/>
                </a:solidFill>
              </a:rPr>
              <a:t>(){</a:t>
            </a:r>
          </a:p>
          <a:p>
            <a:r>
              <a:rPr lang="en-US" altLang="ja-JP" sz="1600" dirty="0" smtClean="0">
                <a:solidFill>
                  <a:schemeClr val="tx1"/>
                </a:solidFill>
              </a:rPr>
              <a:t>        </a:t>
            </a:r>
            <a:r>
              <a:rPr lang="en-US" altLang="ja-JP" sz="1600" dirty="0" err="1" smtClean="0">
                <a:solidFill>
                  <a:srgbClr val="FF0000"/>
                </a:solidFill>
              </a:rPr>
              <a:t>ArrayList.clear</a:t>
            </a:r>
            <a:r>
              <a:rPr lang="en-US" altLang="ja-JP" sz="1600" dirty="0">
                <a:solidFill>
                  <a:srgbClr val="FF0000"/>
                </a:solidFill>
              </a:rPr>
              <a:t>()</a:t>
            </a:r>
          </a:p>
          <a:p>
            <a:r>
              <a:rPr lang="en-US" altLang="ja-JP" sz="1600" dirty="0" smtClean="0">
                <a:solidFill>
                  <a:schemeClr val="tx1"/>
                </a:solidFill>
              </a:rPr>
              <a:t>        </a:t>
            </a:r>
            <a:r>
              <a:rPr lang="en-US" altLang="ja-JP" sz="1600" dirty="0" err="1" smtClean="0">
                <a:solidFill>
                  <a:schemeClr val="tx1"/>
                </a:solidFill>
              </a:rPr>
              <a:t>ArrayList.add</a:t>
            </a:r>
            <a:r>
              <a:rPr lang="en-US" altLang="ja-JP" sz="1600" dirty="0" smtClean="0">
                <a:solidFill>
                  <a:schemeClr val="tx1"/>
                </a:solidFill>
              </a:rPr>
              <a:t>()</a:t>
            </a:r>
            <a:endParaRPr lang="en-US" altLang="ja-JP" sz="1600" dirty="0">
              <a:solidFill>
                <a:schemeClr val="tx1"/>
              </a:solidFill>
            </a:endParaRPr>
          </a:p>
          <a:p>
            <a:r>
              <a:rPr lang="en-US" altLang="ja-JP" sz="1600" dirty="0" smtClean="0">
                <a:solidFill>
                  <a:schemeClr val="tx1"/>
                </a:solidFill>
              </a:rPr>
              <a:t>    }</a:t>
            </a:r>
            <a:endParaRPr kumimoji="1" lang="en-US" altLang="ja-JP" sz="1600" dirty="0" smtClean="0">
              <a:solidFill>
                <a:schemeClr val="tx1"/>
              </a:solidFill>
            </a:endParaRPr>
          </a:p>
          <a:p>
            <a:r>
              <a:rPr lang="en-US" altLang="ja-JP" sz="1600" dirty="0">
                <a:solidFill>
                  <a:schemeClr val="tx1"/>
                </a:solidFill>
              </a:rPr>
              <a:t> </a:t>
            </a:r>
            <a:r>
              <a:rPr lang="en-US" altLang="ja-JP" sz="1600" dirty="0" smtClean="0">
                <a:solidFill>
                  <a:schemeClr val="tx1"/>
                </a:solidFill>
              </a:rPr>
              <a:t>   </a:t>
            </a:r>
            <a:r>
              <a:rPr lang="en-US" altLang="ja-JP" sz="1600" dirty="0" err="1" smtClean="0">
                <a:solidFill>
                  <a:srgbClr val="FF0000"/>
                </a:solidFill>
              </a:rPr>
              <a:t>ArrayList.size</a:t>
            </a:r>
            <a:r>
              <a:rPr lang="en-US" altLang="ja-JP" sz="1600" dirty="0" smtClean="0">
                <a:solidFill>
                  <a:srgbClr val="FF0000"/>
                </a:solidFill>
              </a:rPr>
              <a:t>()</a:t>
            </a:r>
            <a:endParaRPr kumimoji="1" lang="en-US" altLang="ja-JP" sz="1600" dirty="0" smtClean="0">
              <a:solidFill>
                <a:srgbClr val="FF0000"/>
              </a:solidFill>
            </a:endParaRPr>
          </a:p>
          <a:p>
            <a:r>
              <a:rPr lang="en-US" altLang="ja-JP" sz="1600" dirty="0" smtClean="0">
                <a:solidFill>
                  <a:schemeClr val="tx1"/>
                </a:solidFill>
              </a:rPr>
              <a:t>} </a:t>
            </a:r>
            <a:endParaRPr kumimoji="1" lang="ja-JP" altLang="en-US" sz="1600" dirty="0">
              <a:solidFill>
                <a:schemeClr val="tx1"/>
              </a:solidFill>
            </a:endParaRPr>
          </a:p>
        </p:txBody>
      </p:sp>
      <p:sp>
        <p:nvSpPr>
          <p:cNvPr id="26" name="正方形/長方形 25"/>
          <p:cNvSpPr/>
          <p:nvPr/>
        </p:nvSpPr>
        <p:spPr>
          <a:xfrm>
            <a:off x="4646483" y="3974286"/>
            <a:ext cx="2609520" cy="1717482"/>
          </a:xfrm>
          <a:prstGeom prst="rect">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dirty="0" err="1" smtClean="0">
                <a:solidFill>
                  <a:schemeClr val="tx1"/>
                </a:solidFill>
              </a:rPr>
              <a:t>Example.main</a:t>
            </a:r>
            <a:r>
              <a:rPr kumimoji="1" lang="en-US" altLang="ja-JP" sz="1600" dirty="0" smtClean="0">
                <a:solidFill>
                  <a:schemeClr val="tx1"/>
                </a:solidFill>
              </a:rPr>
              <a:t>(){</a:t>
            </a:r>
          </a:p>
          <a:p>
            <a:r>
              <a:rPr lang="en-US" altLang="ja-JP" sz="1600" dirty="0">
                <a:solidFill>
                  <a:schemeClr val="tx1"/>
                </a:solidFill>
              </a:rPr>
              <a:t> </a:t>
            </a:r>
            <a:r>
              <a:rPr lang="en-US" altLang="ja-JP" sz="1600" dirty="0" smtClean="0">
                <a:solidFill>
                  <a:schemeClr val="tx1"/>
                </a:solidFill>
              </a:rPr>
              <a:t>   </a:t>
            </a:r>
            <a:r>
              <a:rPr lang="en-US" altLang="ja-JP" sz="1600" dirty="0" err="1" smtClean="0">
                <a:solidFill>
                  <a:schemeClr val="tx1"/>
                </a:solidFill>
              </a:rPr>
              <a:t>Example.initialize</a:t>
            </a:r>
            <a:r>
              <a:rPr lang="en-US" altLang="ja-JP" sz="1600" dirty="0">
                <a:solidFill>
                  <a:schemeClr val="tx1"/>
                </a:solidFill>
              </a:rPr>
              <a:t>(){</a:t>
            </a:r>
            <a:endParaRPr lang="en-US" altLang="ja-JP" sz="1600" dirty="0" smtClean="0">
              <a:solidFill>
                <a:schemeClr val="tx1"/>
              </a:solidFill>
            </a:endParaRPr>
          </a:p>
          <a:p>
            <a:r>
              <a:rPr lang="en-US" altLang="ja-JP" sz="1600" dirty="0">
                <a:solidFill>
                  <a:srgbClr val="FF0000"/>
                </a:solidFill>
              </a:rPr>
              <a:t> </a:t>
            </a:r>
            <a:r>
              <a:rPr lang="en-US" altLang="ja-JP" sz="1600" dirty="0" smtClean="0">
                <a:solidFill>
                  <a:srgbClr val="FF0000"/>
                </a:solidFill>
              </a:rPr>
              <a:t>       </a:t>
            </a:r>
            <a:r>
              <a:rPr lang="en-US" altLang="ja-JP" sz="1600" dirty="0" err="1" smtClean="0">
                <a:solidFill>
                  <a:srgbClr val="FF0000"/>
                </a:solidFill>
              </a:rPr>
              <a:t>LinkedList.clear</a:t>
            </a:r>
            <a:r>
              <a:rPr lang="en-US" altLang="ja-JP" sz="1600" dirty="0">
                <a:solidFill>
                  <a:srgbClr val="FF0000"/>
                </a:solidFill>
              </a:rPr>
              <a:t>()</a:t>
            </a:r>
          </a:p>
          <a:p>
            <a:r>
              <a:rPr lang="en-US" altLang="ja-JP" sz="1600" dirty="0" smtClean="0">
                <a:solidFill>
                  <a:schemeClr val="tx1"/>
                </a:solidFill>
              </a:rPr>
              <a:t>        </a:t>
            </a:r>
            <a:r>
              <a:rPr lang="en-US" altLang="ja-JP" sz="1600" dirty="0" err="1" smtClean="0">
                <a:solidFill>
                  <a:schemeClr val="tx1"/>
                </a:solidFill>
              </a:rPr>
              <a:t>LinkedList.add</a:t>
            </a:r>
            <a:r>
              <a:rPr lang="en-US" altLang="ja-JP" sz="1600" dirty="0" smtClean="0">
                <a:solidFill>
                  <a:schemeClr val="tx1"/>
                </a:solidFill>
              </a:rPr>
              <a:t>()</a:t>
            </a:r>
            <a:endParaRPr lang="en-US" altLang="ja-JP" sz="1600" dirty="0">
              <a:solidFill>
                <a:schemeClr val="tx1"/>
              </a:solidFill>
            </a:endParaRPr>
          </a:p>
          <a:p>
            <a:r>
              <a:rPr lang="en-US" altLang="ja-JP" sz="1600" dirty="0" smtClean="0">
                <a:solidFill>
                  <a:schemeClr val="tx1"/>
                </a:solidFill>
              </a:rPr>
              <a:t>    }</a:t>
            </a:r>
            <a:endParaRPr kumimoji="1" lang="en-US" altLang="ja-JP" sz="1600" dirty="0" smtClean="0">
              <a:solidFill>
                <a:schemeClr val="tx1"/>
              </a:solidFill>
            </a:endParaRPr>
          </a:p>
          <a:p>
            <a:r>
              <a:rPr lang="en-US" altLang="ja-JP" sz="1600" dirty="0">
                <a:solidFill>
                  <a:schemeClr val="tx1"/>
                </a:solidFill>
              </a:rPr>
              <a:t> </a:t>
            </a:r>
            <a:r>
              <a:rPr lang="en-US" altLang="ja-JP" sz="1600" dirty="0" smtClean="0">
                <a:solidFill>
                  <a:schemeClr val="tx1"/>
                </a:solidFill>
              </a:rPr>
              <a:t>   </a:t>
            </a:r>
            <a:r>
              <a:rPr lang="en-US" altLang="ja-JP" sz="1600" dirty="0" err="1" smtClean="0">
                <a:solidFill>
                  <a:srgbClr val="FF0000"/>
                </a:solidFill>
              </a:rPr>
              <a:t>LinkedList.size</a:t>
            </a:r>
            <a:r>
              <a:rPr lang="en-US" altLang="ja-JP" sz="1600" dirty="0" smtClean="0">
                <a:solidFill>
                  <a:srgbClr val="FF0000"/>
                </a:solidFill>
              </a:rPr>
              <a:t>()</a:t>
            </a:r>
            <a:endParaRPr kumimoji="1" lang="en-US" altLang="ja-JP" sz="1600" dirty="0" smtClean="0">
              <a:solidFill>
                <a:srgbClr val="FF0000"/>
              </a:solidFill>
            </a:endParaRPr>
          </a:p>
          <a:p>
            <a:r>
              <a:rPr lang="en-US" altLang="ja-JP" sz="1600" dirty="0" smtClean="0">
                <a:solidFill>
                  <a:schemeClr val="tx1"/>
                </a:solidFill>
              </a:rPr>
              <a:t>} </a:t>
            </a:r>
            <a:endParaRPr kumimoji="1" lang="ja-JP" altLang="en-US" sz="1600" dirty="0">
              <a:solidFill>
                <a:schemeClr val="tx1"/>
              </a:solidFill>
            </a:endParaRPr>
          </a:p>
        </p:txBody>
      </p:sp>
      <p:sp>
        <p:nvSpPr>
          <p:cNvPr id="4" name="正方形/長方形 3"/>
          <p:cNvSpPr/>
          <p:nvPr/>
        </p:nvSpPr>
        <p:spPr>
          <a:xfrm>
            <a:off x="993145" y="3243238"/>
            <a:ext cx="3326552" cy="646331"/>
          </a:xfrm>
          <a:prstGeom prst="rect">
            <a:avLst/>
          </a:prstGeom>
        </p:spPr>
        <p:txBody>
          <a:bodyPr wrap="none">
            <a:spAutoFit/>
          </a:bodyPr>
          <a:lstStyle/>
          <a:p>
            <a:r>
              <a:rPr lang="en-US" altLang="ja-JP" dirty="0" smtClean="0"/>
              <a:t>(</a:t>
            </a:r>
            <a:r>
              <a:rPr lang="en-US" altLang="ja-JP" dirty="0" err="1" smtClean="0"/>
              <a:t>ArrayList.clear</a:t>
            </a:r>
            <a:r>
              <a:rPr lang="ja-JP" altLang="en-US" dirty="0" err="1" smtClean="0"/>
              <a:t>，</a:t>
            </a:r>
            <a:r>
              <a:rPr lang="en-US" altLang="ja-JP" dirty="0" err="1" smtClean="0"/>
              <a:t>ArrayList.add</a:t>
            </a:r>
            <a:r>
              <a:rPr lang="en-US" altLang="ja-JP" dirty="0" smtClean="0"/>
              <a:t>)</a:t>
            </a:r>
          </a:p>
          <a:p>
            <a:r>
              <a:rPr lang="ja-JP" altLang="en-US" dirty="0" smtClean="0"/>
              <a:t>の</a:t>
            </a:r>
            <a:r>
              <a:rPr lang="ja-JP" altLang="en-US" dirty="0"/>
              <a:t>組み合わせ</a:t>
            </a:r>
            <a:endParaRPr lang="en-US" altLang="ja-JP" dirty="0"/>
          </a:p>
        </p:txBody>
      </p:sp>
      <p:sp>
        <p:nvSpPr>
          <p:cNvPr id="8" name="正方形/長方形 7"/>
          <p:cNvSpPr/>
          <p:nvPr/>
        </p:nvSpPr>
        <p:spPr>
          <a:xfrm>
            <a:off x="4549304" y="3258916"/>
            <a:ext cx="3583032" cy="646331"/>
          </a:xfrm>
          <a:prstGeom prst="rect">
            <a:avLst/>
          </a:prstGeom>
        </p:spPr>
        <p:txBody>
          <a:bodyPr wrap="none">
            <a:spAutoFit/>
          </a:bodyPr>
          <a:lstStyle/>
          <a:p>
            <a:r>
              <a:rPr lang="en-US" altLang="ja-JP" dirty="0" smtClean="0"/>
              <a:t>(</a:t>
            </a:r>
            <a:r>
              <a:rPr lang="en-US" altLang="ja-JP" dirty="0" err="1" smtClean="0"/>
              <a:t>LinkedList.clear</a:t>
            </a:r>
            <a:r>
              <a:rPr lang="ja-JP" altLang="en-US" dirty="0" err="1" smtClean="0"/>
              <a:t>，</a:t>
            </a:r>
            <a:r>
              <a:rPr lang="en-US" altLang="ja-JP" dirty="0" err="1" smtClean="0"/>
              <a:t>LinkedList.add</a:t>
            </a:r>
            <a:r>
              <a:rPr lang="en-US" altLang="ja-JP" dirty="0" smtClean="0"/>
              <a:t>)</a:t>
            </a:r>
          </a:p>
          <a:p>
            <a:r>
              <a:rPr lang="ja-JP" altLang="en-US" dirty="0" smtClean="0"/>
              <a:t>の</a:t>
            </a:r>
            <a:r>
              <a:rPr lang="ja-JP" altLang="en-US" dirty="0"/>
              <a:t>組み合わせ</a:t>
            </a:r>
            <a:endParaRPr lang="en-US" altLang="ja-JP"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36</a:t>
            </a:fld>
            <a:endParaRPr lang="en-US" altLang="ja-JP" dirty="0"/>
          </a:p>
        </p:txBody>
      </p:sp>
    </p:spTree>
    <p:extLst>
      <p:ext uri="{BB962C8B-B14F-4D97-AF65-F5344CB8AC3E}">
        <p14:creationId xmlns:p14="http://schemas.microsoft.com/office/powerpoint/2010/main" val="311319232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a:t>
            </a:r>
            <a:endParaRPr kumimoji="1" lang="ja-JP" altLang="en-US" dirty="0"/>
          </a:p>
        </p:txBody>
      </p:sp>
      <p:sp>
        <p:nvSpPr>
          <p:cNvPr id="3" name="コンテンツ プレースホルダー 2"/>
          <p:cNvSpPr>
            <a:spLocks noGrp="1"/>
          </p:cNvSpPr>
          <p:nvPr>
            <p:ph idx="1"/>
          </p:nvPr>
        </p:nvSpPr>
        <p:spPr>
          <a:xfrm>
            <a:off x="457200" y="1600200"/>
            <a:ext cx="8229600" cy="4709120"/>
          </a:xfrm>
        </p:spPr>
        <p:txBody>
          <a:bodyPr/>
          <a:lstStyle/>
          <a:p>
            <a:pPr marL="0" indent="0">
              <a:buNone/>
            </a:pPr>
            <a:r>
              <a:rPr lang="ja-JP" altLang="en-US" dirty="0"/>
              <a:t>提案手法は手続き間実行経路グラフの構築においてグラフのサイズが</a:t>
            </a:r>
            <a:r>
              <a:rPr lang="ja-JP" altLang="en-US" u="sng" dirty="0"/>
              <a:t>爆発的に増加</a:t>
            </a:r>
            <a:r>
              <a:rPr lang="ja-JP" altLang="en-US" dirty="0"/>
              <a:t>する可能性が</a:t>
            </a:r>
            <a:r>
              <a:rPr lang="ja-JP" altLang="en-US" dirty="0" smtClean="0"/>
              <a:t>考えられる</a:t>
            </a:r>
            <a:endParaRPr lang="en-US" altLang="ja-JP" dirty="0"/>
          </a:p>
          <a:p>
            <a:pPr marL="0" indent="0">
              <a:buNone/>
            </a:pPr>
            <a:r>
              <a:rPr kumimoji="1" lang="ja-JP" altLang="en-US" dirty="0" smtClean="0"/>
              <a:t>グラフの性質を評価するため以下の項目を実験により調査</a:t>
            </a:r>
            <a:endParaRPr kumimoji="1" lang="en-US" altLang="ja-JP" dirty="0" smtClean="0"/>
          </a:p>
          <a:p>
            <a:pPr marL="457200" indent="-457200">
              <a:buFont typeface="+mj-lt"/>
              <a:buAutoNum type="arabicPeriod"/>
            </a:pPr>
            <a:r>
              <a:rPr lang="ja-JP" altLang="en-US" dirty="0" smtClean="0"/>
              <a:t>グラフ構築</a:t>
            </a:r>
            <a:r>
              <a:rPr kumimoji="1" lang="ja-JP" altLang="en-US" dirty="0" smtClean="0"/>
              <a:t>にはどのくらいの時間を要するか</a:t>
            </a:r>
            <a:endParaRPr kumimoji="1" lang="en-US" altLang="ja-JP" dirty="0" smtClean="0"/>
          </a:p>
          <a:p>
            <a:pPr marL="457200" indent="-457200">
              <a:buFont typeface="+mj-lt"/>
              <a:buAutoNum type="arabicPeriod"/>
            </a:pPr>
            <a:r>
              <a:rPr lang="ja-JP" altLang="en-US" dirty="0" smtClean="0"/>
              <a:t>グラフはどのくらいのサイズになるか</a:t>
            </a:r>
            <a:endParaRPr lang="en-US" altLang="ja-JP" dirty="0" smtClean="0"/>
          </a:p>
          <a:p>
            <a:endParaRPr lang="en-US" altLang="ja-JP" dirty="0" smtClean="0"/>
          </a:p>
          <a:p>
            <a:pPr marL="0" indent="0">
              <a:buNone/>
            </a:pPr>
            <a:r>
              <a:rPr lang="ja-JP" altLang="en-US" dirty="0" smtClean="0"/>
              <a:t>実験対象は以下の</a:t>
            </a:r>
            <a:r>
              <a:rPr lang="en-US" altLang="ja-JP" dirty="0" smtClean="0"/>
              <a:t>Java</a:t>
            </a:r>
            <a:r>
              <a:rPr lang="ja-JP" altLang="en-US" dirty="0" smtClean="0"/>
              <a:t>プログラムのバイトコード</a:t>
            </a:r>
            <a:endParaRPr lang="en-US" altLang="ja-JP" dirty="0" smtClean="0"/>
          </a:p>
          <a:p>
            <a:r>
              <a:rPr lang="en-US" altLang="ja-JP" dirty="0" smtClean="0"/>
              <a:t>ant-1.8.4</a:t>
            </a:r>
          </a:p>
          <a:p>
            <a:r>
              <a:rPr lang="en-US" altLang="ja-JP" dirty="0" smtClean="0"/>
              <a:t>jedit-4.3.2</a:t>
            </a:r>
          </a:p>
          <a:p>
            <a:r>
              <a:rPr lang="en-US" altLang="ja-JP" dirty="0" smtClean="0"/>
              <a:t>junit-4.11</a:t>
            </a:r>
          </a:p>
          <a:p>
            <a:pPr marL="0" indent="0">
              <a:buNone/>
            </a:pPr>
            <a:r>
              <a:rPr kumimoji="1" lang="ja-JP" altLang="en-US" dirty="0" smtClean="0"/>
              <a:t>計算機は</a:t>
            </a:r>
            <a:r>
              <a:rPr lang="en-US" altLang="ja-JP" dirty="0"/>
              <a:t>CPU </a:t>
            </a:r>
            <a:r>
              <a:rPr lang="ja-JP" altLang="en-US" dirty="0"/>
              <a:t>は</a:t>
            </a:r>
            <a:r>
              <a:rPr lang="en-US" altLang="ja-JP" dirty="0"/>
              <a:t>Intel Xeon </a:t>
            </a:r>
            <a:r>
              <a:rPr lang="en-US" altLang="ja-JP" dirty="0" smtClean="0"/>
              <a:t>2.90GHz</a:t>
            </a:r>
            <a:r>
              <a:rPr lang="ja-JP" altLang="en-US" dirty="0" err="1"/>
              <a:t>，</a:t>
            </a:r>
            <a:r>
              <a:rPr lang="ja-JP" altLang="en-US" dirty="0" smtClean="0"/>
              <a:t>メモリ</a:t>
            </a:r>
            <a:r>
              <a:rPr lang="ja-JP" altLang="en-US" dirty="0"/>
              <a:t>は</a:t>
            </a:r>
            <a:r>
              <a:rPr lang="en-US" altLang="ja-JP" dirty="0" smtClean="0"/>
              <a:t>256GB</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37</a:t>
            </a:fld>
            <a:endParaRPr lang="en-US" altLang="ja-JP" dirty="0"/>
          </a:p>
        </p:txBody>
      </p:sp>
    </p:spTree>
    <p:extLst>
      <p:ext uri="{BB962C8B-B14F-4D97-AF65-F5344CB8AC3E}">
        <p14:creationId xmlns:p14="http://schemas.microsoft.com/office/powerpoint/2010/main" val="281850654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評価実験の手順</a:t>
            </a:r>
            <a:endParaRPr kumimoji="1" lang="ja-JP" altLang="en-US" dirty="0"/>
          </a:p>
        </p:txBody>
      </p:sp>
      <p:sp>
        <p:nvSpPr>
          <p:cNvPr id="3" name="コンテンツ プレースホルダー 2"/>
          <p:cNvSpPr>
            <a:spLocks noGrp="1"/>
          </p:cNvSpPr>
          <p:nvPr>
            <p:ph idx="1"/>
          </p:nvPr>
        </p:nvSpPr>
        <p:spPr>
          <a:xfrm>
            <a:off x="457200" y="1600200"/>
            <a:ext cx="8229600" cy="4565103"/>
          </a:xfrm>
        </p:spPr>
        <p:txBody>
          <a:bodyPr/>
          <a:lstStyle/>
          <a:p>
            <a:pPr marL="0" indent="0">
              <a:buNone/>
            </a:pPr>
            <a:r>
              <a:rPr lang="ja-JP" altLang="en-US" dirty="0" smtClean="0"/>
              <a:t>プログラム中</a:t>
            </a:r>
            <a:r>
              <a:rPr lang="ja-JP" altLang="en-US" dirty="0"/>
              <a:t>のすべてのメソッドを</a:t>
            </a:r>
            <a:r>
              <a:rPr lang="ja-JP" altLang="en-US" u="sng" dirty="0"/>
              <a:t>それぞれルートメソッド</a:t>
            </a:r>
            <a:r>
              <a:rPr lang="ja-JP" altLang="en-US" dirty="0"/>
              <a:t>としたときのグラフ構築時間を</a:t>
            </a:r>
            <a:r>
              <a:rPr lang="ja-JP" altLang="en-US" dirty="0" smtClean="0"/>
              <a:t>測定</a:t>
            </a:r>
            <a:endParaRPr lang="en-US" altLang="ja-JP" dirty="0"/>
          </a:p>
          <a:p>
            <a:r>
              <a:rPr lang="ja-JP" altLang="en-US" dirty="0" smtClean="0"/>
              <a:t>グラフ</a:t>
            </a:r>
            <a:r>
              <a:rPr lang="ja-JP" altLang="en-US" dirty="0"/>
              <a:t>構築</a:t>
            </a:r>
            <a:r>
              <a:rPr lang="ja-JP" altLang="en-US" dirty="0" smtClean="0"/>
              <a:t>のタイムアウトを</a:t>
            </a:r>
            <a:r>
              <a:rPr lang="en-US" altLang="ja-JP" dirty="0"/>
              <a:t>1</a:t>
            </a:r>
            <a:r>
              <a:rPr lang="ja-JP" altLang="en-US" dirty="0"/>
              <a:t>分間とし</a:t>
            </a:r>
            <a:r>
              <a:rPr lang="ja-JP" altLang="en-US" dirty="0" smtClean="0"/>
              <a:t>，時間内に構築が完了したものの割合を調査</a:t>
            </a:r>
            <a:endParaRPr lang="en-US" altLang="ja-JP" dirty="0"/>
          </a:p>
          <a:p>
            <a:r>
              <a:rPr lang="ja-JP" altLang="en-US" dirty="0" smtClean="0"/>
              <a:t>また</a:t>
            </a:r>
            <a:r>
              <a:rPr lang="ja-JP" altLang="en-US" dirty="0"/>
              <a:t>，</a:t>
            </a:r>
            <a:r>
              <a:rPr lang="ja-JP" altLang="en-US" dirty="0" smtClean="0"/>
              <a:t>グラフ</a:t>
            </a:r>
            <a:r>
              <a:rPr lang="ja-JP" altLang="en-US" dirty="0"/>
              <a:t>の</a:t>
            </a:r>
            <a:r>
              <a:rPr lang="ja-JP" altLang="en-US" dirty="0" smtClean="0"/>
              <a:t>構築</a:t>
            </a:r>
            <a:r>
              <a:rPr lang="ja-JP" altLang="en-US" dirty="0"/>
              <a:t>が完了したときの</a:t>
            </a:r>
            <a:r>
              <a:rPr lang="ja-JP" altLang="en-US" dirty="0" smtClean="0"/>
              <a:t>パスノード数，エントリーノード数</a:t>
            </a:r>
            <a:r>
              <a:rPr lang="ja-JP" altLang="en-US" dirty="0"/>
              <a:t>とそれらの関係を</a:t>
            </a:r>
            <a:r>
              <a:rPr lang="ja-JP" altLang="en-US" dirty="0" smtClean="0"/>
              <a:t>調査</a:t>
            </a:r>
            <a:endParaRPr lang="en-US" altLang="ja-JP" dirty="0"/>
          </a:p>
          <a:p>
            <a:pPr marL="0" indent="0">
              <a:buNone/>
            </a:pP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38</a:t>
            </a:fld>
            <a:endParaRPr lang="en-US" altLang="ja-JP" dirty="0"/>
          </a:p>
        </p:txBody>
      </p:sp>
    </p:spTree>
    <p:extLst>
      <p:ext uri="{BB962C8B-B14F-4D97-AF65-F5344CB8AC3E}">
        <p14:creationId xmlns:p14="http://schemas.microsoft.com/office/powerpoint/2010/main" val="255801041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調査結果</a:t>
            </a:r>
            <a:r>
              <a:rPr lang="en-US" altLang="ja-JP" dirty="0"/>
              <a:t>(1/2)</a:t>
            </a:r>
            <a:endParaRPr kumimoji="1" lang="ja-JP" altLang="en-US" dirty="0"/>
          </a:p>
        </p:txBody>
      </p:sp>
      <p:sp>
        <p:nvSpPr>
          <p:cNvPr id="7" name="コンテンツ プレースホルダー 6"/>
          <p:cNvSpPr>
            <a:spLocks noGrp="1"/>
          </p:cNvSpPr>
          <p:nvPr>
            <p:ph idx="1"/>
          </p:nvPr>
        </p:nvSpPr>
        <p:spPr>
          <a:xfrm>
            <a:off x="457200" y="1600201"/>
            <a:ext cx="8229600" cy="964704"/>
          </a:xfrm>
        </p:spPr>
        <p:txBody>
          <a:bodyPr/>
          <a:lstStyle/>
          <a:p>
            <a:pPr marL="0" indent="0">
              <a:buNone/>
            </a:pPr>
            <a:r>
              <a:rPr kumimoji="1" lang="ja-JP" altLang="en-US" dirty="0" smtClean="0"/>
              <a:t>各メソッドをルートメソッドとしたとき，</a:t>
            </a:r>
            <a:r>
              <a:rPr kumimoji="1" lang="en-US" altLang="ja-JP" dirty="0" smtClean="0"/>
              <a:t>1</a:t>
            </a:r>
            <a:r>
              <a:rPr kumimoji="1" lang="ja-JP" altLang="en-US" dirty="0" smtClean="0"/>
              <a:t>分以内にグラフ構築が完了するメソッド数の調査結果</a:t>
            </a:r>
            <a:endParaRPr kumimoji="1" lang="en-US" altLang="ja-JP" dirty="0" smtClean="0"/>
          </a:p>
          <a:p>
            <a:pPr marL="0" indent="0">
              <a:buNone/>
            </a:pPr>
            <a:endParaRPr lang="en-US" altLang="ja-JP" dirty="0"/>
          </a:p>
          <a:p>
            <a:pPr marL="0" indent="0">
              <a:buNone/>
            </a:pPr>
            <a:endParaRPr kumimoji="1" lang="en-US" altLang="ja-JP" dirty="0" smtClean="0"/>
          </a:p>
          <a:p>
            <a:pPr marL="0" indent="0">
              <a:buNone/>
            </a:pPr>
            <a:endParaRPr lang="en-US" altLang="ja-JP" dirty="0"/>
          </a:p>
          <a:p>
            <a:pPr marL="0" indent="0">
              <a:buNone/>
            </a:pPr>
            <a:endParaRPr kumimoji="1" lang="en-US" altLang="ja-JP" dirty="0" smtClean="0"/>
          </a:p>
          <a:p>
            <a:pPr marL="0" indent="0">
              <a:buNone/>
            </a:pPr>
            <a:endParaRPr lang="en-US" altLang="ja-JP" dirty="0"/>
          </a:p>
          <a:p>
            <a:pPr marL="0" indent="0">
              <a:buNone/>
            </a:pPr>
            <a:endParaRPr kumimoji="1" lang="ja-JP" altLang="en-US" dirty="0"/>
          </a:p>
        </p:txBody>
      </p:sp>
      <p:graphicFrame>
        <p:nvGraphicFramePr>
          <p:cNvPr id="9" name="コンテンツ プレースホルダー 4"/>
          <p:cNvGraphicFramePr>
            <a:graphicFrameLocks/>
          </p:cNvGraphicFramePr>
          <p:nvPr>
            <p:extLst>
              <p:ext uri="{D42A27DB-BD31-4B8C-83A1-F6EECF244321}">
                <p14:modId xmlns:p14="http://schemas.microsoft.com/office/powerpoint/2010/main" val="3557465755"/>
              </p:ext>
            </p:extLst>
          </p:nvPr>
        </p:nvGraphicFramePr>
        <p:xfrm>
          <a:off x="539552" y="2780928"/>
          <a:ext cx="8229600" cy="1483360"/>
        </p:xfrm>
        <a:graphic>
          <a:graphicData uri="http://schemas.openxmlformats.org/drawingml/2006/table">
            <a:tbl>
              <a:tblPr firstRow="1" bandRow="1">
                <a:tableStyleId>{21E4AEA4-8DFA-4A89-87EB-49C32662AFE0}</a:tableStyleId>
              </a:tblPr>
              <a:tblGrid>
                <a:gridCol w="1224136"/>
                <a:gridCol w="1440160"/>
                <a:gridCol w="3507904"/>
                <a:gridCol w="2057400"/>
              </a:tblGrid>
              <a:tr h="370840">
                <a:tc>
                  <a:txBody>
                    <a:bodyPr/>
                    <a:lstStyle/>
                    <a:p>
                      <a:pPr algn="r"/>
                      <a:r>
                        <a:rPr kumimoji="1" lang="ja-JP" altLang="en-US" dirty="0" smtClean="0"/>
                        <a:t>プログラム</a:t>
                      </a:r>
                      <a:endParaRPr kumimoji="1" lang="ja-JP" altLang="en-US" dirty="0"/>
                    </a:p>
                  </a:txBody>
                  <a:tcPr/>
                </a:tc>
                <a:tc>
                  <a:txBody>
                    <a:bodyPr/>
                    <a:lstStyle/>
                    <a:p>
                      <a:pPr algn="r"/>
                      <a:r>
                        <a:rPr kumimoji="1" lang="ja-JP" altLang="en-US" dirty="0" smtClean="0"/>
                        <a:t>全メソッド数</a:t>
                      </a:r>
                      <a:endParaRPr kumimoji="1" lang="ja-JP" altLang="en-US" dirty="0"/>
                    </a:p>
                  </a:txBody>
                  <a:tcPr/>
                </a:tc>
                <a:tc>
                  <a:txBody>
                    <a:bodyPr/>
                    <a:lstStyle/>
                    <a:p>
                      <a:pPr algn="r"/>
                      <a:r>
                        <a:rPr kumimoji="1" lang="ja-JP" altLang="en-US" dirty="0" smtClean="0"/>
                        <a:t>時間内に探索完了したメソッド数</a:t>
                      </a:r>
                      <a:endParaRPr kumimoji="1" lang="ja-JP" altLang="en-US" dirty="0"/>
                    </a:p>
                  </a:txBody>
                  <a:tcPr/>
                </a:tc>
                <a:tc>
                  <a:txBody>
                    <a:bodyPr/>
                    <a:lstStyle/>
                    <a:p>
                      <a:pPr algn="r"/>
                      <a:r>
                        <a:rPr kumimoji="1" lang="ja-JP" altLang="en-US" dirty="0" smtClean="0"/>
                        <a:t>割合</a:t>
                      </a:r>
                      <a:endParaRPr kumimoji="1" lang="ja-JP" altLang="en-US" dirty="0"/>
                    </a:p>
                  </a:txBody>
                  <a:tcPr/>
                </a:tc>
              </a:tr>
              <a:tr h="370840">
                <a:tc>
                  <a:txBody>
                    <a:bodyPr/>
                    <a:lstStyle/>
                    <a:p>
                      <a:pPr algn="r"/>
                      <a:r>
                        <a:rPr kumimoji="1" lang="en-US" altLang="ja-JP" sz="1800" b="0" i="0" u="none" strike="noStrike" kern="1200" baseline="0" dirty="0" smtClean="0">
                          <a:solidFill>
                            <a:schemeClr val="dk1"/>
                          </a:solidFill>
                          <a:latin typeface="+mn-lt"/>
                          <a:ea typeface="+mn-ea"/>
                          <a:cs typeface="+mn-cs"/>
                        </a:rPr>
                        <a:t>ant-1.8.4</a:t>
                      </a:r>
                      <a:endParaRPr kumimoji="1" lang="ja-JP" altLang="en-US" dirty="0"/>
                    </a:p>
                  </a:txBody>
                  <a:tcPr/>
                </a:tc>
                <a:tc>
                  <a:txBody>
                    <a:bodyPr/>
                    <a:lstStyle/>
                    <a:p>
                      <a:pPr algn="r"/>
                      <a:r>
                        <a:rPr kumimoji="1" lang="en-US" altLang="ja-JP" sz="1800" b="0" i="0" u="none" strike="noStrike" kern="1200" baseline="0" dirty="0" smtClean="0">
                          <a:solidFill>
                            <a:schemeClr val="dk1"/>
                          </a:solidFill>
                          <a:latin typeface="+mn-lt"/>
                          <a:ea typeface="+mn-ea"/>
                          <a:cs typeface="+mn-cs"/>
                        </a:rPr>
                        <a:t>9713</a:t>
                      </a:r>
                      <a:endParaRPr kumimoji="1" lang="ja-JP" altLang="en-US" dirty="0"/>
                    </a:p>
                  </a:txBody>
                  <a:tcPr/>
                </a:tc>
                <a:tc>
                  <a:txBody>
                    <a:bodyPr/>
                    <a:lstStyle/>
                    <a:p>
                      <a:pPr algn="r"/>
                      <a:r>
                        <a:rPr kumimoji="1" lang="en-US" altLang="ja-JP" sz="1800" b="0" i="0" u="none" strike="noStrike" kern="1200" baseline="0" dirty="0" smtClean="0">
                          <a:solidFill>
                            <a:schemeClr val="dk1"/>
                          </a:solidFill>
                          <a:latin typeface="+mn-lt"/>
                          <a:ea typeface="+mn-ea"/>
                          <a:cs typeface="+mn-cs"/>
                        </a:rPr>
                        <a:t>7327</a:t>
                      </a:r>
                      <a:endParaRPr kumimoji="1" lang="ja-JP" altLang="en-US" dirty="0"/>
                    </a:p>
                  </a:txBody>
                  <a:tcPr/>
                </a:tc>
                <a:tc>
                  <a:txBody>
                    <a:bodyPr/>
                    <a:lstStyle/>
                    <a:p>
                      <a:pPr algn="r"/>
                      <a:r>
                        <a:rPr kumimoji="1" lang="en-US" altLang="ja-JP" sz="1800" b="0" i="0" u="none" strike="noStrike" kern="1200" baseline="0" dirty="0" smtClean="0">
                          <a:solidFill>
                            <a:schemeClr val="dk1"/>
                          </a:solidFill>
                          <a:latin typeface="+mn-lt"/>
                          <a:ea typeface="+mn-ea"/>
                          <a:cs typeface="+mn-cs"/>
                        </a:rPr>
                        <a:t>0.754</a:t>
                      </a:r>
                      <a:endParaRPr kumimoji="1" lang="ja-JP" altLang="en-US" dirty="0"/>
                    </a:p>
                  </a:txBody>
                  <a:tcPr/>
                </a:tc>
              </a:tr>
              <a:tr h="370840">
                <a:tc>
                  <a:txBody>
                    <a:bodyPr/>
                    <a:lstStyle/>
                    <a:p>
                      <a:pPr algn="r"/>
                      <a:r>
                        <a:rPr kumimoji="1" lang="en-US" altLang="ja-JP" sz="1800" b="0" i="0" u="none" strike="noStrike" kern="1200" baseline="0" dirty="0" smtClean="0">
                          <a:solidFill>
                            <a:schemeClr val="dk1"/>
                          </a:solidFill>
                          <a:latin typeface="+mn-lt"/>
                          <a:ea typeface="+mn-ea"/>
                          <a:cs typeface="+mn-cs"/>
                        </a:rPr>
                        <a:t>jedit-4.3.2</a:t>
                      </a:r>
                      <a:endParaRPr kumimoji="1" lang="ja-JP" altLang="en-US" dirty="0"/>
                    </a:p>
                  </a:txBody>
                  <a:tcPr/>
                </a:tc>
                <a:tc>
                  <a:txBody>
                    <a:bodyPr/>
                    <a:lstStyle/>
                    <a:p>
                      <a:pPr algn="r"/>
                      <a:r>
                        <a:rPr kumimoji="1" lang="en-US" altLang="ja-JP" sz="1800" b="0" i="0" u="none" strike="noStrike" kern="1200" baseline="0" dirty="0" smtClean="0">
                          <a:solidFill>
                            <a:schemeClr val="dk1"/>
                          </a:solidFill>
                          <a:latin typeface="+mn-lt"/>
                          <a:ea typeface="+mn-ea"/>
                          <a:cs typeface="+mn-cs"/>
                        </a:rPr>
                        <a:t>7786</a:t>
                      </a:r>
                      <a:endParaRPr kumimoji="1" lang="ja-JP" altLang="en-US" dirty="0"/>
                    </a:p>
                  </a:txBody>
                  <a:tcPr/>
                </a:tc>
                <a:tc>
                  <a:txBody>
                    <a:bodyPr/>
                    <a:lstStyle/>
                    <a:p>
                      <a:pPr algn="r"/>
                      <a:r>
                        <a:rPr kumimoji="1" lang="en-US" altLang="ja-JP" sz="1800" b="0" i="0" u="none" strike="noStrike" kern="1200" baseline="0" dirty="0" smtClean="0">
                          <a:solidFill>
                            <a:schemeClr val="dk1"/>
                          </a:solidFill>
                          <a:latin typeface="+mn-lt"/>
                          <a:ea typeface="+mn-ea"/>
                          <a:cs typeface="+mn-cs"/>
                        </a:rPr>
                        <a:t>5924</a:t>
                      </a:r>
                      <a:endParaRPr kumimoji="1" lang="ja-JP" altLang="en-US" dirty="0"/>
                    </a:p>
                  </a:txBody>
                  <a:tcPr/>
                </a:tc>
                <a:tc>
                  <a:txBody>
                    <a:bodyPr/>
                    <a:lstStyle/>
                    <a:p>
                      <a:pPr algn="r"/>
                      <a:r>
                        <a:rPr kumimoji="1" lang="en-US" altLang="ja-JP" sz="1800" b="0" i="0" u="none" strike="noStrike" kern="1200" baseline="0" dirty="0" smtClean="0">
                          <a:solidFill>
                            <a:schemeClr val="dk1"/>
                          </a:solidFill>
                          <a:latin typeface="+mn-lt"/>
                          <a:ea typeface="+mn-ea"/>
                          <a:cs typeface="+mn-cs"/>
                        </a:rPr>
                        <a:t>0.761</a:t>
                      </a:r>
                      <a:endParaRPr kumimoji="1" lang="ja-JP" altLang="en-US" dirty="0"/>
                    </a:p>
                  </a:txBody>
                  <a:tcPr/>
                </a:tc>
              </a:tr>
              <a:tr h="370840">
                <a:tc>
                  <a:txBody>
                    <a:bodyPr/>
                    <a:lstStyle/>
                    <a:p>
                      <a:pPr algn="r"/>
                      <a:r>
                        <a:rPr kumimoji="1" lang="en-US" altLang="ja-JP" sz="1800" b="0" i="0" u="none" strike="noStrike" kern="1200" baseline="0" dirty="0" smtClean="0">
                          <a:solidFill>
                            <a:schemeClr val="dk1"/>
                          </a:solidFill>
                          <a:latin typeface="+mn-lt"/>
                          <a:ea typeface="+mn-ea"/>
                          <a:cs typeface="+mn-cs"/>
                        </a:rPr>
                        <a:t>junit-4.11</a:t>
                      </a:r>
                      <a:endParaRPr kumimoji="1" lang="ja-JP" altLang="en-US" dirty="0"/>
                    </a:p>
                  </a:txBody>
                  <a:tcPr/>
                </a:tc>
                <a:tc>
                  <a:txBody>
                    <a:bodyPr/>
                    <a:lstStyle/>
                    <a:p>
                      <a:pPr algn="r"/>
                      <a:r>
                        <a:rPr kumimoji="1" lang="en-US" altLang="ja-JP" sz="1800" b="0" i="0" u="none" strike="noStrike" kern="1200" baseline="0" dirty="0" smtClean="0">
                          <a:solidFill>
                            <a:schemeClr val="dk1"/>
                          </a:solidFill>
                          <a:latin typeface="+mn-lt"/>
                          <a:ea typeface="+mn-ea"/>
                          <a:cs typeface="+mn-cs"/>
                        </a:rPr>
                        <a:t>1243</a:t>
                      </a:r>
                      <a:endParaRPr kumimoji="1" lang="ja-JP" altLang="en-US" dirty="0"/>
                    </a:p>
                  </a:txBody>
                  <a:tcPr/>
                </a:tc>
                <a:tc>
                  <a:txBody>
                    <a:bodyPr/>
                    <a:lstStyle/>
                    <a:p>
                      <a:pPr algn="r"/>
                      <a:r>
                        <a:rPr kumimoji="1" lang="en-US" altLang="ja-JP" sz="1800" b="0" i="0" u="none" strike="noStrike" kern="1200" baseline="0" dirty="0" smtClean="0">
                          <a:solidFill>
                            <a:schemeClr val="dk1"/>
                          </a:solidFill>
                          <a:latin typeface="+mn-lt"/>
                          <a:ea typeface="+mn-ea"/>
                          <a:cs typeface="+mn-cs"/>
                        </a:rPr>
                        <a:t>1243</a:t>
                      </a:r>
                      <a:endParaRPr kumimoji="1" lang="ja-JP" altLang="en-US" dirty="0"/>
                    </a:p>
                  </a:txBody>
                  <a:tcPr/>
                </a:tc>
                <a:tc>
                  <a:txBody>
                    <a:bodyPr/>
                    <a:lstStyle/>
                    <a:p>
                      <a:pPr algn="r"/>
                      <a:r>
                        <a:rPr kumimoji="1" lang="en-US" altLang="ja-JP" sz="1800" b="0" i="0" u="none" strike="noStrike" kern="1200" baseline="0" dirty="0" smtClean="0">
                          <a:solidFill>
                            <a:schemeClr val="dk1"/>
                          </a:solidFill>
                          <a:latin typeface="+mn-lt"/>
                          <a:ea typeface="+mn-ea"/>
                          <a:cs typeface="+mn-cs"/>
                        </a:rPr>
                        <a:t>1.000</a:t>
                      </a:r>
                      <a:endParaRPr kumimoji="1" lang="ja-JP" altLang="en-US" dirty="0"/>
                    </a:p>
                  </a:txBody>
                  <a:tcPr/>
                </a:tc>
              </a:tr>
            </a:tbl>
          </a:graphicData>
        </a:graphic>
      </p:graphicFrame>
      <p:sp>
        <p:nvSpPr>
          <p:cNvPr id="10" name="角丸四角形 9"/>
          <p:cNvSpPr/>
          <p:nvPr/>
        </p:nvSpPr>
        <p:spPr>
          <a:xfrm>
            <a:off x="1475656" y="4790808"/>
            <a:ext cx="6120680" cy="79843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1</a:t>
            </a:r>
            <a:r>
              <a:rPr kumimoji="1" lang="ja-JP" altLang="en-US" dirty="0" smtClean="0">
                <a:solidFill>
                  <a:schemeClr val="tx1"/>
                </a:solidFill>
              </a:rPr>
              <a:t>分あれば</a:t>
            </a:r>
            <a:r>
              <a:rPr kumimoji="1" lang="en-US" altLang="ja-JP" dirty="0" smtClean="0">
                <a:solidFill>
                  <a:schemeClr val="tx1"/>
                </a:solidFill>
              </a:rPr>
              <a:t>7</a:t>
            </a:r>
            <a:r>
              <a:rPr kumimoji="1" lang="ja-JP" altLang="en-US" dirty="0" smtClean="0">
                <a:solidFill>
                  <a:schemeClr val="tx1"/>
                </a:solidFill>
              </a:rPr>
              <a:t>割以上のメソッドに対してグラフの構築が完了</a:t>
            </a:r>
            <a:endParaRPr kumimoji="1" lang="en-US" altLang="ja-JP" dirty="0" smtClean="0">
              <a:solidFill>
                <a:schemeClr val="tx1"/>
              </a:solidFill>
            </a:endParaRPr>
          </a:p>
          <a:p>
            <a:pPr algn="ctr"/>
            <a:r>
              <a:rPr kumimoji="1" lang="ja-JP" altLang="en-US" dirty="0" smtClean="0">
                <a:solidFill>
                  <a:schemeClr val="tx1"/>
                </a:solidFill>
              </a:rPr>
              <a:t>多くの場合に手法は適用可能であると考えられる</a:t>
            </a:r>
            <a:endParaRPr kumimoji="1" lang="en-US" altLang="ja-JP" dirty="0" smtClean="0">
              <a:solidFill>
                <a:schemeClr val="tx1"/>
              </a:solidFill>
            </a:endParaRPr>
          </a:p>
        </p:txBody>
      </p:sp>
      <p:sp>
        <p:nvSpPr>
          <p:cNvPr id="3" name="スライド番号プレースホルダー 2"/>
          <p:cNvSpPr>
            <a:spLocks noGrp="1"/>
          </p:cNvSpPr>
          <p:nvPr>
            <p:ph type="sldNum" sz="quarter" idx="12"/>
          </p:nvPr>
        </p:nvSpPr>
        <p:spPr/>
        <p:txBody>
          <a:bodyPr/>
          <a:lstStyle/>
          <a:p>
            <a:fld id="{9F5033E9-932D-4E41-95C3-341F9A6DAE17}" type="slidenum">
              <a:rPr lang="en-US" altLang="ja-JP" smtClean="0"/>
              <a:pPr/>
              <a:t>39</a:t>
            </a:fld>
            <a:endParaRPr lang="en-US" altLang="ja-JP" dirty="0"/>
          </a:p>
        </p:txBody>
      </p:sp>
    </p:spTree>
    <p:extLst>
      <p:ext uri="{BB962C8B-B14F-4D97-AF65-F5344CB8AC3E}">
        <p14:creationId xmlns:p14="http://schemas.microsoft.com/office/powerpoint/2010/main" val="17292073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Kamiya</a:t>
            </a:r>
            <a:r>
              <a:rPr lang="en-US" altLang="ja-JP" dirty="0" smtClean="0"/>
              <a:t> </a:t>
            </a:r>
            <a:r>
              <a:rPr lang="ja-JP" altLang="en-US" dirty="0" smtClean="0"/>
              <a:t>のアプローチ</a:t>
            </a:r>
            <a:r>
              <a:rPr lang="en-US" altLang="ja-JP" baseline="30000" dirty="0"/>
              <a:t>†</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pPr marL="0" indent="0">
                  <a:buNone/>
                </a:pPr>
                <a:r>
                  <a:rPr kumimoji="1" lang="ja-JP" altLang="en-US" dirty="0" smtClean="0"/>
                  <a:t>実行経路の集合を検索</a:t>
                </a:r>
                <a:r>
                  <a:rPr lang="ja-JP" altLang="en-US" dirty="0" smtClean="0"/>
                  <a:t>する手法</a:t>
                </a:r>
                <a:endParaRPr lang="en-US" altLang="ja-JP" dirty="0" smtClean="0"/>
              </a:p>
              <a:p>
                <a:r>
                  <a:rPr kumimoji="1" lang="ja-JP" altLang="en-US" dirty="0" smtClean="0"/>
                  <a:t>入力：</a:t>
                </a:r>
                <a:r>
                  <a:rPr kumimoji="1" lang="en-US" altLang="ja-JP" dirty="0" smtClean="0"/>
                  <a:t>2</a:t>
                </a:r>
                <a:r>
                  <a:rPr kumimoji="1" lang="ja-JP" altLang="en-US" dirty="0" err="1" smtClean="0"/>
                  <a:t>つの</a:t>
                </a:r>
                <a:r>
                  <a:rPr kumimoji="1" lang="ja-JP" altLang="en-US" dirty="0" smtClean="0"/>
                  <a:t>メソッド名</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a:rPr>
                          <m:t>𝑚</m:t>
                        </m:r>
                      </m:e>
                      <m:sub>
                        <m:r>
                          <a:rPr lang="en-US" altLang="ja-JP" i="1">
                            <a:latin typeface="Cambria Math"/>
                          </a:rPr>
                          <m:t>1</m:t>
                        </m:r>
                      </m:sub>
                    </m:sSub>
                    <m:r>
                      <a:rPr lang="en-US" altLang="ja-JP" i="1">
                        <a:latin typeface="Cambria Math"/>
                      </a:rPr>
                      <m:t>,</m:t>
                    </m:r>
                    <m:sSub>
                      <m:sSubPr>
                        <m:ctrlPr>
                          <a:rPr lang="en-US" altLang="ja-JP" i="1">
                            <a:latin typeface="Cambria Math" panose="02040503050406030204" pitchFamily="18" charset="0"/>
                          </a:rPr>
                        </m:ctrlPr>
                      </m:sSubPr>
                      <m:e>
                        <m:r>
                          <a:rPr lang="en-US" altLang="ja-JP" i="1">
                            <a:latin typeface="Cambria Math"/>
                          </a:rPr>
                          <m:t>𝑚</m:t>
                        </m:r>
                      </m:e>
                      <m:sub>
                        <m:r>
                          <a:rPr lang="en-US" altLang="ja-JP" i="1">
                            <a:latin typeface="Cambria Math"/>
                          </a:rPr>
                          <m:t>2</m:t>
                        </m:r>
                      </m:sub>
                    </m:sSub>
                  </m:oMath>
                </a14:m>
                <a:r>
                  <a:rPr lang="ja-JP" altLang="en-US" dirty="0" smtClean="0"/>
                  <a:t>と対象プログラム</a:t>
                </a:r>
                <a:endParaRPr lang="en-US" altLang="ja-JP" dirty="0"/>
              </a:p>
              <a:p>
                <a:r>
                  <a:rPr lang="ja-JP" altLang="en-US" dirty="0" smtClean="0"/>
                  <a:t>出力：</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a:rPr>
                          <m:t>𝑚</m:t>
                        </m:r>
                      </m:e>
                      <m:sub>
                        <m:r>
                          <a:rPr lang="en-US" altLang="ja-JP" i="1">
                            <a:latin typeface="Cambria Math"/>
                          </a:rPr>
                          <m:t>1</m:t>
                        </m:r>
                      </m:sub>
                    </m:sSub>
                  </m:oMath>
                </a14:m>
                <a:r>
                  <a:rPr lang="ja-JP" altLang="en-US" dirty="0" smtClean="0"/>
                  <a:t>を呼び出してから</a:t>
                </a:r>
                <a14:m>
                  <m:oMath xmlns:m="http://schemas.openxmlformats.org/officeDocument/2006/math">
                    <m:sSub>
                      <m:sSubPr>
                        <m:ctrlPr>
                          <a:rPr lang="en-US" altLang="ja-JP" i="1" smtClean="0">
                            <a:latin typeface="Cambria Math" panose="02040503050406030204" pitchFamily="18" charset="0"/>
                          </a:rPr>
                        </m:ctrlPr>
                      </m:sSubPr>
                      <m:e>
                        <m:r>
                          <a:rPr lang="en-US" altLang="ja-JP" i="1">
                            <a:latin typeface="Cambria Math"/>
                          </a:rPr>
                          <m:t>𝑚</m:t>
                        </m:r>
                      </m:e>
                      <m:sub>
                        <m:r>
                          <a:rPr lang="en-US" altLang="ja-JP" b="0" i="1" smtClean="0">
                            <a:latin typeface="Cambria Math" panose="02040503050406030204" pitchFamily="18" charset="0"/>
                          </a:rPr>
                          <m:t>2</m:t>
                        </m:r>
                      </m:sub>
                    </m:sSub>
                  </m:oMath>
                </a14:m>
                <a:r>
                  <a:rPr lang="ja-JP" altLang="en-US" dirty="0" smtClean="0"/>
                  <a:t>を呼び出す実行経路のメソッドの入れ子関係</a:t>
                </a:r>
                <a:endParaRPr lang="en-US" altLang="ja-JP"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3"/>
                <a:stretch>
                  <a:fillRect l="-1111" t="-1482" r="-444"/>
                </a:stretch>
              </a:blipFill>
            </p:spPr>
            <p:txBody>
              <a:bodyPr/>
              <a:lstStyle/>
              <a:p>
                <a:r>
                  <a:rPr lang="ja-JP" altLang="en-US">
                    <a:noFill/>
                  </a:rPr>
                  <a:t> </a:t>
                </a:r>
              </a:p>
            </p:txBody>
          </p:sp>
        </mc:Fallback>
      </mc:AlternateContent>
      <p:sp>
        <p:nvSpPr>
          <p:cNvPr id="5" name="テキスト ボックス 4"/>
          <p:cNvSpPr txBox="1"/>
          <p:nvPr/>
        </p:nvSpPr>
        <p:spPr>
          <a:xfrm>
            <a:off x="323528" y="5949280"/>
            <a:ext cx="8011232" cy="646331"/>
          </a:xfrm>
          <a:prstGeom prst="rect">
            <a:avLst/>
          </a:prstGeom>
          <a:noFill/>
        </p:spPr>
        <p:txBody>
          <a:bodyPr wrap="none" rtlCol="0">
            <a:spAutoFit/>
          </a:bodyPr>
          <a:lstStyle/>
          <a:p>
            <a:r>
              <a:rPr lang="en-US" altLang="ja-JP" baseline="30000" dirty="0" smtClean="0"/>
              <a:t>†</a:t>
            </a:r>
            <a:r>
              <a:rPr lang="en-US" altLang="ja-JP" dirty="0" smtClean="0"/>
              <a:t> </a:t>
            </a:r>
            <a:r>
              <a:rPr lang="en-US" altLang="ja-JP" dirty="0"/>
              <a:t>Toshihiro </a:t>
            </a:r>
            <a:r>
              <a:rPr lang="en-US" altLang="ja-JP" dirty="0" err="1"/>
              <a:t>Kamiya</a:t>
            </a:r>
            <a:r>
              <a:rPr lang="en-US" altLang="ja-JP" dirty="0"/>
              <a:t>. </a:t>
            </a:r>
            <a:r>
              <a:rPr lang="en-US" altLang="ja-JP" dirty="0" smtClean="0"/>
              <a:t>“An </a:t>
            </a:r>
            <a:r>
              <a:rPr lang="en-US" altLang="ja-JP" dirty="0"/>
              <a:t>algorithm for keyword </a:t>
            </a:r>
            <a:r>
              <a:rPr lang="en-US" altLang="ja-JP" dirty="0" smtClean="0"/>
              <a:t>search </a:t>
            </a:r>
            <a:r>
              <a:rPr lang="en-US" altLang="ja-JP" dirty="0"/>
              <a:t>on an execution </a:t>
            </a:r>
            <a:r>
              <a:rPr lang="en-US" altLang="ja-JP" dirty="0" smtClean="0"/>
              <a:t>path.”</a:t>
            </a:r>
          </a:p>
          <a:p>
            <a:r>
              <a:rPr lang="en-US" altLang="ja-JP" dirty="0"/>
              <a:t>	</a:t>
            </a:r>
            <a:r>
              <a:rPr lang="en-US" altLang="ja-JP" dirty="0" smtClean="0"/>
              <a:t>					, </a:t>
            </a:r>
            <a:r>
              <a:rPr lang="en-US" altLang="ja-JP" dirty="0"/>
              <a:t>CSMR-WCRE </a:t>
            </a:r>
            <a:r>
              <a:rPr lang="en-US" altLang="ja-JP" dirty="0" smtClean="0"/>
              <a:t>2014.</a:t>
            </a:r>
            <a:endParaRPr kumimoji="1" lang="ja-JP" altLang="en-US" dirty="0"/>
          </a:p>
        </p:txBody>
      </p:sp>
      <p:sp>
        <p:nvSpPr>
          <p:cNvPr id="6" name="正方形/長方形 5"/>
          <p:cNvSpPr/>
          <p:nvPr/>
        </p:nvSpPr>
        <p:spPr>
          <a:xfrm>
            <a:off x="683568" y="4030268"/>
            <a:ext cx="5544616" cy="1486004"/>
          </a:xfrm>
          <a:prstGeom prst="rect">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dirty="0" err="1" smtClean="0">
                <a:solidFill>
                  <a:schemeClr val="tx1"/>
                </a:solidFill>
              </a:rPr>
              <a:t>ShowWeekDay</a:t>
            </a:r>
            <a:r>
              <a:rPr lang="en-US" altLang="ja-JP" sz="1200" dirty="0" smtClean="0">
                <a:solidFill>
                  <a:schemeClr val="tx1"/>
                </a:solidFill>
              </a:rPr>
              <a:t> void main(String[]){</a:t>
            </a:r>
          </a:p>
          <a:p>
            <a:r>
              <a:rPr kumimoji="1" lang="en-US" altLang="ja-JP" sz="1200" dirty="0" smtClean="0">
                <a:solidFill>
                  <a:schemeClr val="tx1"/>
                </a:solidFill>
              </a:rPr>
              <a:t>	</a:t>
            </a:r>
            <a:r>
              <a:rPr kumimoji="1" lang="en-US" altLang="ja-JP" sz="1200" dirty="0" err="1" smtClean="0">
                <a:solidFill>
                  <a:schemeClr val="tx1"/>
                </a:solidFill>
              </a:rPr>
              <a:t>CalendarUtil</a:t>
            </a:r>
            <a:r>
              <a:rPr kumimoji="1" lang="en-US" altLang="ja-JP" sz="1200" dirty="0" smtClean="0">
                <a:solidFill>
                  <a:schemeClr val="tx1"/>
                </a:solidFill>
              </a:rPr>
              <a:t> </a:t>
            </a:r>
            <a:r>
              <a:rPr kumimoji="1" lang="en-US" altLang="ja-JP" sz="1200" dirty="0" err="1" smtClean="0">
                <a:solidFill>
                  <a:schemeClr val="tx1"/>
                </a:solidFill>
              </a:rPr>
              <a:t>java.util.Calendar</a:t>
            </a:r>
            <a:r>
              <a:rPr kumimoji="1" lang="en-US" altLang="ja-JP" sz="1200" dirty="0" smtClean="0">
                <a:solidFill>
                  <a:schemeClr val="tx1"/>
                </a:solidFill>
              </a:rPr>
              <a:t> </a:t>
            </a:r>
            <a:r>
              <a:rPr kumimoji="1" lang="en-US" altLang="ja-JP" sz="1200" dirty="0" err="1" smtClean="0">
                <a:solidFill>
                  <a:schemeClr val="tx1"/>
                </a:solidFill>
              </a:rPr>
              <a:t>getDay</a:t>
            </a:r>
            <a:r>
              <a:rPr kumimoji="1" lang="en-US" altLang="ja-JP" sz="1200" dirty="0" smtClean="0">
                <a:solidFill>
                  <a:schemeClr val="tx1"/>
                </a:solidFill>
              </a:rPr>
              <a:t>(String){</a:t>
            </a:r>
          </a:p>
          <a:p>
            <a:r>
              <a:rPr lang="en-US" altLang="ja-JP" sz="1200" dirty="0" smtClean="0">
                <a:solidFill>
                  <a:schemeClr val="tx1"/>
                </a:solidFill>
              </a:rPr>
              <a:t>		</a:t>
            </a:r>
            <a:r>
              <a:rPr lang="en-US" altLang="ja-JP" sz="1200" dirty="0" err="1" smtClean="0">
                <a:solidFill>
                  <a:schemeClr val="tx1"/>
                </a:solidFill>
              </a:rPr>
              <a:t>java.util.Calendar</a:t>
            </a:r>
            <a:r>
              <a:rPr lang="en-US" altLang="ja-JP" sz="1200" dirty="0" smtClean="0">
                <a:solidFill>
                  <a:schemeClr val="tx1"/>
                </a:solidFill>
              </a:rPr>
              <a:t> </a:t>
            </a:r>
            <a:r>
              <a:rPr lang="en-US" altLang="ja-JP" sz="1200" dirty="0" err="1" smtClean="0">
                <a:solidFill>
                  <a:schemeClr val="tx1"/>
                </a:solidFill>
              </a:rPr>
              <a:t>java.util.Calendar</a:t>
            </a:r>
            <a:r>
              <a:rPr lang="en-US" altLang="ja-JP" sz="1200" dirty="0" smtClean="0">
                <a:solidFill>
                  <a:schemeClr val="tx1"/>
                </a:solidFill>
              </a:rPr>
              <a:t> </a:t>
            </a:r>
            <a:r>
              <a:rPr lang="en-US" altLang="ja-JP" sz="1200" dirty="0" err="1" smtClean="0">
                <a:solidFill>
                  <a:srgbClr val="FF0000"/>
                </a:solidFill>
              </a:rPr>
              <a:t>getInstance</a:t>
            </a:r>
            <a:r>
              <a:rPr lang="en-US" altLang="ja-JP" sz="1200" dirty="0" smtClean="0">
                <a:solidFill>
                  <a:schemeClr val="tx1"/>
                </a:solidFill>
              </a:rPr>
              <a:t>()</a:t>
            </a:r>
            <a:endParaRPr lang="en-US" altLang="ja-JP" sz="1200" dirty="0">
              <a:solidFill>
                <a:schemeClr val="tx1"/>
              </a:solidFill>
            </a:endParaRPr>
          </a:p>
          <a:p>
            <a:r>
              <a:rPr kumimoji="1" lang="en-US" altLang="ja-JP" sz="1200" dirty="0" smtClean="0">
                <a:solidFill>
                  <a:schemeClr val="tx1"/>
                </a:solidFill>
              </a:rPr>
              <a:t>	}</a:t>
            </a:r>
            <a:endParaRPr kumimoji="1" lang="en-US" altLang="ja-JP" sz="1200" dirty="0">
              <a:solidFill>
                <a:schemeClr val="tx1"/>
              </a:solidFill>
            </a:endParaRPr>
          </a:p>
          <a:p>
            <a:r>
              <a:rPr lang="en-US" altLang="ja-JP" sz="1200" dirty="0">
                <a:solidFill>
                  <a:schemeClr val="tx1"/>
                </a:solidFill>
              </a:rPr>
              <a:t>	</a:t>
            </a:r>
            <a:r>
              <a:rPr lang="en-US" altLang="ja-JP" sz="1200" dirty="0" err="1">
                <a:solidFill>
                  <a:schemeClr val="tx1"/>
                </a:solidFill>
              </a:rPr>
              <a:t>CalendarUtil</a:t>
            </a:r>
            <a:r>
              <a:rPr lang="en-US" altLang="ja-JP" sz="1200" dirty="0">
                <a:solidFill>
                  <a:schemeClr val="tx1"/>
                </a:solidFill>
              </a:rPr>
              <a:t> </a:t>
            </a:r>
            <a:r>
              <a:rPr lang="en-US" altLang="ja-JP" sz="1200" dirty="0" err="1">
                <a:solidFill>
                  <a:schemeClr val="tx1"/>
                </a:solidFill>
              </a:rPr>
              <a:t>java.util.Calendar</a:t>
            </a:r>
            <a:r>
              <a:rPr lang="en-US" altLang="ja-JP" sz="1200" dirty="0">
                <a:solidFill>
                  <a:schemeClr val="tx1"/>
                </a:solidFill>
              </a:rPr>
              <a:t> </a:t>
            </a:r>
            <a:r>
              <a:rPr lang="en-US" altLang="ja-JP" sz="1200" dirty="0" err="1" smtClean="0">
                <a:solidFill>
                  <a:schemeClr val="tx1"/>
                </a:solidFill>
              </a:rPr>
              <a:t>getDayOfWeek</a:t>
            </a:r>
            <a:r>
              <a:rPr lang="en-US" altLang="ja-JP" sz="1200" dirty="0" smtClean="0">
                <a:solidFill>
                  <a:schemeClr val="tx1"/>
                </a:solidFill>
              </a:rPr>
              <a:t>(</a:t>
            </a:r>
            <a:r>
              <a:rPr lang="en-US" altLang="ja-JP" sz="1200" dirty="0" err="1" smtClean="0">
                <a:solidFill>
                  <a:schemeClr val="tx1"/>
                </a:solidFill>
              </a:rPr>
              <a:t>java.util.Calendar</a:t>
            </a:r>
            <a:r>
              <a:rPr lang="en-US" altLang="ja-JP" sz="1200" dirty="0" smtClean="0">
                <a:solidFill>
                  <a:schemeClr val="tx1"/>
                </a:solidFill>
              </a:rPr>
              <a:t>){</a:t>
            </a:r>
            <a:endParaRPr lang="en-US" altLang="ja-JP" sz="1200" dirty="0">
              <a:solidFill>
                <a:schemeClr val="tx1"/>
              </a:solidFill>
            </a:endParaRPr>
          </a:p>
          <a:p>
            <a:r>
              <a:rPr lang="en-US" altLang="ja-JP" sz="1200" dirty="0">
                <a:solidFill>
                  <a:schemeClr val="tx1"/>
                </a:solidFill>
              </a:rPr>
              <a:t>		</a:t>
            </a:r>
            <a:r>
              <a:rPr lang="en-US" altLang="ja-JP" sz="1200" dirty="0" err="1">
                <a:solidFill>
                  <a:schemeClr val="tx1"/>
                </a:solidFill>
              </a:rPr>
              <a:t>java.util.Calendar</a:t>
            </a:r>
            <a:r>
              <a:rPr lang="en-US" altLang="ja-JP" sz="1200" dirty="0">
                <a:solidFill>
                  <a:schemeClr val="tx1"/>
                </a:solidFill>
              </a:rPr>
              <a:t> </a:t>
            </a:r>
            <a:r>
              <a:rPr lang="en-US" altLang="ja-JP" sz="1200" dirty="0" err="1" smtClean="0">
                <a:solidFill>
                  <a:schemeClr val="tx1"/>
                </a:solidFill>
              </a:rPr>
              <a:t>int</a:t>
            </a:r>
            <a:r>
              <a:rPr lang="en-US" altLang="ja-JP" sz="1200" dirty="0" smtClean="0">
                <a:solidFill>
                  <a:schemeClr val="tx1"/>
                </a:solidFill>
              </a:rPr>
              <a:t> </a:t>
            </a:r>
            <a:r>
              <a:rPr lang="en-US" altLang="ja-JP" sz="1200" dirty="0" smtClean="0">
                <a:solidFill>
                  <a:srgbClr val="FF0000"/>
                </a:solidFill>
              </a:rPr>
              <a:t>get</a:t>
            </a:r>
            <a:r>
              <a:rPr lang="en-US" altLang="ja-JP" sz="1200" dirty="0" smtClean="0">
                <a:solidFill>
                  <a:schemeClr val="tx1"/>
                </a:solidFill>
              </a:rPr>
              <a:t>(</a:t>
            </a:r>
            <a:r>
              <a:rPr lang="en-US" altLang="ja-JP" sz="1200" dirty="0" err="1" smtClean="0">
                <a:solidFill>
                  <a:schemeClr val="tx1"/>
                </a:solidFill>
              </a:rPr>
              <a:t>int</a:t>
            </a:r>
            <a:r>
              <a:rPr lang="en-US" altLang="ja-JP" sz="1200" dirty="0" smtClean="0">
                <a:solidFill>
                  <a:schemeClr val="tx1"/>
                </a:solidFill>
              </a:rPr>
              <a:t>)</a:t>
            </a:r>
          </a:p>
          <a:p>
            <a:r>
              <a:rPr lang="en-US" altLang="ja-JP" sz="1200" dirty="0">
                <a:solidFill>
                  <a:schemeClr val="tx1"/>
                </a:solidFill>
              </a:rPr>
              <a:t>	}</a:t>
            </a:r>
          </a:p>
          <a:p>
            <a:r>
              <a:rPr kumimoji="1" lang="en-US" altLang="ja-JP" sz="1200" dirty="0" smtClean="0">
                <a:solidFill>
                  <a:schemeClr val="tx1"/>
                </a:solidFill>
              </a:rPr>
              <a:t>}</a:t>
            </a:r>
            <a:endParaRPr kumimoji="1" lang="ja-JP" altLang="en-US" sz="1200" dirty="0">
              <a:solidFill>
                <a:schemeClr val="tx1"/>
              </a:solidFill>
            </a:endParaRPr>
          </a:p>
        </p:txBody>
      </p:sp>
      <p:sp>
        <p:nvSpPr>
          <p:cNvPr id="7" name="テキスト ボックス 6"/>
          <p:cNvSpPr txBox="1"/>
          <p:nvPr/>
        </p:nvSpPr>
        <p:spPr>
          <a:xfrm>
            <a:off x="588375" y="3470529"/>
            <a:ext cx="7481535" cy="400110"/>
          </a:xfrm>
          <a:prstGeom prst="rect">
            <a:avLst/>
          </a:prstGeom>
          <a:noFill/>
        </p:spPr>
        <p:txBody>
          <a:bodyPr wrap="none" rtlCol="0">
            <a:spAutoFit/>
          </a:bodyPr>
          <a:lstStyle/>
          <a:p>
            <a:r>
              <a:rPr lang="ja-JP" altLang="en-US" sz="2000" dirty="0"/>
              <a:t>出力</a:t>
            </a:r>
            <a:r>
              <a:rPr lang="ja-JP" altLang="en-US" sz="2000" dirty="0" smtClean="0"/>
              <a:t>例：</a:t>
            </a:r>
            <a:r>
              <a:rPr lang="en-US" altLang="ja-JP" sz="2000" dirty="0" err="1" smtClean="0">
                <a:solidFill>
                  <a:srgbClr val="FF0000"/>
                </a:solidFill>
              </a:rPr>
              <a:t>getInstance</a:t>
            </a:r>
            <a:r>
              <a:rPr lang="en-US" altLang="ja-JP" sz="2000" dirty="0" smtClean="0"/>
              <a:t>()</a:t>
            </a:r>
            <a:r>
              <a:rPr lang="ja-JP" altLang="en-US" sz="2000" dirty="0" smtClean="0"/>
              <a:t>を呼び出してから</a:t>
            </a:r>
            <a:r>
              <a:rPr lang="en-US" altLang="ja-JP" sz="2000" dirty="0" smtClean="0">
                <a:solidFill>
                  <a:srgbClr val="FF0000"/>
                </a:solidFill>
              </a:rPr>
              <a:t>get</a:t>
            </a:r>
            <a:r>
              <a:rPr lang="en-US" altLang="ja-JP" sz="2000" dirty="0" smtClean="0"/>
              <a:t>()</a:t>
            </a:r>
            <a:r>
              <a:rPr lang="ja-JP" altLang="en-US" sz="2000" dirty="0" smtClean="0"/>
              <a:t>を呼び出す実行経路</a:t>
            </a:r>
            <a:endParaRPr kumimoji="1" lang="ja-JP" altLang="en-US" sz="2000" dirty="0"/>
          </a:p>
        </p:txBody>
      </p:sp>
      <p:sp>
        <p:nvSpPr>
          <p:cNvPr id="8" name="角丸四角形吹き出し 7"/>
          <p:cNvSpPr/>
          <p:nvPr/>
        </p:nvSpPr>
        <p:spPr>
          <a:xfrm>
            <a:off x="6372200" y="4293096"/>
            <a:ext cx="2375074" cy="1080120"/>
          </a:xfrm>
          <a:prstGeom prst="wedgeRoundRectCallout">
            <a:avLst>
              <a:gd name="adj1" fmla="val -62572"/>
              <a:gd name="adj2" fmla="val -10048"/>
              <a:gd name="adj3" fmla="val 16667"/>
            </a:avLst>
          </a:prstGeom>
          <a:solidFill>
            <a:srgbClr val="FFFF99"/>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smtClean="0">
                <a:solidFill>
                  <a:srgbClr val="FF0000"/>
                </a:solidFill>
              </a:rPr>
              <a:t>Calendar</a:t>
            </a:r>
            <a:r>
              <a:rPr lang="ja-JP" altLang="en-US" sz="1600" dirty="0" smtClean="0">
                <a:solidFill>
                  <a:srgbClr val="FF0000"/>
                </a:solidFill>
              </a:rPr>
              <a:t>インスタンスを</a:t>
            </a:r>
            <a:r>
              <a:rPr lang="en-US" altLang="ja-JP" sz="1600" dirty="0" smtClean="0">
                <a:solidFill>
                  <a:srgbClr val="FF0000"/>
                </a:solidFill>
              </a:rPr>
              <a:t>get</a:t>
            </a:r>
            <a:r>
              <a:rPr lang="ja-JP" altLang="en-US" sz="1600" dirty="0" smtClean="0">
                <a:solidFill>
                  <a:schemeClr val="tx1"/>
                </a:solidFill>
              </a:rPr>
              <a:t>してから，</a:t>
            </a:r>
            <a:r>
              <a:rPr lang="ja-JP" altLang="en-US" sz="1600" dirty="0" smtClean="0">
                <a:solidFill>
                  <a:srgbClr val="FF0000"/>
                </a:solidFill>
              </a:rPr>
              <a:t>曜日を</a:t>
            </a:r>
            <a:r>
              <a:rPr lang="en-US" altLang="ja-JP" sz="1600" dirty="0" smtClean="0">
                <a:solidFill>
                  <a:srgbClr val="FF0000"/>
                </a:solidFill>
              </a:rPr>
              <a:t>get</a:t>
            </a:r>
            <a:r>
              <a:rPr lang="ja-JP" altLang="en-US" sz="1600" dirty="0">
                <a:solidFill>
                  <a:schemeClr val="tx1"/>
                </a:solidFill>
              </a:rPr>
              <a:t>す</a:t>
            </a:r>
            <a:r>
              <a:rPr lang="ja-JP" altLang="en-US" sz="1600" dirty="0" smtClean="0">
                <a:solidFill>
                  <a:schemeClr val="tx1"/>
                </a:solidFill>
              </a:rPr>
              <a:t>るまでの実行経路を知ることができる</a:t>
            </a:r>
            <a:endParaRPr lang="en-US" altLang="ja-JP" sz="1600" dirty="0">
              <a:solidFill>
                <a:schemeClr val="tx1"/>
              </a:solidFill>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a:t>
            </a:fld>
            <a:endParaRPr lang="en-US" altLang="ja-JP" dirty="0"/>
          </a:p>
        </p:txBody>
      </p:sp>
    </p:spTree>
    <p:extLst>
      <p:ext uri="{BB962C8B-B14F-4D97-AF65-F5344CB8AC3E}">
        <p14:creationId xmlns:p14="http://schemas.microsoft.com/office/powerpoint/2010/main" val="4384334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調査結果</a:t>
            </a:r>
            <a:r>
              <a:rPr lang="en-US" altLang="ja-JP" dirty="0" smtClean="0"/>
              <a:t>(2/2</a:t>
            </a:r>
            <a:r>
              <a:rPr lang="en-US" altLang="ja-JP" dirty="0"/>
              <a:t>)</a:t>
            </a:r>
            <a:endParaRPr kumimoji="1" lang="ja-JP" altLang="en-US" dirty="0"/>
          </a:p>
        </p:txBody>
      </p:sp>
      <p:sp>
        <p:nvSpPr>
          <p:cNvPr id="3" name="コンテンツ プレースホルダー 2"/>
          <p:cNvSpPr>
            <a:spLocks noGrp="1"/>
          </p:cNvSpPr>
          <p:nvPr>
            <p:ph idx="1"/>
          </p:nvPr>
        </p:nvSpPr>
        <p:spPr>
          <a:xfrm>
            <a:off x="457200" y="1600200"/>
            <a:ext cx="8579296" cy="4525963"/>
          </a:xfrm>
        </p:spPr>
        <p:txBody>
          <a:bodyPr/>
          <a:lstStyle/>
          <a:p>
            <a:pPr marL="0" indent="0">
              <a:buNone/>
            </a:pPr>
            <a:r>
              <a:rPr kumimoji="1" lang="ja-JP" altLang="en-US" dirty="0" smtClean="0"/>
              <a:t>構築が完了した全グラフのエントリーノード数・パスノード数の関係</a:t>
            </a:r>
            <a:endParaRPr kumimoji="1" lang="en-US" altLang="ja-JP" dirty="0" smtClean="0"/>
          </a:p>
          <a:p>
            <a:pPr marL="0" indent="0">
              <a:buNone/>
            </a:pPr>
            <a:r>
              <a:rPr lang="ja-JP" altLang="en-US" dirty="0" smtClean="0"/>
              <a:t>横軸：エントリーノード数</a:t>
            </a:r>
            <a:r>
              <a:rPr lang="ja-JP" altLang="en-US" dirty="0"/>
              <a:t>，</a:t>
            </a:r>
            <a:r>
              <a:rPr lang="ja-JP" altLang="en-US" dirty="0" smtClean="0"/>
              <a:t>縦軸：パスノード数</a:t>
            </a:r>
            <a:endParaRPr kumimoji="1" lang="ja-JP" altLang="en-US" dirty="0"/>
          </a:p>
        </p:txBody>
      </p:sp>
      <p:pic>
        <p:nvPicPr>
          <p:cNvPr id="5" name="Picture 3" descr="C:\Users\t-keita\Documents\pleiades\workspace\fose\presentation\figure\jedi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1187" y="2492896"/>
            <a:ext cx="3959891" cy="290599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C:\Users\t-keita\Documents\pleiades\workspace\fose\presentation\figure\junit.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88024" y="2492896"/>
            <a:ext cx="3936372" cy="288873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p:cNvSpPr txBox="1"/>
          <p:nvPr/>
        </p:nvSpPr>
        <p:spPr>
          <a:xfrm>
            <a:off x="1331640" y="2564904"/>
            <a:ext cx="606256" cy="369332"/>
          </a:xfrm>
          <a:prstGeom prst="rect">
            <a:avLst/>
          </a:prstGeom>
          <a:noFill/>
        </p:spPr>
        <p:txBody>
          <a:bodyPr wrap="none" rtlCol="0">
            <a:spAutoFit/>
          </a:bodyPr>
          <a:lstStyle/>
          <a:p>
            <a:r>
              <a:rPr kumimoji="1" lang="en-US" altLang="ja-JP" dirty="0" err="1" smtClean="0"/>
              <a:t>jedit</a:t>
            </a:r>
            <a:endParaRPr kumimoji="1" lang="ja-JP" altLang="en-US" dirty="0"/>
          </a:p>
        </p:txBody>
      </p:sp>
      <p:sp>
        <p:nvSpPr>
          <p:cNvPr id="8" name="テキスト ボックス 7"/>
          <p:cNvSpPr txBox="1"/>
          <p:nvPr/>
        </p:nvSpPr>
        <p:spPr>
          <a:xfrm>
            <a:off x="5218518" y="2582550"/>
            <a:ext cx="612668" cy="369332"/>
          </a:xfrm>
          <a:prstGeom prst="rect">
            <a:avLst/>
          </a:prstGeom>
          <a:noFill/>
        </p:spPr>
        <p:txBody>
          <a:bodyPr wrap="none" rtlCol="0">
            <a:spAutoFit/>
          </a:bodyPr>
          <a:lstStyle/>
          <a:p>
            <a:r>
              <a:rPr kumimoji="1" lang="en-US" altLang="ja-JP" dirty="0" err="1" smtClean="0"/>
              <a:t>junit</a:t>
            </a:r>
            <a:endParaRPr kumimoji="1" lang="ja-JP" altLang="en-US" dirty="0"/>
          </a:p>
        </p:txBody>
      </p:sp>
      <p:sp>
        <p:nvSpPr>
          <p:cNvPr id="9" name="角丸四角形 8"/>
          <p:cNvSpPr/>
          <p:nvPr/>
        </p:nvSpPr>
        <p:spPr>
          <a:xfrm>
            <a:off x="1475656" y="5398895"/>
            <a:ext cx="6120680" cy="79843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エントリーノード数に対し，パスノード数は直線的に</a:t>
            </a:r>
            <a:r>
              <a:rPr lang="ja-JP" altLang="en-US" dirty="0" smtClean="0">
                <a:solidFill>
                  <a:schemeClr val="tx1"/>
                </a:solidFill>
              </a:rPr>
              <a:t>増加</a:t>
            </a:r>
            <a:endParaRPr lang="en-US" altLang="ja-JP" dirty="0" smtClean="0">
              <a:solidFill>
                <a:schemeClr val="tx1"/>
              </a:solidFill>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40</a:t>
            </a:fld>
            <a:endParaRPr lang="en-US" altLang="ja-JP" dirty="0"/>
          </a:p>
        </p:txBody>
      </p:sp>
    </p:spTree>
    <p:extLst>
      <p:ext uri="{BB962C8B-B14F-4D97-AF65-F5344CB8AC3E}">
        <p14:creationId xmlns:p14="http://schemas.microsoft.com/office/powerpoint/2010/main" val="223019052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妥当性への脅威</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提案手法は</a:t>
            </a:r>
            <a:r>
              <a:rPr kumimoji="1" lang="en-US" altLang="ja-JP" dirty="0" smtClean="0"/>
              <a:t>main</a:t>
            </a:r>
            <a:r>
              <a:rPr kumimoji="1" lang="ja-JP" altLang="en-US" dirty="0" smtClean="0"/>
              <a:t>メソッドから直接的に到達可能なメソッドに対してのみ適用可能であり，プログラム中のすべてのメソッドに適用できるわけではない</a:t>
            </a:r>
            <a:endParaRPr kumimoji="1" lang="en-US" altLang="ja-JP" dirty="0" smtClean="0"/>
          </a:p>
          <a:p>
            <a:r>
              <a:rPr lang="ja-JP" altLang="en-US" dirty="0" smtClean="0"/>
              <a:t>フィールド変数に対するメソッド呼び出しの解析には</a:t>
            </a:r>
            <a:r>
              <a:rPr lang="en-US" altLang="ja-JP" dirty="0" smtClean="0"/>
              <a:t>VTA</a:t>
            </a:r>
            <a:r>
              <a:rPr lang="ja-JP" altLang="en-US" dirty="0" smtClean="0"/>
              <a:t>を用いているため</a:t>
            </a:r>
            <a:r>
              <a:rPr lang="ja-JP" altLang="en-US" dirty="0"/>
              <a:t>，すべての実行不可能経路を出力から排除できているというわけでは</a:t>
            </a:r>
            <a:r>
              <a:rPr lang="ja-JP" altLang="en-US" dirty="0" smtClean="0"/>
              <a:t>ない</a:t>
            </a:r>
            <a:endParaRPr lang="en-US" altLang="ja-JP" dirty="0"/>
          </a:p>
          <a:p>
            <a:r>
              <a:rPr lang="ja-JP" altLang="en-US" dirty="0" smtClean="0"/>
              <a:t>経路数の多いメソッドや代入される型が多いメソッドでは組み合わせ爆発が起こる可能性がある</a:t>
            </a:r>
            <a:endParaRPr lang="en-US" altLang="ja-JP" dirty="0" smtClean="0"/>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41</a:t>
            </a:fld>
            <a:endParaRPr lang="en-US" altLang="ja-JP" dirty="0"/>
          </a:p>
        </p:txBody>
      </p:sp>
    </p:spTree>
    <p:extLst>
      <p:ext uri="{BB962C8B-B14F-4D97-AF65-F5344CB8AC3E}">
        <p14:creationId xmlns:p14="http://schemas.microsoft.com/office/powerpoint/2010/main" val="400512923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dirty="0" smtClean="0"/>
              <a:t>本研究ではプログラム中の</a:t>
            </a:r>
            <a:r>
              <a:rPr kumimoji="1" lang="en-US" altLang="ja-JP" dirty="0" smtClean="0"/>
              <a:t>2</a:t>
            </a:r>
            <a:r>
              <a:rPr kumimoji="1" lang="ja-JP" altLang="en-US" dirty="0" err="1" smtClean="0"/>
              <a:t>つの</a:t>
            </a:r>
            <a:r>
              <a:rPr lang="ja-JP" altLang="en-US" dirty="0" smtClean="0"/>
              <a:t>メソッドの実行をつなぐ</a:t>
            </a:r>
            <a:r>
              <a:rPr lang="ja-JP" altLang="en-US" u="sng" dirty="0" smtClean="0"/>
              <a:t>変数の型を考慮した</a:t>
            </a:r>
            <a:r>
              <a:rPr lang="ja-JP" altLang="en-US" dirty="0" smtClean="0"/>
              <a:t>実行経路を提示する手法を提案した</a:t>
            </a:r>
            <a:endParaRPr lang="en-US" altLang="ja-JP" dirty="0" smtClean="0"/>
          </a:p>
          <a:p>
            <a:r>
              <a:rPr lang="ja-JP" altLang="en-US" dirty="0" smtClean="0"/>
              <a:t>手続き間実行経路グラフの導入</a:t>
            </a:r>
            <a:endParaRPr lang="en-US" altLang="ja-JP" dirty="0" smtClean="0"/>
          </a:p>
          <a:p>
            <a:pPr marL="0" indent="0">
              <a:buNone/>
            </a:pPr>
            <a:endParaRPr lang="en-US" altLang="ja-JP" dirty="0"/>
          </a:p>
          <a:p>
            <a:pPr marL="0" indent="0">
              <a:buNone/>
            </a:pPr>
            <a:r>
              <a:rPr lang="ja-JP" altLang="en-US" dirty="0" smtClean="0"/>
              <a:t>評価実験では，手法の手続き間実行経路グラフの構築が</a:t>
            </a:r>
            <a:r>
              <a:rPr lang="en-US" altLang="ja-JP" dirty="0" smtClean="0"/>
              <a:t>7</a:t>
            </a:r>
            <a:r>
              <a:rPr lang="ja-JP" altLang="en-US" dirty="0" smtClean="0"/>
              <a:t>割以上の場合で完了すること，グラフのサイズが直線的に増加する傾向がある確認した</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42</a:t>
            </a:fld>
            <a:endParaRPr lang="en-US" altLang="ja-JP" dirty="0"/>
          </a:p>
        </p:txBody>
      </p:sp>
    </p:spTree>
    <p:extLst>
      <p:ext uri="{BB962C8B-B14F-4D97-AF65-F5344CB8AC3E}">
        <p14:creationId xmlns:p14="http://schemas.microsoft.com/office/powerpoint/2010/main" val="167544589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今後の展望</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err="1" smtClean="0"/>
              <a:t>Kamiya</a:t>
            </a:r>
            <a:r>
              <a:rPr kumimoji="1" lang="ja-JP" altLang="en-US" dirty="0" smtClean="0"/>
              <a:t>の手法と比較し，どの程度実行不能な経路を排除できるかを調査</a:t>
            </a:r>
            <a:endParaRPr kumimoji="1" lang="en-US" altLang="ja-JP" dirty="0" smtClean="0"/>
          </a:p>
          <a:p>
            <a:r>
              <a:rPr lang="ja-JP" altLang="en-US" dirty="0" smtClean="0"/>
              <a:t>開発者にとって有益な情報の提示範囲と方法を検討したうえで，被験者実験による有効性を評価</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43</a:t>
            </a:fld>
            <a:endParaRPr lang="en-US" altLang="ja-JP" dirty="0"/>
          </a:p>
        </p:txBody>
      </p:sp>
    </p:spTree>
    <p:extLst>
      <p:ext uri="{BB962C8B-B14F-4D97-AF65-F5344CB8AC3E}">
        <p14:creationId xmlns:p14="http://schemas.microsoft.com/office/powerpoint/2010/main" val="189545058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a:t>
            </a:r>
            <a:r>
              <a:rPr lang="ja-JP" altLang="en-US" dirty="0" smtClean="0"/>
              <a:t>メモ</a:t>
            </a:r>
            <a:r>
              <a:rPr lang="en-US" altLang="ja-JP" dirty="0" smtClean="0"/>
              <a:t>)type-sensitive</a:t>
            </a:r>
            <a:r>
              <a:rPr lang="ja-JP" altLang="en-US" dirty="0" smtClean="0"/>
              <a:t>さ</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sz="1800" dirty="0" smtClean="0"/>
              <a:t>フィールド変数</a:t>
            </a:r>
            <a:r>
              <a:rPr lang="ja-JP" altLang="en-US" sz="1800" dirty="0" smtClean="0"/>
              <a:t>へのメソッド呼び出し</a:t>
            </a:r>
            <a:r>
              <a:rPr kumimoji="1" lang="ja-JP" altLang="en-US" sz="1800" dirty="0" smtClean="0"/>
              <a:t>は</a:t>
            </a:r>
            <a:r>
              <a:rPr kumimoji="1" lang="en-US" altLang="ja-JP" sz="1800" dirty="0" smtClean="0"/>
              <a:t>VTA</a:t>
            </a:r>
            <a:r>
              <a:rPr kumimoji="1" lang="ja-JP" altLang="en-US" sz="1800" dirty="0" smtClean="0"/>
              <a:t>を用いている</a:t>
            </a:r>
            <a:endParaRPr lang="en-US" altLang="ja-JP" sz="1800" dirty="0"/>
          </a:p>
          <a:p>
            <a:r>
              <a:rPr lang="ja-JP" altLang="en-US" sz="1800" dirty="0" smtClean="0"/>
              <a:t>実行</a:t>
            </a:r>
            <a:r>
              <a:rPr lang="ja-JP" altLang="en-US" sz="1800" dirty="0"/>
              <a:t>ごと</a:t>
            </a:r>
            <a:r>
              <a:rPr lang="ja-JP" altLang="en-US" sz="1800" dirty="0" smtClean="0"/>
              <a:t>に変数の型が違う可能性があるから</a:t>
            </a:r>
            <a:endParaRPr lang="en-US" altLang="ja-JP" sz="1800" dirty="0" smtClean="0"/>
          </a:p>
          <a:p>
            <a:pPr marL="0" indent="0">
              <a:buNone/>
            </a:pPr>
            <a:r>
              <a:rPr lang="ja-JP" altLang="en-US" sz="1800" dirty="0" smtClean="0"/>
              <a:t>メソッドの戻り値の型は返される可能性のあるすべての型を考慮している．</a:t>
            </a:r>
            <a:endParaRPr lang="en-US" altLang="ja-JP" sz="1800" dirty="0" smtClean="0"/>
          </a:p>
          <a:p>
            <a:r>
              <a:rPr lang="ja-JP" altLang="en-US" sz="1800" dirty="0" smtClean="0"/>
              <a:t>メソッドの実行ごとに戻り値の型は決まるが，本手法には簡単に組み込むことはできなさそう．</a:t>
            </a:r>
            <a:endParaRPr lang="en-US" altLang="ja-JP" sz="1800" dirty="0" smtClean="0"/>
          </a:p>
          <a:p>
            <a:pPr marL="0" indent="0">
              <a:buNone/>
            </a:pPr>
            <a:r>
              <a:rPr lang="ja-JP" altLang="en-US" sz="1800" dirty="0" smtClean="0"/>
              <a:t>繰り返し文の中では代入される可能性のあるすべての型を考えている</a:t>
            </a:r>
            <a:endParaRPr lang="en-US" altLang="ja-JP" sz="1800" dirty="0" smtClean="0"/>
          </a:p>
          <a:p>
            <a:r>
              <a:rPr lang="ja-JP" altLang="en-US" sz="1800" dirty="0" smtClean="0"/>
              <a:t>ループごとに入る型が変わる可能性に対応</a:t>
            </a:r>
            <a:endParaRPr lang="en-US" altLang="ja-JP" sz="1800" dirty="0"/>
          </a:p>
          <a:p>
            <a:pPr marL="0" indent="0">
              <a:buNone/>
            </a:pPr>
            <a:r>
              <a:rPr lang="ja-JP" altLang="en-US" sz="1800" dirty="0" smtClean="0"/>
              <a:t>解析対象の外部のプログラムには対応できない．</a:t>
            </a:r>
            <a:endParaRPr lang="en-US" altLang="ja-JP" sz="1800" dirty="0" smtClean="0"/>
          </a:p>
          <a:p>
            <a:pPr marL="0" indent="0">
              <a:buNone/>
            </a:pPr>
            <a:r>
              <a:rPr lang="en-US" altLang="ja-JP" sz="1800" dirty="0" smtClean="0"/>
              <a:t>static</a:t>
            </a:r>
            <a:r>
              <a:rPr lang="ja-JP" altLang="en-US" sz="1800" dirty="0" smtClean="0"/>
              <a:t>なメソッドやコンストラクタはもちろん考慮している．</a:t>
            </a:r>
            <a:endParaRPr lang="en-US" altLang="ja-JP" sz="1800" dirty="0" smtClean="0"/>
          </a:p>
          <a:p>
            <a:pPr marL="0" indent="0">
              <a:buNone/>
            </a:pPr>
            <a:r>
              <a:rPr lang="ja-JP" altLang="en-US" sz="1800" dirty="0" smtClean="0"/>
              <a:t>例外処理やマルチスレッドでフィールドが書き変わる場合は考慮していない．</a:t>
            </a:r>
            <a:endParaRPr lang="en-US" altLang="ja-JP" sz="1800" dirty="0" smtClean="0"/>
          </a:p>
          <a:p>
            <a:pPr marL="0" indent="0">
              <a:buNone/>
            </a:pPr>
            <a:r>
              <a:rPr lang="en-US" altLang="ja-JP" sz="1800" dirty="0" smtClean="0"/>
              <a:t>static</a:t>
            </a:r>
            <a:r>
              <a:rPr lang="ja-JP" altLang="en-US" sz="1800" dirty="0" smtClean="0"/>
              <a:t>イニシャライザは対応できていない．</a:t>
            </a:r>
            <a:endParaRPr lang="en-US" altLang="ja-JP" sz="1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44</a:t>
            </a:fld>
            <a:endParaRPr lang="en-US" altLang="ja-JP" dirty="0"/>
          </a:p>
        </p:txBody>
      </p:sp>
    </p:spTree>
    <p:extLst>
      <p:ext uri="{BB962C8B-B14F-4D97-AF65-F5344CB8AC3E}">
        <p14:creationId xmlns:p14="http://schemas.microsoft.com/office/powerpoint/2010/main" val="19325376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実行</a:t>
            </a:r>
            <a:r>
              <a:rPr lang="ja-JP" altLang="en-US" dirty="0" smtClean="0"/>
              <a:t>不可能な経路</a:t>
            </a:r>
            <a:endParaRPr kumimoji="1" lang="ja-JP" altLang="en-US" dirty="0"/>
          </a:p>
        </p:txBody>
      </p:sp>
      <p:sp>
        <p:nvSpPr>
          <p:cNvPr id="3" name="コンテンツ プレースホルダー 2"/>
          <p:cNvSpPr>
            <a:spLocks noGrp="1"/>
          </p:cNvSpPr>
          <p:nvPr>
            <p:ph idx="1"/>
          </p:nvPr>
        </p:nvSpPr>
        <p:spPr>
          <a:xfrm>
            <a:off x="457200" y="1600201"/>
            <a:ext cx="8229600" cy="1180728"/>
          </a:xfrm>
        </p:spPr>
        <p:txBody>
          <a:bodyPr/>
          <a:lstStyle/>
          <a:p>
            <a:pPr marL="0" indent="0">
              <a:buNone/>
            </a:pPr>
            <a:r>
              <a:rPr lang="en-US" altLang="ja-JP" dirty="0" smtClean="0"/>
              <a:t>Java</a:t>
            </a:r>
            <a:r>
              <a:rPr lang="ja-JP" altLang="en-US" dirty="0" smtClean="0"/>
              <a:t>プログラムにおいて実行経路を求める際，メソッド呼び出しを</a:t>
            </a:r>
            <a:r>
              <a:rPr lang="ja-JP" altLang="en-US" u="sng" dirty="0" smtClean="0"/>
              <a:t>個別に解決する</a:t>
            </a:r>
            <a:r>
              <a:rPr lang="ja-JP" altLang="en-US" dirty="0" smtClean="0"/>
              <a:t>と，実行</a:t>
            </a:r>
            <a:r>
              <a:rPr lang="ja-JP" altLang="en-US" dirty="0"/>
              <a:t>不能</a:t>
            </a:r>
            <a:r>
              <a:rPr lang="ja-JP" altLang="en-US" dirty="0" smtClean="0"/>
              <a:t>な経路が生じる可能性がある．</a:t>
            </a:r>
            <a:endParaRPr lang="en-US" altLang="ja-JP" dirty="0" smtClean="0"/>
          </a:p>
        </p:txBody>
      </p:sp>
      <p:sp>
        <p:nvSpPr>
          <p:cNvPr id="24" name="テキスト ボックス 23"/>
          <p:cNvSpPr txBox="1"/>
          <p:nvPr/>
        </p:nvSpPr>
        <p:spPr>
          <a:xfrm>
            <a:off x="4393451" y="3290799"/>
            <a:ext cx="3960440" cy="2031325"/>
          </a:xfrm>
          <a:prstGeom prst="rect">
            <a:avLst/>
          </a:prstGeom>
          <a:solidFill>
            <a:schemeClr val="bg1"/>
          </a:solidFill>
          <a:ln w="12700">
            <a:solidFill>
              <a:schemeClr val="accent2"/>
            </a:solidFill>
          </a:ln>
        </p:spPr>
        <p:txBody>
          <a:bodyPr wrap="square" rtlCol="0">
            <a:spAutoFit/>
          </a:bodyPr>
          <a:lstStyle/>
          <a:p>
            <a:r>
              <a:rPr lang="en-US" altLang="ja-JP" dirty="0">
                <a:solidFill>
                  <a:srgbClr val="000000"/>
                </a:solidFill>
                <a:latin typeface="Consolas"/>
              </a:rPr>
              <a:t>List&lt;Integer&gt; </a:t>
            </a:r>
            <a:r>
              <a:rPr lang="en-US" altLang="ja-JP" b="1" dirty="0">
                <a:solidFill>
                  <a:srgbClr val="008000"/>
                </a:solidFill>
                <a:latin typeface="Consolas"/>
              </a:rPr>
              <a:t>list</a:t>
            </a:r>
            <a:r>
              <a:rPr lang="en-US" altLang="ja-JP" b="1" dirty="0">
                <a:solidFill>
                  <a:srgbClr val="000000"/>
                </a:solidFill>
                <a:latin typeface="Consolas"/>
              </a:rPr>
              <a:t>;</a:t>
            </a:r>
          </a:p>
          <a:p>
            <a:r>
              <a:rPr lang="en-US" altLang="ja-JP" b="1" dirty="0">
                <a:solidFill>
                  <a:srgbClr val="7F0055"/>
                </a:solidFill>
                <a:latin typeface="Consolas"/>
              </a:rPr>
              <a:t>if</a:t>
            </a:r>
            <a:r>
              <a:rPr lang="en-US" altLang="ja-JP" b="1" dirty="0">
                <a:solidFill>
                  <a:srgbClr val="000000"/>
                </a:solidFill>
                <a:latin typeface="Consolas"/>
              </a:rPr>
              <a:t>(</a:t>
            </a:r>
            <a:r>
              <a:rPr lang="en-US" altLang="ja-JP" b="1" dirty="0" err="1">
                <a:latin typeface="Consolas"/>
              </a:rPr>
              <a:t>i</a:t>
            </a:r>
            <a:r>
              <a:rPr lang="en-US" altLang="ja-JP" b="1" dirty="0">
                <a:solidFill>
                  <a:srgbClr val="000000"/>
                </a:solidFill>
                <a:latin typeface="Consolas"/>
              </a:rPr>
              <a:t> == 0)</a:t>
            </a:r>
          </a:p>
          <a:p>
            <a:r>
              <a:rPr lang="ja-JP" altLang="en-US" dirty="0">
                <a:solidFill>
                  <a:srgbClr val="008000"/>
                </a:solidFill>
                <a:latin typeface="Consolas"/>
              </a:rPr>
              <a:t>　</a:t>
            </a:r>
            <a:r>
              <a:rPr lang="ja-JP" altLang="en-US" dirty="0" smtClean="0">
                <a:solidFill>
                  <a:srgbClr val="008000"/>
                </a:solidFill>
                <a:latin typeface="Consolas"/>
              </a:rPr>
              <a:t>　　</a:t>
            </a:r>
            <a:r>
              <a:rPr lang="en-US" altLang="ja-JP" dirty="0" smtClean="0">
                <a:solidFill>
                  <a:srgbClr val="008000"/>
                </a:solidFill>
                <a:latin typeface="Consolas"/>
              </a:rPr>
              <a:t>list</a:t>
            </a:r>
            <a:r>
              <a:rPr lang="en-US" altLang="ja-JP" dirty="0" smtClean="0">
                <a:solidFill>
                  <a:srgbClr val="000000"/>
                </a:solidFill>
                <a:latin typeface="Consolas"/>
              </a:rPr>
              <a:t> </a:t>
            </a:r>
            <a:r>
              <a:rPr lang="en-US" altLang="ja-JP" dirty="0">
                <a:solidFill>
                  <a:srgbClr val="000000"/>
                </a:solidFill>
                <a:latin typeface="Consolas"/>
              </a:rPr>
              <a:t>= </a:t>
            </a:r>
            <a:r>
              <a:rPr lang="en-US" altLang="ja-JP" b="1" dirty="0">
                <a:solidFill>
                  <a:srgbClr val="7F0055"/>
                </a:solidFill>
                <a:latin typeface="Consolas"/>
              </a:rPr>
              <a:t>new</a:t>
            </a:r>
            <a:r>
              <a:rPr lang="en-US" altLang="ja-JP" b="1" dirty="0">
                <a:solidFill>
                  <a:srgbClr val="000000"/>
                </a:solidFill>
                <a:latin typeface="Consolas"/>
              </a:rPr>
              <a:t> </a:t>
            </a:r>
            <a:r>
              <a:rPr lang="en-US" altLang="ja-JP" b="1" dirty="0" err="1">
                <a:solidFill>
                  <a:srgbClr val="000000"/>
                </a:solidFill>
                <a:latin typeface="Consolas"/>
              </a:rPr>
              <a:t>ArrayList</a:t>
            </a:r>
            <a:r>
              <a:rPr lang="en-US" altLang="ja-JP" b="1" dirty="0">
                <a:solidFill>
                  <a:srgbClr val="000000"/>
                </a:solidFill>
                <a:latin typeface="Consolas"/>
              </a:rPr>
              <a:t>&lt;&gt;();</a:t>
            </a:r>
          </a:p>
          <a:p>
            <a:r>
              <a:rPr lang="en-US" altLang="ja-JP" b="1" dirty="0" smtClean="0">
                <a:solidFill>
                  <a:srgbClr val="7F0055"/>
                </a:solidFill>
                <a:latin typeface="Consolas"/>
              </a:rPr>
              <a:t>else</a:t>
            </a:r>
            <a:endParaRPr lang="en-US" altLang="ja-JP" b="1" dirty="0">
              <a:solidFill>
                <a:srgbClr val="7F0055"/>
              </a:solidFill>
              <a:latin typeface="Consolas"/>
            </a:endParaRPr>
          </a:p>
          <a:p>
            <a:r>
              <a:rPr lang="ja-JP" altLang="en-US" dirty="0" smtClean="0">
                <a:solidFill>
                  <a:srgbClr val="008000"/>
                </a:solidFill>
                <a:latin typeface="Consolas"/>
              </a:rPr>
              <a:t>　　　</a:t>
            </a:r>
            <a:r>
              <a:rPr lang="en-US" altLang="ja-JP" dirty="0" smtClean="0">
                <a:solidFill>
                  <a:srgbClr val="008000"/>
                </a:solidFill>
                <a:latin typeface="Consolas"/>
              </a:rPr>
              <a:t>list</a:t>
            </a:r>
            <a:r>
              <a:rPr lang="en-US" altLang="ja-JP" dirty="0" smtClean="0">
                <a:solidFill>
                  <a:srgbClr val="000000"/>
                </a:solidFill>
                <a:latin typeface="Consolas"/>
              </a:rPr>
              <a:t> </a:t>
            </a:r>
            <a:r>
              <a:rPr lang="en-US" altLang="ja-JP" dirty="0">
                <a:solidFill>
                  <a:srgbClr val="000000"/>
                </a:solidFill>
                <a:latin typeface="Consolas"/>
              </a:rPr>
              <a:t>= </a:t>
            </a:r>
            <a:r>
              <a:rPr lang="en-US" altLang="ja-JP" b="1" dirty="0">
                <a:solidFill>
                  <a:srgbClr val="7F0055"/>
                </a:solidFill>
                <a:latin typeface="Consolas"/>
              </a:rPr>
              <a:t>new</a:t>
            </a:r>
            <a:r>
              <a:rPr lang="en-US" altLang="ja-JP" b="1" dirty="0">
                <a:solidFill>
                  <a:srgbClr val="000000"/>
                </a:solidFill>
                <a:latin typeface="Consolas"/>
              </a:rPr>
              <a:t> </a:t>
            </a:r>
            <a:r>
              <a:rPr lang="en-US" altLang="ja-JP" b="1" dirty="0" err="1">
                <a:solidFill>
                  <a:srgbClr val="000000"/>
                </a:solidFill>
                <a:latin typeface="Consolas"/>
              </a:rPr>
              <a:t>LinkedList</a:t>
            </a:r>
            <a:r>
              <a:rPr lang="en-US" altLang="ja-JP" b="1" dirty="0">
                <a:solidFill>
                  <a:srgbClr val="000000"/>
                </a:solidFill>
                <a:latin typeface="Consolas"/>
              </a:rPr>
              <a:t>&lt;&gt;();</a:t>
            </a:r>
          </a:p>
          <a:p>
            <a:r>
              <a:rPr lang="en-US" altLang="ja-JP" dirty="0" err="1" smtClean="0">
                <a:solidFill>
                  <a:srgbClr val="008000"/>
                </a:solidFill>
                <a:latin typeface="Consolas"/>
              </a:rPr>
              <a:t>list</a:t>
            </a:r>
            <a:r>
              <a:rPr lang="en-US" altLang="ja-JP" dirty="0" err="1" smtClean="0">
                <a:solidFill>
                  <a:srgbClr val="000000"/>
                </a:solidFill>
                <a:latin typeface="Consolas"/>
              </a:rPr>
              <a:t>.</a:t>
            </a:r>
            <a:r>
              <a:rPr lang="en-US" altLang="ja-JP" dirty="0" err="1" smtClean="0">
                <a:solidFill>
                  <a:schemeClr val="accent2"/>
                </a:solidFill>
                <a:latin typeface="Consolas"/>
              </a:rPr>
              <a:t>add</a:t>
            </a:r>
            <a:r>
              <a:rPr lang="en-US" altLang="ja-JP" dirty="0" smtClean="0">
                <a:solidFill>
                  <a:srgbClr val="000000"/>
                </a:solidFill>
                <a:latin typeface="Consolas"/>
              </a:rPr>
              <a:t>(3</a:t>
            </a:r>
            <a:r>
              <a:rPr lang="en-US" altLang="ja-JP" dirty="0">
                <a:solidFill>
                  <a:srgbClr val="000000"/>
                </a:solidFill>
                <a:latin typeface="Consolas"/>
              </a:rPr>
              <a:t>);</a:t>
            </a:r>
          </a:p>
          <a:p>
            <a:r>
              <a:rPr lang="en-US" altLang="ja-JP" dirty="0" err="1">
                <a:solidFill>
                  <a:srgbClr val="008000"/>
                </a:solidFill>
                <a:latin typeface="Consolas"/>
              </a:rPr>
              <a:t>list</a:t>
            </a:r>
            <a:r>
              <a:rPr lang="en-US" altLang="ja-JP" dirty="0" err="1">
                <a:solidFill>
                  <a:srgbClr val="000000"/>
                </a:solidFill>
                <a:latin typeface="Consolas"/>
              </a:rPr>
              <a:t>.</a:t>
            </a:r>
            <a:r>
              <a:rPr lang="en-US" altLang="ja-JP" dirty="0" err="1">
                <a:solidFill>
                  <a:srgbClr val="FF0000"/>
                </a:solidFill>
                <a:latin typeface="Consolas"/>
              </a:rPr>
              <a:t>get</a:t>
            </a:r>
            <a:r>
              <a:rPr lang="en-US" altLang="ja-JP" dirty="0">
                <a:solidFill>
                  <a:srgbClr val="000000"/>
                </a:solidFill>
                <a:latin typeface="Consolas"/>
              </a:rPr>
              <a:t>(0);</a:t>
            </a:r>
            <a:endParaRPr lang="en-US" altLang="ja-JP" dirty="0" smtClean="0">
              <a:latin typeface="ＭＳ ゴシック" panose="020B0609070205080204" pitchFamily="49" charset="-128"/>
              <a:ea typeface="ＭＳ ゴシック" panose="020B0609070205080204" pitchFamily="49" charset="-128"/>
            </a:endParaRPr>
          </a:p>
        </p:txBody>
      </p:sp>
      <p:sp>
        <p:nvSpPr>
          <p:cNvPr id="45" name="正方形/長方形 44"/>
          <p:cNvSpPr/>
          <p:nvPr/>
        </p:nvSpPr>
        <p:spPr>
          <a:xfrm>
            <a:off x="839713" y="3356992"/>
            <a:ext cx="2854500" cy="707886"/>
          </a:xfrm>
          <a:prstGeom prst="rect">
            <a:avLst/>
          </a:prstGeom>
        </p:spPr>
        <p:txBody>
          <a:bodyPr wrap="square">
            <a:spAutoFit/>
          </a:bodyPr>
          <a:lstStyle/>
          <a:p>
            <a:r>
              <a:rPr lang="en-US" altLang="ja-JP" sz="2000" dirty="0" smtClean="0">
                <a:solidFill>
                  <a:srgbClr val="00B050"/>
                </a:solidFill>
              </a:rPr>
              <a:t>list</a:t>
            </a:r>
            <a:r>
              <a:rPr lang="ja-JP" altLang="en-US" sz="2000" dirty="0" smtClean="0">
                <a:solidFill>
                  <a:srgbClr val="00B050"/>
                </a:solidFill>
              </a:rPr>
              <a:t> </a:t>
            </a:r>
            <a:r>
              <a:rPr lang="ja-JP" altLang="en-US" sz="2000" dirty="0"/>
              <a:t>の</a:t>
            </a:r>
            <a:r>
              <a:rPr lang="ja-JP" altLang="en-US" sz="2000" dirty="0" smtClean="0"/>
              <a:t>型の候補 </a:t>
            </a:r>
            <a:r>
              <a:rPr lang="en-US" altLang="ja-JP" sz="2000" dirty="0"/>
              <a:t>: </a:t>
            </a:r>
            <a:endParaRPr lang="en-US" altLang="ja-JP" sz="2000" dirty="0" smtClean="0"/>
          </a:p>
          <a:p>
            <a:r>
              <a:rPr lang="en-US" altLang="ja-JP" sz="2000" dirty="0" smtClean="0"/>
              <a:t>{ </a:t>
            </a:r>
            <a:r>
              <a:rPr lang="en-US" altLang="ja-JP" sz="2000" dirty="0" err="1" smtClean="0"/>
              <a:t>ArrayList</a:t>
            </a:r>
            <a:r>
              <a:rPr lang="en-US" altLang="ja-JP" sz="2000" dirty="0" smtClean="0"/>
              <a:t> </a:t>
            </a:r>
            <a:r>
              <a:rPr lang="en-US" altLang="ja-JP" sz="2000" dirty="0"/>
              <a:t>, </a:t>
            </a:r>
            <a:r>
              <a:rPr lang="en-US" altLang="ja-JP" sz="2000" dirty="0" err="1" smtClean="0"/>
              <a:t>LinkedList</a:t>
            </a:r>
            <a:r>
              <a:rPr lang="en-US" altLang="ja-JP" sz="2000" dirty="0" smtClean="0"/>
              <a:t> </a:t>
            </a:r>
            <a:r>
              <a:rPr lang="en-US" altLang="ja-JP" sz="2000" dirty="0"/>
              <a:t>}</a:t>
            </a:r>
          </a:p>
        </p:txBody>
      </p:sp>
      <p:sp>
        <p:nvSpPr>
          <p:cNvPr id="49" name="角丸四角形 48"/>
          <p:cNvSpPr/>
          <p:nvPr/>
        </p:nvSpPr>
        <p:spPr>
          <a:xfrm>
            <a:off x="839713" y="2594270"/>
            <a:ext cx="2175621" cy="5383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rPr>
              <a:t>VTA</a:t>
            </a:r>
            <a:r>
              <a:rPr lang="ja-JP" altLang="en-US" sz="1600" dirty="0">
                <a:solidFill>
                  <a:schemeClr val="tx1"/>
                </a:solidFill>
              </a:rPr>
              <a:t>を</a:t>
            </a:r>
            <a:r>
              <a:rPr lang="ja-JP" altLang="en-US" sz="1600" dirty="0" smtClean="0">
                <a:solidFill>
                  <a:schemeClr val="tx1"/>
                </a:solidFill>
              </a:rPr>
              <a:t>用いた</a:t>
            </a:r>
            <a:endParaRPr lang="en-US" altLang="ja-JP" sz="1600" dirty="0" smtClean="0">
              <a:solidFill>
                <a:schemeClr val="tx1"/>
              </a:solidFill>
            </a:endParaRPr>
          </a:p>
          <a:p>
            <a:pPr algn="ctr"/>
            <a:r>
              <a:rPr lang="ja-JP" altLang="en-US" sz="1600" dirty="0" smtClean="0">
                <a:solidFill>
                  <a:schemeClr val="tx1"/>
                </a:solidFill>
              </a:rPr>
              <a:t>呼び出しの解決の例</a:t>
            </a:r>
            <a:endParaRPr lang="en-US" altLang="ja-JP" sz="1600" dirty="0" smtClean="0">
              <a:solidFill>
                <a:schemeClr val="tx1"/>
              </a:solidFill>
            </a:endParaRPr>
          </a:p>
        </p:txBody>
      </p:sp>
      <p:sp>
        <p:nvSpPr>
          <p:cNvPr id="41" name="角丸四角形吹き出し 40"/>
          <p:cNvSpPr/>
          <p:nvPr/>
        </p:nvSpPr>
        <p:spPr>
          <a:xfrm>
            <a:off x="1057989" y="4239945"/>
            <a:ext cx="2520280" cy="875027"/>
          </a:xfrm>
          <a:prstGeom prst="wedgeRoundRectCallout">
            <a:avLst>
              <a:gd name="adj1" fmla="val 83911"/>
              <a:gd name="adj2" fmla="val 16234"/>
              <a:gd name="adj3" fmla="val 16667"/>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err="1" smtClean="0">
                <a:solidFill>
                  <a:srgbClr val="00B050"/>
                </a:solidFill>
              </a:rPr>
              <a:t>list</a:t>
            </a:r>
            <a:r>
              <a:rPr lang="en-US" altLang="ja-JP" sz="1600" dirty="0" err="1" smtClean="0">
                <a:solidFill>
                  <a:schemeClr val="tx1"/>
                </a:solidFill>
              </a:rPr>
              <a:t>.</a:t>
            </a:r>
            <a:r>
              <a:rPr lang="en-US" altLang="ja-JP" sz="1600" dirty="0" err="1" smtClean="0">
                <a:solidFill>
                  <a:schemeClr val="accent2"/>
                </a:solidFill>
              </a:rPr>
              <a:t>add</a:t>
            </a:r>
            <a:r>
              <a:rPr lang="en-US" altLang="ja-JP" sz="1600" dirty="0" smtClean="0">
                <a:solidFill>
                  <a:schemeClr val="tx1"/>
                </a:solidFill>
              </a:rPr>
              <a:t>()</a:t>
            </a:r>
            <a:r>
              <a:rPr lang="ja-JP" altLang="en-US" sz="1600" dirty="0" smtClean="0">
                <a:solidFill>
                  <a:schemeClr val="tx1"/>
                </a:solidFill>
              </a:rPr>
              <a:t>の呼び出し候補</a:t>
            </a:r>
            <a:endParaRPr lang="en-US" altLang="ja-JP" sz="1600" dirty="0" smtClean="0">
              <a:solidFill>
                <a:schemeClr val="tx1"/>
              </a:solidFill>
            </a:endParaRPr>
          </a:p>
          <a:p>
            <a:pPr marL="285750" indent="-285750">
              <a:buFont typeface="Arial" panose="020B0604020202020204" pitchFamily="34" charset="0"/>
              <a:buChar char="•"/>
            </a:pPr>
            <a:r>
              <a:rPr lang="en-US" altLang="ja-JP" sz="1600" dirty="0" err="1" smtClean="0">
                <a:solidFill>
                  <a:schemeClr val="tx1"/>
                </a:solidFill>
              </a:rPr>
              <a:t>ArrayList.</a:t>
            </a:r>
            <a:r>
              <a:rPr lang="en-US" altLang="ja-JP" sz="1600" dirty="0" err="1" smtClean="0">
                <a:solidFill>
                  <a:schemeClr val="accent2"/>
                </a:solidFill>
              </a:rPr>
              <a:t>add</a:t>
            </a:r>
            <a:r>
              <a:rPr lang="en-US" altLang="ja-JP" sz="1600" dirty="0" smtClean="0">
                <a:solidFill>
                  <a:schemeClr val="tx1"/>
                </a:solidFill>
              </a:rPr>
              <a:t>()</a:t>
            </a:r>
          </a:p>
          <a:p>
            <a:pPr marL="285750" indent="-285750">
              <a:buFont typeface="Arial" panose="020B0604020202020204" pitchFamily="34" charset="0"/>
              <a:buChar char="•"/>
            </a:pPr>
            <a:r>
              <a:rPr lang="en-US" altLang="ja-JP" sz="1600" dirty="0" err="1" smtClean="0">
                <a:solidFill>
                  <a:schemeClr val="tx1"/>
                </a:solidFill>
              </a:rPr>
              <a:t>LinkedList.</a:t>
            </a:r>
            <a:r>
              <a:rPr lang="en-US" altLang="ja-JP" sz="1600" dirty="0" err="1" smtClean="0">
                <a:solidFill>
                  <a:schemeClr val="accent2"/>
                </a:solidFill>
              </a:rPr>
              <a:t>add</a:t>
            </a:r>
            <a:r>
              <a:rPr lang="en-US" altLang="ja-JP" sz="1600" dirty="0" smtClean="0">
                <a:solidFill>
                  <a:schemeClr val="tx1"/>
                </a:solidFill>
              </a:rPr>
              <a:t>()</a:t>
            </a:r>
            <a:endParaRPr lang="en-US" altLang="ja-JP" sz="1600" dirty="0">
              <a:solidFill>
                <a:schemeClr val="tx1"/>
              </a:solidFill>
            </a:endParaRPr>
          </a:p>
        </p:txBody>
      </p:sp>
      <p:sp>
        <p:nvSpPr>
          <p:cNvPr id="44" name="角丸四角形吹き出し 43"/>
          <p:cNvSpPr/>
          <p:nvPr/>
        </p:nvSpPr>
        <p:spPr>
          <a:xfrm>
            <a:off x="1057989" y="5339344"/>
            <a:ext cx="2520280" cy="875027"/>
          </a:xfrm>
          <a:prstGeom prst="wedgeRoundRectCallout">
            <a:avLst>
              <a:gd name="adj1" fmla="val 83572"/>
              <a:gd name="adj2" fmla="val -75568"/>
              <a:gd name="adj3" fmla="val 16667"/>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err="1" smtClean="0">
                <a:solidFill>
                  <a:srgbClr val="00B050"/>
                </a:solidFill>
              </a:rPr>
              <a:t>list</a:t>
            </a:r>
            <a:r>
              <a:rPr lang="en-US" altLang="ja-JP" sz="1600" dirty="0" err="1" smtClean="0">
                <a:solidFill>
                  <a:schemeClr val="tx1"/>
                </a:solidFill>
              </a:rPr>
              <a:t>.</a:t>
            </a:r>
            <a:r>
              <a:rPr lang="en-US" altLang="ja-JP" sz="1600" dirty="0" err="1" smtClean="0">
                <a:solidFill>
                  <a:srgbClr val="FF0000"/>
                </a:solidFill>
              </a:rPr>
              <a:t>get</a:t>
            </a:r>
            <a:r>
              <a:rPr lang="en-US" altLang="ja-JP" sz="1600" dirty="0" smtClean="0">
                <a:solidFill>
                  <a:schemeClr val="tx1"/>
                </a:solidFill>
              </a:rPr>
              <a:t>()</a:t>
            </a:r>
            <a:r>
              <a:rPr lang="ja-JP" altLang="en-US" sz="1600" dirty="0" smtClean="0">
                <a:solidFill>
                  <a:schemeClr val="tx1"/>
                </a:solidFill>
              </a:rPr>
              <a:t>の呼び出し候補</a:t>
            </a:r>
            <a:endParaRPr lang="en-US" altLang="ja-JP" sz="1600" dirty="0" smtClean="0">
              <a:solidFill>
                <a:schemeClr val="tx1"/>
              </a:solidFill>
            </a:endParaRPr>
          </a:p>
          <a:p>
            <a:pPr marL="285750" indent="-285750">
              <a:buFont typeface="Arial" panose="020B0604020202020204" pitchFamily="34" charset="0"/>
              <a:buChar char="•"/>
            </a:pPr>
            <a:r>
              <a:rPr lang="en-US" altLang="ja-JP" sz="1600" dirty="0" err="1" smtClean="0">
                <a:solidFill>
                  <a:schemeClr val="tx1"/>
                </a:solidFill>
              </a:rPr>
              <a:t>ArrayList.</a:t>
            </a:r>
            <a:r>
              <a:rPr lang="en-US" altLang="ja-JP" sz="1600" dirty="0" err="1" smtClean="0">
                <a:solidFill>
                  <a:srgbClr val="FF0000"/>
                </a:solidFill>
              </a:rPr>
              <a:t>get</a:t>
            </a:r>
            <a:r>
              <a:rPr lang="en-US" altLang="ja-JP" sz="1600" dirty="0" smtClean="0">
                <a:solidFill>
                  <a:schemeClr val="tx1"/>
                </a:solidFill>
              </a:rPr>
              <a:t>()</a:t>
            </a:r>
          </a:p>
          <a:p>
            <a:pPr marL="285750" indent="-285750">
              <a:buFont typeface="Arial" panose="020B0604020202020204" pitchFamily="34" charset="0"/>
              <a:buChar char="•"/>
            </a:pPr>
            <a:r>
              <a:rPr lang="en-US" altLang="ja-JP" sz="1600" dirty="0" err="1" smtClean="0">
                <a:solidFill>
                  <a:schemeClr val="tx1"/>
                </a:solidFill>
              </a:rPr>
              <a:t>LinkedList.</a:t>
            </a:r>
            <a:r>
              <a:rPr lang="en-US" altLang="ja-JP" sz="1600" dirty="0" err="1" smtClean="0">
                <a:solidFill>
                  <a:srgbClr val="FF0000"/>
                </a:solidFill>
              </a:rPr>
              <a:t>get</a:t>
            </a:r>
            <a:r>
              <a:rPr lang="en-US" altLang="ja-JP" sz="1600" dirty="0" smtClean="0">
                <a:solidFill>
                  <a:schemeClr val="tx1"/>
                </a:solidFill>
              </a:rPr>
              <a:t>()</a:t>
            </a:r>
            <a:endParaRPr lang="en-US" altLang="ja-JP" sz="1600" dirty="0">
              <a:solidFill>
                <a:schemeClr val="tx1"/>
              </a:solidFill>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dirty="0"/>
          </a:p>
        </p:txBody>
      </p:sp>
    </p:spTree>
    <p:extLst>
      <p:ext uri="{BB962C8B-B14F-4D97-AF65-F5344CB8AC3E}">
        <p14:creationId xmlns:p14="http://schemas.microsoft.com/office/powerpoint/2010/main" val="12008389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角丸四角形 33"/>
          <p:cNvSpPr/>
          <p:nvPr/>
        </p:nvSpPr>
        <p:spPr>
          <a:xfrm>
            <a:off x="683568" y="3291111"/>
            <a:ext cx="7488832" cy="971896"/>
          </a:xfrm>
          <a:prstGeom prst="roundRect">
            <a:avLst/>
          </a:prstGeom>
          <a:noFill/>
          <a:ln>
            <a:solidFill>
              <a:srgbClr val="00B05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a:t>実行</a:t>
            </a:r>
            <a:r>
              <a:rPr lang="ja-JP" altLang="en-US" dirty="0" smtClean="0"/>
              <a:t>不可能な経路</a:t>
            </a:r>
            <a:endParaRPr kumimoji="1" lang="ja-JP" altLang="en-US" dirty="0"/>
          </a:p>
        </p:txBody>
      </p:sp>
      <p:sp>
        <p:nvSpPr>
          <p:cNvPr id="3" name="コンテンツ プレースホルダー 2"/>
          <p:cNvSpPr>
            <a:spLocks noGrp="1"/>
          </p:cNvSpPr>
          <p:nvPr>
            <p:ph idx="1"/>
          </p:nvPr>
        </p:nvSpPr>
        <p:spPr>
          <a:xfrm>
            <a:off x="457200" y="1600201"/>
            <a:ext cx="8229600" cy="1180728"/>
          </a:xfrm>
        </p:spPr>
        <p:txBody>
          <a:bodyPr/>
          <a:lstStyle/>
          <a:p>
            <a:pPr marL="0" indent="0">
              <a:buNone/>
            </a:pPr>
            <a:r>
              <a:rPr lang="en-US" altLang="ja-JP" dirty="0" smtClean="0"/>
              <a:t>Java</a:t>
            </a:r>
            <a:r>
              <a:rPr lang="ja-JP" altLang="en-US" dirty="0" smtClean="0"/>
              <a:t>プログラムにおいて実行経路を求める際，メソッド呼び出しを</a:t>
            </a:r>
            <a:r>
              <a:rPr lang="ja-JP" altLang="en-US" u="sng" dirty="0" smtClean="0"/>
              <a:t>個別に解決する</a:t>
            </a:r>
            <a:r>
              <a:rPr lang="ja-JP" altLang="en-US" dirty="0" smtClean="0"/>
              <a:t>と，実行</a:t>
            </a:r>
            <a:r>
              <a:rPr lang="ja-JP" altLang="en-US" dirty="0"/>
              <a:t>不能</a:t>
            </a:r>
            <a:r>
              <a:rPr lang="ja-JP" altLang="en-US" dirty="0" smtClean="0"/>
              <a:t>な経路が生じる可能性がある．</a:t>
            </a:r>
            <a:endParaRPr lang="en-US" altLang="ja-JP" dirty="0" smtClean="0"/>
          </a:p>
        </p:txBody>
      </p:sp>
      <p:sp>
        <p:nvSpPr>
          <p:cNvPr id="5" name="正方形/長方形 4"/>
          <p:cNvSpPr/>
          <p:nvPr/>
        </p:nvSpPr>
        <p:spPr>
          <a:xfrm>
            <a:off x="888134" y="3592393"/>
            <a:ext cx="1451038" cy="369332"/>
          </a:xfrm>
          <a:prstGeom prst="rect">
            <a:avLst/>
          </a:prstGeom>
        </p:spPr>
        <p:txBody>
          <a:bodyPr wrap="none">
            <a:spAutoFit/>
          </a:bodyPr>
          <a:lstStyle/>
          <a:p>
            <a:r>
              <a:rPr lang="en-US" altLang="ja-JP" dirty="0" err="1">
                <a:solidFill>
                  <a:srgbClr val="008000"/>
                </a:solidFill>
                <a:latin typeface="Consolas"/>
              </a:rPr>
              <a:t>list</a:t>
            </a:r>
            <a:r>
              <a:rPr lang="en-US" altLang="ja-JP" dirty="0" err="1">
                <a:solidFill>
                  <a:srgbClr val="000000"/>
                </a:solidFill>
                <a:latin typeface="Consolas"/>
              </a:rPr>
              <a:t>.</a:t>
            </a:r>
            <a:r>
              <a:rPr lang="en-US" altLang="ja-JP" dirty="0" err="1">
                <a:solidFill>
                  <a:schemeClr val="accent2"/>
                </a:solidFill>
                <a:latin typeface="Consolas"/>
              </a:rPr>
              <a:t>add</a:t>
            </a:r>
            <a:r>
              <a:rPr lang="en-US" altLang="ja-JP" dirty="0" smtClean="0">
                <a:solidFill>
                  <a:srgbClr val="000000"/>
                </a:solidFill>
                <a:latin typeface="Consolas"/>
              </a:rPr>
              <a:t>()</a:t>
            </a:r>
            <a:endParaRPr lang="en-US" altLang="ja-JP" dirty="0">
              <a:solidFill>
                <a:srgbClr val="000000"/>
              </a:solidFill>
              <a:latin typeface="Consolas"/>
            </a:endParaRPr>
          </a:p>
        </p:txBody>
      </p:sp>
      <p:sp>
        <p:nvSpPr>
          <p:cNvPr id="6" name="正方形/長方形 5"/>
          <p:cNvSpPr/>
          <p:nvPr/>
        </p:nvSpPr>
        <p:spPr>
          <a:xfrm>
            <a:off x="895950" y="5131689"/>
            <a:ext cx="1451038" cy="369332"/>
          </a:xfrm>
          <a:prstGeom prst="rect">
            <a:avLst/>
          </a:prstGeom>
        </p:spPr>
        <p:txBody>
          <a:bodyPr wrap="none">
            <a:spAutoFit/>
          </a:bodyPr>
          <a:lstStyle/>
          <a:p>
            <a:r>
              <a:rPr lang="en-US" altLang="ja-JP" dirty="0" err="1">
                <a:solidFill>
                  <a:srgbClr val="008000"/>
                </a:solidFill>
                <a:latin typeface="Consolas"/>
              </a:rPr>
              <a:t>list</a:t>
            </a:r>
            <a:r>
              <a:rPr lang="en-US" altLang="ja-JP" dirty="0" err="1">
                <a:solidFill>
                  <a:srgbClr val="000000"/>
                </a:solidFill>
                <a:latin typeface="Consolas"/>
              </a:rPr>
              <a:t>.</a:t>
            </a:r>
            <a:r>
              <a:rPr lang="en-US" altLang="ja-JP" dirty="0" err="1">
                <a:solidFill>
                  <a:srgbClr val="FF0000"/>
                </a:solidFill>
                <a:latin typeface="Consolas"/>
              </a:rPr>
              <a:t>get</a:t>
            </a:r>
            <a:r>
              <a:rPr lang="en-US" altLang="ja-JP" dirty="0" smtClean="0">
                <a:solidFill>
                  <a:srgbClr val="000000"/>
                </a:solidFill>
                <a:latin typeface="Consolas"/>
              </a:rPr>
              <a:t>()</a:t>
            </a:r>
            <a:endParaRPr lang="en-US" altLang="ja-JP" dirty="0">
              <a:latin typeface="ＭＳ ゴシック" panose="020B0609070205080204" pitchFamily="49" charset="-128"/>
              <a:ea typeface="ＭＳ ゴシック" panose="020B0609070205080204" pitchFamily="49" charset="-128"/>
            </a:endParaRPr>
          </a:p>
        </p:txBody>
      </p:sp>
      <p:sp>
        <p:nvSpPr>
          <p:cNvPr id="7" name="円/楕円 6"/>
          <p:cNvSpPr/>
          <p:nvPr/>
        </p:nvSpPr>
        <p:spPr>
          <a:xfrm>
            <a:off x="2987824" y="3453023"/>
            <a:ext cx="2304256" cy="64807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err="1">
                <a:solidFill>
                  <a:schemeClr val="tx1"/>
                </a:solidFill>
              </a:rPr>
              <a:t>ArrayList.</a:t>
            </a:r>
            <a:r>
              <a:rPr lang="en-US" altLang="ja-JP" sz="1600" dirty="0" err="1">
                <a:solidFill>
                  <a:schemeClr val="accent2"/>
                </a:solidFill>
              </a:rPr>
              <a:t>add</a:t>
            </a:r>
            <a:r>
              <a:rPr lang="en-US" altLang="ja-JP" sz="1600" dirty="0">
                <a:solidFill>
                  <a:schemeClr val="tx1"/>
                </a:solidFill>
              </a:rPr>
              <a:t>()</a:t>
            </a:r>
          </a:p>
        </p:txBody>
      </p:sp>
      <p:sp>
        <p:nvSpPr>
          <p:cNvPr id="13" name="円/楕円 12"/>
          <p:cNvSpPr/>
          <p:nvPr/>
        </p:nvSpPr>
        <p:spPr>
          <a:xfrm>
            <a:off x="5652120" y="3441466"/>
            <a:ext cx="2304256" cy="64807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err="1">
                <a:solidFill>
                  <a:schemeClr val="tx1"/>
                </a:solidFill>
              </a:rPr>
              <a:t>LinkedList.</a:t>
            </a:r>
            <a:r>
              <a:rPr lang="en-US" altLang="ja-JP" sz="1600" dirty="0" err="1">
                <a:solidFill>
                  <a:schemeClr val="accent2"/>
                </a:solidFill>
              </a:rPr>
              <a:t>add</a:t>
            </a:r>
            <a:r>
              <a:rPr lang="en-US" altLang="ja-JP" sz="1600" dirty="0">
                <a:solidFill>
                  <a:schemeClr val="tx1"/>
                </a:solidFill>
              </a:rPr>
              <a:t>()</a:t>
            </a:r>
          </a:p>
        </p:txBody>
      </p:sp>
      <p:sp>
        <p:nvSpPr>
          <p:cNvPr id="14" name="円/楕円 13"/>
          <p:cNvSpPr/>
          <p:nvPr/>
        </p:nvSpPr>
        <p:spPr>
          <a:xfrm>
            <a:off x="2995640" y="4992531"/>
            <a:ext cx="2304256" cy="64807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err="1">
                <a:solidFill>
                  <a:schemeClr val="tx1"/>
                </a:solidFill>
              </a:rPr>
              <a:t>ArrayList.</a:t>
            </a:r>
            <a:r>
              <a:rPr lang="en-US" altLang="ja-JP" sz="1600" dirty="0" err="1">
                <a:solidFill>
                  <a:srgbClr val="FF0000"/>
                </a:solidFill>
              </a:rPr>
              <a:t>get</a:t>
            </a:r>
            <a:r>
              <a:rPr lang="en-US" altLang="ja-JP" sz="1600" dirty="0">
                <a:solidFill>
                  <a:schemeClr val="tx1"/>
                </a:solidFill>
              </a:rPr>
              <a:t>()</a:t>
            </a:r>
          </a:p>
        </p:txBody>
      </p:sp>
      <p:sp>
        <p:nvSpPr>
          <p:cNvPr id="15" name="円/楕円 14"/>
          <p:cNvSpPr/>
          <p:nvPr/>
        </p:nvSpPr>
        <p:spPr>
          <a:xfrm>
            <a:off x="5672365" y="4992531"/>
            <a:ext cx="2304256" cy="64807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err="1">
                <a:solidFill>
                  <a:schemeClr val="tx1"/>
                </a:solidFill>
              </a:rPr>
              <a:t>LinkedList.</a:t>
            </a:r>
            <a:r>
              <a:rPr lang="en-US" altLang="ja-JP" sz="1600" dirty="0" err="1">
                <a:solidFill>
                  <a:srgbClr val="FF0000"/>
                </a:solidFill>
              </a:rPr>
              <a:t>get</a:t>
            </a:r>
            <a:r>
              <a:rPr lang="en-US" altLang="ja-JP" sz="1600" dirty="0">
                <a:solidFill>
                  <a:schemeClr val="tx1"/>
                </a:solidFill>
              </a:rPr>
              <a:t>()</a:t>
            </a:r>
          </a:p>
        </p:txBody>
      </p:sp>
      <p:cxnSp>
        <p:nvCxnSpPr>
          <p:cNvPr id="16" name="直線矢印コネクタ 15"/>
          <p:cNvCxnSpPr>
            <a:stCxn id="7" idx="4"/>
            <a:endCxn id="14" idx="0"/>
          </p:cNvCxnSpPr>
          <p:nvPr/>
        </p:nvCxnSpPr>
        <p:spPr>
          <a:xfrm>
            <a:off x="4139952" y="4101095"/>
            <a:ext cx="7816" cy="891436"/>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13" idx="4"/>
            <a:endCxn id="15" idx="0"/>
          </p:cNvCxnSpPr>
          <p:nvPr/>
        </p:nvCxnSpPr>
        <p:spPr>
          <a:xfrm>
            <a:off x="6804248" y="4089538"/>
            <a:ext cx="20245" cy="902993"/>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7" idx="4"/>
            <a:endCxn id="15" idx="1"/>
          </p:cNvCxnSpPr>
          <p:nvPr/>
        </p:nvCxnSpPr>
        <p:spPr>
          <a:xfrm>
            <a:off x="4139952" y="4101095"/>
            <a:ext cx="1869863" cy="98634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a:stCxn id="13" idx="4"/>
            <a:endCxn id="14" idx="7"/>
          </p:cNvCxnSpPr>
          <p:nvPr/>
        </p:nvCxnSpPr>
        <p:spPr>
          <a:xfrm flipH="1">
            <a:off x="4962446" y="4089538"/>
            <a:ext cx="1841802" cy="997901"/>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a:endCxn id="7" idx="0"/>
          </p:cNvCxnSpPr>
          <p:nvPr/>
        </p:nvCxnSpPr>
        <p:spPr>
          <a:xfrm>
            <a:off x="4139952" y="2860544"/>
            <a:ext cx="0" cy="592479"/>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a:endCxn id="13" idx="0"/>
          </p:cNvCxnSpPr>
          <p:nvPr/>
        </p:nvCxnSpPr>
        <p:spPr>
          <a:xfrm>
            <a:off x="6804248" y="2872101"/>
            <a:ext cx="0" cy="569365"/>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a:stCxn id="14" idx="4"/>
          </p:cNvCxnSpPr>
          <p:nvPr/>
        </p:nvCxnSpPr>
        <p:spPr>
          <a:xfrm>
            <a:off x="4147768" y="5640603"/>
            <a:ext cx="0" cy="67478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15" idx="4"/>
          </p:cNvCxnSpPr>
          <p:nvPr/>
        </p:nvCxnSpPr>
        <p:spPr>
          <a:xfrm>
            <a:off x="6824493" y="5640603"/>
            <a:ext cx="0" cy="67478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nvGrpSpPr>
          <p:cNvPr id="50" name="グループ化 49"/>
          <p:cNvGrpSpPr/>
          <p:nvPr/>
        </p:nvGrpSpPr>
        <p:grpSpPr>
          <a:xfrm>
            <a:off x="827584" y="5871774"/>
            <a:ext cx="1994767" cy="369332"/>
            <a:chOff x="827584" y="5475398"/>
            <a:chExt cx="1994767" cy="369332"/>
          </a:xfrm>
        </p:grpSpPr>
        <p:cxnSp>
          <p:nvCxnSpPr>
            <p:cNvPr id="47" name="直線矢印コネクタ 46"/>
            <p:cNvCxnSpPr/>
            <p:nvPr/>
          </p:nvCxnSpPr>
          <p:spPr>
            <a:xfrm>
              <a:off x="827584" y="5667263"/>
              <a:ext cx="648072" cy="0"/>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48" name="テキスト ボックス 47"/>
            <p:cNvSpPr txBox="1"/>
            <p:nvPr/>
          </p:nvSpPr>
          <p:spPr>
            <a:xfrm>
              <a:off x="1483523" y="5475398"/>
              <a:ext cx="1338828" cy="369332"/>
            </a:xfrm>
            <a:prstGeom prst="rect">
              <a:avLst/>
            </a:prstGeom>
            <a:noFill/>
          </p:spPr>
          <p:txBody>
            <a:bodyPr wrap="none" rtlCol="0">
              <a:spAutoFit/>
            </a:bodyPr>
            <a:lstStyle/>
            <a:p>
              <a:r>
                <a:rPr kumimoji="1" lang="ja-JP" altLang="en-US" dirty="0" smtClean="0"/>
                <a:t>実行の流れ</a:t>
              </a:r>
              <a:endParaRPr kumimoji="1" lang="ja-JP" altLang="en-US" dirty="0"/>
            </a:p>
          </p:txBody>
        </p:sp>
      </p:grpSp>
      <p:sp>
        <p:nvSpPr>
          <p:cNvPr id="61" name="角丸四角形吹き出し 60"/>
          <p:cNvSpPr/>
          <p:nvPr/>
        </p:nvSpPr>
        <p:spPr>
          <a:xfrm>
            <a:off x="708553" y="2564904"/>
            <a:ext cx="1952470" cy="432048"/>
          </a:xfrm>
          <a:prstGeom prst="wedgeRoundRectCallout">
            <a:avLst>
              <a:gd name="adj1" fmla="val 49166"/>
              <a:gd name="adj2" fmla="val -14081"/>
              <a:gd name="adj3" fmla="val 16667"/>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4</a:t>
            </a:r>
            <a:r>
              <a:rPr lang="ja-JP" altLang="en-US" dirty="0" smtClean="0">
                <a:solidFill>
                  <a:schemeClr val="tx1"/>
                </a:solidFill>
              </a:rPr>
              <a:t>通りの実行経路</a:t>
            </a:r>
            <a:endParaRPr lang="en-US" altLang="ja-JP" dirty="0">
              <a:solidFill>
                <a:schemeClr val="tx1"/>
              </a:solidFill>
            </a:endParaRPr>
          </a:p>
        </p:txBody>
      </p:sp>
      <p:sp>
        <p:nvSpPr>
          <p:cNvPr id="67" name="角丸四角形 66"/>
          <p:cNvSpPr/>
          <p:nvPr/>
        </p:nvSpPr>
        <p:spPr>
          <a:xfrm>
            <a:off x="700317" y="4830407"/>
            <a:ext cx="7488832" cy="971896"/>
          </a:xfrm>
          <a:prstGeom prst="roundRect">
            <a:avLst/>
          </a:prstGeom>
          <a:noFill/>
          <a:ln>
            <a:solidFill>
              <a:srgbClr val="00B05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dirty="0"/>
          </a:p>
        </p:txBody>
      </p:sp>
    </p:spTree>
    <p:extLst>
      <p:ext uri="{BB962C8B-B14F-4D97-AF65-F5344CB8AC3E}">
        <p14:creationId xmlns:p14="http://schemas.microsoft.com/office/powerpoint/2010/main" val="22066599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角丸四角形 28"/>
          <p:cNvSpPr/>
          <p:nvPr/>
        </p:nvSpPr>
        <p:spPr>
          <a:xfrm>
            <a:off x="700317" y="4830407"/>
            <a:ext cx="7488832" cy="971896"/>
          </a:xfrm>
          <a:prstGeom prst="roundRect">
            <a:avLst/>
          </a:prstGeom>
          <a:noFill/>
          <a:ln>
            <a:solidFill>
              <a:srgbClr val="00B05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角丸四角形 33"/>
          <p:cNvSpPr/>
          <p:nvPr/>
        </p:nvSpPr>
        <p:spPr>
          <a:xfrm>
            <a:off x="683568" y="3291111"/>
            <a:ext cx="7488832" cy="971896"/>
          </a:xfrm>
          <a:prstGeom prst="roundRect">
            <a:avLst/>
          </a:prstGeom>
          <a:noFill/>
          <a:ln>
            <a:solidFill>
              <a:srgbClr val="00B05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a:t>実行</a:t>
            </a:r>
            <a:r>
              <a:rPr lang="ja-JP" altLang="en-US" dirty="0" smtClean="0"/>
              <a:t>不可能な経路</a:t>
            </a:r>
            <a:endParaRPr kumimoji="1" lang="ja-JP" altLang="en-US" dirty="0"/>
          </a:p>
        </p:txBody>
      </p:sp>
      <p:sp>
        <p:nvSpPr>
          <p:cNvPr id="3" name="コンテンツ プレースホルダー 2"/>
          <p:cNvSpPr>
            <a:spLocks noGrp="1"/>
          </p:cNvSpPr>
          <p:nvPr>
            <p:ph idx="1"/>
          </p:nvPr>
        </p:nvSpPr>
        <p:spPr>
          <a:xfrm>
            <a:off x="457200" y="1600201"/>
            <a:ext cx="8229600" cy="1180728"/>
          </a:xfrm>
        </p:spPr>
        <p:txBody>
          <a:bodyPr/>
          <a:lstStyle/>
          <a:p>
            <a:pPr marL="0" indent="0">
              <a:buNone/>
            </a:pPr>
            <a:r>
              <a:rPr lang="en-US" altLang="ja-JP" dirty="0" smtClean="0"/>
              <a:t>Java</a:t>
            </a:r>
            <a:r>
              <a:rPr lang="ja-JP" altLang="en-US" dirty="0" smtClean="0"/>
              <a:t>プログラムにおいて実行経路を求める際，メソッド呼び出しを</a:t>
            </a:r>
            <a:r>
              <a:rPr lang="ja-JP" altLang="en-US" u="sng" dirty="0" smtClean="0"/>
              <a:t>個別に解決する</a:t>
            </a:r>
            <a:r>
              <a:rPr lang="ja-JP" altLang="en-US" dirty="0" smtClean="0"/>
              <a:t>と，実行</a:t>
            </a:r>
            <a:r>
              <a:rPr lang="ja-JP" altLang="en-US" dirty="0"/>
              <a:t>不能</a:t>
            </a:r>
            <a:r>
              <a:rPr lang="ja-JP" altLang="en-US" dirty="0" smtClean="0"/>
              <a:t>な経路が生じる可能性がある．</a:t>
            </a:r>
            <a:endParaRPr lang="en-US" altLang="ja-JP" dirty="0" smtClean="0"/>
          </a:p>
        </p:txBody>
      </p:sp>
      <p:sp>
        <p:nvSpPr>
          <p:cNvPr id="5" name="正方形/長方形 4"/>
          <p:cNvSpPr/>
          <p:nvPr/>
        </p:nvSpPr>
        <p:spPr>
          <a:xfrm>
            <a:off x="888134" y="3592393"/>
            <a:ext cx="1451038" cy="369332"/>
          </a:xfrm>
          <a:prstGeom prst="rect">
            <a:avLst/>
          </a:prstGeom>
        </p:spPr>
        <p:txBody>
          <a:bodyPr wrap="none">
            <a:spAutoFit/>
          </a:bodyPr>
          <a:lstStyle/>
          <a:p>
            <a:r>
              <a:rPr lang="en-US" altLang="ja-JP" dirty="0" err="1">
                <a:solidFill>
                  <a:srgbClr val="008000"/>
                </a:solidFill>
                <a:latin typeface="Consolas"/>
              </a:rPr>
              <a:t>list</a:t>
            </a:r>
            <a:r>
              <a:rPr lang="en-US" altLang="ja-JP" dirty="0" err="1">
                <a:solidFill>
                  <a:srgbClr val="000000"/>
                </a:solidFill>
                <a:latin typeface="Consolas"/>
              </a:rPr>
              <a:t>.</a:t>
            </a:r>
            <a:r>
              <a:rPr lang="en-US" altLang="ja-JP" dirty="0" err="1">
                <a:solidFill>
                  <a:schemeClr val="accent2"/>
                </a:solidFill>
                <a:latin typeface="Consolas"/>
              </a:rPr>
              <a:t>add</a:t>
            </a:r>
            <a:r>
              <a:rPr lang="en-US" altLang="ja-JP" dirty="0" smtClean="0">
                <a:solidFill>
                  <a:srgbClr val="000000"/>
                </a:solidFill>
                <a:latin typeface="Consolas"/>
              </a:rPr>
              <a:t>()</a:t>
            </a:r>
            <a:endParaRPr lang="en-US" altLang="ja-JP" dirty="0">
              <a:solidFill>
                <a:srgbClr val="000000"/>
              </a:solidFill>
              <a:latin typeface="Consolas"/>
            </a:endParaRPr>
          </a:p>
        </p:txBody>
      </p:sp>
      <p:sp>
        <p:nvSpPr>
          <p:cNvPr id="6" name="正方形/長方形 5"/>
          <p:cNvSpPr/>
          <p:nvPr/>
        </p:nvSpPr>
        <p:spPr>
          <a:xfrm>
            <a:off x="895950" y="5131689"/>
            <a:ext cx="1451038" cy="369332"/>
          </a:xfrm>
          <a:prstGeom prst="rect">
            <a:avLst/>
          </a:prstGeom>
        </p:spPr>
        <p:txBody>
          <a:bodyPr wrap="none">
            <a:spAutoFit/>
          </a:bodyPr>
          <a:lstStyle/>
          <a:p>
            <a:r>
              <a:rPr lang="en-US" altLang="ja-JP" dirty="0" err="1">
                <a:solidFill>
                  <a:srgbClr val="008000"/>
                </a:solidFill>
                <a:latin typeface="Consolas"/>
              </a:rPr>
              <a:t>list</a:t>
            </a:r>
            <a:r>
              <a:rPr lang="en-US" altLang="ja-JP" dirty="0" err="1">
                <a:solidFill>
                  <a:srgbClr val="000000"/>
                </a:solidFill>
                <a:latin typeface="Consolas"/>
              </a:rPr>
              <a:t>.</a:t>
            </a:r>
            <a:r>
              <a:rPr lang="en-US" altLang="ja-JP" dirty="0" err="1">
                <a:solidFill>
                  <a:srgbClr val="FF0000"/>
                </a:solidFill>
                <a:latin typeface="Consolas"/>
              </a:rPr>
              <a:t>get</a:t>
            </a:r>
            <a:r>
              <a:rPr lang="en-US" altLang="ja-JP" dirty="0" smtClean="0">
                <a:solidFill>
                  <a:srgbClr val="000000"/>
                </a:solidFill>
                <a:latin typeface="Consolas"/>
              </a:rPr>
              <a:t>()</a:t>
            </a:r>
            <a:endParaRPr lang="en-US" altLang="ja-JP" dirty="0">
              <a:latin typeface="ＭＳ ゴシック" panose="020B0609070205080204" pitchFamily="49" charset="-128"/>
              <a:ea typeface="ＭＳ ゴシック" panose="020B0609070205080204" pitchFamily="49" charset="-128"/>
            </a:endParaRPr>
          </a:p>
        </p:txBody>
      </p:sp>
      <p:sp>
        <p:nvSpPr>
          <p:cNvPr id="7" name="円/楕円 6"/>
          <p:cNvSpPr/>
          <p:nvPr/>
        </p:nvSpPr>
        <p:spPr>
          <a:xfrm>
            <a:off x="2987824" y="3453023"/>
            <a:ext cx="2304256" cy="64807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err="1">
                <a:solidFill>
                  <a:schemeClr val="tx1"/>
                </a:solidFill>
              </a:rPr>
              <a:t>ArrayList.</a:t>
            </a:r>
            <a:r>
              <a:rPr lang="en-US" altLang="ja-JP" sz="1600" dirty="0" err="1">
                <a:solidFill>
                  <a:schemeClr val="accent2"/>
                </a:solidFill>
              </a:rPr>
              <a:t>add</a:t>
            </a:r>
            <a:r>
              <a:rPr lang="en-US" altLang="ja-JP" sz="1600" dirty="0">
                <a:solidFill>
                  <a:schemeClr val="tx1"/>
                </a:solidFill>
              </a:rPr>
              <a:t>()</a:t>
            </a:r>
          </a:p>
        </p:txBody>
      </p:sp>
      <p:sp>
        <p:nvSpPr>
          <p:cNvPr id="13" name="円/楕円 12"/>
          <p:cNvSpPr/>
          <p:nvPr/>
        </p:nvSpPr>
        <p:spPr>
          <a:xfrm>
            <a:off x="5652120" y="3441466"/>
            <a:ext cx="2304256" cy="64807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err="1">
                <a:solidFill>
                  <a:schemeClr val="tx1"/>
                </a:solidFill>
              </a:rPr>
              <a:t>LinkedList.</a:t>
            </a:r>
            <a:r>
              <a:rPr lang="en-US" altLang="ja-JP" sz="1600" dirty="0" err="1">
                <a:solidFill>
                  <a:schemeClr val="accent2"/>
                </a:solidFill>
              </a:rPr>
              <a:t>add</a:t>
            </a:r>
            <a:r>
              <a:rPr lang="en-US" altLang="ja-JP" sz="1600" dirty="0">
                <a:solidFill>
                  <a:schemeClr val="tx1"/>
                </a:solidFill>
              </a:rPr>
              <a:t>()</a:t>
            </a:r>
          </a:p>
        </p:txBody>
      </p:sp>
      <p:sp>
        <p:nvSpPr>
          <p:cNvPr id="14" name="円/楕円 13"/>
          <p:cNvSpPr/>
          <p:nvPr/>
        </p:nvSpPr>
        <p:spPr>
          <a:xfrm>
            <a:off x="2995640" y="4992531"/>
            <a:ext cx="2304256" cy="64807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err="1">
                <a:solidFill>
                  <a:schemeClr val="tx1"/>
                </a:solidFill>
              </a:rPr>
              <a:t>ArrayList.</a:t>
            </a:r>
            <a:r>
              <a:rPr lang="en-US" altLang="ja-JP" sz="1600" dirty="0" err="1">
                <a:solidFill>
                  <a:srgbClr val="FF0000"/>
                </a:solidFill>
              </a:rPr>
              <a:t>get</a:t>
            </a:r>
            <a:r>
              <a:rPr lang="en-US" altLang="ja-JP" sz="1600" dirty="0">
                <a:solidFill>
                  <a:schemeClr val="tx1"/>
                </a:solidFill>
              </a:rPr>
              <a:t>()</a:t>
            </a:r>
          </a:p>
        </p:txBody>
      </p:sp>
      <p:sp>
        <p:nvSpPr>
          <p:cNvPr id="15" name="円/楕円 14"/>
          <p:cNvSpPr/>
          <p:nvPr/>
        </p:nvSpPr>
        <p:spPr>
          <a:xfrm>
            <a:off x="5672365" y="4992531"/>
            <a:ext cx="2304256" cy="64807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err="1">
                <a:solidFill>
                  <a:schemeClr val="tx1"/>
                </a:solidFill>
              </a:rPr>
              <a:t>LinkedList.</a:t>
            </a:r>
            <a:r>
              <a:rPr lang="en-US" altLang="ja-JP" sz="1600" dirty="0" err="1">
                <a:solidFill>
                  <a:srgbClr val="FF0000"/>
                </a:solidFill>
              </a:rPr>
              <a:t>get</a:t>
            </a:r>
            <a:r>
              <a:rPr lang="en-US" altLang="ja-JP" sz="1600" dirty="0">
                <a:solidFill>
                  <a:schemeClr val="tx1"/>
                </a:solidFill>
              </a:rPr>
              <a:t>()</a:t>
            </a:r>
          </a:p>
        </p:txBody>
      </p:sp>
      <p:cxnSp>
        <p:nvCxnSpPr>
          <p:cNvPr id="16" name="直線矢印コネクタ 15"/>
          <p:cNvCxnSpPr>
            <a:stCxn id="7" idx="4"/>
            <a:endCxn id="14" idx="0"/>
          </p:cNvCxnSpPr>
          <p:nvPr/>
        </p:nvCxnSpPr>
        <p:spPr>
          <a:xfrm>
            <a:off x="4139952" y="4101095"/>
            <a:ext cx="7816" cy="891436"/>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13" idx="4"/>
            <a:endCxn id="15" idx="0"/>
          </p:cNvCxnSpPr>
          <p:nvPr/>
        </p:nvCxnSpPr>
        <p:spPr>
          <a:xfrm>
            <a:off x="6804248" y="4089538"/>
            <a:ext cx="20245" cy="902993"/>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7" idx="4"/>
            <a:endCxn id="15" idx="1"/>
          </p:cNvCxnSpPr>
          <p:nvPr/>
        </p:nvCxnSpPr>
        <p:spPr>
          <a:xfrm>
            <a:off x="4139952" y="4101095"/>
            <a:ext cx="1869863" cy="98634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a:stCxn id="13" idx="4"/>
            <a:endCxn id="14" idx="7"/>
          </p:cNvCxnSpPr>
          <p:nvPr/>
        </p:nvCxnSpPr>
        <p:spPr>
          <a:xfrm flipH="1">
            <a:off x="4962446" y="4089538"/>
            <a:ext cx="1841802" cy="997901"/>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a:endCxn id="7" idx="0"/>
          </p:cNvCxnSpPr>
          <p:nvPr/>
        </p:nvCxnSpPr>
        <p:spPr>
          <a:xfrm>
            <a:off x="4139952" y="2860544"/>
            <a:ext cx="0" cy="592479"/>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a:endCxn id="13" idx="0"/>
          </p:cNvCxnSpPr>
          <p:nvPr/>
        </p:nvCxnSpPr>
        <p:spPr>
          <a:xfrm>
            <a:off x="6804248" y="2872101"/>
            <a:ext cx="0" cy="569365"/>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a:stCxn id="14" idx="4"/>
          </p:cNvCxnSpPr>
          <p:nvPr/>
        </p:nvCxnSpPr>
        <p:spPr>
          <a:xfrm>
            <a:off x="4147768" y="5640603"/>
            <a:ext cx="0" cy="67478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15" idx="4"/>
          </p:cNvCxnSpPr>
          <p:nvPr/>
        </p:nvCxnSpPr>
        <p:spPr>
          <a:xfrm>
            <a:off x="6824493" y="5640603"/>
            <a:ext cx="0" cy="67478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nvGrpSpPr>
          <p:cNvPr id="50" name="グループ化 49"/>
          <p:cNvGrpSpPr/>
          <p:nvPr/>
        </p:nvGrpSpPr>
        <p:grpSpPr>
          <a:xfrm>
            <a:off x="827584" y="5871774"/>
            <a:ext cx="2225599" cy="369332"/>
            <a:chOff x="827584" y="5475398"/>
            <a:chExt cx="2225599" cy="369332"/>
          </a:xfrm>
        </p:grpSpPr>
        <p:cxnSp>
          <p:nvCxnSpPr>
            <p:cNvPr id="47" name="直線矢印コネクタ 46"/>
            <p:cNvCxnSpPr/>
            <p:nvPr/>
          </p:nvCxnSpPr>
          <p:spPr>
            <a:xfrm>
              <a:off x="827584" y="5667263"/>
              <a:ext cx="648072"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8" name="テキスト ボックス 47"/>
            <p:cNvSpPr txBox="1"/>
            <p:nvPr/>
          </p:nvSpPr>
          <p:spPr>
            <a:xfrm>
              <a:off x="1483523" y="5475398"/>
              <a:ext cx="1569660" cy="369332"/>
            </a:xfrm>
            <a:prstGeom prst="rect">
              <a:avLst/>
            </a:prstGeom>
            <a:noFill/>
          </p:spPr>
          <p:txBody>
            <a:bodyPr wrap="none" rtlCol="0">
              <a:spAutoFit/>
            </a:bodyPr>
            <a:lstStyle/>
            <a:p>
              <a:r>
                <a:rPr kumimoji="1" lang="ja-JP" altLang="en-US" dirty="0" smtClean="0"/>
                <a:t>実行不能経路</a:t>
              </a:r>
              <a:endParaRPr kumimoji="1" lang="ja-JP" altLang="en-US" dirty="0"/>
            </a:p>
          </p:txBody>
        </p:sp>
      </p:grpSp>
      <p:sp>
        <p:nvSpPr>
          <p:cNvPr id="24" name="角丸四角形吹き出し 23"/>
          <p:cNvSpPr/>
          <p:nvPr/>
        </p:nvSpPr>
        <p:spPr>
          <a:xfrm>
            <a:off x="708553" y="2564904"/>
            <a:ext cx="1952470" cy="432048"/>
          </a:xfrm>
          <a:prstGeom prst="wedgeRoundRectCallout">
            <a:avLst>
              <a:gd name="adj1" fmla="val 49166"/>
              <a:gd name="adj2" fmla="val -14081"/>
              <a:gd name="adj3" fmla="val 16667"/>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4</a:t>
            </a:r>
            <a:r>
              <a:rPr lang="ja-JP" altLang="en-US" dirty="0" smtClean="0">
                <a:solidFill>
                  <a:schemeClr val="tx1"/>
                </a:solidFill>
              </a:rPr>
              <a:t>通りの実行経路</a:t>
            </a:r>
            <a:endParaRPr lang="en-US" altLang="ja-JP" dirty="0">
              <a:solidFill>
                <a:schemeClr val="tx1"/>
              </a:solidFill>
            </a:endParaRPr>
          </a:p>
        </p:txBody>
      </p:sp>
      <p:sp>
        <p:nvSpPr>
          <p:cNvPr id="31" name="角丸四角形吹き出し 30"/>
          <p:cNvSpPr/>
          <p:nvPr/>
        </p:nvSpPr>
        <p:spPr>
          <a:xfrm>
            <a:off x="827584" y="4199691"/>
            <a:ext cx="2702967" cy="682685"/>
          </a:xfrm>
          <a:prstGeom prst="wedgeRoundRectCallout">
            <a:avLst>
              <a:gd name="adj1" fmla="val 50003"/>
              <a:gd name="adj2" fmla="val -28960"/>
              <a:gd name="adj3" fmla="val 16667"/>
            </a:avLst>
          </a:prstGeom>
          <a:solidFill>
            <a:srgbClr val="FFFF99"/>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2</a:t>
            </a:r>
            <a:r>
              <a:rPr lang="ja-JP" altLang="en-US" dirty="0" smtClean="0">
                <a:solidFill>
                  <a:schemeClr val="tx1"/>
                </a:solidFill>
              </a:rPr>
              <a:t>経路は実際は実行不能</a:t>
            </a:r>
            <a:endParaRPr lang="en-US" altLang="ja-JP" dirty="0">
              <a:solidFill>
                <a:schemeClr val="tx1"/>
              </a:solidFill>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dirty="0"/>
          </a:p>
        </p:txBody>
      </p:sp>
    </p:spTree>
    <p:extLst>
      <p:ext uri="{BB962C8B-B14F-4D97-AF65-F5344CB8AC3E}">
        <p14:creationId xmlns:p14="http://schemas.microsoft.com/office/powerpoint/2010/main" val="39224910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角丸四角形 28"/>
          <p:cNvSpPr/>
          <p:nvPr/>
        </p:nvSpPr>
        <p:spPr>
          <a:xfrm>
            <a:off x="700317" y="4830407"/>
            <a:ext cx="7488832" cy="971896"/>
          </a:xfrm>
          <a:prstGeom prst="roundRect">
            <a:avLst/>
          </a:prstGeom>
          <a:noFill/>
          <a:ln>
            <a:solidFill>
              <a:srgbClr val="DDFFEC"/>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角丸四角形 33"/>
          <p:cNvSpPr/>
          <p:nvPr/>
        </p:nvSpPr>
        <p:spPr>
          <a:xfrm>
            <a:off x="683568" y="3291111"/>
            <a:ext cx="7488832" cy="971896"/>
          </a:xfrm>
          <a:prstGeom prst="roundRect">
            <a:avLst/>
          </a:prstGeom>
          <a:noFill/>
          <a:ln>
            <a:solidFill>
              <a:srgbClr val="DDFFEC"/>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a:t>実行</a:t>
            </a:r>
            <a:r>
              <a:rPr lang="ja-JP" altLang="en-US" dirty="0" smtClean="0"/>
              <a:t>不可能な経路</a:t>
            </a:r>
            <a:endParaRPr kumimoji="1" lang="ja-JP" altLang="en-US" dirty="0"/>
          </a:p>
        </p:txBody>
      </p:sp>
      <p:sp>
        <p:nvSpPr>
          <p:cNvPr id="3" name="コンテンツ プレースホルダー 2"/>
          <p:cNvSpPr>
            <a:spLocks noGrp="1"/>
          </p:cNvSpPr>
          <p:nvPr>
            <p:ph idx="1"/>
          </p:nvPr>
        </p:nvSpPr>
        <p:spPr>
          <a:xfrm>
            <a:off x="457200" y="1600201"/>
            <a:ext cx="8229600" cy="1180728"/>
          </a:xfrm>
        </p:spPr>
        <p:txBody>
          <a:bodyPr/>
          <a:lstStyle/>
          <a:p>
            <a:pPr marL="0" indent="0">
              <a:buNone/>
            </a:pPr>
            <a:r>
              <a:rPr lang="en-US" altLang="ja-JP" dirty="0" smtClean="0"/>
              <a:t>Java</a:t>
            </a:r>
            <a:r>
              <a:rPr lang="ja-JP" altLang="en-US" dirty="0" smtClean="0"/>
              <a:t>プログラムにおいて実行経路を求める際，メソッド呼び出しを</a:t>
            </a:r>
            <a:r>
              <a:rPr lang="ja-JP" altLang="en-US" u="sng" dirty="0" smtClean="0"/>
              <a:t>個別に解決する</a:t>
            </a:r>
            <a:r>
              <a:rPr lang="ja-JP" altLang="en-US" dirty="0" smtClean="0"/>
              <a:t>と，実行</a:t>
            </a:r>
            <a:r>
              <a:rPr lang="ja-JP" altLang="en-US" dirty="0"/>
              <a:t>不能</a:t>
            </a:r>
            <a:r>
              <a:rPr lang="ja-JP" altLang="en-US" dirty="0" smtClean="0"/>
              <a:t>な経路が生じる可能性がある．</a:t>
            </a:r>
            <a:endParaRPr lang="en-US" altLang="ja-JP" dirty="0" smtClean="0"/>
          </a:p>
        </p:txBody>
      </p:sp>
      <p:sp>
        <p:nvSpPr>
          <p:cNvPr id="5" name="正方形/長方形 4"/>
          <p:cNvSpPr/>
          <p:nvPr/>
        </p:nvSpPr>
        <p:spPr>
          <a:xfrm>
            <a:off x="888134" y="3592393"/>
            <a:ext cx="1451038" cy="369332"/>
          </a:xfrm>
          <a:prstGeom prst="rect">
            <a:avLst/>
          </a:prstGeom>
        </p:spPr>
        <p:txBody>
          <a:bodyPr wrap="none">
            <a:spAutoFit/>
          </a:bodyPr>
          <a:lstStyle/>
          <a:p>
            <a:r>
              <a:rPr lang="en-US" altLang="ja-JP" dirty="0" err="1">
                <a:solidFill>
                  <a:srgbClr val="969696"/>
                </a:solidFill>
                <a:latin typeface="Consolas"/>
              </a:rPr>
              <a:t>list.add</a:t>
            </a:r>
            <a:r>
              <a:rPr lang="en-US" altLang="ja-JP" dirty="0" smtClean="0">
                <a:solidFill>
                  <a:srgbClr val="969696"/>
                </a:solidFill>
                <a:latin typeface="Consolas"/>
              </a:rPr>
              <a:t>()</a:t>
            </a:r>
            <a:endParaRPr lang="en-US" altLang="ja-JP" dirty="0">
              <a:solidFill>
                <a:srgbClr val="969696"/>
              </a:solidFill>
              <a:latin typeface="Consolas"/>
            </a:endParaRPr>
          </a:p>
        </p:txBody>
      </p:sp>
      <p:sp>
        <p:nvSpPr>
          <p:cNvPr id="6" name="正方形/長方形 5"/>
          <p:cNvSpPr/>
          <p:nvPr/>
        </p:nvSpPr>
        <p:spPr>
          <a:xfrm>
            <a:off x="895950" y="5131689"/>
            <a:ext cx="1451038" cy="369332"/>
          </a:xfrm>
          <a:prstGeom prst="rect">
            <a:avLst/>
          </a:prstGeom>
        </p:spPr>
        <p:txBody>
          <a:bodyPr wrap="none">
            <a:spAutoFit/>
          </a:bodyPr>
          <a:lstStyle/>
          <a:p>
            <a:r>
              <a:rPr lang="en-US" altLang="ja-JP" dirty="0" err="1">
                <a:solidFill>
                  <a:schemeClr val="bg2">
                    <a:lumMod val="60000"/>
                    <a:lumOff val="40000"/>
                  </a:schemeClr>
                </a:solidFill>
                <a:latin typeface="Consolas"/>
              </a:rPr>
              <a:t>list.get</a:t>
            </a:r>
            <a:r>
              <a:rPr lang="en-US" altLang="ja-JP" dirty="0" smtClean="0">
                <a:solidFill>
                  <a:schemeClr val="bg2">
                    <a:lumMod val="60000"/>
                    <a:lumOff val="40000"/>
                  </a:schemeClr>
                </a:solidFill>
                <a:latin typeface="Consolas"/>
              </a:rPr>
              <a:t>()</a:t>
            </a:r>
            <a:endParaRPr lang="en-US" altLang="ja-JP" dirty="0">
              <a:solidFill>
                <a:schemeClr val="bg2">
                  <a:lumMod val="60000"/>
                  <a:lumOff val="40000"/>
                </a:schemeClr>
              </a:solidFill>
              <a:latin typeface="ＭＳ ゴシック" panose="020B0609070205080204" pitchFamily="49" charset="-128"/>
              <a:ea typeface="ＭＳ ゴシック" panose="020B0609070205080204" pitchFamily="49" charset="-128"/>
            </a:endParaRPr>
          </a:p>
        </p:txBody>
      </p:sp>
      <p:sp>
        <p:nvSpPr>
          <p:cNvPr id="7" name="円/楕円 6"/>
          <p:cNvSpPr/>
          <p:nvPr/>
        </p:nvSpPr>
        <p:spPr>
          <a:xfrm>
            <a:off x="2987824" y="3453023"/>
            <a:ext cx="2304256" cy="648072"/>
          </a:xfrm>
          <a:prstGeom prst="ellipse">
            <a:avLst/>
          </a:prstGeom>
          <a:solidFill>
            <a:schemeClr val="bg1"/>
          </a:solidFill>
          <a:ln>
            <a:solidFill>
              <a:srgbClr val="BEBEB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err="1">
                <a:solidFill>
                  <a:schemeClr val="tx1">
                    <a:lumMod val="50000"/>
                    <a:lumOff val="50000"/>
                  </a:schemeClr>
                </a:solidFill>
              </a:rPr>
              <a:t>ArrayList.add</a:t>
            </a:r>
            <a:r>
              <a:rPr lang="en-US" altLang="ja-JP" sz="1600" dirty="0">
                <a:solidFill>
                  <a:schemeClr val="tx1">
                    <a:lumMod val="50000"/>
                    <a:lumOff val="50000"/>
                  </a:schemeClr>
                </a:solidFill>
              </a:rPr>
              <a:t>()</a:t>
            </a:r>
          </a:p>
        </p:txBody>
      </p:sp>
      <p:sp>
        <p:nvSpPr>
          <p:cNvPr id="13" name="円/楕円 12"/>
          <p:cNvSpPr/>
          <p:nvPr/>
        </p:nvSpPr>
        <p:spPr>
          <a:xfrm>
            <a:off x="5652120" y="3441466"/>
            <a:ext cx="2304256" cy="648072"/>
          </a:xfrm>
          <a:prstGeom prst="ellipse">
            <a:avLst/>
          </a:prstGeom>
          <a:solidFill>
            <a:schemeClr val="bg1"/>
          </a:solidFill>
          <a:ln>
            <a:solidFill>
              <a:srgbClr val="BEBEB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err="1">
                <a:solidFill>
                  <a:schemeClr val="tx1">
                    <a:lumMod val="50000"/>
                    <a:lumOff val="50000"/>
                  </a:schemeClr>
                </a:solidFill>
              </a:rPr>
              <a:t>LinkedList.add</a:t>
            </a:r>
            <a:r>
              <a:rPr lang="en-US" altLang="ja-JP" sz="1600" dirty="0">
                <a:solidFill>
                  <a:schemeClr val="tx1">
                    <a:lumMod val="50000"/>
                    <a:lumOff val="50000"/>
                  </a:schemeClr>
                </a:solidFill>
              </a:rPr>
              <a:t>()</a:t>
            </a:r>
          </a:p>
        </p:txBody>
      </p:sp>
      <p:sp>
        <p:nvSpPr>
          <p:cNvPr id="14" name="円/楕円 13"/>
          <p:cNvSpPr/>
          <p:nvPr/>
        </p:nvSpPr>
        <p:spPr>
          <a:xfrm>
            <a:off x="2995640" y="4992531"/>
            <a:ext cx="2304256" cy="648072"/>
          </a:xfrm>
          <a:prstGeom prst="ellipse">
            <a:avLst/>
          </a:prstGeom>
          <a:solidFill>
            <a:schemeClr val="bg1"/>
          </a:solidFill>
          <a:ln>
            <a:solidFill>
              <a:srgbClr val="BEBEB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err="1">
                <a:solidFill>
                  <a:schemeClr val="tx1">
                    <a:lumMod val="50000"/>
                    <a:lumOff val="50000"/>
                  </a:schemeClr>
                </a:solidFill>
              </a:rPr>
              <a:t>ArrayList.get</a:t>
            </a:r>
            <a:r>
              <a:rPr lang="en-US" altLang="ja-JP" sz="1600" dirty="0">
                <a:solidFill>
                  <a:schemeClr val="tx1">
                    <a:lumMod val="50000"/>
                    <a:lumOff val="50000"/>
                  </a:schemeClr>
                </a:solidFill>
              </a:rPr>
              <a:t>()</a:t>
            </a:r>
          </a:p>
        </p:txBody>
      </p:sp>
      <p:sp>
        <p:nvSpPr>
          <p:cNvPr id="15" name="円/楕円 14"/>
          <p:cNvSpPr/>
          <p:nvPr/>
        </p:nvSpPr>
        <p:spPr>
          <a:xfrm>
            <a:off x="5672365" y="4992531"/>
            <a:ext cx="2304256" cy="648072"/>
          </a:xfrm>
          <a:prstGeom prst="ellipse">
            <a:avLst/>
          </a:prstGeom>
          <a:solidFill>
            <a:schemeClr val="bg1"/>
          </a:solidFill>
          <a:ln>
            <a:solidFill>
              <a:srgbClr val="BEBEB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err="1">
                <a:solidFill>
                  <a:schemeClr val="tx1">
                    <a:lumMod val="50000"/>
                    <a:lumOff val="50000"/>
                  </a:schemeClr>
                </a:solidFill>
              </a:rPr>
              <a:t>LinkedList.get</a:t>
            </a:r>
            <a:r>
              <a:rPr lang="en-US" altLang="ja-JP" sz="1600" dirty="0">
                <a:solidFill>
                  <a:schemeClr val="tx1">
                    <a:lumMod val="50000"/>
                    <a:lumOff val="50000"/>
                  </a:schemeClr>
                </a:solidFill>
              </a:rPr>
              <a:t>()</a:t>
            </a:r>
          </a:p>
        </p:txBody>
      </p:sp>
      <p:cxnSp>
        <p:nvCxnSpPr>
          <p:cNvPr id="16" name="直線矢印コネクタ 15"/>
          <p:cNvCxnSpPr>
            <a:stCxn id="7" idx="4"/>
            <a:endCxn id="14" idx="0"/>
          </p:cNvCxnSpPr>
          <p:nvPr/>
        </p:nvCxnSpPr>
        <p:spPr>
          <a:xfrm>
            <a:off x="4139952" y="4101095"/>
            <a:ext cx="7816" cy="891436"/>
          </a:xfrm>
          <a:prstGeom prst="straightConnector1">
            <a:avLst/>
          </a:prstGeom>
          <a:ln w="38100">
            <a:solidFill>
              <a:srgbClr val="699BFF"/>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13" idx="4"/>
            <a:endCxn id="15" idx="0"/>
          </p:cNvCxnSpPr>
          <p:nvPr/>
        </p:nvCxnSpPr>
        <p:spPr>
          <a:xfrm>
            <a:off x="6804248" y="4089538"/>
            <a:ext cx="20245" cy="902993"/>
          </a:xfrm>
          <a:prstGeom prst="straightConnector1">
            <a:avLst/>
          </a:prstGeom>
          <a:ln w="38100">
            <a:solidFill>
              <a:srgbClr val="699BFF"/>
            </a:solidFill>
            <a:tailEnd type="arrow"/>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a:stCxn id="13" idx="4"/>
            <a:endCxn id="14" idx="7"/>
          </p:cNvCxnSpPr>
          <p:nvPr/>
        </p:nvCxnSpPr>
        <p:spPr>
          <a:xfrm flipH="1">
            <a:off x="4962446" y="4089538"/>
            <a:ext cx="1841802" cy="997901"/>
          </a:xfrm>
          <a:prstGeom prst="straightConnector1">
            <a:avLst/>
          </a:prstGeom>
          <a:ln w="38100">
            <a:solidFill>
              <a:srgbClr val="FF9393"/>
            </a:solidFill>
            <a:tailEnd type="arrow"/>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a:endCxn id="7" idx="0"/>
          </p:cNvCxnSpPr>
          <p:nvPr/>
        </p:nvCxnSpPr>
        <p:spPr>
          <a:xfrm>
            <a:off x="4139952" y="2860544"/>
            <a:ext cx="0" cy="592479"/>
          </a:xfrm>
          <a:prstGeom prst="straightConnector1">
            <a:avLst/>
          </a:prstGeom>
          <a:ln w="38100">
            <a:solidFill>
              <a:srgbClr val="699BFF"/>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a:endCxn id="13" idx="0"/>
          </p:cNvCxnSpPr>
          <p:nvPr/>
        </p:nvCxnSpPr>
        <p:spPr>
          <a:xfrm>
            <a:off x="6804248" y="2872101"/>
            <a:ext cx="0" cy="569365"/>
          </a:xfrm>
          <a:prstGeom prst="straightConnector1">
            <a:avLst/>
          </a:prstGeom>
          <a:ln w="38100">
            <a:solidFill>
              <a:srgbClr val="699BFF"/>
            </a:solidFill>
            <a:tailEnd type="arrow"/>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a:stCxn id="14" idx="4"/>
          </p:cNvCxnSpPr>
          <p:nvPr/>
        </p:nvCxnSpPr>
        <p:spPr>
          <a:xfrm>
            <a:off x="4147768" y="5640603"/>
            <a:ext cx="0" cy="674784"/>
          </a:xfrm>
          <a:prstGeom prst="straightConnector1">
            <a:avLst/>
          </a:prstGeom>
          <a:ln w="38100">
            <a:solidFill>
              <a:srgbClr val="699BFF"/>
            </a:solidFill>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15" idx="4"/>
          </p:cNvCxnSpPr>
          <p:nvPr/>
        </p:nvCxnSpPr>
        <p:spPr>
          <a:xfrm>
            <a:off x="6824493" y="5640603"/>
            <a:ext cx="0" cy="674784"/>
          </a:xfrm>
          <a:prstGeom prst="straightConnector1">
            <a:avLst/>
          </a:prstGeom>
          <a:ln w="38100">
            <a:solidFill>
              <a:srgbClr val="699BFF"/>
            </a:solidFill>
            <a:tailEnd type="arrow"/>
          </a:ln>
        </p:spPr>
        <p:style>
          <a:lnRef idx="1">
            <a:schemeClr val="accent1"/>
          </a:lnRef>
          <a:fillRef idx="0">
            <a:schemeClr val="accent1"/>
          </a:fillRef>
          <a:effectRef idx="0">
            <a:schemeClr val="accent1"/>
          </a:effectRef>
          <a:fontRef idx="minor">
            <a:schemeClr val="tx1"/>
          </a:fontRef>
        </p:style>
      </p:cxnSp>
      <p:grpSp>
        <p:nvGrpSpPr>
          <p:cNvPr id="50" name="グループ化 49"/>
          <p:cNvGrpSpPr/>
          <p:nvPr/>
        </p:nvGrpSpPr>
        <p:grpSpPr>
          <a:xfrm>
            <a:off x="827584" y="5871774"/>
            <a:ext cx="2225599" cy="369332"/>
            <a:chOff x="827584" y="5475398"/>
            <a:chExt cx="2225599" cy="369332"/>
          </a:xfrm>
        </p:grpSpPr>
        <p:cxnSp>
          <p:nvCxnSpPr>
            <p:cNvPr id="47" name="直線矢印コネクタ 46"/>
            <p:cNvCxnSpPr/>
            <p:nvPr/>
          </p:nvCxnSpPr>
          <p:spPr>
            <a:xfrm>
              <a:off x="827584" y="5667263"/>
              <a:ext cx="648072" cy="0"/>
            </a:xfrm>
            <a:prstGeom prst="straightConnector1">
              <a:avLst/>
            </a:prstGeom>
            <a:ln w="38100">
              <a:solidFill>
                <a:srgbClr val="FF9393"/>
              </a:solidFill>
              <a:tailEnd type="arrow"/>
            </a:ln>
          </p:spPr>
          <p:style>
            <a:lnRef idx="1">
              <a:schemeClr val="accent1"/>
            </a:lnRef>
            <a:fillRef idx="0">
              <a:schemeClr val="accent1"/>
            </a:fillRef>
            <a:effectRef idx="0">
              <a:schemeClr val="accent1"/>
            </a:effectRef>
            <a:fontRef idx="minor">
              <a:schemeClr val="tx1"/>
            </a:fontRef>
          </p:style>
        </p:cxnSp>
        <p:sp>
          <p:nvSpPr>
            <p:cNvPr id="48" name="テキスト ボックス 47"/>
            <p:cNvSpPr txBox="1"/>
            <p:nvPr/>
          </p:nvSpPr>
          <p:spPr>
            <a:xfrm>
              <a:off x="1483523" y="5475398"/>
              <a:ext cx="1569660" cy="369332"/>
            </a:xfrm>
            <a:prstGeom prst="rect">
              <a:avLst/>
            </a:prstGeom>
            <a:noFill/>
          </p:spPr>
          <p:txBody>
            <a:bodyPr wrap="none" rtlCol="0">
              <a:spAutoFit/>
            </a:bodyPr>
            <a:lstStyle/>
            <a:p>
              <a:r>
                <a:rPr kumimoji="1" lang="ja-JP" altLang="en-US" dirty="0" smtClean="0">
                  <a:solidFill>
                    <a:schemeClr val="tx1">
                      <a:lumMod val="50000"/>
                      <a:lumOff val="50000"/>
                    </a:schemeClr>
                  </a:solidFill>
                </a:rPr>
                <a:t>実行不能経路</a:t>
              </a:r>
              <a:endParaRPr kumimoji="1" lang="ja-JP" altLang="en-US" dirty="0">
                <a:solidFill>
                  <a:schemeClr val="tx1">
                    <a:lumMod val="50000"/>
                    <a:lumOff val="50000"/>
                  </a:schemeClr>
                </a:solidFill>
              </a:endParaRPr>
            </a:p>
          </p:txBody>
        </p:sp>
      </p:grpSp>
      <p:sp>
        <p:nvSpPr>
          <p:cNvPr id="24" name="角丸四角形吹き出し 23"/>
          <p:cNvSpPr/>
          <p:nvPr/>
        </p:nvSpPr>
        <p:spPr>
          <a:xfrm>
            <a:off x="708553" y="2564904"/>
            <a:ext cx="1952470" cy="432048"/>
          </a:xfrm>
          <a:prstGeom prst="wedgeRoundRectCallout">
            <a:avLst>
              <a:gd name="adj1" fmla="val 49166"/>
              <a:gd name="adj2" fmla="val -14081"/>
              <a:gd name="adj3" fmla="val 16667"/>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4</a:t>
            </a:r>
            <a:r>
              <a:rPr lang="ja-JP" altLang="en-US" dirty="0" smtClean="0">
                <a:solidFill>
                  <a:schemeClr val="tx1"/>
                </a:solidFill>
              </a:rPr>
              <a:t>通りの実行経路</a:t>
            </a:r>
            <a:endParaRPr lang="en-US" altLang="ja-JP" dirty="0">
              <a:solidFill>
                <a:schemeClr val="tx1"/>
              </a:solidFill>
            </a:endParaRPr>
          </a:p>
        </p:txBody>
      </p:sp>
      <p:sp>
        <p:nvSpPr>
          <p:cNvPr id="31" name="角丸四角形吹き出し 30"/>
          <p:cNvSpPr/>
          <p:nvPr/>
        </p:nvSpPr>
        <p:spPr>
          <a:xfrm>
            <a:off x="827584" y="4199691"/>
            <a:ext cx="2702967" cy="682685"/>
          </a:xfrm>
          <a:prstGeom prst="wedgeRoundRectCallout">
            <a:avLst>
              <a:gd name="adj1" fmla="val 50003"/>
              <a:gd name="adj2" fmla="val -28960"/>
              <a:gd name="adj3" fmla="val 16667"/>
            </a:avLst>
          </a:prstGeom>
          <a:solidFill>
            <a:srgbClr val="FFFF99"/>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2</a:t>
            </a:r>
            <a:r>
              <a:rPr lang="ja-JP" altLang="en-US" dirty="0" smtClean="0">
                <a:solidFill>
                  <a:schemeClr val="tx1"/>
                </a:solidFill>
              </a:rPr>
              <a:t>経路は実際は実行不能</a:t>
            </a:r>
            <a:endParaRPr lang="en-US" altLang="ja-JP" dirty="0">
              <a:solidFill>
                <a:schemeClr val="tx1"/>
              </a:solidFill>
            </a:endParaRPr>
          </a:p>
        </p:txBody>
      </p:sp>
      <p:sp>
        <p:nvSpPr>
          <p:cNvPr id="10" name="右矢印 9"/>
          <p:cNvSpPr/>
          <p:nvPr/>
        </p:nvSpPr>
        <p:spPr>
          <a:xfrm>
            <a:off x="3655255" y="4199691"/>
            <a:ext cx="1036300" cy="63071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角丸四角形吹き出し 35"/>
          <p:cNvSpPr/>
          <p:nvPr/>
        </p:nvSpPr>
        <p:spPr>
          <a:xfrm>
            <a:off x="4876781" y="4016134"/>
            <a:ext cx="3079595" cy="1030806"/>
          </a:xfrm>
          <a:prstGeom prst="wedgeRoundRectCallout">
            <a:avLst>
              <a:gd name="adj1" fmla="val 50003"/>
              <a:gd name="adj2" fmla="val -28960"/>
              <a:gd name="adj3" fmla="val 166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オブジェクト変数の型を考慮することで解決を図る</a:t>
            </a:r>
            <a:endParaRPr lang="en-US" altLang="ja-JP" dirty="0">
              <a:solidFill>
                <a:schemeClr val="tx1"/>
              </a:solidFill>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dirty="0"/>
          </a:p>
        </p:txBody>
      </p:sp>
    </p:spTree>
    <p:extLst>
      <p:ext uri="{BB962C8B-B14F-4D97-AF65-F5344CB8AC3E}">
        <p14:creationId xmlns:p14="http://schemas.microsoft.com/office/powerpoint/2010/main" val="17572652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pPr marL="0" indent="0">
                  <a:buNone/>
                </a:pPr>
                <a:r>
                  <a:rPr kumimoji="1" lang="ja-JP" altLang="en-US" dirty="0" smtClean="0"/>
                  <a:t>実行不能経路を</a:t>
                </a:r>
                <a:r>
                  <a:rPr lang="ja-JP" altLang="en-US" dirty="0" smtClean="0"/>
                  <a:t>排除するため，</a:t>
                </a:r>
                <a:r>
                  <a:rPr lang="ja-JP" altLang="en-US" u="sng" dirty="0" smtClean="0"/>
                  <a:t>オブジェクト変数の型を考慮した実行経路</a:t>
                </a:r>
                <a:r>
                  <a:rPr lang="ja-JP" altLang="en-US" dirty="0" smtClean="0"/>
                  <a:t>の検索手法を提案</a:t>
                </a:r>
                <a:endParaRPr lang="en-US" altLang="ja-JP" dirty="0"/>
              </a:p>
              <a:p>
                <a:r>
                  <a:rPr lang="ja-JP" altLang="en-US" dirty="0" smtClean="0"/>
                  <a:t>入力：</a:t>
                </a:r>
                <a:r>
                  <a:rPr lang="en-US" altLang="ja-JP" dirty="0"/>
                  <a:t> 2</a:t>
                </a:r>
                <a:r>
                  <a:rPr lang="ja-JP" altLang="en-US" dirty="0" err="1"/>
                  <a:t>つの</a:t>
                </a:r>
                <a:r>
                  <a:rPr lang="ja-JP" altLang="en-US" dirty="0"/>
                  <a:t>メソッド名</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a:rPr>
                          <m:t>𝑚</m:t>
                        </m:r>
                      </m:e>
                      <m:sub>
                        <m:r>
                          <a:rPr lang="en-US" altLang="ja-JP" i="1">
                            <a:latin typeface="Cambria Math"/>
                          </a:rPr>
                          <m:t>1</m:t>
                        </m:r>
                      </m:sub>
                    </m:sSub>
                    <m:r>
                      <a:rPr lang="en-US" altLang="ja-JP" i="1">
                        <a:latin typeface="Cambria Math"/>
                      </a:rPr>
                      <m:t>,</m:t>
                    </m:r>
                    <m:sSub>
                      <m:sSubPr>
                        <m:ctrlPr>
                          <a:rPr lang="en-US" altLang="ja-JP" i="1">
                            <a:latin typeface="Cambria Math" panose="02040503050406030204" pitchFamily="18" charset="0"/>
                          </a:rPr>
                        </m:ctrlPr>
                      </m:sSubPr>
                      <m:e>
                        <m:r>
                          <a:rPr lang="en-US" altLang="ja-JP" i="1">
                            <a:latin typeface="Cambria Math"/>
                          </a:rPr>
                          <m:t>𝑚</m:t>
                        </m:r>
                      </m:e>
                      <m:sub>
                        <m:r>
                          <a:rPr lang="en-US" altLang="ja-JP" i="1">
                            <a:latin typeface="Cambria Math"/>
                          </a:rPr>
                          <m:t>2</m:t>
                        </m:r>
                      </m:sub>
                    </m:sSub>
                  </m:oMath>
                </a14:m>
                <a:r>
                  <a:rPr lang="ja-JP" altLang="en-US" dirty="0" smtClean="0"/>
                  <a:t>と対象プログラム</a:t>
                </a:r>
                <a:endParaRPr lang="en-US" altLang="ja-JP" dirty="0" smtClean="0"/>
              </a:p>
              <a:p>
                <a:r>
                  <a:rPr lang="ja-JP" altLang="en-US" dirty="0" smtClean="0"/>
                  <a:t>出力：</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a:rPr>
                          <m:t>𝑚</m:t>
                        </m:r>
                      </m:e>
                      <m:sub>
                        <m:r>
                          <a:rPr lang="en-US" altLang="ja-JP" i="1">
                            <a:latin typeface="Cambria Math"/>
                          </a:rPr>
                          <m:t>1</m:t>
                        </m:r>
                      </m:sub>
                    </m:sSub>
                  </m:oMath>
                </a14:m>
                <a:r>
                  <a:rPr lang="ja-JP" altLang="en-US" dirty="0"/>
                  <a:t>を呼び出してから</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a:rPr>
                          <m:t>𝑚</m:t>
                        </m:r>
                      </m:e>
                      <m:sub>
                        <m:r>
                          <a:rPr lang="en-US" altLang="ja-JP" i="1">
                            <a:latin typeface="Cambria Math" panose="02040503050406030204" pitchFamily="18" charset="0"/>
                          </a:rPr>
                          <m:t>2</m:t>
                        </m:r>
                      </m:sub>
                    </m:sSub>
                  </m:oMath>
                </a14:m>
                <a:r>
                  <a:rPr lang="ja-JP" altLang="en-US" dirty="0" smtClean="0"/>
                  <a:t>を呼び出す実行</a:t>
                </a:r>
                <a:r>
                  <a:rPr lang="ja-JP" altLang="en-US" dirty="0"/>
                  <a:t>経路において呼び出すメソッド列を</a:t>
                </a:r>
                <a:r>
                  <a:rPr lang="ja-JP" altLang="en-US" dirty="0" smtClean="0"/>
                  <a:t>提示</a:t>
                </a:r>
                <a:endParaRPr lang="en-US" altLang="ja-JP" dirty="0"/>
              </a:p>
              <a:p>
                <a:endParaRPr lang="en-US" altLang="ja-JP" dirty="0" smtClean="0"/>
              </a:p>
              <a:p>
                <a:pPr marL="0" indent="0">
                  <a:buNone/>
                </a:pPr>
                <a:r>
                  <a:rPr lang="ja-JP" altLang="en-US" dirty="0" smtClean="0"/>
                  <a:t>オブジェクトの型情報は同一メソッド内と，メソッド呼び出し元から呼び出し先へ伝播する</a:t>
                </a:r>
                <a:endParaRPr lang="en-US" altLang="ja-JP"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3"/>
                <a:stretch>
                  <a:fillRect l="-1111" t="-1078"/>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9</a:t>
            </a:fld>
            <a:endParaRPr lang="en-US" altLang="ja-JP" dirty="0"/>
          </a:p>
        </p:txBody>
      </p:sp>
    </p:spTree>
    <p:extLst>
      <p:ext uri="{BB962C8B-B14F-4D97-AF65-F5344CB8AC3E}">
        <p14:creationId xmlns:p14="http://schemas.microsoft.com/office/powerpoint/2010/main" val="2368755001"/>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2700">
          <a:solidFill>
            <a:srgbClr val="FF0000"/>
          </a:solidFill>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5372</TotalTime>
  <Words>6135</Words>
  <Application>Microsoft Office PowerPoint</Application>
  <PresentationFormat>画面に合わせる (4:3)</PresentationFormat>
  <Paragraphs>1141</Paragraphs>
  <Slides>44</Slides>
  <Notes>38</Notes>
  <HiddenSlides>1</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44</vt:i4>
      </vt:variant>
    </vt:vector>
  </HeadingPairs>
  <TitlesOfParts>
    <vt:vector size="52" baseType="lpstr">
      <vt:lpstr>ＭＳ Ｐゴシック</vt:lpstr>
      <vt:lpstr>ＭＳ ゴシック</vt:lpstr>
      <vt:lpstr>Arial</vt:lpstr>
      <vt:lpstr>Calibri</vt:lpstr>
      <vt:lpstr>Cambria Math</vt:lpstr>
      <vt:lpstr>Consolas</vt:lpstr>
      <vt:lpstr>Sel-CoolMetal-white</vt:lpstr>
      <vt:lpstr>デザインの設定</vt:lpstr>
      <vt:lpstr>変数の型を考慮したメソッド間の実行経路の検索</vt:lpstr>
      <vt:lpstr>研究背景:Reachability Questions</vt:lpstr>
      <vt:lpstr>Reachability Questions</vt:lpstr>
      <vt:lpstr>Kamiya のアプローチ†</vt:lpstr>
      <vt:lpstr>実行不可能な経路</vt:lpstr>
      <vt:lpstr>実行不可能な経路</vt:lpstr>
      <vt:lpstr>実行不可能な経路</vt:lpstr>
      <vt:lpstr>実行不可能な経路</vt:lpstr>
      <vt:lpstr>提案手法</vt:lpstr>
      <vt:lpstr>検索対象となる実行経路の制約</vt:lpstr>
      <vt:lpstr>提案手法の手順</vt:lpstr>
      <vt:lpstr>説明用サンプルコード</vt:lpstr>
      <vt:lpstr>手順1:実行経路の探索起点となる メソッドの特定(1/2)</vt:lpstr>
      <vt:lpstr>手順1:実行経路の探索起点となる メソッドの特定(2/2)</vt:lpstr>
      <vt:lpstr>手順1:実行経路の探索起点となる メソッドの特定(2/2)</vt:lpstr>
      <vt:lpstr>手続き間実行経路グラフ</vt:lpstr>
      <vt:lpstr>手続き間実行経路グラフ</vt:lpstr>
      <vt:lpstr>手続き間実行経路グラフ</vt:lpstr>
      <vt:lpstr>エントリーノード</vt:lpstr>
      <vt:lpstr>パスノード</vt:lpstr>
      <vt:lpstr>手続き間実行経路グラフの構築の キーアイデア</vt:lpstr>
      <vt:lpstr>手順2：手続き間実行経路グラフの構築 実行経路の抽出</vt:lpstr>
      <vt:lpstr>手順2：手続き間実行経路グラフの構築 データフローの解析</vt:lpstr>
      <vt:lpstr>手順2：手続き間実行経路グラフの構築</vt:lpstr>
      <vt:lpstr>手順2：手続き間実行経路グラフの構築</vt:lpstr>
      <vt:lpstr>手順2：手続き間実行経路グラフの構築</vt:lpstr>
      <vt:lpstr>手順2：手続き間実行経路グラフの構築</vt:lpstr>
      <vt:lpstr>手順2：手続き間実行経路グラフの構築</vt:lpstr>
      <vt:lpstr>手順2：手続き間実行経路グラフの構築</vt:lpstr>
      <vt:lpstr>手順3：手続き間実行経路グラフからの メソッド列の抽出</vt:lpstr>
      <vt:lpstr>手順3：手続き間実行経路グラフからの メソッド列の抽出</vt:lpstr>
      <vt:lpstr>手順3：手続き間実行経路グラフからの メソッド列の抽出</vt:lpstr>
      <vt:lpstr>手順3：手続き間実行経路グラフからの メソッド列の抽出</vt:lpstr>
      <vt:lpstr>手順3：手続き間実行経路グラフからの メソッド列の抽出</vt:lpstr>
      <vt:lpstr>手順3：手続き間実行経路グラフからの メソッド列の抽出</vt:lpstr>
      <vt:lpstr>手順3：手続き間実行経路グラフからの メソッド列の抽出</vt:lpstr>
      <vt:lpstr>評価実験</vt:lpstr>
      <vt:lpstr>評価実験の手順</vt:lpstr>
      <vt:lpstr>調査結果(1/2)</vt:lpstr>
      <vt:lpstr>調査結果(2/2)</vt:lpstr>
      <vt:lpstr>妥当性への脅威</vt:lpstr>
      <vt:lpstr>まとめ</vt:lpstr>
      <vt:lpstr>今後の展望</vt:lpstr>
      <vt:lpstr>(メモ)type-sensitiveさ</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t-keita</dc:creator>
  <cp:lastModifiedBy>Takenouchi Keita</cp:lastModifiedBy>
  <cp:revision>1142</cp:revision>
  <cp:lastPrinted>2015-11-25T04:38:53Z</cp:lastPrinted>
  <dcterms:created xsi:type="dcterms:W3CDTF">2015-11-10T07:17:55Z</dcterms:created>
  <dcterms:modified xsi:type="dcterms:W3CDTF">2015-12-01T01:06:57Z</dcterms:modified>
</cp:coreProperties>
</file>