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92" r:id="rId2"/>
    <p:sldId id="333" r:id="rId3"/>
    <p:sldId id="335" r:id="rId4"/>
    <p:sldId id="330" r:id="rId5"/>
    <p:sldId id="328" r:id="rId6"/>
    <p:sldId id="332" r:id="rId7"/>
    <p:sldId id="334" r:id="rId8"/>
    <p:sldId id="319" r:id="rId9"/>
    <p:sldId id="320" r:id="rId10"/>
    <p:sldId id="338" r:id="rId11"/>
    <p:sldId id="336" r:id="rId12"/>
    <p:sldId id="318" r:id="rId13"/>
    <p:sldId id="337" r:id="rId14"/>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DF6E"/>
    <a:srgbClr val="FF7171"/>
    <a:srgbClr val="74B5FC"/>
    <a:srgbClr val="92D050"/>
    <a:srgbClr val="BBE0E3"/>
    <a:srgbClr val="FFFFCC"/>
    <a:srgbClr val="B6B6B6"/>
    <a:srgbClr val="FF3300"/>
    <a:srgbClr val="D2BCFA"/>
    <a:srgbClr val="E8E8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05" autoAdjust="0"/>
    <p:restoredTop sz="80669" autoAdjust="0"/>
  </p:normalViewPr>
  <p:slideViewPr>
    <p:cSldViewPr snapToGrid="0">
      <p:cViewPr varScale="1">
        <p:scale>
          <a:sx n="70" d="100"/>
          <a:sy n="70" d="100"/>
        </p:scale>
        <p:origin x="1734" y="78"/>
      </p:cViewPr>
      <p:guideLst>
        <p:guide orient="horz" pos="2160"/>
        <p:guide pos="2880"/>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4450" y="0"/>
            <a:ext cx="2949575" cy="498475"/>
          </a:xfrm>
          <a:prstGeom prst="rect">
            <a:avLst/>
          </a:prstGeom>
        </p:spPr>
        <p:txBody>
          <a:bodyPr vert="horz" lIns="91440" tIns="45720" rIns="91440" bIns="45720" rtlCol="0"/>
          <a:lstStyle>
            <a:lvl1pPr algn="r">
              <a:defRPr sz="1200"/>
            </a:lvl1pPr>
          </a:lstStyle>
          <a:p>
            <a:fld id="{FBFAD3E8-3ABD-4297-A02D-D495F58AACE9}" type="datetimeFigureOut">
              <a:rPr kumimoji="1" lang="ja-JP" altLang="en-US" smtClean="0"/>
              <a:t>2016/3/13</a:t>
            </a:fld>
            <a:endParaRPr kumimoji="1" lang="ja-JP" altLang="en-US" dirty="0"/>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4450" y="9440863"/>
            <a:ext cx="2949575" cy="498475"/>
          </a:xfrm>
          <a:prstGeom prst="rect">
            <a:avLst/>
          </a:prstGeom>
        </p:spPr>
        <p:txBody>
          <a:bodyPr vert="horz" lIns="91440" tIns="45720" rIns="91440" bIns="45720" rtlCol="0" anchor="b"/>
          <a:lstStyle>
            <a:lvl1pPr algn="r">
              <a:defRPr sz="1200"/>
            </a:lvl1pPr>
          </a:lstStyle>
          <a:p>
            <a:fld id="{AEA9AD08-0D49-4887-83C8-9948DBA4A935}" type="slidenum">
              <a:rPr kumimoji="1" lang="ja-JP" altLang="en-US" smtClean="0"/>
              <a:t>‹#›</a:t>
            </a:fld>
            <a:endParaRPr kumimoji="1" lang="ja-JP" altLang="en-US" dirty="0"/>
          </a:p>
        </p:txBody>
      </p:sp>
    </p:spTree>
    <p:extLst>
      <p:ext uri="{BB962C8B-B14F-4D97-AF65-F5344CB8AC3E}">
        <p14:creationId xmlns:p14="http://schemas.microsoft.com/office/powerpoint/2010/main" val="34381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AF6FE187-F869-42F0-95D3-B36AE7F06729}" type="datetimeFigureOut">
              <a:rPr kumimoji="1" lang="ja-JP" altLang="en-US" smtClean="0"/>
              <a:t>2016/3/13</a:t>
            </a:fld>
            <a:endParaRPr kumimoji="1" lang="ja-JP" altLang="en-US" dirty="0"/>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DF697584-4F9B-4904-BD9F-29E33B2498A8}" type="slidenum">
              <a:rPr kumimoji="1" lang="ja-JP" altLang="en-US" smtClean="0"/>
              <a:t>‹#›</a:t>
            </a:fld>
            <a:endParaRPr kumimoji="1" lang="ja-JP" altLang="en-US" dirty="0"/>
          </a:p>
        </p:txBody>
      </p:sp>
    </p:spTree>
    <p:extLst>
      <p:ext uri="{BB962C8B-B14F-4D97-AF65-F5344CB8AC3E}">
        <p14:creationId xmlns:p14="http://schemas.microsoft.com/office/powerpoint/2010/main" val="29704267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800" dirty="0" smtClean="0"/>
              <a:t>(Thank you for the introduction.</a:t>
            </a:r>
            <a:r>
              <a:rPr lang="ja-JP" altLang="en-US" sz="1800" baseline="0" dirty="0" smtClean="0"/>
              <a:t> </a:t>
            </a:r>
            <a:r>
              <a:rPr lang="en-US" altLang="ja-JP" sz="1800" baseline="0" dirty="0" smtClean="0"/>
              <a:t>)</a:t>
            </a:r>
          </a:p>
          <a:p>
            <a:r>
              <a:rPr lang="en-US" altLang="ja-JP" sz="1800" baseline="0" dirty="0" smtClean="0"/>
              <a:t>(Hello, I’m Yuta Nakamura. I’m a graduate student at Osaka University.)</a:t>
            </a:r>
          </a:p>
          <a:p>
            <a:r>
              <a:rPr lang="en-US" altLang="ja-JP" sz="1800" dirty="0" smtClean="0"/>
              <a:t>Now, I would like to talk about my research entitled</a:t>
            </a:r>
            <a:r>
              <a:rPr kumimoji="1" lang="en-US" altLang="ja-JP" sz="1800" kern="1200" baseline="0" dirty="0" smtClean="0">
                <a:solidFill>
                  <a:schemeClr val="tx1"/>
                </a:solidFill>
                <a:effectLst/>
                <a:latin typeface="+mn-lt"/>
                <a:ea typeface="+mn-ea"/>
                <a:cs typeface="+mn-cs"/>
              </a:rPr>
              <a:t> </a:t>
            </a:r>
            <a:r>
              <a:rPr kumimoji="1" lang="en-US" altLang="ja-JP" sz="1800" kern="1200" dirty="0" smtClean="0">
                <a:solidFill>
                  <a:schemeClr val="tx1"/>
                </a:solidFill>
                <a:effectLst/>
                <a:latin typeface="+mn-lt"/>
                <a:ea typeface="+mn-ea"/>
                <a:cs typeface="+mn-cs"/>
              </a:rPr>
              <a:t>“</a:t>
            </a:r>
            <a:r>
              <a:rPr lang="en-US" altLang="ja-JP" sz="1800" dirty="0" smtClean="0"/>
              <a:t>Towards Detection and Analysis of Inter-language Clones for Multilingual Web Applications</a:t>
            </a:r>
            <a:r>
              <a:rPr kumimoji="1" lang="en-US" altLang="ja-JP" sz="1800" kern="1200" dirty="0" smtClean="0">
                <a:solidFill>
                  <a:schemeClr val="tx1"/>
                </a:solidFill>
                <a:effectLst/>
                <a:latin typeface="+mn-lt"/>
                <a:ea typeface="+mn-ea"/>
                <a:cs typeface="+mn-cs"/>
              </a:rPr>
              <a:t>”.</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a:t>
            </a:fld>
            <a:endParaRPr kumimoji="1" lang="ja-JP" altLang="en-US" dirty="0"/>
          </a:p>
        </p:txBody>
      </p:sp>
    </p:spTree>
    <p:extLst>
      <p:ext uri="{BB962C8B-B14F-4D97-AF65-F5344CB8AC3E}">
        <p14:creationId xmlns:p14="http://schemas.microsoft.com/office/powerpoint/2010/main" val="36761887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Final challenge is granularity of clone detection.</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In</a:t>
            </a:r>
            <a:r>
              <a:rPr kumimoji="1" lang="en-US" altLang="ja-JP" sz="1800" baseline="0" dirty="0" smtClean="0"/>
              <a:t> detecting clones from each programming language, which granularity of clone detection will be appropriate?</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I think not very similar code fragments might be detected as an inter-language clone if I detect fine grained clones.</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Like this figure, if I detect an inter-language clone by using a fine grained clone, the callee code fragment such as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a function might be actually larger than the clone. As a result, caller code fragment calls not very similar a callee code fragment.</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10</a:t>
            </a:fld>
            <a:endParaRPr kumimoji="1" lang="ja-JP" altLang="en-US" dirty="0"/>
          </a:p>
        </p:txBody>
      </p:sp>
    </p:spTree>
    <p:extLst>
      <p:ext uri="{BB962C8B-B14F-4D97-AF65-F5344CB8AC3E}">
        <p14:creationId xmlns:p14="http://schemas.microsoft.com/office/powerpoint/2010/main" val="30775375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Finally, a</a:t>
            </a:r>
            <a:r>
              <a:rPr kumimoji="1" lang="en-US" altLang="ja-JP" sz="1800" baseline="0" dirty="0" smtClean="0"/>
              <a:t> summary of my presentation is here.</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Web applications have two characteristics and I introduced an inter-language clone caused by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These characteristics. Then, I introduced three research challenges.</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That’s all. Thank you for listening.</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11</a:t>
            </a:fld>
            <a:endParaRPr kumimoji="1" lang="ja-JP" altLang="en-US" dirty="0"/>
          </a:p>
        </p:txBody>
      </p:sp>
    </p:spTree>
    <p:extLst>
      <p:ext uri="{BB962C8B-B14F-4D97-AF65-F5344CB8AC3E}">
        <p14:creationId xmlns:p14="http://schemas.microsoft.com/office/powerpoint/2010/main" val="16257796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12</a:t>
            </a:fld>
            <a:endParaRPr kumimoji="1" lang="ja-JP" altLang="en-US" dirty="0"/>
          </a:p>
        </p:txBody>
      </p:sp>
    </p:spTree>
    <p:extLst>
      <p:ext uri="{BB962C8B-B14F-4D97-AF65-F5344CB8AC3E}">
        <p14:creationId xmlns:p14="http://schemas.microsoft.com/office/powerpoint/2010/main" val="13386967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13</a:t>
            </a:fld>
            <a:endParaRPr kumimoji="1" lang="ja-JP" altLang="en-US" dirty="0"/>
          </a:p>
        </p:txBody>
      </p:sp>
    </p:spTree>
    <p:extLst>
      <p:ext uri="{BB962C8B-B14F-4D97-AF65-F5344CB8AC3E}">
        <p14:creationId xmlns:p14="http://schemas.microsoft.com/office/powerpoint/2010/main" val="322768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At</a:t>
            </a:r>
            <a:r>
              <a:rPr kumimoji="1" lang="en-US" altLang="ja-JP" sz="1800" baseline="0" dirty="0" smtClean="0"/>
              <a:t> First, I will explain about the background of my research, web application.</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In</a:t>
            </a:r>
            <a:r>
              <a:rPr kumimoji="1" lang="en-US" altLang="ja-JP" sz="1800" baseline="0" dirty="0" smtClean="0"/>
              <a:t> recent years, web applications and their development become popular.</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One of the characteristics of the web application is that they tend to be developed by multiple programming languages, for example, client side languages such as HTML and JavaScript, or server side languages such as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PHP and Java.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Another characteristic is that web applications contain many clones. According to an investigation of clones in web applications, web applications that more than 50% codes compose clones were found.</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This is because developers give priority to the rapid development capability or their performance.</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These two characteristics of web applications cause special clones, inter-language clones.</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I will explain about the inter-language clone.</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2</a:t>
            </a:fld>
            <a:endParaRPr kumimoji="1" lang="ja-JP" altLang="en-US" dirty="0"/>
          </a:p>
        </p:txBody>
      </p:sp>
    </p:spTree>
    <p:extLst>
      <p:ext uri="{BB962C8B-B14F-4D97-AF65-F5344CB8AC3E}">
        <p14:creationId xmlns:p14="http://schemas.microsoft.com/office/powerpoint/2010/main" val="3351641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I</a:t>
            </a:r>
            <a:r>
              <a:rPr kumimoji="1" lang="en-US" altLang="ja-JP" sz="1800" dirty="0" smtClean="0"/>
              <a:t> will give an actual example of the</a:t>
            </a:r>
            <a:r>
              <a:rPr kumimoji="1" lang="en-US" altLang="ja-JP" sz="1800" baseline="0" dirty="0" smtClean="0"/>
              <a:t> inter-language clone.</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These code fragments are a part of a real OSS web application and written in two languages, HTML and JavaScript.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This HTML code fragment calls a JavaScript code fragment by calling function updateChannel().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And, there is similar pair of code fragments and they have similar callee/caller relation.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In my research, I call the two pairs of the code fragments as an instance of inter-language clone.</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3</a:t>
            </a:fld>
            <a:endParaRPr kumimoji="1" lang="ja-JP" altLang="en-US" dirty="0"/>
          </a:p>
        </p:txBody>
      </p:sp>
    </p:spTree>
    <p:extLst>
      <p:ext uri="{BB962C8B-B14F-4D97-AF65-F5344CB8AC3E}">
        <p14:creationId xmlns:p14="http://schemas.microsoft.com/office/powerpoint/2010/main" val="40582895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Next, I will introduce definition of the inter-language clone.</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Call relation set is defined as a set of code fragments which have callee/caller relations.</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Specifically, if there’re two code fragments and one code fragment call the other code fragment, the set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of the two code fragments will be call relation set. Call relation graph is graph</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representation of call relation set. A node represents a code fragment and an edge represents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a callee/caller relation and a node name represents a language used to write the code fragment.</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4</a:t>
            </a:fld>
            <a:endParaRPr kumimoji="1" lang="ja-JP" altLang="en-US" dirty="0"/>
          </a:p>
        </p:txBody>
      </p:sp>
    </p:spTree>
    <p:extLst>
      <p:ext uri="{BB962C8B-B14F-4D97-AF65-F5344CB8AC3E}">
        <p14:creationId xmlns:p14="http://schemas.microsoft.com/office/powerpoint/2010/main" val="30581729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For two given call relation set and its graph, the two sets are called as an inter-language clone</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if the following three conditions are satisfied.</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First, callee/caller relation span multiple languages. Second, two graphs are isomorphic.</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Third, each pair of the corresponding nodes between two graphs holds a clone relation.</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In this figure, call relation span two languages HTML and JavaScript, and two graphs are isomorphic and</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each pair of the nodes are a clone. So, these two call relation set will be an inter-language clone.</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5</a:t>
            </a:fld>
            <a:endParaRPr kumimoji="1" lang="ja-JP" altLang="en-US" dirty="0"/>
          </a:p>
        </p:txBody>
      </p:sp>
    </p:spTree>
    <p:extLst>
      <p:ext uri="{BB962C8B-B14F-4D97-AF65-F5344CB8AC3E}">
        <p14:creationId xmlns:p14="http://schemas.microsoft.com/office/powerpoint/2010/main" val="26003560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Next, I will explain</a:t>
            </a:r>
            <a:r>
              <a:rPr kumimoji="1" lang="en-US" altLang="ja-JP" sz="1800" baseline="0" dirty="0" smtClean="0"/>
              <a:t> about benefit of detecting inter-language clones.</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In the software maintenance, many clones increase the cost.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For example, If developers modify a clone, they need to check whether other clones are similarly modified.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But, in the case of the inter-language clones,  clones which have no callee/caller relations will not be interlanguage clones. So, developers can check less number of instances of clone in the software maintenance like this figure.</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6</a:t>
            </a:fld>
            <a:endParaRPr kumimoji="1" lang="ja-JP" altLang="en-US" dirty="0"/>
          </a:p>
        </p:txBody>
      </p:sp>
    </p:spTree>
    <p:extLst>
      <p:ext uri="{BB962C8B-B14F-4D97-AF65-F5344CB8AC3E}">
        <p14:creationId xmlns:p14="http://schemas.microsoft.com/office/powerpoint/2010/main" val="26640943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At present, an</a:t>
            </a:r>
            <a:r>
              <a:rPr kumimoji="1" lang="en-US" altLang="ja-JP" sz="1800" baseline="0" dirty="0" smtClean="0"/>
              <a:t> overview of detection approach is here.</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My approach consists of 3 steps. First, my approach detects code clones for each programming language.</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Second, my approach analyzes callee/caller relations among code fragments. Finally, my approach detects</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inter-language clones by using the detected clones and the relations.</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Next, I will introduce research challenges in detecting the inter-language clones.</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7</a:t>
            </a:fld>
            <a:endParaRPr kumimoji="1" lang="ja-JP" altLang="en-US" dirty="0"/>
          </a:p>
        </p:txBody>
      </p:sp>
    </p:spTree>
    <p:extLst>
      <p:ext uri="{BB962C8B-B14F-4D97-AF65-F5344CB8AC3E}">
        <p14:creationId xmlns:p14="http://schemas.microsoft.com/office/powerpoint/2010/main" val="42791651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The first challenge is target</a:t>
            </a:r>
            <a:r>
              <a:rPr kumimoji="1" lang="en-US" altLang="ja-JP" sz="1800" baseline="0" dirty="0" smtClean="0"/>
              <a:t> programming languages</a:t>
            </a:r>
            <a:r>
              <a:rPr kumimoji="1" lang="en-US" altLang="ja-JP" sz="180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Language-dependent</a:t>
            </a:r>
            <a:r>
              <a:rPr kumimoji="1" lang="en-US" altLang="ja-JP" sz="1800" baseline="0" dirty="0" smtClean="0"/>
              <a:t> approach are desirable due to analysis of callee/caller relation.</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Then, I need to decide which combinations of languages should be focused.</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8</a:t>
            </a:fld>
            <a:endParaRPr kumimoji="1" lang="ja-JP" altLang="en-US" dirty="0"/>
          </a:p>
        </p:txBody>
      </p:sp>
    </p:spTree>
    <p:extLst>
      <p:ext uri="{BB962C8B-B14F-4D97-AF65-F5344CB8AC3E}">
        <p14:creationId xmlns:p14="http://schemas.microsoft.com/office/powerpoint/2010/main" val="35454940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The</a:t>
            </a:r>
            <a:r>
              <a:rPr kumimoji="1" lang="en-US" altLang="ja-JP" sz="1800" baseline="0" dirty="0" smtClean="0"/>
              <a:t> second challenge is tangled files. There exit files written in multiple languages in web applications.</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For example, HTML source codes might contain JavaScript codes between &lt;script&gt; tags.</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These tangled files prevent our approach from analyzing. Therefore, I should decide how to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aseline="0" dirty="0" smtClean="0"/>
              <a:t>deal with this problem.</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9</a:t>
            </a:fld>
            <a:endParaRPr kumimoji="1" lang="ja-JP" altLang="en-US" dirty="0"/>
          </a:p>
        </p:txBody>
      </p:sp>
    </p:spTree>
    <p:extLst>
      <p:ext uri="{BB962C8B-B14F-4D97-AF65-F5344CB8AC3E}">
        <p14:creationId xmlns:p14="http://schemas.microsoft.com/office/powerpoint/2010/main" val="35402057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sz="1800" dirty="0">
              <a:solidFill>
                <a:srgbClr val="000000"/>
              </a:solidFill>
            </a:endParaRPr>
          </a:p>
        </p:txBody>
      </p:sp>
      <p:sp>
        <p:nvSpPr>
          <p:cNvPr id="3074" name="Rectangle 2"/>
          <p:cNvSpPr>
            <a:spLocks noGrp="1" noChangeArrowheads="1"/>
          </p:cNvSpPr>
          <p:nvPr>
            <p:ph type="ctrTitle"/>
          </p:nvPr>
        </p:nvSpPr>
        <p:spPr>
          <a:xfrm>
            <a:off x="685800" y="1484315"/>
            <a:ext cx="7772400" cy="1470025"/>
          </a:xfrm>
        </p:spPr>
        <p:txBody>
          <a:bodyPr/>
          <a:lstStyle>
            <a:lvl1pPr>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1800" dirty="0">
              <a:solidFill>
                <a:srgbClr val="000000"/>
              </a:solidFill>
            </a:endParaRPr>
          </a:p>
        </p:txBody>
      </p:sp>
      <p:sp>
        <p:nvSpPr>
          <p:cNvPr id="3093" name="Text Box 21"/>
          <p:cNvSpPr txBox="1">
            <a:spLocks noChangeArrowheads="1"/>
          </p:cNvSpPr>
          <p:nvPr userDrawn="1"/>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dirty="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dirty="0">
              <a:solidFill>
                <a:srgbClr val="000000"/>
              </a:solidFill>
            </a:endParaRPr>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dirty="0">
                <a:solidFill>
                  <a:srgbClr val="000000"/>
                </a:solidFill>
              </a:rPr>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113375630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dirty="0">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008132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dirty="0">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1359835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dirty="0">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390508093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dirty="0">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11465058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dirty="0">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dirty="0">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424995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dirty="0">
              <a:solidFill>
                <a:srgbClr val="FFFFFF"/>
              </a:solidFill>
            </a:endParaRPr>
          </a:p>
        </p:txBody>
      </p:sp>
      <p:sp>
        <p:nvSpPr>
          <p:cNvPr id="8" name="フッター プレースホルダ 7"/>
          <p:cNvSpPr>
            <a:spLocks noGrp="1"/>
          </p:cNvSpPr>
          <p:nvPr>
            <p:ph type="ftr" sz="quarter" idx="11"/>
          </p:nvPr>
        </p:nvSpPr>
        <p:spPr/>
        <p:txBody>
          <a:bodyPr/>
          <a:lstStyle>
            <a:lvl1pPr>
              <a:defRPr/>
            </a:lvl1pPr>
          </a:lstStyle>
          <a:p>
            <a:r>
              <a:rPr lang="en-US" altLang="ja-JP" dirty="0">
                <a:solidFill>
                  <a:srgbClr val="000000"/>
                </a:solidFill>
              </a:rPr>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1593273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dirty="0">
              <a:solidFill>
                <a:srgbClr val="FFFFFF"/>
              </a:solidFill>
            </a:endParaRPr>
          </a:p>
        </p:txBody>
      </p:sp>
      <p:sp>
        <p:nvSpPr>
          <p:cNvPr id="4" name="フッター プレースホルダ 3"/>
          <p:cNvSpPr>
            <a:spLocks noGrp="1"/>
          </p:cNvSpPr>
          <p:nvPr>
            <p:ph type="ftr" sz="quarter" idx="11"/>
          </p:nvPr>
        </p:nvSpPr>
        <p:spPr/>
        <p:txBody>
          <a:bodyPr/>
          <a:lstStyle>
            <a:lvl1pPr>
              <a:defRPr/>
            </a:lvl1pPr>
          </a:lstStyle>
          <a:p>
            <a:r>
              <a:rPr lang="en-US" altLang="ja-JP" dirty="0">
                <a:solidFill>
                  <a:srgbClr val="000000"/>
                </a:solidFill>
              </a:rPr>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435167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dirty="0">
              <a:solidFill>
                <a:srgbClr val="FFFFFF"/>
              </a:solidFill>
            </a:endParaRPr>
          </a:p>
        </p:txBody>
      </p:sp>
      <p:sp>
        <p:nvSpPr>
          <p:cNvPr id="3" name="フッター プレースホルダ 2"/>
          <p:cNvSpPr>
            <a:spLocks noGrp="1"/>
          </p:cNvSpPr>
          <p:nvPr>
            <p:ph type="ftr" sz="quarter" idx="11"/>
          </p:nvPr>
        </p:nvSpPr>
        <p:spPr/>
        <p:txBody>
          <a:bodyPr/>
          <a:lstStyle>
            <a:lvl1pPr>
              <a:defRPr/>
            </a:lvl1pPr>
          </a:lstStyle>
          <a:p>
            <a:r>
              <a:rPr lang="en-US" altLang="ja-JP" dirty="0">
                <a:solidFill>
                  <a:srgbClr val="000000"/>
                </a:solidFill>
              </a:rPr>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3141107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dirty="0">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dirty="0">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257370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smtClean="0"/>
              <a:t>アイコンをクリックして図を追加</a:t>
            </a:r>
            <a:endParaRPr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dirty="0">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dirty="0">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626603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371460"/>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57200" y="1600202"/>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sz="1800" dirty="0">
              <a:solidFill>
                <a:srgbClr val="000000"/>
              </a:solidFill>
            </a:endParaRPr>
          </a:p>
        </p:txBody>
      </p:sp>
      <p:sp>
        <p:nvSpPr>
          <p:cNvPr id="1036" name="Line 12"/>
          <p:cNvSpPr>
            <a:spLocks noChangeShapeType="1"/>
          </p:cNvSpPr>
          <p:nvPr/>
        </p:nvSpPr>
        <p:spPr bwMode="auto">
          <a:xfrm>
            <a:off x="468314" y="1484313"/>
            <a:ext cx="82073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1800" dirty="0">
              <a:solidFill>
                <a:srgbClr val="000000"/>
              </a:solidFill>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7912606" y="288927"/>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fontAlgn="base">
              <a:spcBef>
                <a:spcPct val="0"/>
              </a:spcBef>
              <a:spcAft>
                <a:spcPct val="0"/>
              </a:spcAft>
            </a:pPr>
            <a:endParaRPr lang="en-US" altLang="ja-JP" dirty="0">
              <a:solidFill>
                <a:srgbClr val="FFFFFF"/>
              </a:solidFill>
            </a:endParaRPr>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r>
              <a:rPr lang="en-US" altLang="ja-JP" dirty="0">
                <a:solidFill>
                  <a:srgbClr val="000000"/>
                </a:solidFill>
              </a:rPr>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7"/>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7D5496B1-25AB-42E4-9FB2-6D8F98E71759}" type="slidenum">
              <a:rPr lang="en-US" altLang="ja-JP">
                <a:solidFill>
                  <a:srgbClr val="000000"/>
                </a:solidFill>
              </a:rPr>
              <a:pPr fontAlgn="base">
                <a:spcBef>
                  <a:spcPct val="0"/>
                </a:spcBef>
                <a:spcAft>
                  <a:spcPct val="0"/>
                </a:spcAft>
              </a:pPr>
              <a:t>‹#›</a:t>
            </a:fld>
            <a:endParaRPr lang="en-US" altLang="ja-JP" dirty="0">
              <a:solidFill>
                <a:srgbClr val="000000"/>
              </a:solidFill>
            </a:endParaRPr>
          </a:p>
        </p:txBody>
      </p:sp>
      <p:sp>
        <p:nvSpPr>
          <p:cNvPr id="1048" name="Text Box 24"/>
          <p:cNvSpPr txBox="1">
            <a:spLocks noChangeArrowheads="1"/>
          </p:cNvSpPr>
          <p:nvPr/>
        </p:nvSpPr>
        <p:spPr bwMode="auto">
          <a:xfrm>
            <a:off x="334963" y="6640515"/>
            <a:ext cx="6385081"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dirty="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42724135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41251" y="1068947"/>
            <a:ext cx="8859055" cy="2009104"/>
          </a:xfrm>
        </p:spPr>
        <p:txBody>
          <a:bodyPr/>
          <a:lstStyle/>
          <a:p>
            <a:r>
              <a:rPr lang="en-US" altLang="ja-JP" dirty="0" smtClean="0"/>
              <a:t>Towards Detection and Analysis of Inter-Language Clones for Multilingual Web Applications</a:t>
            </a:r>
            <a:endParaRPr kumimoji="1" lang="ja-JP" altLang="en-US" dirty="0"/>
          </a:p>
        </p:txBody>
      </p:sp>
      <p:sp>
        <p:nvSpPr>
          <p:cNvPr id="3" name="サブタイトル 2"/>
          <p:cNvSpPr>
            <a:spLocks noGrp="1"/>
          </p:cNvSpPr>
          <p:nvPr>
            <p:ph type="subTitle" idx="1"/>
          </p:nvPr>
        </p:nvSpPr>
        <p:spPr>
          <a:xfrm>
            <a:off x="415635" y="3573463"/>
            <a:ext cx="8562109" cy="1752600"/>
          </a:xfrm>
        </p:spPr>
        <p:txBody>
          <a:bodyPr/>
          <a:lstStyle/>
          <a:p>
            <a:r>
              <a:rPr lang="en-US" altLang="ja-JP" sz="2400" u="sng" dirty="0" smtClean="0"/>
              <a:t>Yuta Nakamura</a:t>
            </a:r>
            <a:r>
              <a:rPr lang="en-US" altLang="ja-JP" sz="2400" u="sng" baseline="30000" dirty="0" smtClean="0"/>
              <a:t>1</a:t>
            </a:r>
            <a:r>
              <a:rPr lang="en-US" altLang="ja-JP" sz="2400" dirty="0" smtClean="0"/>
              <a:t>, Eunjong </a:t>
            </a:r>
            <a:r>
              <a:rPr lang="en-US" altLang="ja-JP" sz="2400" dirty="0"/>
              <a:t>Choi</a:t>
            </a:r>
            <a:r>
              <a:rPr lang="en-US" altLang="ja-JP" sz="2400" baseline="30000" dirty="0"/>
              <a:t>1</a:t>
            </a:r>
            <a:r>
              <a:rPr lang="en-US" altLang="ja-JP" sz="2400" dirty="0"/>
              <a:t>, </a:t>
            </a:r>
            <a:r>
              <a:rPr lang="en-US" altLang="ja-JP" sz="2400" dirty="0" smtClean="0"/>
              <a:t>Norihiro </a:t>
            </a:r>
            <a:r>
              <a:rPr lang="en-US" altLang="ja-JP" sz="2400" dirty="0"/>
              <a:t>Yoshida</a:t>
            </a:r>
            <a:r>
              <a:rPr lang="en-US" altLang="ja-JP" sz="2400" baseline="30000" dirty="0"/>
              <a:t>2</a:t>
            </a:r>
            <a:r>
              <a:rPr lang="en-US" altLang="ja-JP" sz="2400" dirty="0"/>
              <a:t>, </a:t>
            </a:r>
          </a:p>
          <a:p>
            <a:r>
              <a:rPr lang="en-US" altLang="ja-JP" sz="2400" dirty="0" smtClean="0"/>
              <a:t>Shusuke </a:t>
            </a:r>
            <a:r>
              <a:rPr lang="en-US" altLang="ja-JP" sz="2400" dirty="0"/>
              <a:t>Haruna</a:t>
            </a:r>
            <a:r>
              <a:rPr lang="en-US" altLang="ja-JP" sz="2400" baseline="30000" dirty="0"/>
              <a:t>1</a:t>
            </a:r>
            <a:r>
              <a:rPr lang="en-US" altLang="ja-JP" sz="2400" dirty="0"/>
              <a:t>, Katsuro Inoue</a:t>
            </a:r>
            <a:r>
              <a:rPr lang="en-US" altLang="ja-JP" sz="2400" baseline="30000" dirty="0"/>
              <a:t>1</a:t>
            </a:r>
          </a:p>
          <a:p>
            <a:r>
              <a:rPr lang="en-US" altLang="ja-JP" sz="2400" baseline="30000" dirty="0" smtClean="0"/>
              <a:t>1</a:t>
            </a:r>
            <a:r>
              <a:rPr lang="en-US" altLang="ja-JP" sz="2400" dirty="0" smtClean="0"/>
              <a:t>Osaka </a:t>
            </a:r>
            <a:r>
              <a:rPr lang="en-US" altLang="ja-JP" sz="2400" dirty="0"/>
              <a:t>University, </a:t>
            </a:r>
            <a:r>
              <a:rPr lang="en-US" altLang="ja-JP" sz="2400" dirty="0" smtClean="0"/>
              <a:t>Japan</a:t>
            </a:r>
          </a:p>
          <a:p>
            <a:r>
              <a:rPr lang="en-US" altLang="ja-JP" sz="2400" baseline="30000" dirty="0" smtClean="0"/>
              <a:t>2</a:t>
            </a:r>
            <a:r>
              <a:rPr lang="en-US" altLang="ja-JP" sz="2400" dirty="0" smtClean="0"/>
              <a:t>Nagoya </a:t>
            </a:r>
            <a:r>
              <a:rPr lang="en-US" altLang="ja-JP" sz="2400" dirty="0"/>
              <a:t>University, </a:t>
            </a:r>
            <a:r>
              <a:rPr lang="en-US" altLang="ja-JP" sz="2400" dirty="0" smtClean="0"/>
              <a:t>Japan</a:t>
            </a:r>
            <a:endParaRPr lang="ja-JP" altLang="en-US" sz="2400" dirty="0"/>
          </a:p>
        </p:txBody>
      </p:sp>
      <p:sp>
        <p:nvSpPr>
          <p:cNvPr id="4" name="スライド番号プレースホルダー 3"/>
          <p:cNvSpPr>
            <a:spLocks noGrp="1"/>
          </p:cNvSpPr>
          <p:nvPr>
            <p:ph type="sldNum" sz="quarter" idx="4"/>
          </p:nvPr>
        </p:nvSpPr>
        <p:spPr/>
        <p:txBody>
          <a:bodyPr/>
          <a:lstStyle/>
          <a:p>
            <a:fld id="{1D4BE88F-AC79-404B-A366-58BAA02F4B18}" type="slidenum">
              <a:rPr lang="en-US" altLang="ja-JP" smtClean="0">
                <a:solidFill>
                  <a:srgbClr val="000000"/>
                </a:solidFill>
              </a:rPr>
              <a:pPr/>
              <a:t>1</a:t>
            </a:fld>
            <a:endParaRPr lang="en-US" altLang="ja-JP" dirty="0">
              <a:solidFill>
                <a:srgbClr val="000000"/>
              </a:solidFill>
            </a:endParaRPr>
          </a:p>
        </p:txBody>
      </p:sp>
    </p:spTree>
    <p:extLst>
      <p:ext uri="{BB962C8B-B14F-4D97-AF65-F5344CB8AC3E}">
        <p14:creationId xmlns:p14="http://schemas.microsoft.com/office/powerpoint/2010/main" val="27217773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7776" y="1660502"/>
            <a:ext cx="9145808" cy="5059981"/>
          </a:xfrm>
        </p:spPr>
        <p:txBody>
          <a:bodyPr/>
          <a:lstStyle/>
          <a:p>
            <a:pPr marL="0" indent="0">
              <a:buNone/>
            </a:pPr>
            <a:r>
              <a:rPr kumimoji="1" lang="en-US" altLang="ja-JP" sz="2800" dirty="0" smtClean="0"/>
              <a:t>Which granularity of clone detection will be appropriate?</a:t>
            </a:r>
          </a:p>
          <a:p>
            <a:pPr marL="0" indent="0">
              <a:buNone/>
            </a:pPr>
            <a:endParaRPr kumimoji="1" lang="en-US" altLang="ja-JP"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10</a:t>
            </a:fld>
            <a:endParaRPr lang="en-US" altLang="ja-JP" dirty="0">
              <a:solidFill>
                <a:srgbClr val="000000"/>
              </a:solidFill>
            </a:endParaRPr>
          </a:p>
        </p:txBody>
      </p:sp>
      <p:cxnSp>
        <p:nvCxnSpPr>
          <p:cNvPr id="10" name="直線矢印コネクタ 9"/>
          <p:cNvCxnSpPr/>
          <p:nvPr/>
        </p:nvCxnSpPr>
        <p:spPr>
          <a:xfrm flipV="1">
            <a:off x="1034765" y="4408748"/>
            <a:ext cx="1453910" cy="442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p:nvPr/>
        </p:nvCxnSpPr>
        <p:spPr>
          <a:xfrm flipV="1">
            <a:off x="1034764" y="5608620"/>
            <a:ext cx="1453911" cy="442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テキスト ボックス 34"/>
          <p:cNvSpPr txBox="1"/>
          <p:nvPr/>
        </p:nvSpPr>
        <p:spPr>
          <a:xfrm>
            <a:off x="3890736" y="4000414"/>
            <a:ext cx="3260829" cy="400110"/>
          </a:xfrm>
          <a:prstGeom prst="rect">
            <a:avLst/>
          </a:prstGeom>
          <a:noFill/>
        </p:spPr>
        <p:txBody>
          <a:bodyPr wrap="none" rtlCol="0">
            <a:spAutoFit/>
          </a:bodyPr>
          <a:lstStyle/>
          <a:p>
            <a:pPr algn="ctr"/>
            <a:r>
              <a:rPr kumimoji="1" lang="en-US" altLang="ja-JP" sz="2000" dirty="0" smtClean="0"/>
              <a:t>detected clone of fine grain</a:t>
            </a:r>
            <a:endParaRPr kumimoji="1" lang="ja-JP" altLang="en-US" sz="2000" dirty="0"/>
          </a:p>
        </p:txBody>
      </p:sp>
      <p:sp>
        <p:nvSpPr>
          <p:cNvPr id="36" name="テキスト ボックス 35"/>
          <p:cNvSpPr txBox="1"/>
          <p:nvPr/>
        </p:nvSpPr>
        <p:spPr>
          <a:xfrm>
            <a:off x="1413784" y="4031350"/>
            <a:ext cx="570990" cy="400110"/>
          </a:xfrm>
          <a:prstGeom prst="rect">
            <a:avLst/>
          </a:prstGeom>
          <a:noFill/>
        </p:spPr>
        <p:txBody>
          <a:bodyPr wrap="none" rtlCol="0">
            <a:spAutoFit/>
          </a:bodyPr>
          <a:lstStyle/>
          <a:p>
            <a:pPr algn="ctr"/>
            <a:r>
              <a:rPr kumimoji="1" lang="en-US" altLang="ja-JP" sz="2000" dirty="0" smtClean="0"/>
              <a:t>call</a:t>
            </a:r>
            <a:endParaRPr kumimoji="1" lang="ja-JP" altLang="en-US" sz="2000" dirty="0"/>
          </a:p>
        </p:txBody>
      </p:sp>
      <p:sp>
        <p:nvSpPr>
          <p:cNvPr id="39" name="テキスト ボックス 38"/>
          <p:cNvSpPr txBox="1"/>
          <p:nvPr/>
        </p:nvSpPr>
        <p:spPr>
          <a:xfrm>
            <a:off x="3644796" y="5053685"/>
            <a:ext cx="5349076" cy="1015663"/>
          </a:xfrm>
          <a:prstGeom prst="rect">
            <a:avLst/>
          </a:prstGeom>
          <a:noFill/>
          <a:ln>
            <a:solidFill>
              <a:schemeClr val="tx1"/>
            </a:solidFill>
          </a:ln>
        </p:spPr>
        <p:txBody>
          <a:bodyPr wrap="square" rtlCol="0">
            <a:spAutoFit/>
          </a:bodyPr>
          <a:lstStyle/>
          <a:p>
            <a:r>
              <a:rPr lang="en-US" altLang="ja-JP" sz="2000" dirty="0" smtClean="0"/>
              <a:t>Detecting an inter-language clone by using</a:t>
            </a:r>
          </a:p>
          <a:p>
            <a:r>
              <a:rPr lang="en-US" altLang="ja-JP" sz="2000" dirty="0" smtClean="0"/>
              <a:t>a fine grained clone, the callee code fragment might be actually larger than the clone.</a:t>
            </a:r>
          </a:p>
        </p:txBody>
      </p:sp>
      <p:sp>
        <p:nvSpPr>
          <p:cNvPr id="29" name="Rectangle 25"/>
          <p:cNvSpPr>
            <a:spLocks noChangeArrowheads="1"/>
          </p:cNvSpPr>
          <p:nvPr/>
        </p:nvSpPr>
        <p:spPr bwMode="auto">
          <a:xfrm>
            <a:off x="499976" y="4213961"/>
            <a:ext cx="522287" cy="528464"/>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ja-JP" altLang="ja-JP" dirty="0"/>
          </a:p>
        </p:txBody>
      </p:sp>
      <p:sp>
        <p:nvSpPr>
          <p:cNvPr id="30" name="Rectangle 25"/>
          <p:cNvSpPr>
            <a:spLocks noChangeArrowheads="1"/>
          </p:cNvSpPr>
          <p:nvPr/>
        </p:nvSpPr>
        <p:spPr bwMode="auto">
          <a:xfrm>
            <a:off x="2524960" y="4007564"/>
            <a:ext cx="791807" cy="1017349"/>
          </a:xfrm>
          <a:prstGeom prst="rect">
            <a:avLst/>
          </a:prstGeom>
          <a:solidFill>
            <a:srgbClr val="FF7171"/>
          </a:solidFill>
          <a:ln w="19050">
            <a:solidFill>
              <a:schemeClr val="tx1"/>
            </a:solidFill>
            <a:miter lim="800000"/>
            <a:headEnd/>
            <a:tailEnd/>
          </a:ln>
          <a:effectLst/>
        </p:spPr>
        <p:txBody>
          <a:bodyPr wrap="none" anchor="ctr"/>
          <a:lstStyle/>
          <a:p>
            <a:pPr algn="ctr" eaLnBrk="1" hangingPunct="1"/>
            <a:endParaRPr kumimoji="1" lang="ja-JP" altLang="ja-JP" dirty="0"/>
          </a:p>
        </p:txBody>
      </p:sp>
      <p:sp>
        <p:nvSpPr>
          <p:cNvPr id="32" name="Rectangle 25"/>
          <p:cNvSpPr>
            <a:spLocks noChangeArrowheads="1"/>
          </p:cNvSpPr>
          <p:nvPr/>
        </p:nvSpPr>
        <p:spPr bwMode="auto">
          <a:xfrm>
            <a:off x="499976" y="5404449"/>
            <a:ext cx="522287" cy="528464"/>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ja-JP" altLang="ja-JP" dirty="0"/>
          </a:p>
        </p:txBody>
      </p:sp>
      <p:sp>
        <p:nvSpPr>
          <p:cNvPr id="33" name="Rectangle 25"/>
          <p:cNvSpPr>
            <a:spLocks noChangeArrowheads="1"/>
          </p:cNvSpPr>
          <p:nvPr/>
        </p:nvSpPr>
        <p:spPr bwMode="auto">
          <a:xfrm>
            <a:off x="2524960" y="5380009"/>
            <a:ext cx="791807" cy="552691"/>
          </a:xfrm>
          <a:prstGeom prst="rect">
            <a:avLst/>
          </a:prstGeom>
          <a:solidFill>
            <a:srgbClr val="FF7171"/>
          </a:solidFill>
          <a:ln w="19050">
            <a:solidFill>
              <a:schemeClr val="tx1"/>
            </a:solidFill>
            <a:miter lim="800000"/>
            <a:headEnd/>
            <a:tailEnd/>
          </a:ln>
          <a:effectLst/>
        </p:spPr>
        <p:txBody>
          <a:bodyPr wrap="none" anchor="ctr"/>
          <a:lstStyle/>
          <a:p>
            <a:pPr algn="ctr" eaLnBrk="1" hangingPunct="1"/>
            <a:endParaRPr kumimoji="1" lang="ja-JP" altLang="ja-JP" dirty="0"/>
          </a:p>
        </p:txBody>
      </p:sp>
      <p:sp>
        <p:nvSpPr>
          <p:cNvPr id="23" name="テキスト ボックス 22"/>
          <p:cNvSpPr txBox="1"/>
          <p:nvPr/>
        </p:nvSpPr>
        <p:spPr>
          <a:xfrm>
            <a:off x="1413784" y="5233431"/>
            <a:ext cx="570990" cy="400110"/>
          </a:xfrm>
          <a:prstGeom prst="rect">
            <a:avLst/>
          </a:prstGeom>
          <a:noFill/>
        </p:spPr>
        <p:txBody>
          <a:bodyPr wrap="none" rtlCol="0">
            <a:spAutoFit/>
          </a:bodyPr>
          <a:lstStyle/>
          <a:p>
            <a:pPr algn="ctr"/>
            <a:r>
              <a:rPr kumimoji="1" lang="en-US" altLang="ja-JP" sz="2000" dirty="0" smtClean="0"/>
              <a:t>call</a:t>
            </a:r>
            <a:endParaRPr kumimoji="1" lang="ja-JP" altLang="en-US" sz="2000" dirty="0"/>
          </a:p>
        </p:txBody>
      </p:sp>
      <p:sp>
        <p:nvSpPr>
          <p:cNvPr id="22" name="タイトル 1"/>
          <p:cNvSpPr>
            <a:spLocks noGrp="1"/>
          </p:cNvSpPr>
          <p:nvPr>
            <p:ph type="title"/>
          </p:nvPr>
        </p:nvSpPr>
        <p:spPr>
          <a:xfrm>
            <a:off x="352270" y="251540"/>
            <a:ext cx="8374856" cy="1143000"/>
          </a:xfrm>
        </p:spPr>
        <p:txBody>
          <a:bodyPr/>
          <a:lstStyle/>
          <a:p>
            <a:r>
              <a:rPr kumimoji="1" lang="en-US" altLang="ja-JP" dirty="0" smtClean="0"/>
              <a:t>Research Challenge</a:t>
            </a:r>
            <a:br>
              <a:rPr kumimoji="1" lang="en-US" altLang="ja-JP" dirty="0" smtClean="0"/>
            </a:br>
            <a:r>
              <a:rPr kumimoji="1" lang="en-US" altLang="ja-JP" dirty="0" smtClean="0"/>
              <a:t>- Granularity of Clone </a:t>
            </a:r>
            <a:r>
              <a:rPr lang="en-US" altLang="ja-JP" dirty="0"/>
              <a:t>D</a:t>
            </a:r>
            <a:r>
              <a:rPr kumimoji="1" lang="en-US" altLang="ja-JP" dirty="0" smtClean="0"/>
              <a:t>etection -</a:t>
            </a:r>
            <a:endParaRPr kumimoji="1" lang="ja-JP" altLang="en-US" dirty="0"/>
          </a:p>
        </p:txBody>
      </p:sp>
      <p:sp>
        <p:nvSpPr>
          <p:cNvPr id="24" name="角丸四角形 23"/>
          <p:cNvSpPr/>
          <p:nvPr/>
        </p:nvSpPr>
        <p:spPr>
          <a:xfrm>
            <a:off x="2530794" y="4004054"/>
            <a:ext cx="785973" cy="174462"/>
          </a:xfrm>
          <a:prstGeom prst="roundRect">
            <a:avLst/>
          </a:prstGeom>
          <a:pattFill prst="dkUpDiag">
            <a:fgClr>
              <a:schemeClr val="tx1"/>
            </a:fgClr>
            <a:bgClr>
              <a:schemeClr val="bg1"/>
            </a:bgClr>
          </a:patt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25" name="角丸四角形 24"/>
          <p:cNvSpPr/>
          <p:nvPr/>
        </p:nvSpPr>
        <p:spPr>
          <a:xfrm>
            <a:off x="2530794" y="5357580"/>
            <a:ext cx="785973" cy="177657"/>
          </a:xfrm>
          <a:prstGeom prst="roundRect">
            <a:avLst/>
          </a:prstGeom>
          <a:pattFill prst="dkUpDiag">
            <a:fgClr>
              <a:schemeClr val="tx1"/>
            </a:fgClr>
            <a:bgClr>
              <a:schemeClr val="bg1"/>
            </a:bgClr>
          </a:patt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2" name="テキスト ボックス 1"/>
          <p:cNvSpPr txBox="1"/>
          <p:nvPr/>
        </p:nvSpPr>
        <p:spPr>
          <a:xfrm>
            <a:off x="67776" y="2833462"/>
            <a:ext cx="9185528" cy="954107"/>
          </a:xfrm>
          <a:prstGeom prst="rect">
            <a:avLst/>
          </a:prstGeom>
          <a:noFill/>
        </p:spPr>
        <p:txBody>
          <a:bodyPr wrap="none" rtlCol="0">
            <a:spAutoFit/>
          </a:bodyPr>
          <a:lstStyle/>
          <a:p>
            <a:r>
              <a:rPr kumimoji="1" lang="en-US" altLang="ja-JP" sz="2800" dirty="0" smtClean="0"/>
              <a:t>Detecting fine grained clones, not very similar code </a:t>
            </a:r>
          </a:p>
          <a:p>
            <a:r>
              <a:rPr kumimoji="1" lang="en-US" altLang="ja-JP" sz="2800" dirty="0" smtClean="0"/>
              <a:t>fragments might be detected as an inter-language clone.</a:t>
            </a:r>
            <a:endParaRPr kumimoji="1" lang="ja-JP" altLang="en-US" sz="2800" dirty="0"/>
          </a:p>
        </p:txBody>
      </p:sp>
      <p:sp>
        <p:nvSpPr>
          <p:cNvPr id="20" name="テキスト ボックス 19"/>
          <p:cNvSpPr txBox="1"/>
          <p:nvPr/>
        </p:nvSpPr>
        <p:spPr>
          <a:xfrm>
            <a:off x="178741" y="2418643"/>
            <a:ext cx="920445" cy="461665"/>
          </a:xfrm>
          <a:prstGeom prst="rect">
            <a:avLst/>
          </a:prstGeom>
          <a:solidFill>
            <a:srgbClr val="EEDF6E"/>
          </a:solidFill>
        </p:spPr>
        <p:txBody>
          <a:bodyPr wrap="none" rtlCol="0">
            <a:spAutoFit/>
          </a:bodyPr>
          <a:lstStyle/>
          <a:p>
            <a:r>
              <a:rPr kumimoji="1" lang="en-US" altLang="ja-JP" sz="2400" dirty="0" smtClean="0"/>
              <a:t>Note:</a:t>
            </a:r>
            <a:endParaRPr kumimoji="1" lang="ja-JP" altLang="en-US" sz="2400" dirty="0"/>
          </a:p>
        </p:txBody>
      </p:sp>
      <p:sp>
        <p:nvSpPr>
          <p:cNvPr id="26" name="テキスト ボックス 25"/>
          <p:cNvSpPr txBox="1"/>
          <p:nvPr/>
        </p:nvSpPr>
        <p:spPr>
          <a:xfrm>
            <a:off x="13158" y="5940037"/>
            <a:ext cx="1495922" cy="707886"/>
          </a:xfrm>
          <a:prstGeom prst="rect">
            <a:avLst/>
          </a:prstGeom>
          <a:noFill/>
        </p:spPr>
        <p:txBody>
          <a:bodyPr wrap="none" rtlCol="0">
            <a:spAutoFit/>
          </a:bodyPr>
          <a:lstStyle/>
          <a:p>
            <a:pPr algn="ctr"/>
            <a:r>
              <a:rPr kumimoji="1" lang="en-US" altLang="ja-JP" sz="2000" dirty="0" smtClean="0"/>
              <a:t>caller code </a:t>
            </a:r>
          </a:p>
          <a:p>
            <a:pPr algn="ctr"/>
            <a:r>
              <a:rPr kumimoji="1" lang="en-US" altLang="ja-JP" sz="2000" dirty="0" smtClean="0"/>
              <a:t>fragment</a:t>
            </a:r>
            <a:endParaRPr kumimoji="1" lang="ja-JP" altLang="en-US" sz="2000" dirty="0"/>
          </a:p>
        </p:txBody>
      </p:sp>
      <p:sp>
        <p:nvSpPr>
          <p:cNvPr id="27" name="テキスト ボックス 26"/>
          <p:cNvSpPr txBox="1"/>
          <p:nvPr/>
        </p:nvSpPr>
        <p:spPr>
          <a:xfrm>
            <a:off x="2144048" y="5942594"/>
            <a:ext cx="1553630" cy="707886"/>
          </a:xfrm>
          <a:prstGeom prst="rect">
            <a:avLst/>
          </a:prstGeom>
          <a:noFill/>
        </p:spPr>
        <p:txBody>
          <a:bodyPr wrap="none" rtlCol="0">
            <a:spAutoFit/>
          </a:bodyPr>
          <a:lstStyle/>
          <a:p>
            <a:pPr algn="ctr"/>
            <a:r>
              <a:rPr kumimoji="1" lang="en-US" altLang="ja-JP" sz="2000" dirty="0" smtClean="0"/>
              <a:t>callee code </a:t>
            </a:r>
          </a:p>
          <a:p>
            <a:pPr algn="ctr"/>
            <a:r>
              <a:rPr kumimoji="1" lang="en-US" altLang="ja-JP" sz="2000" dirty="0" smtClean="0"/>
              <a:t>fragment</a:t>
            </a:r>
            <a:endParaRPr kumimoji="1" lang="ja-JP" altLang="en-US" sz="2000" dirty="0"/>
          </a:p>
        </p:txBody>
      </p:sp>
      <p:cxnSp>
        <p:nvCxnSpPr>
          <p:cNvPr id="28" name="直線矢印コネクタ 27"/>
          <p:cNvCxnSpPr>
            <a:stCxn id="35" idx="1"/>
            <a:endCxn id="24" idx="3"/>
          </p:cNvCxnSpPr>
          <p:nvPr/>
        </p:nvCxnSpPr>
        <p:spPr>
          <a:xfrm flipH="1" flipV="1">
            <a:off x="3316767" y="4091285"/>
            <a:ext cx="573969" cy="109184"/>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stCxn id="35" idx="1"/>
            <a:endCxn id="25" idx="3"/>
          </p:cNvCxnSpPr>
          <p:nvPr/>
        </p:nvCxnSpPr>
        <p:spPr>
          <a:xfrm flipH="1">
            <a:off x="3316767" y="4200469"/>
            <a:ext cx="573969" cy="1245940"/>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96827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62812"/>
            <a:ext cx="8218488" cy="1143000"/>
          </a:xfrm>
        </p:spPr>
        <p:txBody>
          <a:bodyPr/>
          <a:lstStyle/>
          <a:p>
            <a:r>
              <a:rPr kumimoji="1" lang="en-US" altLang="ja-JP" dirty="0" smtClean="0"/>
              <a:t>Summary</a:t>
            </a:r>
            <a:endParaRPr kumimoji="1" lang="ja-JP" altLang="en-US" dirty="0"/>
          </a:p>
        </p:txBody>
      </p:sp>
      <p:sp>
        <p:nvSpPr>
          <p:cNvPr id="3" name="コンテンツ プレースホルダー 2"/>
          <p:cNvSpPr>
            <a:spLocks noGrp="1"/>
          </p:cNvSpPr>
          <p:nvPr>
            <p:ph idx="1"/>
          </p:nvPr>
        </p:nvSpPr>
        <p:spPr>
          <a:xfrm>
            <a:off x="223044" y="1506138"/>
            <a:ext cx="8920956" cy="5059981"/>
          </a:xfrm>
        </p:spPr>
        <p:txBody>
          <a:bodyPr/>
          <a:lstStyle/>
          <a:p>
            <a:r>
              <a:rPr lang="en-US" altLang="ja-JP" sz="2800" dirty="0" smtClean="0"/>
              <a:t>Web applications have two characteristics.</a:t>
            </a:r>
          </a:p>
          <a:p>
            <a:pPr lvl="1"/>
            <a:r>
              <a:rPr lang="en-US" altLang="ja-JP" sz="2400" dirty="0" smtClean="0"/>
              <a:t>They contain many clones.</a:t>
            </a:r>
          </a:p>
          <a:p>
            <a:pPr lvl="1"/>
            <a:r>
              <a:rPr lang="en-US" altLang="ja-JP" sz="2400" dirty="0" smtClean="0"/>
              <a:t>They tend to be developed by multiple programming languages.</a:t>
            </a:r>
            <a:endParaRPr lang="en-US" altLang="ja-JP" sz="2800" dirty="0"/>
          </a:p>
          <a:p>
            <a:r>
              <a:rPr kumimoji="1" lang="en-US" altLang="ja-JP" sz="2800" dirty="0" smtClean="0"/>
              <a:t>We introduced an “inter-language clone” caused by</a:t>
            </a:r>
            <a:br>
              <a:rPr kumimoji="1" lang="en-US" altLang="ja-JP" sz="2800" dirty="0" smtClean="0"/>
            </a:br>
            <a:r>
              <a:rPr kumimoji="1" lang="en-US" altLang="ja-JP" sz="2800" dirty="0" smtClean="0"/>
              <a:t>these characteristics.</a:t>
            </a:r>
            <a:endParaRPr lang="en-US" altLang="ja-JP" sz="2800" dirty="0"/>
          </a:p>
          <a:p>
            <a:r>
              <a:rPr kumimoji="1" lang="en-US" altLang="ja-JP" sz="2800" dirty="0" smtClean="0"/>
              <a:t>We introduced three research challenges.</a:t>
            </a:r>
          </a:p>
          <a:p>
            <a:pPr lvl="1"/>
            <a:r>
              <a:rPr lang="en-US" altLang="ja-JP" sz="2400" dirty="0" smtClean="0"/>
              <a:t>Target Programming </a:t>
            </a:r>
            <a:r>
              <a:rPr lang="en-US" altLang="ja-JP" sz="2400" dirty="0"/>
              <a:t>L</a:t>
            </a:r>
            <a:r>
              <a:rPr lang="en-US" altLang="ja-JP" sz="2400" dirty="0" smtClean="0"/>
              <a:t>anguages</a:t>
            </a:r>
          </a:p>
          <a:p>
            <a:pPr lvl="1"/>
            <a:r>
              <a:rPr kumimoji="1" lang="en-US" altLang="ja-JP" sz="2400" dirty="0" smtClean="0"/>
              <a:t>Tangled Files</a:t>
            </a:r>
          </a:p>
          <a:p>
            <a:pPr lvl="1"/>
            <a:r>
              <a:rPr lang="en-US" altLang="ja-JP" sz="2400" dirty="0" smtClean="0"/>
              <a:t>Granularity of Clone </a:t>
            </a:r>
            <a:r>
              <a:rPr lang="en-US" altLang="ja-JP" sz="2400" dirty="0"/>
              <a:t>D</a:t>
            </a:r>
            <a:r>
              <a:rPr lang="en-US" altLang="ja-JP" sz="2400" dirty="0" smtClean="0"/>
              <a:t>etection</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11</a:t>
            </a:fld>
            <a:endParaRPr lang="en-US" altLang="ja-JP" dirty="0">
              <a:solidFill>
                <a:srgbClr val="000000"/>
              </a:solidFill>
            </a:endParaRPr>
          </a:p>
        </p:txBody>
      </p:sp>
    </p:spTree>
    <p:extLst>
      <p:ext uri="{BB962C8B-B14F-4D97-AF65-F5344CB8AC3E}">
        <p14:creationId xmlns:p14="http://schemas.microsoft.com/office/powerpoint/2010/main" val="14755842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1868"/>
            <a:ext cx="8218488" cy="1143000"/>
          </a:xfrm>
        </p:spPr>
        <p:txBody>
          <a:bodyPr/>
          <a:lstStyle/>
          <a:p>
            <a:r>
              <a:rPr kumimoji="1" lang="en-US" altLang="ja-JP" dirty="0" smtClean="0"/>
              <a:t>Preliminary Experiment</a:t>
            </a:r>
            <a:br>
              <a:rPr kumimoji="1" lang="en-US" altLang="ja-JP" dirty="0" smtClean="0"/>
            </a:br>
            <a:r>
              <a:rPr lang="en-US" altLang="ja-JP" dirty="0" smtClean="0"/>
              <a:t>- Overview -</a:t>
            </a:r>
            <a:endParaRPr kumimoji="1" lang="ja-JP" altLang="en-US" dirty="0"/>
          </a:p>
        </p:txBody>
      </p:sp>
      <p:sp>
        <p:nvSpPr>
          <p:cNvPr id="3" name="コンテンツ プレースホルダー 2"/>
          <p:cNvSpPr>
            <a:spLocks noGrp="1"/>
          </p:cNvSpPr>
          <p:nvPr>
            <p:ph idx="1"/>
          </p:nvPr>
        </p:nvSpPr>
        <p:spPr>
          <a:xfrm>
            <a:off x="223044" y="1506138"/>
            <a:ext cx="8920956" cy="5059981"/>
          </a:xfrm>
        </p:spPr>
        <p:txBody>
          <a:bodyPr/>
          <a:lstStyle/>
          <a:p>
            <a:pPr marL="0" indent="0">
              <a:buNone/>
            </a:pPr>
            <a:r>
              <a:rPr lang="en-US" altLang="ja-JP" sz="2800" dirty="0" smtClean="0"/>
              <a:t>We investigated the number of clone instances which </a:t>
            </a:r>
            <a:r>
              <a:rPr lang="en-US" altLang="ja-JP" sz="2800" dirty="0"/>
              <a:t/>
            </a:r>
            <a:br>
              <a:rPr lang="en-US" altLang="ja-JP" sz="2800" dirty="0"/>
            </a:br>
            <a:r>
              <a:rPr lang="en-US" altLang="ja-JP" sz="2800" dirty="0" smtClean="0"/>
              <a:t>have a callee/caller relation.</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12</a:t>
            </a:fld>
            <a:endParaRPr lang="en-US" altLang="ja-JP" dirty="0">
              <a:solidFill>
                <a:srgbClr val="000000"/>
              </a:solidFill>
            </a:endParaRPr>
          </a:p>
        </p:txBody>
      </p:sp>
      <p:sp>
        <p:nvSpPr>
          <p:cNvPr id="5" name="テキスト ボックス 4"/>
          <p:cNvSpPr txBox="1"/>
          <p:nvPr/>
        </p:nvSpPr>
        <p:spPr>
          <a:xfrm>
            <a:off x="821263" y="2958170"/>
            <a:ext cx="6178294" cy="3662541"/>
          </a:xfrm>
          <a:prstGeom prst="rect">
            <a:avLst/>
          </a:prstGeom>
          <a:noFill/>
          <a:ln>
            <a:solidFill>
              <a:schemeClr val="tx1"/>
            </a:solidFill>
          </a:ln>
        </p:spPr>
        <p:txBody>
          <a:bodyPr wrap="none" rtlCol="0">
            <a:spAutoFit/>
          </a:bodyPr>
          <a:lstStyle/>
          <a:p>
            <a:pPr marL="342900" indent="-342900">
              <a:buFont typeface="Arial" panose="020B0604020202020204" pitchFamily="34" charset="0"/>
              <a:buChar char="•"/>
            </a:pPr>
            <a:r>
              <a:rPr lang="en-US" altLang="ja-JP" sz="2400" dirty="0" smtClean="0"/>
              <a:t>Target Web Application</a:t>
            </a:r>
          </a:p>
          <a:p>
            <a:pPr lvl="1"/>
            <a:r>
              <a:rPr lang="en-US" altLang="ja-JP" sz="2000" dirty="0" smtClean="0"/>
              <a:t>Webogram(Telegram Web App)</a:t>
            </a:r>
            <a:endParaRPr lang="en-US" altLang="ja-JP" sz="2400" dirty="0" smtClean="0"/>
          </a:p>
          <a:p>
            <a:pPr marL="342900" indent="-342900">
              <a:buFont typeface="Arial" panose="020B0604020202020204" pitchFamily="34" charset="0"/>
              <a:buChar char="•"/>
            </a:pPr>
            <a:r>
              <a:rPr kumimoji="1" lang="en-US" altLang="ja-JP" sz="2400" dirty="0" smtClean="0"/>
              <a:t>Target Programming Languages</a:t>
            </a:r>
          </a:p>
          <a:p>
            <a:pPr marL="800100" lvl="1" indent="-342900">
              <a:buFont typeface="Arial" panose="020B0604020202020204" pitchFamily="34" charset="0"/>
              <a:buChar char="•"/>
            </a:pPr>
            <a:r>
              <a:rPr kumimoji="1" lang="en-US" altLang="ja-JP" sz="2000" dirty="0" smtClean="0"/>
              <a:t>HTML</a:t>
            </a:r>
          </a:p>
          <a:p>
            <a:pPr marL="800100" lvl="1" indent="-342900">
              <a:buFont typeface="Arial" panose="020B0604020202020204" pitchFamily="34" charset="0"/>
              <a:buChar char="•"/>
            </a:pPr>
            <a:r>
              <a:rPr kumimoji="1" lang="en-US" altLang="ja-JP" sz="2000" dirty="0" smtClean="0"/>
              <a:t>JavaScript</a:t>
            </a:r>
          </a:p>
          <a:p>
            <a:pPr marL="342900" indent="-342900">
              <a:buFont typeface="Arial" panose="020B0604020202020204" pitchFamily="34" charset="0"/>
              <a:buChar char="•"/>
            </a:pPr>
            <a:r>
              <a:rPr lang="en-US" altLang="ja-JP" sz="2400" dirty="0" smtClean="0"/>
              <a:t>Clone Detection</a:t>
            </a:r>
          </a:p>
          <a:p>
            <a:pPr marL="800100" lvl="1" indent="-342900">
              <a:buFont typeface="Arial" panose="020B0604020202020204" pitchFamily="34" charset="0"/>
              <a:buChar char="•"/>
            </a:pPr>
            <a:r>
              <a:rPr lang="en-US" altLang="ja-JP" sz="2000" dirty="0" smtClean="0"/>
              <a:t>Tool: NiCad4.0</a:t>
            </a:r>
          </a:p>
          <a:p>
            <a:pPr marL="800100" lvl="1" indent="-342900">
              <a:buFont typeface="Arial" panose="020B0604020202020204" pitchFamily="34" charset="0"/>
              <a:buChar char="•"/>
            </a:pPr>
            <a:r>
              <a:rPr kumimoji="1" lang="en-US" altLang="ja-JP" sz="2000" dirty="0" smtClean="0"/>
              <a:t>Granularity(HTML): Tag</a:t>
            </a:r>
          </a:p>
          <a:p>
            <a:pPr marL="800100" lvl="1" indent="-342900">
              <a:buFont typeface="Arial" panose="020B0604020202020204" pitchFamily="34" charset="0"/>
              <a:buChar char="•"/>
            </a:pPr>
            <a:r>
              <a:rPr lang="en-US" altLang="ja-JP" sz="2000" dirty="0" smtClean="0"/>
              <a:t>Granularity(JavaScript): function</a:t>
            </a:r>
          </a:p>
          <a:p>
            <a:pPr marL="800100" lvl="1" indent="-342900">
              <a:buFont typeface="Arial" panose="020B0604020202020204" pitchFamily="34" charset="0"/>
              <a:buChar char="•"/>
            </a:pPr>
            <a:r>
              <a:rPr kumimoji="1" lang="en-US" altLang="ja-JP" sz="2000" dirty="0" smtClean="0"/>
              <a:t>Threshold(HTML): size&gt;10, similarity&gt;0.7</a:t>
            </a:r>
          </a:p>
          <a:p>
            <a:pPr marL="800100" lvl="1" indent="-342900">
              <a:buFont typeface="Arial" panose="020B0604020202020204" pitchFamily="34" charset="0"/>
              <a:buChar char="•"/>
            </a:pPr>
            <a:r>
              <a:rPr lang="en-US" altLang="ja-JP" sz="2000" dirty="0" smtClean="0"/>
              <a:t>Threshold(JavaScript): size&gt;10, similarity&gt;0.7</a:t>
            </a:r>
            <a:endParaRPr kumimoji="1" lang="ja-JP" altLang="en-US" sz="2000" dirty="0"/>
          </a:p>
        </p:txBody>
      </p:sp>
      <p:sp>
        <p:nvSpPr>
          <p:cNvPr id="7" name="テキスト ボックス 6"/>
          <p:cNvSpPr txBox="1"/>
          <p:nvPr/>
        </p:nvSpPr>
        <p:spPr>
          <a:xfrm>
            <a:off x="223044" y="2558060"/>
            <a:ext cx="1624163" cy="400110"/>
          </a:xfrm>
          <a:prstGeom prst="rect">
            <a:avLst/>
          </a:prstGeom>
          <a:solidFill>
            <a:srgbClr val="EEDF6E"/>
          </a:solidFill>
        </p:spPr>
        <p:txBody>
          <a:bodyPr wrap="none" rtlCol="0">
            <a:spAutoFit/>
          </a:bodyPr>
          <a:lstStyle/>
          <a:p>
            <a:r>
              <a:rPr kumimoji="1" lang="en-US" altLang="ja-JP" sz="2000" dirty="0" smtClean="0"/>
              <a:t>Environment</a:t>
            </a:r>
            <a:endParaRPr kumimoji="1" lang="ja-JP" altLang="en-US" sz="2000" dirty="0"/>
          </a:p>
        </p:txBody>
      </p:sp>
      <p:sp>
        <p:nvSpPr>
          <p:cNvPr id="8" name="角丸四角形吹き出し 7"/>
          <p:cNvSpPr/>
          <p:nvPr/>
        </p:nvSpPr>
        <p:spPr>
          <a:xfrm>
            <a:off x="4313287" y="4299045"/>
            <a:ext cx="4785742" cy="736980"/>
          </a:xfrm>
          <a:prstGeom prst="wedgeRoundRectCallout">
            <a:avLst>
              <a:gd name="adj1" fmla="val -46386"/>
              <a:gd name="adj2" fmla="val 105198"/>
              <a:gd name="adj3" fmla="val 16667"/>
            </a:avLst>
          </a:prstGeom>
          <a:solidFill>
            <a:srgbClr val="EEDF6E"/>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2000" dirty="0" smtClean="0">
                <a:solidFill>
                  <a:schemeClr val="tx1"/>
                </a:solidFill>
              </a:rPr>
              <a:t>A sequence of HTML elements between &lt;TagName&gt; and &lt;/TagName&gt;</a:t>
            </a:r>
            <a:endParaRPr kumimoji="1" lang="ja-JP" altLang="en-US" sz="2000" dirty="0">
              <a:solidFill>
                <a:schemeClr val="tx1"/>
              </a:solidFill>
            </a:endParaRPr>
          </a:p>
        </p:txBody>
      </p:sp>
    </p:spTree>
    <p:extLst>
      <p:ext uri="{BB962C8B-B14F-4D97-AF65-F5344CB8AC3E}">
        <p14:creationId xmlns:p14="http://schemas.microsoft.com/office/powerpoint/2010/main" val="36176331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1868"/>
            <a:ext cx="8218488" cy="1143000"/>
          </a:xfrm>
        </p:spPr>
        <p:txBody>
          <a:bodyPr/>
          <a:lstStyle/>
          <a:p>
            <a:r>
              <a:rPr kumimoji="1" lang="en-US" altLang="ja-JP" dirty="0" smtClean="0"/>
              <a:t>Preliminary Experiment</a:t>
            </a:r>
            <a:br>
              <a:rPr kumimoji="1" lang="en-US" altLang="ja-JP" dirty="0" smtClean="0"/>
            </a:br>
            <a:r>
              <a:rPr lang="en-US" altLang="ja-JP" dirty="0" smtClean="0"/>
              <a:t>- Result -</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333969655"/>
              </p:ext>
            </p:extLst>
          </p:nvPr>
        </p:nvGraphicFramePr>
        <p:xfrm>
          <a:off x="1056355" y="2052446"/>
          <a:ext cx="6707875" cy="1636525"/>
        </p:xfrm>
        <a:graphic>
          <a:graphicData uri="http://schemas.openxmlformats.org/drawingml/2006/table">
            <a:tbl>
              <a:tblPr firstRow="1" bandRow="1">
                <a:tableStyleId>{5C22544A-7EE6-4342-B048-85BDC9FD1C3A}</a:tableStyleId>
              </a:tblPr>
              <a:tblGrid>
                <a:gridCol w="1726442"/>
                <a:gridCol w="1822260"/>
                <a:gridCol w="3159173"/>
              </a:tblGrid>
              <a:tr h="709895">
                <a:tc>
                  <a:txBody>
                    <a:bodyPr/>
                    <a:lstStyle/>
                    <a:p>
                      <a:pPr algn="ctr"/>
                      <a:r>
                        <a:rPr kumimoji="1" lang="en-US" altLang="ja-JP" sz="2000" b="0" dirty="0" smtClean="0">
                          <a:solidFill>
                            <a:schemeClr val="tx1"/>
                          </a:solidFill>
                        </a:rPr>
                        <a:t>Programming</a:t>
                      </a:r>
                    </a:p>
                    <a:p>
                      <a:pPr algn="ctr"/>
                      <a:r>
                        <a:rPr kumimoji="1" lang="en-US" altLang="ja-JP" sz="2000" b="0" dirty="0" smtClean="0">
                          <a:solidFill>
                            <a:schemeClr val="tx1"/>
                          </a:solidFill>
                        </a:rPr>
                        <a:t>language</a:t>
                      </a:r>
                      <a:endParaRPr kumimoji="1" lang="ja-JP" altLang="en-US" sz="2000" b="0" dirty="0">
                        <a:solidFill>
                          <a:schemeClr val="tx1"/>
                        </a:solidFill>
                      </a:endParaRPr>
                    </a:p>
                  </a:txBody>
                  <a:tcPr/>
                </a:tc>
                <a:tc>
                  <a:txBody>
                    <a:bodyPr/>
                    <a:lstStyle/>
                    <a:p>
                      <a:pPr algn="ctr"/>
                      <a:r>
                        <a:rPr kumimoji="1" lang="en-US" altLang="ja-JP" sz="2000" b="0" dirty="0" smtClean="0">
                          <a:solidFill>
                            <a:schemeClr val="tx1"/>
                          </a:solidFill>
                        </a:rPr>
                        <a:t># Instance</a:t>
                      </a:r>
                      <a:endParaRPr kumimoji="1" lang="ja-JP" altLang="en-US" sz="2000" b="0" dirty="0">
                        <a:solidFill>
                          <a:schemeClr val="tx1"/>
                        </a:solidFill>
                      </a:endParaRPr>
                    </a:p>
                  </a:txBody>
                  <a:tcPr/>
                </a:tc>
                <a:tc>
                  <a:txBody>
                    <a:bodyPr/>
                    <a:lstStyle/>
                    <a:p>
                      <a:pPr algn="ctr"/>
                      <a:r>
                        <a:rPr kumimoji="1" lang="en-US" altLang="ja-JP" sz="2000" b="0" dirty="0" smtClean="0">
                          <a:solidFill>
                            <a:schemeClr val="tx1"/>
                          </a:solidFill>
                        </a:rPr>
                        <a:t># Instance</a:t>
                      </a:r>
                      <a:r>
                        <a:rPr kumimoji="1" lang="en-US" altLang="ja-JP" sz="2000" b="0" baseline="0" dirty="0" smtClean="0">
                          <a:solidFill>
                            <a:schemeClr val="tx1"/>
                          </a:solidFill>
                        </a:rPr>
                        <a:t> which has</a:t>
                      </a:r>
                    </a:p>
                    <a:p>
                      <a:pPr algn="ctr"/>
                      <a:r>
                        <a:rPr kumimoji="1" lang="en-US" altLang="ja-JP" sz="2000" b="0" baseline="0" dirty="0" smtClean="0">
                          <a:solidFill>
                            <a:schemeClr val="tx1"/>
                          </a:solidFill>
                        </a:rPr>
                        <a:t>a callee/caller relation</a:t>
                      </a:r>
                      <a:endParaRPr kumimoji="1" lang="ja-JP" altLang="en-US" sz="2000" b="0" dirty="0">
                        <a:solidFill>
                          <a:schemeClr val="tx1"/>
                        </a:solidFill>
                      </a:endParaRPr>
                    </a:p>
                  </a:txBody>
                  <a:tcPr/>
                </a:tc>
              </a:tr>
              <a:tr h="458530">
                <a:tc>
                  <a:txBody>
                    <a:bodyPr/>
                    <a:lstStyle/>
                    <a:p>
                      <a:pPr algn="ctr"/>
                      <a:r>
                        <a:rPr kumimoji="1" lang="en-US" altLang="ja-JP" sz="2000" dirty="0" smtClean="0">
                          <a:solidFill>
                            <a:schemeClr val="tx1"/>
                          </a:solidFill>
                        </a:rPr>
                        <a:t>HTML</a:t>
                      </a:r>
                      <a:endParaRPr kumimoji="1" lang="ja-JP" altLang="en-US" sz="2000" dirty="0">
                        <a:solidFill>
                          <a:schemeClr val="tx1"/>
                        </a:solidFill>
                      </a:endParaRPr>
                    </a:p>
                  </a:txBody>
                  <a:tcPr/>
                </a:tc>
                <a:tc>
                  <a:txBody>
                    <a:bodyPr/>
                    <a:lstStyle/>
                    <a:p>
                      <a:pPr algn="ctr"/>
                      <a:r>
                        <a:rPr kumimoji="1" lang="en-US" altLang="ja-JP" sz="2000" dirty="0" smtClean="0">
                          <a:solidFill>
                            <a:schemeClr val="tx1"/>
                          </a:solidFill>
                        </a:rPr>
                        <a:t>168</a:t>
                      </a:r>
                      <a:endParaRPr kumimoji="1" lang="ja-JP" altLang="en-US" sz="2000" dirty="0">
                        <a:solidFill>
                          <a:schemeClr val="tx1"/>
                        </a:solidFill>
                      </a:endParaRPr>
                    </a:p>
                  </a:txBody>
                  <a:tcPr/>
                </a:tc>
                <a:tc>
                  <a:txBody>
                    <a:bodyPr/>
                    <a:lstStyle/>
                    <a:p>
                      <a:pPr algn="ctr"/>
                      <a:r>
                        <a:rPr kumimoji="1" lang="en-US" altLang="ja-JP" sz="2000" dirty="0" smtClean="0">
                          <a:solidFill>
                            <a:schemeClr val="tx1"/>
                          </a:solidFill>
                        </a:rPr>
                        <a:t>45</a:t>
                      </a:r>
                      <a:endParaRPr kumimoji="1" lang="ja-JP" altLang="en-US" sz="2000" dirty="0">
                        <a:solidFill>
                          <a:schemeClr val="tx1"/>
                        </a:solidFill>
                      </a:endParaRPr>
                    </a:p>
                  </a:txBody>
                  <a:tcPr/>
                </a:tc>
              </a:tr>
              <a:tr h="468100">
                <a:tc>
                  <a:txBody>
                    <a:bodyPr/>
                    <a:lstStyle/>
                    <a:p>
                      <a:pPr algn="ctr"/>
                      <a:r>
                        <a:rPr kumimoji="1" lang="en-US" altLang="ja-JP" sz="2000" dirty="0" smtClean="0">
                          <a:solidFill>
                            <a:schemeClr val="tx1"/>
                          </a:solidFill>
                        </a:rPr>
                        <a:t>JavaScript</a:t>
                      </a:r>
                      <a:endParaRPr kumimoji="1" lang="ja-JP" altLang="en-US" sz="2000" dirty="0">
                        <a:solidFill>
                          <a:schemeClr val="tx1"/>
                        </a:solidFill>
                      </a:endParaRPr>
                    </a:p>
                  </a:txBody>
                  <a:tcPr/>
                </a:tc>
                <a:tc>
                  <a:txBody>
                    <a:bodyPr/>
                    <a:lstStyle/>
                    <a:p>
                      <a:pPr algn="ctr"/>
                      <a:r>
                        <a:rPr kumimoji="1" lang="en-US" altLang="ja-JP" sz="2000" dirty="0" smtClean="0">
                          <a:solidFill>
                            <a:schemeClr val="tx1"/>
                          </a:solidFill>
                        </a:rPr>
                        <a:t>4</a:t>
                      </a:r>
                      <a:endParaRPr kumimoji="1" lang="ja-JP" altLang="en-US" sz="2000" dirty="0">
                        <a:solidFill>
                          <a:schemeClr val="tx1"/>
                        </a:solidFill>
                      </a:endParaRPr>
                    </a:p>
                  </a:txBody>
                  <a:tcPr/>
                </a:tc>
                <a:tc>
                  <a:txBody>
                    <a:bodyPr/>
                    <a:lstStyle/>
                    <a:p>
                      <a:pPr algn="ctr"/>
                      <a:r>
                        <a:rPr kumimoji="1" lang="en-US" altLang="ja-JP" sz="2000" dirty="0" smtClean="0">
                          <a:solidFill>
                            <a:schemeClr val="tx1"/>
                          </a:solidFill>
                        </a:rPr>
                        <a:t>4</a:t>
                      </a:r>
                      <a:endParaRPr kumimoji="1" lang="ja-JP" altLang="en-US" sz="2000" dirty="0">
                        <a:solidFill>
                          <a:schemeClr val="tx1"/>
                        </a:solidFill>
                      </a:endParaRPr>
                    </a:p>
                  </a:txBody>
                  <a:tcPr/>
                </a:tc>
              </a:tr>
            </a:tbl>
          </a:graphicData>
        </a:graphic>
      </p:graphicFrame>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13</a:t>
            </a:fld>
            <a:endParaRPr lang="en-US" altLang="ja-JP" dirty="0">
              <a:solidFill>
                <a:srgbClr val="000000"/>
              </a:solidFill>
            </a:endParaRPr>
          </a:p>
        </p:txBody>
      </p:sp>
    </p:spTree>
    <p:extLst>
      <p:ext uri="{BB962C8B-B14F-4D97-AF65-F5344CB8AC3E}">
        <p14:creationId xmlns:p14="http://schemas.microsoft.com/office/powerpoint/2010/main" val="42151818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62812"/>
            <a:ext cx="8218488" cy="1143000"/>
          </a:xfrm>
        </p:spPr>
        <p:txBody>
          <a:bodyPr/>
          <a:lstStyle/>
          <a:p>
            <a:r>
              <a:rPr kumimoji="1" lang="en-US" altLang="ja-JP" dirty="0" smtClean="0"/>
              <a:t>Web Application</a:t>
            </a:r>
            <a:endParaRPr kumimoji="1" lang="ja-JP" altLang="en-US" dirty="0"/>
          </a:p>
        </p:txBody>
      </p:sp>
      <p:sp>
        <p:nvSpPr>
          <p:cNvPr id="3" name="コンテンツ プレースホルダー 2"/>
          <p:cNvSpPr>
            <a:spLocks noGrp="1"/>
          </p:cNvSpPr>
          <p:nvPr>
            <p:ph idx="1"/>
          </p:nvPr>
        </p:nvSpPr>
        <p:spPr>
          <a:xfrm>
            <a:off x="223044" y="1524971"/>
            <a:ext cx="8686799" cy="4771056"/>
          </a:xfrm>
        </p:spPr>
        <p:txBody>
          <a:bodyPr/>
          <a:lstStyle/>
          <a:p>
            <a:r>
              <a:rPr lang="en-US" altLang="ja-JP" sz="2800" dirty="0" smtClean="0"/>
              <a:t>Web applications tend to be developed by multiple programming languages.</a:t>
            </a:r>
          </a:p>
          <a:p>
            <a:pPr marL="457200" lvl="1" indent="0">
              <a:buNone/>
            </a:pPr>
            <a:r>
              <a:rPr lang="en-US" altLang="ja-JP" sz="2400" dirty="0" smtClean="0"/>
              <a:t>E.g.) HTML, JavaScript, Java, PHP, etc.</a:t>
            </a:r>
          </a:p>
          <a:p>
            <a:pPr marL="457200" lvl="1" indent="0">
              <a:buNone/>
            </a:pPr>
            <a:endParaRPr lang="en-US" altLang="ja-JP" sz="2400" dirty="0" smtClean="0"/>
          </a:p>
          <a:p>
            <a:r>
              <a:rPr lang="en-US" altLang="ja-JP" sz="2800" dirty="0" smtClean="0"/>
              <a:t>Web applications contain many clones. </a:t>
            </a:r>
          </a:p>
          <a:p>
            <a:pPr marL="457200" lvl="1" indent="0">
              <a:buNone/>
            </a:pPr>
            <a:r>
              <a:rPr lang="en-US" altLang="ja-JP" sz="2400" dirty="0" smtClean="0"/>
              <a:t>Web applications that more than 50% codes compose clones were found</a:t>
            </a:r>
            <a:r>
              <a:rPr lang="en-US" altLang="ja-JP" sz="2000" dirty="0" smtClean="0"/>
              <a:t>[1]</a:t>
            </a:r>
            <a:r>
              <a:rPr lang="en-US" altLang="ja-JP" sz="2400" dirty="0" smtClean="0"/>
              <a:t>.</a:t>
            </a:r>
          </a:p>
          <a:p>
            <a:pPr lvl="1"/>
            <a:endParaRPr lang="en-US" altLang="ja-JP" sz="2400" dirty="0" smtClean="0"/>
          </a:p>
          <a:p>
            <a:pPr lvl="1"/>
            <a:endParaRPr lang="en-US" altLang="ja-JP" sz="2400" dirty="0"/>
          </a:p>
          <a:p>
            <a:pPr lvl="1"/>
            <a:endParaRPr lang="en-US" altLang="ja-JP"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a:t>
            </a:fld>
            <a:endParaRPr lang="en-US" altLang="ja-JP" dirty="0">
              <a:solidFill>
                <a:srgbClr val="000000"/>
              </a:solidFill>
            </a:endParaRPr>
          </a:p>
        </p:txBody>
      </p:sp>
      <p:sp>
        <p:nvSpPr>
          <p:cNvPr id="8" name="テキスト ボックス 7"/>
          <p:cNvSpPr txBox="1"/>
          <p:nvPr/>
        </p:nvSpPr>
        <p:spPr>
          <a:xfrm>
            <a:off x="1358048" y="4844742"/>
            <a:ext cx="6239727" cy="1200329"/>
          </a:xfrm>
          <a:prstGeom prst="rect">
            <a:avLst/>
          </a:prstGeom>
          <a:noFill/>
          <a:ln w="19050">
            <a:noFill/>
          </a:ln>
        </p:spPr>
        <p:txBody>
          <a:bodyPr wrap="square" rtlCol="0">
            <a:spAutoFit/>
          </a:bodyPr>
          <a:lstStyle/>
          <a:p>
            <a:r>
              <a:rPr kumimoji="1" lang="en-US" altLang="ja-JP" sz="2400" dirty="0" smtClean="0"/>
              <a:t>Reasons:</a:t>
            </a:r>
            <a:endParaRPr kumimoji="1" lang="en-US" altLang="ja-JP" sz="2800" dirty="0" smtClean="0"/>
          </a:p>
          <a:p>
            <a:pPr marL="342900" indent="-342900">
              <a:buFont typeface="Arial" panose="020B0604020202020204" pitchFamily="34" charset="0"/>
              <a:buChar char="•"/>
            </a:pPr>
            <a:r>
              <a:rPr lang="en-US" altLang="ja-JP" sz="2400" dirty="0" smtClean="0"/>
              <a:t>Rapid development capability</a:t>
            </a:r>
          </a:p>
          <a:p>
            <a:pPr marL="342900" indent="-342900">
              <a:buFont typeface="Arial" panose="020B0604020202020204" pitchFamily="34" charset="0"/>
              <a:buChar char="•"/>
            </a:pPr>
            <a:r>
              <a:rPr lang="en-US" altLang="ja-JP" sz="2400" dirty="0" smtClean="0"/>
              <a:t>Improvement of performance</a:t>
            </a:r>
            <a:endParaRPr kumimoji="1" lang="ja-JP" altLang="en-US" sz="2400" dirty="0"/>
          </a:p>
        </p:txBody>
      </p:sp>
      <p:sp>
        <p:nvSpPr>
          <p:cNvPr id="9" name="テキスト ボックス 8"/>
          <p:cNvSpPr txBox="1"/>
          <p:nvPr/>
        </p:nvSpPr>
        <p:spPr>
          <a:xfrm>
            <a:off x="93223" y="6289555"/>
            <a:ext cx="7851563" cy="338554"/>
          </a:xfrm>
          <a:prstGeom prst="rect">
            <a:avLst/>
          </a:prstGeom>
          <a:solidFill>
            <a:srgbClr val="FFFFCC"/>
          </a:solidFill>
          <a:ln>
            <a:solidFill>
              <a:schemeClr val="tx1"/>
            </a:solidFill>
          </a:ln>
        </p:spPr>
        <p:txBody>
          <a:bodyPr wrap="square" rtlCol="0">
            <a:spAutoFit/>
          </a:bodyPr>
          <a:lstStyle/>
          <a:p>
            <a:r>
              <a:rPr kumimoji="1" lang="en-US" altLang="ja-JP" sz="1600" dirty="0" smtClean="0"/>
              <a:t>[1</a:t>
            </a:r>
            <a:r>
              <a:rPr lang="en-US" altLang="ja-JP" sz="1600" dirty="0" smtClean="0"/>
              <a:t>] Rajapakse</a:t>
            </a:r>
            <a:r>
              <a:rPr lang="en-US" altLang="ja-JP" sz="1600" dirty="0"/>
              <a:t> </a:t>
            </a:r>
            <a:r>
              <a:rPr lang="en-US" altLang="ja-JP" sz="1600" dirty="0" smtClean="0"/>
              <a:t>et al.”An </a:t>
            </a:r>
            <a:r>
              <a:rPr lang="en-US" altLang="ja-JP" sz="1600" dirty="0"/>
              <a:t>Investigation </a:t>
            </a:r>
            <a:r>
              <a:rPr lang="en-US" altLang="ja-JP" sz="1600" dirty="0" smtClean="0"/>
              <a:t>of Cloning </a:t>
            </a:r>
            <a:r>
              <a:rPr lang="en-US" altLang="ja-JP" sz="1600" dirty="0"/>
              <a:t>in Web </a:t>
            </a:r>
            <a:r>
              <a:rPr lang="en-US" altLang="ja-JP" sz="1600" dirty="0" smtClean="0"/>
              <a:t>Applications”, </a:t>
            </a:r>
            <a:r>
              <a:rPr lang="en-US" altLang="ja-JP" sz="1600" i="1" dirty="0" smtClean="0"/>
              <a:t>ICWE'05 , 2005</a:t>
            </a:r>
            <a:endParaRPr lang="en-US" altLang="ja-JP" sz="1600" dirty="0" smtClean="0"/>
          </a:p>
        </p:txBody>
      </p:sp>
      <p:sp>
        <p:nvSpPr>
          <p:cNvPr id="7" name="曲折矢印 6"/>
          <p:cNvSpPr/>
          <p:nvPr/>
        </p:nvSpPr>
        <p:spPr>
          <a:xfrm rot="5400000" flipH="1">
            <a:off x="5900003" y="5329491"/>
            <a:ext cx="641432" cy="604247"/>
          </a:xfrm>
          <a:prstGeom prst="bentArrow">
            <a:avLst>
              <a:gd name="adj1" fmla="val 25000"/>
              <a:gd name="adj2" fmla="val 25000"/>
              <a:gd name="adj3" fmla="val 25000"/>
              <a:gd name="adj4" fmla="val 81154"/>
            </a:avLst>
          </a:prstGeom>
          <a:solidFill>
            <a:srgbClr val="C0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11" name="正方形/長方形 10"/>
          <p:cNvSpPr/>
          <p:nvPr/>
        </p:nvSpPr>
        <p:spPr>
          <a:xfrm>
            <a:off x="1117969" y="4784782"/>
            <a:ext cx="5981700" cy="133006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Tree>
    <p:extLst>
      <p:ext uri="{BB962C8B-B14F-4D97-AF65-F5344CB8AC3E}">
        <p14:creationId xmlns:p14="http://schemas.microsoft.com/office/powerpoint/2010/main" val="2202648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66530"/>
            <a:ext cx="8218488" cy="1143000"/>
          </a:xfrm>
        </p:spPr>
        <p:txBody>
          <a:bodyPr/>
          <a:lstStyle/>
          <a:p>
            <a:r>
              <a:rPr kumimoji="1" lang="en-US" altLang="ja-JP" dirty="0" smtClean="0"/>
              <a:t>Inter-Language </a:t>
            </a:r>
            <a:r>
              <a:rPr lang="en-US" altLang="ja-JP" dirty="0"/>
              <a:t>C</a:t>
            </a:r>
            <a:r>
              <a:rPr kumimoji="1" lang="en-US" altLang="ja-JP" dirty="0" smtClean="0"/>
              <a:t>lone</a:t>
            </a:r>
            <a:br>
              <a:rPr kumimoji="1" lang="en-US" altLang="ja-JP" dirty="0" smtClean="0"/>
            </a:br>
            <a:r>
              <a:rPr lang="en-US" altLang="ja-JP" dirty="0" smtClean="0"/>
              <a:t>-</a:t>
            </a:r>
            <a:r>
              <a:rPr kumimoji="1" lang="en-US" altLang="ja-JP" dirty="0" smtClean="0"/>
              <a:t> Example -</a:t>
            </a:r>
            <a:endParaRPr kumimoji="1" lang="ja-JP" altLang="en-US" dirty="0"/>
          </a:p>
        </p:txBody>
      </p:sp>
      <p:sp>
        <p:nvSpPr>
          <p:cNvPr id="4" name="スライド番号プレースホルダー 3"/>
          <p:cNvSpPr>
            <a:spLocks noGrp="1"/>
          </p:cNvSpPr>
          <p:nvPr>
            <p:ph type="sldNum" sz="quarter" idx="12"/>
          </p:nvPr>
        </p:nvSpPr>
        <p:spPr>
          <a:xfrm>
            <a:off x="7933960" y="6324723"/>
            <a:ext cx="1150938" cy="288925"/>
          </a:xfrm>
        </p:spPr>
        <p:txBody>
          <a:bodyPr/>
          <a:lstStyle/>
          <a:p>
            <a:fld id="{9F5033E9-932D-4E41-95C3-341F9A6DAE17}" type="slidenum">
              <a:rPr lang="en-US" altLang="ja-JP" smtClean="0">
                <a:solidFill>
                  <a:srgbClr val="000000"/>
                </a:solidFill>
              </a:rPr>
              <a:pPr/>
              <a:t>3</a:t>
            </a:fld>
            <a:endParaRPr lang="en-US" altLang="ja-JP" dirty="0">
              <a:solidFill>
                <a:srgbClr val="000000"/>
              </a:solidFill>
            </a:endParaRPr>
          </a:p>
        </p:txBody>
      </p:sp>
      <p:sp>
        <p:nvSpPr>
          <p:cNvPr id="3" name="正方形/長方形 2"/>
          <p:cNvSpPr/>
          <p:nvPr/>
        </p:nvSpPr>
        <p:spPr>
          <a:xfrm>
            <a:off x="174013" y="2528749"/>
            <a:ext cx="4183937" cy="1785104"/>
          </a:xfrm>
          <a:prstGeom prst="rect">
            <a:avLst/>
          </a:prstGeom>
          <a:ln w="31750">
            <a:solidFill>
              <a:srgbClr val="74B5FC"/>
            </a:solidFill>
          </a:ln>
        </p:spPr>
        <p:txBody>
          <a:bodyPr wrap="square">
            <a:spAutoFit/>
          </a:bodyPr>
          <a:lstStyle/>
          <a:p>
            <a:r>
              <a:rPr lang="ja-JP" altLang="en-US" dirty="0"/>
              <a:t>&lt;div class="</a:t>
            </a:r>
            <a:r>
              <a:rPr lang="ja-JP" altLang="en-US" dirty="0" smtClean="0"/>
              <a:t>md_simple_modal</a:t>
            </a:r>
            <a:endParaRPr lang="en-US" altLang="ja-JP" dirty="0" smtClean="0"/>
          </a:p>
          <a:p>
            <a:endParaRPr lang="ja-JP" altLang="en-US" dirty="0"/>
          </a:p>
          <a:p>
            <a:r>
              <a:rPr lang="ja-JP" altLang="en-US" dirty="0" smtClean="0"/>
              <a:t>     &lt;</a:t>
            </a:r>
            <a:r>
              <a:rPr lang="ja-JP" altLang="en-US" dirty="0"/>
              <a:t>button class</a:t>
            </a:r>
            <a:r>
              <a:rPr lang="ja-JP" altLang="en-US" dirty="0" smtClean="0"/>
              <a:t>=“btn btn-md btn</a:t>
            </a:r>
            <a:endParaRPr lang="en-US" altLang="ja-JP" dirty="0" smtClean="0"/>
          </a:p>
          <a:p>
            <a:r>
              <a:rPr lang="en-US" altLang="ja-JP" dirty="0" smtClean="0"/>
              <a:t>          </a:t>
            </a:r>
            <a:r>
              <a:rPr lang="ja-JP" altLang="en-US" dirty="0" smtClean="0"/>
              <a:t>ng-click=“</a:t>
            </a:r>
            <a:r>
              <a:rPr lang="ja-JP" altLang="en-US" sz="2000" b="1" dirty="0" smtClean="0">
                <a:solidFill>
                  <a:srgbClr val="C00000"/>
                </a:solidFill>
              </a:rPr>
              <a:t>update</a:t>
            </a:r>
            <a:r>
              <a:rPr lang="en-US" altLang="ja-JP" sz="2000" b="1" dirty="0" smtClean="0">
                <a:solidFill>
                  <a:srgbClr val="C00000"/>
                </a:solidFill>
              </a:rPr>
              <a:t>Channel</a:t>
            </a:r>
            <a:r>
              <a:rPr lang="ja-JP" altLang="en-US" sz="2000" b="1" dirty="0" smtClean="0">
                <a:solidFill>
                  <a:srgbClr val="C00000"/>
                </a:solidFill>
              </a:rPr>
              <a:t>()</a:t>
            </a:r>
            <a:r>
              <a:rPr lang="ja-JP" altLang="en-US" dirty="0" smtClean="0"/>
              <a:t> ” </a:t>
            </a:r>
            <a:endParaRPr lang="en-US" altLang="ja-JP" dirty="0" smtClean="0"/>
          </a:p>
          <a:p>
            <a:r>
              <a:rPr lang="en-US" altLang="ja-JP" dirty="0"/>
              <a:t> </a:t>
            </a:r>
            <a:r>
              <a:rPr lang="en-US" altLang="ja-JP" dirty="0" smtClean="0"/>
              <a:t>    </a:t>
            </a:r>
            <a:r>
              <a:rPr lang="ja-JP" altLang="en-US" dirty="0" smtClean="0"/>
              <a:t>&lt;</a:t>
            </a:r>
            <a:r>
              <a:rPr lang="ja-JP" altLang="en-US" dirty="0"/>
              <a:t>/div&gt;</a:t>
            </a:r>
          </a:p>
          <a:p>
            <a:r>
              <a:rPr lang="ja-JP" altLang="en-US" dirty="0"/>
              <a:t>&lt;/div&gt;</a:t>
            </a:r>
          </a:p>
        </p:txBody>
      </p:sp>
      <p:sp>
        <p:nvSpPr>
          <p:cNvPr id="7" name="テキスト ボックス 6"/>
          <p:cNvSpPr txBox="1"/>
          <p:nvPr/>
        </p:nvSpPr>
        <p:spPr>
          <a:xfrm>
            <a:off x="173220" y="2163132"/>
            <a:ext cx="2749471" cy="369332"/>
          </a:xfrm>
          <a:prstGeom prst="rect">
            <a:avLst/>
          </a:prstGeom>
          <a:solidFill>
            <a:srgbClr val="EEDF6E"/>
          </a:solidFill>
          <a:ln w="31750">
            <a:solidFill>
              <a:srgbClr val="74B5FC"/>
            </a:solidFill>
          </a:ln>
        </p:spPr>
        <p:txBody>
          <a:bodyPr wrap="none" rtlCol="0">
            <a:spAutoFit/>
          </a:bodyPr>
          <a:lstStyle/>
          <a:p>
            <a:pPr algn="ctr"/>
            <a:r>
              <a:rPr lang="en-US" altLang="ja-JP" dirty="0" smtClean="0"/>
              <a:t>channel_edit_modal.html</a:t>
            </a:r>
          </a:p>
        </p:txBody>
      </p:sp>
      <p:sp>
        <p:nvSpPr>
          <p:cNvPr id="6" name="正方形/長方形 5"/>
          <p:cNvSpPr/>
          <p:nvPr/>
        </p:nvSpPr>
        <p:spPr>
          <a:xfrm>
            <a:off x="173220" y="4761983"/>
            <a:ext cx="4184730" cy="1785104"/>
          </a:xfrm>
          <a:prstGeom prst="rect">
            <a:avLst/>
          </a:prstGeom>
          <a:ln w="31750">
            <a:solidFill>
              <a:srgbClr val="FF7171"/>
            </a:solidFill>
          </a:ln>
        </p:spPr>
        <p:txBody>
          <a:bodyPr wrap="square">
            <a:spAutoFit/>
          </a:bodyPr>
          <a:lstStyle/>
          <a:p>
            <a:r>
              <a:rPr lang="ja-JP" altLang="en-US" dirty="0"/>
              <a:t>$scope.</a:t>
            </a:r>
            <a:r>
              <a:rPr lang="ja-JP" altLang="en-US" sz="2000" b="1" dirty="0" smtClean="0">
                <a:solidFill>
                  <a:srgbClr val="C00000"/>
                </a:solidFill>
              </a:rPr>
              <a:t>update</a:t>
            </a:r>
            <a:r>
              <a:rPr lang="en-US" altLang="ja-JP" sz="2000" b="1" dirty="0" smtClean="0">
                <a:solidFill>
                  <a:srgbClr val="C00000"/>
                </a:solidFill>
              </a:rPr>
              <a:t>Channel</a:t>
            </a:r>
            <a:r>
              <a:rPr lang="ja-JP" altLang="en-US" dirty="0" smtClean="0"/>
              <a:t>=function </a:t>
            </a:r>
            <a:r>
              <a:rPr lang="ja-JP" altLang="en-US" dirty="0"/>
              <a:t>() {</a:t>
            </a:r>
          </a:p>
          <a:p>
            <a:endParaRPr lang="ja-JP" altLang="en-US" dirty="0"/>
          </a:p>
          <a:p>
            <a:r>
              <a:rPr lang="en-US" altLang="ja-JP" dirty="0" smtClean="0"/>
              <a:t>    })[</a:t>
            </a:r>
            <a:r>
              <a:rPr lang="en-US" altLang="ja-JP" dirty="0"/>
              <a:t>'finally'](function () </a:t>
            </a:r>
            <a:r>
              <a:rPr lang="en-US" altLang="ja-JP" dirty="0" smtClean="0"/>
              <a:t>{</a:t>
            </a:r>
          </a:p>
          <a:p>
            <a:r>
              <a:rPr lang="en-US" altLang="ja-JP" dirty="0" smtClean="0"/>
              <a:t>        delete </a:t>
            </a:r>
            <a:r>
              <a:rPr lang="en-US" altLang="ja-JP" dirty="0"/>
              <a:t>$scope.channel.updating;</a:t>
            </a:r>
            <a:endParaRPr lang="en-US" altLang="ja-JP" dirty="0" smtClean="0"/>
          </a:p>
          <a:p>
            <a:r>
              <a:rPr lang="ja-JP" altLang="en-US" dirty="0" smtClean="0"/>
              <a:t>    </a:t>
            </a:r>
            <a:r>
              <a:rPr lang="en-US" altLang="ja-JP" dirty="0" smtClean="0"/>
              <a:t>});</a:t>
            </a:r>
            <a:endParaRPr lang="en-US" altLang="ja-JP" dirty="0"/>
          </a:p>
          <a:p>
            <a:r>
              <a:rPr lang="en-US" altLang="ja-JP" dirty="0" smtClean="0"/>
              <a:t>};</a:t>
            </a:r>
            <a:endParaRPr lang="ja-JP" altLang="en-US" dirty="0"/>
          </a:p>
        </p:txBody>
      </p:sp>
      <p:sp>
        <p:nvSpPr>
          <p:cNvPr id="9" name="テキスト ボックス 8"/>
          <p:cNvSpPr txBox="1"/>
          <p:nvPr/>
        </p:nvSpPr>
        <p:spPr>
          <a:xfrm>
            <a:off x="173219" y="4392074"/>
            <a:ext cx="1479892" cy="369332"/>
          </a:xfrm>
          <a:prstGeom prst="rect">
            <a:avLst/>
          </a:prstGeom>
          <a:solidFill>
            <a:srgbClr val="EEDF6E"/>
          </a:solidFill>
          <a:ln w="31750">
            <a:solidFill>
              <a:srgbClr val="FF7171"/>
            </a:solidFill>
          </a:ln>
        </p:spPr>
        <p:txBody>
          <a:bodyPr wrap="none" rtlCol="0">
            <a:spAutoFit/>
          </a:bodyPr>
          <a:lstStyle/>
          <a:p>
            <a:pPr algn="ctr"/>
            <a:r>
              <a:rPr lang="en-US" altLang="ja-JP" dirty="0" smtClean="0"/>
              <a:t>controllers.js</a:t>
            </a:r>
          </a:p>
        </p:txBody>
      </p:sp>
      <p:grpSp>
        <p:nvGrpSpPr>
          <p:cNvPr id="22" name="グループ化 21"/>
          <p:cNvGrpSpPr/>
          <p:nvPr/>
        </p:nvGrpSpPr>
        <p:grpSpPr>
          <a:xfrm>
            <a:off x="2553163" y="3839066"/>
            <a:ext cx="611065" cy="853169"/>
            <a:chOff x="2603500" y="3426985"/>
            <a:chExt cx="611065" cy="629596"/>
          </a:xfrm>
        </p:grpSpPr>
        <p:sp>
          <p:nvSpPr>
            <p:cNvPr id="17" name="テキスト ボックス 16"/>
            <p:cNvSpPr txBox="1"/>
            <p:nvPr/>
          </p:nvSpPr>
          <p:spPr>
            <a:xfrm>
              <a:off x="2603500" y="3426985"/>
              <a:ext cx="611065" cy="400110"/>
            </a:xfrm>
            <a:prstGeom prst="rect">
              <a:avLst/>
            </a:prstGeom>
            <a:noFill/>
          </p:spPr>
          <p:txBody>
            <a:bodyPr wrap="none" rtlCol="0">
              <a:spAutoFit/>
            </a:bodyPr>
            <a:lstStyle/>
            <a:p>
              <a:r>
                <a:rPr kumimoji="1" lang="en-US" altLang="ja-JP" sz="2000" b="1" dirty="0" smtClean="0"/>
                <a:t>call</a:t>
              </a:r>
              <a:endParaRPr kumimoji="1" lang="ja-JP" altLang="en-US" sz="2000" b="1" dirty="0"/>
            </a:p>
          </p:txBody>
        </p:sp>
        <p:cxnSp>
          <p:nvCxnSpPr>
            <p:cNvPr id="15" name="直線矢印コネクタ 14"/>
            <p:cNvCxnSpPr/>
            <p:nvPr/>
          </p:nvCxnSpPr>
          <p:spPr>
            <a:xfrm>
              <a:off x="2603500" y="3426985"/>
              <a:ext cx="0" cy="62959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19" name="正方形/長方形 18"/>
          <p:cNvSpPr/>
          <p:nvPr/>
        </p:nvSpPr>
        <p:spPr>
          <a:xfrm>
            <a:off x="75745" y="2072070"/>
            <a:ext cx="4424009" cy="4556568"/>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23" name="テキスト ボックス 22"/>
          <p:cNvSpPr txBox="1"/>
          <p:nvPr/>
        </p:nvSpPr>
        <p:spPr>
          <a:xfrm>
            <a:off x="3010956" y="1524135"/>
            <a:ext cx="3269925" cy="461665"/>
          </a:xfrm>
          <a:prstGeom prst="rect">
            <a:avLst/>
          </a:prstGeom>
          <a:noFill/>
        </p:spPr>
        <p:txBody>
          <a:bodyPr wrap="square" rtlCol="0">
            <a:spAutoFit/>
          </a:bodyPr>
          <a:lstStyle/>
          <a:p>
            <a:pPr algn="ctr"/>
            <a:r>
              <a:rPr kumimoji="1" lang="en-US" altLang="ja-JP" sz="2400" b="1" dirty="0" smtClean="0"/>
              <a:t>inter-language clone</a:t>
            </a:r>
            <a:endParaRPr kumimoji="1" lang="ja-JP" altLang="en-US" sz="2400" b="1" dirty="0"/>
          </a:p>
        </p:txBody>
      </p:sp>
      <p:sp>
        <p:nvSpPr>
          <p:cNvPr id="29" name="テキスト ボックス 28"/>
          <p:cNvSpPr txBox="1"/>
          <p:nvPr/>
        </p:nvSpPr>
        <p:spPr>
          <a:xfrm rot="5400000">
            <a:off x="2193678" y="2826698"/>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30" name="テキスト ボックス 29"/>
          <p:cNvSpPr txBox="1"/>
          <p:nvPr/>
        </p:nvSpPr>
        <p:spPr>
          <a:xfrm rot="5400000">
            <a:off x="2193678" y="5056217"/>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37" name="正方形/長方形 36"/>
          <p:cNvSpPr/>
          <p:nvPr/>
        </p:nvSpPr>
        <p:spPr>
          <a:xfrm>
            <a:off x="4759417" y="2533328"/>
            <a:ext cx="3916271" cy="1785104"/>
          </a:xfrm>
          <a:prstGeom prst="rect">
            <a:avLst/>
          </a:prstGeom>
          <a:ln w="31750">
            <a:solidFill>
              <a:srgbClr val="74B5FC"/>
            </a:solidFill>
          </a:ln>
        </p:spPr>
        <p:txBody>
          <a:bodyPr wrap="square">
            <a:spAutoFit/>
          </a:bodyPr>
          <a:lstStyle/>
          <a:p>
            <a:r>
              <a:rPr lang="ja-JP" altLang="en-US" dirty="0"/>
              <a:t>&lt;div class="</a:t>
            </a:r>
            <a:r>
              <a:rPr lang="ja-JP" altLang="en-US" dirty="0" smtClean="0"/>
              <a:t>md_simple_modal</a:t>
            </a:r>
            <a:endParaRPr lang="en-US" altLang="ja-JP" dirty="0" smtClean="0"/>
          </a:p>
          <a:p>
            <a:endParaRPr lang="ja-JP" altLang="en-US" dirty="0"/>
          </a:p>
          <a:p>
            <a:r>
              <a:rPr lang="ja-JP" altLang="en-US" dirty="0" smtClean="0"/>
              <a:t>     &lt;</a:t>
            </a:r>
            <a:r>
              <a:rPr lang="ja-JP" altLang="en-US" dirty="0"/>
              <a:t>button class</a:t>
            </a:r>
            <a:r>
              <a:rPr lang="ja-JP" altLang="en-US" dirty="0" smtClean="0"/>
              <a:t>=“btn btn-md btn</a:t>
            </a:r>
            <a:endParaRPr lang="en-US" altLang="ja-JP" dirty="0" smtClean="0"/>
          </a:p>
          <a:p>
            <a:r>
              <a:rPr lang="en-US" altLang="ja-JP" dirty="0" smtClean="0"/>
              <a:t>          </a:t>
            </a:r>
            <a:r>
              <a:rPr lang="ja-JP" altLang="en-US" dirty="0" smtClean="0"/>
              <a:t>ng-click=“</a:t>
            </a:r>
            <a:r>
              <a:rPr lang="ja-JP" altLang="en-US" sz="2000" b="1" dirty="0" smtClean="0">
                <a:solidFill>
                  <a:srgbClr val="C00000"/>
                </a:solidFill>
              </a:rPr>
              <a:t>updateGroup()</a:t>
            </a:r>
            <a:r>
              <a:rPr lang="ja-JP" altLang="en-US" dirty="0" smtClean="0"/>
              <a:t> ” </a:t>
            </a:r>
            <a:endParaRPr lang="en-US" altLang="ja-JP" dirty="0" smtClean="0"/>
          </a:p>
          <a:p>
            <a:r>
              <a:rPr lang="en-US" altLang="ja-JP" dirty="0"/>
              <a:t> </a:t>
            </a:r>
            <a:r>
              <a:rPr lang="en-US" altLang="ja-JP" dirty="0" smtClean="0"/>
              <a:t>    </a:t>
            </a:r>
            <a:r>
              <a:rPr lang="ja-JP" altLang="en-US" dirty="0" smtClean="0"/>
              <a:t>&lt;</a:t>
            </a:r>
            <a:r>
              <a:rPr lang="ja-JP" altLang="en-US" dirty="0"/>
              <a:t>/div&gt;</a:t>
            </a:r>
          </a:p>
          <a:p>
            <a:r>
              <a:rPr lang="ja-JP" altLang="en-US" dirty="0"/>
              <a:t>&lt;/div&gt;</a:t>
            </a:r>
          </a:p>
        </p:txBody>
      </p:sp>
      <p:sp>
        <p:nvSpPr>
          <p:cNvPr id="38" name="テキスト ボックス 37"/>
          <p:cNvSpPr txBox="1"/>
          <p:nvPr/>
        </p:nvSpPr>
        <p:spPr>
          <a:xfrm>
            <a:off x="3614840" y="2989391"/>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39" name="テキスト ボックス 38"/>
          <p:cNvSpPr txBox="1"/>
          <p:nvPr/>
        </p:nvSpPr>
        <p:spPr>
          <a:xfrm>
            <a:off x="8154606" y="3004381"/>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40" name="テキスト ボックス 39"/>
          <p:cNvSpPr txBox="1"/>
          <p:nvPr/>
        </p:nvSpPr>
        <p:spPr>
          <a:xfrm>
            <a:off x="4769279" y="2161173"/>
            <a:ext cx="2377575" cy="369332"/>
          </a:xfrm>
          <a:prstGeom prst="rect">
            <a:avLst/>
          </a:prstGeom>
          <a:solidFill>
            <a:srgbClr val="EEDF6E"/>
          </a:solidFill>
          <a:ln w="31750">
            <a:solidFill>
              <a:srgbClr val="74B5FC"/>
            </a:solidFill>
          </a:ln>
        </p:spPr>
        <p:txBody>
          <a:bodyPr wrap="none" rtlCol="0">
            <a:spAutoFit/>
          </a:bodyPr>
          <a:lstStyle/>
          <a:p>
            <a:pPr algn="ctr"/>
            <a:r>
              <a:rPr lang="en-US" altLang="ja-JP" dirty="0" smtClean="0"/>
              <a:t>chat_edit_modal.html</a:t>
            </a:r>
          </a:p>
        </p:txBody>
      </p:sp>
      <p:sp>
        <p:nvSpPr>
          <p:cNvPr id="42" name="正方形/長方形 41"/>
          <p:cNvSpPr/>
          <p:nvPr/>
        </p:nvSpPr>
        <p:spPr>
          <a:xfrm>
            <a:off x="4769722" y="4776396"/>
            <a:ext cx="3905966" cy="1785104"/>
          </a:xfrm>
          <a:prstGeom prst="rect">
            <a:avLst/>
          </a:prstGeom>
          <a:ln w="31750">
            <a:solidFill>
              <a:srgbClr val="FF7171"/>
            </a:solidFill>
          </a:ln>
        </p:spPr>
        <p:txBody>
          <a:bodyPr wrap="square">
            <a:spAutoFit/>
          </a:bodyPr>
          <a:lstStyle/>
          <a:p>
            <a:r>
              <a:rPr lang="ja-JP" altLang="en-US" dirty="0"/>
              <a:t>$scope.</a:t>
            </a:r>
            <a:r>
              <a:rPr lang="ja-JP" altLang="en-US" sz="2000" b="1" dirty="0" smtClean="0">
                <a:solidFill>
                  <a:srgbClr val="C00000"/>
                </a:solidFill>
              </a:rPr>
              <a:t>update</a:t>
            </a:r>
            <a:r>
              <a:rPr lang="en-US" altLang="ja-JP" sz="2000" b="1" dirty="0" smtClean="0">
                <a:solidFill>
                  <a:srgbClr val="C00000"/>
                </a:solidFill>
              </a:rPr>
              <a:t>Group</a:t>
            </a:r>
            <a:r>
              <a:rPr lang="ja-JP" altLang="en-US" dirty="0" smtClean="0"/>
              <a:t>=</a:t>
            </a:r>
            <a:r>
              <a:rPr lang="ja-JP" altLang="en-US" dirty="0"/>
              <a:t>function () {</a:t>
            </a:r>
          </a:p>
          <a:p>
            <a:endParaRPr lang="ja-JP" altLang="en-US" dirty="0"/>
          </a:p>
          <a:p>
            <a:r>
              <a:rPr lang="en-US" altLang="ja-JP" dirty="0"/>
              <a:t>    })['finally'](function () {</a:t>
            </a:r>
          </a:p>
          <a:p>
            <a:r>
              <a:rPr lang="en-US" altLang="ja-JP" dirty="0"/>
              <a:t>        delete $</a:t>
            </a:r>
            <a:r>
              <a:rPr lang="en-US" altLang="ja-JP" dirty="0" smtClean="0"/>
              <a:t>scope.group.updating</a:t>
            </a:r>
            <a:r>
              <a:rPr lang="en-US" altLang="ja-JP" dirty="0"/>
              <a:t>;</a:t>
            </a:r>
          </a:p>
          <a:p>
            <a:r>
              <a:rPr lang="ja-JP" altLang="en-US" dirty="0"/>
              <a:t>    </a:t>
            </a:r>
            <a:r>
              <a:rPr lang="en-US" altLang="ja-JP" dirty="0"/>
              <a:t>});</a:t>
            </a:r>
          </a:p>
          <a:p>
            <a:r>
              <a:rPr lang="en-US" altLang="ja-JP" dirty="0"/>
              <a:t>};</a:t>
            </a:r>
            <a:endParaRPr lang="ja-JP" altLang="en-US" dirty="0"/>
          </a:p>
        </p:txBody>
      </p:sp>
      <p:sp>
        <p:nvSpPr>
          <p:cNvPr id="43" name="テキスト ボックス 42"/>
          <p:cNvSpPr txBox="1"/>
          <p:nvPr/>
        </p:nvSpPr>
        <p:spPr>
          <a:xfrm>
            <a:off x="4769722" y="4407365"/>
            <a:ext cx="1479892" cy="369332"/>
          </a:xfrm>
          <a:prstGeom prst="rect">
            <a:avLst/>
          </a:prstGeom>
          <a:solidFill>
            <a:srgbClr val="EEDF6E"/>
          </a:solidFill>
          <a:ln w="31750">
            <a:solidFill>
              <a:srgbClr val="FF7171"/>
            </a:solidFill>
          </a:ln>
        </p:spPr>
        <p:txBody>
          <a:bodyPr wrap="none" rtlCol="0">
            <a:spAutoFit/>
          </a:bodyPr>
          <a:lstStyle/>
          <a:p>
            <a:pPr algn="ctr"/>
            <a:r>
              <a:rPr lang="en-US" altLang="ja-JP" dirty="0" smtClean="0"/>
              <a:t>controllers.js</a:t>
            </a:r>
          </a:p>
        </p:txBody>
      </p:sp>
      <p:grpSp>
        <p:nvGrpSpPr>
          <p:cNvPr id="44" name="グループ化 43"/>
          <p:cNvGrpSpPr/>
          <p:nvPr/>
        </p:nvGrpSpPr>
        <p:grpSpPr>
          <a:xfrm>
            <a:off x="6899242" y="3839066"/>
            <a:ext cx="611065" cy="853169"/>
            <a:chOff x="2603500" y="3426985"/>
            <a:chExt cx="611065" cy="629596"/>
          </a:xfrm>
        </p:grpSpPr>
        <p:sp>
          <p:nvSpPr>
            <p:cNvPr id="45" name="テキスト ボックス 44"/>
            <p:cNvSpPr txBox="1"/>
            <p:nvPr/>
          </p:nvSpPr>
          <p:spPr>
            <a:xfrm>
              <a:off x="2603500" y="3426985"/>
              <a:ext cx="611065" cy="400110"/>
            </a:xfrm>
            <a:prstGeom prst="rect">
              <a:avLst/>
            </a:prstGeom>
            <a:noFill/>
          </p:spPr>
          <p:txBody>
            <a:bodyPr wrap="none" rtlCol="0">
              <a:spAutoFit/>
            </a:bodyPr>
            <a:lstStyle/>
            <a:p>
              <a:r>
                <a:rPr kumimoji="1" lang="en-US" altLang="ja-JP" sz="2000" b="1" dirty="0" smtClean="0"/>
                <a:t>call</a:t>
              </a:r>
              <a:endParaRPr kumimoji="1" lang="ja-JP" altLang="en-US" sz="2000" b="1" dirty="0"/>
            </a:p>
          </p:txBody>
        </p:sp>
        <p:cxnSp>
          <p:nvCxnSpPr>
            <p:cNvPr id="46" name="直線矢印コネクタ 45"/>
            <p:cNvCxnSpPr/>
            <p:nvPr/>
          </p:nvCxnSpPr>
          <p:spPr>
            <a:xfrm>
              <a:off x="2603500" y="3426985"/>
              <a:ext cx="0" cy="62959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47" name="テキスト ボックス 46"/>
          <p:cNvSpPr txBox="1"/>
          <p:nvPr/>
        </p:nvSpPr>
        <p:spPr>
          <a:xfrm rot="5400000">
            <a:off x="6478614" y="5056217"/>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31" name="テキスト ボックス 30"/>
          <p:cNvSpPr txBox="1"/>
          <p:nvPr/>
        </p:nvSpPr>
        <p:spPr>
          <a:xfrm rot="5400000">
            <a:off x="6478614" y="2825182"/>
            <a:ext cx="441146" cy="400110"/>
          </a:xfrm>
          <a:prstGeom prst="rect">
            <a:avLst/>
          </a:prstGeom>
          <a:noFill/>
        </p:spPr>
        <p:txBody>
          <a:bodyPr wrap="none" rtlCol="0">
            <a:spAutoFit/>
          </a:bodyPr>
          <a:lstStyle/>
          <a:p>
            <a:r>
              <a:rPr kumimoji="1" lang="en-US" altLang="ja-JP" sz="2000" b="1" dirty="0" smtClean="0"/>
              <a:t>…</a:t>
            </a:r>
            <a:endParaRPr kumimoji="1" lang="ja-JP" altLang="en-US" sz="2000" b="1" dirty="0"/>
          </a:p>
        </p:txBody>
      </p:sp>
      <p:sp>
        <p:nvSpPr>
          <p:cNvPr id="32" name="正方形/長方形 31"/>
          <p:cNvSpPr/>
          <p:nvPr/>
        </p:nvSpPr>
        <p:spPr>
          <a:xfrm>
            <a:off x="4654489" y="2072070"/>
            <a:ext cx="4129747" cy="4556568"/>
          </a:xfrm>
          <a:prstGeom prst="rect">
            <a:avLst/>
          </a:prstGeom>
          <a:no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cxnSp>
        <p:nvCxnSpPr>
          <p:cNvPr id="8" name="直線矢印コネクタ 7"/>
          <p:cNvCxnSpPr>
            <a:stCxn id="23" idx="1"/>
            <a:endCxn id="19" idx="0"/>
          </p:cNvCxnSpPr>
          <p:nvPr/>
        </p:nvCxnSpPr>
        <p:spPr>
          <a:xfrm flipH="1">
            <a:off x="2287750" y="1754968"/>
            <a:ext cx="723206" cy="317102"/>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stCxn id="23" idx="3"/>
            <a:endCxn id="32" idx="0"/>
          </p:cNvCxnSpPr>
          <p:nvPr/>
        </p:nvCxnSpPr>
        <p:spPr>
          <a:xfrm>
            <a:off x="6280881" y="1754968"/>
            <a:ext cx="438482" cy="317102"/>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8003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66530"/>
            <a:ext cx="9118600" cy="1143000"/>
          </a:xfrm>
        </p:spPr>
        <p:txBody>
          <a:bodyPr/>
          <a:lstStyle/>
          <a:p>
            <a:r>
              <a:rPr kumimoji="1" lang="en-US" altLang="ja-JP" dirty="0" smtClean="0"/>
              <a:t>Inter-Language </a:t>
            </a:r>
            <a:r>
              <a:rPr lang="en-US" altLang="ja-JP" dirty="0"/>
              <a:t>C</a:t>
            </a:r>
            <a:r>
              <a:rPr kumimoji="1" lang="en-US" altLang="ja-JP" dirty="0" smtClean="0"/>
              <a:t>lone</a:t>
            </a:r>
            <a:br>
              <a:rPr kumimoji="1" lang="en-US" altLang="ja-JP" dirty="0" smtClean="0"/>
            </a:br>
            <a:r>
              <a:rPr lang="en-US" altLang="ja-JP" dirty="0" smtClean="0"/>
              <a:t>-</a:t>
            </a:r>
            <a:r>
              <a:rPr kumimoji="1" lang="en-US" altLang="ja-JP" dirty="0" smtClean="0"/>
              <a:t> Definition(1/2) -</a:t>
            </a:r>
            <a:endParaRPr kumimoji="1" lang="ja-JP" altLang="en-US" dirty="0"/>
          </a:p>
        </p:txBody>
      </p:sp>
      <p:sp>
        <p:nvSpPr>
          <p:cNvPr id="3" name="コンテンツ プレースホルダー 2"/>
          <p:cNvSpPr>
            <a:spLocks noGrp="1"/>
          </p:cNvSpPr>
          <p:nvPr>
            <p:ph idx="1"/>
          </p:nvPr>
        </p:nvSpPr>
        <p:spPr>
          <a:xfrm>
            <a:off x="372890" y="1537671"/>
            <a:ext cx="8686799" cy="5059981"/>
          </a:xfrm>
        </p:spPr>
        <p:txBody>
          <a:bodyPr/>
          <a:lstStyle/>
          <a:p>
            <a:r>
              <a:rPr kumimoji="1" lang="en-US" altLang="ja-JP" sz="2800" dirty="0" smtClean="0"/>
              <a:t>call relation set (CR)</a:t>
            </a:r>
          </a:p>
          <a:p>
            <a:pPr marL="457200" lvl="1" indent="0">
              <a:buNone/>
            </a:pPr>
            <a:r>
              <a:rPr lang="en-US" altLang="ja-JP" sz="2400" dirty="0"/>
              <a:t>A set of code fragments which have callee/caller </a:t>
            </a:r>
            <a:r>
              <a:rPr lang="en-US" altLang="ja-JP" sz="2400" dirty="0" smtClean="0"/>
              <a:t>relations</a:t>
            </a:r>
            <a:endParaRPr kumimoji="1" lang="en-US" altLang="ja-JP" sz="2400" dirty="0" smtClean="0"/>
          </a:p>
          <a:p>
            <a:r>
              <a:rPr lang="en-US" altLang="ja-JP" sz="2800" dirty="0" smtClean="0"/>
              <a:t>call relation graph (CRG)</a:t>
            </a:r>
          </a:p>
          <a:p>
            <a:pPr lvl="1"/>
            <a:r>
              <a:rPr kumimoji="1" lang="en-US" altLang="ja-JP" sz="2400" dirty="0" smtClean="0"/>
              <a:t>A node represents a code fragment.</a:t>
            </a:r>
          </a:p>
          <a:p>
            <a:pPr lvl="1"/>
            <a:r>
              <a:rPr lang="en-US" altLang="ja-JP" sz="2400" dirty="0" smtClean="0"/>
              <a:t>An edge represents a callee/caller relation.</a:t>
            </a:r>
          </a:p>
          <a:p>
            <a:pPr lvl="1"/>
            <a:r>
              <a:rPr kumimoji="1" lang="en-US" altLang="ja-JP" sz="2400" dirty="0" smtClean="0"/>
              <a:t>A node name represents a language used to write the </a:t>
            </a:r>
            <a:br>
              <a:rPr kumimoji="1" lang="en-US" altLang="ja-JP" sz="2400" dirty="0" smtClean="0"/>
            </a:br>
            <a:r>
              <a:rPr kumimoji="1" lang="en-US" altLang="ja-JP" sz="2400" dirty="0" smtClean="0"/>
              <a:t>code fragment.</a:t>
            </a:r>
          </a:p>
          <a:p>
            <a:pPr marL="457200" lvl="1" indent="0">
              <a:buNone/>
            </a:pP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4</a:t>
            </a:fld>
            <a:endParaRPr lang="en-US" altLang="ja-JP" dirty="0">
              <a:solidFill>
                <a:srgbClr val="000000"/>
              </a:solidFill>
            </a:endParaRPr>
          </a:p>
        </p:txBody>
      </p:sp>
      <p:sp>
        <p:nvSpPr>
          <p:cNvPr id="24" name="Text Box 4"/>
          <p:cNvSpPr txBox="1">
            <a:spLocks noChangeArrowheads="1"/>
          </p:cNvSpPr>
          <p:nvPr/>
        </p:nvSpPr>
        <p:spPr bwMode="auto">
          <a:xfrm>
            <a:off x="2808679" y="4816337"/>
            <a:ext cx="60303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lang="en-US" altLang="ja-JP" sz="2000" dirty="0" smtClean="0"/>
              <a:t>CR</a:t>
            </a:r>
            <a:endParaRPr kumimoji="1" lang="en-US" altLang="ja-JP" sz="2000" dirty="0"/>
          </a:p>
        </p:txBody>
      </p:sp>
      <p:sp>
        <p:nvSpPr>
          <p:cNvPr id="28" name="Oval 28"/>
          <p:cNvSpPr>
            <a:spLocks noChangeArrowheads="1"/>
          </p:cNvSpPr>
          <p:nvPr/>
        </p:nvSpPr>
        <p:spPr bwMode="auto">
          <a:xfrm>
            <a:off x="2373571" y="5201457"/>
            <a:ext cx="1507315" cy="1427086"/>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32" name="Rectangle 25"/>
          <p:cNvSpPr>
            <a:spLocks noChangeArrowheads="1"/>
          </p:cNvSpPr>
          <p:nvPr/>
        </p:nvSpPr>
        <p:spPr bwMode="auto">
          <a:xfrm>
            <a:off x="2693854" y="5610973"/>
            <a:ext cx="522287" cy="18585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ja-JP" altLang="ja-JP" dirty="0"/>
          </a:p>
        </p:txBody>
      </p:sp>
      <p:sp>
        <p:nvSpPr>
          <p:cNvPr id="40" name="Text Box 22"/>
          <p:cNvSpPr txBox="1">
            <a:spLocks noChangeArrowheads="1"/>
          </p:cNvSpPr>
          <p:nvPr/>
        </p:nvSpPr>
        <p:spPr bwMode="auto">
          <a:xfrm>
            <a:off x="5587329" y="4816337"/>
            <a:ext cx="80670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kumimoji="1" lang="en-US" altLang="ja-JP" sz="2000" dirty="0" smtClean="0"/>
              <a:t>CRG</a:t>
            </a:r>
            <a:endParaRPr kumimoji="1" lang="en-US" altLang="ja-JP" sz="2000" dirty="0"/>
          </a:p>
        </p:txBody>
      </p:sp>
      <p:sp>
        <p:nvSpPr>
          <p:cNvPr id="45" name="AutoShape 8"/>
          <p:cNvSpPr>
            <a:spLocks noChangeArrowheads="1"/>
          </p:cNvSpPr>
          <p:nvPr/>
        </p:nvSpPr>
        <p:spPr bwMode="auto">
          <a:xfrm>
            <a:off x="5482557" y="5314401"/>
            <a:ext cx="1013419" cy="308315"/>
          </a:xfrm>
          <a:prstGeom prst="flowChartConnector">
            <a:avLst/>
          </a:prstGeom>
          <a:solidFill>
            <a:srgbClr val="BBE0E3"/>
          </a:solidFill>
          <a:ln w="19050">
            <a:solidFill>
              <a:schemeClr val="tx1"/>
            </a:solidFill>
            <a:round/>
            <a:headEnd/>
            <a:tailEnd/>
          </a:ln>
          <a:effectLst/>
        </p:spPr>
        <p:txBody>
          <a:bodyPr wrap="none" anchor="ctr"/>
          <a:lstStyle/>
          <a:p>
            <a:pPr algn="ctr"/>
            <a:r>
              <a:rPr lang="en-US" altLang="ja-JP" sz="2000" dirty="0" smtClean="0"/>
              <a:t>HTML</a:t>
            </a:r>
            <a:endParaRPr lang="ja-JP" altLang="en-US" sz="2000" dirty="0"/>
          </a:p>
        </p:txBody>
      </p:sp>
      <p:sp>
        <p:nvSpPr>
          <p:cNvPr id="46" name="AutoShape 9"/>
          <p:cNvSpPr>
            <a:spLocks noChangeArrowheads="1"/>
          </p:cNvSpPr>
          <p:nvPr/>
        </p:nvSpPr>
        <p:spPr bwMode="auto">
          <a:xfrm>
            <a:off x="5271386" y="6091450"/>
            <a:ext cx="1446426" cy="378836"/>
          </a:xfrm>
          <a:prstGeom prst="flowChartConnector">
            <a:avLst/>
          </a:prstGeom>
          <a:solidFill>
            <a:srgbClr val="FF7171"/>
          </a:solidFill>
          <a:ln w="19050">
            <a:solidFill>
              <a:schemeClr val="tx1"/>
            </a:solidFill>
            <a:round/>
            <a:headEnd/>
            <a:tailEnd/>
          </a:ln>
          <a:effectLst/>
        </p:spPr>
        <p:txBody>
          <a:bodyPr wrap="none" anchor="ctr"/>
          <a:lstStyle/>
          <a:p>
            <a:pPr algn="ctr"/>
            <a:r>
              <a:rPr lang="en-US" altLang="ja-JP" sz="2000" dirty="0" smtClean="0"/>
              <a:t>JavaScript</a:t>
            </a:r>
            <a:endParaRPr lang="ja-JP" altLang="en-US" sz="2000" dirty="0"/>
          </a:p>
        </p:txBody>
      </p:sp>
      <p:sp>
        <p:nvSpPr>
          <p:cNvPr id="59" name="Text Box 40"/>
          <p:cNvSpPr txBox="1">
            <a:spLocks noChangeArrowheads="1"/>
          </p:cNvSpPr>
          <p:nvPr/>
        </p:nvSpPr>
        <p:spPr bwMode="auto">
          <a:xfrm>
            <a:off x="6132882" y="5646976"/>
            <a:ext cx="6286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ja-JP" sz="2000" dirty="0" smtClean="0"/>
              <a:t>call</a:t>
            </a:r>
            <a:endParaRPr lang="en-US" altLang="ja-JP" sz="2000" dirty="0"/>
          </a:p>
        </p:txBody>
      </p:sp>
      <p:sp>
        <p:nvSpPr>
          <p:cNvPr id="37" name="Rectangle 25"/>
          <p:cNvSpPr>
            <a:spLocks noChangeArrowheads="1"/>
          </p:cNvSpPr>
          <p:nvPr/>
        </p:nvSpPr>
        <p:spPr bwMode="auto">
          <a:xfrm>
            <a:off x="3029196" y="6061073"/>
            <a:ext cx="522287" cy="185850"/>
          </a:xfrm>
          <a:prstGeom prst="rect">
            <a:avLst/>
          </a:prstGeom>
          <a:solidFill>
            <a:srgbClr val="FF7171"/>
          </a:solidFill>
          <a:ln w="19050">
            <a:solidFill>
              <a:schemeClr val="tx1"/>
            </a:solidFill>
            <a:miter lim="800000"/>
            <a:headEnd/>
            <a:tailEnd/>
          </a:ln>
          <a:effectLst/>
        </p:spPr>
        <p:txBody>
          <a:bodyPr wrap="none" anchor="ctr"/>
          <a:lstStyle/>
          <a:p>
            <a:pPr algn="ctr" eaLnBrk="1" hangingPunct="1"/>
            <a:endParaRPr kumimoji="1" lang="ja-JP" altLang="ja-JP" dirty="0"/>
          </a:p>
        </p:txBody>
      </p:sp>
      <p:sp>
        <p:nvSpPr>
          <p:cNvPr id="19" name="右矢印 18"/>
          <p:cNvSpPr/>
          <p:nvPr/>
        </p:nvSpPr>
        <p:spPr>
          <a:xfrm>
            <a:off x="4435436" y="5640741"/>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21" name="Text Box 4"/>
          <p:cNvSpPr txBox="1">
            <a:spLocks noChangeArrowheads="1"/>
          </p:cNvSpPr>
          <p:nvPr/>
        </p:nvSpPr>
        <p:spPr bwMode="auto">
          <a:xfrm>
            <a:off x="0" y="5703748"/>
            <a:ext cx="201119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lang="en-US" altLang="ja-JP" sz="2000" dirty="0" smtClean="0"/>
              <a:t>code fragment</a:t>
            </a:r>
            <a:endParaRPr kumimoji="1" lang="en-US" altLang="ja-JP" sz="2000" dirty="0"/>
          </a:p>
        </p:txBody>
      </p:sp>
      <p:cxnSp>
        <p:nvCxnSpPr>
          <p:cNvPr id="8" name="直線矢印コネクタ 7"/>
          <p:cNvCxnSpPr>
            <a:stCxn id="21" idx="3"/>
            <a:endCxn id="32" idx="1"/>
          </p:cNvCxnSpPr>
          <p:nvPr/>
        </p:nvCxnSpPr>
        <p:spPr>
          <a:xfrm flipV="1">
            <a:off x="2011191" y="5703898"/>
            <a:ext cx="682663" cy="199905"/>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a:stCxn id="45" idx="4"/>
            <a:endCxn id="46" idx="0"/>
          </p:cNvCxnSpPr>
          <p:nvPr/>
        </p:nvCxnSpPr>
        <p:spPr>
          <a:xfrm>
            <a:off x="5989267" y="5622716"/>
            <a:ext cx="5332" cy="468734"/>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68081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66530"/>
            <a:ext cx="9118600" cy="1143000"/>
          </a:xfrm>
        </p:spPr>
        <p:txBody>
          <a:bodyPr/>
          <a:lstStyle/>
          <a:p>
            <a:r>
              <a:rPr kumimoji="1" lang="en-US" altLang="ja-JP" dirty="0" smtClean="0"/>
              <a:t>Inter-Language </a:t>
            </a:r>
            <a:r>
              <a:rPr lang="en-US" altLang="ja-JP" dirty="0"/>
              <a:t>C</a:t>
            </a:r>
            <a:r>
              <a:rPr kumimoji="1" lang="en-US" altLang="ja-JP" dirty="0" smtClean="0"/>
              <a:t>lone</a:t>
            </a:r>
            <a:br>
              <a:rPr kumimoji="1" lang="en-US" altLang="ja-JP" dirty="0" smtClean="0"/>
            </a:br>
            <a:r>
              <a:rPr lang="en-US" altLang="ja-JP" dirty="0" smtClean="0"/>
              <a:t>-</a:t>
            </a:r>
            <a:r>
              <a:rPr kumimoji="1" lang="en-US" altLang="ja-JP" dirty="0" smtClean="0"/>
              <a:t> Definition(2/2) -</a:t>
            </a:r>
            <a:endParaRPr kumimoji="1" lang="ja-JP" altLang="en-US" dirty="0"/>
          </a:p>
        </p:txBody>
      </p:sp>
      <p:sp>
        <p:nvSpPr>
          <p:cNvPr id="3" name="コンテンツ プレースホルダー 2"/>
          <p:cNvSpPr>
            <a:spLocks noGrp="1"/>
          </p:cNvSpPr>
          <p:nvPr>
            <p:ph idx="1"/>
          </p:nvPr>
        </p:nvSpPr>
        <p:spPr>
          <a:xfrm>
            <a:off x="159544" y="1537670"/>
            <a:ext cx="8895556" cy="5059981"/>
          </a:xfrm>
        </p:spPr>
        <p:txBody>
          <a:bodyPr/>
          <a:lstStyle/>
          <a:p>
            <a:pPr marL="0" indent="0">
              <a:buNone/>
            </a:pPr>
            <a:r>
              <a:rPr lang="en-US" altLang="ja-JP" sz="2800" dirty="0" smtClean="0"/>
              <a:t>inter-language clone</a:t>
            </a:r>
          </a:p>
          <a:p>
            <a:pPr marL="457200" lvl="1" indent="0">
              <a:buNone/>
            </a:pPr>
            <a:r>
              <a:rPr lang="en-US" altLang="ja-JP" sz="2200" dirty="0" smtClean="0"/>
              <a:t>For two given Call </a:t>
            </a:r>
            <a:r>
              <a:rPr lang="en-US" altLang="ja-JP" sz="2200" dirty="0"/>
              <a:t>R</a:t>
            </a:r>
            <a:r>
              <a:rPr lang="en-US" altLang="ja-JP" sz="2200" dirty="0" smtClean="0"/>
              <a:t>elation set CR1 and CR2, and its graph CRG1 and CRG2, we call the pair of CR1 and CR2 as an inter-language clone if the following three conditions are satisfied.</a:t>
            </a:r>
          </a:p>
          <a:p>
            <a:pPr marL="914400" lvl="1" indent="-457200">
              <a:buFont typeface="+mj-lt"/>
              <a:buAutoNum type="arabicPeriod"/>
            </a:pPr>
            <a:r>
              <a:rPr lang="en-US" altLang="ja-JP" sz="2000" dirty="0"/>
              <a:t>C</a:t>
            </a:r>
            <a:r>
              <a:rPr lang="en-US" altLang="ja-JP" sz="2000" dirty="0" smtClean="0"/>
              <a:t>allee/caller relations span multiple programming languages.</a:t>
            </a:r>
          </a:p>
          <a:p>
            <a:pPr marL="914400" lvl="1" indent="-457200">
              <a:buFont typeface="+mj-lt"/>
              <a:buAutoNum type="arabicPeriod"/>
            </a:pPr>
            <a:r>
              <a:rPr lang="en-US" altLang="ja-JP" sz="2000" dirty="0" smtClean="0"/>
              <a:t>CFG1 and CFG2 are isomorphic.</a:t>
            </a:r>
          </a:p>
          <a:p>
            <a:pPr marL="914400" lvl="1" indent="-457200">
              <a:buFont typeface="+mj-lt"/>
              <a:buAutoNum type="arabicPeriod"/>
            </a:pPr>
            <a:r>
              <a:rPr lang="en-US" altLang="ja-JP" sz="2000" dirty="0"/>
              <a:t>Each pair of the corresponding nodes between </a:t>
            </a:r>
            <a:r>
              <a:rPr lang="en-US" altLang="ja-JP" sz="2000" dirty="0" smtClean="0"/>
              <a:t>CFG1 </a:t>
            </a:r>
            <a:r>
              <a:rPr lang="en-US" altLang="ja-JP" sz="2000" dirty="0"/>
              <a:t>and </a:t>
            </a:r>
            <a:r>
              <a:rPr lang="en-US" altLang="ja-JP" sz="2000" dirty="0" smtClean="0"/>
              <a:t>CFG2</a:t>
            </a:r>
            <a:r>
              <a:rPr lang="en-US" altLang="ja-JP" sz="2000" dirty="0"/>
              <a:t>, holds a clone relation.</a:t>
            </a:r>
          </a:p>
          <a:p>
            <a:pPr marL="457200" lvl="1" indent="0">
              <a:buNone/>
            </a:pPr>
            <a:endParaRPr lang="en-US" altLang="ja-JP" sz="2400" dirty="0" smtClean="0"/>
          </a:p>
          <a:p>
            <a:pPr marL="457200" lvl="1" indent="0">
              <a:buNone/>
            </a:pP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5</a:t>
            </a:fld>
            <a:endParaRPr lang="en-US" altLang="ja-JP" dirty="0">
              <a:solidFill>
                <a:srgbClr val="000000"/>
              </a:solidFill>
            </a:endParaRPr>
          </a:p>
        </p:txBody>
      </p:sp>
      <p:sp>
        <p:nvSpPr>
          <p:cNvPr id="65" name="テキスト ボックス 64"/>
          <p:cNvSpPr txBox="1"/>
          <p:nvPr/>
        </p:nvSpPr>
        <p:spPr>
          <a:xfrm>
            <a:off x="2559807" y="6299094"/>
            <a:ext cx="4458273" cy="400110"/>
          </a:xfrm>
          <a:prstGeom prst="rect">
            <a:avLst/>
          </a:prstGeom>
          <a:noFill/>
        </p:spPr>
        <p:txBody>
          <a:bodyPr wrap="none" rtlCol="0">
            <a:spAutoFit/>
          </a:bodyPr>
          <a:lstStyle/>
          <a:p>
            <a:pPr algn="ctr"/>
            <a:r>
              <a:rPr kumimoji="1" lang="en-US" altLang="ja-JP" sz="2000" dirty="0" smtClean="0"/>
              <a:t>The same color means clone </a:t>
            </a:r>
            <a:r>
              <a:rPr lang="en-US" altLang="ja-JP" sz="2000" dirty="0" smtClean="0"/>
              <a:t>relation.</a:t>
            </a:r>
            <a:endParaRPr kumimoji="1" lang="ja-JP" altLang="en-US" sz="2000" dirty="0"/>
          </a:p>
        </p:txBody>
      </p:sp>
      <p:sp>
        <p:nvSpPr>
          <p:cNvPr id="36" name="Text Box 4"/>
          <p:cNvSpPr txBox="1">
            <a:spLocks noChangeArrowheads="1"/>
          </p:cNvSpPr>
          <p:nvPr/>
        </p:nvSpPr>
        <p:spPr bwMode="auto">
          <a:xfrm>
            <a:off x="547184" y="4676401"/>
            <a:ext cx="74280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lang="en-US" altLang="ja-JP" sz="2000" dirty="0" smtClean="0"/>
              <a:t>CR1</a:t>
            </a:r>
            <a:endParaRPr kumimoji="1" lang="en-US" altLang="ja-JP" sz="2000" dirty="0"/>
          </a:p>
        </p:txBody>
      </p:sp>
      <p:sp>
        <p:nvSpPr>
          <p:cNvPr id="54" name="Oval 28"/>
          <p:cNvSpPr>
            <a:spLocks noChangeArrowheads="1"/>
          </p:cNvSpPr>
          <p:nvPr/>
        </p:nvSpPr>
        <p:spPr bwMode="auto">
          <a:xfrm>
            <a:off x="276966" y="5156617"/>
            <a:ext cx="1155593" cy="115211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55" name="Rectangle 25"/>
          <p:cNvSpPr>
            <a:spLocks noChangeArrowheads="1"/>
          </p:cNvSpPr>
          <p:nvPr/>
        </p:nvSpPr>
        <p:spPr bwMode="auto">
          <a:xfrm>
            <a:off x="432359" y="5396087"/>
            <a:ext cx="522287" cy="18585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ja-JP" altLang="ja-JP" dirty="0"/>
          </a:p>
        </p:txBody>
      </p:sp>
      <p:sp>
        <p:nvSpPr>
          <p:cNvPr id="56" name="Text Box 22"/>
          <p:cNvSpPr txBox="1">
            <a:spLocks noChangeArrowheads="1"/>
          </p:cNvSpPr>
          <p:nvPr/>
        </p:nvSpPr>
        <p:spPr bwMode="auto">
          <a:xfrm>
            <a:off x="2582815" y="4676401"/>
            <a:ext cx="89556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kumimoji="1" lang="en-US" altLang="ja-JP" sz="2000" dirty="0" smtClean="0"/>
              <a:t>CRG1</a:t>
            </a:r>
            <a:endParaRPr kumimoji="1" lang="en-US" altLang="ja-JP" sz="2000" dirty="0"/>
          </a:p>
        </p:txBody>
      </p:sp>
      <p:sp>
        <p:nvSpPr>
          <p:cNvPr id="61" name="AutoShape 8"/>
          <p:cNvSpPr>
            <a:spLocks noChangeArrowheads="1"/>
          </p:cNvSpPr>
          <p:nvPr/>
        </p:nvSpPr>
        <p:spPr bwMode="auto">
          <a:xfrm>
            <a:off x="2478043" y="5099515"/>
            <a:ext cx="1013419" cy="308315"/>
          </a:xfrm>
          <a:prstGeom prst="flowChartConnector">
            <a:avLst/>
          </a:prstGeom>
          <a:solidFill>
            <a:srgbClr val="BBE0E3"/>
          </a:solidFill>
          <a:ln w="19050">
            <a:solidFill>
              <a:schemeClr val="tx1"/>
            </a:solidFill>
            <a:round/>
            <a:headEnd/>
            <a:tailEnd/>
          </a:ln>
          <a:effectLst/>
        </p:spPr>
        <p:txBody>
          <a:bodyPr wrap="none" anchor="ctr"/>
          <a:lstStyle/>
          <a:p>
            <a:pPr algn="ctr"/>
            <a:r>
              <a:rPr lang="en-US" altLang="ja-JP" sz="2000" dirty="0" smtClean="0"/>
              <a:t>HTML</a:t>
            </a:r>
            <a:endParaRPr lang="ja-JP" altLang="en-US" sz="2000" dirty="0"/>
          </a:p>
        </p:txBody>
      </p:sp>
      <p:sp>
        <p:nvSpPr>
          <p:cNvPr id="62" name="AutoShape 9"/>
          <p:cNvSpPr>
            <a:spLocks noChangeArrowheads="1"/>
          </p:cNvSpPr>
          <p:nvPr/>
        </p:nvSpPr>
        <p:spPr bwMode="auto">
          <a:xfrm>
            <a:off x="2266872" y="5876564"/>
            <a:ext cx="1446426" cy="378836"/>
          </a:xfrm>
          <a:prstGeom prst="flowChartConnector">
            <a:avLst/>
          </a:prstGeom>
          <a:solidFill>
            <a:srgbClr val="FF7171"/>
          </a:solidFill>
          <a:ln w="19050">
            <a:solidFill>
              <a:schemeClr val="tx1"/>
            </a:solidFill>
            <a:round/>
            <a:headEnd/>
            <a:tailEnd/>
          </a:ln>
          <a:effectLst/>
        </p:spPr>
        <p:txBody>
          <a:bodyPr wrap="none" anchor="ctr"/>
          <a:lstStyle/>
          <a:p>
            <a:pPr algn="ctr"/>
            <a:r>
              <a:rPr lang="en-US" altLang="ja-JP" sz="2000" dirty="0" smtClean="0"/>
              <a:t>JavaScript</a:t>
            </a:r>
            <a:endParaRPr lang="ja-JP" altLang="en-US" sz="2000" dirty="0"/>
          </a:p>
        </p:txBody>
      </p:sp>
      <p:sp>
        <p:nvSpPr>
          <p:cNvPr id="64" name="Text Box 40"/>
          <p:cNvSpPr txBox="1">
            <a:spLocks noChangeArrowheads="1"/>
          </p:cNvSpPr>
          <p:nvPr/>
        </p:nvSpPr>
        <p:spPr bwMode="auto">
          <a:xfrm>
            <a:off x="3128368" y="5432090"/>
            <a:ext cx="6286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ja-JP" sz="2000" dirty="0" smtClean="0"/>
              <a:t>call</a:t>
            </a:r>
            <a:endParaRPr lang="en-US" altLang="ja-JP" sz="2000" dirty="0"/>
          </a:p>
        </p:txBody>
      </p:sp>
      <p:sp>
        <p:nvSpPr>
          <p:cNvPr id="66" name="Rectangle 25"/>
          <p:cNvSpPr>
            <a:spLocks noChangeArrowheads="1"/>
          </p:cNvSpPr>
          <p:nvPr/>
        </p:nvSpPr>
        <p:spPr bwMode="auto">
          <a:xfrm>
            <a:off x="767701" y="5846187"/>
            <a:ext cx="522287" cy="185850"/>
          </a:xfrm>
          <a:prstGeom prst="rect">
            <a:avLst/>
          </a:prstGeom>
          <a:solidFill>
            <a:srgbClr val="FF7171"/>
          </a:solidFill>
          <a:ln w="19050">
            <a:solidFill>
              <a:schemeClr val="tx1"/>
            </a:solidFill>
            <a:miter lim="800000"/>
            <a:headEnd/>
            <a:tailEnd/>
          </a:ln>
          <a:effectLst/>
        </p:spPr>
        <p:txBody>
          <a:bodyPr wrap="none" anchor="ctr"/>
          <a:lstStyle/>
          <a:p>
            <a:pPr algn="ctr" eaLnBrk="1" hangingPunct="1"/>
            <a:endParaRPr kumimoji="1" lang="ja-JP" altLang="ja-JP" dirty="0"/>
          </a:p>
        </p:txBody>
      </p:sp>
      <p:sp>
        <p:nvSpPr>
          <p:cNvPr id="67" name="右矢印 66"/>
          <p:cNvSpPr/>
          <p:nvPr/>
        </p:nvSpPr>
        <p:spPr>
          <a:xfrm>
            <a:off x="1655773" y="5425855"/>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cxnSp>
        <p:nvCxnSpPr>
          <p:cNvPr id="68" name="直線矢印コネクタ 67"/>
          <p:cNvCxnSpPr>
            <a:stCxn id="61" idx="4"/>
            <a:endCxn id="62" idx="0"/>
          </p:cNvCxnSpPr>
          <p:nvPr/>
        </p:nvCxnSpPr>
        <p:spPr>
          <a:xfrm>
            <a:off x="2984753" y="5407830"/>
            <a:ext cx="5332" cy="468734"/>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7" name="Text Box 4"/>
          <p:cNvSpPr txBox="1">
            <a:spLocks noChangeArrowheads="1"/>
          </p:cNvSpPr>
          <p:nvPr/>
        </p:nvSpPr>
        <p:spPr bwMode="auto">
          <a:xfrm>
            <a:off x="5362509" y="4676401"/>
            <a:ext cx="74280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lang="en-US" altLang="ja-JP" sz="2000" dirty="0" smtClean="0"/>
              <a:t>CR2</a:t>
            </a:r>
            <a:endParaRPr kumimoji="1" lang="en-US" altLang="ja-JP" sz="2000" dirty="0"/>
          </a:p>
        </p:txBody>
      </p:sp>
      <p:sp>
        <p:nvSpPr>
          <p:cNvPr id="80" name="Text Box 22"/>
          <p:cNvSpPr txBox="1">
            <a:spLocks noChangeArrowheads="1"/>
          </p:cNvSpPr>
          <p:nvPr/>
        </p:nvSpPr>
        <p:spPr bwMode="auto">
          <a:xfrm>
            <a:off x="7439084" y="4676401"/>
            <a:ext cx="89556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spcBef>
                <a:spcPct val="50000"/>
              </a:spcBef>
            </a:pPr>
            <a:r>
              <a:rPr kumimoji="1" lang="en-US" altLang="ja-JP" sz="2000" dirty="0" smtClean="0"/>
              <a:t>CRG2</a:t>
            </a:r>
            <a:endParaRPr kumimoji="1" lang="en-US" altLang="ja-JP" sz="2000" dirty="0"/>
          </a:p>
        </p:txBody>
      </p:sp>
      <p:sp>
        <p:nvSpPr>
          <p:cNvPr id="81" name="AutoShape 8"/>
          <p:cNvSpPr>
            <a:spLocks noChangeArrowheads="1"/>
          </p:cNvSpPr>
          <p:nvPr/>
        </p:nvSpPr>
        <p:spPr bwMode="auto">
          <a:xfrm>
            <a:off x="7334312" y="5099515"/>
            <a:ext cx="1013419" cy="308315"/>
          </a:xfrm>
          <a:prstGeom prst="flowChartConnector">
            <a:avLst/>
          </a:prstGeom>
          <a:solidFill>
            <a:srgbClr val="BBE0E3"/>
          </a:solidFill>
          <a:ln w="19050">
            <a:solidFill>
              <a:schemeClr val="tx1"/>
            </a:solidFill>
            <a:round/>
            <a:headEnd/>
            <a:tailEnd/>
          </a:ln>
          <a:effectLst/>
        </p:spPr>
        <p:txBody>
          <a:bodyPr wrap="none" anchor="ctr"/>
          <a:lstStyle/>
          <a:p>
            <a:pPr algn="ctr"/>
            <a:r>
              <a:rPr lang="en-US" altLang="ja-JP" sz="2000" dirty="0" smtClean="0"/>
              <a:t>HTML</a:t>
            </a:r>
            <a:endParaRPr lang="ja-JP" altLang="en-US" sz="2000" dirty="0"/>
          </a:p>
        </p:txBody>
      </p:sp>
      <p:sp>
        <p:nvSpPr>
          <p:cNvPr id="82" name="AutoShape 9"/>
          <p:cNvSpPr>
            <a:spLocks noChangeArrowheads="1"/>
          </p:cNvSpPr>
          <p:nvPr/>
        </p:nvSpPr>
        <p:spPr bwMode="auto">
          <a:xfrm>
            <a:off x="7123141" y="5876564"/>
            <a:ext cx="1446426" cy="378836"/>
          </a:xfrm>
          <a:prstGeom prst="flowChartConnector">
            <a:avLst/>
          </a:prstGeom>
          <a:solidFill>
            <a:srgbClr val="FF7171"/>
          </a:solidFill>
          <a:ln w="19050">
            <a:solidFill>
              <a:schemeClr val="tx1"/>
            </a:solidFill>
            <a:round/>
            <a:headEnd/>
            <a:tailEnd/>
          </a:ln>
          <a:effectLst/>
        </p:spPr>
        <p:txBody>
          <a:bodyPr wrap="none" anchor="ctr"/>
          <a:lstStyle/>
          <a:p>
            <a:pPr algn="ctr"/>
            <a:r>
              <a:rPr lang="en-US" altLang="ja-JP" sz="2000" dirty="0" smtClean="0"/>
              <a:t>JavaScript</a:t>
            </a:r>
            <a:endParaRPr lang="ja-JP" altLang="en-US" sz="2000" dirty="0"/>
          </a:p>
        </p:txBody>
      </p:sp>
      <p:sp>
        <p:nvSpPr>
          <p:cNvPr id="83" name="Text Box 40"/>
          <p:cNvSpPr txBox="1">
            <a:spLocks noChangeArrowheads="1"/>
          </p:cNvSpPr>
          <p:nvPr/>
        </p:nvSpPr>
        <p:spPr bwMode="auto">
          <a:xfrm>
            <a:off x="7984637" y="5432090"/>
            <a:ext cx="62865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ja-JP" sz="2000" dirty="0" smtClean="0"/>
              <a:t>call</a:t>
            </a:r>
            <a:endParaRPr lang="en-US" altLang="ja-JP" sz="2000" dirty="0"/>
          </a:p>
        </p:txBody>
      </p:sp>
      <p:sp>
        <p:nvSpPr>
          <p:cNvPr id="85" name="右矢印 84"/>
          <p:cNvSpPr/>
          <p:nvPr/>
        </p:nvSpPr>
        <p:spPr>
          <a:xfrm>
            <a:off x="6512042" y="5425855"/>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cxnSp>
        <p:nvCxnSpPr>
          <p:cNvPr id="86" name="直線矢印コネクタ 85"/>
          <p:cNvCxnSpPr>
            <a:stCxn id="81" idx="4"/>
            <a:endCxn id="82" idx="0"/>
          </p:cNvCxnSpPr>
          <p:nvPr/>
        </p:nvCxnSpPr>
        <p:spPr>
          <a:xfrm>
            <a:off x="7841022" y="5407830"/>
            <a:ext cx="5332" cy="468734"/>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7" name="Oval 28"/>
          <p:cNvSpPr>
            <a:spLocks noChangeArrowheads="1"/>
          </p:cNvSpPr>
          <p:nvPr/>
        </p:nvSpPr>
        <p:spPr bwMode="auto">
          <a:xfrm>
            <a:off x="5181069" y="5156617"/>
            <a:ext cx="1155593" cy="1152110"/>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88" name="Rectangle 25"/>
          <p:cNvSpPr>
            <a:spLocks noChangeArrowheads="1"/>
          </p:cNvSpPr>
          <p:nvPr/>
        </p:nvSpPr>
        <p:spPr bwMode="auto">
          <a:xfrm>
            <a:off x="5336462" y="5396087"/>
            <a:ext cx="522287" cy="185850"/>
          </a:xfrm>
          <a:prstGeom prst="rect">
            <a:avLst/>
          </a:prstGeom>
          <a:solidFill>
            <a:schemeClr val="accent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ja-JP" altLang="ja-JP" dirty="0"/>
          </a:p>
        </p:txBody>
      </p:sp>
      <p:sp>
        <p:nvSpPr>
          <p:cNvPr id="89" name="Rectangle 25"/>
          <p:cNvSpPr>
            <a:spLocks noChangeArrowheads="1"/>
          </p:cNvSpPr>
          <p:nvPr/>
        </p:nvSpPr>
        <p:spPr bwMode="auto">
          <a:xfrm>
            <a:off x="5671804" y="5846187"/>
            <a:ext cx="522287" cy="185850"/>
          </a:xfrm>
          <a:prstGeom prst="rect">
            <a:avLst/>
          </a:prstGeom>
          <a:solidFill>
            <a:srgbClr val="FF7171"/>
          </a:solidFill>
          <a:ln w="19050">
            <a:solidFill>
              <a:schemeClr val="tx1"/>
            </a:solidFill>
            <a:miter lim="800000"/>
            <a:headEnd/>
            <a:tailEnd/>
          </a:ln>
          <a:effectLst/>
        </p:spPr>
        <p:txBody>
          <a:bodyPr wrap="none" anchor="ctr"/>
          <a:lstStyle/>
          <a:p>
            <a:pPr algn="ctr" eaLnBrk="1" hangingPunct="1"/>
            <a:endParaRPr kumimoji="1" lang="ja-JP" altLang="ja-JP" dirty="0"/>
          </a:p>
        </p:txBody>
      </p:sp>
    </p:spTree>
    <p:extLst>
      <p:ext uri="{BB962C8B-B14F-4D97-AF65-F5344CB8AC3E}">
        <p14:creationId xmlns:p14="http://schemas.microsoft.com/office/powerpoint/2010/main" val="34584129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53204" y="265067"/>
            <a:ext cx="5826477" cy="1143000"/>
          </a:xfrm>
        </p:spPr>
        <p:txBody>
          <a:bodyPr/>
          <a:lstStyle/>
          <a:p>
            <a:r>
              <a:rPr lang="en-US" altLang="ja-JP" dirty="0" smtClean="0"/>
              <a:t>I</a:t>
            </a:r>
            <a:r>
              <a:rPr kumimoji="1" lang="en-US" altLang="ja-JP" dirty="0" smtClean="0"/>
              <a:t>nter-Language </a:t>
            </a:r>
            <a:r>
              <a:rPr lang="en-US" altLang="ja-JP" dirty="0"/>
              <a:t>C</a:t>
            </a:r>
            <a:r>
              <a:rPr kumimoji="1" lang="en-US" altLang="ja-JP" dirty="0" smtClean="0"/>
              <a:t>lone</a:t>
            </a:r>
            <a:br>
              <a:rPr kumimoji="1" lang="en-US" altLang="ja-JP" dirty="0" smtClean="0"/>
            </a:br>
            <a:r>
              <a:rPr lang="en-US" altLang="ja-JP" dirty="0" smtClean="0"/>
              <a:t>- </a:t>
            </a:r>
            <a:r>
              <a:rPr kumimoji="1" lang="en-US" altLang="ja-JP" dirty="0" smtClean="0"/>
              <a:t>Benefit of Detection -</a:t>
            </a:r>
            <a:endParaRPr kumimoji="1" lang="ja-JP" altLang="en-US" dirty="0"/>
          </a:p>
        </p:txBody>
      </p:sp>
      <p:sp>
        <p:nvSpPr>
          <p:cNvPr id="3" name="コンテンツ プレースホルダー 2"/>
          <p:cNvSpPr>
            <a:spLocks noGrp="1"/>
          </p:cNvSpPr>
          <p:nvPr>
            <p:ph idx="1"/>
          </p:nvPr>
        </p:nvSpPr>
        <p:spPr>
          <a:xfrm>
            <a:off x="31972" y="1537670"/>
            <a:ext cx="9139320" cy="5059981"/>
          </a:xfrm>
        </p:spPr>
        <p:txBody>
          <a:bodyPr/>
          <a:lstStyle/>
          <a:p>
            <a:pPr marL="0" indent="0">
              <a:buNone/>
            </a:pPr>
            <a:r>
              <a:rPr lang="en-US" altLang="ja-JP" sz="2800" dirty="0" smtClean="0"/>
              <a:t>Developers </a:t>
            </a:r>
            <a:r>
              <a:rPr lang="en-US" altLang="ja-JP" sz="2800" dirty="0"/>
              <a:t>can check </a:t>
            </a:r>
            <a:r>
              <a:rPr lang="en-US" altLang="ja-JP" sz="2800" b="1" dirty="0">
                <a:solidFill>
                  <a:srgbClr val="C00000"/>
                </a:solidFill>
              </a:rPr>
              <a:t>less number of </a:t>
            </a:r>
            <a:r>
              <a:rPr lang="en-US" altLang="ja-JP" sz="2800" b="1" dirty="0" smtClean="0">
                <a:solidFill>
                  <a:srgbClr val="C00000"/>
                </a:solidFill>
              </a:rPr>
              <a:t>clone instances </a:t>
            </a:r>
            <a:r>
              <a:rPr lang="en-US" altLang="ja-JP" sz="2800" dirty="0" smtClean="0"/>
              <a:t>in the </a:t>
            </a:r>
            <a:r>
              <a:rPr lang="en-US" altLang="ja-JP" sz="2800" dirty="0"/>
              <a:t>software </a:t>
            </a:r>
            <a:r>
              <a:rPr lang="en-US" altLang="ja-JP" sz="2800" dirty="0" smtClean="0"/>
              <a:t>maintenance.</a:t>
            </a:r>
          </a:p>
          <a:p>
            <a:pPr marL="0" indent="0">
              <a:buNone/>
            </a:pPr>
            <a:endParaRPr lang="en-US" altLang="ja-JP"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6</a:t>
            </a:fld>
            <a:endParaRPr lang="en-US" altLang="ja-JP" dirty="0">
              <a:solidFill>
                <a:srgbClr val="000000"/>
              </a:solidFill>
            </a:endParaRPr>
          </a:p>
        </p:txBody>
      </p:sp>
      <p:sp>
        <p:nvSpPr>
          <p:cNvPr id="33" name="円/楕円 32"/>
          <p:cNvSpPr/>
          <p:nvPr/>
        </p:nvSpPr>
        <p:spPr>
          <a:xfrm>
            <a:off x="3351786" y="3879458"/>
            <a:ext cx="1240538" cy="1111945"/>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37" name="テキスト ボックス 36"/>
          <p:cNvSpPr txBox="1"/>
          <p:nvPr/>
        </p:nvSpPr>
        <p:spPr>
          <a:xfrm>
            <a:off x="2263325" y="3430569"/>
            <a:ext cx="3010634" cy="400110"/>
          </a:xfrm>
          <a:prstGeom prst="rect">
            <a:avLst/>
          </a:prstGeom>
          <a:noFill/>
          <a:ln>
            <a:noFill/>
          </a:ln>
        </p:spPr>
        <p:txBody>
          <a:bodyPr wrap="square" rtlCol="0">
            <a:spAutoFit/>
          </a:bodyPr>
          <a:lstStyle/>
          <a:p>
            <a:pPr algn="ctr"/>
            <a:r>
              <a:rPr lang="en-US" altLang="ja-JP" sz="2000" dirty="0" smtClean="0"/>
              <a:t>clones written in HTML</a:t>
            </a:r>
            <a:endParaRPr kumimoji="1" lang="ja-JP" altLang="en-US" sz="2000" dirty="0"/>
          </a:p>
        </p:txBody>
      </p:sp>
      <p:sp>
        <p:nvSpPr>
          <p:cNvPr id="38" name="テキスト ボックス 37"/>
          <p:cNvSpPr txBox="1"/>
          <p:nvPr/>
        </p:nvSpPr>
        <p:spPr>
          <a:xfrm>
            <a:off x="5656290" y="3432615"/>
            <a:ext cx="3291286" cy="400110"/>
          </a:xfrm>
          <a:prstGeom prst="rect">
            <a:avLst/>
          </a:prstGeom>
          <a:noFill/>
          <a:ln>
            <a:noFill/>
          </a:ln>
        </p:spPr>
        <p:txBody>
          <a:bodyPr wrap="none" rtlCol="0">
            <a:spAutoFit/>
          </a:bodyPr>
          <a:lstStyle/>
          <a:p>
            <a:pPr algn="ctr"/>
            <a:r>
              <a:rPr lang="en-US" altLang="ja-JP" sz="2000" dirty="0" smtClean="0"/>
              <a:t>clones written in JavaScript</a:t>
            </a:r>
            <a:endParaRPr kumimoji="1" lang="ja-JP" altLang="en-US" sz="2000" dirty="0"/>
          </a:p>
        </p:txBody>
      </p:sp>
      <p:sp>
        <p:nvSpPr>
          <p:cNvPr id="39" name="円/楕円 38"/>
          <p:cNvSpPr/>
          <p:nvPr/>
        </p:nvSpPr>
        <p:spPr>
          <a:xfrm>
            <a:off x="4165171" y="4604607"/>
            <a:ext cx="187009" cy="191678"/>
          </a:xfrm>
          <a:prstGeom prst="ellipse">
            <a:avLst/>
          </a:prstGeom>
          <a:solidFill>
            <a:srgbClr val="C0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40" name="円/楕円 39"/>
          <p:cNvSpPr/>
          <p:nvPr/>
        </p:nvSpPr>
        <p:spPr>
          <a:xfrm>
            <a:off x="3768642" y="4656879"/>
            <a:ext cx="187009" cy="191678"/>
          </a:xfrm>
          <a:prstGeom prst="ellipse">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41" name="円/楕円 40"/>
          <p:cNvSpPr/>
          <p:nvPr/>
        </p:nvSpPr>
        <p:spPr>
          <a:xfrm>
            <a:off x="3979187" y="4058259"/>
            <a:ext cx="187009" cy="191678"/>
          </a:xfrm>
          <a:prstGeom prst="ellipse">
            <a:avLst/>
          </a:prstGeom>
          <a:solidFill>
            <a:srgbClr val="C0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42" name="円/楕円 41"/>
          <p:cNvSpPr/>
          <p:nvPr/>
        </p:nvSpPr>
        <p:spPr>
          <a:xfrm>
            <a:off x="3595381" y="4242809"/>
            <a:ext cx="187009" cy="191678"/>
          </a:xfrm>
          <a:prstGeom prst="ellipse">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43" name="円/楕円 42"/>
          <p:cNvSpPr/>
          <p:nvPr/>
        </p:nvSpPr>
        <p:spPr>
          <a:xfrm>
            <a:off x="7238509" y="4057072"/>
            <a:ext cx="187009" cy="191678"/>
          </a:xfrm>
          <a:prstGeom prst="ellipse">
            <a:avLst/>
          </a:prstGeom>
          <a:solidFill>
            <a:srgbClr val="C0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44" name="円/楕円 43"/>
          <p:cNvSpPr/>
          <p:nvPr/>
        </p:nvSpPr>
        <p:spPr>
          <a:xfrm>
            <a:off x="7448358" y="4609211"/>
            <a:ext cx="187009" cy="191678"/>
          </a:xfrm>
          <a:prstGeom prst="ellipse">
            <a:avLst/>
          </a:prstGeom>
          <a:solidFill>
            <a:srgbClr val="C0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45" name="円/楕円 44"/>
          <p:cNvSpPr/>
          <p:nvPr/>
        </p:nvSpPr>
        <p:spPr>
          <a:xfrm>
            <a:off x="7596858" y="4083869"/>
            <a:ext cx="187009" cy="191678"/>
          </a:xfrm>
          <a:prstGeom prst="ellipse">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46" name="円/楕円 45"/>
          <p:cNvSpPr/>
          <p:nvPr/>
        </p:nvSpPr>
        <p:spPr>
          <a:xfrm>
            <a:off x="7926939" y="4509943"/>
            <a:ext cx="187009" cy="191678"/>
          </a:xfrm>
          <a:prstGeom prst="ellipse">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cxnSp>
        <p:nvCxnSpPr>
          <p:cNvPr id="47" name="直線矢印コネクタ 46"/>
          <p:cNvCxnSpPr>
            <a:stCxn id="39" idx="6"/>
            <a:endCxn id="44" idx="2"/>
          </p:cNvCxnSpPr>
          <p:nvPr/>
        </p:nvCxnSpPr>
        <p:spPr>
          <a:xfrm>
            <a:off x="4352180" y="4700446"/>
            <a:ext cx="3096178" cy="4604"/>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円/楕円 47"/>
          <p:cNvSpPr/>
          <p:nvPr/>
        </p:nvSpPr>
        <p:spPr>
          <a:xfrm>
            <a:off x="316907" y="4025613"/>
            <a:ext cx="187009" cy="191678"/>
          </a:xfrm>
          <a:prstGeom prst="ellipse">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49" name="円/楕円 48"/>
          <p:cNvSpPr/>
          <p:nvPr/>
        </p:nvSpPr>
        <p:spPr>
          <a:xfrm>
            <a:off x="316906" y="4667275"/>
            <a:ext cx="187009" cy="191678"/>
          </a:xfrm>
          <a:prstGeom prst="ellipse">
            <a:avLst/>
          </a:prstGeom>
          <a:solidFill>
            <a:srgbClr val="C0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50" name="テキスト ボックス 49"/>
          <p:cNvSpPr txBox="1"/>
          <p:nvPr/>
        </p:nvSpPr>
        <p:spPr>
          <a:xfrm>
            <a:off x="576264" y="3936397"/>
            <a:ext cx="1967205" cy="400110"/>
          </a:xfrm>
          <a:prstGeom prst="rect">
            <a:avLst/>
          </a:prstGeom>
          <a:noFill/>
          <a:ln>
            <a:noFill/>
          </a:ln>
        </p:spPr>
        <p:txBody>
          <a:bodyPr wrap="none" rtlCol="0">
            <a:spAutoFit/>
          </a:bodyPr>
          <a:lstStyle/>
          <a:p>
            <a:pPr algn="ctr"/>
            <a:r>
              <a:rPr lang="en-US" altLang="ja-JP" sz="2000" dirty="0" smtClean="0"/>
              <a:t>excluded clone </a:t>
            </a:r>
            <a:endParaRPr kumimoji="1" lang="ja-JP" altLang="en-US" sz="2000" dirty="0"/>
          </a:p>
        </p:txBody>
      </p:sp>
      <p:sp>
        <p:nvSpPr>
          <p:cNvPr id="51" name="テキスト ボックス 50"/>
          <p:cNvSpPr txBox="1"/>
          <p:nvPr/>
        </p:nvSpPr>
        <p:spPr>
          <a:xfrm>
            <a:off x="516788" y="4433816"/>
            <a:ext cx="2452916" cy="707886"/>
          </a:xfrm>
          <a:prstGeom prst="rect">
            <a:avLst/>
          </a:prstGeom>
          <a:noFill/>
          <a:ln>
            <a:noFill/>
          </a:ln>
        </p:spPr>
        <p:txBody>
          <a:bodyPr wrap="none" rtlCol="0">
            <a:spAutoFit/>
          </a:bodyPr>
          <a:lstStyle/>
          <a:p>
            <a:pPr algn="ctr"/>
            <a:r>
              <a:rPr lang="en-US" altLang="ja-JP" sz="2000" dirty="0" smtClean="0"/>
              <a:t>clone which has a</a:t>
            </a:r>
            <a:br>
              <a:rPr lang="en-US" altLang="ja-JP" sz="2000" dirty="0" smtClean="0"/>
            </a:br>
            <a:r>
              <a:rPr lang="en-US" altLang="ja-JP" sz="2000" dirty="0" smtClean="0"/>
              <a:t>callee/caller relation</a:t>
            </a:r>
            <a:endParaRPr kumimoji="1" lang="ja-JP" altLang="en-US" sz="2000" dirty="0"/>
          </a:p>
        </p:txBody>
      </p:sp>
      <p:sp>
        <p:nvSpPr>
          <p:cNvPr id="52" name="円/楕円 51"/>
          <p:cNvSpPr/>
          <p:nvPr/>
        </p:nvSpPr>
        <p:spPr>
          <a:xfrm>
            <a:off x="7021006" y="3878515"/>
            <a:ext cx="1240538" cy="1111945"/>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53" name="角丸四角形 52"/>
          <p:cNvSpPr/>
          <p:nvPr/>
        </p:nvSpPr>
        <p:spPr>
          <a:xfrm>
            <a:off x="4063636" y="4567895"/>
            <a:ext cx="3617671" cy="327386"/>
          </a:xfrm>
          <a:prstGeom prst="round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54" name="テキスト ボックス 53"/>
          <p:cNvSpPr txBox="1"/>
          <p:nvPr/>
        </p:nvSpPr>
        <p:spPr>
          <a:xfrm>
            <a:off x="4555654" y="4922017"/>
            <a:ext cx="2691763" cy="400110"/>
          </a:xfrm>
          <a:prstGeom prst="rect">
            <a:avLst/>
          </a:prstGeom>
          <a:noFill/>
          <a:ln>
            <a:noFill/>
          </a:ln>
        </p:spPr>
        <p:txBody>
          <a:bodyPr wrap="none" rtlCol="0">
            <a:spAutoFit/>
          </a:bodyPr>
          <a:lstStyle/>
          <a:p>
            <a:pPr algn="ctr"/>
            <a:r>
              <a:rPr lang="en-US" altLang="ja-JP" sz="2000" b="1" dirty="0" smtClean="0">
                <a:solidFill>
                  <a:srgbClr val="C00000"/>
                </a:solidFill>
              </a:rPr>
              <a:t>inter-language clone</a:t>
            </a:r>
            <a:endParaRPr kumimoji="1" lang="ja-JP" altLang="en-US" sz="2000" b="1" dirty="0">
              <a:solidFill>
                <a:srgbClr val="C00000"/>
              </a:solidFill>
            </a:endParaRPr>
          </a:p>
        </p:txBody>
      </p:sp>
      <p:sp>
        <p:nvSpPr>
          <p:cNvPr id="55" name="Text Box 39"/>
          <p:cNvSpPr txBox="1">
            <a:spLocks noChangeArrowheads="1"/>
          </p:cNvSpPr>
          <p:nvPr/>
        </p:nvSpPr>
        <p:spPr bwMode="auto">
          <a:xfrm>
            <a:off x="5338097" y="4222119"/>
            <a:ext cx="61864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ja-JP" sz="2000" dirty="0" smtClean="0"/>
              <a:t>call</a:t>
            </a:r>
            <a:endParaRPr lang="en-US" altLang="ja-JP" sz="2000" dirty="0"/>
          </a:p>
        </p:txBody>
      </p:sp>
      <p:sp>
        <p:nvSpPr>
          <p:cNvPr id="56" name="正方形/長方形 55"/>
          <p:cNvSpPr/>
          <p:nvPr/>
        </p:nvSpPr>
        <p:spPr>
          <a:xfrm>
            <a:off x="185311" y="3438729"/>
            <a:ext cx="8799482" cy="1926602"/>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57" name="角丸四角形 56"/>
          <p:cNvSpPr/>
          <p:nvPr/>
        </p:nvSpPr>
        <p:spPr>
          <a:xfrm>
            <a:off x="3898357" y="3989572"/>
            <a:ext cx="3617671" cy="300378"/>
          </a:xfrm>
          <a:prstGeom prst="roundRect">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cxnSp>
        <p:nvCxnSpPr>
          <p:cNvPr id="58" name="直線矢印コネクタ 57"/>
          <p:cNvCxnSpPr>
            <a:stCxn id="41" idx="6"/>
            <a:endCxn id="43" idx="2"/>
          </p:cNvCxnSpPr>
          <p:nvPr/>
        </p:nvCxnSpPr>
        <p:spPr>
          <a:xfrm flipV="1">
            <a:off x="4166196" y="4152911"/>
            <a:ext cx="3072313" cy="1187"/>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29" name="図 2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20963" y="5289754"/>
            <a:ext cx="927172" cy="927172"/>
          </a:xfrm>
          <a:prstGeom prst="rect">
            <a:avLst/>
          </a:prstGeom>
        </p:spPr>
      </p:pic>
      <p:sp>
        <p:nvSpPr>
          <p:cNvPr id="30" name="テキスト ボックス 29"/>
          <p:cNvSpPr txBox="1"/>
          <p:nvPr/>
        </p:nvSpPr>
        <p:spPr>
          <a:xfrm>
            <a:off x="1605256" y="6192025"/>
            <a:ext cx="1402898" cy="40011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kumimoji="1" lang="en-US" altLang="ja-JP" sz="2000" dirty="0" smtClean="0"/>
              <a:t>Developer</a:t>
            </a:r>
            <a:endParaRPr kumimoji="1" lang="ja-JP" altLang="en-US" sz="2000" dirty="0"/>
          </a:p>
        </p:txBody>
      </p:sp>
      <p:cxnSp>
        <p:nvCxnSpPr>
          <p:cNvPr id="31" name="直線矢印コネクタ 30"/>
          <p:cNvCxnSpPr/>
          <p:nvPr/>
        </p:nvCxnSpPr>
        <p:spPr>
          <a:xfrm flipV="1">
            <a:off x="2960338" y="4285764"/>
            <a:ext cx="1018849" cy="1441587"/>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p:nvPr/>
        </p:nvCxnSpPr>
        <p:spPr>
          <a:xfrm flipV="1">
            <a:off x="2968576" y="4895281"/>
            <a:ext cx="1122814" cy="832070"/>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36" name="Text Box 39"/>
          <p:cNvSpPr txBox="1">
            <a:spLocks noChangeArrowheads="1"/>
          </p:cNvSpPr>
          <p:nvPr/>
        </p:nvSpPr>
        <p:spPr bwMode="auto">
          <a:xfrm>
            <a:off x="3119578" y="5601368"/>
            <a:ext cx="94779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ja-JP" sz="2000" dirty="0" smtClean="0"/>
              <a:t>check</a:t>
            </a:r>
            <a:endParaRPr lang="en-US" altLang="ja-JP" sz="2000" dirty="0"/>
          </a:p>
        </p:txBody>
      </p:sp>
      <p:sp>
        <p:nvSpPr>
          <p:cNvPr id="9" name="正方形/長方形 8"/>
          <p:cNvSpPr/>
          <p:nvPr/>
        </p:nvSpPr>
        <p:spPr>
          <a:xfrm>
            <a:off x="1358519" y="2543079"/>
            <a:ext cx="4139275" cy="461665"/>
          </a:xfrm>
          <a:prstGeom prst="rect">
            <a:avLst/>
          </a:prstGeom>
        </p:spPr>
        <p:txBody>
          <a:bodyPr wrap="none">
            <a:spAutoFit/>
          </a:bodyPr>
          <a:lstStyle/>
          <a:p>
            <a:r>
              <a:rPr lang="en-US" altLang="ja-JP" sz="2400" dirty="0" smtClean="0"/>
              <a:t>Saving </a:t>
            </a:r>
            <a:r>
              <a:rPr lang="en-US" altLang="ja-JP" sz="2400" dirty="0"/>
              <a:t>the </a:t>
            </a:r>
            <a:r>
              <a:rPr lang="en-US" altLang="ja-JP" sz="2400" dirty="0" smtClean="0"/>
              <a:t>maintenance cost</a:t>
            </a:r>
            <a:endParaRPr lang="ja-JP" altLang="en-US" sz="2400" dirty="0"/>
          </a:p>
        </p:txBody>
      </p:sp>
      <p:sp>
        <p:nvSpPr>
          <p:cNvPr id="61" name="右矢印 60"/>
          <p:cNvSpPr/>
          <p:nvPr/>
        </p:nvSpPr>
        <p:spPr>
          <a:xfrm>
            <a:off x="670945" y="2583698"/>
            <a:ext cx="504497" cy="394138"/>
          </a:xfrm>
          <a:prstGeom prst="rightArrow">
            <a:avLst/>
          </a:prstGeom>
          <a:solidFill>
            <a:schemeClr val="tx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cxnSp>
        <p:nvCxnSpPr>
          <p:cNvPr id="35" name="直線矢印コネクタ 34"/>
          <p:cNvCxnSpPr>
            <a:endCxn id="45" idx="4"/>
          </p:cNvCxnSpPr>
          <p:nvPr/>
        </p:nvCxnSpPr>
        <p:spPr>
          <a:xfrm flipH="1" flipV="1">
            <a:off x="7690363" y="4275547"/>
            <a:ext cx="462987" cy="1640627"/>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59" name="直線矢印コネクタ 58"/>
          <p:cNvCxnSpPr>
            <a:endCxn id="46" idx="4"/>
          </p:cNvCxnSpPr>
          <p:nvPr/>
        </p:nvCxnSpPr>
        <p:spPr>
          <a:xfrm flipH="1" flipV="1">
            <a:off x="8020444" y="4701621"/>
            <a:ext cx="131237" cy="1214553"/>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60" name="Text Box 39"/>
          <p:cNvSpPr txBox="1">
            <a:spLocks noChangeArrowheads="1"/>
          </p:cNvSpPr>
          <p:nvPr/>
        </p:nvSpPr>
        <p:spPr bwMode="auto">
          <a:xfrm>
            <a:off x="7541862" y="5860539"/>
            <a:ext cx="127041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altLang="ja-JP" sz="2000" dirty="0" smtClean="0"/>
              <a:t>excluded</a:t>
            </a:r>
            <a:endParaRPr lang="en-US" altLang="ja-JP" sz="2000" dirty="0"/>
          </a:p>
        </p:txBody>
      </p:sp>
    </p:spTree>
    <p:extLst>
      <p:ext uri="{BB962C8B-B14F-4D97-AF65-F5344CB8AC3E}">
        <p14:creationId xmlns:p14="http://schemas.microsoft.com/office/powerpoint/2010/main" val="10001291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Overview of Detection </a:t>
            </a:r>
            <a:r>
              <a:rPr lang="en-US" altLang="ja-JP" dirty="0"/>
              <a:t>A</a:t>
            </a:r>
            <a:r>
              <a:rPr kumimoji="1" lang="en-US" altLang="ja-JP" dirty="0" smtClean="0"/>
              <a:t>pproach</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7</a:t>
            </a:fld>
            <a:endParaRPr lang="en-US" altLang="ja-JP" dirty="0">
              <a:solidFill>
                <a:srgbClr val="000000"/>
              </a:solidFill>
            </a:endParaRPr>
          </a:p>
        </p:txBody>
      </p:sp>
      <p:sp>
        <p:nvSpPr>
          <p:cNvPr id="6" name="テキスト ボックス 5"/>
          <p:cNvSpPr txBox="1"/>
          <p:nvPr/>
        </p:nvSpPr>
        <p:spPr>
          <a:xfrm>
            <a:off x="3007269" y="2285997"/>
            <a:ext cx="5984332" cy="400110"/>
          </a:xfrm>
          <a:prstGeom prst="rect">
            <a:avLst/>
          </a:prstGeom>
          <a:noFill/>
          <a:ln w="19050">
            <a:solidFill>
              <a:schemeClr val="tx1"/>
            </a:solidFill>
          </a:ln>
        </p:spPr>
        <p:txBody>
          <a:bodyPr wrap="square" rtlCol="0">
            <a:spAutoFit/>
          </a:bodyPr>
          <a:lstStyle/>
          <a:p>
            <a:pPr algn="ctr"/>
            <a:r>
              <a:rPr kumimoji="1" lang="en-US" altLang="ja-JP" sz="2000" dirty="0" smtClean="0"/>
              <a:t>Detecting Clones </a:t>
            </a:r>
            <a:r>
              <a:rPr lang="en-US" altLang="ja-JP" sz="2000" dirty="0" smtClean="0"/>
              <a:t>for Each </a:t>
            </a:r>
            <a:r>
              <a:rPr lang="en-US" altLang="ja-JP" sz="2000" dirty="0"/>
              <a:t>P</a:t>
            </a:r>
            <a:r>
              <a:rPr lang="en-US" altLang="ja-JP" sz="2000" dirty="0" smtClean="0"/>
              <a:t>rogramming </a:t>
            </a:r>
            <a:r>
              <a:rPr lang="en-US" altLang="ja-JP" sz="2000" dirty="0"/>
              <a:t>L</a:t>
            </a:r>
            <a:r>
              <a:rPr lang="en-US" altLang="ja-JP" sz="2000" dirty="0" smtClean="0"/>
              <a:t>anguage</a:t>
            </a:r>
            <a:endParaRPr kumimoji="1" lang="ja-JP" altLang="en-US" sz="2000" dirty="0"/>
          </a:p>
        </p:txBody>
      </p:sp>
      <p:sp>
        <p:nvSpPr>
          <p:cNvPr id="8" name="テキスト ボックス 7"/>
          <p:cNvSpPr txBox="1"/>
          <p:nvPr/>
        </p:nvSpPr>
        <p:spPr>
          <a:xfrm>
            <a:off x="1681779" y="4045504"/>
            <a:ext cx="3982180" cy="400110"/>
          </a:xfrm>
          <a:prstGeom prst="rect">
            <a:avLst/>
          </a:prstGeom>
          <a:noFill/>
          <a:ln w="19050">
            <a:solidFill>
              <a:schemeClr val="tx1"/>
            </a:solidFill>
          </a:ln>
        </p:spPr>
        <p:txBody>
          <a:bodyPr wrap="none" rtlCol="0">
            <a:spAutoFit/>
          </a:bodyPr>
          <a:lstStyle/>
          <a:p>
            <a:pPr algn="ctr"/>
            <a:r>
              <a:rPr kumimoji="1" lang="en-US" altLang="ja-JP" sz="2000" dirty="0" smtClean="0"/>
              <a:t>Analyzing Callee</a:t>
            </a:r>
            <a:r>
              <a:rPr lang="en-US" altLang="ja-JP" sz="2000" dirty="0" smtClean="0"/>
              <a:t>/Caller Relations</a:t>
            </a:r>
            <a:endParaRPr kumimoji="1" lang="ja-JP" altLang="en-US" sz="2000" dirty="0"/>
          </a:p>
        </p:txBody>
      </p:sp>
      <p:sp>
        <p:nvSpPr>
          <p:cNvPr id="9" name="テキスト ボックス 8"/>
          <p:cNvSpPr txBox="1"/>
          <p:nvPr/>
        </p:nvSpPr>
        <p:spPr>
          <a:xfrm>
            <a:off x="2729345" y="5526942"/>
            <a:ext cx="3861955" cy="400110"/>
          </a:xfrm>
          <a:prstGeom prst="rect">
            <a:avLst/>
          </a:prstGeom>
          <a:noFill/>
          <a:ln w="19050">
            <a:solidFill>
              <a:schemeClr val="tx1"/>
            </a:solidFill>
          </a:ln>
        </p:spPr>
        <p:txBody>
          <a:bodyPr wrap="none" rtlCol="0">
            <a:spAutoFit/>
          </a:bodyPr>
          <a:lstStyle/>
          <a:p>
            <a:pPr algn="ctr"/>
            <a:r>
              <a:rPr kumimoji="1" lang="en-US" altLang="ja-JP" sz="2000" dirty="0" smtClean="0"/>
              <a:t>Detecting Inter-language Clones</a:t>
            </a:r>
            <a:endParaRPr kumimoji="1" lang="ja-JP" altLang="en-US" sz="2000" dirty="0"/>
          </a:p>
        </p:txBody>
      </p:sp>
      <p:cxnSp>
        <p:nvCxnSpPr>
          <p:cNvPr id="27" name="直線矢印コネクタ 26"/>
          <p:cNvCxnSpPr>
            <a:stCxn id="9" idx="2"/>
          </p:cNvCxnSpPr>
          <p:nvPr/>
        </p:nvCxnSpPr>
        <p:spPr>
          <a:xfrm>
            <a:off x="4660323" y="5927052"/>
            <a:ext cx="0" cy="771504"/>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 name="正方形/長方形 27"/>
          <p:cNvSpPr/>
          <p:nvPr/>
        </p:nvSpPr>
        <p:spPr>
          <a:xfrm>
            <a:off x="3589702" y="6098170"/>
            <a:ext cx="2581156" cy="337488"/>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cxnSp>
        <p:nvCxnSpPr>
          <p:cNvPr id="34" name="直線矢印コネクタ 33"/>
          <p:cNvCxnSpPr>
            <a:endCxn id="6" idx="0"/>
          </p:cNvCxnSpPr>
          <p:nvPr/>
        </p:nvCxnSpPr>
        <p:spPr>
          <a:xfrm>
            <a:off x="4713450" y="1952145"/>
            <a:ext cx="1285985" cy="33385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テキスト ボックス 40"/>
          <p:cNvSpPr txBox="1"/>
          <p:nvPr/>
        </p:nvSpPr>
        <p:spPr>
          <a:xfrm>
            <a:off x="356012" y="2270827"/>
            <a:ext cx="998991" cy="400110"/>
          </a:xfrm>
          <a:prstGeom prst="rect">
            <a:avLst/>
          </a:prstGeom>
          <a:solidFill>
            <a:srgbClr val="EEDF6E"/>
          </a:solidFill>
        </p:spPr>
        <p:txBody>
          <a:bodyPr wrap="none" rtlCol="0">
            <a:spAutoFit/>
          </a:bodyPr>
          <a:lstStyle/>
          <a:p>
            <a:r>
              <a:rPr kumimoji="1" lang="en-US" altLang="ja-JP" sz="2000" dirty="0" smtClean="0"/>
              <a:t>STEP1</a:t>
            </a:r>
            <a:endParaRPr kumimoji="1" lang="ja-JP" altLang="en-US" sz="2000" dirty="0"/>
          </a:p>
        </p:txBody>
      </p:sp>
      <p:sp>
        <p:nvSpPr>
          <p:cNvPr id="42" name="テキスト ボックス 41"/>
          <p:cNvSpPr txBox="1"/>
          <p:nvPr/>
        </p:nvSpPr>
        <p:spPr>
          <a:xfrm>
            <a:off x="356012" y="4044588"/>
            <a:ext cx="998991" cy="400110"/>
          </a:xfrm>
          <a:prstGeom prst="rect">
            <a:avLst/>
          </a:prstGeom>
          <a:solidFill>
            <a:srgbClr val="EEDF6E"/>
          </a:solidFill>
        </p:spPr>
        <p:txBody>
          <a:bodyPr wrap="none" rtlCol="0">
            <a:spAutoFit/>
          </a:bodyPr>
          <a:lstStyle/>
          <a:p>
            <a:r>
              <a:rPr kumimoji="1" lang="en-US" altLang="ja-JP" sz="2000" dirty="0" smtClean="0"/>
              <a:t>STEP2</a:t>
            </a:r>
            <a:endParaRPr kumimoji="1" lang="ja-JP" altLang="en-US" sz="2000" dirty="0"/>
          </a:p>
        </p:txBody>
      </p:sp>
      <p:sp>
        <p:nvSpPr>
          <p:cNvPr id="43" name="テキスト ボックス 42"/>
          <p:cNvSpPr txBox="1"/>
          <p:nvPr/>
        </p:nvSpPr>
        <p:spPr>
          <a:xfrm>
            <a:off x="356012" y="5526942"/>
            <a:ext cx="998991" cy="400110"/>
          </a:xfrm>
          <a:prstGeom prst="rect">
            <a:avLst/>
          </a:prstGeom>
          <a:solidFill>
            <a:srgbClr val="EEDF6E"/>
          </a:solidFill>
        </p:spPr>
        <p:txBody>
          <a:bodyPr wrap="none" rtlCol="0">
            <a:spAutoFit/>
          </a:bodyPr>
          <a:lstStyle/>
          <a:p>
            <a:r>
              <a:rPr kumimoji="1" lang="en-US" altLang="ja-JP" sz="2000" dirty="0" smtClean="0"/>
              <a:t>STEP3</a:t>
            </a:r>
            <a:endParaRPr kumimoji="1" lang="ja-JP" altLang="en-US" sz="2000" dirty="0"/>
          </a:p>
        </p:txBody>
      </p:sp>
      <p:sp>
        <p:nvSpPr>
          <p:cNvPr id="49" name="正方形/長方形 48"/>
          <p:cNvSpPr/>
          <p:nvPr/>
        </p:nvSpPr>
        <p:spPr>
          <a:xfrm>
            <a:off x="5419924" y="3010025"/>
            <a:ext cx="2581156" cy="700819"/>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cxnSp>
        <p:nvCxnSpPr>
          <p:cNvPr id="59" name="直線コネクタ 58"/>
          <p:cNvCxnSpPr/>
          <p:nvPr/>
        </p:nvCxnSpPr>
        <p:spPr>
          <a:xfrm>
            <a:off x="217487" y="3879553"/>
            <a:ext cx="8697913" cy="0"/>
          </a:xfrm>
          <a:prstGeom prst="line">
            <a:avLst/>
          </a:prstGeom>
          <a:ln w="317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a:off x="293688" y="5204483"/>
            <a:ext cx="8697913" cy="0"/>
          </a:xfrm>
          <a:prstGeom prst="line">
            <a:avLst/>
          </a:prstGeom>
          <a:ln w="31750">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nvGrpSpPr>
          <p:cNvPr id="21" name="グループ化 20"/>
          <p:cNvGrpSpPr/>
          <p:nvPr/>
        </p:nvGrpSpPr>
        <p:grpSpPr>
          <a:xfrm>
            <a:off x="1499299" y="1565275"/>
            <a:ext cx="4025900" cy="400110"/>
            <a:chOff x="2565400" y="1584071"/>
            <a:chExt cx="4025900" cy="400110"/>
          </a:xfrm>
        </p:grpSpPr>
        <p:sp>
          <p:nvSpPr>
            <p:cNvPr id="29" name="テキスト ボックス 28"/>
            <p:cNvSpPr txBox="1"/>
            <p:nvPr/>
          </p:nvSpPr>
          <p:spPr>
            <a:xfrm>
              <a:off x="2812897" y="1584071"/>
              <a:ext cx="3549370" cy="400110"/>
            </a:xfrm>
            <a:prstGeom prst="rect">
              <a:avLst/>
            </a:prstGeom>
            <a:noFill/>
          </p:spPr>
          <p:txBody>
            <a:bodyPr wrap="none" rtlCol="0">
              <a:spAutoFit/>
            </a:bodyPr>
            <a:lstStyle/>
            <a:p>
              <a:r>
                <a:rPr kumimoji="1" lang="en-US" altLang="ja-JP" sz="2000" dirty="0" smtClean="0"/>
                <a:t>web application source codes</a:t>
              </a:r>
              <a:endParaRPr kumimoji="1" lang="ja-JP" altLang="en-US" sz="2000" dirty="0"/>
            </a:p>
          </p:txBody>
        </p:sp>
        <p:sp>
          <p:nvSpPr>
            <p:cNvPr id="3" name="円/楕円 2"/>
            <p:cNvSpPr/>
            <p:nvPr/>
          </p:nvSpPr>
          <p:spPr>
            <a:xfrm>
              <a:off x="2565400" y="1584071"/>
              <a:ext cx="4025900" cy="40011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grpSp>
      <p:grpSp>
        <p:nvGrpSpPr>
          <p:cNvPr id="10" name="グループ化 9"/>
          <p:cNvGrpSpPr/>
          <p:nvPr/>
        </p:nvGrpSpPr>
        <p:grpSpPr>
          <a:xfrm>
            <a:off x="4846380" y="2879826"/>
            <a:ext cx="3728244" cy="773201"/>
            <a:chOff x="8863013" y="2865523"/>
            <a:chExt cx="3728244" cy="773201"/>
          </a:xfrm>
        </p:grpSpPr>
        <p:sp>
          <p:nvSpPr>
            <p:cNvPr id="24" name="テキスト ボックス 23"/>
            <p:cNvSpPr txBox="1"/>
            <p:nvPr/>
          </p:nvSpPr>
          <p:spPr>
            <a:xfrm>
              <a:off x="9316332" y="2865523"/>
              <a:ext cx="2821606" cy="707886"/>
            </a:xfrm>
            <a:prstGeom prst="rect">
              <a:avLst/>
            </a:prstGeom>
            <a:noFill/>
          </p:spPr>
          <p:txBody>
            <a:bodyPr wrap="none" rtlCol="0">
              <a:spAutoFit/>
            </a:bodyPr>
            <a:lstStyle/>
            <a:p>
              <a:pPr algn="ctr"/>
              <a:r>
                <a:rPr kumimoji="1" lang="en-US" altLang="ja-JP" sz="2000" dirty="0" smtClean="0"/>
                <a:t>clones for each </a:t>
              </a:r>
            </a:p>
            <a:p>
              <a:pPr algn="ctr"/>
              <a:r>
                <a:rPr kumimoji="1" lang="en-US" altLang="ja-JP" sz="2000" dirty="0" smtClean="0"/>
                <a:t>programming language</a:t>
              </a:r>
              <a:endParaRPr kumimoji="1" lang="ja-JP" altLang="en-US" sz="2000" dirty="0"/>
            </a:p>
          </p:txBody>
        </p:sp>
        <p:sp>
          <p:nvSpPr>
            <p:cNvPr id="26" name="円/楕円 25"/>
            <p:cNvSpPr/>
            <p:nvPr/>
          </p:nvSpPr>
          <p:spPr>
            <a:xfrm>
              <a:off x="8863013" y="2875394"/>
              <a:ext cx="3728244" cy="76333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grpSp>
      <p:grpSp>
        <p:nvGrpSpPr>
          <p:cNvPr id="20" name="グループ化 19"/>
          <p:cNvGrpSpPr/>
          <p:nvPr/>
        </p:nvGrpSpPr>
        <p:grpSpPr>
          <a:xfrm>
            <a:off x="2030989" y="4595364"/>
            <a:ext cx="2862947" cy="400110"/>
            <a:chOff x="2241396" y="4373174"/>
            <a:chExt cx="2862947" cy="400110"/>
          </a:xfrm>
        </p:grpSpPr>
        <p:sp>
          <p:nvSpPr>
            <p:cNvPr id="19" name="テキスト ボックス 18"/>
            <p:cNvSpPr txBox="1"/>
            <p:nvPr/>
          </p:nvSpPr>
          <p:spPr>
            <a:xfrm>
              <a:off x="2432078" y="4373174"/>
              <a:ext cx="2581156" cy="400110"/>
            </a:xfrm>
            <a:prstGeom prst="rect">
              <a:avLst/>
            </a:prstGeom>
            <a:noFill/>
          </p:spPr>
          <p:txBody>
            <a:bodyPr wrap="none" rtlCol="0">
              <a:spAutoFit/>
            </a:bodyPr>
            <a:lstStyle/>
            <a:p>
              <a:r>
                <a:rPr kumimoji="1" lang="en-US" altLang="ja-JP" sz="2000" dirty="0" smtClean="0"/>
                <a:t>callee/caller relations</a:t>
              </a:r>
              <a:endParaRPr kumimoji="1" lang="ja-JP" altLang="en-US" sz="2000" dirty="0"/>
            </a:p>
          </p:txBody>
        </p:sp>
        <p:sp>
          <p:nvSpPr>
            <p:cNvPr id="31" name="円/楕円 30"/>
            <p:cNvSpPr/>
            <p:nvPr/>
          </p:nvSpPr>
          <p:spPr>
            <a:xfrm>
              <a:off x="2241396" y="4403106"/>
              <a:ext cx="2862947" cy="332276"/>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grpSp>
      <p:grpSp>
        <p:nvGrpSpPr>
          <p:cNvPr id="15" name="グループ化 14"/>
          <p:cNvGrpSpPr/>
          <p:nvPr/>
        </p:nvGrpSpPr>
        <p:grpSpPr>
          <a:xfrm>
            <a:off x="2895933" y="6046903"/>
            <a:ext cx="3728244" cy="403745"/>
            <a:chOff x="7661921" y="5720839"/>
            <a:chExt cx="3728244" cy="403745"/>
          </a:xfrm>
        </p:grpSpPr>
        <p:sp>
          <p:nvSpPr>
            <p:cNvPr id="25" name="テキスト ボックス 24"/>
            <p:cNvSpPr txBox="1"/>
            <p:nvPr/>
          </p:nvSpPr>
          <p:spPr>
            <a:xfrm>
              <a:off x="8154396" y="5720839"/>
              <a:ext cx="2650084" cy="400110"/>
            </a:xfrm>
            <a:prstGeom prst="rect">
              <a:avLst/>
            </a:prstGeom>
            <a:noFill/>
          </p:spPr>
          <p:txBody>
            <a:bodyPr wrap="none" rtlCol="0">
              <a:spAutoFit/>
            </a:bodyPr>
            <a:lstStyle/>
            <a:p>
              <a:r>
                <a:rPr kumimoji="1" lang="en-US" altLang="ja-JP" sz="2000" dirty="0" smtClean="0"/>
                <a:t>inter-language clones</a:t>
              </a:r>
              <a:endParaRPr kumimoji="1" lang="ja-JP" altLang="en-US" sz="2000" dirty="0"/>
            </a:p>
          </p:txBody>
        </p:sp>
        <p:sp>
          <p:nvSpPr>
            <p:cNvPr id="32" name="円/楕円 31"/>
            <p:cNvSpPr/>
            <p:nvPr/>
          </p:nvSpPr>
          <p:spPr>
            <a:xfrm>
              <a:off x="7661921" y="5760076"/>
              <a:ext cx="3728244" cy="364508"/>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grpSp>
      <p:cxnSp>
        <p:nvCxnSpPr>
          <p:cNvPr id="44" name="直線矢印コネクタ 43"/>
          <p:cNvCxnSpPr>
            <a:stCxn id="26" idx="4"/>
            <a:endCxn id="9" idx="0"/>
          </p:cNvCxnSpPr>
          <p:nvPr/>
        </p:nvCxnSpPr>
        <p:spPr>
          <a:xfrm flipH="1">
            <a:off x="4660323" y="3653027"/>
            <a:ext cx="2050179" cy="1873915"/>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p:nvPr/>
        </p:nvCxnSpPr>
        <p:spPr>
          <a:xfrm>
            <a:off x="2398426" y="1952145"/>
            <a:ext cx="0" cy="2093359"/>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a:endCxn id="31" idx="0"/>
          </p:cNvCxnSpPr>
          <p:nvPr/>
        </p:nvCxnSpPr>
        <p:spPr>
          <a:xfrm>
            <a:off x="3462463" y="4445598"/>
            <a:ext cx="0" cy="17969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線矢印コネクタ 61"/>
          <p:cNvCxnSpPr>
            <a:stCxn id="19" idx="2"/>
            <a:endCxn id="9" idx="0"/>
          </p:cNvCxnSpPr>
          <p:nvPr/>
        </p:nvCxnSpPr>
        <p:spPr>
          <a:xfrm>
            <a:off x="3512249" y="4995474"/>
            <a:ext cx="1148074" cy="531468"/>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6710502" y="2700128"/>
            <a:ext cx="0" cy="17969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68197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500" y="251540"/>
            <a:ext cx="9016580" cy="1143000"/>
          </a:xfrm>
        </p:spPr>
        <p:txBody>
          <a:bodyPr/>
          <a:lstStyle/>
          <a:p>
            <a:r>
              <a:rPr kumimoji="1" lang="en-US" altLang="ja-JP" dirty="0" smtClean="0"/>
              <a:t>Research Challenge</a:t>
            </a:r>
            <a:br>
              <a:rPr kumimoji="1" lang="en-US" altLang="ja-JP" dirty="0" smtClean="0"/>
            </a:br>
            <a:r>
              <a:rPr kumimoji="1" lang="en-US" altLang="ja-JP" dirty="0" smtClean="0"/>
              <a:t>- Target Programming </a:t>
            </a:r>
            <a:r>
              <a:rPr lang="en-US" altLang="ja-JP" dirty="0"/>
              <a:t>L</a:t>
            </a:r>
            <a:r>
              <a:rPr kumimoji="1" lang="en-US" altLang="ja-JP" dirty="0" smtClean="0"/>
              <a:t>anguages -</a:t>
            </a:r>
            <a:endParaRPr kumimoji="1" lang="ja-JP" altLang="en-US" dirty="0"/>
          </a:p>
        </p:txBody>
      </p:sp>
      <p:sp>
        <p:nvSpPr>
          <p:cNvPr id="3" name="コンテンツ プレースホルダー 2"/>
          <p:cNvSpPr>
            <a:spLocks noGrp="1"/>
          </p:cNvSpPr>
          <p:nvPr>
            <p:ph idx="1"/>
          </p:nvPr>
        </p:nvSpPr>
        <p:spPr>
          <a:xfrm>
            <a:off x="223044" y="1537670"/>
            <a:ext cx="8686799" cy="5059981"/>
          </a:xfrm>
        </p:spPr>
        <p:txBody>
          <a:bodyPr/>
          <a:lstStyle/>
          <a:p>
            <a:r>
              <a:rPr lang="en-US" altLang="ja-JP" sz="2800" dirty="0" smtClean="0"/>
              <a:t>Language-dependent approach are desirable</a:t>
            </a:r>
            <a:br>
              <a:rPr lang="en-US" altLang="ja-JP" sz="2800" dirty="0" smtClean="0"/>
            </a:br>
            <a:r>
              <a:rPr lang="en-US" altLang="ja-JP" sz="2800" dirty="0" smtClean="0"/>
              <a:t>due to analysis of callee/caller relations.</a:t>
            </a:r>
            <a:endParaRPr lang="en-US" altLang="ja-JP" sz="2800" dirty="0"/>
          </a:p>
          <a:p>
            <a:endParaRPr lang="en-US" altLang="ja-JP" sz="2800" dirty="0" smtClean="0"/>
          </a:p>
          <a:p>
            <a:r>
              <a:rPr lang="en-US" altLang="ja-JP" sz="2800" dirty="0" smtClean="0"/>
              <a:t>Which combinations of languages should be</a:t>
            </a:r>
            <a:br>
              <a:rPr lang="en-US" altLang="ja-JP" sz="2800" dirty="0" smtClean="0"/>
            </a:br>
            <a:r>
              <a:rPr lang="en-US" altLang="ja-JP" sz="2800" dirty="0" smtClean="0"/>
              <a:t>focused? </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8</a:t>
            </a:fld>
            <a:endParaRPr lang="en-US" altLang="ja-JP" dirty="0">
              <a:solidFill>
                <a:srgbClr val="000000"/>
              </a:solidFill>
            </a:endParaRPr>
          </a:p>
        </p:txBody>
      </p:sp>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4599" y="4862893"/>
            <a:ext cx="1584901" cy="1132072"/>
          </a:xfrm>
          <a:prstGeom prst="rect">
            <a:avLst/>
          </a:prstGeom>
        </p:spPr>
      </p:pic>
      <p:grpSp>
        <p:nvGrpSpPr>
          <p:cNvPr id="10" name="グループ化 9"/>
          <p:cNvGrpSpPr/>
          <p:nvPr/>
        </p:nvGrpSpPr>
        <p:grpSpPr>
          <a:xfrm>
            <a:off x="3336635" y="3974037"/>
            <a:ext cx="887932" cy="944308"/>
            <a:chOff x="-2476500" y="3949700"/>
            <a:chExt cx="800100" cy="850900"/>
          </a:xfrm>
        </p:grpSpPr>
        <p:sp>
          <p:nvSpPr>
            <p:cNvPr id="7" name="メモ 6"/>
            <p:cNvSpPr/>
            <p:nvPr/>
          </p:nvSpPr>
          <p:spPr>
            <a:xfrm rot="10800000">
              <a:off x="-2476500" y="3949700"/>
              <a:ext cx="698500" cy="774700"/>
            </a:xfrm>
            <a:prstGeom prst="foldedCorner">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8" name="メモ 7"/>
            <p:cNvSpPr/>
            <p:nvPr/>
          </p:nvSpPr>
          <p:spPr>
            <a:xfrm rot="10800000">
              <a:off x="-2374900" y="4025900"/>
              <a:ext cx="698500" cy="774700"/>
            </a:xfrm>
            <a:prstGeom prst="foldedCorner">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grpSp>
      <p:sp>
        <p:nvSpPr>
          <p:cNvPr id="9" name="テキスト ボックス 8"/>
          <p:cNvSpPr txBox="1"/>
          <p:nvPr/>
        </p:nvSpPr>
        <p:spPr>
          <a:xfrm>
            <a:off x="3433946" y="4317915"/>
            <a:ext cx="883575" cy="400110"/>
          </a:xfrm>
          <a:prstGeom prst="rect">
            <a:avLst/>
          </a:prstGeom>
          <a:noFill/>
        </p:spPr>
        <p:txBody>
          <a:bodyPr wrap="none" rtlCol="0">
            <a:spAutoFit/>
          </a:bodyPr>
          <a:lstStyle/>
          <a:p>
            <a:r>
              <a:rPr kumimoji="1" lang="en-US" altLang="ja-JP" sz="2000" dirty="0" smtClean="0"/>
              <a:t>HTML</a:t>
            </a:r>
            <a:endParaRPr kumimoji="1" lang="ja-JP" altLang="en-US" sz="2000" dirty="0"/>
          </a:p>
        </p:txBody>
      </p:sp>
      <p:sp>
        <p:nvSpPr>
          <p:cNvPr id="15" name="角丸四角形 14"/>
          <p:cNvSpPr/>
          <p:nvPr/>
        </p:nvSpPr>
        <p:spPr>
          <a:xfrm>
            <a:off x="3147520" y="3882136"/>
            <a:ext cx="2527300" cy="1124784"/>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grpSp>
        <p:nvGrpSpPr>
          <p:cNvPr id="25" name="グループ化 24"/>
          <p:cNvGrpSpPr/>
          <p:nvPr/>
        </p:nvGrpSpPr>
        <p:grpSpPr>
          <a:xfrm>
            <a:off x="4580830" y="3971036"/>
            <a:ext cx="887932" cy="944308"/>
            <a:chOff x="-2476500" y="3949700"/>
            <a:chExt cx="800100" cy="850900"/>
          </a:xfrm>
        </p:grpSpPr>
        <p:sp>
          <p:nvSpPr>
            <p:cNvPr id="26" name="メモ 25"/>
            <p:cNvSpPr/>
            <p:nvPr/>
          </p:nvSpPr>
          <p:spPr>
            <a:xfrm rot="10800000">
              <a:off x="-2476500" y="3949700"/>
              <a:ext cx="698500" cy="774700"/>
            </a:xfrm>
            <a:prstGeom prst="foldedCorner">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27" name="メモ 26"/>
            <p:cNvSpPr/>
            <p:nvPr/>
          </p:nvSpPr>
          <p:spPr>
            <a:xfrm rot="10800000">
              <a:off x="-2374900" y="4025900"/>
              <a:ext cx="698500" cy="774700"/>
            </a:xfrm>
            <a:prstGeom prst="foldedCorner">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grpSp>
      <p:sp>
        <p:nvSpPr>
          <p:cNvPr id="14" name="テキスト ボックス 13"/>
          <p:cNvSpPr txBox="1"/>
          <p:nvPr/>
        </p:nvSpPr>
        <p:spPr>
          <a:xfrm>
            <a:off x="4677760" y="4108859"/>
            <a:ext cx="840295" cy="707886"/>
          </a:xfrm>
          <a:prstGeom prst="rect">
            <a:avLst/>
          </a:prstGeom>
          <a:noFill/>
        </p:spPr>
        <p:txBody>
          <a:bodyPr wrap="none" rtlCol="0">
            <a:spAutoFit/>
          </a:bodyPr>
          <a:lstStyle/>
          <a:p>
            <a:r>
              <a:rPr kumimoji="1" lang="en-US" altLang="ja-JP" sz="2000" dirty="0" smtClean="0"/>
              <a:t>Java</a:t>
            </a:r>
          </a:p>
          <a:p>
            <a:r>
              <a:rPr kumimoji="1" lang="en-US" altLang="ja-JP" sz="2000" dirty="0" smtClean="0"/>
              <a:t>Script</a:t>
            </a:r>
            <a:endParaRPr kumimoji="1" lang="ja-JP" altLang="en-US" sz="2000" dirty="0"/>
          </a:p>
        </p:txBody>
      </p:sp>
      <p:grpSp>
        <p:nvGrpSpPr>
          <p:cNvPr id="28" name="グループ化 27"/>
          <p:cNvGrpSpPr/>
          <p:nvPr/>
        </p:nvGrpSpPr>
        <p:grpSpPr>
          <a:xfrm>
            <a:off x="4113415" y="5612405"/>
            <a:ext cx="887932" cy="944308"/>
            <a:chOff x="-2476500" y="3949700"/>
            <a:chExt cx="800100" cy="850900"/>
          </a:xfrm>
        </p:grpSpPr>
        <p:sp>
          <p:nvSpPr>
            <p:cNvPr id="29" name="メモ 28"/>
            <p:cNvSpPr/>
            <p:nvPr/>
          </p:nvSpPr>
          <p:spPr>
            <a:xfrm rot="10800000">
              <a:off x="-2476500" y="3949700"/>
              <a:ext cx="698500" cy="774700"/>
            </a:xfrm>
            <a:prstGeom prst="foldedCorner">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30" name="メモ 29"/>
            <p:cNvSpPr/>
            <p:nvPr/>
          </p:nvSpPr>
          <p:spPr>
            <a:xfrm rot="10800000">
              <a:off x="-2374900" y="4025900"/>
              <a:ext cx="698500" cy="774700"/>
            </a:xfrm>
            <a:prstGeom prst="foldedCorner">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grpSp>
      <p:sp>
        <p:nvSpPr>
          <p:cNvPr id="31" name="テキスト ボックス 30"/>
          <p:cNvSpPr txBox="1"/>
          <p:nvPr/>
        </p:nvSpPr>
        <p:spPr>
          <a:xfrm>
            <a:off x="4210726" y="5956283"/>
            <a:ext cx="883575" cy="400110"/>
          </a:xfrm>
          <a:prstGeom prst="rect">
            <a:avLst/>
          </a:prstGeom>
          <a:noFill/>
        </p:spPr>
        <p:txBody>
          <a:bodyPr wrap="none" rtlCol="0">
            <a:spAutoFit/>
          </a:bodyPr>
          <a:lstStyle/>
          <a:p>
            <a:r>
              <a:rPr kumimoji="1" lang="en-US" altLang="ja-JP" sz="2000" dirty="0" smtClean="0"/>
              <a:t>HTML</a:t>
            </a:r>
            <a:endParaRPr kumimoji="1" lang="ja-JP" altLang="en-US" sz="2000" dirty="0"/>
          </a:p>
        </p:txBody>
      </p:sp>
      <p:sp>
        <p:nvSpPr>
          <p:cNvPr id="32" name="角丸四角形 31"/>
          <p:cNvSpPr/>
          <p:nvPr/>
        </p:nvSpPr>
        <p:spPr>
          <a:xfrm>
            <a:off x="2819400" y="5520504"/>
            <a:ext cx="3454400" cy="1124784"/>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grpSp>
        <p:nvGrpSpPr>
          <p:cNvPr id="33" name="グループ化 32"/>
          <p:cNvGrpSpPr/>
          <p:nvPr/>
        </p:nvGrpSpPr>
        <p:grpSpPr>
          <a:xfrm>
            <a:off x="5230610" y="5609404"/>
            <a:ext cx="887932" cy="944308"/>
            <a:chOff x="-2476500" y="3949700"/>
            <a:chExt cx="800100" cy="850900"/>
          </a:xfrm>
        </p:grpSpPr>
        <p:sp>
          <p:nvSpPr>
            <p:cNvPr id="34" name="メモ 33"/>
            <p:cNvSpPr/>
            <p:nvPr/>
          </p:nvSpPr>
          <p:spPr>
            <a:xfrm rot="10800000">
              <a:off x="-2476500" y="3949700"/>
              <a:ext cx="698500" cy="774700"/>
            </a:xfrm>
            <a:prstGeom prst="foldedCorner">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35" name="メモ 34"/>
            <p:cNvSpPr/>
            <p:nvPr/>
          </p:nvSpPr>
          <p:spPr>
            <a:xfrm rot="10800000">
              <a:off x="-2374900" y="4025900"/>
              <a:ext cx="698500" cy="774700"/>
            </a:xfrm>
            <a:prstGeom prst="foldedCorner">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grpSp>
      <p:sp>
        <p:nvSpPr>
          <p:cNvPr id="36" name="テキスト ボックス 35"/>
          <p:cNvSpPr txBox="1"/>
          <p:nvPr/>
        </p:nvSpPr>
        <p:spPr>
          <a:xfrm>
            <a:off x="5327540" y="5747227"/>
            <a:ext cx="840295" cy="707886"/>
          </a:xfrm>
          <a:prstGeom prst="rect">
            <a:avLst/>
          </a:prstGeom>
          <a:noFill/>
        </p:spPr>
        <p:txBody>
          <a:bodyPr wrap="none" rtlCol="0">
            <a:spAutoFit/>
          </a:bodyPr>
          <a:lstStyle/>
          <a:p>
            <a:r>
              <a:rPr kumimoji="1" lang="en-US" altLang="ja-JP" sz="2000" dirty="0" smtClean="0"/>
              <a:t>Java</a:t>
            </a:r>
          </a:p>
          <a:p>
            <a:r>
              <a:rPr kumimoji="1" lang="en-US" altLang="ja-JP" sz="2000" dirty="0" smtClean="0"/>
              <a:t>Script</a:t>
            </a:r>
            <a:endParaRPr kumimoji="1" lang="ja-JP" altLang="en-US" sz="2000" dirty="0"/>
          </a:p>
        </p:txBody>
      </p:sp>
      <p:grpSp>
        <p:nvGrpSpPr>
          <p:cNvPr id="37" name="グループ化 36"/>
          <p:cNvGrpSpPr/>
          <p:nvPr/>
        </p:nvGrpSpPr>
        <p:grpSpPr>
          <a:xfrm>
            <a:off x="6650636" y="4577561"/>
            <a:ext cx="887932" cy="944308"/>
            <a:chOff x="-2476500" y="3949700"/>
            <a:chExt cx="800100" cy="850900"/>
          </a:xfrm>
        </p:grpSpPr>
        <p:sp>
          <p:nvSpPr>
            <p:cNvPr id="38" name="メモ 37"/>
            <p:cNvSpPr/>
            <p:nvPr/>
          </p:nvSpPr>
          <p:spPr>
            <a:xfrm rot="10800000">
              <a:off x="-2476500" y="3949700"/>
              <a:ext cx="698500" cy="774700"/>
            </a:xfrm>
            <a:prstGeom prst="foldedCorner">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39" name="メモ 38"/>
            <p:cNvSpPr/>
            <p:nvPr/>
          </p:nvSpPr>
          <p:spPr>
            <a:xfrm rot="10800000">
              <a:off x="-2374900" y="4025900"/>
              <a:ext cx="698500" cy="774700"/>
            </a:xfrm>
            <a:prstGeom prst="foldedCorner">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grpSp>
      <p:sp>
        <p:nvSpPr>
          <p:cNvPr id="40" name="テキスト ボックス 39"/>
          <p:cNvSpPr txBox="1"/>
          <p:nvPr/>
        </p:nvSpPr>
        <p:spPr>
          <a:xfrm>
            <a:off x="6811447" y="4921439"/>
            <a:ext cx="726481" cy="400110"/>
          </a:xfrm>
          <a:prstGeom prst="rect">
            <a:avLst/>
          </a:prstGeom>
          <a:noFill/>
        </p:spPr>
        <p:txBody>
          <a:bodyPr wrap="none" rtlCol="0">
            <a:spAutoFit/>
          </a:bodyPr>
          <a:lstStyle/>
          <a:p>
            <a:r>
              <a:rPr kumimoji="1" lang="en-US" altLang="ja-JP" sz="2000" dirty="0" smtClean="0"/>
              <a:t>Java</a:t>
            </a:r>
            <a:endParaRPr kumimoji="1" lang="ja-JP" altLang="en-US" sz="2000" dirty="0"/>
          </a:p>
        </p:txBody>
      </p:sp>
      <p:sp>
        <p:nvSpPr>
          <p:cNvPr id="41" name="角丸四角形 40"/>
          <p:cNvSpPr/>
          <p:nvPr/>
        </p:nvSpPr>
        <p:spPr>
          <a:xfrm>
            <a:off x="6461521" y="4485660"/>
            <a:ext cx="2527300" cy="1124784"/>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grpSp>
        <p:nvGrpSpPr>
          <p:cNvPr id="42" name="グループ化 41"/>
          <p:cNvGrpSpPr/>
          <p:nvPr/>
        </p:nvGrpSpPr>
        <p:grpSpPr>
          <a:xfrm>
            <a:off x="7894831" y="4574560"/>
            <a:ext cx="887932" cy="944308"/>
            <a:chOff x="-2476500" y="3949700"/>
            <a:chExt cx="800100" cy="850900"/>
          </a:xfrm>
        </p:grpSpPr>
        <p:sp>
          <p:nvSpPr>
            <p:cNvPr id="43" name="メモ 42"/>
            <p:cNvSpPr/>
            <p:nvPr/>
          </p:nvSpPr>
          <p:spPr>
            <a:xfrm rot="10800000">
              <a:off x="-2476500" y="3949700"/>
              <a:ext cx="698500" cy="774700"/>
            </a:xfrm>
            <a:prstGeom prst="foldedCorner">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44" name="メモ 43"/>
            <p:cNvSpPr/>
            <p:nvPr/>
          </p:nvSpPr>
          <p:spPr>
            <a:xfrm rot="10800000">
              <a:off x="-2374900" y="4025900"/>
              <a:ext cx="698500" cy="774700"/>
            </a:xfrm>
            <a:prstGeom prst="foldedCorner">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grpSp>
      <p:sp>
        <p:nvSpPr>
          <p:cNvPr id="45" name="テキスト ボックス 44"/>
          <p:cNvSpPr txBox="1"/>
          <p:nvPr/>
        </p:nvSpPr>
        <p:spPr>
          <a:xfrm>
            <a:off x="7991761" y="4712383"/>
            <a:ext cx="840295" cy="707886"/>
          </a:xfrm>
          <a:prstGeom prst="rect">
            <a:avLst/>
          </a:prstGeom>
          <a:noFill/>
        </p:spPr>
        <p:txBody>
          <a:bodyPr wrap="none" rtlCol="0">
            <a:spAutoFit/>
          </a:bodyPr>
          <a:lstStyle/>
          <a:p>
            <a:r>
              <a:rPr kumimoji="1" lang="en-US" altLang="ja-JP" sz="2000" dirty="0" smtClean="0"/>
              <a:t>Java</a:t>
            </a:r>
          </a:p>
          <a:p>
            <a:r>
              <a:rPr kumimoji="1" lang="en-US" altLang="ja-JP" sz="2000" dirty="0" smtClean="0"/>
              <a:t>Script</a:t>
            </a:r>
            <a:endParaRPr kumimoji="1" lang="ja-JP" altLang="en-US" sz="2000" dirty="0"/>
          </a:p>
        </p:txBody>
      </p:sp>
      <p:grpSp>
        <p:nvGrpSpPr>
          <p:cNvPr id="46" name="グループ化 45"/>
          <p:cNvGrpSpPr/>
          <p:nvPr/>
        </p:nvGrpSpPr>
        <p:grpSpPr>
          <a:xfrm>
            <a:off x="2995630" y="5609405"/>
            <a:ext cx="887932" cy="944308"/>
            <a:chOff x="-2476500" y="3949700"/>
            <a:chExt cx="800100" cy="850900"/>
          </a:xfrm>
        </p:grpSpPr>
        <p:sp>
          <p:nvSpPr>
            <p:cNvPr id="47" name="メモ 46"/>
            <p:cNvSpPr/>
            <p:nvPr/>
          </p:nvSpPr>
          <p:spPr>
            <a:xfrm rot="10800000">
              <a:off x="-2476500" y="3949700"/>
              <a:ext cx="698500" cy="774700"/>
            </a:xfrm>
            <a:prstGeom prst="foldedCorner">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48" name="メモ 47"/>
            <p:cNvSpPr/>
            <p:nvPr/>
          </p:nvSpPr>
          <p:spPr>
            <a:xfrm rot="10800000">
              <a:off x="-2374900" y="4025900"/>
              <a:ext cx="698500" cy="774700"/>
            </a:xfrm>
            <a:prstGeom prst="foldedCorner">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grpSp>
      <p:sp>
        <p:nvSpPr>
          <p:cNvPr id="49" name="テキスト ボックス 48"/>
          <p:cNvSpPr txBox="1"/>
          <p:nvPr/>
        </p:nvSpPr>
        <p:spPr>
          <a:xfrm>
            <a:off x="3156441" y="5953283"/>
            <a:ext cx="713657" cy="400110"/>
          </a:xfrm>
          <a:prstGeom prst="rect">
            <a:avLst/>
          </a:prstGeom>
          <a:noFill/>
        </p:spPr>
        <p:txBody>
          <a:bodyPr wrap="none" rtlCol="0">
            <a:spAutoFit/>
          </a:bodyPr>
          <a:lstStyle/>
          <a:p>
            <a:r>
              <a:rPr kumimoji="1" lang="en-US" altLang="ja-JP" sz="2000" dirty="0" smtClean="0"/>
              <a:t>PHP</a:t>
            </a:r>
            <a:endParaRPr kumimoji="1" lang="ja-JP" altLang="en-US" sz="2000" dirty="0"/>
          </a:p>
        </p:txBody>
      </p:sp>
      <p:cxnSp>
        <p:nvCxnSpPr>
          <p:cNvPr id="51" name="直線矢印コネクタ 50"/>
          <p:cNvCxnSpPr>
            <a:stCxn id="5" idx="3"/>
            <a:endCxn id="15" idx="1"/>
          </p:cNvCxnSpPr>
          <p:nvPr/>
        </p:nvCxnSpPr>
        <p:spPr>
          <a:xfrm flipV="1">
            <a:off x="2089500" y="4444528"/>
            <a:ext cx="1058020" cy="984401"/>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52" name="直線矢印コネクタ 51"/>
          <p:cNvCxnSpPr>
            <a:stCxn id="5" idx="3"/>
            <a:endCxn id="41" idx="1"/>
          </p:cNvCxnSpPr>
          <p:nvPr/>
        </p:nvCxnSpPr>
        <p:spPr>
          <a:xfrm flipV="1">
            <a:off x="2089500" y="5048052"/>
            <a:ext cx="4372021" cy="380877"/>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a:stCxn id="5" idx="3"/>
            <a:endCxn id="32" idx="1"/>
          </p:cNvCxnSpPr>
          <p:nvPr/>
        </p:nvCxnSpPr>
        <p:spPr>
          <a:xfrm>
            <a:off x="2089500" y="5428929"/>
            <a:ext cx="729900" cy="653967"/>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27653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23044" y="1537670"/>
            <a:ext cx="9175789" cy="5059981"/>
          </a:xfrm>
        </p:spPr>
        <p:txBody>
          <a:bodyPr/>
          <a:lstStyle/>
          <a:p>
            <a:r>
              <a:rPr kumimoji="1" lang="en-US" altLang="ja-JP" sz="2800" dirty="0" smtClean="0"/>
              <a:t>There exist files written in multiple programming languages.</a:t>
            </a:r>
            <a:endParaRPr kumimoji="1" lang="en-US" altLang="ja-JP" sz="2400" dirty="0" smtClean="0"/>
          </a:p>
          <a:p>
            <a:pPr lvl="1"/>
            <a:endParaRPr kumimoji="1" lang="en-US" altLang="ja-JP" sz="2400" dirty="0" smtClean="0"/>
          </a:p>
          <a:p>
            <a:pPr lvl="1"/>
            <a:endParaRPr lang="en-US" altLang="ja-JP" sz="2400" dirty="0"/>
          </a:p>
          <a:p>
            <a:pPr lvl="1"/>
            <a:endParaRPr kumimoji="1" lang="en-US" altLang="ja-JP" sz="2400" dirty="0" smtClean="0"/>
          </a:p>
          <a:p>
            <a:pPr lvl="1"/>
            <a:endParaRPr kumimoji="1" lang="en-US" altLang="ja-JP" sz="2400" dirty="0" smtClean="0"/>
          </a:p>
          <a:p>
            <a:pPr lvl="1"/>
            <a:endParaRPr kumimoji="1" lang="en-US" altLang="ja-JP" sz="2400" dirty="0" smtClean="0"/>
          </a:p>
          <a:p>
            <a:pPr lvl="1"/>
            <a:endParaRPr kumimoji="1" lang="en-US" altLang="ja-JP" sz="2400" dirty="0"/>
          </a:p>
          <a:p>
            <a:r>
              <a:rPr lang="en-US" altLang="ja-JP" sz="2800" dirty="0" smtClean="0"/>
              <a:t>These tangled files prevent our approach from analyzing.</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9</a:t>
            </a:fld>
            <a:endParaRPr lang="en-US" altLang="ja-JP" dirty="0">
              <a:solidFill>
                <a:srgbClr val="000000"/>
              </a:solidFill>
            </a:endParaRPr>
          </a:p>
        </p:txBody>
      </p:sp>
      <p:sp>
        <p:nvSpPr>
          <p:cNvPr id="5" name="正方形/長方形 4"/>
          <p:cNvSpPr/>
          <p:nvPr/>
        </p:nvSpPr>
        <p:spPr>
          <a:xfrm>
            <a:off x="1516906" y="2716887"/>
            <a:ext cx="3047206" cy="2123658"/>
          </a:xfrm>
          <a:prstGeom prst="rect">
            <a:avLst/>
          </a:prstGeom>
          <a:ln w="19050">
            <a:solidFill>
              <a:schemeClr val="tx1"/>
            </a:solidFill>
          </a:ln>
        </p:spPr>
        <p:txBody>
          <a:bodyPr wrap="square">
            <a:spAutoFit/>
          </a:bodyPr>
          <a:lstStyle/>
          <a:p>
            <a:r>
              <a:rPr lang="en-US" altLang="ja-JP" dirty="0" smtClean="0"/>
              <a:t>&lt;div&gt;</a:t>
            </a:r>
          </a:p>
          <a:p>
            <a:r>
              <a:rPr lang="en-US" altLang="ja-JP" dirty="0" smtClean="0"/>
              <a:t>     HTML codes</a:t>
            </a:r>
          </a:p>
          <a:p>
            <a:r>
              <a:rPr lang="en-US" altLang="ja-JP" sz="2000" b="1" dirty="0" smtClean="0">
                <a:solidFill>
                  <a:srgbClr val="C00000"/>
                </a:solidFill>
              </a:rPr>
              <a:t>     &lt;script&gt;</a:t>
            </a:r>
          </a:p>
          <a:p>
            <a:r>
              <a:rPr lang="en-US" altLang="ja-JP" sz="2000" b="1" dirty="0">
                <a:solidFill>
                  <a:srgbClr val="C00000"/>
                </a:solidFill>
              </a:rPr>
              <a:t> </a:t>
            </a:r>
            <a:r>
              <a:rPr lang="en-US" altLang="ja-JP" sz="2000" b="1" dirty="0" smtClean="0">
                <a:solidFill>
                  <a:srgbClr val="C00000"/>
                </a:solidFill>
              </a:rPr>
              <a:t>         JavaScript codes</a:t>
            </a:r>
          </a:p>
          <a:p>
            <a:r>
              <a:rPr lang="en-US" altLang="ja-JP" sz="2000" b="1" dirty="0">
                <a:solidFill>
                  <a:srgbClr val="C00000"/>
                </a:solidFill>
              </a:rPr>
              <a:t> </a:t>
            </a:r>
            <a:r>
              <a:rPr lang="en-US" altLang="ja-JP" sz="2000" b="1" dirty="0" smtClean="0">
                <a:solidFill>
                  <a:srgbClr val="C00000"/>
                </a:solidFill>
              </a:rPr>
              <a:t>    &lt;/script&gt;</a:t>
            </a:r>
          </a:p>
          <a:p>
            <a:r>
              <a:rPr lang="en-US" altLang="ja-JP" dirty="0" smtClean="0"/>
              <a:t>     HTML codes</a:t>
            </a:r>
          </a:p>
          <a:p>
            <a:r>
              <a:rPr lang="en-US" altLang="ja-JP" dirty="0" smtClean="0"/>
              <a:t>&lt;/div&gt;</a:t>
            </a:r>
            <a:endParaRPr lang="ja-JP" altLang="en-US" dirty="0"/>
          </a:p>
        </p:txBody>
      </p:sp>
      <p:sp>
        <p:nvSpPr>
          <p:cNvPr id="6" name="テキスト ボックス 5"/>
          <p:cNvSpPr txBox="1"/>
          <p:nvPr/>
        </p:nvSpPr>
        <p:spPr>
          <a:xfrm>
            <a:off x="5448300" y="3380203"/>
            <a:ext cx="3395610" cy="707886"/>
          </a:xfrm>
          <a:prstGeom prst="rect">
            <a:avLst/>
          </a:prstGeom>
          <a:noFill/>
        </p:spPr>
        <p:txBody>
          <a:bodyPr wrap="none" rtlCol="0">
            <a:spAutoFit/>
          </a:bodyPr>
          <a:lstStyle/>
          <a:p>
            <a:r>
              <a:rPr kumimoji="1" lang="en-US" altLang="ja-JP" sz="2000" dirty="0" smtClean="0"/>
              <a:t>HTML and JavaScript codes</a:t>
            </a:r>
            <a:br>
              <a:rPr kumimoji="1" lang="en-US" altLang="ja-JP" sz="2000" dirty="0" smtClean="0"/>
            </a:br>
            <a:r>
              <a:rPr kumimoji="1" lang="en-US" altLang="ja-JP" sz="2000" dirty="0" smtClean="0"/>
              <a:t>are </a:t>
            </a:r>
            <a:r>
              <a:rPr lang="en-US" altLang="ja-JP" sz="2000" dirty="0" smtClean="0"/>
              <a:t>tangled in a file.</a:t>
            </a:r>
            <a:endParaRPr kumimoji="1" lang="ja-JP" altLang="en-US" sz="2000" dirty="0"/>
          </a:p>
        </p:txBody>
      </p:sp>
      <p:cxnSp>
        <p:nvCxnSpPr>
          <p:cNvPr id="8" name="直線矢印コネクタ 7"/>
          <p:cNvCxnSpPr/>
          <p:nvPr/>
        </p:nvCxnSpPr>
        <p:spPr>
          <a:xfrm flipH="1">
            <a:off x="4753306" y="3601773"/>
            <a:ext cx="654269" cy="0"/>
          </a:xfrm>
          <a:prstGeom prst="straightConnector1">
            <a:avLst/>
          </a:prstGeom>
          <a:ln w="317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10" name="タイトル 1"/>
          <p:cNvSpPr>
            <a:spLocks noGrp="1"/>
          </p:cNvSpPr>
          <p:nvPr>
            <p:ph type="title"/>
          </p:nvPr>
        </p:nvSpPr>
        <p:spPr>
          <a:xfrm>
            <a:off x="352270" y="251540"/>
            <a:ext cx="8374856" cy="1143000"/>
          </a:xfrm>
        </p:spPr>
        <p:txBody>
          <a:bodyPr/>
          <a:lstStyle/>
          <a:p>
            <a:r>
              <a:rPr kumimoji="1" lang="en-US" altLang="ja-JP" dirty="0" smtClean="0"/>
              <a:t>Research Challenge</a:t>
            </a:r>
            <a:br>
              <a:rPr kumimoji="1" lang="en-US" altLang="ja-JP" dirty="0" smtClean="0"/>
            </a:br>
            <a:r>
              <a:rPr kumimoji="1" lang="en-US" altLang="ja-JP" dirty="0" smtClean="0"/>
              <a:t>- Tangled Files -</a:t>
            </a:r>
            <a:endParaRPr kumimoji="1" lang="ja-JP" altLang="en-US" dirty="0"/>
          </a:p>
        </p:txBody>
      </p:sp>
    </p:spTree>
    <p:extLst>
      <p:ext uri="{BB962C8B-B14F-4D97-AF65-F5344CB8AC3E}">
        <p14:creationId xmlns:p14="http://schemas.microsoft.com/office/powerpoint/2010/main" val="4035774391"/>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21226</TotalTime>
  <Words>1554</Words>
  <Application>Microsoft Office PowerPoint</Application>
  <PresentationFormat>画面に合わせる (4:3)</PresentationFormat>
  <Paragraphs>268</Paragraphs>
  <Slides>13</Slides>
  <Notes>13</Notes>
  <HiddenSlides>2</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13</vt:i4>
      </vt:variant>
    </vt:vector>
  </HeadingPairs>
  <TitlesOfParts>
    <vt:vector size="17" baseType="lpstr">
      <vt:lpstr>ＭＳ Ｐゴシック</vt:lpstr>
      <vt:lpstr>Arial</vt:lpstr>
      <vt:lpstr>Calibri</vt:lpstr>
      <vt:lpstr>Sel-CoolMetal-white</vt:lpstr>
      <vt:lpstr>Towards Detection and Analysis of Inter-Language Clones for Multilingual Web Applications</vt:lpstr>
      <vt:lpstr>Web Application</vt:lpstr>
      <vt:lpstr>Inter-Language Clone - Example -</vt:lpstr>
      <vt:lpstr>Inter-Language Clone - Definition(1/2) -</vt:lpstr>
      <vt:lpstr>Inter-Language Clone - Definition(2/2) -</vt:lpstr>
      <vt:lpstr>Inter-Language Clone - Benefit of Detection -</vt:lpstr>
      <vt:lpstr>Overview of Detection Approach</vt:lpstr>
      <vt:lpstr>Research Challenge - Target Programming Languages -</vt:lpstr>
      <vt:lpstr>Research Challenge - Tangled Files -</vt:lpstr>
      <vt:lpstr>Research Challenge - Granularity of Clone Detection -</vt:lpstr>
      <vt:lpstr>Summary</vt:lpstr>
      <vt:lpstr>Preliminary Experiment - Overview -</vt:lpstr>
      <vt:lpstr>Preliminary Experiment - Result -</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t-saika</dc:creator>
  <cp:lastModifiedBy>n-yuuta</cp:lastModifiedBy>
  <cp:revision>1890</cp:revision>
  <cp:lastPrinted>2016-03-07T03:11:55Z</cp:lastPrinted>
  <dcterms:created xsi:type="dcterms:W3CDTF">2013-11-06T01:20:33Z</dcterms:created>
  <dcterms:modified xsi:type="dcterms:W3CDTF">2016-03-13T00:24:44Z</dcterms:modified>
</cp:coreProperties>
</file>