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256" r:id="rId2"/>
    <p:sldId id="293" r:id="rId3"/>
    <p:sldId id="278" r:id="rId4"/>
    <p:sldId id="257" r:id="rId5"/>
    <p:sldId id="266" r:id="rId6"/>
    <p:sldId id="281" r:id="rId7"/>
    <p:sldId id="258" r:id="rId8"/>
    <p:sldId id="262" r:id="rId9"/>
    <p:sldId id="305" r:id="rId10"/>
    <p:sldId id="306" r:id="rId11"/>
    <p:sldId id="308" r:id="rId12"/>
    <p:sldId id="309" r:id="rId13"/>
    <p:sldId id="310" r:id="rId14"/>
    <p:sldId id="263" r:id="rId15"/>
    <p:sldId id="294" r:id="rId16"/>
    <p:sldId id="303" r:id="rId17"/>
    <p:sldId id="296" r:id="rId18"/>
    <p:sldId id="298" r:id="rId19"/>
    <p:sldId id="301" r:id="rId20"/>
    <p:sldId id="267" r:id="rId21"/>
    <p:sldId id="282" r:id="rId22"/>
    <p:sldId id="283" r:id="rId23"/>
    <p:sldId id="284" r:id="rId24"/>
    <p:sldId id="290" r:id="rId25"/>
    <p:sldId id="291" r:id="rId26"/>
    <p:sldId id="300" r:id="rId27"/>
    <p:sldId id="302" r:id="rId28"/>
    <p:sldId id="268" r:id="rId29"/>
    <p:sldId id="269" r:id="rId30"/>
    <p:sldId id="274" r:id="rId31"/>
    <p:sldId id="273" r:id="rId32"/>
    <p:sldId id="275" r:id="rId33"/>
    <p:sldId id="271" r:id="rId34"/>
    <p:sldId id="276" r:id="rId35"/>
    <p:sldId id="288" r:id="rId36"/>
    <p:sldId id="270" r:id="rId37"/>
    <p:sldId id="277" r:id="rId38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41719C"/>
    <a:srgbClr val="5B9BD5"/>
    <a:srgbClr val="5B71FF"/>
    <a:srgbClr val="5BFF71"/>
    <a:srgbClr val="CCFF33"/>
    <a:srgbClr val="CCFF99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3" autoAdjust="0"/>
    <p:restoredTop sz="93844" autoAdjust="0"/>
  </p:normalViewPr>
  <p:slideViewPr>
    <p:cSldViewPr snapToGrid="0">
      <p:cViewPr varScale="1">
        <p:scale>
          <a:sx n="80" d="100"/>
          <a:sy n="80" d="100"/>
        </p:scale>
        <p:origin x="714" y="96"/>
      </p:cViewPr>
      <p:guideLst/>
    </p:cSldViewPr>
  </p:slideViewPr>
  <p:outlineViewPr>
    <p:cViewPr>
      <p:scale>
        <a:sx n="33" d="100"/>
        <a:sy n="33" d="100"/>
      </p:scale>
      <p:origin x="0" y="-32010"/>
    </p:cViewPr>
  </p:outlin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BA9DC-10D6-4098-BA7F-0D06EA9D54E6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EBCBB-5426-4CF0-BA1B-5D24F3082B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388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FE11A-0611-4DEC-A10D-8C50E2E065FE}" type="datetimeFigureOut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01BFA-3235-4003-9BE1-4385CDDB34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753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4300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48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053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357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0685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030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535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7187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7356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4503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AE5E8-C0FA-4AFA-ABD3-9C8CEBBA12B5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441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2763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8599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2052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8658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0226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4863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3085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9099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AE5E8-C0FA-4AFA-ABD3-9C8CEBBA12B5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4544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8321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932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64798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1287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00503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0175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6870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05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8727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51370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827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6366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234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0314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376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259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01BFA-3235-4003-9BE1-4385CDDB341E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611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4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7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4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5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35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40" y="6640517"/>
            <a:ext cx="6298519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75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F5645D21-8970-4CCA-8BCB-359AE000079D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3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37DA1B-9779-40BA-831D-B5B944CC4543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25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C563E3-E282-4F2C-9A79-297936A66E90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11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5D7D5A-27DA-4910-BF40-0AAC94D38015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52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3934DC-0815-4E3E-AE9A-4C16E8E45035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73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EDE1BF-8E8E-48FA-9F38-10CDD0BAEE61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81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9428E6-7202-4B1A-8B9E-3CB9AAF1224F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35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A95A19-0A0F-4B86-820F-569B744F7521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6ACAA1-5BB4-45CF-93DB-BEA29E6CEF6A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67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26D4E3-4126-4FEA-9F25-B452173994C7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829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EA277B-95AD-45CC-91C5-9AE71D2DEB6F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BE584-6B5C-416B-B161-FFB67DDCBA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44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4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5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350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5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2" y="6596067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A2FF8ACB-BD2F-487F-B5E0-10252DABA076}" type="datetime1">
              <a:rPr kumimoji="1" lang="ja-JP" altLang="en-US" smtClean="0"/>
              <a:t>2016/3/14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5" y="6310317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9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7BE584-6B5C-416B-B161-FFB67DDCBA3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7"/>
            <a:ext cx="4846198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75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211901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90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tm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2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25.png"/><Relationship Id="rId9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tmp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LSH</a:t>
            </a:r>
            <a:r>
              <a:rPr lang="ja-JP" altLang="en-US" dirty="0"/>
              <a:t>アルゴリズムを利用</a:t>
            </a:r>
            <a:r>
              <a:rPr lang="ja-JP" altLang="en-US" dirty="0" smtClean="0"/>
              <a:t>した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類似</a:t>
            </a:r>
            <a:r>
              <a:rPr lang="ja-JP" altLang="en-US" dirty="0"/>
              <a:t>ソースコード</a:t>
            </a:r>
            <a:r>
              <a:rPr lang="ja-JP" altLang="en-US" dirty="0" smtClean="0"/>
              <a:t>の検索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川満 直弘</a:t>
            </a:r>
            <a:r>
              <a:rPr lang="ja-JP" altLang="en-US" dirty="0" smtClean="0"/>
              <a:t>，石尾 隆，井上 克郎</a:t>
            </a:r>
            <a:endParaRPr lang="en-US" altLang="ja-JP" dirty="0" smtClean="0"/>
          </a:p>
          <a:p>
            <a:r>
              <a:rPr lang="ja-JP" altLang="en-US" dirty="0" smtClean="0"/>
              <a:t>大阪大学 大学院情報科学研究科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526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>
          <a:xfrm>
            <a:off x="4648200" y="1585214"/>
            <a:ext cx="4038600" cy="4525963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前略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en-US" altLang="ja-JP" strike="sngStrike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u="sng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endParaRPr lang="en-US" altLang="ja-JP" u="sng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 algn="ctr">
              <a:buNone/>
            </a:pP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後略</a:t>
            </a: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ja-JP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/>
          <a:p>
            <a:r>
              <a:rPr lang="ja-JP" altLang="en-US" sz="2400" dirty="0" smtClean="0"/>
              <a:t>ソースファイル間の類似度</a:t>
            </a:r>
            <a:endParaRPr lang="en-US" altLang="ja-JP" sz="24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ja-JP" altLang="en-US" sz="2000" dirty="0"/>
              <a:t>コメント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取り除</a:t>
            </a:r>
            <a:r>
              <a:rPr lang="ja-JP" altLang="en-US" sz="2000" dirty="0" smtClean="0"/>
              <a:t>く</a:t>
            </a:r>
            <a:endParaRPr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/>
              <a:t>字句の</a:t>
            </a:r>
            <a:r>
              <a:rPr kumimoji="1" lang="ja-JP" altLang="en-US" sz="2000" dirty="0"/>
              <a:t>列</a:t>
            </a:r>
            <a:r>
              <a:rPr kumimoji="1" lang="ja-JP" altLang="en-US" sz="2000" dirty="0" smtClean="0"/>
              <a:t>に分割</a:t>
            </a:r>
            <a:endParaRPr kumimoji="1"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000" dirty="0" smtClean="0">
                <a:solidFill>
                  <a:schemeClr val="bg2"/>
                </a:solidFill>
              </a:rPr>
              <a:t>n-gram</a:t>
            </a:r>
            <a:r>
              <a:rPr lang="ja-JP" altLang="en-US" sz="2000" dirty="0" smtClean="0">
                <a:solidFill>
                  <a:schemeClr val="bg2"/>
                </a:solidFill>
              </a:rPr>
              <a:t>の多重集合に</a:t>
            </a:r>
            <a:r>
              <a:rPr lang="ja-JP" altLang="en-US" sz="2000" dirty="0">
                <a:solidFill>
                  <a:schemeClr val="bg2"/>
                </a:solidFill>
              </a:rPr>
              <a:t>変換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>
                <a:solidFill>
                  <a:schemeClr val="bg2"/>
                </a:solidFill>
              </a:rPr>
              <a:t>多重</a:t>
            </a:r>
            <a:r>
              <a:rPr kumimoji="1" lang="ja-JP" altLang="en-US" sz="2000" dirty="0">
                <a:solidFill>
                  <a:schemeClr val="bg2"/>
                </a:solidFill>
              </a:rPr>
              <a:t>集合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を</a:t>
            </a:r>
            <a:r>
              <a:rPr kumimoji="1" lang="ja-JP" altLang="en-US" sz="2000" dirty="0">
                <a:solidFill>
                  <a:schemeClr val="bg2"/>
                </a:solidFill>
              </a:rPr>
              <a:t>集合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に</a:t>
            </a:r>
            <a:r>
              <a:rPr kumimoji="1" lang="ja-JP" altLang="en-US" sz="2000" dirty="0">
                <a:solidFill>
                  <a:schemeClr val="bg2"/>
                </a:solidFill>
              </a:rPr>
              <a:t>変換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する</a:t>
            </a:r>
            <a:endParaRPr kumimoji="1" lang="en-US" altLang="ja-JP" sz="2000" dirty="0" smtClean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kumimoji="1" lang="en-US" altLang="ja-JP" sz="2000" dirty="0" err="1" smtClean="0">
                <a:solidFill>
                  <a:schemeClr val="bg2"/>
                </a:solidFill>
              </a:rPr>
              <a:t>Jaccard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係数を求める</a:t>
            </a:r>
            <a:endParaRPr lang="en-US" altLang="ja-JP" sz="2000" dirty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endParaRPr kumimoji="1" lang="en-US" altLang="ja-JP" sz="2000" dirty="0" smtClean="0"/>
          </a:p>
        </p:txBody>
      </p:sp>
    </p:spTree>
    <p:extLst>
      <p:ext uri="{BB962C8B-B14F-4D97-AF65-F5344CB8AC3E}">
        <p14:creationId xmlns:p14="http://schemas.microsoft.com/office/powerpoint/2010/main" val="228920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>
          <a:xfrm>
            <a:off x="4648200" y="1585214"/>
            <a:ext cx="4038600" cy="4525963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前略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 algn="ctr">
              <a:buNone/>
            </a:pPr>
            <a:endParaRPr kumimoji="1" lang="en-US" altLang="ja-JP" strike="sngStrike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ja-JP" u="sng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  <a:endParaRPr lang="en-US" altLang="ja-JP" u="sng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&lt;(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</a:t>
            </a:r>
          </a:p>
          <a:p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algn="ctr">
              <a:buNone/>
            </a:pP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後略</a:t>
            </a: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ja-JP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8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/>
          <a:p>
            <a:r>
              <a:rPr lang="ja-JP" altLang="en-US" sz="2400" dirty="0" smtClean="0"/>
              <a:t>ソースファイル間の類似度</a:t>
            </a:r>
            <a:endParaRPr lang="en-US" altLang="ja-JP" sz="24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ja-JP" altLang="en-US" sz="2000" dirty="0"/>
              <a:t>コメント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取り除</a:t>
            </a:r>
            <a:r>
              <a:rPr lang="ja-JP" altLang="en-US" sz="2000" dirty="0" smtClean="0"/>
              <a:t>く</a:t>
            </a:r>
            <a:endParaRPr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/>
              <a:t>字句の</a:t>
            </a:r>
            <a:r>
              <a:rPr kumimoji="1" lang="ja-JP" altLang="en-US" sz="2000" dirty="0"/>
              <a:t>列</a:t>
            </a:r>
            <a:r>
              <a:rPr kumimoji="1" lang="ja-JP" altLang="en-US" sz="2000" dirty="0" smtClean="0"/>
              <a:t>に分割</a:t>
            </a:r>
            <a:endParaRPr kumimoji="1"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000" dirty="0" smtClean="0"/>
              <a:t>n-gram</a:t>
            </a:r>
            <a:r>
              <a:rPr lang="ja-JP" altLang="en-US" sz="2000" dirty="0" smtClean="0"/>
              <a:t>の多重集合に変換</a:t>
            </a:r>
            <a:endParaRPr lang="en-US" altLang="ja-JP" sz="2000" dirty="0" smtClean="0"/>
          </a:p>
          <a:p>
            <a:pPr marL="985837" lvl="2" indent="-342900"/>
            <a:r>
              <a:rPr lang="ja-JP" altLang="en-US" sz="1700" dirty="0" smtClean="0"/>
              <a:t>本</a:t>
            </a:r>
            <a:r>
              <a:rPr lang="ja-JP" altLang="en-US" sz="1700" dirty="0"/>
              <a:t>研究</a:t>
            </a:r>
            <a:r>
              <a:rPr lang="ja-JP" altLang="en-US" sz="1700" dirty="0" smtClean="0"/>
              <a:t>では</a:t>
            </a:r>
            <a:r>
              <a:rPr lang="en-US" altLang="ja-JP" sz="1700" dirty="0" smtClean="0"/>
              <a:t>n=3</a:t>
            </a:r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>
                <a:solidFill>
                  <a:schemeClr val="bg2"/>
                </a:solidFill>
              </a:rPr>
              <a:t>多重</a:t>
            </a:r>
            <a:r>
              <a:rPr kumimoji="1" lang="ja-JP" altLang="en-US" sz="2000" dirty="0">
                <a:solidFill>
                  <a:schemeClr val="bg2"/>
                </a:solidFill>
              </a:rPr>
              <a:t>集合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を</a:t>
            </a:r>
            <a:r>
              <a:rPr kumimoji="1" lang="ja-JP" altLang="en-US" sz="2000" dirty="0">
                <a:solidFill>
                  <a:schemeClr val="bg2"/>
                </a:solidFill>
              </a:rPr>
              <a:t>集合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に</a:t>
            </a:r>
            <a:r>
              <a:rPr kumimoji="1" lang="ja-JP" altLang="en-US" sz="2000" dirty="0">
                <a:solidFill>
                  <a:schemeClr val="bg2"/>
                </a:solidFill>
              </a:rPr>
              <a:t>変換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する</a:t>
            </a:r>
            <a:endParaRPr kumimoji="1" lang="en-US" altLang="ja-JP" sz="2000" dirty="0" smtClean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kumimoji="1" lang="en-US" altLang="ja-JP" sz="2000" dirty="0" err="1" smtClean="0">
                <a:solidFill>
                  <a:schemeClr val="bg2"/>
                </a:solidFill>
              </a:rPr>
              <a:t>Jaccard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係数を求める</a:t>
            </a:r>
            <a:endParaRPr lang="en-US" altLang="ja-JP" sz="2000" dirty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endParaRPr kumimoji="1" lang="en-US" altLang="ja-JP" sz="2000" dirty="0" smtClean="0"/>
          </a:p>
        </p:txBody>
      </p:sp>
    </p:spTree>
    <p:extLst>
      <p:ext uri="{BB962C8B-B14F-4D97-AF65-F5344CB8AC3E}">
        <p14:creationId xmlns:p14="http://schemas.microsoft.com/office/powerpoint/2010/main" val="5177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5156616" y="2353456"/>
            <a:ext cx="164892" cy="30879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sz="2400" dirty="0" smtClean="0"/>
              <a:t>ソースファイル間の類似度</a:t>
            </a:r>
            <a:endParaRPr lang="en-US" altLang="ja-JP" sz="24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ja-JP" altLang="en-US" sz="2000" dirty="0"/>
              <a:t>コメント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取り除</a:t>
            </a:r>
            <a:r>
              <a:rPr lang="ja-JP" altLang="en-US" sz="2000" dirty="0" smtClean="0"/>
              <a:t>く</a:t>
            </a:r>
            <a:endParaRPr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/>
              <a:t>字句の</a:t>
            </a:r>
            <a:r>
              <a:rPr kumimoji="1" lang="ja-JP" altLang="en-US" sz="2000" dirty="0"/>
              <a:t>列</a:t>
            </a:r>
            <a:r>
              <a:rPr kumimoji="1" lang="ja-JP" altLang="en-US" sz="2000" dirty="0" smtClean="0"/>
              <a:t>に分割</a:t>
            </a:r>
            <a:endParaRPr kumimoji="1"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000" dirty="0" smtClean="0"/>
              <a:t>n-gram</a:t>
            </a:r>
            <a:r>
              <a:rPr lang="ja-JP" altLang="en-US" sz="2000" dirty="0" smtClean="0"/>
              <a:t>の多重集合に</a:t>
            </a:r>
            <a:r>
              <a:rPr lang="ja-JP" altLang="en-US" sz="2000" dirty="0"/>
              <a:t>変換</a:t>
            </a:r>
            <a:endParaRPr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/>
              <a:t>多重</a:t>
            </a:r>
            <a:r>
              <a:rPr kumimoji="1" lang="ja-JP" altLang="en-US" sz="2000" dirty="0"/>
              <a:t>集合</a:t>
            </a:r>
            <a:r>
              <a:rPr kumimoji="1" lang="ja-JP" altLang="en-US" sz="2000" dirty="0" smtClean="0"/>
              <a:t>を</a:t>
            </a:r>
            <a:r>
              <a:rPr kumimoji="1" lang="ja-JP" altLang="en-US" sz="2000" dirty="0"/>
              <a:t>集合</a:t>
            </a:r>
            <a:r>
              <a:rPr kumimoji="1" lang="ja-JP" altLang="en-US" sz="2000" dirty="0" smtClean="0"/>
              <a:t>に</a:t>
            </a:r>
            <a:r>
              <a:rPr kumimoji="1" lang="ja-JP" altLang="en-US" sz="2000" dirty="0"/>
              <a:t>変換</a:t>
            </a:r>
            <a:r>
              <a:rPr kumimoji="1" lang="ja-JP" altLang="en-US" sz="2000" dirty="0" smtClean="0"/>
              <a:t>する</a:t>
            </a:r>
            <a:endParaRPr kumimoji="1" lang="en-US" altLang="ja-JP" sz="2000" dirty="0" smtClean="0"/>
          </a:p>
          <a:p>
            <a:pPr marL="985837" lvl="2" indent="-342900"/>
            <a:r>
              <a:rPr lang="ja-JP" altLang="en-US" sz="1700" dirty="0"/>
              <a:t>何度目</a:t>
            </a:r>
            <a:r>
              <a:rPr lang="ja-JP" altLang="en-US" sz="1700" dirty="0" smtClean="0"/>
              <a:t>の</a:t>
            </a:r>
            <a:r>
              <a:rPr lang="en-US" altLang="ja-JP" sz="1700" dirty="0" smtClean="0"/>
              <a:t>n-gram</a:t>
            </a:r>
            <a:r>
              <a:rPr lang="ja-JP" altLang="en-US" sz="1700" dirty="0" smtClean="0"/>
              <a:t>か，番号を付けて区別する</a:t>
            </a:r>
            <a:endParaRPr kumimoji="1" lang="en-US" altLang="ja-JP" sz="1700" dirty="0" smtClean="0"/>
          </a:p>
          <a:p>
            <a:pPr marL="685800" lvl="1" indent="-342900">
              <a:buFont typeface="+mj-lt"/>
              <a:buAutoNum type="arabicPeriod"/>
            </a:pPr>
            <a:r>
              <a:rPr kumimoji="1" lang="en-US" altLang="ja-JP" sz="2000" dirty="0" err="1" smtClean="0">
                <a:solidFill>
                  <a:schemeClr val="bg2"/>
                </a:solidFill>
              </a:rPr>
              <a:t>Jaccard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係数を求める</a:t>
            </a:r>
            <a:endParaRPr lang="en-US" altLang="ja-JP" sz="2000" dirty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endParaRPr kumimoji="1" lang="en-US" altLang="ja-JP" sz="2000" dirty="0" smtClean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>
          <a:xfrm>
            <a:off x="4648200" y="1585214"/>
            <a:ext cx="4038600" cy="4525963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前略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 algn="ctr">
              <a:buNone/>
            </a:pPr>
            <a:endParaRPr kumimoji="1" lang="en-US" altLang="ja-JP" strike="sngStrike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&lt;(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&lt;2,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</a:p>
          <a:p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algn="ctr">
              <a:buNone/>
            </a:pP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後略</a:t>
            </a: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ja-JP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7" name="四角形吹き出し 6"/>
          <p:cNvSpPr/>
          <p:nvPr/>
        </p:nvSpPr>
        <p:spPr>
          <a:xfrm>
            <a:off x="2137174" y="2353456"/>
            <a:ext cx="2256817" cy="603115"/>
          </a:xfrm>
          <a:prstGeom prst="wedgeRectCallout">
            <a:avLst>
              <a:gd name="adj1" fmla="val 81398"/>
              <a:gd name="adj2" fmla="val 136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</a:t>
            </a:r>
            <a:r>
              <a:rPr kumimoji="1" lang="ja-JP" altLang="en-US" dirty="0" smtClean="0">
                <a:solidFill>
                  <a:schemeClr val="tx1"/>
                </a:solidFill>
              </a:rPr>
              <a:t>回目の </a:t>
            </a:r>
            <a:r>
              <a:rPr kumimoji="1" lang="en-US" altLang="ja-JP" dirty="0" smtClean="0">
                <a:solidFill>
                  <a:schemeClr val="tx1"/>
                </a:solidFill>
              </a:rPr>
              <a:t>&lt; </a:t>
            </a:r>
            <a:r>
              <a:rPr kumimoji="1" lang="en-US" altLang="ja-JP" u="sng" dirty="0" smtClean="0">
                <a:solidFill>
                  <a:schemeClr val="tx1"/>
                </a:solidFill>
              </a:rPr>
              <a:t>0</a:t>
            </a:r>
            <a:r>
              <a:rPr kumimoji="1" lang="en-US" altLang="ja-JP" dirty="0" smtClean="0">
                <a:solidFill>
                  <a:schemeClr val="tx1"/>
                </a:solidFill>
              </a:rPr>
              <a:t> , </a:t>
            </a:r>
            <a:r>
              <a:rPr kumimoji="1" lang="en-US" altLang="ja-JP" u="sng" dirty="0" smtClean="0">
                <a:solidFill>
                  <a:schemeClr val="tx1"/>
                </a:solidFill>
              </a:rPr>
              <a:t>,</a:t>
            </a:r>
            <a:r>
              <a:rPr kumimoji="1" lang="en-US" altLang="ja-JP" dirty="0" smtClean="0">
                <a:solidFill>
                  <a:schemeClr val="tx1"/>
                </a:solidFill>
              </a:rPr>
              <a:t> , </a:t>
            </a:r>
            <a:r>
              <a:rPr kumimoji="1" lang="en-US" altLang="ja-JP" u="sng" dirty="0" smtClean="0">
                <a:solidFill>
                  <a:schemeClr val="tx1"/>
                </a:solidFill>
              </a:rPr>
              <a:t>0</a:t>
            </a:r>
            <a:r>
              <a:rPr kumimoji="1" lang="en-US" altLang="ja-JP" dirty="0" smtClean="0">
                <a:solidFill>
                  <a:schemeClr val="tx1"/>
                </a:solidFill>
              </a:rPr>
              <a:t> &gt; 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四角形吹き出し 7"/>
          <p:cNvSpPr/>
          <p:nvPr/>
        </p:nvSpPr>
        <p:spPr>
          <a:xfrm>
            <a:off x="2137174" y="4139115"/>
            <a:ext cx="2256817" cy="603115"/>
          </a:xfrm>
          <a:prstGeom prst="wedgeRectCallout">
            <a:avLst>
              <a:gd name="adj1" fmla="val 80536"/>
              <a:gd name="adj2" fmla="val -310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2</a:t>
            </a:r>
            <a:r>
              <a:rPr kumimoji="1" lang="ja-JP" altLang="en-US" dirty="0" smtClean="0">
                <a:solidFill>
                  <a:schemeClr val="tx1"/>
                </a:solidFill>
              </a:rPr>
              <a:t>回目の </a:t>
            </a:r>
            <a:r>
              <a:rPr kumimoji="1" lang="en-US" altLang="ja-JP" dirty="0" smtClean="0">
                <a:solidFill>
                  <a:schemeClr val="tx1"/>
                </a:solidFill>
              </a:rPr>
              <a:t>&lt; </a:t>
            </a:r>
            <a:r>
              <a:rPr kumimoji="1" lang="en-US" altLang="ja-JP" u="sng" dirty="0" smtClean="0">
                <a:solidFill>
                  <a:schemeClr val="tx1"/>
                </a:solidFill>
              </a:rPr>
              <a:t>0</a:t>
            </a:r>
            <a:r>
              <a:rPr kumimoji="1" lang="en-US" altLang="ja-JP" dirty="0" smtClean="0">
                <a:solidFill>
                  <a:schemeClr val="tx1"/>
                </a:solidFill>
              </a:rPr>
              <a:t> , </a:t>
            </a:r>
            <a:r>
              <a:rPr kumimoji="1" lang="en-US" altLang="ja-JP" u="sng" dirty="0" smtClean="0">
                <a:solidFill>
                  <a:schemeClr val="tx1"/>
                </a:solidFill>
              </a:rPr>
              <a:t>,</a:t>
            </a:r>
            <a:r>
              <a:rPr kumimoji="1" lang="en-US" altLang="ja-JP" dirty="0" smtClean="0">
                <a:solidFill>
                  <a:schemeClr val="tx1"/>
                </a:solidFill>
              </a:rPr>
              <a:t> , </a:t>
            </a:r>
            <a:r>
              <a:rPr kumimoji="1" lang="en-US" altLang="ja-JP" u="sng" dirty="0" smtClean="0">
                <a:solidFill>
                  <a:schemeClr val="tx1"/>
                </a:solidFill>
              </a:rPr>
              <a:t>0</a:t>
            </a:r>
            <a:r>
              <a:rPr kumimoji="1" lang="en-US" altLang="ja-JP" dirty="0" smtClean="0">
                <a:solidFill>
                  <a:schemeClr val="tx1"/>
                </a:solidFill>
              </a:rPr>
              <a:t> &gt; 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34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ja-JP" altLang="en-US" sz="2400" dirty="0" smtClean="0"/>
                  <a:t>ソースファイル間の類似度</a:t>
                </a:r>
                <a:endParaRPr lang="en-US" altLang="ja-JP" sz="2400" dirty="0" smtClean="0"/>
              </a:p>
              <a:p>
                <a:pPr marL="685800" lvl="1" indent="-342900">
                  <a:buFont typeface="+mj-lt"/>
                  <a:buAutoNum type="arabicPeriod"/>
                </a:pPr>
                <a:r>
                  <a:rPr lang="ja-JP" altLang="en-US" sz="2000" dirty="0"/>
                  <a:t>コメント</a:t>
                </a:r>
                <a:r>
                  <a:rPr lang="ja-JP" altLang="en-US" sz="2000" dirty="0" smtClean="0"/>
                  <a:t>を</a:t>
                </a:r>
                <a:r>
                  <a:rPr lang="ja-JP" altLang="en-US" sz="2000" dirty="0"/>
                  <a:t>取り除</a:t>
                </a:r>
                <a:r>
                  <a:rPr lang="ja-JP" altLang="en-US" sz="2000" dirty="0" smtClean="0"/>
                  <a:t>く</a:t>
                </a:r>
                <a:endParaRPr lang="en-US" altLang="ja-JP" sz="2000" dirty="0" smtClean="0"/>
              </a:p>
              <a:p>
                <a:pPr marL="685800" lvl="1" indent="-342900">
                  <a:buFont typeface="+mj-lt"/>
                  <a:buAutoNum type="arabicPeriod"/>
                </a:pPr>
                <a:r>
                  <a:rPr kumimoji="1" lang="ja-JP" altLang="en-US" sz="2000" dirty="0" smtClean="0"/>
                  <a:t>字句の</a:t>
                </a:r>
                <a:r>
                  <a:rPr kumimoji="1" lang="ja-JP" altLang="en-US" sz="2000" dirty="0"/>
                  <a:t>列</a:t>
                </a:r>
                <a:r>
                  <a:rPr kumimoji="1" lang="ja-JP" altLang="en-US" sz="2000" dirty="0" smtClean="0"/>
                  <a:t>に分割</a:t>
                </a:r>
                <a:endParaRPr kumimoji="1" lang="en-US" altLang="ja-JP" sz="2000" dirty="0" smtClean="0"/>
              </a:p>
              <a:p>
                <a:pPr marL="685800" lvl="1" indent="-342900">
                  <a:buFont typeface="+mj-lt"/>
                  <a:buAutoNum type="arabicPeriod"/>
                </a:pPr>
                <a:r>
                  <a:rPr lang="en-US" altLang="ja-JP" sz="2000" dirty="0" smtClean="0"/>
                  <a:t>n-gram</a:t>
                </a:r>
                <a:r>
                  <a:rPr lang="ja-JP" altLang="en-US" sz="2000" dirty="0" smtClean="0"/>
                  <a:t>の多重集合に</a:t>
                </a:r>
                <a:r>
                  <a:rPr lang="ja-JP" altLang="en-US" sz="2000" dirty="0"/>
                  <a:t>変換</a:t>
                </a:r>
                <a:endParaRPr lang="en-US" altLang="ja-JP" sz="2000" dirty="0" smtClean="0"/>
              </a:p>
              <a:p>
                <a:pPr marL="685800" lvl="1" indent="-342900">
                  <a:buFont typeface="+mj-lt"/>
                  <a:buAutoNum type="arabicPeriod"/>
                </a:pPr>
                <a:r>
                  <a:rPr kumimoji="1" lang="ja-JP" altLang="en-US" sz="2000" dirty="0" smtClean="0"/>
                  <a:t>多重</a:t>
                </a:r>
                <a:r>
                  <a:rPr kumimoji="1" lang="ja-JP" altLang="en-US" sz="2000" dirty="0"/>
                  <a:t>集合</a:t>
                </a:r>
                <a:r>
                  <a:rPr kumimoji="1" lang="ja-JP" altLang="en-US" sz="2000" dirty="0" smtClean="0"/>
                  <a:t>を</a:t>
                </a:r>
                <a:r>
                  <a:rPr kumimoji="1" lang="ja-JP" altLang="en-US" sz="2000" dirty="0"/>
                  <a:t>集合</a:t>
                </a:r>
                <a:r>
                  <a:rPr kumimoji="1" lang="ja-JP" altLang="en-US" sz="2000" dirty="0" smtClean="0"/>
                  <a:t>に</a:t>
                </a:r>
                <a:r>
                  <a:rPr kumimoji="1" lang="ja-JP" altLang="en-US" sz="2000" dirty="0"/>
                  <a:t>変換</a:t>
                </a:r>
                <a:r>
                  <a:rPr kumimoji="1" lang="ja-JP" altLang="en-US" sz="2000" dirty="0" smtClean="0"/>
                  <a:t>する</a:t>
                </a:r>
                <a:endParaRPr kumimoji="1" lang="en-US" altLang="ja-JP" sz="2000" dirty="0" smtClean="0"/>
              </a:p>
              <a:p>
                <a:pPr marL="685800" lvl="1" indent="-342900">
                  <a:buFont typeface="+mj-lt"/>
                  <a:buAutoNum type="arabicPeriod"/>
                </a:pPr>
                <a:r>
                  <a:rPr kumimoji="1" lang="en-US" altLang="ja-JP" sz="2000" dirty="0" err="1" smtClean="0"/>
                  <a:t>Jaccard</a:t>
                </a:r>
                <a:r>
                  <a:rPr kumimoji="1" lang="ja-JP" altLang="en-US" sz="2000" dirty="0" smtClean="0"/>
                  <a:t>係数を求める</a:t>
                </a:r>
                <a:endParaRPr lang="en-US" altLang="ja-JP" sz="2000" dirty="0"/>
              </a:p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𝐽𝑎𝑐𝑐𝑎𝑟𝑑</m:t>
                      </m:r>
                      <m:d>
                        <m:d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∩</m:t>
                              </m:r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∪</m:t>
                              </m:r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ja-JP" altLang="en-US" sz="2000" dirty="0"/>
              </a:p>
              <a:p>
                <a:pPr marL="685800" lvl="1" indent="-342900">
                  <a:buFont typeface="+mj-lt"/>
                  <a:buAutoNum type="arabicPeriod"/>
                </a:pPr>
                <a:endParaRPr kumimoji="1" lang="en-US" altLang="ja-JP" sz="200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3"/>
                <a:stretch>
                  <a:fillRect l="-1961" t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>
          <a:xfrm>
            <a:off x="4648200" y="1585214"/>
            <a:ext cx="4038600" cy="4525963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前略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 algn="ctr">
              <a:buNone/>
            </a:pPr>
            <a:endParaRPr kumimoji="1" lang="en-US" altLang="ja-JP" strike="sngStrike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&lt;(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&lt;2,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&lt;1, &lt;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, </a:t>
            </a:r>
            <a:r>
              <a:rPr lang="en-US" altLang="ja-JP" u="sng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&gt; &gt;</a:t>
            </a:r>
          </a:p>
          <a:p>
            <a:endParaRPr lang="en-US" altLang="ja-JP" u="sng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algn="ctr">
              <a:buNone/>
            </a:pP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後略</a:t>
            </a: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ja-JP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84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Locality-Sensitive Hashing[4]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近似最近傍検索やクラスタリングに用いられるアルゴリズム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/>
              <a:t>類似度が高いほど高確率で，ハッシュの同じバケットに入る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 smtClean="0"/>
              <a:t>動作イメージ</a:t>
            </a:r>
            <a:endParaRPr lang="en-US" altLang="ja-JP" dirty="0" smtClean="0"/>
          </a:p>
          <a:p>
            <a:pPr marL="800100" lvl="1" indent="-457200">
              <a:buFont typeface="+mj-lt"/>
              <a:buAutoNum type="arabicPeriod"/>
            </a:pPr>
            <a:r>
              <a:rPr lang="en-US" altLang="ja-JP" dirty="0" smtClean="0"/>
              <a:t>1</a:t>
            </a:r>
            <a:r>
              <a:rPr lang="ja-JP" altLang="en-US" dirty="0" smtClean="0"/>
              <a:t>ファイルについて代表となるデータを複数サンプリングする</a:t>
            </a:r>
            <a:endParaRPr lang="en-US" altLang="ja-JP" dirty="0"/>
          </a:p>
          <a:p>
            <a:pPr marL="800100" lvl="1" indent="-457200">
              <a:buFont typeface="+mj-lt"/>
              <a:buAutoNum type="arabicPeriod"/>
            </a:pPr>
            <a:r>
              <a:rPr lang="ja-JP" altLang="en-US" dirty="0" smtClean="0"/>
              <a:t>サンプリングした値を組み合わせ，ハッシュのキーにする</a:t>
            </a:r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サンプリングの方法</a:t>
            </a:r>
            <a:endParaRPr lang="en-US" altLang="ja-JP" dirty="0"/>
          </a:p>
          <a:p>
            <a:pPr lvl="1"/>
            <a:r>
              <a:rPr lang="ja-JP" altLang="en-US" dirty="0" smtClean="0"/>
              <a:t>本研究では</a:t>
            </a:r>
            <a:r>
              <a:rPr lang="en-US" altLang="ja-JP" dirty="0" err="1" smtClean="0"/>
              <a:t>MinHash</a:t>
            </a:r>
            <a:r>
              <a:rPr lang="ja-JP" altLang="en-US" dirty="0" smtClean="0"/>
              <a:t>を用いる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45920" y="5939401"/>
            <a:ext cx="7030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[4]P</a:t>
            </a:r>
            <a:r>
              <a:rPr lang="en-US" altLang="ja-JP" sz="1400" dirty="0"/>
              <a:t>. </a:t>
            </a:r>
            <a:r>
              <a:rPr lang="en-US" altLang="ja-JP" sz="1400" dirty="0" err="1"/>
              <a:t>Indyk</a:t>
            </a:r>
            <a:r>
              <a:rPr lang="en-US" altLang="ja-JP" sz="1400" dirty="0"/>
              <a:t> and R. </a:t>
            </a:r>
            <a:r>
              <a:rPr lang="en-US" altLang="ja-JP" sz="1400" dirty="0" err="1"/>
              <a:t>Motwani</a:t>
            </a:r>
            <a:r>
              <a:rPr lang="en-US" altLang="ja-JP" sz="1400" dirty="0"/>
              <a:t>. Approximate nearest neighbors: Towards removing </a:t>
            </a:r>
            <a:r>
              <a:rPr lang="en-US" altLang="ja-JP" sz="1400" dirty="0" smtClean="0"/>
              <a:t>the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curse </a:t>
            </a:r>
            <a:r>
              <a:rPr lang="en-US" altLang="ja-JP" sz="1400" dirty="0"/>
              <a:t>of dimensionality. In </a:t>
            </a:r>
            <a:r>
              <a:rPr lang="en-US" altLang="ja-JP" sz="1400" i="1" dirty="0"/>
              <a:t>Proceedings of the Thirtieth Annual ACM Symposium </a:t>
            </a:r>
            <a:r>
              <a:rPr lang="en-US" altLang="ja-JP" sz="1400" i="1" dirty="0" smtClean="0"/>
              <a:t>on</a:t>
            </a:r>
            <a:r>
              <a:rPr lang="ja-JP" altLang="en-US" sz="1400" i="1" dirty="0" smtClean="0"/>
              <a:t> </a:t>
            </a:r>
            <a:r>
              <a:rPr lang="en-US" altLang="ja-JP" sz="1400" i="1" dirty="0" smtClean="0"/>
              <a:t>Theory </a:t>
            </a:r>
            <a:r>
              <a:rPr lang="en-US" altLang="ja-JP" sz="1400" i="1" dirty="0"/>
              <a:t>of Computing</a:t>
            </a:r>
            <a:r>
              <a:rPr lang="en-US" altLang="ja-JP" sz="1400" dirty="0"/>
              <a:t>, STOC '98, pp. 604{613, New York, NY, USA, 1998. ACM.</a:t>
            </a:r>
            <a:endParaRPr lang="en-US" altLang="ja-JP" sz="1400" dirty="0" smtClean="0"/>
          </a:p>
        </p:txBody>
      </p:sp>
    </p:spTree>
    <p:extLst>
      <p:ext uri="{BB962C8B-B14F-4D97-AF65-F5344CB8AC3E}">
        <p14:creationId xmlns:p14="http://schemas.microsoft.com/office/powerpoint/2010/main" val="33856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MinHash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en-US" altLang="ja-JP" dirty="0" err="1" smtClean="0"/>
                  <a:t>MinHash</a:t>
                </a:r>
                <a:r>
                  <a:rPr kumimoji="1" lang="ja-JP" altLang="en-US" dirty="0" smtClean="0"/>
                  <a:t>によりサンプリング</a:t>
                </a:r>
                <a:endParaRPr kumimoji="1" lang="en-US" altLang="ja-JP" dirty="0" smtClean="0"/>
              </a:p>
              <a:p>
                <a:pPr marL="757238" lvl="1" indent="-457200">
                  <a:buFont typeface="+mj-lt"/>
                  <a:buAutoNum type="arabicPeriod"/>
                </a:pPr>
                <a:r>
                  <a:rPr lang="en-US" altLang="ja-JP" dirty="0"/>
                  <a:t>2</a:t>
                </a:r>
                <a:r>
                  <a:rPr lang="ja-JP" altLang="en-US" dirty="0" err="1"/>
                  <a:t>つの</a:t>
                </a:r>
                <a:r>
                  <a:rPr lang="ja-JP" altLang="en-US" dirty="0"/>
                  <a:t>集合に</a:t>
                </a:r>
                <a:r>
                  <a:rPr lang="ja-JP" altLang="en-US" dirty="0" smtClean="0"/>
                  <a:t>対して，各要素</a:t>
                </a:r>
                <a:r>
                  <a:rPr lang="ja-JP" altLang="en-US" dirty="0"/>
                  <a:t>のハッシュ値をとる</a:t>
                </a:r>
                <a:endParaRPr lang="en-US" altLang="ja-JP" dirty="0"/>
              </a:p>
              <a:p>
                <a:pPr marL="757238" lvl="1" indent="-457200">
                  <a:buFont typeface="+mj-lt"/>
                  <a:buAutoNum type="arabicPeriod"/>
                </a:pPr>
                <a:r>
                  <a:rPr lang="ja-JP" altLang="en-US" dirty="0" smtClean="0"/>
                  <a:t>それぞれのハッシュ値</a:t>
                </a:r>
                <a:r>
                  <a:rPr lang="ja-JP" altLang="en-US" dirty="0"/>
                  <a:t>の最小値が一致するかを見る</a:t>
                </a:r>
                <a:endParaRPr lang="en-US" altLang="ja-JP" dirty="0"/>
              </a:p>
              <a:p>
                <a:endParaRPr kumimoji="1" lang="en-US" altLang="ja-JP" dirty="0" smtClean="0"/>
              </a:p>
              <a:p>
                <a:r>
                  <a:rPr kumimoji="1" lang="ja-JP" altLang="en-US" dirty="0" smtClean="0"/>
                  <a:t>ハッシュ関数を変えると，値が一致するかどうかが変わる</a:t>
                </a:r>
                <a:endParaRPr kumimoji="1" lang="en-US" altLang="ja-JP" dirty="0" smtClean="0"/>
              </a:p>
              <a:p>
                <a:endParaRPr kumimoji="1" lang="en-US" altLang="ja-JP" dirty="0" smtClean="0"/>
              </a:p>
              <a:p>
                <a:r>
                  <a:rPr lang="ja-JP" altLang="en-US" dirty="0"/>
                  <a:t>類似したファイルほど，</a:t>
                </a:r>
                <a:r>
                  <a:rPr lang="en-US" altLang="ja-JP" dirty="0" err="1"/>
                  <a:t>MinHash</a:t>
                </a:r>
                <a:r>
                  <a:rPr lang="ja-JP" altLang="en-US" dirty="0"/>
                  <a:t>の値が一致しやすい</a:t>
                </a:r>
                <a:endParaRPr lang="en-US" altLang="ja-JP" dirty="0"/>
              </a:p>
              <a:p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>
                        <a:latin typeface="Cambria Math" panose="02040503050406030204" pitchFamily="18" charset="0"/>
                      </a:rPr>
                      <m:t>Jaccard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altLang="ja-JP">
                                <a:latin typeface="Cambria Math" panose="02040503050406030204" pitchFamily="18" charset="0"/>
                              </a:rPr>
                              <m:t>MinHash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nor/>
                              </m:rPr>
                              <a:rPr lang="en-US" altLang="ja-JP">
                                <a:latin typeface="Cambria Math" panose="02040503050406030204" pitchFamily="18" charset="0"/>
                              </a:rPr>
                              <m:t>MinHash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ja-JP" dirty="0"/>
              </a:p>
              <a:p>
                <a:pPr lvl="1"/>
                <a:r>
                  <a:rPr lang="ja-JP" altLang="en-US" dirty="0"/>
                  <a:t>左辺</a:t>
                </a:r>
                <a:r>
                  <a:rPr lang="en-US" altLang="ja-JP" dirty="0"/>
                  <a:t>: </a:t>
                </a:r>
                <a:r>
                  <a:rPr lang="en-US" altLang="ja-JP" dirty="0" err="1"/>
                  <a:t>Jaccard</a:t>
                </a:r>
                <a:r>
                  <a:rPr lang="ja-JP" altLang="en-US" dirty="0"/>
                  <a:t>係数</a:t>
                </a:r>
                <a:r>
                  <a:rPr lang="en-US" altLang="ja-JP" dirty="0"/>
                  <a:t>(</a:t>
                </a:r>
                <a:r>
                  <a:rPr lang="ja-JP" altLang="en-US" dirty="0"/>
                  <a:t>類似度として使用</a:t>
                </a:r>
                <a:r>
                  <a:rPr lang="en-US" altLang="ja-JP" dirty="0"/>
                  <a:t>)</a:t>
                </a:r>
              </a:p>
              <a:p>
                <a:pPr lvl="1"/>
                <a:r>
                  <a:rPr lang="ja-JP" altLang="en-US" dirty="0"/>
                  <a:t>右辺</a:t>
                </a:r>
                <a:r>
                  <a:rPr lang="en-US" altLang="ja-JP" dirty="0"/>
                  <a:t>:</a:t>
                </a:r>
                <a:r>
                  <a:rPr lang="ja-JP" altLang="en-US" dirty="0"/>
                  <a:t> </a:t>
                </a:r>
                <a:r>
                  <a:rPr lang="en-US" altLang="ja-JP" dirty="0"/>
                  <a:t>2</a:t>
                </a:r>
                <a:r>
                  <a:rPr lang="ja-JP" altLang="en-US" dirty="0"/>
                  <a:t>集合の</a:t>
                </a:r>
                <a:r>
                  <a:rPr lang="en-US" altLang="ja-JP" dirty="0" err="1" smtClean="0"/>
                  <a:t>MinHash</a:t>
                </a:r>
                <a:r>
                  <a:rPr lang="ja-JP" altLang="en-US" dirty="0"/>
                  <a:t>の値が一致する</a:t>
                </a:r>
                <a:r>
                  <a:rPr lang="ja-JP" altLang="en-US" dirty="0" smtClean="0"/>
                  <a:t>確率</a:t>
                </a:r>
                <a:endParaRPr lang="en-US" altLang="ja-JP" dirty="0" smtClean="0"/>
              </a:p>
              <a:p>
                <a:pPr lvl="1"/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111" t="-1482" b="-49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6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MinHash</a:t>
            </a:r>
            <a:r>
              <a:rPr kumimoji="1" lang="ja-JP" altLang="en-US" dirty="0" smtClean="0"/>
              <a:t>が一致する確率の例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ja-JP" altLang="en-US" dirty="0" smtClean="0"/>
                  <a:t>例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US" altLang="ja-JP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  <m:r>
                      <a:rPr lang="ja-JP" alt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dirty="0" smtClean="0"/>
                  <a:t>について</a:t>
                </a:r>
                <a:endParaRPr lang="en-US" altLang="ja-JP" dirty="0"/>
              </a:p>
              <a:p>
                <a:pPr lvl="1"/>
                <a:r>
                  <a:rPr lang="ja-JP" altLang="en-US" dirty="0" smtClean="0"/>
                  <a:t>各要素のハッシュ値をとると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ja-JP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: 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e>
                    </m:d>
                  </m:oMath>
                </a14:m>
                <a:endParaRPr lang="en-US" altLang="ja-JP" dirty="0" smtClean="0"/>
              </a:p>
              <a:p>
                <a:pPr lvl="1"/>
                <a:endParaRPr lang="en-US" altLang="ja-JP" dirty="0"/>
              </a:p>
              <a:p>
                <a:r>
                  <a:rPr lang="ja-JP" altLang="en-US" dirty="0" smtClean="0"/>
                  <a:t>両方のハッシュ値の最小値が一致するかは，全体の最小値に依存</a:t>
                </a:r>
                <a:endParaRPr lang="en-US" altLang="ja-JP" dirty="0" smtClean="0"/>
              </a:p>
              <a:p>
                <a:endParaRPr lang="en-US" altLang="ja-JP" dirty="0" smtClean="0"/>
              </a:p>
              <a:p>
                <a:endParaRPr lang="en-US" altLang="ja-JP" dirty="0"/>
              </a:p>
              <a:p>
                <a:endParaRPr lang="en-US" altLang="ja-JP" dirty="0" smtClean="0"/>
              </a:p>
              <a:p>
                <a:endParaRPr lang="en-US" altLang="ja-JP" dirty="0" smtClean="0"/>
              </a:p>
              <a:p>
                <a:endParaRPr lang="en-US" altLang="ja-JP" dirty="0" smtClean="0"/>
              </a:p>
              <a:p>
                <a:endParaRPr lang="en-US" altLang="ja-JP" dirty="0" smtClean="0"/>
              </a:p>
              <a:p>
                <a:r>
                  <a:rPr lang="ja-JP" altLang="en-US" dirty="0" smtClean="0"/>
                  <a:t>一致する</a:t>
                </a:r>
                <a:r>
                  <a:rPr lang="ja-JP" altLang="en-US" dirty="0"/>
                  <a:t>確率</a:t>
                </a:r>
                <a:r>
                  <a:rPr lang="ja-JP" altLang="en-US" dirty="0" smtClean="0"/>
                  <a:t>は，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</m:d>
                            <m:r>
                              <a:rPr lang="ja-JP" altLang="en-US" i="1">
                                <a:latin typeface="Cambria Math" panose="02040503050406030204" pitchFamily="18" charset="0"/>
                              </a:rPr>
                              <m:t>が最小</m:t>
                            </m:r>
                            <m:r>
                              <a:rPr lang="ja-JP" altLang="en-US" i="1" smtClean="0">
                                <a:latin typeface="Cambria Math" panose="02040503050406030204" pitchFamily="18" charset="0"/>
                              </a:rPr>
                              <m:t>の場合の数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ja-JP" altLang="en-US" i="1" smtClean="0">
                                <a:latin typeface="Cambria Math" panose="02040503050406030204" pitchFamily="18" charset="0"/>
                              </a:rPr>
                              <m:t>つの集合</m:t>
                            </m:r>
                            <m:r>
                              <a:rPr lang="ja-JP" altLang="en-US" i="1">
                                <a:latin typeface="Cambria Math" panose="02040503050406030204" pitchFamily="18" charset="0"/>
                              </a:rPr>
                              <m:t>に現れる要素の種類の数</m:t>
                            </m:r>
                          </m:e>
                        </m:d>
                      </m:den>
                    </m:f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altLang="ja-JP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5" t="-2022" r="-96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16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04801"/>
              </p:ext>
            </p:extLst>
          </p:nvPr>
        </p:nvGraphicFramePr>
        <p:xfrm>
          <a:off x="624852" y="3038988"/>
          <a:ext cx="789429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46568">
                  <a:extLst>
                    <a:ext uri="{9D8B030D-6E8A-4147-A177-3AD203B41FA5}">
                      <a16:colId xmlns:a16="http://schemas.microsoft.com/office/drawing/2014/main" xmlns="" val="3397907289"/>
                    </a:ext>
                  </a:extLst>
                </a:gridCol>
                <a:gridCol w="2100580">
                  <a:extLst>
                    <a:ext uri="{9D8B030D-6E8A-4147-A177-3AD203B41FA5}">
                      <a16:colId xmlns:a16="http://schemas.microsoft.com/office/drawing/2014/main" xmlns="" val="829895537"/>
                    </a:ext>
                  </a:extLst>
                </a:gridCol>
                <a:gridCol w="2100580">
                  <a:extLst>
                    <a:ext uri="{9D8B030D-6E8A-4147-A177-3AD203B41FA5}">
                      <a16:colId xmlns:a16="http://schemas.microsoft.com/office/drawing/2014/main" xmlns="" val="2386743296"/>
                    </a:ext>
                  </a:extLst>
                </a:gridCol>
                <a:gridCol w="1846568">
                  <a:extLst>
                    <a:ext uri="{9D8B030D-6E8A-4147-A177-3AD203B41FA5}">
                      <a16:colId xmlns:a16="http://schemas.microsoft.com/office/drawing/2014/main" xmlns="" val="41763219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全体の最小値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s1</a:t>
                      </a:r>
                      <a:r>
                        <a:rPr kumimoji="1" lang="ja-JP" altLang="en-US" sz="1800" dirty="0" smtClean="0"/>
                        <a:t>中の最小値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s2</a:t>
                      </a:r>
                      <a:r>
                        <a:rPr kumimoji="1" lang="ja-JP" altLang="en-US" sz="1800" dirty="0" smtClean="0"/>
                        <a:t>中の最小値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一致</a:t>
                      </a:r>
                      <a:r>
                        <a:rPr kumimoji="1" lang="en-US" altLang="ja-JP" sz="1800" dirty="0" smtClean="0"/>
                        <a:t>/</a:t>
                      </a:r>
                      <a:r>
                        <a:rPr kumimoji="1" lang="ja-JP" altLang="en-US" sz="1800" dirty="0" smtClean="0"/>
                        <a:t>不一致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2830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h(a)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h(a)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min(h(b),h(c),h(d))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不一致</a:t>
                      </a:r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0442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h(b)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h(b)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一致</a:t>
                      </a:r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5010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h(c)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h(c)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h(c)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一致</a:t>
                      </a:r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1343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h(d)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min(h(a),h(b),h(c))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h(d)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不一致</a:t>
                      </a:r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582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57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LSH</a:t>
            </a:r>
            <a:r>
              <a:rPr kumimoji="1" lang="ja-JP" altLang="en-US" dirty="0" smtClean="0"/>
              <a:t>の確率について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err="1" smtClean="0"/>
                  <a:t>MinHash</a:t>
                </a:r>
                <a:r>
                  <a:rPr lang="ja-JP" altLang="en-US" dirty="0" smtClean="0"/>
                  <a:t>を組み合わせ，類似度が高いほど高確率で，ハッシュの同じバケットに入るようにする</a:t>
                </a:r>
                <a:endParaRPr lang="en-US" altLang="ja-JP" dirty="0" smtClean="0"/>
              </a:p>
              <a:p>
                <a:endParaRPr lang="en-US" altLang="ja-JP" dirty="0" smtClean="0"/>
              </a:p>
              <a:p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ja-JP" altLang="en-US" dirty="0" smtClean="0"/>
                  <a:t> 個の</a:t>
                </a:r>
                <a:r>
                  <a:rPr lang="en-US" altLang="ja-JP" dirty="0" smtClean="0"/>
                  <a:t>MinHash</a:t>
                </a:r>
                <a:r>
                  <a:rPr lang="ja-JP" altLang="en-US" dirty="0" smtClean="0"/>
                  <a:t>を組み合わせると，その確率は</a:t>
                </a:r>
                <a:endParaRPr lang="en-US" altLang="ja-JP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dirty="0" smtClean="0">
                    <a:latin typeface="Cambria Math" panose="02040503050406030204" pitchFamily="18" charset="0"/>
                  </a:rPr>
                  <a:t>: </a:t>
                </a:r>
                <a:r>
                  <a:rPr lang="ja-JP" altLang="en-US" dirty="0" smtClean="0">
                    <a:latin typeface="Cambria Math" panose="02040503050406030204" pitchFamily="18" charset="0"/>
                  </a:rPr>
                  <a:t>パラメータ</a:t>
                </a:r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dirty="0" smtClean="0"/>
                  <a:t>: </a:t>
                </a:r>
                <a:r>
                  <a:rPr lang="ja-JP" altLang="en-US" dirty="0" smtClean="0"/>
                  <a:t>類似度</a:t>
                </a:r>
                <a:endParaRPr lang="en-US" altLang="ja-JP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11" t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06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なぜこのような確率になるのか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smtClean="0"/>
                  <a:t>1</a:t>
                </a:r>
                <a:r>
                  <a:rPr lang="ja-JP" altLang="en-US" dirty="0" smtClean="0"/>
                  <a:t>個の</a:t>
                </a:r>
                <a:r>
                  <a:rPr lang="en-US" altLang="ja-JP" dirty="0" err="1" smtClean="0"/>
                  <a:t>MinHash</a:t>
                </a:r>
                <a:r>
                  <a:rPr lang="ja-JP" altLang="en-US" dirty="0" smtClean="0"/>
                  <a:t>の値が一致する確率</a:t>
                </a:r>
                <a:r>
                  <a:rPr lang="en-US" altLang="ja-JP" dirty="0" smtClean="0"/>
                  <a:t>(</a:t>
                </a:r>
                <a:r>
                  <a:rPr lang="ja-JP" altLang="en-US" dirty="0" smtClean="0"/>
                  <a:t>類似度</a:t>
                </a:r>
                <a:r>
                  <a:rPr lang="en-US" altLang="ja-JP" dirty="0" smtClean="0"/>
                  <a:t>)</a:t>
                </a:r>
                <a:r>
                  <a:rPr lang="ja-JP" altLang="en-US" dirty="0" smtClean="0"/>
                  <a:t>を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ja-JP" altLang="en-US" dirty="0" smtClean="0"/>
                  <a:t>とする</a:t>
                </a:r>
                <a:endParaRPr lang="en-US" altLang="ja-JP" dirty="0" smtClean="0"/>
              </a:p>
              <a:p>
                <a:endParaRPr lang="en-US" altLang="ja-JP" dirty="0" smtClean="0"/>
              </a:p>
              <a:p>
                <a:pPr lvl="1"/>
                <a:r>
                  <a:rPr lang="en-US" altLang="ja-JP" dirty="0" smtClean="0"/>
                  <a:t>r</a:t>
                </a:r>
                <a:r>
                  <a:rPr lang="ja-JP" altLang="en-US" dirty="0" smtClean="0"/>
                  <a:t>個の</a:t>
                </a:r>
                <a:r>
                  <a:rPr lang="en-US" altLang="ja-JP" dirty="0" err="1" smtClean="0"/>
                  <a:t>MinHash</a:t>
                </a:r>
                <a:r>
                  <a:rPr lang="ja-JP" altLang="en-US" dirty="0" smtClean="0"/>
                  <a:t>の，すべてが一致する確率</a:t>
                </a:r>
                <a:endParaRPr lang="en-US" altLang="ja-JP" dirty="0" smtClean="0"/>
              </a:p>
              <a:p>
                <a:pPr marL="30003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US" altLang="ja-JP" b="0" dirty="0" smtClean="0"/>
              </a:p>
              <a:p>
                <a:pPr marL="300038" lvl="1" indent="0">
                  <a:buNone/>
                </a:pPr>
                <a:endParaRPr lang="en-US" altLang="ja-JP" dirty="0" smtClean="0"/>
              </a:p>
              <a:p>
                <a:pPr lvl="1"/>
                <a:r>
                  <a:rPr lang="en-US" altLang="ja-JP" dirty="0"/>
                  <a:t>b</a:t>
                </a:r>
                <a:r>
                  <a:rPr kumimoji="1" lang="ja-JP" altLang="en-US" dirty="0" smtClean="0"/>
                  <a:t>個の</a:t>
                </a:r>
                <a:r>
                  <a:rPr kumimoji="1" lang="en-US" altLang="ja-JP" dirty="0" err="1" smtClean="0"/>
                  <a:t>MinHash</a:t>
                </a:r>
                <a:r>
                  <a:rPr kumimoji="1" lang="ja-JP" altLang="en-US" dirty="0" smtClean="0"/>
                  <a:t>のうち，少なくとも</a:t>
                </a:r>
                <a:r>
                  <a:rPr kumimoji="1" lang="en-US" altLang="ja-JP" dirty="0" smtClean="0"/>
                  <a:t>1</a:t>
                </a:r>
                <a:r>
                  <a:rPr kumimoji="1" lang="ja-JP" altLang="en-US" dirty="0" smtClean="0"/>
                  <a:t>つ以上が一致する確率</a:t>
                </a:r>
                <a:endParaRPr lang="en-US" altLang="ja-JP" dirty="0"/>
              </a:p>
              <a:p>
                <a:pPr marL="30003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kumimoji="1" lang="en-US" altLang="ja-JP" dirty="0" smtClean="0"/>
              </a:p>
              <a:p>
                <a:pPr marL="300038" lvl="1" indent="0">
                  <a:buNone/>
                </a:pPr>
                <a:endParaRPr kumimoji="1" lang="en-US" altLang="ja-JP" dirty="0" smtClean="0"/>
              </a:p>
              <a:p>
                <a:pPr lvl="1"/>
                <a:r>
                  <a:rPr lang="en-US" altLang="ja-JP" dirty="0" smtClean="0"/>
                  <a:t>r</a:t>
                </a:r>
                <a:r>
                  <a:rPr lang="ja-JP" altLang="en-US" dirty="0" smtClean="0"/>
                  <a:t>個組の</a:t>
                </a:r>
                <a:r>
                  <a:rPr lang="en-US" altLang="ja-JP" dirty="0" err="1" smtClean="0"/>
                  <a:t>MinHash</a:t>
                </a:r>
                <a:r>
                  <a:rPr lang="ja-JP" altLang="en-US" dirty="0" smtClean="0"/>
                  <a:t>を</a:t>
                </a:r>
                <a:r>
                  <a:rPr lang="en-US" altLang="ja-JP" dirty="0" smtClean="0"/>
                  <a:t>b</a:t>
                </a:r>
                <a:r>
                  <a:rPr lang="ja-JP" altLang="en-US" dirty="0" smtClean="0"/>
                  <a:t>個用意し，その中で１つ以上</a:t>
                </a:r>
                <a:r>
                  <a:rPr lang="en-US" altLang="ja-JP" dirty="0" smtClean="0"/>
                  <a:t>r</a:t>
                </a:r>
                <a:r>
                  <a:rPr lang="ja-JP" altLang="en-US" dirty="0" smtClean="0"/>
                  <a:t>個全ての</a:t>
                </a:r>
                <a:r>
                  <a:rPr lang="en-US" altLang="ja-JP" dirty="0" err="1" smtClean="0"/>
                  <a:t>MinHash</a:t>
                </a:r>
                <a:r>
                  <a:rPr lang="ja-JP" altLang="en-US" dirty="0" smtClean="0"/>
                  <a:t>が一致する確率</a:t>
                </a:r>
                <a:endParaRPr lang="en-US" altLang="ja-JP" dirty="0"/>
              </a:p>
              <a:p>
                <a:pPr marL="300038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63" t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9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kumimoji="1" lang="en-US" altLang="ja-JP" dirty="0" smtClean="0"/>
                  <a:t>LSH</a:t>
                </a:r>
                <a:r>
                  <a:rPr kumimoji="1" lang="ja-JP" altLang="en-US" dirty="0" smtClean="0"/>
                  <a:t>の動作イメージ</a:t>
                </a:r>
                <a:r>
                  <a:rPr lang="en-US" altLang="ja-JP" dirty="0"/>
                  <a:t/>
                </a:r>
                <a:br>
                  <a:rPr lang="en-US" altLang="ja-JP" dirty="0"/>
                </a:br>
                <a:r>
                  <a:rPr lang="en-US" altLang="ja-JP" sz="2000" dirty="0" smtClean="0"/>
                  <a:t>(</a:t>
                </a:r>
                <a:r>
                  <a:rPr lang="ja-JP" altLang="en-US" sz="2000" dirty="0" smtClean="0"/>
                  <a:t>パラメータ</a:t>
                </a:r>
                <a:r>
                  <a:rPr lang="en-US" altLang="ja-JP" sz="2000" dirty="0" smtClean="0"/>
                  <a:t>:</a:t>
                </a:r>
                <a:r>
                  <a:rPr lang="ja-JP" alt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=2, 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kumimoji="1" lang="en-US" altLang="ja-JP" sz="2000" dirty="0" smtClean="0"/>
                  <a:t>)</a:t>
                </a:r>
                <a:endParaRPr kumimoji="1" lang="ja-JP" altLang="en-US" sz="2000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4BFE-7CBF-4797-8FF6-D2DCF3C9A167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2001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653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1145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579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0289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39433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8577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414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7721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975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66865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355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76009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138</a:t>
            </a:r>
          </a:p>
        </p:txBody>
      </p:sp>
      <p:sp>
        <p:nvSpPr>
          <p:cNvPr id="36" name="メモ 35"/>
          <p:cNvSpPr/>
          <p:nvPr/>
        </p:nvSpPr>
        <p:spPr>
          <a:xfrm>
            <a:off x="436145" y="5379584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Fc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1200150" y="453369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653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114550" y="453369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685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30289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9433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48577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209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57721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430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66865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93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6009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138</a:t>
            </a:r>
          </a:p>
        </p:txBody>
      </p:sp>
      <p:sp>
        <p:nvSpPr>
          <p:cNvPr id="45" name="メモ 44"/>
          <p:cNvSpPr/>
          <p:nvPr/>
        </p:nvSpPr>
        <p:spPr>
          <a:xfrm>
            <a:off x="436145" y="4286128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Fb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2001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21145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685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3028950" y="3440240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767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943350" y="3440240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328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4857750" y="3440240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249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5772150" y="3440240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757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6865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635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76009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128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4" name="メモ 53"/>
          <p:cNvSpPr/>
          <p:nvPr/>
        </p:nvSpPr>
        <p:spPr>
          <a:xfrm>
            <a:off x="436145" y="3192672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Fa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200150" y="209921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653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2114550" y="209921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685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3028950" y="2099216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3943350" y="2099216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328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4857750" y="2099216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249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5772150" y="2099216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757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686550" y="2099216"/>
            <a:ext cx="914400" cy="348915"/>
          </a:xfrm>
          <a:prstGeom prst="rect">
            <a:avLst/>
          </a:prstGeom>
          <a:solidFill>
            <a:srgbClr val="BFB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7600950" y="2099216"/>
            <a:ext cx="914400" cy="348915"/>
          </a:xfrm>
          <a:prstGeom prst="rect">
            <a:avLst/>
          </a:prstGeom>
          <a:solidFill>
            <a:srgbClr val="BFB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900</a:t>
            </a:r>
          </a:p>
        </p:txBody>
      </p:sp>
      <p:sp>
        <p:nvSpPr>
          <p:cNvPr id="63" name="メモ 62"/>
          <p:cNvSpPr/>
          <p:nvPr/>
        </p:nvSpPr>
        <p:spPr>
          <a:xfrm>
            <a:off x="436145" y="1851648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Fq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正方形/長方形 63"/>
              <p:cNvSpPr/>
              <p:nvPr/>
            </p:nvSpPr>
            <p:spPr>
              <a:xfrm>
                <a:off x="12001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4" name="正方形/長方形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150" y="1502733"/>
                <a:ext cx="914400" cy="348915"/>
              </a:xfrm>
              <a:prstGeom prst="rect">
                <a:avLst/>
              </a:prstGeom>
              <a:blipFill>
                <a:blip r:embed="rId4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正方形/長方形 64"/>
              <p:cNvSpPr/>
              <p:nvPr/>
            </p:nvSpPr>
            <p:spPr>
              <a:xfrm>
                <a:off x="21145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5" name="正方形/長方形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550" y="1502733"/>
                <a:ext cx="914400" cy="348915"/>
              </a:xfrm>
              <a:prstGeom prst="rect">
                <a:avLst/>
              </a:prstGeom>
              <a:blipFill>
                <a:blip r:embed="rId5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正方形/長方形 65"/>
              <p:cNvSpPr/>
              <p:nvPr/>
            </p:nvSpPr>
            <p:spPr>
              <a:xfrm>
                <a:off x="30289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正方形/長方形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950" y="1502733"/>
                <a:ext cx="914400" cy="348915"/>
              </a:xfrm>
              <a:prstGeom prst="rect">
                <a:avLst/>
              </a:prstGeom>
              <a:blipFill>
                <a:blip r:embed="rId6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正方形/長方形 66"/>
              <p:cNvSpPr/>
              <p:nvPr/>
            </p:nvSpPr>
            <p:spPr>
              <a:xfrm>
                <a:off x="39433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正方形/長方形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350" y="1502733"/>
                <a:ext cx="914400" cy="348915"/>
              </a:xfrm>
              <a:prstGeom prst="rect">
                <a:avLst/>
              </a:prstGeom>
              <a:blipFill>
                <a:blip r:embed="rId7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正方形/長方形 67"/>
              <p:cNvSpPr/>
              <p:nvPr/>
            </p:nvSpPr>
            <p:spPr>
              <a:xfrm>
                <a:off x="48577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正方形/長方形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750" y="1502733"/>
                <a:ext cx="914400" cy="348915"/>
              </a:xfrm>
              <a:prstGeom prst="rect">
                <a:avLst/>
              </a:prstGeom>
              <a:blipFill>
                <a:blip r:embed="rId8"/>
                <a:stretch>
                  <a:fillRect l="-6000" b="-157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正方形/長方形 68"/>
              <p:cNvSpPr/>
              <p:nvPr/>
            </p:nvSpPr>
            <p:spPr>
              <a:xfrm>
                <a:off x="57721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正方形/長方形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150" y="1502733"/>
                <a:ext cx="914400" cy="348915"/>
              </a:xfrm>
              <a:prstGeom prst="rect">
                <a:avLst/>
              </a:prstGeom>
              <a:blipFill>
                <a:blip r:embed="rId9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正方形/長方形 69"/>
              <p:cNvSpPr/>
              <p:nvPr/>
            </p:nvSpPr>
            <p:spPr>
              <a:xfrm>
                <a:off x="66865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正方形/長方形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50" y="1502733"/>
                <a:ext cx="914400" cy="348915"/>
              </a:xfrm>
              <a:prstGeom prst="rect">
                <a:avLst/>
              </a:prstGeom>
              <a:blipFill>
                <a:blip r:embed="rId10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正方形/長方形 70"/>
              <p:cNvSpPr/>
              <p:nvPr/>
            </p:nvSpPr>
            <p:spPr>
              <a:xfrm>
                <a:off x="76009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1" name="正方形/長方形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0950" y="1502733"/>
                <a:ext cx="914400" cy="348915"/>
              </a:xfrm>
              <a:prstGeom prst="rect">
                <a:avLst/>
              </a:prstGeom>
              <a:blipFill>
                <a:blip r:embed="rId11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線コネクタ 72"/>
          <p:cNvCxnSpPr/>
          <p:nvPr/>
        </p:nvCxnSpPr>
        <p:spPr>
          <a:xfrm flipV="1">
            <a:off x="3028950" y="1502733"/>
            <a:ext cx="0" cy="4858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flipV="1">
            <a:off x="4857750" y="1502733"/>
            <a:ext cx="0" cy="4858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flipV="1">
            <a:off x="6686550" y="1502733"/>
            <a:ext cx="0" cy="4858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83949" y="3192672"/>
            <a:ext cx="276999" cy="30309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kumimoji="1" lang="ja-JP" altLang="en-US" dirty="0" smtClean="0"/>
              <a:t>検索対象</a:t>
            </a:r>
            <a:endParaRPr kumimoji="1" lang="ja-JP" altLang="en-US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90936" y="1851648"/>
            <a:ext cx="276999" cy="844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kumimoji="1" lang="ja-JP" altLang="en-US" dirty="0" smtClean="0"/>
              <a:t>クエリ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16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エラッタ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のグラフ</a:t>
            </a:r>
            <a:r>
              <a:rPr kumimoji="1" lang="en-US" altLang="ja-JP" dirty="0" smtClean="0"/>
              <a:t>(P. 4)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数字に誤植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軸目盛</a:t>
            </a:r>
            <a:endParaRPr lang="en-US" altLang="ja-JP" dirty="0" smtClean="0"/>
          </a:p>
          <a:p>
            <a:pPr lvl="1"/>
            <a:r>
              <a:rPr lang="ja-JP" altLang="en-US" dirty="0"/>
              <a:t>凡例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正しい</a:t>
            </a:r>
            <a:r>
              <a:rPr lang="en-US" altLang="ja-JP" dirty="0" smtClean="0"/>
              <a:t>pdf</a:t>
            </a:r>
            <a:r>
              <a:rPr lang="ja-JP" altLang="en-US" dirty="0" smtClean="0"/>
              <a:t>の場所 </a:t>
            </a:r>
            <a:endParaRPr lang="en-US" altLang="ja-JP" dirty="0"/>
          </a:p>
          <a:p>
            <a:pPr lvl="1"/>
            <a:r>
              <a:rPr lang="ja-JP" altLang="en-US" dirty="0" smtClean="0"/>
              <a:t>井上研究室ホームページ</a:t>
            </a:r>
            <a:endParaRPr lang="en-US" altLang="ja-JP" dirty="0"/>
          </a:p>
          <a:p>
            <a:pPr lvl="1"/>
            <a:r>
              <a:rPr lang="ja-JP" altLang="en-US" dirty="0" smtClean="0"/>
              <a:t>上部の発表論文・技術報告のリンクより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67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パラメータを調整することで，確率を調整できる</a:t>
            </a:r>
            <a:endParaRPr kumimoji="1" lang="en-US" altLang="ja-JP" dirty="0" smtClean="0"/>
          </a:p>
          <a:p>
            <a:r>
              <a:rPr lang="en-US" altLang="ja-JP" dirty="0" err="1" smtClean="0"/>
              <a:t>MinHash</a:t>
            </a:r>
            <a:r>
              <a:rPr lang="ja-JP" altLang="en-US" dirty="0" smtClean="0"/>
              <a:t>の</a:t>
            </a:r>
            <a:r>
              <a:rPr lang="ja-JP" altLang="en-US" dirty="0"/>
              <a:t>数を増やすほど，正確になる代わりに遅く</a:t>
            </a:r>
            <a:r>
              <a:rPr lang="ja-JP" altLang="en-US" dirty="0" smtClean="0"/>
              <a:t>なる</a:t>
            </a:r>
            <a:endParaRPr lang="ja-JP" altLang="en-US" dirty="0"/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067" y="1682030"/>
            <a:ext cx="3928278" cy="2931630"/>
          </a:xfrm>
          <a:prstGeom prst="rect">
            <a:avLst/>
          </a:prstGeom>
        </p:spPr>
      </p:pic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パラメータと確率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380234" y="1918662"/>
            <a:ext cx="461665" cy="24583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同じバケットに入る確率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36624" y="452027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46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類似度の分布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kumimoji="1" lang="ja-JP" altLang="en-US" dirty="0" smtClean="0"/>
              <a:t>実際の分布</a:t>
            </a:r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91" y="2174875"/>
            <a:ext cx="4163006" cy="4153480"/>
          </a:xfrm>
          <a:prstGeom prst="rect">
            <a:avLst/>
          </a:prstGeom>
        </p:spPr>
      </p:pic>
      <p:pic>
        <p:nvPicPr>
          <p:cNvPr id="5" name="図 4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648" y="2174875"/>
            <a:ext cx="4172532" cy="4163006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1"/>
          </p:nvPr>
        </p:nvSpPr>
        <p:spPr>
          <a:xfrm>
            <a:off x="457200" y="2352237"/>
            <a:ext cx="4040188" cy="639762"/>
          </a:xfrm>
        </p:spPr>
        <p:txBody>
          <a:bodyPr/>
          <a:lstStyle/>
          <a:p>
            <a:pPr algn="ctr"/>
            <a:r>
              <a:rPr kumimoji="1" lang="ja-JP" altLang="en-US" sz="2000" dirty="0" smtClean="0"/>
              <a:t>関係のない</a:t>
            </a:r>
            <a:r>
              <a:rPr kumimoji="1" lang="en-US" altLang="ja-JP" sz="2000" dirty="0" smtClean="0"/>
              <a:t>2</a:t>
            </a:r>
            <a:r>
              <a:rPr kumimoji="1" lang="ja-JP" altLang="en-US" sz="2000" dirty="0" smtClean="0"/>
              <a:t>ファイル間</a:t>
            </a:r>
            <a:endParaRPr kumimoji="1" lang="ja-JP" altLang="en-US" sz="2000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3"/>
          </p:nvPr>
        </p:nvSpPr>
        <p:spPr>
          <a:xfrm>
            <a:off x="4645027" y="2352237"/>
            <a:ext cx="4041775" cy="639762"/>
          </a:xfrm>
        </p:spPr>
        <p:txBody>
          <a:bodyPr/>
          <a:lstStyle/>
          <a:p>
            <a:pPr algn="ctr"/>
            <a:r>
              <a:rPr kumimoji="1" lang="ja-JP" altLang="en-US" sz="2000" dirty="0" smtClean="0"/>
              <a:t>同一ファイルの別バージョン間</a:t>
            </a:r>
            <a:endParaRPr kumimoji="1" lang="ja-JP" altLang="en-US" sz="2000" dirty="0"/>
          </a:p>
        </p:txBody>
      </p:sp>
      <p:sp>
        <p:nvSpPr>
          <p:cNvPr id="11" name="コンテンツ プレースホルダー 7"/>
          <p:cNvSpPr txBox="1">
            <a:spLocks/>
          </p:cNvSpPr>
          <p:nvPr/>
        </p:nvSpPr>
        <p:spPr bwMode="auto">
          <a:xfrm>
            <a:off x="457200" y="1600205"/>
            <a:ext cx="8229600" cy="939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500" b="1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350" b="1"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200" b="1">
                <a:solidFill>
                  <a:schemeClr val="tx1"/>
                </a:solidFill>
                <a:latin typeface="+mn-lt"/>
                <a:ea typeface="+mn-ea"/>
              </a:defRPr>
            </a:lvl4pPr>
            <a:lvl5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200" b="1">
                <a:solidFill>
                  <a:schemeClr val="tx1"/>
                </a:solidFill>
                <a:latin typeface="+mn-lt"/>
                <a:ea typeface="+mn-ea"/>
              </a:defRPr>
            </a:lvl5pPr>
            <a:lvl6pPr marL="17145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2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2057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2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24003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2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kumimoji="1" sz="12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000" b="0" kern="0" dirty="0" smtClean="0"/>
              <a:t>対象</a:t>
            </a:r>
            <a:r>
              <a:rPr lang="en-US" altLang="ja-JP" sz="2000" b="0" kern="0" dirty="0" smtClean="0"/>
              <a:t>:	Ubuntu</a:t>
            </a:r>
            <a:r>
              <a:rPr lang="ja-JP" altLang="en-US" sz="2000" b="0" kern="0" dirty="0" smtClean="0"/>
              <a:t>の</a:t>
            </a:r>
            <a:r>
              <a:rPr lang="en-US" altLang="ja-JP" sz="2000" b="0" kern="0" dirty="0" smtClean="0"/>
              <a:t>apt</a:t>
            </a:r>
            <a:r>
              <a:rPr lang="ja-JP" altLang="en-US" sz="2000" b="0" kern="0" dirty="0" smtClean="0"/>
              <a:t>で管理されたソースファイル</a:t>
            </a:r>
            <a:endParaRPr lang="en-US" altLang="ja-JP" sz="2000" b="0" kern="0" dirty="0" smtClean="0"/>
          </a:p>
          <a:p>
            <a:r>
              <a:rPr lang="en-US" altLang="ja-JP" sz="2000" b="0" kern="0" dirty="0" smtClean="0"/>
              <a:t>	10</a:t>
            </a:r>
            <a:r>
              <a:rPr lang="ja-JP" altLang="en-US" sz="2000" b="0" kern="0" dirty="0" smtClean="0"/>
              <a:t>パッケージ，</a:t>
            </a:r>
            <a:r>
              <a:rPr lang="en-US" altLang="ja-JP" sz="2000" b="0" kern="0" dirty="0" smtClean="0"/>
              <a:t>505</a:t>
            </a:r>
            <a:r>
              <a:rPr lang="ja-JP" altLang="en-US" sz="2000" b="0" kern="0" dirty="0" smtClean="0"/>
              <a:t>ファイル</a:t>
            </a:r>
            <a:endParaRPr lang="ja-JP" alt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274126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r>
              <a:rPr lang="ja-JP" altLang="en-US" dirty="0"/>
              <a:t>特に類似度</a:t>
            </a:r>
            <a:r>
              <a:rPr kumimoji="1" lang="en-US" altLang="ja-JP" dirty="0" smtClean="0"/>
              <a:t>0.8</a:t>
            </a:r>
            <a:r>
              <a:rPr kumimoji="1" lang="ja-JP" altLang="en-US" dirty="0" smtClean="0"/>
              <a:t>以上のファイルを</a:t>
            </a:r>
            <a:r>
              <a:rPr lang="ja-JP" altLang="en-US" dirty="0" smtClean="0"/>
              <a:t>高い</a:t>
            </a:r>
            <a:r>
              <a:rPr lang="ja-JP" altLang="en-US" dirty="0"/>
              <a:t>確率</a:t>
            </a:r>
            <a:r>
              <a:rPr lang="ja-JP" altLang="en-US" dirty="0" smtClean="0"/>
              <a:t>で検索可能</a:t>
            </a:r>
            <a:endParaRPr kumimoji="1" lang="en-US" altLang="ja-JP" dirty="0" smtClean="0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本研究で用いる</a:t>
            </a:r>
            <a:r>
              <a:rPr lang="ja-JP" altLang="en-US" dirty="0" smtClean="0"/>
              <a:t>パラメータ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444" y="1917547"/>
            <a:ext cx="6096000" cy="3686175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22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7152640" y="1917547"/>
                <a:ext cx="1226618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b="0" dirty="0" smtClean="0">
                    <a:latin typeface="Cambria Math" panose="02040503050406030204" pitchFamily="18" charset="0"/>
                  </a:rPr>
                  <a:t>パラメータ</a:t>
                </a:r>
                <a:r>
                  <a:rPr kumimoji="1" lang="en-US" altLang="ja-JP" b="0" dirty="0" smtClean="0">
                    <a:latin typeface="Cambria Math" panose="02040503050406030204" pitchFamily="18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kumimoji="1" lang="en-US" altLang="ja-JP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=120</m:t>
                      </m:r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640" y="1917547"/>
                <a:ext cx="1226618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3960" t="-5298" r="-445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166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705394" y="4158735"/>
            <a:ext cx="7798526" cy="2124500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705394" y="1578909"/>
            <a:ext cx="7798526" cy="2253253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手法の流れ</a:t>
            </a:r>
            <a:endParaRPr kumimoji="1" lang="ja-JP" altLang="en-US" dirty="0"/>
          </a:p>
        </p:txBody>
      </p:sp>
      <p:sp>
        <p:nvSpPr>
          <p:cNvPr id="5" name="円柱 4"/>
          <p:cNvSpPr/>
          <p:nvPr/>
        </p:nvSpPr>
        <p:spPr>
          <a:xfrm>
            <a:off x="4140925" y="3344091"/>
            <a:ext cx="1058091" cy="1345474"/>
          </a:xfrm>
          <a:prstGeom prst="can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343398" y="2243704"/>
            <a:ext cx="653143" cy="653143"/>
          </a:xfrm>
          <a:prstGeom prst="rect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343398" y="5136809"/>
            <a:ext cx="653143" cy="653143"/>
          </a:xfrm>
          <a:prstGeom prst="rect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7"/>
          <p:cNvSpPr/>
          <p:nvPr/>
        </p:nvSpPr>
        <p:spPr>
          <a:xfrm>
            <a:off x="2325915" y="5086110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メモ 8"/>
          <p:cNvSpPr/>
          <p:nvPr/>
        </p:nvSpPr>
        <p:spPr>
          <a:xfrm>
            <a:off x="6792682" y="5086110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メモ 13"/>
          <p:cNvSpPr/>
          <p:nvPr/>
        </p:nvSpPr>
        <p:spPr>
          <a:xfrm>
            <a:off x="6688179" y="5035412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メモ 14"/>
          <p:cNvSpPr/>
          <p:nvPr/>
        </p:nvSpPr>
        <p:spPr>
          <a:xfrm>
            <a:off x="6590203" y="4984714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メモ 16"/>
          <p:cNvSpPr/>
          <p:nvPr/>
        </p:nvSpPr>
        <p:spPr>
          <a:xfrm>
            <a:off x="2169161" y="2090146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メモ 17"/>
          <p:cNvSpPr/>
          <p:nvPr/>
        </p:nvSpPr>
        <p:spPr>
          <a:xfrm>
            <a:off x="2428784" y="1987287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メモ 18"/>
          <p:cNvSpPr/>
          <p:nvPr/>
        </p:nvSpPr>
        <p:spPr>
          <a:xfrm>
            <a:off x="2515326" y="229586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メモ 19"/>
          <p:cNvSpPr/>
          <p:nvPr/>
        </p:nvSpPr>
        <p:spPr>
          <a:xfrm>
            <a:off x="2255702" y="239872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メモ 15"/>
          <p:cNvSpPr/>
          <p:nvPr/>
        </p:nvSpPr>
        <p:spPr>
          <a:xfrm>
            <a:off x="2342243" y="219300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矢印コネクタ 21"/>
          <p:cNvCxnSpPr>
            <a:endCxn id="6" idx="1"/>
          </p:cNvCxnSpPr>
          <p:nvPr/>
        </p:nvCxnSpPr>
        <p:spPr>
          <a:xfrm>
            <a:off x="3108053" y="2570276"/>
            <a:ext cx="123534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6" idx="2"/>
            <a:endCxn id="5" idx="1"/>
          </p:cNvCxnSpPr>
          <p:nvPr/>
        </p:nvCxnSpPr>
        <p:spPr>
          <a:xfrm>
            <a:off x="4669970" y="2896847"/>
            <a:ext cx="1" cy="4472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8" idx="3"/>
            <a:endCxn id="7" idx="1"/>
          </p:cNvCxnSpPr>
          <p:nvPr/>
        </p:nvCxnSpPr>
        <p:spPr>
          <a:xfrm>
            <a:off x="2861492" y="5463380"/>
            <a:ext cx="1481906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7" idx="3"/>
          </p:cNvCxnSpPr>
          <p:nvPr/>
        </p:nvCxnSpPr>
        <p:spPr>
          <a:xfrm flipV="1">
            <a:off x="4996541" y="5463380"/>
            <a:ext cx="1564274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5" idx="3"/>
            <a:endCxn id="7" idx="0"/>
          </p:cNvCxnSpPr>
          <p:nvPr/>
        </p:nvCxnSpPr>
        <p:spPr>
          <a:xfrm flipH="1">
            <a:off x="4669970" y="4689565"/>
            <a:ext cx="1" cy="447244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203235" y="1578909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検索対象のソースファイル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154443" y="1826866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154443" y="5804507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35568" y="580450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クエリ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401969" y="580450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検索結果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199016" y="3832162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データベース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02079" y="2488469"/>
            <a:ext cx="143340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登録ステップ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02079" y="5278714"/>
            <a:ext cx="143340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/>
              <a:t>検索</a:t>
            </a:r>
            <a:r>
              <a:rPr kumimoji="1" lang="ja-JP" altLang="en-US" dirty="0" smtClean="0"/>
              <a:t>ステップ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05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705394" y="4158735"/>
            <a:ext cx="7798526" cy="2124500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705394" y="1578909"/>
            <a:ext cx="7798526" cy="2253253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登録</a:t>
            </a:r>
            <a:r>
              <a:rPr lang="ja-JP" altLang="en-US" dirty="0"/>
              <a:t>ステップ</a:t>
            </a:r>
            <a:endParaRPr kumimoji="1" lang="ja-JP" altLang="en-US" dirty="0"/>
          </a:p>
        </p:txBody>
      </p:sp>
      <p:sp>
        <p:nvSpPr>
          <p:cNvPr id="5" name="円柱 4"/>
          <p:cNvSpPr/>
          <p:nvPr/>
        </p:nvSpPr>
        <p:spPr>
          <a:xfrm>
            <a:off x="4140925" y="3344091"/>
            <a:ext cx="1058091" cy="1345474"/>
          </a:xfrm>
          <a:prstGeom prst="can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343398" y="2243704"/>
            <a:ext cx="653143" cy="653143"/>
          </a:xfrm>
          <a:prstGeom prst="rect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343398" y="5136809"/>
            <a:ext cx="653143" cy="653143"/>
          </a:xfrm>
          <a:prstGeom prst="rect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7"/>
          <p:cNvSpPr/>
          <p:nvPr/>
        </p:nvSpPr>
        <p:spPr>
          <a:xfrm>
            <a:off x="2325915" y="5086110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メモ 8"/>
          <p:cNvSpPr/>
          <p:nvPr/>
        </p:nvSpPr>
        <p:spPr>
          <a:xfrm>
            <a:off x="6792682" y="5086110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メモ 13"/>
          <p:cNvSpPr/>
          <p:nvPr/>
        </p:nvSpPr>
        <p:spPr>
          <a:xfrm>
            <a:off x="6688179" y="5035412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メモ 14"/>
          <p:cNvSpPr/>
          <p:nvPr/>
        </p:nvSpPr>
        <p:spPr>
          <a:xfrm>
            <a:off x="6590203" y="4984714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メモ 16"/>
          <p:cNvSpPr/>
          <p:nvPr/>
        </p:nvSpPr>
        <p:spPr>
          <a:xfrm>
            <a:off x="2169161" y="2090146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メモ 17"/>
          <p:cNvSpPr/>
          <p:nvPr/>
        </p:nvSpPr>
        <p:spPr>
          <a:xfrm>
            <a:off x="2428784" y="1987287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メモ 18"/>
          <p:cNvSpPr/>
          <p:nvPr/>
        </p:nvSpPr>
        <p:spPr>
          <a:xfrm>
            <a:off x="2515326" y="229586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メモ 19"/>
          <p:cNvSpPr/>
          <p:nvPr/>
        </p:nvSpPr>
        <p:spPr>
          <a:xfrm>
            <a:off x="2255702" y="239872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メモ 15"/>
          <p:cNvSpPr/>
          <p:nvPr/>
        </p:nvSpPr>
        <p:spPr>
          <a:xfrm>
            <a:off x="2342243" y="219300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矢印コネクタ 21"/>
          <p:cNvCxnSpPr>
            <a:endCxn id="6" idx="1"/>
          </p:cNvCxnSpPr>
          <p:nvPr/>
        </p:nvCxnSpPr>
        <p:spPr>
          <a:xfrm>
            <a:off x="3108053" y="2570276"/>
            <a:ext cx="123534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6" idx="2"/>
            <a:endCxn id="5" idx="1"/>
          </p:cNvCxnSpPr>
          <p:nvPr/>
        </p:nvCxnSpPr>
        <p:spPr>
          <a:xfrm>
            <a:off x="4669970" y="2896847"/>
            <a:ext cx="1" cy="4472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8" idx="3"/>
            <a:endCxn id="7" idx="1"/>
          </p:cNvCxnSpPr>
          <p:nvPr/>
        </p:nvCxnSpPr>
        <p:spPr>
          <a:xfrm>
            <a:off x="2861492" y="5463380"/>
            <a:ext cx="1481906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7" idx="3"/>
          </p:cNvCxnSpPr>
          <p:nvPr/>
        </p:nvCxnSpPr>
        <p:spPr>
          <a:xfrm flipV="1">
            <a:off x="4996541" y="5463380"/>
            <a:ext cx="1564274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5" idx="3"/>
            <a:endCxn id="7" idx="0"/>
          </p:cNvCxnSpPr>
          <p:nvPr/>
        </p:nvCxnSpPr>
        <p:spPr>
          <a:xfrm flipH="1">
            <a:off x="4669970" y="4689565"/>
            <a:ext cx="1" cy="447244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203235" y="1578909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検索対象のソースファイル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154443" y="1826866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154443" y="5804507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35568" y="580450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クエリ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401969" y="580450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検索結果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199016" y="3832162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データベース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02079" y="2488469"/>
            <a:ext cx="143340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登録ステップ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24</a:t>
            </a:fld>
            <a:endParaRPr kumimoji="1" lang="ja-JP" altLang="en-US"/>
          </a:p>
        </p:txBody>
      </p:sp>
      <p:sp>
        <p:nvSpPr>
          <p:cNvPr id="31" name="コンテンツ プレースホルダー 3"/>
          <p:cNvSpPr txBox="1">
            <a:spLocks/>
          </p:cNvSpPr>
          <p:nvPr/>
        </p:nvSpPr>
        <p:spPr>
          <a:xfrm>
            <a:off x="457200" y="4158734"/>
            <a:ext cx="8229600" cy="2124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kern="0" dirty="0" smtClean="0"/>
              <a:t>データベースにソースコードを登録する</a:t>
            </a:r>
            <a:endParaRPr lang="en-US" altLang="ja-JP" kern="0" dirty="0" smtClean="0"/>
          </a:p>
          <a:p>
            <a:pPr>
              <a:spcBef>
                <a:spcPts val="2400"/>
              </a:spcBef>
            </a:pPr>
            <a:r>
              <a:rPr lang="en-US" altLang="ja-JP" kern="0" dirty="0" smtClean="0"/>
              <a:t>LSH</a:t>
            </a:r>
            <a:r>
              <a:rPr lang="ja-JP" altLang="en-US" kern="0" dirty="0" smtClean="0"/>
              <a:t>を利用するために必要な情報を併せて登録する</a:t>
            </a:r>
            <a:endParaRPr lang="en-US" altLang="ja-JP" kern="0" dirty="0" smtClean="0"/>
          </a:p>
          <a:p>
            <a:pPr lvl="1"/>
            <a:r>
              <a:rPr lang="ja-JP" altLang="en-US" kern="0" dirty="0" smtClean="0"/>
              <a:t>ソースコードの内容を，</a:t>
            </a:r>
            <a:r>
              <a:rPr lang="en-US" altLang="ja-JP" kern="0" dirty="0" err="1" smtClean="0"/>
              <a:t>MinHash</a:t>
            </a:r>
            <a:r>
              <a:rPr lang="ja-JP" altLang="en-US" kern="0" dirty="0" smtClean="0"/>
              <a:t>によりサンプリングした値の組</a:t>
            </a:r>
            <a:endParaRPr lang="en-US" altLang="ja-JP" kern="0" dirty="0" smtClean="0"/>
          </a:p>
          <a:p>
            <a:pPr>
              <a:spcBef>
                <a:spcPts val="2400"/>
              </a:spcBef>
            </a:pPr>
            <a:r>
              <a:rPr lang="ja-JP" altLang="en-US" kern="0" dirty="0" smtClean="0"/>
              <a:t>検索の高速化のため，値の組に対しインデックスを作成する</a:t>
            </a:r>
            <a:endParaRPr lang="en-US" altLang="ja-JP" kern="0" dirty="0"/>
          </a:p>
        </p:txBody>
      </p:sp>
    </p:spTree>
    <p:extLst>
      <p:ext uri="{BB962C8B-B14F-4D97-AF65-F5344CB8AC3E}">
        <p14:creationId xmlns:p14="http://schemas.microsoft.com/office/powerpoint/2010/main" val="14142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705394" y="4158735"/>
            <a:ext cx="7798526" cy="2124500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検索ステップ</a:t>
            </a:r>
            <a:endParaRPr kumimoji="1" lang="ja-JP" altLang="en-US" dirty="0"/>
          </a:p>
        </p:txBody>
      </p:sp>
      <p:sp>
        <p:nvSpPr>
          <p:cNvPr id="5" name="円柱 4"/>
          <p:cNvSpPr/>
          <p:nvPr/>
        </p:nvSpPr>
        <p:spPr>
          <a:xfrm>
            <a:off x="4140925" y="3344091"/>
            <a:ext cx="1058091" cy="1345474"/>
          </a:xfrm>
          <a:prstGeom prst="can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343398" y="2243704"/>
            <a:ext cx="653143" cy="653143"/>
          </a:xfrm>
          <a:prstGeom prst="rect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343398" y="5136809"/>
            <a:ext cx="653143" cy="653143"/>
          </a:xfrm>
          <a:prstGeom prst="rect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7"/>
          <p:cNvSpPr/>
          <p:nvPr/>
        </p:nvSpPr>
        <p:spPr>
          <a:xfrm>
            <a:off x="2325915" y="5086110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メモ 8"/>
          <p:cNvSpPr/>
          <p:nvPr/>
        </p:nvSpPr>
        <p:spPr>
          <a:xfrm>
            <a:off x="6792682" y="5086110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メモ 13"/>
          <p:cNvSpPr/>
          <p:nvPr/>
        </p:nvSpPr>
        <p:spPr>
          <a:xfrm>
            <a:off x="6688179" y="5035412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メモ 14"/>
          <p:cNvSpPr/>
          <p:nvPr/>
        </p:nvSpPr>
        <p:spPr>
          <a:xfrm>
            <a:off x="6590203" y="4984714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メモ 16"/>
          <p:cNvSpPr/>
          <p:nvPr/>
        </p:nvSpPr>
        <p:spPr>
          <a:xfrm>
            <a:off x="2169161" y="2090146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メモ 17"/>
          <p:cNvSpPr/>
          <p:nvPr/>
        </p:nvSpPr>
        <p:spPr>
          <a:xfrm>
            <a:off x="2428784" y="1987287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メモ 18"/>
          <p:cNvSpPr/>
          <p:nvPr/>
        </p:nvSpPr>
        <p:spPr>
          <a:xfrm>
            <a:off x="2515326" y="229586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メモ 19"/>
          <p:cNvSpPr/>
          <p:nvPr/>
        </p:nvSpPr>
        <p:spPr>
          <a:xfrm>
            <a:off x="2255702" y="239872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メモ 15"/>
          <p:cNvSpPr/>
          <p:nvPr/>
        </p:nvSpPr>
        <p:spPr>
          <a:xfrm>
            <a:off x="2342243" y="2193005"/>
            <a:ext cx="535577" cy="754540"/>
          </a:xfrm>
          <a:prstGeom prst="foldedCorner">
            <a:avLst>
              <a:gd name="adj" fmla="val 410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矢印コネクタ 21"/>
          <p:cNvCxnSpPr>
            <a:endCxn id="6" idx="1"/>
          </p:cNvCxnSpPr>
          <p:nvPr/>
        </p:nvCxnSpPr>
        <p:spPr>
          <a:xfrm>
            <a:off x="3108053" y="2570276"/>
            <a:ext cx="123534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6" idx="2"/>
            <a:endCxn id="5" idx="1"/>
          </p:cNvCxnSpPr>
          <p:nvPr/>
        </p:nvCxnSpPr>
        <p:spPr>
          <a:xfrm>
            <a:off x="4669970" y="2896847"/>
            <a:ext cx="1" cy="4472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8" idx="3"/>
            <a:endCxn id="7" idx="1"/>
          </p:cNvCxnSpPr>
          <p:nvPr/>
        </p:nvCxnSpPr>
        <p:spPr>
          <a:xfrm>
            <a:off x="2861492" y="5463380"/>
            <a:ext cx="1481906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7" idx="3"/>
          </p:cNvCxnSpPr>
          <p:nvPr/>
        </p:nvCxnSpPr>
        <p:spPr>
          <a:xfrm flipV="1">
            <a:off x="4996541" y="5463380"/>
            <a:ext cx="1564274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5" idx="3"/>
            <a:endCxn id="7" idx="0"/>
          </p:cNvCxnSpPr>
          <p:nvPr/>
        </p:nvCxnSpPr>
        <p:spPr>
          <a:xfrm flipH="1">
            <a:off x="4669970" y="4689565"/>
            <a:ext cx="1" cy="447244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203235" y="1578909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検索対象のソースファイル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154443" y="1826866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154443" y="5804507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35568" y="580450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クエリ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401969" y="580450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検索結果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199016" y="3832162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データベース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02079" y="5278714"/>
            <a:ext cx="143340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/>
              <a:t>検索</a:t>
            </a:r>
            <a:r>
              <a:rPr kumimoji="1" lang="ja-JP" altLang="en-US" dirty="0" smtClean="0"/>
              <a:t>ステップ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25</a:t>
            </a:fld>
            <a:endParaRPr kumimoji="1" lang="ja-JP" altLang="en-US"/>
          </a:p>
        </p:txBody>
      </p:sp>
      <p:sp>
        <p:nvSpPr>
          <p:cNvPr id="31" name="コンテンツ プレースホルダー 1"/>
          <p:cNvSpPr txBox="1">
            <a:spLocks/>
          </p:cNvSpPr>
          <p:nvPr/>
        </p:nvSpPr>
        <p:spPr>
          <a:xfrm>
            <a:off x="457200" y="1600205"/>
            <a:ext cx="8229600" cy="22253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1200"/>
              </a:spcBef>
            </a:pPr>
            <a:r>
              <a:rPr lang="ja-JP" altLang="en-US" kern="0" dirty="0" smtClean="0"/>
              <a:t>ソースファイルを入力とし，類似ソースファイルを検索する</a:t>
            </a:r>
            <a:endParaRPr lang="en-US" altLang="ja-JP" kern="0" dirty="0" smtClean="0"/>
          </a:p>
          <a:p>
            <a:pPr>
              <a:spcBef>
                <a:spcPts val="1200"/>
              </a:spcBef>
            </a:pPr>
            <a:r>
              <a:rPr lang="ja-JP" altLang="en-US" kern="0" dirty="0" smtClean="0"/>
              <a:t>入力ファイルをサンプリングし，それを用いてデータベースから類似ファイルを検索する</a:t>
            </a:r>
            <a:endParaRPr lang="en-US" altLang="ja-JP" kern="0" dirty="0" smtClean="0"/>
          </a:p>
          <a:p>
            <a:pPr>
              <a:spcBef>
                <a:spcPts val="1200"/>
              </a:spcBef>
            </a:pPr>
            <a:r>
              <a:rPr lang="ja-JP" altLang="en-US" kern="0" dirty="0" smtClean="0"/>
              <a:t>データベースの検索結果を利用して類似度の推定値を求め，検索結果と併せて提示する</a:t>
            </a:r>
            <a:endParaRPr lang="en-US" altLang="ja-JP" kern="0" dirty="0"/>
          </a:p>
        </p:txBody>
      </p:sp>
    </p:spTree>
    <p:extLst>
      <p:ext uri="{BB962C8B-B14F-4D97-AF65-F5344CB8AC3E}">
        <p14:creationId xmlns:p14="http://schemas.microsoft.com/office/powerpoint/2010/main" val="195616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類似度の推定量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ja-JP" altLang="en-US" dirty="0" smtClean="0"/>
                  <a:t>類似度の推定量として，最尤推定量を用いる</a:t>
                </a:r>
                <a:endParaRPr kumimoji="1" lang="en-US" altLang="ja-JP" dirty="0" smtClean="0"/>
              </a:p>
              <a:p>
                <a:pPr lvl="1"/>
                <a:r>
                  <a:rPr kumimoji="1" lang="ja-JP" altLang="en-US" dirty="0" smtClean="0"/>
                  <a:t>真の値ではない</a:t>
                </a:r>
                <a:r>
                  <a:rPr kumimoji="1" lang="en-US" altLang="ja-JP" dirty="0" smtClean="0"/>
                  <a:t>(</a:t>
                </a:r>
                <a:r>
                  <a:rPr kumimoji="1" lang="ja-JP" altLang="en-US" dirty="0" smtClean="0"/>
                  <a:t>誤差を含む</a:t>
                </a:r>
                <a:r>
                  <a:rPr kumimoji="1" lang="en-US" altLang="ja-JP" dirty="0" smtClean="0"/>
                  <a:t>)</a:t>
                </a:r>
              </a:p>
              <a:p>
                <a:pPr lvl="1"/>
                <a:r>
                  <a:rPr lang="ja-JP" altLang="en-US" dirty="0" smtClean="0"/>
                  <a:t>検索の過程で高速に</a:t>
                </a:r>
                <a:r>
                  <a:rPr lang="ja-JP" altLang="en-US" dirty="0"/>
                  <a:t>計算</a:t>
                </a:r>
                <a:r>
                  <a:rPr lang="ja-JP" altLang="en-US" dirty="0" smtClean="0"/>
                  <a:t>できる</a:t>
                </a:r>
                <a:endParaRPr lang="en-US" altLang="ja-JP" dirty="0" smtClean="0"/>
              </a:p>
              <a:p>
                <a:pPr lvl="1"/>
                <a:endParaRPr kumimoji="1" lang="en-US" altLang="ja-JP" dirty="0"/>
              </a:p>
              <a:p>
                <a:r>
                  <a:rPr kumimoji="1" lang="ja-JP" altLang="en-US" dirty="0" smtClean="0"/>
                  <a:t>類似度の推定量</a:t>
                </a:r>
                <a:r>
                  <a:rPr kumimoji="1" lang="en-US" altLang="ja-JP" dirty="0" smtClean="0"/>
                  <a:t>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g>
                        <m:e>
                          <m:f>
                            <m:f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kumimoji="1"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1" lang="en-US" altLang="ja-JP" dirty="0" smtClean="0"/>
                  <a:t>: LSH</a:t>
                </a:r>
                <a:r>
                  <a:rPr kumimoji="1" lang="ja-JP" altLang="en-US" dirty="0" smtClean="0"/>
                  <a:t>のパラメータ</a:t>
                </a:r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: </a:t>
                </a:r>
                <a:r>
                  <a:rPr kumimoji="1" lang="en-US" altLang="ja-JP" dirty="0" err="1" smtClean="0"/>
                  <a:t>MinHash</a:t>
                </a:r>
                <a:r>
                  <a:rPr kumimoji="1" lang="ja-JP" altLang="en-US" dirty="0" smtClean="0"/>
                  <a:t>の値の組が一致した数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4" name="コンテンツ プレースホルダー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63" t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73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dirty="0" smtClean="0"/>
                  <a:t>推定値の例</a:t>
                </a:r>
                <a:r>
                  <a:rPr lang="en-US" altLang="ja-JP" dirty="0" smtClean="0"/>
                  <a:t/>
                </a:r>
                <a:br>
                  <a:rPr lang="en-US" altLang="ja-JP" dirty="0" smtClean="0"/>
                </a:br>
                <a:r>
                  <a:rPr lang="en-US" altLang="ja-JP" sz="2000" dirty="0"/>
                  <a:t>(</a:t>
                </a:r>
                <a:r>
                  <a:rPr lang="ja-JP" altLang="en-US" sz="2000" dirty="0"/>
                  <a:t>パラメータ</a:t>
                </a:r>
                <a:r>
                  <a:rPr lang="en-US" altLang="ja-JP" sz="2000" dirty="0"/>
                  <a:t>:</a:t>
                </a:r>
                <a:r>
                  <a:rPr lang="ja-JP" altLang="en-US" sz="20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=2, 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2000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altLang="ja-JP" sz="2000" dirty="0"/>
                  <a:t>) </a:t>
                </a:r>
                <a:endParaRPr kumimoji="1" lang="ja-JP" altLang="en-US" sz="2000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4BFE-7CBF-4797-8FF6-D2DCF3C9A167}" type="slidenum">
              <a:rPr kumimoji="1" lang="ja-JP" altLang="en-US" smtClean="0"/>
              <a:t>27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2001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653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1145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579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30289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39433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8577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414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7721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975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66865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355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7600950" y="5627152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138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200150" y="453369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653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114550" y="453369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685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30289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9433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48577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209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57721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430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66865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93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600950" y="4533696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138</a:t>
            </a:r>
          </a:p>
        </p:txBody>
      </p:sp>
      <p:sp>
        <p:nvSpPr>
          <p:cNvPr id="45" name="メモ 44"/>
          <p:cNvSpPr/>
          <p:nvPr/>
        </p:nvSpPr>
        <p:spPr>
          <a:xfrm>
            <a:off x="436145" y="4286128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Fb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2001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21145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685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3028950" y="3440240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767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943350" y="3440240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328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4857750" y="3440240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249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5772150" y="3440240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mtClean="0">
                <a:solidFill>
                  <a:schemeClr val="tx1"/>
                </a:solidFill>
              </a:rPr>
              <a:t>757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6865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635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7600950" y="3440240"/>
            <a:ext cx="914400" cy="3489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128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4" name="メモ 53"/>
          <p:cNvSpPr/>
          <p:nvPr/>
        </p:nvSpPr>
        <p:spPr>
          <a:xfrm>
            <a:off x="436145" y="3192672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Fa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200150" y="209921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653</a:t>
            </a:r>
          </a:p>
        </p:txBody>
      </p:sp>
      <p:sp>
        <p:nvSpPr>
          <p:cNvPr id="56" name="正方形/長方形 55"/>
          <p:cNvSpPr/>
          <p:nvPr/>
        </p:nvSpPr>
        <p:spPr>
          <a:xfrm>
            <a:off x="2114550" y="2099216"/>
            <a:ext cx="914400" cy="348915"/>
          </a:xfrm>
          <a:prstGeom prst="rect">
            <a:avLst/>
          </a:prstGeom>
          <a:solidFill>
            <a:srgbClr val="7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685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3028950" y="2099216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767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3943350" y="2099216"/>
            <a:ext cx="914400" cy="348915"/>
          </a:xfrm>
          <a:prstGeom prst="rect">
            <a:avLst/>
          </a:prstGeom>
          <a:solidFill>
            <a:srgbClr val="FF7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328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4857750" y="2099216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249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5772150" y="2099216"/>
            <a:ext cx="914400" cy="348915"/>
          </a:xfrm>
          <a:prstGeom prst="rect">
            <a:avLst/>
          </a:prstGeom>
          <a:solidFill>
            <a:srgbClr val="FFFF7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757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6686550" y="2099216"/>
            <a:ext cx="914400" cy="348915"/>
          </a:xfrm>
          <a:prstGeom prst="rect">
            <a:avLst/>
          </a:prstGeom>
          <a:solidFill>
            <a:srgbClr val="BFB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76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7600950" y="2099216"/>
            <a:ext cx="914400" cy="348915"/>
          </a:xfrm>
          <a:prstGeom prst="rect">
            <a:avLst/>
          </a:prstGeom>
          <a:solidFill>
            <a:srgbClr val="BFB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900</a:t>
            </a:r>
          </a:p>
        </p:txBody>
      </p:sp>
      <p:sp>
        <p:nvSpPr>
          <p:cNvPr id="63" name="メモ 62"/>
          <p:cNvSpPr/>
          <p:nvPr/>
        </p:nvSpPr>
        <p:spPr>
          <a:xfrm>
            <a:off x="436145" y="1851648"/>
            <a:ext cx="613611" cy="844049"/>
          </a:xfrm>
          <a:prstGeom prst="foldedCorne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Fq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73" name="直線コネクタ 72"/>
          <p:cNvCxnSpPr/>
          <p:nvPr/>
        </p:nvCxnSpPr>
        <p:spPr>
          <a:xfrm flipV="1">
            <a:off x="3028950" y="1502733"/>
            <a:ext cx="0" cy="4858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flipV="1">
            <a:off x="4857750" y="1502733"/>
            <a:ext cx="0" cy="4858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flipV="1">
            <a:off x="6686550" y="1502733"/>
            <a:ext cx="0" cy="48583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278236"/>
                <a:ext cx="8229600" cy="1082842"/>
              </a:xfr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kumimoji="1" lang="en-US" altLang="ja-JP" dirty="0" smtClean="0"/>
                  <a:t>Fa: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g>
                      <m:e>
                        <m:f>
                          <m:fPr>
                            <m:type m:val="lin"/>
                            <m:ctrlPr>
                              <a:rPr kumimoji="1"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rad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f>
                          <m:fPr>
                            <m:type m:val="lin"/>
                            <m:ctrlPr>
                              <a:rPr kumimoji="1"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rad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=0.71</m:t>
                    </m:r>
                  </m:oMath>
                </a14:m>
                <a:r>
                  <a:rPr kumimoji="1" lang="en-US" altLang="ja-JP" dirty="0" smtClean="0"/>
                  <a:t> </a:t>
                </a:r>
              </a:p>
              <a:p>
                <a:r>
                  <a:rPr lang="en-US" altLang="ja-JP" dirty="0" smtClean="0"/>
                  <a:t>Fb: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altLang="ja-JP" i="1">
                            <a:latin typeface="Cambria Math" panose="02040503050406030204" pitchFamily="18" charset="0"/>
                          </a:rPr>
                          <m:t>𝑟</m:t>
                        </m:r>
                      </m:deg>
                      <m:e>
                        <m:f>
                          <m:fPr>
                            <m:type m:val="lin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rad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g>
                      <m:e>
                        <m:f>
                          <m:fPr>
                            <m:type m:val="lin"/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ra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278236"/>
                <a:ext cx="8229600" cy="1082842"/>
              </a:xfrm>
              <a:blipFill>
                <a:blip r:embed="rId4"/>
                <a:stretch>
                  <a:fillRect l="-888" b="-10056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正方形/長方形 71"/>
              <p:cNvSpPr/>
              <p:nvPr/>
            </p:nvSpPr>
            <p:spPr>
              <a:xfrm>
                <a:off x="12001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正方形/長方形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150" y="1502733"/>
                <a:ext cx="914400" cy="348915"/>
              </a:xfrm>
              <a:prstGeom prst="rect">
                <a:avLst/>
              </a:prstGeom>
              <a:blipFill>
                <a:blip r:embed="rId5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正方形/長方形 75"/>
              <p:cNvSpPr/>
              <p:nvPr/>
            </p:nvSpPr>
            <p:spPr>
              <a:xfrm>
                <a:off x="21145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6" name="正方形/長方形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550" y="1502733"/>
                <a:ext cx="914400" cy="348915"/>
              </a:xfrm>
              <a:prstGeom prst="rect">
                <a:avLst/>
              </a:prstGeom>
              <a:blipFill>
                <a:blip r:embed="rId6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正方形/長方形 76"/>
              <p:cNvSpPr/>
              <p:nvPr/>
            </p:nvSpPr>
            <p:spPr>
              <a:xfrm>
                <a:off x="30289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7" name="正方形/長方形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950" y="1502733"/>
                <a:ext cx="914400" cy="348915"/>
              </a:xfrm>
              <a:prstGeom prst="rect">
                <a:avLst/>
              </a:prstGeom>
              <a:blipFill>
                <a:blip r:embed="rId7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正方形/長方形 77"/>
              <p:cNvSpPr/>
              <p:nvPr/>
            </p:nvSpPr>
            <p:spPr>
              <a:xfrm>
                <a:off x="39433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8" name="正方形/長方形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350" y="1502733"/>
                <a:ext cx="914400" cy="348915"/>
              </a:xfrm>
              <a:prstGeom prst="rect">
                <a:avLst/>
              </a:prstGeom>
              <a:blipFill>
                <a:blip r:embed="rId8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正方形/長方形 78"/>
              <p:cNvSpPr/>
              <p:nvPr/>
            </p:nvSpPr>
            <p:spPr>
              <a:xfrm>
                <a:off x="48577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9" name="正方形/長方形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750" y="1502733"/>
                <a:ext cx="914400" cy="348915"/>
              </a:xfrm>
              <a:prstGeom prst="rect">
                <a:avLst/>
              </a:prstGeom>
              <a:blipFill>
                <a:blip r:embed="rId9"/>
                <a:stretch>
                  <a:fillRect l="-6000" b="-157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正方形/長方形 79"/>
              <p:cNvSpPr/>
              <p:nvPr/>
            </p:nvSpPr>
            <p:spPr>
              <a:xfrm>
                <a:off x="57721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0" name="正方形/長方形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150" y="1502733"/>
                <a:ext cx="914400" cy="348915"/>
              </a:xfrm>
              <a:prstGeom prst="rect">
                <a:avLst/>
              </a:prstGeom>
              <a:blipFill>
                <a:blip r:embed="rId10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正方形/長方形 80"/>
              <p:cNvSpPr/>
              <p:nvPr/>
            </p:nvSpPr>
            <p:spPr>
              <a:xfrm>
                <a:off x="66865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1" name="正方形/長方形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550" y="1502733"/>
                <a:ext cx="914400" cy="348915"/>
              </a:xfrm>
              <a:prstGeom prst="rect">
                <a:avLst/>
              </a:prstGeom>
              <a:blipFill>
                <a:blip r:embed="rId11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正方形/長方形 81"/>
              <p:cNvSpPr/>
              <p:nvPr/>
            </p:nvSpPr>
            <p:spPr>
              <a:xfrm>
                <a:off x="7600950" y="1502733"/>
                <a:ext cx="914400" cy="3489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MH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kumimoji="1" lang="en-US" altLang="ja-JP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d>
                        <m:dPr>
                          <m:ctrlP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en-US" altLang="ja-JP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2" name="正方形/長方形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0950" y="1502733"/>
                <a:ext cx="914400" cy="348915"/>
              </a:xfrm>
              <a:prstGeom prst="rect">
                <a:avLst/>
              </a:prstGeom>
              <a:blipFill>
                <a:blip r:embed="rId12"/>
                <a:stretch>
                  <a:fillRect l="-6000" b="-140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テキスト ボックス 63"/>
          <p:cNvSpPr txBox="1"/>
          <p:nvPr/>
        </p:nvSpPr>
        <p:spPr>
          <a:xfrm>
            <a:off x="83949" y="3192672"/>
            <a:ext cx="276999" cy="30309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kumimoji="1" lang="ja-JP" altLang="en-US" dirty="0" smtClean="0"/>
              <a:t>検索対象</a:t>
            </a:r>
            <a:endParaRPr kumimoji="1" lang="ja-JP" altLang="en-US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90936" y="1851648"/>
            <a:ext cx="276999" cy="844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lIns="0" tIns="0" rIns="0" bIns="0" rtlCol="0">
            <a:spAutoFit/>
          </a:bodyPr>
          <a:lstStyle/>
          <a:p>
            <a:pPr algn="ctr"/>
            <a:r>
              <a:rPr kumimoji="1" lang="ja-JP" altLang="en-US" dirty="0" smtClean="0"/>
              <a:t>クエリ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307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手法の評価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ケーススタディを行い手法を評価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評価</a:t>
            </a:r>
            <a:r>
              <a:rPr lang="en-US" altLang="ja-JP" dirty="0" smtClean="0"/>
              <a:t>1:</a:t>
            </a:r>
          </a:p>
          <a:p>
            <a:pPr lvl="1"/>
            <a:r>
              <a:rPr lang="ja-JP" altLang="en-US" dirty="0" smtClean="0"/>
              <a:t>検索結果，類似度の推定値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評価</a:t>
            </a:r>
            <a:r>
              <a:rPr lang="en-US" altLang="ja-JP" dirty="0" smtClean="0"/>
              <a:t>2:</a:t>
            </a:r>
          </a:p>
          <a:p>
            <a:pPr lvl="1"/>
            <a:r>
              <a:rPr lang="ja-JP" altLang="en-US" dirty="0" smtClean="0"/>
              <a:t>出自の検索能力</a:t>
            </a:r>
            <a:endParaRPr lang="en-US" altLang="ja-JP" dirty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3:</a:t>
            </a:r>
          </a:p>
          <a:p>
            <a:pPr lvl="1"/>
            <a:r>
              <a:rPr kumimoji="1" lang="ja-JP" altLang="en-US" dirty="0" smtClean="0"/>
              <a:t>パフォーマンス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93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検索結果について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ケースを用いて評価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手順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対象リポジトリの履歴中を含めた全ソースファイルを登録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同プロジェクト中のファイルを</a:t>
            </a:r>
            <a:r>
              <a:rPr lang="ja-JP" altLang="en-US" dirty="0" smtClean="0"/>
              <a:t>検索</a:t>
            </a:r>
            <a:r>
              <a:rPr lang="ja-JP" altLang="en-US" dirty="0"/>
              <a:t>クエリ</a:t>
            </a:r>
            <a:r>
              <a:rPr lang="ja-JP" altLang="en-US" dirty="0" smtClean="0"/>
              <a:t>とし検索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2</a:t>
            </a:r>
            <a:r>
              <a:rPr lang="ja-JP" altLang="en-US" dirty="0" smtClean="0"/>
              <a:t>点について評価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検索結果に表れるファイルとクエリとの類似度の関係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類似</a:t>
            </a:r>
            <a:r>
              <a:rPr lang="ja-JP" altLang="en-US" dirty="0"/>
              <a:t>度</a:t>
            </a:r>
            <a:r>
              <a:rPr lang="ja-JP" altLang="en-US" dirty="0" smtClean="0"/>
              <a:t>の推定値と</a:t>
            </a:r>
            <a:r>
              <a:rPr lang="ja-JP" altLang="en-US" dirty="0"/>
              <a:t>実際</a:t>
            </a:r>
            <a:r>
              <a:rPr lang="ja-JP" altLang="en-US" dirty="0" smtClean="0"/>
              <a:t>の類似</a:t>
            </a:r>
            <a:r>
              <a:rPr lang="ja-JP" altLang="en-US" dirty="0"/>
              <a:t>度</a:t>
            </a:r>
            <a:r>
              <a:rPr lang="ja-JP" altLang="en-US" dirty="0" smtClean="0"/>
              <a:t>との関係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026663"/>
              </p:ext>
            </p:extLst>
          </p:nvPr>
        </p:nvGraphicFramePr>
        <p:xfrm>
          <a:off x="1518444" y="228092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対象プロジェクト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検索クエリ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ファイル数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solidFill>
                            <a:schemeClr val="tx1"/>
                          </a:solidFill>
                        </a:rPr>
                        <a:t>libpng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solidFill>
                            <a:schemeClr val="tx1"/>
                          </a:solidFill>
                        </a:rPr>
                        <a:t>png.c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20,977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solidFill>
                            <a:schemeClr val="tx1"/>
                          </a:solidFill>
                        </a:rPr>
                        <a:t>libcurl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solidFill>
                            <a:schemeClr val="tx1"/>
                          </a:solidFill>
                        </a:rPr>
                        <a:t>url.c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23,273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12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類似ソースコードを高速に検索する手法を提案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ソースコードの出自を</a:t>
            </a:r>
            <a:r>
              <a:rPr lang="ja-JP" altLang="en-US" dirty="0" smtClean="0"/>
              <a:t>内容から推定</a:t>
            </a:r>
            <a:r>
              <a:rPr lang="ja-JP" altLang="en-US" dirty="0"/>
              <a:t>する</a:t>
            </a:r>
            <a:endParaRPr lang="en-US" altLang="ja-JP" dirty="0"/>
          </a:p>
          <a:p>
            <a:pPr lvl="1"/>
            <a:r>
              <a:rPr lang="ja-JP" altLang="en-US" dirty="0" smtClean="0"/>
              <a:t>高速化のため，</a:t>
            </a:r>
            <a:r>
              <a:rPr lang="en-US" altLang="ja-JP" dirty="0" smtClean="0"/>
              <a:t>LSH</a:t>
            </a:r>
            <a:r>
              <a:rPr lang="ja-JP" altLang="en-US" dirty="0" smtClean="0"/>
              <a:t>アルゴリズムを利用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ケーススタディを行い，手法を評価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検索対象</a:t>
            </a:r>
            <a:r>
              <a:rPr lang="en-US" altLang="ja-JP" dirty="0" smtClean="0"/>
              <a:t>: 200</a:t>
            </a:r>
            <a:r>
              <a:rPr lang="ja-JP" altLang="en-US" dirty="0" smtClean="0"/>
              <a:t>プロジェクト，計</a:t>
            </a:r>
            <a:r>
              <a:rPr lang="en-US" altLang="ja-JP" dirty="0" smtClean="0"/>
              <a:t>57</a:t>
            </a:r>
            <a:r>
              <a:rPr lang="ja-JP" altLang="en-US" dirty="0" smtClean="0"/>
              <a:t>万ファイル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件あた</a:t>
            </a:r>
            <a:r>
              <a:rPr lang="ja-JP" altLang="en-US" dirty="0"/>
              <a:t>り</a:t>
            </a:r>
            <a:r>
              <a:rPr lang="en-US" altLang="ja-JP" dirty="0" smtClean="0"/>
              <a:t>1</a:t>
            </a:r>
            <a:r>
              <a:rPr lang="ja-JP" altLang="en-US" dirty="0" smtClean="0"/>
              <a:t>秒以内で検索</a:t>
            </a:r>
            <a:endParaRPr lang="en-US" altLang="ja-JP" dirty="0" smtClean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293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libpng</a:t>
            </a:r>
            <a:r>
              <a:rPr kumimoji="1" lang="en-US" altLang="ja-JP" dirty="0" smtClean="0"/>
              <a:t>/</a:t>
            </a:r>
            <a:r>
              <a:rPr kumimoji="1" lang="en-US" altLang="ja-JP" dirty="0" err="1" smtClean="0"/>
              <a:t>png.c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データセット中の</a:t>
            </a:r>
            <a:r>
              <a:rPr lang="en-US" altLang="ja-JP" dirty="0" smtClean="0"/>
              <a:t>3.4%</a:t>
            </a:r>
            <a:r>
              <a:rPr lang="ja-JP" altLang="en-US" dirty="0" smtClean="0"/>
              <a:t>が検索の結果に表れた</a:t>
            </a:r>
            <a:endParaRPr lang="en-US" altLang="ja-JP" dirty="0" smtClean="0"/>
          </a:p>
          <a:p>
            <a:pPr lvl="1"/>
            <a:r>
              <a:rPr lang="ja-JP" altLang="en-US" dirty="0"/>
              <a:t>類似度が</a:t>
            </a:r>
            <a:r>
              <a:rPr lang="en-US" altLang="ja-JP" dirty="0"/>
              <a:t>0.482</a:t>
            </a:r>
            <a:r>
              <a:rPr lang="ja-JP" altLang="en-US" dirty="0"/>
              <a:t>より高いものはすべて検索の結果に</a:t>
            </a:r>
            <a:r>
              <a:rPr lang="ja-JP" altLang="en-US" dirty="0" smtClean="0"/>
              <a:t>表れた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横軸</a:t>
            </a:r>
            <a:r>
              <a:rPr lang="en-US" altLang="ja-JP" dirty="0"/>
              <a:t>: </a:t>
            </a:r>
            <a:r>
              <a:rPr lang="ja-JP" altLang="en-US" dirty="0"/>
              <a:t>クエリとの</a:t>
            </a:r>
            <a:r>
              <a:rPr lang="ja-JP" altLang="en-US" dirty="0" smtClean="0"/>
              <a:t>類似度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0.2</a:t>
            </a:r>
            <a:r>
              <a:rPr lang="ja-JP" altLang="en-US" dirty="0" smtClean="0"/>
              <a:t>以上のみ図示</a:t>
            </a:r>
            <a:endParaRPr lang="en-US" altLang="ja-JP" dirty="0"/>
          </a:p>
          <a:p>
            <a:r>
              <a:rPr lang="ja-JP" altLang="en-US" dirty="0"/>
              <a:t>縦軸</a:t>
            </a:r>
            <a:r>
              <a:rPr lang="en-US" altLang="ja-JP" dirty="0"/>
              <a:t>:</a:t>
            </a:r>
            <a:r>
              <a:rPr lang="ja-JP" altLang="en-US" dirty="0"/>
              <a:t> 頻度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青</a:t>
            </a:r>
            <a:r>
              <a:rPr lang="en-US" altLang="ja-JP" dirty="0"/>
              <a:t>: </a:t>
            </a:r>
            <a:r>
              <a:rPr lang="ja-JP" altLang="en-US" dirty="0"/>
              <a:t>結果に表れた件数</a:t>
            </a:r>
          </a:p>
          <a:p>
            <a:r>
              <a:rPr lang="ja-JP" altLang="en-US" dirty="0" smtClean="0"/>
              <a:t>赤</a:t>
            </a:r>
            <a:r>
              <a:rPr lang="en-US" altLang="ja-JP" dirty="0"/>
              <a:t>: </a:t>
            </a:r>
            <a:r>
              <a:rPr lang="ja-JP" altLang="en-US" dirty="0" smtClean="0"/>
              <a:t>結果に表れなかった件数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072" y="2482346"/>
            <a:ext cx="3653348" cy="3643821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5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libcurl</a:t>
            </a:r>
            <a:r>
              <a:rPr kumimoji="1" lang="en-US" altLang="ja-JP" dirty="0" smtClean="0"/>
              <a:t>/</a:t>
            </a:r>
            <a:r>
              <a:rPr kumimoji="1" lang="en-US" altLang="ja-JP" dirty="0" err="1" smtClean="0"/>
              <a:t>url.c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データセット中の</a:t>
            </a:r>
            <a:r>
              <a:rPr lang="en-US" altLang="ja-JP" dirty="0" smtClean="0"/>
              <a:t>1.6%</a:t>
            </a:r>
            <a:r>
              <a:rPr lang="ja-JP" altLang="en-US" dirty="0" smtClean="0"/>
              <a:t>が結果に表れた</a:t>
            </a:r>
            <a:endParaRPr lang="en-US" altLang="ja-JP" dirty="0"/>
          </a:p>
          <a:p>
            <a:pPr lvl="1"/>
            <a:r>
              <a:rPr lang="ja-JP" altLang="en-US" dirty="0" smtClean="0"/>
              <a:t>類似度</a:t>
            </a:r>
            <a:r>
              <a:rPr lang="ja-JP" altLang="en-US" dirty="0"/>
              <a:t>が</a:t>
            </a:r>
            <a:r>
              <a:rPr lang="en-US" altLang="ja-JP" dirty="0" smtClean="0"/>
              <a:t>0.578</a:t>
            </a:r>
            <a:r>
              <a:rPr lang="ja-JP" altLang="en-US" dirty="0" smtClean="0"/>
              <a:t>より</a:t>
            </a:r>
            <a:r>
              <a:rPr lang="ja-JP" altLang="en-US" dirty="0"/>
              <a:t>高いものはすべて検索の結果に表れた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/>
              <a:t>横軸</a:t>
            </a:r>
            <a:r>
              <a:rPr lang="en-US" altLang="ja-JP" dirty="0"/>
              <a:t>: </a:t>
            </a:r>
            <a:r>
              <a:rPr lang="ja-JP" altLang="en-US" dirty="0"/>
              <a:t>クエリとの</a:t>
            </a:r>
            <a:r>
              <a:rPr lang="ja-JP" altLang="en-US" dirty="0" smtClean="0"/>
              <a:t>類似度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0.2</a:t>
            </a:r>
            <a:r>
              <a:rPr lang="ja-JP" altLang="en-US" dirty="0" smtClean="0"/>
              <a:t>以上のみ図示</a:t>
            </a:r>
            <a:endParaRPr lang="en-US" altLang="ja-JP" dirty="0"/>
          </a:p>
          <a:p>
            <a:r>
              <a:rPr lang="ja-JP" altLang="en-US" dirty="0"/>
              <a:t>縦軸</a:t>
            </a:r>
            <a:r>
              <a:rPr lang="en-US" altLang="ja-JP" dirty="0"/>
              <a:t>:</a:t>
            </a:r>
            <a:r>
              <a:rPr lang="ja-JP" altLang="en-US" dirty="0"/>
              <a:t> 頻度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青</a:t>
            </a:r>
            <a:r>
              <a:rPr lang="en-US" altLang="ja-JP" dirty="0"/>
              <a:t>: </a:t>
            </a:r>
            <a:r>
              <a:rPr lang="ja-JP" altLang="en-US" dirty="0"/>
              <a:t>結果に表れた件数</a:t>
            </a:r>
          </a:p>
          <a:p>
            <a:r>
              <a:rPr lang="ja-JP" altLang="en-US" dirty="0" smtClean="0"/>
              <a:t>赤</a:t>
            </a:r>
            <a:r>
              <a:rPr lang="en-US" altLang="ja-JP" dirty="0"/>
              <a:t>: </a:t>
            </a:r>
            <a:r>
              <a:rPr lang="ja-JP" altLang="en-US" dirty="0" smtClean="0"/>
              <a:t>結果に表れなかった件数</a:t>
            </a:r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3" name="図 2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163" y="2472819"/>
            <a:ext cx="3643821" cy="3653348"/>
          </a:xfrm>
          <a:prstGeom prst="rect">
            <a:avLst/>
          </a:prstGeom>
        </p:spPr>
      </p:pic>
      <p:sp>
        <p:nvSpPr>
          <p:cNvPr id="5" name="コンテンツ プレースホルダー 7"/>
          <p:cNvSpPr txBox="1">
            <a:spLocks/>
          </p:cNvSpPr>
          <p:nvPr/>
        </p:nvSpPr>
        <p:spPr bwMode="auto">
          <a:xfrm>
            <a:off x="457200" y="5870961"/>
            <a:ext cx="8229600" cy="40760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ja-JP" altLang="en-US" kern="0" dirty="0" smtClean="0"/>
              <a:t>類似度の高いソースファイルを検索出来てい</a:t>
            </a:r>
            <a:r>
              <a:rPr lang="ja-JP" altLang="en-US" kern="0" dirty="0"/>
              <a:t>る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75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類似度の推定値</a:t>
            </a:r>
            <a:r>
              <a:rPr lang="ja-JP" altLang="en-US" dirty="0" smtClean="0"/>
              <a:t>と実際の値の関係</a:t>
            </a:r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r>
              <a:rPr lang="ja-JP" altLang="en-US" dirty="0"/>
              <a:t>特</a:t>
            </a:r>
            <a:r>
              <a:rPr lang="ja-JP" altLang="en-US" dirty="0" smtClean="0"/>
              <a:t>に類似度</a:t>
            </a:r>
            <a:r>
              <a:rPr lang="en-US" altLang="ja-JP" dirty="0" smtClean="0"/>
              <a:t>1</a:t>
            </a:r>
            <a:r>
              <a:rPr lang="ja-JP" altLang="en-US" dirty="0" smtClean="0"/>
              <a:t>付近では誤差が小さく</a:t>
            </a:r>
            <a:endParaRPr kumimoji="1" lang="ja-JP" altLang="en-US" dirty="0"/>
          </a:p>
        </p:txBody>
      </p:sp>
      <p:pic>
        <p:nvPicPr>
          <p:cNvPr id="10" name="コンテンツ プレースホルダー 5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2597" y="1600200"/>
            <a:ext cx="3288013" cy="3275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図 10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994" y="1600200"/>
            <a:ext cx="3279439" cy="3270865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32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2508189"/>
            <a:ext cx="461665" cy="145488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実際の類似度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48161" y="2508189"/>
            <a:ext cx="461665" cy="145488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実際の類似度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76356" y="459730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類似度の推定値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818466" y="459730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類似度の推定値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2140" y="4873248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png.c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08370" y="487324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url.c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566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ケーススタディ</a:t>
            </a:r>
            <a:r>
              <a:rPr lang="en-US" altLang="ja-JP" dirty="0" smtClean="0"/>
              <a:t>: </a:t>
            </a:r>
            <a:r>
              <a:rPr kumimoji="1" lang="ja-JP" altLang="en-US" dirty="0" smtClean="0"/>
              <a:t>出自の検索への適用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検索のクエリ</a:t>
            </a:r>
            <a:r>
              <a:rPr lang="en-US" altLang="ja-JP" dirty="0" smtClean="0"/>
              <a:t>: </a:t>
            </a:r>
            <a:r>
              <a:rPr lang="ja-JP" altLang="en-US" dirty="0" smtClean="0"/>
              <a:t>プロジェクト</a:t>
            </a:r>
            <a:r>
              <a:rPr lang="en-US" altLang="ja-JP" dirty="0"/>
              <a:t>v8monkey</a:t>
            </a:r>
            <a:r>
              <a:rPr lang="ja-JP" altLang="en-US" dirty="0"/>
              <a:t>で使用している</a:t>
            </a:r>
            <a:r>
              <a:rPr lang="en-US" altLang="ja-JP" dirty="0" err="1"/>
              <a:t>libpng</a:t>
            </a:r>
            <a:r>
              <a:rPr lang="ja-JP" altLang="en-US" dirty="0"/>
              <a:t>のファイルを与えて</a:t>
            </a:r>
            <a:r>
              <a:rPr lang="ja-JP" altLang="en-US" dirty="0" smtClean="0"/>
              <a:t>検索</a:t>
            </a:r>
            <a:endParaRPr lang="en-US" altLang="ja-JP" dirty="0" smtClean="0"/>
          </a:p>
          <a:p>
            <a:pPr lvl="1"/>
            <a:r>
              <a:rPr lang="ja-JP" altLang="en-US" dirty="0"/>
              <a:t>コミットメッセージに</a:t>
            </a:r>
            <a:r>
              <a:rPr lang="en-US" altLang="ja-JP" dirty="0" err="1"/>
              <a:t>libpng</a:t>
            </a:r>
            <a:r>
              <a:rPr lang="ja-JP" altLang="en-US" dirty="0"/>
              <a:t>のバージョンの記載あり</a:t>
            </a:r>
            <a:endParaRPr lang="en-US" altLang="ja-JP" dirty="0"/>
          </a:p>
          <a:p>
            <a:pPr lvl="1"/>
            <a:r>
              <a:rPr lang="ja-JP" altLang="en-US" dirty="0"/>
              <a:t>再利用の際ソースコードに編集を加えているものを含む</a:t>
            </a:r>
          </a:p>
          <a:p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データベース</a:t>
            </a:r>
            <a:r>
              <a:rPr lang="en-US" altLang="ja-JP" dirty="0" smtClean="0"/>
              <a:t>: </a:t>
            </a:r>
            <a:r>
              <a:rPr kumimoji="1" lang="en-US" altLang="ja-JP" dirty="0" smtClean="0"/>
              <a:t>GitHub</a:t>
            </a:r>
            <a:r>
              <a:rPr kumimoji="1" lang="ja-JP" altLang="en-US" dirty="0" smtClean="0"/>
              <a:t>から得た</a:t>
            </a:r>
            <a:r>
              <a:rPr kumimoji="1" lang="en-US" altLang="ja-JP" dirty="0" smtClean="0"/>
              <a:t>200</a:t>
            </a:r>
            <a:r>
              <a:rPr kumimoji="1" lang="ja-JP" altLang="en-US" dirty="0" smtClean="0"/>
              <a:t>リポジトリの全履歴中のソースファイル</a:t>
            </a:r>
            <a:r>
              <a:rPr kumimoji="1" lang="en-US" altLang="ja-JP" dirty="0" smtClean="0"/>
              <a:t>567,113</a:t>
            </a:r>
            <a:r>
              <a:rPr lang="ja-JP" altLang="en-US" dirty="0"/>
              <a:t>ファイル</a:t>
            </a:r>
            <a:r>
              <a:rPr kumimoji="1" lang="ja-JP" altLang="en-US" dirty="0" smtClean="0"/>
              <a:t>を登録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libpng</a:t>
            </a:r>
            <a:r>
              <a:rPr lang="ja-JP" altLang="en-US" dirty="0" smtClean="0"/>
              <a:t>を</a:t>
            </a:r>
            <a:r>
              <a:rPr lang="ja-JP" altLang="en-US" dirty="0"/>
              <a:t>含</a:t>
            </a:r>
            <a:r>
              <a:rPr lang="ja-JP" altLang="en-US" dirty="0" smtClean="0"/>
              <a:t>む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98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ケーススタディ</a:t>
            </a:r>
            <a:r>
              <a:rPr lang="en-US" altLang="ja-JP" dirty="0" smtClean="0"/>
              <a:t>: </a:t>
            </a:r>
            <a:r>
              <a:rPr lang="ja-JP" altLang="en-US" dirty="0" smtClean="0"/>
              <a:t>検索の結果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対象件数</a:t>
            </a:r>
            <a:r>
              <a:rPr lang="en-US" altLang="ja-JP" dirty="0" smtClean="0"/>
              <a:t>:</a:t>
            </a:r>
            <a:r>
              <a:rPr lang="ja-JP" altLang="en-US" dirty="0" smtClean="0"/>
              <a:t> </a:t>
            </a:r>
            <a:r>
              <a:rPr lang="en-US" altLang="ja-JP" dirty="0" smtClean="0"/>
              <a:t>197</a:t>
            </a:r>
            <a:r>
              <a:rPr lang="ja-JP" altLang="en-US" dirty="0" smtClean="0"/>
              <a:t>件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197</a:t>
            </a:r>
            <a:r>
              <a:rPr lang="ja-JP" altLang="en-US" dirty="0" smtClean="0"/>
              <a:t>件</a:t>
            </a:r>
            <a:r>
              <a:rPr lang="en-US" altLang="ja-JP" dirty="0" smtClean="0"/>
              <a:t>(100%)</a:t>
            </a:r>
            <a:r>
              <a:rPr lang="ja-JP" altLang="en-US" dirty="0" smtClean="0"/>
              <a:t>について</a:t>
            </a:r>
            <a:r>
              <a:rPr lang="ja-JP" altLang="en-US" dirty="0"/>
              <a:t>，</a:t>
            </a:r>
            <a:r>
              <a:rPr lang="ja-JP" altLang="en-US" dirty="0" smtClean="0"/>
              <a:t>記録されたバージョンのファイルが検索結果に表れた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クエリ</a:t>
            </a:r>
            <a:r>
              <a:rPr lang="ja-JP" altLang="en-US" dirty="0"/>
              <a:t>あた</a:t>
            </a:r>
            <a:r>
              <a:rPr lang="ja-JP" altLang="en-US" dirty="0" smtClean="0"/>
              <a:t>り</a:t>
            </a:r>
            <a:r>
              <a:rPr lang="ja-JP" altLang="en-US" dirty="0"/>
              <a:t>の</a:t>
            </a:r>
            <a:r>
              <a:rPr lang="ja-JP" altLang="en-US" dirty="0" smtClean="0"/>
              <a:t>結果の件数</a:t>
            </a:r>
            <a:endParaRPr lang="en-US" altLang="ja-JP" dirty="0" smtClean="0"/>
          </a:p>
          <a:p>
            <a:pPr lvl="2"/>
            <a:r>
              <a:rPr lang="en-US" altLang="ja-JP" sz="2000" dirty="0" smtClean="0"/>
              <a:t>167</a:t>
            </a:r>
            <a:r>
              <a:rPr lang="ja-JP" altLang="en-US" sz="2000" dirty="0" smtClean="0"/>
              <a:t>～</a:t>
            </a:r>
            <a:r>
              <a:rPr lang="en-US" altLang="ja-JP" sz="2000" dirty="0" smtClean="0"/>
              <a:t>1031</a:t>
            </a:r>
            <a:r>
              <a:rPr lang="ja-JP" altLang="en-US" sz="2000" dirty="0" smtClean="0"/>
              <a:t>ファイル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平均</a:t>
            </a:r>
            <a:r>
              <a:rPr lang="en-US" altLang="ja-JP" sz="2000" dirty="0" smtClean="0"/>
              <a:t>609</a:t>
            </a:r>
            <a:r>
              <a:rPr lang="ja-JP" altLang="en-US" sz="2000" dirty="0" smtClean="0"/>
              <a:t>ファイル</a:t>
            </a:r>
            <a:endParaRPr lang="en-US" altLang="ja-JP" sz="2000" dirty="0" smtClean="0"/>
          </a:p>
          <a:p>
            <a:pPr lvl="2"/>
            <a:endParaRPr lang="en-US" altLang="ja-JP" sz="2000" dirty="0" smtClean="0"/>
          </a:p>
          <a:p>
            <a:pPr lvl="1"/>
            <a:r>
              <a:rPr lang="ja-JP" altLang="en-US" dirty="0" smtClean="0"/>
              <a:t>件数が多い一因は</a:t>
            </a:r>
            <a:r>
              <a:rPr lang="en-US" altLang="ja-JP" dirty="0" smtClean="0"/>
              <a:t>DB</a:t>
            </a:r>
            <a:r>
              <a:rPr lang="ja-JP" altLang="en-US" dirty="0" smtClean="0"/>
              <a:t>にリリースバージョン以外を含むため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err="1" smtClean="0"/>
              <a:t>libpng</a:t>
            </a:r>
            <a:r>
              <a:rPr lang="ja-JP" altLang="en-US" dirty="0" smtClean="0"/>
              <a:t>を利用している</a:t>
            </a:r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プロジェクトを検索結果に含む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7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ケーススタディ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類似度の推定値について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182</a:t>
            </a:r>
            <a:r>
              <a:rPr lang="ja-JP" altLang="en-US" dirty="0" smtClean="0"/>
              <a:t>件</a:t>
            </a:r>
            <a:r>
              <a:rPr lang="en-US" altLang="ja-JP" dirty="0" smtClean="0"/>
              <a:t>(92%)</a:t>
            </a:r>
            <a:r>
              <a:rPr lang="ja-JP" altLang="en-US" dirty="0" smtClean="0"/>
              <a:t>について，記録されたバージョンの類似度の推定値が，検索結果の中での最高値であった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最高値が出た</a:t>
            </a:r>
            <a:r>
              <a:rPr lang="en-US" altLang="ja-JP" dirty="0" smtClean="0"/>
              <a:t>182</a:t>
            </a:r>
            <a:r>
              <a:rPr lang="ja-JP" altLang="en-US" dirty="0" smtClean="0"/>
              <a:t>件について</a:t>
            </a:r>
            <a:endParaRPr lang="en-US" altLang="ja-JP" dirty="0" smtClean="0"/>
          </a:p>
          <a:p>
            <a:pPr lvl="2"/>
            <a:r>
              <a:rPr lang="en-US" altLang="ja-JP" sz="2000" dirty="0" smtClean="0"/>
              <a:t>1</a:t>
            </a:r>
            <a:r>
              <a:rPr lang="ja-JP" altLang="en-US" sz="2000" dirty="0" smtClean="0"/>
              <a:t>クエリあたりの最高値の件数</a:t>
            </a:r>
            <a:endParaRPr lang="en-US" altLang="ja-JP" sz="2000" dirty="0" smtClean="0"/>
          </a:p>
          <a:p>
            <a:pPr lvl="3"/>
            <a:r>
              <a:rPr lang="en-US" altLang="ja-JP" sz="2000" dirty="0" smtClean="0"/>
              <a:t>1</a:t>
            </a:r>
            <a:r>
              <a:rPr lang="ja-JP" altLang="en-US" sz="2000" dirty="0" smtClean="0"/>
              <a:t>～</a:t>
            </a:r>
            <a:r>
              <a:rPr lang="en-US" altLang="ja-JP" sz="2000" dirty="0" smtClean="0"/>
              <a:t>56</a:t>
            </a:r>
            <a:r>
              <a:rPr lang="ja-JP" altLang="en-US" sz="2000" dirty="0" smtClean="0"/>
              <a:t>ファイル</a:t>
            </a:r>
            <a:endParaRPr lang="en-US" altLang="ja-JP" sz="2000" dirty="0" smtClean="0"/>
          </a:p>
          <a:p>
            <a:pPr lvl="3"/>
            <a:r>
              <a:rPr lang="ja-JP" altLang="en-US" sz="2000" dirty="0" smtClean="0"/>
              <a:t>平均</a:t>
            </a:r>
            <a:r>
              <a:rPr lang="en-US" altLang="ja-JP" sz="2000" dirty="0" smtClean="0"/>
              <a:t>11</a:t>
            </a:r>
            <a:r>
              <a:rPr lang="ja-JP" altLang="en-US" sz="2000" dirty="0"/>
              <a:t>ファイル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コメント，フォーマットの違いが多い</a:t>
            </a:r>
            <a:endParaRPr lang="en-US" altLang="ja-JP" sz="2000" dirty="0" smtClean="0"/>
          </a:p>
          <a:p>
            <a:pPr lvl="3"/>
            <a:r>
              <a:rPr lang="ja-JP" altLang="en-US" sz="1800" dirty="0" smtClean="0"/>
              <a:t>違いを無視して重複を取り除くと，平均</a:t>
            </a:r>
            <a:r>
              <a:rPr lang="en-US" altLang="ja-JP" sz="1800" dirty="0" smtClean="0"/>
              <a:t>2.3</a:t>
            </a:r>
            <a:r>
              <a:rPr lang="ja-JP" altLang="en-US" sz="1800" dirty="0" smtClean="0"/>
              <a:t>ファイルに</a:t>
            </a:r>
            <a:endParaRPr lang="en-US" altLang="ja-JP" sz="1800" dirty="0" smtClean="0"/>
          </a:p>
          <a:p>
            <a:pPr lvl="2"/>
            <a:r>
              <a:rPr lang="ja-JP" altLang="en-US" sz="2000" dirty="0" smtClean="0"/>
              <a:t>検索対象から十分に候補を絞れている</a:t>
            </a:r>
            <a:endParaRPr lang="en-US" altLang="ja-JP" sz="2000" dirty="0" smtClean="0"/>
          </a:p>
          <a:p>
            <a:pPr lvl="2"/>
            <a:endParaRPr lang="en-US" altLang="ja-JP" dirty="0" smtClean="0"/>
          </a:p>
          <a:p>
            <a:pPr lvl="1"/>
            <a:r>
              <a:rPr lang="ja-JP" altLang="en-US" dirty="0" smtClean="0"/>
              <a:t>最高値でないもの</a:t>
            </a:r>
            <a:r>
              <a:rPr lang="en-US" altLang="ja-JP" dirty="0" smtClean="0"/>
              <a:t>15</a:t>
            </a:r>
            <a:r>
              <a:rPr lang="ja-JP" altLang="en-US" dirty="0" smtClean="0"/>
              <a:t>件について</a:t>
            </a:r>
            <a:endParaRPr lang="en-US" altLang="ja-JP" dirty="0" smtClean="0"/>
          </a:p>
          <a:p>
            <a:pPr lvl="2"/>
            <a:r>
              <a:rPr lang="ja-JP" altLang="en-US" sz="2000" dirty="0" smtClean="0"/>
              <a:t>検索結果を対象に</a:t>
            </a:r>
            <a:r>
              <a:rPr lang="ja-JP" altLang="en-US" sz="2000" dirty="0"/>
              <a:t>実際</a:t>
            </a:r>
            <a:r>
              <a:rPr lang="ja-JP" altLang="en-US" sz="2000" dirty="0" smtClean="0"/>
              <a:t>の類似度</a:t>
            </a:r>
            <a:r>
              <a:rPr lang="ja-JP" altLang="en-US" sz="2000" dirty="0"/>
              <a:t>を用いると，</a:t>
            </a:r>
            <a:r>
              <a:rPr lang="en-US" altLang="ja-JP" sz="2000" dirty="0"/>
              <a:t>10</a:t>
            </a:r>
            <a:r>
              <a:rPr lang="ja-JP" altLang="en-US" sz="2000" dirty="0"/>
              <a:t>件</a:t>
            </a:r>
            <a:r>
              <a:rPr lang="ja-JP" altLang="en-US" sz="2000" dirty="0" smtClean="0"/>
              <a:t>は最高値</a:t>
            </a: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検索のパフォーマンス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4</a:t>
            </a:r>
            <a:r>
              <a:rPr kumimoji="1" lang="ja-JP" altLang="en-US" dirty="0" smtClean="0"/>
              <a:t>種類のファイルで計測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smtClean="0"/>
              <a:t>DB:</a:t>
            </a:r>
            <a:r>
              <a:rPr kumimoji="1" lang="ja-JP" altLang="en-US" dirty="0" smtClean="0"/>
              <a:t> </a:t>
            </a:r>
            <a:r>
              <a:rPr lang="en-US" altLang="ja-JP" dirty="0"/>
              <a:t>567,113</a:t>
            </a:r>
            <a:r>
              <a:rPr lang="ja-JP" altLang="en-US" dirty="0"/>
              <a:t>件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縦軸</a:t>
            </a:r>
            <a:r>
              <a:rPr lang="en-US" altLang="ja-JP" dirty="0" smtClean="0"/>
              <a:t>: </a:t>
            </a:r>
            <a:r>
              <a:rPr lang="ja-JP" altLang="en-US" dirty="0" smtClean="0"/>
              <a:t>検索時間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ms</a:t>
            </a:r>
            <a:r>
              <a:rPr lang="en-US" altLang="ja-JP" dirty="0" smtClean="0"/>
              <a:t>]</a:t>
            </a:r>
          </a:p>
          <a:p>
            <a:r>
              <a:rPr lang="ja-JP" altLang="en-US" dirty="0" smtClean="0"/>
              <a:t>横軸</a:t>
            </a:r>
            <a:r>
              <a:rPr lang="en-US" altLang="ja-JP" dirty="0" smtClean="0"/>
              <a:t>: </a:t>
            </a:r>
            <a:r>
              <a:rPr lang="ja-JP" altLang="en-US" dirty="0" smtClean="0"/>
              <a:t>検索クエリ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en-US" altLang="ja-JP" dirty="0" smtClean="0"/>
              <a:t>1</a:t>
            </a:r>
            <a:r>
              <a:rPr lang="ja-JP" altLang="en-US" dirty="0" smtClean="0"/>
              <a:t>秒以内に収まる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36</a:t>
            </a:fld>
            <a:endParaRPr kumimoji="1" lang="ja-JP" altLang="en-US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3"/>
          <a:srcRect b="20856"/>
          <a:stretch/>
        </p:blipFill>
        <p:spPr>
          <a:xfrm>
            <a:off x="3788593" y="1435769"/>
            <a:ext cx="4887095" cy="3856668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364182" y="1600204"/>
            <a:ext cx="4530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CPU	: Intel(R) Xeon(R) CPU </a:t>
            </a:r>
            <a:r>
              <a:rPr lang="en-US" altLang="ja-JP" dirty="0" smtClean="0"/>
              <a:t>E5-2620</a:t>
            </a:r>
            <a:endParaRPr lang="en-US" altLang="ja-JP" dirty="0"/>
          </a:p>
          <a:p>
            <a:r>
              <a:rPr lang="ja-JP" altLang="en-US" dirty="0"/>
              <a:t>メモリ</a:t>
            </a:r>
            <a:r>
              <a:rPr lang="en-US" altLang="ja-JP" dirty="0"/>
              <a:t>	: 64GB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08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類似ソースファイル</a:t>
            </a:r>
            <a:r>
              <a:rPr lang="ja-JP" altLang="en-US" dirty="0" smtClean="0"/>
              <a:t>を高速に検索</a:t>
            </a:r>
            <a:r>
              <a:rPr lang="ja-JP" altLang="en-US" dirty="0"/>
              <a:t>する手法を</a:t>
            </a:r>
            <a:r>
              <a:rPr lang="ja-JP" altLang="en-US" dirty="0" smtClean="0"/>
              <a:t>提案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ケーススタディによる評価</a:t>
            </a:r>
            <a:endParaRPr lang="en-US" altLang="ja-JP" sz="2400" dirty="0" smtClean="0"/>
          </a:p>
          <a:p>
            <a:pPr lvl="2"/>
            <a:r>
              <a:rPr lang="ja-JP" altLang="en-US" sz="2100" dirty="0" smtClean="0"/>
              <a:t>すべての再利用元バージョンが検索できた</a:t>
            </a:r>
            <a:endParaRPr lang="en-US" altLang="ja-JP" sz="2100" dirty="0" smtClean="0"/>
          </a:p>
          <a:p>
            <a:pPr lvl="2"/>
            <a:r>
              <a:rPr lang="en-US" altLang="ja-JP" sz="2100" dirty="0" smtClean="0"/>
              <a:t>92%</a:t>
            </a:r>
            <a:r>
              <a:rPr lang="ja-JP" altLang="en-US" sz="2100" dirty="0" smtClean="0"/>
              <a:t>は類似度の推定値で結果を絞り込むことができる</a:t>
            </a:r>
            <a:endParaRPr lang="en-US" altLang="ja-JP" sz="2100" dirty="0" smtClean="0"/>
          </a:p>
          <a:p>
            <a:pPr lvl="2"/>
            <a:r>
              <a:rPr lang="en-US" altLang="ja-JP" sz="2100" dirty="0" smtClean="0"/>
              <a:t>1</a:t>
            </a:r>
            <a:r>
              <a:rPr lang="ja-JP" altLang="en-US" sz="2100" dirty="0" smtClean="0"/>
              <a:t>件につき</a:t>
            </a:r>
            <a:r>
              <a:rPr lang="en-US" altLang="ja-JP" sz="2100" dirty="0" smtClean="0"/>
              <a:t>1</a:t>
            </a:r>
            <a:r>
              <a:rPr lang="ja-JP" altLang="en-US" sz="2100" dirty="0" smtClean="0"/>
              <a:t>秒以内に検索を完了</a:t>
            </a:r>
            <a:endParaRPr lang="en-US" altLang="ja-JP" sz="2100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再利用している </a:t>
            </a:r>
            <a:r>
              <a:rPr lang="en-US" altLang="ja-JP" dirty="0" smtClean="0"/>
              <a:t>/</a:t>
            </a:r>
            <a:r>
              <a:rPr lang="ja-JP" altLang="en-US" dirty="0" smtClean="0"/>
              <a:t> していないを含めて検出する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提案手法はどのファイルが再利用されたものか知らなければ，検索のクエリにできない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プロジェクト全体のファイルを与え，再利用されているものについてその出自を検出する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48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ソフトウェアを開発する際に，ソースコードをコピーしての再利用が行われている</a:t>
            </a:r>
            <a:endParaRPr kumimoji="1" lang="en-US" altLang="ja-JP" dirty="0"/>
          </a:p>
          <a:p>
            <a:pPr lvl="1"/>
            <a:r>
              <a:rPr lang="ja-JP" altLang="en-US" dirty="0"/>
              <a:t>再利用</a:t>
            </a:r>
            <a:r>
              <a:rPr lang="ja-JP" altLang="en-US" dirty="0" smtClean="0"/>
              <a:t>により効率的な開発が可能になる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不具合のあるソースコードを使用してしまう危険性がある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再利用したコードを管理する必要がある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911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OSS</a:t>
            </a:r>
            <a:r>
              <a:rPr lang="ja-JP" altLang="en-US" dirty="0" smtClean="0"/>
              <a:t>の再利用コードに関する調査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Xia</a:t>
            </a:r>
            <a:r>
              <a:rPr lang="ja-JP" altLang="en-US" dirty="0" err="1" smtClean="0"/>
              <a:t>らに</a:t>
            </a:r>
            <a:r>
              <a:rPr lang="ja-JP" altLang="en-US" dirty="0" smtClean="0"/>
              <a:t>よる</a:t>
            </a:r>
            <a:r>
              <a:rPr lang="en-US" altLang="ja-JP" dirty="0" smtClean="0"/>
              <a:t>OSS</a:t>
            </a:r>
            <a:r>
              <a:rPr lang="ja-JP" altLang="en-US" dirty="0" smtClean="0"/>
              <a:t>のライブラリのコードを利用しているプロジェクトを対象にした調査</a:t>
            </a:r>
            <a:r>
              <a:rPr lang="en-US" altLang="ja-JP" dirty="0" smtClean="0"/>
              <a:t>[1]</a:t>
            </a:r>
          </a:p>
          <a:p>
            <a:endParaRPr lang="en-US" altLang="ja-JP" dirty="0" smtClean="0"/>
          </a:p>
          <a:p>
            <a:pPr lvl="1"/>
            <a:r>
              <a:rPr lang="ja-JP" altLang="en-US" dirty="0" smtClean="0"/>
              <a:t>対象プロジェクト数</a:t>
            </a:r>
            <a:r>
              <a:rPr lang="en-US" altLang="ja-JP" dirty="0" smtClean="0"/>
              <a:t>: 123</a:t>
            </a:r>
          </a:p>
          <a:p>
            <a:pPr lvl="1"/>
            <a:endParaRPr lang="en-US" altLang="ja-JP" dirty="0" smtClean="0"/>
          </a:p>
          <a:p>
            <a:pPr lvl="1"/>
            <a:r>
              <a:rPr lang="en-US" altLang="ja-JP" dirty="0" smtClean="0"/>
              <a:t>84</a:t>
            </a:r>
            <a:r>
              <a:rPr lang="ja-JP" altLang="en-US" dirty="0" smtClean="0"/>
              <a:t>プロジェクト</a:t>
            </a:r>
            <a:r>
              <a:rPr lang="en-US" altLang="ja-JP" dirty="0" smtClean="0"/>
              <a:t>: </a:t>
            </a:r>
            <a:r>
              <a:rPr lang="ja-JP" altLang="en-US" dirty="0" smtClean="0"/>
              <a:t>脆弱性を抱えるバージョンのコードを利用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23</a:t>
            </a:r>
            <a:r>
              <a:rPr lang="ja-JP" altLang="en-US" dirty="0" smtClean="0"/>
              <a:t>プロジェクト</a:t>
            </a:r>
            <a:r>
              <a:rPr lang="en-US" altLang="ja-JP" dirty="0" smtClean="0"/>
              <a:t>: </a:t>
            </a:r>
            <a:r>
              <a:rPr lang="ja-JP" altLang="en-US" dirty="0" smtClean="0"/>
              <a:t>ライブラリのバージョンに関する情報の記録が無い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  </a:t>
            </a:r>
            <a:r>
              <a:rPr lang="en-US" altLang="ja-JP" dirty="0" smtClean="0"/>
              <a:t>6</a:t>
            </a:r>
            <a:r>
              <a:rPr lang="ja-JP" altLang="en-US" dirty="0" smtClean="0"/>
              <a:t>プロジェクト</a:t>
            </a:r>
            <a:r>
              <a:rPr lang="en-US" altLang="ja-JP" dirty="0" smtClean="0"/>
              <a:t>: </a:t>
            </a:r>
            <a:r>
              <a:rPr lang="ja-JP" altLang="en-US" dirty="0" smtClean="0"/>
              <a:t>特に管理が難しい状態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ディレクトリの名前が変えられている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再利用したコードとほかのコードが混ざっている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45920" y="5939401"/>
            <a:ext cx="7030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[1]Pei Xia, Makoto Matsushita,</a:t>
            </a:r>
            <a:r>
              <a:rPr lang="ja-JP" altLang="en-US" sz="1400" dirty="0"/>
              <a:t> </a:t>
            </a:r>
            <a:r>
              <a:rPr lang="en-US" altLang="ja-JP" sz="1400" dirty="0" err="1" smtClean="0"/>
              <a:t>Norihiro</a:t>
            </a:r>
            <a:r>
              <a:rPr lang="en-US" altLang="ja-JP" sz="1400" dirty="0" smtClean="0"/>
              <a:t> Yoshida, and </a:t>
            </a:r>
            <a:r>
              <a:rPr lang="en-US" altLang="ja-JP" sz="1400" dirty="0" err="1" smtClean="0"/>
              <a:t>Katsuro</a:t>
            </a:r>
            <a:r>
              <a:rPr lang="en-US" altLang="ja-JP" sz="1400" dirty="0" smtClean="0"/>
              <a:t> Inoue. "Studying Reuse of Out-dated Third-party Code in Open Source Projects." </a:t>
            </a:r>
            <a:r>
              <a:rPr lang="ja-JP" altLang="en-US" sz="1400" dirty="0" smtClean="0"/>
              <a:t>コンピュータソフトウェア </a:t>
            </a:r>
            <a:r>
              <a:rPr lang="en-US" altLang="ja-JP" sz="1400" dirty="0" smtClean="0"/>
              <a:t>30.4 (2013): pp.98-104.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4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ソースファイルの内容による出自の検索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Ichi</a:t>
            </a:r>
            <a:r>
              <a:rPr kumimoji="1" lang="en-US" altLang="ja-JP" dirty="0" smtClean="0"/>
              <a:t>-Tracker[2]</a:t>
            </a:r>
          </a:p>
          <a:p>
            <a:pPr lvl="1"/>
            <a:r>
              <a:rPr kumimoji="1" lang="ja-JP" altLang="en-US" dirty="0" smtClean="0"/>
              <a:t>コード片を入力とし，コード検索エンジンを利用して検索</a:t>
            </a:r>
            <a:endParaRPr kumimoji="1" lang="en-US" altLang="ja-JP" dirty="0" smtClean="0"/>
          </a:p>
          <a:p>
            <a:pPr lvl="1"/>
            <a:r>
              <a:rPr lang="en-US" altLang="ja-JP" dirty="0"/>
              <a:t>1</a:t>
            </a:r>
            <a:r>
              <a:rPr lang="ja-JP" altLang="en-US" dirty="0" smtClean="0"/>
              <a:t>件の</a:t>
            </a:r>
            <a:r>
              <a:rPr lang="ja-JP" altLang="en-US" dirty="0"/>
              <a:t>検索</a:t>
            </a:r>
            <a:r>
              <a:rPr lang="ja-JP" altLang="en-US" dirty="0" smtClean="0"/>
              <a:t>に数分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/>
              <a:t>バージョン</a:t>
            </a:r>
            <a:r>
              <a:rPr lang="ja-JP" altLang="en-US" dirty="0" smtClean="0"/>
              <a:t>を検出するツール</a:t>
            </a:r>
            <a:r>
              <a:rPr lang="en-US" altLang="ja-JP" dirty="0" smtClean="0"/>
              <a:t>[3]</a:t>
            </a:r>
          </a:p>
          <a:p>
            <a:pPr lvl="1"/>
            <a:r>
              <a:rPr lang="ja-JP" altLang="en-US" dirty="0"/>
              <a:t>ファイル</a:t>
            </a:r>
            <a:r>
              <a:rPr lang="ja-JP" altLang="en-US" dirty="0" smtClean="0"/>
              <a:t>を与えて，指定リポジトリ内で最も類似するファイルを検索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再利用元ライブラリを知っている必要がある</a:t>
            </a:r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7200" y="4759919"/>
            <a:ext cx="8229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[2]K</a:t>
            </a:r>
            <a:r>
              <a:rPr lang="en-US" altLang="ja-JP" sz="1400" dirty="0"/>
              <a:t>. Inoue, Y. Sasaki, Pei Xia, and Y. </a:t>
            </a:r>
            <a:r>
              <a:rPr lang="en-US" altLang="ja-JP" sz="1400" dirty="0" err="1"/>
              <a:t>Manabe</a:t>
            </a:r>
            <a:r>
              <a:rPr lang="en-US" altLang="ja-JP" sz="1400" dirty="0"/>
              <a:t>. Where does this code come </a:t>
            </a:r>
            <a:r>
              <a:rPr lang="en-US" altLang="ja-JP" sz="1400" dirty="0" smtClean="0"/>
              <a:t>from</a:t>
            </a:r>
            <a:r>
              <a:rPr lang="ja-JP" altLang="en-US" sz="1400" dirty="0" smtClean="0"/>
              <a:t> </a:t>
            </a:r>
            <a:r>
              <a:rPr lang="en-US" altLang="ja-JP" sz="1400" dirty="0" smtClean="0"/>
              <a:t>and </a:t>
            </a:r>
            <a:r>
              <a:rPr lang="en-US" altLang="ja-JP" sz="1400" dirty="0"/>
              <a:t>where does it go? </a:t>
            </a:r>
            <a:r>
              <a:rPr lang="en-US" altLang="ja-JP" sz="1400" dirty="0" smtClean="0"/>
              <a:t>- </a:t>
            </a:r>
            <a:r>
              <a:rPr lang="en-US" altLang="ja-JP" sz="1400" dirty="0"/>
              <a:t>integrated code history tracker for open source systems </a:t>
            </a:r>
            <a:r>
              <a:rPr lang="en-US" altLang="ja-JP" sz="1400" dirty="0" smtClean="0"/>
              <a:t>- . </a:t>
            </a:r>
            <a:r>
              <a:rPr lang="en-US" altLang="ja-JP" sz="1400" dirty="0"/>
              <a:t>In </a:t>
            </a:r>
            <a:r>
              <a:rPr lang="en-US" altLang="ja-JP" sz="1400" i="1" dirty="0"/>
              <a:t>Proceedings of the 34th </a:t>
            </a:r>
            <a:r>
              <a:rPr lang="en-US" altLang="ja-JP" sz="1400" i="1" dirty="0" smtClean="0"/>
              <a:t>International </a:t>
            </a:r>
            <a:r>
              <a:rPr lang="en-US" altLang="ja-JP" sz="1400" i="1" dirty="0"/>
              <a:t>Conference on Software Engineering</a:t>
            </a:r>
            <a:r>
              <a:rPr lang="en-US" altLang="ja-JP" sz="1400" dirty="0"/>
              <a:t>, pp</a:t>
            </a:r>
            <a:r>
              <a:rPr lang="en-US" altLang="ja-JP" sz="1400" dirty="0" smtClean="0"/>
              <a:t>. 331-341</a:t>
            </a:r>
            <a:r>
              <a:rPr lang="en-US" altLang="ja-JP" sz="1400" dirty="0"/>
              <a:t>, 2012</a:t>
            </a:r>
            <a:r>
              <a:rPr lang="en-US" altLang="ja-JP" sz="1400" dirty="0" smtClean="0"/>
              <a:t>.</a:t>
            </a:r>
          </a:p>
          <a:p>
            <a:r>
              <a:rPr lang="en-US" altLang="ja-JP" sz="1400" dirty="0" smtClean="0"/>
              <a:t>[3]</a:t>
            </a:r>
            <a:r>
              <a:rPr lang="en-US" altLang="ja-JP" sz="1400" dirty="0" err="1" smtClean="0"/>
              <a:t>Naohiro</a:t>
            </a:r>
            <a:r>
              <a:rPr lang="en-US" altLang="ja-JP" sz="1400" dirty="0" smtClean="0"/>
              <a:t> </a:t>
            </a:r>
            <a:r>
              <a:rPr lang="en-US" altLang="ja-JP" sz="1400" dirty="0" err="1"/>
              <a:t>Kawamitsu</a:t>
            </a:r>
            <a:r>
              <a:rPr lang="en-US" altLang="ja-JP" sz="1400" dirty="0"/>
              <a:t>, Takashi </a:t>
            </a:r>
            <a:r>
              <a:rPr lang="en-US" altLang="ja-JP" sz="1400" dirty="0" err="1"/>
              <a:t>Ishio</a:t>
            </a:r>
            <a:r>
              <a:rPr lang="en-US" altLang="ja-JP" sz="1400" dirty="0"/>
              <a:t>, Tetsuya Kanda, </a:t>
            </a:r>
            <a:r>
              <a:rPr lang="en-US" altLang="ja-JP" sz="1400" dirty="0" err="1"/>
              <a:t>Raula</a:t>
            </a:r>
            <a:r>
              <a:rPr lang="en-US" altLang="ja-JP" sz="1400" dirty="0"/>
              <a:t> </a:t>
            </a:r>
            <a:r>
              <a:rPr lang="en-US" altLang="ja-JP" sz="1400" dirty="0" err="1"/>
              <a:t>Gaikovina</a:t>
            </a:r>
            <a:r>
              <a:rPr lang="en-US" altLang="ja-JP" sz="1400" dirty="0"/>
              <a:t> Kula, Coen </a:t>
            </a:r>
            <a:r>
              <a:rPr lang="en-US" altLang="ja-JP" sz="1400" dirty="0" smtClean="0"/>
              <a:t>De </a:t>
            </a:r>
            <a:r>
              <a:rPr lang="en-US" altLang="ja-JP" sz="1400" dirty="0" err="1" smtClean="0"/>
              <a:t>Roover</a:t>
            </a:r>
            <a:r>
              <a:rPr lang="en-US" altLang="ja-JP" sz="1400" dirty="0"/>
              <a:t>, and </a:t>
            </a:r>
            <a:r>
              <a:rPr lang="en-US" altLang="ja-JP" sz="1400" dirty="0" err="1"/>
              <a:t>Katsuro</a:t>
            </a:r>
            <a:r>
              <a:rPr lang="en-US" altLang="ja-JP" sz="1400" dirty="0"/>
              <a:t> Inoue. Identifying source code reuse across repositories </a:t>
            </a:r>
            <a:r>
              <a:rPr lang="en-US" altLang="ja-JP" sz="1400" dirty="0" smtClean="0"/>
              <a:t>using LCS-based </a:t>
            </a:r>
            <a:r>
              <a:rPr lang="en-US" altLang="ja-JP" sz="1400" dirty="0"/>
              <a:t>source code similarity. In </a:t>
            </a:r>
            <a:r>
              <a:rPr lang="en-US" altLang="ja-JP" sz="1400" i="1" dirty="0"/>
              <a:t>Proceedings of the 14th International </a:t>
            </a:r>
            <a:r>
              <a:rPr lang="en-US" altLang="ja-JP" sz="1400" i="1" dirty="0" smtClean="0"/>
              <a:t>Working Conference </a:t>
            </a:r>
            <a:r>
              <a:rPr lang="en-US" altLang="ja-JP" sz="1400" i="1" dirty="0"/>
              <a:t>on Source Code Analysis and Manipulation</a:t>
            </a:r>
            <a:r>
              <a:rPr lang="en-US" altLang="ja-JP" sz="1400" dirty="0"/>
              <a:t>, pp. </a:t>
            </a:r>
            <a:r>
              <a:rPr lang="en-US" altLang="ja-JP" sz="1400" dirty="0" smtClean="0"/>
              <a:t>305-314</a:t>
            </a:r>
            <a:r>
              <a:rPr lang="en-US" altLang="ja-JP" sz="1400" dirty="0"/>
              <a:t>, 2014.</a:t>
            </a:r>
            <a:endParaRPr lang="en-US" altLang="ja-JP" sz="1400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66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提案手法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類似ソースファイルを高速に検索する手法を提案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検索結果に類似度</a:t>
            </a:r>
            <a:r>
              <a:rPr lang="ja-JP" altLang="en-US" dirty="0"/>
              <a:t>の</a:t>
            </a:r>
            <a:r>
              <a:rPr lang="ja-JP" altLang="en-US" dirty="0" smtClean="0"/>
              <a:t>推定値を</a:t>
            </a:r>
            <a:r>
              <a:rPr lang="ja-JP" altLang="en-US" dirty="0"/>
              <a:t>併せて提示</a:t>
            </a:r>
            <a:r>
              <a:rPr lang="ja-JP" altLang="en-US" dirty="0" smtClean="0"/>
              <a:t>する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提案手法により，再利用したソースファイルの出自を知ることができるようになる</a:t>
            </a:r>
            <a:endParaRPr lang="en-US" altLang="ja-JP" dirty="0" smtClean="0"/>
          </a:p>
          <a:p>
            <a:pPr lvl="1"/>
            <a:r>
              <a:rPr lang="en-US" altLang="ja-JP" dirty="0"/>
              <a:t>1</a:t>
            </a:r>
            <a:r>
              <a:rPr lang="ja-JP" altLang="en-US" dirty="0"/>
              <a:t>回</a:t>
            </a:r>
            <a:r>
              <a:rPr lang="ja-JP" altLang="en-US" dirty="0" smtClean="0"/>
              <a:t>の</a:t>
            </a:r>
            <a:r>
              <a:rPr lang="ja-JP" altLang="en-US" dirty="0"/>
              <a:t>検索</a:t>
            </a:r>
            <a:r>
              <a:rPr lang="ja-JP" altLang="en-US" dirty="0" smtClean="0"/>
              <a:t>で多数のライブラリから検索できる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手法で利用する類似度，</a:t>
            </a:r>
            <a:r>
              <a:rPr lang="en-US" altLang="ja-JP" dirty="0" smtClean="0"/>
              <a:t>LSH</a:t>
            </a:r>
            <a:r>
              <a:rPr lang="ja-JP" altLang="en-US" dirty="0" smtClean="0"/>
              <a:t>について述べたのち，提案手法について述べる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57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 smtClean="0"/>
                  <a:t>検索で使用するソースファイル</a:t>
                </a:r>
                <a:r>
                  <a:rPr lang="ja-JP" altLang="en-US" dirty="0"/>
                  <a:t>間</a:t>
                </a:r>
                <a:r>
                  <a:rPr lang="ja-JP" altLang="en-US" dirty="0" smtClean="0"/>
                  <a:t>の類似度</a:t>
                </a:r>
                <a:endParaRPr lang="en-US" altLang="ja-JP" dirty="0" smtClean="0"/>
              </a:p>
              <a:p>
                <a:pPr marL="800100" lvl="1" indent="-457200">
                  <a:buFont typeface="+mj-lt"/>
                  <a:buAutoNum type="arabicPeriod"/>
                </a:pPr>
                <a:r>
                  <a:rPr lang="ja-JP" altLang="en-US" dirty="0"/>
                  <a:t>コメント</a:t>
                </a:r>
                <a:r>
                  <a:rPr lang="ja-JP" altLang="en-US" dirty="0" smtClean="0"/>
                  <a:t>を</a:t>
                </a:r>
                <a:r>
                  <a:rPr lang="ja-JP" altLang="en-US" dirty="0"/>
                  <a:t>取り除</a:t>
                </a:r>
                <a:r>
                  <a:rPr lang="ja-JP" altLang="en-US" dirty="0" smtClean="0"/>
                  <a:t>く</a:t>
                </a:r>
                <a:endParaRPr lang="en-US" altLang="ja-JP" dirty="0" smtClean="0"/>
              </a:p>
              <a:p>
                <a:pPr marL="800100" lvl="1" indent="-457200">
                  <a:buFont typeface="+mj-lt"/>
                  <a:buAutoNum type="arabicPeriod"/>
                </a:pPr>
                <a:r>
                  <a:rPr kumimoji="1" lang="ja-JP" altLang="en-US" dirty="0" smtClean="0"/>
                  <a:t>ソース</a:t>
                </a:r>
                <a:r>
                  <a:rPr kumimoji="1" lang="ja-JP" altLang="en-US" dirty="0"/>
                  <a:t>ファイル</a:t>
                </a:r>
                <a:r>
                  <a:rPr kumimoji="1" lang="ja-JP" altLang="en-US" dirty="0" smtClean="0"/>
                  <a:t>を字句の</a:t>
                </a:r>
                <a:r>
                  <a:rPr kumimoji="1" lang="ja-JP" altLang="en-US" dirty="0"/>
                  <a:t>列</a:t>
                </a:r>
                <a:r>
                  <a:rPr kumimoji="1" lang="ja-JP" altLang="en-US" dirty="0" smtClean="0"/>
                  <a:t>に</a:t>
                </a:r>
                <a:r>
                  <a:rPr kumimoji="1" lang="ja-JP" altLang="en-US" dirty="0"/>
                  <a:t>分割</a:t>
                </a:r>
                <a:r>
                  <a:rPr kumimoji="1" lang="ja-JP" altLang="en-US" dirty="0" smtClean="0"/>
                  <a:t>する</a:t>
                </a:r>
                <a:endParaRPr kumimoji="1" lang="en-US" altLang="ja-JP" dirty="0" smtClean="0"/>
              </a:p>
              <a:p>
                <a:pPr marL="800100" lvl="1" indent="-457200">
                  <a:buFont typeface="+mj-lt"/>
                  <a:buAutoNum type="arabicPeriod"/>
                </a:pPr>
                <a:r>
                  <a:rPr lang="ja-JP" altLang="en-US" dirty="0" smtClean="0"/>
                  <a:t>字句列から</a:t>
                </a:r>
                <a:r>
                  <a:rPr lang="en-US" altLang="ja-JP" dirty="0" smtClean="0"/>
                  <a:t>n-gram</a:t>
                </a:r>
                <a:r>
                  <a:rPr lang="ja-JP" altLang="en-US" dirty="0" smtClean="0"/>
                  <a:t>の多重集合を得る</a:t>
                </a:r>
                <a:endParaRPr lang="en-US" altLang="ja-JP" dirty="0" smtClean="0"/>
              </a:p>
              <a:p>
                <a:pPr marL="800100" lvl="1" indent="-457200">
                  <a:buFont typeface="+mj-lt"/>
                  <a:buAutoNum type="arabicPeriod"/>
                </a:pPr>
                <a:r>
                  <a:rPr kumimoji="1" lang="ja-JP" altLang="en-US" dirty="0" smtClean="0"/>
                  <a:t>多重</a:t>
                </a:r>
                <a:r>
                  <a:rPr kumimoji="1" lang="ja-JP" altLang="en-US" dirty="0"/>
                  <a:t>集合</a:t>
                </a:r>
                <a:r>
                  <a:rPr kumimoji="1" lang="ja-JP" altLang="en-US" dirty="0" smtClean="0"/>
                  <a:t>を</a:t>
                </a:r>
                <a:r>
                  <a:rPr kumimoji="1" lang="ja-JP" altLang="en-US" dirty="0"/>
                  <a:t>集合</a:t>
                </a:r>
                <a:r>
                  <a:rPr kumimoji="1" lang="ja-JP" altLang="en-US" dirty="0" smtClean="0"/>
                  <a:t>に</a:t>
                </a:r>
                <a:r>
                  <a:rPr kumimoji="1" lang="ja-JP" altLang="en-US" dirty="0"/>
                  <a:t>変換</a:t>
                </a:r>
                <a:r>
                  <a:rPr kumimoji="1" lang="ja-JP" altLang="en-US" dirty="0" smtClean="0"/>
                  <a:t>する</a:t>
                </a:r>
                <a:endParaRPr kumimoji="1" lang="en-US" altLang="ja-JP" dirty="0" smtClean="0"/>
              </a:p>
              <a:p>
                <a:pPr marL="800100" lvl="1" indent="-457200">
                  <a:buFont typeface="+mj-lt"/>
                  <a:buAutoNum type="arabicPeriod"/>
                </a:pPr>
                <a:r>
                  <a:rPr kumimoji="1" lang="ja-JP" altLang="en-US" dirty="0" smtClean="0"/>
                  <a:t>集合に対して</a:t>
                </a:r>
                <a:r>
                  <a:rPr kumimoji="1" lang="en-US" altLang="ja-JP" dirty="0" err="1" smtClean="0"/>
                  <a:t>Jaccard</a:t>
                </a:r>
                <a:r>
                  <a:rPr kumimoji="1" lang="ja-JP" altLang="en-US" dirty="0" smtClean="0"/>
                  <a:t>係数を求め，それを類似度とする</a:t>
                </a:r>
                <a:endParaRPr kumimoji="1" lang="en-US" altLang="ja-JP" dirty="0" smtClean="0"/>
              </a:p>
              <a:p>
                <a:pPr lvl="1"/>
                <a:endParaRPr lang="en-US" altLang="ja-JP" dirty="0"/>
              </a:p>
              <a:p>
                <a:pPr lvl="1"/>
                <a:endParaRPr kumimoji="1" lang="en-US" altLang="ja-JP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𝐽𝑎𝑐𝑐𝑎𝑟𝑑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∩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∪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63" t="-14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27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類似度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前略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 algn="ctr">
              <a:buNone/>
            </a:pPr>
            <a:endParaRPr lang="en-US" altLang="ja-JP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kumimoji="1" lang="en-US" altLang="ja-JP" strike="sngStrike" dirty="0" smtClean="0">
                <a:latin typeface="Consolas" panose="020B0609020204030204" pitchFamily="49" charset="0"/>
                <a:cs typeface="Consolas" panose="020B0609020204030204" pitchFamily="49" charset="0"/>
              </a:rPr>
              <a:t>// foo bar</a:t>
            </a:r>
          </a:p>
          <a:p>
            <a:pPr marL="0" indent="0">
              <a:buNone/>
            </a:pPr>
            <a:r>
              <a:rPr lang="en-US" altLang="ja-JP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func</a:t>
            </a:r>
            <a:r>
              <a:rPr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 ( 0 , 0 , 0 ) ;</a:t>
            </a:r>
          </a:p>
          <a:p>
            <a:pPr marL="0" indent="0">
              <a:buNone/>
            </a:pPr>
            <a:endParaRPr lang="en-US" altLang="ja-JP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algn="ctr">
              <a:buNone/>
            </a:pP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ja-JP" alt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後略</a:t>
            </a:r>
            <a:r>
              <a:rPr kumimoji="1" lang="en-US" altLang="ja-JP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ja-JP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E584-6B5C-416B-B161-FFB67DDCBA35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/>
          <a:p>
            <a:r>
              <a:rPr lang="ja-JP" altLang="en-US" sz="2400" dirty="0" smtClean="0"/>
              <a:t>ソースファイル間の類似度</a:t>
            </a:r>
            <a:endParaRPr lang="en-US" altLang="ja-JP" sz="24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ja-JP" altLang="en-US" sz="2000" dirty="0"/>
              <a:t>コメント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取り除</a:t>
            </a:r>
            <a:r>
              <a:rPr lang="ja-JP" altLang="en-US" sz="2000" dirty="0" smtClean="0"/>
              <a:t>く</a:t>
            </a:r>
            <a:endParaRPr lang="en-US" altLang="ja-JP" sz="2000" dirty="0" smtClean="0"/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>
                <a:solidFill>
                  <a:schemeClr val="bg2"/>
                </a:solidFill>
              </a:rPr>
              <a:t>字句の</a:t>
            </a:r>
            <a:r>
              <a:rPr kumimoji="1" lang="ja-JP" altLang="en-US" sz="2000" dirty="0">
                <a:solidFill>
                  <a:schemeClr val="bg2"/>
                </a:solidFill>
              </a:rPr>
              <a:t>列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に分割</a:t>
            </a:r>
            <a:endParaRPr kumimoji="1" lang="en-US" altLang="ja-JP" sz="2000" dirty="0" smtClean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000" dirty="0" smtClean="0">
                <a:solidFill>
                  <a:schemeClr val="bg2"/>
                </a:solidFill>
              </a:rPr>
              <a:t>n-gram</a:t>
            </a:r>
            <a:r>
              <a:rPr lang="ja-JP" altLang="en-US" sz="2000" dirty="0" smtClean="0">
                <a:solidFill>
                  <a:schemeClr val="bg2"/>
                </a:solidFill>
              </a:rPr>
              <a:t>の多重集合に</a:t>
            </a:r>
            <a:r>
              <a:rPr lang="ja-JP" altLang="en-US" sz="2000" dirty="0">
                <a:solidFill>
                  <a:schemeClr val="bg2"/>
                </a:solidFill>
              </a:rPr>
              <a:t>変換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kumimoji="1" lang="ja-JP" altLang="en-US" sz="2000" dirty="0" smtClean="0">
                <a:solidFill>
                  <a:schemeClr val="bg2"/>
                </a:solidFill>
              </a:rPr>
              <a:t>多重</a:t>
            </a:r>
            <a:r>
              <a:rPr kumimoji="1" lang="ja-JP" altLang="en-US" sz="2000" dirty="0">
                <a:solidFill>
                  <a:schemeClr val="bg2"/>
                </a:solidFill>
              </a:rPr>
              <a:t>集合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を</a:t>
            </a:r>
            <a:r>
              <a:rPr kumimoji="1" lang="ja-JP" altLang="en-US" sz="2000" dirty="0">
                <a:solidFill>
                  <a:schemeClr val="bg2"/>
                </a:solidFill>
              </a:rPr>
              <a:t>集合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に</a:t>
            </a:r>
            <a:r>
              <a:rPr kumimoji="1" lang="ja-JP" altLang="en-US" sz="2000" dirty="0">
                <a:solidFill>
                  <a:schemeClr val="bg2"/>
                </a:solidFill>
              </a:rPr>
              <a:t>変換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する</a:t>
            </a:r>
            <a:endParaRPr kumimoji="1" lang="en-US" altLang="ja-JP" sz="2000" dirty="0" smtClean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r>
              <a:rPr kumimoji="1" lang="en-US" altLang="ja-JP" sz="2000" dirty="0" err="1" smtClean="0">
                <a:solidFill>
                  <a:schemeClr val="bg2"/>
                </a:solidFill>
              </a:rPr>
              <a:t>Jaccard</a:t>
            </a:r>
            <a:r>
              <a:rPr kumimoji="1" lang="ja-JP" altLang="en-US" sz="2000" dirty="0" smtClean="0">
                <a:solidFill>
                  <a:schemeClr val="bg2"/>
                </a:solidFill>
              </a:rPr>
              <a:t>係数を求める</a:t>
            </a:r>
            <a:endParaRPr lang="en-US" altLang="ja-JP" sz="2000" dirty="0">
              <a:solidFill>
                <a:schemeClr val="bg2"/>
              </a:solidFill>
            </a:endParaRPr>
          </a:p>
          <a:p>
            <a:pPr marL="685800" lvl="1" indent="-342900">
              <a:buFont typeface="+mj-lt"/>
              <a:buAutoNum type="arabicPeriod"/>
            </a:pPr>
            <a:endParaRPr kumimoji="1" lang="en-US" altLang="ja-JP" sz="2000" dirty="0" smtClean="0"/>
          </a:p>
        </p:txBody>
      </p:sp>
    </p:spTree>
    <p:extLst>
      <p:ext uri="{BB962C8B-B14F-4D97-AF65-F5344CB8AC3E}">
        <p14:creationId xmlns:p14="http://schemas.microsoft.com/office/powerpoint/2010/main" val="50916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2278</Words>
  <Application>Microsoft Office PowerPoint</Application>
  <PresentationFormat>画面に合わせる (4:3)</PresentationFormat>
  <Paragraphs>594</Paragraphs>
  <Slides>37</Slides>
  <Notes>37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44" baseType="lpstr">
      <vt:lpstr>ＭＳ Ｐゴシック</vt:lpstr>
      <vt:lpstr>游ゴシック</vt:lpstr>
      <vt:lpstr>Arial</vt:lpstr>
      <vt:lpstr>Calibri</vt:lpstr>
      <vt:lpstr>Cambria Math</vt:lpstr>
      <vt:lpstr>Consolas</vt:lpstr>
      <vt:lpstr>Sel-CoolMetal-white</vt:lpstr>
      <vt:lpstr>LSHアルゴリズムを利用した 類似ソースコードの検索</vt:lpstr>
      <vt:lpstr>エラッタ</vt:lpstr>
      <vt:lpstr>概要</vt:lpstr>
      <vt:lpstr>背景</vt:lpstr>
      <vt:lpstr>OSSの再利用コードに関する調査</vt:lpstr>
      <vt:lpstr>ソースファイルの内容による出自の検索</vt:lpstr>
      <vt:lpstr>提案手法</vt:lpstr>
      <vt:lpstr>類似度</vt:lpstr>
      <vt:lpstr>類似度</vt:lpstr>
      <vt:lpstr>類似度</vt:lpstr>
      <vt:lpstr>類似度</vt:lpstr>
      <vt:lpstr>類似度</vt:lpstr>
      <vt:lpstr>類似度</vt:lpstr>
      <vt:lpstr>Locality-Sensitive Hashing[4]</vt:lpstr>
      <vt:lpstr>MinHash</vt:lpstr>
      <vt:lpstr>MinHashが一致する確率の例</vt:lpstr>
      <vt:lpstr>LSHの確率について</vt:lpstr>
      <vt:lpstr>なぜこのような確率になるのか</vt:lpstr>
      <vt:lpstr>LSHの動作イメージ (パラメータ: r=2, b=4)</vt:lpstr>
      <vt:lpstr>パラメータと確率</vt:lpstr>
      <vt:lpstr>類似度の分布</vt:lpstr>
      <vt:lpstr>本研究で用いるパラメータ</vt:lpstr>
      <vt:lpstr>手法の流れ</vt:lpstr>
      <vt:lpstr>登録ステップ</vt:lpstr>
      <vt:lpstr>検索ステップ</vt:lpstr>
      <vt:lpstr>類似度の推定量</vt:lpstr>
      <vt:lpstr>推定値の例 (パラメータ: r=2, b=4) </vt:lpstr>
      <vt:lpstr>手法の評価</vt:lpstr>
      <vt:lpstr>検索結果について</vt:lpstr>
      <vt:lpstr>libpng/png.c</vt:lpstr>
      <vt:lpstr>libcurl/url.c</vt:lpstr>
      <vt:lpstr>類似度の推定値と実際の値の関係</vt:lpstr>
      <vt:lpstr>ケーススタディ: 出自の検索への適用</vt:lpstr>
      <vt:lpstr>ケーススタディ: 検索の結果</vt:lpstr>
      <vt:lpstr>ケーススタディ: 類似度の推定値について</vt:lpstr>
      <vt:lpstr>検索のパフォーマンス</vt:lpstr>
      <vt:lpstr>まとめ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2016-03-14T07:40:47Z</dcterms:created>
  <dcterms:modified xsi:type="dcterms:W3CDTF">2016-03-14T07:41:23Z</dcterms:modified>
</cp:coreProperties>
</file>