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5"/>
  </p:notesMasterIdLst>
  <p:handoutMasterIdLst>
    <p:handoutMasterId r:id="rId36"/>
  </p:handoutMasterIdLst>
  <p:sldIdLst>
    <p:sldId id="357" r:id="rId2"/>
    <p:sldId id="433" r:id="rId3"/>
    <p:sldId id="438" r:id="rId4"/>
    <p:sldId id="437" r:id="rId5"/>
    <p:sldId id="465" r:id="rId6"/>
    <p:sldId id="439" r:id="rId7"/>
    <p:sldId id="470" r:id="rId8"/>
    <p:sldId id="469" r:id="rId9"/>
    <p:sldId id="468" r:id="rId10"/>
    <p:sldId id="491" r:id="rId11"/>
    <p:sldId id="472" r:id="rId12"/>
    <p:sldId id="422" r:id="rId13"/>
    <p:sldId id="421" r:id="rId14"/>
    <p:sldId id="423" r:id="rId15"/>
    <p:sldId id="426" r:id="rId16"/>
    <p:sldId id="427" r:id="rId17"/>
    <p:sldId id="481" r:id="rId18"/>
    <p:sldId id="482" r:id="rId19"/>
    <p:sldId id="483" r:id="rId20"/>
    <p:sldId id="484" r:id="rId21"/>
    <p:sldId id="485" r:id="rId22"/>
    <p:sldId id="486" r:id="rId23"/>
    <p:sldId id="487" r:id="rId24"/>
    <p:sldId id="488" r:id="rId25"/>
    <p:sldId id="489" r:id="rId26"/>
    <p:sldId id="490" r:id="rId27"/>
    <p:sldId id="448" r:id="rId28"/>
    <p:sldId id="452" r:id="rId29"/>
    <p:sldId id="479" r:id="rId30"/>
    <p:sldId id="476" r:id="rId31"/>
    <p:sldId id="478" r:id="rId32"/>
    <p:sldId id="475" r:id="rId33"/>
    <p:sldId id="447" r:id="rId34"/>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tosinr" initials="m" lastIdx="1" clrIdx="0">
    <p:extLst>
      <p:ext uri="{19B8F6BF-5375-455C-9EA6-DF929625EA0E}">
        <p15:presenceInfo xmlns:p15="http://schemas.microsoft.com/office/powerpoint/2012/main" userId="m-tosin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DD4C7"/>
    <a:srgbClr val="EAEAEA"/>
    <a:srgbClr val="FF99FF"/>
    <a:srgbClr val="FF9999"/>
    <a:srgbClr val="FFCCFF"/>
    <a:srgbClr val="FF9F9F"/>
    <a:srgbClr val="FF8F8F"/>
    <a:srgbClr val="FF5353"/>
    <a:srgbClr val="EEF7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88" autoAdjust="0"/>
    <p:restoredTop sz="82993" autoAdjust="0"/>
  </p:normalViewPr>
  <p:slideViewPr>
    <p:cSldViewPr snapToGrid="0">
      <p:cViewPr varScale="1">
        <p:scale>
          <a:sx n="62" d="100"/>
          <a:sy n="62" d="100"/>
        </p:scale>
        <p:origin x="1668"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1" y="2"/>
            <a:ext cx="2949575" cy="498475"/>
          </a:xfrm>
          <a:prstGeom prst="rect">
            <a:avLst/>
          </a:prstGeom>
        </p:spPr>
        <p:txBody>
          <a:bodyPr vert="horz" lIns="91440" tIns="45720" rIns="91440" bIns="45720" rtlCol="0"/>
          <a:lstStyle>
            <a:lvl1pPr algn="r">
              <a:defRPr sz="1200"/>
            </a:lvl1pPr>
          </a:lstStyle>
          <a:p>
            <a:fld id="{47FB9625-2D7E-4EBD-AEBE-2AFBEA3D60E3}" type="datetimeFigureOut">
              <a:rPr kumimoji="1" lang="ja-JP" altLang="en-US" smtClean="0"/>
              <a:t>2016/3/19</a:t>
            </a:fld>
            <a:endParaRPr kumimoji="1" lang="ja-JP" altLang="en-US"/>
          </a:p>
        </p:txBody>
      </p:sp>
      <p:sp>
        <p:nvSpPr>
          <p:cNvPr id="4" name="フッター プレースホルダー 3"/>
          <p:cNvSpPr>
            <a:spLocks noGrp="1"/>
          </p:cNvSpPr>
          <p:nvPr>
            <p:ph type="ftr" sz="quarter" idx="2"/>
          </p:nvPr>
        </p:nvSpPr>
        <p:spPr>
          <a:xfrm>
            <a:off x="1" y="9440865"/>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1" y="9440865"/>
            <a:ext cx="2949575" cy="498475"/>
          </a:xfrm>
          <a:prstGeom prst="rect">
            <a:avLst/>
          </a:prstGeom>
        </p:spPr>
        <p:txBody>
          <a:bodyPr vert="horz" lIns="91440" tIns="45720" rIns="91440" bIns="45720" rtlCol="0" anchor="b"/>
          <a:lstStyle>
            <a:lvl1pPr algn="r">
              <a:defRPr sz="1200"/>
            </a:lvl1pPr>
          </a:lstStyle>
          <a:p>
            <a:fld id="{5F283937-8BBD-42C4-B574-A2A3C61155F0}" type="slidenum">
              <a:rPr kumimoji="1" lang="ja-JP" altLang="en-US" smtClean="0"/>
              <a:t>‹#›</a:t>
            </a:fld>
            <a:endParaRPr kumimoji="1" lang="ja-JP" altLang="en-US"/>
          </a:p>
        </p:txBody>
      </p:sp>
    </p:spTree>
    <p:extLst>
      <p:ext uri="{BB962C8B-B14F-4D97-AF65-F5344CB8AC3E}">
        <p14:creationId xmlns:p14="http://schemas.microsoft.com/office/powerpoint/2010/main" val="3137192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8693"/>
          </a:xfrm>
          <a:prstGeom prst="rect">
            <a:avLst/>
          </a:prstGeom>
        </p:spPr>
        <p:txBody>
          <a:bodyPr vert="horz" lIns="91440" tIns="45720" rIns="91440" bIns="45720" rtlCol="0"/>
          <a:lstStyle>
            <a:lvl1pPr algn="r">
              <a:defRPr sz="1200"/>
            </a:lvl1pPr>
          </a:lstStyle>
          <a:p>
            <a:fld id="{A1CB44B7-EF9C-4430-BA2C-4C4CF9433EB7}" type="datetimeFigureOut">
              <a:rPr kumimoji="1" lang="ja-JP" altLang="en-US" smtClean="0"/>
              <a:t>2016/3/19</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8692"/>
          </a:xfrm>
          <a:prstGeom prst="rect">
            <a:avLst/>
          </a:prstGeom>
        </p:spPr>
        <p:txBody>
          <a:bodyPr vert="horz" lIns="91440" tIns="45720" rIns="91440" bIns="45720" rtlCol="0" anchor="b"/>
          <a:lstStyle>
            <a:lvl1pPr algn="r">
              <a:defRPr sz="1200"/>
            </a:lvl1pPr>
          </a:lstStyle>
          <a:p>
            <a:fld id="{5E222626-F116-4F99-A467-92F8C373E497}" type="slidenum">
              <a:rPr kumimoji="1" lang="ja-JP" altLang="en-US" smtClean="0"/>
              <a:t>‹#›</a:t>
            </a:fld>
            <a:endParaRPr kumimoji="1" lang="ja-JP" altLang="en-US"/>
          </a:p>
        </p:txBody>
      </p:sp>
    </p:spTree>
    <p:extLst>
      <p:ext uri="{BB962C8B-B14F-4D97-AF65-F5344CB8AC3E}">
        <p14:creationId xmlns:p14="http://schemas.microsoft.com/office/powerpoint/2010/main" val="18036242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a:t>
            </a:fld>
            <a:endParaRPr kumimoji="1" lang="ja-JP" altLang="en-US"/>
          </a:p>
        </p:txBody>
      </p:sp>
    </p:spTree>
    <p:extLst>
      <p:ext uri="{BB962C8B-B14F-4D97-AF65-F5344CB8AC3E}">
        <p14:creationId xmlns:p14="http://schemas.microsoft.com/office/powerpoint/2010/main" val="29313939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13</a:t>
            </a:fld>
            <a:endParaRPr kumimoji="1" lang="ja-JP" altLang="en-US"/>
          </a:p>
        </p:txBody>
      </p:sp>
    </p:spTree>
    <p:extLst>
      <p:ext uri="{BB962C8B-B14F-4D97-AF65-F5344CB8AC3E}">
        <p14:creationId xmlns:p14="http://schemas.microsoft.com/office/powerpoint/2010/main" val="11236910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14</a:t>
            </a:fld>
            <a:endParaRPr kumimoji="1" lang="ja-JP" altLang="en-US"/>
          </a:p>
        </p:txBody>
      </p:sp>
    </p:spTree>
    <p:extLst>
      <p:ext uri="{BB962C8B-B14F-4D97-AF65-F5344CB8AC3E}">
        <p14:creationId xmlns:p14="http://schemas.microsoft.com/office/powerpoint/2010/main" val="28096042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15</a:t>
            </a:fld>
            <a:endParaRPr kumimoji="1" lang="ja-JP" altLang="en-US"/>
          </a:p>
        </p:txBody>
      </p:sp>
    </p:spTree>
    <p:extLst>
      <p:ext uri="{BB962C8B-B14F-4D97-AF65-F5344CB8AC3E}">
        <p14:creationId xmlns:p14="http://schemas.microsoft.com/office/powerpoint/2010/main" val="3984680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9:00</a:t>
            </a:r>
          </a:p>
          <a:p>
            <a:r>
              <a:rPr kumimoji="1" lang="ja-JP" altLang="en-US" dirty="0" smtClean="0"/>
              <a:t>以上が手順の説明となります．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16</a:t>
            </a:fld>
            <a:endParaRPr kumimoji="1" lang="ja-JP" altLang="en-US"/>
          </a:p>
        </p:txBody>
      </p:sp>
    </p:spTree>
    <p:extLst>
      <p:ext uri="{BB962C8B-B14F-4D97-AF65-F5344CB8AC3E}">
        <p14:creationId xmlns:p14="http://schemas.microsoft.com/office/powerpoint/2010/main" val="24586715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メモリが足りなかった理由</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28</a:t>
            </a:fld>
            <a:endParaRPr kumimoji="1" lang="ja-JP" altLang="en-US"/>
          </a:p>
        </p:txBody>
      </p:sp>
    </p:spTree>
    <p:extLst>
      <p:ext uri="{BB962C8B-B14F-4D97-AF65-F5344CB8AC3E}">
        <p14:creationId xmlns:p14="http://schemas.microsoft.com/office/powerpoint/2010/main" val="6140288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実行の観測対象外に関連するバグであったために</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29</a:t>
            </a:fld>
            <a:endParaRPr kumimoji="1" lang="ja-JP" altLang="en-US"/>
          </a:p>
        </p:txBody>
      </p:sp>
    </p:spTree>
    <p:extLst>
      <p:ext uri="{BB962C8B-B14F-4D97-AF65-F5344CB8AC3E}">
        <p14:creationId xmlns:p14="http://schemas.microsoft.com/office/powerpoint/2010/main" val="30531647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30</a:t>
            </a:fld>
            <a:endParaRPr kumimoji="1" lang="ja-JP" altLang="en-US"/>
          </a:p>
        </p:txBody>
      </p:sp>
    </p:spTree>
    <p:extLst>
      <p:ext uri="{BB962C8B-B14F-4D97-AF65-F5344CB8AC3E}">
        <p14:creationId xmlns:p14="http://schemas.microsoft.com/office/powerpoint/2010/main" val="42736740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31</a:t>
            </a:fld>
            <a:endParaRPr kumimoji="1" lang="ja-JP" altLang="en-US"/>
          </a:p>
        </p:txBody>
      </p:sp>
    </p:spTree>
    <p:extLst>
      <p:ext uri="{BB962C8B-B14F-4D97-AF65-F5344CB8AC3E}">
        <p14:creationId xmlns:p14="http://schemas.microsoft.com/office/powerpoint/2010/main" val="1929308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バグ修正の影響分析を対象としている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2</a:t>
            </a:fld>
            <a:endParaRPr kumimoji="1" lang="ja-JP" altLang="en-US"/>
          </a:p>
        </p:txBody>
      </p:sp>
    </p:spTree>
    <p:extLst>
      <p:ext uri="{BB962C8B-B14F-4D97-AF65-F5344CB8AC3E}">
        <p14:creationId xmlns:p14="http://schemas.microsoft.com/office/powerpoint/2010/main" val="1927214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バグ修正作業において，開発者はプログラムを修正し，</a:t>
            </a:r>
            <a:endParaRPr kumimoji="1" lang="en-US" altLang="ja-JP" dirty="0" smtClean="0"/>
          </a:p>
          <a:p>
            <a:endParaRPr kumimoji="1" lang="en-US" altLang="ja-JP" dirty="0" smtClean="0"/>
          </a:p>
          <a:p>
            <a:r>
              <a:rPr kumimoji="1" lang="ja-JP" altLang="en-US" dirty="0" smtClean="0"/>
              <a:t>開発者の関心事として</a:t>
            </a:r>
            <a:endParaRPr kumimoji="1" lang="en-US" altLang="ja-JP" dirty="0" smtClean="0"/>
          </a:p>
          <a:p>
            <a:r>
              <a:rPr kumimoji="1" lang="ja-JP" altLang="en-US" dirty="0" smtClean="0"/>
              <a:t>～といったことが挙げられます．</a:t>
            </a:r>
            <a:endParaRPr kumimoji="1" lang="en-US" altLang="ja-JP" dirty="0" smtClean="0"/>
          </a:p>
          <a:p>
            <a:r>
              <a:rPr kumimoji="1" lang="ja-JP" altLang="en-US" dirty="0" smtClean="0"/>
              <a:t>本研究では，このような関心事に答える事を目標とします．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3</a:t>
            </a:fld>
            <a:endParaRPr kumimoji="1" lang="ja-JP" altLang="en-US"/>
          </a:p>
        </p:txBody>
      </p:sp>
    </p:spTree>
    <p:extLst>
      <p:ext uri="{BB962C8B-B14F-4D97-AF65-F5344CB8AC3E}">
        <p14:creationId xmlns:p14="http://schemas.microsoft.com/office/powerpoint/2010/main" val="1220156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mtClean="0"/>
              <a:t>3:00</a:t>
            </a:r>
          </a:p>
          <a:p>
            <a:r>
              <a:rPr kumimoji="1" lang="ja-JP" altLang="en-US" dirty="0" smtClean="0"/>
              <a:t>本研究では，バグ修正前後の実行を比べており，</a:t>
            </a:r>
            <a:endParaRPr kumimoji="1" lang="en-US" altLang="ja-JP" dirty="0" smtClean="0"/>
          </a:p>
          <a:p>
            <a:r>
              <a:rPr kumimoji="1" lang="en-US" altLang="ja-JP" dirty="0" smtClean="0"/>
              <a:t>2</a:t>
            </a:r>
            <a:r>
              <a:rPr kumimoji="1" lang="ja-JP" altLang="en-US" dirty="0" err="1" smtClean="0"/>
              <a:t>つの</a:t>
            </a:r>
            <a:r>
              <a:rPr kumimoji="1" lang="ja-JP" altLang="en-US" dirty="0" smtClean="0"/>
              <a:t>実行を比べる研究もされていおり，</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5</a:t>
            </a:fld>
            <a:endParaRPr kumimoji="1" lang="ja-JP" altLang="en-US"/>
          </a:p>
        </p:txBody>
      </p:sp>
    </p:spTree>
    <p:extLst>
      <p:ext uri="{BB962C8B-B14F-4D97-AF65-F5344CB8AC3E}">
        <p14:creationId xmlns:p14="http://schemas.microsoft.com/office/powerpoint/2010/main" val="1104688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データの流れと実行制御を</a:t>
            </a:r>
            <a:r>
              <a:rPr kumimoji="1" lang="en-US" altLang="ja-JP" dirty="0" smtClean="0"/>
              <a:t>	</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6</a:t>
            </a:fld>
            <a:endParaRPr kumimoji="1" lang="ja-JP" altLang="en-US"/>
          </a:p>
        </p:txBody>
      </p:sp>
    </p:spTree>
    <p:extLst>
      <p:ext uri="{BB962C8B-B14F-4D97-AF65-F5344CB8AC3E}">
        <p14:creationId xmlns:p14="http://schemas.microsoft.com/office/powerpoint/2010/main" val="17926833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サンプルコードを記述</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9</a:t>
            </a:fld>
            <a:endParaRPr kumimoji="1" lang="ja-JP" altLang="en-US"/>
          </a:p>
        </p:txBody>
      </p:sp>
    </p:spTree>
    <p:extLst>
      <p:ext uri="{BB962C8B-B14F-4D97-AF65-F5344CB8AC3E}">
        <p14:creationId xmlns:p14="http://schemas.microsoft.com/office/powerpoint/2010/main" val="13864078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サンプルコードを記述</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10</a:t>
            </a:fld>
            <a:endParaRPr kumimoji="1" lang="ja-JP" altLang="en-US"/>
          </a:p>
        </p:txBody>
      </p:sp>
    </p:spTree>
    <p:extLst>
      <p:ext uri="{BB962C8B-B14F-4D97-AF65-F5344CB8AC3E}">
        <p14:creationId xmlns:p14="http://schemas.microsoft.com/office/powerpoint/2010/main" val="12234011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7:00</a:t>
            </a:r>
          </a:p>
          <a:p>
            <a:r>
              <a:rPr kumimoji="1" lang="ja-JP" altLang="en-US" dirty="0" smtClean="0"/>
              <a:t>以上が手法の説明になります．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11</a:t>
            </a:fld>
            <a:endParaRPr kumimoji="1" lang="ja-JP" altLang="en-US"/>
          </a:p>
        </p:txBody>
      </p:sp>
    </p:spTree>
    <p:extLst>
      <p:ext uri="{BB962C8B-B14F-4D97-AF65-F5344CB8AC3E}">
        <p14:creationId xmlns:p14="http://schemas.microsoft.com/office/powerpoint/2010/main" val="781846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12</a:t>
            </a:fld>
            <a:endParaRPr kumimoji="1" lang="ja-JP" altLang="en-US"/>
          </a:p>
        </p:txBody>
      </p:sp>
    </p:spTree>
    <p:extLst>
      <p:ext uri="{BB962C8B-B14F-4D97-AF65-F5344CB8AC3E}">
        <p14:creationId xmlns:p14="http://schemas.microsoft.com/office/powerpoint/2010/main" val="7585010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fld id="{A141B8F4-2A05-4CB7-989C-990E05F93EBE}" type="datetime1">
              <a:rPr kumimoji="1" lang="ja-JP" altLang="en-US" smtClean="0"/>
              <a:t>2016/3/19</a:t>
            </a:fld>
            <a:endParaRPr kumimoji="1" lang="ja-JP" altLang="en-US"/>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kumimoji="1" lang="ja-JP" altLang="en-US"/>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58954C93-FD0E-4A8B-B704-2CA040F85051}" type="slidenum">
              <a:rPr lang="ja-JP" altLang="en-US" smtClean="0"/>
              <a:pPr/>
              <a:t>‹#›</a:t>
            </a:fld>
            <a:endParaRPr lang="ja-JP" altLang="en-US" dirty="0"/>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extLst>
      <p:ext uri="{BB962C8B-B14F-4D97-AF65-F5344CB8AC3E}">
        <p14:creationId xmlns:p14="http://schemas.microsoft.com/office/powerpoint/2010/main" val="175693563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28809637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063866637"/>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8624007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extLst>
      <p:ext uri="{BB962C8B-B14F-4D97-AF65-F5344CB8AC3E}">
        <p14:creationId xmlns:p14="http://schemas.microsoft.com/office/powerpoint/2010/main" val="22273703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41136133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6898031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3209350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5825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178980037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337626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extLst>
      <p:ext uri="{BB962C8B-B14F-4D97-AF65-F5344CB8AC3E}">
        <p14:creationId xmlns:p14="http://schemas.microsoft.com/office/powerpoint/2010/main" val="251788145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188" y="0"/>
            <a:ext cx="7921625" cy="2349500"/>
          </a:xfrm>
        </p:spPr>
        <p:txBody>
          <a:bodyPr/>
          <a:lstStyle/>
          <a:p>
            <a:r>
              <a:rPr lang="ja-JP" altLang="en-US" sz="4000" dirty="0"/>
              <a:t>動的スライスを用いたバグ修正前後の実行系列の差分検出</a:t>
            </a:r>
            <a:r>
              <a:rPr lang="ja-JP" altLang="en-US" sz="4000" dirty="0" smtClean="0"/>
              <a:t>手法の提案 </a:t>
            </a:r>
            <a:endParaRPr kumimoji="1" lang="ja-JP" altLang="en-US" sz="4000" dirty="0"/>
          </a:p>
        </p:txBody>
      </p:sp>
      <p:sp>
        <p:nvSpPr>
          <p:cNvPr id="4" name="スライド番号プレースホルダー 3"/>
          <p:cNvSpPr>
            <a:spLocks noGrp="1"/>
          </p:cNvSpPr>
          <p:nvPr>
            <p:ph type="sldNum" sz="quarter" idx="4"/>
          </p:nvPr>
        </p:nvSpPr>
        <p:spPr/>
        <p:txBody>
          <a:bodyPr/>
          <a:lstStyle/>
          <a:p>
            <a:fld id="{58954C93-FD0E-4A8B-B704-2CA040F85051}" type="slidenum">
              <a:rPr kumimoji="1" lang="ja-JP" altLang="en-US" smtClean="0"/>
              <a:t>1</a:t>
            </a:fld>
            <a:endParaRPr kumimoji="1" lang="ja-JP" altLang="en-US" dirty="0"/>
          </a:p>
        </p:txBody>
      </p:sp>
      <p:sp>
        <p:nvSpPr>
          <p:cNvPr id="5" name="サブタイトル 2"/>
          <p:cNvSpPr txBox="1">
            <a:spLocks/>
          </p:cNvSpPr>
          <p:nvPr/>
        </p:nvSpPr>
        <p:spPr bwMode="auto">
          <a:xfrm>
            <a:off x="1513489" y="2562301"/>
            <a:ext cx="7127274" cy="9061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3"/>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4"/>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algn="r"/>
            <a:r>
              <a:rPr lang="ja-JP" altLang="en-US" sz="2800" kern="0" dirty="0" smtClean="0"/>
              <a:t>大阪大学大学院情報科学研究科</a:t>
            </a:r>
            <a:endParaRPr lang="en-US" altLang="ja-JP" sz="2800" kern="0" dirty="0" smtClean="0"/>
          </a:p>
          <a:p>
            <a:pPr algn="r"/>
            <a:r>
              <a:rPr lang="ja-JP" altLang="en-US" sz="2800" u="sng" kern="0" dirty="0" smtClean="0"/>
              <a:t>松村 俊徳</a:t>
            </a:r>
            <a:r>
              <a:rPr lang="en-US" altLang="ja-JP" sz="2800" kern="0" dirty="0" smtClean="0"/>
              <a:t>, </a:t>
            </a:r>
            <a:r>
              <a:rPr lang="ja-JP" altLang="en-US" sz="2800" kern="0" dirty="0" smtClean="0"/>
              <a:t>石尾 隆</a:t>
            </a:r>
            <a:r>
              <a:rPr lang="en-US" altLang="ja-JP" sz="2800" kern="0" dirty="0" smtClean="0"/>
              <a:t>,</a:t>
            </a:r>
            <a:r>
              <a:rPr lang="ja-JP" altLang="en-US" sz="2800" kern="0" dirty="0" smtClean="0"/>
              <a:t> 井上 克郎</a:t>
            </a:r>
            <a:endParaRPr lang="ja-JP" altLang="en-US" sz="2800" kern="0" dirty="0"/>
          </a:p>
        </p:txBody>
      </p:sp>
    </p:spTree>
    <p:extLst>
      <p:ext uri="{BB962C8B-B14F-4D97-AF65-F5344CB8AC3E}">
        <p14:creationId xmlns:p14="http://schemas.microsoft.com/office/powerpoint/2010/main" val="14559628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フォワードスライスの比較方法</a:t>
            </a:r>
            <a:endParaRPr kumimoji="1" lang="ja-JP" altLang="en-US" dirty="0"/>
          </a:p>
        </p:txBody>
      </p:sp>
      <p:sp>
        <p:nvSpPr>
          <p:cNvPr id="3" name="コンテンツ プレースホルダー 2"/>
          <p:cNvSpPr>
            <a:spLocks noGrp="1"/>
          </p:cNvSpPr>
          <p:nvPr>
            <p:ph idx="1"/>
          </p:nvPr>
        </p:nvSpPr>
        <p:spPr/>
        <p:txBody>
          <a:bodyPr/>
          <a:lstStyle/>
          <a:p>
            <a:r>
              <a:rPr lang="ja-JP" altLang="en-US" sz="2600" dirty="0" smtClean="0"/>
              <a:t>フォワードスライス内</a:t>
            </a:r>
            <a:r>
              <a:rPr lang="ja-JP" altLang="en-US" sz="2600" dirty="0"/>
              <a:t>の各頂点に対して，その頂点に到達する経路上に存在する頂点</a:t>
            </a:r>
            <a:r>
              <a:rPr lang="ja-JP" altLang="en-US" sz="2600" dirty="0" smtClean="0"/>
              <a:t>集合を求める</a:t>
            </a:r>
            <a:endParaRPr lang="en-US" altLang="ja-JP" sz="2600" dirty="0" smtClean="0"/>
          </a:p>
          <a:p>
            <a:pPr lvl="1"/>
            <a:r>
              <a:rPr lang="ja-JP" altLang="en-US" sz="2200" dirty="0" smtClean="0"/>
              <a:t>経路という情報を，頂点集合に変換し比較を行う</a:t>
            </a:r>
            <a:endParaRPr lang="en-US" altLang="ja-JP" sz="2200" dirty="0" smtClean="0"/>
          </a:p>
          <a:p>
            <a:pPr lvl="1"/>
            <a:r>
              <a:rPr lang="ja-JP" altLang="en-US" sz="2200" dirty="0" smtClean="0"/>
              <a:t>情報としては削る形となるが，組み合わせ爆発を考慮しなくてすむ</a:t>
            </a:r>
            <a:endParaRPr lang="en-US" altLang="ja-JP" sz="2200" dirty="0"/>
          </a:p>
          <a:p>
            <a:endParaRPr lang="en-US" altLang="ja-JP" sz="2400" dirty="0" smtClean="0"/>
          </a:p>
          <a:p>
            <a:r>
              <a:rPr lang="en-US" altLang="ja-JP" sz="2600" dirty="0" smtClean="0"/>
              <a:t>2</a:t>
            </a:r>
            <a:r>
              <a:rPr lang="ja-JP" altLang="en-US" sz="2600" dirty="0" err="1" smtClean="0"/>
              <a:t>つの</a:t>
            </a:r>
            <a:r>
              <a:rPr lang="ja-JP" altLang="en-US" sz="2600" dirty="0" smtClean="0"/>
              <a:t>フォワードスライス間で片方にのみ固有な頂点を差分として検出する</a:t>
            </a:r>
            <a:endParaRPr lang="en-US" altLang="ja-JP" sz="2600" dirty="0" smtClean="0"/>
          </a:p>
          <a:p>
            <a:pPr lvl="1"/>
            <a:r>
              <a:rPr lang="ja-JP" altLang="en-US" sz="2200" dirty="0" smtClean="0"/>
              <a:t>頂点集合の等しい頂点が，もう一方のフォワードスライスに存在しない場合に固有な頂点であるとする</a:t>
            </a:r>
            <a:endParaRPr lang="en-US" altLang="ja-JP" sz="2200" dirty="0" smtClean="0"/>
          </a:p>
        </p:txBody>
      </p:sp>
    </p:spTree>
    <p:extLst>
      <p:ext uri="{BB962C8B-B14F-4D97-AF65-F5344CB8AC3E}">
        <p14:creationId xmlns:p14="http://schemas.microsoft.com/office/powerpoint/2010/main" val="3784978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フォワードスライス</a:t>
            </a:r>
            <a:endParaRPr kumimoji="1" lang="ja-JP" altLang="en-US" dirty="0"/>
          </a:p>
        </p:txBody>
      </p:sp>
      <p:sp>
        <p:nvSpPr>
          <p:cNvPr id="4" name="円/楕円 3"/>
          <p:cNvSpPr/>
          <p:nvPr/>
        </p:nvSpPr>
        <p:spPr>
          <a:xfrm>
            <a:off x="308861" y="2135354"/>
            <a:ext cx="1536268" cy="882711"/>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return</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円/楕円 4"/>
          <p:cNvSpPr/>
          <p:nvPr/>
        </p:nvSpPr>
        <p:spPr>
          <a:xfrm>
            <a:off x="2601461" y="2132632"/>
            <a:ext cx="1529668" cy="888154"/>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if(foo)</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円/楕円 5"/>
          <p:cNvSpPr/>
          <p:nvPr/>
        </p:nvSpPr>
        <p:spPr>
          <a:xfrm>
            <a:off x="4979115" y="2132632"/>
            <a:ext cx="1196385" cy="888154"/>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 0</a:t>
            </a:r>
            <a:endParaRPr lang="ja-JP" altLang="en-US" sz="20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円/楕円 6"/>
          <p:cNvSpPr/>
          <p:nvPr/>
        </p:nvSpPr>
        <p:spPr>
          <a:xfrm>
            <a:off x="7023486" y="2112001"/>
            <a:ext cx="1646985" cy="929416"/>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rint(</a:t>
            </a: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6" name="直線矢印コネクタ 15"/>
          <p:cNvCxnSpPr/>
          <p:nvPr/>
        </p:nvCxnSpPr>
        <p:spPr bwMode="auto">
          <a:xfrm flipV="1">
            <a:off x="1845129" y="2576709"/>
            <a:ext cx="756332" cy="1"/>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18" name="直線矢印コネクタ 17"/>
          <p:cNvCxnSpPr/>
          <p:nvPr/>
        </p:nvCxnSpPr>
        <p:spPr bwMode="auto">
          <a:xfrm>
            <a:off x="4131129" y="2576709"/>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21" name="直線矢印コネクタ 20"/>
          <p:cNvCxnSpPr/>
          <p:nvPr/>
        </p:nvCxnSpPr>
        <p:spPr bwMode="auto">
          <a:xfrm>
            <a:off x="6175500" y="2576709"/>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41" name="正方形/長方形 40"/>
          <p:cNvSpPr/>
          <p:nvPr/>
        </p:nvSpPr>
        <p:spPr bwMode="auto">
          <a:xfrm>
            <a:off x="179388" y="1378862"/>
            <a:ext cx="1299648" cy="550276"/>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修正前</a:t>
            </a:r>
          </a:p>
        </p:txBody>
      </p:sp>
      <p:sp>
        <p:nvSpPr>
          <p:cNvPr id="42" name="正方形/長方形 41"/>
          <p:cNvSpPr/>
          <p:nvPr/>
        </p:nvSpPr>
        <p:spPr bwMode="auto">
          <a:xfrm>
            <a:off x="179388" y="4027881"/>
            <a:ext cx="1299648" cy="550276"/>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修正後</a:t>
            </a:r>
          </a:p>
        </p:txBody>
      </p:sp>
      <p:sp>
        <p:nvSpPr>
          <p:cNvPr id="55" name="円/楕円 54"/>
          <p:cNvSpPr/>
          <p:nvPr/>
        </p:nvSpPr>
        <p:spPr>
          <a:xfrm>
            <a:off x="308861" y="4733118"/>
            <a:ext cx="1536268" cy="882711"/>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return</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円/楕円 55"/>
          <p:cNvSpPr/>
          <p:nvPr/>
        </p:nvSpPr>
        <p:spPr>
          <a:xfrm>
            <a:off x="2601461" y="4730396"/>
            <a:ext cx="1529668" cy="888154"/>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if(foo)</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円/楕円 56"/>
          <p:cNvSpPr/>
          <p:nvPr/>
        </p:nvSpPr>
        <p:spPr>
          <a:xfrm>
            <a:off x="4979115" y="4730396"/>
            <a:ext cx="1196385" cy="888154"/>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 1</a:t>
            </a:r>
            <a:endParaRPr lang="ja-JP" altLang="en-US" sz="20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円/楕円 57"/>
          <p:cNvSpPr/>
          <p:nvPr/>
        </p:nvSpPr>
        <p:spPr>
          <a:xfrm>
            <a:off x="7023486" y="4709765"/>
            <a:ext cx="1646985" cy="929416"/>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rint(</a:t>
            </a: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9" name="直線矢印コネクタ 58"/>
          <p:cNvCxnSpPr/>
          <p:nvPr/>
        </p:nvCxnSpPr>
        <p:spPr bwMode="auto">
          <a:xfrm flipV="1">
            <a:off x="1845129" y="5174473"/>
            <a:ext cx="756332" cy="1"/>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60" name="直線矢印コネクタ 59"/>
          <p:cNvCxnSpPr/>
          <p:nvPr/>
        </p:nvCxnSpPr>
        <p:spPr bwMode="auto">
          <a:xfrm>
            <a:off x="4131129" y="5174473"/>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61" name="直線矢印コネクタ 60"/>
          <p:cNvCxnSpPr/>
          <p:nvPr/>
        </p:nvCxnSpPr>
        <p:spPr bwMode="auto">
          <a:xfrm>
            <a:off x="6175500" y="5174473"/>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19" name="正方形/長方形 18"/>
          <p:cNvSpPr/>
          <p:nvPr/>
        </p:nvSpPr>
        <p:spPr>
          <a:xfrm>
            <a:off x="3123279" y="3041417"/>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3123279" y="5600168"/>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4946171" y="3058158"/>
            <a:ext cx="1262269"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{if(foo)}</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4946171" y="5655922"/>
            <a:ext cx="1262269"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{if(foo)}</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6856952" y="3104324"/>
            <a:ext cx="1991635"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{if(foo),</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b="1" dirty="0" err="1"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 0</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6856951" y="5702088"/>
            <a:ext cx="1991635"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{if(foo), </a:t>
            </a:r>
            <a:r>
              <a:rPr lang="en-US" altLang="ja-JP" b="1" dirty="0" err="1"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 1</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4188809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提案手法の手順</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a:pPr>
            <a:r>
              <a:rPr kumimoji="1" lang="ja-JP" altLang="en-US" dirty="0" smtClean="0"/>
              <a:t>実行の記録</a:t>
            </a:r>
            <a:endParaRPr kumimoji="1" lang="en-US" altLang="ja-JP" dirty="0" smtClean="0"/>
          </a:p>
          <a:p>
            <a:pPr marL="514350" indent="-514350">
              <a:buFont typeface="+mj-lt"/>
              <a:buAutoNum type="arabicPeriod"/>
            </a:pPr>
            <a:endParaRPr lang="en-US" altLang="ja-JP" dirty="0" smtClean="0"/>
          </a:p>
          <a:p>
            <a:pPr marL="514350" indent="-514350">
              <a:buFont typeface="+mj-lt"/>
              <a:buAutoNum type="arabicPeriod"/>
            </a:pPr>
            <a:r>
              <a:rPr lang="ja-JP" altLang="en-US" dirty="0" smtClean="0"/>
              <a:t>動的プログラム依存グラフの計算</a:t>
            </a:r>
            <a:endParaRPr lang="en-US" altLang="ja-JP" dirty="0" smtClean="0"/>
          </a:p>
          <a:p>
            <a:pPr marL="514350" indent="-514350">
              <a:buFont typeface="+mj-lt"/>
              <a:buAutoNum type="arabicPeriod"/>
            </a:pPr>
            <a:endParaRPr kumimoji="1" lang="en-US" altLang="ja-JP" dirty="0" smtClean="0"/>
          </a:p>
          <a:p>
            <a:pPr marL="514350" indent="-514350">
              <a:buFont typeface="+mj-lt"/>
              <a:buAutoNum type="arabicPeriod"/>
            </a:pPr>
            <a:r>
              <a:rPr kumimoji="1" lang="ja-JP" altLang="en-US" dirty="0" smtClean="0"/>
              <a:t>動的フォワードスライスの計算</a:t>
            </a:r>
            <a:endParaRPr kumimoji="1" lang="en-US" altLang="ja-JP" dirty="0" smtClean="0"/>
          </a:p>
          <a:p>
            <a:pPr marL="514350" indent="-514350">
              <a:buFont typeface="+mj-lt"/>
              <a:buAutoNum type="arabicPeriod"/>
            </a:pPr>
            <a:endParaRPr lang="en-US" altLang="ja-JP" dirty="0" smtClean="0"/>
          </a:p>
          <a:p>
            <a:pPr marL="514350" indent="-514350">
              <a:buFont typeface="+mj-lt"/>
              <a:buAutoNum type="arabicPeriod"/>
            </a:pPr>
            <a:r>
              <a:rPr lang="ja-JP" altLang="en-US" dirty="0" smtClean="0"/>
              <a:t>動的フォワードスライスの比較</a:t>
            </a:r>
            <a:endParaRPr kumimoji="1" lang="en-US" altLang="ja-JP" dirty="0" smtClean="0"/>
          </a:p>
        </p:txBody>
      </p:sp>
    </p:spTree>
    <p:extLst>
      <p:ext uri="{BB962C8B-B14F-4D97-AF65-F5344CB8AC3E}">
        <p14:creationId xmlns:p14="http://schemas.microsoft.com/office/powerpoint/2010/main" val="13338974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図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1660" y="1564111"/>
            <a:ext cx="1401711" cy="1401711"/>
          </a:xfrm>
          <a:prstGeom prst="rect">
            <a:avLst/>
          </a:prstGeom>
        </p:spPr>
      </p:pic>
      <p:pic>
        <p:nvPicPr>
          <p:cNvPr id="18" name="コンテンツ プレースホルダー 20"/>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1199267" y="1540617"/>
            <a:ext cx="1425205" cy="1425205"/>
          </a:xfrm>
          <a:prstGeom prst="rect">
            <a:avLst/>
          </a:prstGeom>
          <a:noFill/>
          <a:ln w="9525">
            <a:noFill/>
            <a:miter lim="800000"/>
            <a:headEnd/>
            <a:tailEnd/>
          </a:ln>
          <a:effectLst/>
        </p:spPr>
      </p:pic>
      <p:sp>
        <p:nvSpPr>
          <p:cNvPr id="26" name="円柱 25"/>
          <p:cNvSpPr/>
          <p:nvPr/>
        </p:nvSpPr>
        <p:spPr bwMode="auto">
          <a:xfrm>
            <a:off x="1650838" y="4959293"/>
            <a:ext cx="1582403" cy="1116801"/>
          </a:xfrm>
          <a:prstGeom prst="can">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dirty="0">
                <a:latin typeface="Times New Roman" pitchFamily="18" charset="0"/>
                <a:ea typeface="ＭＳ Ｐゴシック" pitchFamily="50" charset="-128"/>
              </a:rPr>
              <a:t>実行</a:t>
            </a:r>
            <a:endParaRPr kumimoji="0" lang="en-US" altLang="ja-JP" sz="2400" b="1"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rPr>
              <a:t>トレース</a:t>
            </a:r>
            <a:r>
              <a:rPr kumimoji="0" lang="en-US" altLang="ja-JP" sz="2400" b="1" dirty="0">
                <a:solidFill>
                  <a:schemeClr val="tx1"/>
                </a:solidFill>
                <a:latin typeface="Times New Roman" pitchFamily="18" charset="0"/>
                <a:ea typeface="ＭＳ Ｐゴシック" pitchFamily="50" charset="-128"/>
              </a:rPr>
              <a:t>2</a:t>
            </a:r>
            <a:endPar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lang="ja-JP" altLang="en-US" dirty="0" smtClean="0"/>
              <a:t>手順</a:t>
            </a:r>
            <a:r>
              <a:rPr lang="en-US" altLang="ja-JP" dirty="0" smtClean="0"/>
              <a:t>1</a:t>
            </a:r>
            <a:r>
              <a:rPr lang="ja-JP" altLang="en-US" dirty="0" smtClean="0"/>
              <a:t>：</a:t>
            </a:r>
            <a:r>
              <a:rPr lang="ja-JP" altLang="en-US" dirty="0"/>
              <a:t>実行の</a:t>
            </a:r>
            <a:r>
              <a:rPr lang="ja-JP" altLang="en-US" dirty="0" smtClean="0"/>
              <a:t>記録</a:t>
            </a:r>
            <a:endParaRPr kumimoji="1" lang="ja-JP" altLang="en-US" dirty="0"/>
          </a:p>
        </p:txBody>
      </p:sp>
      <p:pic>
        <p:nvPicPr>
          <p:cNvPr id="4" name="コンテンツ プレースホルダー 20"/>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954068" y="1670892"/>
            <a:ext cx="1425205" cy="1425205"/>
          </a:xfrm>
          <a:prstGeom prst="rect">
            <a:avLst/>
          </a:prstGeom>
          <a:noFill/>
          <a:ln w="9525">
            <a:noFill/>
            <a:miter lim="800000"/>
            <a:headEnd/>
            <a:tailEnd/>
          </a:ln>
          <a:effectLst/>
        </p:spPr>
      </p:pic>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0441" y="1693584"/>
            <a:ext cx="1401711" cy="1401711"/>
          </a:xfrm>
          <a:prstGeom prst="rect">
            <a:avLst/>
          </a:prstGeom>
        </p:spPr>
      </p:pic>
      <p:sp>
        <p:nvSpPr>
          <p:cNvPr id="6" name="右矢印 5"/>
          <p:cNvSpPr/>
          <p:nvPr/>
        </p:nvSpPr>
        <p:spPr bwMode="auto">
          <a:xfrm>
            <a:off x="2685046" y="2167153"/>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 name="右矢印 6"/>
          <p:cNvSpPr/>
          <p:nvPr/>
        </p:nvSpPr>
        <p:spPr bwMode="auto">
          <a:xfrm>
            <a:off x="5379508" y="2161461"/>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 name="円柱 7"/>
          <p:cNvSpPr/>
          <p:nvPr/>
        </p:nvSpPr>
        <p:spPr bwMode="auto">
          <a:xfrm>
            <a:off x="1346165" y="4508729"/>
            <a:ext cx="1582403" cy="1116801"/>
          </a:xfrm>
          <a:prstGeom prst="can">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dirty="0">
                <a:latin typeface="Times New Roman" pitchFamily="18" charset="0"/>
                <a:ea typeface="ＭＳ Ｐゴシック" pitchFamily="50" charset="-128"/>
              </a:rPr>
              <a:t>実行</a:t>
            </a:r>
            <a:endParaRPr kumimoji="0" lang="en-US" altLang="ja-JP" sz="2400" b="1"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rPr>
              <a:t>トレース</a:t>
            </a:r>
            <a:r>
              <a:rPr kumimoji="0" lang="en-US" altLang="ja-JP" sz="2400" b="1" u="none" strike="noStrike" cap="none" normalizeH="0" baseline="0" dirty="0" smtClean="0">
                <a:ln>
                  <a:noFill/>
                </a:ln>
                <a:solidFill>
                  <a:schemeClr val="tx1"/>
                </a:solidFill>
                <a:effectLst/>
                <a:latin typeface="Times New Roman" pitchFamily="18" charset="0"/>
                <a:ea typeface="ＭＳ Ｐゴシック" pitchFamily="50" charset="-128"/>
              </a:rPr>
              <a:t>1</a:t>
            </a:r>
            <a:endPar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1" name="図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48575" y="1791206"/>
            <a:ext cx="1177276" cy="1177276"/>
          </a:xfrm>
          <a:prstGeom prst="rect">
            <a:avLst/>
          </a:prstGeom>
        </p:spPr>
      </p:pic>
      <p:sp>
        <p:nvSpPr>
          <p:cNvPr id="12" name="右矢印 11"/>
          <p:cNvSpPr/>
          <p:nvPr/>
        </p:nvSpPr>
        <p:spPr bwMode="auto">
          <a:xfrm rot="5400000">
            <a:off x="6862007" y="4070683"/>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5" name="テキスト ボックス 14"/>
          <p:cNvSpPr txBox="1"/>
          <p:nvPr/>
        </p:nvSpPr>
        <p:spPr>
          <a:xfrm>
            <a:off x="264035" y="3059871"/>
            <a:ext cx="2731838" cy="830997"/>
          </a:xfrm>
          <a:prstGeom prst="rect">
            <a:avLst/>
          </a:prstGeom>
          <a:noFill/>
        </p:spPr>
        <p:txBody>
          <a:bodyPr wrap="none" rtlCol="0">
            <a:spAutoFit/>
          </a:bodyPr>
          <a:lstStyle/>
          <a:p>
            <a:r>
              <a:rPr kumimoji="1" lang="ja-JP" altLang="en-US" sz="2400" b="1" i="1" dirty="0" smtClean="0"/>
              <a:t>プログラム</a:t>
            </a:r>
            <a:r>
              <a:rPr kumimoji="1" lang="en-US" altLang="ja-JP" sz="2400" b="1" i="1" dirty="0" smtClean="0"/>
              <a:t> P1, P2</a:t>
            </a:r>
          </a:p>
          <a:p>
            <a:r>
              <a:rPr lang="en-US" altLang="ja-JP" sz="2400" b="1" i="1" dirty="0" smtClean="0"/>
              <a:t>(</a:t>
            </a:r>
            <a:r>
              <a:rPr lang="ja-JP" altLang="en-US" sz="2400" b="1" i="1" dirty="0" smtClean="0"/>
              <a:t>バグ修正の前</a:t>
            </a:r>
            <a:r>
              <a:rPr lang="en-US" altLang="ja-JP" sz="2400" b="1" i="1" dirty="0" smtClean="0"/>
              <a:t>, </a:t>
            </a:r>
            <a:r>
              <a:rPr lang="ja-JP" altLang="en-US" sz="2400" b="1" i="1" dirty="0" smtClean="0"/>
              <a:t>後</a:t>
            </a:r>
            <a:r>
              <a:rPr lang="en-US" altLang="ja-JP" sz="2400" b="1" i="1" dirty="0" smtClean="0"/>
              <a:t>)</a:t>
            </a:r>
            <a:endParaRPr kumimoji="1" lang="ja-JP" altLang="en-US" sz="2400" b="1" i="1" dirty="0"/>
          </a:p>
        </p:txBody>
      </p:sp>
      <p:sp>
        <p:nvSpPr>
          <p:cNvPr id="16" name="テキスト ボックス 15"/>
          <p:cNvSpPr txBox="1"/>
          <p:nvPr/>
        </p:nvSpPr>
        <p:spPr>
          <a:xfrm>
            <a:off x="3444044" y="3059871"/>
            <a:ext cx="2339102" cy="830997"/>
          </a:xfrm>
          <a:prstGeom prst="rect">
            <a:avLst/>
          </a:prstGeom>
          <a:noFill/>
        </p:spPr>
        <p:txBody>
          <a:bodyPr wrap="none" rtlCol="0">
            <a:spAutoFit/>
          </a:bodyPr>
          <a:lstStyle/>
          <a:p>
            <a:r>
              <a:rPr kumimoji="1" lang="ja-JP" altLang="en-US" sz="2400" b="1" i="1" dirty="0" smtClean="0"/>
              <a:t>実行記録命令</a:t>
            </a:r>
            <a:endParaRPr kumimoji="1" lang="en-US" altLang="ja-JP" sz="2400" b="1" i="1" dirty="0" smtClean="0"/>
          </a:p>
          <a:p>
            <a:r>
              <a:rPr lang="ja-JP" altLang="en-US" sz="2400" b="1" i="1" dirty="0" smtClean="0"/>
              <a:t>埋め込みツール</a:t>
            </a:r>
            <a:endParaRPr kumimoji="1" lang="ja-JP" altLang="en-US" sz="2400" b="1" i="1" dirty="0"/>
          </a:p>
        </p:txBody>
      </p:sp>
      <p:sp>
        <p:nvSpPr>
          <p:cNvPr id="17" name="テキスト ボックス 16"/>
          <p:cNvSpPr txBox="1"/>
          <p:nvPr/>
        </p:nvSpPr>
        <p:spPr>
          <a:xfrm>
            <a:off x="6031918" y="3042043"/>
            <a:ext cx="2890535" cy="461665"/>
          </a:xfrm>
          <a:prstGeom prst="rect">
            <a:avLst/>
          </a:prstGeom>
          <a:noFill/>
        </p:spPr>
        <p:txBody>
          <a:bodyPr wrap="none" rtlCol="0">
            <a:spAutoFit/>
          </a:bodyPr>
          <a:lstStyle/>
          <a:p>
            <a:r>
              <a:rPr lang="ja-JP" altLang="en-US" sz="2400" b="1" i="1" dirty="0"/>
              <a:t>プログラム</a:t>
            </a:r>
            <a:r>
              <a:rPr kumimoji="1" lang="en-US" altLang="ja-JP" sz="2400" b="1" i="1" dirty="0" smtClean="0"/>
              <a:t> P1’, P2’</a:t>
            </a:r>
            <a:endParaRPr kumimoji="1" lang="ja-JP" altLang="en-US" sz="2400" b="1" i="1" dirty="0"/>
          </a:p>
        </p:txBody>
      </p:sp>
      <p:sp>
        <p:nvSpPr>
          <p:cNvPr id="22" name="角丸四角形 21"/>
          <p:cNvSpPr/>
          <p:nvPr/>
        </p:nvSpPr>
        <p:spPr bwMode="auto">
          <a:xfrm>
            <a:off x="6251451" y="5011800"/>
            <a:ext cx="1779689" cy="958669"/>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Execute P’</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on a JVM</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3" name="右矢印 22"/>
          <p:cNvSpPr/>
          <p:nvPr/>
        </p:nvSpPr>
        <p:spPr bwMode="auto">
          <a:xfrm rot="10800000">
            <a:off x="4285241" y="5202448"/>
            <a:ext cx="733887"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1973944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p:cNvGrpSpPr/>
          <p:nvPr/>
        </p:nvGrpSpPr>
        <p:grpSpPr>
          <a:xfrm>
            <a:off x="6986033" y="1709046"/>
            <a:ext cx="1632031" cy="1567365"/>
            <a:chOff x="6833633" y="1556646"/>
            <a:chExt cx="1632031" cy="1567365"/>
          </a:xfrm>
        </p:grpSpPr>
        <p:sp>
          <p:nvSpPr>
            <p:cNvPr id="35" name="角丸四角形 34"/>
            <p:cNvSpPr/>
            <p:nvPr/>
          </p:nvSpPr>
          <p:spPr bwMode="auto">
            <a:xfrm>
              <a:off x="6833633" y="1556646"/>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6" name="円/楕円 35"/>
            <p:cNvSpPr/>
            <p:nvPr/>
          </p:nvSpPr>
          <p:spPr bwMode="auto">
            <a:xfrm>
              <a:off x="7551263" y="1717842"/>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37" name="直線コネクタ 36"/>
            <p:cNvCxnSpPr>
              <a:stCxn id="36" idx="4"/>
              <a:endCxn id="38" idx="0"/>
            </p:cNvCxnSpPr>
            <p:nvPr/>
          </p:nvCxnSpPr>
          <p:spPr bwMode="auto">
            <a:xfrm flipH="1">
              <a:off x="7636966" y="1893716"/>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38" name="円/楕円 37"/>
            <p:cNvSpPr/>
            <p:nvPr/>
          </p:nvSpPr>
          <p:spPr bwMode="auto">
            <a:xfrm>
              <a:off x="7550156"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円/楕円 39"/>
            <p:cNvSpPr/>
            <p:nvPr/>
          </p:nvSpPr>
          <p:spPr bwMode="auto">
            <a:xfrm>
              <a:off x="8002887"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1" name="円/楕円 40"/>
            <p:cNvSpPr/>
            <p:nvPr/>
          </p:nvSpPr>
          <p:spPr bwMode="auto">
            <a:xfrm>
              <a:off x="8006678"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2" name="円/楕円 41"/>
            <p:cNvSpPr/>
            <p:nvPr/>
          </p:nvSpPr>
          <p:spPr bwMode="auto">
            <a:xfrm>
              <a:off x="7097425"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4" name="円/楕円 43"/>
            <p:cNvSpPr/>
            <p:nvPr/>
          </p:nvSpPr>
          <p:spPr bwMode="auto">
            <a:xfrm>
              <a:off x="7547692"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6" name="直線コネクタ 45"/>
            <p:cNvCxnSpPr>
              <a:stCxn id="36" idx="4"/>
              <a:endCxn id="40" idx="0"/>
            </p:cNvCxnSpPr>
            <p:nvPr/>
          </p:nvCxnSpPr>
          <p:spPr bwMode="auto">
            <a:xfrm>
              <a:off x="7638073" y="1893716"/>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7" name="直線コネクタ 46"/>
            <p:cNvCxnSpPr>
              <a:stCxn id="36" idx="4"/>
              <a:endCxn id="42" idx="0"/>
            </p:cNvCxnSpPr>
            <p:nvPr/>
          </p:nvCxnSpPr>
          <p:spPr bwMode="auto">
            <a:xfrm flipH="1">
              <a:off x="7184235" y="1893716"/>
              <a:ext cx="453838"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9" name="直線コネクタ 48"/>
            <p:cNvCxnSpPr>
              <a:stCxn id="38" idx="4"/>
              <a:endCxn id="44" idx="0"/>
            </p:cNvCxnSpPr>
            <p:nvPr/>
          </p:nvCxnSpPr>
          <p:spPr bwMode="auto">
            <a:xfrm flipH="1">
              <a:off x="7634502" y="2401121"/>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50" name="直線コネクタ 49"/>
            <p:cNvCxnSpPr>
              <a:stCxn id="40" idx="4"/>
              <a:endCxn id="41" idx="0"/>
            </p:cNvCxnSpPr>
            <p:nvPr/>
          </p:nvCxnSpPr>
          <p:spPr bwMode="auto">
            <a:xfrm>
              <a:off x="8089697" y="2401121"/>
              <a:ext cx="3791"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51" name="直線コネクタ 50"/>
            <p:cNvCxnSpPr>
              <a:stCxn id="40" idx="4"/>
              <a:endCxn id="44" idx="0"/>
            </p:cNvCxnSpPr>
            <p:nvPr/>
          </p:nvCxnSpPr>
          <p:spPr bwMode="auto">
            <a:xfrm flipH="1">
              <a:off x="7634502" y="2401121"/>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52" name="円/楕円 51"/>
            <p:cNvSpPr/>
            <p:nvPr/>
          </p:nvSpPr>
          <p:spPr bwMode="auto">
            <a:xfrm>
              <a:off x="7097425"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3" name="直線コネクタ 52"/>
            <p:cNvCxnSpPr>
              <a:stCxn id="42" idx="4"/>
              <a:endCxn id="52" idx="0"/>
            </p:cNvCxnSpPr>
            <p:nvPr/>
          </p:nvCxnSpPr>
          <p:spPr bwMode="auto">
            <a:xfrm>
              <a:off x="7184235" y="2401121"/>
              <a:ext cx="0"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26" name="円柱 25"/>
          <p:cNvSpPr/>
          <p:nvPr/>
        </p:nvSpPr>
        <p:spPr bwMode="auto">
          <a:xfrm>
            <a:off x="841138" y="1967432"/>
            <a:ext cx="1582403" cy="1116801"/>
          </a:xfrm>
          <a:prstGeom prst="can">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dirty="0">
                <a:latin typeface="Times New Roman" pitchFamily="18" charset="0"/>
                <a:ea typeface="ＭＳ Ｐゴシック" pitchFamily="50" charset="-128"/>
              </a:rPr>
              <a:t>実行</a:t>
            </a:r>
            <a:endParaRPr kumimoji="0" lang="en-US" altLang="ja-JP" sz="2400" b="1"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rPr>
              <a:t>トレース</a:t>
            </a:r>
            <a:r>
              <a:rPr kumimoji="0" lang="en-US" altLang="ja-JP" sz="2400" b="1" dirty="0">
                <a:solidFill>
                  <a:schemeClr val="tx1"/>
                </a:solidFill>
                <a:latin typeface="Times New Roman" pitchFamily="18" charset="0"/>
                <a:ea typeface="ＭＳ Ｐゴシック" pitchFamily="50" charset="-128"/>
              </a:rPr>
              <a:t>2</a:t>
            </a:r>
            <a:endPar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a:t>
            </a:r>
            <a:r>
              <a:rPr lang="ja-JP" altLang="en-US" sz="4000" dirty="0"/>
              <a:t>動的プログラム依存グラフの計算</a:t>
            </a:r>
            <a:endParaRPr lang="en-US" altLang="ja-JP" sz="4000" dirty="0"/>
          </a:p>
        </p:txBody>
      </p:sp>
      <p:sp>
        <p:nvSpPr>
          <p:cNvPr id="8" name="円柱 7"/>
          <p:cNvSpPr/>
          <p:nvPr/>
        </p:nvSpPr>
        <p:spPr bwMode="auto">
          <a:xfrm>
            <a:off x="555772" y="1580591"/>
            <a:ext cx="1582403" cy="1116801"/>
          </a:xfrm>
          <a:prstGeom prst="can">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dirty="0">
                <a:latin typeface="Times New Roman" pitchFamily="18" charset="0"/>
                <a:ea typeface="ＭＳ Ｐゴシック" pitchFamily="50" charset="-128"/>
              </a:rPr>
              <a:t>実行</a:t>
            </a:r>
            <a:endParaRPr kumimoji="0" lang="en-US" altLang="ja-JP" sz="2400" b="1"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rPr>
              <a:t>トレース</a:t>
            </a:r>
            <a:r>
              <a:rPr kumimoji="0" lang="en-US" altLang="ja-JP" sz="2400" b="1" u="none" strike="noStrike" cap="none" normalizeH="0" baseline="0" dirty="0" smtClean="0">
                <a:ln>
                  <a:noFill/>
                </a:ln>
                <a:solidFill>
                  <a:schemeClr val="tx1"/>
                </a:solidFill>
                <a:effectLst/>
                <a:latin typeface="Times New Roman" pitchFamily="18" charset="0"/>
                <a:ea typeface="ＭＳ Ｐゴシック" pitchFamily="50" charset="-128"/>
              </a:rPr>
              <a:t>1</a:t>
            </a:r>
            <a:endPar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 name="右矢印 23"/>
          <p:cNvSpPr/>
          <p:nvPr/>
        </p:nvSpPr>
        <p:spPr bwMode="auto">
          <a:xfrm>
            <a:off x="2806865"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21" name="図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88782" y="1667786"/>
            <a:ext cx="1177276" cy="1177276"/>
          </a:xfrm>
          <a:prstGeom prst="rect">
            <a:avLst/>
          </a:prstGeom>
        </p:spPr>
      </p:pic>
      <p:sp>
        <p:nvSpPr>
          <p:cNvPr id="25" name="右矢印 24"/>
          <p:cNvSpPr/>
          <p:nvPr/>
        </p:nvSpPr>
        <p:spPr bwMode="auto">
          <a:xfrm>
            <a:off x="5540699"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7" name="テキスト ボックス 26"/>
          <p:cNvSpPr txBox="1"/>
          <p:nvPr/>
        </p:nvSpPr>
        <p:spPr>
          <a:xfrm>
            <a:off x="3402449" y="2925645"/>
            <a:ext cx="2339102" cy="461665"/>
          </a:xfrm>
          <a:prstGeom prst="rect">
            <a:avLst/>
          </a:prstGeom>
          <a:noFill/>
        </p:spPr>
        <p:txBody>
          <a:bodyPr wrap="none" rtlCol="0">
            <a:spAutoFit/>
          </a:bodyPr>
          <a:lstStyle/>
          <a:p>
            <a:r>
              <a:rPr lang="ja-JP" altLang="en-US" sz="2400" b="1" i="1" dirty="0" smtClean="0"/>
              <a:t>実行再現</a:t>
            </a:r>
            <a:r>
              <a:rPr kumimoji="1" lang="ja-JP" altLang="en-US" sz="2400" b="1" i="1" dirty="0" smtClean="0"/>
              <a:t>ツール</a:t>
            </a:r>
            <a:endParaRPr kumimoji="1" lang="ja-JP" altLang="en-US" sz="2400" b="1" i="1" dirty="0"/>
          </a:p>
        </p:txBody>
      </p:sp>
      <p:sp>
        <p:nvSpPr>
          <p:cNvPr id="29" name="コンテンツ プレースホルダー 2"/>
          <p:cNvSpPr>
            <a:spLocks noGrp="1"/>
          </p:cNvSpPr>
          <p:nvPr>
            <p:ph idx="1"/>
          </p:nvPr>
        </p:nvSpPr>
        <p:spPr>
          <a:xfrm>
            <a:off x="179388" y="3991599"/>
            <a:ext cx="8785225" cy="2317126"/>
          </a:xfrm>
        </p:spPr>
        <p:txBody>
          <a:bodyPr/>
          <a:lstStyle/>
          <a:p>
            <a:r>
              <a:rPr lang="ja-JP" altLang="en-US" dirty="0" smtClean="0"/>
              <a:t>依存関係は</a:t>
            </a:r>
            <a:r>
              <a:rPr lang="en-US" altLang="ja-JP" dirty="0" smtClean="0"/>
              <a:t>Java</a:t>
            </a:r>
            <a:r>
              <a:rPr lang="ja-JP" altLang="en-US" dirty="0" smtClean="0"/>
              <a:t>バイトコード単位で求める</a:t>
            </a:r>
            <a:endParaRPr lang="en-US" altLang="ja-JP" dirty="0" smtClean="0"/>
          </a:p>
          <a:p>
            <a:r>
              <a:rPr lang="ja-JP" altLang="en-US" dirty="0" smtClean="0"/>
              <a:t>依存辺の集合を求め，ファイルに書き出す</a:t>
            </a:r>
            <a:endParaRPr lang="en-US" altLang="ja-JP" dirty="0" smtClean="0"/>
          </a:p>
          <a:p>
            <a:pPr lvl="1"/>
            <a:r>
              <a:rPr kumimoji="1" lang="ja-JP" altLang="en-US" dirty="0" smtClean="0"/>
              <a:t>メモリ上に保持しておくのには限界がある</a:t>
            </a:r>
            <a:endParaRPr kumimoji="1" lang="ja-JP" altLang="en-US" dirty="0"/>
          </a:p>
        </p:txBody>
      </p:sp>
      <p:sp>
        <p:nvSpPr>
          <p:cNvPr id="76" name="テキスト ボックス 75"/>
          <p:cNvSpPr txBox="1"/>
          <p:nvPr/>
        </p:nvSpPr>
        <p:spPr>
          <a:xfrm>
            <a:off x="5907848" y="3401249"/>
            <a:ext cx="3262432" cy="400110"/>
          </a:xfrm>
          <a:prstGeom prst="rect">
            <a:avLst/>
          </a:prstGeom>
          <a:noFill/>
        </p:spPr>
        <p:txBody>
          <a:bodyPr wrap="none" rtlCol="0">
            <a:spAutoFit/>
          </a:bodyPr>
          <a:lstStyle/>
          <a:p>
            <a:r>
              <a:rPr lang="ja-JP" altLang="en-US" sz="2000" b="1" i="1" dirty="0" smtClean="0"/>
              <a:t>動的プログラム依存グラフ</a:t>
            </a:r>
            <a:endParaRPr kumimoji="1" lang="ja-JP" altLang="en-US" sz="2000" b="1" i="1" dirty="0"/>
          </a:p>
        </p:txBody>
      </p:sp>
      <p:grpSp>
        <p:nvGrpSpPr>
          <p:cNvPr id="109" name="グループ化 108"/>
          <p:cNvGrpSpPr/>
          <p:nvPr/>
        </p:nvGrpSpPr>
        <p:grpSpPr>
          <a:xfrm>
            <a:off x="6833633" y="1556646"/>
            <a:ext cx="1632031" cy="1567365"/>
            <a:chOff x="6833633" y="1556646"/>
            <a:chExt cx="1632031" cy="1567365"/>
          </a:xfrm>
        </p:grpSpPr>
        <p:sp>
          <p:nvSpPr>
            <p:cNvPr id="74" name="角丸四角形 73"/>
            <p:cNvSpPr/>
            <p:nvPr/>
          </p:nvSpPr>
          <p:spPr bwMode="auto">
            <a:xfrm>
              <a:off x="6833633" y="1556646"/>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 name="円/楕円 2"/>
            <p:cNvSpPr/>
            <p:nvPr/>
          </p:nvSpPr>
          <p:spPr bwMode="auto">
            <a:xfrm>
              <a:off x="7551263" y="1717842"/>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9" name="直線コネクタ 18"/>
            <p:cNvCxnSpPr>
              <a:stCxn id="3" idx="4"/>
              <a:endCxn id="30" idx="0"/>
            </p:cNvCxnSpPr>
            <p:nvPr/>
          </p:nvCxnSpPr>
          <p:spPr bwMode="auto">
            <a:xfrm flipH="1">
              <a:off x="7636966" y="1893716"/>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30" name="円/楕円 29"/>
            <p:cNvSpPr/>
            <p:nvPr/>
          </p:nvSpPr>
          <p:spPr bwMode="auto">
            <a:xfrm>
              <a:off x="7550156"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1" name="円/楕円 30"/>
            <p:cNvSpPr/>
            <p:nvPr/>
          </p:nvSpPr>
          <p:spPr bwMode="auto">
            <a:xfrm>
              <a:off x="8002887"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2" name="円/楕円 31"/>
            <p:cNvSpPr/>
            <p:nvPr/>
          </p:nvSpPr>
          <p:spPr bwMode="auto">
            <a:xfrm>
              <a:off x="8006678"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3" name="円/楕円 32"/>
            <p:cNvSpPr/>
            <p:nvPr/>
          </p:nvSpPr>
          <p:spPr bwMode="auto">
            <a:xfrm>
              <a:off x="7097425"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4" name="円/楕円 33"/>
            <p:cNvSpPr/>
            <p:nvPr/>
          </p:nvSpPr>
          <p:spPr bwMode="auto">
            <a:xfrm>
              <a:off x="7547692"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39" name="直線コネクタ 38"/>
            <p:cNvCxnSpPr>
              <a:stCxn id="3" idx="4"/>
              <a:endCxn id="31" idx="0"/>
            </p:cNvCxnSpPr>
            <p:nvPr/>
          </p:nvCxnSpPr>
          <p:spPr bwMode="auto">
            <a:xfrm>
              <a:off x="7638073" y="1893716"/>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3" name="直線コネクタ 42"/>
            <p:cNvCxnSpPr>
              <a:stCxn id="3" idx="4"/>
              <a:endCxn id="33" idx="0"/>
            </p:cNvCxnSpPr>
            <p:nvPr/>
          </p:nvCxnSpPr>
          <p:spPr bwMode="auto">
            <a:xfrm flipH="1">
              <a:off x="7184235" y="1893716"/>
              <a:ext cx="453838"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5" name="直線コネクタ 44"/>
            <p:cNvCxnSpPr>
              <a:stCxn id="30" idx="4"/>
              <a:endCxn id="34" idx="0"/>
            </p:cNvCxnSpPr>
            <p:nvPr/>
          </p:nvCxnSpPr>
          <p:spPr bwMode="auto">
            <a:xfrm flipH="1">
              <a:off x="7634502" y="2401121"/>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8" name="直線コネクタ 47"/>
            <p:cNvCxnSpPr>
              <a:stCxn id="31" idx="4"/>
              <a:endCxn id="32" idx="0"/>
            </p:cNvCxnSpPr>
            <p:nvPr/>
          </p:nvCxnSpPr>
          <p:spPr bwMode="auto">
            <a:xfrm>
              <a:off x="8089697" y="2401121"/>
              <a:ext cx="3791"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7" name="直線コネクタ 76"/>
            <p:cNvCxnSpPr>
              <a:stCxn id="31" idx="4"/>
              <a:endCxn id="34" idx="0"/>
            </p:cNvCxnSpPr>
            <p:nvPr/>
          </p:nvCxnSpPr>
          <p:spPr bwMode="auto">
            <a:xfrm flipH="1">
              <a:off x="7634502" y="2401121"/>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91" name="円/楕円 90"/>
            <p:cNvSpPr/>
            <p:nvPr/>
          </p:nvSpPr>
          <p:spPr bwMode="auto">
            <a:xfrm>
              <a:off x="7097425"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2" name="直線コネクタ 91"/>
            <p:cNvCxnSpPr>
              <a:stCxn id="33" idx="4"/>
              <a:endCxn id="91" idx="0"/>
            </p:cNvCxnSpPr>
            <p:nvPr/>
          </p:nvCxnSpPr>
          <p:spPr bwMode="auto">
            <a:xfrm>
              <a:off x="7184235" y="2401121"/>
              <a:ext cx="0"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Tree>
    <p:extLst>
      <p:ext uri="{BB962C8B-B14F-4D97-AF65-F5344CB8AC3E}">
        <p14:creationId xmlns:p14="http://schemas.microsoft.com/office/powerpoint/2010/main" val="20353343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3" name="グループ化 102"/>
          <p:cNvGrpSpPr/>
          <p:nvPr/>
        </p:nvGrpSpPr>
        <p:grpSpPr>
          <a:xfrm>
            <a:off x="6984377" y="1613489"/>
            <a:ext cx="1632031" cy="1567365"/>
            <a:chOff x="6909457" y="1536073"/>
            <a:chExt cx="1632031" cy="1567365"/>
          </a:xfrm>
        </p:grpSpPr>
        <p:sp>
          <p:nvSpPr>
            <p:cNvPr id="104" name="角丸四角形 103"/>
            <p:cNvSpPr/>
            <p:nvPr/>
          </p:nvSpPr>
          <p:spPr bwMode="auto">
            <a:xfrm>
              <a:off x="6909457" y="153607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5" name="円/楕円 104"/>
            <p:cNvSpPr/>
            <p:nvPr/>
          </p:nvSpPr>
          <p:spPr bwMode="auto">
            <a:xfrm>
              <a:off x="7627087" y="169726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06" name="直線コネクタ 105"/>
            <p:cNvCxnSpPr>
              <a:stCxn id="105" idx="4"/>
              <a:endCxn id="107" idx="0"/>
            </p:cNvCxnSpPr>
            <p:nvPr/>
          </p:nvCxnSpPr>
          <p:spPr bwMode="auto">
            <a:xfrm flipH="1">
              <a:off x="7712790" y="187314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107" name="円/楕円 106"/>
            <p:cNvSpPr/>
            <p:nvPr/>
          </p:nvSpPr>
          <p:spPr bwMode="auto">
            <a:xfrm>
              <a:off x="7625980"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8" name="円/楕円 107"/>
            <p:cNvSpPr/>
            <p:nvPr/>
          </p:nvSpPr>
          <p:spPr bwMode="auto">
            <a:xfrm>
              <a:off x="8078711"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9" name="円/楕円 108"/>
            <p:cNvSpPr/>
            <p:nvPr/>
          </p:nvSpPr>
          <p:spPr bwMode="auto">
            <a:xfrm>
              <a:off x="7623516" y="2719056"/>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10" name="直線コネクタ 109"/>
            <p:cNvCxnSpPr>
              <a:stCxn id="105" idx="4"/>
              <a:endCxn id="108" idx="0"/>
            </p:cNvCxnSpPr>
            <p:nvPr/>
          </p:nvCxnSpPr>
          <p:spPr bwMode="auto">
            <a:xfrm>
              <a:off x="7713897" y="187314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11" name="直線コネクタ 110"/>
            <p:cNvCxnSpPr>
              <a:stCxn id="107" idx="4"/>
              <a:endCxn id="109" idx="0"/>
            </p:cNvCxnSpPr>
            <p:nvPr/>
          </p:nvCxnSpPr>
          <p:spPr bwMode="auto">
            <a:xfrm flipH="1">
              <a:off x="7710326" y="238054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12" name="直線コネクタ 111"/>
            <p:cNvCxnSpPr>
              <a:stCxn id="108" idx="4"/>
              <a:endCxn id="109" idx="0"/>
            </p:cNvCxnSpPr>
            <p:nvPr/>
          </p:nvCxnSpPr>
          <p:spPr bwMode="auto">
            <a:xfrm flipH="1">
              <a:off x="7710326" y="238054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2" name="タイトル 1"/>
          <p:cNvSpPr>
            <a:spLocks noGrp="1"/>
          </p:cNvSpPr>
          <p:nvPr>
            <p:ph type="title"/>
          </p:nvPr>
        </p:nvSpPr>
        <p:spPr/>
        <p:txBody>
          <a:bodyPr/>
          <a:lstStyle/>
          <a:p>
            <a:r>
              <a:rPr lang="ja-JP" altLang="en-US" dirty="0"/>
              <a:t>手順</a:t>
            </a:r>
            <a:r>
              <a:rPr lang="en-US" altLang="ja-JP" dirty="0"/>
              <a:t>3</a:t>
            </a:r>
            <a:r>
              <a:rPr lang="ja-JP" altLang="en-US" dirty="0" smtClean="0"/>
              <a:t>：動的フォワードスライスの</a:t>
            </a:r>
            <a:r>
              <a:rPr lang="ja-JP" altLang="en-US" dirty="0"/>
              <a:t>計算</a:t>
            </a:r>
            <a:endParaRPr lang="en-US" altLang="ja-JP" sz="4000" dirty="0"/>
          </a:p>
        </p:txBody>
      </p:sp>
      <p:sp>
        <p:nvSpPr>
          <p:cNvPr id="27" name="テキスト ボックス 26"/>
          <p:cNvSpPr txBox="1"/>
          <p:nvPr/>
        </p:nvSpPr>
        <p:spPr>
          <a:xfrm>
            <a:off x="3020263" y="2897364"/>
            <a:ext cx="2954655" cy="830997"/>
          </a:xfrm>
          <a:prstGeom prst="rect">
            <a:avLst/>
          </a:prstGeom>
          <a:noFill/>
        </p:spPr>
        <p:txBody>
          <a:bodyPr wrap="none" rtlCol="0">
            <a:spAutoFit/>
          </a:bodyPr>
          <a:lstStyle/>
          <a:p>
            <a:pPr algn="ctr"/>
            <a:r>
              <a:rPr lang="ja-JP" altLang="en-US" sz="2400" b="1" i="1" dirty="0" smtClean="0"/>
              <a:t>フォワードスライス</a:t>
            </a:r>
            <a:endParaRPr lang="en-US" altLang="ja-JP" sz="2400" b="1" i="1" dirty="0" smtClean="0"/>
          </a:p>
          <a:p>
            <a:pPr algn="ctr"/>
            <a:r>
              <a:rPr lang="ja-JP" altLang="en-US" sz="2400" b="1" i="1" dirty="0" smtClean="0"/>
              <a:t>の計算</a:t>
            </a:r>
            <a:endParaRPr kumimoji="1" lang="ja-JP" altLang="en-US" sz="2400" b="1" i="1" dirty="0"/>
          </a:p>
        </p:txBody>
      </p:sp>
      <p:sp>
        <p:nvSpPr>
          <p:cNvPr id="51" name="コンテンツ プレースホルダー 2"/>
          <p:cNvSpPr txBox="1">
            <a:spLocks/>
          </p:cNvSpPr>
          <p:nvPr/>
        </p:nvSpPr>
        <p:spPr bwMode="auto">
          <a:xfrm>
            <a:off x="179388" y="4080603"/>
            <a:ext cx="8785225" cy="231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kern="0" dirty="0" smtClean="0"/>
              <a:t>バグ修正によって変更されたメソッドを基準としてフォワードスライスを計算する</a:t>
            </a:r>
            <a:endParaRPr lang="en-US" altLang="ja-JP" kern="0" dirty="0" smtClean="0"/>
          </a:p>
          <a:p>
            <a:r>
              <a:rPr lang="ja-JP" altLang="en-US" kern="0" dirty="0"/>
              <a:t>対象</a:t>
            </a:r>
            <a:r>
              <a:rPr lang="ja-JP" altLang="en-US" kern="0" dirty="0" smtClean="0"/>
              <a:t>となるメソッド内部の依存辺はスライス内に含めない</a:t>
            </a:r>
            <a:endParaRPr lang="en-US" altLang="ja-JP" kern="0" dirty="0" smtClean="0"/>
          </a:p>
        </p:txBody>
      </p:sp>
      <p:grpSp>
        <p:nvGrpSpPr>
          <p:cNvPr id="52" name="グループ化 51"/>
          <p:cNvGrpSpPr/>
          <p:nvPr/>
        </p:nvGrpSpPr>
        <p:grpSpPr>
          <a:xfrm>
            <a:off x="798802" y="1662820"/>
            <a:ext cx="1632031" cy="1567365"/>
            <a:chOff x="6833633" y="1556646"/>
            <a:chExt cx="1632031" cy="1567365"/>
          </a:xfrm>
        </p:grpSpPr>
        <p:sp>
          <p:nvSpPr>
            <p:cNvPr id="53" name="角丸四角形 52"/>
            <p:cNvSpPr/>
            <p:nvPr/>
          </p:nvSpPr>
          <p:spPr bwMode="auto">
            <a:xfrm>
              <a:off x="6833633" y="1556646"/>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4" name="円/楕円 53"/>
            <p:cNvSpPr/>
            <p:nvPr/>
          </p:nvSpPr>
          <p:spPr bwMode="auto">
            <a:xfrm>
              <a:off x="7551263" y="1717842"/>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5" name="直線コネクタ 54"/>
            <p:cNvCxnSpPr>
              <a:stCxn id="54" idx="4"/>
              <a:endCxn id="56" idx="0"/>
            </p:cNvCxnSpPr>
            <p:nvPr/>
          </p:nvCxnSpPr>
          <p:spPr bwMode="auto">
            <a:xfrm flipH="1">
              <a:off x="7636966" y="1893716"/>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56" name="円/楕円 55"/>
            <p:cNvSpPr/>
            <p:nvPr/>
          </p:nvSpPr>
          <p:spPr bwMode="auto">
            <a:xfrm>
              <a:off x="7550156"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7" name="円/楕円 56"/>
            <p:cNvSpPr/>
            <p:nvPr/>
          </p:nvSpPr>
          <p:spPr bwMode="auto">
            <a:xfrm>
              <a:off x="8002887"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8" name="円/楕円 57"/>
            <p:cNvSpPr/>
            <p:nvPr/>
          </p:nvSpPr>
          <p:spPr bwMode="auto">
            <a:xfrm>
              <a:off x="8006678"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9" name="円/楕円 58"/>
            <p:cNvSpPr/>
            <p:nvPr/>
          </p:nvSpPr>
          <p:spPr bwMode="auto">
            <a:xfrm>
              <a:off x="7097425"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0" name="円/楕円 59"/>
            <p:cNvSpPr/>
            <p:nvPr/>
          </p:nvSpPr>
          <p:spPr bwMode="auto">
            <a:xfrm>
              <a:off x="7547692"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1" name="直線コネクタ 60"/>
            <p:cNvCxnSpPr>
              <a:stCxn id="54" idx="4"/>
              <a:endCxn id="57" idx="0"/>
            </p:cNvCxnSpPr>
            <p:nvPr/>
          </p:nvCxnSpPr>
          <p:spPr bwMode="auto">
            <a:xfrm>
              <a:off x="7638073" y="1893716"/>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62" name="直線コネクタ 61"/>
            <p:cNvCxnSpPr>
              <a:stCxn id="54" idx="4"/>
              <a:endCxn id="59" idx="0"/>
            </p:cNvCxnSpPr>
            <p:nvPr/>
          </p:nvCxnSpPr>
          <p:spPr bwMode="auto">
            <a:xfrm flipH="1">
              <a:off x="7184235" y="1893716"/>
              <a:ext cx="453838"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63" name="直線コネクタ 62"/>
            <p:cNvCxnSpPr>
              <a:stCxn id="56" idx="4"/>
              <a:endCxn id="60" idx="0"/>
            </p:cNvCxnSpPr>
            <p:nvPr/>
          </p:nvCxnSpPr>
          <p:spPr bwMode="auto">
            <a:xfrm flipH="1">
              <a:off x="7634502" y="2401121"/>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64" name="直線コネクタ 63"/>
            <p:cNvCxnSpPr>
              <a:stCxn id="57" idx="4"/>
              <a:endCxn id="58" idx="0"/>
            </p:cNvCxnSpPr>
            <p:nvPr/>
          </p:nvCxnSpPr>
          <p:spPr bwMode="auto">
            <a:xfrm>
              <a:off x="8089697" y="2401121"/>
              <a:ext cx="3791"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65" name="直線コネクタ 64"/>
            <p:cNvCxnSpPr>
              <a:stCxn id="57" idx="4"/>
              <a:endCxn id="60" idx="0"/>
            </p:cNvCxnSpPr>
            <p:nvPr/>
          </p:nvCxnSpPr>
          <p:spPr bwMode="auto">
            <a:xfrm flipH="1">
              <a:off x="7634502" y="2401121"/>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66" name="円/楕円 65"/>
            <p:cNvSpPr/>
            <p:nvPr/>
          </p:nvSpPr>
          <p:spPr bwMode="auto">
            <a:xfrm>
              <a:off x="7097425"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7" name="直線コネクタ 66"/>
            <p:cNvCxnSpPr>
              <a:stCxn id="59" idx="4"/>
              <a:endCxn id="66" idx="0"/>
            </p:cNvCxnSpPr>
            <p:nvPr/>
          </p:nvCxnSpPr>
          <p:spPr bwMode="auto">
            <a:xfrm>
              <a:off x="7184235" y="2401121"/>
              <a:ext cx="0"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grpSp>
        <p:nvGrpSpPr>
          <p:cNvPr id="68" name="グループ化 67"/>
          <p:cNvGrpSpPr/>
          <p:nvPr/>
        </p:nvGrpSpPr>
        <p:grpSpPr>
          <a:xfrm>
            <a:off x="608490" y="1519207"/>
            <a:ext cx="1632031" cy="1567365"/>
            <a:chOff x="6833633" y="1556646"/>
            <a:chExt cx="1632031" cy="1567365"/>
          </a:xfrm>
        </p:grpSpPr>
        <p:sp>
          <p:nvSpPr>
            <p:cNvPr id="69" name="角丸四角形 68"/>
            <p:cNvSpPr/>
            <p:nvPr/>
          </p:nvSpPr>
          <p:spPr bwMode="auto">
            <a:xfrm>
              <a:off x="6833633" y="1556646"/>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0" name="円/楕円 69"/>
            <p:cNvSpPr/>
            <p:nvPr/>
          </p:nvSpPr>
          <p:spPr bwMode="auto">
            <a:xfrm>
              <a:off x="7551263" y="1717842"/>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71" name="直線コネクタ 70"/>
            <p:cNvCxnSpPr>
              <a:stCxn id="70" idx="4"/>
              <a:endCxn id="72" idx="0"/>
            </p:cNvCxnSpPr>
            <p:nvPr/>
          </p:nvCxnSpPr>
          <p:spPr bwMode="auto">
            <a:xfrm flipH="1">
              <a:off x="7636966" y="1893716"/>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72" name="円/楕円 71"/>
            <p:cNvSpPr/>
            <p:nvPr/>
          </p:nvSpPr>
          <p:spPr bwMode="auto">
            <a:xfrm>
              <a:off x="7550156"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3" name="円/楕円 72"/>
            <p:cNvSpPr/>
            <p:nvPr/>
          </p:nvSpPr>
          <p:spPr bwMode="auto">
            <a:xfrm>
              <a:off x="8002887"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7" name="円/楕円 76"/>
            <p:cNvSpPr/>
            <p:nvPr/>
          </p:nvSpPr>
          <p:spPr bwMode="auto">
            <a:xfrm>
              <a:off x="8006678"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8" name="円/楕円 77"/>
            <p:cNvSpPr/>
            <p:nvPr/>
          </p:nvSpPr>
          <p:spPr bwMode="auto">
            <a:xfrm>
              <a:off x="7097425"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9" name="円/楕円 78"/>
            <p:cNvSpPr/>
            <p:nvPr/>
          </p:nvSpPr>
          <p:spPr bwMode="auto">
            <a:xfrm>
              <a:off x="7547692"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0" name="直線コネクタ 79"/>
            <p:cNvCxnSpPr>
              <a:stCxn id="70" idx="4"/>
              <a:endCxn id="73" idx="0"/>
            </p:cNvCxnSpPr>
            <p:nvPr/>
          </p:nvCxnSpPr>
          <p:spPr bwMode="auto">
            <a:xfrm>
              <a:off x="7638073" y="1893716"/>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1" name="直線コネクタ 80"/>
            <p:cNvCxnSpPr>
              <a:stCxn id="70" idx="4"/>
              <a:endCxn id="78" idx="0"/>
            </p:cNvCxnSpPr>
            <p:nvPr/>
          </p:nvCxnSpPr>
          <p:spPr bwMode="auto">
            <a:xfrm flipH="1">
              <a:off x="7184235" y="1893716"/>
              <a:ext cx="453838"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2" name="直線コネクタ 81"/>
            <p:cNvCxnSpPr>
              <a:stCxn id="72" idx="4"/>
              <a:endCxn id="79" idx="0"/>
            </p:cNvCxnSpPr>
            <p:nvPr/>
          </p:nvCxnSpPr>
          <p:spPr bwMode="auto">
            <a:xfrm flipH="1">
              <a:off x="7634502" y="2401121"/>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3" name="直線コネクタ 82"/>
            <p:cNvCxnSpPr>
              <a:stCxn id="73" idx="4"/>
              <a:endCxn id="77" idx="0"/>
            </p:cNvCxnSpPr>
            <p:nvPr/>
          </p:nvCxnSpPr>
          <p:spPr bwMode="auto">
            <a:xfrm>
              <a:off x="8089697" y="2401121"/>
              <a:ext cx="3791"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4" name="直線コネクタ 83"/>
            <p:cNvCxnSpPr>
              <a:stCxn id="73" idx="4"/>
              <a:endCxn id="79" idx="0"/>
            </p:cNvCxnSpPr>
            <p:nvPr/>
          </p:nvCxnSpPr>
          <p:spPr bwMode="auto">
            <a:xfrm flipH="1">
              <a:off x="7634502" y="2401121"/>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85" name="円/楕円 84"/>
            <p:cNvSpPr/>
            <p:nvPr/>
          </p:nvSpPr>
          <p:spPr bwMode="auto">
            <a:xfrm>
              <a:off x="7097425"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6" name="直線コネクタ 85"/>
            <p:cNvCxnSpPr>
              <a:stCxn id="78" idx="4"/>
              <a:endCxn id="85" idx="0"/>
            </p:cNvCxnSpPr>
            <p:nvPr/>
          </p:nvCxnSpPr>
          <p:spPr bwMode="auto">
            <a:xfrm>
              <a:off x="7184235" y="2401121"/>
              <a:ext cx="0"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grpSp>
        <p:nvGrpSpPr>
          <p:cNvPr id="5" name="グループ化 4"/>
          <p:cNvGrpSpPr/>
          <p:nvPr/>
        </p:nvGrpSpPr>
        <p:grpSpPr>
          <a:xfrm>
            <a:off x="6805044" y="1471346"/>
            <a:ext cx="1632031" cy="1567365"/>
            <a:chOff x="6909457" y="1536073"/>
            <a:chExt cx="1632031" cy="1567365"/>
          </a:xfrm>
        </p:grpSpPr>
        <p:sp>
          <p:nvSpPr>
            <p:cNvPr id="88" name="角丸四角形 87"/>
            <p:cNvSpPr/>
            <p:nvPr/>
          </p:nvSpPr>
          <p:spPr bwMode="auto">
            <a:xfrm>
              <a:off x="6909457" y="153607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9" name="円/楕円 88"/>
            <p:cNvSpPr/>
            <p:nvPr/>
          </p:nvSpPr>
          <p:spPr bwMode="auto">
            <a:xfrm>
              <a:off x="7627087" y="169726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0" name="直線コネクタ 89"/>
            <p:cNvCxnSpPr>
              <a:stCxn id="89" idx="4"/>
              <a:endCxn id="91" idx="0"/>
            </p:cNvCxnSpPr>
            <p:nvPr/>
          </p:nvCxnSpPr>
          <p:spPr bwMode="auto">
            <a:xfrm flipH="1">
              <a:off x="7712790" y="187314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91" name="円/楕円 90"/>
            <p:cNvSpPr/>
            <p:nvPr/>
          </p:nvSpPr>
          <p:spPr bwMode="auto">
            <a:xfrm>
              <a:off x="7625980"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2" name="円/楕円 91"/>
            <p:cNvSpPr/>
            <p:nvPr/>
          </p:nvSpPr>
          <p:spPr bwMode="auto">
            <a:xfrm>
              <a:off x="8078711"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5" name="円/楕円 94"/>
            <p:cNvSpPr/>
            <p:nvPr/>
          </p:nvSpPr>
          <p:spPr bwMode="auto">
            <a:xfrm>
              <a:off x="7623516" y="2719056"/>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6" name="直線コネクタ 95"/>
            <p:cNvCxnSpPr>
              <a:stCxn id="89" idx="4"/>
              <a:endCxn id="92" idx="0"/>
            </p:cNvCxnSpPr>
            <p:nvPr/>
          </p:nvCxnSpPr>
          <p:spPr bwMode="auto">
            <a:xfrm>
              <a:off x="7713897" y="187314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8" name="直線コネクタ 97"/>
            <p:cNvCxnSpPr>
              <a:stCxn id="91" idx="4"/>
              <a:endCxn id="95" idx="0"/>
            </p:cNvCxnSpPr>
            <p:nvPr/>
          </p:nvCxnSpPr>
          <p:spPr bwMode="auto">
            <a:xfrm flipH="1">
              <a:off x="7710326" y="238054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00" name="直線コネクタ 99"/>
            <p:cNvCxnSpPr>
              <a:stCxn id="92" idx="4"/>
              <a:endCxn id="95" idx="0"/>
            </p:cNvCxnSpPr>
            <p:nvPr/>
          </p:nvCxnSpPr>
          <p:spPr bwMode="auto">
            <a:xfrm flipH="1">
              <a:off x="7710326" y="238054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113" name="テキスト ボックス 112"/>
          <p:cNvSpPr txBox="1"/>
          <p:nvPr/>
        </p:nvSpPr>
        <p:spPr>
          <a:xfrm>
            <a:off x="6223572" y="3330451"/>
            <a:ext cx="2954655" cy="461665"/>
          </a:xfrm>
          <a:prstGeom prst="rect">
            <a:avLst/>
          </a:prstGeom>
          <a:noFill/>
        </p:spPr>
        <p:txBody>
          <a:bodyPr wrap="none" rtlCol="0">
            <a:spAutoFit/>
          </a:bodyPr>
          <a:lstStyle/>
          <a:p>
            <a:r>
              <a:rPr lang="ja-JP" altLang="en-US" sz="2400" b="1" i="1" dirty="0" smtClean="0"/>
              <a:t>フォワードスライス</a:t>
            </a:r>
            <a:endParaRPr lang="en-US" altLang="ja-JP" sz="2400" b="1" i="1" dirty="0" smtClean="0"/>
          </a:p>
        </p:txBody>
      </p:sp>
      <p:sp>
        <p:nvSpPr>
          <p:cNvPr id="114" name="右矢印 113"/>
          <p:cNvSpPr/>
          <p:nvPr/>
        </p:nvSpPr>
        <p:spPr bwMode="auto">
          <a:xfrm>
            <a:off x="2806865"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15" name="図 11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88782" y="1667786"/>
            <a:ext cx="1177276" cy="1177276"/>
          </a:xfrm>
          <a:prstGeom prst="rect">
            <a:avLst/>
          </a:prstGeom>
        </p:spPr>
      </p:pic>
      <p:sp>
        <p:nvSpPr>
          <p:cNvPr id="116" name="右矢印 115"/>
          <p:cNvSpPr/>
          <p:nvPr/>
        </p:nvSpPr>
        <p:spPr bwMode="auto">
          <a:xfrm>
            <a:off x="5540699"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4" name="テキスト ボックス 73"/>
          <p:cNvSpPr txBox="1"/>
          <p:nvPr/>
        </p:nvSpPr>
        <p:spPr>
          <a:xfrm>
            <a:off x="0" y="3418103"/>
            <a:ext cx="3262432" cy="400110"/>
          </a:xfrm>
          <a:prstGeom prst="rect">
            <a:avLst/>
          </a:prstGeom>
          <a:noFill/>
        </p:spPr>
        <p:txBody>
          <a:bodyPr wrap="none" rtlCol="0">
            <a:spAutoFit/>
          </a:bodyPr>
          <a:lstStyle/>
          <a:p>
            <a:r>
              <a:rPr lang="ja-JP" altLang="en-US" sz="2000" b="1" i="1" dirty="0" smtClean="0"/>
              <a:t>動的プログラム依存グラフ</a:t>
            </a:r>
            <a:endParaRPr kumimoji="1" lang="ja-JP" altLang="en-US" sz="2000" b="1" i="1" dirty="0"/>
          </a:p>
        </p:txBody>
      </p:sp>
    </p:spTree>
    <p:extLst>
      <p:ext uri="{BB962C8B-B14F-4D97-AF65-F5344CB8AC3E}">
        <p14:creationId xmlns:p14="http://schemas.microsoft.com/office/powerpoint/2010/main" val="14543232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5" name="グループ化 84"/>
          <p:cNvGrpSpPr/>
          <p:nvPr/>
        </p:nvGrpSpPr>
        <p:grpSpPr>
          <a:xfrm>
            <a:off x="6814417" y="1661714"/>
            <a:ext cx="1632031" cy="1567365"/>
            <a:chOff x="6909457" y="1536073"/>
            <a:chExt cx="1632031" cy="1567365"/>
          </a:xfrm>
        </p:grpSpPr>
        <p:sp>
          <p:nvSpPr>
            <p:cNvPr id="87" name="角丸四角形 86"/>
            <p:cNvSpPr/>
            <p:nvPr/>
          </p:nvSpPr>
          <p:spPr bwMode="auto">
            <a:xfrm>
              <a:off x="6909457" y="153607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8" name="円/楕円 87"/>
            <p:cNvSpPr/>
            <p:nvPr/>
          </p:nvSpPr>
          <p:spPr bwMode="auto">
            <a:xfrm>
              <a:off x="7627087" y="169726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9" name="直線コネクタ 88"/>
            <p:cNvCxnSpPr>
              <a:stCxn id="88" idx="4"/>
              <a:endCxn id="90" idx="0"/>
            </p:cNvCxnSpPr>
            <p:nvPr/>
          </p:nvCxnSpPr>
          <p:spPr bwMode="auto">
            <a:xfrm flipH="1">
              <a:off x="7712790" y="187314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90" name="円/楕円 89"/>
            <p:cNvSpPr/>
            <p:nvPr/>
          </p:nvSpPr>
          <p:spPr bwMode="auto">
            <a:xfrm>
              <a:off x="7625980"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1" name="円/楕円 90"/>
            <p:cNvSpPr/>
            <p:nvPr/>
          </p:nvSpPr>
          <p:spPr bwMode="auto">
            <a:xfrm>
              <a:off x="8078711"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2" name="円/楕円 91"/>
            <p:cNvSpPr/>
            <p:nvPr/>
          </p:nvSpPr>
          <p:spPr bwMode="auto">
            <a:xfrm>
              <a:off x="7623516" y="2719056"/>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3" name="直線コネクタ 92"/>
            <p:cNvCxnSpPr>
              <a:stCxn id="88" idx="4"/>
              <a:endCxn id="91" idx="0"/>
            </p:cNvCxnSpPr>
            <p:nvPr/>
          </p:nvCxnSpPr>
          <p:spPr bwMode="auto">
            <a:xfrm>
              <a:off x="7713897" y="187314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5" name="直線コネクタ 94"/>
            <p:cNvCxnSpPr>
              <a:stCxn id="90" idx="4"/>
              <a:endCxn id="92" idx="0"/>
            </p:cNvCxnSpPr>
            <p:nvPr/>
          </p:nvCxnSpPr>
          <p:spPr bwMode="auto">
            <a:xfrm flipH="1">
              <a:off x="7710326" y="238054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6" name="直線コネクタ 95"/>
            <p:cNvCxnSpPr>
              <a:stCxn id="91" idx="4"/>
              <a:endCxn id="92" idx="0"/>
            </p:cNvCxnSpPr>
            <p:nvPr/>
          </p:nvCxnSpPr>
          <p:spPr bwMode="auto">
            <a:xfrm flipH="1">
              <a:off x="7710326" y="238054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2" name="タイトル 1"/>
          <p:cNvSpPr>
            <a:spLocks noGrp="1"/>
          </p:cNvSpPr>
          <p:nvPr>
            <p:ph type="title"/>
          </p:nvPr>
        </p:nvSpPr>
        <p:spPr>
          <a:xfrm>
            <a:off x="0" y="188913"/>
            <a:ext cx="9144000" cy="936625"/>
          </a:xfrm>
        </p:spPr>
        <p:txBody>
          <a:bodyPr/>
          <a:lstStyle/>
          <a:p>
            <a:r>
              <a:rPr lang="ja-JP" altLang="en-US" dirty="0" smtClean="0"/>
              <a:t>手順</a:t>
            </a:r>
            <a:r>
              <a:rPr lang="en-US" altLang="ja-JP" dirty="0" smtClean="0"/>
              <a:t>4</a:t>
            </a:r>
            <a:r>
              <a:rPr lang="ja-JP" altLang="en-US" dirty="0" smtClean="0"/>
              <a:t>：動的フォワードスライスの比較</a:t>
            </a:r>
            <a:endParaRPr lang="en-US" altLang="ja-JP" dirty="0"/>
          </a:p>
        </p:txBody>
      </p:sp>
      <p:sp>
        <p:nvSpPr>
          <p:cNvPr id="51" name="コンテンツ プレースホルダー 2"/>
          <p:cNvSpPr txBox="1">
            <a:spLocks/>
          </p:cNvSpPr>
          <p:nvPr/>
        </p:nvSpPr>
        <p:spPr bwMode="auto">
          <a:xfrm>
            <a:off x="179388" y="4080603"/>
            <a:ext cx="8785225" cy="231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endParaRPr lang="en-US" altLang="ja-JP" sz="2800" kern="0" dirty="0" smtClean="0"/>
          </a:p>
          <a:p>
            <a:endParaRPr lang="en-US" altLang="ja-JP" sz="2800" kern="0" dirty="0" smtClean="0"/>
          </a:p>
          <a:p>
            <a:endParaRPr lang="en-US" altLang="ja-JP" sz="2800" kern="0" dirty="0" smtClean="0"/>
          </a:p>
        </p:txBody>
      </p:sp>
      <p:sp>
        <p:nvSpPr>
          <p:cNvPr id="94" name="テキスト ボックス 93"/>
          <p:cNvSpPr txBox="1"/>
          <p:nvPr/>
        </p:nvSpPr>
        <p:spPr>
          <a:xfrm>
            <a:off x="3284509" y="2938706"/>
            <a:ext cx="2646879" cy="461665"/>
          </a:xfrm>
          <a:prstGeom prst="rect">
            <a:avLst/>
          </a:prstGeom>
          <a:noFill/>
        </p:spPr>
        <p:txBody>
          <a:bodyPr wrap="none" rtlCol="0">
            <a:spAutoFit/>
          </a:bodyPr>
          <a:lstStyle/>
          <a:p>
            <a:pPr algn="ctr"/>
            <a:r>
              <a:rPr kumimoji="1" lang="ja-JP" altLang="en-US" sz="2400" b="1" i="1" dirty="0" smtClean="0"/>
              <a:t>固有な頂点の抽出</a:t>
            </a:r>
            <a:endParaRPr kumimoji="1" lang="ja-JP" altLang="en-US" sz="2400" b="1" i="1" dirty="0"/>
          </a:p>
        </p:txBody>
      </p:sp>
      <p:sp>
        <p:nvSpPr>
          <p:cNvPr id="97" name="右矢印 96"/>
          <p:cNvSpPr/>
          <p:nvPr/>
        </p:nvSpPr>
        <p:spPr bwMode="auto">
          <a:xfrm>
            <a:off x="2806865"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99" name="図 9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88782" y="1667786"/>
            <a:ext cx="1177276" cy="1177276"/>
          </a:xfrm>
          <a:prstGeom prst="rect">
            <a:avLst/>
          </a:prstGeom>
        </p:spPr>
      </p:pic>
      <p:sp>
        <p:nvSpPr>
          <p:cNvPr id="101" name="右矢印 100"/>
          <p:cNvSpPr/>
          <p:nvPr/>
        </p:nvSpPr>
        <p:spPr bwMode="auto">
          <a:xfrm>
            <a:off x="5537244"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02" name="テキスト ボックス 101"/>
          <p:cNvSpPr txBox="1"/>
          <p:nvPr/>
        </p:nvSpPr>
        <p:spPr>
          <a:xfrm>
            <a:off x="126675" y="3355973"/>
            <a:ext cx="2954655" cy="461665"/>
          </a:xfrm>
          <a:prstGeom prst="rect">
            <a:avLst/>
          </a:prstGeom>
          <a:noFill/>
        </p:spPr>
        <p:txBody>
          <a:bodyPr wrap="none" rtlCol="0">
            <a:spAutoFit/>
          </a:bodyPr>
          <a:lstStyle/>
          <a:p>
            <a:r>
              <a:rPr lang="ja-JP" altLang="en-US" sz="2400" b="1" i="1" dirty="0" smtClean="0"/>
              <a:t>フォワードスライス</a:t>
            </a:r>
            <a:endParaRPr kumimoji="1" lang="ja-JP" altLang="en-US" sz="2400" b="1" i="1" dirty="0"/>
          </a:p>
        </p:txBody>
      </p:sp>
      <p:sp>
        <p:nvSpPr>
          <p:cNvPr id="62" name="テキスト ボックス 61"/>
          <p:cNvSpPr txBox="1"/>
          <p:nvPr/>
        </p:nvSpPr>
        <p:spPr>
          <a:xfrm>
            <a:off x="6672285" y="3372452"/>
            <a:ext cx="1723549" cy="461665"/>
          </a:xfrm>
          <a:prstGeom prst="rect">
            <a:avLst/>
          </a:prstGeom>
          <a:noFill/>
        </p:spPr>
        <p:txBody>
          <a:bodyPr wrap="none" rtlCol="0">
            <a:spAutoFit/>
          </a:bodyPr>
          <a:lstStyle/>
          <a:p>
            <a:r>
              <a:rPr lang="ja-JP" altLang="en-US" sz="2400" b="1" i="1" dirty="0"/>
              <a:t>固有</a:t>
            </a:r>
            <a:r>
              <a:rPr lang="ja-JP" altLang="en-US" sz="2400" b="1" i="1" dirty="0" smtClean="0"/>
              <a:t>な頂点</a:t>
            </a:r>
            <a:endParaRPr kumimoji="1" lang="ja-JP" altLang="en-US" sz="2400" b="1" i="1" dirty="0"/>
          </a:p>
        </p:txBody>
      </p:sp>
      <p:grpSp>
        <p:nvGrpSpPr>
          <p:cNvPr id="63" name="グループ化 62"/>
          <p:cNvGrpSpPr/>
          <p:nvPr/>
        </p:nvGrpSpPr>
        <p:grpSpPr>
          <a:xfrm>
            <a:off x="725063" y="1667786"/>
            <a:ext cx="1632031" cy="1567365"/>
            <a:chOff x="6909457" y="1536073"/>
            <a:chExt cx="1632031" cy="1567365"/>
          </a:xfrm>
        </p:grpSpPr>
        <p:sp>
          <p:nvSpPr>
            <p:cNvPr id="64" name="角丸四角形 63"/>
            <p:cNvSpPr/>
            <p:nvPr/>
          </p:nvSpPr>
          <p:spPr bwMode="auto">
            <a:xfrm>
              <a:off x="6909457" y="153607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5" name="円/楕円 64"/>
            <p:cNvSpPr/>
            <p:nvPr/>
          </p:nvSpPr>
          <p:spPr bwMode="auto">
            <a:xfrm>
              <a:off x="7627087" y="169726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6" name="直線コネクタ 65"/>
            <p:cNvCxnSpPr>
              <a:stCxn id="65" idx="4"/>
              <a:endCxn id="67" idx="0"/>
            </p:cNvCxnSpPr>
            <p:nvPr/>
          </p:nvCxnSpPr>
          <p:spPr bwMode="auto">
            <a:xfrm flipH="1">
              <a:off x="7712790" y="187314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67" name="円/楕円 66"/>
            <p:cNvSpPr/>
            <p:nvPr/>
          </p:nvSpPr>
          <p:spPr bwMode="auto">
            <a:xfrm>
              <a:off x="7625980"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8" name="円/楕円 67"/>
            <p:cNvSpPr/>
            <p:nvPr/>
          </p:nvSpPr>
          <p:spPr bwMode="auto">
            <a:xfrm>
              <a:off x="8078711"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9" name="円/楕円 68"/>
            <p:cNvSpPr/>
            <p:nvPr/>
          </p:nvSpPr>
          <p:spPr bwMode="auto">
            <a:xfrm>
              <a:off x="7623516" y="2719056"/>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70" name="直線コネクタ 69"/>
            <p:cNvCxnSpPr>
              <a:stCxn id="65" idx="4"/>
              <a:endCxn id="68" idx="0"/>
            </p:cNvCxnSpPr>
            <p:nvPr/>
          </p:nvCxnSpPr>
          <p:spPr bwMode="auto">
            <a:xfrm>
              <a:off x="7713897" y="187314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1" name="直線コネクタ 70"/>
            <p:cNvCxnSpPr>
              <a:stCxn id="67" idx="4"/>
              <a:endCxn id="69" idx="0"/>
            </p:cNvCxnSpPr>
            <p:nvPr/>
          </p:nvCxnSpPr>
          <p:spPr bwMode="auto">
            <a:xfrm flipH="1">
              <a:off x="7710326" y="238054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2" name="直線コネクタ 71"/>
            <p:cNvCxnSpPr>
              <a:stCxn id="68" idx="4"/>
              <a:endCxn id="69" idx="0"/>
            </p:cNvCxnSpPr>
            <p:nvPr/>
          </p:nvCxnSpPr>
          <p:spPr bwMode="auto">
            <a:xfrm flipH="1">
              <a:off x="7710326" y="238054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grpSp>
        <p:nvGrpSpPr>
          <p:cNvPr id="73" name="グループ化 72"/>
          <p:cNvGrpSpPr/>
          <p:nvPr/>
        </p:nvGrpSpPr>
        <p:grpSpPr>
          <a:xfrm>
            <a:off x="545730" y="1525643"/>
            <a:ext cx="1632031" cy="1567365"/>
            <a:chOff x="6909457" y="1536073"/>
            <a:chExt cx="1632031" cy="1567365"/>
          </a:xfrm>
        </p:grpSpPr>
        <p:sp>
          <p:nvSpPr>
            <p:cNvPr id="74" name="角丸四角形 73"/>
            <p:cNvSpPr/>
            <p:nvPr/>
          </p:nvSpPr>
          <p:spPr bwMode="auto">
            <a:xfrm>
              <a:off x="6909457" y="153607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6" name="円/楕円 75"/>
            <p:cNvSpPr/>
            <p:nvPr/>
          </p:nvSpPr>
          <p:spPr bwMode="auto">
            <a:xfrm>
              <a:off x="7627087" y="169726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77" name="直線コネクタ 76"/>
            <p:cNvCxnSpPr>
              <a:stCxn id="76" idx="4"/>
              <a:endCxn id="78" idx="0"/>
            </p:cNvCxnSpPr>
            <p:nvPr/>
          </p:nvCxnSpPr>
          <p:spPr bwMode="auto">
            <a:xfrm flipH="1">
              <a:off x="7712790" y="187314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78" name="円/楕円 77"/>
            <p:cNvSpPr/>
            <p:nvPr/>
          </p:nvSpPr>
          <p:spPr bwMode="auto">
            <a:xfrm>
              <a:off x="7625980"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9" name="円/楕円 78"/>
            <p:cNvSpPr/>
            <p:nvPr/>
          </p:nvSpPr>
          <p:spPr bwMode="auto">
            <a:xfrm>
              <a:off x="8078711"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0" name="円/楕円 79"/>
            <p:cNvSpPr/>
            <p:nvPr/>
          </p:nvSpPr>
          <p:spPr bwMode="auto">
            <a:xfrm>
              <a:off x="7623516" y="2719056"/>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1" name="直線コネクタ 80"/>
            <p:cNvCxnSpPr>
              <a:stCxn id="76" idx="4"/>
              <a:endCxn id="79" idx="0"/>
            </p:cNvCxnSpPr>
            <p:nvPr/>
          </p:nvCxnSpPr>
          <p:spPr bwMode="auto">
            <a:xfrm>
              <a:off x="7713897" y="187314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2" name="直線コネクタ 81"/>
            <p:cNvCxnSpPr>
              <a:stCxn id="78" idx="4"/>
              <a:endCxn id="80" idx="0"/>
            </p:cNvCxnSpPr>
            <p:nvPr/>
          </p:nvCxnSpPr>
          <p:spPr bwMode="auto">
            <a:xfrm flipH="1">
              <a:off x="7710326" y="238054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3" name="直線コネクタ 82"/>
            <p:cNvCxnSpPr>
              <a:stCxn id="79" idx="4"/>
              <a:endCxn id="80" idx="0"/>
            </p:cNvCxnSpPr>
            <p:nvPr/>
          </p:nvCxnSpPr>
          <p:spPr bwMode="auto">
            <a:xfrm flipH="1">
              <a:off x="7710326" y="238054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86" name="コンテンツ プレースホルダー 2"/>
          <p:cNvSpPr txBox="1">
            <a:spLocks/>
          </p:cNvSpPr>
          <p:nvPr/>
        </p:nvSpPr>
        <p:spPr bwMode="auto">
          <a:xfrm>
            <a:off x="331788" y="4050128"/>
            <a:ext cx="8785225" cy="231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kern="0" dirty="0" smtClean="0"/>
              <a:t>トポロジカルソートを行い，頂点を根から順にソートする</a:t>
            </a:r>
            <a:endParaRPr lang="en-US" altLang="ja-JP" sz="2400" kern="0" dirty="0" smtClean="0"/>
          </a:p>
          <a:p>
            <a:r>
              <a:rPr lang="ja-JP" altLang="en-US" sz="2400" kern="0" dirty="0" smtClean="0"/>
              <a:t>ソート順に頂点を訪問し，子ノードに対して経路上の頂点集合情報を伝播させていき，各頂点に対する経路上の頂点集合を計算する</a:t>
            </a:r>
            <a:endParaRPr lang="en-US" altLang="ja-JP" sz="2400" kern="0" dirty="0" smtClean="0"/>
          </a:p>
          <a:p>
            <a:r>
              <a:rPr lang="en-US" altLang="ja-JP" sz="2400" kern="0" dirty="0" smtClean="0"/>
              <a:t>2</a:t>
            </a:r>
            <a:r>
              <a:rPr lang="ja-JP" altLang="en-US" sz="2400" kern="0" dirty="0" err="1" smtClean="0"/>
              <a:t>つの</a:t>
            </a:r>
            <a:r>
              <a:rPr lang="ja-JP" altLang="en-US" sz="2400" kern="0" dirty="0" smtClean="0"/>
              <a:t>フォワードスライス間に固有な頂点を差分として検出する</a:t>
            </a:r>
            <a:endParaRPr lang="en-US" altLang="ja-JP" sz="2400" kern="0" dirty="0" smtClean="0"/>
          </a:p>
        </p:txBody>
      </p:sp>
      <p:sp>
        <p:nvSpPr>
          <p:cNvPr id="55" name="角丸四角形 54"/>
          <p:cNvSpPr/>
          <p:nvPr/>
        </p:nvSpPr>
        <p:spPr bwMode="auto">
          <a:xfrm>
            <a:off x="6662017" y="152564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6" name="円/楕円 55"/>
          <p:cNvSpPr/>
          <p:nvPr/>
        </p:nvSpPr>
        <p:spPr bwMode="auto">
          <a:xfrm>
            <a:off x="7379647" y="168683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7" name="直線コネクタ 56"/>
          <p:cNvCxnSpPr>
            <a:stCxn id="56" idx="4"/>
            <a:endCxn id="58" idx="0"/>
          </p:cNvCxnSpPr>
          <p:nvPr/>
        </p:nvCxnSpPr>
        <p:spPr bwMode="auto">
          <a:xfrm flipH="1">
            <a:off x="7465350" y="186271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58" name="円/楕円 57"/>
          <p:cNvSpPr/>
          <p:nvPr/>
        </p:nvSpPr>
        <p:spPr bwMode="auto">
          <a:xfrm>
            <a:off x="7378540" y="219424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9" name="円/楕円 58"/>
          <p:cNvSpPr/>
          <p:nvPr/>
        </p:nvSpPr>
        <p:spPr bwMode="auto">
          <a:xfrm>
            <a:off x="7831271" y="2194244"/>
            <a:ext cx="173620" cy="175874"/>
          </a:xfrm>
          <a:prstGeom prst="ellips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rgbClr val="FF0000"/>
              </a:solidFill>
              <a:effectLst/>
              <a:latin typeface="Times New Roman" pitchFamily="18" charset="0"/>
              <a:ea typeface="ＭＳ Ｐゴシック" pitchFamily="50" charset="-128"/>
            </a:endParaRPr>
          </a:p>
        </p:txBody>
      </p:sp>
      <p:sp>
        <p:nvSpPr>
          <p:cNvPr id="60" name="円/楕円 59"/>
          <p:cNvSpPr/>
          <p:nvPr/>
        </p:nvSpPr>
        <p:spPr bwMode="auto">
          <a:xfrm>
            <a:off x="7376076" y="2708626"/>
            <a:ext cx="173620" cy="175874"/>
          </a:xfrm>
          <a:prstGeom prst="ellips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rgbClr val="FF0000"/>
              </a:solidFill>
              <a:effectLst/>
              <a:latin typeface="Times New Roman" pitchFamily="18" charset="0"/>
              <a:ea typeface="ＭＳ Ｐゴシック" pitchFamily="50" charset="-128"/>
            </a:endParaRPr>
          </a:p>
        </p:txBody>
      </p:sp>
      <p:cxnSp>
        <p:nvCxnSpPr>
          <p:cNvPr id="61" name="直線コネクタ 60"/>
          <p:cNvCxnSpPr>
            <a:stCxn id="56" idx="4"/>
            <a:endCxn id="59" idx="0"/>
          </p:cNvCxnSpPr>
          <p:nvPr/>
        </p:nvCxnSpPr>
        <p:spPr bwMode="auto">
          <a:xfrm>
            <a:off x="7466457" y="186271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5" name="直線コネクタ 74"/>
          <p:cNvCxnSpPr>
            <a:stCxn id="58" idx="4"/>
            <a:endCxn id="60" idx="0"/>
          </p:cNvCxnSpPr>
          <p:nvPr/>
        </p:nvCxnSpPr>
        <p:spPr bwMode="auto">
          <a:xfrm flipH="1">
            <a:off x="7462886" y="237011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4" name="直線コネクタ 83"/>
          <p:cNvCxnSpPr>
            <a:stCxn id="59" idx="4"/>
            <a:endCxn id="60" idx="0"/>
          </p:cNvCxnSpPr>
          <p:nvPr/>
        </p:nvCxnSpPr>
        <p:spPr bwMode="auto">
          <a:xfrm flipH="1">
            <a:off x="7462886" y="237011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Tree>
    <p:extLst>
      <p:ext uri="{BB962C8B-B14F-4D97-AF65-F5344CB8AC3E}">
        <p14:creationId xmlns:p14="http://schemas.microsoft.com/office/powerpoint/2010/main" val="16780669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経</a:t>
            </a:r>
            <a:r>
              <a:rPr lang="ja-JP" altLang="en-US" dirty="0" smtClean="0"/>
              <a:t>路上の頂点集合情報の伝播</a:t>
            </a:r>
            <a:endParaRPr kumimoji="1" lang="ja-JP" altLang="en-US" dirty="0"/>
          </a:p>
        </p:txBody>
      </p:sp>
      <p:sp>
        <p:nvSpPr>
          <p:cNvPr id="7" name="円/楕円 6"/>
          <p:cNvSpPr/>
          <p:nvPr/>
        </p:nvSpPr>
        <p:spPr>
          <a:xfrm>
            <a:off x="889159"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p:txBody>
      </p:sp>
      <p:sp>
        <p:nvSpPr>
          <p:cNvPr id="8" name="円/楕円 7"/>
          <p:cNvSpPr/>
          <p:nvPr/>
        </p:nvSpPr>
        <p:spPr>
          <a:xfrm>
            <a:off x="2970090"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9" name="円/楕円 8"/>
          <p:cNvSpPr/>
          <p:nvPr/>
        </p:nvSpPr>
        <p:spPr>
          <a:xfrm>
            <a:off x="2970090" y="3451026"/>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円/楕円 9"/>
          <p:cNvSpPr/>
          <p:nvPr/>
        </p:nvSpPr>
        <p:spPr>
          <a:xfrm>
            <a:off x="5051021"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p>
        </p:txBody>
      </p:sp>
      <p:sp>
        <p:nvSpPr>
          <p:cNvPr id="11" name="円/楕円 10"/>
          <p:cNvSpPr/>
          <p:nvPr/>
        </p:nvSpPr>
        <p:spPr>
          <a:xfrm>
            <a:off x="7131952" y="1685259"/>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p>
        </p:txBody>
      </p:sp>
      <p:sp>
        <p:nvSpPr>
          <p:cNvPr id="12" name="円/楕円 11"/>
          <p:cNvSpPr/>
          <p:nvPr/>
        </p:nvSpPr>
        <p:spPr>
          <a:xfrm>
            <a:off x="5051021"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3" name="直線矢印コネクタ 12"/>
          <p:cNvCxnSpPr>
            <a:stCxn id="7" idx="6"/>
            <a:endCxn id="8" idx="2"/>
          </p:cNvCxnSpPr>
          <p:nvPr/>
        </p:nvCxnSpPr>
        <p:spPr>
          <a:xfrm flipV="1">
            <a:off x="1574959" y="2023118"/>
            <a:ext cx="1395131" cy="1765764"/>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6"/>
            <a:endCxn id="9" idx="2"/>
          </p:cNvCxnSpPr>
          <p:nvPr/>
        </p:nvCxnSpPr>
        <p:spPr>
          <a:xfrm>
            <a:off x="1574959"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6"/>
            <a:endCxn id="10" idx="2"/>
          </p:cNvCxnSpPr>
          <p:nvPr/>
        </p:nvCxnSpPr>
        <p:spPr>
          <a:xfrm flipV="1">
            <a:off x="3655890"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6"/>
            <a:endCxn id="11" idx="2"/>
          </p:cNvCxnSpPr>
          <p:nvPr/>
        </p:nvCxnSpPr>
        <p:spPr>
          <a:xfrm flipV="1">
            <a:off x="5736822"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9" idx="6"/>
            <a:endCxn id="10" idx="3"/>
          </p:cNvCxnSpPr>
          <p:nvPr/>
        </p:nvCxnSpPr>
        <p:spPr>
          <a:xfrm flipV="1">
            <a:off x="3655890" y="2262018"/>
            <a:ext cx="1495565" cy="1526866"/>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6"/>
            <a:endCxn id="12" idx="2"/>
          </p:cNvCxnSpPr>
          <p:nvPr/>
        </p:nvCxnSpPr>
        <p:spPr>
          <a:xfrm flipV="1">
            <a:off x="3655890"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950571" y="4126739"/>
            <a:ext cx="56297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3069975" y="236097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3069975" y="4126739"/>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5207471" y="249286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7231835" y="249286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5207472" y="414845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088209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経</a:t>
            </a:r>
            <a:r>
              <a:rPr lang="ja-JP" altLang="en-US" dirty="0" smtClean="0"/>
              <a:t>路上の頂点集合情報の伝播</a:t>
            </a:r>
            <a:endParaRPr kumimoji="1" lang="ja-JP" altLang="en-US" dirty="0"/>
          </a:p>
        </p:txBody>
      </p:sp>
      <p:sp>
        <p:nvSpPr>
          <p:cNvPr id="7" name="円/楕円 6"/>
          <p:cNvSpPr/>
          <p:nvPr/>
        </p:nvSpPr>
        <p:spPr>
          <a:xfrm>
            <a:off x="889159" y="3451024"/>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p:txBody>
      </p:sp>
      <p:sp>
        <p:nvSpPr>
          <p:cNvPr id="8" name="円/楕円 7"/>
          <p:cNvSpPr/>
          <p:nvPr/>
        </p:nvSpPr>
        <p:spPr>
          <a:xfrm>
            <a:off x="2970090"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9" name="円/楕円 8"/>
          <p:cNvSpPr/>
          <p:nvPr/>
        </p:nvSpPr>
        <p:spPr>
          <a:xfrm>
            <a:off x="2970090" y="3451026"/>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円/楕円 9"/>
          <p:cNvSpPr/>
          <p:nvPr/>
        </p:nvSpPr>
        <p:spPr>
          <a:xfrm>
            <a:off x="5051021"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p>
        </p:txBody>
      </p:sp>
      <p:sp>
        <p:nvSpPr>
          <p:cNvPr id="11" name="円/楕円 10"/>
          <p:cNvSpPr/>
          <p:nvPr/>
        </p:nvSpPr>
        <p:spPr>
          <a:xfrm>
            <a:off x="7131952" y="1685259"/>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p>
        </p:txBody>
      </p:sp>
      <p:sp>
        <p:nvSpPr>
          <p:cNvPr id="12" name="円/楕円 11"/>
          <p:cNvSpPr/>
          <p:nvPr/>
        </p:nvSpPr>
        <p:spPr>
          <a:xfrm>
            <a:off x="5051021"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3" name="直線矢印コネクタ 12"/>
          <p:cNvCxnSpPr>
            <a:stCxn id="7" idx="6"/>
            <a:endCxn id="8" idx="2"/>
          </p:cNvCxnSpPr>
          <p:nvPr/>
        </p:nvCxnSpPr>
        <p:spPr>
          <a:xfrm flipV="1">
            <a:off x="1574959" y="2023118"/>
            <a:ext cx="1395131" cy="1765764"/>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6"/>
            <a:endCxn id="9" idx="2"/>
          </p:cNvCxnSpPr>
          <p:nvPr/>
        </p:nvCxnSpPr>
        <p:spPr>
          <a:xfrm>
            <a:off x="1574959"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6"/>
            <a:endCxn id="10" idx="2"/>
          </p:cNvCxnSpPr>
          <p:nvPr/>
        </p:nvCxnSpPr>
        <p:spPr>
          <a:xfrm flipV="1">
            <a:off x="3655890"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6"/>
            <a:endCxn id="11" idx="2"/>
          </p:cNvCxnSpPr>
          <p:nvPr/>
        </p:nvCxnSpPr>
        <p:spPr>
          <a:xfrm flipV="1">
            <a:off x="5736822"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9" idx="6"/>
            <a:endCxn id="10" idx="3"/>
          </p:cNvCxnSpPr>
          <p:nvPr/>
        </p:nvCxnSpPr>
        <p:spPr>
          <a:xfrm flipV="1">
            <a:off x="3655890" y="2262018"/>
            <a:ext cx="1495565" cy="1526866"/>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6"/>
            <a:endCxn id="12" idx="2"/>
          </p:cNvCxnSpPr>
          <p:nvPr/>
        </p:nvCxnSpPr>
        <p:spPr>
          <a:xfrm flipV="1">
            <a:off x="3655890"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950571" y="4126739"/>
            <a:ext cx="56297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992229" y="2360973"/>
            <a:ext cx="641522"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2992229" y="4126739"/>
            <a:ext cx="641522"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4894086" y="2492863"/>
            <a:ext cx="1112805"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{1,2,5}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6800630" y="2492863"/>
            <a:ext cx="134844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{1,2,3,5}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5011907" y="4148453"/>
            <a:ext cx="877163"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{1,5}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009983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経</a:t>
            </a:r>
            <a:r>
              <a:rPr lang="ja-JP" altLang="en-US" dirty="0" smtClean="0"/>
              <a:t>路上の頂点集合情報の伝播</a:t>
            </a:r>
            <a:endParaRPr kumimoji="1" lang="ja-JP" altLang="en-US" dirty="0"/>
          </a:p>
        </p:txBody>
      </p:sp>
      <p:sp>
        <p:nvSpPr>
          <p:cNvPr id="7" name="円/楕円 6"/>
          <p:cNvSpPr/>
          <p:nvPr/>
        </p:nvSpPr>
        <p:spPr>
          <a:xfrm>
            <a:off x="889159"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p:txBody>
      </p:sp>
      <p:sp>
        <p:nvSpPr>
          <p:cNvPr id="8" name="円/楕円 7"/>
          <p:cNvSpPr/>
          <p:nvPr/>
        </p:nvSpPr>
        <p:spPr>
          <a:xfrm>
            <a:off x="2970090"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9" name="円/楕円 8"/>
          <p:cNvSpPr/>
          <p:nvPr/>
        </p:nvSpPr>
        <p:spPr>
          <a:xfrm>
            <a:off x="2970090" y="3451026"/>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円/楕円 9"/>
          <p:cNvSpPr/>
          <p:nvPr/>
        </p:nvSpPr>
        <p:spPr>
          <a:xfrm>
            <a:off x="5051021"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p>
        </p:txBody>
      </p:sp>
      <p:sp>
        <p:nvSpPr>
          <p:cNvPr id="11" name="円/楕円 10"/>
          <p:cNvSpPr/>
          <p:nvPr/>
        </p:nvSpPr>
        <p:spPr>
          <a:xfrm>
            <a:off x="7131952" y="1685259"/>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p>
        </p:txBody>
      </p:sp>
      <p:sp>
        <p:nvSpPr>
          <p:cNvPr id="12" name="円/楕円 11"/>
          <p:cNvSpPr/>
          <p:nvPr/>
        </p:nvSpPr>
        <p:spPr>
          <a:xfrm>
            <a:off x="5051021"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3" name="直線矢印コネクタ 12"/>
          <p:cNvCxnSpPr>
            <a:stCxn id="7" idx="6"/>
            <a:endCxn id="8" idx="2"/>
          </p:cNvCxnSpPr>
          <p:nvPr/>
        </p:nvCxnSpPr>
        <p:spPr>
          <a:xfrm flipV="1">
            <a:off x="1574959" y="2023118"/>
            <a:ext cx="1395131" cy="1765764"/>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6"/>
            <a:endCxn id="9" idx="2"/>
          </p:cNvCxnSpPr>
          <p:nvPr/>
        </p:nvCxnSpPr>
        <p:spPr>
          <a:xfrm>
            <a:off x="1574959"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6"/>
            <a:endCxn id="10" idx="2"/>
          </p:cNvCxnSpPr>
          <p:nvPr/>
        </p:nvCxnSpPr>
        <p:spPr>
          <a:xfrm flipV="1">
            <a:off x="3655890"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6"/>
            <a:endCxn id="11" idx="2"/>
          </p:cNvCxnSpPr>
          <p:nvPr/>
        </p:nvCxnSpPr>
        <p:spPr>
          <a:xfrm flipV="1">
            <a:off x="5736822"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9" idx="6"/>
            <a:endCxn id="10" idx="3"/>
          </p:cNvCxnSpPr>
          <p:nvPr/>
        </p:nvCxnSpPr>
        <p:spPr>
          <a:xfrm flipV="1">
            <a:off x="3655890" y="2262018"/>
            <a:ext cx="1495565" cy="1526866"/>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6"/>
            <a:endCxn id="12" idx="2"/>
          </p:cNvCxnSpPr>
          <p:nvPr/>
        </p:nvCxnSpPr>
        <p:spPr>
          <a:xfrm flipV="1">
            <a:off x="3655890"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950571" y="4126739"/>
            <a:ext cx="56297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3069975" y="236097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3069975" y="4126739"/>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5207471" y="249286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7231835" y="249286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5207472" y="414845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1607086" y="5272962"/>
            <a:ext cx="5929828" cy="523220"/>
          </a:xfrm>
          <a:prstGeom prst="rect">
            <a:avLst/>
          </a:prstGeom>
          <a:noFill/>
        </p:spPr>
        <p:txBody>
          <a:bodyPr wrap="none" rtlCol="0">
            <a:spAutoFit/>
          </a:bodyPr>
          <a:lstStyle/>
          <a:p>
            <a:r>
              <a:rPr kumimoji="1" lang="ja-JP" altLang="en-US" sz="2800" b="1" dirty="0" smtClean="0"/>
              <a:t>ソート順：１，５，６，２，３，４</a:t>
            </a:r>
            <a:endParaRPr kumimoji="1" lang="ja-JP" altLang="en-US" sz="2800" b="1" dirty="0"/>
          </a:p>
        </p:txBody>
      </p:sp>
    </p:spTree>
    <p:extLst>
      <p:ext uri="{BB962C8B-B14F-4D97-AF65-F5344CB8AC3E}">
        <p14:creationId xmlns:p14="http://schemas.microsoft.com/office/powerpoint/2010/main" val="14979197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ソフトウェア開発においてデバッグ作業により</a:t>
            </a:r>
            <a:r>
              <a:rPr lang="ja-JP" altLang="en-US" dirty="0" smtClean="0"/>
              <a:t>，プログラムに対して変更</a:t>
            </a:r>
            <a:r>
              <a:rPr lang="ja-JP" altLang="en-US" dirty="0"/>
              <a:t>が</a:t>
            </a:r>
            <a:r>
              <a:rPr lang="ja-JP" altLang="en-US" dirty="0" smtClean="0"/>
              <a:t>加えられる</a:t>
            </a:r>
            <a:endParaRPr lang="en-US" altLang="ja-JP" dirty="0" smtClean="0"/>
          </a:p>
          <a:p>
            <a:endParaRPr kumimoji="1" lang="en-US" altLang="ja-JP" dirty="0" smtClean="0"/>
          </a:p>
          <a:p>
            <a:r>
              <a:rPr kumimoji="1" lang="ja-JP" altLang="en-US" dirty="0" smtClean="0"/>
              <a:t>デバッグ作業は複数のタスクから構成され，それぞれのタスクを支援する様々な技術が提案されている</a:t>
            </a:r>
            <a:endParaRPr kumimoji="1" lang="en-US" altLang="ja-JP" dirty="0" smtClean="0"/>
          </a:p>
          <a:p>
            <a:pPr lvl="1"/>
            <a:r>
              <a:rPr lang="ja-JP" altLang="en-US" dirty="0" smtClean="0"/>
              <a:t>バグの発見 </a:t>
            </a:r>
            <a:r>
              <a:rPr lang="en-US" altLang="ja-JP" dirty="0" smtClean="0"/>
              <a:t>– testing</a:t>
            </a:r>
          </a:p>
          <a:p>
            <a:pPr lvl="1"/>
            <a:r>
              <a:rPr kumimoji="1" lang="ja-JP" altLang="en-US" dirty="0" smtClean="0"/>
              <a:t>原因の特定 </a:t>
            </a:r>
            <a:r>
              <a:rPr kumimoji="1" lang="en-US" altLang="ja-JP" dirty="0" smtClean="0"/>
              <a:t>– fault localization</a:t>
            </a:r>
          </a:p>
          <a:p>
            <a:pPr lvl="1"/>
            <a:r>
              <a:rPr lang="ja-JP" altLang="en-US" dirty="0" smtClean="0"/>
              <a:t>バグの修正 </a:t>
            </a:r>
            <a:r>
              <a:rPr lang="en-US" altLang="ja-JP" dirty="0" smtClean="0"/>
              <a:t>– bug fix  </a:t>
            </a:r>
          </a:p>
          <a:p>
            <a:pPr lvl="1"/>
            <a:r>
              <a:rPr kumimoji="1" lang="ja-JP" altLang="en-US" dirty="0" smtClean="0"/>
              <a:t>バグ修正の影響分析 </a:t>
            </a:r>
            <a:r>
              <a:rPr lang="en-US" altLang="ja-JP" dirty="0" smtClean="0"/>
              <a:t>– change impact analysis</a:t>
            </a:r>
            <a:endParaRPr kumimoji="1" lang="en-US" altLang="ja-JP" dirty="0" smtClean="0"/>
          </a:p>
          <a:p>
            <a:endParaRPr lang="en-US" altLang="ja-JP" dirty="0"/>
          </a:p>
        </p:txBody>
      </p:sp>
    </p:spTree>
    <p:extLst>
      <p:ext uri="{BB962C8B-B14F-4D97-AF65-F5344CB8AC3E}">
        <p14:creationId xmlns:p14="http://schemas.microsoft.com/office/powerpoint/2010/main" val="9240854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経</a:t>
            </a:r>
            <a:r>
              <a:rPr lang="ja-JP" altLang="en-US" dirty="0" smtClean="0"/>
              <a:t>路上の頂点集合情報の伝播</a:t>
            </a:r>
            <a:endParaRPr kumimoji="1" lang="ja-JP" altLang="en-US" dirty="0"/>
          </a:p>
        </p:txBody>
      </p:sp>
      <p:sp>
        <p:nvSpPr>
          <p:cNvPr id="7" name="円/楕円 6"/>
          <p:cNvSpPr/>
          <p:nvPr/>
        </p:nvSpPr>
        <p:spPr>
          <a:xfrm>
            <a:off x="889159" y="3451024"/>
            <a:ext cx="685800" cy="675715"/>
          </a:xfrm>
          <a:prstGeom prst="ellipse">
            <a:avLst/>
          </a:prstGeom>
          <a:solidFill>
            <a:srgbClr val="FF0000"/>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p:txBody>
      </p:sp>
      <p:sp>
        <p:nvSpPr>
          <p:cNvPr id="8" name="円/楕円 7"/>
          <p:cNvSpPr/>
          <p:nvPr/>
        </p:nvSpPr>
        <p:spPr>
          <a:xfrm>
            <a:off x="2970090"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9" name="円/楕円 8"/>
          <p:cNvSpPr/>
          <p:nvPr/>
        </p:nvSpPr>
        <p:spPr>
          <a:xfrm>
            <a:off x="2970090" y="3451026"/>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円/楕円 9"/>
          <p:cNvSpPr/>
          <p:nvPr/>
        </p:nvSpPr>
        <p:spPr>
          <a:xfrm>
            <a:off x="5051021"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p>
        </p:txBody>
      </p:sp>
      <p:sp>
        <p:nvSpPr>
          <p:cNvPr id="11" name="円/楕円 10"/>
          <p:cNvSpPr/>
          <p:nvPr/>
        </p:nvSpPr>
        <p:spPr>
          <a:xfrm>
            <a:off x="7131952" y="1685259"/>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p>
        </p:txBody>
      </p:sp>
      <p:sp>
        <p:nvSpPr>
          <p:cNvPr id="12" name="円/楕円 11"/>
          <p:cNvSpPr/>
          <p:nvPr/>
        </p:nvSpPr>
        <p:spPr>
          <a:xfrm>
            <a:off x="5051021"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3" name="直線矢印コネクタ 12"/>
          <p:cNvCxnSpPr>
            <a:stCxn id="7" idx="6"/>
            <a:endCxn id="8" idx="2"/>
          </p:cNvCxnSpPr>
          <p:nvPr/>
        </p:nvCxnSpPr>
        <p:spPr>
          <a:xfrm flipV="1">
            <a:off x="1574959" y="2023118"/>
            <a:ext cx="1395131" cy="1765764"/>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6"/>
            <a:endCxn id="9" idx="2"/>
          </p:cNvCxnSpPr>
          <p:nvPr/>
        </p:nvCxnSpPr>
        <p:spPr>
          <a:xfrm>
            <a:off x="1574959"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6"/>
            <a:endCxn id="10" idx="2"/>
          </p:cNvCxnSpPr>
          <p:nvPr/>
        </p:nvCxnSpPr>
        <p:spPr>
          <a:xfrm flipV="1">
            <a:off x="3655890"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6"/>
            <a:endCxn id="11" idx="2"/>
          </p:cNvCxnSpPr>
          <p:nvPr/>
        </p:nvCxnSpPr>
        <p:spPr>
          <a:xfrm flipV="1">
            <a:off x="5736822"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9" idx="6"/>
            <a:endCxn id="10" idx="3"/>
          </p:cNvCxnSpPr>
          <p:nvPr/>
        </p:nvCxnSpPr>
        <p:spPr>
          <a:xfrm flipV="1">
            <a:off x="3655890" y="2262018"/>
            <a:ext cx="1495565" cy="1526866"/>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6"/>
            <a:endCxn id="12" idx="2"/>
          </p:cNvCxnSpPr>
          <p:nvPr/>
        </p:nvCxnSpPr>
        <p:spPr>
          <a:xfrm flipV="1">
            <a:off x="3655890"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950571" y="4126739"/>
            <a:ext cx="56297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992229" y="2360973"/>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2992229" y="4126739"/>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5207471" y="249286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7231835" y="249286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5207472" y="414845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1607086" y="5272962"/>
            <a:ext cx="5929828" cy="523220"/>
          </a:xfrm>
          <a:prstGeom prst="rect">
            <a:avLst/>
          </a:prstGeom>
          <a:noFill/>
        </p:spPr>
        <p:txBody>
          <a:bodyPr wrap="none" rtlCol="0">
            <a:spAutoFit/>
          </a:bodyPr>
          <a:lstStyle/>
          <a:p>
            <a:r>
              <a:rPr kumimoji="1" lang="ja-JP" altLang="en-US" sz="2800" b="1" dirty="0" smtClean="0"/>
              <a:t>ソート順：</a:t>
            </a:r>
            <a:r>
              <a:rPr kumimoji="1" lang="ja-JP" altLang="en-US" sz="2800" b="1" dirty="0" smtClean="0">
                <a:solidFill>
                  <a:srgbClr val="FF0000"/>
                </a:solidFill>
              </a:rPr>
              <a:t>１</a:t>
            </a:r>
            <a:r>
              <a:rPr kumimoji="1" lang="ja-JP" altLang="en-US" sz="2800" b="1" dirty="0" smtClean="0"/>
              <a:t>，５，６，２，３，４</a:t>
            </a:r>
            <a:endParaRPr kumimoji="1" lang="ja-JP" altLang="en-US" sz="2800" b="1" dirty="0"/>
          </a:p>
        </p:txBody>
      </p:sp>
    </p:spTree>
    <p:extLst>
      <p:ext uri="{BB962C8B-B14F-4D97-AF65-F5344CB8AC3E}">
        <p14:creationId xmlns:p14="http://schemas.microsoft.com/office/powerpoint/2010/main" val="35641964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経</a:t>
            </a:r>
            <a:r>
              <a:rPr lang="ja-JP" altLang="en-US" dirty="0" smtClean="0"/>
              <a:t>路上の頂点集合情報の伝播</a:t>
            </a:r>
            <a:endParaRPr kumimoji="1" lang="ja-JP" altLang="en-US" dirty="0"/>
          </a:p>
        </p:txBody>
      </p:sp>
      <p:sp>
        <p:nvSpPr>
          <p:cNvPr id="7" name="円/楕円 6"/>
          <p:cNvSpPr/>
          <p:nvPr/>
        </p:nvSpPr>
        <p:spPr>
          <a:xfrm>
            <a:off x="889159"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p:txBody>
      </p:sp>
      <p:sp>
        <p:nvSpPr>
          <p:cNvPr id="8" name="円/楕円 7"/>
          <p:cNvSpPr/>
          <p:nvPr/>
        </p:nvSpPr>
        <p:spPr>
          <a:xfrm>
            <a:off x="2970090"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9" name="円/楕円 8"/>
          <p:cNvSpPr/>
          <p:nvPr/>
        </p:nvSpPr>
        <p:spPr>
          <a:xfrm>
            <a:off x="2970090" y="3451026"/>
            <a:ext cx="685800" cy="675715"/>
          </a:xfrm>
          <a:prstGeom prst="ellipse">
            <a:avLst/>
          </a:prstGeom>
          <a:solidFill>
            <a:srgbClr val="FF0000"/>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円/楕円 9"/>
          <p:cNvSpPr/>
          <p:nvPr/>
        </p:nvSpPr>
        <p:spPr>
          <a:xfrm>
            <a:off x="5051021"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p>
        </p:txBody>
      </p:sp>
      <p:sp>
        <p:nvSpPr>
          <p:cNvPr id="11" name="円/楕円 10"/>
          <p:cNvSpPr/>
          <p:nvPr/>
        </p:nvSpPr>
        <p:spPr>
          <a:xfrm>
            <a:off x="7131952" y="1685259"/>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p>
        </p:txBody>
      </p:sp>
      <p:sp>
        <p:nvSpPr>
          <p:cNvPr id="12" name="円/楕円 11"/>
          <p:cNvSpPr/>
          <p:nvPr/>
        </p:nvSpPr>
        <p:spPr>
          <a:xfrm>
            <a:off x="5051021"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3" name="直線矢印コネクタ 12"/>
          <p:cNvCxnSpPr>
            <a:stCxn id="7" idx="6"/>
            <a:endCxn id="8" idx="2"/>
          </p:cNvCxnSpPr>
          <p:nvPr/>
        </p:nvCxnSpPr>
        <p:spPr>
          <a:xfrm flipV="1">
            <a:off x="1574959" y="2023118"/>
            <a:ext cx="1395131" cy="1765764"/>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6"/>
            <a:endCxn id="9" idx="2"/>
          </p:cNvCxnSpPr>
          <p:nvPr/>
        </p:nvCxnSpPr>
        <p:spPr>
          <a:xfrm>
            <a:off x="1574959"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6"/>
            <a:endCxn id="10" idx="2"/>
          </p:cNvCxnSpPr>
          <p:nvPr/>
        </p:nvCxnSpPr>
        <p:spPr>
          <a:xfrm flipV="1">
            <a:off x="3655890"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6"/>
            <a:endCxn id="11" idx="2"/>
          </p:cNvCxnSpPr>
          <p:nvPr/>
        </p:nvCxnSpPr>
        <p:spPr>
          <a:xfrm flipV="1">
            <a:off x="5736822"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9" idx="6"/>
            <a:endCxn id="10" idx="3"/>
          </p:cNvCxnSpPr>
          <p:nvPr/>
        </p:nvCxnSpPr>
        <p:spPr>
          <a:xfrm flipV="1">
            <a:off x="3655890" y="2262018"/>
            <a:ext cx="1495565" cy="1526866"/>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6"/>
            <a:endCxn id="12" idx="2"/>
          </p:cNvCxnSpPr>
          <p:nvPr/>
        </p:nvCxnSpPr>
        <p:spPr>
          <a:xfrm flipV="1">
            <a:off x="3655890"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950571" y="4126739"/>
            <a:ext cx="56297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992229" y="2360973"/>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2992229" y="4126739"/>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5011905" y="2492863"/>
            <a:ext cx="877163"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1,5</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7231835" y="249286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5011906" y="4148453"/>
            <a:ext cx="877163"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1,5</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1607086" y="5272962"/>
            <a:ext cx="5929828" cy="523220"/>
          </a:xfrm>
          <a:prstGeom prst="rect">
            <a:avLst/>
          </a:prstGeom>
          <a:noFill/>
        </p:spPr>
        <p:txBody>
          <a:bodyPr wrap="none" rtlCol="0">
            <a:spAutoFit/>
          </a:bodyPr>
          <a:lstStyle/>
          <a:p>
            <a:r>
              <a:rPr kumimoji="1" lang="ja-JP" altLang="en-US" sz="2800" b="1" dirty="0" smtClean="0"/>
              <a:t>ソート順：１，</a:t>
            </a:r>
            <a:r>
              <a:rPr kumimoji="1" lang="ja-JP" altLang="en-US" sz="2800" b="1" dirty="0" smtClean="0">
                <a:solidFill>
                  <a:srgbClr val="FF0000"/>
                </a:solidFill>
              </a:rPr>
              <a:t>５</a:t>
            </a:r>
            <a:r>
              <a:rPr kumimoji="1" lang="ja-JP" altLang="en-US" sz="2800" b="1" dirty="0" smtClean="0"/>
              <a:t>，６，２，３，４</a:t>
            </a:r>
            <a:endParaRPr kumimoji="1" lang="ja-JP" altLang="en-US" sz="2800" b="1" dirty="0"/>
          </a:p>
        </p:txBody>
      </p:sp>
    </p:spTree>
    <p:extLst>
      <p:ext uri="{BB962C8B-B14F-4D97-AF65-F5344CB8AC3E}">
        <p14:creationId xmlns:p14="http://schemas.microsoft.com/office/powerpoint/2010/main" val="36753074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経</a:t>
            </a:r>
            <a:r>
              <a:rPr lang="ja-JP" altLang="en-US" dirty="0" smtClean="0"/>
              <a:t>路上の頂点集合情報の伝播</a:t>
            </a:r>
            <a:endParaRPr kumimoji="1" lang="ja-JP" altLang="en-US" dirty="0"/>
          </a:p>
        </p:txBody>
      </p:sp>
      <p:sp>
        <p:nvSpPr>
          <p:cNvPr id="7" name="円/楕円 6"/>
          <p:cNvSpPr/>
          <p:nvPr/>
        </p:nvSpPr>
        <p:spPr>
          <a:xfrm>
            <a:off x="889159"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p:txBody>
      </p:sp>
      <p:sp>
        <p:nvSpPr>
          <p:cNvPr id="8" name="円/楕円 7"/>
          <p:cNvSpPr/>
          <p:nvPr/>
        </p:nvSpPr>
        <p:spPr>
          <a:xfrm>
            <a:off x="2970090"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9" name="円/楕円 8"/>
          <p:cNvSpPr/>
          <p:nvPr/>
        </p:nvSpPr>
        <p:spPr>
          <a:xfrm>
            <a:off x="2970090" y="3451026"/>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円/楕円 9"/>
          <p:cNvSpPr/>
          <p:nvPr/>
        </p:nvSpPr>
        <p:spPr>
          <a:xfrm>
            <a:off x="5051021"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p>
        </p:txBody>
      </p:sp>
      <p:sp>
        <p:nvSpPr>
          <p:cNvPr id="11" name="円/楕円 10"/>
          <p:cNvSpPr/>
          <p:nvPr/>
        </p:nvSpPr>
        <p:spPr>
          <a:xfrm>
            <a:off x="7131952" y="1685259"/>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p>
        </p:txBody>
      </p:sp>
      <p:sp>
        <p:nvSpPr>
          <p:cNvPr id="12" name="円/楕円 11"/>
          <p:cNvSpPr/>
          <p:nvPr/>
        </p:nvSpPr>
        <p:spPr>
          <a:xfrm>
            <a:off x="5051021" y="3451024"/>
            <a:ext cx="685800" cy="675715"/>
          </a:xfrm>
          <a:prstGeom prst="ellipse">
            <a:avLst/>
          </a:prstGeom>
          <a:solidFill>
            <a:srgbClr val="FF0000"/>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3" name="直線矢印コネクタ 12"/>
          <p:cNvCxnSpPr>
            <a:stCxn id="7" idx="6"/>
            <a:endCxn id="8" idx="2"/>
          </p:cNvCxnSpPr>
          <p:nvPr/>
        </p:nvCxnSpPr>
        <p:spPr>
          <a:xfrm flipV="1">
            <a:off x="1574959" y="2023118"/>
            <a:ext cx="1395131" cy="1765764"/>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6"/>
            <a:endCxn id="9" idx="2"/>
          </p:cNvCxnSpPr>
          <p:nvPr/>
        </p:nvCxnSpPr>
        <p:spPr>
          <a:xfrm>
            <a:off x="1574959"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6"/>
            <a:endCxn id="10" idx="2"/>
          </p:cNvCxnSpPr>
          <p:nvPr/>
        </p:nvCxnSpPr>
        <p:spPr>
          <a:xfrm flipV="1">
            <a:off x="3655890"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6"/>
            <a:endCxn id="11" idx="2"/>
          </p:cNvCxnSpPr>
          <p:nvPr/>
        </p:nvCxnSpPr>
        <p:spPr>
          <a:xfrm flipV="1">
            <a:off x="5736822"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9" idx="6"/>
            <a:endCxn id="10" idx="3"/>
          </p:cNvCxnSpPr>
          <p:nvPr/>
        </p:nvCxnSpPr>
        <p:spPr>
          <a:xfrm flipV="1">
            <a:off x="3655890" y="2262018"/>
            <a:ext cx="1495565" cy="1526866"/>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6"/>
            <a:endCxn id="12" idx="2"/>
          </p:cNvCxnSpPr>
          <p:nvPr/>
        </p:nvCxnSpPr>
        <p:spPr>
          <a:xfrm flipV="1">
            <a:off x="3655890"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950571" y="4126739"/>
            <a:ext cx="56297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992229" y="2360973"/>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2992229" y="4126739"/>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5011905" y="2492863"/>
            <a:ext cx="877163"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7231835" y="249286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5011906" y="4148453"/>
            <a:ext cx="877163"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1607086" y="5272962"/>
            <a:ext cx="5929828" cy="523220"/>
          </a:xfrm>
          <a:prstGeom prst="rect">
            <a:avLst/>
          </a:prstGeom>
          <a:noFill/>
        </p:spPr>
        <p:txBody>
          <a:bodyPr wrap="none" rtlCol="0">
            <a:spAutoFit/>
          </a:bodyPr>
          <a:lstStyle/>
          <a:p>
            <a:r>
              <a:rPr kumimoji="1" lang="ja-JP" altLang="en-US" sz="2800" b="1" dirty="0" smtClean="0"/>
              <a:t>ソート順：１，５，</a:t>
            </a:r>
            <a:r>
              <a:rPr kumimoji="1" lang="ja-JP" altLang="en-US" sz="2800" b="1" dirty="0" smtClean="0">
                <a:solidFill>
                  <a:srgbClr val="FF0000"/>
                </a:solidFill>
              </a:rPr>
              <a:t>６</a:t>
            </a:r>
            <a:r>
              <a:rPr kumimoji="1" lang="ja-JP" altLang="en-US" sz="2800" b="1" dirty="0" smtClean="0"/>
              <a:t>，２，３，４</a:t>
            </a:r>
            <a:endParaRPr kumimoji="1" lang="ja-JP" altLang="en-US" sz="2800" b="1" dirty="0"/>
          </a:p>
        </p:txBody>
      </p:sp>
    </p:spTree>
    <p:extLst>
      <p:ext uri="{BB962C8B-B14F-4D97-AF65-F5344CB8AC3E}">
        <p14:creationId xmlns:p14="http://schemas.microsoft.com/office/powerpoint/2010/main" val="476826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経</a:t>
            </a:r>
            <a:r>
              <a:rPr lang="ja-JP" altLang="en-US" dirty="0" smtClean="0"/>
              <a:t>路上の頂点集合情報の伝播</a:t>
            </a:r>
            <a:endParaRPr kumimoji="1" lang="ja-JP" altLang="en-US" dirty="0"/>
          </a:p>
        </p:txBody>
      </p:sp>
      <p:sp>
        <p:nvSpPr>
          <p:cNvPr id="7" name="円/楕円 6"/>
          <p:cNvSpPr/>
          <p:nvPr/>
        </p:nvSpPr>
        <p:spPr>
          <a:xfrm>
            <a:off x="889159"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p:txBody>
      </p:sp>
      <p:sp>
        <p:nvSpPr>
          <p:cNvPr id="8" name="円/楕円 7"/>
          <p:cNvSpPr/>
          <p:nvPr/>
        </p:nvSpPr>
        <p:spPr>
          <a:xfrm>
            <a:off x="2970090" y="1685260"/>
            <a:ext cx="685800" cy="675715"/>
          </a:xfrm>
          <a:prstGeom prst="ellipse">
            <a:avLst/>
          </a:prstGeom>
          <a:solidFill>
            <a:srgbClr val="FF0000"/>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9" name="円/楕円 8"/>
          <p:cNvSpPr/>
          <p:nvPr/>
        </p:nvSpPr>
        <p:spPr>
          <a:xfrm>
            <a:off x="2970090" y="3451026"/>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円/楕円 9"/>
          <p:cNvSpPr/>
          <p:nvPr/>
        </p:nvSpPr>
        <p:spPr>
          <a:xfrm>
            <a:off x="5051021"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p>
        </p:txBody>
      </p:sp>
      <p:sp>
        <p:nvSpPr>
          <p:cNvPr id="11" name="円/楕円 10"/>
          <p:cNvSpPr/>
          <p:nvPr/>
        </p:nvSpPr>
        <p:spPr>
          <a:xfrm>
            <a:off x="7131952" y="1685259"/>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p>
        </p:txBody>
      </p:sp>
      <p:sp>
        <p:nvSpPr>
          <p:cNvPr id="12" name="円/楕円 11"/>
          <p:cNvSpPr/>
          <p:nvPr/>
        </p:nvSpPr>
        <p:spPr>
          <a:xfrm>
            <a:off x="5051021"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3" name="直線矢印コネクタ 12"/>
          <p:cNvCxnSpPr>
            <a:stCxn id="7" idx="6"/>
            <a:endCxn id="8" idx="2"/>
          </p:cNvCxnSpPr>
          <p:nvPr/>
        </p:nvCxnSpPr>
        <p:spPr>
          <a:xfrm flipV="1">
            <a:off x="1574959" y="2023118"/>
            <a:ext cx="1395131" cy="1765764"/>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6"/>
            <a:endCxn id="9" idx="2"/>
          </p:cNvCxnSpPr>
          <p:nvPr/>
        </p:nvCxnSpPr>
        <p:spPr>
          <a:xfrm>
            <a:off x="1574959"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6"/>
            <a:endCxn id="10" idx="2"/>
          </p:cNvCxnSpPr>
          <p:nvPr/>
        </p:nvCxnSpPr>
        <p:spPr>
          <a:xfrm flipV="1">
            <a:off x="3655890"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6"/>
            <a:endCxn id="11" idx="2"/>
          </p:cNvCxnSpPr>
          <p:nvPr/>
        </p:nvCxnSpPr>
        <p:spPr>
          <a:xfrm flipV="1">
            <a:off x="5736822"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9" idx="6"/>
            <a:endCxn id="10" idx="3"/>
          </p:cNvCxnSpPr>
          <p:nvPr/>
        </p:nvCxnSpPr>
        <p:spPr>
          <a:xfrm flipV="1">
            <a:off x="3655890" y="2262018"/>
            <a:ext cx="1495565" cy="1526866"/>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6"/>
            <a:endCxn id="12" idx="2"/>
          </p:cNvCxnSpPr>
          <p:nvPr/>
        </p:nvCxnSpPr>
        <p:spPr>
          <a:xfrm flipV="1">
            <a:off x="3655890"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950571" y="4126739"/>
            <a:ext cx="56297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992229" y="2360973"/>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2992229" y="4126739"/>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4894084" y="2492863"/>
            <a:ext cx="1112805"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r>
              <a:rPr lang="en-US" altLang="ja-JP"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7231835" y="2492863"/>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5011906" y="4148453"/>
            <a:ext cx="877163"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1607086" y="5272962"/>
            <a:ext cx="5929828" cy="523220"/>
          </a:xfrm>
          <a:prstGeom prst="rect">
            <a:avLst/>
          </a:prstGeom>
          <a:noFill/>
        </p:spPr>
        <p:txBody>
          <a:bodyPr wrap="none" rtlCol="0">
            <a:spAutoFit/>
          </a:bodyPr>
          <a:lstStyle/>
          <a:p>
            <a:r>
              <a:rPr kumimoji="1" lang="ja-JP" altLang="en-US" sz="2800" b="1" dirty="0" smtClean="0"/>
              <a:t>ソート順：１，５，６，</a:t>
            </a:r>
            <a:r>
              <a:rPr kumimoji="1" lang="ja-JP" altLang="en-US" sz="2800" b="1" dirty="0" smtClean="0">
                <a:solidFill>
                  <a:srgbClr val="FF0000"/>
                </a:solidFill>
              </a:rPr>
              <a:t>２</a:t>
            </a:r>
            <a:r>
              <a:rPr kumimoji="1" lang="ja-JP" altLang="en-US" sz="2800" b="1" dirty="0" smtClean="0"/>
              <a:t>，３，４</a:t>
            </a:r>
            <a:endParaRPr kumimoji="1" lang="ja-JP" altLang="en-US" sz="2800" b="1" dirty="0"/>
          </a:p>
        </p:txBody>
      </p:sp>
    </p:spTree>
    <p:extLst>
      <p:ext uri="{BB962C8B-B14F-4D97-AF65-F5344CB8AC3E}">
        <p14:creationId xmlns:p14="http://schemas.microsoft.com/office/powerpoint/2010/main" val="25107920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経</a:t>
            </a:r>
            <a:r>
              <a:rPr lang="ja-JP" altLang="en-US" dirty="0" smtClean="0"/>
              <a:t>路上の頂点集合情報の伝播</a:t>
            </a:r>
            <a:endParaRPr kumimoji="1" lang="ja-JP" altLang="en-US" dirty="0"/>
          </a:p>
        </p:txBody>
      </p:sp>
      <p:sp>
        <p:nvSpPr>
          <p:cNvPr id="7" name="円/楕円 6"/>
          <p:cNvSpPr/>
          <p:nvPr/>
        </p:nvSpPr>
        <p:spPr>
          <a:xfrm>
            <a:off x="889159"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p:txBody>
      </p:sp>
      <p:sp>
        <p:nvSpPr>
          <p:cNvPr id="8" name="円/楕円 7"/>
          <p:cNvSpPr/>
          <p:nvPr/>
        </p:nvSpPr>
        <p:spPr>
          <a:xfrm>
            <a:off x="2970090"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9" name="円/楕円 8"/>
          <p:cNvSpPr/>
          <p:nvPr/>
        </p:nvSpPr>
        <p:spPr>
          <a:xfrm>
            <a:off x="2970090" y="3451026"/>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円/楕円 9"/>
          <p:cNvSpPr/>
          <p:nvPr/>
        </p:nvSpPr>
        <p:spPr>
          <a:xfrm>
            <a:off x="5051021" y="1685260"/>
            <a:ext cx="685800" cy="675715"/>
          </a:xfrm>
          <a:prstGeom prst="ellipse">
            <a:avLst/>
          </a:prstGeom>
          <a:solidFill>
            <a:srgbClr val="FF0000"/>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p>
        </p:txBody>
      </p:sp>
      <p:sp>
        <p:nvSpPr>
          <p:cNvPr id="11" name="円/楕円 10"/>
          <p:cNvSpPr/>
          <p:nvPr/>
        </p:nvSpPr>
        <p:spPr>
          <a:xfrm>
            <a:off x="7131952" y="1685259"/>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p>
        </p:txBody>
      </p:sp>
      <p:sp>
        <p:nvSpPr>
          <p:cNvPr id="12" name="円/楕円 11"/>
          <p:cNvSpPr/>
          <p:nvPr/>
        </p:nvSpPr>
        <p:spPr>
          <a:xfrm>
            <a:off x="5051021"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3" name="直線矢印コネクタ 12"/>
          <p:cNvCxnSpPr>
            <a:stCxn id="7" idx="6"/>
            <a:endCxn id="8" idx="2"/>
          </p:cNvCxnSpPr>
          <p:nvPr/>
        </p:nvCxnSpPr>
        <p:spPr>
          <a:xfrm flipV="1">
            <a:off x="1574959" y="2023118"/>
            <a:ext cx="1395131" cy="1765764"/>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6"/>
            <a:endCxn id="9" idx="2"/>
          </p:cNvCxnSpPr>
          <p:nvPr/>
        </p:nvCxnSpPr>
        <p:spPr>
          <a:xfrm>
            <a:off x="1574959"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6"/>
            <a:endCxn id="10" idx="2"/>
          </p:cNvCxnSpPr>
          <p:nvPr/>
        </p:nvCxnSpPr>
        <p:spPr>
          <a:xfrm flipV="1">
            <a:off x="3655890"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6"/>
            <a:endCxn id="11" idx="2"/>
          </p:cNvCxnSpPr>
          <p:nvPr/>
        </p:nvCxnSpPr>
        <p:spPr>
          <a:xfrm flipV="1">
            <a:off x="5736822"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9" idx="6"/>
            <a:endCxn id="10" idx="3"/>
          </p:cNvCxnSpPr>
          <p:nvPr/>
        </p:nvCxnSpPr>
        <p:spPr>
          <a:xfrm flipV="1">
            <a:off x="3655890" y="2262018"/>
            <a:ext cx="1495565" cy="1526866"/>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6"/>
            <a:endCxn id="12" idx="2"/>
          </p:cNvCxnSpPr>
          <p:nvPr/>
        </p:nvCxnSpPr>
        <p:spPr>
          <a:xfrm flipV="1">
            <a:off x="3655890"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950571" y="4126739"/>
            <a:ext cx="56297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992229" y="2360973"/>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2992229" y="4126739"/>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4894084" y="2492863"/>
            <a:ext cx="1112805"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{1,2,5}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6800627" y="2492863"/>
            <a:ext cx="1348447"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1,2,3,5</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5011906" y="4148453"/>
            <a:ext cx="877163"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1607086" y="5272962"/>
            <a:ext cx="5929828" cy="523220"/>
          </a:xfrm>
          <a:prstGeom prst="rect">
            <a:avLst/>
          </a:prstGeom>
          <a:noFill/>
        </p:spPr>
        <p:txBody>
          <a:bodyPr wrap="none" rtlCol="0">
            <a:spAutoFit/>
          </a:bodyPr>
          <a:lstStyle/>
          <a:p>
            <a:r>
              <a:rPr kumimoji="1" lang="ja-JP" altLang="en-US" sz="2800" b="1" dirty="0" smtClean="0"/>
              <a:t>ソート順：１，５，６，２，</a:t>
            </a:r>
            <a:r>
              <a:rPr kumimoji="1" lang="ja-JP" altLang="en-US" sz="2800" b="1" dirty="0" smtClean="0">
                <a:solidFill>
                  <a:srgbClr val="FF0000"/>
                </a:solidFill>
              </a:rPr>
              <a:t>３</a:t>
            </a:r>
            <a:r>
              <a:rPr kumimoji="1" lang="ja-JP" altLang="en-US" sz="2800" b="1" dirty="0" smtClean="0"/>
              <a:t>，４</a:t>
            </a:r>
            <a:endParaRPr kumimoji="1" lang="ja-JP" altLang="en-US" sz="2800" b="1" dirty="0"/>
          </a:p>
        </p:txBody>
      </p:sp>
    </p:spTree>
    <p:extLst>
      <p:ext uri="{BB962C8B-B14F-4D97-AF65-F5344CB8AC3E}">
        <p14:creationId xmlns:p14="http://schemas.microsoft.com/office/powerpoint/2010/main" val="25776584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経</a:t>
            </a:r>
            <a:r>
              <a:rPr lang="ja-JP" altLang="en-US" dirty="0" smtClean="0"/>
              <a:t>路上の頂点集合情報の伝播</a:t>
            </a:r>
            <a:endParaRPr kumimoji="1" lang="ja-JP" altLang="en-US" dirty="0"/>
          </a:p>
        </p:txBody>
      </p:sp>
      <p:sp>
        <p:nvSpPr>
          <p:cNvPr id="7" name="円/楕円 6"/>
          <p:cNvSpPr/>
          <p:nvPr/>
        </p:nvSpPr>
        <p:spPr>
          <a:xfrm>
            <a:off x="889159"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p:txBody>
      </p:sp>
      <p:sp>
        <p:nvSpPr>
          <p:cNvPr id="8" name="円/楕円 7"/>
          <p:cNvSpPr/>
          <p:nvPr/>
        </p:nvSpPr>
        <p:spPr>
          <a:xfrm>
            <a:off x="2970090"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9" name="円/楕円 8"/>
          <p:cNvSpPr/>
          <p:nvPr/>
        </p:nvSpPr>
        <p:spPr>
          <a:xfrm>
            <a:off x="2970090" y="3451026"/>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円/楕円 9"/>
          <p:cNvSpPr/>
          <p:nvPr/>
        </p:nvSpPr>
        <p:spPr>
          <a:xfrm>
            <a:off x="5051021"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p>
        </p:txBody>
      </p:sp>
      <p:sp>
        <p:nvSpPr>
          <p:cNvPr id="11" name="円/楕円 10"/>
          <p:cNvSpPr/>
          <p:nvPr/>
        </p:nvSpPr>
        <p:spPr>
          <a:xfrm>
            <a:off x="7131952" y="1685259"/>
            <a:ext cx="685800" cy="675715"/>
          </a:xfrm>
          <a:prstGeom prst="ellipse">
            <a:avLst/>
          </a:prstGeom>
          <a:solidFill>
            <a:srgbClr val="FF0000"/>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p>
        </p:txBody>
      </p:sp>
      <p:sp>
        <p:nvSpPr>
          <p:cNvPr id="12" name="円/楕円 11"/>
          <p:cNvSpPr/>
          <p:nvPr/>
        </p:nvSpPr>
        <p:spPr>
          <a:xfrm>
            <a:off x="5051021"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3" name="直線矢印コネクタ 12"/>
          <p:cNvCxnSpPr>
            <a:stCxn id="7" idx="6"/>
            <a:endCxn id="8" idx="2"/>
          </p:cNvCxnSpPr>
          <p:nvPr/>
        </p:nvCxnSpPr>
        <p:spPr>
          <a:xfrm flipV="1">
            <a:off x="1574959" y="2023118"/>
            <a:ext cx="1395131" cy="1765764"/>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6"/>
            <a:endCxn id="9" idx="2"/>
          </p:cNvCxnSpPr>
          <p:nvPr/>
        </p:nvCxnSpPr>
        <p:spPr>
          <a:xfrm>
            <a:off x="1574959"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6"/>
            <a:endCxn id="10" idx="2"/>
          </p:cNvCxnSpPr>
          <p:nvPr/>
        </p:nvCxnSpPr>
        <p:spPr>
          <a:xfrm flipV="1">
            <a:off x="3655890"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6"/>
            <a:endCxn id="11" idx="2"/>
          </p:cNvCxnSpPr>
          <p:nvPr/>
        </p:nvCxnSpPr>
        <p:spPr>
          <a:xfrm flipV="1">
            <a:off x="5736822"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9" idx="6"/>
            <a:endCxn id="10" idx="3"/>
          </p:cNvCxnSpPr>
          <p:nvPr/>
        </p:nvCxnSpPr>
        <p:spPr>
          <a:xfrm flipV="1">
            <a:off x="3655890" y="2262018"/>
            <a:ext cx="1495565" cy="1526866"/>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6"/>
            <a:endCxn id="12" idx="2"/>
          </p:cNvCxnSpPr>
          <p:nvPr/>
        </p:nvCxnSpPr>
        <p:spPr>
          <a:xfrm flipV="1">
            <a:off x="3655890"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950571" y="4126739"/>
            <a:ext cx="56297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992229" y="2360973"/>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2992229" y="4126739"/>
            <a:ext cx="64152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4894084" y="2492863"/>
            <a:ext cx="1112805"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{1,2,5}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6800627" y="2492863"/>
            <a:ext cx="1348447"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{1,2,3,5}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5011906" y="4148453"/>
            <a:ext cx="877163"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1607086" y="5272962"/>
            <a:ext cx="5929828" cy="523220"/>
          </a:xfrm>
          <a:prstGeom prst="rect">
            <a:avLst/>
          </a:prstGeom>
          <a:noFill/>
        </p:spPr>
        <p:txBody>
          <a:bodyPr wrap="none" rtlCol="0">
            <a:spAutoFit/>
          </a:bodyPr>
          <a:lstStyle/>
          <a:p>
            <a:r>
              <a:rPr kumimoji="1" lang="ja-JP" altLang="en-US" sz="2800" b="1" dirty="0" smtClean="0"/>
              <a:t>ソート順：１，５，６，２，３，</a:t>
            </a:r>
            <a:r>
              <a:rPr kumimoji="1" lang="ja-JP" altLang="en-US" sz="2800" b="1" dirty="0" smtClean="0">
                <a:solidFill>
                  <a:srgbClr val="FF0000"/>
                </a:solidFill>
              </a:rPr>
              <a:t>４</a:t>
            </a:r>
            <a:endParaRPr kumimoji="1" lang="ja-JP" altLang="en-US" sz="2800" b="1" dirty="0">
              <a:solidFill>
                <a:srgbClr val="FF0000"/>
              </a:solidFill>
            </a:endParaRPr>
          </a:p>
        </p:txBody>
      </p:sp>
    </p:spTree>
    <p:extLst>
      <p:ext uri="{BB962C8B-B14F-4D97-AF65-F5344CB8AC3E}">
        <p14:creationId xmlns:p14="http://schemas.microsoft.com/office/powerpoint/2010/main" val="28792124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経</a:t>
            </a:r>
            <a:r>
              <a:rPr lang="ja-JP" altLang="en-US" dirty="0" smtClean="0"/>
              <a:t>路上の頂点集合情報の伝播</a:t>
            </a:r>
            <a:endParaRPr kumimoji="1" lang="ja-JP" altLang="en-US" dirty="0"/>
          </a:p>
        </p:txBody>
      </p:sp>
      <p:sp>
        <p:nvSpPr>
          <p:cNvPr id="7" name="円/楕円 6"/>
          <p:cNvSpPr/>
          <p:nvPr/>
        </p:nvSpPr>
        <p:spPr>
          <a:xfrm>
            <a:off x="889159" y="3451024"/>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p:txBody>
      </p:sp>
      <p:sp>
        <p:nvSpPr>
          <p:cNvPr id="8" name="円/楕円 7"/>
          <p:cNvSpPr/>
          <p:nvPr/>
        </p:nvSpPr>
        <p:spPr>
          <a:xfrm>
            <a:off x="2970090"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9" name="円/楕円 8"/>
          <p:cNvSpPr/>
          <p:nvPr/>
        </p:nvSpPr>
        <p:spPr>
          <a:xfrm>
            <a:off x="2970090" y="3451026"/>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円/楕円 9"/>
          <p:cNvSpPr/>
          <p:nvPr/>
        </p:nvSpPr>
        <p:spPr>
          <a:xfrm>
            <a:off x="5051021" y="1685260"/>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p>
        </p:txBody>
      </p:sp>
      <p:sp>
        <p:nvSpPr>
          <p:cNvPr id="11" name="円/楕円 10"/>
          <p:cNvSpPr/>
          <p:nvPr/>
        </p:nvSpPr>
        <p:spPr>
          <a:xfrm>
            <a:off x="7131952" y="1685259"/>
            <a:ext cx="685800" cy="675715"/>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p>
        </p:txBody>
      </p:sp>
      <p:sp>
        <p:nvSpPr>
          <p:cNvPr id="12" name="円/楕円 11"/>
          <p:cNvSpPr/>
          <p:nvPr/>
        </p:nvSpPr>
        <p:spPr>
          <a:xfrm>
            <a:off x="5051021" y="3451024"/>
            <a:ext cx="685800" cy="675715"/>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endParaRPr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3" name="直線矢印コネクタ 12"/>
          <p:cNvCxnSpPr>
            <a:stCxn id="7" idx="6"/>
            <a:endCxn id="8" idx="2"/>
          </p:cNvCxnSpPr>
          <p:nvPr/>
        </p:nvCxnSpPr>
        <p:spPr>
          <a:xfrm flipV="1">
            <a:off x="1574959" y="2023118"/>
            <a:ext cx="1395131" cy="1765764"/>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6"/>
            <a:endCxn id="9" idx="2"/>
          </p:cNvCxnSpPr>
          <p:nvPr/>
        </p:nvCxnSpPr>
        <p:spPr>
          <a:xfrm>
            <a:off x="1574959"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6"/>
            <a:endCxn id="10" idx="2"/>
          </p:cNvCxnSpPr>
          <p:nvPr/>
        </p:nvCxnSpPr>
        <p:spPr>
          <a:xfrm flipV="1">
            <a:off x="3655890"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6"/>
            <a:endCxn id="11" idx="2"/>
          </p:cNvCxnSpPr>
          <p:nvPr/>
        </p:nvCxnSpPr>
        <p:spPr>
          <a:xfrm flipV="1">
            <a:off x="5736822" y="2023117"/>
            <a:ext cx="1395131" cy="1"/>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9" idx="6"/>
            <a:endCxn id="10" idx="3"/>
          </p:cNvCxnSpPr>
          <p:nvPr/>
        </p:nvCxnSpPr>
        <p:spPr>
          <a:xfrm flipV="1">
            <a:off x="3655890" y="2262018"/>
            <a:ext cx="1495565" cy="1526866"/>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6"/>
            <a:endCxn id="12" idx="2"/>
          </p:cNvCxnSpPr>
          <p:nvPr/>
        </p:nvCxnSpPr>
        <p:spPr>
          <a:xfrm flipV="1">
            <a:off x="3655890" y="3788882"/>
            <a:ext cx="1395131" cy="2"/>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950571" y="4126739"/>
            <a:ext cx="56297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992229" y="2360973"/>
            <a:ext cx="641522"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2992229" y="4126739"/>
            <a:ext cx="641522"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{1}</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4894086" y="2492863"/>
            <a:ext cx="1112805"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{1,2,5}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6800630" y="2492863"/>
            <a:ext cx="1348446"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{1,2,3,5}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5011907" y="4148453"/>
            <a:ext cx="877163" cy="369332"/>
          </a:xfrm>
          <a:prstGeom prst="rect">
            <a:avLst/>
          </a:prstGeom>
        </p:spPr>
        <p:txBody>
          <a:bodyPr wrap="none">
            <a:spAutoFit/>
          </a:bodyPr>
          <a:lstStyle/>
          <a:p>
            <a:pPr algn="ct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{1,5}</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mc:AlternateContent xmlns:mc="http://schemas.openxmlformats.org/markup-compatibility/2006" xmlns:a14="http://schemas.microsoft.com/office/drawing/2010/main">
        <mc:Choice Requires="a14">
          <p:sp>
            <p:nvSpPr>
              <p:cNvPr id="22" name="コンテンツ プレースホルダー 2"/>
              <p:cNvSpPr>
                <a:spLocks noGrp="1"/>
              </p:cNvSpPr>
              <p:nvPr>
                <p:ph idx="1"/>
              </p:nvPr>
            </p:nvSpPr>
            <p:spPr>
              <a:xfrm>
                <a:off x="179388" y="1268413"/>
                <a:ext cx="8785225" cy="5040312"/>
              </a:xfrm>
            </p:spPr>
            <p:txBody>
              <a:bodyPr/>
              <a:lstStyle/>
              <a:p>
                <a:endParaRPr lang="en-US" altLang="ja-JP" dirty="0" smtClean="0"/>
              </a:p>
              <a:p>
                <a:endParaRPr lang="en-US" altLang="ja-JP" dirty="0" smtClean="0"/>
              </a:p>
              <a:p>
                <a:endParaRPr lang="en-US" altLang="ja-JP" dirty="0"/>
              </a:p>
              <a:p>
                <a:endParaRPr lang="en-US" altLang="ja-JP" dirty="0" smtClean="0"/>
              </a:p>
              <a:p>
                <a:endParaRPr lang="en-US" altLang="ja-JP" dirty="0"/>
              </a:p>
              <a:p>
                <a:endParaRPr lang="en-US" altLang="ja-JP" dirty="0" smtClean="0"/>
              </a:p>
              <a:p>
                <a:endParaRPr lang="en-US" altLang="ja-JP" dirty="0"/>
              </a:p>
              <a:p>
                <a:r>
                  <a:rPr lang="ja-JP" altLang="en-US" dirty="0" smtClean="0"/>
                  <a:t>計算時間：</a:t>
                </a:r>
                <a14:m>
                  <m:oMath xmlns:m="http://schemas.openxmlformats.org/officeDocument/2006/math">
                    <m:r>
                      <a:rPr lang="en-US" altLang="ja-JP" b="0" i="1" smtClean="0">
                        <a:latin typeface="Cambria Math" panose="02040503050406030204" pitchFamily="18" charset="0"/>
                      </a:rPr>
                      <m:t>𝑂</m:t>
                    </m:r>
                    <m:r>
                      <a:rPr lang="en-US" altLang="ja-JP" b="0" i="1" smtClean="0">
                        <a:latin typeface="Cambria Math" panose="02040503050406030204" pitchFamily="18" charset="0"/>
                      </a:rPr>
                      <m:t>( </m:t>
                    </m:r>
                    <m:d>
                      <m:dPr>
                        <m:begChr m:val="|"/>
                        <m:endChr m:val="|"/>
                        <m:ctrlPr>
                          <a:rPr lang="en-US" altLang="ja-JP" b="0" i="1" smtClean="0">
                            <a:latin typeface="Cambria Math" panose="02040503050406030204" pitchFamily="18" charset="0"/>
                          </a:rPr>
                        </m:ctrlPr>
                      </m:dPr>
                      <m:e>
                        <m:r>
                          <a:rPr lang="en-US" altLang="ja-JP" b="0" i="1" smtClean="0">
                            <a:latin typeface="Cambria Math" panose="02040503050406030204" pitchFamily="18" charset="0"/>
                          </a:rPr>
                          <m:t>𝑉</m:t>
                        </m:r>
                      </m:e>
                    </m:d>
                    <m:r>
                      <a:rPr lang="ja-JP" altLang="en-US" b="0" i="1" smtClean="0">
                        <a:latin typeface="Cambria Math" panose="02040503050406030204" pitchFamily="18" charset="0"/>
                      </a:rPr>
                      <m:t>∗</m:t>
                    </m:r>
                    <m:r>
                      <a:rPr lang="en-US" altLang="ja-JP" b="0" i="1" smtClean="0">
                        <a:latin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𝐸</m:t>
                    </m:r>
                    <m:r>
                      <a:rPr lang="en-US" altLang="ja-JP" b="0" i="1" smtClean="0">
                        <a:latin typeface="Cambria Math" panose="02040503050406030204" pitchFamily="18" charset="0"/>
                        <a:ea typeface="Cambria Math" panose="02040503050406030204" pitchFamily="18" charset="0"/>
                      </a:rPr>
                      <m:t>| )</m:t>
                    </m:r>
                  </m:oMath>
                </a14:m>
                <a:endParaRPr lang="en-US" altLang="ja-JP" dirty="0" smtClean="0"/>
              </a:p>
            </p:txBody>
          </p:sp>
        </mc:Choice>
        <mc:Fallback xmlns="">
          <p:sp>
            <p:nvSpPr>
              <p:cNvPr id="22" name="コンテンツ プレースホルダー 2"/>
              <p:cNvSpPr>
                <a:spLocks noGrp="1" noRot="1" noChangeAspect="1" noMove="1" noResize="1" noEditPoints="1" noAdjustHandles="1" noChangeArrowheads="1" noChangeShapeType="1" noTextEdit="1"/>
              </p:cNvSpPr>
              <p:nvPr>
                <p:ph idx="1"/>
              </p:nvPr>
            </p:nvSpPr>
            <p:spPr>
              <a:xfrm>
                <a:off x="179388" y="1268413"/>
                <a:ext cx="8785225" cy="5040312"/>
              </a:xfrm>
              <a:blipFill rotWithShape="0">
                <a:blip r:embed="rId2"/>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9251934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適用</a:t>
            </a:r>
            <a:r>
              <a:rPr kumimoji="1" lang="ja-JP" altLang="en-US" dirty="0" smtClean="0"/>
              <a:t>実験</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実験対象</a:t>
            </a:r>
            <a:endParaRPr lang="en-US" altLang="ja-JP" dirty="0" smtClean="0"/>
          </a:p>
          <a:p>
            <a:pPr lvl="1"/>
            <a:r>
              <a:rPr lang="ja-JP" altLang="en-US" dirty="0" smtClean="0"/>
              <a:t>バグ修正データセット</a:t>
            </a:r>
            <a:r>
              <a:rPr lang="en-US" altLang="ja-JP" dirty="0"/>
              <a:t>D</a:t>
            </a:r>
            <a:r>
              <a:rPr kumimoji="1" lang="en-US" altLang="ja-JP" dirty="0" smtClean="0"/>
              <a:t>efects4j</a:t>
            </a:r>
            <a:r>
              <a:rPr kumimoji="1" lang="ja-JP" altLang="en-US" dirty="0" err="1" smtClean="0"/>
              <a:t>に収</a:t>
            </a:r>
            <a:r>
              <a:rPr kumimoji="1" lang="ja-JP" altLang="en-US" dirty="0" smtClean="0"/>
              <a:t>録されている</a:t>
            </a:r>
            <a:r>
              <a:rPr lang="en-US" altLang="ja-JP" dirty="0" smtClean="0"/>
              <a:t>Apache Commons Lang</a:t>
            </a:r>
            <a:r>
              <a:rPr lang="ja-JP" altLang="en-US" dirty="0" smtClean="0"/>
              <a:t>のバグ</a:t>
            </a:r>
            <a:r>
              <a:rPr lang="en-US" altLang="ja-JP" dirty="0" smtClean="0"/>
              <a:t>10</a:t>
            </a:r>
            <a:r>
              <a:rPr lang="ja-JP" altLang="en-US" dirty="0" smtClean="0"/>
              <a:t>個を対象</a:t>
            </a:r>
            <a:endParaRPr lang="en-US" altLang="ja-JP" dirty="0" smtClean="0"/>
          </a:p>
          <a:p>
            <a:pPr lvl="1"/>
            <a:r>
              <a:rPr lang="ja-JP" altLang="en-US" dirty="0" smtClean="0"/>
              <a:t>バグ修正前後のバージョンでの，全てのテストケースを実行し差分を検出</a:t>
            </a:r>
            <a:endParaRPr lang="en-US" altLang="ja-JP" dirty="0" smtClean="0"/>
          </a:p>
          <a:p>
            <a:pPr lvl="1"/>
            <a:r>
              <a:rPr lang="ja-JP" altLang="en-US" dirty="0" smtClean="0"/>
              <a:t>ライブラリは実行の観測から除外</a:t>
            </a:r>
            <a:endParaRPr lang="en-US" altLang="ja-JP" dirty="0" smtClean="0"/>
          </a:p>
          <a:p>
            <a:r>
              <a:rPr kumimoji="1" lang="ja-JP" altLang="en-US" dirty="0" smtClean="0"/>
              <a:t>実験環境</a:t>
            </a:r>
            <a:endParaRPr kumimoji="1" lang="en-US" altLang="ja-JP" dirty="0" smtClean="0"/>
          </a:p>
          <a:p>
            <a:pPr lvl="1"/>
            <a:r>
              <a:rPr lang="en-US" altLang="ja-JP" dirty="0" smtClean="0"/>
              <a:t>OS</a:t>
            </a:r>
            <a:r>
              <a:rPr lang="ja-JP" altLang="en-US" dirty="0" smtClean="0"/>
              <a:t>：</a:t>
            </a:r>
            <a:r>
              <a:rPr lang="en-US" altLang="ja-JP" dirty="0" smtClean="0"/>
              <a:t>Ubuntu14.04</a:t>
            </a:r>
            <a:endParaRPr kumimoji="1" lang="en-US" altLang="ja-JP" dirty="0" smtClean="0"/>
          </a:p>
          <a:p>
            <a:pPr lvl="1"/>
            <a:r>
              <a:rPr lang="en-US" altLang="ja-JP" dirty="0" smtClean="0"/>
              <a:t>CPU</a:t>
            </a:r>
            <a:r>
              <a:rPr lang="ja-JP" altLang="en-US" dirty="0" smtClean="0"/>
              <a:t>：</a:t>
            </a:r>
            <a:r>
              <a:rPr lang="en-US" altLang="ja-JP" dirty="0"/>
              <a:t> Intel Xeon 2.90GHz</a:t>
            </a:r>
            <a:endParaRPr lang="en-US" altLang="ja-JP" dirty="0" smtClean="0"/>
          </a:p>
          <a:p>
            <a:pPr lvl="1"/>
            <a:r>
              <a:rPr kumimoji="1" lang="ja-JP" altLang="en-US" dirty="0" smtClean="0"/>
              <a:t>メモリ：</a:t>
            </a:r>
            <a:r>
              <a:rPr kumimoji="1" lang="en-US" altLang="ja-JP" dirty="0" smtClean="0"/>
              <a:t>256G</a:t>
            </a:r>
          </a:p>
          <a:p>
            <a:pPr lvl="1"/>
            <a:endParaRPr kumimoji="1" lang="ja-JP" altLang="en-US" dirty="0"/>
          </a:p>
        </p:txBody>
      </p:sp>
    </p:spTree>
    <p:extLst>
      <p:ext uri="{BB962C8B-B14F-4D97-AF65-F5344CB8AC3E}">
        <p14:creationId xmlns:p14="http://schemas.microsoft.com/office/powerpoint/2010/main" val="28083021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計算</a:t>
            </a:r>
            <a:r>
              <a:rPr kumimoji="1" lang="ja-JP" altLang="en-US" dirty="0" smtClean="0"/>
              <a:t>時間</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730930878"/>
              </p:ext>
            </p:extLst>
          </p:nvPr>
        </p:nvGraphicFramePr>
        <p:xfrm>
          <a:off x="179388" y="1268407"/>
          <a:ext cx="8785225" cy="5079180"/>
        </p:xfrm>
        <a:graphic>
          <a:graphicData uri="http://schemas.openxmlformats.org/drawingml/2006/table">
            <a:tbl>
              <a:tblPr firstRow="1" bandRow="1">
                <a:tableStyleId>{46F890A9-2807-4EBB-B81D-B2AA78EC7F39}</a:tableStyleId>
              </a:tblPr>
              <a:tblGrid>
                <a:gridCol w="535507"/>
                <a:gridCol w="1795549"/>
                <a:gridCol w="2094807"/>
                <a:gridCol w="2244436"/>
                <a:gridCol w="2114926"/>
              </a:tblGrid>
              <a:tr h="443910">
                <a:tc>
                  <a:txBody>
                    <a:bodyPr/>
                    <a:lstStyle/>
                    <a:p>
                      <a:pPr algn="r"/>
                      <a:r>
                        <a:rPr kumimoji="1" lang="en-US" altLang="ja-JP" dirty="0" smtClean="0"/>
                        <a:t>#</a:t>
                      </a:r>
                      <a:endParaRPr kumimoji="1" lang="ja-JP" altLang="en-US" dirty="0">
                        <a:solidFill>
                          <a:schemeClr val="bg1"/>
                        </a:solidFill>
                      </a:endParaRPr>
                    </a:p>
                  </a:txBody>
                  <a:tcPr/>
                </a:tc>
                <a:tc>
                  <a:txBody>
                    <a:bodyPr/>
                    <a:lstStyle/>
                    <a:p>
                      <a:pPr algn="r"/>
                      <a:r>
                        <a:rPr kumimoji="1" lang="ja-JP" altLang="en-US" dirty="0" smtClean="0"/>
                        <a:t>実行の記録 </a:t>
                      </a:r>
                      <a:r>
                        <a:rPr kumimoji="1" lang="en-US" altLang="ja-JP" dirty="0" smtClean="0"/>
                        <a:t>[s]</a:t>
                      </a:r>
                      <a:endParaRPr kumimoji="1" lang="ja-JP" altLang="en-US" dirty="0">
                        <a:solidFill>
                          <a:schemeClr val="tx1"/>
                        </a:solidFill>
                      </a:endParaRPr>
                    </a:p>
                  </a:txBody>
                  <a:tcPr/>
                </a:tc>
                <a:tc>
                  <a:txBody>
                    <a:bodyPr/>
                    <a:lstStyle/>
                    <a:p>
                      <a:pPr algn="r"/>
                      <a:r>
                        <a:rPr kumimoji="1" lang="en-US" altLang="ja-JP" dirty="0" smtClean="0"/>
                        <a:t>PDG</a:t>
                      </a:r>
                      <a:r>
                        <a:rPr kumimoji="1" lang="ja-JP" altLang="en-US" dirty="0" smtClean="0"/>
                        <a:t>の計算 </a:t>
                      </a:r>
                      <a:r>
                        <a:rPr kumimoji="1" lang="en-US" altLang="ja-JP" dirty="0" smtClean="0"/>
                        <a:t>[s]</a:t>
                      </a:r>
                      <a:endParaRPr kumimoji="1" lang="ja-JP" altLang="en-US" dirty="0">
                        <a:solidFill>
                          <a:schemeClr val="tx1"/>
                        </a:solidFill>
                      </a:endParaRPr>
                    </a:p>
                  </a:txBody>
                  <a:tcPr/>
                </a:tc>
                <a:tc>
                  <a:txBody>
                    <a:bodyPr/>
                    <a:lstStyle/>
                    <a:p>
                      <a:pPr algn="r"/>
                      <a:r>
                        <a:rPr kumimoji="1" lang="ja-JP" altLang="en-US" dirty="0" smtClean="0"/>
                        <a:t>スライス計算 </a:t>
                      </a:r>
                      <a:r>
                        <a:rPr kumimoji="1" lang="en-US" altLang="ja-JP" dirty="0" smtClean="0"/>
                        <a:t>[s]</a:t>
                      </a:r>
                      <a:endParaRPr kumimoji="1" lang="ja-JP" altLang="en-US" dirty="0">
                        <a:solidFill>
                          <a:schemeClr val="tx1"/>
                        </a:solidFill>
                      </a:endParaRPr>
                    </a:p>
                  </a:txBody>
                  <a:tcPr/>
                </a:tc>
                <a:tc>
                  <a:txBody>
                    <a:bodyPr/>
                    <a:lstStyle/>
                    <a:p>
                      <a:pPr algn="r"/>
                      <a:r>
                        <a:rPr kumimoji="1" lang="ja-JP" altLang="en-US" dirty="0" smtClean="0"/>
                        <a:t>スライス比較 </a:t>
                      </a:r>
                      <a:r>
                        <a:rPr kumimoji="1" lang="en-US" altLang="ja-JP" dirty="0" smtClean="0"/>
                        <a:t>[s]</a:t>
                      </a:r>
                      <a:endParaRPr kumimoji="1" lang="ja-JP" altLang="en-US" dirty="0">
                        <a:solidFill>
                          <a:schemeClr val="tx1"/>
                        </a:solidFill>
                      </a:endParaRPr>
                    </a:p>
                  </a:txBody>
                  <a:tcPr/>
                </a:tc>
              </a:tr>
              <a:tr h="443910">
                <a:tc>
                  <a:txBody>
                    <a:bodyPr/>
                    <a:lstStyle/>
                    <a:p>
                      <a:pPr algn="r"/>
                      <a:r>
                        <a:rPr kumimoji="1" lang="en-US" altLang="ja-JP" dirty="0" smtClean="0"/>
                        <a:t>1</a:t>
                      </a:r>
                      <a:endParaRPr kumimoji="1" lang="ja-JP" altLang="en-US" dirty="0">
                        <a:solidFill>
                          <a:schemeClr val="tx1"/>
                        </a:solidFill>
                      </a:endParaRPr>
                    </a:p>
                  </a:txBody>
                  <a:tcPr/>
                </a:tc>
                <a:tc>
                  <a:txBody>
                    <a:bodyPr/>
                    <a:lstStyle/>
                    <a:p>
                      <a:pPr algn="r"/>
                      <a:r>
                        <a:rPr kumimoji="1" lang="en-US" altLang="ja-JP" dirty="0" smtClean="0"/>
                        <a:t>185 / 187</a:t>
                      </a:r>
                      <a:endParaRPr kumimoji="1" lang="ja-JP" altLang="en-US" dirty="0">
                        <a:solidFill>
                          <a:schemeClr val="tx1"/>
                        </a:solidFill>
                      </a:endParaRPr>
                    </a:p>
                  </a:txBody>
                  <a:tcPr/>
                </a:tc>
                <a:tc>
                  <a:txBody>
                    <a:bodyPr/>
                    <a:lstStyle/>
                    <a:p>
                      <a:pPr algn="r"/>
                      <a:r>
                        <a:rPr kumimoji="1" lang="en-US" altLang="ja-JP" dirty="0" smtClean="0"/>
                        <a:t>5,507 / 5,261</a:t>
                      </a:r>
                      <a:endParaRPr kumimoji="1" lang="ja-JP" altLang="en-US" dirty="0">
                        <a:solidFill>
                          <a:schemeClr val="tx1"/>
                        </a:solidFill>
                      </a:endParaRPr>
                    </a:p>
                  </a:txBody>
                  <a:tcPr/>
                </a:tc>
                <a:tc>
                  <a:txBody>
                    <a:bodyPr/>
                    <a:lstStyle/>
                    <a:p>
                      <a:pPr algn="r"/>
                      <a:r>
                        <a:rPr kumimoji="1" lang="en-US" altLang="ja-JP" dirty="0" smtClean="0"/>
                        <a:t>884 / 760</a:t>
                      </a:r>
                      <a:endParaRPr kumimoji="1" lang="ja-JP" altLang="en-US" dirty="0">
                        <a:solidFill>
                          <a:schemeClr val="tx1"/>
                        </a:solidFill>
                      </a:endParaRPr>
                    </a:p>
                  </a:txBody>
                  <a:tcPr/>
                </a:tc>
                <a:tc>
                  <a:txBody>
                    <a:bodyPr/>
                    <a:lstStyle/>
                    <a:p>
                      <a:pPr algn="r"/>
                      <a:r>
                        <a:rPr kumimoji="1" lang="en-US" altLang="ja-JP" dirty="0" smtClean="0"/>
                        <a:t>0.019 / 0.015</a:t>
                      </a:r>
                      <a:endParaRPr kumimoji="1" lang="ja-JP" altLang="en-US" dirty="0">
                        <a:solidFill>
                          <a:schemeClr val="tx1"/>
                        </a:solidFill>
                      </a:endParaRPr>
                    </a:p>
                  </a:txBody>
                  <a:tcPr/>
                </a:tc>
              </a:tr>
              <a:tr h="443910">
                <a:tc>
                  <a:txBody>
                    <a:bodyPr/>
                    <a:lstStyle/>
                    <a:p>
                      <a:pPr algn="r"/>
                      <a:r>
                        <a:rPr kumimoji="1" lang="en-US" altLang="ja-JP" dirty="0" smtClean="0"/>
                        <a:t>2</a:t>
                      </a:r>
                      <a:endParaRPr kumimoji="1" lang="ja-JP" altLang="en-US" dirty="0">
                        <a:solidFill>
                          <a:schemeClr val="tx1"/>
                        </a:solidFill>
                      </a:endParaRPr>
                    </a:p>
                  </a:txBody>
                  <a:tcPr/>
                </a:tc>
                <a:tc>
                  <a:txBody>
                    <a:bodyPr/>
                    <a:lstStyle/>
                    <a:p>
                      <a:pPr algn="r"/>
                      <a:r>
                        <a:rPr kumimoji="1" lang="en-US" altLang="ja-JP" dirty="0" smtClean="0"/>
                        <a:t>184 / 185</a:t>
                      </a:r>
                      <a:endParaRPr kumimoji="1" lang="ja-JP" altLang="en-US" dirty="0">
                        <a:solidFill>
                          <a:schemeClr val="tx1"/>
                        </a:solidFill>
                      </a:endParaRPr>
                    </a:p>
                  </a:txBody>
                  <a:tcPr/>
                </a:tc>
                <a:tc>
                  <a:txBody>
                    <a:bodyPr/>
                    <a:lstStyle/>
                    <a:p>
                      <a:pPr algn="r"/>
                      <a:r>
                        <a:rPr kumimoji="1" lang="en-US" altLang="ja-JP" dirty="0" smtClean="0"/>
                        <a:t>5,429 / 5,374</a:t>
                      </a:r>
                      <a:endParaRPr kumimoji="1" lang="ja-JP" altLang="en-US" dirty="0">
                        <a:solidFill>
                          <a:schemeClr val="tx1"/>
                        </a:solidFill>
                      </a:endParaRPr>
                    </a:p>
                  </a:txBody>
                  <a:tcPr/>
                </a:tc>
                <a:tc>
                  <a:txBody>
                    <a:bodyPr/>
                    <a:lstStyle/>
                    <a:p>
                      <a:pPr algn="r"/>
                      <a:r>
                        <a:rPr kumimoji="1" lang="en-US" altLang="ja-JP" dirty="0" smtClean="0"/>
                        <a:t>763 / 762</a:t>
                      </a:r>
                      <a:endParaRPr kumimoji="1" lang="ja-JP" altLang="en-US" dirty="0">
                        <a:solidFill>
                          <a:schemeClr val="tx1"/>
                        </a:solidFill>
                      </a:endParaRPr>
                    </a:p>
                  </a:txBody>
                  <a:tcPr/>
                </a:tc>
                <a:tc>
                  <a:txBody>
                    <a:bodyPr/>
                    <a:lstStyle/>
                    <a:p>
                      <a:pPr algn="r"/>
                      <a:r>
                        <a:rPr kumimoji="1" lang="en-US" altLang="ja-JP" dirty="0" smtClean="0"/>
                        <a:t>0.004 / 0.001</a:t>
                      </a:r>
                      <a:endParaRPr kumimoji="1" lang="ja-JP" altLang="en-US" dirty="0">
                        <a:solidFill>
                          <a:schemeClr val="tx1"/>
                        </a:solidFill>
                      </a:endParaRPr>
                    </a:p>
                  </a:txBody>
                  <a:tcPr/>
                </a:tc>
              </a:tr>
              <a:tr h="443910">
                <a:tc>
                  <a:txBody>
                    <a:bodyPr/>
                    <a:lstStyle/>
                    <a:p>
                      <a:pPr algn="r"/>
                      <a:r>
                        <a:rPr kumimoji="1" lang="en-US" altLang="ja-JP" dirty="0" smtClean="0"/>
                        <a:t>3</a:t>
                      </a:r>
                      <a:endParaRPr kumimoji="1" lang="ja-JP" altLang="en-US" dirty="0">
                        <a:solidFill>
                          <a:schemeClr val="tx1"/>
                        </a:solidFill>
                      </a:endParaRPr>
                    </a:p>
                  </a:txBody>
                  <a:tcPr/>
                </a:tc>
                <a:tc>
                  <a:txBody>
                    <a:bodyPr/>
                    <a:lstStyle/>
                    <a:p>
                      <a:pPr algn="r"/>
                      <a:r>
                        <a:rPr kumimoji="1" lang="en-US" altLang="ja-JP" dirty="0" smtClean="0"/>
                        <a:t>186 / 184</a:t>
                      </a:r>
                      <a:endParaRPr kumimoji="1" lang="ja-JP" altLang="en-US" dirty="0">
                        <a:solidFill>
                          <a:schemeClr val="tx1"/>
                        </a:solidFill>
                      </a:endParaRPr>
                    </a:p>
                  </a:txBody>
                  <a:tcPr/>
                </a:tc>
                <a:tc>
                  <a:txBody>
                    <a:bodyPr/>
                    <a:lstStyle/>
                    <a:p>
                      <a:pPr algn="r"/>
                      <a:r>
                        <a:rPr kumimoji="1" lang="en-US" altLang="ja-JP" dirty="0" smtClean="0"/>
                        <a:t>5,293</a:t>
                      </a:r>
                      <a:r>
                        <a:rPr kumimoji="1" lang="en-US" altLang="ja-JP" baseline="0" dirty="0" smtClean="0"/>
                        <a:t> / 5,174</a:t>
                      </a:r>
                      <a:endParaRPr kumimoji="1" lang="ja-JP" altLang="en-US" dirty="0">
                        <a:solidFill>
                          <a:schemeClr val="tx1"/>
                        </a:solidFill>
                      </a:endParaRPr>
                    </a:p>
                  </a:txBody>
                  <a:tcPr/>
                </a:tc>
                <a:tc>
                  <a:txBody>
                    <a:bodyPr/>
                    <a:lstStyle/>
                    <a:p>
                      <a:pPr algn="r"/>
                      <a:r>
                        <a:rPr kumimoji="1" lang="en-US" altLang="ja-JP" dirty="0" smtClean="0"/>
                        <a:t>796 / 662</a:t>
                      </a:r>
                      <a:endParaRPr kumimoji="1" lang="ja-JP" altLang="en-US" dirty="0">
                        <a:solidFill>
                          <a:schemeClr val="tx1"/>
                        </a:solidFill>
                      </a:endParaRPr>
                    </a:p>
                  </a:txBody>
                  <a:tcPr/>
                </a:tc>
                <a:tc>
                  <a:txBody>
                    <a:bodyPr/>
                    <a:lstStyle/>
                    <a:p>
                      <a:pPr algn="r"/>
                      <a:r>
                        <a:rPr kumimoji="1" lang="en-US" altLang="ja-JP" dirty="0" smtClean="0"/>
                        <a:t>0.014 / 0.010</a:t>
                      </a:r>
                      <a:endParaRPr kumimoji="1" lang="ja-JP" altLang="en-US" dirty="0">
                        <a:solidFill>
                          <a:schemeClr val="tx1"/>
                        </a:solidFill>
                      </a:endParaRPr>
                    </a:p>
                  </a:txBody>
                  <a:tcPr/>
                </a:tc>
              </a:tr>
              <a:tr h="443910">
                <a:tc>
                  <a:txBody>
                    <a:bodyPr/>
                    <a:lstStyle/>
                    <a:p>
                      <a:pPr algn="r"/>
                      <a:r>
                        <a:rPr kumimoji="1" lang="en-US" altLang="ja-JP" dirty="0" smtClean="0"/>
                        <a:t>4</a:t>
                      </a:r>
                      <a:endParaRPr kumimoji="1" lang="ja-JP" altLang="en-US" dirty="0">
                        <a:solidFill>
                          <a:schemeClr val="tx1"/>
                        </a:solidFill>
                      </a:endParaRPr>
                    </a:p>
                  </a:txBody>
                  <a:tcPr>
                    <a:solidFill>
                      <a:srgbClr val="FDD4C7"/>
                    </a:solidFill>
                  </a:tcPr>
                </a:tc>
                <a:tc>
                  <a:txBody>
                    <a:bodyPr/>
                    <a:lstStyle/>
                    <a:p>
                      <a:pPr marL="342900" indent="-342900" algn="r">
                        <a:buAutoNum type="arabicPlain" startAt="187"/>
                      </a:pPr>
                      <a:r>
                        <a:rPr kumimoji="1" lang="en-US" altLang="ja-JP" dirty="0" smtClean="0"/>
                        <a:t> / 191</a:t>
                      </a:r>
                      <a:endParaRPr kumimoji="1" lang="ja-JP" altLang="en-US" dirty="0">
                        <a:solidFill>
                          <a:schemeClr val="tx1"/>
                        </a:solidFill>
                      </a:endParaRPr>
                    </a:p>
                  </a:txBody>
                  <a:tcPr>
                    <a:solidFill>
                      <a:srgbClr val="FDD4C7"/>
                    </a:solidFill>
                  </a:tcPr>
                </a:tc>
                <a:tc>
                  <a:txBody>
                    <a:bodyPr/>
                    <a:lstStyle/>
                    <a:p>
                      <a:pPr algn="r"/>
                      <a:r>
                        <a:rPr kumimoji="1" lang="en-US" altLang="ja-JP" dirty="0" smtClean="0"/>
                        <a:t>5,482 / 5,372</a:t>
                      </a:r>
                      <a:endParaRPr kumimoji="1" lang="ja-JP" altLang="en-US" dirty="0">
                        <a:solidFill>
                          <a:schemeClr val="tx1"/>
                        </a:solidFill>
                      </a:endParaRPr>
                    </a:p>
                  </a:txBody>
                  <a:tcPr>
                    <a:solidFill>
                      <a:srgbClr val="FDD4C7"/>
                    </a:solidFill>
                  </a:tcPr>
                </a:tc>
                <a:tc>
                  <a:txBody>
                    <a:bodyPr/>
                    <a:lstStyle/>
                    <a:p>
                      <a:pPr algn="r"/>
                      <a:r>
                        <a:rPr kumimoji="1" lang="en-US" altLang="ja-JP" dirty="0" smtClean="0"/>
                        <a:t>1,189 / 1637</a:t>
                      </a:r>
                      <a:endParaRPr kumimoji="1" lang="ja-JP" altLang="en-US" dirty="0">
                        <a:solidFill>
                          <a:schemeClr val="tx1"/>
                        </a:solidFill>
                      </a:endParaRPr>
                    </a:p>
                  </a:txBody>
                  <a:tcPr>
                    <a:solidFill>
                      <a:srgbClr val="FDD4C7"/>
                    </a:solidFill>
                  </a:tcPr>
                </a:tc>
                <a:tc>
                  <a:txBody>
                    <a:bodyPr/>
                    <a:lstStyle/>
                    <a:p>
                      <a:pPr algn="r"/>
                      <a:r>
                        <a:rPr kumimoji="1" lang="en-US" altLang="ja-JP" dirty="0" smtClean="0"/>
                        <a:t>N/A</a:t>
                      </a:r>
                      <a:r>
                        <a:rPr kumimoji="1" lang="en-US" altLang="ja-JP" baseline="0" dirty="0" smtClean="0"/>
                        <a:t> </a:t>
                      </a:r>
                      <a:endParaRPr kumimoji="1" lang="ja-JP" altLang="en-US" dirty="0">
                        <a:solidFill>
                          <a:schemeClr val="tx1"/>
                        </a:solidFill>
                      </a:endParaRPr>
                    </a:p>
                  </a:txBody>
                  <a:tcPr>
                    <a:solidFill>
                      <a:srgbClr val="FDD4C7"/>
                    </a:solidFill>
                  </a:tcPr>
                </a:tc>
              </a:tr>
              <a:tr h="443910">
                <a:tc>
                  <a:txBody>
                    <a:bodyPr/>
                    <a:lstStyle/>
                    <a:p>
                      <a:pPr algn="r"/>
                      <a:r>
                        <a:rPr kumimoji="1" lang="en-US" altLang="ja-JP" dirty="0" smtClean="0"/>
                        <a:t>5</a:t>
                      </a:r>
                      <a:endParaRPr kumimoji="1" lang="ja-JP" altLang="en-US" dirty="0">
                        <a:solidFill>
                          <a:schemeClr val="tx1"/>
                        </a:solidFill>
                      </a:endParaRPr>
                    </a:p>
                  </a:txBody>
                  <a:tcPr/>
                </a:tc>
                <a:tc>
                  <a:txBody>
                    <a:bodyPr/>
                    <a:lstStyle/>
                    <a:p>
                      <a:pPr algn="r"/>
                      <a:r>
                        <a:rPr kumimoji="1" lang="en-US" altLang="ja-JP" dirty="0" smtClean="0"/>
                        <a:t>186 / 185</a:t>
                      </a:r>
                      <a:endParaRPr kumimoji="1" lang="ja-JP" altLang="en-US" dirty="0">
                        <a:solidFill>
                          <a:schemeClr val="tx1"/>
                        </a:solidFill>
                      </a:endParaRPr>
                    </a:p>
                  </a:txBody>
                  <a:tcPr/>
                </a:tc>
                <a:tc>
                  <a:txBody>
                    <a:bodyPr/>
                    <a:lstStyle/>
                    <a:p>
                      <a:pPr algn="r"/>
                      <a:r>
                        <a:rPr kumimoji="1" lang="en-US" altLang="ja-JP" dirty="0" smtClean="0"/>
                        <a:t>5,274 / 5,286</a:t>
                      </a:r>
                      <a:endParaRPr kumimoji="1" lang="ja-JP" altLang="en-US" dirty="0">
                        <a:solidFill>
                          <a:schemeClr val="tx1"/>
                        </a:solidFill>
                      </a:endParaRPr>
                    </a:p>
                  </a:txBody>
                  <a:tcPr/>
                </a:tc>
                <a:tc>
                  <a:txBody>
                    <a:bodyPr/>
                    <a:lstStyle/>
                    <a:p>
                      <a:pPr algn="r"/>
                      <a:r>
                        <a:rPr kumimoji="1" lang="en-US" altLang="ja-JP" dirty="0" smtClean="0"/>
                        <a:t>1,234 / 1,224</a:t>
                      </a:r>
                      <a:endParaRPr kumimoji="1" lang="ja-JP" altLang="en-US" dirty="0">
                        <a:solidFill>
                          <a:schemeClr val="tx1"/>
                        </a:solidFill>
                      </a:endParaRPr>
                    </a:p>
                  </a:txBody>
                  <a:tcPr/>
                </a:tc>
                <a:tc>
                  <a:txBody>
                    <a:bodyPr/>
                    <a:lstStyle/>
                    <a:p>
                      <a:pPr algn="r"/>
                      <a:r>
                        <a:rPr kumimoji="1" lang="en-US" altLang="ja-JP" dirty="0" smtClean="0"/>
                        <a:t>0.003 / 0.001</a:t>
                      </a:r>
                      <a:endParaRPr kumimoji="1" lang="ja-JP" altLang="en-US" dirty="0">
                        <a:solidFill>
                          <a:schemeClr val="tx1"/>
                        </a:solidFill>
                      </a:endParaRPr>
                    </a:p>
                  </a:txBody>
                  <a:tcPr/>
                </a:tc>
              </a:tr>
              <a:tr h="443910">
                <a:tc>
                  <a:txBody>
                    <a:bodyPr/>
                    <a:lstStyle/>
                    <a:p>
                      <a:pPr algn="r"/>
                      <a:r>
                        <a:rPr kumimoji="1" lang="en-US" altLang="ja-JP" dirty="0" smtClean="0"/>
                        <a:t>6</a:t>
                      </a:r>
                      <a:endParaRPr kumimoji="1" lang="ja-JP" altLang="en-US" dirty="0">
                        <a:solidFill>
                          <a:schemeClr val="tx1"/>
                        </a:solidFill>
                      </a:endParaRPr>
                    </a:p>
                  </a:txBody>
                  <a:tcPr>
                    <a:solidFill>
                      <a:srgbClr val="FDD4C7"/>
                    </a:solidFill>
                  </a:tcPr>
                </a:tc>
                <a:tc>
                  <a:txBody>
                    <a:bodyPr/>
                    <a:lstStyle/>
                    <a:p>
                      <a:pPr algn="r"/>
                      <a:r>
                        <a:rPr kumimoji="1" lang="en-US" altLang="ja-JP" dirty="0" smtClean="0"/>
                        <a:t>189 / 188</a:t>
                      </a:r>
                      <a:endParaRPr kumimoji="1" lang="ja-JP" altLang="en-US" dirty="0">
                        <a:solidFill>
                          <a:schemeClr val="tx1"/>
                        </a:solidFill>
                      </a:endParaRPr>
                    </a:p>
                  </a:txBody>
                  <a:tcPr>
                    <a:solidFill>
                      <a:srgbClr val="FDD4C7"/>
                    </a:solidFill>
                  </a:tcPr>
                </a:tc>
                <a:tc>
                  <a:txBody>
                    <a:bodyPr/>
                    <a:lstStyle/>
                    <a:p>
                      <a:pPr algn="r"/>
                      <a:r>
                        <a:rPr kumimoji="1" lang="en-US" altLang="ja-JP" dirty="0" smtClean="0"/>
                        <a:t>5,320 / 5,171</a:t>
                      </a:r>
                      <a:endParaRPr kumimoji="1" lang="ja-JP" altLang="en-US" dirty="0">
                        <a:solidFill>
                          <a:schemeClr val="tx1"/>
                        </a:solidFill>
                      </a:endParaRPr>
                    </a:p>
                  </a:txBody>
                  <a:tcPr>
                    <a:solidFill>
                      <a:srgbClr val="FDD4C7"/>
                    </a:solidFill>
                  </a:tcPr>
                </a:tc>
                <a:tc>
                  <a:txBody>
                    <a:bodyPr/>
                    <a:lstStyle/>
                    <a:p>
                      <a:pPr algn="r"/>
                      <a:r>
                        <a:rPr kumimoji="1" lang="en-US" altLang="ja-JP" dirty="0" smtClean="0"/>
                        <a:t>2,546 / 2,916</a:t>
                      </a:r>
                      <a:endParaRPr kumimoji="1" lang="ja-JP" altLang="en-US" dirty="0">
                        <a:solidFill>
                          <a:schemeClr val="tx1"/>
                        </a:solidFill>
                      </a:endParaRPr>
                    </a:p>
                  </a:txBody>
                  <a:tcPr>
                    <a:solidFill>
                      <a:srgbClr val="FDD4C7"/>
                    </a:solidFill>
                  </a:tcPr>
                </a:tc>
                <a:tc>
                  <a:txBody>
                    <a:bodyPr/>
                    <a:lstStyle/>
                    <a:p>
                      <a:pPr algn="r"/>
                      <a:r>
                        <a:rPr kumimoji="1" lang="en-US" altLang="ja-JP" dirty="0" smtClean="0"/>
                        <a:t>NA</a:t>
                      </a:r>
                      <a:endParaRPr kumimoji="1" lang="ja-JP" altLang="en-US" dirty="0">
                        <a:solidFill>
                          <a:schemeClr val="tx1"/>
                        </a:solidFill>
                      </a:endParaRPr>
                    </a:p>
                  </a:txBody>
                  <a:tcPr>
                    <a:solidFill>
                      <a:srgbClr val="FDD4C7"/>
                    </a:solidFill>
                  </a:tcPr>
                </a:tc>
              </a:tr>
              <a:tr h="443910">
                <a:tc>
                  <a:txBody>
                    <a:bodyPr/>
                    <a:lstStyle/>
                    <a:p>
                      <a:pPr algn="r"/>
                      <a:r>
                        <a:rPr kumimoji="1" lang="en-US" altLang="ja-JP" dirty="0" smtClean="0"/>
                        <a:t>7</a:t>
                      </a:r>
                      <a:endParaRPr kumimoji="1" lang="ja-JP" altLang="en-US" dirty="0">
                        <a:solidFill>
                          <a:schemeClr val="tx1"/>
                        </a:solidFill>
                      </a:endParaRPr>
                    </a:p>
                  </a:txBody>
                  <a:tcPr/>
                </a:tc>
                <a:tc>
                  <a:txBody>
                    <a:bodyPr/>
                    <a:lstStyle/>
                    <a:p>
                      <a:pPr algn="r"/>
                      <a:r>
                        <a:rPr kumimoji="1" lang="en-US" altLang="ja-JP" dirty="0" smtClean="0"/>
                        <a:t>189 / 185</a:t>
                      </a:r>
                      <a:endParaRPr kumimoji="1" lang="ja-JP" altLang="en-US" dirty="0">
                        <a:solidFill>
                          <a:schemeClr val="tx1"/>
                        </a:solidFill>
                      </a:endParaRPr>
                    </a:p>
                  </a:txBody>
                  <a:tcPr/>
                </a:tc>
                <a:tc>
                  <a:txBody>
                    <a:bodyPr/>
                    <a:lstStyle/>
                    <a:p>
                      <a:pPr algn="r"/>
                      <a:r>
                        <a:rPr kumimoji="1" lang="en-US" altLang="ja-JP" dirty="0" smtClean="0"/>
                        <a:t>5,470 / 5,439</a:t>
                      </a:r>
                      <a:endParaRPr kumimoji="1" lang="ja-JP" altLang="en-US" dirty="0">
                        <a:solidFill>
                          <a:schemeClr val="tx1"/>
                        </a:solidFill>
                      </a:endParaRPr>
                    </a:p>
                  </a:txBody>
                  <a:tcPr/>
                </a:tc>
                <a:tc>
                  <a:txBody>
                    <a:bodyPr/>
                    <a:lstStyle/>
                    <a:p>
                      <a:pPr algn="r"/>
                      <a:r>
                        <a:rPr kumimoji="1" lang="en-US" altLang="ja-JP" dirty="0" smtClean="0"/>
                        <a:t>1,231 / 1,203</a:t>
                      </a:r>
                      <a:endParaRPr kumimoji="1" lang="ja-JP" altLang="en-US" dirty="0">
                        <a:solidFill>
                          <a:schemeClr val="tx1"/>
                        </a:solidFill>
                      </a:endParaRPr>
                    </a:p>
                  </a:txBody>
                  <a:tcPr/>
                </a:tc>
                <a:tc>
                  <a:txBody>
                    <a:bodyPr/>
                    <a:lstStyle/>
                    <a:p>
                      <a:pPr algn="r"/>
                      <a:r>
                        <a:rPr kumimoji="1" lang="en-US" altLang="ja-JP" dirty="0" smtClean="0"/>
                        <a:t>0.022</a:t>
                      </a:r>
                      <a:r>
                        <a:rPr kumimoji="1" lang="en-US" altLang="ja-JP" baseline="0" dirty="0" smtClean="0"/>
                        <a:t> / 0.012</a:t>
                      </a:r>
                      <a:endParaRPr kumimoji="1" lang="ja-JP" altLang="en-US" dirty="0">
                        <a:solidFill>
                          <a:schemeClr val="tx1"/>
                        </a:solidFill>
                      </a:endParaRPr>
                    </a:p>
                  </a:txBody>
                  <a:tcPr/>
                </a:tc>
              </a:tr>
              <a:tr h="443910">
                <a:tc>
                  <a:txBody>
                    <a:bodyPr/>
                    <a:lstStyle/>
                    <a:p>
                      <a:pPr algn="r"/>
                      <a:r>
                        <a:rPr kumimoji="1" lang="en-US" altLang="ja-JP" dirty="0" smtClean="0"/>
                        <a:t>8</a:t>
                      </a:r>
                      <a:endParaRPr kumimoji="1" lang="ja-JP" altLang="en-US" dirty="0">
                        <a:solidFill>
                          <a:schemeClr val="tx1"/>
                        </a:solidFill>
                      </a:endParaRPr>
                    </a:p>
                  </a:txBody>
                  <a:tcPr/>
                </a:tc>
                <a:tc>
                  <a:txBody>
                    <a:bodyPr/>
                    <a:lstStyle/>
                    <a:p>
                      <a:pPr algn="r"/>
                      <a:r>
                        <a:rPr kumimoji="1" lang="en-US" altLang="ja-JP" dirty="0" smtClean="0"/>
                        <a:t>91 / 93</a:t>
                      </a:r>
                      <a:endParaRPr kumimoji="1" lang="ja-JP" altLang="en-US" dirty="0">
                        <a:solidFill>
                          <a:schemeClr val="tx1"/>
                        </a:solidFill>
                      </a:endParaRPr>
                    </a:p>
                  </a:txBody>
                  <a:tcPr/>
                </a:tc>
                <a:tc>
                  <a:txBody>
                    <a:bodyPr/>
                    <a:lstStyle/>
                    <a:p>
                      <a:pPr algn="r"/>
                      <a:r>
                        <a:rPr kumimoji="1" lang="en-US" altLang="ja-JP" dirty="0" smtClean="0"/>
                        <a:t>2,601 / 2,565</a:t>
                      </a:r>
                      <a:endParaRPr kumimoji="1" lang="ja-JP" altLang="en-US" dirty="0">
                        <a:solidFill>
                          <a:schemeClr val="tx1"/>
                        </a:solidFill>
                      </a:endParaRPr>
                    </a:p>
                  </a:txBody>
                  <a:tcPr/>
                </a:tc>
                <a:tc>
                  <a:txBody>
                    <a:bodyPr/>
                    <a:lstStyle/>
                    <a:p>
                      <a:pPr algn="r"/>
                      <a:r>
                        <a:rPr kumimoji="1" lang="en-US" altLang="ja-JP" dirty="0" smtClean="0"/>
                        <a:t>366 / 350</a:t>
                      </a:r>
                      <a:endParaRPr kumimoji="1" lang="ja-JP" altLang="en-US" dirty="0">
                        <a:solidFill>
                          <a:schemeClr val="tx1"/>
                        </a:solidFill>
                      </a:endParaRPr>
                    </a:p>
                  </a:txBody>
                  <a:tcPr/>
                </a:tc>
                <a:tc>
                  <a:txBody>
                    <a:bodyPr/>
                    <a:lstStyle/>
                    <a:p>
                      <a:pPr algn="r"/>
                      <a:r>
                        <a:rPr kumimoji="1" lang="en-US" altLang="ja-JP" dirty="0" smtClean="0"/>
                        <a:t>0.001 / 0.001</a:t>
                      </a:r>
                      <a:endParaRPr kumimoji="1" lang="ja-JP" altLang="en-US" dirty="0">
                        <a:solidFill>
                          <a:schemeClr val="tx1"/>
                        </a:solidFill>
                      </a:endParaRPr>
                    </a:p>
                  </a:txBody>
                  <a:tcPr/>
                </a:tc>
              </a:tr>
              <a:tr h="443910">
                <a:tc>
                  <a:txBody>
                    <a:bodyPr/>
                    <a:lstStyle/>
                    <a:p>
                      <a:pPr algn="r"/>
                      <a:r>
                        <a:rPr kumimoji="1" lang="en-US" altLang="ja-JP" dirty="0" smtClean="0"/>
                        <a:t>9</a:t>
                      </a:r>
                      <a:endParaRPr kumimoji="1" lang="ja-JP" altLang="en-US" dirty="0">
                        <a:solidFill>
                          <a:schemeClr val="tx1"/>
                        </a:solidFill>
                      </a:endParaRPr>
                    </a:p>
                  </a:txBody>
                  <a:tcPr/>
                </a:tc>
                <a:tc>
                  <a:txBody>
                    <a:bodyPr/>
                    <a:lstStyle/>
                    <a:p>
                      <a:pPr algn="r"/>
                      <a:r>
                        <a:rPr kumimoji="1" lang="en-US" altLang="ja-JP" dirty="0" smtClean="0"/>
                        <a:t>104 / 104 </a:t>
                      </a:r>
                      <a:endParaRPr kumimoji="1" lang="ja-JP" altLang="en-US" dirty="0">
                        <a:solidFill>
                          <a:schemeClr val="tx1"/>
                        </a:solidFill>
                      </a:endParaRPr>
                    </a:p>
                  </a:txBody>
                  <a:tcPr/>
                </a:tc>
                <a:tc>
                  <a:txBody>
                    <a:bodyPr/>
                    <a:lstStyle/>
                    <a:p>
                      <a:pPr algn="r"/>
                      <a:r>
                        <a:rPr kumimoji="1" lang="en-US" altLang="ja-JP" dirty="0" smtClean="0"/>
                        <a:t>2,932 / 2,895</a:t>
                      </a:r>
                      <a:endParaRPr kumimoji="1" lang="ja-JP" altLang="en-US" dirty="0">
                        <a:solidFill>
                          <a:schemeClr val="tx1"/>
                        </a:solidFill>
                      </a:endParaRPr>
                    </a:p>
                  </a:txBody>
                  <a:tcPr/>
                </a:tc>
                <a:tc>
                  <a:txBody>
                    <a:bodyPr/>
                    <a:lstStyle/>
                    <a:p>
                      <a:pPr algn="r"/>
                      <a:r>
                        <a:rPr kumimoji="1" lang="en-US" altLang="ja-JP" dirty="0" smtClean="0"/>
                        <a:t>1,272 / 1918</a:t>
                      </a:r>
                      <a:endParaRPr kumimoji="1" lang="ja-JP" altLang="en-US" dirty="0">
                        <a:solidFill>
                          <a:schemeClr val="tx1"/>
                        </a:solidFill>
                      </a:endParaRPr>
                    </a:p>
                  </a:txBody>
                  <a:tcPr/>
                </a:tc>
                <a:tc>
                  <a:txBody>
                    <a:bodyPr/>
                    <a:lstStyle/>
                    <a:p>
                      <a:pPr algn="r"/>
                      <a:r>
                        <a:rPr kumimoji="1" lang="en-US" altLang="ja-JP" dirty="0" smtClean="0"/>
                        <a:t> 1,231.148</a:t>
                      </a:r>
                      <a:r>
                        <a:rPr kumimoji="1" lang="en-US" altLang="ja-JP" baseline="0" dirty="0" smtClean="0"/>
                        <a:t> / 1,909.242</a:t>
                      </a:r>
                      <a:endParaRPr kumimoji="1" lang="ja-JP" altLang="en-US" dirty="0">
                        <a:solidFill>
                          <a:schemeClr val="tx1"/>
                        </a:solidFill>
                      </a:endParaRPr>
                    </a:p>
                  </a:txBody>
                  <a:tcPr/>
                </a:tc>
              </a:tr>
              <a:tr h="443910">
                <a:tc>
                  <a:txBody>
                    <a:bodyPr/>
                    <a:lstStyle/>
                    <a:p>
                      <a:pPr algn="r"/>
                      <a:r>
                        <a:rPr kumimoji="1" lang="en-US" altLang="ja-JP" dirty="0" smtClean="0"/>
                        <a:t>10</a:t>
                      </a:r>
                      <a:endParaRPr kumimoji="1" lang="ja-JP" altLang="en-US" dirty="0">
                        <a:solidFill>
                          <a:schemeClr val="tx1"/>
                        </a:solidFill>
                      </a:endParaRPr>
                    </a:p>
                  </a:txBody>
                  <a:tcPr/>
                </a:tc>
                <a:tc>
                  <a:txBody>
                    <a:bodyPr/>
                    <a:lstStyle/>
                    <a:p>
                      <a:pPr algn="r"/>
                      <a:r>
                        <a:rPr kumimoji="1" lang="en-US" altLang="ja-JP" dirty="0" smtClean="0"/>
                        <a:t>104 / 107</a:t>
                      </a:r>
                      <a:endParaRPr kumimoji="1" lang="ja-JP" altLang="en-US" dirty="0">
                        <a:solidFill>
                          <a:schemeClr val="tx1"/>
                        </a:solidFill>
                      </a:endParaRPr>
                    </a:p>
                  </a:txBody>
                  <a:tcPr/>
                </a:tc>
                <a:tc>
                  <a:txBody>
                    <a:bodyPr/>
                    <a:lstStyle/>
                    <a:p>
                      <a:pPr algn="r"/>
                      <a:r>
                        <a:rPr kumimoji="1" lang="en-US" altLang="ja-JP" dirty="0" smtClean="0"/>
                        <a:t>2,906 / 2,795</a:t>
                      </a:r>
                      <a:endParaRPr kumimoji="1" lang="ja-JP" altLang="en-US" dirty="0">
                        <a:solidFill>
                          <a:schemeClr val="tx1"/>
                        </a:solidFill>
                      </a:endParaRPr>
                    </a:p>
                  </a:txBody>
                  <a:tcPr/>
                </a:tc>
                <a:tc>
                  <a:txBody>
                    <a:bodyPr/>
                    <a:lstStyle/>
                    <a:p>
                      <a:pPr algn="r"/>
                      <a:r>
                        <a:rPr kumimoji="1" lang="en-US" altLang="ja-JP" dirty="0" smtClean="0"/>
                        <a:t>427 / 416</a:t>
                      </a:r>
                      <a:endParaRPr kumimoji="1" lang="ja-JP" altLang="en-US" dirty="0">
                        <a:solidFill>
                          <a:schemeClr val="tx1"/>
                        </a:solidFill>
                      </a:endParaRPr>
                    </a:p>
                  </a:txBody>
                  <a:tcPr/>
                </a:tc>
                <a:tc>
                  <a:txBody>
                    <a:bodyPr/>
                    <a:lstStyle/>
                    <a:p>
                      <a:pPr algn="r"/>
                      <a:r>
                        <a:rPr kumimoji="1" lang="en-US" altLang="ja-JP" dirty="0" smtClean="0"/>
                        <a:t>0.616 / 0.400</a:t>
                      </a:r>
                      <a:endParaRPr kumimoji="1" lang="ja-JP" altLang="en-US" dirty="0">
                        <a:solidFill>
                          <a:schemeClr val="tx1"/>
                        </a:solidFill>
                      </a:endParaRPr>
                    </a:p>
                  </a:txBody>
                  <a:tcPr/>
                </a:tc>
              </a:tr>
            </a:tbl>
          </a:graphicData>
        </a:graphic>
      </p:graphicFrame>
    </p:spTree>
    <p:extLst>
      <p:ext uri="{BB962C8B-B14F-4D97-AF65-F5344CB8AC3E}">
        <p14:creationId xmlns:p14="http://schemas.microsoft.com/office/powerpoint/2010/main" val="20088664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388" y="0"/>
            <a:ext cx="8785225" cy="936625"/>
          </a:xfrm>
        </p:spPr>
        <p:txBody>
          <a:bodyPr/>
          <a:lstStyle/>
          <a:p>
            <a:r>
              <a:rPr lang="ja-JP" altLang="en-US" dirty="0" smtClean="0"/>
              <a:t>フォワードスライス</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graphicFrame>
        <p:nvGraphicFramePr>
          <p:cNvPr id="4" name="コンテンツ プレースホルダー 3"/>
          <p:cNvGraphicFramePr>
            <a:graphicFrameLocks/>
          </p:cNvGraphicFramePr>
          <p:nvPr>
            <p:extLst>
              <p:ext uri="{D42A27DB-BD31-4B8C-83A1-F6EECF244321}">
                <p14:modId xmlns:p14="http://schemas.microsoft.com/office/powerpoint/2010/main" val="3607591340"/>
              </p:ext>
            </p:extLst>
          </p:nvPr>
        </p:nvGraphicFramePr>
        <p:xfrm>
          <a:off x="179615" y="797970"/>
          <a:ext cx="8785225" cy="6060030"/>
        </p:xfrm>
        <a:graphic>
          <a:graphicData uri="http://schemas.openxmlformats.org/drawingml/2006/table">
            <a:tbl>
              <a:tblPr firstRow="1" bandRow="1">
                <a:tableStyleId>{46F890A9-2807-4EBB-B81D-B2AA78EC7F39}</a:tableStyleId>
              </a:tblPr>
              <a:tblGrid>
                <a:gridCol w="473755"/>
                <a:gridCol w="2306188"/>
                <a:gridCol w="2028305"/>
                <a:gridCol w="2078182"/>
                <a:gridCol w="1898795"/>
              </a:tblGrid>
              <a:tr h="443910">
                <a:tc>
                  <a:txBody>
                    <a:bodyPr/>
                    <a:lstStyle/>
                    <a:p>
                      <a:pPr algn="r"/>
                      <a:r>
                        <a:rPr kumimoji="1" lang="en-US" altLang="ja-JP" dirty="0" smtClean="0"/>
                        <a:t>#</a:t>
                      </a:r>
                      <a:endParaRPr kumimoji="1" lang="ja-JP" altLang="en-US" dirty="0">
                        <a:solidFill>
                          <a:schemeClr val="bg1"/>
                        </a:solidFill>
                      </a:endParaRPr>
                    </a:p>
                  </a:txBody>
                  <a:tcPr/>
                </a:tc>
                <a:tc>
                  <a:txBody>
                    <a:bodyPr/>
                    <a:lstStyle/>
                    <a:p>
                      <a:pPr algn="r"/>
                      <a:r>
                        <a:rPr kumimoji="1" lang="ja-JP" altLang="en-US" dirty="0" smtClean="0"/>
                        <a:t>頂点 </a:t>
                      </a:r>
                      <a:r>
                        <a:rPr kumimoji="1" lang="en-US" altLang="ja-JP" dirty="0" smtClean="0"/>
                        <a:t>[</a:t>
                      </a:r>
                      <a:r>
                        <a:rPr kumimoji="1" lang="ja-JP" altLang="en-US" dirty="0" smtClean="0"/>
                        <a:t>個</a:t>
                      </a:r>
                      <a:r>
                        <a:rPr kumimoji="1" lang="en-US" altLang="ja-JP" dirty="0" smtClean="0"/>
                        <a:t>]</a:t>
                      </a:r>
                      <a:endParaRPr kumimoji="1" lang="ja-JP" altLang="en-US" dirty="0">
                        <a:solidFill>
                          <a:schemeClr val="tx1"/>
                        </a:solidFill>
                      </a:endParaRPr>
                    </a:p>
                  </a:txBody>
                  <a:tcPr/>
                </a:tc>
                <a:tc>
                  <a:txBody>
                    <a:bodyPr/>
                    <a:lstStyle/>
                    <a:p>
                      <a:pPr algn="r"/>
                      <a:r>
                        <a:rPr kumimoji="1" lang="ja-JP" altLang="en-US" dirty="0" smtClean="0"/>
                        <a:t>辺 </a:t>
                      </a:r>
                      <a:r>
                        <a:rPr kumimoji="1" lang="en-US" altLang="ja-JP" dirty="0" smtClean="0"/>
                        <a:t>[</a:t>
                      </a:r>
                      <a:r>
                        <a:rPr kumimoji="1" lang="ja-JP" altLang="en-US" dirty="0" smtClean="0"/>
                        <a:t>本</a:t>
                      </a:r>
                      <a:r>
                        <a:rPr kumimoji="1" lang="en-US" altLang="ja-JP" dirty="0" smtClean="0"/>
                        <a:t>]</a:t>
                      </a:r>
                      <a:endParaRPr kumimoji="1" lang="ja-JP" altLang="en-US" dirty="0">
                        <a:solidFill>
                          <a:schemeClr val="tx1"/>
                        </a:solidFill>
                      </a:endParaRPr>
                    </a:p>
                  </a:txBody>
                  <a:tcPr/>
                </a:tc>
                <a:tc>
                  <a:txBody>
                    <a:bodyPr/>
                    <a:lstStyle/>
                    <a:p>
                      <a:pPr algn="r"/>
                      <a:r>
                        <a:rPr kumimoji="1" lang="ja-JP" altLang="en-US" dirty="0" smtClean="0"/>
                        <a:t>経路 </a:t>
                      </a:r>
                      <a:r>
                        <a:rPr kumimoji="1" lang="en-US" altLang="ja-JP" dirty="0" smtClean="0"/>
                        <a:t>[</a:t>
                      </a:r>
                      <a:r>
                        <a:rPr kumimoji="1" lang="ja-JP" altLang="en-US" dirty="0" smtClean="0"/>
                        <a:t>通り</a:t>
                      </a:r>
                      <a:r>
                        <a:rPr kumimoji="1" lang="en-US" altLang="ja-JP" dirty="0" smtClean="0"/>
                        <a:t>]</a:t>
                      </a:r>
                      <a:endParaRPr kumimoji="1" lang="ja-JP" altLang="en-US" dirty="0">
                        <a:solidFill>
                          <a:schemeClr val="tx1"/>
                        </a:solidFill>
                      </a:endParaRPr>
                    </a:p>
                  </a:txBody>
                  <a:tcPr/>
                </a:tc>
                <a:tc>
                  <a:txBody>
                    <a:bodyPr/>
                    <a:lstStyle/>
                    <a:p>
                      <a:pPr algn="r"/>
                      <a:r>
                        <a:rPr kumimoji="1" lang="ja-JP" altLang="en-US" dirty="0" smtClean="0"/>
                        <a:t>固有な頂点 </a:t>
                      </a:r>
                      <a:r>
                        <a:rPr kumimoji="1" lang="en-US" altLang="ja-JP" dirty="0" smtClean="0"/>
                        <a:t>[</a:t>
                      </a:r>
                      <a:r>
                        <a:rPr kumimoji="1" lang="ja-JP" altLang="en-US" dirty="0" smtClean="0"/>
                        <a:t>個</a:t>
                      </a:r>
                      <a:r>
                        <a:rPr kumimoji="1" lang="en-US" altLang="ja-JP" dirty="0" smtClean="0"/>
                        <a:t>]</a:t>
                      </a:r>
                      <a:endParaRPr kumimoji="1" lang="ja-JP" altLang="en-US" dirty="0">
                        <a:solidFill>
                          <a:schemeClr val="tx1"/>
                        </a:solidFill>
                      </a:endParaRPr>
                    </a:p>
                  </a:txBody>
                  <a:tcPr/>
                </a:tc>
              </a:tr>
              <a:tr h="443910">
                <a:tc>
                  <a:txBody>
                    <a:bodyPr/>
                    <a:lstStyle/>
                    <a:p>
                      <a:pPr algn="r"/>
                      <a:r>
                        <a:rPr kumimoji="1" lang="en-US" altLang="ja-JP" dirty="0" smtClean="0"/>
                        <a:t>1</a:t>
                      </a:r>
                      <a:endParaRPr kumimoji="1" lang="ja-JP" altLang="en-US" dirty="0">
                        <a:solidFill>
                          <a:schemeClr val="tx1"/>
                        </a:solidFill>
                      </a:endParaRPr>
                    </a:p>
                  </a:txBody>
                  <a:tcPr/>
                </a:tc>
                <a:tc>
                  <a:txBody>
                    <a:bodyPr/>
                    <a:lstStyle/>
                    <a:p>
                      <a:pPr algn="r"/>
                      <a:r>
                        <a:rPr kumimoji="1" lang="en-US" altLang="ja-JP" dirty="0" smtClean="0"/>
                        <a:t>6,260 / 6,996</a:t>
                      </a:r>
                      <a:endParaRPr kumimoji="1" lang="ja-JP" altLang="en-US" dirty="0">
                        <a:solidFill>
                          <a:schemeClr val="tx1"/>
                        </a:solidFill>
                      </a:endParaRPr>
                    </a:p>
                  </a:txBody>
                  <a:tcPr/>
                </a:tc>
                <a:tc>
                  <a:txBody>
                    <a:bodyPr/>
                    <a:lstStyle/>
                    <a:p>
                      <a:pPr algn="r"/>
                      <a:r>
                        <a:rPr kumimoji="1" lang="en-US" altLang="ja-JP" dirty="0" smtClean="0"/>
                        <a:t>11,024 / 12,321</a:t>
                      </a:r>
                      <a:endParaRPr kumimoji="1" lang="ja-JP" altLang="en-US" dirty="0">
                        <a:solidFill>
                          <a:schemeClr val="tx1"/>
                        </a:solidFill>
                      </a:endParaRPr>
                    </a:p>
                  </a:txBody>
                  <a:tcPr/>
                </a:tc>
                <a:tc>
                  <a:txBody>
                    <a:bodyPr/>
                    <a:lstStyle/>
                    <a:p>
                      <a:pPr algn="r"/>
                      <a:r>
                        <a:rPr kumimoji="1" lang="en-US" altLang="ja-JP" dirty="0" smtClean="0"/>
                        <a:t>3.57×10^18</a:t>
                      </a:r>
                      <a:r>
                        <a:rPr kumimoji="1" lang="ja-JP" altLang="en-US" dirty="0" smtClean="0"/>
                        <a:t> </a:t>
                      </a:r>
                      <a:r>
                        <a:rPr kumimoji="1" lang="en-US" altLang="ja-JP" dirty="0" smtClean="0"/>
                        <a:t>/ 3.57×10^18</a:t>
                      </a:r>
                      <a:endParaRPr kumimoji="1" lang="ja-JP" altLang="en-US" dirty="0">
                        <a:solidFill>
                          <a:schemeClr val="tx1"/>
                        </a:solidFill>
                      </a:endParaRPr>
                    </a:p>
                  </a:txBody>
                  <a:tcPr/>
                </a:tc>
                <a:tc>
                  <a:txBody>
                    <a:bodyPr/>
                    <a:lstStyle/>
                    <a:p>
                      <a:pPr algn="r"/>
                      <a:r>
                        <a:rPr kumimoji="1" lang="en-US" altLang="ja-JP" dirty="0" smtClean="0"/>
                        <a:t>0 / 42</a:t>
                      </a:r>
                      <a:endParaRPr kumimoji="1" lang="ja-JP" altLang="en-US" dirty="0">
                        <a:solidFill>
                          <a:schemeClr val="tx1"/>
                        </a:solidFill>
                      </a:endParaRPr>
                    </a:p>
                  </a:txBody>
                  <a:tcPr/>
                </a:tc>
              </a:tr>
              <a:tr h="443910">
                <a:tc>
                  <a:txBody>
                    <a:bodyPr/>
                    <a:lstStyle/>
                    <a:p>
                      <a:pPr algn="r"/>
                      <a:r>
                        <a:rPr kumimoji="1" lang="en-US" altLang="ja-JP" dirty="0" smtClean="0"/>
                        <a:t>2</a:t>
                      </a:r>
                      <a:endParaRPr kumimoji="1" lang="ja-JP" altLang="en-US" dirty="0">
                        <a:solidFill>
                          <a:schemeClr val="tx1"/>
                        </a:solidFill>
                      </a:endParaRPr>
                    </a:p>
                  </a:txBody>
                  <a:tcPr/>
                </a:tc>
                <a:tc>
                  <a:txBody>
                    <a:bodyPr/>
                    <a:lstStyle/>
                    <a:p>
                      <a:pPr algn="r"/>
                      <a:r>
                        <a:rPr kumimoji="1" lang="en-US" altLang="ja-JP" dirty="0" smtClean="0"/>
                        <a:t>1,298 / 1,326</a:t>
                      </a:r>
                      <a:endParaRPr kumimoji="1" lang="ja-JP" altLang="en-US" dirty="0">
                        <a:solidFill>
                          <a:schemeClr val="tx1"/>
                        </a:solidFill>
                      </a:endParaRPr>
                    </a:p>
                  </a:txBody>
                  <a:tcPr/>
                </a:tc>
                <a:tc>
                  <a:txBody>
                    <a:bodyPr/>
                    <a:lstStyle/>
                    <a:p>
                      <a:pPr algn="r"/>
                      <a:r>
                        <a:rPr kumimoji="1" lang="en-US" altLang="ja-JP" dirty="0" smtClean="0"/>
                        <a:t>1,364 / 1,404</a:t>
                      </a:r>
                      <a:endParaRPr kumimoji="1" lang="ja-JP" altLang="en-US" dirty="0">
                        <a:solidFill>
                          <a:schemeClr val="tx1"/>
                        </a:solidFill>
                      </a:endParaRPr>
                    </a:p>
                  </a:txBody>
                  <a:tcPr/>
                </a:tc>
                <a:tc>
                  <a:txBody>
                    <a:bodyPr/>
                    <a:lstStyle/>
                    <a:p>
                      <a:pPr algn="r"/>
                      <a:r>
                        <a:rPr kumimoji="1" lang="en-US" altLang="ja-JP" dirty="0" smtClean="0"/>
                        <a:t>319 / 337</a:t>
                      </a:r>
                      <a:endParaRPr kumimoji="1" lang="ja-JP" altLang="en-US" dirty="0">
                        <a:solidFill>
                          <a:schemeClr val="tx1"/>
                        </a:solidFill>
                      </a:endParaRPr>
                    </a:p>
                  </a:txBody>
                  <a:tcPr/>
                </a:tc>
                <a:tc>
                  <a:txBody>
                    <a:bodyPr/>
                    <a:lstStyle/>
                    <a:p>
                      <a:pPr algn="r"/>
                      <a:r>
                        <a:rPr kumimoji="1" lang="en-US" altLang="ja-JP" dirty="0" smtClean="0"/>
                        <a:t>1 / 7</a:t>
                      </a:r>
                      <a:endParaRPr kumimoji="1" lang="ja-JP" altLang="en-US" dirty="0">
                        <a:solidFill>
                          <a:schemeClr val="tx1"/>
                        </a:solidFill>
                      </a:endParaRPr>
                    </a:p>
                  </a:txBody>
                  <a:tcPr/>
                </a:tc>
              </a:tr>
              <a:tr h="443910">
                <a:tc>
                  <a:txBody>
                    <a:bodyPr/>
                    <a:lstStyle/>
                    <a:p>
                      <a:pPr algn="r"/>
                      <a:r>
                        <a:rPr kumimoji="1" lang="en-US" altLang="ja-JP" dirty="0" smtClean="0"/>
                        <a:t>3</a:t>
                      </a:r>
                      <a:endParaRPr kumimoji="1" lang="ja-JP" altLang="en-US" dirty="0">
                        <a:solidFill>
                          <a:schemeClr val="tx1"/>
                        </a:solidFill>
                      </a:endParaRPr>
                    </a:p>
                  </a:txBody>
                  <a:tcPr/>
                </a:tc>
                <a:tc>
                  <a:txBody>
                    <a:bodyPr/>
                    <a:lstStyle/>
                    <a:p>
                      <a:pPr algn="r"/>
                      <a:r>
                        <a:rPr kumimoji="1" lang="en-US" altLang="ja-JP" dirty="0" smtClean="0"/>
                        <a:t>6,015 / 6,078</a:t>
                      </a:r>
                      <a:endParaRPr kumimoji="1" lang="ja-JP" altLang="en-US" dirty="0">
                        <a:solidFill>
                          <a:schemeClr val="tx1"/>
                        </a:solidFill>
                      </a:endParaRPr>
                    </a:p>
                  </a:txBody>
                  <a:tcPr/>
                </a:tc>
                <a:tc>
                  <a:txBody>
                    <a:bodyPr/>
                    <a:lstStyle/>
                    <a:p>
                      <a:pPr algn="r"/>
                      <a:r>
                        <a:rPr kumimoji="1" lang="en-US" altLang="ja-JP" dirty="0" smtClean="0"/>
                        <a:t>10,591</a:t>
                      </a:r>
                      <a:r>
                        <a:rPr kumimoji="1" lang="en-US" altLang="ja-JP" baseline="0" dirty="0" smtClean="0"/>
                        <a:t> / 10,705</a:t>
                      </a:r>
                      <a:endParaRPr kumimoji="1" lang="ja-JP" altLang="en-US" dirty="0">
                        <a:solidFill>
                          <a:schemeClr val="tx1"/>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dirty="0" smtClean="0"/>
                        <a:t>3.57×10^18/ 3.57×10^18</a:t>
                      </a:r>
                      <a:endParaRPr kumimoji="1" lang="ja-JP" altLang="en-US" dirty="0" smtClean="0">
                        <a:solidFill>
                          <a:schemeClr val="tx1"/>
                        </a:solidFill>
                      </a:endParaRPr>
                    </a:p>
                  </a:txBody>
                  <a:tcPr/>
                </a:tc>
                <a:tc>
                  <a:txBody>
                    <a:bodyPr/>
                    <a:lstStyle/>
                    <a:p>
                      <a:pPr algn="r"/>
                      <a:r>
                        <a:rPr kumimoji="1" lang="en-US" altLang="ja-JP" dirty="0" smtClean="0"/>
                        <a:t>0 / 3</a:t>
                      </a:r>
                      <a:endParaRPr kumimoji="1" lang="ja-JP" altLang="en-US" dirty="0">
                        <a:solidFill>
                          <a:schemeClr val="tx1"/>
                        </a:solidFill>
                      </a:endParaRPr>
                    </a:p>
                  </a:txBody>
                  <a:tcPr/>
                </a:tc>
              </a:tr>
              <a:tr h="443910">
                <a:tc>
                  <a:txBody>
                    <a:bodyPr/>
                    <a:lstStyle/>
                    <a:p>
                      <a:pPr algn="r"/>
                      <a:r>
                        <a:rPr kumimoji="1" lang="en-US" altLang="ja-JP" dirty="0" smtClean="0"/>
                        <a:t>4</a:t>
                      </a:r>
                      <a:endParaRPr kumimoji="1" lang="ja-JP" altLang="en-US" dirty="0">
                        <a:solidFill>
                          <a:schemeClr val="tx1"/>
                        </a:solidFill>
                      </a:endParaRPr>
                    </a:p>
                  </a:txBody>
                  <a:tcPr>
                    <a:solidFill>
                      <a:srgbClr val="FDD4C7"/>
                    </a:solidFill>
                  </a:tcPr>
                </a:tc>
                <a:tc>
                  <a:txBody>
                    <a:bodyPr/>
                    <a:lstStyle/>
                    <a:p>
                      <a:pPr marL="0" indent="0" algn="r">
                        <a:buNone/>
                      </a:pPr>
                      <a:r>
                        <a:rPr kumimoji="1" lang="en-US" altLang="ja-JP" dirty="0" smtClean="0"/>
                        <a:t>51,491,332 / 51,491,332</a:t>
                      </a:r>
                      <a:endParaRPr kumimoji="1" lang="ja-JP" altLang="en-US" dirty="0">
                        <a:solidFill>
                          <a:schemeClr val="tx1"/>
                        </a:solidFill>
                      </a:endParaRPr>
                    </a:p>
                  </a:txBody>
                  <a:tcPr>
                    <a:solidFill>
                      <a:srgbClr val="FDD4C7"/>
                    </a:solidFill>
                  </a:tcPr>
                </a:tc>
                <a:tc>
                  <a:txBody>
                    <a:bodyPr/>
                    <a:lstStyle/>
                    <a:p>
                      <a:pPr algn="r"/>
                      <a:r>
                        <a:rPr kumimoji="1" lang="en-US" altLang="ja-JP" dirty="0" smtClean="0"/>
                        <a:t>97,249,586</a:t>
                      </a:r>
                      <a:r>
                        <a:rPr kumimoji="1" lang="en-US" altLang="ja-JP" baseline="0" dirty="0" smtClean="0"/>
                        <a:t> / 97,249,586</a:t>
                      </a:r>
                      <a:endParaRPr kumimoji="1" lang="ja-JP" altLang="en-US" dirty="0">
                        <a:solidFill>
                          <a:schemeClr val="tx1"/>
                        </a:solidFill>
                      </a:endParaRPr>
                    </a:p>
                  </a:txBody>
                  <a:tcPr>
                    <a:solidFill>
                      <a:srgbClr val="FDD4C7"/>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dirty="0" smtClean="0"/>
                        <a:t>3.57×10^18/ 3.57×10^18</a:t>
                      </a:r>
                      <a:endParaRPr kumimoji="1" lang="ja-JP" altLang="en-US" dirty="0" smtClean="0">
                        <a:solidFill>
                          <a:schemeClr val="tx1"/>
                        </a:solidFill>
                      </a:endParaRPr>
                    </a:p>
                  </a:txBody>
                  <a:tcPr>
                    <a:solidFill>
                      <a:srgbClr val="FDD4C7"/>
                    </a:solidFill>
                  </a:tcPr>
                </a:tc>
                <a:tc>
                  <a:txBody>
                    <a:bodyPr/>
                    <a:lstStyle/>
                    <a:p>
                      <a:pPr algn="r"/>
                      <a:r>
                        <a:rPr kumimoji="1" lang="en-US" altLang="ja-JP" dirty="0" smtClean="0"/>
                        <a:t>N/A</a:t>
                      </a:r>
                      <a:r>
                        <a:rPr kumimoji="1" lang="en-US" altLang="ja-JP" baseline="0" dirty="0" smtClean="0"/>
                        <a:t> </a:t>
                      </a:r>
                      <a:endParaRPr kumimoji="1" lang="ja-JP" altLang="en-US" dirty="0">
                        <a:solidFill>
                          <a:schemeClr val="tx1"/>
                        </a:solidFill>
                      </a:endParaRPr>
                    </a:p>
                  </a:txBody>
                  <a:tcPr>
                    <a:solidFill>
                      <a:srgbClr val="FDD4C7"/>
                    </a:solidFill>
                  </a:tcPr>
                </a:tc>
              </a:tr>
              <a:tr h="443910">
                <a:tc>
                  <a:txBody>
                    <a:bodyPr/>
                    <a:lstStyle/>
                    <a:p>
                      <a:pPr algn="r"/>
                      <a:r>
                        <a:rPr kumimoji="1" lang="en-US" altLang="ja-JP" dirty="0" smtClean="0"/>
                        <a:t>5</a:t>
                      </a:r>
                      <a:endParaRPr kumimoji="1" lang="ja-JP" altLang="en-US" dirty="0">
                        <a:solidFill>
                          <a:schemeClr val="tx1"/>
                        </a:solidFill>
                      </a:endParaRPr>
                    </a:p>
                  </a:txBody>
                  <a:tcPr/>
                </a:tc>
                <a:tc>
                  <a:txBody>
                    <a:bodyPr/>
                    <a:lstStyle/>
                    <a:p>
                      <a:pPr algn="r"/>
                      <a:r>
                        <a:rPr kumimoji="1" lang="en-US" altLang="ja-JP" dirty="0" smtClean="0"/>
                        <a:t>329 / 396</a:t>
                      </a:r>
                      <a:endParaRPr kumimoji="1" lang="ja-JP" altLang="en-US" dirty="0">
                        <a:solidFill>
                          <a:schemeClr val="tx1"/>
                        </a:solidFill>
                      </a:endParaRPr>
                    </a:p>
                  </a:txBody>
                  <a:tcPr/>
                </a:tc>
                <a:tc>
                  <a:txBody>
                    <a:bodyPr/>
                    <a:lstStyle/>
                    <a:p>
                      <a:pPr algn="r"/>
                      <a:r>
                        <a:rPr kumimoji="1" lang="en-US" altLang="ja-JP" dirty="0" smtClean="0"/>
                        <a:t>389 / 462</a:t>
                      </a:r>
                      <a:endParaRPr kumimoji="1" lang="ja-JP" altLang="en-US" dirty="0">
                        <a:solidFill>
                          <a:schemeClr val="tx1"/>
                        </a:solidFill>
                      </a:endParaRPr>
                    </a:p>
                  </a:txBody>
                  <a:tcPr/>
                </a:tc>
                <a:tc>
                  <a:txBody>
                    <a:bodyPr/>
                    <a:lstStyle/>
                    <a:p>
                      <a:pPr algn="r"/>
                      <a:r>
                        <a:rPr kumimoji="1" lang="en-US" altLang="ja-JP" dirty="0" smtClean="0"/>
                        <a:t>136</a:t>
                      </a:r>
                      <a:r>
                        <a:rPr kumimoji="1" lang="en-US" altLang="ja-JP" baseline="0" dirty="0" smtClean="0"/>
                        <a:t> / 167</a:t>
                      </a:r>
                      <a:endParaRPr kumimoji="1" lang="ja-JP" altLang="en-US" dirty="0">
                        <a:solidFill>
                          <a:schemeClr val="tx1"/>
                        </a:solidFill>
                      </a:endParaRPr>
                    </a:p>
                  </a:txBody>
                  <a:tcPr/>
                </a:tc>
                <a:tc>
                  <a:txBody>
                    <a:bodyPr/>
                    <a:lstStyle/>
                    <a:p>
                      <a:pPr algn="r"/>
                      <a:r>
                        <a:rPr kumimoji="1" lang="en-US" altLang="ja-JP" dirty="0" smtClean="0"/>
                        <a:t>0</a:t>
                      </a:r>
                      <a:r>
                        <a:rPr kumimoji="1" lang="en-US" altLang="ja-JP" baseline="0" dirty="0" smtClean="0"/>
                        <a:t> / 19</a:t>
                      </a:r>
                      <a:endParaRPr kumimoji="1" lang="ja-JP" altLang="en-US" dirty="0">
                        <a:solidFill>
                          <a:schemeClr val="tx1"/>
                        </a:solidFill>
                      </a:endParaRPr>
                    </a:p>
                  </a:txBody>
                  <a:tcPr/>
                </a:tc>
              </a:tr>
              <a:tr h="443910">
                <a:tc>
                  <a:txBody>
                    <a:bodyPr/>
                    <a:lstStyle/>
                    <a:p>
                      <a:pPr algn="r"/>
                      <a:r>
                        <a:rPr kumimoji="1" lang="en-US" altLang="ja-JP" dirty="0" smtClean="0"/>
                        <a:t>6</a:t>
                      </a:r>
                      <a:endParaRPr kumimoji="1" lang="ja-JP" altLang="en-US" dirty="0">
                        <a:solidFill>
                          <a:schemeClr val="tx1"/>
                        </a:solidFill>
                      </a:endParaRPr>
                    </a:p>
                  </a:txBody>
                  <a:tcPr>
                    <a:solidFill>
                      <a:srgbClr val="FDD4C7"/>
                    </a:solidFill>
                  </a:tcPr>
                </a:tc>
                <a:tc>
                  <a:txBody>
                    <a:bodyPr/>
                    <a:lstStyle/>
                    <a:p>
                      <a:pPr algn="r"/>
                      <a:r>
                        <a:rPr kumimoji="1" lang="en-US" altLang="ja-JP" dirty="0" smtClean="0"/>
                        <a:t>83,584,442 / 83,586,850</a:t>
                      </a:r>
                      <a:endParaRPr kumimoji="1" lang="ja-JP" altLang="en-US" dirty="0">
                        <a:solidFill>
                          <a:schemeClr val="tx1"/>
                        </a:solidFill>
                      </a:endParaRPr>
                    </a:p>
                  </a:txBody>
                  <a:tcPr>
                    <a:solidFill>
                      <a:srgbClr val="FDD4C7"/>
                    </a:solidFill>
                  </a:tcPr>
                </a:tc>
                <a:tc>
                  <a:txBody>
                    <a:bodyPr/>
                    <a:lstStyle/>
                    <a:p>
                      <a:pPr algn="r"/>
                      <a:r>
                        <a:rPr kumimoji="1" lang="en-US" altLang="ja-JP" dirty="0" smtClean="0"/>
                        <a:t>156,272,662</a:t>
                      </a:r>
                      <a:r>
                        <a:rPr kumimoji="1" lang="en-US" altLang="ja-JP" baseline="0" dirty="0" smtClean="0"/>
                        <a:t> / 156,277,095</a:t>
                      </a:r>
                      <a:endParaRPr kumimoji="1" lang="en-US" altLang="ja-JP" baseline="0" dirty="0" smtClean="0">
                        <a:solidFill>
                          <a:schemeClr val="tx1"/>
                        </a:solidFill>
                      </a:endParaRPr>
                    </a:p>
                  </a:txBody>
                  <a:tcPr>
                    <a:solidFill>
                      <a:srgbClr val="FDD4C7"/>
                    </a:solidFill>
                  </a:tcPr>
                </a:tc>
                <a:tc>
                  <a:txBody>
                    <a:bodyPr/>
                    <a:lstStyle/>
                    <a:p>
                      <a:pPr algn="r"/>
                      <a:r>
                        <a:rPr kumimoji="1" lang="en-US" altLang="ja-JP" dirty="0" smtClean="0"/>
                        <a:t>2.01×10^18/ 2.06×10^18</a:t>
                      </a:r>
                      <a:endParaRPr kumimoji="1" lang="ja-JP" altLang="en-US" dirty="0">
                        <a:solidFill>
                          <a:schemeClr val="tx1"/>
                        </a:solidFill>
                      </a:endParaRPr>
                    </a:p>
                  </a:txBody>
                  <a:tcPr>
                    <a:solidFill>
                      <a:srgbClr val="FDD4C7"/>
                    </a:solidFill>
                  </a:tcPr>
                </a:tc>
                <a:tc>
                  <a:txBody>
                    <a:bodyPr/>
                    <a:lstStyle/>
                    <a:p>
                      <a:pPr algn="r"/>
                      <a:r>
                        <a:rPr kumimoji="1" lang="en-US" altLang="ja-JP" dirty="0" smtClean="0"/>
                        <a:t>N/A</a:t>
                      </a:r>
                      <a:endParaRPr kumimoji="1" lang="ja-JP" altLang="en-US" dirty="0">
                        <a:solidFill>
                          <a:schemeClr val="tx1"/>
                        </a:solidFill>
                      </a:endParaRPr>
                    </a:p>
                  </a:txBody>
                  <a:tcPr>
                    <a:solidFill>
                      <a:srgbClr val="FDD4C7"/>
                    </a:solidFill>
                  </a:tcPr>
                </a:tc>
              </a:tr>
              <a:tr h="443910">
                <a:tc>
                  <a:txBody>
                    <a:bodyPr/>
                    <a:lstStyle/>
                    <a:p>
                      <a:pPr algn="r"/>
                      <a:r>
                        <a:rPr kumimoji="1" lang="en-US" altLang="ja-JP" dirty="0" smtClean="0"/>
                        <a:t>7</a:t>
                      </a:r>
                      <a:endParaRPr kumimoji="1" lang="ja-JP" altLang="en-US" dirty="0">
                        <a:solidFill>
                          <a:schemeClr val="tx1"/>
                        </a:solidFill>
                      </a:endParaRPr>
                    </a:p>
                  </a:txBody>
                  <a:tcPr/>
                </a:tc>
                <a:tc>
                  <a:txBody>
                    <a:bodyPr/>
                    <a:lstStyle/>
                    <a:p>
                      <a:pPr algn="r"/>
                      <a:r>
                        <a:rPr kumimoji="1" lang="en-US" altLang="ja-JP" dirty="0" smtClean="0"/>
                        <a:t>4,603 / 4,812</a:t>
                      </a:r>
                      <a:endParaRPr kumimoji="1" lang="ja-JP" altLang="en-US" dirty="0">
                        <a:solidFill>
                          <a:schemeClr val="tx1"/>
                        </a:solidFill>
                      </a:endParaRPr>
                    </a:p>
                  </a:txBody>
                  <a:tcPr/>
                </a:tc>
                <a:tc>
                  <a:txBody>
                    <a:bodyPr/>
                    <a:lstStyle/>
                    <a:p>
                      <a:pPr algn="r"/>
                      <a:r>
                        <a:rPr kumimoji="1" lang="en-US" altLang="ja-JP" dirty="0" smtClean="0"/>
                        <a:t>8,002 / 8,373</a:t>
                      </a:r>
                      <a:endParaRPr kumimoji="1" lang="ja-JP" altLang="en-US" dirty="0">
                        <a:solidFill>
                          <a:schemeClr val="tx1"/>
                        </a:solidFill>
                      </a:endParaRPr>
                    </a:p>
                  </a:txBody>
                  <a:tcPr/>
                </a:tc>
                <a:tc>
                  <a:txBody>
                    <a:bodyPr/>
                    <a:lstStyle/>
                    <a:p>
                      <a:pPr algn="r"/>
                      <a:r>
                        <a:rPr kumimoji="1" lang="en-US" altLang="ja-JP" dirty="0" smtClean="0"/>
                        <a:t>3.57×10^18/ 3.57×10^18</a:t>
                      </a:r>
                      <a:endParaRPr kumimoji="1" lang="ja-JP" altLang="en-US" dirty="0">
                        <a:solidFill>
                          <a:schemeClr val="tx1"/>
                        </a:solidFill>
                      </a:endParaRPr>
                    </a:p>
                  </a:txBody>
                  <a:tcPr/>
                </a:tc>
                <a:tc>
                  <a:txBody>
                    <a:bodyPr/>
                    <a:lstStyle/>
                    <a:p>
                      <a:pPr algn="r"/>
                      <a:r>
                        <a:rPr kumimoji="1" lang="en-US" altLang="ja-JP" dirty="0" smtClean="0"/>
                        <a:t>39</a:t>
                      </a:r>
                      <a:r>
                        <a:rPr kumimoji="1" lang="en-US" altLang="ja-JP" baseline="0" dirty="0" smtClean="0"/>
                        <a:t> / 73</a:t>
                      </a:r>
                      <a:endParaRPr kumimoji="1" lang="ja-JP" altLang="en-US" dirty="0">
                        <a:solidFill>
                          <a:schemeClr val="tx1"/>
                        </a:solidFill>
                      </a:endParaRPr>
                    </a:p>
                  </a:txBody>
                  <a:tcPr/>
                </a:tc>
              </a:tr>
              <a:tr h="443910">
                <a:tc>
                  <a:txBody>
                    <a:bodyPr/>
                    <a:lstStyle/>
                    <a:p>
                      <a:pPr algn="r"/>
                      <a:r>
                        <a:rPr kumimoji="1" lang="en-US" altLang="ja-JP" dirty="0" smtClean="0"/>
                        <a:t>8</a:t>
                      </a:r>
                      <a:endParaRPr kumimoji="1" lang="ja-JP" altLang="en-US" dirty="0">
                        <a:solidFill>
                          <a:schemeClr val="tx1"/>
                        </a:solidFill>
                      </a:endParaRPr>
                    </a:p>
                  </a:txBody>
                  <a:tcPr>
                    <a:solidFill>
                      <a:srgbClr val="FFFF99"/>
                    </a:solidFill>
                  </a:tcPr>
                </a:tc>
                <a:tc>
                  <a:txBody>
                    <a:bodyPr/>
                    <a:lstStyle/>
                    <a:p>
                      <a:pPr algn="r"/>
                      <a:r>
                        <a:rPr kumimoji="1" lang="en-US" altLang="ja-JP" dirty="0" smtClean="0"/>
                        <a:t>0 / 0</a:t>
                      </a:r>
                      <a:endParaRPr kumimoji="1" lang="ja-JP" altLang="en-US" dirty="0">
                        <a:solidFill>
                          <a:schemeClr val="tx1"/>
                        </a:solidFill>
                      </a:endParaRPr>
                    </a:p>
                  </a:txBody>
                  <a:tcPr>
                    <a:solidFill>
                      <a:srgbClr val="FFFF99"/>
                    </a:solidFill>
                  </a:tcPr>
                </a:tc>
                <a:tc>
                  <a:txBody>
                    <a:bodyPr/>
                    <a:lstStyle/>
                    <a:p>
                      <a:pPr algn="r"/>
                      <a:r>
                        <a:rPr kumimoji="1" lang="en-US" altLang="ja-JP" smtClean="0"/>
                        <a:t>0 / 0</a:t>
                      </a:r>
                      <a:endParaRPr kumimoji="1" lang="ja-JP" altLang="en-US" dirty="0">
                        <a:solidFill>
                          <a:schemeClr val="tx1"/>
                        </a:solidFill>
                      </a:endParaRPr>
                    </a:p>
                  </a:txBody>
                  <a:tcPr>
                    <a:solidFill>
                      <a:srgbClr val="FFFF99"/>
                    </a:solidFill>
                  </a:tcPr>
                </a:tc>
                <a:tc>
                  <a:txBody>
                    <a:bodyPr/>
                    <a:lstStyle/>
                    <a:p>
                      <a:pPr algn="r"/>
                      <a:r>
                        <a:rPr kumimoji="1" lang="en-US" altLang="ja-JP" dirty="0" smtClean="0"/>
                        <a:t>0 / 0</a:t>
                      </a:r>
                      <a:endParaRPr kumimoji="1" lang="ja-JP" altLang="en-US" dirty="0">
                        <a:solidFill>
                          <a:schemeClr val="tx1"/>
                        </a:solidFill>
                      </a:endParaRPr>
                    </a:p>
                  </a:txBody>
                  <a:tcPr>
                    <a:solidFill>
                      <a:srgbClr val="FFFF99"/>
                    </a:solidFill>
                  </a:tcPr>
                </a:tc>
                <a:tc>
                  <a:txBody>
                    <a:bodyPr/>
                    <a:lstStyle/>
                    <a:p>
                      <a:pPr algn="r"/>
                      <a:r>
                        <a:rPr kumimoji="1" lang="en-US" altLang="ja-JP" dirty="0" smtClean="0"/>
                        <a:t>0 / 0</a:t>
                      </a:r>
                      <a:endParaRPr kumimoji="1" lang="ja-JP" altLang="en-US" dirty="0">
                        <a:solidFill>
                          <a:schemeClr val="tx1"/>
                        </a:solidFill>
                      </a:endParaRPr>
                    </a:p>
                  </a:txBody>
                  <a:tcPr>
                    <a:solidFill>
                      <a:srgbClr val="FFFF99"/>
                    </a:solidFill>
                  </a:tcPr>
                </a:tc>
              </a:tr>
              <a:tr h="443910">
                <a:tc>
                  <a:txBody>
                    <a:bodyPr/>
                    <a:lstStyle/>
                    <a:p>
                      <a:pPr algn="r"/>
                      <a:r>
                        <a:rPr kumimoji="1" lang="en-US" altLang="ja-JP" dirty="0" smtClean="0"/>
                        <a:t>9</a:t>
                      </a:r>
                      <a:endParaRPr kumimoji="1" lang="ja-JP" altLang="en-US" dirty="0">
                        <a:solidFill>
                          <a:schemeClr val="tx1"/>
                        </a:solidFill>
                      </a:endParaRPr>
                    </a:p>
                  </a:txBody>
                  <a:tcPr/>
                </a:tc>
                <a:tc>
                  <a:txBody>
                    <a:bodyPr/>
                    <a:lstStyle/>
                    <a:p>
                      <a:pPr algn="r"/>
                      <a:r>
                        <a:rPr kumimoji="1" lang="en-US" altLang="ja-JP" dirty="0" smtClean="0"/>
                        <a:t>68,481,669</a:t>
                      </a:r>
                      <a:r>
                        <a:rPr kumimoji="1" lang="en-US" altLang="ja-JP" baseline="0" dirty="0" smtClean="0"/>
                        <a:t> / 68,481,483</a:t>
                      </a:r>
                      <a:r>
                        <a:rPr kumimoji="1" lang="en-US" altLang="ja-JP" dirty="0" smtClean="0"/>
                        <a:t> </a:t>
                      </a:r>
                      <a:endParaRPr kumimoji="1" lang="ja-JP" altLang="en-US" dirty="0">
                        <a:solidFill>
                          <a:schemeClr val="tx1"/>
                        </a:solidFill>
                      </a:endParaRPr>
                    </a:p>
                  </a:txBody>
                  <a:tcPr/>
                </a:tc>
                <a:tc>
                  <a:txBody>
                    <a:bodyPr/>
                    <a:lstStyle/>
                    <a:p>
                      <a:pPr algn="r"/>
                      <a:r>
                        <a:rPr kumimoji="1" lang="en-US" altLang="ja-JP" dirty="0" smtClean="0"/>
                        <a:t>119,895,430 / 119,895,112</a:t>
                      </a:r>
                      <a:endParaRPr kumimoji="1" lang="en-US" altLang="ja-JP" dirty="0" smtClean="0">
                        <a:solidFill>
                          <a:schemeClr val="tx1"/>
                        </a:solidFill>
                      </a:endParaRPr>
                    </a:p>
                  </a:txBody>
                  <a:tcPr/>
                </a:tc>
                <a:tc>
                  <a:txBody>
                    <a:bodyPr/>
                    <a:lstStyle/>
                    <a:p>
                      <a:pPr algn="r"/>
                      <a:r>
                        <a:rPr kumimoji="1" lang="en-US" altLang="ja-JP" dirty="0" smtClean="0"/>
                        <a:t>5.32×10^18</a:t>
                      </a:r>
                      <a:r>
                        <a:rPr kumimoji="1" lang="en-US" altLang="ja-JP" baseline="0" dirty="0" smtClean="0"/>
                        <a:t>/ 5.32</a:t>
                      </a:r>
                      <a:r>
                        <a:rPr kumimoji="1" lang="en-US" altLang="ja-JP" dirty="0" smtClean="0"/>
                        <a:t>×10^18</a:t>
                      </a:r>
                      <a:endParaRPr kumimoji="1" lang="ja-JP" altLang="en-US" dirty="0">
                        <a:solidFill>
                          <a:schemeClr val="tx1"/>
                        </a:solidFill>
                      </a:endParaRPr>
                    </a:p>
                  </a:txBody>
                  <a:tcPr/>
                </a:tc>
                <a:tc>
                  <a:txBody>
                    <a:bodyPr/>
                    <a:lstStyle/>
                    <a:p>
                      <a:pPr algn="r"/>
                      <a:r>
                        <a:rPr kumimoji="1" lang="en-US" altLang="ja-JP" dirty="0" smtClean="0"/>
                        <a:t> 2</a:t>
                      </a:r>
                      <a:r>
                        <a:rPr kumimoji="1" lang="en-US" altLang="ja-JP" baseline="0" dirty="0" smtClean="0"/>
                        <a:t> / 0</a:t>
                      </a:r>
                      <a:endParaRPr kumimoji="1" lang="ja-JP" altLang="en-US" dirty="0">
                        <a:solidFill>
                          <a:schemeClr val="tx1"/>
                        </a:solidFill>
                      </a:endParaRPr>
                    </a:p>
                  </a:txBody>
                  <a:tcPr/>
                </a:tc>
              </a:tr>
              <a:tr h="443910">
                <a:tc>
                  <a:txBody>
                    <a:bodyPr/>
                    <a:lstStyle/>
                    <a:p>
                      <a:pPr algn="r"/>
                      <a:r>
                        <a:rPr kumimoji="1" lang="en-US" altLang="ja-JP" dirty="0" smtClean="0"/>
                        <a:t>10</a:t>
                      </a:r>
                      <a:endParaRPr kumimoji="1" lang="ja-JP" altLang="en-US" dirty="0">
                        <a:solidFill>
                          <a:schemeClr val="tx1"/>
                        </a:solidFill>
                      </a:endParaRPr>
                    </a:p>
                  </a:txBody>
                  <a:tcPr/>
                </a:tc>
                <a:tc>
                  <a:txBody>
                    <a:bodyPr/>
                    <a:lstStyle/>
                    <a:p>
                      <a:pPr algn="r"/>
                      <a:r>
                        <a:rPr kumimoji="1" lang="en-US" altLang="ja-JP" dirty="0" smtClean="0"/>
                        <a:t>631,407 / 631,407</a:t>
                      </a:r>
                      <a:endParaRPr kumimoji="1" lang="ja-JP" altLang="en-US" dirty="0">
                        <a:solidFill>
                          <a:schemeClr val="tx1"/>
                        </a:solidFill>
                      </a:endParaRPr>
                    </a:p>
                  </a:txBody>
                  <a:tcPr/>
                </a:tc>
                <a:tc>
                  <a:txBody>
                    <a:bodyPr/>
                    <a:lstStyle/>
                    <a:p>
                      <a:pPr algn="r"/>
                      <a:r>
                        <a:rPr kumimoji="1" lang="en-US" altLang="ja-JP" dirty="0" smtClean="0"/>
                        <a:t>631,407 / 631,407</a:t>
                      </a:r>
                      <a:endParaRPr kumimoji="1" lang="ja-JP" altLang="en-US" dirty="0">
                        <a:solidFill>
                          <a:schemeClr val="tx1"/>
                        </a:solidFill>
                      </a:endParaRPr>
                    </a:p>
                  </a:txBody>
                  <a:tcPr/>
                </a:tc>
                <a:tc>
                  <a:txBody>
                    <a:bodyPr/>
                    <a:lstStyle/>
                    <a:p>
                      <a:pPr algn="r"/>
                      <a:r>
                        <a:rPr kumimoji="1" lang="en-US" altLang="ja-JP" dirty="0" smtClean="0"/>
                        <a:t>131,313 / 131,313</a:t>
                      </a:r>
                      <a:endParaRPr kumimoji="1" lang="ja-JP" altLang="en-US" dirty="0">
                        <a:solidFill>
                          <a:schemeClr val="tx1"/>
                        </a:solidFill>
                      </a:endParaRPr>
                    </a:p>
                  </a:txBody>
                  <a:tcPr/>
                </a:tc>
                <a:tc>
                  <a:txBody>
                    <a:bodyPr/>
                    <a:lstStyle/>
                    <a:p>
                      <a:pPr algn="r"/>
                      <a:r>
                        <a:rPr kumimoji="1" lang="en-US" altLang="ja-JP" dirty="0" smtClean="0"/>
                        <a:t>0 / 0</a:t>
                      </a:r>
                      <a:endParaRPr kumimoji="1" lang="ja-JP" altLang="en-US" dirty="0">
                        <a:solidFill>
                          <a:schemeClr val="tx1"/>
                        </a:solidFill>
                      </a:endParaRPr>
                    </a:p>
                  </a:txBody>
                  <a:tcPr/>
                </a:tc>
              </a:tr>
            </a:tbl>
          </a:graphicData>
        </a:graphic>
      </p:graphicFrame>
    </p:spTree>
    <p:extLst>
      <p:ext uri="{BB962C8B-B14F-4D97-AF65-F5344CB8AC3E}">
        <p14:creationId xmlns:p14="http://schemas.microsoft.com/office/powerpoint/2010/main" val="129413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バグ修正の影響分析</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開発者のバグ修正作業</a:t>
            </a:r>
            <a:endParaRPr kumimoji="1" lang="en-US" altLang="ja-JP" sz="2800" dirty="0" smtClean="0"/>
          </a:p>
          <a:p>
            <a:pPr lvl="1"/>
            <a:r>
              <a:rPr kumimoji="1" lang="ja-JP" altLang="en-US" sz="2400" dirty="0" smtClean="0"/>
              <a:t>プログラムを</a:t>
            </a:r>
            <a:r>
              <a:rPr lang="ja-JP" altLang="en-US" sz="2400" dirty="0"/>
              <a:t>修正</a:t>
            </a:r>
            <a:r>
              <a:rPr kumimoji="1" lang="ja-JP" altLang="en-US" sz="2400" dirty="0" smtClean="0"/>
              <a:t>する</a:t>
            </a:r>
            <a:endParaRPr kumimoji="1" lang="en-US" altLang="ja-JP" sz="2400" dirty="0" smtClean="0"/>
          </a:p>
          <a:p>
            <a:pPr lvl="1"/>
            <a:r>
              <a:rPr lang="ja-JP" altLang="en-US" sz="2400" dirty="0"/>
              <a:t>実行に失敗していたテストが成功するようになり，バグの修正が完了した</a:t>
            </a:r>
            <a:r>
              <a:rPr lang="ja-JP" altLang="en-US" sz="2400" dirty="0" smtClean="0"/>
              <a:t>ことを確認する</a:t>
            </a:r>
            <a:endParaRPr lang="en-US" altLang="ja-JP" sz="2400" dirty="0"/>
          </a:p>
          <a:p>
            <a:pPr lvl="1"/>
            <a:endParaRPr lang="en-US" altLang="ja-JP" dirty="0" smtClean="0"/>
          </a:p>
          <a:p>
            <a:r>
              <a:rPr lang="ja-JP" altLang="en-US" dirty="0" smtClean="0"/>
              <a:t>開発者の関心事</a:t>
            </a:r>
            <a:endParaRPr lang="en-US" altLang="ja-JP" dirty="0" smtClean="0"/>
          </a:p>
          <a:p>
            <a:pPr lvl="1"/>
            <a:r>
              <a:rPr lang="ja-JP" altLang="en-US" dirty="0"/>
              <a:t>実際にデバッグの前後でプログラムの実行がどう変わったのか</a:t>
            </a:r>
            <a:r>
              <a:rPr lang="en-US" altLang="ja-JP" dirty="0"/>
              <a:t>?</a:t>
            </a:r>
          </a:p>
          <a:p>
            <a:pPr lvl="1"/>
            <a:r>
              <a:rPr lang="ja-JP" altLang="en-US" dirty="0" smtClean="0"/>
              <a:t>もしかするとデバッグ作業に伴うプログラムの変更で，意図しない動作の変更が起きていないか？</a:t>
            </a:r>
            <a:endParaRPr kumimoji="1" lang="en-US" altLang="ja-JP" dirty="0" smtClean="0"/>
          </a:p>
          <a:p>
            <a:pPr marL="457200" lvl="1" indent="0">
              <a:buNone/>
            </a:pPr>
            <a:endParaRPr kumimoji="1" lang="en-US" altLang="ja-JP" dirty="0" smtClean="0"/>
          </a:p>
          <a:p>
            <a:pPr marL="2286000" lvl="5" indent="0">
              <a:buNone/>
            </a:pPr>
            <a:endParaRPr kumimoji="1" lang="en-US" altLang="ja-JP" dirty="0" smtClean="0"/>
          </a:p>
          <a:p>
            <a:endParaRPr kumimoji="1" lang="ja-JP" altLang="en-US" dirty="0"/>
          </a:p>
        </p:txBody>
      </p:sp>
    </p:spTree>
    <p:extLst>
      <p:ext uri="{BB962C8B-B14F-4D97-AF65-F5344CB8AC3E}">
        <p14:creationId xmlns:p14="http://schemas.microsoft.com/office/powerpoint/2010/main" val="34842613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t>
            </a:r>
            <a:r>
              <a:rPr kumimoji="1" lang="ja-JP" altLang="en-US" dirty="0" smtClean="0"/>
              <a:t>：修正前コード</a:t>
            </a:r>
            <a:endParaRPr kumimoji="1" lang="ja-JP" altLang="en-US" dirty="0"/>
          </a:p>
        </p:txBody>
      </p:sp>
      <p:sp>
        <p:nvSpPr>
          <p:cNvPr id="4" name="正方形/長方形 3"/>
          <p:cNvSpPr/>
          <p:nvPr/>
        </p:nvSpPr>
        <p:spPr bwMode="auto">
          <a:xfrm>
            <a:off x="893800" y="2083029"/>
            <a:ext cx="7356400" cy="3501344"/>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r>
              <a:rPr kumimoji="0" lang="en-US" altLang="ja-JP" sz="1600" dirty="0">
                <a:latin typeface="Times New Roman" pitchFamily="18" charset="0"/>
                <a:ea typeface="ＭＳ Ｐゴシック" pitchFamily="50" charset="-128"/>
              </a:rPr>
              <a:t> public static Number </a:t>
            </a:r>
            <a:r>
              <a:rPr kumimoji="0" lang="en-US" altLang="ja-JP" sz="1600" dirty="0" err="1">
                <a:latin typeface="Times New Roman" pitchFamily="18" charset="0"/>
                <a:ea typeface="ＭＳ Ｐゴシック" pitchFamily="50" charset="-128"/>
              </a:rPr>
              <a:t>createNumber</a:t>
            </a:r>
            <a:r>
              <a:rPr kumimoji="0" lang="en-US" altLang="ja-JP" sz="1600" dirty="0">
                <a:latin typeface="Times New Roman" pitchFamily="18" charset="0"/>
                <a:ea typeface="ＭＳ Ｐゴシック" pitchFamily="50" charset="-128"/>
              </a:rPr>
              <a:t>(final String </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 throws </a:t>
            </a:r>
            <a:r>
              <a:rPr kumimoji="0" lang="en-US" altLang="ja-JP" sz="1600" dirty="0" err="1">
                <a:latin typeface="Times New Roman" pitchFamily="18" charset="0"/>
                <a:ea typeface="ＭＳ Ｐゴシック" pitchFamily="50" charset="-128"/>
              </a:rPr>
              <a:t>NumberFormatException</a:t>
            </a: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a:latin typeface="Times New Roman" pitchFamily="18" charset="0"/>
              <a:ea typeface="ＭＳ Ｐゴシック" pitchFamily="50" charset="-128"/>
            </a:endParaRPr>
          </a:p>
          <a:p>
            <a:pPr fontAlgn="base">
              <a:spcBef>
                <a:spcPct val="0"/>
              </a:spcBef>
              <a:spcAft>
                <a:spcPct val="0"/>
              </a:spcAft>
            </a:pP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smtClean="0">
              <a:latin typeface="Times New Roman" pitchFamily="18" charset="0"/>
              <a:ea typeface="ＭＳ Ｐゴシック" pitchFamily="50" charset="-128"/>
            </a:endParaRPr>
          </a:p>
          <a:p>
            <a:pPr fontAlgn="base">
              <a:spcBef>
                <a:spcPct val="0"/>
              </a:spcBef>
              <a:spcAft>
                <a:spcPct val="0"/>
              </a:spcAft>
            </a:pPr>
            <a:r>
              <a:rPr kumimoji="0" lang="en-US" altLang="ja-JP" sz="800" b="1" dirty="0">
                <a:latin typeface="Times New Roman" pitchFamily="18" charset="0"/>
                <a:ea typeface="ＭＳ Ｐゴシック" pitchFamily="50" charset="-128"/>
              </a:rPr>
              <a:t>	</a:t>
            </a: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smtClean="0">
              <a:latin typeface="Times New Roman" pitchFamily="18" charset="0"/>
              <a:ea typeface="ＭＳ Ｐゴシック" pitchFamily="50" charset="-128"/>
            </a:endParaRPr>
          </a:p>
          <a:p>
            <a:pPr fontAlgn="base">
              <a:spcBef>
                <a:spcPct val="0"/>
              </a:spcBef>
              <a:spcAft>
                <a:spcPct val="0"/>
              </a:spcAft>
            </a:pPr>
            <a:r>
              <a:rPr kumimoji="0" lang="en-US" altLang="ja-JP" sz="1600" dirty="0" smtClean="0">
                <a:latin typeface="Times New Roman" pitchFamily="18" charset="0"/>
                <a:ea typeface="ＭＳ Ｐゴシック" pitchFamily="50" charset="-128"/>
              </a:rPr>
              <a:t>        </a:t>
            </a:r>
            <a:r>
              <a:rPr kumimoji="0" lang="en-US" altLang="ja-JP" sz="1600" dirty="0">
                <a:latin typeface="Times New Roman" pitchFamily="18" charset="0"/>
                <a:ea typeface="ＭＳ Ｐゴシック" pitchFamily="50" charset="-128"/>
              </a:rPr>
              <a:t>if (</a:t>
            </a:r>
            <a:r>
              <a:rPr kumimoji="0" lang="en-US" altLang="ja-JP" sz="1600" dirty="0" err="1">
                <a:latin typeface="Times New Roman" pitchFamily="18" charset="0"/>
                <a:ea typeface="ＭＳ Ｐゴシック" pitchFamily="50" charset="-128"/>
              </a:rPr>
              <a:t>pfxLen</a:t>
            </a:r>
            <a:r>
              <a:rPr kumimoji="0" lang="en-US" altLang="ja-JP" sz="1600" dirty="0">
                <a:latin typeface="Times New Roman" pitchFamily="18" charset="0"/>
                <a:ea typeface="ＭＳ Ｐゴシック" pitchFamily="50" charset="-128"/>
              </a:rPr>
              <a:t> &gt; 0) { // we have a hex number</a:t>
            </a:r>
          </a:p>
          <a:p>
            <a:pPr fontAlgn="base">
              <a:spcBef>
                <a:spcPct val="0"/>
              </a:spcBef>
              <a:spcAft>
                <a:spcPct val="0"/>
              </a:spcAft>
            </a:pPr>
            <a:r>
              <a:rPr kumimoji="0" lang="en-US" altLang="ja-JP" sz="1600" dirty="0">
                <a:latin typeface="Times New Roman" pitchFamily="18" charset="0"/>
                <a:ea typeface="ＭＳ Ｐゴシック" pitchFamily="50" charset="-128"/>
              </a:rPr>
              <a:t>            final </a:t>
            </a:r>
            <a:r>
              <a:rPr kumimoji="0" lang="en-US" altLang="ja-JP" sz="1600" dirty="0" err="1">
                <a:latin typeface="Times New Roman" pitchFamily="18" charset="0"/>
                <a:ea typeface="ＭＳ Ｐゴシック" pitchFamily="50" charset="-128"/>
              </a:rPr>
              <a:t>int</a:t>
            </a: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 </a:t>
            </a:r>
            <a:r>
              <a:rPr kumimoji="0" lang="en-US" altLang="ja-JP" sz="1600" dirty="0" err="1">
                <a:latin typeface="Times New Roman" pitchFamily="18" charset="0"/>
                <a:ea typeface="ＭＳ Ｐゴシック" pitchFamily="50" charset="-128"/>
              </a:rPr>
              <a:t>str.length</a:t>
            </a:r>
            <a:r>
              <a:rPr kumimoji="0" lang="en-US" altLang="ja-JP" sz="1600" dirty="0">
                <a:latin typeface="Times New Roman" pitchFamily="18" charset="0"/>
                <a:ea typeface="ＭＳ Ｐゴシック" pitchFamily="50" charset="-128"/>
              </a:rPr>
              <a:t>() - </a:t>
            </a:r>
            <a:r>
              <a:rPr kumimoji="0" lang="en-US" altLang="ja-JP" sz="1600" dirty="0" err="1">
                <a:latin typeface="Times New Roman" pitchFamily="18" charset="0"/>
                <a:ea typeface="ＭＳ Ｐゴシック" pitchFamily="50" charset="-128"/>
              </a:rPr>
              <a:t>pfxLen</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if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&gt; 16) { // too many for Long</a:t>
            </a: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createBigInteger</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1600" dirty="0">
                <a:latin typeface="Times New Roman" pitchFamily="18" charset="0"/>
                <a:ea typeface="ＭＳ Ｐゴシック" pitchFamily="50" charset="-128"/>
              </a:rPr>
              <a:t>            if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&gt; 8) { // too many for an </a:t>
            </a:r>
            <a:r>
              <a:rPr kumimoji="0" lang="en-US" altLang="ja-JP" sz="1600" dirty="0" err="1">
                <a:latin typeface="Times New Roman" pitchFamily="18" charset="0"/>
                <a:ea typeface="ＭＳ Ｐゴシック" pitchFamily="50" charset="-128"/>
              </a:rPr>
              <a:t>int</a:t>
            </a:r>
            <a:endParaRPr kumimoji="0" lang="en-US" altLang="ja-JP" sz="1600" dirty="0">
              <a:latin typeface="Times New Roman" pitchFamily="18" charset="0"/>
              <a:ea typeface="ＭＳ Ｐゴシック" pitchFamily="50" charset="-128"/>
            </a:endParaRP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createLong</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createInteger</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smtClean="0">
                <a:latin typeface="Times New Roman" pitchFamily="18" charset="0"/>
                <a:ea typeface="ＭＳ Ｐゴシック" pitchFamily="50" charset="-128"/>
              </a:rPr>
              <a:t>}</a:t>
            </a:r>
          </a:p>
          <a:p>
            <a:pPr fontAlgn="base">
              <a:spcBef>
                <a:spcPct val="0"/>
              </a:spcBef>
              <a:spcAft>
                <a:spcPct val="0"/>
              </a:spcAft>
            </a:pPr>
            <a:endParaRPr kumimoji="0" lang="en-US" altLang="ja-JP" sz="1600" dirty="0">
              <a:latin typeface="Times New Roman" pitchFamily="18" charset="0"/>
              <a:ea typeface="ＭＳ Ｐゴシック" pitchFamily="50" charset="-128"/>
            </a:endParaRPr>
          </a:p>
        </p:txBody>
      </p:sp>
      <p:sp>
        <p:nvSpPr>
          <p:cNvPr id="5" name="正方形/長方形 4"/>
          <p:cNvSpPr/>
          <p:nvPr/>
        </p:nvSpPr>
        <p:spPr bwMode="auto">
          <a:xfrm>
            <a:off x="893800" y="1517424"/>
            <a:ext cx="4327298" cy="446087"/>
          </a:xfrm>
          <a:prstGeom prst="rect">
            <a:avLst/>
          </a:prstGeom>
          <a:solidFill>
            <a:srgbClr val="FFFF99"/>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文字列を数値に変換するメソッド</a:t>
            </a:r>
          </a:p>
        </p:txBody>
      </p:sp>
      <p:sp>
        <p:nvSpPr>
          <p:cNvPr id="6" name="正方形/長方形 5"/>
          <p:cNvSpPr/>
          <p:nvPr/>
        </p:nvSpPr>
        <p:spPr bwMode="auto">
          <a:xfrm>
            <a:off x="5221098" y="2888344"/>
            <a:ext cx="3788455" cy="446087"/>
          </a:xfrm>
          <a:prstGeom prst="rect">
            <a:avLst/>
          </a:prstGeom>
          <a:solidFill>
            <a:srgbClr val="FFFF99"/>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桁数で作る数値の型を判断</a:t>
            </a:r>
          </a:p>
        </p:txBody>
      </p:sp>
    </p:spTree>
    <p:extLst>
      <p:ext uri="{BB962C8B-B14F-4D97-AF65-F5344CB8AC3E}">
        <p14:creationId xmlns:p14="http://schemas.microsoft.com/office/powerpoint/2010/main" val="27484739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t>
            </a:r>
            <a:r>
              <a:rPr lang="ja-JP" altLang="en-US" dirty="0" smtClean="0"/>
              <a:t>：修正後コード</a:t>
            </a:r>
            <a:endParaRPr kumimoji="1" lang="ja-JP" altLang="en-US" dirty="0"/>
          </a:p>
        </p:txBody>
      </p:sp>
      <p:sp>
        <p:nvSpPr>
          <p:cNvPr id="12" name="正方形/長方形 11"/>
          <p:cNvSpPr/>
          <p:nvPr/>
        </p:nvSpPr>
        <p:spPr bwMode="auto">
          <a:xfrm>
            <a:off x="697479" y="1239838"/>
            <a:ext cx="7749042" cy="5307919"/>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r>
              <a:rPr kumimoji="0" lang="en-US" altLang="ja-JP" sz="1600" dirty="0">
                <a:latin typeface="Times New Roman" pitchFamily="18" charset="0"/>
                <a:ea typeface="ＭＳ Ｐゴシック" pitchFamily="50" charset="-128"/>
              </a:rPr>
              <a:t> public static Number </a:t>
            </a:r>
            <a:r>
              <a:rPr kumimoji="0" lang="en-US" altLang="ja-JP" sz="1600" dirty="0" err="1">
                <a:latin typeface="Times New Roman" pitchFamily="18" charset="0"/>
                <a:ea typeface="ＭＳ Ｐゴシック" pitchFamily="50" charset="-128"/>
              </a:rPr>
              <a:t>createNumber</a:t>
            </a:r>
            <a:r>
              <a:rPr kumimoji="0" lang="en-US" altLang="ja-JP" sz="1600" dirty="0">
                <a:latin typeface="Times New Roman" pitchFamily="18" charset="0"/>
                <a:ea typeface="ＭＳ Ｐゴシック" pitchFamily="50" charset="-128"/>
              </a:rPr>
              <a:t>(final String </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 throws </a:t>
            </a:r>
            <a:r>
              <a:rPr kumimoji="0" lang="en-US" altLang="ja-JP" sz="1600" dirty="0" err="1">
                <a:latin typeface="Times New Roman" pitchFamily="18" charset="0"/>
                <a:ea typeface="ＭＳ Ｐゴシック" pitchFamily="50" charset="-128"/>
              </a:rPr>
              <a:t>NumberFormatException</a:t>
            </a: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smtClean="0">
              <a:latin typeface="Times New Roman" pitchFamily="18" charset="0"/>
              <a:ea typeface="ＭＳ Ｐゴシック" pitchFamily="50" charset="-128"/>
            </a:endParaRPr>
          </a:p>
          <a:p>
            <a:pPr fontAlgn="base">
              <a:spcBef>
                <a:spcPct val="0"/>
              </a:spcBef>
              <a:spcAft>
                <a:spcPct val="0"/>
              </a:spcAft>
            </a:pPr>
            <a:r>
              <a:rPr kumimoji="0" lang="en-US" altLang="ja-JP" sz="800" b="1" dirty="0">
                <a:latin typeface="Times New Roman" pitchFamily="18" charset="0"/>
                <a:ea typeface="ＭＳ Ｐゴシック" pitchFamily="50" charset="-128"/>
              </a:rPr>
              <a:t>	</a:t>
            </a: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smtClean="0">
              <a:latin typeface="Times New Roman" pitchFamily="18" charset="0"/>
              <a:ea typeface="ＭＳ Ｐゴシック" pitchFamily="50" charset="-128"/>
            </a:endParaRPr>
          </a:p>
          <a:p>
            <a:pPr fontAlgn="base">
              <a:spcBef>
                <a:spcPct val="0"/>
              </a:spcBef>
              <a:spcAft>
                <a:spcPct val="0"/>
              </a:spcAft>
            </a:pPr>
            <a:r>
              <a:rPr kumimoji="0" lang="en-US" altLang="ja-JP" sz="800" b="1" dirty="0">
                <a:latin typeface="Times New Roman" pitchFamily="18" charset="0"/>
                <a:ea typeface="ＭＳ Ｐゴシック" pitchFamily="50" charset="-128"/>
              </a:rPr>
              <a:t>	</a:t>
            </a: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smtClean="0">
              <a:latin typeface="Times New Roman" pitchFamily="18" charset="0"/>
              <a:ea typeface="ＭＳ Ｐゴシック" pitchFamily="50" charset="-128"/>
            </a:endParaRPr>
          </a:p>
          <a:p>
            <a:pPr fontAlgn="base">
              <a:spcBef>
                <a:spcPct val="0"/>
              </a:spcBef>
              <a:spcAft>
                <a:spcPct val="0"/>
              </a:spcAft>
            </a:pPr>
            <a:r>
              <a:rPr kumimoji="0" lang="en-US" altLang="ja-JP" sz="1600" dirty="0" smtClean="0">
                <a:latin typeface="Times New Roman" pitchFamily="18" charset="0"/>
                <a:ea typeface="ＭＳ Ｐゴシック" pitchFamily="50" charset="-128"/>
              </a:rPr>
              <a:t>if </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pfxLen</a:t>
            </a:r>
            <a:r>
              <a:rPr kumimoji="0" lang="en-US" altLang="ja-JP" sz="1600" dirty="0">
                <a:latin typeface="Times New Roman" pitchFamily="18" charset="0"/>
                <a:ea typeface="ＭＳ Ｐゴシック" pitchFamily="50" charset="-128"/>
              </a:rPr>
              <a:t> &gt; 0) { // we have a hex number</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char </a:t>
            </a:r>
            <a:r>
              <a:rPr kumimoji="0" lang="en-US" altLang="ja-JP" sz="1600" dirty="0" err="1">
                <a:solidFill>
                  <a:srgbClr val="FF0000"/>
                </a:solidFill>
                <a:latin typeface="Times New Roman" pitchFamily="18" charset="0"/>
                <a:ea typeface="ＭＳ Ｐゴシック" pitchFamily="50" charset="-128"/>
              </a:rPr>
              <a:t>firstSigDigit</a:t>
            </a:r>
            <a:r>
              <a:rPr kumimoji="0" lang="en-US" altLang="ja-JP" sz="1600" dirty="0">
                <a:solidFill>
                  <a:srgbClr val="FF0000"/>
                </a:solidFill>
                <a:latin typeface="Times New Roman" pitchFamily="18" charset="0"/>
                <a:ea typeface="ＭＳ Ｐゴシック" pitchFamily="50" charset="-128"/>
              </a:rPr>
              <a:t> = 0; // strip leading zeroes</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for(</a:t>
            </a:r>
            <a:r>
              <a:rPr kumimoji="0" lang="en-US" altLang="ja-JP" sz="1600" dirty="0" err="1">
                <a:solidFill>
                  <a:srgbClr val="FF0000"/>
                </a:solidFill>
                <a:latin typeface="Times New Roman" pitchFamily="18" charset="0"/>
                <a:ea typeface="ＭＳ Ｐゴシック" pitchFamily="50" charset="-128"/>
              </a:rPr>
              <a:t>int</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i</a:t>
            </a:r>
            <a:r>
              <a:rPr kumimoji="0" lang="en-US" altLang="ja-JP" sz="1600" dirty="0">
                <a:solidFill>
                  <a:srgbClr val="FF0000"/>
                </a:solidFill>
                <a:latin typeface="Times New Roman" pitchFamily="18" charset="0"/>
                <a:ea typeface="ＭＳ Ｐゴシック" pitchFamily="50" charset="-128"/>
              </a:rPr>
              <a:t> = </a:t>
            </a:r>
            <a:r>
              <a:rPr kumimoji="0" lang="en-US" altLang="ja-JP" sz="1600" dirty="0" err="1">
                <a:solidFill>
                  <a:srgbClr val="FF0000"/>
                </a:solidFill>
                <a:latin typeface="Times New Roman" pitchFamily="18" charset="0"/>
                <a:ea typeface="ＭＳ Ｐゴシック" pitchFamily="50" charset="-128"/>
              </a:rPr>
              <a:t>pfxLen</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i</a:t>
            </a:r>
            <a:r>
              <a:rPr kumimoji="0" lang="en-US" altLang="ja-JP" sz="1600" dirty="0">
                <a:solidFill>
                  <a:srgbClr val="FF0000"/>
                </a:solidFill>
                <a:latin typeface="Times New Roman" pitchFamily="18" charset="0"/>
                <a:ea typeface="ＭＳ Ｐゴシック" pitchFamily="50" charset="-128"/>
              </a:rPr>
              <a:t> &lt; </a:t>
            </a:r>
            <a:r>
              <a:rPr kumimoji="0" lang="en-US" altLang="ja-JP" sz="1600" dirty="0" err="1">
                <a:solidFill>
                  <a:srgbClr val="FF0000"/>
                </a:solidFill>
                <a:latin typeface="Times New Roman" pitchFamily="18" charset="0"/>
                <a:ea typeface="ＭＳ Ｐゴシック" pitchFamily="50" charset="-128"/>
              </a:rPr>
              <a:t>str.length</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i</a:t>
            </a:r>
            <a:r>
              <a:rPr kumimoji="0" lang="en-US" altLang="ja-JP" sz="1600" dirty="0">
                <a:solidFill>
                  <a:srgbClr val="FF0000"/>
                </a:solidFill>
                <a:latin typeface="Times New Roman" pitchFamily="18" charset="0"/>
                <a:ea typeface="ＭＳ Ｐゴシック" pitchFamily="50" charset="-128"/>
              </a:rPr>
              <a:t>++) {</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firstSigDigit</a:t>
            </a:r>
            <a:r>
              <a:rPr kumimoji="0" lang="en-US" altLang="ja-JP" sz="1600" dirty="0">
                <a:solidFill>
                  <a:srgbClr val="FF0000"/>
                </a:solidFill>
                <a:latin typeface="Times New Roman" pitchFamily="18" charset="0"/>
                <a:ea typeface="ＭＳ Ｐゴシック" pitchFamily="50" charset="-128"/>
              </a:rPr>
              <a:t> = </a:t>
            </a:r>
            <a:r>
              <a:rPr kumimoji="0" lang="en-US" altLang="ja-JP" sz="1600" dirty="0" err="1">
                <a:solidFill>
                  <a:srgbClr val="FF0000"/>
                </a:solidFill>
                <a:latin typeface="Times New Roman" pitchFamily="18" charset="0"/>
                <a:ea typeface="ＭＳ Ｐゴシック" pitchFamily="50" charset="-128"/>
              </a:rPr>
              <a:t>str.charAt</a:t>
            </a:r>
            <a:r>
              <a:rPr kumimoji="0" lang="en-US" altLang="ja-JP" sz="1600" dirty="0">
                <a:solidFill>
                  <a:srgbClr val="FF0000"/>
                </a:solidFill>
                <a:latin typeface="Times New Roman" pitchFamily="18" charset="0"/>
                <a:ea typeface="ＭＳ Ｐゴシック" pitchFamily="50" charset="-128"/>
              </a:rPr>
              <a:t>(</a:t>
            </a:r>
            <a:r>
              <a:rPr kumimoji="0" lang="en-US" altLang="ja-JP" sz="1600" dirty="0" err="1">
                <a:solidFill>
                  <a:srgbClr val="FF0000"/>
                </a:solidFill>
                <a:latin typeface="Times New Roman" pitchFamily="18" charset="0"/>
                <a:ea typeface="ＭＳ Ｐゴシック" pitchFamily="50" charset="-128"/>
              </a:rPr>
              <a:t>i</a:t>
            </a:r>
            <a:r>
              <a:rPr kumimoji="0" lang="en-US" altLang="ja-JP" sz="1600" dirty="0">
                <a:solidFill>
                  <a:srgbClr val="FF0000"/>
                </a:solidFill>
                <a:latin typeface="Times New Roman" pitchFamily="18" charset="0"/>
                <a:ea typeface="ＭＳ Ｐゴシック" pitchFamily="50" charset="-128"/>
              </a:rPr>
              <a:t>);</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if (</a:t>
            </a:r>
            <a:r>
              <a:rPr kumimoji="0" lang="en-US" altLang="ja-JP" sz="1600" dirty="0" err="1">
                <a:solidFill>
                  <a:srgbClr val="FF0000"/>
                </a:solidFill>
                <a:latin typeface="Times New Roman" pitchFamily="18" charset="0"/>
                <a:ea typeface="ＭＳ Ｐゴシック" pitchFamily="50" charset="-128"/>
              </a:rPr>
              <a:t>firstSigDigit</a:t>
            </a:r>
            <a:r>
              <a:rPr kumimoji="0" lang="en-US" altLang="ja-JP" sz="1600" dirty="0">
                <a:solidFill>
                  <a:srgbClr val="FF0000"/>
                </a:solidFill>
                <a:latin typeface="Times New Roman" pitchFamily="18" charset="0"/>
                <a:ea typeface="ＭＳ Ｐゴシック" pitchFamily="50" charset="-128"/>
              </a:rPr>
              <a:t> == '0') { // count leading zeroes</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pfxLen</a:t>
            </a:r>
            <a:r>
              <a:rPr kumimoji="0" lang="en-US" altLang="ja-JP" sz="1600" dirty="0">
                <a:solidFill>
                  <a:srgbClr val="FF0000"/>
                </a:solidFill>
                <a:latin typeface="Times New Roman" pitchFamily="18" charset="0"/>
                <a:ea typeface="ＭＳ Ｐゴシック" pitchFamily="50" charset="-128"/>
              </a:rPr>
              <a:t>++;</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 else {</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break;</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p>
          <a:p>
            <a:pPr fontAlgn="base">
              <a:spcBef>
                <a:spcPct val="0"/>
              </a:spcBef>
              <a:spcAft>
                <a:spcPct val="0"/>
              </a:spcAft>
            </a:pPr>
            <a:r>
              <a:rPr kumimoji="0" lang="en-US" altLang="ja-JP" sz="1600" dirty="0">
                <a:latin typeface="Times New Roman" pitchFamily="18" charset="0"/>
                <a:ea typeface="ＭＳ Ｐゴシック" pitchFamily="50" charset="-128"/>
              </a:rPr>
              <a:t>            final </a:t>
            </a:r>
            <a:r>
              <a:rPr kumimoji="0" lang="en-US" altLang="ja-JP" sz="1600" dirty="0" err="1">
                <a:latin typeface="Times New Roman" pitchFamily="18" charset="0"/>
                <a:ea typeface="ＭＳ Ｐゴシック" pitchFamily="50" charset="-128"/>
              </a:rPr>
              <a:t>int</a:t>
            </a: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 </a:t>
            </a:r>
            <a:r>
              <a:rPr kumimoji="0" lang="en-US" altLang="ja-JP" sz="1600" dirty="0" err="1">
                <a:latin typeface="Times New Roman" pitchFamily="18" charset="0"/>
                <a:ea typeface="ＭＳ Ｐゴシック" pitchFamily="50" charset="-128"/>
              </a:rPr>
              <a:t>str.length</a:t>
            </a:r>
            <a:r>
              <a:rPr kumimoji="0" lang="en-US" altLang="ja-JP" sz="1600" dirty="0">
                <a:latin typeface="Times New Roman" pitchFamily="18" charset="0"/>
                <a:ea typeface="ＭＳ Ｐゴシック" pitchFamily="50" charset="-128"/>
              </a:rPr>
              <a:t>() - </a:t>
            </a:r>
            <a:r>
              <a:rPr kumimoji="0" lang="en-US" altLang="ja-JP" sz="1600" dirty="0" err="1">
                <a:latin typeface="Times New Roman" pitchFamily="18" charset="0"/>
                <a:ea typeface="ＭＳ Ｐゴシック" pitchFamily="50" charset="-128"/>
              </a:rPr>
              <a:t>pfxLen</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r>
              <a:rPr kumimoji="0" lang="en-US" altLang="ja-JP" sz="1600" dirty="0">
                <a:latin typeface="Times New Roman" pitchFamily="18" charset="0"/>
                <a:ea typeface="ＭＳ Ｐゴシック" pitchFamily="50" charset="-128"/>
              </a:rPr>
              <a:t>if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&gt; 16 </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hexDigits</a:t>
            </a:r>
            <a:r>
              <a:rPr kumimoji="0" lang="en-US" altLang="ja-JP" sz="1600" dirty="0">
                <a:solidFill>
                  <a:srgbClr val="FF0000"/>
                </a:solidFill>
                <a:latin typeface="Times New Roman" pitchFamily="18" charset="0"/>
                <a:ea typeface="ＭＳ Ｐゴシック" pitchFamily="50" charset="-128"/>
              </a:rPr>
              <a:t> == 16 &amp;&amp; </a:t>
            </a:r>
            <a:r>
              <a:rPr kumimoji="0" lang="en-US" altLang="ja-JP" sz="1600" dirty="0" err="1">
                <a:solidFill>
                  <a:srgbClr val="FF0000"/>
                </a:solidFill>
                <a:latin typeface="Times New Roman" pitchFamily="18" charset="0"/>
                <a:ea typeface="ＭＳ Ｐゴシック" pitchFamily="50" charset="-128"/>
              </a:rPr>
              <a:t>firstSigDigit</a:t>
            </a:r>
            <a:r>
              <a:rPr kumimoji="0" lang="en-US" altLang="ja-JP" sz="1600" dirty="0">
                <a:solidFill>
                  <a:srgbClr val="FF0000"/>
                </a:solidFill>
                <a:latin typeface="Times New Roman" pitchFamily="18" charset="0"/>
                <a:ea typeface="ＭＳ Ｐゴシック" pitchFamily="50" charset="-128"/>
              </a:rPr>
              <a:t> &gt; '7')</a:t>
            </a:r>
            <a:r>
              <a:rPr kumimoji="0" lang="en-US" altLang="ja-JP" sz="1600" dirty="0">
                <a:latin typeface="Times New Roman" pitchFamily="18" charset="0"/>
                <a:ea typeface="ＭＳ Ｐゴシック" pitchFamily="50" charset="-128"/>
              </a:rPr>
              <a:t>)</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a:latin typeface="Times New Roman" pitchFamily="18" charset="0"/>
                <a:ea typeface="ＭＳ Ｐゴシック" pitchFamily="50" charset="-128"/>
              </a:rPr>
              <a:t>{ // too many for Long</a:t>
            </a: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createBigInteger</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r>
              <a:rPr kumimoji="0" lang="en-US" altLang="ja-JP" sz="1600" dirty="0">
                <a:latin typeface="Times New Roman" pitchFamily="18" charset="0"/>
                <a:ea typeface="ＭＳ Ｐゴシック" pitchFamily="50" charset="-128"/>
              </a:rPr>
              <a:t>if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&gt; 8 </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hexDigits</a:t>
            </a:r>
            <a:r>
              <a:rPr kumimoji="0" lang="en-US" altLang="ja-JP" sz="1600" dirty="0">
                <a:solidFill>
                  <a:srgbClr val="FF0000"/>
                </a:solidFill>
                <a:latin typeface="Times New Roman" pitchFamily="18" charset="0"/>
                <a:ea typeface="ＭＳ Ｐゴシック" pitchFamily="50" charset="-128"/>
              </a:rPr>
              <a:t> == 8 &amp;&amp; </a:t>
            </a:r>
            <a:r>
              <a:rPr kumimoji="0" lang="en-US" altLang="ja-JP" sz="1600" dirty="0" err="1">
                <a:solidFill>
                  <a:srgbClr val="FF0000"/>
                </a:solidFill>
                <a:latin typeface="Times New Roman" pitchFamily="18" charset="0"/>
                <a:ea typeface="ＭＳ Ｐゴシック" pitchFamily="50" charset="-128"/>
              </a:rPr>
              <a:t>firstSigDigit</a:t>
            </a:r>
            <a:r>
              <a:rPr kumimoji="0" lang="en-US" altLang="ja-JP" sz="1600" dirty="0">
                <a:solidFill>
                  <a:srgbClr val="FF0000"/>
                </a:solidFill>
                <a:latin typeface="Times New Roman" pitchFamily="18" charset="0"/>
                <a:ea typeface="ＭＳ Ｐゴシック" pitchFamily="50" charset="-128"/>
              </a:rPr>
              <a:t> &gt; '7')</a:t>
            </a:r>
            <a:r>
              <a:rPr kumimoji="0" lang="en-US" altLang="ja-JP" sz="1600" dirty="0">
                <a:latin typeface="Times New Roman" pitchFamily="18" charset="0"/>
                <a:ea typeface="ＭＳ Ｐゴシック" pitchFamily="50" charset="-128"/>
              </a:rPr>
              <a:t>) { // too many for an </a:t>
            </a:r>
            <a:r>
              <a:rPr kumimoji="0" lang="en-US" altLang="ja-JP" sz="1600" dirty="0" err="1">
                <a:latin typeface="Times New Roman" pitchFamily="18" charset="0"/>
                <a:ea typeface="ＭＳ Ｐゴシック" pitchFamily="50" charset="-128"/>
              </a:rPr>
              <a:t>int</a:t>
            </a:r>
            <a:endParaRPr kumimoji="0" lang="en-US" altLang="ja-JP" sz="1600" dirty="0">
              <a:latin typeface="Times New Roman" pitchFamily="18" charset="0"/>
              <a:ea typeface="ＭＳ Ｐゴシック" pitchFamily="50" charset="-128"/>
            </a:endParaRP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createLong</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createInteger</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smtClean="0">
                <a:latin typeface="Times New Roman" pitchFamily="18" charset="0"/>
                <a:ea typeface="ＭＳ Ｐゴシック" pitchFamily="50" charset="-128"/>
              </a:rPr>
              <a:t>}</a:t>
            </a:r>
          </a:p>
          <a:p>
            <a:pPr fontAlgn="base">
              <a:spcBef>
                <a:spcPct val="0"/>
              </a:spcBef>
              <a:spcAft>
                <a:spcPct val="0"/>
              </a:spcAft>
            </a:pPr>
            <a:endParaRPr kumimoji="0" lang="en-US" altLang="ja-JP" sz="1600" dirty="0">
              <a:latin typeface="Times New Roman" pitchFamily="18" charset="0"/>
              <a:ea typeface="ＭＳ Ｐゴシック" pitchFamily="50" charset="-128"/>
            </a:endParaRPr>
          </a:p>
        </p:txBody>
      </p:sp>
    </p:spTree>
    <p:extLst>
      <p:ext uri="{BB962C8B-B14F-4D97-AF65-F5344CB8AC3E}">
        <p14:creationId xmlns:p14="http://schemas.microsoft.com/office/powerpoint/2010/main" val="3000632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t>
            </a:r>
            <a:r>
              <a:rPr kumimoji="1" lang="ja-JP" altLang="en-US" dirty="0" smtClean="0"/>
              <a:t>検出された差分</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正方形/長方形 3"/>
          <p:cNvSpPr/>
          <p:nvPr/>
        </p:nvSpPr>
        <p:spPr bwMode="auto">
          <a:xfrm>
            <a:off x="179388" y="1992086"/>
            <a:ext cx="8785225" cy="4223884"/>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r>
              <a:rPr kumimoji="0" lang="en-US" altLang="ja-JP" sz="1600" dirty="0">
                <a:latin typeface="Times New Roman" pitchFamily="18" charset="0"/>
                <a:ea typeface="ＭＳ Ｐゴシック" pitchFamily="50" charset="-128"/>
              </a:rPr>
              <a:t> public void TestLang747() {</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(0x8000),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("0x8000"));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(0x80000),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("0x80000"));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(0x800000),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("0x800000"));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(0x8000000),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("0x8000000"));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(0x7FFFFFFF),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("0x7FFFFFFF"));</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assertEquals</a:t>
            </a:r>
            <a:r>
              <a:rPr kumimoji="0" lang="en-US" altLang="ja-JP" sz="1600" dirty="0">
                <a:solidFill>
                  <a:srgbClr val="FF0000"/>
                </a:solidFill>
                <a:latin typeface="Times New Roman" pitchFamily="18" charset="0"/>
                <a:ea typeface="ＭＳ Ｐゴシック" pitchFamily="50" charset="-128"/>
              </a:rPr>
              <a:t>(</a:t>
            </a:r>
            <a:r>
              <a:rPr kumimoji="0" lang="en-US" altLang="ja-JP" sz="1600" dirty="0" err="1">
                <a:solidFill>
                  <a:srgbClr val="FF0000"/>
                </a:solidFill>
                <a:latin typeface="Times New Roman" pitchFamily="18" charset="0"/>
                <a:ea typeface="ＭＳ Ｐゴシック" pitchFamily="50" charset="-128"/>
              </a:rPr>
              <a:t>Long.valueOf</a:t>
            </a:r>
            <a:r>
              <a:rPr kumimoji="0" lang="en-US" altLang="ja-JP" sz="1600" dirty="0">
                <a:solidFill>
                  <a:srgbClr val="FF0000"/>
                </a:solidFill>
                <a:latin typeface="Times New Roman" pitchFamily="18" charset="0"/>
                <a:ea typeface="ＭＳ Ｐゴシック" pitchFamily="50" charset="-128"/>
              </a:rPr>
              <a:t>(0x80000000L),    </a:t>
            </a:r>
            <a:r>
              <a:rPr kumimoji="0" lang="en-US" altLang="ja-JP" sz="1600" dirty="0" err="1">
                <a:solidFill>
                  <a:srgbClr val="FF0000"/>
                </a:solidFill>
                <a:latin typeface="Times New Roman" pitchFamily="18" charset="0"/>
                <a:ea typeface="ＭＳ Ｐゴシック" pitchFamily="50" charset="-128"/>
              </a:rPr>
              <a:t>NumberUtils.createNumber</a:t>
            </a:r>
            <a:r>
              <a:rPr kumimoji="0" lang="en-US" altLang="ja-JP" sz="1600" dirty="0">
                <a:solidFill>
                  <a:srgbClr val="FF0000"/>
                </a:solidFill>
                <a:latin typeface="Times New Roman" pitchFamily="18" charset="0"/>
                <a:ea typeface="ＭＳ Ｐゴシック" pitchFamily="50" charset="-128"/>
              </a:rPr>
              <a:t>("0x80000000"));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Long.valueOf</a:t>
            </a:r>
            <a:r>
              <a:rPr kumimoji="0" lang="en-US" altLang="ja-JP" sz="1600" dirty="0">
                <a:latin typeface="Times New Roman" pitchFamily="18" charset="0"/>
                <a:ea typeface="ＭＳ Ｐゴシック" pitchFamily="50" charset="-128"/>
              </a:rPr>
              <a:t>(0xFFFFFFFFL),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("0xFFFFFFFF"));</a:t>
            </a:r>
          </a:p>
          <a:p>
            <a:pPr fontAlgn="base">
              <a:spcBef>
                <a:spcPct val="0"/>
              </a:spcBef>
              <a:spcAft>
                <a:spcPct val="0"/>
              </a:spcAft>
            </a:pPr>
            <a:endParaRPr kumimoji="0" lang="en-US" altLang="ja-JP" sz="1600" dirty="0">
              <a:latin typeface="Times New Roman" pitchFamily="18" charset="0"/>
              <a:ea typeface="ＭＳ Ｐゴシック" pitchFamily="50" charset="-128"/>
            </a:endParaRPr>
          </a:p>
          <a:p>
            <a:pPr fontAlgn="base">
              <a:spcBef>
                <a:spcPct val="0"/>
              </a:spcBef>
              <a:spcAft>
                <a:spcPct val="0"/>
              </a:spcAft>
            </a:pPr>
            <a:r>
              <a:rPr kumimoji="0" lang="en-US" altLang="ja-JP" sz="1600" dirty="0">
                <a:latin typeface="Times New Roman" pitchFamily="18" charset="0"/>
                <a:ea typeface="ＭＳ Ｐゴシック" pitchFamily="50" charset="-128"/>
              </a:rPr>
              <a:t>        // Leading zero tests</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(0x8000000),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("0x08000000"));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(0x7FFFFFFF),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("0x007FFFFFFF"));</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Long.valueOf</a:t>
            </a:r>
            <a:r>
              <a:rPr kumimoji="0" lang="en-US" altLang="ja-JP" sz="1600" dirty="0">
                <a:latin typeface="Times New Roman" pitchFamily="18" charset="0"/>
                <a:ea typeface="ＭＳ Ｐゴシック" pitchFamily="50" charset="-128"/>
              </a:rPr>
              <a:t>(0x80000000L),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("0x080000000"));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Long.valueOf</a:t>
            </a:r>
            <a:r>
              <a:rPr kumimoji="0" lang="en-US" altLang="ja-JP" sz="1600" dirty="0">
                <a:latin typeface="Times New Roman" pitchFamily="18" charset="0"/>
                <a:ea typeface="ＭＳ Ｐゴシック" pitchFamily="50" charset="-128"/>
              </a:rPr>
              <a:t>(0xFFFFFFFFL),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("0x00FFFFFFFF</a:t>
            </a:r>
            <a:r>
              <a:rPr kumimoji="0" lang="en-US" altLang="ja-JP" sz="1600" dirty="0" smtClean="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ja-JP" altLang="en-US" sz="1600" dirty="0" smtClean="0">
                <a:latin typeface="Times New Roman" pitchFamily="18" charset="0"/>
                <a:ea typeface="ＭＳ Ｐゴシック" pitchFamily="50" charset="-128"/>
              </a:rPr>
              <a:t>・</a:t>
            </a:r>
            <a:endParaRPr kumimoji="0" lang="en-US" altLang="ja-JP" sz="1600" dirty="0" smtClean="0">
              <a:latin typeface="Times New Roman" pitchFamily="18" charset="0"/>
              <a:ea typeface="ＭＳ Ｐゴシック" pitchFamily="50" charset="-128"/>
            </a:endParaRP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ja-JP" altLang="en-US" sz="1600" dirty="0" smtClean="0">
                <a:latin typeface="Times New Roman" pitchFamily="18" charset="0"/>
                <a:ea typeface="ＭＳ Ｐゴシック" pitchFamily="50" charset="-128"/>
              </a:rPr>
              <a:t>・</a:t>
            </a:r>
            <a:endParaRPr kumimoji="0" lang="en-US" altLang="ja-JP" sz="1600" dirty="0" smtClean="0">
              <a:latin typeface="Times New Roman" pitchFamily="18" charset="0"/>
              <a:ea typeface="ＭＳ Ｐゴシック" pitchFamily="50" charset="-128"/>
            </a:endParaRP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ja-JP" altLang="en-US" sz="1600" dirty="0" smtClean="0">
                <a:latin typeface="Times New Roman" pitchFamily="18" charset="0"/>
                <a:ea typeface="ＭＳ Ｐゴシック" pitchFamily="50" charset="-128"/>
              </a:rPr>
              <a:t>・</a:t>
            </a:r>
            <a:endParaRPr kumimoji="0" lang="en-US" altLang="ja-JP" sz="1600" dirty="0">
              <a:latin typeface="Times New Roman" pitchFamily="18" charset="0"/>
              <a:ea typeface="ＭＳ Ｐゴシック" pitchFamily="50" charset="-128"/>
            </a:endParaRPr>
          </a:p>
          <a:p>
            <a:pPr fontAlgn="base">
              <a:spcBef>
                <a:spcPct val="0"/>
              </a:spcBef>
              <a:spcAft>
                <a:spcPct val="0"/>
              </a:spcAft>
            </a:pPr>
            <a:endParaRPr kumimoji="0" lang="en-US" altLang="ja-JP" sz="1600" dirty="0">
              <a:latin typeface="Times New Roman" pitchFamily="18" charset="0"/>
              <a:ea typeface="ＭＳ Ｐゴシック" pitchFamily="50" charset="-128"/>
            </a:endParaRPr>
          </a:p>
        </p:txBody>
      </p:sp>
      <p:sp>
        <p:nvSpPr>
          <p:cNvPr id="6" name="正方形/長方形 5"/>
          <p:cNvSpPr/>
          <p:nvPr/>
        </p:nvSpPr>
        <p:spPr bwMode="auto">
          <a:xfrm>
            <a:off x="4767942" y="1403124"/>
            <a:ext cx="1730829" cy="446087"/>
          </a:xfrm>
          <a:prstGeom prst="rect">
            <a:avLst/>
          </a:prstGeom>
          <a:solidFill>
            <a:srgbClr val="FFFF99"/>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修正メソッド</a:t>
            </a:r>
          </a:p>
        </p:txBody>
      </p:sp>
      <p:cxnSp>
        <p:nvCxnSpPr>
          <p:cNvPr id="8" name="直線矢印コネクタ 7"/>
          <p:cNvCxnSpPr>
            <a:stCxn id="6" idx="2"/>
          </p:cNvCxnSpPr>
          <p:nvPr/>
        </p:nvCxnSpPr>
        <p:spPr bwMode="auto">
          <a:xfrm>
            <a:off x="5633357" y="1849211"/>
            <a:ext cx="48986" cy="453118"/>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9" name="正方形/長方形 8"/>
          <p:cNvSpPr/>
          <p:nvPr/>
        </p:nvSpPr>
        <p:spPr bwMode="auto">
          <a:xfrm>
            <a:off x="179388" y="1403124"/>
            <a:ext cx="3657826" cy="446087"/>
          </a:xfrm>
          <a:prstGeom prst="rect">
            <a:avLst/>
          </a:prstGeom>
          <a:solidFill>
            <a:srgbClr val="FFFF99"/>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修正前はここで</a:t>
            </a:r>
            <a:r>
              <a:rPr kumimoji="0" lang="ja-JP" altLang="en-US" sz="2400" dirty="0">
                <a:latin typeface="Times New Roman" pitchFamily="18" charset="0"/>
                <a:ea typeface="ＭＳ Ｐゴシック" pitchFamily="50" charset="-128"/>
              </a:rPr>
              <a:t>失敗</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し終了</a:t>
            </a:r>
          </a:p>
        </p:txBody>
      </p:sp>
      <p:cxnSp>
        <p:nvCxnSpPr>
          <p:cNvPr id="10" name="直線矢印コネクタ 9"/>
          <p:cNvCxnSpPr>
            <a:stCxn id="9" idx="2"/>
          </p:cNvCxnSpPr>
          <p:nvPr/>
        </p:nvCxnSpPr>
        <p:spPr bwMode="auto">
          <a:xfrm flipH="1">
            <a:off x="1273629" y="1849211"/>
            <a:ext cx="734672" cy="1710418"/>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13" name="正方形/長方形 12"/>
          <p:cNvSpPr/>
          <p:nvPr/>
        </p:nvSpPr>
        <p:spPr bwMode="auto">
          <a:xfrm>
            <a:off x="2702380" y="3983721"/>
            <a:ext cx="3739240" cy="436562"/>
          </a:xfrm>
          <a:prstGeom prst="rect">
            <a:avLst/>
          </a:prstGeom>
          <a:solidFill>
            <a:srgbClr val="FFFF99"/>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修正後は以降も実行される</a:t>
            </a:r>
          </a:p>
        </p:txBody>
      </p:sp>
      <p:sp>
        <p:nvSpPr>
          <p:cNvPr id="25" name="角丸四角形 24"/>
          <p:cNvSpPr/>
          <p:nvPr/>
        </p:nvSpPr>
        <p:spPr bwMode="auto">
          <a:xfrm>
            <a:off x="457200" y="3751491"/>
            <a:ext cx="8294914" cy="2371725"/>
          </a:xfrm>
          <a:prstGeom prst="round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041686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a:t>バグ修正前後の動的スライスを比較することで，プログラムの動作の差分を検出する手法を</a:t>
            </a:r>
            <a:r>
              <a:rPr lang="ja-JP" altLang="en-US" dirty="0" smtClean="0"/>
              <a:t>提案した</a:t>
            </a:r>
            <a:endParaRPr lang="en-US" altLang="ja-JP" dirty="0" smtClean="0"/>
          </a:p>
          <a:p>
            <a:r>
              <a:rPr kumimoji="1" lang="ja-JP" altLang="en-US" dirty="0" smtClean="0"/>
              <a:t>本手法を適用し，差分が検出されれば開発者がそれを検証することができ，検出されなければ違いがなかったことが保証される</a:t>
            </a:r>
            <a:endParaRPr kumimoji="1" lang="en-US" altLang="ja-JP" dirty="0"/>
          </a:p>
          <a:p>
            <a:r>
              <a:rPr lang="ja-JP" altLang="en-US" dirty="0" smtClean="0"/>
              <a:t>今後の課題として，計算の高速化やスケーラビリティの向上などが挙げられる</a:t>
            </a:r>
            <a:endParaRPr kumimoji="1" lang="ja-JP" altLang="en-US" dirty="0"/>
          </a:p>
        </p:txBody>
      </p:sp>
    </p:spTree>
    <p:extLst>
      <p:ext uri="{BB962C8B-B14F-4D97-AF65-F5344CB8AC3E}">
        <p14:creationId xmlns:p14="http://schemas.microsoft.com/office/powerpoint/2010/main" val="18440802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Change Impact Analysis</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3000" dirty="0" smtClean="0"/>
              <a:t>プログラム</a:t>
            </a:r>
            <a:r>
              <a:rPr lang="ja-JP" altLang="en-US" sz="3000" dirty="0"/>
              <a:t>に変更を加えたことに</a:t>
            </a:r>
            <a:r>
              <a:rPr lang="ja-JP" altLang="en-US" sz="3000" dirty="0" smtClean="0"/>
              <a:t>より影響がでる</a:t>
            </a:r>
            <a:r>
              <a:rPr lang="ja-JP" altLang="en-US" sz="3000" dirty="0" smtClean="0">
                <a:solidFill>
                  <a:srgbClr val="FF0000"/>
                </a:solidFill>
              </a:rPr>
              <a:t>可能性</a:t>
            </a:r>
            <a:r>
              <a:rPr lang="ja-JP" altLang="en-US" sz="3000" dirty="0" smtClean="0"/>
              <a:t>のある部分を求める技術</a:t>
            </a:r>
            <a:endParaRPr lang="en-US" altLang="ja-JP" sz="3000" dirty="0" smtClean="0"/>
          </a:p>
          <a:p>
            <a:pPr marL="0" indent="0">
              <a:buNone/>
            </a:pPr>
            <a:endParaRPr lang="en-US" altLang="ja-JP" sz="2800" dirty="0" smtClean="0"/>
          </a:p>
          <a:p>
            <a:pPr marL="0" indent="0">
              <a:buNone/>
            </a:pPr>
            <a:r>
              <a:rPr lang="ja-JP" altLang="en-US" sz="2800" dirty="0"/>
              <a:t>代表的</a:t>
            </a:r>
            <a:r>
              <a:rPr lang="ja-JP" altLang="en-US" sz="2800" dirty="0" smtClean="0"/>
              <a:t>な手法</a:t>
            </a:r>
            <a:endParaRPr lang="en-US" altLang="ja-JP" sz="2800" dirty="0" smtClean="0"/>
          </a:p>
          <a:p>
            <a:pPr lvl="1"/>
            <a:r>
              <a:rPr lang="en-US" altLang="ja-JP" sz="2400" dirty="0" smtClean="0"/>
              <a:t>Call </a:t>
            </a:r>
            <a:r>
              <a:rPr lang="en-US" altLang="ja-JP" sz="2400" dirty="0"/>
              <a:t>Graph</a:t>
            </a:r>
          </a:p>
          <a:p>
            <a:pPr lvl="2"/>
            <a:r>
              <a:rPr lang="ja-JP" altLang="en-US" sz="2000" dirty="0" smtClean="0"/>
              <a:t>メソッド</a:t>
            </a:r>
            <a:r>
              <a:rPr lang="ja-JP" altLang="en-US" sz="2000" dirty="0"/>
              <a:t>呼び出し</a:t>
            </a:r>
            <a:r>
              <a:rPr lang="ja-JP" altLang="en-US" sz="2000" dirty="0" smtClean="0"/>
              <a:t>関係をもとに計算する．コストは小さい</a:t>
            </a:r>
            <a:r>
              <a:rPr lang="ja-JP" altLang="en-US" sz="2000" dirty="0"/>
              <a:t>が不正確で</a:t>
            </a:r>
            <a:r>
              <a:rPr lang="ja-JP" altLang="en-US" sz="2000" dirty="0" smtClean="0"/>
              <a:t>ある</a:t>
            </a:r>
            <a:endParaRPr lang="en-US" altLang="ja-JP" sz="2000" dirty="0"/>
          </a:p>
          <a:p>
            <a:pPr lvl="1"/>
            <a:r>
              <a:rPr lang="en-US" altLang="ja-JP" sz="2400" dirty="0" smtClean="0"/>
              <a:t>Static </a:t>
            </a:r>
            <a:r>
              <a:rPr lang="en-US" altLang="ja-JP" sz="2400" dirty="0"/>
              <a:t>Slicing</a:t>
            </a:r>
          </a:p>
          <a:p>
            <a:pPr lvl="2"/>
            <a:r>
              <a:rPr lang="ja-JP" altLang="en-US" sz="2000" dirty="0" smtClean="0"/>
              <a:t>静的依存関係をもとに保守的</a:t>
            </a:r>
            <a:r>
              <a:rPr lang="ja-JP" altLang="en-US" sz="2000" dirty="0"/>
              <a:t>な計算を</a:t>
            </a:r>
            <a:r>
              <a:rPr lang="ja-JP" altLang="en-US" sz="2000" dirty="0" smtClean="0"/>
              <a:t>する</a:t>
            </a:r>
            <a:r>
              <a:rPr lang="ja-JP" altLang="en-US" sz="2000" dirty="0"/>
              <a:t>．</a:t>
            </a:r>
            <a:r>
              <a:rPr lang="ja-JP" altLang="en-US" sz="2000" dirty="0" smtClean="0"/>
              <a:t>他</a:t>
            </a:r>
            <a:r>
              <a:rPr lang="en-US" altLang="ja-JP" sz="2000" dirty="0"/>
              <a:t>2</a:t>
            </a:r>
            <a:r>
              <a:rPr lang="ja-JP" altLang="en-US" sz="2000" dirty="0" smtClean="0"/>
              <a:t>つと</a:t>
            </a:r>
            <a:r>
              <a:rPr lang="ja-JP" altLang="en-US" sz="2000" dirty="0"/>
              <a:t>比べて</a:t>
            </a:r>
            <a:r>
              <a:rPr lang="ja-JP" altLang="en-US" sz="2000" dirty="0" smtClean="0"/>
              <a:t>大きな</a:t>
            </a:r>
            <a:r>
              <a:rPr lang="ja-JP" altLang="en-US" sz="2000" dirty="0"/>
              <a:t>出力結果と</a:t>
            </a:r>
            <a:r>
              <a:rPr lang="ja-JP" altLang="en-US" sz="2000" dirty="0" smtClean="0"/>
              <a:t>なる</a:t>
            </a:r>
            <a:endParaRPr lang="en-US" altLang="ja-JP" sz="2000" dirty="0"/>
          </a:p>
          <a:p>
            <a:pPr lvl="1"/>
            <a:r>
              <a:rPr lang="en-US" altLang="ja-JP" sz="2400" dirty="0"/>
              <a:t>Dynamic Slicing</a:t>
            </a:r>
          </a:p>
          <a:p>
            <a:pPr lvl="2"/>
            <a:r>
              <a:rPr lang="ja-JP" altLang="en-US" sz="2000" dirty="0" smtClean="0"/>
              <a:t>動的依存関係をもとに計算する．実行に依存するため，安全性</a:t>
            </a:r>
            <a:r>
              <a:rPr lang="ja-JP" altLang="en-US" sz="2000" dirty="0"/>
              <a:t>は</a:t>
            </a:r>
            <a:r>
              <a:rPr lang="ja-JP" altLang="en-US" sz="2000" dirty="0" smtClean="0"/>
              <a:t>保証</a:t>
            </a:r>
            <a:r>
              <a:rPr lang="ja-JP" altLang="en-US" sz="2000" dirty="0"/>
              <a:t>して</a:t>
            </a:r>
            <a:r>
              <a:rPr lang="ja-JP" altLang="en-US" sz="2000" dirty="0" smtClean="0"/>
              <a:t>いない</a:t>
            </a:r>
            <a:endParaRPr lang="ja-JP" altLang="en-US" sz="2000" dirty="0"/>
          </a:p>
          <a:p>
            <a:endParaRPr kumimoji="1" lang="ja-JP" altLang="en-US" dirty="0"/>
          </a:p>
        </p:txBody>
      </p:sp>
    </p:spTree>
    <p:extLst>
      <p:ext uri="{BB962C8B-B14F-4D97-AF65-F5344CB8AC3E}">
        <p14:creationId xmlns:p14="http://schemas.microsoft.com/office/powerpoint/2010/main" val="3821593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a:t>
            </a:r>
            <a:r>
              <a:rPr kumimoji="1" lang="ja-JP" altLang="en-US" dirty="0" err="1" smtClean="0"/>
              <a:t>つの</a:t>
            </a:r>
            <a:r>
              <a:rPr kumimoji="1" lang="ja-JP" altLang="en-US" dirty="0" smtClean="0"/>
              <a:t>実行の比較</a:t>
            </a:r>
            <a:endParaRPr kumimoji="1" lang="ja-JP" altLang="en-US" dirty="0"/>
          </a:p>
        </p:txBody>
      </p:sp>
      <p:sp>
        <p:nvSpPr>
          <p:cNvPr id="3" name="コンテンツ プレースホルダー 2"/>
          <p:cNvSpPr>
            <a:spLocks noGrp="1"/>
          </p:cNvSpPr>
          <p:nvPr>
            <p:ph idx="1"/>
          </p:nvPr>
        </p:nvSpPr>
        <p:spPr/>
        <p:txBody>
          <a:bodyPr/>
          <a:lstStyle/>
          <a:p>
            <a:r>
              <a:rPr lang="en-US" altLang="ja-JP" sz="2800" dirty="0" smtClean="0"/>
              <a:t>Differential Slicing</a:t>
            </a:r>
          </a:p>
          <a:p>
            <a:pPr lvl="1"/>
            <a:r>
              <a:rPr lang="ja-JP" altLang="en-US" sz="2400" dirty="0" smtClean="0"/>
              <a:t>同一プログラムの２つの実行を比較する</a:t>
            </a:r>
            <a:endParaRPr lang="en-US" altLang="ja-JP" sz="2400" dirty="0" smtClean="0"/>
          </a:p>
          <a:p>
            <a:pPr lvl="1"/>
            <a:r>
              <a:rPr kumimoji="1" lang="ja-JP" altLang="en-US" sz="2400" dirty="0" smtClean="0"/>
              <a:t>異なる計算結果となった原因を過去に遡る方向に依存関係をたどることで求める</a:t>
            </a:r>
            <a:endParaRPr kumimoji="1" lang="en-US" altLang="ja-JP" sz="2400" dirty="0" smtClean="0"/>
          </a:p>
          <a:p>
            <a:r>
              <a:rPr lang="en-US" altLang="ja-JP" sz="2800" dirty="0" smtClean="0"/>
              <a:t>Relative Debugging</a:t>
            </a:r>
          </a:p>
          <a:p>
            <a:pPr lvl="1"/>
            <a:r>
              <a:rPr lang="ja-JP" altLang="en-US" sz="2400" dirty="0"/>
              <a:t>異なる</a:t>
            </a:r>
            <a:r>
              <a:rPr lang="en-US" altLang="ja-JP" sz="2400" dirty="0"/>
              <a:t>2</a:t>
            </a:r>
            <a:r>
              <a:rPr lang="ja-JP" altLang="en-US" sz="2400" dirty="0" err="1"/>
              <a:t>つの</a:t>
            </a:r>
            <a:r>
              <a:rPr lang="ja-JP" altLang="en-US" sz="2400" dirty="0"/>
              <a:t>プログラムを同時に実行し，比較しつつ作業が行えるデバッガで</a:t>
            </a:r>
            <a:r>
              <a:rPr lang="ja-JP" altLang="en-US" sz="2400" dirty="0" smtClean="0"/>
              <a:t>ある</a:t>
            </a:r>
            <a:endParaRPr lang="en-US" altLang="ja-JP" sz="2400" dirty="0"/>
          </a:p>
          <a:p>
            <a:pPr marL="0" indent="0">
              <a:buNone/>
            </a:pPr>
            <a:endParaRPr lang="en-US" altLang="ja-JP" dirty="0" smtClean="0"/>
          </a:p>
          <a:p>
            <a:pPr marL="0" indent="0">
              <a:buNone/>
            </a:pPr>
            <a:r>
              <a:rPr lang="ja-JP" altLang="en-US" sz="2800" dirty="0" smtClean="0"/>
              <a:t>バグ</a:t>
            </a:r>
            <a:r>
              <a:rPr lang="ja-JP" altLang="en-US" sz="2800" dirty="0"/>
              <a:t>の修正により実際にどのような動作の変化があったかを求める手法ではない</a:t>
            </a:r>
            <a:endParaRPr lang="en-US" altLang="ja-JP" sz="2800" dirty="0"/>
          </a:p>
          <a:p>
            <a:endParaRPr kumimoji="1" lang="ja-JP" altLang="en-US" dirty="0"/>
          </a:p>
        </p:txBody>
      </p:sp>
      <p:sp>
        <p:nvSpPr>
          <p:cNvPr id="4" name="下矢印 3"/>
          <p:cNvSpPr/>
          <p:nvPr/>
        </p:nvSpPr>
        <p:spPr bwMode="auto">
          <a:xfrm>
            <a:off x="4318907" y="4310743"/>
            <a:ext cx="506186" cy="473528"/>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2769180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バグ修正前後の動的スライスを比較することで，プログラムの動作の差分を検出する手法を提案する</a:t>
            </a:r>
            <a:endParaRPr lang="en-US" altLang="ja-JP" dirty="0" smtClean="0"/>
          </a:p>
          <a:p>
            <a:endParaRPr lang="en-US" altLang="ja-JP" dirty="0" smtClean="0"/>
          </a:p>
          <a:p>
            <a:pPr lvl="1"/>
            <a:r>
              <a:rPr lang="ja-JP" altLang="en-US" dirty="0" smtClean="0"/>
              <a:t>動的プログラム依存グラフがプログラムの動作を表現していると考える</a:t>
            </a:r>
            <a:endParaRPr lang="en-US" altLang="ja-JP" dirty="0" smtClean="0"/>
          </a:p>
          <a:p>
            <a:pPr lvl="1"/>
            <a:endParaRPr lang="en-US" altLang="ja-JP" dirty="0"/>
          </a:p>
          <a:p>
            <a:pPr lvl="1"/>
            <a:r>
              <a:rPr lang="ja-JP" altLang="en-US" dirty="0" smtClean="0"/>
              <a:t>修正対象を基準としたフォワードスライスを計算し比較することで，変更</a:t>
            </a:r>
            <a:r>
              <a:rPr lang="ja-JP" altLang="en-US" dirty="0"/>
              <a:t>に</a:t>
            </a:r>
            <a:r>
              <a:rPr lang="ja-JP" altLang="en-US" dirty="0" smtClean="0"/>
              <a:t>より</a:t>
            </a:r>
            <a:r>
              <a:rPr lang="ja-JP" altLang="en-US" dirty="0">
                <a:solidFill>
                  <a:srgbClr val="FF0000"/>
                </a:solidFill>
              </a:rPr>
              <a:t>実際</a:t>
            </a:r>
            <a:r>
              <a:rPr lang="ja-JP" altLang="en-US" dirty="0"/>
              <a:t>に起きた影響</a:t>
            </a:r>
            <a:r>
              <a:rPr lang="ja-JP" altLang="en-US" dirty="0" smtClean="0"/>
              <a:t>を求める</a:t>
            </a:r>
            <a:endParaRPr lang="en-US" altLang="ja-JP" dirty="0" smtClean="0"/>
          </a:p>
          <a:p>
            <a:pPr lvl="1"/>
            <a:endParaRPr lang="en-US" altLang="ja-JP" dirty="0"/>
          </a:p>
          <a:p>
            <a:pPr lvl="1"/>
            <a:endParaRPr kumimoji="1" lang="en-US" altLang="ja-JP" dirty="0" smtClean="0"/>
          </a:p>
        </p:txBody>
      </p:sp>
    </p:spTree>
    <p:extLst>
      <p:ext uri="{BB962C8B-B14F-4D97-AF65-F5344CB8AC3E}">
        <p14:creationId xmlns:p14="http://schemas.microsoft.com/office/powerpoint/2010/main" val="38261914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サンプルプログラム</a:t>
            </a:r>
            <a:endParaRPr kumimoji="1" lang="ja-JP" altLang="en-US" dirty="0"/>
          </a:p>
        </p:txBody>
      </p:sp>
      <p:sp>
        <p:nvSpPr>
          <p:cNvPr id="5" name="正方形/長方形 4"/>
          <p:cNvSpPr/>
          <p:nvPr/>
        </p:nvSpPr>
        <p:spPr bwMode="auto">
          <a:xfrm>
            <a:off x="656636" y="2227299"/>
            <a:ext cx="3474720" cy="3192088"/>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sz="2800" dirty="0" err="1" smtClean="0"/>
              <a:t>int</a:t>
            </a:r>
            <a:r>
              <a:rPr lang="en-US" altLang="ja-JP" sz="2800" dirty="0" smtClean="0"/>
              <a:t> i;</a:t>
            </a:r>
            <a:endParaRPr lang="en-US" altLang="ja-JP" sz="2800" dirty="0"/>
          </a:p>
          <a:p>
            <a:r>
              <a:rPr lang="en-US" altLang="ja-JP" sz="2800" dirty="0"/>
              <a:t>If( </a:t>
            </a:r>
            <a:r>
              <a:rPr lang="en-US" altLang="ja-JP" sz="2800" dirty="0" smtClean="0"/>
              <a:t>foo(1,2</a:t>
            </a:r>
            <a:r>
              <a:rPr lang="en-US" altLang="ja-JP" sz="2800" dirty="0"/>
              <a:t>) &gt; 0){</a:t>
            </a:r>
          </a:p>
          <a:p>
            <a:r>
              <a:rPr lang="en-US" altLang="ja-JP" sz="2800" dirty="0"/>
              <a:t>	</a:t>
            </a:r>
            <a:r>
              <a:rPr lang="en-US" altLang="ja-JP" sz="2800" dirty="0" err="1" smtClean="0"/>
              <a:t>i</a:t>
            </a:r>
            <a:r>
              <a:rPr lang="en-US" altLang="ja-JP" sz="2800" dirty="0" smtClean="0"/>
              <a:t> </a:t>
            </a:r>
            <a:r>
              <a:rPr lang="en-US" altLang="ja-JP" sz="2800" dirty="0"/>
              <a:t>= 0;</a:t>
            </a:r>
          </a:p>
          <a:p>
            <a:r>
              <a:rPr lang="en-US" altLang="ja-JP" sz="2800" dirty="0"/>
              <a:t>}else{</a:t>
            </a:r>
          </a:p>
          <a:p>
            <a:r>
              <a:rPr lang="en-US" altLang="ja-JP" sz="2800" dirty="0"/>
              <a:t>	</a:t>
            </a:r>
            <a:r>
              <a:rPr lang="en-US" altLang="ja-JP" sz="2800" dirty="0" err="1" smtClean="0"/>
              <a:t>i</a:t>
            </a:r>
            <a:r>
              <a:rPr lang="en-US" altLang="ja-JP" sz="2800" dirty="0" smtClean="0"/>
              <a:t> </a:t>
            </a:r>
            <a:r>
              <a:rPr lang="en-US" altLang="ja-JP" sz="2800" dirty="0"/>
              <a:t>= 1;</a:t>
            </a:r>
          </a:p>
          <a:p>
            <a:r>
              <a:rPr lang="en-US" altLang="ja-JP" sz="2800" dirty="0"/>
              <a:t>}</a:t>
            </a:r>
          </a:p>
          <a:p>
            <a:r>
              <a:rPr lang="en-US" altLang="ja-JP" sz="2800" dirty="0" err="1"/>
              <a:t>System.out.println</a:t>
            </a:r>
            <a:r>
              <a:rPr lang="en-US" altLang="ja-JP" sz="2800" dirty="0"/>
              <a:t>(</a:t>
            </a:r>
            <a:r>
              <a:rPr lang="en-US" altLang="ja-JP" sz="2800" dirty="0" err="1"/>
              <a:t>i</a:t>
            </a:r>
            <a:r>
              <a:rPr lang="en-US" altLang="ja-JP" sz="2800" dirty="0"/>
              <a:t>);</a:t>
            </a:r>
            <a:endParaRPr lang="ja-JP" altLang="en-US" sz="2800" dirty="0"/>
          </a:p>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6" name="正方形/長方形 5"/>
          <p:cNvSpPr/>
          <p:nvPr/>
        </p:nvSpPr>
        <p:spPr bwMode="auto">
          <a:xfrm>
            <a:off x="4884393" y="1539782"/>
            <a:ext cx="4080220" cy="1436541"/>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sz="2800" dirty="0" err="1" smtClean="0"/>
              <a:t>int</a:t>
            </a:r>
            <a:r>
              <a:rPr lang="en-US" altLang="ja-JP" sz="2800" dirty="0" smtClean="0"/>
              <a:t> foo(</a:t>
            </a:r>
            <a:r>
              <a:rPr lang="en-US" altLang="ja-JP" sz="2800" dirty="0" err="1" smtClean="0"/>
              <a:t>int</a:t>
            </a:r>
            <a:r>
              <a:rPr lang="en-US" altLang="ja-JP" sz="2800" dirty="0" smtClean="0"/>
              <a:t> op1, </a:t>
            </a:r>
            <a:r>
              <a:rPr lang="en-US" altLang="ja-JP" sz="2800" dirty="0" err="1" smtClean="0"/>
              <a:t>int</a:t>
            </a:r>
            <a:r>
              <a:rPr lang="en-US" altLang="ja-JP" sz="2800" dirty="0" smtClean="0"/>
              <a:t> op2){</a:t>
            </a:r>
          </a:p>
          <a:p>
            <a:r>
              <a:rPr lang="en-US" altLang="ja-JP" sz="2800" dirty="0" smtClean="0"/>
              <a:t>	return op1 </a:t>
            </a:r>
            <a:r>
              <a:rPr lang="en-US" altLang="ja-JP" sz="2800" dirty="0" smtClean="0">
                <a:solidFill>
                  <a:srgbClr val="FF0000"/>
                </a:solidFill>
              </a:rPr>
              <a:t>+</a:t>
            </a:r>
            <a:r>
              <a:rPr lang="en-US" altLang="ja-JP" sz="2800" dirty="0" smtClean="0"/>
              <a:t> op2;</a:t>
            </a:r>
            <a:endParaRPr lang="en-US" altLang="ja-JP" sz="2800" dirty="0"/>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 name="正方形/長方形 6"/>
          <p:cNvSpPr/>
          <p:nvPr/>
        </p:nvSpPr>
        <p:spPr bwMode="auto">
          <a:xfrm>
            <a:off x="4861200" y="4710179"/>
            <a:ext cx="4080220" cy="1436541"/>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sz="2800" dirty="0" err="1" smtClean="0"/>
              <a:t>int</a:t>
            </a:r>
            <a:r>
              <a:rPr lang="en-US" altLang="ja-JP" sz="2800" dirty="0" smtClean="0"/>
              <a:t> foo(</a:t>
            </a:r>
            <a:r>
              <a:rPr lang="en-US" altLang="ja-JP" sz="2800" dirty="0" err="1" smtClean="0"/>
              <a:t>int</a:t>
            </a:r>
            <a:r>
              <a:rPr lang="en-US" altLang="ja-JP" sz="2800" dirty="0" smtClean="0"/>
              <a:t> op1, </a:t>
            </a:r>
            <a:r>
              <a:rPr lang="en-US" altLang="ja-JP" sz="2800" dirty="0" err="1" smtClean="0"/>
              <a:t>int</a:t>
            </a:r>
            <a:r>
              <a:rPr lang="en-US" altLang="ja-JP" sz="2800" dirty="0" smtClean="0"/>
              <a:t> op2){</a:t>
            </a:r>
          </a:p>
          <a:p>
            <a:r>
              <a:rPr lang="en-US" altLang="ja-JP" sz="2800" dirty="0" smtClean="0"/>
              <a:t>	return op1 </a:t>
            </a:r>
            <a:r>
              <a:rPr lang="en-US" altLang="ja-JP" sz="2800" b="1" dirty="0" smtClean="0">
                <a:solidFill>
                  <a:srgbClr val="FF0000"/>
                </a:solidFill>
              </a:rPr>
              <a:t>-</a:t>
            </a:r>
            <a:r>
              <a:rPr lang="en-US" altLang="ja-JP" sz="2800" dirty="0" smtClean="0"/>
              <a:t> op2;</a:t>
            </a:r>
            <a:endParaRPr lang="en-US" altLang="ja-JP" sz="2800" dirty="0"/>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 name="下矢印 7"/>
          <p:cNvSpPr/>
          <p:nvPr/>
        </p:nvSpPr>
        <p:spPr bwMode="auto">
          <a:xfrm>
            <a:off x="6186415" y="3140890"/>
            <a:ext cx="1604357" cy="1364906"/>
          </a:xfrm>
          <a:prstGeom prst="downArrow">
            <a:avLst>
              <a:gd name="adj1" fmla="val 58333"/>
              <a:gd name="adj2" fmla="val 50000"/>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sz="2400" b="1" i="0" u="none" strike="noStrike" cap="none" normalizeH="0" baseline="0" dirty="0" smtClean="0">
              <a:ln>
                <a:noFill/>
              </a:ln>
              <a:solidFill>
                <a:schemeClr val="bg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i="0" u="none" strike="noStrike" cap="none" normalizeH="0" baseline="0" dirty="0" smtClean="0">
                <a:ln>
                  <a:noFill/>
                </a:ln>
                <a:solidFill>
                  <a:schemeClr val="bg1"/>
                </a:solidFill>
                <a:effectLst/>
                <a:latin typeface="Times New Roman" pitchFamily="18" charset="0"/>
                <a:ea typeface="ＭＳ Ｐゴシック" pitchFamily="50" charset="-128"/>
              </a:rPr>
              <a:t>変更</a:t>
            </a:r>
          </a:p>
        </p:txBody>
      </p:sp>
    </p:spTree>
    <p:extLst>
      <p:ext uri="{BB962C8B-B14F-4D97-AF65-F5344CB8AC3E}">
        <p14:creationId xmlns:p14="http://schemas.microsoft.com/office/powerpoint/2010/main" val="4083632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フォワードスライス</a:t>
            </a:r>
            <a:endParaRPr kumimoji="1" lang="ja-JP" altLang="en-US" dirty="0"/>
          </a:p>
        </p:txBody>
      </p:sp>
      <p:sp>
        <p:nvSpPr>
          <p:cNvPr id="4" name="円/楕円 3"/>
          <p:cNvSpPr/>
          <p:nvPr/>
        </p:nvSpPr>
        <p:spPr>
          <a:xfrm>
            <a:off x="308861" y="2135354"/>
            <a:ext cx="1536268" cy="882711"/>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return</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円/楕円 4"/>
          <p:cNvSpPr/>
          <p:nvPr/>
        </p:nvSpPr>
        <p:spPr>
          <a:xfrm>
            <a:off x="2601461" y="2132632"/>
            <a:ext cx="1529668" cy="888154"/>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if(foo)</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円/楕円 5"/>
          <p:cNvSpPr/>
          <p:nvPr/>
        </p:nvSpPr>
        <p:spPr>
          <a:xfrm>
            <a:off x="4979115" y="2132632"/>
            <a:ext cx="1196385" cy="888154"/>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0</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円/楕円 6"/>
          <p:cNvSpPr/>
          <p:nvPr/>
        </p:nvSpPr>
        <p:spPr>
          <a:xfrm>
            <a:off x="7023486" y="2112001"/>
            <a:ext cx="1646985" cy="929416"/>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rint(</a:t>
            </a: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6" name="直線矢印コネクタ 15"/>
          <p:cNvCxnSpPr/>
          <p:nvPr/>
        </p:nvCxnSpPr>
        <p:spPr bwMode="auto">
          <a:xfrm flipV="1">
            <a:off x="1845129" y="2576709"/>
            <a:ext cx="756332" cy="1"/>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18" name="直線矢印コネクタ 17"/>
          <p:cNvCxnSpPr/>
          <p:nvPr/>
        </p:nvCxnSpPr>
        <p:spPr bwMode="auto">
          <a:xfrm>
            <a:off x="4131129" y="2576709"/>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21" name="直線矢印コネクタ 20"/>
          <p:cNvCxnSpPr/>
          <p:nvPr/>
        </p:nvCxnSpPr>
        <p:spPr bwMode="auto">
          <a:xfrm>
            <a:off x="6175500" y="2576709"/>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41" name="正方形/長方形 40"/>
          <p:cNvSpPr/>
          <p:nvPr/>
        </p:nvSpPr>
        <p:spPr bwMode="auto">
          <a:xfrm>
            <a:off x="179388" y="1378862"/>
            <a:ext cx="1299648" cy="550276"/>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修正前</a:t>
            </a:r>
          </a:p>
        </p:txBody>
      </p:sp>
      <p:sp>
        <p:nvSpPr>
          <p:cNvPr id="42" name="正方形/長方形 41"/>
          <p:cNvSpPr/>
          <p:nvPr/>
        </p:nvSpPr>
        <p:spPr bwMode="auto">
          <a:xfrm>
            <a:off x="179388" y="3564385"/>
            <a:ext cx="1299648" cy="550276"/>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修正後</a:t>
            </a:r>
          </a:p>
        </p:txBody>
      </p:sp>
      <p:sp>
        <p:nvSpPr>
          <p:cNvPr id="55" name="円/楕円 54"/>
          <p:cNvSpPr/>
          <p:nvPr/>
        </p:nvSpPr>
        <p:spPr>
          <a:xfrm>
            <a:off x="308861" y="4269622"/>
            <a:ext cx="1536268" cy="882711"/>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return</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円/楕円 55"/>
          <p:cNvSpPr/>
          <p:nvPr/>
        </p:nvSpPr>
        <p:spPr>
          <a:xfrm>
            <a:off x="2601461" y="4266900"/>
            <a:ext cx="1529668" cy="888154"/>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if(foo)</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円/楕円 56"/>
          <p:cNvSpPr/>
          <p:nvPr/>
        </p:nvSpPr>
        <p:spPr>
          <a:xfrm>
            <a:off x="4979115" y="4266900"/>
            <a:ext cx="1196385" cy="888154"/>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1</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円/楕円 57"/>
          <p:cNvSpPr/>
          <p:nvPr/>
        </p:nvSpPr>
        <p:spPr>
          <a:xfrm>
            <a:off x="7023486" y="4246269"/>
            <a:ext cx="1646985" cy="929416"/>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rint(</a:t>
            </a: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9" name="直線矢印コネクタ 58"/>
          <p:cNvCxnSpPr/>
          <p:nvPr/>
        </p:nvCxnSpPr>
        <p:spPr bwMode="auto">
          <a:xfrm flipV="1">
            <a:off x="1845129" y="4710977"/>
            <a:ext cx="756332" cy="1"/>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60" name="直線矢印コネクタ 59"/>
          <p:cNvCxnSpPr/>
          <p:nvPr/>
        </p:nvCxnSpPr>
        <p:spPr bwMode="auto">
          <a:xfrm>
            <a:off x="4131129" y="4710977"/>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61" name="直線矢印コネクタ 60"/>
          <p:cNvCxnSpPr/>
          <p:nvPr/>
        </p:nvCxnSpPr>
        <p:spPr bwMode="auto">
          <a:xfrm>
            <a:off x="6175500" y="4710977"/>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20" name="コンテンツ プレースホルダー 2"/>
          <p:cNvSpPr>
            <a:spLocks noGrp="1"/>
          </p:cNvSpPr>
          <p:nvPr>
            <p:ph idx="1"/>
          </p:nvPr>
        </p:nvSpPr>
        <p:spPr>
          <a:xfrm>
            <a:off x="308861" y="5423703"/>
            <a:ext cx="5911633" cy="825225"/>
          </a:xfrm>
        </p:spPr>
        <p:txBody>
          <a:bodyPr/>
          <a:lstStyle/>
          <a:p>
            <a:r>
              <a:rPr lang="en-US" altLang="ja-JP" sz="2000" dirty="0" err="1"/>
              <a:t>i</a:t>
            </a:r>
            <a:r>
              <a:rPr lang="en-US" altLang="ja-JP" sz="2000" dirty="0"/>
              <a:t>=1</a:t>
            </a:r>
            <a:r>
              <a:rPr lang="ja-JP" altLang="en-US" sz="2000" dirty="0"/>
              <a:t>は今まで実行されていなかった</a:t>
            </a:r>
            <a:endParaRPr lang="en-US" altLang="ja-JP" sz="2000" dirty="0"/>
          </a:p>
          <a:p>
            <a:r>
              <a:rPr lang="en-US" altLang="ja-JP" sz="2000" dirty="0"/>
              <a:t>print(</a:t>
            </a:r>
            <a:r>
              <a:rPr lang="en-US" altLang="ja-JP" sz="2000" dirty="0" err="1"/>
              <a:t>i</a:t>
            </a:r>
            <a:r>
              <a:rPr lang="en-US" altLang="ja-JP" sz="2000" dirty="0"/>
              <a:t>)</a:t>
            </a:r>
            <a:r>
              <a:rPr lang="ja-JP" altLang="en-US" sz="2000" dirty="0"/>
              <a:t>は</a:t>
            </a:r>
            <a:r>
              <a:rPr lang="en-US" altLang="ja-JP" sz="2000" dirty="0" err="1"/>
              <a:t>i</a:t>
            </a:r>
            <a:r>
              <a:rPr lang="ja-JP" altLang="en-US" sz="2000" dirty="0"/>
              <a:t>の定義元が異なって</a:t>
            </a:r>
            <a:r>
              <a:rPr lang="ja-JP" altLang="en-US" sz="2000" dirty="0" smtClean="0"/>
              <a:t>いる</a:t>
            </a:r>
            <a:endParaRPr lang="ja-JP" altLang="en-US" sz="2000" dirty="0"/>
          </a:p>
        </p:txBody>
      </p:sp>
      <p:sp>
        <p:nvSpPr>
          <p:cNvPr id="23" name="コンテンツ プレースホルダー 2"/>
          <p:cNvSpPr txBox="1">
            <a:spLocks/>
          </p:cNvSpPr>
          <p:nvPr/>
        </p:nvSpPr>
        <p:spPr bwMode="auto">
          <a:xfrm>
            <a:off x="5577307" y="5602600"/>
            <a:ext cx="3511449" cy="4674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2"/>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3"/>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4"/>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dirty="0"/>
              <a:t>バグ修正の影響を受けている</a:t>
            </a:r>
          </a:p>
        </p:txBody>
      </p:sp>
      <p:sp>
        <p:nvSpPr>
          <p:cNvPr id="9" name="右矢印 8"/>
          <p:cNvSpPr/>
          <p:nvPr/>
        </p:nvSpPr>
        <p:spPr bwMode="auto">
          <a:xfrm>
            <a:off x="4881145" y="5517079"/>
            <a:ext cx="598192" cy="536621"/>
          </a:xfrm>
          <a:prstGeom prst="rightArrow">
            <a:avLst>
              <a:gd name="adj1" fmla="val 37829"/>
              <a:gd name="adj2" fmla="val 50000"/>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6788866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フォワードスライスの比較方法</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dirty="0" smtClean="0"/>
              <a:t>単純なグラフ比較</a:t>
            </a:r>
            <a:endParaRPr kumimoji="1" lang="en-US" altLang="ja-JP" sz="2400" dirty="0" smtClean="0"/>
          </a:p>
          <a:p>
            <a:pPr lvl="1"/>
            <a:r>
              <a:rPr kumimoji="1" lang="ja-JP" altLang="en-US" sz="2000" dirty="0" smtClean="0"/>
              <a:t>２つのフォワードスライスの差分を検出可能</a:t>
            </a:r>
            <a:endParaRPr kumimoji="1" lang="en-US" altLang="ja-JP" sz="2000" dirty="0" smtClean="0"/>
          </a:p>
          <a:p>
            <a:pPr marL="457200" lvl="1" indent="0">
              <a:buNone/>
            </a:pPr>
            <a:r>
              <a:rPr kumimoji="1" lang="ja-JP" altLang="en-US" sz="2000" dirty="0" smtClean="0"/>
              <a:t>　フォワードスライスでは命令の</a:t>
            </a:r>
            <a:r>
              <a:rPr kumimoji="1" lang="en-US" altLang="ja-JP" sz="2000" dirty="0" smtClean="0"/>
              <a:t>1</a:t>
            </a:r>
            <a:r>
              <a:rPr kumimoji="1" lang="ja-JP" altLang="en-US" sz="2000" dirty="0" smtClean="0"/>
              <a:t>回の実行が</a:t>
            </a:r>
            <a:r>
              <a:rPr kumimoji="1" lang="en-US" altLang="ja-JP" sz="2000" dirty="0" smtClean="0"/>
              <a:t>1</a:t>
            </a:r>
            <a:r>
              <a:rPr kumimoji="1" lang="ja-JP" altLang="en-US" sz="2000" dirty="0" smtClean="0"/>
              <a:t>頂点となり，グラフが巨大であるため</a:t>
            </a:r>
            <a:r>
              <a:rPr lang="ja-JP" altLang="en-US" sz="2000" dirty="0" smtClean="0"/>
              <a:t>比較のコストが高い</a:t>
            </a:r>
            <a:endParaRPr kumimoji="1" lang="en-US" altLang="ja-JP" sz="2000" dirty="0" smtClean="0"/>
          </a:p>
          <a:p>
            <a:endParaRPr lang="en-US" altLang="ja-JP" sz="2400" dirty="0" smtClean="0"/>
          </a:p>
          <a:p>
            <a:r>
              <a:rPr lang="ja-JP" altLang="en-US" sz="2400" dirty="0" smtClean="0"/>
              <a:t>頂点の集合比較</a:t>
            </a:r>
            <a:endParaRPr lang="en-US" altLang="ja-JP" sz="2400" dirty="0" smtClean="0"/>
          </a:p>
          <a:p>
            <a:pPr lvl="1"/>
            <a:r>
              <a:rPr lang="ja-JP" altLang="en-US" sz="2000" dirty="0" smtClean="0"/>
              <a:t>グラフの比較に比べコストが低い</a:t>
            </a:r>
            <a:endParaRPr lang="en-US" altLang="ja-JP" sz="2000" dirty="0" smtClean="0"/>
          </a:p>
          <a:p>
            <a:pPr marL="457200" lvl="1" indent="0">
              <a:buNone/>
            </a:pPr>
            <a:r>
              <a:rPr lang="ja-JP" altLang="en-US" sz="2000" dirty="0" smtClean="0"/>
              <a:t>　命令が実行されたか否かしか判断しないため，検出漏れが多くなる</a:t>
            </a:r>
            <a:endParaRPr lang="en-US" altLang="ja-JP" sz="2000" dirty="0" smtClean="0"/>
          </a:p>
          <a:p>
            <a:pPr lvl="1"/>
            <a:endParaRPr kumimoji="1" lang="en-US" altLang="ja-JP" sz="2400" dirty="0" smtClean="0"/>
          </a:p>
          <a:p>
            <a:r>
              <a:rPr lang="ja-JP" altLang="en-US" sz="2400" dirty="0" smtClean="0"/>
              <a:t>グラフ上の経路の比較</a:t>
            </a:r>
            <a:endParaRPr lang="en-US" altLang="ja-JP" sz="2400" dirty="0" smtClean="0"/>
          </a:p>
          <a:p>
            <a:pPr lvl="1"/>
            <a:r>
              <a:rPr lang="ja-JP" altLang="en-US" sz="2000" dirty="0" smtClean="0"/>
              <a:t>グラフを経路という形に分解して比較する</a:t>
            </a:r>
            <a:endParaRPr lang="en-US" altLang="ja-JP" sz="2000" dirty="0"/>
          </a:p>
          <a:p>
            <a:pPr marL="457200" lvl="1" indent="0">
              <a:buNone/>
            </a:pPr>
            <a:r>
              <a:rPr kumimoji="1" lang="ja-JP" altLang="en-US" sz="2000" dirty="0" smtClean="0"/>
              <a:t>　フォワードスライスでは，分岐や合流が多数存在するため，経路数が組み合わせ爆発を起こす</a:t>
            </a:r>
            <a:endParaRPr kumimoji="1" lang="en-US" altLang="ja-JP" sz="2000" dirty="0" smtClean="0"/>
          </a:p>
          <a:p>
            <a:endParaRPr lang="en-US" altLang="ja-JP" sz="2400" dirty="0" smtClean="0"/>
          </a:p>
          <a:p>
            <a:endParaRPr lang="en-US" altLang="ja-JP" sz="2400" dirty="0" smtClean="0"/>
          </a:p>
        </p:txBody>
      </p:sp>
      <p:sp>
        <p:nvSpPr>
          <p:cNvPr id="4" name="乗算記号 3"/>
          <p:cNvSpPr/>
          <p:nvPr/>
        </p:nvSpPr>
        <p:spPr bwMode="auto">
          <a:xfrm>
            <a:off x="662154" y="3957144"/>
            <a:ext cx="331076" cy="394139"/>
          </a:xfrm>
          <a:prstGeom prst="mathMultiply">
            <a:avLst/>
          </a:prstGeom>
          <a:solidFill>
            <a:srgbClr val="FF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lumMod val="65000"/>
                  <a:lumOff val="35000"/>
                </a:schemeClr>
              </a:solidFill>
              <a:effectLst/>
              <a:latin typeface="Times New Roman" pitchFamily="18" charset="0"/>
              <a:ea typeface="ＭＳ Ｐゴシック" pitchFamily="50" charset="-128"/>
            </a:endParaRPr>
          </a:p>
        </p:txBody>
      </p:sp>
      <p:sp>
        <p:nvSpPr>
          <p:cNvPr id="6" name="乗算記号 5"/>
          <p:cNvSpPr/>
          <p:nvPr/>
        </p:nvSpPr>
        <p:spPr bwMode="auto">
          <a:xfrm>
            <a:off x="662154" y="2021570"/>
            <a:ext cx="331076" cy="394139"/>
          </a:xfrm>
          <a:prstGeom prst="mathMultiply">
            <a:avLst/>
          </a:prstGeom>
          <a:solidFill>
            <a:srgbClr val="FF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lumMod val="65000"/>
                  <a:lumOff val="35000"/>
                </a:schemeClr>
              </a:solidFill>
              <a:effectLst/>
              <a:latin typeface="Times New Roman" pitchFamily="18" charset="0"/>
              <a:ea typeface="ＭＳ Ｐゴシック" pitchFamily="50" charset="-128"/>
            </a:endParaRPr>
          </a:p>
        </p:txBody>
      </p:sp>
      <p:sp>
        <p:nvSpPr>
          <p:cNvPr id="7" name="乗算記号 6"/>
          <p:cNvSpPr/>
          <p:nvPr/>
        </p:nvSpPr>
        <p:spPr bwMode="auto">
          <a:xfrm>
            <a:off x="662154" y="5601052"/>
            <a:ext cx="331076" cy="394139"/>
          </a:xfrm>
          <a:prstGeom prst="mathMultiply">
            <a:avLst/>
          </a:prstGeom>
          <a:solidFill>
            <a:srgbClr val="FF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lumMod val="65000"/>
                  <a:lumOff val="35000"/>
                </a:schemeClr>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67519827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1">
      <a:majorFont>
        <a:latin typeface="Arial"/>
        <a:ea typeface="MS UI Gothic"/>
        <a:cs typeface=""/>
      </a:majorFont>
      <a:minorFont>
        <a:latin typeface="Arial"/>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sel2006-white</Template>
  <TotalTime>26383</TotalTime>
  <Words>1881</Words>
  <Application>Microsoft Office PowerPoint</Application>
  <PresentationFormat>画面に合わせる (4:3)</PresentationFormat>
  <Paragraphs>523</Paragraphs>
  <Slides>33</Slides>
  <Notes>17</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33</vt:i4>
      </vt:variant>
    </vt:vector>
  </HeadingPairs>
  <TitlesOfParts>
    <vt:vector size="42" baseType="lpstr">
      <vt:lpstr>ＭＳ Ｐゴシック</vt:lpstr>
      <vt:lpstr>MS UI Gothic</vt:lpstr>
      <vt:lpstr>メイリオ</vt:lpstr>
      <vt:lpstr>Arial</vt:lpstr>
      <vt:lpstr>Calibri</vt:lpstr>
      <vt:lpstr>Cambria Math</vt:lpstr>
      <vt:lpstr>Comic Sans MS</vt:lpstr>
      <vt:lpstr>Times New Roman</vt:lpstr>
      <vt:lpstr>sel2006-white</vt:lpstr>
      <vt:lpstr>動的スライスを用いたバグ修正前後の実行系列の差分検出手法の提案 </vt:lpstr>
      <vt:lpstr>背景</vt:lpstr>
      <vt:lpstr>バグ修正の影響分析</vt:lpstr>
      <vt:lpstr>Change Impact Analysis</vt:lpstr>
      <vt:lpstr>2つの実行の比較</vt:lpstr>
      <vt:lpstr>提案</vt:lpstr>
      <vt:lpstr>サンプルプログラム</vt:lpstr>
      <vt:lpstr>フォワードスライス</vt:lpstr>
      <vt:lpstr>フォワードスライスの比較方法</vt:lpstr>
      <vt:lpstr>フォワードスライスの比較方法</vt:lpstr>
      <vt:lpstr>フォワードスライス</vt:lpstr>
      <vt:lpstr>提案手法の手順</vt:lpstr>
      <vt:lpstr>手順1：実行の記録</vt:lpstr>
      <vt:lpstr>手順2：動的プログラム依存グラフの計算</vt:lpstr>
      <vt:lpstr>手順3：動的フォワードスライスの計算</vt:lpstr>
      <vt:lpstr>手順4：動的フォワードスライスの比較</vt:lpstr>
      <vt:lpstr>経路上の頂点集合情報の伝播</vt:lpstr>
      <vt:lpstr>経路上の頂点集合情報の伝播</vt:lpstr>
      <vt:lpstr>経路上の頂点集合情報の伝播</vt:lpstr>
      <vt:lpstr>経路上の頂点集合情報の伝播</vt:lpstr>
      <vt:lpstr>経路上の頂点集合情報の伝播</vt:lpstr>
      <vt:lpstr>経路上の頂点集合情報の伝播</vt:lpstr>
      <vt:lpstr>経路上の頂点集合情報の伝播</vt:lpstr>
      <vt:lpstr>経路上の頂点集合情報の伝播</vt:lpstr>
      <vt:lpstr>経路上の頂点集合情報の伝播</vt:lpstr>
      <vt:lpstr>経路上の頂点集合情報の伝播</vt:lpstr>
      <vt:lpstr>適用実験</vt:lpstr>
      <vt:lpstr>計算時間</vt:lpstr>
      <vt:lpstr>フォワードスライス</vt:lpstr>
      <vt:lpstr>#1：修正前コード</vt:lpstr>
      <vt:lpstr>#1：修正後コード</vt:lpstr>
      <vt:lpstr>#1:検出された差分</vt:lpstr>
      <vt:lpstr>まとめと今後の課題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m-tosinr</dc:creator>
  <cp:lastModifiedBy>toshi</cp:lastModifiedBy>
  <cp:revision>3212</cp:revision>
  <cp:lastPrinted>2016-03-09T06:01:57Z</cp:lastPrinted>
  <dcterms:created xsi:type="dcterms:W3CDTF">2013-11-01T07:03:05Z</dcterms:created>
  <dcterms:modified xsi:type="dcterms:W3CDTF">2016-03-19T00:20:01Z</dcterms:modified>
</cp:coreProperties>
</file>