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handoutMasterIdLst>
    <p:handoutMasterId r:id="rId38"/>
  </p:handoutMasterIdLst>
  <p:sldIdLst>
    <p:sldId id="257" r:id="rId2"/>
    <p:sldId id="281" r:id="rId3"/>
    <p:sldId id="258" r:id="rId4"/>
    <p:sldId id="291" r:id="rId5"/>
    <p:sldId id="305" r:id="rId6"/>
    <p:sldId id="293" r:id="rId7"/>
    <p:sldId id="295" r:id="rId8"/>
    <p:sldId id="292" r:id="rId9"/>
    <p:sldId id="261" r:id="rId10"/>
    <p:sldId id="262" r:id="rId11"/>
    <p:sldId id="263" r:id="rId12"/>
    <p:sldId id="264" r:id="rId13"/>
    <p:sldId id="284" r:id="rId14"/>
    <p:sldId id="259" r:id="rId15"/>
    <p:sldId id="287" r:id="rId16"/>
    <p:sldId id="285" r:id="rId17"/>
    <p:sldId id="289" r:id="rId18"/>
    <p:sldId id="300" r:id="rId19"/>
    <p:sldId id="288" r:id="rId20"/>
    <p:sldId id="266" r:id="rId21"/>
    <p:sldId id="267" r:id="rId22"/>
    <p:sldId id="268" r:id="rId23"/>
    <p:sldId id="269" r:id="rId24"/>
    <p:sldId id="271" r:id="rId25"/>
    <p:sldId id="302" r:id="rId26"/>
    <p:sldId id="303" r:id="rId27"/>
    <p:sldId id="304" r:id="rId28"/>
    <p:sldId id="301" r:id="rId29"/>
    <p:sldId id="283" r:id="rId30"/>
    <p:sldId id="307" r:id="rId31"/>
    <p:sldId id="306" r:id="rId32"/>
    <p:sldId id="298" r:id="rId33"/>
    <p:sldId id="296" r:id="rId34"/>
    <p:sldId id="299" r:id="rId35"/>
    <p:sldId id="270" r:id="rId36"/>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EBB3"/>
    <a:srgbClr val="FF7575"/>
    <a:srgbClr val="EB4343"/>
    <a:srgbClr val="F9C5C5"/>
    <a:srgbClr val="E1E1E1"/>
    <a:srgbClr val="D6F5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37" autoAdjust="0"/>
    <p:restoredTop sz="46721" autoAdjust="0"/>
  </p:normalViewPr>
  <p:slideViewPr>
    <p:cSldViewPr>
      <p:cViewPr varScale="1">
        <p:scale>
          <a:sx n="37" d="100"/>
          <a:sy n="37" d="100"/>
        </p:scale>
        <p:origin x="600" y="4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3" Type="http://schemas.openxmlformats.org/officeDocument/2006/relationships/oleObject" Target="file:///C:\Users\t-saika\Dropbox\&#36861;&#21152;&#26908;&#23450;.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t-saika\Dropbox\&#36861;&#21152;&#26908;&#23450;.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t-saika\Dropbox\&#36861;&#21152;&#26908;&#23450;.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t-saika\Dropbox\&#36861;&#21152;&#26908;&#23450;.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en-US"/>
              <a:t>度数分布図</a:t>
            </a:r>
            <a:endParaRPr lang="en-US" altLang="ja-JP"/>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clustered"/>
        <c:varyColors val="0"/>
        <c:ser>
          <c:idx val="1"/>
          <c:order val="0"/>
          <c:tx>
            <c:v>リファクタリングされたもの</c:v>
          </c:tx>
          <c:spPr>
            <a:solidFill>
              <a:srgbClr val="0070C0"/>
            </a:solidFill>
            <a:ln>
              <a:noFill/>
            </a:ln>
            <a:effectLst/>
          </c:spPr>
          <c:invertIfNegative val="0"/>
          <c:cat>
            <c:numRef>
              <c:f>BC!$F$3:$F$12</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BC!$H$3:$H$12</c:f>
              <c:numCache>
                <c:formatCode>General</c:formatCode>
                <c:ptCount val="10"/>
                <c:pt idx="0">
                  <c:v>1</c:v>
                </c:pt>
                <c:pt idx="1">
                  <c:v>0</c:v>
                </c:pt>
                <c:pt idx="2">
                  <c:v>4</c:v>
                </c:pt>
                <c:pt idx="3">
                  <c:v>2</c:v>
                </c:pt>
                <c:pt idx="4">
                  <c:v>5</c:v>
                </c:pt>
                <c:pt idx="5">
                  <c:v>4</c:v>
                </c:pt>
                <c:pt idx="6">
                  <c:v>19</c:v>
                </c:pt>
                <c:pt idx="7">
                  <c:v>15</c:v>
                </c:pt>
                <c:pt idx="8">
                  <c:v>7</c:v>
                </c:pt>
                <c:pt idx="9">
                  <c:v>2</c:v>
                </c:pt>
              </c:numCache>
            </c:numRef>
          </c:val>
        </c:ser>
        <c:ser>
          <c:idx val="2"/>
          <c:order val="1"/>
          <c:tx>
            <c:v>リファクタリングされなかったもの</c:v>
          </c:tx>
          <c:spPr>
            <a:solidFill>
              <a:srgbClr val="FF0000"/>
            </a:solidFill>
            <a:ln>
              <a:noFill/>
            </a:ln>
            <a:effectLst/>
          </c:spPr>
          <c:invertIfNegative val="0"/>
          <c:cat>
            <c:numRef>
              <c:f>BC!$F$3:$F$12</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BC!$I$3:$I$12</c:f>
              <c:numCache>
                <c:formatCode>General</c:formatCode>
                <c:ptCount val="10"/>
                <c:pt idx="0">
                  <c:v>35</c:v>
                </c:pt>
                <c:pt idx="1">
                  <c:v>42</c:v>
                </c:pt>
                <c:pt idx="2">
                  <c:v>86</c:v>
                </c:pt>
                <c:pt idx="3">
                  <c:v>64</c:v>
                </c:pt>
                <c:pt idx="4">
                  <c:v>73</c:v>
                </c:pt>
                <c:pt idx="5">
                  <c:v>35</c:v>
                </c:pt>
                <c:pt idx="6">
                  <c:v>156</c:v>
                </c:pt>
                <c:pt idx="7">
                  <c:v>114</c:v>
                </c:pt>
                <c:pt idx="8">
                  <c:v>23</c:v>
                </c:pt>
                <c:pt idx="9">
                  <c:v>5</c:v>
                </c:pt>
              </c:numCache>
            </c:numRef>
          </c:val>
        </c:ser>
        <c:dLbls>
          <c:showLegendKey val="0"/>
          <c:showVal val="0"/>
          <c:showCatName val="0"/>
          <c:showSerName val="0"/>
          <c:showPercent val="0"/>
          <c:showBubbleSize val="0"/>
        </c:dLbls>
        <c:gapWidth val="219"/>
        <c:overlap val="-27"/>
        <c:axId val="227643184"/>
        <c:axId val="227642792"/>
      </c:barChart>
      <c:catAx>
        <c:axId val="227643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27642792"/>
        <c:crosses val="autoZero"/>
        <c:auto val="1"/>
        <c:lblAlgn val="ctr"/>
        <c:lblOffset val="100"/>
        <c:noMultiLvlLbl val="0"/>
      </c:catAx>
      <c:valAx>
        <c:axId val="2276427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2764318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en-US"/>
              <a:t>相対度数分布図</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clustered"/>
        <c:varyColors val="0"/>
        <c:ser>
          <c:idx val="0"/>
          <c:order val="0"/>
          <c:tx>
            <c:v>リファクタリングされたもの</c:v>
          </c:tx>
          <c:spPr>
            <a:solidFill>
              <a:srgbClr val="0070C0"/>
            </a:solidFill>
            <a:ln>
              <a:noFill/>
            </a:ln>
            <a:effectLst/>
          </c:spPr>
          <c:invertIfNegative val="0"/>
          <c:cat>
            <c:numRef>
              <c:f>BC!$K$3:$K$12</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BC!$L$3:$L$12</c:f>
              <c:numCache>
                <c:formatCode>0.0%</c:formatCode>
                <c:ptCount val="10"/>
                <c:pt idx="0">
                  <c:v>1.6949152542372881E-2</c:v>
                </c:pt>
                <c:pt idx="1">
                  <c:v>0</c:v>
                </c:pt>
                <c:pt idx="2">
                  <c:v>6.7796610169491525E-2</c:v>
                </c:pt>
                <c:pt idx="3">
                  <c:v>3.3898305084745763E-2</c:v>
                </c:pt>
                <c:pt idx="4">
                  <c:v>8.4745762711864403E-2</c:v>
                </c:pt>
                <c:pt idx="5">
                  <c:v>6.7796610169491525E-2</c:v>
                </c:pt>
                <c:pt idx="6">
                  <c:v>0.32203389830508472</c:v>
                </c:pt>
                <c:pt idx="7">
                  <c:v>0.25423728813559321</c:v>
                </c:pt>
                <c:pt idx="8">
                  <c:v>0.11864406779661017</c:v>
                </c:pt>
                <c:pt idx="9">
                  <c:v>3.3898305084745763E-2</c:v>
                </c:pt>
              </c:numCache>
            </c:numRef>
          </c:val>
        </c:ser>
        <c:ser>
          <c:idx val="1"/>
          <c:order val="1"/>
          <c:tx>
            <c:v>リファクタリングされなかったもの</c:v>
          </c:tx>
          <c:spPr>
            <a:solidFill>
              <a:srgbClr val="FF0000"/>
            </a:solidFill>
            <a:ln>
              <a:noFill/>
            </a:ln>
            <a:effectLst/>
          </c:spPr>
          <c:invertIfNegative val="0"/>
          <c:cat>
            <c:numRef>
              <c:f>BC!$K$3:$K$12</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BC!$M$3:$M$12</c:f>
              <c:numCache>
                <c:formatCode>0.0%</c:formatCode>
                <c:ptCount val="10"/>
                <c:pt idx="0">
                  <c:v>5.5292259083728278E-2</c:v>
                </c:pt>
                <c:pt idx="1">
                  <c:v>6.6350710900473939E-2</c:v>
                </c:pt>
                <c:pt idx="2">
                  <c:v>0.1358609794628752</c:v>
                </c:pt>
                <c:pt idx="3">
                  <c:v>0.10110584518167456</c:v>
                </c:pt>
                <c:pt idx="4">
                  <c:v>0.11532385466034756</c:v>
                </c:pt>
                <c:pt idx="5">
                  <c:v>5.5292259083728278E-2</c:v>
                </c:pt>
                <c:pt idx="6">
                  <c:v>0.24644549763033174</c:v>
                </c:pt>
                <c:pt idx="7">
                  <c:v>0.18009478672985782</c:v>
                </c:pt>
                <c:pt idx="8">
                  <c:v>3.6334913112164295E-2</c:v>
                </c:pt>
                <c:pt idx="9">
                  <c:v>7.8988941548183249E-3</c:v>
                </c:pt>
              </c:numCache>
            </c:numRef>
          </c:val>
        </c:ser>
        <c:dLbls>
          <c:showLegendKey val="0"/>
          <c:showVal val="0"/>
          <c:showCatName val="0"/>
          <c:showSerName val="0"/>
          <c:showPercent val="0"/>
          <c:showBubbleSize val="0"/>
        </c:dLbls>
        <c:gapWidth val="219"/>
        <c:overlap val="-27"/>
        <c:axId val="227647496"/>
        <c:axId val="227649456"/>
      </c:barChart>
      <c:catAx>
        <c:axId val="2276474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27649456"/>
        <c:crosses val="autoZero"/>
        <c:auto val="1"/>
        <c:lblAlgn val="ctr"/>
        <c:lblOffset val="100"/>
        <c:noMultiLvlLbl val="0"/>
      </c:catAx>
      <c:valAx>
        <c:axId val="22764945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2764749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en-US"/>
              <a:t>度数分布図</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clustered"/>
        <c:varyColors val="0"/>
        <c:ser>
          <c:idx val="0"/>
          <c:order val="0"/>
          <c:tx>
            <c:v>リファクタリングされたもの</c:v>
          </c:tx>
          <c:spPr>
            <a:solidFill>
              <a:srgbClr val="0070C0"/>
            </a:solidFill>
            <a:ln>
              <a:noFill/>
            </a:ln>
            <a:effectLst/>
          </c:spPr>
          <c:invertIfNegative val="0"/>
          <c:cat>
            <c:numRef>
              <c:f>度数分布!$F$3:$F$12</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度数分布!$G$3:$G$12</c:f>
              <c:numCache>
                <c:formatCode>General</c:formatCode>
                <c:ptCount val="10"/>
                <c:pt idx="0">
                  <c:v>11</c:v>
                </c:pt>
                <c:pt idx="1">
                  <c:v>19</c:v>
                </c:pt>
                <c:pt idx="2">
                  <c:v>19</c:v>
                </c:pt>
                <c:pt idx="3">
                  <c:v>12</c:v>
                </c:pt>
                <c:pt idx="4">
                  <c:v>29</c:v>
                </c:pt>
                <c:pt idx="5">
                  <c:v>40</c:v>
                </c:pt>
                <c:pt idx="6">
                  <c:v>50</c:v>
                </c:pt>
                <c:pt idx="7">
                  <c:v>30</c:v>
                </c:pt>
                <c:pt idx="8">
                  <c:v>12</c:v>
                </c:pt>
                <c:pt idx="9">
                  <c:v>10</c:v>
                </c:pt>
              </c:numCache>
            </c:numRef>
          </c:val>
        </c:ser>
        <c:ser>
          <c:idx val="1"/>
          <c:order val="1"/>
          <c:tx>
            <c:v>リファクタリングされなかったもの</c:v>
          </c:tx>
          <c:spPr>
            <a:solidFill>
              <a:srgbClr val="FF0000"/>
            </a:solidFill>
            <a:ln>
              <a:noFill/>
            </a:ln>
            <a:effectLst/>
          </c:spPr>
          <c:invertIfNegative val="0"/>
          <c:cat>
            <c:numRef>
              <c:f>度数分布!$F$3:$F$12</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度数分布!$H$3:$H$12</c:f>
              <c:numCache>
                <c:formatCode>General</c:formatCode>
                <c:ptCount val="10"/>
                <c:pt idx="0">
                  <c:v>1730</c:v>
                </c:pt>
                <c:pt idx="1">
                  <c:v>2889</c:v>
                </c:pt>
                <c:pt idx="2">
                  <c:v>1995</c:v>
                </c:pt>
                <c:pt idx="3">
                  <c:v>1574</c:v>
                </c:pt>
                <c:pt idx="4">
                  <c:v>2299</c:v>
                </c:pt>
                <c:pt idx="5">
                  <c:v>2067</c:v>
                </c:pt>
                <c:pt idx="6">
                  <c:v>1654</c:v>
                </c:pt>
                <c:pt idx="7">
                  <c:v>672</c:v>
                </c:pt>
                <c:pt idx="8">
                  <c:v>209</c:v>
                </c:pt>
                <c:pt idx="9">
                  <c:v>397</c:v>
                </c:pt>
              </c:numCache>
            </c:numRef>
          </c:val>
        </c:ser>
        <c:dLbls>
          <c:showLegendKey val="0"/>
          <c:showVal val="0"/>
          <c:showCatName val="0"/>
          <c:showSerName val="0"/>
          <c:showPercent val="0"/>
          <c:showBubbleSize val="0"/>
        </c:dLbls>
        <c:gapWidth val="219"/>
        <c:overlap val="-27"/>
        <c:axId val="227648672"/>
        <c:axId val="227649848"/>
      </c:barChart>
      <c:catAx>
        <c:axId val="227648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27649848"/>
        <c:crosses val="autoZero"/>
        <c:auto val="1"/>
        <c:lblAlgn val="ctr"/>
        <c:lblOffset val="100"/>
        <c:noMultiLvlLbl val="0"/>
      </c:catAx>
      <c:valAx>
        <c:axId val="2276498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2764867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en-US"/>
              <a:t>相対度数分布図</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clustered"/>
        <c:varyColors val="0"/>
        <c:ser>
          <c:idx val="0"/>
          <c:order val="0"/>
          <c:tx>
            <c:v>リファクタリングされたもの</c:v>
          </c:tx>
          <c:spPr>
            <a:solidFill>
              <a:srgbClr val="0070C0"/>
            </a:solidFill>
            <a:ln>
              <a:noFill/>
            </a:ln>
            <a:effectLst/>
          </c:spPr>
          <c:invertIfNegative val="0"/>
          <c:cat>
            <c:numRef>
              <c:f>度数分布!$F$3:$F$12</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度数分布!$K$3:$K$12</c:f>
              <c:numCache>
                <c:formatCode>0.0%</c:formatCode>
                <c:ptCount val="10"/>
                <c:pt idx="0">
                  <c:v>4.7413793103448273E-2</c:v>
                </c:pt>
                <c:pt idx="1">
                  <c:v>8.1896551724137928E-2</c:v>
                </c:pt>
                <c:pt idx="2">
                  <c:v>8.1896551724137928E-2</c:v>
                </c:pt>
                <c:pt idx="3">
                  <c:v>5.1724137931034482E-2</c:v>
                </c:pt>
                <c:pt idx="4">
                  <c:v>0.125</c:v>
                </c:pt>
                <c:pt idx="5">
                  <c:v>0.17241379310344829</c:v>
                </c:pt>
                <c:pt idx="6">
                  <c:v>0.21551724137931033</c:v>
                </c:pt>
                <c:pt idx="7">
                  <c:v>0.12931034482758622</c:v>
                </c:pt>
                <c:pt idx="8">
                  <c:v>5.1724137931034482E-2</c:v>
                </c:pt>
                <c:pt idx="9">
                  <c:v>4.3103448275862072E-2</c:v>
                </c:pt>
              </c:numCache>
            </c:numRef>
          </c:val>
        </c:ser>
        <c:ser>
          <c:idx val="1"/>
          <c:order val="1"/>
          <c:tx>
            <c:v>リファクタリングされなかったもの</c:v>
          </c:tx>
          <c:spPr>
            <a:solidFill>
              <a:srgbClr val="FF0000"/>
            </a:solidFill>
            <a:ln>
              <a:noFill/>
            </a:ln>
            <a:effectLst/>
          </c:spPr>
          <c:invertIfNegative val="0"/>
          <c:cat>
            <c:numRef>
              <c:f>度数分布!$F$3:$F$12</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度数分布!$L$3:$L$12</c:f>
              <c:numCache>
                <c:formatCode>0.0%</c:formatCode>
                <c:ptCount val="10"/>
                <c:pt idx="0">
                  <c:v>0.11171380601833915</c:v>
                </c:pt>
                <c:pt idx="1">
                  <c:v>0.18655559860519177</c:v>
                </c:pt>
                <c:pt idx="2">
                  <c:v>0.12882603641999224</c:v>
                </c:pt>
                <c:pt idx="3">
                  <c:v>0.10164019114038486</c:v>
                </c:pt>
                <c:pt idx="4">
                  <c:v>0.14845667054113393</c:v>
                </c:pt>
                <c:pt idx="5">
                  <c:v>0.13347539713289422</c:v>
                </c:pt>
                <c:pt idx="6">
                  <c:v>0.10680614748805373</c:v>
                </c:pt>
                <c:pt idx="7">
                  <c:v>4.339403332041844E-2</c:v>
                </c:pt>
                <c:pt idx="8">
                  <c:v>1.3496060958284902E-2</c:v>
                </c:pt>
                <c:pt idx="9">
                  <c:v>2.563605837530673E-2</c:v>
                </c:pt>
              </c:numCache>
            </c:numRef>
          </c:val>
        </c:ser>
        <c:dLbls>
          <c:showLegendKey val="0"/>
          <c:showVal val="0"/>
          <c:showCatName val="0"/>
          <c:showSerName val="0"/>
          <c:showPercent val="0"/>
          <c:showBubbleSize val="0"/>
        </c:dLbls>
        <c:gapWidth val="219"/>
        <c:overlap val="-27"/>
        <c:axId val="227650632"/>
        <c:axId val="227651024"/>
      </c:barChart>
      <c:catAx>
        <c:axId val="227650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27651024"/>
        <c:crosses val="autoZero"/>
        <c:auto val="1"/>
        <c:lblAlgn val="ctr"/>
        <c:lblOffset val="100"/>
        <c:noMultiLvlLbl val="0"/>
      </c:catAx>
      <c:valAx>
        <c:axId val="22765102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276506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8475"/>
          </a:xfrm>
          <a:prstGeom prst="rect">
            <a:avLst/>
          </a:prstGeom>
        </p:spPr>
        <p:txBody>
          <a:bodyPr vert="horz" lIns="91440" tIns="45720" rIns="91440" bIns="45720" rtlCol="0"/>
          <a:lstStyle>
            <a:lvl1pPr algn="r">
              <a:defRPr sz="1200"/>
            </a:lvl1pPr>
          </a:lstStyle>
          <a:p>
            <a:fld id="{8A17284F-C113-45CB-8765-71448EC07CE4}" type="datetimeFigureOut">
              <a:rPr kumimoji="1" lang="ja-JP" altLang="en-US" smtClean="0"/>
              <a:t>2016/3/15</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8475"/>
          </a:xfrm>
          <a:prstGeom prst="rect">
            <a:avLst/>
          </a:prstGeom>
        </p:spPr>
        <p:txBody>
          <a:bodyPr vert="horz" lIns="91440" tIns="45720" rIns="91440" bIns="45720" rtlCol="0" anchor="b"/>
          <a:lstStyle>
            <a:lvl1pPr algn="r">
              <a:defRPr sz="1200"/>
            </a:lvl1pPr>
          </a:lstStyle>
          <a:p>
            <a:fld id="{A3D71A2B-F39B-454A-AE3D-F0577D1C2C11}" type="slidenum">
              <a:rPr kumimoji="1" lang="ja-JP" altLang="en-US" smtClean="0"/>
              <a:t>‹#›</a:t>
            </a:fld>
            <a:endParaRPr kumimoji="1" lang="ja-JP" altLang="en-US"/>
          </a:p>
        </p:txBody>
      </p:sp>
    </p:spTree>
    <p:extLst>
      <p:ext uri="{BB962C8B-B14F-4D97-AF65-F5344CB8AC3E}">
        <p14:creationId xmlns:p14="http://schemas.microsoft.com/office/powerpoint/2010/main" val="2777381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0823A279-20BD-4BD9-A518-B8581940FA60}" type="datetimeFigureOut">
              <a:rPr kumimoji="1" lang="ja-JP" altLang="en-US" smtClean="0"/>
              <a:t>2016/3/15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45F51667-B3CF-41E3-870B-7C08DBF15B70}" type="slidenum">
              <a:rPr kumimoji="1" lang="ja-JP" altLang="en-US" smtClean="0"/>
              <a:t>‹#›</a:t>
            </a:fld>
            <a:endParaRPr kumimoji="1" lang="ja-JP" altLang="en-US"/>
          </a:p>
        </p:txBody>
      </p:sp>
    </p:spTree>
    <p:extLst>
      <p:ext uri="{BB962C8B-B14F-4D97-AF65-F5344CB8AC3E}">
        <p14:creationId xmlns:p14="http://schemas.microsoft.com/office/powerpoint/2010/main" val="2122656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400" dirty="0" smtClean="0"/>
              <a:t>大阪大学</a:t>
            </a:r>
            <a:r>
              <a:rPr lang="en-US" altLang="ja-JP" sz="1400" dirty="0" smtClean="0"/>
              <a:t>, </a:t>
            </a:r>
            <a:r>
              <a:rPr lang="ja-JP" altLang="en-US" sz="1400" dirty="0" smtClean="0"/>
              <a:t>井上研究室の雜賀です</a:t>
            </a:r>
            <a:r>
              <a:rPr lang="en-US" altLang="ja-JP" sz="1400" dirty="0" smtClean="0"/>
              <a:t>. </a:t>
            </a:r>
            <a:r>
              <a:rPr lang="ja-JP" altLang="en-US" sz="1400" dirty="0" smtClean="0"/>
              <a:t>研究題目は「リファクタリングの実施履歴を用いた</a:t>
            </a:r>
            <a:r>
              <a:rPr lang="en-US" altLang="ja-JP" sz="1400" dirty="0" smtClean="0"/>
              <a:t>Code Smell</a:t>
            </a:r>
            <a:r>
              <a:rPr lang="ja-JP" altLang="en-US" sz="1400" dirty="0" smtClean="0"/>
              <a:t>の深刻度に関する調査」</a:t>
            </a:r>
            <a:r>
              <a:rPr lang="ja-JP" altLang="en-US" sz="1400" dirty="0"/>
              <a:t>です</a:t>
            </a:r>
            <a:r>
              <a:rPr lang="en-US" altLang="ja-JP" sz="1400" dirty="0"/>
              <a:t>. </a:t>
            </a:r>
            <a:r>
              <a:rPr lang="ja-JP" altLang="en-US" sz="1400" dirty="0"/>
              <a:t>よろしくお願</a:t>
            </a:r>
            <a:r>
              <a:rPr lang="ja-JP" altLang="en-US" sz="1400" dirty="0" smtClean="0"/>
              <a:t>いします</a:t>
            </a:r>
            <a:r>
              <a:rPr lang="en-US" altLang="ja-JP" sz="1400" dirty="0"/>
              <a:t>. </a:t>
            </a:r>
            <a:endParaRPr lang="ja-JP" altLang="en-US"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lang="ja-JP" altLang="en-US" smtClean="0">
                <a:solidFill>
                  <a:prstClr val="black"/>
                </a:solidFill>
              </a:rPr>
              <a:pPr/>
              <a:t>1</a:t>
            </a:fld>
            <a:endParaRPr lang="ja-JP" altLang="en-US">
              <a:solidFill>
                <a:prstClr val="black"/>
              </a:solidFill>
            </a:endParaRPr>
          </a:p>
        </p:txBody>
      </p:sp>
    </p:spTree>
    <p:extLst>
      <p:ext uri="{BB962C8B-B14F-4D97-AF65-F5344CB8AC3E}">
        <p14:creationId xmlns:p14="http://schemas.microsoft.com/office/powerpoint/2010/main" val="32623198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400" dirty="0" smtClean="0"/>
              <a:t>5:51</a:t>
            </a:r>
          </a:p>
          <a:p>
            <a:r>
              <a:rPr lang="ja-JP" altLang="en-US" sz="1400" dirty="0" smtClean="0"/>
              <a:t>しかし</a:t>
            </a:r>
            <a:r>
              <a:rPr lang="en-US" altLang="ja-JP" sz="1400" dirty="0"/>
              <a:t>, </a:t>
            </a:r>
            <a:r>
              <a:rPr lang="ja-JP" altLang="en-US" sz="1400" dirty="0"/>
              <a:t>彼らの研究では</a:t>
            </a:r>
            <a:r>
              <a:rPr lang="en-US" altLang="ja-JP" sz="1400" dirty="0"/>
              <a:t>, </a:t>
            </a:r>
            <a:r>
              <a:rPr lang="ja-JP" altLang="en-US" sz="1400" dirty="0" smtClean="0"/>
              <a:t>同種類の</a:t>
            </a:r>
            <a:r>
              <a:rPr lang="en-US" altLang="ja-JP" sz="1400" dirty="0" smtClean="0"/>
              <a:t>Code Smell</a:t>
            </a:r>
            <a:r>
              <a:rPr lang="ja-JP" altLang="en-US" sz="1400" dirty="0" smtClean="0"/>
              <a:t>の中で深刻度の違いについて考慮</a:t>
            </a:r>
            <a:r>
              <a:rPr lang="ja-JP" altLang="en-US" sz="1400" dirty="0"/>
              <a:t>されていませんでした</a:t>
            </a:r>
            <a:r>
              <a:rPr lang="en-US" altLang="ja-JP" sz="1400" dirty="0"/>
              <a:t>. </a:t>
            </a:r>
            <a:r>
              <a:rPr lang="ja-JP" altLang="en-US" sz="1400" dirty="0" smtClean="0"/>
              <a:t>リファクタリングの実施にはコスト</a:t>
            </a:r>
            <a:r>
              <a:rPr lang="ja-JP" altLang="en-US" sz="1400" dirty="0"/>
              <a:t>がかかるので</a:t>
            </a:r>
            <a:r>
              <a:rPr lang="en-US" altLang="ja-JP" sz="1400" dirty="0" smtClean="0"/>
              <a:t>, </a:t>
            </a:r>
            <a:r>
              <a:rPr lang="ja-JP" altLang="en-US" sz="1400" dirty="0" smtClean="0"/>
              <a:t>全ての</a:t>
            </a:r>
            <a:r>
              <a:rPr lang="en-US" altLang="ja-JP" sz="1400" dirty="0" smtClean="0"/>
              <a:t>Code Smell</a:t>
            </a:r>
            <a:r>
              <a:rPr lang="ja-JP" altLang="en-US" sz="1400" dirty="0" smtClean="0"/>
              <a:t>を除去することは困難です</a:t>
            </a:r>
            <a:r>
              <a:rPr lang="en-US" altLang="ja-JP" sz="1400" dirty="0" smtClean="0"/>
              <a:t>. </a:t>
            </a:r>
            <a:r>
              <a:rPr lang="ja-JP" altLang="en-US" sz="1400" dirty="0" smtClean="0"/>
              <a:t>そのため</a:t>
            </a:r>
            <a:r>
              <a:rPr lang="en-US" altLang="ja-JP" sz="1400" dirty="0" smtClean="0"/>
              <a:t>,</a:t>
            </a:r>
            <a:r>
              <a:rPr lang="en-US" altLang="ja-JP" sz="1400" baseline="0" dirty="0" smtClean="0"/>
              <a:t> </a:t>
            </a:r>
            <a:r>
              <a:rPr lang="ja-JP" altLang="en-US" sz="1400" dirty="0" smtClean="0"/>
              <a:t>深刻度</a:t>
            </a:r>
            <a:r>
              <a:rPr lang="ja-JP" altLang="en-US" sz="1400" dirty="0"/>
              <a:t>の</a:t>
            </a:r>
            <a:r>
              <a:rPr lang="ja-JP" altLang="en-US" sz="1400" dirty="0" smtClean="0"/>
              <a:t>高い</a:t>
            </a:r>
            <a:r>
              <a:rPr lang="en-US" altLang="ja-JP" sz="1400" dirty="0" smtClean="0"/>
              <a:t>Code Smell</a:t>
            </a:r>
            <a:r>
              <a:rPr lang="ja-JP" altLang="en-US" sz="1400" dirty="0" smtClean="0"/>
              <a:t>が</a:t>
            </a:r>
            <a:r>
              <a:rPr lang="ja-JP" altLang="en-US" sz="1400" dirty="0"/>
              <a:t>優先</a:t>
            </a:r>
            <a:r>
              <a:rPr lang="ja-JP" altLang="en-US" sz="1400" dirty="0" smtClean="0"/>
              <a:t>してリファクタリングされやすい</a:t>
            </a:r>
            <a:r>
              <a:rPr lang="ja-JP" altLang="en-US" sz="1400" dirty="0"/>
              <a:t>と推測されます</a:t>
            </a:r>
            <a:r>
              <a:rPr lang="en-US" altLang="ja-JP" sz="1400" dirty="0"/>
              <a:t>. </a:t>
            </a:r>
            <a:r>
              <a:rPr lang="ja-JP" altLang="en-US" sz="1400" dirty="0" smtClean="0"/>
              <a:t>また</a:t>
            </a:r>
            <a:r>
              <a:rPr lang="en-US" altLang="ja-JP" sz="1400" dirty="0" smtClean="0"/>
              <a:t>,Code Smell</a:t>
            </a:r>
            <a:r>
              <a:rPr lang="ja-JP" altLang="en-US" sz="1400" dirty="0" smtClean="0"/>
              <a:t>を完全に除去せず</a:t>
            </a:r>
            <a:r>
              <a:rPr lang="en-US" altLang="ja-JP" sz="1400" dirty="0" smtClean="0"/>
              <a:t>, </a:t>
            </a:r>
            <a:r>
              <a:rPr lang="ja-JP" altLang="en-US" sz="1400" dirty="0" smtClean="0"/>
              <a:t>深刻度を和らげる程度にしかリファクタリングしない可能性もあります</a:t>
            </a:r>
            <a:r>
              <a:rPr lang="en-US" altLang="ja-JP" sz="1400" dirty="0" smtClean="0"/>
              <a:t>. </a:t>
            </a:r>
            <a:r>
              <a:rPr lang="ja-JP" altLang="en-US" sz="1400" dirty="0" smtClean="0"/>
              <a:t>その</a:t>
            </a:r>
            <a:r>
              <a:rPr lang="ja-JP" altLang="en-US" sz="1400" dirty="0"/>
              <a:t>ため</a:t>
            </a:r>
            <a:r>
              <a:rPr lang="en-US" altLang="ja-JP" sz="1400" dirty="0"/>
              <a:t>, </a:t>
            </a:r>
            <a:r>
              <a:rPr lang="en-US" altLang="ja-JP" sz="1400" dirty="0" smtClean="0"/>
              <a:t>Code Smell</a:t>
            </a:r>
            <a:r>
              <a:rPr lang="ja-JP" altLang="en-US" sz="1400" dirty="0" smtClean="0"/>
              <a:t>の</a:t>
            </a:r>
            <a:r>
              <a:rPr lang="ja-JP" altLang="en-US" sz="1400" dirty="0"/>
              <a:t>深刻度について考慮して</a:t>
            </a:r>
            <a:r>
              <a:rPr lang="en-US" altLang="ja-JP" sz="1400" dirty="0"/>
              <a:t>, </a:t>
            </a:r>
            <a:r>
              <a:rPr lang="ja-JP" altLang="en-US" sz="1400" dirty="0"/>
              <a:t>調査を行なう必要が</a:t>
            </a:r>
            <a:r>
              <a:rPr lang="ja-JP" altLang="en-US" sz="1400" dirty="0" smtClean="0"/>
              <a:t>あります</a:t>
            </a:r>
            <a:r>
              <a:rPr lang="en-US" altLang="ja-JP" sz="1400" dirty="0"/>
              <a:t>. </a:t>
            </a:r>
          </a:p>
          <a:p>
            <a:endParaRPr lang="ja-JP" altLang="en-US"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10</a:t>
            </a:fld>
            <a:endParaRPr kumimoji="1" lang="ja-JP" altLang="en-US"/>
          </a:p>
        </p:txBody>
      </p:sp>
    </p:spTree>
    <p:extLst>
      <p:ext uri="{BB962C8B-B14F-4D97-AF65-F5344CB8AC3E}">
        <p14:creationId xmlns:p14="http://schemas.microsoft.com/office/powerpoint/2010/main" val="20901870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943">
              <a:defRPr/>
            </a:pPr>
            <a:r>
              <a:rPr lang="en-US" altLang="ja-JP" sz="1400" dirty="0" smtClean="0"/>
              <a:t>6:25</a:t>
            </a:r>
          </a:p>
          <a:p>
            <a:pPr defTabSz="913943">
              <a:defRPr/>
            </a:pPr>
            <a:r>
              <a:rPr lang="ja-JP" altLang="en-US" sz="1400" dirty="0" smtClean="0"/>
              <a:t>本研究</a:t>
            </a:r>
            <a:r>
              <a:rPr lang="ja-JP" altLang="en-US" sz="1400" dirty="0"/>
              <a:t>で</a:t>
            </a:r>
            <a:r>
              <a:rPr lang="ja-JP" altLang="en-US" sz="1400" dirty="0" smtClean="0"/>
              <a:t>は</a:t>
            </a:r>
            <a:r>
              <a:rPr lang="en-US" altLang="ja-JP" sz="1400" dirty="0" smtClean="0"/>
              <a:t>,</a:t>
            </a:r>
            <a:r>
              <a:rPr lang="en-US" altLang="ja-JP" sz="1400" baseline="0" dirty="0" smtClean="0"/>
              <a:t> </a:t>
            </a:r>
            <a:r>
              <a:rPr lang="en-US" altLang="ja-JP" sz="1400" dirty="0" smtClean="0"/>
              <a:t>Code Smell</a:t>
            </a:r>
            <a:r>
              <a:rPr lang="ja-JP" altLang="en-US" sz="1400" dirty="0" smtClean="0"/>
              <a:t>の深刻度とリファクタリングの実施の関係について</a:t>
            </a:r>
            <a:r>
              <a:rPr lang="en-US" altLang="ja-JP" sz="1400" dirty="0" smtClean="0"/>
              <a:t>, 3</a:t>
            </a:r>
            <a:r>
              <a:rPr lang="ja-JP" altLang="en-US" sz="1400" dirty="0" err="1" smtClean="0"/>
              <a:t>つの</a:t>
            </a:r>
            <a:r>
              <a:rPr lang="en-US" altLang="ja-JP" sz="1400" dirty="0" smtClean="0"/>
              <a:t>OSS</a:t>
            </a:r>
            <a:r>
              <a:rPr lang="ja-JP" altLang="en-US" sz="1400" dirty="0" smtClean="0"/>
              <a:t>の開発履歴を調査しました</a:t>
            </a:r>
            <a:r>
              <a:rPr lang="en-US" altLang="ja-JP" sz="1400" dirty="0" smtClean="0"/>
              <a:t>.  </a:t>
            </a:r>
            <a:r>
              <a:rPr lang="en-US" altLang="ja-JP" sz="1400" dirty="0"/>
              <a:t>RQ</a:t>
            </a:r>
            <a:r>
              <a:rPr lang="ja-JP" altLang="en-US" sz="1400" dirty="0"/>
              <a:t>として次の</a:t>
            </a:r>
            <a:r>
              <a:rPr lang="en-US" altLang="ja-JP" sz="1400" dirty="0"/>
              <a:t>2</a:t>
            </a:r>
            <a:r>
              <a:rPr lang="ja-JP" altLang="en-US" sz="1400" dirty="0" err="1"/>
              <a:t>つを</a:t>
            </a:r>
            <a:r>
              <a:rPr lang="ja-JP" altLang="en-US" sz="1400" dirty="0"/>
              <a:t>設定しています</a:t>
            </a:r>
            <a:r>
              <a:rPr lang="en-US" altLang="ja-JP" sz="1400" dirty="0"/>
              <a:t>. RQ1</a:t>
            </a:r>
            <a:r>
              <a:rPr lang="ja-JP" altLang="en-US" sz="1400" dirty="0"/>
              <a:t>は「深刻度の</a:t>
            </a:r>
            <a:r>
              <a:rPr lang="ja-JP" altLang="en-US" sz="1400" dirty="0" smtClean="0"/>
              <a:t>高い</a:t>
            </a:r>
            <a:r>
              <a:rPr lang="en-US" altLang="ja-JP" sz="1400" kern="0" dirty="0" smtClean="0">
                <a:solidFill>
                  <a:srgbClr val="000000"/>
                </a:solidFill>
              </a:rPr>
              <a:t>Code Smell</a:t>
            </a:r>
            <a:r>
              <a:rPr lang="ja-JP" altLang="en-US" sz="1400" kern="0" dirty="0" smtClean="0">
                <a:solidFill>
                  <a:srgbClr val="000000"/>
                </a:solidFill>
              </a:rPr>
              <a:t>を含むクラス・メソッド</a:t>
            </a:r>
            <a:r>
              <a:rPr lang="ja-JP" altLang="en-US" sz="1400" dirty="0" smtClean="0"/>
              <a:t>が</a:t>
            </a:r>
            <a:r>
              <a:rPr lang="ja-JP" altLang="en-US" sz="1400" dirty="0"/>
              <a:t>よりリファクタリングされるか？」で</a:t>
            </a:r>
            <a:r>
              <a:rPr lang="en-US" altLang="ja-JP" sz="1400" dirty="0"/>
              <a:t>, RQ2</a:t>
            </a:r>
            <a:r>
              <a:rPr lang="ja-JP" altLang="en-US" sz="1400" dirty="0"/>
              <a:t>は「</a:t>
            </a:r>
            <a:r>
              <a:rPr lang="ja-JP" altLang="en-US" sz="1400" kern="0" dirty="0">
                <a:solidFill>
                  <a:srgbClr val="000000"/>
                </a:solidFill>
              </a:rPr>
              <a:t>リファクタリング</a:t>
            </a:r>
            <a:r>
              <a:rPr lang="ja-JP" altLang="en-US" sz="1400" kern="0" dirty="0" smtClean="0">
                <a:solidFill>
                  <a:srgbClr val="000000"/>
                </a:solidFill>
              </a:rPr>
              <a:t>は</a:t>
            </a:r>
            <a:r>
              <a:rPr lang="en-US" altLang="ja-JP" sz="1400" kern="0" dirty="0" smtClean="0">
                <a:solidFill>
                  <a:srgbClr val="000000"/>
                </a:solidFill>
              </a:rPr>
              <a:t>Code Smell</a:t>
            </a:r>
            <a:r>
              <a:rPr lang="ja-JP" altLang="en-US" sz="1400" kern="0" dirty="0" smtClean="0">
                <a:solidFill>
                  <a:srgbClr val="000000"/>
                </a:solidFill>
              </a:rPr>
              <a:t>の</a:t>
            </a:r>
            <a:r>
              <a:rPr lang="ja-JP" altLang="en-US" sz="1400" kern="0" dirty="0">
                <a:solidFill>
                  <a:srgbClr val="000000"/>
                </a:solidFill>
              </a:rPr>
              <a:t>深刻度を減少させるか？」</a:t>
            </a:r>
            <a:r>
              <a:rPr lang="ja-JP" altLang="en-US" sz="1400" dirty="0"/>
              <a:t>です</a:t>
            </a:r>
            <a:r>
              <a:rPr lang="en-US" altLang="ja-JP" sz="1400" dirty="0"/>
              <a:t>. </a:t>
            </a:r>
            <a:r>
              <a:rPr lang="ja-JP" altLang="en-US" sz="1400" dirty="0" smtClean="0"/>
              <a:t>次</a:t>
            </a:r>
            <a:r>
              <a:rPr lang="ja-JP" altLang="en-US" sz="1400" dirty="0"/>
              <a:t>は調査対象のデータセットについて説明します</a:t>
            </a:r>
            <a:r>
              <a:rPr lang="en-US" altLang="ja-JP" sz="1400" dirty="0"/>
              <a:t>. </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11</a:t>
            </a:fld>
            <a:endParaRPr kumimoji="1" lang="ja-JP" altLang="en-US"/>
          </a:p>
        </p:txBody>
      </p:sp>
    </p:spTree>
    <p:extLst>
      <p:ext uri="{BB962C8B-B14F-4D97-AF65-F5344CB8AC3E}">
        <p14:creationId xmlns:p14="http://schemas.microsoft.com/office/powerpoint/2010/main" val="11395836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1" defTabSz="913943">
              <a:defRPr/>
            </a:pPr>
            <a:r>
              <a:rPr lang="en-US" altLang="ja-JP" sz="1400" dirty="0" smtClean="0"/>
              <a:t>6:58</a:t>
            </a:r>
          </a:p>
          <a:p>
            <a:pPr marL="0" lvl="1" defTabSz="913943">
              <a:defRPr/>
            </a:pPr>
            <a:r>
              <a:rPr lang="ja-JP" altLang="en-US" sz="1400" dirty="0" smtClean="0"/>
              <a:t>本研究では</a:t>
            </a:r>
            <a:r>
              <a:rPr lang="en-US" altLang="ja-JP" sz="1400" dirty="0" smtClean="0"/>
              <a:t>, </a:t>
            </a:r>
            <a:r>
              <a:rPr lang="en-US" altLang="ja-JP" sz="1400" dirty="0" err="1" smtClean="0"/>
              <a:t>Bavota</a:t>
            </a:r>
            <a:r>
              <a:rPr lang="ja-JP" altLang="en-US" sz="1400" dirty="0" err="1" smtClean="0"/>
              <a:t>ら</a:t>
            </a:r>
            <a:r>
              <a:rPr lang="ja-JP" altLang="en-US" sz="1400" dirty="0" err="1"/>
              <a:t>の</a:t>
            </a:r>
            <a:r>
              <a:rPr lang="ja-JP" altLang="en-US" sz="1400" dirty="0"/>
              <a:t>研究と同じデータセットとして</a:t>
            </a:r>
            <a:r>
              <a:rPr lang="en-US" altLang="ja-JP" sz="1400" dirty="0"/>
              <a:t>, Java</a:t>
            </a:r>
            <a:r>
              <a:rPr lang="ja-JP" altLang="en-US" sz="1400" dirty="0"/>
              <a:t>で書かれた</a:t>
            </a:r>
            <a:r>
              <a:rPr lang="en-US" altLang="ja-JP" sz="1400" dirty="0"/>
              <a:t>3</a:t>
            </a:r>
            <a:r>
              <a:rPr lang="ja-JP" altLang="en-US" sz="1400" dirty="0" err="1"/>
              <a:t>つの</a:t>
            </a:r>
            <a:r>
              <a:rPr lang="en-US" altLang="ja-JP" sz="1400" dirty="0"/>
              <a:t>OSS</a:t>
            </a:r>
            <a:r>
              <a:rPr lang="ja-JP" altLang="en-US" sz="1400" dirty="0"/>
              <a:t>について調査しました</a:t>
            </a:r>
            <a:r>
              <a:rPr lang="en-US" altLang="ja-JP" sz="1400" dirty="0"/>
              <a:t>. </a:t>
            </a:r>
            <a:r>
              <a:rPr lang="ja-JP" altLang="en-US" sz="1400" dirty="0" smtClean="0"/>
              <a:t>また</a:t>
            </a:r>
            <a:r>
              <a:rPr lang="en-US" altLang="ja-JP" sz="1400" dirty="0" smtClean="0"/>
              <a:t>, </a:t>
            </a:r>
            <a:r>
              <a:rPr lang="ja-JP" altLang="en-US" sz="1400" dirty="0" smtClean="0"/>
              <a:t>彼ら</a:t>
            </a:r>
            <a:r>
              <a:rPr lang="ja-JP" altLang="en-US" sz="1400" dirty="0"/>
              <a:t>が検出したリファクタリングの一覧も利用していますが</a:t>
            </a:r>
            <a:r>
              <a:rPr lang="en-US" altLang="ja-JP" sz="1400" dirty="0"/>
              <a:t>, </a:t>
            </a:r>
            <a:r>
              <a:rPr lang="ja-JP" altLang="en-US" sz="1400" dirty="0"/>
              <a:t>この検出結果は目視で正解か確認されたので信頼できると考えています</a:t>
            </a:r>
            <a:r>
              <a:rPr lang="en-US" altLang="ja-JP" sz="1400" dirty="0"/>
              <a:t>. </a:t>
            </a:r>
            <a:r>
              <a:rPr lang="ja-JP" altLang="en-US" sz="1400" dirty="0" smtClean="0"/>
              <a:t>下の表は各システム</a:t>
            </a:r>
            <a:r>
              <a:rPr lang="ja-JP" altLang="en-US" sz="1400" dirty="0"/>
              <a:t>の概要</a:t>
            </a:r>
            <a:r>
              <a:rPr lang="ja-JP" altLang="en-US" sz="1400" dirty="0" smtClean="0"/>
              <a:t>を示して</a:t>
            </a:r>
            <a:r>
              <a:rPr lang="ja-JP" altLang="en-US" sz="1400" dirty="0"/>
              <a:t>います</a:t>
            </a:r>
            <a:r>
              <a:rPr lang="en-US" altLang="ja-JP" sz="1400" dirty="0"/>
              <a:t>. </a:t>
            </a:r>
            <a:r>
              <a:rPr lang="en-US" altLang="ja-JP" sz="1400" dirty="0" smtClean="0"/>
              <a:t>Xerces-J</a:t>
            </a:r>
            <a:r>
              <a:rPr lang="ja-JP" altLang="en-US" sz="1400" dirty="0" smtClean="0"/>
              <a:t>と</a:t>
            </a:r>
            <a:r>
              <a:rPr lang="en-US" altLang="ja-JP" sz="1400" dirty="0" err="1" smtClean="0"/>
              <a:t>ArgoUML</a:t>
            </a:r>
            <a:r>
              <a:rPr lang="en-US" altLang="ja-JP" sz="1400" dirty="0" smtClean="0"/>
              <a:t>,</a:t>
            </a:r>
            <a:r>
              <a:rPr lang="en-US" altLang="ja-JP" sz="1400" baseline="0" dirty="0" smtClean="0"/>
              <a:t> Apache Ant</a:t>
            </a:r>
            <a:r>
              <a:rPr lang="ja-JP" altLang="en-US" sz="1400" baseline="0" dirty="0" smtClean="0"/>
              <a:t>の合計</a:t>
            </a:r>
            <a:r>
              <a:rPr lang="en-US" altLang="ja-JP" sz="1400" baseline="0" dirty="0" smtClean="0"/>
              <a:t>64</a:t>
            </a:r>
            <a:r>
              <a:rPr lang="ja-JP" altLang="en-US" sz="1400" baseline="0" dirty="0" smtClean="0"/>
              <a:t>リリースを調査対象としています。</a:t>
            </a:r>
            <a:endParaRPr lang="en-US" altLang="ja-JP" sz="1400"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12</a:t>
            </a:fld>
            <a:endParaRPr kumimoji="1" lang="ja-JP" altLang="en-US"/>
          </a:p>
        </p:txBody>
      </p:sp>
    </p:spTree>
    <p:extLst>
      <p:ext uri="{BB962C8B-B14F-4D97-AF65-F5344CB8AC3E}">
        <p14:creationId xmlns:p14="http://schemas.microsoft.com/office/powerpoint/2010/main" val="27705719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7:27</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それでは調査手順を説明します</a:t>
            </a:r>
            <a:r>
              <a:rPr lang="en-US" altLang="ja-JP" sz="1400" dirty="0" smtClean="0"/>
              <a:t>. </a:t>
            </a:r>
            <a:r>
              <a:rPr lang="ja-JP" altLang="en-US" sz="1400" dirty="0" smtClean="0"/>
              <a:t>この図のように</a:t>
            </a:r>
            <a:r>
              <a:rPr lang="en-US" altLang="ja-JP" sz="1400" dirty="0" smtClean="0"/>
              <a:t>,</a:t>
            </a:r>
            <a:r>
              <a:rPr lang="ja-JP" altLang="en-US" sz="1400" dirty="0" smtClean="0"/>
              <a:t>手順は</a:t>
            </a:r>
            <a:r>
              <a:rPr lang="en-US" altLang="ja-JP" sz="1400" dirty="0" smtClean="0"/>
              <a:t>1</a:t>
            </a:r>
            <a:r>
              <a:rPr lang="ja-JP" altLang="en-US" sz="1400" dirty="0" smtClean="0"/>
              <a:t>から</a:t>
            </a:r>
            <a:r>
              <a:rPr lang="en-US" altLang="ja-JP" sz="1400" dirty="0" smtClean="0"/>
              <a:t>4</a:t>
            </a:r>
            <a:r>
              <a:rPr lang="ja-JP" altLang="en-US" sz="1400" dirty="0" smtClean="0"/>
              <a:t>に分けられます</a:t>
            </a:r>
            <a:r>
              <a:rPr lang="en-US" altLang="ja-JP" sz="1400" dirty="0" smtClean="0"/>
              <a:t>. </a:t>
            </a:r>
            <a:r>
              <a:rPr lang="ja-JP" altLang="en-US" sz="1400" dirty="0" smtClean="0"/>
              <a:t>まず手順</a:t>
            </a:r>
            <a:r>
              <a:rPr lang="en-US" altLang="ja-JP" sz="1400" dirty="0" smtClean="0"/>
              <a:t>1</a:t>
            </a:r>
            <a:r>
              <a:rPr lang="ja-JP" altLang="en-US" sz="1400" dirty="0" smtClean="0"/>
              <a:t>として</a:t>
            </a:r>
            <a:r>
              <a:rPr lang="en-US" altLang="ja-JP" sz="1400" dirty="0" smtClean="0"/>
              <a:t>, </a:t>
            </a:r>
            <a:r>
              <a:rPr lang="ja-JP" altLang="en-US" sz="1400" dirty="0" smtClean="0"/>
              <a:t>調査対象のシステムの各リリースバージョンのソースコードから</a:t>
            </a:r>
            <a:r>
              <a:rPr lang="en-US" altLang="ja-JP" sz="1400" dirty="0" smtClean="0"/>
              <a:t>, Code Smell</a:t>
            </a:r>
            <a:r>
              <a:rPr lang="ja-JP" altLang="en-US" sz="1400" dirty="0" err="1" smtClean="0"/>
              <a:t>の検</a:t>
            </a:r>
            <a:r>
              <a:rPr lang="ja-JP" altLang="en-US" sz="1400" dirty="0" smtClean="0"/>
              <a:t>出を行ないました</a:t>
            </a:r>
            <a:r>
              <a:rPr lang="en-US" altLang="ja-JP" sz="1400" dirty="0" smtClean="0"/>
              <a:t>. </a:t>
            </a:r>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13</a:t>
            </a:fld>
            <a:endParaRPr kumimoji="1" lang="ja-JP" altLang="en-US"/>
          </a:p>
        </p:txBody>
      </p:sp>
    </p:spTree>
    <p:extLst>
      <p:ext uri="{BB962C8B-B14F-4D97-AF65-F5344CB8AC3E}">
        <p14:creationId xmlns:p14="http://schemas.microsoft.com/office/powerpoint/2010/main" val="18217463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400" dirty="0" smtClean="0"/>
              <a:t>7:42</a:t>
            </a:r>
          </a:p>
          <a:p>
            <a:r>
              <a:rPr lang="ja-JP" altLang="en-US" sz="1400" dirty="0" smtClean="0"/>
              <a:t>本研究ではソースコードから</a:t>
            </a:r>
            <a:r>
              <a:rPr lang="en-US" altLang="ja-JP" sz="1400" dirty="0" smtClean="0"/>
              <a:t>Code Smell</a:t>
            </a:r>
            <a:r>
              <a:rPr lang="ja-JP" altLang="en-US" sz="1400" dirty="0" smtClean="0"/>
              <a:t>を自動</a:t>
            </a:r>
            <a:r>
              <a:rPr lang="ja-JP" altLang="en-US" sz="1400" dirty="0"/>
              <a:t>検出する</a:t>
            </a:r>
            <a:r>
              <a:rPr lang="ja-JP" altLang="en-US" sz="1400" dirty="0" smtClean="0"/>
              <a:t>ツール</a:t>
            </a:r>
            <a:r>
              <a:rPr lang="en-US" altLang="ja-JP" sz="1400" dirty="0" err="1" smtClean="0"/>
              <a:t>inFusion</a:t>
            </a:r>
            <a:r>
              <a:rPr lang="ja-JP" altLang="en-US" sz="1400" dirty="0" smtClean="0"/>
              <a:t>を利用しました</a:t>
            </a:r>
            <a:r>
              <a:rPr lang="en-US" altLang="ja-JP" sz="1400" dirty="0" smtClean="0"/>
              <a:t>. </a:t>
            </a:r>
            <a:r>
              <a:rPr lang="ja-JP" altLang="en-US" sz="1400" dirty="0"/>
              <a:t>このツールでは</a:t>
            </a:r>
            <a:r>
              <a:rPr lang="en-US" altLang="ja-JP" sz="1400" dirty="0"/>
              <a:t>, </a:t>
            </a:r>
            <a:r>
              <a:rPr lang="ja-JP" altLang="en-US" sz="1400" dirty="0" smtClean="0"/>
              <a:t>ソースコードのメトリクス値</a:t>
            </a:r>
            <a:r>
              <a:rPr lang="ja-JP" altLang="en-US" sz="1400" dirty="0"/>
              <a:t>の大きさなどから</a:t>
            </a:r>
            <a:r>
              <a:rPr lang="en-US" altLang="ja-JP" sz="1400" dirty="0"/>
              <a:t>, </a:t>
            </a:r>
            <a:r>
              <a:rPr lang="en-US" altLang="ja-JP" sz="1400" dirty="0" smtClean="0"/>
              <a:t>Code Smell</a:t>
            </a:r>
            <a:r>
              <a:rPr lang="ja-JP" altLang="en-US" sz="1400" dirty="0" smtClean="0"/>
              <a:t>の</a:t>
            </a:r>
            <a:r>
              <a:rPr lang="ja-JP" altLang="en-US" sz="1400" dirty="0"/>
              <a:t>示す問題の大きさを深刻度と</a:t>
            </a:r>
            <a:r>
              <a:rPr lang="ja-JP" altLang="en-US" sz="1400" dirty="0" smtClean="0"/>
              <a:t>いう</a:t>
            </a:r>
            <a:r>
              <a:rPr lang="en-US" altLang="ja-JP" sz="1400" dirty="0" smtClean="0"/>
              <a:t>, 1</a:t>
            </a:r>
            <a:r>
              <a:rPr lang="ja-JP" altLang="en-US" sz="1400" dirty="0" smtClean="0"/>
              <a:t>から</a:t>
            </a:r>
            <a:r>
              <a:rPr lang="en-US" altLang="ja-JP" sz="1400" dirty="0" smtClean="0"/>
              <a:t>10</a:t>
            </a:r>
            <a:r>
              <a:rPr lang="ja-JP" altLang="en-US" sz="1400" dirty="0" err="1" smtClean="0"/>
              <a:t>までの</a:t>
            </a:r>
            <a:r>
              <a:rPr lang="ja-JP" altLang="en-US" sz="1400" dirty="0" smtClean="0"/>
              <a:t>数値</a:t>
            </a:r>
            <a:r>
              <a:rPr lang="ja-JP" altLang="en-US" sz="1400" dirty="0"/>
              <a:t>で表します</a:t>
            </a:r>
            <a:r>
              <a:rPr lang="en-US" altLang="ja-JP" sz="1400" dirty="0" smtClean="0"/>
              <a:t>. </a:t>
            </a:r>
            <a:r>
              <a:rPr kumimoji="1" lang="ja-JP" altLang="en-US" sz="1400" baseline="0" dirty="0" smtClean="0"/>
              <a:t>深刻度</a:t>
            </a:r>
            <a:r>
              <a:rPr kumimoji="1" lang="en-US" altLang="ja-JP" sz="1400" baseline="0" dirty="0" smtClean="0"/>
              <a:t>1</a:t>
            </a:r>
            <a:r>
              <a:rPr kumimoji="1" lang="ja-JP" altLang="en-US" sz="1400" baseline="0" dirty="0" smtClean="0"/>
              <a:t>が最も軽微な</a:t>
            </a:r>
            <a:r>
              <a:rPr kumimoji="1" lang="en-US" altLang="ja-JP" sz="1400" baseline="0" dirty="0" smtClean="0"/>
              <a:t>Code Smell</a:t>
            </a:r>
            <a:r>
              <a:rPr kumimoji="1" lang="ja-JP" altLang="en-US" sz="1400" baseline="0" dirty="0" smtClean="0"/>
              <a:t>で</a:t>
            </a:r>
            <a:r>
              <a:rPr kumimoji="1" lang="en-US" altLang="ja-JP" sz="1400" baseline="0" dirty="0" smtClean="0"/>
              <a:t>, </a:t>
            </a:r>
            <a:r>
              <a:rPr kumimoji="1" lang="ja-JP" altLang="en-US" sz="1400" baseline="0" dirty="0" smtClean="0"/>
              <a:t>深刻度</a:t>
            </a:r>
            <a:r>
              <a:rPr kumimoji="1" lang="en-US" altLang="ja-JP" sz="1400" baseline="0" dirty="0" smtClean="0"/>
              <a:t>10</a:t>
            </a:r>
            <a:r>
              <a:rPr kumimoji="1" lang="ja-JP" altLang="en-US" sz="1400" baseline="0" dirty="0" smtClean="0"/>
              <a:t>が最悪な</a:t>
            </a:r>
            <a:r>
              <a:rPr kumimoji="1" lang="en-US" altLang="ja-JP" sz="1400" baseline="0" dirty="0" smtClean="0"/>
              <a:t>Code Smell</a:t>
            </a:r>
            <a:r>
              <a:rPr kumimoji="1" lang="ja-JP" altLang="en-US" sz="1400" baseline="0" dirty="0" smtClean="0"/>
              <a:t>とします</a:t>
            </a:r>
            <a:r>
              <a:rPr kumimoji="1" lang="en-US" altLang="ja-JP" sz="1400" baseline="0" dirty="0" smtClean="0"/>
              <a:t>. </a:t>
            </a:r>
            <a:r>
              <a:rPr lang="ja-JP" altLang="en-US" sz="1400" dirty="0" smtClean="0"/>
              <a:t>利用例</a:t>
            </a:r>
            <a:r>
              <a:rPr lang="ja-JP" altLang="en-US" sz="1400" dirty="0"/>
              <a:t>として</a:t>
            </a:r>
            <a:r>
              <a:rPr lang="en-US" altLang="ja-JP" sz="1400" dirty="0"/>
              <a:t>, </a:t>
            </a:r>
            <a:r>
              <a:rPr lang="en-US" altLang="ja-JP" sz="1400" dirty="0" err="1"/>
              <a:t>inFusion</a:t>
            </a:r>
            <a:r>
              <a:rPr lang="ja-JP" altLang="en-US" sz="1400" dirty="0" smtClean="0"/>
              <a:t>で</a:t>
            </a:r>
            <a:r>
              <a:rPr lang="en-US" altLang="ja-JP" sz="1400" dirty="0" smtClean="0"/>
              <a:t>Blob </a:t>
            </a:r>
            <a:r>
              <a:rPr lang="en-US" altLang="ja-JP" sz="1400" dirty="0"/>
              <a:t>Class</a:t>
            </a:r>
            <a:r>
              <a:rPr lang="ja-JP" altLang="en-US" sz="1400" dirty="0" err="1"/>
              <a:t>を検</a:t>
            </a:r>
            <a:r>
              <a:rPr lang="ja-JP" altLang="en-US" sz="1400" dirty="0"/>
              <a:t>出する例について説明します</a:t>
            </a:r>
            <a:r>
              <a:rPr lang="en-US" altLang="ja-JP" sz="1400" dirty="0"/>
              <a:t>. </a:t>
            </a:r>
            <a:r>
              <a:rPr lang="en-US" altLang="ja-JP" sz="1400" dirty="0" err="1" smtClean="0"/>
              <a:t>inFusion</a:t>
            </a:r>
            <a:r>
              <a:rPr lang="ja-JP" altLang="en-US" sz="1400" dirty="0" smtClean="0"/>
              <a:t>はまずソースコードからメトリクス値</a:t>
            </a:r>
            <a:r>
              <a:rPr lang="ja-JP" altLang="en-US" sz="1400" dirty="0"/>
              <a:t>を</a:t>
            </a:r>
            <a:r>
              <a:rPr lang="ja-JP" altLang="en-US" sz="1400" dirty="0" smtClean="0"/>
              <a:t>計測し</a:t>
            </a:r>
            <a:r>
              <a:rPr lang="en-US" altLang="ja-JP" sz="1400" dirty="0" smtClean="0"/>
              <a:t>, </a:t>
            </a:r>
            <a:r>
              <a:rPr lang="ja-JP" altLang="en-US" sz="1400" dirty="0" smtClean="0"/>
              <a:t>次に</a:t>
            </a:r>
            <a:r>
              <a:rPr lang="en-US" altLang="ja-JP" sz="1400" dirty="0" smtClean="0"/>
              <a:t>Code Smell</a:t>
            </a:r>
            <a:r>
              <a:rPr lang="ja-JP" altLang="en-US" sz="1400" dirty="0" smtClean="0"/>
              <a:t>の種類の判定</a:t>
            </a:r>
            <a:r>
              <a:rPr lang="en-US" altLang="ja-JP" sz="1400" dirty="0" smtClean="0"/>
              <a:t>, </a:t>
            </a:r>
            <a:r>
              <a:rPr lang="ja-JP" altLang="en-US" sz="1400" dirty="0" smtClean="0"/>
              <a:t>深刻度の判定の</a:t>
            </a:r>
            <a:r>
              <a:rPr lang="en-US" altLang="ja-JP" sz="1400" dirty="0" smtClean="0"/>
              <a:t>3</a:t>
            </a:r>
            <a:r>
              <a:rPr lang="ja-JP" altLang="en-US" sz="1400" dirty="0" err="1" smtClean="0"/>
              <a:t>つの</a:t>
            </a:r>
            <a:r>
              <a:rPr lang="ja-JP" altLang="en-US" sz="1400" dirty="0" smtClean="0"/>
              <a:t>手順で</a:t>
            </a:r>
            <a:r>
              <a:rPr lang="en-US" altLang="ja-JP" sz="1400" dirty="0" smtClean="0"/>
              <a:t>Code Smell</a:t>
            </a:r>
            <a:r>
              <a:rPr lang="ja-JP" altLang="en-US" sz="1400" dirty="0" err="1" smtClean="0"/>
              <a:t>を検</a:t>
            </a:r>
            <a:r>
              <a:rPr lang="ja-JP" altLang="en-US" sz="1400" dirty="0" smtClean="0"/>
              <a:t>出します</a:t>
            </a:r>
            <a:r>
              <a:rPr lang="en-US" altLang="ja-JP" sz="1400" dirty="0" smtClean="0"/>
              <a:t>. </a:t>
            </a:r>
            <a:r>
              <a:rPr lang="ja-JP" altLang="en-US" sz="1400" dirty="0" smtClean="0"/>
              <a:t>この</a:t>
            </a:r>
            <a:r>
              <a:rPr lang="ja-JP" altLang="en-US" sz="1400" dirty="0"/>
              <a:t>例では</a:t>
            </a:r>
            <a:r>
              <a:rPr lang="en-US" altLang="ja-JP" sz="1400" dirty="0"/>
              <a:t>, </a:t>
            </a:r>
            <a:r>
              <a:rPr lang="ja-JP" altLang="en-US" sz="1400" dirty="0"/>
              <a:t>これら</a:t>
            </a:r>
            <a:r>
              <a:rPr lang="ja-JP" altLang="en-US" sz="1400" dirty="0" smtClean="0"/>
              <a:t>の行数や複雑度などのメトリクスから</a:t>
            </a:r>
            <a:r>
              <a:rPr lang="en-US" altLang="ja-JP" sz="1400" dirty="0" smtClean="0"/>
              <a:t>, Blob </a:t>
            </a:r>
            <a:r>
              <a:rPr lang="en-US" altLang="ja-JP" sz="1400" dirty="0"/>
              <a:t>Class</a:t>
            </a:r>
            <a:r>
              <a:rPr lang="ja-JP" altLang="en-US" sz="1400" dirty="0" smtClean="0"/>
              <a:t>の特徴</a:t>
            </a:r>
            <a:r>
              <a:rPr lang="ja-JP" altLang="en-US" sz="1400" dirty="0"/>
              <a:t>と一致すると判定</a:t>
            </a:r>
            <a:r>
              <a:rPr lang="ja-JP" altLang="en-US" sz="1400" dirty="0" smtClean="0"/>
              <a:t>され</a:t>
            </a:r>
            <a:r>
              <a:rPr lang="en-US" altLang="ja-JP" sz="1400" dirty="0" smtClean="0"/>
              <a:t>, </a:t>
            </a:r>
            <a:r>
              <a:rPr lang="ja-JP" altLang="en-US" sz="1400" dirty="0" smtClean="0"/>
              <a:t>深刻度は</a:t>
            </a:r>
            <a:r>
              <a:rPr lang="en-US" altLang="ja-JP" sz="1400" dirty="0" smtClean="0"/>
              <a:t>4</a:t>
            </a:r>
            <a:r>
              <a:rPr lang="ja-JP" altLang="en-US" sz="1400" dirty="0" smtClean="0"/>
              <a:t>と判定されます</a:t>
            </a:r>
            <a:r>
              <a:rPr lang="en-US" altLang="ja-JP" sz="1400" dirty="0"/>
              <a:t>. </a:t>
            </a:r>
            <a:r>
              <a:rPr lang="ja-JP" altLang="en-US" sz="1400" dirty="0"/>
              <a:t>ツールの出力結果には</a:t>
            </a:r>
            <a:r>
              <a:rPr lang="en-US" altLang="ja-JP" sz="1400" dirty="0" smtClean="0"/>
              <a:t>,</a:t>
            </a:r>
            <a:r>
              <a:rPr lang="ja-JP" altLang="en-US" sz="1400" dirty="0" smtClean="0"/>
              <a:t>検出元のクラスやメソッドと</a:t>
            </a:r>
            <a:r>
              <a:rPr lang="en-US" altLang="ja-JP" sz="1400" dirty="0" smtClean="0"/>
              <a:t>Code Smell</a:t>
            </a:r>
            <a:r>
              <a:rPr lang="ja-JP" altLang="en-US" sz="1400" dirty="0" smtClean="0"/>
              <a:t>の種類</a:t>
            </a:r>
            <a:r>
              <a:rPr lang="en-US" altLang="ja-JP" sz="1400" dirty="0" smtClean="0"/>
              <a:t>, </a:t>
            </a:r>
            <a:r>
              <a:rPr lang="ja-JP" altLang="en-US" sz="1400" dirty="0"/>
              <a:t>深刻度の３つの情報が含まれます</a:t>
            </a:r>
            <a:r>
              <a:rPr lang="en-US" altLang="ja-JP" sz="1400" dirty="0"/>
              <a:t>. </a:t>
            </a:r>
            <a:endParaRPr lang="ja-JP" altLang="en-US"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14</a:t>
            </a:fld>
            <a:endParaRPr kumimoji="1" lang="ja-JP" altLang="en-US"/>
          </a:p>
        </p:txBody>
      </p:sp>
    </p:spTree>
    <p:extLst>
      <p:ext uri="{BB962C8B-B14F-4D97-AF65-F5344CB8AC3E}">
        <p14:creationId xmlns:p14="http://schemas.microsoft.com/office/powerpoint/2010/main" val="16174759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9:02</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次に手順</a:t>
            </a:r>
            <a:r>
              <a:rPr lang="en-US" altLang="ja-JP" sz="1400" dirty="0" smtClean="0"/>
              <a:t>2</a:t>
            </a:r>
            <a:r>
              <a:rPr lang="ja-JP" altLang="en-US" sz="1400" dirty="0" smtClean="0"/>
              <a:t>として</a:t>
            </a:r>
            <a:r>
              <a:rPr lang="en-US" altLang="ja-JP" sz="1400" dirty="0" smtClean="0"/>
              <a:t>, </a:t>
            </a:r>
            <a:r>
              <a:rPr lang="ja-JP" altLang="en-US" sz="1400" dirty="0" smtClean="0"/>
              <a:t>連続するリリースバージョン間で</a:t>
            </a:r>
            <a:r>
              <a:rPr lang="en-US" altLang="ja-JP" sz="1400" dirty="0" smtClean="0"/>
              <a:t>, Code Smell</a:t>
            </a:r>
            <a:r>
              <a:rPr lang="ja-JP" altLang="en-US" sz="1400" dirty="0" smtClean="0"/>
              <a:t>の深刻度を比較し</a:t>
            </a:r>
            <a:r>
              <a:rPr lang="en-US" altLang="ja-JP" sz="1400" dirty="0" smtClean="0"/>
              <a:t>, </a:t>
            </a:r>
            <a:r>
              <a:rPr lang="ja-JP" altLang="en-US" sz="1400" dirty="0" smtClean="0"/>
              <a:t>深刻度の増減を計測しました</a:t>
            </a:r>
            <a:r>
              <a:rPr lang="en-US" altLang="ja-JP" sz="1400" dirty="0" smtClean="0"/>
              <a:t>. </a:t>
            </a:r>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15</a:t>
            </a:fld>
            <a:endParaRPr kumimoji="1" lang="ja-JP" altLang="en-US"/>
          </a:p>
        </p:txBody>
      </p:sp>
    </p:spTree>
    <p:extLst>
      <p:ext uri="{BB962C8B-B14F-4D97-AF65-F5344CB8AC3E}">
        <p14:creationId xmlns:p14="http://schemas.microsoft.com/office/powerpoint/2010/main" val="22967865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9:11</a:t>
            </a:r>
          </a:p>
          <a:p>
            <a:r>
              <a:rPr kumimoji="1" lang="ja-JP" altLang="en-US" dirty="0" smtClean="0"/>
              <a:t>この図は</a:t>
            </a:r>
            <a:r>
              <a:rPr lang="en-US" altLang="ja-JP" dirty="0" smtClean="0"/>
              <a:t>Code Smell</a:t>
            </a:r>
            <a:r>
              <a:rPr lang="ja-JP" altLang="en-US" dirty="0" smtClean="0"/>
              <a:t>の</a:t>
            </a:r>
            <a:r>
              <a:rPr kumimoji="1" lang="ja-JP" altLang="en-US" dirty="0" smtClean="0"/>
              <a:t>深刻度の増減の例を示しています</a:t>
            </a:r>
            <a:r>
              <a:rPr kumimoji="1" lang="en-US" altLang="ja-JP" dirty="0" smtClean="0"/>
              <a:t>.</a:t>
            </a:r>
            <a:r>
              <a:rPr kumimoji="1" lang="ja-JP" altLang="en-US" dirty="0" smtClean="0"/>
              <a:t>リリース</a:t>
            </a:r>
            <a:r>
              <a:rPr kumimoji="1" lang="en-US" altLang="ja-JP" dirty="0" smtClean="0"/>
              <a:t>k</a:t>
            </a:r>
            <a:r>
              <a:rPr kumimoji="1" lang="ja-JP" altLang="en-US" dirty="0" smtClean="0"/>
              <a:t>のクラス</a:t>
            </a:r>
            <a:r>
              <a:rPr kumimoji="1" lang="en-US" altLang="ja-JP" dirty="0" smtClean="0"/>
              <a:t>A</a:t>
            </a:r>
            <a:r>
              <a:rPr kumimoji="1" lang="ja-JP" altLang="en-US" dirty="0" err="1" smtClean="0"/>
              <a:t>には</a:t>
            </a:r>
            <a:r>
              <a:rPr kumimoji="1" lang="en-US" altLang="ja-JP" dirty="0" smtClean="0"/>
              <a:t>3</a:t>
            </a:r>
            <a:r>
              <a:rPr kumimoji="1" lang="ja-JP" altLang="en-US" dirty="0" err="1" smtClean="0"/>
              <a:t>つの</a:t>
            </a:r>
            <a:r>
              <a:rPr kumimoji="1" lang="en-US" altLang="ja-JP" dirty="0" smtClean="0"/>
              <a:t>Code Smell</a:t>
            </a:r>
            <a:r>
              <a:rPr kumimoji="1" lang="ja-JP" altLang="en-US" dirty="0" smtClean="0"/>
              <a:t>があります</a:t>
            </a:r>
            <a:r>
              <a:rPr kumimoji="1" lang="en-US" altLang="ja-JP" dirty="0" smtClean="0"/>
              <a:t>. </a:t>
            </a:r>
            <a:r>
              <a:rPr kumimoji="1" lang="ja-JP" altLang="en-US" dirty="0" smtClean="0"/>
              <a:t>クラスレベルの</a:t>
            </a:r>
            <a:r>
              <a:rPr kumimoji="1" lang="en-US" altLang="ja-JP" dirty="0" smtClean="0"/>
              <a:t>Code Smell</a:t>
            </a:r>
            <a:r>
              <a:rPr kumimoji="1" lang="ja-JP" altLang="en-US" dirty="0" smtClean="0"/>
              <a:t>の</a:t>
            </a:r>
            <a:r>
              <a:rPr kumimoji="1" lang="en-US" altLang="ja-JP" dirty="0" smtClean="0"/>
              <a:t>Blob Class</a:t>
            </a:r>
            <a:r>
              <a:rPr kumimoji="1" lang="ja-JP" altLang="en-US" dirty="0" smtClean="0"/>
              <a:t>の深刻度は、リリース</a:t>
            </a:r>
            <a:r>
              <a:rPr kumimoji="1" lang="en-US" altLang="ja-JP" dirty="0" smtClean="0"/>
              <a:t>k</a:t>
            </a:r>
            <a:r>
              <a:rPr kumimoji="1" lang="ja-JP" altLang="en-US" dirty="0" smtClean="0"/>
              <a:t>からリリース</a:t>
            </a:r>
            <a:r>
              <a:rPr kumimoji="1" lang="en-US" altLang="ja-JP" dirty="0" smtClean="0"/>
              <a:t>k+1</a:t>
            </a:r>
            <a:r>
              <a:rPr kumimoji="1" lang="ja-JP" altLang="en-US" dirty="0" smtClean="0"/>
              <a:t>の間で変化していません</a:t>
            </a:r>
            <a:r>
              <a:rPr kumimoji="1" lang="en-US" altLang="ja-JP" dirty="0" smtClean="0"/>
              <a:t>. </a:t>
            </a:r>
            <a:r>
              <a:rPr kumimoji="1" lang="ja-JP" altLang="en-US" dirty="0" smtClean="0"/>
              <a:t>メソッド</a:t>
            </a:r>
            <a:r>
              <a:rPr kumimoji="1" lang="en-US" altLang="ja-JP" dirty="0" smtClean="0"/>
              <a:t>m1()</a:t>
            </a:r>
            <a:r>
              <a:rPr kumimoji="1" lang="ja-JP" altLang="en-US" dirty="0" smtClean="0"/>
              <a:t>と</a:t>
            </a:r>
            <a:r>
              <a:rPr kumimoji="1" lang="en-US" altLang="ja-JP" dirty="0" smtClean="0"/>
              <a:t>m2()</a:t>
            </a:r>
            <a:r>
              <a:rPr kumimoji="1" lang="ja-JP" altLang="en-US" dirty="0" smtClean="0"/>
              <a:t>の</a:t>
            </a:r>
            <a:r>
              <a:rPr kumimoji="1" lang="en-US" altLang="ja-JP" dirty="0" smtClean="0"/>
              <a:t>Blob Operation</a:t>
            </a:r>
            <a:r>
              <a:rPr kumimoji="1" lang="ja-JP" altLang="en-US" dirty="0" smtClean="0"/>
              <a:t>の深刻度はそれぞれ増加と減少しています</a:t>
            </a:r>
            <a:r>
              <a:rPr kumimoji="1" lang="en-US" altLang="ja-JP" dirty="0" smtClean="0"/>
              <a:t>. m2()</a:t>
            </a:r>
            <a:r>
              <a:rPr kumimoji="1" lang="ja-JP" altLang="en-US" dirty="0" smtClean="0"/>
              <a:t>の</a:t>
            </a:r>
            <a:r>
              <a:rPr kumimoji="1" lang="en-US" altLang="ja-JP" dirty="0" smtClean="0"/>
              <a:t>Blob</a:t>
            </a:r>
            <a:r>
              <a:rPr kumimoji="1" lang="ja-JP" altLang="en-US" dirty="0" smtClean="0"/>
              <a:t> </a:t>
            </a:r>
            <a:r>
              <a:rPr kumimoji="1" lang="en-US" altLang="ja-JP" dirty="0" smtClean="0"/>
              <a:t>Operation</a:t>
            </a:r>
            <a:r>
              <a:rPr kumimoji="1" lang="ja-JP" altLang="en-US" dirty="0" smtClean="0"/>
              <a:t>は除去されていますが</a:t>
            </a:r>
            <a:r>
              <a:rPr kumimoji="1" lang="en-US" altLang="ja-JP" dirty="0" smtClean="0"/>
              <a:t>, </a:t>
            </a:r>
            <a:r>
              <a:rPr kumimoji="1" lang="ja-JP" altLang="en-US" dirty="0" smtClean="0"/>
              <a:t>本研究では</a:t>
            </a:r>
            <a:r>
              <a:rPr kumimoji="1" lang="en-US" altLang="ja-JP" dirty="0" smtClean="0"/>
              <a:t>, Code Smell</a:t>
            </a:r>
            <a:r>
              <a:rPr kumimoji="1" lang="ja-JP" altLang="en-US" dirty="0" smtClean="0"/>
              <a:t>がなければ深刻度</a:t>
            </a:r>
            <a:r>
              <a:rPr kumimoji="1" lang="en-US" altLang="ja-JP" dirty="0" smtClean="0"/>
              <a:t>0</a:t>
            </a:r>
            <a:r>
              <a:rPr kumimoji="1" lang="ja-JP" altLang="en-US" dirty="0" smtClean="0"/>
              <a:t>とします</a:t>
            </a:r>
            <a:r>
              <a:rPr kumimoji="1" lang="en-US" altLang="ja-JP" dirty="0" smtClean="0"/>
              <a:t>. </a:t>
            </a:r>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16</a:t>
            </a:fld>
            <a:endParaRPr kumimoji="1" lang="ja-JP" altLang="en-US"/>
          </a:p>
        </p:txBody>
      </p:sp>
    </p:spTree>
    <p:extLst>
      <p:ext uri="{BB962C8B-B14F-4D97-AF65-F5344CB8AC3E}">
        <p14:creationId xmlns:p14="http://schemas.microsoft.com/office/powerpoint/2010/main" val="20135265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10:03</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手順</a:t>
            </a:r>
            <a:r>
              <a:rPr lang="en-US" altLang="ja-JP" sz="1400" dirty="0" smtClean="0"/>
              <a:t>3</a:t>
            </a:r>
            <a:r>
              <a:rPr lang="ja-JP" altLang="en-US" sz="1400" dirty="0" smtClean="0"/>
              <a:t>では</a:t>
            </a:r>
            <a:r>
              <a:rPr lang="en-US" altLang="ja-JP" sz="1400" dirty="0" smtClean="0"/>
              <a:t>, </a:t>
            </a:r>
            <a:r>
              <a:rPr lang="ja-JP" altLang="en-US" sz="1400" dirty="0" smtClean="0"/>
              <a:t>リファクタリングが実施されたかどうかで</a:t>
            </a:r>
            <a:r>
              <a:rPr lang="en-US" altLang="ja-JP" sz="1400" dirty="0" smtClean="0"/>
              <a:t>Code Smell</a:t>
            </a:r>
            <a:r>
              <a:rPr lang="ja-JP" altLang="en-US" sz="1400" dirty="0" smtClean="0"/>
              <a:t>のグループ分けを行ないました</a:t>
            </a:r>
            <a:r>
              <a:rPr lang="en-US" altLang="ja-JP" sz="1400" dirty="0" smtClean="0"/>
              <a:t>.</a:t>
            </a:r>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17</a:t>
            </a:fld>
            <a:endParaRPr kumimoji="1" lang="ja-JP" altLang="en-US"/>
          </a:p>
        </p:txBody>
      </p:sp>
    </p:spTree>
    <p:extLst>
      <p:ext uri="{BB962C8B-B14F-4D97-AF65-F5344CB8AC3E}">
        <p14:creationId xmlns:p14="http://schemas.microsoft.com/office/powerpoint/2010/main" val="21396481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400" dirty="0" smtClean="0"/>
              <a:t>10:15</a:t>
            </a:r>
          </a:p>
          <a:p>
            <a:r>
              <a:rPr kumimoji="1" lang="ja-JP" altLang="en-US" sz="1400" dirty="0" smtClean="0"/>
              <a:t>グループ分けでは</a:t>
            </a:r>
            <a:r>
              <a:rPr kumimoji="1" lang="en-US" altLang="ja-JP" sz="1400" dirty="0" smtClean="0"/>
              <a:t>, Code Smell</a:t>
            </a:r>
            <a:r>
              <a:rPr kumimoji="1" lang="ja-JP" altLang="en-US" sz="1400" dirty="0" smtClean="0"/>
              <a:t>を含むクラスやメソッドに対してリファクタリングが実施されているかを調べました</a:t>
            </a:r>
            <a:r>
              <a:rPr kumimoji="1" lang="en-US" altLang="ja-JP" sz="1400" dirty="0" smtClean="0"/>
              <a:t>. </a:t>
            </a:r>
            <a:r>
              <a:rPr kumimoji="1" lang="ja-JP" altLang="en-US" sz="1400" dirty="0" smtClean="0"/>
              <a:t>ただし</a:t>
            </a:r>
            <a:r>
              <a:rPr kumimoji="1" lang="en-US" altLang="ja-JP" sz="1400" dirty="0" smtClean="0"/>
              <a:t>, Code Smell</a:t>
            </a:r>
            <a:r>
              <a:rPr kumimoji="1" lang="ja-JP" altLang="en-US" sz="1400" dirty="0" smtClean="0"/>
              <a:t>とは無関係に実施されたリファクタリングを除外するために</a:t>
            </a:r>
            <a:r>
              <a:rPr kumimoji="1" lang="en-US" altLang="ja-JP" sz="1400" dirty="0" smtClean="0"/>
              <a:t>, Code Smell</a:t>
            </a:r>
            <a:r>
              <a:rPr kumimoji="1" lang="ja-JP" altLang="en-US" sz="1400" dirty="0" smtClean="0"/>
              <a:t>を定義した</a:t>
            </a:r>
            <a:r>
              <a:rPr kumimoji="1" lang="en-US" altLang="ja-JP" sz="1400" dirty="0" smtClean="0"/>
              <a:t>Fowler[1]</a:t>
            </a:r>
            <a:r>
              <a:rPr kumimoji="1" lang="ja-JP" altLang="en-US" sz="1400" dirty="0" smtClean="0"/>
              <a:t>や</a:t>
            </a:r>
            <a:r>
              <a:rPr kumimoji="1" lang="en-US" altLang="ja-JP" sz="1400" dirty="0" smtClean="0"/>
              <a:t>Lanza[2]</a:t>
            </a:r>
            <a:r>
              <a:rPr kumimoji="1" lang="ja-JP" altLang="en-US" sz="1400" dirty="0" smtClean="0"/>
              <a:t>が</a:t>
            </a:r>
            <a:r>
              <a:rPr kumimoji="1" lang="en-US" altLang="ja-JP" sz="1400" dirty="0" smtClean="0"/>
              <a:t>, </a:t>
            </a:r>
            <a:r>
              <a:rPr kumimoji="1" lang="ja-JP" altLang="en-US" sz="1400" dirty="0" smtClean="0"/>
              <a:t>各種類の</a:t>
            </a:r>
            <a:r>
              <a:rPr kumimoji="1" lang="en-US" altLang="ja-JP" sz="1400" dirty="0" smtClean="0"/>
              <a:t>Code Smell</a:t>
            </a:r>
            <a:r>
              <a:rPr kumimoji="1" lang="ja-JP" altLang="en-US" sz="1400" dirty="0" smtClean="0"/>
              <a:t>に対応するとしているリファクタリングの種類に限定しています</a:t>
            </a:r>
            <a:r>
              <a:rPr kumimoji="1" lang="en-US" altLang="ja-JP" sz="1400" dirty="0" smtClean="0"/>
              <a:t>.</a:t>
            </a:r>
            <a:r>
              <a:rPr kumimoji="1" lang="en-US" altLang="ja-JP" sz="1400" baseline="0" dirty="0" smtClean="0"/>
              <a:t> </a:t>
            </a:r>
            <a:r>
              <a:rPr kumimoji="1" lang="ja-JP" altLang="en-US" sz="1400" dirty="0" smtClean="0"/>
              <a:t>例えば</a:t>
            </a:r>
            <a:r>
              <a:rPr kumimoji="1" lang="en-US" altLang="ja-JP" sz="1400" dirty="0" smtClean="0"/>
              <a:t>, Blob Class</a:t>
            </a:r>
            <a:r>
              <a:rPr kumimoji="1" lang="ja-JP" altLang="en-US" sz="1400" dirty="0" smtClean="0"/>
              <a:t>に対応するリファクタリングの種類は</a:t>
            </a:r>
            <a:r>
              <a:rPr kumimoji="1" lang="en-US" altLang="ja-JP" sz="1400" dirty="0" smtClean="0"/>
              <a:t>, </a:t>
            </a:r>
            <a:r>
              <a:rPr kumimoji="1" lang="ja-JP" altLang="en-US" sz="1400" dirty="0" smtClean="0"/>
              <a:t>インタフェースの抽出</a:t>
            </a:r>
            <a:r>
              <a:rPr kumimoji="1" lang="en-US" altLang="ja-JP" sz="1400" dirty="0" smtClean="0"/>
              <a:t>, </a:t>
            </a:r>
            <a:r>
              <a:rPr kumimoji="1" lang="ja-JP" altLang="en-US" sz="1400" dirty="0" smtClean="0"/>
              <a:t>サブクラスの抽出</a:t>
            </a:r>
            <a:r>
              <a:rPr kumimoji="1" lang="en-US" altLang="ja-JP" sz="1400" dirty="0" smtClean="0"/>
              <a:t>, </a:t>
            </a:r>
            <a:r>
              <a:rPr kumimoji="1" lang="ja-JP" altLang="en-US" sz="1400" dirty="0" smtClean="0"/>
              <a:t>クラスの抽出</a:t>
            </a:r>
            <a:r>
              <a:rPr kumimoji="1" lang="en-US" altLang="ja-JP" sz="1400" dirty="0" smtClean="0"/>
              <a:t>,  </a:t>
            </a:r>
            <a:r>
              <a:rPr kumimoji="1" lang="ja-JP" altLang="en-US" sz="1400" dirty="0" smtClean="0"/>
              <a:t>オブジェクトによるデータ値の置き換えの４種類です</a:t>
            </a:r>
            <a:r>
              <a:rPr kumimoji="1" lang="en-US" altLang="ja-JP" sz="1400" dirty="0" smtClean="0"/>
              <a:t>. </a:t>
            </a:r>
            <a:endParaRPr kumimoji="1" lang="ja-JP" altLang="en-US" sz="140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18</a:t>
            </a:fld>
            <a:endParaRPr kumimoji="1" lang="ja-JP" altLang="en-US"/>
          </a:p>
        </p:txBody>
      </p:sp>
    </p:spTree>
    <p:extLst>
      <p:ext uri="{BB962C8B-B14F-4D97-AF65-F5344CB8AC3E}">
        <p14:creationId xmlns:p14="http://schemas.microsoft.com/office/powerpoint/2010/main" val="41690567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11:00</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そして手順</a:t>
            </a:r>
            <a:r>
              <a:rPr lang="en-US" altLang="ja-JP" sz="1400" dirty="0" smtClean="0"/>
              <a:t>4</a:t>
            </a:r>
            <a:r>
              <a:rPr lang="ja-JP" altLang="en-US" sz="1400" dirty="0" smtClean="0"/>
              <a:t>では</a:t>
            </a:r>
            <a:r>
              <a:rPr lang="en-US" altLang="ja-JP" sz="1400" dirty="0" smtClean="0"/>
              <a:t>, </a:t>
            </a:r>
            <a:r>
              <a:rPr lang="ja-JP" altLang="en-US" sz="1400" dirty="0" smtClean="0"/>
              <a:t>リファクタリングされた</a:t>
            </a:r>
            <a:r>
              <a:rPr lang="en-US" altLang="ja-JP" sz="1400" dirty="0" smtClean="0"/>
              <a:t>Code Smell</a:t>
            </a:r>
            <a:r>
              <a:rPr lang="ja-JP" altLang="en-US" sz="1400" dirty="0" smtClean="0"/>
              <a:t>とリファクタリングされなかった</a:t>
            </a:r>
            <a:r>
              <a:rPr lang="en-US" altLang="ja-JP" sz="1400" dirty="0" smtClean="0"/>
              <a:t>Code Smell</a:t>
            </a:r>
            <a:r>
              <a:rPr lang="ja-JP" altLang="en-US" sz="1400" dirty="0" smtClean="0"/>
              <a:t>の２グループ間で</a:t>
            </a:r>
            <a:r>
              <a:rPr lang="en-US" altLang="ja-JP" sz="1400" dirty="0" smtClean="0"/>
              <a:t>, 2</a:t>
            </a:r>
            <a:r>
              <a:rPr lang="ja-JP" altLang="en-US" sz="1400" dirty="0" err="1" smtClean="0"/>
              <a:t>つの</a:t>
            </a:r>
            <a:r>
              <a:rPr lang="en-US" altLang="ja-JP" sz="1400" dirty="0" smtClean="0"/>
              <a:t>RQ</a:t>
            </a:r>
            <a:r>
              <a:rPr lang="ja-JP" altLang="en-US" sz="1400" dirty="0" smtClean="0"/>
              <a:t>に答えるために有意差検定をそれぞれ行ないました</a:t>
            </a:r>
            <a:r>
              <a:rPr lang="en-US" altLang="ja-JP" sz="1400" dirty="0" smtClean="0"/>
              <a:t>. </a:t>
            </a:r>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19</a:t>
            </a:fld>
            <a:endParaRPr kumimoji="1" lang="ja-JP" altLang="en-US"/>
          </a:p>
        </p:txBody>
      </p:sp>
    </p:spTree>
    <p:extLst>
      <p:ext uri="{BB962C8B-B14F-4D97-AF65-F5344CB8AC3E}">
        <p14:creationId xmlns:p14="http://schemas.microsoft.com/office/powerpoint/2010/main" val="1939999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まずリファクタリングとは</a:t>
            </a:r>
            <a:r>
              <a:rPr lang="en-US" altLang="ja-JP" sz="1400" dirty="0" smtClean="0"/>
              <a:t>, </a:t>
            </a:r>
            <a:r>
              <a:rPr lang="ja-JP" altLang="en-US" sz="1400" dirty="0" smtClean="0"/>
              <a:t>ソフトウェアの外部から見た動作を変えずに</a:t>
            </a:r>
            <a:r>
              <a:rPr lang="en-US" altLang="ja-JP" sz="1400" dirty="0" smtClean="0"/>
              <a:t>, </a:t>
            </a:r>
            <a:r>
              <a:rPr lang="ja-JP" altLang="en-US" sz="1400" dirty="0" smtClean="0"/>
              <a:t>ソースコードを整理する作業のことです</a:t>
            </a:r>
            <a:r>
              <a:rPr lang="en-US" altLang="ja-JP" sz="1400" dirty="0" smtClean="0"/>
              <a:t>. </a:t>
            </a:r>
            <a:r>
              <a:rPr lang="ja-JP" altLang="en-US" sz="1400" dirty="0" smtClean="0"/>
              <a:t>リファクタリングは</a:t>
            </a:r>
            <a:r>
              <a:rPr lang="en-US" altLang="ja-JP" sz="1400" dirty="0" smtClean="0"/>
              <a:t>, </a:t>
            </a:r>
            <a:r>
              <a:rPr kumimoji="1" lang="ja-JP" altLang="en-US" sz="1400" dirty="0" smtClean="0"/>
              <a:t>クラスやメンバなどの</a:t>
            </a:r>
            <a:r>
              <a:rPr kumimoji="1" lang="en-US" altLang="ja-JP" sz="1400" dirty="0" smtClean="0"/>
              <a:t>, </a:t>
            </a:r>
            <a:r>
              <a:rPr kumimoji="1" lang="ja-JP" altLang="en-US" sz="1400" dirty="0" smtClean="0"/>
              <a:t>プログラム要素を対象に</a:t>
            </a:r>
            <a:r>
              <a:rPr lang="ja-JP" altLang="en-US" sz="1400" dirty="0" smtClean="0"/>
              <a:t>実施されます</a:t>
            </a:r>
            <a:r>
              <a:rPr lang="en-US" altLang="ja-JP" sz="1400" dirty="0" smtClean="0"/>
              <a:t>. </a:t>
            </a:r>
            <a:r>
              <a:rPr lang="ja-JP" altLang="en-US" sz="1400" dirty="0" smtClean="0"/>
              <a:t>理解しにくいソースコードに対して</a:t>
            </a:r>
            <a:r>
              <a:rPr lang="en-US" altLang="ja-JP" sz="1400" dirty="0" smtClean="0"/>
              <a:t>, </a:t>
            </a:r>
            <a:r>
              <a:rPr lang="ja-JP" altLang="en-US" sz="1400" dirty="0" smtClean="0"/>
              <a:t>開発者がリファクタリングを実施することで</a:t>
            </a:r>
            <a:r>
              <a:rPr lang="en-US" altLang="ja-JP" sz="1400" dirty="0" smtClean="0"/>
              <a:t>, </a:t>
            </a:r>
            <a:r>
              <a:rPr lang="ja-JP" altLang="en-US" sz="1400" dirty="0" smtClean="0"/>
              <a:t>理解しやすいソースコードへ変換でき</a:t>
            </a:r>
            <a:r>
              <a:rPr lang="en-US" altLang="ja-JP" sz="1400" dirty="0" smtClean="0"/>
              <a:t>, </a:t>
            </a:r>
            <a:r>
              <a:rPr lang="ja-JP" altLang="en-US" sz="1400" dirty="0" smtClean="0"/>
              <a:t>機能の追加やバグの修正などがしやすくなります</a:t>
            </a:r>
            <a:r>
              <a:rPr lang="en-US" altLang="ja-JP" sz="1400" dirty="0" smtClean="0"/>
              <a:t>. </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2</a:t>
            </a:fld>
            <a:endParaRPr kumimoji="1" lang="ja-JP" altLang="en-US"/>
          </a:p>
        </p:txBody>
      </p:sp>
    </p:spTree>
    <p:extLst>
      <p:ext uri="{BB962C8B-B14F-4D97-AF65-F5344CB8AC3E}">
        <p14:creationId xmlns:p14="http://schemas.microsoft.com/office/powerpoint/2010/main" val="7059692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11:20</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RQ1</a:t>
            </a:r>
            <a:r>
              <a:rPr lang="ja-JP" altLang="en-US" sz="1400" dirty="0" smtClean="0"/>
              <a:t>に</a:t>
            </a:r>
            <a:r>
              <a:rPr lang="ja-JP" altLang="en-US" sz="1400" dirty="0"/>
              <a:t>ついての有意差</a:t>
            </a:r>
            <a:r>
              <a:rPr lang="ja-JP" altLang="en-US" sz="1400" dirty="0" smtClean="0"/>
              <a:t>検定で</a:t>
            </a:r>
            <a:r>
              <a:rPr lang="ja-JP" altLang="en-US" sz="1400" dirty="0"/>
              <a:t>は</a:t>
            </a:r>
            <a:r>
              <a:rPr lang="en-US" altLang="ja-JP" sz="1400" dirty="0"/>
              <a:t>, </a:t>
            </a:r>
            <a:r>
              <a:rPr lang="ja-JP" altLang="en-US" sz="1400" dirty="0"/>
              <a:t>リファクタリングが実施されたクラスは</a:t>
            </a:r>
            <a:r>
              <a:rPr lang="en-US" altLang="ja-JP" sz="1400" dirty="0"/>
              <a:t>, </a:t>
            </a:r>
            <a:r>
              <a:rPr lang="ja-JP" altLang="en-US" sz="1400" dirty="0"/>
              <a:t>リファクタリングされなかったクラスと比べて</a:t>
            </a:r>
            <a:r>
              <a:rPr lang="en-US" altLang="ja-JP" sz="1400" dirty="0"/>
              <a:t>, </a:t>
            </a:r>
            <a:r>
              <a:rPr lang="en-US" altLang="ja-JP" sz="1400" dirty="0" smtClean="0"/>
              <a:t>Code Smell</a:t>
            </a:r>
            <a:r>
              <a:rPr lang="ja-JP" altLang="en-US" sz="1400" dirty="0" smtClean="0"/>
              <a:t>の</a:t>
            </a:r>
            <a:r>
              <a:rPr lang="ja-JP" altLang="en-US" sz="1400" dirty="0"/>
              <a:t>深刻度が有意に高いかどうか</a:t>
            </a:r>
            <a:r>
              <a:rPr lang="ja-JP" altLang="en-US" sz="1400" dirty="0" smtClean="0"/>
              <a:t>を</a:t>
            </a:r>
            <a:r>
              <a:rPr lang="en-US" altLang="ja-JP" sz="1400" dirty="0" smtClean="0"/>
              <a:t>, </a:t>
            </a:r>
            <a:r>
              <a:rPr lang="ja-JP" altLang="en-US" sz="1400" dirty="0" smtClean="0"/>
              <a:t>ノンパラメトリックな有意差検定の一つである</a:t>
            </a:r>
            <a:r>
              <a:rPr lang="en-US" altLang="ja-JP" sz="1400" dirty="0" smtClean="0"/>
              <a:t>, </a:t>
            </a:r>
            <a:r>
              <a:rPr lang="ja-JP" altLang="en-US" sz="1400" dirty="0" smtClean="0"/>
              <a:t>マン</a:t>
            </a:r>
            <a:r>
              <a:rPr lang="ja-JP" altLang="en-US" sz="1400" dirty="0"/>
              <a:t>・ホイットニーの</a:t>
            </a:r>
            <a:r>
              <a:rPr lang="en-US" altLang="ja-JP" sz="1400" dirty="0"/>
              <a:t>U </a:t>
            </a:r>
            <a:r>
              <a:rPr lang="ja-JP" altLang="en-US" sz="1400" dirty="0" smtClean="0"/>
              <a:t>検定を用いて調べました</a:t>
            </a:r>
            <a:r>
              <a:rPr lang="en-US" altLang="ja-JP" sz="1400" dirty="0" smtClean="0"/>
              <a:t>. </a:t>
            </a:r>
            <a:r>
              <a:rPr lang="ja-JP" altLang="en-US" sz="1400" dirty="0" smtClean="0"/>
              <a:t>検定は各種類の</a:t>
            </a:r>
            <a:r>
              <a:rPr lang="en-US" altLang="ja-JP" sz="1400" dirty="0" smtClean="0"/>
              <a:t>Code Smell</a:t>
            </a:r>
            <a:r>
              <a:rPr lang="ja-JP" altLang="en-US" sz="1400" dirty="0" smtClean="0"/>
              <a:t>について行ないます</a:t>
            </a:r>
            <a:r>
              <a:rPr lang="en-US" altLang="ja-JP" sz="1400" dirty="0" smtClean="0"/>
              <a:t>. </a:t>
            </a:r>
            <a:r>
              <a:rPr lang="ja-JP" altLang="en-US" sz="1400" dirty="0" smtClean="0"/>
              <a:t>例えば</a:t>
            </a:r>
            <a:r>
              <a:rPr lang="en-US" altLang="ja-JP" sz="1400" dirty="0" smtClean="0"/>
              <a:t>, </a:t>
            </a:r>
            <a:r>
              <a:rPr lang="ja-JP" altLang="en-US" sz="1400" dirty="0" smtClean="0"/>
              <a:t>リファクタリングされた</a:t>
            </a:r>
            <a:r>
              <a:rPr lang="en-US" altLang="ja-JP" sz="1400" dirty="0" smtClean="0"/>
              <a:t>Blob</a:t>
            </a:r>
            <a:r>
              <a:rPr lang="en-US" altLang="ja-JP" sz="1400" baseline="0" dirty="0" smtClean="0"/>
              <a:t> Class</a:t>
            </a:r>
            <a:r>
              <a:rPr lang="ja-JP" altLang="en-US" sz="1400" baseline="0" dirty="0" smtClean="0"/>
              <a:t>とリファクタリングされなかった</a:t>
            </a:r>
            <a:r>
              <a:rPr lang="en-US" altLang="ja-JP" sz="1400" baseline="0" dirty="0" smtClean="0"/>
              <a:t>Blob Class</a:t>
            </a:r>
            <a:r>
              <a:rPr lang="ja-JP" altLang="en-US" sz="1400" baseline="0" dirty="0" smtClean="0"/>
              <a:t>の間で</a:t>
            </a:r>
            <a:r>
              <a:rPr lang="en-US" altLang="ja-JP" sz="1400" baseline="0" dirty="0" smtClean="0"/>
              <a:t>, </a:t>
            </a:r>
            <a:r>
              <a:rPr lang="ja-JP" altLang="en-US" sz="1400" baseline="0" dirty="0" smtClean="0"/>
              <a:t>深刻度の大きさの順位を比較します</a:t>
            </a:r>
            <a:r>
              <a:rPr lang="en-US" altLang="ja-JP" sz="1400" baseline="0" dirty="0" smtClean="0"/>
              <a:t>. </a:t>
            </a:r>
            <a:endParaRPr lang="ja-JP" altLang="en-US"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20</a:t>
            </a:fld>
            <a:endParaRPr kumimoji="1" lang="ja-JP" altLang="en-US"/>
          </a:p>
        </p:txBody>
      </p:sp>
    </p:spTree>
    <p:extLst>
      <p:ext uri="{BB962C8B-B14F-4D97-AF65-F5344CB8AC3E}">
        <p14:creationId xmlns:p14="http://schemas.microsoft.com/office/powerpoint/2010/main" val="35781494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400" dirty="0" smtClean="0"/>
              <a:t>表は検定結果</a:t>
            </a:r>
            <a:r>
              <a:rPr lang="ja-JP" altLang="en-US" sz="1400" dirty="0"/>
              <a:t>から有意差がある</a:t>
            </a:r>
            <a:r>
              <a:rPr lang="ja-JP" altLang="en-US" sz="1400" dirty="0" smtClean="0"/>
              <a:t>かをまとめたものです</a:t>
            </a:r>
            <a:r>
              <a:rPr lang="en-US" altLang="ja-JP" sz="1400" dirty="0" smtClean="0"/>
              <a:t>. p</a:t>
            </a:r>
            <a:r>
              <a:rPr lang="ja-JP" altLang="en-US" sz="1400" dirty="0"/>
              <a:t>値が</a:t>
            </a:r>
            <a:r>
              <a:rPr lang="en-US" altLang="ja-JP" sz="1400" dirty="0"/>
              <a:t>0.05 </a:t>
            </a:r>
            <a:r>
              <a:rPr lang="ja-JP" altLang="en-US" sz="1400" dirty="0"/>
              <a:t>以下で有意差があるとされるものを</a:t>
            </a:r>
            <a:r>
              <a:rPr lang="en-US" altLang="ja-JP" sz="1400" dirty="0"/>
              <a:t>, </a:t>
            </a:r>
            <a:r>
              <a:rPr lang="ja-JP" altLang="en-US" sz="1400" dirty="0"/>
              <a:t>○印と黄色のハイライトで示しています</a:t>
            </a:r>
            <a:r>
              <a:rPr lang="en-US" altLang="ja-JP" sz="1400" dirty="0" smtClean="0"/>
              <a:t>. RQ1</a:t>
            </a:r>
            <a:r>
              <a:rPr lang="ja-JP" altLang="en-US" sz="1400" dirty="0" smtClean="0"/>
              <a:t>については</a:t>
            </a:r>
            <a:r>
              <a:rPr lang="en-US" altLang="ja-JP" sz="1400" dirty="0" smtClean="0"/>
              <a:t>Blob Class</a:t>
            </a:r>
            <a:r>
              <a:rPr lang="ja-JP" altLang="en-US" sz="1400" dirty="0" smtClean="0"/>
              <a:t>と</a:t>
            </a:r>
            <a:r>
              <a:rPr lang="en-US" altLang="ja-JP" sz="1400" dirty="0" smtClean="0"/>
              <a:t>Blob operation, </a:t>
            </a:r>
            <a:r>
              <a:rPr lang="en-US" altLang="ja-JP" sz="1400" dirty="0" err="1" smtClean="0"/>
              <a:t>Sibiling</a:t>
            </a:r>
            <a:r>
              <a:rPr lang="en-US" altLang="ja-JP" sz="1400" dirty="0" smtClean="0"/>
              <a:t> Duplication</a:t>
            </a:r>
            <a:r>
              <a:rPr lang="ja-JP" altLang="en-US" sz="1400" dirty="0" smtClean="0"/>
              <a:t>について有意差が出ました</a:t>
            </a:r>
            <a:r>
              <a:rPr lang="en-US" altLang="ja-JP" sz="1400" dirty="0" smtClean="0"/>
              <a:t>. </a:t>
            </a:r>
          </a:p>
          <a:p>
            <a:endParaRPr lang="en-US" altLang="ja-JP" sz="1400" dirty="0" smtClean="0"/>
          </a:p>
          <a:p>
            <a:r>
              <a:rPr lang="en-US" altLang="ja-JP" sz="1400" dirty="0" smtClean="0"/>
              <a:t>(n/a</a:t>
            </a:r>
            <a:r>
              <a:rPr lang="ja-JP" altLang="en-US" sz="1400" dirty="0" smtClean="0"/>
              <a:t>はその種類の</a:t>
            </a:r>
            <a:r>
              <a:rPr lang="en-US" altLang="ja-JP" sz="1400" dirty="0" smtClean="0"/>
              <a:t>Code Smell</a:t>
            </a:r>
            <a:r>
              <a:rPr lang="ja-JP" altLang="en-US" sz="1400" dirty="0" smtClean="0"/>
              <a:t>のあるクラスに対してリファクタリングが実行されなかったことを表しています</a:t>
            </a:r>
            <a:r>
              <a:rPr lang="en-US" altLang="ja-JP" sz="1400" dirty="0" smtClean="0"/>
              <a:t>. </a:t>
            </a:r>
            <a:r>
              <a:rPr lang="ja-JP" altLang="en-US" sz="1400" dirty="0" smtClean="0"/>
              <a:t>有意差の出た</a:t>
            </a:r>
            <a:r>
              <a:rPr lang="en-US" altLang="ja-JP" sz="1400" dirty="0" smtClean="0"/>
              <a:t>Code Smell</a:t>
            </a:r>
            <a:r>
              <a:rPr lang="ja-JP" altLang="en-US" sz="1400" dirty="0" smtClean="0"/>
              <a:t>の種類については</a:t>
            </a:r>
            <a:r>
              <a:rPr lang="en-US" altLang="ja-JP" sz="1400" dirty="0" smtClean="0"/>
              <a:t>, </a:t>
            </a:r>
            <a:r>
              <a:rPr lang="ja-JP" altLang="en-US" sz="1400" dirty="0" smtClean="0"/>
              <a:t>深刻度が高いほどリファクタリングされやすい傾向にあります</a:t>
            </a:r>
            <a:r>
              <a:rPr lang="en-US" altLang="ja-JP" sz="1400" dirty="0" smtClean="0"/>
              <a:t>. </a:t>
            </a:r>
            <a:r>
              <a:rPr lang="ja-JP" altLang="en-US" sz="1400" dirty="0" smtClean="0"/>
              <a:t>）</a:t>
            </a:r>
            <a:endParaRPr lang="en-US" altLang="ja-JP"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21</a:t>
            </a:fld>
            <a:endParaRPr kumimoji="1" lang="ja-JP" altLang="en-US"/>
          </a:p>
        </p:txBody>
      </p:sp>
    </p:spTree>
    <p:extLst>
      <p:ext uri="{BB962C8B-B14F-4D97-AF65-F5344CB8AC3E}">
        <p14:creationId xmlns:p14="http://schemas.microsoft.com/office/powerpoint/2010/main" val="41186694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12:50</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次に</a:t>
            </a:r>
            <a:r>
              <a:rPr lang="en-US" altLang="ja-JP" sz="1400" dirty="0" smtClean="0"/>
              <a:t>, RQ2</a:t>
            </a:r>
            <a:r>
              <a:rPr lang="ja-JP" altLang="en-US" sz="1400" dirty="0" smtClean="0"/>
              <a:t>に</a:t>
            </a:r>
            <a:r>
              <a:rPr lang="ja-JP" altLang="en-US" sz="1400" dirty="0"/>
              <a:t>ついての有意差</a:t>
            </a:r>
            <a:r>
              <a:rPr lang="ja-JP" altLang="en-US" sz="1400" dirty="0" smtClean="0"/>
              <a:t>検定で</a:t>
            </a:r>
            <a:r>
              <a:rPr lang="ja-JP" altLang="en-US" sz="1400" dirty="0"/>
              <a:t>は</a:t>
            </a:r>
            <a:r>
              <a:rPr lang="en-US" altLang="ja-JP" sz="1400" dirty="0" smtClean="0"/>
              <a:t>,</a:t>
            </a:r>
            <a:r>
              <a:rPr lang="ja-JP" altLang="en-US" sz="1400" dirty="0" smtClean="0"/>
              <a:t>リファクタリングされたクラス・メソッドは</a:t>
            </a:r>
            <a:r>
              <a:rPr lang="en-US" altLang="ja-JP" sz="1400" dirty="0" smtClean="0"/>
              <a:t>, </a:t>
            </a:r>
            <a:r>
              <a:rPr lang="ja-JP" altLang="en-US" sz="1400" dirty="0" smtClean="0"/>
              <a:t>そうでないものに比べて</a:t>
            </a:r>
            <a:r>
              <a:rPr lang="en-US" altLang="ja-JP" sz="1400" dirty="0" smtClean="0"/>
              <a:t>, </a:t>
            </a:r>
            <a:r>
              <a:rPr lang="ja-JP" altLang="en-US" sz="1400" dirty="0" smtClean="0"/>
              <a:t>深刻度の増減が有意に低いかを</a:t>
            </a:r>
            <a:r>
              <a:rPr lang="en-US" altLang="ja-JP" sz="1400" dirty="0"/>
              <a:t>, </a:t>
            </a:r>
            <a:r>
              <a:rPr lang="ja-JP" altLang="en-US" sz="1400" dirty="0"/>
              <a:t>マンホイットニーの</a:t>
            </a:r>
            <a:r>
              <a:rPr lang="en-US" altLang="ja-JP" sz="1400" dirty="0"/>
              <a:t>U</a:t>
            </a:r>
            <a:r>
              <a:rPr lang="ja-JP" altLang="en-US" sz="1400" dirty="0"/>
              <a:t>検定で</a:t>
            </a:r>
            <a:r>
              <a:rPr lang="ja-JP" altLang="en-US" sz="1400" dirty="0" smtClean="0"/>
              <a:t>調べました</a:t>
            </a:r>
            <a:r>
              <a:rPr lang="en-US" altLang="ja-JP" sz="1400" dirty="0" smtClean="0"/>
              <a:t>. </a:t>
            </a:r>
            <a:r>
              <a:rPr lang="ja-JP" altLang="en-US" sz="1400" dirty="0" smtClean="0"/>
              <a:t>この検定も各種類の</a:t>
            </a:r>
            <a:r>
              <a:rPr lang="en-US" altLang="ja-JP" sz="1400" dirty="0" smtClean="0"/>
              <a:t>Code Smell</a:t>
            </a:r>
            <a:r>
              <a:rPr lang="ja-JP" altLang="en-US" sz="1400" dirty="0" smtClean="0"/>
              <a:t>について行ないます</a:t>
            </a:r>
            <a:r>
              <a:rPr lang="en-US" altLang="ja-JP" sz="1400" dirty="0" smtClean="0"/>
              <a:t>. </a:t>
            </a:r>
            <a:r>
              <a:rPr lang="ja-JP" altLang="en-US" sz="1400" dirty="0" smtClean="0"/>
              <a:t>例えば</a:t>
            </a:r>
            <a:r>
              <a:rPr lang="en-US" altLang="ja-JP" sz="1400" dirty="0" smtClean="0"/>
              <a:t>, </a:t>
            </a:r>
            <a:r>
              <a:rPr lang="ja-JP" altLang="en-US" sz="1400" dirty="0" smtClean="0"/>
              <a:t>リファクタリングされた</a:t>
            </a:r>
            <a:r>
              <a:rPr lang="en-US" altLang="ja-JP" sz="1400" dirty="0" smtClean="0"/>
              <a:t>Blob</a:t>
            </a:r>
            <a:r>
              <a:rPr lang="en-US" altLang="ja-JP" sz="1400" baseline="0" dirty="0" smtClean="0"/>
              <a:t> Class</a:t>
            </a:r>
            <a:r>
              <a:rPr lang="ja-JP" altLang="en-US" sz="1400" baseline="0" dirty="0" smtClean="0"/>
              <a:t>とリファクタリングされなかった</a:t>
            </a:r>
            <a:r>
              <a:rPr lang="en-US" altLang="ja-JP" sz="1400" baseline="0" dirty="0" smtClean="0"/>
              <a:t>Blob Class</a:t>
            </a:r>
            <a:r>
              <a:rPr lang="ja-JP" altLang="en-US" sz="1400" baseline="0" dirty="0" smtClean="0"/>
              <a:t>の間で</a:t>
            </a:r>
            <a:r>
              <a:rPr lang="en-US" altLang="ja-JP" sz="1400" baseline="0" dirty="0" smtClean="0"/>
              <a:t>, </a:t>
            </a:r>
            <a:r>
              <a:rPr lang="ja-JP" altLang="en-US" sz="1400" baseline="0" dirty="0" smtClean="0"/>
              <a:t>深刻度の増減の順位を比較します</a:t>
            </a:r>
            <a:r>
              <a:rPr lang="en-US" altLang="ja-JP" sz="1400" baseline="0" dirty="0" smtClean="0"/>
              <a:t>. </a:t>
            </a:r>
            <a:endParaRPr lang="ja-JP" altLang="en-US" sz="1400" dirty="0" smtClean="0"/>
          </a:p>
          <a:p>
            <a:endParaRPr lang="ja-JP" altLang="en-US" dirty="0"/>
          </a:p>
          <a:p>
            <a:endParaRPr kumimoji="1" lang="ja-JP" altLang="en-US"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22</a:t>
            </a:fld>
            <a:endParaRPr kumimoji="1" lang="ja-JP" altLang="en-US"/>
          </a:p>
        </p:txBody>
      </p:sp>
    </p:spTree>
    <p:extLst>
      <p:ext uri="{BB962C8B-B14F-4D97-AF65-F5344CB8AC3E}">
        <p14:creationId xmlns:p14="http://schemas.microsoft.com/office/powerpoint/2010/main" val="10988695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1" defTabSz="913943">
              <a:defRPr/>
            </a:pPr>
            <a:r>
              <a:rPr lang="ja-JP" altLang="en-US" sz="1400" dirty="0"/>
              <a:t>こちらの表が</a:t>
            </a:r>
            <a:r>
              <a:rPr lang="en-US" altLang="ja-JP" sz="1400" dirty="0"/>
              <a:t>RQ2</a:t>
            </a:r>
            <a:r>
              <a:rPr lang="ja-JP" altLang="en-US" sz="1400" dirty="0"/>
              <a:t>の方での結果です</a:t>
            </a:r>
            <a:r>
              <a:rPr lang="en-US" altLang="ja-JP" sz="1400" dirty="0"/>
              <a:t>. NA</a:t>
            </a:r>
            <a:r>
              <a:rPr lang="ja-JP" altLang="en-US" sz="1400" dirty="0"/>
              <a:t>と表記している部分は</a:t>
            </a:r>
            <a:r>
              <a:rPr lang="en-US" altLang="ja-JP" sz="1400" dirty="0"/>
              <a:t>, </a:t>
            </a:r>
            <a:r>
              <a:rPr lang="ja-JP" altLang="en-US" sz="1400" dirty="0"/>
              <a:t>検定を適用できなかった部分で</a:t>
            </a:r>
            <a:r>
              <a:rPr lang="en-US" altLang="ja-JP" sz="1400" dirty="0"/>
              <a:t>, </a:t>
            </a:r>
            <a:r>
              <a:rPr lang="ja-JP" altLang="en-US" sz="1400" dirty="0"/>
              <a:t>その種類</a:t>
            </a:r>
            <a:r>
              <a:rPr lang="ja-JP" altLang="en-US" sz="1400" dirty="0" smtClean="0"/>
              <a:t>の</a:t>
            </a:r>
            <a:r>
              <a:rPr lang="en-US" altLang="ja-JP" sz="1400" dirty="0" smtClean="0"/>
              <a:t>Code Smell</a:t>
            </a:r>
            <a:r>
              <a:rPr lang="ja-JP" altLang="en-US" sz="1400" dirty="0" smtClean="0"/>
              <a:t>についてはリファクタリング前後で深刻度が変化しなかったことを</a:t>
            </a:r>
            <a:r>
              <a:rPr lang="ja-JP" altLang="en-US" sz="1400" dirty="0"/>
              <a:t>示しています</a:t>
            </a:r>
            <a:r>
              <a:rPr lang="en-US" altLang="ja-JP" sz="1400" dirty="0"/>
              <a:t>. </a:t>
            </a:r>
            <a:r>
              <a:rPr lang="en-US" altLang="ja-JP" sz="1400" dirty="0" smtClean="0"/>
              <a:t>RQ2</a:t>
            </a:r>
            <a:r>
              <a:rPr lang="ja-JP" altLang="en-US" sz="1400" dirty="0" smtClean="0"/>
              <a:t>については</a:t>
            </a:r>
            <a:r>
              <a:rPr lang="en-US" altLang="ja-JP" sz="1400" dirty="0" smtClean="0"/>
              <a:t>Blob</a:t>
            </a:r>
            <a:r>
              <a:rPr lang="en-US" altLang="ja-JP" sz="1400" baseline="0" dirty="0" smtClean="0"/>
              <a:t> Class, Blob Operation, Internal Duplication</a:t>
            </a:r>
            <a:r>
              <a:rPr lang="ja-JP" altLang="en-US" sz="1400" baseline="0" dirty="0" smtClean="0"/>
              <a:t>について有意差が出ました</a:t>
            </a:r>
            <a:r>
              <a:rPr lang="en-US" altLang="ja-JP" sz="1400" baseline="0" dirty="0" smtClean="0"/>
              <a:t>. </a:t>
            </a:r>
            <a:r>
              <a:rPr lang="en-US" altLang="ja-JP" sz="1400" dirty="0" smtClean="0"/>
              <a:t>. </a:t>
            </a:r>
          </a:p>
          <a:p>
            <a:pPr marL="0" lvl="1" defTabSz="913943">
              <a:defRPr/>
            </a:pPr>
            <a:endParaRPr lang="en-US" altLang="ja-JP" sz="1400" dirty="0" smtClean="0"/>
          </a:p>
          <a:p>
            <a:pPr marL="0" lvl="1" defTabSz="913943">
              <a:defRPr/>
            </a:pPr>
            <a:r>
              <a:rPr lang="ja-JP" altLang="en-US" sz="1400" dirty="0" smtClean="0"/>
              <a:t>（有意差の出た</a:t>
            </a:r>
            <a:r>
              <a:rPr lang="ja-JP" altLang="en-US" sz="1400" kern="0" dirty="0" smtClean="0"/>
              <a:t>メソッドレベルの</a:t>
            </a:r>
            <a:r>
              <a:rPr lang="en-US" altLang="ja-JP" sz="1400" kern="1200" dirty="0" smtClean="0"/>
              <a:t>Code Smell</a:t>
            </a:r>
            <a:r>
              <a:rPr lang="ja-JP" altLang="en-US" sz="1400" kern="1200" dirty="0" smtClean="0"/>
              <a:t>では</a:t>
            </a:r>
            <a:r>
              <a:rPr lang="en-US" altLang="ja-JP" sz="1400" kern="1200" dirty="0" smtClean="0"/>
              <a:t>, </a:t>
            </a:r>
            <a:r>
              <a:rPr lang="ja-JP" altLang="en-US" sz="1400" kern="1200" dirty="0" smtClean="0"/>
              <a:t>リファクタリングされた</a:t>
            </a:r>
            <a:r>
              <a:rPr lang="en-US" altLang="ja-JP" sz="1400" kern="1200" dirty="0" smtClean="0"/>
              <a:t>Code Smell</a:t>
            </a:r>
            <a:r>
              <a:rPr lang="ja-JP" altLang="en-US" sz="1400" kern="1200" dirty="0" smtClean="0"/>
              <a:t>の深刻度が減少する</a:t>
            </a:r>
            <a:r>
              <a:rPr lang="en-US" altLang="ja-JP" sz="1400" kern="1200" dirty="0" smtClean="0"/>
              <a:t>, </a:t>
            </a:r>
            <a:r>
              <a:rPr lang="ja-JP" altLang="en-US" sz="1400" kern="0" dirty="0" smtClean="0"/>
              <a:t>またはリファクタリングされない場合と比べて増加の幅が小さい</a:t>
            </a:r>
            <a:r>
              <a:rPr lang="ja-JP" altLang="en-US" sz="1400" kern="1200" dirty="0" smtClean="0"/>
              <a:t>傾向にありました</a:t>
            </a:r>
            <a:r>
              <a:rPr lang="en-US" altLang="ja-JP" sz="1400" kern="1200" dirty="0" smtClean="0"/>
              <a:t>. </a:t>
            </a:r>
            <a:r>
              <a:rPr lang="ja-JP" altLang="en-US" sz="1400" kern="1200" dirty="0" smtClean="0"/>
              <a:t>）</a:t>
            </a:r>
            <a:endParaRPr lang="en-US" altLang="ja-JP"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23</a:t>
            </a:fld>
            <a:endParaRPr kumimoji="1" lang="ja-JP" altLang="en-US"/>
          </a:p>
        </p:txBody>
      </p:sp>
    </p:spTree>
    <p:extLst>
      <p:ext uri="{BB962C8B-B14F-4D97-AF65-F5344CB8AC3E}">
        <p14:creationId xmlns:p14="http://schemas.microsoft.com/office/powerpoint/2010/main" val="38345411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14:30</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検定結果に対する考察を</a:t>
            </a:r>
            <a:r>
              <a:rPr lang="en-US" altLang="ja-JP" sz="1400" dirty="0" smtClean="0"/>
              <a:t>, Code Smell</a:t>
            </a:r>
            <a:r>
              <a:rPr lang="ja-JP" altLang="en-US" sz="1400" dirty="0" smtClean="0"/>
              <a:t>の種類毎に述べます</a:t>
            </a:r>
            <a:r>
              <a:rPr lang="en-US" altLang="ja-JP" sz="1400" dirty="0" smtClean="0"/>
              <a:t>. </a:t>
            </a:r>
            <a:r>
              <a:rPr lang="ja-JP" altLang="en-US" sz="1400" dirty="0" smtClean="0"/>
              <a:t>まず</a:t>
            </a:r>
            <a:r>
              <a:rPr lang="en-US" altLang="ja-JP" sz="1400" dirty="0" smtClean="0"/>
              <a:t>, RQ1</a:t>
            </a:r>
            <a:r>
              <a:rPr lang="ja-JP" altLang="en-US" sz="1400" dirty="0" smtClean="0"/>
              <a:t>と</a:t>
            </a:r>
            <a:r>
              <a:rPr lang="en-US" altLang="ja-JP" sz="1400" dirty="0" smtClean="0"/>
              <a:t>RQ2</a:t>
            </a:r>
            <a:r>
              <a:rPr lang="ja-JP" altLang="en-US" sz="1400" dirty="0" err="1" smtClean="0"/>
              <a:t>で共</a:t>
            </a:r>
            <a:r>
              <a:rPr lang="ja-JP" altLang="en-US" sz="1400" dirty="0" smtClean="0"/>
              <a:t>通して有意差が出た</a:t>
            </a:r>
            <a:r>
              <a:rPr lang="en-US" altLang="ja-JP" sz="1400" dirty="0" smtClean="0"/>
              <a:t>, Blob Class</a:t>
            </a:r>
            <a:r>
              <a:rPr lang="ja-JP" altLang="en-US" sz="1400" dirty="0" smtClean="0"/>
              <a:t>と</a:t>
            </a:r>
            <a:r>
              <a:rPr lang="en-US" altLang="ja-JP" sz="1400" dirty="0" smtClean="0"/>
              <a:t>Blob Operation</a:t>
            </a:r>
            <a:r>
              <a:rPr lang="ja-JP" altLang="en-US" sz="1400" dirty="0" smtClean="0"/>
              <a:t>については</a:t>
            </a:r>
            <a:r>
              <a:rPr lang="en-US" altLang="ja-JP" sz="1400" dirty="0" smtClean="0"/>
              <a:t>, </a:t>
            </a:r>
            <a:r>
              <a:rPr lang="ja-JP" altLang="en-US" sz="1400" dirty="0" smtClean="0"/>
              <a:t>深刻度の高いクラス・メソッドが優先してリファクタリングされ</a:t>
            </a:r>
            <a:r>
              <a:rPr lang="en-US" altLang="ja-JP" sz="1400" dirty="0" smtClean="0"/>
              <a:t>, </a:t>
            </a:r>
            <a:r>
              <a:rPr lang="ja-JP" altLang="en-US" sz="1400" dirty="0" smtClean="0"/>
              <a:t>深刻度が減少する傾向にありました</a:t>
            </a:r>
            <a:r>
              <a:rPr lang="en-US" altLang="ja-JP" sz="1400" dirty="0" smtClean="0"/>
              <a:t>. Blob Class</a:t>
            </a:r>
            <a:r>
              <a:rPr lang="ja-JP" altLang="en-US" sz="1400" dirty="0" smtClean="0"/>
              <a:t>と</a:t>
            </a:r>
            <a:r>
              <a:rPr lang="en-US" altLang="ja-JP" sz="1400" dirty="0" smtClean="0"/>
              <a:t>Blob Operation</a:t>
            </a:r>
            <a:r>
              <a:rPr lang="ja-JP" altLang="en-US" sz="1400" dirty="0" smtClean="0"/>
              <a:t>はどちらもコードの行数の大きさなどを表す</a:t>
            </a:r>
            <a:r>
              <a:rPr lang="en-US" altLang="ja-JP" sz="1400" dirty="0" smtClean="0"/>
              <a:t>Code</a:t>
            </a:r>
            <a:r>
              <a:rPr lang="en-US" altLang="ja-JP" sz="1400" baseline="0" dirty="0" smtClean="0"/>
              <a:t> Smell</a:t>
            </a:r>
            <a:r>
              <a:rPr lang="ja-JP" altLang="en-US" sz="1400" baseline="0" dirty="0" err="1" smtClean="0"/>
              <a:t>です</a:t>
            </a:r>
            <a:r>
              <a:rPr lang="en-US" altLang="ja-JP" sz="1400" baseline="0" dirty="0" smtClean="0"/>
              <a:t>. </a:t>
            </a:r>
            <a:r>
              <a:rPr lang="ja-JP" altLang="en-US" sz="1400" baseline="0" dirty="0" smtClean="0"/>
              <a:t>関連研究等でコードの行数は多くの開発者が気にするということがわかっていますが</a:t>
            </a:r>
            <a:r>
              <a:rPr lang="en-US" altLang="ja-JP" sz="1400" baseline="0" dirty="0" smtClean="0"/>
              <a:t>, </a:t>
            </a:r>
            <a:r>
              <a:rPr lang="ja-JP" altLang="en-US" sz="1400" baseline="0" dirty="0" smtClean="0"/>
              <a:t>今回の調査でも長いクラスやメソッドがリファクタリングの実施対象になりやすいという結果になりました</a:t>
            </a:r>
            <a:r>
              <a:rPr lang="en-US" altLang="ja-JP" sz="1400" dirty="0" smtClean="0"/>
              <a:t>. </a:t>
            </a:r>
            <a:r>
              <a:rPr lang="ja-JP" altLang="en-US" sz="1400" dirty="0" smtClean="0"/>
              <a:t>そのため</a:t>
            </a:r>
            <a:r>
              <a:rPr lang="en-US" altLang="ja-JP" sz="1400" dirty="0" smtClean="0"/>
              <a:t>, Blob Class</a:t>
            </a:r>
            <a:r>
              <a:rPr lang="ja-JP" altLang="en-US" sz="1400" dirty="0" smtClean="0"/>
              <a:t>と</a:t>
            </a:r>
            <a:r>
              <a:rPr lang="en-US" altLang="ja-JP" sz="1400" dirty="0" smtClean="0"/>
              <a:t>Blob Operation</a:t>
            </a:r>
            <a:r>
              <a:rPr lang="ja-JP" altLang="en-US" sz="1400" dirty="0" smtClean="0"/>
              <a:t>については</a:t>
            </a:r>
            <a:r>
              <a:rPr lang="en-US" altLang="ja-JP" sz="1400" dirty="0" smtClean="0"/>
              <a:t>, </a:t>
            </a:r>
            <a:r>
              <a:rPr lang="ja-JP" altLang="en-US" sz="1400" dirty="0" smtClean="0"/>
              <a:t>深刻度の高い</a:t>
            </a:r>
            <a:r>
              <a:rPr lang="en-US" altLang="ja-JP" sz="1400" dirty="0" smtClean="0"/>
              <a:t>Code Smell</a:t>
            </a:r>
            <a:r>
              <a:rPr lang="ja-JP" altLang="en-US" sz="1400" dirty="0" err="1" smtClean="0"/>
              <a:t>を優</a:t>
            </a:r>
            <a:r>
              <a:rPr lang="ja-JP" altLang="en-US" sz="1400" dirty="0" smtClean="0"/>
              <a:t>先的に提示することが有用であると考えられます</a:t>
            </a:r>
            <a:r>
              <a:rPr lang="en-US" altLang="ja-JP" sz="1400" dirty="0" smtClean="0"/>
              <a:t>. </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24</a:t>
            </a:fld>
            <a:endParaRPr kumimoji="1" lang="ja-JP" altLang="en-US"/>
          </a:p>
        </p:txBody>
      </p:sp>
    </p:spTree>
    <p:extLst>
      <p:ext uri="{BB962C8B-B14F-4D97-AF65-F5344CB8AC3E}">
        <p14:creationId xmlns:p14="http://schemas.microsoft.com/office/powerpoint/2010/main" val="37585084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15:20</a:t>
            </a:r>
          </a:p>
          <a:p>
            <a:r>
              <a:rPr kumimoji="1" lang="en-US" altLang="ja-JP" dirty="0" smtClean="0"/>
              <a:t>God</a:t>
            </a:r>
            <a:r>
              <a:rPr kumimoji="1" lang="en-US" altLang="ja-JP" baseline="0" dirty="0" smtClean="0"/>
              <a:t> Class</a:t>
            </a:r>
            <a:r>
              <a:rPr kumimoji="1" lang="ja-JP" altLang="en-US" baseline="0" dirty="0" smtClean="0"/>
              <a:t>とは他のクラスと比べて責務の多過ぎるクラスのことです</a:t>
            </a:r>
            <a:r>
              <a:rPr kumimoji="1" lang="en-US" altLang="ja-JP" baseline="0" dirty="0" smtClean="0"/>
              <a:t>. </a:t>
            </a:r>
            <a:r>
              <a:rPr kumimoji="1" lang="ja-JP" altLang="en-US" baseline="0" dirty="0" smtClean="0"/>
              <a:t>責務が多いとコードの行数も大きいことも多いですが</a:t>
            </a:r>
            <a:r>
              <a:rPr kumimoji="1" lang="en-US" altLang="ja-JP" baseline="0" dirty="0" smtClean="0"/>
              <a:t>, Blob Class</a:t>
            </a:r>
            <a:r>
              <a:rPr kumimoji="1" lang="ja-JP" altLang="en-US" baseline="0" dirty="0" smtClean="0"/>
              <a:t>と違い検出規則に行数を含んでいません</a:t>
            </a:r>
            <a:r>
              <a:rPr kumimoji="1" lang="en-US" altLang="ja-JP" baseline="0" dirty="0" smtClean="0"/>
              <a:t>.</a:t>
            </a:r>
            <a:r>
              <a:rPr kumimoji="1" lang="ja-JP" altLang="en-US" baseline="0" dirty="0" smtClean="0"/>
              <a:t> </a:t>
            </a:r>
            <a:r>
              <a:rPr kumimoji="1" lang="en-US" altLang="ja-JP" baseline="0" dirty="0" smtClean="0"/>
              <a:t>God Class</a:t>
            </a:r>
            <a:r>
              <a:rPr kumimoji="1" lang="ja-JP" altLang="en-US" baseline="0" dirty="0" smtClean="0"/>
              <a:t>については</a:t>
            </a:r>
            <a:r>
              <a:rPr kumimoji="1" lang="en-US" altLang="ja-JP" baseline="0" dirty="0" smtClean="0"/>
              <a:t>, RQ1</a:t>
            </a:r>
            <a:r>
              <a:rPr kumimoji="1" lang="ja-JP" altLang="en-US" baseline="0" dirty="0" smtClean="0"/>
              <a:t>と</a:t>
            </a:r>
            <a:r>
              <a:rPr kumimoji="1" lang="en-US" altLang="ja-JP" baseline="0" dirty="0" smtClean="0"/>
              <a:t>2</a:t>
            </a:r>
            <a:r>
              <a:rPr kumimoji="1" lang="ja-JP" altLang="en-US" baseline="0" dirty="0" smtClean="0"/>
              <a:t>の両方で有意差が出ていませんでした</a:t>
            </a:r>
            <a:r>
              <a:rPr kumimoji="1" lang="en-US" altLang="ja-JP" baseline="0" dirty="0" smtClean="0"/>
              <a:t>. God Class</a:t>
            </a:r>
            <a:r>
              <a:rPr kumimoji="1" lang="ja-JP" altLang="en-US" baseline="0" dirty="0" smtClean="0"/>
              <a:t>に対応するサブクラスの抽出等のリファクタリングは多数実施されていましたが</a:t>
            </a:r>
            <a:r>
              <a:rPr kumimoji="1" lang="en-US" altLang="ja-JP" baseline="0" dirty="0" smtClean="0"/>
              <a:t>, </a:t>
            </a:r>
            <a:r>
              <a:rPr kumimoji="1" lang="ja-JP" altLang="en-US" baseline="0" dirty="0" smtClean="0"/>
              <a:t>その中で深刻度が減少した事例はわずかしかありませんでした</a:t>
            </a:r>
            <a:r>
              <a:rPr kumimoji="1" lang="en-US" altLang="ja-JP" baseline="0" dirty="0" smtClean="0"/>
              <a:t>. </a:t>
            </a:r>
            <a:r>
              <a:rPr kumimoji="1" lang="ja-JP" altLang="en-US" baseline="0" dirty="0" smtClean="0"/>
              <a:t>リファクタリングの実施対象になったクラス数が多かったことは</a:t>
            </a:r>
            <a:r>
              <a:rPr kumimoji="1" lang="en-US" altLang="ja-JP" baseline="0" dirty="0" smtClean="0"/>
              <a:t>, God Class</a:t>
            </a:r>
            <a:r>
              <a:rPr kumimoji="1" lang="ja-JP" altLang="en-US" baseline="0" dirty="0" smtClean="0"/>
              <a:t>も良く知られている</a:t>
            </a:r>
            <a:r>
              <a:rPr kumimoji="1" lang="en-US" altLang="ja-JP" baseline="0" dirty="0" smtClean="0"/>
              <a:t>Code Smell</a:t>
            </a:r>
            <a:r>
              <a:rPr kumimoji="1" lang="ja-JP" altLang="en-US" baseline="0" dirty="0" smtClean="0"/>
              <a:t>であることを表しています</a:t>
            </a:r>
            <a:r>
              <a:rPr kumimoji="1" lang="en-US" altLang="ja-JP" baseline="0" dirty="0" smtClean="0"/>
              <a:t>. </a:t>
            </a:r>
            <a:r>
              <a:rPr kumimoji="1" lang="ja-JP" altLang="en-US" baseline="0" dirty="0" smtClean="0"/>
              <a:t>しかし</a:t>
            </a:r>
            <a:r>
              <a:rPr kumimoji="1" lang="en-US" altLang="ja-JP" baseline="0" dirty="0" smtClean="0"/>
              <a:t>, God Class</a:t>
            </a:r>
            <a:r>
              <a:rPr kumimoji="1" lang="ja-JP" altLang="en-US" baseline="0" dirty="0" smtClean="0"/>
              <a:t>を効果的にリファクタリングを実施することは</a:t>
            </a:r>
            <a:r>
              <a:rPr kumimoji="1" lang="en-US" altLang="ja-JP" baseline="0" dirty="0" smtClean="0"/>
              <a:t>, </a:t>
            </a:r>
            <a:r>
              <a:rPr kumimoji="1" lang="ja-JP" altLang="en-US" baseline="0" dirty="0" smtClean="0"/>
              <a:t>フィールドとメソッドのクラスタを考える必要があり難しいと考えられます</a:t>
            </a:r>
            <a:r>
              <a:rPr kumimoji="1" lang="en-US" altLang="ja-JP" baseline="0" dirty="0" smtClean="0"/>
              <a:t>. </a:t>
            </a:r>
            <a:endParaRPr kumimoji="1" lang="ja-JP" altLang="en-US" baseline="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25</a:t>
            </a:fld>
            <a:endParaRPr kumimoji="1" lang="ja-JP" altLang="en-US"/>
          </a:p>
        </p:txBody>
      </p:sp>
    </p:spTree>
    <p:extLst>
      <p:ext uri="{BB962C8B-B14F-4D97-AF65-F5344CB8AC3E}">
        <p14:creationId xmlns:p14="http://schemas.microsoft.com/office/powerpoint/2010/main" val="1837872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400" dirty="0" smtClean="0"/>
              <a:t>16:20</a:t>
            </a:r>
          </a:p>
          <a:p>
            <a:r>
              <a:rPr kumimoji="1" lang="ja-JP" altLang="en-US" sz="1400" dirty="0" smtClean="0"/>
              <a:t>コードの重複に関するコードスメルについての考察です</a:t>
            </a:r>
            <a:r>
              <a:rPr kumimoji="1" lang="en-US" altLang="ja-JP" sz="1400" dirty="0" smtClean="0"/>
              <a:t>. </a:t>
            </a:r>
            <a:r>
              <a:rPr kumimoji="1" lang="ja-JP" altLang="en-US" sz="1400" dirty="0" smtClean="0"/>
              <a:t>まず</a:t>
            </a:r>
            <a:r>
              <a:rPr kumimoji="1" lang="en-US" altLang="ja-JP" sz="1400" dirty="0" smtClean="0"/>
              <a:t>, External Duplication</a:t>
            </a:r>
            <a:r>
              <a:rPr kumimoji="1" lang="ja-JP" altLang="en-US" sz="1400" dirty="0" smtClean="0"/>
              <a:t>はメソッドレベルのコードスメルで</a:t>
            </a:r>
            <a:r>
              <a:rPr kumimoji="1" lang="en-US" altLang="ja-JP" sz="1400" dirty="0" smtClean="0"/>
              <a:t>, </a:t>
            </a:r>
            <a:r>
              <a:rPr kumimoji="1" lang="ja-JP" altLang="en-US" sz="1400" dirty="0" smtClean="0"/>
              <a:t>無関係なクラス間で重複するコード片のあるメソッドを表します</a:t>
            </a:r>
            <a:r>
              <a:rPr kumimoji="1" lang="en-US" altLang="ja-JP" sz="1400" dirty="0" smtClean="0"/>
              <a:t>. RQ1</a:t>
            </a:r>
            <a:r>
              <a:rPr kumimoji="1" lang="ja-JP" altLang="en-US" sz="1400" dirty="0" smtClean="0"/>
              <a:t>と</a:t>
            </a:r>
            <a:r>
              <a:rPr kumimoji="1" lang="en-US" altLang="ja-JP" sz="1400" dirty="0" smtClean="0"/>
              <a:t>2</a:t>
            </a:r>
            <a:r>
              <a:rPr kumimoji="1" lang="ja-JP" altLang="en-US" sz="1400" dirty="0" smtClean="0"/>
              <a:t>の両方で有意差は出ていませんでした</a:t>
            </a:r>
            <a:r>
              <a:rPr kumimoji="1" lang="en-US" altLang="ja-JP" sz="1400" dirty="0" smtClean="0"/>
              <a:t>. </a:t>
            </a:r>
            <a:r>
              <a:rPr kumimoji="1" lang="ja-JP" altLang="en-US" sz="1400" dirty="0" smtClean="0"/>
              <a:t>理由として、</a:t>
            </a:r>
            <a:r>
              <a:rPr kumimoji="1" lang="en-US" altLang="ja-JP" sz="1400" dirty="0" smtClean="0"/>
              <a:t>External Duplication</a:t>
            </a:r>
            <a:r>
              <a:rPr kumimoji="1" lang="ja-JP" altLang="en-US" sz="1400" dirty="0" smtClean="0"/>
              <a:t>の改善にはクラス抽出などハイレベルなリファクタリングが必要ですが</a:t>
            </a:r>
            <a:r>
              <a:rPr kumimoji="1" lang="en-US" altLang="ja-JP" sz="1400" dirty="0" smtClean="0"/>
              <a:t>, </a:t>
            </a:r>
            <a:r>
              <a:rPr kumimoji="1" lang="ja-JP" altLang="en-US" sz="1400" dirty="0" smtClean="0"/>
              <a:t>ほとんど実施されていませんでした</a:t>
            </a:r>
            <a:r>
              <a:rPr kumimoji="1" lang="en-US" altLang="ja-JP" sz="1400" dirty="0" smtClean="0"/>
              <a:t>. </a:t>
            </a:r>
            <a:r>
              <a:rPr kumimoji="1" lang="ja-JP" altLang="en-US" sz="1400" dirty="0" smtClean="0"/>
              <a:t>こうしたハイレベルなリファクタリングが実施されないということは既存研究でも言われています</a:t>
            </a:r>
            <a:r>
              <a:rPr kumimoji="1" lang="en-US" altLang="ja-JP" sz="1400" dirty="0" smtClean="0"/>
              <a:t>. </a:t>
            </a:r>
            <a:endParaRPr kumimoji="1" lang="ja-JP" altLang="en-US" sz="1400" dirty="0" smtClean="0"/>
          </a:p>
          <a:p>
            <a:r>
              <a:rPr kumimoji="1" lang="ja-JP" altLang="en-US" dirty="0" smtClean="0"/>
              <a:t>一方</a:t>
            </a:r>
            <a:r>
              <a:rPr kumimoji="1" lang="en-US" altLang="ja-JP" dirty="0" smtClean="0"/>
              <a:t>, Internal Duplication</a:t>
            </a:r>
            <a:r>
              <a:rPr kumimoji="1" lang="ja-JP" altLang="en-US" dirty="0" smtClean="0"/>
              <a:t>はクラス内での重複を表しています</a:t>
            </a:r>
            <a:r>
              <a:rPr kumimoji="1" lang="en-US" altLang="ja-JP" dirty="0" smtClean="0"/>
              <a:t>. Internal Duplication</a:t>
            </a:r>
            <a:r>
              <a:rPr kumimoji="1" lang="ja-JP" altLang="en-US" dirty="0" smtClean="0"/>
              <a:t>については</a:t>
            </a:r>
            <a:r>
              <a:rPr kumimoji="1" lang="en-US" altLang="ja-JP" dirty="0" smtClean="0"/>
              <a:t>, RQ1</a:t>
            </a:r>
            <a:r>
              <a:rPr kumimoji="1" lang="ja-JP" altLang="en-US" dirty="0" smtClean="0"/>
              <a:t>の予想に反して深刻度の低いものだけがリファクタリングされていました</a:t>
            </a:r>
            <a:r>
              <a:rPr kumimoji="1" lang="en-US" altLang="ja-JP" dirty="0" smtClean="0"/>
              <a:t>. </a:t>
            </a:r>
            <a:r>
              <a:rPr kumimoji="1" lang="ja-JP" altLang="en-US" dirty="0" smtClean="0"/>
              <a:t>しかし</a:t>
            </a:r>
            <a:r>
              <a:rPr kumimoji="1" lang="en-US" altLang="ja-JP" dirty="0" smtClean="0"/>
              <a:t>, RQ2</a:t>
            </a:r>
            <a:r>
              <a:rPr kumimoji="1" lang="ja-JP" altLang="en-US" dirty="0" smtClean="0"/>
              <a:t>については有意差が出て</a:t>
            </a:r>
            <a:r>
              <a:rPr kumimoji="1" lang="en-US" altLang="ja-JP" dirty="0" smtClean="0"/>
              <a:t>, </a:t>
            </a:r>
            <a:r>
              <a:rPr kumimoji="1" lang="ja-JP" altLang="en-US" dirty="0" smtClean="0"/>
              <a:t>対応するメソッドの抽出のリファクタリングが実施された場合のほとんどで深刻度が減少していました</a:t>
            </a:r>
            <a:r>
              <a:rPr kumimoji="1" lang="en-US" altLang="ja-JP" dirty="0" smtClean="0"/>
              <a:t>. </a:t>
            </a:r>
            <a:r>
              <a:rPr kumimoji="1" lang="ja-JP" altLang="en-US" dirty="0" smtClean="0"/>
              <a:t>これらの結果から</a:t>
            </a:r>
            <a:r>
              <a:rPr kumimoji="1" lang="en-US" altLang="ja-JP" dirty="0" smtClean="0"/>
              <a:t>, </a:t>
            </a:r>
            <a:r>
              <a:rPr kumimoji="1" lang="ja-JP" altLang="en-US" dirty="0" smtClean="0"/>
              <a:t>重複するコード片のメソッドの抽出が容易な場合にリファクタリングが実施されやすいと考えられます</a:t>
            </a:r>
            <a:r>
              <a:rPr kumimoji="1" lang="en-US" altLang="ja-JP" dirty="0" smtClean="0"/>
              <a:t>. </a:t>
            </a:r>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26</a:t>
            </a:fld>
            <a:endParaRPr kumimoji="1" lang="ja-JP" altLang="en-US"/>
          </a:p>
        </p:txBody>
      </p:sp>
    </p:spTree>
    <p:extLst>
      <p:ext uri="{BB962C8B-B14F-4D97-AF65-F5344CB8AC3E}">
        <p14:creationId xmlns:p14="http://schemas.microsoft.com/office/powerpoint/2010/main" val="36453193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17:40</a:t>
            </a:r>
          </a:p>
          <a:p>
            <a:r>
              <a:rPr kumimoji="1" lang="en-US" altLang="ja-JP" dirty="0" smtClean="0"/>
              <a:t>Sibling Duplication</a:t>
            </a:r>
            <a:r>
              <a:rPr kumimoji="1" lang="ja-JP" altLang="en-US" dirty="0" smtClean="0"/>
              <a:t>は共通の親クラスを持つ</a:t>
            </a:r>
            <a:r>
              <a:rPr kumimoji="1" lang="en-US" altLang="ja-JP" dirty="0" smtClean="0"/>
              <a:t>, </a:t>
            </a:r>
            <a:r>
              <a:rPr kumimoji="1" lang="ja-JP" altLang="en-US" dirty="0" smtClean="0"/>
              <a:t>兄弟関係のクラス間での重複を表しています</a:t>
            </a:r>
            <a:r>
              <a:rPr kumimoji="1" lang="en-US" altLang="ja-JP" dirty="0" smtClean="0"/>
              <a:t>. Internal</a:t>
            </a:r>
            <a:r>
              <a:rPr kumimoji="1" lang="ja-JP" altLang="en-US" baseline="0" dirty="0" smtClean="0"/>
              <a:t> </a:t>
            </a:r>
            <a:r>
              <a:rPr kumimoji="1" lang="en-US" altLang="ja-JP" baseline="0" dirty="0" smtClean="0"/>
              <a:t>Duplication</a:t>
            </a:r>
            <a:r>
              <a:rPr kumimoji="1" lang="ja-JP" altLang="en-US" baseline="0" dirty="0" smtClean="0"/>
              <a:t>とは逆に</a:t>
            </a:r>
            <a:r>
              <a:rPr kumimoji="1" lang="en-US" altLang="ja-JP" baseline="0" dirty="0" smtClean="0"/>
              <a:t>RQ1</a:t>
            </a:r>
            <a:r>
              <a:rPr kumimoji="1" lang="ja-JP" altLang="en-US" baseline="0" dirty="0" smtClean="0"/>
              <a:t>で有意差が出ていて</a:t>
            </a:r>
            <a:r>
              <a:rPr kumimoji="1" lang="en-US" altLang="ja-JP" baseline="0" dirty="0" smtClean="0"/>
              <a:t>, </a:t>
            </a:r>
            <a:r>
              <a:rPr kumimoji="1" lang="en-US" altLang="ja-JP" dirty="0" smtClean="0"/>
              <a:t>Sibling Duplication</a:t>
            </a:r>
            <a:r>
              <a:rPr kumimoji="1" lang="ja-JP" altLang="en-US" dirty="0" smtClean="0"/>
              <a:t>に対応するメソッド抽出のリファクタリングが深刻度の高いメソッドに実施されていました</a:t>
            </a:r>
            <a:r>
              <a:rPr kumimoji="1" lang="en-US" altLang="ja-JP" dirty="0" smtClean="0"/>
              <a:t>. </a:t>
            </a:r>
            <a:r>
              <a:rPr kumimoji="1" lang="ja-JP" altLang="en-US" dirty="0" smtClean="0"/>
              <a:t>しかし</a:t>
            </a:r>
            <a:r>
              <a:rPr kumimoji="1" lang="en-US" altLang="ja-JP" dirty="0" smtClean="0"/>
              <a:t>, </a:t>
            </a:r>
            <a:r>
              <a:rPr kumimoji="1" lang="en-US" altLang="ja-JP" baseline="0" dirty="0" smtClean="0"/>
              <a:t>RQ2</a:t>
            </a:r>
            <a:r>
              <a:rPr kumimoji="1" lang="ja-JP" altLang="en-US" baseline="0" dirty="0" smtClean="0"/>
              <a:t>では有意差が出ておらず</a:t>
            </a:r>
            <a:r>
              <a:rPr kumimoji="1" lang="en-US" altLang="ja-JP" baseline="0" dirty="0" smtClean="0"/>
              <a:t>, </a:t>
            </a:r>
            <a:r>
              <a:rPr kumimoji="1" lang="ja-JP" altLang="en-US" dirty="0" smtClean="0"/>
              <a:t>深刻度が減少する事例はあまりありませんでした</a:t>
            </a:r>
            <a:r>
              <a:rPr kumimoji="1" lang="en-US" altLang="ja-JP" dirty="0" smtClean="0"/>
              <a:t>.</a:t>
            </a:r>
            <a:r>
              <a:rPr kumimoji="1" lang="en-US" altLang="ja-JP" baseline="0" dirty="0" smtClean="0"/>
              <a:t> </a:t>
            </a:r>
            <a:r>
              <a:rPr kumimoji="1" lang="ja-JP" altLang="en-US" baseline="0" dirty="0" smtClean="0"/>
              <a:t>そのため</a:t>
            </a:r>
            <a:r>
              <a:rPr kumimoji="1" lang="en-US" altLang="ja-JP" dirty="0" smtClean="0"/>
              <a:t>, </a:t>
            </a:r>
            <a:r>
              <a:rPr kumimoji="1" lang="ja-JP" altLang="en-US" dirty="0" smtClean="0"/>
              <a:t>それらのメソッド抽出は重複する部分以外を対象として実施されたものだと推測されます</a:t>
            </a:r>
            <a:r>
              <a:rPr kumimoji="1" lang="en-US" altLang="ja-JP" dirty="0" smtClean="0"/>
              <a:t>. </a:t>
            </a:r>
            <a:r>
              <a:rPr kumimoji="1" lang="ja-JP" altLang="en-US" dirty="0" smtClean="0"/>
              <a:t>また</a:t>
            </a:r>
            <a:r>
              <a:rPr kumimoji="1" lang="en-US" altLang="ja-JP" dirty="0" smtClean="0"/>
              <a:t>, </a:t>
            </a:r>
            <a:r>
              <a:rPr kumimoji="1" lang="ja-JP" altLang="en-US" dirty="0" smtClean="0"/>
              <a:t>メソッド抽出の後にメソッドの引き上げのリファクタリングを実施することが</a:t>
            </a:r>
            <a:r>
              <a:rPr kumimoji="1" lang="en-US" altLang="ja-JP" dirty="0" smtClean="0"/>
              <a:t>Sibling Duplication</a:t>
            </a:r>
            <a:r>
              <a:rPr kumimoji="1" lang="ja-JP" altLang="en-US" dirty="0" smtClean="0"/>
              <a:t>の改善方法ですが</a:t>
            </a:r>
            <a:r>
              <a:rPr kumimoji="1" lang="en-US" altLang="ja-JP" dirty="0" smtClean="0"/>
              <a:t>, </a:t>
            </a:r>
            <a:r>
              <a:rPr kumimoji="1" lang="ja-JP" altLang="en-US" dirty="0" smtClean="0"/>
              <a:t>メソッドの引き上げはハイレベルで実施されにくいものでした</a:t>
            </a:r>
            <a:r>
              <a:rPr kumimoji="1" lang="en-US" altLang="ja-JP" dirty="0" smtClean="0"/>
              <a:t>. </a:t>
            </a:r>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27</a:t>
            </a:fld>
            <a:endParaRPr kumimoji="1" lang="ja-JP" altLang="en-US"/>
          </a:p>
        </p:txBody>
      </p:sp>
    </p:spTree>
    <p:extLst>
      <p:ext uri="{BB962C8B-B14F-4D97-AF65-F5344CB8AC3E}">
        <p14:creationId xmlns:p14="http://schemas.microsoft.com/office/powerpoint/2010/main" val="16576564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400" dirty="0" smtClean="0"/>
              <a:t>18:30</a:t>
            </a:r>
          </a:p>
          <a:p>
            <a:r>
              <a:rPr kumimoji="1" lang="en-US" altLang="ja-JP" sz="1400" dirty="0" smtClean="0"/>
              <a:t>Feature Envy</a:t>
            </a:r>
            <a:r>
              <a:rPr kumimoji="1" lang="ja-JP" altLang="en-US" sz="1400" dirty="0" smtClean="0"/>
              <a:t>はメソッドレベルのコードスメルで</a:t>
            </a:r>
            <a:r>
              <a:rPr kumimoji="1" lang="en-US" altLang="ja-JP" sz="1400" dirty="0" smtClean="0"/>
              <a:t>, </a:t>
            </a:r>
            <a:r>
              <a:rPr kumimoji="1" lang="ja-JP" altLang="en-US" sz="1400" dirty="0" smtClean="0"/>
              <a:t>所属するクラスとは別のクラスのデータを多く用いるメソッドを表しています</a:t>
            </a:r>
            <a:r>
              <a:rPr kumimoji="1" lang="en-US" altLang="ja-JP" sz="1400" dirty="0" smtClean="0"/>
              <a:t>. RQ1</a:t>
            </a:r>
            <a:r>
              <a:rPr kumimoji="1" lang="ja-JP" altLang="en-US" sz="1400" dirty="0" smtClean="0"/>
              <a:t>と</a:t>
            </a:r>
            <a:r>
              <a:rPr kumimoji="1" lang="en-US" altLang="ja-JP" sz="1400" dirty="0" smtClean="0"/>
              <a:t>RQ2</a:t>
            </a:r>
            <a:r>
              <a:rPr kumimoji="1" lang="ja-JP" altLang="en-US" sz="1400" dirty="0" smtClean="0"/>
              <a:t>で有意差なしでしたが</a:t>
            </a:r>
            <a:r>
              <a:rPr kumimoji="1" lang="en-US" altLang="ja-JP" sz="1400" dirty="0" smtClean="0"/>
              <a:t>, </a:t>
            </a:r>
            <a:r>
              <a:rPr lang="en-US" altLang="ja-JP" sz="1400" dirty="0" smtClean="0"/>
              <a:t>RQ2</a:t>
            </a:r>
            <a:r>
              <a:rPr lang="ja-JP" altLang="en-US" sz="1400" dirty="0" smtClean="0"/>
              <a:t>で</a:t>
            </a:r>
            <a:r>
              <a:rPr lang="en-US" altLang="ja-JP" sz="1400" dirty="0" smtClean="0"/>
              <a:t>p</a:t>
            </a:r>
            <a:r>
              <a:rPr lang="ja-JP" altLang="en-US" sz="1400" dirty="0" smtClean="0"/>
              <a:t>値は</a:t>
            </a:r>
            <a:r>
              <a:rPr lang="en-US" altLang="ja-JP" sz="1400" dirty="0" smtClean="0"/>
              <a:t>0.058</a:t>
            </a:r>
            <a:r>
              <a:rPr lang="ja-JP" altLang="en-US" sz="1400" dirty="0" smtClean="0"/>
              <a:t>で有意水準</a:t>
            </a:r>
            <a:r>
              <a:rPr lang="en-US" altLang="ja-JP" sz="1400" dirty="0" smtClean="0"/>
              <a:t>0.05</a:t>
            </a:r>
            <a:r>
              <a:rPr lang="ja-JP" altLang="en-US" sz="1400" dirty="0" smtClean="0"/>
              <a:t>に比較的近い値になっていました</a:t>
            </a:r>
            <a:r>
              <a:rPr lang="en-US" altLang="ja-JP" sz="1400" dirty="0" smtClean="0"/>
              <a:t>. Feature</a:t>
            </a:r>
            <a:r>
              <a:rPr lang="en-US" altLang="ja-JP" sz="1400" baseline="0" dirty="0" smtClean="0"/>
              <a:t> Envy</a:t>
            </a:r>
            <a:r>
              <a:rPr lang="ja-JP" altLang="en-US" sz="1400" baseline="0" dirty="0" smtClean="0"/>
              <a:t>に対応するメソッド移動のリファクタリングが実施された場合のほとんどで深刻度が減少していまいた</a:t>
            </a:r>
            <a:r>
              <a:rPr lang="en-US" altLang="ja-JP" sz="1400" baseline="0" dirty="0" smtClean="0"/>
              <a:t>. </a:t>
            </a:r>
            <a:r>
              <a:rPr lang="ja-JP" altLang="en-US" sz="1400" baseline="0" dirty="0" smtClean="0"/>
              <a:t>メソッド移動よる改善方法は明確で</a:t>
            </a:r>
            <a:r>
              <a:rPr lang="en-US" altLang="ja-JP" sz="1400" baseline="0" dirty="0" smtClean="0"/>
              <a:t>, </a:t>
            </a:r>
            <a:r>
              <a:rPr lang="ja-JP" altLang="en-US" sz="1400" baseline="0" dirty="0" smtClean="0"/>
              <a:t>リファクタリングは効果的に実施されやすいことが理由として考えられます</a:t>
            </a:r>
            <a:r>
              <a:rPr lang="en-US" altLang="ja-JP" sz="1400" baseline="0" dirty="0" smtClean="0"/>
              <a:t>. </a:t>
            </a:r>
            <a:r>
              <a:rPr lang="ja-JP" altLang="en-US" sz="1400" baseline="0" dirty="0" smtClean="0"/>
              <a:t>有意差が出なかった理由として</a:t>
            </a:r>
            <a:r>
              <a:rPr lang="en-US" altLang="ja-JP" sz="1400" baseline="0" dirty="0" smtClean="0"/>
              <a:t>, </a:t>
            </a:r>
            <a:r>
              <a:rPr lang="ja-JP" altLang="en-US" sz="1400" baseline="0" dirty="0" smtClean="0"/>
              <a:t>リファクタリングが実施されなかったが深刻度が減少した事例が多かったことがあります</a:t>
            </a:r>
            <a:r>
              <a:rPr lang="en-US" altLang="ja-JP" sz="1400" baseline="0" dirty="0" smtClean="0"/>
              <a:t>. Feature Envy</a:t>
            </a:r>
            <a:r>
              <a:rPr lang="ja-JP" altLang="en-US" sz="1400" baseline="0" dirty="0" smtClean="0"/>
              <a:t>の改善にはメソッドを移動する他に</a:t>
            </a:r>
            <a:r>
              <a:rPr lang="en-US" altLang="ja-JP" sz="1400" baseline="0" dirty="0" smtClean="0"/>
              <a:t>, </a:t>
            </a:r>
            <a:r>
              <a:rPr lang="ja-JP" altLang="en-US" sz="1400" baseline="0" dirty="0" smtClean="0"/>
              <a:t>フィールドを移動する方法がありますが</a:t>
            </a:r>
            <a:r>
              <a:rPr lang="en-US" altLang="ja-JP" sz="1400" baseline="0" dirty="0" smtClean="0"/>
              <a:t>, </a:t>
            </a:r>
            <a:r>
              <a:rPr lang="ja-JP" altLang="en-US" sz="1400" baseline="0" dirty="0" smtClean="0"/>
              <a:t>その場合はメソッドに対してリファクタリングの実施が不要です</a:t>
            </a:r>
            <a:r>
              <a:rPr lang="en-US" altLang="ja-JP" sz="1400" baseline="0" dirty="0" smtClean="0"/>
              <a:t>. </a:t>
            </a:r>
            <a:endParaRPr lang="ja-JP" altLang="en-US" sz="1400" baseline="0" dirty="0" smtClean="0"/>
          </a:p>
          <a:p>
            <a:endParaRPr lang="ja-JP" altLang="en-US" sz="1400" baseline="0" dirty="0" smtClean="0"/>
          </a:p>
          <a:p>
            <a:endParaRPr lang="ja-JP" altLang="en-US" sz="1400" baseline="0" dirty="0" smtClean="0"/>
          </a:p>
          <a:p>
            <a:endParaRPr kumimoji="1" lang="ja-JP" altLang="en-US" sz="140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28</a:t>
            </a:fld>
            <a:endParaRPr kumimoji="1" lang="ja-JP" altLang="en-US"/>
          </a:p>
        </p:txBody>
      </p:sp>
    </p:spTree>
    <p:extLst>
      <p:ext uri="{BB962C8B-B14F-4D97-AF65-F5344CB8AC3E}">
        <p14:creationId xmlns:p14="http://schemas.microsoft.com/office/powerpoint/2010/main" val="4034499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19:30</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最後にまとめです</a:t>
            </a:r>
            <a:r>
              <a:rPr lang="en-US" altLang="ja-JP" sz="1400" dirty="0" smtClean="0"/>
              <a:t>. </a:t>
            </a:r>
            <a:r>
              <a:rPr lang="ja-JP" altLang="en-US" sz="1400" dirty="0" smtClean="0"/>
              <a:t>本研究では</a:t>
            </a:r>
            <a:r>
              <a:rPr lang="en-US" altLang="ja-JP" sz="1400" dirty="0" smtClean="0"/>
              <a:t>, Code Smell</a:t>
            </a:r>
            <a:r>
              <a:rPr lang="ja-JP" altLang="en-US" sz="1400" dirty="0" smtClean="0"/>
              <a:t>の深刻度とリファクタリングの関係について</a:t>
            </a:r>
            <a:r>
              <a:rPr lang="en-US" altLang="ja-JP" sz="1400" dirty="0" smtClean="0"/>
              <a:t>3</a:t>
            </a:r>
            <a:r>
              <a:rPr lang="ja-JP" altLang="en-US" sz="1400" dirty="0" err="1" smtClean="0"/>
              <a:t>つの</a:t>
            </a:r>
            <a:r>
              <a:rPr lang="en-US" altLang="ja-JP" sz="1400" dirty="0" smtClean="0"/>
              <a:t>OSS</a:t>
            </a:r>
            <a:r>
              <a:rPr lang="ja-JP" altLang="en-US" sz="1400" dirty="0" smtClean="0"/>
              <a:t>を調査しました</a:t>
            </a:r>
            <a:r>
              <a:rPr lang="en-US" altLang="ja-JP" sz="1400" dirty="0" smtClean="0"/>
              <a:t>. </a:t>
            </a:r>
            <a:r>
              <a:rPr lang="ja-JP" altLang="en-US" sz="1400" dirty="0" smtClean="0"/>
              <a:t>調査の結果</a:t>
            </a:r>
            <a:r>
              <a:rPr lang="en-US" altLang="ja-JP" sz="1400" dirty="0" smtClean="0"/>
              <a:t>, Blob Class</a:t>
            </a:r>
            <a:r>
              <a:rPr lang="ja-JP" altLang="en-US" sz="1400" dirty="0" smtClean="0"/>
              <a:t>と</a:t>
            </a:r>
            <a:r>
              <a:rPr lang="en-US" altLang="ja-JP" sz="1400" dirty="0" smtClean="0"/>
              <a:t>Blob Operation</a:t>
            </a:r>
            <a:r>
              <a:rPr lang="ja-JP" altLang="en-US" sz="1400" dirty="0" smtClean="0"/>
              <a:t>について</a:t>
            </a:r>
            <a:r>
              <a:rPr lang="en-US" altLang="ja-JP" sz="1400" dirty="0" smtClean="0"/>
              <a:t>, </a:t>
            </a:r>
            <a:r>
              <a:rPr lang="ja-JP" altLang="en-US" sz="1400" dirty="0" smtClean="0"/>
              <a:t>深刻度が高いほどリファクタリングされやすい傾向がありました</a:t>
            </a:r>
            <a:r>
              <a:rPr lang="en-US" altLang="ja-JP" sz="1400" dirty="0" smtClean="0"/>
              <a:t>.</a:t>
            </a:r>
            <a:r>
              <a:rPr lang="ja-JP" altLang="en-US" sz="1400" baseline="0" dirty="0" smtClean="0"/>
              <a:t> 今後の課題としては</a:t>
            </a:r>
            <a:r>
              <a:rPr lang="en-US" altLang="ja-JP" sz="1400" baseline="0" dirty="0" smtClean="0"/>
              <a:t>,</a:t>
            </a:r>
            <a:r>
              <a:rPr lang="ja-JP" altLang="en-US" sz="1400" baseline="0" dirty="0" smtClean="0"/>
              <a:t> 調査対象のシステムを増やすことが考えられます</a:t>
            </a:r>
            <a:r>
              <a:rPr lang="en-US" altLang="ja-JP" sz="1400" dirty="0" smtClean="0"/>
              <a:t>. </a:t>
            </a:r>
            <a:endParaRPr lang="ja-JP" altLang="en-US" sz="1400" dirty="0" smtClean="0"/>
          </a:p>
          <a:p>
            <a:r>
              <a:rPr lang="ja-JP" altLang="en-US" sz="1400" dirty="0" smtClean="0"/>
              <a:t>以上で発表を終わります</a:t>
            </a:r>
            <a:r>
              <a:rPr lang="en-US" altLang="ja-JP" sz="1400" dirty="0" smtClean="0"/>
              <a:t>. </a:t>
            </a:r>
            <a:r>
              <a:rPr lang="ja-JP" altLang="en-US" sz="1400" dirty="0" smtClean="0"/>
              <a:t>ご清聴ありがとうございました</a:t>
            </a:r>
            <a:r>
              <a:rPr lang="en-US" altLang="ja-JP" sz="1400" dirty="0" smtClean="0"/>
              <a:t>. </a:t>
            </a:r>
          </a:p>
          <a:p>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29</a:t>
            </a:fld>
            <a:endParaRPr kumimoji="1" lang="ja-JP" altLang="en-US"/>
          </a:p>
        </p:txBody>
      </p:sp>
    </p:spTree>
    <p:extLst>
      <p:ext uri="{BB962C8B-B14F-4D97-AF65-F5344CB8AC3E}">
        <p14:creationId xmlns:p14="http://schemas.microsoft.com/office/powerpoint/2010/main" val="15690289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400" dirty="0" smtClean="0"/>
              <a:t>0:46</a:t>
            </a:r>
          </a:p>
          <a:p>
            <a:r>
              <a:rPr lang="ja-JP" altLang="en-US" sz="1400" dirty="0" smtClean="0"/>
              <a:t>また</a:t>
            </a:r>
            <a:r>
              <a:rPr lang="en-US" altLang="ja-JP" sz="1400" dirty="0" smtClean="0"/>
              <a:t>, Code Smell</a:t>
            </a:r>
            <a:r>
              <a:rPr lang="ja-JP" altLang="en-US" sz="1400" dirty="0" smtClean="0"/>
              <a:t>とは</a:t>
            </a:r>
            <a:r>
              <a:rPr lang="en-US" altLang="ja-JP" sz="1400" dirty="0" smtClean="0"/>
              <a:t>, </a:t>
            </a:r>
            <a:r>
              <a:rPr lang="ja-JP" altLang="en-US" sz="1400" dirty="0" smtClean="0"/>
              <a:t>設計上の問題を持ち</a:t>
            </a:r>
            <a:r>
              <a:rPr lang="en-US" altLang="ja-JP" sz="1400" dirty="0" smtClean="0"/>
              <a:t>, </a:t>
            </a:r>
            <a:r>
              <a:rPr lang="ja-JP" altLang="en-US" sz="1400" dirty="0" smtClean="0"/>
              <a:t>保守性を悪化させてバグの原因になりやすいクラスやメソッドの特徴のことです</a:t>
            </a:r>
            <a:r>
              <a:rPr lang="en-US" altLang="ja-JP" sz="1400" dirty="0" smtClean="0"/>
              <a:t>. Code Smell</a:t>
            </a:r>
            <a:r>
              <a:rPr lang="ja-JP" altLang="en-US" sz="1400" dirty="0" smtClean="0"/>
              <a:t>は</a:t>
            </a:r>
            <a:r>
              <a:rPr lang="en-US" altLang="ja-JP" sz="1400" dirty="0" smtClean="0"/>
              <a:t>, </a:t>
            </a:r>
            <a:r>
              <a:rPr lang="ja-JP" altLang="en-US" sz="1400" dirty="0" smtClean="0"/>
              <a:t>開発者がリファクタリングを実施するべきコードの指標として提案されました</a:t>
            </a:r>
            <a:r>
              <a:rPr lang="en-US" altLang="ja-JP" sz="1400" dirty="0" smtClean="0"/>
              <a:t>. </a:t>
            </a:r>
            <a:r>
              <a:rPr lang="ja-JP" altLang="en-US" sz="1400" dirty="0" smtClean="0"/>
              <a:t>下</a:t>
            </a:r>
            <a:r>
              <a:rPr lang="ja-JP" altLang="en-US" sz="1400" dirty="0"/>
              <a:t>の表</a:t>
            </a:r>
            <a:r>
              <a:rPr lang="ja-JP" altLang="en-US" sz="1400" dirty="0" smtClean="0"/>
              <a:t>は</a:t>
            </a:r>
            <a:r>
              <a:rPr lang="en-US" altLang="ja-JP" sz="1400" dirty="0" smtClean="0"/>
              <a:t>Code Smell</a:t>
            </a:r>
            <a:r>
              <a:rPr lang="ja-JP" altLang="en-US" sz="1400" dirty="0" smtClean="0"/>
              <a:t>の</a:t>
            </a:r>
            <a:r>
              <a:rPr lang="ja-JP" altLang="en-US" sz="1400" dirty="0"/>
              <a:t>例を示したものです</a:t>
            </a:r>
            <a:r>
              <a:rPr lang="en-US" altLang="ja-JP" sz="1400" dirty="0"/>
              <a:t>. </a:t>
            </a:r>
            <a:r>
              <a:rPr lang="en-US" altLang="ja-JP" sz="1400" dirty="0" smtClean="0"/>
              <a:t>Blob Class</a:t>
            </a:r>
            <a:r>
              <a:rPr lang="ja-JP" altLang="en-US" sz="1400" dirty="0" smtClean="0"/>
              <a:t>とは</a:t>
            </a:r>
            <a:r>
              <a:rPr lang="en-US" altLang="ja-JP" sz="1400" dirty="0" smtClean="0"/>
              <a:t>, </a:t>
            </a:r>
            <a:r>
              <a:rPr lang="ja-JP" altLang="en-US" sz="1400" dirty="0" smtClean="0"/>
              <a:t>他のクラスと比べてコードが長く複雑なクラスのことです</a:t>
            </a:r>
            <a:r>
              <a:rPr lang="en-US" altLang="ja-JP" sz="1400" dirty="0" smtClean="0"/>
              <a:t>. </a:t>
            </a:r>
            <a:r>
              <a:rPr lang="ja-JP" altLang="en-US" sz="1400" dirty="0" smtClean="0"/>
              <a:t>同様に</a:t>
            </a:r>
            <a:r>
              <a:rPr lang="en-US" altLang="ja-JP" sz="1400" dirty="0" smtClean="0"/>
              <a:t>, Blob Operation</a:t>
            </a:r>
            <a:r>
              <a:rPr lang="ja-JP" altLang="en-US" sz="1400" dirty="0" smtClean="0"/>
              <a:t>は</a:t>
            </a:r>
            <a:r>
              <a:rPr lang="ja-JP" altLang="en-US" sz="1400" baseline="0" dirty="0" smtClean="0"/>
              <a:t>コードが長く複雑なメソッドのことです</a:t>
            </a:r>
            <a:r>
              <a:rPr lang="en-US" altLang="ja-JP" sz="1400" baseline="0" dirty="0" smtClean="0"/>
              <a:t>. </a:t>
            </a:r>
            <a:r>
              <a:rPr lang="ja-JP" altLang="en-US" sz="1400" baseline="0" dirty="0" smtClean="0"/>
              <a:t>また</a:t>
            </a:r>
            <a:r>
              <a:rPr lang="en-US" altLang="ja-JP" sz="1400" baseline="0" dirty="0" smtClean="0"/>
              <a:t>, Internal Duplication</a:t>
            </a:r>
            <a:r>
              <a:rPr lang="ja-JP" altLang="en-US" sz="1400" baseline="0" dirty="0" smtClean="0"/>
              <a:t>はクラス内の他のメソッドと重複するコード片を含むメソッドのことです</a:t>
            </a:r>
            <a:r>
              <a:rPr lang="en-US" altLang="ja-JP" sz="1400" baseline="0" dirty="0" smtClean="0"/>
              <a:t>. </a:t>
            </a:r>
            <a:endParaRPr lang="en-US" altLang="ja-JP"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3</a:t>
            </a:fld>
            <a:endParaRPr kumimoji="1" lang="ja-JP" altLang="en-US"/>
          </a:p>
        </p:txBody>
      </p:sp>
    </p:spTree>
    <p:extLst>
      <p:ext uri="{BB962C8B-B14F-4D97-AF65-F5344CB8AC3E}">
        <p14:creationId xmlns:p14="http://schemas.microsoft.com/office/powerpoint/2010/main" val="409310756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30</a:t>
            </a:fld>
            <a:endParaRPr kumimoji="1" lang="ja-JP" altLang="en-US"/>
          </a:p>
        </p:txBody>
      </p:sp>
    </p:spTree>
    <p:extLst>
      <p:ext uri="{BB962C8B-B14F-4D97-AF65-F5344CB8AC3E}">
        <p14:creationId xmlns:p14="http://schemas.microsoft.com/office/powerpoint/2010/main" val="31996861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inFusion</a:t>
            </a:r>
            <a:r>
              <a:rPr kumimoji="1" lang="ja-JP" altLang="en-US" dirty="0" smtClean="0"/>
              <a:t>は商用のツールで閾値の決め方の詳細は公開されません</a:t>
            </a:r>
            <a:r>
              <a:rPr kumimoji="1" lang="en-US" altLang="ja-JP" dirty="0" smtClean="0"/>
              <a:t>. </a:t>
            </a:r>
            <a:r>
              <a:rPr kumimoji="1" lang="ja-JP" altLang="en-US" dirty="0" smtClean="0"/>
              <a:t>製品としていい結果が出るように調整されていると信頼できる</a:t>
            </a:r>
            <a:r>
              <a:rPr kumimoji="1" lang="en-US" altLang="ja-JP" dirty="0" smtClean="0"/>
              <a:t>. </a:t>
            </a:r>
            <a:r>
              <a:rPr kumimoji="1" lang="ja-JP" altLang="en-US" dirty="0" smtClean="0"/>
              <a:t>また</a:t>
            </a:r>
            <a:r>
              <a:rPr kumimoji="1" lang="en-US" altLang="ja-JP" dirty="0" smtClean="0"/>
              <a:t>, </a:t>
            </a:r>
            <a:r>
              <a:rPr kumimoji="1" lang="en-US" altLang="ja-JP" dirty="0" err="1" smtClean="0"/>
              <a:t>inFusion</a:t>
            </a:r>
            <a:r>
              <a:rPr kumimoji="1" lang="ja-JP" altLang="en-US" dirty="0" smtClean="0"/>
              <a:t>を出している会社の創設者の一人が</a:t>
            </a:r>
            <a:r>
              <a:rPr kumimoji="1" lang="en-US" altLang="ja-JP" dirty="0" smtClean="0"/>
              <a:t>, </a:t>
            </a:r>
            <a:r>
              <a:rPr kumimoji="1" lang="ja-JP" altLang="en-US" dirty="0" smtClean="0"/>
              <a:t>本研究で扱う</a:t>
            </a:r>
            <a:r>
              <a:rPr kumimoji="1" lang="en-US" altLang="ja-JP" dirty="0" smtClean="0"/>
              <a:t>Code Smell</a:t>
            </a:r>
            <a:r>
              <a:rPr kumimoji="1" lang="ja-JP" altLang="en-US" dirty="0" smtClean="0"/>
              <a:t>を定義している著書を出している人なので</a:t>
            </a:r>
            <a:r>
              <a:rPr kumimoji="1" lang="en-US" altLang="ja-JP" dirty="0" smtClean="0"/>
              <a:t>, </a:t>
            </a:r>
            <a:r>
              <a:rPr kumimoji="1" lang="ja-JP" altLang="en-US" dirty="0" smtClean="0"/>
              <a:t>信頼できるものだとは思います</a:t>
            </a:r>
            <a:r>
              <a:rPr kumimoji="1" lang="en-US" altLang="ja-JP" dirty="0" smtClean="0"/>
              <a:t>. </a:t>
            </a:r>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32</a:t>
            </a:fld>
            <a:endParaRPr kumimoji="1" lang="ja-JP" altLang="en-US"/>
          </a:p>
        </p:txBody>
      </p:sp>
    </p:spTree>
    <p:extLst>
      <p:ext uri="{BB962C8B-B14F-4D97-AF65-F5344CB8AC3E}">
        <p14:creationId xmlns:p14="http://schemas.microsoft.com/office/powerpoint/2010/main" val="15875533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分布とか聞かれたときに出せるように</a:t>
            </a:r>
            <a:r>
              <a:rPr kumimoji="1" lang="en-US" altLang="ja-JP" dirty="0" smtClean="0"/>
              <a:t>. </a:t>
            </a:r>
          </a:p>
          <a:p>
            <a:r>
              <a:rPr kumimoji="1" lang="ja-JP" altLang="en-US" dirty="0" smtClean="0"/>
              <a:t>リファクタリングされた方が青色</a:t>
            </a:r>
            <a:r>
              <a:rPr kumimoji="1" lang="en-US" altLang="ja-JP" dirty="0" smtClean="0"/>
              <a:t>. </a:t>
            </a:r>
            <a:r>
              <a:rPr kumimoji="1" lang="ja-JP" altLang="en-US" dirty="0" smtClean="0"/>
              <a:t>リファクタリングされなかった方が赤色</a:t>
            </a:r>
            <a:r>
              <a:rPr kumimoji="1" lang="en-US" altLang="ja-JP" dirty="0" smtClean="0"/>
              <a:t>. </a:t>
            </a:r>
            <a:r>
              <a:rPr kumimoji="1" lang="ja-JP" altLang="en-US" dirty="0" smtClean="0"/>
              <a:t>相対度数分布で</a:t>
            </a:r>
            <a:r>
              <a:rPr kumimoji="1" lang="en-US" altLang="ja-JP" dirty="0" smtClean="0"/>
              <a:t>Blob Class</a:t>
            </a:r>
            <a:r>
              <a:rPr kumimoji="1" lang="ja-JP" altLang="en-US" dirty="0" smtClean="0"/>
              <a:t>では深刻度</a:t>
            </a:r>
            <a:r>
              <a:rPr kumimoji="1" lang="en-US" altLang="ja-JP" dirty="0" smtClean="0"/>
              <a:t>5</a:t>
            </a:r>
            <a:r>
              <a:rPr kumimoji="1" lang="ja-JP" altLang="en-US" dirty="0" smtClean="0"/>
              <a:t>以上で大小関係が逆転している</a:t>
            </a:r>
            <a:r>
              <a:rPr kumimoji="1" lang="en-US" altLang="ja-JP" dirty="0" smtClean="0"/>
              <a:t>. </a:t>
            </a:r>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33</a:t>
            </a:fld>
            <a:endParaRPr kumimoji="1" lang="ja-JP" altLang="en-US"/>
          </a:p>
        </p:txBody>
      </p:sp>
    </p:spTree>
    <p:extLst>
      <p:ext uri="{BB962C8B-B14F-4D97-AF65-F5344CB8AC3E}">
        <p14:creationId xmlns:p14="http://schemas.microsoft.com/office/powerpoint/2010/main" val="373481908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深刻度が高い</a:t>
            </a:r>
            <a:r>
              <a:rPr kumimoji="1" lang="en-US" altLang="ja-JP" dirty="0" err="1" smtClean="0"/>
              <a:t>BlobClass</a:t>
            </a:r>
            <a:r>
              <a:rPr kumimoji="1" lang="ja-JP" altLang="en-US" dirty="0" smtClean="0"/>
              <a:t>で</a:t>
            </a:r>
            <a:r>
              <a:rPr kumimoji="1" lang="en-US" altLang="ja-JP" dirty="0" smtClean="0"/>
              <a:t>, </a:t>
            </a:r>
            <a:r>
              <a:rPr kumimoji="1" lang="ja-JP" altLang="en-US" dirty="0" smtClean="0"/>
              <a:t>リファクタリングされたにも関わらず深刻度が減少しなかったクラスの例を示します</a:t>
            </a:r>
            <a:r>
              <a:rPr kumimoji="1" lang="en-US" altLang="ja-JP" dirty="0" smtClean="0"/>
              <a:t>. </a:t>
            </a:r>
          </a:p>
          <a:p>
            <a:r>
              <a:rPr kumimoji="1" lang="ja-JP" altLang="en-US" dirty="0" smtClean="0"/>
              <a:t>（このクラスは</a:t>
            </a:r>
            <a:r>
              <a:rPr kumimoji="1" lang="en-US" altLang="ja-JP" dirty="0" err="1" smtClean="0"/>
              <a:t>ArgoUML</a:t>
            </a:r>
            <a:r>
              <a:rPr kumimoji="1" lang="ja-JP" altLang="en-US" dirty="0" smtClean="0"/>
              <a:t>の</a:t>
            </a:r>
            <a:r>
              <a:rPr kumimoji="1" lang="en-US" altLang="ja-JP" dirty="0" smtClean="0"/>
              <a:t>0.24</a:t>
            </a:r>
            <a:r>
              <a:rPr kumimoji="1" lang="ja-JP" altLang="en-US" dirty="0" smtClean="0"/>
              <a:t>リリースで</a:t>
            </a:r>
            <a:r>
              <a:rPr kumimoji="1" lang="en-US" altLang="ja-JP" dirty="0" err="1" smtClean="0"/>
              <a:t>BlobClass</a:t>
            </a:r>
            <a:r>
              <a:rPr kumimoji="1" lang="ja-JP" altLang="en-US" dirty="0" smtClean="0"/>
              <a:t>の深刻度が</a:t>
            </a:r>
            <a:r>
              <a:rPr kumimoji="1" lang="en-US" altLang="ja-JP" dirty="0" smtClean="0"/>
              <a:t>3</a:t>
            </a:r>
            <a:r>
              <a:rPr kumimoji="1" lang="ja-JP" altLang="en-US" dirty="0" smtClean="0"/>
              <a:t>番目に高く</a:t>
            </a:r>
            <a:r>
              <a:rPr kumimoji="1" lang="en-US" altLang="ja-JP" dirty="0" smtClean="0"/>
              <a:t>, </a:t>
            </a:r>
            <a:r>
              <a:rPr kumimoji="1" lang="en-US" altLang="ja-JP" dirty="0" err="1" smtClean="0"/>
              <a:t>GodClass</a:t>
            </a:r>
            <a:r>
              <a:rPr kumimoji="1" lang="ja-JP" altLang="en-US" dirty="0" smtClean="0"/>
              <a:t>でもあり</a:t>
            </a:r>
            <a:r>
              <a:rPr kumimoji="1" lang="en-US" altLang="ja-JP" dirty="0" smtClean="0"/>
              <a:t>, </a:t>
            </a:r>
            <a:r>
              <a:rPr kumimoji="1" lang="ja-JP" altLang="en-US" dirty="0" smtClean="0"/>
              <a:t>最もリファクタリングされていた</a:t>
            </a:r>
            <a:r>
              <a:rPr kumimoji="1" lang="en-US" altLang="ja-JP" dirty="0" smtClean="0"/>
              <a:t>. </a:t>
            </a:r>
            <a:r>
              <a:rPr kumimoji="1" lang="ja-JP" altLang="en-US" dirty="0" smtClean="0"/>
              <a:t>）</a:t>
            </a:r>
            <a:endParaRPr kumimoji="1" lang="en-US" altLang="ja-JP" dirty="0" smtClean="0"/>
          </a:p>
          <a:p>
            <a:r>
              <a:rPr kumimoji="1" lang="en-US" altLang="ja-JP" dirty="0" err="1" smtClean="0"/>
              <a:t>ExtractMethod</a:t>
            </a:r>
            <a:r>
              <a:rPr kumimoji="1" lang="ja-JP" altLang="en-US" dirty="0" smtClean="0"/>
              <a:t>などでクラス内の構造は整理されていましたが</a:t>
            </a:r>
            <a:r>
              <a:rPr kumimoji="1" lang="en-US" altLang="ja-JP" dirty="0" smtClean="0"/>
              <a:t>, Code Smell</a:t>
            </a:r>
            <a:r>
              <a:rPr kumimoji="1" lang="ja-JP" altLang="en-US" dirty="0" smtClean="0"/>
              <a:t>を改善する</a:t>
            </a:r>
            <a:r>
              <a:rPr kumimoji="1" lang="en-US" altLang="ja-JP" dirty="0" err="1" smtClean="0"/>
              <a:t>MoveMethod</a:t>
            </a:r>
            <a:r>
              <a:rPr kumimoji="1" lang="ja-JP" altLang="en-US" dirty="0" smtClean="0"/>
              <a:t>などは実施されていませんでした</a:t>
            </a:r>
            <a:r>
              <a:rPr kumimoji="1" lang="en-US" altLang="ja-JP" dirty="0" smtClean="0"/>
              <a:t>. </a:t>
            </a:r>
            <a:r>
              <a:rPr kumimoji="1" lang="ja-JP" altLang="en-US" dirty="0" err="1" smtClean="0"/>
              <a:t>なの</a:t>
            </a:r>
            <a:r>
              <a:rPr kumimoji="1" lang="ja-JP" altLang="en-US" dirty="0" smtClean="0"/>
              <a:t>で</a:t>
            </a:r>
            <a:r>
              <a:rPr kumimoji="1" lang="en-US" altLang="ja-JP" dirty="0" smtClean="0"/>
              <a:t>, </a:t>
            </a:r>
            <a:r>
              <a:rPr kumimoji="1" lang="en-US" altLang="ja-JP" dirty="0" err="1" smtClean="0"/>
              <a:t>BlobClass</a:t>
            </a:r>
            <a:r>
              <a:rPr kumimoji="1" lang="ja-JP" altLang="en-US" dirty="0" smtClean="0"/>
              <a:t>の深刻度は減少せず</a:t>
            </a:r>
            <a:r>
              <a:rPr kumimoji="1" lang="en-US" altLang="ja-JP" dirty="0" smtClean="0"/>
              <a:t>, </a:t>
            </a:r>
            <a:r>
              <a:rPr kumimoji="1" lang="ja-JP" altLang="en-US" dirty="0" smtClean="0"/>
              <a:t>また</a:t>
            </a:r>
            <a:r>
              <a:rPr kumimoji="1" lang="en-US" altLang="ja-JP" dirty="0" smtClean="0"/>
              <a:t>, </a:t>
            </a:r>
            <a:r>
              <a:rPr kumimoji="1" lang="ja-JP" altLang="en-US" dirty="0" smtClean="0"/>
              <a:t>機能追加もあったために</a:t>
            </a:r>
            <a:r>
              <a:rPr kumimoji="1" lang="en-US" altLang="ja-JP" dirty="0" err="1" smtClean="0"/>
              <a:t>GodClass</a:t>
            </a:r>
            <a:r>
              <a:rPr kumimoji="1" lang="ja-JP" altLang="en-US" dirty="0" smtClean="0"/>
              <a:t>の深刻度は増加していました</a:t>
            </a:r>
            <a:r>
              <a:rPr kumimoji="1" lang="en-US" altLang="ja-JP" dirty="0" smtClean="0"/>
              <a:t>. </a:t>
            </a:r>
            <a:endParaRPr kumimoji="1" lang="ja-JP" altLang="en-US" dirty="0" smtClean="0"/>
          </a:p>
          <a:p>
            <a:endParaRPr kumimoji="1" lang="en-US" altLang="ja-JP" dirty="0" smtClean="0"/>
          </a:p>
          <a:p>
            <a:r>
              <a:rPr kumimoji="1" lang="ja-JP" altLang="en-US" dirty="0" smtClean="0"/>
              <a:t>また</a:t>
            </a:r>
            <a:r>
              <a:rPr kumimoji="1" lang="en-US" altLang="ja-JP" dirty="0" smtClean="0"/>
              <a:t>, </a:t>
            </a:r>
            <a:r>
              <a:rPr kumimoji="1" lang="ja-JP" altLang="en-US" dirty="0" smtClean="0"/>
              <a:t>このクラスには</a:t>
            </a:r>
            <a:r>
              <a:rPr kumimoji="1" lang="en-US" altLang="ja-JP" dirty="0" err="1" smtClean="0"/>
              <a:t>BlobOperation</a:t>
            </a:r>
            <a:r>
              <a:rPr kumimoji="1" lang="ja-JP" altLang="en-US" dirty="0" smtClean="0"/>
              <a:t>であるメソッドが４つあって</a:t>
            </a:r>
            <a:r>
              <a:rPr kumimoji="1" lang="en-US" altLang="ja-JP" dirty="0" smtClean="0"/>
              <a:t>, </a:t>
            </a:r>
            <a:r>
              <a:rPr kumimoji="1" lang="ja-JP" altLang="en-US" dirty="0" smtClean="0"/>
              <a:t>それら全てがリファクタリングされていました</a:t>
            </a:r>
            <a:r>
              <a:rPr kumimoji="1" lang="en-US" altLang="ja-JP" dirty="0" smtClean="0"/>
              <a:t>. </a:t>
            </a:r>
            <a:r>
              <a:rPr kumimoji="1" lang="ja-JP" altLang="en-US" dirty="0" smtClean="0"/>
              <a:t>実施されたリファクタリングの中では</a:t>
            </a:r>
            <a:r>
              <a:rPr kumimoji="1" lang="en-US" altLang="ja-JP" dirty="0" smtClean="0"/>
              <a:t>, </a:t>
            </a:r>
            <a:r>
              <a:rPr kumimoji="1" lang="en-US" altLang="ja-JP" dirty="0" err="1" smtClean="0"/>
              <a:t>ExtractMethod</a:t>
            </a:r>
            <a:r>
              <a:rPr kumimoji="1" lang="ja-JP" altLang="en-US" dirty="0" smtClean="0"/>
              <a:t>が</a:t>
            </a:r>
            <a:r>
              <a:rPr kumimoji="1" lang="en-US" altLang="ja-JP" dirty="0" err="1" smtClean="0"/>
              <a:t>BlobOperation</a:t>
            </a:r>
            <a:r>
              <a:rPr kumimoji="1" lang="ja-JP" altLang="en-US" dirty="0" smtClean="0"/>
              <a:t>の深刻度の減少</a:t>
            </a:r>
            <a:r>
              <a:rPr kumimoji="1" lang="en-US" altLang="ja-JP" dirty="0" smtClean="0"/>
              <a:t>, </a:t>
            </a:r>
            <a:r>
              <a:rPr kumimoji="1" lang="ja-JP" altLang="en-US" dirty="0" smtClean="0"/>
              <a:t>つまり</a:t>
            </a:r>
            <a:r>
              <a:rPr kumimoji="1" lang="en-US" altLang="ja-JP" dirty="0" smtClean="0"/>
              <a:t>LOC</a:t>
            </a:r>
            <a:r>
              <a:rPr kumimoji="1" lang="ja-JP" altLang="en-US" dirty="0" smtClean="0"/>
              <a:t>の減少に最も貢献していました</a:t>
            </a:r>
            <a:r>
              <a:rPr kumimoji="1" lang="en-US" altLang="ja-JP" dirty="0" smtClean="0"/>
              <a:t>. </a:t>
            </a:r>
            <a:r>
              <a:rPr kumimoji="1" lang="en-US" altLang="ja-JP" dirty="0" err="1" smtClean="0"/>
              <a:t>ExtractMethod</a:t>
            </a:r>
            <a:r>
              <a:rPr kumimoji="1" lang="ja-JP" altLang="en-US" dirty="0" smtClean="0"/>
              <a:t>は</a:t>
            </a:r>
            <a:r>
              <a:rPr kumimoji="1" lang="en-US" altLang="ja-JP" dirty="0" smtClean="0"/>
              <a:t>4</a:t>
            </a:r>
            <a:r>
              <a:rPr kumimoji="1" lang="ja-JP" altLang="en-US" dirty="0" err="1" smtClean="0"/>
              <a:t>つの</a:t>
            </a:r>
            <a:r>
              <a:rPr kumimoji="1" lang="ja-JP" altLang="en-US" dirty="0" smtClean="0"/>
              <a:t>メソッド全てに実施されていましたが</a:t>
            </a:r>
            <a:r>
              <a:rPr kumimoji="1" lang="en-US" altLang="ja-JP" dirty="0" smtClean="0"/>
              <a:t>, </a:t>
            </a:r>
            <a:r>
              <a:rPr kumimoji="1" lang="ja-JP" altLang="en-US" dirty="0" smtClean="0"/>
              <a:t>深刻度の減少具合には機能追加があったかどうかが関係していました</a:t>
            </a:r>
            <a:r>
              <a:rPr kumimoji="1" lang="en-US" altLang="ja-JP" dirty="0" smtClean="0"/>
              <a:t>. </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35</a:t>
            </a:fld>
            <a:endParaRPr kumimoji="1" lang="ja-JP" altLang="en-US"/>
          </a:p>
        </p:txBody>
      </p:sp>
    </p:spTree>
    <p:extLst>
      <p:ext uri="{BB962C8B-B14F-4D97-AF65-F5344CB8AC3E}">
        <p14:creationId xmlns:p14="http://schemas.microsoft.com/office/powerpoint/2010/main" val="15443840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1:25</a:t>
            </a:r>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Code Smell</a:t>
            </a:r>
            <a:r>
              <a:rPr lang="ja-JP" altLang="en-US" sz="1400" dirty="0" smtClean="0"/>
              <a:t>の例として</a:t>
            </a:r>
            <a:r>
              <a:rPr lang="en-US" altLang="ja-JP" sz="1400" dirty="0" smtClean="0"/>
              <a:t>, Blob Class</a:t>
            </a:r>
            <a:r>
              <a:rPr lang="ja-JP" altLang="en-US" sz="1400" dirty="0" smtClean="0"/>
              <a:t>を含むクラスについて</a:t>
            </a:r>
            <a:r>
              <a:rPr lang="en-US" altLang="ja-JP" sz="1400" dirty="0" smtClean="0"/>
              <a:t>, </a:t>
            </a:r>
            <a:r>
              <a:rPr lang="ja-JP" altLang="en-US" sz="1400" dirty="0" smtClean="0"/>
              <a:t>推奨されるクラス抽出リファクタリングを実施する例を紹介します</a:t>
            </a:r>
            <a:r>
              <a:rPr lang="en-US" altLang="ja-JP" sz="1400" dirty="0" smtClean="0"/>
              <a:t>. </a:t>
            </a:r>
            <a:r>
              <a:rPr lang="ja-JP" altLang="en-US" sz="1400" dirty="0" smtClean="0"/>
              <a:t>この図ではクラスの長さを縦の長さで表しています</a:t>
            </a:r>
            <a:r>
              <a:rPr lang="en-US" altLang="ja-JP" sz="1400" dirty="0" smtClean="0"/>
              <a:t>.</a:t>
            </a:r>
            <a:r>
              <a:rPr lang="en-US" altLang="ja-JP" sz="1400" baseline="0" dirty="0" smtClean="0"/>
              <a:t> </a:t>
            </a:r>
            <a:r>
              <a:rPr lang="ja-JP" altLang="en-US" sz="1400" dirty="0" smtClean="0"/>
              <a:t>まず</a:t>
            </a:r>
            <a:r>
              <a:rPr lang="en-US" altLang="ja-JP" sz="1400" dirty="0" smtClean="0"/>
              <a:t>, </a:t>
            </a:r>
            <a:r>
              <a:rPr lang="ja-JP" altLang="en-US" sz="1400" dirty="0" smtClean="0"/>
              <a:t>この赤色で示した</a:t>
            </a:r>
            <a:r>
              <a:rPr lang="en-US" altLang="ja-JP" sz="1400" dirty="0" smtClean="0"/>
              <a:t>Blob Class</a:t>
            </a:r>
            <a:r>
              <a:rPr lang="ja-JP" altLang="en-US" sz="1400" dirty="0" smtClean="0"/>
              <a:t>は他のクラスと比べてコードの行数が大きく</a:t>
            </a:r>
            <a:r>
              <a:rPr lang="en-US" altLang="ja-JP" sz="1400" dirty="0" smtClean="0"/>
              <a:t>, </a:t>
            </a:r>
            <a:r>
              <a:rPr lang="ja-JP" altLang="en-US" sz="1400" dirty="0" smtClean="0"/>
              <a:t>複雑で理解しにくいという問題があります</a:t>
            </a:r>
            <a:r>
              <a:rPr lang="en-US" altLang="ja-JP" sz="1400" dirty="0" smtClean="0"/>
              <a:t>. </a:t>
            </a:r>
            <a:r>
              <a:rPr lang="ja-JP" altLang="en-US" sz="1400" dirty="0" smtClean="0"/>
              <a:t>これを改善するため</a:t>
            </a:r>
            <a:r>
              <a:rPr lang="en-US" altLang="ja-JP" sz="1400" dirty="0" smtClean="0"/>
              <a:t>, </a:t>
            </a:r>
            <a:r>
              <a:rPr lang="ja-JP" altLang="en-US" sz="1400" dirty="0" smtClean="0"/>
              <a:t>クラスの抽出というリファクタリングを実施し</a:t>
            </a:r>
            <a:r>
              <a:rPr lang="en-US" altLang="ja-JP" sz="1400" dirty="0" smtClean="0"/>
              <a:t>, </a:t>
            </a:r>
            <a:r>
              <a:rPr kumimoji="1" lang="ja-JP" altLang="en-US" sz="1400" dirty="0" smtClean="0"/>
              <a:t>クラスを新しく作成して</a:t>
            </a:r>
            <a:r>
              <a:rPr kumimoji="1" lang="en-US" altLang="ja-JP" sz="1400" dirty="0" smtClean="0"/>
              <a:t>, </a:t>
            </a:r>
            <a:r>
              <a:rPr kumimoji="1" lang="ja-JP" altLang="en-US" sz="1400" dirty="0" smtClean="0"/>
              <a:t>元のクラスのフィールドとメソッドの一部をそこに移動することで</a:t>
            </a:r>
            <a:r>
              <a:rPr kumimoji="1" lang="en-US" altLang="ja-JP" sz="1400" dirty="0" smtClean="0"/>
              <a:t>, </a:t>
            </a:r>
            <a:r>
              <a:rPr kumimoji="1" lang="ja-JP" altLang="en-US" sz="1400" dirty="0" smtClean="0"/>
              <a:t>理解しやすいクラスへと分割することができます</a:t>
            </a:r>
            <a:r>
              <a:rPr kumimoji="1" lang="en-US" altLang="ja-JP" sz="1400" dirty="0" smtClean="0"/>
              <a:t>. </a:t>
            </a:r>
            <a:endParaRPr kumimoji="1" lang="ja-JP" altLang="en-US" sz="1400" dirty="0" smtClean="0"/>
          </a:p>
          <a:p>
            <a:endParaRPr kumimoji="1" lang="ja-JP" altLang="en-US"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4</a:t>
            </a:fld>
            <a:endParaRPr kumimoji="1" lang="ja-JP" altLang="en-US"/>
          </a:p>
        </p:txBody>
      </p:sp>
    </p:spTree>
    <p:extLst>
      <p:ext uri="{BB962C8B-B14F-4D97-AF65-F5344CB8AC3E}">
        <p14:creationId xmlns:p14="http://schemas.microsoft.com/office/powerpoint/2010/main" val="2435963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2:04</a:t>
            </a: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もう一つ</a:t>
            </a:r>
            <a:r>
              <a:rPr lang="en-US" altLang="ja-JP" sz="1400" dirty="0" smtClean="0"/>
              <a:t>,</a:t>
            </a:r>
            <a:r>
              <a:rPr lang="en-US" altLang="ja-JP" sz="1400" baseline="0" dirty="0" smtClean="0"/>
              <a:t> </a:t>
            </a:r>
            <a:r>
              <a:rPr lang="ja-JP" altLang="en-US" sz="1400" dirty="0" smtClean="0"/>
              <a:t>他の</a:t>
            </a:r>
            <a:r>
              <a:rPr lang="en-US" altLang="ja-JP" sz="1400" dirty="0" smtClean="0"/>
              <a:t>Code Smell</a:t>
            </a:r>
            <a:r>
              <a:rPr lang="ja-JP" altLang="en-US" sz="1400" dirty="0" smtClean="0"/>
              <a:t>の例として</a:t>
            </a:r>
            <a:r>
              <a:rPr lang="en-US" altLang="ja-JP" sz="1400" dirty="0" smtClean="0"/>
              <a:t>,</a:t>
            </a:r>
            <a:r>
              <a:rPr lang="ja-JP" altLang="en-US" sz="1400" baseline="0" dirty="0" smtClean="0"/>
              <a:t> </a:t>
            </a:r>
            <a:r>
              <a:rPr lang="en-US" altLang="ja-JP" sz="1400" baseline="0" dirty="0" smtClean="0"/>
              <a:t>Internal Duplication</a:t>
            </a:r>
            <a:r>
              <a:rPr lang="ja-JP" altLang="en-US" sz="1400" dirty="0" smtClean="0"/>
              <a:t>を含むクラスについて</a:t>
            </a:r>
            <a:r>
              <a:rPr lang="en-US" altLang="ja-JP" sz="1400" dirty="0" smtClean="0"/>
              <a:t>, </a:t>
            </a:r>
            <a:r>
              <a:rPr lang="ja-JP" altLang="en-US" sz="1400" dirty="0" smtClean="0"/>
              <a:t>推奨されるメソッド抽出リファクタリングを実施する例を紹介します</a:t>
            </a:r>
            <a:r>
              <a:rPr lang="en-US" altLang="ja-JP" sz="1400" dirty="0" smtClean="0"/>
              <a:t>. </a:t>
            </a:r>
            <a:r>
              <a:rPr lang="ja-JP" altLang="en-US" sz="1400" dirty="0" smtClean="0"/>
              <a:t>まず</a:t>
            </a:r>
            <a:r>
              <a:rPr lang="en-US" altLang="ja-JP" sz="1400" dirty="0" smtClean="0"/>
              <a:t>, </a:t>
            </a:r>
            <a:r>
              <a:rPr lang="ja-JP" altLang="en-US" sz="1400" dirty="0" smtClean="0"/>
              <a:t>このクラス</a:t>
            </a:r>
            <a:r>
              <a:rPr lang="en-US" altLang="ja-JP" sz="1400" dirty="0" smtClean="0"/>
              <a:t>A</a:t>
            </a:r>
            <a:r>
              <a:rPr lang="ja-JP" altLang="en-US" sz="1400" dirty="0" smtClean="0"/>
              <a:t>のメソッド</a:t>
            </a:r>
            <a:r>
              <a:rPr lang="en-US" altLang="ja-JP" sz="1400" dirty="0" smtClean="0"/>
              <a:t>m1()</a:t>
            </a:r>
            <a:r>
              <a:rPr lang="ja-JP" altLang="en-US" sz="1400" dirty="0" smtClean="0"/>
              <a:t>と</a:t>
            </a:r>
            <a:r>
              <a:rPr lang="en-US" altLang="ja-JP" sz="1400" dirty="0" smtClean="0"/>
              <a:t>m2()</a:t>
            </a:r>
            <a:r>
              <a:rPr lang="ja-JP" altLang="en-US" sz="1400" dirty="0" err="1" smtClean="0"/>
              <a:t>には</a:t>
            </a:r>
            <a:r>
              <a:rPr lang="ja-JP" altLang="en-US" sz="1400" dirty="0" smtClean="0"/>
              <a:t>重複するコード片があります</a:t>
            </a:r>
            <a:r>
              <a:rPr lang="en-US" altLang="ja-JP" sz="1400" dirty="0" smtClean="0"/>
              <a:t>. </a:t>
            </a:r>
            <a:r>
              <a:rPr lang="ja-JP" altLang="en-US" sz="1400" dirty="0" smtClean="0"/>
              <a:t>同じコードが複数個所にあると保守性が低下することが知られています</a:t>
            </a:r>
            <a:r>
              <a:rPr lang="en-US" altLang="ja-JP" sz="1400" dirty="0" smtClean="0"/>
              <a:t>. </a:t>
            </a:r>
            <a:r>
              <a:rPr lang="ja-JP" altLang="en-US" sz="1400" dirty="0" smtClean="0"/>
              <a:t>重複</a:t>
            </a:r>
            <a:r>
              <a:rPr kumimoji="1" lang="ja-JP" altLang="en-US" sz="1400" dirty="0" smtClean="0"/>
              <a:t>しているコード片を新しいメソッドとして</a:t>
            </a:r>
            <a:r>
              <a:rPr lang="ja-JP" altLang="en-US" sz="1400" dirty="0" smtClean="0"/>
              <a:t>抽出することで</a:t>
            </a:r>
            <a:r>
              <a:rPr lang="en-US" altLang="ja-JP" sz="1400" dirty="0" smtClean="0"/>
              <a:t>, </a:t>
            </a:r>
            <a:r>
              <a:rPr lang="ja-JP" altLang="en-US" sz="1400" dirty="0" smtClean="0"/>
              <a:t>コードが一箇所にまとまり</a:t>
            </a:r>
            <a:r>
              <a:rPr kumimoji="1" lang="ja-JP" altLang="en-US" sz="1400" dirty="0" smtClean="0"/>
              <a:t>理解しやすくなります</a:t>
            </a:r>
            <a:r>
              <a:rPr kumimoji="1" lang="en-US" altLang="ja-JP" sz="1400" dirty="0" smtClean="0"/>
              <a:t>. </a:t>
            </a:r>
            <a:endParaRPr kumimoji="1" lang="ja-JP" altLang="en-US" sz="1400" dirty="0" smtClean="0"/>
          </a:p>
          <a:p>
            <a:endParaRPr kumimoji="1" lang="ja-JP" altLang="en-US"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5</a:t>
            </a:fld>
            <a:endParaRPr kumimoji="1" lang="ja-JP" altLang="en-US"/>
          </a:p>
        </p:txBody>
      </p:sp>
    </p:spTree>
    <p:extLst>
      <p:ext uri="{BB962C8B-B14F-4D97-AF65-F5344CB8AC3E}">
        <p14:creationId xmlns:p14="http://schemas.microsoft.com/office/powerpoint/2010/main" val="5453550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2:51</a:t>
            </a:r>
          </a:p>
          <a:p>
            <a:r>
              <a:rPr kumimoji="1" lang="ja-JP" altLang="en-US" dirty="0" smtClean="0"/>
              <a:t>リファクタリングを実施するべきソースコードの箇所を特定することを目的として</a:t>
            </a:r>
            <a:r>
              <a:rPr kumimoji="1" lang="en-US" altLang="ja-JP" dirty="0" smtClean="0"/>
              <a:t>Code Smell</a:t>
            </a:r>
            <a:r>
              <a:rPr kumimoji="1" lang="ja-JP" altLang="en-US" dirty="0" smtClean="0"/>
              <a:t>検出ツールが利用されます</a:t>
            </a:r>
            <a:r>
              <a:rPr kumimoji="1" lang="en-US" altLang="ja-JP" dirty="0" smtClean="0"/>
              <a:t>. </a:t>
            </a:r>
            <a:r>
              <a:rPr kumimoji="1" lang="ja-JP" altLang="en-US" dirty="0" smtClean="0"/>
              <a:t>ツールはソースコードから</a:t>
            </a:r>
            <a:r>
              <a:rPr kumimoji="1" lang="en-US" altLang="ja-JP" dirty="0" smtClean="0"/>
              <a:t>Code Smell</a:t>
            </a:r>
            <a:r>
              <a:rPr kumimoji="1" lang="ja-JP" altLang="en-US" dirty="0" smtClean="0"/>
              <a:t>を自動検出し開発者に提示します</a:t>
            </a:r>
            <a:r>
              <a:rPr kumimoji="1" lang="en-US" altLang="ja-JP" dirty="0" smtClean="0"/>
              <a:t>. </a:t>
            </a:r>
            <a:r>
              <a:rPr kumimoji="1" lang="ja-JP" altLang="en-US" dirty="0" smtClean="0"/>
              <a:t>多くのツールは主にメトリクスを用いて</a:t>
            </a:r>
            <a:r>
              <a:rPr kumimoji="1" lang="en-US" altLang="ja-JP" dirty="0" smtClean="0"/>
              <a:t>Code Smell</a:t>
            </a:r>
            <a:r>
              <a:rPr kumimoji="1" lang="ja-JP" altLang="en-US" dirty="0" err="1" smtClean="0"/>
              <a:t>を検</a:t>
            </a:r>
            <a:r>
              <a:rPr kumimoji="1" lang="ja-JP" altLang="en-US" dirty="0" smtClean="0"/>
              <a:t>出します</a:t>
            </a:r>
            <a:r>
              <a:rPr kumimoji="1" lang="en-US" altLang="ja-JP" dirty="0" smtClean="0"/>
              <a:t>. </a:t>
            </a:r>
            <a:r>
              <a:rPr kumimoji="1" lang="ja-JP" altLang="en-US" dirty="0" smtClean="0"/>
              <a:t>下の図は</a:t>
            </a:r>
            <a:r>
              <a:rPr kumimoji="1" lang="en-US" altLang="ja-JP" dirty="0" smtClean="0"/>
              <a:t>Blob Class</a:t>
            </a:r>
            <a:r>
              <a:rPr kumimoji="1" lang="ja-JP" altLang="en-US" dirty="0" err="1" smtClean="0"/>
              <a:t>の検</a:t>
            </a:r>
            <a:r>
              <a:rPr kumimoji="1" lang="ja-JP" altLang="en-US" dirty="0" smtClean="0"/>
              <a:t>出手法を示したものです</a:t>
            </a:r>
            <a:r>
              <a:rPr kumimoji="1" lang="en-US" altLang="ja-JP" dirty="0" smtClean="0"/>
              <a:t>. </a:t>
            </a:r>
          </a:p>
          <a:p>
            <a:r>
              <a:rPr kumimoji="1" lang="ja-JP" altLang="en-US" dirty="0" smtClean="0"/>
              <a:t>行数が高いとか複雑度が高いとかといった条件を全て満たしたクラスが</a:t>
            </a:r>
            <a:r>
              <a:rPr kumimoji="1" lang="en-US" altLang="ja-JP" dirty="0" smtClean="0"/>
              <a:t>Blob Class</a:t>
            </a:r>
            <a:r>
              <a:rPr kumimoji="1" lang="ja-JP" altLang="en-US" dirty="0" smtClean="0"/>
              <a:t>と判定されます</a:t>
            </a:r>
            <a:r>
              <a:rPr kumimoji="1" lang="en-US" altLang="ja-JP" dirty="0" smtClean="0"/>
              <a:t>.</a:t>
            </a:r>
            <a:r>
              <a:rPr kumimoji="1" lang="en-US" altLang="ja-JP" baseline="0" dirty="0" smtClean="0"/>
              <a:t> </a:t>
            </a:r>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6</a:t>
            </a:fld>
            <a:endParaRPr kumimoji="1" lang="ja-JP" altLang="en-US"/>
          </a:p>
        </p:txBody>
      </p:sp>
    </p:spTree>
    <p:extLst>
      <p:ext uri="{BB962C8B-B14F-4D97-AF65-F5344CB8AC3E}">
        <p14:creationId xmlns:p14="http://schemas.microsoft.com/office/powerpoint/2010/main" val="2276015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3:30</a:t>
            </a: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本研究では</a:t>
            </a:r>
            <a:r>
              <a:rPr kumimoji="1" lang="en-US" altLang="ja-JP" dirty="0" smtClean="0"/>
              <a:t>Code Smell</a:t>
            </a:r>
            <a:r>
              <a:rPr kumimoji="1" lang="ja-JP" altLang="en-US" dirty="0" smtClean="0"/>
              <a:t>の示す問題の大きさのことを</a:t>
            </a:r>
            <a:r>
              <a:rPr kumimoji="1" lang="en-US" altLang="ja-JP" dirty="0" smtClean="0"/>
              <a:t>Code Smell</a:t>
            </a:r>
            <a:r>
              <a:rPr kumimoji="1" lang="ja-JP" altLang="en-US" dirty="0" smtClean="0"/>
              <a:t>の深刻度と呼びます</a:t>
            </a:r>
            <a:r>
              <a:rPr kumimoji="1" lang="en-US" altLang="ja-JP" dirty="0" smtClean="0"/>
              <a:t>. </a:t>
            </a:r>
            <a:r>
              <a:rPr kumimoji="1" lang="ja-JP" altLang="en-US" dirty="0" smtClean="0"/>
              <a:t>例えば</a:t>
            </a:r>
            <a:r>
              <a:rPr kumimoji="1" lang="en-US" altLang="ja-JP" dirty="0" smtClean="0"/>
              <a:t>, </a:t>
            </a:r>
            <a:r>
              <a:rPr kumimoji="1" lang="ja-JP" altLang="en-US" dirty="0" smtClean="0"/>
              <a:t>同じ</a:t>
            </a:r>
            <a:r>
              <a:rPr kumimoji="1" lang="en-US" altLang="ja-JP" dirty="0" smtClean="0"/>
              <a:t>Blob Class</a:t>
            </a:r>
            <a:r>
              <a:rPr kumimoji="1" lang="ja-JP" altLang="en-US" dirty="0" smtClean="0"/>
              <a:t>でも</a:t>
            </a:r>
            <a:r>
              <a:rPr kumimoji="1" lang="en-US" altLang="ja-JP" dirty="0" smtClean="0"/>
              <a:t>500</a:t>
            </a:r>
            <a:r>
              <a:rPr kumimoji="1" lang="ja-JP" altLang="en-US" dirty="0" smtClean="0"/>
              <a:t>行と</a:t>
            </a:r>
            <a:r>
              <a:rPr kumimoji="1" lang="en-US" altLang="ja-JP" dirty="0" smtClean="0"/>
              <a:t>1000</a:t>
            </a:r>
            <a:r>
              <a:rPr kumimoji="1" lang="ja-JP" altLang="en-US" dirty="0" smtClean="0"/>
              <a:t>行とでは問題の大きさに差があるはずで</a:t>
            </a:r>
            <a:r>
              <a:rPr kumimoji="1" lang="en-US" altLang="ja-JP" dirty="0" smtClean="0"/>
              <a:t>,</a:t>
            </a:r>
            <a:r>
              <a:rPr kumimoji="1" lang="en-US" altLang="ja-JP" baseline="0" dirty="0" smtClean="0"/>
              <a:t> </a:t>
            </a:r>
            <a:r>
              <a:rPr kumimoji="1" lang="ja-JP" altLang="en-US" baseline="0" dirty="0" smtClean="0"/>
              <a:t>開発者のリファクタリングの実施に影響すると推測されます</a:t>
            </a:r>
            <a:r>
              <a:rPr kumimoji="1" lang="en-US" altLang="ja-JP" baseline="0" dirty="0" smtClean="0"/>
              <a:t>. </a:t>
            </a:r>
            <a:r>
              <a:rPr kumimoji="1" lang="ja-JP" altLang="en-US" baseline="0" dirty="0" smtClean="0"/>
              <a:t>各種類の</a:t>
            </a:r>
            <a:r>
              <a:rPr kumimoji="1" lang="en-US" altLang="ja-JP" baseline="0" dirty="0" smtClean="0"/>
              <a:t>Code Smell</a:t>
            </a:r>
            <a:r>
              <a:rPr kumimoji="1" lang="ja-JP" altLang="en-US" baseline="0" dirty="0" smtClean="0"/>
              <a:t>について</a:t>
            </a:r>
            <a:r>
              <a:rPr kumimoji="1" lang="en-US" altLang="ja-JP" baseline="0" dirty="0" smtClean="0"/>
              <a:t>, </a:t>
            </a:r>
            <a:r>
              <a:rPr kumimoji="1" lang="ja-JP" altLang="en-US" baseline="0" dirty="0" smtClean="0"/>
              <a:t>検出に用いるメトリクス値を組み合わせて深刻度を</a:t>
            </a:r>
            <a:r>
              <a:rPr kumimoji="1" lang="en-US" altLang="ja-JP" baseline="0" dirty="0" smtClean="0"/>
              <a:t>1</a:t>
            </a:r>
            <a:r>
              <a:rPr kumimoji="1" lang="ja-JP" altLang="en-US" baseline="0" dirty="0" smtClean="0"/>
              <a:t>～</a:t>
            </a:r>
            <a:r>
              <a:rPr kumimoji="1" lang="en-US" altLang="ja-JP" baseline="0" dirty="0" smtClean="0"/>
              <a:t>10</a:t>
            </a:r>
            <a:r>
              <a:rPr kumimoji="1" lang="ja-JP" altLang="en-US" baseline="0" dirty="0" smtClean="0"/>
              <a:t>の</a:t>
            </a:r>
            <a:r>
              <a:rPr kumimoji="1" lang="en-US" altLang="ja-JP" baseline="0" dirty="0" smtClean="0"/>
              <a:t>10</a:t>
            </a:r>
            <a:r>
              <a:rPr kumimoji="1" lang="ja-JP" altLang="en-US" baseline="0" dirty="0" smtClean="0"/>
              <a:t>段階で測定します</a:t>
            </a:r>
            <a:r>
              <a:rPr kumimoji="1" lang="en-US" altLang="ja-JP" baseline="0" dirty="0" smtClean="0"/>
              <a:t>. </a:t>
            </a:r>
            <a:r>
              <a:rPr kumimoji="1" lang="ja-JP" altLang="en-US" baseline="0" dirty="0" smtClean="0"/>
              <a:t>深刻度</a:t>
            </a:r>
            <a:r>
              <a:rPr kumimoji="1" lang="en-US" altLang="ja-JP" baseline="0" dirty="0" smtClean="0"/>
              <a:t>1</a:t>
            </a:r>
            <a:r>
              <a:rPr kumimoji="1" lang="ja-JP" altLang="en-US" baseline="0" dirty="0" smtClean="0"/>
              <a:t>が最も軽微な</a:t>
            </a:r>
            <a:r>
              <a:rPr kumimoji="1" lang="en-US" altLang="ja-JP" baseline="0" dirty="0" smtClean="0"/>
              <a:t>Code Smell</a:t>
            </a:r>
            <a:r>
              <a:rPr kumimoji="1" lang="ja-JP" altLang="en-US" baseline="0" dirty="0" smtClean="0"/>
              <a:t>で</a:t>
            </a:r>
            <a:r>
              <a:rPr kumimoji="1" lang="en-US" altLang="ja-JP" baseline="0" dirty="0" smtClean="0"/>
              <a:t>, </a:t>
            </a:r>
            <a:r>
              <a:rPr kumimoji="1" lang="ja-JP" altLang="en-US" baseline="0" dirty="0" smtClean="0"/>
              <a:t>深刻度</a:t>
            </a:r>
            <a:r>
              <a:rPr kumimoji="1" lang="en-US" altLang="ja-JP" baseline="0" dirty="0" smtClean="0"/>
              <a:t>10</a:t>
            </a:r>
            <a:r>
              <a:rPr kumimoji="1" lang="ja-JP" altLang="en-US" baseline="0" dirty="0" smtClean="0"/>
              <a:t>が最悪な</a:t>
            </a:r>
            <a:r>
              <a:rPr kumimoji="1" lang="en-US" altLang="ja-JP" baseline="0" dirty="0" smtClean="0"/>
              <a:t>Code Smell</a:t>
            </a:r>
            <a:r>
              <a:rPr kumimoji="1" lang="ja-JP" altLang="en-US" baseline="0" dirty="0" smtClean="0"/>
              <a:t>とします</a:t>
            </a:r>
            <a:r>
              <a:rPr kumimoji="1" lang="en-US" altLang="ja-JP" baseline="0" dirty="0" smtClean="0"/>
              <a:t>. </a:t>
            </a:r>
            <a:r>
              <a:rPr kumimoji="1" lang="ja-JP" altLang="en-US" baseline="0" dirty="0" smtClean="0"/>
              <a:t>この深刻度は</a:t>
            </a:r>
            <a:r>
              <a:rPr lang="ja-JP" altLang="en-US" dirty="0" smtClean="0"/>
              <a:t>メトリクスに求められる</a:t>
            </a:r>
            <a:r>
              <a:rPr lang="en-US" altLang="ja-JP" dirty="0" smtClean="0"/>
              <a:t>, </a:t>
            </a:r>
            <a:r>
              <a:rPr lang="en-US" altLang="ja-JP" dirty="0" err="1" smtClean="0"/>
              <a:t>Weyuker</a:t>
            </a:r>
            <a:r>
              <a:rPr lang="ja-JP" altLang="en-US" dirty="0" smtClean="0"/>
              <a:t>の性質を代表的なメトリクスである</a:t>
            </a:r>
            <a:r>
              <a:rPr lang="en-US" altLang="ja-JP" dirty="0" smtClean="0"/>
              <a:t>CK</a:t>
            </a:r>
            <a:r>
              <a:rPr lang="ja-JP" altLang="en-US" dirty="0" smtClean="0"/>
              <a:t>メトリクスと同様に満足します</a:t>
            </a:r>
            <a:r>
              <a:rPr lang="en-US" altLang="ja-JP" dirty="0" smtClean="0"/>
              <a:t>. </a:t>
            </a:r>
            <a:r>
              <a:rPr lang="ja-JP" altLang="en-US" dirty="0" smtClean="0"/>
              <a:t>また、メトリクス値の大きさからリファクタリング実施対象のソースコードを特定することが既に行なわれています</a:t>
            </a:r>
            <a:r>
              <a:rPr lang="en-US" altLang="ja-JP" dirty="0" smtClean="0"/>
              <a:t>. </a:t>
            </a:r>
            <a:endParaRPr lang="ja-JP" alt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a:p>
            <a:endParaRPr kumimoji="1" lang="ja-JP" altLang="en-US" baseline="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7</a:t>
            </a:fld>
            <a:endParaRPr kumimoji="1" lang="ja-JP" altLang="en-US"/>
          </a:p>
        </p:txBody>
      </p:sp>
    </p:spTree>
    <p:extLst>
      <p:ext uri="{BB962C8B-B14F-4D97-AF65-F5344CB8AC3E}">
        <p14:creationId xmlns:p14="http://schemas.microsoft.com/office/powerpoint/2010/main" val="14450471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4:31</a:t>
            </a:r>
          </a:p>
          <a:p>
            <a:r>
              <a:rPr kumimoji="1" lang="ja-JP" altLang="en-US" dirty="0" smtClean="0"/>
              <a:t>開発者がリファクタリングを実施する</a:t>
            </a:r>
            <a:r>
              <a:rPr kumimoji="1" lang="en-US" altLang="ja-JP" dirty="0" smtClean="0"/>
              <a:t>Code Smell</a:t>
            </a:r>
            <a:r>
              <a:rPr kumimoji="1" lang="ja-JP" altLang="en-US" dirty="0" smtClean="0"/>
              <a:t>の基準は明確にされていません</a:t>
            </a:r>
            <a:r>
              <a:rPr kumimoji="1" lang="en-US" altLang="ja-JP" dirty="0" smtClean="0"/>
              <a:t>. </a:t>
            </a:r>
            <a:r>
              <a:rPr kumimoji="1" lang="ja-JP" altLang="en-US" dirty="0" smtClean="0"/>
              <a:t>そのため</a:t>
            </a:r>
            <a:r>
              <a:rPr kumimoji="1" lang="en-US" altLang="ja-JP" dirty="0" smtClean="0"/>
              <a:t>, </a:t>
            </a:r>
            <a:r>
              <a:rPr kumimoji="1" lang="ja-JP" altLang="en-US" dirty="0" smtClean="0"/>
              <a:t>ツールが検出する</a:t>
            </a:r>
            <a:r>
              <a:rPr kumimoji="1" lang="en-US" altLang="ja-JP" dirty="0" smtClean="0"/>
              <a:t>Code Smell</a:t>
            </a:r>
            <a:r>
              <a:rPr kumimoji="1" lang="ja-JP" altLang="en-US" dirty="0" smtClean="0"/>
              <a:t>と</a:t>
            </a:r>
            <a:r>
              <a:rPr kumimoji="1" lang="en-US" altLang="ja-JP" dirty="0" smtClean="0"/>
              <a:t>, </a:t>
            </a:r>
            <a:r>
              <a:rPr kumimoji="1" lang="ja-JP" altLang="en-US" dirty="0" smtClean="0"/>
              <a:t>開発者がリファクタリングを実施する</a:t>
            </a:r>
            <a:r>
              <a:rPr kumimoji="1" lang="en-US" altLang="ja-JP" dirty="0" smtClean="0"/>
              <a:t>Code Smell</a:t>
            </a:r>
            <a:r>
              <a:rPr kumimoji="1" lang="ja-JP" altLang="en-US" dirty="0" err="1" smtClean="0"/>
              <a:t>とで</a:t>
            </a:r>
            <a:r>
              <a:rPr kumimoji="1" lang="ja-JP" altLang="en-US" dirty="0" smtClean="0"/>
              <a:t>基準が大きく異なると</a:t>
            </a:r>
            <a:r>
              <a:rPr kumimoji="1" lang="en-US" altLang="ja-JP" dirty="0" smtClean="0"/>
              <a:t>, </a:t>
            </a:r>
            <a:r>
              <a:rPr kumimoji="1" lang="ja-JP" altLang="en-US" dirty="0" smtClean="0"/>
              <a:t>ツールは開発者にとって有用な</a:t>
            </a:r>
            <a:r>
              <a:rPr kumimoji="1" lang="en-US" altLang="ja-JP" dirty="0" smtClean="0"/>
              <a:t>Code Smell</a:t>
            </a:r>
            <a:r>
              <a:rPr kumimoji="1" lang="ja-JP" altLang="en-US" dirty="0" smtClean="0"/>
              <a:t>を提示できません</a:t>
            </a:r>
            <a:r>
              <a:rPr kumimoji="1" lang="en-US" altLang="ja-JP" dirty="0" smtClean="0"/>
              <a:t>. </a:t>
            </a:r>
            <a:r>
              <a:rPr kumimoji="1" lang="ja-JP" altLang="en-US" dirty="0" smtClean="0"/>
              <a:t>この問題に対して</a:t>
            </a:r>
            <a:r>
              <a:rPr kumimoji="1" lang="en-US" altLang="ja-JP" dirty="0" smtClean="0"/>
              <a:t>, </a:t>
            </a:r>
            <a:r>
              <a:rPr kumimoji="1" lang="ja-JP" altLang="en-US" dirty="0" smtClean="0"/>
              <a:t>ツールが検出する</a:t>
            </a:r>
            <a:r>
              <a:rPr kumimoji="1" lang="en-US" altLang="ja-JP" dirty="0" smtClean="0"/>
              <a:t>Code Smell</a:t>
            </a:r>
            <a:r>
              <a:rPr kumimoji="1" lang="ja-JP" altLang="en-US" dirty="0" smtClean="0"/>
              <a:t>が</a:t>
            </a:r>
            <a:r>
              <a:rPr kumimoji="1" lang="en-US" altLang="ja-JP" dirty="0" smtClean="0"/>
              <a:t>, </a:t>
            </a:r>
            <a:r>
              <a:rPr kumimoji="1" lang="ja-JP" altLang="en-US" dirty="0" smtClean="0"/>
              <a:t>開発者のリファクタリング実施対象になっているのかを調べる必要があります</a:t>
            </a:r>
            <a:r>
              <a:rPr kumimoji="1" lang="en-US" altLang="ja-JP" dirty="0" smtClean="0"/>
              <a:t>.</a:t>
            </a:r>
            <a:r>
              <a:rPr kumimoji="1" lang="en-US" altLang="ja-JP" baseline="0" dirty="0" smtClean="0"/>
              <a:t> </a:t>
            </a:r>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8</a:t>
            </a:fld>
            <a:endParaRPr kumimoji="1" lang="ja-JP" altLang="en-US"/>
          </a:p>
        </p:txBody>
      </p:sp>
    </p:spTree>
    <p:extLst>
      <p:ext uri="{BB962C8B-B14F-4D97-AF65-F5344CB8AC3E}">
        <p14:creationId xmlns:p14="http://schemas.microsoft.com/office/powerpoint/2010/main" val="2329722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400" dirty="0" smtClean="0"/>
              <a:t>5:01</a:t>
            </a:r>
          </a:p>
          <a:p>
            <a:r>
              <a:rPr lang="ja-JP" altLang="en-US" sz="1400" dirty="0" smtClean="0"/>
              <a:t>この問題に関する既存</a:t>
            </a:r>
            <a:r>
              <a:rPr lang="ja-JP" altLang="en-US" sz="1400" dirty="0"/>
              <a:t>研究の１つとして</a:t>
            </a:r>
            <a:r>
              <a:rPr lang="en-US" altLang="ja-JP" sz="1400" dirty="0"/>
              <a:t>, </a:t>
            </a:r>
            <a:r>
              <a:rPr lang="en-US" altLang="ja-JP" sz="1400" dirty="0" err="1"/>
              <a:t>Bavota</a:t>
            </a:r>
            <a:r>
              <a:rPr lang="ja-JP" altLang="en-US" sz="1400" dirty="0" err="1"/>
              <a:t>らは</a:t>
            </a:r>
            <a:r>
              <a:rPr lang="en-US" altLang="ja-JP" sz="1400" dirty="0" smtClean="0"/>
              <a:t>, </a:t>
            </a:r>
            <a:r>
              <a:rPr lang="ja-JP" altLang="en-US" sz="1400" dirty="0" smtClean="0"/>
              <a:t>リファクタリングが</a:t>
            </a:r>
            <a:r>
              <a:rPr lang="en-US" altLang="ja-JP" sz="1400" dirty="0" smtClean="0"/>
              <a:t>Code Smell</a:t>
            </a:r>
            <a:r>
              <a:rPr lang="ja-JP" altLang="en-US" sz="1400" dirty="0" smtClean="0"/>
              <a:t>の</a:t>
            </a:r>
            <a:r>
              <a:rPr lang="ja-JP" altLang="en-US" sz="1400" dirty="0"/>
              <a:t>あるクラス</a:t>
            </a:r>
            <a:r>
              <a:rPr lang="ja-JP" altLang="en-US" sz="1400" dirty="0" smtClean="0"/>
              <a:t>に実施されるかを調査</a:t>
            </a:r>
            <a:r>
              <a:rPr lang="ja-JP" altLang="en-US" sz="1400" dirty="0"/>
              <a:t>していました</a:t>
            </a:r>
            <a:r>
              <a:rPr lang="en-US" altLang="ja-JP" sz="1400" dirty="0"/>
              <a:t>. </a:t>
            </a:r>
            <a:r>
              <a:rPr lang="ja-JP" altLang="en-US" sz="1400" dirty="0"/>
              <a:t>彼らの調査対象は３つのＯＳＳの複数のリリースバージョンのソースコードです</a:t>
            </a:r>
            <a:r>
              <a:rPr lang="en-US" altLang="ja-JP" sz="1400" dirty="0"/>
              <a:t>. </a:t>
            </a:r>
            <a:r>
              <a:rPr lang="ja-JP" altLang="en-US" sz="1400" dirty="0" smtClean="0"/>
              <a:t>この調査の結果としては</a:t>
            </a:r>
            <a:r>
              <a:rPr lang="en-US" altLang="ja-JP" sz="1400" dirty="0" smtClean="0"/>
              <a:t>, </a:t>
            </a:r>
            <a:r>
              <a:rPr lang="ja-JP" altLang="en-US" sz="1400" dirty="0" smtClean="0"/>
              <a:t>リファクタリングが</a:t>
            </a:r>
            <a:r>
              <a:rPr lang="en-US" altLang="ja-JP" sz="1400" dirty="0" smtClean="0"/>
              <a:t>Code Smell</a:t>
            </a:r>
            <a:r>
              <a:rPr lang="ja-JP" altLang="en-US" sz="1400" dirty="0" smtClean="0"/>
              <a:t>のあるクラスに実施された割合は</a:t>
            </a:r>
            <a:r>
              <a:rPr lang="en-US" altLang="ja-JP" sz="1400" dirty="0" smtClean="0"/>
              <a:t>42%</a:t>
            </a:r>
            <a:r>
              <a:rPr lang="ja-JP" altLang="en-US" sz="1400" dirty="0" err="1" smtClean="0"/>
              <a:t>で</a:t>
            </a:r>
            <a:r>
              <a:rPr lang="ja-JP" altLang="en-US" sz="1400" dirty="0" smtClean="0"/>
              <a:t>した</a:t>
            </a:r>
            <a:r>
              <a:rPr lang="en-US" altLang="ja-JP" sz="1400" dirty="0" smtClean="0"/>
              <a:t>. </a:t>
            </a:r>
            <a:r>
              <a:rPr lang="ja-JP" altLang="en-US" sz="1400" dirty="0" smtClean="0"/>
              <a:t>ただし</a:t>
            </a:r>
            <a:r>
              <a:rPr lang="en-US" altLang="ja-JP" sz="1400" dirty="0" smtClean="0"/>
              <a:t>, </a:t>
            </a:r>
            <a:r>
              <a:rPr lang="ja-JP" altLang="en-US" sz="1400" dirty="0" smtClean="0"/>
              <a:t>リファクタリングで</a:t>
            </a:r>
            <a:r>
              <a:rPr lang="en-US" altLang="ja-JP" sz="1400" dirty="0" smtClean="0"/>
              <a:t>Code Smell</a:t>
            </a:r>
            <a:r>
              <a:rPr lang="ja-JP" altLang="en-US" sz="1400" dirty="0" smtClean="0"/>
              <a:t>が除去された割合がわずか</a:t>
            </a:r>
            <a:r>
              <a:rPr lang="en-US" altLang="ja-JP" sz="1400" dirty="0" smtClean="0"/>
              <a:t>7%</a:t>
            </a:r>
            <a:r>
              <a:rPr lang="ja-JP" altLang="en-US" sz="1400" dirty="0" smtClean="0"/>
              <a:t>であったので</a:t>
            </a:r>
            <a:r>
              <a:rPr lang="en-US" altLang="ja-JP" sz="1400" dirty="0" smtClean="0"/>
              <a:t>, </a:t>
            </a:r>
            <a:r>
              <a:rPr lang="ja-JP" altLang="en-US" sz="1400" dirty="0" smtClean="0"/>
              <a:t>彼らはリファクタリングと</a:t>
            </a:r>
            <a:r>
              <a:rPr lang="en-US" altLang="ja-JP" sz="1400" dirty="0" smtClean="0"/>
              <a:t>Code Smell</a:t>
            </a:r>
            <a:r>
              <a:rPr lang="ja-JP" altLang="en-US" sz="1400" dirty="0" smtClean="0"/>
              <a:t>の間に明確な関係は見られなかったとしています</a:t>
            </a:r>
            <a:r>
              <a:rPr lang="en-US" altLang="ja-JP" sz="1400" dirty="0" smtClean="0"/>
              <a:t>. </a:t>
            </a:r>
            <a:endParaRPr lang="en-US" altLang="ja-JP" sz="1400" dirty="0"/>
          </a:p>
          <a:p>
            <a:pPr marL="0" lvl="1" defTabSz="913943">
              <a:defRPr/>
            </a:pPr>
            <a:endParaRPr lang="en-US" altLang="ja-JP" sz="1400" dirty="0" smtClean="0"/>
          </a:p>
          <a:p>
            <a:pPr marL="0" lvl="1" defTabSz="913943">
              <a:defRPr/>
            </a:pPr>
            <a:r>
              <a:rPr lang="ja-JP" altLang="en-US" sz="1400" dirty="0" smtClean="0"/>
              <a:t>（リファクタリングされたクラス</a:t>
            </a:r>
            <a:r>
              <a:rPr lang="en-US" altLang="ja-JP" sz="1400" dirty="0" smtClean="0"/>
              <a:t>/</a:t>
            </a:r>
            <a:r>
              <a:rPr lang="ja-JP" altLang="en-US" sz="1400" dirty="0" smtClean="0"/>
              <a:t>全クラスは調査対象のシステムだと</a:t>
            </a:r>
            <a:r>
              <a:rPr lang="en-US" altLang="ja-JP" sz="1400" dirty="0" smtClean="0"/>
              <a:t>1</a:t>
            </a:r>
            <a:r>
              <a:rPr lang="ja-JP" altLang="en-US" sz="1400" dirty="0" smtClean="0"/>
              <a:t>～</a:t>
            </a:r>
            <a:r>
              <a:rPr lang="en-US" altLang="ja-JP" sz="1400" dirty="0" smtClean="0"/>
              <a:t>5%</a:t>
            </a:r>
            <a:r>
              <a:rPr lang="ja-JP" altLang="en-US" sz="1400" dirty="0" smtClean="0"/>
              <a:t>）</a:t>
            </a:r>
            <a:endParaRPr lang="en-US" altLang="ja-JP" sz="1400"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9</a:t>
            </a:fld>
            <a:endParaRPr kumimoji="1" lang="ja-JP" altLang="en-US"/>
          </a:p>
        </p:txBody>
      </p:sp>
    </p:spTree>
    <p:extLst>
      <p:ext uri="{BB962C8B-B14F-4D97-AF65-F5344CB8AC3E}">
        <p14:creationId xmlns:p14="http://schemas.microsoft.com/office/powerpoint/2010/main" val="14797668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2"/>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a:solidFill>
                <a:srgbClr val="000000"/>
              </a:solidFill>
            </a:endParaRPr>
          </a:p>
        </p:txBody>
      </p:sp>
      <p:sp>
        <p:nvSpPr>
          <p:cNvPr id="3074" name="Rectangle 2"/>
          <p:cNvSpPr>
            <a:spLocks noGrp="1" noChangeArrowheads="1"/>
          </p:cNvSpPr>
          <p:nvPr>
            <p:ph type="ctrTitle"/>
          </p:nvPr>
        </p:nvSpPr>
        <p:spPr>
          <a:xfrm>
            <a:off x="685800" y="1484315"/>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2"/>
            <a:ext cx="2051050" cy="703263"/>
          </a:xfrm>
          <a:prstGeom prst="rect">
            <a:avLst/>
          </a:prstGeom>
          <a:noFill/>
        </p:spPr>
      </p:pic>
      <p:sp>
        <p:nvSpPr>
          <p:cNvPr id="3086" name="Line 14"/>
          <p:cNvSpPr>
            <a:spLocks noChangeShapeType="1"/>
          </p:cNvSpPr>
          <p:nvPr/>
        </p:nvSpPr>
        <p:spPr bwMode="auto">
          <a:xfrm>
            <a:off x="1331914" y="3213100"/>
            <a:ext cx="64801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a:solidFill>
                <a:srgbClr val="000000"/>
              </a:solidFill>
            </a:endParaRPr>
          </a:p>
        </p:txBody>
      </p:sp>
      <p:sp>
        <p:nvSpPr>
          <p:cNvPr id="3093" name="Text Box 21"/>
          <p:cNvSpPr txBox="1">
            <a:spLocks noChangeArrowheads="1"/>
          </p:cNvSpPr>
          <p:nvPr/>
        </p:nvSpPr>
        <p:spPr bwMode="auto">
          <a:xfrm>
            <a:off x="452439" y="6640515"/>
            <a:ext cx="8318303"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dirty="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solidFill>
                <a:srgbClr val="000000"/>
              </a:solidFill>
            </a:endParaRPr>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smtClean="0">
                <a:solidFill>
                  <a:srgbClr val="000000"/>
                </a:solidFill>
              </a:rPr>
              <a:pPr/>
              <a:t>‹#›</a:t>
            </a:fld>
            <a:endParaRPr lang="en-US" altLang="ja-JP">
              <a:solidFill>
                <a:srgbClr val="000000"/>
              </a:solidFill>
            </a:endParaRPr>
          </a:p>
        </p:txBody>
      </p:sp>
      <p:sp>
        <p:nvSpPr>
          <p:cNvPr id="12" name="Text Box 21"/>
          <p:cNvSpPr txBox="1">
            <a:spLocks noChangeArrowheads="1"/>
          </p:cNvSpPr>
          <p:nvPr/>
        </p:nvSpPr>
        <p:spPr bwMode="auto">
          <a:xfrm>
            <a:off x="452439" y="6640515"/>
            <a:ext cx="8318303"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dirty="0">
                <a:solidFill>
                  <a:srgbClr val="DDDDDD"/>
                </a:solidFill>
              </a:rPr>
              <a:t>Software Engineering Laboratory, Department of Computer Science, Graduate School of Information Science and Technology, Osaka University</a:t>
            </a:r>
          </a:p>
        </p:txBody>
      </p:sp>
      <p:sp>
        <p:nvSpPr>
          <p:cNvPr id="13" name="Text Box 21"/>
          <p:cNvSpPr txBox="1">
            <a:spLocks noChangeArrowheads="1"/>
          </p:cNvSpPr>
          <p:nvPr userDrawn="1"/>
        </p:nvSpPr>
        <p:spPr bwMode="auto">
          <a:xfrm>
            <a:off x="452439" y="6640515"/>
            <a:ext cx="8318303"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dirty="0">
                <a:solidFill>
                  <a:srgbClr val="DDDDDD"/>
                </a:solidFill>
              </a:rPr>
              <a:t>Software Engineering Laboratory, Department of Computer Science, Graduate School of Information Science and Technology, Osaka University</a:t>
            </a:r>
          </a:p>
        </p:txBody>
      </p:sp>
    </p:spTree>
    <p:extLst>
      <p:ext uri="{BB962C8B-B14F-4D97-AF65-F5344CB8AC3E}">
        <p14:creationId xmlns:p14="http://schemas.microsoft.com/office/powerpoint/2010/main" val="257812983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594021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952458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1882426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803102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279528"/>
            <a:ext cx="4038600" cy="48466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79526"/>
            <a:ext cx="4038600" cy="484663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823438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solidFill>
                <a:srgbClr val="FFFFFF"/>
              </a:solidFill>
            </a:endParaRPr>
          </a:p>
        </p:txBody>
      </p:sp>
      <p:sp>
        <p:nvSpPr>
          <p:cNvPr id="8" name="フッター プレースホルダ 7"/>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638055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solidFill>
                <a:srgbClr val="FFFFFF"/>
              </a:solidFill>
            </a:endParaRPr>
          </a:p>
        </p:txBody>
      </p:sp>
      <p:sp>
        <p:nvSpPr>
          <p:cNvPr id="4" name="フッター プレースホルダ 3"/>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687926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solidFill>
                <a:srgbClr val="FFFFFF"/>
              </a:solidFill>
            </a:endParaRPr>
          </a:p>
        </p:txBody>
      </p:sp>
      <p:sp>
        <p:nvSpPr>
          <p:cNvPr id="3" name="フッター プレースホルダ 2"/>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696554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495335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553529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307182"/>
            <a:ext cx="8218488" cy="7881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457200" y="1308807"/>
            <a:ext cx="8229600" cy="481101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31" name="Rectangle 7" descr="ban"/>
          <p:cNvSpPr>
            <a:spLocks noChangeArrowheads="1"/>
          </p:cNvSpPr>
          <p:nvPr/>
        </p:nvSpPr>
        <p:spPr bwMode="auto">
          <a:xfrm>
            <a:off x="0" y="2"/>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a:solidFill>
                <a:srgbClr val="000000"/>
              </a:solidFill>
            </a:endParaRPr>
          </a:p>
        </p:txBody>
      </p:sp>
      <p:sp>
        <p:nvSpPr>
          <p:cNvPr id="1036" name="Line 12"/>
          <p:cNvSpPr>
            <a:spLocks noChangeShapeType="1"/>
          </p:cNvSpPr>
          <p:nvPr/>
        </p:nvSpPr>
        <p:spPr bwMode="auto">
          <a:xfrm>
            <a:off x="457200" y="1202091"/>
            <a:ext cx="82073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a:solidFill>
                <a:srgbClr val="000000"/>
              </a:solidFill>
            </a:endParaRPr>
          </a:p>
        </p:txBody>
      </p:sp>
      <p:pic>
        <p:nvPicPr>
          <p:cNvPr id="1043" name="Picture 19" descr="sel-logo"/>
          <p:cNvPicPr>
            <a:picLocks noChangeAspect="1" noChangeArrowheads="1"/>
          </p:cNvPicPr>
          <p:nvPr/>
        </p:nvPicPr>
        <p:blipFill>
          <a:blip r:embed="rId15" cstate="print"/>
          <a:srcRect/>
          <a:stretch>
            <a:fillRect/>
          </a:stretch>
        </p:blipFill>
        <p:spPr bwMode="auto">
          <a:xfrm>
            <a:off x="101600" y="231780"/>
            <a:ext cx="1081087" cy="369888"/>
          </a:xfrm>
          <a:prstGeom prst="rect">
            <a:avLst/>
          </a:prstGeom>
          <a:noFill/>
        </p:spPr>
      </p:pic>
      <p:sp>
        <p:nvSpPr>
          <p:cNvPr id="1045" name="Rectangle 21"/>
          <p:cNvSpPr>
            <a:spLocks noGrp="1" noChangeArrowheads="1"/>
          </p:cNvSpPr>
          <p:nvPr>
            <p:ph type="dt" sz="half" idx="2"/>
          </p:nvPr>
        </p:nvSpPr>
        <p:spPr bwMode="auto">
          <a:xfrm>
            <a:off x="7308851" y="6596065"/>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fontAlgn="base">
              <a:spcBef>
                <a:spcPct val="0"/>
              </a:spcBef>
              <a:spcAft>
                <a:spcPct val="0"/>
              </a:spcAft>
            </a:pPr>
            <a:endParaRPr lang="en-US" altLang="ja-JP">
              <a:solidFill>
                <a:srgbClr val="FFFFFF"/>
              </a:solidFill>
            </a:endParaRPr>
          </a:p>
        </p:txBody>
      </p:sp>
      <p:sp>
        <p:nvSpPr>
          <p:cNvPr id="1046" name="Rectangle 22"/>
          <p:cNvSpPr>
            <a:spLocks noGrp="1" noChangeArrowheads="1"/>
          </p:cNvSpPr>
          <p:nvPr>
            <p:ph type="ftr" sz="quarter" idx="3"/>
          </p:nvPr>
        </p:nvSpPr>
        <p:spPr bwMode="auto">
          <a:xfrm>
            <a:off x="1655764" y="6310315"/>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1047" name="Rectangle 23"/>
          <p:cNvSpPr>
            <a:spLocks noGrp="1" noChangeArrowheads="1"/>
          </p:cNvSpPr>
          <p:nvPr>
            <p:ph type="sldNum" sz="quarter" idx="4"/>
          </p:nvPr>
        </p:nvSpPr>
        <p:spPr bwMode="auto">
          <a:xfrm>
            <a:off x="7597775" y="6308727"/>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a:t>
            </a:fld>
            <a:endParaRPr lang="en-US" altLang="ja-JP">
              <a:solidFill>
                <a:srgbClr val="000000"/>
              </a:solidFill>
            </a:endParaRPr>
          </a:p>
        </p:txBody>
      </p:sp>
      <p:sp>
        <p:nvSpPr>
          <p:cNvPr id="1048" name="Text Box 24"/>
          <p:cNvSpPr txBox="1">
            <a:spLocks noChangeArrowheads="1"/>
          </p:cNvSpPr>
          <p:nvPr/>
        </p:nvSpPr>
        <p:spPr bwMode="auto">
          <a:xfrm>
            <a:off x="334963" y="6640515"/>
            <a:ext cx="6385081"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dirty="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26422103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9.emf"/><Relationship Id="rId5" Type="http://schemas.openxmlformats.org/officeDocument/2006/relationships/package" Target="../embeddings/Microsoft_Excel_______1.xlsx"/><Relationship Id="rId4" Type="http://schemas.openxmlformats.org/officeDocument/2006/relationships/oleObject" Target="../embeddings/oleObject1.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0.emf"/><Relationship Id="rId5" Type="http://schemas.openxmlformats.org/officeDocument/2006/relationships/package" Target="../embeddings/Microsoft_Excel_______2.xlsx"/><Relationship Id="rId4" Type="http://schemas.openxmlformats.org/officeDocument/2006/relationships/oleObject" Target="../embeddings/oleObject2.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1.emf"/><Relationship Id="rId4" Type="http://schemas.openxmlformats.org/officeDocument/2006/relationships/package" Target="../embeddings/Microsoft_Excel_______3.xlsx"/></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65043" y="1484315"/>
            <a:ext cx="8613913" cy="1470025"/>
          </a:xfrm>
        </p:spPr>
        <p:txBody>
          <a:bodyPr/>
          <a:lstStyle/>
          <a:p>
            <a:r>
              <a:rPr lang="ja-JP" altLang="en-US" sz="4000" dirty="0" smtClean="0"/>
              <a:t>リファクタリングの実施履歴を用いた</a:t>
            </a:r>
            <a:r>
              <a:rPr lang="en-US" altLang="ja-JP" sz="4000" dirty="0" smtClean="0"/>
              <a:t>Code Smell</a:t>
            </a:r>
            <a:r>
              <a:rPr lang="ja-JP" altLang="en-US" sz="4000" dirty="0" smtClean="0"/>
              <a:t>の深刻度に関する調査</a:t>
            </a:r>
            <a:endParaRPr kumimoji="1" lang="ja-JP" altLang="en-US" sz="4000" dirty="0"/>
          </a:p>
        </p:txBody>
      </p:sp>
      <p:sp>
        <p:nvSpPr>
          <p:cNvPr id="4" name="スライド番号プレースホルダー 3"/>
          <p:cNvSpPr>
            <a:spLocks noGrp="1"/>
          </p:cNvSpPr>
          <p:nvPr>
            <p:ph type="sldNum" sz="quarter" idx="4"/>
          </p:nvPr>
        </p:nvSpPr>
        <p:spPr/>
        <p:txBody>
          <a:bodyPr/>
          <a:lstStyle/>
          <a:p>
            <a:fld id="{1D4BE88F-AC79-404B-A366-58BAA02F4B18}" type="slidenum">
              <a:rPr lang="en-US" altLang="ja-JP" smtClean="0">
                <a:solidFill>
                  <a:srgbClr val="000000"/>
                </a:solidFill>
              </a:rPr>
              <a:pPr/>
              <a:t>1</a:t>
            </a:fld>
            <a:endParaRPr lang="en-US" altLang="ja-JP">
              <a:solidFill>
                <a:srgbClr val="000000"/>
              </a:solidFill>
            </a:endParaRPr>
          </a:p>
        </p:txBody>
      </p:sp>
      <p:sp>
        <p:nvSpPr>
          <p:cNvPr id="6" name="サブタイトル 2"/>
          <p:cNvSpPr txBox="1">
            <a:spLocks/>
          </p:cNvSpPr>
          <p:nvPr/>
        </p:nvSpPr>
        <p:spPr bwMode="auto">
          <a:xfrm>
            <a:off x="387498" y="3723482"/>
            <a:ext cx="8369002" cy="1752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solidFill>
                  <a:srgbClr val="000000"/>
                </a:solidFill>
              </a:rPr>
              <a:t>○雜賀翼</a:t>
            </a:r>
            <a:r>
              <a:rPr lang="en-US" altLang="ja-JP" sz="2800" kern="0" baseline="30000" dirty="0" smtClean="0">
                <a:solidFill>
                  <a:srgbClr val="000000"/>
                </a:solidFill>
              </a:rPr>
              <a:t>1</a:t>
            </a:r>
            <a:r>
              <a:rPr lang="ja-JP" altLang="en-US" sz="2000" kern="0" dirty="0" smtClean="0">
                <a:solidFill>
                  <a:srgbClr val="000000"/>
                </a:solidFill>
              </a:rPr>
              <a:t>　</a:t>
            </a:r>
            <a:r>
              <a:rPr lang="en-US" altLang="ja-JP" sz="2800" kern="0" dirty="0" smtClean="0">
                <a:solidFill>
                  <a:srgbClr val="000000"/>
                </a:solidFill>
              </a:rPr>
              <a:t> </a:t>
            </a:r>
            <a:r>
              <a:rPr lang="ja-JP" altLang="en-US" sz="2800" kern="0" dirty="0" smtClean="0">
                <a:solidFill>
                  <a:srgbClr val="000000"/>
                </a:solidFill>
              </a:rPr>
              <a:t>崔恩瀞</a:t>
            </a:r>
            <a:r>
              <a:rPr lang="en-US" altLang="ja-JP" sz="2800" kern="0" baseline="30000" dirty="0" smtClean="0">
                <a:solidFill>
                  <a:srgbClr val="000000"/>
                </a:solidFill>
              </a:rPr>
              <a:t>1</a:t>
            </a:r>
            <a:r>
              <a:rPr lang="ja-JP" altLang="en-US" sz="2800" kern="0" dirty="0" smtClean="0">
                <a:solidFill>
                  <a:srgbClr val="000000"/>
                </a:solidFill>
              </a:rPr>
              <a:t> 吉田則裕</a:t>
            </a:r>
            <a:r>
              <a:rPr lang="en-US" altLang="ja-JP" sz="2800" kern="0" baseline="30000" dirty="0" smtClean="0">
                <a:solidFill>
                  <a:srgbClr val="000000"/>
                </a:solidFill>
              </a:rPr>
              <a:t>2 </a:t>
            </a:r>
            <a:r>
              <a:rPr lang="ja-JP" altLang="en-US" sz="2800" kern="0" dirty="0" smtClean="0">
                <a:solidFill>
                  <a:srgbClr val="000000"/>
                </a:solidFill>
              </a:rPr>
              <a:t>春名修介</a:t>
            </a:r>
            <a:r>
              <a:rPr lang="en-US" altLang="ja-JP" sz="2800" kern="0" baseline="30000" dirty="0" smtClean="0">
                <a:solidFill>
                  <a:srgbClr val="000000"/>
                </a:solidFill>
              </a:rPr>
              <a:t>1</a:t>
            </a:r>
            <a:r>
              <a:rPr lang="en-US" altLang="ja-JP" sz="2800" kern="0" dirty="0" smtClean="0">
                <a:solidFill>
                  <a:srgbClr val="000000"/>
                </a:solidFill>
              </a:rPr>
              <a:t> </a:t>
            </a:r>
            <a:r>
              <a:rPr lang="ja-JP" altLang="en-US" sz="2800" kern="0" dirty="0" smtClean="0">
                <a:solidFill>
                  <a:srgbClr val="000000"/>
                </a:solidFill>
              </a:rPr>
              <a:t>井上克郎</a:t>
            </a:r>
            <a:r>
              <a:rPr lang="en-US" altLang="ja-JP" sz="2800" kern="0" baseline="30000" dirty="0" smtClean="0">
                <a:solidFill>
                  <a:srgbClr val="000000"/>
                </a:solidFill>
              </a:rPr>
              <a:t>1</a:t>
            </a:r>
            <a:endParaRPr lang="en-US" altLang="ja-JP" sz="2000" kern="0" dirty="0" smtClean="0">
              <a:solidFill>
                <a:srgbClr val="000000"/>
              </a:solidFill>
            </a:endParaRPr>
          </a:p>
          <a:p>
            <a:r>
              <a:rPr lang="en-US" altLang="ja-JP" sz="2800" kern="0" baseline="30000" dirty="0" smtClean="0">
                <a:solidFill>
                  <a:srgbClr val="000000"/>
                </a:solidFill>
              </a:rPr>
              <a:t>1</a:t>
            </a:r>
            <a:r>
              <a:rPr lang="ja-JP" altLang="en-US" sz="2800" kern="0" dirty="0" smtClean="0">
                <a:solidFill>
                  <a:srgbClr val="000000"/>
                </a:solidFill>
              </a:rPr>
              <a:t>大阪大学　</a:t>
            </a:r>
            <a:r>
              <a:rPr lang="en-US" altLang="ja-JP" sz="2800" kern="0" baseline="30000" dirty="0" smtClean="0">
                <a:solidFill>
                  <a:srgbClr val="000000"/>
                </a:solidFill>
              </a:rPr>
              <a:t> 2</a:t>
            </a:r>
            <a:r>
              <a:rPr lang="ja-JP" altLang="en-US" sz="2800" kern="0" dirty="0" smtClean="0">
                <a:solidFill>
                  <a:srgbClr val="000000"/>
                </a:solidFill>
              </a:rPr>
              <a:t>名古屋大学</a:t>
            </a:r>
            <a:endParaRPr lang="ja-JP" altLang="en-US" sz="2800" kern="0" dirty="0">
              <a:solidFill>
                <a:srgbClr val="000000"/>
              </a:solidFill>
            </a:endParaRPr>
          </a:p>
        </p:txBody>
      </p:sp>
    </p:spTree>
    <p:extLst>
      <p:ext uri="{BB962C8B-B14F-4D97-AF65-F5344CB8AC3E}">
        <p14:creationId xmlns:p14="http://schemas.microsoft.com/office/powerpoint/2010/main" val="370862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既存研究の問題点</a:t>
            </a:r>
            <a:endParaRPr kumimoji="1" lang="ja-JP" altLang="en-US" dirty="0"/>
          </a:p>
        </p:txBody>
      </p:sp>
      <p:sp>
        <p:nvSpPr>
          <p:cNvPr id="3" name="コンテンツ プレースホルダー 2"/>
          <p:cNvSpPr>
            <a:spLocks noGrp="1"/>
          </p:cNvSpPr>
          <p:nvPr>
            <p:ph idx="1"/>
          </p:nvPr>
        </p:nvSpPr>
        <p:spPr>
          <a:xfrm>
            <a:off x="0" y="1196752"/>
            <a:ext cx="9144000" cy="5012180"/>
          </a:xfrm>
        </p:spPr>
        <p:txBody>
          <a:bodyPr/>
          <a:lstStyle/>
          <a:p>
            <a:r>
              <a:rPr lang="ja-JP" altLang="en-US" dirty="0" smtClean="0"/>
              <a:t>同種類の</a:t>
            </a:r>
            <a:r>
              <a:rPr lang="en-US" altLang="ja-JP" dirty="0" smtClean="0"/>
              <a:t>Code Smell</a:t>
            </a:r>
            <a:r>
              <a:rPr lang="ja-JP" altLang="en-US" dirty="0" smtClean="0"/>
              <a:t>の中での深刻度の違いについて考慮されていない</a:t>
            </a:r>
            <a:endParaRPr lang="en-US" altLang="ja-JP" dirty="0"/>
          </a:p>
          <a:p>
            <a:pPr lvl="1"/>
            <a:r>
              <a:rPr lang="en-US" altLang="ja-JP" dirty="0" smtClean="0"/>
              <a:t>Code Smell</a:t>
            </a:r>
            <a:r>
              <a:rPr lang="ja-JP" altLang="en-US" dirty="0" smtClean="0"/>
              <a:t>の深刻度は</a:t>
            </a:r>
            <a:r>
              <a:rPr lang="en-US" altLang="ja-JP" dirty="0" smtClean="0"/>
              <a:t>, Code Smell</a:t>
            </a:r>
            <a:r>
              <a:rPr lang="ja-JP" altLang="en-US" dirty="0" smtClean="0"/>
              <a:t>の示す問題の大きさを数値化したもので</a:t>
            </a:r>
            <a:r>
              <a:rPr lang="en-US" altLang="ja-JP" dirty="0" smtClean="0"/>
              <a:t>, </a:t>
            </a:r>
            <a:r>
              <a:rPr lang="ja-JP" altLang="en-US" dirty="0" smtClean="0"/>
              <a:t>メトリクス値から測定される</a:t>
            </a:r>
            <a:endParaRPr lang="en-US" altLang="ja-JP" dirty="0" smtClean="0"/>
          </a:p>
          <a:p>
            <a:endParaRPr lang="en-US" altLang="ja-JP" sz="1600" dirty="0" smtClean="0"/>
          </a:p>
          <a:p>
            <a:r>
              <a:rPr lang="ja-JP" altLang="en-US" dirty="0" smtClean="0"/>
              <a:t>リファクタリングの実施にはコストがかかるので</a:t>
            </a:r>
            <a:r>
              <a:rPr lang="en-US" altLang="ja-JP" dirty="0" smtClean="0"/>
              <a:t>, </a:t>
            </a:r>
            <a:r>
              <a:rPr lang="ja-JP" altLang="en-US" dirty="0" smtClean="0"/>
              <a:t>全ての</a:t>
            </a:r>
            <a:r>
              <a:rPr lang="en-US" altLang="ja-JP" dirty="0" smtClean="0"/>
              <a:t>Code Smell</a:t>
            </a:r>
            <a:r>
              <a:rPr lang="ja-JP" altLang="en-US" dirty="0" smtClean="0"/>
              <a:t>を除去することは困難であ</a:t>
            </a:r>
            <a:r>
              <a:rPr lang="ja-JP" altLang="en-US" dirty="0"/>
              <a:t>る</a:t>
            </a:r>
            <a:endParaRPr lang="en-US" altLang="ja-JP" dirty="0"/>
          </a:p>
          <a:p>
            <a:pPr lvl="1"/>
            <a:r>
              <a:rPr lang="ja-JP" altLang="en-US" dirty="0" smtClean="0"/>
              <a:t>同種類の</a:t>
            </a:r>
            <a:r>
              <a:rPr lang="en-US" altLang="ja-JP" dirty="0" smtClean="0"/>
              <a:t>Code Smell</a:t>
            </a:r>
            <a:r>
              <a:rPr lang="ja-JP" altLang="en-US" dirty="0" smtClean="0"/>
              <a:t>でも</a:t>
            </a:r>
            <a:r>
              <a:rPr lang="en-US" altLang="ja-JP" dirty="0" smtClean="0"/>
              <a:t>, </a:t>
            </a:r>
            <a:r>
              <a:rPr lang="ja-JP" altLang="en-US" dirty="0" smtClean="0"/>
              <a:t>深刻度の高いものが優先して</a:t>
            </a:r>
            <a:r>
              <a:rPr lang="ja-JP" altLang="en-US" dirty="0"/>
              <a:t>リファクタリング</a:t>
            </a:r>
            <a:r>
              <a:rPr lang="ja-JP" altLang="en-US" dirty="0" smtClean="0"/>
              <a:t>されやすいと</a:t>
            </a:r>
            <a:r>
              <a:rPr lang="ja-JP" altLang="en-US" dirty="0"/>
              <a:t>推測</a:t>
            </a:r>
            <a:r>
              <a:rPr lang="ja-JP" altLang="en-US" dirty="0" smtClean="0"/>
              <a:t>される</a:t>
            </a:r>
            <a:endParaRPr lang="en-US" altLang="ja-JP" dirty="0" smtClean="0"/>
          </a:p>
          <a:p>
            <a:pPr lvl="1"/>
            <a:r>
              <a:rPr lang="en-US" altLang="ja-JP" dirty="0" smtClean="0"/>
              <a:t>Code Smell</a:t>
            </a:r>
            <a:r>
              <a:rPr lang="ja-JP" altLang="en-US" dirty="0" smtClean="0"/>
              <a:t>を完全に除去せず</a:t>
            </a:r>
            <a:r>
              <a:rPr lang="en-US" altLang="ja-JP" dirty="0" smtClean="0"/>
              <a:t>, </a:t>
            </a:r>
            <a:r>
              <a:rPr lang="ja-JP" altLang="en-US" dirty="0" smtClean="0"/>
              <a:t>深刻度を和らげる程度にしかリファクタリングしない可能性もある</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10</a:t>
            </a:fld>
            <a:endParaRPr lang="en-US" altLang="ja-JP">
              <a:solidFill>
                <a:srgbClr val="000000"/>
              </a:solidFill>
            </a:endParaRPr>
          </a:p>
        </p:txBody>
      </p:sp>
    </p:spTree>
    <p:extLst>
      <p:ext uri="{BB962C8B-B14F-4D97-AF65-F5344CB8AC3E}">
        <p14:creationId xmlns:p14="http://schemas.microsoft.com/office/powerpoint/2010/main" val="20346519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調査</a:t>
            </a:r>
            <a:r>
              <a:rPr kumimoji="1" lang="ja-JP" altLang="en-US" dirty="0" smtClean="0"/>
              <a:t>概要</a:t>
            </a:r>
            <a:endParaRPr kumimoji="1" lang="ja-JP" altLang="en-US" dirty="0"/>
          </a:p>
        </p:txBody>
      </p:sp>
      <p:sp>
        <p:nvSpPr>
          <p:cNvPr id="3" name="コンテンツ プレースホルダー 2"/>
          <p:cNvSpPr>
            <a:spLocks noGrp="1"/>
          </p:cNvSpPr>
          <p:nvPr>
            <p:ph idx="1"/>
          </p:nvPr>
        </p:nvSpPr>
        <p:spPr>
          <a:xfrm>
            <a:off x="41887" y="1296547"/>
            <a:ext cx="9049114" cy="4811010"/>
          </a:xfrm>
        </p:spPr>
        <p:txBody>
          <a:bodyPr/>
          <a:lstStyle/>
          <a:p>
            <a:r>
              <a:rPr lang="en-US" altLang="ja-JP" dirty="0" smtClean="0"/>
              <a:t>Code Smell</a:t>
            </a:r>
            <a:r>
              <a:rPr lang="ja-JP" altLang="en-US" dirty="0" smtClean="0"/>
              <a:t>の</a:t>
            </a:r>
            <a:r>
              <a:rPr lang="ja-JP" altLang="en-US" dirty="0"/>
              <a:t>深刻度とリファクタリング実施の</a:t>
            </a:r>
            <a:r>
              <a:rPr lang="ja-JP" altLang="en-US" dirty="0" smtClean="0"/>
              <a:t>関係につい</a:t>
            </a:r>
            <a:r>
              <a:rPr lang="ja-JP" altLang="en-US" dirty="0"/>
              <a:t>て</a:t>
            </a:r>
            <a:r>
              <a:rPr lang="en-US" altLang="ja-JP" dirty="0" smtClean="0"/>
              <a:t>, 3</a:t>
            </a:r>
            <a:r>
              <a:rPr lang="ja-JP" altLang="en-US" dirty="0" err="1" smtClean="0"/>
              <a:t>つの</a:t>
            </a:r>
            <a:r>
              <a:rPr lang="en-US" altLang="ja-JP" dirty="0" smtClean="0"/>
              <a:t>OSS</a:t>
            </a:r>
            <a:r>
              <a:rPr lang="ja-JP" altLang="en-US" dirty="0" smtClean="0"/>
              <a:t>の開発履歴を調査</a:t>
            </a:r>
            <a:endParaRPr lang="en-US" altLang="ja-JP" dirty="0" smtClean="0"/>
          </a:p>
          <a:p>
            <a:endParaRPr lang="en-US" altLang="ja-JP" dirty="0" smtClean="0"/>
          </a:p>
          <a:p>
            <a:r>
              <a:rPr lang="ja-JP" altLang="en-US" dirty="0" smtClean="0"/>
              <a:t>リサーチクエスチョン</a:t>
            </a:r>
            <a:r>
              <a:rPr lang="en-US" altLang="ja-JP" dirty="0" smtClean="0"/>
              <a:t>(RQ)</a:t>
            </a:r>
          </a:p>
          <a:p>
            <a:pPr lvl="1"/>
            <a:r>
              <a:rPr lang="en-US" altLang="ja-JP" dirty="0" smtClean="0"/>
              <a:t>RQ1</a:t>
            </a:r>
          </a:p>
          <a:p>
            <a:pPr marL="914400" lvl="2" indent="0">
              <a:buNone/>
            </a:pPr>
            <a:endParaRPr lang="en-US" altLang="ja-JP" dirty="0" smtClean="0"/>
          </a:p>
          <a:p>
            <a:pPr lvl="1"/>
            <a:endParaRPr lang="en-US" altLang="ja-JP" dirty="0" smtClean="0"/>
          </a:p>
          <a:p>
            <a:pPr lvl="1"/>
            <a:r>
              <a:rPr lang="en-US" altLang="ja-JP" dirty="0" smtClean="0"/>
              <a:t>RQ2</a:t>
            </a:r>
          </a:p>
          <a:p>
            <a:pPr marL="914400" lvl="2" indent="0">
              <a:buNone/>
            </a:pPr>
            <a:endParaRPr lang="en-US" altLang="ja-JP" dirty="0" smtClean="0"/>
          </a:p>
          <a:p>
            <a:endParaRPr lang="en-US" altLang="ja-JP" dirty="0" smtClean="0"/>
          </a:p>
          <a:p>
            <a:endParaRPr lang="ja-JP" altLang="en-US"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11</a:t>
            </a:fld>
            <a:endParaRPr lang="en-US" altLang="ja-JP">
              <a:solidFill>
                <a:srgbClr val="000000"/>
              </a:solidFill>
            </a:endParaRPr>
          </a:p>
        </p:txBody>
      </p:sp>
      <p:sp>
        <p:nvSpPr>
          <p:cNvPr id="5" name="正方形/長方形 4"/>
          <p:cNvSpPr/>
          <p:nvPr/>
        </p:nvSpPr>
        <p:spPr>
          <a:xfrm>
            <a:off x="750518" y="4005064"/>
            <a:ext cx="7913826" cy="792088"/>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400" kern="0" dirty="0">
                <a:solidFill>
                  <a:srgbClr val="000000"/>
                </a:solidFill>
              </a:rPr>
              <a:t>深刻度の</a:t>
            </a:r>
            <a:r>
              <a:rPr lang="ja-JP" altLang="en-US" sz="2400" kern="0" dirty="0" smtClean="0">
                <a:solidFill>
                  <a:srgbClr val="000000"/>
                </a:solidFill>
              </a:rPr>
              <a:t>高い</a:t>
            </a:r>
            <a:r>
              <a:rPr lang="en-US" altLang="ja-JP" sz="2400" kern="0" dirty="0" smtClean="0">
                <a:solidFill>
                  <a:srgbClr val="000000"/>
                </a:solidFill>
              </a:rPr>
              <a:t>Code Smell</a:t>
            </a:r>
            <a:r>
              <a:rPr lang="ja-JP" altLang="en-US" sz="2400" kern="0" dirty="0" smtClean="0">
                <a:solidFill>
                  <a:srgbClr val="000000"/>
                </a:solidFill>
              </a:rPr>
              <a:t>を含むクラス・メソッドがより</a:t>
            </a:r>
            <a:r>
              <a:rPr lang="ja-JP" altLang="en-US" sz="2400" kern="0" dirty="0">
                <a:solidFill>
                  <a:srgbClr val="000000"/>
                </a:solidFill>
              </a:rPr>
              <a:t>リファクタリングされる</a:t>
            </a:r>
            <a:r>
              <a:rPr lang="ja-JP" altLang="en-US" sz="2400" kern="0" dirty="0" smtClean="0">
                <a:solidFill>
                  <a:srgbClr val="000000"/>
                </a:solidFill>
              </a:rPr>
              <a:t>か？</a:t>
            </a:r>
            <a:endParaRPr kumimoji="1" lang="ja-JP" altLang="en-US" sz="1400" dirty="0">
              <a:solidFill>
                <a:schemeClr val="tx1"/>
              </a:solidFill>
            </a:endParaRPr>
          </a:p>
        </p:txBody>
      </p:sp>
      <p:sp>
        <p:nvSpPr>
          <p:cNvPr id="6" name="正方形/長方形 5"/>
          <p:cNvSpPr/>
          <p:nvPr/>
        </p:nvSpPr>
        <p:spPr>
          <a:xfrm>
            <a:off x="750518" y="5570165"/>
            <a:ext cx="7913826" cy="496957"/>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kern="0" dirty="0">
                <a:solidFill>
                  <a:srgbClr val="000000"/>
                </a:solidFill>
              </a:rPr>
              <a:t>リファクタリング</a:t>
            </a:r>
            <a:r>
              <a:rPr lang="ja-JP" altLang="en-US" sz="2400" kern="0" dirty="0" smtClean="0">
                <a:solidFill>
                  <a:srgbClr val="000000"/>
                </a:solidFill>
              </a:rPr>
              <a:t>は</a:t>
            </a:r>
            <a:r>
              <a:rPr lang="en-US" altLang="ja-JP" sz="2400" kern="0" dirty="0" smtClean="0">
                <a:solidFill>
                  <a:srgbClr val="000000"/>
                </a:solidFill>
              </a:rPr>
              <a:t>Code Smell</a:t>
            </a:r>
            <a:r>
              <a:rPr lang="ja-JP" altLang="en-US" sz="2400" kern="0" dirty="0" smtClean="0">
                <a:solidFill>
                  <a:srgbClr val="000000"/>
                </a:solidFill>
              </a:rPr>
              <a:t>の</a:t>
            </a:r>
            <a:r>
              <a:rPr lang="ja-JP" altLang="en-US" sz="2400" kern="0" dirty="0">
                <a:solidFill>
                  <a:srgbClr val="000000"/>
                </a:solidFill>
              </a:rPr>
              <a:t>深刻度を減少させる</a:t>
            </a:r>
            <a:r>
              <a:rPr lang="ja-JP" altLang="en-US" sz="2400" kern="0" dirty="0" smtClean="0">
                <a:solidFill>
                  <a:srgbClr val="000000"/>
                </a:solidFill>
              </a:rPr>
              <a:t>か？</a:t>
            </a:r>
            <a:endParaRPr kumimoji="1" lang="ja-JP" altLang="en-US" sz="1400" dirty="0">
              <a:solidFill>
                <a:schemeClr val="tx1"/>
              </a:solidFill>
            </a:endParaRPr>
          </a:p>
        </p:txBody>
      </p:sp>
    </p:spTree>
    <p:extLst>
      <p:ext uri="{BB962C8B-B14F-4D97-AF65-F5344CB8AC3E}">
        <p14:creationId xmlns:p14="http://schemas.microsoft.com/office/powerpoint/2010/main" val="17289438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調査対象</a:t>
            </a:r>
            <a:r>
              <a:rPr lang="ja-JP" altLang="en-US" dirty="0" smtClean="0"/>
              <a:t>のシステム</a:t>
            </a:r>
            <a:endParaRPr kumimoji="1" lang="ja-JP" altLang="en-US" dirty="0"/>
          </a:p>
        </p:txBody>
      </p:sp>
      <p:sp>
        <p:nvSpPr>
          <p:cNvPr id="3" name="コンテンツ プレースホルダー 2"/>
          <p:cNvSpPr>
            <a:spLocks noGrp="1"/>
          </p:cNvSpPr>
          <p:nvPr>
            <p:ph idx="1"/>
          </p:nvPr>
        </p:nvSpPr>
        <p:spPr>
          <a:xfrm>
            <a:off x="223044" y="1265015"/>
            <a:ext cx="8686800" cy="4811010"/>
          </a:xfrm>
        </p:spPr>
        <p:txBody>
          <a:bodyPr/>
          <a:lstStyle/>
          <a:p>
            <a:r>
              <a:rPr lang="ja-JP" altLang="en-US" dirty="0" smtClean="0"/>
              <a:t>調査対象は</a:t>
            </a:r>
            <a:r>
              <a:rPr lang="en-US" altLang="ja-JP" dirty="0" smtClean="0"/>
              <a:t>Java</a:t>
            </a:r>
            <a:r>
              <a:rPr lang="ja-JP" altLang="en-US" dirty="0" smtClean="0"/>
              <a:t>で書かれた３つのＯＳＳ</a:t>
            </a:r>
            <a:endParaRPr lang="en-US" altLang="ja-JP" dirty="0"/>
          </a:p>
          <a:p>
            <a:pPr lvl="1"/>
            <a:r>
              <a:rPr lang="en-US" altLang="ja-JP" dirty="0" err="1" smtClean="0"/>
              <a:t>Bavota</a:t>
            </a:r>
            <a:r>
              <a:rPr lang="ja-JP" altLang="en-US" dirty="0" err="1" smtClean="0"/>
              <a:t>らの</a:t>
            </a:r>
            <a:r>
              <a:rPr lang="ja-JP" altLang="en-US" dirty="0" smtClean="0"/>
              <a:t>研究</a:t>
            </a:r>
            <a:r>
              <a:rPr lang="en-US" altLang="ja-JP" dirty="0" smtClean="0"/>
              <a:t>[6]</a:t>
            </a:r>
            <a:r>
              <a:rPr lang="ja-JP" altLang="en-US" dirty="0" smtClean="0"/>
              <a:t>と同じシステム</a:t>
            </a:r>
            <a:endParaRPr lang="en-US" altLang="ja-JP" dirty="0" smtClean="0"/>
          </a:p>
          <a:p>
            <a:pPr lvl="1"/>
            <a:r>
              <a:rPr lang="ja-JP" altLang="en-US" dirty="0"/>
              <a:t>彼</a:t>
            </a:r>
            <a:r>
              <a:rPr lang="ja-JP" altLang="en-US" dirty="0" smtClean="0"/>
              <a:t>らが</a:t>
            </a:r>
            <a:r>
              <a:rPr lang="ja-JP" altLang="en-US" dirty="0"/>
              <a:t>検出</a:t>
            </a:r>
            <a:r>
              <a:rPr lang="ja-JP" altLang="en-US" dirty="0" smtClean="0"/>
              <a:t>し</a:t>
            </a:r>
            <a:r>
              <a:rPr lang="ja-JP" altLang="en-US" dirty="0"/>
              <a:t>た</a:t>
            </a:r>
            <a:r>
              <a:rPr lang="ja-JP" altLang="en-US" dirty="0" smtClean="0"/>
              <a:t>リファクタリング</a:t>
            </a:r>
            <a:r>
              <a:rPr lang="ja-JP" altLang="en-US" dirty="0"/>
              <a:t>の</a:t>
            </a:r>
            <a:r>
              <a:rPr lang="ja-JP" altLang="en-US" dirty="0" smtClean="0"/>
              <a:t>一覧も利用</a:t>
            </a:r>
            <a:r>
              <a:rPr lang="en-US" altLang="ja-JP" dirty="0" smtClean="0"/>
              <a:t>, </a:t>
            </a:r>
            <a:r>
              <a:rPr lang="ja-JP" altLang="en-US" dirty="0" smtClean="0"/>
              <a:t>検出結果は目視で正解か確認されたので信頼できる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12</a:t>
            </a:fld>
            <a:endParaRPr lang="en-US" altLang="ja-JP">
              <a:solidFill>
                <a:srgbClr val="000000"/>
              </a:solidFill>
            </a:endParaRPr>
          </a:p>
        </p:txBody>
      </p:sp>
      <p:graphicFrame>
        <p:nvGraphicFramePr>
          <p:cNvPr id="5" name="表 4"/>
          <p:cNvGraphicFramePr>
            <a:graphicFrameLocks noGrp="1"/>
          </p:cNvGraphicFramePr>
          <p:nvPr>
            <p:extLst>
              <p:ext uri="{D42A27DB-BD31-4B8C-83A1-F6EECF244321}">
                <p14:modId xmlns:p14="http://schemas.microsoft.com/office/powerpoint/2010/main" val="2392261318"/>
              </p:ext>
            </p:extLst>
          </p:nvPr>
        </p:nvGraphicFramePr>
        <p:xfrm>
          <a:off x="74362" y="4034503"/>
          <a:ext cx="8962134" cy="1977734"/>
        </p:xfrm>
        <a:graphic>
          <a:graphicData uri="http://schemas.openxmlformats.org/drawingml/2006/table">
            <a:tbl>
              <a:tblPr firstRow="1" bandRow="1">
                <a:tableStyleId>{5C22544A-7EE6-4342-B048-85BDC9FD1C3A}</a:tableStyleId>
              </a:tblPr>
              <a:tblGrid>
                <a:gridCol w="1414844"/>
                <a:gridCol w="2896426"/>
                <a:gridCol w="1478280"/>
                <a:gridCol w="1444392"/>
                <a:gridCol w="1728192"/>
              </a:tblGrid>
              <a:tr h="503553">
                <a:tc>
                  <a:txBody>
                    <a:bodyPr/>
                    <a:lstStyle/>
                    <a:p>
                      <a:r>
                        <a:rPr kumimoji="1" lang="ja-JP" altLang="en-US" sz="1800" dirty="0" smtClean="0">
                          <a:solidFill>
                            <a:schemeClr val="tx1"/>
                          </a:solidFill>
                        </a:rPr>
                        <a:t>システム</a:t>
                      </a:r>
                      <a:endParaRPr kumimoji="1" lang="ja-JP" altLang="en-US" sz="1800" dirty="0">
                        <a:solidFill>
                          <a:schemeClr val="tx1"/>
                        </a:solidFill>
                      </a:endParaRPr>
                    </a:p>
                  </a:txBody>
                  <a:tcPr/>
                </a:tc>
                <a:tc>
                  <a:txBody>
                    <a:bodyPr/>
                    <a:lstStyle/>
                    <a:p>
                      <a:r>
                        <a:rPr kumimoji="1" lang="ja-JP" altLang="en-US" sz="1800" dirty="0" smtClean="0">
                          <a:solidFill>
                            <a:schemeClr val="tx1"/>
                          </a:solidFill>
                        </a:rPr>
                        <a:t>データの収集期間</a:t>
                      </a:r>
                      <a:endParaRPr kumimoji="1" lang="ja-JP" altLang="en-US" sz="1800" dirty="0">
                        <a:solidFill>
                          <a:schemeClr val="tx1"/>
                        </a:solidFill>
                      </a:endParaRPr>
                    </a:p>
                  </a:txBody>
                  <a:tcPr/>
                </a:tc>
                <a:tc>
                  <a:txBody>
                    <a:bodyPr/>
                    <a:lstStyle/>
                    <a:p>
                      <a:r>
                        <a:rPr kumimoji="1" lang="ja-JP" altLang="en-US" sz="1800" dirty="0" smtClean="0">
                          <a:solidFill>
                            <a:schemeClr val="tx1"/>
                          </a:solidFill>
                        </a:rPr>
                        <a:t>リリースの数</a:t>
                      </a:r>
                      <a:endParaRPr kumimoji="1" lang="ja-JP" altLang="en-US" sz="1800" dirty="0">
                        <a:solidFill>
                          <a:schemeClr val="tx1"/>
                        </a:solidFill>
                      </a:endParaRPr>
                    </a:p>
                  </a:txBody>
                  <a:tcPr/>
                </a:tc>
                <a:tc>
                  <a:txBody>
                    <a:bodyPr/>
                    <a:lstStyle/>
                    <a:p>
                      <a:r>
                        <a:rPr kumimoji="1" lang="ja-JP" altLang="en-US" sz="1800" dirty="0" smtClean="0">
                          <a:solidFill>
                            <a:schemeClr val="tx1"/>
                          </a:solidFill>
                        </a:rPr>
                        <a:t>クラス数</a:t>
                      </a:r>
                      <a:endParaRPr kumimoji="1" lang="ja-JP" altLang="en-US" sz="18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solidFill>
                            <a:schemeClr val="tx1"/>
                          </a:solidFill>
                        </a:rPr>
                        <a:t>リファクタリングの総数</a:t>
                      </a:r>
                      <a:endParaRPr kumimoji="1" lang="ja-JP" altLang="en-US" sz="1800" dirty="0">
                        <a:solidFill>
                          <a:schemeClr val="tx1"/>
                        </a:solidFill>
                      </a:endParaRPr>
                    </a:p>
                  </a:txBody>
                  <a:tcPr/>
                </a:tc>
              </a:tr>
              <a:tr h="413247">
                <a:tc>
                  <a:txBody>
                    <a:bodyPr/>
                    <a:lstStyle/>
                    <a:p>
                      <a:r>
                        <a:rPr kumimoji="1" lang="en-US" altLang="ja-JP" sz="1800" b="0" dirty="0" smtClean="0">
                          <a:solidFill>
                            <a:schemeClr val="tx1"/>
                          </a:solidFill>
                        </a:rPr>
                        <a:t>Xerces-J</a:t>
                      </a:r>
                      <a:endParaRPr kumimoji="1" lang="ja-JP" altLang="en-US" sz="1800"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0" dirty="0" smtClean="0">
                          <a:solidFill>
                            <a:schemeClr val="tx1"/>
                          </a:solidFill>
                        </a:rPr>
                        <a:t>1999</a:t>
                      </a:r>
                      <a:r>
                        <a:rPr lang="ja-JP" altLang="en-US" sz="1800" b="0" dirty="0" smtClean="0">
                          <a:solidFill>
                            <a:schemeClr val="tx1"/>
                          </a:solidFill>
                        </a:rPr>
                        <a:t>年</a:t>
                      </a:r>
                      <a:r>
                        <a:rPr lang="en-US" altLang="ja-JP" sz="1800" b="0" dirty="0" smtClean="0">
                          <a:solidFill>
                            <a:schemeClr val="tx1"/>
                          </a:solidFill>
                        </a:rPr>
                        <a:t>11</a:t>
                      </a:r>
                      <a:r>
                        <a:rPr lang="ja-JP" altLang="en-US" sz="1800" b="0" dirty="0" smtClean="0">
                          <a:solidFill>
                            <a:schemeClr val="tx1"/>
                          </a:solidFill>
                        </a:rPr>
                        <a:t>月～</a:t>
                      </a:r>
                      <a:r>
                        <a:rPr lang="en-US" altLang="ja-JP" sz="1800" b="0" dirty="0" smtClean="0">
                          <a:solidFill>
                            <a:schemeClr val="tx1"/>
                          </a:solidFill>
                        </a:rPr>
                        <a:t>2010</a:t>
                      </a:r>
                      <a:r>
                        <a:rPr lang="ja-JP" altLang="en-US" sz="1800" b="0" dirty="0" smtClean="0">
                          <a:solidFill>
                            <a:schemeClr val="tx1"/>
                          </a:solidFill>
                        </a:rPr>
                        <a:t>年</a:t>
                      </a:r>
                      <a:r>
                        <a:rPr lang="en-US" altLang="ja-JP" sz="1800" b="0" dirty="0" smtClean="0">
                          <a:solidFill>
                            <a:schemeClr val="tx1"/>
                          </a:solidFill>
                        </a:rPr>
                        <a:t>11</a:t>
                      </a:r>
                      <a:r>
                        <a:rPr lang="ja-JP" altLang="en-US" sz="1800" b="0" dirty="0" smtClean="0">
                          <a:solidFill>
                            <a:schemeClr val="tx1"/>
                          </a:solidFill>
                        </a:rPr>
                        <a:t>月</a:t>
                      </a:r>
                      <a:endParaRPr lang="en-US" altLang="ja-JP" sz="1800" b="0" dirty="0" smtClean="0">
                        <a:solidFill>
                          <a:schemeClr val="tx1"/>
                        </a:solidFill>
                      </a:endParaRPr>
                    </a:p>
                  </a:txBody>
                  <a:tcPr/>
                </a:tc>
                <a:tc>
                  <a:txBody>
                    <a:bodyPr/>
                    <a:lstStyle/>
                    <a:p>
                      <a:r>
                        <a:rPr kumimoji="1" lang="en-US" altLang="ja-JP" sz="1800" b="0" dirty="0" smtClean="0">
                          <a:solidFill>
                            <a:schemeClr val="tx1"/>
                          </a:solidFill>
                        </a:rPr>
                        <a:t>34</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19,567</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6,052</a:t>
                      </a:r>
                      <a:endParaRPr kumimoji="1" lang="ja-JP" altLang="en-US" sz="1800" b="0" dirty="0">
                        <a:solidFill>
                          <a:schemeClr val="tx1"/>
                        </a:solidFill>
                      </a:endParaRPr>
                    </a:p>
                  </a:txBody>
                  <a:tcPr/>
                </a:tc>
              </a:tr>
              <a:tr h="431793">
                <a:tc>
                  <a:txBody>
                    <a:bodyPr/>
                    <a:lstStyle/>
                    <a:p>
                      <a:r>
                        <a:rPr kumimoji="1" lang="en-US" altLang="ja-JP" sz="1800" b="0" dirty="0" err="1" smtClean="0">
                          <a:solidFill>
                            <a:schemeClr val="tx1"/>
                          </a:solidFill>
                        </a:rPr>
                        <a:t>ArgoUML</a:t>
                      </a:r>
                      <a:endParaRPr kumimoji="1" lang="ja-JP" altLang="en-US" sz="1800"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0" dirty="0" smtClean="0">
                          <a:solidFill>
                            <a:schemeClr val="tx1"/>
                          </a:solidFill>
                        </a:rPr>
                        <a:t>2002</a:t>
                      </a:r>
                      <a:r>
                        <a:rPr lang="ja-JP" altLang="en-US" sz="1800" b="0" dirty="0" smtClean="0">
                          <a:solidFill>
                            <a:schemeClr val="tx1"/>
                          </a:solidFill>
                        </a:rPr>
                        <a:t>年</a:t>
                      </a:r>
                      <a:r>
                        <a:rPr lang="en-US" altLang="ja-JP" sz="1800" b="0" dirty="0" smtClean="0">
                          <a:solidFill>
                            <a:schemeClr val="tx1"/>
                          </a:solidFill>
                        </a:rPr>
                        <a:t>10</a:t>
                      </a:r>
                      <a:r>
                        <a:rPr lang="ja-JP" altLang="en-US" sz="1800" b="0" dirty="0" smtClean="0">
                          <a:solidFill>
                            <a:schemeClr val="tx1"/>
                          </a:solidFill>
                        </a:rPr>
                        <a:t>月～</a:t>
                      </a:r>
                      <a:r>
                        <a:rPr lang="en-US" altLang="ja-JP" sz="1800" b="0" dirty="0" smtClean="0">
                          <a:solidFill>
                            <a:schemeClr val="tx1"/>
                          </a:solidFill>
                        </a:rPr>
                        <a:t>2011</a:t>
                      </a:r>
                      <a:r>
                        <a:rPr lang="ja-JP" altLang="en-US" sz="1800" b="0" dirty="0" smtClean="0">
                          <a:solidFill>
                            <a:schemeClr val="tx1"/>
                          </a:solidFill>
                        </a:rPr>
                        <a:t>年</a:t>
                      </a:r>
                      <a:r>
                        <a:rPr lang="en-US" altLang="ja-JP" sz="1800" b="0" dirty="0" smtClean="0">
                          <a:solidFill>
                            <a:schemeClr val="tx1"/>
                          </a:solidFill>
                        </a:rPr>
                        <a:t>12</a:t>
                      </a:r>
                      <a:r>
                        <a:rPr lang="ja-JP" altLang="en-US" sz="1800" b="0" dirty="0" smtClean="0">
                          <a:solidFill>
                            <a:schemeClr val="tx1"/>
                          </a:solidFill>
                        </a:rPr>
                        <a:t>月</a:t>
                      </a:r>
                      <a:endParaRPr lang="en-US" altLang="ja-JP" sz="1800" b="0" dirty="0" smtClean="0">
                        <a:solidFill>
                          <a:schemeClr val="tx1"/>
                        </a:solidFill>
                      </a:endParaRPr>
                    </a:p>
                  </a:txBody>
                  <a:tcPr/>
                </a:tc>
                <a:tc>
                  <a:txBody>
                    <a:bodyPr/>
                    <a:lstStyle/>
                    <a:p>
                      <a:r>
                        <a:rPr kumimoji="1" lang="en-US" altLang="ja-JP" sz="1800" b="0" dirty="0" smtClean="0">
                          <a:solidFill>
                            <a:schemeClr val="tx1"/>
                          </a:solidFill>
                        </a:rPr>
                        <a:t>12</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43,686</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3,423</a:t>
                      </a:r>
                      <a:endParaRPr kumimoji="1" lang="ja-JP" altLang="en-US" sz="1800" b="0" dirty="0">
                        <a:solidFill>
                          <a:schemeClr val="tx1"/>
                        </a:solidFill>
                      </a:endParaRPr>
                    </a:p>
                  </a:txBody>
                  <a:tcPr/>
                </a:tc>
              </a:tr>
              <a:tr h="492614">
                <a:tc>
                  <a:txBody>
                    <a:bodyPr/>
                    <a:lstStyle/>
                    <a:p>
                      <a:r>
                        <a:rPr kumimoji="1" lang="en-US" altLang="ja-JP" sz="1800" b="0" dirty="0" smtClean="0">
                          <a:solidFill>
                            <a:schemeClr val="tx1"/>
                          </a:solidFill>
                        </a:rPr>
                        <a:t>Apache Ant</a:t>
                      </a:r>
                      <a:endParaRPr kumimoji="1" lang="ja-JP" altLang="en-US" sz="1800"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0" dirty="0" smtClean="0">
                          <a:solidFill>
                            <a:schemeClr val="tx1"/>
                          </a:solidFill>
                        </a:rPr>
                        <a:t>2000</a:t>
                      </a:r>
                      <a:r>
                        <a:rPr lang="ja-JP" altLang="en-US" sz="1800" b="0" dirty="0" smtClean="0">
                          <a:solidFill>
                            <a:schemeClr val="tx1"/>
                          </a:solidFill>
                        </a:rPr>
                        <a:t>年</a:t>
                      </a:r>
                      <a:r>
                        <a:rPr lang="en-US" altLang="ja-JP" sz="1800" b="0" dirty="0" smtClean="0">
                          <a:solidFill>
                            <a:schemeClr val="tx1"/>
                          </a:solidFill>
                        </a:rPr>
                        <a:t>1</a:t>
                      </a:r>
                      <a:r>
                        <a:rPr lang="ja-JP" altLang="en-US" sz="1800" b="0" dirty="0" smtClean="0">
                          <a:solidFill>
                            <a:schemeClr val="tx1"/>
                          </a:solidFill>
                        </a:rPr>
                        <a:t>月～</a:t>
                      </a:r>
                      <a:r>
                        <a:rPr lang="en-US" altLang="ja-JP" sz="1800" b="0" dirty="0" smtClean="0">
                          <a:solidFill>
                            <a:schemeClr val="tx1"/>
                          </a:solidFill>
                        </a:rPr>
                        <a:t>2010</a:t>
                      </a:r>
                      <a:r>
                        <a:rPr lang="ja-JP" altLang="en-US" sz="1800" b="0" dirty="0" smtClean="0">
                          <a:solidFill>
                            <a:schemeClr val="tx1"/>
                          </a:solidFill>
                        </a:rPr>
                        <a:t>年</a:t>
                      </a:r>
                      <a:r>
                        <a:rPr lang="en-US" altLang="ja-JP" sz="1800" b="0" dirty="0" smtClean="0">
                          <a:solidFill>
                            <a:schemeClr val="tx1"/>
                          </a:solidFill>
                        </a:rPr>
                        <a:t>12</a:t>
                      </a:r>
                      <a:r>
                        <a:rPr lang="ja-JP" altLang="en-US" sz="1800" b="0" dirty="0" smtClean="0">
                          <a:solidFill>
                            <a:schemeClr val="tx1"/>
                          </a:solidFill>
                        </a:rPr>
                        <a:t>月</a:t>
                      </a:r>
                      <a:endParaRPr lang="en-US" altLang="ja-JP" sz="1800" b="0" dirty="0" smtClean="0">
                        <a:solidFill>
                          <a:schemeClr val="tx1"/>
                        </a:solidFill>
                      </a:endParaRPr>
                    </a:p>
                  </a:txBody>
                  <a:tcPr/>
                </a:tc>
                <a:tc>
                  <a:txBody>
                    <a:bodyPr/>
                    <a:lstStyle/>
                    <a:p>
                      <a:r>
                        <a:rPr kumimoji="1" lang="en-US" altLang="ja-JP" sz="1800" b="0" dirty="0" smtClean="0">
                          <a:solidFill>
                            <a:schemeClr val="tx1"/>
                          </a:solidFill>
                        </a:rPr>
                        <a:t>18</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22,768</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1,493</a:t>
                      </a:r>
                      <a:endParaRPr kumimoji="1" lang="ja-JP" altLang="en-US" sz="1800" b="0" dirty="0">
                        <a:solidFill>
                          <a:schemeClr val="tx1"/>
                        </a:solidFill>
                      </a:endParaRPr>
                    </a:p>
                  </a:txBody>
                  <a:tcPr/>
                </a:tc>
              </a:tr>
            </a:tbl>
          </a:graphicData>
        </a:graphic>
      </p:graphicFrame>
      <p:sp>
        <p:nvSpPr>
          <p:cNvPr id="6" name="テキスト ボックス 5"/>
          <p:cNvSpPr txBox="1"/>
          <p:nvPr/>
        </p:nvSpPr>
        <p:spPr>
          <a:xfrm>
            <a:off x="3485859" y="3645024"/>
            <a:ext cx="2161169" cy="400110"/>
          </a:xfrm>
          <a:prstGeom prst="rect">
            <a:avLst/>
          </a:prstGeom>
          <a:noFill/>
        </p:spPr>
        <p:txBody>
          <a:bodyPr wrap="none" rtlCol="0">
            <a:spAutoFit/>
          </a:bodyPr>
          <a:lstStyle/>
          <a:p>
            <a:r>
              <a:rPr lang="ja-JP" altLang="en-US" sz="2000" b="1" dirty="0" smtClean="0"/>
              <a:t>各</a:t>
            </a:r>
            <a:r>
              <a:rPr lang="ja-JP" altLang="en-US" sz="2000" b="1" dirty="0"/>
              <a:t>システム</a:t>
            </a:r>
            <a:r>
              <a:rPr kumimoji="1" lang="ja-JP" altLang="en-US" sz="2000" b="1" dirty="0" smtClean="0"/>
              <a:t>の概要</a:t>
            </a:r>
            <a:endParaRPr kumimoji="1" lang="ja-JP" altLang="en-US" sz="2000" b="1" dirty="0"/>
          </a:p>
        </p:txBody>
      </p:sp>
      <p:sp>
        <p:nvSpPr>
          <p:cNvPr id="7" name="テキスト ボックス 6"/>
          <p:cNvSpPr txBox="1"/>
          <p:nvPr/>
        </p:nvSpPr>
        <p:spPr>
          <a:xfrm>
            <a:off x="253524" y="5949280"/>
            <a:ext cx="8060894" cy="584775"/>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600" dirty="0" smtClean="0"/>
              <a:t>[6] G. </a:t>
            </a:r>
            <a:r>
              <a:rPr lang="en-US" altLang="ja-JP" sz="1600" dirty="0" err="1" smtClean="0"/>
              <a:t>Bavota</a:t>
            </a:r>
            <a:r>
              <a:rPr lang="en-US" altLang="ja-JP" sz="1600" dirty="0" smtClean="0"/>
              <a:t> et al. “An Experimental investigation on the Innate Relationship between Quality and Refactoring.” </a:t>
            </a:r>
            <a:r>
              <a:rPr lang="en-US" altLang="ja-JP" sz="1600" dirty="0"/>
              <a:t>Journal of Systems and </a:t>
            </a:r>
            <a:r>
              <a:rPr lang="en-US" altLang="ja-JP" sz="1600" dirty="0" smtClean="0"/>
              <a:t>Software, 2015.</a:t>
            </a:r>
            <a:endParaRPr kumimoji="1" lang="ja-JP" altLang="en-US" sz="1600" dirty="0"/>
          </a:p>
        </p:txBody>
      </p:sp>
    </p:spTree>
    <p:extLst>
      <p:ext uri="{BB962C8B-B14F-4D97-AF65-F5344CB8AC3E}">
        <p14:creationId xmlns:p14="http://schemas.microsoft.com/office/powerpoint/2010/main" val="38951074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調査手順</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13</a:t>
            </a:fld>
            <a:endParaRPr lang="en-US" altLang="ja-JP">
              <a:solidFill>
                <a:srgbClr val="000000"/>
              </a:solidFill>
            </a:endParaRPr>
          </a:p>
        </p:txBody>
      </p:sp>
      <p:sp>
        <p:nvSpPr>
          <p:cNvPr id="5" name="正方形/長方形 4"/>
          <p:cNvSpPr/>
          <p:nvPr/>
        </p:nvSpPr>
        <p:spPr>
          <a:xfrm>
            <a:off x="3215690" y="2667824"/>
            <a:ext cx="3948598" cy="978233"/>
          </a:xfrm>
          <a:prstGeom prst="rect">
            <a:avLst/>
          </a:prstGeom>
          <a:solidFill>
            <a:srgbClr val="FFFFCC"/>
          </a:solidFill>
          <a:ln>
            <a:solidFill>
              <a:schemeClr val="tx1"/>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1350"/>
          </a:p>
        </p:txBody>
      </p:sp>
      <p:sp>
        <p:nvSpPr>
          <p:cNvPr id="6" name="テキスト ボックス 5"/>
          <p:cNvSpPr txBox="1"/>
          <p:nvPr/>
        </p:nvSpPr>
        <p:spPr>
          <a:xfrm>
            <a:off x="4165453" y="5782926"/>
            <a:ext cx="3490616" cy="783193"/>
          </a:xfrm>
          <a:prstGeom prst="roundRect">
            <a:avLst/>
          </a:prstGeom>
          <a:gradFill rotWithShape="1">
            <a:gsLst>
              <a:gs pos="0">
                <a:srgbClr val="2D2D8A">
                  <a:tint val="50000"/>
                  <a:satMod val="300000"/>
                </a:srgbClr>
              </a:gs>
              <a:gs pos="35000">
                <a:srgbClr val="2D2D8A">
                  <a:tint val="37000"/>
                  <a:satMod val="300000"/>
                </a:srgbClr>
              </a:gs>
              <a:gs pos="100000">
                <a:srgbClr val="2D2D8A">
                  <a:tint val="15000"/>
                  <a:satMod val="350000"/>
                </a:srgbClr>
              </a:gs>
            </a:gsLst>
            <a:lin ang="16200000" scaled="1"/>
          </a:gradFill>
          <a:ln w="9525" cap="flat" cmpd="sng" algn="ctr">
            <a:solidFill>
              <a:srgbClr val="2D2D8A">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sz="2000" kern="0" dirty="0">
                <a:solidFill>
                  <a:srgbClr val="000000"/>
                </a:solidFill>
                <a:latin typeface="Arial"/>
                <a:ea typeface="ＭＳ Ｐゴシック"/>
              </a:rPr>
              <a:t>RQ1: </a:t>
            </a:r>
            <a:r>
              <a:rPr kumimoji="0" lang="ja-JP" altLang="en-US" sz="2000" kern="0" dirty="0">
                <a:solidFill>
                  <a:srgbClr val="000000"/>
                </a:solidFill>
                <a:latin typeface="Arial"/>
                <a:ea typeface="ＭＳ Ｐゴシック"/>
              </a:rPr>
              <a:t>深刻度の高さについて</a:t>
            </a:r>
            <a:endParaRPr kumimoji="0" lang="en-US" altLang="ja-JP" sz="2000" kern="0" dirty="0">
              <a:solidFill>
                <a:srgbClr val="000000"/>
              </a:solidFill>
              <a:latin typeface="Arial"/>
              <a:ea typeface="ＭＳ Ｐゴシック"/>
            </a:endParaRPr>
          </a:p>
          <a:p>
            <a:pPr defTabSz="685783">
              <a:defRPr/>
            </a:pPr>
            <a:r>
              <a:rPr kumimoji="0" lang="en-US" altLang="ja-JP" sz="2000" kern="0" dirty="0">
                <a:solidFill>
                  <a:srgbClr val="000000"/>
                </a:solidFill>
                <a:latin typeface="Arial"/>
                <a:ea typeface="ＭＳ Ｐゴシック"/>
              </a:rPr>
              <a:t>RQ2: </a:t>
            </a:r>
            <a:r>
              <a:rPr kumimoji="0" lang="ja-JP" altLang="en-US" sz="2000" kern="0" dirty="0">
                <a:solidFill>
                  <a:srgbClr val="000000"/>
                </a:solidFill>
                <a:latin typeface="Arial"/>
                <a:ea typeface="ＭＳ Ｐゴシック"/>
              </a:rPr>
              <a:t>深刻度</a:t>
            </a:r>
            <a:r>
              <a:rPr kumimoji="0" lang="ja-JP" altLang="en-US" sz="2000" kern="0" dirty="0" smtClean="0">
                <a:solidFill>
                  <a:srgbClr val="000000"/>
                </a:solidFill>
                <a:latin typeface="Arial"/>
                <a:ea typeface="ＭＳ Ｐゴシック"/>
              </a:rPr>
              <a:t>の増減について</a:t>
            </a:r>
            <a:endParaRPr kumimoji="0" lang="ja-JP" altLang="en-US" sz="2000" kern="0" dirty="0">
              <a:solidFill>
                <a:srgbClr val="000000"/>
              </a:solidFill>
              <a:latin typeface="Arial"/>
              <a:ea typeface="ＭＳ Ｐゴシック"/>
            </a:endParaRPr>
          </a:p>
        </p:txBody>
      </p:sp>
      <p:sp>
        <p:nvSpPr>
          <p:cNvPr id="7" name="角丸四角形 6"/>
          <p:cNvSpPr/>
          <p:nvPr/>
        </p:nvSpPr>
        <p:spPr>
          <a:xfrm>
            <a:off x="457200" y="1895189"/>
            <a:ext cx="2551094" cy="437073"/>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FF0000"/>
                </a:solidFill>
                <a:latin typeface="Arial"/>
                <a:ea typeface="ＭＳ Ｐゴシック"/>
              </a:rPr>
              <a:t>1. </a:t>
            </a:r>
            <a:r>
              <a:rPr kumimoji="0" lang="en-US" altLang="ja-JP" sz="2000" kern="0" dirty="0" smtClean="0">
                <a:solidFill>
                  <a:srgbClr val="FF0000"/>
                </a:solidFill>
                <a:latin typeface="Arial"/>
                <a:ea typeface="ＭＳ Ｐゴシック"/>
              </a:rPr>
              <a:t>Code Smell</a:t>
            </a:r>
            <a:r>
              <a:rPr kumimoji="0" lang="ja-JP" altLang="en-US" sz="2000" kern="0" dirty="0" err="1" smtClean="0">
                <a:solidFill>
                  <a:srgbClr val="FF0000"/>
                </a:solidFill>
                <a:latin typeface="Arial"/>
                <a:ea typeface="ＭＳ Ｐゴシック"/>
              </a:rPr>
              <a:t>の</a:t>
            </a:r>
            <a:r>
              <a:rPr kumimoji="0" lang="ja-JP" altLang="en-US" sz="2000" kern="0" dirty="0" err="1">
                <a:solidFill>
                  <a:srgbClr val="FF0000"/>
                </a:solidFill>
                <a:latin typeface="Arial"/>
                <a:ea typeface="ＭＳ Ｐゴシック"/>
              </a:rPr>
              <a:t>検</a:t>
            </a:r>
            <a:r>
              <a:rPr kumimoji="0" lang="ja-JP" altLang="en-US" sz="2000" kern="0" dirty="0">
                <a:solidFill>
                  <a:srgbClr val="FF0000"/>
                </a:solidFill>
                <a:latin typeface="Arial"/>
                <a:ea typeface="ＭＳ Ｐゴシック"/>
              </a:rPr>
              <a:t>出</a:t>
            </a:r>
          </a:p>
        </p:txBody>
      </p:sp>
      <p:sp>
        <p:nvSpPr>
          <p:cNvPr id="8" name="角丸四角形 7"/>
          <p:cNvSpPr/>
          <p:nvPr/>
        </p:nvSpPr>
        <p:spPr>
          <a:xfrm>
            <a:off x="457200" y="4031488"/>
            <a:ext cx="2852038" cy="651111"/>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3.</a:t>
            </a:r>
            <a:r>
              <a:rPr kumimoji="0" lang="ja-JP" altLang="en-US" sz="2000" kern="0" dirty="0">
                <a:solidFill>
                  <a:srgbClr val="000000"/>
                </a:solidFill>
                <a:latin typeface="Arial"/>
                <a:ea typeface="ＭＳ Ｐゴシック"/>
              </a:rPr>
              <a:t> リファクタリングによる</a:t>
            </a:r>
            <a:endParaRPr kumimoji="0" lang="en-US" altLang="ja-JP" sz="2000" kern="0" dirty="0">
              <a:solidFill>
                <a:srgbClr val="000000"/>
              </a:solidFill>
              <a:latin typeface="Arial"/>
              <a:ea typeface="ＭＳ Ｐゴシック"/>
            </a:endParaRPr>
          </a:p>
          <a:p>
            <a:pPr defTabSz="685783">
              <a:defRPr/>
            </a:pPr>
            <a:r>
              <a:rPr kumimoji="0" lang="ja-JP" altLang="en-US" sz="2000" kern="0" dirty="0">
                <a:solidFill>
                  <a:srgbClr val="000000"/>
                </a:solidFill>
                <a:latin typeface="Arial"/>
                <a:ea typeface="ＭＳ Ｐゴシック"/>
              </a:rPr>
              <a:t>グループ分け</a:t>
            </a:r>
            <a:endParaRPr kumimoji="0" lang="en-US" altLang="ja-JP" sz="2000" kern="0" dirty="0">
              <a:solidFill>
                <a:srgbClr val="000000"/>
              </a:solidFill>
              <a:latin typeface="Arial"/>
              <a:ea typeface="ＭＳ Ｐゴシック"/>
            </a:endParaRPr>
          </a:p>
        </p:txBody>
      </p:sp>
      <p:sp>
        <p:nvSpPr>
          <p:cNvPr id="9" name="角丸四角形 8"/>
          <p:cNvSpPr/>
          <p:nvPr/>
        </p:nvSpPr>
        <p:spPr>
          <a:xfrm>
            <a:off x="457200" y="5594231"/>
            <a:ext cx="3685871" cy="414011"/>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4. </a:t>
            </a:r>
            <a:r>
              <a:rPr kumimoji="0" lang="ja-JP" altLang="en-US" sz="2000" kern="0" dirty="0">
                <a:solidFill>
                  <a:srgbClr val="000000"/>
                </a:solidFill>
                <a:latin typeface="Arial"/>
                <a:ea typeface="ＭＳ Ｐゴシック"/>
              </a:rPr>
              <a:t>２グループ間での有意差検定</a:t>
            </a:r>
          </a:p>
        </p:txBody>
      </p:sp>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85029" y="2085680"/>
            <a:ext cx="347478" cy="347478"/>
          </a:xfrm>
          <a:prstGeom prst="rect">
            <a:avLst/>
          </a:prstGeom>
        </p:spPr>
      </p:pic>
      <p:sp>
        <p:nvSpPr>
          <p:cNvPr id="11" name="テキスト ボックス 10"/>
          <p:cNvSpPr txBox="1"/>
          <p:nvPr/>
        </p:nvSpPr>
        <p:spPr>
          <a:xfrm>
            <a:off x="4022547" y="1267542"/>
            <a:ext cx="2265381"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algn="ctr" defTabSz="685783">
              <a:defRPr/>
            </a:pPr>
            <a:r>
              <a:rPr kumimoji="0" lang="ja-JP" altLang="en-US" kern="0" dirty="0">
                <a:latin typeface="Arial"/>
                <a:ea typeface="ＭＳ Ｐゴシック"/>
              </a:rPr>
              <a:t>各リリースバージョンのソースコード</a:t>
            </a:r>
          </a:p>
        </p:txBody>
      </p:sp>
      <p:cxnSp>
        <p:nvCxnSpPr>
          <p:cNvPr id="12" name="直線矢印コネクタ 11"/>
          <p:cNvCxnSpPr>
            <a:stCxn id="11" idx="2"/>
            <a:endCxn id="19" idx="0"/>
          </p:cNvCxnSpPr>
          <p:nvPr/>
        </p:nvCxnSpPr>
        <p:spPr>
          <a:xfrm flipH="1">
            <a:off x="5152392" y="1913873"/>
            <a:ext cx="2846" cy="613067"/>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3" name="テキスト ボックス 12"/>
          <p:cNvSpPr txBox="1"/>
          <p:nvPr/>
        </p:nvSpPr>
        <p:spPr>
          <a:xfrm>
            <a:off x="2533359" y="4807863"/>
            <a:ext cx="261396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リファクタリングされた</a:t>
            </a:r>
            <a:endParaRPr kumimoji="0" lang="en-US" altLang="ja-JP" kern="0" dirty="0">
              <a:solidFill>
                <a:srgbClr val="000000"/>
              </a:solidFill>
              <a:latin typeface="Arial"/>
              <a:ea typeface="ＭＳ Ｐゴシック"/>
            </a:endParaRPr>
          </a:p>
          <a:p>
            <a:pPr defTabSz="685783">
              <a:defRPr/>
            </a:pPr>
            <a:r>
              <a:rPr kumimoji="0" lang="en-US" altLang="ja-JP" kern="0" dirty="0" smtClean="0">
                <a:solidFill>
                  <a:srgbClr val="000000"/>
                </a:solidFill>
                <a:latin typeface="Arial"/>
                <a:ea typeface="ＭＳ Ｐゴシック"/>
              </a:rPr>
              <a:t>Code Smell</a:t>
            </a:r>
            <a:r>
              <a:rPr kumimoji="0" lang="ja-JP" altLang="en-US" kern="0" dirty="0" smtClean="0">
                <a:solidFill>
                  <a:srgbClr val="000000"/>
                </a:solidFill>
                <a:latin typeface="Arial"/>
                <a:ea typeface="ＭＳ Ｐゴシック"/>
              </a:rPr>
              <a:t>の</a:t>
            </a:r>
            <a:r>
              <a:rPr kumimoji="0" lang="ja-JP" altLang="en-US" kern="0" dirty="0">
                <a:solidFill>
                  <a:srgbClr val="000000"/>
                </a:solidFill>
                <a:latin typeface="Arial"/>
                <a:ea typeface="ＭＳ Ｐゴシック"/>
              </a:rPr>
              <a:t>あるクラス</a:t>
            </a:r>
            <a:endParaRPr kumimoji="0" lang="en-US" altLang="ja-JP" kern="0" dirty="0">
              <a:solidFill>
                <a:srgbClr val="000000"/>
              </a:solidFill>
              <a:latin typeface="Arial"/>
              <a:ea typeface="ＭＳ Ｐゴシック"/>
            </a:endParaRPr>
          </a:p>
        </p:txBody>
      </p:sp>
      <p:cxnSp>
        <p:nvCxnSpPr>
          <p:cNvPr id="14" name="直線矢印コネクタ 13"/>
          <p:cNvCxnSpPr>
            <a:stCxn id="5" idx="2"/>
            <a:endCxn id="15" idx="0"/>
          </p:cNvCxnSpPr>
          <p:nvPr/>
        </p:nvCxnSpPr>
        <p:spPr>
          <a:xfrm>
            <a:off x="5189989" y="3646057"/>
            <a:ext cx="1602016" cy="1157753"/>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5" name="テキスト ボックス 14"/>
          <p:cNvSpPr txBox="1"/>
          <p:nvPr/>
        </p:nvSpPr>
        <p:spPr>
          <a:xfrm>
            <a:off x="5318977" y="4803810"/>
            <a:ext cx="294605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リファクタリングされなかった</a:t>
            </a:r>
            <a:endParaRPr kumimoji="0" lang="en-US" altLang="ja-JP" kern="0" dirty="0">
              <a:solidFill>
                <a:srgbClr val="000000"/>
              </a:solidFill>
              <a:latin typeface="Arial"/>
              <a:ea typeface="ＭＳ Ｐゴシック"/>
            </a:endParaRPr>
          </a:p>
          <a:p>
            <a:pPr defTabSz="685783">
              <a:defRPr/>
            </a:pPr>
            <a:r>
              <a:rPr kumimoji="0" lang="en-US" altLang="ja-JP" kern="0" dirty="0" smtClean="0">
                <a:solidFill>
                  <a:srgbClr val="000000"/>
                </a:solidFill>
                <a:latin typeface="Arial"/>
                <a:ea typeface="ＭＳ Ｐゴシック"/>
              </a:rPr>
              <a:t>Code Smell</a:t>
            </a:r>
            <a:r>
              <a:rPr kumimoji="0" lang="ja-JP" altLang="en-US" kern="0" dirty="0" smtClean="0">
                <a:solidFill>
                  <a:srgbClr val="000000"/>
                </a:solidFill>
                <a:latin typeface="Arial"/>
                <a:ea typeface="ＭＳ Ｐゴシック"/>
              </a:rPr>
              <a:t>の</a:t>
            </a:r>
            <a:r>
              <a:rPr kumimoji="0" lang="ja-JP" altLang="en-US" kern="0" dirty="0">
                <a:solidFill>
                  <a:srgbClr val="000000"/>
                </a:solidFill>
                <a:latin typeface="Arial"/>
                <a:ea typeface="ＭＳ Ｐゴシック"/>
              </a:rPr>
              <a:t>あるクラス</a:t>
            </a:r>
            <a:endParaRPr kumimoji="0" lang="en-US" altLang="ja-JP" kern="0" dirty="0">
              <a:solidFill>
                <a:srgbClr val="000000"/>
              </a:solidFill>
              <a:latin typeface="Arial"/>
              <a:ea typeface="ＭＳ Ｐゴシック"/>
            </a:endParaRPr>
          </a:p>
        </p:txBody>
      </p:sp>
      <p:cxnSp>
        <p:nvCxnSpPr>
          <p:cNvPr id="16" name="直線矢印コネクタ 15"/>
          <p:cNvCxnSpPr>
            <a:stCxn id="5" idx="2"/>
            <a:endCxn id="13" idx="0"/>
          </p:cNvCxnSpPr>
          <p:nvPr/>
        </p:nvCxnSpPr>
        <p:spPr>
          <a:xfrm flipH="1">
            <a:off x="3840342" y="3646057"/>
            <a:ext cx="1349647" cy="1161806"/>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7" name="テキスト ボックス 16"/>
          <p:cNvSpPr txBox="1"/>
          <p:nvPr/>
        </p:nvSpPr>
        <p:spPr>
          <a:xfrm>
            <a:off x="5628056" y="2037886"/>
            <a:ext cx="1056700" cy="369332"/>
          </a:xfrm>
          <a:prstGeom prst="rect">
            <a:avLst/>
          </a:prstGeom>
          <a:noFill/>
        </p:spPr>
        <p:txBody>
          <a:bodyPr wrap="none" rtlCol="0">
            <a:spAutoFit/>
          </a:bodyPr>
          <a:lstStyle/>
          <a:p>
            <a:r>
              <a:rPr lang="en-US" altLang="ja-JP" dirty="0" err="1">
                <a:solidFill>
                  <a:srgbClr val="000000"/>
                </a:solidFill>
                <a:latin typeface="Arial"/>
              </a:rPr>
              <a:t>inFusion</a:t>
            </a:r>
            <a:endParaRPr lang="ja-JP" altLang="en-US" dirty="0">
              <a:solidFill>
                <a:srgbClr val="000000"/>
              </a:solidFill>
              <a:latin typeface="Arial"/>
            </a:endParaRPr>
          </a:p>
        </p:txBody>
      </p:sp>
      <p:sp>
        <p:nvSpPr>
          <p:cNvPr id="18" name="テキスト ボックス 17"/>
          <p:cNvSpPr txBox="1"/>
          <p:nvPr/>
        </p:nvSpPr>
        <p:spPr>
          <a:xfrm>
            <a:off x="3915343" y="4031488"/>
            <a:ext cx="2480366" cy="408623"/>
          </a:xfrm>
          <a:prstGeom prst="roundRect">
            <a:avLst/>
          </a:prstGeom>
          <a:solidFill>
            <a:srgbClr val="FFFF99"/>
          </a:solidFill>
          <a:ln w="9525" cap="flat" cmpd="sng" algn="ctr">
            <a:solidFill>
              <a:srgbClr val="DAEDEF">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リファクタリングの一覧</a:t>
            </a:r>
          </a:p>
        </p:txBody>
      </p:sp>
      <p:sp>
        <p:nvSpPr>
          <p:cNvPr id="19" name="テキスト ボックス 18"/>
          <p:cNvSpPr txBox="1"/>
          <p:nvPr/>
        </p:nvSpPr>
        <p:spPr>
          <a:xfrm>
            <a:off x="3939571" y="2526940"/>
            <a:ext cx="2425642"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b="1" kern="0" dirty="0" smtClean="0">
                <a:solidFill>
                  <a:srgbClr val="FF0000"/>
                </a:solidFill>
                <a:latin typeface="Arial"/>
                <a:ea typeface="ＭＳ Ｐゴシック"/>
              </a:rPr>
              <a:t>Code Smell</a:t>
            </a:r>
            <a:r>
              <a:rPr kumimoji="0" lang="ja-JP" altLang="en-US" b="1" kern="0" dirty="0" smtClean="0">
                <a:solidFill>
                  <a:srgbClr val="FF0000"/>
                </a:solidFill>
                <a:latin typeface="Arial"/>
                <a:ea typeface="ＭＳ Ｐゴシック"/>
              </a:rPr>
              <a:t>の深刻度</a:t>
            </a:r>
            <a:endParaRPr kumimoji="0" lang="en-US" altLang="ja-JP" b="1" kern="0" dirty="0">
              <a:solidFill>
                <a:srgbClr val="FF0000"/>
              </a:solidFill>
              <a:latin typeface="Arial"/>
              <a:ea typeface="ＭＳ Ｐゴシック"/>
            </a:endParaRPr>
          </a:p>
        </p:txBody>
      </p:sp>
      <p:cxnSp>
        <p:nvCxnSpPr>
          <p:cNvPr id="20" name="直線矢印コネクタ 19"/>
          <p:cNvCxnSpPr>
            <a:stCxn id="19" idx="2"/>
            <a:endCxn id="22" idx="0"/>
          </p:cNvCxnSpPr>
          <p:nvPr/>
        </p:nvCxnSpPr>
        <p:spPr>
          <a:xfrm>
            <a:off x="5152392" y="2896272"/>
            <a:ext cx="2845" cy="296670"/>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21" name="角丸四角形 20"/>
          <p:cNvSpPr/>
          <p:nvPr/>
        </p:nvSpPr>
        <p:spPr>
          <a:xfrm>
            <a:off x="457200" y="2746857"/>
            <a:ext cx="2551094" cy="892170"/>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2.</a:t>
            </a:r>
            <a:r>
              <a:rPr kumimoji="0" lang="ja-JP" altLang="en-US" sz="2000" kern="0" dirty="0">
                <a:solidFill>
                  <a:srgbClr val="000000"/>
                </a:solidFill>
                <a:latin typeface="Arial"/>
                <a:ea typeface="ＭＳ Ｐゴシック"/>
              </a:rPr>
              <a:t> </a:t>
            </a:r>
            <a:r>
              <a:rPr kumimoji="0" lang="en-US" altLang="ja-JP" sz="2000" kern="0" dirty="0" smtClean="0">
                <a:solidFill>
                  <a:srgbClr val="000000"/>
                </a:solidFill>
                <a:latin typeface="Arial"/>
                <a:ea typeface="ＭＳ Ｐゴシック"/>
              </a:rPr>
              <a:t>Code Smell</a:t>
            </a:r>
            <a:r>
              <a:rPr kumimoji="0" lang="ja-JP" altLang="en-US" sz="2000" kern="0" dirty="0" smtClean="0">
                <a:solidFill>
                  <a:srgbClr val="000000"/>
                </a:solidFill>
                <a:latin typeface="Arial"/>
                <a:ea typeface="ＭＳ Ｐゴシック"/>
              </a:rPr>
              <a:t>の</a:t>
            </a:r>
            <a:endParaRPr kumimoji="0" lang="en-US" altLang="ja-JP" sz="2000" kern="0" dirty="0" smtClean="0">
              <a:solidFill>
                <a:srgbClr val="000000"/>
              </a:solidFill>
              <a:latin typeface="Arial"/>
              <a:ea typeface="ＭＳ Ｐゴシック"/>
            </a:endParaRPr>
          </a:p>
          <a:p>
            <a:pPr defTabSz="685783">
              <a:defRPr/>
            </a:pPr>
            <a:r>
              <a:rPr kumimoji="0" lang="ja-JP" altLang="en-US" sz="2000" kern="0" dirty="0" smtClean="0">
                <a:solidFill>
                  <a:srgbClr val="000000"/>
                </a:solidFill>
                <a:latin typeface="Arial"/>
                <a:ea typeface="ＭＳ Ｐゴシック"/>
              </a:rPr>
              <a:t>深刻度の増減の計測</a:t>
            </a:r>
            <a:endParaRPr kumimoji="0" lang="en-US" altLang="ja-JP" sz="2000" kern="0" dirty="0">
              <a:solidFill>
                <a:srgbClr val="000000"/>
              </a:solidFill>
              <a:latin typeface="Arial"/>
              <a:ea typeface="ＭＳ Ｐゴシック"/>
            </a:endParaRPr>
          </a:p>
        </p:txBody>
      </p:sp>
      <p:sp>
        <p:nvSpPr>
          <p:cNvPr id="22" name="テキスト ボックス 21"/>
          <p:cNvSpPr txBox="1"/>
          <p:nvPr/>
        </p:nvSpPr>
        <p:spPr>
          <a:xfrm>
            <a:off x="3658526" y="3192942"/>
            <a:ext cx="2993421"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solidFill>
                  <a:srgbClr val="000000"/>
                </a:solidFill>
                <a:latin typeface="Arial"/>
                <a:ea typeface="ＭＳ Ｐゴシック"/>
              </a:rPr>
              <a:t>Code Smell</a:t>
            </a:r>
            <a:r>
              <a:rPr kumimoji="0" lang="ja-JP" altLang="en-US" kern="0" dirty="0" smtClean="0">
                <a:solidFill>
                  <a:srgbClr val="000000"/>
                </a:solidFill>
                <a:latin typeface="Arial"/>
                <a:ea typeface="ＭＳ Ｐゴシック"/>
              </a:rPr>
              <a:t>の</a:t>
            </a:r>
            <a:r>
              <a:rPr kumimoji="0" lang="ja-JP" altLang="en-US" kern="0" dirty="0">
                <a:solidFill>
                  <a:srgbClr val="000000"/>
                </a:solidFill>
                <a:latin typeface="Arial"/>
                <a:ea typeface="ＭＳ Ｐゴシック"/>
              </a:rPr>
              <a:t>深刻度の増減</a:t>
            </a:r>
            <a:endParaRPr kumimoji="0" lang="en-US" altLang="ja-JP" kern="0" dirty="0">
              <a:solidFill>
                <a:srgbClr val="000000"/>
              </a:solidFill>
              <a:latin typeface="Arial"/>
              <a:ea typeface="ＭＳ Ｐゴシック"/>
            </a:endParaRPr>
          </a:p>
        </p:txBody>
      </p:sp>
    </p:spTree>
    <p:extLst>
      <p:ext uri="{BB962C8B-B14F-4D97-AF65-F5344CB8AC3E}">
        <p14:creationId xmlns:p14="http://schemas.microsoft.com/office/powerpoint/2010/main" val="21212067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正方形/長方形 58"/>
          <p:cNvSpPr/>
          <p:nvPr/>
        </p:nvSpPr>
        <p:spPr>
          <a:xfrm>
            <a:off x="1835696" y="3815690"/>
            <a:ext cx="6984776" cy="1701542"/>
          </a:xfrm>
          <a:prstGeom prst="rect">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 name="タイトル 1"/>
          <p:cNvSpPr>
            <a:spLocks noGrp="1"/>
          </p:cNvSpPr>
          <p:nvPr>
            <p:ph type="title"/>
          </p:nvPr>
        </p:nvSpPr>
        <p:spPr/>
        <p:txBody>
          <a:bodyPr/>
          <a:lstStyle/>
          <a:p>
            <a:r>
              <a:rPr kumimoji="1" lang="en-US" altLang="ja-JP" dirty="0" smtClean="0"/>
              <a:t>Code Smell</a:t>
            </a:r>
            <a:r>
              <a:rPr kumimoji="1" lang="ja-JP" altLang="en-US" dirty="0" err="1" smtClean="0"/>
              <a:t>の検</a:t>
            </a:r>
            <a:r>
              <a:rPr kumimoji="1" lang="ja-JP" altLang="en-US" dirty="0" smtClean="0"/>
              <a:t>出</a:t>
            </a:r>
            <a:endParaRPr kumimoji="1" lang="ja-JP" altLang="en-US" dirty="0"/>
          </a:p>
        </p:txBody>
      </p:sp>
      <p:sp>
        <p:nvSpPr>
          <p:cNvPr id="3" name="コンテンツ プレースホルダー 2"/>
          <p:cNvSpPr>
            <a:spLocks noGrp="1"/>
          </p:cNvSpPr>
          <p:nvPr>
            <p:ph idx="1"/>
          </p:nvPr>
        </p:nvSpPr>
        <p:spPr>
          <a:xfrm>
            <a:off x="341788" y="1213665"/>
            <a:ext cx="8580120" cy="2645674"/>
          </a:xfrm>
        </p:spPr>
        <p:txBody>
          <a:bodyPr/>
          <a:lstStyle/>
          <a:p>
            <a:r>
              <a:rPr lang="ja-JP" altLang="en-US" dirty="0"/>
              <a:t>メトリクスの値の特徴に</a:t>
            </a:r>
            <a:r>
              <a:rPr lang="ja-JP" altLang="en-US" dirty="0" smtClean="0"/>
              <a:t>基づいて</a:t>
            </a:r>
            <a:r>
              <a:rPr lang="en-US" altLang="ja-JP" dirty="0" smtClean="0"/>
              <a:t>Code Smell</a:t>
            </a:r>
            <a:r>
              <a:rPr lang="ja-JP" altLang="en-US" dirty="0" smtClean="0"/>
              <a:t>を自動検出するツール</a:t>
            </a:r>
            <a:r>
              <a:rPr lang="en-US" altLang="ja-JP" dirty="0" err="1"/>
              <a:t>InFusion</a:t>
            </a:r>
            <a:r>
              <a:rPr lang="en-US" altLang="ja-JP" dirty="0"/>
              <a:t>*</a:t>
            </a:r>
            <a:r>
              <a:rPr lang="en-US" altLang="ja-JP" baseline="30000" dirty="0"/>
              <a:t>1</a:t>
            </a:r>
            <a:r>
              <a:rPr lang="ja-JP" altLang="en-US" dirty="0" smtClean="0"/>
              <a:t>を利用し</a:t>
            </a:r>
            <a:r>
              <a:rPr lang="ja-JP" altLang="en-US" dirty="0"/>
              <a:t>た</a:t>
            </a:r>
            <a:endParaRPr lang="en-US" altLang="ja-JP" dirty="0" smtClean="0"/>
          </a:p>
          <a:p>
            <a:pPr lvl="1"/>
            <a:r>
              <a:rPr lang="en-US" altLang="ja-JP" dirty="0" smtClean="0"/>
              <a:t>Code Smell</a:t>
            </a:r>
            <a:r>
              <a:rPr lang="ja-JP" altLang="en-US" dirty="0" smtClean="0"/>
              <a:t>の</a:t>
            </a:r>
            <a:r>
              <a:rPr lang="ja-JP" altLang="en-US" dirty="0" smtClean="0">
                <a:solidFill>
                  <a:srgbClr val="FF0000"/>
                </a:solidFill>
              </a:rPr>
              <a:t>深刻度</a:t>
            </a:r>
            <a:r>
              <a:rPr lang="ja-JP" altLang="en-US" dirty="0" smtClean="0"/>
              <a:t>を</a:t>
            </a:r>
            <a:r>
              <a:rPr lang="en-US" altLang="ja-JP" dirty="0" smtClean="0"/>
              <a:t>1</a:t>
            </a:r>
            <a:r>
              <a:rPr lang="ja-JP" altLang="en-US" dirty="0" smtClean="0"/>
              <a:t>～</a:t>
            </a:r>
            <a:r>
              <a:rPr lang="en-US" altLang="ja-JP" dirty="0" smtClean="0"/>
              <a:t>10</a:t>
            </a:r>
            <a:r>
              <a:rPr lang="ja-JP" altLang="en-US" dirty="0" smtClean="0"/>
              <a:t>の数値で</a:t>
            </a:r>
            <a:r>
              <a:rPr lang="ja-JP" altLang="en-US" dirty="0"/>
              <a:t>評価</a:t>
            </a:r>
            <a:r>
              <a:rPr lang="ja-JP" altLang="en-US" dirty="0" smtClean="0"/>
              <a:t>する</a:t>
            </a:r>
            <a:endParaRPr lang="en-US" altLang="ja-JP" dirty="0" smtClean="0"/>
          </a:p>
          <a:p>
            <a:pPr lvl="2"/>
            <a:r>
              <a:rPr lang="ja-JP" altLang="en-US" dirty="0" smtClean="0"/>
              <a:t>深刻度</a:t>
            </a:r>
            <a:r>
              <a:rPr lang="en-US" altLang="ja-JP" dirty="0"/>
              <a:t>1</a:t>
            </a:r>
            <a:r>
              <a:rPr lang="ja-JP" altLang="en-US" dirty="0"/>
              <a:t>が最も軽微で</a:t>
            </a:r>
            <a:r>
              <a:rPr lang="en-US" altLang="ja-JP" dirty="0"/>
              <a:t>, </a:t>
            </a:r>
            <a:r>
              <a:rPr lang="ja-JP" altLang="en-US" dirty="0"/>
              <a:t>深刻度</a:t>
            </a:r>
            <a:r>
              <a:rPr lang="en-US" altLang="ja-JP" dirty="0"/>
              <a:t>10</a:t>
            </a:r>
            <a:r>
              <a:rPr lang="ja-JP" altLang="en-US" dirty="0"/>
              <a:t>が</a:t>
            </a:r>
            <a:r>
              <a:rPr lang="ja-JP" altLang="en-US" dirty="0" smtClean="0"/>
              <a:t>最悪である</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14</a:t>
            </a:fld>
            <a:endParaRPr lang="en-US" altLang="ja-JP">
              <a:solidFill>
                <a:srgbClr val="000000"/>
              </a:solidFill>
            </a:endParaRPr>
          </a:p>
        </p:txBody>
      </p:sp>
      <p:sp>
        <p:nvSpPr>
          <p:cNvPr id="7" name="テキスト ボックス 6"/>
          <p:cNvSpPr txBox="1"/>
          <p:nvPr/>
        </p:nvSpPr>
        <p:spPr>
          <a:xfrm>
            <a:off x="1" y="6343801"/>
            <a:ext cx="4196442" cy="338554"/>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pPr>
              <a:defRPr/>
            </a:pPr>
            <a:r>
              <a:rPr lang="en-US" altLang="ja-JP" sz="1600" baseline="30000" dirty="0" smtClean="0"/>
              <a:t>*1</a:t>
            </a:r>
            <a:r>
              <a:rPr lang="en-US" altLang="ja-JP" sz="1600" dirty="0" smtClean="0"/>
              <a:t>http</a:t>
            </a:r>
            <a:r>
              <a:rPr lang="en-US" altLang="ja-JP" sz="1600" dirty="0"/>
              <a:t>://www.intooitus.com/products/infusion</a:t>
            </a:r>
            <a:endParaRPr lang="ja-JP" altLang="en-US" sz="1600" dirty="0"/>
          </a:p>
        </p:txBody>
      </p:sp>
      <p:graphicFrame>
        <p:nvGraphicFramePr>
          <p:cNvPr id="9" name="表 8"/>
          <p:cNvGraphicFramePr>
            <a:graphicFrameLocks noGrp="1"/>
          </p:cNvGraphicFramePr>
          <p:nvPr>
            <p:extLst>
              <p:ext uri="{D42A27DB-BD31-4B8C-83A1-F6EECF244321}">
                <p14:modId xmlns:p14="http://schemas.microsoft.com/office/powerpoint/2010/main" val="268710902"/>
              </p:ext>
            </p:extLst>
          </p:nvPr>
        </p:nvGraphicFramePr>
        <p:xfrm>
          <a:off x="4758476" y="5865733"/>
          <a:ext cx="2939415" cy="706120"/>
        </p:xfrm>
        <a:graphic>
          <a:graphicData uri="http://schemas.openxmlformats.org/drawingml/2006/table">
            <a:tbl>
              <a:tblPr firstRow="1" bandRow="1">
                <a:tableStyleId>{5940675A-B579-460E-94D1-54222C63F5DA}</a:tableStyleId>
              </a:tblPr>
              <a:tblGrid>
                <a:gridCol w="881380"/>
                <a:gridCol w="1208405"/>
                <a:gridCol w="849630"/>
              </a:tblGrid>
              <a:tr h="315646">
                <a:tc>
                  <a:txBody>
                    <a:bodyPr/>
                    <a:lstStyle/>
                    <a:p>
                      <a:r>
                        <a:rPr kumimoji="1" lang="ja-JP" altLang="en-US" sz="1600" dirty="0" smtClean="0"/>
                        <a:t>クラス</a:t>
                      </a:r>
                      <a:endParaRPr kumimoji="1" lang="ja-JP" altLang="en-US" sz="1600" dirty="0"/>
                    </a:p>
                  </a:txBody>
                  <a:tcPr/>
                </a:tc>
                <a:tc>
                  <a:txBody>
                    <a:bodyPr/>
                    <a:lstStyle/>
                    <a:p>
                      <a:r>
                        <a:rPr kumimoji="1" lang="ja-JP" altLang="en-US" sz="1600" dirty="0" smtClean="0"/>
                        <a:t>種類</a:t>
                      </a:r>
                      <a:endParaRPr kumimoji="1" lang="ja-JP" altLang="en-US" sz="1600" dirty="0"/>
                    </a:p>
                  </a:txBody>
                  <a:tcPr/>
                </a:tc>
                <a:tc>
                  <a:txBody>
                    <a:bodyPr/>
                    <a:lstStyle/>
                    <a:p>
                      <a:r>
                        <a:rPr kumimoji="1" lang="ja-JP" altLang="en-US" sz="1600" dirty="0" smtClean="0"/>
                        <a:t>深刻度</a:t>
                      </a:r>
                      <a:endParaRPr kumimoji="1" lang="ja-JP" altLang="en-US" sz="1600" dirty="0"/>
                    </a:p>
                  </a:txBody>
                  <a:tcPr/>
                </a:tc>
              </a:tr>
              <a:tr h="370840">
                <a:tc>
                  <a:txBody>
                    <a:bodyPr/>
                    <a:lstStyle/>
                    <a:p>
                      <a:r>
                        <a:rPr kumimoji="1" lang="ja-JP" altLang="en-US" sz="1600" dirty="0" smtClean="0"/>
                        <a:t>クラス</a:t>
                      </a:r>
                      <a:r>
                        <a:rPr kumimoji="1" lang="en-US" altLang="ja-JP" sz="1600" dirty="0" smtClean="0"/>
                        <a:t>A</a:t>
                      </a:r>
                      <a:endParaRPr kumimoji="1" lang="ja-JP" altLang="en-US" sz="1600" dirty="0"/>
                    </a:p>
                  </a:txBody>
                  <a:tcPr/>
                </a:tc>
                <a:tc>
                  <a:txBody>
                    <a:bodyPr/>
                    <a:lstStyle/>
                    <a:p>
                      <a:r>
                        <a:rPr kumimoji="1" lang="en-US" altLang="ja-JP" sz="1600" dirty="0" smtClean="0"/>
                        <a:t>Blob Class</a:t>
                      </a:r>
                      <a:endParaRPr kumimoji="1" lang="ja-JP" altLang="en-US" sz="1600" dirty="0"/>
                    </a:p>
                  </a:txBody>
                  <a:tcPr/>
                </a:tc>
                <a:tc>
                  <a:txBody>
                    <a:bodyPr/>
                    <a:lstStyle/>
                    <a:p>
                      <a:r>
                        <a:rPr kumimoji="1" lang="en-US" altLang="ja-JP" sz="1600" dirty="0" smtClean="0"/>
                        <a:t>4</a:t>
                      </a:r>
                      <a:endParaRPr kumimoji="1" lang="ja-JP" altLang="en-US" sz="1600" dirty="0"/>
                    </a:p>
                  </a:txBody>
                  <a:tcPr/>
                </a:tc>
              </a:tr>
            </a:tbl>
          </a:graphicData>
        </a:graphic>
      </p:graphicFrame>
      <p:sp>
        <p:nvSpPr>
          <p:cNvPr id="10" name="Document"/>
          <p:cNvSpPr>
            <a:spLocks noEditPoints="1" noChangeArrowheads="1"/>
          </p:cNvSpPr>
          <p:nvPr/>
        </p:nvSpPr>
        <p:spPr bwMode="auto">
          <a:xfrm>
            <a:off x="595346" y="4369435"/>
            <a:ext cx="416810" cy="52504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0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2" name="角丸四角形 11"/>
          <p:cNvSpPr/>
          <p:nvPr/>
        </p:nvSpPr>
        <p:spPr>
          <a:xfrm>
            <a:off x="1979712" y="4231701"/>
            <a:ext cx="1861492" cy="387274"/>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600" dirty="0" smtClean="0">
                <a:solidFill>
                  <a:schemeClr val="tx1"/>
                </a:solidFill>
              </a:rPr>
              <a:t>LOC(</a:t>
            </a:r>
            <a:r>
              <a:rPr lang="ja-JP" altLang="en-US" sz="1600" dirty="0">
                <a:solidFill>
                  <a:schemeClr val="tx1"/>
                </a:solidFill>
              </a:rPr>
              <a:t>行数</a:t>
            </a:r>
            <a:r>
              <a:rPr lang="en-US" altLang="ja-JP" sz="1600" dirty="0" smtClean="0">
                <a:solidFill>
                  <a:schemeClr val="tx1"/>
                </a:solidFill>
              </a:rPr>
              <a:t>)</a:t>
            </a:r>
            <a:endParaRPr kumimoji="1" lang="ja-JP" altLang="en-US" sz="1600" dirty="0">
              <a:solidFill>
                <a:schemeClr val="tx1"/>
              </a:solidFill>
            </a:endParaRPr>
          </a:p>
        </p:txBody>
      </p:sp>
      <p:sp>
        <p:nvSpPr>
          <p:cNvPr id="13" name="正方形/長方形 12"/>
          <p:cNvSpPr/>
          <p:nvPr/>
        </p:nvSpPr>
        <p:spPr>
          <a:xfrm>
            <a:off x="332649" y="4858952"/>
            <a:ext cx="1000595"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ja-JP" altLang="en-US" sz="2000" dirty="0"/>
              <a:t>クラス</a:t>
            </a:r>
            <a:r>
              <a:rPr lang="en-US" altLang="ja-JP" sz="2000" dirty="0" smtClean="0"/>
              <a:t>A</a:t>
            </a:r>
          </a:p>
        </p:txBody>
      </p:sp>
      <p:sp>
        <p:nvSpPr>
          <p:cNvPr id="14" name="角丸四角形 13"/>
          <p:cNvSpPr/>
          <p:nvPr/>
        </p:nvSpPr>
        <p:spPr>
          <a:xfrm>
            <a:off x="1979712" y="4673444"/>
            <a:ext cx="1861492" cy="346940"/>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600" dirty="0"/>
              <a:t>WMC(</a:t>
            </a:r>
            <a:r>
              <a:rPr lang="ja-JP" altLang="en-US" sz="1600" dirty="0" smtClean="0"/>
              <a:t>複雑度</a:t>
            </a:r>
            <a:r>
              <a:rPr lang="en-US" altLang="ja-JP" sz="1600" dirty="0" smtClean="0"/>
              <a:t>)</a:t>
            </a:r>
            <a:endParaRPr kumimoji="1" lang="ja-JP" altLang="en-US" sz="1600" dirty="0">
              <a:solidFill>
                <a:schemeClr val="tx1"/>
              </a:solidFill>
            </a:endParaRPr>
          </a:p>
        </p:txBody>
      </p:sp>
      <p:sp>
        <p:nvSpPr>
          <p:cNvPr id="19" name="角丸四角形 18"/>
          <p:cNvSpPr/>
          <p:nvPr/>
        </p:nvSpPr>
        <p:spPr>
          <a:xfrm>
            <a:off x="1979712" y="5105902"/>
            <a:ext cx="1861492" cy="352867"/>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600" dirty="0" smtClean="0">
                <a:solidFill>
                  <a:schemeClr val="tx1"/>
                </a:solidFill>
              </a:rPr>
              <a:t>TCC(</a:t>
            </a:r>
            <a:r>
              <a:rPr lang="ja-JP" altLang="en-US" sz="1600" dirty="0">
                <a:solidFill>
                  <a:schemeClr val="tx1"/>
                </a:solidFill>
              </a:rPr>
              <a:t>凝集</a:t>
            </a:r>
            <a:r>
              <a:rPr lang="ja-JP" altLang="en-US" sz="1600" dirty="0" smtClean="0">
                <a:solidFill>
                  <a:schemeClr val="tx1"/>
                </a:solidFill>
              </a:rPr>
              <a:t>度</a:t>
            </a:r>
            <a:r>
              <a:rPr lang="en-US" altLang="ja-JP" sz="1600" dirty="0" smtClean="0">
                <a:solidFill>
                  <a:schemeClr val="tx1"/>
                </a:solidFill>
              </a:rPr>
              <a:t>)</a:t>
            </a:r>
            <a:endParaRPr lang="ja-JP" altLang="en-US" sz="1600" dirty="0">
              <a:solidFill>
                <a:schemeClr val="tx1"/>
              </a:solidFill>
            </a:endParaRPr>
          </a:p>
        </p:txBody>
      </p:sp>
      <p:pic>
        <p:nvPicPr>
          <p:cNvPr id="33" name="Picture 10" descr="http://image.space.rakuten.co.jp/lg01/08/0000041008/38/img64d56393zik1zj.jpe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0263" y="4122460"/>
            <a:ext cx="246975" cy="246975"/>
          </a:xfrm>
          <a:prstGeom prst="rect">
            <a:avLst/>
          </a:prstGeom>
          <a:noFill/>
          <a:extLst>
            <a:ext uri="{909E8E84-426E-40DD-AFC4-6F175D3DCCD1}">
              <a14:hiddenFill xmlns:a14="http://schemas.microsoft.com/office/drawing/2010/main">
                <a:solidFill>
                  <a:srgbClr val="FFFFFF"/>
                </a:solidFill>
              </a14:hiddenFill>
            </a:ext>
          </a:extLst>
        </p:spPr>
      </p:pic>
      <p:cxnSp>
        <p:nvCxnSpPr>
          <p:cNvPr id="44" name="直線矢印コネクタ 43"/>
          <p:cNvCxnSpPr>
            <a:endCxn id="59" idx="1"/>
          </p:cNvCxnSpPr>
          <p:nvPr/>
        </p:nvCxnSpPr>
        <p:spPr>
          <a:xfrm flipV="1">
            <a:off x="1274853" y="4666461"/>
            <a:ext cx="560843" cy="698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47" name="正方形/長方形 46"/>
          <p:cNvSpPr/>
          <p:nvPr/>
        </p:nvSpPr>
        <p:spPr>
          <a:xfrm>
            <a:off x="4566444" y="3409742"/>
            <a:ext cx="1156086" cy="400110"/>
          </a:xfrm>
          <a:prstGeom prst="rect">
            <a:avLst/>
          </a:prstGeom>
          <a:ln/>
        </p:spPr>
        <p:style>
          <a:lnRef idx="1">
            <a:schemeClr val="accent1"/>
          </a:lnRef>
          <a:fillRef idx="2">
            <a:schemeClr val="accent1"/>
          </a:fillRef>
          <a:effectRef idx="1">
            <a:schemeClr val="accent1"/>
          </a:effectRef>
          <a:fontRef idx="minor">
            <a:schemeClr val="dk1"/>
          </a:fontRef>
        </p:style>
        <p:txBody>
          <a:bodyPr wrap="none">
            <a:spAutoFit/>
          </a:bodyPr>
          <a:lstStyle/>
          <a:p>
            <a:r>
              <a:rPr lang="en-US" altLang="ja-JP" sz="2000" dirty="0" err="1" smtClean="0"/>
              <a:t>inFusion</a:t>
            </a:r>
            <a:endParaRPr lang="en-US" altLang="ja-JP" sz="2000" dirty="0" smtClean="0"/>
          </a:p>
        </p:txBody>
      </p:sp>
      <p:sp>
        <p:nvSpPr>
          <p:cNvPr id="48" name="テキスト ボックス 47"/>
          <p:cNvSpPr txBox="1"/>
          <p:nvPr/>
        </p:nvSpPr>
        <p:spPr>
          <a:xfrm>
            <a:off x="4364106" y="4366639"/>
            <a:ext cx="1864078" cy="83099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altLang="ja-JP" sz="1600" dirty="0" smtClean="0"/>
              <a:t>Blob Class</a:t>
            </a:r>
            <a:r>
              <a:rPr lang="ja-JP" altLang="en-US" sz="1600" dirty="0" smtClean="0"/>
              <a:t>の</a:t>
            </a:r>
            <a:endParaRPr lang="en-US" altLang="ja-JP" sz="1600" dirty="0" smtClean="0"/>
          </a:p>
          <a:p>
            <a:r>
              <a:rPr lang="ja-JP" altLang="en-US" sz="1600" dirty="0" smtClean="0"/>
              <a:t>メトリクス値の特徴と一致する</a:t>
            </a:r>
            <a:r>
              <a:rPr lang="ja-JP" altLang="en-US" sz="1600" dirty="0"/>
              <a:t>と</a:t>
            </a:r>
            <a:r>
              <a:rPr lang="ja-JP" altLang="en-US" sz="1600" dirty="0" smtClean="0"/>
              <a:t>判定</a:t>
            </a:r>
            <a:endParaRPr kumimoji="1" lang="ja-JP" altLang="en-US" sz="1600" dirty="0"/>
          </a:p>
        </p:txBody>
      </p:sp>
      <p:sp>
        <p:nvSpPr>
          <p:cNvPr id="51" name="正方形/長方形 50"/>
          <p:cNvSpPr/>
          <p:nvPr/>
        </p:nvSpPr>
        <p:spPr>
          <a:xfrm>
            <a:off x="1979712" y="5672880"/>
            <a:ext cx="2704587"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ja-JP" altLang="en-US" sz="2000" dirty="0" smtClean="0"/>
              <a:t>検出ツールの出力</a:t>
            </a:r>
            <a:r>
              <a:rPr lang="ja-JP" altLang="en-US" sz="2000" dirty="0"/>
              <a:t>結果</a:t>
            </a:r>
            <a:endParaRPr lang="en-US" altLang="ja-JP" sz="2000" dirty="0" smtClean="0"/>
          </a:p>
        </p:txBody>
      </p:sp>
      <p:sp>
        <p:nvSpPr>
          <p:cNvPr id="52" name="正方形/長方形 51"/>
          <p:cNvSpPr/>
          <p:nvPr/>
        </p:nvSpPr>
        <p:spPr>
          <a:xfrm>
            <a:off x="185138" y="3340997"/>
            <a:ext cx="2566728"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ja-JP" altLang="en-US" sz="2000" dirty="0" smtClean="0"/>
              <a:t>例）</a:t>
            </a:r>
            <a:r>
              <a:rPr lang="en-US" altLang="ja-JP" sz="2000" dirty="0" smtClean="0"/>
              <a:t>Blob Class</a:t>
            </a:r>
            <a:r>
              <a:rPr lang="ja-JP" altLang="en-US" sz="2000" dirty="0" err="1" smtClean="0"/>
              <a:t>の検</a:t>
            </a:r>
            <a:r>
              <a:rPr lang="ja-JP" altLang="en-US" sz="2000" dirty="0" smtClean="0"/>
              <a:t>出</a:t>
            </a:r>
            <a:endParaRPr lang="en-US" altLang="ja-JP" sz="2000" dirty="0" smtClean="0"/>
          </a:p>
        </p:txBody>
      </p:sp>
      <p:cxnSp>
        <p:nvCxnSpPr>
          <p:cNvPr id="65" name="直線矢印コネクタ 64"/>
          <p:cNvCxnSpPr/>
          <p:nvPr/>
        </p:nvCxnSpPr>
        <p:spPr>
          <a:xfrm>
            <a:off x="7164288" y="5517232"/>
            <a:ext cx="0" cy="34850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80" name="正方形/長方形 79"/>
          <p:cNvSpPr/>
          <p:nvPr/>
        </p:nvSpPr>
        <p:spPr>
          <a:xfrm>
            <a:off x="1979712" y="3831591"/>
            <a:ext cx="2180405"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en-US" altLang="ja-JP" sz="2000" dirty="0" smtClean="0"/>
              <a:t>1. </a:t>
            </a:r>
            <a:r>
              <a:rPr lang="ja-JP" altLang="en-US" sz="2000" dirty="0" smtClean="0"/>
              <a:t>メトリクスを計測</a:t>
            </a:r>
            <a:endParaRPr lang="en-US" altLang="ja-JP" sz="2000" dirty="0" smtClean="0"/>
          </a:p>
        </p:txBody>
      </p:sp>
      <p:sp>
        <p:nvSpPr>
          <p:cNvPr id="92" name="正方形/長方形 91"/>
          <p:cNvSpPr/>
          <p:nvPr/>
        </p:nvSpPr>
        <p:spPr>
          <a:xfrm>
            <a:off x="4415807" y="3846988"/>
            <a:ext cx="1750800"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en-US" altLang="ja-JP" sz="2000" dirty="0" smtClean="0"/>
              <a:t>2. </a:t>
            </a:r>
            <a:r>
              <a:rPr lang="ja-JP" altLang="en-US" sz="2000" dirty="0" smtClean="0"/>
              <a:t>種類の判定</a:t>
            </a:r>
            <a:endParaRPr lang="en-US" altLang="ja-JP" sz="2000" dirty="0" smtClean="0"/>
          </a:p>
        </p:txBody>
      </p:sp>
      <p:sp>
        <p:nvSpPr>
          <p:cNvPr id="27" name="正方形/長方形 26"/>
          <p:cNvSpPr/>
          <p:nvPr/>
        </p:nvSpPr>
        <p:spPr>
          <a:xfrm>
            <a:off x="6454597" y="3846988"/>
            <a:ext cx="2007281"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en-US" altLang="ja-JP" sz="2000" dirty="0"/>
              <a:t>3</a:t>
            </a:r>
            <a:r>
              <a:rPr lang="en-US" altLang="ja-JP" sz="2000" dirty="0" smtClean="0"/>
              <a:t>. </a:t>
            </a:r>
            <a:r>
              <a:rPr lang="ja-JP" altLang="en-US" sz="2000" dirty="0" smtClean="0"/>
              <a:t>深刻度の判定</a:t>
            </a:r>
            <a:endParaRPr lang="en-US" altLang="ja-JP" sz="2000" dirty="0" smtClean="0"/>
          </a:p>
        </p:txBody>
      </p:sp>
      <p:sp>
        <p:nvSpPr>
          <p:cNvPr id="38" name="テキスト ボックス 37"/>
          <p:cNvSpPr txBox="1"/>
          <p:nvPr/>
        </p:nvSpPr>
        <p:spPr>
          <a:xfrm>
            <a:off x="6729329" y="4486152"/>
            <a:ext cx="1594900" cy="58477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ja-JP" altLang="en-US" sz="1600" dirty="0" smtClean="0"/>
              <a:t>メトリクス値から</a:t>
            </a:r>
            <a:endParaRPr lang="en-US" altLang="ja-JP" sz="1600" dirty="0" smtClean="0"/>
          </a:p>
          <a:p>
            <a:r>
              <a:rPr lang="ja-JP" altLang="en-US" sz="1600" dirty="0" smtClean="0"/>
              <a:t>深刻度を判定</a:t>
            </a:r>
            <a:endParaRPr kumimoji="1" lang="ja-JP" altLang="en-US" sz="1600" dirty="0"/>
          </a:p>
        </p:txBody>
      </p:sp>
    </p:spTree>
    <p:extLst>
      <p:ext uri="{BB962C8B-B14F-4D97-AF65-F5344CB8AC3E}">
        <p14:creationId xmlns:p14="http://schemas.microsoft.com/office/powerpoint/2010/main" val="27538530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調査手順</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15</a:t>
            </a:fld>
            <a:endParaRPr lang="en-US" altLang="ja-JP">
              <a:solidFill>
                <a:srgbClr val="000000"/>
              </a:solidFill>
            </a:endParaRPr>
          </a:p>
        </p:txBody>
      </p:sp>
      <p:sp>
        <p:nvSpPr>
          <p:cNvPr id="5" name="正方形/長方形 4"/>
          <p:cNvSpPr/>
          <p:nvPr/>
        </p:nvSpPr>
        <p:spPr>
          <a:xfrm>
            <a:off x="3215690" y="2667824"/>
            <a:ext cx="3948598" cy="978233"/>
          </a:xfrm>
          <a:prstGeom prst="rect">
            <a:avLst/>
          </a:prstGeom>
          <a:solidFill>
            <a:srgbClr val="FFFFCC"/>
          </a:solidFill>
          <a:ln>
            <a:solidFill>
              <a:schemeClr val="tx1"/>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1350"/>
          </a:p>
        </p:txBody>
      </p:sp>
      <p:sp>
        <p:nvSpPr>
          <p:cNvPr id="6" name="テキスト ボックス 5"/>
          <p:cNvSpPr txBox="1"/>
          <p:nvPr/>
        </p:nvSpPr>
        <p:spPr>
          <a:xfrm>
            <a:off x="4165453" y="5782926"/>
            <a:ext cx="3490616" cy="783193"/>
          </a:xfrm>
          <a:prstGeom prst="roundRect">
            <a:avLst/>
          </a:prstGeom>
          <a:gradFill rotWithShape="1">
            <a:gsLst>
              <a:gs pos="0">
                <a:srgbClr val="2D2D8A">
                  <a:tint val="50000"/>
                  <a:satMod val="300000"/>
                </a:srgbClr>
              </a:gs>
              <a:gs pos="35000">
                <a:srgbClr val="2D2D8A">
                  <a:tint val="37000"/>
                  <a:satMod val="300000"/>
                </a:srgbClr>
              </a:gs>
              <a:gs pos="100000">
                <a:srgbClr val="2D2D8A">
                  <a:tint val="15000"/>
                  <a:satMod val="350000"/>
                </a:srgbClr>
              </a:gs>
            </a:gsLst>
            <a:lin ang="16200000" scaled="1"/>
          </a:gradFill>
          <a:ln w="9525" cap="flat" cmpd="sng" algn="ctr">
            <a:solidFill>
              <a:srgbClr val="2D2D8A">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sz="2000" kern="0" dirty="0">
                <a:solidFill>
                  <a:srgbClr val="000000"/>
                </a:solidFill>
                <a:latin typeface="Arial"/>
                <a:ea typeface="ＭＳ Ｐゴシック"/>
              </a:rPr>
              <a:t>RQ1: </a:t>
            </a:r>
            <a:r>
              <a:rPr kumimoji="0" lang="ja-JP" altLang="en-US" sz="2000" kern="0" dirty="0">
                <a:solidFill>
                  <a:srgbClr val="000000"/>
                </a:solidFill>
                <a:latin typeface="Arial"/>
                <a:ea typeface="ＭＳ Ｐゴシック"/>
              </a:rPr>
              <a:t>深刻度の高さについて</a:t>
            </a:r>
            <a:endParaRPr kumimoji="0" lang="en-US" altLang="ja-JP" sz="2000" kern="0" dirty="0">
              <a:solidFill>
                <a:srgbClr val="000000"/>
              </a:solidFill>
              <a:latin typeface="Arial"/>
              <a:ea typeface="ＭＳ Ｐゴシック"/>
            </a:endParaRPr>
          </a:p>
          <a:p>
            <a:pPr defTabSz="685783">
              <a:defRPr/>
            </a:pPr>
            <a:r>
              <a:rPr kumimoji="0" lang="en-US" altLang="ja-JP" sz="2000" kern="0" dirty="0">
                <a:solidFill>
                  <a:srgbClr val="000000"/>
                </a:solidFill>
                <a:latin typeface="Arial"/>
                <a:ea typeface="ＭＳ Ｐゴシック"/>
              </a:rPr>
              <a:t>RQ2: </a:t>
            </a:r>
            <a:r>
              <a:rPr kumimoji="0" lang="ja-JP" altLang="en-US" sz="2000" kern="0" dirty="0">
                <a:solidFill>
                  <a:srgbClr val="000000"/>
                </a:solidFill>
                <a:latin typeface="Arial"/>
                <a:ea typeface="ＭＳ Ｐゴシック"/>
              </a:rPr>
              <a:t>深刻度の増減について</a:t>
            </a:r>
          </a:p>
        </p:txBody>
      </p:sp>
      <p:sp>
        <p:nvSpPr>
          <p:cNvPr id="7" name="角丸四角形 6"/>
          <p:cNvSpPr/>
          <p:nvPr/>
        </p:nvSpPr>
        <p:spPr>
          <a:xfrm>
            <a:off x="457200" y="1895189"/>
            <a:ext cx="2551094" cy="437073"/>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1. </a:t>
            </a:r>
            <a:r>
              <a:rPr kumimoji="0" lang="en-US" altLang="ja-JP" sz="2000" kern="0" dirty="0" smtClean="0">
                <a:solidFill>
                  <a:srgbClr val="000000"/>
                </a:solidFill>
                <a:latin typeface="Arial"/>
                <a:ea typeface="ＭＳ Ｐゴシック"/>
              </a:rPr>
              <a:t>Code Smell</a:t>
            </a:r>
            <a:r>
              <a:rPr kumimoji="0" lang="ja-JP" altLang="en-US" sz="2000" kern="0" dirty="0" err="1" smtClean="0">
                <a:solidFill>
                  <a:srgbClr val="000000"/>
                </a:solidFill>
                <a:latin typeface="Arial"/>
                <a:ea typeface="ＭＳ Ｐゴシック"/>
              </a:rPr>
              <a:t>の</a:t>
            </a:r>
            <a:r>
              <a:rPr kumimoji="0" lang="ja-JP" altLang="en-US" sz="2000" kern="0" dirty="0" err="1">
                <a:solidFill>
                  <a:srgbClr val="000000"/>
                </a:solidFill>
                <a:latin typeface="Arial"/>
                <a:ea typeface="ＭＳ Ｐゴシック"/>
              </a:rPr>
              <a:t>検</a:t>
            </a:r>
            <a:r>
              <a:rPr kumimoji="0" lang="ja-JP" altLang="en-US" sz="2000" kern="0" dirty="0">
                <a:solidFill>
                  <a:srgbClr val="000000"/>
                </a:solidFill>
                <a:latin typeface="Arial"/>
                <a:ea typeface="ＭＳ Ｐゴシック"/>
              </a:rPr>
              <a:t>出</a:t>
            </a:r>
          </a:p>
        </p:txBody>
      </p:sp>
      <p:sp>
        <p:nvSpPr>
          <p:cNvPr id="8" name="角丸四角形 7"/>
          <p:cNvSpPr/>
          <p:nvPr/>
        </p:nvSpPr>
        <p:spPr>
          <a:xfrm>
            <a:off x="457200" y="4031488"/>
            <a:ext cx="2852038" cy="651111"/>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3.</a:t>
            </a:r>
            <a:r>
              <a:rPr kumimoji="0" lang="ja-JP" altLang="en-US" sz="2000" kern="0" dirty="0">
                <a:solidFill>
                  <a:srgbClr val="000000"/>
                </a:solidFill>
                <a:latin typeface="Arial"/>
                <a:ea typeface="ＭＳ Ｐゴシック"/>
              </a:rPr>
              <a:t> リファクタリングによる</a:t>
            </a:r>
            <a:endParaRPr kumimoji="0" lang="en-US" altLang="ja-JP" sz="2000" kern="0" dirty="0">
              <a:solidFill>
                <a:srgbClr val="000000"/>
              </a:solidFill>
              <a:latin typeface="Arial"/>
              <a:ea typeface="ＭＳ Ｐゴシック"/>
            </a:endParaRPr>
          </a:p>
          <a:p>
            <a:pPr defTabSz="685783">
              <a:defRPr/>
            </a:pPr>
            <a:r>
              <a:rPr kumimoji="0" lang="ja-JP" altLang="en-US" sz="2000" kern="0" dirty="0">
                <a:solidFill>
                  <a:srgbClr val="000000"/>
                </a:solidFill>
                <a:latin typeface="Arial"/>
                <a:ea typeface="ＭＳ Ｐゴシック"/>
              </a:rPr>
              <a:t>グループ分け</a:t>
            </a:r>
            <a:endParaRPr kumimoji="0" lang="en-US" altLang="ja-JP" sz="2000" kern="0" dirty="0">
              <a:solidFill>
                <a:srgbClr val="000000"/>
              </a:solidFill>
              <a:latin typeface="Arial"/>
              <a:ea typeface="ＭＳ Ｐゴシック"/>
            </a:endParaRPr>
          </a:p>
        </p:txBody>
      </p:sp>
      <p:sp>
        <p:nvSpPr>
          <p:cNvPr id="9" name="角丸四角形 8"/>
          <p:cNvSpPr/>
          <p:nvPr/>
        </p:nvSpPr>
        <p:spPr>
          <a:xfrm>
            <a:off x="457200" y="5594231"/>
            <a:ext cx="3685871" cy="414011"/>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4. </a:t>
            </a:r>
            <a:r>
              <a:rPr kumimoji="0" lang="ja-JP" altLang="en-US" sz="2000" kern="0" dirty="0">
                <a:solidFill>
                  <a:srgbClr val="000000"/>
                </a:solidFill>
                <a:latin typeface="Arial"/>
                <a:ea typeface="ＭＳ Ｐゴシック"/>
              </a:rPr>
              <a:t>２グループ間での有意差検定</a:t>
            </a:r>
          </a:p>
        </p:txBody>
      </p:sp>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85029" y="2085680"/>
            <a:ext cx="347478" cy="347478"/>
          </a:xfrm>
          <a:prstGeom prst="rect">
            <a:avLst/>
          </a:prstGeom>
        </p:spPr>
      </p:pic>
      <p:sp>
        <p:nvSpPr>
          <p:cNvPr id="11" name="テキスト ボックス 10"/>
          <p:cNvSpPr txBox="1"/>
          <p:nvPr/>
        </p:nvSpPr>
        <p:spPr>
          <a:xfrm>
            <a:off x="4022547" y="1267542"/>
            <a:ext cx="2265381"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algn="ctr" defTabSz="685783">
              <a:defRPr/>
            </a:pPr>
            <a:r>
              <a:rPr kumimoji="0" lang="ja-JP" altLang="en-US" kern="0" dirty="0">
                <a:solidFill>
                  <a:srgbClr val="000000"/>
                </a:solidFill>
                <a:latin typeface="Arial"/>
                <a:ea typeface="ＭＳ Ｐゴシック"/>
              </a:rPr>
              <a:t>各リリースバージョンのソースコード</a:t>
            </a:r>
          </a:p>
        </p:txBody>
      </p:sp>
      <p:cxnSp>
        <p:nvCxnSpPr>
          <p:cNvPr id="12" name="直線矢印コネクタ 11"/>
          <p:cNvCxnSpPr>
            <a:stCxn id="11" idx="2"/>
            <a:endCxn id="19" idx="0"/>
          </p:cNvCxnSpPr>
          <p:nvPr/>
        </p:nvCxnSpPr>
        <p:spPr>
          <a:xfrm flipH="1">
            <a:off x="5147325" y="1913873"/>
            <a:ext cx="7913" cy="648318"/>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3" name="テキスト ボックス 12"/>
          <p:cNvSpPr txBox="1"/>
          <p:nvPr/>
        </p:nvSpPr>
        <p:spPr>
          <a:xfrm>
            <a:off x="2533359" y="4807863"/>
            <a:ext cx="261396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リファクタリングされた</a:t>
            </a:r>
            <a:endParaRPr kumimoji="0" lang="en-US" altLang="ja-JP" kern="0" dirty="0">
              <a:solidFill>
                <a:srgbClr val="000000"/>
              </a:solidFill>
              <a:latin typeface="Arial"/>
              <a:ea typeface="ＭＳ Ｐゴシック"/>
            </a:endParaRPr>
          </a:p>
          <a:p>
            <a:pPr defTabSz="685783">
              <a:defRPr/>
            </a:pPr>
            <a:r>
              <a:rPr kumimoji="0" lang="en-US" altLang="ja-JP" kern="0" dirty="0" smtClean="0">
                <a:solidFill>
                  <a:srgbClr val="000000"/>
                </a:solidFill>
                <a:latin typeface="Arial"/>
                <a:ea typeface="ＭＳ Ｐゴシック"/>
              </a:rPr>
              <a:t>Code Smell</a:t>
            </a:r>
            <a:r>
              <a:rPr kumimoji="0" lang="ja-JP" altLang="en-US" kern="0" dirty="0" smtClean="0">
                <a:solidFill>
                  <a:srgbClr val="000000"/>
                </a:solidFill>
                <a:latin typeface="Arial"/>
                <a:ea typeface="ＭＳ Ｐゴシック"/>
              </a:rPr>
              <a:t>の</a:t>
            </a:r>
            <a:r>
              <a:rPr kumimoji="0" lang="ja-JP" altLang="en-US" kern="0" dirty="0">
                <a:solidFill>
                  <a:srgbClr val="000000"/>
                </a:solidFill>
                <a:latin typeface="Arial"/>
                <a:ea typeface="ＭＳ Ｐゴシック"/>
              </a:rPr>
              <a:t>あるクラス</a:t>
            </a:r>
            <a:endParaRPr kumimoji="0" lang="en-US" altLang="ja-JP" kern="0" dirty="0">
              <a:solidFill>
                <a:srgbClr val="000000"/>
              </a:solidFill>
              <a:latin typeface="Arial"/>
              <a:ea typeface="ＭＳ Ｐゴシック"/>
            </a:endParaRPr>
          </a:p>
        </p:txBody>
      </p:sp>
      <p:cxnSp>
        <p:nvCxnSpPr>
          <p:cNvPr id="14" name="直線矢印コネクタ 13"/>
          <p:cNvCxnSpPr>
            <a:stCxn id="5" idx="2"/>
            <a:endCxn id="15" idx="0"/>
          </p:cNvCxnSpPr>
          <p:nvPr/>
        </p:nvCxnSpPr>
        <p:spPr>
          <a:xfrm>
            <a:off x="5189989" y="3646057"/>
            <a:ext cx="1602016" cy="1157753"/>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5" name="テキスト ボックス 14"/>
          <p:cNvSpPr txBox="1"/>
          <p:nvPr/>
        </p:nvSpPr>
        <p:spPr>
          <a:xfrm>
            <a:off x="5318977" y="4803810"/>
            <a:ext cx="294605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リファクタリングされなかった</a:t>
            </a:r>
            <a:endParaRPr kumimoji="0" lang="en-US" altLang="ja-JP" kern="0" dirty="0">
              <a:solidFill>
                <a:srgbClr val="000000"/>
              </a:solidFill>
              <a:latin typeface="Arial"/>
              <a:ea typeface="ＭＳ Ｐゴシック"/>
            </a:endParaRPr>
          </a:p>
          <a:p>
            <a:pPr defTabSz="685783">
              <a:defRPr/>
            </a:pPr>
            <a:r>
              <a:rPr kumimoji="0" lang="en-US" altLang="ja-JP" kern="0" dirty="0" smtClean="0">
                <a:solidFill>
                  <a:srgbClr val="000000"/>
                </a:solidFill>
                <a:latin typeface="Arial"/>
                <a:ea typeface="ＭＳ Ｐゴシック"/>
              </a:rPr>
              <a:t>Code Smell</a:t>
            </a:r>
            <a:r>
              <a:rPr kumimoji="0" lang="ja-JP" altLang="en-US" kern="0" dirty="0" smtClean="0">
                <a:solidFill>
                  <a:srgbClr val="000000"/>
                </a:solidFill>
                <a:latin typeface="Arial"/>
                <a:ea typeface="ＭＳ Ｐゴシック"/>
              </a:rPr>
              <a:t>の</a:t>
            </a:r>
            <a:r>
              <a:rPr kumimoji="0" lang="ja-JP" altLang="en-US" kern="0" dirty="0">
                <a:solidFill>
                  <a:srgbClr val="000000"/>
                </a:solidFill>
                <a:latin typeface="Arial"/>
                <a:ea typeface="ＭＳ Ｐゴシック"/>
              </a:rPr>
              <a:t>あるクラス</a:t>
            </a:r>
            <a:endParaRPr kumimoji="0" lang="en-US" altLang="ja-JP" kern="0" dirty="0">
              <a:solidFill>
                <a:srgbClr val="000000"/>
              </a:solidFill>
              <a:latin typeface="Arial"/>
              <a:ea typeface="ＭＳ Ｐゴシック"/>
            </a:endParaRPr>
          </a:p>
        </p:txBody>
      </p:sp>
      <p:cxnSp>
        <p:nvCxnSpPr>
          <p:cNvPr id="16" name="直線矢印コネクタ 15"/>
          <p:cNvCxnSpPr>
            <a:stCxn id="5" idx="2"/>
            <a:endCxn id="13" idx="0"/>
          </p:cNvCxnSpPr>
          <p:nvPr/>
        </p:nvCxnSpPr>
        <p:spPr>
          <a:xfrm flipH="1">
            <a:off x="3840342" y="3646057"/>
            <a:ext cx="1349647" cy="1161806"/>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7" name="テキスト ボックス 16"/>
          <p:cNvSpPr txBox="1"/>
          <p:nvPr/>
        </p:nvSpPr>
        <p:spPr>
          <a:xfrm>
            <a:off x="5628056" y="2037886"/>
            <a:ext cx="1056700" cy="369332"/>
          </a:xfrm>
          <a:prstGeom prst="rect">
            <a:avLst/>
          </a:prstGeom>
          <a:noFill/>
        </p:spPr>
        <p:txBody>
          <a:bodyPr wrap="none" rtlCol="0">
            <a:spAutoFit/>
          </a:bodyPr>
          <a:lstStyle/>
          <a:p>
            <a:r>
              <a:rPr lang="en-US" altLang="ja-JP" dirty="0" err="1">
                <a:solidFill>
                  <a:srgbClr val="000000"/>
                </a:solidFill>
                <a:latin typeface="Arial"/>
              </a:rPr>
              <a:t>inFusion</a:t>
            </a:r>
            <a:endParaRPr lang="ja-JP" altLang="en-US" dirty="0">
              <a:solidFill>
                <a:srgbClr val="000000"/>
              </a:solidFill>
              <a:latin typeface="Arial"/>
            </a:endParaRPr>
          </a:p>
        </p:txBody>
      </p:sp>
      <p:sp>
        <p:nvSpPr>
          <p:cNvPr id="18" name="テキスト ボックス 17"/>
          <p:cNvSpPr txBox="1"/>
          <p:nvPr/>
        </p:nvSpPr>
        <p:spPr>
          <a:xfrm>
            <a:off x="3915343" y="4031488"/>
            <a:ext cx="2480366" cy="408623"/>
          </a:xfrm>
          <a:prstGeom prst="roundRect">
            <a:avLst/>
          </a:prstGeom>
          <a:solidFill>
            <a:srgbClr val="FFFF99"/>
          </a:solidFill>
          <a:ln w="9525" cap="flat" cmpd="sng" algn="ctr">
            <a:solidFill>
              <a:srgbClr val="DAEDEF">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リファクタリングの一覧</a:t>
            </a:r>
          </a:p>
        </p:txBody>
      </p:sp>
      <p:sp>
        <p:nvSpPr>
          <p:cNvPr id="19" name="テキスト ボックス 18"/>
          <p:cNvSpPr txBox="1"/>
          <p:nvPr/>
        </p:nvSpPr>
        <p:spPr>
          <a:xfrm>
            <a:off x="3809388" y="2562191"/>
            <a:ext cx="2675874"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solidFill>
                  <a:srgbClr val="000000"/>
                </a:solidFill>
                <a:latin typeface="Arial"/>
                <a:ea typeface="ＭＳ Ｐゴシック"/>
              </a:rPr>
              <a:t>Code Smell</a:t>
            </a:r>
            <a:r>
              <a:rPr kumimoji="0" lang="ja-JP" altLang="en-US" kern="0" dirty="0" smtClean="0">
                <a:solidFill>
                  <a:srgbClr val="000000"/>
                </a:solidFill>
                <a:latin typeface="Arial"/>
                <a:ea typeface="ＭＳ Ｐゴシック"/>
              </a:rPr>
              <a:t>の深刻度</a:t>
            </a:r>
            <a:endParaRPr kumimoji="0" lang="en-US" altLang="ja-JP" kern="0" dirty="0">
              <a:solidFill>
                <a:srgbClr val="000000"/>
              </a:solidFill>
              <a:latin typeface="Arial"/>
              <a:ea typeface="ＭＳ Ｐゴシック"/>
            </a:endParaRPr>
          </a:p>
        </p:txBody>
      </p:sp>
      <p:cxnSp>
        <p:nvCxnSpPr>
          <p:cNvPr id="20" name="直線矢印コネクタ 19"/>
          <p:cNvCxnSpPr>
            <a:stCxn id="19" idx="2"/>
            <a:endCxn id="22" idx="0"/>
          </p:cNvCxnSpPr>
          <p:nvPr/>
        </p:nvCxnSpPr>
        <p:spPr>
          <a:xfrm>
            <a:off x="5147325" y="2931523"/>
            <a:ext cx="7912" cy="261419"/>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21" name="角丸四角形 20"/>
          <p:cNvSpPr/>
          <p:nvPr/>
        </p:nvSpPr>
        <p:spPr>
          <a:xfrm>
            <a:off x="457200" y="2746857"/>
            <a:ext cx="2551094" cy="892170"/>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FF0000"/>
                </a:solidFill>
                <a:latin typeface="Arial"/>
                <a:ea typeface="ＭＳ Ｐゴシック"/>
              </a:rPr>
              <a:t>2.</a:t>
            </a:r>
            <a:r>
              <a:rPr kumimoji="0" lang="ja-JP" altLang="en-US" sz="2000" kern="0" dirty="0">
                <a:solidFill>
                  <a:srgbClr val="FF0000"/>
                </a:solidFill>
                <a:latin typeface="Arial"/>
                <a:ea typeface="ＭＳ Ｐゴシック"/>
              </a:rPr>
              <a:t> </a:t>
            </a:r>
            <a:r>
              <a:rPr kumimoji="0" lang="en-US" altLang="ja-JP" sz="2000" kern="0" dirty="0" smtClean="0">
                <a:solidFill>
                  <a:srgbClr val="FF0000"/>
                </a:solidFill>
                <a:latin typeface="Arial"/>
                <a:ea typeface="ＭＳ Ｐゴシック"/>
              </a:rPr>
              <a:t>Code Smell</a:t>
            </a:r>
            <a:r>
              <a:rPr kumimoji="0" lang="ja-JP" altLang="en-US" sz="2000" kern="0" dirty="0" smtClean="0">
                <a:solidFill>
                  <a:srgbClr val="FF0000"/>
                </a:solidFill>
                <a:latin typeface="Arial"/>
                <a:ea typeface="ＭＳ Ｐゴシック"/>
              </a:rPr>
              <a:t>の</a:t>
            </a:r>
            <a:endParaRPr kumimoji="0" lang="en-US" altLang="ja-JP" sz="2000" kern="0" dirty="0" smtClean="0">
              <a:solidFill>
                <a:srgbClr val="FF0000"/>
              </a:solidFill>
              <a:latin typeface="Arial"/>
              <a:ea typeface="ＭＳ Ｐゴシック"/>
            </a:endParaRPr>
          </a:p>
          <a:p>
            <a:pPr defTabSz="685783">
              <a:defRPr/>
            </a:pPr>
            <a:r>
              <a:rPr kumimoji="0" lang="ja-JP" altLang="en-US" sz="2000" kern="0" dirty="0" smtClean="0">
                <a:solidFill>
                  <a:srgbClr val="FF0000"/>
                </a:solidFill>
                <a:latin typeface="Arial"/>
                <a:ea typeface="ＭＳ Ｐゴシック"/>
              </a:rPr>
              <a:t>深刻度の増減の計測</a:t>
            </a:r>
            <a:endParaRPr kumimoji="0" lang="en-US" altLang="ja-JP" sz="2000" kern="0" dirty="0">
              <a:solidFill>
                <a:srgbClr val="FF0000"/>
              </a:solidFill>
              <a:latin typeface="Arial"/>
              <a:ea typeface="ＭＳ Ｐゴシック"/>
            </a:endParaRPr>
          </a:p>
        </p:txBody>
      </p:sp>
      <p:sp>
        <p:nvSpPr>
          <p:cNvPr id="22" name="テキスト ボックス 21"/>
          <p:cNvSpPr txBox="1"/>
          <p:nvPr/>
        </p:nvSpPr>
        <p:spPr>
          <a:xfrm>
            <a:off x="3658526" y="3192942"/>
            <a:ext cx="2993421"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b="1" kern="0" dirty="0" smtClean="0">
                <a:solidFill>
                  <a:srgbClr val="FF0000"/>
                </a:solidFill>
                <a:latin typeface="Arial"/>
                <a:ea typeface="ＭＳ Ｐゴシック"/>
              </a:rPr>
              <a:t>Code Smell</a:t>
            </a:r>
            <a:r>
              <a:rPr kumimoji="0" lang="ja-JP" altLang="en-US" b="1" kern="0" dirty="0" smtClean="0">
                <a:solidFill>
                  <a:srgbClr val="FF0000"/>
                </a:solidFill>
                <a:latin typeface="Arial"/>
                <a:ea typeface="ＭＳ Ｐゴシック"/>
              </a:rPr>
              <a:t>の</a:t>
            </a:r>
            <a:r>
              <a:rPr kumimoji="0" lang="ja-JP" altLang="en-US" b="1" kern="0" dirty="0">
                <a:solidFill>
                  <a:srgbClr val="FF0000"/>
                </a:solidFill>
                <a:latin typeface="Arial"/>
                <a:ea typeface="ＭＳ Ｐゴシック"/>
              </a:rPr>
              <a:t>深刻度の増減</a:t>
            </a:r>
            <a:endParaRPr kumimoji="0" lang="en-US" altLang="ja-JP" b="1" kern="0" dirty="0">
              <a:solidFill>
                <a:srgbClr val="FF0000"/>
              </a:solidFill>
              <a:latin typeface="Arial"/>
              <a:ea typeface="ＭＳ Ｐゴシック"/>
            </a:endParaRPr>
          </a:p>
        </p:txBody>
      </p:sp>
    </p:spTree>
    <p:extLst>
      <p:ext uri="{BB962C8B-B14F-4D97-AF65-F5344CB8AC3E}">
        <p14:creationId xmlns:p14="http://schemas.microsoft.com/office/powerpoint/2010/main" val="26573914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6" name="直線コネクタ 75"/>
          <p:cNvCxnSpPr/>
          <p:nvPr/>
        </p:nvCxnSpPr>
        <p:spPr>
          <a:xfrm>
            <a:off x="4133206" y="2523190"/>
            <a:ext cx="5298" cy="4074462"/>
          </a:xfrm>
          <a:prstGeom prst="line">
            <a:avLst/>
          </a:prstGeom>
          <a:ln>
            <a:prstDash val="lgDash"/>
          </a:ln>
        </p:spPr>
        <p:style>
          <a:lnRef idx="1">
            <a:schemeClr val="dk1"/>
          </a:lnRef>
          <a:fillRef idx="0">
            <a:schemeClr val="dk1"/>
          </a:fillRef>
          <a:effectRef idx="0">
            <a:schemeClr val="dk1"/>
          </a:effectRef>
          <a:fontRef idx="minor">
            <a:schemeClr val="tx1"/>
          </a:fontRef>
        </p:style>
      </p:cxnSp>
      <p:sp>
        <p:nvSpPr>
          <p:cNvPr id="72" name="正方形/長方形 71"/>
          <p:cNvSpPr/>
          <p:nvPr/>
        </p:nvSpPr>
        <p:spPr>
          <a:xfrm>
            <a:off x="4460222" y="3395725"/>
            <a:ext cx="3572380" cy="2962656"/>
          </a:xfrm>
          <a:prstGeom prst="rect">
            <a:avLst/>
          </a:prstGeom>
          <a:solidFill>
            <a:srgbClr val="FF7575"/>
          </a:solidFill>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71" name="正方形/長方形 70"/>
          <p:cNvSpPr/>
          <p:nvPr/>
        </p:nvSpPr>
        <p:spPr>
          <a:xfrm>
            <a:off x="207533" y="3395725"/>
            <a:ext cx="3572380" cy="2962656"/>
          </a:xfrm>
          <a:prstGeom prst="rect">
            <a:avLst/>
          </a:prstGeom>
          <a:solidFill>
            <a:srgbClr val="FF7575"/>
          </a:solidFill>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p>
        </p:txBody>
      </p:sp>
      <p:sp>
        <p:nvSpPr>
          <p:cNvPr id="2" name="タイトル 1"/>
          <p:cNvSpPr>
            <a:spLocks noGrp="1"/>
          </p:cNvSpPr>
          <p:nvPr>
            <p:ph type="title"/>
          </p:nvPr>
        </p:nvSpPr>
        <p:spPr>
          <a:xfrm>
            <a:off x="457200" y="359558"/>
            <a:ext cx="8218488" cy="788195"/>
          </a:xfrm>
        </p:spPr>
        <p:txBody>
          <a:bodyPr/>
          <a:lstStyle/>
          <a:p>
            <a:r>
              <a:rPr lang="en-US" altLang="ja-JP" sz="4000" dirty="0" smtClean="0"/>
              <a:t>Code Smell</a:t>
            </a:r>
            <a:r>
              <a:rPr lang="ja-JP" altLang="en-US" sz="4000" dirty="0" smtClean="0"/>
              <a:t>の深刻度</a:t>
            </a:r>
            <a:r>
              <a:rPr lang="ja-JP" altLang="en-US" sz="4000" dirty="0"/>
              <a:t>の増減の</a:t>
            </a:r>
            <a:r>
              <a:rPr lang="ja-JP" altLang="en-US" sz="4000" dirty="0" smtClean="0"/>
              <a:t>計測</a:t>
            </a:r>
            <a:endParaRPr kumimoji="1" lang="ja-JP" altLang="en-US"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16</a:t>
            </a:fld>
            <a:endParaRPr lang="en-US" altLang="ja-JP">
              <a:solidFill>
                <a:srgbClr val="000000"/>
              </a:solidFill>
            </a:endParaRPr>
          </a:p>
        </p:txBody>
      </p:sp>
      <p:graphicFrame>
        <p:nvGraphicFramePr>
          <p:cNvPr id="48" name="表 47"/>
          <p:cNvGraphicFramePr>
            <a:graphicFrameLocks noGrp="1"/>
          </p:cNvGraphicFramePr>
          <p:nvPr>
            <p:extLst>
              <p:ext uri="{D42A27DB-BD31-4B8C-83A1-F6EECF244321}">
                <p14:modId xmlns:p14="http://schemas.microsoft.com/office/powerpoint/2010/main" val="1941223043"/>
              </p:ext>
            </p:extLst>
          </p:nvPr>
        </p:nvGraphicFramePr>
        <p:xfrm>
          <a:off x="4610399" y="5206253"/>
          <a:ext cx="3287078" cy="1005840"/>
        </p:xfrm>
        <a:graphic>
          <a:graphicData uri="http://schemas.openxmlformats.org/drawingml/2006/table">
            <a:tbl>
              <a:tblPr firstRow="1" bandRow="1"/>
              <a:tblGrid>
                <a:gridCol w="843280"/>
                <a:gridCol w="1594168"/>
                <a:gridCol w="849630"/>
              </a:tblGrid>
              <a:tr h="25723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メソッド</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種類</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深刻度</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r h="25723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m1()</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Blob Operation</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6</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57236">
                <a:tc>
                  <a:txBody>
                    <a:bodyPr/>
                    <a:lstStyle/>
                    <a:p>
                      <a:r>
                        <a:rPr kumimoji="1" lang="en-US" altLang="ja-JP" sz="1600" dirty="0" smtClean="0"/>
                        <a:t>m2()</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600" dirty="0" smtClean="0"/>
                        <a:t>-</a:t>
                      </a:r>
                      <a:endParaRPr kumimoji="1" lang="ja-JP" altLang="en-US" sz="1600"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600" dirty="0" smtClean="0"/>
                        <a:t>0</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49" name="表 48"/>
          <p:cNvGraphicFramePr>
            <a:graphicFrameLocks noGrp="1"/>
          </p:cNvGraphicFramePr>
          <p:nvPr>
            <p:extLst>
              <p:ext uri="{D42A27DB-BD31-4B8C-83A1-F6EECF244321}">
                <p14:modId xmlns:p14="http://schemas.microsoft.com/office/powerpoint/2010/main" val="1173049003"/>
              </p:ext>
            </p:extLst>
          </p:nvPr>
        </p:nvGraphicFramePr>
        <p:xfrm>
          <a:off x="319081" y="5237532"/>
          <a:ext cx="3287078" cy="1005840"/>
        </p:xfrm>
        <a:graphic>
          <a:graphicData uri="http://schemas.openxmlformats.org/drawingml/2006/table">
            <a:tbl>
              <a:tblPr firstRow="1" bandRow="1"/>
              <a:tblGrid>
                <a:gridCol w="843280"/>
                <a:gridCol w="1594168"/>
                <a:gridCol w="849630"/>
              </a:tblGrid>
              <a:tr h="23014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メソッド</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種類</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深刻度</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r h="23014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m1()</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Blob Operation</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5</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30143">
                <a:tc>
                  <a:txBody>
                    <a:bodyPr/>
                    <a:lstStyle/>
                    <a:p>
                      <a:r>
                        <a:rPr kumimoji="1" lang="en-US" altLang="ja-JP" sz="1600" dirty="0" smtClean="0"/>
                        <a:t>m2()</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600" dirty="0" smtClean="0"/>
                        <a:t>Blob Operation</a:t>
                      </a:r>
                      <a:endParaRPr kumimoji="1" lang="ja-JP" altLang="en-US" sz="1600"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600" dirty="0" smtClean="0"/>
                        <a:t>1</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cxnSp>
        <p:nvCxnSpPr>
          <p:cNvPr id="50" name="直線矢印コネクタ 49"/>
          <p:cNvCxnSpPr>
            <a:stCxn id="65" idx="3"/>
            <a:endCxn id="66" idx="1"/>
          </p:cNvCxnSpPr>
          <p:nvPr/>
        </p:nvCxnSpPr>
        <p:spPr>
          <a:xfrm>
            <a:off x="3409839" y="2723245"/>
            <a:ext cx="1303774" cy="0"/>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graphicFrame>
        <p:nvGraphicFramePr>
          <p:cNvPr id="52" name="表 51"/>
          <p:cNvGraphicFramePr>
            <a:graphicFrameLocks noGrp="1"/>
          </p:cNvGraphicFramePr>
          <p:nvPr>
            <p:extLst>
              <p:ext uri="{D42A27DB-BD31-4B8C-83A1-F6EECF244321}">
                <p14:modId xmlns:p14="http://schemas.microsoft.com/office/powerpoint/2010/main" val="929563143"/>
              </p:ext>
            </p:extLst>
          </p:nvPr>
        </p:nvGraphicFramePr>
        <p:xfrm>
          <a:off x="332066" y="4124427"/>
          <a:ext cx="3273317" cy="685753"/>
        </p:xfrm>
        <a:graphic>
          <a:graphicData uri="http://schemas.openxmlformats.org/drawingml/2006/table">
            <a:tbl>
              <a:tblPr firstRow="1" bandRow="1"/>
              <a:tblGrid>
                <a:gridCol w="2418076"/>
                <a:gridCol w="855241"/>
              </a:tblGrid>
              <a:tr h="34107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種類</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深刻度</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r h="344680">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Blob Class</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4</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bl>
          </a:graphicData>
        </a:graphic>
      </p:graphicFrame>
      <p:graphicFrame>
        <p:nvGraphicFramePr>
          <p:cNvPr id="54" name="表 53"/>
          <p:cNvGraphicFramePr>
            <a:graphicFrameLocks noGrp="1"/>
          </p:cNvGraphicFramePr>
          <p:nvPr>
            <p:extLst>
              <p:ext uri="{D42A27DB-BD31-4B8C-83A1-F6EECF244321}">
                <p14:modId xmlns:p14="http://schemas.microsoft.com/office/powerpoint/2010/main" val="3005697555"/>
              </p:ext>
            </p:extLst>
          </p:nvPr>
        </p:nvGraphicFramePr>
        <p:xfrm>
          <a:off x="4610399" y="4124426"/>
          <a:ext cx="3273317" cy="685753"/>
        </p:xfrm>
        <a:graphic>
          <a:graphicData uri="http://schemas.openxmlformats.org/drawingml/2006/table">
            <a:tbl>
              <a:tblPr firstRow="1" bandRow="1"/>
              <a:tblGrid>
                <a:gridCol w="2418076"/>
                <a:gridCol w="855241"/>
              </a:tblGrid>
              <a:tr h="34107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種類</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深刻度</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r h="344680">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Blob Class</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4</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bl>
          </a:graphicData>
        </a:graphic>
      </p:graphicFrame>
      <p:sp>
        <p:nvSpPr>
          <p:cNvPr id="55" name="テキスト ボックス 54"/>
          <p:cNvSpPr txBox="1"/>
          <p:nvPr/>
        </p:nvSpPr>
        <p:spPr>
          <a:xfrm>
            <a:off x="4590072" y="4843346"/>
            <a:ext cx="1647229" cy="369332"/>
          </a:xfrm>
          <a:prstGeom prst="rect">
            <a:avLst/>
          </a:prstGeom>
          <a:noFill/>
        </p:spPr>
        <p:txBody>
          <a:bodyPr wrap="square" rtlCol="0">
            <a:spAutoFit/>
          </a:bodyPr>
          <a:lstStyle/>
          <a:p>
            <a:r>
              <a:rPr lang="ja-JP" altLang="en-US" dirty="0">
                <a:solidFill>
                  <a:srgbClr val="000000"/>
                </a:solidFill>
                <a:latin typeface="Arial"/>
              </a:rPr>
              <a:t>メソッドレベル</a:t>
            </a:r>
          </a:p>
        </p:txBody>
      </p:sp>
      <p:sp>
        <p:nvSpPr>
          <p:cNvPr id="56" name="テキスト ボックス 55"/>
          <p:cNvSpPr txBox="1"/>
          <p:nvPr/>
        </p:nvSpPr>
        <p:spPr>
          <a:xfrm>
            <a:off x="319081" y="4836921"/>
            <a:ext cx="1647229" cy="369332"/>
          </a:xfrm>
          <a:prstGeom prst="rect">
            <a:avLst/>
          </a:prstGeom>
          <a:noFill/>
        </p:spPr>
        <p:txBody>
          <a:bodyPr wrap="square" rtlCol="0">
            <a:spAutoFit/>
          </a:bodyPr>
          <a:lstStyle/>
          <a:p>
            <a:r>
              <a:rPr lang="ja-JP" altLang="en-US" dirty="0">
                <a:solidFill>
                  <a:srgbClr val="000000"/>
                </a:solidFill>
                <a:latin typeface="Arial"/>
              </a:rPr>
              <a:t>メソッドレベル</a:t>
            </a:r>
          </a:p>
        </p:txBody>
      </p:sp>
      <p:sp>
        <p:nvSpPr>
          <p:cNvPr id="57" name="テキスト ボックス 56"/>
          <p:cNvSpPr txBox="1"/>
          <p:nvPr/>
        </p:nvSpPr>
        <p:spPr>
          <a:xfrm>
            <a:off x="371909" y="3757102"/>
            <a:ext cx="1422087" cy="369332"/>
          </a:xfrm>
          <a:prstGeom prst="rect">
            <a:avLst/>
          </a:prstGeom>
          <a:noFill/>
        </p:spPr>
        <p:txBody>
          <a:bodyPr wrap="square" rtlCol="0">
            <a:spAutoFit/>
          </a:bodyPr>
          <a:lstStyle/>
          <a:p>
            <a:r>
              <a:rPr lang="ja-JP" altLang="en-US" dirty="0">
                <a:solidFill>
                  <a:srgbClr val="000000"/>
                </a:solidFill>
                <a:latin typeface="Arial"/>
              </a:rPr>
              <a:t>クラスレベル</a:t>
            </a:r>
          </a:p>
        </p:txBody>
      </p:sp>
      <p:sp>
        <p:nvSpPr>
          <p:cNvPr id="58" name="テキスト ボックス 57"/>
          <p:cNvSpPr txBox="1"/>
          <p:nvPr/>
        </p:nvSpPr>
        <p:spPr>
          <a:xfrm>
            <a:off x="4590073" y="3752958"/>
            <a:ext cx="1422087" cy="369332"/>
          </a:xfrm>
          <a:prstGeom prst="rect">
            <a:avLst/>
          </a:prstGeom>
          <a:noFill/>
        </p:spPr>
        <p:txBody>
          <a:bodyPr wrap="square" rtlCol="0">
            <a:spAutoFit/>
          </a:bodyPr>
          <a:lstStyle/>
          <a:p>
            <a:r>
              <a:rPr lang="ja-JP" altLang="en-US" dirty="0">
                <a:solidFill>
                  <a:srgbClr val="000000"/>
                </a:solidFill>
                <a:latin typeface="Arial"/>
              </a:rPr>
              <a:t>クラスレベル</a:t>
            </a:r>
          </a:p>
        </p:txBody>
      </p:sp>
      <p:sp>
        <p:nvSpPr>
          <p:cNvPr id="59" name="円/楕円 58"/>
          <p:cNvSpPr/>
          <p:nvPr/>
        </p:nvSpPr>
        <p:spPr>
          <a:xfrm>
            <a:off x="8021396" y="5860409"/>
            <a:ext cx="654292" cy="359699"/>
          </a:xfrm>
          <a:prstGeom prst="ellipse">
            <a:avLst/>
          </a:prstGeom>
          <a:gradFill rotWithShape="1">
            <a:gsLst>
              <a:gs pos="0">
                <a:srgbClr val="2D2D8A">
                  <a:tint val="50000"/>
                  <a:satMod val="300000"/>
                </a:srgbClr>
              </a:gs>
              <a:gs pos="35000">
                <a:srgbClr val="2D2D8A">
                  <a:tint val="37000"/>
                  <a:satMod val="300000"/>
                </a:srgbClr>
              </a:gs>
              <a:gs pos="100000">
                <a:srgbClr val="2D2D8A">
                  <a:tint val="15000"/>
                  <a:satMod val="350000"/>
                </a:srgbClr>
              </a:gs>
            </a:gsLst>
            <a:lin ang="16200000" scaled="1"/>
          </a:gradFill>
          <a:ln w="9525" cap="flat" cmpd="sng" algn="ctr">
            <a:solidFill>
              <a:srgbClr val="2D2D8A">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377"/>
            <a:r>
              <a:rPr kumimoji="0" lang="en-US" altLang="ja-JP" kern="0" dirty="0" smtClean="0">
                <a:solidFill>
                  <a:srgbClr val="000000"/>
                </a:solidFill>
                <a:latin typeface="Arial"/>
              </a:rPr>
              <a:t>-1</a:t>
            </a:r>
            <a:endParaRPr kumimoji="0" lang="ja-JP" altLang="en-US" kern="0" dirty="0">
              <a:solidFill>
                <a:srgbClr val="000000"/>
              </a:solidFill>
              <a:latin typeface="Arial"/>
            </a:endParaRPr>
          </a:p>
        </p:txBody>
      </p:sp>
      <p:sp>
        <p:nvSpPr>
          <p:cNvPr id="60" name="テキスト ボックス 59"/>
          <p:cNvSpPr txBox="1"/>
          <p:nvPr/>
        </p:nvSpPr>
        <p:spPr>
          <a:xfrm>
            <a:off x="8404490" y="5599597"/>
            <a:ext cx="825937" cy="400110"/>
          </a:xfrm>
          <a:prstGeom prst="rect">
            <a:avLst/>
          </a:prstGeom>
          <a:noFill/>
        </p:spPr>
        <p:txBody>
          <a:bodyPr wrap="square" rtlCol="0">
            <a:spAutoFit/>
          </a:bodyPr>
          <a:lstStyle/>
          <a:p>
            <a:r>
              <a:rPr lang="ja-JP" altLang="en-US" sz="2000" dirty="0">
                <a:solidFill>
                  <a:srgbClr val="000000"/>
                </a:solidFill>
                <a:latin typeface="Arial"/>
              </a:rPr>
              <a:t>減少</a:t>
            </a:r>
          </a:p>
        </p:txBody>
      </p:sp>
      <p:sp>
        <p:nvSpPr>
          <p:cNvPr id="61" name="テキスト ボックス 60"/>
          <p:cNvSpPr txBox="1"/>
          <p:nvPr/>
        </p:nvSpPr>
        <p:spPr>
          <a:xfrm>
            <a:off x="8368816" y="4940134"/>
            <a:ext cx="825937" cy="400110"/>
          </a:xfrm>
          <a:prstGeom prst="rect">
            <a:avLst/>
          </a:prstGeom>
          <a:noFill/>
        </p:spPr>
        <p:txBody>
          <a:bodyPr wrap="square" rtlCol="0">
            <a:spAutoFit/>
          </a:bodyPr>
          <a:lstStyle/>
          <a:p>
            <a:r>
              <a:rPr lang="ja-JP" altLang="en-US" sz="2000" dirty="0">
                <a:solidFill>
                  <a:srgbClr val="000000"/>
                </a:solidFill>
                <a:latin typeface="Arial"/>
              </a:rPr>
              <a:t>増加</a:t>
            </a:r>
          </a:p>
        </p:txBody>
      </p:sp>
      <p:sp>
        <p:nvSpPr>
          <p:cNvPr id="62" name="円/楕円 61"/>
          <p:cNvSpPr/>
          <p:nvPr/>
        </p:nvSpPr>
        <p:spPr>
          <a:xfrm>
            <a:off x="7949882" y="4450480"/>
            <a:ext cx="654292" cy="359699"/>
          </a:xfrm>
          <a:prstGeom prst="ellipse">
            <a:avLst/>
          </a:prstGeom>
          <a:gradFill rotWithShape="1">
            <a:gsLst>
              <a:gs pos="0">
                <a:srgbClr val="2D2D8A">
                  <a:tint val="50000"/>
                  <a:satMod val="300000"/>
                </a:srgbClr>
              </a:gs>
              <a:gs pos="35000">
                <a:srgbClr val="2D2D8A">
                  <a:tint val="37000"/>
                  <a:satMod val="300000"/>
                </a:srgbClr>
              </a:gs>
              <a:gs pos="100000">
                <a:srgbClr val="2D2D8A">
                  <a:tint val="15000"/>
                  <a:satMod val="350000"/>
                </a:srgbClr>
              </a:gs>
            </a:gsLst>
            <a:lin ang="16200000" scaled="1"/>
          </a:gradFill>
          <a:ln w="9525" cap="flat" cmpd="sng" algn="ctr">
            <a:solidFill>
              <a:srgbClr val="2D2D8A">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377"/>
            <a:r>
              <a:rPr kumimoji="0" lang="en-US" altLang="ja-JP" kern="0" dirty="0">
                <a:solidFill>
                  <a:srgbClr val="000000"/>
                </a:solidFill>
                <a:latin typeface="Arial"/>
              </a:rPr>
              <a:t>0</a:t>
            </a:r>
            <a:endParaRPr kumimoji="0" lang="ja-JP" altLang="en-US" kern="0" dirty="0">
              <a:solidFill>
                <a:srgbClr val="000000"/>
              </a:solidFill>
              <a:latin typeface="Arial"/>
            </a:endParaRPr>
          </a:p>
        </p:txBody>
      </p:sp>
      <p:sp>
        <p:nvSpPr>
          <p:cNvPr id="63" name="テキスト ボックス 62"/>
          <p:cNvSpPr txBox="1"/>
          <p:nvPr/>
        </p:nvSpPr>
        <p:spPr>
          <a:xfrm>
            <a:off x="8030322" y="4028865"/>
            <a:ext cx="1133598" cy="400110"/>
          </a:xfrm>
          <a:prstGeom prst="rect">
            <a:avLst/>
          </a:prstGeom>
          <a:noFill/>
        </p:spPr>
        <p:txBody>
          <a:bodyPr wrap="square" rtlCol="0">
            <a:spAutoFit/>
          </a:bodyPr>
          <a:lstStyle/>
          <a:p>
            <a:r>
              <a:rPr lang="ja-JP" altLang="en-US" sz="2000" dirty="0">
                <a:solidFill>
                  <a:srgbClr val="000000"/>
                </a:solidFill>
                <a:latin typeface="Arial"/>
              </a:rPr>
              <a:t>変化なし</a:t>
            </a:r>
          </a:p>
        </p:txBody>
      </p:sp>
      <p:sp>
        <p:nvSpPr>
          <p:cNvPr id="64" name="円/楕円 63"/>
          <p:cNvSpPr/>
          <p:nvPr/>
        </p:nvSpPr>
        <p:spPr>
          <a:xfrm>
            <a:off x="8030322" y="5278261"/>
            <a:ext cx="654292" cy="359699"/>
          </a:xfrm>
          <a:prstGeom prst="ellipse">
            <a:avLst/>
          </a:prstGeom>
          <a:gradFill rotWithShape="1">
            <a:gsLst>
              <a:gs pos="0">
                <a:srgbClr val="2D2D8A">
                  <a:tint val="50000"/>
                  <a:satMod val="300000"/>
                </a:srgbClr>
              </a:gs>
              <a:gs pos="35000">
                <a:srgbClr val="2D2D8A">
                  <a:tint val="37000"/>
                  <a:satMod val="300000"/>
                </a:srgbClr>
              </a:gs>
              <a:gs pos="100000">
                <a:srgbClr val="2D2D8A">
                  <a:tint val="15000"/>
                  <a:satMod val="350000"/>
                </a:srgbClr>
              </a:gs>
            </a:gsLst>
            <a:lin ang="16200000" scaled="1"/>
          </a:gradFill>
          <a:ln w="9525" cap="flat" cmpd="sng" algn="ctr">
            <a:solidFill>
              <a:srgbClr val="2D2D8A">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377"/>
            <a:r>
              <a:rPr kumimoji="0" lang="en-US" altLang="ja-JP" kern="0" dirty="0" smtClean="0">
                <a:solidFill>
                  <a:srgbClr val="000000"/>
                </a:solidFill>
                <a:latin typeface="Arial"/>
              </a:rPr>
              <a:t>+1</a:t>
            </a:r>
            <a:endParaRPr kumimoji="0" lang="ja-JP" altLang="en-US" kern="0" dirty="0">
              <a:solidFill>
                <a:srgbClr val="000000"/>
              </a:solidFill>
              <a:latin typeface="Arial"/>
            </a:endParaRPr>
          </a:p>
        </p:txBody>
      </p:sp>
      <p:sp>
        <p:nvSpPr>
          <p:cNvPr id="65" name="テキスト ボックス 64"/>
          <p:cNvSpPr txBox="1"/>
          <p:nvPr/>
        </p:nvSpPr>
        <p:spPr>
          <a:xfrm>
            <a:off x="541370" y="2523190"/>
            <a:ext cx="2868469" cy="400110"/>
          </a:xfrm>
          <a:prstGeom prst="rect">
            <a:avLst/>
          </a:prstGeom>
          <a:solidFill>
            <a:srgbClr val="D7D7D7"/>
          </a:solidFill>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2000" dirty="0" smtClean="0">
                <a:solidFill>
                  <a:srgbClr val="000000"/>
                </a:solidFill>
                <a:latin typeface="Arial"/>
              </a:rPr>
              <a:t>リリース</a:t>
            </a:r>
            <a:r>
              <a:rPr lang="en-US" altLang="ja-JP" sz="2000" dirty="0" smtClean="0">
                <a:solidFill>
                  <a:srgbClr val="000000"/>
                </a:solidFill>
                <a:latin typeface="Arial"/>
              </a:rPr>
              <a:t>k</a:t>
            </a:r>
            <a:r>
              <a:rPr lang="ja-JP" altLang="en-US" sz="2000" dirty="0" smtClean="0">
                <a:solidFill>
                  <a:srgbClr val="000000"/>
                </a:solidFill>
                <a:latin typeface="Arial"/>
              </a:rPr>
              <a:t>の</a:t>
            </a:r>
            <a:r>
              <a:rPr lang="en-US" altLang="ja-JP" sz="2000" dirty="0" smtClean="0">
                <a:solidFill>
                  <a:srgbClr val="000000"/>
                </a:solidFill>
                <a:latin typeface="Arial"/>
              </a:rPr>
              <a:t>Code Smell</a:t>
            </a:r>
            <a:endParaRPr lang="ja-JP" altLang="en-US" sz="2000" dirty="0">
              <a:solidFill>
                <a:srgbClr val="000000"/>
              </a:solidFill>
              <a:latin typeface="Arial"/>
            </a:endParaRPr>
          </a:p>
        </p:txBody>
      </p:sp>
      <p:sp>
        <p:nvSpPr>
          <p:cNvPr id="66" name="テキスト ボックス 65"/>
          <p:cNvSpPr txBox="1"/>
          <p:nvPr/>
        </p:nvSpPr>
        <p:spPr>
          <a:xfrm>
            <a:off x="4713613" y="2523190"/>
            <a:ext cx="3080649" cy="400110"/>
          </a:xfrm>
          <a:prstGeom prst="rect">
            <a:avLst/>
          </a:prstGeom>
          <a:solidFill>
            <a:srgbClr val="D7D7D7"/>
          </a:solidFill>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2000" dirty="0" smtClean="0">
                <a:solidFill>
                  <a:srgbClr val="000000"/>
                </a:solidFill>
                <a:latin typeface="Arial"/>
              </a:rPr>
              <a:t>リリース</a:t>
            </a:r>
            <a:r>
              <a:rPr lang="en-US" altLang="ja-JP" sz="2000" dirty="0" smtClean="0">
                <a:solidFill>
                  <a:srgbClr val="000000"/>
                </a:solidFill>
                <a:latin typeface="Arial"/>
              </a:rPr>
              <a:t>k+1</a:t>
            </a:r>
            <a:r>
              <a:rPr lang="ja-JP" altLang="en-US" sz="2000" dirty="0" smtClean="0">
                <a:solidFill>
                  <a:srgbClr val="000000"/>
                </a:solidFill>
                <a:latin typeface="Arial"/>
              </a:rPr>
              <a:t>の</a:t>
            </a:r>
            <a:r>
              <a:rPr lang="en-US" altLang="ja-JP" sz="2000" dirty="0" smtClean="0">
                <a:solidFill>
                  <a:srgbClr val="000000"/>
                </a:solidFill>
                <a:latin typeface="Arial"/>
              </a:rPr>
              <a:t>Code Smell</a:t>
            </a:r>
            <a:endParaRPr lang="ja-JP" altLang="en-US" sz="2000" dirty="0">
              <a:solidFill>
                <a:srgbClr val="000000"/>
              </a:solidFill>
              <a:latin typeface="Arial"/>
            </a:endParaRPr>
          </a:p>
        </p:txBody>
      </p:sp>
      <p:sp>
        <p:nvSpPr>
          <p:cNvPr id="70" name="テキスト ボックス 69"/>
          <p:cNvSpPr txBox="1"/>
          <p:nvPr/>
        </p:nvSpPr>
        <p:spPr>
          <a:xfrm>
            <a:off x="534489" y="3212976"/>
            <a:ext cx="2868469" cy="400110"/>
          </a:xfrm>
          <a:prstGeom prst="rect">
            <a:avLst/>
          </a:prstGeom>
          <a:solidFill>
            <a:srgbClr val="FF7575"/>
          </a:solidFill>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2000" dirty="0">
                <a:solidFill>
                  <a:srgbClr val="000000"/>
                </a:solidFill>
                <a:latin typeface="Arial"/>
              </a:rPr>
              <a:t>クラス</a:t>
            </a:r>
            <a:r>
              <a:rPr lang="en-US" altLang="ja-JP" sz="2000" dirty="0">
                <a:solidFill>
                  <a:srgbClr val="000000"/>
                </a:solidFill>
                <a:latin typeface="Arial"/>
              </a:rPr>
              <a:t>A</a:t>
            </a:r>
            <a:r>
              <a:rPr lang="ja-JP" altLang="en-US" sz="2000" dirty="0" smtClean="0">
                <a:solidFill>
                  <a:srgbClr val="000000"/>
                </a:solidFill>
                <a:latin typeface="Arial"/>
              </a:rPr>
              <a:t>の</a:t>
            </a:r>
            <a:r>
              <a:rPr lang="en-US" altLang="ja-JP" sz="2000" dirty="0" smtClean="0">
                <a:solidFill>
                  <a:srgbClr val="000000"/>
                </a:solidFill>
                <a:latin typeface="Arial"/>
              </a:rPr>
              <a:t>Code Smell</a:t>
            </a:r>
            <a:endParaRPr lang="ja-JP" altLang="en-US" sz="2000" dirty="0">
              <a:solidFill>
                <a:srgbClr val="000000"/>
              </a:solidFill>
              <a:latin typeface="Arial"/>
            </a:endParaRPr>
          </a:p>
        </p:txBody>
      </p:sp>
      <p:sp>
        <p:nvSpPr>
          <p:cNvPr id="73" name="テキスト ボックス 72"/>
          <p:cNvSpPr txBox="1"/>
          <p:nvPr/>
        </p:nvSpPr>
        <p:spPr>
          <a:xfrm>
            <a:off x="4812177" y="3212976"/>
            <a:ext cx="2868469" cy="400110"/>
          </a:xfrm>
          <a:prstGeom prst="rect">
            <a:avLst/>
          </a:prstGeom>
          <a:solidFill>
            <a:srgbClr val="FF7575"/>
          </a:solidFill>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2000" dirty="0">
                <a:solidFill>
                  <a:srgbClr val="000000"/>
                </a:solidFill>
                <a:latin typeface="Arial"/>
              </a:rPr>
              <a:t>クラス</a:t>
            </a:r>
            <a:r>
              <a:rPr lang="en-US" altLang="ja-JP" sz="2000" dirty="0">
                <a:solidFill>
                  <a:srgbClr val="000000"/>
                </a:solidFill>
                <a:latin typeface="Arial"/>
              </a:rPr>
              <a:t>A</a:t>
            </a:r>
            <a:r>
              <a:rPr lang="ja-JP" altLang="en-US" sz="2000" dirty="0" smtClean="0">
                <a:solidFill>
                  <a:srgbClr val="000000"/>
                </a:solidFill>
                <a:latin typeface="Arial"/>
              </a:rPr>
              <a:t>の</a:t>
            </a:r>
            <a:r>
              <a:rPr lang="en-US" altLang="ja-JP" sz="2000" dirty="0" smtClean="0">
                <a:solidFill>
                  <a:srgbClr val="000000"/>
                </a:solidFill>
                <a:latin typeface="Arial"/>
              </a:rPr>
              <a:t>Code Smell</a:t>
            </a:r>
            <a:endParaRPr lang="ja-JP" altLang="en-US" sz="2000" dirty="0">
              <a:solidFill>
                <a:srgbClr val="000000"/>
              </a:solidFill>
              <a:latin typeface="Arial"/>
            </a:endParaRPr>
          </a:p>
        </p:txBody>
      </p:sp>
      <p:sp>
        <p:nvSpPr>
          <p:cNvPr id="74" name="右矢印 73"/>
          <p:cNvSpPr/>
          <p:nvPr/>
        </p:nvSpPr>
        <p:spPr>
          <a:xfrm>
            <a:off x="3880503" y="4320960"/>
            <a:ext cx="505406" cy="1029309"/>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79" name="コンテンツ プレースホルダー 2"/>
          <p:cNvSpPr>
            <a:spLocks noGrp="1"/>
          </p:cNvSpPr>
          <p:nvPr>
            <p:ph idx="1"/>
          </p:nvPr>
        </p:nvSpPr>
        <p:spPr>
          <a:xfrm>
            <a:off x="63223" y="1232261"/>
            <a:ext cx="9045607" cy="2320389"/>
          </a:xfrm>
        </p:spPr>
        <p:txBody>
          <a:bodyPr/>
          <a:lstStyle/>
          <a:p>
            <a:r>
              <a:rPr lang="ja-JP" altLang="en-US" dirty="0" smtClean="0"/>
              <a:t>連続するリリースバージョン間で各</a:t>
            </a:r>
            <a:r>
              <a:rPr lang="en-US" altLang="ja-JP" dirty="0" smtClean="0"/>
              <a:t>Code Smell</a:t>
            </a:r>
            <a:r>
              <a:rPr lang="ja-JP" altLang="en-US" dirty="0" smtClean="0"/>
              <a:t>の深刻度を比較し</a:t>
            </a:r>
            <a:r>
              <a:rPr lang="en-US" altLang="ja-JP" dirty="0" smtClean="0"/>
              <a:t>, </a:t>
            </a:r>
            <a:r>
              <a:rPr lang="ja-JP" altLang="en-US" dirty="0" smtClean="0"/>
              <a:t>深刻度の増減を計測する</a:t>
            </a:r>
            <a:endParaRPr lang="en-US" altLang="ja-JP" dirty="0"/>
          </a:p>
        </p:txBody>
      </p:sp>
      <p:sp>
        <p:nvSpPr>
          <p:cNvPr id="3" name="テキスト ボックス 2"/>
          <p:cNvSpPr txBox="1"/>
          <p:nvPr/>
        </p:nvSpPr>
        <p:spPr>
          <a:xfrm>
            <a:off x="4124008" y="6250120"/>
            <a:ext cx="3895618" cy="36933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kumimoji="1" lang="en-US" altLang="ja-JP" dirty="0" smtClean="0"/>
              <a:t>Code Smell</a:t>
            </a:r>
            <a:r>
              <a:rPr kumimoji="1" lang="ja-JP" altLang="en-US" dirty="0" smtClean="0"/>
              <a:t>がなければ深刻度</a:t>
            </a:r>
            <a:r>
              <a:rPr kumimoji="1" lang="en-US" altLang="ja-JP" dirty="0" smtClean="0"/>
              <a:t>0</a:t>
            </a:r>
            <a:r>
              <a:rPr kumimoji="1" lang="ja-JP" altLang="en-US" dirty="0" smtClean="0"/>
              <a:t>とする</a:t>
            </a:r>
            <a:endParaRPr kumimoji="1" lang="ja-JP" altLang="en-US" dirty="0"/>
          </a:p>
        </p:txBody>
      </p:sp>
    </p:spTree>
    <p:extLst>
      <p:ext uri="{BB962C8B-B14F-4D97-AF65-F5344CB8AC3E}">
        <p14:creationId xmlns:p14="http://schemas.microsoft.com/office/powerpoint/2010/main" val="41276794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調査手順</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17</a:t>
            </a:fld>
            <a:endParaRPr lang="en-US" altLang="ja-JP">
              <a:solidFill>
                <a:srgbClr val="000000"/>
              </a:solidFill>
            </a:endParaRPr>
          </a:p>
        </p:txBody>
      </p:sp>
      <p:sp>
        <p:nvSpPr>
          <p:cNvPr id="5" name="正方形/長方形 4"/>
          <p:cNvSpPr/>
          <p:nvPr/>
        </p:nvSpPr>
        <p:spPr>
          <a:xfrm>
            <a:off x="3215690" y="2667824"/>
            <a:ext cx="3948598" cy="978233"/>
          </a:xfrm>
          <a:prstGeom prst="rect">
            <a:avLst/>
          </a:prstGeom>
          <a:solidFill>
            <a:srgbClr val="FFFFCC"/>
          </a:solidFill>
          <a:ln>
            <a:solidFill>
              <a:schemeClr val="tx1"/>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1350"/>
          </a:p>
        </p:txBody>
      </p:sp>
      <p:sp>
        <p:nvSpPr>
          <p:cNvPr id="6" name="テキスト ボックス 5"/>
          <p:cNvSpPr txBox="1"/>
          <p:nvPr/>
        </p:nvSpPr>
        <p:spPr>
          <a:xfrm>
            <a:off x="4165453" y="5782926"/>
            <a:ext cx="3490616" cy="783193"/>
          </a:xfrm>
          <a:prstGeom prst="roundRect">
            <a:avLst/>
          </a:prstGeom>
          <a:gradFill rotWithShape="1">
            <a:gsLst>
              <a:gs pos="0">
                <a:srgbClr val="2D2D8A">
                  <a:tint val="50000"/>
                  <a:satMod val="300000"/>
                </a:srgbClr>
              </a:gs>
              <a:gs pos="35000">
                <a:srgbClr val="2D2D8A">
                  <a:tint val="37000"/>
                  <a:satMod val="300000"/>
                </a:srgbClr>
              </a:gs>
              <a:gs pos="100000">
                <a:srgbClr val="2D2D8A">
                  <a:tint val="15000"/>
                  <a:satMod val="350000"/>
                </a:srgbClr>
              </a:gs>
            </a:gsLst>
            <a:lin ang="16200000" scaled="1"/>
          </a:gradFill>
          <a:ln w="9525" cap="flat" cmpd="sng" algn="ctr">
            <a:solidFill>
              <a:srgbClr val="2D2D8A">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sz="2000" kern="0" dirty="0">
                <a:solidFill>
                  <a:srgbClr val="002060"/>
                </a:solidFill>
                <a:latin typeface="Arial"/>
                <a:ea typeface="ＭＳ Ｐゴシック"/>
              </a:rPr>
              <a:t>RQ1: </a:t>
            </a:r>
            <a:r>
              <a:rPr kumimoji="0" lang="ja-JP" altLang="en-US" sz="2000" kern="0" dirty="0">
                <a:solidFill>
                  <a:srgbClr val="002060"/>
                </a:solidFill>
                <a:latin typeface="Arial"/>
                <a:ea typeface="ＭＳ Ｐゴシック"/>
              </a:rPr>
              <a:t>深刻度の高さについて</a:t>
            </a:r>
            <a:endParaRPr kumimoji="0" lang="en-US" altLang="ja-JP" sz="2000" kern="0" dirty="0">
              <a:solidFill>
                <a:srgbClr val="002060"/>
              </a:solidFill>
              <a:latin typeface="Arial"/>
              <a:ea typeface="ＭＳ Ｐゴシック"/>
            </a:endParaRPr>
          </a:p>
          <a:p>
            <a:pPr defTabSz="685783">
              <a:defRPr/>
            </a:pPr>
            <a:r>
              <a:rPr kumimoji="0" lang="en-US" altLang="ja-JP" sz="2000" kern="0" dirty="0">
                <a:solidFill>
                  <a:srgbClr val="002060"/>
                </a:solidFill>
                <a:latin typeface="Arial"/>
                <a:ea typeface="ＭＳ Ｐゴシック"/>
              </a:rPr>
              <a:t>RQ2: </a:t>
            </a:r>
            <a:r>
              <a:rPr kumimoji="0" lang="ja-JP" altLang="en-US" sz="2000" kern="0" dirty="0">
                <a:solidFill>
                  <a:srgbClr val="002060"/>
                </a:solidFill>
                <a:latin typeface="Arial"/>
                <a:ea typeface="ＭＳ Ｐゴシック"/>
              </a:rPr>
              <a:t>深刻度の増減について</a:t>
            </a:r>
          </a:p>
        </p:txBody>
      </p:sp>
      <p:sp>
        <p:nvSpPr>
          <p:cNvPr id="7" name="角丸四角形 6"/>
          <p:cNvSpPr/>
          <p:nvPr/>
        </p:nvSpPr>
        <p:spPr>
          <a:xfrm>
            <a:off x="457200" y="1895189"/>
            <a:ext cx="2551094" cy="437073"/>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1. </a:t>
            </a:r>
            <a:r>
              <a:rPr kumimoji="0" lang="en-US" altLang="ja-JP" sz="2000" kern="0" dirty="0" smtClean="0">
                <a:solidFill>
                  <a:srgbClr val="000000"/>
                </a:solidFill>
                <a:latin typeface="Arial"/>
                <a:ea typeface="ＭＳ Ｐゴシック"/>
              </a:rPr>
              <a:t>Code Smell</a:t>
            </a:r>
            <a:r>
              <a:rPr kumimoji="0" lang="ja-JP" altLang="en-US" sz="2000" kern="0" dirty="0" err="1" smtClean="0">
                <a:solidFill>
                  <a:srgbClr val="000000"/>
                </a:solidFill>
                <a:latin typeface="Arial"/>
                <a:ea typeface="ＭＳ Ｐゴシック"/>
              </a:rPr>
              <a:t>の</a:t>
            </a:r>
            <a:r>
              <a:rPr kumimoji="0" lang="ja-JP" altLang="en-US" sz="2000" kern="0" dirty="0" err="1">
                <a:solidFill>
                  <a:srgbClr val="000000"/>
                </a:solidFill>
                <a:latin typeface="Arial"/>
                <a:ea typeface="ＭＳ Ｐゴシック"/>
              </a:rPr>
              <a:t>検</a:t>
            </a:r>
            <a:r>
              <a:rPr kumimoji="0" lang="ja-JP" altLang="en-US" sz="2000" kern="0" dirty="0">
                <a:solidFill>
                  <a:srgbClr val="000000"/>
                </a:solidFill>
                <a:latin typeface="Arial"/>
                <a:ea typeface="ＭＳ Ｐゴシック"/>
              </a:rPr>
              <a:t>出</a:t>
            </a:r>
          </a:p>
        </p:txBody>
      </p:sp>
      <p:sp>
        <p:nvSpPr>
          <p:cNvPr id="8" name="角丸四角形 7"/>
          <p:cNvSpPr/>
          <p:nvPr/>
        </p:nvSpPr>
        <p:spPr>
          <a:xfrm>
            <a:off x="457200" y="4031488"/>
            <a:ext cx="2852038" cy="651111"/>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FF0000"/>
                </a:solidFill>
                <a:latin typeface="Arial"/>
                <a:ea typeface="ＭＳ Ｐゴシック"/>
              </a:rPr>
              <a:t>3.</a:t>
            </a:r>
            <a:r>
              <a:rPr kumimoji="0" lang="ja-JP" altLang="en-US" sz="2000" kern="0" dirty="0">
                <a:solidFill>
                  <a:srgbClr val="FF0000"/>
                </a:solidFill>
                <a:latin typeface="Arial"/>
                <a:ea typeface="ＭＳ Ｐゴシック"/>
              </a:rPr>
              <a:t> リファクタリングによる</a:t>
            </a:r>
            <a:endParaRPr kumimoji="0" lang="en-US" altLang="ja-JP" sz="2000" kern="0" dirty="0">
              <a:solidFill>
                <a:srgbClr val="FF0000"/>
              </a:solidFill>
              <a:latin typeface="Arial"/>
              <a:ea typeface="ＭＳ Ｐゴシック"/>
            </a:endParaRPr>
          </a:p>
          <a:p>
            <a:pPr defTabSz="685783">
              <a:defRPr/>
            </a:pPr>
            <a:r>
              <a:rPr kumimoji="0" lang="ja-JP" altLang="en-US" sz="2000" kern="0" dirty="0">
                <a:solidFill>
                  <a:srgbClr val="FF0000"/>
                </a:solidFill>
                <a:latin typeface="Arial"/>
                <a:ea typeface="ＭＳ Ｐゴシック"/>
              </a:rPr>
              <a:t>グループ分け</a:t>
            </a:r>
            <a:endParaRPr kumimoji="0" lang="en-US" altLang="ja-JP" sz="2000" kern="0" dirty="0">
              <a:solidFill>
                <a:srgbClr val="FF0000"/>
              </a:solidFill>
              <a:latin typeface="Arial"/>
              <a:ea typeface="ＭＳ Ｐゴシック"/>
            </a:endParaRPr>
          </a:p>
        </p:txBody>
      </p:sp>
      <p:sp>
        <p:nvSpPr>
          <p:cNvPr id="9" name="角丸四角形 8"/>
          <p:cNvSpPr/>
          <p:nvPr/>
        </p:nvSpPr>
        <p:spPr>
          <a:xfrm>
            <a:off x="457200" y="5594231"/>
            <a:ext cx="3685871" cy="414011"/>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2060"/>
                </a:solidFill>
                <a:latin typeface="Arial"/>
                <a:ea typeface="ＭＳ Ｐゴシック"/>
              </a:rPr>
              <a:t>4. </a:t>
            </a:r>
            <a:r>
              <a:rPr kumimoji="0" lang="ja-JP" altLang="en-US" sz="2000" kern="0" dirty="0">
                <a:solidFill>
                  <a:srgbClr val="002060"/>
                </a:solidFill>
                <a:latin typeface="Arial"/>
                <a:ea typeface="ＭＳ Ｐゴシック"/>
              </a:rPr>
              <a:t>２グループ間での有意差検定</a:t>
            </a:r>
          </a:p>
        </p:txBody>
      </p:sp>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85029" y="2085680"/>
            <a:ext cx="347478" cy="347478"/>
          </a:xfrm>
          <a:prstGeom prst="rect">
            <a:avLst/>
          </a:prstGeom>
        </p:spPr>
      </p:pic>
      <p:sp>
        <p:nvSpPr>
          <p:cNvPr id="11" name="テキスト ボックス 10"/>
          <p:cNvSpPr txBox="1"/>
          <p:nvPr/>
        </p:nvSpPr>
        <p:spPr>
          <a:xfrm>
            <a:off x="4022547" y="1267542"/>
            <a:ext cx="2265381"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algn="ctr" defTabSz="685783">
              <a:defRPr/>
            </a:pPr>
            <a:r>
              <a:rPr kumimoji="0" lang="ja-JP" altLang="en-US" kern="0" dirty="0">
                <a:solidFill>
                  <a:srgbClr val="000000"/>
                </a:solidFill>
                <a:latin typeface="Arial"/>
                <a:ea typeface="ＭＳ Ｐゴシック"/>
              </a:rPr>
              <a:t>各リリースバージョンのソースコード</a:t>
            </a:r>
          </a:p>
        </p:txBody>
      </p:sp>
      <p:cxnSp>
        <p:nvCxnSpPr>
          <p:cNvPr id="12" name="直線矢印コネクタ 11"/>
          <p:cNvCxnSpPr>
            <a:stCxn id="11" idx="2"/>
            <a:endCxn id="19" idx="0"/>
          </p:cNvCxnSpPr>
          <p:nvPr/>
        </p:nvCxnSpPr>
        <p:spPr>
          <a:xfrm flipH="1">
            <a:off x="5149185" y="1913873"/>
            <a:ext cx="6053" cy="632738"/>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3" name="テキスト ボックス 12"/>
          <p:cNvSpPr txBox="1"/>
          <p:nvPr/>
        </p:nvSpPr>
        <p:spPr>
          <a:xfrm>
            <a:off x="2533359" y="4807863"/>
            <a:ext cx="261396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b="1" kern="0" dirty="0">
                <a:solidFill>
                  <a:srgbClr val="FF0000"/>
                </a:solidFill>
                <a:latin typeface="Arial"/>
                <a:ea typeface="ＭＳ Ｐゴシック"/>
              </a:rPr>
              <a:t>リファクタリングされた</a:t>
            </a:r>
            <a:endParaRPr kumimoji="0" lang="en-US" altLang="ja-JP" b="1" kern="0" dirty="0">
              <a:solidFill>
                <a:srgbClr val="FF0000"/>
              </a:solidFill>
              <a:latin typeface="Arial"/>
              <a:ea typeface="ＭＳ Ｐゴシック"/>
            </a:endParaRPr>
          </a:p>
          <a:p>
            <a:pPr defTabSz="685783">
              <a:defRPr/>
            </a:pPr>
            <a:r>
              <a:rPr kumimoji="0" lang="en-US" altLang="ja-JP" b="1" kern="0" dirty="0" smtClean="0">
                <a:solidFill>
                  <a:srgbClr val="FF0000"/>
                </a:solidFill>
                <a:latin typeface="Arial"/>
                <a:ea typeface="ＭＳ Ｐゴシック"/>
              </a:rPr>
              <a:t>Code Smell</a:t>
            </a:r>
            <a:endParaRPr kumimoji="0" lang="en-US" altLang="ja-JP" b="1" kern="0" dirty="0">
              <a:solidFill>
                <a:srgbClr val="FF0000"/>
              </a:solidFill>
              <a:latin typeface="Arial"/>
              <a:ea typeface="ＭＳ Ｐゴシック"/>
            </a:endParaRPr>
          </a:p>
        </p:txBody>
      </p:sp>
      <p:cxnSp>
        <p:nvCxnSpPr>
          <p:cNvPr id="14" name="直線矢印コネクタ 13"/>
          <p:cNvCxnSpPr>
            <a:stCxn id="5" idx="2"/>
            <a:endCxn id="15" idx="0"/>
          </p:cNvCxnSpPr>
          <p:nvPr/>
        </p:nvCxnSpPr>
        <p:spPr>
          <a:xfrm>
            <a:off x="5189989" y="3646057"/>
            <a:ext cx="1602016" cy="1157753"/>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5" name="テキスト ボックス 14"/>
          <p:cNvSpPr txBox="1"/>
          <p:nvPr/>
        </p:nvSpPr>
        <p:spPr>
          <a:xfrm>
            <a:off x="5318977" y="4803810"/>
            <a:ext cx="294605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b="1" kern="0" dirty="0">
                <a:solidFill>
                  <a:srgbClr val="FF0000"/>
                </a:solidFill>
                <a:latin typeface="Arial"/>
                <a:ea typeface="ＭＳ Ｐゴシック"/>
              </a:rPr>
              <a:t>リファクタリングされなかった</a:t>
            </a:r>
            <a:endParaRPr kumimoji="0" lang="en-US" altLang="ja-JP" b="1" kern="0" dirty="0">
              <a:solidFill>
                <a:srgbClr val="FF0000"/>
              </a:solidFill>
              <a:latin typeface="Arial"/>
              <a:ea typeface="ＭＳ Ｐゴシック"/>
            </a:endParaRPr>
          </a:p>
          <a:p>
            <a:pPr defTabSz="685783">
              <a:defRPr/>
            </a:pPr>
            <a:r>
              <a:rPr kumimoji="0" lang="en-US" altLang="ja-JP" b="1" kern="0" dirty="0" smtClean="0">
                <a:solidFill>
                  <a:srgbClr val="FF0000"/>
                </a:solidFill>
                <a:latin typeface="Arial"/>
                <a:ea typeface="ＭＳ Ｐゴシック"/>
              </a:rPr>
              <a:t>Code Smell</a:t>
            </a:r>
            <a:endParaRPr kumimoji="0" lang="en-US" altLang="ja-JP" b="1" kern="0" dirty="0">
              <a:solidFill>
                <a:srgbClr val="FF0000"/>
              </a:solidFill>
              <a:latin typeface="Arial"/>
              <a:ea typeface="ＭＳ Ｐゴシック"/>
            </a:endParaRPr>
          </a:p>
        </p:txBody>
      </p:sp>
      <p:cxnSp>
        <p:nvCxnSpPr>
          <p:cNvPr id="16" name="直線矢印コネクタ 15"/>
          <p:cNvCxnSpPr>
            <a:stCxn id="5" idx="2"/>
            <a:endCxn id="13" idx="0"/>
          </p:cNvCxnSpPr>
          <p:nvPr/>
        </p:nvCxnSpPr>
        <p:spPr>
          <a:xfrm flipH="1">
            <a:off x="3840342" y="3646057"/>
            <a:ext cx="1349647" cy="1161806"/>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7" name="テキスト ボックス 16"/>
          <p:cNvSpPr txBox="1"/>
          <p:nvPr/>
        </p:nvSpPr>
        <p:spPr>
          <a:xfrm>
            <a:off x="5628056" y="2037886"/>
            <a:ext cx="1056700" cy="369332"/>
          </a:xfrm>
          <a:prstGeom prst="rect">
            <a:avLst/>
          </a:prstGeom>
          <a:noFill/>
        </p:spPr>
        <p:txBody>
          <a:bodyPr wrap="none" rtlCol="0">
            <a:spAutoFit/>
          </a:bodyPr>
          <a:lstStyle/>
          <a:p>
            <a:r>
              <a:rPr lang="en-US" altLang="ja-JP" dirty="0" err="1">
                <a:solidFill>
                  <a:srgbClr val="000000"/>
                </a:solidFill>
                <a:latin typeface="Arial"/>
              </a:rPr>
              <a:t>inFusion</a:t>
            </a:r>
            <a:endParaRPr lang="ja-JP" altLang="en-US" dirty="0">
              <a:solidFill>
                <a:srgbClr val="000000"/>
              </a:solidFill>
              <a:latin typeface="Arial"/>
            </a:endParaRPr>
          </a:p>
        </p:txBody>
      </p:sp>
      <p:sp>
        <p:nvSpPr>
          <p:cNvPr id="18" name="テキスト ボックス 17"/>
          <p:cNvSpPr txBox="1"/>
          <p:nvPr/>
        </p:nvSpPr>
        <p:spPr>
          <a:xfrm>
            <a:off x="3915343" y="4031488"/>
            <a:ext cx="2480366" cy="408623"/>
          </a:xfrm>
          <a:prstGeom prst="roundRect">
            <a:avLst/>
          </a:prstGeom>
          <a:solidFill>
            <a:srgbClr val="FFFF99"/>
          </a:solidFill>
          <a:ln w="9525" cap="flat" cmpd="sng" algn="ctr">
            <a:solidFill>
              <a:srgbClr val="DAEDEF">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リファクタリングの一覧</a:t>
            </a:r>
          </a:p>
        </p:txBody>
      </p:sp>
      <p:sp>
        <p:nvSpPr>
          <p:cNvPr id="19" name="テキスト ボックス 18"/>
          <p:cNvSpPr txBox="1"/>
          <p:nvPr/>
        </p:nvSpPr>
        <p:spPr>
          <a:xfrm>
            <a:off x="3962892" y="2546611"/>
            <a:ext cx="2372586"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solidFill>
                  <a:srgbClr val="000000"/>
                </a:solidFill>
                <a:latin typeface="Arial"/>
                <a:ea typeface="ＭＳ Ｐゴシック"/>
              </a:rPr>
              <a:t>Code Smell</a:t>
            </a:r>
            <a:r>
              <a:rPr kumimoji="0" lang="ja-JP" altLang="en-US" kern="0" dirty="0" smtClean="0">
                <a:solidFill>
                  <a:srgbClr val="000000"/>
                </a:solidFill>
                <a:latin typeface="Arial"/>
                <a:ea typeface="ＭＳ Ｐゴシック"/>
              </a:rPr>
              <a:t>の</a:t>
            </a:r>
            <a:r>
              <a:rPr kumimoji="0" lang="ja-JP" altLang="en-US" kern="0" dirty="0">
                <a:solidFill>
                  <a:srgbClr val="000000"/>
                </a:solidFill>
                <a:latin typeface="Arial"/>
                <a:ea typeface="ＭＳ Ｐゴシック"/>
              </a:rPr>
              <a:t>深刻度</a:t>
            </a:r>
            <a:endParaRPr kumimoji="0" lang="en-US" altLang="ja-JP" kern="0" dirty="0">
              <a:solidFill>
                <a:srgbClr val="000000"/>
              </a:solidFill>
              <a:latin typeface="Arial"/>
              <a:ea typeface="ＭＳ Ｐゴシック"/>
            </a:endParaRPr>
          </a:p>
        </p:txBody>
      </p:sp>
      <p:cxnSp>
        <p:nvCxnSpPr>
          <p:cNvPr id="20" name="直線矢印コネクタ 19"/>
          <p:cNvCxnSpPr>
            <a:stCxn id="19" idx="2"/>
            <a:endCxn id="22" idx="0"/>
          </p:cNvCxnSpPr>
          <p:nvPr/>
        </p:nvCxnSpPr>
        <p:spPr>
          <a:xfrm>
            <a:off x="5149185" y="2915943"/>
            <a:ext cx="6052" cy="276999"/>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21" name="角丸四角形 20"/>
          <p:cNvSpPr/>
          <p:nvPr/>
        </p:nvSpPr>
        <p:spPr>
          <a:xfrm>
            <a:off x="457200" y="2746857"/>
            <a:ext cx="2551094" cy="892170"/>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2.</a:t>
            </a:r>
            <a:r>
              <a:rPr kumimoji="0" lang="ja-JP" altLang="en-US" sz="2000" kern="0" dirty="0">
                <a:solidFill>
                  <a:srgbClr val="000000"/>
                </a:solidFill>
                <a:latin typeface="Arial"/>
                <a:ea typeface="ＭＳ Ｐゴシック"/>
              </a:rPr>
              <a:t> </a:t>
            </a:r>
            <a:r>
              <a:rPr kumimoji="0" lang="en-US" altLang="ja-JP" sz="2000" kern="0" dirty="0" smtClean="0">
                <a:solidFill>
                  <a:srgbClr val="000000"/>
                </a:solidFill>
                <a:latin typeface="Arial"/>
                <a:ea typeface="ＭＳ Ｐゴシック"/>
              </a:rPr>
              <a:t>Code Smell</a:t>
            </a:r>
            <a:r>
              <a:rPr kumimoji="0" lang="ja-JP" altLang="en-US" sz="2000" kern="0" dirty="0" smtClean="0">
                <a:solidFill>
                  <a:srgbClr val="000000"/>
                </a:solidFill>
                <a:latin typeface="Arial"/>
                <a:ea typeface="ＭＳ Ｐゴシック"/>
              </a:rPr>
              <a:t>の</a:t>
            </a:r>
            <a:endParaRPr kumimoji="0" lang="en-US" altLang="ja-JP" sz="2000" kern="0" dirty="0" smtClean="0">
              <a:solidFill>
                <a:srgbClr val="000000"/>
              </a:solidFill>
              <a:latin typeface="Arial"/>
              <a:ea typeface="ＭＳ Ｐゴシック"/>
            </a:endParaRPr>
          </a:p>
          <a:p>
            <a:pPr defTabSz="685783">
              <a:defRPr/>
            </a:pPr>
            <a:r>
              <a:rPr kumimoji="0" lang="ja-JP" altLang="en-US" sz="2000" kern="0" dirty="0" smtClean="0">
                <a:solidFill>
                  <a:srgbClr val="000000"/>
                </a:solidFill>
                <a:latin typeface="Arial"/>
                <a:ea typeface="ＭＳ Ｐゴシック"/>
              </a:rPr>
              <a:t>深刻度の増減の計測</a:t>
            </a:r>
            <a:endParaRPr kumimoji="0" lang="en-US" altLang="ja-JP" sz="2000" kern="0" dirty="0">
              <a:solidFill>
                <a:srgbClr val="000000"/>
              </a:solidFill>
              <a:latin typeface="Arial"/>
              <a:ea typeface="ＭＳ Ｐゴシック"/>
            </a:endParaRPr>
          </a:p>
        </p:txBody>
      </p:sp>
      <p:sp>
        <p:nvSpPr>
          <p:cNvPr id="22" name="テキスト ボックス 21"/>
          <p:cNvSpPr txBox="1"/>
          <p:nvPr/>
        </p:nvSpPr>
        <p:spPr>
          <a:xfrm>
            <a:off x="3658526" y="3192942"/>
            <a:ext cx="2993421"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solidFill>
                  <a:srgbClr val="000000"/>
                </a:solidFill>
                <a:latin typeface="Arial"/>
                <a:ea typeface="ＭＳ Ｐゴシック"/>
              </a:rPr>
              <a:t>Code Smell</a:t>
            </a:r>
            <a:r>
              <a:rPr kumimoji="0" lang="ja-JP" altLang="en-US" kern="0" dirty="0" smtClean="0">
                <a:solidFill>
                  <a:srgbClr val="000000"/>
                </a:solidFill>
                <a:latin typeface="Arial"/>
                <a:ea typeface="ＭＳ Ｐゴシック"/>
              </a:rPr>
              <a:t>の</a:t>
            </a:r>
            <a:r>
              <a:rPr kumimoji="0" lang="ja-JP" altLang="en-US" kern="0" dirty="0">
                <a:solidFill>
                  <a:srgbClr val="000000"/>
                </a:solidFill>
                <a:latin typeface="Arial"/>
                <a:ea typeface="ＭＳ Ｐゴシック"/>
              </a:rPr>
              <a:t>深刻度の増減</a:t>
            </a:r>
            <a:endParaRPr kumimoji="0" lang="en-US" altLang="ja-JP" kern="0" dirty="0">
              <a:solidFill>
                <a:srgbClr val="000000"/>
              </a:solidFill>
              <a:latin typeface="Arial"/>
              <a:ea typeface="ＭＳ Ｐゴシック"/>
            </a:endParaRPr>
          </a:p>
        </p:txBody>
      </p:sp>
    </p:spTree>
    <p:extLst>
      <p:ext uri="{BB962C8B-B14F-4D97-AF65-F5344CB8AC3E}">
        <p14:creationId xmlns:p14="http://schemas.microsoft.com/office/powerpoint/2010/main" val="14590630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28600" y="426157"/>
            <a:ext cx="8686800" cy="788195"/>
          </a:xfrm>
        </p:spPr>
        <p:txBody>
          <a:bodyPr/>
          <a:lstStyle/>
          <a:p>
            <a:r>
              <a:rPr kumimoji="1" lang="en-US" altLang="ja-JP" sz="4000" dirty="0" smtClean="0"/>
              <a:t>Code Smell</a:t>
            </a:r>
            <a:r>
              <a:rPr kumimoji="1" lang="ja-JP" altLang="en-US" sz="4000" dirty="0" smtClean="0"/>
              <a:t>に対応するリファクタリング</a:t>
            </a:r>
            <a:endParaRPr kumimoji="1" lang="ja-JP" altLang="en-US" sz="4000" dirty="0"/>
          </a:p>
        </p:txBody>
      </p:sp>
      <p:sp>
        <p:nvSpPr>
          <p:cNvPr id="3" name="コンテンツ プレースホルダー 2"/>
          <p:cNvSpPr>
            <a:spLocks noGrp="1"/>
          </p:cNvSpPr>
          <p:nvPr>
            <p:ph idx="1"/>
          </p:nvPr>
        </p:nvSpPr>
        <p:spPr>
          <a:xfrm>
            <a:off x="188578" y="1287346"/>
            <a:ext cx="8766844" cy="4811010"/>
          </a:xfrm>
        </p:spPr>
        <p:txBody>
          <a:bodyPr/>
          <a:lstStyle/>
          <a:p>
            <a:r>
              <a:rPr lang="en-US" altLang="ja-JP" dirty="0"/>
              <a:t>Code </a:t>
            </a:r>
            <a:r>
              <a:rPr lang="en-US" altLang="ja-JP" dirty="0" smtClean="0"/>
              <a:t>Smell</a:t>
            </a:r>
            <a:r>
              <a:rPr lang="ja-JP" altLang="en-US" dirty="0" smtClean="0"/>
              <a:t>を含むクラスやメソッド</a:t>
            </a:r>
            <a:r>
              <a:rPr lang="ja-JP" altLang="en-US" dirty="0"/>
              <a:t>に</a:t>
            </a:r>
            <a:r>
              <a:rPr lang="ja-JP" altLang="en-US" dirty="0" smtClean="0"/>
              <a:t>対してリファクタリング</a:t>
            </a:r>
            <a:r>
              <a:rPr lang="ja-JP" altLang="en-US" dirty="0"/>
              <a:t>が実施されているかを</a:t>
            </a:r>
            <a:r>
              <a:rPr lang="ja-JP" altLang="en-US" dirty="0" smtClean="0"/>
              <a:t>調べる</a:t>
            </a:r>
            <a:endParaRPr lang="en-US" altLang="ja-JP" dirty="0" smtClean="0"/>
          </a:p>
          <a:p>
            <a:endParaRPr lang="en-US" altLang="ja-JP" sz="800" dirty="0" smtClean="0"/>
          </a:p>
          <a:p>
            <a:r>
              <a:rPr lang="ja-JP" altLang="en-US" dirty="0" smtClean="0"/>
              <a:t>ただし</a:t>
            </a:r>
            <a:r>
              <a:rPr lang="en-US" altLang="ja-JP" dirty="0" smtClean="0"/>
              <a:t>, Code </a:t>
            </a:r>
            <a:r>
              <a:rPr lang="en-US" altLang="ja-JP" dirty="0"/>
              <a:t>Smell</a:t>
            </a:r>
            <a:r>
              <a:rPr lang="ja-JP" altLang="en-US" dirty="0"/>
              <a:t>とは無関係に実施されたリファクタリングは</a:t>
            </a:r>
            <a:r>
              <a:rPr lang="ja-JP" altLang="en-US" dirty="0" smtClean="0"/>
              <a:t>除外したい</a:t>
            </a:r>
            <a:endParaRPr lang="en-US" altLang="ja-JP" dirty="0" smtClean="0"/>
          </a:p>
          <a:p>
            <a:endParaRPr lang="en-US" altLang="ja-JP" sz="800" dirty="0" smtClean="0"/>
          </a:p>
          <a:p>
            <a:r>
              <a:rPr kumimoji="1" lang="en-US" altLang="ja-JP" dirty="0" smtClean="0"/>
              <a:t>Fowler[1]</a:t>
            </a:r>
            <a:r>
              <a:rPr kumimoji="1" lang="ja-JP" altLang="en-US" dirty="0" smtClean="0"/>
              <a:t>や</a:t>
            </a:r>
            <a:r>
              <a:rPr lang="en-US" altLang="ja-JP" dirty="0" smtClean="0"/>
              <a:t>Lanza[2]</a:t>
            </a:r>
            <a:r>
              <a:rPr lang="ja-JP" altLang="en-US" dirty="0" smtClean="0"/>
              <a:t>が各種</a:t>
            </a:r>
            <a:r>
              <a:rPr lang="en-US" altLang="ja-JP" dirty="0" smtClean="0"/>
              <a:t>Code Smell</a:t>
            </a:r>
            <a:r>
              <a:rPr lang="ja-JP" altLang="en-US" dirty="0" smtClean="0"/>
              <a:t>に対応するとしているリファクタリングの種類に限定する</a:t>
            </a:r>
            <a:endParaRPr lang="en-US" altLang="ja-JP" dirty="0" smtClean="0"/>
          </a:p>
          <a:p>
            <a:pPr lvl="1"/>
            <a:r>
              <a:rPr lang="ja-JP" altLang="en-US" dirty="0" smtClean="0"/>
              <a:t>例</a:t>
            </a:r>
            <a:r>
              <a:rPr lang="en-US" altLang="ja-JP" dirty="0" smtClean="0"/>
              <a:t>)Blob Class</a:t>
            </a:r>
            <a:r>
              <a:rPr lang="ja-JP" altLang="en-US" dirty="0" smtClean="0"/>
              <a:t>に対応するリファクタリングの種類</a:t>
            </a:r>
            <a:endParaRPr lang="en-US" altLang="ja-JP" dirty="0" smtClean="0"/>
          </a:p>
          <a:p>
            <a:pPr lvl="2"/>
            <a:r>
              <a:rPr lang="ja-JP" altLang="en-US" dirty="0" smtClean="0"/>
              <a:t>インタフェースの抽出</a:t>
            </a:r>
            <a:r>
              <a:rPr lang="en-US" altLang="ja-JP" dirty="0" smtClean="0"/>
              <a:t>, </a:t>
            </a:r>
            <a:r>
              <a:rPr lang="ja-JP" altLang="en-US" dirty="0" smtClean="0"/>
              <a:t>サブクラスの抽出</a:t>
            </a:r>
            <a:r>
              <a:rPr lang="en-US" altLang="ja-JP" dirty="0" smtClean="0"/>
              <a:t>, </a:t>
            </a:r>
            <a:r>
              <a:rPr lang="ja-JP" altLang="en-US" dirty="0" smtClean="0"/>
              <a:t>クラスの抽出</a:t>
            </a:r>
            <a:r>
              <a:rPr lang="en-US" altLang="ja-JP" dirty="0" smtClean="0"/>
              <a:t>,  </a:t>
            </a:r>
            <a:r>
              <a:rPr lang="ja-JP" altLang="en-US" dirty="0" smtClean="0"/>
              <a:t>オブジェクトによるデータ値の置き換え</a:t>
            </a:r>
            <a:endParaRPr lang="en-US" altLang="ja-JP" dirty="0" smtClean="0"/>
          </a:p>
          <a:p>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18</a:t>
            </a:fld>
            <a:endParaRPr lang="en-US" altLang="ja-JP">
              <a:solidFill>
                <a:srgbClr val="000000"/>
              </a:solidFill>
            </a:endParaRPr>
          </a:p>
        </p:txBody>
      </p:sp>
      <p:sp>
        <p:nvSpPr>
          <p:cNvPr id="5" name="テキスト ボックス 4"/>
          <p:cNvSpPr txBox="1"/>
          <p:nvPr/>
        </p:nvSpPr>
        <p:spPr>
          <a:xfrm>
            <a:off x="0" y="6084585"/>
            <a:ext cx="8395855" cy="584775"/>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600" dirty="0"/>
              <a:t>[1] M. </a:t>
            </a:r>
            <a:r>
              <a:rPr lang="en-US" altLang="ja-JP" sz="1600" dirty="0" smtClean="0"/>
              <a:t>Fowler. </a:t>
            </a:r>
            <a:r>
              <a:rPr lang="en-US" altLang="ja-JP" sz="1600" i="1" dirty="0" err="1" smtClean="0"/>
              <a:t>Refactoring:Improving</a:t>
            </a:r>
            <a:r>
              <a:rPr lang="en-US" altLang="ja-JP" sz="1600" i="1" dirty="0" smtClean="0"/>
              <a:t> </a:t>
            </a:r>
            <a:r>
              <a:rPr lang="en-US" altLang="ja-JP" sz="1600" i="1" dirty="0"/>
              <a:t>the Design of Existing Code</a:t>
            </a:r>
            <a:r>
              <a:rPr lang="en-US" altLang="ja-JP" sz="1600" dirty="0" smtClean="0"/>
              <a:t>. Addison Wesley</a:t>
            </a:r>
            <a:r>
              <a:rPr lang="ja-JP" altLang="en-US" sz="1600" dirty="0" err="1" smtClean="0"/>
              <a:t>，</a:t>
            </a:r>
            <a:r>
              <a:rPr lang="en-US" altLang="ja-JP" sz="1600" dirty="0" smtClean="0"/>
              <a:t>1999.</a:t>
            </a:r>
          </a:p>
          <a:p>
            <a:r>
              <a:rPr lang="en-US" altLang="ja-JP" sz="1600" dirty="0"/>
              <a:t>[2] M. Lanza and R. </a:t>
            </a:r>
            <a:r>
              <a:rPr lang="en-US" altLang="ja-JP" sz="1600" dirty="0" err="1"/>
              <a:t>Marinescu</a:t>
            </a:r>
            <a:r>
              <a:rPr lang="en-US" altLang="ja-JP" sz="1600" dirty="0"/>
              <a:t>. Object-Oriented Metrics in Practice. Springer, 2006.</a:t>
            </a:r>
            <a:endParaRPr kumimoji="1" lang="ja-JP" altLang="en-US" sz="1600" dirty="0"/>
          </a:p>
        </p:txBody>
      </p:sp>
    </p:spTree>
    <p:extLst>
      <p:ext uri="{BB962C8B-B14F-4D97-AF65-F5344CB8AC3E}">
        <p14:creationId xmlns:p14="http://schemas.microsoft.com/office/powerpoint/2010/main" val="32425873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調査手順</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19</a:t>
            </a:fld>
            <a:endParaRPr lang="en-US" altLang="ja-JP">
              <a:solidFill>
                <a:srgbClr val="000000"/>
              </a:solidFill>
            </a:endParaRPr>
          </a:p>
        </p:txBody>
      </p:sp>
      <p:sp>
        <p:nvSpPr>
          <p:cNvPr id="5" name="正方形/長方形 4"/>
          <p:cNvSpPr/>
          <p:nvPr/>
        </p:nvSpPr>
        <p:spPr>
          <a:xfrm>
            <a:off x="3215690" y="2667824"/>
            <a:ext cx="3948598" cy="978233"/>
          </a:xfrm>
          <a:prstGeom prst="rect">
            <a:avLst/>
          </a:prstGeom>
          <a:solidFill>
            <a:srgbClr val="FFFFCC"/>
          </a:solidFill>
          <a:ln>
            <a:solidFill>
              <a:schemeClr val="tx1"/>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1350"/>
          </a:p>
        </p:txBody>
      </p:sp>
      <p:sp>
        <p:nvSpPr>
          <p:cNvPr id="6" name="テキスト ボックス 5"/>
          <p:cNvSpPr txBox="1"/>
          <p:nvPr/>
        </p:nvSpPr>
        <p:spPr>
          <a:xfrm>
            <a:off x="4165453" y="5782926"/>
            <a:ext cx="3490616" cy="783193"/>
          </a:xfrm>
          <a:prstGeom prst="roundRect">
            <a:avLst/>
          </a:prstGeom>
          <a:gradFill rotWithShape="1">
            <a:gsLst>
              <a:gs pos="0">
                <a:srgbClr val="2D2D8A">
                  <a:tint val="50000"/>
                  <a:satMod val="300000"/>
                </a:srgbClr>
              </a:gs>
              <a:gs pos="35000">
                <a:srgbClr val="2D2D8A">
                  <a:tint val="37000"/>
                  <a:satMod val="300000"/>
                </a:srgbClr>
              </a:gs>
              <a:gs pos="100000">
                <a:srgbClr val="2D2D8A">
                  <a:tint val="15000"/>
                  <a:satMod val="350000"/>
                </a:srgbClr>
              </a:gs>
            </a:gsLst>
            <a:lin ang="16200000" scaled="1"/>
          </a:gradFill>
          <a:ln w="9525" cap="flat" cmpd="sng" algn="ctr">
            <a:solidFill>
              <a:srgbClr val="2D2D8A">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sz="2000" kern="0" dirty="0">
                <a:solidFill>
                  <a:srgbClr val="FF0000"/>
                </a:solidFill>
                <a:latin typeface="Arial"/>
                <a:ea typeface="ＭＳ Ｐゴシック"/>
              </a:rPr>
              <a:t>RQ1: </a:t>
            </a:r>
            <a:r>
              <a:rPr kumimoji="0" lang="ja-JP" altLang="en-US" sz="2000" kern="0" dirty="0">
                <a:solidFill>
                  <a:srgbClr val="FF0000"/>
                </a:solidFill>
                <a:latin typeface="Arial"/>
                <a:ea typeface="ＭＳ Ｐゴシック"/>
              </a:rPr>
              <a:t>深刻度の高さについて</a:t>
            </a:r>
            <a:endParaRPr kumimoji="0" lang="en-US" altLang="ja-JP" sz="2000" kern="0" dirty="0">
              <a:solidFill>
                <a:srgbClr val="FF0000"/>
              </a:solidFill>
              <a:latin typeface="Arial"/>
              <a:ea typeface="ＭＳ Ｐゴシック"/>
            </a:endParaRPr>
          </a:p>
          <a:p>
            <a:pPr defTabSz="685783">
              <a:defRPr/>
            </a:pPr>
            <a:r>
              <a:rPr kumimoji="0" lang="en-US" altLang="ja-JP" sz="2000" kern="0" dirty="0">
                <a:solidFill>
                  <a:srgbClr val="FF0000"/>
                </a:solidFill>
                <a:latin typeface="Arial"/>
                <a:ea typeface="ＭＳ Ｐゴシック"/>
              </a:rPr>
              <a:t>RQ2: </a:t>
            </a:r>
            <a:r>
              <a:rPr kumimoji="0" lang="ja-JP" altLang="en-US" sz="2000" kern="0" dirty="0">
                <a:solidFill>
                  <a:srgbClr val="FF0000"/>
                </a:solidFill>
                <a:latin typeface="Arial"/>
                <a:ea typeface="ＭＳ Ｐゴシック"/>
              </a:rPr>
              <a:t>深刻度の増減について</a:t>
            </a:r>
          </a:p>
        </p:txBody>
      </p:sp>
      <p:sp>
        <p:nvSpPr>
          <p:cNvPr id="7" name="角丸四角形 6"/>
          <p:cNvSpPr/>
          <p:nvPr/>
        </p:nvSpPr>
        <p:spPr>
          <a:xfrm>
            <a:off x="457200" y="1895189"/>
            <a:ext cx="2551094" cy="437073"/>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1. </a:t>
            </a:r>
            <a:r>
              <a:rPr kumimoji="0" lang="en-US" altLang="ja-JP" sz="2000" kern="0" dirty="0" smtClean="0">
                <a:solidFill>
                  <a:srgbClr val="000000"/>
                </a:solidFill>
                <a:latin typeface="Arial"/>
                <a:ea typeface="ＭＳ Ｐゴシック"/>
              </a:rPr>
              <a:t>Code Smell</a:t>
            </a:r>
            <a:r>
              <a:rPr kumimoji="0" lang="ja-JP" altLang="en-US" sz="2000" kern="0" dirty="0" err="1" smtClean="0">
                <a:solidFill>
                  <a:srgbClr val="000000"/>
                </a:solidFill>
                <a:latin typeface="Arial"/>
                <a:ea typeface="ＭＳ Ｐゴシック"/>
              </a:rPr>
              <a:t>の</a:t>
            </a:r>
            <a:r>
              <a:rPr kumimoji="0" lang="ja-JP" altLang="en-US" sz="2000" kern="0" dirty="0" err="1">
                <a:solidFill>
                  <a:srgbClr val="000000"/>
                </a:solidFill>
                <a:latin typeface="Arial"/>
                <a:ea typeface="ＭＳ Ｐゴシック"/>
              </a:rPr>
              <a:t>検</a:t>
            </a:r>
            <a:r>
              <a:rPr kumimoji="0" lang="ja-JP" altLang="en-US" sz="2000" kern="0" dirty="0">
                <a:solidFill>
                  <a:srgbClr val="000000"/>
                </a:solidFill>
                <a:latin typeface="Arial"/>
                <a:ea typeface="ＭＳ Ｐゴシック"/>
              </a:rPr>
              <a:t>出</a:t>
            </a:r>
          </a:p>
        </p:txBody>
      </p:sp>
      <p:sp>
        <p:nvSpPr>
          <p:cNvPr id="8" name="角丸四角形 7"/>
          <p:cNvSpPr/>
          <p:nvPr/>
        </p:nvSpPr>
        <p:spPr>
          <a:xfrm>
            <a:off x="457200" y="4031488"/>
            <a:ext cx="2852038" cy="651111"/>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3.</a:t>
            </a:r>
            <a:r>
              <a:rPr kumimoji="0" lang="ja-JP" altLang="en-US" sz="2000" kern="0" dirty="0">
                <a:solidFill>
                  <a:srgbClr val="000000"/>
                </a:solidFill>
                <a:latin typeface="Arial"/>
                <a:ea typeface="ＭＳ Ｐゴシック"/>
              </a:rPr>
              <a:t> リファクタリングによる</a:t>
            </a:r>
            <a:endParaRPr kumimoji="0" lang="en-US" altLang="ja-JP" sz="2000" kern="0" dirty="0">
              <a:solidFill>
                <a:srgbClr val="000000"/>
              </a:solidFill>
              <a:latin typeface="Arial"/>
              <a:ea typeface="ＭＳ Ｐゴシック"/>
            </a:endParaRPr>
          </a:p>
          <a:p>
            <a:pPr defTabSz="685783">
              <a:defRPr/>
            </a:pPr>
            <a:r>
              <a:rPr kumimoji="0" lang="ja-JP" altLang="en-US" sz="2000" kern="0" dirty="0">
                <a:solidFill>
                  <a:srgbClr val="000000"/>
                </a:solidFill>
                <a:latin typeface="Arial"/>
                <a:ea typeface="ＭＳ Ｐゴシック"/>
              </a:rPr>
              <a:t>グループ分け</a:t>
            </a:r>
            <a:endParaRPr kumimoji="0" lang="en-US" altLang="ja-JP" sz="2000" kern="0" dirty="0">
              <a:solidFill>
                <a:srgbClr val="000000"/>
              </a:solidFill>
              <a:latin typeface="Arial"/>
              <a:ea typeface="ＭＳ Ｐゴシック"/>
            </a:endParaRPr>
          </a:p>
        </p:txBody>
      </p:sp>
      <p:sp>
        <p:nvSpPr>
          <p:cNvPr id="9" name="角丸四角形 8"/>
          <p:cNvSpPr/>
          <p:nvPr/>
        </p:nvSpPr>
        <p:spPr>
          <a:xfrm>
            <a:off x="457200" y="5594231"/>
            <a:ext cx="3685871" cy="414011"/>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FF0000"/>
                </a:solidFill>
                <a:latin typeface="Arial"/>
                <a:ea typeface="ＭＳ Ｐゴシック"/>
              </a:rPr>
              <a:t>4. </a:t>
            </a:r>
            <a:r>
              <a:rPr kumimoji="0" lang="ja-JP" altLang="en-US" sz="2000" kern="0" dirty="0">
                <a:solidFill>
                  <a:srgbClr val="FF0000"/>
                </a:solidFill>
                <a:latin typeface="Arial"/>
                <a:ea typeface="ＭＳ Ｐゴシック"/>
              </a:rPr>
              <a:t>２グループ間での有意差検定</a:t>
            </a:r>
          </a:p>
        </p:txBody>
      </p:sp>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85029" y="2085680"/>
            <a:ext cx="347478" cy="347478"/>
          </a:xfrm>
          <a:prstGeom prst="rect">
            <a:avLst/>
          </a:prstGeom>
        </p:spPr>
      </p:pic>
      <p:sp>
        <p:nvSpPr>
          <p:cNvPr id="11" name="テキスト ボックス 10"/>
          <p:cNvSpPr txBox="1"/>
          <p:nvPr/>
        </p:nvSpPr>
        <p:spPr>
          <a:xfrm>
            <a:off x="4022547" y="1267542"/>
            <a:ext cx="2265381"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algn="ctr" defTabSz="685783">
              <a:defRPr/>
            </a:pPr>
            <a:r>
              <a:rPr kumimoji="0" lang="ja-JP" altLang="en-US" kern="0" dirty="0">
                <a:solidFill>
                  <a:srgbClr val="000000"/>
                </a:solidFill>
                <a:latin typeface="Arial"/>
                <a:ea typeface="ＭＳ Ｐゴシック"/>
              </a:rPr>
              <a:t>各リリースバージョンのソースコード</a:t>
            </a:r>
          </a:p>
        </p:txBody>
      </p:sp>
      <p:cxnSp>
        <p:nvCxnSpPr>
          <p:cNvPr id="12" name="直線矢印コネクタ 11"/>
          <p:cNvCxnSpPr>
            <a:stCxn id="11" idx="2"/>
            <a:endCxn id="19" idx="0"/>
          </p:cNvCxnSpPr>
          <p:nvPr/>
        </p:nvCxnSpPr>
        <p:spPr>
          <a:xfrm flipH="1">
            <a:off x="5149185" y="1913873"/>
            <a:ext cx="6053" cy="632738"/>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3" name="テキスト ボックス 12"/>
          <p:cNvSpPr txBox="1"/>
          <p:nvPr/>
        </p:nvSpPr>
        <p:spPr>
          <a:xfrm>
            <a:off x="2533359" y="4807863"/>
            <a:ext cx="261396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リファクタリングされた</a:t>
            </a:r>
            <a:endParaRPr kumimoji="0" lang="en-US" altLang="ja-JP" kern="0" dirty="0">
              <a:solidFill>
                <a:srgbClr val="000000"/>
              </a:solidFill>
              <a:latin typeface="Arial"/>
              <a:ea typeface="ＭＳ Ｐゴシック"/>
            </a:endParaRPr>
          </a:p>
          <a:p>
            <a:pPr defTabSz="685783">
              <a:defRPr/>
            </a:pPr>
            <a:r>
              <a:rPr kumimoji="0" lang="en-US" altLang="ja-JP" kern="0" dirty="0" smtClean="0">
                <a:solidFill>
                  <a:srgbClr val="000000"/>
                </a:solidFill>
                <a:latin typeface="Arial"/>
                <a:ea typeface="ＭＳ Ｐゴシック"/>
              </a:rPr>
              <a:t>Code Smell</a:t>
            </a:r>
            <a:endParaRPr kumimoji="0" lang="en-US" altLang="ja-JP" kern="0" dirty="0">
              <a:solidFill>
                <a:srgbClr val="000000"/>
              </a:solidFill>
              <a:latin typeface="Arial"/>
              <a:ea typeface="ＭＳ Ｐゴシック"/>
            </a:endParaRPr>
          </a:p>
        </p:txBody>
      </p:sp>
      <p:cxnSp>
        <p:nvCxnSpPr>
          <p:cNvPr id="14" name="直線矢印コネクタ 13"/>
          <p:cNvCxnSpPr>
            <a:stCxn id="5" idx="2"/>
            <a:endCxn id="15" idx="0"/>
          </p:cNvCxnSpPr>
          <p:nvPr/>
        </p:nvCxnSpPr>
        <p:spPr>
          <a:xfrm>
            <a:off x="5189989" y="3646057"/>
            <a:ext cx="1602016" cy="1157753"/>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5" name="テキスト ボックス 14"/>
          <p:cNvSpPr txBox="1"/>
          <p:nvPr/>
        </p:nvSpPr>
        <p:spPr>
          <a:xfrm>
            <a:off x="5318977" y="4803810"/>
            <a:ext cx="294605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リファクタリングされなかった</a:t>
            </a:r>
            <a:endParaRPr kumimoji="0" lang="en-US" altLang="ja-JP" kern="0" dirty="0">
              <a:solidFill>
                <a:srgbClr val="000000"/>
              </a:solidFill>
              <a:latin typeface="Arial"/>
              <a:ea typeface="ＭＳ Ｐゴシック"/>
            </a:endParaRPr>
          </a:p>
          <a:p>
            <a:pPr defTabSz="685783">
              <a:defRPr/>
            </a:pPr>
            <a:r>
              <a:rPr kumimoji="0" lang="en-US" altLang="ja-JP" kern="0" dirty="0" smtClean="0">
                <a:solidFill>
                  <a:srgbClr val="000000"/>
                </a:solidFill>
                <a:latin typeface="Arial"/>
                <a:ea typeface="ＭＳ Ｐゴシック"/>
              </a:rPr>
              <a:t>Code Smell</a:t>
            </a:r>
            <a:endParaRPr kumimoji="0" lang="en-US" altLang="ja-JP" kern="0" dirty="0">
              <a:solidFill>
                <a:srgbClr val="000000"/>
              </a:solidFill>
              <a:latin typeface="Arial"/>
              <a:ea typeface="ＭＳ Ｐゴシック"/>
            </a:endParaRPr>
          </a:p>
        </p:txBody>
      </p:sp>
      <p:cxnSp>
        <p:nvCxnSpPr>
          <p:cNvPr id="16" name="直線矢印コネクタ 15"/>
          <p:cNvCxnSpPr>
            <a:stCxn id="5" idx="2"/>
            <a:endCxn id="13" idx="0"/>
          </p:cNvCxnSpPr>
          <p:nvPr/>
        </p:nvCxnSpPr>
        <p:spPr>
          <a:xfrm flipH="1">
            <a:off x="3840342" y="3646057"/>
            <a:ext cx="1349647" cy="1161806"/>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7" name="テキスト ボックス 16"/>
          <p:cNvSpPr txBox="1"/>
          <p:nvPr/>
        </p:nvSpPr>
        <p:spPr>
          <a:xfrm>
            <a:off x="5628056" y="2037886"/>
            <a:ext cx="1056700" cy="369332"/>
          </a:xfrm>
          <a:prstGeom prst="rect">
            <a:avLst/>
          </a:prstGeom>
          <a:noFill/>
        </p:spPr>
        <p:txBody>
          <a:bodyPr wrap="none" rtlCol="0">
            <a:spAutoFit/>
          </a:bodyPr>
          <a:lstStyle/>
          <a:p>
            <a:r>
              <a:rPr lang="en-US" altLang="ja-JP" dirty="0" err="1">
                <a:solidFill>
                  <a:srgbClr val="000000"/>
                </a:solidFill>
                <a:latin typeface="Arial"/>
              </a:rPr>
              <a:t>inFusion</a:t>
            </a:r>
            <a:endParaRPr lang="ja-JP" altLang="en-US" dirty="0">
              <a:solidFill>
                <a:srgbClr val="000000"/>
              </a:solidFill>
              <a:latin typeface="Arial"/>
            </a:endParaRPr>
          </a:p>
        </p:txBody>
      </p:sp>
      <p:sp>
        <p:nvSpPr>
          <p:cNvPr id="18" name="テキスト ボックス 17"/>
          <p:cNvSpPr txBox="1"/>
          <p:nvPr/>
        </p:nvSpPr>
        <p:spPr>
          <a:xfrm>
            <a:off x="3915343" y="4031488"/>
            <a:ext cx="2480366" cy="408623"/>
          </a:xfrm>
          <a:prstGeom prst="roundRect">
            <a:avLst/>
          </a:prstGeom>
          <a:solidFill>
            <a:srgbClr val="FFFF99"/>
          </a:solidFill>
          <a:ln w="9525" cap="flat" cmpd="sng" algn="ctr">
            <a:solidFill>
              <a:srgbClr val="DAEDEF">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リファクタリングの一覧</a:t>
            </a:r>
          </a:p>
        </p:txBody>
      </p:sp>
      <p:sp>
        <p:nvSpPr>
          <p:cNvPr id="19" name="テキスト ボックス 18"/>
          <p:cNvSpPr txBox="1"/>
          <p:nvPr/>
        </p:nvSpPr>
        <p:spPr>
          <a:xfrm>
            <a:off x="3962892" y="2546611"/>
            <a:ext cx="2372586"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solidFill>
                  <a:srgbClr val="000000"/>
                </a:solidFill>
                <a:latin typeface="Arial"/>
                <a:ea typeface="ＭＳ Ｐゴシック"/>
              </a:rPr>
              <a:t>Code Smell</a:t>
            </a:r>
            <a:r>
              <a:rPr kumimoji="0" lang="ja-JP" altLang="en-US" kern="0" dirty="0" smtClean="0">
                <a:solidFill>
                  <a:srgbClr val="000000"/>
                </a:solidFill>
                <a:latin typeface="Arial"/>
                <a:ea typeface="ＭＳ Ｐゴシック"/>
              </a:rPr>
              <a:t>の</a:t>
            </a:r>
            <a:r>
              <a:rPr kumimoji="0" lang="ja-JP" altLang="en-US" kern="0" dirty="0">
                <a:solidFill>
                  <a:srgbClr val="000000"/>
                </a:solidFill>
                <a:latin typeface="Arial"/>
                <a:ea typeface="ＭＳ Ｐゴシック"/>
              </a:rPr>
              <a:t>深刻度</a:t>
            </a:r>
            <a:endParaRPr kumimoji="0" lang="en-US" altLang="ja-JP" kern="0" dirty="0">
              <a:solidFill>
                <a:srgbClr val="000000"/>
              </a:solidFill>
              <a:latin typeface="Arial"/>
              <a:ea typeface="ＭＳ Ｐゴシック"/>
            </a:endParaRPr>
          </a:p>
        </p:txBody>
      </p:sp>
      <p:cxnSp>
        <p:nvCxnSpPr>
          <p:cNvPr id="20" name="直線矢印コネクタ 19"/>
          <p:cNvCxnSpPr>
            <a:stCxn id="19" idx="2"/>
            <a:endCxn id="22" idx="0"/>
          </p:cNvCxnSpPr>
          <p:nvPr/>
        </p:nvCxnSpPr>
        <p:spPr>
          <a:xfrm>
            <a:off x="5149185" y="2915943"/>
            <a:ext cx="6052" cy="276999"/>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21" name="角丸四角形 20"/>
          <p:cNvSpPr/>
          <p:nvPr/>
        </p:nvSpPr>
        <p:spPr>
          <a:xfrm>
            <a:off x="457200" y="2746857"/>
            <a:ext cx="2551094" cy="892170"/>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2.</a:t>
            </a:r>
            <a:r>
              <a:rPr kumimoji="0" lang="ja-JP" altLang="en-US" sz="2000" kern="0" dirty="0">
                <a:solidFill>
                  <a:srgbClr val="000000"/>
                </a:solidFill>
                <a:latin typeface="Arial"/>
                <a:ea typeface="ＭＳ Ｐゴシック"/>
              </a:rPr>
              <a:t> </a:t>
            </a:r>
            <a:r>
              <a:rPr kumimoji="0" lang="en-US" altLang="ja-JP" sz="2000" kern="0" dirty="0" smtClean="0">
                <a:solidFill>
                  <a:srgbClr val="000000"/>
                </a:solidFill>
                <a:latin typeface="Arial"/>
                <a:ea typeface="ＭＳ Ｐゴシック"/>
              </a:rPr>
              <a:t>Code Smell</a:t>
            </a:r>
            <a:r>
              <a:rPr kumimoji="0" lang="ja-JP" altLang="en-US" sz="2000" kern="0" dirty="0" smtClean="0">
                <a:solidFill>
                  <a:srgbClr val="000000"/>
                </a:solidFill>
                <a:latin typeface="Arial"/>
                <a:ea typeface="ＭＳ Ｐゴシック"/>
              </a:rPr>
              <a:t>の</a:t>
            </a:r>
            <a:endParaRPr kumimoji="0" lang="en-US" altLang="ja-JP" sz="2000" kern="0" dirty="0" smtClean="0">
              <a:solidFill>
                <a:srgbClr val="000000"/>
              </a:solidFill>
              <a:latin typeface="Arial"/>
              <a:ea typeface="ＭＳ Ｐゴシック"/>
            </a:endParaRPr>
          </a:p>
          <a:p>
            <a:pPr defTabSz="685783">
              <a:defRPr/>
            </a:pPr>
            <a:r>
              <a:rPr kumimoji="0" lang="ja-JP" altLang="en-US" sz="2000" kern="0" dirty="0" smtClean="0">
                <a:solidFill>
                  <a:srgbClr val="000000"/>
                </a:solidFill>
                <a:latin typeface="Arial"/>
                <a:ea typeface="ＭＳ Ｐゴシック"/>
              </a:rPr>
              <a:t>深刻度の増減の計測</a:t>
            </a:r>
            <a:endParaRPr kumimoji="0" lang="en-US" altLang="ja-JP" sz="2000" kern="0" dirty="0">
              <a:solidFill>
                <a:srgbClr val="000000"/>
              </a:solidFill>
              <a:latin typeface="Arial"/>
              <a:ea typeface="ＭＳ Ｐゴシック"/>
            </a:endParaRPr>
          </a:p>
        </p:txBody>
      </p:sp>
      <p:sp>
        <p:nvSpPr>
          <p:cNvPr id="22" name="テキスト ボックス 21"/>
          <p:cNvSpPr txBox="1"/>
          <p:nvPr/>
        </p:nvSpPr>
        <p:spPr>
          <a:xfrm>
            <a:off x="3658526" y="3192942"/>
            <a:ext cx="2993421"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solidFill>
                  <a:srgbClr val="000000"/>
                </a:solidFill>
                <a:latin typeface="Arial"/>
                <a:ea typeface="ＭＳ Ｐゴシック"/>
              </a:rPr>
              <a:t>Code Smell</a:t>
            </a:r>
            <a:r>
              <a:rPr kumimoji="0" lang="ja-JP" altLang="en-US" kern="0" dirty="0" smtClean="0">
                <a:solidFill>
                  <a:srgbClr val="000000"/>
                </a:solidFill>
                <a:latin typeface="Arial"/>
                <a:ea typeface="ＭＳ Ｐゴシック"/>
              </a:rPr>
              <a:t>の</a:t>
            </a:r>
            <a:r>
              <a:rPr kumimoji="0" lang="ja-JP" altLang="en-US" kern="0" dirty="0">
                <a:solidFill>
                  <a:srgbClr val="000000"/>
                </a:solidFill>
                <a:latin typeface="Arial"/>
                <a:ea typeface="ＭＳ Ｐゴシック"/>
              </a:rPr>
              <a:t>深刻度の増減</a:t>
            </a:r>
            <a:endParaRPr kumimoji="0" lang="en-US" altLang="ja-JP" kern="0" dirty="0">
              <a:solidFill>
                <a:srgbClr val="000000"/>
              </a:solidFill>
              <a:latin typeface="Arial"/>
              <a:ea typeface="ＭＳ Ｐゴシック"/>
            </a:endParaRPr>
          </a:p>
        </p:txBody>
      </p:sp>
    </p:spTree>
    <p:extLst>
      <p:ext uri="{BB962C8B-B14F-4D97-AF65-F5344CB8AC3E}">
        <p14:creationId xmlns:p14="http://schemas.microsoft.com/office/powerpoint/2010/main" val="5025009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8" name="直線コネクタ 37"/>
          <p:cNvCxnSpPr>
            <a:stCxn id="17" idx="2"/>
            <a:endCxn id="36" idx="0"/>
          </p:cNvCxnSpPr>
          <p:nvPr/>
        </p:nvCxnSpPr>
        <p:spPr>
          <a:xfrm>
            <a:off x="6692038" y="5158839"/>
            <a:ext cx="0" cy="167578"/>
          </a:xfrm>
          <a:prstGeom prst="line">
            <a:avLst/>
          </a:prstGeom>
        </p:spPr>
        <p:style>
          <a:lnRef idx="3">
            <a:schemeClr val="accent2"/>
          </a:lnRef>
          <a:fillRef idx="0">
            <a:schemeClr val="accent2"/>
          </a:fillRef>
          <a:effectRef idx="2">
            <a:schemeClr val="accent2"/>
          </a:effectRef>
          <a:fontRef idx="minor">
            <a:schemeClr val="tx1"/>
          </a:fontRef>
        </p:style>
      </p:cxnSp>
      <p:cxnSp>
        <p:nvCxnSpPr>
          <p:cNvPr id="31" name="直線コネクタ 30"/>
          <p:cNvCxnSpPr>
            <a:stCxn id="25" idx="3"/>
            <a:endCxn id="17" idx="0"/>
          </p:cNvCxnSpPr>
          <p:nvPr/>
        </p:nvCxnSpPr>
        <p:spPr>
          <a:xfrm>
            <a:off x="5912898" y="3373784"/>
            <a:ext cx="779140" cy="1138724"/>
          </a:xfrm>
          <a:prstGeom prst="line">
            <a:avLst/>
          </a:prstGeom>
        </p:spPr>
        <p:style>
          <a:lnRef idx="3">
            <a:schemeClr val="accent1"/>
          </a:lnRef>
          <a:fillRef idx="0">
            <a:schemeClr val="accent1"/>
          </a:fillRef>
          <a:effectRef idx="2">
            <a:schemeClr val="accent1"/>
          </a:effectRef>
          <a:fontRef idx="minor">
            <a:schemeClr val="tx1"/>
          </a:fontRef>
        </p:style>
      </p:cxnSp>
      <p:cxnSp>
        <p:nvCxnSpPr>
          <p:cNvPr id="27" name="直線コネクタ 26"/>
          <p:cNvCxnSpPr>
            <a:stCxn id="25" idx="1"/>
            <a:endCxn id="16" idx="0"/>
          </p:cNvCxnSpPr>
          <p:nvPr/>
        </p:nvCxnSpPr>
        <p:spPr>
          <a:xfrm flipH="1">
            <a:off x="1991037" y="3373784"/>
            <a:ext cx="820119" cy="1138724"/>
          </a:xfrm>
          <a:prstGeom prst="line">
            <a:avLst/>
          </a:prstGeom>
        </p:spPr>
        <p:style>
          <a:lnRef idx="3">
            <a:schemeClr val="accent1"/>
          </a:lnRef>
          <a:fillRef idx="0">
            <a:schemeClr val="accent1"/>
          </a:fillRef>
          <a:effectRef idx="2">
            <a:schemeClr val="accent1"/>
          </a:effectRef>
          <a:fontRef idx="minor">
            <a:schemeClr val="tx1"/>
          </a:fontRef>
        </p:style>
      </p:cxnSp>
      <p:sp>
        <p:nvSpPr>
          <p:cNvPr id="2" name="タイトル 1"/>
          <p:cNvSpPr>
            <a:spLocks noGrp="1"/>
          </p:cNvSpPr>
          <p:nvPr>
            <p:ph type="title"/>
          </p:nvPr>
        </p:nvSpPr>
        <p:spPr/>
        <p:txBody>
          <a:bodyPr/>
          <a:lstStyle/>
          <a:p>
            <a:r>
              <a:rPr kumimoji="1" lang="ja-JP" altLang="en-US" dirty="0" smtClean="0"/>
              <a:t>リファクタリング</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ソフトウェア</a:t>
            </a:r>
            <a:r>
              <a:rPr lang="ja-JP" altLang="en-US" dirty="0"/>
              <a:t>の</a:t>
            </a:r>
            <a:r>
              <a:rPr lang="ja-JP" altLang="en-US" dirty="0" smtClean="0"/>
              <a:t>外部から見た動作を</a:t>
            </a:r>
            <a:r>
              <a:rPr lang="ja-JP" altLang="en-US" dirty="0"/>
              <a:t>変えずに</a:t>
            </a:r>
            <a:r>
              <a:rPr lang="en-US" altLang="ja-JP" dirty="0"/>
              <a:t>, </a:t>
            </a:r>
            <a:r>
              <a:rPr lang="ja-JP" altLang="en-US" dirty="0" smtClean="0"/>
              <a:t>ソースコードを整理する作業</a:t>
            </a:r>
            <a:r>
              <a:rPr lang="en-US" altLang="ja-JP" dirty="0"/>
              <a:t>[1</a:t>
            </a:r>
            <a:r>
              <a:rPr lang="en-US" altLang="ja-JP" dirty="0" smtClean="0"/>
              <a:t>]</a:t>
            </a:r>
          </a:p>
          <a:p>
            <a:pPr lvl="1"/>
            <a:r>
              <a:rPr kumimoji="1" lang="ja-JP" altLang="en-US" dirty="0" smtClean="0"/>
              <a:t>クラスや</a:t>
            </a:r>
            <a:r>
              <a:rPr lang="ja-JP" altLang="en-US" dirty="0" smtClean="0"/>
              <a:t>メソッド</a:t>
            </a:r>
            <a:r>
              <a:rPr kumimoji="1" lang="ja-JP" altLang="en-US" dirty="0" smtClean="0"/>
              <a:t>などのプログラム要素</a:t>
            </a:r>
            <a:r>
              <a:rPr lang="ja-JP" altLang="en-US" dirty="0"/>
              <a:t>が</a:t>
            </a:r>
            <a:r>
              <a:rPr kumimoji="1" lang="ja-JP" altLang="en-US" dirty="0" smtClean="0"/>
              <a:t>対象</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a:t>
            </a:fld>
            <a:endParaRPr lang="en-US" altLang="ja-JP" dirty="0">
              <a:solidFill>
                <a:srgbClr val="000000"/>
              </a:solidFill>
            </a:endParaRPr>
          </a:p>
        </p:txBody>
      </p:sp>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2340" y="3629385"/>
            <a:ext cx="717394" cy="931265"/>
          </a:xfrm>
          <a:prstGeom prst="rect">
            <a:avLst/>
          </a:prstGeom>
        </p:spPr>
      </p:pic>
      <p:pic>
        <p:nvPicPr>
          <p:cNvPr id="13" name="図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74324" y="3629385"/>
            <a:ext cx="717394" cy="931265"/>
          </a:xfrm>
          <a:prstGeom prst="rect">
            <a:avLst/>
          </a:prstGeom>
        </p:spPr>
      </p:pic>
      <p:pic>
        <p:nvPicPr>
          <p:cNvPr id="14" name="図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79441" y="4396942"/>
            <a:ext cx="1241941" cy="1241941"/>
          </a:xfrm>
          <a:prstGeom prst="rect">
            <a:avLst/>
          </a:prstGeom>
        </p:spPr>
      </p:pic>
      <p:sp>
        <p:nvSpPr>
          <p:cNvPr id="16" name="テキスト ボックス 15"/>
          <p:cNvSpPr txBox="1"/>
          <p:nvPr/>
        </p:nvSpPr>
        <p:spPr>
          <a:xfrm>
            <a:off x="1257868" y="4512508"/>
            <a:ext cx="1466338" cy="646331"/>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kumimoji="1" lang="ja-JP" altLang="en-US" dirty="0" smtClean="0"/>
              <a:t>理解しにくい</a:t>
            </a:r>
            <a:endParaRPr kumimoji="1" lang="en-US" altLang="ja-JP" dirty="0" smtClean="0"/>
          </a:p>
          <a:p>
            <a:r>
              <a:rPr kumimoji="1" lang="ja-JP" altLang="en-US" dirty="0" smtClean="0"/>
              <a:t>ソースコード</a:t>
            </a:r>
            <a:endParaRPr kumimoji="1" lang="en-US" altLang="ja-JP" dirty="0" smtClean="0"/>
          </a:p>
        </p:txBody>
      </p:sp>
      <p:sp>
        <p:nvSpPr>
          <p:cNvPr id="17" name="テキスト ボックス 16"/>
          <p:cNvSpPr txBox="1"/>
          <p:nvPr/>
        </p:nvSpPr>
        <p:spPr>
          <a:xfrm>
            <a:off x="5933480" y="4512508"/>
            <a:ext cx="1517116" cy="646331"/>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kumimoji="1" lang="ja-JP" altLang="en-US" dirty="0" smtClean="0"/>
              <a:t>理解しやすい</a:t>
            </a:r>
            <a:endParaRPr kumimoji="1" lang="en-US" altLang="ja-JP" dirty="0" smtClean="0"/>
          </a:p>
          <a:p>
            <a:r>
              <a:rPr kumimoji="1" lang="ja-JP" altLang="en-US" dirty="0" smtClean="0"/>
              <a:t>ソースコード</a:t>
            </a:r>
            <a:endParaRPr kumimoji="1" lang="en-US" altLang="ja-JP" dirty="0" smtClean="0"/>
          </a:p>
        </p:txBody>
      </p:sp>
      <p:sp>
        <p:nvSpPr>
          <p:cNvPr id="21" name="右矢印 20"/>
          <p:cNvSpPr/>
          <p:nvPr/>
        </p:nvSpPr>
        <p:spPr>
          <a:xfrm>
            <a:off x="2919111" y="4386047"/>
            <a:ext cx="2927839" cy="183314"/>
          </a:xfrm>
          <a:prstGeom prst="rightArrow">
            <a:avLst/>
          </a:prstGeom>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3" name="角丸四角形 22"/>
          <p:cNvSpPr/>
          <p:nvPr/>
        </p:nvSpPr>
        <p:spPr>
          <a:xfrm>
            <a:off x="3401685" y="3962194"/>
            <a:ext cx="1943100" cy="465632"/>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smtClean="0"/>
              <a:t>リファクタリング</a:t>
            </a:r>
            <a:endParaRPr lang="ja-JP" altLang="en-US" dirty="0"/>
          </a:p>
        </p:txBody>
      </p:sp>
      <p:sp>
        <p:nvSpPr>
          <p:cNvPr id="24" name="テキスト ボックス 23"/>
          <p:cNvSpPr txBox="1"/>
          <p:nvPr/>
        </p:nvSpPr>
        <p:spPr>
          <a:xfrm>
            <a:off x="3923159" y="5624769"/>
            <a:ext cx="877737"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kumimoji="1" lang="ja-JP" altLang="en-US" dirty="0" smtClean="0"/>
              <a:t>開発者</a:t>
            </a:r>
            <a:endParaRPr kumimoji="1" lang="ja-JP" altLang="en-US" dirty="0"/>
          </a:p>
        </p:txBody>
      </p:sp>
      <p:sp>
        <p:nvSpPr>
          <p:cNvPr id="25" name="角丸四角形 24"/>
          <p:cNvSpPr/>
          <p:nvPr/>
        </p:nvSpPr>
        <p:spPr>
          <a:xfrm>
            <a:off x="2811156" y="3140968"/>
            <a:ext cx="3101742" cy="465632"/>
          </a:xfrm>
          <a:prstGeom prst="roundRect">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b="1" dirty="0"/>
              <a:t>外部</a:t>
            </a:r>
            <a:r>
              <a:rPr lang="ja-JP" altLang="en-US" b="1" dirty="0" smtClean="0"/>
              <a:t>から見た</a:t>
            </a:r>
            <a:r>
              <a:rPr lang="ja-JP" altLang="en-US" b="1" dirty="0"/>
              <a:t>動作</a:t>
            </a:r>
            <a:r>
              <a:rPr lang="ja-JP" altLang="en-US" b="1" dirty="0" smtClean="0"/>
              <a:t>は</a:t>
            </a:r>
            <a:r>
              <a:rPr lang="ja-JP" altLang="en-US" b="1" dirty="0"/>
              <a:t>同</a:t>
            </a:r>
            <a:r>
              <a:rPr lang="ja-JP" altLang="en-US" b="1" dirty="0" smtClean="0"/>
              <a:t>じ</a:t>
            </a:r>
            <a:endParaRPr lang="ja-JP" altLang="en-US" b="1" dirty="0"/>
          </a:p>
        </p:txBody>
      </p:sp>
      <p:sp>
        <p:nvSpPr>
          <p:cNvPr id="36" name="角丸四角形 35"/>
          <p:cNvSpPr/>
          <p:nvPr/>
        </p:nvSpPr>
        <p:spPr>
          <a:xfrm>
            <a:off x="5350295" y="5326417"/>
            <a:ext cx="2683485" cy="573472"/>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t>機能</a:t>
            </a:r>
            <a:r>
              <a:rPr lang="ja-JP" altLang="en-US" dirty="0" smtClean="0"/>
              <a:t>の追加</a:t>
            </a:r>
            <a:r>
              <a:rPr lang="en-US" altLang="ja-JP" dirty="0" smtClean="0"/>
              <a:t>, </a:t>
            </a:r>
            <a:r>
              <a:rPr lang="ja-JP" altLang="en-US" dirty="0" smtClean="0"/>
              <a:t>バグの修正がしやすい</a:t>
            </a:r>
            <a:endParaRPr lang="ja-JP" altLang="en-US" dirty="0"/>
          </a:p>
        </p:txBody>
      </p:sp>
      <p:sp>
        <p:nvSpPr>
          <p:cNvPr id="19" name="テキスト ボックス 18"/>
          <p:cNvSpPr txBox="1"/>
          <p:nvPr/>
        </p:nvSpPr>
        <p:spPr>
          <a:xfrm>
            <a:off x="27856" y="6236331"/>
            <a:ext cx="8395855" cy="338554"/>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600" dirty="0"/>
              <a:t>[1] M. </a:t>
            </a:r>
            <a:r>
              <a:rPr lang="en-US" altLang="ja-JP" sz="1600" dirty="0" smtClean="0"/>
              <a:t>Fowler. </a:t>
            </a:r>
            <a:r>
              <a:rPr lang="en-US" altLang="ja-JP" sz="1600" i="1" dirty="0" err="1" smtClean="0"/>
              <a:t>Refactoring:Improving</a:t>
            </a:r>
            <a:r>
              <a:rPr lang="en-US" altLang="ja-JP" sz="1600" i="1" dirty="0" smtClean="0"/>
              <a:t> </a:t>
            </a:r>
            <a:r>
              <a:rPr lang="en-US" altLang="ja-JP" sz="1600" i="1" dirty="0"/>
              <a:t>the Design of Existing Code</a:t>
            </a:r>
            <a:r>
              <a:rPr lang="en-US" altLang="ja-JP" sz="1600" dirty="0" smtClean="0"/>
              <a:t>. Addison Wesley</a:t>
            </a:r>
            <a:r>
              <a:rPr lang="ja-JP" altLang="en-US" sz="1600" dirty="0" err="1" smtClean="0"/>
              <a:t>，</a:t>
            </a:r>
            <a:r>
              <a:rPr lang="en-US" altLang="ja-JP" sz="1600" dirty="0" smtClean="0"/>
              <a:t>1999</a:t>
            </a:r>
            <a:r>
              <a:rPr lang="en-US" altLang="ja-JP" sz="1600" dirty="0"/>
              <a:t>.</a:t>
            </a:r>
            <a:endParaRPr kumimoji="1" lang="ja-JP" altLang="en-US" sz="1600" dirty="0"/>
          </a:p>
        </p:txBody>
      </p:sp>
    </p:spTree>
    <p:extLst>
      <p:ext uri="{BB962C8B-B14F-4D97-AF65-F5344CB8AC3E}">
        <p14:creationId xmlns:p14="http://schemas.microsoft.com/office/powerpoint/2010/main" val="944877302"/>
      </p:ext>
    </p:extLst>
  </p:cSld>
  <p:clrMapOvr>
    <a:masterClrMapping/>
  </p:clrMapOvr>
  <mc:AlternateContent xmlns:mc="http://schemas.openxmlformats.org/markup-compatibility/2006" xmlns:p14="http://schemas.microsoft.com/office/powerpoint/2010/main">
    <mc:Choice Requires="p14">
      <p:transition spd="slow" p14:dur="2000" advTm="10594"/>
    </mc:Choice>
    <mc:Fallback xmlns="">
      <p:transition spd="slow" advTm="10594"/>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66622"/>
            <a:ext cx="8218488" cy="788195"/>
          </a:xfrm>
        </p:spPr>
        <p:txBody>
          <a:bodyPr/>
          <a:lstStyle/>
          <a:p>
            <a:r>
              <a:rPr lang="ja-JP" altLang="en-US" dirty="0" smtClean="0"/>
              <a:t>ＲＱ１のための有意差検定</a:t>
            </a:r>
            <a:endParaRPr kumimoji="1" lang="ja-JP" altLang="en-US" dirty="0"/>
          </a:p>
        </p:txBody>
      </p:sp>
      <p:sp>
        <p:nvSpPr>
          <p:cNvPr id="3" name="コンテンツ プレースホルダー 2"/>
          <p:cNvSpPr>
            <a:spLocks noGrp="1"/>
          </p:cNvSpPr>
          <p:nvPr>
            <p:ph idx="1"/>
          </p:nvPr>
        </p:nvSpPr>
        <p:spPr>
          <a:xfrm>
            <a:off x="199202" y="3466387"/>
            <a:ext cx="8637588" cy="1114741"/>
          </a:xfrm>
        </p:spPr>
        <p:txBody>
          <a:bodyPr/>
          <a:lstStyle/>
          <a:p>
            <a:pPr lvl="1"/>
            <a:r>
              <a:rPr lang="ja-JP" altLang="en-US" dirty="0" smtClean="0"/>
              <a:t>マン・</a:t>
            </a:r>
            <a:r>
              <a:rPr lang="ja-JP" altLang="en-US" dirty="0"/>
              <a:t>ホイットニーの</a:t>
            </a:r>
            <a:r>
              <a:rPr lang="en-US" altLang="ja-JP" dirty="0"/>
              <a:t>U</a:t>
            </a:r>
            <a:r>
              <a:rPr lang="ja-JP" altLang="en-US" dirty="0"/>
              <a:t>検定と</a:t>
            </a:r>
            <a:r>
              <a:rPr lang="ja-JP" altLang="en-US" dirty="0" smtClean="0"/>
              <a:t>いう</a:t>
            </a:r>
            <a:r>
              <a:rPr lang="en-US" altLang="ja-JP" dirty="0" smtClean="0"/>
              <a:t>, </a:t>
            </a:r>
            <a:r>
              <a:rPr lang="ja-JP" altLang="en-US" dirty="0" smtClean="0"/>
              <a:t>ノンパラメトリック</a:t>
            </a:r>
            <a:r>
              <a:rPr lang="ja-JP" altLang="en-US" dirty="0"/>
              <a:t>な有意差検定の</a:t>
            </a:r>
            <a:r>
              <a:rPr lang="ja-JP" altLang="en-US" dirty="0" smtClean="0"/>
              <a:t>一つを用いて片側検定を行なった</a:t>
            </a:r>
            <a:endParaRPr lang="en-US" altLang="ja-JP" dirty="0" smtClean="0"/>
          </a:p>
          <a:p>
            <a:pPr marL="457200" lvl="1" indent="0">
              <a:buNone/>
            </a:pPr>
            <a:endParaRPr lang="en-US" altLang="ja-JP" sz="1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20</a:t>
            </a:fld>
            <a:endParaRPr lang="en-US" altLang="ja-JP">
              <a:solidFill>
                <a:srgbClr val="000000"/>
              </a:solidFill>
            </a:endParaRPr>
          </a:p>
        </p:txBody>
      </p:sp>
      <p:sp>
        <p:nvSpPr>
          <p:cNvPr id="5" name="正方形/長方形 4"/>
          <p:cNvSpPr/>
          <p:nvPr/>
        </p:nvSpPr>
        <p:spPr>
          <a:xfrm>
            <a:off x="187342" y="2420888"/>
            <a:ext cx="8788846" cy="1051560"/>
          </a:xfrm>
          <a:prstGeom prst="rect">
            <a:avLst/>
          </a:prstGeom>
          <a:ln/>
        </p:spPr>
        <p:style>
          <a:lnRef idx="1">
            <a:schemeClr val="accent2"/>
          </a:lnRef>
          <a:fillRef idx="2">
            <a:schemeClr val="accent2"/>
          </a:fillRef>
          <a:effectRef idx="1">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lvl="1"/>
            <a:r>
              <a:rPr lang="ja-JP" altLang="en-US" sz="3200" dirty="0">
                <a:solidFill>
                  <a:srgbClr val="000000"/>
                </a:solidFill>
              </a:rPr>
              <a:t>リファクタリング</a:t>
            </a:r>
            <a:r>
              <a:rPr lang="ja-JP" altLang="en-US" sz="3200" dirty="0" smtClean="0">
                <a:solidFill>
                  <a:srgbClr val="000000"/>
                </a:solidFill>
              </a:rPr>
              <a:t>されたクラス・メソッドは</a:t>
            </a:r>
            <a:r>
              <a:rPr lang="en-US" altLang="ja-JP" sz="3200" dirty="0">
                <a:solidFill>
                  <a:srgbClr val="000000"/>
                </a:solidFill>
              </a:rPr>
              <a:t>, </a:t>
            </a:r>
            <a:r>
              <a:rPr lang="ja-JP" altLang="en-US" sz="3200" dirty="0">
                <a:solidFill>
                  <a:srgbClr val="000000"/>
                </a:solidFill>
              </a:rPr>
              <a:t>そうで</a:t>
            </a:r>
            <a:r>
              <a:rPr lang="ja-JP" altLang="en-US" sz="3200" dirty="0" smtClean="0">
                <a:solidFill>
                  <a:srgbClr val="000000"/>
                </a:solidFill>
              </a:rPr>
              <a:t>ないものに比べて</a:t>
            </a:r>
            <a:r>
              <a:rPr lang="en-US" altLang="ja-JP" sz="3200" dirty="0" smtClean="0">
                <a:solidFill>
                  <a:srgbClr val="000000"/>
                </a:solidFill>
              </a:rPr>
              <a:t>, </a:t>
            </a:r>
            <a:r>
              <a:rPr lang="ja-JP" altLang="en-US" sz="3200" dirty="0" smtClean="0">
                <a:solidFill>
                  <a:srgbClr val="000000"/>
                </a:solidFill>
              </a:rPr>
              <a:t>深刻度</a:t>
            </a:r>
            <a:r>
              <a:rPr lang="ja-JP" altLang="en-US" sz="3200" dirty="0">
                <a:solidFill>
                  <a:srgbClr val="000000"/>
                </a:solidFill>
              </a:rPr>
              <a:t>が有意に高いかを</a:t>
            </a:r>
            <a:r>
              <a:rPr lang="ja-JP" altLang="en-US" sz="3200" dirty="0" smtClean="0">
                <a:solidFill>
                  <a:srgbClr val="000000"/>
                </a:solidFill>
              </a:rPr>
              <a:t>調べた</a:t>
            </a:r>
            <a:endParaRPr lang="en-US" altLang="ja-JP" sz="3200" dirty="0">
              <a:solidFill>
                <a:srgbClr val="000000"/>
              </a:solidFill>
            </a:endParaRPr>
          </a:p>
        </p:txBody>
      </p:sp>
      <p:sp>
        <p:nvSpPr>
          <p:cNvPr id="8" name="下矢印 7"/>
          <p:cNvSpPr/>
          <p:nvPr/>
        </p:nvSpPr>
        <p:spPr>
          <a:xfrm>
            <a:off x="3858002" y="2060848"/>
            <a:ext cx="853631" cy="345912"/>
          </a:xfrm>
          <a:prstGeom prst="downArrow">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6" name="正方形/長方形 5"/>
          <p:cNvSpPr/>
          <p:nvPr/>
        </p:nvSpPr>
        <p:spPr>
          <a:xfrm>
            <a:off x="-36512" y="1412776"/>
            <a:ext cx="971741" cy="461665"/>
          </a:xfrm>
          <a:prstGeom prst="rect">
            <a:avLst/>
          </a:prstGeom>
        </p:spPr>
        <p:txBody>
          <a:bodyPr wrap="none">
            <a:spAutoFit/>
          </a:bodyPr>
          <a:lstStyle/>
          <a:p>
            <a:r>
              <a:rPr lang="en-US" altLang="ja-JP" sz="2400" kern="0" dirty="0">
                <a:solidFill>
                  <a:srgbClr val="000000"/>
                </a:solidFill>
              </a:rPr>
              <a:t>RQ1</a:t>
            </a:r>
            <a:r>
              <a:rPr lang="ja-JP" altLang="en-US" sz="2400" kern="0" dirty="0">
                <a:solidFill>
                  <a:srgbClr val="000000"/>
                </a:solidFill>
              </a:rPr>
              <a:t>：</a:t>
            </a:r>
            <a:endParaRPr lang="ja-JP" altLang="en-US" sz="2400" dirty="0"/>
          </a:p>
        </p:txBody>
      </p:sp>
      <p:sp>
        <p:nvSpPr>
          <p:cNvPr id="9" name="正方形/長方形 8"/>
          <p:cNvSpPr/>
          <p:nvPr/>
        </p:nvSpPr>
        <p:spPr>
          <a:xfrm>
            <a:off x="834887" y="1268760"/>
            <a:ext cx="7913826" cy="792088"/>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400" kern="0" dirty="0">
                <a:solidFill>
                  <a:srgbClr val="000000"/>
                </a:solidFill>
              </a:rPr>
              <a:t>深刻度の</a:t>
            </a:r>
            <a:r>
              <a:rPr lang="ja-JP" altLang="en-US" sz="2400" kern="0" dirty="0" smtClean="0">
                <a:solidFill>
                  <a:srgbClr val="000000"/>
                </a:solidFill>
              </a:rPr>
              <a:t>高い</a:t>
            </a:r>
            <a:r>
              <a:rPr lang="en-US" altLang="ja-JP" sz="2400" kern="0" dirty="0" smtClean="0">
                <a:solidFill>
                  <a:srgbClr val="000000"/>
                </a:solidFill>
              </a:rPr>
              <a:t>Code Smell</a:t>
            </a:r>
            <a:r>
              <a:rPr lang="ja-JP" altLang="en-US" sz="2400" kern="0" dirty="0" smtClean="0">
                <a:solidFill>
                  <a:srgbClr val="000000"/>
                </a:solidFill>
              </a:rPr>
              <a:t>を含むクラス・メソッドがより</a:t>
            </a:r>
            <a:r>
              <a:rPr lang="ja-JP" altLang="en-US" sz="2400" kern="0" dirty="0">
                <a:solidFill>
                  <a:srgbClr val="000000"/>
                </a:solidFill>
              </a:rPr>
              <a:t>リファクタリングされる</a:t>
            </a:r>
            <a:r>
              <a:rPr lang="ja-JP" altLang="en-US" sz="2400" kern="0" dirty="0" smtClean="0">
                <a:solidFill>
                  <a:srgbClr val="000000"/>
                </a:solidFill>
              </a:rPr>
              <a:t>か？</a:t>
            </a:r>
            <a:endParaRPr kumimoji="1" lang="ja-JP" altLang="en-US" sz="1400" dirty="0">
              <a:solidFill>
                <a:schemeClr val="tx1"/>
              </a:solidFill>
            </a:endParaRPr>
          </a:p>
        </p:txBody>
      </p:sp>
      <p:sp>
        <p:nvSpPr>
          <p:cNvPr id="11" name="テキスト ボックス 10"/>
          <p:cNvSpPr txBox="1"/>
          <p:nvPr/>
        </p:nvSpPr>
        <p:spPr>
          <a:xfrm>
            <a:off x="1838355" y="6348661"/>
            <a:ext cx="492443" cy="348813"/>
          </a:xfrm>
          <a:prstGeom prst="rect">
            <a:avLst/>
          </a:prstGeom>
          <a:noFill/>
        </p:spPr>
        <p:txBody>
          <a:bodyPr vert="eaVert" wrap="none" rtlCol="0">
            <a:spAutoFit/>
          </a:bodyPr>
          <a:lstStyle/>
          <a:p>
            <a:r>
              <a:rPr kumimoji="1" lang="en-US" altLang="ja-JP" sz="2000" dirty="0" smtClean="0"/>
              <a:t>…</a:t>
            </a:r>
            <a:endParaRPr kumimoji="1" lang="ja-JP" altLang="en-US" sz="2000" dirty="0"/>
          </a:p>
        </p:txBody>
      </p:sp>
      <p:graphicFrame>
        <p:nvGraphicFramePr>
          <p:cNvPr id="12" name="表 11"/>
          <p:cNvGraphicFramePr>
            <a:graphicFrameLocks noGrp="1"/>
          </p:cNvGraphicFramePr>
          <p:nvPr>
            <p:extLst>
              <p:ext uri="{D42A27DB-BD31-4B8C-83A1-F6EECF244321}">
                <p14:modId xmlns:p14="http://schemas.microsoft.com/office/powerpoint/2010/main" val="1372264848"/>
              </p:ext>
            </p:extLst>
          </p:nvPr>
        </p:nvGraphicFramePr>
        <p:xfrm>
          <a:off x="633909" y="4894302"/>
          <a:ext cx="2629853" cy="1447800"/>
        </p:xfrm>
        <a:graphic>
          <a:graphicData uri="http://schemas.openxmlformats.org/drawingml/2006/table">
            <a:tbl>
              <a:tblPr firstRow="1" bandRow="1">
                <a:tableStyleId>{5940675A-B579-460E-94D1-54222C63F5DA}</a:tableStyleId>
              </a:tblPr>
              <a:tblGrid>
                <a:gridCol w="881380"/>
                <a:gridCol w="898843"/>
                <a:gridCol w="849630"/>
              </a:tblGrid>
              <a:tr h="315646">
                <a:tc>
                  <a:txBody>
                    <a:bodyPr/>
                    <a:lstStyle/>
                    <a:p>
                      <a:r>
                        <a:rPr kumimoji="1" lang="ja-JP" altLang="en-US" sz="1600" dirty="0" smtClean="0"/>
                        <a:t>リリース</a:t>
                      </a:r>
                      <a:endParaRPr kumimoji="1" lang="ja-JP" altLang="en-US" sz="1600" dirty="0"/>
                    </a:p>
                  </a:txBody>
                  <a:tcPr/>
                </a:tc>
                <a:tc>
                  <a:txBody>
                    <a:bodyPr/>
                    <a:lstStyle/>
                    <a:p>
                      <a:r>
                        <a:rPr kumimoji="1" lang="ja-JP" altLang="en-US" sz="1600" dirty="0" smtClean="0"/>
                        <a:t>クラス</a:t>
                      </a:r>
                      <a:endParaRPr kumimoji="1" lang="ja-JP" altLang="en-US" sz="1600" dirty="0"/>
                    </a:p>
                  </a:txBody>
                  <a:tcPr/>
                </a:tc>
                <a:tc>
                  <a:txBody>
                    <a:bodyPr/>
                    <a:lstStyle/>
                    <a:p>
                      <a:r>
                        <a:rPr kumimoji="1" lang="ja-JP" altLang="en-US" sz="1600" dirty="0" smtClean="0"/>
                        <a:t>深刻度</a:t>
                      </a:r>
                      <a:endParaRPr kumimoji="1" lang="ja-JP" altLang="en-US" sz="1600" dirty="0"/>
                    </a:p>
                  </a:txBody>
                  <a:tcPr/>
                </a:tc>
              </a:tr>
              <a:tr h="370840">
                <a:tc>
                  <a:txBody>
                    <a:bodyPr/>
                    <a:lstStyle/>
                    <a:p>
                      <a:r>
                        <a:rPr kumimoji="1" lang="en-US" altLang="ja-JP" sz="1600" dirty="0" smtClean="0"/>
                        <a:t>1</a:t>
                      </a:r>
                      <a:endParaRPr kumimoji="1" lang="ja-JP" altLang="en-US" sz="1600" dirty="0"/>
                    </a:p>
                  </a:txBody>
                  <a:tcPr/>
                </a:tc>
                <a:tc>
                  <a:txBody>
                    <a:bodyPr/>
                    <a:lstStyle/>
                    <a:p>
                      <a:r>
                        <a:rPr kumimoji="1" lang="ja-JP" altLang="en-US" sz="1600" dirty="0" smtClean="0"/>
                        <a:t>クラス</a:t>
                      </a:r>
                      <a:r>
                        <a:rPr kumimoji="1" lang="en-US" altLang="ja-JP" sz="1600" dirty="0" smtClean="0"/>
                        <a:t>A</a:t>
                      </a:r>
                      <a:endParaRPr kumimoji="1" lang="ja-JP" altLang="en-US" sz="1600" dirty="0"/>
                    </a:p>
                  </a:txBody>
                  <a:tcPr/>
                </a:tc>
                <a:tc>
                  <a:txBody>
                    <a:bodyPr/>
                    <a:lstStyle/>
                    <a:p>
                      <a:r>
                        <a:rPr kumimoji="1" lang="en-US" altLang="ja-JP" sz="1600" dirty="0" smtClean="0"/>
                        <a:t>4</a:t>
                      </a:r>
                      <a:endParaRPr kumimoji="1" lang="ja-JP" altLang="en-US" sz="1600" dirty="0"/>
                    </a:p>
                  </a:txBody>
                  <a:tcPr/>
                </a:tc>
              </a:tr>
              <a:tr h="370840">
                <a:tc>
                  <a:txBody>
                    <a:bodyPr/>
                    <a:lstStyle/>
                    <a:p>
                      <a:r>
                        <a:rPr kumimoji="1" lang="en-US" altLang="ja-JP" sz="1600" dirty="0" smtClean="0"/>
                        <a:t>1</a:t>
                      </a:r>
                      <a:endParaRPr kumimoji="1" lang="ja-JP" alt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クラス</a:t>
                      </a:r>
                      <a:r>
                        <a:rPr kumimoji="1" lang="en-US" altLang="ja-JP" sz="1600" dirty="0" smtClean="0"/>
                        <a:t>D</a:t>
                      </a:r>
                      <a:endParaRPr kumimoji="1" lang="ja-JP" altLang="en-US" sz="1600" dirty="0" smtClean="0"/>
                    </a:p>
                  </a:txBody>
                  <a:tcPr/>
                </a:tc>
                <a:tc>
                  <a:txBody>
                    <a:bodyPr/>
                    <a:lstStyle/>
                    <a:p>
                      <a:r>
                        <a:rPr kumimoji="1" lang="en-US" altLang="ja-JP" sz="1600" dirty="0" smtClean="0"/>
                        <a:t>10</a:t>
                      </a:r>
                      <a:endParaRPr kumimoji="1" lang="ja-JP" altLang="en-US" sz="1600" dirty="0"/>
                    </a:p>
                  </a:txBody>
                  <a:tcPr/>
                </a:tc>
              </a:tr>
              <a:tr h="370840">
                <a:tc>
                  <a:txBody>
                    <a:bodyPr/>
                    <a:lstStyle/>
                    <a:p>
                      <a:r>
                        <a:rPr kumimoji="1" lang="en-US" altLang="ja-JP" sz="1600" dirty="0" smtClean="0"/>
                        <a:t>2</a:t>
                      </a:r>
                      <a:endParaRPr kumimoji="1" lang="ja-JP" altLang="en-US" sz="1600" dirty="0"/>
                    </a:p>
                  </a:txBody>
                  <a:tcPr/>
                </a:tc>
                <a:tc>
                  <a:txBody>
                    <a:bodyPr/>
                    <a:lstStyle/>
                    <a:p>
                      <a:r>
                        <a:rPr kumimoji="1" lang="ja-JP" altLang="en-US" sz="1600" dirty="0" smtClean="0"/>
                        <a:t>クラス</a:t>
                      </a:r>
                      <a:r>
                        <a:rPr kumimoji="1" lang="en-US" altLang="ja-JP" sz="1600" dirty="0" smtClean="0"/>
                        <a:t>A</a:t>
                      </a:r>
                      <a:endParaRPr kumimoji="1" lang="ja-JP" altLang="en-US" sz="1600" dirty="0"/>
                    </a:p>
                  </a:txBody>
                  <a:tcPr/>
                </a:tc>
                <a:tc>
                  <a:txBody>
                    <a:bodyPr/>
                    <a:lstStyle/>
                    <a:p>
                      <a:r>
                        <a:rPr kumimoji="1" lang="en-US" altLang="ja-JP" sz="1600" dirty="0" smtClean="0"/>
                        <a:t>4</a:t>
                      </a:r>
                      <a:endParaRPr kumimoji="1" lang="ja-JP" altLang="en-US" sz="1600" dirty="0"/>
                    </a:p>
                  </a:txBody>
                  <a:tcPr/>
                </a:tc>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3587373193"/>
              </p:ext>
            </p:extLst>
          </p:nvPr>
        </p:nvGraphicFramePr>
        <p:xfrm>
          <a:off x="5940152" y="4907423"/>
          <a:ext cx="2629853" cy="1447800"/>
        </p:xfrm>
        <a:graphic>
          <a:graphicData uri="http://schemas.openxmlformats.org/drawingml/2006/table">
            <a:tbl>
              <a:tblPr firstRow="1" bandRow="1">
                <a:tableStyleId>{5940675A-B579-460E-94D1-54222C63F5DA}</a:tableStyleId>
              </a:tblPr>
              <a:tblGrid>
                <a:gridCol w="881380"/>
                <a:gridCol w="898843"/>
                <a:gridCol w="849630"/>
              </a:tblGrid>
              <a:tr h="315646">
                <a:tc>
                  <a:txBody>
                    <a:bodyPr/>
                    <a:lstStyle/>
                    <a:p>
                      <a:r>
                        <a:rPr kumimoji="1" lang="ja-JP" altLang="en-US" sz="1600" dirty="0" smtClean="0"/>
                        <a:t>リリース</a:t>
                      </a:r>
                      <a:endParaRPr kumimoji="1" lang="ja-JP" altLang="en-US" sz="1600" dirty="0"/>
                    </a:p>
                  </a:txBody>
                  <a:tcPr/>
                </a:tc>
                <a:tc>
                  <a:txBody>
                    <a:bodyPr/>
                    <a:lstStyle/>
                    <a:p>
                      <a:r>
                        <a:rPr kumimoji="1" lang="ja-JP" altLang="en-US" sz="1600" dirty="0" smtClean="0"/>
                        <a:t>クラス</a:t>
                      </a:r>
                      <a:endParaRPr kumimoji="1" lang="ja-JP" altLang="en-US" sz="1600" dirty="0"/>
                    </a:p>
                  </a:txBody>
                  <a:tcPr/>
                </a:tc>
                <a:tc>
                  <a:txBody>
                    <a:bodyPr/>
                    <a:lstStyle/>
                    <a:p>
                      <a:r>
                        <a:rPr kumimoji="1" lang="ja-JP" altLang="en-US" sz="1600" dirty="0" smtClean="0"/>
                        <a:t>深刻度</a:t>
                      </a:r>
                      <a:endParaRPr kumimoji="1" lang="ja-JP" altLang="en-US" sz="1600" dirty="0"/>
                    </a:p>
                  </a:txBody>
                  <a:tcPr/>
                </a:tc>
              </a:tr>
              <a:tr h="370840">
                <a:tc>
                  <a:txBody>
                    <a:bodyPr/>
                    <a:lstStyle/>
                    <a:p>
                      <a:r>
                        <a:rPr kumimoji="1" lang="en-US" altLang="ja-JP" sz="1600" dirty="0" smtClean="0"/>
                        <a:t>1</a:t>
                      </a:r>
                      <a:endParaRPr kumimoji="1" lang="ja-JP" altLang="en-US" sz="1600" dirty="0"/>
                    </a:p>
                  </a:txBody>
                  <a:tcPr/>
                </a:tc>
                <a:tc>
                  <a:txBody>
                    <a:bodyPr/>
                    <a:lstStyle/>
                    <a:p>
                      <a:r>
                        <a:rPr kumimoji="1" lang="ja-JP" altLang="en-US" sz="1600" dirty="0" smtClean="0"/>
                        <a:t>クラス</a:t>
                      </a:r>
                      <a:r>
                        <a:rPr kumimoji="1" lang="en-US" altLang="ja-JP" sz="1600" dirty="0" smtClean="0"/>
                        <a:t>B</a:t>
                      </a:r>
                      <a:endParaRPr kumimoji="1" lang="ja-JP" altLang="en-US" sz="1600" dirty="0"/>
                    </a:p>
                  </a:txBody>
                  <a:tcPr/>
                </a:tc>
                <a:tc>
                  <a:txBody>
                    <a:bodyPr/>
                    <a:lstStyle/>
                    <a:p>
                      <a:r>
                        <a:rPr kumimoji="1" lang="en-US" altLang="ja-JP" sz="1600" dirty="0" smtClean="0"/>
                        <a:t>4</a:t>
                      </a:r>
                      <a:endParaRPr kumimoji="1" lang="ja-JP" altLang="en-US" sz="1600" dirty="0"/>
                    </a:p>
                  </a:txBody>
                  <a:tcPr/>
                </a:tc>
              </a:tr>
              <a:tr h="370840">
                <a:tc>
                  <a:txBody>
                    <a:bodyPr/>
                    <a:lstStyle/>
                    <a:p>
                      <a:r>
                        <a:rPr kumimoji="1" lang="en-US" altLang="ja-JP" sz="1600" dirty="0" smtClean="0"/>
                        <a:t>1</a:t>
                      </a:r>
                      <a:endParaRPr kumimoji="1" lang="ja-JP" altLang="en-US" sz="1600" dirty="0"/>
                    </a:p>
                  </a:txBody>
                  <a:tcPr/>
                </a:tc>
                <a:tc>
                  <a:txBody>
                    <a:bodyPr/>
                    <a:lstStyle/>
                    <a:p>
                      <a:r>
                        <a:rPr kumimoji="1" lang="ja-JP" altLang="en-US" sz="1600" dirty="0" smtClean="0"/>
                        <a:t>クラス</a:t>
                      </a:r>
                      <a:r>
                        <a:rPr kumimoji="1" lang="en-US" altLang="ja-JP" sz="1600" dirty="0" smtClean="0"/>
                        <a:t>C</a:t>
                      </a:r>
                      <a:endParaRPr kumimoji="1" lang="ja-JP" altLang="en-US" sz="1600" dirty="0"/>
                    </a:p>
                  </a:txBody>
                  <a:tcPr/>
                </a:tc>
                <a:tc>
                  <a:txBody>
                    <a:bodyPr/>
                    <a:lstStyle/>
                    <a:p>
                      <a:r>
                        <a:rPr kumimoji="1" lang="en-US" altLang="ja-JP" sz="1600" dirty="0" smtClean="0"/>
                        <a:t>2</a:t>
                      </a:r>
                      <a:endParaRPr kumimoji="1" lang="ja-JP" altLang="en-US" sz="1600" dirty="0"/>
                    </a:p>
                  </a:txBody>
                  <a:tcPr/>
                </a:tc>
              </a:tr>
              <a:tr h="370840">
                <a:tc>
                  <a:txBody>
                    <a:bodyPr/>
                    <a:lstStyle/>
                    <a:p>
                      <a:r>
                        <a:rPr kumimoji="1" lang="en-US" altLang="ja-JP" sz="1600" dirty="0" smtClean="0"/>
                        <a:t>2</a:t>
                      </a:r>
                      <a:endParaRPr kumimoji="1" lang="ja-JP" altLang="en-US" sz="1600" dirty="0"/>
                    </a:p>
                  </a:txBody>
                  <a:tcPr/>
                </a:tc>
                <a:tc>
                  <a:txBody>
                    <a:bodyPr/>
                    <a:lstStyle/>
                    <a:p>
                      <a:r>
                        <a:rPr kumimoji="1" lang="ja-JP" altLang="en-US" sz="1600" dirty="0" smtClean="0"/>
                        <a:t>クラス</a:t>
                      </a:r>
                      <a:r>
                        <a:rPr kumimoji="1" lang="en-US" altLang="ja-JP" sz="1600" dirty="0" smtClean="0"/>
                        <a:t>B</a:t>
                      </a:r>
                      <a:endParaRPr kumimoji="1" lang="ja-JP" altLang="en-US" sz="1600" dirty="0"/>
                    </a:p>
                  </a:txBody>
                  <a:tcPr/>
                </a:tc>
                <a:tc>
                  <a:txBody>
                    <a:bodyPr/>
                    <a:lstStyle/>
                    <a:p>
                      <a:r>
                        <a:rPr kumimoji="1" lang="en-US" altLang="ja-JP" sz="1600" dirty="0" smtClean="0"/>
                        <a:t>8</a:t>
                      </a:r>
                      <a:endParaRPr kumimoji="1" lang="ja-JP" altLang="en-US" sz="1600" dirty="0"/>
                    </a:p>
                  </a:txBody>
                  <a:tcPr/>
                </a:tc>
              </a:tr>
            </a:tbl>
          </a:graphicData>
        </a:graphic>
      </p:graphicFrame>
      <p:sp>
        <p:nvSpPr>
          <p:cNvPr id="14" name="テキスト ボックス 13"/>
          <p:cNvSpPr txBox="1"/>
          <p:nvPr/>
        </p:nvSpPr>
        <p:spPr>
          <a:xfrm>
            <a:off x="6762636" y="6324927"/>
            <a:ext cx="492443" cy="348813"/>
          </a:xfrm>
          <a:prstGeom prst="rect">
            <a:avLst/>
          </a:prstGeom>
          <a:noFill/>
        </p:spPr>
        <p:txBody>
          <a:bodyPr vert="eaVert" wrap="none" rtlCol="0">
            <a:spAutoFit/>
          </a:bodyPr>
          <a:lstStyle/>
          <a:p>
            <a:r>
              <a:rPr kumimoji="1" lang="en-US" altLang="ja-JP" sz="2000" dirty="0" smtClean="0"/>
              <a:t>…</a:t>
            </a:r>
            <a:endParaRPr kumimoji="1" lang="ja-JP" altLang="en-US" sz="2000" dirty="0"/>
          </a:p>
        </p:txBody>
      </p:sp>
      <p:sp>
        <p:nvSpPr>
          <p:cNvPr id="17" name="テキスト ボックス 16"/>
          <p:cNvSpPr txBox="1"/>
          <p:nvPr/>
        </p:nvSpPr>
        <p:spPr>
          <a:xfrm>
            <a:off x="208101" y="4494192"/>
            <a:ext cx="3752950" cy="400110"/>
          </a:xfrm>
          <a:prstGeom prst="rect">
            <a:avLst/>
          </a:prstGeom>
          <a:noFill/>
        </p:spPr>
        <p:txBody>
          <a:bodyPr wrap="none" rtlCol="0">
            <a:spAutoFit/>
          </a:bodyPr>
          <a:lstStyle/>
          <a:p>
            <a:r>
              <a:rPr kumimoji="1" lang="ja-JP" altLang="en-US" sz="2000" dirty="0" smtClean="0"/>
              <a:t>リファクタリングされた</a:t>
            </a:r>
            <a:r>
              <a:rPr kumimoji="1" lang="en-US" altLang="ja-JP" sz="2000" dirty="0" smtClean="0"/>
              <a:t>Blob Class</a:t>
            </a:r>
            <a:endParaRPr kumimoji="1" lang="ja-JP" altLang="en-US" sz="2000" dirty="0"/>
          </a:p>
        </p:txBody>
      </p:sp>
      <p:sp>
        <p:nvSpPr>
          <p:cNvPr id="18" name="テキスト ボックス 17"/>
          <p:cNvSpPr txBox="1"/>
          <p:nvPr/>
        </p:nvSpPr>
        <p:spPr>
          <a:xfrm>
            <a:off x="4618158" y="4517947"/>
            <a:ext cx="4447051" cy="400110"/>
          </a:xfrm>
          <a:prstGeom prst="rect">
            <a:avLst/>
          </a:prstGeom>
          <a:noFill/>
        </p:spPr>
        <p:txBody>
          <a:bodyPr wrap="none" rtlCol="0">
            <a:spAutoFit/>
          </a:bodyPr>
          <a:lstStyle/>
          <a:p>
            <a:r>
              <a:rPr kumimoji="1" lang="ja-JP" altLang="en-US" sz="2000" dirty="0" smtClean="0"/>
              <a:t>リファクタリングされなかった</a:t>
            </a:r>
            <a:r>
              <a:rPr kumimoji="1" lang="en-US" altLang="ja-JP" sz="2000" dirty="0" smtClean="0"/>
              <a:t>Blob Class</a:t>
            </a:r>
            <a:endParaRPr kumimoji="1" lang="ja-JP" altLang="en-US" sz="2000" dirty="0"/>
          </a:p>
        </p:txBody>
      </p:sp>
      <p:cxnSp>
        <p:nvCxnSpPr>
          <p:cNvPr id="36" name="直線矢印コネクタ 35"/>
          <p:cNvCxnSpPr/>
          <p:nvPr/>
        </p:nvCxnSpPr>
        <p:spPr>
          <a:xfrm>
            <a:off x="3457086" y="5661248"/>
            <a:ext cx="2192933" cy="0"/>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37" name="テキスト ボックス 36"/>
          <p:cNvSpPr txBox="1"/>
          <p:nvPr/>
        </p:nvSpPr>
        <p:spPr>
          <a:xfrm>
            <a:off x="3547217" y="5830107"/>
            <a:ext cx="2137124" cy="707886"/>
          </a:xfrm>
          <a:prstGeom prst="rect">
            <a:avLst/>
          </a:prstGeom>
          <a:noFill/>
        </p:spPr>
        <p:txBody>
          <a:bodyPr wrap="none" rtlCol="0">
            <a:spAutoFit/>
          </a:bodyPr>
          <a:lstStyle/>
          <a:p>
            <a:r>
              <a:rPr kumimoji="1" lang="ja-JP" altLang="en-US" sz="2000" dirty="0" smtClean="0"/>
              <a:t>深刻度の大きさの</a:t>
            </a:r>
            <a:endParaRPr kumimoji="1" lang="en-US" altLang="ja-JP" sz="2000" dirty="0" smtClean="0"/>
          </a:p>
          <a:p>
            <a:r>
              <a:rPr kumimoji="1" lang="ja-JP" altLang="en-US" sz="2000" dirty="0" smtClean="0"/>
              <a:t>順位を比較する</a:t>
            </a:r>
            <a:endParaRPr kumimoji="1" lang="ja-JP" altLang="en-US" sz="2000" dirty="0"/>
          </a:p>
        </p:txBody>
      </p:sp>
      <p:sp>
        <p:nvSpPr>
          <p:cNvPr id="38" name="テキスト ボックス 37"/>
          <p:cNvSpPr txBox="1"/>
          <p:nvPr/>
        </p:nvSpPr>
        <p:spPr>
          <a:xfrm>
            <a:off x="3263762" y="5184595"/>
            <a:ext cx="2712602" cy="400110"/>
          </a:xfrm>
          <a:prstGeom prst="rect">
            <a:avLst/>
          </a:prstGeom>
          <a:noFill/>
        </p:spPr>
        <p:txBody>
          <a:bodyPr wrap="none" rtlCol="0">
            <a:spAutoFit/>
          </a:bodyPr>
          <a:lstStyle/>
          <a:p>
            <a:r>
              <a:rPr kumimoji="1" lang="ja-JP" altLang="en-US" sz="2000" dirty="0" smtClean="0"/>
              <a:t>同じ種類の</a:t>
            </a:r>
            <a:r>
              <a:rPr kumimoji="1" lang="en-US" altLang="ja-JP" sz="2000" dirty="0" smtClean="0"/>
              <a:t>Code Smell</a:t>
            </a:r>
            <a:endParaRPr kumimoji="1" lang="ja-JP" altLang="en-US" sz="2000" dirty="0"/>
          </a:p>
        </p:txBody>
      </p:sp>
    </p:spTree>
    <p:extLst>
      <p:ext uri="{BB962C8B-B14F-4D97-AF65-F5344CB8AC3E}">
        <p14:creationId xmlns:p14="http://schemas.microsoft.com/office/powerpoint/2010/main" val="15837889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23044" y="481383"/>
            <a:ext cx="8799036" cy="788195"/>
          </a:xfrm>
        </p:spPr>
        <p:txBody>
          <a:bodyPr/>
          <a:lstStyle/>
          <a:p>
            <a:r>
              <a:rPr lang="en-US" altLang="ja-JP" dirty="0" smtClean="0"/>
              <a:t>RQ1</a:t>
            </a:r>
            <a:r>
              <a:rPr lang="ja-JP" altLang="en-US" dirty="0" smtClean="0"/>
              <a:t>の</a:t>
            </a:r>
            <a:r>
              <a:rPr lang="ja-JP" altLang="en-US" dirty="0"/>
              <a:t>回答</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21</a:t>
            </a:fld>
            <a:endParaRPr lang="en-US" altLang="ja-JP">
              <a:solidFill>
                <a:srgbClr val="000000"/>
              </a:solidFill>
            </a:endParaRPr>
          </a:p>
        </p:txBody>
      </p:sp>
      <p:graphicFrame>
        <p:nvGraphicFramePr>
          <p:cNvPr id="14" name="オブジェクト 13"/>
          <p:cNvGraphicFramePr>
            <a:graphicFrameLocks noChangeAspect="1"/>
          </p:cNvGraphicFramePr>
          <p:nvPr>
            <p:extLst>
              <p:ext uri="{D42A27DB-BD31-4B8C-83A1-F6EECF244321}">
                <p14:modId xmlns:p14="http://schemas.microsoft.com/office/powerpoint/2010/main" val="531583851"/>
              </p:ext>
            </p:extLst>
          </p:nvPr>
        </p:nvGraphicFramePr>
        <p:xfrm>
          <a:off x="1979712" y="1930091"/>
          <a:ext cx="4752528" cy="3718122"/>
        </p:xfrm>
        <a:graphic>
          <a:graphicData uri="http://schemas.openxmlformats.org/presentationml/2006/ole">
            <mc:AlternateContent xmlns:mc="http://schemas.openxmlformats.org/markup-compatibility/2006">
              <mc:Choice xmlns:v="urn:schemas-microsoft-com:vml" Requires="v">
                <p:oleObj spid="_x0000_s1501" name="ワークシート" r:id="rId5" imgW="2000351" imgH="1895543" progId="Excel.Sheet.12">
                  <p:embed/>
                </p:oleObj>
              </mc:Choice>
              <mc:Fallback>
                <p:oleObj name="ワークシート" r:id="rId5" imgW="2000351" imgH="1895543" progId="Excel.Sheet.12">
                  <p:embed/>
                  <p:pic>
                    <p:nvPicPr>
                      <p:cNvPr id="0" name=""/>
                      <p:cNvPicPr/>
                      <p:nvPr/>
                    </p:nvPicPr>
                    <p:blipFill>
                      <a:blip r:embed="rId6"/>
                      <a:stretch>
                        <a:fillRect/>
                      </a:stretch>
                    </p:blipFill>
                    <p:spPr>
                      <a:xfrm>
                        <a:off x="1979712" y="1930091"/>
                        <a:ext cx="4752528" cy="3718122"/>
                      </a:xfrm>
                      <a:prstGeom prst="rect">
                        <a:avLst/>
                      </a:prstGeom>
                    </p:spPr>
                  </p:pic>
                </p:oleObj>
              </mc:Fallback>
            </mc:AlternateContent>
          </a:graphicData>
        </a:graphic>
      </p:graphicFrame>
      <p:sp>
        <p:nvSpPr>
          <p:cNvPr id="6" name="コンテンツ プレースホルダー 2"/>
          <p:cNvSpPr txBox="1">
            <a:spLocks/>
          </p:cNvSpPr>
          <p:nvPr/>
        </p:nvSpPr>
        <p:spPr bwMode="auto">
          <a:xfrm>
            <a:off x="764962" y="5805264"/>
            <a:ext cx="7715200" cy="3937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○：有意差あり</a:t>
            </a:r>
            <a:r>
              <a:rPr lang="en-US" altLang="ja-JP" sz="2400" kern="0" dirty="0" smtClean="0"/>
              <a:t>(p&lt;0.05), </a:t>
            </a:r>
            <a:r>
              <a:rPr lang="ja-JP" altLang="en-US" sz="2400" kern="0" dirty="0" smtClean="0"/>
              <a:t>空欄：有意差なし</a:t>
            </a:r>
            <a:r>
              <a:rPr lang="en-US" altLang="ja-JP" sz="2400" kern="0" dirty="0" smtClean="0"/>
              <a:t>, n/a</a:t>
            </a:r>
            <a:r>
              <a:rPr lang="ja-JP" altLang="en-US" sz="2400" kern="0" dirty="0" smtClean="0"/>
              <a:t>：検定不可</a:t>
            </a:r>
            <a:endParaRPr lang="en-US" altLang="ja-JP" sz="2400" kern="0" dirty="0" smtClean="0"/>
          </a:p>
        </p:txBody>
      </p:sp>
    </p:spTree>
    <p:extLst>
      <p:ext uri="{BB962C8B-B14F-4D97-AF65-F5344CB8AC3E}">
        <p14:creationId xmlns:p14="http://schemas.microsoft.com/office/powerpoint/2010/main" val="38272224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ＲＱ２のため</a:t>
            </a:r>
            <a:r>
              <a:rPr lang="ja-JP" altLang="en-US" dirty="0" smtClean="0"/>
              <a:t>の有意差検定</a:t>
            </a:r>
            <a:endParaRPr kumimoji="1" lang="ja-JP" altLang="en-US" dirty="0"/>
          </a:p>
        </p:txBody>
      </p:sp>
      <p:sp>
        <p:nvSpPr>
          <p:cNvPr id="3" name="コンテンツ プレースホルダー 2"/>
          <p:cNvSpPr>
            <a:spLocks noGrp="1"/>
          </p:cNvSpPr>
          <p:nvPr>
            <p:ph idx="1"/>
          </p:nvPr>
        </p:nvSpPr>
        <p:spPr>
          <a:xfrm>
            <a:off x="207804" y="3284917"/>
            <a:ext cx="8717279" cy="648139"/>
          </a:xfrm>
        </p:spPr>
        <p:txBody>
          <a:bodyPr/>
          <a:lstStyle/>
          <a:p>
            <a:pPr lvl="1"/>
            <a:r>
              <a:rPr lang="en-US" altLang="ja-JP" dirty="0" smtClean="0"/>
              <a:t>RQ1</a:t>
            </a:r>
            <a:r>
              <a:rPr lang="ja-JP" altLang="en-US" dirty="0"/>
              <a:t>と同様にマン・ホイットニーの</a:t>
            </a:r>
            <a:r>
              <a:rPr lang="en-US" altLang="ja-JP" dirty="0"/>
              <a:t>U</a:t>
            </a:r>
            <a:r>
              <a:rPr lang="ja-JP" altLang="en-US" dirty="0"/>
              <a:t>検定を</a:t>
            </a:r>
            <a:r>
              <a:rPr lang="ja-JP" altLang="en-US" dirty="0" smtClean="0"/>
              <a:t>用いた</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22</a:t>
            </a:fld>
            <a:endParaRPr lang="en-US" altLang="ja-JP">
              <a:solidFill>
                <a:srgbClr val="000000"/>
              </a:solidFill>
            </a:endParaRPr>
          </a:p>
        </p:txBody>
      </p:sp>
      <p:sp>
        <p:nvSpPr>
          <p:cNvPr id="5" name="正方形/長方形 4"/>
          <p:cNvSpPr/>
          <p:nvPr/>
        </p:nvSpPr>
        <p:spPr>
          <a:xfrm>
            <a:off x="0" y="2060848"/>
            <a:ext cx="9144000" cy="1051560"/>
          </a:xfrm>
          <a:prstGeom prst="rect">
            <a:avLst/>
          </a:prstGeom>
          <a:ln/>
        </p:spPr>
        <p:style>
          <a:lnRef idx="1">
            <a:schemeClr val="accent2"/>
          </a:lnRef>
          <a:fillRef idx="2">
            <a:schemeClr val="accent2"/>
          </a:fillRef>
          <a:effectRef idx="1">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fontAlgn="base">
              <a:spcBef>
                <a:spcPct val="20000"/>
              </a:spcBef>
              <a:spcAft>
                <a:spcPct val="0"/>
              </a:spcAft>
            </a:pPr>
            <a:r>
              <a:rPr lang="ja-JP" altLang="en-US" sz="3200" kern="0" dirty="0">
                <a:solidFill>
                  <a:srgbClr val="000000"/>
                </a:solidFill>
              </a:rPr>
              <a:t>リファクタリングされたクラス・メソッドは</a:t>
            </a:r>
            <a:r>
              <a:rPr lang="en-US" altLang="ja-JP" sz="3200" kern="0" dirty="0">
                <a:solidFill>
                  <a:srgbClr val="000000"/>
                </a:solidFill>
              </a:rPr>
              <a:t>, </a:t>
            </a:r>
            <a:r>
              <a:rPr lang="ja-JP" altLang="en-US" sz="3200" kern="0" dirty="0">
                <a:solidFill>
                  <a:srgbClr val="000000"/>
                </a:solidFill>
              </a:rPr>
              <a:t>そうでないものに比べて</a:t>
            </a:r>
            <a:r>
              <a:rPr lang="en-US" altLang="ja-JP" sz="3200" kern="0" dirty="0" smtClean="0">
                <a:solidFill>
                  <a:srgbClr val="000000"/>
                </a:solidFill>
              </a:rPr>
              <a:t>, </a:t>
            </a:r>
            <a:r>
              <a:rPr lang="ja-JP" altLang="en-US" sz="3200" kern="0" dirty="0" smtClean="0">
                <a:solidFill>
                  <a:srgbClr val="000000"/>
                </a:solidFill>
              </a:rPr>
              <a:t>深刻度の増減が有意に低いか調べた</a:t>
            </a:r>
            <a:endParaRPr lang="en-US" altLang="ja-JP" sz="1400" kern="0" dirty="0">
              <a:solidFill>
                <a:srgbClr val="000000"/>
              </a:solidFill>
            </a:endParaRPr>
          </a:p>
        </p:txBody>
      </p:sp>
      <p:sp>
        <p:nvSpPr>
          <p:cNvPr id="6" name="下矢印 5"/>
          <p:cNvSpPr/>
          <p:nvPr/>
        </p:nvSpPr>
        <p:spPr>
          <a:xfrm>
            <a:off x="4035725" y="1772816"/>
            <a:ext cx="853631" cy="345912"/>
          </a:xfrm>
          <a:prstGeom prst="downArrow">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 name="正方形/長方形 6"/>
          <p:cNvSpPr/>
          <p:nvPr/>
        </p:nvSpPr>
        <p:spPr>
          <a:xfrm>
            <a:off x="981541" y="1275859"/>
            <a:ext cx="7666512" cy="496957"/>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kern="0" dirty="0" smtClean="0">
                <a:solidFill>
                  <a:srgbClr val="000000"/>
                </a:solidFill>
              </a:rPr>
              <a:t>リファクタリングは</a:t>
            </a:r>
            <a:r>
              <a:rPr lang="en-US" altLang="ja-JP" sz="2400" kern="0" dirty="0" smtClean="0">
                <a:solidFill>
                  <a:srgbClr val="000000"/>
                </a:solidFill>
              </a:rPr>
              <a:t>Code Smell</a:t>
            </a:r>
            <a:r>
              <a:rPr lang="ja-JP" altLang="en-US" sz="2400" kern="0" dirty="0" smtClean="0">
                <a:solidFill>
                  <a:srgbClr val="000000"/>
                </a:solidFill>
              </a:rPr>
              <a:t>の</a:t>
            </a:r>
            <a:r>
              <a:rPr lang="ja-JP" altLang="en-US" sz="2400" kern="0" dirty="0">
                <a:solidFill>
                  <a:srgbClr val="000000"/>
                </a:solidFill>
              </a:rPr>
              <a:t>深刻度を減少させる</a:t>
            </a:r>
            <a:r>
              <a:rPr lang="ja-JP" altLang="en-US" sz="2400" kern="0" dirty="0" smtClean="0">
                <a:solidFill>
                  <a:srgbClr val="000000"/>
                </a:solidFill>
              </a:rPr>
              <a:t>か？</a:t>
            </a:r>
            <a:endParaRPr kumimoji="1" lang="ja-JP" altLang="en-US" sz="1400" dirty="0">
              <a:solidFill>
                <a:schemeClr val="tx1"/>
              </a:solidFill>
            </a:endParaRPr>
          </a:p>
        </p:txBody>
      </p:sp>
      <p:sp>
        <p:nvSpPr>
          <p:cNvPr id="8" name="正方形/長方形 7"/>
          <p:cNvSpPr/>
          <p:nvPr/>
        </p:nvSpPr>
        <p:spPr>
          <a:xfrm>
            <a:off x="33681" y="1268760"/>
            <a:ext cx="971741" cy="461665"/>
          </a:xfrm>
          <a:prstGeom prst="rect">
            <a:avLst/>
          </a:prstGeom>
        </p:spPr>
        <p:txBody>
          <a:bodyPr wrap="none">
            <a:spAutoFit/>
          </a:bodyPr>
          <a:lstStyle/>
          <a:p>
            <a:r>
              <a:rPr lang="en-US" altLang="ja-JP" sz="2400" kern="0" dirty="0" smtClean="0">
                <a:solidFill>
                  <a:srgbClr val="000000"/>
                </a:solidFill>
              </a:rPr>
              <a:t>RQ2</a:t>
            </a:r>
            <a:r>
              <a:rPr lang="ja-JP" altLang="en-US" sz="2400" kern="0" dirty="0" smtClean="0">
                <a:solidFill>
                  <a:srgbClr val="000000"/>
                </a:solidFill>
              </a:rPr>
              <a:t>：</a:t>
            </a:r>
            <a:endParaRPr lang="ja-JP" altLang="en-US" sz="2400" dirty="0"/>
          </a:p>
        </p:txBody>
      </p:sp>
      <p:sp>
        <p:nvSpPr>
          <p:cNvPr id="9" name="テキスト ボックス 8"/>
          <p:cNvSpPr txBox="1"/>
          <p:nvPr/>
        </p:nvSpPr>
        <p:spPr>
          <a:xfrm>
            <a:off x="1850449" y="6348661"/>
            <a:ext cx="492443" cy="348813"/>
          </a:xfrm>
          <a:prstGeom prst="rect">
            <a:avLst/>
          </a:prstGeom>
          <a:noFill/>
        </p:spPr>
        <p:txBody>
          <a:bodyPr vert="eaVert" wrap="none" rtlCol="0">
            <a:spAutoFit/>
          </a:bodyPr>
          <a:lstStyle/>
          <a:p>
            <a:r>
              <a:rPr kumimoji="1" lang="en-US" altLang="ja-JP" sz="2000" dirty="0" smtClean="0"/>
              <a:t>…</a:t>
            </a:r>
            <a:endParaRPr kumimoji="1" lang="ja-JP" altLang="en-US" sz="2000" dirty="0"/>
          </a:p>
        </p:txBody>
      </p:sp>
      <p:graphicFrame>
        <p:nvGraphicFramePr>
          <p:cNvPr id="10" name="表 9"/>
          <p:cNvGraphicFramePr>
            <a:graphicFrameLocks noGrp="1"/>
          </p:cNvGraphicFramePr>
          <p:nvPr>
            <p:extLst>
              <p:ext uri="{D42A27DB-BD31-4B8C-83A1-F6EECF244321}">
                <p14:modId xmlns:p14="http://schemas.microsoft.com/office/powerpoint/2010/main" val="746402357"/>
              </p:ext>
            </p:extLst>
          </p:nvPr>
        </p:nvGraphicFramePr>
        <p:xfrm>
          <a:off x="646003" y="4545672"/>
          <a:ext cx="2629853" cy="1691640"/>
        </p:xfrm>
        <a:graphic>
          <a:graphicData uri="http://schemas.openxmlformats.org/drawingml/2006/table">
            <a:tbl>
              <a:tblPr firstRow="1" bandRow="1">
                <a:tableStyleId>{5940675A-B579-460E-94D1-54222C63F5DA}</a:tableStyleId>
              </a:tblPr>
              <a:tblGrid>
                <a:gridCol w="881380"/>
                <a:gridCol w="898843"/>
                <a:gridCol w="849630"/>
              </a:tblGrid>
              <a:tr h="315646">
                <a:tc>
                  <a:txBody>
                    <a:bodyPr/>
                    <a:lstStyle/>
                    <a:p>
                      <a:r>
                        <a:rPr kumimoji="1" lang="ja-JP" altLang="en-US" sz="1600" dirty="0" smtClean="0"/>
                        <a:t>リリース</a:t>
                      </a:r>
                      <a:endParaRPr kumimoji="1" lang="ja-JP" altLang="en-US" sz="1600" dirty="0"/>
                    </a:p>
                  </a:txBody>
                  <a:tcPr/>
                </a:tc>
                <a:tc>
                  <a:txBody>
                    <a:bodyPr/>
                    <a:lstStyle/>
                    <a:p>
                      <a:r>
                        <a:rPr kumimoji="1" lang="ja-JP" altLang="en-US" sz="1600" dirty="0" smtClean="0"/>
                        <a:t>クラス</a:t>
                      </a:r>
                      <a:endParaRPr kumimoji="1" lang="ja-JP" altLang="en-US" sz="1600" dirty="0"/>
                    </a:p>
                  </a:txBody>
                  <a:tcPr/>
                </a:tc>
                <a:tc>
                  <a:txBody>
                    <a:bodyPr/>
                    <a:lstStyle/>
                    <a:p>
                      <a:r>
                        <a:rPr kumimoji="1" lang="ja-JP" altLang="en-US" sz="1600" dirty="0" smtClean="0"/>
                        <a:t>深刻度の増減</a:t>
                      </a:r>
                      <a:endParaRPr kumimoji="1" lang="ja-JP" altLang="en-US" sz="1600" dirty="0"/>
                    </a:p>
                  </a:txBody>
                  <a:tcPr/>
                </a:tc>
              </a:tr>
              <a:tr h="370840">
                <a:tc>
                  <a:txBody>
                    <a:bodyPr/>
                    <a:lstStyle/>
                    <a:p>
                      <a:r>
                        <a:rPr kumimoji="1" lang="en-US" altLang="ja-JP" sz="1600" dirty="0" smtClean="0"/>
                        <a:t>1</a:t>
                      </a:r>
                      <a:r>
                        <a:rPr kumimoji="1" lang="ja-JP" altLang="en-US" sz="1600" dirty="0" smtClean="0"/>
                        <a:t>→</a:t>
                      </a:r>
                      <a:r>
                        <a:rPr kumimoji="1" lang="en-US" altLang="ja-JP" sz="1600" dirty="0" smtClean="0"/>
                        <a:t>2</a:t>
                      </a:r>
                      <a:endParaRPr kumimoji="1" lang="ja-JP" altLang="en-US" sz="1600" dirty="0"/>
                    </a:p>
                  </a:txBody>
                  <a:tcPr/>
                </a:tc>
                <a:tc>
                  <a:txBody>
                    <a:bodyPr/>
                    <a:lstStyle/>
                    <a:p>
                      <a:r>
                        <a:rPr kumimoji="1" lang="ja-JP" altLang="en-US" sz="1600" dirty="0" smtClean="0"/>
                        <a:t>クラス</a:t>
                      </a:r>
                      <a:r>
                        <a:rPr kumimoji="1" lang="en-US" altLang="ja-JP" sz="1600" dirty="0" smtClean="0"/>
                        <a:t>A</a:t>
                      </a:r>
                      <a:endParaRPr kumimoji="1" lang="ja-JP" altLang="en-US" sz="1600" dirty="0"/>
                    </a:p>
                  </a:txBody>
                  <a:tcPr/>
                </a:tc>
                <a:tc>
                  <a:txBody>
                    <a:bodyPr/>
                    <a:lstStyle/>
                    <a:p>
                      <a:r>
                        <a:rPr kumimoji="1" lang="en-US" altLang="ja-JP" sz="1600" dirty="0" smtClean="0"/>
                        <a:t>0</a:t>
                      </a:r>
                      <a:endParaRPr kumimoji="1" lang="ja-JP" altLang="en-US" sz="1600" dirty="0"/>
                    </a:p>
                  </a:txBody>
                  <a:tcPr/>
                </a:tc>
              </a:tr>
              <a:tr h="370840">
                <a:tc>
                  <a:txBody>
                    <a:bodyPr/>
                    <a:lstStyle/>
                    <a:p>
                      <a:r>
                        <a:rPr kumimoji="1" lang="en-US" altLang="ja-JP" sz="1600" dirty="0" smtClean="0"/>
                        <a:t>1</a:t>
                      </a:r>
                      <a:r>
                        <a:rPr kumimoji="1" lang="ja-JP" altLang="en-US" sz="1600" dirty="0" smtClean="0"/>
                        <a:t>→</a:t>
                      </a:r>
                      <a:r>
                        <a:rPr kumimoji="1" lang="en-US" altLang="ja-JP" sz="1600" dirty="0" smtClean="0"/>
                        <a:t>2</a:t>
                      </a:r>
                      <a:endParaRPr kumimoji="1" lang="ja-JP" alt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クラス</a:t>
                      </a:r>
                      <a:r>
                        <a:rPr kumimoji="1" lang="en-US" altLang="ja-JP" sz="1600" dirty="0" smtClean="0"/>
                        <a:t>D</a:t>
                      </a:r>
                      <a:endParaRPr kumimoji="1" lang="ja-JP" altLang="en-US" sz="1600" dirty="0" smtClean="0"/>
                    </a:p>
                  </a:txBody>
                  <a:tcPr/>
                </a:tc>
                <a:tc>
                  <a:txBody>
                    <a:bodyPr/>
                    <a:lstStyle/>
                    <a:p>
                      <a:r>
                        <a:rPr kumimoji="1" lang="en-US" altLang="ja-JP" sz="1600" dirty="0" smtClean="0"/>
                        <a:t>-4</a:t>
                      </a:r>
                      <a:endParaRPr kumimoji="1" lang="ja-JP" altLang="en-US" sz="1600" dirty="0"/>
                    </a:p>
                  </a:txBody>
                  <a:tcPr/>
                </a:tc>
              </a:tr>
              <a:tr h="370840">
                <a:tc>
                  <a:txBody>
                    <a:bodyPr/>
                    <a:lstStyle/>
                    <a:p>
                      <a:r>
                        <a:rPr kumimoji="1" lang="en-US" altLang="ja-JP" sz="1600" dirty="0" smtClean="0"/>
                        <a:t>2</a:t>
                      </a:r>
                      <a:r>
                        <a:rPr kumimoji="1" lang="ja-JP" altLang="en-US" sz="1600" dirty="0" smtClean="0"/>
                        <a:t>→</a:t>
                      </a:r>
                      <a:r>
                        <a:rPr kumimoji="1" lang="en-US" altLang="ja-JP" sz="1600" dirty="0" smtClean="0"/>
                        <a:t>3</a:t>
                      </a:r>
                      <a:endParaRPr kumimoji="1" lang="ja-JP" altLang="en-US" sz="1600" dirty="0"/>
                    </a:p>
                  </a:txBody>
                  <a:tcPr/>
                </a:tc>
                <a:tc>
                  <a:txBody>
                    <a:bodyPr/>
                    <a:lstStyle/>
                    <a:p>
                      <a:r>
                        <a:rPr kumimoji="1" lang="ja-JP" altLang="en-US" sz="1600" dirty="0" smtClean="0"/>
                        <a:t>クラス</a:t>
                      </a:r>
                      <a:r>
                        <a:rPr kumimoji="1" lang="en-US" altLang="ja-JP" sz="1600" dirty="0" smtClean="0"/>
                        <a:t>A</a:t>
                      </a:r>
                      <a:endParaRPr kumimoji="1" lang="ja-JP" altLang="en-US" sz="1600" dirty="0"/>
                    </a:p>
                  </a:txBody>
                  <a:tcPr/>
                </a:tc>
                <a:tc>
                  <a:txBody>
                    <a:bodyPr/>
                    <a:lstStyle/>
                    <a:p>
                      <a:r>
                        <a:rPr kumimoji="1" lang="en-US" altLang="ja-JP" sz="1600" dirty="0" smtClean="0"/>
                        <a:t>-2</a:t>
                      </a:r>
                      <a:endParaRPr kumimoji="1" lang="ja-JP" altLang="en-US" sz="1600" dirty="0"/>
                    </a:p>
                  </a:txBody>
                  <a:tcPr/>
                </a:tc>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1983498063"/>
              </p:ext>
            </p:extLst>
          </p:nvPr>
        </p:nvGraphicFramePr>
        <p:xfrm>
          <a:off x="5940152" y="4545672"/>
          <a:ext cx="2629853" cy="1691640"/>
        </p:xfrm>
        <a:graphic>
          <a:graphicData uri="http://schemas.openxmlformats.org/drawingml/2006/table">
            <a:tbl>
              <a:tblPr firstRow="1" bandRow="1">
                <a:tableStyleId>{5940675A-B579-460E-94D1-54222C63F5DA}</a:tableStyleId>
              </a:tblPr>
              <a:tblGrid>
                <a:gridCol w="881380"/>
                <a:gridCol w="898843"/>
                <a:gridCol w="849630"/>
              </a:tblGrid>
              <a:tr h="315646">
                <a:tc>
                  <a:txBody>
                    <a:bodyPr/>
                    <a:lstStyle/>
                    <a:p>
                      <a:r>
                        <a:rPr kumimoji="1" lang="ja-JP" altLang="en-US" sz="1600" dirty="0" smtClean="0"/>
                        <a:t>リリース</a:t>
                      </a:r>
                      <a:endParaRPr kumimoji="1" lang="ja-JP" altLang="en-US" sz="1600" dirty="0"/>
                    </a:p>
                  </a:txBody>
                  <a:tcPr/>
                </a:tc>
                <a:tc>
                  <a:txBody>
                    <a:bodyPr/>
                    <a:lstStyle/>
                    <a:p>
                      <a:r>
                        <a:rPr kumimoji="1" lang="ja-JP" altLang="en-US" sz="1600" dirty="0" smtClean="0"/>
                        <a:t>クラス</a:t>
                      </a:r>
                      <a:endParaRPr kumimoji="1" lang="ja-JP" altLang="en-US" sz="1600" dirty="0"/>
                    </a:p>
                  </a:txBody>
                  <a:tcPr/>
                </a:tc>
                <a:tc>
                  <a:txBody>
                    <a:bodyPr/>
                    <a:lstStyle/>
                    <a:p>
                      <a:r>
                        <a:rPr kumimoji="1" lang="ja-JP" altLang="en-US" sz="1600" dirty="0" smtClean="0"/>
                        <a:t>深刻度</a:t>
                      </a:r>
                      <a:endParaRPr kumimoji="1" lang="en-US" altLang="ja-JP" sz="1600" dirty="0" smtClean="0"/>
                    </a:p>
                    <a:p>
                      <a:r>
                        <a:rPr kumimoji="1" lang="ja-JP" altLang="en-US" sz="1600" dirty="0" smtClean="0"/>
                        <a:t>の増減</a:t>
                      </a:r>
                      <a:endParaRPr kumimoji="1" lang="ja-JP" altLang="en-US" sz="1600" dirty="0"/>
                    </a:p>
                  </a:txBody>
                  <a:tcPr/>
                </a:tc>
              </a:tr>
              <a:tr h="370840">
                <a:tc>
                  <a:txBody>
                    <a:bodyPr/>
                    <a:lstStyle/>
                    <a:p>
                      <a:r>
                        <a:rPr kumimoji="1" lang="en-US" altLang="ja-JP" sz="1600" dirty="0" smtClean="0"/>
                        <a:t>1</a:t>
                      </a:r>
                      <a:r>
                        <a:rPr kumimoji="1" lang="ja-JP" altLang="en-US" sz="1600" dirty="0" smtClean="0"/>
                        <a:t>→</a:t>
                      </a:r>
                      <a:r>
                        <a:rPr kumimoji="1" lang="en-US" altLang="ja-JP" sz="1600" dirty="0" smtClean="0"/>
                        <a:t>2</a:t>
                      </a:r>
                      <a:endParaRPr kumimoji="1" lang="ja-JP" altLang="en-US" sz="1600" dirty="0"/>
                    </a:p>
                  </a:txBody>
                  <a:tcPr/>
                </a:tc>
                <a:tc>
                  <a:txBody>
                    <a:bodyPr/>
                    <a:lstStyle/>
                    <a:p>
                      <a:r>
                        <a:rPr kumimoji="1" lang="ja-JP" altLang="en-US" sz="1600" dirty="0" smtClean="0"/>
                        <a:t>クラス</a:t>
                      </a:r>
                      <a:r>
                        <a:rPr kumimoji="1" lang="en-US" altLang="ja-JP" sz="1600" dirty="0" smtClean="0"/>
                        <a:t>B</a:t>
                      </a:r>
                      <a:endParaRPr kumimoji="1" lang="ja-JP" altLang="en-US" sz="1600" dirty="0"/>
                    </a:p>
                  </a:txBody>
                  <a:tcPr/>
                </a:tc>
                <a:tc>
                  <a:txBody>
                    <a:bodyPr/>
                    <a:lstStyle/>
                    <a:p>
                      <a:r>
                        <a:rPr kumimoji="1" lang="en-US" altLang="ja-JP" sz="1600" dirty="0" smtClean="0"/>
                        <a:t>4</a:t>
                      </a:r>
                      <a:endParaRPr kumimoji="1" lang="ja-JP" altLang="en-US" sz="1600" dirty="0"/>
                    </a:p>
                  </a:txBody>
                  <a:tcPr/>
                </a:tc>
              </a:tr>
              <a:tr h="370840">
                <a:tc>
                  <a:txBody>
                    <a:bodyPr/>
                    <a:lstStyle/>
                    <a:p>
                      <a:r>
                        <a:rPr kumimoji="1" lang="en-US" altLang="ja-JP" sz="1600" dirty="0" smtClean="0"/>
                        <a:t>1</a:t>
                      </a:r>
                      <a:r>
                        <a:rPr kumimoji="1" lang="ja-JP" altLang="en-US" sz="1600" dirty="0" smtClean="0"/>
                        <a:t>→</a:t>
                      </a:r>
                      <a:r>
                        <a:rPr kumimoji="1" lang="en-US" altLang="ja-JP" sz="1600" dirty="0" smtClean="0"/>
                        <a:t>2</a:t>
                      </a:r>
                      <a:endParaRPr kumimoji="1" lang="ja-JP" altLang="en-US" sz="1600" dirty="0"/>
                    </a:p>
                  </a:txBody>
                  <a:tcPr/>
                </a:tc>
                <a:tc>
                  <a:txBody>
                    <a:bodyPr/>
                    <a:lstStyle/>
                    <a:p>
                      <a:r>
                        <a:rPr kumimoji="1" lang="ja-JP" altLang="en-US" sz="1600" dirty="0" smtClean="0"/>
                        <a:t>クラス</a:t>
                      </a:r>
                      <a:r>
                        <a:rPr kumimoji="1" lang="en-US" altLang="ja-JP" sz="1600" dirty="0" smtClean="0"/>
                        <a:t>C</a:t>
                      </a:r>
                      <a:endParaRPr kumimoji="1" lang="ja-JP" altLang="en-US" sz="1600" dirty="0"/>
                    </a:p>
                  </a:txBody>
                  <a:tcPr/>
                </a:tc>
                <a:tc>
                  <a:txBody>
                    <a:bodyPr/>
                    <a:lstStyle/>
                    <a:p>
                      <a:r>
                        <a:rPr kumimoji="1" lang="en-US" altLang="ja-JP" sz="1600" dirty="0" smtClean="0"/>
                        <a:t>-1</a:t>
                      </a:r>
                      <a:endParaRPr kumimoji="1" lang="ja-JP" altLang="en-US" sz="1600" dirty="0"/>
                    </a:p>
                  </a:txBody>
                  <a:tcPr/>
                </a:tc>
              </a:tr>
              <a:tr h="370840">
                <a:tc>
                  <a:txBody>
                    <a:bodyPr/>
                    <a:lstStyle/>
                    <a:p>
                      <a:r>
                        <a:rPr kumimoji="1" lang="en-US" altLang="ja-JP" sz="1600" dirty="0" smtClean="0"/>
                        <a:t>2</a:t>
                      </a:r>
                      <a:r>
                        <a:rPr kumimoji="1" lang="ja-JP" altLang="en-US" sz="1600" dirty="0" smtClean="0"/>
                        <a:t>→</a:t>
                      </a:r>
                      <a:r>
                        <a:rPr kumimoji="1" lang="en-US" altLang="ja-JP" sz="1600" dirty="0" smtClean="0"/>
                        <a:t>3</a:t>
                      </a:r>
                      <a:endParaRPr kumimoji="1" lang="ja-JP" altLang="en-US" sz="1600" dirty="0"/>
                    </a:p>
                  </a:txBody>
                  <a:tcPr/>
                </a:tc>
                <a:tc>
                  <a:txBody>
                    <a:bodyPr/>
                    <a:lstStyle/>
                    <a:p>
                      <a:r>
                        <a:rPr kumimoji="1" lang="ja-JP" altLang="en-US" sz="1600" dirty="0" smtClean="0"/>
                        <a:t>クラス</a:t>
                      </a:r>
                      <a:r>
                        <a:rPr kumimoji="1" lang="en-US" altLang="ja-JP" sz="1600" dirty="0" smtClean="0"/>
                        <a:t>B</a:t>
                      </a:r>
                      <a:endParaRPr kumimoji="1" lang="ja-JP" altLang="en-US" sz="1600" dirty="0"/>
                    </a:p>
                  </a:txBody>
                  <a:tcPr/>
                </a:tc>
                <a:tc>
                  <a:txBody>
                    <a:bodyPr/>
                    <a:lstStyle/>
                    <a:p>
                      <a:r>
                        <a:rPr kumimoji="1" lang="en-US" altLang="ja-JP" sz="1600" dirty="0" smtClean="0"/>
                        <a:t>1</a:t>
                      </a:r>
                      <a:endParaRPr kumimoji="1" lang="ja-JP" altLang="en-US" sz="1600" dirty="0"/>
                    </a:p>
                  </a:txBody>
                  <a:tcPr/>
                </a:tc>
              </a:tr>
            </a:tbl>
          </a:graphicData>
        </a:graphic>
      </p:graphicFrame>
      <p:sp>
        <p:nvSpPr>
          <p:cNvPr id="12" name="テキスト ボックス 11"/>
          <p:cNvSpPr txBox="1"/>
          <p:nvPr/>
        </p:nvSpPr>
        <p:spPr>
          <a:xfrm>
            <a:off x="6762636" y="6324927"/>
            <a:ext cx="492443" cy="348813"/>
          </a:xfrm>
          <a:prstGeom prst="rect">
            <a:avLst/>
          </a:prstGeom>
          <a:noFill/>
        </p:spPr>
        <p:txBody>
          <a:bodyPr vert="eaVert" wrap="none" rtlCol="0">
            <a:spAutoFit/>
          </a:bodyPr>
          <a:lstStyle/>
          <a:p>
            <a:r>
              <a:rPr kumimoji="1" lang="en-US" altLang="ja-JP" sz="2000" dirty="0" smtClean="0"/>
              <a:t>…</a:t>
            </a:r>
            <a:endParaRPr kumimoji="1" lang="ja-JP" altLang="en-US" sz="2000" dirty="0"/>
          </a:p>
        </p:txBody>
      </p:sp>
      <p:sp>
        <p:nvSpPr>
          <p:cNvPr id="13" name="テキスト ボックス 12"/>
          <p:cNvSpPr txBox="1"/>
          <p:nvPr/>
        </p:nvSpPr>
        <p:spPr>
          <a:xfrm>
            <a:off x="61568" y="4106096"/>
            <a:ext cx="3752950" cy="400110"/>
          </a:xfrm>
          <a:prstGeom prst="rect">
            <a:avLst/>
          </a:prstGeom>
          <a:noFill/>
        </p:spPr>
        <p:txBody>
          <a:bodyPr wrap="none" rtlCol="0">
            <a:spAutoFit/>
          </a:bodyPr>
          <a:lstStyle/>
          <a:p>
            <a:r>
              <a:rPr kumimoji="1" lang="ja-JP" altLang="en-US" sz="2000" dirty="0" smtClean="0"/>
              <a:t>リファクタリングされた</a:t>
            </a:r>
            <a:r>
              <a:rPr kumimoji="1" lang="en-US" altLang="ja-JP" sz="2000" dirty="0" smtClean="0"/>
              <a:t>Blob Class</a:t>
            </a:r>
            <a:endParaRPr kumimoji="1" lang="ja-JP" altLang="en-US" sz="2000" dirty="0"/>
          </a:p>
        </p:txBody>
      </p:sp>
      <p:sp>
        <p:nvSpPr>
          <p:cNvPr id="14" name="テキスト ボックス 13"/>
          <p:cNvSpPr txBox="1"/>
          <p:nvPr/>
        </p:nvSpPr>
        <p:spPr>
          <a:xfrm>
            <a:off x="4624164" y="4106096"/>
            <a:ext cx="4447051" cy="400110"/>
          </a:xfrm>
          <a:prstGeom prst="rect">
            <a:avLst/>
          </a:prstGeom>
          <a:noFill/>
        </p:spPr>
        <p:txBody>
          <a:bodyPr wrap="none" rtlCol="0">
            <a:spAutoFit/>
          </a:bodyPr>
          <a:lstStyle/>
          <a:p>
            <a:r>
              <a:rPr kumimoji="1" lang="ja-JP" altLang="en-US" sz="2000" dirty="0" smtClean="0"/>
              <a:t>リファクタリングされなかった</a:t>
            </a:r>
            <a:r>
              <a:rPr kumimoji="1" lang="en-US" altLang="ja-JP" sz="2000" dirty="0" smtClean="0"/>
              <a:t>Blob Class</a:t>
            </a:r>
            <a:endParaRPr kumimoji="1" lang="ja-JP" altLang="en-US" sz="2000" dirty="0"/>
          </a:p>
        </p:txBody>
      </p:sp>
      <p:cxnSp>
        <p:nvCxnSpPr>
          <p:cNvPr id="15" name="直線矢印コネクタ 14"/>
          <p:cNvCxnSpPr/>
          <p:nvPr/>
        </p:nvCxnSpPr>
        <p:spPr>
          <a:xfrm>
            <a:off x="3457086" y="5338728"/>
            <a:ext cx="2192933" cy="0"/>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16" name="テキスト ボックス 15"/>
          <p:cNvSpPr txBox="1"/>
          <p:nvPr/>
        </p:nvSpPr>
        <p:spPr>
          <a:xfrm>
            <a:off x="3622350" y="5484338"/>
            <a:ext cx="1980029" cy="707886"/>
          </a:xfrm>
          <a:prstGeom prst="rect">
            <a:avLst/>
          </a:prstGeom>
          <a:noFill/>
        </p:spPr>
        <p:txBody>
          <a:bodyPr wrap="none" rtlCol="0">
            <a:spAutoFit/>
          </a:bodyPr>
          <a:lstStyle/>
          <a:p>
            <a:r>
              <a:rPr kumimoji="1" lang="ja-JP" altLang="en-US" sz="2000" dirty="0" smtClean="0"/>
              <a:t>深刻度の増減の</a:t>
            </a:r>
            <a:endParaRPr kumimoji="1" lang="en-US" altLang="ja-JP" sz="2000" dirty="0" smtClean="0"/>
          </a:p>
          <a:p>
            <a:r>
              <a:rPr kumimoji="1" lang="ja-JP" altLang="en-US" sz="2000" dirty="0" smtClean="0"/>
              <a:t>順位を比較する</a:t>
            </a:r>
            <a:endParaRPr kumimoji="1" lang="ja-JP" altLang="en-US" sz="2000" dirty="0"/>
          </a:p>
        </p:txBody>
      </p:sp>
      <p:sp>
        <p:nvSpPr>
          <p:cNvPr id="17" name="テキスト ボックス 16"/>
          <p:cNvSpPr txBox="1"/>
          <p:nvPr/>
        </p:nvSpPr>
        <p:spPr>
          <a:xfrm>
            <a:off x="3275856" y="4865814"/>
            <a:ext cx="2712602" cy="400110"/>
          </a:xfrm>
          <a:prstGeom prst="rect">
            <a:avLst/>
          </a:prstGeom>
          <a:noFill/>
        </p:spPr>
        <p:txBody>
          <a:bodyPr wrap="none" rtlCol="0">
            <a:spAutoFit/>
          </a:bodyPr>
          <a:lstStyle/>
          <a:p>
            <a:r>
              <a:rPr kumimoji="1" lang="ja-JP" altLang="en-US" sz="2000" dirty="0" smtClean="0"/>
              <a:t>同じ種類の</a:t>
            </a:r>
            <a:r>
              <a:rPr kumimoji="1" lang="en-US" altLang="ja-JP" sz="2000" dirty="0" smtClean="0"/>
              <a:t>Code Smell</a:t>
            </a:r>
            <a:endParaRPr kumimoji="1" lang="ja-JP" altLang="en-US" sz="2000" dirty="0"/>
          </a:p>
        </p:txBody>
      </p:sp>
    </p:spTree>
    <p:extLst>
      <p:ext uri="{BB962C8B-B14F-4D97-AF65-F5344CB8AC3E}">
        <p14:creationId xmlns:p14="http://schemas.microsoft.com/office/powerpoint/2010/main" val="37069653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ＲＱ２の回答</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23</a:t>
            </a:fld>
            <a:endParaRPr lang="en-US" altLang="ja-JP">
              <a:solidFill>
                <a:srgbClr val="000000"/>
              </a:solidFill>
            </a:endParaRPr>
          </a:p>
        </p:txBody>
      </p:sp>
      <p:graphicFrame>
        <p:nvGraphicFramePr>
          <p:cNvPr id="9" name="オブジェクト 8"/>
          <p:cNvGraphicFramePr>
            <a:graphicFrameLocks noChangeAspect="1"/>
          </p:cNvGraphicFramePr>
          <p:nvPr>
            <p:extLst>
              <p:ext uri="{D42A27DB-BD31-4B8C-83A1-F6EECF244321}">
                <p14:modId xmlns:p14="http://schemas.microsoft.com/office/powerpoint/2010/main" val="4139891248"/>
              </p:ext>
            </p:extLst>
          </p:nvPr>
        </p:nvGraphicFramePr>
        <p:xfrm>
          <a:off x="1979712" y="1808346"/>
          <a:ext cx="4896544" cy="3786593"/>
        </p:xfrm>
        <a:graphic>
          <a:graphicData uri="http://schemas.openxmlformats.org/presentationml/2006/ole">
            <mc:AlternateContent xmlns:mc="http://schemas.openxmlformats.org/markup-compatibility/2006">
              <mc:Choice xmlns:v="urn:schemas-microsoft-com:vml" Requires="v">
                <p:oleObj spid="_x0000_s2523" name="ワークシート" r:id="rId5" imgW="2000351" imgH="1895543" progId="Excel.Sheet.12">
                  <p:embed/>
                </p:oleObj>
              </mc:Choice>
              <mc:Fallback>
                <p:oleObj name="ワークシート" r:id="rId5" imgW="2000351" imgH="1895543" progId="Excel.Sheet.12">
                  <p:embed/>
                  <p:pic>
                    <p:nvPicPr>
                      <p:cNvPr id="0" name=""/>
                      <p:cNvPicPr/>
                      <p:nvPr/>
                    </p:nvPicPr>
                    <p:blipFill>
                      <a:blip r:embed="rId6"/>
                      <a:stretch>
                        <a:fillRect/>
                      </a:stretch>
                    </p:blipFill>
                    <p:spPr>
                      <a:xfrm>
                        <a:off x="1979712" y="1808346"/>
                        <a:ext cx="4896544" cy="3786593"/>
                      </a:xfrm>
                      <a:prstGeom prst="rect">
                        <a:avLst/>
                      </a:prstGeom>
                    </p:spPr>
                  </p:pic>
                </p:oleObj>
              </mc:Fallback>
            </mc:AlternateContent>
          </a:graphicData>
        </a:graphic>
      </p:graphicFrame>
      <p:sp>
        <p:nvSpPr>
          <p:cNvPr id="10" name="コンテンツ プレースホルダー 2"/>
          <p:cNvSpPr txBox="1">
            <a:spLocks/>
          </p:cNvSpPr>
          <p:nvPr/>
        </p:nvSpPr>
        <p:spPr bwMode="auto">
          <a:xfrm>
            <a:off x="708844" y="5915023"/>
            <a:ext cx="7715200" cy="3937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○：有意差あり</a:t>
            </a:r>
            <a:r>
              <a:rPr lang="en-US" altLang="ja-JP" sz="2400" kern="0" dirty="0" smtClean="0"/>
              <a:t>(p&lt;0.05), </a:t>
            </a:r>
            <a:r>
              <a:rPr lang="ja-JP" altLang="en-US" sz="2400" kern="0" dirty="0" smtClean="0"/>
              <a:t>空欄：有意差なし</a:t>
            </a:r>
            <a:r>
              <a:rPr lang="en-US" altLang="ja-JP" sz="2400" kern="0" dirty="0" smtClean="0"/>
              <a:t>, n/a</a:t>
            </a:r>
            <a:r>
              <a:rPr lang="ja-JP" altLang="en-US" sz="2400" kern="0" dirty="0" smtClean="0"/>
              <a:t>：検定不可</a:t>
            </a:r>
            <a:endParaRPr lang="en-US" altLang="ja-JP" sz="2400" kern="0" dirty="0" smtClean="0"/>
          </a:p>
        </p:txBody>
      </p:sp>
    </p:spTree>
    <p:extLst>
      <p:ext uri="{BB962C8B-B14F-4D97-AF65-F5344CB8AC3E}">
        <p14:creationId xmlns:p14="http://schemas.microsoft.com/office/powerpoint/2010/main" val="7085278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04664"/>
            <a:ext cx="8218488" cy="788195"/>
          </a:xfrm>
        </p:spPr>
        <p:txBody>
          <a:bodyPr/>
          <a:lstStyle/>
          <a:p>
            <a:r>
              <a:rPr lang="ja-JP" altLang="en-US" sz="4000" dirty="0"/>
              <a:t>考察</a:t>
            </a:r>
            <a:r>
              <a:rPr lang="ja-JP" altLang="en-US" sz="4000" dirty="0" smtClean="0"/>
              <a:t>：</a:t>
            </a:r>
            <a:r>
              <a:rPr lang="en-US" altLang="ja-JP" sz="4000" dirty="0" smtClean="0"/>
              <a:t>Blob Class</a:t>
            </a:r>
            <a:r>
              <a:rPr lang="ja-JP" altLang="en-US" sz="4000" dirty="0" smtClean="0"/>
              <a:t>と</a:t>
            </a:r>
            <a:r>
              <a:rPr lang="en-US" altLang="ja-JP" sz="4000" dirty="0" smtClean="0"/>
              <a:t>Blob Operation</a:t>
            </a:r>
            <a:endParaRPr kumimoji="1" lang="ja-JP" altLang="en-US"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24</a:t>
            </a:fld>
            <a:endParaRPr lang="en-US" altLang="ja-JP">
              <a:solidFill>
                <a:srgbClr val="000000"/>
              </a:solidFill>
            </a:endParaRPr>
          </a:p>
        </p:txBody>
      </p:sp>
      <p:sp>
        <p:nvSpPr>
          <p:cNvPr id="9" name="テキスト ボックス 8"/>
          <p:cNvSpPr txBox="1"/>
          <p:nvPr/>
        </p:nvSpPr>
        <p:spPr>
          <a:xfrm>
            <a:off x="0" y="5373216"/>
            <a:ext cx="9111295" cy="95410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ja-JP" sz="2800" dirty="0" smtClean="0"/>
              <a:t>Blob Class</a:t>
            </a:r>
            <a:r>
              <a:rPr lang="ja-JP" altLang="en-US" sz="2800" dirty="0" smtClean="0"/>
              <a:t>と</a:t>
            </a:r>
            <a:r>
              <a:rPr lang="en-US" altLang="ja-JP" sz="2800" dirty="0" smtClean="0"/>
              <a:t>Blob Operation</a:t>
            </a:r>
            <a:r>
              <a:rPr lang="ja-JP" altLang="en-US" sz="2800" dirty="0" smtClean="0"/>
              <a:t>については</a:t>
            </a:r>
            <a:r>
              <a:rPr lang="en-US" altLang="ja-JP" sz="2800" dirty="0" smtClean="0"/>
              <a:t>, </a:t>
            </a:r>
            <a:r>
              <a:rPr lang="ja-JP" altLang="en-US" sz="2800" dirty="0" smtClean="0"/>
              <a:t>深刻度の高い</a:t>
            </a:r>
            <a:r>
              <a:rPr lang="en-US" altLang="ja-JP" sz="2800" dirty="0" smtClean="0"/>
              <a:t>Code Smell</a:t>
            </a:r>
            <a:r>
              <a:rPr lang="ja-JP" altLang="en-US" sz="2800" dirty="0" smtClean="0"/>
              <a:t>を開発者に優先的に提示することが有用である</a:t>
            </a:r>
            <a:endParaRPr lang="ja-JP" altLang="en-US" sz="2800" dirty="0"/>
          </a:p>
        </p:txBody>
      </p:sp>
      <p:sp>
        <p:nvSpPr>
          <p:cNvPr id="7" name="コンテンツ プレースホルダー 2"/>
          <p:cNvSpPr>
            <a:spLocks noGrp="1"/>
          </p:cNvSpPr>
          <p:nvPr>
            <p:ph idx="1"/>
          </p:nvPr>
        </p:nvSpPr>
        <p:spPr>
          <a:xfrm>
            <a:off x="220689" y="1196752"/>
            <a:ext cx="8669915" cy="2645674"/>
          </a:xfrm>
        </p:spPr>
        <p:txBody>
          <a:bodyPr/>
          <a:lstStyle/>
          <a:p>
            <a:r>
              <a:rPr lang="en-US" altLang="ja-JP" dirty="0" smtClean="0"/>
              <a:t>RQ1</a:t>
            </a:r>
            <a:r>
              <a:rPr lang="ja-JP" altLang="en-US" dirty="0"/>
              <a:t>と</a:t>
            </a:r>
            <a:r>
              <a:rPr lang="en-US" altLang="ja-JP" dirty="0"/>
              <a:t>RQ2</a:t>
            </a:r>
            <a:r>
              <a:rPr lang="ja-JP" altLang="en-US" dirty="0" err="1"/>
              <a:t>で共</a:t>
            </a:r>
            <a:r>
              <a:rPr lang="ja-JP" altLang="en-US" dirty="0"/>
              <a:t>通して有意差が</a:t>
            </a:r>
            <a:r>
              <a:rPr lang="ja-JP" altLang="en-US" dirty="0" smtClean="0"/>
              <a:t>ある</a:t>
            </a:r>
            <a:r>
              <a:rPr lang="en-US" altLang="ja-JP" dirty="0" smtClean="0"/>
              <a:t>Code Smell</a:t>
            </a:r>
            <a:r>
              <a:rPr lang="ja-JP" altLang="en-US" dirty="0" smtClean="0"/>
              <a:t>は</a:t>
            </a:r>
            <a:r>
              <a:rPr lang="en-US" altLang="ja-JP" dirty="0"/>
              <a:t>Blob Class</a:t>
            </a:r>
            <a:r>
              <a:rPr lang="ja-JP" altLang="en-US" dirty="0"/>
              <a:t>と</a:t>
            </a:r>
            <a:r>
              <a:rPr lang="en-US" altLang="ja-JP" dirty="0"/>
              <a:t>Blob </a:t>
            </a:r>
            <a:r>
              <a:rPr lang="en-US" altLang="ja-JP" dirty="0" smtClean="0"/>
              <a:t>Operation</a:t>
            </a:r>
          </a:p>
          <a:p>
            <a:pPr lvl="1"/>
            <a:r>
              <a:rPr lang="ja-JP" altLang="en-US" dirty="0" smtClean="0"/>
              <a:t>それぞれ</a:t>
            </a:r>
            <a:r>
              <a:rPr lang="ja-JP" altLang="en-US" dirty="0"/>
              <a:t>深刻度の高いクラス・メソッドが優先してリファクタリングされ</a:t>
            </a:r>
            <a:r>
              <a:rPr lang="en-US" altLang="ja-JP" dirty="0"/>
              <a:t>, </a:t>
            </a:r>
            <a:r>
              <a:rPr lang="ja-JP" altLang="en-US" dirty="0"/>
              <a:t>深刻度が減少する傾向に</a:t>
            </a:r>
            <a:r>
              <a:rPr lang="ja-JP" altLang="en-US" dirty="0" smtClean="0"/>
              <a:t>ある</a:t>
            </a:r>
            <a:endParaRPr lang="ja-JP" altLang="en-US" dirty="0"/>
          </a:p>
          <a:p>
            <a:endParaRPr lang="en-US" altLang="ja-JP" sz="2400" dirty="0" smtClean="0"/>
          </a:p>
          <a:p>
            <a:r>
              <a:rPr lang="ja-JP" altLang="en-US" dirty="0" smtClean="0"/>
              <a:t>どちら</a:t>
            </a:r>
            <a:r>
              <a:rPr lang="ja-JP" altLang="en-US" dirty="0"/>
              <a:t>もコードの行数の</a:t>
            </a:r>
            <a:r>
              <a:rPr lang="ja-JP" altLang="en-US" dirty="0" smtClean="0"/>
              <a:t>大きさ等を</a:t>
            </a:r>
            <a:r>
              <a:rPr lang="ja-JP" altLang="en-US" dirty="0"/>
              <a:t>表す</a:t>
            </a:r>
            <a:r>
              <a:rPr lang="ja-JP" altLang="en-US" dirty="0" smtClean="0"/>
              <a:t>もの</a:t>
            </a:r>
            <a:endParaRPr lang="en-US" altLang="ja-JP" dirty="0" smtClean="0"/>
          </a:p>
          <a:p>
            <a:pPr lvl="1"/>
            <a:r>
              <a:rPr lang="ja-JP" altLang="en-US" dirty="0"/>
              <a:t>コード</a:t>
            </a:r>
            <a:r>
              <a:rPr lang="ja-JP" altLang="en-US" dirty="0" smtClean="0"/>
              <a:t>の行数は多くの開発者が気にするものであり</a:t>
            </a:r>
            <a:r>
              <a:rPr lang="en-US" altLang="ja-JP" dirty="0" smtClean="0"/>
              <a:t>, </a:t>
            </a:r>
            <a:r>
              <a:rPr lang="ja-JP" altLang="en-US" dirty="0" smtClean="0"/>
              <a:t>長いものはリファクタリングの実施対象になりやすい</a:t>
            </a:r>
            <a:endParaRPr lang="en-US" altLang="ja-JP" dirty="0" smtClean="0"/>
          </a:p>
        </p:txBody>
      </p:sp>
    </p:spTree>
    <p:extLst>
      <p:ext uri="{BB962C8B-B14F-4D97-AF65-F5344CB8AC3E}">
        <p14:creationId xmlns:p14="http://schemas.microsoft.com/office/powerpoint/2010/main" val="14964125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51520" y="3284984"/>
            <a:ext cx="8424168" cy="10801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endParaRPr lang="ja-JP" altLang="en-US" sz="2800" dirty="0"/>
          </a:p>
        </p:txBody>
      </p:sp>
      <p:sp>
        <p:nvSpPr>
          <p:cNvPr id="2" name="タイトル 1"/>
          <p:cNvSpPr>
            <a:spLocks noGrp="1"/>
          </p:cNvSpPr>
          <p:nvPr>
            <p:ph type="title"/>
          </p:nvPr>
        </p:nvSpPr>
        <p:spPr/>
        <p:txBody>
          <a:bodyPr/>
          <a:lstStyle/>
          <a:p>
            <a:r>
              <a:rPr lang="ja-JP" altLang="en-US" dirty="0" smtClean="0"/>
              <a:t>考察：</a:t>
            </a:r>
            <a:r>
              <a:rPr lang="en-US" altLang="ja-JP" dirty="0" smtClean="0"/>
              <a:t>God Class</a:t>
            </a:r>
            <a:endParaRPr kumimoji="1" lang="ja-JP" altLang="en-US" dirty="0"/>
          </a:p>
        </p:txBody>
      </p:sp>
      <p:sp>
        <p:nvSpPr>
          <p:cNvPr id="3" name="コンテンツ プレースホルダー 2"/>
          <p:cNvSpPr>
            <a:spLocks noGrp="1"/>
          </p:cNvSpPr>
          <p:nvPr>
            <p:ph idx="1"/>
          </p:nvPr>
        </p:nvSpPr>
        <p:spPr>
          <a:xfrm>
            <a:off x="251520" y="1270717"/>
            <a:ext cx="8651688" cy="4811010"/>
          </a:xfrm>
        </p:spPr>
        <p:txBody>
          <a:bodyPr/>
          <a:lstStyle/>
          <a:p>
            <a:r>
              <a:rPr kumimoji="1" lang="ja-JP" altLang="en-US" dirty="0" smtClean="0"/>
              <a:t>他のクラスと比べて責務の多過ぎるクラス</a:t>
            </a:r>
            <a:endParaRPr kumimoji="1" lang="en-US" altLang="ja-JP" dirty="0" smtClean="0"/>
          </a:p>
          <a:p>
            <a:pPr lvl="1"/>
            <a:r>
              <a:rPr lang="ja-JP" altLang="en-US" dirty="0" smtClean="0"/>
              <a:t>責務が多いためにコードの行数も大きいことが多いが</a:t>
            </a:r>
            <a:r>
              <a:rPr lang="en-US" altLang="ja-JP" dirty="0" smtClean="0"/>
              <a:t>, </a:t>
            </a:r>
            <a:r>
              <a:rPr kumimoji="1" lang="en-US" altLang="ja-JP" dirty="0" smtClean="0"/>
              <a:t>Blob Class</a:t>
            </a:r>
            <a:r>
              <a:rPr kumimoji="1" lang="ja-JP" altLang="en-US" dirty="0" smtClean="0"/>
              <a:t>と違い検出</a:t>
            </a:r>
            <a:r>
              <a:rPr lang="ja-JP" altLang="en-US" dirty="0"/>
              <a:t>規則</a:t>
            </a:r>
            <a:r>
              <a:rPr kumimoji="1" lang="ja-JP" altLang="en-US" dirty="0" smtClean="0"/>
              <a:t>に行数を含まない</a:t>
            </a:r>
            <a:endParaRPr kumimoji="1" lang="en-US" altLang="ja-JP" dirty="0" smtClean="0"/>
          </a:p>
          <a:p>
            <a:endParaRPr lang="en-US" altLang="ja-JP" sz="2800" dirty="0"/>
          </a:p>
          <a:p>
            <a:pPr marL="0" indent="0">
              <a:buNone/>
            </a:pPr>
            <a:r>
              <a:rPr kumimoji="1" lang="ja-JP" altLang="en-US" dirty="0" smtClean="0"/>
              <a:t>対応するサブクラスの抽出等は多数実施されたが</a:t>
            </a:r>
            <a:r>
              <a:rPr kumimoji="1" lang="en-US" altLang="ja-JP" dirty="0" smtClean="0"/>
              <a:t>, </a:t>
            </a:r>
            <a:r>
              <a:rPr kumimoji="1" lang="ja-JP" altLang="en-US" dirty="0" smtClean="0"/>
              <a:t>深刻度が減少</a:t>
            </a:r>
            <a:r>
              <a:rPr lang="ja-JP" altLang="en-US" dirty="0" smtClean="0"/>
              <a:t>し</a:t>
            </a:r>
            <a:r>
              <a:rPr lang="ja-JP" altLang="en-US" dirty="0"/>
              <a:t>た</a:t>
            </a:r>
            <a:r>
              <a:rPr kumimoji="1" lang="ja-JP" altLang="en-US" dirty="0" smtClean="0"/>
              <a:t>事例はわずかである</a:t>
            </a:r>
            <a:endParaRPr kumimoji="1" lang="en-US" altLang="ja-JP" dirty="0" smtClean="0"/>
          </a:p>
          <a:p>
            <a:pPr lvl="1"/>
            <a:r>
              <a:rPr lang="ja-JP" altLang="en-US" dirty="0" smtClean="0"/>
              <a:t>リファクタリング</a:t>
            </a:r>
            <a:r>
              <a:rPr lang="ja-JP" altLang="en-US" dirty="0"/>
              <a:t>の実施対象になったクラス数</a:t>
            </a:r>
            <a:r>
              <a:rPr lang="ja-JP" altLang="en-US" dirty="0" smtClean="0"/>
              <a:t>が多く</a:t>
            </a:r>
            <a:r>
              <a:rPr lang="en-US" altLang="ja-JP" dirty="0" smtClean="0"/>
              <a:t>, God </a:t>
            </a:r>
            <a:r>
              <a:rPr lang="en-US" altLang="ja-JP" dirty="0"/>
              <a:t>Class</a:t>
            </a:r>
            <a:r>
              <a:rPr lang="ja-JP" altLang="en-US" dirty="0"/>
              <a:t>も良く知られている</a:t>
            </a:r>
            <a:r>
              <a:rPr lang="en-US" altLang="ja-JP" dirty="0"/>
              <a:t>Code </a:t>
            </a:r>
            <a:r>
              <a:rPr lang="en-US" altLang="ja-JP" dirty="0" smtClean="0"/>
              <a:t>Smell</a:t>
            </a:r>
          </a:p>
          <a:p>
            <a:pPr lvl="1"/>
            <a:r>
              <a:rPr lang="ja-JP" altLang="en-US" dirty="0" smtClean="0"/>
              <a:t>効果的</a:t>
            </a:r>
            <a:r>
              <a:rPr lang="ja-JP" altLang="en-US" dirty="0"/>
              <a:t>にリファクタリングを実施</a:t>
            </a:r>
            <a:r>
              <a:rPr lang="ja-JP" altLang="en-US" dirty="0" smtClean="0"/>
              <a:t>することは</a:t>
            </a:r>
            <a:r>
              <a:rPr lang="ja-JP" altLang="en-US" dirty="0"/>
              <a:t>フィールドとメソッド</a:t>
            </a:r>
            <a:r>
              <a:rPr lang="ja-JP" altLang="en-US" dirty="0" smtClean="0"/>
              <a:t>のクラスタを考える必要があり難しい</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25</a:t>
            </a:fld>
            <a:endParaRPr lang="en-US" altLang="ja-JP">
              <a:solidFill>
                <a:srgbClr val="000000"/>
              </a:solidFill>
            </a:endParaRPr>
          </a:p>
        </p:txBody>
      </p:sp>
    </p:spTree>
    <p:extLst>
      <p:ext uri="{BB962C8B-B14F-4D97-AF65-F5344CB8AC3E}">
        <p14:creationId xmlns:p14="http://schemas.microsoft.com/office/powerpoint/2010/main" val="18491748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04664"/>
            <a:ext cx="8218488" cy="788195"/>
          </a:xfrm>
        </p:spPr>
        <p:txBody>
          <a:bodyPr/>
          <a:lstStyle/>
          <a:p>
            <a:r>
              <a:rPr lang="ja-JP" altLang="en-US" dirty="0"/>
              <a:t>考察</a:t>
            </a:r>
            <a:r>
              <a:rPr lang="ja-JP" altLang="en-US" dirty="0" smtClean="0"/>
              <a:t>：</a:t>
            </a:r>
            <a:r>
              <a:rPr kumimoji="1" lang="en-US" altLang="ja-JP" dirty="0" smtClean="0"/>
              <a:t>Duplication(1/2)</a:t>
            </a:r>
            <a:endParaRPr kumimoji="1" lang="ja-JP" altLang="en-US" dirty="0"/>
          </a:p>
        </p:txBody>
      </p:sp>
      <p:sp>
        <p:nvSpPr>
          <p:cNvPr id="3" name="コンテンツ プレースホルダー 2"/>
          <p:cNvSpPr>
            <a:spLocks noGrp="1"/>
          </p:cNvSpPr>
          <p:nvPr>
            <p:ph idx="1"/>
          </p:nvPr>
        </p:nvSpPr>
        <p:spPr>
          <a:xfrm>
            <a:off x="84200" y="1282286"/>
            <a:ext cx="8964488" cy="4811010"/>
          </a:xfrm>
        </p:spPr>
        <p:txBody>
          <a:bodyPr/>
          <a:lstStyle/>
          <a:p>
            <a:r>
              <a:rPr lang="en-US" altLang="ja-JP" dirty="0"/>
              <a:t>External Duplication</a:t>
            </a:r>
            <a:r>
              <a:rPr lang="ja-JP" altLang="en-US" dirty="0" smtClean="0"/>
              <a:t>：無関係なクラス間の重複</a:t>
            </a:r>
            <a:endParaRPr lang="en-US" altLang="ja-JP" dirty="0"/>
          </a:p>
          <a:p>
            <a:pPr marL="0" indent="0">
              <a:buNone/>
            </a:pPr>
            <a:endParaRPr lang="en-US" altLang="ja-JP" dirty="0" smtClean="0"/>
          </a:p>
          <a:p>
            <a:pPr marL="0" indent="0">
              <a:buNone/>
            </a:pPr>
            <a:endParaRPr lang="en-US" altLang="ja-JP" dirty="0"/>
          </a:p>
          <a:p>
            <a:pPr marL="0" indent="0">
              <a:buNone/>
            </a:pPr>
            <a:endParaRPr lang="en-US" altLang="ja-JP" sz="2400" dirty="0" smtClean="0"/>
          </a:p>
          <a:p>
            <a:r>
              <a:rPr lang="en-US" altLang="ja-JP" dirty="0" smtClean="0"/>
              <a:t>Internal </a:t>
            </a:r>
            <a:r>
              <a:rPr lang="en-US" altLang="ja-JP" dirty="0"/>
              <a:t>Duplication</a:t>
            </a:r>
            <a:r>
              <a:rPr kumimoji="1" lang="ja-JP" altLang="en-US" dirty="0" smtClean="0"/>
              <a:t>：クラス内の重複</a:t>
            </a:r>
            <a:endParaRPr lang="en-US" altLang="ja-JP" dirty="0"/>
          </a:p>
          <a:p>
            <a:pPr lvl="1"/>
            <a:r>
              <a:rPr lang="ja-JP" altLang="en-US" dirty="0" smtClean="0"/>
              <a:t>深刻度の低いものだけがリファクタリングされていた</a:t>
            </a:r>
            <a:endParaRPr lang="en-US" altLang="ja-JP" dirty="0" smtClean="0"/>
          </a:p>
          <a:p>
            <a:pPr lvl="1"/>
            <a:r>
              <a:rPr lang="ja-JP" altLang="en-US" dirty="0" smtClean="0"/>
              <a:t>対応するメソッドの抽出のリファクタリングが実施された場合のほとんどで深刻度が減少していた</a:t>
            </a:r>
            <a:endParaRPr lang="en-US" altLang="ja-JP" dirty="0" smtClean="0"/>
          </a:p>
          <a:p>
            <a:pPr lvl="1">
              <a:buFont typeface="Wingdings" panose="05000000000000000000" pitchFamily="2" charset="2"/>
              <a:buChar char="Ø"/>
            </a:pP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26</a:t>
            </a:fld>
            <a:endParaRPr lang="en-US" altLang="ja-JP">
              <a:solidFill>
                <a:srgbClr val="000000"/>
              </a:solidFill>
            </a:endParaRPr>
          </a:p>
        </p:txBody>
      </p:sp>
      <p:sp>
        <p:nvSpPr>
          <p:cNvPr id="5" name="テキスト ボックス 4"/>
          <p:cNvSpPr txBox="1"/>
          <p:nvPr/>
        </p:nvSpPr>
        <p:spPr>
          <a:xfrm>
            <a:off x="773155" y="5576219"/>
            <a:ext cx="7400089" cy="95410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ja-JP" altLang="en-US" sz="2800" dirty="0"/>
              <a:t>重複する部分のメソッドの抽出が容易な場合にリファクタリングが実施されやすいと考えられる</a:t>
            </a:r>
          </a:p>
        </p:txBody>
      </p:sp>
      <p:sp>
        <p:nvSpPr>
          <p:cNvPr id="6" name="テキスト ボックス 5"/>
          <p:cNvSpPr txBox="1"/>
          <p:nvPr/>
        </p:nvSpPr>
        <p:spPr>
          <a:xfrm>
            <a:off x="632329" y="1980374"/>
            <a:ext cx="7681739" cy="95410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ja-JP" altLang="en-US" sz="2800" dirty="0"/>
              <a:t>改善にはクラス抽出などハイレベルなリファクタリングが必要だが</a:t>
            </a:r>
            <a:r>
              <a:rPr lang="en-US" altLang="ja-JP" sz="2800" dirty="0"/>
              <a:t>, </a:t>
            </a:r>
            <a:r>
              <a:rPr lang="ja-JP" altLang="en-US" sz="2800" dirty="0"/>
              <a:t>ほとんど実施されていなかった</a:t>
            </a:r>
          </a:p>
        </p:txBody>
      </p:sp>
    </p:spTree>
    <p:extLst>
      <p:ext uri="{BB962C8B-B14F-4D97-AF65-F5344CB8AC3E}">
        <p14:creationId xmlns:p14="http://schemas.microsoft.com/office/powerpoint/2010/main" val="19614285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04664"/>
            <a:ext cx="8218488" cy="788195"/>
          </a:xfrm>
        </p:spPr>
        <p:txBody>
          <a:bodyPr/>
          <a:lstStyle/>
          <a:p>
            <a:r>
              <a:rPr lang="ja-JP" altLang="en-US" dirty="0"/>
              <a:t>考察</a:t>
            </a:r>
            <a:r>
              <a:rPr lang="ja-JP" altLang="en-US" dirty="0" smtClean="0"/>
              <a:t>：</a:t>
            </a:r>
            <a:r>
              <a:rPr kumimoji="1" lang="en-US" altLang="ja-JP" dirty="0" smtClean="0"/>
              <a:t>Duplication(2/2)</a:t>
            </a:r>
            <a:endParaRPr kumimoji="1" lang="ja-JP" altLang="en-US" dirty="0"/>
          </a:p>
        </p:txBody>
      </p:sp>
      <p:sp>
        <p:nvSpPr>
          <p:cNvPr id="3" name="コンテンツ プレースホルダー 2"/>
          <p:cNvSpPr>
            <a:spLocks noGrp="1"/>
          </p:cNvSpPr>
          <p:nvPr>
            <p:ph idx="1"/>
          </p:nvPr>
        </p:nvSpPr>
        <p:spPr>
          <a:xfrm>
            <a:off x="84200" y="1345288"/>
            <a:ext cx="8964488" cy="4811010"/>
          </a:xfrm>
        </p:spPr>
        <p:txBody>
          <a:bodyPr/>
          <a:lstStyle/>
          <a:p>
            <a:r>
              <a:rPr lang="en-US" altLang="ja-JP" dirty="0" smtClean="0"/>
              <a:t>Sibling </a:t>
            </a:r>
            <a:r>
              <a:rPr lang="en-US" altLang="ja-JP" dirty="0"/>
              <a:t>Duplication</a:t>
            </a:r>
            <a:r>
              <a:rPr lang="ja-JP" altLang="en-US" dirty="0" smtClean="0"/>
              <a:t>：</a:t>
            </a:r>
            <a:r>
              <a:rPr lang="ja-JP" altLang="en-US" dirty="0"/>
              <a:t>兄弟</a:t>
            </a:r>
            <a:r>
              <a:rPr lang="ja-JP" altLang="en-US" dirty="0" smtClean="0"/>
              <a:t>クラス間の重複</a:t>
            </a:r>
            <a:endParaRPr lang="en-US" altLang="ja-JP" dirty="0" smtClean="0"/>
          </a:p>
          <a:p>
            <a:pPr lvl="1"/>
            <a:r>
              <a:rPr lang="en-US" altLang="ja-JP" dirty="0" smtClean="0"/>
              <a:t>Internal Duplication</a:t>
            </a:r>
            <a:r>
              <a:rPr lang="ja-JP" altLang="en-US" dirty="0" smtClean="0"/>
              <a:t>とは異なり深刻度の高いものにメソッド抽出のリファクタリングが実施された</a:t>
            </a:r>
            <a:endParaRPr lang="en-US" altLang="ja-JP" dirty="0" smtClean="0"/>
          </a:p>
          <a:p>
            <a:pPr lvl="1"/>
            <a:r>
              <a:rPr lang="ja-JP" altLang="en-US" dirty="0" smtClean="0"/>
              <a:t>しかし</a:t>
            </a:r>
            <a:r>
              <a:rPr lang="en-US" altLang="ja-JP" dirty="0" smtClean="0"/>
              <a:t>, </a:t>
            </a:r>
            <a:r>
              <a:rPr lang="ja-JP" altLang="en-US" dirty="0"/>
              <a:t>メソッド</a:t>
            </a:r>
            <a:r>
              <a:rPr lang="ja-JP" altLang="en-US" dirty="0" smtClean="0"/>
              <a:t>の抽出で深刻度が減少していないので</a:t>
            </a:r>
            <a:r>
              <a:rPr lang="en-US" altLang="ja-JP" dirty="0" smtClean="0"/>
              <a:t>, </a:t>
            </a:r>
            <a:r>
              <a:rPr lang="ja-JP" altLang="en-US" dirty="0" smtClean="0"/>
              <a:t>重複部分以外を対象としたものと推測される</a:t>
            </a:r>
            <a:endParaRPr lang="en-US" altLang="ja-JP" dirty="0" smtClean="0"/>
          </a:p>
          <a:p>
            <a:endParaRPr lang="en-US" altLang="ja-JP" sz="1200"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27</a:t>
            </a:fld>
            <a:endParaRPr lang="en-US" altLang="ja-JP">
              <a:solidFill>
                <a:srgbClr val="000000"/>
              </a:solidFill>
            </a:endParaRPr>
          </a:p>
        </p:txBody>
      </p:sp>
      <p:sp>
        <p:nvSpPr>
          <p:cNvPr id="6" name="テキスト ボックス 5"/>
          <p:cNvSpPr txBox="1"/>
          <p:nvPr/>
        </p:nvSpPr>
        <p:spPr>
          <a:xfrm>
            <a:off x="208066" y="4149080"/>
            <a:ext cx="8839170" cy="95410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ja-JP" altLang="en-US" sz="2800" dirty="0" smtClean="0"/>
              <a:t>メソッド</a:t>
            </a:r>
            <a:r>
              <a:rPr lang="ja-JP" altLang="en-US" sz="2800" dirty="0"/>
              <a:t>抽出の後にメソッドの引き上げを実施するべきだが</a:t>
            </a:r>
            <a:r>
              <a:rPr lang="en-US" altLang="ja-JP" sz="2800" dirty="0"/>
              <a:t>, </a:t>
            </a:r>
            <a:r>
              <a:rPr lang="ja-JP" altLang="en-US" sz="2800" dirty="0"/>
              <a:t>メソッド引き上げはハイレベルで実施</a:t>
            </a:r>
            <a:r>
              <a:rPr lang="ja-JP" altLang="en-US" sz="2800" dirty="0" smtClean="0"/>
              <a:t>されにくい</a:t>
            </a:r>
            <a:endParaRPr lang="ja-JP" altLang="en-US" sz="2800" dirty="0"/>
          </a:p>
        </p:txBody>
      </p:sp>
    </p:spTree>
    <p:extLst>
      <p:ext uri="{BB962C8B-B14F-4D97-AF65-F5344CB8AC3E}">
        <p14:creationId xmlns:p14="http://schemas.microsoft.com/office/powerpoint/2010/main" val="16162857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46427" y="2204864"/>
            <a:ext cx="8522711" cy="10801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endParaRPr lang="ja-JP" altLang="en-US" sz="2800" dirty="0"/>
          </a:p>
        </p:txBody>
      </p:sp>
      <p:sp>
        <p:nvSpPr>
          <p:cNvPr id="2" name="タイトル 1"/>
          <p:cNvSpPr>
            <a:spLocks noGrp="1"/>
          </p:cNvSpPr>
          <p:nvPr>
            <p:ph type="title"/>
          </p:nvPr>
        </p:nvSpPr>
        <p:spPr/>
        <p:txBody>
          <a:bodyPr/>
          <a:lstStyle/>
          <a:p>
            <a:r>
              <a:rPr lang="ja-JP" altLang="en-US" dirty="0"/>
              <a:t>考察</a:t>
            </a:r>
            <a:r>
              <a:rPr lang="ja-JP" altLang="en-US" dirty="0" smtClean="0"/>
              <a:t>：</a:t>
            </a:r>
            <a:r>
              <a:rPr kumimoji="1" lang="en-US" altLang="ja-JP" dirty="0" smtClean="0"/>
              <a:t>Feature Envy</a:t>
            </a:r>
            <a:endParaRPr kumimoji="1" lang="ja-JP" altLang="en-US" dirty="0"/>
          </a:p>
        </p:txBody>
      </p:sp>
      <p:sp>
        <p:nvSpPr>
          <p:cNvPr id="3" name="コンテンツ プレースホルダー 2"/>
          <p:cNvSpPr>
            <a:spLocks noGrp="1"/>
          </p:cNvSpPr>
          <p:nvPr>
            <p:ph idx="1"/>
          </p:nvPr>
        </p:nvSpPr>
        <p:spPr>
          <a:xfrm>
            <a:off x="275887" y="1268760"/>
            <a:ext cx="8581114" cy="4811010"/>
          </a:xfrm>
        </p:spPr>
        <p:txBody>
          <a:bodyPr/>
          <a:lstStyle/>
          <a:p>
            <a:r>
              <a:rPr lang="ja-JP" altLang="en-US" dirty="0"/>
              <a:t>他のクラスのデータを多く用いる</a:t>
            </a:r>
            <a:r>
              <a:rPr lang="ja-JP" altLang="en-US" dirty="0" smtClean="0"/>
              <a:t>メソッド</a:t>
            </a:r>
            <a:endParaRPr kumimoji="1" lang="en-US" altLang="ja-JP" dirty="0" smtClean="0"/>
          </a:p>
          <a:p>
            <a:endParaRPr kumimoji="1" lang="en-US" altLang="ja-JP" sz="1000" dirty="0" smtClean="0"/>
          </a:p>
          <a:p>
            <a:endParaRPr kumimoji="1" lang="en-US" altLang="ja-JP" sz="1000" dirty="0" smtClean="0"/>
          </a:p>
          <a:p>
            <a:pPr marL="0" indent="0">
              <a:buNone/>
            </a:pPr>
            <a:r>
              <a:rPr kumimoji="1" lang="ja-JP" altLang="en-US" dirty="0" smtClean="0"/>
              <a:t>対応する</a:t>
            </a:r>
            <a:r>
              <a:rPr lang="ja-JP" altLang="en-US" dirty="0" smtClean="0"/>
              <a:t>メソッド移動</a:t>
            </a:r>
            <a:r>
              <a:rPr kumimoji="1" lang="ja-JP" altLang="en-US" dirty="0" smtClean="0"/>
              <a:t>のリファクタリングが実施された場合のほとんどで深刻度が減少</a:t>
            </a:r>
            <a:endParaRPr kumimoji="1" lang="en-US" altLang="ja-JP" dirty="0" smtClean="0"/>
          </a:p>
          <a:p>
            <a:pPr lvl="1"/>
            <a:r>
              <a:rPr lang="ja-JP" altLang="en-US" dirty="0" smtClean="0"/>
              <a:t>メソッド移動よる改善方法は明確で</a:t>
            </a:r>
            <a:r>
              <a:rPr lang="en-US" altLang="ja-JP" dirty="0" smtClean="0"/>
              <a:t>, </a:t>
            </a:r>
            <a:r>
              <a:rPr lang="ja-JP" altLang="en-US" dirty="0" smtClean="0"/>
              <a:t>リファクタリングは</a:t>
            </a:r>
            <a:r>
              <a:rPr lang="ja-JP" altLang="en-US" dirty="0"/>
              <a:t>効果的</a:t>
            </a:r>
            <a:r>
              <a:rPr lang="ja-JP" altLang="en-US" dirty="0" smtClean="0"/>
              <a:t>に実施されやすい</a:t>
            </a:r>
            <a:endParaRPr kumimoji="1" lang="en-US" altLang="ja-JP" dirty="0" smtClean="0"/>
          </a:p>
          <a:p>
            <a:endParaRPr lang="en-US" altLang="ja-JP" sz="1000" dirty="0" smtClean="0"/>
          </a:p>
          <a:p>
            <a:r>
              <a:rPr lang="ja-JP" altLang="en-US" dirty="0"/>
              <a:t>メソッドはリファクタリング</a:t>
            </a:r>
            <a:r>
              <a:rPr lang="ja-JP" altLang="en-US" dirty="0" smtClean="0"/>
              <a:t>されず</a:t>
            </a:r>
            <a:r>
              <a:rPr lang="en-US" altLang="ja-JP" dirty="0" smtClean="0"/>
              <a:t>, </a:t>
            </a:r>
            <a:r>
              <a:rPr lang="ja-JP" altLang="en-US" dirty="0" smtClean="0"/>
              <a:t>フィールドの移動により深刻度が減少する事例が多い</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28</a:t>
            </a:fld>
            <a:endParaRPr lang="en-US" altLang="ja-JP">
              <a:solidFill>
                <a:srgbClr val="000000"/>
              </a:solidFill>
            </a:endParaRPr>
          </a:p>
        </p:txBody>
      </p:sp>
    </p:spTree>
    <p:extLst>
      <p:ext uri="{BB962C8B-B14F-4D97-AF65-F5344CB8AC3E}">
        <p14:creationId xmlns:p14="http://schemas.microsoft.com/office/powerpoint/2010/main" val="4701859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a:xfrm>
            <a:off x="223044" y="1264163"/>
            <a:ext cx="8686800" cy="4811010"/>
          </a:xfrm>
        </p:spPr>
        <p:txBody>
          <a:bodyPr/>
          <a:lstStyle/>
          <a:p>
            <a:r>
              <a:rPr lang="ja-JP" altLang="en-US" sz="3000" dirty="0" smtClean="0"/>
              <a:t>まとめ</a:t>
            </a:r>
            <a:endParaRPr lang="en-US" altLang="ja-JP" sz="3000" dirty="0" smtClean="0"/>
          </a:p>
          <a:p>
            <a:pPr lvl="1"/>
            <a:r>
              <a:rPr lang="en-US" altLang="ja-JP" dirty="0" smtClean="0"/>
              <a:t>Code Smell</a:t>
            </a:r>
            <a:r>
              <a:rPr lang="ja-JP" altLang="en-US" dirty="0" smtClean="0"/>
              <a:t>の深刻度とリファクタリングの関係について</a:t>
            </a:r>
            <a:r>
              <a:rPr lang="en-US" altLang="ja-JP" dirty="0" smtClean="0"/>
              <a:t>3</a:t>
            </a:r>
            <a:r>
              <a:rPr lang="ja-JP" altLang="en-US" dirty="0" err="1" smtClean="0"/>
              <a:t>つの</a:t>
            </a:r>
            <a:r>
              <a:rPr lang="en-US" altLang="ja-JP" dirty="0" smtClean="0"/>
              <a:t>OSS</a:t>
            </a:r>
            <a:r>
              <a:rPr lang="ja-JP" altLang="en-US" dirty="0"/>
              <a:t>を</a:t>
            </a:r>
            <a:r>
              <a:rPr lang="ja-JP" altLang="en-US" dirty="0" smtClean="0"/>
              <a:t>調査した</a:t>
            </a:r>
            <a:endParaRPr lang="en-US" altLang="ja-JP" dirty="0" smtClean="0"/>
          </a:p>
          <a:p>
            <a:pPr lvl="1"/>
            <a:r>
              <a:rPr lang="en-US" altLang="ja-JP" dirty="0" smtClean="0"/>
              <a:t>Blob Class</a:t>
            </a:r>
            <a:r>
              <a:rPr lang="ja-JP" altLang="en-US" dirty="0" smtClean="0"/>
              <a:t>と</a:t>
            </a:r>
            <a:r>
              <a:rPr lang="en-US" altLang="ja-JP" dirty="0" smtClean="0"/>
              <a:t>Blob Operation</a:t>
            </a:r>
            <a:r>
              <a:rPr lang="ja-JP" altLang="en-US" dirty="0" smtClean="0"/>
              <a:t>につい</a:t>
            </a:r>
            <a:r>
              <a:rPr lang="ja-JP" altLang="en-US" dirty="0"/>
              <a:t>て</a:t>
            </a:r>
            <a:r>
              <a:rPr lang="ja-JP" altLang="en-US" dirty="0" smtClean="0"/>
              <a:t>は</a:t>
            </a:r>
            <a:r>
              <a:rPr lang="en-US" altLang="ja-JP" dirty="0" smtClean="0"/>
              <a:t>, </a:t>
            </a:r>
            <a:r>
              <a:rPr lang="ja-JP" altLang="en-US" dirty="0" smtClean="0"/>
              <a:t>深刻度が高いほどリファクタリングされやすい傾向があった</a:t>
            </a:r>
            <a:endParaRPr lang="en-US" altLang="ja-JP" sz="1400" dirty="0" smtClean="0"/>
          </a:p>
          <a:p>
            <a:endParaRPr lang="en-US" altLang="ja-JP" sz="3000" dirty="0" smtClean="0"/>
          </a:p>
          <a:p>
            <a:r>
              <a:rPr lang="ja-JP" altLang="en-US" sz="3000" dirty="0" smtClean="0"/>
              <a:t>今後の課題</a:t>
            </a:r>
            <a:endParaRPr lang="en-US" altLang="ja-JP" sz="3000" dirty="0" smtClean="0"/>
          </a:p>
          <a:p>
            <a:pPr lvl="1"/>
            <a:r>
              <a:rPr kumimoji="1" lang="ja-JP" altLang="en-US" dirty="0" smtClean="0"/>
              <a:t>調査対象のシステムを増やす</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29</a:t>
            </a:fld>
            <a:endParaRPr lang="en-US" altLang="ja-JP">
              <a:solidFill>
                <a:srgbClr val="000000"/>
              </a:solidFill>
            </a:endParaRPr>
          </a:p>
        </p:txBody>
      </p:sp>
    </p:spTree>
    <p:extLst>
      <p:ext uri="{BB962C8B-B14F-4D97-AF65-F5344CB8AC3E}">
        <p14:creationId xmlns:p14="http://schemas.microsoft.com/office/powerpoint/2010/main" val="32944211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Code Smell</a:t>
            </a:r>
            <a:endParaRPr kumimoji="1" lang="ja-JP" altLang="en-US" dirty="0"/>
          </a:p>
        </p:txBody>
      </p:sp>
      <p:sp>
        <p:nvSpPr>
          <p:cNvPr id="3" name="コンテンツ プレースホルダー 2"/>
          <p:cNvSpPr>
            <a:spLocks noGrp="1"/>
          </p:cNvSpPr>
          <p:nvPr>
            <p:ph idx="1"/>
          </p:nvPr>
        </p:nvSpPr>
        <p:spPr>
          <a:xfrm>
            <a:off x="256953" y="1196573"/>
            <a:ext cx="8618982" cy="4525963"/>
          </a:xfrm>
        </p:spPr>
        <p:txBody>
          <a:bodyPr/>
          <a:lstStyle/>
          <a:p>
            <a:r>
              <a:rPr kumimoji="1" lang="ja-JP" altLang="en-US" dirty="0" smtClean="0"/>
              <a:t>設計上の問題を持ち</a:t>
            </a:r>
            <a:r>
              <a:rPr kumimoji="1" lang="en-US" altLang="ja-JP" dirty="0" smtClean="0"/>
              <a:t>,</a:t>
            </a:r>
            <a:r>
              <a:rPr lang="ja-JP" altLang="en-US" dirty="0" smtClean="0"/>
              <a:t> 保守性を悪化させてバグの原因になりやすい</a:t>
            </a:r>
            <a:r>
              <a:rPr kumimoji="1" lang="ja-JP" altLang="en-US" dirty="0" smtClean="0"/>
              <a:t>クラスやメソッドの特徴</a:t>
            </a:r>
            <a:endParaRPr kumimoji="1" lang="en-US" altLang="ja-JP" dirty="0" smtClean="0"/>
          </a:p>
          <a:p>
            <a:r>
              <a:rPr lang="ja-JP" altLang="en-US" dirty="0" smtClean="0"/>
              <a:t>開発者がリファクタリングを実施するべきソースコードの指標として提案された</a:t>
            </a:r>
            <a:r>
              <a:rPr lang="en-US" altLang="ja-JP" dirty="0" smtClean="0"/>
              <a:t>[1]</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3</a:t>
            </a:fld>
            <a:endParaRPr lang="en-US" altLang="ja-JP">
              <a:solidFill>
                <a:srgbClr val="000000"/>
              </a:solidFill>
            </a:endParaRPr>
          </a:p>
        </p:txBody>
      </p:sp>
      <p:graphicFrame>
        <p:nvGraphicFramePr>
          <p:cNvPr id="6" name="表 5"/>
          <p:cNvGraphicFramePr>
            <a:graphicFrameLocks noGrp="1"/>
          </p:cNvGraphicFramePr>
          <p:nvPr>
            <p:extLst>
              <p:ext uri="{D42A27DB-BD31-4B8C-83A1-F6EECF244321}">
                <p14:modId xmlns:p14="http://schemas.microsoft.com/office/powerpoint/2010/main" val="3864824316"/>
              </p:ext>
            </p:extLst>
          </p:nvPr>
        </p:nvGraphicFramePr>
        <p:xfrm>
          <a:off x="243070" y="3861048"/>
          <a:ext cx="8598220" cy="2262519"/>
        </p:xfrm>
        <a:graphic>
          <a:graphicData uri="http://schemas.openxmlformats.org/drawingml/2006/table">
            <a:tbl>
              <a:tblPr firstRow="1" bandRow="1">
                <a:tableStyleId>{5C22544A-7EE6-4342-B048-85BDC9FD1C3A}</a:tableStyleId>
              </a:tblPr>
              <a:tblGrid>
                <a:gridCol w="2427605"/>
                <a:gridCol w="3096826"/>
                <a:gridCol w="3073789"/>
              </a:tblGrid>
              <a:tr h="520493">
                <a:tc>
                  <a:txBody>
                    <a:bodyPr/>
                    <a:lstStyle/>
                    <a:p>
                      <a:r>
                        <a:rPr kumimoji="1" lang="en-US" altLang="ja-JP" sz="2000" dirty="0" smtClean="0">
                          <a:solidFill>
                            <a:schemeClr val="tx1"/>
                          </a:solidFill>
                        </a:rPr>
                        <a:t>Code Smell</a:t>
                      </a:r>
                      <a:endParaRPr kumimoji="1" lang="ja-JP" altLang="en-US" sz="2000" dirty="0">
                        <a:solidFill>
                          <a:schemeClr val="tx1"/>
                        </a:solidFill>
                      </a:endParaRPr>
                    </a:p>
                  </a:txBody>
                  <a:tcPr/>
                </a:tc>
                <a:tc>
                  <a:txBody>
                    <a:bodyPr/>
                    <a:lstStyle/>
                    <a:p>
                      <a:r>
                        <a:rPr kumimoji="1" lang="ja-JP" altLang="en-US" sz="2000" dirty="0" smtClean="0">
                          <a:solidFill>
                            <a:schemeClr val="tx1"/>
                          </a:solidFill>
                        </a:rPr>
                        <a:t>説明</a:t>
                      </a:r>
                      <a:endParaRPr kumimoji="1" lang="ja-JP" altLang="en-US" sz="2000" dirty="0">
                        <a:solidFill>
                          <a:schemeClr val="tx1"/>
                        </a:solidFill>
                      </a:endParaRPr>
                    </a:p>
                  </a:txBody>
                  <a:tcPr/>
                </a:tc>
                <a:tc>
                  <a:txBody>
                    <a:bodyPr/>
                    <a:lstStyle/>
                    <a:p>
                      <a:r>
                        <a:rPr kumimoji="1" lang="ja-JP" altLang="en-US" sz="2000" dirty="0" smtClean="0">
                          <a:solidFill>
                            <a:schemeClr val="tx1"/>
                          </a:solidFill>
                        </a:rPr>
                        <a:t>推奨されるリファクタリング</a:t>
                      </a:r>
                      <a:endParaRPr kumimoji="1" lang="ja-JP" altLang="en-US" sz="2000" dirty="0">
                        <a:solidFill>
                          <a:schemeClr val="tx1"/>
                        </a:solidFill>
                      </a:endParaRPr>
                    </a:p>
                  </a:txBody>
                  <a:tcPr/>
                </a:tc>
              </a:tr>
              <a:tr h="52049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rPr>
                        <a:t>Blob Class</a:t>
                      </a:r>
                      <a:endParaRPr kumimoji="1" lang="ja-JP" altLang="en-US" sz="2000" dirty="0" smtClean="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solidFill>
                            <a:schemeClr val="tx1"/>
                          </a:solidFill>
                        </a:rPr>
                        <a:t>コードが長く複雑なクラス</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solidFill>
                            <a:schemeClr val="tx1"/>
                          </a:solidFill>
                        </a:rPr>
                        <a:t>クラスの抽出など</a:t>
                      </a:r>
                    </a:p>
                  </a:txBody>
                  <a:tcPr/>
                </a:tc>
              </a:tr>
              <a:tr h="52049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rPr>
                        <a:t>Blob Operation</a:t>
                      </a:r>
                      <a:endParaRPr kumimoji="1" lang="ja-JP" altLang="en-US" sz="2000" dirty="0" smtClean="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solidFill>
                            <a:schemeClr val="tx1"/>
                          </a:solidFill>
                        </a:rPr>
                        <a:t>コードが長く複雑なメソッド</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solidFill>
                            <a:schemeClr val="tx1"/>
                          </a:solidFill>
                        </a:rPr>
                        <a:t>メソッドの抽出など</a:t>
                      </a:r>
                    </a:p>
                  </a:txBody>
                  <a:tcPr/>
                </a:tc>
              </a:tr>
              <a:tr h="52049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rPr>
                        <a:t>Internal Duplication</a:t>
                      </a:r>
                      <a:endParaRPr kumimoji="1" lang="ja-JP" altLang="en-US" sz="2000" dirty="0" smtClean="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solidFill>
                            <a:schemeClr val="tx1"/>
                          </a:solidFill>
                        </a:rPr>
                        <a:t>クラス内の他メソッドと重複するコードのあるメソッド</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solidFill>
                            <a:schemeClr val="tx1"/>
                          </a:solidFill>
                        </a:rPr>
                        <a:t>メソッドの抽出など</a:t>
                      </a:r>
                    </a:p>
                  </a:txBody>
                  <a:tcPr/>
                </a:tc>
              </a:tr>
            </a:tbl>
          </a:graphicData>
        </a:graphic>
      </p:graphicFrame>
      <p:sp>
        <p:nvSpPr>
          <p:cNvPr id="7" name="テキスト ボックス 6"/>
          <p:cNvSpPr txBox="1"/>
          <p:nvPr/>
        </p:nvSpPr>
        <p:spPr>
          <a:xfrm>
            <a:off x="3517913" y="3460938"/>
            <a:ext cx="2097049" cy="400110"/>
          </a:xfrm>
          <a:prstGeom prst="rect">
            <a:avLst/>
          </a:prstGeom>
          <a:noFill/>
        </p:spPr>
        <p:txBody>
          <a:bodyPr wrap="none" rtlCol="0">
            <a:spAutoFit/>
          </a:bodyPr>
          <a:lstStyle/>
          <a:p>
            <a:r>
              <a:rPr kumimoji="1" lang="en-US" altLang="ja-JP" sz="2000" b="1" dirty="0" smtClean="0"/>
              <a:t>Code Smell</a:t>
            </a:r>
            <a:r>
              <a:rPr kumimoji="1" lang="ja-JP" altLang="en-US" sz="2000" b="1" dirty="0" smtClean="0"/>
              <a:t>の例</a:t>
            </a:r>
            <a:endParaRPr kumimoji="1" lang="ja-JP" altLang="en-US" sz="2000" b="1" dirty="0"/>
          </a:p>
        </p:txBody>
      </p:sp>
      <p:sp>
        <p:nvSpPr>
          <p:cNvPr id="9" name="テキスト ボックス 8"/>
          <p:cNvSpPr txBox="1"/>
          <p:nvPr/>
        </p:nvSpPr>
        <p:spPr>
          <a:xfrm>
            <a:off x="27856" y="6236331"/>
            <a:ext cx="8395855" cy="338554"/>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600" dirty="0"/>
              <a:t>[1] M. </a:t>
            </a:r>
            <a:r>
              <a:rPr lang="en-US" altLang="ja-JP" sz="1600" dirty="0" smtClean="0"/>
              <a:t>Fowler. </a:t>
            </a:r>
            <a:r>
              <a:rPr lang="en-US" altLang="ja-JP" sz="1600" i="1" dirty="0" err="1" smtClean="0"/>
              <a:t>Refactoring:Improving</a:t>
            </a:r>
            <a:r>
              <a:rPr lang="en-US" altLang="ja-JP" sz="1600" i="1" dirty="0" smtClean="0"/>
              <a:t> </a:t>
            </a:r>
            <a:r>
              <a:rPr lang="en-US" altLang="ja-JP" sz="1600" i="1" dirty="0"/>
              <a:t>the Design of Existing Code</a:t>
            </a:r>
            <a:r>
              <a:rPr lang="en-US" altLang="ja-JP" sz="1600" dirty="0" smtClean="0"/>
              <a:t>. Addison Wesley</a:t>
            </a:r>
            <a:r>
              <a:rPr lang="ja-JP" altLang="en-US" sz="1600" dirty="0" err="1" smtClean="0"/>
              <a:t>，</a:t>
            </a:r>
            <a:r>
              <a:rPr lang="en-US" altLang="ja-JP" sz="1600" dirty="0" smtClean="0"/>
              <a:t>1999</a:t>
            </a:r>
            <a:r>
              <a:rPr lang="en-US" altLang="ja-JP" sz="1600" dirty="0"/>
              <a:t>.</a:t>
            </a:r>
            <a:endParaRPr kumimoji="1" lang="ja-JP" altLang="en-US" sz="1600" dirty="0"/>
          </a:p>
        </p:txBody>
      </p:sp>
    </p:spTree>
    <p:extLst>
      <p:ext uri="{BB962C8B-B14F-4D97-AF65-F5344CB8AC3E}">
        <p14:creationId xmlns:p14="http://schemas.microsoft.com/office/powerpoint/2010/main" val="196023906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Weyuker</a:t>
            </a:r>
            <a:r>
              <a:rPr kumimoji="1" lang="ja-JP" altLang="en-US" dirty="0" smtClean="0"/>
              <a:t>の性質</a:t>
            </a:r>
            <a:endParaRPr kumimoji="1" lang="ja-JP" altLang="en-US" dirty="0"/>
          </a:p>
        </p:txBody>
      </p:sp>
      <p:sp>
        <p:nvSpPr>
          <p:cNvPr id="3" name="コンテンツ プレースホルダー 2"/>
          <p:cNvSpPr>
            <a:spLocks noGrp="1"/>
          </p:cNvSpPr>
          <p:nvPr>
            <p:ph idx="1"/>
          </p:nvPr>
        </p:nvSpPr>
        <p:spPr>
          <a:xfrm>
            <a:off x="220045" y="1282286"/>
            <a:ext cx="8672435" cy="4811010"/>
          </a:xfrm>
        </p:spPr>
        <p:txBody>
          <a:bodyPr/>
          <a:lstStyle/>
          <a:p>
            <a:r>
              <a:rPr lang="en-US" altLang="ja-JP" dirty="0" err="1" smtClean="0"/>
              <a:t>Weyuker</a:t>
            </a:r>
            <a:r>
              <a:rPr lang="en-US" altLang="ja-JP" dirty="0" smtClean="0"/>
              <a:t>[3]</a:t>
            </a:r>
            <a:r>
              <a:rPr lang="ja-JP" altLang="en-US" dirty="0" smtClean="0"/>
              <a:t>は</a:t>
            </a:r>
            <a:r>
              <a:rPr lang="ja-JP" altLang="en-US" dirty="0"/>
              <a:t>コードの複雑度のメトリクスが満たすべき数学的性質</a:t>
            </a:r>
            <a:r>
              <a:rPr lang="ja-JP" altLang="en-US" dirty="0" smtClean="0"/>
              <a:t>を</a:t>
            </a:r>
            <a:r>
              <a:rPr lang="en-US" altLang="ja-JP" dirty="0" smtClean="0"/>
              <a:t>10</a:t>
            </a:r>
            <a:r>
              <a:rPr lang="ja-JP" altLang="en-US" dirty="0" smtClean="0"/>
              <a:t>個挙げている</a:t>
            </a:r>
            <a:endParaRPr lang="en-US" altLang="ja-JP" dirty="0" smtClean="0"/>
          </a:p>
          <a:p>
            <a:pPr lvl="1"/>
            <a:r>
              <a:rPr lang="ja-JP" altLang="en-US" dirty="0" smtClean="0"/>
              <a:t>性質</a:t>
            </a:r>
            <a:r>
              <a:rPr lang="en-US" altLang="ja-JP" dirty="0" smtClean="0"/>
              <a:t>1:</a:t>
            </a:r>
            <a:r>
              <a:rPr lang="ja-JP" altLang="en-US" dirty="0" smtClean="0"/>
              <a:t>異なる複雑度のプログラムが少なくとも</a:t>
            </a:r>
            <a:r>
              <a:rPr lang="en-US" altLang="ja-JP" dirty="0" smtClean="0"/>
              <a:t>2</a:t>
            </a:r>
            <a:r>
              <a:rPr lang="ja-JP" altLang="en-US" dirty="0" smtClean="0"/>
              <a:t>つ以上ある</a:t>
            </a:r>
            <a:endParaRPr lang="en-US" altLang="ja-JP" dirty="0" smtClean="0"/>
          </a:p>
          <a:p>
            <a:pPr lvl="1"/>
            <a:r>
              <a:rPr lang="ja-JP" altLang="en-US" dirty="0" smtClean="0"/>
              <a:t>性質</a:t>
            </a:r>
            <a:r>
              <a:rPr lang="en-US" altLang="ja-JP" dirty="0" smtClean="0"/>
              <a:t>2</a:t>
            </a:r>
            <a:r>
              <a:rPr lang="ja-JP" altLang="en-US" dirty="0" smtClean="0"/>
              <a:t>：同じ複雑度のプログラムは有限個</a:t>
            </a:r>
            <a:endParaRPr lang="en-US" altLang="ja-JP" dirty="0" smtClean="0"/>
          </a:p>
          <a:p>
            <a:pPr lvl="1"/>
            <a:r>
              <a:rPr lang="ja-JP" altLang="en-US" dirty="0" smtClean="0"/>
              <a:t>性質</a:t>
            </a:r>
            <a:r>
              <a:rPr lang="en-US" altLang="ja-JP" dirty="0" smtClean="0"/>
              <a:t>3</a:t>
            </a:r>
            <a:r>
              <a:rPr lang="ja-JP" altLang="en-US" dirty="0" smtClean="0"/>
              <a:t>：同じ複雑度のプログラムは複数ある</a:t>
            </a:r>
            <a:endParaRPr lang="en-US" altLang="ja-JP" dirty="0" smtClean="0"/>
          </a:p>
          <a:p>
            <a:pPr lvl="1"/>
            <a:r>
              <a:rPr lang="ja-JP" altLang="en-US" dirty="0" smtClean="0"/>
              <a:t>性質</a:t>
            </a:r>
            <a:r>
              <a:rPr lang="en-US" altLang="ja-JP" dirty="0" smtClean="0"/>
              <a:t>4</a:t>
            </a:r>
            <a:r>
              <a:rPr lang="ja-JP" altLang="en-US" dirty="0" smtClean="0"/>
              <a:t>：同じ機能で複雑度の異なるプログラムがある</a:t>
            </a:r>
            <a:endParaRPr lang="en-US" altLang="ja-JP" dirty="0" smtClean="0"/>
          </a:p>
          <a:p>
            <a:pPr marL="457200" lvl="1" indent="0">
              <a:buNone/>
            </a:pPr>
            <a:endParaRPr lang="en-US" altLang="ja-JP" sz="2000" dirty="0" smtClean="0"/>
          </a:p>
          <a:p>
            <a:r>
              <a:rPr lang="ja-JP" altLang="en-US" dirty="0" smtClean="0"/>
              <a:t>深刻度はメトリクスの性質を持っている</a:t>
            </a:r>
            <a:endParaRPr lang="en-US" altLang="ja-JP" dirty="0" smtClean="0"/>
          </a:p>
          <a:p>
            <a:r>
              <a:rPr lang="en-US" altLang="ja-JP" dirty="0" smtClean="0"/>
              <a:t>CK</a:t>
            </a:r>
            <a:r>
              <a:rPr lang="ja-JP" altLang="en-US" dirty="0" smtClean="0"/>
              <a:t>メトリクスもこれらの性質を全ては満たさない</a:t>
            </a:r>
            <a:endParaRPr lang="en-US" altLang="ja-JP" dirty="0"/>
          </a:p>
          <a:p>
            <a:endParaRPr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30</a:t>
            </a:fld>
            <a:endParaRPr lang="en-US" altLang="ja-JP">
              <a:solidFill>
                <a:srgbClr val="000000"/>
              </a:solidFill>
            </a:endParaRPr>
          </a:p>
        </p:txBody>
      </p:sp>
      <p:sp>
        <p:nvSpPr>
          <p:cNvPr id="5" name="テキスト ボックス 4"/>
          <p:cNvSpPr txBox="1"/>
          <p:nvPr/>
        </p:nvSpPr>
        <p:spPr>
          <a:xfrm>
            <a:off x="14365" y="6333247"/>
            <a:ext cx="8352928" cy="307777"/>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400" dirty="0" smtClean="0"/>
              <a:t>[3] E. J. </a:t>
            </a:r>
            <a:r>
              <a:rPr lang="en-US" altLang="ja-JP" sz="1400" dirty="0" err="1" smtClean="0"/>
              <a:t>Weyuker</a:t>
            </a:r>
            <a:r>
              <a:rPr lang="en-US" altLang="ja-JP" sz="1400" dirty="0" smtClean="0"/>
              <a:t>. Evaluating software complexity measures. IEEE Tans </a:t>
            </a:r>
            <a:r>
              <a:rPr lang="en-US" altLang="ja-JP" sz="1400" dirty="0" err="1" smtClean="0"/>
              <a:t>Softw</a:t>
            </a:r>
            <a:r>
              <a:rPr lang="en-US" altLang="ja-JP" sz="1400" dirty="0" smtClean="0"/>
              <a:t> Eng., 1988.</a:t>
            </a:r>
          </a:p>
        </p:txBody>
      </p:sp>
      <p:sp>
        <p:nvSpPr>
          <p:cNvPr id="6" name="テキスト ボックス 5"/>
          <p:cNvSpPr txBox="1"/>
          <p:nvPr/>
        </p:nvSpPr>
        <p:spPr>
          <a:xfrm>
            <a:off x="2051720" y="4725144"/>
            <a:ext cx="615553" cy="504056"/>
          </a:xfrm>
          <a:prstGeom prst="rect">
            <a:avLst/>
          </a:prstGeom>
          <a:noFill/>
        </p:spPr>
        <p:txBody>
          <a:bodyPr vert="eaVert" wrap="square" rtlCol="0">
            <a:spAutoFit/>
          </a:bodyPr>
          <a:lstStyle/>
          <a:p>
            <a:r>
              <a:rPr kumimoji="1" lang="en-US" altLang="ja-JP" sz="2800" dirty="0" smtClean="0"/>
              <a:t>…</a:t>
            </a:r>
            <a:endParaRPr kumimoji="1" lang="ja-JP" altLang="en-US" sz="2800" dirty="0"/>
          </a:p>
        </p:txBody>
      </p:sp>
    </p:spTree>
    <p:extLst>
      <p:ext uri="{BB962C8B-B14F-4D97-AF65-F5344CB8AC3E}">
        <p14:creationId xmlns:p14="http://schemas.microsoft.com/office/powerpoint/2010/main" val="37836465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リファクタリング検出</a:t>
            </a:r>
            <a:endParaRPr kumimoji="1" lang="ja-JP" altLang="en-US" dirty="0"/>
          </a:p>
        </p:txBody>
      </p:sp>
      <p:sp>
        <p:nvSpPr>
          <p:cNvPr id="3" name="コンテンツ プレースホルダー 2"/>
          <p:cNvSpPr>
            <a:spLocks noGrp="1"/>
          </p:cNvSpPr>
          <p:nvPr>
            <p:ph idx="1"/>
          </p:nvPr>
        </p:nvSpPr>
        <p:spPr>
          <a:xfrm>
            <a:off x="207182" y="1296547"/>
            <a:ext cx="8718524" cy="4811010"/>
          </a:xfrm>
        </p:spPr>
        <p:txBody>
          <a:bodyPr/>
          <a:lstStyle/>
          <a:p>
            <a:r>
              <a:rPr kumimoji="1" lang="en-US" altLang="ja-JP" dirty="0" err="1" smtClean="0"/>
              <a:t>Bavota</a:t>
            </a:r>
            <a:r>
              <a:rPr kumimoji="1" lang="ja-JP" altLang="en-US" dirty="0" err="1" smtClean="0"/>
              <a:t>らの</a:t>
            </a:r>
            <a:r>
              <a:rPr kumimoji="1" lang="ja-JP" altLang="en-US" dirty="0" smtClean="0"/>
              <a:t>研究</a:t>
            </a:r>
            <a:r>
              <a:rPr kumimoji="1" lang="en-US" altLang="ja-JP" dirty="0" smtClean="0"/>
              <a:t>[6]</a:t>
            </a:r>
            <a:r>
              <a:rPr kumimoji="1" lang="ja-JP" altLang="en-US" dirty="0" smtClean="0"/>
              <a:t>では</a:t>
            </a:r>
            <a:r>
              <a:rPr kumimoji="1" lang="en-US" altLang="ja-JP" dirty="0" smtClean="0"/>
              <a:t>Ref-Finder[7]</a:t>
            </a:r>
            <a:r>
              <a:rPr lang="ja-JP" altLang="en-US" dirty="0" smtClean="0"/>
              <a:t>というツールを利用してリファクタリングを検出していた</a:t>
            </a:r>
            <a:endParaRPr lang="en-US" altLang="ja-JP" dirty="0" smtClean="0"/>
          </a:p>
          <a:p>
            <a:endParaRPr kumimoji="1" lang="en-US" altLang="ja-JP" sz="2000" dirty="0" smtClean="0"/>
          </a:p>
          <a:p>
            <a:r>
              <a:rPr kumimoji="1" lang="en-US" altLang="ja-JP" dirty="0" smtClean="0"/>
              <a:t>Ref-Finder</a:t>
            </a:r>
            <a:r>
              <a:rPr kumimoji="1" lang="ja-JP" altLang="en-US" dirty="0" smtClean="0"/>
              <a:t>はリリースバージョン間のソースコードの差分を解析してリファクタリングを検出する</a:t>
            </a:r>
            <a:endParaRPr kumimoji="1" lang="en-US" altLang="ja-JP" dirty="0" smtClean="0"/>
          </a:p>
          <a:p>
            <a:endParaRPr lang="en-US" altLang="ja-JP" sz="2000" dirty="0"/>
          </a:p>
          <a:p>
            <a:r>
              <a:rPr kumimoji="1" lang="en-US" altLang="ja-JP" dirty="0" smtClean="0"/>
              <a:t>Ref-Finder</a:t>
            </a:r>
            <a:r>
              <a:rPr lang="ja-JP" altLang="en-US" dirty="0" err="1" smtClean="0"/>
              <a:t>は誤検</a:t>
            </a:r>
            <a:r>
              <a:rPr lang="ja-JP" altLang="en-US" dirty="0" smtClean="0"/>
              <a:t>出が多い問題があるが</a:t>
            </a:r>
            <a:r>
              <a:rPr lang="en-US" altLang="ja-JP" dirty="0" smtClean="0"/>
              <a:t>, </a:t>
            </a:r>
            <a:r>
              <a:rPr lang="en-US" altLang="ja-JP" dirty="0" err="1" smtClean="0"/>
              <a:t>Bavota</a:t>
            </a:r>
            <a:r>
              <a:rPr lang="ja-JP" altLang="en-US" dirty="0" err="1" smtClean="0"/>
              <a:t>らは検</a:t>
            </a:r>
            <a:r>
              <a:rPr lang="ja-JP" altLang="en-US" dirty="0" smtClean="0"/>
              <a:t>出結果を目視で正解を確認した</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31</a:t>
            </a:fld>
            <a:endParaRPr lang="en-US" altLang="ja-JP">
              <a:solidFill>
                <a:srgbClr val="000000"/>
              </a:solidFill>
            </a:endParaRPr>
          </a:p>
        </p:txBody>
      </p:sp>
      <p:sp>
        <p:nvSpPr>
          <p:cNvPr id="5" name="テキスト ボックス 4"/>
          <p:cNvSpPr txBox="1"/>
          <p:nvPr/>
        </p:nvSpPr>
        <p:spPr>
          <a:xfrm>
            <a:off x="172244" y="5630503"/>
            <a:ext cx="8001000" cy="954107"/>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400" dirty="0" smtClean="0"/>
              <a:t>[6] G. </a:t>
            </a:r>
            <a:r>
              <a:rPr lang="en-US" altLang="ja-JP" sz="1400" dirty="0" err="1" smtClean="0"/>
              <a:t>Bavota</a:t>
            </a:r>
            <a:r>
              <a:rPr lang="en-US" altLang="ja-JP" sz="1400" dirty="0" smtClean="0"/>
              <a:t> et al. An Experimental investigation on the Innate Relationship between Quality and Refactoring. </a:t>
            </a:r>
            <a:r>
              <a:rPr lang="en-US" altLang="ja-JP" sz="1400" dirty="0"/>
              <a:t>Journal of Systems and </a:t>
            </a:r>
            <a:r>
              <a:rPr lang="en-US" altLang="ja-JP" sz="1400" dirty="0" smtClean="0"/>
              <a:t>Software, 2015.</a:t>
            </a:r>
          </a:p>
          <a:p>
            <a:r>
              <a:rPr lang="en-US" altLang="ja-JP" sz="1400" dirty="0" smtClean="0"/>
              <a:t>[7] </a:t>
            </a:r>
            <a:r>
              <a:rPr lang="en-US" altLang="ja-JP" sz="1400" dirty="0"/>
              <a:t>M. Kim, M. Gee, A. </a:t>
            </a:r>
            <a:r>
              <a:rPr lang="en-US" altLang="ja-JP" sz="1400" dirty="0" err="1"/>
              <a:t>Loh</a:t>
            </a:r>
            <a:r>
              <a:rPr lang="en-US" altLang="ja-JP" sz="1400" dirty="0"/>
              <a:t>, and N. </a:t>
            </a:r>
            <a:r>
              <a:rPr lang="en-US" altLang="ja-JP" sz="1400" dirty="0" err="1"/>
              <a:t>Rachatasumrit</a:t>
            </a:r>
            <a:r>
              <a:rPr lang="en-US" altLang="ja-JP" sz="1400" dirty="0"/>
              <a:t>. Ref-Finder: a refactoring </a:t>
            </a:r>
            <a:r>
              <a:rPr lang="en-US" altLang="ja-JP" sz="1400" dirty="0" smtClean="0"/>
              <a:t>recon-</a:t>
            </a:r>
            <a:r>
              <a:rPr lang="en-US" altLang="ja-JP" sz="1400" dirty="0" err="1" smtClean="0"/>
              <a:t>struction</a:t>
            </a:r>
            <a:r>
              <a:rPr lang="en-US" altLang="ja-JP" sz="1400" dirty="0" smtClean="0"/>
              <a:t> </a:t>
            </a:r>
            <a:r>
              <a:rPr lang="en-US" altLang="ja-JP" sz="1400" dirty="0"/>
              <a:t>tool based on logic query templates. In </a:t>
            </a:r>
            <a:r>
              <a:rPr lang="en-US" altLang="ja-JP" sz="1400" i="1" dirty="0"/>
              <a:t>Proc. of FSE</a:t>
            </a:r>
            <a:r>
              <a:rPr lang="en-US" altLang="ja-JP" sz="1400" dirty="0"/>
              <a:t>, pp. </a:t>
            </a:r>
            <a:r>
              <a:rPr lang="en-US" altLang="ja-JP" sz="1400" dirty="0" smtClean="0"/>
              <a:t>371-372</a:t>
            </a:r>
            <a:r>
              <a:rPr lang="en-US" altLang="ja-JP" sz="1400" dirty="0"/>
              <a:t>, 2010.</a:t>
            </a:r>
            <a:endParaRPr lang="en-US" altLang="ja-JP" sz="1400" dirty="0" smtClean="0"/>
          </a:p>
        </p:txBody>
      </p:sp>
    </p:spTree>
    <p:extLst>
      <p:ext uri="{BB962C8B-B14F-4D97-AF65-F5344CB8AC3E}">
        <p14:creationId xmlns:p14="http://schemas.microsoft.com/office/powerpoint/2010/main" val="5227153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inFusion</a:t>
            </a:r>
            <a:r>
              <a:rPr kumimoji="1" lang="ja-JP" altLang="en-US" smtClean="0"/>
              <a:t>の閾値</a:t>
            </a:r>
            <a:endParaRPr kumimoji="1" lang="ja-JP" altLang="en-US" dirty="0"/>
          </a:p>
        </p:txBody>
      </p:sp>
      <p:sp>
        <p:nvSpPr>
          <p:cNvPr id="3" name="コンテンツ プレースホルダー 2"/>
          <p:cNvSpPr>
            <a:spLocks noGrp="1"/>
          </p:cNvSpPr>
          <p:nvPr>
            <p:ph idx="1"/>
          </p:nvPr>
        </p:nvSpPr>
        <p:spPr>
          <a:xfrm>
            <a:off x="251521" y="1308807"/>
            <a:ext cx="8497192" cy="4811010"/>
          </a:xfrm>
        </p:spPr>
        <p:txBody>
          <a:bodyPr/>
          <a:lstStyle/>
          <a:p>
            <a:r>
              <a:rPr lang="ja-JP" altLang="en-US" dirty="0" smtClean="0"/>
              <a:t>各</a:t>
            </a:r>
            <a:r>
              <a:rPr lang="en-US" altLang="ja-JP" dirty="0" smtClean="0"/>
              <a:t>Code Smell</a:t>
            </a:r>
            <a:r>
              <a:rPr lang="ja-JP" altLang="en-US" dirty="0" err="1" smtClean="0"/>
              <a:t>の検</a:t>
            </a:r>
            <a:r>
              <a:rPr lang="ja-JP" altLang="en-US" dirty="0" smtClean="0"/>
              <a:t>出規則の中で</a:t>
            </a:r>
            <a:r>
              <a:rPr lang="en-US" altLang="ja-JP" dirty="0" smtClean="0"/>
              <a:t>, </a:t>
            </a:r>
            <a:r>
              <a:rPr lang="ja-JP" altLang="en-US" dirty="0" smtClean="0"/>
              <a:t>複数のメトリクスの値が条件として用いられている</a:t>
            </a:r>
            <a:endParaRPr lang="en-US" altLang="ja-JP" dirty="0" smtClean="0"/>
          </a:p>
          <a:p>
            <a:endParaRPr lang="en-US" altLang="ja-JP" dirty="0"/>
          </a:p>
          <a:p>
            <a:r>
              <a:rPr lang="ja-JP" altLang="en-US" dirty="0" smtClean="0"/>
              <a:t>各メトリクスに</a:t>
            </a:r>
            <a:r>
              <a:rPr lang="en-US" altLang="ja-JP" dirty="0" smtClean="0"/>
              <a:t>LOW</a:t>
            </a:r>
            <a:r>
              <a:rPr lang="ja-JP" altLang="en-US" dirty="0"/>
              <a:t>や</a:t>
            </a:r>
            <a:r>
              <a:rPr lang="en-US" altLang="ja-JP" dirty="0" smtClean="0"/>
              <a:t>HIGH, VERY_HIGH</a:t>
            </a:r>
            <a:r>
              <a:rPr lang="ja-JP" altLang="en-US" dirty="0" smtClean="0"/>
              <a:t>などの閾値が設定されている</a:t>
            </a:r>
            <a:endParaRPr lang="en-US" altLang="ja-JP" dirty="0" smtClean="0"/>
          </a:p>
          <a:p>
            <a:endParaRPr lang="en-US" altLang="ja-JP" dirty="0"/>
          </a:p>
          <a:p>
            <a:r>
              <a:rPr lang="ja-JP" altLang="en-US" dirty="0" smtClean="0"/>
              <a:t>一部のメトリクスには広く使われる閾値がある</a:t>
            </a:r>
            <a:endParaRPr lang="en-US" altLang="ja-JP" dirty="0" smtClean="0"/>
          </a:p>
          <a:p>
            <a:pPr lvl="1"/>
            <a:r>
              <a:rPr lang="ja-JP" altLang="en-US" dirty="0" smtClean="0"/>
              <a:t>例： </a:t>
            </a:r>
            <a:r>
              <a:rPr lang="en-US" altLang="ja-JP" dirty="0" smtClean="0"/>
              <a:t>TCC</a:t>
            </a:r>
            <a:r>
              <a:rPr lang="ja-JP" altLang="en-US" dirty="0" smtClean="0"/>
              <a:t>は</a:t>
            </a:r>
            <a:r>
              <a:rPr lang="en-US" altLang="ja-JP" dirty="0" smtClean="0"/>
              <a:t>0.5</a:t>
            </a:r>
            <a:r>
              <a:rPr lang="ja-JP" altLang="en-US" dirty="0" smtClean="0"/>
              <a:t>以下だと低い</a:t>
            </a:r>
            <a:r>
              <a:rPr lang="en-US" altLang="ja-JP" dirty="0" smtClean="0"/>
              <a:t>(</a:t>
            </a:r>
            <a:r>
              <a:rPr lang="ja-JP" altLang="en-US" dirty="0" smtClean="0"/>
              <a:t>悪い</a:t>
            </a:r>
            <a:r>
              <a:rPr lang="en-US" altLang="ja-JP" dirty="0" smtClean="0"/>
              <a:t>)</a:t>
            </a:r>
            <a:r>
              <a:rPr lang="ja-JP" altLang="en-US" dirty="0" smtClean="0"/>
              <a:t>とされている</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32</a:t>
            </a:fld>
            <a:endParaRPr lang="en-US" altLang="ja-JP">
              <a:solidFill>
                <a:srgbClr val="000000"/>
              </a:solidFill>
            </a:endParaRPr>
          </a:p>
        </p:txBody>
      </p:sp>
    </p:spTree>
    <p:extLst>
      <p:ext uri="{BB962C8B-B14F-4D97-AF65-F5344CB8AC3E}">
        <p14:creationId xmlns:p14="http://schemas.microsoft.com/office/powerpoint/2010/main" val="7452006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深刻度の分布</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33</a:t>
            </a:fld>
            <a:endParaRPr lang="en-US" altLang="ja-JP">
              <a:solidFill>
                <a:srgbClr val="000000"/>
              </a:solidFill>
            </a:endParaRPr>
          </a:p>
        </p:txBody>
      </p:sp>
      <p:graphicFrame>
        <p:nvGraphicFramePr>
          <p:cNvPr id="8" name="グラフ 7"/>
          <p:cNvGraphicFramePr>
            <a:graphicFrameLocks/>
          </p:cNvGraphicFramePr>
          <p:nvPr>
            <p:extLst>
              <p:ext uri="{D42A27DB-BD31-4B8C-83A1-F6EECF244321}">
                <p14:modId xmlns:p14="http://schemas.microsoft.com/office/powerpoint/2010/main" val="3617712475"/>
              </p:ext>
            </p:extLst>
          </p:nvPr>
        </p:nvGraphicFramePr>
        <p:xfrm>
          <a:off x="457200" y="1988840"/>
          <a:ext cx="3898776" cy="204399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グラフ 8"/>
          <p:cNvGraphicFramePr>
            <a:graphicFrameLocks/>
          </p:cNvGraphicFramePr>
          <p:nvPr>
            <p:extLst>
              <p:ext uri="{D42A27DB-BD31-4B8C-83A1-F6EECF244321}">
                <p14:modId xmlns:p14="http://schemas.microsoft.com/office/powerpoint/2010/main" val="2801866806"/>
              </p:ext>
            </p:extLst>
          </p:nvPr>
        </p:nvGraphicFramePr>
        <p:xfrm>
          <a:off x="457200" y="4221088"/>
          <a:ext cx="3898776" cy="221611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グラフ 9"/>
          <p:cNvGraphicFramePr>
            <a:graphicFrameLocks/>
          </p:cNvGraphicFramePr>
          <p:nvPr>
            <p:extLst>
              <p:ext uri="{D42A27DB-BD31-4B8C-83A1-F6EECF244321}">
                <p14:modId xmlns:p14="http://schemas.microsoft.com/office/powerpoint/2010/main" val="51770793"/>
              </p:ext>
            </p:extLst>
          </p:nvPr>
        </p:nvGraphicFramePr>
        <p:xfrm>
          <a:off x="4860032" y="1988839"/>
          <a:ext cx="3815656" cy="2043993"/>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1" name="グラフ 10"/>
          <p:cNvGraphicFramePr>
            <a:graphicFrameLocks/>
          </p:cNvGraphicFramePr>
          <p:nvPr>
            <p:extLst>
              <p:ext uri="{D42A27DB-BD31-4B8C-83A1-F6EECF244321}">
                <p14:modId xmlns:p14="http://schemas.microsoft.com/office/powerpoint/2010/main" val="2882015177"/>
              </p:ext>
            </p:extLst>
          </p:nvPr>
        </p:nvGraphicFramePr>
        <p:xfrm>
          <a:off x="4860032" y="4221087"/>
          <a:ext cx="3826768" cy="2216114"/>
        </p:xfrm>
        <a:graphic>
          <a:graphicData uri="http://schemas.openxmlformats.org/drawingml/2006/chart">
            <c:chart xmlns:c="http://schemas.openxmlformats.org/drawingml/2006/chart" xmlns:r="http://schemas.openxmlformats.org/officeDocument/2006/relationships" r:id="rId6"/>
          </a:graphicData>
        </a:graphic>
      </p:graphicFrame>
      <p:cxnSp>
        <p:nvCxnSpPr>
          <p:cNvPr id="14" name="直線コネクタ 13"/>
          <p:cNvCxnSpPr/>
          <p:nvPr/>
        </p:nvCxnSpPr>
        <p:spPr>
          <a:xfrm>
            <a:off x="4572000" y="1476398"/>
            <a:ext cx="0" cy="5112868"/>
          </a:xfrm>
          <a:prstGeom prst="line">
            <a:avLst/>
          </a:prstGeom>
        </p:spPr>
        <p:style>
          <a:lnRef idx="2">
            <a:schemeClr val="dk1"/>
          </a:lnRef>
          <a:fillRef idx="0">
            <a:schemeClr val="dk1"/>
          </a:fillRef>
          <a:effectRef idx="1">
            <a:schemeClr val="dk1"/>
          </a:effectRef>
          <a:fontRef idx="minor">
            <a:schemeClr val="tx1"/>
          </a:fontRef>
        </p:style>
      </p:cxnSp>
      <p:sp>
        <p:nvSpPr>
          <p:cNvPr id="15" name="テキスト ボックス 14"/>
          <p:cNvSpPr txBox="1"/>
          <p:nvPr/>
        </p:nvSpPr>
        <p:spPr>
          <a:xfrm>
            <a:off x="1533249" y="1476398"/>
            <a:ext cx="1734770" cy="369332"/>
          </a:xfrm>
          <a:prstGeom prst="rect">
            <a:avLst/>
          </a:prstGeom>
          <a:noFill/>
        </p:spPr>
        <p:txBody>
          <a:bodyPr wrap="none" rtlCol="0">
            <a:spAutoFit/>
          </a:bodyPr>
          <a:lstStyle/>
          <a:p>
            <a:r>
              <a:rPr kumimoji="1" lang="en-US" altLang="ja-JP" dirty="0" smtClean="0"/>
              <a:t>Blob Class</a:t>
            </a:r>
            <a:r>
              <a:rPr kumimoji="1" lang="ja-JP" altLang="en-US" dirty="0" smtClean="0"/>
              <a:t>のみ</a:t>
            </a:r>
            <a:endParaRPr kumimoji="1" lang="ja-JP" altLang="en-US" dirty="0"/>
          </a:p>
        </p:txBody>
      </p:sp>
      <p:sp>
        <p:nvSpPr>
          <p:cNvPr id="16" name="テキスト ボックス 15"/>
          <p:cNvSpPr txBox="1"/>
          <p:nvPr/>
        </p:nvSpPr>
        <p:spPr>
          <a:xfrm>
            <a:off x="5510945" y="1482695"/>
            <a:ext cx="2513830" cy="369332"/>
          </a:xfrm>
          <a:prstGeom prst="rect">
            <a:avLst/>
          </a:prstGeom>
          <a:noFill/>
        </p:spPr>
        <p:txBody>
          <a:bodyPr wrap="none" rtlCol="0">
            <a:spAutoFit/>
          </a:bodyPr>
          <a:lstStyle/>
          <a:p>
            <a:r>
              <a:rPr lang="en-US" altLang="ja-JP" dirty="0" smtClean="0"/>
              <a:t>Code Smell</a:t>
            </a:r>
            <a:r>
              <a:rPr lang="ja-JP" altLang="en-US" dirty="0" smtClean="0"/>
              <a:t>の種類無視</a:t>
            </a:r>
            <a:endParaRPr kumimoji="1" lang="ja-JP" altLang="en-US" dirty="0"/>
          </a:p>
        </p:txBody>
      </p:sp>
    </p:spTree>
    <p:extLst>
      <p:ext uri="{BB962C8B-B14F-4D97-AF65-F5344CB8AC3E}">
        <p14:creationId xmlns:p14="http://schemas.microsoft.com/office/powerpoint/2010/main" val="6841630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グループ</a:t>
            </a:r>
            <a:r>
              <a:rPr lang="ja-JP" altLang="en-US" dirty="0"/>
              <a:t>分</a:t>
            </a:r>
            <a:r>
              <a:rPr lang="ja-JP" altLang="en-US" dirty="0" smtClean="0"/>
              <a:t>けの結果</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34</a:t>
            </a:fld>
            <a:endParaRPr lang="en-US" altLang="ja-JP">
              <a:solidFill>
                <a:srgbClr val="000000"/>
              </a:solidFill>
            </a:endParaRPr>
          </a:p>
        </p:txBody>
      </p:sp>
      <p:graphicFrame>
        <p:nvGraphicFramePr>
          <p:cNvPr id="5" name="オブジェクト 4"/>
          <p:cNvGraphicFramePr>
            <a:graphicFrameLocks noChangeAspect="1"/>
          </p:cNvGraphicFramePr>
          <p:nvPr>
            <p:extLst>
              <p:ext uri="{D42A27DB-BD31-4B8C-83A1-F6EECF244321}">
                <p14:modId xmlns:p14="http://schemas.microsoft.com/office/powerpoint/2010/main" val="1154073529"/>
              </p:ext>
            </p:extLst>
          </p:nvPr>
        </p:nvGraphicFramePr>
        <p:xfrm>
          <a:off x="514647" y="1988840"/>
          <a:ext cx="8256886" cy="2664296"/>
        </p:xfrm>
        <a:graphic>
          <a:graphicData uri="http://schemas.openxmlformats.org/presentationml/2006/ole">
            <mc:AlternateContent xmlns:mc="http://schemas.openxmlformats.org/markup-compatibility/2006">
              <mc:Choice xmlns:v="urn:schemas-microsoft-com:vml" Requires="v">
                <p:oleObj spid="_x0000_s4220" name="ワークシート" r:id="rId4" imgW="4848208" imgH="1895543" progId="Excel.Sheet.12">
                  <p:embed/>
                </p:oleObj>
              </mc:Choice>
              <mc:Fallback>
                <p:oleObj name="ワークシート" r:id="rId4" imgW="4848208" imgH="1895543" progId="Excel.Sheet.12">
                  <p:embed/>
                  <p:pic>
                    <p:nvPicPr>
                      <p:cNvPr id="0" name=""/>
                      <p:cNvPicPr/>
                      <p:nvPr/>
                    </p:nvPicPr>
                    <p:blipFill>
                      <a:blip r:embed="rId5"/>
                      <a:stretch>
                        <a:fillRect/>
                      </a:stretch>
                    </p:blipFill>
                    <p:spPr>
                      <a:xfrm>
                        <a:off x="514647" y="1988840"/>
                        <a:ext cx="8256886" cy="2664296"/>
                      </a:xfrm>
                      <a:prstGeom prst="rect">
                        <a:avLst/>
                      </a:prstGeom>
                    </p:spPr>
                  </p:pic>
                </p:oleObj>
              </mc:Fallback>
            </mc:AlternateContent>
          </a:graphicData>
        </a:graphic>
      </p:graphicFrame>
    </p:spTree>
    <p:extLst>
      <p:ext uri="{BB962C8B-B14F-4D97-AF65-F5344CB8AC3E}">
        <p14:creationId xmlns:p14="http://schemas.microsoft.com/office/powerpoint/2010/main" val="26713747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リファクタリングされた例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35</a:t>
            </a:fld>
            <a:endParaRPr lang="en-US" altLang="ja-JP">
              <a:solidFill>
                <a:srgbClr val="000000"/>
              </a:solidFill>
            </a:endParaRPr>
          </a:p>
        </p:txBody>
      </p:sp>
      <p:graphicFrame>
        <p:nvGraphicFramePr>
          <p:cNvPr id="6" name="表 5"/>
          <p:cNvGraphicFramePr>
            <a:graphicFrameLocks noGrp="1"/>
          </p:cNvGraphicFramePr>
          <p:nvPr>
            <p:extLst>
              <p:ext uri="{D42A27DB-BD31-4B8C-83A1-F6EECF244321}">
                <p14:modId xmlns:p14="http://schemas.microsoft.com/office/powerpoint/2010/main" val="827032838"/>
              </p:ext>
            </p:extLst>
          </p:nvPr>
        </p:nvGraphicFramePr>
        <p:xfrm>
          <a:off x="457200" y="3626991"/>
          <a:ext cx="8204200" cy="2182223"/>
        </p:xfrm>
        <a:graphic>
          <a:graphicData uri="http://schemas.openxmlformats.org/drawingml/2006/table">
            <a:tbl>
              <a:tblPr firstRow="1" bandRow="1">
                <a:tableStyleId>{5C22544A-7EE6-4342-B048-85BDC9FD1C3A}</a:tableStyleId>
              </a:tblPr>
              <a:tblGrid>
                <a:gridCol w="1783080"/>
                <a:gridCol w="1833880"/>
                <a:gridCol w="1236980"/>
                <a:gridCol w="2183130"/>
                <a:gridCol w="1167130"/>
              </a:tblGrid>
              <a:tr h="370840">
                <a:tc>
                  <a:txBody>
                    <a:bodyPr/>
                    <a:lstStyle/>
                    <a:p>
                      <a:r>
                        <a:rPr kumimoji="1" lang="ja-JP" altLang="en-US" dirty="0" smtClean="0">
                          <a:solidFill>
                            <a:schemeClr val="tx1"/>
                          </a:solidFill>
                        </a:rPr>
                        <a:t>メソッド名</a:t>
                      </a:r>
                      <a:endParaRPr kumimoji="1" lang="ja-JP" altLang="en-US" dirty="0">
                        <a:solidFill>
                          <a:schemeClr val="tx1"/>
                        </a:solidFill>
                      </a:endParaRPr>
                    </a:p>
                  </a:txBody>
                  <a:tcPr/>
                </a:tc>
                <a:tc>
                  <a:txBody>
                    <a:bodyPr/>
                    <a:lstStyle/>
                    <a:p>
                      <a:r>
                        <a:rPr kumimoji="1" lang="en-US" altLang="ja-JP" dirty="0" err="1" smtClean="0">
                          <a:solidFill>
                            <a:schemeClr val="tx1"/>
                          </a:solidFill>
                        </a:rPr>
                        <a:t>BlobOperation</a:t>
                      </a:r>
                      <a:endParaRPr kumimoji="1" lang="en-US" altLang="ja-JP" dirty="0" smtClean="0">
                        <a:solidFill>
                          <a:schemeClr val="tx1"/>
                        </a:solidFill>
                      </a:endParaRPr>
                    </a:p>
                  </a:txBody>
                  <a:tcPr/>
                </a:tc>
                <a:tc>
                  <a:txBody>
                    <a:bodyPr/>
                    <a:lstStyle/>
                    <a:p>
                      <a:r>
                        <a:rPr kumimoji="1" lang="en-US" altLang="ja-JP" dirty="0" smtClean="0">
                          <a:solidFill>
                            <a:schemeClr val="tx1"/>
                          </a:solidFill>
                        </a:rPr>
                        <a:t>LOC</a:t>
                      </a:r>
                      <a:endParaRPr kumimoji="1" lang="ja-JP" altLang="en-US" dirty="0">
                        <a:solidFill>
                          <a:schemeClr val="tx1"/>
                        </a:solidFill>
                      </a:endParaRPr>
                    </a:p>
                  </a:txBody>
                  <a:tcPr/>
                </a:tc>
                <a:tc>
                  <a:txBody>
                    <a:bodyPr/>
                    <a:lstStyle/>
                    <a:p>
                      <a:r>
                        <a:rPr kumimoji="1" lang="ja-JP" altLang="en-US" dirty="0" smtClean="0">
                          <a:solidFill>
                            <a:schemeClr val="tx1"/>
                          </a:solidFill>
                        </a:rPr>
                        <a:t>リファクタリング回数</a:t>
                      </a:r>
                      <a:endParaRPr kumimoji="1" lang="en-US" altLang="ja-JP" dirty="0" smtClean="0">
                        <a:solidFill>
                          <a:schemeClr val="tx1"/>
                        </a:solidFill>
                      </a:endParaRPr>
                    </a:p>
                    <a:p>
                      <a:r>
                        <a:rPr kumimoji="1" lang="en-US" altLang="ja-JP" dirty="0" smtClean="0">
                          <a:solidFill>
                            <a:schemeClr val="tx1"/>
                          </a:solidFill>
                        </a:rPr>
                        <a:t>(</a:t>
                      </a:r>
                      <a:r>
                        <a:rPr kumimoji="1" lang="en-US" altLang="ja-JP" dirty="0" err="1" smtClean="0">
                          <a:solidFill>
                            <a:schemeClr val="tx1"/>
                          </a:solidFill>
                        </a:rPr>
                        <a:t>ExtractMethod</a:t>
                      </a:r>
                      <a:r>
                        <a:rPr kumimoji="1" lang="en-US" altLang="ja-JP" dirty="0" smtClean="0">
                          <a:solidFill>
                            <a:schemeClr val="tx1"/>
                          </a:solidFill>
                        </a:rPr>
                        <a:t>)</a:t>
                      </a:r>
                      <a:endParaRPr kumimoji="1" lang="ja-JP" altLang="en-US" dirty="0">
                        <a:solidFill>
                          <a:schemeClr val="tx1"/>
                        </a:solidFill>
                      </a:endParaRPr>
                    </a:p>
                  </a:txBody>
                  <a:tcPr/>
                </a:tc>
                <a:tc>
                  <a:txBody>
                    <a:bodyPr/>
                    <a:lstStyle/>
                    <a:p>
                      <a:r>
                        <a:rPr kumimoji="1" lang="ja-JP" altLang="en-US" dirty="0" smtClean="0">
                          <a:solidFill>
                            <a:schemeClr val="tx1"/>
                          </a:solidFill>
                        </a:rPr>
                        <a:t>機能追加</a:t>
                      </a:r>
                      <a:endParaRPr kumimoji="1" lang="ja-JP" altLang="en-US" dirty="0">
                        <a:solidFill>
                          <a:schemeClr val="tx1"/>
                        </a:solidFill>
                      </a:endParaRPr>
                    </a:p>
                  </a:txBody>
                  <a:tcPr/>
                </a:tc>
              </a:tr>
              <a:tr h="370840">
                <a:tc>
                  <a:txBody>
                    <a:bodyPr/>
                    <a:lstStyle/>
                    <a:p>
                      <a:r>
                        <a:rPr kumimoji="1" lang="en-US" altLang="ja-JP" dirty="0" err="1" smtClean="0"/>
                        <a:t>addOperation</a:t>
                      </a:r>
                      <a:r>
                        <a:rPr kumimoji="1" lang="en-US" altLang="ja-JP" dirty="0" smtClean="0"/>
                        <a:t>()</a:t>
                      </a:r>
                      <a:endParaRPr kumimoji="1" lang="ja-JP" altLang="en-US" dirty="0"/>
                    </a:p>
                  </a:txBody>
                  <a:tcPr/>
                </a:tc>
                <a:tc>
                  <a:txBody>
                    <a:bodyPr/>
                    <a:lstStyle/>
                    <a:p>
                      <a:r>
                        <a:rPr kumimoji="1" lang="en-US" altLang="ja-JP" b="0" dirty="0" smtClean="0">
                          <a:solidFill>
                            <a:srgbClr val="0070C0"/>
                          </a:solidFill>
                        </a:rPr>
                        <a:t>6</a:t>
                      </a:r>
                      <a:r>
                        <a:rPr kumimoji="1" lang="ja-JP" altLang="en-US" b="0" dirty="0" smtClean="0">
                          <a:solidFill>
                            <a:srgbClr val="0070C0"/>
                          </a:solidFill>
                        </a:rPr>
                        <a:t>→</a:t>
                      </a:r>
                      <a:r>
                        <a:rPr kumimoji="1" lang="en-US" altLang="ja-JP" b="0" dirty="0" smtClean="0">
                          <a:solidFill>
                            <a:srgbClr val="0070C0"/>
                          </a:solidFill>
                        </a:rPr>
                        <a:t>5</a:t>
                      </a:r>
                      <a:endParaRPr kumimoji="1" lang="ja-JP" altLang="en-US" b="0" dirty="0">
                        <a:solidFill>
                          <a:srgbClr val="0070C0"/>
                        </a:solidFill>
                      </a:endParaRPr>
                    </a:p>
                  </a:txBody>
                  <a:tcPr/>
                </a:tc>
                <a:tc>
                  <a:txBody>
                    <a:bodyPr/>
                    <a:lstStyle/>
                    <a:p>
                      <a:r>
                        <a:rPr kumimoji="1" lang="en-US" altLang="ja-JP" dirty="0" smtClean="0">
                          <a:solidFill>
                            <a:srgbClr val="0070C0"/>
                          </a:solidFill>
                        </a:rPr>
                        <a:t>122</a:t>
                      </a:r>
                      <a:r>
                        <a:rPr kumimoji="1" lang="ja-JP" altLang="en-US" dirty="0" smtClean="0">
                          <a:solidFill>
                            <a:srgbClr val="0070C0"/>
                          </a:solidFill>
                        </a:rPr>
                        <a:t>→</a:t>
                      </a:r>
                      <a:r>
                        <a:rPr kumimoji="1" lang="en-US" altLang="ja-JP" dirty="0" smtClean="0">
                          <a:solidFill>
                            <a:srgbClr val="0070C0"/>
                          </a:solidFill>
                        </a:rPr>
                        <a:t>112</a:t>
                      </a:r>
                      <a:endParaRPr kumimoji="1" lang="ja-JP" altLang="en-US" dirty="0">
                        <a:solidFill>
                          <a:srgbClr val="0070C0"/>
                        </a:solidFill>
                      </a:endParaRPr>
                    </a:p>
                  </a:txBody>
                  <a:tcPr/>
                </a:tc>
                <a:tc>
                  <a:txBody>
                    <a:bodyPr/>
                    <a:lstStyle/>
                    <a:p>
                      <a:r>
                        <a:rPr kumimoji="1" lang="en-US" altLang="ja-JP" dirty="0" smtClean="0">
                          <a:solidFill>
                            <a:sysClr val="windowText" lastClr="000000"/>
                          </a:solidFill>
                        </a:rPr>
                        <a:t>10(3)</a:t>
                      </a:r>
                      <a:endParaRPr kumimoji="1" lang="ja-JP" altLang="en-US" dirty="0">
                        <a:solidFill>
                          <a:sysClr val="windowText" lastClr="000000"/>
                        </a:solidFill>
                      </a:endParaRPr>
                    </a:p>
                  </a:txBody>
                  <a:tcPr/>
                </a:tc>
                <a:tc>
                  <a:txBody>
                    <a:bodyPr/>
                    <a:lstStyle/>
                    <a:p>
                      <a:r>
                        <a:rPr kumimoji="1" lang="ja-JP" altLang="en-US" dirty="0" smtClean="0">
                          <a:solidFill>
                            <a:srgbClr val="FF0000"/>
                          </a:solidFill>
                        </a:rPr>
                        <a:t>あり</a:t>
                      </a:r>
                      <a:endParaRPr kumimoji="1" lang="ja-JP" altLang="en-US" dirty="0">
                        <a:solidFill>
                          <a:srgbClr val="FF0000"/>
                        </a:solidFill>
                      </a:endParaRPr>
                    </a:p>
                  </a:txBody>
                  <a:tcPr/>
                </a:tc>
              </a:tr>
              <a:tr h="356326">
                <a:tc>
                  <a:txBody>
                    <a:bodyPr/>
                    <a:lstStyle/>
                    <a:p>
                      <a:r>
                        <a:rPr kumimoji="1" lang="en-US" altLang="ja-JP" dirty="0" err="1" smtClean="0"/>
                        <a:t>addClass</a:t>
                      </a:r>
                      <a:r>
                        <a:rPr kumimoji="1" lang="en-US" altLang="ja-JP" dirty="0" smtClean="0"/>
                        <a:t>()</a:t>
                      </a:r>
                      <a:endParaRPr kumimoji="1" lang="ja-JP" altLang="en-US" dirty="0"/>
                    </a:p>
                  </a:txBody>
                  <a:tcPr/>
                </a:tc>
                <a:tc>
                  <a:txBody>
                    <a:bodyPr/>
                    <a:lstStyle/>
                    <a:p>
                      <a:r>
                        <a:rPr kumimoji="1" lang="en-US" altLang="ja-JP" dirty="0" smtClean="0">
                          <a:solidFill>
                            <a:srgbClr val="0070C0"/>
                          </a:solidFill>
                        </a:rPr>
                        <a:t>5</a:t>
                      </a:r>
                      <a:r>
                        <a:rPr kumimoji="1" lang="ja-JP" altLang="en-US" dirty="0" smtClean="0">
                          <a:solidFill>
                            <a:srgbClr val="0070C0"/>
                          </a:solidFill>
                        </a:rPr>
                        <a:t>→</a:t>
                      </a:r>
                      <a:r>
                        <a:rPr kumimoji="1" lang="en-US" altLang="ja-JP" dirty="0" smtClean="0">
                          <a:solidFill>
                            <a:srgbClr val="0070C0"/>
                          </a:solidFill>
                        </a:rPr>
                        <a:t>0</a:t>
                      </a:r>
                      <a:endParaRPr kumimoji="1" lang="ja-JP" altLang="en-US" dirty="0">
                        <a:solidFill>
                          <a:srgbClr val="0070C0"/>
                        </a:solidFill>
                      </a:endParaRPr>
                    </a:p>
                  </a:txBody>
                  <a:tcPr/>
                </a:tc>
                <a:tc>
                  <a:txBody>
                    <a:bodyPr/>
                    <a:lstStyle/>
                    <a:p>
                      <a:r>
                        <a:rPr kumimoji="1" lang="en-US" altLang="ja-JP" dirty="0" smtClean="0">
                          <a:solidFill>
                            <a:srgbClr val="0070C0"/>
                          </a:solidFill>
                        </a:rPr>
                        <a:t>95</a:t>
                      </a:r>
                      <a:r>
                        <a:rPr kumimoji="1" lang="ja-JP" altLang="en-US" dirty="0" smtClean="0">
                          <a:solidFill>
                            <a:srgbClr val="0070C0"/>
                          </a:solidFill>
                        </a:rPr>
                        <a:t>→</a:t>
                      </a:r>
                      <a:r>
                        <a:rPr kumimoji="1" lang="en-US" altLang="ja-JP" dirty="0" smtClean="0">
                          <a:solidFill>
                            <a:srgbClr val="0070C0"/>
                          </a:solidFill>
                        </a:rPr>
                        <a:t>55</a:t>
                      </a:r>
                      <a:endParaRPr kumimoji="1" lang="ja-JP" altLang="en-US" dirty="0">
                        <a:solidFill>
                          <a:srgbClr val="0070C0"/>
                        </a:solidFill>
                      </a:endParaRPr>
                    </a:p>
                  </a:txBody>
                  <a:tcPr/>
                </a:tc>
                <a:tc>
                  <a:txBody>
                    <a:bodyPr/>
                    <a:lstStyle/>
                    <a:p>
                      <a:r>
                        <a:rPr kumimoji="1" lang="en-US" altLang="ja-JP" dirty="0" smtClean="0">
                          <a:solidFill>
                            <a:sysClr val="windowText" lastClr="000000"/>
                          </a:solidFill>
                        </a:rPr>
                        <a:t>10(3)</a:t>
                      </a:r>
                      <a:endParaRPr kumimoji="1" lang="ja-JP" altLang="en-US" dirty="0">
                        <a:solidFill>
                          <a:sysClr val="windowText" lastClr="000000"/>
                        </a:solidFill>
                      </a:endParaRPr>
                    </a:p>
                  </a:txBody>
                  <a:tcPr/>
                </a:tc>
                <a:tc>
                  <a:txBody>
                    <a:bodyPr/>
                    <a:lstStyle/>
                    <a:p>
                      <a:r>
                        <a:rPr kumimoji="1" lang="ja-JP" altLang="en-US" dirty="0" smtClean="0">
                          <a:solidFill>
                            <a:sysClr val="windowText" lastClr="000000"/>
                          </a:solidFill>
                        </a:rPr>
                        <a:t>なし</a:t>
                      </a:r>
                      <a:endParaRPr kumimoji="1" lang="en-US" altLang="ja-JP" dirty="0" smtClean="0">
                        <a:solidFill>
                          <a:sysClr val="windowText" lastClr="000000"/>
                        </a:solidFill>
                      </a:endParaRPr>
                    </a:p>
                  </a:txBody>
                  <a:tcPr/>
                </a:tc>
              </a:tr>
              <a:tr h="434703">
                <a:tc>
                  <a:txBody>
                    <a:bodyPr/>
                    <a:lstStyle/>
                    <a:p>
                      <a:r>
                        <a:rPr kumimoji="1" lang="en-US" altLang="ja-JP" dirty="0" err="1" smtClean="0"/>
                        <a:t>addAttribute</a:t>
                      </a:r>
                      <a:r>
                        <a:rPr kumimoji="1" lang="en-US" altLang="ja-JP" dirty="0" smtClean="0"/>
                        <a:t>()</a:t>
                      </a:r>
                    </a:p>
                  </a:txBody>
                  <a:tcPr/>
                </a:tc>
                <a:tc>
                  <a:txBody>
                    <a:bodyPr/>
                    <a:lstStyle/>
                    <a:p>
                      <a:r>
                        <a:rPr kumimoji="1" lang="en-US" altLang="ja-JP" dirty="0" smtClean="0">
                          <a:solidFill>
                            <a:srgbClr val="FF0000"/>
                          </a:solidFill>
                        </a:rPr>
                        <a:t>4</a:t>
                      </a:r>
                      <a:r>
                        <a:rPr kumimoji="1" lang="ja-JP" altLang="en-US" dirty="0" smtClean="0">
                          <a:solidFill>
                            <a:srgbClr val="FF0000"/>
                          </a:solidFill>
                        </a:rPr>
                        <a:t>→</a:t>
                      </a:r>
                      <a:r>
                        <a:rPr kumimoji="1" lang="en-US" altLang="ja-JP" dirty="0" smtClean="0">
                          <a:solidFill>
                            <a:srgbClr val="FF0000"/>
                          </a:solidFill>
                        </a:rPr>
                        <a:t>5</a:t>
                      </a:r>
                      <a:endParaRPr kumimoji="1" lang="ja-JP" altLang="en-US" dirty="0">
                        <a:solidFill>
                          <a:srgbClr val="FF0000"/>
                        </a:solidFill>
                      </a:endParaRPr>
                    </a:p>
                  </a:txBody>
                  <a:tcPr/>
                </a:tc>
                <a:tc>
                  <a:txBody>
                    <a:bodyPr/>
                    <a:lstStyle/>
                    <a:p>
                      <a:r>
                        <a:rPr kumimoji="1" lang="en-US" altLang="ja-JP" dirty="0" smtClean="0">
                          <a:solidFill>
                            <a:srgbClr val="FF0000"/>
                          </a:solidFill>
                        </a:rPr>
                        <a:t>89</a:t>
                      </a:r>
                      <a:r>
                        <a:rPr kumimoji="1" lang="ja-JP" altLang="en-US" dirty="0" smtClean="0">
                          <a:solidFill>
                            <a:srgbClr val="FF0000"/>
                          </a:solidFill>
                        </a:rPr>
                        <a:t>→</a:t>
                      </a:r>
                      <a:r>
                        <a:rPr kumimoji="1" lang="en-US" altLang="ja-JP" dirty="0" smtClean="0">
                          <a:solidFill>
                            <a:srgbClr val="FF0000"/>
                          </a:solidFill>
                        </a:rPr>
                        <a:t>96</a:t>
                      </a:r>
                      <a:endParaRPr kumimoji="1" lang="ja-JP" altLang="en-US" dirty="0">
                        <a:solidFill>
                          <a:srgbClr val="FF0000"/>
                        </a:solidFill>
                      </a:endParaRPr>
                    </a:p>
                  </a:txBody>
                  <a:tcPr/>
                </a:tc>
                <a:tc>
                  <a:txBody>
                    <a:bodyPr/>
                    <a:lstStyle/>
                    <a:p>
                      <a:r>
                        <a:rPr kumimoji="1" lang="en-US" altLang="ja-JP" dirty="0" smtClean="0">
                          <a:solidFill>
                            <a:sysClr val="windowText" lastClr="000000"/>
                          </a:solidFill>
                        </a:rPr>
                        <a:t>4(1)</a:t>
                      </a:r>
                      <a:endParaRPr kumimoji="1" lang="ja-JP" altLang="en-US" dirty="0">
                        <a:solidFill>
                          <a:sysClr val="windowText" lastClr="000000"/>
                        </a:solidFill>
                      </a:endParaRPr>
                    </a:p>
                  </a:txBody>
                  <a:tcPr/>
                </a:tc>
                <a:tc>
                  <a:txBody>
                    <a:bodyPr/>
                    <a:lstStyle/>
                    <a:p>
                      <a:r>
                        <a:rPr kumimoji="1" lang="ja-JP" altLang="en-US" dirty="0" smtClean="0">
                          <a:solidFill>
                            <a:srgbClr val="FF0000"/>
                          </a:solidFill>
                        </a:rPr>
                        <a:t>あり</a:t>
                      </a:r>
                      <a:endParaRPr kumimoji="1" lang="ja-JP" altLang="en-US" dirty="0">
                        <a:solidFill>
                          <a:srgbClr val="FF0000"/>
                        </a:solidFill>
                      </a:endParaRPr>
                    </a:p>
                  </a:txBody>
                  <a:tcPr/>
                </a:tc>
              </a:tr>
              <a:tr h="370840">
                <a:tc>
                  <a:txBody>
                    <a:bodyPr/>
                    <a:lstStyle/>
                    <a:p>
                      <a:r>
                        <a:rPr kumimoji="1" lang="en-US" altLang="ja-JP" dirty="0" err="1" smtClean="0"/>
                        <a:t>addImport</a:t>
                      </a:r>
                      <a:r>
                        <a:rPr kumimoji="1" lang="en-US" altLang="ja-JP" dirty="0" smtClean="0"/>
                        <a:t>()</a:t>
                      </a:r>
                      <a:endParaRPr kumimoji="1" lang="ja-JP" altLang="en-US" dirty="0"/>
                    </a:p>
                  </a:txBody>
                  <a:tcPr/>
                </a:tc>
                <a:tc>
                  <a:txBody>
                    <a:bodyPr/>
                    <a:lstStyle/>
                    <a:p>
                      <a:r>
                        <a:rPr kumimoji="1" lang="en-US" altLang="ja-JP" dirty="0" smtClean="0">
                          <a:solidFill>
                            <a:srgbClr val="0070C0"/>
                          </a:solidFill>
                        </a:rPr>
                        <a:t>4</a:t>
                      </a:r>
                      <a:r>
                        <a:rPr kumimoji="1" lang="ja-JP" altLang="en-US" dirty="0" smtClean="0">
                          <a:solidFill>
                            <a:srgbClr val="0070C0"/>
                          </a:solidFill>
                        </a:rPr>
                        <a:t>→</a:t>
                      </a:r>
                      <a:r>
                        <a:rPr kumimoji="1" lang="en-US" altLang="ja-JP" dirty="0" smtClean="0">
                          <a:solidFill>
                            <a:srgbClr val="0070C0"/>
                          </a:solidFill>
                        </a:rPr>
                        <a:t>0</a:t>
                      </a:r>
                      <a:endParaRPr kumimoji="1" lang="ja-JP" altLang="en-US" dirty="0">
                        <a:solidFill>
                          <a:srgbClr val="0070C0"/>
                        </a:solidFill>
                      </a:endParaRPr>
                    </a:p>
                  </a:txBody>
                  <a:tcPr/>
                </a:tc>
                <a:tc>
                  <a:txBody>
                    <a:bodyPr/>
                    <a:lstStyle/>
                    <a:p>
                      <a:r>
                        <a:rPr kumimoji="1" lang="en-US" altLang="ja-JP" dirty="0" smtClean="0">
                          <a:solidFill>
                            <a:srgbClr val="0070C0"/>
                          </a:solidFill>
                        </a:rPr>
                        <a:t>81</a:t>
                      </a:r>
                      <a:r>
                        <a:rPr kumimoji="1" lang="ja-JP" altLang="en-US" dirty="0" smtClean="0">
                          <a:solidFill>
                            <a:srgbClr val="0070C0"/>
                          </a:solidFill>
                        </a:rPr>
                        <a:t>→</a:t>
                      </a:r>
                      <a:r>
                        <a:rPr kumimoji="1" lang="en-US" altLang="ja-JP" dirty="0" smtClean="0">
                          <a:solidFill>
                            <a:srgbClr val="0070C0"/>
                          </a:solidFill>
                        </a:rPr>
                        <a:t>37</a:t>
                      </a:r>
                      <a:endParaRPr kumimoji="1" lang="ja-JP" altLang="en-US" dirty="0">
                        <a:solidFill>
                          <a:srgbClr val="0070C0"/>
                        </a:solidFill>
                      </a:endParaRPr>
                    </a:p>
                  </a:txBody>
                  <a:tcPr/>
                </a:tc>
                <a:tc>
                  <a:txBody>
                    <a:bodyPr/>
                    <a:lstStyle/>
                    <a:p>
                      <a:r>
                        <a:rPr kumimoji="1" lang="en-US" altLang="ja-JP" dirty="0" smtClean="0">
                          <a:solidFill>
                            <a:sysClr val="windowText" lastClr="000000"/>
                          </a:solidFill>
                        </a:rPr>
                        <a:t>3(2)</a:t>
                      </a:r>
                      <a:endParaRPr kumimoji="1" lang="ja-JP" altLang="en-US" dirty="0">
                        <a:solidFill>
                          <a:sysClr val="windowText" lastClr="000000"/>
                        </a:solidFill>
                      </a:endParaRPr>
                    </a:p>
                  </a:txBody>
                  <a:tcPr/>
                </a:tc>
                <a:tc>
                  <a:txBody>
                    <a:bodyPr/>
                    <a:lstStyle/>
                    <a:p>
                      <a:r>
                        <a:rPr kumimoji="1" lang="ja-JP" altLang="en-US" dirty="0" smtClean="0">
                          <a:solidFill>
                            <a:sysClr val="windowText" lastClr="000000"/>
                          </a:solidFill>
                        </a:rPr>
                        <a:t>なし</a:t>
                      </a:r>
                      <a:endParaRPr kumimoji="1" lang="ja-JP" altLang="en-US" dirty="0">
                        <a:solidFill>
                          <a:sysClr val="windowText" lastClr="000000"/>
                        </a:solidFill>
                      </a:endParaRPr>
                    </a:p>
                  </a:txBody>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47695633"/>
              </p:ext>
            </p:extLst>
          </p:nvPr>
        </p:nvGraphicFramePr>
        <p:xfrm>
          <a:off x="184869" y="1657858"/>
          <a:ext cx="8828914" cy="741680"/>
        </p:xfrm>
        <a:graphic>
          <a:graphicData uri="http://schemas.openxmlformats.org/drawingml/2006/table">
            <a:tbl>
              <a:tblPr firstRow="1" bandRow="1">
                <a:tableStyleId>{5C22544A-7EE6-4342-B048-85BDC9FD1C3A}</a:tableStyleId>
              </a:tblPr>
              <a:tblGrid>
                <a:gridCol w="1338580"/>
                <a:gridCol w="1363980"/>
                <a:gridCol w="1313180"/>
                <a:gridCol w="1474026"/>
                <a:gridCol w="1156018"/>
                <a:gridCol w="2183130"/>
              </a:tblGrid>
              <a:tr h="370840">
                <a:tc>
                  <a:txBody>
                    <a:bodyPr/>
                    <a:lstStyle/>
                    <a:p>
                      <a:r>
                        <a:rPr kumimoji="1" lang="ja-JP" altLang="en-US" dirty="0" smtClean="0">
                          <a:solidFill>
                            <a:schemeClr val="tx1"/>
                          </a:solidFill>
                        </a:rPr>
                        <a:t>スメル名</a:t>
                      </a:r>
                      <a:endParaRPr kumimoji="1" lang="ja-JP" altLang="en-US" dirty="0">
                        <a:solidFill>
                          <a:schemeClr val="tx1"/>
                        </a:solidFill>
                      </a:endParaRPr>
                    </a:p>
                  </a:txBody>
                  <a:tcPr/>
                </a:tc>
                <a:tc>
                  <a:txBody>
                    <a:bodyPr/>
                    <a:lstStyle/>
                    <a:p>
                      <a:r>
                        <a:rPr kumimoji="1" lang="en-US" altLang="ja-JP" dirty="0" err="1" smtClean="0">
                          <a:solidFill>
                            <a:schemeClr val="tx1"/>
                          </a:solidFill>
                        </a:rPr>
                        <a:t>BlobClass</a:t>
                      </a:r>
                      <a:endParaRPr kumimoji="1" lang="en-US" altLang="ja-JP" dirty="0" smtClean="0">
                        <a:solidFill>
                          <a:schemeClr val="tx1"/>
                        </a:solidFill>
                      </a:endParaRPr>
                    </a:p>
                  </a:txBody>
                  <a:tcPr/>
                </a:tc>
                <a:tc>
                  <a:txBody>
                    <a:bodyPr/>
                    <a:lstStyle/>
                    <a:p>
                      <a:r>
                        <a:rPr kumimoji="1" lang="en-US" altLang="ja-JP" dirty="0" err="1" smtClean="0">
                          <a:solidFill>
                            <a:schemeClr val="tx1"/>
                          </a:solidFill>
                        </a:rPr>
                        <a:t>GodClass</a:t>
                      </a:r>
                      <a:endParaRPr kumimoji="1" lang="ja-JP" altLang="en-US" dirty="0">
                        <a:solidFill>
                          <a:schemeClr val="tx1"/>
                        </a:solidFill>
                      </a:endParaRPr>
                    </a:p>
                  </a:txBody>
                  <a:tcPr/>
                </a:tc>
                <a:tc>
                  <a:txBody>
                    <a:bodyPr/>
                    <a:lstStyle/>
                    <a:p>
                      <a:r>
                        <a:rPr kumimoji="1" lang="en-US" altLang="ja-JP" dirty="0" smtClean="0">
                          <a:solidFill>
                            <a:schemeClr val="tx1"/>
                          </a:solidFill>
                        </a:rPr>
                        <a:t>LOC</a:t>
                      </a:r>
                      <a:endParaRPr kumimoji="1" lang="ja-JP" altLang="en-US" dirty="0">
                        <a:solidFill>
                          <a:schemeClr val="tx1"/>
                        </a:solidFill>
                      </a:endParaRPr>
                    </a:p>
                  </a:txBody>
                  <a:tcPr/>
                </a:tc>
                <a:tc>
                  <a:txBody>
                    <a:bodyPr/>
                    <a:lstStyle/>
                    <a:p>
                      <a:r>
                        <a:rPr kumimoji="1" lang="ja-JP" altLang="en-US" dirty="0" smtClean="0">
                          <a:solidFill>
                            <a:schemeClr val="tx1"/>
                          </a:solidFill>
                        </a:rPr>
                        <a:t>メソッド数</a:t>
                      </a:r>
                      <a:endParaRPr kumimoji="1" lang="ja-JP" altLang="en-US" dirty="0">
                        <a:solidFill>
                          <a:schemeClr val="tx1"/>
                        </a:solidFill>
                      </a:endParaRPr>
                    </a:p>
                  </a:txBody>
                  <a:tcPr/>
                </a:tc>
                <a:tc>
                  <a:txBody>
                    <a:bodyPr/>
                    <a:lstStyle/>
                    <a:p>
                      <a:r>
                        <a:rPr kumimoji="1" lang="ja-JP" altLang="en-US" dirty="0" smtClean="0">
                          <a:solidFill>
                            <a:schemeClr val="tx1"/>
                          </a:solidFill>
                        </a:rPr>
                        <a:t>リファクタリング回数</a:t>
                      </a:r>
                      <a:endParaRPr kumimoji="1" lang="ja-JP" altLang="en-US" dirty="0">
                        <a:solidFill>
                          <a:schemeClr val="tx1"/>
                        </a:solidFill>
                      </a:endParaRPr>
                    </a:p>
                  </a:txBody>
                  <a:tcPr/>
                </a:tc>
              </a:tr>
              <a:tr h="370840">
                <a:tc>
                  <a:txBody>
                    <a:bodyPr/>
                    <a:lstStyle/>
                    <a:p>
                      <a:r>
                        <a:rPr kumimoji="1" lang="en-US" altLang="ja-JP" dirty="0" smtClean="0"/>
                        <a:t>Blob Class</a:t>
                      </a:r>
                    </a:p>
                  </a:txBody>
                  <a:tcPr/>
                </a:tc>
                <a:tc>
                  <a:txBody>
                    <a:bodyPr/>
                    <a:lstStyle/>
                    <a:p>
                      <a:r>
                        <a:rPr kumimoji="1" lang="en-US" altLang="ja-JP" dirty="0" smtClean="0">
                          <a:solidFill>
                            <a:schemeClr val="tx1"/>
                          </a:solidFill>
                        </a:rPr>
                        <a:t>7</a:t>
                      </a:r>
                      <a:r>
                        <a:rPr kumimoji="1" lang="ja-JP" altLang="en-US" dirty="0" smtClean="0">
                          <a:solidFill>
                            <a:schemeClr val="tx1"/>
                          </a:solidFill>
                        </a:rPr>
                        <a:t>→</a:t>
                      </a:r>
                      <a:r>
                        <a:rPr kumimoji="1" lang="en-US" altLang="ja-JP" dirty="0" smtClean="0">
                          <a:solidFill>
                            <a:schemeClr val="tx1"/>
                          </a:solidFill>
                        </a:rPr>
                        <a:t>7</a:t>
                      </a:r>
                      <a:endParaRPr kumimoji="1" lang="ja-JP" altLang="en-US"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rgbClr val="FF0000"/>
                          </a:solidFill>
                        </a:rPr>
                        <a:t>3</a:t>
                      </a:r>
                      <a:r>
                        <a:rPr kumimoji="1" lang="ja-JP" altLang="en-US" dirty="0" smtClean="0">
                          <a:solidFill>
                            <a:srgbClr val="FF0000"/>
                          </a:solidFill>
                        </a:rPr>
                        <a:t>→</a:t>
                      </a:r>
                      <a:r>
                        <a:rPr kumimoji="1" lang="en-US" altLang="ja-JP" dirty="0" smtClean="0">
                          <a:solidFill>
                            <a:srgbClr val="FF0000"/>
                          </a:solidFill>
                        </a:rPr>
                        <a:t>4</a:t>
                      </a:r>
                      <a:endParaRPr kumimoji="1" lang="ja-JP" altLang="en-US" dirty="0" smtClean="0">
                        <a:solidFill>
                          <a:srgbClr val="FF0000"/>
                        </a:solidFill>
                      </a:endParaRPr>
                    </a:p>
                  </a:txBody>
                  <a:tcPr/>
                </a:tc>
                <a:tc>
                  <a:txBody>
                    <a:bodyPr/>
                    <a:lstStyle/>
                    <a:p>
                      <a:r>
                        <a:rPr kumimoji="1" lang="en-US" altLang="ja-JP" dirty="0" smtClean="0">
                          <a:solidFill>
                            <a:srgbClr val="FF0000"/>
                          </a:solidFill>
                        </a:rPr>
                        <a:t>1152</a:t>
                      </a:r>
                      <a:r>
                        <a:rPr kumimoji="1" lang="ja-JP" altLang="en-US" dirty="0" smtClean="0">
                          <a:solidFill>
                            <a:srgbClr val="FF0000"/>
                          </a:solidFill>
                        </a:rPr>
                        <a:t>→</a:t>
                      </a:r>
                      <a:r>
                        <a:rPr kumimoji="1" lang="en-US" altLang="ja-JP" dirty="0" smtClean="0">
                          <a:solidFill>
                            <a:srgbClr val="FF0000"/>
                          </a:solidFill>
                        </a:rPr>
                        <a:t>1224</a:t>
                      </a:r>
                      <a:endParaRPr kumimoji="1" lang="ja-JP" altLang="en-US" dirty="0">
                        <a:solidFill>
                          <a:srgbClr val="FF0000"/>
                        </a:solidFill>
                      </a:endParaRPr>
                    </a:p>
                  </a:txBody>
                  <a:tcPr/>
                </a:tc>
                <a:tc>
                  <a:txBody>
                    <a:bodyPr/>
                    <a:lstStyle/>
                    <a:p>
                      <a:r>
                        <a:rPr kumimoji="1" lang="en-US" altLang="ja-JP" dirty="0" smtClean="0">
                          <a:solidFill>
                            <a:srgbClr val="FF0000"/>
                          </a:solidFill>
                        </a:rPr>
                        <a:t>50</a:t>
                      </a:r>
                      <a:r>
                        <a:rPr kumimoji="1" lang="ja-JP" altLang="en-US" dirty="0" smtClean="0">
                          <a:solidFill>
                            <a:srgbClr val="FF0000"/>
                          </a:solidFill>
                        </a:rPr>
                        <a:t>→</a:t>
                      </a:r>
                      <a:r>
                        <a:rPr kumimoji="1" lang="en-US" altLang="ja-JP" dirty="0" smtClean="0">
                          <a:solidFill>
                            <a:srgbClr val="FF0000"/>
                          </a:solidFill>
                        </a:rPr>
                        <a:t>72</a:t>
                      </a:r>
                      <a:endParaRPr kumimoji="1" lang="ja-JP" altLang="en-US" dirty="0">
                        <a:solidFill>
                          <a:srgbClr val="FF0000"/>
                        </a:solidFill>
                      </a:endParaRPr>
                    </a:p>
                  </a:txBody>
                  <a:tcPr/>
                </a:tc>
                <a:tc>
                  <a:txBody>
                    <a:bodyPr/>
                    <a:lstStyle/>
                    <a:p>
                      <a:r>
                        <a:rPr kumimoji="1" lang="en-US" altLang="ja-JP" dirty="0" smtClean="0">
                          <a:solidFill>
                            <a:schemeClr val="tx1"/>
                          </a:solidFill>
                        </a:rPr>
                        <a:t>61</a:t>
                      </a:r>
                      <a:endParaRPr kumimoji="1" lang="ja-JP" altLang="en-US" dirty="0">
                        <a:solidFill>
                          <a:schemeClr val="tx1"/>
                        </a:solidFill>
                      </a:endParaRPr>
                    </a:p>
                  </a:txBody>
                  <a:tcPr/>
                </a:tc>
              </a:tr>
            </a:tbl>
          </a:graphicData>
        </a:graphic>
      </p:graphicFrame>
      <p:sp>
        <p:nvSpPr>
          <p:cNvPr id="8" name="テキスト ボックス 7"/>
          <p:cNvSpPr txBox="1"/>
          <p:nvPr/>
        </p:nvSpPr>
        <p:spPr>
          <a:xfrm>
            <a:off x="457201" y="1217070"/>
            <a:ext cx="8503920" cy="461665"/>
          </a:xfrm>
          <a:prstGeom prst="rect">
            <a:avLst/>
          </a:prstGeom>
          <a:noFill/>
        </p:spPr>
        <p:txBody>
          <a:bodyPr wrap="square" rtlCol="0">
            <a:spAutoFit/>
          </a:bodyPr>
          <a:lstStyle/>
          <a:p>
            <a:r>
              <a:rPr lang="en-US" altLang="ja-JP" sz="2400" dirty="0" err="1" smtClean="0"/>
              <a:t>ArgoUML</a:t>
            </a:r>
            <a:r>
              <a:rPr lang="ja-JP" altLang="en-US" sz="2400" dirty="0"/>
              <a:t> </a:t>
            </a:r>
            <a:r>
              <a:rPr lang="en-US" altLang="ja-JP" sz="2400" dirty="0" smtClean="0"/>
              <a:t>0.24</a:t>
            </a:r>
            <a:r>
              <a:rPr lang="ja-JP" altLang="en-US" sz="2400" dirty="0"/>
              <a:t>→</a:t>
            </a:r>
            <a:r>
              <a:rPr lang="en-US" altLang="ja-JP" sz="2400" dirty="0" smtClean="0"/>
              <a:t>0.26: </a:t>
            </a:r>
            <a:r>
              <a:rPr lang="en-US" altLang="ja-JP" sz="2400" dirty="0" err="1" smtClean="0"/>
              <a:t>org.argouml.uml.reveng.java.Modeller</a:t>
            </a:r>
            <a:endParaRPr lang="ja-JP" altLang="en-US" sz="2400" dirty="0"/>
          </a:p>
        </p:txBody>
      </p:sp>
      <p:sp>
        <p:nvSpPr>
          <p:cNvPr id="11" name="テキスト ボックス 10"/>
          <p:cNvSpPr txBox="1"/>
          <p:nvPr/>
        </p:nvSpPr>
        <p:spPr>
          <a:xfrm>
            <a:off x="83506" y="5768639"/>
            <a:ext cx="9031640" cy="830997"/>
          </a:xfrm>
          <a:prstGeom prst="rect">
            <a:avLst/>
          </a:prstGeom>
          <a:noFill/>
        </p:spPr>
        <p:txBody>
          <a:bodyPr wrap="none" rtlCol="0">
            <a:spAutoFit/>
          </a:bodyPr>
          <a:lstStyle/>
          <a:p>
            <a:pPr marL="342900" indent="-342900">
              <a:buFont typeface="Arial" panose="020B0604020202020204" pitchFamily="34" charset="0"/>
              <a:buChar char="•"/>
            </a:pPr>
            <a:r>
              <a:rPr kumimoji="1" lang="en-US" altLang="ja-JP" sz="2400" dirty="0" err="1" smtClean="0"/>
              <a:t>Extract</a:t>
            </a:r>
            <a:r>
              <a:rPr lang="en-US" altLang="ja-JP" sz="2400" dirty="0" err="1" smtClean="0"/>
              <a:t>Method</a:t>
            </a:r>
            <a:r>
              <a:rPr lang="ja-JP" altLang="en-US" sz="2400" dirty="0" smtClean="0"/>
              <a:t>が</a:t>
            </a:r>
            <a:r>
              <a:rPr lang="en-US" altLang="ja-JP" sz="2400" dirty="0" err="1" smtClean="0"/>
              <a:t>BlobOperation</a:t>
            </a:r>
            <a:r>
              <a:rPr lang="ja-JP" altLang="en-US" sz="2400" dirty="0"/>
              <a:t>の</a:t>
            </a:r>
            <a:r>
              <a:rPr lang="ja-JP" altLang="en-US" sz="2400" dirty="0" smtClean="0"/>
              <a:t>深刻度の減少に最も貢献した</a:t>
            </a:r>
            <a:endParaRPr lang="en-US" altLang="ja-JP" sz="2400" dirty="0" smtClean="0"/>
          </a:p>
          <a:p>
            <a:pPr marL="800100" lvl="1" indent="-342900">
              <a:buFont typeface="Arial" panose="020B0604020202020204" pitchFamily="34" charset="0"/>
              <a:buChar char="•"/>
            </a:pPr>
            <a:r>
              <a:rPr lang="ja-JP" altLang="en-US" sz="2400" dirty="0" smtClean="0"/>
              <a:t>ただし同時に機能追加があると減少しない場合がある</a:t>
            </a:r>
            <a:endParaRPr lang="en-US" altLang="ja-JP" sz="2400" dirty="0" smtClean="0"/>
          </a:p>
        </p:txBody>
      </p:sp>
      <p:sp>
        <p:nvSpPr>
          <p:cNvPr id="12" name="テキスト ボックス 11"/>
          <p:cNvSpPr txBox="1"/>
          <p:nvPr/>
        </p:nvSpPr>
        <p:spPr>
          <a:xfrm>
            <a:off x="83506" y="2387506"/>
            <a:ext cx="8877615" cy="830997"/>
          </a:xfrm>
          <a:prstGeom prst="rect">
            <a:avLst/>
          </a:prstGeom>
          <a:noFill/>
        </p:spPr>
        <p:txBody>
          <a:bodyPr wrap="square" rtlCol="0">
            <a:spAutoFit/>
          </a:bodyPr>
          <a:lstStyle/>
          <a:p>
            <a:pPr marL="342900" indent="-342900">
              <a:buFont typeface="Arial" panose="020B0604020202020204" pitchFamily="34" charset="0"/>
              <a:buChar char="•"/>
            </a:pPr>
            <a:r>
              <a:rPr lang="en-US" altLang="ja-JP" sz="2400" dirty="0" err="1" smtClean="0"/>
              <a:t>ExtractMethod</a:t>
            </a:r>
            <a:r>
              <a:rPr lang="ja-JP" altLang="en-US" sz="2400" dirty="0" smtClean="0"/>
              <a:t>などでクラス内の構造は整理されていたが</a:t>
            </a:r>
            <a:r>
              <a:rPr lang="en-US" altLang="ja-JP" sz="2400" dirty="0" smtClean="0"/>
              <a:t>, Code Smell</a:t>
            </a:r>
            <a:r>
              <a:rPr lang="ja-JP" altLang="en-US" sz="2400" dirty="0" smtClean="0"/>
              <a:t>を改善する</a:t>
            </a:r>
            <a:r>
              <a:rPr lang="en-US" altLang="ja-JP" sz="2400" dirty="0" err="1" smtClean="0"/>
              <a:t>MoveMethod</a:t>
            </a:r>
            <a:r>
              <a:rPr lang="ja-JP" altLang="en-US" sz="2400" dirty="0" smtClean="0"/>
              <a:t>などは実施されていなかった</a:t>
            </a:r>
            <a:endParaRPr lang="en-US" altLang="ja-JP" sz="2400" dirty="0" smtClean="0"/>
          </a:p>
        </p:txBody>
      </p:sp>
    </p:spTree>
    <p:extLst>
      <p:ext uri="{BB962C8B-B14F-4D97-AF65-F5344CB8AC3E}">
        <p14:creationId xmlns:p14="http://schemas.microsoft.com/office/powerpoint/2010/main" val="31618355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Document"/>
          <p:cNvSpPr>
            <a:spLocks noEditPoints="1" noChangeArrowheads="1"/>
          </p:cNvSpPr>
          <p:nvPr/>
        </p:nvSpPr>
        <p:spPr bwMode="auto">
          <a:xfrm>
            <a:off x="5755639" y="2735075"/>
            <a:ext cx="519403" cy="175808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no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2" name="タイトル 1"/>
          <p:cNvSpPr>
            <a:spLocks noGrp="1"/>
          </p:cNvSpPr>
          <p:nvPr>
            <p:ph type="title"/>
          </p:nvPr>
        </p:nvSpPr>
        <p:spPr>
          <a:xfrm>
            <a:off x="457200" y="445839"/>
            <a:ext cx="8218488" cy="649538"/>
          </a:xfrm>
        </p:spPr>
        <p:txBody>
          <a:bodyPr/>
          <a:lstStyle/>
          <a:p>
            <a:r>
              <a:rPr kumimoji="1" lang="en-US" altLang="ja-JP" sz="4000" dirty="0" smtClean="0"/>
              <a:t>Code Smell</a:t>
            </a:r>
            <a:r>
              <a:rPr kumimoji="1" lang="ja-JP" altLang="en-US" sz="4000" dirty="0" smtClean="0"/>
              <a:t>の例</a:t>
            </a:r>
            <a:r>
              <a:rPr kumimoji="1" lang="en-US" altLang="ja-JP" sz="4000" dirty="0" smtClean="0"/>
              <a:t>1</a:t>
            </a:r>
            <a:r>
              <a:rPr lang="ja-JP" altLang="en-US" sz="4000" dirty="0" smtClean="0"/>
              <a:t>：</a:t>
            </a:r>
            <a:r>
              <a:rPr lang="en-US" altLang="ja-JP" sz="4000" dirty="0" smtClean="0"/>
              <a:t>Blob Class</a:t>
            </a:r>
            <a:endParaRPr kumimoji="1" lang="ja-JP" altLang="en-US" sz="4000" dirty="0"/>
          </a:p>
        </p:txBody>
      </p:sp>
      <p:sp>
        <p:nvSpPr>
          <p:cNvPr id="3" name="コンテンツ プレースホルダー 2"/>
          <p:cNvSpPr>
            <a:spLocks noGrp="1"/>
          </p:cNvSpPr>
          <p:nvPr>
            <p:ph idx="1"/>
          </p:nvPr>
        </p:nvSpPr>
        <p:spPr>
          <a:xfrm>
            <a:off x="457200" y="1196752"/>
            <a:ext cx="8229600" cy="1099993"/>
          </a:xfrm>
        </p:spPr>
        <p:txBody>
          <a:bodyPr/>
          <a:lstStyle/>
          <a:p>
            <a:r>
              <a:rPr lang="en-US" altLang="ja-JP" dirty="0" smtClean="0"/>
              <a:t>Blob Class</a:t>
            </a:r>
            <a:r>
              <a:rPr lang="ja-JP" altLang="en-US" dirty="0" smtClean="0"/>
              <a:t>を含むクラスについて</a:t>
            </a:r>
            <a:r>
              <a:rPr lang="en-US" altLang="ja-JP" dirty="0" smtClean="0"/>
              <a:t>, </a:t>
            </a:r>
            <a:r>
              <a:rPr lang="ja-JP" altLang="en-US" dirty="0" smtClean="0"/>
              <a:t>推奨されるクラス抽出リファクタリングを実施する例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4</a:t>
            </a:fld>
            <a:endParaRPr lang="en-US" altLang="ja-JP">
              <a:solidFill>
                <a:srgbClr val="000000"/>
              </a:solidFill>
            </a:endParaRPr>
          </a:p>
        </p:txBody>
      </p:sp>
      <p:sp>
        <p:nvSpPr>
          <p:cNvPr id="6" name="角丸四角形 5"/>
          <p:cNvSpPr/>
          <p:nvPr/>
        </p:nvSpPr>
        <p:spPr>
          <a:xfrm>
            <a:off x="330987" y="5486399"/>
            <a:ext cx="2737679" cy="750913"/>
          </a:xfrm>
          <a:prstGeom prst="roundRect">
            <a:avLst/>
          </a:prstGeom>
          <a:solidFill>
            <a:srgbClr val="FF7575"/>
          </a:solidFill>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000" dirty="0" smtClean="0"/>
              <a:t>コードの行数が大きく</a:t>
            </a:r>
            <a:r>
              <a:rPr lang="en-US" altLang="ja-JP" sz="2000" dirty="0" smtClean="0"/>
              <a:t>, </a:t>
            </a:r>
            <a:r>
              <a:rPr lang="ja-JP" altLang="en-US" sz="2000" dirty="0" smtClean="0"/>
              <a:t>複雑で理解しにくい</a:t>
            </a:r>
            <a:endParaRPr lang="ja-JP" altLang="en-US" sz="2000" dirty="0"/>
          </a:p>
        </p:txBody>
      </p:sp>
      <p:sp>
        <p:nvSpPr>
          <p:cNvPr id="18" name="右矢印 17"/>
          <p:cNvSpPr/>
          <p:nvPr/>
        </p:nvSpPr>
        <p:spPr>
          <a:xfrm>
            <a:off x="3585500" y="3183186"/>
            <a:ext cx="1367074" cy="510087"/>
          </a:xfrm>
          <a:prstGeom prst="rightArrow">
            <a:avLst/>
          </a:prstGeom>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9" name="角丸四角形 18"/>
          <p:cNvSpPr/>
          <p:nvPr/>
        </p:nvSpPr>
        <p:spPr>
          <a:xfrm>
            <a:off x="2998616" y="3895855"/>
            <a:ext cx="2181187" cy="465632"/>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smtClean="0"/>
              <a:t>クラス抽出</a:t>
            </a:r>
            <a:endParaRPr lang="ja-JP" altLang="en-US" dirty="0"/>
          </a:p>
        </p:txBody>
      </p:sp>
      <p:sp>
        <p:nvSpPr>
          <p:cNvPr id="24" name="角丸四角形 23"/>
          <p:cNvSpPr/>
          <p:nvPr/>
        </p:nvSpPr>
        <p:spPr>
          <a:xfrm>
            <a:off x="4860033" y="5465229"/>
            <a:ext cx="3981236" cy="756356"/>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000" dirty="0" smtClean="0"/>
              <a:t>機能を他のクラスに分割することで</a:t>
            </a:r>
            <a:r>
              <a:rPr lang="en-US" altLang="ja-JP" sz="2000" dirty="0" smtClean="0"/>
              <a:t>, </a:t>
            </a:r>
            <a:r>
              <a:rPr lang="ja-JP" altLang="en-US" sz="2000" dirty="0" smtClean="0"/>
              <a:t>コードの理解がしやすくなる</a:t>
            </a:r>
            <a:endParaRPr lang="ja-JP" altLang="en-US" sz="2000" dirty="0"/>
          </a:p>
        </p:txBody>
      </p:sp>
      <p:sp>
        <p:nvSpPr>
          <p:cNvPr id="29" name="Document"/>
          <p:cNvSpPr>
            <a:spLocks noEditPoints="1" noChangeArrowheads="1"/>
          </p:cNvSpPr>
          <p:nvPr/>
        </p:nvSpPr>
        <p:spPr bwMode="auto">
          <a:xfrm>
            <a:off x="1904727" y="2774273"/>
            <a:ext cx="500139" cy="60737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pic>
        <p:nvPicPr>
          <p:cNvPr id="31" name="Picture 10" descr="http://image.space.rakuten.co.jp/lg01/08/0000041008/38/img64d56393zik1zj.jpe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22718" y="2227420"/>
            <a:ext cx="519403" cy="519403"/>
          </a:xfrm>
          <a:prstGeom prst="rect">
            <a:avLst/>
          </a:prstGeom>
          <a:noFill/>
          <a:extLst>
            <a:ext uri="{909E8E84-426E-40DD-AFC4-6F175D3DCCD1}">
              <a14:hiddenFill xmlns:a14="http://schemas.microsoft.com/office/drawing/2010/main">
                <a:solidFill>
                  <a:srgbClr val="FFFFFF"/>
                </a:solidFill>
              </a14:hiddenFill>
            </a:ext>
          </a:extLst>
        </p:spPr>
      </p:pic>
      <p:sp>
        <p:nvSpPr>
          <p:cNvPr id="32" name="Document"/>
          <p:cNvSpPr>
            <a:spLocks noEditPoints="1" noChangeArrowheads="1"/>
          </p:cNvSpPr>
          <p:nvPr/>
        </p:nvSpPr>
        <p:spPr bwMode="auto">
          <a:xfrm>
            <a:off x="1222718" y="2775571"/>
            <a:ext cx="519403" cy="175808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0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33" name="Document"/>
          <p:cNvSpPr>
            <a:spLocks noEditPoints="1" noChangeArrowheads="1"/>
          </p:cNvSpPr>
          <p:nvPr/>
        </p:nvSpPr>
        <p:spPr bwMode="auto">
          <a:xfrm>
            <a:off x="2582592" y="2774273"/>
            <a:ext cx="500139" cy="37456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34" name="Document"/>
          <p:cNvSpPr>
            <a:spLocks noEditPoints="1" noChangeArrowheads="1"/>
          </p:cNvSpPr>
          <p:nvPr/>
        </p:nvSpPr>
        <p:spPr bwMode="auto">
          <a:xfrm>
            <a:off x="7303128" y="2727083"/>
            <a:ext cx="500139" cy="60737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35" name="Document"/>
          <p:cNvSpPr>
            <a:spLocks noEditPoints="1" noChangeArrowheads="1"/>
          </p:cNvSpPr>
          <p:nvPr/>
        </p:nvSpPr>
        <p:spPr bwMode="auto">
          <a:xfrm>
            <a:off x="7991804" y="2732843"/>
            <a:ext cx="500139" cy="37456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36" name="Document"/>
          <p:cNvSpPr>
            <a:spLocks noEditPoints="1" noChangeArrowheads="1"/>
          </p:cNvSpPr>
          <p:nvPr/>
        </p:nvSpPr>
        <p:spPr bwMode="auto">
          <a:xfrm>
            <a:off x="5756112" y="2727587"/>
            <a:ext cx="500139" cy="102026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00B0F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37" name="Document"/>
          <p:cNvSpPr>
            <a:spLocks noEditPoints="1" noChangeArrowheads="1"/>
          </p:cNvSpPr>
          <p:nvPr/>
        </p:nvSpPr>
        <p:spPr bwMode="auto">
          <a:xfrm>
            <a:off x="6529620" y="2727083"/>
            <a:ext cx="500139" cy="76994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00B0F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cxnSp>
        <p:nvCxnSpPr>
          <p:cNvPr id="11" name="カギ線コネクタ 10"/>
          <p:cNvCxnSpPr/>
          <p:nvPr/>
        </p:nvCxnSpPr>
        <p:spPr>
          <a:xfrm rot="5400000" flipH="1" flipV="1">
            <a:off x="6414577" y="4116946"/>
            <a:ext cx="543474" cy="289935"/>
          </a:xfrm>
          <a:prstGeom prst="bentConnector3">
            <a:avLst>
              <a:gd name="adj1" fmla="val -4682"/>
            </a:avLst>
          </a:prstGeom>
          <a:ln w="57150">
            <a:tailEnd type="triangle"/>
          </a:ln>
        </p:spPr>
        <p:style>
          <a:lnRef idx="3">
            <a:schemeClr val="accent2"/>
          </a:lnRef>
          <a:fillRef idx="0">
            <a:schemeClr val="accent2"/>
          </a:fillRef>
          <a:effectRef idx="2">
            <a:schemeClr val="accent2"/>
          </a:effectRef>
          <a:fontRef idx="minor">
            <a:schemeClr val="tx1"/>
          </a:fontRef>
        </p:style>
      </p:cxnSp>
      <p:cxnSp>
        <p:nvCxnSpPr>
          <p:cNvPr id="7" name="直線矢印コネクタ 6"/>
          <p:cNvCxnSpPr/>
          <p:nvPr/>
        </p:nvCxnSpPr>
        <p:spPr>
          <a:xfrm>
            <a:off x="885027" y="2761197"/>
            <a:ext cx="0" cy="1786828"/>
          </a:xfrm>
          <a:prstGeom prst="straightConnector1">
            <a:avLst/>
          </a:prstGeom>
          <a:ln>
            <a:headEnd type="arrow" w="med" len="med"/>
            <a:tailEnd type="arrow" w="med" len="med"/>
          </a:ln>
        </p:spPr>
        <p:style>
          <a:lnRef idx="2">
            <a:schemeClr val="dk1"/>
          </a:lnRef>
          <a:fillRef idx="0">
            <a:schemeClr val="dk1"/>
          </a:fillRef>
          <a:effectRef idx="1">
            <a:schemeClr val="dk1"/>
          </a:effectRef>
          <a:fontRef idx="minor">
            <a:schemeClr val="tx1"/>
          </a:fontRef>
        </p:style>
      </p:cxnSp>
      <p:sp>
        <p:nvSpPr>
          <p:cNvPr id="8" name="テキスト ボックス 7"/>
          <p:cNvSpPr txBox="1"/>
          <p:nvPr/>
        </p:nvSpPr>
        <p:spPr>
          <a:xfrm>
            <a:off x="327418" y="3236579"/>
            <a:ext cx="591829" cy="369332"/>
          </a:xfrm>
          <a:prstGeom prst="rect">
            <a:avLst/>
          </a:prstGeom>
          <a:noFill/>
        </p:spPr>
        <p:txBody>
          <a:bodyPr wrap="none" rtlCol="0">
            <a:spAutoFit/>
          </a:bodyPr>
          <a:lstStyle/>
          <a:p>
            <a:pPr algn="r"/>
            <a:r>
              <a:rPr lang="ja-JP" altLang="en-US" dirty="0" smtClean="0"/>
              <a:t>長さ</a:t>
            </a:r>
            <a:endParaRPr kumimoji="1" lang="ja-JP" altLang="en-US" dirty="0"/>
          </a:p>
        </p:txBody>
      </p:sp>
      <p:sp>
        <p:nvSpPr>
          <p:cNvPr id="9" name="テキスト ボックス 8"/>
          <p:cNvSpPr txBox="1"/>
          <p:nvPr/>
        </p:nvSpPr>
        <p:spPr>
          <a:xfrm>
            <a:off x="1056060" y="5117067"/>
            <a:ext cx="1287532" cy="369332"/>
          </a:xfrm>
          <a:prstGeom prst="rect">
            <a:avLst/>
          </a:prstGeom>
          <a:solidFill>
            <a:srgbClr val="FF7575"/>
          </a:solidFill>
          <a:ln>
            <a:solidFill>
              <a:schemeClr val="tx1"/>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altLang="ja-JP" dirty="0" smtClean="0"/>
              <a:t>Blob</a:t>
            </a:r>
            <a:r>
              <a:rPr kumimoji="1" lang="en-US" altLang="ja-JP" dirty="0" smtClean="0"/>
              <a:t> Class</a:t>
            </a:r>
            <a:endParaRPr kumimoji="1" lang="ja-JP" altLang="en-US" dirty="0"/>
          </a:p>
        </p:txBody>
      </p:sp>
      <p:sp>
        <p:nvSpPr>
          <p:cNvPr id="5" name="テキスト ボックス 4"/>
          <p:cNvSpPr txBox="1"/>
          <p:nvPr/>
        </p:nvSpPr>
        <p:spPr>
          <a:xfrm>
            <a:off x="1109447" y="4608554"/>
            <a:ext cx="838691" cy="338554"/>
          </a:xfrm>
          <a:prstGeom prst="rect">
            <a:avLst/>
          </a:prstGeom>
          <a:noFill/>
        </p:spPr>
        <p:txBody>
          <a:bodyPr wrap="none" rtlCol="0">
            <a:spAutoFit/>
          </a:bodyPr>
          <a:lstStyle/>
          <a:p>
            <a:r>
              <a:rPr kumimoji="1" lang="ja-JP" altLang="en-US" sz="1600" dirty="0" smtClean="0"/>
              <a:t>クラス</a:t>
            </a:r>
            <a:r>
              <a:rPr kumimoji="1" lang="en-US" altLang="ja-JP" sz="1600" dirty="0" smtClean="0"/>
              <a:t>A</a:t>
            </a:r>
            <a:endParaRPr kumimoji="1" lang="ja-JP" altLang="en-US" sz="1600" dirty="0"/>
          </a:p>
        </p:txBody>
      </p:sp>
      <p:sp>
        <p:nvSpPr>
          <p:cNvPr id="26" name="テキスト ボックス 25"/>
          <p:cNvSpPr txBox="1"/>
          <p:nvPr/>
        </p:nvSpPr>
        <p:spPr>
          <a:xfrm>
            <a:off x="1771223" y="3467287"/>
            <a:ext cx="838691" cy="338554"/>
          </a:xfrm>
          <a:prstGeom prst="rect">
            <a:avLst/>
          </a:prstGeom>
          <a:noFill/>
        </p:spPr>
        <p:txBody>
          <a:bodyPr wrap="none" rtlCol="0">
            <a:spAutoFit/>
          </a:bodyPr>
          <a:lstStyle/>
          <a:p>
            <a:r>
              <a:rPr kumimoji="1" lang="ja-JP" altLang="en-US" sz="1600" dirty="0" smtClean="0"/>
              <a:t>クラス</a:t>
            </a:r>
            <a:r>
              <a:rPr kumimoji="1" lang="en-US" altLang="ja-JP" sz="1600" dirty="0" smtClean="0"/>
              <a:t>B</a:t>
            </a:r>
            <a:endParaRPr kumimoji="1" lang="ja-JP" altLang="en-US" sz="1600" dirty="0"/>
          </a:p>
        </p:txBody>
      </p:sp>
      <p:sp>
        <p:nvSpPr>
          <p:cNvPr id="27" name="テキスト ボックス 26"/>
          <p:cNvSpPr txBox="1"/>
          <p:nvPr/>
        </p:nvSpPr>
        <p:spPr>
          <a:xfrm>
            <a:off x="2428478" y="3203221"/>
            <a:ext cx="849913" cy="338554"/>
          </a:xfrm>
          <a:prstGeom prst="rect">
            <a:avLst/>
          </a:prstGeom>
          <a:noFill/>
        </p:spPr>
        <p:txBody>
          <a:bodyPr wrap="none" rtlCol="0">
            <a:spAutoFit/>
          </a:bodyPr>
          <a:lstStyle/>
          <a:p>
            <a:r>
              <a:rPr kumimoji="1" lang="ja-JP" altLang="en-US" sz="1600" dirty="0" smtClean="0"/>
              <a:t>クラス</a:t>
            </a:r>
            <a:r>
              <a:rPr kumimoji="1" lang="en-US" altLang="ja-JP" sz="1600" dirty="0" smtClean="0"/>
              <a:t>C</a:t>
            </a:r>
            <a:endParaRPr kumimoji="1" lang="ja-JP" altLang="en-US" sz="1600" dirty="0"/>
          </a:p>
        </p:txBody>
      </p:sp>
      <p:sp>
        <p:nvSpPr>
          <p:cNvPr id="28" name="テキスト ボックス 27"/>
          <p:cNvSpPr txBox="1"/>
          <p:nvPr/>
        </p:nvSpPr>
        <p:spPr>
          <a:xfrm>
            <a:off x="7239613" y="3447252"/>
            <a:ext cx="838691" cy="338554"/>
          </a:xfrm>
          <a:prstGeom prst="rect">
            <a:avLst/>
          </a:prstGeom>
          <a:noFill/>
        </p:spPr>
        <p:txBody>
          <a:bodyPr wrap="none" rtlCol="0">
            <a:spAutoFit/>
          </a:bodyPr>
          <a:lstStyle/>
          <a:p>
            <a:r>
              <a:rPr kumimoji="1" lang="ja-JP" altLang="en-US" sz="1600" dirty="0" smtClean="0"/>
              <a:t>クラス</a:t>
            </a:r>
            <a:r>
              <a:rPr kumimoji="1" lang="en-US" altLang="ja-JP" sz="1600" dirty="0" smtClean="0"/>
              <a:t>B</a:t>
            </a:r>
            <a:endParaRPr kumimoji="1" lang="ja-JP" altLang="en-US" sz="1600" dirty="0"/>
          </a:p>
        </p:txBody>
      </p:sp>
      <p:sp>
        <p:nvSpPr>
          <p:cNvPr id="30" name="テキスト ボックス 29"/>
          <p:cNvSpPr txBox="1"/>
          <p:nvPr/>
        </p:nvSpPr>
        <p:spPr>
          <a:xfrm>
            <a:off x="7896868" y="3183186"/>
            <a:ext cx="849913" cy="338554"/>
          </a:xfrm>
          <a:prstGeom prst="rect">
            <a:avLst/>
          </a:prstGeom>
          <a:noFill/>
        </p:spPr>
        <p:txBody>
          <a:bodyPr wrap="none" rtlCol="0">
            <a:spAutoFit/>
          </a:bodyPr>
          <a:lstStyle/>
          <a:p>
            <a:r>
              <a:rPr kumimoji="1" lang="ja-JP" altLang="en-US" sz="1600" dirty="0" smtClean="0"/>
              <a:t>クラス</a:t>
            </a:r>
            <a:r>
              <a:rPr kumimoji="1" lang="en-US" altLang="ja-JP" sz="1600" dirty="0" smtClean="0"/>
              <a:t>C</a:t>
            </a:r>
            <a:endParaRPr kumimoji="1" lang="ja-JP" altLang="en-US" sz="1600" dirty="0"/>
          </a:p>
        </p:txBody>
      </p:sp>
      <p:sp>
        <p:nvSpPr>
          <p:cNvPr id="39" name="テキスト ボックス 38"/>
          <p:cNvSpPr txBox="1"/>
          <p:nvPr/>
        </p:nvSpPr>
        <p:spPr>
          <a:xfrm>
            <a:off x="5595994" y="4617101"/>
            <a:ext cx="838691" cy="338554"/>
          </a:xfrm>
          <a:prstGeom prst="rect">
            <a:avLst/>
          </a:prstGeom>
          <a:noFill/>
        </p:spPr>
        <p:txBody>
          <a:bodyPr wrap="none" rtlCol="0">
            <a:spAutoFit/>
          </a:bodyPr>
          <a:lstStyle/>
          <a:p>
            <a:r>
              <a:rPr kumimoji="1" lang="ja-JP" altLang="en-US" sz="1600" dirty="0" smtClean="0"/>
              <a:t>クラス</a:t>
            </a:r>
            <a:r>
              <a:rPr kumimoji="1" lang="en-US" altLang="ja-JP" sz="1600" dirty="0" smtClean="0"/>
              <a:t>A</a:t>
            </a:r>
            <a:endParaRPr kumimoji="1" lang="ja-JP" altLang="en-US" sz="1600" dirty="0"/>
          </a:p>
        </p:txBody>
      </p:sp>
      <p:sp>
        <p:nvSpPr>
          <p:cNvPr id="40" name="テキスト ボックス 39"/>
          <p:cNvSpPr txBox="1"/>
          <p:nvPr/>
        </p:nvSpPr>
        <p:spPr>
          <a:xfrm>
            <a:off x="6400922" y="3615307"/>
            <a:ext cx="907621" cy="338554"/>
          </a:xfrm>
          <a:prstGeom prst="rect">
            <a:avLst/>
          </a:prstGeom>
          <a:noFill/>
        </p:spPr>
        <p:txBody>
          <a:bodyPr wrap="none" rtlCol="0">
            <a:spAutoFit/>
          </a:bodyPr>
          <a:lstStyle/>
          <a:p>
            <a:r>
              <a:rPr kumimoji="1" lang="ja-JP" altLang="en-US" sz="1600" dirty="0" smtClean="0"/>
              <a:t>新クラス</a:t>
            </a:r>
            <a:endParaRPr kumimoji="1" lang="ja-JP" altLang="en-US" sz="1600" dirty="0"/>
          </a:p>
        </p:txBody>
      </p:sp>
      <p:sp>
        <p:nvSpPr>
          <p:cNvPr id="12" name="テキスト ボックス 11"/>
          <p:cNvSpPr txBox="1"/>
          <p:nvPr/>
        </p:nvSpPr>
        <p:spPr>
          <a:xfrm>
            <a:off x="2699792" y="4338341"/>
            <a:ext cx="2658100" cy="646331"/>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lang="ja-JP" altLang="en-US" dirty="0"/>
              <a:t>クラスを新しく作成し</a:t>
            </a:r>
            <a:r>
              <a:rPr lang="en-US" altLang="ja-JP" dirty="0"/>
              <a:t>, </a:t>
            </a:r>
            <a:endParaRPr lang="en-US" altLang="ja-JP" dirty="0" smtClean="0"/>
          </a:p>
          <a:p>
            <a:pPr algn="ctr"/>
            <a:r>
              <a:rPr lang="ja-JP" altLang="en-US" dirty="0" smtClean="0"/>
              <a:t>フィールド</a:t>
            </a:r>
            <a:r>
              <a:rPr lang="ja-JP" altLang="en-US" dirty="0"/>
              <a:t>とメソッドを</a:t>
            </a:r>
            <a:r>
              <a:rPr lang="ja-JP" altLang="en-US" dirty="0" smtClean="0"/>
              <a:t>移動</a:t>
            </a:r>
            <a:endParaRPr lang="ja-JP" altLang="en-US" dirty="0"/>
          </a:p>
        </p:txBody>
      </p:sp>
    </p:spTree>
    <p:extLst>
      <p:ext uri="{BB962C8B-B14F-4D97-AF65-F5344CB8AC3E}">
        <p14:creationId xmlns:p14="http://schemas.microsoft.com/office/powerpoint/2010/main" val="18947221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正方形/長方形 64"/>
          <p:cNvSpPr/>
          <p:nvPr/>
        </p:nvSpPr>
        <p:spPr>
          <a:xfrm>
            <a:off x="5896065" y="2629019"/>
            <a:ext cx="1960581" cy="2600181"/>
          </a:xfrm>
          <a:prstGeom prst="rect">
            <a:avLst/>
          </a:prstGeom>
          <a:solidFill>
            <a:srgbClr val="D8EBB3"/>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2" name="正方形/長方形 21"/>
          <p:cNvSpPr/>
          <p:nvPr/>
        </p:nvSpPr>
        <p:spPr>
          <a:xfrm>
            <a:off x="971600" y="2666078"/>
            <a:ext cx="1795143" cy="2547652"/>
          </a:xfrm>
          <a:prstGeom prst="rect">
            <a:avLst/>
          </a:prstGeom>
          <a:solidFill>
            <a:srgbClr val="D8EBB3"/>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 name="タイトル 1"/>
          <p:cNvSpPr>
            <a:spLocks noGrp="1"/>
          </p:cNvSpPr>
          <p:nvPr>
            <p:ph type="title"/>
          </p:nvPr>
        </p:nvSpPr>
        <p:spPr>
          <a:xfrm>
            <a:off x="457200" y="547214"/>
            <a:ext cx="8218488" cy="649538"/>
          </a:xfrm>
        </p:spPr>
        <p:txBody>
          <a:bodyPr/>
          <a:lstStyle/>
          <a:p>
            <a:r>
              <a:rPr kumimoji="1" lang="en-US" altLang="ja-JP" sz="3600" dirty="0" smtClean="0"/>
              <a:t>Code Smell</a:t>
            </a:r>
            <a:r>
              <a:rPr kumimoji="1" lang="ja-JP" altLang="en-US" sz="3600" dirty="0" smtClean="0"/>
              <a:t>の例</a:t>
            </a:r>
            <a:r>
              <a:rPr kumimoji="1" lang="en-US" altLang="ja-JP" sz="3600" dirty="0" smtClean="0"/>
              <a:t>2</a:t>
            </a:r>
            <a:r>
              <a:rPr lang="ja-JP" altLang="en-US" sz="3600" dirty="0" smtClean="0"/>
              <a:t>：</a:t>
            </a:r>
            <a:r>
              <a:rPr lang="en-US" altLang="ja-JP" sz="3600" dirty="0" smtClean="0"/>
              <a:t>Internal Duplication</a:t>
            </a:r>
            <a:endParaRPr kumimoji="1" lang="ja-JP" altLang="en-US" sz="3600" dirty="0"/>
          </a:p>
        </p:txBody>
      </p:sp>
      <p:sp>
        <p:nvSpPr>
          <p:cNvPr id="3" name="コンテンツ プレースホルダー 2"/>
          <p:cNvSpPr>
            <a:spLocks noGrp="1"/>
          </p:cNvSpPr>
          <p:nvPr>
            <p:ph idx="1"/>
          </p:nvPr>
        </p:nvSpPr>
        <p:spPr>
          <a:xfrm>
            <a:off x="65314" y="1196752"/>
            <a:ext cx="9006048" cy="1099993"/>
          </a:xfrm>
        </p:spPr>
        <p:txBody>
          <a:bodyPr/>
          <a:lstStyle/>
          <a:p>
            <a:r>
              <a:rPr lang="en-US" altLang="ja-JP" dirty="0"/>
              <a:t>Internal Duplication</a:t>
            </a:r>
            <a:r>
              <a:rPr lang="ja-JP" altLang="en-US" dirty="0" smtClean="0"/>
              <a:t>を含むメソッドについて</a:t>
            </a:r>
            <a:r>
              <a:rPr lang="en-US" altLang="ja-JP" dirty="0" smtClean="0"/>
              <a:t>, </a:t>
            </a:r>
            <a:r>
              <a:rPr lang="ja-JP" altLang="en-US" dirty="0" smtClean="0"/>
              <a:t>推奨される</a:t>
            </a:r>
            <a:r>
              <a:rPr lang="ja-JP" altLang="en-US" dirty="0"/>
              <a:t>メソッド</a:t>
            </a:r>
            <a:r>
              <a:rPr lang="ja-JP" altLang="en-US" dirty="0" smtClean="0"/>
              <a:t>抽出リファクタリングを実施する例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5</a:t>
            </a:fld>
            <a:endParaRPr lang="en-US" altLang="ja-JP">
              <a:solidFill>
                <a:srgbClr val="000000"/>
              </a:solidFill>
            </a:endParaRPr>
          </a:p>
        </p:txBody>
      </p:sp>
      <p:sp>
        <p:nvSpPr>
          <p:cNvPr id="6" name="角丸四角形 5"/>
          <p:cNvSpPr/>
          <p:nvPr/>
        </p:nvSpPr>
        <p:spPr>
          <a:xfrm>
            <a:off x="394161" y="5702423"/>
            <a:ext cx="2737679" cy="750913"/>
          </a:xfrm>
          <a:prstGeom prst="roundRect">
            <a:avLst/>
          </a:prstGeom>
          <a:solidFill>
            <a:srgbClr val="FF7575"/>
          </a:solidFill>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000" dirty="0" smtClean="0"/>
              <a:t>クラス内の他の</a:t>
            </a:r>
            <a:r>
              <a:rPr lang="ja-JP" altLang="en-US" sz="2000" dirty="0"/>
              <a:t>メソッドと</a:t>
            </a:r>
            <a:r>
              <a:rPr lang="ja-JP" altLang="en-US" sz="2000" dirty="0" smtClean="0"/>
              <a:t>コードが重複している</a:t>
            </a:r>
            <a:endParaRPr lang="ja-JP" altLang="en-US" sz="2000" dirty="0"/>
          </a:p>
        </p:txBody>
      </p:sp>
      <p:sp>
        <p:nvSpPr>
          <p:cNvPr id="18" name="右矢印 17"/>
          <p:cNvSpPr/>
          <p:nvPr/>
        </p:nvSpPr>
        <p:spPr>
          <a:xfrm>
            <a:off x="3585500" y="3327202"/>
            <a:ext cx="1367074" cy="510087"/>
          </a:xfrm>
          <a:prstGeom prst="rightArrow">
            <a:avLst/>
          </a:prstGeom>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9" name="角丸四角形 18"/>
          <p:cNvSpPr/>
          <p:nvPr/>
        </p:nvSpPr>
        <p:spPr>
          <a:xfrm>
            <a:off x="3280020" y="4039871"/>
            <a:ext cx="2181187" cy="465632"/>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t>メソッド</a:t>
            </a:r>
            <a:r>
              <a:rPr lang="ja-JP" altLang="en-US" dirty="0" smtClean="0"/>
              <a:t>抽出</a:t>
            </a:r>
            <a:endParaRPr lang="ja-JP" altLang="en-US" dirty="0"/>
          </a:p>
        </p:txBody>
      </p:sp>
      <p:sp>
        <p:nvSpPr>
          <p:cNvPr id="24" name="角丸四角形 23"/>
          <p:cNvSpPr/>
          <p:nvPr/>
        </p:nvSpPr>
        <p:spPr>
          <a:xfrm>
            <a:off x="4767476" y="5468816"/>
            <a:ext cx="3981237" cy="756356"/>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000" dirty="0" smtClean="0"/>
              <a:t>重複していたコードが一箇所にまとまり</a:t>
            </a:r>
            <a:r>
              <a:rPr lang="en-US" altLang="ja-JP" sz="2000" dirty="0" smtClean="0"/>
              <a:t>, </a:t>
            </a:r>
            <a:r>
              <a:rPr lang="ja-JP" altLang="en-US" sz="2000" dirty="0" smtClean="0"/>
              <a:t>コードの理解がしやすくなる</a:t>
            </a:r>
            <a:endParaRPr lang="ja-JP" altLang="en-US" sz="2000" dirty="0"/>
          </a:p>
        </p:txBody>
      </p:sp>
      <p:cxnSp>
        <p:nvCxnSpPr>
          <p:cNvPr id="11" name="カギ線コネクタ 10"/>
          <p:cNvCxnSpPr/>
          <p:nvPr/>
        </p:nvCxnSpPr>
        <p:spPr>
          <a:xfrm rot="5400000">
            <a:off x="7087236" y="4009825"/>
            <a:ext cx="1604634" cy="409061"/>
          </a:xfrm>
          <a:prstGeom prst="bentConnector3">
            <a:avLst>
              <a:gd name="adj1" fmla="val 99658"/>
            </a:avLst>
          </a:prstGeom>
          <a:ln w="57150">
            <a:tailEnd type="triangle"/>
          </a:ln>
        </p:spPr>
        <p:style>
          <a:lnRef idx="3">
            <a:schemeClr val="accent2"/>
          </a:lnRef>
          <a:fillRef idx="0">
            <a:schemeClr val="accent2"/>
          </a:fillRef>
          <a:effectRef idx="2">
            <a:schemeClr val="accent2"/>
          </a:effectRef>
          <a:fontRef idx="minor">
            <a:schemeClr val="tx1"/>
          </a:fontRef>
        </p:style>
      </p:cxnSp>
      <p:sp>
        <p:nvSpPr>
          <p:cNvPr id="9" name="テキスト ボックス 8"/>
          <p:cNvSpPr txBox="1"/>
          <p:nvPr/>
        </p:nvSpPr>
        <p:spPr>
          <a:xfrm>
            <a:off x="733713" y="5333091"/>
            <a:ext cx="2159566" cy="369332"/>
          </a:xfrm>
          <a:prstGeom prst="rect">
            <a:avLst/>
          </a:prstGeom>
          <a:solidFill>
            <a:srgbClr val="FF7575"/>
          </a:solidFill>
          <a:ln>
            <a:solidFill>
              <a:schemeClr val="tx1"/>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altLang="ja-JP" dirty="0"/>
              <a:t>Internal Duplication</a:t>
            </a:r>
            <a:endParaRPr kumimoji="1" lang="ja-JP" altLang="en-US" dirty="0"/>
          </a:p>
        </p:txBody>
      </p:sp>
      <p:sp>
        <p:nvSpPr>
          <p:cNvPr id="12" name="テキスト ボックス 11"/>
          <p:cNvSpPr txBox="1"/>
          <p:nvPr/>
        </p:nvSpPr>
        <p:spPr>
          <a:xfrm>
            <a:off x="2968372" y="4482357"/>
            <a:ext cx="2683748" cy="646331"/>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lang="ja-JP" altLang="en-US" dirty="0"/>
              <a:t>メソッド</a:t>
            </a:r>
            <a:r>
              <a:rPr lang="ja-JP" altLang="en-US" dirty="0" smtClean="0"/>
              <a:t>を</a:t>
            </a:r>
            <a:r>
              <a:rPr lang="ja-JP" altLang="en-US" dirty="0"/>
              <a:t>新しく作成し</a:t>
            </a:r>
            <a:r>
              <a:rPr lang="en-US" altLang="ja-JP" dirty="0"/>
              <a:t>, </a:t>
            </a:r>
            <a:endParaRPr lang="en-US" altLang="ja-JP" dirty="0" smtClean="0"/>
          </a:p>
          <a:p>
            <a:pPr algn="ctr"/>
            <a:r>
              <a:rPr lang="ja-JP" altLang="en-US" dirty="0" smtClean="0"/>
              <a:t>元のメソッドの一部を移動</a:t>
            </a:r>
            <a:endParaRPr lang="ja-JP" altLang="en-US" dirty="0"/>
          </a:p>
        </p:txBody>
      </p:sp>
      <p:sp>
        <p:nvSpPr>
          <p:cNvPr id="10" name="正方形/長方形 9"/>
          <p:cNvSpPr/>
          <p:nvPr/>
        </p:nvSpPr>
        <p:spPr>
          <a:xfrm>
            <a:off x="1171994" y="3215049"/>
            <a:ext cx="1392268" cy="630528"/>
          </a:xfrm>
          <a:prstGeom prst="rect">
            <a:avLst/>
          </a:prstGeom>
          <a:solidFill>
            <a:srgbClr val="FF0000"/>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42" name="正方形/長方形 41"/>
          <p:cNvSpPr/>
          <p:nvPr/>
        </p:nvSpPr>
        <p:spPr>
          <a:xfrm>
            <a:off x="1171289" y="4223161"/>
            <a:ext cx="1392268" cy="630528"/>
          </a:xfrm>
          <a:prstGeom prst="rect">
            <a:avLst/>
          </a:prstGeom>
          <a:solidFill>
            <a:srgbClr val="FF0000"/>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43" name="正方形/長方形 42"/>
          <p:cNvSpPr/>
          <p:nvPr/>
        </p:nvSpPr>
        <p:spPr>
          <a:xfrm>
            <a:off x="6261900" y="3164085"/>
            <a:ext cx="1392268" cy="477283"/>
          </a:xfrm>
          <a:prstGeom prst="rect">
            <a:avLst/>
          </a:prstGeom>
          <a:solidFill>
            <a:srgbClr val="00B0F0"/>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44" name="正方形/長方形 43"/>
          <p:cNvSpPr/>
          <p:nvPr/>
        </p:nvSpPr>
        <p:spPr>
          <a:xfrm>
            <a:off x="6268208" y="4012800"/>
            <a:ext cx="1392268" cy="477283"/>
          </a:xfrm>
          <a:prstGeom prst="rect">
            <a:avLst/>
          </a:prstGeom>
          <a:solidFill>
            <a:srgbClr val="00B0F0"/>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45" name="正方形/長方形 44"/>
          <p:cNvSpPr/>
          <p:nvPr/>
        </p:nvSpPr>
        <p:spPr>
          <a:xfrm>
            <a:off x="6298940" y="4873715"/>
            <a:ext cx="1392268" cy="192432"/>
          </a:xfrm>
          <a:prstGeom prst="rect">
            <a:avLst/>
          </a:prstGeom>
          <a:solidFill>
            <a:srgbClr val="7030A0"/>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46" name="正方形/長方形 45"/>
          <p:cNvSpPr/>
          <p:nvPr/>
        </p:nvSpPr>
        <p:spPr>
          <a:xfrm>
            <a:off x="1171289" y="3462919"/>
            <a:ext cx="1392268" cy="192432"/>
          </a:xfrm>
          <a:prstGeom prst="rect">
            <a:avLst/>
          </a:prstGeom>
          <a:solidFill>
            <a:srgbClr val="7030A0"/>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47" name="正方形/長方形 46"/>
          <p:cNvSpPr/>
          <p:nvPr/>
        </p:nvSpPr>
        <p:spPr>
          <a:xfrm>
            <a:off x="1151728" y="4542945"/>
            <a:ext cx="1392268" cy="192432"/>
          </a:xfrm>
          <a:prstGeom prst="rect">
            <a:avLst/>
          </a:prstGeom>
          <a:solidFill>
            <a:srgbClr val="7030A0"/>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nvGrpSpPr>
          <p:cNvPr id="17" name="グループ化 16"/>
          <p:cNvGrpSpPr/>
          <p:nvPr/>
        </p:nvGrpSpPr>
        <p:grpSpPr>
          <a:xfrm>
            <a:off x="1665920" y="3056590"/>
            <a:ext cx="382278" cy="216103"/>
            <a:chOff x="1554480" y="2429048"/>
            <a:chExt cx="382278" cy="322195"/>
          </a:xfrm>
        </p:grpSpPr>
        <p:sp>
          <p:nvSpPr>
            <p:cNvPr id="16" name="フリーフォーム 15"/>
            <p:cNvSpPr/>
            <p:nvPr/>
          </p:nvSpPr>
          <p:spPr>
            <a:xfrm>
              <a:off x="1554480" y="2495006"/>
              <a:ext cx="68508" cy="248194"/>
            </a:xfrm>
            <a:custGeom>
              <a:avLst/>
              <a:gdLst>
                <a:gd name="connsiteX0" fmla="*/ 65314 w 68508"/>
                <a:gd name="connsiteY0" fmla="*/ 248194 h 248194"/>
                <a:gd name="connsiteX1" fmla="*/ 0 w 68508"/>
                <a:gd name="connsiteY1" fmla="*/ 143691 h 248194"/>
                <a:gd name="connsiteX2" fmla="*/ 13063 w 68508"/>
                <a:gd name="connsiteY2" fmla="*/ 91440 h 248194"/>
                <a:gd name="connsiteX3" fmla="*/ 39189 w 68508"/>
                <a:gd name="connsiteY3" fmla="*/ 0 h 248194"/>
              </a:gdLst>
              <a:ahLst/>
              <a:cxnLst>
                <a:cxn ang="0">
                  <a:pos x="connsiteX0" y="connsiteY0"/>
                </a:cxn>
                <a:cxn ang="0">
                  <a:pos x="connsiteX1" y="connsiteY1"/>
                </a:cxn>
                <a:cxn ang="0">
                  <a:pos x="connsiteX2" y="connsiteY2"/>
                </a:cxn>
                <a:cxn ang="0">
                  <a:pos x="connsiteX3" y="connsiteY3"/>
                </a:cxn>
              </a:cxnLst>
              <a:rect l="l" t="t" r="r" b="b"/>
              <a:pathLst>
                <a:path w="68508" h="248194">
                  <a:moveTo>
                    <a:pt x="65314" y="248194"/>
                  </a:moveTo>
                  <a:cubicBezTo>
                    <a:pt x="48763" y="227506"/>
                    <a:pt x="0" y="181980"/>
                    <a:pt x="0" y="143691"/>
                  </a:cubicBezTo>
                  <a:cubicBezTo>
                    <a:pt x="0" y="125738"/>
                    <a:pt x="5034" y="107498"/>
                    <a:pt x="13063" y="91440"/>
                  </a:cubicBezTo>
                  <a:cubicBezTo>
                    <a:pt x="59185" y="-803"/>
                    <a:pt x="96973" y="28893"/>
                    <a:pt x="39189" y="0"/>
                  </a:cubicBezTo>
                </a:path>
              </a:pathLst>
            </a:custGeom>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52" name="フリーフォーム 51"/>
            <p:cNvSpPr/>
            <p:nvPr/>
          </p:nvSpPr>
          <p:spPr>
            <a:xfrm>
              <a:off x="1868250" y="2489709"/>
              <a:ext cx="68508" cy="248194"/>
            </a:xfrm>
            <a:custGeom>
              <a:avLst/>
              <a:gdLst>
                <a:gd name="connsiteX0" fmla="*/ 65314 w 68508"/>
                <a:gd name="connsiteY0" fmla="*/ 248194 h 248194"/>
                <a:gd name="connsiteX1" fmla="*/ 0 w 68508"/>
                <a:gd name="connsiteY1" fmla="*/ 143691 h 248194"/>
                <a:gd name="connsiteX2" fmla="*/ 13063 w 68508"/>
                <a:gd name="connsiteY2" fmla="*/ 91440 h 248194"/>
                <a:gd name="connsiteX3" fmla="*/ 39189 w 68508"/>
                <a:gd name="connsiteY3" fmla="*/ 0 h 248194"/>
              </a:gdLst>
              <a:ahLst/>
              <a:cxnLst>
                <a:cxn ang="0">
                  <a:pos x="connsiteX0" y="connsiteY0"/>
                </a:cxn>
                <a:cxn ang="0">
                  <a:pos x="connsiteX1" y="connsiteY1"/>
                </a:cxn>
                <a:cxn ang="0">
                  <a:pos x="connsiteX2" y="connsiteY2"/>
                </a:cxn>
                <a:cxn ang="0">
                  <a:pos x="connsiteX3" y="connsiteY3"/>
                </a:cxn>
              </a:cxnLst>
              <a:rect l="l" t="t" r="r" b="b"/>
              <a:pathLst>
                <a:path w="68508" h="248194">
                  <a:moveTo>
                    <a:pt x="65314" y="248194"/>
                  </a:moveTo>
                  <a:cubicBezTo>
                    <a:pt x="48763" y="227506"/>
                    <a:pt x="0" y="181980"/>
                    <a:pt x="0" y="143691"/>
                  </a:cubicBezTo>
                  <a:cubicBezTo>
                    <a:pt x="0" y="125738"/>
                    <a:pt x="5034" y="107498"/>
                    <a:pt x="13063" y="91440"/>
                  </a:cubicBezTo>
                  <a:cubicBezTo>
                    <a:pt x="59185" y="-803"/>
                    <a:pt x="96973" y="28893"/>
                    <a:pt x="39189" y="0"/>
                  </a:cubicBezTo>
                </a:path>
              </a:pathLst>
            </a:custGeom>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53" name="フリーフォーム 52"/>
            <p:cNvSpPr/>
            <p:nvPr/>
          </p:nvSpPr>
          <p:spPr>
            <a:xfrm>
              <a:off x="1691680" y="2429048"/>
              <a:ext cx="126273" cy="322195"/>
            </a:xfrm>
            <a:custGeom>
              <a:avLst/>
              <a:gdLst>
                <a:gd name="connsiteX0" fmla="*/ 65314 w 68508"/>
                <a:gd name="connsiteY0" fmla="*/ 248194 h 248194"/>
                <a:gd name="connsiteX1" fmla="*/ 0 w 68508"/>
                <a:gd name="connsiteY1" fmla="*/ 143691 h 248194"/>
                <a:gd name="connsiteX2" fmla="*/ 13063 w 68508"/>
                <a:gd name="connsiteY2" fmla="*/ 91440 h 248194"/>
                <a:gd name="connsiteX3" fmla="*/ 39189 w 68508"/>
                <a:gd name="connsiteY3" fmla="*/ 0 h 248194"/>
              </a:gdLst>
              <a:ahLst/>
              <a:cxnLst>
                <a:cxn ang="0">
                  <a:pos x="connsiteX0" y="connsiteY0"/>
                </a:cxn>
                <a:cxn ang="0">
                  <a:pos x="connsiteX1" y="connsiteY1"/>
                </a:cxn>
                <a:cxn ang="0">
                  <a:pos x="connsiteX2" y="connsiteY2"/>
                </a:cxn>
                <a:cxn ang="0">
                  <a:pos x="connsiteX3" y="connsiteY3"/>
                </a:cxn>
              </a:cxnLst>
              <a:rect l="l" t="t" r="r" b="b"/>
              <a:pathLst>
                <a:path w="68508" h="248194">
                  <a:moveTo>
                    <a:pt x="65314" y="248194"/>
                  </a:moveTo>
                  <a:cubicBezTo>
                    <a:pt x="48763" y="227506"/>
                    <a:pt x="0" y="181980"/>
                    <a:pt x="0" y="143691"/>
                  </a:cubicBezTo>
                  <a:cubicBezTo>
                    <a:pt x="0" y="125738"/>
                    <a:pt x="5034" y="107498"/>
                    <a:pt x="13063" y="91440"/>
                  </a:cubicBezTo>
                  <a:cubicBezTo>
                    <a:pt x="59185" y="-803"/>
                    <a:pt x="96973" y="28893"/>
                    <a:pt x="39189" y="0"/>
                  </a:cubicBezTo>
                </a:path>
              </a:pathLst>
            </a:custGeom>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grpSp>
      <p:grpSp>
        <p:nvGrpSpPr>
          <p:cNvPr id="54" name="グループ化 53"/>
          <p:cNvGrpSpPr/>
          <p:nvPr/>
        </p:nvGrpSpPr>
        <p:grpSpPr>
          <a:xfrm>
            <a:off x="1656723" y="3975135"/>
            <a:ext cx="382278" cy="236955"/>
            <a:chOff x="1554480" y="2429048"/>
            <a:chExt cx="382278" cy="322195"/>
          </a:xfrm>
        </p:grpSpPr>
        <p:sp>
          <p:nvSpPr>
            <p:cNvPr id="55" name="フリーフォーム 54"/>
            <p:cNvSpPr/>
            <p:nvPr/>
          </p:nvSpPr>
          <p:spPr>
            <a:xfrm>
              <a:off x="1554480" y="2495006"/>
              <a:ext cx="68508" cy="248194"/>
            </a:xfrm>
            <a:custGeom>
              <a:avLst/>
              <a:gdLst>
                <a:gd name="connsiteX0" fmla="*/ 65314 w 68508"/>
                <a:gd name="connsiteY0" fmla="*/ 248194 h 248194"/>
                <a:gd name="connsiteX1" fmla="*/ 0 w 68508"/>
                <a:gd name="connsiteY1" fmla="*/ 143691 h 248194"/>
                <a:gd name="connsiteX2" fmla="*/ 13063 w 68508"/>
                <a:gd name="connsiteY2" fmla="*/ 91440 h 248194"/>
                <a:gd name="connsiteX3" fmla="*/ 39189 w 68508"/>
                <a:gd name="connsiteY3" fmla="*/ 0 h 248194"/>
              </a:gdLst>
              <a:ahLst/>
              <a:cxnLst>
                <a:cxn ang="0">
                  <a:pos x="connsiteX0" y="connsiteY0"/>
                </a:cxn>
                <a:cxn ang="0">
                  <a:pos x="connsiteX1" y="connsiteY1"/>
                </a:cxn>
                <a:cxn ang="0">
                  <a:pos x="connsiteX2" y="connsiteY2"/>
                </a:cxn>
                <a:cxn ang="0">
                  <a:pos x="connsiteX3" y="connsiteY3"/>
                </a:cxn>
              </a:cxnLst>
              <a:rect l="l" t="t" r="r" b="b"/>
              <a:pathLst>
                <a:path w="68508" h="248194">
                  <a:moveTo>
                    <a:pt x="65314" y="248194"/>
                  </a:moveTo>
                  <a:cubicBezTo>
                    <a:pt x="48763" y="227506"/>
                    <a:pt x="0" y="181980"/>
                    <a:pt x="0" y="143691"/>
                  </a:cubicBezTo>
                  <a:cubicBezTo>
                    <a:pt x="0" y="125738"/>
                    <a:pt x="5034" y="107498"/>
                    <a:pt x="13063" y="91440"/>
                  </a:cubicBezTo>
                  <a:cubicBezTo>
                    <a:pt x="59185" y="-803"/>
                    <a:pt x="96973" y="28893"/>
                    <a:pt x="39189" y="0"/>
                  </a:cubicBezTo>
                </a:path>
              </a:pathLst>
            </a:custGeom>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56" name="フリーフォーム 55"/>
            <p:cNvSpPr/>
            <p:nvPr/>
          </p:nvSpPr>
          <p:spPr>
            <a:xfrm>
              <a:off x="1868250" y="2489709"/>
              <a:ext cx="68508" cy="248194"/>
            </a:xfrm>
            <a:custGeom>
              <a:avLst/>
              <a:gdLst>
                <a:gd name="connsiteX0" fmla="*/ 65314 w 68508"/>
                <a:gd name="connsiteY0" fmla="*/ 248194 h 248194"/>
                <a:gd name="connsiteX1" fmla="*/ 0 w 68508"/>
                <a:gd name="connsiteY1" fmla="*/ 143691 h 248194"/>
                <a:gd name="connsiteX2" fmla="*/ 13063 w 68508"/>
                <a:gd name="connsiteY2" fmla="*/ 91440 h 248194"/>
                <a:gd name="connsiteX3" fmla="*/ 39189 w 68508"/>
                <a:gd name="connsiteY3" fmla="*/ 0 h 248194"/>
              </a:gdLst>
              <a:ahLst/>
              <a:cxnLst>
                <a:cxn ang="0">
                  <a:pos x="connsiteX0" y="connsiteY0"/>
                </a:cxn>
                <a:cxn ang="0">
                  <a:pos x="connsiteX1" y="connsiteY1"/>
                </a:cxn>
                <a:cxn ang="0">
                  <a:pos x="connsiteX2" y="connsiteY2"/>
                </a:cxn>
                <a:cxn ang="0">
                  <a:pos x="connsiteX3" y="connsiteY3"/>
                </a:cxn>
              </a:cxnLst>
              <a:rect l="l" t="t" r="r" b="b"/>
              <a:pathLst>
                <a:path w="68508" h="248194">
                  <a:moveTo>
                    <a:pt x="65314" y="248194"/>
                  </a:moveTo>
                  <a:cubicBezTo>
                    <a:pt x="48763" y="227506"/>
                    <a:pt x="0" y="181980"/>
                    <a:pt x="0" y="143691"/>
                  </a:cubicBezTo>
                  <a:cubicBezTo>
                    <a:pt x="0" y="125738"/>
                    <a:pt x="5034" y="107498"/>
                    <a:pt x="13063" y="91440"/>
                  </a:cubicBezTo>
                  <a:cubicBezTo>
                    <a:pt x="59185" y="-803"/>
                    <a:pt x="96973" y="28893"/>
                    <a:pt x="39189" y="0"/>
                  </a:cubicBezTo>
                </a:path>
              </a:pathLst>
            </a:custGeom>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57" name="フリーフォーム 56"/>
            <p:cNvSpPr/>
            <p:nvPr/>
          </p:nvSpPr>
          <p:spPr>
            <a:xfrm>
              <a:off x="1691680" y="2429048"/>
              <a:ext cx="126273" cy="322195"/>
            </a:xfrm>
            <a:custGeom>
              <a:avLst/>
              <a:gdLst>
                <a:gd name="connsiteX0" fmla="*/ 65314 w 68508"/>
                <a:gd name="connsiteY0" fmla="*/ 248194 h 248194"/>
                <a:gd name="connsiteX1" fmla="*/ 0 w 68508"/>
                <a:gd name="connsiteY1" fmla="*/ 143691 h 248194"/>
                <a:gd name="connsiteX2" fmla="*/ 13063 w 68508"/>
                <a:gd name="connsiteY2" fmla="*/ 91440 h 248194"/>
                <a:gd name="connsiteX3" fmla="*/ 39189 w 68508"/>
                <a:gd name="connsiteY3" fmla="*/ 0 h 248194"/>
              </a:gdLst>
              <a:ahLst/>
              <a:cxnLst>
                <a:cxn ang="0">
                  <a:pos x="connsiteX0" y="connsiteY0"/>
                </a:cxn>
                <a:cxn ang="0">
                  <a:pos x="connsiteX1" y="connsiteY1"/>
                </a:cxn>
                <a:cxn ang="0">
                  <a:pos x="connsiteX2" y="connsiteY2"/>
                </a:cxn>
                <a:cxn ang="0">
                  <a:pos x="connsiteX3" y="connsiteY3"/>
                </a:cxn>
              </a:cxnLst>
              <a:rect l="l" t="t" r="r" b="b"/>
              <a:pathLst>
                <a:path w="68508" h="248194">
                  <a:moveTo>
                    <a:pt x="65314" y="248194"/>
                  </a:moveTo>
                  <a:cubicBezTo>
                    <a:pt x="48763" y="227506"/>
                    <a:pt x="0" y="181980"/>
                    <a:pt x="0" y="143691"/>
                  </a:cubicBezTo>
                  <a:cubicBezTo>
                    <a:pt x="0" y="125738"/>
                    <a:pt x="5034" y="107498"/>
                    <a:pt x="13063" y="91440"/>
                  </a:cubicBezTo>
                  <a:cubicBezTo>
                    <a:pt x="59185" y="-803"/>
                    <a:pt x="96973" y="28893"/>
                    <a:pt x="39189" y="0"/>
                  </a:cubicBezTo>
                </a:path>
              </a:pathLst>
            </a:custGeom>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grpSp>
      <p:sp>
        <p:nvSpPr>
          <p:cNvPr id="58" name="テキスト ボックス 57"/>
          <p:cNvSpPr txBox="1"/>
          <p:nvPr/>
        </p:nvSpPr>
        <p:spPr>
          <a:xfrm>
            <a:off x="998312" y="2834322"/>
            <a:ext cx="607859" cy="338554"/>
          </a:xfrm>
          <a:prstGeom prst="rect">
            <a:avLst/>
          </a:prstGeom>
          <a:noFill/>
        </p:spPr>
        <p:txBody>
          <a:bodyPr wrap="none" rtlCol="0">
            <a:spAutoFit/>
          </a:bodyPr>
          <a:lstStyle/>
          <a:p>
            <a:r>
              <a:rPr lang="en-US" altLang="ja-JP" sz="1600" dirty="0"/>
              <a:t>m</a:t>
            </a:r>
            <a:r>
              <a:rPr kumimoji="1" lang="en-US" altLang="ja-JP" sz="1600" dirty="0" smtClean="0"/>
              <a:t>1()</a:t>
            </a:r>
            <a:endParaRPr kumimoji="1" lang="ja-JP" altLang="en-US" sz="1600" dirty="0"/>
          </a:p>
        </p:txBody>
      </p:sp>
      <p:sp>
        <p:nvSpPr>
          <p:cNvPr id="61" name="テキスト ボックス 60"/>
          <p:cNvSpPr txBox="1"/>
          <p:nvPr/>
        </p:nvSpPr>
        <p:spPr>
          <a:xfrm>
            <a:off x="998312" y="3875395"/>
            <a:ext cx="607859" cy="338554"/>
          </a:xfrm>
          <a:prstGeom prst="rect">
            <a:avLst/>
          </a:prstGeom>
          <a:noFill/>
        </p:spPr>
        <p:txBody>
          <a:bodyPr wrap="none" rtlCol="0">
            <a:spAutoFit/>
          </a:bodyPr>
          <a:lstStyle/>
          <a:p>
            <a:r>
              <a:rPr lang="en-US" altLang="ja-JP" sz="1600" dirty="0"/>
              <a:t>m</a:t>
            </a:r>
            <a:r>
              <a:rPr lang="en-US" altLang="ja-JP" sz="1600" dirty="0" smtClean="0"/>
              <a:t>2()</a:t>
            </a:r>
            <a:endParaRPr kumimoji="1" lang="ja-JP" altLang="en-US" sz="1600" dirty="0"/>
          </a:p>
        </p:txBody>
      </p:sp>
      <p:sp>
        <p:nvSpPr>
          <p:cNvPr id="62" name="テキスト ボックス 61"/>
          <p:cNvSpPr txBox="1"/>
          <p:nvPr/>
        </p:nvSpPr>
        <p:spPr>
          <a:xfrm>
            <a:off x="5908871" y="2842390"/>
            <a:ext cx="607859" cy="338554"/>
          </a:xfrm>
          <a:prstGeom prst="rect">
            <a:avLst/>
          </a:prstGeom>
          <a:noFill/>
        </p:spPr>
        <p:txBody>
          <a:bodyPr wrap="none" rtlCol="0">
            <a:spAutoFit/>
          </a:bodyPr>
          <a:lstStyle/>
          <a:p>
            <a:r>
              <a:rPr lang="en-US" altLang="ja-JP" sz="1600" dirty="0"/>
              <a:t>m</a:t>
            </a:r>
            <a:r>
              <a:rPr kumimoji="1" lang="en-US" altLang="ja-JP" sz="1600" dirty="0" smtClean="0"/>
              <a:t>1()</a:t>
            </a:r>
            <a:endParaRPr kumimoji="1" lang="ja-JP" altLang="en-US" sz="1600" dirty="0"/>
          </a:p>
        </p:txBody>
      </p:sp>
      <p:sp>
        <p:nvSpPr>
          <p:cNvPr id="63" name="テキスト ボックス 62"/>
          <p:cNvSpPr txBox="1"/>
          <p:nvPr/>
        </p:nvSpPr>
        <p:spPr>
          <a:xfrm>
            <a:off x="5908871" y="3697995"/>
            <a:ext cx="607859" cy="338554"/>
          </a:xfrm>
          <a:prstGeom prst="rect">
            <a:avLst/>
          </a:prstGeom>
          <a:noFill/>
        </p:spPr>
        <p:txBody>
          <a:bodyPr wrap="none" rtlCol="0">
            <a:spAutoFit/>
          </a:bodyPr>
          <a:lstStyle/>
          <a:p>
            <a:r>
              <a:rPr lang="en-US" altLang="ja-JP" sz="1600" dirty="0"/>
              <a:t>m</a:t>
            </a:r>
            <a:r>
              <a:rPr lang="en-US" altLang="ja-JP" sz="1600" dirty="0" smtClean="0"/>
              <a:t>2()</a:t>
            </a:r>
            <a:endParaRPr kumimoji="1" lang="ja-JP" altLang="en-US" sz="1600" dirty="0"/>
          </a:p>
        </p:txBody>
      </p:sp>
      <p:sp>
        <p:nvSpPr>
          <p:cNvPr id="64" name="テキスト ボックス 63"/>
          <p:cNvSpPr txBox="1"/>
          <p:nvPr/>
        </p:nvSpPr>
        <p:spPr>
          <a:xfrm>
            <a:off x="5908870" y="4511569"/>
            <a:ext cx="607859" cy="338554"/>
          </a:xfrm>
          <a:prstGeom prst="rect">
            <a:avLst/>
          </a:prstGeom>
          <a:noFill/>
        </p:spPr>
        <p:txBody>
          <a:bodyPr wrap="none" rtlCol="0">
            <a:spAutoFit/>
          </a:bodyPr>
          <a:lstStyle/>
          <a:p>
            <a:r>
              <a:rPr lang="en-US" altLang="ja-JP" sz="1600" dirty="0" smtClean="0"/>
              <a:t>m3()</a:t>
            </a:r>
            <a:endParaRPr kumimoji="1" lang="ja-JP" altLang="en-US" sz="1600" dirty="0"/>
          </a:p>
        </p:txBody>
      </p:sp>
      <p:cxnSp>
        <p:nvCxnSpPr>
          <p:cNvPr id="67" name="直線コネクタ 66"/>
          <p:cNvCxnSpPr>
            <a:endCxn id="43" idx="3"/>
          </p:cNvCxnSpPr>
          <p:nvPr/>
        </p:nvCxnSpPr>
        <p:spPr>
          <a:xfrm flipH="1">
            <a:off x="7654168" y="3402726"/>
            <a:ext cx="439916" cy="1"/>
          </a:xfrm>
          <a:prstGeom prst="line">
            <a:avLst/>
          </a:prstGeom>
        </p:spPr>
        <p:style>
          <a:lnRef idx="3">
            <a:schemeClr val="accent2"/>
          </a:lnRef>
          <a:fillRef idx="0">
            <a:schemeClr val="accent2"/>
          </a:fillRef>
          <a:effectRef idx="2">
            <a:schemeClr val="accent2"/>
          </a:effectRef>
          <a:fontRef idx="minor">
            <a:schemeClr val="tx1"/>
          </a:fontRef>
        </p:style>
      </p:cxnSp>
      <p:cxnSp>
        <p:nvCxnSpPr>
          <p:cNvPr id="68" name="直線コネクタ 67"/>
          <p:cNvCxnSpPr/>
          <p:nvPr/>
        </p:nvCxnSpPr>
        <p:spPr>
          <a:xfrm flipH="1">
            <a:off x="7660476" y="4251440"/>
            <a:ext cx="439916" cy="1"/>
          </a:xfrm>
          <a:prstGeom prst="line">
            <a:avLst/>
          </a:prstGeom>
        </p:spPr>
        <p:style>
          <a:lnRef idx="3">
            <a:schemeClr val="accent2"/>
          </a:lnRef>
          <a:fillRef idx="0">
            <a:schemeClr val="accent2"/>
          </a:fillRef>
          <a:effectRef idx="2">
            <a:schemeClr val="accent2"/>
          </a:effectRef>
          <a:fontRef idx="minor">
            <a:schemeClr val="tx1"/>
          </a:fontRef>
        </p:style>
      </p:cxnSp>
      <p:cxnSp>
        <p:nvCxnSpPr>
          <p:cNvPr id="69" name="直線コネクタ 68"/>
          <p:cNvCxnSpPr/>
          <p:nvPr/>
        </p:nvCxnSpPr>
        <p:spPr>
          <a:xfrm flipH="1">
            <a:off x="575128" y="3582244"/>
            <a:ext cx="565307" cy="392891"/>
          </a:xfrm>
          <a:prstGeom prst="line">
            <a:avLst/>
          </a:prstGeom>
        </p:spPr>
        <p:style>
          <a:lnRef idx="3">
            <a:schemeClr val="dk1"/>
          </a:lnRef>
          <a:fillRef idx="0">
            <a:schemeClr val="dk1"/>
          </a:fillRef>
          <a:effectRef idx="2">
            <a:schemeClr val="dk1"/>
          </a:effectRef>
          <a:fontRef idx="minor">
            <a:schemeClr val="tx1"/>
          </a:fontRef>
        </p:style>
      </p:cxnSp>
      <p:cxnSp>
        <p:nvCxnSpPr>
          <p:cNvPr id="71" name="直線コネクタ 70"/>
          <p:cNvCxnSpPr/>
          <p:nvPr/>
        </p:nvCxnSpPr>
        <p:spPr>
          <a:xfrm flipH="1" flipV="1">
            <a:off x="546408" y="3968458"/>
            <a:ext cx="559520" cy="678437"/>
          </a:xfrm>
          <a:prstGeom prst="line">
            <a:avLst/>
          </a:prstGeom>
        </p:spPr>
        <p:style>
          <a:lnRef idx="3">
            <a:schemeClr val="dk1"/>
          </a:lnRef>
          <a:fillRef idx="0">
            <a:schemeClr val="dk1"/>
          </a:fillRef>
          <a:effectRef idx="2">
            <a:schemeClr val="dk1"/>
          </a:effectRef>
          <a:fontRef idx="minor">
            <a:schemeClr val="tx1"/>
          </a:fontRef>
        </p:style>
      </p:cxnSp>
      <p:sp>
        <p:nvSpPr>
          <p:cNvPr id="76" name="テキスト ボックス 75"/>
          <p:cNvSpPr txBox="1"/>
          <p:nvPr/>
        </p:nvSpPr>
        <p:spPr>
          <a:xfrm>
            <a:off x="89575" y="3530313"/>
            <a:ext cx="646331" cy="369332"/>
          </a:xfrm>
          <a:prstGeom prst="rect">
            <a:avLst/>
          </a:prstGeom>
          <a:noFill/>
        </p:spPr>
        <p:txBody>
          <a:bodyPr wrap="none" rtlCol="0">
            <a:spAutoFit/>
          </a:bodyPr>
          <a:lstStyle/>
          <a:p>
            <a:pPr algn="r"/>
            <a:r>
              <a:rPr lang="ja-JP" altLang="en-US" dirty="0" smtClean="0"/>
              <a:t>重複</a:t>
            </a:r>
            <a:endParaRPr kumimoji="1" lang="ja-JP" altLang="en-US" dirty="0"/>
          </a:p>
        </p:txBody>
      </p:sp>
      <p:sp>
        <p:nvSpPr>
          <p:cNvPr id="77" name="テキスト ボックス 76"/>
          <p:cNvSpPr txBox="1"/>
          <p:nvPr/>
        </p:nvSpPr>
        <p:spPr>
          <a:xfrm>
            <a:off x="8127478" y="4136171"/>
            <a:ext cx="1043940" cy="646331"/>
          </a:xfrm>
          <a:prstGeom prst="rect">
            <a:avLst/>
          </a:prstGeom>
          <a:noFill/>
        </p:spPr>
        <p:txBody>
          <a:bodyPr wrap="none" rtlCol="0">
            <a:spAutoFit/>
          </a:bodyPr>
          <a:lstStyle/>
          <a:p>
            <a:pPr algn="ctr"/>
            <a:r>
              <a:rPr lang="ja-JP" altLang="en-US" dirty="0" smtClean="0"/>
              <a:t>メソッド</a:t>
            </a:r>
            <a:endParaRPr lang="en-US" altLang="ja-JP" dirty="0" smtClean="0"/>
          </a:p>
          <a:p>
            <a:pPr algn="ctr"/>
            <a:r>
              <a:rPr lang="ja-JP" altLang="en-US" dirty="0" smtClean="0"/>
              <a:t>呼び出し</a:t>
            </a:r>
            <a:endParaRPr kumimoji="1" lang="ja-JP" altLang="en-US" dirty="0"/>
          </a:p>
        </p:txBody>
      </p:sp>
      <p:sp>
        <p:nvSpPr>
          <p:cNvPr id="78" name="テキスト ボックス 77"/>
          <p:cNvSpPr txBox="1"/>
          <p:nvPr/>
        </p:nvSpPr>
        <p:spPr>
          <a:xfrm>
            <a:off x="1388441" y="2409841"/>
            <a:ext cx="918841" cy="369332"/>
          </a:xfrm>
          <a:prstGeom prst="rect">
            <a:avLst/>
          </a:prstGeom>
          <a:solidFill>
            <a:srgbClr val="D8EBB3"/>
          </a:solidFill>
          <a:ln>
            <a:solidFill>
              <a:schemeClr val="tx1"/>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dirty="0" smtClean="0"/>
              <a:t>クラス</a:t>
            </a:r>
            <a:r>
              <a:rPr lang="en-US" altLang="ja-JP" dirty="0" smtClean="0"/>
              <a:t>A</a:t>
            </a:r>
            <a:endParaRPr kumimoji="1" lang="ja-JP" altLang="en-US" dirty="0"/>
          </a:p>
        </p:txBody>
      </p:sp>
      <p:sp>
        <p:nvSpPr>
          <p:cNvPr id="79" name="テキスト ボックス 78"/>
          <p:cNvSpPr txBox="1"/>
          <p:nvPr/>
        </p:nvSpPr>
        <p:spPr>
          <a:xfrm>
            <a:off x="6416934" y="2410539"/>
            <a:ext cx="918841" cy="369332"/>
          </a:xfrm>
          <a:prstGeom prst="rect">
            <a:avLst/>
          </a:prstGeom>
          <a:solidFill>
            <a:srgbClr val="D8EBB3"/>
          </a:solidFill>
          <a:ln>
            <a:solidFill>
              <a:schemeClr val="tx1"/>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dirty="0" smtClean="0"/>
              <a:t>クラス</a:t>
            </a:r>
            <a:r>
              <a:rPr lang="en-US" altLang="ja-JP" dirty="0" smtClean="0"/>
              <a:t>A</a:t>
            </a:r>
            <a:endParaRPr kumimoji="1" lang="ja-JP" altLang="en-US" dirty="0"/>
          </a:p>
        </p:txBody>
      </p:sp>
    </p:spTree>
    <p:extLst>
      <p:ext uri="{BB962C8B-B14F-4D97-AF65-F5344CB8AC3E}">
        <p14:creationId xmlns:p14="http://schemas.microsoft.com/office/powerpoint/2010/main" val="6381692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Code Smell</a:t>
            </a:r>
            <a:r>
              <a:rPr kumimoji="1" lang="ja-JP" altLang="en-US" dirty="0" smtClean="0"/>
              <a:t>検出ツール</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6</a:t>
            </a:fld>
            <a:endParaRPr lang="en-US" altLang="ja-JP">
              <a:solidFill>
                <a:srgbClr val="000000"/>
              </a:solidFill>
            </a:endParaRPr>
          </a:p>
        </p:txBody>
      </p:sp>
      <p:sp>
        <p:nvSpPr>
          <p:cNvPr id="18" name="コンテンツ プレースホルダー 2"/>
          <p:cNvSpPr txBox="1">
            <a:spLocks/>
          </p:cNvSpPr>
          <p:nvPr/>
        </p:nvSpPr>
        <p:spPr bwMode="auto">
          <a:xfrm>
            <a:off x="7038" y="1196752"/>
            <a:ext cx="9317490" cy="22836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kern="0" dirty="0" smtClean="0"/>
              <a:t>リファクタリングを実施するべきソースコードの箇所を特定することを目的として利用される</a:t>
            </a:r>
            <a:endParaRPr lang="en-US" altLang="ja-JP" kern="0" dirty="0" smtClean="0"/>
          </a:p>
          <a:p>
            <a:pPr marL="342900" lvl="1" indent="-342900">
              <a:buFontTx/>
              <a:buChar char="•"/>
            </a:pPr>
            <a:r>
              <a:rPr lang="en-US" altLang="ja-JP" sz="3200" dirty="0" smtClean="0"/>
              <a:t>Code Smell</a:t>
            </a:r>
            <a:r>
              <a:rPr lang="ja-JP" altLang="en-US" sz="3200" dirty="0" smtClean="0"/>
              <a:t>を</a:t>
            </a:r>
            <a:r>
              <a:rPr lang="ja-JP" altLang="en-US" sz="3200" dirty="0"/>
              <a:t>自動検出し開発者に提示する</a:t>
            </a:r>
            <a:endParaRPr lang="en-US" altLang="ja-JP" sz="3200" dirty="0" smtClean="0"/>
          </a:p>
          <a:p>
            <a:pPr marL="342900" lvl="1" indent="-342900">
              <a:buFontTx/>
              <a:buChar char="•"/>
            </a:pPr>
            <a:r>
              <a:rPr lang="ja-JP" altLang="en-US" sz="3200" dirty="0" smtClean="0"/>
              <a:t>多く</a:t>
            </a:r>
            <a:r>
              <a:rPr lang="ja-JP" altLang="en-US" sz="3200" dirty="0"/>
              <a:t>のツールは主にメトリクスを用いて検出する</a:t>
            </a:r>
          </a:p>
          <a:p>
            <a:endParaRPr lang="ja-JP" altLang="en-US" kern="0" dirty="0"/>
          </a:p>
        </p:txBody>
      </p:sp>
      <p:sp>
        <p:nvSpPr>
          <p:cNvPr id="13" name="角丸四角形 12"/>
          <p:cNvSpPr/>
          <p:nvPr/>
        </p:nvSpPr>
        <p:spPr>
          <a:xfrm>
            <a:off x="827584" y="4190960"/>
            <a:ext cx="3024336" cy="387274"/>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smtClean="0">
                <a:solidFill>
                  <a:schemeClr val="tx1"/>
                </a:solidFill>
              </a:rPr>
              <a:t>LOC(</a:t>
            </a:r>
            <a:r>
              <a:rPr lang="ja-JP" altLang="en-US" dirty="0">
                <a:solidFill>
                  <a:schemeClr val="tx1"/>
                </a:solidFill>
              </a:rPr>
              <a:t>行数</a:t>
            </a:r>
            <a:r>
              <a:rPr lang="en-US" altLang="ja-JP" dirty="0" smtClean="0">
                <a:solidFill>
                  <a:schemeClr val="tx1"/>
                </a:solidFill>
              </a:rPr>
              <a:t>) &gt; VERY_HIGH</a:t>
            </a:r>
            <a:endParaRPr kumimoji="1" lang="ja-JP" altLang="en-US" dirty="0">
              <a:solidFill>
                <a:schemeClr val="tx1"/>
              </a:solidFill>
            </a:endParaRPr>
          </a:p>
        </p:txBody>
      </p:sp>
      <p:sp>
        <p:nvSpPr>
          <p:cNvPr id="14" name="角丸四角形 13"/>
          <p:cNvSpPr/>
          <p:nvPr/>
        </p:nvSpPr>
        <p:spPr>
          <a:xfrm>
            <a:off x="539552" y="4685095"/>
            <a:ext cx="3312368" cy="380000"/>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smtClean="0"/>
              <a:t>WMC(</a:t>
            </a:r>
            <a:r>
              <a:rPr lang="ja-JP" altLang="en-US" dirty="0" smtClean="0"/>
              <a:t>複雑度</a:t>
            </a:r>
            <a:r>
              <a:rPr lang="en-US" altLang="ja-JP" dirty="0" smtClean="0"/>
              <a:t>)</a:t>
            </a:r>
            <a:r>
              <a:rPr lang="ja-JP" altLang="en-US" dirty="0"/>
              <a:t> </a:t>
            </a:r>
            <a:r>
              <a:rPr lang="en-US" altLang="ja-JP" dirty="0">
                <a:solidFill>
                  <a:schemeClr val="tx1"/>
                </a:solidFill>
              </a:rPr>
              <a:t>&gt; </a:t>
            </a:r>
            <a:r>
              <a:rPr lang="en-US" altLang="ja-JP" dirty="0" smtClean="0">
                <a:solidFill>
                  <a:schemeClr val="tx1"/>
                </a:solidFill>
              </a:rPr>
              <a:t>VERY_HIGH</a:t>
            </a:r>
            <a:endParaRPr lang="ja-JP" altLang="en-US" dirty="0">
              <a:solidFill>
                <a:schemeClr val="tx1"/>
              </a:solidFill>
            </a:endParaRPr>
          </a:p>
        </p:txBody>
      </p:sp>
      <p:sp>
        <p:nvSpPr>
          <p:cNvPr id="19" name="角丸四角形 18"/>
          <p:cNvSpPr/>
          <p:nvPr/>
        </p:nvSpPr>
        <p:spPr>
          <a:xfrm>
            <a:off x="1403648" y="5171956"/>
            <a:ext cx="2448272" cy="365820"/>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smtClean="0">
                <a:solidFill>
                  <a:schemeClr val="tx1"/>
                </a:solidFill>
              </a:rPr>
              <a:t>TCC(</a:t>
            </a:r>
            <a:r>
              <a:rPr lang="ja-JP" altLang="en-US" dirty="0">
                <a:solidFill>
                  <a:schemeClr val="tx1"/>
                </a:solidFill>
              </a:rPr>
              <a:t>凝集</a:t>
            </a:r>
            <a:r>
              <a:rPr lang="ja-JP" altLang="en-US" dirty="0" smtClean="0">
                <a:solidFill>
                  <a:schemeClr val="tx1"/>
                </a:solidFill>
              </a:rPr>
              <a:t>度</a:t>
            </a:r>
            <a:r>
              <a:rPr lang="en-US" altLang="ja-JP" dirty="0" smtClean="0">
                <a:solidFill>
                  <a:schemeClr val="tx1"/>
                </a:solidFill>
              </a:rPr>
              <a:t>) &lt; LOW</a:t>
            </a:r>
            <a:endParaRPr lang="ja-JP" altLang="en-US" dirty="0">
              <a:solidFill>
                <a:schemeClr val="tx1"/>
              </a:solidFill>
            </a:endParaRPr>
          </a:p>
        </p:txBody>
      </p:sp>
      <p:sp>
        <p:nvSpPr>
          <p:cNvPr id="20" name="角丸四角形 19"/>
          <p:cNvSpPr/>
          <p:nvPr/>
        </p:nvSpPr>
        <p:spPr>
          <a:xfrm>
            <a:off x="457200" y="5644637"/>
            <a:ext cx="3394720" cy="376651"/>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smtClean="0">
                <a:solidFill>
                  <a:schemeClr val="tx1"/>
                </a:solidFill>
              </a:rPr>
              <a:t>2</a:t>
            </a:r>
            <a:r>
              <a:rPr lang="ja-JP" altLang="en-US" dirty="0" smtClean="0">
                <a:solidFill>
                  <a:schemeClr val="tx1"/>
                </a:solidFill>
              </a:rPr>
              <a:t>つ以上の</a:t>
            </a:r>
            <a:r>
              <a:rPr lang="en-US" altLang="ja-JP" dirty="0" smtClean="0">
                <a:solidFill>
                  <a:schemeClr val="tx1"/>
                </a:solidFill>
              </a:rPr>
              <a:t>Blob operation</a:t>
            </a:r>
            <a:r>
              <a:rPr lang="ja-JP" altLang="en-US" dirty="0" smtClean="0">
                <a:solidFill>
                  <a:schemeClr val="tx1"/>
                </a:solidFill>
              </a:rPr>
              <a:t>を含む</a:t>
            </a:r>
            <a:endParaRPr lang="ja-JP" altLang="en-US" dirty="0">
              <a:solidFill>
                <a:schemeClr val="tx1"/>
              </a:solidFill>
            </a:endParaRPr>
          </a:p>
        </p:txBody>
      </p:sp>
      <p:sp>
        <p:nvSpPr>
          <p:cNvPr id="6" name="フローチャート: 論理積ゲート 5"/>
          <p:cNvSpPr/>
          <p:nvPr/>
        </p:nvSpPr>
        <p:spPr>
          <a:xfrm>
            <a:off x="4283968" y="4685094"/>
            <a:ext cx="792088" cy="901251"/>
          </a:xfrm>
          <a:prstGeom prst="flowChartDelay">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AND</a:t>
            </a:r>
            <a:endParaRPr kumimoji="1" lang="ja-JP" altLang="en-US" dirty="0">
              <a:solidFill>
                <a:schemeClr val="tx1"/>
              </a:solidFill>
            </a:endParaRPr>
          </a:p>
        </p:txBody>
      </p:sp>
      <p:cxnSp>
        <p:nvCxnSpPr>
          <p:cNvPr id="9" name="カギ線コネクタ 8"/>
          <p:cNvCxnSpPr>
            <a:stCxn id="13" idx="3"/>
          </p:cNvCxnSpPr>
          <p:nvPr/>
        </p:nvCxnSpPr>
        <p:spPr>
          <a:xfrm>
            <a:off x="3851920" y="4384597"/>
            <a:ext cx="306324" cy="529538"/>
          </a:xfrm>
          <a:prstGeom prst="bentConnector2">
            <a:avLst/>
          </a:prstGeom>
        </p:spPr>
        <p:style>
          <a:lnRef idx="1">
            <a:schemeClr val="dk1"/>
          </a:lnRef>
          <a:fillRef idx="0">
            <a:schemeClr val="dk1"/>
          </a:fillRef>
          <a:effectRef idx="0">
            <a:schemeClr val="dk1"/>
          </a:effectRef>
          <a:fontRef idx="minor">
            <a:schemeClr val="tx1"/>
          </a:fontRef>
        </p:style>
      </p:cxnSp>
      <p:cxnSp>
        <p:nvCxnSpPr>
          <p:cNvPr id="21" name="カギ線コネクタ 20"/>
          <p:cNvCxnSpPr>
            <a:stCxn id="20" idx="3"/>
          </p:cNvCxnSpPr>
          <p:nvPr/>
        </p:nvCxnSpPr>
        <p:spPr>
          <a:xfrm flipV="1">
            <a:off x="3851920" y="5354866"/>
            <a:ext cx="306324" cy="478097"/>
          </a:xfrm>
          <a:prstGeom prst="bentConnector2">
            <a:avLst/>
          </a:prstGeom>
        </p:spPr>
        <p:style>
          <a:lnRef idx="1">
            <a:schemeClr val="dk1"/>
          </a:lnRef>
          <a:fillRef idx="0">
            <a:schemeClr val="dk1"/>
          </a:fillRef>
          <a:effectRef idx="0">
            <a:schemeClr val="dk1"/>
          </a:effectRef>
          <a:fontRef idx="minor">
            <a:schemeClr val="tx1"/>
          </a:fontRef>
        </p:style>
      </p:cxnSp>
      <p:cxnSp>
        <p:nvCxnSpPr>
          <p:cNvPr id="23" name="カギ線コネクタ 22"/>
          <p:cNvCxnSpPr>
            <a:stCxn id="14" idx="3"/>
          </p:cNvCxnSpPr>
          <p:nvPr/>
        </p:nvCxnSpPr>
        <p:spPr>
          <a:xfrm>
            <a:off x="3851920" y="4875095"/>
            <a:ext cx="432048" cy="191660"/>
          </a:xfrm>
          <a:prstGeom prst="bentConnector3">
            <a:avLst/>
          </a:prstGeom>
        </p:spPr>
        <p:style>
          <a:lnRef idx="1">
            <a:schemeClr val="dk1"/>
          </a:lnRef>
          <a:fillRef idx="0">
            <a:schemeClr val="dk1"/>
          </a:fillRef>
          <a:effectRef idx="0">
            <a:schemeClr val="dk1"/>
          </a:effectRef>
          <a:fontRef idx="minor">
            <a:schemeClr val="tx1"/>
          </a:fontRef>
        </p:style>
      </p:cxnSp>
      <p:cxnSp>
        <p:nvCxnSpPr>
          <p:cNvPr id="25" name="カギ線コネクタ 24"/>
          <p:cNvCxnSpPr>
            <a:stCxn id="19" idx="3"/>
          </p:cNvCxnSpPr>
          <p:nvPr/>
        </p:nvCxnSpPr>
        <p:spPr>
          <a:xfrm flipV="1">
            <a:off x="3851920" y="5223378"/>
            <a:ext cx="432048" cy="131488"/>
          </a:xfrm>
          <a:prstGeom prst="bentConnector3">
            <a:avLst/>
          </a:prstGeom>
        </p:spPr>
        <p:style>
          <a:lnRef idx="1">
            <a:schemeClr val="dk1"/>
          </a:lnRef>
          <a:fillRef idx="0">
            <a:schemeClr val="dk1"/>
          </a:fillRef>
          <a:effectRef idx="0">
            <a:schemeClr val="dk1"/>
          </a:effectRef>
          <a:fontRef idx="minor">
            <a:schemeClr val="tx1"/>
          </a:fontRef>
        </p:style>
      </p:cxnSp>
      <p:cxnSp>
        <p:nvCxnSpPr>
          <p:cNvPr id="34" name="直線コネクタ 33"/>
          <p:cNvCxnSpPr/>
          <p:nvPr/>
        </p:nvCxnSpPr>
        <p:spPr>
          <a:xfrm>
            <a:off x="4158244" y="4910590"/>
            <a:ext cx="125724" cy="3545"/>
          </a:xfrm>
          <a:prstGeom prst="line">
            <a:avLst/>
          </a:prstGeom>
        </p:spPr>
        <p:style>
          <a:lnRef idx="1">
            <a:schemeClr val="dk1"/>
          </a:lnRef>
          <a:fillRef idx="0">
            <a:schemeClr val="dk1"/>
          </a:fillRef>
          <a:effectRef idx="0">
            <a:schemeClr val="dk1"/>
          </a:effectRef>
          <a:fontRef idx="minor">
            <a:schemeClr val="tx1"/>
          </a:fontRef>
        </p:style>
      </p:cxnSp>
      <p:cxnSp>
        <p:nvCxnSpPr>
          <p:cNvPr id="37" name="直線コネクタ 36"/>
          <p:cNvCxnSpPr/>
          <p:nvPr/>
        </p:nvCxnSpPr>
        <p:spPr>
          <a:xfrm>
            <a:off x="4158244" y="5354287"/>
            <a:ext cx="125724" cy="579"/>
          </a:xfrm>
          <a:prstGeom prst="line">
            <a:avLst/>
          </a:prstGeom>
        </p:spPr>
        <p:style>
          <a:lnRef idx="1">
            <a:schemeClr val="dk1"/>
          </a:lnRef>
          <a:fillRef idx="0">
            <a:schemeClr val="dk1"/>
          </a:fillRef>
          <a:effectRef idx="0">
            <a:schemeClr val="dk1"/>
          </a:effectRef>
          <a:fontRef idx="minor">
            <a:schemeClr val="tx1"/>
          </a:fontRef>
        </p:style>
      </p:cxnSp>
      <p:cxnSp>
        <p:nvCxnSpPr>
          <p:cNvPr id="51" name="直線コネクタ 50"/>
          <p:cNvCxnSpPr>
            <a:stCxn id="3" idx="1"/>
            <a:endCxn id="6" idx="3"/>
          </p:cNvCxnSpPr>
          <p:nvPr/>
        </p:nvCxnSpPr>
        <p:spPr>
          <a:xfrm flipH="1">
            <a:off x="5076056" y="5135719"/>
            <a:ext cx="453824" cy="1"/>
          </a:xfrm>
          <a:prstGeom prst="line">
            <a:avLst/>
          </a:prstGeom>
        </p:spPr>
        <p:style>
          <a:lnRef idx="1">
            <a:schemeClr val="dk1"/>
          </a:lnRef>
          <a:fillRef idx="0">
            <a:schemeClr val="dk1"/>
          </a:fillRef>
          <a:effectRef idx="0">
            <a:schemeClr val="dk1"/>
          </a:effectRef>
          <a:fontRef idx="minor">
            <a:schemeClr val="tx1"/>
          </a:fontRef>
        </p:style>
      </p:cxnSp>
      <p:sp>
        <p:nvSpPr>
          <p:cNvPr id="52" name="正方形/長方形 51"/>
          <p:cNvSpPr/>
          <p:nvPr/>
        </p:nvSpPr>
        <p:spPr>
          <a:xfrm>
            <a:off x="297906" y="3576407"/>
            <a:ext cx="4084773" cy="46166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ja-JP" altLang="en-US" sz="2400" dirty="0" smtClean="0"/>
              <a:t>例）</a:t>
            </a:r>
            <a:r>
              <a:rPr lang="en-US" altLang="ja-JP" sz="2400" dirty="0"/>
              <a:t> </a:t>
            </a:r>
            <a:r>
              <a:rPr lang="en-US" altLang="ja-JP" sz="2400" dirty="0" smtClean="0"/>
              <a:t>Blob Class</a:t>
            </a:r>
            <a:r>
              <a:rPr lang="ja-JP" altLang="en-US" sz="2400" dirty="0" err="1" smtClean="0"/>
              <a:t>の検</a:t>
            </a:r>
            <a:r>
              <a:rPr lang="ja-JP" altLang="en-US" sz="2400" dirty="0" smtClean="0"/>
              <a:t>出手法</a:t>
            </a:r>
            <a:r>
              <a:rPr lang="en-US" altLang="ja-JP" sz="2400" dirty="0" smtClean="0"/>
              <a:t>[2]</a:t>
            </a:r>
          </a:p>
        </p:txBody>
      </p:sp>
      <p:sp>
        <p:nvSpPr>
          <p:cNvPr id="53" name="テキスト ボックス 52"/>
          <p:cNvSpPr txBox="1"/>
          <p:nvPr/>
        </p:nvSpPr>
        <p:spPr>
          <a:xfrm>
            <a:off x="212410" y="6311575"/>
            <a:ext cx="8001000" cy="338554"/>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600" dirty="0" smtClean="0"/>
              <a:t>[2] M. </a:t>
            </a:r>
            <a:r>
              <a:rPr lang="en-US" altLang="ja-JP" sz="1600" dirty="0"/>
              <a:t>Lanza and </a:t>
            </a:r>
            <a:r>
              <a:rPr lang="en-US" altLang="ja-JP" sz="1600" dirty="0" smtClean="0"/>
              <a:t>R. </a:t>
            </a:r>
            <a:r>
              <a:rPr lang="en-US" altLang="ja-JP" sz="1600" dirty="0" err="1"/>
              <a:t>Marinescu</a:t>
            </a:r>
            <a:r>
              <a:rPr lang="en-US" altLang="ja-JP" sz="1600" dirty="0"/>
              <a:t>. </a:t>
            </a:r>
            <a:r>
              <a:rPr lang="en-US" altLang="ja-JP" sz="1600" dirty="0" smtClean="0"/>
              <a:t>Object-Oriented </a:t>
            </a:r>
            <a:r>
              <a:rPr lang="en-US" altLang="ja-JP" sz="1600" dirty="0"/>
              <a:t>Metrics in </a:t>
            </a:r>
            <a:r>
              <a:rPr lang="en-US" altLang="ja-JP" sz="1600" dirty="0" smtClean="0"/>
              <a:t>Practice. </a:t>
            </a:r>
            <a:r>
              <a:rPr lang="en-US" altLang="ja-JP" sz="1600" dirty="0"/>
              <a:t>Springer, 2006.</a:t>
            </a:r>
            <a:endParaRPr lang="en-US" altLang="ja-JP" sz="1600" dirty="0" smtClean="0"/>
          </a:p>
        </p:txBody>
      </p:sp>
      <p:sp>
        <p:nvSpPr>
          <p:cNvPr id="3" name="正方形/長方形 2"/>
          <p:cNvSpPr/>
          <p:nvPr/>
        </p:nvSpPr>
        <p:spPr>
          <a:xfrm>
            <a:off x="5529880" y="4844151"/>
            <a:ext cx="2880320" cy="583136"/>
          </a:xfrm>
          <a:prstGeom prst="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a:solidFill>
                  <a:schemeClr val="tx1"/>
                </a:solidFill>
              </a:rPr>
              <a:t>Blob Class</a:t>
            </a:r>
            <a:endParaRPr lang="ja-JP" altLang="en-US" dirty="0">
              <a:solidFill>
                <a:schemeClr val="tx1"/>
              </a:solidFill>
            </a:endParaRPr>
          </a:p>
        </p:txBody>
      </p:sp>
    </p:spTree>
    <p:extLst>
      <p:ext uri="{BB962C8B-B14F-4D97-AF65-F5344CB8AC3E}">
        <p14:creationId xmlns:p14="http://schemas.microsoft.com/office/powerpoint/2010/main" val="22017684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Code Smell</a:t>
            </a:r>
            <a:r>
              <a:rPr kumimoji="1" lang="ja-JP" altLang="en-US" dirty="0" smtClean="0"/>
              <a:t>の深刻度</a:t>
            </a:r>
            <a:endParaRPr kumimoji="1" lang="ja-JP" altLang="en-US" dirty="0"/>
          </a:p>
        </p:txBody>
      </p:sp>
      <p:sp>
        <p:nvSpPr>
          <p:cNvPr id="3" name="コンテンツ プレースホルダー 2"/>
          <p:cNvSpPr>
            <a:spLocks noGrp="1"/>
          </p:cNvSpPr>
          <p:nvPr>
            <p:ph idx="1"/>
          </p:nvPr>
        </p:nvSpPr>
        <p:spPr>
          <a:xfrm>
            <a:off x="0" y="1196752"/>
            <a:ext cx="9171098" cy="4811010"/>
          </a:xfrm>
        </p:spPr>
        <p:txBody>
          <a:bodyPr/>
          <a:lstStyle/>
          <a:p>
            <a:r>
              <a:rPr lang="ja-JP" altLang="en-US" sz="2800" dirty="0"/>
              <a:t>数値化</a:t>
            </a:r>
            <a:r>
              <a:rPr lang="ja-JP" altLang="en-US" sz="2800" dirty="0" smtClean="0"/>
              <a:t>された</a:t>
            </a:r>
            <a:r>
              <a:rPr lang="en-US" altLang="ja-JP" sz="2800" dirty="0" smtClean="0"/>
              <a:t>Code Smell</a:t>
            </a:r>
            <a:r>
              <a:rPr lang="ja-JP" altLang="en-US" sz="2800" dirty="0" smtClean="0"/>
              <a:t>の</a:t>
            </a:r>
            <a:r>
              <a:rPr lang="ja-JP" altLang="en-US" sz="2800" dirty="0"/>
              <a:t>示す問題の</a:t>
            </a:r>
            <a:r>
              <a:rPr lang="ja-JP" altLang="en-US" sz="2800" dirty="0" smtClean="0"/>
              <a:t>大きさ</a:t>
            </a:r>
            <a:endParaRPr lang="en-US" altLang="ja-JP" sz="1200" dirty="0" smtClean="0"/>
          </a:p>
          <a:p>
            <a:pPr lvl="1"/>
            <a:r>
              <a:rPr lang="ja-JP" altLang="en-US" sz="2400" dirty="0" smtClean="0"/>
              <a:t>同じ</a:t>
            </a:r>
            <a:r>
              <a:rPr lang="en-US" altLang="ja-JP" sz="2400" dirty="0"/>
              <a:t>Blob Class</a:t>
            </a:r>
            <a:r>
              <a:rPr lang="ja-JP" altLang="en-US" sz="2400" dirty="0"/>
              <a:t>でも</a:t>
            </a:r>
            <a:r>
              <a:rPr lang="en-US" altLang="ja-JP" sz="2400" dirty="0"/>
              <a:t>500</a:t>
            </a:r>
            <a:r>
              <a:rPr lang="ja-JP" altLang="en-US" sz="2400" dirty="0"/>
              <a:t>行と</a:t>
            </a:r>
            <a:r>
              <a:rPr lang="en-US" altLang="ja-JP" sz="2400" dirty="0"/>
              <a:t>1000</a:t>
            </a:r>
            <a:r>
              <a:rPr lang="ja-JP" altLang="en-US" sz="2400" dirty="0"/>
              <a:t>行とで</a:t>
            </a:r>
            <a:r>
              <a:rPr lang="ja-JP" altLang="en-US" sz="2400" dirty="0" smtClean="0"/>
              <a:t>は</a:t>
            </a:r>
            <a:r>
              <a:rPr lang="en-US" altLang="ja-JP" sz="2400" dirty="0" smtClean="0"/>
              <a:t>, </a:t>
            </a:r>
            <a:r>
              <a:rPr lang="ja-JP" altLang="en-US" sz="2400" dirty="0" smtClean="0"/>
              <a:t>開発者のリファクタリング実施に差があると推測される</a:t>
            </a:r>
            <a:endParaRPr lang="en-US" altLang="ja-JP" sz="1000" dirty="0" smtClean="0"/>
          </a:p>
          <a:p>
            <a:endParaRPr lang="en-US" altLang="ja-JP" sz="1200" dirty="0" smtClean="0"/>
          </a:p>
          <a:p>
            <a:r>
              <a:rPr lang="ja-JP" altLang="en-US" sz="2800" dirty="0" smtClean="0"/>
              <a:t>各種類の</a:t>
            </a:r>
            <a:r>
              <a:rPr lang="en-US" altLang="ja-JP" sz="2800" dirty="0" smtClean="0"/>
              <a:t>Code Smell</a:t>
            </a:r>
            <a:r>
              <a:rPr lang="ja-JP" altLang="en-US" sz="2800" dirty="0" smtClean="0"/>
              <a:t>について</a:t>
            </a:r>
            <a:r>
              <a:rPr lang="en-US" altLang="ja-JP" sz="2800" dirty="0" smtClean="0"/>
              <a:t>, </a:t>
            </a:r>
            <a:r>
              <a:rPr lang="ja-JP" altLang="en-US" sz="2800" dirty="0" smtClean="0"/>
              <a:t>検出に用いるメトリクス値を組み合わせて深刻度が測定される</a:t>
            </a:r>
            <a:endParaRPr lang="en-US" altLang="ja-JP" sz="2800" dirty="0" smtClean="0"/>
          </a:p>
          <a:p>
            <a:pPr lvl="1"/>
            <a:r>
              <a:rPr lang="ja-JP" altLang="en-US" sz="2400" dirty="0" smtClean="0"/>
              <a:t>深刻度はメトリクスに求められる</a:t>
            </a:r>
            <a:r>
              <a:rPr lang="en-US" altLang="ja-JP" sz="2400" dirty="0" err="1" smtClean="0"/>
              <a:t>Weyuker</a:t>
            </a:r>
            <a:r>
              <a:rPr lang="ja-JP" altLang="en-US" sz="2400" dirty="0" smtClean="0"/>
              <a:t>の性質</a:t>
            </a:r>
            <a:r>
              <a:rPr lang="en-US" altLang="ja-JP" sz="2400" dirty="0" smtClean="0"/>
              <a:t>[3]</a:t>
            </a:r>
            <a:r>
              <a:rPr lang="ja-JP" altLang="en-US" sz="2400" dirty="0" smtClean="0"/>
              <a:t>を</a:t>
            </a:r>
            <a:r>
              <a:rPr lang="en-US" altLang="ja-JP" sz="2400" dirty="0" smtClean="0"/>
              <a:t>CK</a:t>
            </a:r>
            <a:r>
              <a:rPr lang="ja-JP" altLang="en-US" sz="2400" dirty="0" smtClean="0"/>
              <a:t>メトリクスと同様に満足する</a:t>
            </a:r>
            <a:r>
              <a:rPr lang="en-US" altLang="ja-JP" sz="2400" dirty="0" smtClean="0"/>
              <a:t>[4]</a:t>
            </a:r>
            <a:endParaRPr lang="en-US" altLang="ja-JP" sz="1000" dirty="0" smtClean="0"/>
          </a:p>
          <a:p>
            <a:endParaRPr lang="en-US" altLang="ja-JP" sz="1200" dirty="0" smtClean="0"/>
          </a:p>
          <a:p>
            <a:r>
              <a:rPr lang="ja-JP" altLang="en-US" sz="2800" dirty="0" smtClean="0"/>
              <a:t>メトリクス値の大きさからリファクタリング実施対象のソースコードを特定することが行なわれている</a:t>
            </a:r>
            <a:r>
              <a:rPr lang="en-US" altLang="ja-JP" sz="2800" dirty="0" smtClean="0"/>
              <a:t>[5]</a:t>
            </a:r>
            <a:endParaRPr kumimoji="1" lang="en-US" altLang="ja-JP" sz="2800" dirty="0"/>
          </a:p>
          <a:p>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7</a:t>
            </a:fld>
            <a:endParaRPr lang="en-US" altLang="ja-JP">
              <a:solidFill>
                <a:srgbClr val="000000"/>
              </a:solidFill>
            </a:endParaRPr>
          </a:p>
        </p:txBody>
      </p:sp>
      <p:sp>
        <p:nvSpPr>
          <p:cNvPr id="5" name="テキスト ボックス 4"/>
          <p:cNvSpPr txBox="1"/>
          <p:nvPr/>
        </p:nvSpPr>
        <p:spPr>
          <a:xfrm>
            <a:off x="0" y="5939395"/>
            <a:ext cx="8352928" cy="738664"/>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400" dirty="0" smtClean="0"/>
              <a:t>[3] E. J. </a:t>
            </a:r>
            <a:r>
              <a:rPr lang="en-US" altLang="ja-JP" sz="1400" dirty="0" err="1" smtClean="0"/>
              <a:t>Weyuker</a:t>
            </a:r>
            <a:r>
              <a:rPr lang="en-US" altLang="ja-JP" sz="1400" dirty="0" smtClean="0"/>
              <a:t>. Evaluating software complexity measures. IEEE Tans </a:t>
            </a:r>
            <a:r>
              <a:rPr lang="en-US" altLang="ja-JP" sz="1400" dirty="0" err="1" smtClean="0"/>
              <a:t>Softw</a:t>
            </a:r>
            <a:r>
              <a:rPr lang="en-US" altLang="ja-JP" sz="1400" dirty="0" smtClean="0"/>
              <a:t> Eng., 1988.</a:t>
            </a:r>
          </a:p>
          <a:p>
            <a:r>
              <a:rPr lang="en-US" altLang="ja-JP" sz="1400" dirty="0" smtClean="0"/>
              <a:t>[4] </a:t>
            </a:r>
            <a:r>
              <a:rPr lang="en-US" altLang="ja-JP" sz="1400" dirty="0"/>
              <a:t>S.R. </a:t>
            </a:r>
            <a:r>
              <a:rPr lang="en-US" altLang="ja-JP" sz="1400" dirty="0" err="1"/>
              <a:t>Chidamber</a:t>
            </a:r>
            <a:r>
              <a:rPr lang="en-US" altLang="ja-JP" sz="1400" dirty="0"/>
              <a:t> </a:t>
            </a:r>
            <a:r>
              <a:rPr lang="en-US" altLang="ja-JP" sz="1400" dirty="0" smtClean="0"/>
              <a:t>et al. A </a:t>
            </a:r>
            <a:r>
              <a:rPr lang="en-US" altLang="ja-JP" sz="1400" dirty="0"/>
              <a:t>Metrics Suite for Object Oriented Design”, IEEE </a:t>
            </a:r>
            <a:r>
              <a:rPr lang="en-US" altLang="ja-JP" sz="1400" dirty="0" smtClean="0"/>
              <a:t>Trans </a:t>
            </a:r>
            <a:r>
              <a:rPr lang="en-US" altLang="ja-JP" sz="1400" dirty="0" err="1" smtClean="0"/>
              <a:t>Softw</a:t>
            </a:r>
            <a:r>
              <a:rPr lang="en-US" altLang="ja-JP" sz="1400" dirty="0" smtClean="0"/>
              <a:t> </a:t>
            </a:r>
            <a:r>
              <a:rPr lang="en-US" altLang="ja-JP" sz="1400" dirty="0"/>
              <a:t>Eng., </a:t>
            </a:r>
            <a:r>
              <a:rPr lang="en-US" altLang="ja-JP" sz="1400" dirty="0" smtClean="0"/>
              <a:t>1994.</a:t>
            </a:r>
          </a:p>
          <a:p>
            <a:r>
              <a:rPr lang="en-US" altLang="ja-JP" sz="1400" dirty="0" smtClean="0"/>
              <a:t>[5] F. Simon et al. Metrics based refactoring. In Proc of CSMR</a:t>
            </a:r>
            <a:r>
              <a:rPr lang="en-US" altLang="ja-JP" sz="1400" smtClean="0"/>
              <a:t>, 2001</a:t>
            </a:r>
            <a:endParaRPr lang="en-US" altLang="ja-JP" sz="1400" dirty="0" smtClean="0"/>
          </a:p>
        </p:txBody>
      </p:sp>
    </p:spTree>
    <p:extLst>
      <p:ext uri="{BB962C8B-B14F-4D97-AF65-F5344CB8AC3E}">
        <p14:creationId xmlns:p14="http://schemas.microsoft.com/office/powerpoint/2010/main" val="35990999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研究動機</a:t>
            </a:r>
            <a:endParaRPr kumimoji="1" lang="ja-JP" altLang="en-US" dirty="0"/>
          </a:p>
        </p:txBody>
      </p:sp>
      <p:sp>
        <p:nvSpPr>
          <p:cNvPr id="3" name="コンテンツ プレースホルダー 2"/>
          <p:cNvSpPr>
            <a:spLocks noGrp="1"/>
          </p:cNvSpPr>
          <p:nvPr>
            <p:ph idx="1"/>
          </p:nvPr>
        </p:nvSpPr>
        <p:spPr>
          <a:xfrm>
            <a:off x="48126" y="1296547"/>
            <a:ext cx="9020255" cy="4811010"/>
          </a:xfrm>
        </p:spPr>
        <p:txBody>
          <a:bodyPr/>
          <a:lstStyle/>
          <a:p>
            <a:r>
              <a:rPr kumimoji="1" lang="ja-JP" altLang="en-US" dirty="0" smtClean="0"/>
              <a:t>開発者がリファクタリング実施する</a:t>
            </a:r>
            <a:r>
              <a:rPr kumimoji="1" lang="en-US" altLang="ja-JP" dirty="0" smtClean="0"/>
              <a:t>Code Smell</a:t>
            </a:r>
            <a:r>
              <a:rPr kumimoji="1" lang="ja-JP" altLang="en-US" dirty="0" smtClean="0"/>
              <a:t>の基準は明確にされていない</a:t>
            </a:r>
            <a:endParaRPr lang="en-US" altLang="ja-JP" sz="2000" dirty="0"/>
          </a:p>
          <a:p>
            <a:endParaRPr kumimoji="1" lang="en-US" altLang="ja-JP" dirty="0" smtClean="0"/>
          </a:p>
          <a:p>
            <a:r>
              <a:rPr kumimoji="1" lang="ja-JP" altLang="en-US" dirty="0" smtClean="0"/>
              <a:t>検出ツールと開発者</a:t>
            </a:r>
            <a:r>
              <a:rPr lang="ja-JP" altLang="en-US" dirty="0" smtClean="0"/>
              <a:t>で</a:t>
            </a:r>
            <a:r>
              <a:rPr lang="en-US" altLang="ja-JP" dirty="0" smtClean="0"/>
              <a:t>Code Smell</a:t>
            </a:r>
            <a:r>
              <a:rPr lang="ja-JP" altLang="en-US" dirty="0" smtClean="0"/>
              <a:t>の基準</a:t>
            </a:r>
            <a:r>
              <a:rPr kumimoji="1" lang="ja-JP" altLang="en-US" dirty="0" smtClean="0"/>
              <a:t>が大きく異なると</a:t>
            </a:r>
            <a:r>
              <a:rPr kumimoji="1" lang="en-US" altLang="ja-JP" dirty="0" smtClean="0"/>
              <a:t>, </a:t>
            </a:r>
            <a:r>
              <a:rPr kumimoji="1" lang="ja-JP" altLang="en-US" dirty="0" smtClean="0"/>
              <a:t>有用な</a:t>
            </a:r>
            <a:r>
              <a:rPr kumimoji="1" lang="en-US" altLang="ja-JP" dirty="0" smtClean="0"/>
              <a:t>Code Smell</a:t>
            </a:r>
            <a:r>
              <a:rPr kumimoji="1" lang="ja-JP" altLang="en-US" dirty="0" smtClean="0"/>
              <a:t>を提示できない</a:t>
            </a:r>
            <a:endParaRPr lang="en-US" altLang="ja-JP" sz="2000" dirty="0" smtClean="0"/>
          </a:p>
          <a:p>
            <a:endParaRPr lang="en-US" altLang="ja-JP" dirty="0" smtClean="0"/>
          </a:p>
          <a:p>
            <a:r>
              <a:rPr lang="ja-JP" altLang="en-US" dirty="0" smtClean="0"/>
              <a:t>ツール</a:t>
            </a:r>
            <a:r>
              <a:rPr lang="ja-JP" altLang="en-US" dirty="0"/>
              <a:t>が検出</a:t>
            </a:r>
            <a:r>
              <a:rPr lang="ja-JP" altLang="en-US" dirty="0" smtClean="0"/>
              <a:t>する</a:t>
            </a:r>
            <a:r>
              <a:rPr lang="en-US" altLang="ja-JP" dirty="0" smtClean="0"/>
              <a:t>Code Smell</a:t>
            </a:r>
            <a:r>
              <a:rPr lang="ja-JP" altLang="en-US" dirty="0" smtClean="0"/>
              <a:t>が</a:t>
            </a:r>
            <a:r>
              <a:rPr lang="en-US" altLang="ja-JP" dirty="0" smtClean="0"/>
              <a:t>, </a:t>
            </a:r>
            <a:r>
              <a:rPr lang="ja-JP" altLang="en-US" dirty="0" smtClean="0"/>
              <a:t>開発者</a:t>
            </a:r>
            <a:r>
              <a:rPr lang="ja-JP" altLang="en-US" dirty="0"/>
              <a:t>の</a:t>
            </a:r>
            <a:r>
              <a:rPr lang="ja-JP" altLang="en-US" dirty="0" smtClean="0"/>
              <a:t>リファクタリング実施対象になるか調べる</a:t>
            </a:r>
            <a:r>
              <a:rPr lang="ja-JP" altLang="en-US" dirty="0"/>
              <a:t>必要がある</a:t>
            </a:r>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8</a:t>
            </a:fld>
            <a:endParaRPr lang="en-US" altLang="ja-JP">
              <a:solidFill>
                <a:srgbClr val="000000"/>
              </a:solidFill>
            </a:endParaRPr>
          </a:p>
        </p:txBody>
      </p:sp>
    </p:spTree>
    <p:extLst>
      <p:ext uri="{BB962C8B-B14F-4D97-AF65-F5344CB8AC3E}">
        <p14:creationId xmlns:p14="http://schemas.microsoft.com/office/powerpoint/2010/main" val="24370435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Bavota</a:t>
            </a:r>
            <a:r>
              <a:rPr lang="ja-JP" altLang="en-US" dirty="0" err="1" smtClean="0"/>
              <a:t>らの</a:t>
            </a:r>
            <a:r>
              <a:rPr kumimoji="1" lang="ja-JP" altLang="en-US" dirty="0" smtClean="0"/>
              <a:t>研究</a:t>
            </a:r>
            <a:r>
              <a:rPr lang="en-US" altLang="ja-JP" dirty="0" smtClean="0"/>
              <a:t>[6]</a:t>
            </a:r>
            <a:endParaRPr kumimoji="1" lang="ja-JP" altLang="en-US" dirty="0"/>
          </a:p>
        </p:txBody>
      </p:sp>
      <p:sp>
        <p:nvSpPr>
          <p:cNvPr id="3" name="コンテンツ プレースホルダー 2"/>
          <p:cNvSpPr>
            <a:spLocks noGrp="1"/>
          </p:cNvSpPr>
          <p:nvPr>
            <p:ph idx="1"/>
          </p:nvPr>
        </p:nvSpPr>
        <p:spPr>
          <a:xfrm>
            <a:off x="152095" y="1201867"/>
            <a:ext cx="8828698" cy="4811010"/>
          </a:xfrm>
        </p:spPr>
        <p:txBody>
          <a:bodyPr/>
          <a:lstStyle/>
          <a:p>
            <a:r>
              <a:rPr lang="ja-JP" altLang="en-US" dirty="0" smtClean="0"/>
              <a:t>リファクタリングが</a:t>
            </a:r>
            <a:r>
              <a:rPr kumimoji="1" lang="en-US" altLang="ja-JP" dirty="0" smtClean="0"/>
              <a:t>Code Smell</a:t>
            </a:r>
            <a:r>
              <a:rPr kumimoji="1" lang="ja-JP" altLang="en-US" dirty="0" smtClean="0"/>
              <a:t>のあるクラスを対象に実施される</a:t>
            </a:r>
            <a:r>
              <a:rPr lang="ja-JP" altLang="en-US" dirty="0" smtClean="0"/>
              <a:t>かを</a:t>
            </a:r>
            <a:r>
              <a:rPr kumimoji="1" lang="ja-JP" altLang="en-US" dirty="0" smtClean="0"/>
              <a:t>調査</a:t>
            </a:r>
            <a:endParaRPr kumimoji="1" lang="en-US" altLang="ja-JP" dirty="0" smtClean="0"/>
          </a:p>
          <a:p>
            <a:pPr lvl="1"/>
            <a:r>
              <a:rPr kumimoji="1" lang="ja-JP" altLang="en-US" dirty="0" smtClean="0"/>
              <a:t>３つのオープンソースソフトウェア</a:t>
            </a:r>
            <a:r>
              <a:rPr kumimoji="1" lang="en-US" altLang="ja-JP" dirty="0" smtClean="0"/>
              <a:t>(OSS)</a:t>
            </a:r>
            <a:r>
              <a:rPr kumimoji="1" lang="ja-JP" altLang="en-US" dirty="0" smtClean="0"/>
              <a:t>の開発履歴を用いて調査</a:t>
            </a:r>
            <a:endParaRPr kumimoji="1" lang="en-US" altLang="ja-JP" dirty="0" smtClean="0"/>
          </a:p>
          <a:p>
            <a:endParaRPr lang="en-US" altLang="ja-JP" sz="1200" dirty="0" smtClean="0"/>
          </a:p>
          <a:p>
            <a:r>
              <a:rPr lang="ja-JP" altLang="en-US" dirty="0"/>
              <a:t>リファクタリング</a:t>
            </a:r>
            <a:r>
              <a:rPr lang="ja-JP" altLang="en-US" dirty="0" smtClean="0"/>
              <a:t>と</a:t>
            </a:r>
            <a:r>
              <a:rPr lang="en-US" altLang="ja-JP" dirty="0" smtClean="0"/>
              <a:t>Code Smell</a:t>
            </a:r>
            <a:r>
              <a:rPr lang="ja-JP" altLang="en-US" dirty="0" smtClean="0"/>
              <a:t>の</a:t>
            </a:r>
            <a:r>
              <a:rPr lang="ja-JP" altLang="en-US" dirty="0"/>
              <a:t>間に明確な関係は見られなかった</a:t>
            </a:r>
            <a:endParaRPr lang="en-US" altLang="ja-JP" dirty="0"/>
          </a:p>
          <a:p>
            <a:pPr lvl="1"/>
            <a:r>
              <a:rPr lang="ja-JP" altLang="en-US" dirty="0"/>
              <a:t>リファクタリング</a:t>
            </a:r>
            <a:r>
              <a:rPr lang="ja-JP" altLang="en-US" dirty="0" smtClean="0"/>
              <a:t>が</a:t>
            </a:r>
            <a:r>
              <a:rPr lang="en-US" altLang="ja-JP" dirty="0" smtClean="0"/>
              <a:t>Code Smell</a:t>
            </a:r>
            <a:r>
              <a:rPr lang="ja-JP" altLang="en-US" dirty="0" smtClean="0"/>
              <a:t>の</a:t>
            </a:r>
            <a:r>
              <a:rPr lang="ja-JP" altLang="en-US" dirty="0"/>
              <a:t>あるクラスに実施された割合は</a:t>
            </a:r>
            <a:r>
              <a:rPr lang="en-US" altLang="ja-JP" dirty="0"/>
              <a:t>42</a:t>
            </a:r>
            <a:r>
              <a:rPr lang="en-US" altLang="ja-JP" dirty="0" smtClean="0"/>
              <a:t>%</a:t>
            </a:r>
            <a:endParaRPr lang="en-US" altLang="ja-JP" dirty="0"/>
          </a:p>
          <a:p>
            <a:pPr lvl="1"/>
            <a:r>
              <a:rPr lang="ja-JP" altLang="en-US" dirty="0" smtClean="0"/>
              <a:t>リファクタリングが</a:t>
            </a:r>
            <a:r>
              <a:rPr lang="en-US" altLang="ja-JP" dirty="0" smtClean="0"/>
              <a:t>Code Smell</a:t>
            </a:r>
            <a:r>
              <a:rPr lang="ja-JP" altLang="en-US" dirty="0" smtClean="0"/>
              <a:t>を</a:t>
            </a:r>
            <a:r>
              <a:rPr lang="ja-JP" altLang="en-US" dirty="0"/>
              <a:t>除去</a:t>
            </a:r>
            <a:r>
              <a:rPr lang="ja-JP" altLang="en-US" dirty="0" smtClean="0"/>
              <a:t>した割合は</a:t>
            </a:r>
            <a:r>
              <a:rPr lang="en-US" altLang="ja-JP" dirty="0" smtClean="0"/>
              <a:t>7%</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9</a:t>
            </a:fld>
            <a:endParaRPr lang="en-US" altLang="ja-JP">
              <a:solidFill>
                <a:srgbClr val="000000"/>
              </a:solidFill>
            </a:endParaRPr>
          </a:p>
        </p:txBody>
      </p:sp>
      <p:sp>
        <p:nvSpPr>
          <p:cNvPr id="5" name="テキスト ボックス 4"/>
          <p:cNvSpPr txBox="1"/>
          <p:nvPr/>
        </p:nvSpPr>
        <p:spPr>
          <a:xfrm>
            <a:off x="441158" y="6084585"/>
            <a:ext cx="8001000" cy="584775"/>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600" dirty="0" smtClean="0"/>
              <a:t>[6] G. </a:t>
            </a:r>
            <a:r>
              <a:rPr lang="en-US" altLang="ja-JP" sz="1600" dirty="0" err="1" smtClean="0"/>
              <a:t>Bavota</a:t>
            </a:r>
            <a:r>
              <a:rPr lang="en-US" altLang="ja-JP" sz="1600" dirty="0" smtClean="0"/>
              <a:t> et al. An Experimental investigation on the Innate Relationship between Quality and Refactoring. </a:t>
            </a:r>
            <a:r>
              <a:rPr lang="en-US" altLang="ja-JP" sz="1600" dirty="0"/>
              <a:t>Journal of Systems and </a:t>
            </a:r>
            <a:r>
              <a:rPr lang="en-US" altLang="ja-JP" sz="1600" dirty="0" smtClean="0"/>
              <a:t>Software, 2015.</a:t>
            </a:r>
          </a:p>
        </p:txBody>
      </p:sp>
    </p:spTree>
    <p:extLst>
      <p:ext uri="{BB962C8B-B14F-4D97-AF65-F5344CB8AC3E}">
        <p14:creationId xmlns:p14="http://schemas.microsoft.com/office/powerpoint/2010/main" val="4187279746"/>
      </p:ext>
    </p:extLst>
  </p:cSld>
  <p:clrMapOvr>
    <a:masterClrMapping/>
  </p:clrMapOvr>
  <p:timing>
    <p:tnLst>
      <p:par>
        <p:cTn id="1" dur="indefinite" restart="never" nodeType="tmRoot"/>
      </p:par>
    </p:tnLst>
  </p:timing>
</p:sld>
</file>

<file path=ppt/theme/theme1.xml><?xml version="1.0" encoding="utf-8"?>
<a:theme xmlns:a="http://schemas.openxmlformats.org/drawingml/2006/main" name="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テーマ1" id="{E75C9C24-C397-4A9B-A8AC-18A1275BB1C4}" vid="{8823912A-E6B5-4749-A0D8-5C36EF71D0E7}"/>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5156</TotalTime>
  <Words>6172</Words>
  <Application>Microsoft Office PowerPoint</Application>
  <PresentationFormat>画面に合わせる (4:3)</PresentationFormat>
  <Paragraphs>638</Paragraphs>
  <Slides>35</Slides>
  <Notes>33</Notes>
  <HiddenSlides>6</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35</vt:i4>
      </vt:variant>
    </vt:vector>
  </HeadingPairs>
  <TitlesOfParts>
    <vt:vector size="41" baseType="lpstr">
      <vt:lpstr>ＭＳ Ｐゴシック</vt:lpstr>
      <vt:lpstr>Arial</vt:lpstr>
      <vt:lpstr>Calibri</vt:lpstr>
      <vt:lpstr>Wingdings</vt:lpstr>
      <vt:lpstr>テーマ1</vt:lpstr>
      <vt:lpstr>ワークシート</vt:lpstr>
      <vt:lpstr>リファクタリングの実施履歴を用いたCode Smellの深刻度に関する調査</vt:lpstr>
      <vt:lpstr>リファクタリング</vt:lpstr>
      <vt:lpstr>Code Smell</vt:lpstr>
      <vt:lpstr>Code Smellの例1：Blob Class</vt:lpstr>
      <vt:lpstr>Code Smellの例2：Internal Duplication</vt:lpstr>
      <vt:lpstr>Code Smell検出ツール</vt:lpstr>
      <vt:lpstr>Code Smellの深刻度</vt:lpstr>
      <vt:lpstr>研究動機</vt:lpstr>
      <vt:lpstr>Bavotaらの研究[6]</vt:lpstr>
      <vt:lpstr>既存研究の問題点</vt:lpstr>
      <vt:lpstr>調査概要</vt:lpstr>
      <vt:lpstr>調査対象のシステム</vt:lpstr>
      <vt:lpstr>調査手順</vt:lpstr>
      <vt:lpstr>Code Smellの検出</vt:lpstr>
      <vt:lpstr>調査手順</vt:lpstr>
      <vt:lpstr>Code Smellの深刻度の増減の計測</vt:lpstr>
      <vt:lpstr>調査手順</vt:lpstr>
      <vt:lpstr>Code Smellに対応するリファクタリング</vt:lpstr>
      <vt:lpstr>調査手順</vt:lpstr>
      <vt:lpstr>ＲＱ１のための有意差検定</vt:lpstr>
      <vt:lpstr>RQ1の回答</vt:lpstr>
      <vt:lpstr>ＲＱ２のための有意差検定</vt:lpstr>
      <vt:lpstr>ＲＱ２の回答</vt:lpstr>
      <vt:lpstr>考察：Blob ClassとBlob Operation</vt:lpstr>
      <vt:lpstr>考察：God Class</vt:lpstr>
      <vt:lpstr>考察：Duplication(1/2)</vt:lpstr>
      <vt:lpstr>考察：Duplication(2/2)</vt:lpstr>
      <vt:lpstr>考察：Feature Envy</vt:lpstr>
      <vt:lpstr>まとめと今後の課題</vt:lpstr>
      <vt:lpstr>Weyukerの性質</vt:lpstr>
      <vt:lpstr>リファクタリング検出</vt:lpstr>
      <vt:lpstr>inFusionの閾値</vt:lpstr>
      <vt:lpstr>深刻度の分布</vt:lpstr>
      <vt:lpstr>グループ分けの結果</vt:lpstr>
      <vt:lpstr>リファクタリングされた例</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コードスメルの深刻度がリファクタリングの実施に与える影響の実証的研究</dc:title>
  <dc:creator>TSUBASA</dc:creator>
  <cp:lastModifiedBy>t-saika</cp:lastModifiedBy>
  <cp:revision>371</cp:revision>
  <cp:lastPrinted>2016-02-29T06:31:56Z</cp:lastPrinted>
  <dcterms:created xsi:type="dcterms:W3CDTF">2016-02-01T12:11:27Z</dcterms:created>
  <dcterms:modified xsi:type="dcterms:W3CDTF">2016-03-15T00:04:42Z</dcterms:modified>
</cp:coreProperties>
</file>