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4"/>
  </p:notesMasterIdLst>
  <p:handoutMasterIdLst>
    <p:handoutMasterId r:id="rId25"/>
  </p:handoutMasterIdLst>
  <p:sldIdLst>
    <p:sldId id="261" r:id="rId3"/>
    <p:sldId id="270" r:id="rId4"/>
    <p:sldId id="278" r:id="rId5"/>
    <p:sldId id="295" r:id="rId6"/>
    <p:sldId id="300" r:id="rId7"/>
    <p:sldId id="275" r:id="rId8"/>
    <p:sldId id="271" r:id="rId9"/>
    <p:sldId id="272" r:id="rId10"/>
    <p:sldId id="296" r:id="rId11"/>
    <p:sldId id="284" r:id="rId12"/>
    <p:sldId id="273" r:id="rId13"/>
    <p:sldId id="286" r:id="rId14"/>
    <p:sldId id="297" r:id="rId15"/>
    <p:sldId id="298" r:id="rId16"/>
    <p:sldId id="290" r:id="rId17"/>
    <p:sldId id="291" r:id="rId18"/>
    <p:sldId id="292" r:id="rId19"/>
    <p:sldId id="293" r:id="rId20"/>
    <p:sldId id="294" r:id="rId21"/>
    <p:sldId id="274" r:id="rId22"/>
    <p:sldId id="269" r:id="rId23"/>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a:srgbClr val="FF4F4F"/>
    <a:srgbClr val="FF8989"/>
    <a:srgbClr val="B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01" autoAdjust="0"/>
    <p:restoredTop sz="65448" autoAdjust="0"/>
  </p:normalViewPr>
  <p:slideViewPr>
    <p:cSldViewPr snapToGrid="0">
      <p:cViewPr varScale="1">
        <p:scale>
          <a:sx n="54" d="100"/>
          <a:sy n="54" d="100"/>
        </p:scale>
        <p:origin x="2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D7E552DC-D868-4D3D-941D-6DA070A0DBE6}" type="datetimeFigureOut">
              <a:rPr kumimoji="1" lang="ja-JP" altLang="en-US" smtClean="0"/>
              <a:t>2016/3/15</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E1CA662A-2CC9-4641-8A5A-60AA79EB96FF}" type="slidenum">
              <a:rPr kumimoji="1" lang="ja-JP" altLang="en-US" smtClean="0"/>
              <a:t>‹#›</a:t>
            </a:fld>
            <a:endParaRPr kumimoji="1" lang="ja-JP" altLang="en-US"/>
          </a:p>
        </p:txBody>
      </p:sp>
    </p:spTree>
    <p:extLst>
      <p:ext uri="{BB962C8B-B14F-4D97-AF65-F5344CB8AC3E}">
        <p14:creationId xmlns:p14="http://schemas.microsoft.com/office/powerpoint/2010/main" val="2408810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77" tIns="45738" rIns="91477" bIns="457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0"/>
            <a:ext cx="2949099" cy="498693"/>
          </a:xfrm>
          <a:prstGeom prst="rect">
            <a:avLst/>
          </a:prstGeom>
        </p:spPr>
        <p:txBody>
          <a:bodyPr vert="horz" lIns="91477" tIns="45738" rIns="91477" bIns="45738" rtlCol="0"/>
          <a:lstStyle>
            <a:lvl1pPr algn="r">
              <a:defRPr sz="1200"/>
            </a:lvl1pPr>
          </a:lstStyle>
          <a:p>
            <a:fld id="{8F152D81-0015-4935-BCD7-4D78DBE6E7B8}" type="datetimeFigureOut">
              <a:rPr kumimoji="1" lang="ja-JP" altLang="en-US" smtClean="0"/>
              <a:t>2016/3/15</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71987" cy="3354388"/>
          </a:xfrm>
          <a:prstGeom prst="rect">
            <a:avLst/>
          </a:prstGeom>
          <a:noFill/>
          <a:ln w="12700">
            <a:solidFill>
              <a:prstClr val="black"/>
            </a:solidFill>
          </a:ln>
        </p:spPr>
        <p:txBody>
          <a:bodyPr vert="horz" lIns="91477" tIns="45738" rIns="91477" bIns="45738"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77" tIns="45738" rIns="91477" bIns="4573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8"/>
            <a:ext cx="2949099" cy="498692"/>
          </a:xfrm>
          <a:prstGeom prst="rect">
            <a:avLst/>
          </a:prstGeom>
        </p:spPr>
        <p:txBody>
          <a:bodyPr vert="horz" lIns="91477" tIns="45738" rIns="91477" bIns="457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8"/>
            <a:ext cx="2949099" cy="498692"/>
          </a:xfrm>
          <a:prstGeom prst="rect">
            <a:avLst/>
          </a:prstGeom>
        </p:spPr>
        <p:txBody>
          <a:bodyPr vert="horz" lIns="91477" tIns="45738" rIns="91477" bIns="45738" rtlCol="0" anchor="b"/>
          <a:lstStyle>
            <a:lvl1pPr algn="r">
              <a:defRPr sz="1200"/>
            </a:lvl1pPr>
          </a:lstStyle>
          <a:p>
            <a:fld id="{AEDA81E7-3765-41C0-82D9-84FED0A5747E}" type="slidenum">
              <a:rPr kumimoji="1" lang="ja-JP" altLang="en-US" smtClean="0"/>
              <a:t>‹#›</a:t>
            </a:fld>
            <a:endParaRPr kumimoji="1" lang="ja-JP" altLang="en-US"/>
          </a:p>
        </p:txBody>
      </p:sp>
    </p:spTree>
    <p:extLst>
      <p:ext uri="{BB962C8B-B14F-4D97-AF65-F5344CB8AC3E}">
        <p14:creationId xmlns:p14="http://schemas.microsoft.com/office/powerpoint/2010/main" val="2043371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a:t>(Thank you for the introduction.</a:t>
            </a:r>
            <a:r>
              <a:rPr lang="ja-JP" altLang="en-US" sz="1600" dirty="0"/>
              <a:t> </a:t>
            </a:r>
            <a:r>
              <a:rPr lang="en-US" altLang="ja-JP" sz="1600" dirty="0"/>
              <a:t>)</a:t>
            </a:r>
          </a:p>
          <a:p>
            <a:r>
              <a:rPr lang="en-US" altLang="ja-JP" sz="1600" dirty="0"/>
              <a:t>(Hello, I’m </a:t>
            </a:r>
            <a:r>
              <a:rPr lang="en-US" altLang="ja-JP" sz="1600" dirty="0" err="1"/>
              <a:t>Tsubasa</a:t>
            </a:r>
            <a:r>
              <a:rPr lang="en-US" altLang="ja-JP" sz="1600" dirty="0"/>
              <a:t> </a:t>
            </a:r>
            <a:r>
              <a:rPr lang="en-US" altLang="ja-JP" sz="1600" dirty="0" err="1"/>
              <a:t>Saika</a:t>
            </a:r>
            <a:r>
              <a:rPr lang="en-US" altLang="ja-JP" sz="1600" dirty="0"/>
              <a:t>. I’m </a:t>
            </a:r>
            <a:r>
              <a:rPr lang="en-US" altLang="ja-JP" sz="1600"/>
              <a:t>a </a:t>
            </a:r>
            <a:r>
              <a:rPr lang="en-US" altLang="ja-JP" sz="1600" smtClean="0"/>
              <a:t>master </a:t>
            </a:r>
            <a:r>
              <a:rPr lang="en-US" altLang="ja-JP" sz="1600" dirty="0"/>
              <a:t>student at Osaka University.)</a:t>
            </a:r>
          </a:p>
          <a:p>
            <a:r>
              <a:rPr lang="en-US" altLang="ja-JP" sz="1600" dirty="0"/>
              <a:t>Now, I would like to talk about our research entitled “Do Developers Focus on Severe Code Smells?”.</a:t>
            </a:r>
          </a:p>
        </p:txBody>
      </p:sp>
      <p:sp>
        <p:nvSpPr>
          <p:cNvPr id="4" name="スライド番号プレースホルダー 3"/>
          <p:cNvSpPr>
            <a:spLocks noGrp="1"/>
          </p:cNvSpPr>
          <p:nvPr>
            <p:ph type="sldNum" sz="quarter" idx="10"/>
          </p:nvPr>
        </p:nvSpPr>
        <p:spPr/>
        <p:txBody>
          <a:bodyPr/>
          <a:lstStyle/>
          <a:p>
            <a:fld id="{DF697584-4F9B-4904-BD9F-29E33B2498A8}"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2228171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3:36</a:t>
            </a:r>
          </a:p>
          <a:p>
            <a:r>
              <a:rPr lang="en-US" altLang="ja-JP" sz="1600" dirty="0" smtClean="0"/>
              <a:t>For </a:t>
            </a:r>
            <a:r>
              <a:rPr lang="en-US" altLang="ja-JP" sz="1600" dirty="0"/>
              <a:t>detecting code smells, we used </a:t>
            </a:r>
            <a:r>
              <a:rPr lang="en-US" altLang="ja-JP" sz="1600" dirty="0" err="1"/>
              <a:t>inFusion</a:t>
            </a:r>
            <a:r>
              <a:rPr lang="en-US" altLang="ja-JP" sz="1600" dirty="0"/>
              <a:t> which is a tool that detects code smells based on software metrics. It calculates severity </a:t>
            </a:r>
            <a:r>
              <a:rPr lang="en-US" altLang="ja-JP" sz="1600" dirty="0" smtClean="0"/>
              <a:t>value </a:t>
            </a:r>
            <a:r>
              <a:rPr lang="en-US" altLang="ja-JP" sz="1600" dirty="0"/>
              <a:t>on a scale from 1 to 10. 1 is the most </a:t>
            </a:r>
            <a:r>
              <a:rPr lang="en-US" altLang="ja-JP" sz="1600" dirty="0" smtClean="0"/>
              <a:t>trivial </a:t>
            </a:r>
            <a:r>
              <a:rPr lang="en-US" altLang="ja-JP" sz="1600" dirty="0"/>
              <a:t>and 10 is the worst. </a:t>
            </a:r>
          </a:p>
          <a:p>
            <a:r>
              <a:rPr lang="en-US" altLang="ja-JP" sz="1600" dirty="0"/>
              <a:t>This figure illustrates an example of detection of Blob Class. First, </a:t>
            </a:r>
            <a:r>
              <a:rPr lang="en-US" altLang="ja-JP" sz="1600" dirty="0" err="1"/>
              <a:t>inFusion</a:t>
            </a:r>
            <a:r>
              <a:rPr lang="en-US" altLang="ja-JP" sz="1600" dirty="0"/>
              <a:t> calculates software metrics </a:t>
            </a:r>
            <a:r>
              <a:rPr lang="en-US" altLang="ja-JP" sz="1600" dirty="0" smtClean="0"/>
              <a:t>values from </a:t>
            </a:r>
            <a:r>
              <a:rPr lang="en-US" altLang="ja-JP" sz="1600" dirty="0"/>
              <a:t>source code. Next, it </a:t>
            </a:r>
            <a:r>
              <a:rPr lang="en-US" altLang="ja-JP" sz="1600" dirty="0" smtClean="0"/>
              <a:t>identify the type </a:t>
            </a:r>
            <a:r>
              <a:rPr lang="en-US" altLang="ja-JP" sz="1600" dirty="0"/>
              <a:t>of code smell </a:t>
            </a:r>
            <a:r>
              <a:rPr lang="en-US" altLang="ja-JP" sz="1600" dirty="0" smtClean="0"/>
              <a:t>based on the metrics</a:t>
            </a:r>
            <a:r>
              <a:rPr lang="en-US" altLang="ja-JP" sz="1600" baseline="0" dirty="0" smtClean="0"/>
              <a:t> values</a:t>
            </a:r>
            <a:r>
              <a:rPr lang="en-US" altLang="ja-JP" sz="1600" dirty="0" smtClean="0"/>
              <a:t>. Finally, </a:t>
            </a:r>
            <a:r>
              <a:rPr lang="en-US" altLang="ja-JP" sz="1600" dirty="0"/>
              <a:t>it calculates the severity </a:t>
            </a:r>
            <a:r>
              <a:rPr lang="en-US" altLang="ja-JP" sz="1600" dirty="0" smtClean="0"/>
              <a:t>value. As a result, </a:t>
            </a:r>
            <a:r>
              <a:rPr lang="en-US" altLang="ja-JP" sz="1600" dirty="0" err="1" smtClean="0"/>
              <a:t>inFusion</a:t>
            </a:r>
            <a:r>
              <a:rPr lang="en-US" altLang="ja-JP" sz="1600" dirty="0" smtClean="0"/>
              <a:t> outputs name of the class </a:t>
            </a:r>
            <a:r>
              <a:rPr lang="en-US" altLang="ja-JP" sz="1600" dirty="0"/>
              <a:t>or </a:t>
            </a:r>
            <a:r>
              <a:rPr lang="en-US" altLang="ja-JP" sz="1600" dirty="0" smtClean="0"/>
              <a:t>the method, </a:t>
            </a:r>
            <a:r>
              <a:rPr lang="en-US" altLang="ja-JP" sz="1600" dirty="0"/>
              <a:t>type, and severity of </a:t>
            </a:r>
            <a:r>
              <a:rPr lang="en-US" altLang="ja-JP" sz="1600" dirty="0" smtClean="0"/>
              <a:t>each </a:t>
            </a:r>
            <a:r>
              <a:rPr lang="en-US" altLang="ja-JP" sz="1600" dirty="0"/>
              <a:t>detected code </a:t>
            </a:r>
            <a:r>
              <a:rPr lang="en-US" altLang="ja-JP" sz="1600" dirty="0" smtClean="0"/>
              <a:t>smell.</a:t>
            </a:r>
            <a:endParaRPr lang="ja-JP" altLang="en-US" sz="16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10</a:t>
            </a:fld>
            <a:endParaRPr kumimoji="1" lang="ja-JP" altLang="en-US"/>
          </a:p>
        </p:txBody>
      </p:sp>
    </p:spTree>
    <p:extLst>
      <p:ext uri="{BB962C8B-B14F-4D97-AF65-F5344CB8AC3E}">
        <p14:creationId xmlns:p14="http://schemas.microsoft.com/office/powerpoint/2010/main" val="18832809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4:29</a:t>
            </a:r>
          </a:p>
          <a:p>
            <a:r>
              <a:rPr lang="en-US" altLang="ja-JP" sz="1600" dirty="0" smtClean="0"/>
              <a:t>In </a:t>
            </a:r>
            <a:r>
              <a:rPr lang="en-US" altLang="ja-JP" sz="1600" dirty="0"/>
              <a:t>the second step, we </a:t>
            </a:r>
            <a:r>
              <a:rPr lang="en-US" altLang="ja-JP" sz="1600" dirty="0" smtClean="0"/>
              <a:t>traced </a:t>
            </a:r>
            <a:r>
              <a:rPr lang="en-US" altLang="ja-JP" sz="1600" dirty="0"/>
              <a:t>the </a:t>
            </a:r>
            <a:r>
              <a:rPr lang="en-US" altLang="ja-JP" sz="1600" dirty="0" smtClean="0"/>
              <a:t>severity value of </a:t>
            </a:r>
            <a:r>
              <a:rPr lang="en-US" altLang="ja-JP" sz="1600" dirty="0"/>
              <a:t>each code smell through consecutive release versions.</a:t>
            </a:r>
          </a:p>
          <a:p>
            <a:endParaRPr lang="ja-JP" altLang="en-US" sz="1600" dirty="0"/>
          </a:p>
          <a:p>
            <a:endParaRPr lang="ja-JP" altLang="en-US" sz="1600"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11</a:t>
            </a:fld>
            <a:endParaRPr kumimoji="1" lang="ja-JP" altLang="en-US"/>
          </a:p>
        </p:txBody>
      </p:sp>
    </p:spTree>
    <p:extLst>
      <p:ext uri="{BB962C8B-B14F-4D97-AF65-F5344CB8AC3E}">
        <p14:creationId xmlns:p14="http://schemas.microsoft.com/office/powerpoint/2010/main" val="4260951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4:41</a:t>
            </a:r>
          </a:p>
          <a:p>
            <a:r>
              <a:rPr lang="en-US" altLang="ja-JP" sz="1600" dirty="0" smtClean="0"/>
              <a:t>This </a:t>
            </a:r>
            <a:r>
              <a:rPr lang="en-US" altLang="ja-JP" sz="1600" dirty="0"/>
              <a:t>figure shows </a:t>
            </a:r>
            <a:r>
              <a:rPr lang="en-US" altLang="ja-JP" sz="1600" dirty="0" smtClean="0"/>
              <a:t>an example of tracing</a:t>
            </a:r>
            <a:r>
              <a:rPr lang="en-US" altLang="ja-JP" sz="1600" baseline="0" dirty="0" smtClean="0"/>
              <a:t> </a:t>
            </a:r>
            <a:r>
              <a:rPr lang="en-US" altLang="ja-JP" sz="1600" dirty="0" smtClean="0"/>
              <a:t>severity values of </a:t>
            </a:r>
            <a:r>
              <a:rPr lang="en-US" altLang="ja-JP" sz="1600" dirty="0"/>
              <a:t>code </a:t>
            </a:r>
            <a:r>
              <a:rPr lang="en-US" altLang="ja-JP" sz="1600" dirty="0" smtClean="0"/>
              <a:t>smells between </a:t>
            </a:r>
            <a:r>
              <a:rPr lang="en-US" altLang="ja-JP" sz="1600" dirty="0"/>
              <a:t>release </a:t>
            </a:r>
            <a:r>
              <a:rPr lang="en-US" altLang="ja-JP" sz="1600" dirty="0" smtClean="0"/>
              <a:t>version k and k+1. </a:t>
            </a:r>
            <a:r>
              <a:rPr lang="en-US" altLang="ja-JP" sz="1600" dirty="0"/>
              <a:t>In release </a:t>
            </a:r>
            <a:r>
              <a:rPr lang="en-US" altLang="ja-JP" sz="1600" dirty="0" smtClean="0"/>
              <a:t>version k, </a:t>
            </a:r>
            <a:r>
              <a:rPr lang="en-US" altLang="ja-JP" sz="1600" dirty="0"/>
              <a:t>Class A </a:t>
            </a:r>
            <a:r>
              <a:rPr lang="en-US" altLang="ja-JP" sz="1600" dirty="0" smtClean="0"/>
              <a:t>has </a:t>
            </a:r>
            <a:r>
              <a:rPr lang="en-US" altLang="ja-JP" sz="1600" dirty="0"/>
              <a:t>three code </a:t>
            </a:r>
            <a:r>
              <a:rPr lang="en-US" altLang="ja-JP" sz="1600" dirty="0" smtClean="0"/>
              <a:t>smells: Blob Class, Blob Operation, and Sibling Duplication. In release</a:t>
            </a:r>
            <a:r>
              <a:rPr lang="en-US" altLang="ja-JP" sz="1600" baseline="0" dirty="0" smtClean="0"/>
              <a:t> version k+1</a:t>
            </a:r>
            <a:r>
              <a:rPr lang="en-US" altLang="ja-JP" sz="1600" dirty="0" smtClean="0"/>
              <a:t>, the severity of Blob Class is not changed. The</a:t>
            </a:r>
            <a:r>
              <a:rPr lang="en-US" altLang="ja-JP" sz="1600" baseline="0" dirty="0" smtClean="0"/>
              <a:t> severity of </a:t>
            </a:r>
            <a:r>
              <a:rPr lang="en-US" altLang="ja-JP" sz="1600" dirty="0" smtClean="0"/>
              <a:t>Blob Operation is increased. Meanwhile, The severity of Sibling Duplication is decreased.</a:t>
            </a:r>
            <a:endParaRPr lang="en-US" altLang="ja-JP" sz="1600" dirty="0"/>
          </a:p>
          <a:p>
            <a:r>
              <a:rPr lang="en-US" altLang="ja-JP" sz="1600" dirty="0" smtClean="0"/>
              <a:t>In this study, the severity value of </a:t>
            </a:r>
            <a:r>
              <a:rPr lang="en-US" altLang="ja-JP" sz="1600" dirty="0"/>
              <a:t>a class or a method without smell is </a:t>
            </a:r>
            <a:r>
              <a:rPr lang="en-US" altLang="ja-JP" sz="1600" dirty="0" smtClean="0"/>
              <a:t>considered</a:t>
            </a:r>
            <a:r>
              <a:rPr lang="en-US" altLang="ja-JP" sz="1600" baseline="0" dirty="0" smtClean="0"/>
              <a:t> as </a:t>
            </a:r>
            <a:r>
              <a:rPr lang="en-US" altLang="ja-JP" sz="1600" dirty="0" smtClean="0"/>
              <a:t>0</a:t>
            </a:r>
            <a:r>
              <a:rPr lang="en-US" altLang="ja-JP" sz="1600" dirty="0"/>
              <a:t>.</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12</a:t>
            </a:fld>
            <a:endParaRPr kumimoji="1" lang="ja-JP" altLang="en-US"/>
          </a:p>
        </p:txBody>
      </p:sp>
    </p:spTree>
    <p:extLst>
      <p:ext uri="{BB962C8B-B14F-4D97-AF65-F5344CB8AC3E}">
        <p14:creationId xmlns:p14="http://schemas.microsoft.com/office/powerpoint/2010/main" val="33615063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5:27</a:t>
            </a:r>
          </a:p>
          <a:p>
            <a:r>
              <a:rPr lang="en-US" altLang="ja-JP" sz="1600" dirty="0" smtClean="0"/>
              <a:t>In </a:t>
            </a:r>
            <a:r>
              <a:rPr lang="en-US" altLang="ja-JP" sz="1600" dirty="0"/>
              <a:t>the third step, we </a:t>
            </a:r>
            <a:r>
              <a:rPr lang="en-US" altLang="ja-JP" sz="1600" dirty="0" smtClean="0"/>
              <a:t>categorize </a:t>
            </a:r>
            <a:r>
              <a:rPr lang="en-US" altLang="ja-JP" sz="1600" dirty="0"/>
              <a:t>code </a:t>
            </a:r>
            <a:r>
              <a:rPr lang="en-US" altLang="ja-JP" sz="1600" dirty="0" smtClean="0"/>
              <a:t>smells</a:t>
            </a:r>
            <a:r>
              <a:rPr lang="en-US" altLang="ja-JP" sz="1600" baseline="0" dirty="0" smtClean="0"/>
              <a:t> depending on whether they were refactored or not</a:t>
            </a:r>
            <a:r>
              <a:rPr lang="en-US" altLang="ja-JP" sz="1600" dirty="0" smtClean="0"/>
              <a:t>. </a:t>
            </a:r>
          </a:p>
          <a:p>
            <a:endParaRPr lang="ja-JP" altLang="en-US" sz="1600"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13</a:t>
            </a:fld>
            <a:endParaRPr kumimoji="1" lang="ja-JP" altLang="en-US"/>
          </a:p>
        </p:txBody>
      </p:sp>
    </p:spTree>
    <p:extLst>
      <p:ext uri="{BB962C8B-B14F-4D97-AF65-F5344CB8AC3E}">
        <p14:creationId xmlns:p14="http://schemas.microsoft.com/office/powerpoint/2010/main" val="39322571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5:37</a:t>
            </a:r>
          </a:p>
          <a:p>
            <a:r>
              <a:rPr lang="en-US" altLang="ja-JP" sz="1600" dirty="0" smtClean="0"/>
              <a:t>In </a:t>
            </a:r>
            <a:r>
              <a:rPr lang="en-US" altLang="ja-JP" sz="1600" dirty="0"/>
              <a:t>the final step, to answer research questions, we conducted two significant tests between refactored group and non-refactored group.</a:t>
            </a:r>
            <a:endParaRPr lang="ja-JP" altLang="en-US" sz="1600"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14</a:t>
            </a:fld>
            <a:endParaRPr kumimoji="1" lang="ja-JP" altLang="en-US"/>
          </a:p>
        </p:txBody>
      </p:sp>
    </p:spTree>
    <p:extLst>
      <p:ext uri="{BB962C8B-B14F-4D97-AF65-F5344CB8AC3E}">
        <p14:creationId xmlns:p14="http://schemas.microsoft.com/office/powerpoint/2010/main" val="14744743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766">
              <a:defRPr/>
            </a:pPr>
            <a:r>
              <a:rPr lang="en-US" altLang="ja-JP" sz="1600" dirty="0" smtClean="0"/>
              <a:t>5:48</a:t>
            </a:r>
          </a:p>
          <a:p>
            <a:pPr defTabSz="914766">
              <a:defRPr/>
            </a:pPr>
            <a:r>
              <a:rPr lang="en-US" altLang="ja-JP" sz="1600" dirty="0" smtClean="0"/>
              <a:t>To</a:t>
            </a:r>
            <a:r>
              <a:rPr lang="en-US" altLang="ja-JP" sz="1600" baseline="0" dirty="0" smtClean="0"/>
              <a:t> </a:t>
            </a:r>
            <a:r>
              <a:rPr lang="en-US" altLang="ja-JP" sz="1600" baseline="0" dirty="0" smtClean="0"/>
              <a:t>answer</a:t>
            </a:r>
            <a:r>
              <a:rPr lang="en-US" altLang="ja-JP" sz="1600" dirty="0" smtClean="0"/>
              <a:t> </a:t>
            </a:r>
            <a:r>
              <a:rPr lang="en-US" altLang="ja-JP" sz="1600" dirty="0"/>
              <a:t>research question 1, “</a:t>
            </a:r>
            <a:r>
              <a:rPr lang="en-US" altLang="ja-JP" sz="1600" kern="0" dirty="0">
                <a:solidFill>
                  <a:srgbClr val="000000"/>
                </a:solidFill>
              </a:rPr>
              <a:t>Do developers perform refactoring more frequently on code with more sever code smell?</a:t>
            </a:r>
            <a:r>
              <a:rPr lang="en-US" altLang="ja-JP" sz="1600" dirty="0"/>
              <a:t>”, we investigated whether refactored classes or methods have more severe code smells than non-refactored classes or methods. We conducted the Mann-Whitney U </a:t>
            </a:r>
            <a:r>
              <a:rPr lang="en-US" altLang="ja-JP" sz="1600" dirty="0" smtClean="0"/>
              <a:t>test, </a:t>
            </a:r>
            <a:r>
              <a:rPr lang="en-US" altLang="ja-JP" sz="1600" dirty="0"/>
              <a:t>which is a nonparametric significance </a:t>
            </a:r>
            <a:r>
              <a:rPr lang="en-US" altLang="ja-JP" sz="1600" dirty="0" smtClean="0"/>
              <a:t>test, </a:t>
            </a:r>
            <a:r>
              <a:rPr lang="en-US" altLang="ja-JP" sz="1600" dirty="0"/>
              <a:t>for each type of code smell separately. For example, we </a:t>
            </a:r>
            <a:r>
              <a:rPr lang="en-US" altLang="ja-JP" sz="1600" dirty="0" smtClean="0"/>
              <a:t>compared </a:t>
            </a:r>
            <a:r>
              <a:rPr lang="en-US" altLang="ja-JP" sz="1600" dirty="0"/>
              <a:t>the severity of code smells between group of refactored Blob Class and group of non-refactored Blob Class.</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15</a:t>
            </a:fld>
            <a:endParaRPr kumimoji="1" lang="ja-JP" altLang="en-US"/>
          </a:p>
        </p:txBody>
      </p:sp>
    </p:spTree>
    <p:extLst>
      <p:ext uri="{BB962C8B-B14F-4D97-AF65-F5344CB8AC3E}">
        <p14:creationId xmlns:p14="http://schemas.microsoft.com/office/powerpoint/2010/main" val="41302170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6:29</a:t>
            </a:r>
          </a:p>
          <a:p>
            <a:r>
              <a:rPr lang="en-US" altLang="ja-JP" sz="1600" dirty="0" smtClean="0"/>
              <a:t>This </a:t>
            </a:r>
            <a:r>
              <a:rPr lang="en-US" altLang="ja-JP" sz="1600" dirty="0" smtClean="0"/>
              <a:t>table shows the results of the Mann-Whitney U test </a:t>
            </a:r>
            <a:r>
              <a:rPr lang="en-US" altLang="ja-JP" sz="1600" baseline="0" dirty="0" smtClean="0"/>
              <a:t>obtained from all refactoring instances as well as obtained from refactoring instances corresponding to code smells. </a:t>
            </a:r>
            <a:r>
              <a:rPr kumimoji="1" lang="en-US" altLang="ja-JP" sz="1600" baseline="0" dirty="0" smtClean="0"/>
              <a:t>Fowler and Lanza suggested corresponding refactoring types for each type of code smell. In this presentation, we focus on corresponding refactoring instances because only corresponding refactoring are performed due to code smells. </a:t>
            </a:r>
            <a:endParaRPr lang="en-US" altLang="ja-JP" sz="1600" baseline="0" dirty="0" smtClean="0"/>
          </a:p>
          <a:p>
            <a:r>
              <a:rPr lang="en-US" altLang="ja-JP" sz="1600" dirty="0" smtClean="0"/>
              <a:t>In </a:t>
            </a:r>
            <a:r>
              <a:rPr lang="en-US" altLang="ja-JP" sz="1600" dirty="0"/>
              <a:t>this table, the check marks represent the existence of significant differences. </a:t>
            </a:r>
            <a:r>
              <a:rPr lang="en-US" altLang="ja-JP" sz="1600" dirty="0" smtClean="0"/>
              <a:t>‘n/a’ indicates that the Mann-Whitney U test was not applied because they are</a:t>
            </a:r>
            <a:r>
              <a:rPr lang="en-US" altLang="ja-JP" sz="1600" baseline="0" dirty="0" smtClean="0"/>
              <a:t> </a:t>
            </a:r>
            <a:r>
              <a:rPr lang="en-US" altLang="ja-JP" sz="1600" dirty="0" smtClean="0"/>
              <a:t>non-refactored classes. (As </a:t>
            </a:r>
            <a:r>
              <a:rPr lang="en-US" altLang="ja-JP" sz="1600" dirty="0"/>
              <a:t>shown in the table</a:t>
            </a:r>
            <a:r>
              <a:rPr lang="en-US" altLang="ja-JP" sz="1600" dirty="0" smtClean="0"/>
              <a:t>,) In</a:t>
            </a:r>
            <a:r>
              <a:rPr lang="en-US" altLang="ja-JP" sz="1600" baseline="0" dirty="0" smtClean="0"/>
              <a:t> the results obtained from  corresponding refactoring instances,</a:t>
            </a:r>
            <a:r>
              <a:rPr lang="en-US" altLang="ja-JP" sz="1600" dirty="0" smtClean="0"/>
              <a:t> there </a:t>
            </a:r>
            <a:r>
              <a:rPr lang="en-US" altLang="ja-JP" sz="1600" dirty="0"/>
              <a:t>are significant </a:t>
            </a:r>
            <a:r>
              <a:rPr lang="en-US" altLang="ja-JP" sz="1600" dirty="0" smtClean="0"/>
              <a:t>differences only for </a:t>
            </a:r>
            <a:r>
              <a:rPr lang="en-US" altLang="ja-JP" sz="1600" dirty="0"/>
              <a:t>Blob Class, Blob Operation, and Sibling Duplication</a:t>
            </a:r>
            <a:r>
              <a:rPr lang="en-US" altLang="ja-JP" sz="1600" dirty="0" smtClean="0"/>
              <a:t>. </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16</a:t>
            </a:fld>
            <a:endParaRPr kumimoji="1" lang="ja-JP" altLang="en-US"/>
          </a:p>
        </p:txBody>
      </p:sp>
    </p:spTree>
    <p:extLst>
      <p:ext uri="{BB962C8B-B14F-4D97-AF65-F5344CB8AC3E}">
        <p14:creationId xmlns:p14="http://schemas.microsoft.com/office/powerpoint/2010/main" val="3221786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766">
              <a:defRPr/>
            </a:pPr>
            <a:r>
              <a:rPr lang="en-US" altLang="ja-JP" sz="1600" dirty="0" smtClean="0"/>
              <a:t>7:32</a:t>
            </a:r>
          </a:p>
          <a:p>
            <a:pPr defTabSz="914766">
              <a:defRPr/>
            </a:pPr>
            <a:r>
              <a:rPr lang="en-US" altLang="ja-JP" sz="1600" dirty="0" smtClean="0"/>
              <a:t>To </a:t>
            </a:r>
            <a:r>
              <a:rPr lang="en-US" altLang="ja-JP" sz="1600" dirty="0" smtClean="0"/>
              <a:t>answer </a:t>
            </a:r>
            <a:r>
              <a:rPr lang="en-US" altLang="ja-JP" sz="1600" dirty="0"/>
              <a:t>research question 2, “</a:t>
            </a:r>
            <a:r>
              <a:rPr lang="en-US" altLang="ja-JP" sz="1600" kern="0" dirty="0">
                <a:solidFill>
                  <a:srgbClr val="000000"/>
                </a:solidFill>
              </a:rPr>
              <a:t>Does refactoring decrease the severity of code smell?</a:t>
            </a:r>
            <a:r>
              <a:rPr lang="en-US" altLang="ja-JP" sz="1600" dirty="0"/>
              <a:t>”, we investigated </a:t>
            </a:r>
            <a:r>
              <a:rPr lang="en-US" altLang="ja-JP" sz="1600" kern="0" dirty="0" smtClean="0">
                <a:solidFill>
                  <a:srgbClr val="000000"/>
                </a:solidFill>
              </a:rPr>
              <a:t>whether there are significant differences in the change of the severity value between refactored classes/method and non-refactored classes/method</a:t>
            </a:r>
            <a:r>
              <a:rPr lang="en-US" altLang="ja-JP" sz="1600" dirty="0" smtClean="0"/>
              <a:t>. </a:t>
            </a:r>
            <a:r>
              <a:rPr lang="en-US" altLang="ja-JP" sz="1600" dirty="0"/>
              <a:t>We also conducted the Mann-Whitney U test for each type of code smell separately. We </a:t>
            </a:r>
            <a:r>
              <a:rPr lang="en-US" altLang="ja-JP" sz="1600" dirty="0" smtClean="0"/>
              <a:t>compared </a:t>
            </a:r>
            <a:r>
              <a:rPr lang="en-US" altLang="ja-JP" sz="1600" dirty="0"/>
              <a:t>the change of the severity of code smells </a:t>
            </a:r>
            <a:r>
              <a:rPr lang="en-US" altLang="ja-JP" sz="1600" dirty="0" smtClean="0"/>
              <a:t>among </a:t>
            </a:r>
            <a:r>
              <a:rPr lang="en-US" altLang="ja-JP" sz="1600" dirty="0"/>
              <a:t>the same type of Code Smell.</a:t>
            </a:r>
            <a:endParaRPr lang="ja-JP" altLang="en-US" sz="1600" dirty="0"/>
          </a:p>
          <a:p>
            <a:endParaRPr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17</a:t>
            </a:fld>
            <a:endParaRPr kumimoji="1" lang="ja-JP" altLang="en-US"/>
          </a:p>
        </p:txBody>
      </p:sp>
    </p:spTree>
    <p:extLst>
      <p:ext uri="{BB962C8B-B14F-4D97-AF65-F5344CB8AC3E}">
        <p14:creationId xmlns:p14="http://schemas.microsoft.com/office/powerpoint/2010/main" val="2269786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8:10</a:t>
            </a:r>
          </a:p>
          <a:p>
            <a:r>
              <a:rPr lang="en-US" altLang="ja-JP" sz="1600" dirty="0" smtClean="0"/>
              <a:t>This </a:t>
            </a:r>
            <a:r>
              <a:rPr lang="en-US" altLang="ja-JP" sz="1600" dirty="0"/>
              <a:t>table shows the results of the Mann-Whitney U test for RQ2. </a:t>
            </a:r>
            <a:r>
              <a:rPr lang="en-US" altLang="ja-JP" sz="1600" dirty="0" smtClean="0"/>
              <a:t>As well as the </a:t>
            </a:r>
            <a:r>
              <a:rPr lang="en-US" altLang="ja-JP" sz="1600" baseline="0" dirty="0" smtClean="0"/>
              <a:t>previous </a:t>
            </a:r>
            <a:r>
              <a:rPr lang="en-US" altLang="ja-JP" sz="1600" dirty="0" smtClean="0"/>
              <a:t>table</a:t>
            </a:r>
            <a:r>
              <a:rPr lang="en-US" altLang="ja-JP" sz="1600" dirty="0"/>
              <a:t>, the check marks represent the existence of significant differences. ‘n/a’ indicates that the Mann-Whitney U test was not applied because they are classes without code smells or non-refactored classes. </a:t>
            </a:r>
            <a:r>
              <a:rPr lang="en-US" altLang="ja-JP" sz="1600" dirty="0" smtClean="0"/>
              <a:t>As shown in the table,</a:t>
            </a:r>
            <a:r>
              <a:rPr lang="en-US" altLang="ja-JP" sz="1600" baseline="0" dirty="0" smtClean="0"/>
              <a:t> </a:t>
            </a:r>
            <a:r>
              <a:rPr lang="en-US" altLang="ja-JP" sz="1600" dirty="0" smtClean="0"/>
              <a:t>there </a:t>
            </a:r>
            <a:r>
              <a:rPr lang="en-US" altLang="ja-JP" sz="1600" dirty="0"/>
              <a:t>are significant differences for Blob Class, Blob Operation, and Internal Duplication.</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18</a:t>
            </a:fld>
            <a:endParaRPr kumimoji="1" lang="ja-JP" altLang="en-US"/>
          </a:p>
        </p:txBody>
      </p:sp>
    </p:spTree>
    <p:extLst>
      <p:ext uri="{BB962C8B-B14F-4D97-AF65-F5344CB8AC3E}">
        <p14:creationId xmlns:p14="http://schemas.microsoft.com/office/powerpoint/2010/main" val="17334332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766">
              <a:defRPr/>
            </a:pPr>
            <a:r>
              <a:rPr lang="en-US" altLang="ja-JP" sz="1600" dirty="0" smtClean="0"/>
              <a:t>8:55</a:t>
            </a:r>
          </a:p>
          <a:p>
            <a:pPr defTabSz="914766">
              <a:defRPr/>
            </a:pPr>
            <a:r>
              <a:rPr lang="en-US" altLang="ja-JP" sz="1600" dirty="0" smtClean="0"/>
              <a:t>Only </a:t>
            </a:r>
            <a:r>
              <a:rPr lang="en-US" altLang="ja-JP" sz="1600" dirty="0"/>
              <a:t>Blob Class and Blob Operation showed significant differences for both RQ1 and RQ2. For these types of code sells, refactorings were performed more frequently on code with more severe code smell and refactorings significantly decreased the severity. </a:t>
            </a:r>
            <a:r>
              <a:rPr lang="en-US" altLang="ja-JP" sz="1600" dirty="0" smtClean="0"/>
              <a:t>Whereas, </a:t>
            </a:r>
            <a:r>
              <a:rPr lang="en-US" altLang="ja-JP" sz="1600" dirty="0"/>
              <a:t>the severity was not a useful indicator for the other types of Code Smell. </a:t>
            </a:r>
          </a:p>
          <a:p>
            <a:pPr defTabSz="914766">
              <a:defRPr/>
            </a:pPr>
            <a:r>
              <a:rPr lang="en-US" altLang="ja-JP" sz="1600" dirty="0"/>
              <a:t>In conclusion, for Blob Class and Blob Operation, it is useful to preferentially show more severe Code Smell to developers. </a:t>
            </a:r>
          </a:p>
          <a:p>
            <a:pPr defTabSz="914766">
              <a:defRPr/>
            </a:pPr>
            <a:endParaRPr lang="en-US" altLang="ja-JP" sz="16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19</a:t>
            </a:fld>
            <a:endParaRPr kumimoji="1" lang="ja-JP" altLang="en-US"/>
          </a:p>
        </p:txBody>
      </p:sp>
    </p:spTree>
    <p:extLst>
      <p:ext uri="{BB962C8B-B14F-4D97-AF65-F5344CB8AC3E}">
        <p14:creationId xmlns:p14="http://schemas.microsoft.com/office/powerpoint/2010/main" val="910580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a:t>At first, I will explain about the background of </a:t>
            </a:r>
            <a:r>
              <a:rPr lang="en-US" altLang="ja-JP" sz="1600" dirty="0" smtClean="0"/>
              <a:t>our </a:t>
            </a:r>
            <a:r>
              <a:rPr lang="en-US" altLang="ja-JP" sz="1600" dirty="0"/>
              <a:t>research. Code smell is a symptom of poor design that may hinder code comprehension. </a:t>
            </a:r>
            <a:r>
              <a:rPr lang="en-US" altLang="ja-JP" sz="1600" dirty="0" smtClean="0"/>
              <a:t>It </a:t>
            </a:r>
            <a:r>
              <a:rPr lang="en-US" altLang="ja-JP" sz="1600" dirty="0"/>
              <a:t>is used to find structure in source code that suggest the possibility of refactoring.</a:t>
            </a:r>
          </a:p>
          <a:p>
            <a:r>
              <a:rPr lang="en-US" altLang="ja-JP" sz="1600" dirty="0"/>
              <a:t>This table </a:t>
            </a:r>
            <a:r>
              <a:rPr lang="en-US" altLang="ja-JP" sz="1600" dirty="0" smtClean="0"/>
              <a:t>shows two types of </a:t>
            </a:r>
            <a:r>
              <a:rPr lang="en-US" altLang="ja-JP" sz="1600" dirty="0"/>
              <a:t>Code </a:t>
            </a:r>
            <a:r>
              <a:rPr lang="en-US" altLang="ja-JP" sz="1600" dirty="0" smtClean="0"/>
              <a:t>Smell. </a:t>
            </a:r>
            <a:r>
              <a:rPr lang="en-US" altLang="ja-JP" sz="1600" dirty="0"/>
              <a:t>Blob Class is a type of code smell which indicates a large and complex class. Also, Blob Operation is another type of code smell which indicates a large and complex method.</a:t>
            </a:r>
            <a:endParaRPr lang="ja-JP" altLang="en-US" sz="1600"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2</a:t>
            </a:fld>
            <a:endParaRPr kumimoji="1" lang="ja-JP" altLang="en-US"/>
          </a:p>
        </p:txBody>
      </p:sp>
    </p:spTree>
    <p:extLst>
      <p:ext uri="{BB962C8B-B14F-4D97-AF65-F5344CB8AC3E}">
        <p14:creationId xmlns:p14="http://schemas.microsoft.com/office/powerpoint/2010/main" val="12984265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9:33</a:t>
            </a:r>
          </a:p>
          <a:p>
            <a:r>
              <a:rPr lang="en-US" altLang="ja-JP" sz="1600" dirty="0" smtClean="0"/>
              <a:t>In </a:t>
            </a:r>
            <a:r>
              <a:rPr lang="en-US" altLang="ja-JP" sz="1600" dirty="0"/>
              <a:t>summary, this study investigated the effect of the severity of code smells on refactorings performed through 64 releases of three Java OSS systems. Based on our investigation results, it turns out that developers perform refactoring more frequently on code with more severe code smell for Blob Class and Blob Operation. </a:t>
            </a:r>
          </a:p>
          <a:p>
            <a:r>
              <a:rPr lang="en-US" altLang="ja-JP" sz="1600" dirty="0"/>
              <a:t>As future work, we plan to analyze additional software systems to achieve the generality of our findings.</a:t>
            </a:r>
          </a:p>
          <a:p>
            <a:r>
              <a:rPr lang="en-US" altLang="ja-JP" sz="1600" dirty="0"/>
              <a:t>Thank you very much for your attention. </a:t>
            </a:r>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20</a:t>
            </a:fld>
            <a:endParaRPr kumimoji="1" lang="ja-JP" altLang="en-US"/>
          </a:p>
        </p:txBody>
      </p:sp>
    </p:spTree>
    <p:extLst>
      <p:ext uri="{BB962C8B-B14F-4D97-AF65-F5344CB8AC3E}">
        <p14:creationId xmlns:p14="http://schemas.microsoft.com/office/powerpoint/2010/main" val="3322265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a:t>Refactoring is a process of changing the internal structure of software without altering the external behavior. It is a promising way to improve the maintainability of a software system. By performing Refactoring, a developer can modify complicated source code into sophisticated source code which is easy to be maintained.</a:t>
            </a:r>
          </a:p>
          <a:p>
            <a:endParaRPr lang="en-US" altLang="ja-JP" sz="1600"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21</a:t>
            </a:fld>
            <a:endParaRPr kumimoji="1" lang="ja-JP" altLang="en-US"/>
          </a:p>
        </p:txBody>
      </p:sp>
    </p:spTree>
    <p:extLst>
      <p:ext uri="{BB962C8B-B14F-4D97-AF65-F5344CB8AC3E}">
        <p14:creationId xmlns:p14="http://schemas.microsoft.com/office/powerpoint/2010/main" val="3350331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0:54</a:t>
            </a:r>
          </a:p>
          <a:p>
            <a:r>
              <a:rPr lang="en-US" altLang="ja-JP" sz="1600" dirty="0" smtClean="0"/>
              <a:t>Nowadays</a:t>
            </a:r>
            <a:r>
              <a:rPr lang="en-US" altLang="ja-JP" sz="1600" dirty="0"/>
              <a:t>, many code quality analysis tools can </a:t>
            </a:r>
            <a:r>
              <a:rPr lang="en-US" altLang="ja-JP" sz="1600" dirty="0" smtClean="0"/>
              <a:t>automatically detect </a:t>
            </a:r>
            <a:r>
              <a:rPr lang="en-US" altLang="ja-JP" sz="1600" dirty="0"/>
              <a:t>code smell </a:t>
            </a:r>
            <a:r>
              <a:rPr lang="en-US" altLang="ja-JP" sz="1600" dirty="0" smtClean="0"/>
              <a:t>from </a:t>
            </a:r>
            <a:r>
              <a:rPr lang="en-US" altLang="ja-JP" sz="1600" dirty="0"/>
              <a:t>source </a:t>
            </a:r>
            <a:r>
              <a:rPr lang="en-US" altLang="ja-JP" sz="1600" dirty="0" smtClean="0"/>
              <a:t>code. </a:t>
            </a:r>
            <a:r>
              <a:rPr lang="en-US" altLang="ja-JP" sz="1600" dirty="0"/>
              <a:t>Most of them use software quality metrics to identify code </a:t>
            </a:r>
            <a:r>
              <a:rPr lang="en-US" altLang="ja-JP" sz="1600" dirty="0" smtClean="0"/>
              <a:t>smells. This </a:t>
            </a:r>
            <a:r>
              <a:rPr lang="en-US" altLang="ja-JP" sz="1600" dirty="0"/>
              <a:t>figure show </a:t>
            </a:r>
            <a:r>
              <a:rPr lang="en-US" altLang="ja-JP" sz="1600" dirty="0" smtClean="0"/>
              <a:t>an example</a:t>
            </a:r>
            <a:r>
              <a:rPr lang="en-US" altLang="ja-JP" sz="1600" baseline="0" dirty="0" smtClean="0"/>
              <a:t> of </a:t>
            </a:r>
            <a:r>
              <a:rPr lang="en-US" altLang="ja-JP" sz="1600" dirty="0" smtClean="0"/>
              <a:t>detection </a:t>
            </a:r>
            <a:r>
              <a:rPr lang="en-US" altLang="ja-JP" sz="1600" dirty="0"/>
              <a:t>rule </a:t>
            </a:r>
            <a:r>
              <a:rPr lang="en-US" altLang="ja-JP" sz="1600" dirty="0" smtClean="0"/>
              <a:t>for </a:t>
            </a:r>
            <a:r>
              <a:rPr lang="en-US" altLang="ja-JP" sz="1600" dirty="0"/>
              <a:t>Blob Class. A class that has very high LOC, very high WMC and satisfy other </a:t>
            </a:r>
            <a:r>
              <a:rPr lang="en-US" altLang="ja-JP" sz="1600" dirty="0" smtClean="0"/>
              <a:t>conditions </a:t>
            </a:r>
            <a:r>
              <a:rPr lang="en-US" altLang="ja-JP" sz="1600" dirty="0"/>
              <a:t>will be detected as Blob Class.</a:t>
            </a:r>
            <a:endParaRPr lang="ja-JP" altLang="en-US" sz="1600"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3</a:t>
            </a:fld>
            <a:endParaRPr kumimoji="1" lang="ja-JP" altLang="en-US"/>
          </a:p>
        </p:txBody>
      </p:sp>
    </p:spTree>
    <p:extLst>
      <p:ext uri="{BB962C8B-B14F-4D97-AF65-F5344CB8AC3E}">
        <p14:creationId xmlns:p14="http://schemas.microsoft.com/office/powerpoint/2010/main" val="2103919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4766">
              <a:defRPr/>
            </a:pPr>
            <a:r>
              <a:rPr lang="en-US" altLang="ja-JP" sz="1600" kern="0" dirty="0" smtClean="0"/>
              <a:t>1:22</a:t>
            </a:r>
          </a:p>
          <a:p>
            <a:pPr marL="0" lvl="1" defTabSz="914766">
              <a:defRPr/>
            </a:pPr>
            <a:r>
              <a:rPr lang="en-US" altLang="ja-JP" sz="1600" kern="0" dirty="0" smtClean="0"/>
              <a:t>In </a:t>
            </a:r>
            <a:r>
              <a:rPr lang="en-US" altLang="ja-JP" sz="1600" kern="0" dirty="0"/>
              <a:t>large-scale source code, tools detect a large number of code smells. Therefore, developers must determine which code smells should be preferentially </a:t>
            </a:r>
            <a:r>
              <a:rPr lang="en-US" altLang="ja-JP" sz="1600" kern="0" dirty="0" smtClean="0"/>
              <a:t>refactored.</a:t>
            </a:r>
            <a:r>
              <a:rPr lang="en-US" altLang="ja-JP" sz="1600" kern="0" baseline="0" dirty="0" smtClean="0"/>
              <a:t> </a:t>
            </a:r>
            <a:endParaRPr lang="ja-JP" altLang="en-US" sz="1600"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4</a:t>
            </a:fld>
            <a:endParaRPr kumimoji="1" lang="ja-JP" altLang="en-US"/>
          </a:p>
        </p:txBody>
      </p:sp>
    </p:spTree>
    <p:extLst>
      <p:ext uri="{BB962C8B-B14F-4D97-AF65-F5344CB8AC3E}">
        <p14:creationId xmlns:p14="http://schemas.microsoft.com/office/powerpoint/2010/main" val="29828556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4766">
              <a:defRPr/>
            </a:pPr>
            <a:r>
              <a:rPr lang="en-US" altLang="ja-JP" sz="1600" kern="0" dirty="0" smtClean="0"/>
              <a:t>1:35</a:t>
            </a:r>
          </a:p>
          <a:p>
            <a:pPr marL="0" lvl="1" defTabSz="914766">
              <a:defRPr/>
            </a:pPr>
            <a:r>
              <a:rPr lang="en-US" altLang="ja-JP" sz="1600" kern="0" dirty="0" smtClean="0"/>
              <a:t>To </a:t>
            </a:r>
            <a:r>
              <a:rPr lang="en-US" altLang="ja-JP" sz="1600" kern="0" dirty="0"/>
              <a:t>prioritize code smells, several tools </a:t>
            </a:r>
            <a:r>
              <a:rPr lang="en-US" altLang="ja-JP" sz="1600" kern="0" dirty="0" smtClean="0"/>
              <a:t>calculated</a:t>
            </a:r>
            <a:r>
              <a:rPr lang="en-US" altLang="ja-JP" sz="1600" kern="0" baseline="0" dirty="0" smtClean="0"/>
              <a:t> </a:t>
            </a:r>
            <a:r>
              <a:rPr lang="en-US" altLang="ja-JP" sz="1600" kern="0" dirty="0" smtClean="0"/>
              <a:t>the </a:t>
            </a:r>
            <a:r>
              <a:rPr lang="en-US" altLang="ja-JP" sz="1600" kern="0" dirty="0"/>
              <a:t>severity </a:t>
            </a:r>
            <a:r>
              <a:rPr lang="en-US" altLang="ja-JP" sz="1600" kern="0" dirty="0" smtClean="0"/>
              <a:t>value of </a:t>
            </a:r>
            <a:r>
              <a:rPr lang="en-US" altLang="ja-JP" sz="1600" kern="0" dirty="0"/>
              <a:t>each detected instances. The severity </a:t>
            </a:r>
            <a:r>
              <a:rPr lang="en-US" altLang="ja-JP" sz="1600" kern="0" dirty="0" smtClean="0"/>
              <a:t>value of </a:t>
            </a:r>
            <a:r>
              <a:rPr lang="en-US" altLang="ja-JP" sz="1600" kern="0" dirty="0"/>
              <a:t>code smell is calculated based on </a:t>
            </a:r>
            <a:r>
              <a:rPr lang="en-US" altLang="ja-JP" sz="1600" kern="0" dirty="0" smtClean="0"/>
              <a:t>the software metrics.</a:t>
            </a:r>
            <a:r>
              <a:rPr lang="ja-JP" altLang="en-US" sz="1600" kern="0" baseline="0" dirty="0" smtClean="0"/>
              <a:t> </a:t>
            </a:r>
            <a:r>
              <a:rPr lang="en-US" altLang="ja-JP" sz="1600" dirty="0" smtClean="0"/>
              <a:t>Several software metrics are used to identify refactoring opportunities. </a:t>
            </a:r>
            <a:endParaRPr lang="en-US" altLang="ja-JP" sz="1600" kern="0" dirty="0"/>
          </a:p>
          <a:p>
            <a:endParaRPr lang="ja-JP" altLang="en-US" sz="1600"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5</a:t>
            </a:fld>
            <a:endParaRPr kumimoji="1" lang="ja-JP" altLang="en-US"/>
          </a:p>
        </p:txBody>
      </p:sp>
    </p:spTree>
    <p:extLst>
      <p:ext uri="{BB962C8B-B14F-4D97-AF65-F5344CB8AC3E}">
        <p14:creationId xmlns:p14="http://schemas.microsoft.com/office/powerpoint/2010/main" val="4083295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600" dirty="0" smtClean="0"/>
          </a:p>
          <a:p>
            <a:r>
              <a:rPr lang="en-US" altLang="ja-JP" sz="1600" dirty="0" smtClean="0"/>
              <a:t>2:02</a:t>
            </a:r>
          </a:p>
          <a:p>
            <a:r>
              <a:rPr lang="en-US" altLang="ja-JP" sz="1600" dirty="0" smtClean="0"/>
              <a:t>Several code</a:t>
            </a:r>
            <a:r>
              <a:rPr lang="en-US" altLang="ja-JP" sz="1600" baseline="0" dirty="0" smtClean="0"/>
              <a:t> smell </a:t>
            </a:r>
            <a:r>
              <a:rPr lang="en-US" altLang="ja-JP" sz="1600" dirty="0" smtClean="0"/>
              <a:t>tools </a:t>
            </a:r>
            <a:r>
              <a:rPr lang="en-US" altLang="ja-JP" sz="1600" dirty="0"/>
              <a:t>prioritize code smells based on the severity calculated with software metrics. </a:t>
            </a:r>
            <a:r>
              <a:rPr lang="en-US" altLang="ja-JP" sz="1600" dirty="0" smtClean="0"/>
              <a:t>However</a:t>
            </a:r>
            <a:r>
              <a:rPr lang="en-US" altLang="ja-JP" sz="1600" dirty="0"/>
              <a:t>, it is still unclear whether the severity indicators are in line with developers’ perception. If not in line with developers’ perception, severity based prioritization is inappropriate to suggest refactoring. Therefore, it is necessary to </a:t>
            </a:r>
            <a:r>
              <a:rPr lang="en-US" altLang="ja-JP" sz="1600" dirty="0" smtClean="0"/>
              <a:t>investigate </a:t>
            </a:r>
            <a:r>
              <a:rPr lang="en-US" altLang="ja-JP" sz="1600" dirty="0"/>
              <a:t>whether developers focus on code with sever code smell.</a:t>
            </a:r>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6</a:t>
            </a:fld>
            <a:endParaRPr kumimoji="1" lang="ja-JP" altLang="en-US"/>
          </a:p>
        </p:txBody>
      </p:sp>
    </p:spTree>
    <p:extLst>
      <p:ext uri="{BB962C8B-B14F-4D97-AF65-F5344CB8AC3E}">
        <p14:creationId xmlns:p14="http://schemas.microsoft.com/office/powerpoint/2010/main" val="1743087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2:31</a:t>
            </a:r>
          </a:p>
          <a:p>
            <a:r>
              <a:rPr lang="en-US" altLang="ja-JP" sz="1600" dirty="0" smtClean="0"/>
              <a:t>Next</a:t>
            </a:r>
            <a:r>
              <a:rPr lang="en-US" altLang="ja-JP" sz="1600" dirty="0"/>
              <a:t>, I will give an overview of this research. We investigated the relationship between the severity of code smells and refactoring performed in software development. </a:t>
            </a:r>
            <a:r>
              <a:rPr lang="en-US" altLang="ja-JP" sz="1600" dirty="0" smtClean="0"/>
              <a:t>In this study, we </a:t>
            </a:r>
            <a:r>
              <a:rPr lang="en-US" altLang="ja-JP" sz="1600" dirty="0"/>
              <a:t>set </a:t>
            </a:r>
            <a:r>
              <a:rPr lang="en-US" altLang="ja-JP" sz="1600" dirty="0" smtClean="0"/>
              <a:t>up</a:t>
            </a:r>
            <a:r>
              <a:rPr lang="en-US" altLang="ja-JP" sz="1600" baseline="0" dirty="0" smtClean="0"/>
              <a:t> </a:t>
            </a:r>
            <a:r>
              <a:rPr lang="en-US" altLang="ja-JP" sz="1600" dirty="0" smtClean="0"/>
              <a:t>two </a:t>
            </a:r>
            <a:r>
              <a:rPr lang="en-US" altLang="ja-JP" sz="1600" dirty="0"/>
              <a:t>research questions. The first one is “Do developers perform refactoring more frequently on code with more sever code smell?” and the second one is “Does refactoring decrease the severity of code smell?”.</a:t>
            </a:r>
          </a:p>
          <a:p>
            <a:endParaRPr kumimoji="1" lang="ja-JP" altLang="en-US"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7</a:t>
            </a:fld>
            <a:endParaRPr kumimoji="1" lang="ja-JP" altLang="en-US"/>
          </a:p>
        </p:txBody>
      </p:sp>
    </p:spTree>
    <p:extLst>
      <p:ext uri="{BB962C8B-B14F-4D97-AF65-F5344CB8AC3E}">
        <p14:creationId xmlns:p14="http://schemas.microsoft.com/office/powerpoint/2010/main" val="1057441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2:59</a:t>
            </a:r>
          </a:p>
          <a:p>
            <a:r>
              <a:rPr lang="en-US" altLang="ja-JP" sz="1600" dirty="0" smtClean="0"/>
              <a:t>In </a:t>
            </a:r>
            <a:r>
              <a:rPr lang="en-US" altLang="ja-JP" sz="1600" dirty="0"/>
              <a:t>our investigation, we analyzed sixty four release versions of three Java Open Source Software systems. We also used the dataset of refactoring that was collected by </a:t>
            </a:r>
            <a:r>
              <a:rPr lang="en-US" altLang="ja-JP" sz="1600" dirty="0" err="1"/>
              <a:t>Bavota</a:t>
            </a:r>
            <a:r>
              <a:rPr lang="en-US" altLang="ja-JP" sz="1600" dirty="0"/>
              <a:t> et al.</a:t>
            </a:r>
          </a:p>
          <a:p>
            <a:r>
              <a:rPr lang="en-US" altLang="ja-JP" sz="1600" dirty="0" smtClean="0"/>
              <a:t>This </a:t>
            </a:r>
            <a:r>
              <a:rPr lang="en-US" altLang="ja-JP" sz="1600" dirty="0"/>
              <a:t>table </a:t>
            </a:r>
            <a:r>
              <a:rPr lang="en-US" altLang="ja-JP" sz="1600" dirty="0" smtClean="0"/>
              <a:t>shows </a:t>
            </a:r>
            <a:r>
              <a:rPr lang="en-US" altLang="ja-JP" sz="1600" dirty="0"/>
              <a:t>the summary of analyzed systems. </a:t>
            </a:r>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8</a:t>
            </a:fld>
            <a:endParaRPr kumimoji="1" lang="ja-JP" altLang="en-US"/>
          </a:p>
        </p:txBody>
      </p:sp>
    </p:spTree>
    <p:extLst>
      <p:ext uri="{BB962C8B-B14F-4D97-AF65-F5344CB8AC3E}">
        <p14:creationId xmlns:p14="http://schemas.microsoft.com/office/powerpoint/2010/main" val="1429613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600" dirty="0" smtClean="0"/>
              <a:t>3:19</a:t>
            </a:r>
          </a:p>
          <a:p>
            <a:r>
              <a:rPr lang="en-US" altLang="ja-JP" sz="1600" dirty="0" smtClean="0"/>
              <a:t>Our </a:t>
            </a:r>
            <a:r>
              <a:rPr lang="en-US" altLang="ja-JP" sz="1600" dirty="0"/>
              <a:t>investigation is comprised of four steps. </a:t>
            </a:r>
          </a:p>
          <a:p>
            <a:r>
              <a:rPr lang="en-US" altLang="ja-JP" sz="1600" dirty="0"/>
              <a:t>In the first step, we detected code smells from source code of each release </a:t>
            </a:r>
            <a:r>
              <a:rPr lang="en-US" altLang="ja-JP" sz="1600" dirty="0" smtClean="0"/>
              <a:t>version.</a:t>
            </a:r>
            <a:endParaRPr lang="ja-JP" altLang="en-US" sz="1600" dirty="0"/>
          </a:p>
        </p:txBody>
      </p:sp>
      <p:sp>
        <p:nvSpPr>
          <p:cNvPr id="4" name="スライド番号プレースホルダー 3"/>
          <p:cNvSpPr>
            <a:spLocks noGrp="1"/>
          </p:cNvSpPr>
          <p:nvPr>
            <p:ph type="sldNum" sz="quarter" idx="10"/>
          </p:nvPr>
        </p:nvSpPr>
        <p:spPr/>
        <p:txBody>
          <a:bodyPr/>
          <a:lstStyle/>
          <a:p>
            <a:fld id="{AEDA81E7-3765-41C0-82D9-84FED0A5747E}" type="slidenum">
              <a:rPr kumimoji="1" lang="ja-JP" altLang="en-US" smtClean="0"/>
              <a:t>9</a:t>
            </a:fld>
            <a:endParaRPr kumimoji="1" lang="ja-JP" altLang="en-US"/>
          </a:p>
        </p:txBody>
      </p:sp>
    </p:spTree>
    <p:extLst>
      <p:ext uri="{BB962C8B-B14F-4D97-AF65-F5344CB8AC3E}">
        <p14:creationId xmlns:p14="http://schemas.microsoft.com/office/powerpoint/2010/main" val="25261749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sp>
        <p:nvSpPr>
          <p:cNvPr id="3093" name="Text Box 21"/>
          <p:cNvSpPr txBox="1">
            <a:spLocks noChangeArrowheads="1"/>
          </p:cNvSpPr>
          <p:nvPr userDrawn="1"/>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35616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615289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527541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smtClean="0">
                <a:solidFill>
                  <a:srgbClr val="000000"/>
                </a:solidFill>
              </a:rPr>
              <a:pPr/>
              <a:t>‹#›</a:t>
            </a:fld>
            <a:endParaRPr lang="en-US" altLang="ja-JP">
              <a:solidFill>
                <a:srgbClr val="000000"/>
              </a:solidFill>
            </a:endParaRPr>
          </a:p>
        </p:txBody>
      </p:sp>
      <p:sp>
        <p:nvSpPr>
          <p:cNvPr id="12"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
        <p:nvSpPr>
          <p:cNvPr id="13" name="Text Box 21"/>
          <p:cNvSpPr txBox="1">
            <a:spLocks noChangeArrowheads="1"/>
          </p:cNvSpPr>
          <p:nvPr userDrawn="1"/>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Tree>
    <p:extLst>
      <p:ext uri="{BB962C8B-B14F-4D97-AF65-F5344CB8AC3E}">
        <p14:creationId xmlns:p14="http://schemas.microsoft.com/office/powerpoint/2010/main" val="249017860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80518285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751380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279528"/>
            <a:ext cx="4038600" cy="48466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79526"/>
            <a:ext cx="4038600" cy="48466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152649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4394990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7357799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248630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15732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64611669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16869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1939887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769977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929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34857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029726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453996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0170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54344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257758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fontAlgn="base">
              <a:spcBef>
                <a:spcPct val="0"/>
              </a:spcBef>
              <a:spcAft>
                <a:spcPct val="0"/>
              </a:spcAft>
            </a:pPr>
            <a:endParaRPr lang="en-US" altLang="ja-JP">
              <a:solidFill>
                <a:srgbClr val="FFFFFF"/>
              </a:solidFill>
            </a:endParaRPr>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ltLang="ja-JP">
                <a:solidFill>
                  <a:srgbClr val="000000"/>
                </a:solidFill>
              </a:rPr>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D5496B1-25AB-42E4-9FB2-6D8F98E71759}" type="slidenum">
              <a:rPr lang="en-US" altLang="ja-JP">
                <a:solidFill>
                  <a:srgbClr val="000000"/>
                </a:solidFill>
              </a:rPr>
              <a:pPr fontAlgn="base">
                <a:spcBef>
                  <a:spcPct val="0"/>
                </a:spcBef>
                <a:spcAft>
                  <a:spcPct val="0"/>
                </a:spcAft>
              </a:pPr>
              <a:t>‹#›</a:t>
            </a:fld>
            <a:endParaRPr lang="en-US" altLang="ja-JP">
              <a:solidFill>
                <a:srgbClr val="000000"/>
              </a:solidFill>
            </a:endParaRPr>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34122292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307182"/>
            <a:ext cx="8218488" cy="7881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308807"/>
            <a:ext cx="8229600" cy="48110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1036" name="Line 12"/>
          <p:cNvSpPr>
            <a:spLocks noChangeShapeType="1"/>
          </p:cNvSpPr>
          <p:nvPr/>
        </p:nvSpPr>
        <p:spPr bwMode="auto">
          <a:xfrm>
            <a:off x="457200" y="1202091"/>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101600" y="23178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fontAlgn="base">
              <a:spcBef>
                <a:spcPct val="0"/>
              </a:spcBef>
              <a:spcAft>
                <a:spcPct val="0"/>
              </a:spcAft>
            </a:pPr>
            <a:endParaRPr lang="en-US" altLang="ja-JP">
              <a:solidFill>
                <a:srgbClr val="FFFFFF"/>
              </a:solidFill>
            </a:endParaRPr>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1104221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10.emf"/><Relationship Id="rId4" Type="http://schemas.openxmlformats.org/officeDocument/2006/relationships/package" Target="../embeddings/Microsoft_Excel_______1.xlsx"/></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3.xml"/><Relationship Id="rId1" Type="http://schemas.openxmlformats.org/officeDocument/2006/relationships/vmlDrawing" Target="../drawings/vmlDrawing2.vml"/><Relationship Id="rId5" Type="http://schemas.openxmlformats.org/officeDocument/2006/relationships/image" Target="../media/image11.emf"/><Relationship Id="rId4" Type="http://schemas.openxmlformats.org/officeDocument/2006/relationships/package" Target="../embeddings/Microsoft_Excel_______2.xlsx"/></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1.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65043" y="1484315"/>
            <a:ext cx="8613913" cy="1470025"/>
          </a:xfrm>
        </p:spPr>
        <p:txBody>
          <a:bodyPr>
            <a:noAutofit/>
          </a:bodyPr>
          <a:lstStyle/>
          <a:p>
            <a:r>
              <a:rPr lang="en-US" altLang="ja-JP" sz="5400" dirty="0" smtClean="0"/>
              <a:t>Do Developers Focus on </a:t>
            </a:r>
            <a:br>
              <a:rPr lang="en-US" altLang="ja-JP" sz="5400" dirty="0" smtClean="0"/>
            </a:br>
            <a:r>
              <a:rPr lang="en-US" altLang="ja-JP" sz="5400" dirty="0" smtClean="0"/>
              <a:t>Severe Code Smells?</a:t>
            </a:r>
            <a:endParaRPr kumimoji="1" lang="ja-JP" altLang="en-US" sz="5400" dirty="0"/>
          </a:p>
        </p:txBody>
      </p:sp>
      <p:sp>
        <p:nvSpPr>
          <p:cNvPr id="4" name="スライド番号プレースホルダー 3"/>
          <p:cNvSpPr>
            <a:spLocks noGrp="1"/>
          </p:cNvSpPr>
          <p:nvPr>
            <p:ph type="sldNum" sz="quarter" idx="4294967295"/>
          </p:nvPr>
        </p:nvSpPr>
        <p:spPr>
          <a:xfrm>
            <a:off x="6553200" y="6245225"/>
            <a:ext cx="2133600" cy="279400"/>
          </a:xfrm>
          <a:prstGeom prst="rect">
            <a:avLst/>
          </a:prstGeom>
        </p:spPr>
        <p:txBody>
          <a:bodyPr/>
          <a:lstStyle/>
          <a:p>
            <a:fld id="{1D4BE88F-AC79-404B-A366-58BAA02F4B18}" type="slidenum">
              <a:rPr lang="en-US" altLang="ja-JP" smtClean="0">
                <a:solidFill>
                  <a:srgbClr val="000000"/>
                </a:solidFill>
              </a:rPr>
              <a:pPr/>
              <a:t>1</a:t>
            </a:fld>
            <a:endParaRPr lang="en-US" altLang="ja-JP">
              <a:solidFill>
                <a:srgbClr val="000000"/>
              </a:solidFill>
            </a:endParaRPr>
          </a:p>
        </p:txBody>
      </p:sp>
      <p:sp>
        <p:nvSpPr>
          <p:cNvPr id="6" name="サブタイトル 2"/>
          <p:cNvSpPr>
            <a:spLocks noGrp="1"/>
          </p:cNvSpPr>
          <p:nvPr>
            <p:ph type="subTitle" idx="1"/>
          </p:nvPr>
        </p:nvSpPr>
        <p:spPr>
          <a:xfrm>
            <a:off x="415635" y="3573463"/>
            <a:ext cx="8562109" cy="1752600"/>
          </a:xfrm>
        </p:spPr>
        <p:txBody>
          <a:bodyPr>
            <a:normAutofit lnSpcReduction="10000"/>
          </a:bodyPr>
          <a:lstStyle/>
          <a:p>
            <a:r>
              <a:rPr lang="en-US" altLang="ja-JP" sz="2400" u="sng" dirty="0" err="1" smtClean="0"/>
              <a:t>Tsubasa</a:t>
            </a:r>
            <a:r>
              <a:rPr lang="en-US" altLang="ja-JP" sz="2400" u="sng" dirty="0" smtClean="0"/>
              <a:t> Saika</a:t>
            </a:r>
            <a:r>
              <a:rPr lang="en-US" altLang="ja-JP" sz="2400" u="sng" baseline="30000" dirty="0" smtClean="0"/>
              <a:t>1</a:t>
            </a:r>
            <a:r>
              <a:rPr lang="en-US" altLang="ja-JP" sz="2400" dirty="0" smtClean="0"/>
              <a:t>, </a:t>
            </a:r>
            <a:r>
              <a:rPr lang="en-US" altLang="ja-JP" sz="2400" dirty="0" err="1" smtClean="0"/>
              <a:t>Eunjong</a:t>
            </a:r>
            <a:r>
              <a:rPr lang="en-US" altLang="ja-JP" sz="2400" dirty="0" smtClean="0"/>
              <a:t> </a:t>
            </a:r>
            <a:r>
              <a:rPr lang="en-US" altLang="ja-JP" sz="2400" dirty="0"/>
              <a:t>Choi</a:t>
            </a:r>
            <a:r>
              <a:rPr lang="en-US" altLang="ja-JP" sz="2400" baseline="30000" dirty="0"/>
              <a:t>1</a:t>
            </a:r>
            <a:r>
              <a:rPr lang="en-US" altLang="ja-JP" sz="2400" dirty="0"/>
              <a:t>, </a:t>
            </a:r>
            <a:r>
              <a:rPr lang="en-US" altLang="ja-JP" sz="2400" dirty="0" err="1" smtClean="0"/>
              <a:t>Norihiro</a:t>
            </a:r>
            <a:r>
              <a:rPr lang="en-US" altLang="ja-JP" sz="2400" dirty="0" smtClean="0"/>
              <a:t> </a:t>
            </a:r>
            <a:r>
              <a:rPr lang="en-US" altLang="ja-JP" sz="2400" dirty="0"/>
              <a:t>Yoshida</a:t>
            </a:r>
            <a:r>
              <a:rPr lang="en-US" altLang="ja-JP" sz="2400" baseline="30000" dirty="0"/>
              <a:t>2</a:t>
            </a:r>
            <a:r>
              <a:rPr lang="en-US" altLang="ja-JP" sz="2400" dirty="0"/>
              <a:t>, </a:t>
            </a:r>
            <a:endParaRPr lang="en-US" altLang="ja-JP" sz="2400" dirty="0" smtClean="0"/>
          </a:p>
          <a:p>
            <a:r>
              <a:rPr lang="en-US" altLang="ja-JP" sz="2400" dirty="0" err="1" smtClean="0"/>
              <a:t>Shusuke</a:t>
            </a:r>
            <a:r>
              <a:rPr lang="en-US" altLang="ja-JP" sz="2400" dirty="0" smtClean="0"/>
              <a:t> </a:t>
            </a:r>
            <a:r>
              <a:rPr lang="en-US" altLang="ja-JP" sz="2400" dirty="0"/>
              <a:t>Haruna</a:t>
            </a:r>
            <a:r>
              <a:rPr lang="en-US" altLang="ja-JP" sz="2400" baseline="30000" dirty="0"/>
              <a:t>1</a:t>
            </a:r>
            <a:r>
              <a:rPr lang="en-US" altLang="ja-JP" sz="2400" dirty="0"/>
              <a:t>, </a:t>
            </a:r>
            <a:r>
              <a:rPr lang="en-US" altLang="ja-JP" sz="2400" dirty="0" err="1"/>
              <a:t>Katsuro</a:t>
            </a:r>
            <a:r>
              <a:rPr lang="en-US" altLang="ja-JP" sz="2400" dirty="0"/>
              <a:t> Inoue</a:t>
            </a:r>
            <a:r>
              <a:rPr lang="en-US" altLang="ja-JP" sz="2400" baseline="30000" dirty="0"/>
              <a:t>1</a:t>
            </a:r>
          </a:p>
          <a:p>
            <a:r>
              <a:rPr lang="en-US" altLang="ja-JP" sz="2400" baseline="30000" dirty="0" smtClean="0"/>
              <a:t>1</a:t>
            </a:r>
            <a:r>
              <a:rPr lang="en-US" altLang="ja-JP" sz="2400" dirty="0" smtClean="0"/>
              <a:t>Osaka </a:t>
            </a:r>
            <a:r>
              <a:rPr lang="en-US" altLang="ja-JP" sz="2400" dirty="0"/>
              <a:t>University, </a:t>
            </a:r>
            <a:r>
              <a:rPr lang="en-US" altLang="ja-JP" sz="2400" dirty="0" smtClean="0"/>
              <a:t>Japan</a:t>
            </a:r>
          </a:p>
          <a:p>
            <a:r>
              <a:rPr lang="en-US" altLang="ja-JP" sz="2400" baseline="30000" dirty="0"/>
              <a:t>2</a:t>
            </a:r>
            <a:r>
              <a:rPr lang="en-US" altLang="ja-JP" sz="2400" dirty="0" smtClean="0"/>
              <a:t>Nagoya </a:t>
            </a:r>
            <a:r>
              <a:rPr lang="en-US" altLang="ja-JP" sz="2400" dirty="0"/>
              <a:t>University, </a:t>
            </a:r>
            <a:r>
              <a:rPr lang="en-US" altLang="ja-JP" sz="2400" dirty="0" smtClean="0"/>
              <a:t>Japan</a:t>
            </a:r>
            <a:endParaRPr lang="ja-JP" altLang="en-US" sz="2400" dirty="0"/>
          </a:p>
        </p:txBody>
      </p:sp>
    </p:spTree>
    <p:extLst>
      <p:ext uri="{BB962C8B-B14F-4D97-AF65-F5344CB8AC3E}">
        <p14:creationId xmlns:p14="http://schemas.microsoft.com/office/powerpoint/2010/main" val="32396004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正方形/長方形 58"/>
          <p:cNvSpPr/>
          <p:nvPr/>
        </p:nvSpPr>
        <p:spPr>
          <a:xfrm>
            <a:off x="1426891" y="3815689"/>
            <a:ext cx="7495017" cy="1789617"/>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 name="タイトル 1"/>
          <p:cNvSpPr>
            <a:spLocks noGrp="1"/>
          </p:cNvSpPr>
          <p:nvPr>
            <p:ph type="title"/>
          </p:nvPr>
        </p:nvSpPr>
        <p:spPr/>
        <p:txBody>
          <a:bodyPr/>
          <a:lstStyle/>
          <a:p>
            <a:r>
              <a:rPr kumimoji="1" lang="en-US" altLang="ja-JP" dirty="0" smtClean="0"/>
              <a:t>Detecting Code Smell</a:t>
            </a:r>
            <a:endParaRPr kumimoji="1" lang="ja-JP" altLang="en-US" dirty="0"/>
          </a:p>
        </p:txBody>
      </p:sp>
      <p:sp>
        <p:nvSpPr>
          <p:cNvPr id="3" name="コンテンツ プレースホルダー 2"/>
          <p:cNvSpPr>
            <a:spLocks noGrp="1"/>
          </p:cNvSpPr>
          <p:nvPr>
            <p:ph idx="1"/>
          </p:nvPr>
        </p:nvSpPr>
        <p:spPr>
          <a:xfrm>
            <a:off x="138960" y="1234807"/>
            <a:ext cx="8854967" cy="2645674"/>
          </a:xfrm>
        </p:spPr>
        <p:txBody>
          <a:bodyPr/>
          <a:lstStyle/>
          <a:p>
            <a:r>
              <a:rPr lang="en-US" altLang="ja-JP" dirty="0" smtClean="0"/>
              <a:t>We used </a:t>
            </a:r>
            <a:r>
              <a:rPr lang="en-US" altLang="ja-JP" dirty="0" err="1" smtClean="0"/>
              <a:t>inFusion</a:t>
            </a:r>
            <a:r>
              <a:rPr lang="en-US" altLang="ja-JP" dirty="0" smtClean="0"/>
              <a:t>*</a:t>
            </a:r>
            <a:r>
              <a:rPr lang="en-US" altLang="ja-JP" baseline="30000" dirty="0" smtClean="0"/>
              <a:t>1</a:t>
            </a:r>
            <a:r>
              <a:rPr lang="en-US" altLang="ja-JP" dirty="0" smtClean="0"/>
              <a:t>, a tool that detects code smells based on software metrics.</a:t>
            </a:r>
          </a:p>
          <a:p>
            <a:pPr lvl="1"/>
            <a:r>
              <a:rPr lang="en-US" altLang="ja-JP" dirty="0" smtClean="0"/>
              <a:t>It calculates severity value on a scale from 1 to 10.</a:t>
            </a:r>
          </a:p>
          <a:p>
            <a:pPr lvl="2"/>
            <a:r>
              <a:rPr lang="en-US" altLang="ja-JP" dirty="0" smtClean="0"/>
              <a:t>1 is the most trivial and 10 is the worst</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10</a:t>
            </a:fld>
            <a:endParaRPr lang="en-US" altLang="ja-JP">
              <a:solidFill>
                <a:srgbClr val="000000"/>
              </a:solidFill>
            </a:endParaRPr>
          </a:p>
        </p:txBody>
      </p:sp>
      <p:sp>
        <p:nvSpPr>
          <p:cNvPr id="7" name="テキスト ボックス 6"/>
          <p:cNvSpPr txBox="1"/>
          <p:nvPr/>
        </p:nvSpPr>
        <p:spPr>
          <a:xfrm>
            <a:off x="1" y="6343801"/>
            <a:ext cx="4196442"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pPr>
              <a:defRPr/>
            </a:pPr>
            <a:r>
              <a:rPr lang="en-US" altLang="ja-JP" sz="1600" baseline="30000" dirty="0" smtClean="0"/>
              <a:t>*1</a:t>
            </a:r>
            <a:r>
              <a:rPr lang="en-US" altLang="ja-JP" sz="1600" dirty="0" smtClean="0"/>
              <a:t>http</a:t>
            </a:r>
            <a:r>
              <a:rPr lang="en-US" altLang="ja-JP" sz="1600" dirty="0"/>
              <a:t>://www.intooitus.com/products/infusion</a:t>
            </a:r>
            <a:endParaRPr lang="ja-JP" altLang="en-US" sz="1600" dirty="0"/>
          </a:p>
        </p:txBody>
      </p:sp>
      <p:graphicFrame>
        <p:nvGraphicFramePr>
          <p:cNvPr id="9" name="表 8"/>
          <p:cNvGraphicFramePr>
            <a:graphicFrameLocks noGrp="1"/>
          </p:cNvGraphicFramePr>
          <p:nvPr>
            <p:extLst>
              <p:ext uri="{D42A27DB-BD31-4B8C-83A1-F6EECF244321}">
                <p14:modId xmlns:p14="http://schemas.microsoft.com/office/powerpoint/2010/main" val="1571480766"/>
              </p:ext>
            </p:extLst>
          </p:nvPr>
        </p:nvGraphicFramePr>
        <p:xfrm>
          <a:off x="4758476" y="5865733"/>
          <a:ext cx="3274704" cy="706120"/>
        </p:xfrm>
        <a:graphic>
          <a:graphicData uri="http://schemas.openxmlformats.org/drawingml/2006/table">
            <a:tbl>
              <a:tblPr firstRow="1" bandRow="1">
                <a:tableStyleId>{5940675A-B579-460E-94D1-54222C63F5DA}</a:tableStyleId>
              </a:tblPr>
              <a:tblGrid>
                <a:gridCol w="981916"/>
                <a:gridCol w="1346244"/>
                <a:gridCol w="946544"/>
              </a:tblGrid>
              <a:tr h="315646">
                <a:tc>
                  <a:txBody>
                    <a:bodyPr/>
                    <a:lstStyle/>
                    <a:p>
                      <a:r>
                        <a:rPr kumimoji="1" lang="en-US" altLang="ja-JP" sz="1600" dirty="0" smtClean="0"/>
                        <a:t>source</a:t>
                      </a:r>
                      <a:endParaRPr kumimoji="1" lang="ja-JP" altLang="en-US" sz="1600" dirty="0"/>
                    </a:p>
                  </a:txBody>
                  <a:tcPr/>
                </a:tc>
                <a:tc>
                  <a:txBody>
                    <a:bodyPr/>
                    <a:lstStyle/>
                    <a:p>
                      <a:r>
                        <a:rPr kumimoji="1" lang="en-US" altLang="ja-JP" sz="1600" dirty="0" smtClean="0"/>
                        <a:t>type</a:t>
                      </a:r>
                      <a:endParaRPr kumimoji="1" lang="ja-JP" altLang="en-US" sz="1600" dirty="0"/>
                    </a:p>
                  </a:txBody>
                  <a:tcPr/>
                </a:tc>
                <a:tc>
                  <a:txBody>
                    <a:bodyPr/>
                    <a:lstStyle/>
                    <a:p>
                      <a:r>
                        <a:rPr kumimoji="1" lang="en-US" altLang="ja-JP" sz="1600" dirty="0" smtClean="0"/>
                        <a:t>severity</a:t>
                      </a:r>
                      <a:endParaRPr kumimoji="1" lang="ja-JP" altLang="en-US" sz="1600" dirty="0"/>
                    </a:p>
                  </a:txBody>
                  <a:tcPr/>
                </a:tc>
              </a:tr>
              <a:tr h="370840">
                <a:tc>
                  <a:txBody>
                    <a:bodyPr/>
                    <a:lstStyle/>
                    <a:p>
                      <a:r>
                        <a:rPr kumimoji="1" lang="en-US" altLang="ja-JP" sz="1600" dirty="0" smtClean="0"/>
                        <a:t>Class A</a:t>
                      </a:r>
                      <a:endParaRPr kumimoji="1" lang="ja-JP" altLang="en-US" sz="1600" dirty="0"/>
                    </a:p>
                  </a:txBody>
                  <a:tcPr/>
                </a:tc>
                <a:tc>
                  <a:txBody>
                    <a:bodyPr/>
                    <a:lstStyle/>
                    <a:p>
                      <a:r>
                        <a:rPr kumimoji="1" lang="en-US" altLang="ja-JP" sz="1600" dirty="0" smtClean="0"/>
                        <a:t>Blob Class</a:t>
                      </a:r>
                      <a:endParaRPr kumimoji="1" lang="ja-JP" altLang="en-US" sz="1600" dirty="0"/>
                    </a:p>
                  </a:txBody>
                  <a:tcPr/>
                </a:tc>
                <a:tc>
                  <a:txBody>
                    <a:bodyPr/>
                    <a:lstStyle/>
                    <a:p>
                      <a:r>
                        <a:rPr kumimoji="1" lang="en-US" altLang="ja-JP" sz="1600" dirty="0" smtClean="0"/>
                        <a:t>4</a:t>
                      </a:r>
                      <a:endParaRPr kumimoji="1" lang="ja-JP" altLang="en-US" sz="1600" dirty="0"/>
                    </a:p>
                  </a:txBody>
                  <a:tcPr/>
                </a:tc>
              </a:tr>
            </a:tbl>
          </a:graphicData>
        </a:graphic>
      </p:graphicFrame>
      <p:sp>
        <p:nvSpPr>
          <p:cNvPr id="10" name="Document"/>
          <p:cNvSpPr>
            <a:spLocks noEditPoints="1" noChangeArrowheads="1"/>
          </p:cNvSpPr>
          <p:nvPr/>
        </p:nvSpPr>
        <p:spPr bwMode="auto">
          <a:xfrm>
            <a:off x="304398" y="4369435"/>
            <a:ext cx="416810" cy="52504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角丸四角形 11"/>
          <p:cNvSpPr/>
          <p:nvPr/>
        </p:nvSpPr>
        <p:spPr>
          <a:xfrm>
            <a:off x="1688764" y="4231701"/>
            <a:ext cx="1861492" cy="387274"/>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600" dirty="0" smtClean="0">
                <a:solidFill>
                  <a:schemeClr val="tx1"/>
                </a:solidFill>
              </a:rPr>
              <a:t>LOC</a:t>
            </a:r>
            <a:endParaRPr kumimoji="1" lang="ja-JP" altLang="en-US" sz="1600" dirty="0">
              <a:solidFill>
                <a:schemeClr val="tx1"/>
              </a:solidFill>
            </a:endParaRPr>
          </a:p>
        </p:txBody>
      </p:sp>
      <p:sp>
        <p:nvSpPr>
          <p:cNvPr id="13" name="正方形/長方形 12"/>
          <p:cNvSpPr/>
          <p:nvPr/>
        </p:nvSpPr>
        <p:spPr>
          <a:xfrm>
            <a:off x="44552" y="4944255"/>
            <a:ext cx="1055354"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smtClean="0"/>
              <a:t>Class A</a:t>
            </a:r>
          </a:p>
        </p:txBody>
      </p:sp>
      <p:sp>
        <p:nvSpPr>
          <p:cNvPr id="14" name="角丸四角形 13"/>
          <p:cNvSpPr/>
          <p:nvPr/>
        </p:nvSpPr>
        <p:spPr>
          <a:xfrm>
            <a:off x="1688764" y="4673444"/>
            <a:ext cx="1861492" cy="346940"/>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600" dirty="0" smtClean="0"/>
              <a:t>WMC</a:t>
            </a:r>
            <a:endParaRPr kumimoji="1" lang="ja-JP" altLang="en-US" sz="1600" dirty="0">
              <a:solidFill>
                <a:schemeClr val="tx1"/>
              </a:solidFill>
            </a:endParaRPr>
          </a:p>
        </p:txBody>
      </p:sp>
      <p:sp>
        <p:nvSpPr>
          <p:cNvPr id="19" name="角丸四角形 18"/>
          <p:cNvSpPr/>
          <p:nvPr/>
        </p:nvSpPr>
        <p:spPr>
          <a:xfrm>
            <a:off x="1688764" y="5105902"/>
            <a:ext cx="1861492" cy="352867"/>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600" dirty="0" smtClean="0">
                <a:solidFill>
                  <a:schemeClr val="tx1"/>
                </a:solidFill>
              </a:rPr>
              <a:t>TCC</a:t>
            </a:r>
            <a:endParaRPr lang="ja-JP" altLang="en-US" sz="1600" dirty="0">
              <a:solidFill>
                <a:schemeClr val="tx1"/>
              </a:solidFill>
            </a:endParaRPr>
          </a:p>
        </p:txBody>
      </p:sp>
      <p:pic>
        <p:nvPicPr>
          <p:cNvPr id="33" name="Picture 10" descr="http://image.space.rakuten.co.jp/lg01/08/0000041008/38/img64d56393zik1zj.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9315" y="4122460"/>
            <a:ext cx="246975" cy="246975"/>
          </a:xfrm>
          <a:prstGeom prst="rect">
            <a:avLst/>
          </a:prstGeom>
          <a:noFill/>
          <a:extLst>
            <a:ext uri="{909E8E84-426E-40DD-AFC4-6F175D3DCCD1}">
              <a14:hiddenFill xmlns:a14="http://schemas.microsoft.com/office/drawing/2010/main">
                <a:solidFill>
                  <a:srgbClr val="FFFFFF"/>
                </a:solidFill>
              </a14:hiddenFill>
            </a:ext>
          </a:extLst>
        </p:spPr>
      </p:pic>
      <p:cxnSp>
        <p:nvCxnSpPr>
          <p:cNvPr id="44" name="直線矢印コネクタ 43"/>
          <p:cNvCxnSpPr/>
          <p:nvPr/>
        </p:nvCxnSpPr>
        <p:spPr>
          <a:xfrm flipV="1">
            <a:off x="947749" y="4666461"/>
            <a:ext cx="457157" cy="698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7" name="正方形/長方形 46"/>
          <p:cNvSpPr/>
          <p:nvPr/>
        </p:nvSpPr>
        <p:spPr>
          <a:xfrm>
            <a:off x="4566444" y="3409742"/>
            <a:ext cx="1156086" cy="400110"/>
          </a:xfrm>
          <a:prstGeom prst="rect">
            <a:avLst/>
          </a:prstGeom>
          <a:ln/>
        </p:spPr>
        <p:style>
          <a:lnRef idx="1">
            <a:schemeClr val="accent1"/>
          </a:lnRef>
          <a:fillRef idx="2">
            <a:schemeClr val="accent1"/>
          </a:fillRef>
          <a:effectRef idx="1">
            <a:schemeClr val="accent1"/>
          </a:effectRef>
          <a:fontRef idx="minor">
            <a:schemeClr val="dk1"/>
          </a:fontRef>
        </p:style>
        <p:txBody>
          <a:bodyPr wrap="none">
            <a:spAutoFit/>
          </a:bodyPr>
          <a:lstStyle/>
          <a:p>
            <a:r>
              <a:rPr lang="en-US" altLang="ja-JP" sz="2000" dirty="0" err="1" smtClean="0"/>
              <a:t>inFusion</a:t>
            </a:r>
            <a:endParaRPr lang="en-US" altLang="ja-JP" sz="2000" dirty="0" smtClean="0"/>
          </a:p>
        </p:txBody>
      </p:sp>
      <p:sp>
        <p:nvSpPr>
          <p:cNvPr id="48" name="テキスト ボックス 47"/>
          <p:cNvSpPr txBox="1"/>
          <p:nvPr/>
        </p:nvSpPr>
        <p:spPr>
          <a:xfrm>
            <a:off x="4048977" y="4343158"/>
            <a:ext cx="2164929"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altLang="ja-JP" sz="1600" dirty="0" smtClean="0"/>
              <a:t>Identifies Class </a:t>
            </a:r>
            <a:r>
              <a:rPr lang="en-US" altLang="ja-JP" sz="1600" dirty="0"/>
              <a:t>A </a:t>
            </a:r>
            <a:r>
              <a:rPr lang="en-US" altLang="ja-JP" sz="1600" dirty="0" smtClean="0"/>
              <a:t>as Blob Class</a:t>
            </a:r>
            <a:endParaRPr kumimoji="1" lang="ja-JP" altLang="en-US" sz="1600" dirty="0"/>
          </a:p>
        </p:txBody>
      </p:sp>
      <p:sp>
        <p:nvSpPr>
          <p:cNvPr id="51" name="正方形/長方形 50"/>
          <p:cNvSpPr/>
          <p:nvPr/>
        </p:nvSpPr>
        <p:spPr>
          <a:xfrm>
            <a:off x="3523852" y="5763904"/>
            <a:ext cx="1107996" cy="46166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400" dirty="0" smtClean="0"/>
              <a:t>Output</a:t>
            </a:r>
            <a:endParaRPr lang="en-US" altLang="ja-JP" sz="2000" dirty="0" smtClean="0"/>
          </a:p>
        </p:txBody>
      </p:sp>
      <p:sp>
        <p:nvSpPr>
          <p:cNvPr id="52" name="正方形/長方形 51"/>
          <p:cNvSpPr/>
          <p:nvPr/>
        </p:nvSpPr>
        <p:spPr>
          <a:xfrm>
            <a:off x="185138" y="3340997"/>
            <a:ext cx="3461204"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smtClean="0"/>
              <a:t>E.g.) Detection of Blob Class</a:t>
            </a:r>
          </a:p>
        </p:txBody>
      </p:sp>
      <p:cxnSp>
        <p:nvCxnSpPr>
          <p:cNvPr id="65" name="直線矢印コネクタ 64"/>
          <p:cNvCxnSpPr/>
          <p:nvPr/>
        </p:nvCxnSpPr>
        <p:spPr>
          <a:xfrm>
            <a:off x="7164288" y="5517232"/>
            <a:ext cx="0" cy="34850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0" name="正方形/長方形 79"/>
          <p:cNvSpPr/>
          <p:nvPr/>
        </p:nvSpPr>
        <p:spPr>
          <a:xfrm>
            <a:off x="1341973" y="3846543"/>
            <a:ext cx="2563522"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smtClean="0"/>
              <a:t>1. Calculates metrics</a:t>
            </a:r>
          </a:p>
        </p:txBody>
      </p:sp>
      <p:sp>
        <p:nvSpPr>
          <p:cNvPr id="92" name="正方形/長方形 91"/>
          <p:cNvSpPr/>
          <p:nvPr/>
        </p:nvSpPr>
        <p:spPr>
          <a:xfrm>
            <a:off x="3754922" y="3849147"/>
            <a:ext cx="2791149"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smtClean="0"/>
              <a:t>2. Identifies code smell</a:t>
            </a:r>
          </a:p>
        </p:txBody>
      </p:sp>
      <p:sp>
        <p:nvSpPr>
          <p:cNvPr id="27" name="正方形/長方形 26"/>
          <p:cNvSpPr/>
          <p:nvPr/>
        </p:nvSpPr>
        <p:spPr>
          <a:xfrm>
            <a:off x="6385595" y="3846543"/>
            <a:ext cx="2621230"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a:t>3</a:t>
            </a:r>
            <a:r>
              <a:rPr lang="en-US" altLang="ja-JP" sz="2000" dirty="0" smtClean="0"/>
              <a:t>. Calculates severity</a:t>
            </a:r>
          </a:p>
        </p:txBody>
      </p:sp>
      <p:sp>
        <p:nvSpPr>
          <p:cNvPr id="38" name="テキスト ボックス 37"/>
          <p:cNvSpPr txBox="1"/>
          <p:nvPr/>
        </p:nvSpPr>
        <p:spPr>
          <a:xfrm>
            <a:off x="6790626" y="4351614"/>
            <a:ext cx="1811167" cy="83099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altLang="ja-JP" sz="1600" dirty="0" smtClean="0"/>
              <a:t>Calculates the severity based on metrics values</a:t>
            </a:r>
          </a:p>
        </p:txBody>
      </p:sp>
    </p:spTree>
    <p:extLst>
      <p:ext uri="{BB962C8B-B14F-4D97-AF65-F5344CB8AC3E}">
        <p14:creationId xmlns:p14="http://schemas.microsoft.com/office/powerpoint/2010/main" val="6876662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11</a:t>
            </a:fld>
            <a:endParaRPr lang="en-US" altLang="ja-JP">
              <a:solidFill>
                <a:srgbClr val="000000"/>
              </a:solidFill>
            </a:endParaRPr>
          </a:p>
        </p:txBody>
      </p:sp>
      <p:sp>
        <p:nvSpPr>
          <p:cNvPr id="6" name="正方形/長方形 5"/>
          <p:cNvSpPr/>
          <p:nvPr/>
        </p:nvSpPr>
        <p:spPr>
          <a:xfrm>
            <a:off x="3782618" y="2740976"/>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8" name="角丸四角形 7"/>
          <p:cNvSpPr/>
          <p:nvPr/>
        </p:nvSpPr>
        <p:spPr>
          <a:xfrm>
            <a:off x="326677" y="1672428"/>
            <a:ext cx="3210527" cy="438609"/>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latin typeface="Arial"/>
                <a:ea typeface="ＭＳ Ｐゴシック"/>
              </a:rPr>
              <a:t>1. </a:t>
            </a:r>
            <a:r>
              <a:rPr kumimoji="0" lang="en-US" altLang="ja-JP" sz="2000" kern="0" dirty="0" smtClean="0">
                <a:latin typeface="Arial"/>
                <a:ea typeface="ＭＳ Ｐゴシック"/>
              </a:rPr>
              <a:t>Detect Code Smell</a:t>
            </a:r>
            <a:endParaRPr kumimoji="0" lang="ja-JP" altLang="en-US" sz="2000" kern="0" dirty="0">
              <a:latin typeface="Arial"/>
              <a:ea typeface="ＭＳ Ｐゴシック"/>
            </a:endParaRPr>
          </a:p>
        </p:txBody>
      </p:sp>
      <p:sp>
        <p:nvSpPr>
          <p:cNvPr id="9" name="角丸四角形 8"/>
          <p:cNvSpPr/>
          <p:nvPr/>
        </p:nvSpPr>
        <p:spPr>
          <a:xfrm>
            <a:off x="260847" y="3863085"/>
            <a:ext cx="3276358" cy="747916"/>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3.</a:t>
            </a:r>
            <a:r>
              <a:rPr kumimoji="0" lang="ja-JP" altLang="en-US" sz="2000" kern="0" dirty="0">
                <a:solidFill>
                  <a:srgbClr val="000000"/>
                </a:solidFill>
                <a:latin typeface="Arial"/>
                <a:ea typeface="ＭＳ Ｐゴシック"/>
              </a:rPr>
              <a:t> </a:t>
            </a:r>
            <a:r>
              <a:rPr kumimoji="0" lang="en-US" altLang="ja-JP" sz="2000" kern="0" dirty="0" smtClean="0">
                <a:solidFill>
                  <a:srgbClr val="000000"/>
                </a:solidFill>
                <a:latin typeface="Arial"/>
                <a:ea typeface="ＭＳ Ｐゴシック"/>
              </a:rPr>
              <a:t>Categorize whether Code Smell was refactored </a:t>
            </a:r>
            <a:endParaRPr kumimoji="0" lang="en-US" altLang="ja-JP" sz="2000" kern="0" dirty="0">
              <a:solidFill>
                <a:srgbClr val="000000"/>
              </a:solidFill>
              <a:latin typeface="Arial"/>
              <a:ea typeface="ＭＳ Ｐゴシック"/>
            </a:endParaRPr>
          </a:p>
        </p:txBody>
      </p:sp>
      <p:sp>
        <p:nvSpPr>
          <p:cNvPr id="10" name="角丸四角形 9"/>
          <p:cNvSpPr/>
          <p:nvPr/>
        </p:nvSpPr>
        <p:spPr>
          <a:xfrm>
            <a:off x="260848" y="5859790"/>
            <a:ext cx="3276357" cy="533655"/>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4. </a:t>
            </a:r>
            <a:r>
              <a:rPr kumimoji="0" lang="en-US" altLang="ja-JP" sz="2000" kern="0" dirty="0" smtClean="0">
                <a:solidFill>
                  <a:srgbClr val="000000"/>
                </a:solidFill>
                <a:latin typeface="Arial"/>
                <a:ea typeface="ＭＳ Ｐゴシック"/>
              </a:rPr>
              <a:t>Conduct significant tests</a:t>
            </a:r>
          </a:p>
        </p:txBody>
      </p: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51957" y="2158832"/>
            <a:ext cx="347478" cy="347478"/>
          </a:xfrm>
          <a:prstGeom prst="rect">
            <a:avLst/>
          </a:prstGeom>
        </p:spPr>
      </p:pic>
      <p:sp>
        <p:nvSpPr>
          <p:cNvPr id="12" name="テキスト ボックス 11"/>
          <p:cNvSpPr txBox="1"/>
          <p:nvPr/>
        </p:nvSpPr>
        <p:spPr>
          <a:xfrm>
            <a:off x="4496949" y="1340515"/>
            <a:ext cx="244758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en-US" altLang="ja-JP" kern="0" dirty="0">
                <a:latin typeface="Arial"/>
                <a:ea typeface="ＭＳ Ｐゴシック"/>
              </a:rPr>
              <a:t>s</a:t>
            </a:r>
            <a:r>
              <a:rPr kumimoji="0" lang="en-US" altLang="ja-JP" kern="0" dirty="0" smtClean="0">
                <a:latin typeface="Arial"/>
                <a:ea typeface="ＭＳ Ｐゴシック"/>
              </a:rPr>
              <a:t>ource </a:t>
            </a:r>
            <a:r>
              <a:rPr kumimoji="0" lang="en-US" altLang="ja-JP" kern="0" dirty="0">
                <a:latin typeface="Arial"/>
                <a:ea typeface="ＭＳ Ｐゴシック"/>
              </a:rPr>
              <a:t>c</a:t>
            </a:r>
            <a:r>
              <a:rPr kumimoji="0" lang="en-US" altLang="ja-JP" kern="0" dirty="0" smtClean="0">
                <a:latin typeface="Arial"/>
                <a:ea typeface="ＭＳ Ｐゴシック"/>
              </a:rPr>
              <a:t>ode of each release version</a:t>
            </a:r>
            <a:endParaRPr kumimoji="0" lang="ja-JP" altLang="en-US" kern="0" dirty="0">
              <a:latin typeface="Arial"/>
              <a:ea typeface="ＭＳ Ｐゴシック"/>
            </a:endParaRPr>
          </a:p>
        </p:txBody>
      </p:sp>
      <p:cxnSp>
        <p:nvCxnSpPr>
          <p:cNvPr id="13" name="直線矢印コネクタ 12"/>
          <p:cNvCxnSpPr>
            <a:stCxn id="12" idx="2"/>
            <a:endCxn id="20" idx="0"/>
          </p:cNvCxnSpPr>
          <p:nvPr/>
        </p:nvCxnSpPr>
        <p:spPr>
          <a:xfrm>
            <a:off x="5720742" y="1986846"/>
            <a:ext cx="15855" cy="694289"/>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4" name="テキスト ボックス 13"/>
          <p:cNvSpPr txBox="1"/>
          <p:nvPr/>
        </p:nvSpPr>
        <p:spPr>
          <a:xfrm>
            <a:off x="3087625" y="4788320"/>
            <a:ext cx="2033016" cy="923330"/>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Refactored classes/methods</a:t>
            </a:r>
          </a:p>
          <a:p>
            <a:pPr defTabSz="685783">
              <a:defRPr/>
            </a:pPr>
            <a:r>
              <a:rPr kumimoji="0" lang="en-US" altLang="ja-JP" kern="0" dirty="0" smtClean="0">
                <a:solidFill>
                  <a:srgbClr val="000000"/>
                </a:solidFill>
                <a:latin typeface="Arial"/>
                <a:ea typeface="ＭＳ Ｐゴシック"/>
              </a:rPr>
              <a:t>with Code Smell</a:t>
            </a:r>
            <a:endParaRPr kumimoji="0" lang="en-US" altLang="ja-JP" kern="0" dirty="0">
              <a:solidFill>
                <a:srgbClr val="000000"/>
              </a:solidFill>
              <a:latin typeface="Arial"/>
              <a:ea typeface="ＭＳ Ｐゴシック"/>
            </a:endParaRPr>
          </a:p>
        </p:txBody>
      </p:sp>
      <p:cxnSp>
        <p:nvCxnSpPr>
          <p:cNvPr id="15" name="直線矢印コネクタ 14"/>
          <p:cNvCxnSpPr>
            <a:stCxn id="6" idx="2"/>
            <a:endCxn id="16" idx="0"/>
          </p:cNvCxnSpPr>
          <p:nvPr/>
        </p:nvCxnSpPr>
        <p:spPr>
          <a:xfrm>
            <a:off x="5756917" y="3719209"/>
            <a:ext cx="1845817" cy="1069111"/>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6" name="テキスト ボックス 15"/>
          <p:cNvSpPr txBox="1"/>
          <p:nvPr/>
        </p:nvSpPr>
        <p:spPr>
          <a:xfrm>
            <a:off x="6573532" y="4788320"/>
            <a:ext cx="2058404" cy="923330"/>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Non-Refactored</a:t>
            </a:r>
          </a:p>
          <a:p>
            <a:pPr defTabSz="685783">
              <a:defRPr/>
            </a:pPr>
            <a:r>
              <a:rPr kumimoji="0" lang="en-US" altLang="ja-JP" kern="0" dirty="0" smtClean="0">
                <a:solidFill>
                  <a:srgbClr val="000000"/>
                </a:solidFill>
                <a:latin typeface="Arial"/>
                <a:ea typeface="ＭＳ Ｐゴシック"/>
              </a:rPr>
              <a:t>classes/methods</a:t>
            </a:r>
          </a:p>
          <a:p>
            <a:pPr defTabSz="685783">
              <a:defRPr/>
            </a:pPr>
            <a:r>
              <a:rPr kumimoji="0" lang="en-US" altLang="ja-JP" kern="0" dirty="0" smtClean="0">
                <a:solidFill>
                  <a:srgbClr val="000000"/>
                </a:solidFill>
                <a:latin typeface="Arial"/>
                <a:ea typeface="ＭＳ Ｐゴシック"/>
              </a:rPr>
              <a:t>with Code Smell</a:t>
            </a:r>
          </a:p>
        </p:txBody>
      </p:sp>
      <p:cxnSp>
        <p:nvCxnSpPr>
          <p:cNvPr id="17" name="直線矢印コネクタ 16"/>
          <p:cNvCxnSpPr>
            <a:stCxn id="6" idx="2"/>
            <a:endCxn id="14" idx="0"/>
          </p:cNvCxnSpPr>
          <p:nvPr/>
        </p:nvCxnSpPr>
        <p:spPr>
          <a:xfrm flipH="1">
            <a:off x="4104133" y="3719209"/>
            <a:ext cx="1652784" cy="1069111"/>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8" name="テキスト ボックス 17"/>
          <p:cNvSpPr txBox="1"/>
          <p:nvPr/>
        </p:nvSpPr>
        <p:spPr>
          <a:xfrm>
            <a:off x="6194984" y="2111038"/>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9" name="テキスト ボックス 18"/>
          <p:cNvSpPr txBox="1"/>
          <p:nvPr/>
        </p:nvSpPr>
        <p:spPr>
          <a:xfrm>
            <a:off x="4482270" y="4104640"/>
            <a:ext cx="2581629"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Dataset of Refactoring</a:t>
            </a:r>
            <a:endParaRPr kumimoji="0" lang="ja-JP" altLang="en-US" kern="0" dirty="0">
              <a:solidFill>
                <a:srgbClr val="000000"/>
              </a:solidFill>
              <a:latin typeface="Arial"/>
              <a:ea typeface="ＭＳ Ｐゴシック"/>
            </a:endParaRPr>
          </a:p>
        </p:txBody>
      </p:sp>
      <p:sp>
        <p:nvSpPr>
          <p:cNvPr id="20" name="テキスト ボックス 19"/>
          <p:cNvSpPr txBox="1"/>
          <p:nvPr/>
        </p:nvSpPr>
        <p:spPr>
          <a:xfrm>
            <a:off x="4137999" y="2681135"/>
            <a:ext cx="3197196"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latin typeface="Arial"/>
                <a:ea typeface="ＭＳ Ｐゴシック"/>
              </a:rPr>
              <a:t>Collection of severity values</a:t>
            </a:r>
            <a:endParaRPr kumimoji="0" lang="en-US" altLang="ja-JP" kern="0" dirty="0">
              <a:latin typeface="Arial"/>
              <a:ea typeface="ＭＳ Ｐゴシック"/>
            </a:endParaRPr>
          </a:p>
        </p:txBody>
      </p:sp>
      <p:cxnSp>
        <p:nvCxnSpPr>
          <p:cNvPr id="21" name="直線矢印コネクタ 20"/>
          <p:cNvCxnSpPr>
            <a:stCxn id="20" idx="2"/>
            <a:endCxn id="23" idx="0"/>
          </p:cNvCxnSpPr>
          <p:nvPr/>
        </p:nvCxnSpPr>
        <p:spPr>
          <a:xfrm flipH="1">
            <a:off x="5677909" y="3050467"/>
            <a:ext cx="58688" cy="178840"/>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2" name="角丸四角形 21"/>
          <p:cNvSpPr/>
          <p:nvPr/>
        </p:nvSpPr>
        <p:spPr>
          <a:xfrm>
            <a:off x="260847" y="2769688"/>
            <a:ext cx="3276358" cy="469457"/>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b="1" kern="0" dirty="0">
                <a:solidFill>
                  <a:srgbClr val="FF0000"/>
                </a:solidFill>
                <a:latin typeface="Arial"/>
                <a:ea typeface="ＭＳ Ｐゴシック"/>
              </a:rPr>
              <a:t>2.</a:t>
            </a:r>
            <a:r>
              <a:rPr kumimoji="0" lang="ja-JP" altLang="en-US" sz="2000" b="1" kern="0" dirty="0">
                <a:solidFill>
                  <a:srgbClr val="FF0000"/>
                </a:solidFill>
                <a:latin typeface="Arial"/>
                <a:ea typeface="ＭＳ Ｐゴシック"/>
              </a:rPr>
              <a:t> </a:t>
            </a:r>
            <a:r>
              <a:rPr kumimoji="0" lang="en-US" altLang="ja-JP" sz="2000" b="1" kern="0" dirty="0" smtClean="0">
                <a:solidFill>
                  <a:srgbClr val="FF0000"/>
                </a:solidFill>
                <a:latin typeface="Arial"/>
                <a:ea typeface="ＭＳ Ｐゴシック"/>
              </a:rPr>
              <a:t>Trace severity values</a:t>
            </a:r>
            <a:endParaRPr kumimoji="0" lang="en-US" altLang="ja-JP" sz="2000" b="1" kern="0" dirty="0">
              <a:solidFill>
                <a:srgbClr val="FF0000"/>
              </a:solidFill>
              <a:latin typeface="Arial"/>
              <a:ea typeface="ＭＳ Ｐゴシック"/>
            </a:endParaRPr>
          </a:p>
        </p:txBody>
      </p:sp>
      <p:sp>
        <p:nvSpPr>
          <p:cNvPr id="23" name="テキスト ボックス 22"/>
          <p:cNvSpPr txBox="1"/>
          <p:nvPr/>
        </p:nvSpPr>
        <p:spPr>
          <a:xfrm>
            <a:off x="4104133" y="3229307"/>
            <a:ext cx="3147552"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b="1" kern="0" dirty="0" smtClean="0">
                <a:solidFill>
                  <a:srgbClr val="FF0000"/>
                </a:solidFill>
                <a:latin typeface="Arial"/>
                <a:ea typeface="ＭＳ Ｐゴシック"/>
              </a:rPr>
              <a:t>Changes of severity values</a:t>
            </a:r>
            <a:endParaRPr kumimoji="0" lang="en-US" altLang="ja-JP" b="1" kern="0" dirty="0">
              <a:solidFill>
                <a:srgbClr val="FF0000"/>
              </a:solidFill>
              <a:latin typeface="Arial"/>
              <a:ea typeface="ＭＳ Ｐゴシック"/>
            </a:endParaRPr>
          </a:p>
        </p:txBody>
      </p:sp>
      <p:sp>
        <p:nvSpPr>
          <p:cNvPr id="29" name="タイトル 1"/>
          <p:cNvSpPr>
            <a:spLocks noGrp="1"/>
          </p:cNvSpPr>
          <p:nvPr>
            <p:ph type="title"/>
          </p:nvPr>
        </p:nvSpPr>
        <p:spPr>
          <a:xfrm>
            <a:off x="457200" y="307182"/>
            <a:ext cx="8218488" cy="788195"/>
          </a:xfrm>
        </p:spPr>
        <p:txBody>
          <a:bodyPr/>
          <a:lstStyle/>
          <a:p>
            <a:r>
              <a:rPr kumimoji="1" lang="en-US" altLang="ja-JP" dirty="0" smtClean="0"/>
              <a:t>Overview of Investigation</a:t>
            </a:r>
            <a:endParaRPr kumimoji="1" lang="ja-JP" altLang="en-US" dirty="0"/>
          </a:p>
        </p:txBody>
      </p:sp>
    </p:spTree>
    <p:extLst>
      <p:ext uri="{BB962C8B-B14F-4D97-AF65-F5344CB8AC3E}">
        <p14:creationId xmlns:p14="http://schemas.microsoft.com/office/powerpoint/2010/main" val="35356157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6" name="直線コネクタ 75"/>
          <p:cNvCxnSpPr/>
          <p:nvPr/>
        </p:nvCxnSpPr>
        <p:spPr>
          <a:xfrm>
            <a:off x="4023478" y="2330681"/>
            <a:ext cx="5298" cy="4074462"/>
          </a:xfrm>
          <a:prstGeom prst="line">
            <a:avLst/>
          </a:prstGeom>
          <a:ln>
            <a:prstDash val="lgDash"/>
          </a:ln>
        </p:spPr>
        <p:style>
          <a:lnRef idx="1">
            <a:schemeClr val="dk1"/>
          </a:lnRef>
          <a:fillRef idx="0">
            <a:schemeClr val="dk1"/>
          </a:fillRef>
          <a:effectRef idx="0">
            <a:schemeClr val="dk1"/>
          </a:effectRef>
          <a:fontRef idx="minor">
            <a:schemeClr val="tx1"/>
          </a:fontRef>
        </p:style>
      </p:cxnSp>
      <p:sp>
        <p:nvSpPr>
          <p:cNvPr id="72" name="正方形/長方形 71"/>
          <p:cNvSpPr/>
          <p:nvPr/>
        </p:nvSpPr>
        <p:spPr>
          <a:xfrm>
            <a:off x="4313918" y="3203216"/>
            <a:ext cx="3572380" cy="2962656"/>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71" name="正方形/長方形 70"/>
          <p:cNvSpPr/>
          <p:nvPr/>
        </p:nvSpPr>
        <p:spPr>
          <a:xfrm>
            <a:off x="97805" y="3203215"/>
            <a:ext cx="3612868" cy="3201927"/>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sp>
        <p:nvSpPr>
          <p:cNvPr id="2" name="タイトル 1"/>
          <p:cNvSpPr>
            <a:spLocks noGrp="1"/>
          </p:cNvSpPr>
          <p:nvPr>
            <p:ph type="title"/>
          </p:nvPr>
        </p:nvSpPr>
        <p:spPr>
          <a:xfrm>
            <a:off x="436437" y="444066"/>
            <a:ext cx="8218488" cy="788195"/>
          </a:xfrm>
        </p:spPr>
        <p:txBody>
          <a:bodyPr/>
          <a:lstStyle/>
          <a:p>
            <a:r>
              <a:rPr lang="en-US" altLang="ja-JP" sz="4000" dirty="0"/>
              <a:t> </a:t>
            </a:r>
            <a:r>
              <a:rPr lang="en-US" altLang="ja-JP" sz="4000" dirty="0" smtClean="0"/>
              <a:t>Tracing Severity </a:t>
            </a:r>
            <a:r>
              <a:rPr lang="en-US" altLang="ja-JP" sz="4000" dirty="0"/>
              <a:t>V</a:t>
            </a:r>
            <a:r>
              <a:rPr lang="en-US" altLang="ja-JP" sz="4000" dirty="0" smtClean="0"/>
              <a:t>alues</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12</a:t>
            </a:fld>
            <a:endParaRPr lang="en-US" altLang="ja-JP">
              <a:solidFill>
                <a:srgbClr val="000000"/>
              </a:solidFill>
            </a:endParaRPr>
          </a:p>
        </p:txBody>
      </p:sp>
      <p:graphicFrame>
        <p:nvGraphicFramePr>
          <p:cNvPr id="49" name="表 48"/>
          <p:cNvGraphicFramePr>
            <a:graphicFrameLocks noGrp="1"/>
          </p:cNvGraphicFramePr>
          <p:nvPr>
            <p:extLst>
              <p:ext uri="{D42A27DB-BD31-4B8C-83A1-F6EECF244321}">
                <p14:modId xmlns:p14="http://schemas.microsoft.com/office/powerpoint/2010/main" val="1830618836"/>
              </p:ext>
            </p:extLst>
          </p:nvPr>
        </p:nvGraphicFramePr>
        <p:xfrm>
          <a:off x="163539" y="5020169"/>
          <a:ext cx="3452179" cy="1249680"/>
        </p:xfrm>
        <a:graphic>
          <a:graphicData uri="http://schemas.openxmlformats.org/drawingml/2006/table">
            <a:tbl>
              <a:tblPr firstRow="1" bandRow="1"/>
              <a:tblGrid>
                <a:gridCol w="917893"/>
                <a:gridCol w="1594168"/>
                <a:gridCol w="940118"/>
              </a:tblGrid>
              <a:tr h="23014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method</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Type</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severity</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23014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m1()</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Operation</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5</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0143">
                <a:tc>
                  <a:txBody>
                    <a:bodyPr/>
                    <a:lstStyle/>
                    <a:p>
                      <a:r>
                        <a:rPr kumimoji="1" lang="en-US" altLang="ja-JP" sz="1600" dirty="0" smtClean="0"/>
                        <a:t>m2()</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Sibling</a:t>
                      </a:r>
                      <a:r>
                        <a:rPr kumimoji="1" lang="en-US" altLang="ja-JP" sz="1600" baseline="0" dirty="0" smtClean="0"/>
                        <a:t> Duplications</a:t>
                      </a:r>
                      <a:endParaRPr kumimoji="1" lang="ja-JP" altLang="en-US" sz="16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1</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cxnSp>
        <p:nvCxnSpPr>
          <p:cNvPr id="50" name="直線矢印コネクタ 49"/>
          <p:cNvCxnSpPr>
            <a:stCxn id="65" idx="3"/>
            <a:endCxn id="66" idx="1"/>
          </p:cNvCxnSpPr>
          <p:nvPr/>
        </p:nvCxnSpPr>
        <p:spPr>
          <a:xfrm>
            <a:off x="3300111" y="2578864"/>
            <a:ext cx="1393228" cy="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graphicFrame>
        <p:nvGraphicFramePr>
          <p:cNvPr id="52" name="表 51"/>
          <p:cNvGraphicFramePr>
            <a:graphicFrameLocks noGrp="1"/>
          </p:cNvGraphicFramePr>
          <p:nvPr>
            <p:extLst>
              <p:ext uri="{D42A27DB-BD31-4B8C-83A1-F6EECF244321}">
                <p14:modId xmlns:p14="http://schemas.microsoft.com/office/powerpoint/2010/main" val="47074924"/>
              </p:ext>
            </p:extLst>
          </p:nvPr>
        </p:nvGraphicFramePr>
        <p:xfrm>
          <a:off x="153116" y="3920634"/>
          <a:ext cx="3399551" cy="679960"/>
        </p:xfrm>
        <a:graphic>
          <a:graphicData uri="http://schemas.openxmlformats.org/drawingml/2006/table">
            <a:tbl>
              <a:tblPr firstRow="1" bandRow="1"/>
              <a:tblGrid>
                <a:gridCol w="2511328"/>
                <a:gridCol w="888223"/>
              </a:tblGrid>
              <a:tr h="277548">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Type</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severity</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344680">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Class</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4</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bl>
          </a:graphicData>
        </a:graphic>
      </p:graphicFrame>
      <p:sp>
        <p:nvSpPr>
          <p:cNvPr id="55" name="テキスト ボックス 54"/>
          <p:cNvSpPr txBox="1"/>
          <p:nvPr/>
        </p:nvSpPr>
        <p:spPr>
          <a:xfrm>
            <a:off x="4443768" y="4650837"/>
            <a:ext cx="1647229" cy="369332"/>
          </a:xfrm>
          <a:prstGeom prst="rect">
            <a:avLst/>
          </a:prstGeom>
          <a:noFill/>
        </p:spPr>
        <p:txBody>
          <a:bodyPr wrap="square" rtlCol="0">
            <a:spAutoFit/>
          </a:bodyPr>
          <a:lstStyle/>
          <a:p>
            <a:r>
              <a:rPr lang="en-US" altLang="ja-JP" dirty="0" smtClean="0">
                <a:solidFill>
                  <a:srgbClr val="000000"/>
                </a:solidFill>
                <a:latin typeface="Arial"/>
              </a:rPr>
              <a:t>Method Level</a:t>
            </a:r>
            <a:endParaRPr lang="ja-JP" altLang="en-US" dirty="0">
              <a:solidFill>
                <a:srgbClr val="000000"/>
              </a:solidFill>
              <a:latin typeface="Arial"/>
            </a:endParaRPr>
          </a:p>
        </p:txBody>
      </p:sp>
      <p:sp>
        <p:nvSpPr>
          <p:cNvPr id="56" name="テキスト ボックス 55"/>
          <p:cNvSpPr txBox="1"/>
          <p:nvPr/>
        </p:nvSpPr>
        <p:spPr>
          <a:xfrm>
            <a:off x="209353" y="4644412"/>
            <a:ext cx="1647229" cy="369332"/>
          </a:xfrm>
          <a:prstGeom prst="rect">
            <a:avLst/>
          </a:prstGeom>
          <a:noFill/>
        </p:spPr>
        <p:txBody>
          <a:bodyPr wrap="square" rtlCol="0">
            <a:spAutoFit/>
          </a:bodyPr>
          <a:lstStyle/>
          <a:p>
            <a:r>
              <a:rPr lang="en-US" altLang="ja-JP" dirty="0" smtClean="0">
                <a:solidFill>
                  <a:srgbClr val="000000"/>
                </a:solidFill>
                <a:latin typeface="Arial"/>
              </a:rPr>
              <a:t>Method Level</a:t>
            </a:r>
            <a:endParaRPr lang="ja-JP" altLang="en-US" dirty="0">
              <a:solidFill>
                <a:srgbClr val="000000"/>
              </a:solidFill>
              <a:latin typeface="Arial"/>
            </a:endParaRPr>
          </a:p>
        </p:txBody>
      </p:sp>
      <p:sp>
        <p:nvSpPr>
          <p:cNvPr id="57" name="テキスト ボックス 56"/>
          <p:cNvSpPr txBox="1"/>
          <p:nvPr/>
        </p:nvSpPr>
        <p:spPr>
          <a:xfrm>
            <a:off x="262181" y="3564593"/>
            <a:ext cx="1422087" cy="369332"/>
          </a:xfrm>
          <a:prstGeom prst="rect">
            <a:avLst/>
          </a:prstGeom>
          <a:noFill/>
        </p:spPr>
        <p:txBody>
          <a:bodyPr wrap="square" rtlCol="0">
            <a:spAutoFit/>
          </a:bodyPr>
          <a:lstStyle/>
          <a:p>
            <a:r>
              <a:rPr lang="en-US" altLang="ja-JP" dirty="0" smtClean="0">
                <a:solidFill>
                  <a:srgbClr val="000000"/>
                </a:solidFill>
                <a:latin typeface="Arial"/>
              </a:rPr>
              <a:t>Class Level</a:t>
            </a:r>
            <a:endParaRPr lang="ja-JP" altLang="en-US" dirty="0">
              <a:solidFill>
                <a:srgbClr val="000000"/>
              </a:solidFill>
              <a:latin typeface="Arial"/>
            </a:endParaRPr>
          </a:p>
        </p:txBody>
      </p:sp>
      <p:sp>
        <p:nvSpPr>
          <p:cNvPr id="58" name="テキスト ボックス 57"/>
          <p:cNvSpPr txBox="1"/>
          <p:nvPr/>
        </p:nvSpPr>
        <p:spPr>
          <a:xfrm>
            <a:off x="4443769" y="3560449"/>
            <a:ext cx="1422087" cy="369332"/>
          </a:xfrm>
          <a:prstGeom prst="rect">
            <a:avLst/>
          </a:prstGeom>
          <a:noFill/>
        </p:spPr>
        <p:txBody>
          <a:bodyPr wrap="square" rtlCol="0">
            <a:spAutoFit/>
          </a:bodyPr>
          <a:lstStyle/>
          <a:p>
            <a:r>
              <a:rPr lang="en-US" altLang="ja-JP" dirty="0" smtClean="0">
                <a:solidFill>
                  <a:srgbClr val="000000"/>
                </a:solidFill>
                <a:latin typeface="Arial"/>
              </a:rPr>
              <a:t>Class Level</a:t>
            </a:r>
            <a:endParaRPr lang="ja-JP" altLang="en-US" dirty="0">
              <a:solidFill>
                <a:srgbClr val="000000"/>
              </a:solidFill>
              <a:latin typeface="Arial"/>
            </a:endParaRPr>
          </a:p>
        </p:txBody>
      </p:sp>
      <p:sp>
        <p:nvSpPr>
          <p:cNvPr id="59" name="円/楕円 58"/>
          <p:cNvSpPr/>
          <p:nvPr/>
        </p:nvSpPr>
        <p:spPr>
          <a:xfrm>
            <a:off x="7911659" y="5793986"/>
            <a:ext cx="654292" cy="359699"/>
          </a:xfrm>
          <a:prstGeom prst="ellipse">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77"/>
            <a:r>
              <a:rPr kumimoji="0" lang="en-US" altLang="ja-JP" kern="0" dirty="0" smtClean="0">
                <a:solidFill>
                  <a:srgbClr val="000000"/>
                </a:solidFill>
                <a:latin typeface="Arial"/>
              </a:rPr>
              <a:t>-1</a:t>
            </a:r>
            <a:endParaRPr kumimoji="0" lang="ja-JP" altLang="en-US" kern="0" dirty="0">
              <a:solidFill>
                <a:srgbClr val="000000"/>
              </a:solidFill>
              <a:latin typeface="Arial"/>
            </a:endParaRPr>
          </a:p>
        </p:txBody>
      </p:sp>
      <p:sp>
        <p:nvSpPr>
          <p:cNvPr id="60" name="テキスト ボックス 59"/>
          <p:cNvSpPr txBox="1"/>
          <p:nvPr/>
        </p:nvSpPr>
        <p:spPr>
          <a:xfrm>
            <a:off x="7875782" y="5407631"/>
            <a:ext cx="1442678" cy="400110"/>
          </a:xfrm>
          <a:prstGeom prst="rect">
            <a:avLst/>
          </a:prstGeom>
          <a:noFill/>
        </p:spPr>
        <p:txBody>
          <a:bodyPr wrap="square" rtlCol="0">
            <a:spAutoFit/>
          </a:bodyPr>
          <a:lstStyle/>
          <a:p>
            <a:r>
              <a:rPr lang="en-US" altLang="ja-JP" sz="2000" dirty="0" smtClean="0">
                <a:solidFill>
                  <a:srgbClr val="000000"/>
                </a:solidFill>
                <a:latin typeface="Arial"/>
              </a:rPr>
              <a:t>decrease</a:t>
            </a:r>
            <a:endParaRPr lang="ja-JP" altLang="en-US" sz="2000" dirty="0">
              <a:solidFill>
                <a:srgbClr val="000000"/>
              </a:solidFill>
              <a:latin typeface="Arial"/>
            </a:endParaRPr>
          </a:p>
        </p:txBody>
      </p:sp>
      <p:sp>
        <p:nvSpPr>
          <p:cNvPr id="61" name="テキスト ボックス 60"/>
          <p:cNvSpPr txBox="1"/>
          <p:nvPr/>
        </p:nvSpPr>
        <p:spPr>
          <a:xfrm>
            <a:off x="7911517" y="4673875"/>
            <a:ext cx="1514107" cy="400110"/>
          </a:xfrm>
          <a:prstGeom prst="rect">
            <a:avLst/>
          </a:prstGeom>
          <a:noFill/>
        </p:spPr>
        <p:txBody>
          <a:bodyPr wrap="square" rtlCol="0">
            <a:spAutoFit/>
          </a:bodyPr>
          <a:lstStyle/>
          <a:p>
            <a:r>
              <a:rPr lang="en-US" altLang="ja-JP" sz="2000" dirty="0" smtClean="0">
                <a:solidFill>
                  <a:srgbClr val="000000"/>
                </a:solidFill>
                <a:latin typeface="Arial"/>
              </a:rPr>
              <a:t>increase</a:t>
            </a:r>
            <a:endParaRPr lang="ja-JP" altLang="en-US" sz="2000" dirty="0">
              <a:solidFill>
                <a:srgbClr val="000000"/>
              </a:solidFill>
              <a:latin typeface="Arial"/>
            </a:endParaRPr>
          </a:p>
        </p:txBody>
      </p:sp>
      <p:sp>
        <p:nvSpPr>
          <p:cNvPr id="62" name="円/楕円 61"/>
          <p:cNvSpPr/>
          <p:nvPr/>
        </p:nvSpPr>
        <p:spPr>
          <a:xfrm>
            <a:off x="7846098" y="4277641"/>
            <a:ext cx="654292" cy="359699"/>
          </a:xfrm>
          <a:prstGeom prst="ellipse">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77"/>
            <a:r>
              <a:rPr kumimoji="0" lang="en-US" altLang="ja-JP" kern="0" dirty="0">
                <a:solidFill>
                  <a:srgbClr val="000000"/>
                </a:solidFill>
                <a:latin typeface="Arial"/>
              </a:rPr>
              <a:t>0</a:t>
            </a:r>
            <a:endParaRPr kumimoji="0" lang="ja-JP" altLang="en-US" kern="0" dirty="0">
              <a:solidFill>
                <a:srgbClr val="000000"/>
              </a:solidFill>
              <a:latin typeface="Arial"/>
            </a:endParaRPr>
          </a:p>
        </p:txBody>
      </p:sp>
      <p:sp>
        <p:nvSpPr>
          <p:cNvPr id="63" name="テキスト ボックス 62"/>
          <p:cNvSpPr txBox="1"/>
          <p:nvPr/>
        </p:nvSpPr>
        <p:spPr>
          <a:xfrm>
            <a:off x="7809522" y="3798170"/>
            <a:ext cx="1459830" cy="400110"/>
          </a:xfrm>
          <a:prstGeom prst="rect">
            <a:avLst/>
          </a:prstGeom>
          <a:noFill/>
        </p:spPr>
        <p:txBody>
          <a:bodyPr wrap="square" rtlCol="0">
            <a:spAutoFit/>
          </a:bodyPr>
          <a:lstStyle/>
          <a:p>
            <a:r>
              <a:rPr lang="en-US" altLang="ja-JP" sz="2000" dirty="0">
                <a:solidFill>
                  <a:srgbClr val="000000"/>
                </a:solidFill>
                <a:latin typeface="Arial"/>
              </a:rPr>
              <a:t>n</a:t>
            </a:r>
            <a:r>
              <a:rPr lang="en-US" altLang="ja-JP" sz="2000" dirty="0" smtClean="0">
                <a:solidFill>
                  <a:srgbClr val="000000"/>
                </a:solidFill>
                <a:latin typeface="Arial"/>
              </a:rPr>
              <a:t>o change</a:t>
            </a:r>
            <a:endParaRPr lang="ja-JP" altLang="en-US" sz="2000" dirty="0">
              <a:solidFill>
                <a:srgbClr val="000000"/>
              </a:solidFill>
              <a:latin typeface="Arial"/>
            </a:endParaRPr>
          </a:p>
        </p:txBody>
      </p:sp>
      <p:sp>
        <p:nvSpPr>
          <p:cNvPr id="64" name="円/楕円 63"/>
          <p:cNvSpPr/>
          <p:nvPr/>
        </p:nvSpPr>
        <p:spPr>
          <a:xfrm>
            <a:off x="7877111" y="5054498"/>
            <a:ext cx="654292" cy="359699"/>
          </a:xfrm>
          <a:prstGeom prst="ellipse">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77"/>
            <a:r>
              <a:rPr kumimoji="0" lang="en-US" altLang="ja-JP" kern="0" dirty="0" smtClean="0">
                <a:solidFill>
                  <a:srgbClr val="000000"/>
                </a:solidFill>
                <a:latin typeface="Arial"/>
              </a:rPr>
              <a:t>+1</a:t>
            </a:r>
            <a:endParaRPr kumimoji="0" lang="ja-JP" altLang="en-US" kern="0" dirty="0">
              <a:solidFill>
                <a:srgbClr val="000000"/>
              </a:solidFill>
              <a:latin typeface="Arial"/>
            </a:endParaRPr>
          </a:p>
        </p:txBody>
      </p:sp>
      <p:sp>
        <p:nvSpPr>
          <p:cNvPr id="65" name="テキスト ボックス 64"/>
          <p:cNvSpPr txBox="1"/>
          <p:nvPr/>
        </p:nvSpPr>
        <p:spPr>
          <a:xfrm>
            <a:off x="431642" y="2378809"/>
            <a:ext cx="2868469" cy="400110"/>
          </a:xfrm>
          <a:prstGeom prst="rect">
            <a:avLst/>
          </a:prstGeom>
          <a:solidFill>
            <a:srgbClr val="D7D7D7"/>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ja-JP" sz="2000" dirty="0" smtClean="0">
                <a:solidFill>
                  <a:srgbClr val="000000"/>
                </a:solidFill>
                <a:latin typeface="Arial"/>
              </a:rPr>
              <a:t>Release Version k</a:t>
            </a:r>
            <a:endParaRPr lang="ja-JP" altLang="en-US" sz="2000" dirty="0">
              <a:solidFill>
                <a:srgbClr val="000000"/>
              </a:solidFill>
              <a:latin typeface="Arial"/>
            </a:endParaRPr>
          </a:p>
        </p:txBody>
      </p:sp>
      <p:sp>
        <p:nvSpPr>
          <p:cNvPr id="66" name="テキスト ボックス 65"/>
          <p:cNvSpPr txBox="1"/>
          <p:nvPr/>
        </p:nvSpPr>
        <p:spPr>
          <a:xfrm>
            <a:off x="4693339" y="2378809"/>
            <a:ext cx="2868469" cy="400110"/>
          </a:xfrm>
          <a:prstGeom prst="rect">
            <a:avLst/>
          </a:prstGeom>
          <a:solidFill>
            <a:srgbClr val="D7D7D7"/>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ja-JP" sz="2000" dirty="0" smtClean="0">
                <a:solidFill>
                  <a:srgbClr val="000000"/>
                </a:solidFill>
                <a:latin typeface="Arial"/>
              </a:rPr>
              <a:t>Release Version k+1</a:t>
            </a:r>
            <a:endParaRPr lang="ja-JP" altLang="en-US" sz="2000" dirty="0">
              <a:solidFill>
                <a:srgbClr val="000000"/>
              </a:solidFill>
              <a:latin typeface="Arial"/>
            </a:endParaRPr>
          </a:p>
        </p:txBody>
      </p:sp>
      <p:sp>
        <p:nvSpPr>
          <p:cNvPr id="70" name="テキスト ボックス 69"/>
          <p:cNvSpPr txBox="1"/>
          <p:nvPr/>
        </p:nvSpPr>
        <p:spPr>
          <a:xfrm>
            <a:off x="424761" y="3020467"/>
            <a:ext cx="2868469" cy="400110"/>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ja-JP" sz="2000" dirty="0" smtClean="0">
                <a:solidFill>
                  <a:srgbClr val="000000"/>
                </a:solidFill>
                <a:latin typeface="Arial"/>
              </a:rPr>
              <a:t>Class A</a:t>
            </a:r>
            <a:endParaRPr lang="ja-JP" altLang="en-US" sz="2000" dirty="0">
              <a:solidFill>
                <a:srgbClr val="000000"/>
              </a:solidFill>
              <a:latin typeface="Arial"/>
            </a:endParaRPr>
          </a:p>
        </p:txBody>
      </p:sp>
      <p:sp>
        <p:nvSpPr>
          <p:cNvPr id="73" name="テキスト ボックス 72"/>
          <p:cNvSpPr txBox="1"/>
          <p:nvPr/>
        </p:nvSpPr>
        <p:spPr>
          <a:xfrm>
            <a:off x="4665873" y="3020467"/>
            <a:ext cx="2868469" cy="400110"/>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ja-JP" sz="2000" dirty="0" smtClean="0">
                <a:solidFill>
                  <a:srgbClr val="000000"/>
                </a:solidFill>
                <a:latin typeface="Arial"/>
              </a:rPr>
              <a:t>Class A</a:t>
            </a:r>
            <a:endParaRPr lang="ja-JP" altLang="en-US" sz="2000" dirty="0">
              <a:solidFill>
                <a:srgbClr val="000000"/>
              </a:solidFill>
              <a:latin typeface="Arial"/>
            </a:endParaRPr>
          </a:p>
        </p:txBody>
      </p:sp>
      <p:sp>
        <p:nvSpPr>
          <p:cNvPr id="74" name="右矢印 73"/>
          <p:cNvSpPr/>
          <p:nvPr/>
        </p:nvSpPr>
        <p:spPr>
          <a:xfrm>
            <a:off x="3770775" y="4128451"/>
            <a:ext cx="505406" cy="102930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9" name="コンテンツ プレースホルダー 2"/>
          <p:cNvSpPr>
            <a:spLocks noGrp="1"/>
          </p:cNvSpPr>
          <p:nvPr>
            <p:ph idx="1"/>
          </p:nvPr>
        </p:nvSpPr>
        <p:spPr>
          <a:xfrm>
            <a:off x="0" y="1232261"/>
            <a:ext cx="9143999" cy="1182507"/>
          </a:xfrm>
        </p:spPr>
        <p:txBody>
          <a:bodyPr/>
          <a:lstStyle/>
          <a:p>
            <a:pPr marL="0" indent="0">
              <a:buNone/>
            </a:pPr>
            <a:r>
              <a:rPr lang="en-US" altLang="ja-JP" dirty="0" smtClean="0"/>
              <a:t>Trace severity value of </a:t>
            </a:r>
            <a:r>
              <a:rPr lang="en-US" altLang="ja-JP" dirty="0"/>
              <a:t>each </a:t>
            </a:r>
            <a:r>
              <a:rPr lang="en-US" altLang="ja-JP" dirty="0" smtClean="0"/>
              <a:t>code smell between consecutive release versions</a:t>
            </a:r>
            <a:endParaRPr lang="en-US" altLang="ja-JP" dirty="0"/>
          </a:p>
        </p:txBody>
      </p:sp>
      <p:sp>
        <p:nvSpPr>
          <p:cNvPr id="3" name="テキスト ボックス 2"/>
          <p:cNvSpPr txBox="1"/>
          <p:nvPr/>
        </p:nvSpPr>
        <p:spPr>
          <a:xfrm>
            <a:off x="1418778" y="6304564"/>
            <a:ext cx="6532558"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altLang="ja-JP" dirty="0" smtClean="0"/>
              <a:t>This study considers class/method without smell as severity 0.</a:t>
            </a:r>
            <a:endParaRPr kumimoji="1" lang="ja-JP" altLang="en-US" dirty="0"/>
          </a:p>
        </p:txBody>
      </p:sp>
      <p:graphicFrame>
        <p:nvGraphicFramePr>
          <p:cNvPr id="30" name="表 29"/>
          <p:cNvGraphicFramePr>
            <a:graphicFrameLocks noGrp="1"/>
          </p:cNvGraphicFramePr>
          <p:nvPr>
            <p:extLst>
              <p:ext uri="{D42A27DB-BD31-4B8C-83A1-F6EECF244321}">
                <p14:modId xmlns:p14="http://schemas.microsoft.com/office/powerpoint/2010/main" val="834331368"/>
              </p:ext>
            </p:extLst>
          </p:nvPr>
        </p:nvGraphicFramePr>
        <p:xfrm>
          <a:off x="4409971" y="3929781"/>
          <a:ext cx="3399551" cy="679960"/>
        </p:xfrm>
        <a:graphic>
          <a:graphicData uri="http://schemas.openxmlformats.org/drawingml/2006/table">
            <a:tbl>
              <a:tblPr firstRow="1" bandRow="1"/>
              <a:tblGrid>
                <a:gridCol w="2511328"/>
                <a:gridCol w="888223"/>
              </a:tblGrid>
              <a:tr h="277548">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Type</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severity</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344680">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Class</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4</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bl>
          </a:graphicData>
        </a:graphic>
      </p:graphicFrame>
      <p:graphicFrame>
        <p:nvGraphicFramePr>
          <p:cNvPr id="31" name="表 30"/>
          <p:cNvGraphicFramePr>
            <a:graphicFrameLocks noGrp="1"/>
          </p:cNvGraphicFramePr>
          <p:nvPr>
            <p:extLst>
              <p:ext uri="{D42A27DB-BD31-4B8C-83A1-F6EECF244321}">
                <p14:modId xmlns:p14="http://schemas.microsoft.com/office/powerpoint/2010/main" val="2038951762"/>
              </p:ext>
            </p:extLst>
          </p:nvPr>
        </p:nvGraphicFramePr>
        <p:xfrm>
          <a:off x="4374017" y="5024172"/>
          <a:ext cx="3452179" cy="1005840"/>
        </p:xfrm>
        <a:graphic>
          <a:graphicData uri="http://schemas.openxmlformats.org/drawingml/2006/table">
            <a:tbl>
              <a:tblPr firstRow="1" bandRow="1"/>
              <a:tblGrid>
                <a:gridCol w="917893"/>
                <a:gridCol w="1594168"/>
                <a:gridCol w="940118"/>
              </a:tblGrid>
              <a:tr h="23014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method</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Type</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severity</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23014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m1()</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Operation</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6</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0143">
                <a:tc>
                  <a:txBody>
                    <a:bodyPr/>
                    <a:lstStyle/>
                    <a:p>
                      <a:r>
                        <a:rPr kumimoji="1" lang="en-US" altLang="ja-JP" sz="1600" dirty="0" smtClean="0"/>
                        <a:t>m2()</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a:t>
                      </a:r>
                      <a:endParaRPr kumimoji="1" lang="ja-JP" altLang="en-US" sz="16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0</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9982006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13</a:t>
            </a:fld>
            <a:endParaRPr lang="en-US" altLang="ja-JP">
              <a:solidFill>
                <a:srgbClr val="000000"/>
              </a:solidFill>
            </a:endParaRPr>
          </a:p>
        </p:txBody>
      </p:sp>
      <p:sp>
        <p:nvSpPr>
          <p:cNvPr id="6" name="正方形/長方形 5"/>
          <p:cNvSpPr/>
          <p:nvPr/>
        </p:nvSpPr>
        <p:spPr>
          <a:xfrm>
            <a:off x="3782618" y="2740976"/>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8" name="角丸四角形 7"/>
          <p:cNvSpPr/>
          <p:nvPr/>
        </p:nvSpPr>
        <p:spPr>
          <a:xfrm>
            <a:off x="326677" y="1672428"/>
            <a:ext cx="3210527" cy="438609"/>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latin typeface="Arial"/>
                <a:ea typeface="ＭＳ Ｐゴシック"/>
              </a:rPr>
              <a:t>1. </a:t>
            </a:r>
            <a:r>
              <a:rPr kumimoji="0" lang="en-US" altLang="ja-JP" sz="2000" kern="0" dirty="0" smtClean="0">
                <a:latin typeface="Arial"/>
                <a:ea typeface="ＭＳ Ｐゴシック"/>
              </a:rPr>
              <a:t>Detect Code Smell</a:t>
            </a:r>
            <a:endParaRPr kumimoji="0" lang="ja-JP" altLang="en-US" sz="2000" kern="0" dirty="0">
              <a:latin typeface="Arial"/>
              <a:ea typeface="ＭＳ Ｐゴシック"/>
            </a:endParaRPr>
          </a:p>
        </p:txBody>
      </p:sp>
      <p:sp>
        <p:nvSpPr>
          <p:cNvPr id="10" name="角丸四角形 9"/>
          <p:cNvSpPr/>
          <p:nvPr/>
        </p:nvSpPr>
        <p:spPr>
          <a:xfrm>
            <a:off x="260848" y="5859790"/>
            <a:ext cx="3276357" cy="533655"/>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4. </a:t>
            </a:r>
            <a:r>
              <a:rPr kumimoji="0" lang="en-US" altLang="ja-JP" sz="2000" kern="0" dirty="0" smtClean="0">
                <a:solidFill>
                  <a:srgbClr val="000000"/>
                </a:solidFill>
                <a:latin typeface="Arial"/>
                <a:ea typeface="ＭＳ Ｐゴシック"/>
              </a:rPr>
              <a:t>Conduct significant tests</a:t>
            </a:r>
          </a:p>
        </p:txBody>
      </p: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51957" y="2158832"/>
            <a:ext cx="347478" cy="347478"/>
          </a:xfrm>
          <a:prstGeom prst="rect">
            <a:avLst/>
          </a:prstGeom>
        </p:spPr>
      </p:pic>
      <p:sp>
        <p:nvSpPr>
          <p:cNvPr id="12" name="テキスト ボックス 11"/>
          <p:cNvSpPr txBox="1"/>
          <p:nvPr/>
        </p:nvSpPr>
        <p:spPr>
          <a:xfrm>
            <a:off x="4496949" y="1340515"/>
            <a:ext cx="244758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en-US" altLang="ja-JP" kern="0" dirty="0">
                <a:latin typeface="Arial"/>
                <a:ea typeface="ＭＳ Ｐゴシック"/>
              </a:rPr>
              <a:t>s</a:t>
            </a:r>
            <a:r>
              <a:rPr kumimoji="0" lang="en-US" altLang="ja-JP" kern="0" dirty="0" smtClean="0">
                <a:latin typeface="Arial"/>
                <a:ea typeface="ＭＳ Ｐゴシック"/>
              </a:rPr>
              <a:t>ource </a:t>
            </a:r>
            <a:r>
              <a:rPr kumimoji="0" lang="en-US" altLang="ja-JP" kern="0" dirty="0">
                <a:latin typeface="Arial"/>
                <a:ea typeface="ＭＳ Ｐゴシック"/>
              </a:rPr>
              <a:t>c</a:t>
            </a:r>
            <a:r>
              <a:rPr kumimoji="0" lang="en-US" altLang="ja-JP" kern="0" dirty="0" smtClean="0">
                <a:latin typeface="Arial"/>
                <a:ea typeface="ＭＳ Ｐゴシック"/>
              </a:rPr>
              <a:t>ode of each release version</a:t>
            </a:r>
            <a:endParaRPr kumimoji="0" lang="ja-JP" altLang="en-US" kern="0" dirty="0">
              <a:latin typeface="Arial"/>
              <a:ea typeface="ＭＳ Ｐゴシック"/>
            </a:endParaRPr>
          </a:p>
        </p:txBody>
      </p:sp>
      <p:cxnSp>
        <p:nvCxnSpPr>
          <p:cNvPr id="13" name="直線矢印コネクタ 12"/>
          <p:cNvCxnSpPr>
            <a:stCxn id="12" idx="2"/>
          </p:cNvCxnSpPr>
          <p:nvPr/>
        </p:nvCxnSpPr>
        <p:spPr>
          <a:xfrm>
            <a:off x="5720742" y="1986846"/>
            <a:ext cx="0" cy="61409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4" name="テキスト ボックス 13"/>
          <p:cNvSpPr txBox="1"/>
          <p:nvPr/>
        </p:nvSpPr>
        <p:spPr>
          <a:xfrm>
            <a:off x="3087625" y="4788320"/>
            <a:ext cx="2033016" cy="923330"/>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b="1" kern="0" dirty="0" smtClean="0">
                <a:solidFill>
                  <a:srgbClr val="FF0000"/>
                </a:solidFill>
                <a:latin typeface="Arial"/>
                <a:ea typeface="ＭＳ Ｐゴシック"/>
              </a:rPr>
              <a:t>Refactored classes/methods</a:t>
            </a:r>
          </a:p>
          <a:p>
            <a:pPr defTabSz="685783">
              <a:defRPr/>
            </a:pPr>
            <a:r>
              <a:rPr kumimoji="0" lang="en-US" altLang="ja-JP" b="1" kern="0" dirty="0" smtClean="0">
                <a:solidFill>
                  <a:srgbClr val="FF0000"/>
                </a:solidFill>
                <a:latin typeface="Arial"/>
                <a:ea typeface="ＭＳ Ｐゴシック"/>
              </a:rPr>
              <a:t>with Code Smell</a:t>
            </a:r>
            <a:endParaRPr kumimoji="0" lang="en-US" altLang="ja-JP" b="1" kern="0" dirty="0">
              <a:solidFill>
                <a:srgbClr val="FF0000"/>
              </a:solidFill>
              <a:latin typeface="Arial"/>
              <a:ea typeface="ＭＳ Ｐゴシック"/>
            </a:endParaRPr>
          </a:p>
        </p:txBody>
      </p:sp>
      <p:cxnSp>
        <p:nvCxnSpPr>
          <p:cNvPr id="15" name="直線矢印コネクタ 14"/>
          <p:cNvCxnSpPr>
            <a:stCxn id="6" idx="2"/>
            <a:endCxn id="16" idx="0"/>
          </p:cNvCxnSpPr>
          <p:nvPr/>
        </p:nvCxnSpPr>
        <p:spPr>
          <a:xfrm>
            <a:off x="5756917" y="3719209"/>
            <a:ext cx="1845817" cy="1069111"/>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6" name="テキスト ボックス 15"/>
          <p:cNvSpPr txBox="1"/>
          <p:nvPr/>
        </p:nvSpPr>
        <p:spPr>
          <a:xfrm>
            <a:off x="6573532" y="4788320"/>
            <a:ext cx="2058404" cy="923330"/>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b="1" kern="0" dirty="0" smtClean="0">
                <a:solidFill>
                  <a:srgbClr val="FF0000"/>
                </a:solidFill>
                <a:latin typeface="Arial"/>
                <a:ea typeface="ＭＳ Ｐゴシック"/>
              </a:rPr>
              <a:t>Non-Refactored</a:t>
            </a:r>
          </a:p>
          <a:p>
            <a:pPr defTabSz="685783">
              <a:defRPr/>
            </a:pPr>
            <a:r>
              <a:rPr kumimoji="0" lang="en-US" altLang="ja-JP" b="1" kern="0" dirty="0" smtClean="0">
                <a:solidFill>
                  <a:srgbClr val="FF0000"/>
                </a:solidFill>
                <a:latin typeface="Arial"/>
                <a:ea typeface="ＭＳ Ｐゴシック"/>
              </a:rPr>
              <a:t>classes/methods</a:t>
            </a:r>
          </a:p>
          <a:p>
            <a:pPr defTabSz="685783">
              <a:defRPr/>
            </a:pPr>
            <a:r>
              <a:rPr kumimoji="0" lang="en-US" altLang="ja-JP" b="1" kern="0" dirty="0" smtClean="0">
                <a:solidFill>
                  <a:srgbClr val="FF0000"/>
                </a:solidFill>
                <a:latin typeface="Arial"/>
                <a:ea typeface="ＭＳ Ｐゴシック"/>
              </a:rPr>
              <a:t>with Code Smell</a:t>
            </a:r>
          </a:p>
        </p:txBody>
      </p:sp>
      <p:cxnSp>
        <p:nvCxnSpPr>
          <p:cNvPr id="17" name="直線矢印コネクタ 16"/>
          <p:cNvCxnSpPr>
            <a:stCxn id="6" idx="2"/>
            <a:endCxn id="14" idx="0"/>
          </p:cNvCxnSpPr>
          <p:nvPr/>
        </p:nvCxnSpPr>
        <p:spPr>
          <a:xfrm flipH="1">
            <a:off x="4104133" y="3719209"/>
            <a:ext cx="1652784" cy="1069111"/>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8" name="テキスト ボックス 17"/>
          <p:cNvSpPr txBox="1"/>
          <p:nvPr/>
        </p:nvSpPr>
        <p:spPr>
          <a:xfrm>
            <a:off x="6194984" y="2111038"/>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9" name="テキスト ボックス 18"/>
          <p:cNvSpPr txBox="1"/>
          <p:nvPr/>
        </p:nvSpPr>
        <p:spPr>
          <a:xfrm>
            <a:off x="4482270" y="4104640"/>
            <a:ext cx="2581629"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Dataset of Refactoring</a:t>
            </a:r>
            <a:endParaRPr kumimoji="0" lang="ja-JP" altLang="en-US" kern="0" dirty="0">
              <a:solidFill>
                <a:srgbClr val="000000"/>
              </a:solidFill>
              <a:latin typeface="Arial"/>
              <a:ea typeface="ＭＳ Ｐゴシック"/>
            </a:endParaRPr>
          </a:p>
        </p:txBody>
      </p:sp>
      <p:cxnSp>
        <p:nvCxnSpPr>
          <p:cNvPr id="21" name="直線矢印コネクタ 20"/>
          <p:cNvCxnSpPr/>
          <p:nvPr/>
        </p:nvCxnSpPr>
        <p:spPr>
          <a:xfrm flipH="1">
            <a:off x="5714555" y="2970271"/>
            <a:ext cx="6187" cy="259037"/>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4" name="タイトル 1"/>
          <p:cNvSpPr>
            <a:spLocks noGrp="1"/>
          </p:cNvSpPr>
          <p:nvPr>
            <p:ph type="title"/>
          </p:nvPr>
        </p:nvSpPr>
        <p:spPr>
          <a:xfrm>
            <a:off x="457200" y="307182"/>
            <a:ext cx="8218488" cy="788195"/>
          </a:xfrm>
        </p:spPr>
        <p:txBody>
          <a:bodyPr/>
          <a:lstStyle/>
          <a:p>
            <a:r>
              <a:rPr kumimoji="1" lang="en-US" altLang="ja-JP" dirty="0" smtClean="0"/>
              <a:t>Overview of Investigation</a:t>
            </a:r>
            <a:endParaRPr kumimoji="1" lang="ja-JP" altLang="en-US" dirty="0"/>
          </a:p>
        </p:txBody>
      </p:sp>
      <p:sp>
        <p:nvSpPr>
          <p:cNvPr id="25" name="角丸四角形 24"/>
          <p:cNvSpPr/>
          <p:nvPr/>
        </p:nvSpPr>
        <p:spPr>
          <a:xfrm>
            <a:off x="260846" y="3863085"/>
            <a:ext cx="3521771" cy="747916"/>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b="1" kern="0" dirty="0">
                <a:solidFill>
                  <a:srgbClr val="FF0000"/>
                </a:solidFill>
                <a:latin typeface="Arial"/>
                <a:ea typeface="ＭＳ Ｐゴシック"/>
              </a:rPr>
              <a:t>3.</a:t>
            </a:r>
            <a:r>
              <a:rPr kumimoji="0" lang="ja-JP" altLang="en-US" sz="2000" b="1" kern="0" dirty="0">
                <a:solidFill>
                  <a:srgbClr val="FF0000"/>
                </a:solidFill>
                <a:latin typeface="Arial"/>
                <a:ea typeface="ＭＳ Ｐゴシック"/>
              </a:rPr>
              <a:t> </a:t>
            </a:r>
            <a:r>
              <a:rPr kumimoji="0" lang="en-US" altLang="ja-JP" sz="2000" b="1" kern="0" dirty="0" smtClean="0">
                <a:solidFill>
                  <a:srgbClr val="FF0000"/>
                </a:solidFill>
                <a:latin typeface="Arial"/>
                <a:ea typeface="ＭＳ Ｐゴシック"/>
              </a:rPr>
              <a:t>Categorize whether Code Smell was refactored </a:t>
            </a:r>
            <a:endParaRPr kumimoji="0" lang="en-US" altLang="ja-JP" sz="2000" b="1" kern="0" dirty="0">
              <a:solidFill>
                <a:srgbClr val="FF0000"/>
              </a:solidFill>
              <a:latin typeface="Arial"/>
              <a:ea typeface="ＭＳ Ｐゴシック"/>
            </a:endParaRPr>
          </a:p>
        </p:txBody>
      </p:sp>
      <p:sp>
        <p:nvSpPr>
          <p:cNvPr id="26" name="テキスト ボックス 25"/>
          <p:cNvSpPr txBox="1"/>
          <p:nvPr/>
        </p:nvSpPr>
        <p:spPr>
          <a:xfrm>
            <a:off x="4137999" y="2681135"/>
            <a:ext cx="3197196"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latin typeface="Arial"/>
                <a:ea typeface="ＭＳ Ｐゴシック"/>
              </a:rPr>
              <a:t>Collection of severity values</a:t>
            </a:r>
            <a:endParaRPr kumimoji="0" lang="en-US" altLang="ja-JP" kern="0" dirty="0">
              <a:latin typeface="Arial"/>
              <a:ea typeface="ＭＳ Ｐゴシック"/>
            </a:endParaRPr>
          </a:p>
        </p:txBody>
      </p:sp>
      <p:sp>
        <p:nvSpPr>
          <p:cNvPr id="27" name="テキスト ボックス 26"/>
          <p:cNvSpPr txBox="1"/>
          <p:nvPr/>
        </p:nvSpPr>
        <p:spPr>
          <a:xfrm>
            <a:off x="4212152" y="3229308"/>
            <a:ext cx="3004805"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latin typeface="Arial"/>
                <a:ea typeface="ＭＳ Ｐゴシック"/>
              </a:rPr>
              <a:t>Changes of severity values</a:t>
            </a:r>
            <a:endParaRPr kumimoji="0" lang="en-US" altLang="ja-JP" kern="0" dirty="0">
              <a:latin typeface="Arial"/>
              <a:ea typeface="ＭＳ Ｐゴシック"/>
            </a:endParaRPr>
          </a:p>
        </p:txBody>
      </p:sp>
      <p:sp>
        <p:nvSpPr>
          <p:cNvPr id="28" name="角丸四角形 27"/>
          <p:cNvSpPr/>
          <p:nvPr/>
        </p:nvSpPr>
        <p:spPr>
          <a:xfrm>
            <a:off x="260847" y="2769688"/>
            <a:ext cx="3276358" cy="469457"/>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latin typeface="Arial"/>
                <a:ea typeface="ＭＳ Ｐゴシック"/>
              </a:rPr>
              <a:t>2.</a:t>
            </a:r>
            <a:r>
              <a:rPr kumimoji="0" lang="ja-JP" altLang="en-US" sz="2000" kern="0" dirty="0">
                <a:latin typeface="Arial"/>
                <a:ea typeface="ＭＳ Ｐゴシック"/>
              </a:rPr>
              <a:t> </a:t>
            </a:r>
            <a:r>
              <a:rPr kumimoji="0" lang="en-US" altLang="ja-JP" sz="2000" kern="0" dirty="0" smtClean="0">
                <a:latin typeface="Arial"/>
                <a:ea typeface="ＭＳ Ｐゴシック"/>
              </a:rPr>
              <a:t>Trace severity values</a:t>
            </a:r>
            <a:endParaRPr kumimoji="0" lang="en-US" altLang="ja-JP" sz="2000" kern="0" dirty="0">
              <a:latin typeface="Arial"/>
              <a:ea typeface="ＭＳ Ｐゴシック"/>
            </a:endParaRPr>
          </a:p>
        </p:txBody>
      </p:sp>
    </p:spTree>
    <p:extLst>
      <p:ext uri="{BB962C8B-B14F-4D97-AF65-F5344CB8AC3E}">
        <p14:creationId xmlns:p14="http://schemas.microsoft.com/office/powerpoint/2010/main" val="2308143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14</a:t>
            </a:fld>
            <a:endParaRPr lang="en-US" altLang="ja-JP">
              <a:solidFill>
                <a:srgbClr val="000000"/>
              </a:solidFill>
            </a:endParaRPr>
          </a:p>
        </p:txBody>
      </p:sp>
      <p:sp>
        <p:nvSpPr>
          <p:cNvPr id="6" name="正方形/長方形 5"/>
          <p:cNvSpPr/>
          <p:nvPr/>
        </p:nvSpPr>
        <p:spPr>
          <a:xfrm>
            <a:off x="3782618" y="2740976"/>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8" name="角丸四角形 7"/>
          <p:cNvSpPr/>
          <p:nvPr/>
        </p:nvSpPr>
        <p:spPr>
          <a:xfrm>
            <a:off x="326677" y="1672428"/>
            <a:ext cx="3210527" cy="438609"/>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latin typeface="Arial"/>
                <a:ea typeface="ＭＳ Ｐゴシック"/>
              </a:rPr>
              <a:t>1. </a:t>
            </a:r>
            <a:r>
              <a:rPr kumimoji="0" lang="en-US" altLang="ja-JP" sz="2000" kern="0" dirty="0" smtClean="0">
                <a:latin typeface="Arial"/>
                <a:ea typeface="ＭＳ Ｐゴシック"/>
              </a:rPr>
              <a:t>Detect Code Smell</a:t>
            </a:r>
            <a:endParaRPr kumimoji="0" lang="ja-JP" altLang="en-US" sz="2000" kern="0" dirty="0">
              <a:latin typeface="Arial"/>
              <a:ea typeface="ＭＳ Ｐゴシック"/>
            </a:endParaRPr>
          </a:p>
        </p:txBody>
      </p:sp>
      <p:sp>
        <p:nvSpPr>
          <p:cNvPr id="10" name="角丸四角形 9"/>
          <p:cNvSpPr/>
          <p:nvPr/>
        </p:nvSpPr>
        <p:spPr>
          <a:xfrm>
            <a:off x="260848" y="5859790"/>
            <a:ext cx="3521770" cy="533655"/>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b="1" kern="0" dirty="0">
                <a:solidFill>
                  <a:srgbClr val="FF0000"/>
                </a:solidFill>
                <a:latin typeface="Arial"/>
                <a:ea typeface="ＭＳ Ｐゴシック"/>
              </a:rPr>
              <a:t>4. </a:t>
            </a:r>
            <a:r>
              <a:rPr kumimoji="0" lang="en-US" altLang="ja-JP" sz="2000" b="1" kern="0" dirty="0" smtClean="0">
                <a:solidFill>
                  <a:srgbClr val="FF0000"/>
                </a:solidFill>
                <a:latin typeface="Arial"/>
                <a:ea typeface="ＭＳ Ｐゴシック"/>
              </a:rPr>
              <a:t>Conduct significant tests</a:t>
            </a:r>
          </a:p>
        </p:txBody>
      </p: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51957" y="2158832"/>
            <a:ext cx="347478" cy="347478"/>
          </a:xfrm>
          <a:prstGeom prst="rect">
            <a:avLst/>
          </a:prstGeom>
        </p:spPr>
      </p:pic>
      <p:sp>
        <p:nvSpPr>
          <p:cNvPr id="12" name="テキスト ボックス 11"/>
          <p:cNvSpPr txBox="1"/>
          <p:nvPr/>
        </p:nvSpPr>
        <p:spPr>
          <a:xfrm>
            <a:off x="4496949" y="1340515"/>
            <a:ext cx="244758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en-US" altLang="ja-JP" kern="0" dirty="0">
                <a:latin typeface="Arial"/>
                <a:ea typeface="ＭＳ Ｐゴシック"/>
              </a:rPr>
              <a:t>s</a:t>
            </a:r>
            <a:r>
              <a:rPr kumimoji="0" lang="en-US" altLang="ja-JP" kern="0" dirty="0" smtClean="0">
                <a:latin typeface="Arial"/>
                <a:ea typeface="ＭＳ Ｐゴシック"/>
              </a:rPr>
              <a:t>ource </a:t>
            </a:r>
            <a:r>
              <a:rPr kumimoji="0" lang="en-US" altLang="ja-JP" kern="0" dirty="0">
                <a:latin typeface="Arial"/>
                <a:ea typeface="ＭＳ Ｐゴシック"/>
              </a:rPr>
              <a:t>c</a:t>
            </a:r>
            <a:r>
              <a:rPr kumimoji="0" lang="en-US" altLang="ja-JP" kern="0" dirty="0" smtClean="0">
                <a:latin typeface="Arial"/>
                <a:ea typeface="ＭＳ Ｐゴシック"/>
              </a:rPr>
              <a:t>ode of each release version</a:t>
            </a:r>
            <a:endParaRPr kumimoji="0" lang="ja-JP" altLang="en-US" kern="0" dirty="0">
              <a:latin typeface="Arial"/>
              <a:ea typeface="ＭＳ Ｐゴシック"/>
            </a:endParaRPr>
          </a:p>
        </p:txBody>
      </p:sp>
      <p:cxnSp>
        <p:nvCxnSpPr>
          <p:cNvPr id="13" name="直線矢印コネクタ 12"/>
          <p:cNvCxnSpPr>
            <a:stCxn id="12" idx="2"/>
          </p:cNvCxnSpPr>
          <p:nvPr/>
        </p:nvCxnSpPr>
        <p:spPr>
          <a:xfrm>
            <a:off x="5720742" y="1986846"/>
            <a:ext cx="0" cy="61409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4" name="テキスト ボックス 13"/>
          <p:cNvSpPr txBox="1"/>
          <p:nvPr/>
        </p:nvSpPr>
        <p:spPr>
          <a:xfrm>
            <a:off x="3087625" y="4788320"/>
            <a:ext cx="2033016" cy="923330"/>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Refactored classes/methods</a:t>
            </a:r>
          </a:p>
          <a:p>
            <a:pPr defTabSz="685783">
              <a:defRPr/>
            </a:pPr>
            <a:r>
              <a:rPr kumimoji="0" lang="en-US" altLang="ja-JP" kern="0" dirty="0" smtClean="0">
                <a:solidFill>
                  <a:srgbClr val="000000"/>
                </a:solidFill>
                <a:latin typeface="Arial"/>
                <a:ea typeface="ＭＳ Ｐゴシック"/>
              </a:rPr>
              <a:t>with Code Smell</a:t>
            </a:r>
            <a:endParaRPr kumimoji="0" lang="en-US" altLang="ja-JP" kern="0" dirty="0">
              <a:solidFill>
                <a:srgbClr val="000000"/>
              </a:solidFill>
              <a:latin typeface="Arial"/>
              <a:ea typeface="ＭＳ Ｐゴシック"/>
            </a:endParaRPr>
          </a:p>
        </p:txBody>
      </p:sp>
      <p:cxnSp>
        <p:nvCxnSpPr>
          <p:cNvPr id="15" name="直線矢印コネクタ 14"/>
          <p:cNvCxnSpPr>
            <a:stCxn id="6" idx="2"/>
            <a:endCxn id="16" idx="0"/>
          </p:cNvCxnSpPr>
          <p:nvPr/>
        </p:nvCxnSpPr>
        <p:spPr>
          <a:xfrm>
            <a:off x="5756917" y="3719209"/>
            <a:ext cx="1845817" cy="1069111"/>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6" name="テキスト ボックス 15"/>
          <p:cNvSpPr txBox="1"/>
          <p:nvPr/>
        </p:nvSpPr>
        <p:spPr>
          <a:xfrm>
            <a:off x="6573532" y="4788320"/>
            <a:ext cx="2058404" cy="923330"/>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Non-Refactored</a:t>
            </a:r>
          </a:p>
          <a:p>
            <a:pPr defTabSz="685783">
              <a:defRPr/>
            </a:pPr>
            <a:r>
              <a:rPr kumimoji="0" lang="en-US" altLang="ja-JP" kern="0" dirty="0" smtClean="0">
                <a:solidFill>
                  <a:srgbClr val="000000"/>
                </a:solidFill>
                <a:latin typeface="Arial"/>
                <a:ea typeface="ＭＳ Ｐゴシック"/>
              </a:rPr>
              <a:t>classes/methods</a:t>
            </a:r>
          </a:p>
          <a:p>
            <a:pPr defTabSz="685783">
              <a:defRPr/>
            </a:pPr>
            <a:r>
              <a:rPr kumimoji="0" lang="en-US" altLang="ja-JP" kern="0" dirty="0" smtClean="0">
                <a:solidFill>
                  <a:srgbClr val="000000"/>
                </a:solidFill>
                <a:latin typeface="Arial"/>
                <a:ea typeface="ＭＳ Ｐゴシック"/>
              </a:rPr>
              <a:t>with Code Smell</a:t>
            </a:r>
          </a:p>
        </p:txBody>
      </p:sp>
      <p:cxnSp>
        <p:nvCxnSpPr>
          <p:cNvPr id="17" name="直線矢印コネクタ 16"/>
          <p:cNvCxnSpPr>
            <a:stCxn id="6" idx="2"/>
            <a:endCxn id="14" idx="0"/>
          </p:cNvCxnSpPr>
          <p:nvPr/>
        </p:nvCxnSpPr>
        <p:spPr>
          <a:xfrm flipH="1">
            <a:off x="4104133" y="3719209"/>
            <a:ext cx="1652784" cy="1069111"/>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8" name="テキスト ボックス 17"/>
          <p:cNvSpPr txBox="1"/>
          <p:nvPr/>
        </p:nvSpPr>
        <p:spPr>
          <a:xfrm>
            <a:off x="6194984" y="2111038"/>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9" name="テキスト ボックス 18"/>
          <p:cNvSpPr txBox="1"/>
          <p:nvPr/>
        </p:nvSpPr>
        <p:spPr>
          <a:xfrm>
            <a:off x="4482270" y="4104640"/>
            <a:ext cx="2581629"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Dataset of Refactoring</a:t>
            </a:r>
            <a:endParaRPr kumimoji="0" lang="ja-JP" altLang="en-US" kern="0" dirty="0">
              <a:solidFill>
                <a:srgbClr val="000000"/>
              </a:solidFill>
              <a:latin typeface="Arial"/>
              <a:ea typeface="ＭＳ Ｐゴシック"/>
            </a:endParaRPr>
          </a:p>
        </p:txBody>
      </p:sp>
      <p:cxnSp>
        <p:nvCxnSpPr>
          <p:cNvPr id="21" name="直線矢印コネクタ 20"/>
          <p:cNvCxnSpPr/>
          <p:nvPr/>
        </p:nvCxnSpPr>
        <p:spPr>
          <a:xfrm flipH="1">
            <a:off x="5714555" y="2970271"/>
            <a:ext cx="6187" cy="259037"/>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4" name="タイトル 1"/>
          <p:cNvSpPr>
            <a:spLocks noGrp="1"/>
          </p:cNvSpPr>
          <p:nvPr>
            <p:ph type="title"/>
          </p:nvPr>
        </p:nvSpPr>
        <p:spPr>
          <a:xfrm>
            <a:off x="457200" y="307182"/>
            <a:ext cx="8218488" cy="788195"/>
          </a:xfrm>
        </p:spPr>
        <p:txBody>
          <a:bodyPr/>
          <a:lstStyle/>
          <a:p>
            <a:r>
              <a:rPr kumimoji="1" lang="en-US" altLang="ja-JP" dirty="0" smtClean="0"/>
              <a:t>Overview of Investigation</a:t>
            </a:r>
            <a:endParaRPr kumimoji="1" lang="ja-JP" altLang="en-US" dirty="0"/>
          </a:p>
        </p:txBody>
      </p:sp>
      <p:sp>
        <p:nvSpPr>
          <p:cNvPr id="25" name="角丸四角形 24"/>
          <p:cNvSpPr/>
          <p:nvPr/>
        </p:nvSpPr>
        <p:spPr>
          <a:xfrm>
            <a:off x="260847" y="3863085"/>
            <a:ext cx="3276358" cy="747916"/>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3.</a:t>
            </a:r>
            <a:r>
              <a:rPr kumimoji="0" lang="ja-JP" altLang="en-US" sz="2000" kern="0" dirty="0">
                <a:solidFill>
                  <a:srgbClr val="000000"/>
                </a:solidFill>
                <a:latin typeface="Arial"/>
                <a:ea typeface="ＭＳ Ｐゴシック"/>
              </a:rPr>
              <a:t> </a:t>
            </a:r>
            <a:r>
              <a:rPr kumimoji="0" lang="en-US" altLang="ja-JP" sz="2000" kern="0" dirty="0" smtClean="0">
                <a:solidFill>
                  <a:srgbClr val="000000"/>
                </a:solidFill>
                <a:latin typeface="Arial"/>
                <a:ea typeface="ＭＳ Ｐゴシック"/>
              </a:rPr>
              <a:t>Categorize whether Code Smell was refactored </a:t>
            </a:r>
            <a:endParaRPr kumimoji="0" lang="en-US" altLang="ja-JP" sz="2000" kern="0" dirty="0">
              <a:solidFill>
                <a:srgbClr val="000000"/>
              </a:solidFill>
              <a:latin typeface="Arial"/>
              <a:ea typeface="ＭＳ Ｐゴシック"/>
            </a:endParaRPr>
          </a:p>
        </p:txBody>
      </p:sp>
      <p:sp>
        <p:nvSpPr>
          <p:cNvPr id="26" name="テキスト ボックス 25"/>
          <p:cNvSpPr txBox="1"/>
          <p:nvPr/>
        </p:nvSpPr>
        <p:spPr>
          <a:xfrm>
            <a:off x="4137999" y="2681135"/>
            <a:ext cx="3197196"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latin typeface="Arial"/>
                <a:ea typeface="ＭＳ Ｐゴシック"/>
              </a:rPr>
              <a:t>Collection of severity values</a:t>
            </a:r>
            <a:endParaRPr kumimoji="0" lang="en-US" altLang="ja-JP" kern="0" dirty="0">
              <a:latin typeface="Arial"/>
              <a:ea typeface="ＭＳ Ｐゴシック"/>
            </a:endParaRPr>
          </a:p>
        </p:txBody>
      </p:sp>
      <p:sp>
        <p:nvSpPr>
          <p:cNvPr id="27" name="テキスト ボックス 26"/>
          <p:cNvSpPr txBox="1"/>
          <p:nvPr/>
        </p:nvSpPr>
        <p:spPr>
          <a:xfrm>
            <a:off x="4212152" y="3229308"/>
            <a:ext cx="3004805"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latin typeface="Arial"/>
                <a:ea typeface="ＭＳ Ｐゴシック"/>
              </a:rPr>
              <a:t>Changes of severity values</a:t>
            </a:r>
            <a:endParaRPr kumimoji="0" lang="en-US" altLang="ja-JP" kern="0" dirty="0">
              <a:latin typeface="Arial"/>
              <a:ea typeface="ＭＳ Ｐゴシック"/>
            </a:endParaRPr>
          </a:p>
        </p:txBody>
      </p:sp>
      <p:sp>
        <p:nvSpPr>
          <p:cNvPr id="28" name="角丸四角形 27"/>
          <p:cNvSpPr/>
          <p:nvPr/>
        </p:nvSpPr>
        <p:spPr>
          <a:xfrm>
            <a:off x="260847" y="2769688"/>
            <a:ext cx="3276358" cy="469457"/>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latin typeface="Arial"/>
                <a:ea typeface="ＭＳ Ｐゴシック"/>
              </a:rPr>
              <a:t>2.</a:t>
            </a:r>
            <a:r>
              <a:rPr kumimoji="0" lang="ja-JP" altLang="en-US" sz="2000" kern="0" dirty="0">
                <a:latin typeface="Arial"/>
                <a:ea typeface="ＭＳ Ｐゴシック"/>
              </a:rPr>
              <a:t> </a:t>
            </a:r>
            <a:r>
              <a:rPr kumimoji="0" lang="en-US" altLang="ja-JP" sz="2000" kern="0" dirty="0" smtClean="0">
                <a:latin typeface="Arial"/>
                <a:ea typeface="ＭＳ Ｐゴシック"/>
              </a:rPr>
              <a:t>Trace severity values</a:t>
            </a:r>
            <a:endParaRPr kumimoji="0" lang="en-US" altLang="ja-JP" sz="2000" kern="0" dirty="0">
              <a:latin typeface="Arial"/>
              <a:ea typeface="ＭＳ Ｐゴシック"/>
            </a:endParaRPr>
          </a:p>
        </p:txBody>
      </p:sp>
    </p:spTree>
    <p:extLst>
      <p:ext uri="{BB962C8B-B14F-4D97-AF65-F5344CB8AC3E}">
        <p14:creationId xmlns:p14="http://schemas.microsoft.com/office/powerpoint/2010/main" val="20603310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66622"/>
            <a:ext cx="8218488" cy="788195"/>
          </a:xfrm>
        </p:spPr>
        <p:txBody>
          <a:bodyPr/>
          <a:lstStyle/>
          <a:p>
            <a:r>
              <a:rPr kumimoji="1" lang="en-US" altLang="ja-JP" dirty="0" smtClean="0"/>
              <a:t>Significant Test For RQ1</a:t>
            </a:r>
            <a:endParaRPr kumimoji="1" lang="ja-JP" altLang="en-US" dirty="0"/>
          </a:p>
        </p:txBody>
      </p:sp>
      <p:sp>
        <p:nvSpPr>
          <p:cNvPr id="3" name="コンテンツ プレースホルダー 2"/>
          <p:cNvSpPr>
            <a:spLocks noGrp="1"/>
          </p:cNvSpPr>
          <p:nvPr>
            <p:ph idx="1"/>
          </p:nvPr>
        </p:nvSpPr>
        <p:spPr>
          <a:xfrm>
            <a:off x="199202" y="3466388"/>
            <a:ext cx="8597326" cy="947690"/>
          </a:xfrm>
        </p:spPr>
        <p:txBody>
          <a:bodyPr/>
          <a:lstStyle/>
          <a:p>
            <a:r>
              <a:rPr lang="en-US" altLang="ja-JP" sz="2800" dirty="0" smtClean="0"/>
              <a:t>We conducted the Mann-Whitney </a:t>
            </a:r>
            <a:r>
              <a:rPr lang="en-US" altLang="ja-JP" sz="2800" dirty="0"/>
              <a:t>U </a:t>
            </a:r>
            <a:r>
              <a:rPr lang="en-US" altLang="ja-JP" sz="2800" dirty="0" smtClean="0"/>
              <a:t>test, a nonparametric </a:t>
            </a:r>
            <a:r>
              <a:rPr lang="en-US" altLang="ja-JP" sz="2800" dirty="0"/>
              <a:t>significance </a:t>
            </a:r>
            <a:r>
              <a:rPr lang="en-US" altLang="ja-JP" sz="2800" dirty="0" smtClean="0"/>
              <a:t>test.</a:t>
            </a:r>
            <a:endParaRPr lang="en-US" altLang="ja-JP" sz="4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15</a:t>
            </a:fld>
            <a:endParaRPr lang="en-US" altLang="ja-JP">
              <a:solidFill>
                <a:srgbClr val="000000"/>
              </a:solidFill>
            </a:endParaRPr>
          </a:p>
        </p:txBody>
      </p:sp>
      <p:sp>
        <p:nvSpPr>
          <p:cNvPr id="5" name="正方形/長方形 4"/>
          <p:cNvSpPr/>
          <p:nvPr/>
        </p:nvSpPr>
        <p:spPr>
          <a:xfrm>
            <a:off x="78350" y="2414827"/>
            <a:ext cx="8976188" cy="1051560"/>
          </a:xfrm>
          <a:prstGeom prst="rect">
            <a:avLst/>
          </a:prstGeom>
          <a:ln/>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1"/>
            <a:r>
              <a:rPr lang="en-US" altLang="ja-JP" sz="2800" dirty="0" smtClean="0">
                <a:solidFill>
                  <a:srgbClr val="000000"/>
                </a:solidFill>
              </a:rPr>
              <a:t>whether refactored classes/methods have more severe code smells than non-refactored classes/methods</a:t>
            </a:r>
            <a:endParaRPr lang="en-US" altLang="ja-JP" sz="2800" dirty="0">
              <a:solidFill>
                <a:srgbClr val="000000"/>
              </a:solidFill>
            </a:endParaRPr>
          </a:p>
        </p:txBody>
      </p:sp>
      <p:sp>
        <p:nvSpPr>
          <p:cNvPr id="8" name="下矢印 7"/>
          <p:cNvSpPr/>
          <p:nvPr/>
        </p:nvSpPr>
        <p:spPr>
          <a:xfrm>
            <a:off x="3858002" y="2060848"/>
            <a:ext cx="853631" cy="345912"/>
          </a:xfrm>
          <a:prstGeom prst="downArrow">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 name="正方形/長方形 5"/>
          <p:cNvSpPr/>
          <p:nvPr/>
        </p:nvSpPr>
        <p:spPr>
          <a:xfrm>
            <a:off x="-36512" y="1412776"/>
            <a:ext cx="971741" cy="461665"/>
          </a:xfrm>
          <a:prstGeom prst="rect">
            <a:avLst/>
          </a:prstGeom>
        </p:spPr>
        <p:txBody>
          <a:bodyPr wrap="none">
            <a:spAutoFit/>
          </a:bodyPr>
          <a:lstStyle/>
          <a:p>
            <a:r>
              <a:rPr lang="en-US" altLang="ja-JP" sz="2400" kern="0" dirty="0">
                <a:solidFill>
                  <a:srgbClr val="000000"/>
                </a:solidFill>
              </a:rPr>
              <a:t>RQ1</a:t>
            </a:r>
            <a:r>
              <a:rPr lang="ja-JP" altLang="en-US" sz="2400" kern="0" dirty="0">
                <a:solidFill>
                  <a:srgbClr val="000000"/>
                </a:solidFill>
              </a:rPr>
              <a:t>：</a:t>
            </a:r>
            <a:endParaRPr lang="ja-JP" altLang="en-US" sz="2400" dirty="0"/>
          </a:p>
        </p:txBody>
      </p:sp>
      <p:sp>
        <p:nvSpPr>
          <p:cNvPr id="9" name="正方形/長方形 8"/>
          <p:cNvSpPr/>
          <p:nvPr/>
        </p:nvSpPr>
        <p:spPr>
          <a:xfrm>
            <a:off x="834887" y="1268760"/>
            <a:ext cx="7913826" cy="792088"/>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2400" kern="0" dirty="0">
                <a:solidFill>
                  <a:srgbClr val="000000"/>
                </a:solidFill>
              </a:rPr>
              <a:t>Do developers perform refactoring more frequently on code with more sever code smell?</a:t>
            </a:r>
            <a:endParaRPr lang="ja-JP" altLang="en-US" sz="1400" dirty="0">
              <a:solidFill>
                <a:schemeClr val="tx1"/>
              </a:solidFill>
            </a:endParaRPr>
          </a:p>
        </p:txBody>
      </p:sp>
      <p:sp>
        <p:nvSpPr>
          <p:cNvPr id="11" name="テキスト ボックス 10"/>
          <p:cNvSpPr txBox="1"/>
          <p:nvPr/>
        </p:nvSpPr>
        <p:spPr>
          <a:xfrm>
            <a:off x="1673763" y="6348661"/>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graphicFrame>
        <p:nvGraphicFramePr>
          <p:cNvPr id="12" name="表 11"/>
          <p:cNvGraphicFramePr>
            <a:graphicFrameLocks noGrp="1"/>
          </p:cNvGraphicFramePr>
          <p:nvPr>
            <p:extLst>
              <p:ext uri="{D42A27DB-BD31-4B8C-83A1-F6EECF244321}">
                <p14:modId xmlns:p14="http://schemas.microsoft.com/office/powerpoint/2010/main" val="3022303005"/>
              </p:ext>
            </p:extLst>
          </p:nvPr>
        </p:nvGraphicFramePr>
        <p:xfrm>
          <a:off x="270482" y="4900861"/>
          <a:ext cx="2806562" cy="1447800"/>
        </p:xfrm>
        <a:graphic>
          <a:graphicData uri="http://schemas.openxmlformats.org/drawingml/2006/table">
            <a:tbl>
              <a:tblPr firstRow="1" bandRow="1">
                <a:tableStyleId>{5940675A-B579-460E-94D1-54222C63F5DA}</a:tableStyleId>
              </a:tblPr>
              <a:tblGrid>
                <a:gridCol w="940603"/>
                <a:gridCol w="959239"/>
                <a:gridCol w="906720"/>
              </a:tblGrid>
              <a:tr h="315646">
                <a:tc>
                  <a:txBody>
                    <a:bodyPr/>
                    <a:lstStyle/>
                    <a:p>
                      <a:r>
                        <a:rPr kumimoji="1" lang="en-US" altLang="ja-JP" sz="1600" dirty="0" smtClean="0"/>
                        <a:t>release</a:t>
                      </a:r>
                      <a:endParaRPr kumimoji="1" lang="ja-JP" altLang="en-US" sz="1600" dirty="0"/>
                    </a:p>
                  </a:txBody>
                  <a:tcPr/>
                </a:tc>
                <a:tc>
                  <a:txBody>
                    <a:bodyPr/>
                    <a:lstStyle/>
                    <a:p>
                      <a:r>
                        <a:rPr kumimoji="1" lang="en-US" altLang="ja-JP" sz="1600" dirty="0" smtClean="0"/>
                        <a:t>class</a:t>
                      </a:r>
                      <a:endParaRPr kumimoji="1" lang="ja-JP" altLang="en-US" sz="1600" dirty="0"/>
                    </a:p>
                  </a:txBody>
                  <a:tcPr/>
                </a:tc>
                <a:tc>
                  <a:txBody>
                    <a:bodyPr/>
                    <a:lstStyle/>
                    <a:p>
                      <a:r>
                        <a:rPr kumimoji="1" lang="en-US" altLang="ja-JP" sz="1600" dirty="0" smtClean="0"/>
                        <a:t>severity</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r>
                        <a:rPr kumimoji="1" lang="en-US" altLang="ja-JP" sz="1600" dirty="0" smtClean="0"/>
                        <a:t>Class</a:t>
                      </a:r>
                      <a:r>
                        <a:rPr kumimoji="1" lang="en-US" altLang="ja-JP" sz="1600" baseline="0" dirty="0" smtClean="0"/>
                        <a:t> </a:t>
                      </a:r>
                      <a:r>
                        <a:rPr kumimoji="1" lang="en-US" altLang="ja-JP" sz="1600" dirty="0" smtClean="0"/>
                        <a:t>A</a:t>
                      </a:r>
                      <a:endParaRPr kumimoji="1" lang="ja-JP" altLang="en-US" sz="1600" dirty="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Class D</a:t>
                      </a:r>
                      <a:endParaRPr kumimoji="1" lang="ja-JP" altLang="en-US" sz="1600" dirty="0" smtClean="0"/>
                    </a:p>
                  </a:txBody>
                  <a:tcPr/>
                </a:tc>
                <a:tc>
                  <a:txBody>
                    <a:bodyPr/>
                    <a:lstStyle/>
                    <a:p>
                      <a:r>
                        <a:rPr kumimoji="1" lang="en-US" altLang="ja-JP" sz="1600" dirty="0" smtClean="0"/>
                        <a:t>10</a:t>
                      </a:r>
                      <a:endParaRPr kumimoji="1" lang="ja-JP" altLang="en-US" sz="1600" dirty="0"/>
                    </a:p>
                  </a:txBody>
                  <a:tcPr/>
                </a:tc>
              </a:tr>
              <a:tr h="370840">
                <a:tc>
                  <a:txBody>
                    <a:bodyPr/>
                    <a:lstStyle/>
                    <a:p>
                      <a:r>
                        <a:rPr kumimoji="1" lang="en-US" altLang="ja-JP" sz="1600" dirty="0" smtClean="0"/>
                        <a:t>2</a:t>
                      </a:r>
                      <a:endParaRPr kumimoji="1" lang="ja-JP" altLang="en-US" sz="1600" dirty="0"/>
                    </a:p>
                  </a:txBody>
                  <a:tcPr/>
                </a:tc>
                <a:tc>
                  <a:txBody>
                    <a:bodyPr/>
                    <a:lstStyle/>
                    <a:p>
                      <a:r>
                        <a:rPr kumimoji="1" lang="en-US" altLang="ja-JP" sz="1600" dirty="0" smtClean="0"/>
                        <a:t>Class A</a:t>
                      </a:r>
                      <a:endParaRPr kumimoji="1" lang="ja-JP" altLang="en-US" sz="1600" dirty="0"/>
                    </a:p>
                  </a:txBody>
                  <a:tcPr/>
                </a:tc>
                <a:tc>
                  <a:txBody>
                    <a:bodyPr/>
                    <a:lstStyle/>
                    <a:p>
                      <a:r>
                        <a:rPr kumimoji="1" lang="en-US" altLang="ja-JP" sz="1600" dirty="0" smtClean="0"/>
                        <a:t>4</a:t>
                      </a:r>
                      <a:endParaRPr kumimoji="1" lang="ja-JP" altLang="en-US" sz="1600" dirty="0"/>
                    </a:p>
                  </a:txBody>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3857465088"/>
              </p:ext>
            </p:extLst>
          </p:nvPr>
        </p:nvGraphicFramePr>
        <p:xfrm>
          <a:off x="6013304" y="4907423"/>
          <a:ext cx="2808561" cy="1447800"/>
        </p:xfrm>
        <a:graphic>
          <a:graphicData uri="http://schemas.openxmlformats.org/drawingml/2006/table">
            <a:tbl>
              <a:tblPr firstRow="1" bandRow="1">
                <a:tableStyleId>{5940675A-B579-460E-94D1-54222C63F5DA}</a:tableStyleId>
              </a:tblPr>
              <a:tblGrid>
                <a:gridCol w="941273"/>
                <a:gridCol w="959923"/>
                <a:gridCol w="907365"/>
              </a:tblGrid>
              <a:tr h="315646">
                <a:tc>
                  <a:txBody>
                    <a:bodyPr/>
                    <a:lstStyle/>
                    <a:p>
                      <a:r>
                        <a:rPr kumimoji="1" lang="en-US" altLang="ja-JP" sz="1600" dirty="0" smtClean="0"/>
                        <a:t>release</a:t>
                      </a:r>
                      <a:endParaRPr kumimoji="1" lang="ja-JP" altLang="en-US" sz="1600" dirty="0"/>
                    </a:p>
                  </a:txBody>
                  <a:tcPr/>
                </a:tc>
                <a:tc>
                  <a:txBody>
                    <a:bodyPr/>
                    <a:lstStyle/>
                    <a:p>
                      <a:r>
                        <a:rPr kumimoji="1" lang="en-US" altLang="ja-JP" sz="1600" dirty="0" smtClean="0"/>
                        <a:t>class</a:t>
                      </a:r>
                      <a:endParaRPr kumimoji="1" lang="ja-JP" altLang="en-US" sz="1600" dirty="0"/>
                    </a:p>
                  </a:txBody>
                  <a:tcPr/>
                </a:tc>
                <a:tc>
                  <a:txBody>
                    <a:bodyPr/>
                    <a:lstStyle/>
                    <a:p>
                      <a:r>
                        <a:rPr kumimoji="1" lang="en-US" altLang="ja-JP" sz="1600" dirty="0" smtClean="0"/>
                        <a:t>severity</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r>
                        <a:rPr kumimoji="1" lang="en-US" altLang="ja-JP" sz="1600" dirty="0" smtClean="0"/>
                        <a:t>Class B</a:t>
                      </a:r>
                      <a:endParaRPr kumimoji="1" lang="ja-JP" altLang="en-US" sz="1600" dirty="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r>
                        <a:rPr kumimoji="1" lang="en-US" altLang="ja-JP" sz="1600" dirty="0" smtClean="0"/>
                        <a:t>Class</a:t>
                      </a:r>
                      <a:r>
                        <a:rPr kumimoji="1" lang="en-US" altLang="ja-JP" sz="1600" baseline="0" dirty="0" smtClean="0"/>
                        <a:t> </a:t>
                      </a:r>
                      <a:r>
                        <a:rPr kumimoji="1" lang="en-US" altLang="ja-JP" sz="1600" dirty="0" smtClean="0"/>
                        <a:t>C</a:t>
                      </a:r>
                      <a:endParaRPr kumimoji="1" lang="ja-JP" altLang="en-US" sz="1600" dirty="0"/>
                    </a:p>
                  </a:txBody>
                  <a:tcPr/>
                </a:tc>
                <a:tc>
                  <a:txBody>
                    <a:bodyPr/>
                    <a:lstStyle/>
                    <a:p>
                      <a:r>
                        <a:rPr kumimoji="1" lang="en-US" altLang="ja-JP" sz="1600" dirty="0" smtClean="0"/>
                        <a:t>2</a:t>
                      </a:r>
                      <a:endParaRPr kumimoji="1" lang="ja-JP" altLang="en-US" sz="1600" dirty="0"/>
                    </a:p>
                  </a:txBody>
                  <a:tcPr/>
                </a:tc>
              </a:tr>
              <a:tr h="370840">
                <a:tc>
                  <a:txBody>
                    <a:bodyPr/>
                    <a:lstStyle/>
                    <a:p>
                      <a:r>
                        <a:rPr kumimoji="1" lang="en-US" altLang="ja-JP" sz="1600" dirty="0" smtClean="0"/>
                        <a:t>2</a:t>
                      </a:r>
                      <a:endParaRPr kumimoji="1" lang="ja-JP" altLang="en-US" sz="1600" dirty="0"/>
                    </a:p>
                  </a:txBody>
                  <a:tcPr/>
                </a:tc>
                <a:tc>
                  <a:txBody>
                    <a:bodyPr/>
                    <a:lstStyle/>
                    <a:p>
                      <a:r>
                        <a:rPr kumimoji="1" lang="en-US" altLang="ja-JP" sz="1600" dirty="0" smtClean="0"/>
                        <a:t>Class B</a:t>
                      </a:r>
                      <a:endParaRPr kumimoji="1" lang="ja-JP" altLang="en-US" sz="1600" dirty="0"/>
                    </a:p>
                  </a:txBody>
                  <a:tcPr/>
                </a:tc>
                <a:tc>
                  <a:txBody>
                    <a:bodyPr/>
                    <a:lstStyle/>
                    <a:p>
                      <a:r>
                        <a:rPr kumimoji="1" lang="en-US" altLang="ja-JP" sz="1600" dirty="0" smtClean="0"/>
                        <a:t>8</a:t>
                      </a:r>
                      <a:endParaRPr kumimoji="1" lang="ja-JP" altLang="en-US" sz="1600" dirty="0"/>
                    </a:p>
                  </a:txBody>
                  <a:tcPr/>
                </a:tc>
              </a:tr>
            </a:tbl>
          </a:graphicData>
        </a:graphic>
      </p:graphicFrame>
      <p:sp>
        <p:nvSpPr>
          <p:cNvPr id="14" name="テキスト ボックス 13"/>
          <p:cNvSpPr txBox="1"/>
          <p:nvPr/>
        </p:nvSpPr>
        <p:spPr>
          <a:xfrm>
            <a:off x="6835788" y="6324927"/>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sp>
        <p:nvSpPr>
          <p:cNvPr id="17" name="テキスト ボックス 16"/>
          <p:cNvSpPr txBox="1"/>
          <p:nvPr/>
        </p:nvSpPr>
        <p:spPr>
          <a:xfrm>
            <a:off x="78350" y="4446927"/>
            <a:ext cx="3873176" cy="400110"/>
          </a:xfrm>
          <a:prstGeom prst="rect">
            <a:avLst/>
          </a:prstGeom>
          <a:noFill/>
        </p:spPr>
        <p:txBody>
          <a:bodyPr wrap="none" rtlCol="0">
            <a:spAutoFit/>
          </a:bodyPr>
          <a:lstStyle/>
          <a:p>
            <a:r>
              <a:rPr lang="en-US" altLang="ja-JP" sz="2000" dirty="0" smtClean="0"/>
              <a:t>Group of </a:t>
            </a:r>
            <a:r>
              <a:rPr lang="en-US" altLang="ja-JP" sz="2000" dirty="0"/>
              <a:t>Refactored </a:t>
            </a:r>
            <a:r>
              <a:rPr lang="en-US" altLang="ja-JP" sz="2000" dirty="0" smtClean="0"/>
              <a:t>Blob Class</a:t>
            </a:r>
            <a:endParaRPr kumimoji="1" lang="ja-JP" altLang="en-US" sz="2000" dirty="0"/>
          </a:p>
        </p:txBody>
      </p:sp>
      <p:sp>
        <p:nvSpPr>
          <p:cNvPr id="18" name="テキスト ボックス 17"/>
          <p:cNvSpPr txBox="1"/>
          <p:nvPr/>
        </p:nvSpPr>
        <p:spPr>
          <a:xfrm>
            <a:off x="4841219" y="4446927"/>
            <a:ext cx="4358886" cy="400110"/>
          </a:xfrm>
          <a:prstGeom prst="rect">
            <a:avLst/>
          </a:prstGeom>
          <a:noFill/>
        </p:spPr>
        <p:txBody>
          <a:bodyPr wrap="none" rtlCol="0">
            <a:spAutoFit/>
          </a:bodyPr>
          <a:lstStyle/>
          <a:p>
            <a:r>
              <a:rPr kumimoji="1" lang="en-US" altLang="ja-JP" sz="2000" dirty="0" smtClean="0"/>
              <a:t>Group of </a:t>
            </a:r>
            <a:r>
              <a:rPr lang="en-US" altLang="ja-JP" sz="2000" dirty="0"/>
              <a:t>Non-Refactored Blob </a:t>
            </a:r>
            <a:r>
              <a:rPr kumimoji="1" lang="en-US" altLang="ja-JP" sz="2000" dirty="0" smtClean="0"/>
              <a:t>Class</a:t>
            </a:r>
            <a:endParaRPr kumimoji="1" lang="ja-JP" altLang="en-US" sz="2000" dirty="0"/>
          </a:p>
        </p:txBody>
      </p:sp>
      <p:cxnSp>
        <p:nvCxnSpPr>
          <p:cNvPr id="36" name="直線矢印コネクタ 35"/>
          <p:cNvCxnSpPr/>
          <p:nvPr/>
        </p:nvCxnSpPr>
        <p:spPr>
          <a:xfrm>
            <a:off x="3401398" y="5167472"/>
            <a:ext cx="2192933"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38" name="テキスト ボックス 37"/>
          <p:cNvSpPr txBox="1"/>
          <p:nvPr/>
        </p:nvSpPr>
        <p:spPr>
          <a:xfrm>
            <a:off x="3211816" y="5332656"/>
            <a:ext cx="2666716" cy="1015663"/>
          </a:xfrm>
          <a:prstGeom prst="rect">
            <a:avLst/>
          </a:prstGeom>
          <a:noFill/>
        </p:spPr>
        <p:txBody>
          <a:bodyPr wrap="square" rtlCol="0">
            <a:spAutoFit/>
          </a:bodyPr>
          <a:lstStyle/>
          <a:p>
            <a:r>
              <a:rPr lang="en-US" altLang="ja-JP" sz="2000" dirty="0" smtClean="0"/>
              <a:t>Compare the severity among the same type of </a:t>
            </a:r>
            <a:r>
              <a:rPr kumimoji="1" lang="en-US" altLang="ja-JP" sz="2000" dirty="0" smtClean="0"/>
              <a:t>Code Smell</a:t>
            </a:r>
            <a:endParaRPr kumimoji="1" lang="ja-JP" altLang="en-US" sz="2000" dirty="0"/>
          </a:p>
        </p:txBody>
      </p:sp>
    </p:spTree>
    <p:extLst>
      <p:ext uri="{BB962C8B-B14F-4D97-AF65-F5344CB8AC3E}">
        <p14:creationId xmlns:p14="http://schemas.microsoft.com/office/powerpoint/2010/main" val="20053739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3044" y="481383"/>
            <a:ext cx="8799036" cy="788195"/>
          </a:xfrm>
        </p:spPr>
        <p:txBody>
          <a:bodyPr/>
          <a:lstStyle/>
          <a:p>
            <a:r>
              <a:rPr lang="en-US" altLang="ja-JP" dirty="0" smtClean="0"/>
              <a:t>Results of U-test for RQ1</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16</a:t>
            </a:fld>
            <a:endParaRPr lang="en-US" altLang="ja-JP">
              <a:solidFill>
                <a:srgbClr val="000000"/>
              </a:solidFill>
            </a:endParaRPr>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2991091817"/>
              </p:ext>
            </p:extLst>
          </p:nvPr>
        </p:nvGraphicFramePr>
        <p:xfrm>
          <a:off x="21745" y="1218407"/>
          <a:ext cx="9122255" cy="4325142"/>
        </p:xfrm>
        <a:graphic>
          <a:graphicData uri="http://schemas.openxmlformats.org/presentationml/2006/ole">
            <mc:AlternateContent xmlns:mc="http://schemas.openxmlformats.org/markup-compatibility/2006">
              <mc:Choice xmlns:v="urn:schemas-microsoft-com:vml" Requires="v">
                <p:oleObj spid="_x0000_s1154" name="ワークシート" r:id="rId4" imgW="4295792" imgH="2581200" progId="Excel.Sheet.12">
                  <p:embed/>
                </p:oleObj>
              </mc:Choice>
              <mc:Fallback>
                <p:oleObj name="ワークシート" r:id="rId4" imgW="4295792" imgH="2581200" progId="Excel.Sheet.12">
                  <p:embed/>
                  <p:pic>
                    <p:nvPicPr>
                      <p:cNvPr id="0" name=""/>
                      <p:cNvPicPr/>
                      <p:nvPr/>
                    </p:nvPicPr>
                    <p:blipFill>
                      <a:blip r:embed="rId5"/>
                      <a:stretch>
                        <a:fillRect/>
                      </a:stretch>
                    </p:blipFill>
                    <p:spPr>
                      <a:xfrm>
                        <a:off x="21745" y="1218407"/>
                        <a:ext cx="9122255" cy="4325142"/>
                      </a:xfrm>
                      <a:prstGeom prst="rect">
                        <a:avLst/>
                      </a:prstGeom>
                    </p:spPr>
                  </p:pic>
                </p:oleObj>
              </mc:Fallback>
            </mc:AlternateContent>
          </a:graphicData>
        </a:graphic>
      </p:graphicFrame>
      <p:sp>
        <p:nvSpPr>
          <p:cNvPr id="7" name="コンテンツ プレースホルダー 2"/>
          <p:cNvSpPr txBox="1">
            <a:spLocks/>
          </p:cNvSpPr>
          <p:nvPr/>
        </p:nvSpPr>
        <p:spPr bwMode="auto">
          <a:xfrm>
            <a:off x="21745" y="5543549"/>
            <a:ext cx="9000335" cy="45878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400" kern="0" dirty="0"/>
              <a:t>✓ ：</a:t>
            </a:r>
            <a:r>
              <a:rPr lang="en-US" altLang="ja-JP" sz="2400" kern="0" dirty="0" smtClean="0"/>
              <a:t>significant difference(p&lt;0.05), n/a</a:t>
            </a:r>
            <a:r>
              <a:rPr lang="ja-JP" altLang="en-US" sz="2400" kern="0" dirty="0"/>
              <a:t>：</a:t>
            </a:r>
            <a:r>
              <a:rPr lang="en-US" altLang="ja-JP" sz="2400" kern="0" dirty="0"/>
              <a:t>not </a:t>
            </a:r>
            <a:r>
              <a:rPr lang="en-US" altLang="ja-JP" sz="2400" kern="0" dirty="0" smtClean="0"/>
              <a:t>applicable</a:t>
            </a:r>
            <a:endParaRPr lang="en-US" altLang="ja-JP" sz="2400" kern="0" dirty="0"/>
          </a:p>
        </p:txBody>
      </p:sp>
      <p:sp>
        <p:nvSpPr>
          <p:cNvPr id="6" name="テキスト ボックス 5"/>
          <p:cNvSpPr txBox="1"/>
          <p:nvPr/>
        </p:nvSpPr>
        <p:spPr>
          <a:xfrm>
            <a:off x="0" y="6019519"/>
            <a:ext cx="8395855" cy="584775"/>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a:t>[1] M. </a:t>
            </a:r>
            <a:r>
              <a:rPr lang="en-US" altLang="ja-JP" sz="1600" dirty="0" smtClean="0"/>
              <a:t>Fowler. </a:t>
            </a:r>
            <a:r>
              <a:rPr lang="en-US" altLang="ja-JP" sz="1600" i="1" dirty="0" err="1" smtClean="0"/>
              <a:t>Refactoring:Improving</a:t>
            </a:r>
            <a:r>
              <a:rPr lang="en-US" altLang="ja-JP" sz="1600" i="1" dirty="0" smtClean="0"/>
              <a:t> </a:t>
            </a:r>
            <a:r>
              <a:rPr lang="en-US" altLang="ja-JP" sz="1600" i="1" dirty="0"/>
              <a:t>the Design of Existing Code</a:t>
            </a:r>
            <a:r>
              <a:rPr lang="en-US" altLang="ja-JP" sz="1600" dirty="0" smtClean="0"/>
              <a:t>. Addison Wesley</a:t>
            </a:r>
            <a:r>
              <a:rPr lang="ja-JP" altLang="en-US" sz="1600" dirty="0" err="1" smtClean="0"/>
              <a:t>，</a:t>
            </a:r>
            <a:r>
              <a:rPr lang="en-US" altLang="ja-JP" sz="1600" dirty="0" smtClean="0"/>
              <a:t>1999.</a:t>
            </a:r>
          </a:p>
          <a:p>
            <a:r>
              <a:rPr lang="en-US" altLang="ja-JP" sz="1600" dirty="0"/>
              <a:t>[2] M. Lanza and R. </a:t>
            </a:r>
            <a:r>
              <a:rPr lang="en-US" altLang="ja-JP" sz="1600" dirty="0" err="1"/>
              <a:t>Marinescu</a:t>
            </a:r>
            <a:r>
              <a:rPr lang="en-US" altLang="ja-JP" sz="1600" dirty="0"/>
              <a:t>. Object-Oriented Metrics in Practice. Springer, 2006.</a:t>
            </a:r>
            <a:endParaRPr kumimoji="1" lang="ja-JP" altLang="en-US" sz="1600" dirty="0"/>
          </a:p>
        </p:txBody>
      </p:sp>
    </p:spTree>
    <p:extLst>
      <p:ext uri="{BB962C8B-B14F-4D97-AF65-F5344CB8AC3E}">
        <p14:creationId xmlns:p14="http://schemas.microsoft.com/office/powerpoint/2010/main" val="2916248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17</a:t>
            </a:fld>
            <a:endParaRPr lang="en-US" altLang="ja-JP">
              <a:solidFill>
                <a:srgbClr val="000000"/>
              </a:solidFill>
            </a:endParaRPr>
          </a:p>
        </p:txBody>
      </p:sp>
      <p:sp>
        <p:nvSpPr>
          <p:cNvPr id="5" name="正方形/長方形 4"/>
          <p:cNvSpPr/>
          <p:nvPr/>
        </p:nvSpPr>
        <p:spPr>
          <a:xfrm>
            <a:off x="0" y="2050996"/>
            <a:ext cx="9067799" cy="1427199"/>
          </a:xfrm>
          <a:prstGeom prst="rect">
            <a:avLst/>
          </a:prstGeom>
          <a:ln/>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fontAlgn="base">
              <a:spcBef>
                <a:spcPct val="20000"/>
              </a:spcBef>
              <a:spcAft>
                <a:spcPct val="0"/>
              </a:spcAft>
            </a:pPr>
            <a:r>
              <a:rPr lang="en-US" altLang="ja-JP" sz="3000" kern="0" dirty="0" smtClean="0">
                <a:solidFill>
                  <a:srgbClr val="000000"/>
                </a:solidFill>
              </a:rPr>
              <a:t>whether </a:t>
            </a:r>
            <a:r>
              <a:rPr lang="en-US" altLang="ja-JP" sz="3000" kern="0" dirty="0">
                <a:solidFill>
                  <a:srgbClr val="000000"/>
                </a:solidFill>
              </a:rPr>
              <a:t>there are </a:t>
            </a:r>
            <a:r>
              <a:rPr lang="en-US" altLang="ja-JP" sz="3000" kern="0" dirty="0" smtClean="0">
                <a:solidFill>
                  <a:srgbClr val="000000"/>
                </a:solidFill>
              </a:rPr>
              <a:t>significant</a:t>
            </a:r>
            <a:r>
              <a:rPr lang="ja-JP" altLang="en-US" sz="3000" kern="0" dirty="0">
                <a:solidFill>
                  <a:srgbClr val="000000"/>
                </a:solidFill>
              </a:rPr>
              <a:t> </a:t>
            </a:r>
            <a:r>
              <a:rPr lang="en-US" altLang="ja-JP" sz="3000" kern="0" dirty="0" smtClean="0">
                <a:solidFill>
                  <a:srgbClr val="000000"/>
                </a:solidFill>
              </a:rPr>
              <a:t>differences in the change of the severity </a:t>
            </a:r>
            <a:r>
              <a:rPr lang="en-US" altLang="ja-JP" sz="3000" kern="0" dirty="0">
                <a:solidFill>
                  <a:srgbClr val="000000"/>
                </a:solidFill>
              </a:rPr>
              <a:t>value between </a:t>
            </a:r>
            <a:r>
              <a:rPr lang="en-US" altLang="ja-JP" sz="3000" kern="0" dirty="0" smtClean="0">
                <a:solidFill>
                  <a:srgbClr val="000000"/>
                </a:solidFill>
              </a:rPr>
              <a:t>refactored classes/method and non-refactored classes/method</a:t>
            </a:r>
            <a:endParaRPr lang="en-US" altLang="ja-JP" sz="3000" kern="0" dirty="0">
              <a:solidFill>
                <a:srgbClr val="000000"/>
              </a:solidFill>
            </a:endParaRPr>
          </a:p>
        </p:txBody>
      </p:sp>
      <p:sp>
        <p:nvSpPr>
          <p:cNvPr id="6" name="下矢印 5"/>
          <p:cNvSpPr/>
          <p:nvPr/>
        </p:nvSpPr>
        <p:spPr>
          <a:xfrm>
            <a:off x="4035725" y="1705084"/>
            <a:ext cx="853631" cy="345912"/>
          </a:xfrm>
          <a:prstGeom prst="downArrow">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 name="正方形/長方形 6"/>
          <p:cNvSpPr/>
          <p:nvPr/>
        </p:nvSpPr>
        <p:spPr>
          <a:xfrm>
            <a:off x="981541" y="1241993"/>
            <a:ext cx="7666512" cy="496957"/>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2400" kern="0" dirty="0">
                <a:solidFill>
                  <a:srgbClr val="000000"/>
                </a:solidFill>
              </a:rPr>
              <a:t>Does refactoring decrease the severity of code smell?</a:t>
            </a:r>
            <a:endParaRPr lang="ja-JP" altLang="en-US" sz="1400" dirty="0">
              <a:solidFill>
                <a:schemeClr val="tx1"/>
              </a:solidFill>
            </a:endParaRPr>
          </a:p>
        </p:txBody>
      </p:sp>
      <p:sp>
        <p:nvSpPr>
          <p:cNvPr id="8" name="正方形/長方形 7"/>
          <p:cNvSpPr/>
          <p:nvPr/>
        </p:nvSpPr>
        <p:spPr>
          <a:xfrm>
            <a:off x="33681" y="1234894"/>
            <a:ext cx="971741" cy="461665"/>
          </a:xfrm>
          <a:prstGeom prst="rect">
            <a:avLst/>
          </a:prstGeom>
        </p:spPr>
        <p:txBody>
          <a:bodyPr wrap="none">
            <a:spAutoFit/>
          </a:bodyPr>
          <a:lstStyle/>
          <a:p>
            <a:r>
              <a:rPr lang="en-US" altLang="ja-JP" sz="2400" kern="0" dirty="0" smtClean="0">
                <a:solidFill>
                  <a:srgbClr val="000000"/>
                </a:solidFill>
              </a:rPr>
              <a:t>RQ2</a:t>
            </a:r>
            <a:r>
              <a:rPr lang="ja-JP" altLang="en-US" sz="2400" kern="0" dirty="0" smtClean="0">
                <a:solidFill>
                  <a:srgbClr val="000000"/>
                </a:solidFill>
              </a:rPr>
              <a:t>：</a:t>
            </a:r>
            <a:endParaRPr lang="ja-JP" altLang="en-US" sz="2400" dirty="0"/>
          </a:p>
        </p:txBody>
      </p:sp>
      <p:sp>
        <p:nvSpPr>
          <p:cNvPr id="9" name="テキスト ボックス 8"/>
          <p:cNvSpPr txBox="1"/>
          <p:nvPr/>
        </p:nvSpPr>
        <p:spPr>
          <a:xfrm>
            <a:off x="1850449" y="6348661"/>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graphicFrame>
        <p:nvGraphicFramePr>
          <p:cNvPr id="10" name="表 9"/>
          <p:cNvGraphicFramePr>
            <a:graphicFrameLocks noGrp="1"/>
          </p:cNvGraphicFramePr>
          <p:nvPr>
            <p:extLst>
              <p:ext uri="{D42A27DB-BD31-4B8C-83A1-F6EECF244321}">
                <p14:modId xmlns:p14="http://schemas.microsoft.com/office/powerpoint/2010/main" val="2399904587"/>
              </p:ext>
            </p:extLst>
          </p:nvPr>
        </p:nvGraphicFramePr>
        <p:xfrm>
          <a:off x="133937" y="4409828"/>
          <a:ext cx="3124469" cy="1935480"/>
        </p:xfrm>
        <a:graphic>
          <a:graphicData uri="http://schemas.openxmlformats.org/drawingml/2006/table">
            <a:tbl>
              <a:tblPr firstRow="1" bandRow="1">
                <a:tableStyleId>{5940675A-B579-460E-94D1-54222C63F5DA}</a:tableStyleId>
              </a:tblPr>
              <a:tblGrid>
                <a:gridCol w="1047148"/>
                <a:gridCol w="1067895"/>
                <a:gridCol w="1009426"/>
              </a:tblGrid>
              <a:tr h="315646">
                <a:tc>
                  <a:txBody>
                    <a:bodyPr/>
                    <a:lstStyle/>
                    <a:p>
                      <a:r>
                        <a:rPr kumimoji="1" lang="en-US" altLang="ja-JP" sz="1600" dirty="0" smtClean="0"/>
                        <a:t>release</a:t>
                      </a:r>
                      <a:endParaRPr kumimoji="1" lang="ja-JP" altLang="en-US" sz="1600" dirty="0"/>
                    </a:p>
                  </a:txBody>
                  <a:tcPr anchor="ctr"/>
                </a:tc>
                <a:tc>
                  <a:txBody>
                    <a:bodyPr/>
                    <a:lstStyle/>
                    <a:p>
                      <a:r>
                        <a:rPr kumimoji="1" lang="en-US" altLang="ja-JP" sz="1600" dirty="0" smtClean="0"/>
                        <a:t>class</a:t>
                      </a:r>
                      <a:endParaRPr kumimoji="1" lang="ja-JP" altLang="en-US" sz="1600" dirty="0"/>
                    </a:p>
                  </a:txBody>
                  <a:tcPr anchor="ctr"/>
                </a:tc>
                <a:tc>
                  <a:txBody>
                    <a:bodyPr/>
                    <a:lstStyle/>
                    <a:p>
                      <a:r>
                        <a:rPr kumimoji="1" lang="en-US" altLang="ja-JP" sz="1600" dirty="0" smtClean="0"/>
                        <a:t>change</a:t>
                      </a:r>
                    </a:p>
                    <a:p>
                      <a:r>
                        <a:rPr kumimoji="1" lang="en-US" altLang="ja-JP" sz="1600" dirty="0" smtClean="0"/>
                        <a:t>of</a:t>
                      </a:r>
                    </a:p>
                    <a:p>
                      <a:r>
                        <a:rPr kumimoji="1" lang="en-US" altLang="ja-JP" sz="1600" dirty="0" smtClean="0"/>
                        <a:t>severity</a:t>
                      </a:r>
                    </a:p>
                  </a:txBody>
                  <a:tcPr anchor="ct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nchor="ctr"/>
                </a:tc>
                <a:tc>
                  <a:txBody>
                    <a:bodyPr/>
                    <a:lstStyle/>
                    <a:p>
                      <a:r>
                        <a:rPr kumimoji="1" lang="en-US" altLang="ja-JP" sz="1600" dirty="0" smtClean="0"/>
                        <a:t>Class</a:t>
                      </a:r>
                      <a:r>
                        <a:rPr kumimoji="1" lang="en-US" altLang="ja-JP" sz="1600" baseline="0" dirty="0" smtClean="0"/>
                        <a:t> </a:t>
                      </a:r>
                      <a:r>
                        <a:rPr kumimoji="1" lang="en-US" altLang="ja-JP" sz="1600" dirty="0" smtClean="0"/>
                        <a:t>A</a:t>
                      </a:r>
                      <a:endParaRPr kumimoji="1" lang="ja-JP" altLang="en-US" sz="1600" dirty="0"/>
                    </a:p>
                  </a:txBody>
                  <a:tcPr anchor="ctr"/>
                </a:tc>
                <a:tc>
                  <a:txBody>
                    <a:bodyPr/>
                    <a:lstStyle/>
                    <a:p>
                      <a:r>
                        <a:rPr kumimoji="1" lang="en-US" altLang="ja-JP" sz="1600" dirty="0" smtClean="0"/>
                        <a:t>0</a:t>
                      </a:r>
                      <a:endParaRPr kumimoji="1" lang="ja-JP" altLang="en-US" sz="1600" dirty="0"/>
                    </a:p>
                  </a:txBody>
                  <a:tcPr anchor="ct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Class</a:t>
                      </a:r>
                      <a:r>
                        <a:rPr kumimoji="1" lang="en-US" altLang="ja-JP" sz="1600" baseline="0" dirty="0" smtClean="0"/>
                        <a:t> </a:t>
                      </a:r>
                      <a:r>
                        <a:rPr kumimoji="1" lang="en-US" altLang="ja-JP" sz="1600" dirty="0" smtClean="0"/>
                        <a:t>D</a:t>
                      </a:r>
                      <a:endParaRPr kumimoji="1" lang="ja-JP" altLang="en-US" sz="1600" dirty="0" smtClean="0"/>
                    </a:p>
                  </a:txBody>
                  <a:tcPr anchor="ctr"/>
                </a:tc>
                <a:tc>
                  <a:txBody>
                    <a:bodyPr/>
                    <a:lstStyle/>
                    <a:p>
                      <a:r>
                        <a:rPr kumimoji="1" lang="en-US" altLang="ja-JP" sz="1600" dirty="0" smtClean="0"/>
                        <a:t>-4</a:t>
                      </a:r>
                      <a:endParaRPr kumimoji="1" lang="ja-JP" altLang="en-US" sz="1600" dirty="0"/>
                    </a:p>
                  </a:txBody>
                  <a:tcPr anchor="ctr"/>
                </a:tc>
              </a:tr>
              <a:tr h="370840">
                <a:tc>
                  <a:txBody>
                    <a:bodyPr/>
                    <a:lstStyle/>
                    <a:p>
                      <a:r>
                        <a:rPr kumimoji="1" lang="en-US" altLang="ja-JP" sz="1600" dirty="0" smtClean="0"/>
                        <a:t>2</a:t>
                      </a:r>
                      <a:r>
                        <a:rPr kumimoji="1" lang="ja-JP" altLang="en-US" sz="1600" dirty="0" smtClean="0"/>
                        <a:t>→</a:t>
                      </a:r>
                      <a:r>
                        <a:rPr kumimoji="1" lang="en-US" altLang="ja-JP" sz="1600" dirty="0" smtClean="0"/>
                        <a:t>3</a:t>
                      </a:r>
                      <a:endParaRPr kumimoji="1" lang="ja-JP" altLang="en-US" sz="1600" dirty="0"/>
                    </a:p>
                  </a:txBody>
                  <a:tcPr anchor="ctr"/>
                </a:tc>
                <a:tc>
                  <a:txBody>
                    <a:bodyPr/>
                    <a:lstStyle/>
                    <a:p>
                      <a:r>
                        <a:rPr kumimoji="1" lang="en-US" altLang="ja-JP" sz="1600" dirty="0" smtClean="0"/>
                        <a:t>Class A</a:t>
                      </a:r>
                      <a:endParaRPr kumimoji="1" lang="ja-JP" altLang="en-US" sz="1600" dirty="0"/>
                    </a:p>
                  </a:txBody>
                  <a:tcPr anchor="ctr"/>
                </a:tc>
                <a:tc>
                  <a:txBody>
                    <a:bodyPr/>
                    <a:lstStyle/>
                    <a:p>
                      <a:r>
                        <a:rPr kumimoji="1" lang="en-US" altLang="ja-JP" sz="1600" dirty="0" smtClean="0"/>
                        <a:t>-2</a:t>
                      </a:r>
                      <a:endParaRPr kumimoji="1" lang="ja-JP" altLang="en-US" sz="1600" dirty="0"/>
                    </a:p>
                  </a:txBody>
                  <a:tcPr anchor="ct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2120075922"/>
              </p:ext>
            </p:extLst>
          </p:nvPr>
        </p:nvGraphicFramePr>
        <p:xfrm>
          <a:off x="5945073" y="4415098"/>
          <a:ext cx="2808561" cy="1935480"/>
        </p:xfrm>
        <a:graphic>
          <a:graphicData uri="http://schemas.openxmlformats.org/drawingml/2006/table">
            <a:tbl>
              <a:tblPr firstRow="1" bandRow="1">
                <a:tableStyleId>{5940675A-B579-460E-94D1-54222C63F5DA}</a:tableStyleId>
              </a:tblPr>
              <a:tblGrid>
                <a:gridCol w="941273"/>
                <a:gridCol w="959923"/>
                <a:gridCol w="907365"/>
              </a:tblGrid>
              <a:tr h="315646">
                <a:tc>
                  <a:txBody>
                    <a:bodyPr/>
                    <a:lstStyle/>
                    <a:p>
                      <a:r>
                        <a:rPr kumimoji="1" lang="en-US" altLang="ja-JP" sz="1600" dirty="0" smtClean="0"/>
                        <a:t>release</a:t>
                      </a:r>
                      <a:endParaRPr kumimoji="1" lang="ja-JP" altLang="en-US" sz="1600" dirty="0"/>
                    </a:p>
                  </a:txBody>
                  <a:tcPr anchor="ctr"/>
                </a:tc>
                <a:tc>
                  <a:txBody>
                    <a:bodyPr/>
                    <a:lstStyle/>
                    <a:p>
                      <a:r>
                        <a:rPr kumimoji="1" lang="en-US" altLang="ja-JP" sz="1600" dirty="0" smtClean="0"/>
                        <a:t>class</a:t>
                      </a:r>
                      <a:endParaRPr kumimoji="1" lang="ja-JP" altLang="en-US" sz="1600" dirty="0"/>
                    </a:p>
                  </a:txBody>
                  <a:tcPr anchor="ctr"/>
                </a:tc>
                <a:tc>
                  <a:txBody>
                    <a:bodyPr/>
                    <a:lstStyle/>
                    <a:p>
                      <a:r>
                        <a:rPr kumimoji="1" lang="en-US" altLang="ja-JP" sz="1600" dirty="0" smtClean="0"/>
                        <a:t>change </a:t>
                      </a:r>
                    </a:p>
                    <a:p>
                      <a:r>
                        <a:rPr kumimoji="1" lang="en-US" altLang="ja-JP" sz="1600" dirty="0" smtClean="0"/>
                        <a:t>of severity</a:t>
                      </a:r>
                      <a:endParaRPr kumimoji="1" lang="ja-JP" altLang="en-US" sz="1600" dirty="0"/>
                    </a:p>
                  </a:txBody>
                  <a:tcPr anchor="ct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r>
                        <a:rPr kumimoji="1" lang="en-US" altLang="ja-JP" sz="1600" dirty="0" smtClean="0"/>
                        <a:t>Class B</a:t>
                      </a:r>
                      <a:endParaRPr kumimoji="1" lang="ja-JP" altLang="en-US" sz="1600" dirty="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r>
                        <a:rPr kumimoji="1" lang="en-US" altLang="ja-JP" sz="1600" dirty="0" smtClean="0"/>
                        <a:t>Class C</a:t>
                      </a:r>
                      <a:endParaRPr kumimoji="1" lang="ja-JP" altLang="en-US" sz="1600" dirty="0"/>
                    </a:p>
                  </a:txBody>
                  <a:tcPr/>
                </a:tc>
                <a:tc>
                  <a:txBody>
                    <a:bodyPr/>
                    <a:lstStyle/>
                    <a:p>
                      <a:r>
                        <a:rPr kumimoji="1" lang="en-US" altLang="ja-JP" sz="1600" dirty="0" smtClean="0"/>
                        <a:t>-1</a:t>
                      </a:r>
                      <a:endParaRPr kumimoji="1" lang="ja-JP" altLang="en-US" sz="1600" dirty="0"/>
                    </a:p>
                  </a:txBody>
                  <a:tcPr/>
                </a:tc>
              </a:tr>
              <a:tr h="370840">
                <a:tc>
                  <a:txBody>
                    <a:bodyPr/>
                    <a:lstStyle/>
                    <a:p>
                      <a:r>
                        <a:rPr kumimoji="1" lang="en-US" altLang="ja-JP" sz="1600" dirty="0" smtClean="0"/>
                        <a:t>2</a:t>
                      </a:r>
                      <a:r>
                        <a:rPr kumimoji="1" lang="ja-JP" altLang="en-US" sz="1600" dirty="0" smtClean="0"/>
                        <a:t>→</a:t>
                      </a:r>
                      <a:r>
                        <a:rPr kumimoji="1" lang="en-US" altLang="ja-JP" sz="1600" dirty="0" smtClean="0"/>
                        <a:t>3</a:t>
                      </a:r>
                      <a:endParaRPr kumimoji="1" lang="ja-JP" altLang="en-US" sz="1600" dirty="0"/>
                    </a:p>
                  </a:txBody>
                  <a:tcPr/>
                </a:tc>
                <a:tc>
                  <a:txBody>
                    <a:bodyPr/>
                    <a:lstStyle/>
                    <a:p>
                      <a:r>
                        <a:rPr kumimoji="1" lang="en-US" altLang="ja-JP" sz="1600" dirty="0" smtClean="0"/>
                        <a:t>Class B</a:t>
                      </a:r>
                      <a:endParaRPr kumimoji="1" lang="ja-JP" altLang="en-US" sz="1600" dirty="0"/>
                    </a:p>
                  </a:txBody>
                  <a:tcPr/>
                </a:tc>
                <a:tc>
                  <a:txBody>
                    <a:bodyPr/>
                    <a:lstStyle/>
                    <a:p>
                      <a:r>
                        <a:rPr kumimoji="1" lang="en-US" altLang="ja-JP" sz="1600" dirty="0" smtClean="0"/>
                        <a:t>1</a:t>
                      </a:r>
                      <a:endParaRPr kumimoji="1" lang="ja-JP" altLang="en-US" sz="1600" dirty="0"/>
                    </a:p>
                  </a:txBody>
                  <a:tcPr/>
                </a:tc>
              </a:tr>
            </a:tbl>
          </a:graphicData>
        </a:graphic>
      </p:graphicFrame>
      <p:sp>
        <p:nvSpPr>
          <p:cNvPr id="12" name="テキスト ボックス 11"/>
          <p:cNvSpPr txBox="1"/>
          <p:nvPr/>
        </p:nvSpPr>
        <p:spPr>
          <a:xfrm>
            <a:off x="6762636" y="6324927"/>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cxnSp>
        <p:nvCxnSpPr>
          <p:cNvPr id="15" name="直線矢印コネクタ 14"/>
          <p:cNvCxnSpPr/>
          <p:nvPr/>
        </p:nvCxnSpPr>
        <p:spPr>
          <a:xfrm>
            <a:off x="3515897" y="4881528"/>
            <a:ext cx="2192933"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19" name="コンテンツ プレースホルダー 2"/>
          <p:cNvSpPr>
            <a:spLocks noGrp="1"/>
          </p:cNvSpPr>
          <p:nvPr>
            <p:ph idx="1"/>
          </p:nvPr>
        </p:nvSpPr>
        <p:spPr>
          <a:xfrm>
            <a:off x="163877" y="3498036"/>
            <a:ext cx="8597326" cy="549270"/>
          </a:xfrm>
        </p:spPr>
        <p:txBody>
          <a:bodyPr/>
          <a:lstStyle/>
          <a:p>
            <a:r>
              <a:rPr lang="en-US" altLang="ja-JP" sz="2800" dirty="0" smtClean="0"/>
              <a:t>We also conducted the Mann-Whitney </a:t>
            </a:r>
            <a:r>
              <a:rPr lang="en-US" altLang="ja-JP" sz="2800" dirty="0"/>
              <a:t>U </a:t>
            </a:r>
            <a:r>
              <a:rPr lang="en-US" altLang="ja-JP" sz="2800" dirty="0" smtClean="0"/>
              <a:t>test.</a:t>
            </a:r>
            <a:endParaRPr lang="en-US" altLang="ja-JP" sz="4400" dirty="0" smtClean="0"/>
          </a:p>
        </p:txBody>
      </p:sp>
      <p:sp>
        <p:nvSpPr>
          <p:cNvPr id="22" name="テキスト ボックス 21"/>
          <p:cNvSpPr txBox="1"/>
          <p:nvPr/>
        </p:nvSpPr>
        <p:spPr>
          <a:xfrm>
            <a:off x="3279005" y="5145095"/>
            <a:ext cx="2666716" cy="1323439"/>
          </a:xfrm>
          <a:prstGeom prst="rect">
            <a:avLst/>
          </a:prstGeom>
          <a:noFill/>
        </p:spPr>
        <p:txBody>
          <a:bodyPr wrap="square" rtlCol="0">
            <a:spAutoFit/>
          </a:bodyPr>
          <a:lstStyle/>
          <a:p>
            <a:r>
              <a:rPr lang="en-US" altLang="ja-JP" sz="2000" dirty="0" smtClean="0"/>
              <a:t>Compare the change of the severity among the same type of </a:t>
            </a:r>
            <a:r>
              <a:rPr kumimoji="1" lang="en-US" altLang="ja-JP" sz="2000" dirty="0" smtClean="0"/>
              <a:t>Code Smell</a:t>
            </a:r>
            <a:endParaRPr kumimoji="1" lang="ja-JP" altLang="en-US" sz="2000" dirty="0"/>
          </a:p>
        </p:txBody>
      </p:sp>
      <p:sp>
        <p:nvSpPr>
          <p:cNvPr id="25" name="タイトル 1"/>
          <p:cNvSpPr>
            <a:spLocks noGrp="1"/>
          </p:cNvSpPr>
          <p:nvPr>
            <p:ph type="title"/>
          </p:nvPr>
        </p:nvSpPr>
        <p:spPr>
          <a:xfrm>
            <a:off x="457200" y="366622"/>
            <a:ext cx="8218488" cy="788195"/>
          </a:xfrm>
        </p:spPr>
        <p:txBody>
          <a:bodyPr/>
          <a:lstStyle/>
          <a:p>
            <a:r>
              <a:rPr kumimoji="1" lang="en-US" altLang="ja-JP" dirty="0" smtClean="0"/>
              <a:t>Significant Test For RQ2</a:t>
            </a:r>
            <a:endParaRPr kumimoji="1" lang="ja-JP" altLang="en-US" dirty="0"/>
          </a:p>
        </p:txBody>
      </p:sp>
      <p:sp>
        <p:nvSpPr>
          <p:cNvPr id="17" name="テキスト ボックス 16"/>
          <p:cNvSpPr txBox="1"/>
          <p:nvPr/>
        </p:nvSpPr>
        <p:spPr>
          <a:xfrm>
            <a:off x="78350" y="3989727"/>
            <a:ext cx="3873176" cy="400110"/>
          </a:xfrm>
          <a:prstGeom prst="rect">
            <a:avLst/>
          </a:prstGeom>
          <a:noFill/>
        </p:spPr>
        <p:txBody>
          <a:bodyPr wrap="none" rtlCol="0">
            <a:spAutoFit/>
          </a:bodyPr>
          <a:lstStyle/>
          <a:p>
            <a:r>
              <a:rPr lang="en-US" altLang="ja-JP" sz="2000" dirty="0" smtClean="0"/>
              <a:t>Group of </a:t>
            </a:r>
            <a:r>
              <a:rPr lang="en-US" altLang="ja-JP" sz="2000" dirty="0"/>
              <a:t>Refactored </a:t>
            </a:r>
            <a:r>
              <a:rPr lang="en-US" altLang="ja-JP" sz="2000" dirty="0" smtClean="0"/>
              <a:t>Blob Class</a:t>
            </a:r>
            <a:endParaRPr kumimoji="1" lang="ja-JP" altLang="en-US" sz="2000" dirty="0"/>
          </a:p>
        </p:txBody>
      </p:sp>
      <p:sp>
        <p:nvSpPr>
          <p:cNvPr id="18" name="テキスト ボックス 17"/>
          <p:cNvSpPr txBox="1"/>
          <p:nvPr/>
        </p:nvSpPr>
        <p:spPr>
          <a:xfrm>
            <a:off x="4841219" y="3989727"/>
            <a:ext cx="4358886" cy="400110"/>
          </a:xfrm>
          <a:prstGeom prst="rect">
            <a:avLst/>
          </a:prstGeom>
          <a:noFill/>
        </p:spPr>
        <p:txBody>
          <a:bodyPr wrap="none" rtlCol="0">
            <a:spAutoFit/>
          </a:bodyPr>
          <a:lstStyle/>
          <a:p>
            <a:r>
              <a:rPr kumimoji="1" lang="en-US" altLang="ja-JP" sz="2000" dirty="0" smtClean="0"/>
              <a:t>Group of </a:t>
            </a:r>
            <a:r>
              <a:rPr lang="en-US" altLang="ja-JP" sz="2000" dirty="0"/>
              <a:t>Non-Refactored Blob </a:t>
            </a:r>
            <a:r>
              <a:rPr kumimoji="1" lang="en-US" altLang="ja-JP" sz="2000" dirty="0" smtClean="0"/>
              <a:t>Class</a:t>
            </a:r>
            <a:endParaRPr kumimoji="1" lang="ja-JP" altLang="en-US" sz="2000" dirty="0"/>
          </a:p>
        </p:txBody>
      </p:sp>
    </p:spTree>
    <p:extLst>
      <p:ext uri="{BB962C8B-B14F-4D97-AF65-F5344CB8AC3E}">
        <p14:creationId xmlns:p14="http://schemas.microsoft.com/office/powerpoint/2010/main" val="4446972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Results of U-test for </a:t>
            </a:r>
            <a:r>
              <a:rPr lang="en-US" altLang="ja-JP" dirty="0" smtClean="0"/>
              <a:t>RQ2</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18</a:t>
            </a:fld>
            <a:endParaRPr lang="en-US" altLang="ja-JP">
              <a:solidFill>
                <a:srgbClr val="000000"/>
              </a:solidFill>
            </a:endParaRPr>
          </a:p>
        </p:txBody>
      </p:sp>
      <p:sp>
        <p:nvSpPr>
          <p:cNvPr id="8" name="コンテンツ プレースホルダー 2"/>
          <p:cNvSpPr txBox="1">
            <a:spLocks/>
          </p:cNvSpPr>
          <p:nvPr/>
        </p:nvSpPr>
        <p:spPr bwMode="auto">
          <a:xfrm>
            <a:off x="21745" y="5849938"/>
            <a:ext cx="9000335" cy="45878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400" kern="0" dirty="0"/>
              <a:t>✓ ：</a:t>
            </a:r>
            <a:r>
              <a:rPr lang="en-US" altLang="ja-JP" sz="2400" kern="0" dirty="0" smtClean="0"/>
              <a:t>significant difference(p&lt;0.05), n/a</a:t>
            </a:r>
            <a:r>
              <a:rPr lang="ja-JP" altLang="en-US" sz="2400" kern="0" dirty="0"/>
              <a:t>：</a:t>
            </a:r>
            <a:r>
              <a:rPr lang="en-US" altLang="ja-JP" sz="2400" kern="0" dirty="0"/>
              <a:t>not </a:t>
            </a:r>
            <a:r>
              <a:rPr lang="en-US" altLang="ja-JP" sz="2400" kern="0" dirty="0" smtClean="0"/>
              <a:t>applicable</a:t>
            </a:r>
            <a:endParaRPr lang="en-US" altLang="ja-JP" sz="2400" kern="0" dirty="0"/>
          </a:p>
        </p:txBody>
      </p:sp>
      <p:graphicFrame>
        <p:nvGraphicFramePr>
          <p:cNvPr id="10" name="オブジェクト 9"/>
          <p:cNvGraphicFramePr>
            <a:graphicFrameLocks noChangeAspect="1"/>
          </p:cNvGraphicFramePr>
          <p:nvPr>
            <p:extLst>
              <p:ext uri="{D42A27DB-BD31-4B8C-83A1-F6EECF244321}">
                <p14:modId xmlns:p14="http://schemas.microsoft.com/office/powerpoint/2010/main" val="562271560"/>
              </p:ext>
            </p:extLst>
          </p:nvPr>
        </p:nvGraphicFramePr>
        <p:xfrm>
          <a:off x="147555" y="1223797"/>
          <a:ext cx="8748713" cy="4610099"/>
        </p:xfrm>
        <a:graphic>
          <a:graphicData uri="http://schemas.openxmlformats.org/presentationml/2006/ole">
            <mc:AlternateContent xmlns:mc="http://schemas.openxmlformats.org/markup-compatibility/2006">
              <mc:Choice xmlns:v="urn:schemas-microsoft-com:vml" Requires="v">
                <p:oleObj spid="_x0000_s2172" name="ワークシート" r:id="rId4" imgW="4171984" imgH="2438400" progId="Excel.Sheet.12">
                  <p:embed/>
                </p:oleObj>
              </mc:Choice>
              <mc:Fallback>
                <p:oleObj name="ワークシート" r:id="rId4" imgW="4171984" imgH="2438400" progId="Excel.Sheet.12">
                  <p:embed/>
                  <p:pic>
                    <p:nvPicPr>
                      <p:cNvPr id="0" name=""/>
                      <p:cNvPicPr/>
                      <p:nvPr/>
                    </p:nvPicPr>
                    <p:blipFill>
                      <a:blip r:embed="rId5"/>
                      <a:stretch>
                        <a:fillRect/>
                      </a:stretch>
                    </p:blipFill>
                    <p:spPr>
                      <a:xfrm>
                        <a:off x="147555" y="1223797"/>
                        <a:ext cx="8748713" cy="4610099"/>
                      </a:xfrm>
                      <a:prstGeom prst="rect">
                        <a:avLst/>
                      </a:prstGeom>
                    </p:spPr>
                  </p:pic>
                </p:oleObj>
              </mc:Fallback>
            </mc:AlternateContent>
          </a:graphicData>
        </a:graphic>
      </p:graphicFrame>
    </p:spTree>
    <p:extLst>
      <p:ext uri="{BB962C8B-B14F-4D97-AF65-F5344CB8AC3E}">
        <p14:creationId xmlns:p14="http://schemas.microsoft.com/office/powerpoint/2010/main" val="2056529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18488" cy="788195"/>
          </a:xfrm>
        </p:spPr>
        <p:txBody>
          <a:bodyPr/>
          <a:lstStyle/>
          <a:p>
            <a:r>
              <a:rPr lang="en-US" altLang="ja-JP" sz="4000" dirty="0" smtClean="0"/>
              <a:t>Summary of Results</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19</a:t>
            </a:fld>
            <a:endParaRPr lang="en-US" altLang="ja-JP">
              <a:solidFill>
                <a:srgbClr val="000000"/>
              </a:solidFill>
            </a:endParaRPr>
          </a:p>
        </p:txBody>
      </p:sp>
      <p:sp>
        <p:nvSpPr>
          <p:cNvPr id="9" name="テキスト ボックス 8"/>
          <p:cNvSpPr txBox="1"/>
          <p:nvPr/>
        </p:nvSpPr>
        <p:spPr>
          <a:xfrm>
            <a:off x="-2" y="5385397"/>
            <a:ext cx="9111295" cy="92333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ja-JP" sz="2700" dirty="0" smtClean="0"/>
              <a:t>For Blob Class and Blob Operation</a:t>
            </a:r>
            <a:r>
              <a:rPr lang="en-US" altLang="ja-JP" sz="2700" dirty="0"/>
              <a:t>, </a:t>
            </a:r>
            <a:r>
              <a:rPr lang="en-US" altLang="ja-JP" sz="2700" dirty="0" smtClean="0"/>
              <a:t>it </a:t>
            </a:r>
            <a:r>
              <a:rPr lang="en-US" altLang="ja-JP" sz="2700" dirty="0"/>
              <a:t>is useful to </a:t>
            </a:r>
            <a:r>
              <a:rPr lang="en-US" altLang="ja-JP" sz="2700" dirty="0" smtClean="0"/>
              <a:t>preferentially show more severe </a:t>
            </a:r>
            <a:r>
              <a:rPr lang="en-US" altLang="ja-JP" sz="2700" dirty="0"/>
              <a:t>Code </a:t>
            </a:r>
            <a:r>
              <a:rPr lang="en-US" altLang="ja-JP" sz="2700" dirty="0" smtClean="0"/>
              <a:t>Smell to developers.</a:t>
            </a:r>
            <a:endParaRPr lang="ja-JP" altLang="en-US" sz="2700" dirty="0"/>
          </a:p>
        </p:txBody>
      </p:sp>
      <p:sp>
        <p:nvSpPr>
          <p:cNvPr id="7" name="コンテンツ プレースホルダー 2"/>
          <p:cNvSpPr>
            <a:spLocks noGrp="1"/>
          </p:cNvSpPr>
          <p:nvPr>
            <p:ph idx="1"/>
          </p:nvPr>
        </p:nvSpPr>
        <p:spPr>
          <a:xfrm>
            <a:off x="220689" y="1196752"/>
            <a:ext cx="8669915" cy="2645674"/>
          </a:xfrm>
        </p:spPr>
        <p:txBody>
          <a:bodyPr/>
          <a:lstStyle/>
          <a:p>
            <a:r>
              <a:rPr lang="en-US" altLang="ja-JP" dirty="0" smtClean="0"/>
              <a:t>Only Blob Class and Blob Operation showed significant differences for both RQ1 and RQ2.</a:t>
            </a:r>
          </a:p>
          <a:p>
            <a:pPr lvl="1"/>
            <a:r>
              <a:rPr lang="en-US" altLang="ja-JP" dirty="0" smtClean="0"/>
              <a:t>Refactoring was performed more </a:t>
            </a:r>
            <a:r>
              <a:rPr lang="en-US" altLang="ja-JP" dirty="0"/>
              <a:t>frequently on code with more severe code </a:t>
            </a:r>
            <a:r>
              <a:rPr lang="en-US" altLang="ja-JP" dirty="0" smtClean="0"/>
              <a:t>smell.</a:t>
            </a:r>
          </a:p>
          <a:p>
            <a:pPr lvl="1"/>
            <a:r>
              <a:rPr lang="en-US" altLang="ja-JP" dirty="0" smtClean="0"/>
              <a:t>Refactoring significantly decreased the severity.</a:t>
            </a:r>
            <a:endParaRPr lang="en-US" altLang="ja-JP" dirty="0"/>
          </a:p>
          <a:p>
            <a:endParaRPr lang="en-US" altLang="ja-JP" sz="2400" dirty="0" smtClean="0"/>
          </a:p>
          <a:p>
            <a:r>
              <a:rPr lang="en-US" altLang="ja-JP" dirty="0" smtClean="0"/>
              <a:t>The severity was not a useful indicator for </a:t>
            </a:r>
            <a:r>
              <a:rPr lang="en-US" altLang="ja-JP" dirty="0"/>
              <a:t>t</a:t>
            </a:r>
            <a:r>
              <a:rPr lang="en-US" altLang="ja-JP" dirty="0" smtClean="0"/>
              <a:t>he other types of Code Smell.</a:t>
            </a:r>
          </a:p>
        </p:txBody>
      </p:sp>
    </p:spTree>
    <p:extLst>
      <p:ext uri="{BB962C8B-B14F-4D97-AF65-F5344CB8AC3E}">
        <p14:creationId xmlns:p14="http://schemas.microsoft.com/office/powerpoint/2010/main" val="29129097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Code Smell</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a:t>
            </a:fld>
            <a:endParaRPr lang="en-US" altLang="ja-JP">
              <a:solidFill>
                <a:srgbClr val="000000"/>
              </a:solidFill>
            </a:endParaRPr>
          </a:p>
        </p:txBody>
      </p:sp>
      <p:sp>
        <p:nvSpPr>
          <p:cNvPr id="5" name="コンテンツ プレースホルダー 2"/>
          <p:cNvSpPr>
            <a:spLocks noGrp="1"/>
          </p:cNvSpPr>
          <p:nvPr>
            <p:ph idx="1"/>
          </p:nvPr>
        </p:nvSpPr>
        <p:spPr>
          <a:xfrm>
            <a:off x="214904" y="1265428"/>
            <a:ext cx="8705286" cy="2057398"/>
          </a:xfrm>
        </p:spPr>
        <p:txBody>
          <a:bodyPr/>
          <a:lstStyle/>
          <a:p>
            <a:r>
              <a:rPr lang="en-US" altLang="ja-JP" dirty="0" smtClean="0"/>
              <a:t>A symptom of poor design that may hinder code comprehension[1]</a:t>
            </a:r>
          </a:p>
          <a:p>
            <a:r>
              <a:rPr lang="en-US" altLang="ja-JP" dirty="0" smtClean="0"/>
              <a:t>Used to find structures in source code that suggest the possibility of refactoring</a:t>
            </a:r>
            <a:endParaRPr kumimoji="1" lang="en-US" altLang="ja-JP" dirty="0" smtClean="0"/>
          </a:p>
          <a:p>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148277870"/>
              </p:ext>
            </p:extLst>
          </p:nvPr>
        </p:nvGraphicFramePr>
        <p:xfrm>
          <a:off x="368509" y="4293096"/>
          <a:ext cx="8489641" cy="1742026"/>
        </p:xfrm>
        <a:graphic>
          <a:graphicData uri="http://schemas.openxmlformats.org/drawingml/2006/table">
            <a:tbl>
              <a:tblPr firstRow="1" bandRow="1">
                <a:tableStyleId>{5C22544A-7EE6-4342-B048-85BDC9FD1C3A}</a:tableStyleId>
              </a:tblPr>
              <a:tblGrid>
                <a:gridCol w="1946593"/>
                <a:gridCol w="3469259"/>
                <a:gridCol w="3073789"/>
              </a:tblGrid>
              <a:tr h="520493">
                <a:tc>
                  <a:txBody>
                    <a:bodyPr/>
                    <a:lstStyle/>
                    <a:p>
                      <a:r>
                        <a:rPr kumimoji="1" lang="en-US" altLang="ja-JP" sz="2000" dirty="0" smtClean="0">
                          <a:solidFill>
                            <a:schemeClr val="tx1"/>
                          </a:solidFill>
                        </a:rPr>
                        <a:t>Name</a:t>
                      </a:r>
                      <a:endParaRPr kumimoji="1" lang="ja-JP" altLang="en-US" sz="2000" dirty="0">
                        <a:solidFill>
                          <a:schemeClr val="tx1"/>
                        </a:solidFill>
                      </a:endParaRPr>
                    </a:p>
                  </a:txBody>
                  <a:tcPr/>
                </a:tc>
                <a:tc>
                  <a:txBody>
                    <a:bodyPr/>
                    <a:lstStyle/>
                    <a:p>
                      <a:r>
                        <a:rPr kumimoji="1" lang="en-US" altLang="ja-JP" sz="2000" dirty="0" smtClean="0">
                          <a:solidFill>
                            <a:schemeClr val="tx1"/>
                          </a:solidFill>
                        </a:rPr>
                        <a:t>Description</a:t>
                      </a:r>
                      <a:endParaRPr kumimoji="1" lang="ja-JP" altLang="en-US" sz="2000" dirty="0">
                        <a:solidFill>
                          <a:schemeClr val="tx1"/>
                        </a:solidFill>
                      </a:endParaRPr>
                    </a:p>
                  </a:txBody>
                  <a:tcPr/>
                </a:tc>
                <a:tc>
                  <a:txBody>
                    <a:bodyPr/>
                    <a:lstStyle/>
                    <a:p>
                      <a:r>
                        <a:rPr kumimoji="1" lang="en-US" altLang="ja-JP" sz="2000" dirty="0" smtClean="0">
                          <a:solidFill>
                            <a:schemeClr val="tx1"/>
                          </a:solidFill>
                        </a:rPr>
                        <a:t>Recommended Refactoring</a:t>
                      </a:r>
                      <a:endParaRPr kumimoji="1" lang="ja-JP" altLang="en-US" sz="2000" dirty="0">
                        <a:solidFill>
                          <a:schemeClr val="tx1"/>
                        </a:solidFill>
                      </a:endParaRPr>
                    </a:p>
                  </a:txBody>
                  <a:tcPr/>
                </a:tc>
              </a:tr>
              <a:tr h="5204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Blob Class</a:t>
                      </a:r>
                      <a:endParaRPr kumimoji="1" lang="ja-JP" altLang="en-US" sz="2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A</a:t>
                      </a:r>
                      <a:r>
                        <a:rPr kumimoji="1" lang="en-US" altLang="ja-JP" sz="2000" baseline="0" dirty="0" smtClean="0">
                          <a:solidFill>
                            <a:schemeClr val="tx1"/>
                          </a:solidFill>
                        </a:rPr>
                        <a:t> large and complex class</a:t>
                      </a:r>
                      <a:endParaRPr kumimoji="1" lang="ja-JP" altLang="en-US" sz="2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Extract</a:t>
                      </a:r>
                      <a:r>
                        <a:rPr kumimoji="1" lang="en-US" altLang="ja-JP" sz="2000" baseline="0" dirty="0" smtClean="0">
                          <a:solidFill>
                            <a:schemeClr val="tx1"/>
                          </a:solidFill>
                        </a:rPr>
                        <a:t> Class </a:t>
                      </a:r>
                      <a:endParaRPr kumimoji="1" lang="ja-JP" altLang="en-US" sz="2000" dirty="0" smtClean="0">
                        <a:solidFill>
                          <a:schemeClr val="tx1"/>
                        </a:solidFill>
                      </a:endParaRPr>
                    </a:p>
                  </a:txBody>
                  <a:tcPr/>
                </a:tc>
              </a:tr>
              <a:tr h="5204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Blob Operation</a:t>
                      </a:r>
                      <a:endParaRPr kumimoji="1" lang="ja-JP" altLang="en-US" sz="2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A large and complex method</a:t>
                      </a:r>
                      <a:endParaRPr kumimoji="1" lang="ja-JP" altLang="en-US" sz="2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Extract</a:t>
                      </a:r>
                      <a:r>
                        <a:rPr kumimoji="1" lang="en-US" altLang="ja-JP" sz="2000" baseline="0" dirty="0" smtClean="0">
                          <a:solidFill>
                            <a:schemeClr val="tx1"/>
                          </a:solidFill>
                        </a:rPr>
                        <a:t> Method</a:t>
                      </a:r>
                      <a:endParaRPr kumimoji="1" lang="ja-JP" altLang="en-US" sz="2000" dirty="0" smtClean="0">
                        <a:solidFill>
                          <a:schemeClr val="tx1"/>
                        </a:solidFill>
                      </a:endParaRPr>
                    </a:p>
                  </a:txBody>
                  <a:tcPr/>
                </a:tc>
              </a:tr>
            </a:tbl>
          </a:graphicData>
        </a:graphic>
      </p:graphicFrame>
      <p:sp>
        <p:nvSpPr>
          <p:cNvPr id="7" name="テキスト ボックス 6"/>
          <p:cNvSpPr txBox="1"/>
          <p:nvPr/>
        </p:nvSpPr>
        <p:spPr>
          <a:xfrm>
            <a:off x="2985722" y="3892986"/>
            <a:ext cx="3161443" cy="400110"/>
          </a:xfrm>
          <a:prstGeom prst="rect">
            <a:avLst/>
          </a:prstGeom>
          <a:noFill/>
        </p:spPr>
        <p:txBody>
          <a:bodyPr wrap="none" rtlCol="0">
            <a:spAutoFit/>
          </a:bodyPr>
          <a:lstStyle/>
          <a:p>
            <a:r>
              <a:rPr kumimoji="1" lang="en-US" altLang="ja-JP" sz="2000" b="1" dirty="0" smtClean="0"/>
              <a:t>Examples of Code Smell</a:t>
            </a:r>
            <a:endParaRPr kumimoji="1" lang="ja-JP" altLang="en-US" sz="2000" b="1" dirty="0"/>
          </a:p>
        </p:txBody>
      </p:sp>
      <p:sp>
        <p:nvSpPr>
          <p:cNvPr id="8" name="テキスト ボックス 7"/>
          <p:cNvSpPr txBox="1"/>
          <p:nvPr/>
        </p:nvSpPr>
        <p:spPr>
          <a:xfrm>
            <a:off x="27856" y="6236331"/>
            <a:ext cx="8395855"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a:t>[1] M. </a:t>
            </a:r>
            <a:r>
              <a:rPr lang="en-US" altLang="ja-JP" sz="1600" dirty="0" smtClean="0"/>
              <a:t>Fowler. </a:t>
            </a:r>
            <a:r>
              <a:rPr lang="en-US" altLang="ja-JP" sz="1600" i="1" dirty="0" err="1" smtClean="0"/>
              <a:t>Refactoring:Improving</a:t>
            </a:r>
            <a:r>
              <a:rPr lang="en-US" altLang="ja-JP" sz="1600" i="1" dirty="0" smtClean="0"/>
              <a:t> </a:t>
            </a:r>
            <a:r>
              <a:rPr lang="en-US" altLang="ja-JP" sz="1600" i="1" dirty="0"/>
              <a:t>the Design of Existing Code</a:t>
            </a:r>
            <a:r>
              <a:rPr lang="en-US" altLang="ja-JP" sz="1600" dirty="0" smtClean="0"/>
              <a:t>. Addison Wesley</a:t>
            </a:r>
            <a:r>
              <a:rPr lang="ja-JP" altLang="en-US" sz="1600" dirty="0" err="1" smtClean="0"/>
              <a:t>，</a:t>
            </a:r>
            <a:r>
              <a:rPr lang="en-US" altLang="ja-JP" sz="1600" dirty="0" smtClean="0"/>
              <a:t>1999</a:t>
            </a:r>
            <a:r>
              <a:rPr lang="en-US" altLang="ja-JP" sz="1600" dirty="0"/>
              <a:t>.</a:t>
            </a:r>
            <a:endParaRPr kumimoji="1" lang="ja-JP" altLang="en-US" sz="1600" dirty="0"/>
          </a:p>
        </p:txBody>
      </p:sp>
    </p:spTree>
    <p:extLst>
      <p:ext uri="{BB962C8B-B14F-4D97-AF65-F5344CB8AC3E}">
        <p14:creationId xmlns:p14="http://schemas.microsoft.com/office/powerpoint/2010/main" val="35419275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Summary </a:t>
            </a:r>
            <a:r>
              <a:rPr lang="en-US" altLang="ja-JP" dirty="0"/>
              <a:t>&amp; Future Work</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20</a:t>
            </a:fld>
            <a:endParaRPr lang="en-US" altLang="ja-JP">
              <a:solidFill>
                <a:srgbClr val="000000"/>
              </a:solidFill>
            </a:endParaRPr>
          </a:p>
        </p:txBody>
      </p:sp>
      <p:sp>
        <p:nvSpPr>
          <p:cNvPr id="5" name="コンテンツ プレースホルダー 2"/>
          <p:cNvSpPr>
            <a:spLocks noGrp="1"/>
          </p:cNvSpPr>
          <p:nvPr>
            <p:ph idx="1"/>
          </p:nvPr>
        </p:nvSpPr>
        <p:spPr>
          <a:xfrm>
            <a:off x="195166" y="1237129"/>
            <a:ext cx="8742556" cy="4889035"/>
          </a:xfrm>
        </p:spPr>
        <p:txBody>
          <a:bodyPr/>
          <a:lstStyle/>
          <a:p>
            <a:r>
              <a:rPr lang="en-US" altLang="ja-JP" dirty="0" smtClean="0"/>
              <a:t>Summary</a:t>
            </a:r>
          </a:p>
          <a:p>
            <a:pPr lvl="1"/>
            <a:r>
              <a:rPr lang="en-US" altLang="ja-JP" dirty="0" smtClean="0"/>
              <a:t>This </a:t>
            </a:r>
            <a:r>
              <a:rPr lang="en-US" altLang="ja-JP" dirty="0"/>
              <a:t>study investigated the effect of the severity of code </a:t>
            </a:r>
            <a:r>
              <a:rPr lang="en-US" altLang="ja-JP" dirty="0" smtClean="0"/>
              <a:t>smells on refactorings.</a:t>
            </a:r>
          </a:p>
          <a:p>
            <a:pPr lvl="1"/>
            <a:r>
              <a:rPr lang="en-US" altLang="ja-JP" dirty="0" smtClean="0"/>
              <a:t>For Blob Class and Blob Operation, developers perform refactoring more frequently on code with more severe code smell.</a:t>
            </a:r>
          </a:p>
          <a:p>
            <a:endParaRPr lang="en-US" altLang="ja-JP" dirty="0" smtClean="0"/>
          </a:p>
          <a:p>
            <a:r>
              <a:rPr lang="en-US" altLang="ja-JP" dirty="0" smtClean="0"/>
              <a:t>Future Works</a:t>
            </a:r>
          </a:p>
          <a:p>
            <a:pPr lvl="1">
              <a:buFont typeface="Wingdings" panose="05000000000000000000" pitchFamily="2" charset="2"/>
              <a:buChar char="Ø"/>
            </a:pPr>
            <a:r>
              <a:rPr lang="en-US" altLang="ja-JP" dirty="0" smtClean="0"/>
              <a:t>Analyze additional software systems</a:t>
            </a:r>
            <a:endParaRPr kumimoji="1" lang="en-US" altLang="ja-JP" dirty="0" smtClean="0"/>
          </a:p>
        </p:txBody>
      </p:sp>
    </p:spTree>
    <p:extLst>
      <p:ext uri="{BB962C8B-B14F-4D97-AF65-F5344CB8AC3E}">
        <p14:creationId xmlns:p14="http://schemas.microsoft.com/office/powerpoint/2010/main" val="7304723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Refactoring</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21</a:t>
            </a:fld>
            <a:endParaRPr lang="en-US" altLang="ja-JP">
              <a:solidFill>
                <a:srgbClr val="000000"/>
              </a:solidFill>
            </a:endParaRPr>
          </a:p>
        </p:txBody>
      </p:sp>
      <p:sp>
        <p:nvSpPr>
          <p:cNvPr id="6" name="コンテンツ プレースホルダー 2"/>
          <p:cNvSpPr txBox="1">
            <a:spLocks/>
          </p:cNvSpPr>
          <p:nvPr/>
        </p:nvSpPr>
        <p:spPr bwMode="auto">
          <a:xfrm>
            <a:off x="223044" y="1226177"/>
            <a:ext cx="8686799" cy="15464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800" kern="0" smtClean="0"/>
              <a:t>Changing</a:t>
            </a:r>
            <a:r>
              <a:rPr lang="en-US" altLang="ja-JP" sz="2000" kern="0" smtClean="0"/>
              <a:t> </a:t>
            </a:r>
            <a:r>
              <a:rPr lang="en-US" altLang="ja-JP" sz="2800" kern="0" smtClean="0"/>
              <a:t>internal structure</a:t>
            </a:r>
            <a:r>
              <a:rPr lang="en-US" altLang="ja-JP" sz="2000" kern="0" smtClean="0"/>
              <a:t> </a:t>
            </a:r>
            <a:r>
              <a:rPr lang="en-US" altLang="ja-JP" sz="2800" kern="0" smtClean="0"/>
              <a:t>of software without</a:t>
            </a:r>
            <a:r>
              <a:rPr lang="en-US" altLang="ja-JP" sz="2000" kern="0" smtClean="0"/>
              <a:t> </a:t>
            </a:r>
            <a:r>
              <a:rPr lang="en-US" altLang="ja-JP" sz="2800" kern="0" smtClean="0"/>
              <a:t>altering</a:t>
            </a:r>
            <a:r>
              <a:rPr lang="en-US" altLang="ja-JP" sz="2000" kern="0" smtClean="0"/>
              <a:t> </a:t>
            </a:r>
            <a:r>
              <a:rPr lang="en-US" altLang="ja-JP" sz="2800" kern="0" smtClean="0"/>
              <a:t>the</a:t>
            </a:r>
            <a:r>
              <a:rPr lang="en-US" altLang="ja-JP" sz="2000" kern="0" smtClean="0"/>
              <a:t> </a:t>
            </a:r>
            <a:r>
              <a:rPr lang="en-US" altLang="ja-JP" sz="2800" kern="0" smtClean="0"/>
              <a:t>external</a:t>
            </a:r>
            <a:r>
              <a:rPr lang="en-US" altLang="ja-JP" sz="2000" kern="0" smtClean="0"/>
              <a:t> </a:t>
            </a:r>
            <a:r>
              <a:rPr lang="en-US" altLang="ja-JP" sz="2800" kern="0" smtClean="0"/>
              <a:t>behavior [1]</a:t>
            </a:r>
          </a:p>
          <a:p>
            <a:endParaRPr lang="en-US" altLang="ja-JP" sz="400" kern="0" smtClean="0"/>
          </a:p>
          <a:p>
            <a:r>
              <a:rPr lang="en-US" altLang="ja-JP" sz="2800" kern="0" smtClean="0"/>
              <a:t>Improving the maintainability of a software system</a:t>
            </a:r>
            <a:endParaRPr lang="ja-JP" altLang="en-US" sz="2800" kern="0" dirty="0"/>
          </a:p>
        </p:txBody>
      </p:sp>
      <p:sp>
        <p:nvSpPr>
          <p:cNvPr id="7" name="テキスト ボックス 6"/>
          <p:cNvSpPr txBox="1"/>
          <p:nvPr/>
        </p:nvSpPr>
        <p:spPr>
          <a:xfrm>
            <a:off x="1" y="6386972"/>
            <a:ext cx="7456264" cy="307777"/>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400" dirty="0">
                <a:solidFill>
                  <a:srgbClr val="000000"/>
                </a:solidFill>
              </a:rPr>
              <a:t>[1] M. Fowler</a:t>
            </a:r>
            <a:r>
              <a:rPr lang="ja-JP" altLang="en-US" sz="1400" dirty="0" err="1">
                <a:solidFill>
                  <a:srgbClr val="000000"/>
                </a:solidFill>
              </a:rPr>
              <a:t>，</a:t>
            </a:r>
            <a:r>
              <a:rPr lang="en-US" altLang="ja-JP" sz="1400" dirty="0">
                <a:solidFill>
                  <a:srgbClr val="000000"/>
                </a:solidFill>
              </a:rPr>
              <a:t>“</a:t>
            </a:r>
            <a:r>
              <a:rPr lang="en-US" altLang="ja-JP" sz="1400" i="1" dirty="0" err="1">
                <a:solidFill>
                  <a:srgbClr val="000000"/>
                </a:solidFill>
              </a:rPr>
              <a:t>Refactoring:Improving</a:t>
            </a:r>
            <a:r>
              <a:rPr lang="en-US" altLang="ja-JP" sz="1400" i="1" dirty="0">
                <a:solidFill>
                  <a:srgbClr val="000000"/>
                </a:solidFill>
              </a:rPr>
              <a:t> the Design of Existing Code</a:t>
            </a:r>
            <a:r>
              <a:rPr lang="en-US" altLang="ja-JP" sz="1400" dirty="0">
                <a:solidFill>
                  <a:srgbClr val="000000"/>
                </a:solidFill>
              </a:rPr>
              <a:t>.” Addison Wesley</a:t>
            </a:r>
            <a:r>
              <a:rPr lang="ja-JP" altLang="en-US" sz="1400" dirty="0" err="1">
                <a:solidFill>
                  <a:srgbClr val="000000"/>
                </a:solidFill>
              </a:rPr>
              <a:t>，</a:t>
            </a:r>
            <a:r>
              <a:rPr lang="en-US" altLang="ja-JP" sz="1400" dirty="0">
                <a:solidFill>
                  <a:srgbClr val="000000"/>
                </a:solidFill>
              </a:rPr>
              <a:t>1999.</a:t>
            </a:r>
            <a:endParaRPr lang="ja-JP" altLang="en-US" sz="1400" dirty="0">
              <a:solidFill>
                <a:srgbClr val="000000"/>
              </a:solidFill>
            </a:endParaRPr>
          </a:p>
        </p:txBody>
      </p:sp>
      <p:cxnSp>
        <p:nvCxnSpPr>
          <p:cNvPr id="8" name="直線コネクタ 7"/>
          <p:cNvCxnSpPr>
            <a:stCxn id="15" idx="2"/>
            <a:endCxn id="20" idx="0"/>
          </p:cNvCxnSpPr>
          <p:nvPr/>
        </p:nvCxnSpPr>
        <p:spPr>
          <a:xfrm>
            <a:off x="6768461" y="5319246"/>
            <a:ext cx="8758" cy="194026"/>
          </a:xfrm>
          <a:prstGeom prst="line">
            <a:avLst/>
          </a:prstGeom>
        </p:spPr>
        <p:style>
          <a:lnRef idx="3">
            <a:schemeClr val="accent2"/>
          </a:lnRef>
          <a:fillRef idx="0">
            <a:schemeClr val="accent2"/>
          </a:fillRef>
          <a:effectRef idx="2">
            <a:schemeClr val="accent2"/>
          </a:effectRef>
          <a:fontRef idx="minor">
            <a:schemeClr val="tx1"/>
          </a:fontRef>
        </p:style>
      </p:cxnSp>
      <p:cxnSp>
        <p:nvCxnSpPr>
          <p:cNvPr id="9" name="直線コネクタ 8"/>
          <p:cNvCxnSpPr>
            <a:endCxn id="12" idx="1"/>
          </p:cNvCxnSpPr>
          <p:nvPr/>
        </p:nvCxnSpPr>
        <p:spPr>
          <a:xfrm>
            <a:off x="5872804" y="3538819"/>
            <a:ext cx="461426" cy="642393"/>
          </a:xfrm>
          <a:prstGeom prst="line">
            <a:avLst/>
          </a:prstGeom>
        </p:spPr>
        <p:style>
          <a:lnRef idx="3">
            <a:schemeClr val="accent1"/>
          </a:lnRef>
          <a:fillRef idx="0">
            <a:schemeClr val="accent1"/>
          </a:fillRef>
          <a:effectRef idx="2">
            <a:schemeClr val="accent1"/>
          </a:effectRef>
          <a:fontRef idx="minor">
            <a:schemeClr val="tx1"/>
          </a:fontRef>
        </p:style>
      </p:cxnSp>
      <p:cxnSp>
        <p:nvCxnSpPr>
          <p:cNvPr id="10" name="直線コネクタ 9"/>
          <p:cNvCxnSpPr>
            <a:endCxn id="11" idx="3"/>
          </p:cNvCxnSpPr>
          <p:nvPr/>
        </p:nvCxnSpPr>
        <p:spPr>
          <a:xfrm flipH="1">
            <a:off x="2309640" y="3538819"/>
            <a:ext cx="461422" cy="642393"/>
          </a:xfrm>
          <a:prstGeom prst="line">
            <a:avLst/>
          </a:prstGeom>
        </p:spPr>
        <p:style>
          <a:lnRef idx="3">
            <a:schemeClr val="accent1"/>
          </a:lnRef>
          <a:fillRef idx="0">
            <a:schemeClr val="accent1"/>
          </a:fillRef>
          <a:effectRef idx="2">
            <a:schemeClr val="accent1"/>
          </a:effectRef>
          <a:fontRef idx="minor">
            <a:schemeClr val="tx1"/>
          </a:fontRef>
        </p:style>
      </p:cxn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2246" y="3715579"/>
            <a:ext cx="717394" cy="931265"/>
          </a:xfrm>
          <a:prstGeom prst="rect">
            <a:avLst/>
          </a:prstGeom>
        </p:spPr>
      </p:pic>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4230" y="3715579"/>
            <a:ext cx="717394" cy="931265"/>
          </a:xfrm>
          <a:prstGeom prst="rect">
            <a:avLst/>
          </a:prstGeom>
        </p:spPr>
      </p:pic>
      <p:pic>
        <p:nvPicPr>
          <p:cNvPr id="13" name="図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35051" y="4572139"/>
            <a:ext cx="1241941" cy="1241941"/>
          </a:xfrm>
          <a:prstGeom prst="rect">
            <a:avLst/>
          </a:prstGeom>
        </p:spPr>
      </p:pic>
      <p:sp>
        <p:nvSpPr>
          <p:cNvPr id="14" name="テキスト ボックス 13"/>
          <p:cNvSpPr txBox="1"/>
          <p:nvPr/>
        </p:nvSpPr>
        <p:spPr>
          <a:xfrm>
            <a:off x="1195493" y="4672915"/>
            <a:ext cx="1466338"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ja-JP" dirty="0">
                <a:solidFill>
                  <a:srgbClr val="000000"/>
                </a:solidFill>
              </a:rPr>
              <a:t>Complicated </a:t>
            </a:r>
          </a:p>
          <a:p>
            <a:r>
              <a:rPr lang="en-US" altLang="ja-JP" dirty="0">
                <a:solidFill>
                  <a:srgbClr val="000000"/>
                </a:solidFill>
              </a:rPr>
              <a:t>Source code</a:t>
            </a:r>
          </a:p>
        </p:txBody>
      </p:sp>
      <p:sp>
        <p:nvSpPr>
          <p:cNvPr id="15" name="テキスト ボックス 14"/>
          <p:cNvSpPr txBox="1"/>
          <p:nvPr/>
        </p:nvSpPr>
        <p:spPr>
          <a:xfrm>
            <a:off x="5939147" y="4672915"/>
            <a:ext cx="1658627"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ja-JP" dirty="0">
                <a:solidFill>
                  <a:srgbClr val="000000"/>
                </a:solidFill>
              </a:rPr>
              <a:t>Sophisticated</a:t>
            </a:r>
          </a:p>
          <a:p>
            <a:r>
              <a:rPr lang="en-US" altLang="ja-JP" dirty="0">
                <a:solidFill>
                  <a:srgbClr val="000000"/>
                </a:solidFill>
              </a:rPr>
              <a:t>Source code</a:t>
            </a:r>
          </a:p>
        </p:txBody>
      </p:sp>
      <p:sp>
        <p:nvSpPr>
          <p:cNvPr id="16" name="右矢印 15"/>
          <p:cNvSpPr/>
          <p:nvPr/>
        </p:nvSpPr>
        <p:spPr>
          <a:xfrm>
            <a:off x="2374236" y="4256950"/>
            <a:ext cx="3895398" cy="196562"/>
          </a:xfrm>
          <a:prstGeom prst="rightArrow">
            <a:avLst/>
          </a:prstGeo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ja-JP" altLang="en-US">
              <a:solidFill>
                <a:srgbClr val="000000"/>
              </a:solidFill>
            </a:endParaRPr>
          </a:p>
        </p:txBody>
      </p:sp>
      <p:sp>
        <p:nvSpPr>
          <p:cNvPr id="17" name="角丸四角形 16"/>
          <p:cNvSpPr/>
          <p:nvPr/>
        </p:nvSpPr>
        <p:spPr>
          <a:xfrm>
            <a:off x="3284472" y="4090538"/>
            <a:ext cx="1943100" cy="465632"/>
          </a:xfrm>
          <a:prstGeom prst="roundRect">
            <a:avLst/>
          </a:prstGeom>
          <a:solidFill>
            <a:srgbClr val="D2BCFA"/>
          </a:solidFill>
          <a:ln/>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rgbClr val="000000"/>
                </a:solidFill>
              </a:rPr>
              <a:t>Refactoring</a:t>
            </a:r>
            <a:endParaRPr lang="ja-JP" altLang="en-US" dirty="0">
              <a:solidFill>
                <a:srgbClr val="000000"/>
              </a:solidFill>
            </a:endParaRPr>
          </a:p>
        </p:txBody>
      </p:sp>
      <p:sp>
        <p:nvSpPr>
          <p:cNvPr id="18" name="テキスト ボックス 17"/>
          <p:cNvSpPr txBox="1"/>
          <p:nvPr/>
        </p:nvSpPr>
        <p:spPr>
          <a:xfrm>
            <a:off x="3474094" y="5771643"/>
            <a:ext cx="1402898"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altLang="ja-JP" dirty="0">
                <a:solidFill>
                  <a:srgbClr val="000000"/>
                </a:solidFill>
              </a:rPr>
              <a:t>Developer</a:t>
            </a:r>
            <a:endParaRPr lang="ja-JP" altLang="en-US" dirty="0">
              <a:solidFill>
                <a:srgbClr val="000000"/>
              </a:solidFill>
            </a:endParaRPr>
          </a:p>
        </p:txBody>
      </p:sp>
      <p:sp>
        <p:nvSpPr>
          <p:cNvPr id="19" name="角丸四角形 18"/>
          <p:cNvSpPr/>
          <p:nvPr/>
        </p:nvSpPr>
        <p:spPr>
          <a:xfrm>
            <a:off x="2775842" y="3181126"/>
            <a:ext cx="3101742" cy="465632"/>
          </a:xfrm>
          <a:prstGeom prst="round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b="1" dirty="0">
                <a:solidFill>
                  <a:srgbClr val="000000"/>
                </a:solidFill>
              </a:rPr>
              <a:t>Same external behavior</a:t>
            </a:r>
            <a:endParaRPr lang="ja-JP" altLang="en-US" b="1" dirty="0">
              <a:solidFill>
                <a:srgbClr val="000000"/>
              </a:solidFill>
            </a:endParaRPr>
          </a:p>
        </p:txBody>
      </p:sp>
      <p:sp>
        <p:nvSpPr>
          <p:cNvPr id="20" name="角丸四角形 19"/>
          <p:cNvSpPr/>
          <p:nvPr/>
        </p:nvSpPr>
        <p:spPr>
          <a:xfrm>
            <a:off x="5292527" y="5513272"/>
            <a:ext cx="2969383" cy="573472"/>
          </a:xfrm>
          <a:prstGeom prst="round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solidFill>
                  <a:srgbClr val="000000"/>
                </a:solidFill>
              </a:rPr>
              <a:t>Easy to be maintained</a:t>
            </a:r>
            <a:endParaRPr lang="ja-JP" altLang="en-US" dirty="0">
              <a:solidFill>
                <a:srgbClr val="000000"/>
              </a:solidFill>
            </a:endParaRPr>
          </a:p>
        </p:txBody>
      </p:sp>
    </p:spTree>
    <p:extLst>
      <p:ext uri="{BB962C8B-B14F-4D97-AF65-F5344CB8AC3E}">
        <p14:creationId xmlns:p14="http://schemas.microsoft.com/office/powerpoint/2010/main" val="753377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Code Smell Detection </a:t>
            </a:r>
            <a:r>
              <a:rPr lang="en-US" altLang="ja-JP" dirty="0"/>
              <a:t>T</a:t>
            </a:r>
            <a:r>
              <a:rPr kumimoji="1" lang="en-US" altLang="ja-JP" dirty="0" smtClean="0"/>
              <a:t>ool</a:t>
            </a:r>
            <a:endParaRPr kumimoji="1" lang="ja-JP" altLang="en-US" dirty="0"/>
          </a:p>
        </p:txBody>
      </p:sp>
      <p:sp>
        <p:nvSpPr>
          <p:cNvPr id="3" name="コンテンツ プレースホルダー 2"/>
          <p:cNvSpPr>
            <a:spLocks noGrp="1"/>
          </p:cNvSpPr>
          <p:nvPr>
            <p:ph idx="1"/>
          </p:nvPr>
        </p:nvSpPr>
        <p:spPr>
          <a:xfrm>
            <a:off x="65550" y="1296547"/>
            <a:ext cx="9001787" cy="4811010"/>
          </a:xfrm>
        </p:spPr>
        <p:txBody>
          <a:bodyPr/>
          <a:lstStyle/>
          <a:p>
            <a:r>
              <a:rPr lang="en-US" altLang="ja-JP" dirty="0"/>
              <a:t>Many code quality analysis tools can automatically detect code </a:t>
            </a:r>
            <a:r>
              <a:rPr lang="en-US" altLang="ja-JP" dirty="0" smtClean="0"/>
              <a:t>smell in </a:t>
            </a:r>
            <a:r>
              <a:rPr lang="en-US" altLang="ja-JP" dirty="0"/>
              <a:t>source </a:t>
            </a:r>
            <a:r>
              <a:rPr lang="en-US" altLang="ja-JP" dirty="0" smtClean="0"/>
              <a:t>code.</a:t>
            </a:r>
            <a:endParaRPr lang="en-US" altLang="ja-JP" dirty="0"/>
          </a:p>
          <a:p>
            <a:pPr lvl="1"/>
            <a:r>
              <a:rPr lang="en-US" altLang="ja-JP" dirty="0" smtClean="0"/>
              <a:t>Most of them use software quality metrics to identify code smell. </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a:t>
            </a:fld>
            <a:endParaRPr lang="en-US" altLang="ja-JP">
              <a:solidFill>
                <a:srgbClr val="000000"/>
              </a:solidFill>
            </a:endParaRPr>
          </a:p>
        </p:txBody>
      </p:sp>
      <p:sp>
        <p:nvSpPr>
          <p:cNvPr id="5" name="角丸四角形 4"/>
          <p:cNvSpPr/>
          <p:nvPr/>
        </p:nvSpPr>
        <p:spPr>
          <a:xfrm>
            <a:off x="827584" y="4190960"/>
            <a:ext cx="3024336" cy="387274"/>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LOC &gt; VERY_HIGH</a:t>
            </a:r>
            <a:endParaRPr kumimoji="1" lang="ja-JP" altLang="en-US" dirty="0">
              <a:solidFill>
                <a:schemeClr val="tx1"/>
              </a:solidFill>
            </a:endParaRPr>
          </a:p>
        </p:txBody>
      </p:sp>
      <p:sp>
        <p:nvSpPr>
          <p:cNvPr id="6" name="角丸四角形 5"/>
          <p:cNvSpPr/>
          <p:nvPr/>
        </p:nvSpPr>
        <p:spPr>
          <a:xfrm>
            <a:off x="827584" y="4685095"/>
            <a:ext cx="3024336" cy="360528"/>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t>WMC</a:t>
            </a:r>
            <a:r>
              <a:rPr lang="ja-JP" altLang="en-US" dirty="0" smtClean="0"/>
              <a:t> </a:t>
            </a:r>
            <a:r>
              <a:rPr lang="en-US" altLang="ja-JP" dirty="0">
                <a:solidFill>
                  <a:schemeClr val="tx1"/>
                </a:solidFill>
              </a:rPr>
              <a:t>&gt; </a:t>
            </a:r>
            <a:r>
              <a:rPr lang="en-US" altLang="ja-JP" dirty="0" smtClean="0">
                <a:solidFill>
                  <a:schemeClr val="tx1"/>
                </a:solidFill>
              </a:rPr>
              <a:t>VERY_HIGH</a:t>
            </a:r>
            <a:endParaRPr lang="ja-JP" altLang="en-US" dirty="0">
              <a:solidFill>
                <a:schemeClr val="tx1"/>
              </a:solidFill>
            </a:endParaRPr>
          </a:p>
        </p:txBody>
      </p:sp>
      <p:sp>
        <p:nvSpPr>
          <p:cNvPr id="7" name="角丸四角形 6"/>
          <p:cNvSpPr/>
          <p:nvPr/>
        </p:nvSpPr>
        <p:spPr>
          <a:xfrm>
            <a:off x="1403648" y="5171956"/>
            <a:ext cx="2448272" cy="365820"/>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TCC &lt; LOW</a:t>
            </a:r>
            <a:endParaRPr lang="ja-JP" altLang="en-US" dirty="0">
              <a:solidFill>
                <a:schemeClr val="tx1"/>
              </a:solidFill>
            </a:endParaRPr>
          </a:p>
        </p:txBody>
      </p:sp>
      <p:sp>
        <p:nvSpPr>
          <p:cNvPr id="8" name="角丸四角形 7"/>
          <p:cNvSpPr/>
          <p:nvPr/>
        </p:nvSpPr>
        <p:spPr>
          <a:xfrm>
            <a:off x="457200" y="5662925"/>
            <a:ext cx="3394720" cy="568121"/>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Containing more than 2 </a:t>
            </a:r>
          </a:p>
          <a:p>
            <a:pPr algn="ctr"/>
            <a:r>
              <a:rPr lang="en-US" altLang="ja-JP" dirty="0" smtClean="0">
                <a:solidFill>
                  <a:schemeClr val="tx1"/>
                </a:solidFill>
              </a:rPr>
              <a:t>Blob operation</a:t>
            </a:r>
            <a:endParaRPr lang="ja-JP" altLang="en-US" dirty="0">
              <a:solidFill>
                <a:schemeClr val="tx1"/>
              </a:solidFill>
            </a:endParaRPr>
          </a:p>
        </p:txBody>
      </p:sp>
      <p:sp>
        <p:nvSpPr>
          <p:cNvPr id="9" name="フローチャート: 論理積ゲート 8"/>
          <p:cNvSpPr/>
          <p:nvPr/>
        </p:nvSpPr>
        <p:spPr>
          <a:xfrm>
            <a:off x="4283968" y="4685094"/>
            <a:ext cx="792088" cy="901251"/>
          </a:xfrm>
          <a:prstGeom prst="flowChartDelay">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AND</a:t>
            </a:r>
            <a:endParaRPr kumimoji="1" lang="ja-JP" altLang="en-US" dirty="0">
              <a:solidFill>
                <a:schemeClr val="tx1"/>
              </a:solidFill>
            </a:endParaRPr>
          </a:p>
        </p:txBody>
      </p:sp>
      <p:cxnSp>
        <p:nvCxnSpPr>
          <p:cNvPr id="10" name="カギ線コネクタ 9"/>
          <p:cNvCxnSpPr>
            <a:stCxn id="5" idx="3"/>
          </p:cNvCxnSpPr>
          <p:nvPr/>
        </p:nvCxnSpPr>
        <p:spPr>
          <a:xfrm>
            <a:off x="3851920" y="4384597"/>
            <a:ext cx="306324" cy="529538"/>
          </a:xfrm>
          <a:prstGeom prst="bentConnector2">
            <a:avLst/>
          </a:prstGeom>
        </p:spPr>
        <p:style>
          <a:lnRef idx="1">
            <a:schemeClr val="dk1"/>
          </a:lnRef>
          <a:fillRef idx="0">
            <a:schemeClr val="dk1"/>
          </a:fillRef>
          <a:effectRef idx="0">
            <a:schemeClr val="dk1"/>
          </a:effectRef>
          <a:fontRef idx="minor">
            <a:schemeClr val="tx1"/>
          </a:fontRef>
        </p:style>
      </p:cxnSp>
      <p:cxnSp>
        <p:nvCxnSpPr>
          <p:cNvPr id="11" name="カギ線コネクタ 10"/>
          <p:cNvCxnSpPr>
            <a:stCxn id="8" idx="3"/>
          </p:cNvCxnSpPr>
          <p:nvPr/>
        </p:nvCxnSpPr>
        <p:spPr>
          <a:xfrm flipV="1">
            <a:off x="3851920" y="5373156"/>
            <a:ext cx="306324" cy="573830"/>
          </a:xfrm>
          <a:prstGeom prst="bentConnector2">
            <a:avLst/>
          </a:prstGeom>
        </p:spPr>
        <p:style>
          <a:lnRef idx="1">
            <a:schemeClr val="dk1"/>
          </a:lnRef>
          <a:fillRef idx="0">
            <a:schemeClr val="dk1"/>
          </a:fillRef>
          <a:effectRef idx="0">
            <a:schemeClr val="dk1"/>
          </a:effectRef>
          <a:fontRef idx="minor">
            <a:schemeClr val="tx1"/>
          </a:fontRef>
        </p:style>
      </p:cxnSp>
      <p:cxnSp>
        <p:nvCxnSpPr>
          <p:cNvPr id="12" name="カギ線コネクタ 11"/>
          <p:cNvCxnSpPr>
            <a:stCxn id="6" idx="3"/>
          </p:cNvCxnSpPr>
          <p:nvPr/>
        </p:nvCxnSpPr>
        <p:spPr>
          <a:xfrm>
            <a:off x="3851920" y="4865359"/>
            <a:ext cx="432048" cy="201396"/>
          </a:xfrm>
          <a:prstGeom prst="bentConnector3">
            <a:avLst/>
          </a:prstGeom>
        </p:spPr>
        <p:style>
          <a:lnRef idx="1">
            <a:schemeClr val="dk1"/>
          </a:lnRef>
          <a:fillRef idx="0">
            <a:schemeClr val="dk1"/>
          </a:fillRef>
          <a:effectRef idx="0">
            <a:schemeClr val="dk1"/>
          </a:effectRef>
          <a:fontRef idx="minor">
            <a:schemeClr val="tx1"/>
          </a:fontRef>
        </p:style>
      </p:cxnSp>
      <p:cxnSp>
        <p:nvCxnSpPr>
          <p:cNvPr id="13" name="カギ線コネクタ 12"/>
          <p:cNvCxnSpPr>
            <a:stCxn id="7" idx="3"/>
          </p:cNvCxnSpPr>
          <p:nvPr/>
        </p:nvCxnSpPr>
        <p:spPr>
          <a:xfrm flipV="1">
            <a:off x="3851920" y="5223378"/>
            <a:ext cx="432048" cy="131488"/>
          </a:xfrm>
          <a:prstGeom prst="bentConnector3">
            <a:avLst/>
          </a:prstGeom>
        </p:spPr>
        <p:style>
          <a:lnRef idx="1">
            <a:schemeClr val="dk1"/>
          </a:lnRef>
          <a:fillRef idx="0">
            <a:schemeClr val="dk1"/>
          </a:fillRef>
          <a:effectRef idx="0">
            <a:schemeClr val="dk1"/>
          </a:effectRef>
          <a:fontRef idx="minor">
            <a:schemeClr val="tx1"/>
          </a:fontRef>
        </p:style>
      </p:cxnSp>
      <p:cxnSp>
        <p:nvCxnSpPr>
          <p:cNvPr id="14" name="直線コネクタ 13"/>
          <p:cNvCxnSpPr/>
          <p:nvPr/>
        </p:nvCxnSpPr>
        <p:spPr>
          <a:xfrm>
            <a:off x="4158244" y="4910590"/>
            <a:ext cx="125724" cy="3545"/>
          </a:xfrm>
          <a:prstGeom prst="line">
            <a:avLst/>
          </a:prstGeom>
        </p:spPr>
        <p:style>
          <a:lnRef idx="1">
            <a:schemeClr val="dk1"/>
          </a:lnRef>
          <a:fillRef idx="0">
            <a:schemeClr val="dk1"/>
          </a:fillRef>
          <a:effectRef idx="0">
            <a:schemeClr val="dk1"/>
          </a:effectRef>
          <a:fontRef idx="minor">
            <a:schemeClr val="tx1"/>
          </a:fontRef>
        </p:style>
      </p:cxnSp>
      <p:cxnSp>
        <p:nvCxnSpPr>
          <p:cNvPr id="15" name="直線コネクタ 14"/>
          <p:cNvCxnSpPr/>
          <p:nvPr/>
        </p:nvCxnSpPr>
        <p:spPr>
          <a:xfrm>
            <a:off x="4158244" y="5354287"/>
            <a:ext cx="125724" cy="579"/>
          </a:xfrm>
          <a:prstGeom prst="line">
            <a:avLst/>
          </a:prstGeom>
        </p:spPr>
        <p:style>
          <a:lnRef idx="1">
            <a:schemeClr val="dk1"/>
          </a:lnRef>
          <a:fillRef idx="0">
            <a:schemeClr val="dk1"/>
          </a:fillRef>
          <a:effectRef idx="0">
            <a:schemeClr val="dk1"/>
          </a:effectRef>
          <a:fontRef idx="minor">
            <a:schemeClr val="tx1"/>
          </a:fontRef>
        </p:style>
      </p:cxnSp>
      <p:cxnSp>
        <p:nvCxnSpPr>
          <p:cNvPr id="16" name="直線コネクタ 15"/>
          <p:cNvCxnSpPr>
            <a:stCxn id="19" idx="1"/>
            <a:endCxn id="9" idx="3"/>
          </p:cNvCxnSpPr>
          <p:nvPr/>
        </p:nvCxnSpPr>
        <p:spPr>
          <a:xfrm flipH="1">
            <a:off x="5076056" y="5135719"/>
            <a:ext cx="453824" cy="1"/>
          </a:xfrm>
          <a:prstGeom prst="line">
            <a:avLst/>
          </a:prstGeom>
        </p:spPr>
        <p:style>
          <a:lnRef idx="1">
            <a:schemeClr val="dk1"/>
          </a:lnRef>
          <a:fillRef idx="0">
            <a:schemeClr val="dk1"/>
          </a:fillRef>
          <a:effectRef idx="0">
            <a:schemeClr val="dk1"/>
          </a:effectRef>
          <a:fontRef idx="minor">
            <a:schemeClr val="tx1"/>
          </a:fontRef>
        </p:style>
      </p:cxnSp>
      <p:sp>
        <p:nvSpPr>
          <p:cNvPr id="17" name="正方形/長方形 16"/>
          <p:cNvSpPr/>
          <p:nvPr/>
        </p:nvSpPr>
        <p:spPr>
          <a:xfrm>
            <a:off x="297906" y="3576407"/>
            <a:ext cx="5214889" cy="46166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400" dirty="0" smtClean="0"/>
              <a:t>E.g.) Detection rule for Blob Class[2]</a:t>
            </a:r>
          </a:p>
        </p:txBody>
      </p:sp>
      <p:sp>
        <p:nvSpPr>
          <p:cNvPr id="18" name="テキスト ボックス 17"/>
          <p:cNvSpPr txBox="1"/>
          <p:nvPr/>
        </p:nvSpPr>
        <p:spPr>
          <a:xfrm>
            <a:off x="212410" y="6311575"/>
            <a:ext cx="8001000"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smtClean="0"/>
              <a:t>[2] M. </a:t>
            </a:r>
            <a:r>
              <a:rPr lang="en-US" altLang="ja-JP" sz="1600" dirty="0"/>
              <a:t>Lanza and </a:t>
            </a:r>
            <a:r>
              <a:rPr lang="en-US" altLang="ja-JP" sz="1600" dirty="0" smtClean="0"/>
              <a:t>R. </a:t>
            </a:r>
            <a:r>
              <a:rPr lang="en-US" altLang="ja-JP" sz="1600" dirty="0" err="1"/>
              <a:t>Marinescu</a:t>
            </a:r>
            <a:r>
              <a:rPr lang="en-US" altLang="ja-JP" sz="1600" dirty="0"/>
              <a:t>. </a:t>
            </a:r>
            <a:r>
              <a:rPr lang="en-US" altLang="ja-JP" sz="1600" dirty="0" smtClean="0"/>
              <a:t>Object-Oriented </a:t>
            </a:r>
            <a:r>
              <a:rPr lang="en-US" altLang="ja-JP" sz="1600" dirty="0"/>
              <a:t>Metrics in </a:t>
            </a:r>
            <a:r>
              <a:rPr lang="en-US" altLang="ja-JP" sz="1600" dirty="0" smtClean="0"/>
              <a:t>Practice. </a:t>
            </a:r>
            <a:r>
              <a:rPr lang="en-US" altLang="ja-JP" sz="1600" dirty="0"/>
              <a:t>Springer, 2006.</a:t>
            </a:r>
            <a:endParaRPr lang="en-US" altLang="ja-JP" sz="1600" dirty="0" smtClean="0"/>
          </a:p>
        </p:txBody>
      </p:sp>
      <p:sp>
        <p:nvSpPr>
          <p:cNvPr id="19" name="正方形/長方形 18"/>
          <p:cNvSpPr/>
          <p:nvPr/>
        </p:nvSpPr>
        <p:spPr>
          <a:xfrm>
            <a:off x="5529880" y="4844151"/>
            <a:ext cx="2880320" cy="583136"/>
          </a:xfrm>
          <a:prstGeom prst="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a:solidFill>
                  <a:schemeClr val="tx1"/>
                </a:solidFill>
              </a:rPr>
              <a:t>Blob Class</a:t>
            </a:r>
            <a:endParaRPr lang="ja-JP" altLang="en-US" dirty="0">
              <a:solidFill>
                <a:schemeClr val="tx1"/>
              </a:solidFill>
            </a:endParaRPr>
          </a:p>
        </p:txBody>
      </p:sp>
    </p:spTree>
    <p:extLst>
      <p:ext uri="{BB962C8B-B14F-4D97-AF65-F5344CB8AC3E}">
        <p14:creationId xmlns:p14="http://schemas.microsoft.com/office/powerpoint/2010/main" val="2632838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Prioritization of Code Smell</a:t>
            </a:r>
            <a:endParaRPr kumimoji="1" lang="ja-JP" altLang="en-US" dirty="0"/>
          </a:p>
        </p:txBody>
      </p:sp>
      <p:sp>
        <p:nvSpPr>
          <p:cNvPr id="3" name="コンテンツ プレースホルダー 2"/>
          <p:cNvSpPr>
            <a:spLocks noGrp="1"/>
          </p:cNvSpPr>
          <p:nvPr>
            <p:ph idx="1"/>
          </p:nvPr>
        </p:nvSpPr>
        <p:spPr>
          <a:xfrm>
            <a:off x="551812" y="1274974"/>
            <a:ext cx="7914272" cy="1603696"/>
          </a:xfrm>
        </p:spPr>
        <p:txBody>
          <a:bodyPr/>
          <a:lstStyle/>
          <a:p>
            <a:r>
              <a:rPr lang="en-US" altLang="ja-JP" dirty="0"/>
              <a:t>In large-scale source </a:t>
            </a:r>
            <a:r>
              <a:rPr lang="en-US" altLang="ja-JP" dirty="0" smtClean="0"/>
              <a:t>code, tools detect a large number of code smells. </a:t>
            </a:r>
          </a:p>
          <a:p>
            <a:pPr lvl="1"/>
            <a:r>
              <a:rPr lang="en-US" altLang="ja-JP" dirty="0" smtClean="0"/>
              <a:t>Developers must determine which code smells should be preferentially refactored.</a:t>
            </a:r>
          </a:p>
        </p:txBody>
      </p:sp>
      <p:sp>
        <p:nvSpPr>
          <p:cNvPr id="4" name="スライド番号プレースホルダー 3"/>
          <p:cNvSpPr>
            <a:spLocks noGrp="1"/>
          </p:cNvSpPr>
          <p:nvPr>
            <p:ph type="sldNum" sz="quarter" idx="12"/>
          </p:nvPr>
        </p:nvSpPr>
        <p:spPr>
          <a:xfrm>
            <a:off x="7597775" y="6343897"/>
            <a:ext cx="1150938" cy="288925"/>
          </a:xfrm>
        </p:spPr>
        <p:txBody>
          <a:bodyPr/>
          <a:lstStyle/>
          <a:p>
            <a:fld id="{9F5033E9-932D-4E41-95C3-341F9A6DAE17}" type="slidenum">
              <a:rPr lang="en-US" altLang="ja-JP" smtClean="0">
                <a:solidFill>
                  <a:srgbClr val="000000"/>
                </a:solidFill>
              </a:rPr>
              <a:pPr/>
              <a:t>4</a:t>
            </a:fld>
            <a:endParaRPr lang="en-US" altLang="ja-JP">
              <a:solidFill>
                <a:srgbClr val="000000"/>
              </a:solidFill>
            </a:endParaRPr>
          </a:p>
        </p:txBody>
      </p:sp>
      <p:grpSp>
        <p:nvGrpSpPr>
          <p:cNvPr id="33" name="グループ化 32"/>
          <p:cNvGrpSpPr/>
          <p:nvPr/>
        </p:nvGrpSpPr>
        <p:grpSpPr>
          <a:xfrm>
            <a:off x="5163522" y="3759669"/>
            <a:ext cx="1089094" cy="1149399"/>
            <a:chOff x="2566392" y="5085111"/>
            <a:chExt cx="1089094" cy="1149399"/>
          </a:xfrm>
        </p:grpSpPr>
        <p:pic>
          <p:nvPicPr>
            <p:cNvPr id="26" name="図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6392" y="5313302"/>
              <a:ext cx="921208" cy="921208"/>
            </a:xfrm>
            <a:prstGeom prst="rect">
              <a:avLst/>
            </a:prstGeom>
          </p:spPr>
        </p:pic>
        <p:sp>
          <p:nvSpPr>
            <p:cNvPr id="27" name="フリーフォーム 26"/>
            <p:cNvSpPr/>
            <p:nvPr/>
          </p:nvSpPr>
          <p:spPr>
            <a:xfrm>
              <a:off x="3319714" y="5085111"/>
              <a:ext cx="335772" cy="364113"/>
            </a:xfrm>
            <a:custGeom>
              <a:avLst/>
              <a:gdLst>
                <a:gd name="connsiteX0" fmla="*/ 0 w 520995"/>
                <a:gd name="connsiteY0" fmla="*/ 353186 h 353186"/>
                <a:gd name="connsiteX1" fmla="*/ 53163 w 520995"/>
                <a:gd name="connsiteY1" fmla="*/ 342553 h 353186"/>
                <a:gd name="connsiteX2" fmla="*/ 31897 w 520995"/>
                <a:gd name="connsiteY2" fmla="*/ 321288 h 353186"/>
                <a:gd name="connsiteX3" fmla="*/ 95693 w 520995"/>
                <a:gd name="connsiteY3" fmla="*/ 300023 h 353186"/>
                <a:gd name="connsiteX4" fmla="*/ 127590 w 520995"/>
                <a:gd name="connsiteY4" fmla="*/ 289390 h 353186"/>
                <a:gd name="connsiteX5" fmla="*/ 85060 w 520995"/>
                <a:gd name="connsiteY5" fmla="*/ 257493 h 353186"/>
                <a:gd name="connsiteX6" fmla="*/ 63795 w 520995"/>
                <a:gd name="connsiteY6" fmla="*/ 236227 h 353186"/>
                <a:gd name="connsiteX7" fmla="*/ 106325 w 520995"/>
                <a:gd name="connsiteY7" fmla="*/ 257493 h 353186"/>
                <a:gd name="connsiteX8" fmla="*/ 138223 w 520995"/>
                <a:gd name="connsiteY8" fmla="*/ 278758 h 353186"/>
                <a:gd name="connsiteX9" fmla="*/ 106325 w 520995"/>
                <a:gd name="connsiteY9" fmla="*/ 246860 h 353186"/>
                <a:gd name="connsiteX10" fmla="*/ 85060 w 520995"/>
                <a:gd name="connsiteY10" fmla="*/ 214962 h 353186"/>
                <a:gd name="connsiteX11" fmla="*/ 63795 w 520995"/>
                <a:gd name="connsiteY11" fmla="*/ 151167 h 353186"/>
                <a:gd name="connsiteX12" fmla="*/ 31897 w 520995"/>
                <a:gd name="connsiteY12" fmla="*/ 108637 h 353186"/>
                <a:gd name="connsiteX13" fmla="*/ 74428 w 520995"/>
                <a:gd name="connsiteY13" fmla="*/ 151167 h 353186"/>
                <a:gd name="connsiteX14" fmla="*/ 106325 w 520995"/>
                <a:gd name="connsiteY14" fmla="*/ 193697 h 353186"/>
                <a:gd name="connsiteX15" fmla="*/ 95693 w 520995"/>
                <a:gd name="connsiteY15" fmla="*/ 193697 h 353186"/>
                <a:gd name="connsiteX16" fmla="*/ 63795 w 520995"/>
                <a:gd name="connsiteY16" fmla="*/ 161800 h 353186"/>
                <a:gd name="connsiteX17" fmla="*/ 95693 w 520995"/>
                <a:gd name="connsiteY17" fmla="*/ 151167 h 353186"/>
                <a:gd name="connsiteX18" fmla="*/ 159488 w 520995"/>
                <a:gd name="connsiteY18" fmla="*/ 172432 h 353186"/>
                <a:gd name="connsiteX19" fmla="*/ 212651 w 520995"/>
                <a:gd name="connsiteY19" fmla="*/ 246860 h 353186"/>
                <a:gd name="connsiteX20" fmla="*/ 180753 w 520995"/>
                <a:gd name="connsiteY20" fmla="*/ 236227 h 353186"/>
                <a:gd name="connsiteX21" fmla="*/ 148856 w 520995"/>
                <a:gd name="connsiteY21" fmla="*/ 193697 h 353186"/>
                <a:gd name="connsiteX22" fmla="*/ 212651 w 520995"/>
                <a:gd name="connsiteY22" fmla="*/ 214962 h 353186"/>
                <a:gd name="connsiteX23" fmla="*/ 95693 w 520995"/>
                <a:gd name="connsiteY23" fmla="*/ 98004 h 353186"/>
                <a:gd name="connsiteX24" fmla="*/ 31897 w 520995"/>
                <a:gd name="connsiteY24" fmla="*/ 34209 h 353186"/>
                <a:gd name="connsiteX25" fmla="*/ 148856 w 520995"/>
                <a:gd name="connsiteY25" fmla="*/ 66106 h 353186"/>
                <a:gd name="connsiteX26" fmla="*/ 180753 w 520995"/>
                <a:gd name="connsiteY26" fmla="*/ 98004 h 353186"/>
                <a:gd name="connsiteX27" fmla="*/ 265814 w 520995"/>
                <a:gd name="connsiteY27" fmla="*/ 161800 h 353186"/>
                <a:gd name="connsiteX28" fmla="*/ 308344 w 520995"/>
                <a:gd name="connsiteY28" fmla="*/ 183065 h 353186"/>
                <a:gd name="connsiteX29" fmla="*/ 287079 w 520995"/>
                <a:gd name="connsiteY29" fmla="*/ 204330 h 353186"/>
                <a:gd name="connsiteX30" fmla="*/ 233916 w 520995"/>
                <a:gd name="connsiteY30" fmla="*/ 172432 h 353186"/>
                <a:gd name="connsiteX31" fmla="*/ 170121 w 520995"/>
                <a:gd name="connsiteY31" fmla="*/ 98004 h 353186"/>
                <a:gd name="connsiteX32" fmla="*/ 148856 w 520995"/>
                <a:gd name="connsiteY32" fmla="*/ 66106 h 353186"/>
                <a:gd name="connsiteX33" fmla="*/ 223283 w 520995"/>
                <a:gd name="connsiteY33" fmla="*/ 87372 h 353186"/>
                <a:gd name="connsiteX34" fmla="*/ 276446 w 520995"/>
                <a:gd name="connsiteY34" fmla="*/ 151167 h 353186"/>
                <a:gd name="connsiteX35" fmla="*/ 297711 w 520995"/>
                <a:gd name="connsiteY35" fmla="*/ 183065 h 353186"/>
                <a:gd name="connsiteX36" fmla="*/ 308344 w 520995"/>
                <a:gd name="connsiteY36" fmla="*/ 214962 h 353186"/>
                <a:gd name="connsiteX37" fmla="*/ 297711 w 520995"/>
                <a:gd name="connsiteY37" fmla="*/ 246860 h 353186"/>
                <a:gd name="connsiteX38" fmla="*/ 212651 w 520995"/>
                <a:gd name="connsiteY38" fmla="*/ 214962 h 353186"/>
                <a:gd name="connsiteX39" fmla="*/ 191386 w 520995"/>
                <a:gd name="connsiteY39" fmla="*/ 183065 h 353186"/>
                <a:gd name="connsiteX40" fmla="*/ 116958 w 520995"/>
                <a:gd name="connsiteY40" fmla="*/ 119269 h 353186"/>
                <a:gd name="connsiteX41" fmla="*/ 95693 w 520995"/>
                <a:gd name="connsiteY41" fmla="*/ 87372 h 353186"/>
                <a:gd name="connsiteX42" fmla="*/ 159488 w 520995"/>
                <a:gd name="connsiteY42" fmla="*/ 108637 h 353186"/>
                <a:gd name="connsiteX43" fmla="*/ 329609 w 520995"/>
                <a:gd name="connsiteY43" fmla="*/ 236227 h 353186"/>
                <a:gd name="connsiteX44" fmla="*/ 393404 w 520995"/>
                <a:gd name="connsiteY44" fmla="*/ 268125 h 353186"/>
                <a:gd name="connsiteX45" fmla="*/ 425302 w 520995"/>
                <a:gd name="connsiteY45" fmla="*/ 300023 h 353186"/>
                <a:gd name="connsiteX46" fmla="*/ 467832 w 520995"/>
                <a:gd name="connsiteY46" fmla="*/ 321288 h 353186"/>
                <a:gd name="connsiteX47" fmla="*/ 499730 w 520995"/>
                <a:gd name="connsiteY47" fmla="*/ 342553 h 353186"/>
                <a:gd name="connsiteX48" fmla="*/ 425302 w 520995"/>
                <a:gd name="connsiteY48" fmla="*/ 321288 h 353186"/>
                <a:gd name="connsiteX49" fmla="*/ 382772 w 520995"/>
                <a:gd name="connsiteY49" fmla="*/ 310655 h 353186"/>
                <a:gd name="connsiteX50" fmla="*/ 318976 w 520995"/>
                <a:gd name="connsiteY50" fmla="*/ 257493 h 353186"/>
                <a:gd name="connsiteX51" fmla="*/ 287079 w 520995"/>
                <a:gd name="connsiteY51" fmla="*/ 225595 h 353186"/>
                <a:gd name="connsiteX52" fmla="*/ 233916 w 520995"/>
                <a:gd name="connsiteY52" fmla="*/ 193697 h 353186"/>
                <a:gd name="connsiteX53" fmla="*/ 212651 w 520995"/>
                <a:gd name="connsiteY53" fmla="*/ 161800 h 353186"/>
                <a:gd name="connsiteX54" fmla="*/ 170121 w 520995"/>
                <a:gd name="connsiteY54" fmla="*/ 129902 h 353186"/>
                <a:gd name="connsiteX55" fmla="*/ 138223 w 520995"/>
                <a:gd name="connsiteY55" fmla="*/ 98004 h 353186"/>
                <a:gd name="connsiteX56" fmla="*/ 170121 w 520995"/>
                <a:gd name="connsiteY56" fmla="*/ 87372 h 353186"/>
                <a:gd name="connsiteX57" fmla="*/ 202018 w 520995"/>
                <a:gd name="connsiteY57" fmla="*/ 98004 h 353186"/>
                <a:gd name="connsiteX58" fmla="*/ 265814 w 520995"/>
                <a:gd name="connsiteY58" fmla="*/ 108637 h 353186"/>
                <a:gd name="connsiteX59" fmla="*/ 318976 w 520995"/>
                <a:gd name="connsiteY59" fmla="*/ 129902 h 353186"/>
                <a:gd name="connsiteX60" fmla="*/ 382772 w 520995"/>
                <a:gd name="connsiteY60" fmla="*/ 151167 h 353186"/>
                <a:gd name="connsiteX61" fmla="*/ 414669 w 520995"/>
                <a:gd name="connsiteY61" fmla="*/ 172432 h 353186"/>
                <a:gd name="connsiteX62" fmla="*/ 435935 w 520995"/>
                <a:gd name="connsiteY62" fmla="*/ 193697 h 353186"/>
                <a:gd name="connsiteX63" fmla="*/ 287079 w 520995"/>
                <a:gd name="connsiteY63" fmla="*/ 183065 h 353186"/>
                <a:gd name="connsiteX64" fmla="*/ 244549 w 520995"/>
                <a:gd name="connsiteY64" fmla="*/ 161800 h 353186"/>
                <a:gd name="connsiteX65" fmla="*/ 223283 w 520995"/>
                <a:gd name="connsiteY65" fmla="*/ 140534 h 353186"/>
                <a:gd name="connsiteX66" fmla="*/ 180753 w 520995"/>
                <a:gd name="connsiteY66" fmla="*/ 119269 h 353186"/>
                <a:gd name="connsiteX67" fmla="*/ 148856 w 520995"/>
                <a:gd name="connsiteY67" fmla="*/ 55474 h 353186"/>
                <a:gd name="connsiteX68" fmla="*/ 180753 w 520995"/>
                <a:gd name="connsiteY68" fmla="*/ 44841 h 353186"/>
                <a:gd name="connsiteX69" fmla="*/ 212651 w 520995"/>
                <a:gd name="connsiteY69" fmla="*/ 55474 h 353186"/>
                <a:gd name="connsiteX70" fmla="*/ 265814 w 520995"/>
                <a:gd name="connsiteY70" fmla="*/ 66106 h 353186"/>
                <a:gd name="connsiteX71" fmla="*/ 297711 w 520995"/>
                <a:gd name="connsiteY71" fmla="*/ 87372 h 353186"/>
                <a:gd name="connsiteX72" fmla="*/ 233916 w 520995"/>
                <a:gd name="connsiteY72" fmla="*/ 87372 h 353186"/>
                <a:gd name="connsiteX73" fmla="*/ 170121 w 520995"/>
                <a:gd name="connsiteY73" fmla="*/ 44841 h 353186"/>
                <a:gd name="connsiteX74" fmla="*/ 255181 w 520995"/>
                <a:gd name="connsiteY74" fmla="*/ 44841 h 353186"/>
                <a:gd name="connsiteX75" fmla="*/ 318976 w 520995"/>
                <a:gd name="connsiteY75" fmla="*/ 76739 h 353186"/>
                <a:gd name="connsiteX76" fmla="*/ 425302 w 520995"/>
                <a:gd name="connsiteY76" fmla="*/ 172432 h 353186"/>
                <a:gd name="connsiteX77" fmla="*/ 457200 w 520995"/>
                <a:gd name="connsiteY77" fmla="*/ 193697 h 353186"/>
                <a:gd name="connsiteX78" fmla="*/ 478465 w 520995"/>
                <a:gd name="connsiteY78" fmla="*/ 236227 h 353186"/>
                <a:gd name="connsiteX79" fmla="*/ 361507 w 520995"/>
                <a:gd name="connsiteY79" fmla="*/ 236227 h 353186"/>
                <a:gd name="connsiteX80" fmla="*/ 255181 w 520995"/>
                <a:gd name="connsiteY80" fmla="*/ 161800 h 353186"/>
                <a:gd name="connsiteX81" fmla="*/ 212651 w 520995"/>
                <a:gd name="connsiteY81" fmla="*/ 119269 h 353186"/>
                <a:gd name="connsiteX82" fmla="*/ 170121 w 520995"/>
                <a:gd name="connsiteY82" fmla="*/ 87372 h 353186"/>
                <a:gd name="connsiteX83" fmla="*/ 148856 w 520995"/>
                <a:gd name="connsiteY83" fmla="*/ 66106 h 353186"/>
                <a:gd name="connsiteX84" fmla="*/ 233916 w 520995"/>
                <a:gd name="connsiteY84" fmla="*/ 76739 h 353186"/>
                <a:gd name="connsiteX85" fmla="*/ 361507 w 520995"/>
                <a:gd name="connsiteY85" fmla="*/ 161800 h 353186"/>
                <a:gd name="connsiteX86" fmla="*/ 478465 w 520995"/>
                <a:gd name="connsiteY86" fmla="*/ 278758 h 353186"/>
                <a:gd name="connsiteX87" fmla="*/ 510363 w 520995"/>
                <a:gd name="connsiteY87" fmla="*/ 300023 h 353186"/>
                <a:gd name="connsiteX88" fmla="*/ 414669 w 520995"/>
                <a:gd name="connsiteY88" fmla="*/ 268125 h 353186"/>
                <a:gd name="connsiteX89" fmla="*/ 382772 w 520995"/>
                <a:gd name="connsiteY89" fmla="*/ 225595 h 353186"/>
                <a:gd name="connsiteX90" fmla="*/ 233916 w 520995"/>
                <a:gd name="connsiteY90" fmla="*/ 98004 h 353186"/>
                <a:gd name="connsiteX91" fmla="*/ 191386 w 520995"/>
                <a:gd name="connsiteY91" fmla="*/ 34209 h 353186"/>
                <a:gd name="connsiteX92" fmla="*/ 180753 w 520995"/>
                <a:gd name="connsiteY92" fmla="*/ 2311 h 353186"/>
                <a:gd name="connsiteX93" fmla="*/ 223283 w 520995"/>
                <a:gd name="connsiteY93" fmla="*/ 12944 h 353186"/>
                <a:gd name="connsiteX94" fmla="*/ 276446 w 520995"/>
                <a:gd name="connsiteY94" fmla="*/ 23576 h 353186"/>
                <a:gd name="connsiteX95" fmla="*/ 340242 w 520995"/>
                <a:gd name="connsiteY95" fmla="*/ 44841 h 353186"/>
                <a:gd name="connsiteX96" fmla="*/ 404037 w 520995"/>
                <a:gd name="connsiteY96" fmla="*/ 87372 h 353186"/>
                <a:gd name="connsiteX97" fmla="*/ 489097 w 520995"/>
                <a:gd name="connsiteY97" fmla="*/ 172432 h 353186"/>
                <a:gd name="connsiteX98" fmla="*/ 520995 w 520995"/>
                <a:gd name="connsiteY98" fmla="*/ 204330 h 353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520995" h="353186">
                  <a:moveTo>
                    <a:pt x="0" y="353186"/>
                  </a:moveTo>
                  <a:cubicBezTo>
                    <a:pt x="17721" y="349642"/>
                    <a:pt x="40384" y="355332"/>
                    <a:pt x="53163" y="342553"/>
                  </a:cubicBezTo>
                  <a:cubicBezTo>
                    <a:pt x="60251" y="335464"/>
                    <a:pt x="38159" y="329116"/>
                    <a:pt x="31897" y="321288"/>
                  </a:cubicBezTo>
                  <a:cubicBezTo>
                    <a:pt x="-13467" y="264583"/>
                    <a:pt x="16398" y="290111"/>
                    <a:pt x="95693" y="300023"/>
                  </a:cubicBezTo>
                  <a:cubicBezTo>
                    <a:pt x="106325" y="296479"/>
                    <a:pt x="130308" y="300263"/>
                    <a:pt x="127590" y="289390"/>
                  </a:cubicBezTo>
                  <a:cubicBezTo>
                    <a:pt x="123292" y="272198"/>
                    <a:pt x="98673" y="268838"/>
                    <a:pt x="85060" y="257493"/>
                  </a:cubicBezTo>
                  <a:cubicBezTo>
                    <a:pt x="77359" y="251075"/>
                    <a:pt x="53770" y="236227"/>
                    <a:pt x="63795" y="236227"/>
                  </a:cubicBezTo>
                  <a:cubicBezTo>
                    <a:pt x="79645" y="236227"/>
                    <a:pt x="92563" y="249629"/>
                    <a:pt x="106325" y="257493"/>
                  </a:cubicBezTo>
                  <a:cubicBezTo>
                    <a:pt x="117420" y="263833"/>
                    <a:pt x="138223" y="291537"/>
                    <a:pt x="138223" y="278758"/>
                  </a:cubicBezTo>
                  <a:cubicBezTo>
                    <a:pt x="138223" y="263721"/>
                    <a:pt x="115951" y="258412"/>
                    <a:pt x="106325" y="246860"/>
                  </a:cubicBezTo>
                  <a:cubicBezTo>
                    <a:pt x="98144" y="237043"/>
                    <a:pt x="92148" y="225595"/>
                    <a:pt x="85060" y="214962"/>
                  </a:cubicBezTo>
                  <a:cubicBezTo>
                    <a:pt x="77972" y="193697"/>
                    <a:pt x="77244" y="169099"/>
                    <a:pt x="63795" y="151167"/>
                  </a:cubicBezTo>
                  <a:cubicBezTo>
                    <a:pt x="53162" y="136990"/>
                    <a:pt x="14176" y="108637"/>
                    <a:pt x="31897" y="108637"/>
                  </a:cubicBezTo>
                  <a:cubicBezTo>
                    <a:pt x="51946" y="108637"/>
                    <a:pt x="61226" y="136079"/>
                    <a:pt x="74428" y="151167"/>
                  </a:cubicBezTo>
                  <a:cubicBezTo>
                    <a:pt x="86097" y="164503"/>
                    <a:pt x="94793" y="180242"/>
                    <a:pt x="106325" y="193697"/>
                  </a:cubicBezTo>
                  <a:cubicBezTo>
                    <a:pt x="110808" y="198928"/>
                    <a:pt x="197328" y="280812"/>
                    <a:pt x="95693" y="193697"/>
                  </a:cubicBezTo>
                  <a:cubicBezTo>
                    <a:pt x="84276" y="183911"/>
                    <a:pt x="74428" y="172432"/>
                    <a:pt x="63795" y="161800"/>
                  </a:cubicBezTo>
                  <a:cubicBezTo>
                    <a:pt x="74428" y="158256"/>
                    <a:pt x="84554" y="149929"/>
                    <a:pt x="95693" y="151167"/>
                  </a:cubicBezTo>
                  <a:cubicBezTo>
                    <a:pt x="117971" y="153642"/>
                    <a:pt x="159488" y="172432"/>
                    <a:pt x="159488" y="172432"/>
                  </a:cubicBezTo>
                  <a:cubicBezTo>
                    <a:pt x="232608" y="221179"/>
                    <a:pt x="231364" y="190716"/>
                    <a:pt x="212651" y="246860"/>
                  </a:cubicBezTo>
                  <a:lnTo>
                    <a:pt x="180753" y="236227"/>
                  </a:lnTo>
                  <a:cubicBezTo>
                    <a:pt x="170121" y="222050"/>
                    <a:pt x="148856" y="211418"/>
                    <a:pt x="148856" y="193697"/>
                  </a:cubicBezTo>
                  <a:cubicBezTo>
                    <a:pt x="148856" y="136269"/>
                    <a:pt x="234762" y="231546"/>
                    <a:pt x="212651" y="214962"/>
                  </a:cubicBezTo>
                  <a:cubicBezTo>
                    <a:pt x="110201" y="138124"/>
                    <a:pt x="166130" y="175484"/>
                    <a:pt x="95693" y="98004"/>
                  </a:cubicBezTo>
                  <a:cubicBezTo>
                    <a:pt x="75463" y="75751"/>
                    <a:pt x="2981" y="25947"/>
                    <a:pt x="31897" y="34209"/>
                  </a:cubicBezTo>
                  <a:cubicBezTo>
                    <a:pt x="120376" y="59489"/>
                    <a:pt x="81293" y="49216"/>
                    <a:pt x="148856" y="66106"/>
                  </a:cubicBezTo>
                  <a:cubicBezTo>
                    <a:pt x="159488" y="76739"/>
                    <a:pt x="169437" y="88102"/>
                    <a:pt x="180753" y="98004"/>
                  </a:cubicBezTo>
                  <a:cubicBezTo>
                    <a:pt x="199997" y="114842"/>
                    <a:pt x="239753" y="146908"/>
                    <a:pt x="265814" y="161800"/>
                  </a:cubicBezTo>
                  <a:cubicBezTo>
                    <a:pt x="279576" y="169664"/>
                    <a:pt x="294167" y="175977"/>
                    <a:pt x="308344" y="183065"/>
                  </a:cubicBezTo>
                  <a:cubicBezTo>
                    <a:pt x="328866" y="213848"/>
                    <a:pt x="352125" y="233239"/>
                    <a:pt x="287079" y="204330"/>
                  </a:cubicBezTo>
                  <a:cubicBezTo>
                    <a:pt x="268194" y="195937"/>
                    <a:pt x="250449" y="184832"/>
                    <a:pt x="233916" y="172432"/>
                  </a:cubicBezTo>
                  <a:cubicBezTo>
                    <a:pt x="210136" y="154597"/>
                    <a:pt x="186706" y="121224"/>
                    <a:pt x="170121" y="98004"/>
                  </a:cubicBezTo>
                  <a:cubicBezTo>
                    <a:pt x="162694" y="87605"/>
                    <a:pt x="136325" y="68612"/>
                    <a:pt x="148856" y="66106"/>
                  </a:cubicBezTo>
                  <a:cubicBezTo>
                    <a:pt x="174157" y="61046"/>
                    <a:pt x="198474" y="80283"/>
                    <a:pt x="223283" y="87372"/>
                  </a:cubicBezTo>
                  <a:cubicBezTo>
                    <a:pt x="253506" y="117593"/>
                    <a:pt x="244852" y="106935"/>
                    <a:pt x="276446" y="151167"/>
                  </a:cubicBezTo>
                  <a:cubicBezTo>
                    <a:pt x="283873" y="161566"/>
                    <a:pt x="291996" y="171635"/>
                    <a:pt x="297711" y="183065"/>
                  </a:cubicBezTo>
                  <a:cubicBezTo>
                    <a:pt x="302723" y="193089"/>
                    <a:pt x="304800" y="204330"/>
                    <a:pt x="308344" y="214962"/>
                  </a:cubicBezTo>
                  <a:cubicBezTo>
                    <a:pt x="304800" y="225595"/>
                    <a:pt x="308344" y="243316"/>
                    <a:pt x="297711" y="246860"/>
                  </a:cubicBezTo>
                  <a:cubicBezTo>
                    <a:pt x="267056" y="257078"/>
                    <a:pt x="234810" y="229735"/>
                    <a:pt x="212651" y="214962"/>
                  </a:cubicBezTo>
                  <a:cubicBezTo>
                    <a:pt x="205563" y="204330"/>
                    <a:pt x="200422" y="192101"/>
                    <a:pt x="191386" y="183065"/>
                  </a:cubicBezTo>
                  <a:cubicBezTo>
                    <a:pt x="120986" y="112665"/>
                    <a:pt x="174828" y="188713"/>
                    <a:pt x="116958" y="119269"/>
                  </a:cubicBezTo>
                  <a:cubicBezTo>
                    <a:pt x="108777" y="109452"/>
                    <a:pt x="83296" y="90471"/>
                    <a:pt x="95693" y="87372"/>
                  </a:cubicBezTo>
                  <a:cubicBezTo>
                    <a:pt x="117439" y="81936"/>
                    <a:pt x="138223" y="101549"/>
                    <a:pt x="159488" y="108637"/>
                  </a:cubicBezTo>
                  <a:cubicBezTo>
                    <a:pt x="192633" y="134417"/>
                    <a:pt x="287645" y="210403"/>
                    <a:pt x="329609" y="236227"/>
                  </a:cubicBezTo>
                  <a:cubicBezTo>
                    <a:pt x="349857" y="248687"/>
                    <a:pt x="373622" y="254937"/>
                    <a:pt x="393404" y="268125"/>
                  </a:cubicBezTo>
                  <a:cubicBezTo>
                    <a:pt x="405915" y="276466"/>
                    <a:pt x="413066" y="291283"/>
                    <a:pt x="425302" y="300023"/>
                  </a:cubicBezTo>
                  <a:cubicBezTo>
                    <a:pt x="438200" y="309236"/>
                    <a:pt x="454070" y="313424"/>
                    <a:pt x="467832" y="321288"/>
                  </a:cubicBezTo>
                  <a:cubicBezTo>
                    <a:pt x="478927" y="327628"/>
                    <a:pt x="512509" y="342553"/>
                    <a:pt x="499730" y="342553"/>
                  </a:cubicBezTo>
                  <a:cubicBezTo>
                    <a:pt x="473928" y="342553"/>
                    <a:pt x="450195" y="328077"/>
                    <a:pt x="425302" y="321288"/>
                  </a:cubicBezTo>
                  <a:cubicBezTo>
                    <a:pt x="411204" y="317443"/>
                    <a:pt x="396949" y="314199"/>
                    <a:pt x="382772" y="310655"/>
                  </a:cubicBezTo>
                  <a:cubicBezTo>
                    <a:pt x="340849" y="247772"/>
                    <a:pt x="387654" y="306549"/>
                    <a:pt x="318976" y="257493"/>
                  </a:cubicBezTo>
                  <a:cubicBezTo>
                    <a:pt x="306740" y="248753"/>
                    <a:pt x="299108" y="234617"/>
                    <a:pt x="287079" y="225595"/>
                  </a:cubicBezTo>
                  <a:cubicBezTo>
                    <a:pt x="270546" y="213195"/>
                    <a:pt x="251637" y="204330"/>
                    <a:pt x="233916" y="193697"/>
                  </a:cubicBezTo>
                  <a:cubicBezTo>
                    <a:pt x="226828" y="183065"/>
                    <a:pt x="221687" y="170836"/>
                    <a:pt x="212651" y="161800"/>
                  </a:cubicBezTo>
                  <a:cubicBezTo>
                    <a:pt x="200120" y="149269"/>
                    <a:pt x="183576" y="141435"/>
                    <a:pt x="170121" y="129902"/>
                  </a:cubicBezTo>
                  <a:cubicBezTo>
                    <a:pt x="158704" y="120116"/>
                    <a:pt x="148856" y="108637"/>
                    <a:pt x="138223" y="98004"/>
                  </a:cubicBezTo>
                  <a:cubicBezTo>
                    <a:pt x="148856" y="94460"/>
                    <a:pt x="158913" y="87372"/>
                    <a:pt x="170121" y="87372"/>
                  </a:cubicBezTo>
                  <a:cubicBezTo>
                    <a:pt x="181328" y="87372"/>
                    <a:pt x="191077" y="95573"/>
                    <a:pt x="202018" y="98004"/>
                  </a:cubicBezTo>
                  <a:cubicBezTo>
                    <a:pt x="223063" y="102681"/>
                    <a:pt x="244549" y="105093"/>
                    <a:pt x="265814" y="108637"/>
                  </a:cubicBezTo>
                  <a:cubicBezTo>
                    <a:pt x="283535" y="115725"/>
                    <a:pt x="301039" y="123380"/>
                    <a:pt x="318976" y="129902"/>
                  </a:cubicBezTo>
                  <a:cubicBezTo>
                    <a:pt x="340042" y="137562"/>
                    <a:pt x="362288" y="142063"/>
                    <a:pt x="382772" y="151167"/>
                  </a:cubicBezTo>
                  <a:cubicBezTo>
                    <a:pt x="394449" y="156357"/>
                    <a:pt x="404691" y="164449"/>
                    <a:pt x="414669" y="172432"/>
                  </a:cubicBezTo>
                  <a:cubicBezTo>
                    <a:pt x="422497" y="178694"/>
                    <a:pt x="445925" y="192864"/>
                    <a:pt x="435935" y="193697"/>
                  </a:cubicBezTo>
                  <a:cubicBezTo>
                    <a:pt x="386362" y="197828"/>
                    <a:pt x="336698" y="186609"/>
                    <a:pt x="287079" y="183065"/>
                  </a:cubicBezTo>
                  <a:cubicBezTo>
                    <a:pt x="272902" y="175977"/>
                    <a:pt x="257737" y="170592"/>
                    <a:pt x="244549" y="161800"/>
                  </a:cubicBezTo>
                  <a:cubicBezTo>
                    <a:pt x="236208" y="156239"/>
                    <a:pt x="231624" y="146095"/>
                    <a:pt x="223283" y="140534"/>
                  </a:cubicBezTo>
                  <a:cubicBezTo>
                    <a:pt x="210095" y="131742"/>
                    <a:pt x="194930" y="126357"/>
                    <a:pt x="180753" y="119269"/>
                  </a:cubicBezTo>
                  <a:cubicBezTo>
                    <a:pt x="177171" y="113896"/>
                    <a:pt x="142567" y="68053"/>
                    <a:pt x="148856" y="55474"/>
                  </a:cubicBezTo>
                  <a:cubicBezTo>
                    <a:pt x="153868" y="45450"/>
                    <a:pt x="170121" y="48385"/>
                    <a:pt x="180753" y="44841"/>
                  </a:cubicBezTo>
                  <a:cubicBezTo>
                    <a:pt x="191386" y="48385"/>
                    <a:pt x="201778" y="52756"/>
                    <a:pt x="212651" y="55474"/>
                  </a:cubicBezTo>
                  <a:cubicBezTo>
                    <a:pt x="230183" y="59857"/>
                    <a:pt x="248893" y="59760"/>
                    <a:pt x="265814" y="66106"/>
                  </a:cubicBezTo>
                  <a:cubicBezTo>
                    <a:pt x="277779" y="70593"/>
                    <a:pt x="287079" y="80283"/>
                    <a:pt x="297711" y="87372"/>
                  </a:cubicBezTo>
                  <a:cubicBezTo>
                    <a:pt x="265815" y="98004"/>
                    <a:pt x="265813" y="105092"/>
                    <a:pt x="233916" y="87372"/>
                  </a:cubicBezTo>
                  <a:cubicBezTo>
                    <a:pt x="211575" y="74960"/>
                    <a:pt x="170121" y="44841"/>
                    <a:pt x="170121" y="44841"/>
                  </a:cubicBezTo>
                  <a:cubicBezTo>
                    <a:pt x="215780" y="14401"/>
                    <a:pt x="193317" y="16721"/>
                    <a:pt x="255181" y="44841"/>
                  </a:cubicBezTo>
                  <a:cubicBezTo>
                    <a:pt x="276825" y="54679"/>
                    <a:pt x="298918" y="63975"/>
                    <a:pt x="318976" y="76739"/>
                  </a:cubicBezTo>
                  <a:cubicBezTo>
                    <a:pt x="374667" y="112179"/>
                    <a:pt x="374912" y="128341"/>
                    <a:pt x="425302" y="172432"/>
                  </a:cubicBezTo>
                  <a:cubicBezTo>
                    <a:pt x="434919" y="180847"/>
                    <a:pt x="446567" y="186609"/>
                    <a:pt x="457200" y="193697"/>
                  </a:cubicBezTo>
                  <a:cubicBezTo>
                    <a:pt x="464288" y="207874"/>
                    <a:pt x="483477" y="221190"/>
                    <a:pt x="478465" y="236227"/>
                  </a:cubicBezTo>
                  <a:cubicBezTo>
                    <a:pt x="462776" y="283296"/>
                    <a:pt x="369914" y="238629"/>
                    <a:pt x="361507" y="236227"/>
                  </a:cubicBezTo>
                  <a:cubicBezTo>
                    <a:pt x="308303" y="204306"/>
                    <a:pt x="303157" y="204445"/>
                    <a:pt x="255181" y="161800"/>
                  </a:cubicBezTo>
                  <a:cubicBezTo>
                    <a:pt x="240196" y="148480"/>
                    <a:pt x="227739" y="132471"/>
                    <a:pt x="212651" y="119269"/>
                  </a:cubicBezTo>
                  <a:cubicBezTo>
                    <a:pt x="199315" y="107600"/>
                    <a:pt x="183734" y="98717"/>
                    <a:pt x="170121" y="87372"/>
                  </a:cubicBezTo>
                  <a:cubicBezTo>
                    <a:pt x="162420" y="80954"/>
                    <a:pt x="138968" y="67754"/>
                    <a:pt x="148856" y="66106"/>
                  </a:cubicBezTo>
                  <a:cubicBezTo>
                    <a:pt x="177041" y="61408"/>
                    <a:pt x="205563" y="73195"/>
                    <a:pt x="233916" y="76739"/>
                  </a:cubicBezTo>
                  <a:cubicBezTo>
                    <a:pt x="275841" y="101894"/>
                    <a:pt x="325410" y="129714"/>
                    <a:pt x="361507" y="161800"/>
                  </a:cubicBezTo>
                  <a:cubicBezTo>
                    <a:pt x="402715" y="198429"/>
                    <a:pt x="432590" y="248175"/>
                    <a:pt x="478465" y="278758"/>
                  </a:cubicBezTo>
                  <a:cubicBezTo>
                    <a:pt x="489098" y="285846"/>
                    <a:pt x="522968" y="302124"/>
                    <a:pt x="510363" y="300023"/>
                  </a:cubicBezTo>
                  <a:cubicBezTo>
                    <a:pt x="477197" y="294495"/>
                    <a:pt x="446567" y="278758"/>
                    <a:pt x="414669" y="268125"/>
                  </a:cubicBezTo>
                  <a:cubicBezTo>
                    <a:pt x="404037" y="253948"/>
                    <a:pt x="396108" y="237264"/>
                    <a:pt x="382772" y="225595"/>
                  </a:cubicBezTo>
                  <a:cubicBezTo>
                    <a:pt x="290943" y="145244"/>
                    <a:pt x="344189" y="263413"/>
                    <a:pt x="233916" y="98004"/>
                  </a:cubicBezTo>
                  <a:cubicBezTo>
                    <a:pt x="219739" y="76739"/>
                    <a:pt x="199468" y="58455"/>
                    <a:pt x="191386" y="34209"/>
                  </a:cubicBezTo>
                  <a:cubicBezTo>
                    <a:pt x="187842" y="23576"/>
                    <a:pt x="171428" y="8528"/>
                    <a:pt x="180753" y="2311"/>
                  </a:cubicBezTo>
                  <a:cubicBezTo>
                    <a:pt x="192912" y="-5795"/>
                    <a:pt x="209018" y="9774"/>
                    <a:pt x="223283" y="12944"/>
                  </a:cubicBezTo>
                  <a:cubicBezTo>
                    <a:pt x="240925" y="16864"/>
                    <a:pt x="259011" y="18821"/>
                    <a:pt x="276446" y="23576"/>
                  </a:cubicBezTo>
                  <a:cubicBezTo>
                    <a:pt x="298072" y="29474"/>
                    <a:pt x="318977" y="37753"/>
                    <a:pt x="340242" y="44841"/>
                  </a:cubicBezTo>
                  <a:cubicBezTo>
                    <a:pt x="361507" y="59018"/>
                    <a:pt x="384632" y="70739"/>
                    <a:pt x="404037" y="87372"/>
                  </a:cubicBezTo>
                  <a:cubicBezTo>
                    <a:pt x="434481" y="113467"/>
                    <a:pt x="460744" y="144079"/>
                    <a:pt x="489097" y="172432"/>
                  </a:cubicBezTo>
                  <a:lnTo>
                    <a:pt x="520995" y="204330"/>
                  </a:ln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円形吹き出し 33"/>
          <p:cNvSpPr/>
          <p:nvPr/>
        </p:nvSpPr>
        <p:spPr>
          <a:xfrm>
            <a:off x="2874934" y="4123782"/>
            <a:ext cx="1424841" cy="825528"/>
          </a:xfrm>
          <a:prstGeom prst="wedgeEllipseCallout">
            <a:avLst>
              <a:gd name="adj1" fmla="val 107277"/>
              <a:gd name="adj2" fmla="val 14230"/>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6" name="Document"/>
          <p:cNvSpPr>
            <a:spLocks noEditPoints="1" noChangeArrowheads="1"/>
          </p:cNvSpPr>
          <p:nvPr/>
        </p:nvSpPr>
        <p:spPr bwMode="auto">
          <a:xfrm>
            <a:off x="3131463" y="4169841"/>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7" name="Document"/>
          <p:cNvSpPr>
            <a:spLocks noEditPoints="1" noChangeArrowheads="1"/>
          </p:cNvSpPr>
          <p:nvPr/>
        </p:nvSpPr>
        <p:spPr bwMode="auto">
          <a:xfrm>
            <a:off x="3283863" y="4322241"/>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8" name="Document"/>
          <p:cNvSpPr>
            <a:spLocks noEditPoints="1" noChangeArrowheads="1"/>
          </p:cNvSpPr>
          <p:nvPr/>
        </p:nvSpPr>
        <p:spPr bwMode="auto">
          <a:xfrm>
            <a:off x="2999596" y="4583194"/>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9" name="Document"/>
          <p:cNvSpPr>
            <a:spLocks noEditPoints="1" noChangeArrowheads="1"/>
          </p:cNvSpPr>
          <p:nvPr/>
        </p:nvSpPr>
        <p:spPr bwMode="auto">
          <a:xfrm>
            <a:off x="3649685" y="4605829"/>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0" name="Document"/>
          <p:cNvSpPr>
            <a:spLocks noEditPoints="1" noChangeArrowheads="1"/>
          </p:cNvSpPr>
          <p:nvPr/>
        </p:nvSpPr>
        <p:spPr bwMode="auto">
          <a:xfrm>
            <a:off x="3555581" y="4245920"/>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1" name="Document"/>
          <p:cNvSpPr>
            <a:spLocks noEditPoints="1" noChangeArrowheads="1"/>
          </p:cNvSpPr>
          <p:nvPr/>
        </p:nvSpPr>
        <p:spPr bwMode="auto">
          <a:xfrm>
            <a:off x="3885609" y="4353903"/>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pic>
        <p:nvPicPr>
          <p:cNvPr id="17" name="Picture 10" descr="http://image.space.rakuten.co.jp/lg01/08/0000041008/38/img64d56393zik1zj.jpe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56091" y="3759669"/>
            <a:ext cx="972896" cy="362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66293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Severity of Code Smell</a:t>
            </a:r>
            <a:endParaRPr kumimoji="1" lang="ja-JP" altLang="en-US" dirty="0"/>
          </a:p>
        </p:txBody>
      </p:sp>
      <p:sp>
        <p:nvSpPr>
          <p:cNvPr id="4" name="スライド番号プレースホルダー 3"/>
          <p:cNvSpPr>
            <a:spLocks noGrp="1"/>
          </p:cNvSpPr>
          <p:nvPr>
            <p:ph type="sldNum" sz="quarter" idx="12"/>
          </p:nvPr>
        </p:nvSpPr>
        <p:spPr>
          <a:xfrm>
            <a:off x="7597775" y="6343897"/>
            <a:ext cx="1150938" cy="288925"/>
          </a:xfrm>
        </p:spPr>
        <p:txBody>
          <a:bodyPr/>
          <a:lstStyle/>
          <a:p>
            <a:fld id="{9F5033E9-932D-4E41-95C3-341F9A6DAE17}" type="slidenum">
              <a:rPr lang="en-US" altLang="ja-JP" smtClean="0">
                <a:solidFill>
                  <a:srgbClr val="000000"/>
                </a:solidFill>
              </a:rPr>
              <a:pPr/>
              <a:t>5</a:t>
            </a:fld>
            <a:endParaRPr lang="en-US" altLang="ja-JP">
              <a:solidFill>
                <a:srgbClr val="000000"/>
              </a:solidFill>
            </a:endParaRPr>
          </a:p>
        </p:txBody>
      </p:sp>
      <p:sp>
        <p:nvSpPr>
          <p:cNvPr id="29" name="コンテンツ プレースホルダー 2"/>
          <p:cNvSpPr txBox="1">
            <a:spLocks/>
          </p:cNvSpPr>
          <p:nvPr/>
        </p:nvSpPr>
        <p:spPr bwMode="auto">
          <a:xfrm>
            <a:off x="0" y="1322841"/>
            <a:ext cx="9144000" cy="206305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3100" kern="0" dirty="0" smtClean="0"/>
              <a:t>To prioritize code smells, several tools calculate the severity value of each detected instances.</a:t>
            </a:r>
          </a:p>
          <a:p>
            <a:pPr lvl="1"/>
            <a:r>
              <a:rPr lang="en-US" altLang="ja-JP" sz="2600" kern="0" dirty="0" smtClean="0"/>
              <a:t>The severity value of each code smell is calculated based on the </a:t>
            </a:r>
            <a:r>
              <a:rPr lang="en-US" altLang="ja-JP" sz="2400" kern="0" dirty="0" smtClean="0"/>
              <a:t>software metrics</a:t>
            </a:r>
            <a:r>
              <a:rPr lang="en-US" altLang="ja-JP" sz="2600" kern="0" dirty="0" smtClean="0"/>
              <a:t>.</a:t>
            </a:r>
          </a:p>
        </p:txBody>
      </p:sp>
      <p:pic>
        <p:nvPicPr>
          <p:cNvPr id="30" name="図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8464" y="3532065"/>
            <a:ext cx="921208" cy="921208"/>
          </a:xfrm>
          <a:prstGeom prst="rect">
            <a:avLst/>
          </a:prstGeom>
        </p:spPr>
      </p:pic>
      <p:pic>
        <p:nvPicPr>
          <p:cNvPr id="32" name="図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35424" y="3262810"/>
            <a:ext cx="384314" cy="385608"/>
          </a:xfrm>
          <a:prstGeom prst="rect">
            <a:avLst/>
          </a:prstGeom>
        </p:spPr>
      </p:pic>
      <p:sp>
        <p:nvSpPr>
          <p:cNvPr id="35" name="円形吹き出し 34"/>
          <p:cNvSpPr/>
          <p:nvPr/>
        </p:nvSpPr>
        <p:spPr>
          <a:xfrm>
            <a:off x="3197697" y="3742033"/>
            <a:ext cx="1793371" cy="825528"/>
          </a:xfrm>
          <a:prstGeom prst="wedgeEllipseCallout">
            <a:avLst>
              <a:gd name="adj1" fmla="val 80711"/>
              <a:gd name="adj2" fmla="val -2321"/>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2" name="Document"/>
          <p:cNvSpPr>
            <a:spLocks noEditPoints="1" noChangeArrowheads="1"/>
          </p:cNvSpPr>
          <p:nvPr/>
        </p:nvSpPr>
        <p:spPr bwMode="auto">
          <a:xfrm>
            <a:off x="3306836" y="4056554"/>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8989"/>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3" name="Document"/>
          <p:cNvSpPr>
            <a:spLocks noEditPoints="1" noChangeArrowheads="1"/>
          </p:cNvSpPr>
          <p:nvPr/>
        </p:nvSpPr>
        <p:spPr bwMode="auto">
          <a:xfrm>
            <a:off x="3630861" y="4053573"/>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4F4F"/>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4" name="Document"/>
          <p:cNvSpPr>
            <a:spLocks noEditPoints="1" noChangeArrowheads="1"/>
          </p:cNvSpPr>
          <p:nvPr/>
        </p:nvSpPr>
        <p:spPr bwMode="auto">
          <a:xfrm>
            <a:off x="3959869" y="4065038"/>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5" name="Document"/>
          <p:cNvSpPr>
            <a:spLocks noEditPoints="1" noChangeArrowheads="1"/>
          </p:cNvSpPr>
          <p:nvPr/>
        </p:nvSpPr>
        <p:spPr bwMode="auto">
          <a:xfrm>
            <a:off x="4276646" y="4065038"/>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0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6" name="Document"/>
          <p:cNvSpPr>
            <a:spLocks noEditPoints="1" noChangeArrowheads="1"/>
          </p:cNvSpPr>
          <p:nvPr/>
        </p:nvSpPr>
        <p:spPr bwMode="auto">
          <a:xfrm>
            <a:off x="4593423" y="4068519"/>
            <a:ext cx="263734" cy="329005"/>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B0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47" name="テキスト ボックス 46"/>
          <p:cNvSpPr txBox="1"/>
          <p:nvPr/>
        </p:nvSpPr>
        <p:spPr>
          <a:xfrm>
            <a:off x="3264912" y="3618819"/>
            <a:ext cx="312906" cy="369332"/>
          </a:xfrm>
          <a:prstGeom prst="rect">
            <a:avLst/>
          </a:prstGeom>
          <a:noFill/>
        </p:spPr>
        <p:txBody>
          <a:bodyPr wrap="none" rtlCol="0">
            <a:spAutoFit/>
          </a:bodyPr>
          <a:lstStyle/>
          <a:p>
            <a:r>
              <a:rPr lang="en-US" altLang="ja-JP" dirty="0">
                <a:solidFill>
                  <a:srgbClr val="FF0000"/>
                </a:solidFill>
              </a:rPr>
              <a:t>1</a:t>
            </a:r>
            <a:endParaRPr kumimoji="1" lang="ja-JP" altLang="en-US" dirty="0">
              <a:solidFill>
                <a:srgbClr val="FF0000"/>
              </a:solidFill>
            </a:endParaRPr>
          </a:p>
        </p:txBody>
      </p:sp>
      <p:sp>
        <p:nvSpPr>
          <p:cNvPr id="48" name="テキスト ボックス 47"/>
          <p:cNvSpPr txBox="1"/>
          <p:nvPr/>
        </p:nvSpPr>
        <p:spPr>
          <a:xfrm>
            <a:off x="3620442" y="3607037"/>
            <a:ext cx="312906" cy="369332"/>
          </a:xfrm>
          <a:prstGeom prst="rect">
            <a:avLst/>
          </a:prstGeom>
          <a:noFill/>
        </p:spPr>
        <p:txBody>
          <a:bodyPr wrap="none" rtlCol="0">
            <a:spAutoFit/>
          </a:bodyPr>
          <a:lstStyle/>
          <a:p>
            <a:r>
              <a:rPr lang="en-US" altLang="ja-JP" dirty="0" smtClean="0">
                <a:solidFill>
                  <a:srgbClr val="FF0000"/>
                </a:solidFill>
              </a:rPr>
              <a:t>2</a:t>
            </a:r>
            <a:endParaRPr kumimoji="1" lang="ja-JP" altLang="en-US" dirty="0">
              <a:solidFill>
                <a:srgbClr val="FF0000"/>
              </a:solidFill>
            </a:endParaRPr>
          </a:p>
        </p:txBody>
      </p:sp>
      <p:sp>
        <p:nvSpPr>
          <p:cNvPr id="49" name="テキスト ボックス 48"/>
          <p:cNvSpPr txBox="1"/>
          <p:nvPr/>
        </p:nvSpPr>
        <p:spPr>
          <a:xfrm>
            <a:off x="3944672" y="3596370"/>
            <a:ext cx="312906" cy="369332"/>
          </a:xfrm>
          <a:prstGeom prst="rect">
            <a:avLst/>
          </a:prstGeom>
          <a:noFill/>
        </p:spPr>
        <p:txBody>
          <a:bodyPr wrap="none" rtlCol="0">
            <a:spAutoFit/>
          </a:bodyPr>
          <a:lstStyle/>
          <a:p>
            <a:r>
              <a:rPr lang="en-US" altLang="ja-JP" dirty="0" smtClean="0">
                <a:solidFill>
                  <a:srgbClr val="FF0000"/>
                </a:solidFill>
              </a:rPr>
              <a:t>3</a:t>
            </a:r>
            <a:endParaRPr kumimoji="1" lang="ja-JP" altLang="en-US" dirty="0">
              <a:solidFill>
                <a:srgbClr val="FF0000"/>
              </a:solidFill>
            </a:endParaRPr>
          </a:p>
        </p:txBody>
      </p:sp>
      <p:sp>
        <p:nvSpPr>
          <p:cNvPr id="50" name="テキスト ボックス 49"/>
          <p:cNvSpPr txBox="1"/>
          <p:nvPr/>
        </p:nvSpPr>
        <p:spPr>
          <a:xfrm>
            <a:off x="4252060" y="3613757"/>
            <a:ext cx="312906" cy="369332"/>
          </a:xfrm>
          <a:prstGeom prst="rect">
            <a:avLst/>
          </a:prstGeom>
          <a:noFill/>
        </p:spPr>
        <p:txBody>
          <a:bodyPr wrap="none" rtlCol="0">
            <a:spAutoFit/>
          </a:bodyPr>
          <a:lstStyle/>
          <a:p>
            <a:r>
              <a:rPr lang="en-US" altLang="ja-JP" dirty="0" smtClean="0">
                <a:solidFill>
                  <a:srgbClr val="FF0000"/>
                </a:solidFill>
              </a:rPr>
              <a:t>4</a:t>
            </a:r>
            <a:endParaRPr kumimoji="1" lang="ja-JP" altLang="en-US" dirty="0">
              <a:solidFill>
                <a:srgbClr val="FF0000"/>
              </a:solidFill>
            </a:endParaRPr>
          </a:p>
        </p:txBody>
      </p:sp>
      <p:sp>
        <p:nvSpPr>
          <p:cNvPr id="51" name="テキスト ボックス 50"/>
          <p:cNvSpPr txBox="1"/>
          <p:nvPr/>
        </p:nvSpPr>
        <p:spPr>
          <a:xfrm>
            <a:off x="4567767" y="3613469"/>
            <a:ext cx="312906" cy="369332"/>
          </a:xfrm>
          <a:prstGeom prst="rect">
            <a:avLst/>
          </a:prstGeom>
          <a:noFill/>
        </p:spPr>
        <p:txBody>
          <a:bodyPr wrap="none" rtlCol="0">
            <a:spAutoFit/>
          </a:bodyPr>
          <a:lstStyle/>
          <a:p>
            <a:r>
              <a:rPr lang="en-US" altLang="ja-JP" dirty="0" smtClean="0">
                <a:solidFill>
                  <a:srgbClr val="FF0000"/>
                </a:solidFill>
              </a:rPr>
              <a:t>5</a:t>
            </a:r>
            <a:endParaRPr kumimoji="1" lang="ja-JP" altLang="en-US" dirty="0">
              <a:solidFill>
                <a:srgbClr val="FF0000"/>
              </a:solidFill>
            </a:endParaRPr>
          </a:p>
        </p:txBody>
      </p:sp>
      <p:sp>
        <p:nvSpPr>
          <p:cNvPr id="52" name="テキスト ボックス 51"/>
          <p:cNvSpPr txBox="1"/>
          <p:nvPr/>
        </p:nvSpPr>
        <p:spPr>
          <a:xfrm>
            <a:off x="2323763" y="3618819"/>
            <a:ext cx="979755" cy="369332"/>
          </a:xfrm>
          <a:prstGeom prst="rect">
            <a:avLst/>
          </a:prstGeom>
          <a:noFill/>
        </p:spPr>
        <p:txBody>
          <a:bodyPr wrap="none" rtlCol="0">
            <a:spAutoFit/>
          </a:bodyPr>
          <a:lstStyle/>
          <a:p>
            <a:r>
              <a:rPr lang="en-US" altLang="ja-JP" dirty="0" smtClean="0">
                <a:solidFill>
                  <a:srgbClr val="FF0000"/>
                </a:solidFill>
              </a:rPr>
              <a:t>severity</a:t>
            </a:r>
            <a:endParaRPr kumimoji="1" lang="ja-JP" altLang="en-US" dirty="0">
              <a:solidFill>
                <a:srgbClr val="FF0000"/>
              </a:solidFill>
            </a:endParaRPr>
          </a:p>
        </p:txBody>
      </p:sp>
      <p:cxnSp>
        <p:nvCxnSpPr>
          <p:cNvPr id="53" name="直線矢印コネクタ 52"/>
          <p:cNvCxnSpPr/>
          <p:nvPr/>
        </p:nvCxnSpPr>
        <p:spPr>
          <a:xfrm>
            <a:off x="2990293" y="4554309"/>
            <a:ext cx="2192933" cy="0"/>
          </a:xfrm>
          <a:prstGeom prst="straightConnector1">
            <a:avLst/>
          </a:prstGeom>
          <a:ln>
            <a:solidFill>
              <a:srgbClr val="FF0000"/>
            </a:solidFill>
            <a:headEnd type="triangle"/>
            <a:tailEnd type="triangle"/>
          </a:ln>
        </p:spPr>
        <p:style>
          <a:lnRef idx="3">
            <a:schemeClr val="dk1"/>
          </a:lnRef>
          <a:fillRef idx="0">
            <a:schemeClr val="dk1"/>
          </a:fillRef>
          <a:effectRef idx="2">
            <a:schemeClr val="dk1"/>
          </a:effectRef>
          <a:fontRef idx="minor">
            <a:schemeClr val="tx1"/>
          </a:fontRef>
        </p:style>
      </p:cxnSp>
      <p:sp>
        <p:nvSpPr>
          <p:cNvPr id="54" name="テキスト ボックス 53"/>
          <p:cNvSpPr txBox="1"/>
          <p:nvPr/>
        </p:nvSpPr>
        <p:spPr>
          <a:xfrm>
            <a:off x="5747826" y="4508232"/>
            <a:ext cx="800219" cy="369332"/>
          </a:xfrm>
          <a:prstGeom prst="rect">
            <a:avLst/>
          </a:prstGeom>
          <a:noFill/>
        </p:spPr>
        <p:txBody>
          <a:bodyPr wrap="none" rtlCol="0">
            <a:spAutoFit/>
          </a:bodyPr>
          <a:lstStyle/>
          <a:p>
            <a:r>
              <a:rPr lang="en-US" altLang="ja-JP" dirty="0" smtClean="0">
                <a:solidFill>
                  <a:srgbClr val="FF0000"/>
                </a:solidFill>
              </a:rPr>
              <a:t>heavy</a:t>
            </a:r>
            <a:endParaRPr kumimoji="1" lang="ja-JP" altLang="en-US" dirty="0">
              <a:solidFill>
                <a:srgbClr val="FF0000"/>
              </a:solidFill>
            </a:endParaRPr>
          </a:p>
        </p:txBody>
      </p:sp>
      <p:sp>
        <p:nvSpPr>
          <p:cNvPr id="55" name="テキスト ボックス 54"/>
          <p:cNvSpPr txBox="1"/>
          <p:nvPr/>
        </p:nvSpPr>
        <p:spPr>
          <a:xfrm>
            <a:off x="2385284" y="4252770"/>
            <a:ext cx="617764" cy="369332"/>
          </a:xfrm>
          <a:prstGeom prst="rect">
            <a:avLst/>
          </a:prstGeom>
          <a:noFill/>
        </p:spPr>
        <p:txBody>
          <a:bodyPr wrap="square" rtlCol="0">
            <a:spAutoFit/>
          </a:bodyPr>
          <a:lstStyle/>
          <a:p>
            <a:r>
              <a:rPr lang="en-US" altLang="ja-JP" dirty="0" smtClean="0">
                <a:solidFill>
                  <a:srgbClr val="FF0000"/>
                </a:solidFill>
              </a:rPr>
              <a:t>light</a:t>
            </a:r>
            <a:endParaRPr kumimoji="1" lang="ja-JP" altLang="en-US" dirty="0">
              <a:solidFill>
                <a:srgbClr val="FF0000"/>
              </a:solidFill>
            </a:endParaRPr>
          </a:p>
        </p:txBody>
      </p:sp>
      <p:sp>
        <p:nvSpPr>
          <p:cNvPr id="22" name="コンテンツ プレースホルダー 2"/>
          <p:cNvSpPr txBox="1">
            <a:spLocks/>
          </p:cNvSpPr>
          <p:nvPr/>
        </p:nvSpPr>
        <p:spPr bwMode="auto">
          <a:xfrm>
            <a:off x="130324" y="4877913"/>
            <a:ext cx="8545364" cy="1294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dirty="0" smtClean="0"/>
              <a:t>Several </a:t>
            </a:r>
            <a:r>
              <a:rPr lang="en-US" altLang="ja-JP" dirty="0"/>
              <a:t>software metrics are used </a:t>
            </a:r>
            <a:r>
              <a:rPr lang="en-US" altLang="ja-JP" dirty="0" smtClean="0"/>
              <a:t>to identify </a:t>
            </a:r>
            <a:r>
              <a:rPr lang="en-US" altLang="ja-JP" dirty="0"/>
              <a:t>refactoring </a:t>
            </a:r>
            <a:r>
              <a:rPr lang="en-US" altLang="ja-JP" dirty="0" smtClean="0"/>
              <a:t>opportunities[3].</a:t>
            </a:r>
            <a:endParaRPr lang="en-US" altLang="ja-JP" dirty="0"/>
          </a:p>
          <a:p>
            <a:endParaRPr lang="en-US" altLang="ja-JP" sz="2600" kern="0" dirty="0" smtClean="0"/>
          </a:p>
        </p:txBody>
      </p:sp>
      <p:sp>
        <p:nvSpPr>
          <p:cNvPr id="23" name="テキスト ボックス 22"/>
          <p:cNvSpPr txBox="1"/>
          <p:nvPr/>
        </p:nvSpPr>
        <p:spPr>
          <a:xfrm>
            <a:off x="0" y="6351897"/>
            <a:ext cx="8352928" cy="307777"/>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400" dirty="0" smtClean="0"/>
              <a:t>[3] F. Simon et al. Metrics based refactoring. In Proc of CSMR, 2001</a:t>
            </a:r>
          </a:p>
        </p:txBody>
      </p:sp>
    </p:spTree>
    <p:extLst>
      <p:ext uri="{BB962C8B-B14F-4D97-AF65-F5344CB8AC3E}">
        <p14:creationId xmlns:p14="http://schemas.microsoft.com/office/powerpoint/2010/main" val="2097276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Research Motivation</a:t>
            </a:r>
            <a:endParaRPr kumimoji="1" lang="ja-JP" altLang="en-US" dirty="0"/>
          </a:p>
        </p:txBody>
      </p:sp>
      <p:sp>
        <p:nvSpPr>
          <p:cNvPr id="3" name="コンテンツ プレースホルダー 2"/>
          <p:cNvSpPr>
            <a:spLocks noGrp="1"/>
          </p:cNvSpPr>
          <p:nvPr>
            <p:ph idx="1"/>
          </p:nvPr>
        </p:nvSpPr>
        <p:spPr>
          <a:xfrm>
            <a:off x="-66261" y="1217035"/>
            <a:ext cx="9263271" cy="4811010"/>
          </a:xfrm>
        </p:spPr>
        <p:txBody>
          <a:bodyPr/>
          <a:lstStyle/>
          <a:p>
            <a:r>
              <a:rPr lang="en-US" altLang="ja-JP" dirty="0" smtClean="0"/>
              <a:t>Several code smell detection tools </a:t>
            </a:r>
            <a:r>
              <a:rPr lang="en-US" altLang="ja-JP" dirty="0"/>
              <a:t>prioritize code </a:t>
            </a:r>
            <a:r>
              <a:rPr lang="en-US" altLang="ja-JP" dirty="0" smtClean="0"/>
              <a:t>smells based on the </a:t>
            </a:r>
            <a:r>
              <a:rPr lang="en-US" altLang="ja-JP" dirty="0"/>
              <a:t>severity </a:t>
            </a:r>
            <a:r>
              <a:rPr lang="en-US" altLang="ja-JP" dirty="0" smtClean="0"/>
              <a:t>values.</a:t>
            </a:r>
          </a:p>
          <a:p>
            <a:endParaRPr lang="en-US" altLang="ja-JP" sz="1200" dirty="0" smtClean="0"/>
          </a:p>
          <a:p>
            <a:endParaRPr lang="en-US" altLang="ja-JP" dirty="0" smtClean="0"/>
          </a:p>
          <a:p>
            <a:r>
              <a:rPr lang="en-US" altLang="ja-JP" dirty="0" smtClean="0"/>
              <a:t>It </a:t>
            </a:r>
            <a:r>
              <a:rPr lang="en-US" altLang="ja-JP" dirty="0"/>
              <a:t>is still unclear whether </a:t>
            </a:r>
            <a:r>
              <a:rPr lang="en-US" altLang="ja-JP" dirty="0" smtClean="0"/>
              <a:t>the severity </a:t>
            </a:r>
            <a:r>
              <a:rPr lang="en-US" altLang="ja-JP" dirty="0"/>
              <a:t>indicators are in line with </a:t>
            </a:r>
            <a:r>
              <a:rPr lang="en-US" altLang="ja-JP" dirty="0" smtClean="0"/>
              <a:t>developers’ perception.</a:t>
            </a:r>
          </a:p>
          <a:p>
            <a:pPr lvl="1"/>
            <a:r>
              <a:rPr lang="en-US" altLang="ja-JP" sz="2600" dirty="0" smtClean="0"/>
              <a:t>If not in line with developers’ perception, severity based prioritization </a:t>
            </a:r>
            <a:r>
              <a:rPr lang="en-US" altLang="ja-JP" sz="2600" dirty="0"/>
              <a:t>is inappropriate to </a:t>
            </a:r>
            <a:r>
              <a:rPr lang="en-US" altLang="ja-JP" sz="2600" dirty="0" smtClean="0"/>
              <a:t>suggest refactoring.</a:t>
            </a:r>
          </a:p>
          <a:p>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6</a:t>
            </a:fld>
            <a:endParaRPr lang="en-US" altLang="ja-JP">
              <a:solidFill>
                <a:srgbClr val="000000"/>
              </a:solidFill>
            </a:endParaRPr>
          </a:p>
        </p:txBody>
      </p:sp>
      <p:sp>
        <p:nvSpPr>
          <p:cNvPr id="5" name="正方形/長方形 4"/>
          <p:cNvSpPr/>
          <p:nvPr/>
        </p:nvSpPr>
        <p:spPr>
          <a:xfrm>
            <a:off x="568704" y="5464916"/>
            <a:ext cx="7913826" cy="817307"/>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2800" kern="0" dirty="0">
                <a:solidFill>
                  <a:srgbClr val="000000"/>
                </a:solidFill>
              </a:rPr>
              <a:t>It is necessary to </a:t>
            </a:r>
            <a:r>
              <a:rPr lang="en-US" altLang="ja-JP" sz="2800" kern="0" dirty="0" smtClean="0">
                <a:solidFill>
                  <a:srgbClr val="000000"/>
                </a:solidFill>
              </a:rPr>
              <a:t>investigate </a:t>
            </a:r>
            <a:r>
              <a:rPr lang="en-US" altLang="ja-JP" sz="2800" kern="0" dirty="0">
                <a:solidFill>
                  <a:srgbClr val="000000"/>
                </a:solidFill>
              </a:rPr>
              <a:t>whether developers focus on code with sever code </a:t>
            </a:r>
            <a:r>
              <a:rPr lang="en-US" altLang="ja-JP" sz="2800" kern="0" dirty="0" smtClean="0">
                <a:solidFill>
                  <a:srgbClr val="000000"/>
                </a:solidFill>
              </a:rPr>
              <a:t>smell.</a:t>
            </a:r>
            <a:endParaRPr lang="en-US" altLang="ja-JP" sz="2800" kern="0" dirty="0">
              <a:solidFill>
                <a:srgbClr val="000000"/>
              </a:solidFill>
            </a:endParaRPr>
          </a:p>
        </p:txBody>
      </p:sp>
    </p:spTree>
    <p:extLst>
      <p:ext uri="{BB962C8B-B14F-4D97-AF65-F5344CB8AC3E}">
        <p14:creationId xmlns:p14="http://schemas.microsoft.com/office/powerpoint/2010/main" val="40294518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Overview of Research</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7</a:t>
            </a:fld>
            <a:endParaRPr lang="en-US" altLang="ja-JP">
              <a:solidFill>
                <a:srgbClr val="000000"/>
              </a:solidFill>
            </a:endParaRPr>
          </a:p>
        </p:txBody>
      </p:sp>
      <p:sp>
        <p:nvSpPr>
          <p:cNvPr id="5" name="コンテンツ プレースホルダー 2"/>
          <p:cNvSpPr>
            <a:spLocks noGrp="1"/>
          </p:cNvSpPr>
          <p:nvPr>
            <p:ph idx="1"/>
          </p:nvPr>
        </p:nvSpPr>
        <p:spPr>
          <a:xfrm>
            <a:off x="41887" y="1217802"/>
            <a:ext cx="9049114" cy="4811010"/>
          </a:xfrm>
        </p:spPr>
        <p:txBody>
          <a:bodyPr/>
          <a:lstStyle/>
          <a:p>
            <a:r>
              <a:rPr lang="en-US" altLang="ja-JP" dirty="0" smtClean="0"/>
              <a:t>We investigated the relationship between the severity of </a:t>
            </a:r>
            <a:r>
              <a:rPr lang="en-US" altLang="ja-JP" dirty="0"/>
              <a:t>c</a:t>
            </a:r>
            <a:r>
              <a:rPr lang="en-US" altLang="ja-JP" dirty="0" smtClean="0"/>
              <a:t>ode smells and refactoring.</a:t>
            </a:r>
          </a:p>
          <a:p>
            <a:pPr marL="457200" lvl="1" indent="0">
              <a:buNone/>
            </a:pPr>
            <a:endParaRPr lang="en-US" altLang="ja-JP" dirty="0" smtClean="0"/>
          </a:p>
          <a:p>
            <a:r>
              <a:rPr lang="en-US" altLang="ja-JP" dirty="0" smtClean="0"/>
              <a:t>Research Questions(RQ)</a:t>
            </a:r>
          </a:p>
          <a:p>
            <a:pPr lvl="1"/>
            <a:r>
              <a:rPr lang="en-US" altLang="ja-JP" dirty="0" smtClean="0"/>
              <a:t>RQ1</a:t>
            </a:r>
          </a:p>
          <a:p>
            <a:pPr marL="914400" lvl="2" indent="0">
              <a:buNone/>
            </a:pPr>
            <a:endParaRPr lang="en-US" altLang="ja-JP" dirty="0" smtClean="0"/>
          </a:p>
          <a:p>
            <a:pPr lvl="1"/>
            <a:endParaRPr lang="en-US" altLang="ja-JP" dirty="0" smtClean="0"/>
          </a:p>
          <a:p>
            <a:pPr lvl="1"/>
            <a:r>
              <a:rPr lang="en-US" altLang="ja-JP" dirty="0" smtClean="0"/>
              <a:t>RQ2</a:t>
            </a:r>
          </a:p>
          <a:p>
            <a:pPr marL="914400" lvl="2" indent="0">
              <a:buNone/>
            </a:pPr>
            <a:endParaRPr lang="en-US" altLang="ja-JP" dirty="0" smtClean="0"/>
          </a:p>
          <a:p>
            <a:endParaRPr lang="en-US" altLang="ja-JP" dirty="0" smtClean="0"/>
          </a:p>
          <a:p>
            <a:endParaRPr lang="ja-JP" altLang="en-US" dirty="0" smtClean="0"/>
          </a:p>
        </p:txBody>
      </p:sp>
      <p:sp>
        <p:nvSpPr>
          <p:cNvPr id="6" name="正方形/長方形 5"/>
          <p:cNvSpPr/>
          <p:nvPr/>
        </p:nvSpPr>
        <p:spPr>
          <a:xfrm>
            <a:off x="750518" y="3926319"/>
            <a:ext cx="7913826" cy="792088"/>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2400" kern="0" dirty="0" smtClean="0">
                <a:solidFill>
                  <a:srgbClr val="000000"/>
                </a:solidFill>
              </a:rPr>
              <a:t>Do developers perform refactoring more frequently on code with more sever code smell?</a:t>
            </a:r>
            <a:endParaRPr kumimoji="1" lang="ja-JP" altLang="en-US" sz="1400" dirty="0">
              <a:solidFill>
                <a:schemeClr val="tx1"/>
              </a:solidFill>
            </a:endParaRPr>
          </a:p>
        </p:txBody>
      </p:sp>
      <p:sp>
        <p:nvSpPr>
          <p:cNvPr id="7" name="正方形/長方形 6"/>
          <p:cNvSpPr/>
          <p:nvPr/>
        </p:nvSpPr>
        <p:spPr>
          <a:xfrm>
            <a:off x="750518" y="5491420"/>
            <a:ext cx="7913826" cy="496957"/>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2400" kern="0" dirty="0" smtClean="0">
                <a:solidFill>
                  <a:srgbClr val="000000"/>
                </a:solidFill>
              </a:rPr>
              <a:t>Does refactoring decrease the severity of code smell?</a:t>
            </a:r>
            <a:endParaRPr kumimoji="1" lang="ja-JP" altLang="en-US" sz="1400" dirty="0">
              <a:solidFill>
                <a:schemeClr val="tx1"/>
              </a:solidFill>
            </a:endParaRPr>
          </a:p>
        </p:txBody>
      </p:sp>
      <p:pic>
        <p:nvPicPr>
          <p:cNvPr id="8" name="Picture 2" descr="C:\Users\TSUBASA\AppData\Local\Microsoft\Windows\Temporary Internet Files\Content.IE5\DCSPHKFS\MC90033534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97775" y="2392455"/>
            <a:ext cx="1047744" cy="1046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6893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Analyzed Dataset</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8</a:t>
            </a:fld>
            <a:endParaRPr lang="en-US" altLang="ja-JP">
              <a:solidFill>
                <a:srgbClr val="000000"/>
              </a:solidFill>
            </a:endParaRPr>
          </a:p>
        </p:txBody>
      </p:sp>
      <p:sp>
        <p:nvSpPr>
          <p:cNvPr id="5" name="コンテンツ プレースホルダー 2"/>
          <p:cNvSpPr>
            <a:spLocks noGrp="1"/>
          </p:cNvSpPr>
          <p:nvPr>
            <p:ph idx="1"/>
          </p:nvPr>
        </p:nvSpPr>
        <p:spPr>
          <a:xfrm>
            <a:off x="457200" y="1237130"/>
            <a:ext cx="8229600" cy="4889036"/>
          </a:xfrm>
        </p:spPr>
        <p:txBody>
          <a:bodyPr/>
          <a:lstStyle/>
          <a:p>
            <a:r>
              <a:rPr lang="en-US" altLang="ja-JP" dirty="0" smtClean="0"/>
              <a:t>This study investigated three Java OSS systems.</a:t>
            </a:r>
          </a:p>
          <a:p>
            <a:pPr lvl="1"/>
            <a:r>
              <a:rPr kumimoji="1" lang="en-US" altLang="ja-JP" dirty="0" smtClean="0"/>
              <a:t>Also used the dataset of refactoring that was collected by </a:t>
            </a:r>
            <a:r>
              <a:rPr kumimoji="1" lang="en-US" altLang="ja-JP" dirty="0" err="1" smtClean="0"/>
              <a:t>Bavota</a:t>
            </a:r>
            <a:r>
              <a:rPr kumimoji="1" lang="en-US" altLang="ja-JP" dirty="0" smtClean="0"/>
              <a:t> et al.[6]</a:t>
            </a:r>
            <a:endParaRPr kumimoji="1" lang="ja-JP" altLang="en-US" dirty="0"/>
          </a:p>
        </p:txBody>
      </p:sp>
      <p:sp>
        <p:nvSpPr>
          <p:cNvPr id="6" name="テキスト ボックス 5"/>
          <p:cNvSpPr txBox="1"/>
          <p:nvPr/>
        </p:nvSpPr>
        <p:spPr>
          <a:xfrm>
            <a:off x="253524" y="6056854"/>
            <a:ext cx="8060894" cy="584775"/>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smtClean="0"/>
              <a:t>[6] G. </a:t>
            </a:r>
            <a:r>
              <a:rPr lang="en-US" altLang="ja-JP" sz="1600" dirty="0" err="1" smtClean="0"/>
              <a:t>Bavota</a:t>
            </a:r>
            <a:r>
              <a:rPr lang="en-US" altLang="ja-JP" sz="1600" dirty="0" smtClean="0"/>
              <a:t> et al. “An Experimental investigation on the Innate Relationship between Quality and Refactoring.” </a:t>
            </a:r>
            <a:r>
              <a:rPr lang="en-US" altLang="ja-JP" sz="1600" dirty="0"/>
              <a:t>Journal of Systems and </a:t>
            </a:r>
            <a:r>
              <a:rPr lang="en-US" altLang="ja-JP" sz="1600" dirty="0" smtClean="0"/>
              <a:t>Software, 2015.</a:t>
            </a:r>
            <a:endParaRPr kumimoji="1" lang="ja-JP" altLang="en-US" sz="1600" dirty="0"/>
          </a:p>
        </p:txBody>
      </p:sp>
      <p:graphicFrame>
        <p:nvGraphicFramePr>
          <p:cNvPr id="7" name="表 6"/>
          <p:cNvGraphicFramePr>
            <a:graphicFrameLocks noGrp="1"/>
          </p:cNvGraphicFramePr>
          <p:nvPr>
            <p:extLst>
              <p:ext uri="{D42A27DB-BD31-4B8C-83A1-F6EECF244321}">
                <p14:modId xmlns:p14="http://schemas.microsoft.com/office/powerpoint/2010/main" val="15278181"/>
              </p:ext>
            </p:extLst>
          </p:nvPr>
        </p:nvGraphicFramePr>
        <p:xfrm>
          <a:off x="74362" y="4034503"/>
          <a:ext cx="8962134" cy="1841207"/>
        </p:xfrm>
        <a:graphic>
          <a:graphicData uri="http://schemas.openxmlformats.org/drawingml/2006/table">
            <a:tbl>
              <a:tblPr firstRow="1" bandRow="1">
                <a:tableStyleId>{5C22544A-7EE6-4342-B048-85BDC9FD1C3A}</a:tableStyleId>
              </a:tblPr>
              <a:tblGrid>
                <a:gridCol w="1414844"/>
                <a:gridCol w="2896426"/>
                <a:gridCol w="1478280"/>
                <a:gridCol w="1444392"/>
                <a:gridCol w="1728192"/>
              </a:tblGrid>
              <a:tr h="503553">
                <a:tc>
                  <a:txBody>
                    <a:bodyPr/>
                    <a:lstStyle/>
                    <a:p>
                      <a:r>
                        <a:rPr kumimoji="1" lang="en-US" altLang="ja-JP" sz="1800" dirty="0" smtClean="0">
                          <a:solidFill>
                            <a:schemeClr val="tx1"/>
                          </a:solidFill>
                        </a:rPr>
                        <a:t>System</a:t>
                      </a:r>
                      <a:endParaRPr kumimoji="1" lang="ja-JP" altLang="en-US" sz="1800" dirty="0">
                        <a:solidFill>
                          <a:schemeClr val="tx1"/>
                        </a:solidFill>
                      </a:endParaRPr>
                    </a:p>
                  </a:txBody>
                  <a:tcPr/>
                </a:tc>
                <a:tc>
                  <a:txBody>
                    <a:bodyPr/>
                    <a:lstStyle/>
                    <a:p>
                      <a:r>
                        <a:rPr kumimoji="1" lang="en-US" altLang="ja-JP" sz="1800" dirty="0" smtClean="0">
                          <a:solidFill>
                            <a:schemeClr val="tx1"/>
                          </a:solidFill>
                        </a:rPr>
                        <a:t>Period</a:t>
                      </a:r>
                      <a:endParaRPr kumimoji="1" lang="ja-JP" altLang="en-US" sz="1800" dirty="0">
                        <a:solidFill>
                          <a:schemeClr val="tx1"/>
                        </a:solidFill>
                      </a:endParaRPr>
                    </a:p>
                  </a:txBody>
                  <a:tcPr/>
                </a:tc>
                <a:tc>
                  <a:txBody>
                    <a:bodyPr/>
                    <a:lstStyle/>
                    <a:p>
                      <a:r>
                        <a:rPr kumimoji="1" lang="en-US" altLang="ja-JP" sz="1800" dirty="0" smtClean="0">
                          <a:solidFill>
                            <a:schemeClr val="tx1"/>
                          </a:solidFill>
                        </a:rPr>
                        <a:t>#</a:t>
                      </a:r>
                      <a:r>
                        <a:rPr kumimoji="1" lang="en-US" altLang="ja-JP" sz="1800" baseline="0" dirty="0" smtClean="0">
                          <a:solidFill>
                            <a:schemeClr val="tx1"/>
                          </a:solidFill>
                        </a:rPr>
                        <a:t> Release</a:t>
                      </a:r>
                      <a:endParaRPr kumimoji="1" lang="ja-JP" altLang="en-US" sz="1800" dirty="0">
                        <a:solidFill>
                          <a:schemeClr val="tx1"/>
                        </a:solidFill>
                      </a:endParaRPr>
                    </a:p>
                  </a:txBody>
                  <a:tcPr/>
                </a:tc>
                <a:tc>
                  <a:txBody>
                    <a:bodyPr/>
                    <a:lstStyle/>
                    <a:p>
                      <a:r>
                        <a:rPr kumimoji="1" lang="en-US" altLang="ja-JP" sz="1800" dirty="0" smtClean="0">
                          <a:solidFill>
                            <a:schemeClr val="tx1"/>
                          </a:solidFill>
                        </a:rPr>
                        <a:t># Class</a:t>
                      </a:r>
                      <a:endParaRPr kumimoji="1" lang="ja-JP" altLang="en-US" sz="18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solidFill>
                            <a:schemeClr val="tx1"/>
                          </a:solidFill>
                        </a:rPr>
                        <a:t>#</a:t>
                      </a:r>
                      <a:r>
                        <a:rPr kumimoji="1" lang="en-US" altLang="ja-JP" sz="1800" baseline="0" dirty="0" smtClean="0">
                          <a:solidFill>
                            <a:schemeClr val="tx1"/>
                          </a:solidFill>
                        </a:rPr>
                        <a:t> Refactoring</a:t>
                      </a:r>
                      <a:endParaRPr kumimoji="1" lang="ja-JP" altLang="en-US" sz="1800" dirty="0">
                        <a:solidFill>
                          <a:schemeClr val="tx1"/>
                        </a:solidFill>
                      </a:endParaRPr>
                    </a:p>
                  </a:txBody>
                  <a:tcPr/>
                </a:tc>
              </a:tr>
              <a:tr h="413247">
                <a:tc>
                  <a:txBody>
                    <a:bodyPr/>
                    <a:lstStyle/>
                    <a:p>
                      <a:r>
                        <a:rPr kumimoji="1" lang="en-US" altLang="ja-JP" sz="1800" b="0" dirty="0" smtClean="0">
                          <a:solidFill>
                            <a:schemeClr val="tx1"/>
                          </a:solidFill>
                        </a:rPr>
                        <a:t>Xerces-J</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dirty="0" smtClean="0">
                          <a:solidFill>
                            <a:schemeClr val="tx1"/>
                          </a:solidFill>
                        </a:rPr>
                        <a:t>Oct. 1999 - Nov. 2010</a:t>
                      </a:r>
                    </a:p>
                  </a:txBody>
                  <a:tcPr/>
                </a:tc>
                <a:tc>
                  <a:txBody>
                    <a:bodyPr/>
                    <a:lstStyle/>
                    <a:p>
                      <a:r>
                        <a:rPr kumimoji="1" lang="en-US" altLang="ja-JP" sz="1800" b="0" dirty="0" smtClean="0">
                          <a:solidFill>
                            <a:schemeClr val="tx1"/>
                          </a:solidFill>
                        </a:rPr>
                        <a:t>34</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19,567</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6,052</a:t>
                      </a:r>
                      <a:endParaRPr kumimoji="1" lang="ja-JP" altLang="en-US" sz="1800" b="0" dirty="0">
                        <a:solidFill>
                          <a:schemeClr val="tx1"/>
                        </a:solidFill>
                      </a:endParaRPr>
                    </a:p>
                  </a:txBody>
                  <a:tcPr/>
                </a:tc>
              </a:tr>
              <a:tr h="431793">
                <a:tc>
                  <a:txBody>
                    <a:bodyPr/>
                    <a:lstStyle/>
                    <a:p>
                      <a:r>
                        <a:rPr kumimoji="1" lang="en-US" altLang="ja-JP" sz="1800" b="0" dirty="0" err="1" smtClean="0">
                          <a:solidFill>
                            <a:schemeClr val="tx1"/>
                          </a:solidFill>
                        </a:rPr>
                        <a:t>ArgoUML</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dirty="0" smtClean="0">
                          <a:solidFill>
                            <a:schemeClr val="tx1"/>
                          </a:solidFill>
                        </a:rPr>
                        <a:t>Oct. 2002</a:t>
                      </a:r>
                      <a:r>
                        <a:rPr lang="ja-JP" altLang="en-US" sz="1800" b="0" baseline="0" dirty="0" smtClean="0">
                          <a:solidFill>
                            <a:schemeClr val="tx1"/>
                          </a:solidFill>
                        </a:rPr>
                        <a:t> </a:t>
                      </a:r>
                      <a:r>
                        <a:rPr lang="en-US" altLang="ja-JP" sz="1800" b="0" baseline="0" dirty="0" smtClean="0">
                          <a:solidFill>
                            <a:schemeClr val="tx1"/>
                          </a:solidFill>
                        </a:rPr>
                        <a:t>- </a:t>
                      </a:r>
                      <a:r>
                        <a:rPr lang="en-US" altLang="ja-JP" sz="1800" b="0" dirty="0" smtClean="0">
                          <a:solidFill>
                            <a:schemeClr val="tx1"/>
                          </a:solidFill>
                        </a:rPr>
                        <a:t>Dec. 2011</a:t>
                      </a:r>
                    </a:p>
                  </a:txBody>
                  <a:tcPr/>
                </a:tc>
                <a:tc>
                  <a:txBody>
                    <a:bodyPr/>
                    <a:lstStyle/>
                    <a:p>
                      <a:r>
                        <a:rPr kumimoji="1" lang="en-US" altLang="ja-JP" sz="1800" b="0" dirty="0" smtClean="0">
                          <a:solidFill>
                            <a:schemeClr val="tx1"/>
                          </a:solidFill>
                        </a:rPr>
                        <a:t>12</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43,686</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3,423</a:t>
                      </a:r>
                      <a:endParaRPr kumimoji="1" lang="ja-JP" altLang="en-US" sz="1800" b="0" dirty="0">
                        <a:solidFill>
                          <a:schemeClr val="tx1"/>
                        </a:solidFill>
                      </a:endParaRPr>
                    </a:p>
                  </a:txBody>
                  <a:tcPr/>
                </a:tc>
              </a:tr>
              <a:tr h="492614">
                <a:tc>
                  <a:txBody>
                    <a:bodyPr/>
                    <a:lstStyle/>
                    <a:p>
                      <a:r>
                        <a:rPr kumimoji="1" lang="en-US" altLang="ja-JP" sz="1800" b="0" dirty="0" smtClean="0">
                          <a:solidFill>
                            <a:schemeClr val="tx1"/>
                          </a:solidFill>
                        </a:rPr>
                        <a:t>Apache Ant</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dirty="0" smtClean="0">
                          <a:solidFill>
                            <a:schemeClr val="tx1"/>
                          </a:solidFill>
                        </a:rPr>
                        <a:t>Jan. 2000</a:t>
                      </a:r>
                      <a:r>
                        <a:rPr lang="ja-JP" altLang="en-US" sz="1800" b="0" baseline="0" dirty="0" smtClean="0">
                          <a:solidFill>
                            <a:schemeClr val="tx1"/>
                          </a:solidFill>
                        </a:rPr>
                        <a:t> </a:t>
                      </a:r>
                      <a:r>
                        <a:rPr lang="en-US" altLang="ja-JP" sz="1800" b="0" baseline="0" dirty="0" smtClean="0">
                          <a:solidFill>
                            <a:schemeClr val="tx1"/>
                          </a:solidFill>
                        </a:rPr>
                        <a:t>- </a:t>
                      </a:r>
                      <a:r>
                        <a:rPr lang="en-US" altLang="ja-JP" sz="1800" b="0" dirty="0" smtClean="0">
                          <a:solidFill>
                            <a:schemeClr val="tx1"/>
                          </a:solidFill>
                        </a:rPr>
                        <a:t>Dec. 2010</a:t>
                      </a:r>
                    </a:p>
                  </a:txBody>
                  <a:tcPr/>
                </a:tc>
                <a:tc>
                  <a:txBody>
                    <a:bodyPr/>
                    <a:lstStyle/>
                    <a:p>
                      <a:r>
                        <a:rPr kumimoji="1" lang="en-US" altLang="ja-JP" sz="1800" b="0" dirty="0" smtClean="0">
                          <a:solidFill>
                            <a:schemeClr val="tx1"/>
                          </a:solidFill>
                        </a:rPr>
                        <a:t>18</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22,768</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1,493</a:t>
                      </a:r>
                      <a:endParaRPr kumimoji="1" lang="ja-JP" altLang="en-US" sz="1800" b="0" dirty="0">
                        <a:solidFill>
                          <a:schemeClr val="tx1"/>
                        </a:solidFill>
                      </a:endParaRPr>
                    </a:p>
                  </a:txBody>
                  <a:tcPr/>
                </a:tc>
              </a:tr>
            </a:tbl>
          </a:graphicData>
        </a:graphic>
      </p:graphicFrame>
      <p:sp>
        <p:nvSpPr>
          <p:cNvPr id="8" name="テキスト ボックス 7"/>
          <p:cNvSpPr txBox="1"/>
          <p:nvPr/>
        </p:nvSpPr>
        <p:spPr>
          <a:xfrm>
            <a:off x="2324484" y="3634393"/>
            <a:ext cx="4483920" cy="400110"/>
          </a:xfrm>
          <a:prstGeom prst="rect">
            <a:avLst/>
          </a:prstGeom>
          <a:noFill/>
        </p:spPr>
        <p:txBody>
          <a:bodyPr wrap="none" rtlCol="0">
            <a:spAutoFit/>
          </a:bodyPr>
          <a:lstStyle/>
          <a:p>
            <a:r>
              <a:rPr lang="en-US" altLang="ja-JP" sz="2000" b="1" dirty="0" smtClean="0"/>
              <a:t>Statistics data of analyzed systems</a:t>
            </a:r>
            <a:endParaRPr kumimoji="1" lang="ja-JP" altLang="en-US" sz="2000" b="1" dirty="0"/>
          </a:p>
        </p:txBody>
      </p:sp>
    </p:spTree>
    <p:extLst>
      <p:ext uri="{BB962C8B-B14F-4D97-AF65-F5344CB8AC3E}">
        <p14:creationId xmlns:p14="http://schemas.microsoft.com/office/powerpoint/2010/main" val="3757748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Overview of Investigation</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9</a:t>
            </a:fld>
            <a:endParaRPr lang="en-US" altLang="ja-JP">
              <a:solidFill>
                <a:srgbClr val="000000"/>
              </a:solidFill>
            </a:endParaRPr>
          </a:p>
        </p:txBody>
      </p:sp>
      <p:sp>
        <p:nvSpPr>
          <p:cNvPr id="6" name="正方形/長方形 5"/>
          <p:cNvSpPr/>
          <p:nvPr/>
        </p:nvSpPr>
        <p:spPr>
          <a:xfrm>
            <a:off x="3782618" y="2740976"/>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8" name="角丸四角形 7"/>
          <p:cNvSpPr/>
          <p:nvPr/>
        </p:nvSpPr>
        <p:spPr>
          <a:xfrm>
            <a:off x="326677" y="1672428"/>
            <a:ext cx="3210527" cy="438609"/>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b="1" kern="0" dirty="0">
                <a:solidFill>
                  <a:srgbClr val="FF0000"/>
                </a:solidFill>
                <a:latin typeface="Arial"/>
                <a:ea typeface="ＭＳ Ｐゴシック"/>
              </a:rPr>
              <a:t>1. </a:t>
            </a:r>
            <a:r>
              <a:rPr kumimoji="0" lang="en-US" altLang="ja-JP" sz="2000" b="1" kern="0" dirty="0" smtClean="0">
                <a:solidFill>
                  <a:srgbClr val="FF0000"/>
                </a:solidFill>
                <a:latin typeface="Arial"/>
                <a:ea typeface="ＭＳ Ｐゴシック"/>
              </a:rPr>
              <a:t>Detect Code Smell</a:t>
            </a:r>
            <a:endParaRPr kumimoji="0" lang="ja-JP" altLang="en-US" sz="2000" b="1" kern="0" dirty="0">
              <a:solidFill>
                <a:srgbClr val="FF0000"/>
              </a:solidFill>
              <a:latin typeface="Arial"/>
              <a:ea typeface="ＭＳ Ｐゴシック"/>
            </a:endParaRPr>
          </a:p>
        </p:txBody>
      </p:sp>
      <p:sp>
        <p:nvSpPr>
          <p:cNvPr id="10" name="角丸四角形 9"/>
          <p:cNvSpPr/>
          <p:nvPr/>
        </p:nvSpPr>
        <p:spPr>
          <a:xfrm>
            <a:off x="260848" y="5859790"/>
            <a:ext cx="3276357" cy="533655"/>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4. </a:t>
            </a:r>
            <a:r>
              <a:rPr kumimoji="0" lang="en-US" altLang="ja-JP" sz="2000" kern="0" dirty="0" smtClean="0">
                <a:solidFill>
                  <a:srgbClr val="000000"/>
                </a:solidFill>
                <a:latin typeface="Arial"/>
                <a:ea typeface="ＭＳ Ｐゴシック"/>
              </a:rPr>
              <a:t>Conduct significant tests</a:t>
            </a:r>
          </a:p>
        </p:txBody>
      </p: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51957" y="2158832"/>
            <a:ext cx="347478" cy="347478"/>
          </a:xfrm>
          <a:prstGeom prst="rect">
            <a:avLst/>
          </a:prstGeom>
        </p:spPr>
      </p:pic>
      <p:sp>
        <p:nvSpPr>
          <p:cNvPr id="12" name="テキスト ボックス 11"/>
          <p:cNvSpPr txBox="1"/>
          <p:nvPr/>
        </p:nvSpPr>
        <p:spPr>
          <a:xfrm>
            <a:off x="4496949" y="1340515"/>
            <a:ext cx="244758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en-US" altLang="ja-JP" kern="0" dirty="0">
                <a:latin typeface="Arial"/>
                <a:ea typeface="ＭＳ Ｐゴシック"/>
              </a:rPr>
              <a:t>s</a:t>
            </a:r>
            <a:r>
              <a:rPr kumimoji="0" lang="en-US" altLang="ja-JP" kern="0" dirty="0" smtClean="0">
                <a:latin typeface="Arial"/>
                <a:ea typeface="ＭＳ Ｐゴシック"/>
              </a:rPr>
              <a:t>ource </a:t>
            </a:r>
            <a:r>
              <a:rPr kumimoji="0" lang="en-US" altLang="ja-JP" kern="0" dirty="0">
                <a:latin typeface="Arial"/>
                <a:ea typeface="ＭＳ Ｐゴシック"/>
              </a:rPr>
              <a:t>c</a:t>
            </a:r>
            <a:r>
              <a:rPr kumimoji="0" lang="en-US" altLang="ja-JP" kern="0" dirty="0" smtClean="0">
                <a:latin typeface="Arial"/>
                <a:ea typeface="ＭＳ Ｐゴシック"/>
              </a:rPr>
              <a:t>ode of each release version</a:t>
            </a:r>
            <a:endParaRPr kumimoji="0" lang="ja-JP" altLang="en-US" kern="0" dirty="0">
              <a:latin typeface="Arial"/>
              <a:ea typeface="ＭＳ Ｐゴシック"/>
            </a:endParaRPr>
          </a:p>
        </p:txBody>
      </p:sp>
      <p:cxnSp>
        <p:nvCxnSpPr>
          <p:cNvPr id="13" name="直線矢印コネクタ 12"/>
          <p:cNvCxnSpPr>
            <a:stCxn id="12" idx="2"/>
          </p:cNvCxnSpPr>
          <p:nvPr/>
        </p:nvCxnSpPr>
        <p:spPr>
          <a:xfrm>
            <a:off x="5720742" y="1986846"/>
            <a:ext cx="0" cy="61409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4" name="テキスト ボックス 13"/>
          <p:cNvSpPr txBox="1"/>
          <p:nvPr/>
        </p:nvSpPr>
        <p:spPr>
          <a:xfrm>
            <a:off x="3087625" y="4788320"/>
            <a:ext cx="2033016" cy="923330"/>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Refactored classes/methods</a:t>
            </a:r>
          </a:p>
          <a:p>
            <a:pPr defTabSz="685783">
              <a:defRPr/>
            </a:pPr>
            <a:r>
              <a:rPr kumimoji="0" lang="en-US" altLang="ja-JP" kern="0" dirty="0" smtClean="0">
                <a:solidFill>
                  <a:srgbClr val="000000"/>
                </a:solidFill>
                <a:latin typeface="Arial"/>
                <a:ea typeface="ＭＳ Ｐゴシック"/>
              </a:rPr>
              <a:t>with Code Smell</a:t>
            </a:r>
            <a:endParaRPr kumimoji="0" lang="en-US" altLang="ja-JP" kern="0" dirty="0">
              <a:solidFill>
                <a:srgbClr val="000000"/>
              </a:solidFill>
              <a:latin typeface="Arial"/>
              <a:ea typeface="ＭＳ Ｐゴシック"/>
            </a:endParaRPr>
          </a:p>
        </p:txBody>
      </p:sp>
      <p:cxnSp>
        <p:nvCxnSpPr>
          <p:cNvPr id="15" name="直線矢印コネクタ 14"/>
          <p:cNvCxnSpPr>
            <a:stCxn id="6" idx="2"/>
            <a:endCxn id="16" idx="0"/>
          </p:cNvCxnSpPr>
          <p:nvPr/>
        </p:nvCxnSpPr>
        <p:spPr>
          <a:xfrm>
            <a:off x="5756917" y="3719209"/>
            <a:ext cx="1845817" cy="1069111"/>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6" name="テキスト ボックス 15"/>
          <p:cNvSpPr txBox="1"/>
          <p:nvPr/>
        </p:nvSpPr>
        <p:spPr>
          <a:xfrm>
            <a:off x="6573532" y="4788320"/>
            <a:ext cx="2058404" cy="923330"/>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Non-Refactored</a:t>
            </a:r>
          </a:p>
          <a:p>
            <a:pPr defTabSz="685783">
              <a:defRPr/>
            </a:pPr>
            <a:r>
              <a:rPr kumimoji="0" lang="en-US" altLang="ja-JP" kern="0" dirty="0" smtClean="0">
                <a:solidFill>
                  <a:srgbClr val="000000"/>
                </a:solidFill>
                <a:latin typeface="Arial"/>
                <a:ea typeface="ＭＳ Ｐゴシック"/>
              </a:rPr>
              <a:t>classes/methods</a:t>
            </a:r>
          </a:p>
          <a:p>
            <a:pPr defTabSz="685783">
              <a:defRPr/>
            </a:pPr>
            <a:r>
              <a:rPr kumimoji="0" lang="en-US" altLang="ja-JP" kern="0" dirty="0" smtClean="0">
                <a:solidFill>
                  <a:srgbClr val="000000"/>
                </a:solidFill>
                <a:latin typeface="Arial"/>
                <a:ea typeface="ＭＳ Ｐゴシック"/>
              </a:rPr>
              <a:t>with Code Smell</a:t>
            </a:r>
          </a:p>
        </p:txBody>
      </p:sp>
      <p:cxnSp>
        <p:nvCxnSpPr>
          <p:cNvPr id="17" name="直線矢印コネクタ 16"/>
          <p:cNvCxnSpPr>
            <a:stCxn id="6" idx="2"/>
            <a:endCxn id="14" idx="0"/>
          </p:cNvCxnSpPr>
          <p:nvPr/>
        </p:nvCxnSpPr>
        <p:spPr>
          <a:xfrm flipH="1">
            <a:off x="4104133" y="3719209"/>
            <a:ext cx="1652784" cy="1069111"/>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8" name="テキスト ボックス 17"/>
          <p:cNvSpPr txBox="1"/>
          <p:nvPr/>
        </p:nvSpPr>
        <p:spPr>
          <a:xfrm>
            <a:off x="6194984" y="2111038"/>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9" name="テキスト ボックス 18"/>
          <p:cNvSpPr txBox="1"/>
          <p:nvPr/>
        </p:nvSpPr>
        <p:spPr>
          <a:xfrm>
            <a:off x="4482270" y="4104640"/>
            <a:ext cx="2581629"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solidFill>
                  <a:srgbClr val="000000"/>
                </a:solidFill>
                <a:latin typeface="Arial"/>
                <a:ea typeface="ＭＳ Ｐゴシック"/>
              </a:rPr>
              <a:t>Dataset of Refactoring</a:t>
            </a:r>
            <a:endParaRPr kumimoji="0" lang="ja-JP" altLang="en-US" kern="0" dirty="0">
              <a:solidFill>
                <a:srgbClr val="000000"/>
              </a:solidFill>
              <a:latin typeface="Arial"/>
              <a:ea typeface="ＭＳ Ｐゴシック"/>
            </a:endParaRPr>
          </a:p>
        </p:txBody>
      </p:sp>
      <p:cxnSp>
        <p:nvCxnSpPr>
          <p:cNvPr id="21" name="直線矢印コネクタ 20"/>
          <p:cNvCxnSpPr/>
          <p:nvPr/>
        </p:nvCxnSpPr>
        <p:spPr>
          <a:xfrm flipH="1">
            <a:off x="5714555" y="2970271"/>
            <a:ext cx="6187" cy="259037"/>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4" name="角丸四角形 23"/>
          <p:cNvSpPr/>
          <p:nvPr/>
        </p:nvSpPr>
        <p:spPr>
          <a:xfrm>
            <a:off x="260847" y="3863085"/>
            <a:ext cx="3276358" cy="747916"/>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3.</a:t>
            </a:r>
            <a:r>
              <a:rPr kumimoji="0" lang="ja-JP" altLang="en-US" sz="2000" kern="0" dirty="0">
                <a:solidFill>
                  <a:srgbClr val="000000"/>
                </a:solidFill>
                <a:latin typeface="Arial"/>
                <a:ea typeface="ＭＳ Ｐゴシック"/>
              </a:rPr>
              <a:t> </a:t>
            </a:r>
            <a:r>
              <a:rPr kumimoji="0" lang="en-US" altLang="ja-JP" sz="2000" kern="0" dirty="0" smtClean="0">
                <a:solidFill>
                  <a:srgbClr val="000000"/>
                </a:solidFill>
                <a:latin typeface="Arial"/>
                <a:ea typeface="ＭＳ Ｐゴシック"/>
              </a:rPr>
              <a:t>Categorize whether Code Smell was refactored </a:t>
            </a:r>
            <a:endParaRPr kumimoji="0" lang="en-US" altLang="ja-JP" sz="2000" kern="0" dirty="0">
              <a:solidFill>
                <a:srgbClr val="000000"/>
              </a:solidFill>
              <a:latin typeface="Arial"/>
              <a:ea typeface="ＭＳ Ｐゴシック"/>
            </a:endParaRPr>
          </a:p>
        </p:txBody>
      </p:sp>
      <p:sp>
        <p:nvSpPr>
          <p:cNvPr id="25" name="テキスト ボックス 24"/>
          <p:cNvSpPr txBox="1"/>
          <p:nvPr/>
        </p:nvSpPr>
        <p:spPr>
          <a:xfrm>
            <a:off x="3985040" y="2642210"/>
            <a:ext cx="3459029"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b="1" kern="0" dirty="0" smtClean="0">
                <a:solidFill>
                  <a:srgbClr val="FF0000"/>
                </a:solidFill>
                <a:latin typeface="Arial"/>
                <a:ea typeface="ＭＳ Ｐゴシック"/>
              </a:rPr>
              <a:t>Collection of severity values</a:t>
            </a:r>
            <a:endParaRPr kumimoji="0" lang="en-US" altLang="ja-JP" b="1" kern="0" dirty="0">
              <a:solidFill>
                <a:srgbClr val="FF0000"/>
              </a:solidFill>
              <a:latin typeface="Arial"/>
              <a:ea typeface="ＭＳ Ｐゴシック"/>
            </a:endParaRPr>
          </a:p>
        </p:txBody>
      </p:sp>
      <p:sp>
        <p:nvSpPr>
          <p:cNvPr id="26" name="テキスト ボックス 25"/>
          <p:cNvSpPr txBox="1"/>
          <p:nvPr/>
        </p:nvSpPr>
        <p:spPr>
          <a:xfrm>
            <a:off x="4212152" y="3229308"/>
            <a:ext cx="3004805"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kern="0" dirty="0" smtClean="0">
                <a:latin typeface="Arial"/>
                <a:ea typeface="ＭＳ Ｐゴシック"/>
              </a:rPr>
              <a:t>Changes of severity values</a:t>
            </a:r>
            <a:endParaRPr kumimoji="0" lang="en-US" altLang="ja-JP" kern="0" dirty="0">
              <a:latin typeface="Arial"/>
              <a:ea typeface="ＭＳ Ｐゴシック"/>
            </a:endParaRPr>
          </a:p>
        </p:txBody>
      </p:sp>
      <p:sp>
        <p:nvSpPr>
          <p:cNvPr id="27" name="角丸四角形 26"/>
          <p:cNvSpPr/>
          <p:nvPr/>
        </p:nvSpPr>
        <p:spPr>
          <a:xfrm>
            <a:off x="260847" y="2769688"/>
            <a:ext cx="3276358" cy="469457"/>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latin typeface="Arial"/>
                <a:ea typeface="ＭＳ Ｐゴシック"/>
              </a:rPr>
              <a:t>2.</a:t>
            </a:r>
            <a:r>
              <a:rPr kumimoji="0" lang="ja-JP" altLang="en-US" sz="2000" kern="0" dirty="0">
                <a:latin typeface="Arial"/>
                <a:ea typeface="ＭＳ Ｐゴシック"/>
              </a:rPr>
              <a:t> </a:t>
            </a:r>
            <a:r>
              <a:rPr kumimoji="0" lang="en-US" altLang="ja-JP" sz="2000" kern="0" dirty="0" smtClean="0">
                <a:latin typeface="Arial"/>
                <a:ea typeface="ＭＳ Ｐゴシック"/>
              </a:rPr>
              <a:t>Trace severity values</a:t>
            </a:r>
            <a:endParaRPr kumimoji="0" lang="en-US" altLang="ja-JP" sz="2000" kern="0" dirty="0">
              <a:latin typeface="Arial"/>
              <a:ea typeface="ＭＳ Ｐゴシック"/>
            </a:endParaRPr>
          </a:p>
        </p:txBody>
      </p:sp>
    </p:spTree>
    <p:extLst>
      <p:ext uri="{BB962C8B-B14F-4D97-AF65-F5344CB8AC3E}">
        <p14:creationId xmlns:p14="http://schemas.microsoft.com/office/powerpoint/2010/main" val="1561947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E75C9C24-C397-4A9B-A8AC-18A1275BB1C4}" vid="{8823912A-E6B5-4749-A0D8-5C36EF71D0E7}"/>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2616</TotalTime>
  <Words>2692</Words>
  <Application>Microsoft Office PowerPoint</Application>
  <PresentationFormat>画面に合わせる (4:3)</PresentationFormat>
  <Paragraphs>413</Paragraphs>
  <Slides>21</Slides>
  <Notes>21</Notes>
  <HiddenSlides>1</HiddenSlides>
  <MMClips>0</MMClips>
  <ScaleCrop>false</ScaleCrop>
  <HeadingPairs>
    <vt:vector size="8" baseType="variant">
      <vt:variant>
        <vt:lpstr>使用されているフォント</vt:lpstr>
      </vt:variant>
      <vt:variant>
        <vt:i4>4</vt:i4>
      </vt:variant>
      <vt:variant>
        <vt:lpstr>テーマ</vt:lpstr>
      </vt:variant>
      <vt:variant>
        <vt:i4>2</vt:i4>
      </vt:variant>
      <vt:variant>
        <vt:lpstr>埋め込まれた OLE サーバー</vt:lpstr>
      </vt:variant>
      <vt:variant>
        <vt:i4>1</vt:i4>
      </vt:variant>
      <vt:variant>
        <vt:lpstr>スライド タイトル</vt:lpstr>
      </vt:variant>
      <vt:variant>
        <vt:i4>21</vt:i4>
      </vt:variant>
    </vt:vector>
  </HeadingPairs>
  <TitlesOfParts>
    <vt:vector size="28" baseType="lpstr">
      <vt:lpstr>ＭＳ Ｐゴシック</vt:lpstr>
      <vt:lpstr>Arial</vt:lpstr>
      <vt:lpstr>Calibri</vt:lpstr>
      <vt:lpstr>Wingdings</vt:lpstr>
      <vt:lpstr>Sel-CoolMetal-white</vt:lpstr>
      <vt:lpstr>テーマ1</vt:lpstr>
      <vt:lpstr>ワークシート</vt:lpstr>
      <vt:lpstr>Do Developers Focus on  Severe Code Smells?</vt:lpstr>
      <vt:lpstr>Code Smell</vt:lpstr>
      <vt:lpstr>Code Smell Detection Tool</vt:lpstr>
      <vt:lpstr>Prioritization of Code Smell</vt:lpstr>
      <vt:lpstr>Severity of Code Smell</vt:lpstr>
      <vt:lpstr>Research Motivation</vt:lpstr>
      <vt:lpstr>Overview of Research</vt:lpstr>
      <vt:lpstr>Analyzed Dataset</vt:lpstr>
      <vt:lpstr>Overview of Investigation</vt:lpstr>
      <vt:lpstr>Detecting Code Smell</vt:lpstr>
      <vt:lpstr>Overview of Investigation</vt:lpstr>
      <vt:lpstr> Tracing Severity Values</vt:lpstr>
      <vt:lpstr>Overview of Investigation</vt:lpstr>
      <vt:lpstr>Overview of Investigation</vt:lpstr>
      <vt:lpstr>Significant Test For RQ1</vt:lpstr>
      <vt:lpstr>Results of U-test for RQ1</vt:lpstr>
      <vt:lpstr>Significant Test For RQ2</vt:lpstr>
      <vt:lpstr>Results of U-test for RQ2</vt:lpstr>
      <vt:lpstr>Summary of Results</vt:lpstr>
      <vt:lpstr>Summary &amp; Future Work</vt:lpstr>
      <vt:lpstr>Refactoring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Developers Focus on Severe Code Smells?</dc:title>
  <dc:creator>t-saika</dc:creator>
  <cp:lastModifiedBy>t-saika</cp:lastModifiedBy>
  <cp:revision>159</cp:revision>
  <cp:lastPrinted>2016-03-14T01:21:44Z</cp:lastPrinted>
  <dcterms:created xsi:type="dcterms:W3CDTF">2016-02-22T08:35:46Z</dcterms:created>
  <dcterms:modified xsi:type="dcterms:W3CDTF">2016-03-15T00:28:42Z</dcterms:modified>
</cp:coreProperties>
</file>