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51" r:id="rId1"/>
  </p:sldMasterIdLst>
  <p:notesMasterIdLst>
    <p:notesMasterId r:id="rId31"/>
  </p:notesMasterIdLst>
  <p:sldIdLst>
    <p:sldId id="256" r:id="rId2"/>
    <p:sldId id="269" r:id="rId3"/>
    <p:sldId id="282" r:id="rId4"/>
    <p:sldId id="295" r:id="rId5"/>
    <p:sldId id="273" r:id="rId6"/>
    <p:sldId id="283" r:id="rId7"/>
    <p:sldId id="258" r:id="rId8"/>
    <p:sldId id="260" r:id="rId9"/>
    <p:sldId id="284" r:id="rId10"/>
    <p:sldId id="272" r:id="rId11"/>
    <p:sldId id="261" r:id="rId12"/>
    <p:sldId id="271" r:id="rId13"/>
    <p:sldId id="285" r:id="rId14"/>
    <p:sldId id="286" r:id="rId15"/>
    <p:sldId id="287" r:id="rId16"/>
    <p:sldId id="288" r:id="rId17"/>
    <p:sldId id="289" r:id="rId18"/>
    <p:sldId id="292" r:id="rId19"/>
    <p:sldId id="293" r:id="rId20"/>
    <p:sldId id="291" r:id="rId21"/>
    <p:sldId id="294" r:id="rId22"/>
    <p:sldId id="265" r:id="rId23"/>
    <p:sldId id="266" r:id="rId24"/>
    <p:sldId id="276" r:id="rId25"/>
    <p:sldId id="277" r:id="rId26"/>
    <p:sldId id="279" r:id="rId27"/>
    <p:sldId id="278" r:id="rId28"/>
    <p:sldId id="280" r:id="rId29"/>
    <p:sldId id="267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dward177@gmail.com" initials="t" lastIdx="3" clrIdx="0">
    <p:extLst>
      <p:ext uri="{19B8F6BF-5375-455C-9EA6-DF929625EA0E}">
        <p15:presenceInfo xmlns:p15="http://schemas.microsoft.com/office/powerpoint/2012/main" userId="2104ccda69b4c7d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413" autoAdjust="0"/>
  </p:normalViewPr>
  <p:slideViewPr>
    <p:cSldViewPr snapToGrid="0">
      <p:cViewPr varScale="1">
        <p:scale>
          <a:sx n="64" d="100"/>
          <a:sy n="64" d="100"/>
        </p:scale>
        <p:origin x="146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24AAD-23D7-4268-8697-4D46510B7612}" type="datetimeFigureOut">
              <a:rPr kumimoji="1" lang="ja-JP" altLang="en-US" smtClean="0"/>
              <a:t>2016/6/2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3ED50-6C2D-4022-B4D8-3F2561E266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365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951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Four types of code clones: 1</a:t>
            </a:r>
            <a:r>
              <a:rPr lang="en-US" baseline="0" dirty="0" smtClean="0"/>
              <a:t> – identical, 2 – different identifier names and values, 3 – may have additions, deletions, altered statements, 4 – semantic, same function but different structure or syntax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683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you wish to reduce the size of your system?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21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64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812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300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CCM size</a:t>
            </a:r>
            <a:r>
              <a:rPr kumimoji="1" lang="en-US" altLang="ja-JP" baseline="0" dirty="0" smtClean="0"/>
              <a:t> estimation prototype tool.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3ED50-6C2D-4022-B4D8-3F2561E2662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46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41DBF-AEF8-444C-83DC-5ACA2B9A1B02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82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47DA-62F6-4460-8C38-D1B018DA56C6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84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BC7A1-959F-4430-A841-9BF41C328DD1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110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06AC6-36F7-4B3F-88ED-546C82AF7A94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6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2F9D-F174-4DD2-AC1F-79B5F00CC294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6295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670AB-38FB-48CE-8435-724575EF2998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6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45F6-A855-4C90-AE32-4C39E0F93DAF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06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3E34E-432B-444C-A3AB-77E1BB496F8A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03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4BA2-C79C-4121-A483-75BAB86626B9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87FC-C36D-4C86-B897-4B18DF8C61EC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69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5E106-827D-4F6B-B7CE-1C22DBC3F0F9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56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CF28B-5797-4523-8808-8678666F3486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3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CF1AF-0D75-4006-B719-EB4780F7BAA8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0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3B39-0F1C-4570-A650-9E714CBFC09D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37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A284-1FDB-4B13-A2DC-89D00E80ACC6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65EE0-5574-4DFE-8A1D-094685C5F470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87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11A05-F1AD-4EE6-A5D0-C5EA931AEC2D}" type="datetime1">
              <a:rPr lang="en-US" smtClean="0"/>
              <a:t>6/2/2016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7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3" r:id="rId12"/>
    <p:sldLayoutId id="2147483964" r:id="rId13"/>
    <p:sldLayoutId id="2147483965" r:id="rId14"/>
    <p:sldLayoutId id="2147483966" r:id="rId15"/>
    <p:sldLayoutId id="214748396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3242" y="2671394"/>
            <a:ext cx="5825202" cy="1234727"/>
          </a:xfrm>
        </p:spPr>
        <p:txBody>
          <a:bodyPr/>
          <a:lstStyle/>
          <a:p>
            <a:r>
              <a:rPr lang="en-US" sz="3300" dirty="0"/>
              <a:t>Estimating Code Size After a Complete Code-Clone Merge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130" y="3972250"/>
            <a:ext cx="6957314" cy="10968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Buford Edwards III, Yuhao Wu, Makoto Matsushita, Katsuro Inoue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</a:t>
            </a:fld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921281" y="4422818"/>
            <a:ext cx="5317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Graduate School of Information Science and Technology,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Osaka University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76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CCM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sz="2400" dirty="0"/>
              <a:t>Within </a:t>
            </a:r>
            <a:r>
              <a:rPr lang="en-US" sz="2400" i="1" dirty="0"/>
              <a:t>S</a:t>
            </a:r>
            <a:r>
              <a:rPr lang="en-US" sz="2400" dirty="0"/>
              <a:t>, each clone will be replaced with a call to their respective shared functions</a:t>
            </a:r>
            <a:r>
              <a:rPr lang="en-US" sz="2400" dirty="0" smtClean="0"/>
              <a:t>.</a:t>
            </a:r>
          </a:p>
          <a:p>
            <a:pPr marL="342900" lvl="1" indent="-342900"/>
            <a:r>
              <a:rPr lang="en-US" sz="2400" dirty="0" smtClean="0"/>
              <a:t>Merging </a:t>
            </a:r>
            <a:r>
              <a:rPr lang="en-US" sz="2400" dirty="0"/>
              <a:t>all code clones creates </a:t>
            </a:r>
            <a:r>
              <a:rPr lang="en-US" sz="2400" i="1" dirty="0"/>
              <a:t>S’</a:t>
            </a:r>
            <a:r>
              <a:rPr lang="en-US" sz="2400" dirty="0"/>
              <a:t> of a certain line length |</a:t>
            </a:r>
            <a:r>
              <a:rPr lang="en-US" sz="2400" i="1" dirty="0"/>
              <a:t>S</a:t>
            </a:r>
            <a:r>
              <a:rPr lang="en-US" sz="2400" i="1" dirty="0" smtClean="0"/>
              <a:t>’</a:t>
            </a:r>
            <a:r>
              <a:rPr lang="en-US" sz="2400" dirty="0" smtClean="0"/>
              <a:t>|</a:t>
            </a:r>
          </a:p>
          <a:p>
            <a:pPr marL="342900" lvl="1" indent="-342900"/>
            <a:r>
              <a:rPr lang="en-US" sz="2400" dirty="0" smtClean="0"/>
              <a:t>We expect |</a:t>
            </a:r>
            <a:r>
              <a:rPr lang="en-US" sz="2400" i="1" dirty="0" smtClean="0"/>
              <a:t>S’</a:t>
            </a:r>
            <a:r>
              <a:rPr lang="en-US" sz="2400" dirty="0" smtClean="0"/>
              <a:t>| &lt; |</a:t>
            </a:r>
            <a:r>
              <a:rPr lang="en-US" sz="2400" i="1" dirty="0" smtClean="0"/>
              <a:t>S</a:t>
            </a:r>
            <a:r>
              <a:rPr lang="en-US" sz="2400" dirty="0" smtClean="0"/>
              <a:t>|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10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1853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01449"/>
            <a:ext cx="6505576" cy="436712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|</a:t>
            </a:r>
            <a:r>
              <a:rPr lang="en-US" sz="2400" i="1" dirty="0" smtClean="0"/>
              <a:t>S</a:t>
            </a:r>
            <a:r>
              <a:rPr lang="en-US" sz="2400" dirty="0" smtClean="0"/>
              <a:t>| = 100 lines</a:t>
            </a:r>
          </a:p>
          <a:p>
            <a:r>
              <a:rPr lang="en-US" sz="2400" dirty="0" smtClean="0"/>
              <a:t>Recognize clones A and B.</a:t>
            </a:r>
          </a:p>
          <a:p>
            <a:r>
              <a:rPr lang="en-US" sz="2400" dirty="0" smtClean="0"/>
              <a:t>A = 15 lines, B = 10 lines</a:t>
            </a:r>
          </a:p>
          <a:p>
            <a:r>
              <a:rPr lang="en-US" sz="2400" dirty="0" smtClean="0"/>
              <a:t>POP of A = 2, POP of B = 2</a:t>
            </a:r>
          </a:p>
          <a:p>
            <a:pPr lvl="1"/>
            <a:r>
              <a:rPr lang="en-US" sz="2400" dirty="0" smtClean="0"/>
              <a:t>POP (</a:t>
            </a:r>
            <a:r>
              <a:rPr lang="en-US" sz="2400" i="1" dirty="0" smtClean="0"/>
              <a:t>population</a:t>
            </a:r>
            <a:r>
              <a:rPr lang="en-US" sz="2400" dirty="0" smtClean="0"/>
              <a:t>) – number of times a clone appears </a:t>
            </a:r>
          </a:p>
          <a:p>
            <a:r>
              <a:rPr lang="en-US" sz="2600" dirty="0" smtClean="0"/>
              <a:t>Merge clones into individual shared functions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11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9490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12</a:t>
            </a:fld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832690" y="1250872"/>
            <a:ext cx="1783510" cy="3736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Elbow Connector 5"/>
          <p:cNvCxnSpPr/>
          <p:nvPr/>
        </p:nvCxnSpPr>
        <p:spPr>
          <a:xfrm>
            <a:off x="2854960" y="1854514"/>
            <a:ext cx="1061722" cy="484825"/>
          </a:xfrm>
          <a:prstGeom prst="bentConnector3">
            <a:avLst>
              <a:gd name="adj1" fmla="val 10023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117215" y="2421257"/>
            <a:ext cx="1598930" cy="8077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Clone Detection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Software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17215" y="3747755"/>
            <a:ext cx="1660525" cy="55371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Clone Pair Data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916680" y="3305852"/>
            <a:ext cx="1" cy="3222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>
            <a:off x="1716883" y="5143110"/>
            <a:ext cx="1216875" cy="334503"/>
          </a:xfrm>
          <a:prstGeom prst="bentConnector3">
            <a:avLst>
              <a:gd name="adj1" fmla="val -9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916680" y="4429171"/>
            <a:ext cx="1" cy="3222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117214" y="4906502"/>
            <a:ext cx="1598930" cy="807721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CCM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3310" y="572525"/>
            <a:ext cx="1727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 Code: S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88713" y="85735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|S| = 100 Lines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560063" y="119727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05816" y="4758726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837985" y="2304343"/>
            <a:ext cx="1783510" cy="476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835338" y="3042429"/>
            <a:ext cx="1783510" cy="3285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 10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25128" y="1709605"/>
            <a:ext cx="1783510" cy="476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827395" y="3706441"/>
            <a:ext cx="1783510" cy="3285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 10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678487" y="957205"/>
            <a:ext cx="1783510" cy="20050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371993" y="913403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Rounded Rectangle 62"/>
          <p:cNvSpPr/>
          <p:nvPr/>
        </p:nvSpPr>
        <p:spPr>
          <a:xfrm>
            <a:off x="5678487" y="1088948"/>
            <a:ext cx="1783510" cy="21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A: Function Call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5678487" y="1423888"/>
            <a:ext cx="1783510" cy="219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A: Function Call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5678487" y="1813449"/>
            <a:ext cx="1783510" cy="2194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: Function Call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5678487" y="2272744"/>
            <a:ext cx="1783510" cy="2194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: Function Call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678487" y="544071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S’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389880" y="1013987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7394839" y="1332588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389880" y="170902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7389880" y="2185484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5678487" y="2969381"/>
            <a:ext cx="1783510" cy="17655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5247540" y="445093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83</a:t>
            </a:r>
            <a:endParaRPr lang="en-US" dirty="0"/>
          </a:p>
        </p:txBody>
      </p:sp>
      <p:cxnSp>
        <p:nvCxnSpPr>
          <p:cNvPr id="76" name="Elbow Connector 75"/>
          <p:cNvCxnSpPr/>
          <p:nvPr/>
        </p:nvCxnSpPr>
        <p:spPr>
          <a:xfrm flipV="1">
            <a:off x="4771035" y="4889499"/>
            <a:ext cx="1810740" cy="700683"/>
          </a:xfrm>
          <a:prstGeom prst="bentConnector3">
            <a:avLst>
              <a:gd name="adj1" fmla="val 99973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Rounded Rectangle 102"/>
          <p:cNvSpPr/>
          <p:nvPr/>
        </p:nvSpPr>
        <p:spPr>
          <a:xfrm>
            <a:off x="5675862" y="3213386"/>
            <a:ext cx="1786135" cy="476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5680380" y="4168153"/>
            <a:ext cx="1783510" cy="32858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 10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678487" y="2978905"/>
            <a:ext cx="1783510" cy="237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A: Initialization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5678487" y="3675825"/>
            <a:ext cx="1783510" cy="2373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A: Termination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680162" y="3930025"/>
            <a:ext cx="1781835" cy="2373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B: Initialization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680162" y="4497570"/>
            <a:ext cx="1781835" cy="2373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B: Termination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396233" y="2888940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7396233" y="3583211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7396233" y="3851502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7396233" y="4401998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- 1 Line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6700995" y="5251355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|S’| = 83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7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7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50" autoRev="1" fill="remove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8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9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0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250" autoRev="1" fill="remove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4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5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50" autoRev="1" fill="remove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1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remove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250" autoRev="1" fill="remov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6" dur="250" autoRev="1" fill="remov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7" dur="250" autoRev="1" fill="remov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50" autoRev="1" fill="remov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250" autoRev="1" fill="remov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1" dur="250" autoRev="1" fill="remov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2" dur="250" autoRev="1" fill="remov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250" autoRev="1" fill="remov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25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8" dur="25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9" dur="25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50" autoRev="1" fill="remove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250" autoRev="1" fill="remov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3" dur="250" autoRev="1" fill="remove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4" dur="250" autoRev="1" fill="remove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250" autoRev="1" fill="remove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2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3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50" autoRev="1" fill="remove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7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78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250" autoRev="1" fill="remove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4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5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250" autoRev="1" fill="remove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8" dur="250" autoRev="1" fill="remov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9" dur="250" autoRev="1" fill="remov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0" dur="250" autoRev="1" fill="remov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1" dur="250" autoRev="1" fill="remove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27" presetClass="emph" presetSubtype="0" fill="remove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3" dur="250" autoRev="1" fill="remov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4" dur="250" autoRev="1" fill="remov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5" dur="250" autoRev="1" fill="remov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250" autoRev="1" fill="remove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9" grpId="0" animBg="1"/>
      <p:bldP spid="46" grpId="0" animBg="1"/>
      <p:bldP spid="52" grpId="0"/>
      <p:bldP spid="53" grpId="0"/>
      <p:bldP spid="54" grpId="0"/>
      <p:bldP spid="56" grpId="0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1" grpId="0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/>
      <p:bldP spid="68" grpId="0"/>
      <p:bldP spid="69" grpId="0"/>
      <p:bldP spid="70" grpId="0"/>
      <p:bldP spid="71" grpId="0"/>
      <p:bldP spid="72" grpId="0" animBg="1"/>
      <p:bldP spid="74" grpId="0"/>
      <p:bldP spid="103" grpId="0" animBg="1"/>
      <p:bldP spid="103" grpId="1" animBg="1"/>
      <p:bldP spid="103" grpId="2" animBg="1"/>
      <p:bldP spid="104" grpId="0" animBg="1"/>
      <p:bldP spid="104" grpId="2" animBg="1"/>
      <p:bldP spid="106" grpId="0" animBg="1"/>
      <p:bldP spid="106" grpId="1" animBg="1"/>
      <p:bldP spid="107" grpId="0" animBg="1"/>
      <p:bldP spid="107" grpId="1" animBg="1"/>
      <p:bldP spid="110" grpId="0" animBg="1"/>
      <p:bldP spid="110" grpId="2" animBg="1"/>
      <p:bldP spid="111" grpId="0" animBg="1"/>
      <p:bldP spid="111" grpId="2" animBg="1"/>
      <p:bldP spid="116" grpId="0"/>
      <p:bldP spid="117" grpId="0"/>
      <p:bldP spid="118" grpId="0"/>
      <p:bldP spid="119" grpId="0"/>
      <p:bldP spid="1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179807"/>
              </p:ext>
            </p:extLst>
          </p:nvPr>
        </p:nvGraphicFramePr>
        <p:xfrm>
          <a:off x="609600" y="1801813"/>
          <a:ext cx="65055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88"/>
                <a:gridCol w="32527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Clone Length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4821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43684"/>
              </p:ext>
            </p:extLst>
          </p:nvPr>
        </p:nvGraphicFramePr>
        <p:xfrm>
          <a:off x="609600" y="1801813"/>
          <a:ext cx="65055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88"/>
                <a:gridCol w="32527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Clone Length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20050" y="6044537"/>
            <a:ext cx="880364" cy="647701"/>
          </a:xfrm>
        </p:spPr>
        <p:txBody>
          <a:bodyPr/>
          <a:lstStyle/>
          <a:p>
            <a:fld id="{4FAB73BC-B049-4115-A692-8D63A059BFB8}" type="slidenum">
              <a:rPr lang="en-US" sz="2400" smtClean="0">
                <a:solidFill>
                  <a:schemeClr val="bg1"/>
                </a:solidFill>
              </a:rPr>
              <a:pPr/>
              <a:t>14</a:t>
            </a:fld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599" y="2521425"/>
            <a:ext cx="6505577" cy="424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2707" y="4253683"/>
            <a:ext cx="6319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Sum of all Unique Code Clone Lengths x POP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905734"/>
              </p:ext>
            </p:extLst>
          </p:nvPr>
        </p:nvGraphicFramePr>
        <p:xfrm>
          <a:off x="814387" y="494217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Clone 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A</a:t>
                      </a:r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5387975" y="6060412"/>
            <a:ext cx="1522412" cy="3651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9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11" grpId="0" animBg="1"/>
      <p:bldP spid="1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429615"/>
              </p:ext>
            </p:extLst>
          </p:nvPr>
        </p:nvGraphicFramePr>
        <p:xfrm>
          <a:off x="609600" y="1801813"/>
          <a:ext cx="65055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88"/>
                <a:gridCol w="32527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Clone Length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15</a:t>
            </a:fld>
            <a:endParaRPr lang="en-US" sz="1800" dirty="0"/>
          </a:p>
        </p:txBody>
      </p:sp>
      <p:sp>
        <p:nvSpPr>
          <p:cNvPr id="3" name="Rectangle 2"/>
          <p:cNvSpPr/>
          <p:nvPr/>
        </p:nvSpPr>
        <p:spPr>
          <a:xfrm>
            <a:off x="609599" y="2905125"/>
            <a:ext cx="6505577" cy="3841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0623" y="4047063"/>
            <a:ext cx="7270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(|S| - Total Clone Length) + Total Function Calls + Total Shared Function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08914" y="4318656"/>
            <a:ext cx="310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 Lines + 4 Lines + 29 Lines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6087"/>
              </p:ext>
            </p:extLst>
          </p:nvPr>
        </p:nvGraphicFramePr>
        <p:xfrm>
          <a:off x="1577284" y="4687871"/>
          <a:ext cx="441234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3416"/>
                <a:gridCol w="492355"/>
                <a:gridCol w="595086"/>
                <a:gridCol w="100148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Function(Clone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Core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Initialization 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Termination Lines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987925" y="6171228"/>
            <a:ext cx="1001701" cy="3594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21849" y="4512704"/>
            <a:ext cx="2778325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Note: Initialization and</a:t>
            </a:r>
          </a:p>
          <a:p>
            <a:r>
              <a:rPr lang="en-US" dirty="0" smtClean="0"/>
              <a:t>Termination may be </a:t>
            </a:r>
          </a:p>
          <a:p>
            <a:r>
              <a:rPr lang="en-US" dirty="0"/>
              <a:t>c</a:t>
            </a:r>
            <a:r>
              <a:rPr lang="en-US" dirty="0" smtClean="0"/>
              <a:t>onfigured to be a value </a:t>
            </a:r>
          </a:p>
          <a:p>
            <a:r>
              <a:rPr lang="en-US" dirty="0" smtClean="0"/>
              <a:t>other than the 1 Line</a:t>
            </a:r>
          </a:p>
          <a:p>
            <a:r>
              <a:rPr lang="en-US" dirty="0"/>
              <a:t>d</a:t>
            </a:r>
            <a:r>
              <a:rPr lang="en-US" dirty="0" smtClean="0"/>
              <a:t>efault value.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4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6" grpId="1"/>
      <p:bldP spid="9" grpId="0"/>
      <p:bldP spid="16" grpId="0" animBg="1"/>
      <p:bldP spid="16" grpId="1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429273"/>
              </p:ext>
            </p:extLst>
          </p:nvPr>
        </p:nvGraphicFramePr>
        <p:xfrm>
          <a:off x="609600" y="1801813"/>
          <a:ext cx="65055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88"/>
                <a:gridCol w="32527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Clone Length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16</a:t>
            </a:fld>
            <a:endParaRPr lang="en-US" sz="1800" dirty="0"/>
          </a:p>
        </p:txBody>
      </p:sp>
      <p:sp>
        <p:nvSpPr>
          <p:cNvPr id="3" name="Rectangle 2"/>
          <p:cNvSpPr/>
          <p:nvPr/>
        </p:nvSpPr>
        <p:spPr>
          <a:xfrm>
            <a:off x="609599" y="3286125"/>
            <a:ext cx="6505577" cy="3841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58176" y="4239399"/>
            <a:ext cx="5008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|S| - |S’| = Lines of Code Reduced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879585" y="4803275"/>
            <a:ext cx="1965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100 - 83 = 17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956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Case and Illustration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79794"/>
              </p:ext>
            </p:extLst>
          </p:nvPr>
        </p:nvGraphicFramePr>
        <p:xfrm>
          <a:off x="609600" y="1801813"/>
          <a:ext cx="65055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788"/>
                <a:gridCol w="32527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Clone Length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17</a:t>
            </a:fld>
            <a:endParaRPr lang="en-US" sz="1800" dirty="0"/>
          </a:p>
        </p:txBody>
      </p:sp>
      <p:sp>
        <p:nvSpPr>
          <p:cNvPr id="3" name="Rectangle 2"/>
          <p:cNvSpPr/>
          <p:nvPr/>
        </p:nvSpPr>
        <p:spPr>
          <a:xfrm>
            <a:off x="609599" y="3648075"/>
            <a:ext cx="6505577" cy="3841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6492" y="4331732"/>
            <a:ext cx="6071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(Lines of Code Reduced / |S|) x 100 = Percent Reduction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022781" y="4734878"/>
            <a:ext cx="367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(17 Lines / 100 Lines) x 100 = 17%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3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Overlapping and Embedded Code Clones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18</a:t>
            </a:fld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72390" y="2020491"/>
            <a:ext cx="1783510" cy="3736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9763" y="196689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5516" y="5528345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71971" y="2685177"/>
            <a:ext cx="1781129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71178" y="2196679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69590" y="3684712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71178" y="4667061"/>
            <a:ext cx="1783510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2895599" y="2160590"/>
            <a:ext cx="4061713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Sections of code, identified as code clones that share a portion of their code with another unique code clone </a:t>
            </a:r>
          </a:p>
          <a:p>
            <a:r>
              <a:rPr lang="en-US" sz="2400" dirty="0" smtClean="0"/>
              <a:t>Not uncommon, must be accounted for.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895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Overlapping and Embedded Code Clones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19</a:t>
            </a:fld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72390" y="2020491"/>
            <a:ext cx="1783510" cy="3736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9763" y="196689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5516" y="5528345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71971" y="2685177"/>
            <a:ext cx="1781129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71178" y="2196679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69590" y="3684712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71178" y="4667061"/>
            <a:ext cx="1783510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2895599" y="2160590"/>
            <a:ext cx="4061713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Can no longer simply create shared function for A and B</a:t>
            </a:r>
          </a:p>
          <a:p>
            <a:r>
              <a:rPr lang="en-US" sz="2400" dirty="0" smtClean="0"/>
              <a:t>We decide to use the “Chunking Method”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294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R</a:t>
            </a:r>
            <a:r>
              <a:rPr lang="en-US" sz="2400" dirty="0" smtClean="0"/>
              <a:t>eview Code Clones</a:t>
            </a:r>
          </a:p>
          <a:p>
            <a:r>
              <a:rPr lang="en-US" sz="2400" dirty="0" smtClean="0"/>
              <a:t>Prior Code Clone Research</a:t>
            </a:r>
          </a:p>
          <a:p>
            <a:r>
              <a:rPr lang="en-US" sz="2400" dirty="0" smtClean="0"/>
              <a:t>Refactoring/Merging Code Clones</a:t>
            </a:r>
          </a:p>
          <a:p>
            <a:r>
              <a:rPr lang="en-US" sz="2400" dirty="0" smtClean="0"/>
              <a:t>Complete Code-Clone Merge Explanation</a:t>
            </a:r>
          </a:p>
          <a:p>
            <a:r>
              <a:rPr lang="en-US" sz="2400" dirty="0" smtClean="0"/>
              <a:t>Basic Case and Illustration</a:t>
            </a:r>
          </a:p>
          <a:p>
            <a:r>
              <a:rPr lang="en-US" sz="2400" dirty="0" smtClean="0"/>
              <a:t>Expand to Difficult </a:t>
            </a:r>
            <a:r>
              <a:rPr lang="en-US" sz="2400" dirty="0" smtClean="0"/>
              <a:t>Case </a:t>
            </a:r>
            <a:r>
              <a:rPr lang="en-US" sz="2400" dirty="0" smtClean="0"/>
              <a:t>(Overlapping and Embedded Code Clones)</a:t>
            </a:r>
          </a:p>
          <a:p>
            <a:r>
              <a:rPr lang="en-US" sz="2400" dirty="0" smtClean="0"/>
              <a:t>Prototype tool and its application</a:t>
            </a:r>
          </a:p>
          <a:p>
            <a:r>
              <a:rPr lang="en-US" sz="2400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94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Overlapping and Embedded Code Clones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20</a:t>
            </a:fld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72390" y="2020491"/>
            <a:ext cx="1783510" cy="3736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99763" y="196689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5516" y="5528345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971971" y="2685177"/>
            <a:ext cx="1781129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71178" y="2196679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69590" y="3684712"/>
            <a:ext cx="1783510" cy="804235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 15 Lines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71178" y="4667061"/>
            <a:ext cx="1783510" cy="7901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B: 15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009403" y="2683718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2009403" y="4182560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011827" y="4665459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753100" y="1998833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|S| = 100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4928568" y="2020491"/>
            <a:ext cx="1783510" cy="3736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655941" y="196689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01694" y="5528345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4928149" y="3013360"/>
            <a:ext cx="1781129" cy="4620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B’: 10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927356" y="2196680"/>
            <a:ext cx="1783510" cy="479086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A’: 10 Lines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925768" y="3684713"/>
            <a:ext cx="1783510" cy="493906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A’: 10 Lines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933706" y="4987750"/>
            <a:ext cx="1783510" cy="4695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B’: 10 Lines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927356" y="2683718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4927356" y="4182560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4929780" y="4665459"/>
            <a:ext cx="1783510" cy="3143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C: 5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91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6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250" autoRev="1" fill="remove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2" grpId="0" animBg="1"/>
      <p:bldP spid="23" grpId="0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68421" y="2020491"/>
            <a:ext cx="1791448" cy="3736713"/>
            <a:chOff x="4925768" y="2020491"/>
            <a:chExt cx="1791448" cy="3736713"/>
          </a:xfrm>
        </p:grpSpPr>
        <p:sp>
          <p:nvSpPr>
            <p:cNvPr id="22" name="Rectangle 21"/>
            <p:cNvSpPr/>
            <p:nvPr/>
          </p:nvSpPr>
          <p:spPr>
            <a:xfrm>
              <a:off x="4928568" y="2020491"/>
              <a:ext cx="1783510" cy="373671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928149" y="3013360"/>
              <a:ext cx="1781129" cy="46201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B’: 10 Lines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927356" y="2196680"/>
              <a:ext cx="1783510" cy="479086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A’: 10 Lines</a:t>
              </a: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925768" y="3684713"/>
              <a:ext cx="1783510" cy="493906"/>
            </a:xfrm>
            <a:prstGeom prst="round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A’: 10 Lines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933706" y="4987750"/>
              <a:ext cx="1783510" cy="46950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B’: 10 Lines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927356" y="2683718"/>
              <a:ext cx="1783510" cy="31433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C: 5 Lines</a:t>
              </a:r>
              <a:endParaRPr lang="en-US" dirty="0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4927356" y="4182560"/>
              <a:ext cx="1783510" cy="31433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C: 5 Lines</a:t>
              </a:r>
              <a:endParaRPr lang="en-US" dirty="0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4929780" y="4665459"/>
              <a:ext cx="1783510" cy="31433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C: 5 Lines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Overlapping and Embedded Code Clones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21</a:t>
            </a:fld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699763" y="196689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5516" y="5528345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2895599" y="2160590"/>
            <a:ext cx="4061713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After creating “chunks” can create a shared method for each</a:t>
            </a:r>
          </a:p>
          <a:p>
            <a:r>
              <a:rPr lang="en-US" sz="2400" dirty="0" smtClean="0"/>
              <a:t>Create calls as normal</a:t>
            </a:r>
          </a:p>
          <a:p>
            <a:r>
              <a:rPr lang="en-US" sz="2400" dirty="0" smtClean="0"/>
              <a:t>Overlaps increase the number of lines required in |S’| </a:t>
            </a:r>
          </a:p>
        </p:txBody>
      </p:sp>
    </p:spTree>
    <p:extLst>
      <p:ext uri="{BB962C8B-B14F-4D97-AF65-F5344CB8AC3E}">
        <p14:creationId xmlns:p14="http://schemas.microsoft.com/office/powerpoint/2010/main" val="134502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CCM Size Estimation Prototype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Tool used to </a:t>
            </a:r>
            <a:r>
              <a:rPr lang="en-US" sz="2400" b="1" dirty="0" smtClean="0"/>
              <a:t>estimate</a:t>
            </a:r>
            <a:r>
              <a:rPr lang="en-US" sz="2400" dirty="0" smtClean="0"/>
              <a:t> system size after merging all code clones. </a:t>
            </a:r>
          </a:p>
          <a:p>
            <a:r>
              <a:rPr lang="en-US" sz="2400" dirty="0" smtClean="0"/>
              <a:t>Tool uses </a:t>
            </a:r>
            <a:r>
              <a:rPr lang="en-US" sz="2400" dirty="0" err="1" smtClean="0"/>
              <a:t>CCFinderX</a:t>
            </a:r>
            <a:r>
              <a:rPr lang="en-US" sz="2400" dirty="0" smtClean="0"/>
              <a:t> as part of the required input [6]</a:t>
            </a:r>
          </a:p>
          <a:p>
            <a:pPr lvl="1"/>
            <a:r>
              <a:rPr lang="en-US" sz="2400" dirty="0" smtClean="0"/>
              <a:t>Generates clone pair data used by the algorithm</a:t>
            </a:r>
            <a:endParaRPr lang="en-US" sz="2400" dirty="0"/>
          </a:p>
          <a:p>
            <a:r>
              <a:rPr lang="en-US" sz="2400" dirty="0" smtClean="0"/>
              <a:t>Source code </a:t>
            </a:r>
            <a:r>
              <a:rPr lang="en-US" sz="2400" i="1" dirty="0" smtClean="0"/>
              <a:t>S</a:t>
            </a:r>
            <a:r>
              <a:rPr lang="en-US" sz="2400" dirty="0" smtClean="0"/>
              <a:t> is also required input.</a:t>
            </a:r>
          </a:p>
          <a:p>
            <a:r>
              <a:rPr lang="en-US" sz="2400" dirty="0" smtClean="0"/>
              <a:t>Removal of whitespace/comments before running </a:t>
            </a:r>
            <a:r>
              <a:rPr lang="en-US" sz="2400" dirty="0" err="1" smtClean="0"/>
              <a:t>CCFinderX</a:t>
            </a:r>
            <a:r>
              <a:rPr lang="en-US" sz="2400" dirty="0" smtClean="0"/>
              <a:t> and tool.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22</a:t>
            </a:fld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09599" y="5861154"/>
            <a:ext cx="371287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[6] </a:t>
            </a:r>
            <a:r>
              <a:rPr lang="en-US" sz="1100" dirty="0" err="1" smtClean="0"/>
              <a:t>CCFinderX</a:t>
            </a:r>
            <a:r>
              <a:rPr lang="en-US" sz="1100" dirty="0" smtClean="0"/>
              <a:t> </a:t>
            </a:r>
            <a:r>
              <a:rPr lang="en-US" sz="1100" dirty="0"/>
              <a:t>Official site, http://www.ccfinder.net/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9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of the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687672" cy="3880773"/>
          </a:xfrm>
        </p:spPr>
        <p:txBody>
          <a:bodyPr/>
          <a:lstStyle/>
          <a:p>
            <a:r>
              <a:rPr lang="en-US" sz="2400" dirty="0" smtClean="0"/>
              <a:t>Three examples of source codes used as part of CCM Prototype application</a:t>
            </a:r>
          </a:p>
          <a:p>
            <a:pPr lvl="1"/>
            <a:r>
              <a:rPr lang="en-US" sz="2400" i="1" dirty="0" smtClean="0"/>
              <a:t>Multilap.java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Java JDK [7]</a:t>
            </a:r>
          </a:p>
          <a:p>
            <a:pPr lvl="1"/>
            <a:r>
              <a:rPr lang="en-US" sz="2400" dirty="0" smtClean="0"/>
              <a:t>Quake Engine</a:t>
            </a:r>
            <a:r>
              <a:rPr lang="en-US" sz="2400" dirty="0"/>
              <a:t> </a:t>
            </a:r>
            <a:r>
              <a:rPr lang="en-US" sz="2400" dirty="0" smtClean="0"/>
              <a:t>[8]</a:t>
            </a:r>
            <a:endParaRPr lang="en-US" sz="2400" dirty="0"/>
          </a:p>
          <a:p>
            <a:r>
              <a:rPr lang="en-US" sz="2400" dirty="0" smtClean="0"/>
              <a:t>Java JDK and Quake Engine chosen due to large size.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599" y="5654538"/>
            <a:ext cx="597108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[7] Java </a:t>
            </a:r>
            <a:r>
              <a:rPr lang="en-US" sz="1000" dirty="0"/>
              <a:t>SE j Oracle Technology Network j Oracle, http://www.oracle.com/technetwork/java/javase </a:t>
            </a:r>
            <a:r>
              <a:rPr lang="en-US" sz="1000" dirty="0" smtClean="0"/>
              <a:t>.</a:t>
            </a:r>
          </a:p>
          <a:p>
            <a:r>
              <a:rPr lang="en-US" sz="1000" dirty="0"/>
              <a:t>Java. SE Development Kit 8, Update 77 Release Notes, http://</a:t>
            </a:r>
            <a:r>
              <a:rPr lang="en-US" sz="1000" dirty="0" smtClean="0"/>
              <a:t>www.oracle.com/technetwork/java/javase/8u77-relnotes-2944725.html.</a:t>
            </a:r>
            <a:endParaRPr lang="en-US" sz="1000" dirty="0"/>
          </a:p>
          <a:p>
            <a:r>
              <a:rPr lang="en-US" sz="1000" dirty="0" smtClean="0"/>
              <a:t>[8] GitHub </a:t>
            </a:r>
            <a:r>
              <a:rPr lang="en-US" sz="1000" dirty="0"/>
              <a:t>- id-Software/Quake: Quake GPL Source Release, https://github.com/id-Software/Quake . © 1992</a:t>
            </a:r>
          </a:p>
          <a:p>
            <a:endParaRPr lang="en-US" sz="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8270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Multilap.java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7451" y="1930400"/>
            <a:ext cx="2799861" cy="3880773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Control to show multiple overlapping code clones.</a:t>
            </a:r>
          </a:p>
          <a:p>
            <a:r>
              <a:rPr lang="en-US" sz="2800" dirty="0" smtClean="0"/>
              <a:t>Can follow the calculations for this step-by-step in paper.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611677"/>
            <a:ext cx="3419475" cy="42862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74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JDK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40275"/>
            <a:ext cx="6347714" cy="130108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Code clone volume:</a:t>
            </a:r>
          </a:p>
          <a:p>
            <a:pPr lvl="1"/>
            <a:r>
              <a:rPr lang="en-US" dirty="0" smtClean="0"/>
              <a:t>Calculated via: (Total Clone Length/|S|) x 100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25</a:t>
            </a:fld>
            <a:endParaRPr lang="en-US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205419"/>
              </p:ext>
            </p:extLst>
          </p:nvPr>
        </p:nvGraphicFramePr>
        <p:xfrm>
          <a:off x="609598" y="1930400"/>
          <a:ext cx="651018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5090"/>
                <a:gridCol w="32550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813,546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Clone 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207,072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 Clone 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25.45%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</a:t>
                      </a:r>
                      <a:r>
                        <a:rPr lang="en-US" baseline="0" dirty="0" smtClean="0"/>
                        <a:t>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708,139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</a:t>
                      </a:r>
                      <a:r>
                        <a:rPr lang="en-US" baseline="0" dirty="0" smtClean="0"/>
                        <a:t>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105,407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Percent</a:t>
                      </a:r>
                      <a:r>
                        <a:rPr lang="en-US" baseline="0" dirty="0" smtClean="0"/>
                        <a:t> Reduction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12.96%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09598" y="6255358"/>
            <a:ext cx="148309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00" dirty="0" smtClean="0"/>
              <a:t>Java </a:t>
            </a:r>
            <a:r>
              <a:rPr lang="en-US" altLang="ja-JP" sz="1000" dirty="0"/>
              <a:t>JDK 1.8.0_77-b03</a:t>
            </a:r>
          </a:p>
        </p:txBody>
      </p:sp>
    </p:spTree>
    <p:extLst>
      <p:ext uri="{BB962C8B-B14F-4D97-AF65-F5344CB8AC3E}">
        <p14:creationId xmlns:p14="http://schemas.microsoft.com/office/powerpoint/2010/main" val="102470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JDK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4374776"/>
            <a:ext cx="6347714" cy="2259106"/>
          </a:xfrm>
        </p:spPr>
        <p:txBody>
          <a:bodyPr>
            <a:normAutofit/>
          </a:bodyPr>
          <a:lstStyle/>
          <a:p>
            <a:r>
              <a:rPr lang="en-US" dirty="0" smtClean="0"/>
              <a:t>Code clone volume: Approx. 25%</a:t>
            </a:r>
          </a:p>
          <a:p>
            <a:r>
              <a:rPr lang="en-US" dirty="0" smtClean="0"/>
              <a:t>Most common POP is 2 </a:t>
            </a:r>
          </a:p>
          <a:p>
            <a:r>
              <a:rPr lang="en-US" dirty="0" smtClean="0"/>
              <a:t>If we assume every clone has POP of 2, expected reduction percent would be about half of code clone volume. (12.73%)</a:t>
            </a:r>
          </a:p>
          <a:p>
            <a:r>
              <a:rPr lang="en-US" dirty="0" smtClean="0"/>
              <a:t>Actual Reduction: 12.96%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431366"/>
            <a:ext cx="5701554" cy="342389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5168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Quake Engine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27</a:t>
            </a:fld>
            <a:endParaRPr lang="en-US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204363"/>
              </p:ext>
            </p:extLst>
          </p:nvPr>
        </p:nvGraphicFramePr>
        <p:xfrm>
          <a:off x="609598" y="1930400"/>
          <a:ext cx="651018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5090"/>
                <a:gridCol w="32550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 Summary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Size |S|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216,722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Clone 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49,098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Code Clone Volume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22.66%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Reduced Size |S’|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194,324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Lines of Code Reduced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22,398 Lines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Percent</a:t>
                      </a:r>
                      <a:r>
                        <a:rPr lang="en-US" baseline="0" dirty="0" smtClean="0"/>
                        <a:t> Reduction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10.33%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Quake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4679577"/>
            <a:ext cx="6347714" cy="2043952"/>
          </a:xfrm>
        </p:spPr>
        <p:txBody>
          <a:bodyPr>
            <a:normAutofit/>
          </a:bodyPr>
          <a:lstStyle/>
          <a:p>
            <a:r>
              <a:rPr lang="en-US" dirty="0" smtClean="0"/>
              <a:t>Code clone volume: Approx. 22.66% </a:t>
            </a:r>
          </a:p>
          <a:p>
            <a:r>
              <a:rPr lang="en-US" dirty="0" smtClean="0"/>
              <a:t>POP 2 is again most frequent, although to a lesser extent. </a:t>
            </a:r>
          </a:p>
          <a:p>
            <a:r>
              <a:rPr lang="en-US" dirty="0" smtClean="0"/>
              <a:t>Expected reduction: 11.33%</a:t>
            </a:r>
          </a:p>
          <a:p>
            <a:r>
              <a:rPr lang="en-US" dirty="0" smtClean="0"/>
              <a:t>Actual reduction: 10.33%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452283"/>
            <a:ext cx="5677620" cy="322729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6538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1"/>
            <a:ext cx="6347714" cy="332581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Quantitative evaluation:</a:t>
            </a:r>
          </a:p>
          <a:p>
            <a:pPr lvl="1"/>
            <a:r>
              <a:rPr lang="en-US" sz="2000" dirty="0" smtClean="0"/>
              <a:t>What percentage of the source code could theoretically be reduced?</a:t>
            </a:r>
            <a:endParaRPr lang="en-US" sz="2000" dirty="0"/>
          </a:p>
          <a:p>
            <a:r>
              <a:rPr lang="en-US" sz="2000" dirty="0" smtClean="0"/>
              <a:t>Application results seem reasonable</a:t>
            </a:r>
          </a:p>
          <a:p>
            <a:pPr lvl="1"/>
            <a:r>
              <a:rPr lang="en-US" sz="2000" dirty="0" smtClean="0"/>
              <a:t>Analyzing the POP frequencies, reduction seems consistent with what is expected</a:t>
            </a:r>
            <a:endParaRPr lang="en-US" sz="2000" dirty="0"/>
          </a:p>
          <a:p>
            <a:r>
              <a:rPr lang="en-US" sz="2000" dirty="0" smtClean="0"/>
              <a:t>Code clones with POP value of 2 most common in large sources analyzed by prototype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29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555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code clones?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2063067"/>
          </a:xfrm>
        </p:spPr>
        <p:txBody>
          <a:bodyPr>
            <a:normAutofit/>
          </a:bodyPr>
          <a:lstStyle/>
          <a:p>
            <a:r>
              <a:rPr lang="en-US" sz="2400" b="1" dirty="0"/>
              <a:t>Code clones </a:t>
            </a:r>
            <a:r>
              <a:rPr lang="en-US" sz="2400" dirty="0"/>
              <a:t>– sections of code that are the same or very similar to each </a:t>
            </a:r>
            <a:r>
              <a:rPr lang="en-US" sz="2400" dirty="0" smtClean="0"/>
              <a:t>other</a:t>
            </a:r>
          </a:p>
          <a:p>
            <a:r>
              <a:rPr lang="en-US" sz="2400" dirty="0" smtClean="0"/>
              <a:t>How similar they must be depends on what kind of clone and how one measures their similarity.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3</a:t>
            </a:fld>
            <a:endParaRPr lang="en-US" sz="1800" dirty="0"/>
          </a:p>
        </p:txBody>
      </p:sp>
      <p:pic>
        <p:nvPicPr>
          <p:cNvPr id="1026" name="Picture 2" descr="http://learn.genetics.utah.edu/content/cloning/whyclone/images/clon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536" y="4139556"/>
            <a:ext cx="3289969" cy="219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4955" y="6427166"/>
            <a:ext cx="536755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Image: http</a:t>
            </a:r>
            <a:r>
              <a:rPr lang="en-US" sz="1000" dirty="0"/>
              <a:t>://learn.genetics.utah.edu/content/cloning/whyclone/images/clones.jpg</a:t>
            </a:r>
          </a:p>
        </p:txBody>
      </p:sp>
    </p:spTree>
    <p:extLst>
      <p:ext uri="{BB962C8B-B14F-4D97-AF65-F5344CB8AC3E}">
        <p14:creationId xmlns:p14="http://schemas.microsoft.com/office/powerpoint/2010/main" val="407302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Code Clones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Type 1</a:t>
            </a:r>
            <a:r>
              <a:rPr lang="en-US" sz="2400" dirty="0" smtClean="0"/>
              <a:t> – Identical</a:t>
            </a:r>
          </a:p>
          <a:p>
            <a:r>
              <a:rPr lang="en-US" sz="2400" b="1" dirty="0" smtClean="0"/>
              <a:t>Type 2</a:t>
            </a:r>
            <a:r>
              <a:rPr lang="en-US" sz="2400" dirty="0" smtClean="0"/>
              <a:t> – Different variable names/values </a:t>
            </a:r>
          </a:p>
          <a:p>
            <a:r>
              <a:rPr lang="en-US" sz="2400" b="1" dirty="0" smtClean="0"/>
              <a:t>Type 3</a:t>
            </a:r>
            <a:r>
              <a:rPr lang="en-US" sz="2400" dirty="0" smtClean="0"/>
              <a:t> – May have additions, deletions, altered statements due to editing</a:t>
            </a:r>
          </a:p>
          <a:p>
            <a:r>
              <a:rPr lang="en-US" sz="2400" b="1" dirty="0" smtClean="0"/>
              <a:t>Type 4</a:t>
            </a:r>
            <a:r>
              <a:rPr lang="en-US" sz="2400" dirty="0" smtClean="0"/>
              <a:t> – Semantic, has same function but different structure or syntax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0849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code clones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443383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Code clones increase maintenance costs</a:t>
            </a:r>
          </a:p>
          <a:p>
            <a:pPr lvl="1"/>
            <a:r>
              <a:rPr lang="en-US" sz="2400" dirty="0" smtClean="0"/>
              <a:t>Inconsistent changes lead to bugs [1]</a:t>
            </a:r>
          </a:p>
          <a:p>
            <a:pPr lvl="1"/>
            <a:r>
              <a:rPr lang="en-US" sz="2400" dirty="0" smtClean="0"/>
              <a:t>“Nearly every second unintentionally inconsistent change to a code clone leads to a fault” [2]</a:t>
            </a:r>
          </a:p>
          <a:p>
            <a:r>
              <a:rPr lang="en-US" sz="2400" dirty="0" smtClean="0"/>
              <a:t>As project increases in size, more likely for unintentional code clones to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appear</a:t>
            </a:r>
            <a:r>
              <a:rPr lang="en-US" sz="2400" dirty="0" smtClean="0"/>
              <a:t> [3]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5</a:t>
            </a:fld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609598" y="5440556"/>
            <a:ext cx="63477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[1] </a:t>
            </a:r>
            <a:r>
              <a:rPr lang="en-US" sz="1000" dirty="0" err="1" smtClean="0"/>
              <a:t>Chanchal</a:t>
            </a:r>
            <a:r>
              <a:rPr lang="en-US" sz="1000" dirty="0" smtClean="0"/>
              <a:t> </a:t>
            </a:r>
            <a:r>
              <a:rPr lang="en-US" sz="1000" dirty="0"/>
              <a:t>K. Roy, James R. Cordy, Rainer </a:t>
            </a:r>
            <a:r>
              <a:rPr lang="en-US" sz="1000" dirty="0" err="1"/>
              <a:t>Koschke</a:t>
            </a:r>
            <a:r>
              <a:rPr lang="en-US" sz="1000" dirty="0"/>
              <a:t>, Comparison and evaluation of code </a:t>
            </a:r>
            <a:r>
              <a:rPr lang="en-US" sz="1000" dirty="0" smtClean="0"/>
              <a:t>clone </a:t>
            </a:r>
            <a:r>
              <a:rPr lang="en-US" sz="1000" dirty="0"/>
              <a:t>detection techniques and tools: A qualitative approach, Sci. </a:t>
            </a:r>
            <a:r>
              <a:rPr lang="en-US" sz="1000" dirty="0" err="1"/>
              <a:t>Comput</a:t>
            </a:r>
            <a:r>
              <a:rPr lang="en-US" sz="1000" dirty="0"/>
              <a:t>. Program., </a:t>
            </a:r>
            <a:r>
              <a:rPr lang="en-US" sz="1000" dirty="0" smtClean="0"/>
              <a:t>Vol.74</a:t>
            </a:r>
            <a:r>
              <a:rPr lang="en-US" sz="1000" dirty="0"/>
              <a:t>, No.7, pp.470-497 (2007</a:t>
            </a:r>
            <a:r>
              <a:rPr lang="en-US" sz="1000" dirty="0" smtClean="0"/>
              <a:t>).</a:t>
            </a:r>
          </a:p>
          <a:p>
            <a:r>
              <a:rPr lang="en-US" sz="1000" dirty="0" smtClean="0"/>
              <a:t>[2] </a:t>
            </a:r>
            <a:r>
              <a:rPr lang="en-US" sz="1000" dirty="0" err="1" smtClean="0"/>
              <a:t>Elmar</a:t>
            </a:r>
            <a:r>
              <a:rPr lang="en-US" sz="1000" dirty="0" smtClean="0"/>
              <a:t> </a:t>
            </a:r>
            <a:r>
              <a:rPr lang="en-US" sz="1000" dirty="0" err="1"/>
              <a:t>Juergens</a:t>
            </a:r>
            <a:r>
              <a:rPr lang="en-US" sz="1000" dirty="0"/>
              <a:t>, Florian </a:t>
            </a:r>
            <a:r>
              <a:rPr lang="en-US" sz="1000" dirty="0" err="1"/>
              <a:t>Deissenboeck</a:t>
            </a:r>
            <a:r>
              <a:rPr lang="en-US" sz="1000" dirty="0"/>
              <a:t>, Benjamin Hummel, Stefan Wagner, Do code </a:t>
            </a:r>
            <a:r>
              <a:rPr lang="en-US" sz="1000" dirty="0" smtClean="0"/>
              <a:t>clones </a:t>
            </a:r>
            <a:r>
              <a:rPr lang="en-US" sz="1000" dirty="0"/>
              <a:t>matter?, In Proceedings of the 31st </a:t>
            </a:r>
            <a:r>
              <a:rPr lang="en-US" sz="1000" dirty="0" smtClean="0"/>
              <a:t>Inter-national </a:t>
            </a:r>
            <a:r>
              <a:rPr lang="en-US" sz="1000" dirty="0"/>
              <a:t>Conference on Software </a:t>
            </a:r>
            <a:r>
              <a:rPr lang="en-US" sz="1000" dirty="0" smtClean="0"/>
              <a:t>Engineering </a:t>
            </a:r>
            <a:r>
              <a:rPr lang="en-US" sz="1000" dirty="0"/>
              <a:t>(ICSE ’09), pp.485-495 (2009</a:t>
            </a:r>
            <a:r>
              <a:rPr lang="en-US" sz="1000" dirty="0" smtClean="0"/>
              <a:t>).</a:t>
            </a:r>
          </a:p>
          <a:p>
            <a:r>
              <a:rPr lang="en-US" sz="1000" dirty="0" smtClean="0"/>
              <a:t>[3] </a:t>
            </a:r>
            <a:r>
              <a:rPr lang="it-IT" sz="1000" dirty="0" smtClean="0"/>
              <a:t>Michel </a:t>
            </a:r>
            <a:r>
              <a:rPr lang="it-IT" sz="1000" dirty="0"/>
              <a:t>Dagenais, Ettore Merlo, Bruno Lagu¨e, and Daniel Proulx. </a:t>
            </a:r>
            <a:r>
              <a:rPr lang="en-US" sz="1000" dirty="0"/>
              <a:t>Clones occurrence </a:t>
            </a:r>
            <a:r>
              <a:rPr lang="en-US" sz="1000" dirty="0" smtClean="0"/>
              <a:t>in </a:t>
            </a:r>
            <a:r>
              <a:rPr lang="en-US" sz="1000" dirty="0"/>
              <a:t>large object oriented software packages. In Pro-</a:t>
            </a:r>
            <a:r>
              <a:rPr lang="en-US" sz="1000" dirty="0" err="1"/>
              <a:t>ceedings</a:t>
            </a:r>
            <a:r>
              <a:rPr lang="en-US" sz="1000" dirty="0"/>
              <a:t> of the 8th IBM Centre for </a:t>
            </a:r>
            <a:r>
              <a:rPr lang="en-US" sz="1000" dirty="0" smtClean="0"/>
              <a:t>Advanced </a:t>
            </a:r>
            <a:r>
              <a:rPr lang="en-US" sz="1000" dirty="0"/>
              <a:t>Studies Conference </a:t>
            </a:r>
            <a:r>
              <a:rPr lang="it-IT" sz="1000" dirty="0"/>
              <a:t>(CASCON ’98), pp. 192-200 (1998</a:t>
            </a:r>
            <a:r>
              <a:rPr lang="it-IT" sz="1000" dirty="0" smtClean="0"/>
              <a:t>).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21791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we get rid of clones?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Quantitative evaluation of code clones may help us decide</a:t>
            </a:r>
          </a:p>
          <a:p>
            <a:pPr lvl="1"/>
            <a:r>
              <a:rPr lang="en-US" sz="2400" dirty="0"/>
              <a:t>How much of the software system is made of code clones?</a:t>
            </a:r>
          </a:p>
          <a:p>
            <a:pPr lvl="1"/>
            <a:r>
              <a:rPr lang="en-US" sz="2400" dirty="0"/>
              <a:t>How much of the system size will be reduced if we </a:t>
            </a:r>
            <a:r>
              <a:rPr lang="en-US" sz="2400" b="1" dirty="0"/>
              <a:t>merge</a:t>
            </a:r>
            <a:r>
              <a:rPr lang="en-US" sz="2400" dirty="0"/>
              <a:t> all code clones</a:t>
            </a:r>
            <a:r>
              <a:rPr lang="en-US" sz="2400" dirty="0" smtClean="0"/>
              <a:t>?</a:t>
            </a:r>
          </a:p>
          <a:p>
            <a:r>
              <a:rPr lang="en-US" sz="2600" dirty="0" smtClean="0"/>
              <a:t>Code clone detection tools exist to answer the first question.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90974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Merging?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Merging – we mean a kind of </a:t>
            </a:r>
            <a:r>
              <a:rPr lang="en-US" sz="2000" i="1" dirty="0" smtClean="0"/>
              <a:t>refactoring</a:t>
            </a:r>
          </a:p>
          <a:p>
            <a:r>
              <a:rPr lang="en-US" sz="2000" b="1" dirty="0" smtClean="0"/>
              <a:t>Code refactoring </a:t>
            </a:r>
            <a:r>
              <a:rPr lang="en-US" sz="2000" dirty="0" smtClean="0"/>
              <a:t>– restructuring preexistent code without changing external behavior or final execution result [4]</a:t>
            </a:r>
          </a:p>
          <a:p>
            <a:r>
              <a:rPr lang="en-US" sz="2000" dirty="0" smtClean="0"/>
              <a:t>Code clone refactor technique [5] –</a:t>
            </a:r>
          </a:p>
          <a:p>
            <a:pPr lvl="1"/>
            <a:r>
              <a:rPr lang="en-US" sz="2000" dirty="0" smtClean="0"/>
              <a:t>Extract clones from the code</a:t>
            </a:r>
          </a:p>
          <a:p>
            <a:pPr lvl="1"/>
            <a:r>
              <a:rPr lang="en-US" sz="2000" dirty="0" smtClean="0"/>
              <a:t>Create shared function that contains cloned portion</a:t>
            </a:r>
          </a:p>
          <a:p>
            <a:pPr lvl="1"/>
            <a:r>
              <a:rPr lang="en-US" sz="2000" dirty="0" smtClean="0"/>
              <a:t>Create calls to that shared 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7</a:t>
            </a:fld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494676" y="5882158"/>
            <a:ext cx="566693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[4] Martin </a:t>
            </a:r>
            <a:r>
              <a:rPr lang="en-US" sz="1000" dirty="0"/>
              <a:t>Fowler, Refactoring: Improving the Design of Existing Code, Addison-Wesley (1999</a:t>
            </a:r>
            <a:r>
              <a:rPr lang="en-US" sz="1000" dirty="0" smtClean="0"/>
              <a:t>).</a:t>
            </a:r>
          </a:p>
          <a:p>
            <a:r>
              <a:rPr lang="en-US" sz="1000" dirty="0" smtClean="0"/>
              <a:t>[5] </a:t>
            </a:r>
            <a:r>
              <a:rPr lang="en-US" sz="1000" dirty="0" err="1" smtClean="0"/>
              <a:t>Yoshiki</a:t>
            </a:r>
            <a:r>
              <a:rPr lang="en-US" sz="1000" dirty="0" smtClean="0"/>
              <a:t> </a:t>
            </a:r>
            <a:r>
              <a:rPr lang="en-US" sz="1000" dirty="0"/>
              <a:t>Higo, Toshihiro </a:t>
            </a:r>
            <a:r>
              <a:rPr lang="en-US" sz="1000" dirty="0" err="1"/>
              <a:t>Kamiya</a:t>
            </a:r>
            <a:r>
              <a:rPr lang="en-US" sz="1000" dirty="0"/>
              <a:t>, Shinji </a:t>
            </a:r>
            <a:r>
              <a:rPr lang="en-US" sz="1000" dirty="0" err="1"/>
              <a:t>Kusumoto</a:t>
            </a:r>
            <a:r>
              <a:rPr lang="en-US" sz="1000" dirty="0"/>
              <a:t>, </a:t>
            </a:r>
            <a:r>
              <a:rPr lang="en-US" sz="1000" dirty="0" err="1"/>
              <a:t>Katsuro</a:t>
            </a:r>
            <a:r>
              <a:rPr lang="en-US" sz="1000" dirty="0"/>
              <a:t> Inoue, Refactoring Support Based </a:t>
            </a:r>
            <a:endParaRPr lang="en-US" sz="1000" dirty="0" smtClean="0"/>
          </a:p>
          <a:p>
            <a:r>
              <a:rPr lang="en-US" sz="1000" dirty="0" smtClean="0"/>
              <a:t>on </a:t>
            </a:r>
            <a:r>
              <a:rPr lang="en-US" sz="1000" dirty="0"/>
              <a:t>Code Clone Analysis, In Proceedings of 5th International Conference on Product Focused </a:t>
            </a:r>
            <a:endParaRPr lang="en-US" sz="1000" dirty="0" smtClean="0"/>
          </a:p>
          <a:p>
            <a:r>
              <a:rPr lang="en-US" sz="1000" dirty="0" smtClean="0"/>
              <a:t>Software </a:t>
            </a:r>
            <a:r>
              <a:rPr lang="en-US" sz="1000" dirty="0"/>
              <a:t>Process Improvement, pp.220-233 (2004).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Code-Clone Merge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/>
            <a:r>
              <a:rPr lang="en-US" sz="2400" b="1" dirty="0" smtClean="0"/>
              <a:t>How </a:t>
            </a:r>
            <a:r>
              <a:rPr lang="en-US" sz="2400" b="1" dirty="0"/>
              <a:t>much of the system size will be reduced if we merge </a:t>
            </a:r>
            <a:r>
              <a:rPr lang="en-US" sz="2400" b="1" dirty="0" smtClean="0"/>
              <a:t>all </a:t>
            </a:r>
            <a:r>
              <a:rPr lang="en-US" sz="2400" b="1" dirty="0"/>
              <a:t>code clones</a:t>
            </a:r>
            <a:r>
              <a:rPr lang="en-US" sz="2400" b="1" dirty="0" smtClean="0"/>
              <a:t>?</a:t>
            </a:r>
          </a:p>
          <a:p>
            <a:pPr marL="342900" lvl="1" indent="-342900"/>
            <a:r>
              <a:rPr lang="en-US" sz="2400" dirty="0" smtClean="0"/>
              <a:t>Complete Code-Clone Merge (CCM) is an algorithm designed to help answer that question</a:t>
            </a:r>
          </a:p>
          <a:p>
            <a:pPr marL="342900" lvl="1" indent="-342900"/>
            <a:endParaRPr lang="en-US" sz="2400" b="1" dirty="0" smtClean="0"/>
          </a:p>
          <a:p>
            <a:pPr marL="342900" lvl="1" indent="-342900"/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7474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CCM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US" sz="2400" dirty="0"/>
              <a:t>We have a source file </a:t>
            </a:r>
            <a:r>
              <a:rPr lang="en-US" sz="2400" i="1" dirty="0"/>
              <a:t>S</a:t>
            </a:r>
            <a:r>
              <a:rPr lang="en-US" sz="2400" dirty="0"/>
              <a:t> of a certain line length </a:t>
            </a:r>
            <a:r>
              <a:rPr lang="en-US" sz="2400" i="1" dirty="0"/>
              <a:t>|S|</a:t>
            </a:r>
          </a:p>
          <a:p>
            <a:pPr marL="342900" lvl="1" indent="-342900"/>
            <a:r>
              <a:rPr lang="en-US" sz="2400" dirty="0"/>
              <a:t>Each code clone will have a unique </a:t>
            </a:r>
            <a:r>
              <a:rPr lang="en-US" sz="2400" i="1" dirty="0"/>
              <a:t>ID</a:t>
            </a:r>
            <a:r>
              <a:rPr lang="en-US" sz="2400" dirty="0"/>
              <a:t>.</a:t>
            </a:r>
          </a:p>
          <a:p>
            <a:pPr marL="342900" lvl="1" indent="-342900"/>
            <a:r>
              <a:rPr lang="en-US" sz="2400" dirty="0"/>
              <a:t>Each unique code clone will be extracted to a shared </a:t>
            </a:r>
            <a:r>
              <a:rPr lang="en-US" sz="2400" dirty="0" smtClean="0"/>
              <a:t>function.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/>
              <a:pPr/>
              <a:t>9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017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2610</TotalTime>
  <Words>1796</Words>
  <Application>Microsoft Office PowerPoint</Application>
  <PresentationFormat>On-screen Show (4:3)</PresentationFormat>
  <Paragraphs>361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メイリオ</vt:lpstr>
      <vt:lpstr>ＭＳ Ｐゴシック</vt:lpstr>
      <vt:lpstr>Arial</vt:lpstr>
      <vt:lpstr>Calibri</vt:lpstr>
      <vt:lpstr>Trebuchet MS</vt:lpstr>
      <vt:lpstr>Wingdings 3</vt:lpstr>
      <vt:lpstr>ファセット</vt:lpstr>
      <vt:lpstr>Estimating Code Size After a Complete Code-Clone Merge</vt:lpstr>
      <vt:lpstr>Outline</vt:lpstr>
      <vt:lpstr>What are code clones?</vt:lpstr>
      <vt:lpstr>Types of Code Clones</vt:lpstr>
      <vt:lpstr>Why do code clones matter?</vt:lpstr>
      <vt:lpstr>Should we get rid of clones?</vt:lpstr>
      <vt:lpstr>What is Merging?</vt:lpstr>
      <vt:lpstr>Complete Code-Clone Merge</vt:lpstr>
      <vt:lpstr>CCM Explained</vt:lpstr>
      <vt:lpstr>CCM Explained</vt:lpstr>
      <vt:lpstr>Basic Case and Illustration</vt:lpstr>
      <vt:lpstr>PowerPoint Presentation</vt:lpstr>
      <vt:lpstr>Basic Case and Illustration</vt:lpstr>
      <vt:lpstr>Basic Case and Illustration</vt:lpstr>
      <vt:lpstr>Basic Case and Illustration</vt:lpstr>
      <vt:lpstr>Basic Case and Illustration</vt:lpstr>
      <vt:lpstr>Basic Case and Illustration</vt:lpstr>
      <vt:lpstr>Overlapping and Embedded Code Clones</vt:lpstr>
      <vt:lpstr>Overlapping and Embedded Code Clones</vt:lpstr>
      <vt:lpstr>Overlapping and Embedded Code Clones</vt:lpstr>
      <vt:lpstr>Overlapping and Embedded Code Clones</vt:lpstr>
      <vt:lpstr>CCM Size Estimation Prototype Tool</vt:lpstr>
      <vt:lpstr>Application of the Tool</vt:lpstr>
      <vt:lpstr>Multilap.java</vt:lpstr>
      <vt:lpstr>Java JDK</vt:lpstr>
      <vt:lpstr>Java JDK</vt:lpstr>
      <vt:lpstr>Quake Engine</vt:lpstr>
      <vt:lpstr>Quake Engine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Estimating Code Size After a Complete Code-Clone Merge</dc:title>
  <dc:creator>tadward177@gmail.com</dc:creator>
  <cp:lastModifiedBy>tadward177@gmail.com</cp:lastModifiedBy>
  <cp:revision>85</cp:revision>
  <dcterms:created xsi:type="dcterms:W3CDTF">2016-05-18T14:29:19Z</dcterms:created>
  <dcterms:modified xsi:type="dcterms:W3CDTF">2016-06-02T02:41:49Z</dcterms:modified>
</cp:coreProperties>
</file>