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7" r:id="rId2"/>
    <p:sldId id="258" r:id="rId3"/>
    <p:sldId id="260" r:id="rId4"/>
    <p:sldId id="259" r:id="rId5"/>
    <p:sldId id="277" r:id="rId6"/>
    <p:sldId id="278" r:id="rId7"/>
    <p:sldId id="274" r:id="rId8"/>
    <p:sldId id="262" r:id="rId9"/>
    <p:sldId id="280" r:id="rId10"/>
    <p:sldId id="263" r:id="rId11"/>
    <p:sldId id="273" r:id="rId12"/>
    <p:sldId id="271" r:id="rId13"/>
    <p:sldId id="279" r:id="rId14"/>
    <p:sldId id="281" r:id="rId15"/>
    <p:sldId id="265" r:id="rId16"/>
    <p:sldId id="269" r:id="rId17"/>
    <p:sldId id="276" r:id="rId18"/>
    <p:sldId id="266" r:id="rId19"/>
    <p:sldId id="275" r:id="rId20"/>
    <p:sldId id="267" r:id="rId21"/>
    <p:sldId id="268" r:id="rId22"/>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66" autoAdjust="0"/>
    <p:restoredTop sz="93835" autoAdjust="0"/>
  </p:normalViewPr>
  <p:slideViewPr>
    <p:cSldViewPr snapToGrid="0">
      <p:cViewPr varScale="1">
        <p:scale>
          <a:sx n="93" d="100"/>
          <a:sy n="93" d="100"/>
        </p:scale>
        <p:origin x="1428"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948613A1-DDD1-4298-A2E5-B34FEABBDC34}" type="datetimeFigureOut">
              <a:rPr kumimoji="1" lang="ja-JP" altLang="en-US" smtClean="0"/>
              <a:t>2016/7/13</a:t>
            </a:fld>
            <a:endParaRPr kumimoji="1" lang="ja-JP" altLang="en-US"/>
          </a:p>
        </p:txBody>
      </p:sp>
      <p:sp>
        <p:nvSpPr>
          <p:cNvPr id="4" name="フッター プレースホルダー 3"/>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F7AA73BB-2154-43F5-9918-097989EF42C4}" type="slidenum">
              <a:rPr kumimoji="1" lang="ja-JP" altLang="en-US" smtClean="0"/>
              <a:t>‹#›</a:t>
            </a:fld>
            <a:endParaRPr kumimoji="1" lang="ja-JP" altLang="en-US"/>
          </a:p>
        </p:txBody>
      </p:sp>
    </p:spTree>
    <p:extLst>
      <p:ext uri="{BB962C8B-B14F-4D97-AF65-F5344CB8AC3E}">
        <p14:creationId xmlns:p14="http://schemas.microsoft.com/office/powerpoint/2010/main" val="66909410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8AC90C1C-3288-4273-850D-51A09EF8DAA3}" type="datetimeFigureOut">
              <a:rPr kumimoji="1" lang="ja-JP" altLang="en-US" smtClean="0"/>
              <a:t>2016/7/13</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8DB32497-4CFF-4901-8EA0-17FC4D858341}" type="slidenum">
              <a:rPr kumimoji="1" lang="ja-JP" altLang="en-US" smtClean="0"/>
              <a:t>‹#›</a:t>
            </a:fld>
            <a:endParaRPr kumimoji="1" lang="ja-JP" altLang="en-US"/>
          </a:p>
        </p:txBody>
      </p:sp>
    </p:spTree>
    <p:extLst>
      <p:ext uri="{BB962C8B-B14F-4D97-AF65-F5344CB8AC3E}">
        <p14:creationId xmlns:p14="http://schemas.microsoft.com/office/powerpoint/2010/main" val="402621632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DB32497-4CFF-4901-8EA0-17FC4D858341}" type="slidenum">
              <a:rPr kumimoji="1" lang="ja-JP" altLang="en-US" smtClean="0"/>
              <a:t>2</a:t>
            </a:fld>
            <a:endParaRPr kumimoji="1" lang="ja-JP" altLang="en-US"/>
          </a:p>
        </p:txBody>
      </p:sp>
    </p:spTree>
    <p:extLst>
      <p:ext uri="{BB962C8B-B14F-4D97-AF65-F5344CB8AC3E}">
        <p14:creationId xmlns:p14="http://schemas.microsoft.com/office/powerpoint/2010/main" val="3761287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2AC6ADD-6223-4E2A-BBE5-8D32DF86DB0A}" type="datetime1">
              <a:rPr kumimoji="1" lang="ja-JP" altLang="en-US" smtClean="0"/>
              <a:t>2016/7/13</a:t>
            </a:fld>
            <a:endParaRPr kumimoji="1" lang="ja-JP" altLang="en-US" dirty="0"/>
          </a:p>
        </p:txBody>
      </p:sp>
      <p:sp>
        <p:nvSpPr>
          <p:cNvPr id="5" name="Footer Placeholder 4"/>
          <p:cNvSpPr>
            <a:spLocks noGrp="1"/>
          </p:cNvSpPr>
          <p:nvPr>
            <p:ph type="ftr" sz="quarter" idx="11"/>
          </p:nvPr>
        </p:nvSpPr>
        <p:spPr/>
        <p:txBody>
          <a:bodyPr/>
          <a:lstStyle/>
          <a:p>
            <a:r>
              <a:rPr kumimoji="1" lang="en-US" altLang="ja-JP" smtClean="0"/>
              <a:t>222</a:t>
            </a:r>
            <a:endParaRPr kumimoji="1" lang="ja-JP" altLang="en-US" dirty="0"/>
          </a:p>
        </p:txBody>
      </p:sp>
      <p:sp>
        <p:nvSpPr>
          <p:cNvPr id="6" name="Slide Number Placeholder 5"/>
          <p:cNvSpPr>
            <a:spLocks noGrp="1"/>
          </p:cNvSpPr>
          <p:nvPr>
            <p:ph type="sldNum" sz="quarter" idx="12"/>
          </p:nvPr>
        </p:nvSpPr>
        <p:spPr/>
        <p:txBody>
          <a:bodyPr/>
          <a:lstStyle/>
          <a:p>
            <a:fld id="{C3B23CD1-CCFB-4BCF-A4DA-4B746CCF811A}" type="slidenum">
              <a:rPr kumimoji="1" lang="ja-JP" altLang="en-US" smtClean="0"/>
              <a:t>‹#›</a:t>
            </a:fld>
            <a:endParaRPr kumimoji="1" lang="ja-JP" altLang="en-US" dirty="0"/>
          </a:p>
        </p:txBody>
      </p:sp>
    </p:spTree>
    <p:extLst>
      <p:ext uri="{BB962C8B-B14F-4D97-AF65-F5344CB8AC3E}">
        <p14:creationId xmlns:p14="http://schemas.microsoft.com/office/powerpoint/2010/main" val="2527395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9F0581D-0460-48CB-B0EF-D41F8076679D}" type="datetime1">
              <a:rPr kumimoji="1" lang="ja-JP" altLang="en-US" smtClean="0"/>
              <a:t>2016/7/13</a:t>
            </a:fld>
            <a:endParaRPr kumimoji="1" lang="ja-JP" altLang="en-US" dirty="0"/>
          </a:p>
        </p:txBody>
      </p:sp>
      <p:sp>
        <p:nvSpPr>
          <p:cNvPr id="5" name="Footer Placeholder 4"/>
          <p:cNvSpPr>
            <a:spLocks noGrp="1"/>
          </p:cNvSpPr>
          <p:nvPr>
            <p:ph type="ftr" sz="quarter" idx="11"/>
          </p:nvPr>
        </p:nvSpPr>
        <p:spPr/>
        <p:txBody>
          <a:bodyPr/>
          <a:lstStyle/>
          <a:p>
            <a:r>
              <a:rPr kumimoji="1" lang="en-US" altLang="ja-JP" smtClean="0"/>
              <a:t>222</a:t>
            </a:r>
            <a:endParaRPr kumimoji="1" lang="ja-JP" altLang="en-US" dirty="0"/>
          </a:p>
        </p:txBody>
      </p:sp>
      <p:sp>
        <p:nvSpPr>
          <p:cNvPr id="6" name="Slide Number Placeholder 5"/>
          <p:cNvSpPr>
            <a:spLocks noGrp="1"/>
          </p:cNvSpPr>
          <p:nvPr>
            <p:ph type="sldNum" sz="quarter" idx="12"/>
          </p:nvPr>
        </p:nvSpPr>
        <p:spPr/>
        <p:txBody>
          <a:bodyPr/>
          <a:lstStyle/>
          <a:p>
            <a:fld id="{C3B23CD1-CCFB-4BCF-A4DA-4B746CCF811A}" type="slidenum">
              <a:rPr kumimoji="1" lang="ja-JP" altLang="en-US" smtClean="0"/>
              <a:t>‹#›</a:t>
            </a:fld>
            <a:endParaRPr kumimoji="1" lang="ja-JP" altLang="en-US" dirty="0"/>
          </a:p>
        </p:txBody>
      </p:sp>
    </p:spTree>
    <p:extLst>
      <p:ext uri="{BB962C8B-B14F-4D97-AF65-F5344CB8AC3E}">
        <p14:creationId xmlns:p14="http://schemas.microsoft.com/office/powerpoint/2010/main" val="3319837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94C3F18-BFF1-4307-A6C5-34A07D7DA294}" type="datetime1">
              <a:rPr kumimoji="1" lang="ja-JP" altLang="en-US" smtClean="0"/>
              <a:t>2016/7/13</a:t>
            </a:fld>
            <a:endParaRPr kumimoji="1" lang="ja-JP" altLang="en-US" dirty="0"/>
          </a:p>
        </p:txBody>
      </p:sp>
      <p:sp>
        <p:nvSpPr>
          <p:cNvPr id="5" name="Footer Placeholder 4"/>
          <p:cNvSpPr>
            <a:spLocks noGrp="1"/>
          </p:cNvSpPr>
          <p:nvPr>
            <p:ph type="ftr" sz="quarter" idx="11"/>
          </p:nvPr>
        </p:nvSpPr>
        <p:spPr/>
        <p:txBody>
          <a:bodyPr/>
          <a:lstStyle/>
          <a:p>
            <a:r>
              <a:rPr kumimoji="1" lang="en-US" altLang="ja-JP" smtClean="0"/>
              <a:t>222</a:t>
            </a:r>
            <a:endParaRPr kumimoji="1" lang="ja-JP" altLang="en-US" dirty="0"/>
          </a:p>
        </p:txBody>
      </p:sp>
      <p:sp>
        <p:nvSpPr>
          <p:cNvPr id="6" name="Slide Number Placeholder 5"/>
          <p:cNvSpPr>
            <a:spLocks noGrp="1"/>
          </p:cNvSpPr>
          <p:nvPr>
            <p:ph type="sldNum" sz="quarter" idx="12"/>
          </p:nvPr>
        </p:nvSpPr>
        <p:spPr/>
        <p:txBody>
          <a:bodyPr/>
          <a:lstStyle/>
          <a:p>
            <a:fld id="{C3B23CD1-CCFB-4BCF-A4DA-4B746CCF811A}" type="slidenum">
              <a:rPr kumimoji="1" lang="ja-JP" altLang="en-US" smtClean="0"/>
              <a:t>‹#›</a:t>
            </a:fld>
            <a:endParaRPr kumimoji="1" lang="ja-JP" altLang="en-US" dirty="0"/>
          </a:p>
        </p:txBody>
      </p:sp>
    </p:spTree>
    <p:extLst>
      <p:ext uri="{BB962C8B-B14F-4D97-AF65-F5344CB8AC3E}">
        <p14:creationId xmlns:p14="http://schemas.microsoft.com/office/powerpoint/2010/main" val="1321576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643BB45-48A9-420F-86B9-CB699EFF2FAE}" type="datetime1">
              <a:rPr kumimoji="1" lang="ja-JP" altLang="en-US" smtClean="0"/>
              <a:t>2016/7/13</a:t>
            </a:fld>
            <a:endParaRPr kumimoji="1" lang="ja-JP" altLang="en-US" dirty="0"/>
          </a:p>
        </p:txBody>
      </p:sp>
      <p:sp>
        <p:nvSpPr>
          <p:cNvPr id="5" name="Footer Placeholder 4"/>
          <p:cNvSpPr>
            <a:spLocks noGrp="1"/>
          </p:cNvSpPr>
          <p:nvPr>
            <p:ph type="ftr" sz="quarter" idx="11"/>
          </p:nvPr>
        </p:nvSpPr>
        <p:spPr/>
        <p:txBody>
          <a:bodyPr/>
          <a:lstStyle/>
          <a:p>
            <a:r>
              <a:rPr kumimoji="1" lang="en-US" altLang="ja-JP" smtClean="0"/>
              <a:t>222</a:t>
            </a:r>
            <a:endParaRPr kumimoji="1" lang="ja-JP" altLang="en-US" dirty="0"/>
          </a:p>
        </p:txBody>
      </p:sp>
      <p:sp>
        <p:nvSpPr>
          <p:cNvPr id="6" name="Slide Number Placeholder 5"/>
          <p:cNvSpPr>
            <a:spLocks noGrp="1"/>
          </p:cNvSpPr>
          <p:nvPr>
            <p:ph type="sldNum" sz="quarter" idx="12"/>
          </p:nvPr>
        </p:nvSpPr>
        <p:spPr/>
        <p:txBody>
          <a:bodyPr/>
          <a:lstStyle/>
          <a:p>
            <a:fld id="{C3B23CD1-CCFB-4BCF-A4DA-4B746CCF811A}" type="slidenum">
              <a:rPr kumimoji="1" lang="ja-JP" altLang="en-US" smtClean="0"/>
              <a:t>‹#›</a:t>
            </a:fld>
            <a:endParaRPr kumimoji="1" lang="ja-JP" altLang="en-US" dirty="0"/>
          </a:p>
        </p:txBody>
      </p:sp>
    </p:spTree>
    <p:extLst>
      <p:ext uri="{BB962C8B-B14F-4D97-AF65-F5344CB8AC3E}">
        <p14:creationId xmlns:p14="http://schemas.microsoft.com/office/powerpoint/2010/main" val="176143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057EE0D-4E81-4463-BABC-35DE60292562}" type="datetime1">
              <a:rPr kumimoji="1" lang="ja-JP" altLang="en-US" smtClean="0"/>
              <a:t>2016/7/13</a:t>
            </a:fld>
            <a:endParaRPr kumimoji="1" lang="ja-JP" altLang="en-US" dirty="0"/>
          </a:p>
        </p:txBody>
      </p:sp>
      <p:sp>
        <p:nvSpPr>
          <p:cNvPr id="5" name="Footer Placeholder 4"/>
          <p:cNvSpPr>
            <a:spLocks noGrp="1"/>
          </p:cNvSpPr>
          <p:nvPr>
            <p:ph type="ftr" sz="quarter" idx="11"/>
          </p:nvPr>
        </p:nvSpPr>
        <p:spPr/>
        <p:txBody>
          <a:bodyPr/>
          <a:lstStyle/>
          <a:p>
            <a:r>
              <a:rPr kumimoji="1" lang="en-US" altLang="ja-JP" smtClean="0"/>
              <a:t>222</a:t>
            </a:r>
            <a:endParaRPr kumimoji="1" lang="ja-JP" altLang="en-US" dirty="0"/>
          </a:p>
        </p:txBody>
      </p:sp>
      <p:sp>
        <p:nvSpPr>
          <p:cNvPr id="6" name="Slide Number Placeholder 5"/>
          <p:cNvSpPr>
            <a:spLocks noGrp="1"/>
          </p:cNvSpPr>
          <p:nvPr>
            <p:ph type="sldNum" sz="quarter" idx="12"/>
          </p:nvPr>
        </p:nvSpPr>
        <p:spPr/>
        <p:txBody>
          <a:bodyPr/>
          <a:lstStyle/>
          <a:p>
            <a:fld id="{C3B23CD1-CCFB-4BCF-A4DA-4B746CCF811A}" type="slidenum">
              <a:rPr kumimoji="1" lang="ja-JP" altLang="en-US" smtClean="0"/>
              <a:t>‹#›</a:t>
            </a:fld>
            <a:endParaRPr kumimoji="1" lang="ja-JP" altLang="en-US" dirty="0"/>
          </a:p>
        </p:txBody>
      </p:sp>
    </p:spTree>
    <p:extLst>
      <p:ext uri="{BB962C8B-B14F-4D97-AF65-F5344CB8AC3E}">
        <p14:creationId xmlns:p14="http://schemas.microsoft.com/office/powerpoint/2010/main" val="2422197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053D59AC-1924-4462-B388-0C61D5CF9038}" type="datetime1">
              <a:rPr kumimoji="1" lang="ja-JP" altLang="en-US" smtClean="0"/>
              <a:t>2016/7/13</a:t>
            </a:fld>
            <a:endParaRPr kumimoji="1" lang="ja-JP" altLang="en-US" dirty="0"/>
          </a:p>
        </p:txBody>
      </p:sp>
      <p:sp>
        <p:nvSpPr>
          <p:cNvPr id="6" name="Footer Placeholder 5"/>
          <p:cNvSpPr>
            <a:spLocks noGrp="1"/>
          </p:cNvSpPr>
          <p:nvPr>
            <p:ph type="ftr" sz="quarter" idx="11"/>
          </p:nvPr>
        </p:nvSpPr>
        <p:spPr/>
        <p:txBody>
          <a:bodyPr/>
          <a:lstStyle/>
          <a:p>
            <a:r>
              <a:rPr kumimoji="1" lang="en-US" altLang="ja-JP" smtClean="0"/>
              <a:t>222</a:t>
            </a:r>
            <a:endParaRPr kumimoji="1" lang="ja-JP" altLang="en-US" dirty="0"/>
          </a:p>
        </p:txBody>
      </p:sp>
      <p:sp>
        <p:nvSpPr>
          <p:cNvPr id="7" name="Slide Number Placeholder 6"/>
          <p:cNvSpPr>
            <a:spLocks noGrp="1"/>
          </p:cNvSpPr>
          <p:nvPr>
            <p:ph type="sldNum" sz="quarter" idx="12"/>
          </p:nvPr>
        </p:nvSpPr>
        <p:spPr/>
        <p:txBody>
          <a:bodyPr/>
          <a:lstStyle/>
          <a:p>
            <a:fld id="{C3B23CD1-CCFB-4BCF-A4DA-4B746CCF811A}" type="slidenum">
              <a:rPr kumimoji="1" lang="ja-JP" altLang="en-US" smtClean="0"/>
              <a:t>‹#›</a:t>
            </a:fld>
            <a:endParaRPr kumimoji="1" lang="ja-JP" altLang="en-US" dirty="0"/>
          </a:p>
        </p:txBody>
      </p:sp>
    </p:spTree>
    <p:extLst>
      <p:ext uri="{BB962C8B-B14F-4D97-AF65-F5344CB8AC3E}">
        <p14:creationId xmlns:p14="http://schemas.microsoft.com/office/powerpoint/2010/main" val="1866249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3BB35D5D-2974-4177-93A2-1A27221E246E}" type="datetime1">
              <a:rPr kumimoji="1" lang="ja-JP" altLang="en-US" smtClean="0"/>
              <a:t>2016/7/13</a:t>
            </a:fld>
            <a:endParaRPr kumimoji="1" lang="ja-JP" altLang="en-US" dirty="0"/>
          </a:p>
        </p:txBody>
      </p:sp>
      <p:sp>
        <p:nvSpPr>
          <p:cNvPr id="8" name="Footer Placeholder 7"/>
          <p:cNvSpPr>
            <a:spLocks noGrp="1"/>
          </p:cNvSpPr>
          <p:nvPr>
            <p:ph type="ftr" sz="quarter" idx="11"/>
          </p:nvPr>
        </p:nvSpPr>
        <p:spPr/>
        <p:txBody>
          <a:bodyPr/>
          <a:lstStyle/>
          <a:p>
            <a:r>
              <a:rPr kumimoji="1" lang="en-US" altLang="ja-JP" smtClean="0"/>
              <a:t>222</a:t>
            </a:r>
            <a:endParaRPr kumimoji="1" lang="ja-JP" altLang="en-US" dirty="0"/>
          </a:p>
        </p:txBody>
      </p:sp>
      <p:sp>
        <p:nvSpPr>
          <p:cNvPr id="9" name="Slide Number Placeholder 8"/>
          <p:cNvSpPr>
            <a:spLocks noGrp="1"/>
          </p:cNvSpPr>
          <p:nvPr>
            <p:ph type="sldNum" sz="quarter" idx="12"/>
          </p:nvPr>
        </p:nvSpPr>
        <p:spPr/>
        <p:txBody>
          <a:bodyPr/>
          <a:lstStyle/>
          <a:p>
            <a:fld id="{C3B23CD1-CCFB-4BCF-A4DA-4B746CCF811A}" type="slidenum">
              <a:rPr kumimoji="1" lang="ja-JP" altLang="en-US" smtClean="0"/>
              <a:t>‹#›</a:t>
            </a:fld>
            <a:endParaRPr kumimoji="1" lang="ja-JP" altLang="en-US" dirty="0"/>
          </a:p>
        </p:txBody>
      </p:sp>
    </p:spTree>
    <p:extLst>
      <p:ext uri="{BB962C8B-B14F-4D97-AF65-F5344CB8AC3E}">
        <p14:creationId xmlns:p14="http://schemas.microsoft.com/office/powerpoint/2010/main" val="3504779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6640B9CD-0016-4AD0-A062-C29F44F765D8}" type="datetime1">
              <a:rPr kumimoji="1" lang="ja-JP" altLang="en-US" smtClean="0"/>
              <a:t>2016/7/13</a:t>
            </a:fld>
            <a:endParaRPr kumimoji="1" lang="ja-JP" altLang="en-US" dirty="0"/>
          </a:p>
        </p:txBody>
      </p:sp>
      <p:sp>
        <p:nvSpPr>
          <p:cNvPr id="4" name="Footer Placeholder 3"/>
          <p:cNvSpPr>
            <a:spLocks noGrp="1"/>
          </p:cNvSpPr>
          <p:nvPr>
            <p:ph type="ftr" sz="quarter" idx="11"/>
          </p:nvPr>
        </p:nvSpPr>
        <p:spPr/>
        <p:txBody>
          <a:bodyPr/>
          <a:lstStyle/>
          <a:p>
            <a:r>
              <a:rPr kumimoji="1" lang="en-US" altLang="ja-JP" smtClean="0"/>
              <a:t>222</a:t>
            </a:r>
            <a:endParaRPr kumimoji="1" lang="ja-JP" altLang="en-US" dirty="0"/>
          </a:p>
        </p:txBody>
      </p:sp>
      <p:sp>
        <p:nvSpPr>
          <p:cNvPr id="5" name="Slide Number Placeholder 4"/>
          <p:cNvSpPr>
            <a:spLocks noGrp="1"/>
          </p:cNvSpPr>
          <p:nvPr>
            <p:ph type="sldNum" sz="quarter" idx="12"/>
          </p:nvPr>
        </p:nvSpPr>
        <p:spPr/>
        <p:txBody>
          <a:bodyPr/>
          <a:lstStyle/>
          <a:p>
            <a:fld id="{C3B23CD1-CCFB-4BCF-A4DA-4B746CCF811A}" type="slidenum">
              <a:rPr kumimoji="1" lang="ja-JP" altLang="en-US" smtClean="0"/>
              <a:t>‹#›</a:t>
            </a:fld>
            <a:endParaRPr kumimoji="1" lang="ja-JP" altLang="en-US" dirty="0"/>
          </a:p>
        </p:txBody>
      </p:sp>
    </p:spTree>
    <p:extLst>
      <p:ext uri="{BB962C8B-B14F-4D97-AF65-F5344CB8AC3E}">
        <p14:creationId xmlns:p14="http://schemas.microsoft.com/office/powerpoint/2010/main" val="615341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9F5FA1-6781-4053-9B4A-C1FE13117A4A}" type="datetime1">
              <a:rPr kumimoji="1" lang="ja-JP" altLang="en-US" smtClean="0"/>
              <a:t>2016/7/13</a:t>
            </a:fld>
            <a:endParaRPr kumimoji="1" lang="ja-JP" altLang="en-US" dirty="0"/>
          </a:p>
        </p:txBody>
      </p:sp>
      <p:sp>
        <p:nvSpPr>
          <p:cNvPr id="3" name="Footer Placeholder 2"/>
          <p:cNvSpPr>
            <a:spLocks noGrp="1"/>
          </p:cNvSpPr>
          <p:nvPr>
            <p:ph type="ftr" sz="quarter" idx="11"/>
          </p:nvPr>
        </p:nvSpPr>
        <p:spPr/>
        <p:txBody>
          <a:bodyPr/>
          <a:lstStyle/>
          <a:p>
            <a:r>
              <a:rPr kumimoji="1" lang="en-US" altLang="ja-JP" smtClean="0"/>
              <a:t>222</a:t>
            </a:r>
            <a:endParaRPr kumimoji="1" lang="ja-JP" altLang="en-US" dirty="0"/>
          </a:p>
        </p:txBody>
      </p:sp>
      <p:sp>
        <p:nvSpPr>
          <p:cNvPr id="4" name="Slide Number Placeholder 3"/>
          <p:cNvSpPr>
            <a:spLocks noGrp="1"/>
          </p:cNvSpPr>
          <p:nvPr>
            <p:ph type="sldNum" sz="quarter" idx="12"/>
          </p:nvPr>
        </p:nvSpPr>
        <p:spPr/>
        <p:txBody>
          <a:bodyPr/>
          <a:lstStyle/>
          <a:p>
            <a:fld id="{C3B23CD1-CCFB-4BCF-A4DA-4B746CCF811A}" type="slidenum">
              <a:rPr kumimoji="1" lang="ja-JP" altLang="en-US" smtClean="0"/>
              <a:t>‹#›</a:t>
            </a:fld>
            <a:endParaRPr kumimoji="1" lang="ja-JP" altLang="en-US" dirty="0"/>
          </a:p>
        </p:txBody>
      </p:sp>
    </p:spTree>
    <p:extLst>
      <p:ext uri="{BB962C8B-B14F-4D97-AF65-F5344CB8AC3E}">
        <p14:creationId xmlns:p14="http://schemas.microsoft.com/office/powerpoint/2010/main" val="3397109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BD9A759-3F28-4D99-BEA5-B264F9E610AB}" type="datetime1">
              <a:rPr kumimoji="1" lang="ja-JP" altLang="en-US" smtClean="0"/>
              <a:t>2016/7/13</a:t>
            </a:fld>
            <a:endParaRPr kumimoji="1" lang="ja-JP" altLang="en-US" dirty="0"/>
          </a:p>
        </p:txBody>
      </p:sp>
      <p:sp>
        <p:nvSpPr>
          <p:cNvPr id="6" name="Footer Placeholder 5"/>
          <p:cNvSpPr>
            <a:spLocks noGrp="1"/>
          </p:cNvSpPr>
          <p:nvPr>
            <p:ph type="ftr" sz="quarter" idx="11"/>
          </p:nvPr>
        </p:nvSpPr>
        <p:spPr/>
        <p:txBody>
          <a:bodyPr/>
          <a:lstStyle/>
          <a:p>
            <a:r>
              <a:rPr kumimoji="1" lang="en-US" altLang="ja-JP" smtClean="0"/>
              <a:t>222</a:t>
            </a:r>
            <a:endParaRPr kumimoji="1" lang="ja-JP" altLang="en-US" dirty="0"/>
          </a:p>
        </p:txBody>
      </p:sp>
      <p:sp>
        <p:nvSpPr>
          <p:cNvPr id="7" name="Slide Number Placeholder 6"/>
          <p:cNvSpPr>
            <a:spLocks noGrp="1"/>
          </p:cNvSpPr>
          <p:nvPr>
            <p:ph type="sldNum" sz="quarter" idx="12"/>
          </p:nvPr>
        </p:nvSpPr>
        <p:spPr/>
        <p:txBody>
          <a:bodyPr/>
          <a:lstStyle/>
          <a:p>
            <a:fld id="{C3B23CD1-CCFB-4BCF-A4DA-4B746CCF811A}" type="slidenum">
              <a:rPr kumimoji="1" lang="ja-JP" altLang="en-US" smtClean="0"/>
              <a:t>‹#›</a:t>
            </a:fld>
            <a:endParaRPr kumimoji="1" lang="ja-JP" altLang="en-US" dirty="0"/>
          </a:p>
        </p:txBody>
      </p:sp>
    </p:spTree>
    <p:extLst>
      <p:ext uri="{BB962C8B-B14F-4D97-AF65-F5344CB8AC3E}">
        <p14:creationId xmlns:p14="http://schemas.microsoft.com/office/powerpoint/2010/main" val="2167801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2960C15-5321-459C-BBDA-77E383C2AEC6}" type="datetime1">
              <a:rPr kumimoji="1" lang="ja-JP" altLang="en-US" smtClean="0"/>
              <a:t>2016/7/13</a:t>
            </a:fld>
            <a:endParaRPr kumimoji="1" lang="ja-JP" altLang="en-US" dirty="0"/>
          </a:p>
        </p:txBody>
      </p:sp>
      <p:sp>
        <p:nvSpPr>
          <p:cNvPr id="6" name="Footer Placeholder 5"/>
          <p:cNvSpPr>
            <a:spLocks noGrp="1"/>
          </p:cNvSpPr>
          <p:nvPr>
            <p:ph type="ftr" sz="quarter" idx="11"/>
          </p:nvPr>
        </p:nvSpPr>
        <p:spPr/>
        <p:txBody>
          <a:bodyPr/>
          <a:lstStyle/>
          <a:p>
            <a:r>
              <a:rPr kumimoji="1" lang="en-US" altLang="ja-JP" smtClean="0"/>
              <a:t>222</a:t>
            </a:r>
            <a:endParaRPr kumimoji="1" lang="ja-JP" altLang="en-US" dirty="0"/>
          </a:p>
        </p:txBody>
      </p:sp>
      <p:sp>
        <p:nvSpPr>
          <p:cNvPr id="7" name="Slide Number Placeholder 6"/>
          <p:cNvSpPr>
            <a:spLocks noGrp="1"/>
          </p:cNvSpPr>
          <p:nvPr>
            <p:ph type="sldNum" sz="quarter" idx="12"/>
          </p:nvPr>
        </p:nvSpPr>
        <p:spPr/>
        <p:txBody>
          <a:bodyPr/>
          <a:lstStyle/>
          <a:p>
            <a:fld id="{C3B23CD1-CCFB-4BCF-A4DA-4B746CCF811A}" type="slidenum">
              <a:rPr kumimoji="1" lang="ja-JP" altLang="en-US" smtClean="0"/>
              <a:t>‹#›</a:t>
            </a:fld>
            <a:endParaRPr kumimoji="1" lang="ja-JP" altLang="en-US" dirty="0"/>
          </a:p>
        </p:txBody>
      </p:sp>
    </p:spTree>
    <p:extLst>
      <p:ext uri="{BB962C8B-B14F-4D97-AF65-F5344CB8AC3E}">
        <p14:creationId xmlns:p14="http://schemas.microsoft.com/office/powerpoint/2010/main" val="1936588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F2A5CC-E87E-4A71-9814-71D70B86B04D}" type="datetime1">
              <a:rPr kumimoji="1" lang="ja-JP" altLang="en-US" smtClean="0"/>
              <a:t>2016/7/13</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smtClean="0"/>
              <a:t>222</a:t>
            </a:r>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B23CD1-CCFB-4BCF-A4DA-4B746CCF811A}" type="slidenum">
              <a:rPr kumimoji="1" lang="ja-JP" altLang="en-US" smtClean="0"/>
              <a:t>‹#›</a:t>
            </a:fld>
            <a:endParaRPr kumimoji="1" lang="ja-JP" altLang="en-US" dirty="0"/>
          </a:p>
        </p:txBody>
      </p:sp>
    </p:spTree>
    <p:extLst>
      <p:ext uri="{BB962C8B-B14F-4D97-AF65-F5344CB8AC3E}">
        <p14:creationId xmlns:p14="http://schemas.microsoft.com/office/powerpoint/2010/main" val="40957084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sz="4400" dirty="0" smtClean="0"/>
              <a:t>ステップ実行時に注目すべき</a:t>
            </a:r>
            <a:r>
              <a:rPr kumimoji="1" lang="en-US" altLang="ja-JP" sz="4400" dirty="0" smtClean="0"/>
              <a:t/>
            </a:r>
            <a:br>
              <a:rPr kumimoji="1" lang="en-US" altLang="ja-JP" sz="4400" dirty="0" smtClean="0"/>
            </a:br>
            <a:r>
              <a:rPr kumimoji="1" lang="ja-JP" altLang="en-US" sz="4400" dirty="0" smtClean="0"/>
              <a:t>変数を提示するデバッガの</a:t>
            </a:r>
            <a:r>
              <a:rPr lang="ja-JP" altLang="en-US" sz="4400" dirty="0"/>
              <a:t>開発</a:t>
            </a:r>
            <a:endParaRPr kumimoji="1" lang="ja-JP" altLang="en-US" sz="4400" dirty="0"/>
          </a:p>
        </p:txBody>
      </p:sp>
      <p:sp>
        <p:nvSpPr>
          <p:cNvPr id="3" name="サブタイトル 2"/>
          <p:cNvSpPr>
            <a:spLocks noGrp="1"/>
          </p:cNvSpPr>
          <p:nvPr>
            <p:ph type="subTitle" idx="1"/>
          </p:nvPr>
        </p:nvSpPr>
        <p:spPr/>
        <p:txBody>
          <a:bodyPr>
            <a:normAutofit lnSpcReduction="10000"/>
          </a:bodyPr>
          <a:lstStyle/>
          <a:p>
            <a:endParaRPr kumimoji="1" lang="en-US" altLang="ja-JP" dirty="0" smtClean="0"/>
          </a:p>
          <a:p>
            <a:endParaRPr lang="en-US" altLang="ja-JP" dirty="0"/>
          </a:p>
          <a:p>
            <a:r>
              <a:rPr kumimoji="1" lang="ja-JP" altLang="en-US" dirty="0" smtClean="0"/>
              <a:t>大阪大学　大学院情報科学研究科</a:t>
            </a:r>
            <a:endParaRPr kumimoji="1" lang="en-US" altLang="ja-JP" dirty="0" smtClean="0"/>
          </a:p>
          <a:p>
            <a:r>
              <a:rPr kumimoji="1" lang="ja-JP" altLang="en-US" u="sng" dirty="0" smtClean="0"/>
              <a:t>冨永　真司</a:t>
            </a:r>
            <a:r>
              <a:rPr kumimoji="1" lang="ja-JP" altLang="en-US" dirty="0" smtClean="0"/>
              <a:t>　　石尾　隆　　井上　克郎</a:t>
            </a:r>
            <a:endParaRPr kumimoji="1" lang="ja-JP" altLang="en-US" dirty="0"/>
          </a:p>
        </p:txBody>
      </p:sp>
      <p:sp>
        <p:nvSpPr>
          <p:cNvPr id="4" name="スライド番号プレースホルダー 3"/>
          <p:cNvSpPr>
            <a:spLocks noGrp="1"/>
          </p:cNvSpPr>
          <p:nvPr>
            <p:ph type="sldNum" sz="quarter" idx="12"/>
          </p:nvPr>
        </p:nvSpPr>
        <p:spPr/>
        <p:txBody>
          <a:bodyPr/>
          <a:lstStyle/>
          <a:p>
            <a:fld id="{48F63A3B-78C7-47BE-AE5E-E10140E04643}" type="slidenum">
              <a:rPr lang="en-US" smtClean="0"/>
              <a:t>1</a:t>
            </a:fld>
            <a:endParaRPr lang="en-US" dirty="0"/>
          </a:p>
        </p:txBody>
      </p:sp>
    </p:spTree>
    <p:extLst>
      <p:ext uri="{BB962C8B-B14F-4D97-AF65-F5344CB8AC3E}">
        <p14:creationId xmlns:p14="http://schemas.microsoft.com/office/powerpoint/2010/main" val="19606805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手法適用</a:t>
            </a:r>
            <a:r>
              <a:rPr lang="ja-JP" altLang="en-US" dirty="0"/>
              <a:t>例</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10</a:t>
            </a:fld>
            <a:endParaRPr kumimoji="1" lang="ja-JP" altLang="en-US" dirty="0"/>
          </a:p>
        </p:txBody>
      </p:sp>
      <p:pic>
        <p:nvPicPr>
          <p:cNvPr id="5" name="図 4"/>
          <p:cNvPicPr>
            <a:picLocks noChangeAspect="1"/>
          </p:cNvPicPr>
          <p:nvPr/>
        </p:nvPicPr>
        <p:blipFill>
          <a:blip r:embed="rId2"/>
          <a:stretch>
            <a:fillRect/>
          </a:stretch>
        </p:blipFill>
        <p:spPr>
          <a:xfrm>
            <a:off x="4626251" y="1387752"/>
            <a:ext cx="3949580" cy="2292305"/>
          </a:xfrm>
          <a:prstGeom prst="rect">
            <a:avLst/>
          </a:prstGeom>
          <a:ln w="12700">
            <a:solidFill>
              <a:schemeClr val="tx1"/>
            </a:solidFill>
          </a:ln>
        </p:spPr>
      </p:pic>
      <p:grpSp>
        <p:nvGrpSpPr>
          <p:cNvPr id="31" name="グループ化 30"/>
          <p:cNvGrpSpPr/>
          <p:nvPr/>
        </p:nvGrpSpPr>
        <p:grpSpPr>
          <a:xfrm>
            <a:off x="264701" y="2490775"/>
            <a:ext cx="3171825" cy="4063491"/>
            <a:chOff x="628650" y="2292860"/>
            <a:chExt cx="3171825" cy="4063491"/>
          </a:xfrm>
        </p:grpSpPr>
        <p:grpSp>
          <p:nvGrpSpPr>
            <p:cNvPr id="21" name="グループ化 20"/>
            <p:cNvGrpSpPr/>
            <p:nvPr/>
          </p:nvGrpSpPr>
          <p:grpSpPr>
            <a:xfrm>
              <a:off x="628650" y="2292860"/>
              <a:ext cx="3171825" cy="4063491"/>
              <a:chOff x="628650" y="2292860"/>
              <a:chExt cx="3171825" cy="4063491"/>
            </a:xfrm>
          </p:grpSpPr>
          <p:pic>
            <p:nvPicPr>
              <p:cNvPr id="9" name="図 8"/>
              <p:cNvPicPr>
                <a:picLocks noChangeAspect="1"/>
              </p:cNvPicPr>
              <p:nvPr/>
            </p:nvPicPr>
            <p:blipFill>
              <a:blip r:embed="rId3"/>
              <a:stretch>
                <a:fillRect/>
              </a:stretch>
            </p:blipFill>
            <p:spPr>
              <a:xfrm>
                <a:off x="628650" y="2593976"/>
                <a:ext cx="3171825" cy="3762375"/>
              </a:xfrm>
              <a:prstGeom prst="rect">
                <a:avLst/>
              </a:prstGeom>
              <a:ln w="12700">
                <a:solidFill>
                  <a:schemeClr val="tx1"/>
                </a:solidFill>
              </a:ln>
            </p:spPr>
          </p:pic>
          <p:sp>
            <p:nvSpPr>
              <p:cNvPr id="20" name="正方形/長方形 19"/>
              <p:cNvSpPr/>
              <p:nvPr/>
            </p:nvSpPr>
            <p:spPr>
              <a:xfrm>
                <a:off x="1436347" y="2292860"/>
                <a:ext cx="1556430" cy="301116"/>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手法非適用時</a:t>
                </a:r>
                <a:endParaRPr kumimoji="1" lang="ja-JP" altLang="en-US" dirty="0"/>
              </a:p>
            </p:txBody>
          </p:sp>
        </p:grpSp>
        <p:sp>
          <p:nvSpPr>
            <p:cNvPr id="24" name="正方形/長方形 23"/>
            <p:cNvSpPr/>
            <p:nvPr/>
          </p:nvSpPr>
          <p:spPr>
            <a:xfrm>
              <a:off x="628650" y="5118655"/>
              <a:ext cx="3171825" cy="247470"/>
            </a:xfrm>
            <a:prstGeom prst="rect">
              <a:avLst/>
            </a:prstGeom>
            <a:noFill/>
            <a:ln w="19050">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grpSp>
        <p:nvGrpSpPr>
          <p:cNvPr id="32" name="グループ化 31"/>
          <p:cNvGrpSpPr/>
          <p:nvPr/>
        </p:nvGrpSpPr>
        <p:grpSpPr>
          <a:xfrm>
            <a:off x="5298464" y="4213449"/>
            <a:ext cx="3533775" cy="2079928"/>
            <a:chOff x="4981575" y="4276423"/>
            <a:chExt cx="3533775" cy="2079928"/>
          </a:xfrm>
        </p:grpSpPr>
        <p:grpSp>
          <p:nvGrpSpPr>
            <p:cNvPr id="23" name="グループ化 22"/>
            <p:cNvGrpSpPr/>
            <p:nvPr/>
          </p:nvGrpSpPr>
          <p:grpSpPr>
            <a:xfrm>
              <a:off x="4981575" y="4276423"/>
              <a:ext cx="3533775" cy="2079928"/>
              <a:chOff x="4981575" y="4276423"/>
              <a:chExt cx="3533775" cy="2079928"/>
            </a:xfrm>
          </p:grpSpPr>
          <p:pic>
            <p:nvPicPr>
              <p:cNvPr id="19" name="図 18"/>
              <p:cNvPicPr>
                <a:picLocks noChangeAspect="1"/>
              </p:cNvPicPr>
              <p:nvPr/>
            </p:nvPicPr>
            <p:blipFill>
              <a:blip r:embed="rId4"/>
              <a:stretch>
                <a:fillRect/>
              </a:stretch>
            </p:blipFill>
            <p:spPr>
              <a:xfrm>
                <a:off x="4981575" y="4565651"/>
                <a:ext cx="3533775" cy="1790700"/>
              </a:xfrm>
              <a:prstGeom prst="rect">
                <a:avLst/>
              </a:prstGeom>
              <a:ln w="12700">
                <a:solidFill>
                  <a:schemeClr val="tx1"/>
                </a:solidFill>
              </a:ln>
            </p:spPr>
          </p:pic>
          <p:sp>
            <p:nvSpPr>
              <p:cNvPr id="22" name="正方形/長方形 21"/>
              <p:cNvSpPr/>
              <p:nvPr/>
            </p:nvSpPr>
            <p:spPr>
              <a:xfrm>
                <a:off x="6081851" y="4276423"/>
                <a:ext cx="1333222" cy="289228"/>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手法適用時</a:t>
                </a:r>
                <a:endParaRPr kumimoji="1" lang="ja-JP" altLang="en-US" dirty="0"/>
              </a:p>
            </p:txBody>
          </p:sp>
        </p:grpSp>
        <p:sp>
          <p:nvSpPr>
            <p:cNvPr id="28" name="正方形/長方形 27"/>
            <p:cNvSpPr/>
            <p:nvPr/>
          </p:nvSpPr>
          <p:spPr>
            <a:xfrm>
              <a:off x="4981575" y="5851300"/>
              <a:ext cx="3533775" cy="243982"/>
            </a:xfrm>
            <a:prstGeom prst="rect">
              <a:avLst/>
            </a:prstGeom>
            <a:noFill/>
            <a:ln w="19050">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sp>
        <p:nvSpPr>
          <p:cNvPr id="29" name="右矢印 28"/>
          <p:cNvSpPr/>
          <p:nvPr/>
        </p:nvSpPr>
        <p:spPr>
          <a:xfrm rot="9219568">
            <a:off x="3039424" y="2008666"/>
            <a:ext cx="1409608" cy="540111"/>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右矢印 29"/>
          <p:cNvSpPr/>
          <p:nvPr/>
        </p:nvSpPr>
        <p:spPr>
          <a:xfrm rot="5400000">
            <a:off x="5522045" y="3857943"/>
            <a:ext cx="653114" cy="466498"/>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円/楕円 32"/>
          <p:cNvSpPr/>
          <p:nvPr/>
        </p:nvSpPr>
        <p:spPr>
          <a:xfrm>
            <a:off x="3502325" y="4417749"/>
            <a:ext cx="1735657"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dirty="0"/>
              <a:t>a</a:t>
            </a:r>
            <a:r>
              <a:rPr kumimoji="1" lang="en-US" altLang="ja-JP" sz="2000" dirty="0" smtClean="0"/>
              <a:t>rray[</a:t>
            </a:r>
            <a:r>
              <a:rPr kumimoji="1" lang="en-US" altLang="ja-JP" sz="2000" dirty="0" err="1" smtClean="0"/>
              <a:t>i</a:t>
            </a:r>
            <a:r>
              <a:rPr kumimoji="1" lang="en-US" altLang="ja-JP" sz="2000" dirty="0" smtClean="0"/>
              <a:t>][j]</a:t>
            </a:r>
            <a:endParaRPr kumimoji="1" lang="ja-JP" altLang="en-US" sz="2000" dirty="0"/>
          </a:p>
        </p:txBody>
      </p:sp>
      <p:cxnSp>
        <p:nvCxnSpPr>
          <p:cNvPr id="37" name="直線矢印コネクタ 36"/>
          <p:cNvCxnSpPr>
            <a:stCxn id="33" idx="3"/>
          </p:cNvCxnSpPr>
          <p:nvPr/>
        </p:nvCxnSpPr>
        <p:spPr>
          <a:xfrm flipH="1">
            <a:off x="3497008" y="5198238"/>
            <a:ext cx="259498" cy="298973"/>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a:stCxn id="33" idx="5"/>
          </p:cNvCxnSpPr>
          <p:nvPr/>
        </p:nvCxnSpPr>
        <p:spPr>
          <a:xfrm>
            <a:off x="4983801" y="5198238"/>
            <a:ext cx="254181" cy="669426"/>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28525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提案手法の詳細</a:t>
            </a:r>
            <a:endParaRPr kumimoji="1" lang="ja-JP" altLang="en-US" dirty="0"/>
          </a:p>
        </p:txBody>
      </p:sp>
      <p:sp>
        <p:nvSpPr>
          <p:cNvPr id="3" name="コンテンツ プレースホルダー 2"/>
          <p:cNvSpPr>
            <a:spLocks noGrp="1"/>
          </p:cNvSpPr>
          <p:nvPr>
            <p:ph idx="1"/>
          </p:nvPr>
        </p:nvSpPr>
        <p:spPr/>
        <p:txBody>
          <a:bodyPr>
            <a:normAutofit/>
          </a:bodyPr>
          <a:lstStyle/>
          <a:p>
            <a:pPr marL="514350" indent="-514350">
              <a:buFont typeface="+mj-lt"/>
              <a:buAutoNum type="arabicPeriod"/>
            </a:pPr>
            <a:r>
              <a:rPr kumimoji="1" lang="ja-JP" altLang="en-US" dirty="0" smtClean="0"/>
              <a:t>実行停止中のプログラムのクラスファイルを解析し，バイトコード命令リストを得る</a:t>
            </a:r>
            <a:endParaRPr kumimoji="1" lang="en-US" altLang="ja-JP" dirty="0" smtClean="0"/>
          </a:p>
          <a:p>
            <a:pPr marL="514350" indent="-514350">
              <a:buFont typeface="+mj-lt"/>
              <a:buAutoNum type="arabicPeriod"/>
            </a:pPr>
            <a:r>
              <a:rPr lang="ja-JP" altLang="en-US" dirty="0" smtClean="0"/>
              <a:t>ソースコードにおける行番号をもとに，次の命令を特定する</a:t>
            </a:r>
            <a:endParaRPr lang="en-US" altLang="ja-JP" dirty="0" smtClean="0"/>
          </a:p>
          <a:p>
            <a:pPr marL="514350" indent="-514350">
              <a:buFont typeface="+mj-lt"/>
              <a:buAutoNum type="arabicPeriod"/>
            </a:pPr>
            <a:r>
              <a:rPr kumimoji="1" lang="ja-JP" altLang="en-US" dirty="0" smtClean="0"/>
              <a:t>バイトコード命令を実行して，その命令で使用される変数を記録する</a:t>
            </a:r>
            <a:endParaRPr kumimoji="1" lang="en-US" altLang="ja-JP" dirty="0" smtClean="0"/>
          </a:p>
          <a:p>
            <a:pPr lvl="1"/>
            <a:r>
              <a:rPr kumimoji="1" lang="ja-JP" altLang="en-US" dirty="0" smtClean="0"/>
              <a:t>別の行番号に一致する箇所に到達するまで逐次実行</a:t>
            </a:r>
            <a:endParaRPr kumimoji="1" lang="en-US" altLang="ja-JP" dirty="0" smtClean="0"/>
          </a:p>
          <a:p>
            <a:pPr marL="514350" indent="-514350">
              <a:buFont typeface="+mj-lt"/>
              <a:buAutoNum type="arabicPeriod"/>
            </a:pPr>
            <a:r>
              <a:rPr kumimoji="1" lang="ja-JP" altLang="en-US" dirty="0" smtClean="0"/>
              <a:t>記録した変数が変数ビューの上部に来るように変数の並び順を変更</a:t>
            </a:r>
            <a:endParaRPr kumimoji="1" lang="en-US" altLang="ja-JP" dirty="0" smtClean="0"/>
          </a:p>
          <a:p>
            <a:pPr lvl="1"/>
            <a:r>
              <a:rPr lang="ja-JP" altLang="en-US" dirty="0" smtClean="0"/>
              <a:t>デバッガが変数ビューに表示する変数のリストを保持</a:t>
            </a:r>
            <a:endParaRPr kumimoji="1" lang="ja-JP" altLang="en-US" dirty="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11</a:t>
            </a:fld>
            <a:endParaRPr kumimoji="1" lang="ja-JP" altLang="en-US" dirty="0"/>
          </a:p>
        </p:txBody>
      </p:sp>
    </p:spTree>
    <p:extLst>
      <p:ext uri="{BB962C8B-B14F-4D97-AF65-F5344CB8AC3E}">
        <p14:creationId xmlns:p14="http://schemas.microsoft.com/office/powerpoint/2010/main" val="32534105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72558" y="320674"/>
            <a:ext cx="7998883" cy="1325563"/>
          </a:xfrm>
        </p:spPr>
        <p:txBody>
          <a:bodyPr/>
          <a:lstStyle/>
          <a:p>
            <a:pPr algn="ctr"/>
            <a:r>
              <a:rPr lang="ja-JP" altLang="en-US" dirty="0" smtClean="0"/>
              <a:t>バイトコード</a:t>
            </a:r>
            <a:r>
              <a:rPr lang="ja-JP" altLang="en-US" dirty="0"/>
              <a:t>命令</a:t>
            </a:r>
            <a:r>
              <a:rPr lang="ja-JP" altLang="en-US" dirty="0" smtClean="0"/>
              <a:t>の実行に関して</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全ての変数に対してコピーを用意し，そのコピーに対して値の読み書きを行う</a:t>
            </a:r>
            <a:endParaRPr kumimoji="1" lang="en-US" altLang="ja-JP" dirty="0" smtClean="0"/>
          </a:p>
          <a:p>
            <a:pPr lvl="1"/>
            <a:r>
              <a:rPr lang="ja-JP" altLang="en-US" b="1" dirty="0" smtClean="0"/>
              <a:t>対象</a:t>
            </a:r>
            <a:r>
              <a:rPr lang="ja-JP" altLang="en-US" b="1" dirty="0"/>
              <a:t>プログラム</a:t>
            </a:r>
            <a:r>
              <a:rPr lang="ja-JP" altLang="en-US" b="1" dirty="0" smtClean="0"/>
              <a:t>の状態を変えてしまわないため</a:t>
            </a:r>
            <a:endParaRPr kumimoji="1" lang="en-US" altLang="ja-JP" b="1" dirty="0" smtClean="0"/>
          </a:p>
          <a:p>
            <a:pPr lvl="1"/>
            <a:r>
              <a:rPr lang="ja-JP" altLang="en-US" dirty="0" smtClean="0"/>
              <a:t>初めて値を読みだすときだけデバッガから値を取得</a:t>
            </a:r>
            <a:endParaRPr lang="en-US" altLang="ja-JP" dirty="0" smtClean="0"/>
          </a:p>
          <a:p>
            <a:pPr lvl="1"/>
            <a:endParaRPr kumimoji="1" lang="en-US" altLang="ja-JP" dirty="0" smtClean="0"/>
          </a:p>
          <a:p>
            <a:r>
              <a:rPr kumimoji="1" lang="ja-JP" altLang="en-US" dirty="0" smtClean="0"/>
              <a:t>実行される一行分の命令だけでは値を確定できないものに対して</a:t>
            </a:r>
            <a:r>
              <a:rPr kumimoji="1" lang="en-US" altLang="ja-JP" dirty="0" smtClean="0"/>
              <a:t>”</a:t>
            </a:r>
            <a:r>
              <a:rPr lang="en-US" altLang="ja-JP" i="1" dirty="0" smtClean="0"/>
              <a:t>u</a:t>
            </a:r>
            <a:r>
              <a:rPr kumimoji="1" lang="en-US" altLang="ja-JP" i="1" dirty="0" smtClean="0"/>
              <a:t>nknown</a:t>
            </a:r>
            <a:r>
              <a:rPr kumimoji="1" lang="en-US" altLang="ja-JP" dirty="0" smtClean="0"/>
              <a:t>”</a:t>
            </a:r>
            <a:r>
              <a:rPr kumimoji="1" lang="ja-JP" altLang="en-US" dirty="0" smtClean="0"/>
              <a:t>という値を割り当て</a:t>
            </a:r>
            <a:r>
              <a:rPr lang="ja-JP" altLang="en-US" dirty="0"/>
              <a:t>る</a:t>
            </a:r>
            <a:endParaRPr kumimoji="1" lang="en-US" altLang="ja-JP" dirty="0" smtClean="0"/>
          </a:p>
          <a:p>
            <a:pPr lvl="1"/>
            <a:r>
              <a:rPr lang="ja-JP" altLang="en-US" dirty="0" smtClean="0"/>
              <a:t>例えば，メソッド呼び出しの返り値</a:t>
            </a:r>
            <a:endParaRPr lang="en-US" altLang="ja-JP" dirty="0" smtClean="0"/>
          </a:p>
          <a:p>
            <a:pPr lvl="1"/>
            <a:r>
              <a:rPr kumimoji="1" lang="en-US" altLang="ja-JP" dirty="0" smtClean="0"/>
              <a:t>“</a:t>
            </a:r>
            <a:r>
              <a:rPr kumimoji="1" lang="en-US" altLang="ja-JP" i="1" dirty="0" smtClean="0"/>
              <a:t>unknown</a:t>
            </a:r>
            <a:r>
              <a:rPr kumimoji="1" lang="en-US" altLang="ja-JP" dirty="0" smtClean="0"/>
              <a:t>”</a:t>
            </a:r>
            <a:r>
              <a:rPr kumimoji="1" lang="ja-JP" altLang="en-US" dirty="0" smtClean="0"/>
              <a:t>を用いた演算等の結果は</a:t>
            </a:r>
            <a:r>
              <a:rPr kumimoji="1" lang="en-US" altLang="ja-JP" dirty="0" smtClean="0"/>
              <a:t>”</a:t>
            </a:r>
            <a:r>
              <a:rPr kumimoji="1" lang="en-US" altLang="ja-JP" i="1" dirty="0" smtClean="0"/>
              <a:t>unknown</a:t>
            </a:r>
            <a:r>
              <a:rPr kumimoji="1" lang="en-US" altLang="ja-JP" dirty="0" smtClean="0"/>
              <a:t>”</a:t>
            </a:r>
            <a:r>
              <a:rPr kumimoji="1" lang="ja-JP" altLang="en-US" dirty="0" smtClean="0"/>
              <a:t>とする</a:t>
            </a:r>
            <a:endParaRPr kumimoji="1" lang="en-US" altLang="ja-JP" dirty="0" smtClean="0"/>
          </a:p>
          <a:p>
            <a:pPr lvl="1"/>
            <a:r>
              <a:rPr lang="ja-JP" altLang="en-US" dirty="0" smtClean="0"/>
              <a:t>値が</a:t>
            </a:r>
            <a:r>
              <a:rPr lang="en-US" altLang="ja-JP" dirty="0" smtClean="0"/>
              <a:t>“</a:t>
            </a:r>
            <a:r>
              <a:rPr lang="en-US" altLang="ja-JP" i="1" dirty="0" smtClean="0"/>
              <a:t>unknown</a:t>
            </a:r>
            <a:r>
              <a:rPr lang="en-US" altLang="ja-JP" dirty="0" smtClean="0"/>
              <a:t>”</a:t>
            </a:r>
            <a:r>
              <a:rPr lang="ja-JP" altLang="en-US" dirty="0" smtClean="0"/>
              <a:t>である変数に関しては表示しない</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12</a:t>
            </a:fld>
            <a:endParaRPr kumimoji="1" lang="ja-JP" altLang="en-US" dirty="0"/>
          </a:p>
        </p:txBody>
      </p:sp>
    </p:spTree>
    <p:extLst>
      <p:ext uri="{BB962C8B-B14F-4D97-AF65-F5344CB8AC3E}">
        <p14:creationId xmlns:p14="http://schemas.microsoft.com/office/powerpoint/2010/main" val="2731505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a:t>変数</a:t>
            </a:r>
            <a:r>
              <a:rPr lang="ja-JP" altLang="en-US" dirty="0" smtClean="0"/>
              <a:t>の参照順の例</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13</a:t>
            </a:fld>
            <a:endParaRPr kumimoji="1" lang="ja-JP" altLang="en-US" dirty="0"/>
          </a:p>
        </p:txBody>
      </p:sp>
      <p:grpSp>
        <p:nvGrpSpPr>
          <p:cNvPr id="16" name="グループ化 15"/>
          <p:cNvGrpSpPr/>
          <p:nvPr/>
        </p:nvGrpSpPr>
        <p:grpSpPr>
          <a:xfrm>
            <a:off x="728169" y="1579507"/>
            <a:ext cx="5140511" cy="1745817"/>
            <a:chOff x="758010" y="2371319"/>
            <a:chExt cx="5140511" cy="1745817"/>
          </a:xfrm>
        </p:grpSpPr>
        <p:pic>
          <p:nvPicPr>
            <p:cNvPr id="6" name="図 5"/>
            <p:cNvPicPr>
              <a:picLocks noChangeAspect="1"/>
            </p:cNvPicPr>
            <p:nvPr/>
          </p:nvPicPr>
          <p:blipFill>
            <a:blip r:embed="rId2"/>
            <a:stretch>
              <a:fillRect/>
            </a:stretch>
          </p:blipFill>
          <p:spPr>
            <a:xfrm>
              <a:off x="818429" y="2716961"/>
              <a:ext cx="5019675" cy="1400175"/>
            </a:xfrm>
            <a:prstGeom prst="rect">
              <a:avLst/>
            </a:prstGeom>
            <a:ln>
              <a:solidFill>
                <a:schemeClr val="tx1"/>
              </a:solidFill>
            </a:ln>
          </p:spPr>
        </p:pic>
        <p:sp>
          <p:nvSpPr>
            <p:cNvPr id="9" name="正方形/長方形 8"/>
            <p:cNvSpPr/>
            <p:nvPr/>
          </p:nvSpPr>
          <p:spPr>
            <a:xfrm>
              <a:off x="758010" y="2371319"/>
              <a:ext cx="5140511" cy="275686"/>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a:t>
              </a:r>
              <a:r>
                <a:rPr lang="en-US" altLang="ja-JP" dirty="0" err="1" smtClean="0"/>
                <a:t>System.out.println</a:t>
              </a:r>
              <a:r>
                <a:rPr lang="en-US" altLang="ja-JP" dirty="0" smtClean="0"/>
                <a:t>(array[</a:t>
              </a:r>
              <a:r>
                <a:rPr lang="en-US" altLang="ja-JP" dirty="0" err="1" smtClean="0"/>
                <a:t>i</a:t>
              </a:r>
              <a:r>
                <a:rPr lang="en-US" altLang="ja-JP" dirty="0" smtClean="0"/>
                <a:t>][j])”</a:t>
              </a:r>
              <a:r>
                <a:rPr lang="ja-JP" altLang="en-US" dirty="0" smtClean="0"/>
                <a:t>に対するバイトコード</a:t>
              </a:r>
              <a:endParaRPr kumimoji="1" lang="ja-JP" altLang="en-US" dirty="0"/>
            </a:p>
          </p:txBody>
        </p:sp>
      </p:grpSp>
      <p:grpSp>
        <p:nvGrpSpPr>
          <p:cNvPr id="17" name="グループ化 16"/>
          <p:cNvGrpSpPr/>
          <p:nvPr/>
        </p:nvGrpSpPr>
        <p:grpSpPr>
          <a:xfrm>
            <a:off x="6726489" y="2009369"/>
            <a:ext cx="1710007" cy="4167594"/>
            <a:chOff x="6027887" y="2371319"/>
            <a:chExt cx="1710007" cy="4167594"/>
          </a:xfrm>
        </p:grpSpPr>
        <p:sp>
          <p:nvSpPr>
            <p:cNvPr id="7" name="正方形/長方形 6"/>
            <p:cNvSpPr/>
            <p:nvPr/>
          </p:nvSpPr>
          <p:spPr>
            <a:xfrm>
              <a:off x="6027887" y="2716961"/>
              <a:ext cx="1710007" cy="3821952"/>
            </a:xfrm>
            <a:prstGeom prst="rect">
              <a:avLst/>
            </a:prstGeom>
            <a:noFill/>
            <a:ln>
              <a:solidFill>
                <a:srgbClr val="FF0000"/>
              </a:solid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2800" b="1" dirty="0"/>
                <a:t>a</a:t>
              </a:r>
              <a:r>
                <a:rPr kumimoji="1" lang="en-US" altLang="ja-JP" sz="2800" b="1" dirty="0" smtClean="0"/>
                <a:t>rray</a:t>
              </a:r>
            </a:p>
            <a:p>
              <a:pPr algn="ctr"/>
              <a:r>
                <a:rPr kumimoji="1" lang="ja-JP" altLang="en-US" sz="2800" dirty="0" smtClean="0"/>
                <a:t>↓</a:t>
              </a:r>
              <a:endParaRPr kumimoji="1" lang="en-US" altLang="ja-JP" sz="2800" dirty="0" smtClean="0"/>
            </a:p>
            <a:p>
              <a:pPr algn="ctr"/>
              <a:r>
                <a:rPr lang="en-US" altLang="ja-JP" sz="2800" b="1" dirty="0"/>
                <a:t>i</a:t>
              </a:r>
              <a:endParaRPr lang="en-US" altLang="ja-JP" sz="2800" b="1" dirty="0" smtClean="0"/>
            </a:p>
            <a:p>
              <a:pPr algn="ctr"/>
              <a:r>
                <a:rPr kumimoji="1" lang="ja-JP" altLang="en-US" sz="2800" dirty="0" smtClean="0"/>
                <a:t>↓</a:t>
              </a:r>
              <a:endParaRPr kumimoji="1" lang="en-US" altLang="ja-JP" sz="2800" dirty="0" smtClean="0"/>
            </a:p>
            <a:p>
              <a:pPr algn="ctr"/>
              <a:r>
                <a:rPr lang="en-US" altLang="ja-JP" sz="2800" b="1" dirty="0" smtClean="0"/>
                <a:t>array[</a:t>
              </a:r>
              <a:r>
                <a:rPr lang="en-US" altLang="ja-JP" sz="2800" b="1" dirty="0" err="1" smtClean="0"/>
                <a:t>i</a:t>
              </a:r>
              <a:r>
                <a:rPr lang="en-US" altLang="ja-JP" sz="2800" b="1" dirty="0" smtClean="0"/>
                <a:t>]</a:t>
              </a:r>
            </a:p>
            <a:p>
              <a:pPr algn="ctr"/>
              <a:r>
                <a:rPr lang="ja-JP" altLang="en-US" sz="2800" dirty="0" smtClean="0"/>
                <a:t>↓</a:t>
              </a:r>
              <a:endParaRPr lang="en-US" altLang="ja-JP" sz="2800" dirty="0" smtClean="0"/>
            </a:p>
            <a:p>
              <a:pPr algn="ctr"/>
              <a:r>
                <a:rPr lang="en-US" altLang="ja-JP" sz="2800" b="1" dirty="0" smtClean="0"/>
                <a:t>j</a:t>
              </a:r>
            </a:p>
            <a:p>
              <a:pPr algn="ctr"/>
              <a:r>
                <a:rPr kumimoji="1" lang="ja-JP" altLang="en-US" sz="2800" dirty="0" smtClean="0"/>
                <a:t>↓</a:t>
              </a:r>
              <a:endParaRPr kumimoji="1" lang="en-US" altLang="ja-JP" sz="2800" dirty="0" smtClean="0"/>
            </a:p>
            <a:p>
              <a:pPr algn="ctr"/>
              <a:r>
                <a:rPr lang="en-US" altLang="ja-JP" sz="2800" b="1" dirty="0" smtClean="0"/>
                <a:t>array[</a:t>
              </a:r>
              <a:r>
                <a:rPr lang="en-US" altLang="ja-JP" sz="2800" b="1" dirty="0" err="1" smtClean="0"/>
                <a:t>i</a:t>
              </a:r>
              <a:r>
                <a:rPr lang="en-US" altLang="ja-JP" sz="2800" b="1" dirty="0" smtClean="0"/>
                <a:t>][j]</a:t>
              </a:r>
              <a:endParaRPr kumimoji="1" lang="en-US" altLang="ja-JP" sz="2800" b="1" dirty="0" smtClean="0"/>
            </a:p>
          </p:txBody>
        </p:sp>
        <p:sp>
          <p:nvSpPr>
            <p:cNvPr id="10" name="正方形/長方形 9"/>
            <p:cNvSpPr/>
            <p:nvPr/>
          </p:nvSpPr>
          <p:spPr>
            <a:xfrm>
              <a:off x="6087576" y="2371319"/>
              <a:ext cx="1590627" cy="307693"/>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変数</a:t>
              </a:r>
              <a:r>
                <a:rPr lang="ja-JP" altLang="en-US" dirty="0" smtClean="0"/>
                <a:t>の参照</a:t>
              </a:r>
              <a:r>
                <a:rPr lang="ja-JP" altLang="en-US" dirty="0"/>
                <a:t>順</a:t>
              </a:r>
              <a:endParaRPr kumimoji="1" lang="ja-JP" altLang="en-US" dirty="0"/>
            </a:p>
          </p:txBody>
        </p:sp>
      </p:grpSp>
      <p:grpSp>
        <p:nvGrpSpPr>
          <p:cNvPr id="12" name="グループ化 11"/>
          <p:cNvGrpSpPr/>
          <p:nvPr/>
        </p:nvGrpSpPr>
        <p:grpSpPr>
          <a:xfrm>
            <a:off x="1388666" y="4276423"/>
            <a:ext cx="3533775" cy="2079928"/>
            <a:chOff x="4981575" y="4276423"/>
            <a:chExt cx="3533775" cy="2079928"/>
          </a:xfrm>
        </p:grpSpPr>
        <p:pic>
          <p:nvPicPr>
            <p:cNvPr id="14" name="図 13"/>
            <p:cNvPicPr>
              <a:picLocks noChangeAspect="1"/>
            </p:cNvPicPr>
            <p:nvPr/>
          </p:nvPicPr>
          <p:blipFill>
            <a:blip r:embed="rId3"/>
            <a:stretch>
              <a:fillRect/>
            </a:stretch>
          </p:blipFill>
          <p:spPr>
            <a:xfrm>
              <a:off x="4981575" y="4565651"/>
              <a:ext cx="3533775" cy="1790700"/>
            </a:xfrm>
            <a:prstGeom prst="rect">
              <a:avLst/>
            </a:prstGeom>
            <a:ln w="12700">
              <a:solidFill>
                <a:schemeClr val="tx1"/>
              </a:solidFill>
            </a:ln>
          </p:spPr>
        </p:pic>
        <p:sp>
          <p:nvSpPr>
            <p:cNvPr id="15" name="正方形/長方形 14"/>
            <p:cNvSpPr/>
            <p:nvPr/>
          </p:nvSpPr>
          <p:spPr>
            <a:xfrm>
              <a:off x="6081851" y="4276423"/>
              <a:ext cx="1333222" cy="289228"/>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手法適用時</a:t>
              </a:r>
              <a:endParaRPr kumimoji="1" lang="ja-JP" altLang="en-US" dirty="0"/>
            </a:p>
          </p:txBody>
        </p:sp>
      </p:grpSp>
      <p:sp>
        <p:nvSpPr>
          <p:cNvPr id="18" name="右矢印 17"/>
          <p:cNvSpPr/>
          <p:nvPr/>
        </p:nvSpPr>
        <p:spPr>
          <a:xfrm>
            <a:off x="5947713" y="2625236"/>
            <a:ext cx="634242" cy="484632"/>
          </a:xfrm>
          <a:prstGeom prst="rightArrow">
            <a:avLst/>
          </a:prstGeom>
          <a:solidFill>
            <a:srgbClr val="FFFF00"/>
          </a:solidFill>
          <a:ln>
            <a:solidFill>
              <a:srgbClr val="FFFF00"/>
            </a:solid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20" name="右矢印 19"/>
          <p:cNvSpPr/>
          <p:nvPr/>
        </p:nvSpPr>
        <p:spPr>
          <a:xfrm rot="10800000">
            <a:off x="5066978" y="5218685"/>
            <a:ext cx="1514977" cy="484632"/>
          </a:xfrm>
          <a:prstGeom prst="rightArrow">
            <a:avLst/>
          </a:prstGeom>
          <a:solidFill>
            <a:srgbClr val="FFFF00"/>
          </a:solidFill>
          <a:ln>
            <a:solidFill>
              <a:srgbClr val="FFFF00"/>
            </a:solid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21" name="正方形/長方形 20"/>
          <p:cNvSpPr/>
          <p:nvPr/>
        </p:nvSpPr>
        <p:spPr>
          <a:xfrm>
            <a:off x="788588" y="2109382"/>
            <a:ext cx="5014591" cy="986137"/>
          </a:xfrm>
          <a:prstGeom prst="rect">
            <a:avLst/>
          </a:prstGeom>
          <a:noFill/>
          <a:ln w="19050">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40608786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en-US" altLang="ja-JP" dirty="0" smtClean="0"/>
              <a:t>“</a:t>
            </a:r>
            <a:r>
              <a:rPr kumimoji="1" lang="en-US" altLang="ja-JP" i="1" dirty="0" smtClean="0"/>
              <a:t>unknown</a:t>
            </a:r>
            <a:r>
              <a:rPr kumimoji="1" lang="en-US" altLang="ja-JP" dirty="0" smtClean="0"/>
              <a:t>”</a:t>
            </a:r>
            <a:r>
              <a:rPr kumimoji="1" lang="ja-JP" altLang="en-US" dirty="0" smtClean="0"/>
              <a:t>の例</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array[</a:t>
            </a:r>
            <a:r>
              <a:rPr lang="en-US" altLang="ja-JP" dirty="0" err="1" smtClean="0"/>
              <a:t>idx</a:t>
            </a:r>
            <a:r>
              <a:rPr lang="en-US" altLang="ja-JP" dirty="0" smtClean="0"/>
              <a:t>]</a:t>
            </a:r>
            <a:r>
              <a:rPr lang="ja-JP" altLang="en-US" dirty="0" smtClean="0"/>
              <a:t>と</a:t>
            </a:r>
            <a:r>
              <a:rPr lang="en-US" altLang="ja-JP" dirty="0" smtClean="0"/>
              <a:t>array[hash(</a:t>
            </a:r>
            <a:r>
              <a:rPr lang="en-US" altLang="ja-JP" dirty="0" err="1" smtClean="0"/>
              <a:t>num</a:t>
            </a:r>
            <a:r>
              <a:rPr lang="en-US" altLang="ja-JP" dirty="0" smtClean="0"/>
              <a:t>)]</a:t>
            </a:r>
            <a:endParaRPr kumimoji="1" lang="ja-JP" altLang="en-US" dirty="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14</a:t>
            </a:fld>
            <a:endParaRPr kumimoji="1" lang="ja-JP" altLang="en-US" dirty="0"/>
          </a:p>
        </p:txBody>
      </p:sp>
      <p:pic>
        <p:nvPicPr>
          <p:cNvPr id="10" name="図 9"/>
          <p:cNvPicPr>
            <a:picLocks noChangeAspect="1"/>
          </p:cNvPicPr>
          <p:nvPr/>
        </p:nvPicPr>
        <p:blipFill>
          <a:blip r:embed="rId2"/>
          <a:stretch>
            <a:fillRect/>
          </a:stretch>
        </p:blipFill>
        <p:spPr>
          <a:xfrm>
            <a:off x="766762" y="4204796"/>
            <a:ext cx="2143125" cy="1266825"/>
          </a:xfrm>
          <a:prstGeom prst="rect">
            <a:avLst/>
          </a:prstGeom>
          <a:ln w="12700">
            <a:solidFill>
              <a:schemeClr val="tx1"/>
            </a:solidFill>
          </a:ln>
        </p:spPr>
      </p:pic>
      <p:sp>
        <p:nvSpPr>
          <p:cNvPr id="9" name="下矢印 8"/>
          <p:cNvSpPr/>
          <p:nvPr/>
        </p:nvSpPr>
        <p:spPr>
          <a:xfrm rot="2805153">
            <a:off x="2946357" y="3131444"/>
            <a:ext cx="287539" cy="926119"/>
          </a:xfrm>
          <a:prstGeom prst="downArrow">
            <a:avLst/>
          </a:prstGeom>
          <a:solidFill>
            <a:srgbClr val="FF0000"/>
          </a:solidFill>
          <a:ln>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2" name="下矢印 11"/>
          <p:cNvSpPr/>
          <p:nvPr/>
        </p:nvSpPr>
        <p:spPr>
          <a:xfrm rot="19005153">
            <a:off x="5829821" y="3140960"/>
            <a:ext cx="287539" cy="926119"/>
          </a:xfrm>
          <a:prstGeom prst="downArrow">
            <a:avLst/>
          </a:prstGeom>
          <a:solidFill>
            <a:srgbClr val="0070C0"/>
          </a:solidFill>
          <a:ln>
            <a:solidFill>
              <a:srgbClr val="0070C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1" name="円形吹き出し 10"/>
          <p:cNvSpPr/>
          <p:nvPr/>
        </p:nvSpPr>
        <p:spPr>
          <a:xfrm>
            <a:off x="1192741" y="2944608"/>
            <a:ext cx="1595968" cy="612648"/>
          </a:xfrm>
          <a:prstGeom prst="wedgeEllipseCallout">
            <a:avLst>
              <a:gd name="adj1" fmla="val 61098"/>
              <a:gd name="adj2" fmla="val 61068"/>
            </a:avLst>
          </a:prstGeom>
          <a:noFill/>
          <a:ln>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t>(A)</a:t>
            </a:r>
            <a:r>
              <a:rPr kumimoji="1" lang="ja-JP" altLang="en-US" dirty="0" smtClean="0"/>
              <a:t>で停止</a:t>
            </a:r>
            <a:endParaRPr kumimoji="1" lang="ja-JP" altLang="en-US" dirty="0"/>
          </a:p>
        </p:txBody>
      </p:sp>
      <p:sp>
        <p:nvSpPr>
          <p:cNvPr id="15" name="円形吹き出し 14"/>
          <p:cNvSpPr/>
          <p:nvPr/>
        </p:nvSpPr>
        <p:spPr>
          <a:xfrm>
            <a:off x="6355290" y="2944608"/>
            <a:ext cx="1595968" cy="612648"/>
          </a:xfrm>
          <a:prstGeom prst="wedgeEllipseCallout">
            <a:avLst>
              <a:gd name="adj1" fmla="val -62541"/>
              <a:gd name="adj2" fmla="val 60568"/>
            </a:avLst>
          </a:prstGeom>
          <a:noFill/>
          <a:ln>
            <a:solidFill>
              <a:srgbClr val="0070C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t>(B)</a:t>
            </a:r>
            <a:r>
              <a:rPr kumimoji="1" lang="ja-JP" altLang="en-US" dirty="0" smtClean="0"/>
              <a:t>で停止</a:t>
            </a:r>
            <a:endParaRPr kumimoji="1" lang="ja-JP" altLang="en-US" dirty="0"/>
          </a:p>
        </p:txBody>
      </p:sp>
      <p:pic>
        <p:nvPicPr>
          <p:cNvPr id="18" name="図 17"/>
          <p:cNvPicPr>
            <a:picLocks noChangeAspect="1"/>
          </p:cNvPicPr>
          <p:nvPr/>
        </p:nvPicPr>
        <p:blipFill>
          <a:blip r:embed="rId3"/>
          <a:stretch>
            <a:fillRect/>
          </a:stretch>
        </p:blipFill>
        <p:spPr>
          <a:xfrm>
            <a:off x="6234112" y="4204796"/>
            <a:ext cx="1838325" cy="1019175"/>
          </a:xfrm>
          <a:prstGeom prst="rect">
            <a:avLst/>
          </a:prstGeom>
          <a:ln w="12700">
            <a:solidFill>
              <a:schemeClr val="tx1"/>
            </a:solidFill>
          </a:ln>
        </p:spPr>
      </p:pic>
      <p:pic>
        <p:nvPicPr>
          <p:cNvPr id="19" name="図 18"/>
          <p:cNvPicPr>
            <a:picLocks noChangeAspect="1"/>
          </p:cNvPicPr>
          <p:nvPr/>
        </p:nvPicPr>
        <p:blipFill>
          <a:blip r:embed="rId4"/>
          <a:stretch>
            <a:fillRect/>
          </a:stretch>
        </p:blipFill>
        <p:spPr>
          <a:xfrm>
            <a:off x="2909887" y="2565109"/>
            <a:ext cx="3324225" cy="419100"/>
          </a:xfrm>
          <a:prstGeom prst="rect">
            <a:avLst/>
          </a:prstGeom>
          <a:ln w="12700">
            <a:solidFill>
              <a:schemeClr val="tx1"/>
            </a:solidFill>
          </a:ln>
        </p:spPr>
      </p:pic>
    </p:spTree>
    <p:extLst>
      <p:ext uri="{BB962C8B-B14F-4D97-AF65-F5344CB8AC3E}">
        <p14:creationId xmlns:p14="http://schemas.microsoft.com/office/powerpoint/2010/main" val="8822323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評価実験</a:t>
            </a:r>
            <a:endParaRPr kumimoji="1" lang="ja-JP" altLang="en-US" dirty="0"/>
          </a:p>
        </p:txBody>
      </p:sp>
      <p:sp>
        <p:nvSpPr>
          <p:cNvPr id="3" name="コンテンツ プレースホルダー 2"/>
          <p:cNvSpPr>
            <a:spLocks noGrp="1"/>
          </p:cNvSpPr>
          <p:nvPr>
            <p:ph idx="1"/>
          </p:nvPr>
        </p:nvSpPr>
        <p:spPr>
          <a:xfrm>
            <a:off x="628650" y="1604513"/>
            <a:ext cx="7886700" cy="4751838"/>
          </a:xfrm>
        </p:spPr>
        <p:txBody>
          <a:bodyPr>
            <a:normAutofit/>
          </a:bodyPr>
          <a:lstStyle/>
          <a:p>
            <a:r>
              <a:rPr kumimoji="1" lang="ja-JP" altLang="en-US" sz="2400" dirty="0" smtClean="0"/>
              <a:t>目的：実装したデバッガの機能を定量的に評価する</a:t>
            </a:r>
            <a:endParaRPr kumimoji="1" lang="en-US" altLang="ja-JP" sz="2400" dirty="0" smtClean="0"/>
          </a:p>
          <a:p>
            <a:r>
              <a:rPr lang="ja-JP" altLang="en-US" sz="2400" dirty="0" smtClean="0"/>
              <a:t>対象</a:t>
            </a:r>
            <a:r>
              <a:rPr lang="ja-JP" altLang="en-US" sz="2400" dirty="0"/>
              <a:t>：</a:t>
            </a:r>
            <a:endParaRPr kumimoji="1" lang="en-US" altLang="ja-JP" sz="2400" dirty="0" smtClean="0"/>
          </a:p>
          <a:p>
            <a:pPr lvl="1"/>
            <a:r>
              <a:rPr lang="en-US" altLang="ja-JP" sz="2000" dirty="0" smtClean="0"/>
              <a:t>Defects4J Lang 1b-4b</a:t>
            </a:r>
            <a:r>
              <a:rPr lang="ja-JP" altLang="en-US" sz="2000" dirty="0" smtClean="0"/>
              <a:t>： </a:t>
            </a:r>
            <a:r>
              <a:rPr lang="en-US" altLang="ja-JP" sz="2000" dirty="0"/>
              <a:t>Apache Commons </a:t>
            </a:r>
            <a:r>
              <a:rPr lang="en-US" altLang="ja-JP" sz="2000" dirty="0" smtClean="0"/>
              <a:t>Lang</a:t>
            </a:r>
            <a:r>
              <a:rPr lang="ja-JP" altLang="en-US" sz="2000" dirty="0" smtClean="0"/>
              <a:t>のバグ事例</a:t>
            </a:r>
            <a:r>
              <a:rPr lang="en-US" altLang="ja-JP" sz="2000" dirty="0" smtClean="0"/>
              <a:t>4</a:t>
            </a:r>
            <a:r>
              <a:rPr lang="ja-JP" altLang="en-US" sz="2000" dirty="0" smtClean="0"/>
              <a:t>件の</a:t>
            </a:r>
            <a:r>
              <a:rPr lang="en-US" altLang="ja-JP" sz="2000" dirty="0" smtClean="0"/>
              <a:t>JUnit</a:t>
            </a:r>
            <a:r>
              <a:rPr lang="ja-JP" altLang="en-US" sz="2000" dirty="0" smtClean="0"/>
              <a:t> テスト</a:t>
            </a:r>
            <a:endParaRPr lang="en-US" altLang="ja-JP" sz="1600" dirty="0" smtClean="0"/>
          </a:p>
          <a:p>
            <a:pPr lvl="1"/>
            <a:r>
              <a:rPr lang="en-US" altLang="ja-JP" sz="2000" dirty="0" err="1" smtClean="0"/>
              <a:t>Lifegame</a:t>
            </a:r>
            <a:r>
              <a:rPr lang="ja-JP" altLang="en-US" sz="2000" dirty="0" smtClean="0"/>
              <a:t>： コンウェイのライフゲームの実装例における世代更新処理</a:t>
            </a:r>
            <a:endParaRPr lang="en-US" altLang="ja-JP" sz="2000" dirty="0" smtClean="0"/>
          </a:p>
          <a:p>
            <a:r>
              <a:rPr lang="ja-JP" altLang="en-US" dirty="0"/>
              <a:t>方法</a:t>
            </a:r>
            <a:r>
              <a:rPr lang="ja-JP" altLang="en-US" dirty="0" smtClean="0"/>
              <a:t>：メソッドの実行開始から終了まで、ステップ</a:t>
            </a:r>
            <a:r>
              <a:rPr lang="ja-JP" altLang="en-US" dirty="0"/>
              <a:t>実行を行い</a:t>
            </a:r>
            <a:r>
              <a:rPr lang="ja-JP" altLang="en-US" dirty="0" smtClean="0"/>
              <a:t>，各文で使用された変数</a:t>
            </a:r>
            <a:r>
              <a:rPr lang="ja-JP" altLang="en-US" dirty="0"/>
              <a:t>の位置の変化を</a:t>
            </a:r>
            <a:r>
              <a:rPr lang="ja-JP" altLang="en-US" dirty="0" smtClean="0"/>
              <a:t>調べる</a:t>
            </a:r>
            <a:endParaRPr kumimoji="1" lang="en-US" altLang="ja-JP" sz="2800" dirty="0" smtClean="0"/>
          </a:p>
          <a:p>
            <a:pPr lvl="1"/>
            <a:r>
              <a:rPr kumimoji="1" lang="ja-JP" altLang="en-US" sz="2000" dirty="0" smtClean="0"/>
              <a:t>自動的にステップ実行させるプログラムを用意した</a:t>
            </a:r>
            <a:endParaRPr kumimoji="1" lang="ja-JP" altLang="en-US" sz="2000" dirty="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15</a:t>
            </a:fld>
            <a:endParaRPr kumimoji="1" lang="ja-JP" altLang="en-US" dirty="0"/>
          </a:p>
        </p:txBody>
      </p:sp>
    </p:spTree>
    <p:extLst>
      <p:ext uri="{BB962C8B-B14F-4D97-AF65-F5344CB8AC3E}">
        <p14:creationId xmlns:p14="http://schemas.microsoft.com/office/powerpoint/2010/main" val="33347590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評価</a:t>
            </a:r>
            <a:r>
              <a:rPr lang="ja-JP" altLang="en-US" dirty="0"/>
              <a:t>値</a:t>
            </a:r>
            <a:r>
              <a:rPr lang="ja-JP" altLang="en-US" dirty="0" smtClean="0"/>
              <a:t>の</a:t>
            </a:r>
            <a:r>
              <a:rPr lang="ja-JP" altLang="en-US" dirty="0"/>
              <a:t>定義</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lnSpcReduction="10000"/>
              </a:bodyPr>
              <a:lstStyle/>
              <a:p>
                <a:r>
                  <a:rPr kumimoji="1" lang="ja-JP" altLang="en-US" dirty="0" smtClean="0"/>
                  <a:t>評価値</a:t>
                </a:r>
                <a14:m>
                  <m:oMath xmlns:m="http://schemas.openxmlformats.org/officeDocument/2006/math">
                    <m:r>
                      <a:rPr kumimoji="1" lang="en-US" altLang="ja-JP" b="0" i="1" smtClean="0">
                        <a:latin typeface="Cambria Math" panose="02040503050406030204" pitchFamily="18" charset="0"/>
                      </a:rPr>
                      <m:t>𝑃</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𝑣</m:t>
                    </m:r>
                    <m:r>
                      <a:rPr kumimoji="1" lang="en-US" altLang="ja-JP" b="0" i="1" smtClean="0">
                        <a:latin typeface="Cambria Math" panose="02040503050406030204" pitchFamily="18" charset="0"/>
                      </a:rPr>
                      <m:t>)</m:t>
                    </m:r>
                  </m:oMath>
                </a14:m>
                <a:r>
                  <a:rPr lang="ja-JP" altLang="en-US" dirty="0" smtClean="0"/>
                  <a:t>：変数ビュー中の先頭の変数を</a:t>
                </a:r>
                <a:r>
                  <a:rPr lang="en-US" altLang="ja-JP" dirty="0" smtClean="0"/>
                  <a:t>1</a:t>
                </a:r>
                <a:r>
                  <a:rPr lang="ja-JP" altLang="en-US" dirty="0" smtClean="0"/>
                  <a:t>番目とした際の変数</a:t>
                </a:r>
                <a14:m>
                  <m:oMath xmlns:m="http://schemas.openxmlformats.org/officeDocument/2006/math">
                    <m:r>
                      <a:rPr lang="en-US" altLang="ja-JP" i="1">
                        <a:latin typeface="Cambria Math" panose="02040503050406030204" pitchFamily="18" charset="0"/>
                      </a:rPr>
                      <m:t>𝑣</m:t>
                    </m:r>
                  </m:oMath>
                </a14:m>
                <a:r>
                  <a:rPr lang="ja-JP" altLang="en-US" dirty="0" smtClean="0"/>
                  <a:t>の順位</a:t>
                </a:r>
                <a:endParaRPr lang="en-US" altLang="ja-JP" dirty="0" smtClean="0"/>
              </a:p>
              <a:p>
                <a:pPr lvl="1"/>
                <a14:m>
                  <m:oMath xmlns:m="http://schemas.openxmlformats.org/officeDocument/2006/math">
                    <m:r>
                      <a:rPr lang="en-US" altLang="ja-JP" i="1">
                        <a:latin typeface="Cambria Math" panose="02040503050406030204" pitchFamily="18" charset="0"/>
                      </a:rPr>
                      <m:t>𝑃</m:t>
                    </m:r>
                    <m:r>
                      <a:rPr lang="en-US" altLang="ja-JP" i="1">
                        <a:latin typeface="Cambria Math" panose="02040503050406030204" pitchFamily="18" charset="0"/>
                      </a:rPr>
                      <m:t>(</m:t>
                    </m:r>
                    <m:r>
                      <a:rPr lang="en-US" altLang="ja-JP" i="1">
                        <a:latin typeface="Cambria Math" panose="02040503050406030204" pitchFamily="18" charset="0"/>
                      </a:rPr>
                      <m:t>𝑣</m:t>
                    </m:r>
                    <m:r>
                      <a:rPr lang="en-US" altLang="ja-JP" i="1">
                        <a:latin typeface="Cambria Math" panose="02040503050406030204" pitchFamily="18" charset="0"/>
                      </a:rPr>
                      <m:t>)</m:t>
                    </m:r>
                  </m:oMath>
                </a14:m>
                <a:r>
                  <a:rPr lang="ja-JP" altLang="en-US" dirty="0" smtClean="0"/>
                  <a:t>は小さいほど良い値とする</a:t>
                </a:r>
                <a:endParaRPr lang="en-US" altLang="ja-JP" dirty="0" smtClean="0"/>
              </a:p>
              <a:p>
                <a:pPr lvl="1"/>
                <a14:m>
                  <m:oMath xmlns:m="http://schemas.openxmlformats.org/officeDocument/2006/math">
                    <m:r>
                      <a:rPr lang="en-US" altLang="ja-JP" i="1">
                        <a:latin typeface="Cambria Math" panose="02040503050406030204" pitchFamily="18" charset="0"/>
                      </a:rPr>
                      <m:t>𝑃</m:t>
                    </m:r>
                    <m:r>
                      <a:rPr lang="en-US" altLang="ja-JP" i="1">
                        <a:latin typeface="Cambria Math" panose="02040503050406030204" pitchFamily="18" charset="0"/>
                      </a:rPr>
                      <m:t>(</m:t>
                    </m:r>
                    <m:r>
                      <a:rPr lang="en-US" altLang="ja-JP" i="1">
                        <a:latin typeface="Cambria Math" panose="02040503050406030204" pitchFamily="18" charset="0"/>
                      </a:rPr>
                      <m:t>𝑣</m:t>
                    </m:r>
                    <m:r>
                      <a:rPr lang="en-US" altLang="ja-JP" i="1">
                        <a:latin typeface="Cambria Math" panose="02040503050406030204" pitchFamily="18" charset="0"/>
                      </a:rPr>
                      <m:t>)</m:t>
                    </m:r>
                  </m:oMath>
                </a14:m>
                <a:r>
                  <a:rPr lang="ja-JP" altLang="en-US" dirty="0" smtClean="0"/>
                  <a:t>が小さいほど</a:t>
                </a:r>
                <a14:m>
                  <m:oMath xmlns:m="http://schemas.openxmlformats.org/officeDocument/2006/math">
                    <m:r>
                      <a:rPr lang="ja-JP" altLang="en-US" i="1" dirty="0">
                        <a:latin typeface="Cambria Math" panose="02040503050406030204" pitchFamily="18" charset="0"/>
                      </a:rPr>
                      <m:t>変数</m:t>
                    </m:r>
                    <m:r>
                      <a:rPr lang="en-US" altLang="ja-JP" i="1">
                        <a:latin typeface="Cambria Math" panose="02040503050406030204" pitchFamily="18" charset="0"/>
                      </a:rPr>
                      <m:t>𝑣</m:t>
                    </m:r>
                  </m:oMath>
                </a14:m>
                <a:r>
                  <a:rPr lang="ja-JP" altLang="en-US" dirty="0" smtClean="0"/>
                  <a:t>が変数ビューの上部にあるため，変数</a:t>
                </a:r>
                <a14:m>
                  <m:oMath xmlns:m="http://schemas.openxmlformats.org/officeDocument/2006/math">
                    <m:r>
                      <a:rPr lang="en-US" altLang="ja-JP" i="1">
                        <a:latin typeface="Cambria Math" panose="02040503050406030204" pitchFamily="18" charset="0"/>
                      </a:rPr>
                      <m:t>𝑣</m:t>
                    </m:r>
                  </m:oMath>
                </a14:m>
                <a:r>
                  <a:rPr lang="ja-JP" altLang="en-US" dirty="0" smtClean="0"/>
                  <a:t>を閲覧するのに必要な労力が少なくなると考えられる</a:t>
                </a:r>
                <a:endParaRPr lang="en-US" altLang="ja-JP" dirty="0" smtClean="0"/>
              </a:p>
              <a:p>
                <a:pPr lvl="1"/>
                <a:endParaRPr lang="en-US" altLang="ja-JP" dirty="0"/>
              </a:p>
              <a:p>
                <a:r>
                  <a:rPr lang="ja-JP" altLang="en-US" dirty="0"/>
                  <a:t>配列</a:t>
                </a:r>
                <a:r>
                  <a:rPr lang="ja-JP" altLang="en-US" dirty="0" smtClean="0"/>
                  <a:t>の要素やオブジェクトのフィールドに対する評価値は，その要素を表示するのに必要最小限のツリーの展開をした場合の先頭からの順位とする</a:t>
                </a:r>
                <a:endParaRPr lang="en-US" altLang="ja-JP" dirty="0" smtClean="0"/>
              </a:p>
              <a:p>
                <a:pPr lvl="1"/>
                <a:r>
                  <a:rPr lang="ja-JP" altLang="en-US" dirty="0" smtClean="0"/>
                  <a:t>配列やフィールドが入れ子の場合も同様に考える</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2"/>
                <a:stretch>
                  <a:fillRect l="-1391" t="-3922" r="-23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16</a:t>
            </a:fld>
            <a:endParaRPr kumimoji="1" lang="ja-JP" altLang="en-US" dirty="0"/>
          </a:p>
        </p:txBody>
      </p:sp>
    </p:spTree>
    <p:extLst>
      <p:ext uri="{BB962C8B-B14F-4D97-AF65-F5344CB8AC3E}">
        <p14:creationId xmlns:p14="http://schemas.microsoft.com/office/powerpoint/2010/main" val="35893673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評価値の例</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0" indent="0">
                  <a:buNone/>
                </a:pPr>
                <a:endParaRPr lang="en-US" altLang="ja-JP" i="1" dirty="0">
                  <a:latin typeface="Cambria Math" panose="02040503050406030204" pitchFamily="18" charset="0"/>
                </a:endParaRPr>
              </a:p>
              <a:p>
                <a14:m>
                  <m:oMath xmlns:m="http://schemas.openxmlformats.org/officeDocument/2006/math">
                    <m:r>
                      <a:rPr kumimoji="1" lang="en-US" altLang="ja-JP" b="0" i="1" smtClean="0">
                        <a:latin typeface="Cambria Math" panose="02040503050406030204" pitchFamily="18" charset="0"/>
                      </a:rPr>
                      <m:t>𝑃</m:t>
                    </m:r>
                    <m:d>
                      <m:dPr>
                        <m:ctrlPr>
                          <a:rPr kumimoji="1" lang="en-US" altLang="ja-JP" b="0" i="1" smtClean="0">
                            <a:latin typeface="Cambria Math" panose="02040503050406030204" pitchFamily="18" charset="0"/>
                          </a:rPr>
                        </m:ctrlPr>
                      </m:dPr>
                      <m:e>
                        <m:r>
                          <a:rPr kumimoji="1" lang="en-US" altLang="ja-JP" b="0" i="1" smtClean="0">
                            <a:latin typeface="Cambria Math" panose="02040503050406030204" pitchFamily="18" charset="0"/>
                          </a:rPr>
                          <m:t>𝑗</m:t>
                        </m:r>
                      </m:e>
                    </m:d>
                    <m:r>
                      <a:rPr kumimoji="1" lang="en-US" altLang="ja-JP" b="0" i="1" smtClean="0">
                        <a:latin typeface="Cambria Math" panose="02040503050406030204" pitchFamily="18" charset="0"/>
                      </a:rPr>
                      <m:t>=2</m:t>
                    </m:r>
                  </m:oMath>
                </a14:m>
                <a:endParaRPr kumimoji="1" lang="en-US" altLang="ja-JP" b="0" dirty="0" smtClean="0"/>
              </a:p>
              <a:p>
                <a:endParaRPr kumimoji="1" lang="en-US" altLang="ja-JP" dirty="0" smtClean="0"/>
              </a:p>
              <a:p>
                <a:endParaRPr kumimoji="1" lang="en-US" altLang="ja-JP" dirty="0" smtClean="0"/>
              </a:p>
              <a:p>
                <a14:m>
                  <m:oMath xmlns:m="http://schemas.openxmlformats.org/officeDocument/2006/math">
                    <m:r>
                      <a:rPr lang="en-US" altLang="ja-JP" i="1">
                        <a:latin typeface="Cambria Math" panose="02040503050406030204" pitchFamily="18" charset="0"/>
                      </a:rPr>
                      <m:t>𝑃</m:t>
                    </m:r>
                    <m:d>
                      <m:dPr>
                        <m:ctrlPr>
                          <a:rPr lang="en-US" altLang="ja-JP" i="1">
                            <a:latin typeface="Cambria Math" panose="02040503050406030204" pitchFamily="18" charset="0"/>
                          </a:rPr>
                        </m:ctrlPr>
                      </m:dPr>
                      <m:e>
                        <m:r>
                          <a:rPr lang="en-US" altLang="ja-JP" b="0" i="1" smtClean="0">
                            <a:latin typeface="Cambria Math" panose="02040503050406030204" pitchFamily="18" charset="0"/>
                          </a:rPr>
                          <m:t>𝑎𝑟𝑟𝑎𝑦</m:t>
                        </m:r>
                        <m:d>
                          <m:dPr>
                            <m:begChr m:val="["/>
                            <m:endChr m:val="]"/>
                            <m:ctrlPr>
                              <a:rPr lang="en-US" altLang="ja-JP" b="0" i="1" smtClean="0">
                                <a:latin typeface="Cambria Math" panose="02040503050406030204" pitchFamily="18" charset="0"/>
                              </a:rPr>
                            </m:ctrlPr>
                          </m:dPr>
                          <m:e>
                            <m:r>
                              <a:rPr lang="en-US" altLang="ja-JP" b="0" i="1" smtClean="0">
                                <a:latin typeface="Cambria Math" panose="02040503050406030204" pitchFamily="18" charset="0"/>
                              </a:rPr>
                              <m:t>2</m:t>
                            </m:r>
                          </m:e>
                        </m:d>
                        <m:r>
                          <a:rPr lang="en-US" altLang="ja-JP" b="0" i="1" smtClean="0">
                            <a:latin typeface="Cambria Math" panose="02040503050406030204" pitchFamily="18" charset="0"/>
                          </a:rPr>
                          <m:t>[3]</m:t>
                        </m:r>
                      </m:e>
                    </m:d>
                    <m:r>
                      <a:rPr lang="en-US" altLang="ja-JP" i="1">
                        <a:latin typeface="Cambria Math" panose="02040503050406030204" pitchFamily="18" charset="0"/>
                      </a:rPr>
                      <m:t>=</m:t>
                    </m:r>
                    <m:r>
                      <a:rPr lang="en-US" altLang="ja-JP" b="0" i="1" smtClean="0">
                        <a:latin typeface="Cambria Math" panose="02040503050406030204" pitchFamily="18" charset="0"/>
                      </a:rPr>
                      <m:t>10</m:t>
                    </m:r>
                  </m:oMath>
                </a14:m>
                <a:endParaRPr lang="en-US" altLang="ja-JP" dirty="0" smtClean="0"/>
              </a:p>
              <a:p>
                <a:endParaRPr lang="en-US" altLang="ja-JP" dirty="0" smtClean="0"/>
              </a:p>
              <a:p>
                <a:endParaRPr lang="ja-JP" altLang="en-US" dirty="0"/>
              </a:p>
              <a:p>
                <a14:m>
                  <m:oMath xmlns:m="http://schemas.openxmlformats.org/officeDocument/2006/math">
                    <m:r>
                      <a:rPr lang="en-US" altLang="ja-JP" i="1">
                        <a:latin typeface="Cambria Math" panose="02040503050406030204" pitchFamily="18" charset="0"/>
                      </a:rPr>
                      <m:t>𝑃</m:t>
                    </m:r>
                    <m:d>
                      <m:dPr>
                        <m:ctrlPr>
                          <a:rPr lang="en-US" altLang="ja-JP" i="1">
                            <a:latin typeface="Cambria Math" panose="02040503050406030204" pitchFamily="18" charset="0"/>
                          </a:rPr>
                        </m:ctrlPr>
                      </m:dPr>
                      <m:e>
                        <m:r>
                          <a:rPr lang="en-US" altLang="ja-JP" b="0" i="1" smtClean="0">
                            <a:latin typeface="Cambria Math" panose="02040503050406030204" pitchFamily="18" charset="0"/>
                          </a:rPr>
                          <m:t>𝑜𝑏𝑗</m:t>
                        </m:r>
                        <m:r>
                          <a:rPr lang="en-US" altLang="ja-JP" b="0" i="1" smtClean="0">
                            <a:latin typeface="Cambria Math" panose="02040503050406030204" pitchFamily="18" charset="0"/>
                          </a:rPr>
                          <m:t>.</m:t>
                        </m:r>
                        <m:r>
                          <a:rPr lang="en-US" altLang="ja-JP" b="0" i="1" smtClean="0">
                            <a:latin typeface="Cambria Math" panose="02040503050406030204" pitchFamily="18" charset="0"/>
                          </a:rPr>
                          <m:t>𝑓𝑣𝑎𝑟</m:t>
                        </m:r>
                      </m:e>
                    </m:d>
                    <m:r>
                      <a:rPr lang="en-US" altLang="ja-JP" i="1">
                        <a:latin typeface="Cambria Math" panose="02040503050406030204" pitchFamily="18" charset="0"/>
                      </a:rPr>
                      <m:t>=</m:t>
                    </m:r>
                    <m:r>
                      <a:rPr lang="en-US" altLang="ja-JP" b="0" i="1" smtClean="0">
                        <a:latin typeface="Cambria Math" panose="02040503050406030204" pitchFamily="18" charset="0"/>
                      </a:rPr>
                      <m:t>6</m:t>
                    </m:r>
                  </m:oMath>
                </a14:m>
                <a:endParaRPr lang="ja-JP" altLang="en-US" dirty="0"/>
              </a:p>
              <a:p>
                <a:pPr marL="0" indent="0">
                  <a:buNone/>
                </a:pPr>
                <a:endParaRPr lang="ja-JP" altLang="en-US" dirty="0"/>
              </a:p>
              <a:p>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2"/>
                <a:stretch>
                  <a:fillRect/>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17</a:t>
            </a:fld>
            <a:endParaRPr kumimoji="1" lang="ja-JP" altLang="en-US" dirty="0"/>
          </a:p>
        </p:txBody>
      </p:sp>
      <p:pic>
        <p:nvPicPr>
          <p:cNvPr id="8" name="図 7"/>
          <p:cNvPicPr>
            <a:picLocks noChangeAspect="1"/>
          </p:cNvPicPr>
          <p:nvPr/>
        </p:nvPicPr>
        <p:blipFill>
          <a:blip r:embed="rId3"/>
          <a:stretch>
            <a:fillRect/>
          </a:stretch>
        </p:blipFill>
        <p:spPr>
          <a:xfrm>
            <a:off x="5305425" y="1825625"/>
            <a:ext cx="3209925" cy="4495800"/>
          </a:xfrm>
          <a:prstGeom prst="rect">
            <a:avLst/>
          </a:prstGeom>
          <a:ln w="12700">
            <a:solidFill>
              <a:schemeClr val="tx1"/>
            </a:solidFill>
          </a:ln>
        </p:spPr>
      </p:pic>
      <p:cxnSp>
        <p:nvCxnSpPr>
          <p:cNvPr id="10" name="直線矢印コネクタ 9"/>
          <p:cNvCxnSpPr/>
          <p:nvPr/>
        </p:nvCxnSpPr>
        <p:spPr>
          <a:xfrm flipV="1">
            <a:off x="2415396" y="2519050"/>
            <a:ext cx="3088257" cy="6024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p:nvPr/>
        </p:nvCxnSpPr>
        <p:spPr>
          <a:xfrm>
            <a:off x="4275826" y="4107612"/>
            <a:ext cx="1547004" cy="34361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a:off x="3680244" y="5635925"/>
            <a:ext cx="1995937" cy="27316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96102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評価実験結果（</a:t>
            </a:r>
            <a:r>
              <a:rPr lang="en-US" altLang="ja-JP" dirty="0" smtClean="0"/>
              <a:t>Defects4J</a:t>
            </a:r>
            <a:r>
              <a:rPr lang="ja-JP" altLang="en-US" dirty="0" smtClean="0"/>
              <a:t>）</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“pre”</a:t>
            </a:r>
            <a:r>
              <a:rPr kumimoji="1" lang="ja-JP" altLang="en-US" dirty="0" smtClean="0"/>
              <a:t>が手法適用前，</a:t>
            </a:r>
            <a:r>
              <a:rPr kumimoji="1" lang="en-US" altLang="ja-JP" dirty="0" smtClean="0"/>
              <a:t>”post”</a:t>
            </a:r>
            <a:r>
              <a:rPr kumimoji="1" lang="ja-JP" altLang="en-US" dirty="0" smtClean="0"/>
              <a:t>が手法適用後</a:t>
            </a:r>
            <a:endParaRPr kumimoji="1" lang="ja-JP" altLang="en-US" dirty="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18</a:t>
            </a:fld>
            <a:endParaRPr kumimoji="1" lang="ja-JP" altLang="en-US" dirty="0"/>
          </a:p>
        </p:txBody>
      </p:sp>
      <p:grpSp>
        <p:nvGrpSpPr>
          <p:cNvPr id="5" name="グループ化 4"/>
          <p:cNvGrpSpPr/>
          <p:nvPr/>
        </p:nvGrpSpPr>
        <p:grpSpPr>
          <a:xfrm>
            <a:off x="259319" y="2337683"/>
            <a:ext cx="8214312" cy="3839280"/>
            <a:chOff x="259319" y="2337683"/>
            <a:chExt cx="8214312" cy="3839280"/>
          </a:xfrm>
        </p:grpSpPr>
        <p:pic>
          <p:nvPicPr>
            <p:cNvPr id="6" name="図 5"/>
            <p:cNvPicPr>
              <a:picLocks noChangeAspect="1"/>
            </p:cNvPicPr>
            <p:nvPr/>
          </p:nvPicPr>
          <p:blipFill>
            <a:blip r:embed="rId2"/>
            <a:stretch>
              <a:fillRect/>
            </a:stretch>
          </p:blipFill>
          <p:spPr>
            <a:xfrm>
              <a:off x="701620" y="2337683"/>
              <a:ext cx="7772011" cy="3839280"/>
            </a:xfrm>
            <a:prstGeom prst="rect">
              <a:avLst/>
            </a:prstGeom>
          </p:spPr>
        </p:pic>
        <mc:AlternateContent xmlns:mc="http://schemas.openxmlformats.org/markup-compatibility/2006" xmlns:a14="http://schemas.microsoft.com/office/drawing/2010/main">
          <mc:Choice Requires="a14">
            <p:sp>
              <p:nvSpPr>
                <p:cNvPr id="7" name="正方形/長方形 6"/>
                <p:cNvSpPr/>
                <p:nvPr/>
              </p:nvSpPr>
              <p:spPr>
                <a:xfrm rot="16200000">
                  <a:off x="-218055" y="3816628"/>
                  <a:ext cx="1324079"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altLang="ja-JP" i="1">
                            <a:latin typeface="Cambria Math" panose="02040503050406030204" pitchFamily="18" charset="0"/>
                          </a:rPr>
                          <m:t>𝑃</m:t>
                        </m:r>
                        <m:d>
                          <m:dPr>
                            <m:ctrlPr>
                              <a:rPr lang="en-US" altLang="ja-JP" i="1">
                                <a:latin typeface="Cambria Math" panose="02040503050406030204" pitchFamily="18" charset="0"/>
                              </a:rPr>
                            </m:ctrlPr>
                          </m:dPr>
                          <m:e>
                            <m:r>
                              <a:rPr lang="en-US" altLang="ja-JP" i="1">
                                <a:latin typeface="Cambria Math" panose="02040503050406030204" pitchFamily="18" charset="0"/>
                              </a:rPr>
                              <m:t>𝑣</m:t>
                            </m:r>
                          </m:e>
                        </m:d>
                      </m:oMath>
                    </m:oMathPara>
                  </a14:m>
                  <a:endParaRPr lang="ja-JP" altLang="en-US" dirty="0"/>
                </a:p>
              </p:txBody>
            </p:sp>
          </mc:Choice>
          <mc:Fallback xmlns="">
            <p:sp>
              <p:nvSpPr>
                <p:cNvPr id="6" name="正方形/長方形 5"/>
                <p:cNvSpPr>
                  <a:spLocks noRot="1" noChangeAspect="1" noMove="1" noResize="1" noEditPoints="1" noAdjustHandles="1" noChangeArrowheads="1" noChangeShapeType="1" noTextEdit="1"/>
                </p:cNvSpPr>
                <p:nvPr/>
              </p:nvSpPr>
              <p:spPr>
                <a:xfrm rot="16200000">
                  <a:off x="-218055" y="3816628"/>
                  <a:ext cx="1324079" cy="369332"/>
                </a:xfrm>
                <a:prstGeom prst="rect">
                  <a:avLst/>
                </a:prstGeom>
                <a:blipFill rotWithShape="0">
                  <a:blip r:embed="rId3"/>
                  <a:stretch>
                    <a:fillRect/>
                  </a:stretch>
                </a:blipFill>
              </p:spPr>
              <p:txBody>
                <a:bodyPr/>
                <a:lstStyle/>
                <a:p>
                  <a:r>
                    <a:rPr lang="ja-JP" altLang="en-US">
                      <a:noFill/>
                    </a:rPr>
                    <a:t> </a:t>
                  </a:r>
                </a:p>
              </p:txBody>
            </p:sp>
          </mc:Fallback>
        </mc:AlternateContent>
      </p:grpSp>
    </p:spTree>
    <p:extLst>
      <p:ext uri="{BB962C8B-B14F-4D97-AF65-F5344CB8AC3E}">
        <p14:creationId xmlns:p14="http://schemas.microsoft.com/office/powerpoint/2010/main" val="21494242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評価実験結果（</a:t>
            </a:r>
            <a:r>
              <a:rPr lang="en-US" altLang="ja-JP" dirty="0" err="1" smtClean="0"/>
              <a:t>Lifegame</a:t>
            </a:r>
            <a:r>
              <a:rPr lang="ja-JP" altLang="en-US" dirty="0" smtClean="0"/>
              <a:t>）</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“Pre”</a:t>
            </a:r>
            <a:r>
              <a:rPr kumimoji="1" lang="ja-JP" altLang="en-US" dirty="0" smtClean="0"/>
              <a:t>が手法適用前，</a:t>
            </a:r>
            <a:r>
              <a:rPr kumimoji="1" lang="en-US" altLang="ja-JP" dirty="0" smtClean="0"/>
              <a:t>”Post”</a:t>
            </a:r>
            <a:r>
              <a:rPr kumimoji="1" lang="ja-JP" altLang="en-US" dirty="0" smtClean="0"/>
              <a:t>が手法適用後</a:t>
            </a:r>
            <a:endParaRPr kumimoji="1" lang="ja-JP" altLang="en-US" dirty="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19</a:t>
            </a:fld>
            <a:endParaRPr kumimoji="1" lang="ja-JP" altLang="en-US" dirty="0"/>
          </a:p>
        </p:txBody>
      </p:sp>
      <p:grpSp>
        <p:nvGrpSpPr>
          <p:cNvPr id="5" name="グループ化 4"/>
          <p:cNvGrpSpPr/>
          <p:nvPr/>
        </p:nvGrpSpPr>
        <p:grpSpPr>
          <a:xfrm>
            <a:off x="2322123" y="2395759"/>
            <a:ext cx="4130422" cy="3781204"/>
            <a:chOff x="2322123" y="2395759"/>
            <a:chExt cx="4130422" cy="3781204"/>
          </a:xfrm>
        </p:grpSpPr>
        <p:pic>
          <p:nvPicPr>
            <p:cNvPr id="6" name="図 5"/>
            <p:cNvPicPr>
              <a:picLocks noChangeAspect="1"/>
            </p:cNvPicPr>
            <p:nvPr/>
          </p:nvPicPr>
          <p:blipFill>
            <a:blip r:embed="rId2"/>
            <a:stretch>
              <a:fillRect/>
            </a:stretch>
          </p:blipFill>
          <p:spPr>
            <a:xfrm>
              <a:off x="2691454" y="2395759"/>
              <a:ext cx="3761091" cy="3781204"/>
            </a:xfrm>
            <a:prstGeom prst="rect">
              <a:avLst/>
            </a:prstGeom>
          </p:spPr>
        </p:pic>
        <mc:AlternateContent xmlns:mc="http://schemas.openxmlformats.org/markup-compatibility/2006" xmlns:a14="http://schemas.microsoft.com/office/drawing/2010/main">
          <mc:Choice Requires="a14">
            <p:sp>
              <p:nvSpPr>
                <p:cNvPr id="7" name="正方形/長方形 6"/>
                <p:cNvSpPr/>
                <p:nvPr/>
              </p:nvSpPr>
              <p:spPr>
                <a:xfrm rot="16200000">
                  <a:off x="1851210" y="3816627"/>
                  <a:ext cx="1311157"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altLang="ja-JP" i="1">
                            <a:latin typeface="Cambria Math" panose="02040503050406030204" pitchFamily="18" charset="0"/>
                          </a:rPr>
                          <m:t>𝑃</m:t>
                        </m:r>
                        <m:d>
                          <m:dPr>
                            <m:ctrlPr>
                              <a:rPr lang="en-US" altLang="ja-JP" i="1">
                                <a:latin typeface="Cambria Math" panose="02040503050406030204" pitchFamily="18" charset="0"/>
                              </a:rPr>
                            </m:ctrlPr>
                          </m:dPr>
                          <m:e>
                            <m:r>
                              <a:rPr lang="en-US" altLang="ja-JP" i="1">
                                <a:latin typeface="Cambria Math" panose="02040503050406030204" pitchFamily="18" charset="0"/>
                              </a:rPr>
                              <m:t>𝑣</m:t>
                            </m:r>
                          </m:e>
                        </m:d>
                      </m:oMath>
                    </m:oMathPara>
                  </a14:m>
                  <a:endParaRPr lang="ja-JP" altLang="en-US" dirty="0"/>
                </a:p>
              </p:txBody>
            </p:sp>
          </mc:Choice>
          <mc:Fallback xmlns="">
            <p:sp>
              <p:nvSpPr>
                <p:cNvPr id="6" name="正方形/長方形 5"/>
                <p:cNvSpPr>
                  <a:spLocks noRot="1" noChangeAspect="1" noMove="1" noResize="1" noEditPoints="1" noAdjustHandles="1" noChangeArrowheads="1" noChangeShapeType="1" noTextEdit="1"/>
                </p:cNvSpPr>
                <p:nvPr/>
              </p:nvSpPr>
              <p:spPr>
                <a:xfrm rot="16200000">
                  <a:off x="1851210" y="3816627"/>
                  <a:ext cx="1311157" cy="369332"/>
                </a:xfrm>
                <a:prstGeom prst="rect">
                  <a:avLst/>
                </a:prstGeom>
                <a:blipFill rotWithShape="0">
                  <a:blip r:embed="rId3"/>
                  <a:stretch>
                    <a:fillRect/>
                  </a:stretch>
                </a:blipFill>
              </p:spPr>
              <p:txBody>
                <a:bodyPr/>
                <a:lstStyle/>
                <a:p>
                  <a:r>
                    <a:rPr lang="ja-JP" altLang="en-US">
                      <a:noFill/>
                    </a:rPr>
                    <a:t> </a:t>
                  </a:r>
                </a:p>
              </p:txBody>
            </p:sp>
          </mc:Fallback>
        </mc:AlternateContent>
      </p:grpSp>
    </p:spTree>
    <p:extLst>
      <p:ext uri="{BB962C8B-B14F-4D97-AF65-F5344CB8AC3E}">
        <p14:creationId xmlns:p14="http://schemas.microsoft.com/office/powerpoint/2010/main" val="14614822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デバッグ</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プログラム開発におけるプロセスの一つ</a:t>
            </a:r>
            <a:endParaRPr lang="en-US" altLang="ja-JP" dirty="0" smtClean="0"/>
          </a:p>
          <a:p>
            <a:pPr lvl="1"/>
            <a:r>
              <a:rPr kumimoji="1" lang="ja-JP" altLang="en-US" dirty="0" smtClean="0"/>
              <a:t>プログラム中のバグ（欠陥）を取り除く作業</a:t>
            </a:r>
            <a:endParaRPr kumimoji="1" lang="en-US" altLang="ja-JP" dirty="0" smtClean="0"/>
          </a:p>
          <a:p>
            <a:pPr lvl="1"/>
            <a:r>
              <a:rPr lang="ja-JP" altLang="en-US" dirty="0"/>
              <a:t>以下</a:t>
            </a:r>
            <a:r>
              <a:rPr lang="ja-JP" altLang="en-US" dirty="0" smtClean="0"/>
              <a:t>のプロセスに細分化される</a:t>
            </a:r>
            <a:endParaRPr lang="en-US" altLang="ja-JP" dirty="0" smtClean="0"/>
          </a:p>
          <a:p>
            <a:pPr lvl="2"/>
            <a:r>
              <a:rPr lang="ja-JP" altLang="en-US" dirty="0" smtClean="0"/>
              <a:t>バグを引き起こすテスト入力の特定</a:t>
            </a:r>
            <a:endParaRPr lang="en-US" altLang="ja-JP" dirty="0" smtClean="0"/>
          </a:p>
          <a:p>
            <a:pPr lvl="2"/>
            <a:r>
              <a:rPr lang="ja-JP" altLang="en-US" dirty="0" smtClean="0"/>
              <a:t>バグの原因・位置の特定</a:t>
            </a:r>
            <a:endParaRPr lang="en-US" altLang="ja-JP" dirty="0" smtClean="0"/>
          </a:p>
          <a:p>
            <a:pPr lvl="2"/>
            <a:r>
              <a:rPr lang="ja-JP" altLang="en-US" dirty="0" smtClean="0"/>
              <a:t>バグの除去</a:t>
            </a:r>
            <a:endParaRPr lang="en-US" altLang="ja-JP" dirty="0" smtClean="0"/>
          </a:p>
          <a:p>
            <a:pPr lvl="2"/>
            <a:r>
              <a:rPr lang="ja-JP" altLang="en-US" dirty="0" smtClean="0"/>
              <a:t>テスト</a:t>
            </a:r>
            <a:endParaRPr lang="en-US" altLang="ja-JP" dirty="0" smtClean="0"/>
          </a:p>
          <a:p>
            <a:endParaRPr lang="en-US" altLang="ja-JP" dirty="0" smtClean="0"/>
          </a:p>
          <a:p>
            <a:pPr lvl="1"/>
            <a:endParaRPr lang="en-US" altLang="ja-JP" dirty="0" smtClean="0"/>
          </a:p>
        </p:txBody>
      </p:sp>
      <p:sp>
        <p:nvSpPr>
          <p:cNvPr id="4" name="角丸四角形 3"/>
          <p:cNvSpPr/>
          <p:nvPr/>
        </p:nvSpPr>
        <p:spPr>
          <a:xfrm>
            <a:off x="1887008" y="5042429"/>
            <a:ext cx="5369984" cy="1134534"/>
          </a:xfrm>
          <a:prstGeom prst="roundRect">
            <a:avLst/>
          </a:prstGeom>
          <a:ln w="28575">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2400" dirty="0" smtClean="0"/>
              <a:t>一般にプログラムの規模が大きくなるとデバッグは容易ではない</a:t>
            </a:r>
            <a:endParaRPr kumimoji="1" lang="ja-JP" altLang="en-US" sz="2400" dirty="0"/>
          </a:p>
        </p:txBody>
      </p:sp>
      <p:sp>
        <p:nvSpPr>
          <p:cNvPr id="6" name="スライド番号プレースホルダー 5"/>
          <p:cNvSpPr>
            <a:spLocks noGrp="1"/>
          </p:cNvSpPr>
          <p:nvPr>
            <p:ph type="sldNum" sz="quarter" idx="12"/>
          </p:nvPr>
        </p:nvSpPr>
        <p:spPr/>
        <p:txBody>
          <a:bodyPr/>
          <a:lstStyle/>
          <a:p>
            <a:fld id="{C3B23CD1-CCFB-4BCF-A4DA-4B746CCF811A}" type="slidenum">
              <a:rPr kumimoji="1" lang="ja-JP" altLang="en-US" smtClean="0"/>
              <a:t>2</a:t>
            </a:fld>
            <a:endParaRPr kumimoji="1" lang="ja-JP" altLang="en-US" dirty="0"/>
          </a:p>
        </p:txBody>
      </p:sp>
    </p:spTree>
    <p:extLst>
      <p:ext uri="{BB962C8B-B14F-4D97-AF65-F5344CB8AC3E}">
        <p14:creationId xmlns:p14="http://schemas.microsoft.com/office/powerpoint/2010/main" val="1645668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評価実験結果まと</a:t>
            </a:r>
            <a:r>
              <a:rPr lang="ja-JP" altLang="en-US" dirty="0"/>
              <a:t>め</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dirty="0" smtClean="0"/>
                  <a:t>最大値が小さくなり，全体的に分布が</a:t>
                </a:r>
                <a:r>
                  <a:rPr lang="en-US" altLang="ja-JP" dirty="0" smtClean="0"/>
                  <a:t>1</a:t>
                </a:r>
                <a:r>
                  <a:rPr lang="ja-JP" altLang="en-US" dirty="0" smtClean="0"/>
                  <a:t>に近づいている</a:t>
                </a:r>
                <a:endParaRPr lang="en-US" altLang="ja-JP" dirty="0" smtClean="0"/>
              </a:p>
              <a:p>
                <a:r>
                  <a:rPr lang="ja-JP" altLang="en-US" dirty="0" smtClean="0"/>
                  <a:t>全体的に</a:t>
                </a:r>
                <a:r>
                  <a:rPr lang="en-US" altLang="ja-JP" dirty="0" smtClean="0"/>
                  <a:t>3</a:t>
                </a:r>
                <a:r>
                  <a:rPr lang="ja-JP" altLang="en-US" dirty="0" smtClean="0"/>
                  <a:t>割～</a:t>
                </a:r>
                <a:r>
                  <a:rPr lang="en-US" altLang="ja-JP" dirty="0" smtClean="0"/>
                  <a:t>6</a:t>
                </a:r>
                <a:r>
                  <a:rPr lang="ja-JP" altLang="en-US" dirty="0" smtClean="0"/>
                  <a:t>割程度</a:t>
                </a:r>
                <a14:m>
                  <m:oMath xmlns:m="http://schemas.openxmlformats.org/officeDocument/2006/math">
                    <m:r>
                      <a:rPr lang="en-US" altLang="ja-JP" b="0" i="1" smtClean="0">
                        <a:latin typeface="Cambria Math" panose="02040503050406030204" pitchFamily="18" charset="0"/>
                      </a:rPr>
                      <m:t>𝑃</m:t>
                    </m:r>
                    <m:r>
                      <a:rPr lang="en-US" altLang="ja-JP" b="0" i="1" smtClean="0">
                        <a:latin typeface="Cambria Math" panose="02040503050406030204" pitchFamily="18" charset="0"/>
                      </a:rPr>
                      <m:t>(</m:t>
                    </m:r>
                    <m:r>
                      <a:rPr lang="en-US" altLang="ja-JP" b="0" i="1" smtClean="0">
                        <a:latin typeface="Cambria Math" panose="02040503050406030204" pitchFamily="18" charset="0"/>
                      </a:rPr>
                      <m:t>𝑣</m:t>
                    </m:r>
                    <m:r>
                      <a:rPr lang="en-US" altLang="ja-JP" b="0" i="1" smtClean="0">
                        <a:latin typeface="Cambria Math" panose="02040503050406030204" pitchFamily="18" charset="0"/>
                      </a:rPr>
                      <m:t>)</m:t>
                    </m:r>
                  </m:oMath>
                </a14:m>
                <a:r>
                  <a:rPr lang="ja-JP" altLang="en-US" dirty="0" smtClean="0"/>
                  <a:t>を削減</a:t>
                </a:r>
                <a:endParaRPr kumimoji="1" lang="en-US" altLang="ja-JP" dirty="0" smtClean="0"/>
              </a:p>
              <a:p>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2"/>
                <a:stretch>
                  <a:fillRect l="-1391" t="-2941" r="-541"/>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20</a:t>
            </a:fld>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3806414497"/>
              </p:ext>
            </p:extLst>
          </p:nvPr>
        </p:nvGraphicFramePr>
        <p:xfrm>
          <a:off x="1524000" y="3215323"/>
          <a:ext cx="6096000" cy="296164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1016000">
                  <a:extLst>
                    <a:ext uri="{9D8B030D-6E8A-4147-A177-3AD203B41FA5}">
                      <a16:colId xmlns:a16="http://schemas.microsoft.com/office/drawing/2014/main" val="20001"/>
                    </a:ext>
                  </a:extLst>
                </a:gridCol>
                <a:gridCol w="1016000">
                  <a:extLst>
                    <a:ext uri="{9D8B030D-6E8A-4147-A177-3AD203B41FA5}">
                      <a16:colId xmlns:a16="http://schemas.microsoft.com/office/drawing/2014/main" val="20002"/>
                    </a:ext>
                  </a:extLst>
                </a:gridCol>
                <a:gridCol w="1016000">
                  <a:extLst>
                    <a:ext uri="{9D8B030D-6E8A-4147-A177-3AD203B41FA5}">
                      <a16:colId xmlns:a16="http://schemas.microsoft.com/office/drawing/2014/main" val="20003"/>
                    </a:ext>
                  </a:extLst>
                </a:gridCol>
                <a:gridCol w="1016000">
                  <a:extLst>
                    <a:ext uri="{9D8B030D-6E8A-4147-A177-3AD203B41FA5}">
                      <a16:colId xmlns:a16="http://schemas.microsoft.com/office/drawing/2014/main" val="20004"/>
                    </a:ext>
                  </a:extLst>
                </a:gridCol>
              </a:tblGrid>
              <a:tr h="297974">
                <a:tc>
                  <a:txBody>
                    <a:bodyPr/>
                    <a:lstStyle/>
                    <a:p>
                      <a:pPr algn="ctr"/>
                      <a:r>
                        <a:rPr kumimoji="1" lang="ja-JP" altLang="en-US" dirty="0" smtClean="0"/>
                        <a:t>対象プログラム</a:t>
                      </a:r>
                      <a:endParaRPr kumimoji="1" lang="ja-JP" altLang="en-US" dirty="0"/>
                    </a:p>
                  </a:txBody>
                  <a:tcPr/>
                </a:tc>
                <a:tc gridSpan="2">
                  <a:txBody>
                    <a:bodyPr/>
                    <a:lstStyle/>
                    <a:p>
                      <a:pPr algn="ctr"/>
                      <a:r>
                        <a:rPr kumimoji="1" lang="ja-JP" altLang="en-US" dirty="0" smtClean="0"/>
                        <a:t>手法適用前</a:t>
                      </a:r>
                      <a:endParaRPr kumimoji="1" lang="ja-JP" altLang="en-US" dirty="0"/>
                    </a:p>
                  </a:txBody>
                  <a:tcPr/>
                </a:tc>
                <a:tc hMerge="1">
                  <a:txBody>
                    <a:bodyPr/>
                    <a:lstStyle/>
                    <a:p>
                      <a:pPr algn="ctr"/>
                      <a:endParaRPr kumimoji="1" lang="ja-JP" altLang="en-US" dirty="0"/>
                    </a:p>
                  </a:txBody>
                  <a:tcPr/>
                </a:tc>
                <a:tc gridSpan="2">
                  <a:txBody>
                    <a:bodyPr/>
                    <a:lstStyle/>
                    <a:p>
                      <a:pPr algn="ctr"/>
                      <a:r>
                        <a:rPr kumimoji="1" lang="ja-JP" altLang="en-US" dirty="0" smtClean="0"/>
                        <a:t>手法適用後</a:t>
                      </a:r>
                      <a:endParaRPr kumimoji="1" lang="ja-JP" altLang="en-US" dirty="0"/>
                    </a:p>
                  </a:txBody>
                  <a:tcPr/>
                </a:tc>
                <a:tc hMerge="1">
                  <a:txBody>
                    <a:bodyPr/>
                    <a:lstStyle/>
                    <a:p>
                      <a:pPr algn="ctr"/>
                      <a:endParaRPr kumimoji="1" lang="ja-JP" altLang="en-US" dirty="0"/>
                    </a:p>
                  </a:txBody>
                  <a:tcPr/>
                </a:tc>
                <a:extLst>
                  <a:ext uri="{0D108BD9-81ED-4DB2-BD59-A6C34878D82A}">
                    <a16:rowId xmlns:a16="http://schemas.microsoft.com/office/drawing/2014/main" val="10000"/>
                  </a:ext>
                </a:extLst>
              </a:tr>
              <a:tr h="370840">
                <a:tc>
                  <a:txBody>
                    <a:bodyPr/>
                    <a:lstStyle/>
                    <a:p>
                      <a:pPr algn="ctr"/>
                      <a:endParaRPr kumimoji="1" lang="ja-JP" altLang="en-US" dirty="0"/>
                    </a:p>
                  </a:txBody>
                  <a:tcPr/>
                </a:tc>
                <a:tc>
                  <a:txBody>
                    <a:bodyPr/>
                    <a:lstStyle/>
                    <a:p>
                      <a:pPr algn="ctr"/>
                      <a:r>
                        <a:rPr kumimoji="1" lang="ja-JP" altLang="en-US" dirty="0" smtClean="0"/>
                        <a:t>合計</a:t>
                      </a:r>
                      <a:endParaRPr kumimoji="1" lang="ja-JP" altLang="en-US" dirty="0"/>
                    </a:p>
                  </a:txBody>
                  <a:tcPr/>
                </a:tc>
                <a:tc>
                  <a:txBody>
                    <a:bodyPr/>
                    <a:lstStyle/>
                    <a:p>
                      <a:pPr algn="ctr"/>
                      <a:r>
                        <a:rPr kumimoji="1" lang="ja-JP" altLang="en-US" dirty="0" smtClean="0"/>
                        <a:t>平均</a:t>
                      </a:r>
                      <a:endParaRPr kumimoji="1" lang="ja-JP" altLang="en-US" dirty="0"/>
                    </a:p>
                  </a:txBody>
                  <a:tcPr/>
                </a:tc>
                <a:tc>
                  <a:txBody>
                    <a:bodyPr/>
                    <a:lstStyle/>
                    <a:p>
                      <a:pPr algn="ctr"/>
                      <a:r>
                        <a:rPr kumimoji="1" lang="ja-JP" altLang="en-US" dirty="0" smtClean="0"/>
                        <a:t>合計</a:t>
                      </a:r>
                      <a:endParaRPr kumimoji="1" lang="ja-JP" altLang="en-US" dirty="0"/>
                    </a:p>
                  </a:txBody>
                  <a:tcPr/>
                </a:tc>
                <a:tc>
                  <a:txBody>
                    <a:bodyPr/>
                    <a:lstStyle/>
                    <a:p>
                      <a:pPr algn="ctr"/>
                      <a:r>
                        <a:rPr kumimoji="1" lang="ja-JP" altLang="en-US" dirty="0" smtClean="0"/>
                        <a:t>平均</a:t>
                      </a:r>
                      <a:endParaRPr kumimoji="1" lang="ja-JP" altLang="en-US" dirty="0"/>
                    </a:p>
                  </a:txBody>
                  <a:tcPr/>
                </a:tc>
                <a:extLst>
                  <a:ext uri="{0D108BD9-81ED-4DB2-BD59-A6C34878D82A}">
                    <a16:rowId xmlns:a16="http://schemas.microsoft.com/office/drawing/2014/main" val="10001"/>
                  </a:ext>
                </a:extLst>
              </a:tr>
              <a:tr h="370840">
                <a:tc>
                  <a:txBody>
                    <a:bodyPr/>
                    <a:lstStyle/>
                    <a:p>
                      <a:pPr algn="ctr"/>
                      <a:r>
                        <a:rPr kumimoji="1" lang="en-US" altLang="ja-JP" dirty="0" smtClean="0"/>
                        <a:t>Defects4J</a:t>
                      </a:r>
                      <a:r>
                        <a:rPr kumimoji="1" lang="en-US" altLang="ja-JP" baseline="0" dirty="0" smtClean="0"/>
                        <a:t> Lang 1b</a:t>
                      </a:r>
                      <a:endParaRPr kumimoji="1" lang="ja-JP" altLang="en-US" dirty="0"/>
                    </a:p>
                  </a:txBody>
                  <a:tcPr/>
                </a:tc>
                <a:tc>
                  <a:txBody>
                    <a:bodyPr/>
                    <a:lstStyle/>
                    <a:p>
                      <a:pPr algn="ctr"/>
                      <a:r>
                        <a:rPr kumimoji="1" lang="en-US" altLang="ja-JP" dirty="0" smtClean="0"/>
                        <a:t>257</a:t>
                      </a:r>
                      <a:endParaRPr kumimoji="1" lang="ja-JP" altLang="en-US" dirty="0"/>
                    </a:p>
                  </a:txBody>
                  <a:tcPr/>
                </a:tc>
                <a:tc>
                  <a:txBody>
                    <a:bodyPr/>
                    <a:lstStyle/>
                    <a:p>
                      <a:pPr algn="ctr"/>
                      <a:r>
                        <a:rPr kumimoji="1" lang="en-US" altLang="ja-JP" dirty="0" smtClean="0"/>
                        <a:t>2.1</a:t>
                      </a:r>
                      <a:endParaRPr kumimoji="1" lang="ja-JP" altLang="en-US" dirty="0"/>
                    </a:p>
                  </a:txBody>
                  <a:tcPr/>
                </a:tc>
                <a:tc>
                  <a:txBody>
                    <a:bodyPr/>
                    <a:lstStyle/>
                    <a:p>
                      <a:pPr algn="ctr"/>
                      <a:r>
                        <a:rPr kumimoji="1" lang="en-US" altLang="ja-JP" dirty="0" smtClean="0"/>
                        <a:t>149</a:t>
                      </a:r>
                      <a:endParaRPr kumimoji="1" lang="ja-JP" altLang="en-US" dirty="0"/>
                    </a:p>
                  </a:txBody>
                  <a:tcPr/>
                </a:tc>
                <a:tc>
                  <a:txBody>
                    <a:bodyPr/>
                    <a:lstStyle/>
                    <a:p>
                      <a:pPr algn="ctr"/>
                      <a:r>
                        <a:rPr kumimoji="1" lang="en-US" altLang="ja-JP" dirty="0" smtClean="0"/>
                        <a:t>1.2</a:t>
                      </a:r>
                      <a:endParaRPr kumimoji="1" lang="ja-JP" altLang="en-US" dirty="0"/>
                    </a:p>
                  </a:txBody>
                  <a:tcPr/>
                </a:tc>
                <a:extLst>
                  <a:ext uri="{0D108BD9-81ED-4DB2-BD59-A6C34878D82A}">
                    <a16:rowId xmlns:a16="http://schemas.microsoft.com/office/drawing/2014/main" val="10002"/>
                  </a:ext>
                </a:extLst>
              </a:tr>
              <a:tr h="370840">
                <a:tc>
                  <a:txBody>
                    <a:bodyPr/>
                    <a:lstStyle/>
                    <a:p>
                      <a:pPr algn="ctr"/>
                      <a:r>
                        <a:rPr kumimoji="1" lang="en-US" altLang="ja-JP" dirty="0" smtClean="0"/>
                        <a:t>Defects4J</a:t>
                      </a:r>
                      <a:r>
                        <a:rPr kumimoji="1" lang="en-US" altLang="ja-JP" baseline="0" dirty="0" smtClean="0"/>
                        <a:t> Lang 2b</a:t>
                      </a:r>
                      <a:endParaRPr kumimoji="1" lang="ja-JP" altLang="en-US" dirty="0"/>
                    </a:p>
                  </a:txBody>
                  <a:tcPr/>
                </a:tc>
                <a:tc>
                  <a:txBody>
                    <a:bodyPr/>
                    <a:lstStyle/>
                    <a:p>
                      <a:pPr algn="ctr"/>
                      <a:r>
                        <a:rPr kumimoji="1" lang="en-US" altLang="ja-JP" dirty="0" smtClean="0"/>
                        <a:t>233</a:t>
                      </a:r>
                      <a:endParaRPr kumimoji="1" lang="ja-JP" altLang="en-US" dirty="0"/>
                    </a:p>
                  </a:txBody>
                  <a:tcPr/>
                </a:tc>
                <a:tc>
                  <a:txBody>
                    <a:bodyPr/>
                    <a:lstStyle/>
                    <a:p>
                      <a:pPr algn="ctr"/>
                      <a:r>
                        <a:rPr kumimoji="1" lang="en-US" altLang="ja-JP" dirty="0" smtClean="0"/>
                        <a:t>1.9</a:t>
                      </a:r>
                      <a:endParaRPr kumimoji="1" lang="ja-JP" altLang="en-US" dirty="0"/>
                    </a:p>
                  </a:txBody>
                  <a:tcPr/>
                </a:tc>
                <a:tc>
                  <a:txBody>
                    <a:bodyPr/>
                    <a:lstStyle/>
                    <a:p>
                      <a:pPr algn="ctr"/>
                      <a:r>
                        <a:rPr kumimoji="1" lang="en-US" altLang="ja-JP" dirty="0" smtClean="0"/>
                        <a:t>130</a:t>
                      </a:r>
                      <a:endParaRPr kumimoji="1" lang="ja-JP" altLang="en-US" dirty="0"/>
                    </a:p>
                  </a:txBody>
                  <a:tcPr/>
                </a:tc>
                <a:tc>
                  <a:txBody>
                    <a:bodyPr/>
                    <a:lstStyle/>
                    <a:p>
                      <a:pPr algn="ctr"/>
                      <a:r>
                        <a:rPr kumimoji="1" lang="en-US" altLang="ja-JP" dirty="0" smtClean="0"/>
                        <a:t>1.1</a:t>
                      </a:r>
                      <a:endParaRPr kumimoji="1" lang="ja-JP" altLang="en-US" dirty="0"/>
                    </a:p>
                  </a:txBody>
                  <a:tcPr/>
                </a:tc>
                <a:extLst>
                  <a:ext uri="{0D108BD9-81ED-4DB2-BD59-A6C34878D82A}">
                    <a16:rowId xmlns:a16="http://schemas.microsoft.com/office/drawing/2014/main" val="10003"/>
                  </a:ext>
                </a:extLst>
              </a:tr>
              <a:tr h="370840">
                <a:tc>
                  <a:txBody>
                    <a:bodyPr/>
                    <a:lstStyle/>
                    <a:p>
                      <a:pPr algn="ctr"/>
                      <a:r>
                        <a:rPr kumimoji="1" lang="en-US" altLang="ja-JP" dirty="0" smtClean="0"/>
                        <a:t>Defects4J</a:t>
                      </a:r>
                      <a:r>
                        <a:rPr kumimoji="1" lang="en-US" altLang="ja-JP" baseline="0" dirty="0" smtClean="0"/>
                        <a:t> Lang 3b</a:t>
                      </a:r>
                      <a:endParaRPr kumimoji="1" lang="ja-JP" altLang="en-US" dirty="0"/>
                    </a:p>
                  </a:txBody>
                  <a:tcPr/>
                </a:tc>
                <a:tc>
                  <a:txBody>
                    <a:bodyPr/>
                    <a:lstStyle/>
                    <a:p>
                      <a:pPr algn="ctr"/>
                      <a:r>
                        <a:rPr kumimoji="1" lang="en-US" altLang="ja-JP" dirty="0" smtClean="0"/>
                        <a:t>437</a:t>
                      </a:r>
                      <a:endParaRPr kumimoji="1" lang="ja-JP" altLang="en-US" dirty="0"/>
                    </a:p>
                  </a:txBody>
                  <a:tcPr/>
                </a:tc>
                <a:tc>
                  <a:txBody>
                    <a:bodyPr/>
                    <a:lstStyle/>
                    <a:p>
                      <a:pPr algn="ctr"/>
                      <a:r>
                        <a:rPr kumimoji="1" lang="en-US" altLang="ja-JP" dirty="0" smtClean="0"/>
                        <a:t>3.5</a:t>
                      </a:r>
                      <a:endParaRPr kumimoji="1" lang="ja-JP" altLang="en-US" dirty="0"/>
                    </a:p>
                  </a:txBody>
                  <a:tcPr/>
                </a:tc>
                <a:tc>
                  <a:txBody>
                    <a:bodyPr/>
                    <a:lstStyle/>
                    <a:p>
                      <a:pPr algn="ctr"/>
                      <a:r>
                        <a:rPr kumimoji="1" lang="en-US" altLang="ja-JP" dirty="0" smtClean="0"/>
                        <a:t>160</a:t>
                      </a:r>
                      <a:endParaRPr kumimoji="1" lang="ja-JP" altLang="en-US" dirty="0"/>
                    </a:p>
                  </a:txBody>
                  <a:tcPr/>
                </a:tc>
                <a:tc>
                  <a:txBody>
                    <a:bodyPr/>
                    <a:lstStyle/>
                    <a:p>
                      <a:pPr algn="ctr"/>
                      <a:r>
                        <a:rPr kumimoji="1" lang="en-US" altLang="ja-JP" dirty="0" smtClean="0"/>
                        <a:t>1.3</a:t>
                      </a:r>
                      <a:endParaRPr kumimoji="1" lang="ja-JP" altLang="en-US" dirty="0"/>
                    </a:p>
                  </a:txBody>
                  <a:tcPr/>
                </a:tc>
                <a:extLst>
                  <a:ext uri="{0D108BD9-81ED-4DB2-BD59-A6C34878D82A}">
                    <a16:rowId xmlns:a16="http://schemas.microsoft.com/office/drawing/2014/main" val="10004"/>
                  </a:ext>
                </a:extLst>
              </a:tr>
              <a:tr h="370840">
                <a:tc>
                  <a:txBody>
                    <a:bodyPr/>
                    <a:lstStyle/>
                    <a:p>
                      <a:pPr algn="ctr"/>
                      <a:r>
                        <a:rPr kumimoji="1" lang="en-US" altLang="ja-JP" dirty="0" smtClean="0"/>
                        <a:t>Defects4J</a:t>
                      </a:r>
                      <a:r>
                        <a:rPr kumimoji="1" lang="en-US" altLang="ja-JP" baseline="0" dirty="0" smtClean="0"/>
                        <a:t> Lang 4b</a:t>
                      </a:r>
                      <a:endParaRPr kumimoji="1" lang="ja-JP" altLang="en-US" dirty="0"/>
                    </a:p>
                  </a:txBody>
                  <a:tcPr/>
                </a:tc>
                <a:tc>
                  <a:txBody>
                    <a:bodyPr/>
                    <a:lstStyle/>
                    <a:p>
                      <a:pPr algn="ctr"/>
                      <a:r>
                        <a:rPr kumimoji="1" lang="en-US" altLang="ja-JP" dirty="0" smtClean="0"/>
                        <a:t>163</a:t>
                      </a:r>
                      <a:endParaRPr kumimoji="1" lang="ja-JP" altLang="en-US" dirty="0"/>
                    </a:p>
                  </a:txBody>
                  <a:tcPr/>
                </a:tc>
                <a:tc>
                  <a:txBody>
                    <a:bodyPr/>
                    <a:lstStyle/>
                    <a:p>
                      <a:pPr algn="ctr"/>
                      <a:r>
                        <a:rPr kumimoji="1" lang="en-US" altLang="ja-JP" dirty="0" smtClean="0"/>
                        <a:t>3.4</a:t>
                      </a:r>
                      <a:endParaRPr kumimoji="1" lang="ja-JP" altLang="en-US" dirty="0"/>
                    </a:p>
                  </a:txBody>
                  <a:tcPr/>
                </a:tc>
                <a:tc>
                  <a:txBody>
                    <a:bodyPr/>
                    <a:lstStyle/>
                    <a:p>
                      <a:pPr algn="ctr"/>
                      <a:r>
                        <a:rPr kumimoji="1" lang="en-US" altLang="ja-JP" dirty="0" smtClean="0"/>
                        <a:t>87</a:t>
                      </a:r>
                      <a:endParaRPr kumimoji="1" lang="ja-JP" altLang="en-US" dirty="0"/>
                    </a:p>
                  </a:txBody>
                  <a:tcPr/>
                </a:tc>
                <a:tc>
                  <a:txBody>
                    <a:bodyPr/>
                    <a:lstStyle/>
                    <a:p>
                      <a:pPr algn="ctr"/>
                      <a:r>
                        <a:rPr kumimoji="1" lang="en-US" altLang="ja-JP" dirty="0" smtClean="0"/>
                        <a:t>1.8</a:t>
                      </a:r>
                      <a:endParaRPr kumimoji="1" lang="ja-JP" altLang="en-US" dirty="0"/>
                    </a:p>
                  </a:txBody>
                  <a:tcPr/>
                </a:tc>
                <a:extLst>
                  <a:ext uri="{0D108BD9-81ED-4DB2-BD59-A6C34878D82A}">
                    <a16:rowId xmlns:a16="http://schemas.microsoft.com/office/drawing/2014/main" val="10005"/>
                  </a:ext>
                </a:extLst>
              </a:tr>
              <a:tr h="370840">
                <a:tc>
                  <a:txBody>
                    <a:bodyPr/>
                    <a:lstStyle/>
                    <a:p>
                      <a:pPr algn="ctr"/>
                      <a:r>
                        <a:rPr kumimoji="1" lang="en-US" altLang="ja-JP" dirty="0" smtClean="0"/>
                        <a:t>Defects4J</a:t>
                      </a:r>
                      <a:r>
                        <a:rPr kumimoji="1" lang="en-US" altLang="ja-JP" baseline="0" dirty="0" smtClean="0"/>
                        <a:t> </a:t>
                      </a:r>
                      <a:r>
                        <a:rPr kumimoji="1" lang="ja-JP" altLang="en-US" baseline="0" dirty="0" smtClean="0"/>
                        <a:t>合計</a:t>
                      </a:r>
                      <a:endParaRPr kumimoji="1" lang="ja-JP" altLang="en-US" dirty="0"/>
                    </a:p>
                  </a:txBody>
                  <a:tcPr/>
                </a:tc>
                <a:tc>
                  <a:txBody>
                    <a:bodyPr/>
                    <a:lstStyle/>
                    <a:p>
                      <a:pPr algn="ctr"/>
                      <a:r>
                        <a:rPr kumimoji="1" lang="en-US" altLang="ja-JP" dirty="0" smtClean="0"/>
                        <a:t>1090</a:t>
                      </a:r>
                      <a:endParaRPr kumimoji="1" lang="ja-JP" altLang="en-US" dirty="0"/>
                    </a:p>
                  </a:txBody>
                  <a:tcPr/>
                </a:tc>
                <a:tc>
                  <a:txBody>
                    <a:bodyPr/>
                    <a:lstStyle/>
                    <a:p>
                      <a:pPr algn="ctr"/>
                      <a:r>
                        <a:rPr kumimoji="1" lang="en-US" altLang="ja-JP" dirty="0" smtClean="0"/>
                        <a:t>2.6</a:t>
                      </a:r>
                      <a:endParaRPr kumimoji="1" lang="ja-JP" altLang="en-US" dirty="0"/>
                    </a:p>
                  </a:txBody>
                  <a:tcPr/>
                </a:tc>
                <a:tc>
                  <a:txBody>
                    <a:bodyPr/>
                    <a:lstStyle/>
                    <a:p>
                      <a:pPr algn="ctr"/>
                      <a:r>
                        <a:rPr kumimoji="1" lang="en-US" altLang="ja-JP" dirty="0" smtClean="0"/>
                        <a:t>526</a:t>
                      </a:r>
                      <a:endParaRPr kumimoji="1" lang="ja-JP" altLang="en-US" dirty="0"/>
                    </a:p>
                  </a:txBody>
                  <a:tcPr/>
                </a:tc>
                <a:tc>
                  <a:txBody>
                    <a:bodyPr/>
                    <a:lstStyle/>
                    <a:p>
                      <a:pPr algn="ctr"/>
                      <a:r>
                        <a:rPr kumimoji="1" lang="en-US" altLang="ja-JP" dirty="0" smtClean="0"/>
                        <a:t>1.3</a:t>
                      </a:r>
                      <a:endParaRPr kumimoji="1" lang="ja-JP" altLang="en-US" dirty="0"/>
                    </a:p>
                  </a:txBody>
                  <a:tcPr/>
                </a:tc>
                <a:extLst>
                  <a:ext uri="{0D108BD9-81ED-4DB2-BD59-A6C34878D82A}">
                    <a16:rowId xmlns:a16="http://schemas.microsoft.com/office/drawing/2014/main" val="10006"/>
                  </a:ext>
                </a:extLst>
              </a:tr>
              <a:tr h="370840">
                <a:tc>
                  <a:txBody>
                    <a:bodyPr/>
                    <a:lstStyle/>
                    <a:p>
                      <a:pPr algn="ctr"/>
                      <a:r>
                        <a:rPr kumimoji="1" lang="en-US" altLang="ja-JP" dirty="0" err="1" smtClean="0"/>
                        <a:t>Lifegame</a:t>
                      </a:r>
                      <a:endParaRPr kumimoji="1" lang="ja-JP" altLang="en-US" dirty="0"/>
                    </a:p>
                  </a:txBody>
                  <a:tcPr/>
                </a:tc>
                <a:tc>
                  <a:txBody>
                    <a:bodyPr/>
                    <a:lstStyle/>
                    <a:p>
                      <a:pPr algn="ctr"/>
                      <a:r>
                        <a:rPr kumimoji="1" lang="en-US" altLang="ja-JP" dirty="0" smtClean="0"/>
                        <a:t>94842</a:t>
                      </a:r>
                      <a:endParaRPr kumimoji="1" lang="ja-JP" altLang="en-US" dirty="0"/>
                    </a:p>
                  </a:txBody>
                  <a:tcPr/>
                </a:tc>
                <a:tc>
                  <a:txBody>
                    <a:bodyPr/>
                    <a:lstStyle/>
                    <a:p>
                      <a:pPr algn="ctr"/>
                      <a:r>
                        <a:rPr kumimoji="1" lang="en-US" altLang="ja-JP" dirty="0" smtClean="0"/>
                        <a:t>3.9</a:t>
                      </a:r>
                      <a:endParaRPr kumimoji="1" lang="ja-JP" altLang="en-US" dirty="0"/>
                    </a:p>
                  </a:txBody>
                  <a:tcPr/>
                </a:tc>
                <a:tc>
                  <a:txBody>
                    <a:bodyPr/>
                    <a:lstStyle/>
                    <a:p>
                      <a:pPr algn="ctr"/>
                      <a:r>
                        <a:rPr kumimoji="1" lang="en-US" altLang="ja-JP" dirty="0" smtClean="0"/>
                        <a:t>65844</a:t>
                      </a:r>
                      <a:endParaRPr kumimoji="1" lang="ja-JP" altLang="en-US" dirty="0"/>
                    </a:p>
                  </a:txBody>
                  <a:tcPr/>
                </a:tc>
                <a:tc>
                  <a:txBody>
                    <a:bodyPr/>
                    <a:lstStyle/>
                    <a:p>
                      <a:pPr algn="ctr"/>
                      <a:r>
                        <a:rPr kumimoji="1" lang="en-US" altLang="ja-JP" dirty="0" smtClean="0"/>
                        <a:t>2.7</a:t>
                      </a:r>
                      <a:endParaRPr kumimoji="1" lang="ja-JP" altLang="en-US"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7004264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本研究</a:t>
            </a:r>
            <a:r>
              <a:rPr lang="ja-JP" altLang="en-US" dirty="0" smtClean="0"/>
              <a:t>では，ステップ実行で</a:t>
            </a:r>
            <a:r>
              <a:rPr kumimoji="1" lang="ja-JP" altLang="en-US" dirty="0" smtClean="0"/>
              <a:t>使用される変数を変数ビューの上部に移動させることで，変数ビューの閲覧を支援</a:t>
            </a:r>
            <a:r>
              <a:rPr lang="ja-JP" altLang="en-US" dirty="0" smtClean="0"/>
              <a:t>する手法を提案した</a:t>
            </a:r>
            <a:endParaRPr kumimoji="1" lang="en-US" altLang="ja-JP" dirty="0" smtClean="0"/>
          </a:p>
          <a:p>
            <a:endParaRPr kumimoji="1" lang="en-US" altLang="ja-JP" dirty="0" smtClean="0"/>
          </a:p>
          <a:p>
            <a:r>
              <a:rPr lang="ja-JP" altLang="en-US" dirty="0"/>
              <a:t>今後</a:t>
            </a:r>
            <a:r>
              <a:rPr lang="ja-JP" altLang="en-US" dirty="0" smtClean="0"/>
              <a:t>の課題</a:t>
            </a:r>
            <a:endParaRPr lang="en-US" altLang="ja-JP" dirty="0" smtClean="0"/>
          </a:p>
          <a:p>
            <a:pPr lvl="1"/>
            <a:r>
              <a:rPr lang="ja-JP" altLang="en-US" dirty="0" smtClean="0"/>
              <a:t>機能拡張（副作用のないメソッドへの手法適用など）</a:t>
            </a:r>
            <a:endParaRPr lang="en-US" altLang="ja-JP" dirty="0" smtClean="0"/>
          </a:p>
          <a:p>
            <a:pPr lvl="1"/>
            <a:r>
              <a:rPr lang="ja-JP" altLang="en-US" dirty="0" smtClean="0"/>
              <a:t>より見やすい変数ビューにするための機能改善</a:t>
            </a:r>
            <a:endParaRPr lang="en-US" altLang="ja-JP" dirty="0" smtClean="0"/>
          </a:p>
          <a:p>
            <a:pPr lvl="1"/>
            <a:r>
              <a:rPr kumimoji="1" lang="ja-JP" altLang="en-US" dirty="0"/>
              <a:t>実際</a:t>
            </a:r>
            <a:r>
              <a:rPr kumimoji="1" lang="ja-JP" altLang="en-US" dirty="0" smtClean="0"/>
              <a:t>にどの程度</a:t>
            </a:r>
            <a:r>
              <a:rPr lang="ja-JP" altLang="en-US" dirty="0"/>
              <a:t>デバッグ</a:t>
            </a:r>
            <a:r>
              <a:rPr kumimoji="1" lang="ja-JP" altLang="en-US" dirty="0" smtClean="0"/>
              <a:t>作業を容易にするかを調べる被験者実験</a:t>
            </a:r>
            <a:endParaRPr kumimoji="1" lang="en-US" altLang="ja-JP" dirty="0" smtClean="0"/>
          </a:p>
          <a:p>
            <a:pPr lvl="1"/>
            <a:r>
              <a:rPr kumimoji="1" lang="ja-JP" altLang="en-US" dirty="0" smtClean="0"/>
              <a:t>他のプログラムでの評価実験</a:t>
            </a:r>
            <a:endParaRPr kumimoji="1" lang="ja-JP" altLang="en-US" dirty="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21</a:t>
            </a:fld>
            <a:endParaRPr kumimoji="1" lang="ja-JP" altLang="en-US" dirty="0"/>
          </a:p>
        </p:txBody>
      </p:sp>
    </p:spTree>
    <p:extLst>
      <p:ext uri="{BB962C8B-B14F-4D97-AF65-F5344CB8AC3E}">
        <p14:creationId xmlns:p14="http://schemas.microsoft.com/office/powerpoint/2010/main" val="4039266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デバッガ</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デバッグを支援するツール</a:t>
            </a:r>
            <a:endParaRPr kumimoji="1" lang="en-US" altLang="ja-JP" dirty="0" smtClean="0"/>
          </a:p>
          <a:p>
            <a:pPr lvl="1"/>
            <a:r>
              <a:rPr lang="ja-JP" altLang="en-US" dirty="0" smtClean="0"/>
              <a:t>特にバグの原因・位置を特定する際に使用</a:t>
            </a:r>
            <a:endParaRPr lang="en-US" altLang="ja-JP" dirty="0"/>
          </a:p>
          <a:p>
            <a:r>
              <a:rPr lang="ja-JP" altLang="en-US" dirty="0" smtClean="0"/>
              <a:t>様々な機能を提供</a:t>
            </a:r>
            <a:endParaRPr lang="en-US" altLang="ja-JP" dirty="0" smtClean="0"/>
          </a:p>
          <a:p>
            <a:pPr lvl="1"/>
            <a:r>
              <a:rPr lang="ja-JP" altLang="en-US" dirty="0" smtClean="0"/>
              <a:t>（例）ブレークポイント，ステップ実行，トレース</a:t>
            </a:r>
            <a:r>
              <a:rPr lang="en-US" altLang="ja-JP" dirty="0" smtClean="0"/>
              <a:t>…</a:t>
            </a:r>
          </a:p>
          <a:p>
            <a:r>
              <a:rPr kumimoji="1" lang="ja-JP" altLang="en-US" dirty="0"/>
              <a:t>実行中</a:t>
            </a:r>
            <a:r>
              <a:rPr kumimoji="1" lang="ja-JP" altLang="en-US" dirty="0" smtClean="0"/>
              <a:t>の</a:t>
            </a:r>
            <a:r>
              <a:rPr kumimoji="1" lang="ja-JP" altLang="en-US" dirty="0"/>
              <a:t>プログラム</a:t>
            </a:r>
            <a:r>
              <a:rPr kumimoji="1" lang="ja-JP" altLang="en-US" dirty="0" smtClean="0"/>
              <a:t>のメモリ領域の値を確認できる</a:t>
            </a:r>
            <a:endParaRPr kumimoji="1" lang="en-US" altLang="ja-JP" dirty="0" smtClean="0"/>
          </a:p>
          <a:p>
            <a:pPr lvl="1"/>
            <a:r>
              <a:rPr lang="ja-JP" altLang="en-US" dirty="0" smtClean="0"/>
              <a:t>プログラム（命令）</a:t>
            </a:r>
            <a:endParaRPr lang="en-US" altLang="ja-JP" dirty="0" smtClean="0"/>
          </a:p>
          <a:p>
            <a:pPr lvl="1"/>
            <a:r>
              <a:rPr lang="ja-JP" altLang="en-US" dirty="0" smtClean="0"/>
              <a:t>アドレス値</a:t>
            </a:r>
            <a:endParaRPr lang="en-US" altLang="ja-JP" dirty="0" smtClean="0"/>
          </a:p>
          <a:p>
            <a:pPr lvl="1"/>
            <a:r>
              <a:rPr lang="ja-JP" altLang="en-US" dirty="0" smtClean="0"/>
              <a:t>変数の値</a:t>
            </a:r>
            <a:endParaRPr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3</a:t>
            </a:fld>
            <a:endParaRPr kumimoji="1" lang="ja-JP" altLang="en-US" dirty="0"/>
          </a:p>
        </p:txBody>
      </p:sp>
    </p:spTree>
    <p:extLst>
      <p:ext uri="{BB962C8B-B14F-4D97-AF65-F5344CB8AC3E}">
        <p14:creationId xmlns:p14="http://schemas.microsoft.com/office/powerpoint/2010/main" val="40118602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変数ビュー</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変数の情報を表示する</a:t>
            </a:r>
            <a:r>
              <a:rPr kumimoji="1" lang="en-US" altLang="ja-JP" dirty="0" smtClean="0"/>
              <a:t>UI</a:t>
            </a:r>
          </a:p>
          <a:p>
            <a:pPr lvl="1"/>
            <a:r>
              <a:rPr lang="ja-JP" altLang="en-US" dirty="0"/>
              <a:t>変数の名前と値の組を提供</a:t>
            </a:r>
            <a:endParaRPr lang="en-US" altLang="ja-JP" dirty="0"/>
          </a:p>
          <a:p>
            <a:pPr lvl="1"/>
            <a:r>
              <a:rPr lang="ja-JP" altLang="en-US" dirty="0" smtClean="0"/>
              <a:t>プログラムの実行停止地点から参照可能な全ての変数</a:t>
            </a:r>
            <a:r>
              <a:rPr lang="ja-JP" altLang="en-US" dirty="0"/>
              <a:t>が</a:t>
            </a:r>
            <a:r>
              <a:rPr lang="ja-JP" altLang="en-US" dirty="0" smtClean="0"/>
              <a:t>対象</a:t>
            </a:r>
            <a:endParaRPr lang="en-US" altLang="ja-JP" dirty="0" smtClean="0"/>
          </a:p>
          <a:p>
            <a:pPr lvl="1"/>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4</a:t>
            </a:fld>
            <a:endParaRPr kumimoji="1" lang="ja-JP" altLang="en-US" dirty="0"/>
          </a:p>
        </p:txBody>
      </p:sp>
      <p:pic>
        <p:nvPicPr>
          <p:cNvPr id="9" name="図 8"/>
          <p:cNvPicPr>
            <a:picLocks noChangeAspect="1"/>
          </p:cNvPicPr>
          <p:nvPr/>
        </p:nvPicPr>
        <p:blipFill>
          <a:blip r:embed="rId2"/>
          <a:stretch>
            <a:fillRect/>
          </a:stretch>
        </p:blipFill>
        <p:spPr>
          <a:xfrm>
            <a:off x="5257800" y="4428330"/>
            <a:ext cx="3257550" cy="1609725"/>
          </a:xfrm>
          <a:prstGeom prst="rect">
            <a:avLst/>
          </a:prstGeom>
          <a:ln w="12700">
            <a:solidFill>
              <a:schemeClr val="tx1"/>
            </a:solidFill>
          </a:ln>
        </p:spPr>
      </p:pic>
      <p:pic>
        <p:nvPicPr>
          <p:cNvPr id="10" name="図 9"/>
          <p:cNvPicPr>
            <a:picLocks noChangeAspect="1"/>
          </p:cNvPicPr>
          <p:nvPr/>
        </p:nvPicPr>
        <p:blipFill>
          <a:blip r:embed="rId3"/>
          <a:stretch>
            <a:fillRect/>
          </a:stretch>
        </p:blipFill>
        <p:spPr>
          <a:xfrm>
            <a:off x="628650" y="4147460"/>
            <a:ext cx="3741374" cy="2171464"/>
          </a:xfrm>
          <a:prstGeom prst="rect">
            <a:avLst/>
          </a:prstGeom>
          <a:ln w="12700">
            <a:solidFill>
              <a:schemeClr val="tx1"/>
            </a:solidFill>
          </a:ln>
        </p:spPr>
      </p:pic>
      <p:sp>
        <p:nvSpPr>
          <p:cNvPr id="11" name="右矢印 10"/>
          <p:cNvSpPr/>
          <p:nvPr/>
        </p:nvSpPr>
        <p:spPr>
          <a:xfrm>
            <a:off x="4423700" y="5013269"/>
            <a:ext cx="780424" cy="43984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6243907" y="4128966"/>
            <a:ext cx="1285336" cy="299364"/>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変数ビュー</a:t>
            </a:r>
            <a:endParaRPr kumimoji="1" lang="ja-JP" altLang="en-US" dirty="0"/>
          </a:p>
        </p:txBody>
      </p:sp>
    </p:spTree>
    <p:extLst>
      <p:ext uri="{BB962C8B-B14F-4D97-AF65-F5344CB8AC3E}">
        <p14:creationId xmlns:p14="http://schemas.microsoft.com/office/powerpoint/2010/main" val="25073881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変数ビュー</a:t>
            </a:r>
            <a:r>
              <a:rPr lang="ja-JP" altLang="en-US" dirty="0" smtClean="0"/>
              <a:t>の仕様</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en-US" altLang="ja-JP" dirty="0" smtClean="0"/>
              <a:t>Eclipse</a:t>
            </a:r>
            <a:r>
              <a:rPr lang="ja-JP" altLang="en-US" dirty="0"/>
              <a:t> </a:t>
            </a:r>
            <a:r>
              <a:rPr lang="en-US" altLang="ja-JP" dirty="0" smtClean="0"/>
              <a:t>JDT</a:t>
            </a:r>
            <a:r>
              <a:rPr lang="ja-JP" altLang="en-US" dirty="0" smtClean="0"/>
              <a:t>で利用できる変数ビューにおける</a:t>
            </a:r>
            <a:r>
              <a:rPr kumimoji="1" lang="ja-JP" altLang="en-US" dirty="0" smtClean="0"/>
              <a:t>変数の並び方（配置）は次のように決まっている</a:t>
            </a:r>
            <a:endParaRPr kumimoji="1" lang="en-US" altLang="ja-JP" dirty="0" smtClean="0"/>
          </a:p>
          <a:p>
            <a:pPr lvl="1"/>
            <a:r>
              <a:rPr lang="ja-JP" altLang="en-US" dirty="0" smtClean="0"/>
              <a:t>ローカル</a:t>
            </a:r>
            <a:r>
              <a:rPr lang="ja-JP" altLang="en-US" dirty="0"/>
              <a:t>変数：宣言順</a:t>
            </a:r>
            <a:endParaRPr lang="en-US" altLang="ja-JP" dirty="0"/>
          </a:p>
          <a:p>
            <a:pPr lvl="1"/>
            <a:r>
              <a:rPr lang="ja-JP" altLang="en-US" dirty="0"/>
              <a:t>フィールド変数：アルファベット順</a:t>
            </a:r>
            <a:endParaRPr lang="en-US" altLang="ja-JP" dirty="0"/>
          </a:p>
          <a:p>
            <a:pPr lvl="1"/>
            <a:r>
              <a:rPr lang="ja-JP" altLang="en-US" dirty="0"/>
              <a:t>配列</a:t>
            </a:r>
            <a:r>
              <a:rPr lang="ja-JP" altLang="en-US" dirty="0" smtClean="0"/>
              <a:t>の要素</a:t>
            </a:r>
            <a:r>
              <a:rPr lang="ja-JP" altLang="en-US" dirty="0"/>
              <a:t>やオブジェクトのフィールド変数</a:t>
            </a:r>
            <a:r>
              <a:rPr lang="ja-JP" altLang="en-US" dirty="0" smtClean="0"/>
              <a:t>：参照関係を階層構造として表現したツリー</a:t>
            </a:r>
            <a:r>
              <a:rPr lang="ja-JP" altLang="en-US" dirty="0"/>
              <a:t>を展開した</a:t>
            </a:r>
            <a:r>
              <a:rPr lang="ja-JP" altLang="en-US" dirty="0" smtClean="0"/>
              <a:t>中</a:t>
            </a:r>
            <a:endParaRPr lang="en-US" altLang="ja-JP" dirty="0" smtClean="0"/>
          </a:p>
          <a:p>
            <a:pPr lvl="1"/>
            <a:endParaRPr kumimoji="1" lang="en-US" altLang="ja-JP" dirty="0" smtClean="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5</a:t>
            </a:fld>
            <a:endParaRPr kumimoji="1" lang="ja-JP" altLang="en-US" dirty="0"/>
          </a:p>
        </p:txBody>
      </p:sp>
    </p:spTree>
    <p:extLst>
      <p:ext uri="{BB962C8B-B14F-4D97-AF65-F5344CB8AC3E}">
        <p14:creationId xmlns:p14="http://schemas.microsoft.com/office/powerpoint/2010/main" val="17214926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変数ビューの問題点</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閲覧したい変数を自分で探さなければならない</a:t>
            </a:r>
            <a:endParaRPr lang="en-US" altLang="ja-JP" dirty="0"/>
          </a:p>
          <a:p>
            <a:pPr lvl="1"/>
            <a:r>
              <a:rPr kumimoji="1" lang="ja-JP" altLang="en-US" dirty="0" smtClean="0"/>
              <a:t>全ての変数を一度に表示しきれないとき</a:t>
            </a:r>
            <a:r>
              <a:rPr lang="ja-JP" altLang="en-US" dirty="0"/>
              <a:t>手間</a:t>
            </a:r>
            <a:r>
              <a:rPr lang="ja-JP" altLang="en-US" dirty="0" smtClean="0"/>
              <a:t>がかか</a:t>
            </a:r>
            <a:r>
              <a:rPr lang="ja-JP" altLang="en-US" dirty="0"/>
              <a:t>る</a:t>
            </a:r>
            <a:endParaRPr kumimoji="1" lang="en-US" altLang="ja-JP" dirty="0" smtClean="0"/>
          </a:p>
          <a:p>
            <a:pPr lvl="2"/>
            <a:r>
              <a:rPr lang="ja-JP" altLang="en-US" dirty="0" smtClean="0"/>
              <a:t>スクロール，ツリーの展開</a:t>
            </a:r>
            <a:r>
              <a:rPr lang="en-US" altLang="ja-JP" dirty="0" smtClean="0"/>
              <a:t>…</a:t>
            </a:r>
          </a:p>
          <a:p>
            <a:endParaRPr kumimoji="1" lang="en-US" altLang="ja-JP" dirty="0" smtClean="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6</a:t>
            </a:fld>
            <a:endParaRPr kumimoji="1" lang="ja-JP" altLang="en-US" dirty="0"/>
          </a:p>
        </p:txBody>
      </p:sp>
      <p:grpSp>
        <p:nvGrpSpPr>
          <p:cNvPr id="8" name="グループ化 7"/>
          <p:cNvGrpSpPr/>
          <p:nvPr/>
        </p:nvGrpSpPr>
        <p:grpSpPr>
          <a:xfrm>
            <a:off x="5055658" y="2959101"/>
            <a:ext cx="3171825" cy="3762375"/>
            <a:chOff x="628650" y="2593976"/>
            <a:chExt cx="3171825" cy="3762375"/>
          </a:xfrm>
        </p:grpSpPr>
        <p:pic>
          <p:nvPicPr>
            <p:cNvPr id="11" name="図 10"/>
            <p:cNvPicPr>
              <a:picLocks noChangeAspect="1"/>
            </p:cNvPicPr>
            <p:nvPr/>
          </p:nvPicPr>
          <p:blipFill>
            <a:blip r:embed="rId2"/>
            <a:stretch>
              <a:fillRect/>
            </a:stretch>
          </p:blipFill>
          <p:spPr>
            <a:xfrm>
              <a:off x="628650" y="2593976"/>
              <a:ext cx="3171825" cy="3762375"/>
            </a:xfrm>
            <a:prstGeom prst="rect">
              <a:avLst/>
            </a:prstGeom>
            <a:ln w="12700">
              <a:solidFill>
                <a:schemeClr val="tx1"/>
              </a:solidFill>
            </a:ln>
          </p:spPr>
        </p:pic>
        <p:sp>
          <p:nvSpPr>
            <p:cNvPr id="10" name="正方形/長方形 9"/>
            <p:cNvSpPr/>
            <p:nvPr/>
          </p:nvSpPr>
          <p:spPr>
            <a:xfrm>
              <a:off x="628650" y="5118655"/>
              <a:ext cx="3171825" cy="247470"/>
            </a:xfrm>
            <a:prstGeom prst="rect">
              <a:avLst/>
            </a:prstGeom>
            <a:noFill/>
            <a:ln w="19050">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pic>
        <p:nvPicPr>
          <p:cNvPr id="13" name="図 12"/>
          <p:cNvPicPr>
            <a:picLocks noChangeAspect="1"/>
          </p:cNvPicPr>
          <p:nvPr/>
        </p:nvPicPr>
        <p:blipFill>
          <a:blip r:embed="rId3"/>
          <a:stretch>
            <a:fillRect/>
          </a:stretch>
        </p:blipFill>
        <p:spPr>
          <a:xfrm>
            <a:off x="628650" y="4567238"/>
            <a:ext cx="3257550" cy="1609725"/>
          </a:xfrm>
          <a:prstGeom prst="rect">
            <a:avLst/>
          </a:prstGeom>
          <a:ln w="12700">
            <a:solidFill>
              <a:schemeClr val="tx1"/>
            </a:solidFill>
          </a:ln>
        </p:spPr>
      </p:pic>
      <p:sp>
        <p:nvSpPr>
          <p:cNvPr id="14" name="円形吹き出し 13"/>
          <p:cNvSpPr/>
          <p:nvPr/>
        </p:nvSpPr>
        <p:spPr>
          <a:xfrm>
            <a:off x="252581" y="3059071"/>
            <a:ext cx="2613804" cy="794186"/>
          </a:xfrm>
          <a:prstGeom prst="wedgeEllipseCallout">
            <a:avLst>
              <a:gd name="adj1" fmla="val -9282"/>
              <a:gd name="adj2" fmla="val 127671"/>
            </a:avLst>
          </a:prstGeom>
          <a:solidFill>
            <a:srgbClr val="FFC000"/>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t>array[</a:t>
            </a:r>
            <a:r>
              <a:rPr kumimoji="1" lang="en-US" altLang="ja-JP" dirty="0" err="1" smtClean="0"/>
              <a:t>i</a:t>
            </a:r>
            <a:r>
              <a:rPr kumimoji="1" lang="en-US" altLang="ja-JP" dirty="0" smtClean="0"/>
              <a:t>][j]</a:t>
            </a:r>
            <a:r>
              <a:rPr kumimoji="1" lang="ja-JP" altLang="en-US" dirty="0" smtClean="0"/>
              <a:t>の値を確認したい</a:t>
            </a:r>
            <a:endParaRPr kumimoji="1" lang="ja-JP" altLang="en-US" dirty="0"/>
          </a:p>
        </p:txBody>
      </p:sp>
      <p:sp>
        <p:nvSpPr>
          <p:cNvPr id="15" name="右矢印 14"/>
          <p:cNvSpPr/>
          <p:nvPr/>
        </p:nvSpPr>
        <p:spPr>
          <a:xfrm>
            <a:off x="3981725" y="5129784"/>
            <a:ext cx="978408" cy="484632"/>
          </a:xfrm>
          <a:prstGeom prst="rightArrow">
            <a:avLst/>
          </a:prstGeom>
          <a:solidFill>
            <a:srgbClr val="FF0000"/>
          </a:solidFill>
          <a:ln>
            <a:solidFill>
              <a:srgbClr val="FF0000"/>
            </a:solidFill>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6" name="円形吹き出し 15"/>
          <p:cNvSpPr/>
          <p:nvPr/>
        </p:nvSpPr>
        <p:spPr>
          <a:xfrm>
            <a:off x="2490315" y="3644366"/>
            <a:ext cx="2501660" cy="597170"/>
          </a:xfrm>
          <a:prstGeom prst="wedgeEllipseCallout">
            <a:avLst>
              <a:gd name="adj1" fmla="val 33753"/>
              <a:gd name="adj2" fmla="val 203829"/>
            </a:avLst>
          </a:prstGeom>
          <a:solidFill>
            <a:srgbClr val="0070C0"/>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t>ツリ</a:t>
            </a:r>
            <a:r>
              <a:rPr lang="ja-JP" altLang="en-US" dirty="0" smtClean="0"/>
              <a:t>ーを</a:t>
            </a:r>
            <a:r>
              <a:rPr lang="en-US" altLang="ja-JP" dirty="0" smtClean="0"/>
              <a:t>2</a:t>
            </a:r>
            <a:r>
              <a:rPr lang="ja-JP" altLang="en-US" dirty="0" smtClean="0"/>
              <a:t>回展開</a:t>
            </a:r>
            <a:endParaRPr kumimoji="1" lang="ja-JP" altLang="en-US" dirty="0"/>
          </a:p>
        </p:txBody>
      </p:sp>
    </p:spTree>
    <p:extLst>
      <p:ext uri="{BB962C8B-B14F-4D97-AF65-F5344CB8AC3E}">
        <p14:creationId xmlns:p14="http://schemas.microsoft.com/office/powerpoint/2010/main" val="13645909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問題点の改善案</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lang="ja-JP" altLang="en-US" dirty="0" smtClean="0"/>
              <a:t>「注目したい変数」を変数ビューの上部・ツリーの外部に持ってくることで，変数の閲覧を支援する</a:t>
            </a:r>
            <a:endParaRPr lang="en-US" altLang="ja-JP" dirty="0" smtClean="0"/>
          </a:p>
          <a:p>
            <a:endParaRPr lang="en-US" altLang="ja-JP" dirty="0" smtClean="0"/>
          </a:p>
          <a:p>
            <a:pPr marL="0" indent="0">
              <a:buNone/>
            </a:pPr>
            <a:r>
              <a:rPr lang="ja-JP" altLang="en-US" dirty="0" smtClean="0"/>
              <a:t>ステップ実行中</a:t>
            </a:r>
            <a:r>
              <a:rPr kumimoji="1" lang="ja-JP" altLang="en-US" dirty="0" smtClean="0"/>
              <a:t>にプログラム停止位置で使用される変数を「注目したい変数」とする</a:t>
            </a:r>
            <a:endParaRPr kumimoji="1" lang="en-US" altLang="ja-JP" dirty="0" smtClean="0"/>
          </a:p>
          <a:p>
            <a:pPr lvl="1"/>
            <a:r>
              <a:rPr kumimoji="1" lang="ja-JP" altLang="en-US" dirty="0" smtClean="0"/>
              <a:t>その変数に注目することで，これから起こるプログラムの動作が分かるため</a:t>
            </a:r>
            <a:endParaRPr kumimoji="1" lang="en-US" altLang="ja-JP" dirty="0" smtClean="0"/>
          </a:p>
          <a:p>
            <a:pPr lvl="1"/>
            <a:r>
              <a:rPr kumimoji="1" lang="ja-JP" altLang="en-US" dirty="0" smtClean="0"/>
              <a:t>既に使用された変数に関しては，ステップ実行前後で値が変化したものをハイライトにより強調表示する機能がある</a:t>
            </a:r>
            <a:endParaRPr kumimoji="1" lang="en-US" altLang="ja-JP" dirty="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7</a:t>
            </a:fld>
            <a:endParaRPr kumimoji="1" lang="ja-JP" altLang="en-US" dirty="0"/>
          </a:p>
        </p:txBody>
      </p:sp>
    </p:spTree>
    <p:extLst>
      <p:ext uri="{BB962C8B-B14F-4D97-AF65-F5344CB8AC3E}">
        <p14:creationId xmlns:p14="http://schemas.microsoft.com/office/powerpoint/2010/main" val="1204509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改造デバッガの提案</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「次の命令」で使用される変数を変数ビューの上部に表示するデバッガを提案</a:t>
            </a:r>
            <a:endParaRPr kumimoji="1" lang="en-US" altLang="ja-JP" dirty="0" smtClean="0"/>
          </a:p>
          <a:p>
            <a:pPr lvl="1"/>
            <a:r>
              <a:rPr lang="ja-JP" altLang="en-US" dirty="0" smtClean="0"/>
              <a:t>「次の命令」：ステップ実行を（一回だけ）行った際に</a:t>
            </a:r>
            <a:endParaRPr lang="en-US" altLang="ja-JP" dirty="0" smtClean="0"/>
          </a:p>
          <a:p>
            <a:pPr marL="457200" lvl="1" indent="0">
              <a:buNone/>
            </a:pPr>
            <a:r>
              <a:rPr lang="ja-JP" altLang="en-US" dirty="0" smtClean="0"/>
              <a:t>　　　　　　　　 　実行される命令群</a:t>
            </a:r>
            <a:endParaRPr lang="en-US" altLang="ja-JP" dirty="0"/>
          </a:p>
          <a:p>
            <a:pPr lvl="1"/>
            <a:r>
              <a:rPr lang="ja-JP" altLang="en-US" dirty="0"/>
              <a:t>使用</a:t>
            </a:r>
            <a:r>
              <a:rPr lang="ja-JP" altLang="en-US" dirty="0" smtClean="0"/>
              <a:t>される変数：「次の命令」で値を読みだされる変数</a:t>
            </a:r>
            <a:endParaRPr lang="en-US" altLang="ja-JP" dirty="0"/>
          </a:p>
          <a:p>
            <a:endParaRPr lang="en-US" altLang="ja-JP" dirty="0" smtClean="0"/>
          </a:p>
          <a:p>
            <a:r>
              <a:rPr lang="en-US" altLang="ja-JP" dirty="0" smtClean="0"/>
              <a:t>Eclipse JDT</a:t>
            </a:r>
            <a:r>
              <a:rPr lang="ja-JP" altLang="en-US" dirty="0" smtClean="0"/>
              <a:t>デバッガを対象に，上記の機能を実装した変数ビューを持つ改造デバッガを作成する</a:t>
            </a:r>
            <a:endParaRPr kumimoji="1" lang="ja-JP" altLang="en-US" dirty="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8</a:t>
            </a:fld>
            <a:endParaRPr kumimoji="1" lang="ja-JP" altLang="en-US" dirty="0"/>
          </a:p>
        </p:txBody>
      </p:sp>
    </p:spTree>
    <p:extLst>
      <p:ext uri="{BB962C8B-B14F-4D97-AF65-F5344CB8AC3E}">
        <p14:creationId xmlns:p14="http://schemas.microsoft.com/office/powerpoint/2010/main" val="38075029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改造</a:t>
            </a:r>
            <a:r>
              <a:rPr lang="ja-JP" altLang="en-US" dirty="0"/>
              <a:t>デバッガ</a:t>
            </a:r>
            <a:r>
              <a:rPr lang="ja-JP" altLang="en-US" dirty="0" smtClean="0"/>
              <a:t>の</a:t>
            </a:r>
            <a:r>
              <a:rPr lang="ja-JP" altLang="en-US" dirty="0"/>
              <a:t>仕様</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次の命令で使用される</a:t>
            </a:r>
            <a:r>
              <a:rPr lang="ja-JP" altLang="en-US" dirty="0"/>
              <a:t>変数</a:t>
            </a:r>
            <a:r>
              <a:rPr lang="ja-JP" altLang="en-US" dirty="0" smtClean="0"/>
              <a:t>を変数ビューの上部に表示する</a:t>
            </a:r>
            <a:endParaRPr lang="en-US" altLang="ja-JP" dirty="0" smtClean="0"/>
          </a:p>
          <a:p>
            <a:pPr lvl="1"/>
            <a:r>
              <a:rPr lang="ja-JP" altLang="en-US" dirty="0"/>
              <a:t>使用</a:t>
            </a:r>
            <a:r>
              <a:rPr lang="ja-JP" altLang="en-US" dirty="0" smtClean="0"/>
              <a:t>されない</a:t>
            </a:r>
            <a:r>
              <a:rPr lang="ja-JP" altLang="en-US" dirty="0"/>
              <a:t>変数</a:t>
            </a:r>
            <a:r>
              <a:rPr lang="ja-JP" altLang="en-US" dirty="0" smtClean="0"/>
              <a:t>は従来通りの順番で使用される変数の後ろに並べる</a:t>
            </a:r>
            <a:endParaRPr lang="en-US" altLang="ja-JP" dirty="0" smtClean="0"/>
          </a:p>
          <a:p>
            <a:pPr lvl="1"/>
            <a:r>
              <a:rPr kumimoji="1" lang="ja-JP" altLang="en-US" dirty="0" smtClean="0"/>
              <a:t>使用される変数が複数ある</a:t>
            </a:r>
            <a:r>
              <a:rPr kumimoji="1" lang="ja-JP" altLang="en-US" dirty="0"/>
              <a:t>場合</a:t>
            </a:r>
            <a:r>
              <a:rPr kumimoji="1" lang="ja-JP" altLang="en-US" dirty="0" smtClean="0"/>
              <a:t>は命令を実行した際の変数の参照順に並べる</a:t>
            </a:r>
            <a:endParaRPr kumimoji="1" lang="en-US" altLang="ja-JP" dirty="0" smtClean="0"/>
          </a:p>
          <a:p>
            <a:pPr lvl="1"/>
            <a:r>
              <a:rPr lang="ja-JP" altLang="en-US" dirty="0"/>
              <a:t>ツリ</a:t>
            </a:r>
            <a:r>
              <a:rPr lang="ja-JP" altLang="en-US" dirty="0" smtClean="0"/>
              <a:t>ーの中に存在する要素はツリーの外に追加する</a:t>
            </a:r>
            <a:endParaRPr lang="en-US" altLang="ja-JP" dirty="0" smtClean="0"/>
          </a:p>
          <a:p>
            <a:pPr lvl="2"/>
            <a:r>
              <a:rPr kumimoji="1" lang="ja-JP" altLang="en-US" dirty="0"/>
              <a:t>配列</a:t>
            </a:r>
            <a:r>
              <a:rPr kumimoji="1" lang="ja-JP" altLang="en-US" dirty="0" smtClean="0"/>
              <a:t>の要素</a:t>
            </a:r>
            <a:endParaRPr kumimoji="1" lang="en-US" altLang="ja-JP" dirty="0" smtClean="0"/>
          </a:p>
          <a:p>
            <a:pPr lvl="2"/>
            <a:r>
              <a:rPr lang="ja-JP" altLang="en-US" dirty="0"/>
              <a:t>オブジェクト</a:t>
            </a:r>
            <a:r>
              <a:rPr lang="ja-JP" altLang="en-US" dirty="0" smtClean="0"/>
              <a:t>のフィールド</a:t>
            </a:r>
            <a:r>
              <a:rPr lang="ja-JP" altLang="en-US" dirty="0"/>
              <a:t>変数</a:t>
            </a:r>
            <a:endParaRPr kumimoji="1" lang="ja-JP" altLang="en-US" dirty="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9</a:t>
            </a:fld>
            <a:endParaRPr kumimoji="1" lang="ja-JP" altLang="en-US" dirty="0"/>
          </a:p>
        </p:txBody>
      </p:sp>
    </p:spTree>
    <p:extLst>
      <p:ext uri="{BB962C8B-B14F-4D97-AF65-F5344CB8AC3E}">
        <p14:creationId xmlns:p14="http://schemas.microsoft.com/office/powerpoint/2010/main" val="32312907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rgbClr val="FF0000"/>
          </a:solidFill>
        </a:ln>
      </a:spPr>
      <a:bodyPr rtlCol="0" anchor="ctr"/>
      <a:lstStyle>
        <a:defPPr algn="ctr">
          <a:defRPr kumimoji="1"/>
        </a:defPPr>
      </a:lstStyle>
      <a:style>
        <a:lnRef idx="2">
          <a:schemeClr val="accent1"/>
        </a:lnRef>
        <a:fillRef idx="1">
          <a:schemeClr val="lt1"/>
        </a:fillRef>
        <a:effectRef idx="0">
          <a:schemeClr val="accent1"/>
        </a:effectRef>
        <a:fontRef idx="minor">
          <a:schemeClr val="dk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11970</TotalTime>
  <Words>1143</Words>
  <Application>Microsoft Office PowerPoint</Application>
  <PresentationFormat>画面に合わせる (4:3)</PresentationFormat>
  <Paragraphs>195</Paragraphs>
  <Slides>21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21</vt:i4>
      </vt:variant>
    </vt:vector>
  </HeadingPairs>
  <TitlesOfParts>
    <vt:vector size="27" baseType="lpstr">
      <vt:lpstr>ＭＳ Ｐゴシック</vt:lpstr>
      <vt:lpstr>Arial</vt:lpstr>
      <vt:lpstr>Calibri</vt:lpstr>
      <vt:lpstr>Calibri Light</vt:lpstr>
      <vt:lpstr>Cambria Math</vt:lpstr>
      <vt:lpstr>Office テーマ</vt:lpstr>
      <vt:lpstr>ステップ実行時に注目すべき 変数を提示するデバッガの開発</vt:lpstr>
      <vt:lpstr>デバッグ</vt:lpstr>
      <vt:lpstr>デバッガ</vt:lpstr>
      <vt:lpstr>変数ビュー</vt:lpstr>
      <vt:lpstr>変数ビューの仕様</vt:lpstr>
      <vt:lpstr>変数ビューの問題点</vt:lpstr>
      <vt:lpstr>問題点の改善案</vt:lpstr>
      <vt:lpstr>改造デバッガの提案</vt:lpstr>
      <vt:lpstr>改造デバッガの仕様</vt:lpstr>
      <vt:lpstr>手法適用例</vt:lpstr>
      <vt:lpstr>提案手法の詳細</vt:lpstr>
      <vt:lpstr>バイトコード命令の実行に関して</vt:lpstr>
      <vt:lpstr>変数の参照順の例</vt:lpstr>
      <vt:lpstr>“unknown”の例</vt:lpstr>
      <vt:lpstr>評価実験</vt:lpstr>
      <vt:lpstr>評価値の定義</vt:lpstr>
      <vt:lpstr>評価値の例</vt:lpstr>
      <vt:lpstr>評価実験結果（Defects4J）</vt:lpstr>
      <vt:lpstr>評価実験結果（Lifegame）</vt:lpstr>
      <vt:lpstr>評価実験結果まとめ</vt:lpstr>
      <vt:lpstr>まとめと今後の課題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ステップ実行時に注目すべき 変数を提示するデバッガの開発</dc:title>
  <dc:creator>Shinji Tominaga</dc:creator>
  <cp:lastModifiedBy>Takashi Ishio</cp:lastModifiedBy>
  <cp:revision>116</cp:revision>
  <cp:lastPrinted>2016-05-31T07:42:23Z</cp:lastPrinted>
  <dcterms:created xsi:type="dcterms:W3CDTF">2016-05-10T07:30:45Z</dcterms:created>
  <dcterms:modified xsi:type="dcterms:W3CDTF">2016-07-13T05:19:47Z</dcterms:modified>
</cp:coreProperties>
</file>