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8"/>
  </p:notesMasterIdLst>
  <p:handoutMasterIdLst>
    <p:handoutMasterId r:id="rId29"/>
  </p:handoutMasterIdLst>
  <p:sldIdLst>
    <p:sldId id="265" r:id="rId2"/>
    <p:sldId id="314" r:id="rId3"/>
    <p:sldId id="334" r:id="rId4"/>
    <p:sldId id="345" r:id="rId5"/>
    <p:sldId id="335" r:id="rId6"/>
    <p:sldId id="323" r:id="rId7"/>
    <p:sldId id="280" r:id="rId8"/>
    <p:sldId id="324" r:id="rId9"/>
    <p:sldId id="281" r:id="rId10"/>
    <p:sldId id="340" r:id="rId11"/>
    <p:sldId id="342" r:id="rId12"/>
    <p:sldId id="328" r:id="rId13"/>
    <p:sldId id="320" r:id="rId14"/>
    <p:sldId id="339" r:id="rId15"/>
    <p:sldId id="321" r:id="rId16"/>
    <p:sldId id="291" r:id="rId17"/>
    <p:sldId id="326" r:id="rId18"/>
    <p:sldId id="315" r:id="rId19"/>
    <p:sldId id="347" r:id="rId20"/>
    <p:sldId id="343" r:id="rId21"/>
    <p:sldId id="338" r:id="rId22"/>
    <p:sldId id="344" r:id="rId23"/>
    <p:sldId id="336" r:id="rId24"/>
    <p:sldId id="337" r:id="rId25"/>
    <p:sldId id="333" r:id="rId26"/>
    <p:sldId id="318" r:id="rId27"/>
  </p:sldIdLst>
  <p:sldSz cx="9144000" cy="6858000" type="screen4x3"/>
  <p:notesSz cx="6805613"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堤祥吾" initials="堤祥吾" lastIdx="1" clrIdx="0">
    <p:extLst>
      <p:ext uri="{19B8F6BF-5375-455C-9EA6-DF929625EA0E}">
        <p15:presenceInfo xmlns:p15="http://schemas.microsoft.com/office/powerpoint/2012/main" userId="d24c9be82d922cba"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p:cViewPr varScale="1">
        <p:scale>
          <a:sx n="135" d="100"/>
          <a:sy n="135" d="100"/>
        </p:scale>
        <p:origin x="138" y="12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commentAuthors" Target="commentAuthors.xml"/><Relationship Id="rId8" Type="http://schemas.openxmlformats.org/officeDocument/2006/relationships/slide" Target="slides/slide7.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6-07-05T16:26:08.728" idx="1">
    <p:pos x="10" y="10"/>
    <p:text/>
    <p:extLst>
      <p:ext uri="{C676402C-5697-4E1C-873F-D02D1690AC5C}">
        <p15:threadingInfo xmlns:p15="http://schemas.microsoft.com/office/powerpoint/2012/main" timeZoneBias="-54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9099" cy="498693"/>
          </a:xfrm>
          <a:prstGeom prst="rect">
            <a:avLst/>
          </a:prstGeom>
        </p:spPr>
        <p:txBody>
          <a:bodyPr vert="horz" lIns="91431" tIns="45715" rIns="91431" bIns="45715"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4940" y="1"/>
            <a:ext cx="2949099" cy="498693"/>
          </a:xfrm>
          <a:prstGeom prst="rect">
            <a:avLst/>
          </a:prstGeom>
        </p:spPr>
        <p:txBody>
          <a:bodyPr vert="horz" lIns="91431" tIns="45715" rIns="91431" bIns="45715" rtlCol="0"/>
          <a:lstStyle>
            <a:lvl1pPr algn="r">
              <a:defRPr sz="1200"/>
            </a:lvl1pPr>
          </a:lstStyle>
          <a:p>
            <a:fld id="{538E4458-9D48-4A8F-87F6-F6D636982142}" type="datetimeFigureOut">
              <a:rPr kumimoji="1" lang="ja-JP" altLang="en-US" smtClean="0"/>
              <a:t>2016/7/8</a:t>
            </a:fld>
            <a:endParaRPr kumimoji="1" lang="ja-JP" altLang="en-US"/>
          </a:p>
        </p:txBody>
      </p:sp>
      <p:sp>
        <p:nvSpPr>
          <p:cNvPr id="4" name="フッター プレースホルダー 3"/>
          <p:cNvSpPr>
            <a:spLocks noGrp="1"/>
          </p:cNvSpPr>
          <p:nvPr>
            <p:ph type="ftr" sz="quarter" idx="2"/>
          </p:nvPr>
        </p:nvSpPr>
        <p:spPr>
          <a:xfrm>
            <a:off x="1" y="9440648"/>
            <a:ext cx="2949099" cy="498692"/>
          </a:xfrm>
          <a:prstGeom prst="rect">
            <a:avLst/>
          </a:prstGeom>
        </p:spPr>
        <p:txBody>
          <a:bodyPr vert="horz" lIns="91431" tIns="45715" rIns="91431" bIns="45715"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4940" y="9440648"/>
            <a:ext cx="2949099" cy="498692"/>
          </a:xfrm>
          <a:prstGeom prst="rect">
            <a:avLst/>
          </a:prstGeom>
        </p:spPr>
        <p:txBody>
          <a:bodyPr vert="horz" lIns="91431" tIns="45715" rIns="91431" bIns="45715" rtlCol="0" anchor="b"/>
          <a:lstStyle>
            <a:lvl1pPr algn="r">
              <a:defRPr sz="1200"/>
            </a:lvl1pPr>
          </a:lstStyle>
          <a:p>
            <a:fld id="{3EA37F5B-ACBD-4DC3-BAA9-0763F2C757B6}" type="slidenum">
              <a:rPr kumimoji="1" lang="ja-JP" altLang="en-US" smtClean="0"/>
              <a:t>‹#›</a:t>
            </a:fld>
            <a:endParaRPr kumimoji="1" lang="ja-JP" altLang="en-US"/>
          </a:p>
        </p:txBody>
      </p:sp>
    </p:spTree>
    <p:extLst>
      <p:ext uri="{BB962C8B-B14F-4D97-AF65-F5344CB8AC3E}">
        <p14:creationId xmlns:p14="http://schemas.microsoft.com/office/powerpoint/2010/main" val="1137878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9575" cy="498475"/>
          </a:xfrm>
          <a:prstGeom prst="rect">
            <a:avLst/>
          </a:prstGeom>
        </p:spPr>
        <p:txBody>
          <a:bodyPr vert="horz" lIns="91431" tIns="45715" rIns="91431" bIns="45715"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4451" y="1"/>
            <a:ext cx="2949575" cy="498475"/>
          </a:xfrm>
          <a:prstGeom prst="rect">
            <a:avLst/>
          </a:prstGeom>
        </p:spPr>
        <p:txBody>
          <a:bodyPr vert="horz" lIns="91431" tIns="45715" rIns="91431" bIns="45715" rtlCol="0"/>
          <a:lstStyle>
            <a:lvl1pPr algn="r">
              <a:defRPr sz="1200"/>
            </a:lvl1pPr>
          </a:lstStyle>
          <a:p>
            <a:fld id="{8066CD7A-0AE6-4CD0-AE17-6516E53C7656}" type="datetimeFigureOut">
              <a:rPr kumimoji="1" lang="ja-JP" altLang="en-US" smtClean="0"/>
              <a:t>2016/7/8</a:t>
            </a:fld>
            <a:endParaRPr kumimoji="1" lang="ja-JP" altLang="en-US"/>
          </a:p>
        </p:txBody>
      </p:sp>
      <p:sp>
        <p:nvSpPr>
          <p:cNvPr id="4" name="スライド イメージ プレースホルダー 3"/>
          <p:cNvSpPr>
            <a:spLocks noGrp="1" noRot="1" noChangeAspect="1"/>
          </p:cNvSpPr>
          <p:nvPr>
            <p:ph type="sldImg" idx="2"/>
          </p:nvPr>
        </p:nvSpPr>
        <p:spPr>
          <a:xfrm>
            <a:off x="1166813" y="1243013"/>
            <a:ext cx="4471987" cy="3354387"/>
          </a:xfrm>
          <a:prstGeom prst="rect">
            <a:avLst/>
          </a:prstGeom>
          <a:noFill/>
          <a:ln w="12700">
            <a:solidFill>
              <a:prstClr val="black"/>
            </a:solidFill>
          </a:ln>
        </p:spPr>
        <p:txBody>
          <a:bodyPr vert="horz" lIns="91431" tIns="45715" rIns="91431" bIns="45715" rtlCol="0" anchor="ctr"/>
          <a:lstStyle/>
          <a:p>
            <a:endParaRPr lang="ja-JP" altLang="en-US"/>
          </a:p>
        </p:txBody>
      </p:sp>
      <p:sp>
        <p:nvSpPr>
          <p:cNvPr id="5" name="ノート プレースホルダー 4"/>
          <p:cNvSpPr>
            <a:spLocks noGrp="1"/>
          </p:cNvSpPr>
          <p:nvPr>
            <p:ph type="body" sz="quarter" idx="3"/>
          </p:nvPr>
        </p:nvSpPr>
        <p:spPr>
          <a:xfrm>
            <a:off x="681039" y="4783138"/>
            <a:ext cx="5443537" cy="3913187"/>
          </a:xfrm>
          <a:prstGeom prst="rect">
            <a:avLst/>
          </a:prstGeom>
        </p:spPr>
        <p:txBody>
          <a:bodyPr vert="horz" lIns="91431" tIns="45715" rIns="91431" bIns="45715"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1" y="9440863"/>
            <a:ext cx="2949575" cy="498475"/>
          </a:xfrm>
          <a:prstGeom prst="rect">
            <a:avLst/>
          </a:prstGeom>
        </p:spPr>
        <p:txBody>
          <a:bodyPr vert="horz" lIns="91431" tIns="45715" rIns="91431" bIns="4571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4451" y="9440863"/>
            <a:ext cx="2949575" cy="498475"/>
          </a:xfrm>
          <a:prstGeom prst="rect">
            <a:avLst/>
          </a:prstGeom>
        </p:spPr>
        <p:txBody>
          <a:bodyPr vert="horz" lIns="91431" tIns="45715" rIns="91431" bIns="45715" rtlCol="0" anchor="b"/>
          <a:lstStyle>
            <a:lvl1pPr algn="r">
              <a:defRPr sz="1200"/>
            </a:lvl1pPr>
          </a:lstStyle>
          <a:p>
            <a:fld id="{DC6F8D55-2EC5-4216-919C-CBE8B6C90770}" type="slidenum">
              <a:rPr kumimoji="1" lang="ja-JP" altLang="en-US" smtClean="0"/>
              <a:t>‹#›</a:t>
            </a:fld>
            <a:endParaRPr kumimoji="1" lang="ja-JP" altLang="en-US"/>
          </a:p>
        </p:txBody>
      </p:sp>
    </p:spTree>
    <p:extLst>
      <p:ext uri="{BB962C8B-B14F-4D97-AF65-F5344CB8AC3E}">
        <p14:creationId xmlns:p14="http://schemas.microsoft.com/office/powerpoint/2010/main" val="160187408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3091" name="Picture 19" descr="bottom_ban"/>
          <p:cNvPicPr>
            <a:picLocks noChangeAspect="1" noChangeArrowheads="1"/>
          </p:cNvPicPr>
          <p:nvPr/>
        </p:nvPicPr>
        <p:blipFill>
          <a:blip r:embed="rId2" cstate="print"/>
          <a:srcRect/>
          <a:stretch>
            <a:fillRect/>
          </a:stretch>
        </p:blipFill>
        <p:spPr bwMode="auto">
          <a:xfrm>
            <a:off x="0" y="6597650"/>
            <a:ext cx="9144000" cy="260350"/>
          </a:xfrm>
          <a:prstGeom prst="rect">
            <a:avLst/>
          </a:prstGeom>
          <a:noFill/>
        </p:spPr>
      </p:pic>
      <p:sp>
        <p:nvSpPr>
          <p:cNvPr id="3079" name="Rectangle 7" descr="ban"/>
          <p:cNvSpPr>
            <a:spLocks noChangeArrowheads="1"/>
          </p:cNvSpPr>
          <p:nvPr/>
        </p:nvSpPr>
        <p:spPr bwMode="auto">
          <a:xfrm>
            <a:off x="0" y="2"/>
            <a:ext cx="9144000" cy="188913"/>
          </a:xfrm>
          <a:prstGeom prst="rect">
            <a:avLst/>
          </a:prstGeom>
          <a:blipFill dpi="0" rotWithShape="1">
            <a:blip r:embed="rId3" cstate="print"/>
            <a:srcRect/>
            <a:stretch>
              <a:fillRect/>
            </a:stretch>
          </a:blipFill>
          <a:ln w="9525">
            <a:noFill/>
            <a:miter lim="800000"/>
            <a:headEnd/>
            <a:tailEnd/>
          </a:ln>
          <a:effectLst/>
        </p:spPr>
        <p:txBody>
          <a:bodyPr wrap="none" anchor="ctr"/>
          <a:lstStyle/>
          <a:p>
            <a:pPr fontAlgn="base">
              <a:spcBef>
                <a:spcPct val="0"/>
              </a:spcBef>
              <a:spcAft>
                <a:spcPct val="0"/>
              </a:spcAft>
            </a:pPr>
            <a:endParaRPr lang="ja-JP" altLang="en-US" sz="1800">
              <a:solidFill>
                <a:srgbClr val="000000"/>
              </a:solidFill>
            </a:endParaRPr>
          </a:p>
        </p:txBody>
      </p:sp>
      <p:sp>
        <p:nvSpPr>
          <p:cNvPr id="3074" name="Rectangle 2"/>
          <p:cNvSpPr>
            <a:spLocks noGrp="1" noChangeArrowheads="1"/>
          </p:cNvSpPr>
          <p:nvPr>
            <p:ph type="ctrTitle"/>
          </p:nvPr>
        </p:nvSpPr>
        <p:spPr>
          <a:xfrm>
            <a:off x="685800" y="1484315"/>
            <a:ext cx="7772400" cy="1470025"/>
          </a:xfrm>
        </p:spPr>
        <p:txBody>
          <a:bodyPr/>
          <a:lstStyle>
            <a:lvl1pPr>
              <a:defRPr/>
            </a:lvl1pPr>
          </a:lstStyle>
          <a:p>
            <a:r>
              <a:rPr lang="ja-JP" altLang="en-US" smtClean="0"/>
              <a:t>マスター タイトルの書式設定</a:t>
            </a:r>
            <a:endParaRPr lang="ja-JP" altLang="en-US"/>
          </a:p>
        </p:txBody>
      </p:sp>
      <p:sp>
        <p:nvSpPr>
          <p:cNvPr id="3075" name="Rectangle 3"/>
          <p:cNvSpPr>
            <a:spLocks noGrp="1" noChangeArrowheads="1"/>
          </p:cNvSpPr>
          <p:nvPr>
            <p:ph type="subTitle" idx="1"/>
          </p:nvPr>
        </p:nvSpPr>
        <p:spPr>
          <a:xfrm>
            <a:off x="1371600" y="3573463"/>
            <a:ext cx="6400800" cy="1752600"/>
          </a:xfrm>
        </p:spPr>
        <p:txBody>
          <a:bodyPr/>
          <a:lstStyle>
            <a:lvl1pPr marL="0" indent="0" algn="ctr">
              <a:buFontTx/>
              <a:buNone/>
              <a:defRPr/>
            </a:lvl1pPr>
          </a:lstStyle>
          <a:p>
            <a:r>
              <a:rPr lang="ja-JP" altLang="en-US" smtClean="0"/>
              <a:t>マスター サブタイトルの書式設定</a:t>
            </a:r>
            <a:endParaRPr lang="ja-JP" altLang="en-US"/>
          </a:p>
        </p:txBody>
      </p:sp>
      <p:pic>
        <p:nvPicPr>
          <p:cNvPr id="3081" name="Picture 9" descr="sel-logo"/>
          <p:cNvPicPr>
            <a:picLocks noChangeAspect="1" noChangeArrowheads="1"/>
          </p:cNvPicPr>
          <p:nvPr/>
        </p:nvPicPr>
        <p:blipFill>
          <a:blip r:embed="rId4" cstate="print"/>
          <a:srcRect/>
          <a:stretch>
            <a:fillRect/>
          </a:stretch>
        </p:blipFill>
        <p:spPr bwMode="auto">
          <a:xfrm>
            <a:off x="6877050" y="260352"/>
            <a:ext cx="2051050" cy="703263"/>
          </a:xfrm>
          <a:prstGeom prst="rect">
            <a:avLst/>
          </a:prstGeom>
          <a:noFill/>
        </p:spPr>
      </p:pic>
      <p:sp>
        <p:nvSpPr>
          <p:cNvPr id="3086" name="Line 14"/>
          <p:cNvSpPr>
            <a:spLocks noChangeShapeType="1"/>
          </p:cNvSpPr>
          <p:nvPr/>
        </p:nvSpPr>
        <p:spPr bwMode="auto">
          <a:xfrm>
            <a:off x="1331914" y="3213100"/>
            <a:ext cx="6480175" cy="0"/>
          </a:xfrm>
          <a:prstGeom prst="line">
            <a:avLst/>
          </a:prstGeom>
          <a:noFill/>
          <a:ln w="9525">
            <a:solidFill>
              <a:schemeClr val="tx1"/>
            </a:solidFill>
            <a:round/>
            <a:headEnd/>
            <a:tailEnd/>
          </a:ln>
          <a:effectLst/>
        </p:spPr>
        <p:txBody>
          <a:bodyPr/>
          <a:lstStyle/>
          <a:p>
            <a:pPr fontAlgn="base">
              <a:spcBef>
                <a:spcPct val="0"/>
              </a:spcBef>
              <a:spcAft>
                <a:spcPct val="0"/>
              </a:spcAft>
            </a:pPr>
            <a:endParaRPr lang="ja-JP" altLang="en-US" sz="1800">
              <a:solidFill>
                <a:srgbClr val="000000"/>
              </a:solidFill>
            </a:endParaRPr>
          </a:p>
        </p:txBody>
      </p:sp>
      <p:sp>
        <p:nvSpPr>
          <p:cNvPr id="3093" name="Text Box 21"/>
          <p:cNvSpPr txBox="1">
            <a:spLocks noChangeArrowheads="1"/>
          </p:cNvSpPr>
          <p:nvPr/>
        </p:nvSpPr>
        <p:spPr bwMode="auto">
          <a:xfrm>
            <a:off x="452439" y="6640515"/>
            <a:ext cx="8318303" cy="246221"/>
          </a:xfrm>
          <a:prstGeom prst="rect">
            <a:avLst/>
          </a:prstGeom>
          <a:noFill/>
          <a:ln w="9525">
            <a:noFill/>
            <a:miter lim="800000"/>
            <a:headEnd/>
            <a:tailEnd/>
          </a:ln>
          <a:effectLst/>
        </p:spPr>
        <p:txBody>
          <a:bodyPr wrap="none">
            <a:spAutoFit/>
          </a:bodyPr>
          <a:lstStyle/>
          <a:p>
            <a:pPr fontAlgn="base">
              <a:spcBef>
                <a:spcPct val="0"/>
              </a:spcBef>
              <a:spcAft>
                <a:spcPct val="0"/>
              </a:spcAft>
            </a:pPr>
            <a:r>
              <a:rPr lang="en-US" altLang="ja-JP" sz="1000">
                <a:solidFill>
                  <a:srgbClr val="DDDDDD"/>
                </a:solidFill>
              </a:rPr>
              <a:t>Software Engineering Laboratory, Department of Computer Science, Graduate School of Information Science and Technology, Osaka University</a:t>
            </a:r>
          </a:p>
        </p:txBody>
      </p:sp>
      <p:sp>
        <p:nvSpPr>
          <p:cNvPr id="3094" name="Rectangle 22"/>
          <p:cNvSpPr>
            <a:spLocks noGrp="1" noChangeArrowheads="1"/>
          </p:cNvSpPr>
          <p:nvPr>
            <p:ph type="dt" sz="half" idx="2"/>
          </p:nvPr>
        </p:nvSpPr>
        <p:spPr>
          <a:xfrm>
            <a:off x="457200" y="6245225"/>
            <a:ext cx="2133600" cy="279400"/>
          </a:xfrm>
        </p:spPr>
        <p:txBody>
          <a:bodyPr/>
          <a:lstStyle>
            <a:lvl1pPr algn="l">
              <a:defRPr>
                <a:solidFill>
                  <a:schemeClr val="tx1"/>
                </a:solidFill>
              </a:defRPr>
            </a:lvl1pPr>
          </a:lstStyle>
          <a:p>
            <a:fld id="{C87CA491-DF07-4CC5-BD9E-258AE1E43721}" type="datetime1">
              <a:rPr kumimoji="1" lang="ja-JP" altLang="en-US" smtClean="0"/>
              <a:t>2016/7/8</a:t>
            </a:fld>
            <a:endParaRPr kumimoji="1" lang="ja-JP" altLang="en-US"/>
          </a:p>
        </p:txBody>
      </p:sp>
      <p:sp>
        <p:nvSpPr>
          <p:cNvPr id="3095" name="Rectangle 23"/>
          <p:cNvSpPr>
            <a:spLocks noGrp="1" noChangeArrowheads="1"/>
          </p:cNvSpPr>
          <p:nvPr>
            <p:ph type="ftr" sz="quarter" idx="3"/>
          </p:nvPr>
        </p:nvSpPr>
        <p:spPr>
          <a:xfrm>
            <a:off x="2700338" y="6245225"/>
            <a:ext cx="3743325" cy="279400"/>
          </a:xfrm>
        </p:spPr>
        <p:txBody>
          <a:bodyPr/>
          <a:lstStyle>
            <a:lvl1pPr>
              <a:defRPr/>
            </a:lvl1pPr>
          </a:lstStyle>
          <a:p>
            <a:endParaRPr kumimoji="1" lang="ja-JP" altLang="en-US"/>
          </a:p>
        </p:txBody>
      </p:sp>
      <p:sp>
        <p:nvSpPr>
          <p:cNvPr id="3096" name="Rectangle 24"/>
          <p:cNvSpPr>
            <a:spLocks noGrp="1" noChangeArrowheads="1"/>
          </p:cNvSpPr>
          <p:nvPr>
            <p:ph type="sldNum" sz="quarter" idx="4"/>
          </p:nvPr>
        </p:nvSpPr>
        <p:spPr>
          <a:xfrm>
            <a:off x="6553200" y="6245225"/>
            <a:ext cx="2133600" cy="279400"/>
          </a:xfrm>
        </p:spPr>
        <p:txBody>
          <a:bodyPr/>
          <a:lstStyle>
            <a:lvl1pPr>
              <a:defRPr/>
            </a:lvl1pPr>
          </a:lstStyle>
          <a:p>
            <a:fld id="{04B3F2D8-AADF-41CF-B8BC-E48199EDBE0E}" type="slidenum">
              <a:rPr kumimoji="1" lang="ja-JP" altLang="en-US" smtClean="0"/>
              <a:t>‹#›</a:t>
            </a:fld>
            <a:endParaRPr kumimoji="1" lang="ja-JP" altLang="en-US"/>
          </a:p>
        </p:txBody>
      </p:sp>
    </p:spTree>
    <p:extLst>
      <p:ext uri="{BB962C8B-B14F-4D97-AF65-F5344CB8AC3E}">
        <p14:creationId xmlns:p14="http://schemas.microsoft.com/office/powerpoint/2010/main" val="20611820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fld id="{E95376D4-880F-41B1-9359-0F2E8831C142}" type="datetime1">
              <a:rPr kumimoji="1" lang="ja-JP" altLang="en-US" smtClean="0"/>
              <a:t>2016/7/8</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04B3F2D8-AADF-41CF-B8BC-E48199EDBE0E}" type="slidenum">
              <a:rPr kumimoji="1" lang="ja-JP" altLang="en-US" smtClean="0"/>
              <a:t>‹#›</a:t>
            </a:fld>
            <a:endParaRPr kumimoji="1" lang="ja-JP" altLang="en-US"/>
          </a:p>
        </p:txBody>
      </p:sp>
    </p:spTree>
    <p:extLst>
      <p:ext uri="{BB962C8B-B14F-4D97-AF65-F5344CB8AC3E}">
        <p14:creationId xmlns:p14="http://schemas.microsoft.com/office/powerpoint/2010/main" val="7620650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40"/>
            <a:ext cx="2057400" cy="5851525"/>
          </a:xfrm>
        </p:spPr>
        <p:txBody>
          <a:bodyPr vert="eaVert"/>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a:xfrm>
            <a:off x="457200" y="274640"/>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fld id="{5A2CC905-0ACC-4E1E-A11B-696FD2D21142}" type="datetime1">
              <a:rPr kumimoji="1" lang="ja-JP" altLang="en-US" smtClean="0"/>
              <a:t>2016/7/8</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04B3F2D8-AADF-41CF-B8BC-E48199EDBE0E}" type="slidenum">
              <a:rPr kumimoji="1" lang="ja-JP" altLang="en-US" smtClean="0"/>
              <a:t>‹#›</a:t>
            </a:fld>
            <a:endParaRPr kumimoji="1" lang="ja-JP" altLang="en-US"/>
          </a:p>
        </p:txBody>
      </p:sp>
    </p:spTree>
    <p:extLst>
      <p:ext uri="{BB962C8B-B14F-4D97-AF65-F5344CB8AC3E}">
        <p14:creationId xmlns:p14="http://schemas.microsoft.com/office/powerpoint/2010/main" val="11206867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fld id="{1D36AC9F-2043-472E-BFC5-CCD30C066F29}" type="datetime1">
              <a:rPr kumimoji="1" lang="ja-JP" altLang="en-US" smtClean="0"/>
              <a:t>2016/7/8</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a:xfrm>
            <a:off x="7543007" y="6200777"/>
            <a:ext cx="1150938" cy="288925"/>
          </a:xfrm>
        </p:spPr>
        <p:txBody>
          <a:bodyPr/>
          <a:lstStyle>
            <a:lvl1pPr>
              <a:defRPr sz="2400"/>
            </a:lvl1pPr>
          </a:lstStyle>
          <a:p>
            <a:fld id="{04B3F2D8-AADF-41CF-B8BC-E48199EDBE0E}" type="slidenum">
              <a:rPr lang="ja-JP" altLang="en-US" smtClean="0"/>
              <a:pPr/>
              <a:t>‹#›</a:t>
            </a:fld>
            <a:endParaRPr lang="ja-JP" altLang="en-US" dirty="0"/>
          </a:p>
        </p:txBody>
      </p:sp>
    </p:spTree>
    <p:extLst>
      <p:ext uri="{BB962C8B-B14F-4D97-AF65-F5344CB8AC3E}">
        <p14:creationId xmlns:p14="http://schemas.microsoft.com/office/powerpoint/2010/main" val="283857918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2"/>
            <a:ext cx="77724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マスター テキストの書式設定</a:t>
            </a:r>
          </a:p>
        </p:txBody>
      </p:sp>
      <p:sp>
        <p:nvSpPr>
          <p:cNvPr id="4" name="日付プレースホルダ 3"/>
          <p:cNvSpPr>
            <a:spLocks noGrp="1"/>
          </p:cNvSpPr>
          <p:nvPr>
            <p:ph type="dt" sz="half" idx="10"/>
          </p:nvPr>
        </p:nvSpPr>
        <p:spPr/>
        <p:txBody>
          <a:bodyPr/>
          <a:lstStyle>
            <a:lvl1pPr>
              <a:defRPr/>
            </a:lvl1pPr>
          </a:lstStyle>
          <a:p>
            <a:fld id="{D1092D5A-742C-4A4A-920B-4925A6488B76}" type="datetime1">
              <a:rPr kumimoji="1" lang="ja-JP" altLang="en-US" smtClean="0"/>
              <a:t>2016/7/8</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04B3F2D8-AADF-41CF-B8BC-E48199EDBE0E}" type="slidenum">
              <a:rPr kumimoji="1" lang="ja-JP" altLang="en-US" smtClean="0"/>
              <a:t>‹#›</a:t>
            </a:fld>
            <a:endParaRPr kumimoji="1" lang="ja-JP" altLang="en-US"/>
          </a:p>
        </p:txBody>
      </p:sp>
    </p:spTree>
    <p:extLst>
      <p:ext uri="{BB962C8B-B14F-4D97-AF65-F5344CB8AC3E}">
        <p14:creationId xmlns:p14="http://schemas.microsoft.com/office/powerpoint/2010/main" val="1042066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lvl1pPr>
              <a:defRPr/>
            </a:lvl1pPr>
          </a:lstStyle>
          <a:p>
            <a:fld id="{66B90F33-40DD-4D7D-9AA2-1FA3CE39E8BC}" type="datetime1">
              <a:rPr kumimoji="1" lang="ja-JP" altLang="en-US" smtClean="0"/>
              <a:t>2016/7/8</a:t>
            </a:fld>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04B3F2D8-AADF-41CF-B8BC-E48199EDBE0E}" type="slidenum">
              <a:rPr kumimoji="1" lang="ja-JP" altLang="en-US" smtClean="0"/>
              <a:t>‹#›</a:t>
            </a:fld>
            <a:endParaRPr kumimoji="1" lang="ja-JP" altLang="en-US"/>
          </a:p>
        </p:txBody>
      </p:sp>
    </p:spTree>
    <p:extLst>
      <p:ext uri="{BB962C8B-B14F-4D97-AF65-F5344CB8AC3E}">
        <p14:creationId xmlns:p14="http://schemas.microsoft.com/office/powerpoint/2010/main" val="6521845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lvl1pPr>
              <a:defRPr/>
            </a:lvl1pPr>
          </a:lstStyle>
          <a:p>
            <a:fld id="{3CD1902E-92E5-4F4D-9551-D0D37739EBC9}" type="datetime1">
              <a:rPr kumimoji="1" lang="ja-JP" altLang="en-US" smtClean="0"/>
              <a:t>2016/7/8</a:t>
            </a:fld>
            <a:endParaRPr kumimoji="1" lang="ja-JP" altLang="en-US"/>
          </a:p>
        </p:txBody>
      </p:sp>
      <p:sp>
        <p:nvSpPr>
          <p:cNvPr id="8" name="フッター プレースホルダ 7"/>
          <p:cNvSpPr>
            <a:spLocks noGrp="1"/>
          </p:cNvSpPr>
          <p:nvPr>
            <p:ph type="ftr" sz="quarter" idx="11"/>
          </p:nvPr>
        </p:nvSpPr>
        <p:spPr/>
        <p:txBody>
          <a:bodyPr/>
          <a:lstStyle>
            <a:lvl1pPr>
              <a:defRPr/>
            </a:lvl1pPr>
          </a:lstStyle>
          <a:p>
            <a:endParaRPr kumimoji="1" lang="ja-JP" altLang="en-US"/>
          </a:p>
        </p:txBody>
      </p:sp>
      <p:sp>
        <p:nvSpPr>
          <p:cNvPr id="9" name="スライド番号プレースホルダ 8"/>
          <p:cNvSpPr>
            <a:spLocks noGrp="1"/>
          </p:cNvSpPr>
          <p:nvPr>
            <p:ph type="sldNum" sz="quarter" idx="12"/>
          </p:nvPr>
        </p:nvSpPr>
        <p:spPr/>
        <p:txBody>
          <a:bodyPr/>
          <a:lstStyle>
            <a:lvl1pPr>
              <a:defRPr/>
            </a:lvl1pPr>
          </a:lstStyle>
          <a:p>
            <a:fld id="{04B3F2D8-AADF-41CF-B8BC-E48199EDBE0E}" type="slidenum">
              <a:rPr kumimoji="1" lang="ja-JP" altLang="en-US" smtClean="0"/>
              <a:t>‹#›</a:t>
            </a:fld>
            <a:endParaRPr kumimoji="1" lang="ja-JP" altLang="en-US"/>
          </a:p>
        </p:txBody>
      </p:sp>
    </p:spTree>
    <p:extLst>
      <p:ext uri="{BB962C8B-B14F-4D97-AF65-F5344CB8AC3E}">
        <p14:creationId xmlns:p14="http://schemas.microsoft.com/office/powerpoint/2010/main" val="13121031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日付プレースホルダ 2"/>
          <p:cNvSpPr>
            <a:spLocks noGrp="1"/>
          </p:cNvSpPr>
          <p:nvPr>
            <p:ph type="dt" sz="half" idx="10"/>
          </p:nvPr>
        </p:nvSpPr>
        <p:spPr/>
        <p:txBody>
          <a:bodyPr/>
          <a:lstStyle>
            <a:lvl1pPr>
              <a:defRPr/>
            </a:lvl1pPr>
          </a:lstStyle>
          <a:p>
            <a:fld id="{07469A99-4F1E-49E8-A76A-D65427E559AD}" type="datetime1">
              <a:rPr kumimoji="1" lang="ja-JP" altLang="en-US" smtClean="0"/>
              <a:t>2016/7/8</a:t>
            </a:fld>
            <a:endParaRPr kumimoji="1" lang="ja-JP" altLang="en-US"/>
          </a:p>
        </p:txBody>
      </p:sp>
      <p:sp>
        <p:nvSpPr>
          <p:cNvPr id="4" name="フッター プレースホルダ 3"/>
          <p:cNvSpPr>
            <a:spLocks noGrp="1"/>
          </p:cNvSpPr>
          <p:nvPr>
            <p:ph type="ftr" sz="quarter" idx="11"/>
          </p:nvPr>
        </p:nvSpPr>
        <p:spPr/>
        <p:txBody>
          <a:bodyPr/>
          <a:lstStyle>
            <a:lvl1pPr>
              <a:defRPr/>
            </a:lvl1pPr>
          </a:lstStyle>
          <a:p>
            <a:endParaRPr kumimoji="1" lang="ja-JP" altLang="en-US"/>
          </a:p>
        </p:txBody>
      </p:sp>
      <p:sp>
        <p:nvSpPr>
          <p:cNvPr id="5" name="スライド番号プレースホルダ 4"/>
          <p:cNvSpPr>
            <a:spLocks noGrp="1"/>
          </p:cNvSpPr>
          <p:nvPr>
            <p:ph type="sldNum" sz="quarter" idx="12"/>
          </p:nvPr>
        </p:nvSpPr>
        <p:spPr/>
        <p:txBody>
          <a:bodyPr/>
          <a:lstStyle>
            <a:lvl1pPr>
              <a:defRPr/>
            </a:lvl1pPr>
          </a:lstStyle>
          <a:p>
            <a:fld id="{04B3F2D8-AADF-41CF-B8BC-E48199EDBE0E}" type="slidenum">
              <a:rPr kumimoji="1" lang="ja-JP" altLang="en-US" smtClean="0"/>
              <a:t>‹#›</a:t>
            </a:fld>
            <a:endParaRPr kumimoji="1" lang="ja-JP" altLang="en-US"/>
          </a:p>
        </p:txBody>
      </p:sp>
    </p:spTree>
    <p:extLst>
      <p:ext uri="{BB962C8B-B14F-4D97-AF65-F5344CB8AC3E}">
        <p14:creationId xmlns:p14="http://schemas.microsoft.com/office/powerpoint/2010/main" val="12883714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fld id="{734107F5-A20F-4694-BC33-B639D9006D0A}" type="datetime1">
              <a:rPr kumimoji="1" lang="ja-JP" altLang="en-US" smtClean="0"/>
              <a:t>2016/7/8</a:t>
            </a:fld>
            <a:endParaRPr kumimoji="1" lang="ja-JP" altLang="en-US"/>
          </a:p>
        </p:txBody>
      </p:sp>
      <p:sp>
        <p:nvSpPr>
          <p:cNvPr id="3" name="フッター プレースホルダ 2"/>
          <p:cNvSpPr>
            <a:spLocks noGrp="1"/>
          </p:cNvSpPr>
          <p:nvPr>
            <p:ph type="ftr" sz="quarter" idx="11"/>
          </p:nvPr>
        </p:nvSpPr>
        <p:spPr/>
        <p:txBody>
          <a:bodyPr/>
          <a:lstStyle>
            <a:lvl1pPr>
              <a:defRPr/>
            </a:lvl1pPr>
          </a:lstStyle>
          <a:p>
            <a:endParaRPr kumimoji="1" lang="ja-JP" altLang="en-US"/>
          </a:p>
        </p:txBody>
      </p:sp>
      <p:sp>
        <p:nvSpPr>
          <p:cNvPr id="4" name="スライド番号プレースホルダ 3"/>
          <p:cNvSpPr>
            <a:spLocks noGrp="1"/>
          </p:cNvSpPr>
          <p:nvPr>
            <p:ph type="sldNum" sz="quarter" idx="12"/>
          </p:nvPr>
        </p:nvSpPr>
        <p:spPr/>
        <p:txBody>
          <a:bodyPr/>
          <a:lstStyle>
            <a:lvl1pPr>
              <a:defRPr/>
            </a:lvl1pPr>
          </a:lstStyle>
          <a:p>
            <a:fld id="{04B3F2D8-AADF-41CF-B8BC-E48199EDBE0E}" type="slidenum">
              <a:rPr kumimoji="1" lang="ja-JP" altLang="en-US" smtClean="0"/>
              <a:t>‹#›</a:t>
            </a:fld>
            <a:endParaRPr kumimoji="1" lang="ja-JP" altLang="en-US"/>
          </a:p>
        </p:txBody>
      </p:sp>
    </p:spTree>
    <p:extLst>
      <p:ext uri="{BB962C8B-B14F-4D97-AF65-F5344CB8AC3E}">
        <p14:creationId xmlns:p14="http://schemas.microsoft.com/office/powerpoint/2010/main" val="13115685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1" y="273050"/>
            <a:ext cx="3008313"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fld id="{8A8508B0-0FC5-4842-B023-EB7FD3F30D05}" type="datetime1">
              <a:rPr kumimoji="1" lang="ja-JP" altLang="en-US" smtClean="0"/>
              <a:t>2016/7/8</a:t>
            </a:fld>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04B3F2D8-AADF-41CF-B8BC-E48199EDBE0E}" type="slidenum">
              <a:rPr kumimoji="1" lang="ja-JP" altLang="en-US" smtClean="0"/>
              <a:t>‹#›</a:t>
            </a:fld>
            <a:endParaRPr kumimoji="1" lang="ja-JP" altLang="en-US"/>
          </a:p>
        </p:txBody>
      </p:sp>
    </p:spTree>
    <p:extLst>
      <p:ext uri="{BB962C8B-B14F-4D97-AF65-F5344CB8AC3E}">
        <p14:creationId xmlns:p14="http://schemas.microsoft.com/office/powerpoint/2010/main" val="21622216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fld id="{4957D180-B27F-4103-8E6F-7AF03BA533B8}" type="datetime1">
              <a:rPr kumimoji="1" lang="ja-JP" altLang="en-US" smtClean="0"/>
              <a:t>2016/7/8</a:t>
            </a:fld>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04B3F2D8-AADF-41CF-B8BC-E48199EDBE0E}" type="slidenum">
              <a:rPr kumimoji="1" lang="ja-JP" altLang="en-US" smtClean="0"/>
              <a:t>‹#›</a:t>
            </a:fld>
            <a:endParaRPr kumimoji="1" lang="ja-JP" altLang="en-US"/>
          </a:p>
        </p:txBody>
      </p:sp>
    </p:spTree>
    <p:extLst>
      <p:ext uri="{BB962C8B-B14F-4D97-AF65-F5344CB8AC3E}">
        <p14:creationId xmlns:p14="http://schemas.microsoft.com/office/powerpoint/2010/main" val="25908390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8" name="Picture 14" descr="bottom_ban"/>
          <p:cNvPicPr>
            <a:picLocks noChangeAspect="1" noChangeArrowheads="1"/>
          </p:cNvPicPr>
          <p:nvPr/>
        </p:nvPicPr>
        <p:blipFill>
          <a:blip r:embed="rId13" cstate="print"/>
          <a:srcRect/>
          <a:stretch>
            <a:fillRect/>
          </a:stretch>
        </p:blipFill>
        <p:spPr bwMode="auto">
          <a:xfrm>
            <a:off x="0" y="6597650"/>
            <a:ext cx="9144000" cy="260350"/>
          </a:xfrm>
          <a:prstGeom prst="rect">
            <a:avLst/>
          </a:prstGeom>
          <a:noFill/>
        </p:spPr>
      </p:pic>
      <p:sp>
        <p:nvSpPr>
          <p:cNvPr id="1026" name="Rectangle 2"/>
          <p:cNvSpPr>
            <a:spLocks noGrp="1" noChangeArrowheads="1"/>
          </p:cNvSpPr>
          <p:nvPr>
            <p:ph type="title"/>
          </p:nvPr>
        </p:nvSpPr>
        <p:spPr bwMode="auto">
          <a:xfrm>
            <a:off x="457200" y="274638"/>
            <a:ext cx="8218488"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457200" y="1600202"/>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31" name="Rectangle 7" descr="ban"/>
          <p:cNvSpPr>
            <a:spLocks noChangeArrowheads="1"/>
          </p:cNvSpPr>
          <p:nvPr/>
        </p:nvSpPr>
        <p:spPr bwMode="auto">
          <a:xfrm>
            <a:off x="0" y="2"/>
            <a:ext cx="9144000" cy="188913"/>
          </a:xfrm>
          <a:prstGeom prst="rect">
            <a:avLst/>
          </a:prstGeom>
          <a:blipFill dpi="0" rotWithShape="1">
            <a:blip r:embed="rId14" cstate="print"/>
            <a:srcRect/>
            <a:stretch>
              <a:fillRect/>
            </a:stretch>
          </a:blipFill>
          <a:ln w="9525">
            <a:noFill/>
            <a:miter lim="800000"/>
            <a:headEnd/>
            <a:tailEnd/>
          </a:ln>
          <a:effectLst/>
        </p:spPr>
        <p:txBody>
          <a:bodyPr wrap="none" anchor="ctr"/>
          <a:lstStyle/>
          <a:p>
            <a:pPr fontAlgn="base">
              <a:spcBef>
                <a:spcPct val="0"/>
              </a:spcBef>
              <a:spcAft>
                <a:spcPct val="0"/>
              </a:spcAft>
            </a:pPr>
            <a:endParaRPr lang="ja-JP" altLang="en-US" sz="1800">
              <a:solidFill>
                <a:srgbClr val="000000"/>
              </a:solidFill>
            </a:endParaRPr>
          </a:p>
        </p:txBody>
      </p:sp>
      <p:sp>
        <p:nvSpPr>
          <p:cNvPr id="1036" name="Line 12"/>
          <p:cNvSpPr>
            <a:spLocks noChangeShapeType="1"/>
          </p:cNvSpPr>
          <p:nvPr/>
        </p:nvSpPr>
        <p:spPr bwMode="auto">
          <a:xfrm>
            <a:off x="468314" y="1484313"/>
            <a:ext cx="8207375" cy="0"/>
          </a:xfrm>
          <a:prstGeom prst="line">
            <a:avLst/>
          </a:prstGeom>
          <a:noFill/>
          <a:ln w="9525">
            <a:solidFill>
              <a:schemeClr val="tx1"/>
            </a:solidFill>
            <a:round/>
            <a:headEnd/>
            <a:tailEnd/>
          </a:ln>
          <a:effectLst/>
        </p:spPr>
        <p:txBody>
          <a:bodyPr/>
          <a:lstStyle/>
          <a:p>
            <a:pPr fontAlgn="base">
              <a:spcBef>
                <a:spcPct val="0"/>
              </a:spcBef>
              <a:spcAft>
                <a:spcPct val="0"/>
              </a:spcAft>
            </a:pPr>
            <a:endParaRPr lang="ja-JP" altLang="en-US" sz="1800">
              <a:solidFill>
                <a:srgbClr val="000000"/>
              </a:solidFill>
            </a:endParaRPr>
          </a:p>
        </p:txBody>
      </p:sp>
      <p:pic>
        <p:nvPicPr>
          <p:cNvPr id="1043" name="Picture 19" descr="sel-logo"/>
          <p:cNvPicPr>
            <a:picLocks noChangeAspect="1" noChangeArrowheads="1"/>
          </p:cNvPicPr>
          <p:nvPr/>
        </p:nvPicPr>
        <p:blipFill>
          <a:blip r:embed="rId15" cstate="print"/>
          <a:srcRect/>
          <a:stretch>
            <a:fillRect/>
          </a:stretch>
        </p:blipFill>
        <p:spPr bwMode="auto">
          <a:xfrm>
            <a:off x="468314" y="6299200"/>
            <a:ext cx="1081087" cy="369888"/>
          </a:xfrm>
          <a:prstGeom prst="rect">
            <a:avLst/>
          </a:prstGeom>
          <a:noFill/>
        </p:spPr>
      </p:pic>
      <p:sp>
        <p:nvSpPr>
          <p:cNvPr id="1045" name="Rectangle 21"/>
          <p:cNvSpPr>
            <a:spLocks noGrp="1" noChangeArrowheads="1"/>
          </p:cNvSpPr>
          <p:nvPr>
            <p:ph type="dt" sz="half" idx="2"/>
          </p:nvPr>
        </p:nvSpPr>
        <p:spPr bwMode="auto">
          <a:xfrm>
            <a:off x="7308851" y="6596065"/>
            <a:ext cx="1439863"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defRPr>
            </a:lvl1pPr>
          </a:lstStyle>
          <a:p>
            <a:fld id="{E929FAB3-4AC9-4735-85B4-6095E6ECCB62}" type="datetime1">
              <a:rPr kumimoji="1" lang="ja-JP" altLang="en-US" smtClean="0"/>
              <a:t>2016/7/8</a:t>
            </a:fld>
            <a:endParaRPr kumimoji="1" lang="ja-JP" altLang="en-US"/>
          </a:p>
        </p:txBody>
      </p:sp>
      <p:sp>
        <p:nvSpPr>
          <p:cNvPr id="1046" name="Rectangle 22"/>
          <p:cNvSpPr>
            <a:spLocks noGrp="1" noChangeArrowheads="1"/>
          </p:cNvSpPr>
          <p:nvPr>
            <p:ph type="ftr" sz="quarter" idx="3"/>
          </p:nvPr>
        </p:nvSpPr>
        <p:spPr bwMode="auto">
          <a:xfrm>
            <a:off x="1655764" y="6310315"/>
            <a:ext cx="583247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kumimoji="1" lang="ja-JP" altLang="en-US"/>
          </a:p>
        </p:txBody>
      </p:sp>
      <p:sp>
        <p:nvSpPr>
          <p:cNvPr id="1047" name="Rectangle 23"/>
          <p:cNvSpPr>
            <a:spLocks noGrp="1" noChangeArrowheads="1"/>
          </p:cNvSpPr>
          <p:nvPr>
            <p:ph type="sldNum" sz="quarter" idx="4"/>
          </p:nvPr>
        </p:nvSpPr>
        <p:spPr bwMode="auto">
          <a:xfrm>
            <a:off x="7535862" y="6126165"/>
            <a:ext cx="1150938"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2800"/>
            </a:lvl1pPr>
          </a:lstStyle>
          <a:p>
            <a:fld id="{04B3F2D8-AADF-41CF-B8BC-E48199EDBE0E}" type="slidenum">
              <a:rPr lang="ja-JP" altLang="en-US" smtClean="0"/>
              <a:pPr/>
              <a:t>‹#›</a:t>
            </a:fld>
            <a:endParaRPr lang="ja-JP" altLang="en-US" dirty="0"/>
          </a:p>
        </p:txBody>
      </p:sp>
      <p:sp>
        <p:nvSpPr>
          <p:cNvPr id="1048" name="Text Box 24"/>
          <p:cNvSpPr txBox="1">
            <a:spLocks noChangeArrowheads="1"/>
          </p:cNvSpPr>
          <p:nvPr/>
        </p:nvSpPr>
        <p:spPr bwMode="auto">
          <a:xfrm>
            <a:off x="334963" y="6640515"/>
            <a:ext cx="6385081" cy="246221"/>
          </a:xfrm>
          <a:prstGeom prst="rect">
            <a:avLst/>
          </a:prstGeom>
          <a:noFill/>
          <a:ln w="9525">
            <a:noFill/>
            <a:miter lim="800000"/>
            <a:headEnd/>
            <a:tailEnd/>
          </a:ln>
          <a:effectLst/>
        </p:spPr>
        <p:txBody>
          <a:bodyPr wrap="none">
            <a:spAutoFit/>
          </a:bodyPr>
          <a:lstStyle/>
          <a:p>
            <a:pPr fontAlgn="base">
              <a:spcBef>
                <a:spcPct val="0"/>
              </a:spcBef>
              <a:spcAft>
                <a:spcPct val="0"/>
              </a:spcAft>
            </a:pPr>
            <a:r>
              <a:rPr lang="en-US" altLang="ja-JP" sz="1000">
                <a:solidFill>
                  <a:srgbClr val="DDDDDD"/>
                </a:solidFill>
              </a:rPr>
              <a:t>Department of Computer Science, Graduate School of Information Science and Technology, Osaka University</a:t>
            </a:r>
          </a:p>
        </p:txBody>
      </p:sp>
    </p:spTree>
    <p:extLst>
      <p:ext uri="{BB962C8B-B14F-4D97-AF65-F5344CB8AC3E}">
        <p14:creationId xmlns:p14="http://schemas.microsoft.com/office/powerpoint/2010/main" val="185690518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4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4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4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10.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20.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lang="ja-JP" altLang="en-US" sz="3600" dirty="0"/>
              <a:t>ソースコード差分検出を</a:t>
            </a:r>
            <a:r>
              <a:rPr lang="ja-JP" altLang="en-US" sz="3600" dirty="0" smtClean="0"/>
              <a:t>用いた</a:t>
            </a:r>
            <a:r>
              <a:rPr lang="en-US" altLang="ja-JP" sz="3600" dirty="0" smtClean="0"/>
              <a:t/>
            </a:r>
            <a:br>
              <a:rPr lang="en-US" altLang="ja-JP" sz="3600" dirty="0" smtClean="0"/>
            </a:br>
            <a:r>
              <a:rPr lang="ja-JP" altLang="en-US" sz="3600" dirty="0" smtClean="0"/>
              <a:t>探索的</a:t>
            </a:r>
            <a:r>
              <a:rPr lang="ja-JP" altLang="en-US" sz="3600" dirty="0"/>
              <a:t>手法による</a:t>
            </a:r>
            <a:br>
              <a:rPr lang="ja-JP" altLang="en-US" sz="3600" dirty="0"/>
            </a:br>
            <a:r>
              <a:rPr lang="en-US" altLang="ja-JP" sz="3600" dirty="0"/>
              <a:t>impure </a:t>
            </a:r>
            <a:r>
              <a:rPr lang="ja-JP" altLang="en-US" sz="3600" dirty="0"/>
              <a:t>リファクタリングの検出</a:t>
            </a:r>
            <a:endParaRPr kumimoji="1" lang="ja-JP" altLang="en-US" sz="3600" dirty="0"/>
          </a:p>
        </p:txBody>
      </p:sp>
      <p:sp>
        <p:nvSpPr>
          <p:cNvPr id="3" name="スライド番号プレースホルダー 2"/>
          <p:cNvSpPr>
            <a:spLocks noGrp="1"/>
          </p:cNvSpPr>
          <p:nvPr>
            <p:ph type="sldNum" sz="quarter" idx="4"/>
          </p:nvPr>
        </p:nvSpPr>
        <p:spPr/>
        <p:txBody>
          <a:bodyPr/>
          <a:lstStyle/>
          <a:p>
            <a:fld id="{04B3F2D8-AADF-41CF-B8BC-E48199EDBE0E}" type="slidenum">
              <a:rPr kumimoji="1" lang="ja-JP" altLang="en-US" smtClean="0"/>
              <a:t>1</a:t>
            </a:fld>
            <a:endParaRPr kumimoji="1" lang="ja-JP" altLang="en-US"/>
          </a:p>
        </p:txBody>
      </p:sp>
      <p:sp>
        <p:nvSpPr>
          <p:cNvPr id="6" name="サブタイトル 2"/>
          <p:cNvSpPr txBox="1">
            <a:spLocks/>
          </p:cNvSpPr>
          <p:nvPr/>
        </p:nvSpPr>
        <p:spPr bwMode="auto">
          <a:xfrm>
            <a:off x="35496" y="3692624"/>
            <a:ext cx="9036496" cy="1752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FontTx/>
              <a:buNone/>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ja-JP" altLang="en-US" sz="2800" kern="0" dirty="0" smtClean="0"/>
              <a:t>○堤祥吾</a:t>
            </a:r>
            <a:r>
              <a:rPr lang="en-US" altLang="ja-JP" kern="0" baseline="30000" dirty="0" smtClean="0"/>
              <a:t>1</a:t>
            </a:r>
            <a:r>
              <a:rPr lang="ja-JP" altLang="en-US" sz="2400" kern="0" dirty="0" smtClean="0"/>
              <a:t>　</a:t>
            </a:r>
            <a:r>
              <a:rPr lang="ja-JP" altLang="en-US" sz="2800" kern="0" dirty="0" smtClean="0"/>
              <a:t>吉田則裕</a:t>
            </a:r>
            <a:r>
              <a:rPr lang="en-US" altLang="ja-JP" kern="0" baseline="30000" dirty="0" smtClean="0"/>
              <a:t>2</a:t>
            </a:r>
            <a:r>
              <a:rPr lang="ja-JP" altLang="en-US" kern="0" baseline="30000" dirty="0" smtClean="0"/>
              <a:t>　</a:t>
            </a:r>
            <a:r>
              <a:rPr lang="ja-JP" altLang="en-US" sz="2800" kern="0" dirty="0"/>
              <a:t>崔恩</a:t>
            </a:r>
            <a:r>
              <a:rPr lang="ja-JP" altLang="en-US" sz="2800" kern="0" dirty="0" smtClean="0"/>
              <a:t>瀞</a:t>
            </a:r>
            <a:r>
              <a:rPr lang="en-US" altLang="ja-JP" kern="0" baseline="30000" dirty="0"/>
              <a:t>3</a:t>
            </a:r>
            <a:r>
              <a:rPr lang="en-US" altLang="ja-JP" sz="2800" kern="0" baseline="30000" dirty="0" smtClean="0"/>
              <a:t>  </a:t>
            </a:r>
            <a:r>
              <a:rPr lang="ja-JP" altLang="en-US" sz="2800" kern="0" dirty="0" smtClean="0"/>
              <a:t>井上克郎</a:t>
            </a:r>
            <a:r>
              <a:rPr lang="en-US" altLang="ja-JP" kern="0" baseline="30000" dirty="0" smtClean="0">
                <a:solidFill>
                  <a:srgbClr val="000000"/>
                </a:solidFill>
              </a:rPr>
              <a:t>1</a:t>
            </a:r>
            <a:endParaRPr lang="en-US" altLang="ja-JP" sz="2400" kern="0" dirty="0" smtClean="0">
              <a:solidFill>
                <a:srgbClr val="000000"/>
              </a:solidFill>
            </a:endParaRPr>
          </a:p>
          <a:p>
            <a:r>
              <a:rPr lang="en-US" altLang="ja-JP" kern="0" baseline="30000" dirty="0" smtClean="0"/>
              <a:t>1</a:t>
            </a:r>
            <a:r>
              <a:rPr lang="ja-JP" altLang="en-US" sz="2800" kern="0" dirty="0" smtClean="0"/>
              <a:t>大阪大学</a:t>
            </a:r>
            <a:r>
              <a:rPr lang="en-US" altLang="ja-JP" kern="0" baseline="30000" dirty="0" smtClean="0"/>
              <a:t> 2</a:t>
            </a:r>
            <a:r>
              <a:rPr lang="ja-JP" altLang="en-US" sz="2800" kern="0" dirty="0" smtClean="0"/>
              <a:t>名古屋大学 </a:t>
            </a:r>
            <a:r>
              <a:rPr lang="en-US" altLang="ja-JP" kern="0" baseline="30000" dirty="0" smtClean="0"/>
              <a:t>3</a:t>
            </a:r>
            <a:r>
              <a:rPr lang="ja-JP" altLang="en-US" sz="2800" kern="0" dirty="0"/>
              <a:t>奈良先端科学技術</a:t>
            </a:r>
            <a:r>
              <a:rPr lang="ja-JP" altLang="en-US" sz="2800" kern="0" dirty="0" smtClean="0"/>
              <a:t>大学院大学</a:t>
            </a:r>
            <a:endParaRPr lang="ja-JP" altLang="en-US" sz="2800" kern="0" dirty="0"/>
          </a:p>
        </p:txBody>
      </p:sp>
    </p:spTree>
    <p:extLst>
      <p:ext uri="{BB962C8B-B14F-4D97-AF65-F5344CB8AC3E}">
        <p14:creationId xmlns:p14="http://schemas.microsoft.com/office/powerpoint/2010/main" val="298661311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本手法の特徴</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探索的リファクタリングを用いることにより，複数のリファクタリングが重ねて適用されていても検出が可能</a:t>
            </a:r>
            <a:endParaRPr kumimoji="1" lang="en-US" altLang="ja-JP" dirty="0" smtClean="0"/>
          </a:p>
          <a:p>
            <a:r>
              <a:rPr lang="ja-JP" altLang="en-US" dirty="0" smtClean="0"/>
              <a:t>非リファクタリング変更が行われていても検出が可能であり，リファクタリングと区別して検出することができる</a:t>
            </a:r>
            <a:endParaRPr kumimoji="1" lang="ja-JP" altLang="en-US" dirty="0"/>
          </a:p>
        </p:txBody>
      </p:sp>
      <p:sp>
        <p:nvSpPr>
          <p:cNvPr id="4" name="スライド番号プレースホルダー 3"/>
          <p:cNvSpPr>
            <a:spLocks noGrp="1"/>
          </p:cNvSpPr>
          <p:nvPr>
            <p:ph type="sldNum" sz="quarter" idx="12"/>
          </p:nvPr>
        </p:nvSpPr>
        <p:spPr/>
        <p:txBody>
          <a:bodyPr/>
          <a:lstStyle/>
          <a:p>
            <a:fld id="{04B3F2D8-AADF-41CF-B8BC-E48199EDBE0E}" type="slidenum">
              <a:rPr lang="ja-JP" altLang="en-US" smtClean="0"/>
              <a:pPr/>
              <a:t>10</a:t>
            </a:fld>
            <a:endParaRPr lang="ja-JP" altLang="en-US" dirty="0"/>
          </a:p>
        </p:txBody>
      </p:sp>
    </p:spTree>
    <p:extLst>
      <p:ext uri="{BB962C8B-B14F-4D97-AF65-F5344CB8AC3E}">
        <p14:creationId xmlns:p14="http://schemas.microsoft.com/office/powerpoint/2010/main" val="190962631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 name="メモ 101"/>
          <p:cNvSpPr/>
          <p:nvPr/>
        </p:nvSpPr>
        <p:spPr>
          <a:xfrm>
            <a:off x="6256923" y="5396414"/>
            <a:ext cx="1011696" cy="850581"/>
          </a:xfrm>
          <a:prstGeom prst="foldedCorner">
            <a:avLst/>
          </a:prstGeom>
          <a:solidFill>
            <a:srgbClr val="FCF1EE"/>
          </a:solidFill>
          <a:ln w="19050">
            <a:solidFill>
              <a:srgbClr val="DD4609"/>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78" name="メモ 77"/>
          <p:cNvSpPr/>
          <p:nvPr/>
        </p:nvSpPr>
        <p:spPr>
          <a:xfrm>
            <a:off x="4773586" y="5377726"/>
            <a:ext cx="1016521" cy="869268"/>
          </a:xfrm>
          <a:prstGeom prst="foldedCorner">
            <a:avLst/>
          </a:prstGeom>
          <a:solidFill>
            <a:srgbClr val="F1F9F9"/>
          </a:solidFill>
          <a:ln w="1905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4" name="タイトル 1"/>
          <p:cNvSpPr>
            <a:spLocks noGrp="1"/>
          </p:cNvSpPr>
          <p:nvPr>
            <p:ph type="title"/>
          </p:nvPr>
        </p:nvSpPr>
        <p:spPr/>
        <p:txBody>
          <a:bodyPr/>
          <a:lstStyle/>
          <a:p>
            <a:r>
              <a:rPr lang="ja-JP" altLang="en-US" dirty="0" smtClean="0"/>
              <a:t>提案手法の手順</a:t>
            </a:r>
            <a:endParaRPr kumimoji="1" lang="ja-JP" altLang="en-US" dirty="0"/>
          </a:p>
        </p:txBody>
      </p:sp>
      <p:sp>
        <p:nvSpPr>
          <p:cNvPr id="92" name="正方形/長方形 91"/>
          <p:cNvSpPr/>
          <p:nvPr/>
        </p:nvSpPr>
        <p:spPr>
          <a:xfrm>
            <a:off x="2449581" y="4231299"/>
            <a:ext cx="874934" cy="1367863"/>
          </a:xfrm>
          <a:prstGeom prst="rect">
            <a:avLst/>
          </a:prstGeom>
          <a:noFill/>
          <a:ln>
            <a:solidFill>
              <a:schemeClr val="accent2">
                <a:lumMod val="60000"/>
                <a:lumOff val="4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93" name="直線矢印コネクタ 92"/>
          <p:cNvCxnSpPr/>
          <p:nvPr/>
        </p:nvCxnSpPr>
        <p:spPr>
          <a:xfrm flipH="1">
            <a:off x="381859" y="3483400"/>
            <a:ext cx="17374" cy="1620228"/>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cxnSp>
        <p:nvCxnSpPr>
          <p:cNvPr id="96" name="直線コネクタ 95"/>
          <p:cNvCxnSpPr/>
          <p:nvPr/>
        </p:nvCxnSpPr>
        <p:spPr>
          <a:xfrm>
            <a:off x="498855" y="3768921"/>
            <a:ext cx="395999" cy="340486"/>
          </a:xfrm>
          <a:prstGeom prst="line">
            <a:avLst/>
          </a:prstGeom>
          <a:ln w="317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97" name="直線コネクタ 96"/>
          <p:cNvCxnSpPr/>
          <p:nvPr/>
        </p:nvCxnSpPr>
        <p:spPr>
          <a:xfrm flipV="1">
            <a:off x="457200" y="4107553"/>
            <a:ext cx="418043" cy="388925"/>
          </a:xfrm>
          <a:prstGeom prst="line">
            <a:avLst/>
          </a:prstGeom>
          <a:ln w="31750">
            <a:solidFill>
              <a:srgbClr val="92D050"/>
            </a:solidFill>
          </a:ln>
        </p:spPr>
        <p:style>
          <a:lnRef idx="1">
            <a:schemeClr val="accent1"/>
          </a:lnRef>
          <a:fillRef idx="0">
            <a:schemeClr val="accent1"/>
          </a:fillRef>
          <a:effectRef idx="0">
            <a:schemeClr val="accent1"/>
          </a:effectRef>
          <a:fontRef idx="minor">
            <a:schemeClr val="tx1"/>
          </a:fontRef>
        </p:style>
      </p:cxnSp>
      <p:grpSp>
        <p:nvGrpSpPr>
          <p:cNvPr id="106" name="グループ化 105"/>
          <p:cNvGrpSpPr/>
          <p:nvPr/>
        </p:nvGrpSpPr>
        <p:grpSpPr>
          <a:xfrm>
            <a:off x="106940" y="2819000"/>
            <a:ext cx="452387" cy="452387"/>
            <a:chOff x="801868" y="2156059"/>
            <a:chExt cx="452387" cy="452387"/>
          </a:xfrm>
          <a:solidFill>
            <a:schemeClr val="accent1">
              <a:lumMod val="90000"/>
            </a:schemeClr>
          </a:solidFill>
        </p:grpSpPr>
        <p:sp>
          <p:nvSpPr>
            <p:cNvPr id="107" name="円/楕円 106"/>
            <p:cNvSpPr/>
            <p:nvPr/>
          </p:nvSpPr>
          <p:spPr>
            <a:xfrm>
              <a:off x="801868" y="2156059"/>
              <a:ext cx="452387" cy="45238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8" name="テキスト ボックス 107"/>
            <p:cNvSpPr txBox="1"/>
            <p:nvPr/>
          </p:nvSpPr>
          <p:spPr>
            <a:xfrm>
              <a:off x="865598" y="2197586"/>
              <a:ext cx="324251" cy="369332"/>
            </a:xfrm>
            <a:prstGeom prst="rect">
              <a:avLst/>
            </a:prstGeom>
            <a:noFill/>
          </p:spPr>
          <p:txBody>
            <a:bodyPr wrap="square" rtlCol="0">
              <a:spAutoFit/>
            </a:bodyPr>
            <a:lstStyle/>
            <a:p>
              <a:pPr algn="ctr"/>
              <a:r>
                <a:rPr kumimoji="1" lang="en-US" altLang="ja-JP" dirty="0" smtClean="0"/>
                <a:t>1</a:t>
              </a:r>
              <a:endParaRPr kumimoji="1" lang="ja-JP" altLang="en-US" dirty="0"/>
            </a:p>
          </p:txBody>
        </p:sp>
      </p:grpSp>
      <p:cxnSp>
        <p:nvCxnSpPr>
          <p:cNvPr id="109" name="直線矢印コネクタ 108"/>
          <p:cNvCxnSpPr/>
          <p:nvPr/>
        </p:nvCxnSpPr>
        <p:spPr>
          <a:xfrm>
            <a:off x="871952" y="4112070"/>
            <a:ext cx="682032" cy="0"/>
          </a:xfrm>
          <a:prstGeom prst="straightConnector1">
            <a:avLst/>
          </a:prstGeom>
          <a:ln w="31750">
            <a:solidFill>
              <a:srgbClr val="92D050"/>
            </a:solidFill>
            <a:tailEnd type="triangle"/>
          </a:ln>
        </p:spPr>
        <p:style>
          <a:lnRef idx="1">
            <a:schemeClr val="accent1"/>
          </a:lnRef>
          <a:fillRef idx="0">
            <a:schemeClr val="accent1"/>
          </a:fillRef>
          <a:effectRef idx="0">
            <a:schemeClr val="accent1"/>
          </a:effectRef>
          <a:fontRef idx="minor">
            <a:schemeClr val="tx1"/>
          </a:fontRef>
        </p:style>
      </p:cxnSp>
      <p:cxnSp>
        <p:nvCxnSpPr>
          <p:cNvPr id="137" name="直線矢印コネクタ 136"/>
          <p:cNvCxnSpPr/>
          <p:nvPr/>
        </p:nvCxnSpPr>
        <p:spPr>
          <a:xfrm flipH="1">
            <a:off x="2124825" y="3058543"/>
            <a:ext cx="320314" cy="257196"/>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50" name="直線矢印コネクタ 149"/>
          <p:cNvCxnSpPr/>
          <p:nvPr/>
        </p:nvCxnSpPr>
        <p:spPr>
          <a:xfrm>
            <a:off x="2898227" y="3058543"/>
            <a:ext cx="105112" cy="200243"/>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52" name="直線矢印コネクタ 151"/>
          <p:cNvCxnSpPr/>
          <p:nvPr/>
        </p:nvCxnSpPr>
        <p:spPr>
          <a:xfrm flipH="1">
            <a:off x="1743877" y="3695093"/>
            <a:ext cx="183957" cy="510446"/>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53" name="直線矢印コネクタ 152"/>
          <p:cNvCxnSpPr/>
          <p:nvPr/>
        </p:nvCxnSpPr>
        <p:spPr>
          <a:xfrm>
            <a:off x="2165592" y="3695093"/>
            <a:ext cx="65261" cy="51319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57" name="直線矢印コネクタ 156"/>
          <p:cNvCxnSpPr/>
          <p:nvPr/>
        </p:nvCxnSpPr>
        <p:spPr>
          <a:xfrm flipH="1">
            <a:off x="2907376" y="3682212"/>
            <a:ext cx="88730" cy="54798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58" name="直線矢印コネクタ 157"/>
          <p:cNvCxnSpPr/>
          <p:nvPr/>
        </p:nvCxnSpPr>
        <p:spPr>
          <a:xfrm>
            <a:off x="3232789" y="3620373"/>
            <a:ext cx="458166" cy="30727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62" name="直線矢印コネクタ 161"/>
          <p:cNvCxnSpPr/>
          <p:nvPr/>
        </p:nvCxnSpPr>
        <p:spPr>
          <a:xfrm flipH="1">
            <a:off x="2893224" y="4614427"/>
            <a:ext cx="14152" cy="294139"/>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grpSp>
        <p:nvGrpSpPr>
          <p:cNvPr id="163" name="グループ化 162"/>
          <p:cNvGrpSpPr/>
          <p:nvPr/>
        </p:nvGrpSpPr>
        <p:grpSpPr>
          <a:xfrm>
            <a:off x="1569095" y="1863289"/>
            <a:ext cx="452387" cy="452387"/>
            <a:chOff x="801868" y="2156059"/>
            <a:chExt cx="452387" cy="452387"/>
          </a:xfrm>
          <a:solidFill>
            <a:schemeClr val="accent1">
              <a:lumMod val="90000"/>
            </a:schemeClr>
          </a:solidFill>
        </p:grpSpPr>
        <p:sp>
          <p:nvSpPr>
            <p:cNvPr id="164" name="円/楕円 163"/>
            <p:cNvSpPr/>
            <p:nvPr/>
          </p:nvSpPr>
          <p:spPr>
            <a:xfrm>
              <a:off x="801868" y="2156059"/>
              <a:ext cx="452387" cy="45238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5" name="テキスト ボックス 164"/>
            <p:cNvSpPr txBox="1"/>
            <p:nvPr/>
          </p:nvSpPr>
          <p:spPr>
            <a:xfrm>
              <a:off x="865598" y="2197586"/>
              <a:ext cx="324251" cy="369332"/>
            </a:xfrm>
            <a:prstGeom prst="rect">
              <a:avLst/>
            </a:prstGeom>
            <a:noFill/>
          </p:spPr>
          <p:txBody>
            <a:bodyPr wrap="square" rtlCol="0">
              <a:spAutoFit/>
            </a:bodyPr>
            <a:lstStyle/>
            <a:p>
              <a:pPr algn="ctr"/>
              <a:r>
                <a:rPr kumimoji="1" lang="en-US" altLang="ja-JP" dirty="0" smtClean="0"/>
                <a:t>2</a:t>
              </a:r>
              <a:endParaRPr kumimoji="1" lang="ja-JP" altLang="en-US" dirty="0"/>
            </a:p>
          </p:txBody>
        </p:sp>
      </p:grpSp>
      <p:sp>
        <p:nvSpPr>
          <p:cNvPr id="166" name="テキスト ボックス 165"/>
          <p:cNvSpPr txBox="1"/>
          <p:nvPr/>
        </p:nvSpPr>
        <p:spPr>
          <a:xfrm>
            <a:off x="432259" y="3386289"/>
            <a:ext cx="1037214" cy="400110"/>
          </a:xfrm>
          <a:prstGeom prst="rect">
            <a:avLst/>
          </a:prstGeom>
          <a:noFill/>
        </p:spPr>
        <p:txBody>
          <a:bodyPr wrap="square" rtlCol="0">
            <a:spAutoFit/>
          </a:bodyPr>
          <a:lstStyle/>
          <a:p>
            <a:r>
              <a:rPr kumimoji="1" lang="ja-JP" altLang="en-US" sz="2000" dirty="0" smtClean="0"/>
              <a:t>旧</a:t>
            </a:r>
            <a:endParaRPr kumimoji="1" lang="ja-JP" altLang="en-US" sz="2000" dirty="0"/>
          </a:p>
        </p:txBody>
      </p:sp>
      <p:sp>
        <p:nvSpPr>
          <p:cNvPr id="167" name="テキスト ボックス 166"/>
          <p:cNvSpPr txBox="1"/>
          <p:nvPr/>
        </p:nvSpPr>
        <p:spPr>
          <a:xfrm>
            <a:off x="405625" y="4573398"/>
            <a:ext cx="1037214" cy="400110"/>
          </a:xfrm>
          <a:prstGeom prst="rect">
            <a:avLst/>
          </a:prstGeom>
          <a:noFill/>
        </p:spPr>
        <p:txBody>
          <a:bodyPr wrap="square" rtlCol="0">
            <a:spAutoFit/>
          </a:bodyPr>
          <a:lstStyle/>
          <a:p>
            <a:r>
              <a:rPr lang="ja-JP" altLang="en-US" sz="2000" dirty="0" smtClean="0"/>
              <a:t>新</a:t>
            </a:r>
            <a:endParaRPr kumimoji="1" lang="ja-JP" altLang="en-US" sz="2000" dirty="0"/>
          </a:p>
        </p:txBody>
      </p:sp>
      <p:grpSp>
        <p:nvGrpSpPr>
          <p:cNvPr id="169" name="グループ化 168"/>
          <p:cNvGrpSpPr/>
          <p:nvPr/>
        </p:nvGrpSpPr>
        <p:grpSpPr>
          <a:xfrm>
            <a:off x="5222266" y="1784774"/>
            <a:ext cx="452387" cy="452387"/>
            <a:chOff x="801868" y="2156059"/>
            <a:chExt cx="452387" cy="452387"/>
          </a:xfrm>
          <a:solidFill>
            <a:schemeClr val="accent1">
              <a:lumMod val="90000"/>
            </a:schemeClr>
          </a:solidFill>
        </p:grpSpPr>
        <p:sp>
          <p:nvSpPr>
            <p:cNvPr id="170" name="円/楕円 169"/>
            <p:cNvSpPr/>
            <p:nvPr/>
          </p:nvSpPr>
          <p:spPr>
            <a:xfrm>
              <a:off x="801868" y="2156059"/>
              <a:ext cx="452387" cy="45238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1" name="テキスト ボックス 170"/>
            <p:cNvSpPr txBox="1"/>
            <p:nvPr/>
          </p:nvSpPr>
          <p:spPr>
            <a:xfrm>
              <a:off x="865598" y="2197586"/>
              <a:ext cx="324251" cy="369332"/>
            </a:xfrm>
            <a:prstGeom prst="rect">
              <a:avLst/>
            </a:prstGeom>
            <a:noFill/>
          </p:spPr>
          <p:txBody>
            <a:bodyPr wrap="square" rtlCol="0">
              <a:spAutoFit/>
            </a:bodyPr>
            <a:lstStyle/>
            <a:p>
              <a:pPr algn="ctr"/>
              <a:r>
                <a:rPr kumimoji="1" lang="en-US" altLang="ja-JP" dirty="0" smtClean="0"/>
                <a:t>3</a:t>
              </a:r>
              <a:endParaRPr kumimoji="1" lang="ja-JP" altLang="en-US" dirty="0"/>
            </a:p>
          </p:txBody>
        </p:sp>
      </p:grpSp>
      <p:grpSp>
        <p:nvGrpSpPr>
          <p:cNvPr id="172" name="グループ化 171"/>
          <p:cNvGrpSpPr/>
          <p:nvPr/>
        </p:nvGrpSpPr>
        <p:grpSpPr>
          <a:xfrm>
            <a:off x="4643770" y="4977616"/>
            <a:ext cx="2837283" cy="1396765"/>
            <a:chOff x="3245397" y="3508601"/>
            <a:chExt cx="2837283" cy="1396765"/>
          </a:xfrm>
        </p:grpSpPr>
        <p:sp>
          <p:nvSpPr>
            <p:cNvPr id="174" name="テキスト ボックス 173"/>
            <p:cNvSpPr txBox="1"/>
            <p:nvPr/>
          </p:nvSpPr>
          <p:spPr>
            <a:xfrm>
              <a:off x="3445694" y="3970060"/>
              <a:ext cx="832710" cy="577081"/>
            </a:xfrm>
            <a:prstGeom prst="rect">
              <a:avLst/>
            </a:prstGeom>
            <a:noFill/>
          </p:spPr>
          <p:txBody>
            <a:bodyPr wrap="square" rtlCol="0">
              <a:spAutoFit/>
            </a:bodyPr>
            <a:lstStyle/>
            <a:p>
              <a:r>
                <a:rPr kumimoji="1" lang="en-US" altLang="ja-JP" sz="1050" dirty="0" smtClean="0"/>
                <a:t>…</a:t>
              </a:r>
            </a:p>
            <a:p>
              <a:r>
                <a:rPr lang="en-US" altLang="ja-JP" sz="1050" dirty="0" smtClean="0"/>
                <a:t>a = 3 – a</a:t>
              </a:r>
            </a:p>
            <a:p>
              <a:r>
                <a:rPr kumimoji="1" lang="en-US" altLang="ja-JP" sz="1050" dirty="0" smtClean="0"/>
                <a:t>…</a:t>
              </a:r>
              <a:endParaRPr kumimoji="1" lang="ja-JP" altLang="en-US" sz="1050" dirty="0"/>
            </a:p>
          </p:txBody>
        </p:sp>
        <p:sp>
          <p:nvSpPr>
            <p:cNvPr id="176" name="テキスト ボックス 175"/>
            <p:cNvSpPr txBox="1"/>
            <p:nvPr/>
          </p:nvSpPr>
          <p:spPr>
            <a:xfrm>
              <a:off x="4864433" y="3974579"/>
              <a:ext cx="941788" cy="577081"/>
            </a:xfrm>
            <a:prstGeom prst="rect">
              <a:avLst/>
            </a:prstGeom>
            <a:noFill/>
          </p:spPr>
          <p:txBody>
            <a:bodyPr wrap="square" rtlCol="0">
              <a:spAutoFit/>
            </a:bodyPr>
            <a:lstStyle/>
            <a:p>
              <a:r>
                <a:rPr kumimoji="1" lang="en-US" altLang="ja-JP" sz="1050" dirty="0" smtClean="0"/>
                <a:t>…</a:t>
              </a:r>
            </a:p>
            <a:p>
              <a:r>
                <a:rPr lang="en-US" altLang="ja-JP" sz="1050" dirty="0" smtClean="0"/>
                <a:t>a = b + 5 * a</a:t>
              </a:r>
            </a:p>
            <a:p>
              <a:r>
                <a:rPr kumimoji="1" lang="en-US" altLang="ja-JP" sz="1050" dirty="0" smtClean="0"/>
                <a:t>…</a:t>
              </a:r>
              <a:endParaRPr kumimoji="1" lang="ja-JP" altLang="en-US" sz="1050" dirty="0"/>
            </a:p>
          </p:txBody>
        </p:sp>
        <p:sp>
          <p:nvSpPr>
            <p:cNvPr id="177" name="テキスト ボックス 176"/>
            <p:cNvSpPr txBox="1"/>
            <p:nvPr/>
          </p:nvSpPr>
          <p:spPr>
            <a:xfrm>
              <a:off x="3245397" y="3509698"/>
              <a:ext cx="1303621" cy="400110"/>
            </a:xfrm>
            <a:prstGeom prst="rect">
              <a:avLst/>
            </a:prstGeom>
            <a:noFill/>
          </p:spPr>
          <p:txBody>
            <a:bodyPr wrap="square" rtlCol="0">
              <a:spAutoFit/>
            </a:bodyPr>
            <a:lstStyle/>
            <a:p>
              <a:r>
                <a:rPr lang="ja-JP" altLang="en-US" sz="2000" dirty="0" smtClean="0"/>
                <a:t>最終</a:t>
              </a:r>
              <a:r>
                <a:rPr lang="ja-JP" altLang="en-US" sz="2000" dirty="0"/>
                <a:t>状態</a:t>
              </a:r>
              <a:endParaRPr kumimoji="1" lang="ja-JP" altLang="en-US" sz="2000" dirty="0"/>
            </a:p>
          </p:txBody>
        </p:sp>
        <p:sp>
          <p:nvSpPr>
            <p:cNvPr id="178" name="テキスト ボックス 177"/>
            <p:cNvSpPr txBox="1"/>
            <p:nvPr/>
          </p:nvSpPr>
          <p:spPr>
            <a:xfrm>
              <a:off x="4680248" y="3508601"/>
              <a:ext cx="1402432" cy="400110"/>
            </a:xfrm>
            <a:prstGeom prst="rect">
              <a:avLst/>
            </a:prstGeom>
            <a:noFill/>
          </p:spPr>
          <p:txBody>
            <a:bodyPr wrap="square" rtlCol="0">
              <a:spAutoFit/>
            </a:bodyPr>
            <a:lstStyle/>
            <a:p>
              <a:r>
                <a:rPr lang="ja-JP" altLang="en-US" sz="2000" dirty="0"/>
                <a:t>新</a:t>
              </a:r>
              <a:r>
                <a:rPr kumimoji="1" lang="ja-JP" altLang="en-US" sz="2000" dirty="0" smtClean="0"/>
                <a:t>版コード</a:t>
              </a:r>
              <a:endParaRPr kumimoji="1" lang="ja-JP" altLang="en-US" sz="2000" dirty="0"/>
            </a:p>
          </p:txBody>
        </p:sp>
        <p:sp>
          <p:nvSpPr>
            <p:cNvPr id="179" name="四角形吹き出し 178"/>
            <p:cNvSpPr/>
            <p:nvPr/>
          </p:nvSpPr>
          <p:spPr>
            <a:xfrm>
              <a:off x="3500742" y="4557222"/>
              <a:ext cx="939382" cy="348144"/>
            </a:xfrm>
            <a:prstGeom prst="wedgeRectCallout">
              <a:avLst>
                <a:gd name="adj1" fmla="val -14868"/>
                <a:gd name="adj2" fmla="val -106227"/>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80" name="直線コネクタ 179"/>
            <p:cNvCxnSpPr/>
            <p:nvPr/>
          </p:nvCxnSpPr>
          <p:spPr>
            <a:xfrm>
              <a:off x="3391155" y="4258600"/>
              <a:ext cx="941788"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81" name="テキスト ボックス 180"/>
            <p:cNvSpPr txBox="1"/>
            <p:nvPr/>
          </p:nvSpPr>
          <p:spPr>
            <a:xfrm>
              <a:off x="3504742" y="4603754"/>
              <a:ext cx="973347" cy="253916"/>
            </a:xfrm>
            <a:prstGeom prst="rect">
              <a:avLst/>
            </a:prstGeom>
            <a:noFill/>
          </p:spPr>
          <p:txBody>
            <a:bodyPr wrap="square" rtlCol="0">
              <a:spAutoFit/>
            </a:bodyPr>
            <a:lstStyle/>
            <a:p>
              <a:r>
                <a:rPr kumimoji="1" lang="en-US" altLang="ja-JP" sz="1050" dirty="0" smtClean="0"/>
                <a:t>a = b + 5 * a</a:t>
              </a:r>
              <a:endParaRPr kumimoji="1" lang="ja-JP" altLang="en-US" sz="1050" dirty="0"/>
            </a:p>
          </p:txBody>
        </p:sp>
      </p:grpSp>
      <p:pic>
        <p:nvPicPr>
          <p:cNvPr id="182" name="図 18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65032" y="2359391"/>
            <a:ext cx="699910" cy="610178"/>
          </a:xfrm>
          <a:prstGeom prst="rect">
            <a:avLst/>
          </a:prstGeom>
        </p:spPr>
      </p:pic>
      <p:pic>
        <p:nvPicPr>
          <p:cNvPr id="183" name="図 18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62502" y="3297036"/>
            <a:ext cx="699910" cy="610178"/>
          </a:xfrm>
          <a:prstGeom prst="rect">
            <a:avLst/>
          </a:prstGeom>
        </p:spPr>
      </p:pic>
      <p:cxnSp>
        <p:nvCxnSpPr>
          <p:cNvPr id="184" name="直線コネクタ 183"/>
          <p:cNvCxnSpPr/>
          <p:nvPr/>
        </p:nvCxnSpPr>
        <p:spPr>
          <a:xfrm>
            <a:off x="6081312" y="2743177"/>
            <a:ext cx="399985" cy="380238"/>
          </a:xfrm>
          <a:prstGeom prst="line">
            <a:avLst/>
          </a:prstGeom>
          <a:ln w="317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185" name="直線コネクタ 184"/>
          <p:cNvCxnSpPr/>
          <p:nvPr/>
        </p:nvCxnSpPr>
        <p:spPr>
          <a:xfrm flipV="1">
            <a:off x="6062412" y="3123415"/>
            <a:ext cx="418885" cy="416522"/>
          </a:xfrm>
          <a:prstGeom prst="line">
            <a:avLst/>
          </a:prstGeom>
          <a:ln w="317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186" name="直線矢印コネクタ 185"/>
          <p:cNvCxnSpPr/>
          <p:nvPr/>
        </p:nvCxnSpPr>
        <p:spPr>
          <a:xfrm>
            <a:off x="6474063" y="3123415"/>
            <a:ext cx="490757" cy="0"/>
          </a:xfrm>
          <a:prstGeom prst="straightConnector1">
            <a:avLst/>
          </a:prstGeom>
          <a:ln w="31750">
            <a:solidFill>
              <a:srgbClr val="92D050"/>
            </a:solidFill>
            <a:tailEnd type="triangle"/>
          </a:ln>
        </p:spPr>
        <p:style>
          <a:lnRef idx="1">
            <a:schemeClr val="accent1"/>
          </a:lnRef>
          <a:fillRef idx="0">
            <a:schemeClr val="accent1"/>
          </a:fillRef>
          <a:effectRef idx="0">
            <a:schemeClr val="accent1"/>
          </a:effectRef>
          <a:fontRef idx="minor">
            <a:schemeClr val="tx1"/>
          </a:fontRef>
        </p:style>
      </p:cxnSp>
      <p:grpSp>
        <p:nvGrpSpPr>
          <p:cNvPr id="187" name="グループ化 186"/>
          <p:cNvGrpSpPr/>
          <p:nvPr/>
        </p:nvGrpSpPr>
        <p:grpSpPr>
          <a:xfrm>
            <a:off x="4836391" y="4332854"/>
            <a:ext cx="452387" cy="452387"/>
            <a:chOff x="801868" y="2156059"/>
            <a:chExt cx="452387" cy="452387"/>
          </a:xfrm>
          <a:solidFill>
            <a:schemeClr val="accent1">
              <a:lumMod val="90000"/>
            </a:schemeClr>
          </a:solidFill>
        </p:grpSpPr>
        <p:sp>
          <p:nvSpPr>
            <p:cNvPr id="188" name="円/楕円 187"/>
            <p:cNvSpPr/>
            <p:nvPr/>
          </p:nvSpPr>
          <p:spPr>
            <a:xfrm>
              <a:off x="801868" y="2156059"/>
              <a:ext cx="452387" cy="45238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9" name="テキスト ボックス 188"/>
            <p:cNvSpPr txBox="1"/>
            <p:nvPr/>
          </p:nvSpPr>
          <p:spPr>
            <a:xfrm>
              <a:off x="865598" y="2197586"/>
              <a:ext cx="324251" cy="369332"/>
            </a:xfrm>
            <a:prstGeom prst="rect">
              <a:avLst/>
            </a:prstGeom>
            <a:noFill/>
          </p:spPr>
          <p:txBody>
            <a:bodyPr wrap="square" rtlCol="0">
              <a:spAutoFit/>
            </a:bodyPr>
            <a:lstStyle/>
            <a:p>
              <a:pPr algn="ctr"/>
              <a:r>
                <a:rPr lang="en-US" altLang="ja-JP" dirty="0"/>
                <a:t>4</a:t>
              </a:r>
              <a:endParaRPr kumimoji="1" lang="ja-JP" altLang="en-US" dirty="0"/>
            </a:p>
          </p:txBody>
        </p:sp>
      </p:grpSp>
      <p:sp>
        <p:nvSpPr>
          <p:cNvPr id="190" name="テキスト ボックス 189"/>
          <p:cNvSpPr txBox="1"/>
          <p:nvPr/>
        </p:nvSpPr>
        <p:spPr>
          <a:xfrm>
            <a:off x="6759792" y="2819000"/>
            <a:ext cx="1736031" cy="707886"/>
          </a:xfrm>
          <a:prstGeom prst="rect">
            <a:avLst/>
          </a:prstGeom>
          <a:noFill/>
        </p:spPr>
        <p:txBody>
          <a:bodyPr wrap="square" rtlCol="0">
            <a:spAutoFit/>
          </a:bodyPr>
          <a:lstStyle/>
          <a:p>
            <a:pPr algn="ctr"/>
            <a:r>
              <a:rPr kumimoji="1" lang="ja-JP" altLang="en-US" sz="2000" dirty="0" smtClean="0"/>
              <a:t>実行結果の</a:t>
            </a:r>
            <a:endParaRPr kumimoji="1" lang="en-US" altLang="ja-JP" sz="2000" dirty="0" smtClean="0"/>
          </a:p>
          <a:p>
            <a:pPr algn="ctr"/>
            <a:r>
              <a:rPr kumimoji="1" lang="ja-JP" altLang="en-US" sz="2000" dirty="0" smtClean="0"/>
              <a:t>一致を確認</a:t>
            </a:r>
            <a:endParaRPr kumimoji="1" lang="ja-JP" altLang="en-US" sz="2000" dirty="0"/>
          </a:p>
        </p:txBody>
      </p:sp>
      <p:sp>
        <p:nvSpPr>
          <p:cNvPr id="23" name="テキスト ボックス 22"/>
          <p:cNvSpPr txBox="1"/>
          <p:nvPr/>
        </p:nvSpPr>
        <p:spPr>
          <a:xfrm>
            <a:off x="496727" y="2477981"/>
            <a:ext cx="1401825" cy="830997"/>
          </a:xfrm>
          <a:prstGeom prst="rect">
            <a:avLst/>
          </a:prstGeom>
          <a:noFill/>
        </p:spPr>
        <p:txBody>
          <a:bodyPr wrap="square" rtlCol="0">
            <a:spAutoFit/>
          </a:bodyPr>
          <a:lstStyle/>
          <a:p>
            <a:r>
              <a:rPr kumimoji="1" lang="ja-JP" altLang="en-US" sz="2400" dirty="0" smtClean="0"/>
              <a:t>コミット</a:t>
            </a:r>
            <a:endParaRPr kumimoji="1" lang="en-US" altLang="ja-JP" sz="2400" dirty="0" smtClean="0"/>
          </a:p>
          <a:p>
            <a:r>
              <a:rPr kumimoji="1" lang="ja-JP" altLang="en-US" sz="2400" dirty="0" smtClean="0"/>
              <a:t>取り出し</a:t>
            </a:r>
            <a:endParaRPr kumimoji="1" lang="ja-JP" altLang="en-US" sz="2400" dirty="0"/>
          </a:p>
        </p:txBody>
      </p:sp>
      <p:sp>
        <p:nvSpPr>
          <p:cNvPr id="196" name="テキスト ボックス 195"/>
          <p:cNvSpPr txBox="1"/>
          <p:nvPr/>
        </p:nvSpPr>
        <p:spPr>
          <a:xfrm>
            <a:off x="1995295" y="1691688"/>
            <a:ext cx="2832637" cy="830997"/>
          </a:xfrm>
          <a:prstGeom prst="rect">
            <a:avLst/>
          </a:prstGeom>
          <a:noFill/>
        </p:spPr>
        <p:txBody>
          <a:bodyPr wrap="square" rtlCol="0">
            <a:spAutoFit/>
          </a:bodyPr>
          <a:lstStyle/>
          <a:p>
            <a:r>
              <a:rPr lang="ja-JP" altLang="en-US" sz="2400" dirty="0" smtClean="0"/>
              <a:t>探索的</a:t>
            </a:r>
            <a:endParaRPr lang="en-US" altLang="ja-JP" sz="2400" dirty="0" smtClean="0"/>
          </a:p>
          <a:p>
            <a:r>
              <a:rPr kumimoji="1" lang="ja-JP" altLang="en-US" sz="2400" dirty="0" smtClean="0"/>
              <a:t>リファクタリング検出</a:t>
            </a:r>
            <a:endParaRPr kumimoji="1" lang="en-US" altLang="ja-JP" sz="2400" dirty="0" smtClean="0"/>
          </a:p>
        </p:txBody>
      </p:sp>
      <p:sp>
        <p:nvSpPr>
          <p:cNvPr id="197" name="テキスト ボックス 196"/>
          <p:cNvSpPr txBox="1"/>
          <p:nvPr/>
        </p:nvSpPr>
        <p:spPr>
          <a:xfrm>
            <a:off x="5703594" y="1552319"/>
            <a:ext cx="1854359" cy="830997"/>
          </a:xfrm>
          <a:prstGeom prst="rect">
            <a:avLst/>
          </a:prstGeom>
          <a:noFill/>
        </p:spPr>
        <p:txBody>
          <a:bodyPr wrap="square" rtlCol="0">
            <a:spAutoFit/>
          </a:bodyPr>
          <a:lstStyle/>
          <a:p>
            <a:r>
              <a:rPr lang="ja-JP" altLang="en-US" sz="2400" dirty="0" smtClean="0"/>
              <a:t>テストによる</a:t>
            </a:r>
            <a:endParaRPr lang="en-US" altLang="ja-JP" sz="2400" dirty="0" smtClean="0"/>
          </a:p>
          <a:p>
            <a:r>
              <a:rPr lang="ja-JP" altLang="en-US" sz="2400" dirty="0" smtClean="0"/>
              <a:t>動作確認</a:t>
            </a:r>
            <a:endParaRPr kumimoji="1" lang="en-US" altLang="ja-JP" sz="2400" dirty="0" smtClean="0"/>
          </a:p>
        </p:txBody>
      </p:sp>
      <p:sp>
        <p:nvSpPr>
          <p:cNvPr id="198" name="テキスト ボックス 197"/>
          <p:cNvSpPr txBox="1"/>
          <p:nvPr/>
        </p:nvSpPr>
        <p:spPr>
          <a:xfrm>
            <a:off x="5292261" y="4005648"/>
            <a:ext cx="2605012" cy="830997"/>
          </a:xfrm>
          <a:prstGeom prst="rect">
            <a:avLst/>
          </a:prstGeom>
          <a:noFill/>
        </p:spPr>
        <p:txBody>
          <a:bodyPr wrap="square" rtlCol="0">
            <a:spAutoFit/>
          </a:bodyPr>
          <a:lstStyle/>
          <a:p>
            <a:r>
              <a:rPr kumimoji="1" lang="ja-JP" altLang="en-US" sz="2400" dirty="0" smtClean="0"/>
              <a:t>非リファクタリング差分</a:t>
            </a:r>
            <a:r>
              <a:rPr lang="ja-JP" altLang="en-US" sz="2400" dirty="0" smtClean="0"/>
              <a:t>の検出</a:t>
            </a:r>
            <a:endParaRPr kumimoji="1" lang="ja-JP" altLang="en-US" sz="2400" dirty="0"/>
          </a:p>
        </p:txBody>
      </p:sp>
      <p:sp>
        <p:nvSpPr>
          <p:cNvPr id="46" name="フリーフォーム 45"/>
          <p:cNvSpPr/>
          <p:nvPr/>
        </p:nvSpPr>
        <p:spPr>
          <a:xfrm>
            <a:off x="3155489" y="3695092"/>
            <a:ext cx="2215679" cy="1949527"/>
          </a:xfrm>
          <a:custGeom>
            <a:avLst/>
            <a:gdLst>
              <a:gd name="connsiteX0" fmla="*/ 0 w 2450592"/>
              <a:gd name="connsiteY0" fmla="*/ 1477671 h 1636933"/>
              <a:gd name="connsiteX1" fmla="*/ 709574 w 2450592"/>
              <a:gd name="connsiteY1" fmla="*/ 1499616 h 1636933"/>
              <a:gd name="connsiteX2" fmla="*/ 2450592 w 2450592"/>
              <a:gd name="connsiteY2" fmla="*/ 0 h 1636933"/>
            </a:gdLst>
            <a:ahLst/>
            <a:cxnLst>
              <a:cxn ang="0">
                <a:pos x="connsiteX0" y="connsiteY0"/>
              </a:cxn>
              <a:cxn ang="0">
                <a:pos x="connsiteX1" y="connsiteY1"/>
              </a:cxn>
              <a:cxn ang="0">
                <a:pos x="connsiteX2" y="connsiteY2"/>
              </a:cxn>
            </a:cxnLst>
            <a:rect l="l" t="t" r="r" b="b"/>
            <a:pathLst>
              <a:path w="2450592" h="1636933">
                <a:moveTo>
                  <a:pt x="0" y="1477671"/>
                </a:moveTo>
                <a:cubicBezTo>
                  <a:pt x="150571" y="1611782"/>
                  <a:pt x="301142" y="1745894"/>
                  <a:pt x="709574" y="1499616"/>
                </a:cubicBezTo>
                <a:cubicBezTo>
                  <a:pt x="1118006" y="1253338"/>
                  <a:pt x="1784299" y="626669"/>
                  <a:pt x="2450592" y="0"/>
                </a:cubicBezTo>
              </a:path>
            </a:pathLst>
          </a:custGeom>
          <a:noFill/>
          <a:ln w="31750">
            <a:solidFill>
              <a:schemeClr val="accent6"/>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 name="フリーフォーム 54"/>
          <p:cNvSpPr/>
          <p:nvPr/>
        </p:nvSpPr>
        <p:spPr>
          <a:xfrm>
            <a:off x="3030477" y="4553104"/>
            <a:ext cx="1674684" cy="705871"/>
          </a:xfrm>
          <a:custGeom>
            <a:avLst/>
            <a:gdLst>
              <a:gd name="connsiteX0" fmla="*/ 0 w 2275027"/>
              <a:gd name="connsiteY0" fmla="*/ 0 h 1024128"/>
              <a:gd name="connsiteX1" fmla="*/ 387706 w 2275027"/>
              <a:gd name="connsiteY1" fmla="*/ 219456 h 1024128"/>
              <a:gd name="connsiteX2" fmla="*/ 2275027 w 2275027"/>
              <a:gd name="connsiteY2" fmla="*/ 1024128 h 1024128"/>
            </a:gdLst>
            <a:ahLst/>
            <a:cxnLst>
              <a:cxn ang="0">
                <a:pos x="connsiteX0" y="connsiteY0"/>
              </a:cxn>
              <a:cxn ang="0">
                <a:pos x="connsiteX1" y="connsiteY1"/>
              </a:cxn>
              <a:cxn ang="0">
                <a:pos x="connsiteX2" y="connsiteY2"/>
              </a:cxn>
            </a:cxnLst>
            <a:rect l="l" t="t" r="r" b="b"/>
            <a:pathLst>
              <a:path w="2275027" h="1024128">
                <a:moveTo>
                  <a:pt x="0" y="0"/>
                </a:moveTo>
                <a:cubicBezTo>
                  <a:pt x="4267" y="24384"/>
                  <a:pt x="8535" y="48768"/>
                  <a:pt x="387706" y="219456"/>
                </a:cubicBezTo>
                <a:cubicBezTo>
                  <a:pt x="766877" y="390144"/>
                  <a:pt x="1520952" y="707136"/>
                  <a:pt x="2275027" y="1024128"/>
                </a:cubicBezTo>
              </a:path>
            </a:pathLst>
          </a:custGeom>
          <a:noFill/>
          <a:ln w="31750">
            <a:solidFill>
              <a:srgbClr val="92D050"/>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4" name="フリーフォーム 63"/>
          <p:cNvSpPr/>
          <p:nvPr/>
        </p:nvSpPr>
        <p:spPr>
          <a:xfrm>
            <a:off x="3161448" y="5461861"/>
            <a:ext cx="3009119" cy="978166"/>
          </a:xfrm>
          <a:custGeom>
            <a:avLst/>
            <a:gdLst>
              <a:gd name="connsiteX0" fmla="*/ 0 w 3269894"/>
              <a:gd name="connsiteY0" fmla="*/ 0 h 1585941"/>
              <a:gd name="connsiteX1" fmla="*/ 1411833 w 3269894"/>
              <a:gd name="connsiteY1" fmla="*/ 1470355 h 1585941"/>
              <a:gd name="connsiteX2" fmla="*/ 3269894 w 3269894"/>
              <a:gd name="connsiteY2" fmla="*/ 1382572 h 1585941"/>
            </a:gdLst>
            <a:ahLst/>
            <a:cxnLst>
              <a:cxn ang="0">
                <a:pos x="connsiteX0" y="connsiteY0"/>
              </a:cxn>
              <a:cxn ang="0">
                <a:pos x="connsiteX1" y="connsiteY1"/>
              </a:cxn>
              <a:cxn ang="0">
                <a:pos x="connsiteX2" y="connsiteY2"/>
              </a:cxn>
            </a:cxnLst>
            <a:rect l="l" t="t" r="r" b="b"/>
            <a:pathLst>
              <a:path w="3269894" h="1585941">
                <a:moveTo>
                  <a:pt x="0" y="0"/>
                </a:moveTo>
                <a:cubicBezTo>
                  <a:pt x="433425" y="619963"/>
                  <a:pt x="866851" y="1239926"/>
                  <a:pt x="1411833" y="1470355"/>
                </a:cubicBezTo>
                <a:cubicBezTo>
                  <a:pt x="1956815" y="1700784"/>
                  <a:pt x="2613354" y="1541678"/>
                  <a:pt x="3269894" y="1382572"/>
                </a:cubicBezTo>
              </a:path>
            </a:pathLst>
          </a:custGeom>
          <a:noFill/>
          <a:ln w="31750">
            <a:solidFill>
              <a:srgbClr val="92D050"/>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スライド番号プレースホルダー 1"/>
          <p:cNvSpPr>
            <a:spLocks noGrp="1"/>
          </p:cNvSpPr>
          <p:nvPr>
            <p:ph type="sldNum" sz="quarter" idx="12"/>
          </p:nvPr>
        </p:nvSpPr>
        <p:spPr/>
        <p:txBody>
          <a:bodyPr/>
          <a:lstStyle/>
          <a:p>
            <a:fld id="{04B3F2D8-AADF-41CF-B8BC-E48199EDBE0E}" type="slidenum">
              <a:rPr kumimoji="1" lang="ja-JP" altLang="en-US" smtClean="0"/>
              <a:t>11</a:t>
            </a:fld>
            <a:endParaRPr kumimoji="1" lang="ja-JP" altLang="en-US"/>
          </a:p>
        </p:txBody>
      </p:sp>
      <p:cxnSp>
        <p:nvCxnSpPr>
          <p:cNvPr id="5" name="直線矢印コネクタ 4"/>
          <p:cNvCxnSpPr>
            <a:endCxn id="182" idx="1"/>
          </p:cNvCxnSpPr>
          <p:nvPr/>
        </p:nvCxnSpPr>
        <p:spPr>
          <a:xfrm flipV="1">
            <a:off x="3048253" y="2664480"/>
            <a:ext cx="2316779" cy="1621982"/>
          </a:xfrm>
          <a:prstGeom prst="straightConnector1">
            <a:avLst/>
          </a:prstGeom>
          <a:ln w="3175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sp>
        <p:nvSpPr>
          <p:cNvPr id="80" name="メモ 79"/>
          <p:cNvSpPr/>
          <p:nvPr/>
        </p:nvSpPr>
        <p:spPr>
          <a:xfrm>
            <a:off x="2480812" y="2632625"/>
            <a:ext cx="391661" cy="490790"/>
          </a:xfrm>
          <a:prstGeom prst="foldedCorner">
            <a:avLst/>
          </a:prstGeom>
          <a:solidFill>
            <a:srgbClr val="F1F9F9"/>
          </a:solidFill>
          <a:ln w="1905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81" name="メモ 80"/>
          <p:cNvSpPr/>
          <p:nvPr/>
        </p:nvSpPr>
        <p:spPr>
          <a:xfrm>
            <a:off x="1942381" y="3331676"/>
            <a:ext cx="254072" cy="350536"/>
          </a:xfrm>
          <a:prstGeom prst="foldedCorner">
            <a:avLst/>
          </a:prstGeom>
          <a:solidFill>
            <a:srgbClr val="F1F9F9"/>
          </a:solidFill>
          <a:ln w="1905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82" name="メモ 81"/>
          <p:cNvSpPr/>
          <p:nvPr/>
        </p:nvSpPr>
        <p:spPr>
          <a:xfrm>
            <a:off x="2961706" y="3280033"/>
            <a:ext cx="254072" cy="350536"/>
          </a:xfrm>
          <a:prstGeom prst="foldedCorner">
            <a:avLst/>
          </a:prstGeom>
          <a:solidFill>
            <a:srgbClr val="F1F9F9"/>
          </a:solidFill>
          <a:ln w="1905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83" name="メモ 82"/>
          <p:cNvSpPr/>
          <p:nvPr/>
        </p:nvSpPr>
        <p:spPr>
          <a:xfrm>
            <a:off x="1631639" y="4205539"/>
            <a:ext cx="254072" cy="350536"/>
          </a:xfrm>
          <a:prstGeom prst="foldedCorner">
            <a:avLst/>
          </a:prstGeom>
          <a:solidFill>
            <a:srgbClr val="F1F9F9"/>
          </a:solidFill>
          <a:ln w="1905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84" name="メモ 83"/>
          <p:cNvSpPr/>
          <p:nvPr/>
        </p:nvSpPr>
        <p:spPr>
          <a:xfrm>
            <a:off x="2056020" y="4227434"/>
            <a:ext cx="254072" cy="350536"/>
          </a:xfrm>
          <a:prstGeom prst="foldedCorner">
            <a:avLst/>
          </a:prstGeom>
          <a:solidFill>
            <a:srgbClr val="F1F9F9"/>
          </a:solidFill>
          <a:ln w="1905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88" name="メモ 87"/>
          <p:cNvSpPr/>
          <p:nvPr/>
        </p:nvSpPr>
        <p:spPr>
          <a:xfrm>
            <a:off x="3655274" y="3951056"/>
            <a:ext cx="254072" cy="350536"/>
          </a:xfrm>
          <a:prstGeom prst="foldedCorner">
            <a:avLst/>
          </a:prstGeom>
          <a:solidFill>
            <a:srgbClr val="F1F9F9"/>
          </a:solidFill>
          <a:ln w="1905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89" name="メモ 88"/>
          <p:cNvSpPr/>
          <p:nvPr/>
        </p:nvSpPr>
        <p:spPr>
          <a:xfrm>
            <a:off x="2800140" y="4252989"/>
            <a:ext cx="254072" cy="350536"/>
          </a:xfrm>
          <a:prstGeom prst="foldedCorner">
            <a:avLst/>
          </a:prstGeom>
          <a:solidFill>
            <a:srgbClr val="F1F9F9"/>
          </a:solidFill>
          <a:ln w="1905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90" name="メモ 89"/>
          <p:cNvSpPr/>
          <p:nvPr/>
        </p:nvSpPr>
        <p:spPr>
          <a:xfrm>
            <a:off x="2713041" y="4923947"/>
            <a:ext cx="428270" cy="517362"/>
          </a:xfrm>
          <a:prstGeom prst="foldedCorner">
            <a:avLst/>
          </a:prstGeom>
          <a:solidFill>
            <a:srgbClr val="FCF1EE"/>
          </a:solidFill>
          <a:ln w="19050">
            <a:solidFill>
              <a:srgbClr val="DD4609"/>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98" name="メモ 97"/>
          <p:cNvSpPr/>
          <p:nvPr/>
        </p:nvSpPr>
        <p:spPr>
          <a:xfrm>
            <a:off x="284407" y="4394193"/>
            <a:ext cx="196148" cy="247464"/>
          </a:xfrm>
          <a:prstGeom prst="foldedCorner">
            <a:avLst/>
          </a:prstGeom>
          <a:solidFill>
            <a:srgbClr val="FCF1EE"/>
          </a:solidFill>
          <a:ln w="19050">
            <a:solidFill>
              <a:srgbClr val="DD4609"/>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99" name="メモ 98"/>
          <p:cNvSpPr/>
          <p:nvPr/>
        </p:nvSpPr>
        <p:spPr>
          <a:xfrm>
            <a:off x="292915" y="3640159"/>
            <a:ext cx="199804" cy="283380"/>
          </a:xfrm>
          <a:prstGeom prst="foldedCorner">
            <a:avLst/>
          </a:prstGeom>
          <a:solidFill>
            <a:srgbClr val="F1F9F9"/>
          </a:solidFill>
          <a:ln w="1905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00" name="テキスト ボックス 99"/>
          <p:cNvSpPr txBox="1"/>
          <p:nvPr/>
        </p:nvSpPr>
        <p:spPr>
          <a:xfrm>
            <a:off x="2713041" y="4967400"/>
            <a:ext cx="422104" cy="400110"/>
          </a:xfrm>
          <a:prstGeom prst="rect">
            <a:avLst/>
          </a:prstGeom>
          <a:noFill/>
        </p:spPr>
        <p:txBody>
          <a:bodyPr wrap="square" rtlCol="0">
            <a:spAutoFit/>
          </a:bodyPr>
          <a:lstStyle/>
          <a:p>
            <a:r>
              <a:rPr lang="ja-JP" altLang="en-US" sz="2000" dirty="0" smtClean="0"/>
              <a:t>新</a:t>
            </a:r>
            <a:endParaRPr kumimoji="1" lang="ja-JP" altLang="en-US" sz="2000" dirty="0"/>
          </a:p>
        </p:txBody>
      </p:sp>
      <p:sp>
        <p:nvSpPr>
          <p:cNvPr id="101" name="テキスト ボックス 100"/>
          <p:cNvSpPr txBox="1"/>
          <p:nvPr/>
        </p:nvSpPr>
        <p:spPr>
          <a:xfrm>
            <a:off x="2453142" y="2659294"/>
            <a:ext cx="480355" cy="400110"/>
          </a:xfrm>
          <a:prstGeom prst="rect">
            <a:avLst/>
          </a:prstGeom>
          <a:noFill/>
        </p:spPr>
        <p:txBody>
          <a:bodyPr wrap="square" rtlCol="0">
            <a:spAutoFit/>
          </a:bodyPr>
          <a:lstStyle/>
          <a:p>
            <a:r>
              <a:rPr kumimoji="1" lang="ja-JP" altLang="en-US" sz="2000" dirty="0" smtClean="0"/>
              <a:t>旧</a:t>
            </a:r>
            <a:endParaRPr kumimoji="1" lang="ja-JP" altLang="en-US" sz="2000" dirty="0"/>
          </a:p>
        </p:txBody>
      </p:sp>
      <p:sp>
        <p:nvSpPr>
          <p:cNvPr id="103" name="テキスト ボックス 102"/>
          <p:cNvSpPr txBox="1"/>
          <p:nvPr/>
        </p:nvSpPr>
        <p:spPr>
          <a:xfrm>
            <a:off x="8118476" y="5167455"/>
            <a:ext cx="809119" cy="400110"/>
          </a:xfrm>
          <a:prstGeom prst="rect">
            <a:avLst/>
          </a:prstGeom>
          <a:noFill/>
        </p:spPr>
        <p:txBody>
          <a:bodyPr wrap="square" rtlCol="0">
            <a:spAutoFit/>
          </a:bodyPr>
          <a:lstStyle/>
          <a:p>
            <a:r>
              <a:rPr lang="ja-JP" altLang="en-US" sz="2000" dirty="0"/>
              <a:t>出力</a:t>
            </a:r>
            <a:endParaRPr kumimoji="1" lang="ja-JP" altLang="en-US" sz="2000" dirty="0"/>
          </a:p>
        </p:txBody>
      </p:sp>
      <p:sp>
        <p:nvSpPr>
          <p:cNvPr id="104" name="メモ 103"/>
          <p:cNvSpPr/>
          <p:nvPr/>
        </p:nvSpPr>
        <p:spPr>
          <a:xfrm>
            <a:off x="8241693" y="5591277"/>
            <a:ext cx="508260" cy="585788"/>
          </a:xfrm>
          <a:prstGeom prst="foldedCorner">
            <a:avLst/>
          </a:prstGeom>
          <a:solidFill>
            <a:srgbClr val="F1F9F9"/>
          </a:solidFill>
          <a:ln w="1905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6" name="フリーフォーム 15"/>
          <p:cNvSpPr/>
          <p:nvPr/>
        </p:nvSpPr>
        <p:spPr>
          <a:xfrm>
            <a:off x="5796455" y="4833018"/>
            <a:ext cx="2438400" cy="469451"/>
          </a:xfrm>
          <a:custGeom>
            <a:avLst/>
            <a:gdLst>
              <a:gd name="connsiteX0" fmla="*/ 0 w 2438400"/>
              <a:gd name="connsiteY0" fmla="*/ 469451 h 469451"/>
              <a:gd name="connsiteX1" fmla="*/ 630621 w 2438400"/>
              <a:gd name="connsiteY1" fmla="*/ 54292 h 469451"/>
              <a:gd name="connsiteX2" fmla="*/ 1692166 w 2438400"/>
              <a:gd name="connsiteY2" fmla="*/ 38527 h 469451"/>
              <a:gd name="connsiteX3" fmla="*/ 2438400 w 2438400"/>
              <a:gd name="connsiteY3" fmla="*/ 364348 h 469451"/>
            </a:gdLst>
            <a:ahLst/>
            <a:cxnLst>
              <a:cxn ang="0">
                <a:pos x="connsiteX0" y="connsiteY0"/>
              </a:cxn>
              <a:cxn ang="0">
                <a:pos x="connsiteX1" y="connsiteY1"/>
              </a:cxn>
              <a:cxn ang="0">
                <a:pos x="connsiteX2" y="connsiteY2"/>
              </a:cxn>
              <a:cxn ang="0">
                <a:pos x="connsiteX3" y="connsiteY3"/>
              </a:cxn>
            </a:cxnLst>
            <a:rect l="l" t="t" r="r" b="b"/>
            <a:pathLst>
              <a:path w="2438400" h="469451">
                <a:moveTo>
                  <a:pt x="0" y="469451"/>
                </a:moveTo>
                <a:cubicBezTo>
                  <a:pt x="174296" y="297782"/>
                  <a:pt x="348593" y="126113"/>
                  <a:pt x="630621" y="54292"/>
                </a:cubicBezTo>
                <a:cubicBezTo>
                  <a:pt x="912649" y="-17529"/>
                  <a:pt x="1390870" y="-13149"/>
                  <a:pt x="1692166" y="38527"/>
                </a:cubicBezTo>
                <a:cubicBezTo>
                  <a:pt x="1993463" y="90203"/>
                  <a:pt x="2215931" y="227275"/>
                  <a:pt x="2438400" y="364348"/>
                </a:cubicBezTo>
              </a:path>
            </a:pathLst>
          </a:custGeom>
          <a:noFill/>
          <a:ln w="19050">
            <a:solidFill>
              <a:srgbClr val="92D050"/>
            </a:solidFill>
            <a:headEnd type="none"/>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4198360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6"/>
                                        </p:tgtEl>
                                        <p:attrNameLst>
                                          <p:attrName>style.visibility</p:attrName>
                                        </p:attrNameLst>
                                      </p:cBhvr>
                                      <p:to>
                                        <p:strVal val="visible"/>
                                      </p:to>
                                    </p:set>
                                    <p:animEffect transition="in" filter="fade">
                                      <p:cBhvr>
                                        <p:cTn id="10" dur="500"/>
                                        <p:tgtEl>
                                          <p:spTgt spid="46"/>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55"/>
                                        </p:tgtEl>
                                        <p:attrNameLst>
                                          <p:attrName>style.visibility</p:attrName>
                                        </p:attrNameLst>
                                      </p:cBhvr>
                                      <p:to>
                                        <p:strVal val="visible"/>
                                      </p:to>
                                    </p:set>
                                    <p:animEffect transition="in" filter="fade">
                                      <p:cBhvr>
                                        <p:cTn id="15" dur="500"/>
                                        <p:tgtEl>
                                          <p:spTgt spid="55"/>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64"/>
                                        </p:tgtEl>
                                        <p:attrNameLst>
                                          <p:attrName>style.visibility</p:attrName>
                                        </p:attrNameLst>
                                      </p:cBhvr>
                                      <p:to>
                                        <p:strVal val="visible"/>
                                      </p:to>
                                    </p:set>
                                    <p:animEffect transition="in" filter="fade">
                                      <p:cBhvr>
                                        <p:cTn id="18" dur="500"/>
                                        <p:tgtEl>
                                          <p:spTgt spid="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 grpId="0" animBg="1"/>
      <p:bldP spid="55" grpId="0" animBg="1"/>
      <p:bldP spid="6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正方形/長方形 37"/>
          <p:cNvSpPr/>
          <p:nvPr/>
        </p:nvSpPr>
        <p:spPr>
          <a:xfrm>
            <a:off x="8210079" y="3262184"/>
            <a:ext cx="781071" cy="961050"/>
          </a:xfrm>
          <a:prstGeom prst="rect">
            <a:avLst/>
          </a:prstGeom>
          <a:solidFill>
            <a:srgbClr val="FFC000"/>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37" name="角丸四角形 36"/>
          <p:cNvSpPr/>
          <p:nvPr/>
        </p:nvSpPr>
        <p:spPr>
          <a:xfrm>
            <a:off x="6652283" y="2406716"/>
            <a:ext cx="611951" cy="100460"/>
          </a:xfrm>
          <a:prstGeom prst="roundRect">
            <a:avLst/>
          </a:prstGeom>
          <a:solidFill>
            <a:srgbClr val="FFC000"/>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36" name="角丸四角形 35"/>
          <p:cNvSpPr/>
          <p:nvPr/>
        </p:nvSpPr>
        <p:spPr>
          <a:xfrm>
            <a:off x="6652283" y="2262724"/>
            <a:ext cx="720582" cy="119278"/>
          </a:xfrm>
          <a:prstGeom prst="roundRect">
            <a:avLst/>
          </a:prstGeom>
          <a:solidFill>
            <a:srgbClr val="FFC000"/>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35" name="角丸四角形 34"/>
          <p:cNvSpPr/>
          <p:nvPr/>
        </p:nvSpPr>
        <p:spPr>
          <a:xfrm>
            <a:off x="6657974" y="2137550"/>
            <a:ext cx="611951" cy="100460"/>
          </a:xfrm>
          <a:prstGeom prst="roundRect">
            <a:avLst/>
          </a:prstGeom>
          <a:solidFill>
            <a:srgbClr val="FFC000"/>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a:xfrm>
                <a:off x="457200" y="1600202"/>
                <a:ext cx="6050692" cy="4525963"/>
              </a:xfrm>
            </p:spPr>
            <p:txBody>
              <a:bodyPr/>
              <a:lstStyle/>
              <a:p>
                <a:pPr marL="457200" indent="-457200">
                  <a:buFont typeface="+mj-lt"/>
                  <a:buAutoNum type="arabicPeriod"/>
                </a:pPr>
                <a:r>
                  <a:rPr kumimoji="1" lang="ja-JP" altLang="en-US" sz="2400" dirty="0" smtClean="0"/>
                  <a:t>初期状態</a:t>
                </a:r>
                <a14:m>
                  <m:oMath xmlns:m="http://schemas.openxmlformats.org/officeDocument/2006/math">
                    <m:sSub>
                      <m:sSubPr>
                        <m:ctrlPr>
                          <a:rPr kumimoji="1" lang="en-US" altLang="ja-JP" sz="2400" b="0" i="1" smtClean="0">
                            <a:latin typeface="Cambria Math" panose="02040503050406030204" pitchFamily="18" charset="0"/>
                          </a:rPr>
                        </m:ctrlPr>
                      </m:sSubPr>
                      <m:e>
                        <m:r>
                          <a:rPr kumimoji="1" lang="en-US" altLang="ja-JP" sz="2400" b="0" i="1" smtClean="0">
                            <a:latin typeface="Cambria Math" panose="02040503050406030204" pitchFamily="18" charset="0"/>
                          </a:rPr>
                          <m:t>𝑠</m:t>
                        </m:r>
                      </m:e>
                      <m:sub>
                        <m:r>
                          <a:rPr kumimoji="1" lang="en-US" altLang="ja-JP" sz="2400" b="0" i="1" smtClean="0">
                            <a:latin typeface="Cambria Math" panose="02040503050406030204" pitchFamily="18" charset="0"/>
                          </a:rPr>
                          <m:t>0</m:t>
                        </m:r>
                      </m:sub>
                    </m:sSub>
                  </m:oMath>
                </a14:m>
                <a:r>
                  <a:rPr kumimoji="1" lang="en-US" altLang="ja-JP" sz="2400" dirty="0" smtClean="0"/>
                  <a:t>(</a:t>
                </a:r>
                <a:r>
                  <a:rPr kumimoji="1" lang="ja-JP" altLang="en-US" sz="2400" dirty="0" smtClean="0"/>
                  <a:t>旧版コード</a:t>
                </a:r>
                <a:r>
                  <a:rPr kumimoji="1" lang="en-US" altLang="ja-JP" sz="2400" dirty="0" smtClean="0"/>
                  <a:t>)</a:t>
                </a:r>
                <a:r>
                  <a:rPr kumimoji="1" lang="ja-JP" altLang="en-US" sz="2400" dirty="0" smtClean="0"/>
                  <a:t>を，新版コード</a:t>
                </a:r>
                <a14:m>
                  <m:oMath xmlns:m="http://schemas.openxmlformats.org/officeDocument/2006/math">
                    <m:sSub>
                      <m:sSubPr>
                        <m:ctrlPr>
                          <a:rPr lang="en-US" altLang="ja-JP" sz="2400" i="1">
                            <a:latin typeface="Cambria Math" panose="02040503050406030204" pitchFamily="18" charset="0"/>
                          </a:rPr>
                        </m:ctrlPr>
                      </m:sSubPr>
                      <m:e>
                        <m:r>
                          <a:rPr lang="en-US" altLang="ja-JP" sz="2400" i="1">
                            <a:latin typeface="Cambria Math" panose="02040503050406030204" pitchFamily="18" charset="0"/>
                          </a:rPr>
                          <m:t>𝑠</m:t>
                        </m:r>
                      </m:e>
                      <m:sub>
                        <m:r>
                          <a:rPr lang="en-US" altLang="ja-JP" sz="2400" b="0" i="1" smtClean="0">
                            <a:latin typeface="Cambria Math" panose="02040503050406030204" pitchFamily="18" charset="0"/>
                          </a:rPr>
                          <m:t>𝑛</m:t>
                        </m:r>
                      </m:sub>
                    </m:sSub>
                  </m:oMath>
                </a14:m>
                <a:r>
                  <a:rPr kumimoji="1" lang="ja-JP" altLang="en-US" sz="2400" dirty="0" smtClean="0"/>
                  <a:t>との差分</a:t>
                </a:r>
                <a:r>
                  <a:rPr kumimoji="1" lang="en-US" altLang="ja-JP" sz="2400" dirty="0" smtClean="0"/>
                  <a:t>(</a:t>
                </a:r>
                <a:r>
                  <a:rPr kumimoji="1" lang="ja-JP" altLang="en-US" sz="2400" dirty="0" smtClean="0"/>
                  <a:t>評価値</a:t>
                </a:r>
                <a:r>
                  <a:rPr kumimoji="1" lang="en-US" altLang="ja-JP" sz="2400" dirty="0" smtClean="0"/>
                  <a:t>)</a:t>
                </a:r>
                <a:r>
                  <a:rPr kumimoji="1" lang="ja-JP" altLang="en-US" sz="2400" dirty="0" smtClean="0"/>
                  <a:t>とともにキューに入れる</a:t>
                </a:r>
                <a:endParaRPr kumimoji="1" lang="en-US" altLang="ja-JP" sz="2400" dirty="0" smtClean="0"/>
              </a:p>
              <a:p>
                <a:pPr marL="457200" indent="-457200">
                  <a:buFont typeface="+mj-lt"/>
                  <a:buAutoNum type="arabicPeriod"/>
                </a:pPr>
                <a:r>
                  <a:rPr kumimoji="1" lang="ja-JP" altLang="en-US" sz="2400" dirty="0" smtClean="0"/>
                  <a:t>キューから評価値最良の状態を取り出す</a:t>
                </a:r>
                <a:r>
                  <a:rPr kumimoji="1" lang="en-US" altLang="ja-JP" sz="2400" dirty="0" smtClean="0"/>
                  <a:t>(</a:t>
                </a:r>
                <a14:m>
                  <m:oMath xmlns:m="http://schemas.openxmlformats.org/officeDocument/2006/math">
                    <m:sSub>
                      <m:sSubPr>
                        <m:ctrlPr>
                          <a:rPr lang="en-US" altLang="ja-JP" sz="2400" i="1">
                            <a:latin typeface="Cambria Math" panose="02040503050406030204" pitchFamily="18" charset="0"/>
                          </a:rPr>
                        </m:ctrlPr>
                      </m:sSubPr>
                      <m:e>
                        <m:r>
                          <a:rPr lang="en-US" altLang="ja-JP" sz="2400" i="1">
                            <a:latin typeface="Cambria Math" panose="02040503050406030204" pitchFamily="18" charset="0"/>
                          </a:rPr>
                          <m:t>𝑠</m:t>
                        </m:r>
                      </m:e>
                      <m:sub>
                        <m:r>
                          <a:rPr lang="en-US" altLang="ja-JP" sz="2400" i="1">
                            <a:latin typeface="Cambria Math" panose="02040503050406030204" pitchFamily="18" charset="0"/>
                          </a:rPr>
                          <m:t>𝑖</m:t>
                        </m:r>
                      </m:sub>
                    </m:sSub>
                  </m:oMath>
                </a14:m>
                <a:r>
                  <a:rPr kumimoji="1" lang="ja-JP" altLang="en-US" sz="2400" dirty="0" smtClean="0"/>
                  <a:t>とする</a:t>
                </a:r>
                <a:r>
                  <a:rPr kumimoji="1" lang="en-US" altLang="ja-JP" sz="2400" dirty="0" smtClean="0"/>
                  <a:t>)</a:t>
                </a:r>
              </a:p>
              <a:p>
                <a:pPr marL="457200" indent="-457200">
                  <a:buFont typeface="+mj-lt"/>
                  <a:buAutoNum type="arabicPeriod"/>
                </a:pPr>
                <a:r>
                  <a:rPr kumimoji="1" lang="en-US" altLang="ja-JP" sz="2400" dirty="0" smtClean="0"/>
                  <a:t> </a:t>
                </a:r>
                <a14:m>
                  <m:oMath xmlns:m="http://schemas.openxmlformats.org/officeDocument/2006/math">
                    <m:sSub>
                      <m:sSubPr>
                        <m:ctrlPr>
                          <a:rPr lang="en-US" altLang="ja-JP" sz="2400" i="1">
                            <a:latin typeface="Cambria Math" panose="02040503050406030204" pitchFamily="18" charset="0"/>
                          </a:rPr>
                        </m:ctrlPr>
                      </m:sSubPr>
                      <m:e>
                        <m:r>
                          <a:rPr lang="en-US" altLang="ja-JP" sz="2400" i="1">
                            <a:latin typeface="Cambria Math" panose="02040503050406030204" pitchFamily="18" charset="0"/>
                          </a:rPr>
                          <m:t>𝑠</m:t>
                        </m:r>
                      </m:e>
                      <m:sub>
                        <m:r>
                          <a:rPr lang="en-US" altLang="ja-JP" sz="2400" i="1">
                            <a:latin typeface="Cambria Math" panose="02040503050406030204" pitchFamily="18" charset="0"/>
                          </a:rPr>
                          <m:t>𝑖</m:t>
                        </m:r>
                      </m:sub>
                    </m:sSub>
                  </m:oMath>
                </a14:m>
                <a:r>
                  <a:rPr kumimoji="1" lang="ja-JP" altLang="en-US" sz="2400" dirty="0" smtClean="0"/>
                  <a:t>と</a:t>
                </a:r>
                <a14:m>
                  <m:oMath xmlns:m="http://schemas.openxmlformats.org/officeDocument/2006/math">
                    <m:sSub>
                      <m:sSubPr>
                        <m:ctrlPr>
                          <a:rPr lang="en-US" altLang="ja-JP" sz="2400" i="1">
                            <a:latin typeface="Cambria Math" panose="02040503050406030204" pitchFamily="18" charset="0"/>
                          </a:rPr>
                        </m:ctrlPr>
                      </m:sSubPr>
                      <m:e>
                        <m:r>
                          <a:rPr lang="en-US" altLang="ja-JP" sz="2400" i="1">
                            <a:latin typeface="Cambria Math" panose="02040503050406030204" pitchFamily="18" charset="0"/>
                          </a:rPr>
                          <m:t>𝑠</m:t>
                        </m:r>
                      </m:e>
                      <m:sub>
                        <m:r>
                          <a:rPr lang="en-US" altLang="ja-JP" sz="2400" b="0" i="1" smtClean="0">
                            <a:latin typeface="Cambria Math" panose="02040503050406030204" pitchFamily="18" charset="0"/>
                          </a:rPr>
                          <m:t>𝑛</m:t>
                        </m:r>
                      </m:sub>
                    </m:sSub>
                  </m:oMath>
                </a14:m>
                <a:r>
                  <a:rPr kumimoji="1" lang="ja-JP" altLang="en-US" sz="2400" dirty="0" err="1" smtClean="0"/>
                  <a:t>とを</a:t>
                </a:r>
                <a:r>
                  <a:rPr lang="ja-JP" altLang="en-US" sz="2400" dirty="0"/>
                  <a:t>比較</a:t>
                </a:r>
                <a:r>
                  <a:rPr lang="ja-JP" altLang="en-US" sz="2400" dirty="0" smtClean="0"/>
                  <a:t>し，適用された可能性のあるリファクタリングを列挙</a:t>
                </a:r>
                <a:endParaRPr lang="en-US" altLang="ja-JP" sz="2400" dirty="0" smtClean="0"/>
              </a:p>
              <a:p>
                <a:pPr marL="457200" indent="-457200">
                  <a:buFont typeface="+mj-lt"/>
                  <a:buAutoNum type="arabicPeriod"/>
                </a:pPr>
                <a:r>
                  <a:rPr kumimoji="1" lang="ja-JP" altLang="en-US" sz="2400" dirty="0" smtClean="0"/>
                  <a:t>列挙されたリファクタリングを</a:t>
                </a:r>
                <a14:m>
                  <m:oMath xmlns:m="http://schemas.openxmlformats.org/officeDocument/2006/math">
                    <m:sSub>
                      <m:sSubPr>
                        <m:ctrlPr>
                          <a:rPr lang="en-US" altLang="ja-JP" sz="2400" i="1">
                            <a:latin typeface="Cambria Math" panose="02040503050406030204" pitchFamily="18" charset="0"/>
                          </a:rPr>
                        </m:ctrlPr>
                      </m:sSubPr>
                      <m:e>
                        <m:r>
                          <a:rPr lang="en-US" altLang="ja-JP" sz="2400" i="1">
                            <a:latin typeface="Cambria Math" panose="02040503050406030204" pitchFamily="18" charset="0"/>
                          </a:rPr>
                          <m:t>𝑠</m:t>
                        </m:r>
                      </m:e>
                      <m:sub>
                        <m:r>
                          <a:rPr lang="en-US" altLang="ja-JP" sz="2400" i="1">
                            <a:latin typeface="Cambria Math" panose="02040503050406030204" pitchFamily="18" charset="0"/>
                          </a:rPr>
                          <m:t>𝑖</m:t>
                        </m:r>
                      </m:sub>
                    </m:sSub>
                  </m:oMath>
                </a14:m>
                <a:r>
                  <a:rPr kumimoji="1" lang="ja-JP" altLang="en-US" sz="2400" dirty="0" smtClean="0"/>
                  <a:t>に適用し，評価値を計算し，それぞれキューに入れる</a:t>
                </a:r>
                <a:endParaRPr kumimoji="1" lang="en-US" altLang="ja-JP" sz="2400" dirty="0" smtClean="0"/>
              </a:p>
              <a:p>
                <a:pPr marL="457200" indent="-457200">
                  <a:buFont typeface="+mj-lt"/>
                  <a:buAutoNum type="arabicPeriod"/>
                </a:pPr>
                <a:r>
                  <a:rPr lang="ja-JP" altLang="en-US" sz="2400" dirty="0" smtClean="0"/>
                  <a:t>終了条件を満たせば評価値最良の状態</a:t>
                </a:r>
                <a14:m>
                  <m:oMath xmlns:m="http://schemas.openxmlformats.org/officeDocument/2006/math">
                    <m:sSub>
                      <m:sSubPr>
                        <m:ctrlPr>
                          <a:rPr lang="en-US" altLang="ja-JP" sz="2400" i="1">
                            <a:latin typeface="Cambria Math" panose="02040503050406030204" pitchFamily="18" charset="0"/>
                          </a:rPr>
                        </m:ctrlPr>
                      </m:sSubPr>
                      <m:e>
                        <m:r>
                          <a:rPr lang="en-US" altLang="ja-JP" sz="2400" i="1">
                            <a:latin typeface="Cambria Math" panose="02040503050406030204" pitchFamily="18" charset="0"/>
                          </a:rPr>
                          <m:t>𝑠</m:t>
                        </m:r>
                      </m:e>
                      <m:sub>
                        <m:r>
                          <a:rPr lang="en-US" altLang="ja-JP" sz="2400" b="0" i="1" smtClean="0">
                            <a:latin typeface="Cambria Math" panose="02040503050406030204" pitchFamily="18" charset="0"/>
                          </a:rPr>
                          <m:t>𝑡</m:t>
                        </m:r>
                      </m:sub>
                    </m:sSub>
                  </m:oMath>
                </a14:m>
                <a:r>
                  <a:rPr lang="ja-JP" altLang="en-US" sz="2400" dirty="0" smtClean="0"/>
                  <a:t>を探索結果とし，そうでなければ</a:t>
                </a:r>
                <a:r>
                  <a:rPr lang="en-US" altLang="ja-JP" sz="2400" dirty="0" smtClean="0"/>
                  <a:t>2</a:t>
                </a:r>
                <a:r>
                  <a:rPr lang="ja-JP" altLang="en-US" sz="2400" dirty="0" smtClean="0"/>
                  <a:t>へ</a:t>
                </a:r>
                <a:endParaRPr kumimoji="1" lang="en-US" altLang="ja-JP" sz="2400" dirty="0" smtClean="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xfrm>
                <a:off x="457200" y="1600202"/>
                <a:ext cx="6050692" cy="4525963"/>
              </a:xfrm>
              <a:blipFill rotWithShape="0">
                <a:blip r:embed="rId2"/>
                <a:stretch>
                  <a:fillRect l="-1309" t="-1482" r="-1309"/>
                </a:stretch>
              </a:blipFill>
            </p:spPr>
            <p:txBody>
              <a:bodyPr/>
              <a:lstStyle/>
              <a:p>
                <a:r>
                  <a:rPr lang="ja-JP" altLang="en-US">
                    <a:noFill/>
                  </a:rPr>
                  <a:t> </a:t>
                </a:r>
              </a:p>
            </p:txBody>
          </p:sp>
        </mc:Fallback>
      </mc:AlternateContent>
      <p:sp>
        <p:nvSpPr>
          <p:cNvPr id="4" name="スライド番号プレースホルダー 3"/>
          <p:cNvSpPr>
            <a:spLocks noGrp="1"/>
          </p:cNvSpPr>
          <p:nvPr>
            <p:ph type="sldNum" sz="quarter" idx="12"/>
          </p:nvPr>
        </p:nvSpPr>
        <p:spPr/>
        <p:txBody>
          <a:bodyPr/>
          <a:lstStyle/>
          <a:p>
            <a:fld id="{04B3F2D8-AADF-41CF-B8BC-E48199EDBE0E}" type="slidenum">
              <a:rPr kumimoji="1" lang="ja-JP" altLang="en-US" smtClean="0"/>
              <a:t>12</a:t>
            </a:fld>
            <a:endParaRPr kumimoji="1" lang="ja-JP" altLang="en-US"/>
          </a:p>
        </p:txBody>
      </p:sp>
      <p:sp>
        <p:nvSpPr>
          <p:cNvPr id="5" name="タイトル 1"/>
          <p:cNvSpPr>
            <a:spLocks noGrp="1"/>
          </p:cNvSpPr>
          <p:nvPr>
            <p:ph type="title"/>
          </p:nvPr>
        </p:nvSpPr>
        <p:spPr>
          <a:xfrm>
            <a:off x="457200" y="274638"/>
            <a:ext cx="8218488" cy="1143000"/>
          </a:xfrm>
        </p:spPr>
        <p:txBody>
          <a:bodyPr/>
          <a:lstStyle/>
          <a:p>
            <a:r>
              <a:rPr kumimoji="1" lang="en-US" altLang="ja-JP" dirty="0" smtClean="0"/>
              <a:t>Step 2(1/3):</a:t>
            </a:r>
            <a:r>
              <a:rPr kumimoji="1" lang="ja-JP" altLang="en-US" dirty="0" smtClean="0"/>
              <a:t>探索の手順</a:t>
            </a:r>
            <a:endParaRPr kumimoji="1" lang="ja-JP" altLang="en-US" dirty="0"/>
          </a:p>
        </p:txBody>
      </p:sp>
      <p:sp>
        <p:nvSpPr>
          <p:cNvPr id="6" name="メモ 5"/>
          <p:cNvSpPr/>
          <p:nvPr/>
        </p:nvSpPr>
        <p:spPr>
          <a:xfrm>
            <a:off x="7640080" y="1715533"/>
            <a:ext cx="556569" cy="393354"/>
          </a:xfrm>
          <a:prstGeom prst="foldedCorner">
            <a:avLst/>
          </a:prstGeom>
          <a:solidFill>
            <a:schemeClr val="accent5">
              <a:lumMod val="90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7" name="四角形吹き出し 6"/>
          <p:cNvSpPr/>
          <p:nvPr/>
        </p:nvSpPr>
        <p:spPr>
          <a:xfrm>
            <a:off x="8306165" y="1912210"/>
            <a:ext cx="640127" cy="312006"/>
          </a:xfrm>
          <a:prstGeom prst="wedgeRectCallout">
            <a:avLst>
              <a:gd name="adj1" fmla="val -64588"/>
              <a:gd name="adj2" fmla="val -32550"/>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8" name="テキスト ボックス 7"/>
          <p:cNvSpPr txBox="1"/>
          <p:nvPr/>
        </p:nvSpPr>
        <p:spPr>
          <a:xfrm>
            <a:off x="8306165" y="1883547"/>
            <a:ext cx="684985" cy="369332"/>
          </a:xfrm>
          <a:prstGeom prst="rect">
            <a:avLst/>
          </a:prstGeom>
          <a:noFill/>
        </p:spPr>
        <p:txBody>
          <a:bodyPr wrap="square" rtlCol="0">
            <a:spAutoFit/>
          </a:bodyPr>
          <a:lstStyle/>
          <a:p>
            <a:r>
              <a:rPr kumimoji="1" lang="en-US" altLang="ja-JP" dirty="0" smtClean="0"/>
              <a:t>0.85</a:t>
            </a:r>
            <a:endParaRPr kumimoji="1" lang="ja-JP" altLang="en-US" dirty="0"/>
          </a:p>
        </p:txBody>
      </p:sp>
      <p:cxnSp>
        <p:nvCxnSpPr>
          <p:cNvPr id="10" name="直線矢印コネクタ 9"/>
          <p:cNvCxnSpPr/>
          <p:nvPr/>
        </p:nvCxnSpPr>
        <p:spPr>
          <a:xfrm>
            <a:off x="8097795" y="2224216"/>
            <a:ext cx="449626" cy="96159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 name="四角形吹き出し 10"/>
          <p:cNvSpPr/>
          <p:nvPr/>
        </p:nvSpPr>
        <p:spPr>
          <a:xfrm>
            <a:off x="6598508" y="2051222"/>
            <a:ext cx="932055" cy="560173"/>
          </a:xfrm>
          <a:prstGeom prst="wedgeRectCallout">
            <a:avLst>
              <a:gd name="adj1" fmla="val 68100"/>
              <a:gd name="adj2" fmla="val -38225"/>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2" name="テキスト ボックス 11"/>
          <p:cNvSpPr txBox="1"/>
          <p:nvPr/>
        </p:nvSpPr>
        <p:spPr>
          <a:xfrm>
            <a:off x="6639663" y="2076054"/>
            <a:ext cx="1041572" cy="461665"/>
          </a:xfrm>
          <a:prstGeom prst="rect">
            <a:avLst/>
          </a:prstGeom>
          <a:noFill/>
        </p:spPr>
        <p:txBody>
          <a:bodyPr wrap="square" rtlCol="0">
            <a:spAutoFit/>
          </a:bodyPr>
          <a:lstStyle/>
          <a:p>
            <a:r>
              <a:rPr kumimoji="1" lang="ja-JP" altLang="en-US" sz="800" dirty="0" smtClean="0"/>
              <a:t>メソッド抽出</a:t>
            </a:r>
            <a:endParaRPr kumimoji="1" lang="en-US" altLang="ja-JP" sz="800" dirty="0" smtClean="0"/>
          </a:p>
          <a:p>
            <a:r>
              <a:rPr lang="ja-JP" altLang="en-US" sz="800" dirty="0" smtClean="0"/>
              <a:t>フィールド引上</a:t>
            </a:r>
            <a:endParaRPr lang="en-US" altLang="ja-JP" sz="800" dirty="0" smtClean="0"/>
          </a:p>
          <a:p>
            <a:r>
              <a:rPr kumimoji="1" lang="en-US" altLang="ja-JP" sz="800" dirty="0" smtClean="0"/>
              <a:t>…</a:t>
            </a:r>
            <a:endParaRPr kumimoji="1" lang="ja-JP" altLang="en-US" sz="800" dirty="0"/>
          </a:p>
        </p:txBody>
      </p:sp>
      <p:cxnSp>
        <p:nvCxnSpPr>
          <p:cNvPr id="13" name="直線矢印コネクタ 12"/>
          <p:cNvCxnSpPr/>
          <p:nvPr/>
        </p:nvCxnSpPr>
        <p:spPr>
          <a:xfrm>
            <a:off x="7918364" y="2224216"/>
            <a:ext cx="6436" cy="93911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6" name="直線矢印コネクタ 15"/>
          <p:cNvCxnSpPr/>
          <p:nvPr/>
        </p:nvCxnSpPr>
        <p:spPr>
          <a:xfrm flipH="1">
            <a:off x="7372865" y="2252879"/>
            <a:ext cx="395417" cy="841207"/>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9" name="メモ 18"/>
          <p:cNvSpPr/>
          <p:nvPr/>
        </p:nvSpPr>
        <p:spPr>
          <a:xfrm>
            <a:off x="8302497" y="3323414"/>
            <a:ext cx="556569" cy="393354"/>
          </a:xfrm>
          <a:prstGeom prst="foldedCorner">
            <a:avLst/>
          </a:prstGeom>
          <a:solidFill>
            <a:schemeClr val="accent5">
              <a:lumMod val="90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20" name="メモ 19"/>
          <p:cNvSpPr/>
          <p:nvPr/>
        </p:nvSpPr>
        <p:spPr>
          <a:xfrm>
            <a:off x="7653510" y="3323414"/>
            <a:ext cx="556569" cy="393354"/>
          </a:xfrm>
          <a:prstGeom prst="foldedCorner">
            <a:avLst/>
          </a:prstGeom>
          <a:solidFill>
            <a:schemeClr val="accent5">
              <a:lumMod val="90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22" name="四角形吹き出し 21"/>
          <p:cNvSpPr/>
          <p:nvPr/>
        </p:nvSpPr>
        <p:spPr>
          <a:xfrm>
            <a:off x="8281452" y="3817685"/>
            <a:ext cx="640127" cy="312006"/>
          </a:xfrm>
          <a:prstGeom prst="wedgeRectCallout">
            <a:avLst>
              <a:gd name="adj1" fmla="val -20833"/>
              <a:gd name="adj2" fmla="val -95917"/>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23" name="テキスト ボックス 22"/>
          <p:cNvSpPr txBox="1"/>
          <p:nvPr/>
        </p:nvSpPr>
        <p:spPr>
          <a:xfrm>
            <a:off x="8281452" y="3789022"/>
            <a:ext cx="684985" cy="369332"/>
          </a:xfrm>
          <a:prstGeom prst="rect">
            <a:avLst/>
          </a:prstGeom>
          <a:noFill/>
        </p:spPr>
        <p:txBody>
          <a:bodyPr wrap="square" rtlCol="0">
            <a:spAutoFit/>
          </a:bodyPr>
          <a:lstStyle/>
          <a:p>
            <a:r>
              <a:rPr kumimoji="1" lang="en-US" altLang="ja-JP" dirty="0" smtClean="0"/>
              <a:t>0.65</a:t>
            </a:r>
            <a:endParaRPr kumimoji="1" lang="ja-JP" altLang="en-US" dirty="0"/>
          </a:p>
        </p:txBody>
      </p:sp>
      <p:sp>
        <p:nvSpPr>
          <p:cNvPr id="24" name="四角形吹き出し 23"/>
          <p:cNvSpPr/>
          <p:nvPr/>
        </p:nvSpPr>
        <p:spPr>
          <a:xfrm>
            <a:off x="7517478" y="3813998"/>
            <a:ext cx="640127" cy="312006"/>
          </a:xfrm>
          <a:prstGeom prst="wedgeRectCallout">
            <a:avLst>
              <a:gd name="adj1" fmla="val -13112"/>
              <a:gd name="adj2" fmla="val -82715"/>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25" name="テキスト ボックス 24"/>
          <p:cNvSpPr txBox="1"/>
          <p:nvPr/>
        </p:nvSpPr>
        <p:spPr>
          <a:xfrm>
            <a:off x="7517478" y="3785335"/>
            <a:ext cx="684985" cy="369332"/>
          </a:xfrm>
          <a:prstGeom prst="rect">
            <a:avLst/>
          </a:prstGeom>
          <a:noFill/>
        </p:spPr>
        <p:txBody>
          <a:bodyPr wrap="square" rtlCol="0">
            <a:spAutoFit/>
          </a:bodyPr>
          <a:lstStyle/>
          <a:p>
            <a:r>
              <a:rPr kumimoji="1" lang="en-US" altLang="ja-JP" dirty="0" smtClean="0"/>
              <a:t>0.90</a:t>
            </a:r>
            <a:endParaRPr kumimoji="1" lang="ja-JP" altLang="en-US" dirty="0"/>
          </a:p>
        </p:txBody>
      </p:sp>
      <p:cxnSp>
        <p:nvCxnSpPr>
          <p:cNvPr id="26" name="直線矢印コネクタ 25"/>
          <p:cNvCxnSpPr/>
          <p:nvPr/>
        </p:nvCxnSpPr>
        <p:spPr>
          <a:xfrm flipH="1">
            <a:off x="8281452" y="4223234"/>
            <a:ext cx="142812" cy="599473"/>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9" name="メモ 28"/>
          <p:cNvSpPr/>
          <p:nvPr/>
        </p:nvSpPr>
        <p:spPr>
          <a:xfrm>
            <a:off x="8020577" y="4891796"/>
            <a:ext cx="556569" cy="393354"/>
          </a:xfrm>
          <a:prstGeom prst="foldedCorner">
            <a:avLst/>
          </a:prstGeom>
          <a:solidFill>
            <a:schemeClr val="accent5">
              <a:lumMod val="90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30" name="四角形吹き出し 29"/>
          <p:cNvSpPr/>
          <p:nvPr/>
        </p:nvSpPr>
        <p:spPr>
          <a:xfrm>
            <a:off x="7999532" y="5386067"/>
            <a:ext cx="640127" cy="312006"/>
          </a:xfrm>
          <a:prstGeom prst="wedgeRectCallout">
            <a:avLst>
              <a:gd name="adj1" fmla="val -20833"/>
              <a:gd name="adj2" fmla="val -95917"/>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31" name="テキスト ボックス 30"/>
          <p:cNvSpPr txBox="1"/>
          <p:nvPr/>
        </p:nvSpPr>
        <p:spPr>
          <a:xfrm>
            <a:off x="7999532" y="5357404"/>
            <a:ext cx="684985" cy="369332"/>
          </a:xfrm>
          <a:prstGeom prst="rect">
            <a:avLst/>
          </a:prstGeom>
          <a:noFill/>
        </p:spPr>
        <p:txBody>
          <a:bodyPr wrap="square" rtlCol="0">
            <a:spAutoFit/>
          </a:bodyPr>
          <a:lstStyle/>
          <a:p>
            <a:r>
              <a:rPr kumimoji="1" lang="en-US" altLang="ja-JP" dirty="0" smtClean="0"/>
              <a:t>0.60</a:t>
            </a:r>
            <a:endParaRPr kumimoji="1" lang="ja-JP" altLang="en-US" dirty="0"/>
          </a:p>
        </p:txBody>
      </p:sp>
    </p:spTree>
    <p:extLst>
      <p:ext uri="{BB962C8B-B14F-4D97-AF65-F5344CB8AC3E}">
        <p14:creationId xmlns:p14="http://schemas.microsoft.com/office/powerpoint/2010/main" val="21016587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7"/>
                                        </p:tgtEl>
                                        <p:attrNameLst>
                                          <p:attrName>style.visibility</p:attrName>
                                        </p:attrNameLst>
                                      </p:cBhvr>
                                      <p:to>
                                        <p:strVal val="visible"/>
                                      </p:to>
                                    </p:set>
                                    <p:animEffect transition="in" filter="fade">
                                      <p:cBhvr>
                                        <p:cTn id="20" dur="500"/>
                                        <p:tgtEl>
                                          <p:spTgt spid="7"/>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fade">
                                      <p:cBhvr>
                                        <p:cTn id="25" dur="500"/>
                                        <p:tgtEl>
                                          <p:spTgt spid="3">
                                            <p:txEl>
                                              <p:pRg st="1" end="1"/>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Effect transition="in" filter="fade">
                                      <p:cBhvr>
                                        <p:cTn id="30" dur="500"/>
                                        <p:tgtEl>
                                          <p:spTgt spid="3">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12"/>
                                        </p:tgtEl>
                                        <p:attrNameLst>
                                          <p:attrName>style.visibility</p:attrName>
                                        </p:attrNameLst>
                                      </p:cBhvr>
                                      <p:to>
                                        <p:strVal val="visible"/>
                                      </p:to>
                                    </p:set>
                                    <p:animEffect transition="in" filter="fade">
                                      <p:cBhvr>
                                        <p:cTn id="35" dur="500"/>
                                        <p:tgtEl>
                                          <p:spTgt spid="12"/>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11"/>
                                        </p:tgtEl>
                                        <p:attrNameLst>
                                          <p:attrName>style.visibility</p:attrName>
                                        </p:attrNameLst>
                                      </p:cBhvr>
                                      <p:to>
                                        <p:strVal val="visible"/>
                                      </p:to>
                                    </p:set>
                                    <p:animEffect transition="in" filter="fade">
                                      <p:cBhvr>
                                        <p:cTn id="38" dur="500"/>
                                        <p:tgtEl>
                                          <p:spTgt spid="11"/>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nodeType="clickEffect">
                                  <p:stCondLst>
                                    <p:cond delay="0"/>
                                  </p:stCondLst>
                                  <p:childTnLst>
                                    <p:set>
                                      <p:cBhvr>
                                        <p:cTn id="42" dur="1" fill="hold">
                                          <p:stCondLst>
                                            <p:cond delay="0"/>
                                          </p:stCondLst>
                                        </p:cTn>
                                        <p:tgtEl>
                                          <p:spTgt spid="3">
                                            <p:txEl>
                                              <p:pRg st="3" end="3"/>
                                            </p:txEl>
                                          </p:spTgt>
                                        </p:tgtEl>
                                        <p:attrNameLst>
                                          <p:attrName>style.visibility</p:attrName>
                                        </p:attrNameLst>
                                      </p:cBhvr>
                                      <p:to>
                                        <p:strVal val="visible"/>
                                      </p:to>
                                    </p:set>
                                    <p:animEffect transition="in" filter="fade">
                                      <p:cBhvr>
                                        <p:cTn id="43" dur="500"/>
                                        <p:tgtEl>
                                          <p:spTgt spid="3">
                                            <p:txEl>
                                              <p:pRg st="3" end="3"/>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nodeType="clickEffect">
                                  <p:stCondLst>
                                    <p:cond delay="0"/>
                                  </p:stCondLst>
                                  <p:childTnLst>
                                    <p:set>
                                      <p:cBhvr>
                                        <p:cTn id="47" dur="1" fill="hold">
                                          <p:stCondLst>
                                            <p:cond delay="0"/>
                                          </p:stCondLst>
                                        </p:cTn>
                                        <p:tgtEl>
                                          <p:spTgt spid="10"/>
                                        </p:tgtEl>
                                        <p:attrNameLst>
                                          <p:attrName>style.visibility</p:attrName>
                                        </p:attrNameLst>
                                      </p:cBhvr>
                                      <p:to>
                                        <p:strVal val="visible"/>
                                      </p:to>
                                    </p:set>
                                    <p:animEffect transition="in" filter="fade">
                                      <p:cBhvr>
                                        <p:cTn id="48" dur="500"/>
                                        <p:tgtEl>
                                          <p:spTgt spid="10"/>
                                        </p:tgtEl>
                                      </p:cBhvr>
                                    </p:animEffect>
                                  </p:childTnLst>
                                </p:cTn>
                              </p:par>
                              <p:par>
                                <p:cTn id="49" presetID="10" presetClass="entr" presetSubtype="0" fill="hold" grpId="0" nodeType="withEffect">
                                  <p:stCondLst>
                                    <p:cond delay="0"/>
                                  </p:stCondLst>
                                  <p:childTnLst>
                                    <p:set>
                                      <p:cBhvr>
                                        <p:cTn id="50" dur="1" fill="hold">
                                          <p:stCondLst>
                                            <p:cond delay="0"/>
                                          </p:stCondLst>
                                        </p:cTn>
                                        <p:tgtEl>
                                          <p:spTgt spid="19"/>
                                        </p:tgtEl>
                                        <p:attrNameLst>
                                          <p:attrName>style.visibility</p:attrName>
                                        </p:attrNameLst>
                                      </p:cBhvr>
                                      <p:to>
                                        <p:strVal val="visible"/>
                                      </p:to>
                                    </p:set>
                                    <p:animEffect transition="in" filter="fade">
                                      <p:cBhvr>
                                        <p:cTn id="51" dur="500"/>
                                        <p:tgtEl>
                                          <p:spTgt spid="19"/>
                                        </p:tgtEl>
                                      </p:cBhvr>
                                    </p:animEffect>
                                  </p:childTnLst>
                                </p:cTn>
                              </p:par>
                              <p:par>
                                <p:cTn id="52" presetID="10" presetClass="entr" presetSubtype="0" fill="hold" grpId="0" nodeType="withEffect">
                                  <p:stCondLst>
                                    <p:cond delay="0"/>
                                  </p:stCondLst>
                                  <p:childTnLst>
                                    <p:set>
                                      <p:cBhvr>
                                        <p:cTn id="53" dur="1" fill="hold">
                                          <p:stCondLst>
                                            <p:cond delay="0"/>
                                          </p:stCondLst>
                                        </p:cTn>
                                        <p:tgtEl>
                                          <p:spTgt spid="35"/>
                                        </p:tgtEl>
                                        <p:attrNameLst>
                                          <p:attrName>style.visibility</p:attrName>
                                        </p:attrNameLst>
                                      </p:cBhvr>
                                      <p:to>
                                        <p:strVal val="visible"/>
                                      </p:to>
                                    </p:set>
                                    <p:animEffect transition="in" filter="fade">
                                      <p:cBhvr>
                                        <p:cTn id="54" dur="500"/>
                                        <p:tgtEl>
                                          <p:spTgt spid="35"/>
                                        </p:tgtEl>
                                      </p:cBhvr>
                                    </p:animEffect>
                                  </p:childTnLst>
                                </p:cTn>
                              </p:par>
                            </p:childTnLst>
                          </p:cTn>
                        </p:par>
                      </p:childTnLst>
                    </p:cTn>
                  </p:par>
                  <p:par>
                    <p:cTn id="55" fill="hold">
                      <p:stCondLst>
                        <p:cond delay="indefinite"/>
                      </p:stCondLst>
                      <p:childTnLst>
                        <p:par>
                          <p:cTn id="56" fill="hold">
                            <p:stCondLst>
                              <p:cond delay="0"/>
                            </p:stCondLst>
                            <p:childTnLst>
                              <p:par>
                                <p:cTn id="57" presetID="10" presetClass="entr" presetSubtype="0" fill="hold" grpId="0" nodeType="clickEffect">
                                  <p:stCondLst>
                                    <p:cond delay="0"/>
                                  </p:stCondLst>
                                  <p:childTnLst>
                                    <p:set>
                                      <p:cBhvr>
                                        <p:cTn id="58" dur="1" fill="hold">
                                          <p:stCondLst>
                                            <p:cond delay="0"/>
                                          </p:stCondLst>
                                        </p:cTn>
                                        <p:tgtEl>
                                          <p:spTgt spid="23"/>
                                        </p:tgtEl>
                                        <p:attrNameLst>
                                          <p:attrName>style.visibility</p:attrName>
                                        </p:attrNameLst>
                                      </p:cBhvr>
                                      <p:to>
                                        <p:strVal val="visible"/>
                                      </p:to>
                                    </p:set>
                                    <p:animEffect transition="in" filter="fade">
                                      <p:cBhvr>
                                        <p:cTn id="59" dur="500"/>
                                        <p:tgtEl>
                                          <p:spTgt spid="23"/>
                                        </p:tgtEl>
                                      </p:cBhvr>
                                    </p:animEffect>
                                  </p:childTnLst>
                                </p:cTn>
                              </p:par>
                              <p:par>
                                <p:cTn id="60" presetID="10" presetClass="entr" presetSubtype="0" fill="hold" grpId="0" nodeType="withEffect">
                                  <p:stCondLst>
                                    <p:cond delay="0"/>
                                  </p:stCondLst>
                                  <p:childTnLst>
                                    <p:set>
                                      <p:cBhvr>
                                        <p:cTn id="61" dur="1" fill="hold">
                                          <p:stCondLst>
                                            <p:cond delay="0"/>
                                          </p:stCondLst>
                                        </p:cTn>
                                        <p:tgtEl>
                                          <p:spTgt spid="22"/>
                                        </p:tgtEl>
                                        <p:attrNameLst>
                                          <p:attrName>style.visibility</p:attrName>
                                        </p:attrNameLst>
                                      </p:cBhvr>
                                      <p:to>
                                        <p:strVal val="visible"/>
                                      </p:to>
                                    </p:set>
                                    <p:animEffect transition="in" filter="fade">
                                      <p:cBhvr>
                                        <p:cTn id="62" dur="500"/>
                                        <p:tgtEl>
                                          <p:spTgt spid="22"/>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xit" presetSubtype="0" fill="hold" grpId="1" nodeType="clickEffect">
                                  <p:stCondLst>
                                    <p:cond delay="0"/>
                                  </p:stCondLst>
                                  <p:childTnLst>
                                    <p:animEffect transition="out" filter="fade">
                                      <p:cBhvr>
                                        <p:cTn id="66" dur="500"/>
                                        <p:tgtEl>
                                          <p:spTgt spid="35"/>
                                        </p:tgtEl>
                                      </p:cBhvr>
                                    </p:animEffect>
                                    <p:set>
                                      <p:cBhvr>
                                        <p:cTn id="67" dur="1" fill="hold">
                                          <p:stCondLst>
                                            <p:cond delay="499"/>
                                          </p:stCondLst>
                                        </p:cTn>
                                        <p:tgtEl>
                                          <p:spTgt spid="35"/>
                                        </p:tgtEl>
                                        <p:attrNameLst>
                                          <p:attrName>style.visibility</p:attrName>
                                        </p:attrNameLst>
                                      </p:cBhvr>
                                      <p:to>
                                        <p:strVal val="hidden"/>
                                      </p:to>
                                    </p:se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nodeType="clickEffect">
                                  <p:stCondLst>
                                    <p:cond delay="0"/>
                                  </p:stCondLst>
                                  <p:childTnLst>
                                    <p:set>
                                      <p:cBhvr>
                                        <p:cTn id="71" dur="1" fill="hold">
                                          <p:stCondLst>
                                            <p:cond delay="0"/>
                                          </p:stCondLst>
                                        </p:cTn>
                                        <p:tgtEl>
                                          <p:spTgt spid="3">
                                            <p:txEl>
                                              <p:pRg st="4" end="4"/>
                                            </p:txEl>
                                          </p:spTgt>
                                        </p:tgtEl>
                                        <p:attrNameLst>
                                          <p:attrName>style.visibility</p:attrName>
                                        </p:attrNameLst>
                                      </p:cBhvr>
                                      <p:to>
                                        <p:strVal val="visible"/>
                                      </p:to>
                                    </p:set>
                                    <p:animEffect transition="in" filter="fade">
                                      <p:cBhvr>
                                        <p:cTn id="72" dur="500"/>
                                        <p:tgtEl>
                                          <p:spTgt spid="3">
                                            <p:txEl>
                                              <p:pRg st="4" end="4"/>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grpId="1" nodeType="clickEffect">
                                  <p:stCondLst>
                                    <p:cond delay="0"/>
                                  </p:stCondLst>
                                  <p:childTnLst>
                                    <p:set>
                                      <p:cBhvr>
                                        <p:cTn id="76" dur="1" fill="hold">
                                          <p:stCondLst>
                                            <p:cond delay="0"/>
                                          </p:stCondLst>
                                        </p:cTn>
                                        <p:tgtEl>
                                          <p:spTgt spid="36"/>
                                        </p:tgtEl>
                                        <p:attrNameLst>
                                          <p:attrName>style.visibility</p:attrName>
                                        </p:attrNameLst>
                                      </p:cBhvr>
                                      <p:to>
                                        <p:strVal val="visible"/>
                                      </p:to>
                                    </p:set>
                                    <p:animEffect transition="in" filter="fade">
                                      <p:cBhvr>
                                        <p:cTn id="77" dur="500"/>
                                        <p:tgtEl>
                                          <p:spTgt spid="36"/>
                                        </p:tgtEl>
                                      </p:cBhvr>
                                    </p:animEffect>
                                  </p:childTnLst>
                                </p:cTn>
                              </p:par>
                              <p:par>
                                <p:cTn id="78" presetID="10" presetClass="entr" presetSubtype="0" fill="hold" grpId="0" nodeType="withEffect">
                                  <p:stCondLst>
                                    <p:cond delay="0"/>
                                  </p:stCondLst>
                                  <p:childTnLst>
                                    <p:set>
                                      <p:cBhvr>
                                        <p:cTn id="79" dur="1" fill="hold">
                                          <p:stCondLst>
                                            <p:cond delay="0"/>
                                          </p:stCondLst>
                                        </p:cTn>
                                        <p:tgtEl>
                                          <p:spTgt spid="37"/>
                                        </p:tgtEl>
                                        <p:attrNameLst>
                                          <p:attrName>style.visibility</p:attrName>
                                        </p:attrNameLst>
                                      </p:cBhvr>
                                      <p:to>
                                        <p:strVal val="visible"/>
                                      </p:to>
                                    </p:set>
                                    <p:animEffect transition="in" filter="fade">
                                      <p:cBhvr>
                                        <p:cTn id="80" dur="500"/>
                                        <p:tgtEl>
                                          <p:spTgt spid="37"/>
                                        </p:tgtEl>
                                      </p:cBhvr>
                                    </p:animEffect>
                                  </p:childTnLst>
                                </p:cTn>
                              </p:par>
                            </p:childTnLst>
                          </p:cTn>
                        </p:par>
                      </p:childTnLst>
                    </p:cTn>
                  </p:par>
                  <p:par>
                    <p:cTn id="81" fill="hold">
                      <p:stCondLst>
                        <p:cond delay="indefinite"/>
                      </p:stCondLst>
                      <p:childTnLst>
                        <p:par>
                          <p:cTn id="82" fill="hold">
                            <p:stCondLst>
                              <p:cond delay="0"/>
                            </p:stCondLst>
                            <p:childTnLst>
                              <p:par>
                                <p:cTn id="83" presetID="10" presetClass="entr" presetSubtype="0" fill="hold" nodeType="clickEffect">
                                  <p:stCondLst>
                                    <p:cond delay="0"/>
                                  </p:stCondLst>
                                  <p:childTnLst>
                                    <p:set>
                                      <p:cBhvr>
                                        <p:cTn id="84" dur="1" fill="hold">
                                          <p:stCondLst>
                                            <p:cond delay="0"/>
                                          </p:stCondLst>
                                        </p:cTn>
                                        <p:tgtEl>
                                          <p:spTgt spid="13"/>
                                        </p:tgtEl>
                                        <p:attrNameLst>
                                          <p:attrName>style.visibility</p:attrName>
                                        </p:attrNameLst>
                                      </p:cBhvr>
                                      <p:to>
                                        <p:strVal val="visible"/>
                                      </p:to>
                                    </p:set>
                                    <p:animEffect transition="in" filter="fade">
                                      <p:cBhvr>
                                        <p:cTn id="85" dur="500"/>
                                        <p:tgtEl>
                                          <p:spTgt spid="13"/>
                                        </p:tgtEl>
                                      </p:cBhvr>
                                    </p:animEffect>
                                  </p:childTnLst>
                                </p:cTn>
                              </p:par>
                              <p:par>
                                <p:cTn id="86" presetID="10" presetClass="entr" presetSubtype="0" fill="hold" nodeType="withEffect">
                                  <p:stCondLst>
                                    <p:cond delay="0"/>
                                  </p:stCondLst>
                                  <p:childTnLst>
                                    <p:set>
                                      <p:cBhvr>
                                        <p:cTn id="87" dur="1" fill="hold">
                                          <p:stCondLst>
                                            <p:cond delay="0"/>
                                          </p:stCondLst>
                                        </p:cTn>
                                        <p:tgtEl>
                                          <p:spTgt spid="16"/>
                                        </p:tgtEl>
                                        <p:attrNameLst>
                                          <p:attrName>style.visibility</p:attrName>
                                        </p:attrNameLst>
                                      </p:cBhvr>
                                      <p:to>
                                        <p:strVal val="visible"/>
                                      </p:to>
                                    </p:set>
                                    <p:animEffect transition="in" filter="fade">
                                      <p:cBhvr>
                                        <p:cTn id="88" dur="500"/>
                                        <p:tgtEl>
                                          <p:spTgt spid="16"/>
                                        </p:tgtEl>
                                      </p:cBhvr>
                                    </p:animEffect>
                                  </p:childTnLst>
                                </p:cTn>
                              </p:par>
                              <p:par>
                                <p:cTn id="89" presetID="10" presetClass="entr" presetSubtype="0" fill="hold" grpId="0" nodeType="withEffect">
                                  <p:stCondLst>
                                    <p:cond delay="0"/>
                                  </p:stCondLst>
                                  <p:childTnLst>
                                    <p:set>
                                      <p:cBhvr>
                                        <p:cTn id="90" dur="1" fill="hold">
                                          <p:stCondLst>
                                            <p:cond delay="0"/>
                                          </p:stCondLst>
                                        </p:cTn>
                                        <p:tgtEl>
                                          <p:spTgt spid="24"/>
                                        </p:tgtEl>
                                        <p:attrNameLst>
                                          <p:attrName>style.visibility</p:attrName>
                                        </p:attrNameLst>
                                      </p:cBhvr>
                                      <p:to>
                                        <p:strVal val="visible"/>
                                      </p:to>
                                    </p:set>
                                    <p:animEffect transition="in" filter="fade">
                                      <p:cBhvr>
                                        <p:cTn id="91" dur="500"/>
                                        <p:tgtEl>
                                          <p:spTgt spid="24"/>
                                        </p:tgtEl>
                                      </p:cBhvr>
                                    </p:animEffect>
                                  </p:childTnLst>
                                </p:cTn>
                              </p:par>
                              <p:par>
                                <p:cTn id="92" presetID="10" presetClass="entr" presetSubtype="0" fill="hold" grpId="0" nodeType="withEffect">
                                  <p:stCondLst>
                                    <p:cond delay="0"/>
                                  </p:stCondLst>
                                  <p:childTnLst>
                                    <p:set>
                                      <p:cBhvr>
                                        <p:cTn id="93" dur="1" fill="hold">
                                          <p:stCondLst>
                                            <p:cond delay="0"/>
                                          </p:stCondLst>
                                        </p:cTn>
                                        <p:tgtEl>
                                          <p:spTgt spid="20"/>
                                        </p:tgtEl>
                                        <p:attrNameLst>
                                          <p:attrName>style.visibility</p:attrName>
                                        </p:attrNameLst>
                                      </p:cBhvr>
                                      <p:to>
                                        <p:strVal val="visible"/>
                                      </p:to>
                                    </p:set>
                                    <p:animEffect transition="in" filter="fade">
                                      <p:cBhvr>
                                        <p:cTn id="94" dur="500"/>
                                        <p:tgtEl>
                                          <p:spTgt spid="20"/>
                                        </p:tgtEl>
                                      </p:cBhvr>
                                    </p:animEffect>
                                  </p:childTnLst>
                                </p:cTn>
                              </p:par>
                              <p:par>
                                <p:cTn id="95" presetID="10" presetClass="entr" presetSubtype="0" fill="hold" grpId="0" nodeType="withEffect">
                                  <p:stCondLst>
                                    <p:cond delay="0"/>
                                  </p:stCondLst>
                                  <p:childTnLst>
                                    <p:set>
                                      <p:cBhvr>
                                        <p:cTn id="96" dur="1" fill="hold">
                                          <p:stCondLst>
                                            <p:cond delay="0"/>
                                          </p:stCondLst>
                                        </p:cTn>
                                        <p:tgtEl>
                                          <p:spTgt spid="25"/>
                                        </p:tgtEl>
                                        <p:attrNameLst>
                                          <p:attrName>style.visibility</p:attrName>
                                        </p:attrNameLst>
                                      </p:cBhvr>
                                      <p:to>
                                        <p:strVal val="visible"/>
                                      </p:to>
                                    </p:set>
                                    <p:animEffect transition="in" filter="fade">
                                      <p:cBhvr>
                                        <p:cTn id="97" dur="500"/>
                                        <p:tgtEl>
                                          <p:spTgt spid="25"/>
                                        </p:tgtEl>
                                      </p:cBhvr>
                                    </p:animEffect>
                                  </p:childTnLst>
                                </p:cTn>
                              </p:par>
                            </p:childTnLst>
                          </p:cTn>
                        </p:par>
                      </p:childTnLst>
                    </p:cTn>
                  </p:par>
                  <p:par>
                    <p:cTn id="98" fill="hold">
                      <p:stCondLst>
                        <p:cond delay="indefinite"/>
                      </p:stCondLst>
                      <p:childTnLst>
                        <p:par>
                          <p:cTn id="99" fill="hold">
                            <p:stCondLst>
                              <p:cond delay="0"/>
                            </p:stCondLst>
                            <p:childTnLst>
                              <p:par>
                                <p:cTn id="100" presetID="1" presetClass="entr" presetSubtype="0" fill="hold" grpId="0" nodeType="clickEffect">
                                  <p:stCondLst>
                                    <p:cond delay="0"/>
                                  </p:stCondLst>
                                  <p:childTnLst>
                                    <p:set>
                                      <p:cBhvr>
                                        <p:cTn id="101" dur="1" fill="hold">
                                          <p:stCondLst>
                                            <p:cond delay="0"/>
                                          </p:stCondLst>
                                        </p:cTn>
                                        <p:tgtEl>
                                          <p:spTgt spid="38"/>
                                        </p:tgtEl>
                                        <p:attrNameLst>
                                          <p:attrName>style.visibility</p:attrName>
                                        </p:attrNameLst>
                                      </p:cBhvr>
                                      <p:to>
                                        <p:strVal val="visible"/>
                                      </p:to>
                                    </p:set>
                                  </p:childTnLst>
                                </p:cTn>
                              </p:par>
                            </p:childTnLst>
                          </p:cTn>
                        </p:par>
                      </p:childTnLst>
                    </p:cTn>
                  </p:par>
                  <p:par>
                    <p:cTn id="102" fill="hold">
                      <p:stCondLst>
                        <p:cond delay="indefinite"/>
                      </p:stCondLst>
                      <p:childTnLst>
                        <p:par>
                          <p:cTn id="103" fill="hold">
                            <p:stCondLst>
                              <p:cond delay="0"/>
                            </p:stCondLst>
                            <p:childTnLst>
                              <p:par>
                                <p:cTn id="104" presetID="10" presetClass="entr" presetSubtype="0" fill="hold" nodeType="clickEffect">
                                  <p:stCondLst>
                                    <p:cond delay="0"/>
                                  </p:stCondLst>
                                  <p:childTnLst>
                                    <p:set>
                                      <p:cBhvr>
                                        <p:cTn id="105" dur="1" fill="hold">
                                          <p:stCondLst>
                                            <p:cond delay="0"/>
                                          </p:stCondLst>
                                        </p:cTn>
                                        <p:tgtEl>
                                          <p:spTgt spid="26"/>
                                        </p:tgtEl>
                                        <p:attrNameLst>
                                          <p:attrName>style.visibility</p:attrName>
                                        </p:attrNameLst>
                                      </p:cBhvr>
                                      <p:to>
                                        <p:strVal val="visible"/>
                                      </p:to>
                                    </p:set>
                                    <p:animEffect transition="in" filter="fade">
                                      <p:cBhvr>
                                        <p:cTn id="106" dur="500"/>
                                        <p:tgtEl>
                                          <p:spTgt spid="26"/>
                                        </p:tgtEl>
                                      </p:cBhvr>
                                    </p:animEffect>
                                  </p:childTnLst>
                                </p:cTn>
                              </p:par>
                              <p:par>
                                <p:cTn id="107" presetID="10" presetClass="entr" presetSubtype="0" fill="hold" grpId="0" nodeType="withEffect">
                                  <p:stCondLst>
                                    <p:cond delay="0"/>
                                  </p:stCondLst>
                                  <p:childTnLst>
                                    <p:set>
                                      <p:cBhvr>
                                        <p:cTn id="108" dur="1" fill="hold">
                                          <p:stCondLst>
                                            <p:cond delay="0"/>
                                          </p:stCondLst>
                                        </p:cTn>
                                        <p:tgtEl>
                                          <p:spTgt spid="30"/>
                                        </p:tgtEl>
                                        <p:attrNameLst>
                                          <p:attrName>style.visibility</p:attrName>
                                        </p:attrNameLst>
                                      </p:cBhvr>
                                      <p:to>
                                        <p:strVal val="visible"/>
                                      </p:to>
                                    </p:set>
                                    <p:animEffect transition="in" filter="fade">
                                      <p:cBhvr>
                                        <p:cTn id="109" dur="500"/>
                                        <p:tgtEl>
                                          <p:spTgt spid="30"/>
                                        </p:tgtEl>
                                      </p:cBhvr>
                                    </p:animEffect>
                                  </p:childTnLst>
                                </p:cTn>
                              </p:par>
                              <p:par>
                                <p:cTn id="110" presetID="10" presetClass="entr" presetSubtype="0" fill="hold" grpId="0" nodeType="withEffect">
                                  <p:stCondLst>
                                    <p:cond delay="0"/>
                                  </p:stCondLst>
                                  <p:childTnLst>
                                    <p:set>
                                      <p:cBhvr>
                                        <p:cTn id="111" dur="1" fill="hold">
                                          <p:stCondLst>
                                            <p:cond delay="0"/>
                                          </p:stCondLst>
                                        </p:cTn>
                                        <p:tgtEl>
                                          <p:spTgt spid="31"/>
                                        </p:tgtEl>
                                        <p:attrNameLst>
                                          <p:attrName>style.visibility</p:attrName>
                                        </p:attrNameLst>
                                      </p:cBhvr>
                                      <p:to>
                                        <p:strVal val="visible"/>
                                      </p:to>
                                    </p:set>
                                    <p:animEffect transition="in" filter="fade">
                                      <p:cBhvr>
                                        <p:cTn id="112" dur="500"/>
                                        <p:tgtEl>
                                          <p:spTgt spid="31"/>
                                        </p:tgtEl>
                                      </p:cBhvr>
                                    </p:animEffect>
                                  </p:childTnLst>
                                </p:cTn>
                              </p:par>
                              <p:par>
                                <p:cTn id="113" presetID="10" presetClass="entr" presetSubtype="0" fill="hold" grpId="0" nodeType="withEffect">
                                  <p:stCondLst>
                                    <p:cond delay="0"/>
                                  </p:stCondLst>
                                  <p:childTnLst>
                                    <p:set>
                                      <p:cBhvr>
                                        <p:cTn id="114" dur="1" fill="hold">
                                          <p:stCondLst>
                                            <p:cond delay="0"/>
                                          </p:stCondLst>
                                        </p:cTn>
                                        <p:tgtEl>
                                          <p:spTgt spid="29"/>
                                        </p:tgtEl>
                                        <p:attrNameLst>
                                          <p:attrName>style.visibility</p:attrName>
                                        </p:attrNameLst>
                                      </p:cBhvr>
                                      <p:to>
                                        <p:strVal val="visible"/>
                                      </p:to>
                                    </p:set>
                                    <p:animEffect transition="in" filter="fade">
                                      <p:cBhvr>
                                        <p:cTn id="115"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animBg="1"/>
      <p:bldP spid="37" grpId="0" animBg="1"/>
      <p:bldP spid="36" grpId="1" animBg="1"/>
      <p:bldP spid="35" grpId="0" animBg="1"/>
      <p:bldP spid="35" grpId="1" animBg="1"/>
      <p:bldP spid="6" grpId="0" animBg="1"/>
      <p:bldP spid="7" grpId="0" animBg="1"/>
      <p:bldP spid="8" grpId="0"/>
      <p:bldP spid="11" grpId="0" animBg="1"/>
      <p:bldP spid="12" grpId="0"/>
      <p:bldP spid="19" grpId="0" animBg="1"/>
      <p:bldP spid="20" grpId="0" animBg="1"/>
      <p:bldP spid="22" grpId="0" animBg="1"/>
      <p:bldP spid="23" grpId="0"/>
      <p:bldP spid="24" grpId="0" animBg="1"/>
      <p:bldP spid="25" grpId="0"/>
      <p:bldP spid="29" grpId="0" animBg="1"/>
      <p:bldP spid="30" grpId="0" animBg="1"/>
      <p:bldP spid="31"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Step 2(2/3):</a:t>
            </a:r>
            <a:r>
              <a:rPr kumimoji="1" lang="ja-JP" altLang="en-US" dirty="0" smtClean="0"/>
              <a:t>探索順を定める</a:t>
            </a:r>
            <a:r>
              <a:rPr kumimoji="1" lang="en-US" altLang="ja-JP" dirty="0" smtClean="0"/>
              <a:t/>
            </a:r>
            <a:br>
              <a:rPr kumimoji="1" lang="en-US" altLang="ja-JP" dirty="0" smtClean="0"/>
            </a:br>
            <a:r>
              <a:rPr kumimoji="1" lang="ja-JP" altLang="en-US" dirty="0" smtClean="0"/>
              <a:t>評価関数</a:t>
            </a:r>
            <a:endParaRPr kumimoji="1" lang="ja-JP" altLang="en-US"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p:txBody>
              <a:bodyPr/>
              <a:lstStyle/>
              <a:p>
                <a:r>
                  <a:rPr kumimoji="1" lang="ja-JP" altLang="en-US" dirty="0" smtClean="0"/>
                  <a:t> </a:t>
                </a:r>
                <a14:m>
                  <m:oMath xmlns:m="http://schemas.openxmlformats.org/officeDocument/2006/math">
                    <m:sSub>
                      <m:sSubPr>
                        <m:ctrlPr>
                          <a:rPr lang="en-US" altLang="ja-JP" i="1">
                            <a:latin typeface="Cambria Math" panose="02040503050406030204" pitchFamily="18" charset="0"/>
                          </a:rPr>
                        </m:ctrlPr>
                      </m:sSubPr>
                      <m:e>
                        <m:r>
                          <a:rPr lang="en-US" altLang="ja-JP" i="1">
                            <a:latin typeface="Cambria Math" panose="02040503050406030204" pitchFamily="18" charset="0"/>
                          </a:rPr>
                          <m:t>𝑠</m:t>
                        </m:r>
                      </m:e>
                      <m:sub>
                        <m:r>
                          <a:rPr lang="en-US" altLang="ja-JP" i="1">
                            <a:latin typeface="Cambria Math" panose="02040503050406030204" pitchFamily="18" charset="0"/>
                          </a:rPr>
                          <m:t>𝑖</m:t>
                        </m:r>
                      </m:sub>
                    </m:sSub>
                  </m:oMath>
                </a14:m>
                <a:r>
                  <a:rPr kumimoji="1" lang="ja-JP" altLang="en-US" dirty="0" smtClean="0"/>
                  <a:t>と</a:t>
                </a:r>
                <a14:m>
                  <m:oMath xmlns:m="http://schemas.openxmlformats.org/officeDocument/2006/math">
                    <m:sSub>
                      <m:sSubPr>
                        <m:ctrlPr>
                          <a:rPr lang="en-US" altLang="ja-JP" i="1">
                            <a:latin typeface="Cambria Math" panose="02040503050406030204" pitchFamily="18" charset="0"/>
                          </a:rPr>
                        </m:ctrlPr>
                      </m:sSubPr>
                      <m:e>
                        <m:r>
                          <a:rPr lang="en-US" altLang="ja-JP" i="1">
                            <a:latin typeface="Cambria Math" panose="02040503050406030204" pitchFamily="18" charset="0"/>
                          </a:rPr>
                          <m:t>𝑠</m:t>
                        </m:r>
                      </m:e>
                      <m:sub>
                        <m:r>
                          <a:rPr lang="en-US" altLang="ja-JP" b="0" i="1" smtClean="0">
                            <a:latin typeface="Cambria Math" panose="02040503050406030204" pitchFamily="18" charset="0"/>
                          </a:rPr>
                          <m:t>𝑛</m:t>
                        </m:r>
                      </m:sub>
                    </m:sSub>
                  </m:oMath>
                </a14:m>
                <a:r>
                  <a:rPr kumimoji="1" lang="ja-JP" altLang="en-US" dirty="0" smtClean="0"/>
                  <a:t>との編集距離を</a:t>
                </a:r>
                <a14:m>
                  <m:oMath xmlns:m="http://schemas.openxmlformats.org/officeDocument/2006/math">
                    <m:r>
                      <a:rPr lang="en-US" altLang="ja-JP" b="0" i="1" smtClean="0">
                        <a:latin typeface="Cambria Math" panose="02040503050406030204" pitchFamily="18" charset="0"/>
                      </a:rPr>
                      <m:t>𝑑</m:t>
                    </m:r>
                  </m:oMath>
                </a14:m>
                <a:endParaRPr kumimoji="1" lang="en-US" altLang="ja-JP" dirty="0" smtClean="0"/>
              </a:p>
              <a:p>
                <a:r>
                  <a:rPr lang="ja-JP" altLang="en-US" dirty="0" smtClean="0"/>
                  <a:t>比較はメソッドごとに行い，比較するメソッドのそれぞれのトークン数を</a:t>
                </a:r>
                <a14:m>
                  <m:oMath xmlns:m="http://schemas.openxmlformats.org/officeDocument/2006/math">
                    <m:sSub>
                      <m:sSubPr>
                        <m:ctrlPr>
                          <a:rPr lang="en-US" altLang="ja-JP" i="1" smtClean="0">
                            <a:latin typeface="Cambria Math" panose="02040503050406030204" pitchFamily="18" charset="0"/>
                          </a:rPr>
                        </m:ctrlPr>
                      </m:sSubPr>
                      <m:e>
                        <m:r>
                          <a:rPr lang="en-US" altLang="ja-JP" b="0" i="1" smtClean="0">
                            <a:latin typeface="Cambria Math" panose="02040503050406030204" pitchFamily="18" charset="0"/>
                          </a:rPr>
                          <m:t>𝑡</m:t>
                        </m:r>
                      </m:e>
                      <m:sub>
                        <m:r>
                          <a:rPr lang="en-US" altLang="ja-JP" b="0" i="1" smtClean="0">
                            <a:latin typeface="Cambria Math" panose="02040503050406030204" pitchFamily="18" charset="0"/>
                          </a:rPr>
                          <m:t>𝐴</m:t>
                        </m:r>
                      </m:sub>
                    </m:sSub>
                  </m:oMath>
                </a14:m>
                <a:r>
                  <a:rPr kumimoji="1" lang="en-US" altLang="ja-JP" dirty="0" smtClean="0"/>
                  <a:t>,</a:t>
                </a:r>
                <a:r>
                  <a:rPr lang="en-US" altLang="ja-JP" dirty="0"/>
                  <a:t> </a:t>
                </a:r>
                <a14:m>
                  <m:oMath xmlns:m="http://schemas.openxmlformats.org/officeDocument/2006/math">
                    <m:sSub>
                      <m:sSubPr>
                        <m:ctrlPr>
                          <a:rPr lang="en-US" altLang="ja-JP" i="1">
                            <a:latin typeface="Cambria Math" panose="02040503050406030204" pitchFamily="18" charset="0"/>
                          </a:rPr>
                        </m:ctrlPr>
                      </m:sSubPr>
                      <m:e>
                        <m:r>
                          <a:rPr lang="en-US" altLang="ja-JP" i="1">
                            <a:latin typeface="Cambria Math" panose="02040503050406030204" pitchFamily="18" charset="0"/>
                          </a:rPr>
                          <m:t>𝑡</m:t>
                        </m:r>
                      </m:e>
                      <m:sub>
                        <m:r>
                          <a:rPr lang="en-US" altLang="ja-JP" b="0" i="1" smtClean="0">
                            <a:latin typeface="Cambria Math" panose="02040503050406030204" pitchFamily="18" charset="0"/>
                          </a:rPr>
                          <m:t>𝐵</m:t>
                        </m:r>
                      </m:sub>
                    </m:sSub>
                  </m:oMath>
                </a14:m>
                <a:r>
                  <a:rPr kumimoji="1" lang="ja-JP" altLang="en-US" dirty="0" smtClean="0"/>
                  <a:t>とする</a:t>
                </a:r>
                <a:endParaRPr kumimoji="1" lang="en-US" altLang="ja-JP" dirty="0" smtClean="0"/>
              </a:p>
              <a:p>
                <a:r>
                  <a:rPr kumimoji="1" lang="ja-JP" altLang="en-US" dirty="0" smtClean="0"/>
                  <a:t>各ファイルについて求めるので，それぞれ</a:t>
                </a:r>
                <a:r>
                  <a:rPr kumimoji="1" lang="en-US" altLang="ja-JP" dirty="0" smtClean="0"/>
                  <a:t>(</a:t>
                </a:r>
                <a14:m>
                  <m:oMath xmlns:m="http://schemas.openxmlformats.org/officeDocument/2006/math">
                    <m:sSub>
                      <m:sSubPr>
                        <m:ctrlPr>
                          <a:rPr lang="en-US" altLang="ja-JP" i="1">
                            <a:latin typeface="Cambria Math" panose="02040503050406030204" pitchFamily="18" charset="0"/>
                          </a:rPr>
                        </m:ctrlPr>
                      </m:sSubPr>
                      <m:e>
                        <m:r>
                          <a:rPr lang="en-US" altLang="ja-JP" b="0" i="1" smtClean="0">
                            <a:latin typeface="Cambria Math" panose="02040503050406030204" pitchFamily="18" charset="0"/>
                          </a:rPr>
                          <m:t>𝑑</m:t>
                        </m:r>
                      </m:e>
                      <m:sub>
                        <m:r>
                          <a:rPr lang="en-US" altLang="ja-JP" b="0" i="1" smtClean="0">
                            <a:latin typeface="Cambria Math" panose="02040503050406030204" pitchFamily="18" charset="0"/>
                          </a:rPr>
                          <m:t>1</m:t>
                        </m:r>
                      </m:sub>
                    </m:sSub>
                    <m:r>
                      <a:rPr lang="en-US" altLang="ja-JP" b="0" i="1" smtClean="0">
                        <a:latin typeface="Cambria Math" panose="02040503050406030204" pitchFamily="18" charset="0"/>
                      </a:rPr>
                      <m:t>,</m:t>
                    </m:r>
                    <m:sSub>
                      <m:sSubPr>
                        <m:ctrlPr>
                          <a:rPr lang="en-US" altLang="ja-JP" i="1">
                            <a:latin typeface="Cambria Math" panose="02040503050406030204" pitchFamily="18" charset="0"/>
                          </a:rPr>
                        </m:ctrlPr>
                      </m:sSubPr>
                      <m:e>
                        <m:r>
                          <a:rPr lang="en-US" altLang="ja-JP" i="1">
                            <a:latin typeface="Cambria Math" panose="02040503050406030204" pitchFamily="18" charset="0"/>
                          </a:rPr>
                          <m:t>𝑑</m:t>
                        </m:r>
                      </m:e>
                      <m:sub>
                        <m:r>
                          <a:rPr lang="en-US" altLang="ja-JP" b="0" i="1" smtClean="0">
                            <a:latin typeface="Cambria Math" panose="02040503050406030204" pitchFamily="18" charset="0"/>
                          </a:rPr>
                          <m:t>2</m:t>
                        </m:r>
                      </m:sub>
                    </m:sSub>
                    <m:r>
                      <a:rPr lang="en-US" altLang="ja-JP" b="0" i="1" smtClean="0">
                        <a:latin typeface="Cambria Math" panose="02040503050406030204" pitchFamily="18" charset="0"/>
                      </a:rPr>
                      <m:t>,…,</m:t>
                    </m:r>
                    <m:sSub>
                      <m:sSubPr>
                        <m:ctrlPr>
                          <a:rPr lang="en-US" altLang="ja-JP" i="1">
                            <a:latin typeface="Cambria Math" panose="02040503050406030204" pitchFamily="18" charset="0"/>
                          </a:rPr>
                        </m:ctrlPr>
                      </m:sSubPr>
                      <m:e>
                        <m:r>
                          <a:rPr lang="en-US" altLang="ja-JP" i="1">
                            <a:latin typeface="Cambria Math" panose="02040503050406030204" pitchFamily="18" charset="0"/>
                          </a:rPr>
                          <m:t>𝑑</m:t>
                        </m:r>
                      </m:e>
                      <m:sub>
                        <m:r>
                          <a:rPr lang="en-US" altLang="ja-JP" b="0" i="1" smtClean="0">
                            <a:latin typeface="Cambria Math" panose="02040503050406030204" pitchFamily="18" charset="0"/>
                          </a:rPr>
                          <m:t>𝑛</m:t>
                        </m:r>
                      </m:sub>
                    </m:sSub>
                  </m:oMath>
                </a14:m>
                <a:r>
                  <a:rPr kumimoji="1" lang="en-US" altLang="ja-JP" dirty="0" smtClean="0"/>
                  <a:t>)</a:t>
                </a:r>
                <a:r>
                  <a:rPr lang="en-US" altLang="ja-JP" dirty="0" smtClean="0"/>
                  <a:t>, </a:t>
                </a:r>
                <a:r>
                  <a:rPr kumimoji="1" lang="en-US" altLang="ja-JP" dirty="0" smtClean="0"/>
                  <a:t>(</a:t>
                </a:r>
                <a14:m>
                  <m:oMath xmlns:m="http://schemas.openxmlformats.org/officeDocument/2006/math">
                    <m:d>
                      <m:dPr>
                        <m:begChr m:val="["/>
                        <m:endChr m:val="]"/>
                        <m:ctrlPr>
                          <a:rPr lang="en-US" altLang="ja-JP" b="0" i="1" smtClean="0">
                            <a:latin typeface="Cambria Math" panose="02040503050406030204" pitchFamily="18" charset="0"/>
                          </a:rPr>
                        </m:ctrlPr>
                      </m:dPr>
                      <m:e>
                        <m:sSub>
                          <m:sSubPr>
                            <m:ctrlPr>
                              <a:rPr lang="en-US" altLang="ja-JP" i="1">
                                <a:latin typeface="Cambria Math" panose="02040503050406030204" pitchFamily="18" charset="0"/>
                              </a:rPr>
                            </m:ctrlPr>
                          </m:sSubPr>
                          <m:e>
                            <m:r>
                              <a:rPr lang="en-US" altLang="ja-JP" i="1">
                                <a:latin typeface="Cambria Math" panose="02040503050406030204" pitchFamily="18" charset="0"/>
                              </a:rPr>
                              <m:t>𝑡</m:t>
                            </m:r>
                          </m:e>
                          <m:sub>
                            <m:r>
                              <a:rPr lang="en-US" altLang="ja-JP" i="1">
                                <a:latin typeface="Cambria Math" panose="02040503050406030204" pitchFamily="18" charset="0"/>
                              </a:rPr>
                              <m:t>𝐴</m:t>
                            </m:r>
                            <m:r>
                              <a:rPr lang="en-US" altLang="ja-JP" b="0" i="1" smtClean="0">
                                <a:latin typeface="Cambria Math" panose="02040503050406030204" pitchFamily="18" charset="0"/>
                              </a:rPr>
                              <m:t>1</m:t>
                            </m:r>
                          </m:sub>
                        </m:sSub>
                        <m:r>
                          <a:rPr lang="en-US" altLang="ja-JP" b="0" i="1" smtClean="0">
                            <a:latin typeface="Cambria Math" panose="02040503050406030204" pitchFamily="18" charset="0"/>
                          </a:rPr>
                          <m:t>,</m:t>
                        </m:r>
                        <m:sSub>
                          <m:sSubPr>
                            <m:ctrlPr>
                              <a:rPr lang="en-US" altLang="ja-JP" i="1">
                                <a:latin typeface="Cambria Math" panose="02040503050406030204" pitchFamily="18" charset="0"/>
                              </a:rPr>
                            </m:ctrlPr>
                          </m:sSubPr>
                          <m:e>
                            <m:r>
                              <a:rPr lang="en-US" altLang="ja-JP" i="1">
                                <a:latin typeface="Cambria Math" panose="02040503050406030204" pitchFamily="18" charset="0"/>
                              </a:rPr>
                              <m:t>𝑡</m:t>
                            </m:r>
                          </m:e>
                          <m:sub>
                            <m:r>
                              <a:rPr lang="en-US" altLang="ja-JP" b="0" i="1" smtClean="0">
                                <a:latin typeface="Cambria Math" panose="02040503050406030204" pitchFamily="18" charset="0"/>
                              </a:rPr>
                              <m:t>𝐵</m:t>
                            </m:r>
                            <m:r>
                              <a:rPr lang="en-US" altLang="ja-JP" i="1">
                                <a:latin typeface="Cambria Math" panose="02040503050406030204" pitchFamily="18" charset="0"/>
                              </a:rPr>
                              <m:t>1</m:t>
                            </m:r>
                          </m:sub>
                        </m:sSub>
                      </m:e>
                    </m:d>
                    <m:r>
                      <a:rPr lang="en-US" altLang="ja-JP" b="0" i="1" smtClean="0">
                        <a:latin typeface="Cambria Math" panose="02040503050406030204" pitchFamily="18" charset="0"/>
                      </a:rPr>
                      <m:t>, …,[</m:t>
                    </m:r>
                    <m:sSub>
                      <m:sSubPr>
                        <m:ctrlPr>
                          <a:rPr lang="en-US" altLang="ja-JP" i="1">
                            <a:latin typeface="Cambria Math" panose="02040503050406030204" pitchFamily="18" charset="0"/>
                          </a:rPr>
                        </m:ctrlPr>
                      </m:sSubPr>
                      <m:e>
                        <m:r>
                          <a:rPr lang="en-US" altLang="ja-JP" i="1">
                            <a:latin typeface="Cambria Math" panose="02040503050406030204" pitchFamily="18" charset="0"/>
                          </a:rPr>
                          <m:t>𝑡</m:t>
                        </m:r>
                      </m:e>
                      <m:sub>
                        <m:r>
                          <a:rPr lang="en-US" altLang="ja-JP" i="1">
                            <a:latin typeface="Cambria Math" panose="02040503050406030204" pitchFamily="18" charset="0"/>
                          </a:rPr>
                          <m:t>𝐴</m:t>
                        </m:r>
                        <m:r>
                          <a:rPr lang="en-US" altLang="ja-JP" b="0" i="1" smtClean="0">
                            <a:latin typeface="Cambria Math" panose="02040503050406030204" pitchFamily="18" charset="0"/>
                          </a:rPr>
                          <m:t>𝑛</m:t>
                        </m:r>
                      </m:sub>
                    </m:sSub>
                    <m:r>
                      <a:rPr lang="en-US" altLang="ja-JP" b="0" i="1" smtClean="0">
                        <a:latin typeface="Cambria Math" panose="02040503050406030204" pitchFamily="18" charset="0"/>
                      </a:rPr>
                      <m:t>,</m:t>
                    </m:r>
                    <m:sSub>
                      <m:sSubPr>
                        <m:ctrlPr>
                          <a:rPr lang="en-US" altLang="ja-JP" i="1">
                            <a:latin typeface="Cambria Math" panose="02040503050406030204" pitchFamily="18" charset="0"/>
                          </a:rPr>
                        </m:ctrlPr>
                      </m:sSubPr>
                      <m:e>
                        <m:r>
                          <a:rPr lang="en-US" altLang="ja-JP" i="1">
                            <a:latin typeface="Cambria Math" panose="02040503050406030204" pitchFamily="18" charset="0"/>
                          </a:rPr>
                          <m:t>𝑡</m:t>
                        </m:r>
                      </m:e>
                      <m:sub>
                        <m:r>
                          <a:rPr lang="en-US" altLang="ja-JP" b="0" i="1" smtClean="0">
                            <a:latin typeface="Cambria Math" panose="02040503050406030204" pitchFamily="18" charset="0"/>
                          </a:rPr>
                          <m:t>𝐵𝑛</m:t>
                        </m:r>
                      </m:sub>
                    </m:sSub>
                    <m:r>
                      <a:rPr lang="en-US" altLang="ja-JP" b="0" i="1" smtClean="0">
                        <a:latin typeface="Cambria Math" panose="02040503050406030204" pitchFamily="18" charset="0"/>
                      </a:rPr>
                      <m:t>]</m:t>
                    </m:r>
                  </m:oMath>
                </a14:m>
                <a:r>
                  <a:rPr kumimoji="1" lang="en-US" altLang="ja-JP" dirty="0" smtClean="0"/>
                  <a:t>)</a:t>
                </a:r>
                <a:r>
                  <a:rPr kumimoji="1" lang="ja-JP" altLang="en-US" dirty="0" smtClean="0"/>
                  <a:t>とする</a:t>
                </a:r>
                <a:endParaRPr kumimoji="1" lang="ja-JP" altLang="en-US" dirty="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blipFill rotWithShape="0">
                <a:blip r:embed="rId2"/>
                <a:stretch>
                  <a:fillRect l="-1704" t="-2156" r="-1333"/>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5" name="テキスト ボックス 4"/>
              <p:cNvSpPr txBox="1"/>
              <p:nvPr/>
            </p:nvSpPr>
            <p:spPr>
              <a:xfrm>
                <a:off x="319839" y="4563898"/>
                <a:ext cx="8493209" cy="1066382"/>
              </a:xfrm>
              <a:prstGeom prst="rect">
                <a:avLst/>
              </a:prstGeom>
              <a:noFill/>
            </p:spPr>
            <p:txBody>
              <a:bodyPr wrap="square" rtlCol="0">
                <a:spAutoFit/>
              </a:bodyPr>
              <a:lstStyle/>
              <a:p>
                <a:pPr algn="ctr"/>
                <a:r>
                  <a:rPr kumimoji="1" lang="ja-JP" altLang="en-US" sz="3200" dirty="0" smtClean="0"/>
                  <a:t>評価関数</a:t>
                </a:r>
                <a14:m>
                  <m:oMath xmlns:m="http://schemas.openxmlformats.org/officeDocument/2006/math">
                    <m:r>
                      <a:rPr lang="en-US" altLang="ja-JP" sz="3200" i="1">
                        <a:latin typeface="Cambria Math" panose="02040503050406030204" pitchFamily="18" charset="0"/>
                      </a:rPr>
                      <m:t>⁡</m:t>
                    </m:r>
                    <m:r>
                      <a:rPr lang="en-US" altLang="ja-JP" sz="3200" b="0" i="1" smtClean="0">
                        <a:latin typeface="Cambria Math" panose="02040503050406030204" pitchFamily="18" charset="0"/>
                      </a:rPr>
                      <m:t>𝐹</m:t>
                    </m:r>
                    <m:r>
                      <a:rPr lang="en-US" altLang="ja-JP" sz="3200" i="1">
                        <a:latin typeface="Cambria Math" panose="02040503050406030204" pitchFamily="18" charset="0"/>
                      </a:rPr>
                      <m:t>(</m:t>
                    </m:r>
                    <m:sSub>
                      <m:sSubPr>
                        <m:ctrlPr>
                          <a:rPr lang="en-US" altLang="ja-JP" sz="3200" i="1">
                            <a:latin typeface="Cambria Math" panose="02040503050406030204" pitchFamily="18" charset="0"/>
                          </a:rPr>
                        </m:ctrlPr>
                      </m:sSubPr>
                      <m:e>
                        <m:r>
                          <a:rPr lang="en-US" altLang="ja-JP" sz="3200" b="0" i="1" smtClean="0">
                            <a:latin typeface="Cambria Math" panose="02040503050406030204" pitchFamily="18" charset="0"/>
                          </a:rPr>
                          <m:t>𝑠</m:t>
                        </m:r>
                      </m:e>
                      <m:sub>
                        <m:r>
                          <a:rPr lang="en-US" altLang="ja-JP" sz="3200" i="1">
                            <a:latin typeface="Cambria Math" panose="02040503050406030204" pitchFamily="18" charset="0"/>
                          </a:rPr>
                          <m:t>𝑖</m:t>
                        </m:r>
                      </m:sub>
                    </m:sSub>
                    <m:r>
                      <a:rPr lang="en-US" altLang="ja-JP" sz="3200" i="1">
                        <a:latin typeface="Cambria Math" panose="02040503050406030204" pitchFamily="18" charset="0"/>
                      </a:rPr>
                      <m:t>) </m:t>
                    </m:r>
                  </m:oMath>
                </a14:m>
                <a:r>
                  <a:rPr kumimoji="1" lang="en-US" altLang="ja-JP" sz="3200" dirty="0" smtClean="0"/>
                  <a:t>:=</a:t>
                </a:r>
                <a14:m>
                  <m:oMath xmlns:m="http://schemas.openxmlformats.org/officeDocument/2006/math">
                    <m:f>
                      <m:fPr>
                        <m:ctrlPr>
                          <a:rPr kumimoji="1" lang="en-US" altLang="ja-JP" sz="3200" i="1" smtClean="0">
                            <a:latin typeface="Cambria Math" panose="02040503050406030204" pitchFamily="18" charset="0"/>
                          </a:rPr>
                        </m:ctrlPr>
                      </m:fPr>
                      <m:num>
                        <m:nary>
                          <m:naryPr>
                            <m:chr m:val="∑"/>
                            <m:ctrlPr>
                              <a:rPr lang="en-US" altLang="ja-JP" sz="3200" i="1">
                                <a:latin typeface="Cambria Math" panose="02040503050406030204" pitchFamily="18" charset="0"/>
                              </a:rPr>
                            </m:ctrlPr>
                          </m:naryPr>
                          <m:sub>
                            <m:r>
                              <a:rPr lang="en-US" altLang="ja-JP" sz="3200" b="0" i="1" smtClean="0">
                                <a:latin typeface="Cambria Math" panose="02040503050406030204" pitchFamily="18" charset="0"/>
                              </a:rPr>
                              <m:t>𝑗</m:t>
                            </m:r>
                            <m:r>
                              <a:rPr lang="en-US" altLang="ja-JP" sz="3200" i="1">
                                <a:latin typeface="Cambria Math" panose="02040503050406030204" pitchFamily="18" charset="0"/>
                              </a:rPr>
                              <m:t>=1</m:t>
                            </m:r>
                          </m:sub>
                          <m:sup>
                            <m:r>
                              <a:rPr lang="en-US" altLang="ja-JP" sz="3200" i="1">
                                <a:latin typeface="Cambria Math" panose="02040503050406030204" pitchFamily="18" charset="0"/>
                              </a:rPr>
                              <m:t>𝑛</m:t>
                            </m:r>
                          </m:sup>
                          <m:e>
                            <m:sSub>
                              <m:sSubPr>
                                <m:ctrlPr>
                                  <a:rPr lang="en-US" altLang="ja-JP" sz="3200" i="1">
                                    <a:latin typeface="Cambria Math" panose="02040503050406030204" pitchFamily="18" charset="0"/>
                                  </a:rPr>
                                </m:ctrlPr>
                              </m:sSubPr>
                              <m:e>
                                <m:r>
                                  <a:rPr lang="en-US" altLang="ja-JP" sz="3200" i="1">
                                    <a:latin typeface="Cambria Math" panose="02040503050406030204" pitchFamily="18" charset="0"/>
                                  </a:rPr>
                                  <m:t>𝑑</m:t>
                                </m:r>
                              </m:e>
                              <m:sub>
                                <m:r>
                                  <a:rPr lang="en-US" altLang="ja-JP" sz="3200" b="0" i="1" smtClean="0">
                                    <a:latin typeface="Cambria Math" panose="02040503050406030204" pitchFamily="18" charset="0"/>
                                  </a:rPr>
                                  <m:t>𝑗</m:t>
                                </m:r>
                              </m:sub>
                            </m:sSub>
                          </m:e>
                        </m:nary>
                      </m:num>
                      <m:den>
                        <m:nary>
                          <m:naryPr>
                            <m:chr m:val="∑"/>
                            <m:ctrlPr>
                              <a:rPr kumimoji="1" lang="en-US" altLang="ja-JP" sz="3200" b="0" i="1" smtClean="0">
                                <a:latin typeface="Cambria Math" panose="02040503050406030204" pitchFamily="18" charset="0"/>
                              </a:rPr>
                            </m:ctrlPr>
                          </m:naryPr>
                          <m:sub>
                            <m:r>
                              <a:rPr kumimoji="1" lang="en-US" altLang="ja-JP" sz="3200" b="0" i="1" smtClean="0">
                                <a:latin typeface="Cambria Math" panose="02040503050406030204" pitchFamily="18" charset="0"/>
                              </a:rPr>
                              <m:t>𝑗</m:t>
                            </m:r>
                            <m:r>
                              <a:rPr kumimoji="1" lang="en-US" altLang="ja-JP" sz="3200" b="0" i="1" smtClean="0">
                                <a:latin typeface="Cambria Math" panose="02040503050406030204" pitchFamily="18" charset="0"/>
                              </a:rPr>
                              <m:t>=1</m:t>
                            </m:r>
                          </m:sub>
                          <m:sup>
                            <m:r>
                              <a:rPr kumimoji="1" lang="en-US" altLang="ja-JP" sz="3200" b="0" i="1" smtClean="0">
                                <a:latin typeface="Cambria Math" panose="02040503050406030204" pitchFamily="18" charset="0"/>
                              </a:rPr>
                              <m:t>𝑛</m:t>
                            </m:r>
                          </m:sup>
                          <m:e>
                            <m:r>
                              <m:rPr>
                                <m:sty m:val="p"/>
                              </m:rPr>
                              <a:rPr kumimoji="1" lang="en-US" altLang="ja-JP" sz="3200" b="0" i="0" smtClean="0">
                                <a:latin typeface="Cambria Math" panose="02040503050406030204" pitchFamily="18" charset="0"/>
                              </a:rPr>
                              <m:t>max</m:t>
                            </m:r>
                            <m:r>
                              <a:rPr kumimoji="1" lang="en-US" altLang="ja-JP" sz="3200" b="0" i="1" smtClean="0">
                                <a:latin typeface="Cambria Math" panose="02040503050406030204" pitchFamily="18" charset="0"/>
                              </a:rPr>
                              <m:t>⁡(</m:t>
                            </m:r>
                            <m:sSub>
                              <m:sSubPr>
                                <m:ctrlPr>
                                  <a:rPr lang="en-US" altLang="ja-JP" sz="3200" i="1">
                                    <a:latin typeface="Cambria Math" panose="02040503050406030204" pitchFamily="18" charset="0"/>
                                  </a:rPr>
                                </m:ctrlPr>
                              </m:sSubPr>
                              <m:e>
                                <m:r>
                                  <a:rPr lang="en-US" altLang="ja-JP" sz="3200" i="1">
                                    <a:latin typeface="Cambria Math" panose="02040503050406030204" pitchFamily="18" charset="0"/>
                                  </a:rPr>
                                  <m:t>𝑡</m:t>
                                </m:r>
                              </m:e>
                              <m:sub>
                                <m:r>
                                  <a:rPr lang="en-US" altLang="ja-JP" sz="3200" i="1">
                                    <a:latin typeface="Cambria Math" panose="02040503050406030204" pitchFamily="18" charset="0"/>
                                  </a:rPr>
                                  <m:t>𝐴</m:t>
                                </m:r>
                                <m:r>
                                  <a:rPr lang="en-US" altLang="ja-JP" sz="3200" b="0" i="1" smtClean="0">
                                    <a:latin typeface="Cambria Math" panose="02040503050406030204" pitchFamily="18" charset="0"/>
                                  </a:rPr>
                                  <m:t>𝑗</m:t>
                                </m:r>
                              </m:sub>
                            </m:sSub>
                            <m:r>
                              <a:rPr lang="en-US" altLang="ja-JP" sz="3200" i="1" smtClean="0">
                                <a:latin typeface="Cambria Math" panose="02040503050406030204" pitchFamily="18" charset="0"/>
                              </a:rPr>
                              <m:t>,</m:t>
                            </m:r>
                            <m:sSub>
                              <m:sSubPr>
                                <m:ctrlPr>
                                  <a:rPr lang="en-US" altLang="ja-JP" sz="3200" i="1">
                                    <a:latin typeface="Cambria Math" panose="02040503050406030204" pitchFamily="18" charset="0"/>
                                  </a:rPr>
                                </m:ctrlPr>
                              </m:sSubPr>
                              <m:e>
                                <m:r>
                                  <a:rPr lang="en-US" altLang="ja-JP" sz="3200" i="1">
                                    <a:latin typeface="Cambria Math" panose="02040503050406030204" pitchFamily="18" charset="0"/>
                                  </a:rPr>
                                  <m:t>𝑡</m:t>
                                </m:r>
                              </m:e>
                              <m:sub>
                                <m:r>
                                  <a:rPr lang="en-US" altLang="ja-JP" sz="3200" i="1">
                                    <a:latin typeface="Cambria Math" panose="02040503050406030204" pitchFamily="18" charset="0"/>
                                  </a:rPr>
                                  <m:t>𝐵</m:t>
                                </m:r>
                                <m:r>
                                  <a:rPr lang="en-US" altLang="ja-JP" sz="3200" b="0" i="1" smtClean="0">
                                    <a:latin typeface="Cambria Math" panose="02040503050406030204" pitchFamily="18" charset="0"/>
                                  </a:rPr>
                                  <m:t>𝑗</m:t>
                                </m:r>
                              </m:sub>
                            </m:sSub>
                            <m:r>
                              <a:rPr kumimoji="1" lang="en-US" altLang="ja-JP" sz="3200" b="0" i="1" smtClean="0">
                                <a:latin typeface="Cambria Math" panose="02040503050406030204" pitchFamily="18" charset="0"/>
                              </a:rPr>
                              <m:t>)</m:t>
                            </m:r>
                          </m:e>
                        </m:nary>
                      </m:den>
                    </m:f>
                  </m:oMath>
                </a14:m>
                <a:endParaRPr kumimoji="1" lang="ja-JP" altLang="en-US" sz="3200" dirty="0"/>
              </a:p>
            </p:txBody>
          </p:sp>
        </mc:Choice>
        <mc:Fallback xmlns="">
          <p:sp>
            <p:nvSpPr>
              <p:cNvPr id="5" name="テキスト ボックス 4"/>
              <p:cNvSpPr txBox="1">
                <a:spLocks noRot="1" noChangeAspect="1" noMove="1" noResize="1" noEditPoints="1" noAdjustHandles="1" noChangeArrowheads="1" noChangeShapeType="1" noTextEdit="1"/>
              </p:cNvSpPr>
              <p:nvPr/>
            </p:nvSpPr>
            <p:spPr>
              <a:xfrm>
                <a:off x="319839" y="4563898"/>
                <a:ext cx="8493209" cy="1066382"/>
              </a:xfrm>
              <a:prstGeom prst="rect">
                <a:avLst/>
              </a:prstGeom>
              <a:blipFill rotWithShape="0">
                <a:blip r:embed="rId3"/>
                <a:stretch>
                  <a:fillRect/>
                </a:stretch>
              </a:blipFill>
            </p:spPr>
            <p:txBody>
              <a:bodyPr/>
              <a:lstStyle/>
              <a:p>
                <a:r>
                  <a:rPr lang="ja-JP" altLang="en-US">
                    <a:noFill/>
                  </a:rPr>
                  <a:t> </a:t>
                </a:r>
              </a:p>
            </p:txBody>
          </p:sp>
        </mc:Fallback>
      </mc:AlternateContent>
      <p:sp>
        <p:nvSpPr>
          <p:cNvPr id="4" name="スライド番号プレースホルダー 3"/>
          <p:cNvSpPr>
            <a:spLocks noGrp="1"/>
          </p:cNvSpPr>
          <p:nvPr>
            <p:ph type="sldNum" sz="quarter" idx="12"/>
          </p:nvPr>
        </p:nvSpPr>
        <p:spPr/>
        <p:txBody>
          <a:bodyPr/>
          <a:lstStyle/>
          <a:p>
            <a:fld id="{04B3F2D8-AADF-41CF-B8BC-E48199EDBE0E}" type="slidenum">
              <a:rPr kumimoji="1" lang="ja-JP" altLang="en-US" smtClean="0"/>
              <a:t>13</a:t>
            </a:fld>
            <a:endParaRPr kumimoji="1" lang="ja-JP" altLang="en-US"/>
          </a:p>
        </p:txBody>
      </p:sp>
      <p:cxnSp>
        <p:nvCxnSpPr>
          <p:cNvPr id="7" name="直線コネクタ 6"/>
          <p:cNvCxnSpPr/>
          <p:nvPr/>
        </p:nvCxnSpPr>
        <p:spPr>
          <a:xfrm flipH="1" flipV="1">
            <a:off x="5548143" y="5343116"/>
            <a:ext cx="1901952" cy="14630"/>
          </a:xfrm>
          <a:prstGeom prst="line">
            <a:avLst/>
          </a:prstGeom>
          <a:ln w="63500" cap="rnd">
            <a:solidFill>
              <a:srgbClr val="FF0000"/>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8" name="テキスト ボックス 7"/>
              <p:cNvSpPr txBox="1"/>
              <p:nvPr/>
            </p:nvSpPr>
            <p:spPr>
              <a:xfrm>
                <a:off x="5772259" y="5630280"/>
                <a:ext cx="1770748" cy="682238"/>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kumimoji="1" lang="en-US" altLang="ja-JP" sz="3200" b="0" i="1" smtClean="0">
                              <a:latin typeface="Cambria Math" panose="02040503050406030204" pitchFamily="18" charset="0"/>
                            </a:rPr>
                          </m:ctrlPr>
                        </m:sSubPr>
                        <m:e>
                          <m:r>
                            <a:rPr kumimoji="1" lang="en-US" altLang="ja-JP" sz="3200" b="0" i="1" smtClean="0">
                              <a:latin typeface="Cambria Math" panose="02040503050406030204" pitchFamily="18" charset="0"/>
                            </a:rPr>
                            <m:t>𝑡</m:t>
                          </m:r>
                        </m:e>
                        <m:sub>
                          <m:sSub>
                            <m:sSubPr>
                              <m:ctrlPr>
                                <a:rPr kumimoji="1" lang="en-US" altLang="ja-JP" sz="3200" b="0" i="1" smtClean="0">
                                  <a:latin typeface="Cambria Math" panose="02040503050406030204" pitchFamily="18" charset="0"/>
                                </a:rPr>
                              </m:ctrlPr>
                            </m:sSubPr>
                            <m:e>
                              <m:r>
                                <a:rPr kumimoji="1" lang="en-US" altLang="ja-JP" sz="3200" b="0" i="1" smtClean="0">
                                  <a:latin typeface="Cambria Math" panose="02040503050406030204" pitchFamily="18" charset="0"/>
                                </a:rPr>
                                <m:t>𝐴</m:t>
                              </m:r>
                            </m:e>
                            <m:sub>
                              <m:r>
                                <a:rPr kumimoji="1" lang="en-US" altLang="ja-JP" sz="3200" b="0" i="1" smtClean="0">
                                  <a:latin typeface="Cambria Math" panose="02040503050406030204" pitchFamily="18" charset="0"/>
                                </a:rPr>
                                <m:t>𝑗</m:t>
                              </m:r>
                            </m:sub>
                          </m:sSub>
                        </m:sub>
                      </m:sSub>
                      <m:r>
                        <a:rPr kumimoji="1" lang="en-US" altLang="ja-JP" sz="3200" b="0" i="1" smtClean="0">
                          <a:latin typeface="Cambria Math" panose="02040503050406030204" pitchFamily="18" charset="0"/>
                        </a:rPr>
                        <m:t>+</m:t>
                      </m:r>
                      <m:sSub>
                        <m:sSubPr>
                          <m:ctrlPr>
                            <a:rPr kumimoji="1" lang="en-US" altLang="ja-JP" sz="3200" b="0" i="1" smtClean="0">
                              <a:latin typeface="Cambria Math" panose="02040503050406030204" pitchFamily="18" charset="0"/>
                            </a:rPr>
                          </m:ctrlPr>
                        </m:sSubPr>
                        <m:e>
                          <m:r>
                            <a:rPr kumimoji="1" lang="en-US" altLang="ja-JP" sz="3200" b="0" i="1" smtClean="0">
                              <a:latin typeface="Cambria Math" panose="02040503050406030204" pitchFamily="18" charset="0"/>
                            </a:rPr>
                            <m:t>𝑡</m:t>
                          </m:r>
                        </m:e>
                        <m:sub>
                          <m:sSub>
                            <m:sSubPr>
                              <m:ctrlPr>
                                <a:rPr kumimoji="1" lang="en-US" altLang="ja-JP" sz="3200" b="0" i="1" smtClean="0">
                                  <a:latin typeface="Cambria Math" panose="02040503050406030204" pitchFamily="18" charset="0"/>
                                </a:rPr>
                              </m:ctrlPr>
                            </m:sSubPr>
                            <m:e>
                              <m:r>
                                <a:rPr kumimoji="1" lang="en-US" altLang="ja-JP" sz="3200" b="0" i="1" smtClean="0">
                                  <a:latin typeface="Cambria Math" panose="02040503050406030204" pitchFamily="18" charset="0"/>
                                </a:rPr>
                                <m:t>𝐵</m:t>
                              </m:r>
                            </m:e>
                            <m:sub>
                              <m:r>
                                <a:rPr kumimoji="1" lang="en-US" altLang="ja-JP" sz="3200" b="0" i="1" smtClean="0">
                                  <a:latin typeface="Cambria Math" panose="02040503050406030204" pitchFamily="18" charset="0"/>
                                </a:rPr>
                                <m:t>𝑗</m:t>
                              </m:r>
                            </m:sub>
                          </m:sSub>
                        </m:sub>
                      </m:sSub>
                    </m:oMath>
                  </m:oMathPara>
                </a14:m>
                <a:endParaRPr kumimoji="1" lang="ja-JP" altLang="en-US" sz="3200" dirty="0"/>
              </a:p>
            </p:txBody>
          </p:sp>
        </mc:Choice>
        <mc:Fallback xmlns="">
          <p:sp>
            <p:nvSpPr>
              <p:cNvPr id="8" name="テキスト ボックス 7"/>
              <p:cNvSpPr txBox="1">
                <a:spLocks noRot="1" noChangeAspect="1" noMove="1" noResize="1" noEditPoints="1" noAdjustHandles="1" noChangeArrowheads="1" noChangeShapeType="1" noTextEdit="1"/>
              </p:cNvSpPr>
              <p:nvPr/>
            </p:nvSpPr>
            <p:spPr>
              <a:xfrm>
                <a:off x="5772259" y="5630280"/>
                <a:ext cx="1770748" cy="682238"/>
              </a:xfrm>
              <a:prstGeom prst="rect">
                <a:avLst/>
              </a:prstGeom>
              <a:blipFill rotWithShape="0">
                <a:blip r:embed="rId4"/>
                <a:stretch>
                  <a:fillRect/>
                </a:stretch>
              </a:blipFill>
            </p:spPr>
            <p:txBody>
              <a:bodyPr/>
              <a:lstStyle/>
              <a:p>
                <a:r>
                  <a:rPr lang="ja-JP" altLang="en-US">
                    <a:noFill/>
                  </a:rPr>
                  <a:t> </a:t>
                </a:r>
              </a:p>
            </p:txBody>
          </p:sp>
        </mc:Fallback>
      </mc:AlternateContent>
      <p:sp>
        <p:nvSpPr>
          <p:cNvPr id="9" name="四角形吹き出し 8"/>
          <p:cNvSpPr/>
          <p:nvPr/>
        </p:nvSpPr>
        <p:spPr>
          <a:xfrm>
            <a:off x="5772259" y="5704892"/>
            <a:ext cx="1770748" cy="640347"/>
          </a:xfrm>
          <a:prstGeom prst="wedgeRectCallout">
            <a:avLst>
              <a:gd name="adj1" fmla="val -27762"/>
              <a:gd name="adj2" fmla="val -78598"/>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0" name="テキスト ボックス 9"/>
          <p:cNvSpPr txBox="1"/>
          <p:nvPr/>
        </p:nvSpPr>
        <p:spPr>
          <a:xfrm>
            <a:off x="1879134" y="5771626"/>
            <a:ext cx="3669009" cy="646331"/>
          </a:xfrm>
          <a:prstGeom prst="rect">
            <a:avLst/>
          </a:prstGeom>
          <a:noFill/>
        </p:spPr>
        <p:txBody>
          <a:bodyPr wrap="square" rtlCol="0">
            <a:spAutoFit/>
          </a:bodyPr>
          <a:lstStyle/>
          <a:p>
            <a:r>
              <a:rPr kumimoji="1" lang="ja-JP" altLang="en-US" dirty="0" smtClean="0"/>
              <a:t>論文では</a:t>
            </a:r>
            <a:r>
              <a:rPr kumimoji="1" lang="en-US" altLang="ja-JP" dirty="0" smtClean="0"/>
              <a:t>max</a:t>
            </a:r>
            <a:r>
              <a:rPr kumimoji="1" lang="ja-JP" altLang="en-US" dirty="0" smtClean="0"/>
              <a:t>となっているが</a:t>
            </a:r>
            <a:r>
              <a:rPr lang="ja-JP" altLang="en-US" dirty="0"/>
              <a:t>誤り</a:t>
            </a:r>
            <a:r>
              <a:rPr kumimoji="1" lang="ja-JP" altLang="en-US" dirty="0" smtClean="0"/>
              <a:t>で，</a:t>
            </a:r>
            <a:endParaRPr kumimoji="1" lang="en-US" altLang="ja-JP" dirty="0" smtClean="0"/>
          </a:p>
          <a:p>
            <a:r>
              <a:rPr lang="ja-JP" altLang="en-US" dirty="0"/>
              <a:t>正しく</a:t>
            </a:r>
            <a:r>
              <a:rPr lang="ja-JP" altLang="en-US" dirty="0" smtClean="0"/>
              <a:t>は和を用いている</a:t>
            </a:r>
            <a:endParaRPr kumimoji="1" lang="ja-JP" altLang="en-US" dirty="0"/>
          </a:p>
        </p:txBody>
      </p:sp>
    </p:spTree>
    <p:extLst>
      <p:ext uri="{BB962C8B-B14F-4D97-AF65-F5344CB8AC3E}">
        <p14:creationId xmlns:p14="http://schemas.microsoft.com/office/powerpoint/2010/main" val="403641458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Step </a:t>
            </a:r>
            <a:r>
              <a:rPr lang="en-US" altLang="ja-JP" dirty="0" smtClean="0"/>
              <a:t>2(3/3):</a:t>
            </a:r>
            <a:r>
              <a:rPr kumimoji="1" lang="ja-JP" altLang="en-US" dirty="0" smtClean="0"/>
              <a:t>評価関数</a:t>
            </a:r>
            <a:r>
              <a:rPr lang="ja-JP" altLang="en-US" dirty="0"/>
              <a:t>の</a:t>
            </a:r>
            <a:r>
              <a:rPr kumimoji="1" lang="ja-JP" altLang="en-US" dirty="0" smtClean="0"/>
              <a:t>例</a:t>
            </a:r>
            <a:endParaRPr kumimoji="1" lang="ja-JP" altLang="en-US" dirty="0"/>
          </a:p>
        </p:txBody>
      </p:sp>
      <p:sp>
        <p:nvSpPr>
          <p:cNvPr id="4" name="スライド番号プレースホルダー 3"/>
          <p:cNvSpPr>
            <a:spLocks noGrp="1"/>
          </p:cNvSpPr>
          <p:nvPr>
            <p:ph type="sldNum" sz="quarter" idx="12"/>
          </p:nvPr>
        </p:nvSpPr>
        <p:spPr/>
        <p:txBody>
          <a:bodyPr/>
          <a:lstStyle/>
          <a:p>
            <a:fld id="{04B3F2D8-AADF-41CF-B8BC-E48199EDBE0E}" type="slidenum">
              <a:rPr kumimoji="1" lang="ja-JP" altLang="en-US" smtClean="0"/>
              <a:t>14</a:t>
            </a:fld>
            <a:endParaRPr kumimoji="1" lang="ja-JP" altLang="en-US"/>
          </a:p>
        </p:txBody>
      </p:sp>
      <mc:AlternateContent xmlns:mc="http://schemas.openxmlformats.org/markup-compatibility/2006" xmlns:a14="http://schemas.microsoft.com/office/drawing/2010/main">
        <mc:Choice Requires="a14">
          <p:graphicFrame>
            <p:nvGraphicFramePr>
              <p:cNvPr id="15" name="コンテンツ プレースホルダー 14"/>
              <p:cNvGraphicFramePr>
                <a:graphicFrameLocks noGrp="1"/>
              </p:cNvGraphicFramePr>
              <p:nvPr>
                <p:ph idx="1"/>
                <p:extLst>
                  <p:ext uri="{D42A27DB-BD31-4B8C-83A1-F6EECF244321}">
                    <p14:modId xmlns:p14="http://schemas.microsoft.com/office/powerpoint/2010/main" val="121713496"/>
                  </p:ext>
                </p:extLst>
              </p:nvPr>
            </p:nvGraphicFramePr>
            <p:xfrm>
              <a:off x="1084090" y="3666233"/>
              <a:ext cx="7082909" cy="1371600"/>
            </p:xfrm>
            <a:graphic>
              <a:graphicData uri="http://schemas.openxmlformats.org/drawingml/2006/table">
                <a:tbl>
                  <a:tblPr firstRow="1" bandRow="1">
                    <a:tableStyleId>{5C22544A-7EE6-4342-B048-85BDC9FD1C3A}</a:tableStyleId>
                  </a:tblPr>
                  <a:tblGrid>
                    <a:gridCol w="2352616"/>
                    <a:gridCol w="1494890"/>
                    <a:gridCol w="1302395"/>
                    <a:gridCol w="1933008"/>
                  </a:tblGrid>
                  <a:tr h="370840">
                    <a:tc>
                      <a:txBody>
                        <a:bodyPr/>
                        <a:lstStyle/>
                        <a:p>
                          <a:r>
                            <a:rPr kumimoji="1" lang="ja-JP" altLang="en-US" sz="2400" dirty="0" smtClean="0">
                              <a:solidFill>
                                <a:schemeClr val="tx1"/>
                              </a:solidFill>
                            </a:rPr>
                            <a:t>メソッド名</a:t>
                          </a:r>
                          <a:endParaRPr kumimoji="1" lang="ja-JP" altLang="en-US" sz="2400" dirty="0">
                            <a:solidFill>
                              <a:schemeClr val="tx1"/>
                            </a:solidFill>
                          </a:endParaRPr>
                        </a:p>
                      </a:txBody>
                      <a:tcPr/>
                    </a:tc>
                    <a:tc>
                      <a:txBody>
                        <a:bodyPr/>
                        <a:lstStyle/>
                        <a:p>
                          <a:pPr/>
                          <a14:m>
                            <m:oMathPara xmlns:m="http://schemas.openxmlformats.org/officeDocument/2006/math">
                              <m:oMathParaPr>
                                <m:jc m:val="centerGroup"/>
                              </m:oMathParaPr>
                              <m:oMath xmlns:m="http://schemas.openxmlformats.org/officeDocument/2006/math">
                                <m:sSub>
                                  <m:sSubPr>
                                    <m:ctrlPr>
                                      <a:rPr kumimoji="1" lang="en-US" altLang="ja-JP" sz="2400" b="1" i="1" smtClean="0">
                                        <a:solidFill>
                                          <a:schemeClr val="tx1"/>
                                        </a:solidFill>
                                        <a:latin typeface="Cambria Math" panose="02040503050406030204" pitchFamily="18" charset="0"/>
                                      </a:rPr>
                                    </m:ctrlPr>
                                  </m:sSubPr>
                                  <m:e>
                                    <m:r>
                                      <a:rPr kumimoji="1" lang="en-US" altLang="ja-JP" sz="2400" b="1" i="1" smtClean="0">
                                        <a:solidFill>
                                          <a:schemeClr val="tx1"/>
                                        </a:solidFill>
                                        <a:latin typeface="Cambria Math" panose="02040503050406030204" pitchFamily="18" charset="0"/>
                                      </a:rPr>
                                      <m:t>𝒕</m:t>
                                    </m:r>
                                  </m:e>
                                  <m:sub>
                                    <m:r>
                                      <a:rPr kumimoji="1" lang="en-US" altLang="ja-JP" sz="2400" b="1" i="1" smtClean="0">
                                        <a:solidFill>
                                          <a:schemeClr val="tx1"/>
                                        </a:solidFill>
                                        <a:latin typeface="Cambria Math" panose="02040503050406030204" pitchFamily="18" charset="0"/>
                                      </a:rPr>
                                      <m:t>𝑨</m:t>
                                    </m:r>
                                  </m:sub>
                                </m:sSub>
                              </m:oMath>
                            </m:oMathPara>
                          </a14:m>
                          <a:endParaRPr kumimoji="1" lang="ja-JP" altLang="en-US" sz="2400" dirty="0">
                            <a:solidFill>
                              <a:schemeClr val="tx1"/>
                            </a:solidFill>
                          </a:endParaRPr>
                        </a:p>
                      </a:txBody>
                      <a:tcPr/>
                    </a:tc>
                    <a:tc>
                      <a:txBody>
                        <a:bodyPr/>
                        <a:lstStyle/>
                        <a:p>
                          <a:pPr/>
                          <a14:m>
                            <m:oMathPara xmlns:m="http://schemas.openxmlformats.org/officeDocument/2006/math">
                              <m:oMathParaPr>
                                <m:jc m:val="centerGroup"/>
                              </m:oMathParaPr>
                              <m:oMath xmlns:m="http://schemas.openxmlformats.org/officeDocument/2006/math">
                                <m:sSub>
                                  <m:sSubPr>
                                    <m:ctrlPr>
                                      <a:rPr kumimoji="1" lang="en-US" altLang="ja-JP" sz="2400" b="1" i="1" dirty="0" smtClean="0">
                                        <a:solidFill>
                                          <a:schemeClr val="tx1"/>
                                        </a:solidFill>
                                        <a:latin typeface="Cambria Math" panose="02040503050406030204" pitchFamily="18" charset="0"/>
                                      </a:rPr>
                                    </m:ctrlPr>
                                  </m:sSubPr>
                                  <m:e>
                                    <m:r>
                                      <a:rPr kumimoji="1" lang="en-US" altLang="ja-JP" sz="2400" b="1" i="1" dirty="0" smtClean="0">
                                        <a:solidFill>
                                          <a:schemeClr val="tx1"/>
                                        </a:solidFill>
                                        <a:latin typeface="Cambria Math" panose="02040503050406030204" pitchFamily="18" charset="0"/>
                                      </a:rPr>
                                      <m:t>𝒕</m:t>
                                    </m:r>
                                  </m:e>
                                  <m:sub>
                                    <m:r>
                                      <a:rPr kumimoji="1" lang="en-US" altLang="ja-JP" sz="2400" b="1" i="1" dirty="0" smtClean="0">
                                        <a:solidFill>
                                          <a:schemeClr val="tx1"/>
                                        </a:solidFill>
                                        <a:latin typeface="Cambria Math" panose="02040503050406030204" pitchFamily="18" charset="0"/>
                                      </a:rPr>
                                      <m:t>𝑩</m:t>
                                    </m:r>
                                  </m:sub>
                                </m:sSub>
                              </m:oMath>
                            </m:oMathPara>
                          </a14:m>
                          <a:endParaRPr kumimoji="1" lang="ja-JP" altLang="en-US" sz="2400" dirty="0">
                            <a:solidFill>
                              <a:schemeClr val="tx1"/>
                            </a:solidFill>
                          </a:endParaRPr>
                        </a:p>
                      </a:txBody>
                      <a:tcPr/>
                    </a:tc>
                    <a:tc>
                      <a:txBody>
                        <a:bodyPr/>
                        <a:lstStyle/>
                        <a:p>
                          <a:r>
                            <a:rPr kumimoji="1" lang="ja-JP" altLang="en-US" sz="2400" dirty="0" smtClean="0">
                              <a:solidFill>
                                <a:schemeClr val="tx1"/>
                              </a:solidFill>
                            </a:rPr>
                            <a:t>編集距離</a:t>
                          </a:r>
                          <a:r>
                            <a:rPr kumimoji="1" lang="en-US" altLang="ja-JP" sz="2400" dirty="0" smtClean="0">
                              <a:solidFill>
                                <a:schemeClr val="tx1"/>
                              </a:solidFill>
                            </a:rPr>
                            <a:t>d</a:t>
                          </a:r>
                          <a:endParaRPr kumimoji="1" lang="ja-JP" altLang="en-US" sz="2400" dirty="0">
                            <a:solidFill>
                              <a:schemeClr val="tx1"/>
                            </a:solidFill>
                          </a:endParaRPr>
                        </a:p>
                      </a:txBody>
                      <a:tcPr/>
                    </a:tc>
                  </a:tr>
                  <a:tr h="370840">
                    <a:tc>
                      <a:txBody>
                        <a:bodyPr/>
                        <a:lstStyle/>
                        <a:p>
                          <a:r>
                            <a:rPr kumimoji="1" lang="en-US" altLang="ja-JP" sz="2400" dirty="0" err="1" smtClean="0"/>
                            <a:t>calc</a:t>
                          </a:r>
                          <a:endParaRPr kumimoji="1" lang="ja-JP" altLang="en-US" sz="2400" dirty="0"/>
                        </a:p>
                      </a:txBody>
                      <a:tcPr/>
                    </a:tc>
                    <a:tc>
                      <a:txBody>
                        <a:bodyPr/>
                        <a:lstStyle/>
                        <a:p>
                          <a:pPr algn="r"/>
                          <a:r>
                            <a:rPr kumimoji="1" lang="en-US" altLang="ja-JP" sz="2400" dirty="0" smtClean="0"/>
                            <a:t>8</a:t>
                          </a:r>
                          <a:endParaRPr kumimoji="1" lang="ja-JP" altLang="en-US" sz="2400" dirty="0"/>
                        </a:p>
                      </a:txBody>
                      <a:tcPr/>
                    </a:tc>
                    <a:tc>
                      <a:txBody>
                        <a:bodyPr/>
                        <a:lstStyle/>
                        <a:p>
                          <a:pPr algn="r"/>
                          <a:r>
                            <a:rPr kumimoji="1" lang="en-US" altLang="ja-JP" sz="2400" dirty="0" smtClean="0"/>
                            <a:t>8</a:t>
                          </a:r>
                          <a:endParaRPr kumimoji="1" lang="ja-JP" altLang="en-US" sz="2400" dirty="0"/>
                        </a:p>
                      </a:txBody>
                      <a:tcPr/>
                    </a:tc>
                    <a:tc>
                      <a:txBody>
                        <a:bodyPr/>
                        <a:lstStyle/>
                        <a:p>
                          <a:pPr algn="r"/>
                          <a:r>
                            <a:rPr kumimoji="1" lang="en-US" altLang="ja-JP" sz="2400" dirty="0" smtClean="0"/>
                            <a:t>0</a:t>
                          </a:r>
                          <a:endParaRPr kumimoji="1" lang="ja-JP" altLang="en-US" sz="2400" dirty="0"/>
                        </a:p>
                      </a:txBody>
                      <a:tcPr/>
                    </a:tc>
                  </a:tr>
                  <a:tr h="370840">
                    <a:tc>
                      <a:txBody>
                        <a:bodyPr/>
                        <a:lstStyle/>
                        <a:p>
                          <a:r>
                            <a:rPr kumimoji="1" lang="en-US" altLang="ja-JP" sz="2400" dirty="0" err="1" smtClean="0"/>
                            <a:t>calcTax</a:t>
                          </a:r>
                          <a:endParaRPr kumimoji="1" lang="ja-JP" altLang="en-US" sz="2400" dirty="0"/>
                        </a:p>
                      </a:txBody>
                      <a:tcPr/>
                    </a:tc>
                    <a:tc>
                      <a:txBody>
                        <a:bodyPr/>
                        <a:lstStyle/>
                        <a:p>
                          <a:pPr algn="r"/>
                          <a:r>
                            <a:rPr kumimoji="1" lang="en-US" altLang="ja-JP" sz="2400" dirty="0" smtClean="0"/>
                            <a:t>18</a:t>
                          </a:r>
                          <a:endParaRPr kumimoji="1" lang="ja-JP" altLang="en-US" sz="2400" dirty="0"/>
                        </a:p>
                      </a:txBody>
                      <a:tcPr/>
                    </a:tc>
                    <a:tc>
                      <a:txBody>
                        <a:bodyPr/>
                        <a:lstStyle/>
                        <a:p>
                          <a:pPr algn="r"/>
                          <a:r>
                            <a:rPr kumimoji="1" lang="en-US" altLang="ja-JP" sz="2400" dirty="0" smtClean="0"/>
                            <a:t>13</a:t>
                          </a:r>
                          <a:endParaRPr kumimoji="1" lang="ja-JP" altLang="en-US" sz="2400" dirty="0"/>
                        </a:p>
                      </a:txBody>
                      <a:tcPr/>
                    </a:tc>
                    <a:tc>
                      <a:txBody>
                        <a:bodyPr/>
                        <a:lstStyle/>
                        <a:p>
                          <a:pPr algn="r"/>
                          <a:r>
                            <a:rPr kumimoji="1" lang="en-US" altLang="ja-JP" sz="2400" dirty="0" smtClean="0"/>
                            <a:t>7</a:t>
                          </a:r>
                          <a:endParaRPr kumimoji="1" lang="ja-JP" altLang="en-US" sz="2400" dirty="0"/>
                        </a:p>
                      </a:txBody>
                      <a:tcPr/>
                    </a:tc>
                  </a:tr>
                </a:tbl>
              </a:graphicData>
            </a:graphic>
          </p:graphicFrame>
        </mc:Choice>
        <mc:Fallback xmlns="">
          <p:graphicFrame>
            <p:nvGraphicFramePr>
              <p:cNvPr id="15" name="コンテンツ プレースホルダー 14"/>
              <p:cNvGraphicFramePr>
                <a:graphicFrameLocks noGrp="1"/>
              </p:cNvGraphicFramePr>
              <p:nvPr>
                <p:ph idx="1"/>
                <p:extLst>
                  <p:ext uri="{D42A27DB-BD31-4B8C-83A1-F6EECF244321}">
                    <p14:modId xmlns:p14="http://schemas.microsoft.com/office/powerpoint/2010/main" val="121713496"/>
                  </p:ext>
                </p:extLst>
              </p:nvPr>
            </p:nvGraphicFramePr>
            <p:xfrm>
              <a:off x="1084090" y="3666233"/>
              <a:ext cx="7082909" cy="1371600"/>
            </p:xfrm>
            <a:graphic>
              <a:graphicData uri="http://schemas.openxmlformats.org/drawingml/2006/table">
                <a:tbl>
                  <a:tblPr firstRow="1" bandRow="1">
                    <a:tableStyleId>{5C22544A-7EE6-4342-B048-85BDC9FD1C3A}</a:tableStyleId>
                  </a:tblPr>
                  <a:tblGrid>
                    <a:gridCol w="2352616"/>
                    <a:gridCol w="1494890"/>
                    <a:gridCol w="1302395"/>
                    <a:gridCol w="1933008"/>
                  </a:tblGrid>
                  <a:tr h="457200">
                    <a:tc>
                      <a:txBody>
                        <a:bodyPr/>
                        <a:lstStyle/>
                        <a:p>
                          <a:r>
                            <a:rPr kumimoji="1" lang="ja-JP" altLang="en-US" sz="2400" dirty="0" smtClean="0">
                              <a:solidFill>
                                <a:schemeClr val="tx1"/>
                              </a:solidFill>
                            </a:rPr>
                            <a:t>メソッド名</a:t>
                          </a:r>
                          <a:endParaRPr kumimoji="1" lang="ja-JP" altLang="en-US" sz="2400" dirty="0">
                            <a:solidFill>
                              <a:schemeClr val="tx1"/>
                            </a:solidFill>
                          </a:endParaRPr>
                        </a:p>
                      </a:txBody>
                      <a:tcPr/>
                    </a:tc>
                    <a:tc>
                      <a:txBody>
                        <a:bodyPr/>
                        <a:lstStyle/>
                        <a:p>
                          <a:endParaRPr lang="ja-JP"/>
                        </a:p>
                      </a:txBody>
                      <a:tcPr>
                        <a:blipFill rotWithShape="0">
                          <a:blip r:embed="rId2"/>
                          <a:stretch>
                            <a:fillRect l="-157317" t="-14667" r="-217480" b="-232000"/>
                          </a:stretch>
                        </a:blipFill>
                      </a:tcPr>
                    </a:tc>
                    <a:tc>
                      <a:txBody>
                        <a:bodyPr/>
                        <a:lstStyle/>
                        <a:p>
                          <a:endParaRPr lang="ja-JP"/>
                        </a:p>
                      </a:txBody>
                      <a:tcPr>
                        <a:blipFill rotWithShape="0">
                          <a:blip r:embed="rId2"/>
                          <a:stretch>
                            <a:fillRect l="-295794" t="-14667" r="-150000" b="-232000"/>
                          </a:stretch>
                        </a:blipFill>
                      </a:tcPr>
                    </a:tc>
                    <a:tc>
                      <a:txBody>
                        <a:bodyPr/>
                        <a:lstStyle/>
                        <a:p>
                          <a:r>
                            <a:rPr kumimoji="1" lang="ja-JP" altLang="en-US" sz="2400" dirty="0" smtClean="0">
                              <a:solidFill>
                                <a:schemeClr val="tx1"/>
                              </a:solidFill>
                            </a:rPr>
                            <a:t>編集</a:t>
                          </a:r>
                          <a:r>
                            <a:rPr kumimoji="1" lang="ja-JP" altLang="en-US" sz="2400" dirty="0" smtClean="0">
                              <a:solidFill>
                                <a:schemeClr val="tx1"/>
                              </a:solidFill>
                            </a:rPr>
                            <a:t>距離</a:t>
                          </a:r>
                          <a:r>
                            <a:rPr kumimoji="1" lang="en-US" altLang="ja-JP" sz="2400" dirty="0" smtClean="0">
                              <a:solidFill>
                                <a:schemeClr val="tx1"/>
                              </a:solidFill>
                            </a:rPr>
                            <a:t>d</a:t>
                          </a:r>
                          <a:endParaRPr kumimoji="1" lang="ja-JP" altLang="en-US" sz="2400" dirty="0">
                            <a:solidFill>
                              <a:schemeClr val="tx1"/>
                            </a:solidFill>
                          </a:endParaRPr>
                        </a:p>
                      </a:txBody>
                      <a:tcPr/>
                    </a:tc>
                  </a:tr>
                  <a:tr h="457200">
                    <a:tc>
                      <a:txBody>
                        <a:bodyPr/>
                        <a:lstStyle/>
                        <a:p>
                          <a:r>
                            <a:rPr kumimoji="1" lang="en-US" altLang="ja-JP" sz="2400" dirty="0" err="1" smtClean="0"/>
                            <a:t>calc</a:t>
                          </a:r>
                          <a:endParaRPr kumimoji="1" lang="ja-JP" altLang="en-US" sz="2400" dirty="0"/>
                        </a:p>
                      </a:txBody>
                      <a:tcPr/>
                    </a:tc>
                    <a:tc>
                      <a:txBody>
                        <a:bodyPr/>
                        <a:lstStyle/>
                        <a:p>
                          <a:pPr algn="r"/>
                          <a:r>
                            <a:rPr kumimoji="1" lang="en-US" altLang="ja-JP" sz="2400" dirty="0" smtClean="0"/>
                            <a:t>8</a:t>
                          </a:r>
                          <a:endParaRPr kumimoji="1" lang="ja-JP" altLang="en-US" sz="2400" dirty="0"/>
                        </a:p>
                      </a:txBody>
                      <a:tcPr/>
                    </a:tc>
                    <a:tc>
                      <a:txBody>
                        <a:bodyPr/>
                        <a:lstStyle/>
                        <a:p>
                          <a:pPr algn="r"/>
                          <a:r>
                            <a:rPr kumimoji="1" lang="en-US" altLang="ja-JP" sz="2400" dirty="0" smtClean="0"/>
                            <a:t>8</a:t>
                          </a:r>
                          <a:endParaRPr kumimoji="1" lang="ja-JP" altLang="en-US" sz="2400" dirty="0"/>
                        </a:p>
                      </a:txBody>
                      <a:tcPr/>
                    </a:tc>
                    <a:tc>
                      <a:txBody>
                        <a:bodyPr/>
                        <a:lstStyle/>
                        <a:p>
                          <a:pPr algn="r"/>
                          <a:r>
                            <a:rPr kumimoji="1" lang="en-US" altLang="ja-JP" sz="2400" dirty="0" smtClean="0"/>
                            <a:t>0</a:t>
                          </a:r>
                          <a:endParaRPr kumimoji="1" lang="ja-JP" altLang="en-US" sz="2400" dirty="0"/>
                        </a:p>
                      </a:txBody>
                      <a:tcPr/>
                    </a:tc>
                  </a:tr>
                  <a:tr h="457200">
                    <a:tc>
                      <a:txBody>
                        <a:bodyPr/>
                        <a:lstStyle/>
                        <a:p>
                          <a:r>
                            <a:rPr kumimoji="1" lang="en-US" altLang="ja-JP" sz="2400" dirty="0" err="1" smtClean="0"/>
                            <a:t>calcTax</a:t>
                          </a:r>
                          <a:endParaRPr kumimoji="1" lang="ja-JP" altLang="en-US" sz="2400" dirty="0"/>
                        </a:p>
                      </a:txBody>
                      <a:tcPr/>
                    </a:tc>
                    <a:tc>
                      <a:txBody>
                        <a:bodyPr/>
                        <a:lstStyle/>
                        <a:p>
                          <a:pPr algn="r"/>
                          <a:r>
                            <a:rPr kumimoji="1" lang="en-US" altLang="ja-JP" sz="2400" dirty="0" smtClean="0"/>
                            <a:t>18</a:t>
                          </a:r>
                          <a:endParaRPr kumimoji="1" lang="ja-JP" altLang="en-US" sz="2400" dirty="0"/>
                        </a:p>
                      </a:txBody>
                      <a:tcPr/>
                    </a:tc>
                    <a:tc>
                      <a:txBody>
                        <a:bodyPr/>
                        <a:lstStyle/>
                        <a:p>
                          <a:pPr algn="r"/>
                          <a:r>
                            <a:rPr kumimoji="1" lang="en-US" altLang="ja-JP" sz="2400" dirty="0" smtClean="0"/>
                            <a:t>13</a:t>
                          </a:r>
                          <a:endParaRPr kumimoji="1" lang="ja-JP" altLang="en-US" sz="2400" dirty="0"/>
                        </a:p>
                      </a:txBody>
                      <a:tcPr/>
                    </a:tc>
                    <a:tc>
                      <a:txBody>
                        <a:bodyPr/>
                        <a:lstStyle/>
                        <a:p>
                          <a:pPr algn="r"/>
                          <a:r>
                            <a:rPr kumimoji="1" lang="en-US" altLang="ja-JP" sz="2400" dirty="0" smtClean="0"/>
                            <a:t>7</a:t>
                          </a:r>
                          <a:endParaRPr kumimoji="1" lang="ja-JP" altLang="en-US" sz="2400" dirty="0"/>
                        </a:p>
                      </a:txBody>
                      <a:tcPr/>
                    </a:tc>
                  </a:tr>
                </a:tbl>
              </a:graphicData>
            </a:graphic>
          </p:graphicFrame>
        </mc:Fallback>
      </mc:AlternateContent>
      <mc:AlternateContent xmlns:mc="http://schemas.openxmlformats.org/markup-compatibility/2006" xmlns:a14="http://schemas.microsoft.com/office/drawing/2010/main">
        <mc:Choice Requires="a14">
          <p:sp>
            <p:nvSpPr>
              <p:cNvPr id="17" name="テキスト ボックス 16"/>
              <p:cNvSpPr txBox="1"/>
              <p:nvPr/>
            </p:nvSpPr>
            <p:spPr>
              <a:xfrm>
                <a:off x="378941" y="5134062"/>
                <a:ext cx="8493209" cy="792140"/>
              </a:xfrm>
              <a:prstGeom prst="rect">
                <a:avLst/>
              </a:prstGeom>
              <a:noFill/>
            </p:spPr>
            <p:txBody>
              <a:bodyPr wrap="square" rtlCol="0">
                <a:spAutoFit/>
              </a:bodyPr>
              <a:lstStyle/>
              <a:p>
                <a:pPr algn="ctr"/>
                <a14:m>
                  <m:oMath xmlns:m="http://schemas.openxmlformats.org/officeDocument/2006/math">
                    <m:r>
                      <a:rPr lang="en-US" altLang="ja-JP" sz="3200" i="1" smtClean="0">
                        <a:latin typeface="Cambria Math" panose="02040503050406030204" pitchFamily="18" charset="0"/>
                      </a:rPr>
                      <m:t>⁡</m:t>
                    </m:r>
                    <m:r>
                      <a:rPr lang="en-US" altLang="ja-JP" sz="3200" b="0" i="1" smtClean="0">
                        <a:latin typeface="Cambria Math" panose="02040503050406030204" pitchFamily="18" charset="0"/>
                      </a:rPr>
                      <m:t>𝐹</m:t>
                    </m:r>
                    <m:r>
                      <a:rPr lang="en-US" altLang="ja-JP" sz="3200" i="1">
                        <a:latin typeface="Cambria Math" panose="02040503050406030204" pitchFamily="18" charset="0"/>
                      </a:rPr>
                      <m:t>(</m:t>
                    </m:r>
                    <m:sSub>
                      <m:sSubPr>
                        <m:ctrlPr>
                          <a:rPr lang="en-US" altLang="ja-JP" sz="3200" i="1">
                            <a:latin typeface="Cambria Math" panose="02040503050406030204" pitchFamily="18" charset="0"/>
                          </a:rPr>
                        </m:ctrlPr>
                      </m:sSubPr>
                      <m:e>
                        <m:r>
                          <a:rPr lang="en-US" altLang="ja-JP" sz="3200" b="0" i="1" smtClean="0">
                            <a:latin typeface="Cambria Math" panose="02040503050406030204" pitchFamily="18" charset="0"/>
                          </a:rPr>
                          <m:t>𝑠</m:t>
                        </m:r>
                      </m:e>
                      <m:sub>
                        <m:r>
                          <a:rPr lang="en-US" altLang="ja-JP" sz="3200" i="1">
                            <a:latin typeface="Cambria Math" panose="02040503050406030204" pitchFamily="18" charset="0"/>
                          </a:rPr>
                          <m:t>𝑖</m:t>
                        </m:r>
                      </m:sub>
                    </m:sSub>
                    <m:r>
                      <a:rPr lang="en-US" altLang="ja-JP" sz="3200" i="1">
                        <a:latin typeface="Cambria Math" panose="02040503050406030204" pitchFamily="18" charset="0"/>
                      </a:rPr>
                      <m:t>) </m:t>
                    </m:r>
                  </m:oMath>
                </a14:m>
                <a:r>
                  <a:rPr kumimoji="1" lang="en-US" altLang="ja-JP" sz="3200" dirty="0" smtClean="0"/>
                  <a:t>:=</a:t>
                </a:r>
                <a14:m>
                  <m:oMath xmlns:m="http://schemas.openxmlformats.org/officeDocument/2006/math">
                    <m:f>
                      <m:fPr>
                        <m:ctrlPr>
                          <a:rPr kumimoji="1" lang="en-US" altLang="ja-JP" sz="3200" i="1" smtClean="0">
                            <a:latin typeface="Cambria Math" panose="02040503050406030204" pitchFamily="18" charset="0"/>
                          </a:rPr>
                        </m:ctrlPr>
                      </m:fPr>
                      <m:num>
                        <m:r>
                          <a:rPr kumimoji="1" lang="en-US" altLang="ja-JP" sz="3200" b="0" i="1" smtClean="0">
                            <a:latin typeface="Cambria Math" panose="02040503050406030204" pitchFamily="18" charset="0"/>
                          </a:rPr>
                          <m:t>0+7</m:t>
                        </m:r>
                      </m:num>
                      <m:den>
                        <m:r>
                          <a:rPr kumimoji="1" lang="en-US" altLang="ja-JP" sz="3200" b="0" i="1" smtClean="0">
                            <a:latin typeface="Cambria Math" panose="02040503050406030204" pitchFamily="18" charset="0"/>
                          </a:rPr>
                          <m:t>8+8+18+13</m:t>
                        </m:r>
                      </m:den>
                    </m:f>
                    <m:r>
                      <a:rPr lang="ja-JP" altLang="en-US" sz="3200" i="1">
                        <a:latin typeface="Cambria Math" panose="02040503050406030204" pitchFamily="18" charset="0"/>
                      </a:rPr>
                      <m:t>≒</m:t>
                    </m:r>
                  </m:oMath>
                </a14:m>
                <a:r>
                  <a:rPr kumimoji="1" lang="ja-JP" altLang="en-US" sz="3200" dirty="0" smtClean="0"/>
                  <a:t> </a:t>
                </a:r>
                <a:r>
                  <a:rPr kumimoji="1" lang="en-US" altLang="ja-JP" sz="3200" dirty="0" smtClean="0"/>
                  <a:t>0.27</a:t>
                </a:r>
                <a:endParaRPr kumimoji="1" lang="ja-JP" altLang="en-US" sz="3200" dirty="0"/>
              </a:p>
            </p:txBody>
          </p:sp>
        </mc:Choice>
        <mc:Fallback xmlns="">
          <p:sp>
            <p:nvSpPr>
              <p:cNvPr id="17" name="テキスト ボックス 16"/>
              <p:cNvSpPr txBox="1">
                <a:spLocks noRot="1" noChangeAspect="1" noMove="1" noResize="1" noEditPoints="1" noAdjustHandles="1" noChangeArrowheads="1" noChangeShapeType="1" noTextEdit="1"/>
              </p:cNvSpPr>
              <p:nvPr/>
            </p:nvSpPr>
            <p:spPr>
              <a:xfrm>
                <a:off x="378941" y="5134062"/>
                <a:ext cx="8493209" cy="792140"/>
              </a:xfrm>
              <a:prstGeom prst="rect">
                <a:avLst/>
              </a:prstGeom>
              <a:blipFill rotWithShape="0">
                <a:blip r:embed="rId3"/>
                <a:stretch>
                  <a:fillRect b="-10000"/>
                </a:stretch>
              </a:blipFill>
            </p:spPr>
            <p:txBody>
              <a:bodyPr/>
              <a:lstStyle/>
              <a:p>
                <a:r>
                  <a:rPr lang="ja-JP" altLang="en-US">
                    <a:noFill/>
                  </a:rPr>
                  <a:t> </a:t>
                </a:r>
              </a:p>
            </p:txBody>
          </p:sp>
        </mc:Fallback>
      </mc:AlternateContent>
      <p:sp>
        <p:nvSpPr>
          <p:cNvPr id="14" name="テキスト ボックス 13"/>
          <p:cNvSpPr txBox="1"/>
          <p:nvPr/>
        </p:nvSpPr>
        <p:spPr>
          <a:xfrm>
            <a:off x="555557" y="1595654"/>
            <a:ext cx="3754174" cy="1938992"/>
          </a:xfrm>
          <a:prstGeom prst="rect">
            <a:avLst/>
          </a:prstGeom>
          <a:solidFill>
            <a:schemeClr val="accent6">
              <a:lumMod val="20000"/>
              <a:lumOff val="80000"/>
            </a:schemeClr>
          </a:solidFill>
        </p:spPr>
        <p:txBody>
          <a:bodyPr wrap="square" rtlCol="0">
            <a:spAutoFit/>
          </a:bodyPr>
          <a:lstStyle/>
          <a:p>
            <a:r>
              <a:rPr kumimoji="1" lang="en-US" altLang="ja-JP" sz="2000" dirty="0" smtClean="0"/>
              <a:t>abstract class Customer{</a:t>
            </a:r>
          </a:p>
          <a:p>
            <a:r>
              <a:rPr lang="en-US" altLang="ja-JP" sz="2000" dirty="0" smtClean="0"/>
              <a:t>    abstract </a:t>
            </a:r>
            <a:r>
              <a:rPr lang="en-US" altLang="ja-JP" sz="2000" dirty="0" err="1" smtClean="0"/>
              <a:t>int</a:t>
            </a:r>
            <a:r>
              <a:rPr lang="en-US" altLang="ja-JP" sz="2000" dirty="0" smtClean="0"/>
              <a:t> </a:t>
            </a:r>
            <a:r>
              <a:rPr lang="en-US" altLang="ja-JP" sz="2000" dirty="0" err="1" smtClean="0"/>
              <a:t>calc</a:t>
            </a:r>
            <a:r>
              <a:rPr lang="en-US" altLang="ja-JP" sz="2000" dirty="0" smtClean="0"/>
              <a:t>(</a:t>
            </a:r>
            <a:r>
              <a:rPr lang="en-US" altLang="ja-JP" sz="2000" dirty="0" err="1" smtClean="0"/>
              <a:t>int</a:t>
            </a:r>
            <a:r>
              <a:rPr lang="en-US" altLang="ja-JP" sz="2000" dirty="0" smtClean="0"/>
              <a:t> value);</a:t>
            </a:r>
            <a:endParaRPr lang="en-US" altLang="ja-JP" sz="2000" dirty="0"/>
          </a:p>
          <a:p>
            <a:r>
              <a:rPr lang="en-US" altLang="ja-JP" sz="2000" dirty="0"/>
              <a:t>   </a:t>
            </a:r>
            <a:r>
              <a:rPr lang="en-US" altLang="ja-JP" sz="2000" dirty="0" smtClean="0"/>
              <a:t> </a:t>
            </a:r>
            <a:r>
              <a:rPr lang="en-US" altLang="ja-JP" sz="2000" dirty="0" err="1" smtClean="0"/>
              <a:t>int</a:t>
            </a:r>
            <a:r>
              <a:rPr lang="en-US" altLang="ja-JP" sz="2000" dirty="0" smtClean="0"/>
              <a:t> </a:t>
            </a:r>
            <a:r>
              <a:rPr lang="en-US" altLang="ja-JP" sz="2000" dirty="0" err="1" smtClean="0"/>
              <a:t>calcTax</a:t>
            </a:r>
            <a:r>
              <a:rPr lang="en-US" altLang="ja-JP" sz="2000" dirty="0" smtClean="0"/>
              <a:t>(</a:t>
            </a:r>
            <a:r>
              <a:rPr lang="en-US" altLang="ja-JP" sz="2000" dirty="0" err="1" smtClean="0"/>
              <a:t>int</a:t>
            </a:r>
            <a:r>
              <a:rPr lang="en-US" altLang="ja-JP" sz="2000" dirty="0" smtClean="0"/>
              <a:t> </a:t>
            </a:r>
            <a:r>
              <a:rPr lang="en-US" altLang="ja-JP" sz="2000" dirty="0"/>
              <a:t>amount){</a:t>
            </a:r>
          </a:p>
          <a:p>
            <a:r>
              <a:rPr lang="en-US" altLang="ja-JP" sz="2000" dirty="0"/>
              <a:t>        </a:t>
            </a:r>
            <a:r>
              <a:rPr lang="en-US" altLang="ja-JP" sz="2000" dirty="0" smtClean="0"/>
              <a:t>return (</a:t>
            </a:r>
            <a:r>
              <a:rPr lang="en-US" altLang="ja-JP" sz="2000" dirty="0" err="1" smtClean="0"/>
              <a:t>int</a:t>
            </a:r>
            <a:r>
              <a:rPr lang="en-US" altLang="ja-JP" sz="2000" dirty="0" smtClean="0"/>
              <a:t>)(amount * 1.08);</a:t>
            </a:r>
            <a:endParaRPr lang="en-US" altLang="ja-JP" sz="2000" dirty="0"/>
          </a:p>
          <a:p>
            <a:r>
              <a:rPr lang="en-US" altLang="ja-JP" sz="2000" dirty="0"/>
              <a:t>    </a:t>
            </a:r>
            <a:r>
              <a:rPr lang="en-US" altLang="ja-JP" sz="2000" dirty="0" smtClean="0"/>
              <a:t>}</a:t>
            </a:r>
            <a:endParaRPr lang="en-US" altLang="ja-JP" sz="2000" dirty="0"/>
          </a:p>
          <a:p>
            <a:r>
              <a:rPr kumimoji="1" lang="en-US" altLang="ja-JP" sz="2000" dirty="0" smtClean="0"/>
              <a:t>}</a:t>
            </a:r>
            <a:endParaRPr kumimoji="1" lang="ja-JP" altLang="en-US" sz="2000" dirty="0"/>
          </a:p>
        </p:txBody>
      </p:sp>
      <p:sp>
        <p:nvSpPr>
          <p:cNvPr id="16" name="テキスト ボックス 15"/>
          <p:cNvSpPr txBox="1"/>
          <p:nvPr/>
        </p:nvSpPr>
        <p:spPr>
          <a:xfrm>
            <a:off x="4858652" y="1595654"/>
            <a:ext cx="3938017" cy="1938992"/>
          </a:xfrm>
          <a:prstGeom prst="rect">
            <a:avLst/>
          </a:prstGeom>
          <a:solidFill>
            <a:schemeClr val="accent6">
              <a:lumMod val="20000"/>
              <a:lumOff val="80000"/>
            </a:schemeClr>
          </a:solidFill>
        </p:spPr>
        <p:txBody>
          <a:bodyPr wrap="square" rtlCol="0">
            <a:spAutoFit/>
          </a:bodyPr>
          <a:lstStyle/>
          <a:p>
            <a:r>
              <a:rPr kumimoji="1" lang="en-US" altLang="ja-JP" sz="2000" dirty="0" smtClean="0"/>
              <a:t>abstract class Customer{</a:t>
            </a:r>
          </a:p>
          <a:p>
            <a:r>
              <a:rPr lang="en-US" altLang="ja-JP" sz="2000" dirty="0" smtClean="0"/>
              <a:t>    abstract </a:t>
            </a:r>
            <a:r>
              <a:rPr lang="en-US" altLang="ja-JP" sz="2000" dirty="0" err="1" smtClean="0"/>
              <a:t>int</a:t>
            </a:r>
            <a:r>
              <a:rPr lang="en-US" altLang="ja-JP" sz="2000" dirty="0" smtClean="0"/>
              <a:t> </a:t>
            </a:r>
            <a:r>
              <a:rPr lang="en-US" altLang="ja-JP" sz="2000" dirty="0" err="1" smtClean="0"/>
              <a:t>calc</a:t>
            </a:r>
            <a:r>
              <a:rPr lang="en-US" altLang="ja-JP" sz="2000" dirty="0" smtClean="0"/>
              <a:t>(</a:t>
            </a:r>
            <a:r>
              <a:rPr lang="en-US" altLang="ja-JP" sz="2000" dirty="0" err="1" smtClean="0"/>
              <a:t>int</a:t>
            </a:r>
            <a:r>
              <a:rPr lang="en-US" altLang="ja-JP" sz="2000" dirty="0" smtClean="0"/>
              <a:t> value);</a:t>
            </a:r>
            <a:endParaRPr lang="en-US" altLang="ja-JP" sz="2000" dirty="0"/>
          </a:p>
          <a:p>
            <a:r>
              <a:rPr lang="en-US" altLang="ja-JP" sz="2000" dirty="0"/>
              <a:t>   </a:t>
            </a:r>
            <a:r>
              <a:rPr lang="en-US" altLang="ja-JP" sz="2000" dirty="0" smtClean="0"/>
              <a:t> </a:t>
            </a:r>
            <a:r>
              <a:rPr lang="en-US" altLang="ja-JP" sz="2000" strike="sngStrike" dirty="0" err="1" smtClean="0">
                <a:solidFill>
                  <a:schemeClr val="accent1">
                    <a:lumMod val="50000"/>
                  </a:schemeClr>
                </a:solidFill>
              </a:rPr>
              <a:t>int</a:t>
            </a:r>
            <a:r>
              <a:rPr lang="en-US" altLang="ja-JP" sz="2000" dirty="0" smtClean="0"/>
              <a:t> </a:t>
            </a:r>
            <a:r>
              <a:rPr lang="en-US" altLang="ja-JP" sz="2000" dirty="0" smtClean="0">
                <a:solidFill>
                  <a:srgbClr val="FF0000"/>
                </a:solidFill>
              </a:rPr>
              <a:t>double</a:t>
            </a:r>
            <a:r>
              <a:rPr lang="en-US" altLang="ja-JP" sz="2000" dirty="0" smtClean="0"/>
              <a:t> </a:t>
            </a:r>
            <a:r>
              <a:rPr lang="en-US" altLang="ja-JP" sz="2000" dirty="0" err="1" smtClean="0"/>
              <a:t>calcTax</a:t>
            </a:r>
            <a:r>
              <a:rPr lang="en-US" altLang="ja-JP" sz="2000" dirty="0" smtClean="0"/>
              <a:t>(</a:t>
            </a:r>
            <a:r>
              <a:rPr lang="en-US" altLang="ja-JP" sz="2000" dirty="0" err="1" smtClean="0"/>
              <a:t>int</a:t>
            </a:r>
            <a:r>
              <a:rPr lang="en-US" altLang="ja-JP" sz="2000" dirty="0" smtClean="0"/>
              <a:t> </a:t>
            </a:r>
            <a:r>
              <a:rPr lang="en-US" altLang="ja-JP" sz="2000" dirty="0"/>
              <a:t>amount){</a:t>
            </a:r>
          </a:p>
          <a:p>
            <a:r>
              <a:rPr lang="en-US" altLang="ja-JP" sz="2000" dirty="0"/>
              <a:t> </a:t>
            </a:r>
            <a:r>
              <a:rPr lang="en-US" altLang="ja-JP" sz="2000" dirty="0" smtClean="0"/>
              <a:t>        return </a:t>
            </a:r>
            <a:r>
              <a:rPr lang="en-US" altLang="ja-JP" sz="2000" strike="sngStrike" dirty="0">
                <a:solidFill>
                  <a:schemeClr val="accent1">
                    <a:lumMod val="50000"/>
                  </a:schemeClr>
                </a:solidFill>
              </a:rPr>
              <a:t>(</a:t>
            </a:r>
            <a:r>
              <a:rPr lang="en-US" altLang="ja-JP" sz="2000" strike="sngStrike" dirty="0" err="1">
                <a:solidFill>
                  <a:schemeClr val="accent1">
                    <a:lumMod val="50000"/>
                  </a:schemeClr>
                </a:solidFill>
              </a:rPr>
              <a:t>int</a:t>
            </a:r>
            <a:r>
              <a:rPr lang="en-US" altLang="ja-JP" sz="2000" strike="sngStrike" dirty="0">
                <a:solidFill>
                  <a:schemeClr val="accent1">
                    <a:lumMod val="50000"/>
                  </a:schemeClr>
                </a:solidFill>
              </a:rPr>
              <a:t>)(</a:t>
            </a:r>
            <a:r>
              <a:rPr lang="en-US" altLang="ja-JP" sz="2000" dirty="0"/>
              <a:t>amount * 1.08</a:t>
            </a:r>
            <a:r>
              <a:rPr lang="en-US" altLang="ja-JP" sz="2000" strike="sngStrike" dirty="0" smtClean="0">
                <a:solidFill>
                  <a:schemeClr val="accent1">
                    <a:lumMod val="50000"/>
                  </a:schemeClr>
                </a:solidFill>
              </a:rPr>
              <a:t>)</a:t>
            </a:r>
            <a:r>
              <a:rPr lang="en-US" altLang="ja-JP" sz="2000" dirty="0" smtClean="0"/>
              <a:t>;</a:t>
            </a:r>
          </a:p>
          <a:p>
            <a:r>
              <a:rPr lang="en-US" altLang="ja-JP" sz="2000" dirty="0" smtClean="0"/>
              <a:t>    }</a:t>
            </a:r>
          </a:p>
          <a:p>
            <a:r>
              <a:rPr kumimoji="1" lang="en-US" altLang="ja-JP" sz="2000" dirty="0" smtClean="0"/>
              <a:t>}</a:t>
            </a:r>
            <a:endParaRPr kumimoji="1" lang="ja-JP" altLang="en-US" sz="2000" dirty="0"/>
          </a:p>
        </p:txBody>
      </p:sp>
      <p:sp>
        <p:nvSpPr>
          <p:cNvPr id="10" name="テキスト ボックス 9"/>
          <p:cNvSpPr txBox="1"/>
          <p:nvPr/>
        </p:nvSpPr>
        <p:spPr>
          <a:xfrm>
            <a:off x="69526" y="1449197"/>
            <a:ext cx="444843" cy="461665"/>
          </a:xfrm>
          <a:prstGeom prst="rect">
            <a:avLst/>
          </a:prstGeom>
          <a:noFill/>
        </p:spPr>
        <p:txBody>
          <a:bodyPr wrap="square" rtlCol="0">
            <a:spAutoFit/>
          </a:bodyPr>
          <a:lstStyle/>
          <a:p>
            <a:pPr algn="ctr"/>
            <a:r>
              <a:rPr kumimoji="1" lang="en-US" altLang="ja-JP" sz="2400" dirty="0" smtClean="0"/>
              <a:t>A</a:t>
            </a:r>
            <a:endParaRPr kumimoji="1" lang="ja-JP" altLang="en-US" sz="2400" dirty="0"/>
          </a:p>
        </p:txBody>
      </p:sp>
      <p:sp>
        <p:nvSpPr>
          <p:cNvPr id="11" name="円/楕円 10"/>
          <p:cNvSpPr/>
          <p:nvPr/>
        </p:nvSpPr>
        <p:spPr>
          <a:xfrm>
            <a:off x="48931" y="1449197"/>
            <a:ext cx="486032" cy="486032"/>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2" name="テキスト ボックス 11"/>
          <p:cNvSpPr txBox="1"/>
          <p:nvPr/>
        </p:nvSpPr>
        <p:spPr>
          <a:xfrm>
            <a:off x="4393215" y="1525764"/>
            <a:ext cx="444843" cy="461665"/>
          </a:xfrm>
          <a:prstGeom prst="rect">
            <a:avLst/>
          </a:prstGeom>
          <a:noFill/>
        </p:spPr>
        <p:txBody>
          <a:bodyPr wrap="square" rtlCol="0">
            <a:spAutoFit/>
          </a:bodyPr>
          <a:lstStyle/>
          <a:p>
            <a:pPr algn="ctr"/>
            <a:r>
              <a:rPr lang="en-US" altLang="ja-JP" sz="2400" dirty="0"/>
              <a:t>B</a:t>
            </a:r>
            <a:endParaRPr kumimoji="1" lang="ja-JP" altLang="en-US" sz="2400" dirty="0"/>
          </a:p>
        </p:txBody>
      </p:sp>
      <p:sp>
        <p:nvSpPr>
          <p:cNvPr id="13" name="円/楕円 12"/>
          <p:cNvSpPr/>
          <p:nvPr/>
        </p:nvSpPr>
        <p:spPr>
          <a:xfrm>
            <a:off x="4372620" y="1525764"/>
            <a:ext cx="486032" cy="486032"/>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Tree>
    <p:extLst>
      <p:ext uri="{BB962C8B-B14F-4D97-AF65-F5344CB8AC3E}">
        <p14:creationId xmlns:p14="http://schemas.microsoft.com/office/powerpoint/2010/main" val="207292561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Step 3:</a:t>
            </a:r>
            <a:r>
              <a:rPr kumimoji="1" lang="ja-JP" altLang="en-US" dirty="0" smtClean="0"/>
              <a:t>テストによる動作確認</a:t>
            </a:r>
            <a:endParaRPr kumimoji="1" lang="ja-JP" altLang="en-US"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p:txBody>
              <a:bodyPr/>
              <a:lstStyle/>
              <a:p>
                <a:r>
                  <a:rPr kumimoji="1" lang="ja-JP" altLang="en-US" dirty="0" smtClean="0"/>
                  <a:t>ツールがリファクタリングを正しく適用した場合は動作を変更しない</a:t>
                </a:r>
                <a:endParaRPr lang="en-US" altLang="ja-JP" dirty="0"/>
              </a:p>
              <a:p>
                <a:r>
                  <a:rPr kumimoji="1" lang="ja-JP" altLang="en-US" dirty="0" smtClean="0"/>
                  <a:t>しかし，適切なコード変換が行われなかった場合はその限りではない</a:t>
                </a:r>
                <a:endParaRPr kumimoji="1" lang="en-US" altLang="ja-JP" dirty="0" smtClean="0"/>
              </a:p>
              <a:p>
                <a:r>
                  <a:rPr lang="ja-JP" altLang="en-US" dirty="0" smtClean="0"/>
                  <a:t>探索段階で正しくリファクタリングを適用できたかを確認する必要がある</a:t>
                </a:r>
                <a:endParaRPr lang="en-US" altLang="ja-JP" dirty="0" smtClean="0"/>
              </a:p>
              <a:p>
                <a14:m>
                  <m:oMath xmlns:m="http://schemas.openxmlformats.org/officeDocument/2006/math">
                    <m:sSub>
                      <m:sSubPr>
                        <m:ctrlPr>
                          <a:rPr lang="en-US" altLang="ja-JP" i="1">
                            <a:latin typeface="Cambria Math" panose="02040503050406030204" pitchFamily="18" charset="0"/>
                          </a:rPr>
                        </m:ctrlPr>
                      </m:sSubPr>
                      <m:e>
                        <m:r>
                          <a:rPr lang="en-US" altLang="ja-JP" i="1">
                            <a:latin typeface="Cambria Math" panose="02040503050406030204" pitchFamily="18" charset="0"/>
                          </a:rPr>
                          <m:t>𝑠</m:t>
                        </m:r>
                      </m:e>
                      <m:sub>
                        <m:r>
                          <a:rPr lang="en-US" altLang="ja-JP" b="0" i="1" smtClean="0">
                            <a:latin typeface="Cambria Math" panose="02040503050406030204" pitchFamily="18" charset="0"/>
                          </a:rPr>
                          <m:t>0</m:t>
                        </m:r>
                      </m:sub>
                    </m:sSub>
                  </m:oMath>
                </a14:m>
                <a:r>
                  <a:rPr kumimoji="1" lang="ja-JP" altLang="en-US" dirty="0" smtClean="0"/>
                  <a:t>と</a:t>
                </a:r>
                <a14:m>
                  <m:oMath xmlns:m="http://schemas.openxmlformats.org/officeDocument/2006/math">
                    <m:sSub>
                      <m:sSubPr>
                        <m:ctrlPr>
                          <a:rPr lang="en-US" altLang="ja-JP" i="1">
                            <a:latin typeface="Cambria Math" panose="02040503050406030204" pitchFamily="18" charset="0"/>
                          </a:rPr>
                        </m:ctrlPr>
                      </m:sSubPr>
                      <m:e>
                        <m:r>
                          <a:rPr lang="en-US" altLang="ja-JP" i="1">
                            <a:latin typeface="Cambria Math" panose="02040503050406030204" pitchFamily="18" charset="0"/>
                          </a:rPr>
                          <m:t>𝑠</m:t>
                        </m:r>
                      </m:e>
                      <m:sub>
                        <m:r>
                          <a:rPr lang="en-US" altLang="ja-JP" i="1">
                            <a:latin typeface="Cambria Math" panose="02040503050406030204" pitchFamily="18" charset="0"/>
                          </a:rPr>
                          <m:t>𝑡</m:t>
                        </m:r>
                      </m:sub>
                    </m:sSub>
                  </m:oMath>
                </a14:m>
                <a:r>
                  <a:rPr kumimoji="1" lang="ja-JP" altLang="en-US" dirty="0" smtClean="0"/>
                  <a:t>のテスト結果を比較する</a:t>
                </a:r>
                <a:endParaRPr kumimoji="1" lang="en-US" altLang="ja-JP" dirty="0" smtClean="0"/>
              </a:p>
              <a:p>
                <a:endParaRPr lang="ja-JP" altLang="en-US" dirty="0" smtClean="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blipFill rotWithShape="0">
                <a:blip r:embed="rId2"/>
                <a:stretch>
                  <a:fillRect l="-1704" t="-1752"/>
                </a:stretch>
              </a:blipFill>
            </p:spPr>
            <p:txBody>
              <a:bodyPr/>
              <a:lstStyle/>
              <a:p>
                <a:r>
                  <a:rPr lang="ja-JP" altLang="en-US">
                    <a:noFill/>
                  </a:rPr>
                  <a:t> </a:t>
                </a:r>
              </a:p>
            </p:txBody>
          </p:sp>
        </mc:Fallback>
      </mc:AlternateContent>
      <p:sp>
        <p:nvSpPr>
          <p:cNvPr id="4" name="スライド番号プレースホルダー 3"/>
          <p:cNvSpPr>
            <a:spLocks noGrp="1"/>
          </p:cNvSpPr>
          <p:nvPr>
            <p:ph type="sldNum" sz="quarter" idx="12"/>
          </p:nvPr>
        </p:nvSpPr>
        <p:spPr/>
        <p:txBody>
          <a:bodyPr/>
          <a:lstStyle/>
          <a:p>
            <a:fld id="{04B3F2D8-AADF-41CF-B8BC-E48199EDBE0E}" type="slidenum">
              <a:rPr kumimoji="1" lang="ja-JP" altLang="en-US" smtClean="0"/>
              <a:t>15</a:t>
            </a:fld>
            <a:endParaRPr kumimoji="1" lang="ja-JP" altLang="en-US"/>
          </a:p>
        </p:txBody>
      </p:sp>
    </p:spTree>
    <p:extLst>
      <p:ext uri="{BB962C8B-B14F-4D97-AF65-F5344CB8AC3E}">
        <p14:creationId xmlns:p14="http://schemas.microsoft.com/office/powerpoint/2010/main" val="218580315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下矢印吹き出し 37"/>
          <p:cNvSpPr/>
          <p:nvPr/>
        </p:nvSpPr>
        <p:spPr>
          <a:xfrm>
            <a:off x="5410640" y="4334805"/>
            <a:ext cx="2654719" cy="961901"/>
          </a:xfrm>
          <a:prstGeom prst="downArrowCallou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p:txBody>
          <a:bodyPr>
            <a:normAutofit fontScale="90000"/>
          </a:bodyPr>
          <a:lstStyle/>
          <a:p>
            <a:r>
              <a:rPr kumimoji="1" lang="en-US" altLang="ja-JP" sz="4000" dirty="0" smtClean="0"/>
              <a:t>Step 4(1/2)</a:t>
            </a:r>
            <a:r>
              <a:rPr kumimoji="1" lang="ja-JP" altLang="en-US" sz="4000" dirty="0" smtClean="0"/>
              <a:t>：非リファクタリング差分検出</a:t>
            </a:r>
            <a:endParaRPr kumimoji="1" lang="ja-JP" altLang="en-US" sz="4000"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p:txBody>
              <a:bodyPr/>
              <a:lstStyle/>
              <a:p>
                <a:r>
                  <a:rPr kumimoji="1" lang="ja-JP" altLang="en-US" dirty="0" smtClean="0"/>
                  <a:t>探索ではリファクタリング操作の適用しか行わない</a:t>
                </a:r>
                <a:endParaRPr kumimoji="1" lang="en-US" altLang="ja-JP" dirty="0" smtClean="0"/>
              </a:p>
              <a:p>
                <a:r>
                  <a:rPr kumimoji="1" lang="ja-JP" altLang="en-US" dirty="0" smtClean="0"/>
                  <a:t>非リファクタリング変更が存在する場合，探索後のコード</a:t>
                </a:r>
                <a14:m>
                  <m:oMath xmlns:m="http://schemas.openxmlformats.org/officeDocument/2006/math">
                    <m:sSub>
                      <m:sSubPr>
                        <m:ctrlPr>
                          <a:rPr lang="en-US" altLang="ja-JP" i="1">
                            <a:latin typeface="Cambria Math" panose="02040503050406030204" pitchFamily="18" charset="0"/>
                          </a:rPr>
                        </m:ctrlPr>
                      </m:sSubPr>
                      <m:e>
                        <m:r>
                          <a:rPr lang="en-US" altLang="ja-JP" i="1">
                            <a:latin typeface="Cambria Math" panose="02040503050406030204" pitchFamily="18" charset="0"/>
                          </a:rPr>
                          <m:t>𝑠</m:t>
                        </m:r>
                      </m:e>
                      <m:sub>
                        <m:r>
                          <a:rPr lang="en-US" altLang="ja-JP" i="1">
                            <a:latin typeface="Cambria Math" panose="02040503050406030204" pitchFamily="18" charset="0"/>
                          </a:rPr>
                          <m:t>𝑡</m:t>
                        </m:r>
                      </m:sub>
                    </m:sSub>
                  </m:oMath>
                </a14:m>
                <a:r>
                  <a:rPr kumimoji="1" lang="ja-JP" altLang="en-US" dirty="0" smtClean="0"/>
                  <a:t>と新版コード</a:t>
                </a:r>
                <a14:m>
                  <m:oMath xmlns:m="http://schemas.openxmlformats.org/officeDocument/2006/math">
                    <m:sSub>
                      <m:sSubPr>
                        <m:ctrlPr>
                          <a:rPr lang="en-US" altLang="ja-JP" i="1">
                            <a:latin typeface="Cambria Math" panose="02040503050406030204" pitchFamily="18" charset="0"/>
                          </a:rPr>
                        </m:ctrlPr>
                      </m:sSubPr>
                      <m:e>
                        <m:r>
                          <a:rPr lang="en-US" altLang="ja-JP" i="1">
                            <a:latin typeface="Cambria Math" panose="02040503050406030204" pitchFamily="18" charset="0"/>
                          </a:rPr>
                          <m:t>𝑠</m:t>
                        </m:r>
                      </m:e>
                      <m:sub>
                        <m:r>
                          <a:rPr lang="en-US" altLang="ja-JP" b="0" i="1" smtClean="0">
                            <a:latin typeface="Cambria Math" panose="02040503050406030204" pitchFamily="18" charset="0"/>
                          </a:rPr>
                          <m:t>𝑛</m:t>
                        </m:r>
                      </m:sub>
                    </m:sSub>
                  </m:oMath>
                </a14:m>
                <a:r>
                  <a:rPr kumimoji="1" lang="ja-JP" altLang="en-US" dirty="0" smtClean="0"/>
                  <a:t>に必ず差分が生じる</a:t>
                </a:r>
                <a:endParaRPr kumimoji="1" lang="en-US" altLang="ja-JP" dirty="0" smtClean="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blipFill rotWithShape="0">
                <a:blip r:embed="rId2"/>
                <a:stretch>
                  <a:fillRect l="-1704" t="-1752" r="-1852"/>
                </a:stretch>
              </a:blipFill>
            </p:spPr>
            <p:txBody>
              <a:bodyPr/>
              <a:lstStyle/>
              <a:p>
                <a:r>
                  <a:rPr lang="ja-JP" altLang="en-US">
                    <a:noFill/>
                  </a:rPr>
                  <a:t> </a:t>
                </a:r>
              </a:p>
            </p:txBody>
          </p:sp>
        </mc:Fallback>
      </mc:AlternateContent>
      <p:grpSp>
        <p:nvGrpSpPr>
          <p:cNvPr id="4" name="グループ化 3"/>
          <p:cNvGrpSpPr/>
          <p:nvPr/>
        </p:nvGrpSpPr>
        <p:grpSpPr>
          <a:xfrm>
            <a:off x="215913" y="5108283"/>
            <a:ext cx="1585519" cy="620677"/>
            <a:chOff x="192947" y="5092279"/>
            <a:chExt cx="1585519" cy="620677"/>
          </a:xfrm>
        </p:grpSpPr>
        <p:sp>
          <p:nvSpPr>
            <p:cNvPr id="5" name="円/楕円 4"/>
            <p:cNvSpPr/>
            <p:nvPr/>
          </p:nvSpPr>
          <p:spPr>
            <a:xfrm>
              <a:off x="192947" y="5092279"/>
              <a:ext cx="1585519" cy="620677"/>
            </a:xfrm>
            <a:prstGeom prst="ellips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p:cNvSpPr txBox="1"/>
            <p:nvPr/>
          </p:nvSpPr>
          <p:spPr>
            <a:xfrm>
              <a:off x="352339" y="5217952"/>
              <a:ext cx="1266736" cy="369332"/>
            </a:xfrm>
            <a:prstGeom prst="rect">
              <a:avLst/>
            </a:prstGeom>
            <a:noFill/>
            <a:ln w="25400">
              <a:noFill/>
            </a:ln>
          </p:spPr>
          <p:txBody>
            <a:bodyPr wrap="square" rtlCol="0">
              <a:spAutoFit/>
            </a:bodyPr>
            <a:lstStyle/>
            <a:p>
              <a:r>
                <a:rPr lang="ja-JP" altLang="en-US" dirty="0"/>
                <a:t>旧版コード</a:t>
              </a:r>
              <a:endParaRPr kumimoji="1" lang="ja-JP" altLang="en-US" dirty="0"/>
            </a:p>
          </p:txBody>
        </p:sp>
      </p:grpSp>
      <p:grpSp>
        <p:nvGrpSpPr>
          <p:cNvPr id="7" name="グループ化 6"/>
          <p:cNvGrpSpPr/>
          <p:nvPr/>
        </p:nvGrpSpPr>
        <p:grpSpPr>
          <a:xfrm>
            <a:off x="7244389" y="5053835"/>
            <a:ext cx="1585519" cy="620677"/>
            <a:chOff x="192947" y="5092279"/>
            <a:chExt cx="1585519" cy="620677"/>
          </a:xfrm>
        </p:grpSpPr>
        <p:sp>
          <p:nvSpPr>
            <p:cNvPr id="8" name="円/楕円 7"/>
            <p:cNvSpPr/>
            <p:nvPr/>
          </p:nvSpPr>
          <p:spPr>
            <a:xfrm>
              <a:off x="192947" y="5092279"/>
              <a:ext cx="1585519" cy="620677"/>
            </a:xfrm>
            <a:prstGeom prst="ellips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p:cNvSpPr txBox="1"/>
            <p:nvPr/>
          </p:nvSpPr>
          <p:spPr>
            <a:xfrm>
              <a:off x="352339" y="5217952"/>
              <a:ext cx="1266736" cy="369332"/>
            </a:xfrm>
            <a:prstGeom prst="rect">
              <a:avLst/>
            </a:prstGeom>
            <a:noFill/>
            <a:ln w="25400">
              <a:noFill/>
            </a:ln>
          </p:spPr>
          <p:txBody>
            <a:bodyPr wrap="square" rtlCol="0">
              <a:spAutoFit/>
            </a:bodyPr>
            <a:lstStyle/>
            <a:p>
              <a:r>
                <a:rPr lang="ja-JP" altLang="en-US" dirty="0" smtClean="0"/>
                <a:t>新版</a:t>
              </a:r>
              <a:r>
                <a:rPr lang="ja-JP" altLang="en-US" dirty="0"/>
                <a:t>コード</a:t>
              </a:r>
              <a:endParaRPr kumimoji="1" lang="ja-JP" altLang="en-US" dirty="0"/>
            </a:p>
          </p:txBody>
        </p:sp>
      </p:grpSp>
      <p:grpSp>
        <p:nvGrpSpPr>
          <p:cNvPr id="10" name="グループ化 9"/>
          <p:cNvGrpSpPr/>
          <p:nvPr/>
        </p:nvGrpSpPr>
        <p:grpSpPr>
          <a:xfrm>
            <a:off x="2330939" y="5179507"/>
            <a:ext cx="1585519" cy="620677"/>
            <a:chOff x="192947" y="5092279"/>
            <a:chExt cx="1585519" cy="620677"/>
          </a:xfrm>
        </p:grpSpPr>
        <p:sp>
          <p:nvSpPr>
            <p:cNvPr id="11" name="円/楕円 10"/>
            <p:cNvSpPr/>
            <p:nvPr/>
          </p:nvSpPr>
          <p:spPr>
            <a:xfrm>
              <a:off x="192947" y="5092279"/>
              <a:ext cx="1585519" cy="620677"/>
            </a:xfrm>
            <a:prstGeom prst="ellips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p:cNvSpPr txBox="1"/>
            <p:nvPr/>
          </p:nvSpPr>
          <p:spPr>
            <a:xfrm>
              <a:off x="352339" y="5217952"/>
              <a:ext cx="1266736" cy="369332"/>
            </a:xfrm>
            <a:prstGeom prst="rect">
              <a:avLst/>
            </a:prstGeom>
            <a:noFill/>
            <a:ln w="25400">
              <a:noFill/>
            </a:ln>
          </p:spPr>
          <p:txBody>
            <a:bodyPr wrap="square" rtlCol="0">
              <a:spAutoFit/>
            </a:bodyPr>
            <a:lstStyle/>
            <a:p>
              <a:pPr algn="ctr"/>
              <a:r>
                <a:rPr lang="ja-JP" altLang="en-US" dirty="0" smtClean="0"/>
                <a:t>状態</a:t>
              </a:r>
              <a:r>
                <a:rPr lang="en-US" altLang="ja-JP" dirty="0" smtClean="0"/>
                <a:t>1</a:t>
              </a:r>
              <a:endParaRPr kumimoji="1" lang="ja-JP" altLang="en-US" dirty="0"/>
            </a:p>
          </p:txBody>
        </p:sp>
      </p:grpSp>
      <p:cxnSp>
        <p:nvCxnSpPr>
          <p:cNvPr id="13" name="直線矢印コネクタ 12"/>
          <p:cNvCxnSpPr>
            <a:stCxn id="5" idx="6"/>
            <a:endCxn id="11" idx="2"/>
          </p:cNvCxnSpPr>
          <p:nvPr/>
        </p:nvCxnSpPr>
        <p:spPr>
          <a:xfrm>
            <a:off x="1801432" y="5418622"/>
            <a:ext cx="529507" cy="71224"/>
          </a:xfrm>
          <a:prstGeom prst="straightConnector1">
            <a:avLst/>
          </a:prstGeom>
          <a:ln w="25400">
            <a:solidFill>
              <a:schemeClr val="accent1">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4" name="テキスト ボックス 13"/>
          <p:cNvSpPr txBox="1"/>
          <p:nvPr/>
        </p:nvSpPr>
        <p:spPr>
          <a:xfrm>
            <a:off x="1472729" y="4810176"/>
            <a:ext cx="1363211" cy="369332"/>
          </a:xfrm>
          <a:prstGeom prst="rect">
            <a:avLst/>
          </a:prstGeom>
          <a:noFill/>
        </p:spPr>
        <p:txBody>
          <a:bodyPr wrap="square" rtlCol="0">
            <a:spAutoFit/>
          </a:bodyPr>
          <a:lstStyle/>
          <a:p>
            <a:r>
              <a:rPr kumimoji="1" lang="ja-JP" altLang="en-US" dirty="0" smtClean="0"/>
              <a:t>メソッド抽出</a:t>
            </a:r>
            <a:endParaRPr kumimoji="1" lang="ja-JP" altLang="en-US" dirty="0"/>
          </a:p>
        </p:txBody>
      </p:sp>
      <p:grpSp>
        <p:nvGrpSpPr>
          <p:cNvPr id="20" name="グループ化 19"/>
          <p:cNvGrpSpPr/>
          <p:nvPr/>
        </p:nvGrpSpPr>
        <p:grpSpPr>
          <a:xfrm>
            <a:off x="4552821" y="5179506"/>
            <a:ext cx="1585519" cy="620677"/>
            <a:chOff x="192947" y="5092279"/>
            <a:chExt cx="1585519" cy="620677"/>
          </a:xfrm>
        </p:grpSpPr>
        <p:sp>
          <p:nvSpPr>
            <p:cNvPr id="21" name="円/楕円 20"/>
            <p:cNvSpPr/>
            <p:nvPr/>
          </p:nvSpPr>
          <p:spPr>
            <a:xfrm>
              <a:off x="192947" y="5092279"/>
              <a:ext cx="1585519" cy="620677"/>
            </a:xfrm>
            <a:prstGeom prst="ellips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テキスト ボックス 21"/>
            <p:cNvSpPr txBox="1"/>
            <p:nvPr/>
          </p:nvSpPr>
          <p:spPr>
            <a:xfrm>
              <a:off x="352339" y="5217952"/>
              <a:ext cx="1266736" cy="369332"/>
            </a:xfrm>
            <a:prstGeom prst="rect">
              <a:avLst/>
            </a:prstGeom>
            <a:noFill/>
            <a:ln w="25400">
              <a:noFill/>
            </a:ln>
          </p:spPr>
          <p:txBody>
            <a:bodyPr wrap="square" rtlCol="0">
              <a:spAutoFit/>
            </a:bodyPr>
            <a:lstStyle/>
            <a:p>
              <a:pPr algn="ctr"/>
              <a:r>
                <a:rPr lang="ja-JP" altLang="en-US" dirty="0" smtClean="0"/>
                <a:t>状態</a:t>
              </a:r>
              <a:r>
                <a:rPr lang="en-US" altLang="ja-JP" dirty="0" smtClean="0"/>
                <a:t>3</a:t>
              </a:r>
              <a:endParaRPr kumimoji="1" lang="ja-JP" altLang="en-US" dirty="0"/>
            </a:p>
          </p:txBody>
        </p:sp>
      </p:grpSp>
      <p:cxnSp>
        <p:nvCxnSpPr>
          <p:cNvPr id="27" name="直線矢印コネクタ 26"/>
          <p:cNvCxnSpPr>
            <a:stCxn id="11" idx="6"/>
            <a:endCxn id="21" idx="2"/>
          </p:cNvCxnSpPr>
          <p:nvPr/>
        </p:nvCxnSpPr>
        <p:spPr>
          <a:xfrm flipV="1">
            <a:off x="3916458" y="5489845"/>
            <a:ext cx="636363" cy="1"/>
          </a:xfrm>
          <a:prstGeom prst="straightConnector1">
            <a:avLst/>
          </a:prstGeom>
          <a:ln w="25400">
            <a:solidFill>
              <a:schemeClr val="accent1">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29" name="テキスト ボックス 28"/>
          <p:cNvSpPr txBox="1"/>
          <p:nvPr/>
        </p:nvSpPr>
        <p:spPr>
          <a:xfrm>
            <a:off x="3752815" y="4675518"/>
            <a:ext cx="1121130" cy="646331"/>
          </a:xfrm>
          <a:prstGeom prst="rect">
            <a:avLst/>
          </a:prstGeom>
          <a:noFill/>
        </p:spPr>
        <p:txBody>
          <a:bodyPr wrap="square" rtlCol="0">
            <a:spAutoFit/>
          </a:bodyPr>
          <a:lstStyle/>
          <a:p>
            <a:r>
              <a:rPr kumimoji="1" lang="ja-JP" altLang="en-US" dirty="0" smtClean="0"/>
              <a:t>メソッドの引き上げ</a:t>
            </a:r>
            <a:endParaRPr kumimoji="1" lang="ja-JP" altLang="en-US" dirty="0"/>
          </a:p>
        </p:txBody>
      </p:sp>
      <p:cxnSp>
        <p:nvCxnSpPr>
          <p:cNvPr id="34" name="直線矢印コネクタ 33"/>
          <p:cNvCxnSpPr>
            <a:stCxn id="21" idx="6"/>
            <a:endCxn id="8" idx="2"/>
          </p:cNvCxnSpPr>
          <p:nvPr/>
        </p:nvCxnSpPr>
        <p:spPr>
          <a:xfrm flipV="1">
            <a:off x="6138340" y="5364174"/>
            <a:ext cx="1106049" cy="125671"/>
          </a:xfrm>
          <a:prstGeom prst="straightConnector1">
            <a:avLst/>
          </a:prstGeom>
          <a:ln w="38100">
            <a:solidFill>
              <a:schemeClr val="accent1">
                <a:lumMod val="75000"/>
              </a:schemeClr>
            </a:solidFill>
            <a:prstDash val="sysDot"/>
            <a:headEnd type="triangle"/>
            <a:tailEnd type="triangle"/>
          </a:ln>
        </p:spPr>
        <p:style>
          <a:lnRef idx="1">
            <a:schemeClr val="accent1"/>
          </a:lnRef>
          <a:fillRef idx="0">
            <a:schemeClr val="accent1"/>
          </a:fillRef>
          <a:effectRef idx="0">
            <a:schemeClr val="accent1"/>
          </a:effectRef>
          <a:fontRef idx="minor">
            <a:schemeClr val="tx1"/>
          </a:fontRef>
        </p:style>
      </p:cxnSp>
      <p:sp>
        <p:nvSpPr>
          <p:cNvPr id="37" name="テキスト ボックス 36"/>
          <p:cNvSpPr txBox="1"/>
          <p:nvPr/>
        </p:nvSpPr>
        <p:spPr>
          <a:xfrm>
            <a:off x="5514474" y="4475594"/>
            <a:ext cx="2483899" cy="369332"/>
          </a:xfrm>
          <a:prstGeom prst="rect">
            <a:avLst/>
          </a:prstGeom>
          <a:noFill/>
          <a:ln>
            <a:noFill/>
          </a:ln>
        </p:spPr>
        <p:txBody>
          <a:bodyPr wrap="square" rtlCol="0">
            <a:spAutoFit/>
          </a:bodyPr>
          <a:lstStyle/>
          <a:p>
            <a:r>
              <a:rPr kumimoji="1" lang="ja-JP" altLang="en-US" dirty="0" smtClean="0"/>
              <a:t>非リファクタリング差分</a:t>
            </a:r>
            <a:endParaRPr kumimoji="1" lang="ja-JP" altLang="en-US" dirty="0"/>
          </a:p>
        </p:txBody>
      </p:sp>
      <p:sp>
        <p:nvSpPr>
          <p:cNvPr id="15" name="スライド番号プレースホルダー 14"/>
          <p:cNvSpPr>
            <a:spLocks noGrp="1"/>
          </p:cNvSpPr>
          <p:nvPr>
            <p:ph type="sldNum" sz="quarter" idx="12"/>
          </p:nvPr>
        </p:nvSpPr>
        <p:spPr/>
        <p:txBody>
          <a:bodyPr/>
          <a:lstStyle/>
          <a:p>
            <a:fld id="{04B3F2D8-AADF-41CF-B8BC-E48199EDBE0E}" type="slidenum">
              <a:rPr kumimoji="1" lang="ja-JP" altLang="en-US" smtClean="0"/>
              <a:t>16</a:t>
            </a:fld>
            <a:endParaRPr kumimoji="1" lang="ja-JP" altLang="en-US"/>
          </a:p>
        </p:txBody>
      </p:sp>
    </p:spTree>
    <p:extLst>
      <p:ext uri="{BB962C8B-B14F-4D97-AF65-F5344CB8AC3E}">
        <p14:creationId xmlns:p14="http://schemas.microsoft.com/office/powerpoint/2010/main" val="326398782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Step 4(2/2):</a:t>
            </a:r>
            <a:r>
              <a:rPr lang="ja-JP" altLang="en-US" dirty="0" smtClean="0"/>
              <a:t>差分の求め方</a:t>
            </a:r>
            <a:endParaRPr kumimoji="1" lang="ja-JP" altLang="en-US"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p:txBody>
              <a:bodyPr/>
              <a:lstStyle/>
              <a:p>
                <a14:m>
                  <m:oMath xmlns:m="http://schemas.openxmlformats.org/officeDocument/2006/math">
                    <m:sSub>
                      <m:sSubPr>
                        <m:ctrlPr>
                          <a:rPr lang="en-US" altLang="ja-JP" i="1" smtClean="0">
                            <a:latin typeface="Cambria Math" panose="02040503050406030204" pitchFamily="18" charset="0"/>
                          </a:rPr>
                        </m:ctrlPr>
                      </m:sSubPr>
                      <m:e>
                        <m:r>
                          <a:rPr lang="en-US" altLang="ja-JP" i="1">
                            <a:latin typeface="Cambria Math" panose="02040503050406030204" pitchFamily="18" charset="0"/>
                          </a:rPr>
                          <m:t>𝑠</m:t>
                        </m:r>
                      </m:e>
                      <m:sub>
                        <m:r>
                          <a:rPr lang="en-US" altLang="ja-JP" i="1">
                            <a:latin typeface="Cambria Math" panose="02040503050406030204" pitchFamily="18" charset="0"/>
                          </a:rPr>
                          <m:t>𝑡</m:t>
                        </m:r>
                      </m:sub>
                    </m:sSub>
                  </m:oMath>
                </a14:m>
                <a:r>
                  <a:rPr lang="ja-JP" altLang="en-US" dirty="0" smtClean="0"/>
                  <a:t>と</a:t>
                </a:r>
                <a14:m>
                  <m:oMath xmlns:m="http://schemas.openxmlformats.org/officeDocument/2006/math">
                    <m:sSub>
                      <m:sSubPr>
                        <m:ctrlPr>
                          <a:rPr lang="en-US" altLang="ja-JP" i="1">
                            <a:latin typeface="Cambria Math" panose="02040503050406030204" pitchFamily="18" charset="0"/>
                          </a:rPr>
                        </m:ctrlPr>
                      </m:sSubPr>
                      <m:e>
                        <m:r>
                          <a:rPr lang="en-US" altLang="ja-JP" i="1">
                            <a:latin typeface="Cambria Math" panose="02040503050406030204" pitchFamily="18" charset="0"/>
                          </a:rPr>
                          <m:t>𝑠</m:t>
                        </m:r>
                      </m:e>
                      <m:sub>
                        <m:r>
                          <a:rPr lang="en-US" altLang="ja-JP" b="0" i="1" smtClean="0">
                            <a:latin typeface="Cambria Math" panose="02040503050406030204" pitchFamily="18" charset="0"/>
                          </a:rPr>
                          <m:t>𝑛</m:t>
                        </m:r>
                      </m:sub>
                    </m:sSub>
                  </m:oMath>
                </a14:m>
                <a:r>
                  <a:rPr lang="ja-JP" altLang="en-US" dirty="0" smtClean="0"/>
                  <a:t>との差分を求め，それを非リファクタリング差分とする</a:t>
                </a:r>
                <a:endParaRPr lang="en-US" altLang="ja-JP" dirty="0" smtClean="0"/>
              </a:p>
              <a:p>
                <a:r>
                  <a:rPr kumimoji="1" lang="ja-JP" altLang="en-US" dirty="0" smtClean="0"/>
                  <a:t>トークン列同士の編集距離を求める</a:t>
                </a:r>
                <a:endParaRPr kumimoji="1" lang="ja-JP" altLang="en-US" dirty="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blipFill rotWithShape="0">
                <a:blip r:embed="rId2"/>
                <a:stretch>
                  <a:fillRect l="-1704" t="-2156"/>
                </a:stretch>
              </a:blipFill>
            </p:spPr>
            <p:txBody>
              <a:bodyPr/>
              <a:lstStyle/>
              <a:p>
                <a:r>
                  <a:rPr lang="ja-JP" altLang="en-US">
                    <a:noFill/>
                  </a:rPr>
                  <a:t> </a:t>
                </a:r>
              </a:p>
            </p:txBody>
          </p:sp>
        </mc:Fallback>
      </mc:AlternateContent>
      <p:sp>
        <p:nvSpPr>
          <p:cNvPr id="4" name="スライド番号プレースホルダー 3"/>
          <p:cNvSpPr>
            <a:spLocks noGrp="1"/>
          </p:cNvSpPr>
          <p:nvPr>
            <p:ph type="sldNum" sz="quarter" idx="12"/>
          </p:nvPr>
        </p:nvSpPr>
        <p:spPr/>
        <p:txBody>
          <a:bodyPr/>
          <a:lstStyle/>
          <a:p>
            <a:fld id="{04B3F2D8-AADF-41CF-B8BC-E48199EDBE0E}" type="slidenum">
              <a:rPr kumimoji="1" lang="ja-JP" altLang="en-US" smtClean="0"/>
              <a:t>17</a:t>
            </a:fld>
            <a:endParaRPr kumimoji="1" lang="ja-JP" altLang="en-US"/>
          </a:p>
        </p:txBody>
      </p:sp>
      <p:sp>
        <p:nvSpPr>
          <p:cNvPr id="5" name="テキスト ボックス 4"/>
          <p:cNvSpPr txBox="1"/>
          <p:nvPr/>
        </p:nvSpPr>
        <p:spPr>
          <a:xfrm>
            <a:off x="335560" y="3632124"/>
            <a:ext cx="4057627" cy="1938992"/>
          </a:xfrm>
          <a:prstGeom prst="rect">
            <a:avLst/>
          </a:prstGeom>
          <a:solidFill>
            <a:schemeClr val="accent6">
              <a:lumMod val="20000"/>
              <a:lumOff val="80000"/>
            </a:schemeClr>
          </a:solidFill>
        </p:spPr>
        <p:txBody>
          <a:bodyPr wrap="square" rtlCol="0">
            <a:spAutoFit/>
          </a:bodyPr>
          <a:lstStyle/>
          <a:p>
            <a:r>
              <a:rPr kumimoji="1" lang="en-US" altLang="ja-JP" sz="2000" dirty="0" smtClean="0"/>
              <a:t>abstract class Customer{</a:t>
            </a:r>
          </a:p>
          <a:p>
            <a:r>
              <a:rPr lang="en-US" altLang="ja-JP" sz="2000" dirty="0" smtClean="0"/>
              <a:t>    abstract </a:t>
            </a:r>
            <a:r>
              <a:rPr lang="en-US" altLang="ja-JP" sz="2000" dirty="0" err="1" smtClean="0"/>
              <a:t>int</a:t>
            </a:r>
            <a:r>
              <a:rPr lang="en-US" altLang="ja-JP" sz="2000" dirty="0" smtClean="0"/>
              <a:t> </a:t>
            </a:r>
            <a:r>
              <a:rPr lang="en-US" altLang="ja-JP" sz="2000" dirty="0" err="1" smtClean="0"/>
              <a:t>calc</a:t>
            </a:r>
            <a:r>
              <a:rPr lang="en-US" altLang="ja-JP" sz="2000" dirty="0" smtClean="0"/>
              <a:t>(</a:t>
            </a:r>
            <a:r>
              <a:rPr lang="en-US" altLang="ja-JP" sz="2000" dirty="0" err="1" smtClean="0"/>
              <a:t>int</a:t>
            </a:r>
            <a:r>
              <a:rPr lang="en-US" altLang="ja-JP" sz="2000" dirty="0" smtClean="0"/>
              <a:t> value);</a:t>
            </a:r>
            <a:endParaRPr lang="en-US" altLang="ja-JP" sz="2000" dirty="0"/>
          </a:p>
          <a:p>
            <a:r>
              <a:rPr lang="en-US" altLang="ja-JP" sz="2000" dirty="0"/>
              <a:t>   </a:t>
            </a:r>
            <a:r>
              <a:rPr lang="en-US" altLang="ja-JP" sz="2000" dirty="0" smtClean="0"/>
              <a:t> </a:t>
            </a:r>
            <a:r>
              <a:rPr lang="en-US" altLang="ja-JP" sz="2000" dirty="0" err="1" smtClean="0"/>
              <a:t>int</a:t>
            </a:r>
            <a:r>
              <a:rPr lang="en-US" altLang="ja-JP" sz="2000" dirty="0" smtClean="0"/>
              <a:t> </a:t>
            </a:r>
            <a:r>
              <a:rPr lang="en-US" altLang="ja-JP" sz="2000" dirty="0" err="1" smtClean="0"/>
              <a:t>calcTax</a:t>
            </a:r>
            <a:r>
              <a:rPr lang="en-US" altLang="ja-JP" sz="2000" dirty="0" smtClean="0"/>
              <a:t>(</a:t>
            </a:r>
            <a:r>
              <a:rPr lang="en-US" altLang="ja-JP" sz="2000" dirty="0" err="1" smtClean="0"/>
              <a:t>int</a:t>
            </a:r>
            <a:r>
              <a:rPr lang="en-US" altLang="ja-JP" sz="2000" dirty="0" smtClean="0"/>
              <a:t> </a:t>
            </a:r>
            <a:r>
              <a:rPr lang="en-US" altLang="ja-JP" sz="2000" dirty="0"/>
              <a:t>amount){</a:t>
            </a:r>
          </a:p>
          <a:p>
            <a:r>
              <a:rPr lang="en-US" altLang="ja-JP" sz="2000" dirty="0"/>
              <a:t>        </a:t>
            </a:r>
            <a:r>
              <a:rPr lang="en-US" altLang="ja-JP" sz="2000" dirty="0" smtClean="0"/>
              <a:t>return (</a:t>
            </a:r>
            <a:r>
              <a:rPr lang="en-US" altLang="ja-JP" sz="2000" dirty="0" err="1" smtClean="0"/>
              <a:t>int</a:t>
            </a:r>
            <a:r>
              <a:rPr lang="en-US" altLang="ja-JP" sz="2000" dirty="0" smtClean="0"/>
              <a:t>)(amount * 1.08);</a:t>
            </a:r>
            <a:endParaRPr lang="en-US" altLang="ja-JP" sz="2000" dirty="0"/>
          </a:p>
          <a:p>
            <a:r>
              <a:rPr lang="en-US" altLang="ja-JP" sz="2000" dirty="0"/>
              <a:t>    </a:t>
            </a:r>
            <a:r>
              <a:rPr lang="en-US" altLang="ja-JP" sz="2000" dirty="0" smtClean="0"/>
              <a:t>}</a:t>
            </a:r>
            <a:endParaRPr lang="en-US" altLang="ja-JP" sz="2000" dirty="0"/>
          </a:p>
          <a:p>
            <a:r>
              <a:rPr kumimoji="1" lang="en-US" altLang="ja-JP" sz="2000" dirty="0" smtClean="0"/>
              <a:t>}</a:t>
            </a:r>
            <a:endParaRPr kumimoji="1" lang="ja-JP" altLang="en-US" sz="2000" dirty="0"/>
          </a:p>
        </p:txBody>
      </p:sp>
      <p:sp>
        <p:nvSpPr>
          <p:cNvPr id="6" name="テキスト ボックス 5"/>
          <p:cNvSpPr txBox="1"/>
          <p:nvPr/>
        </p:nvSpPr>
        <p:spPr>
          <a:xfrm>
            <a:off x="4638656" y="3632124"/>
            <a:ext cx="4171255" cy="1938992"/>
          </a:xfrm>
          <a:prstGeom prst="rect">
            <a:avLst/>
          </a:prstGeom>
          <a:solidFill>
            <a:schemeClr val="accent6">
              <a:lumMod val="20000"/>
              <a:lumOff val="80000"/>
            </a:schemeClr>
          </a:solidFill>
        </p:spPr>
        <p:txBody>
          <a:bodyPr wrap="square" rtlCol="0">
            <a:spAutoFit/>
          </a:bodyPr>
          <a:lstStyle/>
          <a:p>
            <a:r>
              <a:rPr kumimoji="1" lang="en-US" altLang="ja-JP" sz="2000" dirty="0" smtClean="0"/>
              <a:t>abstract class Customer{</a:t>
            </a:r>
          </a:p>
          <a:p>
            <a:r>
              <a:rPr lang="en-US" altLang="ja-JP" sz="2000" dirty="0" smtClean="0"/>
              <a:t>    abstract </a:t>
            </a:r>
            <a:r>
              <a:rPr lang="en-US" altLang="ja-JP" sz="2000" dirty="0" err="1" smtClean="0"/>
              <a:t>int</a:t>
            </a:r>
            <a:r>
              <a:rPr lang="en-US" altLang="ja-JP" sz="2000" dirty="0" smtClean="0"/>
              <a:t> </a:t>
            </a:r>
            <a:r>
              <a:rPr lang="en-US" altLang="ja-JP" sz="2000" dirty="0" err="1" smtClean="0"/>
              <a:t>calc</a:t>
            </a:r>
            <a:r>
              <a:rPr lang="en-US" altLang="ja-JP" sz="2000" dirty="0" smtClean="0"/>
              <a:t>(</a:t>
            </a:r>
            <a:r>
              <a:rPr lang="en-US" altLang="ja-JP" sz="2000" dirty="0" err="1" smtClean="0"/>
              <a:t>int</a:t>
            </a:r>
            <a:r>
              <a:rPr lang="en-US" altLang="ja-JP" sz="2000" dirty="0" smtClean="0"/>
              <a:t> value);</a:t>
            </a:r>
            <a:endParaRPr lang="en-US" altLang="ja-JP" sz="2000" dirty="0"/>
          </a:p>
          <a:p>
            <a:r>
              <a:rPr lang="en-US" altLang="ja-JP" sz="2000" dirty="0"/>
              <a:t>   </a:t>
            </a:r>
            <a:r>
              <a:rPr lang="en-US" altLang="ja-JP" sz="2000" dirty="0" smtClean="0"/>
              <a:t> </a:t>
            </a:r>
            <a:r>
              <a:rPr lang="en-US" altLang="ja-JP" sz="2000" strike="sngStrike" dirty="0" err="1" smtClean="0">
                <a:solidFill>
                  <a:schemeClr val="accent1">
                    <a:lumMod val="50000"/>
                  </a:schemeClr>
                </a:solidFill>
              </a:rPr>
              <a:t>int</a:t>
            </a:r>
            <a:r>
              <a:rPr lang="en-US" altLang="ja-JP" sz="2000" dirty="0" smtClean="0"/>
              <a:t> </a:t>
            </a:r>
            <a:r>
              <a:rPr lang="en-US" altLang="ja-JP" sz="2000" dirty="0" smtClean="0">
                <a:solidFill>
                  <a:srgbClr val="FF0000"/>
                </a:solidFill>
              </a:rPr>
              <a:t>double</a:t>
            </a:r>
            <a:r>
              <a:rPr lang="en-US" altLang="ja-JP" sz="2000" dirty="0" smtClean="0"/>
              <a:t> </a:t>
            </a:r>
            <a:r>
              <a:rPr lang="en-US" altLang="ja-JP" sz="2000" dirty="0" err="1" smtClean="0"/>
              <a:t>calcTax</a:t>
            </a:r>
            <a:r>
              <a:rPr lang="en-US" altLang="ja-JP" sz="2000" dirty="0" smtClean="0"/>
              <a:t>(</a:t>
            </a:r>
            <a:r>
              <a:rPr lang="en-US" altLang="ja-JP" sz="2000" dirty="0" err="1" smtClean="0"/>
              <a:t>int</a:t>
            </a:r>
            <a:r>
              <a:rPr lang="en-US" altLang="ja-JP" sz="2000" dirty="0" smtClean="0"/>
              <a:t> </a:t>
            </a:r>
            <a:r>
              <a:rPr lang="en-US" altLang="ja-JP" sz="2000" dirty="0"/>
              <a:t>amount){</a:t>
            </a:r>
          </a:p>
          <a:p>
            <a:r>
              <a:rPr lang="en-US" altLang="ja-JP" sz="2000" dirty="0"/>
              <a:t> </a:t>
            </a:r>
            <a:r>
              <a:rPr lang="en-US" altLang="ja-JP" sz="2000" dirty="0" smtClean="0"/>
              <a:t>        return </a:t>
            </a:r>
            <a:r>
              <a:rPr lang="en-US" altLang="ja-JP" sz="2000" strike="sngStrike" dirty="0">
                <a:solidFill>
                  <a:schemeClr val="accent1">
                    <a:lumMod val="50000"/>
                  </a:schemeClr>
                </a:solidFill>
              </a:rPr>
              <a:t>(</a:t>
            </a:r>
            <a:r>
              <a:rPr lang="en-US" altLang="ja-JP" sz="2000" strike="sngStrike" dirty="0" err="1">
                <a:solidFill>
                  <a:schemeClr val="accent1">
                    <a:lumMod val="50000"/>
                  </a:schemeClr>
                </a:solidFill>
              </a:rPr>
              <a:t>int</a:t>
            </a:r>
            <a:r>
              <a:rPr lang="en-US" altLang="ja-JP" sz="2000" strike="sngStrike" dirty="0">
                <a:solidFill>
                  <a:schemeClr val="accent1">
                    <a:lumMod val="50000"/>
                  </a:schemeClr>
                </a:solidFill>
              </a:rPr>
              <a:t>)(</a:t>
            </a:r>
            <a:r>
              <a:rPr lang="en-US" altLang="ja-JP" sz="2000" dirty="0"/>
              <a:t>amount * 1.08</a:t>
            </a:r>
            <a:r>
              <a:rPr lang="en-US" altLang="ja-JP" sz="2000" strike="sngStrike" dirty="0" smtClean="0">
                <a:solidFill>
                  <a:schemeClr val="accent1">
                    <a:lumMod val="50000"/>
                  </a:schemeClr>
                </a:solidFill>
              </a:rPr>
              <a:t>)</a:t>
            </a:r>
            <a:r>
              <a:rPr lang="en-US" altLang="ja-JP" sz="2000" dirty="0" smtClean="0"/>
              <a:t>;</a:t>
            </a:r>
          </a:p>
          <a:p>
            <a:r>
              <a:rPr lang="en-US" altLang="ja-JP" sz="2000" dirty="0" smtClean="0"/>
              <a:t>    }</a:t>
            </a:r>
          </a:p>
          <a:p>
            <a:r>
              <a:rPr kumimoji="1" lang="en-US" altLang="ja-JP" sz="2000" dirty="0" smtClean="0"/>
              <a:t>}</a:t>
            </a:r>
            <a:endParaRPr kumimoji="1" lang="ja-JP" altLang="en-US" sz="2000" dirty="0"/>
          </a:p>
        </p:txBody>
      </p:sp>
      <p:sp>
        <p:nvSpPr>
          <p:cNvPr id="11" name="テキスト ボックス 10"/>
          <p:cNvSpPr txBox="1"/>
          <p:nvPr/>
        </p:nvSpPr>
        <p:spPr>
          <a:xfrm>
            <a:off x="2713800" y="5658705"/>
            <a:ext cx="4341341" cy="830997"/>
          </a:xfrm>
          <a:prstGeom prst="rect">
            <a:avLst/>
          </a:prstGeom>
          <a:noFill/>
        </p:spPr>
        <p:txBody>
          <a:bodyPr wrap="square" rtlCol="0">
            <a:spAutoFit/>
          </a:bodyPr>
          <a:lstStyle/>
          <a:p>
            <a:r>
              <a:rPr kumimoji="1" lang="en-US" altLang="ja-JP" sz="2400" dirty="0" smtClean="0"/>
              <a:t>double</a:t>
            </a:r>
            <a:r>
              <a:rPr kumimoji="1" lang="ja-JP" altLang="en-US" sz="2400" dirty="0" smtClean="0"/>
              <a:t>の挿入  </a:t>
            </a:r>
            <a:r>
              <a:rPr lang="en-US" altLang="ja-JP" sz="2400" dirty="0" err="1" smtClean="0"/>
              <a:t>int</a:t>
            </a:r>
            <a:r>
              <a:rPr lang="en-US" altLang="ja-JP" sz="2400" dirty="0" smtClean="0"/>
              <a:t>, </a:t>
            </a:r>
            <a:r>
              <a:rPr lang="ja-JP" altLang="en-US" sz="2400" dirty="0" smtClean="0"/>
              <a:t>カッコの削除</a:t>
            </a:r>
            <a:endParaRPr lang="en-US" altLang="ja-JP" sz="2400" dirty="0" smtClean="0"/>
          </a:p>
          <a:p>
            <a:r>
              <a:rPr kumimoji="1" lang="ja-JP" altLang="en-US" sz="2400" dirty="0" smtClean="0"/>
              <a:t>により，編集距離は</a:t>
            </a:r>
            <a:r>
              <a:rPr kumimoji="1" lang="en-US" altLang="ja-JP" sz="2400" dirty="0" smtClean="0"/>
              <a:t>7</a:t>
            </a:r>
            <a:endParaRPr kumimoji="1" lang="ja-JP" altLang="en-US" sz="2400" dirty="0"/>
          </a:p>
        </p:txBody>
      </p:sp>
    </p:spTree>
    <p:extLst>
      <p:ext uri="{BB962C8B-B14F-4D97-AF65-F5344CB8AC3E}">
        <p14:creationId xmlns:p14="http://schemas.microsoft.com/office/powerpoint/2010/main" val="96877624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適用例</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公開リファクタリングデータベース</a:t>
            </a:r>
            <a:r>
              <a:rPr kumimoji="1" lang="en-US" altLang="ja-JP" dirty="0" smtClean="0"/>
              <a:t>[3]</a:t>
            </a:r>
            <a:r>
              <a:rPr kumimoji="1" lang="ja-JP" altLang="en-US" dirty="0" smtClean="0"/>
              <a:t>から，</a:t>
            </a:r>
            <a:r>
              <a:rPr kumimoji="1" lang="en-US" altLang="ja-JP" dirty="0" smtClean="0"/>
              <a:t>impure</a:t>
            </a:r>
            <a:r>
              <a:rPr kumimoji="1" lang="ja-JP" altLang="en-US" dirty="0" smtClean="0"/>
              <a:t>リファクタリングが含まれる</a:t>
            </a:r>
            <a:r>
              <a:rPr lang="ja-JP" altLang="en-US" dirty="0"/>
              <a:t>コミット</a:t>
            </a:r>
            <a:r>
              <a:rPr kumimoji="1" lang="ja-JP" altLang="en-US" dirty="0" smtClean="0"/>
              <a:t>を目視で選択</a:t>
            </a:r>
            <a:endParaRPr kumimoji="1" lang="en-US" altLang="ja-JP" dirty="0" smtClean="0"/>
          </a:p>
          <a:p>
            <a:r>
              <a:rPr lang="en-US" altLang="ja-JP" dirty="0" smtClean="0"/>
              <a:t>Apache Xerces</a:t>
            </a:r>
            <a:r>
              <a:rPr lang="ja-JP" altLang="en-US" smtClean="0"/>
              <a:t> を除き，それぞれ別のコミットとなる</a:t>
            </a:r>
            <a:endParaRPr kumimoji="1" lang="en-US" altLang="ja-JP" dirty="0" smtClean="0"/>
          </a:p>
          <a:p>
            <a:r>
              <a:rPr kumimoji="1" lang="ja-JP" altLang="en-US" dirty="0" smtClean="0"/>
              <a:t>リファクタリングが含まれるファイルに対し，本手法を適用した</a:t>
            </a:r>
            <a:endParaRPr kumimoji="1" lang="en-US" altLang="ja-JP" dirty="0" smtClean="0"/>
          </a:p>
        </p:txBody>
      </p:sp>
      <p:sp>
        <p:nvSpPr>
          <p:cNvPr id="5" name="スライド番号プレースホルダー 4"/>
          <p:cNvSpPr>
            <a:spLocks noGrp="1"/>
          </p:cNvSpPr>
          <p:nvPr>
            <p:ph type="sldNum" sz="quarter" idx="12"/>
          </p:nvPr>
        </p:nvSpPr>
        <p:spPr/>
        <p:txBody>
          <a:bodyPr/>
          <a:lstStyle/>
          <a:p>
            <a:fld id="{04B3F2D8-AADF-41CF-B8BC-E48199EDBE0E}" type="slidenum">
              <a:rPr kumimoji="1" lang="ja-JP" altLang="en-US" smtClean="0"/>
              <a:t>18</a:t>
            </a:fld>
            <a:endParaRPr kumimoji="1" lang="ja-JP" altLang="en-US"/>
          </a:p>
        </p:txBody>
      </p:sp>
      <p:sp>
        <p:nvSpPr>
          <p:cNvPr id="6" name="テキスト ボックス 5"/>
          <p:cNvSpPr txBox="1"/>
          <p:nvPr/>
        </p:nvSpPr>
        <p:spPr>
          <a:xfrm>
            <a:off x="325528" y="5555452"/>
            <a:ext cx="8610448" cy="646331"/>
          </a:xfrm>
          <a:prstGeom prst="rect">
            <a:avLst/>
          </a:prstGeom>
          <a:solidFill>
            <a:schemeClr val="accent4">
              <a:lumMod val="20000"/>
              <a:lumOff val="80000"/>
            </a:schemeClr>
          </a:solidFill>
        </p:spPr>
        <p:txBody>
          <a:bodyPr wrap="square" rtlCol="0">
            <a:spAutoFit/>
          </a:bodyPr>
          <a:lstStyle/>
          <a:p>
            <a:r>
              <a:rPr lang="en-US" altLang="ja-JP" dirty="0" smtClean="0"/>
              <a:t>[3] </a:t>
            </a:r>
            <a:r>
              <a:rPr lang="en-US" altLang="ja-JP" dirty="0"/>
              <a:t>G. </a:t>
            </a:r>
            <a:r>
              <a:rPr lang="en-US" altLang="ja-JP" dirty="0" err="1"/>
              <a:t>Bavota</a:t>
            </a:r>
            <a:r>
              <a:rPr lang="en-US" altLang="ja-JP" dirty="0"/>
              <a:t> et al. “An Experimental investigation on the Innate Relationship between Quality and Refactoring.” Journal of Systems and Software, 2015.</a:t>
            </a:r>
            <a:endParaRPr lang="ja-JP" altLang="en-US" dirty="0"/>
          </a:p>
        </p:txBody>
      </p:sp>
    </p:spTree>
    <p:extLst>
      <p:ext uri="{BB962C8B-B14F-4D97-AF65-F5344CB8AC3E}">
        <p14:creationId xmlns:p14="http://schemas.microsoft.com/office/powerpoint/2010/main" val="38515951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各適用対象の情報</a:t>
            </a:r>
            <a:endParaRPr kumimoji="1" lang="ja-JP" altLang="en-US" dirty="0"/>
          </a:p>
        </p:txBody>
      </p:sp>
      <p:sp>
        <p:nvSpPr>
          <p:cNvPr id="4" name="スライド番号プレースホルダー 3"/>
          <p:cNvSpPr>
            <a:spLocks noGrp="1"/>
          </p:cNvSpPr>
          <p:nvPr>
            <p:ph type="sldNum" sz="quarter" idx="12"/>
          </p:nvPr>
        </p:nvSpPr>
        <p:spPr/>
        <p:txBody>
          <a:bodyPr/>
          <a:lstStyle/>
          <a:p>
            <a:fld id="{04B3F2D8-AADF-41CF-B8BC-E48199EDBE0E}" type="slidenum">
              <a:rPr lang="ja-JP" altLang="en-US" smtClean="0"/>
              <a:pPr/>
              <a:t>19</a:t>
            </a:fld>
            <a:endParaRPr lang="ja-JP" altLang="en-US" dirty="0"/>
          </a:p>
        </p:txBody>
      </p:sp>
      <p:graphicFrame>
        <p:nvGraphicFramePr>
          <p:cNvPr id="5" name="表 4"/>
          <p:cNvGraphicFramePr>
            <a:graphicFrameLocks noGrp="1"/>
          </p:cNvGraphicFramePr>
          <p:nvPr>
            <p:extLst>
              <p:ext uri="{D42A27DB-BD31-4B8C-83A1-F6EECF244321}">
                <p14:modId xmlns:p14="http://schemas.microsoft.com/office/powerpoint/2010/main" val="1387790458"/>
              </p:ext>
            </p:extLst>
          </p:nvPr>
        </p:nvGraphicFramePr>
        <p:xfrm>
          <a:off x="400692" y="1585906"/>
          <a:ext cx="8370309" cy="4238047"/>
        </p:xfrm>
        <a:graphic>
          <a:graphicData uri="http://schemas.openxmlformats.org/drawingml/2006/table">
            <a:tbl>
              <a:tblPr/>
              <a:tblGrid>
                <a:gridCol w="1640249"/>
                <a:gridCol w="2913831"/>
                <a:gridCol w="1431398"/>
                <a:gridCol w="1207008"/>
                <a:gridCol w="1177823"/>
              </a:tblGrid>
              <a:tr h="449745">
                <a:tc>
                  <a:txBody>
                    <a:bodyPr/>
                    <a:lstStyle/>
                    <a:p>
                      <a:pPr algn="ctr" fontAlgn="ctr"/>
                      <a:r>
                        <a:rPr lang="ja-JP" altLang="en-US" sz="18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プロジェクト</a:t>
                      </a:r>
                      <a:endParaRPr lang="ja-JP" altLang="en-US"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mpd="sng">
                      <a:solidFill>
                        <a:schemeClr val="tx1"/>
                      </a:solidFill>
                      <a:prstDash val="solid"/>
                    </a:lnL>
                    <a:lnR w="12700" cap="flat" cmpd="sng" algn="ctr">
                      <a:solidFill>
                        <a:schemeClr val="tx1"/>
                      </a:solidFill>
                      <a:prstDash val="solid"/>
                      <a:round/>
                      <a:headEnd type="none" w="med" len="med"/>
                      <a:tailEnd type="none" w="med" len="med"/>
                    </a:lnR>
                    <a:lnT w="12700" cmpd="sng">
                      <a:solidFill>
                        <a:schemeClr val="tx1"/>
                      </a:solidFill>
                      <a:prstDash val="soli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ctr"/>
                      <a:r>
                        <a:rPr lang="ja-JP" altLang="en-US" sz="18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クラス</a:t>
                      </a:r>
                      <a:endParaRPr lang="ja-JP" altLang="en-US"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solidFill>
                        <a:schemeClr val="tx1"/>
                      </a:solidFill>
                      <a:prstDash val="soli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kumimoji="1" lang="ja-JP" altLang="en-US" dirty="0" smtClean="0"/>
                        <a:t>旧クラス</a:t>
                      </a:r>
                      <a:endParaRPr kumimoji="1" lang="en-US" altLang="ja-JP" dirty="0" smtClean="0"/>
                    </a:p>
                    <a:p>
                      <a:pPr algn="ctr"/>
                      <a:r>
                        <a:rPr kumimoji="1" lang="ja-JP" altLang="en-US" dirty="0" smtClean="0"/>
                        <a:t>トークン数</a:t>
                      </a:r>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kumimoji="1" lang="ja-JP" altLang="en-US" dirty="0" smtClean="0"/>
                        <a:t>追加</a:t>
                      </a:r>
                      <a:endParaRPr kumimoji="1" lang="en-US" altLang="ja-JP" dirty="0" smtClean="0"/>
                    </a:p>
                    <a:p>
                      <a:pPr algn="ctr"/>
                      <a:r>
                        <a:rPr kumimoji="1" lang="ja-JP" altLang="en-US" dirty="0" smtClean="0"/>
                        <a:t>トークン数</a:t>
                      </a:r>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kumimoji="1" lang="ja-JP" altLang="en-US" dirty="0" smtClean="0"/>
                        <a:t>削除</a:t>
                      </a:r>
                      <a:endParaRPr kumimoji="1" lang="en-US" altLang="ja-JP" dirty="0" smtClean="0"/>
                    </a:p>
                    <a:p>
                      <a:pPr algn="ctr"/>
                      <a:r>
                        <a:rPr kumimoji="1" lang="ja-JP" altLang="en-US" dirty="0" smtClean="0"/>
                        <a:t>トークン数</a:t>
                      </a:r>
                      <a:endParaRPr kumimoji="1" lang="ja-JP" altLang="en-US" dirty="0"/>
                    </a:p>
                  </a:txBody>
                  <a:tcPr anchor="ctr">
                    <a:lnL w="12700" cap="flat" cmpd="sng" algn="ctr">
                      <a:solidFill>
                        <a:schemeClr val="tx1"/>
                      </a:solidFill>
                      <a:prstDash val="solid"/>
                      <a:round/>
                      <a:headEnd type="none" w="med" len="med"/>
                      <a:tailEnd type="none" w="med" len="med"/>
                    </a:lnL>
                    <a:lnR w="12700" cmpd="sng">
                      <a:solidFill>
                        <a:schemeClr val="tx1"/>
                      </a:solid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r>
              <a:tr h="449746">
                <a:tc>
                  <a:txBody>
                    <a:bodyPr/>
                    <a:lstStyle/>
                    <a:p>
                      <a:pPr algn="ctr" fontAlgn="ctr"/>
                      <a:r>
                        <a:rPr lang="en-US" sz="18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Apache Xerces</a:t>
                      </a:r>
                      <a:endParaRPr lang="en-US"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a:txBody>
                    <a:bodyPr/>
                    <a:lstStyle/>
                    <a:p>
                      <a:pPr algn="ctr" fontAlgn="ctr"/>
                      <a:r>
                        <a:rPr lang="en-US" sz="1800" u="none" strike="noStrike" dirty="0" err="1" smtClean="0">
                          <a:effectLst/>
                        </a:rPr>
                        <a:t>DocumentImpl</a:t>
                      </a:r>
                      <a:endParaRPr lang="en-US"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a:txBody>
                    <a:bodyPr/>
                    <a:lstStyle/>
                    <a:p>
                      <a:pPr algn="ctr"/>
                      <a:r>
                        <a:rPr kumimoji="1" lang="en-US" altLang="ja-JP" sz="1800" dirty="0" smtClean="0"/>
                        <a:t>3391</a:t>
                      </a:r>
                      <a:endParaRPr kumimoji="1" lang="ja-JP" altLang="en-US"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800" dirty="0" smtClean="0"/>
                        <a:t>9</a:t>
                      </a:r>
                      <a:endParaRPr kumimoji="1" lang="ja-JP" altLang="en-US"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800" dirty="0" smtClean="0"/>
                        <a:t>83</a:t>
                      </a:r>
                      <a:endParaRPr kumimoji="1" lang="ja-JP" altLang="en-US"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49746">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ja-JP" sz="18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Apache Xerces</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ja-JP" sz="1800" u="none" strike="noStrike" dirty="0" err="1" smtClean="0">
                          <a:effectLst/>
                        </a:rPr>
                        <a:t>CoreDocumentImpl</a:t>
                      </a:r>
                      <a:endParaRPr lang="en-US" altLang="ja-JP" sz="1800" b="0" i="0" u="none" strike="noStrike" dirty="0" smtClean="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a:txBody>
                    <a:bodyPr/>
                    <a:lstStyle/>
                    <a:p>
                      <a:pPr algn="ctr"/>
                      <a:r>
                        <a:rPr kumimoji="1" lang="en-US" altLang="ja-JP" sz="1800" dirty="0" smtClean="0"/>
                        <a:t>3464</a:t>
                      </a:r>
                      <a:endParaRPr kumimoji="1" lang="ja-JP" altLang="en-US"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800" dirty="0" smtClean="0"/>
                        <a:t>631</a:t>
                      </a:r>
                      <a:endParaRPr kumimoji="1" lang="ja-JP" altLang="en-US"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800" smtClean="0"/>
                        <a:t>1</a:t>
                      </a:r>
                      <a:endParaRPr kumimoji="1" lang="ja-JP" altLang="en-US"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49746">
                <a:tc>
                  <a:txBody>
                    <a:bodyPr/>
                    <a:lstStyle/>
                    <a:p>
                      <a:pPr algn="ctr"/>
                      <a:r>
                        <a:rPr kumimoji="1" lang="en-US" altLang="ja-JP" dirty="0" smtClean="0"/>
                        <a:t>Apache Ant</a:t>
                      </a:r>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a:txBody>
                    <a:bodyPr/>
                    <a:lstStyle/>
                    <a:p>
                      <a:pPr algn="ctr" fontAlgn="ctr"/>
                      <a:r>
                        <a:rPr lang="en-US" sz="1800" u="none" strike="noStrike" dirty="0">
                          <a:effectLst/>
                        </a:rPr>
                        <a:t>Launcher</a:t>
                      </a:r>
                      <a:endParaRPr lang="en-US"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a:txBody>
                    <a:bodyPr/>
                    <a:lstStyle/>
                    <a:p>
                      <a:pPr algn="ctr"/>
                      <a:r>
                        <a:rPr kumimoji="1" lang="en-US" altLang="ja-JP" sz="1800" dirty="0" smtClean="0"/>
                        <a:t>1170</a:t>
                      </a:r>
                      <a:endParaRPr kumimoji="1" lang="ja-JP" altLang="en-US"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800" dirty="0" smtClean="0"/>
                        <a:t>253</a:t>
                      </a:r>
                      <a:endParaRPr kumimoji="1" lang="ja-JP" altLang="en-US"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800" dirty="0" smtClean="0"/>
                        <a:t>108</a:t>
                      </a:r>
                      <a:endParaRPr kumimoji="1" lang="ja-JP" altLang="en-US"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49746">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dirty="0" smtClean="0"/>
                        <a:t>Apache Ant</a:t>
                      </a:r>
                      <a:endParaRPr kumimoji="1" lang="ja-JP" altLang="en-US" dirty="0" smtClean="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a:txBody>
                    <a:bodyPr/>
                    <a:lstStyle/>
                    <a:p>
                      <a:pPr algn="ctr" fontAlgn="ctr"/>
                      <a:r>
                        <a:rPr lang="en-US" sz="1800" u="none" strike="noStrike" dirty="0" err="1">
                          <a:effectLst/>
                        </a:rPr>
                        <a:t>ComponentHelper</a:t>
                      </a:r>
                      <a:endParaRPr lang="en-US"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a:txBody>
                    <a:bodyPr/>
                    <a:lstStyle/>
                    <a:p>
                      <a:pPr algn="ctr"/>
                      <a:r>
                        <a:rPr kumimoji="1" lang="en-US" altLang="ja-JP" sz="1800" dirty="0" smtClean="0"/>
                        <a:t>3790</a:t>
                      </a:r>
                      <a:endParaRPr kumimoji="1" lang="ja-JP" altLang="en-US"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800" dirty="0" smtClean="0"/>
                        <a:t>432</a:t>
                      </a:r>
                      <a:endParaRPr kumimoji="1" lang="ja-JP" altLang="en-US"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800" dirty="0" smtClean="0"/>
                        <a:t>343</a:t>
                      </a:r>
                      <a:endParaRPr kumimoji="1" lang="ja-JP" altLang="en-US"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49746">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dirty="0" smtClean="0"/>
                        <a:t>Apache Ant</a:t>
                      </a:r>
                      <a:endParaRPr kumimoji="1" lang="ja-JP" altLang="en-US" dirty="0" smtClean="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a:txBody>
                    <a:bodyPr/>
                    <a:lstStyle/>
                    <a:p>
                      <a:pPr algn="ctr" fontAlgn="ctr"/>
                      <a:r>
                        <a:rPr lang="en-US" sz="1800" u="none" strike="noStrike" dirty="0" err="1">
                          <a:effectLst/>
                        </a:rPr>
                        <a:t>AntTypeDefinition</a:t>
                      </a:r>
                      <a:endParaRPr lang="en-US"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a:txBody>
                    <a:bodyPr/>
                    <a:lstStyle/>
                    <a:p>
                      <a:pPr algn="ctr"/>
                      <a:r>
                        <a:rPr kumimoji="1" lang="en-US" altLang="ja-JP" sz="1800" dirty="0" smtClean="0"/>
                        <a:t>1165</a:t>
                      </a:r>
                      <a:endParaRPr kumimoji="1" lang="ja-JP" altLang="en-US"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800" dirty="0" smtClean="0"/>
                        <a:t>268</a:t>
                      </a:r>
                      <a:endParaRPr kumimoji="1" lang="ja-JP" altLang="en-US"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800" dirty="0" smtClean="0"/>
                        <a:t>113</a:t>
                      </a:r>
                      <a:endParaRPr kumimoji="1" lang="ja-JP" altLang="en-US"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49746">
                <a:tc>
                  <a:txBody>
                    <a:bodyPr/>
                    <a:lstStyle/>
                    <a:p>
                      <a:pPr algn="ctr"/>
                      <a:r>
                        <a:rPr kumimoji="1" lang="en-US" altLang="ja-JP" dirty="0" smtClean="0"/>
                        <a:t>Apache Ant</a:t>
                      </a:r>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a:txBody>
                    <a:bodyPr/>
                    <a:lstStyle/>
                    <a:p>
                      <a:pPr algn="ctr" fontAlgn="ctr"/>
                      <a:r>
                        <a:rPr lang="en-US" sz="1800" u="none" strike="noStrike" dirty="0">
                          <a:effectLst/>
                        </a:rPr>
                        <a:t>Main</a:t>
                      </a:r>
                      <a:endParaRPr lang="en-US"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1800" dirty="0" smtClean="0"/>
                        <a:t>2607</a:t>
                      </a:r>
                      <a:endParaRPr kumimoji="1" lang="ja-JP" altLang="en-US" sz="1800" dirty="0" smtClean="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800" dirty="0" smtClean="0"/>
                        <a:t>453</a:t>
                      </a:r>
                      <a:endParaRPr kumimoji="1" lang="ja-JP" altLang="en-US"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800" dirty="0" smtClean="0"/>
                        <a:t>368</a:t>
                      </a:r>
                      <a:endParaRPr kumimoji="1" lang="ja-JP" altLang="en-US"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49746">
                <a:tc>
                  <a:txBody>
                    <a:bodyPr/>
                    <a:lstStyle/>
                    <a:p>
                      <a:pPr algn="ctr"/>
                      <a:r>
                        <a:rPr kumimoji="1" lang="en-US" altLang="ja-JP" dirty="0" smtClean="0"/>
                        <a:t>Apache Ant</a:t>
                      </a:r>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a:txBody>
                    <a:bodyPr/>
                    <a:lstStyle/>
                    <a:p>
                      <a:pPr algn="ctr" fontAlgn="ctr"/>
                      <a:r>
                        <a:rPr lang="en-US" sz="1800" u="none" strike="noStrike" dirty="0">
                          <a:effectLst/>
                        </a:rPr>
                        <a:t>Project</a:t>
                      </a:r>
                      <a:endParaRPr lang="en-US"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a:txBody>
                    <a:bodyPr/>
                    <a:lstStyle/>
                    <a:p>
                      <a:pPr algn="ctr"/>
                      <a:r>
                        <a:rPr kumimoji="1" lang="en-US" altLang="ja-JP" sz="1800" dirty="0" smtClean="0"/>
                        <a:t>5155</a:t>
                      </a:r>
                      <a:endParaRPr kumimoji="1" lang="ja-JP" altLang="en-US"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800" dirty="0" smtClean="0"/>
                        <a:t>222</a:t>
                      </a:r>
                      <a:endParaRPr kumimoji="1" lang="ja-JP" altLang="en-US"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800" dirty="0" smtClean="0"/>
                        <a:t>34</a:t>
                      </a:r>
                      <a:endParaRPr kumimoji="1" lang="ja-JP" altLang="en-US"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49745">
                <a:tc>
                  <a:txBody>
                    <a:bodyPr/>
                    <a:lstStyle/>
                    <a:p>
                      <a:pPr algn="ctr"/>
                      <a:r>
                        <a:rPr kumimoji="1" lang="en-US" altLang="ja-JP" dirty="0" smtClean="0"/>
                        <a:t>Apache Ant</a:t>
                      </a:r>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solidFill>
                        <a:schemeClr val="tx1"/>
                      </a:solidFill>
                      <a:prstDash val="solid"/>
                    </a:lnB>
                    <a:solidFill>
                      <a:schemeClr val="accent5"/>
                    </a:solidFill>
                  </a:tcPr>
                </a:tc>
                <a:tc>
                  <a:txBody>
                    <a:bodyPr/>
                    <a:lstStyle/>
                    <a:p>
                      <a:pPr algn="ctr" fontAlgn="ctr"/>
                      <a:r>
                        <a:rPr lang="en-US" sz="1800" u="none" strike="noStrike" dirty="0" err="1">
                          <a:effectLst/>
                        </a:rPr>
                        <a:t>TarEntry</a:t>
                      </a:r>
                      <a:endParaRPr lang="en-US"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solidFill>
                        <a:schemeClr val="tx1"/>
                      </a:solidFill>
                      <a:prstDash val="solid"/>
                    </a:lnB>
                    <a:solidFill>
                      <a:schemeClr val="accent5"/>
                    </a:solidFill>
                  </a:tcPr>
                </a:tc>
                <a:tc>
                  <a:txBody>
                    <a:bodyPr/>
                    <a:lstStyle/>
                    <a:p>
                      <a:pPr algn="ctr"/>
                      <a:r>
                        <a:rPr kumimoji="1" lang="en-US" altLang="ja-JP" sz="1800" dirty="0" smtClean="0"/>
                        <a:t>1691</a:t>
                      </a:r>
                      <a:endParaRPr kumimoji="1" lang="ja-JP" altLang="en-US"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800" dirty="0" smtClean="0"/>
                        <a:t>229</a:t>
                      </a:r>
                      <a:endParaRPr kumimoji="1" lang="ja-JP" altLang="en-US"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800" dirty="0" smtClean="0"/>
                        <a:t>192</a:t>
                      </a:r>
                      <a:endParaRPr kumimoji="1" lang="ja-JP" altLang="en-US"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4062287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リファクタリング</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ソフトウェアの外部的振る舞いを保ったまま内部の構造を改善していく作業</a:t>
            </a:r>
            <a:r>
              <a:rPr kumimoji="1" lang="en-US" altLang="ja-JP" dirty="0" smtClean="0"/>
              <a:t>[1]</a:t>
            </a:r>
          </a:p>
          <a:p>
            <a:r>
              <a:rPr lang="ja-JP" altLang="en-US" dirty="0" smtClean="0"/>
              <a:t>コードの保守性や読みやすさを高める目的</a:t>
            </a:r>
            <a:endParaRPr kumimoji="1" lang="ja-JP" altLang="en-US" dirty="0"/>
          </a:p>
        </p:txBody>
      </p:sp>
      <p:sp>
        <p:nvSpPr>
          <p:cNvPr id="8" name="スライド番号プレースホルダー 7"/>
          <p:cNvSpPr>
            <a:spLocks noGrp="1"/>
          </p:cNvSpPr>
          <p:nvPr>
            <p:ph type="sldNum" sz="quarter" idx="12"/>
          </p:nvPr>
        </p:nvSpPr>
        <p:spPr/>
        <p:txBody>
          <a:bodyPr/>
          <a:lstStyle/>
          <a:p>
            <a:fld id="{04B3F2D8-AADF-41CF-B8BC-E48199EDBE0E}" type="slidenum">
              <a:rPr kumimoji="1" lang="ja-JP" altLang="en-US" smtClean="0"/>
              <a:t>2</a:t>
            </a:fld>
            <a:endParaRPr kumimoji="1" lang="ja-JP" altLang="en-US"/>
          </a:p>
        </p:txBody>
      </p:sp>
      <p:sp>
        <p:nvSpPr>
          <p:cNvPr id="10" name="テキスト ボックス 9"/>
          <p:cNvSpPr txBox="1"/>
          <p:nvPr/>
        </p:nvSpPr>
        <p:spPr>
          <a:xfrm>
            <a:off x="361270" y="5904556"/>
            <a:ext cx="8610448" cy="338554"/>
          </a:xfrm>
          <a:prstGeom prst="rect">
            <a:avLst/>
          </a:prstGeom>
          <a:solidFill>
            <a:schemeClr val="accent4">
              <a:lumMod val="20000"/>
              <a:lumOff val="80000"/>
            </a:schemeClr>
          </a:solidFill>
        </p:spPr>
        <p:txBody>
          <a:bodyPr wrap="square" rtlCol="0">
            <a:spAutoFit/>
          </a:bodyPr>
          <a:lstStyle/>
          <a:p>
            <a:r>
              <a:rPr lang="en-US" altLang="ja-JP" sz="1600" dirty="0"/>
              <a:t>[1</a:t>
            </a:r>
            <a:r>
              <a:rPr lang="en-US" altLang="ja-JP" sz="1600" dirty="0" smtClean="0"/>
              <a:t>] M</a:t>
            </a:r>
            <a:r>
              <a:rPr lang="en-US" altLang="ja-JP" sz="1600" dirty="0"/>
              <a:t>. </a:t>
            </a:r>
            <a:r>
              <a:rPr lang="en-US" altLang="ja-JP" sz="1600" dirty="0" smtClean="0"/>
              <a:t>Fowler</a:t>
            </a:r>
            <a:r>
              <a:rPr lang="ja-JP" altLang="en-US" sz="1600" dirty="0" err="1" smtClean="0"/>
              <a:t>，</a:t>
            </a:r>
            <a:r>
              <a:rPr lang="ja-JP" altLang="en-US" sz="1600" dirty="0" smtClean="0"/>
              <a:t>“</a:t>
            </a:r>
            <a:r>
              <a:rPr lang="en-US" altLang="ja-JP" sz="1600" dirty="0" err="1"/>
              <a:t>Refactoring:Improving</a:t>
            </a:r>
            <a:r>
              <a:rPr lang="en-US" altLang="ja-JP" sz="1600" dirty="0"/>
              <a:t> the Design of Existing Code.” Addison </a:t>
            </a:r>
            <a:r>
              <a:rPr lang="en-US" altLang="ja-JP" sz="1600" dirty="0" smtClean="0"/>
              <a:t>Wesley</a:t>
            </a:r>
            <a:r>
              <a:rPr lang="ja-JP" altLang="en-US" sz="1600" dirty="0" err="1" smtClean="0"/>
              <a:t>，</a:t>
            </a:r>
            <a:r>
              <a:rPr lang="en-US" altLang="ja-JP" sz="1600" dirty="0" smtClean="0"/>
              <a:t>1999</a:t>
            </a:r>
            <a:r>
              <a:rPr lang="en-US" altLang="ja-JP" sz="1600" dirty="0"/>
              <a:t>.</a:t>
            </a:r>
            <a:endParaRPr kumimoji="1" lang="ja-JP" altLang="en-US" sz="1600" dirty="0"/>
          </a:p>
        </p:txBody>
      </p:sp>
    </p:spTree>
    <p:extLst>
      <p:ext uri="{BB962C8B-B14F-4D97-AF65-F5344CB8AC3E}">
        <p14:creationId xmlns:p14="http://schemas.microsoft.com/office/powerpoint/2010/main" val="390212779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探索例</a:t>
            </a:r>
            <a:r>
              <a:rPr kumimoji="1" lang="en-US" altLang="ja-JP" dirty="0" smtClean="0"/>
              <a:t>(</a:t>
            </a:r>
            <a:r>
              <a:rPr kumimoji="1" lang="en-US" altLang="ja-JP" dirty="0" err="1" smtClean="0"/>
              <a:t>DocumentImpl</a:t>
            </a:r>
            <a:r>
              <a:rPr kumimoji="1" lang="en-US" altLang="ja-JP" dirty="0" smtClean="0"/>
              <a:t>)</a:t>
            </a:r>
            <a:endParaRPr kumimoji="1" lang="ja-JP" altLang="en-US" dirty="0"/>
          </a:p>
        </p:txBody>
      </p:sp>
      <p:graphicFrame>
        <p:nvGraphicFramePr>
          <p:cNvPr id="263" name="表 262"/>
          <p:cNvGraphicFramePr>
            <a:graphicFrameLocks noGrp="1"/>
          </p:cNvGraphicFramePr>
          <p:nvPr>
            <p:extLst/>
          </p:nvPr>
        </p:nvGraphicFramePr>
        <p:xfrm>
          <a:off x="5244998" y="2691994"/>
          <a:ext cx="3730752" cy="2834640"/>
        </p:xfrm>
        <a:graphic>
          <a:graphicData uri="http://schemas.openxmlformats.org/drawingml/2006/table">
            <a:tbl>
              <a:tblPr firstRow="1" bandRow="1">
                <a:tableStyleId>{5C22544A-7EE6-4342-B048-85BDC9FD1C3A}</a:tableStyleId>
              </a:tblPr>
              <a:tblGrid>
                <a:gridCol w="680314"/>
                <a:gridCol w="1806854"/>
                <a:gridCol w="1243584"/>
              </a:tblGrid>
              <a:tr h="0">
                <a:tc>
                  <a:txBody>
                    <a:bodyPr/>
                    <a:lstStyle/>
                    <a:p>
                      <a:r>
                        <a:rPr kumimoji="1" lang="ja-JP" altLang="en-US" dirty="0" smtClean="0">
                          <a:solidFill>
                            <a:schemeClr val="tx1"/>
                          </a:solidFill>
                        </a:rPr>
                        <a:t>色</a:t>
                      </a:r>
                      <a:endParaRPr kumimoji="1" lang="ja-JP" altLang="en-US" dirty="0">
                        <a:solidFill>
                          <a:schemeClr val="tx1"/>
                        </a:solidFill>
                      </a:endParaRPr>
                    </a:p>
                  </a:txBody>
                  <a:tcPr/>
                </a:tc>
                <a:tc>
                  <a:txBody>
                    <a:bodyPr/>
                    <a:lstStyle/>
                    <a:p>
                      <a:r>
                        <a:rPr kumimoji="1" lang="ja-JP" altLang="en-US" dirty="0" smtClean="0">
                          <a:solidFill>
                            <a:schemeClr val="tx1"/>
                          </a:solidFill>
                        </a:rPr>
                        <a:t>対象メンバ</a:t>
                      </a:r>
                      <a:endParaRPr kumimoji="1" lang="ja-JP" altLang="en-US" dirty="0">
                        <a:solidFill>
                          <a:schemeClr val="tx1"/>
                        </a:solidFill>
                      </a:endParaRPr>
                    </a:p>
                  </a:txBody>
                  <a:tcPr/>
                </a:tc>
                <a:tc>
                  <a:txBody>
                    <a:bodyPr/>
                    <a:lstStyle/>
                    <a:p>
                      <a:r>
                        <a:rPr kumimoji="1" lang="ja-JP" altLang="en-US" dirty="0" smtClean="0">
                          <a:solidFill>
                            <a:schemeClr val="tx1"/>
                          </a:solidFill>
                        </a:rPr>
                        <a:t>リファクタリングの</a:t>
                      </a:r>
                      <a:endParaRPr kumimoji="1" lang="en-US" altLang="ja-JP" dirty="0" smtClean="0">
                        <a:solidFill>
                          <a:schemeClr val="tx1"/>
                        </a:solidFill>
                      </a:endParaRPr>
                    </a:p>
                    <a:p>
                      <a:r>
                        <a:rPr kumimoji="1" lang="ja-JP" altLang="en-US" dirty="0" smtClean="0">
                          <a:solidFill>
                            <a:schemeClr val="tx1"/>
                          </a:solidFill>
                        </a:rPr>
                        <a:t>種類</a:t>
                      </a:r>
                      <a:endParaRPr kumimoji="1" lang="ja-JP" altLang="en-US" dirty="0">
                        <a:solidFill>
                          <a:schemeClr val="tx1"/>
                        </a:solidFill>
                      </a:endParaRPr>
                    </a:p>
                  </a:txBody>
                  <a:tcPr/>
                </a:tc>
              </a:tr>
              <a:tr h="370840">
                <a:tc>
                  <a:txBody>
                    <a:bodyPr/>
                    <a:lstStyle/>
                    <a:p>
                      <a:r>
                        <a:rPr kumimoji="1" lang="ja-JP" altLang="en-US" dirty="0" smtClean="0"/>
                        <a:t>黄色</a:t>
                      </a:r>
                      <a:endParaRPr kumimoji="1" lang="ja-JP" altLang="en-US" dirty="0"/>
                    </a:p>
                  </a:txBody>
                  <a:tcPr/>
                </a:tc>
                <a:tc>
                  <a:txBody>
                    <a:bodyPr/>
                    <a:lstStyle/>
                    <a:p>
                      <a:r>
                        <a:rPr kumimoji="1" lang="en-US" altLang="ja-JP" dirty="0" err="1" smtClean="0"/>
                        <a:t>userData</a:t>
                      </a:r>
                      <a:endParaRPr kumimoji="1" lang="ja-JP" altLang="en-US" dirty="0"/>
                    </a:p>
                  </a:txBody>
                  <a:tcPr/>
                </a:tc>
                <a:tc>
                  <a:txBody>
                    <a:bodyPr/>
                    <a:lstStyle/>
                    <a:p>
                      <a:r>
                        <a:rPr kumimoji="1" lang="ja-JP" altLang="en-US" dirty="0" smtClean="0"/>
                        <a:t>フィールド引き上げ</a:t>
                      </a:r>
                      <a:endParaRPr kumimoji="1" lang="ja-JP" altLang="en-US" dirty="0"/>
                    </a:p>
                  </a:txBody>
                  <a:tcPr/>
                </a:tc>
              </a:tr>
              <a:tr h="370840">
                <a:tc>
                  <a:txBody>
                    <a:bodyPr/>
                    <a:lstStyle/>
                    <a:p>
                      <a:r>
                        <a:rPr kumimoji="1" lang="ja-JP" altLang="en-US" dirty="0" smtClean="0"/>
                        <a:t>緑色</a:t>
                      </a:r>
                      <a:endParaRPr kumimoji="1" lang="ja-JP" altLang="en-US" dirty="0"/>
                    </a:p>
                  </a:txBody>
                  <a:tcPr/>
                </a:tc>
                <a:tc>
                  <a:txBody>
                    <a:bodyPr/>
                    <a:lstStyle/>
                    <a:p>
                      <a:r>
                        <a:rPr kumimoji="1" lang="en-US" altLang="ja-JP" dirty="0" err="1" smtClean="0"/>
                        <a:t>setUserData</a:t>
                      </a:r>
                      <a:endParaRPr kumimoji="1" lang="ja-JP" altLang="en-US" dirty="0"/>
                    </a:p>
                  </a:txBody>
                  <a:tcPr/>
                </a:tc>
                <a:tc>
                  <a:txBody>
                    <a:bodyPr/>
                    <a:lstStyle/>
                    <a:p>
                      <a:r>
                        <a:rPr kumimoji="1" lang="ja-JP" altLang="en-US" dirty="0" smtClean="0"/>
                        <a:t>メソッド</a:t>
                      </a:r>
                      <a:endParaRPr kumimoji="1" lang="en-US" altLang="ja-JP" dirty="0" smtClean="0"/>
                    </a:p>
                    <a:p>
                      <a:r>
                        <a:rPr kumimoji="1" lang="ja-JP" altLang="en-US" dirty="0" smtClean="0"/>
                        <a:t>引き上げ</a:t>
                      </a:r>
                      <a:endParaRPr kumimoji="1" lang="ja-JP" altLang="en-US" dirty="0"/>
                    </a:p>
                  </a:txBody>
                  <a:tcPr/>
                </a:tc>
              </a:tr>
              <a:tr h="370840">
                <a:tc>
                  <a:txBody>
                    <a:bodyPr/>
                    <a:lstStyle/>
                    <a:p>
                      <a:r>
                        <a:rPr kumimoji="1" lang="ja-JP" altLang="en-US" dirty="0" smtClean="0"/>
                        <a:t>青色</a:t>
                      </a:r>
                      <a:endParaRPr kumimoji="1" lang="ja-JP" altLang="en-US" dirty="0"/>
                    </a:p>
                  </a:txBody>
                  <a:tcPr/>
                </a:tc>
                <a:tc>
                  <a:txBody>
                    <a:bodyPr/>
                    <a:lstStyle/>
                    <a:p>
                      <a:r>
                        <a:rPr kumimoji="1" lang="en-US" altLang="ja-JP" dirty="0" err="1" smtClean="0"/>
                        <a:t>getUserData</a:t>
                      </a:r>
                      <a:endParaRPr kumimoji="1" lang="ja-JP" altLang="en-US" dirty="0"/>
                    </a:p>
                  </a:txBody>
                  <a:tcPr/>
                </a:tc>
                <a:tc>
                  <a:txBody>
                    <a:bodyPr/>
                    <a:lstStyle/>
                    <a:p>
                      <a:r>
                        <a:rPr kumimoji="1" lang="ja-JP" altLang="en-US" dirty="0" smtClean="0"/>
                        <a:t>メソッド</a:t>
                      </a:r>
                      <a:endParaRPr kumimoji="1" lang="en-US" altLang="ja-JP" dirty="0" smtClean="0"/>
                    </a:p>
                    <a:p>
                      <a:r>
                        <a:rPr kumimoji="1" lang="ja-JP" altLang="en-US" dirty="0" smtClean="0"/>
                        <a:t>引き上げ</a:t>
                      </a:r>
                      <a:endParaRPr kumimoji="1" lang="ja-JP" altLang="en-US" dirty="0"/>
                    </a:p>
                  </a:txBody>
                  <a:tcPr/>
                </a:tc>
              </a:tr>
            </a:tbl>
          </a:graphicData>
        </a:graphic>
      </p:graphicFrame>
      <p:sp>
        <p:nvSpPr>
          <p:cNvPr id="3" name="スライド番号プレースホルダー 2"/>
          <p:cNvSpPr>
            <a:spLocks noGrp="1"/>
          </p:cNvSpPr>
          <p:nvPr>
            <p:ph type="sldNum" sz="quarter" idx="12"/>
          </p:nvPr>
        </p:nvSpPr>
        <p:spPr/>
        <p:txBody>
          <a:bodyPr/>
          <a:lstStyle/>
          <a:p>
            <a:fld id="{04B3F2D8-AADF-41CF-B8BC-E48199EDBE0E}" type="slidenum">
              <a:rPr kumimoji="1" lang="ja-JP" altLang="en-US" smtClean="0"/>
              <a:t>20</a:t>
            </a:fld>
            <a:endParaRPr kumimoji="1" lang="ja-JP" altLang="en-US"/>
          </a:p>
        </p:txBody>
      </p:sp>
      <p:sp>
        <p:nvSpPr>
          <p:cNvPr id="7" name="テキスト ボックス 4"/>
          <p:cNvSpPr txBox="1"/>
          <p:nvPr/>
        </p:nvSpPr>
        <p:spPr>
          <a:xfrm>
            <a:off x="1999254" y="2009617"/>
            <a:ext cx="942975" cy="552450"/>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ja-JP" sz="1050" kern="100">
                <a:effectLst/>
                <a:ea typeface="ＭＳ 明朝" panose="02020609040205080304" pitchFamily="17" charset="-128"/>
                <a:cs typeface="Times New Roman" panose="02020603050405020304" pitchFamily="18" charset="0"/>
              </a:rPr>
              <a:t>旧版コード</a:t>
            </a:r>
          </a:p>
          <a:p>
            <a:pPr algn="ctr">
              <a:spcAft>
                <a:spcPts val="0"/>
              </a:spcAft>
            </a:pPr>
            <a:r>
              <a:rPr lang="en-US" sz="1050" kern="100">
                <a:effectLst/>
                <a:ea typeface="ＭＳ 明朝" panose="02020609040205080304" pitchFamily="17" charset="-128"/>
                <a:cs typeface="Times New Roman" panose="02020603050405020304" pitchFamily="18" charset="0"/>
              </a:rPr>
              <a:t>0.10094</a:t>
            </a:r>
            <a:endParaRPr lang="ja-JP" sz="1050" kern="100">
              <a:effectLst/>
              <a:ea typeface="ＭＳ 明朝" panose="02020609040205080304" pitchFamily="17" charset="-128"/>
              <a:cs typeface="Times New Roman" panose="02020603050405020304" pitchFamily="18" charset="0"/>
            </a:endParaRPr>
          </a:p>
        </p:txBody>
      </p:sp>
      <p:sp>
        <p:nvSpPr>
          <p:cNvPr id="8" name="テキスト ボックス 34"/>
          <p:cNvSpPr txBox="1"/>
          <p:nvPr/>
        </p:nvSpPr>
        <p:spPr>
          <a:xfrm>
            <a:off x="856254" y="2790667"/>
            <a:ext cx="733425" cy="342900"/>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en-US" sz="1050" kern="100">
                <a:effectLst/>
                <a:ea typeface="ＭＳ 明朝" panose="02020609040205080304" pitchFamily="17" charset="-128"/>
                <a:cs typeface="Times New Roman" panose="02020603050405020304" pitchFamily="18" charset="0"/>
              </a:rPr>
              <a:t>0.09988</a:t>
            </a:r>
            <a:endParaRPr lang="ja-JP" sz="1050" kern="100">
              <a:effectLst/>
              <a:ea typeface="ＭＳ 明朝" panose="02020609040205080304" pitchFamily="17" charset="-128"/>
              <a:cs typeface="Times New Roman" panose="02020603050405020304" pitchFamily="18" charset="0"/>
            </a:endParaRPr>
          </a:p>
        </p:txBody>
      </p:sp>
      <p:cxnSp>
        <p:nvCxnSpPr>
          <p:cNvPr id="9" name="直線矢印コネクタ 8"/>
          <p:cNvCxnSpPr/>
          <p:nvPr/>
        </p:nvCxnSpPr>
        <p:spPr>
          <a:xfrm flipH="1">
            <a:off x="1618254" y="2562067"/>
            <a:ext cx="837566" cy="22367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0" name="グループ化 9"/>
          <p:cNvGrpSpPr/>
          <p:nvPr/>
        </p:nvGrpSpPr>
        <p:grpSpPr>
          <a:xfrm>
            <a:off x="1589679" y="2352358"/>
            <a:ext cx="400050" cy="381000"/>
            <a:chOff x="0" y="0"/>
            <a:chExt cx="400050" cy="381000"/>
          </a:xfrm>
          <a:solidFill>
            <a:srgbClr val="FFFF00"/>
          </a:solidFill>
        </p:grpSpPr>
        <p:sp>
          <p:nvSpPr>
            <p:cNvPr id="77" name="円/楕円 76"/>
            <p:cNvSpPr/>
            <p:nvPr/>
          </p:nvSpPr>
          <p:spPr>
            <a:xfrm>
              <a:off x="0" y="0"/>
              <a:ext cx="400050" cy="381000"/>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78" name="テキスト ボックス 50"/>
            <p:cNvSpPr txBox="1"/>
            <p:nvPr/>
          </p:nvSpPr>
          <p:spPr>
            <a:xfrm>
              <a:off x="57150" y="19050"/>
              <a:ext cx="285750" cy="295275"/>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en-US" sz="1400" kern="100">
                  <a:effectLst/>
                  <a:ea typeface="ＭＳ 明朝" panose="02020609040205080304" pitchFamily="17" charset="-128"/>
                  <a:cs typeface="Times New Roman" panose="02020603050405020304" pitchFamily="18" charset="0"/>
                </a:rPr>
                <a:t>1</a:t>
              </a:r>
              <a:endParaRPr lang="ja-JP" sz="1050" kern="100">
                <a:effectLst/>
                <a:ea typeface="ＭＳ 明朝" panose="02020609040205080304" pitchFamily="17" charset="-128"/>
                <a:cs typeface="Times New Roman" panose="02020603050405020304" pitchFamily="18" charset="0"/>
              </a:endParaRPr>
            </a:p>
          </p:txBody>
        </p:sp>
      </p:grpSp>
      <p:cxnSp>
        <p:nvCxnSpPr>
          <p:cNvPr id="11" name="直線矢印コネクタ 10"/>
          <p:cNvCxnSpPr>
            <a:endCxn id="45" idx="0"/>
          </p:cNvCxnSpPr>
          <p:nvPr/>
        </p:nvCxnSpPr>
        <p:spPr>
          <a:xfrm>
            <a:off x="2437404" y="2570957"/>
            <a:ext cx="71438" cy="86741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 name="テキスト ボックス 53"/>
          <p:cNvSpPr txBox="1"/>
          <p:nvPr/>
        </p:nvSpPr>
        <p:spPr>
          <a:xfrm>
            <a:off x="2132604" y="3457417"/>
            <a:ext cx="733425" cy="342900"/>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en-US" sz="1050" kern="100">
                <a:effectLst/>
                <a:ea typeface="ＭＳ 明朝" panose="02020609040205080304" pitchFamily="17" charset="-128"/>
                <a:cs typeface="Times New Roman" panose="02020603050405020304" pitchFamily="18" charset="0"/>
              </a:rPr>
              <a:t>0.09794</a:t>
            </a:r>
            <a:endParaRPr lang="ja-JP" sz="1050" kern="100">
              <a:effectLst/>
              <a:ea typeface="ＭＳ 明朝" panose="02020609040205080304" pitchFamily="17" charset="-128"/>
              <a:cs typeface="Times New Roman" panose="02020603050405020304" pitchFamily="18" charset="0"/>
            </a:endParaRPr>
          </a:p>
        </p:txBody>
      </p:sp>
      <p:grpSp>
        <p:nvGrpSpPr>
          <p:cNvPr id="13" name="グループ化 12"/>
          <p:cNvGrpSpPr/>
          <p:nvPr/>
        </p:nvGrpSpPr>
        <p:grpSpPr>
          <a:xfrm>
            <a:off x="2246904" y="2885917"/>
            <a:ext cx="400050" cy="381000"/>
            <a:chOff x="0" y="0"/>
            <a:chExt cx="400050" cy="381000"/>
          </a:xfrm>
          <a:solidFill>
            <a:schemeClr val="accent6">
              <a:lumMod val="75000"/>
            </a:schemeClr>
          </a:solidFill>
        </p:grpSpPr>
        <p:sp>
          <p:nvSpPr>
            <p:cNvPr id="75" name="円/楕円 74"/>
            <p:cNvSpPr/>
            <p:nvPr/>
          </p:nvSpPr>
          <p:spPr>
            <a:xfrm>
              <a:off x="0" y="0"/>
              <a:ext cx="400050" cy="381000"/>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76" name="テキスト ボックス 56"/>
            <p:cNvSpPr txBox="1"/>
            <p:nvPr/>
          </p:nvSpPr>
          <p:spPr>
            <a:xfrm>
              <a:off x="57150" y="19050"/>
              <a:ext cx="285750" cy="295275"/>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en-US" sz="1400" kern="100">
                  <a:solidFill>
                    <a:srgbClr val="FFFFFF"/>
                  </a:solidFill>
                  <a:effectLst/>
                  <a:ea typeface="ＭＳ 明朝" panose="02020609040205080304" pitchFamily="17" charset="-128"/>
                  <a:cs typeface="Times New Roman" panose="02020603050405020304" pitchFamily="18" charset="0"/>
                </a:rPr>
                <a:t>2</a:t>
              </a:r>
              <a:endParaRPr lang="ja-JP" sz="1050" kern="100">
                <a:effectLst/>
                <a:ea typeface="ＭＳ 明朝" panose="02020609040205080304" pitchFamily="17" charset="-128"/>
                <a:cs typeface="Times New Roman" panose="02020603050405020304" pitchFamily="18" charset="0"/>
              </a:endParaRPr>
            </a:p>
          </p:txBody>
        </p:sp>
      </p:grpSp>
      <p:sp>
        <p:nvSpPr>
          <p:cNvPr id="14" name="テキスト ボックス 57"/>
          <p:cNvSpPr txBox="1"/>
          <p:nvPr/>
        </p:nvSpPr>
        <p:spPr>
          <a:xfrm>
            <a:off x="3285129" y="3200242"/>
            <a:ext cx="733425" cy="342900"/>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en-US" sz="1050" kern="100">
                <a:effectLst/>
                <a:ea typeface="ＭＳ 明朝" panose="02020609040205080304" pitchFamily="17" charset="-128"/>
                <a:cs typeface="Times New Roman" panose="02020603050405020304" pitchFamily="18" charset="0"/>
              </a:rPr>
              <a:t>0.09869</a:t>
            </a:r>
            <a:endParaRPr lang="ja-JP" sz="1050" kern="100">
              <a:effectLst/>
              <a:ea typeface="ＭＳ 明朝" panose="02020609040205080304" pitchFamily="17" charset="-128"/>
              <a:cs typeface="Times New Roman" panose="02020603050405020304" pitchFamily="18" charset="0"/>
            </a:endParaRPr>
          </a:p>
        </p:txBody>
      </p:sp>
      <p:cxnSp>
        <p:nvCxnSpPr>
          <p:cNvPr id="15" name="直線矢印コネクタ 14"/>
          <p:cNvCxnSpPr/>
          <p:nvPr/>
        </p:nvCxnSpPr>
        <p:spPr>
          <a:xfrm>
            <a:off x="2437404" y="2571592"/>
            <a:ext cx="1152525" cy="60007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6" name="グループ化 15"/>
          <p:cNvGrpSpPr/>
          <p:nvPr/>
        </p:nvGrpSpPr>
        <p:grpSpPr>
          <a:xfrm>
            <a:off x="2942229" y="2714467"/>
            <a:ext cx="400050" cy="381000"/>
            <a:chOff x="0" y="0"/>
            <a:chExt cx="400050" cy="381000"/>
          </a:xfrm>
          <a:solidFill>
            <a:schemeClr val="accent5">
              <a:lumMod val="20000"/>
              <a:lumOff val="80000"/>
            </a:schemeClr>
          </a:solidFill>
        </p:grpSpPr>
        <p:sp>
          <p:nvSpPr>
            <p:cNvPr id="73" name="円/楕円 72"/>
            <p:cNvSpPr/>
            <p:nvPr/>
          </p:nvSpPr>
          <p:spPr>
            <a:xfrm>
              <a:off x="0" y="0"/>
              <a:ext cx="400050" cy="381000"/>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74" name="テキスト ボックス 61"/>
            <p:cNvSpPr txBox="1"/>
            <p:nvPr/>
          </p:nvSpPr>
          <p:spPr>
            <a:xfrm>
              <a:off x="57150" y="19050"/>
              <a:ext cx="285750" cy="295275"/>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en-US" sz="1400" kern="100">
                  <a:effectLst/>
                  <a:ea typeface="ＭＳ 明朝" panose="02020609040205080304" pitchFamily="17" charset="-128"/>
                  <a:cs typeface="Times New Roman" panose="02020603050405020304" pitchFamily="18" charset="0"/>
                </a:rPr>
                <a:t>3</a:t>
              </a:r>
              <a:endParaRPr lang="ja-JP" sz="1050" kern="100">
                <a:effectLst/>
                <a:ea typeface="ＭＳ 明朝" panose="02020609040205080304" pitchFamily="17" charset="-128"/>
                <a:cs typeface="Times New Roman" panose="02020603050405020304" pitchFamily="18" charset="0"/>
              </a:endParaRPr>
            </a:p>
          </p:txBody>
        </p:sp>
      </p:grpSp>
      <p:cxnSp>
        <p:nvCxnSpPr>
          <p:cNvPr id="17" name="直線矢印コネクタ 16"/>
          <p:cNvCxnSpPr/>
          <p:nvPr/>
        </p:nvCxnSpPr>
        <p:spPr>
          <a:xfrm flipH="1">
            <a:off x="1989729" y="3790792"/>
            <a:ext cx="514350" cy="60960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 name="テキスト ボックス 65"/>
          <p:cNvSpPr txBox="1"/>
          <p:nvPr/>
        </p:nvSpPr>
        <p:spPr>
          <a:xfrm>
            <a:off x="1551579" y="4419442"/>
            <a:ext cx="733425" cy="342900"/>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en-US" sz="1050" kern="100">
                <a:effectLst/>
                <a:ea typeface="ＭＳ 明朝" panose="02020609040205080304" pitchFamily="17" charset="-128"/>
                <a:cs typeface="Times New Roman" panose="02020603050405020304" pitchFamily="18" charset="0"/>
              </a:rPr>
              <a:t>0.09687</a:t>
            </a:r>
            <a:endParaRPr lang="ja-JP" sz="1050" kern="100">
              <a:effectLst/>
              <a:ea typeface="ＭＳ 明朝" panose="02020609040205080304" pitchFamily="17" charset="-128"/>
              <a:cs typeface="Times New Roman" panose="02020603050405020304" pitchFamily="18" charset="0"/>
            </a:endParaRPr>
          </a:p>
        </p:txBody>
      </p:sp>
      <p:grpSp>
        <p:nvGrpSpPr>
          <p:cNvPr id="19" name="グループ化 18"/>
          <p:cNvGrpSpPr/>
          <p:nvPr/>
        </p:nvGrpSpPr>
        <p:grpSpPr>
          <a:xfrm>
            <a:off x="1951629" y="3857467"/>
            <a:ext cx="447675" cy="381000"/>
            <a:chOff x="-28575" y="0"/>
            <a:chExt cx="447675" cy="381000"/>
          </a:xfrm>
          <a:solidFill>
            <a:srgbClr val="FFFF00"/>
          </a:solidFill>
        </p:grpSpPr>
        <p:sp>
          <p:nvSpPr>
            <p:cNvPr id="71" name="円/楕円 70"/>
            <p:cNvSpPr/>
            <p:nvPr/>
          </p:nvSpPr>
          <p:spPr>
            <a:xfrm>
              <a:off x="0" y="0"/>
              <a:ext cx="400050" cy="381000"/>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72" name="テキスト ボックス 68"/>
            <p:cNvSpPr txBox="1"/>
            <p:nvPr/>
          </p:nvSpPr>
          <p:spPr>
            <a:xfrm>
              <a:off x="-28575" y="19050"/>
              <a:ext cx="447675" cy="295275"/>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en-US" sz="1400" kern="100">
                  <a:effectLst/>
                  <a:ea typeface="ＭＳ 明朝" panose="02020609040205080304" pitchFamily="17" charset="-128"/>
                  <a:cs typeface="Times New Roman" panose="02020603050405020304" pitchFamily="18" charset="0"/>
                </a:rPr>
                <a:t>4</a:t>
              </a:r>
              <a:endParaRPr lang="ja-JP" sz="1050" kern="100">
                <a:effectLst/>
                <a:ea typeface="ＭＳ 明朝" panose="02020609040205080304" pitchFamily="17" charset="-128"/>
                <a:cs typeface="Times New Roman" panose="02020603050405020304" pitchFamily="18" charset="0"/>
              </a:endParaRPr>
            </a:p>
          </p:txBody>
        </p:sp>
      </p:grpSp>
      <p:cxnSp>
        <p:nvCxnSpPr>
          <p:cNvPr id="20" name="直線矢印コネクタ 19"/>
          <p:cNvCxnSpPr/>
          <p:nvPr/>
        </p:nvCxnSpPr>
        <p:spPr>
          <a:xfrm>
            <a:off x="2513604" y="3800317"/>
            <a:ext cx="647700" cy="94297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21" name="グループ化 20"/>
          <p:cNvGrpSpPr/>
          <p:nvPr/>
        </p:nvGrpSpPr>
        <p:grpSpPr>
          <a:xfrm>
            <a:off x="2655209" y="4114642"/>
            <a:ext cx="447675" cy="381000"/>
            <a:chOff x="-28575" y="0"/>
            <a:chExt cx="447675" cy="381000"/>
          </a:xfrm>
          <a:solidFill>
            <a:schemeClr val="accent5">
              <a:lumMod val="20000"/>
              <a:lumOff val="80000"/>
            </a:schemeClr>
          </a:solidFill>
        </p:grpSpPr>
        <p:sp>
          <p:nvSpPr>
            <p:cNvPr id="69" name="円/楕円 68"/>
            <p:cNvSpPr/>
            <p:nvPr/>
          </p:nvSpPr>
          <p:spPr>
            <a:xfrm>
              <a:off x="0" y="0"/>
              <a:ext cx="400050" cy="381000"/>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70" name="テキスト ボックス 78"/>
            <p:cNvSpPr txBox="1"/>
            <p:nvPr/>
          </p:nvSpPr>
          <p:spPr>
            <a:xfrm>
              <a:off x="-28575" y="19050"/>
              <a:ext cx="447675" cy="295275"/>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en-US" sz="1400" kern="100">
                  <a:effectLst/>
                  <a:ea typeface="ＭＳ 明朝" panose="02020609040205080304" pitchFamily="17" charset="-128"/>
                  <a:cs typeface="Times New Roman" panose="02020603050405020304" pitchFamily="18" charset="0"/>
                </a:rPr>
                <a:t>5</a:t>
              </a:r>
              <a:endParaRPr lang="ja-JP" sz="1050" kern="100">
                <a:effectLst/>
                <a:ea typeface="ＭＳ 明朝" panose="02020609040205080304" pitchFamily="17" charset="-128"/>
                <a:cs typeface="Times New Roman" panose="02020603050405020304" pitchFamily="18" charset="0"/>
              </a:endParaRPr>
            </a:p>
          </p:txBody>
        </p:sp>
      </p:grpSp>
      <p:sp>
        <p:nvSpPr>
          <p:cNvPr id="22" name="テキスト ボックス 79"/>
          <p:cNvSpPr txBox="1"/>
          <p:nvPr/>
        </p:nvSpPr>
        <p:spPr>
          <a:xfrm>
            <a:off x="2875554" y="4752817"/>
            <a:ext cx="733425" cy="342900"/>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en-US" sz="1050" kern="100">
                <a:effectLst/>
                <a:ea typeface="ＭＳ 明朝" panose="02020609040205080304" pitchFamily="17" charset="-128"/>
                <a:cs typeface="Times New Roman" panose="02020603050405020304" pitchFamily="18" charset="0"/>
              </a:rPr>
              <a:t>0.09567</a:t>
            </a:r>
            <a:endParaRPr lang="ja-JP" sz="1050" kern="100">
              <a:effectLst/>
              <a:ea typeface="ＭＳ 明朝" panose="02020609040205080304" pitchFamily="17" charset="-128"/>
              <a:cs typeface="Times New Roman" panose="02020603050405020304" pitchFamily="18" charset="0"/>
            </a:endParaRPr>
          </a:p>
        </p:txBody>
      </p:sp>
      <p:sp>
        <p:nvSpPr>
          <p:cNvPr id="23" name="テキスト ボックス 80"/>
          <p:cNvSpPr txBox="1"/>
          <p:nvPr/>
        </p:nvSpPr>
        <p:spPr>
          <a:xfrm>
            <a:off x="2199279" y="5638642"/>
            <a:ext cx="733425" cy="342900"/>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en-US" sz="1050" kern="100">
                <a:effectLst/>
                <a:ea typeface="ＭＳ 明朝" panose="02020609040205080304" pitchFamily="17" charset="-128"/>
                <a:cs typeface="Times New Roman" panose="02020603050405020304" pitchFamily="18" charset="0"/>
              </a:rPr>
              <a:t>0.09460</a:t>
            </a:r>
            <a:endParaRPr lang="ja-JP" sz="1050" kern="100">
              <a:effectLst/>
              <a:ea typeface="ＭＳ 明朝" panose="02020609040205080304" pitchFamily="17" charset="-128"/>
              <a:cs typeface="Times New Roman" panose="02020603050405020304" pitchFamily="18" charset="0"/>
            </a:endParaRPr>
          </a:p>
        </p:txBody>
      </p:sp>
      <p:cxnSp>
        <p:nvCxnSpPr>
          <p:cNvPr id="24" name="直線矢印コネクタ 23"/>
          <p:cNvCxnSpPr/>
          <p:nvPr/>
        </p:nvCxnSpPr>
        <p:spPr>
          <a:xfrm flipH="1">
            <a:off x="2618379" y="5095082"/>
            <a:ext cx="609600" cy="55245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25" name="グループ化 24"/>
          <p:cNvGrpSpPr/>
          <p:nvPr/>
        </p:nvGrpSpPr>
        <p:grpSpPr>
          <a:xfrm>
            <a:off x="2789829" y="5200492"/>
            <a:ext cx="447675" cy="381000"/>
            <a:chOff x="-28575" y="0"/>
            <a:chExt cx="447675" cy="381000"/>
          </a:xfrm>
          <a:solidFill>
            <a:srgbClr val="FFFF00"/>
          </a:solidFill>
        </p:grpSpPr>
        <p:sp>
          <p:nvSpPr>
            <p:cNvPr id="67" name="円/楕円 66"/>
            <p:cNvSpPr/>
            <p:nvPr/>
          </p:nvSpPr>
          <p:spPr>
            <a:xfrm>
              <a:off x="0" y="0"/>
              <a:ext cx="400050" cy="381000"/>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68" name="テキスト ボックス 84"/>
            <p:cNvSpPr txBox="1"/>
            <p:nvPr/>
          </p:nvSpPr>
          <p:spPr>
            <a:xfrm>
              <a:off x="-28575" y="19050"/>
              <a:ext cx="447675" cy="295275"/>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en-US" sz="1400" kern="100">
                  <a:effectLst/>
                  <a:ea typeface="ＭＳ 明朝" panose="02020609040205080304" pitchFamily="17" charset="-128"/>
                  <a:cs typeface="Times New Roman" panose="02020603050405020304" pitchFamily="18" charset="0"/>
                </a:rPr>
                <a:t>6</a:t>
              </a:r>
              <a:endParaRPr lang="ja-JP" sz="1050" kern="100">
                <a:effectLst/>
                <a:ea typeface="ＭＳ 明朝" panose="02020609040205080304" pitchFamily="17" charset="-128"/>
                <a:cs typeface="Times New Roman" panose="02020603050405020304" pitchFamily="18" charset="0"/>
              </a:endParaRPr>
            </a:p>
          </p:txBody>
        </p:sp>
      </p:grpSp>
      <p:cxnSp>
        <p:nvCxnSpPr>
          <p:cNvPr id="26" name="直線矢印コネクタ 25"/>
          <p:cNvCxnSpPr/>
          <p:nvPr/>
        </p:nvCxnSpPr>
        <p:spPr>
          <a:xfrm>
            <a:off x="1951629" y="4762342"/>
            <a:ext cx="542925" cy="84772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27" name="グループ化 26"/>
          <p:cNvGrpSpPr/>
          <p:nvPr/>
        </p:nvGrpSpPr>
        <p:grpSpPr>
          <a:xfrm>
            <a:off x="1865904" y="5029042"/>
            <a:ext cx="447675" cy="381000"/>
            <a:chOff x="-28575" y="0"/>
            <a:chExt cx="447675" cy="381000"/>
          </a:xfrm>
          <a:solidFill>
            <a:schemeClr val="accent5">
              <a:lumMod val="20000"/>
              <a:lumOff val="80000"/>
            </a:schemeClr>
          </a:solidFill>
        </p:grpSpPr>
        <p:sp>
          <p:nvSpPr>
            <p:cNvPr id="65" name="円/楕円 64"/>
            <p:cNvSpPr/>
            <p:nvPr/>
          </p:nvSpPr>
          <p:spPr>
            <a:xfrm>
              <a:off x="0" y="0"/>
              <a:ext cx="400050" cy="381000"/>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66" name="テキスト ボックス 88"/>
            <p:cNvSpPr txBox="1"/>
            <p:nvPr/>
          </p:nvSpPr>
          <p:spPr>
            <a:xfrm>
              <a:off x="-28575" y="19050"/>
              <a:ext cx="447675" cy="295275"/>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en-US" sz="1400" kern="100">
                  <a:effectLst/>
                  <a:ea typeface="ＭＳ 明朝" panose="02020609040205080304" pitchFamily="17" charset="-128"/>
                  <a:cs typeface="Times New Roman" panose="02020603050405020304" pitchFamily="18" charset="0"/>
                </a:rPr>
                <a:t>7</a:t>
              </a:r>
              <a:endParaRPr lang="ja-JP" sz="1050" kern="100">
                <a:effectLst/>
                <a:ea typeface="ＭＳ 明朝" panose="02020609040205080304" pitchFamily="17" charset="-128"/>
                <a:cs typeface="Times New Roman" panose="02020603050405020304" pitchFamily="18" charset="0"/>
              </a:endParaRPr>
            </a:p>
          </p:txBody>
        </p:sp>
      </p:grpSp>
      <p:sp>
        <p:nvSpPr>
          <p:cNvPr id="28" name="テキスト ボックス 89"/>
          <p:cNvSpPr txBox="1"/>
          <p:nvPr/>
        </p:nvSpPr>
        <p:spPr>
          <a:xfrm>
            <a:off x="4275729" y="3666967"/>
            <a:ext cx="733425" cy="342900"/>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en-US" sz="1050" kern="100">
                <a:effectLst/>
                <a:ea typeface="ＭＳ 明朝" panose="02020609040205080304" pitchFamily="17" charset="-128"/>
                <a:cs typeface="Times New Roman" panose="02020603050405020304" pitchFamily="18" charset="0"/>
              </a:rPr>
              <a:t>0.09763</a:t>
            </a:r>
            <a:endParaRPr lang="ja-JP" sz="1050" kern="100">
              <a:effectLst/>
              <a:ea typeface="ＭＳ 明朝" panose="02020609040205080304" pitchFamily="17" charset="-128"/>
              <a:cs typeface="Times New Roman" panose="02020603050405020304" pitchFamily="18" charset="0"/>
            </a:endParaRPr>
          </a:p>
        </p:txBody>
      </p:sp>
      <p:cxnSp>
        <p:nvCxnSpPr>
          <p:cNvPr id="29" name="直線矢印コネクタ 28"/>
          <p:cNvCxnSpPr>
            <a:stCxn id="46" idx="3"/>
          </p:cNvCxnSpPr>
          <p:nvPr/>
        </p:nvCxnSpPr>
        <p:spPr>
          <a:xfrm>
            <a:off x="4028079" y="3352642"/>
            <a:ext cx="571500" cy="29527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30" name="グループ化 29"/>
          <p:cNvGrpSpPr/>
          <p:nvPr/>
        </p:nvGrpSpPr>
        <p:grpSpPr>
          <a:xfrm>
            <a:off x="4190004" y="3190717"/>
            <a:ext cx="400050" cy="381000"/>
            <a:chOff x="0" y="0"/>
            <a:chExt cx="400050" cy="381000"/>
          </a:xfrm>
          <a:solidFill>
            <a:srgbClr val="FFFF00"/>
          </a:solidFill>
        </p:grpSpPr>
        <p:sp>
          <p:nvSpPr>
            <p:cNvPr id="63" name="円/楕円 62"/>
            <p:cNvSpPr/>
            <p:nvPr/>
          </p:nvSpPr>
          <p:spPr>
            <a:xfrm>
              <a:off x="0" y="0"/>
              <a:ext cx="400050" cy="381000"/>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64" name="テキスト ボックス 93"/>
            <p:cNvSpPr txBox="1"/>
            <p:nvPr/>
          </p:nvSpPr>
          <p:spPr>
            <a:xfrm>
              <a:off x="57150" y="19050"/>
              <a:ext cx="285750" cy="295275"/>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en-US" sz="1400" kern="100">
                  <a:effectLst/>
                  <a:ea typeface="ＭＳ 明朝" panose="02020609040205080304" pitchFamily="17" charset="-128"/>
                  <a:cs typeface="Times New Roman" panose="02020603050405020304" pitchFamily="18" charset="0"/>
                </a:rPr>
                <a:t>8</a:t>
              </a:r>
              <a:endParaRPr lang="ja-JP" sz="1050" kern="100">
                <a:effectLst/>
                <a:ea typeface="ＭＳ 明朝" panose="02020609040205080304" pitchFamily="17" charset="-128"/>
                <a:cs typeface="Times New Roman" panose="02020603050405020304" pitchFamily="18" charset="0"/>
              </a:endParaRPr>
            </a:p>
          </p:txBody>
        </p:sp>
      </p:grpSp>
      <p:cxnSp>
        <p:nvCxnSpPr>
          <p:cNvPr id="31" name="直線矢印コネクタ 30"/>
          <p:cNvCxnSpPr/>
          <p:nvPr/>
        </p:nvCxnSpPr>
        <p:spPr>
          <a:xfrm>
            <a:off x="3656604" y="3552667"/>
            <a:ext cx="219075" cy="117157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32" name="グループ化 31"/>
          <p:cNvGrpSpPr/>
          <p:nvPr/>
        </p:nvGrpSpPr>
        <p:grpSpPr>
          <a:xfrm>
            <a:off x="3523254" y="3971767"/>
            <a:ext cx="400050" cy="381000"/>
            <a:chOff x="0" y="0"/>
            <a:chExt cx="400050" cy="381000"/>
          </a:xfrm>
          <a:solidFill>
            <a:schemeClr val="accent6">
              <a:lumMod val="75000"/>
            </a:schemeClr>
          </a:solidFill>
        </p:grpSpPr>
        <p:sp>
          <p:nvSpPr>
            <p:cNvPr id="61" name="円/楕円 60"/>
            <p:cNvSpPr/>
            <p:nvPr/>
          </p:nvSpPr>
          <p:spPr>
            <a:xfrm>
              <a:off x="0" y="0"/>
              <a:ext cx="400050" cy="381000"/>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62" name="テキスト ボックス 97"/>
            <p:cNvSpPr txBox="1"/>
            <p:nvPr/>
          </p:nvSpPr>
          <p:spPr>
            <a:xfrm>
              <a:off x="57150" y="19050"/>
              <a:ext cx="285750" cy="295275"/>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en-US" sz="1400" kern="100">
                  <a:solidFill>
                    <a:srgbClr val="FFFFFF"/>
                  </a:solidFill>
                  <a:effectLst/>
                  <a:ea typeface="ＭＳ 明朝" panose="02020609040205080304" pitchFamily="17" charset="-128"/>
                  <a:cs typeface="Times New Roman" panose="02020603050405020304" pitchFamily="18" charset="0"/>
                </a:rPr>
                <a:t>9</a:t>
              </a:r>
              <a:endParaRPr lang="ja-JP" sz="1050" kern="100">
                <a:effectLst/>
                <a:ea typeface="ＭＳ 明朝" panose="02020609040205080304" pitchFamily="17" charset="-128"/>
                <a:cs typeface="Times New Roman" panose="02020603050405020304" pitchFamily="18" charset="0"/>
              </a:endParaRPr>
            </a:p>
          </p:txBody>
        </p:sp>
      </p:grpSp>
      <p:sp>
        <p:nvSpPr>
          <p:cNvPr id="33" name="テキスト ボックス 98"/>
          <p:cNvSpPr txBox="1"/>
          <p:nvPr/>
        </p:nvSpPr>
        <p:spPr>
          <a:xfrm>
            <a:off x="3742329" y="4752817"/>
            <a:ext cx="733425" cy="342900"/>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en-US" sz="1050" kern="100">
                <a:effectLst/>
                <a:ea typeface="ＭＳ 明朝" panose="02020609040205080304" pitchFamily="17" charset="-128"/>
                <a:cs typeface="Times New Roman" panose="02020603050405020304" pitchFamily="18" charset="0"/>
              </a:rPr>
              <a:t>0.09567</a:t>
            </a:r>
            <a:endParaRPr lang="ja-JP" sz="1050" kern="100">
              <a:effectLst/>
              <a:ea typeface="ＭＳ 明朝" panose="02020609040205080304" pitchFamily="17" charset="-128"/>
              <a:cs typeface="Times New Roman" panose="02020603050405020304" pitchFamily="18" charset="0"/>
            </a:endParaRPr>
          </a:p>
        </p:txBody>
      </p:sp>
      <p:sp>
        <p:nvSpPr>
          <p:cNvPr id="34" name="テキスト ボックス 99"/>
          <p:cNvSpPr txBox="1"/>
          <p:nvPr/>
        </p:nvSpPr>
        <p:spPr>
          <a:xfrm>
            <a:off x="4275729" y="5648167"/>
            <a:ext cx="733425" cy="342900"/>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en-US" sz="1050" kern="100">
                <a:effectLst/>
                <a:ea typeface="ＭＳ 明朝" panose="02020609040205080304" pitchFamily="17" charset="-128"/>
                <a:cs typeface="Times New Roman" panose="02020603050405020304" pitchFamily="18" charset="0"/>
              </a:rPr>
              <a:t>0.09460</a:t>
            </a:r>
            <a:endParaRPr lang="ja-JP" sz="1050" kern="100">
              <a:effectLst/>
              <a:ea typeface="ＭＳ 明朝" panose="02020609040205080304" pitchFamily="17" charset="-128"/>
              <a:cs typeface="Times New Roman" panose="02020603050405020304" pitchFamily="18" charset="0"/>
            </a:endParaRPr>
          </a:p>
        </p:txBody>
      </p:sp>
      <p:cxnSp>
        <p:nvCxnSpPr>
          <p:cNvPr id="35" name="直線矢印コネクタ 34"/>
          <p:cNvCxnSpPr/>
          <p:nvPr/>
        </p:nvCxnSpPr>
        <p:spPr>
          <a:xfrm>
            <a:off x="4043954" y="5095717"/>
            <a:ext cx="583565" cy="55245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36" name="グループ化 35"/>
          <p:cNvGrpSpPr/>
          <p:nvPr/>
        </p:nvGrpSpPr>
        <p:grpSpPr>
          <a:xfrm>
            <a:off x="3951879" y="5210017"/>
            <a:ext cx="476250" cy="381000"/>
            <a:chOff x="-47625" y="0"/>
            <a:chExt cx="476250" cy="381000"/>
          </a:xfrm>
          <a:solidFill>
            <a:srgbClr val="FFFF00"/>
          </a:solidFill>
        </p:grpSpPr>
        <p:sp>
          <p:nvSpPr>
            <p:cNvPr id="59" name="円/楕円 58"/>
            <p:cNvSpPr/>
            <p:nvPr/>
          </p:nvSpPr>
          <p:spPr>
            <a:xfrm>
              <a:off x="0" y="0"/>
              <a:ext cx="400050" cy="381000"/>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60" name="テキスト ボックス 103"/>
            <p:cNvSpPr txBox="1"/>
            <p:nvPr/>
          </p:nvSpPr>
          <p:spPr>
            <a:xfrm>
              <a:off x="-47625" y="19050"/>
              <a:ext cx="476250" cy="295275"/>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en-US" sz="1400" kern="100">
                  <a:effectLst/>
                  <a:ea typeface="ＭＳ 明朝" panose="02020609040205080304" pitchFamily="17" charset="-128"/>
                  <a:cs typeface="Times New Roman" panose="02020603050405020304" pitchFamily="18" charset="0"/>
                </a:rPr>
                <a:t>10</a:t>
              </a:r>
              <a:endParaRPr lang="ja-JP" sz="1050" kern="100">
                <a:effectLst/>
                <a:ea typeface="ＭＳ 明朝" panose="02020609040205080304" pitchFamily="17" charset="-128"/>
                <a:cs typeface="Times New Roman" panose="02020603050405020304" pitchFamily="18" charset="0"/>
              </a:endParaRPr>
            </a:p>
          </p:txBody>
        </p:sp>
      </p:grpSp>
      <p:cxnSp>
        <p:nvCxnSpPr>
          <p:cNvPr id="37" name="直線矢印コネクタ 36"/>
          <p:cNvCxnSpPr/>
          <p:nvPr/>
        </p:nvCxnSpPr>
        <p:spPr>
          <a:xfrm>
            <a:off x="4628154" y="4009867"/>
            <a:ext cx="76200" cy="162877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38" name="グループ化 37"/>
          <p:cNvGrpSpPr/>
          <p:nvPr/>
        </p:nvGrpSpPr>
        <p:grpSpPr>
          <a:xfrm>
            <a:off x="4447179" y="4257517"/>
            <a:ext cx="476250" cy="381000"/>
            <a:chOff x="-47625" y="0"/>
            <a:chExt cx="476250" cy="381000"/>
          </a:xfrm>
          <a:solidFill>
            <a:schemeClr val="accent6">
              <a:lumMod val="75000"/>
            </a:schemeClr>
          </a:solidFill>
        </p:grpSpPr>
        <p:sp>
          <p:nvSpPr>
            <p:cNvPr id="57" name="円/楕円 56"/>
            <p:cNvSpPr/>
            <p:nvPr/>
          </p:nvSpPr>
          <p:spPr>
            <a:xfrm>
              <a:off x="0" y="0"/>
              <a:ext cx="400050" cy="381000"/>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58" name="テキスト ボックス 107"/>
            <p:cNvSpPr txBox="1"/>
            <p:nvPr/>
          </p:nvSpPr>
          <p:spPr>
            <a:xfrm>
              <a:off x="-47625" y="19050"/>
              <a:ext cx="476250" cy="295275"/>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en-US" sz="1400" kern="100">
                  <a:solidFill>
                    <a:srgbClr val="FFFFFF"/>
                  </a:solidFill>
                  <a:effectLst/>
                  <a:ea typeface="ＭＳ 明朝" panose="02020609040205080304" pitchFamily="17" charset="-128"/>
                  <a:cs typeface="Times New Roman" panose="02020603050405020304" pitchFamily="18" charset="0"/>
                </a:rPr>
                <a:t>11</a:t>
              </a:r>
              <a:endParaRPr lang="ja-JP" sz="1050" kern="100">
                <a:effectLst/>
                <a:ea typeface="ＭＳ 明朝" panose="02020609040205080304" pitchFamily="17" charset="-128"/>
                <a:cs typeface="Times New Roman" panose="02020603050405020304" pitchFamily="18" charset="0"/>
              </a:endParaRPr>
            </a:p>
          </p:txBody>
        </p:sp>
      </p:grpSp>
      <p:cxnSp>
        <p:nvCxnSpPr>
          <p:cNvPr id="39" name="直線矢印コネクタ 38"/>
          <p:cNvCxnSpPr/>
          <p:nvPr/>
        </p:nvCxnSpPr>
        <p:spPr>
          <a:xfrm>
            <a:off x="1227729" y="3133567"/>
            <a:ext cx="704850" cy="127635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40" name="グループ化 39"/>
          <p:cNvGrpSpPr/>
          <p:nvPr/>
        </p:nvGrpSpPr>
        <p:grpSpPr>
          <a:xfrm>
            <a:off x="1103904" y="3409792"/>
            <a:ext cx="476250" cy="381000"/>
            <a:chOff x="-47625" y="0"/>
            <a:chExt cx="476250" cy="381000"/>
          </a:xfrm>
          <a:solidFill>
            <a:schemeClr val="accent6">
              <a:lumMod val="75000"/>
            </a:schemeClr>
          </a:solidFill>
        </p:grpSpPr>
        <p:sp>
          <p:nvSpPr>
            <p:cNvPr id="55" name="円/楕円 54"/>
            <p:cNvSpPr/>
            <p:nvPr/>
          </p:nvSpPr>
          <p:spPr>
            <a:xfrm>
              <a:off x="0" y="0"/>
              <a:ext cx="400050" cy="381000"/>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56" name="テキスト ボックス 111"/>
            <p:cNvSpPr txBox="1"/>
            <p:nvPr/>
          </p:nvSpPr>
          <p:spPr>
            <a:xfrm>
              <a:off x="-47625" y="19050"/>
              <a:ext cx="476250" cy="295275"/>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en-US" sz="1400" kern="100">
                  <a:solidFill>
                    <a:srgbClr val="FFFFFF"/>
                  </a:solidFill>
                  <a:effectLst/>
                  <a:ea typeface="ＭＳ 明朝" panose="02020609040205080304" pitchFamily="17" charset="-128"/>
                  <a:cs typeface="Times New Roman" panose="02020603050405020304" pitchFamily="18" charset="0"/>
                </a:rPr>
                <a:t>12</a:t>
              </a:r>
              <a:endParaRPr lang="ja-JP" sz="1050" kern="100">
                <a:effectLst/>
                <a:ea typeface="ＭＳ 明朝" panose="02020609040205080304" pitchFamily="17" charset="-128"/>
                <a:cs typeface="Times New Roman" panose="02020603050405020304" pitchFamily="18" charset="0"/>
              </a:endParaRPr>
            </a:p>
          </p:txBody>
        </p:sp>
      </p:grpSp>
      <p:sp>
        <p:nvSpPr>
          <p:cNvPr id="41" name="フリーフォーム 40"/>
          <p:cNvSpPr/>
          <p:nvPr/>
        </p:nvSpPr>
        <p:spPr>
          <a:xfrm>
            <a:off x="346984" y="1627347"/>
            <a:ext cx="4528185" cy="2020570"/>
          </a:xfrm>
          <a:custGeom>
            <a:avLst/>
            <a:gdLst>
              <a:gd name="connsiteX0" fmla="*/ 880252 w 4528327"/>
              <a:gd name="connsiteY0" fmla="*/ 1515777 h 2020602"/>
              <a:gd name="connsiteX1" fmla="*/ 61102 w 4528327"/>
              <a:gd name="connsiteY1" fmla="*/ 1811052 h 2020602"/>
              <a:gd name="connsiteX2" fmla="*/ 461152 w 4528327"/>
              <a:gd name="connsiteY2" fmla="*/ 315627 h 2020602"/>
              <a:gd name="connsiteX3" fmla="*/ 3632977 w 4528327"/>
              <a:gd name="connsiteY3" fmla="*/ 144177 h 2020602"/>
              <a:gd name="connsiteX4" fmla="*/ 4528327 w 4528327"/>
              <a:gd name="connsiteY4" fmla="*/ 2020602 h 2020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528327" h="2020602">
                <a:moveTo>
                  <a:pt x="880252" y="1515777"/>
                </a:moveTo>
                <a:cubicBezTo>
                  <a:pt x="505602" y="1763427"/>
                  <a:pt x="130952" y="2011077"/>
                  <a:pt x="61102" y="1811052"/>
                </a:cubicBezTo>
                <a:cubicBezTo>
                  <a:pt x="-8748" y="1611027"/>
                  <a:pt x="-134160" y="593439"/>
                  <a:pt x="461152" y="315627"/>
                </a:cubicBezTo>
                <a:cubicBezTo>
                  <a:pt x="1056464" y="37815"/>
                  <a:pt x="2955114" y="-139986"/>
                  <a:pt x="3632977" y="144177"/>
                </a:cubicBezTo>
                <a:cubicBezTo>
                  <a:pt x="4310840" y="428340"/>
                  <a:pt x="4419583" y="1224471"/>
                  <a:pt x="4528327" y="2020602"/>
                </a:cubicBezTo>
              </a:path>
            </a:pathLst>
          </a:custGeom>
          <a:noFill/>
          <a:ln w="12700">
            <a:solidFill>
              <a:schemeClr val="tx1"/>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grpSp>
        <p:nvGrpSpPr>
          <p:cNvPr id="42" name="グループ化 41"/>
          <p:cNvGrpSpPr/>
          <p:nvPr/>
        </p:nvGrpSpPr>
        <p:grpSpPr>
          <a:xfrm>
            <a:off x="183789" y="3124042"/>
            <a:ext cx="476250" cy="381000"/>
            <a:chOff x="-47625" y="0"/>
            <a:chExt cx="476250" cy="381000"/>
          </a:xfrm>
          <a:solidFill>
            <a:schemeClr val="accent5">
              <a:lumMod val="20000"/>
              <a:lumOff val="80000"/>
            </a:schemeClr>
          </a:solidFill>
        </p:grpSpPr>
        <p:sp>
          <p:nvSpPr>
            <p:cNvPr id="53" name="円/楕円 52"/>
            <p:cNvSpPr/>
            <p:nvPr/>
          </p:nvSpPr>
          <p:spPr>
            <a:xfrm>
              <a:off x="0" y="0"/>
              <a:ext cx="400050" cy="381000"/>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54" name="テキスト ボックス 115"/>
            <p:cNvSpPr txBox="1"/>
            <p:nvPr/>
          </p:nvSpPr>
          <p:spPr>
            <a:xfrm>
              <a:off x="-47625" y="19050"/>
              <a:ext cx="476250" cy="295275"/>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en-US" sz="1400" kern="100">
                  <a:effectLst/>
                  <a:ea typeface="ＭＳ 明朝" panose="02020609040205080304" pitchFamily="17" charset="-128"/>
                  <a:cs typeface="Times New Roman" panose="02020603050405020304" pitchFamily="18" charset="0"/>
                </a:rPr>
                <a:t>13</a:t>
              </a:r>
              <a:endParaRPr lang="ja-JP" sz="1050" kern="100">
                <a:effectLst/>
                <a:ea typeface="ＭＳ 明朝" panose="02020609040205080304" pitchFamily="17" charset="-128"/>
                <a:cs typeface="Times New Roman" panose="02020603050405020304" pitchFamily="18" charset="0"/>
              </a:endParaRPr>
            </a:p>
          </p:txBody>
        </p:sp>
      </p:grpSp>
      <p:sp>
        <p:nvSpPr>
          <p:cNvPr id="43" name="メモ 42"/>
          <p:cNvSpPr/>
          <p:nvPr/>
        </p:nvSpPr>
        <p:spPr>
          <a:xfrm>
            <a:off x="2065294" y="1971518"/>
            <a:ext cx="828675" cy="580390"/>
          </a:xfrm>
          <a:prstGeom prst="foldedCorner">
            <a:avLst/>
          </a:prstGeom>
          <a:no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44" name="メモ 43"/>
          <p:cNvSpPr/>
          <p:nvPr/>
        </p:nvSpPr>
        <p:spPr>
          <a:xfrm>
            <a:off x="865779" y="2790667"/>
            <a:ext cx="752475" cy="342900"/>
          </a:xfrm>
          <a:prstGeom prst="foldedCorner">
            <a:avLst/>
          </a:prstGeom>
          <a:no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45" name="メモ 44"/>
          <p:cNvSpPr/>
          <p:nvPr/>
        </p:nvSpPr>
        <p:spPr>
          <a:xfrm>
            <a:off x="2132604" y="3438367"/>
            <a:ext cx="752475" cy="342900"/>
          </a:xfrm>
          <a:prstGeom prst="foldedCorner">
            <a:avLst/>
          </a:prstGeom>
          <a:no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46" name="メモ 45"/>
          <p:cNvSpPr/>
          <p:nvPr/>
        </p:nvSpPr>
        <p:spPr>
          <a:xfrm>
            <a:off x="3275604" y="3181192"/>
            <a:ext cx="752475" cy="342900"/>
          </a:xfrm>
          <a:prstGeom prst="foldedCorner">
            <a:avLst/>
          </a:prstGeom>
          <a:no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47" name="メモ 46"/>
          <p:cNvSpPr/>
          <p:nvPr/>
        </p:nvSpPr>
        <p:spPr>
          <a:xfrm>
            <a:off x="4275729" y="3649187"/>
            <a:ext cx="752475" cy="342900"/>
          </a:xfrm>
          <a:prstGeom prst="foldedCorner">
            <a:avLst/>
          </a:prstGeom>
          <a:no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48" name="メモ 47"/>
          <p:cNvSpPr/>
          <p:nvPr/>
        </p:nvSpPr>
        <p:spPr>
          <a:xfrm>
            <a:off x="4313829" y="5638642"/>
            <a:ext cx="752475" cy="342900"/>
          </a:xfrm>
          <a:prstGeom prst="foldedCorner">
            <a:avLst/>
          </a:prstGeom>
          <a:no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49" name="メモ 48"/>
          <p:cNvSpPr/>
          <p:nvPr/>
        </p:nvSpPr>
        <p:spPr>
          <a:xfrm>
            <a:off x="3751854" y="4752817"/>
            <a:ext cx="752475" cy="342900"/>
          </a:xfrm>
          <a:prstGeom prst="foldedCorner">
            <a:avLst/>
          </a:prstGeom>
          <a:no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50" name="メモ 49"/>
          <p:cNvSpPr/>
          <p:nvPr/>
        </p:nvSpPr>
        <p:spPr>
          <a:xfrm>
            <a:off x="2913654" y="4743292"/>
            <a:ext cx="752475" cy="342900"/>
          </a:xfrm>
          <a:prstGeom prst="foldedCorner">
            <a:avLst/>
          </a:prstGeom>
          <a:no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51" name="メモ 50"/>
          <p:cNvSpPr/>
          <p:nvPr/>
        </p:nvSpPr>
        <p:spPr>
          <a:xfrm>
            <a:off x="2189754" y="5638642"/>
            <a:ext cx="752475" cy="342900"/>
          </a:xfrm>
          <a:prstGeom prst="foldedCorner">
            <a:avLst/>
          </a:prstGeom>
          <a:no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52" name="メモ 51"/>
          <p:cNvSpPr/>
          <p:nvPr/>
        </p:nvSpPr>
        <p:spPr>
          <a:xfrm>
            <a:off x="1570629" y="4419442"/>
            <a:ext cx="752475" cy="342900"/>
          </a:xfrm>
          <a:prstGeom prst="foldedCorner">
            <a:avLst/>
          </a:prstGeom>
          <a:no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Tree>
    <p:extLst>
      <p:ext uri="{BB962C8B-B14F-4D97-AF65-F5344CB8AC3E}">
        <p14:creationId xmlns:p14="http://schemas.microsoft.com/office/powerpoint/2010/main" val="82144344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04B3F2D8-AADF-41CF-B8BC-E48199EDBE0E}" type="slidenum">
              <a:rPr lang="ja-JP" altLang="en-US" smtClean="0"/>
              <a:pPr/>
              <a:t>21</a:t>
            </a:fld>
            <a:endParaRPr lang="ja-JP" altLang="en-US" dirty="0"/>
          </a:p>
        </p:txBody>
      </p:sp>
      <p:sp>
        <p:nvSpPr>
          <p:cNvPr id="5" name="テキスト ボックス 4"/>
          <p:cNvSpPr txBox="1"/>
          <p:nvPr/>
        </p:nvSpPr>
        <p:spPr>
          <a:xfrm>
            <a:off x="457200" y="3320827"/>
            <a:ext cx="3965814" cy="2677656"/>
          </a:xfrm>
          <a:prstGeom prst="rect">
            <a:avLst/>
          </a:prstGeom>
          <a:solidFill>
            <a:schemeClr val="accent6">
              <a:lumMod val="20000"/>
              <a:lumOff val="80000"/>
            </a:schemeClr>
          </a:solidFill>
        </p:spPr>
        <p:txBody>
          <a:bodyPr wrap="square" rtlCol="0">
            <a:spAutoFit/>
          </a:bodyPr>
          <a:lstStyle/>
          <a:p>
            <a:r>
              <a:rPr lang="en-US" altLang="ja-JP" sz="1400" dirty="0"/>
              <a:t> public Node </a:t>
            </a:r>
            <a:r>
              <a:rPr lang="en-US" altLang="ja-JP" sz="1400" dirty="0" err="1"/>
              <a:t>cloneNode</a:t>
            </a:r>
            <a:r>
              <a:rPr lang="en-US" altLang="ja-JP" sz="1400" dirty="0"/>
              <a:t>(</a:t>
            </a:r>
            <a:r>
              <a:rPr lang="en-US" altLang="ja-JP" sz="1400" dirty="0" err="1"/>
              <a:t>boolean</a:t>
            </a:r>
            <a:r>
              <a:rPr lang="en-US" altLang="ja-JP" sz="1400" dirty="0"/>
              <a:t> deep) {</a:t>
            </a:r>
          </a:p>
          <a:p>
            <a:endParaRPr lang="en-US" altLang="ja-JP" sz="1400" dirty="0"/>
          </a:p>
          <a:p>
            <a:r>
              <a:rPr lang="en-US" altLang="ja-JP" sz="1400" dirty="0"/>
              <a:t>        </a:t>
            </a:r>
            <a:r>
              <a:rPr lang="en-US" altLang="ja-JP" sz="1400" dirty="0" err="1"/>
              <a:t>DocumentImpl</a:t>
            </a:r>
            <a:r>
              <a:rPr lang="en-US" altLang="ja-JP" sz="1400" dirty="0"/>
              <a:t> </a:t>
            </a:r>
            <a:r>
              <a:rPr lang="en-US" altLang="ja-JP" sz="1400" dirty="0" err="1"/>
              <a:t>newdoc</a:t>
            </a:r>
            <a:r>
              <a:rPr lang="en-US" altLang="ja-JP" sz="1400" dirty="0"/>
              <a:t> </a:t>
            </a:r>
            <a:r>
              <a:rPr lang="en-US" altLang="ja-JP" sz="1400" dirty="0" smtClean="0"/>
              <a:t>=</a:t>
            </a:r>
          </a:p>
          <a:p>
            <a:r>
              <a:rPr lang="ja-JP" altLang="en-US" sz="1400" dirty="0" smtClean="0"/>
              <a:t>                        </a:t>
            </a:r>
            <a:r>
              <a:rPr lang="en-US" altLang="ja-JP" sz="1400" dirty="0" smtClean="0"/>
              <a:t> </a:t>
            </a:r>
            <a:r>
              <a:rPr lang="en-US" altLang="ja-JP" sz="1400" dirty="0"/>
              <a:t>new </a:t>
            </a:r>
            <a:r>
              <a:rPr lang="en-US" altLang="ja-JP" sz="1400" dirty="0" err="1"/>
              <a:t>DocumentImpl</a:t>
            </a:r>
            <a:r>
              <a:rPr lang="en-US" altLang="ja-JP" sz="1400" dirty="0"/>
              <a:t>();</a:t>
            </a:r>
          </a:p>
          <a:p>
            <a:r>
              <a:rPr lang="en-US" altLang="ja-JP" sz="1400" dirty="0"/>
              <a:t>        </a:t>
            </a:r>
            <a:r>
              <a:rPr lang="en-US" altLang="ja-JP" sz="1400" dirty="0" err="1"/>
              <a:t>cloneNode</a:t>
            </a:r>
            <a:r>
              <a:rPr lang="en-US" altLang="ja-JP" sz="1400" dirty="0"/>
              <a:t>(</a:t>
            </a:r>
            <a:r>
              <a:rPr lang="en-US" altLang="ja-JP" sz="1400" dirty="0" err="1"/>
              <a:t>newdoc</a:t>
            </a:r>
            <a:r>
              <a:rPr lang="en-US" altLang="ja-JP" sz="1400" dirty="0"/>
              <a:t>, deep);</a:t>
            </a:r>
          </a:p>
          <a:p>
            <a:endParaRPr lang="en-US" altLang="ja-JP" sz="1400" dirty="0"/>
          </a:p>
          <a:p>
            <a:r>
              <a:rPr lang="en-US" altLang="ja-JP" sz="1400" dirty="0"/>
              <a:t>        // experimental</a:t>
            </a:r>
          </a:p>
          <a:p>
            <a:r>
              <a:rPr lang="en-US" altLang="ja-JP" sz="1400" dirty="0"/>
              <a:t>        </a:t>
            </a:r>
            <a:r>
              <a:rPr lang="en-US" altLang="ja-JP" sz="1400" dirty="0" err="1"/>
              <a:t>newdoc.mutationEvents</a:t>
            </a:r>
            <a:r>
              <a:rPr lang="en-US" altLang="ja-JP" sz="1400" dirty="0"/>
              <a:t> = </a:t>
            </a:r>
            <a:r>
              <a:rPr lang="en-US" altLang="ja-JP" sz="1400" dirty="0" err="1"/>
              <a:t>mutationEvents</a:t>
            </a:r>
            <a:r>
              <a:rPr lang="en-US" altLang="ja-JP" sz="1400" dirty="0"/>
              <a:t>;</a:t>
            </a:r>
          </a:p>
          <a:p>
            <a:endParaRPr lang="en-US" altLang="ja-JP" sz="1400" dirty="0"/>
          </a:p>
          <a:p>
            <a:r>
              <a:rPr lang="en-US" altLang="ja-JP" sz="1400" dirty="0" smtClean="0"/>
              <a:t>        return </a:t>
            </a:r>
            <a:r>
              <a:rPr lang="en-US" altLang="ja-JP" sz="1400" dirty="0" err="1"/>
              <a:t>newdoc</a:t>
            </a:r>
            <a:r>
              <a:rPr lang="en-US" altLang="ja-JP" sz="1400" dirty="0"/>
              <a:t>;</a:t>
            </a:r>
          </a:p>
          <a:p>
            <a:endParaRPr lang="en-US" altLang="ja-JP" sz="1400" dirty="0"/>
          </a:p>
          <a:p>
            <a:r>
              <a:rPr lang="en-US" altLang="ja-JP" sz="1400" dirty="0"/>
              <a:t>    } // </a:t>
            </a:r>
            <a:r>
              <a:rPr lang="en-US" altLang="ja-JP" sz="1400" dirty="0" err="1"/>
              <a:t>cloneNode</a:t>
            </a:r>
            <a:r>
              <a:rPr lang="en-US" altLang="ja-JP" sz="1400" dirty="0"/>
              <a:t>(</a:t>
            </a:r>
            <a:r>
              <a:rPr lang="en-US" altLang="ja-JP" sz="1400" dirty="0" err="1"/>
              <a:t>boolean</a:t>
            </a:r>
            <a:r>
              <a:rPr lang="en-US" altLang="ja-JP" sz="1400" dirty="0"/>
              <a:t>):Node</a:t>
            </a:r>
            <a:endParaRPr kumimoji="1" lang="ja-JP" altLang="en-US" sz="1400" dirty="0"/>
          </a:p>
        </p:txBody>
      </p:sp>
      <p:sp>
        <p:nvSpPr>
          <p:cNvPr id="6" name="テキスト ボックス 5"/>
          <p:cNvSpPr txBox="1"/>
          <p:nvPr/>
        </p:nvSpPr>
        <p:spPr>
          <a:xfrm>
            <a:off x="4645426" y="3320827"/>
            <a:ext cx="4048519" cy="2893100"/>
          </a:xfrm>
          <a:prstGeom prst="rect">
            <a:avLst/>
          </a:prstGeom>
          <a:solidFill>
            <a:schemeClr val="accent6">
              <a:lumMod val="20000"/>
              <a:lumOff val="80000"/>
            </a:schemeClr>
          </a:solidFill>
        </p:spPr>
        <p:txBody>
          <a:bodyPr wrap="square" rtlCol="0">
            <a:spAutoFit/>
          </a:bodyPr>
          <a:lstStyle/>
          <a:p>
            <a:r>
              <a:rPr lang="en-US" altLang="ja-JP" sz="1400" dirty="0"/>
              <a:t> public Node </a:t>
            </a:r>
            <a:r>
              <a:rPr lang="en-US" altLang="ja-JP" sz="1400" dirty="0" err="1"/>
              <a:t>cloneNode</a:t>
            </a:r>
            <a:r>
              <a:rPr lang="en-US" altLang="ja-JP" sz="1400" dirty="0"/>
              <a:t>(</a:t>
            </a:r>
            <a:r>
              <a:rPr lang="en-US" altLang="ja-JP" sz="1400" dirty="0" err="1"/>
              <a:t>boolean</a:t>
            </a:r>
            <a:r>
              <a:rPr lang="en-US" altLang="ja-JP" sz="1400" dirty="0"/>
              <a:t> deep) {</a:t>
            </a:r>
          </a:p>
          <a:p>
            <a:endParaRPr lang="en-US" altLang="ja-JP" sz="1400" dirty="0"/>
          </a:p>
          <a:p>
            <a:r>
              <a:rPr lang="en-US" altLang="ja-JP" sz="1400" dirty="0"/>
              <a:t>        </a:t>
            </a:r>
            <a:r>
              <a:rPr lang="en-US" altLang="ja-JP" sz="1400" dirty="0" err="1">
                <a:solidFill>
                  <a:srgbClr val="FF0000"/>
                </a:solidFill>
              </a:rPr>
              <a:t>CoreDocumentImpl</a:t>
            </a:r>
            <a:r>
              <a:rPr lang="en-US" altLang="ja-JP" sz="1400" dirty="0"/>
              <a:t> </a:t>
            </a:r>
            <a:r>
              <a:rPr lang="en-US" altLang="ja-JP" sz="1400" dirty="0" err="1"/>
              <a:t>newdoc</a:t>
            </a:r>
            <a:r>
              <a:rPr lang="en-US" altLang="ja-JP" sz="1400" dirty="0"/>
              <a:t> </a:t>
            </a:r>
            <a:r>
              <a:rPr lang="en-US" altLang="ja-JP" sz="1400" dirty="0" smtClean="0"/>
              <a:t>=</a:t>
            </a:r>
          </a:p>
          <a:p>
            <a:r>
              <a:rPr lang="en-US" altLang="ja-JP" sz="1400" dirty="0"/>
              <a:t> </a:t>
            </a:r>
            <a:r>
              <a:rPr lang="en-US" altLang="ja-JP" sz="1400" dirty="0" smtClean="0"/>
              <a:t>                          </a:t>
            </a:r>
            <a:r>
              <a:rPr lang="en-US" altLang="ja-JP" sz="1400" dirty="0"/>
              <a:t>new </a:t>
            </a:r>
            <a:r>
              <a:rPr lang="en-US" altLang="ja-JP" sz="1400" dirty="0" err="1">
                <a:solidFill>
                  <a:srgbClr val="FF0000"/>
                </a:solidFill>
              </a:rPr>
              <a:t>CoreDocumentImpl</a:t>
            </a:r>
            <a:r>
              <a:rPr lang="en-US" altLang="ja-JP" sz="1400" dirty="0"/>
              <a:t>();</a:t>
            </a:r>
          </a:p>
          <a:p>
            <a:r>
              <a:rPr lang="en-US" altLang="ja-JP" sz="1400" dirty="0"/>
              <a:t>        </a:t>
            </a:r>
            <a:r>
              <a:rPr lang="en-US" altLang="ja-JP" sz="1400" dirty="0" err="1">
                <a:solidFill>
                  <a:srgbClr val="FF0000"/>
                </a:solidFill>
              </a:rPr>
              <a:t>callUserDataHandlers</a:t>
            </a:r>
            <a:r>
              <a:rPr lang="en-US" altLang="ja-JP" sz="1400" dirty="0">
                <a:solidFill>
                  <a:srgbClr val="FF0000"/>
                </a:solidFill>
              </a:rPr>
              <a:t>(this, </a:t>
            </a:r>
            <a:r>
              <a:rPr lang="en-US" altLang="ja-JP" sz="1400" dirty="0" err="1">
                <a:solidFill>
                  <a:srgbClr val="FF0000"/>
                </a:solidFill>
              </a:rPr>
              <a:t>newdoc</a:t>
            </a:r>
            <a:r>
              <a:rPr lang="en-US" altLang="ja-JP" sz="1400" dirty="0">
                <a:solidFill>
                  <a:srgbClr val="FF0000"/>
                </a:solidFill>
              </a:rPr>
              <a:t>, </a:t>
            </a:r>
            <a:r>
              <a:rPr lang="en-US" altLang="ja-JP" sz="1400" dirty="0" smtClean="0">
                <a:solidFill>
                  <a:srgbClr val="FF0000"/>
                </a:solidFill>
              </a:rPr>
              <a:t>  </a:t>
            </a:r>
          </a:p>
          <a:p>
            <a:r>
              <a:rPr lang="en-US" altLang="ja-JP" sz="1400" dirty="0">
                <a:solidFill>
                  <a:srgbClr val="FF0000"/>
                </a:solidFill>
              </a:rPr>
              <a:t> </a:t>
            </a:r>
            <a:r>
              <a:rPr lang="en-US" altLang="ja-JP" sz="1400" dirty="0" smtClean="0">
                <a:solidFill>
                  <a:srgbClr val="FF0000"/>
                </a:solidFill>
              </a:rPr>
              <a:t>                 </a:t>
            </a:r>
            <a:r>
              <a:rPr lang="en-US" altLang="ja-JP" sz="1400" dirty="0" err="1" smtClean="0">
                <a:solidFill>
                  <a:srgbClr val="FF0000"/>
                </a:solidFill>
              </a:rPr>
              <a:t>UserDataHandler.NODE_CLONED</a:t>
            </a:r>
            <a:r>
              <a:rPr lang="en-US" altLang="ja-JP" sz="1400" dirty="0">
                <a:solidFill>
                  <a:srgbClr val="FF0000"/>
                </a:solidFill>
              </a:rPr>
              <a:t>);</a:t>
            </a:r>
          </a:p>
          <a:p>
            <a:r>
              <a:rPr lang="en-US" altLang="ja-JP" sz="1400" dirty="0"/>
              <a:t>        </a:t>
            </a:r>
            <a:r>
              <a:rPr lang="en-US" altLang="ja-JP" sz="1400" dirty="0" err="1"/>
              <a:t>cloneNode</a:t>
            </a:r>
            <a:r>
              <a:rPr lang="en-US" altLang="ja-JP" sz="1400" dirty="0"/>
              <a:t>(</a:t>
            </a:r>
            <a:r>
              <a:rPr lang="en-US" altLang="ja-JP" sz="1400" dirty="0" err="1"/>
              <a:t>newdoc</a:t>
            </a:r>
            <a:r>
              <a:rPr lang="en-US" altLang="ja-JP" sz="1400" dirty="0"/>
              <a:t>, deep</a:t>
            </a:r>
            <a:r>
              <a:rPr lang="en-US" altLang="ja-JP" sz="1400" dirty="0" smtClean="0"/>
              <a:t>);</a:t>
            </a:r>
          </a:p>
          <a:p>
            <a:endParaRPr lang="en-US" altLang="ja-JP" sz="1400" dirty="0"/>
          </a:p>
          <a:p>
            <a:r>
              <a:rPr lang="en-US" altLang="ja-JP" sz="1400" dirty="0"/>
              <a:t>        </a:t>
            </a:r>
            <a:r>
              <a:rPr lang="en-US" altLang="ja-JP" sz="1400" strike="sngStrike" dirty="0" err="1">
                <a:solidFill>
                  <a:srgbClr val="FF0000"/>
                </a:solidFill>
              </a:rPr>
              <a:t>newdoc.mutationEvents</a:t>
            </a:r>
            <a:r>
              <a:rPr lang="en-US" altLang="ja-JP" sz="1400" strike="sngStrike" dirty="0">
                <a:solidFill>
                  <a:srgbClr val="FF0000"/>
                </a:solidFill>
              </a:rPr>
              <a:t> = </a:t>
            </a:r>
            <a:r>
              <a:rPr lang="en-US" altLang="ja-JP" sz="1400" strike="sngStrike" dirty="0" err="1">
                <a:solidFill>
                  <a:srgbClr val="FF0000"/>
                </a:solidFill>
              </a:rPr>
              <a:t>mutationEvents</a:t>
            </a:r>
            <a:r>
              <a:rPr lang="en-US" altLang="ja-JP" sz="1400" strike="sngStrike" dirty="0">
                <a:solidFill>
                  <a:srgbClr val="FF0000"/>
                </a:solidFill>
              </a:rPr>
              <a:t>;</a:t>
            </a:r>
          </a:p>
          <a:p>
            <a:endParaRPr lang="en-US" altLang="ja-JP" sz="1400" dirty="0"/>
          </a:p>
          <a:p>
            <a:r>
              <a:rPr lang="en-US" altLang="ja-JP" sz="1400" dirty="0"/>
              <a:t>    </a:t>
            </a:r>
            <a:r>
              <a:rPr lang="en-US" altLang="ja-JP" sz="1400" dirty="0" smtClean="0"/>
              <a:t>    return </a:t>
            </a:r>
            <a:r>
              <a:rPr lang="en-US" altLang="ja-JP" sz="1400" dirty="0" err="1"/>
              <a:t>newdoc</a:t>
            </a:r>
            <a:r>
              <a:rPr lang="en-US" altLang="ja-JP" sz="1400" dirty="0"/>
              <a:t>;</a:t>
            </a:r>
          </a:p>
          <a:p>
            <a:endParaRPr lang="en-US" altLang="ja-JP" sz="1400" dirty="0"/>
          </a:p>
          <a:p>
            <a:r>
              <a:rPr lang="en-US" altLang="ja-JP" sz="1400" dirty="0"/>
              <a:t>    } // </a:t>
            </a:r>
            <a:r>
              <a:rPr lang="en-US" altLang="ja-JP" sz="1400" dirty="0" err="1"/>
              <a:t>cloneNode</a:t>
            </a:r>
            <a:r>
              <a:rPr lang="en-US" altLang="ja-JP" sz="1400" dirty="0"/>
              <a:t>(</a:t>
            </a:r>
            <a:r>
              <a:rPr lang="en-US" altLang="ja-JP" sz="1400" dirty="0" err="1"/>
              <a:t>boolean</a:t>
            </a:r>
            <a:r>
              <a:rPr lang="en-US" altLang="ja-JP" sz="1400" dirty="0"/>
              <a:t>):Node</a:t>
            </a:r>
            <a:endParaRPr kumimoji="1" lang="ja-JP" altLang="en-US" sz="1400" dirty="0"/>
          </a:p>
        </p:txBody>
      </p:sp>
      <p:sp>
        <p:nvSpPr>
          <p:cNvPr id="7" name="テキスト ボックス 6"/>
          <p:cNvSpPr txBox="1"/>
          <p:nvPr/>
        </p:nvSpPr>
        <p:spPr>
          <a:xfrm>
            <a:off x="1915291" y="3008479"/>
            <a:ext cx="2424262" cy="369332"/>
          </a:xfrm>
          <a:prstGeom prst="rect">
            <a:avLst/>
          </a:prstGeom>
          <a:solidFill>
            <a:schemeClr val="accent1"/>
          </a:solidFill>
        </p:spPr>
        <p:txBody>
          <a:bodyPr wrap="square" rtlCol="0">
            <a:spAutoFit/>
          </a:bodyPr>
          <a:lstStyle/>
          <a:p>
            <a:pPr algn="ctr"/>
            <a:r>
              <a:rPr lang="ja-JP" altLang="en-US" dirty="0"/>
              <a:t>探索直後</a:t>
            </a:r>
            <a:r>
              <a:rPr lang="en-US" altLang="ja-JP" dirty="0" err="1" smtClean="0"/>
              <a:t>cloneNode</a:t>
            </a:r>
            <a:endParaRPr kumimoji="1" lang="ja-JP" altLang="en-US" dirty="0"/>
          </a:p>
        </p:txBody>
      </p:sp>
      <p:sp>
        <p:nvSpPr>
          <p:cNvPr id="8" name="テキスト ボックス 7"/>
          <p:cNvSpPr txBox="1"/>
          <p:nvPr/>
        </p:nvSpPr>
        <p:spPr>
          <a:xfrm>
            <a:off x="5517257" y="3008479"/>
            <a:ext cx="3093983" cy="369332"/>
          </a:xfrm>
          <a:prstGeom prst="rect">
            <a:avLst/>
          </a:prstGeom>
          <a:solidFill>
            <a:schemeClr val="accent1"/>
          </a:solidFill>
        </p:spPr>
        <p:txBody>
          <a:bodyPr wrap="square" rtlCol="0">
            <a:spAutoFit/>
          </a:bodyPr>
          <a:lstStyle/>
          <a:p>
            <a:pPr algn="ctr"/>
            <a:r>
              <a:rPr kumimoji="1" lang="ja-JP" altLang="en-US" dirty="0" smtClean="0"/>
              <a:t>差分適用後</a:t>
            </a:r>
            <a:r>
              <a:rPr kumimoji="1" lang="en-US" altLang="ja-JP" dirty="0" err="1" smtClean="0"/>
              <a:t>cloneNode</a:t>
            </a:r>
            <a:endParaRPr kumimoji="1" lang="ja-JP" altLang="en-US" dirty="0"/>
          </a:p>
        </p:txBody>
      </p:sp>
      <p:sp>
        <p:nvSpPr>
          <p:cNvPr id="10" name="コンテンツ プレースホルダー 2"/>
          <p:cNvSpPr>
            <a:spLocks noGrp="1"/>
          </p:cNvSpPr>
          <p:nvPr>
            <p:ph idx="1"/>
          </p:nvPr>
        </p:nvSpPr>
        <p:spPr>
          <a:xfrm>
            <a:off x="457200" y="1600202"/>
            <a:ext cx="8229600" cy="4525963"/>
          </a:xfrm>
        </p:spPr>
        <p:txBody>
          <a:bodyPr/>
          <a:lstStyle/>
          <a:p>
            <a:r>
              <a:rPr kumimoji="1" lang="ja-JP" altLang="en-US" dirty="0" smtClean="0"/>
              <a:t>探索段階にてリファクタリング検出後，差分検出を行った</a:t>
            </a:r>
            <a:endParaRPr kumimoji="1" lang="en-US" altLang="ja-JP" dirty="0" smtClean="0"/>
          </a:p>
          <a:p>
            <a:endParaRPr lang="en-US" altLang="ja-JP" dirty="0"/>
          </a:p>
          <a:p>
            <a:endParaRPr kumimoji="1" lang="en-US" altLang="ja-JP" dirty="0" smtClean="0"/>
          </a:p>
          <a:p>
            <a:endParaRPr lang="en-US" altLang="ja-JP" dirty="0"/>
          </a:p>
          <a:p>
            <a:endParaRPr kumimoji="1" lang="ja-JP" altLang="en-US" dirty="0"/>
          </a:p>
        </p:txBody>
      </p:sp>
      <p:sp>
        <p:nvSpPr>
          <p:cNvPr id="11" name="タイトル 1"/>
          <p:cNvSpPr>
            <a:spLocks noGrp="1"/>
          </p:cNvSpPr>
          <p:nvPr>
            <p:ph type="title"/>
          </p:nvPr>
        </p:nvSpPr>
        <p:spPr>
          <a:xfrm>
            <a:off x="457200" y="274638"/>
            <a:ext cx="8218488" cy="1143000"/>
          </a:xfrm>
        </p:spPr>
        <p:txBody>
          <a:bodyPr/>
          <a:lstStyle/>
          <a:p>
            <a:r>
              <a:rPr kumimoji="1" lang="ja-JP" altLang="en-US" dirty="0" smtClean="0"/>
              <a:t>差分検出段階</a:t>
            </a:r>
            <a:endParaRPr kumimoji="1" lang="ja-JP" altLang="en-US" dirty="0"/>
          </a:p>
        </p:txBody>
      </p:sp>
    </p:spTree>
    <p:extLst>
      <p:ext uri="{BB962C8B-B14F-4D97-AF65-F5344CB8AC3E}">
        <p14:creationId xmlns:p14="http://schemas.microsoft.com/office/powerpoint/2010/main" val="40889612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検出されたリファクタリング</a:t>
            </a:r>
            <a:endParaRPr kumimoji="1" lang="ja-JP" altLang="en-US" dirty="0"/>
          </a:p>
        </p:txBody>
      </p:sp>
      <p:graphicFrame>
        <p:nvGraphicFramePr>
          <p:cNvPr id="6" name="コンテンツ プレースホルダー 5"/>
          <p:cNvGraphicFramePr>
            <a:graphicFrameLocks noGrp="1"/>
          </p:cNvGraphicFramePr>
          <p:nvPr>
            <p:ph idx="1"/>
            <p:extLst>
              <p:ext uri="{D42A27DB-BD31-4B8C-83A1-F6EECF244321}">
                <p14:modId xmlns:p14="http://schemas.microsoft.com/office/powerpoint/2010/main" val="912303840"/>
              </p:ext>
            </p:extLst>
          </p:nvPr>
        </p:nvGraphicFramePr>
        <p:xfrm>
          <a:off x="457201" y="1729610"/>
          <a:ext cx="3642188" cy="4136250"/>
        </p:xfrm>
        <a:graphic>
          <a:graphicData uri="http://schemas.openxmlformats.org/drawingml/2006/table">
            <a:tbl>
              <a:tblPr>
                <a:tableStyleId>{5C22544A-7EE6-4342-B048-85BDC9FD1C3A}</a:tableStyleId>
              </a:tblPr>
              <a:tblGrid>
                <a:gridCol w="2367562"/>
                <a:gridCol w="622217"/>
                <a:gridCol w="652409"/>
              </a:tblGrid>
              <a:tr h="494758">
                <a:tc>
                  <a:txBody>
                    <a:bodyPr/>
                    <a:lstStyle/>
                    <a:p>
                      <a:pPr algn="ctr" fontAlgn="ctr"/>
                      <a:r>
                        <a:rPr lang="ja-JP" altLang="en-US" sz="18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クラス</a:t>
                      </a:r>
                      <a:endParaRPr lang="ja-JP" altLang="en-US"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ctr"/>
                      <a:r>
                        <a:rPr lang="en-US" sz="1800" u="none" strike="noStrike" dirty="0">
                          <a:effectLst/>
                        </a:rPr>
                        <a:t>All</a:t>
                      </a:r>
                      <a:endParaRPr lang="en-US"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ctr"/>
                      <a:r>
                        <a:rPr lang="en-US" sz="1800" u="none" strike="noStrike" dirty="0">
                          <a:effectLst/>
                        </a:rPr>
                        <a:t>Find</a:t>
                      </a:r>
                      <a:endParaRPr lang="en-US"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r>
              <a:tr h="672944">
                <a:tc>
                  <a:txBody>
                    <a:bodyPr/>
                    <a:lstStyle/>
                    <a:p>
                      <a:pPr algn="l" fontAlgn="ctr"/>
                      <a:r>
                        <a:rPr lang="en-US" sz="1800" u="none" strike="noStrike" dirty="0" err="1" smtClean="0">
                          <a:effectLst/>
                        </a:rPr>
                        <a:t>DocumentImpl</a:t>
                      </a:r>
                      <a:r>
                        <a:rPr lang="en-US" sz="1800" u="none" strike="noStrike" dirty="0" smtClean="0">
                          <a:effectLst/>
                        </a:rPr>
                        <a:t/>
                      </a:r>
                      <a:br>
                        <a:rPr lang="en-US" sz="1800" u="none" strike="noStrike" dirty="0" smtClean="0">
                          <a:effectLst/>
                        </a:rPr>
                      </a:br>
                      <a:r>
                        <a:rPr lang="en-US" sz="1800" u="none" strike="noStrike" dirty="0" smtClean="0">
                          <a:effectLst/>
                        </a:rPr>
                        <a:t>(</a:t>
                      </a:r>
                      <a:r>
                        <a:rPr lang="en-US" sz="1800" u="none" strike="noStrike" dirty="0" err="1" smtClean="0">
                          <a:effectLst/>
                        </a:rPr>
                        <a:t>CoreDocumentImpl</a:t>
                      </a:r>
                      <a:r>
                        <a:rPr lang="en-US" sz="1800" u="none" strike="noStrike" dirty="0" smtClean="0">
                          <a:effectLst/>
                        </a:rPr>
                        <a:t>)</a:t>
                      </a:r>
                      <a:endParaRPr lang="en-US"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800" u="none" strike="noStrike" dirty="0">
                          <a:effectLst/>
                        </a:rPr>
                        <a:t>3</a:t>
                      </a:r>
                      <a:endParaRPr lang="en-US" altLang="ja-JP"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800" u="none" strike="noStrike">
                          <a:effectLst/>
                        </a:rPr>
                        <a:t>3</a:t>
                      </a:r>
                      <a:endParaRPr lang="en-US" altLang="ja-JP"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94758">
                <a:tc>
                  <a:txBody>
                    <a:bodyPr/>
                    <a:lstStyle/>
                    <a:p>
                      <a:pPr algn="l" fontAlgn="ctr"/>
                      <a:r>
                        <a:rPr lang="en-US" sz="1800" u="none" strike="noStrike" dirty="0">
                          <a:effectLst/>
                        </a:rPr>
                        <a:t>Launcher</a:t>
                      </a:r>
                      <a:endParaRPr lang="en-US"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800" u="none" strike="noStrike" dirty="0">
                          <a:effectLst/>
                        </a:rPr>
                        <a:t>4</a:t>
                      </a:r>
                      <a:endParaRPr lang="en-US" altLang="ja-JP"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800" u="none" strike="noStrike">
                          <a:effectLst/>
                        </a:rPr>
                        <a:t>4</a:t>
                      </a:r>
                      <a:endParaRPr lang="en-US" altLang="ja-JP"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94758">
                <a:tc>
                  <a:txBody>
                    <a:bodyPr/>
                    <a:lstStyle/>
                    <a:p>
                      <a:pPr algn="l" fontAlgn="ctr"/>
                      <a:r>
                        <a:rPr lang="en-US" sz="1800" u="none" strike="noStrike" dirty="0" err="1">
                          <a:effectLst/>
                        </a:rPr>
                        <a:t>ComponentHelper</a:t>
                      </a:r>
                      <a:endParaRPr lang="en-US"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800" u="none" strike="noStrike" dirty="0">
                          <a:effectLst/>
                        </a:rPr>
                        <a:t>3</a:t>
                      </a:r>
                      <a:endParaRPr lang="en-US" altLang="ja-JP"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800" u="none" strike="noStrike">
                          <a:effectLst/>
                        </a:rPr>
                        <a:t>0</a:t>
                      </a:r>
                      <a:endParaRPr lang="en-US" altLang="ja-JP"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94758">
                <a:tc>
                  <a:txBody>
                    <a:bodyPr/>
                    <a:lstStyle/>
                    <a:p>
                      <a:pPr algn="l" fontAlgn="ctr"/>
                      <a:r>
                        <a:rPr lang="en-US" sz="1800" u="none" strike="noStrike" dirty="0" err="1">
                          <a:effectLst/>
                        </a:rPr>
                        <a:t>AntTypeDefinition</a:t>
                      </a:r>
                      <a:endParaRPr lang="en-US"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800" u="none" strike="noStrike" dirty="0">
                          <a:effectLst/>
                        </a:rPr>
                        <a:t>2</a:t>
                      </a:r>
                      <a:endParaRPr lang="en-US" altLang="ja-JP"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800" u="none" strike="noStrike" dirty="0">
                          <a:effectLst/>
                        </a:rPr>
                        <a:t>0</a:t>
                      </a:r>
                      <a:endParaRPr lang="en-US" altLang="ja-JP"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94758">
                <a:tc>
                  <a:txBody>
                    <a:bodyPr/>
                    <a:lstStyle/>
                    <a:p>
                      <a:pPr algn="l" fontAlgn="ctr"/>
                      <a:r>
                        <a:rPr lang="en-US" sz="1800" u="none" strike="noStrike" dirty="0">
                          <a:effectLst/>
                        </a:rPr>
                        <a:t>Main</a:t>
                      </a:r>
                      <a:endParaRPr lang="en-US"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800" u="none" strike="noStrike" dirty="0">
                          <a:effectLst/>
                        </a:rPr>
                        <a:t>2</a:t>
                      </a:r>
                      <a:endParaRPr lang="en-US" altLang="ja-JP"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800" u="none" strike="noStrike" dirty="0">
                          <a:effectLst/>
                        </a:rPr>
                        <a:t>1</a:t>
                      </a:r>
                      <a:endParaRPr lang="en-US" altLang="ja-JP"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94758">
                <a:tc>
                  <a:txBody>
                    <a:bodyPr/>
                    <a:lstStyle/>
                    <a:p>
                      <a:pPr algn="l" fontAlgn="ctr"/>
                      <a:r>
                        <a:rPr lang="en-US" sz="1800" u="none" strike="noStrike" dirty="0">
                          <a:effectLst/>
                        </a:rPr>
                        <a:t>Project</a:t>
                      </a:r>
                      <a:endParaRPr lang="en-US"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800" u="none" strike="noStrike">
                          <a:effectLst/>
                        </a:rPr>
                        <a:t>3</a:t>
                      </a:r>
                      <a:endParaRPr lang="en-US" altLang="ja-JP"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800" u="none" strike="noStrike" dirty="0">
                          <a:effectLst/>
                        </a:rPr>
                        <a:t>0</a:t>
                      </a:r>
                      <a:endParaRPr lang="en-US" altLang="ja-JP"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94758">
                <a:tc>
                  <a:txBody>
                    <a:bodyPr/>
                    <a:lstStyle/>
                    <a:p>
                      <a:pPr algn="l" fontAlgn="ctr"/>
                      <a:r>
                        <a:rPr lang="en-US" sz="1800" u="none" strike="noStrike" dirty="0" err="1">
                          <a:effectLst/>
                        </a:rPr>
                        <a:t>TarEntry</a:t>
                      </a:r>
                      <a:endParaRPr lang="en-US"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800" u="none" strike="noStrike">
                          <a:effectLst/>
                        </a:rPr>
                        <a:t>1</a:t>
                      </a:r>
                      <a:endParaRPr lang="en-US" altLang="ja-JP"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800" u="none" strike="noStrike" dirty="0">
                          <a:effectLst/>
                        </a:rPr>
                        <a:t>1</a:t>
                      </a:r>
                      <a:endParaRPr lang="en-US" altLang="ja-JP"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4" name="スライド番号プレースホルダー 3"/>
          <p:cNvSpPr>
            <a:spLocks noGrp="1"/>
          </p:cNvSpPr>
          <p:nvPr>
            <p:ph type="sldNum" sz="quarter" idx="12"/>
          </p:nvPr>
        </p:nvSpPr>
        <p:spPr/>
        <p:txBody>
          <a:bodyPr/>
          <a:lstStyle/>
          <a:p>
            <a:fld id="{04B3F2D8-AADF-41CF-B8BC-E48199EDBE0E}" type="slidenum">
              <a:rPr lang="ja-JP" altLang="en-US" smtClean="0"/>
              <a:pPr/>
              <a:t>22</a:t>
            </a:fld>
            <a:endParaRPr lang="ja-JP" altLang="en-US" dirty="0"/>
          </a:p>
        </p:txBody>
      </p:sp>
      <p:sp>
        <p:nvSpPr>
          <p:cNvPr id="7" name="テキスト ボックス 6"/>
          <p:cNvSpPr txBox="1"/>
          <p:nvPr/>
        </p:nvSpPr>
        <p:spPr>
          <a:xfrm>
            <a:off x="4356244" y="1756881"/>
            <a:ext cx="4337702" cy="3785652"/>
          </a:xfrm>
          <a:prstGeom prst="rect">
            <a:avLst/>
          </a:prstGeom>
          <a:noFill/>
        </p:spPr>
        <p:txBody>
          <a:bodyPr wrap="square" rtlCol="0">
            <a:spAutoFit/>
          </a:bodyPr>
          <a:lstStyle/>
          <a:p>
            <a:r>
              <a:rPr kumimoji="1" lang="ja-JP" altLang="en-US" sz="2400" dirty="0" smtClean="0"/>
              <a:t>リファクタリング検出段階において検出された数を表に示す</a:t>
            </a:r>
            <a:endParaRPr kumimoji="1" lang="en-US" altLang="ja-JP" sz="2400" dirty="0" smtClean="0"/>
          </a:p>
          <a:p>
            <a:pPr marL="342900" indent="-342900">
              <a:buFont typeface="Arial" panose="020B0604020202020204" pitchFamily="34" charset="0"/>
              <a:buChar char="•"/>
            </a:pPr>
            <a:r>
              <a:rPr kumimoji="1" lang="en-US" altLang="ja-JP" sz="2400" dirty="0" smtClean="0"/>
              <a:t>All – </a:t>
            </a:r>
            <a:r>
              <a:rPr kumimoji="1" lang="ja-JP" altLang="en-US" sz="2400" dirty="0" smtClean="0"/>
              <a:t>実際に含まれる数</a:t>
            </a:r>
            <a:endParaRPr kumimoji="1" lang="en-US" altLang="ja-JP" sz="2400" dirty="0" smtClean="0"/>
          </a:p>
          <a:p>
            <a:pPr marL="342900" indent="-342900">
              <a:buFont typeface="Arial" panose="020B0604020202020204" pitchFamily="34" charset="0"/>
              <a:buChar char="•"/>
            </a:pPr>
            <a:r>
              <a:rPr lang="en-US" altLang="ja-JP" sz="2400" dirty="0" smtClean="0"/>
              <a:t>Find – </a:t>
            </a:r>
            <a:r>
              <a:rPr lang="ja-JP" altLang="en-US" sz="2400" dirty="0" smtClean="0"/>
              <a:t>検出された数</a:t>
            </a:r>
            <a:endParaRPr lang="en-US" altLang="ja-JP" sz="2400" dirty="0" smtClean="0"/>
          </a:p>
          <a:p>
            <a:pPr marL="342900" indent="-342900">
              <a:buFont typeface="Arial" panose="020B0604020202020204" pitchFamily="34" charset="0"/>
              <a:buChar char="•"/>
            </a:pPr>
            <a:endParaRPr kumimoji="1" lang="en-US" altLang="ja-JP" sz="2400" dirty="0"/>
          </a:p>
          <a:p>
            <a:endParaRPr kumimoji="1" lang="en-US" altLang="ja-JP" sz="2400" dirty="0" smtClean="0"/>
          </a:p>
          <a:p>
            <a:r>
              <a:rPr lang="ja-JP" altLang="en-US" sz="2400" dirty="0" smtClean="0"/>
              <a:t>リファクタリングの誤検出はなかった</a:t>
            </a:r>
            <a:endParaRPr lang="en-US" altLang="ja-JP" sz="2400" dirty="0" smtClean="0"/>
          </a:p>
          <a:p>
            <a:r>
              <a:rPr lang="ja-JP" altLang="en-US" sz="2400" dirty="0" smtClean="0"/>
              <a:t>検出されなかったリファクタリングはいくつか見られた</a:t>
            </a:r>
            <a:endParaRPr kumimoji="1" lang="ja-JP" altLang="en-US" sz="2400" dirty="0"/>
          </a:p>
        </p:txBody>
      </p:sp>
    </p:spTree>
    <p:extLst>
      <p:ext uri="{BB962C8B-B14F-4D97-AF65-F5344CB8AC3E}">
        <p14:creationId xmlns:p14="http://schemas.microsoft.com/office/powerpoint/2010/main" val="1951156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検出できなかった例</a:t>
            </a:r>
            <a:endParaRPr kumimoji="1" lang="ja-JP" altLang="en-US" dirty="0"/>
          </a:p>
        </p:txBody>
      </p:sp>
      <p:sp>
        <p:nvSpPr>
          <p:cNvPr id="4" name="スライド番号プレースホルダー 3"/>
          <p:cNvSpPr>
            <a:spLocks noGrp="1"/>
          </p:cNvSpPr>
          <p:nvPr>
            <p:ph type="sldNum" sz="quarter" idx="12"/>
          </p:nvPr>
        </p:nvSpPr>
        <p:spPr/>
        <p:txBody>
          <a:bodyPr/>
          <a:lstStyle/>
          <a:p>
            <a:fld id="{04B3F2D8-AADF-41CF-B8BC-E48199EDBE0E}" type="slidenum">
              <a:rPr lang="ja-JP" altLang="en-US" smtClean="0"/>
              <a:pPr/>
              <a:t>23</a:t>
            </a:fld>
            <a:endParaRPr lang="ja-JP" altLang="en-US" dirty="0"/>
          </a:p>
        </p:txBody>
      </p:sp>
      <p:sp>
        <p:nvSpPr>
          <p:cNvPr id="5" name="テキスト ボックス 4"/>
          <p:cNvSpPr txBox="1"/>
          <p:nvPr/>
        </p:nvSpPr>
        <p:spPr>
          <a:xfrm>
            <a:off x="457200" y="1543218"/>
            <a:ext cx="3965814" cy="2893100"/>
          </a:xfrm>
          <a:prstGeom prst="rect">
            <a:avLst/>
          </a:prstGeom>
          <a:solidFill>
            <a:schemeClr val="accent6">
              <a:lumMod val="20000"/>
              <a:lumOff val="80000"/>
            </a:schemeClr>
          </a:solidFill>
        </p:spPr>
        <p:txBody>
          <a:bodyPr wrap="square" rtlCol="0">
            <a:spAutoFit/>
          </a:bodyPr>
          <a:lstStyle/>
          <a:p>
            <a:r>
              <a:rPr lang="en-US" altLang="ja-JP" sz="1400" dirty="0"/>
              <a:t> private Object </a:t>
            </a:r>
            <a:r>
              <a:rPr lang="en-US" altLang="ja-JP" sz="1400" dirty="0" err="1"/>
              <a:t>createAndSet</a:t>
            </a:r>
            <a:r>
              <a:rPr lang="en-US" altLang="ja-JP" sz="1400" dirty="0"/>
              <a:t>(...) {</a:t>
            </a:r>
          </a:p>
          <a:p>
            <a:r>
              <a:rPr lang="en-US" altLang="ja-JP" sz="1400" dirty="0"/>
              <a:t>        </a:t>
            </a:r>
            <a:r>
              <a:rPr lang="en-US" altLang="ja-JP" sz="1400" dirty="0">
                <a:solidFill>
                  <a:srgbClr val="FF0000"/>
                </a:solidFill>
              </a:rPr>
              <a:t>try {</a:t>
            </a:r>
          </a:p>
          <a:p>
            <a:r>
              <a:rPr lang="en-US" altLang="ja-JP" sz="1400" dirty="0"/>
              <a:t>            </a:t>
            </a:r>
            <a:r>
              <a:rPr lang="en-US" altLang="ja-JP" sz="1400" dirty="0" err="1"/>
              <a:t>java.lang.reflect.Constructor</a:t>
            </a:r>
            <a:r>
              <a:rPr lang="en-US" altLang="ja-JP" sz="1400" dirty="0"/>
              <a:t> </a:t>
            </a:r>
            <a:r>
              <a:rPr lang="en-US" altLang="ja-JP" sz="1400" dirty="0" err="1"/>
              <a:t>ctor</a:t>
            </a:r>
            <a:r>
              <a:rPr lang="en-US" altLang="ja-JP" sz="1400" dirty="0"/>
              <a:t> = null;</a:t>
            </a:r>
          </a:p>
          <a:p>
            <a:r>
              <a:rPr lang="en-US" altLang="ja-JP" sz="1400" dirty="0"/>
              <a:t>            </a:t>
            </a:r>
            <a:r>
              <a:rPr lang="en-US" altLang="ja-JP" sz="1400" dirty="0" err="1"/>
              <a:t>boolean</a:t>
            </a:r>
            <a:r>
              <a:rPr lang="en-US" altLang="ja-JP" sz="1400" dirty="0"/>
              <a:t> </a:t>
            </a:r>
            <a:r>
              <a:rPr lang="en-US" altLang="ja-JP" sz="1400" dirty="0" err="1"/>
              <a:t>noArg</a:t>
            </a:r>
            <a:r>
              <a:rPr lang="en-US" altLang="ja-JP" sz="1400" dirty="0"/>
              <a:t> = false;</a:t>
            </a:r>
          </a:p>
          <a:p>
            <a:r>
              <a:rPr lang="en-US" altLang="ja-JP" sz="1400" dirty="0"/>
              <a:t>            try {...} catch (...) {</a:t>
            </a:r>
          </a:p>
          <a:p>
            <a:r>
              <a:rPr lang="en-US" altLang="ja-JP" sz="1400" dirty="0"/>
              <a:t>                ...</a:t>
            </a:r>
          </a:p>
          <a:p>
            <a:r>
              <a:rPr lang="en-US" altLang="ja-JP" sz="1400"/>
              <a:t>            </a:t>
            </a:r>
            <a:r>
              <a:rPr lang="en-US" altLang="ja-JP" sz="1400" smtClean="0"/>
              <a:t>} </a:t>
            </a:r>
            <a:endParaRPr lang="en-US" altLang="ja-JP" sz="1400" dirty="0"/>
          </a:p>
          <a:p>
            <a:r>
              <a:rPr lang="en-US" altLang="ja-JP" sz="1400" dirty="0"/>
              <a:t>            </a:t>
            </a:r>
            <a:r>
              <a:rPr lang="en-US" altLang="ja-JP" sz="1400" dirty="0" smtClean="0"/>
              <a:t>...</a:t>
            </a:r>
          </a:p>
          <a:p>
            <a:r>
              <a:rPr lang="en-US" altLang="ja-JP" sz="1400" dirty="0"/>
              <a:t> </a:t>
            </a:r>
            <a:r>
              <a:rPr lang="en-US" altLang="ja-JP" sz="1400" dirty="0" smtClean="0"/>
              <a:t>           return o;</a:t>
            </a:r>
            <a:endParaRPr lang="en-US" altLang="ja-JP" sz="1400" dirty="0"/>
          </a:p>
          <a:p>
            <a:r>
              <a:rPr lang="en-US" altLang="ja-JP" sz="1400" dirty="0"/>
              <a:t>        </a:t>
            </a:r>
            <a:r>
              <a:rPr lang="en-US" altLang="ja-JP" sz="1400" dirty="0">
                <a:solidFill>
                  <a:srgbClr val="FF0000"/>
                </a:solidFill>
              </a:rPr>
              <a:t>} catch (...) {</a:t>
            </a:r>
          </a:p>
          <a:p>
            <a:r>
              <a:rPr lang="en-US" altLang="ja-JP" sz="1400" dirty="0">
                <a:solidFill>
                  <a:srgbClr val="FF0000"/>
                </a:solidFill>
              </a:rPr>
              <a:t>            ...</a:t>
            </a:r>
          </a:p>
          <a:p>
            <a:r>
              <a:rPr lang="en-US" altLang="ja-JP" sz="1400" dirty="0">
                <a:solidFill>
                  <a:srgbClr val="FF0000"/>
                </a:solidFill>
              </a:rPr>
              <a:t>        }</a:t>
            </a:r>
          </a:p>
          <a:p>
            <a:r>
              <a:rPr lang="en-US" altLang="ja-JP" sz="1400" dirty="0"/>
              <a:t> </a:t>
            </a:r>
            <a:r>
              <a:rPr lang="en-US" altLang="ja-JP" sz="1400" dirty="0" smtClean="0"/>
              <a:t>}</a:t>
            </a:r>
            <a:endParaRPr kumimoji="1" lang="ja-JP" altLang="en-US" sz="1400" dirty="0"/>
          </a:p>
        </p:txBody>
      </p:sp>
      <p:sp>
        <p:nvSpPr>
          <p:cNvPr id="6" name="テキスト ボックス 5"/>
          <p:cNvSpPr txBox="1"/>
          <p:nvPr/>
        </p:nvSpPr>
        <p:spPr>
          <a:xfrm>
            <a:off x="4645426" y="1543218"/>
            <a:ext cx="4048519" cy="4185761"/>
          </a:xfrm>
          <a:prstGeom prst="rect">
            <a:avLst/>
          </a:prstGeom>
          <a:solidFill>
            <a:schemeClr val="accent6">
              <a:lumMod val="20000"/>
              <a:lumOff val="80000"/>
            </a:schemeClr>
          </a:solidFill>
        </p:spPr>
        <p:txBody>
          <a:bodyPr wrap="square" rtlCol="0">
            <a:spAutoFit/>
          </a:bodyPr>
          <a:lstStyle/>
          <a:p>
            <a:r>
              <a:rPr lang="en-US" altLang="ja-JP" sz="1400" dirty="0"/>
              <a:t> private Object </a:t>
            </a:r>
            <a:r>
              <a:rPr lang="en-US" altLang="ja-JP" sz="1400" dirty="0" err="1"/>
              <a:t>createAndSet</a:t>
            </a:r>
            <a:r>
              <a:rPr lang="en-US" altLang="ja-JP" sz="1400" dirty="0"/>
              <a:t>(...) {</a:t>
            </a:r>
          </a:p>
          <a:p>
            <a:r>
              <a:rPr lang="en-US" altLang="ja-JP" sz="1400" dirty="0"/>
              <a:t>        try {</a:t>
            </a:r>
          </a:p>
          <a:p>
            <a:r>
              <a:rPr lang="en-US" altLang="ja-JP" sz="1400" dirty="0"/>
              <a:t>            Object o = </a:t>
            </a:r>
            <a:r>
              <a:rPr lang="en-US" altLang="ja-JP" sz="1400" dirty="0" err="1"/>
              <a:t>innerCreateAndSet</a:t>
            </a:r>
            <a:r>
              <a:rPr lang="en-US" altLang="ja-JP" sz="1400" dirty="0"/>
              <a:t>(c, project);</a:t>
            </a:r>
          </a:p>
          <a:p>
            <a:r>
              <a:rPr lang="en-US" altLang="ja-JP" sz="1400" dirty="0"/>
              <a:t>            return o;</a:t>
            </a:r>
          </a:p>
          <a:p>
            <a:r>
              <a:rPr lang="en-US" altLang="ja-JP" sz="1400" dirty="0"/>
              <a:t>        } catch (...) {</a:t>
            </a:r>
          </a:p>
          <a:p>
            <a:r>
              <a:rPr lang="en-US" altLang="ja-JP" sz="1400" dirty="0"/>
              <a:t>            ...</a:t>
            </a:r>
          </a:p>
          <a:p>
            <a:r>
              <a:rPr lang="en-US" altLang="ja-JP" sz="1400" dirty="0"/>
              <a:t>        }</a:t>
            </a:r>
          </a:p>
          <a:p>
            <a:r>
              <a:rPr lang="en-US" altLang="ja-JP" sz="1400" dirty="0"/>
              <a:t> </a:t>
            </a:r>
            <a:r>
              <a:rPr lang="en-US" altLang="ja-JP" sz="1400" dirty="0" smtClean="0"/>
              <a:t>}</a:t>
            </a:r>
          </a:p>
          <a:p>
            <a:endParaRPr kumimoji="1" lang="en-US" altLang="ja-JP" sz="1400" dirty="0"/>
          </a:p>
          <a:p>
            <a:r>
              <a:rPr lang="en-US" altLang="ja-JP" sz="1400" dirty="0"/>
              <a:t> public Object </a:t>
            </a:r>
            <a:r>
              <a:rPr lang="en-US" altLang="ja-JP" sz="1400" dirty="0" err="1"/>
              <a:t>innerCreateAndSet</a:t>
            </a:r>
            <a:r>
              <a:rPr lang="en-US" altLang="ja-JP" sz="1400" dirty="0"/>
              <a:t>(...)</a:t>
            </a:r>
          </a:p>
          <a:p>
            <a:r>
              <a:rPr lang="en-US" altLang="ja-JP" sz="1400" dirty="0"/>
              <a:t>            </a:t>
            </a:r>
            <a:r>
              <a:rPr lang="en-US" altLang="ja-JP" sz="1400" dirty="0">
                <a:solidFill>
                  <a:srgbClr val="FF0000"/>
                </a:solidFill>
              </a:rPr>
              <a:t>throws ...Exception</a:t>
            </a:r>
            <a:r>
              <a:rPr lang="en-US" altLang="ja-JP" sz="1400" dirty="0"/>
              <a:t>, {</a:t>
            </a:r>
          </a:p>
          <a:p>
            <a:r>
              <a:rPr lang="en-US" altLang="ja-JP" sz="1400" dirty="0"/>
              <a:t>        Constructor </a:t>
            </a:r>
            <a:r>
              <a:rPr lang="en-US" altLang="ja-JP" sz="1400" dirty="0" err="1"/>
              <a:t>ctor</a:t>
            </a:r>
            <a:r>
              <a:rPr lang="en-US" altLang="ja-JP" sz="1400" dirty="0"/>
              <a:t> = null;</a:t>
            </a:r>
          </a:p>
          <a:p>
            <a:r>
              <a:rPr lang="en-US" altLang="ja-JP" sz="1400" dirty="0"/>
              <a:t>        </a:t>
            </a:r>
            <a:r>
              <a:rPr lang="en-US" altLang="ja-JP" sz="1400" dirty="0" err="1"/>
              <a:t>boolean</a:t>
            </a:r>
            <a:r>
              <a:rPr lang="en-US" altLang="ja-JP" sz="1400" dirty="0"/>
              <a:t> </a:t>
            </a:r>
            <a:r>
              <a:rPr lang="en-US" altLang="ja-JP" sz="1400" dirty="0" err="1"/>
              <a:t>noArg</a:t>
            </a:r>
            <a:r>
              <a:rPr lang="en-US" altLang="ja-JP" sz="1400" dirty="0"/>
              <a:t> = false;</a:t>
            </a:r>
          </a:p>
          <a:p>
            <a:r>
              <a:rPr lang="en-US" altLang="ja-JP" sz="1400" dirty="0"/>
              <a:t>        try {...} catch (...) {</a:t>
            </a:r>
          </a:p>
          <a:p>
            <a:r>
              <a:rPr lang="en-US" altLang="ja-JP" sz="1400" dirty="0"/>
              <a:t>            ...</a:t>
            </a:r>
          </a:p>
          <a:p>
            <a:r>
              <a:rPr lang="en-US" altLang="ja-JP" sz="1400" dirty="0"/>
              <a:t>        }</a:t>
            </a:r>
          </a:p>
          <a:p>
            <a:r>
              <a:rPr lang="en-US" altLang="ja-JP" sz="1400" dirty="0"/>
              <a:t>        ...</a:t>
            </a:r>
          </a:p>
          <a:p>
            <a:r>
              <a:rPr lang="en-US" altLang="ja-JP" sz="1400" dirty="0"/>
              <a:t>        return o;</a:t>
            </a:r>
          </a:p>
          <a:p>
            <a:r>
              <a:rPr lang="en-US" altLang="ja-JP" sz="1400" dirty="0"/>
              <a:t> </a:t>
            </a:r>
            <a:r>
              <a:rPr lang="en-US" altLang="ja-JP" sz="1400" dirty="0" smtClean="0"/>
              <a:t>}</a:t>
            </a:r>
            <a:endParaRPr kumimoji="1" lang="ja-JP" altLang="en-US" sz="1400" dirty="0"/>
          </a:p>
        </p:txBody>
      </p:sp>
      <p:sp>
        <p:nvSpPr>
          <p:cNvPr id="7" name="正方形/長方形 6"/>
          <p:cNvSpPr/>
          <p:nvPr/>
        </p:nvSpPr>
        <p:spPr>
          <a:xfrm>
            <a:off x="1068875" y="2025532"/>
            <a:ext cx="3223335" cy="1506233"/>
          </a:xfrm>
          <a:prstGeom prst="rect">
            <a:avLst/>
          </a:prstGeom>
          <a:no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8" name="カギ線コネクタ 7"/>
          <p:cNvCxnSpPr>
            <a:stCxn id="7" idx="3"/>
          </p:cNvCxnSpPr>
          <p:nvPr/>
        </p:nvCxnSpPr>
        <p:spPr>
          <a:xfrm>
            <a:off x="4292210" y="2778649"/>
            <a:ext cx="353216" cy="2078577"/>
          </a:xfrm>
          <a:prstGeom prst="bentConnector2">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sp>
        <p:nvSpPr>
          <p:cNvPr id="9" name="正方形/長方形 8"/>
          <p:cNvSpPr/>
          <p:nvPr/>
        </p:nvSpPr>
        <p:spPr>
          <a:xfrm>
            <a:off x="5058018" y="3939620"/>
            <a:ext cx="2013902" cy="1506233"/>
          </a:xfrm>
          <a:prstGeom prst="rect">
            <a:avLst/>
          </a:prstGeom>
          <a:no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2" name="直線矢印コネクタ 11"/>
          <p:cNvCxnSpPr/>
          <p:nvPr/>
        </p:nvCxnSpPr>
        <p:spPr>
          <a:xfrm>
            <a:off x="4645426" y="4842827"/>
            <a:ext cx="412592" cy="0"/>
          </a:xfrm>
          <a:prstGeom prst="straightConnector1">
            <a:avLst/>
          </a:prstGeom>
          <a:ln w="3810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15" name="テキスト ボックス 14"/>
          <p:cNvSpPr txBox="1"/>
          <p:nvPr/>
        </p:nvSpPr>
        <p:spPr>
          <a:xfrm>
            <a:off x="457200" y="4692736"/>
            <a:ext cx="3965814" cy="1015663"/>
          </a:xfrm>
          <a:prstGeom prst="rect">
            <a:avLst/>
          </a:prstGeom>
          <a:noFill/>
          <a:ln w="12700">
            <a:solidFill>
              <a:srgbClr val="0070C0"/>
            </a:solidFill>
          </a:ln>
        </p:spPr>
        <p:txBody>
          <a:bodyPr wrap="square" rtlCol="0">
            <a:spAutoFit/>
          </a:bodyPr>
          <a:lstStyle/>
          <a:p>
            <a:r>
              <a:rPr kumimoji="1" lang="ja-JP" altLang="en-US" sz="2000" dirty="0" smtClean="0"/>
              <a:t>抽出する内容が例外処理を必要とするものであったが，編集距離だけでは追加できず</a:t>
            </a:r>
            <a:endParaRPr kumimoji="1" lang="en-US" altLang="ja-JP" sz="2000" dirty="0" smtClean="0"/>
          </a:p>
        </p:txBody>
      </p:sp>
      <p:sp>
        <p:nvSpPr>
          <p:cNvPr id="16" name="テキスト ボックス 15"/>
          <p:cNvSpPr txBox="1"/>
          <p:nvPr/>
        </p:nvSpPr>
        <p:spPr>
          <a:xfrm>
            <a:off x="1593908" y="4251652"/>
            <a:ext cx="2698302" cy="369332"/>
          </a:xfrm>
          <a:prstGeom prst="rect">
            <a:avLst/>
          </a:prstGeom>
          <a:solidFill>
            <a:schemeClr val="accent1"/>
          </a:solidFill>
        </p:spPr>
        <p:txBody>
          <a:bodyPr wrap="square" rtlCol="0">
            <a:spAutoFit/>
          </a:bodyPr>
          <a:lstStyle/>
          <a:p>
            <a:r>
              <a:rPr kumimoji="1" lang="ja-JP" altLang="en-US" dirty="0" smtClean="0"/>
              <a:t>旧</a:t>
            </a:r>
            <a:r>
              <a:rPr kumimoji="1" lang="en-US" altLang="ja-JP" dirty="0" smtClean="0"/>
              <a:t>AntTypeDefinition.java</a:t>
            </a:r>
            <a:endParaRPr kumimoji="1" lang="ja-JP" altLang="en-US" dirty="0"/>
          </a:p>
        </p:txBody>
      </p:sp>
      <p:sp>
        <p:nvSpPr>
          <p:cNvPr id="17" name="テキスト ボックス 16"/>
          <p:cNvSpPr txBox="1"/>
          <p:nvPr/>
        </p:nvSpPr>
        <p:spPr>
          <a:xfrm>
            <a:off x="5856914" y="5580417"/>
            <a:ext cx="2698302" cy="369332"/>
          </a:xfrm>
          <a:prstGeom prst="rect">
            <a:avLst/>
          </a:prstGeom>
          <a:solidFill>
            <a:schemeClr val="accent1"/>
          </a:solidFill>
        </p:spPr>
        <p:txBody>
          <a:bodyPr wrap="square" rtlCol="0">
            <a:spAutoFit/>
          </a:bodyPr>
          <a:lstStyle/>
          <a:p>
            <a:r>
              <a:rPr lang="ja-JP" altLang="en-US" dirty="0"/>
              <a:t>新</a:t>
            </a:r>
            <a:r>
              <a:rPr kumimoji="1" lang="en-US" altLang="ja-JP" dirty="0" smtClean="0"/>
              <a:t>AntTypeDefinition.java</a:t>
            </a:r>
            <a:endParaRPr kumimoji="1" lang="ja-JP" altLang="en-US" dirty="0"/>
          </a:p>
        </p:txBody>
      </p:sp>
      <p:sp>
        <p:nvSpPr>
          <p:cNvPr id="3" name="テキスト ボックス 2"/>
          <p:cNvSpPr txBox="1"/>
          <p:nvPr/>
        </p:nvSpPr>
        <p:spPr>
          <a:xfrm>
            <a:off x="652409" y="5780151"/>
            <a:ext cx="4251497" cy="369332"/>
          </a:xfrm>
          <a:prstGeom prst="rect">
            <a:avLst/>
          </a:prstGeom>
          <a:noFill/>
        </p:spPr>
        <p:txBody>
          <a:bodyPr wrap="square" rtlCol="0">
            <a:spAutoFit/>
          </a:bodyPr>
          <a:lstStyle/>
          <a:p>
            <a:r>
              <a:rPr kumimoji="1" lang="ja-JP" altLang="en-US" dirty="0" smtClean="0"/>
              <a:t>例外処理を検知し追加する処理が必要</a:t>
            </a:r>
            <a:endParaRPr kumimoji="1" lang="ja-JP" altLang="en-US" dirty="0"/>
          </a:p>
        </p:txBody>
      </p:sp>
      <p:sp>
        <p:nvSpPr>
          <p:cNvPr id="10" name="右矢印 9"/>
          <p:cNvSpPr/>
          <p:nvPr/>
        </p:nvSpPr>
        <p:spPr>
          <a:xfrm>
            <a:off x="410966" y="5904256"/>
            <a:ext cx="251717" cy="131811"/>
          </a:xfrm>
          <a:prstGeom prst="rightArrow">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Tree>
    <p:extLst>
      <p:ext uri="{BB962C8B-B14F-4D97-AF65-F5344CB8AC3E}">
        <p14:creationId xmlns:p14="http://schemas.microsoft.com/office/powerpoint/2010/main" val="322281998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検出できた例</a:t>
            </a:r>
            <a:endParaRPr kumimoji="1" lang="ja-JP" altLang="en-US" dirty="0"/>
          </a:p>
        </p:txBody>
      </p:sp>
      <p:sp>
        <p:nvSpPr>
          <p:cNvPr id="4" name="スライド番号プレースホルダー 3"/>
          <p:cNvSpPr>
            <a:spLocks noGrp="1"/>
          </p:cNvSpPr>
          <p:nvPr>
            <p:ph type="sldNum" sz="quarter" idx="12"/>
          </p:nvPr>
        </p:nvSpPr>
        <p:spPr/>
        <p:txBody>
          <a:bodyPr/>
          <a:lstStyle/>
          <a:p>
            <a:fld id="{04B3F2D8-AADF-41CF-B8BC-E48199EDBE0E}" type="slidenum">
              <a:rPr lang="ja-JP" altLang="en-US" smtClean="0"/>
              <a:pPr/>
              <a:t>24</a:t>
            </a:fld>
            <a:endParaRPr lang="ja-JP" altLang="en-US" dirty="0"/>
          </a:p>
        </p:txBody>
      </p:sp>
      <p:sp>
        <p:nvSpPr>
          <p:cNvPr id="5" name="テキスト ボックス 4"/>
          <p:cNvSpPr txBox="1"/>
          <p:nvPr/>
        </p:nvSpPr>
        <p:spPr>
          <a:xfrm>
            <a:off x="457200" y="1543218"/>
            <a:ext cx="3965814" cy="2677656"/>
          </a:xfrm>
          <a:prstGeom prst="rect">
            <a:avLst/>
          </a:prstGeom>
          <a:solidFill>
            <a:schemeClr val="accent6">
              <a:lumMod val="20000"/>
              <a:lumOff val="80000"/>
            </a:schemeClr>
          </a:solidFill>
        </p:spPr>
        <p:txBody>
          <a:bodyPr wrap="square" rtlCol="0">
            <a:spAutoFit/>
          </a:bodyPr>
          <a:lstStyle/>
          <a:p>
            <a:r>
              <a:rPr lang="en-US" altLang="ja-JP" sz="1400" dirty="0"/>
              <a:t> public Node </a:t>
            </a:r>
            <a:r>
              <a:rPr lang="en-US" altLang="ja-JP" sz="1400" dirty="0" err="1"/>
              <a:t>cloneNode</a:t>
            </a:r>
            <a:r>
              <a:rPr lang="en-US" altLang="ja-JP" sz="1400" dirty="0"/>
              <a:t>(</a:t>
            </a:r>
            <a:r>
              <a:rPr lang="en-US" altLang="ja-JP" sz="1400" dirty="0" err="1"/>
              <a:t>boolean</a:t>
            </a:r>
            <a:r>
              <a:rPr lang="en-US" altLang="ja-JP" sz="1400" dirty="0"/>
              <a:t> deep) {</a:t>
            </a:r>
          </a:p>
          <a:p>
            <a:endParaRPr lang="en-US" altLang="ja-JP" sz="1400" dirty="0"/>
          </a:p>
          <a:p>
            <a:r>
              <a:rPr lang="en-US" altLang="ja-JP" sz="1400" dirty="0"/>
              <a:t>        </a:t>
            </a:r>
            <a:r>
              <a:rPr lang="en-US" altLang="ja-JP" sz="1400" dirty="0" err="1">
                <a:solidFill>
                  <a:srgbClr val="FF0000"/>
                </a:solidFill>
              </a:rPr>
              <a:t>DocumentImpl</a:t>
            </a:r>
            <a:r>
              <a:rPr lang="en-US" altLang="ja-JP" sz="1400" dirty="0"/>
              <a:t> </a:t>
            </a:r>
            <a:r>
              <a:rPr lang="en-US" altLang="ja-JP" sz="1400" dirty="0" err="1"/>
              <a:t>newdoc</a:t>
            </a:r>
            <a:r>
              <a:rPr lang="en-US" altLang="ja-JP" sz="1400" dirty="0"/>
              <a:t> </a:t>
            </a:r>
            <a:r>
              <a:rPr lang="en-US" altLang="ja-JP" sz="1400" dirty="0" smtClean="0"/>
              <a:t>=</a:t>
            </a:r>
          </a:p>
          <a:p>
            <a:r>
              <a:rPr lang="ja-JP" altLang="en-US" sz="1400" dirty="0" smtClean="0"/>
              <a:t>                        </a:t>
            </a:r>
            <a:r>
              <a:rPr lang="en-US" altLang="ja-JP" sz="1400" dirty="0" smtClean="0"/>
              <a:t> </a:t>
            </a:r>
            <a:r>
              <a:rPr lang="en-US" altLang="ja-JP" sz="1400" dirty="0"/>
              <a:t>new </a:t>
            </a:r>
            <a:r>
              <a:rPr lang="en-US" altLang="ja-JP" sz="1400" dirty="0" err="1">
                <a:solidFill>
                  <a:srgbClr val="FF0000"/>
                </a:solidFill>
              </a:rPr>
              <a:t>DocumentImpl</a:t>
            </a:r>
            <a:r>
              <a:rPr lang="en-US" altLang="ja-JP" sz="1400" dirty="0"/>
              <a:t>();</a:t>
            </a:r>
          </a:p>
          <a:p>
            <a:r>
              <a:rPr lang="en-US" altLang="ja-JP" sz="1400" dirty="0"/>
              <a:t>        </a:t>
            </a:r>
            <a:r>
              <a:rPr lang="en-US" altLang="ja-JP" sz="1400" dirty="0" err="1"/>
              <a:t>cloneNode</a:t>
            </a:r>
            <a:r>
              <a:rPr lang="en-US" altLang="ja-JP" sz="1400" dirty="0"/>
              <a:t>(</a:t>
            </a:r>
            <a:r>
              <a:rPr lang="en-US" altLang="ja-JP" sz="1400" dirty="0" err="1"/>
              <a:t>newdoc</a:t>
            </a:r>
            <a:r>
              <a:rPr lang="en-US" altLang="ja-JP" sz="1400" dirty="0"/>
              <a:t>, deep);</a:t>
            </a:r>
          </a:p>
          <a:p>
            <a:endParaRPr lang="en-US" altLang="ja-JP" sz="1400" dirty="0"/>
          </a:p>
          <a:p>
            <a:r>
              <a:rPr lang="en-US" altLang="ja-JP" sz="1400" dirty="0"/>
              <a:t>        // experimental</a:t>
            </a:r>
          </a:p>
          <a:p>
            <a:r>
              <a:rPr lang="en-US" altLang="ja-JP" sz="1400" dirty="0"/>
              <a:t>        </a:t>
            </a:r>
            <a:r>
              <a:rPr lang="en-US" altLang="ja-JP" sz="1400" dirty="0" err="1">
                <a:solidFill>
                  <a:srgbClr val="FF0000"/>
                </a:solidFill>
              </a:rPr>
              <a:t>newdoc.mutationEvents</a:t>
            </a:r>
            <a:r>
              <a:rPr lang="en-US" altLang="ja-JP" sz="1400" dirty="0">
                <a:solidFill>
                  <a:srgbClr val="FF0000"/>
                </a:solidFill>
              </a:rPr>
              <a:t> = </a:t>
            </a:r>
            <a:r>
              <a:rPr lang="en-US" altLang="ja-JP" sz="1400" dirty="0" err="1">
                <a:solidFill>
                  <a:srgbClr val="FF0000"/>
                </a:solidFill>
              </a:rPr>
              <a:t>mutationEvents</a:t>
            </a:r>
            <a:r>
              <a:rPr lang="en-US" altLang="ja-JP" sz="1400" dirty="0">
                <a:solidFill>
                  <a:srgbClr val="FF0000"/>
                </a:solidFill>
              </a:rPr>
              <a:t>;</a:t>
            </a:r>
          </a:p>
          <a:p>
            <a:endParaRPr lang="en-US" altLang="ja-JP" sz="1400" dirty="0"/>
          </a:p>
          <a:p>
            <a:r>
              <a:rPr lang="en-US" altLang="ja-JP" sz="1400" dirty="0" smtClean="0"/>
              <a:t>        return </a:t>
            </a:r>
            <a:r>
              <a:rPr lang="en-US" altLang="ja-JP" sz="1400" dirty="0" err="1"/>
              <a:t>newdoc</a:t>
            </a:r>
            <a:r>
              <a:rPr lang="en-US" altLang="ja-JP" sz="1400" dirty="0"/>
              <a:t>;</a:t>
            </a:r>
          </a:p>
          <a:p>
            <a:endParaRPr lang="en-US" altLang="ja-JP" sz="1400" dirty="0"/>
          </a:p>
          <a:p>
            <a:r>
              <a:rPr lang="en-US" altLang="ja-JP" sz="1400" dirty="0"/>
              <a:t>    } // </a:t>
            </a:r>
            <a:r>
              <a:rPr lang="en-US" altLang="ja-JP" sz="1400" dirty="0" err="1"/>
              <a:t>cloneNode</a:t>
            </a:r>
            <a:r>
              <a:rPr lang="en-US" altLang="ja-JP" sz="1400" dirty="0"/>
              <a:t>(</a:t>
            </a:r>
            <a:r>
              <a:rPr lang="en-US" altLang="ja-JP" sz="1400" dirty="0" err="1"/>
              <a:t>boolean</a:t>
            </a:r>
            <a:r>
              <a:rPr lang="en-US" altLang="ja-JP" sz="1400" dirty="0"/>
              <a:t>):Node</a:t>
            </a:r>
            <a:endParaRPr kumimoji="1" lang="ja-JP" altLang="en-US" sz="1400" dirty="0"/>
          </a:p>
        </p:txBody>
      </p:sp>
      <p:sp>
        <p:nvSpPr>
          <p:cNvPr id="6" name="テキスト ボックス 5"/>
          <p:cNvSpPr txBox="1"/>
          <p:nvPr/>
        </p:nvSpPr>
        <p:spPr>
          <a:xfrm>
            <a:off x="4645426" y="1543218"/>
            <a:ext cx="4048519" cy="2462213"/>
          </a:xfrm>
          <a:prstGeom prst="rect">
            <a:avLst/>
          </a:prstGeom>
          <a:solidFill>
            <a:schemeClr val="accent6">
              <a:lumMod val="20000"/>
              <a:lumOff val="80000"/>
            </a:schemeClr>
          </a:solidFill>
        </p:spPr>
        <p:txBody>
          <a:bodyPr wrap="square" rtlCol="0">
            <a:spAutoFit/>
          </a:bodyPr>
          <a:lstStyle/>
          <a:p>
            <a:r>
              <a:rPr lang="en-US" altLang="ja-JP" sz="1400" dirty="0"/>
              <a:t> public Node </a:t>
            </a:r>
            <a:r>
              <a:rPr lang="en-US" altLang="ja-JP" sz="1400" dirty="0" err="1"/>
              <a:t>cloneNode</a:t>
            </a:r>
            <a:r>
              <a:rPr lang="en-US" altLang="ja-JP" sz="1400" dirty="0"/>
              <a:t>(</a:t>
            </a:r>
            <a:r>
              <a:rPr lang="en-US" altLang="ja-JP" sz="1400" dirty="0" err="1"/>
              <a:t>boolean</a:t>
            </a:r>
            <a:r>
              <a:rPr lang="en-US" altLang="ja-JP" sz="1400" dirty="0"/>
              <a:t> deep) {</a:t>
            </a:r>
          </a:p>
          <a:p>
            <a:endParaRPr lang="en-US" altLang="ja-JP" sz="1400" dirty="0"/>
          </a:p>
          <a:p>
            <a:r>
              <a:rPr lang="en-US" altLang="ja-JP" sz="1400" dirty="0"/>
              <a:t>        </a:t>
            </a:r>
            <a:r>
              <a:rPr lang="en-US" altLang="ja-JP" sz="1400" dirty="0" err="1">
                <a:solidFill>
                  <a:srgbClr val="FF0000"/>
                </a:solidFill>
              </a:rPr>
              <a:t>CoreDocumentImpl</a:t>
            </a:r>
            <a:r>
              <a:rPr lang="en-US" altLang="ja-JP" sz="1400" dirty="0"/>
              <a:t> </a:t>
            </a:r>
            <a:r>
              <a:rPr lang="en-US" altLang="ja-JP" sz="1400" dirty="0" err="1"/>
              <a:t>newdoc</a:t>
            </a:r>
            <a:r>
              <a:rPr lang="en-US" altLang="ja-JP" sz="1400" dirty="0"/>
              <a:t> </a:t>
            </a:r>
            <a:r>
              <a:rPr lang="en-US" altLang="ja-JP" sz="1400" dirty="0" smtClean="0"/>
              <a:t>=</a:t>
            </a:r>
          </a:p>
          <a:p>
            <a:r>
              <a:rPr lang="en-US" altLang="ja-JP" sz="1400" dirty="0"/>
              <a:t> </a:t>
            </a:r>
            <a:r>
              <a:rPr lang="en-US" altLang="ja-JP" sz="1400" dirty="0" smtClean="0"/>
              <a:t>                          </a:t>
            </a:r>
            <a:r>
              <a:rPr lang="en-US" altLang="ja-JP" sz="1400" dirty="0"/>
              <a:t>new </a:t>
            </a:r>
            <a:r>
              <a:rPr lang="en-US" altLang="ja-JP" sz="1400" dirty="0" err="1">
                <a:solidFill>
                  <a:srgbClr val="FF0000"/>
                </a:solidFill>
              </a:rPr>
              <a:t>CoreDocumentImpl</a:t>
            </a:r>
            <a:r>
              <a:rPr lang="en-US" altLang="ja-JP" sz="1400" dirty="0"/>
              <a:t>();</a:t>
            </a:r>
          </a:p>
          <a:p>
            <a:r>
              <a:rPr lang="en-US" altLang="ja-JP" sz="1400" dirty="0"/>
              <a:t>        </a:t>
            </a:r>
            <a:r>
              <a:rPr lang="en-US" altLang="ja-JP" sz="1400" dirty="0" err="1">
                <a:solidFill>
                  <a:srgbClr val="FF0000"/>
                </a:solidFill>
              </a:rPr>
              <a:t>callUserDataHandlers</a:t>
            </a:r>
            <a:r>
              <a:rPr lang="en-US" altLang="ja-JP" sz="1400" dirty="0">
                <a:solidFill>
                  <a:srgbClr val="FF0000"/>
                </a:solidFill>
              </a:rPr>
              <a:t>(this, </a:t>
            </a:r>
            <a:r>
              <a:rPr lang="en-US" altLang="ja-JP" sz="1400" dirty="0" err="1">
                <a:solidFill>
                  <a:srgbClr val="FF0000"/>
                </a:solidFill>
              </a:rPr>
              <a:t>newdoc</a:t>
            </a:r>
            <a:r>
              <a:rPr lang="en-US" altLang="ja-JP" sz="1400" dirty="0">
                <a:solidFill>
                  <a:srgbClr val="FF0000"/>
                </a:solidFill>
              </a:rPr>
              <a:t>, </a:t>
            </a:r>
            <a:r>
              <a:rPr lang="en-US" altLang="ja-JP" sz="1400" dirty="0" smtClean="0">
                <a:solidFill>
                  <a:srgbClr val="FF0000"/>
                </a:solidFill>
              </a:rPr>
              <a:t>  </a:t>
            </a:r>
          </a:p>
          <a:p>
            <a:r>
              <a:rPr lang="en-US" altLang="ja-JP" sz="1400" dirty="0">
                <a:solidFill>
                  <a:srgbClr val="FF0000"/>
                </a:solidFill>
              </a:rPr>
              <a:t> </a:t>
            </a:r>
            <a:r>
              <a:rPr lang="en-US" altLang="ja-JP" sz="1400" dirty="0" smtClean="0">
                <a:solidFill>
                  <a:srgbClr val="FF0000"/>
                </a:solidFill>
              </a:rPr>
              <a:t>                 </a:t>
            </a:r>
            <a:r>
              <a:rPr lang="en-US" altLang="ja-JP" sz="1400" dirty="0" err="1" smtClean="0">
                <a:solidFill>
                  <a:srgbClr val="FF0000"/>
                </a:solidFill>
              </a:rPr>
              <a:t>UserDataHandler.NODE_CLONED</a:t>
            </a:r>
            <a:r>
              <a:rPr lang="en-US" altLang="ja-JP" sz="1400" dirty="0">
                <a:solidFill>
                  <a:srgbClr val="FF0000"/>
                </a:solidFill>
              </a:rPr>
              <a:t>);</a:t>
            </a:r>
          </a:p>
          <a:p>
            <a:r>
              <a:rPr lang="en-US" altLang="ja-JP" sz="1400" dirty="0"/>
              <a:t>        </a:t>
            </a:r>
            <a:r>
              <a:rPr lang="en-US" altLang="ja-JP" sz="1400" dirty="0" err="1"/>
              <a:t>cloneNode</a:t>
            </a:r>
            <a:r>
              <a:rPr lang="en-US" altLang="ja-JP" sz="1400" dirty="0"/>
              <a:t>(</a:t>
            </a:r>
            <a:r>
              <a:rPr lang="en-US" altLang="ja-JP" sz="1400" dirty="0" err="1"/>
              <a:t>newdoc</a:t>
            </a:r>
            <a:r>
              <a:rPr lang="en-US" altLang="ja-JP" sz="1400" dirty="0"/>
              <a:t>, deep);</a:t>
            </a:r>
          </a:p>
          <a:p>
            <a:endParaRPr lang="en-US" altLang="ja-JP" sz="1400" dirty="0"/>
          </a:p>
          <a:p>
            <a:r>
              <a:rPr lang="en-US" altLang="ja-JP" sz="1400" dirty="0"/>
              <a:t>    </a:t>
            </a:r>
            <a:r>
              <a:rPr lang="en-US" altLang="ja-JP" sz="1400" dirty="0" smtClean="0"/>
              <a:t>    return </a:t>
            </a:r>
            <a:r>
              <a:rPr lang="en-US" altLang="ja-JP" sz="1400" dirty="0" err="1"/>
              <a:t>newdoc</a:t>
            </a:r>
            <a:r>
              <a:rPr lang="en-US" altLang="ja-JP" sz="1400" dirty="0"/>
              <a:t>;</a:t>
            </a:r>
          </a:p>
          <a:p>
            <a:endParaRPr lang="en-US" altLang="ja-JP" sz="1400" dirty="0"/>
          </a:p>
          <a:p>
            <a:r>
              <a:rPr lang="en-US" altLang="ja-JP" sz="1400" dirty="0"/>
              <a:t>    } // </a:t>
            </a:r>
            <a:r>
              <a:rPr lang="en-US" altLang="ja-JP" sz="1400" dirty="0" err="1"/>
              <a:t>cloneNode</a:t>
            </a:r>
            <a:r>
              <a:rPr lang="en-US" altLang="ja-JP" sz="1400" dirty="0"/>
              <a:t>(</a:t>
            </a:r>
            <a:r>
              <a:rPr lang="en-US" altLang="ja-JP" sz="1400" dirty="0" err="1"/>
              <a:t>boolean</a:t>
            </a:r>
            <a:r>
              <a:rPr lang="en-US" altLang="ja-JP" sz="1400" dirty="0"/>
              <a:t>):Node</a:t>
            </a:r>
            <a:endParaRPr kumimoji="1" lang="ja-JP" altLang="en-US" sz="1400" dirty="0"/>
          </a:p>
        </p:txBody>
      </p:sp>
      <p:sp>
        <p:nvSpPr>
          <p:cNvPr id="13" name="テキスト ボックス 12"/>
          <p:cNvSpPr txBox="1"/>
          <p:nvPr/>
        </p:nvSpPr>
        <p:spPr>
          <a:xfrm>
            <a:off x="1929468" y="4161788"/>
            <a:ext cx="2424262" cy="369332"/>
          </a:xfrm>
          <a:prstGeom prst="rect">
            <a:avLst/>
          </a:prstGeom>
          <a:solidFill>
            <a:schemeClr val="accent1"/>
          </a:solidFill>
        </p:spPr>
        <p:txBody>
          <a:bodyPr wrap="square" rtlCol="0">
            <a:spAutoFit/>
          </a:bodyPr>
          <a:lstStyle/>
          <a:p>
            <a:pPr algn="ctr"/>
            <a:r>
              <a:rPr lang="ja-JP" altLang="en-US" dirty="0" smtClean="0"/>
              <a:t>旧</a:t>
            </a:r>
            <a:r>
              <a:rPr lang="en-US" altLang="ja-JP" dirty="0" smtClean="0"/>
              <a:t>DocumentImpl</a:t>
            </a:r>
            <a:r>
              <a:rPr kumimoji="1" lang="en-US" altLang="ja-JP" dirty="0" smtClean="0"/>
              <a:t>.java</a:t>
            </a:r>
            <a:endParaRPr kumimoji="1" lang="ja-JP" altLang="en-US" dirty="0"/>
          </a:p>
        </p:txBody>
      </p:sp>
      <p:sp>
        <p:nvSpPr>
          <p:cNvPr id="14" name="テキスト ボックス 13"/>
          <p:cNvSpPr txBox="1"/>
          <p:nvPr/>
        </p:nvSpPr>
        <p:spPr>
          <a:xfrm>
            <a:off x="5478011" y="3972832"/>
            <a:ext cx="3093983" cy="369332"/>
          </a:xfrm>
          <a:prstGeom prst="rect">
            <a:avLst/>
          </a:prstGeom>
          <a:solidFill>
            <a:schemeClr val="accent1"/>
          </a:solidFill>
        </p:spPr>
        <p:txBody>
          <a:bodyPr wrap="square" rtlCol="0">
            <a:spAutoFit/>
          </a:bodyPr>
          <a:lstStyle/>
          <a:p>
            <a:pPr algn="ctr"/>
            <a:r>
              <a:rPr lang="ja-JP" altLang="en-US" dirty="0" smtClean="0"/>
              <a:t>新</a:t>
            </a:r>
            <a:r>
              <a:rPr lang="en-US" altLang="ja-JP" dirty="0" smtClean="0"/>
              <a:t>CoreDocumentImpl</a:t>
            </a:r>
            <a:r>
              <a:rPr kumimoji="1" lang="en-US" altLang="ja-JP" dirty="0" smtClean="0"/>
              <a:t>.java</a:t>
            </a:r>
            <a:endParaRPr kumimoji="1" lang="ja-JP" altLang="en-US" dirty="0"/>
          </a:p>
        </p:txBody>
      </p:sp>
      <p:sp>
        <p:nvSpPr>
          <p:cNvPr id="15" name="テキスト ボックス 14"/>
          <p:cNvSpPr txBox="1"/>
          <p:nvPr/>
        </p:nvSpPr>
        <p:spPr>
          <a:xfrm>
            <a:off x="1092721" y="5033047"/>
            <a:ext cx="6947446" cy="830997"/>
          </a:xfrm>
          <a:prstGeom prst="rect">
            <a:avLst/>
          </a:prstGeom>
          <a:noFill/>
          <a:ln w="12700">
            <a:solidFill>
              <a:srgbClr val="0070C0"/>
            </a:solidFill>
          </a:ln>
        </p:spPr>
        <p:txBody>
          <a:bodyPr wrap="square" rtlCol="0">
            <a:spAutoFit/>
          </a:bodyPr>
          <a:lstStyle/>
          <a:p>
            <a:r>
              <a:rPr kumimoji="1" lang="ja-JP" altLang="en-US" sz="2400" dirty="0" smtClean="0"/>
              <a:t>いくつかの非リファクタリング変更が加わりつつも，</a:t>
            </a:r>
            <a:endParaRPr kumimoji="1" lang="en-US" altLang="ja-JP" sz="2400" dirty="0" smtClean="0"/>
          </a:p>
          <a:p>
            <a:r>
              <a:rPr kumimoji="1" lang="ja-JP" altLang="en-US" sz="2400" dirty="0" smtClean="0"/>
              <a:t>子クラスから親クラスへのメソッド引き上げを検出した</a:t>
            </a:r>
            <a:endParaRPr kumimoji="1" lang="ja-JP" altLang="en-US" sz="2400" dirty="0"/>
          </a:p>
        </p:txBody>
      </p:sp>
    </p:spTree>
    <p:extLst>
      <p:ext uri="{BB962C8B-B14F-4D97-AF65-F5344CB8AC3E}">
        <p14:creationId xmlns:p14="http://schemas.microsoft.com/office/powerpoint/2010/main" val="287540793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考察</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すべて正しくリファクタリングされたのは</a:t>
            </a:r>
            <a:r>
              <a:rPr kumimoji="1" lang="en-US" altLang="ja-JP" dirty="0" smtClean="0"/>
              <a:t>8</a:t>
            </a:r>
            <a:r>
              <a:rPr kumimoji="1" lang="ja-JP" altLang="en-US" dirty="0" err="1" smtClean="0"/>
              <a:t>つの</a:t>
            </a:r>
            <a:r>
              <a:rPr kumimoji="1" lang="ja-JP" altLang="en-US" dirty="0" smtClean="0"/>
              <a:t>ファイルのうち</a:t>
            </a:r>
            <a:r>
              <a:rPr kumimoji="1" lang="en-US" altLang="ja-JP" dirty="0" smtClean="0"/>
              <a:t>4</a:t>
            </a:r>
            <a:r>
              <a:rPr kumimoji="1" lang="ja-JP" altLang="en-US" dirty="0" smtClean="0"/>
              <a:t>つであった</a:t>
            </a:r>
            <a:endParaRPr kumimoji="1" lang="en-US" altLang="ja-JP" dirty="0" smtClean="0"/>
          </a:p>
          <a:p>
            <a:r>
              <a:rPr kumimoji="1" lang="ja-JP" altLang="en-US" dirty="0" smtClean="0"/>
              <a:t>そうでないファイルについては，いくつか正しく検出できないリファクタリングが存在した</a:t>
            </a:r>
            <a:endParaRPr kumimoji="1" lang="en-US" altLang="ja-JP" dirty="0" smtClean="0"/>
          </a:p>
          <a:p>
            <a:r>
              <a:rPr lang="ja-JP" altLang="en-US" dirty="0" smtClean="0"/>
              <a:t>検出できない場合</a:t>
            </a:r>
            <a:endParaRPr kumimoji="1" lang="en-US" altLang="ja-JP" dirty="0" smtClean="0"/>
          </a:p>
          <a:p>
            <a:pPr lvl="1"/>
            <a:r>
              <a:rPr kumimoji="1" lang="ja-JP" altLang="en-US" dirty="0" smtClean="0"/>
              <a:t>例外処理を含む場合</a:t>
            </a:r>
            <a:endParaRPr kumimoji="1" lang="en-US" altLang="ja-JP" dirty="0" smtClean="0"/>
          </a:p>
          <a:p>
            <a:pPr lvl="1"/>
            <a:r>
              <a:rPr lang="ja-JP" altLang="en-US" dirty="0" smtClean="0"/>
              <a:t>ブロック・行をまたぐ機能抽出があった場合</a:t>
            </a:r>
            <a:endParaRPr kumimoji="1" lang="ja-JP" altLang="en-US" dirty="0"/>
          </a:p>
        </p:txBody>
      </p:sp>
      <p:sp>
        <p:nvSpPr>
          <p:cNvPr id="4" name="スライド番号プレースホルダー 3"/>
          <p:cNvSpPr>
            <a:spLocks noGrp="1"/>
          </p:cNvSpPr>
          <p:nvPr>
            <p:ph type="sldNum" sz="quarter" idx="12"/>
          </p:nvPr>
        </p:nvSpPr>
        <p:spPr/>
        <p:txBody>
          <a:bodyPr/>
          <a:lstStyle/>
          <a:p>
            <a:fld id="{04B3F2D8-AADF-41CF-B8BC-E48199EDBE0E}" type="slidenum">
              <a:rPr lang="ja-JP" altLang="en-US" smtClean="0"/>
              <a:pPr/>
              <a:t>25</a:t>
            </a:fld>
            <a:endParaRPr lang="ja-JP" altLang="en-US" dirty="0"/>
          </a:p>
        </p:txBody>
      </p:sp>
    </p:spTree>
    <p:extLst>
      <p:ext uri="{BB962C8B-B14F-4D97-AF65-F5344CB8AC3E}">
        <p14:creationId xmlns:p14="http://schemas.microsoft.com/office/powerpoint/2010/main" val="204672682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探索的手法と，ソースコード差分検出を組み合わせた手法を提案した</a:t>
            </a:r>
            <a:endParaRPr kumimoji="1" lang="en-US" altLang="ja-JP" dirty="0" smtClean="0"/>
          </a:p>
          <a:p>
            <a:r>
              <a:rPr lang="ja-JP" altLang="en-US" dirty="0" smtClean="0"/>
              <a:t>既存手法では難しかった</a:t>
            </a:r>
            <a:r>
              <a:rPr lang="en-US" altLang="ja-JP" dirty="0" smtClean="0"/>
              <a:t>impure</a:t>
            </a:r>
            <a:r>
              <a:rPr lang="ja-JP" altLang="en-US" dirty="0" smtClean="0"/>
              <a:t>リファクタリング検出を可能とした</a:t>
            </a:r>
            <a:endParaRPr lang="en-US" altLang="ja-JP" dirty="0" smtClean="0"/>
          </a:p>
          <a:p>
            <a:pPr marL="0" indent="0">
              <a:buNone/>
            </a:pPr>
            <a:r>
              <a:rPr lang="ja-JP" altLang="en-US" dirty="0" smtClean="0"/>
              <a:t>今後の課題</a:t>
            </a:r>
            <a:endParaRPr lang="en-US" altLang="ja-JP" dirty="0" smtClean="0"/>
          </a:p>
          <a:p>
            <a:pPr lvl="0"/>
            <a:r>
              <a:rPr lang="ja-JP" altLang="en-US" dirty="0" smtClean="0"/>
              <a:t>検出精度の向上</a:t>
            </a:r>
            <a:endParaRPr lang="en-US" altLang="ja-JP" dirty="0" smtClean="0"/>
          </a:p>
          <a:p>
            <a:pPr lvl="0"/>
            <a:r>
              <a:rPr lang="ja-JP" altLang="en-US" dirty="0" smtClean="0"/>
              <a:t>検出可能なリファクタリングの種類を増やす</a:t>
            </a:r>
            <a:endParaRPr lang="en-US" altLang="ja-JP" dirty="0" smtClean="0"/>
          </a:p>
          <a:p>
            <a:pPr lvl="0"/>
            <a:r>
              <a:rPr lang="ja-JP" altLang="en-US" dirty="0" smtClean="0"/>
              <a:t>探索範囲となるファイルやクラスを増やす</a:t>
            </a:r>
            <a:endParaRPr lang="en-US" altLang="ja-JP" dirty="0" smtClean="0"/>
          </a:p>
        </p:txBody>
      </p:sp>
      <p:sp>
        <p:nvSpPr>
          <p:cNvPr id="4" name="スライド番号プレースホルダー 3"/>
          <p:cNvSpPr>
            <a:spLocks noGrp="1"/>
          </p:cNvSpPr>
          <p:nvPr>
            <p:ph type="sldNum" sz="quarter" idx="12"/>
          </p:nvPr>
        </p:nvSpPr>
        <p:spPr/>
        <p:txBody>
          <a:bodyPr/>
          <a:lstStyle/>
          <a:p>
            <a:fld id="{04B3F2D8-AADF-41CF-B8BC-E48199EDBE0E}" type="slidenum">
              <a:rPr kumimoji="1" lang="ja-JP" altLang="en-US" smtClean="0"/>
              <a:t>26</a:t>
            </a:fld>
            <a:endParaRPr kumimoji="1" lang="ja-JP" altLang="en-US"/>
          </a:p>
        </p:txBody>
      </p:sp>
    </p:spTree>
    <p:extLst>
      <p:ext uri="{BB962C8B-B14F-4D97-AF65-F5344CB8AC3E}">
        <p14:creationId xmlns:p14="http://schemas.microsoft.com/office/powerpoint/2010/main" val="74769789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リファクタリング例</a:t>
            </a:r>
            <a:endParaRPr kumimoji="1" lang="ja-JP" altLang="en-US" dirty="0"/>
          </a:p>
        </p:txBody>
      </p:sp>
      <p:sp>
        <p:nvSpPr>
          <p:cNvPr id="4" name="スライド番号プレースホルダー 3"/>
          <p:cNvSpPr>
            <a:spLocks noGrp="1"/>
          </p:cNvSpPr>
          <p:nvPr>
            <p:ph type="sldNum" sz="quarter" idx="12"/>
          </p:nvPr>
        </p:nvSpPr>
        <p:spPr/>
        <p:txBody>
          <a:bodyPr/>
          <a:lstStyle/>
          <a:p>
            <a:fld id="{04B3F2D8-AADF-41CF-B8BC-E48199EDBE0E}" type="slidenum">
              <a:rPr kumimoji="1" lang="ja-JP" altLang="en-US" smtClean="0"/>
              <a:t>3</a:t>
            </a:fld>
            <a:endParaRPr kumimoji="1" lang="ja-JP" altLang="en-US"/>
          </a:p>
        </p:txBody>
      </p:sp>
      <p:sp>
        <p:nvSpPr>
          <p:cNvPr id="5" name="テキスト ボックス 4"/>
          <p:cNvSpPr txBox="1"/>
          <p:nvPr/>
        </p:nvSpPr>
        <p:spPr>
          <a:xfrm>
            <a:off x="373076" y="1635211"/>
            <a:ext cx="4227758" cy="3477875"/>
          </a:xfrm>
          <a:prstGeom prst="rect">
            <a:avLst/>
          </a:prstGeom>
          <a:solidFill>
            <a:schemeClr val="accent6">
              <a:lumMod val="20000"/>
              <a:lumOff val="80000"/>
            </a:schemeClr>
          </a:solidFill>
        </p:spPr>
        <p:txBody>
          <a:bodyPr wrap="square" rtlCol="0">
            <a:spAutoFit/>
          </a:bodyPr>
          <a:lstStyle/>
          <a:p>
            <a:r>
              <a:rPr kumimoji="1" lang="en-US" altLang="ja-JP" sz="2000" dirty="0" smtClean="0"/>
              <a:t>abstract class Customer{ … }</a:t>
            </a:r>
          </a:p>
          <a:p>
            <a:endParaRPr lang="en-US" altLang="ja-JP" sz="2000" dirty="0" smtClean="0"/>
          </a:p>
          <a:p>
            <a:r>
              <a:rPr lang="en-US" altLang="ja-JP" sz="2000" dirty="0" smtClean="0"/>
              <a:t>class </a:t>
            </a:r>
            <a:r>
              <a:rPr lang="en-US" altLang="ja-JP" sz="2000" dirty="0" err="1" smtClean="0"/>
              <a:t>RegularCustomer</a:t>
            </a:r>
            <a:endParaRPr lang="en-US" altLang="ja-JP" sz="2000" dirty="0" smtClean="0"/>
          </a:p>
          <a:p>
            <a:r>
              <a:rPr lang="en-US" altLang="ja-JP" sz="2000" dirty="0"/>
              <a:t> </a:t>
            </a:r>
            <a:r>
              <a:rPr lang="en-US" altLang="ja-JP" sz="2000" dirty="0" smtClean="0"/>
              <a:t>       extends Customer{</a:t>
            </a:r>
          </a:p>
          <a:p>
            <a:r>
              <a:rPr lang="en-US" altLang="ja-JP" sz="2000" dirty="0" smtClean="0"/>
              <a:t>    </a:t>
            </a:r>
            <a:r>
              <a:rPr lang="en-US" altLang="ja-JP" sz="2000" dirty="0" err="1" smtClean="0"/>
              <a:t>int</a:t>
            </a:r>
            <a:r>
              <a:rPr lang="en-US" altLang="ja-JP" sz="2000" dirty="0" smtClean="0"/>
              <a:t> </a:t>
            </a:r>
            <a:r>
              <a:rPr lang="en-US" altLang="ja-JP" sz="2000" dirty="0" err="1" smtClean="0"/>
              <a:t>calcTax</a:t>
            </a:r>
            <a:r>
              <a:rPr lang="en-US" altLang="ja-JP" sz="2000" dirty="0" smtClean="0"/>
              <a:t>(</a:t>
            </a:r>
            <a:r>
              <a:rPr lang="en-US" altLang="ja-JP" sz="2000" dirty="0" err="1" smtClean="0"/>
              <a:t>int</a:t>
            </a:r>
            <a:r>
              <a:rPr lang="en-US" altLang="ja-JP" sz="2000" dirty="0" smtClean="0"/>
              <a:t> amount){ … }</a:t>
            </a:r>
            <a:endParaRPr kumimoji="1" lang="en-US" altLang="ja-JP" sz="2000" dirty="0"/>
          </a:p>
          <a:p>
            <a:r>
              <a:rPr lang="en-US" altLang="ja-JP" sz="2000" dirty="0" smtClean="0"/>
              <a:t>}</a:t>
            </a:r>
          </a:p>
          <a:p>
            <a:endParaRPr lang="en-US" altLang="ja-JP" sz="2000" dirty="0" smtClean="0"/>
          </a:p>
          <a:p>
            <a:r>
              <a:rPr kumimoji="1" lang="en-US" altLang="ja-JP" sz="2000" dirty="0" smtClean="0"/>
              <a:t>class </a:t>
            </a:r>
            <a:r>
              <a:rPr kumimoji="1" lang="en-US" altLang="ja-JP" sz="2000" dirty="0" err="1" smtClean="0"/>
              <a:t>PremiumCustomer</a:t>
            </a:r>
            <a:endParaRPr kumimoji="1" lang="en-US" altLang="ja-JP" sz="2000" dirty="0" smtClean="0"/>
          </a:p>
          <a:p>
            <a:r>
              <a:rPr lang="en-US" altLang="ja-JP" sz="2000" dirty="0"/>
              <a:t> </a:t>
            </a:r>
            <a:r>
              <a:rPr lang="en-US" altLang="ja-JP" sz="2000" dirty="0" smtClean="0"/>
              <a:t>       extends Customer{</a:t>
            </a:r>
          </a:p>
          <a:p>
            <a:r>
              <a:rPr lang="en-US" altLang="ja-JP" sz="2000" dirty="0"/>
              <a:t> </a:t>
            </a:r>
            <a:r>
              <a:rPr lang="en-US" altLang="ja-JP" sz="2000" dirty="0" smtClean="0"/>
              <a:t>   </a:t>
            </a:r>
            <a:r>
              <a:rPr lang="en-US" altLang="ja-JP" sz="2000" dirty="0" err="1" smtClean="0"/>
              <a:t>int</a:t>
            </a:r>
            <a:r>
              <a:rPr lang="en-US" altLang="ja-JP" sz="2000" dirty="0" smtClean="0"/>
              <a:t> </a:t>
            </a:r>
            <a:r>
              <a:rPr lang="en-US" altLang="ja-JP" sz="2000" dirty="0" err="1" smtClean="0"/>
              <a:t>calcTax</a:t>
            </a:r>
            <a:r>
              <a:rPr lang="en-US" altLang="ja-JP" sz="2000" dirty="0" smtClean="0"/>
              <a:t>(</a:t>
            </a:r>
            <a:r>
              <a:rPr lang="en-US" altLang="ja-JP" sz="2000" dirty="0" err="1" smtClean="0"/>
              <a:t>int</a:t>
            </a:r>
            <a:r>
              <a:rPr lang="en-US" altLang="ja-JP" sz="2000" dirty="0" smtClean="0"/>
              <a:t> amount){ … }</a:t>
            </a:r>
            <a:endParaRPr lang="en-US" altLang="ja-JP" sz="2000" dirty="0"/>
          </a:p>
          <a:p>
            <a:r>
              <a:rPr kumimoji="1" lang="en-US" altLang="ja-JP" sz="2000" dirty="0" smtClean="0"/>
              <a:t>}</a:t>
            </a:r>
            <a:endParaRPr kumimoji="1" lang="ja-JP" altLang="en-US" sz="2000" dirty="0"/>
          </a:p>
        </p:txBody>
      </p:sp>
      <p:sp>
        <p:nvSpPr>
          <p:cNvPr id="6" name="テキスト ボックス 5"/>
          <p:cNvSpPr txBox="1"/>
          <p:nvPr/>
        </p:nvSpPr>
        <p:spPr>
          <a:xfrm>
            <a:off x="4699687" y="1635211"/>
            <a:ext cx="4159020" cy="2862322"/>
          </a:xfrm>
          <a:prstGeom prst="rect">
            <a:avLst/>
          </a:prstGeom>
          <a:solidFill>
            <a:schemeClr val="accent6">
              <a:lumMod val="20000"/>
              <a:lumOff val="80000"/>
            </a:schemeClr>
          </a:solidFill>
        </p:spPr>
        <p:txBody>
          <a:bodyPr wrap="square" rtlCol="0">
            <a:spAutoFit/>
          </a:bodyPr>
          <a:lstStyle/>
          <a:p>
            <a:r>
              <a:rPr lang="en-US" altLang="ja-JP" sz="2000" dirty="0"/>
              <a:t>abstract class Customer{ </a:t>
            </a:r>
            <a:endParaRPr lang="en-US" altLang="ja-JP" sz="2000" dirty="0" smtClean="0"/>
          </a:p>
          <a:p>
            <a:r>
              <a:rPr lang="en-US" altLang="ja-JP" sz="2000" dirty="0"/>
              <a:t> </a:t>
            </a:r>
            <a:r>
              <a:rPr lang="en-US" altLang="ja-JP" sz="2000" dirty="0" smtClean="0"/>
              <a:t>   </a:t>
            </a:r>
            <a:r>
              <a:rPr lang="en-US" altLang="ja-JP" sz="2000" dirty="0" err="1" smtClean="0"/>
              <a:t>int</a:t>
            </a:r>
            <a:r>
              <a:rPr lang="en-US" altLang="ja-JP" sz="2000" dirty="0" smtClean="0"/>
              <a:t> </a:t>
            </a:r>
            <a:r>
              <a:rPr lang="en-US" altLang="ja-JP" sz="2000" dirty="0" err="1" smtClean="0"/>
              <a:t>calcTax</a:t>
            </a:r>
            <a:r>
              <a:rPr lang="en-US" altLang="ja-JP" sz="2000" dirty="0" smtClean="0"/>
              <a:t>(</a:t>
            </a:r>
            <a:r>
              <a:rPr lang="en-US" altLang="ja-JP" sz="2000" dirty="0" err="1" smtClean="0"/>
              <a:t>int</a:t>
            </a:r>
            <a:r>
              <a:rPr lang="en-US" altLang="ja-JP" sz="2000" dirty="0" smtClean="0"/>
              <a:t> amount){ … }</a:t>
            </a:r>
            <a:endParaRPr lang="en-US" altLang="ja-JP" sz="2000" dirty="0"/>
          </a:p>
          <a:p>
            <a:r>
              <a:rPr lang="en-US" altLang="ja-JP" sz="2000" dirty="0" smtClean="0"/>
              <a:t>}</a:t>
            </a:r>
            <a:endParaRPr lang="en-US" altLang="ja-JP" sz="2000" dirty="0"/>
          </a:p>
          <a:p>
            <a:endParaRPr lang="en-US" altLang="ja-JP" sz="2000" dirty="0"/>
          </a:p>
          <a:p>
            <a:r>
              <a:rPr lang="en-US" altLang="ja-JP" sz="2000" dirty="0"/>
              <a:t>class </a:t>
            </a:r>
            <a:r>
              <a:rPr lang="en-US" altLang="ja-JP" sz="2000" dirty="0" err="1"/>
              <a:t>RegularCustomer</a:t>
            </a:r>
            <a:endParaRPr lang="en-US" altLang="ja-JP" sz="2000" dirty="0"/>
          </a:p>
          <a:p>
            <a:r>
              <a:rPr lang="en-US" altLang="ja-JP" sz="2000" dirty="0"/>
              <a:t>        extends Customer</a:t>
            </a:r>
            <a:r>
              <a:rPr lang="en-US" altLang="ja-JP" sz="2000" dirty="0" smtClean="0"/>
              <a:t>{ … }</a:t>
            </a:r>
          </a:p>
          <a:p>
            <a:endParaRPr lang="en-US" altLang="ja-JP" sz="2000" dirty="0"/>
          </a:p>
          <a:p>
            <a:r>
              <a:rPr lang="en-US" altLang="ja-JP" sz="2000" dirty="0"/>
              <a:t>class </a:t>
            </a:r>
            <a:r>
              <a:rPr lang="en-US" altLang="ja-JP" sz="2000" dirty="0" err="1"/>
              <a:t>PremiumCustomer</a:t>
            </a:r>
            <a:endParaRPr lang="en-US" altLang="ja-JP" sz="2000" dirty="0"/>
          </a:p>
          <a:p>
            <a:r>
              <a:rPr lang="en-US" altLang="ja-JP" sz="2000" dirty="0"/>
              <a:t>        extends Customer</a:t>
            </a:r>
            <a:r>
              <a:rPr lang="en-US" altLang="ja-JP" sz="2000" dirty="0" smtClean="0"/>
              <a:t>{ … }</a:t>
            </a:r>
            <a:endParaRPr lang="ja-JP" altLang="en-US" sz="2000" dirty="0"/>
          </a:p>
        </p:txBody>
      </p:sp>
      <p:sp>
        <p:nvSpPr>
          <p:cNvPr id="14" name="正方形/長方形 13"/>
          <p:cNvSpPr/>
          <p:nvPr/>
        </p:nvSpPr>
        <p:spPr>
          <a:xfrm>
            <a:off x="682982" y="2906377"/>
            <a:ext cx="3223335" cy="348888"/>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正方形/長方形 14"/>
          <p:cNvSpPr/>
          <p:nvPr/>
        </p:nvSpPr>
        <p:spPr>
          <a:xfrm>
            <a:off x="682982" y="4434034"/>
            <a:ext cx="3223335" cy="348888"/>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正方形/長方形 15"/>
          <p:cNvSpPr/>
          <p:nvPr/>
        </p:nvSpPr>
        <p:spPr>
          <a:xfrm>
            <a:off x="4990416" y="1990758"/>
            <a:ext cx="3223335" cy="348888"/>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7" name="直線矢印コネクタ 16"/>
          <p:cNvCxnSpPr/>
          <p:nvPr/>
        </p:nvCxnSpPr>
        <p:spPr>
          <a:xfrm>
            <a:off x="4513478" y="2208684"/>
            <a:ext cx="476938" cy="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8" name="カギ線コネクタ 17"/>
          <p:cNvCxnSpPr/>
          <p:nvPr/>
        </p:nvCxnSpPr>
        <p:spPr>
          <a:xfrm rot="5400000" flipH="1" flipV="1">
            <a:off x="3773829" y="2341172"/>
            <a:ext cx="872139" cy="607164"/>
          </a:xfrm>
          <a:prstGeom prst="bentConnector3">
            <a:avLst>
              <a:gd name="adj1" fmla="val 513"/>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 name="カギ線コネクタ 23"/>
          <p:cNvCxnSpPr/>
          <p:nvPr/>
        </p:nvCxnSpPr>
        <p:spPr>
          <a:xfrm rot="5400000" flipH="1" flipV="1">
            <a:off x="3450696" y="3545695"/>
            <a:ext cx="1542106" cy="583461"/>
          </a:xfrm>
          <a:prstGeom prst="bentConnector3">
            <a:avLst>
              <a:gd name="adj1" fmla="val 1140"/>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27" name="テキスト ボックス 26"/>
          <p:cNvSpPr txBox="1"/>
          <p:nvPr/>
        </p:nvSpPr>
        <p:spPr>
          <a:xfrm>
            <a:off x="682982" y="5208422"/>
            <a:ext cx="7744128" cy="954107"/>
          </a:xfrm>
          <a:prstGeom prst="rect">
            <a:avLst/>
          </a:prstGeom>
          <a:noFill/>
          <a:ln>
            <a:solidFill>
              <a:srgbClr val="0070C0"/>
            </a:solidFill>
          </a:ln>
        </p:spPr>
        <p:txBody>
          <a:bodyPr wrap="square" rtlCol="0">
            <a:spAutoFit/>
          </a:bodyPr>
          <a:lstStyle/>
          <a:p>
            <a:pPr algn="ctr"/>
            <a:r>
              <a:rPr kumimoji="1" lang="ja-JP" altLang="en-US" sz="2800" dirty="0" smtClean="0"/>
              <a:t>メソッド引き上げリファクタリングにより，</a:t>
            </a:r>
            <a:endParaRPr kumimoji="1" lang="en-US" altLang="ja-JP" sz="2800" dirty="0" smtClean="0"/>
          </a:p>
          <a:p>
            <a:pPr algn="ctr"/>
            <a:r>
              <a:rPr kumimoji="1" lang="ja-JP" altLang="en-US" sz="2800" dirty="0" smtClean="0"/>
              <a:t>コードがまとまり保守性・可読性が高まる</a:t>
            </a:r>
            <a:endParaRPr kumimoji="1" lang="ja-JP" altLang="en-US" sz="2800" dirty="0"/>
          </a:p>
        </p:txBody>
      </p:sp>
    </p:spTree>
    <p:extLst>
      <p:ext uri="{BB962C8B-B14F-4D97-AF65-F5344CB8AC3E}">
        <p14:creationId xmlns:p14="http://schemas.microsoft.com/office/powerpoint/2010/main" val="15500498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Impure</a:t>
            </a:r>
            <a:r>
              <a:rPr kumimoji="1" lang="ja-JP" altLang="en-US" dirty="0" smtClean="0"/>
              <a:t>リファクタリング</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バージョン間，コミット間の変更の際</a:t>
            </a:r>
            <a:endParaRPr lang="en-US" altLang="ja-JP" dirty="0" smtClean="0"/>
          </a:p>
          <a:p>
            <a:pPr lvl="1"/>
            <a:r>
              <a:rPr kumimoji="1" lang="ja-JP" altLang="en-US" dirty="0" smtClean="0"/>
              <a:t>複数のリファクタリングが同時適用されている</a:t>
            </a:r>
            <a:endParaRPr kumimoji="1" lang="en-US" altLang="ja-JP" dirty="0" smtClean="0"/>
          </a:p>
          <a:p>
            <a:pPr lvl="1"/>
            <a:r>
              <a:rPr lang="ja-JP" altLang="en-US" dirty="0" smtClean="0"/>
              <a:t>リファクタリング，非リファクタリング変更が混在して適用されている</a:t>
            </a:r>
            <a:endParaRPr kumimoji="1" lang="en-US" altLang="ja-JP" dirty="0"/>
          </a:p>
        </p:txBody>
      </p:sp>
      <p:sp>
        <p:nvSpPr>
          <p:cNvPr id="4" name="スライド番号プレースホルダー 3"/>
          <p:cNvSpPr>
            <a:spLocks noGrp="1"/>
          </p:cNvSpPr>
          <p:nvPr>
            <p:ph type="sldNum" sz="quarter" idx="12"/>
          </p:nvPr>
        </p:nvSpPr>
        <p:spPr/>
        <p:txBody>
          <a:bodyPr/>
          <a:lstStyle/>
          <a:p>
            <a:fld id="{04B3F2D8-AADF-41CF-B8BC-E48199EDBE0E}" type="slidenum">
              <a:rPr lang="ja-JP" altLang="en-US" smtClean="0"/>
              <a:pPr/>
              <a:t>4</a:t>
            </a:fld>
            <a:endParaRPr lang="ja-JP" altLang="en-US" dirty="0"/>
          </a:p>
        </p:txBody>
      </p:sp>
    </p:spTree>
    <p:extLst>
      <p:ext uri="{BB962C8B-B14F-4D97-AF65-F5344CB8AC3E}">
        <p14:creationId xmlns:p14="http://schemas.microsoft.com/office/powerpoint/2010/main" val="2839190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Impure</a:t>
            </a:r>
            <a:r>
              <a:rPr kumimoji="1" lang="ja-JP" altLang="en-US" dirty="0" smtClean="0"/>
              <a:t>リファクタリング例</a:t>
            </a:r>
            <a:endParaRPr kumimoji="1" lang="ja-JP" altLang="en-US" dirty="0"/>
          </a:p>
        </p:txBody>
      </p:sp>
      <p:sp>
        <p:nvSpPr>
          <p:cNvPr id="4" name="スライド番号プレースホルダー 3"/>
          <p:cNvSpPr>
            <a:spLocks noGrp="1"/>
          </p:cNvSpPr>
          <p:nvPr>
            <p:ph type="sldNum" sz="quarter" idx="12"/>
          </p:nvPr>
        </p:nvSpPr>
        <p:spPr/>
        <p:txBody>
          <a:bodyPr/>
          <a:lstStyle/>
          <a:p>
            <a:fld id="{04B3F2D8-AADF-41CF-B8BC-E48199EDBE0E}" type="slidenum">
              <a:rPr lang="ja-JP" altLang="en-US" smtClean="0"/>
              <a:pPr/>
              <a:t>5</a:t>
            </a:fld>
            <a:endParaRPr lang="ja-JP" altLang="en-US" dirty="0"/>
          </a:p>
        </p:txBody>
      </p:sp>
      <p:sp>
        <p:nvSpPr>
          <p:cNvPr id="5" name="テキスト ボックス 4"/>
          <p:cNvSpPr txBox="1"/>
          <p:nvPr/>
        </p:nvSpPr>
        <p:spPr>
          <a:xfrm>
            <a:off x="373076" y="1635211"/>
            <a:ext cx="4227758" cy="3477875"/>
          </a:xfrm>
          <a:prstGeom prst="rect">
            <a:avLst/>
          </a:prstGeom>
          <a:solidFill>
            <a:schemeClr val="accent6">
              <a:lumMod val="20000"/>
              <a:lumOff val="80000"/>
            </a:schemeClr>
          </a:solidFill>
        </p:spPr>
        <p:txBody>
          <a:bodyPr wrap="square" rtlCol="0">
            <a:spAutoFit/>
          </a:bodyPr>
          <a:lstStyle/>
          <a:p>
            <a:r>
              <a:rPr kumimoji="1" lang="en-US" altLang="ja-JP" sz="2000" dirty="0" smtClean="0"/>
              <a:t>abstract class Customer{ … }</a:t>
            </a:r>
          </a:p>
          <a:p>
            <a:endParaRPr lang="en-US" altLang="ja-JP" sz="2000" dirty="0" smtClean="0"/>
          </a:p>
          <a:p>
            <a:r>
              <a:rPr lang="en-US" altLang="ja-JP" sz="2000" dirty="0" smtClean="0"/>
              <a:t>class </a:t>
            </a:r>
            <a:r>
              <a:rPr lang="en-US" altLang="ja-JP" sz="2000" dirty="0" err="1" smtClean="0"/>
              <a:t>RegularCustomer</a:t>
            </a:r>
            <a:endParaRPr lang="en-US" altLang="ja-JP" sz="2000" dirty="0" smtClean="0"/>
          </a:p>
          <a:p>
            <a:r>
              <a:rPr lang="en-US" altLang="ja-JP" sz="2000" dirty="0"/>
              <a:t> </a:t>
            </a:r>
            <a:r>
              <a:rPr lang="en-US" altLang="ja-JP" sz="2000" dirty="0" smtClean="0"/>
              <a:t>       extends Customer{</a:t>
            </a:r>
          </a:p>
          <a:p>
            <a:r>
              <a:rPr lang="en-US" altLang="ja-JP" sz="2000" dirty="0" smtClean="0"/>
              <a:t>    </a:t>
            </a:r>
            <a:r>
              <a:rPr lang="en-US" altLang="ja-JP" sz="2000" dirty="0" err="1" smtClean="0">
                <a:solidFill>
                  <a:srgbClr val="FF0000"/>
                </a:solidFill>
              </a:rPr>
              <a:t>int</a:t>
            </a:r>
            <a:r>
              <a:rPr lang="en-US" altLang="ja-JP" sz="2000" dirty="0" smtClean="0"/>
              <a:t> </a:t>
            </a:r>
            <a:r>
              <a:rPr lang="en-US" altLang="ja-JP" sz="2000" dirty="0" err="1" smtClean="0"/>
              <a:t>calcTax</a:t>
            </a:r>
            <a:r>
              <a:rPr lang="en-US" altLang="ja-JP" sz="2000" dirty="0" smtClean="0"/>
              <a:t>(</a:t>
            </a:r>
            <a:r>
              <a:rPr lang="en-US" altLang="ja-JP" sz="2000" dirty="0" err="1" smtClean="0"/>
              <a:t>int</a:t>
            </a:r>
            <a:r>
              <a:rPr lang="en-US" altLang="ja-JP" sz="2000" dirty="0" smtClean="0"/>
              <a:t> amount){ … }</a:t>
            </a:r>
            <a:endParaRPr kumimoji="1" lang="en-US" altLang="ja-JP" sz="2000" dirty="0"/>
          </a:p>
          <a:p>
            <a:r>
              <a:rPr lang="en-US" altLang="ja-JP" sz="2000" dirty="0" smtClean="0"/>
              <a:t>}</a:t>
            </a:r>
          </a:p>
          <a:p>
            <a:endParaRPr lang="en-US" altLang="ja-JP" sz="2000" dirty="0" smtClean="0"/>
          </a:p>
          <a:p>
            <a:r>
              <a:rPr kumimoji="1" lang="en-US" altLang="ja-JP" sz="2000" dirty="0" smtClean="0"/>
              <a:t>class </a:t>
            </a:r>
            <a:r>
              <a:rPr kumimoji="1" lang="en-US" altLang="ja-JP" sz="2000" dirty="0" err="1" smtClean="0"/>
              <a:t>PremiumCustomer</a:t>
            </a:r>
            <a:endParaRPr kumimoji="1" lang="en-US" altLang="ja-JP" sz="2000" dirty="0" smtClean="0"/>
          </a:p>
          <a:p>
            <a:r>
              <a:rPr lang="en-US" altLang="ja-JP" sz="2000" dirty="0"/>
              <a:t> </a:t>
            </a:r>
            <a:r>
              <a:rPr lang="en-US" altLang="ja-JP" sz="2000" dirty="0" smtClean="0"/>
              <a:t>       extends Customer{</a:t>
            </a:r>
          </a:p>
          <a:p>
            <a:r>
              <a:rPr lang="en-US" altLang="ja-JP" sz="2000" dirty="0"/>
              <a:t> </a:t>
            </a:r>
            <a:r>
              <a:rPr lang="en-US" altLang="ja-JP" sz="2000" dirty="0" smtClean="0"/>
              <a:t>   </a:t>
            </a:r>
            <a:r>
              <a:rPr lang="en-US" altLang="ja-JP" sz="2000" dirty="0" err="1" smtClean="0">
                <a:solidFill>
                  <a:srgbClr val="FF0000"/>
                </a:solidFill>
              </a:rPr>
              <a:t>int</a:t>
            </a:r>
            <a:r>
              <a:rPr lang="en-US" altLang="ja-JP" sz="2000" dirty="0" smtClean="0"/>
              <a:t> </a:t>
            </a:r>
            <a:r>
              <a:rPr lang="en-US" altLang="ja-JP" sz="2000" dirty="0" err="1" smtClean="0"/>
              <a:t>calcTax</a:t>
            </a:r>
            <a:r>
              <a:rPr lang="en-US" altLang="ja-JP" sz="2000" dirty="0" smtClean="0"/>
              <a:t>(</a:t>
            </a:r>
            <a:r>
              <a:rPr lang="en-US" altLang="ja-JP" sz="2000" dirty="0" err="1" smtClean="0"/>
              <a:t>int</a:t>
            </a:r>
            <a:r>
              <a:rPr lang="en-US" altLang="ja-JP" sz="2000" dirty="0" smtClean="0"/>
              <a:t> amount){ … }</a:t>
            </a:r>
            <a:endParaRPr lang="en-US" altLang="ja-JP" sz="2000" dirty="0"/>
          </a:p>
          <a:p>
            <a:r>
              <a:rPr kumimoji="1" lang="en-US" altLang="ja-JP" sz="2000" dirty="0" smtClean="0"/>
              <a:t>}</a:t>
            </a:r>
            <a:endParaRPr kumimoji="1" lang="ja-JP" altLang="en-US" sz="2000" dirty="0"/>
          </a:p>
        </p:txBody>
      </p:sp>
      <p:sp>
        <p:nvSpPr>
          <p:cNvPr id="6" name="テキスト ボックス 5"/>
          <p:cNvSpPr txBox="1"/>
          <p:nvPr/>
        </p:nvSpPr>
        <p:spPr>
          <a:xfrm>
            <a:off x="4699687" y="1635211"/>
            <a:ext cx="4159020" cy="2862322"/>
          </a:xfrm>
          <a:prstGeom prst="rect">
            <a:avLst/>
          </a:prstGeom>
          <a:solidFill>
            <a:schemeClr val="accent6">
              <a:lumMod val="20000"/>
              <a:lumOff val="80000"/>
            </a:schemeClr>
          </a:solidFill>
        </p:spPr>
        <p:txBody>
          <a:bodyPr wrap="square" rtlCol="0">
            <a:spAutoFit/>
          </a:bodyPr>
          <a:lstStyle/>
          <a:p>
            <a:r>
              <a:rPr lang="en-US" altLang="ja-JP" sz="2000" dirty="0"/>
              <a:t>abstract class Customer{ </a:t>
            </a:r>
            <a:endParaRPr lang="en-US" altLang="ja-JP" sz="2000" dirty="0" smtClean="0"/>
          </a:p>
          <a:p>
            <a:r>
              <a:rPr lang="en-US" altLang="ja-JP" sz="2000" dirty="0"/>
              <a:t> </a:t>
            </a:r>
            <a:r>
              <a:rPr lang="en-US" altLang="ja-JP" sz="2000" dirty="0" smtClean="0"/>
              <a:t>   </a:t>
            </a:r>
            <a:r>
              <a:rPr lang="en-US" altLang="ja-JP" sz="2000" dirty="0" smtClean="0">
                <a:solidFill>
                  <a:srgbClr val="FF0000"/>
                </a:solidFill>
              </a:rPr>
              <a:t>double</a:t>
            </a:r>
            <a:r>
              <a:rPr lang="en-US" altLang="ja-JP" sz="2000" dirty="0" smtClean="0"/>
              <a:t> </a:t>
            </a:r>
            <a:r>
              <a:rPr lang="en-US" altLang="ja-JP" sz="2000" dirty="0" err="1" smtClean="0"/>
              <a:t>calcTax</a:t>
            </a:r>
            <a:r>
              <a:rPr lang="en-US" altLang="ja-JP" sz="2000" dirty="0" smtClean="0"/>
              <a:t>(</a:t>
            </a:r>
            <a:r>
              <a:rPr lang="en-US" altLang="ja-JP" sz="2000" dirty="0" err="1" smtClean="0"/>
              <a:t>int</a:t>
            </a:r>
            <a:r>
              <a:rPr lang="en-US" altLang="ja-JP" sz="2000" dirty="0" smtClean="0"/>
              <a:t> amount){ … }</a:t>
            </a:r>
            <a:endParaRPr lang="en-US" altLang="ja-JP" sz="2000" dirty="0"/>
          </a:p>
          <a:p>
            <a:r>
              <a:rPr lang="en-US" altLang="ja-JP" sz="2000" dirty="0" smtClean="0"/>
              <a:t>}</a:t>
            </a:r>
            <a:endParaRPr lang="en-US" altLang="ja-JP" sz="2000" dirty="0"/>
          </a:p>
          <a:p>
            <a:endParaRPr lang="en-US" altLang="ja-JP" sz="2000" dirty="0"/>
          </a:p>
          <a:p>
            <a:r>
              <a:rPr lang="en-US" altLang="ja-JP" sz="2000" dirty="0"/>
              <a:t>class </a:t>
            </a:r>
            <a:r>
              <a:rPr lang="en-US" altLang="ja-JP" sz="2000" dirty="0" err="1"/>
              <a:t>RegularCustomer</a:t>
            </a:r>
            <a:endParaRPr lang="en-US" altLang="ja-JP" sz="2000" dirty="0"/>
          </a:p>
          <a:p>
            <a:r>
              <a:rPr lang="en-US" altLang="ja-JP" sz="2000" dirty="0"/>
              <a:t>        extends Customer</a:t>
            </a:r>
            <a:r>
              <a:rPr lang="en-US" altLang="ja-JP" sz="2000" dirty="0" smtClean="0"/>
              <a:t>{ … }</a:t>
            </a:r>
          </a:p>
          <a:p>
            <a:endParaRPr lang="en-US" altLang="ja-JP" sz="2000" dirty="0"/>
          </a:p>
          <a:p>
            <a:r>
              <a:rPr lang="en-US" altLang="ja-JP" sz="2000" dirty="0"/>
              <a:t>class </a:t>
            </a:r>
            <a:r>
              <a:rPr lang="en-US" altLang="ja-JP" sz="2000" dirty="0" err="1"/>
              <a:t>PremiumCustomer</a:t>
            </a:r>
            <a:endParaRPr lang="en-US" altLang="ja-JP" sz="2000" dirty="0"/>
          </a:p>
          <a:p>
            <a:r>
              <a:rPr lang="en-US" altLang="ja-JP" sz="2000" dirty="0"/>
              <a:t>        extends Customer</a:t>
            </a:r>
            <a:r>
              <a:rPr lang="en-US" altLang="ja-JP" sz="2000" dirty="0" smtClean="0"/>
              <a:t>{ … }</a:t>
            </a:r>
            <a:endParaRPr lang="ja-JP" altLang="en-US" sz="2000" dirty="0"/>
          </a:p>
        </p:txBody>
      </p:sp>
      <p:sp>
        <p:nvSpPr>
          <p:cNvPr id="7" name="正方形/長方形 6"/>
          <p:cNvSpPr/>
          <p:nvPr/>
        </p:nvSpPr>
        <p:spPr>
          <a:xfrm>
            <a:off x="682982" y="2906377"/>
            <a:ext cx="3223335" cy="348888"/>
          </a:xfrm>
          <a:prstGeom prst="rect">
            <a:avLst/>
          </a:prstGeom>
          <a:no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正方形/長方形 7"/>
          <p:cNvSpPr/>
          <p:nvPr/>
        </p:nvSpPr>
        <p:spPr>
          <a:xfrm>
            <a:off x="682982" y="4434034"/>
            <a:ext cx="3223335" cy="348888"/>
          </a:xfrm>
          <a:prstGeom prst="rect">
            <a:avLst/>
          </a:prstGeom>
          <a:no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正方形/長方形 8"/>
          <p:cNvSpPr/>
          <p:nvPr/>
        </p:nvSpPr>
        <p:spPr>
          <a:xfrm>
            <a:off x="4990416" y="1990758"/>
            <a:ext cx="3703529" cy="348888"/>
          </a:xfrm>
          <a:prstGeom prst="rect">
            <a:avLst/>
          </a:prstGeom>
          <a:no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0" name="直線矢印コネクタ 9"/>
          <p:cNvCxnSpPr/>
          <p:nvPr/>
        </p:nvCxnSpPr>
        <p:spPr>
          <a:xfrm>
            <a:off x="4513478" y="2208684"/>
            <a:ext cx="476938" cy="0"/>
          </a:xfrm>
          <a:prstGeom prst="straightConnector1">
            <a:avLst/>
          </a:prstGeom>
          <a:ln w="3810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11" name="カギ線コネクタ 10"/>
          <p:cNvCxnSpPr/>
          <p:nvPr/>
        </p:nvCxnSpPr>
        <p:spPr>
          <a:xfrm rot="5400000" flipH="1" flipV="1">
            <a:off x="3773829" y="2341172"/>
            <a:ext cx="872139" cy="607164"/>
          </a:xfrm>
          <a:prstGeom prst="bentConnector3">
            <a:avLst>
              <a:gd name="adj1" fmla="val 513"/>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12" name="カギ線コネクタ 11"/>
          <p:cNvCxnSpPr/>
          <p:nvPr/>
        </p:nvCxnSpPr>
        <p:spPr>
          <a:xfrm rot="5400000" flipH="1" flipV="1">
            <a:off x="3450696" y="3545695"/>
            <a:ext cx="1542106" cy="583461"/>
          </a:xfrm>
          <a:prstGeom prst="bentConnector3">
            <a:avLst>
              <a:gd name="adj1" fmla="val 1140"/>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sp>
        <p:nvSpPr>
          <p:cNvPr id="13" name="テキスト ボックス 12"/>
          <p:cNvSpPr txBox="1"/>
          <p:nvPr/>
        </p:nvSpPr>
        <p:spPr>
          <a:xfrm>
            <a:off x="682982" y="5208422"/>
            <a:ext cx="7744128" cy="954107"/>
          </a:xfrm>
          <a:prstGeom prst="rect">
            <a:avLst/>
          </a:prstGeom>
          <a:noFill/>
          <a:ln>
            <a:solidFill>
              <a:srgbClr val="0070C0"/>
            </a:solidFill>
          </a:ln>
        </p:spPr>
        <p:txBody>
          <a:bodyPr wrap="square" rtlCol="0">
            <a:spAutoFit/>
          </a:bodyPr>
          <a:lstStyle/>
          <a:p>
            <a:pPr algn="ctr"/>
            <a:r>
              <a:rPr kumimoji="1" lang="ja-JP" altLang="en-US" sz="2800" dirty="0" smtClean="0"/>
              <a:t>メソッド引き上げ</a:t>
            </a:r>
            <a:r>
              <a:rPr kumimoji="1" lang="en-US" altLang="ja-JP" sz="2800" dirty="0" smtClean="0"/>
              <a:t>(</a:t>
            </a:r>
            <a:r>
              <a:rPr kumimoji="1" lang="ja-JP" altLang="en-US" sz="2800" dirty="0" smtClean="0"/>
              <a:t>青枠</a:t>
            </a:r>
            <a:r>
              <a:rPr kumimoji="1" lang="en-US" altLang="ja-JP" sz="2800" dirty="0" smtClean="0"/>
              <a:t>)</a:t>
            </a:r>
            <a:r>
              <a:rPr kumimoji="1" lang="ja-JP" altLang="en-US" sz="2800" dirty="0" smtClean="0"/>
              <a:t>に加え，</a:t>
            </a:r>
            <a:endParaRPr kumimoji="1" lang="en-US" altLang="ja-JP" sz="2800" dirty="0" smtClean="0"/>
          </a:p>
          <a:p>
            <a:pPr algn="ctr"/>
            <a:r>
              <a:rPr lang="ja-JP" altLang="en-US" sz="2800" dirty="0" smtClean="0"/>
              <a:t>非リファクタリング変更</a:t>
            </a:r>
            <a:r>
              <a:rPr lang="en-US" altLang="ja-JP" sz="2800" dirty="0" smtClean="0"/>
              <a:t>(</a:t>
            </a:r>
            <a:r>
              <a:rPr lang="ja-JP" altLang="en-US" sz="2800" dirty="0" smtClean="0"/>
              <a:t>赤</a:t>
            </a:r>
            <a:r>
              <a:rPr lang="en-US" altLang="ja-JP" sz="2800" dirty="0" smtClean="0"/>
              <a:t>)</a:t>
            </a:r>
            <a:r>
              <a:rPr lang="ja-JP" altLang="en-US" sz="2800" dirty="0" smtClean="0"/>
              <a:t>が行われた</a:t>
            </a:r>
            <a:endParaRPr kumimoji="1" lang="ja-JP" altLang="en-US" sz="2800" dirty="0"/>
          </a:p>
        </p:txBody>
      </p:sp>
    </p:spTree>
    <p:extLst>
      <p:ext uri="{BB962C8B-B14F-4D97-AF65-F5344CB8AC3E}">
        <p14:creationId xmlns:p14="http://schemas.microsoft.com/office/powerpoint/2010/main" val="381603432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正方形/長方形 18"/>
          <p:cNvSpPr/>
          <p:nvPr/>
        </p:nvSpPr>
        <p:spPr>
          <a:xfrm>
            <a:off x="1845276" y="4474478"/>
            <a:ext cx="5521129" cy="1834251"/>
          </a:xfrm>
          <a:prstGeom prst="rect">
            <a:avLst/>
          </a:prstGeom>
          <a:solidFill>
            <a:schemeClr val="accent5">
              <a:lumMod val="9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2" name="タイトル 1"/>
          <p:cNvSpPr>
            <a:spLocks noGrp="1"/>
          </p:cNvSpPr>
          <p:nvPr>
            <p:ph type="title"/>
          </p:nvPr>
        </p:nvSpPr>
        <p:spPr/>
        <p:txBody>
          <a:bodyPr/>
          <a:lstStyle/>
          <a:p>
            <a:r>
              <a:rPr kumimoji="1" lang="ja-JP" altLang="en-US" dirty="0" smtClean="0"/>
              <a:t>リファクタリング検出</a:t>
            </a:r>
            <a:r>
              <a:rPr lang="ja-JP" altLang="en-US" dirty="0"/>
              <a:t>必要性</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リファクタリングが</a:t>
            </a:r>
            <a:r>
              <a:rPr lang="ja-JP" altLang="en-US" dirty="0"/>
              <a:t>ソースコードの品質に与える影響に関心が持たれている</a:t>
            </a:r>
            <a:endParaRPr lang="en-US" altLang="ja-JP" dirty="0"/>
          </a:p>
          <a:p>
            <a:r>
              <a:rPr kumimoji="1" lang="ja-JP" altLang="en-US" dirty="0" smtClean="0"/>
              <a:t>リファクタリングに関する調査を行うために，ソースコードから自動的にリファクタリングを検出するためのツールが必要となる</a:t>
            </a:r>
            <a:endParaRPr kumimoji="1" lang="ja-JP" altLang="en-US" dirty="0"/>
          </a:p>
        </p:txBody>
      </p:sp>
      <p:sp>
        <p:nvSpPr>
          <p:cNvPr id="4" name="スライド番号プレースホルダー 3"/>
          <p:cNvSpPr>
            <a:spLocks noGrp="1"/>
          </p:cNvSpPr>
          <p:nvPr>
            <p:ph type="sldNum" sz="quarter" idx="12"/>
          </p:nvPr>
        </p:nvSpPr>
        <p:spPr/>
        <p:txBody>
          <a:bodyPr/>
          <a:lstStyle/>
          <a:p>
            <a:fld id="{04B3F2D8-AADF-41CF-B8BC-E48199EDBE0E}" type="slidenum">
              <a:rPr kumimoji="1" lang="ja-JP" altLang="en-US" smtClean="0"/>
              <a:t>6</a:t>
            </a:fld>
            <a:endParaRPr kumimoji="1" lang="ja-JP" altLang="en-US"/>
          </a:p>
        </p:txBody>
      </p:sp>
      <p:sp>
        <p:nvSpPr>
          <p:cNvPr id="8" name="メモ 7"/>
          <p:cNvSpPr/>
          <p:nvPr/>
        </p:nvSpPr>
        <p:spPr>
          <a:xfrm>
            <a:off x="1997676" y="4581570"/>
            <a:ext cx="1029729" cy="1326291"/>
          </a:xfrm>
          <a:prstGeom prst="foldedCorner">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0" name="テキスト ボックス 9"/>
          <p:cNvSpPr txBox="1"/>
          <p:nvPr/>
        </p:nvSpPr>
        <p:spPr>
          <a:xfrm>
            <a:off x="1997676" y="4820467"/>
            <a:ext cx="1029729" cy="784830"/>
          </a:xfrm>
          <a:prstGeom prst="rect">
            <a:avLst/>
          </a:prstGeom>
          <a:noFill/>
        </p:spPr>
        <p:txBody>
          <a:bodyPr wrap="square" rtlCol="0">
            <a:spAutoFit/>
          </a:bodyPr>
          <a:lstStyle/>
          <a:p>
            <a:r>
              <a:rPr lang="en-US" altLang="ja-JP" sz="900" dirty="0" smtClean="0"/>
              <a:t>…</a:t>
            </a:r>
          </a:p>
          <a:p>
            <a:r>
              <a:rPr lang="en-US" altLang="ja-JP" sz="900" dirty="0" smtClean="0"/>
              <a:t>void </a:t>
            </a:r>
            <a:r>
              <a:rPr lang="en-US" altLang="ja-JP" sz="900" dirty="0" err="1" smtClean="0"/>
              <a:t>func</a:t>
            </a:r>
            <a:r>
              <a:rPr lang="en-US" altLang="ja-JP" sz="900" dirty="0" smtClean="0"/>
              <a:t>(){</a:t>
            </a:r>
          </a:p>
          <a:p>
            <a:r>
              <a:rPr kumimoji="1" lang="en-US" altLang="ja-JP" sz="900" dirty="0" smtClean="0"/>
              <a:t>    a = 3 + 5;</a:t>
            </a:r>
            <a:endParaRPr kumimoji="1" lang="en-US" altLang="ja-JP" sz="900" dirty="0"/>
          </a:p>
          <a:p>
            <a:r>
              <a:rPr lang="en-US" altLang="ja-JP" sz="900" dirty="0" smtClean="0"/>
              <a:t>}</a:t>
            </a:r>
          </a:p>
          <a:p>
            <a:r>
              <a:rPr kumimoji="1" lang="en-US" altLang="ja-JP" sz="900" dirty="0" smtClean="0"/>
              <a:t>…</a:t>
            </a:r>
            <a:endParaRPr kumimoji="1" lang="ja-JP" altLang="en-US" sz="900" dirty="0"/>
          </a:p>
        </p:txBody>
      </p:sp>
      <p:sp>
        <p:nvSpPr>
          <p:cNvPr id="11" name="メモ 10"/>
          <p:cNvSpPr/>
          <p:nvPr/>
        </p:nvSpPr>
        <p:spPr>
          <a:xfrm>
            <a:off x="3544330" y="4581570"/>
            <a:ext cx="1029729" cy="1326291"/>
          </a:xfrm>
          <a:prstGeom prst="foldedCorner">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2" name="テキスト ボックス 11"/>
          <p:cNvSpPr txBox="1"/>
          <p:nvPr/>
        </p:nvSpPr>
        <p:spPr>
          <a:xfrm>
            <a:off x="3544330" y="4581570"/>
            <a:ext cx="1029729" cy="1061829"/>
          </a:xfrm>
          <a:prstGeom prst="rect">
            <a:avLst/>
          </a:prstGeom>
          <a:noFill/>
        </p:spPr>
        <p:txBody>
          <a:bodyPr wrap="square" rtlCol="0">
            <a:spAutoFit/>
          </a:bodyPr>
          <a:lstStyle/>
          <a:p>
            <a:r>
              <a:rPr lang="en-US" altLang="ja-JP" sz="900" dirty="0" smtClean="0"/>
              <a:t>…</a:t>
            </a:r>
          </a:p>
          <a:p>
            <a:r>
              <a:rPr lang="en-US" altLang="ja-JP" sz="900" dirty="0" smtClean="0"/>
              <a:t>void </a:t>
            </a:r>
            <a:r>
              <a:rPr lang="en-US" altLang="ja-JP" sz="900" dirty="0" err="1" smtClean="0"/>
              <a:t>func</a:t>
            </a:r>
            <a:r>
              <a:rPr lang="en-US" altLang="ja-JP" sz="900" dirty="0" smtClean="0"/>
              <a:t>(){</a:t>
            </a:r>
          </a:p>
          <a:p>
            <a:r>
              <a:rPr kumimoji="1" lang="en-US" altLang="ja-JP" sz="900" dirty="0" smtClean="0"/>
              <a:t>    a = </a:t>
            </a:r>
            <a:r>
              <a:rPr kumimoji="1" lang="en-US" altLang="ja-JP" sz="900" dirty="0" err="1" smtClean="0"/>
              <a:t>calc</a:t>
            </a:r>
            <a:r>
              <a:rPr kumimoji="1" lang="en-US" altLang="ja-JP" sz="900" dirty="0" smtClean="0"/>
              <a:t>();</a:t>
            </a:r>
            <a:endParaRPr kumimoji="1" lang="en-US" altLang="ja-JP" sz="900" dirty="0"/>
          </a:p>
          <a:p>
            <a:r>
              <a:rPr lang="en-US" altLang="ja-JP" sz="900" dirty="0" smtClean="0"/>
              <a:t>}</a:t>
            </a:r>
          </a:p>
          <a:p>
            <a:endParaRPr lang="en-US" altLang="ja-JP" sz="900" dirty="0"/>
          </a:p>
          <a:p>
            <a:r>
              <a:rPr lang="en-US" altLang="ja-JP" sz="900" dirty="0" err="1" smtClean="0"/>
              <a:t>int</a:t>
            </a:r>
            <a:r>
              <a:rPr lang="en-US" altLang="ja-JP" sz="900" dirty="0" smtClean="0"/>
              <a:t> </a:t>
            </a:r>
            <a:r>
              <a:rPr lang="en-US" altLang="ja-JP" sz="900" dirty="0" err="1" smtClean="0"/>
              <a:t>calc</a:t>
            </a:r>
            <a:r>
              <a:rPr lang="en-US" altLang="ja-JP" sz="900" dirty="0" smtClean="0"/>
              <a:t>(){</a:t>
            </a:r>
          </a:p>
          <a:p>
            <a:r>
              <a:rPr kumimoji="1" lang="en-US" altLang="ja-JP" sz="900" dirty="0" smtClean="0"/>
              <a:t>…</a:t>
            </a:r>
            <a:endParaRPr kumimoji="1" lang="ja-JP" altLang="en-US" sz="900" dirty="0"/>
          </a:p>
        </p:txBody>
      </p:sp>
      <p:sp>
        <p:nvSpPr>
          <p:cNvPr id="13" name="左右矢印 12"/>
          <p:cNvSpPr/>
          <p:nvPr/>
        </p:nvSpPr>
        <p:spPr>
          <a:xfrm>
            <a:off x="3027405" y="5075840"/>
            <a:ext cx="516925" cy="255373"/>
          </a:xfrm>
          <a:prstGeom prst="leftRightArrow">
            <a:avLst/>
          </a:prstGeom>
          <a:solidFill>
            <a:schemeClr val="tx2">
              <a:lumMod val="85000"/>
              <a:lumOff val="1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4" name="円/楕円 13"/>
          <p:cNvSpPr/>
          <p:nvPr/>
        </p:nvSpPr>
        <p:spPr>
          <a:xfrm>
            <a:off x="3892378" y="4762801"/>
            <a:ext cx="510746" cy="510746"/>
          </a:xfrm>
          <a:prstGeom prst="ellipse">
            <a:avLst/>
          </a:prstGeom>
          <a:no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cxnSp>
        <p:nvCxnSpPr>
          <p:cNvPr id="16" name="直線コネクタ 15"/>
          <p:cNvCxnSpPr>
            <a:stCxn id="14" idx="5"/>
          </p:cNvCxnSpPr>
          <p:nvPr/>
        </p:nvCxnSpPr>
        <p:spPr>
          <a:xfrm>
            <a:off x="4328327" y="5198750"/>
            <a:ext cx="507284" cy="52787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7" name="四角形吹き出し 16"/>
          <p:cNvSpPr/>
          <p:nvPr/>
        </p:nvSpPr>
        <p:spPr>
          <a:xfrm>
            <a:off x="5010007" y="5018173"/>
            <a:ext cx="2158889" cy="1136822"/>
          </a:xfrm>
          <a:prstGeom prst="wedgeRectCallout">
            <a:avLst>
              <a:gd name="adj1" fmla="val -84372"/>
              <a:gd name="adj2" fmla="val -45060"/>
            </a:avLst>
          </a:prstGeom>
          <a:solidFill>
            <a:schemeClr val="accent2">
              <a:lumMod val="20000"/>
              <a:lumOff val="80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8" name="テキスト ボックス 17"/>
          <p:cNvSpPr txBox="1"/>
          <p:nvPr/>
        </p:nvSpPr>
        <p:spPr>
          <a:xfrm>
            <a:off x="5010007" y="5112484"/>
            <a:ext cx="2356398" cy="923330"/>
          </a:xfrm>
          <a:prstGeom prst="rect">
            <a:avLst/>
          </a:prstGeom>
          <a:noFill/>
        </p:spPr>
        <p:txBody>
          <a:bodyPr wrap="square" rtlCol="0">
            <a:spAutoFit/>
          </a:bodyPr>
          <a:lstStyle/>
          <a:p>
            <a:r>
              <a:rPr kumimoji="1" lang="ja-JP" altLang="en-US" dirty="0" smtClean="0"/>
              <a:t>メソッド抽出</a:t>
            </a:r>
            <a:endParaRPr kumimoji="1" lang="en-US" altLang="ja-JP" dirty="0" smtClean="0"/>
          </a:p>
          <a:p>
            <a:r>
              <a:rPr lang="ja-JP" altLang="en-US" dirty="0" smtClean="0"/>
              <a:t>フィールド引き上げ</a:t>
            </a:r>
            <a:endParaRPr lang="en-US" altLang="ja-JP" dirty="0" smtClean="0"/>
          </a:p>
          <a:p>
            <a:r>
              <a:rPr kumimoji="1" lang="en-US" altLang="ja-JP" dirty="0" smtClean="0"/>
              <a:t>…</a:t>
            </a:r>
            <a:endParaRPr kumimoji="1" lang="ja-JP" altLang="en-US" dirty="0"/>
          </a:p>
        </p:txBody>
      </p:sp>
    </p:spTree>
    <p:extLst>
      <p:ext uri="{BB962C8B-B14F-4D97-AF65-F5344CB8AC3E}">
        <p14:creationId xmlns:p14="http://schemas.microsoft.com/office/powerpoint/2010/main" val="416309789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研究背景</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複数のリファクタリングや非リファクタリングが同時に適用されている場合，現状では検出が難しい</a:t>
            </a:r>
            <a:endParaRPr kumimoji="1" lang="en-US" altLang="ja-JP" dirty="0" smtClean="0"/>
          </a:p>
          <a:p>
            <a:endParaRPr kumimoji="1" lang="ja-JP" altLang="en-US" dirty="0"/>
          </a:p>
        </p:txBody>
      </p:sp>
      <p:sp>
        <p:nvSpPr>
          <p:cNvPr id="4" name="テキスト ボックス 3"/>
          <p:cNvSpPr txBox="1"/>
          <p:nvPr/>
        </p:nvSpPr>
        <p:spPr>
          <a:xfrm>
            <a:off x="695070" y="4336550"/>
            <a:ext cx="7871361" cy="954107"/>
          </a:xfrm>
          <a:prstGeom prst="rect">
            <a:avLst/>
          </a:prstGeom>
          <a:noFill/>
          <a:ln>
            <a:solidFill>
              <a:srgbClr val="FF0000"/>
            </a:solidFill>
          </a:ln>
        </p:spPr>
        <p:txBody>
          <a:bodyPr wrap="square" rtlCol="0">
            <a:spAutoFit/>
          </a:bodyPr>
          <a:lstStyle/>
          <a:p>
            <a:r>
              <a:rPr kumimoji="1" lang="ja-JP" altLang="en-US" sz="2800" dirty="0" smtClean="0"/>
              <a:t>探索的手法を用いることで，複数のリファクタリングが適用されていても検出</a:t>
            </a:r>
            <a:r>
              <a:rPr lang="ja-JP" altLang="en-US" sz="2800" dirty="0" smtClean="0"/>
              <a:t>する研究がされている</a:t>
            </a:r>
            <a:r>
              <a:rPr lang="en-US" altLang="ja-JP" sz="2800" dirty="0" smtClean="0"/>
              <a:t>[2]</a:t>
            </a:r>
            <a:endParaRPr kumimoji="1" lang="ja-JP" altLang="en-US" sz="2800" dirty="0"/>
          </a:p>
        </p:txBody>
      </p:sp>
      <p:sp>
        <p:nvSpPr>
          <p:cNvPr id="5" name="テキスト ボックス 4"/>
          <p:cNvSpPr txBox="1"/>
          <p:nvPr/>
        </p:nvSpPr>
        <p:spPr>
          <a:xfrm>
            <a:off x="325527" y="5574422"/>
            <a:ext cx="8610448" cy="646331"/>
          </a:xfrm>
          <a:prstGeom prst="rect">
            <a:avLst/>
          </a:prstGeom>
          <a:solidFill>
            <a:schemeClr val="accent4">
              <a:lumMod val="20000"/>
              <a:lumOff val="80000"/>
            </a:schemeClr>
          </a:solidFill>
        </p:spPr>
        <p:txBody>
          <a:bodyPr wrap="square" rtlCol="0">
            <a:spAutoFit/>
          </a:bodyPr>
          <a:lstStyle/>
          <a:p>
            <a:r>
              <a:rPr lang="en-US" altLang="ja-JP" dirty="0" smtClean="0"/>
              <a:t>[2] Hayashi</a:t>
            </a:r>
            <a:r>
              <a:rPr lang="en-US" altLang="ja-JP" dirty="0"/>
              <a:t>, et al</a:t>
            </a:r>
            <a:r>
              <a:rPr lang="ja-JP" altLang="en-US" dirty="0" err="1"/>
              <a:t>，</a:t>
            </a:r>
            <a:r>
              <a:rPr lang="ja-JP" altLang="en-US" dirty="0"/>
              <a:t>“</a:t>
            </a:r>
            <a:r>
              <a:rPr lang="en-US" altLang="ja-JP" dirty="0"/>
              <a:t>Search-Based Refactoring Detection from Source Code Revisions”, IEICE Transactions on Information and Systems, 2010.</a:t>
            </a:r>
            <a:endParaRPr kumimoji="1" lang="ja-JP" altLang="en-US" dirty="0"/>
          </a:p>
        </p:txBody>
      </p:sp>
      <p:sp>
        <p:nvSpPr>
          <p:cNvPr id="6" name="スライド番号プレースホルダー 5"/>
          <p:cNvSpPr>
            <a:spLocks noGrp="1"/>
          </p:cNvSpPr>
          <p:nvPr>
            <p:ph type="sldNum" sz="quarter" idx="12"/>
          </p:nvPr>
        </p:nvSpPr>
        <p:spPr/>
        <p:txBody>
          <a:bodyPr/>
          <a:lstStyle/>
          <a:p>
            <a:fld id="{04B3F2D8-AADF-41CF-B8BC-E48199EDBE0E}" type="slidenum">
              <a:rPr kumimoji="1" lang="ja-JP" altLang="en-US" smtClean="0"/>
              <a:t>7</a:t>
            </a:fld>
            <a:endParaRPr kumimoji="1" lang="ja-JP" altLang="en-US"/>
          </a:p>
        </p:txBody>
      </p:sp>
      <p:sp>
        <p:nvSpPr>
          <p:cNvPr id="7" name="下矢印 6"/>
          <p:cNvSpPr/>
          <p:nvPr/>
        </p:nvSpPr>
        <p:spPr>
          <a:xfrm>
            <a:off x="3163330" y="3301591"/>
            <a:ext cx="3155092" cy="798839"/>
          </a:xfrm>
          <a:prstGeom prst="downArrow">
            <a:avLst>
              <a:gd name="adj1" fmla="val 50000"/>
              <a:gd name="adj2" fmla="val 53883"/>
            </a:avLst>
          </a:prstGeom>
          <a:solidFill>
            <a:srgbClr val="92D050"/>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Tree>
    <p:extLst>
      <p:ext uri="{BB962C8B-B14F-4D97-AF65-F5344CB8AC3E}">
        <p14:creationId xmlns:p14="http://schemas.microsoft.com/office/powerpoint/2010/main" val="386171617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先行研究の手法</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コミット</a:t>
            </a:r>
            <a:r>
              <a:rPr kumimoji="1" lang="en-US" altLang="ja-JP" dirty="0" smtClean="0"/>
              <a:t>A</a:t>
            </a:r>
            <a:r>
              <a:rPr kumimoji="1" lang="ja-JP" altLang="en-US" dirty="0" smtClean="0"/>
              <a:t>からコミット</a:t>
            </a:r>
            <a:r>
              <a:rPr kumimoji="1" lang="en-US" altLang="ja-JP" dirty="0" smtClean="0"/>
              <a:t>B</a:t>
            </a:r>
            <a:r>
              <a:rPr kumimoji="1" lang="ja-JP" altLang="en-US" dirty="0" smtClean="0"/>
              <a:t>の間に行われたリファクタリングを検出したい</a:t>
            </a:r>
            <a:endParaRPr kumimoji="1" lang="en-US" altLang="ja-JP" dirty="0" smtClean="0"/>
          </a:p>
          <a:p>
            <a:r>
              <a:rPr lang="en-US" altLang="ja-JP" dirty="0" smtClean="0"/>
              <a:t>A</a:t>
            </a:r>
            <a:r>
              <a:rPr lang="ja-JP" altLang="en-US" dirty="0" smtClean="0"/>
              <a:t>に探索的にリファクタリングを適用することで，</a:t>
            </a:r>
            <a:r>
              <a:rPr lang="en-US" altLang="ja-JP" dirty="0" smtClean="0"/>
              <a:t>B</a:t>
            </a:r>
            <a:r>
              <a:rPr lang="ja-JP" altLang="en-US" dirty="0" smtClean="0"/>
              <a:t>に近づけていく</a:t>
            </a:r>
            <a:endParaRPr kumimoji="1" lang="ja-JP" altLang="en-US" dirty="0"/>
          </a:p>
        </p:txBody>
      </p:sp>
      <p:sp>
        <p:nvSpPr>
          <p:cNvPr id="4" name="スライド番号プレースホルダー 3"/>
          <p:cNvSpPr>
            <a:spLocks noGrp="1"/>
          </p:cNvSpPr>
          <p:nvPr>
            <p:ph type="sldNum" sz="quarter" idx="12"/>
          </p:nvPr>
        </p:nvSpPr>
        <p:spPr/>
        <p:txBody>
          <a:bodyPr/>
          <a:lstStyle/>
          <a:p>
            <a:fld id="{04B3F2D8-AADF-41CF-B8BC-E48199EDBE0E}" type="slidenum">
              <a:rPr kumimoji="1" lang="ja-JP" altLang="en-US" smtClean="0"/>
              <a:t>8</a:t>
            </a:fld>
            <a:endParaRPr kumimoji="1" lang="ja-JP" altLang="en-US"/>
          </a:p>
        </p:txBody>
      </p:sp>
      <p:sp>
        <p:nvSpPr>
          <p:cNvPr id="5" name="メモ 4"/>
          <p:cNvSpPr/>
          <p:nvPr/>
        </p:nvSpPr>
        <p:spPr>
          <a:xfrm>
            <a:off x="1054444" y="4596712"/>
            <a:ext cx="634314" cy="650789"/>
          </a:xfrm>
          <a:prstGeom prst="foldedCorner">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cxnSp>
        <p:nvCxnSpPr>
          <p:cNvPr id="7" name="直線矢印コネクタ 6"/>
          <p:cNvCxnSpPr/>
          <p:nvPr/>
        </p:nvCxnSpPr>
        <p:spPr>
          <a:xfrm flipV="1">
            <a:off x="1746422" y="4440195"/>
            <a:ext cx="757881" cy="354227"/>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 name="角丸四角形 8"/>
          <p:cNvSpPr/>
          <p:nvPr/>
        </p:nvSpPr>
        <p:spPr>
          <a:xfrm>
            <a:off x="1136822" y="4712043"/>
            <a:ext cx="469556" cy="210063"/>
          </a:xfrm>
          <a:prstGeom prst="roundRect">
            <a:avLst/>
          </a:prstGeom>
          <a:solidFill>
            <a:srgbClr val="92D050"/>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0" name="角丸四角形 9"/>
          <p:cNvSpPr/>
          <p:nvPr/>
        </p:nvSpPr>
        <p:spPr>
          <a:xfrm>
            <a:off x="1136822" y="4794422"/>
            <a:ext cx="259492" cy="210063"/>
          </a:xfrm>
          <a:prstGeom prst="roundRect">
            <a:avLst/>
          </a:prstGeom>
          <a:solidFill>
            <a:srgbClr val="92D050"/>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1" name="メモ 10"/>
          <p:cNvSpPr/>
          <p:nvPr/>
        </p:nvSpPr>
        <p:spPr>
          <a:xfrm>
            <a:off x="2561967" y="3960337"/>
            <a:ext cx="634314" cy="650789"/>
          </a:xfrm>
          <a:prstGeom prst="foldedCorner">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2" name="角丸四角形 11"/>
          <p:cNvSpPr/>
          <p:nvPr/>
        </p:nvSpPr>
        <p:spPr>
          <a:xfrm>
            <a:off x="2644345" y="4075668"/>
            <a:ext cx="469556" cy="210063"/>
          </a:xfrm>
          <a:prstGeom prst="roundRect">
            <a:avLst/>
          </a:prstGeom>
          <a:solidFill>
            <a:srgbClr val="92D050"/>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3" name="角丸四角形 12"/>
          <p:cNvSpPr/>
          <p:nvPr/>
        </p:nvSpPr>
        <p:spPr>
          <a:xfrm>
            <a:off x="2644345" y="4415779"/>
            <a:ext cx="329515" cy="105031"/>
          </a:xfrm>
          <a:prstGeom prst="roundRect">
            <a:avLst/>
          </a:prstGeom>
          <a:solidFill>
            <a:srgbClr val="92D050"/>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4" name="テキスト ボックス 13"/>
          <p:cNvSpPr txBox="1"/>
          <p:nvPr/>
        </p:nvSpPr>
        <p:spPr>
          <a:xfrm>
            <a:off x="1635212" y="4266894"/>
            <a:ext cx="897923" cy="253916"/>
          </a:xfrm>
          <a:prstGeom prst="rect">
            <a:avLst/>
          </a:prstGeom>
          <a:noFill/>
        </p:spPr>
        <p:txBody>
          <a:bodyPr wrap="square" rtlCol="0">
            <a:spAutoFit/>
          </a:bodyPr>
          <a:lstStyle/>
          <a:p>
            <a:r>
              <a:rPr kumimoji="1" lang="ja-JP" altLang="en-US" sz="1050" dirty="0" smtClean="0"/>
              <a:t>メソッド抽出</a:t>
            </a:r>
            <a:endParaRPr kumimoji="1" lang="ja-JP" altLang="en-US" sz="1050" dirty="0"/>
          </a:p>
        </p:txBody>
      </p:sp>
      <p:cxnSp>
        <p:nvCxnSpPr>
          <p:cNvPr id="15" name="直線矢印コネクタ 14"/>
          <p:cNvCxnSpPr/>
          <p:nvPr/>
        </p:nvCxnSpPr>
        <p:spPr>
          <a:xfrm>
            <a:off x="1742306" y="4935126"/>
            <a:ext cx="761997" cy="69359"/>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7" name="メモ 16"/>
          <p:cNvSpPr/>
          <p:nvPr/>
        </p:nvSpPr>
        <p:spPr>
          <a:xfrm>
            <a:off x="2561967" y="4814414"/>
            <a:ext cx="634314" cy="650789"/>
          </a:xfrm>
          <a:prstGeom prst="foldedCorner">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8" name="角丸四角形 17"/>
          <p:cNvSpPr/>
          <p:nvPr/>
        </p:nvSpPr>
        <p:spPr>
          <a:xfrm>
            <a:off x="2644345" y="4929745"/>
            <a:ext cx="469556" cy="210063"/>
          </a:xfrm>
          <a:prstGeom prst="roundRect">
            <a:avLst/>
          </a:prstGeom>
          <a:solidFill>
            <a:srgbClr val="0070C0"/>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9" name="角丸四角形 18"/>
          <p:cNvSpPr/>
          <p:nvPr/>
        </p:nvSpPr>
        <p:spPr>
          <a:xfrm>
            <a:off x="2644345" y="5065218"/>
            <a:ext cx="271850" cy="149180"/>
          </a:xfrm>
          <a:prstGeom prst="roundRect">
            <a:avLst/>
          </a:prstGeom>
          <a:solidFill>
            <a:srgbClr val="0070C0"/>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20" name="テキスト ボックス 19"/>
          <p:cNvSpPr txBox="1"/>
          <p:nvPr/>
        </p:nvSpPr>
        <p:spPr>
          <a:xfrm>
            <a:off x="1742306" y="5012850"/>
            <a:ext cx="897923" cy="253916"/>
          </a:xfrm>
          <a:prstGeom prst="rect">
            <a:avLst/>
          </a:prstGeom>
          <a:noFill/>
        </p:spPr>
        <p:txBody>
          <a:bodyPr wrap="square" rtlCol="0">
            <a:spAutoFit/>
          </a:bodyPr>
          <a:lstStyle/>
          <a:p>
            <a:r>
              <a:rPr kumimoji="1" lang="ja-JP" altLang="en-US" sz="1050" dirty="0" smtClean="0"/>
              <a:t>リネーム</a:t>
            </a:r>
            <a:endParaRPr kumimoji="1" lang="ja-JP" altLang="en-US" sz="1050" dirty="0"/>
          </a:p>
        </p:txBody>
      </p:sp>
      <p:cxnSp>
        <p:nvCxnSpPr>
          <p:cNvPr id="23" name="直線矢印コネクタ 22"/>
          <p:cNvCxnSpPr/>
          <p:nvPr/>
        </p:nvCxnSpPr>
        <p:spPr>
          <a:xfrm>
            <a:off x="1696996" y="5277360"/>
            <a:ext cx="741404" cy="553703"/>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5" name="メモ 24"/>
          <p:cNvSpPr/>
          <p:nvPr/>
        </p:nvSpPr>
        <p:spPr>
          <a:xfrm>
            <a:off x="2557847" y="5667031"/>
            <a:ext cx="634314" cy="650789"/>
          </a:xfrm>
          <a:prstGeom prst="foldedCorner">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26" name="角丸四角形 25"/>
          <p:cNvSpPr/>
          <p:nvPr/>
        </p:nvSpPr>
        <p:spPr>
          <a:xfrm>
            <a:off x="2640226" y="6054811"/>
            <a:ext cx="333634" cy="91725"/>
          </a:xfrm>
          <a:prstGeom prst="roundRect">
            <a:avLst/>
          </a:prstGeom>
          <a:solidFill>
            <a:srgbClr val="92D050"/>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28" name="テキスト ボックス 27"/>
          <p:cNvSpPr txBox="1"/>
          <p:nvPr/>
        </p:nvSpPr>
        <p:spPr>
          <a:xfrm>
            <a:off x="1478692" y="5561943"/>
            <a:ext cx="897923" cy="415498"/>
          </a:xfrm>
          <a:prstGeom prst="rect">
            <a:avLst/>
          </a:prstGeom>
          <a:noFill/>
        </p:spPr>
        <p:txBody>
          <a:bodyPr wrap="square" rtlCol="0">
            <a:spAutoFit/>
          </a:bodyPr>
          <a:lstStyle/>
          <a:p>
            <a:r>
              <a:rPr kumimoji="1" lang="ja-JP" altLang="en-US" sz="1050" dirty="0" smtClean="0"/>
              <a:t>フィールド</a:t>
            </a:r>
            <a:endParaRPr kumimoji="1" lang="en-US" altLang="ja-JP" sz="1050" dirty="0" smtClean="0"/>
          </a:p>
          <a:p>
            <a:r>
              <a:rPr lang="ja-JP" altLang="en-US" sz="1050" dirty="0"/>
              <a:t>引き上</a:t>
            </a:r>
            <a:r>
              <a:rPr lang="ja-JP" altLang="en-US" sz="1050" dirty="0" smtClean="0"/>
              <a:t>げ</a:t>
            </a:r>
            <a:endParaRPr kumimoji="1" lang="ja-JP" altLang="en-US" sz="1050" dirty="0"/>
          </a:p>
        </p:txBody>
      </p:sp>
      <p:sp>
        <p:nvSpPr>
          <p:cNvPr id="29" name="メモ 28"/>
          <p:cNvSpPr/>
          <p:nvPr/>
        </p:nvSpPr>
        <p:spPr>
          <a:xfrm>
            <a:off x="4615248" y="4362061"/>
            <a:ext cx="634314" cy="650789"/>
          </a:xfrm>
          <a:prstGeom prst="foldedCorner">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30" name="角丸四角形 29"/>
          <p:cNvSpPr/>
          <p:nvPr/>
        </p:nvSpPr>
        <p:spPr>
          <a:xfrm>
            <a:off x="4697626" y="4477392"/>
            <a:ext cx="469556" cy="210063"/>
          </a:xfrm>
          <a:prstGeom prst="roundRect">
            <a:avLst/>
          </a:prstGeom>
          <a:solidFill>
            <a:srgbClr val="92D050"/>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31" name="角丸四角形 30"/>
          <p:cNvSpPr/>
          <p:nvPr/>
        </p:nvSpPr>
        <p:spPr>
          <a:xfrm>
            <a:off x="4697626" y="4817503"/>
            <a:ext cx="329515" cy="105031"/>
          </a:xfrm>
          <a:prstGeom prst="roundRect">
            <a:avLst/>
          </a:prstGeom>
          <a:solidFill>
            <a:srgbClr val="0070C0"/>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cxnSp>
        <p:nvCxnSpPr>
          <p:cNvPr id="33" name="直線矢印コネクタ 32"/>
          <p:cNvCxnSpPr/>
          <p:nvPr/>
        </p:nvCxnSpPr>
        <p:spPr>
          <a:xfrm>
            <a:off x="3268363" y="4311556"/>
            <a:ext cx="1264505" cy="375899"/>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5" name="テキスト ボックス 34"/>
          <p:cNvSpPr txBox="1"/>
          <p:nvPr/>
        </p:nvSpPr>
        <p:spPr>
          <a:xfrm>
            <a:off x="384092" y="4223255"/>
            <a:ext cx="1003985" cy="369332"/>
          </a:xfrm>
          <a:prstGeom prst="rect">
            <a:avLst/>
          </a:prstGeom>
          <a:noFill/>
        </p:spPr>
        <p:txBody>
          <a:bodyPr wrap="square" rtlCol="0">
            <a:spAutoFit/>
          </a:bodyPr>
          <a:lstStyle/>
          <a:p>
            <a:r>
              <a:rPr kumimoji="1" lang="ja-JP" altLang="en-US" dirty="0" smtClean="0"/>
              <a:t>コミット</a:t>
            </a:r>
            <a:r>
              <a:rPr kumimoji="1" lang="en-US" altLang="ja-JP" dirty="0" smtClean="0"/>
              <a:t>A</a:t>
            </a:r>
            <a:endParaRPr kumimoji="1" lang="ja-JP" altLang="en-US" dirty="0"/>
          </a:p>
        </p:txBody>
      </p:sp>
      <p:sp>
        <p:nvSpPr>
          <p:cNvPr id="37" name="テキスト ボックス 36"/>
          <p:cNvSpPr txBox="1"/>
          <p:nvPr/>
        </p:nvSpPr>
        <p:spPr>
          <a:xfrm>
            <a:off x="3600962" y="4244512"/>
            <a:ext cx="1138882" cy="253916"/>
          </a:xfrm>
          <a:prstGeom prst="rect">
            <a:avLst/>
          </a:prstGeom>
          <a:noFill/>
        </p:spPr>
        <p:txBody>
          <a:bodyPr wrap="square" rtlCol="0">
            <a:spAutoFit/>
          </a:bodyPr>
          <a:lstStyle/>
          <a:p>
            <a:r>
              <a:rPr lang="ja-JP" altLang="en-US" sz="1050" dirty="0" smtClean="0"/>
              <a:t>リネーム</a:t>
            </a:r>
            <a:endParaRPr kumimoji="1" lang="ja-JP" altLang="en-US" sz="1050" dirty="0"/>
          </a:p>
        </p:txBody>
      </p:sp>
      <p:cxnSp>
        <p:nvCxnSpPr>
          <p:cNvPr id="38" name="直線矢印コネクタ 37"/>
          <p:cNvCxnSpPr/>
          <p:nvPr/>
        </p:nvCxnSpPr>
        <p:spPr>
          <a:xfrm>
            <a:off x="3306459" y="4498428"/>
            <a:ext cx="1199640" cy="1055783"/>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4" name="メモ 43"/>
          <p:cNvSpPr/>
          <p:nvPr/>
        </p:nvSpPr>
        <p:spPr>
          <a:xfrm>
            <a:off x="4591561" y="5407193"/>
            <a:ext cx="634314" cy="650789"/>
          </a:xfrm>
          <a:prstGeom prst="foldedCorner">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cxnSp>
        <p:nvCxnSpPr>
          <p:cNvPr id="49" name="直線矢印コネクタ 48"/>
          <p:cNvCxnSpPr/>
          <p:nvPr/>
        </p:nvCxnSpPr>
        <p:spPr>
          <a:xfrm>
            <a:off x="5316496" y="4711503"/>
            <a:ext cx="1264505" cy="375899"/>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0" name="テキスト ボックス 49"/>
          <p:cNvSpPr txBox="1"/>
          <p:nvPr/>
        </p:nvSpPr>
        <p:spPr>
          <a:xfrm>
            <a:off x="4697626" y="5561943"/>
            <a:ext cx="469556" cy="369332"/>
          </a:xfrm>
          <a:prstGeom prst="rect">
            <a:avLst/>
          </a:prstGeom>
          <a:noFill/>
        </p:spPr>
        <p:txBody>
          <a:bodyPr wrap="square" rtlCol="0">
            <a:spAutoFit/>
          </a:bodyPr>
          <a:lstStyle/>
          <a:p>
            <a:r>
              <a:rPr kumimoji="1" lang="en-US" altLang="ja-JP" dirty="0" smtClean="0"/>
              <a:t>…</a:t>
            </a:r>
            <a:endParaRPr kumimoji="1" lang="ja-JP" altLang="en-US" dirty="0"/>
          </a:p>
        </p:txBody>
      </p:sp>
      <p:sp>
        <p:nvSpPr>
          <p:cNvPr id="51" name="テキスト ボックス 50"/>
          <p:cNvSpPr txBox="1"/>
          <p:nvPr/>
        </p:nvSpPr>
        <p:spPr>
          <a:xfrm>
            <a:off x="3367217" y="5218398"/>
            <a:ext cx="1138882" cy="415498"/>
          </a:xfrm>
          <a:prstGeom prst="rect">
            <a:avLst/>
          </a:prstGeom>
          <a:noFill/>
        </p:spPr>
        <p:txBody>
          <a:bodyPr wrap="square" rtlCol="0">
            <a:spAutoFit/>
          </a:bodyPr>
          <a:lstStyle/>
          <a:p>
            <a:r>
              <a:rPr lang="ja-JP" altLang="en-US" sz="1050" dirty="0" smtClean="0"/>
              <a:t>その他</a:t>
            </a:r>
            <a:endParaRPr lang="en-US" altLang="ja-JP" sz="1050" dirty="0" smtClean="0"/>
          </a:p>
          <a:p>
            <a:r>
              <a:rPr kumimoji="1" lang="ja-JP" altLang="en-US" sz="1050" dirty="0"/>
              <a:t>リファクタリング</a:t>
            </a:r>
          </a:p>
        </p:txBody>
      </p:sp>
      <p:cxnSp>
        <p:nvCxnSpPr>
          <p:cNvPr id="52" name="直線矢印コネクタ 51"/>
          <p:cNvCxnSpPr/>
          <p:nvPr/>
        </p:nvCxnSpPr>
        <p:spPr>
          <a:xfrm flipV="1">
            <a:off x="3265269" y="5831063"/>
            <a:ext cx="335693" cy="10021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5" name="直線矢印コネクタ 54"/>
          <p:cNvCxnSpPr/>
          <p:nvPr/>
        </p:nvCxnSpPr>
        <p:spPr>
          <a:xfrm>
            <a:off x="3277623" y="5992425"/>
            <a:ext cx="421166" cy="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9" name="直線矢印コネクタ 58"/>
          <p:cNvCxnSpPr/>
          <p:nvPr/>
        </p:nvCxnSpPr>
        <p:spPr>
          <a:xfrm>
            <a:off x="3274540" y="6053576"/>
            <a:ext cx="326422" cy="121477"/>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5" name="メモ 64"/>
          <p:cNvSpPr/>
          <p:nvPr/>
        </p:nvSpPr>
        <p:spPr>
          <a:xfrm>
            <a:off x="6682429" y="4981344"/>
            <a:ext cx="634314" cy="650789"/>
          </a:xfrm>
          <a:prstGeom prst="foldedCorner">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67" name="角丸四角形 66"/>
          <p:cNvSpPr/>
          <p:nvPr/>
        </p:nvSpPr>
        <p:spPr>
          <a:xfrm>
            <a:off x="6760943" y="5049729"/>
            <a:ext cx="329515" cy="105031"/>
          </a:xfrm>
          <a:prstGeom prst="roundRect">
            <a:avLst/>
          </a:prstGeom>
          <a:solidFill>
            <a:srgbClr val="FFC000"/>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68" name="テキスト ボックス 67"/>
          <p:cNvSpPr txBox="1"/>
          <p:nvPr/>
        </p:nvSpPr>
        <p:spPr>
          <a:xfrm>
            <a:off x="5509053" y="4540506"/>
            <a:ext cx="1138882" cy="253916"/>
          </a:xfrm>
          <a:prstGeom prst="rect">
            <a:avLst/>
          </a:prstGeom>
          <a:noFill/>
        </p:spPr>
        <p:txBody>
          <a:bodyPr wrap="square" rtlCol="0">
            <a:spAutoFit/>
          </a:bodyPr>
          <a:lstStyle/>
          <a:p>
            <a:r>
              <a:rPr kumimoji="1" lang="ja-JP" altLang="en-US" sz="1050" dirty="0" smtClean="0"/>
              <a:t>定数置き換え</a:t>
            </a:r>
            <a:endParaRPr kumimoji="1" lang="ja-JP" altLang="en-US" sz="1050" dirty="0"/>
          </a:p>
        </p:txBody>
      </p:sp>
      <p:sp>
        <p:nvSpPr>
          <p:cNvPr id="69" name="テキスト ボックス 68"/>
          <p:cNvSpPr txBox="1"/>
          <p:nvPr/>
        </p:nvSpPr>
        <p:spPr>
          <a:xfrm>
            <a:off x="7003706" y="4556420"/>
            <a:ext cx="1003985" cy="369332"/>
          </a:xfrm>
          <a:prstGeom prst="rect">
            <a:avLst/>
          </a:prstGeom>
          <a:noFill/>
        </p:spPr>
        <p:txBody>
          <a:bodyPr wrap="square" rtlCol="0">
            <a:spAutoFit/>
          </a:bodyPr>
          <a:lstStyle/>
          <a:p>
            <a:r>
              <a:rPr kumimoji="1" lang="ja-JP" altLang="en-US" dirty="0" smtClean="0"/>
              <a:t>コミット</a:t>
            </a:r>
            <a:r>
              <a:rPr lang="en-US" altLang="ja-JP" dirty="0"/>
              <a:t>B</a:t>
            </a:r>
            <a:endParaRPr kumimoji="1" lang="ja-JP" altLang="en-US" dirty="0"/>
          </a:p>
        </p:txBody>
      </p:sp>
    </p:spTree>
    <p:extLst>
      <p:ext uri="{BB962C8B-B14F-4D97-AF65-F5344CB8AC3E}">
        <p14:creationId xmlns:p14="http://schemas.microsoft.com/office/powerpoint/2010/main" val="175585280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先行研究</a:t>
            </a:r>
            <a:r>
              <a:rPr kumimoji="1" lang="en-US" altLang="ja-JP" dirty="0" smtClean="0"/>
              <a:t>[2]</a:t>
            </a:r>
            <a:r>
              <a:rPr kumimoji="1" lang="ja-JP" altLang="en-US" dirty="0" smtClean="0"/>
              <a:t>の課題</a:t>
            </a:r>
            <a:endParaRPr kumimoji="1" lang="ja-JP" altLang="en-US" dirty="0"/>
          </a:p>
        </p:txBody>
      </p:sp>
      <p:sp>
        <p:nvSpPr>
          <p:cNvPr id="3" name="コンテンツ プレースホルダー 2"/>
          <p:cNvSpPr>
            <a:spLocks noGrp="1"/>
          </p:cNvSpPr>
          <p:nvPr>
            <p:ph idx="1"/>
          </p:nvPr>
        </p:nvSpPr>
        <p:spPr/>
        <p:txBody>
          <a:bodyPr/>
          <a:lstStyle/>
          <a:p>
            <a:r>
              <a:rPr lang="ja-JP" altLang="en-US" dirty="0"/>
              <a:t>先行</a:t>
            </a:r>
            <a:r>
              <a:rPr kumimoji="1" lang="ja-JP" altLang="en-US" dirty="0" smtClean="0"/>
              <a:t>研究では，複数のリファクタリング操作列を探索によって検出する</a:t>
            </a:r>
            <a:endParaRPr kumimoji="1" lang="en-US" altLang="ja-JP" dirty="0" smtClean="0"/>
          </a:p>
          <a:p>
            <a:r>
              <a:rPr kumimoji="1" lang="ja-JP" altLang="en-US" dirty="0" smtClean="0"/>
              <a:t>非リファクタリングの変更が混在する場合にはうまく検出されない</a:t>
            </a:r>
            <a:r>
              <a:rPr kumimoji="1" lang="en-US" altLang="ja-JP" dirty="0" smtClean="0"/>
              <a:t>(impure</a:t>
            </a:r>
            <a:r>
              <a:rPr kumimoji="1" lang="ja-JP" altLang="en-US" dirty="0" smtClean="0"/>
              <a:t>リファクタリング</a:t>
            </a:r>
            <a:r>
              <a:rPr kumimoji="1" lang="en-US" altLang="ja-JP" dirty="0" smtClean="0"/>
              <a:t>)</a:t>
            </a:r>
            <a:endParaRPr kumimoji="1" lang="ja-JP" altLang="en-US" dirty="0"/>
          </a:p>
        </p:txBody>
      </p:sp>
      <p:sp>
        <p:nvSpPr>
          <p:cNvPr id="4" name="テキスト ボックス 3"/>
          <p:cNvSpPr txBox="1"/>
          <p:nvPr/>
        </p:nvSpPr>
        <p:spPr>
          <a:xfrm>
            <a:off x="914402" y="4374490"/>
            <a:ext cx="7432700" cy="954107"/>
          </a:xfrm>
          <a:prstGeom prst="rect">
            <a:avLst/>
          </a:prstGeom>
          <a:noFill/>
          <a:ln>
            <a:solidFill>
              <a:srgbClr val="FF0000"/>
            </a:solidFill>
          </a:ln>
        </p:spPr>
        <p:txBody>
          <a:bodyPr wrap="square" rtlCol="0">
            <a:spAutoFit/>
          </a:bodyPr>
          <a:lstStyle/>
          <a:p>
            <a:r>
              <a:rPr lang="ja-JP" altLang="en-US" sz="2800" dirty="0" smtClean="0"/>
              <a:t>ソースコード差分検出を用いることにより，</a:t>
            </a:r>
            <a:r>
              <a:rPr lang="en-US" altLang="ja-JP" sz="2800" dirty="0" smtClean="0"/>
              <a:t>impure</a:t>
            </a:r>
            <a:r>
              <a:rPr lang="ja-JP" altLang="en-US" sz="2800" dirty="0" smtClean="0"/>
              <a:t>リファクタリングも検出できるようにする</a:t>
            </a:r>
            <a:endParaRPr kumimoji="1" lang="ja-JP" altLang="en-US" sz="2800" dirty="0"/>
          </a:p>
        </p:txBody>
      </p:sp>
      <p:sp>
        <p:nvSpPr>
          <p:cNvPr id="6" name="テキスト ボックス 5"/>
          <p:cNvSpPr txBox="1"/>
          <p:nvPr/>
        </p:nvSpPr>
        <p:spPr>
          <a:xfrm>
            <a:off x="325528" y="5555452"/>
            <a:ext cx="8610448" cy="646331"/>
          </a:xfrm>
          <a:prstGeom prst="rect">
            <a:avLst/>
          </a:prstGeom>
          <a:solidFill>
            <a:schemeClr val="accent4">
              <a:lumMod val="20000"/>
              <a:lumOff val="80000"/>
            </a:schemeClr>
          </a:solidFill>
        </p:spPr>
        <p:txBody>
          <a:bodyPr wrap="square" rtlCol="0">
            <a:spAutoFit/>
          </a:bodyPr>
          <a:lstStyle/>
          <a:p>
            <a:r>
              <a:rPr lang="en-US" altLang="ja-JP" dirty="0" smtClean="0"/>
              <a:t>[2] Hayashi</a:t>
            </a:r>
            <a:r>
              <a:rPr lang="en-US" altLang="ja-JP" dirty="0"/>
              <a:t>, et </a:t>
            </a:r>
            <a:r>
              <a:rPr lang="en-US" altLang="ja-JP" dirty="0" smtClean="0"/>
              <a:t>al, </a:t>
            </a:r>
            <a:r>
              <a:rPr lang="ja-JP" altLang="en-US" dirty="0" smtClean="0"/>
              <a:t>“</a:t>
            </a:r>
            <a:r>
              <a:rPr lang="en-US" altLang="ja-JP" dirty="0"/>
              <a:t>Search-Based Refactoring Detection from Source Code Revisions”, IEICE Transactions on Information and Systems, 2010.</a:t>
            </a:r>
            <a:endParaRPr kumimoji="1" lang="ja-JP" altLang="en-US" dirty="0"/>
          </a:p>
        </p:txBody>
      </p:sp>
      <p:sp>
        <p:nvSpPr>
          <p:cNvPr id="5" name="スライド番号プレースホルダー 4"/>
          <p:cNvSpPr>
            <a:spLocks noGrp="1"/>
          </p:cNvSpPr>
          <p:nvPr>
            <p:ph type="sldNum" sz="quarter" idx="12"/>
          </p:nvPr>
        </p:nvSpPr>
        <p:spPr/>
        <p:txBody>
          <a:bodyPr/>
          <a:lstStyle/>
          <a:p>
            <a:fld id="{04B3F2D8-AADF-41CF-B8BC-E48199EDBE0E}" type="slidenum">
              <a:rPr kumimoji="1" lang="ja-JP" altLang="en-US" smtClean="0"/>
              <a:t>9</a:t>
            </a:fld>
            <a:endParaRPr kumimoji="1" lang="ja-JP" altLang="en-US"/>
          </a:p>
        </p:txBody>
      </p:sp>
    </p:spTree>
    <p:extLst>
      <p:ext uri="{BB962C8B-B14F-4D97-AF65-F5344CB8AC3E}">
        <p14:creationId xmlns:p14="http://schemas.microsoft.com/office/powerpoint/2010/main" val="997279499"/>
      </p:ext>
    </p:extLst>
  </p:cSld>
  <p:clrMapOvr>
    <a:masterClrMapping/>
  </p:clrMapOvr>
  <p:timing>
    <p:tnLst>
      <p:par>
        <p:cTn id="1" dur="indefinite" restart="never" nodeType="tmRoot"/>
      </p:par>
    </p:tnLst>
  </p:timing>
</p:sld>
</file>

<file path=ppt/theme/theme1.xml><?xml version="1.0" encoding="utf-8"?>
<a:theme xmlns:a="http://schemas.openxmlformats.org/drawingml/2006/main" name="Sel-CoolMetal-white">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19050">
          <a:solidFill>
            <a:schemeClr val="tx1"/>
          </a:solid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kumimoji="1">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145</Template>
  <TotalTime>7102</TotalTime>
  <Words>1643</Words>
  <Application>Microsoft Office PowerPoint</Application>
  <PresentationFormat>画面に合わせる (4:3)</PresentationFormat>
  <Paragraphs>471</Paragraphs>
  <Slides>26</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26</vt:i4>
      </vt:variant>
    </vt:vector>
  </HeadingPairs>
  <TitlesOfParts>
    <vt:vector size="33" baseType="lpstr">
      <vt:lpstr>ＭＳ Ｐゴシック</vt:lpstr>
      <vt:lpstr>ＭＳ 明朝</vt:lpstr>
      <vt:lpstr>Arial</vt:lpstr>
      <vt:lpstr>Calibri</vt:lpstr>
      <vt:lpstr>Cambria Math</vt:lpstr>
      <vt:lpstr>Times New Roman</vt:lpstr>
      <vt:lpstr>Sel-CoolMetal-white</vt:lpstr>
      <vt:lpstr>ソースコード差分検出を用いた 探索的手法による impure リファクタリングの検出</vt:lpstr>
      <vt:lpstr>リファクタリング</vt:lpstr>
      <vt:lpstr>リファクタリング例</vt:lpstr>
      <vt:lpstr>Impureリファクタリング</vt:lpstr>
      <vt:lpstr>Impureリファクタリング例</vt:lpstr>
      <vt:lpstr>リファクタリング検出必要性</vt:lpstr>
      <vt:lpstr>研究背景</vt:lpstr>
      <vt:lpstr>先行研究の手法</vt:lpstr>
      <vt:lpstr>先行研究[2]の課題</vt:lpstr>
      <vt:lpstr>本手法の特徴</vt:lpstr>
      <vt:lpstr>提案手法の手順</vt:lpstr>
      <vt:lpstr>Step 2(1/3):探索の手順</vt:lpstr>
      <vt:lpstr>Step 2(2/3):探索順を定める 評価関数</vt:lpstr>
      <vt:lpstr>Step 2(3/3):評価関数の例</vt:lpstr>
      <vt:lpstr>Step 3:テストによる動作確認</vt:lpstr>
      <vt:lpstr>Step 4(1/2)：非リファクタリング差分検出</vt:lpstr>
      <vt:lpstr>Step 4(2/2):差分の求め方</vt:lpstr>
      <vt:lpstr>適用例</vt:lpstr>
      <vt:lpstr>各適用対象の情報</vt:lpstr>
      <vt:lpstr>探索例(DocumentImpl)</vt:lpstr>
      <vt:lpstr>差分検出段階</vt:lpstr>
      <vt:lpstr>検出されたリファクタリング</vt:lpstr>
      <vt:lpstr>検出できなかった例</vt:lpstr>
      <vt:lpstr>検出できた例</vt:lpstr>
      <vt:lpstr>考察</vt:lpstr>
      <vt:lpstr>まとめ</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概要(前回のスライド+MTG)</dc:title>
  <dc:creator>堤祥吾</dc:creator>
  <cp:lastModifiedBy>threepipes_s</cp:lastModifiedBy>
  <cp:revision>255</cp:revision>
  <cp:lastPrinted>2016-06-27T03:21:52Z</cp:lastPrinted>
  <dcterms:created xsi:type="dcterms:W3CDTF">2015-09-26T07:20:12Z</dcterms:created>
  <dcterms:modified xsi:type="dcterms:W3CDTF">2016-07-08T06:33:22Z</dcterms:modified>
</cp:coreProperties>
</file>