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21"/>
  </p:notesMasterIdLst>
  <p:handoutMasterIdLst>
    <p:handoutMasterId r:id="rId22"/>
  </p:handoutMasterIdLst>
  <p:sldIdLst>
    <p:sldId id="256" r:id="rId2"/>
    <p:sldId id="289" r:id="rId3"/>
    <p:sldId id="291" r:id="rId4"/>
    <p:sldId id="258" r:id="rId5"/>
    <p:sldId id="312" r:id="rId6"/>
    <p:sldId id="317" r:id="rId7"/>
    <p:sldId id="328" r:id="rId8"/>
    <p:sldId id="327" r:id="rId9"/>
    <p:sldId id="315" r:id="rId10"/>
    <p:sldId id="311" r:id="rId11"/>
    <p:sldId id="329" r:id="rId12"/>
    <p:sldId id="331" r:id="rId13"/>
    <p:sldId id="332" r:id="rId14"/>
    <p:sldId id="336" r:id="rId15"/>
    <p:sldId id="335" r:id="rId16"/>
    <p:sldId id="298" r:id="rId17"/>
    <p:sldId id="330" r:id="rId18"/>
    <p:sldId id="334" r:id="rId19"/>
    <p:sldId id="303" r:id="rId20"/>
  </p:sldIdLst>
  <p:sldSz cx="9144000" cy="6858000" type="screen4x3"/>
  <p:notesSz cx="6805613" cy="9939338"/>
  <p:defaultTextStyle>
    <a:defPPr>
      <a:defRPr lang="ja-JP"/>
    </a:defPPr>
    <a:lvl1pPr algn="l" rtl="0" fontAlgn="base">
      <a:spcBef>
        <a:spcPct val="0"/>
      </a:spcBef>
      <a:spcAft>
        <a:spcPct val="0"/>
      </a:spcAft>
      <a:defRPr kumimoji="1" kern="1200">
        <a:solidFill>
          <a:schemeClr val="tx1"/>
        </a:solidFill>
        <a:latin typeface="Arial" charset="0"/>
        <a:ea typeface="ＭＳ Ｐゴシック" pitchFamily="50"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pitchFamily="50"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pitchFamily="50"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pitchFamily="50"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pitchFamily="50" charset="-128"/>
        <a:cs typeface="+mn-cs"/>
      </a:defRPr>
    </a:lvl5pPr>
    <a:lvl6pPr marL="2286000" algn="l" defTabSz="914400" rtl="0" eaLnBrk="1" latinLnBrk="0" hangingPunct="1">
      <a:defRPr kumimoji="1" kern="1200">
        <a:solidFill>
          <a:schemeClr val="tx1"/>
        </a:solidFill>
        <a:latin typeface="Arial" charset="0"/>
        <a:ea typeface="ＭＳ Ｐゴシック" pitchFamily="50" charset="-128"/>
        <a:cs typeface="+mn-cs"/>
      </a:defRPr>
    </a:lvl6pPr>
    <a:lvl7pPr marL="2743200" algn="l" defTabSz="914400" rtl="0" eaLnBrk="1" latinLnBrk="0" hangingPunct="1">
      <a:defRPr kumimoji="1" kern="1200">
        <a:solidFill>
          <a:schemeClr val="tx1"/>
        </a:solidFill>
        <a:latin typeface="Arial" charset="0"/>
        <a:ea typeface="ＭＳ Ｐゴシック" pitchFamily="50" charset="-128"/>
        <a:cs typeface="+mn-cs"/>
      </a:defRPr>
    </a:lvl7pPr>
    <a:lvl8pPr marL="3200400" algn="l" defTabSz="914400" rtl="0" eaLnBrk="1" latinLnBrk="0" hangingPunct="1">
      <a:defRPr kumimoji="1" kern="1200">
        <a:solidFill>
          <a:schemeClr val="tx1"/>
        </a:solidFill>
        <a:latin typeface="Arial" charset="0"/>
        <a:ea typeface="ＭＳ Ｐゴシック" pitchFamily="50" charset="-128"/>
        <a:cs typeface="+mn-cs"/>
      </a:defRPr>
    </a:lvl8pPr>
    <a:lvl9pPr marL="3657600" algn="l" defTabSz="914400" rtl="0" eaLnBrk="1" latinLnBrk="0" hangingPunct="1">
      <a:defRPr kumimoji="1" kern="1200">
        <a:solidFill>
          <a:schemeClr val="tx1"/>
        </a:solidFill>
        <a:latin typeface="Arial" charset="0"/>
        <a:ea typeface="ＭＳ Ｐゴシック" pitchFamily="50" charset="-128"/>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numata" initials="s" lastIdx="3" clrIdx="0">
    <p:extLst>
      <p:ext uri="{19B8F6BF-5375-455C-9EA6-DF929625EA0E}">
        <p15:presenceInfo xmlns:p15="http://schemas.microsoft.com/office/powerpoint/2012/main" userId="s-numata"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FFFFFF"/>
    <a:srgbClr val="FDFDF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D7AC3CCA-C797-4891-BE02-D94E43425B78}" styleName="スタイル (中間)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69012ECD-51FC-41F1-AA8D-1B2483CD663E}" styleName="淡色スタイル 2 - アクセント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35758FB7-9AC5-4552-8A53-C91805E547FA}" styleName="テーマ スタイル 1 - アクセント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69CF1AB2-1976-4502-BF36-3FF5EA218861}" styleName="中間スタイル 4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6E25E649-3F16-4E02-A733-19D2CDBF48F0}" styleName="中間スタイル 3 - アクセント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010" autoAdjust="0"/>
    <p:restoredTop sz="84462" autoAdjust="0"/>
  </p:normalViewPr>
  <p:slideViewPr>
    <p:cSldViewPr snapToGrid="0">
      <p:cViewPr varScale="1">
        <p:scale>
          <a:sx n="68" d="100"/>
          <a:sy n="68" d="100"/>
        </p:scale>
        <p:origin x="1680" y="67"/>
      </p:cViewPr>
      <p:guideLst/>
    </p:cSldViewPr>
  </p:slideViewPr>
  <p:notesTextViewPr>
    <p:cViewPr>
      <p:scale>
        <a:sx n="1" d="1"/>
        <a:sy n="1" d="1"/>
      </p:scale>
      <p:origin x="0" y="0"/>
    </p:cViewPr>
  </p:notesTextViewPr>
  <p:notesViewPr>
    <p:cSldViewPr snapToGrid="0">
      <p:cViewPr varScale="1">
        <p:scale>
          <a:sx n="57" d="100"/>
          <a:sy n="57" d="100"/>
        </p:scale>
        <p:origin x="3346" y="3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4450" y="0"/>
            <a:ext cx="2949575" cy="498475"/>
          </a:xfrm>
          <a:prstGeom prst="rect">
            <a:avLst/>
          </a:prstGeom>
        </p:spPr>
        <p:txBody>
          <a:bodyPr vert="horz" lIns="91440" tIns="45720" rIns="91440" bIns="45720" rtlCol="0"/>
          <a:lstStyle>
            <a:lvl1pPr algn="r">
              <a:defRPr sz="1200"/>
            </a:lvl1pPr>
          </a:lstStyle>
          <a:p>
            <a:fld id="{758C00D6-C317-4BF3-9332-E34C229564B6}" type="datetimeFigureOut">
              <a:rPr kumimoji="1" lang="ja-JP" altLang="en-US" smtClean="0"/>
              <a:t>2016/7/11</a:t>
            </a:fld>
            <a:endParaRPr kumimoji="1" lang="ja-JP" altLang="en-US"/>
          </a:p>
        </p:txBody>
      </p:sp>
      <p:sp>
        <p:nvSpPr>
          <p:cNvPr id="4" name="フッター プレースホルダー 3"/>
          <p:cNvSpPr>
            <a:spLocks noGrp="1"/>
          </p:cNvSpPr>
          <p:nvPr>
            <p:ph type="ftr" sz="quarter" idx="2"/>
          </p:nvPr>
        </p:nvSpPr>
        <p:spPr>
          <a:xfrm>
            <a:off x="0" y="9440863"/>
            <a:ext cx="2949575"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4450" y="9440863"/>
            <a:ext cx="2949575" cy="498475"/>
          </a:xfrm>
          <a:prstGeom prst="rect">
            <a:avLst/>
          </a:prstGeom>
        </p:spPr>
        <p:txBody>
          <a:bodyPr vert="horz" lIns="91440" tIns="45720" rIns="91440" bIns="45720" rtlCol="0" anchor="b"/>
          <a:lstStyle>
            <a:lvl1pPr algn="r">
              <a:defRPr sz="1200"/>
            </a:lvl1pPr>
          </a:lstStyle>
          <a:p>
            <a:fld id="{DA2B23E2-2F41-4DFF-9BB2-8289DC171362}" type="slidenum">
              <a:rPr kumimoji="1" lang="ja-JP" altLang="en-US" smtClean="0"/>
              <a:t>‹#›</a:t>
            </a:fld>
            <a:endParaRPr kumimoji="1" lang="ja-JP" altLang="en-US"/>
          </a:p>
        </p:txBody>
      </p:sp>
    </p:spTree>
    <p:extLst>
      <p:ext uri="{BB962C8B-B14F-4D97-AF65-F5344CB8AC3E}">
        <p14:creationId xmlns:p14="http://schemas.microsoft.com/office/powerpoint/2010/main" val="286898511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1"/>
            <a:ext cx="2949099" cy="498693"/>
          </a:xfrm>
          <a:prstGeom prst="rect">
            <a:avLst/>
          </a:prstGeom>
        </p:spPr>
        <p:txBody>
          <a:bodyPr vert="horz" lIns="91431" tIns="45715" rIns="91431" bIns="45715"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4940" y="1"/>
            <a:ext cx="2949099" cy="498693"/>
          </a:xfrm>
          <a:prstGeom prst="rect">
            <a:avLst/>
          </a:prstGeom>
        </p:spPr>
        <p:txBody>
          <a:bodyPr vert="horz" lIns="91431" tIns="45715" rIns="91431" bIns="45715" rtlCol="0"/>
          <a:lstStyle>
            <a:lvl1pPr algn="r">
              <a:defRPr sz="1200"/>
            </a:lvl1pPr>
          </a:lstStyle>
          <a:p>
            <a:fld id="{8618FBC5-8F42-4C47-A77D-5BDE0B5A1B30}" type="datetimeFigureOut">
              <a:rPr kumimoji="1" lang="ja-JP" altLang="en-US" smtClean="0"/>
              <a:t>2016/7/11</a:t>
            </a:fld>
            <a:endParaRPr kumimoji="1" lang="ja-JP" altLang="en-US"/>
          </a:p>
        </p:txBody>
      </p:sp>
      <p:sp>
        <p:nvSpPr>
          <p:cNvPr id="4" name="スライド イメージ プレースホルダー 3"/>
          <p:cNvSpPr>
            <a:spLocks noGrp="1" noRot="1" noChangeAspect="1"/>
          </p:cNvSpPr>
          <p:nvPr>
            <p:ph type="sldImg" idx="2"/>
          </p:nvPr>
        </p:nvSpPr>
        <p:spPr>
          <a:xfrm>
            <a:off x="1166813" y="1243013"/>
            <a:ext cx="4471987" cy="3354387"/>
          </a:xfrm>
          <a:prstGeom prst="rect">
            <a:avLst/>
          </a:prstGeom>
          <a:noFill/>
          <a:ln w="12700">
            <a:solidFill>
              <a:prstClr val="black"/>
            </a:solidFill>
          </a:ln>
        </p:spPr>
        <p:txBody>
          <a:bodyPr vert="horz" lIns="91431" tIns="45715" rIns="91431" bIns="45715" rtlCol="0" anchor="ctr"/>
          <a:lstStyle/>
          <a:p>
            <a:endParaRPr lang="ja-JP" altLang="en-US"/>
          </a:p>
        </p:txBody>
      </p:sp>
      <p:sp>
        <p:nvSpPr>
          <p:cNvPr id="5" name="ノート プレースホルダー 4"/>
          <p:cNvSpPr>
            <a:spLocks noGrp="1"/>
          </p:cNvSpPr>
          <p:nvPr>
            <p:ph type="body" sz="quarter" idx="3"/>
          </p:nvPr>
        </p:nvSpPr>
        <p:spPr>
          <a:xfrm>
            <a:off x="680562" y="4783308"/>
            <a:ext cx="5444490" cy="3913614"/>
          </a:xfrm>
          <a:prstGeom prst="rect">
            <a:avLst/>
          </a:prstGeom>
        </p:spPr>
        <p:txBody>
          <a:bodyPr vert="horz" lIns="91431" tIns="45715" rIns="91431" bIns="45715"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1" y="9440648"/>
            <a:ext cx="2949099" cy="498692"/>
          </a:xfrm>
          <a:prstGeom prst="rect">
            <a:avLst/>
          </a:prstGeom>
        </p:spPr>
        <p:txBody>
          <a:bodyPr vert="horz" lIns="91431" tIns="45715" rIns="91431" bIns="45715"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4940" y="9440648"/>
            <a:ext cx="2949099" cy="498692"/>
          </a:xfrm>
          <a:prstGeom prst="rect">
            <a:avLst/>
          </a:prstGeom>
        </p:spPr>
        <p:txBody>
          <a:bodyPr vert="horz" lIns="91431" tIns="45715" rIns="91431" bIns="45715" rtlCol="0" anchor="b"/>
          <a:lstStyle>
            <a:lvl1pPr algn="r">
              <a:defRPr sz="1200"/>
            </a:lvl1pPr>
          </a:lstStyle>
          <a:p>
            <a:fld id="{6B29F0CF-89F5-40CF-97A3-9787B6147CCC}" type="slidenum">
              <a:rPr kumimoji="1" lang="ja-JP" altLang="en-US" smtClean="0"/>
              <a:t>‹#›</a:t>
            </a:fld>
            <a:endParaRPr kumimoji="1" lang="ja-JP" altLang="en-US"/>
          </a:p>
        </p:txBody>
      </p:sp>
    </p:spTree>
    <p:extLst>
      <p:ext uri="{BB962C8B-B14F-4D97-AF65-F5344CB8AC3E}">
        <p14:creationId xmlns:p14="http://schemas.microsoft.com/office/powerpoint/2010/main" val="1427361673"/>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欠陥の同時修正支援における関数クローン検出ツールの有効性調査という題目で，大阪大学の沼田が発表いたします．よろしくお願いします．</a:t>
            </a:r>
            <a:endParaRPr kumimoji="1" lang="ja-JP" altLang="en-US" dirty="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1</a:t>
            </a:fld>
            <a:endParaRPr kumimoji="1" lang="ja-JP" altLang="en-US"/>
          </a:p>
        </p:txBody>
      </p:sp>
    </p:spTree>
    <p:extLst>
      <p:ext uri="{BB962C8B-B14F-4D97-AF65-F5344CB8AC3E}">
        <p14:creationId xmlns:p14="http://schemas.microsoft.com/office/powerpoint/2010/main" val="349222353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本研究では，関数クローン検出ツールの欠陥を含む類似コード片検索における有効性を調査するために，</a:t>
            </a:r>
            <a:r>
              <a:rPr kumimoji="1" lang="en-US" altLang="ja-JP" dirty="0" smtClean="0"/>
              <a:t>CCFinder</a:t>
            </a:r>
            <a:r>
              <a:rPr kumimoji="1" lang="ja-JP" altLang="en-US" dirty="0" smtClean="0"/>
              <a:t>との比較実験を行いました．</a:t>
            </a:r>
            <a:r>
              <a:rPr kumimoji="1" lang="en-US" altLang="ja-JP" dirty="0" smtClean="0"/>
              <a:t>CCFinder</a:t>
            </a:r>
            <a:r>
              <a:rPr kumimoji="1" lang="ja-JP" altLang="en-US" dirty="0" smtClean="0"/>
              <a:t>は字句単位のコードクローンを検出するツールです．このツールは，入力されたソースコードを字句単位に分解し，変数名や関数名等のユーザ定義名を同一字句に変更して分析を行うことにより，タイプ</a:t>
            </a:r>
            <a:r>
              <a:rPr kumimoji="1" lang="en-US" altLang="ja-JP" dirty="0" smtClean="0"/>
              <a:t>1</a:t>
            </a:r>
            <a:r>
              <a:rPr kumimoji="1" lang="ja-JP" altLang="en-US" dirty="0" smtClean="0"/>
              <a:t>とタイプ</a:t>
            </a:r>
            <a:r>
              <a:rPr kumimoji="1" lang="en-US" altLang="ja-JP" dirty="0" smtClean="0"/>
              <a:t>2</a:t>
            </a:r>
            <a:r>
              <a:rPr kumimoji="1" lang="ja-JP" altLang="en-US" dirty="0" smtClean="0"/>
              <a:t>のコードクローンを高速に検出することができます．この</a:t>
            </a:r>
            <a:r>
              <a:rPr kumimoji="1" lang="en-US" altLang="ja-JP" dirty="0" smtClean="0"/>
              <a:t>CCFinder</a:t>
            </a:r>
            <a:r>
              <a:rPr kumimoji="1" lang="ja-JP" altLang="en-US" dirty="0" smtClean="0"/>
              <a:t>は多くの企業や研究で使用されており，本研究においても，共同研究を行っている企業でも使用実績があるため，関数クローン検出ツールとの比較のために使用しました．</a:t>
            </a:r>
            <a:endParaRPr kumimoji="1" lang="ja-JP" altLang="en-US" dirty="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10</a:t>
            </a:fld>
            <a:endParaRPr kumimoji="1" lang="ja-JP" altLang="en-US"/>
          </a:p>
        </p:txBody>
      </p:sp>
    </p:spTree>
    <p:extLst>
      <p:ext uri="{BB962C8B-B14F-4D97-AF65-F5344CB8AC3E}">
        <p14:creationId xmlns:p14="http://schemas.microsoft.com/office/powerpoint/2010/main" val="64444762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評価手順の説明をします．まず，</a:t>
            </a:r>
            <a:r>
              <a:rPr kumimoji="1" lang="en-US" altLang="ja-JP" dirty="0" err="1" smtClean="0"/>
              <a:t>git,linuxkernel,postgresql</a:t>
            </a:r>
            <a:r>
              <a:rPr kumimoji="1" lang="ja-JP" altLang="en-US" dirty="0" smtClean="0"/>
              <a:t>の</a:t>
            </a:r>
            <a:r>
              <a:rPr kumimoji="1" lang="en-US" altLang="ja-JP" sz="1200" dirty="0" smtClean="0"/>
              <a:t>3</a:t>
            </a:r>
            <a:r>
              <a:rPr kumimoji="1" lang="ja-JP" altLang="en-US" sz="1200" dirty="0" err="1" smtClean="0"/>
              <a:t>つの</a:t>
            </a:r>
            <a:r>
              <a:rPr kumimoji="1" lang="ja-JP" altLang="en-US" sz="1200" dirty="0" smtClean="0"/>
              <a:t>システムの</a:t>
            </a:r>
            <a:r>
              <a:rPr kumimoji="1" lang="en-US" altLang="ja-JP" sz="1200" dirty="0" err="1" smtClean="0"/>
              <a:t>git</a:t>
            </a:r>
            <a:r>
              <a:rPr kumimoji="1" lang="ja-JP" altLang="en-US" sz="1200" dirty="0" smtClean="0"/>
              <a:t>リポジトリから，全ての欠陥事例のコミットのスナップショットを取得します．続いて，関数クローン検出ツール，</a:t>
            </a:r>
            <a:r>
              <a:rPr kumimoji="1" lang="en-US" altLang="ja-JP" sz="1200" dirty="0" err="1" smtClean="0"/>
              <a:t>CCFinder</a:t>
            </a:r>
            <a:r>
              <a:rPr kumimoji="1" lang="ja-JP" altLang="en-US" sz="1200" dirty="0" smtClean="0"/>
              <a:t>それぞれでコードクローン検出を行いました．その際，</a:t>
            </a:r>
            <a:r>
              <a:rPr kumimoji="1" lang="en-US" altLang="ja-JP" sz="1200" dirty="0" smtClean="0"/>
              <a:t>li</a:t>
            </a:r>
            <a:r>
              <a:rPr kumimoji="1" lang="ja-JP" altLang="en-US" sz="1200" dirty="0" err="1" smtClean="0"/>
              <a:t>らの</a:t>
            </a:r>
            <a:r>
              <a:rPr kumimoji="1" lang="ja-JP" altLang="en-US" sz="1200" dirty="0" smtClean="0"/>
              <a:t>評価セットから欠陥を含むコード片を取り出しクエリとして与えて，欠陥事例を含むコードクローンを検出できるかを調べました．関数クローン検出ツールの閾値としては，閾値の設定による関数クローン検出ツールの欠陥を含むコードクローンの検出精度の違いを確認するために，</a:t>
            </a:r>
            <a:r>
              <a:rPr kumimoji="1" lang="en-US" altLang="ja-JP" sz="1200" dirty="0" smtClean="0"/>
              <a:t>0.9</a:t>
            </a:r>
            <a:r>
              <a:rPr kumimoji="1" lang="ja-JP" altLang="en-US" sz="1200" dirty="0" smtClean="0"/>
              <a:t>と</a:t>
            </a:r>
            <a:r>
              <a:rPr kumimoji="1" lang="en-US" altLang="ja-JP" sz="1200" dirty="0" smtClean="0"/>
              <a:t>0.5</a:t>
            </a:r>
            <a:r>
              <a:rPr kumimoji="1" lang="ja-JP" altLang="en-US" sz="1200" dirty="0" smtClean="0"/>
              <a:t>の</a:t>
            </a:r>
            <a:r>
              <a:rPr kumimoji="1" lang="en-US" altLang="ja-JP" sz="1200" dirty="0" smtClean="0"/>
              <a:t>2</a:t>
            </a:r>
            <a:r>
              <a:rPr kumimoji="1" lang="ja-JP" altLang="en-US" sz="1200" dirty="0" smtClean="0"/>
              <a:t>種類を与えました．また，</a:t>
            </a:r>
            <a:r>
              <a:rPr kumimoji="1" lang="en-US" altLang="ja-JP" sz="1200" dirty="0" err="1" smtClean="0"/>
              <a:t>CCFinder</a:t>
            </a:r>
            <a:r>
              <a:rPr kumimoji="1" lang="ja-JP" altLang="en-US" sz="1200" dirty="0" smtClean="0"/>
              <a:t>の最小一致トークン数は</a:t>
            </a:r>
            <a:r>
              <a:rPr kumimoji="1" lang="en-US" altLang="ja-JP" sz="1200" dirty="0" smtClean="0"/>
              <a:t>Li</a:t>
            </a:r>
            <a:r>
              <a:rPr kumimoji="1" lang="ja-JP" altLang="en-US" sz="1200" dirty="0" err="1" smtClean="0"/>
              <a:t>らの</a:t>
            </a:r>
            <a:r>
              <a:rPr kumimoji="1" lang="ja-JP" altLang="en-US" sz="1200" dirty="0" smtClean="0"/>
              <a:t>実験に合わせて</a:t>
            </a:r>
            <a:r>
              <a:rPr kumimoji="1" lang="en-US" altLang="ja-JP" sz="1200" dirty="0" smtClean="0"/>
              <a:t>10</a:t>
            </a:r>
            <a:r>
              <a:rPr kumimoji="1" lang="ja-JP" altLang="en-US" sz="1200" dirty="0" smtClean="0"/>
              <a:t>としました．そして，次に述べる評価指標に基づいて，検出結果に対して評価を行いました．</a:t>
            </a:r>
            <a:endParaRPr kumimoji="1" lang="en-US" altLang="ja-JP" sz="1200" dirty="0" smtClean="0"/>
          </a:p>
          <a:p>
            <a:endParaRPr kumimoji="1" lang="ja-JP" altLang="en-US" dirty="0" smtClean="0"/>
          </a:p>
          <a:p>
            <a:endParaRPr kumimoji="1" lang="ja-JP" altLang="en-US" dirty="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11</a:t>
            </a:fld>
            <a:endParaRPr kumimoji="1" lang="ja-JP" altLang="en-US"/>
          </a:p>
        </p:txBody>
      </p:sp>
    </p:spTree>
    <p:extLst>
      <p:ext uri="{BB962C8B-B14F-4D97-AF65-F5344CB8AC3E}">
        <p14:creationId xmlns:p14="http://schemas.microsoft.com/office/powerpoint/2010/main" val="402075800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評価指標について説明します．評価指標としては，再現率と適合率と</a:t>
            </a:r>
            <a:r>
              <a:rPr kumimoji="1" lang="en-US" altLang="ja-JP" dirty="0" smtClean="0"/>
              <a:t>F</a:t>
            </a:r>
            <a:r>
              <a:rPr kumimoji="1" lang="ja-JP" altLang="en-US" dirty="0" smtClean="0"/>
              <a:t>値を用いました</a:t>
            </a:r>
            <a:r>
              <a:rPr kumimoji="1" lang="ja-JP" altLang="en-US" dirty="0" smtClean="0"/>
              <a:t>．以降のスライドでそれぞれ</a:t>
            </a:r>
            <a:r>
              <a:rPr kumimoji="1" lang="ja-JP" altLang="en-US" dirty="0" smtClean="0"/>
              <a:t>について説明します</a:t>
            </a:r>
            <a:r>
              <a:rPr kumimoji="1" lang="ja-JP" altLang="en-US" dirty="0" smtClean="0"/>
              <a:t>．その際，以下の</a:t>
            </a:r>
            <a:r>
              <a:rPr kumimoji="1" lang="en-US" altLang="ja-JP" dirty="0" smtClean="0"/>
              <a:t>2</a:t>
            </a:r>
            <a:r>
              <a:rPr kumimoji="1" lang="ja-JP" altLang="en-US" dirty="0" err="1" smtClean="0"/>
              <a:t>つの</a:t>
            </a:r>
            <a:r>
              <a:rPr kumimoji="1" lang="ja-JP" altLang="en-US" dirty="0" smtClean="0"/>
              <a:t>記号を用いて説明をいたします．評価セットにおいて，欠陥事例として挙げられているコードクローンの数を</a:t>
            </a:r>
            <a:r>
              <a:rPr kumimoji="1" lang="en-US" altLang="ja-JP" dirty="0" smtClean="0"/>
              <a:t>CCe</a:t>
            </a:r>
            <a:r>
              <a:rPr kumimoji="1" lang="ja-JP" altLang="en-US" dirty="0" err="1" smtClean="0"/>
              <a:t>，</a:t>
            </a:r>
            <a:r>
              <a:rPr kumimoji="1" lang="ja-JP" altLang="en-US" dirty="0" smtClean="0"/>
              <a:t>実際にツールが検出したコードクローンの数を</a:t>
            </a:r>
            <a:r>
              <a:rPr kumimoji="1" lang="en-US" altLang="ja-JP" dirty="0" smtClean="0"/>
              <a:t>CCd</a:t>
            </a:r>
            <a:r>
              <a:rPr kumimoji="1" lang="ja-JP" altLang="en-US" dirty="0" smtClean="0"/>
              <a:t>という記号を用いて表すことにします．</a:t>
            </a:r>
            <a:endParaRPr kumimoji="1" lang="ja-JP" altLang="en-US" dirty="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12</a:t>
            </a:fld>
            <a:endParaRPr kumimoji="1" lang="ja-JP" altLang="en-US"/>
          </a:p>
        </p:txBody>
      </p:sp>
    </p:spTree>
    <p:extLst>
      <p:ext uri="{BB962C8B-B14F-4D97-AF65-F5344CB8AC3E}">
        <p14:creationId xmlns:p14="http://schemas.microsoft.com/office/powerpoint/2010/main" val="218106497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再現率とは，評価セットで欠陥事例として挙げられているコードクローンのうち，関数クローン検出ツールおよび</a:t>
            </a:r>
            <a:r>
              <a:rPr kumimoji="1" lang="en-US" altLang="ja-JP" dirty="0" err="1" smtClean="0"/>
              <a:t>CCFinder</a:t>
            </a:r>
            <a:r>
              <a:rPr kumimoji="1" lang="ja-JP" altLang="en-US" dirty="0" err="1" smtClean="0"/>
              <a:t>が検</a:t>
            </a:r>
            <a:r>
              <a:rPr kumimoji="1" lang="ja-JP" altLang="en-US" dirty="0" smtClean="0"/>
              <a:t>出できたコードクローンの割合のことであり，この指標はツールの網羅性を表します．本研究における再現率はこのような計算式によって与えられており，評価セットで欠陥事例として挙げられているコードクローンの</a:t>
            </a:r>
            <a:r>
              <a:rPr kumimoji="1" lang="ja-JP" altLang="en-US" dirty="0" smtClean="0"/>
              <a:t>数を分母とし，</a:t>
            </a:r>
            <a:r>
              <a:rPr kumimoji="1" lang="en-US" altLang="ja-JP" dirty="0" err="1" smtClean="0"/>
              <a:t>Cce</a:t>
            </a:r>
            <a:r>
              <a:rPr kumimoji="1" lang="ja-JP" altLang="en-US" dirty="0" smtClean="0"/>
              <a:t>と</a:t>
            </a:r>
            <a:r>
              <a:rPr kumimoji="1" lang="en-US" altLang="ja-JP" dirty="0" smtClean="0"/>
              <a:t>CCd</a:t>
            </a:r>
            <a:r>
              <a:rPr kumimoji="1" lang="ja-JP" altLang="en-US" dirty="0" smtClean="0"/>
              <a:t>の積集合ということで，評価</a:t>
            </a:r>
            <a:r>
              <a:rPr kumimoji="1" lang="ja-JP" altLang="en-US" dirty="0" smtClean="0"/>
              <a:t>セットで欠陥事例として挙げられているコードクローン</a:t>
            </a:r>
            <a:r>
              <a:rPr kumimoji="1" lang="ja-JP" altLang="en-US" dirty="0" smtClean="0"/>
              <a:t>のうちツール</a:t>
            </a:r>
            <a:r>
              <a:rPr kumimoji="1" lang="ja-JP" altLang="en-US" dirty="0" smtClean="0"/>
              <a:t>が検出することができた</a:t>
            </a:r>
            <a:r>
              <a:rPr kumimoji="1" lang="ja-JP" altLang="en-US" dirty="0" smtClean="0"/>
              <a:t>数を分子とすることで</a:t>
            </a:r>
            <a:r>
              <a:rPr kumimoji="1" lang="ja-JP" altLang="en-US" dirty="0" smtClean="0"/>
              <a:t>求めることができます．</a:t>
            </a:r>
            <a:endParaRPr kumimoji="1" lang="ja-JP" altLang="en-US" dirty="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13</a:t>
            </a:fld>
            <a:endParaRPr kumimoji="1" lang="ja-JP" altLang="en-US"/>
          </a:p>
        </p:txBody>
      </p:sp>
    </p:spTree>
    <p:extLst>
      <p:ext uri="{BB962C8B-B14F-4D97-AF65-F5344CB8AC3E}">
        <p14:creationId xmlns:p14="http://schemas.microsoft.com/office/powerpoint/2010/main" val="110695230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適合率とは，関数クローン検出ツール及び</a:t>
            </a:r>
            <a:r>
              <a:rPr kumimoji="1" lang="en-US" altLang="ja-JP" dirty="0" err="1" smtClean="0"/>
              <a:t>CCFinder</a:t>
            </a:r>
            <a:r>
              <a:rPr kumimoji="1" lang="ja-JP" altLang="en-US" dirty="0" err="1" smtClean="0"/>
              <a:t>が検</a:t>
            </a:r>
            <a:r>
              <a:rPr kumimoji="1" lang="ja-JP" altLang="en-US" dirty="0" smtClean="0"/>
              <a:t>出したコードクローンのうち，評価セットで欠陥事例としてあげられているコードクローンの割合のことであり，この指標はツールの正確性を表します．本研究における適合率はこのような式で与えられており</a:t>
            </a:r>
            <a:r>
              <a:rPr kumimoji="1" lang="ja-JP" altLang="en-US" dirty="0" smtClean="0"/>
              <a:t>，ツール</a:t>
            </a:r>
            <a:r>
              <a:rPr kumimoji="1" lang="ja-JP" altLang="en-US" dirty="0" smtClean="0"/>
              <a:t>が検出したコードクローンの</a:t>
            </a:r>
            <a:r>
              <a:rPr kumimoji="1" lang="ja-JP" altLang="en-US" dirty="0" smtClean="0"/>
              <a:t>数を分母とし，</a:t>
            </a:r>
            <a:r>
              <a:rPr kumimoji="1" lang="en-US" altLang="ja-JP" dirty="0" err="1" smtClean="0"/>
              <a:t>Cce</a:t>
            </a:r>
            <a:r>
              <a:rPr kumimoji="1" lang="ja-JP" altLang="en-US" dirty="0" smtClean="0"/>
              <a:t>と</a:t>
            </a:r>
            <a:r>
              <a:rPr kumimoji="1" lang="en-US" altLang="ja-JP" dirty="0" smtClean="0"/>
              <a:t>CCd</a:t>
            </a:r>
            <a:r>
              <a:rPr kumimoji="1" lang="ja-JP" altLang="en-US" dirty="0" smtClean="0"/>
              <a:t>の積集合ということでツール</a:t>
            </a:r>
            <a:r>
              <a:rPr kumimoji="1" lang="ja-JP" altLang="en-US" dirty="0" smtClean="0"/>
              <a:t>が検出したコードクローンのうち評価セットで欠陥事例として挙げられているものの</a:t>
            </a:r>
            <a:r>
              <a:rPr kumimoji="1" lang="ja-JP" altLang="en-US" dirty="0" smtClean="0"/>
              <a:t>数を分子とすることで</a:t>
            </a:r>
            <a:r>
              <a:rPr kumimoji="1" lang="ja-JP" altLang="en-US" dirty="0" smtClean="0"/>
              <a:t>求めることができます．</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14</a:t>
            </a:fld>
            <a:endParaRPr kumimoji="1" lang="ja-JP" altLang="en-US"/>
          </a:p>
        </p:txBody>
      </p:sp>
    </p:spTree>
    <p:extLst>
      <p:ext uri="{BB962C8B-B14F-4D97-AF65-F5344CB8AC3E}">
        <p14:creationId xmlns:p14="http://schemas.microsoft.com/office/powerpoint/2010/main" val="3608842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最後に，</a:t>
            </a:r>
            <a:r>
              <a:rPr kumimoji="1" lang="en-US" altLang="ja-JP" dirty="0" smtClean="0"/>
              <a:t>F</a:t>
            </a:r>
            <a:r>
              <a:rPr kumimoji="1" lang="ja-JP" altLang="en-US" dirty="0" smtClean="0"/>
              <a:t>値とは再現率と適合率の調和平均のことであり，この値が高いと，総合的に良いツールであると判断することができます．</a:t>
            </a:r>
            <a:r>
              <a:rPr kumimoji="1" lang="en-US" altLang="ja-JP" dirty="0" smtClean="0"/>
              <a:t>F</a:t>
            </a:r>
            <a:r>
              <a:rPr kumimoji="1" lang="ja-JP" altLang="en-US" dirty="0" smtClean="0"/>
              <a:t>値はこのような式で与えられており，再現率と適合率の</a:t>
            </a:r>
            <a:r>
              <a:rPr kumimoji="1" lang="ja-JP" altLang="en-US" dirty="0" smtClean="0"/>
              <a:t>和を分母とし，</a:t>
            </a:r>
            <a:r>
              <a:rPr kumimoji="1" lang="en-US" altLang="ja-JP" dirty="0" smtClean="0"/>
              <a:t>2</a:t>
            </a:r>
            <a:r>
              <a:rPr kumimoji="1" lang="ja-JP" altLang="en-US" smtClean="0"/>
              <a:t>倍の再現率と適合率の積を分子とすることで</a:t>
            </a:r>
            <a:r>
              <a:rPr kumimoji="1" lang="ja-JP" altLang="en-US" dirty="0" smtClean="0"/>
              <a:t>求めることができます．</a:t>
            </a:r>
            <a:endParaRPr kumimoji="1" lang="ja-JP" altLang="en-US" dirty="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15</a:t>
            </a:fld>
            <a:endParaRPr kumimoji="1" lang="ja-JP" altLang="en-US"/>
          </a:p>
        </p:txBody>
      </p:sp>
    </p:spTree>
    <p:extLst>
      <p:ext uri="{BB962C8B-B14F-4D97-AF65-F5344CB8AC3E}">
        <p14:creationId xmlns:p14="http://schemas.microsoft.com/office/powerpoint/2010/main" val="190695021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評価結果は以下の表のようになりました．関数クローン検出ツールは閾値</a:t>
            </a:r>
            <a:r>
              <a:rPr kumimoji="1" lang="en-US" altLang="ja-JP" dirty="0" smtClean="0"/>
              <a:t>0.9</a:t>
            </a:r>
            <a:r>
              <a:rPr kumimoji="1" lang="ja-JP" altLang="en-US" dirty="0" smtClean="0"/>
              <a:t>の時，欠陥を含むコード片に対して</a:t>
            </a:r>
            <a:r>
              <a:rPr kumimoji="1" lang="en-US" altLang="ja-JP" dirty="0" smtClean="0"/>
              <a:t>41</a:t>
            </a:r>
            <a:r>
              <a:rPr kumimoji="1" lang="ja-JP" altLang="en-US" dirty="0" smtClean="0"/>
              <a:t>個のコードクローンを検出し，その中で欠陥事例を含むコードクローンの数は</a:t>
            </a:r>
            <a:r>
              <a:rPr kumimoji="1" lang="en-US" altLang="ja-JP" dirty="0" smtClean="0"/>
              <a:t>24</a:t>
            </a:r>
            <a:r>
              <a:rPr kumimoji="1" lang="ja-JP" altLang="en-US" dirty="0" smtClean="0"/>
              <a:t>個となり，閾値</a:t>
            </a:r>
            <a:r>
              <a:rPr kumimoji="1" lang="en-US" altLang="ja-JP" dirty="0" smtClean="0"/>
              <a:t>0.5</a:t>
            </a:r>
            <a:r>
              <a:rPr kumimoji="1" lang="ja-JP" altLang="en-US" dirty="0" smtClean="0"/>
              <a:t>の時欠陥を含むコード片に対して</a:t>
            </a:r>
            <a:r>
              <a:rPr kumimoji="1" lang="en-US" altLang="ja-JP" dirty="0" smtClean="0"/>
              <a:t>293</a:t>
            </a:r>
            <a:r>
              <a:rPr kumimoji="1" lang="ja-JP" altLang="en-US" dirty="0" smtClean="0"/>
              <a:t>個のコードクローンを検出し，その中で欠陥事例を含むコードクローンの数は</a:t>
            </a:r>
            <a:r>
              <a:rPr kumimoji="1" lang="en-US" altLang="ja-JP" dirty="0" smtClean="0"/>
              <a:t>31</a:t>
            </a:r>
            <a:r>
              <a:rPr kumimoji="1" lang="ja-JP" altLang="en-US" dirty="0" smtClean="0"/>
              <a:t>個となりました．</a:t>
            </a:r>
            <a:r>
              <a:rPr kumimoji="1" lang="en-US" altLang="ja-JP" dirty="0" smtClean="0"/>
              <a:t>CCFinder</a:t>
            </a:r>
            <a:r>
              <a:rPr kumimoji="1" lang="ja-JP" altLang="en-US" dirty="0" smtClean="0"/>
              <a:t>は欠陥を含むコード片に対して</a:t>
            </a:r>
            <a:r>
              <a:rPr kumimoji="1" lang="en-US" altLang="ja-JP" dirty="0" smtClean="0"/>
              <a:t>2274</a:t>
            </a:r>
            <a:r>
              <a:rPr kumimoji="1" lang="ja-JP" altLang="en-US" dirty="0" smtClean="0"/>
              <a:t>個のコードクローンを検出し，その中でバグ事例を含むコードクローンの数は</a:t>
            </a:r>
            <a:r>
              <a:rPr kumimoji="1" lang="en-US" altLang="ja-JP" dirty="0" smtClean="0"/>
              <a:t>31</a:t>
            </a:r>
            <a:r>
              <a:rPr kumimoji="1" lang="ja-JP" altLang="en-US" dirty="0" smtClean="0"/>
              <a:t>個となりました．その結果，関数クローン検出ツールは閾値</a:t>
            </a:r>
            <a:r>
              <a:rPr kumimoji="1" lang="en-US" altLang="ja-JP" dirty="0" smtClean="0"/>
              <a:t>0.9</a:t>
            </a:r>
            <a:r>
              <a:rPr kumimoji="1" lang="ja-JP" altLang="en-US" dirty="0" smtClean="0"/>
              <a:t>のとき，再現率</a:t>
            </a:r>
            <a:r>
              <a:rPr kumimoji="1" lang="en-US" altLang="ja-JP" dirty="0" smtClean="0"/>
              <a:t>0.41</a:t>
            </a:r>
            <a:r>
              <a:rPr kumimoji="1" lang="ja-JP" altLang="en-US" dirty="0" err="1" smtClean="0"/>
              <a:t>，</a:t>
            </a:r>
            <a:r>
              <a:rPr kumimoji="1" lang="ja-JP" altLang="en-US" dirty="0" smtClean="0"/>
              <a:t>適合率</a:t>
            </a:r>
            <a:r>
              <a:rPr kumimoji="1" lang="en-US" altLang="ja-JP" dirty="0" smtClean="0"/>
              <a:t>0.59</a:t>
            </a:r>
            <a:r>
              <a:rPr kumimoji="1" lang="ja-JP" altLang="en-US" dirty="0" err="1" smtClean="0"/>
              <a:t>，</a:t>
            </a:r>
            <a:r>
              <a:rPr kumimoji="1" lang="en-US" altLang="ja-JP" dirty="0" smtClean="0"/>
              <a:t>F</a:t>
            </a:r>
            <a:r>
              <a:rPr kumimoji="1" lang="ja-JP" altLang="en-US" dirty="0" smtClean="0"/>
              <a:t>値</a:t>
            </a:r>
            <a:r>
              <a:rPr kumimoji="1" lang="en-US" altLang="ja-JP" dirty="0" smtClean="0"/>
              <a:t>0.48</a:t>
            </a:r>
            <a:r>
              <a:rPr kumimoji="1" lang="ja-JP" altLang="en-US" dirty="0" smtClean="0"/>
              <a:t>となり，閾値</a:t>
            </a:r>
            <a:r>
              <a:rPr kumimoji="1" lang="en-US" altLang="ja-JP" dirty="0" smtClean="0"/>
              <a:t>0.5</a:t>
            </a:r>
            <a:r>
              <a:rPr kumimoji="1" lang="ja-JP" altLang="en-US" dirty="0" smtClean="0"/>
              <a:t>のとき再現率</a:t>
            </a:r>
            <a:r>
              <a:rPr kumimoji="1" lang="en-US" altLang="ja-JP" dirty="0" smtClean="0"/>
              <a:t>0.53</a:t>
            </a:r>
            <a:r>
              <a:rPr kumimoji="1" lang="ja-JP" altLang="en-US" dirty="0" err="1" smtClean="0"/>
              <a:t>，</a:t>
            </a:r>
            <a:r>
              <a:rPr kumimoji="1" lang="ja-JP" altLang="en-US" dirty="0" smtClean="0"/>
              <a:t>適合率</a:t>
            </a:r>
            <a:r>
              <a:rPr kumimoji="1" lang="en-US" altLang="ja-JP" dirty="0" smtClean="0"/>
              <a:t>0.11</a:t>
            </a:r>
            <a:r>
              <a:rPr kumimoji="1" lang="ja-JP" altLang="en-US" dirty="0" err="1" smtClean="0"/>
              <a:t>，</a:t>
            </a:r>
            <a:r>
              <a:rPr kumimoji="1" lang="en-US" altLang="ja-JP" dirty="0" smtClean="0"/>
              <a:t>F</a:t>
            </a:r>
            <a:r>
              <a:rPr kumimoji="1" lang="ja-JP" altLang="en-US" dirty="0" smtClean="0"/>
              <a:t>値</a:t>
            </a:r>
            <a:r>
              <a:rPr kumimoji="1" lang="en-US" altLang="ja-JP" dirty="0" smtClean="0"/>
              <a:t>0.18</a:t>
            </a:r>
            <a:r>
              <a:rPr kumimoji="1" lang="ja-JP" altLang="en-US" dirty="0" smtClean="0"/>
              <a:t>となり，</a:t>
            </a:r>
            <a:r>
              <a:rPr kumimoji="1" lang="en-US" altLang="ja-JP" dirty="0" smtClean="0"/>
              <a:t>CCFinder</a:t>
            </a:r>
            <a:r>
              <a:rPr kumimoji="1" lang="ja-JP" altLang="en-US" dirty="0" smtClean="0"/>
              <a:t>は再現率</a:t>
            </a:r>
            <a:r>
              <a:rPr kumimoji="1" lang="en-US" altLang="ja-JP" dirty="0" smtClean="0"/>
              <a:t>0.53</a:t>
            </a:r>
            <a:r>
              <a:rPr kumimoji="1" lang="ja-JP" altLang="en-US" dirty="0" err="1" smtClean="0"/>
              <a:t>，</a:t>
            </a:r>
            <a:r>
              <a:rPr kumimoji="1" lang="ja-JP" altLang="en-US" dirty="0" smtClean="0"/>
              <a:t>適合率</a:t>
            </a:r>
            <a:r>
              <a:rPr kumimoji="1" lang="en-US" altLang="ja-JP" dirty="0" smtClean="0"/>
              <a:t>0.01</a:t>
            </a:r>
            <a:r>
              <a:rPr kumimoji="1" lang="ja-JP" altLang="en-US" dirty="0" err="1" smtClean="0"/>
              <a:t>，</a:t>
            </a:r>
            <a:r>
              <a:rPr kumimoji="1" lang="en-US" altLang="ja-JP" dirty="0" smtClean="0"/>
              <a:t>F</a:t>
            </a:r>
            <a:r>
              <a:rPr kumimoji="1" lang="ja-JP" altLang="en-US" dirty="0" smtClean="0"/>
              <a:t>値</a:t>
            </a:r>
            <a:r>
              <a:rPr kumimoji="1" lang="en-US" altLang="ja-JP" dirty="0" smtClean="0"/>
              <a:t>0.02</a:t>
            </a:r>
            <a:r>
              <a:rPr kumimoji="1" lang="ja-JP" altLang="en-US" dirty="0" smtClean="0"/>
              <a:t>となりました．再現率に関しては閾値</a:t>
            </a:r>
            <a:r>
              <a:rPr kumimoji="1" lang="en-US" altLang="ja-JP" dirty="0" smtClean="0"/>
              <a:t>0.9</a:t>
            </a:r>
            <a:r>
              <a:rPr kumimoji="1" lang="ja-JP" altLang="en-US" dirty="0" smtClean="0"/>
              <a:t>の結果がやや低くなりましたが，適合率と</a:t>
            </a:r>
            <a:r>
              <a:rPr kumimoji="1" lang="en-US" altLang="ja-JP" dirty="0" smtClean="0"/>
              <a:t>F</a:t>
            </a:r>
            <a:r>
              <a:rPr kumimoji="1" lang="ja-JP" altLang="en-US" dirty="0" smtClean="0"/>
              <a:t>値は閾値</a:t>
            </a:r>
            <a:r>
              <a:rPr kumimoji="1" lang="en-US" altLang="ja-JP" dirty="0" smtClean="0"/>
              <a:t>0.9</a:t>
            </a:r>
            <a:r>
              <a:rPr kumimoji="1" lang="ja-JP" altLang="en-US" dirty="0" smtClean="0"/>
              <a:t>の結果が高くなりました．よって，関数クローン検出ツールは閾値</a:t>
            </a:r>
            <a:r>
              <a:rPr kumimoji="1" lang="en-US" altLang="ja-JP" dirty="0" smtClean="0"/>
              <a:t>0.9</a:t>
            </a:r>
            <a:r>
              <a:rPr kumimoji="1" lang="ja-JP" altLang="en-US" dirty="0" smtClean="0"/>
              <a:t>で用いることにより，高い適合率と</a:t>
            </a:r>
            <a:r>
              <a:rPr kumimoji="1" lang="en-US" altLang="ja-JP" dirty="0" smtClean="0"/>
              <a:t>F</a:t>
            </a:r>
            <a:r>
              <a:rPr kumimoji="1" lang="ja-JP" altLang="en-US" dirty="0" smtClean="0"/>
              <a:t>値を得られるということがこの実験によりわかりました．</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16</a:t>
            </a:fld>
            <a:endParaRPr kumimoji="1" lang="ja-JP" altLang="en-US"/>
          </a:p>
        </p:txBody>
      </p:sp>
    </p:spTree>
    <p:extLst>
      <p:ext uri="{BB962C8B-B14F-4D97-AF65-F5344CB8AC3E}">
        <p14:creationId xmlns:p14="http://schemas.microsoft.com/office/powerpoint/2010/main" val="310411983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以下のコード片は</a:t>
            </a:r>
            <a:r>
              <a:rPr kumimoji="1" lang="en-US" altLang="ja-JP" dirty="0" err="1" smtClean="0"/>
              <a:t>CCFinder</a:t>
            </a:r>
            <a:r>
              <a:rPr kumimoji="1" lang="ja-JP" altLang="en-US" dirty="0" err="1" smtClean="0"/>
              <a:t>で検</a:t>
            </a:r>
            <a:r>
              <a:rPr kumimoji="1" lang="ja-JP" altLang="en-US" dirty="0" smtClean="0"/>
              <a:t>出数が多くなった例である．このコード片は，変数名等は変わっていますが同じ構造の文が続いているコード片になっています．このような例では，</a:t>
            </a:r>
            <a:r>
              <a:rPr kumimoji="1" lang="en-US" altLang="ja-JP" dirty="0" err="1" smtClean="0"/>
              <a:t>CCFinder</a:t>
            </a:r>
            <a:r>
              <a:rPr kumimoji="1" lang="ja-JP" altLang="en-US" dirty="0" smtClean="0"/>
              <a:t>の最小一致トークン数を</a:t>
            </a:r>
            <a:r>
              <a:rPr kumimoji="1" lang="en-US" altLang="ja-JP" dirty="0" smtClean="0"/>
              <a:t>10</a:t>
            </a:r>
            <a:r>
              <a:rPr kumimoji="1" lang="ja-JP" altLang="en-US" dirty="0" smtClean="0"/>
              <a:t>に設定していることから，この中から複数のコードクローンが検出されるということが起こるため，検出数が多くなりました．また，</a:t>
            </a:r>
            <a:r>
              <a:rPr kumimoji="1" lang="en-US" altLang="ja-JP" dirty="0" smtClean="0"/>
              <a:t>Li</a:t>
            </a:r>
            <a:r>
              <a:rPr kumimoji="1" lang="ja-JP" altLang="en-US" dirty="0" err="1" smtClean="0"/>
              <a:t>らの</a:t>
            </a:r>
            <a:r>
              <a:rPr kumimoji="1" lang="ja-JP" altLang="en-US" dirty="0" smtClean="0"/>
              <a:t>評価セットに乗せられている欠陥を含むコード片の事例において，トークン数が</a:t>
            </a:r>
            <a:r>
              <a:rPr kumimoji="1" lang="en-US" altLang="ja-JP" dirty="0" smtClean="0"/>
              <a:t>10~20</a:t>
            </a:r>
            <a:r>
              <a:rPr kumimoji="1" lang="ja-JP" altLang="en-US" dirty="0" smtClean="0"/>
              <a:t>程度の短いものが大半であったため，</a:t>
            </a:r>
            <a:r>
              <a:rPr kumimoji="1" lang="en-US" altLang="ja-JP" dirty="0" err="1" smtClean="0"/>
              <a:t>CCFinder</a:t>
            </a:r>
            <a:r>
              <a:rPr kumimoji="1" lang="ja-JP" altLang="en-US" dirty="0" err="1" smtClean="0"/>
              <a:t>の検</a:t>
            </a:r>
            <a:r>
              <a:rPr kumimoji="1" lang="ja-JP" altLang="en-US" dirty="0" smtClean="0"/>
              <a:t>出数は多くなったということも考えられます．上のコード片の例のように検出数が多くなることを回避するために，その数は少なかったですが，トークン数が</a:t>
            </a:r>
            <a:r>
              <a:rPr kumimoji="1" lang="en-US" altLang="ja-JP" dirty="0" smtClean="0"/>
              <a:t>20</a:t>
            </a:r>
            <a:r>
              <a:rPr kumimoji="1" lang="ja-JP" altLang="en-US" dirty="0" smtClean="0"/>
              <a:t>以上，</a:t>
            </a:r>
            <a:r>
              <a:rPr kumimoji="1" lang="en-US" altLang="ja-JP" dirty="0" smtClean="0"/>
              <a:t>30</a:t>
            </a:r>
            <a:r>
              <a:rPr kumimoji="1" lang="ja-JP" altLang="en-US" dirty="0" smtClean="0"/>
              <a:t>以上のものについては最小一致トークン数を２０，３０に設定しなおしてクローン検出を再度行ってみました．すると，</a:t>
            </a:r>
            <a:r>
              <a:rPr kumimoji="1" lang="en-US" altLang="ja-JP" dirty="0" err="1" smtClean="0"/>
              <a:t>CCFinder</a:t>
            </a:r>
            <a:r>
              <a:rPr kumimoji="1" lang="ja-JP" altLang="en-US" dirty="0" smtClean="0"/>
              <a:t>の適合率は０．０７に少し上昇しました．</a:t>
            </a:r>
            <a:endParaRPr kumimoji="1" lang="ja-JP" altLang="en-US" dirty="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17</a:t>
            </a:fld>
            <a:endParaRPr kumimoji="1" lang="ja-JP" altLang="en-US"/>
          </a:p>
        </p:txBody>
      </p:sp>
    </p:spTree>
    <p:extLst>
      <p:ext uri="{BB962C8B-B14F-4D97-AF65-F5344CB8AC3E}">
        <p14:creationId xmlns:p14="http://schemas.microsoft.com/office/powerpoint/2010/main" val="109050802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本研究で用いた評価セットのコード片はサイズが小さく関数の中のごく一部であるようなものが多くありました．そのため，関数クローン検出ツールの閾値</a:t>
            </a:r>
            <a:r>
              <a:rPr kumimoji="1" lang="en-US" altLang="ja-JP" dirty="0" smtClean="0"/>
              <a:t>0.9</a:t>
            </a:r>
            <a:r>
              <a:rPr kumimoji="1" lang="ja-JP" altLang="en-US" dirty="0" smtClean="0"/>
              <a:t>の場合の再現率はやや低い値となってしまいました．しかし，そのような場合でも高い適合率を示して類似コード片検索を行うことができました．よって，欠陥を含む類似コード片検索において，関数クローン検出ツールは，その高い適合率から有効にはたらくと考えられます．</a:t>
            </a:r>
            <a:endParaRPr kumimoji="1" lang="ja-JP" altLang="en-US" dirty="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18</a:t>
            </a:fld>
            <a:endParaRPr kumimoji="1" lang="ja-JP" altLang="en-US"/>
          </a:p>
        </p:txBody>
      </p:sp>
    </p:spTree>
    <p:extLst>
      <p:ext uri="{BB962C8B-B14F-4D97-AF65-F5344CB8AC3E}">
        <p14:creationId xmlns:p14="http://schemas.microsoft.com/office/powerpoint/2010/main" val="346028996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本研究では，関数クローン検出ツールの．その結果，関数クローン検出ツールは，欠陥の同時修正において再現率はやや低い値となりましたが，適合率と</a:t>
            </a:r>
            <a:r>
              <a:rPr kumimoji="1" lang="en-US" altLang="ja-JP" dirty="0" smtClean="0"/>
              <a:t>F</a:t>
            </a:r>
            <a:r>
              <a:rPr kumimoji="1" lang="ja-JP" altLang="en-US" dirty="0" smtClean="0"/>
              <a:t>値について高い結果を示すことが分かりました．今後の課題としては，関数クローン検出ツールの閾値について，本研究では，</a:t>
            </a:r>
            <a:r>
              <a:rPr kumimoji="1" lang="en-US" altLang="ja-JP" dirty="0" smtClean="0"/>
              <a:t>0.9</a:t>
            </a:r>
            <a:r>
              <a:rPr kumimoji="1" lang="ja-JP" altLang="en-US" dirty="0" smtClean="0"/>
              <a:t>と</a:t>
            </a:r>
            <a:r>
              <a:rPr kumimoji="1" lang="en-US" altLang="ja-JP" dirty="0" smtClean="0"/>
              <a:t>0.5</a:t>
            </a:r>
            <a:r>
              <a:rPr kumimoji="1" lang="ja-JP" altLang="en-US" dirty="0" smtClean="0"/>
              <a:t>の</a:t>
            </a:r>
            <a:r>
              <a:rPr kumimoji="1" lang="en-US" altLang="ja-JP" dirty="0" smtClean="0"/>
              <a:t>2</a:t>
            </a:r>
            <a:r>
              <a:rPr kumimoji="1" lang="ja-JP" altLang="en-US" dirty="0" smtClean="0"/>
              <a:t>種類で調査を行いましたが，</a:t>
            </a:r>
            <a:r>
              <a:rPr kumimoji="1" lang="en-US" altLang="ja-JP" dirty="0" smtClean="0"/>
              <a:t>0.6</a:t>
            </a:r>
            <a:r>
              <a:rPr kumimoji="1" lang="ja-JP" altLang="en-US" dirty="0" err="1" smtClean="0"/>
              <a:t>，</a:t>
            </a:r>
            <a:r>
              <a:rPr kumimoji="1" lang="en-US" altLang="ja-JP" dirty="0" smtClean="0"/>
              <a:t>0.7</a:t>
            </a:r>
            <a:r>
              <a:rPr kumimoji="1" lang="ja-JP" altLang="en-US" dirty="0" err="1" smtClean="0"/>
              <a:t>，</a:t>
            </a:r>
            <a:r>
              <a:rPr kumimoji="1" lang="en-US" altLang="ja-JP" dirty="0" smtClean="0"/>
              <a:t>0.8</a:t>
            </a:r>
            <a:r>
              <a:rPr kumimoji="1" lang="ja-JP" altLang="en-US" dirty="0" smtClean="0"/>
              <a:t>等でも同様の調査を行って，より良い閾値設定を考察することが挙げられます．また，コードサイズの大きな欠陥事例を探してそれらを評価セットとして，同様の評価を行うことも考えられます．</a:t>
            </a:r>
            <a:endParaRPr kumimoji="1" lang="ja-JP" altLang="en-US" dirty="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19</a:t>
            </a:fld>
            <a:endParaRPr kumimoji="1" lang="ja-JP" altLang="en-US"/>
          </a:p>
        </p:txBody>
      </p:sp>
    </p:spTree>
    <p:extLst>
      <p:ext uri="{BB962C8B-B14F-4D97-AF65-F5344CB8AC3E}">
        <p14:creationId xmlns:p14="http://schemas.microsoft.com/office/powerpoint/2010/main" val="77396044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baseline="0" dirty="0" smtClean="0">
                <a:solidFill>
                  <a:schemeClr val="tx1"/>
                </a:solidFill>
                <a:latin typeface="+mn-lt"/>
                <a:ea typeface="+mn-ea"/>
                <a:cs typeface="+mn-cs"/>
              </a:rPr>
              <a:t>コードクローンとは，</a:t>
            </a:r>
            <a:r>
              <a:rPr lang="ja-JP" altLang="en-US" sz="1200" dirty="0" smtClean="0"/>
              <a:t>ソースコード</a:t>
            </a:r>
            <a:r>
              <a:rPr kumimoji="1" lang="ja-JP" altLang="en-US" sz="1200" dirty="0" smtClean="0"/>
              <a:t>のコピーアンドペーストによって生じる，同一あるいは類似した部分を持つコード片のことを言います．</a:t>
            </a:r>
            <a:r>
              <a:rPr kumimoji="1" lang="ja-JP" altLang="en-US" sz="1200" b="0" i="0" u="none" strike="noStrike" kern="1200" baseline="0" dirty="0" smtClean="0">
                <a:solidFill>
                  <a:schemeClr val="tx1"/>
                </a:solidFill>
                <a:latin typeface="+mn-lt"/>
                <a:ea typeface="+mn-ea"/>
                <a:cs typeface="+mn-cs"/>
              </a:rPr>
              <a:t>このコードクローンの存在はソフトウェアの保守を困難にする大きな要因とされています．図の赤い矢印で示されているように，互いにコードクローンになるコード片の対のことをクローンペアと呼び，緑色の枠で囲っているように，同じコードクローンの集合のことをクローンセットと呼びます．</a:t>
            </a:r>
            <a:endParaRPr kumimoji="1" lang="en-US" altLang="ja-JP" sz="1200" b="0" i="0" u="none" strike="noStrike" kern="1200" baseline="0" dirty="0" smtClean="0">
              <a:solidFill>
                <a:schemeClr val="tx1"/>
              </a:solidFill>
              <a:latin typeface="+mn-lt"/>
              <a:ea typeface="+mn-ea"/>
              <a:cs typeface="+mn-cs"/>
            </a:endParaRPr>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2</a:t>
            </a:fld>
            <a:endParaRPr kumimoji="1" lang="ja-JP" altLang="en-US"/>
          </a:p>
        </p:txBody>
      </p:sp>
    </p:spTree>
    <p:extLst>
      <p:ext uri="{BB962C8B-B14F-4D97-AF65-F5344CB8AC3E}">
        <p14:creationId xmlns:p14="http://schemas.microsoft.com/office/powerpoint/2010/main" val="45501947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ここで</a:t>
            </a:r>
            <a:r>
              <a:rPr kumimoji="1" lang="en-US" altLang="ja-JP" dirty="0" smtClean="0"/>
              <a:t>,</a:t>
            </a:r>
            <a:r>
              <a:rPr kumimoji="1" lang="ja-JP" altLang="en-US" dirty="0" smtClean="0"/>
              <a:t>コードクローンの分類についてお話します．コードクローン</a:t>
            </a:r>
            <a:r>
              <a:rPr kumimoji="1" lang="ja-JP" altLang="en-US" dirty="0" smtClean="0"/>
              <a:t>に対して普遍的な定義は存在しません．そこで，本研究ではコードクローンを以下の</a:t>
            </a:r>
            <a:r>
              <a:rPr kumimoji="1" lang="en-US" altLang="ja-JP" dirty="0" smtClean="0"/>
              <a:t>4</a:t>
            </a:r>
            <a:r>
              <a:rPr kumimoji="1" lang="ja-JP" altLang="en-US" dirty="0" err="1" smtClean="0"/>
              <a:t>つの</a:t>
            </a:r>
            <a:r>
              <a:rPr kumimoji="1" lang="ja-JP" altLang="en-US" dirty="0" smtClean="0"/>
              <a:t>タイプに分類します．</a:t>
            </a:r>
            <a:endParaRPr kumimoji="1" lang="en-US" altLang="ja-JP" dirty="0" smtClean="0"/>
          </a:p>
          <a:p>
            <a:r>
              <a:rPr kumimoji="1" lang="ja-JP" altLang="en-US" dirty="0" smtClean="0"/>
              <a:t>タイプ１のコードクローンとは，空白，コメントの有無，レイアウト等の違いを除いて完全に一致するものと定義します．タイプ</a:t>
            </a:r>
            <a:r>
              <a:rPr kumimoji="1" lang="en-US" altLang="ja-JP" dirty="0" smtClean="0"/>
              <a:t>2</a:t>
            </a:r>
            <a:r>
              <a:rPr kumimoji="1" lang="ja-JP" altLang="en-US" dirty="0" smtClean="0"/>
              <a:t>のコードクローンとは，タイプ</a:t>
            </a:r>
            <a:r>
              <a:rPr kumimoji="1" lang="en-US" altLang="ja-JP" dirty="0" smtClean="0"/>
              <a:t>1</a:t>
            </a:r>
            <a:r>
              <a:rPr kumimoji="1" lang="ja-JP" altLang="en-US" dirty="0" smtClean="0"/>
              <a:t>の違いに加えて，変数名などのユーザ定義名，関数の型などが異なるものと定義します．タイプ</a:t>
            </a:r>
            <a:r>
              <a:rPr kumimoji="1" lang="en-US" altLang="ja-JP" dirty="0" smtClean="0"/>
              <a:t>3</a:t>
            </a:r>
            <a:r>
              <a:rPr kumimoji="1" lang="ja-JP" altLang="en-US" dirty="0" smtClean="0"/>
              <a:t>のコードクローンとは，タイプ</a:t>
            </a:r>
            <a:r>
              <a:rPr kumimoji="1" lang="en-US" altLang="ja-JP" dirty="0" smtClean="0"/>
              <a:t>2</a:t>
            </a:r>
            <a:r>
              <a:rPr kumimoji="1" lang="ja-JP" altLang="en-US" dirty="0" smtClean="0"/>
              <a:t>の違いに加えて，文の挿入や削除，変更などが行われているものと定義します．タイプ</a:t>
            </a:r>
            <a:r>
              <a:rPr kumimoji="1" lang="en-US" altLang="ja-JP" dirty="0" smtClean="0"/>
              <a:t>4</a:t>
            </a:r>
            <a:r>
              <a:rPr kumimoji="1" lang="ja-JP" altLang="en-US" dirty="0" smtClean="0"/>
              <a:t>のコードクローンとは，類似した処理を実行するが，構文上の実装が異なるものと定義します．タイプ</a:t>
            </a:r>
            <a:r>
              <a:rPr kumimoji="1" lang="en-US" altLang="ja-JP" dirty="0" smtClean="0"/>
              <a:t>4</a:t>
            </a:r>
            <a:r>
              <a:rPr kumimoji="1" lang="ja-JP" altLang="en-US" dirty="0" smtClean="0"/>
              <a:t>のコードクローンの例としては</a:t>
            </a:r>
            <a:r>
              <a:rPr kumimoji="1" lang="ja-JP" altLang="en-US" dirty="0" smtClean="0"/>
              <a:t>，繰返し文の実装を行う際に</a:t>
            </a:r>
            <a:r>
              <a:rPr kumimoji="1" lang="en-US" altLang="ja-JP" dirty="0" smtClean="0"/>
              <a:t>for</a:t>
            </a:r>
            <a:r>
              <a:rPr kumimoji="1" lang="ja-JP" altLang="en-US" dirty="0" smtClean="0"/>
              <a:t>文と</a:t>
            </a:r>
            <a:r>
              <a:rPr kumimoji="1" lang="en-US" altLang="ja-JP" dirty="0" smtClean="0"/>
              <a:t>while</a:t>
            </a:r>
            <a:r>
              <a:rPr kumimoji="1" lang="ja-JP" altLang="en-US" dirty="0" smtClean="0"/>
              <a:t>文の違いがあるものや，中間媒介変数の利用の有無があるもの，文の並び替えが行われているもの等が挙げられます．このタイプ</a:t>
            </a:r>
            <a:r>
              <a:rPr kumimoji="1" lang="en-US" altLang="ja-JP" dirty="0" smtClean="0"/>
              <a:t>1</a:t>
            </a:r>
            <a:r>
              <a:rPr kumimoji="1" lang="ja-JP" altLang="en-US" dirty="0" smtClean="0"/>
              <a:t>とタイプ</a:t>
            </a:r>
            <a:r>
              <a:rPr kumimoji="1" lang="en-US" altLang="ja-JP" dirty="0" smtClean="0"/>
              <a:t>2</a:t>
            </a:r>
            <a:r>
              <a:rPr kumimoji="1" lang="ja-JP" altLang="en-US" dirty="0" smtClean="0"/>
              <a:t>のコードクローンを検出することができるツールというのは多く存在しますが，それに加えてタイプ</a:t>
            </a:r>
            <a:r>
              <a:rPr kumimoji="1" lang="en-US" altLang="ja-JP" dirty="0" smtClean="0"/>
              <a:t>3</a:t>
            </a:r>
            <a:r>
              <a:rPr kumimoji="1" lang="ja-JP" altLang="en-US" dirty="0" err="1" smtClean="0"/>
              <a:t>，</a:t>
            </a:r>
            <a:r>
              <a:rPr kumimoji="1" lang="ja-JP" altLang="en-US" dirty="0" smtClean="0"/>
              <a:t>タイプ</a:t>
            </a:r>
            <a:r>
              <a:rPr kumimoji="1" lang="en-US" altLang="ja-JP" dirty="0" smtClean="0"/>
              <a:t>4</a:t>
            </a:r>
            <a:r>
              <a:rPr kumimoji="1" lang="ja-JP" altLang="en-US" dirty="0" smtClean="0"/>
              <a:t>のコードクローンまでを検出することができるようなツールはあまり多くありません．</a:t>
            </a:r>
            <a:endParaRPr kumimoji="1" lang="en-US" altLang="ja-JP" dirty="0" smtClean="0"/>
          </a:p>
          <a:p>
            <a:endParaRPr kumimoji="1" lang="ja-JP" altLang="en-US" dirty="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3</a:t>
            </a:fld>
            <a:endParaRPr kumimoji="1" lang="ja-JP" altLang="en-US"/>
          </a:p>
        </p:txBody>
      </p:sp>
    </p:spTree>
    <p:extLst>
      <p:ext uri="{BB962C8B-B14F-4D97-AF65-F5344CB8AC3E}">
        <p14:creationId xmlns:p14="http://schemas.microsoft.com/office/powerpoint/2010/main" val="265696996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ここで，本研究で評価を行った関数クローン検出ツール</a:t>
            </a:r>
            <a:r>
              <a:rPr kumimoji="1" lang="ja-JP" altLang="en-US" dirty="0" smtClean="0"/>
              <a:t>のコードクローンのアルゴリズム</a:t>
            </a:r>
            <a:r>
              <a:rPr kumimoji="1" lang="ja-JP" altLang="en-US" dirty="0" smtClean="0"/>
              <a:t>を簡単に説明します．関数クローン検出ツールのアルゴリズムは</a:t>
            </a:r>
            <a:r>
              <a:rPr kumimoji="1" lang="en-US" altLang="ja-JP" dirty="0" smtClean="0"/>
              <a:t>4</a:t>
            </a:r>
            <a:r>
              <a:rPr kumimoji="1" lang="ja-JP" altLang="en-US" dirty="0" err="1" smtClean="0"/>
              <a:t>つの</a:t>
            </a:r>
            <a:r>
              <a:rPr kumimoji="1" lang="ja-JP" altLang="en-US" dirty="0" smtClean="0"/>
              <a:t>ステップに分かれており，まず</a:t>
            </a:r>
            <a:r>
              <a:rPr kumimoji="1" lang="en-US" altLang="ja-JP" dirty="0" smtClean="0"/>
              <a:t>STEP1</a:t>
            </a:r>
            <a:r>
              <a:rPr kumimoji="1" lang="ja-JP" altLang="en-US" dirty="0" smtClean="0"/>
              <a:t>で，各関数からワードの抽出を行います．ここでいうワードとは，変数や</a:t>
            </a:r>
            <a:r>
              <a:rPr kumimoji="1" lang="ja-JP" altLang="en-US" dirty="0" smtClean="0"/>
              <a:t>関数等に</a:t>
            </a:r>
            <a:r>
              <a:rPr kumimoji="1" lang="ja-JP" altLang="en-US" dirty="0" smtClean="0"/>
              <a:t>つけられた識別子名と条件文や繰返し文等の構文に利用される予約語のことを言います．続いて，</a:t>
            </a:r>
            <a:r>
              <a:rPr kumimoji="1" lang="en-US" altLang="ja-JP" dirty="0" smtClean="0"/>
              <a:t>STEP2</a:t>
            </a:r>
            <a:r>
              <a:rPr kumimoji="1" lang="ja-JP" altLang="en-US" dirty="0" smtClean="0"/>
              <a:t>ではステップ</a:t>
            </a:r>
            <a:r>
              <a:rPr kumimoji="1" lang="en-US" altLang="ja-JP" dirty="0" smtClean="0"/>
              <a:t>1</a:t>
            </a:r>
            <a:r>
              <a:rPr kumimoji="1" lang="ja-JP" altLang="en-US" dirty="0" err="1" smtClean="0"/>
              <a:t>で抽</a:t>
            </a:r>
            <a:r>
              <a:rPr kumimoji="1" lang="ja-JP" altLang="en-US" dirty="0" smtClean="0"/>
              <a:t>出したワードに対して重みを計算し特徴ベクトルの計算を</a:t>
            </a:r>
            <a:r>
              <a:rPr kumimoji="1" lang="ja-JP" altLang="en-US" dirty="0" smtClean="0"/>
              <a:t>行い，</a:t>
            </a:r>
            <a:r>
              <a:rPr kumimoji="1" lang="en-US" altLang="ja-JP" dirty="0" smtClean="0"/>
              <a:t>STEP3</a:t>
            </a:r>
            <a:r>
              <a:rPr kumimoji="1" lang="ja-JP" altLang="en-US" dirty="0" smtClean="0"/>
              <a:t>で各関数の特徴ベクトルのクラスタリングを行い，</a:t>
            </a:r>
            <a:r>
              <a:rPr kumimoji="1" lang="en-US" altLang="ja-JP" dirty="0" smtClean="0"/>
              <a:t>STEP4</a:t>
            </a:r>
            <a:r>
              <a:rPr kumimoji="1" lang="ja-JP" altLang="en-US" dirty="0" smtClean="0"/>
              <a:t>で特徴ベクトル間の類似度を計算します．そして</a:t>
            </a:r>
            <a:r>
              <a:rPr kumimoji="1" lang="en-US" altLang="ja-JP" dirty="0" smtClean="0"/>
              <a:t>STEP</a:t>
            </a:r>
            <a:r>
              <a:rPr kumimoji="1" lang="ja-JP" altLang="en-US" dirty="0" smtClean="0"/>
              <a:t>４の計算で求めた類似度が前もって設定した類似度の閾値をこえたものをコードクローンとして検出します</a:t>
            </a:r>
            <a:r>
              <a:rPr kumimoji="1" lang="ja-JP" altLang="en-US" dirty="0" smtClean="0"/>
              <a:t>．関数クローン検出ツールの類似度</a:t>
            </a:r>
            <a:r>
              <a:rPr kumimoji="1" lang="ja-JP" altLang="en-US" dirty="0" smtClean="0"/>
              <a:t>の閾値はデフォルトでは</a:t>
            </a:r>
            <a:r>
              <a:rPr kumimoji="1" lang="en-US" altLang="ja-JP" dirty="0" smtClean="0"/>
              <a:t>0.9</a:t>
            </a:r>
            <a:r>
              <a:rPr kumimoji="1" lang="ja-JP" altLang="en-US" dirty="0" smtClean="0"/>
              <a:t>に設定されています．関数クローン検出ツールはこの検出方法により，タイプ</a:t>
            </a:r>
            <a:r>
              <a:rPr kumimoji="1" lang="en-US" altLang="ja-JP" dirty="0" smtClean="0"/>
              <a:t>1</a:t>
            </a:r>
            <a:r>
              <a:rPr kumimoji="1" lang="ja-JP" altLang="en-US" dirty="0" smtClean="0"/>
              <a:t>からタイプ</a:t>
            </a:r>
            <a:r>
              <a:rPr kumimoji="1" lang="en-US" altLang="ja-JP" dirty="0" smtClean="0"/>
              <a:t>4</a:t>
            </a:r>
            <a:r>
              <a:rPr kumimoji="1" lang="ja-JP" altLang="en-US" dirty="0" smtClean="0"/>
              <a:t>の</a:t>
            </a:r>
            <a:r>
              <a:rPr kumimoji="1" lang="ja-JP" altLang="en-US" dirty="0" smtClean="0"/>
              <a:t>全てのタイプ</a:t>
            </a:r>
            <a:r>
              <a:rPr kumimoji="1" lang="ja-JP" altLang="en-US" dirty="0" smtClean="0"/>
              <a:t>の関数単位のコードクローンを検出することができます．</a:t>
            </a:r>
            <a:endParaRPr kumimoji="1" lang="ja-JP" altLang="en-US" dirty="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4</a:t>
            </a:fld>
            <a:endParaRPr kumimoji="1" lang="ja-JP" altLang="en-US"/>
          </a:p>
        </p:txBody>
      </p:sp>
    </p:spTree>
    <p:extLst>
      <p:ext uri="{BB962C8B-B14F-4D97-AF65-F5344CB8AC3E}">
        <p14:creationId xmlns:p14="http://schemas.microsoft.com/office/powerpoint/2010/main" val="366623823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ここで，関数クローン検出ツールの先行研究における性能評価について説明します．関数クローン検出ツールを開発した山中らは，関数クローン検出ツールの性能を評価するために，他の関数単位のコードクローン検出ツールである</a:t>
            </a:r>
            <a:r>
              <a:rPr kumimoji="1" lang="en-US" altLang="ja-JP" dirty="0" err="1" smtClean="0"/>
              <a:t>MeCC</a:t>
            </a:r>
            <a:r>
              <a:rPr kumimoji="1" lang="ja-JP" altLang="en-US" dirty="0" smtClean="0"/>
              <a:t>との比較実験を行いました．</a:t>
            </a:r>
            <a:r>
              <a:rPr kumimoji="1" lang="en-US" altLang="ja-JP" dirty="0" err="1" smtClean="0"/>
              <a:t>MeCC</a:t>
            </a:r>
            <a:r>
              <a:rPr kumimoji="1" lang="ja-JP" altLang="en-US" dirty="0" smtClean="0"/>
              <a:t>は，静的解析を行うことによって，ソースコード中の各関数が終了した時点における抽象的なメモリの状態の予測を行い，メモリの状態が類似した関数をコードクローンとして検出するツールです．この</a:t>
            </a:r>
            <a:r>
              <a:rPr kumimoji="1" lang="en-US" altLang="ja-JP" dirty="0" err="1" smtClean="0"/>
              <a:t>MeCC</a:t>
            </a:r>
            <a:r>
              <a:rPr kumimoji="1" lang="ja-JP" altLang="en-US" dirty="0" smtClean="0"/>
              <a:t>も関数クローン検出ツールと同様にタイプ</a:t>
            </a:r>
            <a:r>
              <a:rPr kumimoji="1" lang="en-US" altLang="ja-JP" dirty="0" smtClean="0"/>
              <a:t>1</a:t>
            </a:r>
            <a:r>
              <a:rPr kumimoji="1" lang="ja-JP" altLang="en-US" dirty="0" smtClean="0"/>
              <a:t>からタイプ</a:t>
            </a:r>
            <a:r>
              <a:rPr kumimoji="1" lang="en-US" altLang="ja-JP" dirty="0" smtClean="0"/>
              <a:t>4</a:t>
            </a:r>
            <a:r>
              <a:rPr kumimoji="1" lang="ja-JP" altLang="en-US" dirty="0" smtClean="0"/>
              <a:t>のコードクローンを検出することができます．</a:t>
            </a:r>
            <a:r>
              <a:rPr kumimoji="1" lang="ja-JP" altLang="en-US" baseline="0" dirty="0" smtClean="0"/>
              <a:t>比較実験では，</a:t>
            </a:r>
            <a:r>
              <a:rPr lang="en-US" altLang="ja-JP" sz="2400" dirty="0" smtClean="0"/>
              <a:t>Python</a:t>
            </a:r>
            <a:r>
              <a:rPr lang="ja-JP" altLang="en-US" sz="2400" dirty="0" err="1" smtClean="0"/>
              <a:t>，</a:t>
            </a:r>
            <a:r>
              <a:rPr lang="en-US" altLang="ja-JP" sz="2400" dirty="0" smtClean="0"/>
              <a:t>PostgreSQL</a:t>
            </a:r>
            <a:r>
              <a:rPr lang="ja-JP" altLang="en-US" sz="2400" dirty="0" err="1" smtClean="0"/>
              <a:t>，</a:t>
            </a:r>
            <a:r>
              <a:rPr lang="en-US" altLang="ja-JP" sz="2400" dirty="0" smtClean="0"/>
              <a:t>Apache HTTPD</a:t>
            </a:r>
            <a:r>
              <a:rPr kumimoji="1" lang="ja-JP" altLang="en-US" dirty="0" smtClean="0"/>
              <a:t>に含まれるコードクローンの検出を行いました．また，コードクローンの検出方法としては，両ツールをソースコード全体に対してかけてコードクローン検出を行いました．</a:t>
            </a:r>
            <a:endParaRPr kumimoji="1" lang="ja-JP" altLang="en-US" dirty="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5</a:t>
            </a:fld>
            <a:endParaRPr kumimoji="1" lang="ja-JP" altLang="en-US"/>
          </a:p>
        </p:txBody>
      </p:sp>
    </p:spTree>
    <p:extLst>
      <p:ext uri="{BB962C8B-B14F-4D97-AF65-F5344CB8AC3E}">
        <p14:creationId xmlns:p14="http://schemas.microsoft.com/office/powerpoint/2010/main" val="412391973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比較実験では，適合率，各タイプの正解検出数，検出時間を比較しました．表からわかるように，関数クローン検出ツールは，他の関数クローン検出ツールである</a:t>
            </a:r>
            <a:r>
              <a:rPr kumimoji="1" lang="en-US" altLang="ja-JP" dirty="0" err="1" smtClean="0"/>
              <a:t>MeCC</a:t>
            </a:r>
            <a:r>
              <a:rPr kumimoji="1" lang="ja-JP" altLang="en-US" dirty="0" smtClean="0"/>
              <a:t>と比較しても，やはり高い適合率を示すことが分かりました．また，検出時間を比較しても</a:t>
            </a:r>
            <a:r>
              <a:rPr kumimoji="1" lang="en-US" altLang="ja-JP" dirty="0" err="1" smtClean="0"/>
              <a:t>MeCC</a:t>
            </a:r>
            <a:r>
              <a:rPr kumimoji="1" lang="ja-JP" altLang="en-US" dirty="0" smtClean="0"/>
              <a:t>が</a:t>
            </a:r>
            <a:r>
              <a:rPr kumimoji="1" lang="en-US" altLang="ja-JP" dirty="0" smtClean="0"/>
              <a:t>50</a:t>
            </a:r>
            <a:r>
              <a:rPr kumimoji="1" lang="ja-JP" altLang="en-US" dirty="0" smtClean="0"/>
              <a:t>分から</a:t>
            </a:r>
            <a:r>
              <a:rPr kumimoji="1" lang="en-US" altLang="ja-JP" dirty="0" smtClean="0"/>
              <a:t>400</a:t>
            </a:r>
            <a:r>
              <a:rPr kumimoji="1" lang="ja-JP" altLang="en-US" dirty="0" smtClean="0"/>
              <a:t>分ほどの検出時間を要しているのに対して，関数クローン検出ツールは数分程度の検出時間で済んでおり，関数クローン検出ツールの方が高速に検出することができるということも分かりました．</a:t>
            </a:r>
            <a:endParaRPr kumimoji="1" lang="ja-JP" altLang="en-US" dirty="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6</a:t>
            </a:fld>
            <a:endParaRPr kumimoji="1" lang="ja-JP" altLang="en-US"/>
          </a:p>
        </p:txBody>
      </p:sp>
    </p:spTree>
    <p:extLst>
      <p:ext uri="{BB962C8B-B14F-4D97-AF65-F5344CB8AC3E}">
        <p14:creationId xmlns:p14="http://schemas.microsoft.com/office/powerpoint/2010/main" val="189123543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baseline="0" dirty="0" smtClean="0">
                <a:solidFill>
                  <a:schemeClr val="tx1"/>
                </a:solidFill>
                <a:latin typeface="+mn-lt"/>
                <a:ea typeface="+mn-ea"/>
                <a:cs typeface="+mn-cs"/>
              </a:rPr>
              <a:t>本研究は，企業との共同研究を行っており，企業から関数クローン検出ツールの有効性を調査するという要望がありました．また，開発者は類似コード片検索というものを良く行います．類似コード片検索とは図のように，類似したコード片を検索したいコード片を入力として用意して，それと対象ソースファイルの照合を行うことにより，類似したコード片を検索する作業のことを言います．一般に入力コード片をクエリと呼び，このクエリとして欠陥を含むコード片を与えることにより，対象ソースファイルから類似したコード片を検索し，欠陥の有無を検査するという使われ方もよくあります．</a:t>
            </a:r>
            <a:endParaRPr kumimoji="1" lang="ja-JP" altLang="en-US" dirty="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7</a:t>
            </a:fld>
            <a:endParaRPr kumimoji="1" lang="ja-JP" altLang="en-US"/>
          </a:p>
        </p:txBody>
      </p:sp>
    </p:spTree>
    <p:extLst>
      <p:ext uri="{BB962C8B-B14F-4D97-AF65-F5344CB8AC3E}">
        <p14:creationId xmlns:p14="http://schemas.microsoft.com/office/powerpoint/2010/main" val="236394906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baseline="0" dirty="0" smtClean="0">
                <a:solidFill>
                  <a:schemeClr val="tx1"/>
                </a:solidFill>
                <a:latin typeface="+mn-lt"/>
                <a:ea typeface="+mn-ea"/>
                <a:cs typeface="+mn-cs"/>
              </a:rPr>
              <a:t>開発者はコードクローンに対して同時修正の必要があるかを確認しなければなりません．例えば，あるコード片に欠陥が見つかった場合，そのコードクローンにも同様の欠陥が含まれている可能性が高くなります．また，先に述べたように開発者は類似コード片検索をよく行います．そこで，関数クローン検出ツールに欠陥を含むコード片をクエリとして与えて類似コード片検索を行い，欠陥を含むコード片検索における有効性の調査を行いました．</a:t>
            </a:r>
            <a:endParaRPr kumimoji="1" lang="ja-JP" altLang="en-US" dirty="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8</a:t>
            </a:fld>
            <a:endParaRPr kumimoji="1" lang="ja-JP" altLang="en-US"/>
          </a:p>
        </p:txBody>
      </p:sp>
    </p:spTree>
    <p:extLst>
      <p:ext uri="{BB962C8B-B14F-4D97-AF65-F5344CB8AC3E}">
        <p14:creationId xmlns:p14="http://schemas.microsoft.com/office/powerpoint/2010/main" val="262879136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ここから，評価についてお話します．評価セットとしては，</a:t>
            </a:r>
            <a:r>
              <a:rPr kumimoji="1" lang="en-US" altLang="ja-JP" dirty="0" smtClean="0"/>
              <a:t>Li</a:t>
            </a:r>
            <a:r>
              <a:rPr kumimoji="1" lang="ja-JP" altLang="en-US" dirty="0" err="1" smtClean="0"/>
              <a:t>らが</a:t>
            </a:r>
            <a:r>
              <a:rPr kumimoji="1" lang="ja-JP" altLang="en-US" dirty="0" smtClean="0"/>
              <a:t>用いた評価セットを利用しました．この評価セットには，欠陥を含むコード片とその欠陥と同じ欠陥を含むコードクローンが事例として挙げられており，それらの</a:t>
            </a:r>
            <a:r>
              <a:rPr kumimoji="1" lang="en-US" altLang="ja-JP" dirty="0" err="1" smtClean="0"/>
              <a:t>git</a:t>
            </a:r>
            <a:r>
              <a:rPr kumimoji="1" lang="ja-JP" altLang="en-US" dirty="0" smtClean="0"/>
              <a:t>コミット</a:t>
            </a:r>
            <a:r>
              <a:rPr kumimoji="1" lang="en-US" altLang="ja-JP" dirty="0" smtClean="0"/>
              <a:t>ID</a:t>
            </a:r>
            <a:r>
              <a:rPr kumimoji="1" lang="ja-JP" altLang="en-US" dirty="0" smtClean="0"/>
              <a:t>も与えられており，それぞれのコミットのスナップショットを取得することができます．対象プロジェクトとしては，</a:t>
            </a:r>
            <a:r>
              <a:rPr kumimoji="1" lang="en-US" altLang="ja-JP" dirty="0" err="1" smtClean="0"/>
              <a:t>Git</a:t>
            </a:r>
            <a:r>
              <a:rPr kumimoji="1" lang="ja-JP" altLang="en-US" dirty="0" err="1" smtClean="0"/>
              <a:t>，</a:t>
            </a:r>
            <a:r>
              <a:rPr kumimoji="1" lang="en-US" altLang="ja-JP" dirty="0" smtClean="0"/>
              <a:t>PostgreSQL</a:t>
            </a:r>
            <a:r>
              <a:rPr kumimoji="1" lang="ja-JP" altLang="en-US" dirty="0" err="1" smtClean="0"/>
              <a:t>，</a:t>
            </a:r>
            <a:r>
              <a:rPr kumimoji="1" lang="en-US" altLang="ja-JP" dirty="0" smtClean="0"/>
              <a:t>Linux Kernel</a:t>
            </a:r>
            <a:r>
              <a:rPr kumimoji="1" lang="ja-JP" altLang="en-US" dirty="0" smtClean="0"/>
              <a:t>の</a:t>
            </a:r>
            <a:r>
              <a:rPr kumimoji="1" lang="en-US" altLang="ja-JP" dirty="0" smtClean="0"/>
              <a:t>3</a:t>
            </a:r>
            <a:r>
              <a:rPr kumimoji="1" lang="ja-JP" altLang="en-US" dirty="0" err="1" smtClean="0"/>
              <a:t>つの</a:t>
            </a:r>
            <a:r>
              <a:rPr kumimoji="1" lang="ja-JP" altLang="en-US" dirty="0" smtClean="0"/>
              <a:t>オープンソースソフトウェアを対象としています．これらのオープンソースソフトウェアは，主に</a:t>
            </a:r>
            <a:r>
              <a:rPr kumimoji="1" lang="en-US" altLang="ja-JP" dirty="0" smtClean="0"/>
              <a:t>C/C++</a:t>
            </a:r>
            <a:r>
              <a:rPr kumimoji="1" lang="ja-JP" altLang="en-US" dirty="0" smtClean="0"/>
              <a:t>で書かれており，バージョン履歴から欠陥を含むコード片とそのコードクローンを見つけることが可能であり，十分なスケーラビリティを有していることから利用されました．しかし，</a:t>
            </a:r>
            <a:r>
              <a:rPr kumimoji="1" lang="en-US" altLang="ja-JP" dirty="0" smtClean="0"/>
              <a:t>Li</a:t>
            </a:r>
            <a:r>
              <a:rPr kumimoji="1" lang="ja-JP" altLang="en-US" dirty="0" err="1" smtClean="0"/>
              <a:t>らの</a:t>
            </a:r>
            <a:r>
              <a:rPr kumimoji="1" lang="ja-JP" altLang="en-US" dirty="0" smtClean="0"/>
              <a:t>評価セットには，欠陥を含むコード片とそのコードクローンが同一関数内に潜むようなものも存在します．関数クローン検出ツールは，関数単位のコードクローンを検出するため，そのようなコードクローンは検出することができません．そこで，そのような例は取り除き</a:t>
            </a:r>
            <a:r>
              <a:rPr kumimoji="1" lang="en-US" altLang="ja-JP" dirty="0" smtClean="0"/>
              <a:t>38</a:t>
            </a:r>
            <a:r>
              <a:rPr kumimoji="1" lang="ja-JP" altLang="en-US" dirty="0" smtClean="0"/>
              <a:t>種類のクローンセットに含まれる</a:t>
            </a:r>
            <a:r>
              <a:rPr kumimoji="1" lang="en-US" altLang="ja-JP" dirty="0" smtClean="0"/>
              <a:t>58</a:t>
            </a:r>
            <a:r>
              <a:rPr kumimoji="1" lang="ja-JP" altLang="en-US" dirty="0" smtClean="0"/>
              <a:t>個の欠陥を含むコードクローンの事例について調査を行いました．</a:t>
            </a:r>
            <a:endParaRPr kumimoji="1" lang="ja-JP" altLang="en-US" dirty="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9</a:t>
            </a:fld>
            <a:endParaRPr kumimoji="1" lang="ja-JP" altLang="en-US"/>
          </a:p>
        </p:txBody>
      </p:sp>
    </p:spTree>
    <p:extLst>
      <p:ext uri="{BB962C8B-B14F-4D97-AF65-F5344CB8AC3E}">
        <p14:creationId xmlns:p14="http://schemas.microsoft.com/office/powerpoint/2010/main" val="371966896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pic>
        <p:nvPicPr>
          <p:cNvPr id="3091" name="Picture 19" descr="bottom_ban"/>
          <p:cNvPicPr>
            <a:picLocks noChangeAspect="1" noChangeArrowheads="1"/>
          </p:cNvPicPr>
          <p:nvPr/>
        </p:nvPicPr>
        <p:blipFill>
          <a:blip r:embed="rId2"/>
          <a:srcRect/>
          <a:stretch>
            <a:fillRect/>
          </a:stretch>
        </p:blipFill>
        <p:spPr bwMode="auto">
          <a:xfrm>
            <a:off x="0" y="6597650"/>
            <a:ext cx="9144000" cy="260350"/>
          </a:xfrm>
          <a:prstGeom prst="rect">
            <a:avLst/>
          </a:prstGeom>
          <a:noFill/>
        </p:spPr>
      </p:pic>
      <p:sp>
        <p:nvSpPr>
          <p:cNvPr id="3079" name="Rectangle 7" descr="ban"/>
          <p:cNvSpPr>
            <a:spLocks noChangeArrowheads="1"/>
          </p:cNvSpPr>
          <p:nvPr/>
        </p:nvSpPr>
        <p:spPr bwMode="auto">
          <a:xfrm>
            <a:off x="0" y="0"/>
            <a:ext cx="9144000" cy="188913"/>
          </a:xfrm>
          <a:prstGeom prst="rect">
            <a:avLst/>
          </a:prstGeom>
          <a:blipFill dpi="0" rotWithShape="1">
            <a:blip r:embed="rId3"/>
            <a:srcRect/>
            <a:stretch>
              <a:fillRect/>
            </a:stretch>
          </a:blipFill>
          <a:ln w="9525">
            <a:noFill/>
            <a:miter lim="800000"/>
            <a:headEnd/>
            <a:tailEnd/>
          </a:ln>
          <a:effectLst/>
        </p:spPr>
        <p:txBody>
          <a:bodyPr wrap="none" anchor="ctr"/>
          <a:lstStyle/>
          <a:p>
            <a:endParaRPr lang="ja-JP" altLang="en-US"/>
          </a:p>
        </p:txBody>
      </p:sp>
      <p:sp>
        <p:nvSpPr>
          <p:cNvPr id="3074" name="Rectangle 2"/>
          <p:cNvSpPr>
            <a:spLocks noGrp="1" noChangeArrowheads="1"/>
          </p:cNvSpPr>
          <p:nvPr>
            <p:ph type="ctrTitle"/>
          </p:nvPr>
        </p:nvSpPr>
        <p:spPr>
          <a:xfrm>
            <a:off x="685800" y="1484313"/>
            <a:ext cx="7772400" cy="1470025"/>
          </a:xfrm>
        </p:spPr>
        <p:txBody>
          <a:bodyPr/>
          <a:lstStyle>
            <a:lvl1pPr>
              <a:defRPr/>
            </a:lvl1pPr>
          </a:lstStyle>
          <a:p>
            <a:r>
              <a:rPr lang="ja-JP" altLang="en-US" smtClean="0"/>
              <a:t>マスター タイトルの書式設定</a:t>
            </a:r>
            <a:endParaRPr lang="ja-JP" altLang="en-US"/>
          </a:p>
        </p:txBody>
      </p:sp>
      <p:sp>
        <p:nvSpPr>
          <p:cNvPr id="3075" name="Rectangle 3"/>
          <p:cNvSpPr>
            <a:spLocks noGrp="1" noChangeArrowheads="1"/>
          </p:cNvSpPr>
          <p:nvPr>
            <p:ph type="subTitle" idx="1"/>
          </p:nvPr>
        </p:nvSpPr>
        <p:spPr>
          <a:xfrm>
            <a:off x="1371600" y="3573463"/>
            <a:ext cx="6400800" cy="1752600"/>
          </a:xfrm>
        </p:spPr>
        <p:txBody>
          <a:bodyPr/>
          <a:lstStyle>
            <a:lvl1pPr marL="0" indent="0" algn="ctr">
              <a:buFontTx/>
              <a:buNone/>
              <a:defRPr/>
            </a:lvl1pPr>
          </a:lstStyle>
          <a:p>
            <a:r>
              <a:rPr lang="ja-JP" altLang="en-US" smtClean="0"/>
              <a:t>マスター サブタイトルの書式設定</a:t>
            </a:r>
            <a:endParaRPr lang="ja-JP" altLang="en-US"/>
          </a:p>
        </p:txBody>
      </p:sp>
      <p:pic>
        <p:nvPicPr>
          <p:cNvPr id="3081" name="Picture 9" descr="sel-logo"/>
          <p:cNvPicPr>
            <a:picLocks noChangeAspect="1" noChangeArrowheads="1"/>
          </p:cNvPicPr>
          <p:nvPr/>
        </p:nvPicPr>
        <p:blipFill>
          <a:blip r:embed="rId4" cstate="print"/>
          <a:srcRect/>
          <a:stretch>
            <a:fillRect/>
          </a:stretch>
        </p:blipFill>
        <p:spPr bwMode="auto">
          <a:xfrm>
            <a:off x="6877050" y="260350"/>
            <a:ext cx="2051050" cy="703263"/>
          </a:xfrm>
          <a:prstGeom prst="rect">
            <a:avLst/>
          </a:prstGeom>
          <a:noFill/>
        </p:spPr>
      </p:pic>
      <p:sp>
        <p:nvSpPr>
          <p:cNvPr id="3086" name="Line 14"/>
          <p:cNvSpPr>
            <a:spLocks noChangeShapeType="1"/>
          </p:cNvSpPr>
          <p:nvPr/>
        </p:nvSpPr>
        <p:spPr bwMode="auto">
          <a:xfrm>
            <a:off x="1331913" y="3213100"/>
            <a:ext cx="6480175" cy="0"/>
          </a:xfrm>
          <a:prstGeom prst="line">
            <a:avLst/>
          </a:prstGeom>
          <a:noFill/>
          <a:ln w="9525">
            <a:solidFill>
              <a:schemeClr val="tx1"/>
            </a:solidFill>
            <a:round/>
            <a:headEnd/>
            <a:tailEnd/>
          </a:ln>
          <a:effectLst/>
        </p:spPr>
        <p:txBody>
          <a:bodyPr/>
          <a:lstStyle/>
          <a:p>
            <a:endParaRPr lang="ja-JP" altLang="en-US"/>
          </a:p>
        </p:txBody>
      </p:sp>
      <p:sp>
        <p:nvSpPr>
          <p:cNvPr id="3093" name="Text Box 21"/>
          <p:cNvSpPr txBox="1">
            <a:spLocks noChangeArrowheads="1"/>
          </p:cNvSpPr>
          <p:nvPr userDrawn="1"/>
        </p:nvSpPr>
        <p:spPr bwMode="auto">
          <a:xfrm>
            <a:off x="452438" y="6640513"/>
            <a:ext cx="8239125" cy="244475"/>
          </a:xfrm>
          <a:prstGeom prst="rect">
            <a:avLst/>
          </a:prstGeom>
          <a:noFill/>
          <a:ln w="9525">
            <a:noFill/>
            <a:miter lim="800000"/>
            <a:headEnd/>
            <a:tailEnd/>
          </a:ln>
          <a:effectLst/>
        </p:spPr>
        <p:txBody>
          <a:bodyPr wrap="none">
            <a:spAutoFit/>
          </a:bodyPr>
          <a:lstStyle/>
          <a:p>
            <a:r>
              <a:rPr lang="en-US" altLang="ja-JP" sz="1000">
                <a:solidFill>
                  <a:srgbClr val="DDDDDD"/>
                </a:solidFill>
              </a:rPr>
              <a:t>Software Engineering Laboratory, Department of Computer Science, Graduate School of Information Science and Technology, Osaka University</a:t>
            </a:r>
          </a:p>
        </p:txBody>
      </p:sp>
      <p:sp>
        <p:nvSpPr>
          <p:cNvPr id="3094" name="Rectangle 22"/>
          <p:cNvSpPr>
            <a:spLocks noGrp="1" noChangeArrowheads="1"/>
          </p:cNvSpPr>
          <p:nvPr>
            <p:ph type="dt" sz="half" idx="2"/>
          </p:nvPr>
        </p:nvSpPr>
        <p:spPr>
          <a:xfrm>
            <a:off x="457200" y="6245225"/>
            <a:ext cx="2133600" cy="279400"/>
          </a:xfrm>
        </p:spPr>
        <p:txBody>
          <a:bodyPr/>
          <a:lstStyle>
            <a:lvl1pPr algn="l">
              <a:defRPr>
                <a:solidFill>
                  <a:schemeClr val="tx1"/>
                </a:solidFill>
              </a:defRPr>
            </a:lvl1pPr>
          </a:lstStyle>
          <a:p>
            <a:endParaRPr lang="en-US" altLang="ja-JP"/>
          </a:p>
        </p:txBody>
      </p:sp>
      <p:sp>
        <p:nvSpPr>
          <p:cNvPr id="3095" name="Rectangle 23"/>
          <p:cNvSpPr>
            <a:spLocks noGrp="1" noChangeArrowheads="1"/>
          </p:cNvSpPr>
          <p:nvPr>
            <p:ph type="ftr" sz="quarter" idx="3"/>
          </p:nvPr>
        </p:nvSpPr>
        <p:spPr>
          <a:xfrm>
            <a:off x="2700338" y="6245225"/>
            <a:ext cx="3743325" cy="279400"/>
          </a:xfrm>
        </p:spPr>
        <p:txBody>
          <a:bodyPr/>
          <a:lstStyle>
            <a:lvl1pPr>
              <a:defRPr/>
            </a:lvl1pPr>
          </a:lstStyle>
          <a:p>
            <a:r>
              <a:rPr lang="en-US" altLang="ja-JP"/>
              <a:t>Software Engineering Laboratory, Department of Computer Science, Graduate School of Information Science and Technology, Osaka University</a:t>
            </a:r>
          </a:p>
        </p:txBody>
      </p:sp>
      <p:sp>
        <p:nvSpPr>
          <p:cNvPr id="3096" name="Rectangle 24"/>
          <p:cNvSpPr>
            <a:spLocks noGrp="1" noChangeArrowheads="1"/>
          </p:cNvSpPr>
          <p:nvPr>
            <p:ph type="sldNum" sz="quarter" idx="4"/>
          </p:nvPr>
        </p:nvSpPr>
        <p:spPr>
          <a:xfrm>
            <a:off x="6553200" y="6245225"/>
            <a:ext cx="2133600" cy="279400"/>
          </a:xfrm>
        </p:spPr>
        <p:txBody>
          <a:bodyPr/>
          <a:lstStyle>
            <a:lvl1pPr>
              <a:defRPr/>
            </a:lvl1pPr>
          </a:lstStyle>
          <a:p>
            <a:fld id="{1D4BE88F-AC79-404B-A366-58BAA02F4B18}" type="slidenum">
              <a:rPr lang="en-US" altLang="ja-JP"/>
              <a:pPr/>
              <a:t>‹#›</a:t>
            </a:fld>
            <a:endParaRPr lang="en-US" altLang="ja-JP"/>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endParaRPr lang="en-US" altLang="ja-JP"/>
          </a:p>
        </p:txBody>
      </p:sp>
      <p:sp>
        <p:nvSpPr>
          <p:cNvPr id="5" name="フッター プレースホルダ 4"/>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6" name="スライド番号プレースホルダ 5"/>
          <p:cNvSpPr>
            <a:spLocks noGrp="1"/>
          </p:cNvSpPr>
          <p:nvPr>
            <p:ph type="sldNum" sz="quarter" idx="12"/>
          </p:nvPr>
        </p:nvSpPr>
        <p:spPr/>
        <p:txBody>
          <a:bodyPr/>
          <a:lstStyle>
            <a:lvl1pPr>
              <a:defRPr/>
            </a:lvl1pPr>
          </a:lstStyle>
          <a:p>
            <a:fld id="{995FCEDA-DDFE-4B7C-AE5E-57A6BEDB3E14}" type="slidenum">
              <a:rPr lang="en-US" altLang="ja-JP"/>
              <a:pPr/>
              <a:t>‹#›</a:t>
            </a:fld>
            <a:endParaRPr lang="en-US" altLang="ja-JP"/>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smtClean="0"/>
              <a:t>マスター タイトルの書式設定</a:t>
            </a:r>
            <a:endParaRPr lang="ja-JP" alt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endParaRPr lang="en-US" altLang="ja-JP"/>
          </a:p>
        </p:txBody>
      </p:sp>
      <p:sp>
        <p:nvSpPr>
          <p:cNvPr id="5" name="フッター プレースホルダ 4"/>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6" name="スライド番号プレースホルダ 5"/>
          <p:cNvSpPr>
            <a:spLocks noGrp="1"/>
          </p:cNvSpPr>
          <p:nvPr>
            <p:ph type="sldNum" sz="quarter" idx="12"/>
          </p:nvPr>
        </p:nvSpPr>
        <p:spPr/>
        <p:txBody>
          <a:bodyPr/>
          <a:lstStyle>
            <a:lvl1pPr>
              <a:defRPr/>
            </a:lvl1pPr>
          </a:lstStyle>
          <a:p>
            <a:fld id="{6750888B-3E6B-4ACB-8BA9-DE98B16EC5AE}" type="slidenum">
              <a:rPr lang="en-US" altLang="ja-JP"/>
              <a:pPr/>
              <a:t>‹#›</a:t>
            </a:fld>
            <a:endParaRPr lang="en-US" altLang="ja-JP"/>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endParaRPr lang="en-US" altLang="ja-JP"/>
          </a:p>
        </p:txBody>
      </p:sp>
      <p:sp>
        <p:nvSpPr>
          <p:cNvPr id="5" name="フッター プレースホルダ 4"/>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6" name="スライド番号プレースホルダ 5"/>
          <p:cNvSpPr>
            <a:spLocks noGrp="1"/>
          </p:cNvSpPr>
          <p:nvPr>
            <p:ph type="sldNum" sz="quarter" idx="12"/>
          </p:nvPr>
        </p:nvSpPr>
        <p:spPr/>
        <p:txBody>
          <a:bodyPr/>
          <a:lstStyle>
            <a:lvl1pPr>
              <a:defRPr/>
            </a:lvl1pPr>
          </a:lstStyle>
          <a:p>
            <a:fld id="{9F5033E9-932D-4E41-95C3-341F9A6DAE17}" type="slidenum">
              <a:rPr lang="en-US" altLang="ja-JP"/>
              <a:pPr/>
              <a:t>‹#›</a:t>
            </a:fld>
            <a:endParaRPr lang="en-US" altLang="ja-JP"/>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マスター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マスター テキストの書式設定</a:t>
            </a:r>
          </a:p>
        </p:txBody>
      </p:sp>
      <p:sp>
        <p:nvSpPr>
          <p:cNvPr id="4" name="日付プレースホルダ 3"/>
          <p:cNvSpPr>
            <a:spLocks noGrp="1"/>
          </p:cNvSpPr>
          <p:nvPr>
            <p:ph type="dt" sz="half" idx="10"/>
          </p:nvPr>
        </p:nvSpPr>
        <p:spPr/>
        <p:txBody>
          <a:bodyPr/>
          <a:lstStyle>
            <a:lvl1pPr>
              <a:defRPr/>
            </a:lvl1pPr>
          </a:lstStyle>
          <a:p>
            <a:endParaRPr lang="en-US" altLang="ja-JP"/>
          </a:p>
        </p:txBody>
      </p:sp>
      <p:sp>
        <p:nvSpPr>
          <p:cNvPr id="5" name="フッター プレースホルダ 4"/>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6" name="スライド番号プレースホルダ 5"/>
          <p:cNvSpPr>
            <a:spLocks noGrp="1"/>
          </p:cNvSpPr>
          <p:nvPr>
            <p:ph type="sldNum" sz="quarter" idx="12"/>
          </p:nvPr>
        </p:nvSpPr>
        <p:spPr/>
        <p:txBody>
          <a:bodyPr/>
          <a:lstStyle>
            <a:lvl1pPr>
              <a:defRPr/>
            </a:lvl1pPr>
          </a:lstStyle>
          <a:p>
            <a:fld id="{F14C7DCA-020D-4247-A22F-0BC24CC97F92}" type="slidenum">
              <a:rPr lang="en-US" altLang="ja-JP"/>
              <a:pPr/>
              <a:t>‹#›</a:t>
            </a:fld>
            <a:endParaRPr lang="en-US" altLang="ja-JP"/>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日付プレースホルダ 4"/>
          <p:cNvSpPr>
            <a:spLocks noGrp="1"/>
          </p:cNvSpPr>
          <p:nvPr>
            <p:ph type="dt" sz="half" idx="10"/>
          </p:nvPr>
        </p:nvSpPr>
        <p:spPr/>
        <p:txBody>
          <a:bodyPr/>
          <a:lstStyle>
            <a:lvl1pPr>
              <a:defRPr/>
            </a:lvl1pPr>
          </a:lstStyle>
          <a:p>
            <a:endParaRPr lang="en-US" altLang="ja-JP"/>
          </a:p>
        </p:txBody>
      </p:sp>
      <p:sp>
        <p:nvSpPr>
          <p:cNvPr id="6" name="フッター プレースホルダ 5"/>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7" name="スライド番号プレースホルダ 6"/>
          <p:cNvSpPr>
            <a:spLocks noGrp="1"/>
          </p:cNvSpPr>
          <p:nvPr>
            <p:ph type="sldNum" sz="quarter" idx="12"/>
          </p:nvPr>
        </p:nvSpPr>
        <p:spPr/>
        <p:txBody>
          <a:bodyPr/>
          <a:lstStyle>
            <a:lvl1pPr>
              <a:defRPr/>
            </a:lvl1pPr>
          </a:lstStyle>
          <a:p>
            <a:fld id="{A08A75B4-47F8-43D9-9E5B-0E2C9B0AE409}" type="slidenum">
              <a:rPr lang="en-US" altLang="ja-JP"/>
              <a:pPr/>
              <a:t>‹#›</a:t>
            </a:fld>
            <a:endParaRPr lang="en-US" altLang="ja-JP"/>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マスター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日付プレースホルダ 6"/>
          <p:cNvSpPr>
            <a:spLocks noGrp="1"/>
          </p:cNvSpPr>
          <p:nvPr>
            <p:ph type="dt" sz="half" idx="10"/>
          </p:nvPr>
        </p:nvSpPr>
        <p:spPr/>
        <p:txBody>
          <a:bodyPr/>
          <a:lstStyle>
            <a:lvl1pPr>
              <a:defRPr/>
            </a:lvl1pPr>
          </a:lstStyle>
          <a:p>
            <a:endParaRPr lang="en-US" altLang="ja-JP"/>
          </a:p>
        </p:txBody>
      </p:sp>
      <p:sp>
        <p:nvSpPr>
          <p:cNvPr id="8" name="フッター プレースホルダ 7"/>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9" name="スライド番号プレースホルダ 8"/>
          <p:cNvSpPr>
            <a:spLocks noGrp="1"/>
          </p:cNvSpPr>
          <p:nvPr>
            <p:ph type="sldNum" sz="quarter" idx="12"/>
          </p:nvPr>
        </p:nvSpPr>
        <p:spPr/>
        <p:txBody>
          <a:bodyPr/>
          <a:lstStyle>
            <a:lvl1pPr>
              <a:defRPr/>
            </a:lvl1pPr>
          </a:lstStyle>
          <a:p>
            <a:fld id="{C8ECBEA5-8BEA-4480-82CA-444B6C1D4F6C}" type="slidenum">
              <a:rPr lang="en-US" altLang="ja-JP"/>
              <a:pPr/>
              <a:t>‹#›</a:t>
            </a:fld>
            <a:endParaRPr lang="en-US" altLang="ja-JP"/>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日付プレースホルダ 2"/>
          <p:cNvSpPr>
            <a:spLocks noGrp="1"/>
          </p:cNvSpPr>
          <p:nvPr>
            <p:ph type="dt" sz="half" idx="10"/>
          </p:nvPr>
        </p:nvSpPr>
        <p:spPr/>
        <p:txBody>
          <a:bodyPr/>
          <a:lstStyle>
            <a:lvl1pPr>
              <a:defRPr/>
            </a:lvl1pPr>
          </a:lstStyle>
          <a:p>
            <a:endParaRPr lang="en-US" altLang="ja-JP"/>
          </a:p>
        </p:txBody>
      </p:sp>
      <p:sp>
        <p:nvSpPr>
          <p:cNvPr id="4" name="フッター プレースホルダ 3"/>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5" name="スライド番号プレースホルダ 4"/>
          <p:cNvSpPr>
            <a:spLocks noGrp="1"/>
          </p:cNvSpPr>
          <p:nvPr>
            <p:ph type="sldNum" sz="quarter" idx="12"/>
          </p:nvPr>
        </p:nvSpPr>
        <p:spPr/>
        <p:txBody>
          <a:bodyPr/>
          <a:lstStyle>
            <a:lvl1pPr>
              <a:defRPr/>
            </a:lvl1pPr>
          </a:lstStyle>
          <a:p>
            <a:fld id="{F4FF597C-9423-4BA2-89DC-CB3C381FCB2F}" type="slidenum">
              <a:rPr lang="en-US" altLang="ja-JP"/>
              <a:pPr/>
              <a:t>‹#›</a:t>
            </a:fld>
            <a:endParaRPr lang="en-US" altLang="ja-JP"/>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lvl1pPr>
              <a:defRPr/>
            </a:lvl1pPr>
          </a:lstStyle>
          <a:p>
            <a:endParaRPr lang="en-US" altLang="ja-JP"/>
          </a:p>
        </p:txBody>
      </p:sp>
      <p:sp>
        <p:nvSpPr>
          <p:cNvPr id="3" name="フッター プレースホルダ 2"/>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4" name="スライド番号プレースホルダ 3"/>
          <p:cNvSpPr>
            <a:spLocks noGrp="1"/>
          </p:cNvSpPr>
          <p:nvPr>
            <p:ph type="sldNum" sz="quarter" idx="12"/>
          </p:nvPr>
        </p:nvSpPr>
        <p:spPr/>
        <p:txBody>
          <a:bodyPr/>
          <a:lstStyle>
            <a:lvl1pPr>
              <a:defRPr/>
            </a:lvl1pPr>
          </a:lstStyle>
          <a:p>
            <a:fld id="{97BD3AAF-9B93-4EBD-9D6A-7C8E767CC810}" type="slidenum">
              <a:rPr lang="en-US" altLang="ja-JP"/>
              <a:pPr/>
              <a:t>‹#›</a:t>
            </a:fld>
            <a:endParaRPr lang="en-US" altLang="ja-JP"/>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マスター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
        <p:nvSpPr>
          <p:cNvPr id="5" name="日付プレースホルダ 4"/>
          <p:cNvSpPr>
            <a:spLocks noGrp="1"/>
          </p:cNvSpPr>
          <p:nvPr>
            <p:ph type="dt" sz="half" idx="10"/>
          </p:nvPr>
        </p:nvSpPr>
        <p:spPr/>
        <p:txBody>
          <a:bodyPr/>
          <a:lstStyle>
            <a:lvl1pPr>
              <a:defRPr/>
            </a:lvl1pPr>
          </a:lstStyle>
          <a:p>
            <a:endParaRPr lang="en-US" altLang="ja-JP"/>
          </a:p>
        </p:txBody>
      </p:sp>
      <p:sp>
        <p:nvSpPr>
          <p:cNvPr id="6" name="フッター プレースホルダ 5"/>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7" name="スライド番号プレースホルダ 6"/>
          <p:cNvSpPr>
            <a:spLocks noGrp="1"/>
          </p:cNvSpPr>
          <p:nvPr>
            <p:ph type="sldNum" sz="quarter" idx="12"/>
          </p:nvPr>
        </p:nvSpPr>
        <p:spPr/>
        <p:txBody>
          <a:bodyPr/>
          <a:lstStyle>
            <a:lvl1pPr>
              <a:defRPr/>
            </a:lvl1pPr>
          </a:lstStyle>
          <a:p>
            <a:fld id="{1EEF7108-8B0F-4C66-BCD7-C2DCCA69B2C3}" type="slidenum">
              <a:rPr lang="en-US" altLang="ja-JP"/>
              <a:pPr/>
              <a:t>‹#›</a:t>
            </a:fld>
            <a:endParaRPr lang="en-US" altLang="ja-JP"/>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マスター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smtClean="0"/>
              <a:t>図を追加</a:t>
            </a:r>
            <a:endParaRPr lang="ja-JP" altLang="en-US"/>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
        <p:nvSpPr>
          <p:cNvPr id="5" name="日付プレースホルダ 4"/>
          <p:cNvSpPr>
            <a:spLocks noGrp="1"/>
          </p:cNvSpPr>
          <p:nvPr>
            <p:ph type="dt" sz="half" idx="10"/>
          </p:nvPr>
        </p:nvSpPr>
        <p:spPr/>
        <p:txBody>
          <a:bodyPr/>
          <a:lstStyle>
            <a:lvl1pPr>
              <a:defRPr/>
            </a:lvl1pPr>
          </a:lstStyle>
          <a:p>
            <a:endParaRPr lang="en-US" altLang="ja-JP"/>
          </a:p>
        </p:txBody>
      </p:sp>
      <p:sp>
        <p:nvSpPr>
          <p:cNvPr id="6" name="フッター プレースホルダ 5"/>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7" name="スライド番号プレースホルダ 6"/>
          <p:cNvSpPr>
            <a:spLocks noGrp="1"/>
          </p:cNvSpPr>
          <p:nvPr>
            <p:ph type="sldNum" sz="quarter" idx="12"/>
          </p:nvPr>
        </p:nvSpPr>
        <p:spPr/>
        <p:txBody>
          <a:bodyPr/>
          <a:lstStyle>
            <a:lvl1pPr>
              <a:defRPr/>
            </a:lvl1pPr>
          </a:lstStyle>
          <a:p>
            <a:fld id="{4C0558E3-F664-4FB8-BEDB-E46489ABEAB3}" type="slidenum">
              <a:rPr lang="en-US" altLang="ja-JP"/>
              <a:pPr/>
              <a:t>‹#›</a:t>
            </a:fld>
            <a:endParaRPr lang="en-US" altLang="ja-JP"/>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38" name="Picture 14" descr="bottom_ban"/>
          <p:cNvPicPr>
            <a:picLocks noChangeAspect="1" noChangeArrowheads="1"/>
          </p:cNvPicPr>
          <p:nvPr/>
        </p:nvPicPr>
        <p:blipFill>
          <a:blip r:embed="rId13"/>
          <a:srcRect/>
          <a:stretch>
            <a:fillRect/>
          </a:stretch>
        </p:blipFill>
        <p:spPr bwMode="auto">
          <a:xfrm>
            <a:off x="0" y="6597650"/>
            <a:ext cx="9144000" cy="260350"/>
          </a:xfrm>
          <a:prstGeom prst="rect">
            <a:avLst/>
          </a:prstGeom>
          <a:noFill/>
        </p:spPr>
      </p:pic>
      <p:sp>
        <p:nvSpPr>
          <p:cNvPr id="1026" name="Rectangle 2"/>
          <p:cNvSpPr>
            <a:spLocks noGrp="1" noChangeArrowheads="1"/>
          </p:cNvSpPr>
          <p:nvPr>
            <p:ph type="title"/>
          </p:nvPr>
        </p:nvSpPr>
        <p:spPr bwMode="auto">
          <a:xfrm>
            <a:off x="457200" y="274638"/>
            <a:ext cx="8218488"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ja-JP" altLang="en-US" smtClean="0"/>
              <a:t>マスタ タイトルの書式設定</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1031" name="Rectangle 7" descr="ban"/>
          <p:cNvSpPr>
            <a:spLocks noChangeArrowheads="1"/>
          </p:cNvSpPr>
          <p:nvPr/>
        </p:nvSpPr>
        <p:spPr bwMode="auto">
          <a:xfrm>
            <a:off x="0" y="0"/>
            <a:ext cx="9144000" cy="188913"/>
          </a:xfrm>
          <a:prstGeom prst="rect">
            <a:avLst/>
          </a:prstGeom>
          <a:blipFill dpi="0" rotWithShape="1">
            <a:blip r:embed="rId14"/>
            <a:srcRect/>
            <a:stretch>
              <a:fillRect/>
            </a:stretch>
          </a:blipFill>
          <a:ln w="9525">
            <a:noFill/>
            <a:miter lim="800000"/>
            <a:headEnd/>
            <a:tailEnd/>
          </a:ln>
          <a:effectLst/>
        </p:spPr>
        <p:txBody>
          <a:bodyPr wrap="none" anchor="ctr"/>
          <a:lstStyle/>
          <a:p>
            <a:endParaRPr lang="ja-JP" altLang="en-US"/>
          </a:p>
        </p:txBody>
      </p:sp>
      <p:sp>
        <p:nvSpPr>
          <p:cNvPr id="1036" name="Line 12"/>
          <p:cNvSpPr>
            <a:spLocks noChangeShapeType="1"/>
          </p:cNvSpPr>
          <p:nvPr/>
        </p:nvSpPr>
        <p:spPr bwMode="auto">
          <a:xfrm>
            <a:off x="468313" y="1484313"/>
            <a:ext cx="8207375" cy="0"/>
          </a:xfrm>
          <a:prstGeom prst="line">
            <a:avLst/>
          </a:prstGeom>
          <a:noFill/>
          <a:ln w="9525">
            <a:solidFill>
              <a:schemeClr val="tx1"/>
            </a:solidFill>
            <a:round/>
            <a:headEnd/>
            <a:tailEnd/>
          </a:ln>
          <a:effectLst/>
        </p:spPr>
        <p:txBody>
          <a:bodyPr/>
          <a:lstStyle/>
          <a:p>
            <a:endParaRPr lang="ja-JP" altLang="en-US"/>
          </a:p>
        </p:txBody>
      </p:sp>
      <p:pic>
        <p:nvPicPr>
          <p:cNvPr id="1043" name="Picture 19" descr="sel-logo"/>
          <p:cNvPicPr>
            <a:picLocks noChangeAspect="1" noChangeArrowheads="1"/>
          </p:cNvPicPr>
          <p:nvPr/>
        </p:nvPicPr>
        <p:blipFill>
          <a:blip r:embed="rId15" cstate="print"/>
          <a:srcRect/>
          <a:stretch>
            <a:fillRect/>
          </a:stretch>
        </p:blipFill>
        <p:spPr bwMode="auto">
          <a:xfrm>
            <a:off x="468313" y="6299200"/>
            <a:ext cx="1081087" cy="369888"/>
          </a:xfrm>
          <a:prstGeom prst="rect">
            <a:avLst/>
          </a:prstGeom>
          <a:noFill/>
        </p:spPr>
      </p:pic>
      <p:sp>
        <p:nvSpPr>
          <p:cNvPr id="1045" name="Rectangle 21"/>
          <p:cNvSpPr>
            <a:spLocks noGrp="1" noChangeArrowheads="1"/>
          </p:cNvSpPr>
          <p:nvPr>
            <p:ph type="dt" sz="half" idx="2"/>
          </p:nvPr>
        </p:nvSpPr>
        <p:spPr bwMode="auto">
          <a:xfrm>
            <a:off x="7308850" y="6596063"/>
            <a:ext cx="1439863" cy="26193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solidFill>
                  <a:schemeClr val="bg1"/>
                </a:solidFill>
              </a:defRPr>
            </a:lvl1pPr>
          </a:lstStyle>
          <a:p>
            <a:endParaRPr lang="en-US" altLang="ja-JP"/>
          </a:p>
        </p:txBody>
      </p:sp>
      <p:sp>
        <p:nvSpPr>
          <p:cNvPr id="1046" name="Rectangle 22"/>
          <p:cNvSpPr>
            <a:spLocks noGrp="1" noChangeArrowheads="1"/>
          </p:cNvSpPr>
          <p:nvPr>
            <p:ph type="ftr" sz="quarter" idx="3"/>
          </p:nvPr>
        </p:nvSpPr>
        <p:spPr bwMode="auto">
          <a:xfrm>
            <a:off x="1655763" y="6310313"/>
            <a:ext cx="583247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r>
              <a:rPr lang="en-US" altLang="ja-JP"/>
              <a:t>Software Engineering Laboratory, Department of Computer Science, Graduate School of Information Science and Technology, Osaka University</a:t>
            </a:r>
          </a:p>
        </p:txBody>
      </p:sp>
      <p:sp>
        <p:nvSpPr>
          <p:cNvPr id="1047" name="Rectangle 23"/>
          <p:cNvSpPr>
            <a:spLocks noGrp="1" noChangeArrowheads="1"/>
          </p:cNvSpPr>
          <p:nvPr>
            <p:ph type="sldNum" sz="quarter" idx="4"/>
          </p:nvPr>
        </p:nvSpPr>
        <p:spPr bwMode="auto">
          <a:xfrm>
            <a:off x="7597775" y="6308725"/>
            <a:ext cx="1150938" cy="2889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7D5496B1-25AB-42E4-9FB2-6D8F98E71759}" type="slidenum">
              <a:rPr lang="en-US" altLang="ja-JP"/>
              <a:pPr/>
              <a:t>‹#›</a:t>
            </a:fld>
            <a:endParaRPr lang="en-US" altLang="ja-JP"/>
          </a:p>
        </p:txBody>
      </p:sp>
      <p:sp>
        <p:nvSpPr>
          <p:cNvPr id="1048" name="Text Box 24"/>
          <p:cNvSpPr txBox="1">
            <a:spLocks noChangeArrowheads="1"/>
          </p:cNvSpPr>
          <p:nvPr userDrawn="1"/>
        </p:nvSpPr>
        <p:spPr bwMode="auto">
          <a:xfrm>
            <a:off x="334963" y="6640513"/>
            <a:ext cx="6324600" cy="244475"/>
          </a:xfrm>
          <a:prstGeom prst="rect">
            <a:avLst/>
          </a:prstGeom>
          <a:noFill/>
          <a:ln w="9525">
            <a:noFill/>
            <a:miter lim="800000"/>
            <a:headEnd/>
            <a:tailEnd/>
          </a:ln>
          <a:effectLst/>
        </p:spPr>
        <p:txBody>
          <a:bodyPr wrap="none">
            <a:spAutoFit/>
          </a:bodyPr>
          <a:lstStyle/>
          <a:p>
            <a:r>
              <a:rPr lang="en-US" altLang="ja-JP" sz="1000">
                <a:solidFill>
                  <a:srgbClr val="DDDDDD"/>
                </a:solidFill>
              </a:rPr>
              <a:t>Department of Computer Science, Graduate School of Information Science and Technology, Osaka University</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rtl="0" eaLnBrk="1" fontAlgn="base" hangingPunct="1">
        <a:spcBef>
          <a:spcPct val="0"/>
        </a:spcBef>
        <a:spcAft>
          <a:spcPct val="0"/>
        </a:spcAft>
        <a:defRPr kumimoji="1" sz="4400">
          <a:solidFill>
            <a:schemeClr val="tx2"/>
          </a:solidFill>
          <a:latin typeface="+mj-lt"/>
          <a:ea typeface="+mj-ea"/>
          <a:cs typeface="+mj-cs"/>
        </a:defRPr>
      </a:lvl1pPr>
      <a:lvl2pPr algn="ctr" rtl="0" eaLnBrk="1" fontAlgn="base" hangingPunct="1">
        <a:spcBef>
          <a:spcPct val="0"/>
        </a:spcBef>
        <a:spcAft>
          <a:spcPct val="0"/>
        </a:spcAft>
        <a:defRPr kumimoji="1" sz="4400">
          <a:solidFill>
            <a:schemeClr val="tx2"/>
          </a:solidFill>
          <a:latin typeface="Arial" charset="0"/>
          <a:ea typeface="ＭＳ Ｐゴシック" pitchFamily="50" charset="-128"/>
        </a:defRPr>
      </a:lvl2pPr>
      <a:lvl3pPr algn="ctr" rtl="0" eaLnBrk="1" fontAlgn="base" hangingPunct="1">
        <a:spcBef>
          <a:spcPct val="0"/>
        </a:spcBef>
        <a:spcAft>
          <a:spcPct val="0"/>
        </a:spcAft>
        <a:defRPr kumimoji="1" sz="4400">
          <a:solidFill>
            <a:schemeClr val="tx2"/>
          </a:solidFill>
          <a:latin typeface="Arial" charset="0"/>
          <a:ea typeface="ＭＳ Ｐゴシック" pitchFamily="50" charset="-128"/>
        </a:defRPr>
      </a:lvl3pPr>
      <a:lvl4pPr algn="ctr" rtl="0" eaLnBrk="1" fontAlgn="base" hangingPunct="1">
        <a:spcBef>
          <a:spcPct val="0"/>
        </a:spcBef>
        <a:spcAft>
          <a:spcPct val="0"/>
        </a:spcAft>
        <a:defRPr kumimoji="1" sz="4400">
          <a:solidFill>
            <a:schemeClr val="tx2"/>
          </a:solidFill>
          <a:latin typeface="Arial" charset="0"/>
          <a:ea typeface="ＭＳ Ｐゴシック" pitchFamily="50" charset="-128"/>
        </a:defRPr>
      </a:lvl4pPr>
      <a:lvl5pPr algn="ctr" rtl="0" eaLnBrk="1" fontAlgn="base" hangingPunct="1">
        <a:spcBef>
          <a:spcPct val="0"/>
        </a:spcBef>
        <a:spcAft>
          <a:spcPct val="0"/>
        </a:spcAft>
        <a:defRPr kumimoji="1" sz="4400">
          <a:solidFill>
            <a:schemeClr val="tx2"/>
          </a:solidFill>
          <a:latin typeface="Arial" charset="0"/>
          <a:ea typeface="ＭＳ Ｐゴシック" pitchFamily="50" charset="-128"/>
        </a:defRPr>
      </a:lvl5pPr>
      <a:lvl6pPr marL="457200" algn="ctr" rtl="0" eaLnBrk="1" fontAlgn="base" hangingPunct="1">
        <a:spcBef>
          <a:spcPct val="0"/>
        </a:spcBef>
        <a:spcAft>
          <a:spcPct val="0"/>
        </a:spcAft>
        <a:defRPr kumimoji="1" sz="4400">
          <a:solidFill>
            <a:schemeClr val="tx2"/>
          </a:solidFill>
          <a:latin typeface="Arial" charset="0"/>
          <a:ea typeface="ＭＳ Ｐゴシック" pitchFamily="50" charset="-128"/>
        </a:defRPr>
      </a:lvl6pPr>
      <a:lvl7pPr marL="914400" algn="ctr" rtl="0" eaLnBrk="1" fontAlgn="base" hangingPunct="1">
        <a:spcBef>
          <a:spcPct val="0"/>
        </a:spcBef>
        <a:spcAft>
          <a:spcPct val="0"/>
        </a:spcAft>
        <a:defRPr kumimoji="1" sz="4400">
          <a:solidFill>
            <a:schemeClr val="tx2"/>
          </a:solidFill>
          <a:latin typeface="Arial" charset="0"/>
          <a:ea typeface="ＭＳ Ｐゴシック" pitchFamily="50" charset="-128"/>
        </a:defRPr>
      </a:lvl7pPr>
      <a:lvl8pPr marL="1371600" algn="ctr" rtl="0" eaLnBrk="1" fontAlgn="base" hangingPunct="1">
        <a:spcBef>
          <a:spcPct val="0"/>
        </a:spcBef>
        <a:spcAft>
          <a:spcPct val="0"/>
        </a:spcAft>
        <a:defRPr kumimoji="1" sz="4400">
          <a:solidFill>
            <a:schemeClr val="tx2"/>
          </a:solidFill>
          <a:latin typeface="Arial" charset="0"/>
          <a:ea typeface="ＭＳ Ｐゴシック" pitchFamily="50" charset="-128"/>
        </a:defRPr>
      </a:lvl8pPr>
      <a:lvl9pPr marL="1828800" algn="ctr" rtl="0" eaLnBrk="1" fontAlgn="base" hangingPunct="1">
        <a:spcBef>
          <a:spcPct val="0"/>
        </a:spcBef>
        <a:spcAft>
          <a:spcPct val="0"/>
        </a:spcAft>
        <a:defRPr kumimoji="1" sz="4400">
          <a:solidFill>
            <a:schemeClr val="tx2"/>
          </a:solidFill>
          <a:latin typeface="Arial" charset="0"/>
          <a:ea typeface="ＭＳ Ｐゴシック" pitchFamily="50" charset="-128"/>
        </a:defRPr>
      </a:lvl9pPr>
    </p:titleStyle>
    <p:body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6.wmf"/></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p:txBody>
          <a:bodyPr/>
          <a:lstStyle/>
          <a:p>
            <a:r>
              <a:rPr lang="ja-JP" altLang="en-US" sz="3600" dirty="0"/>
              <a:t>欠陥</a:t>
            </a:r>
            <a:r>
              <a:rPr lang="ja-JP" altLang="en-US" sz="3600" dirty="0" smtClean="0"/>
              <a:t>の同時修正支援における</a:t>
            </a:r>
            <a:r>
              <a:rPr lang="en-US" altLang="ja-JP" sz="3600" dirty="0" smtClean="0"/>
              <a:t/>
            </a:r>
            <a:br>
              <a:rPr lang="en-US" altLang="ja-JP" sz="3600" dirty="0" smtClean="0"/>
            </a:br>
            <a:r>
              <a:rPr lang="ja-JP" altLang="en-US" sz="3600" dirty="0" smtClean="0"/>
              <a:t>関数クローン検出ツールの有効性調査</a:t>
            </a:r>
            <a:endParaRPr kumimoji="1" lang="ja-JP" altLang="en-US" sz="3600" dirty="0"/>
          </a:p>
        </p:txBody>
      </p:sp>
      <p:sp>
        <p:nvSpPr>
          <p:cNvPr id="3" name="サブタイトル 2"/>
          <p:cNvSpPr>
            <a:spLocks noGrp="1"/>
          </p:cNvSpPr>
          <p:nvPr>
            <p:ph type="subTitle" idx="1"/>
          </p:nvPr>
        </p:nvSpPr>
        <p:spPr>
          <a:xfrm>
            <a:off x="426861" y="3548063"/>
            <a:ext cx="8290278" cy="1752600"/>
          </a:xfrm>
        </p:spPr>
        <p:txBody>
          <a:bodyPr/>
          <a:lstStyle/>
          <a:p>
            <a:endParaRPr kumimoji="1" lang="en-US" altLang="ja-JP" sz="2400" dirty="0" smtClean="0"/>
          </a:p>
          <a:p>
            <a:r>
              <a:rPr lang="ja-JP" altLang="en-US" sz="2600" dirty="0"/>
              <a:t>○</a:t>
            </a:r>
            <a:r>
              <a:rPr lang="ja-JP" altLang="en-US" sz="2600" dirty="0" smtClean="0"/>
              <a:t>沼田聖也</a:t>
            </a:r>
            <a:r>
              <a:rPr lang="en-US" altLang="ja-JP" sz="2600" baseline="30000" dirty="0"/>
              <a:t>1</a:t>
            </a:r>
            <a:r>
              <a:rPr lang="ja-JP" altLang="en-US" sz="2600" dirty="0"/>
              <a:t>　</a:t>
            </a:r>
            <a:r>
              <a:rPr lang="ja-JP" altLang="en-US" sz="2600" dirty="0" smtClean="0"/>
              <a:t>吉田則裕</a:t>
            </a:r>
            <a:r>
              <a:rPr lang="en-US" altLang="ja-JP" sz="2600" baseline="30000" dirty="0" smtClean="0"/>
              <a:t>2</a:t>
            </a:r>
            <a:r>
              <a:rPr lang="ja-JP" altLang="en-US" sz="2600" dirty="0" smtClean="0"/>
              <a:t>　崔</a:t>
            </a:r>
            <a:r>
              <a:rPr lang="ja-JP" altLang="en-US" sz="2600" dirty="0"/>
              <a:t>恩</a:t>
            </a:r>
            <a:r>
              <a:rPr lang="ja-JP" altLang="en-US" sz="2600" dirty="0" smtClean="0"/>
              <a:t>瀞</a:t>
            </a:r>
            <a:r>
              <a:rPr lang="en-US" altLang="ja-JP" sz="2600" baseline="30000" dirty="0" smtClean="0"/>
              <a:t>3</a:t>
            </a:r>
            <a:r>
              <a:rPr lang="ja-JP" altLang="en-US" sz="2600" dirty="0" smtClean="0"/>
              <a:t>　井上克郎</a:t>
            </a:r>
            <a:r>
              <a:rPr lang="en-US" altLang="ja-JP" sz="2600" baseline="30000" dirty="0" smtClean="0"/>
              <a:t>1</a:t>
            </a:r>
          </a:p>
          <a:p>
            <a:r>
              <a:rPr kumimoji="1" lang="en-US" altLang="ja-JP" sz="2600" baseline="30000" dirty="0" smtClean="0"/>
              <a:t>1</a:t>
            </a:r>
            <a:r>
              <a:rPr kumimoji="1" lang="ja-JP" altLang="en-US" sz="2600" dirty="0" smtClean="0"/>
              <a:t>大阪大学　</a:t>
            </a:r>
            <a:r>
              <a:rPr kumimoji="1" lang="en-US" altLang="ja-JP" sz="2600" baseline="30000" dirty="0" smtClean="0"/>
              <a:t>2</a:t>
            </a:r>
            <a:r>
              <a:rPr kumimoji="1" lang="ja-JP" altLang="en-US" sz="2600" dirty="0" smtClean="0"/>
              <a:t>名古屋大学　</a:t>
            </a:r>
            <a:r>
              <a:rPr kumimoji="1" lang="en-US" altLang="ja-JP" sz="2600" baseline="30000" dirty="0" smtClean="0"/>
              <a:t>3</a:t>
            </a:r>
            <a:r>
              <a:rPr kumimoji="1" lang="ja-JP" altLang="en-US" sz="2600" dirty="0" smtClean="0"/>
              <a:t>奈良先端科学技術大学院大学</a:t>
            </a:r>
            <a:endParaRPr kumimoji="1" lang="ja-JP" altLang="en-US" sz="2600" dirty="0"/>
          </a:p>
        </p:txBody>
      </p:sp>
    </p:spTree>
    <p:extLst>
      <p:ext uri="{BB962C8B-B14F-4D97-AF65-F5344CB8AC3E}">
        <p14:creationId xmlns:p14="http://schemas.microsoft.com/office/powerpoint/2010/main" val="475248238"/>
      </p:ext>
    </p:extLst>
  </p:cSld>
  <p:clrMapOvr>
    <a:masterClrMapping/>
  </p:clrMapOvr>
  <mc:AlternateContent xmlns:mc="http://schemas.openxmlformats.org/markup-compatibility/2006" xmlns:p14="http://schemas.microsoft.com/office/powerpoint/2010/main">
    <mc:Choice Requires="p14">
      <p:transition spd="slow" p14:dur="2000" advTm="31164"/>
    </mc:Choice>
    <mc:Fallback xmlns="">
      <p:transition spd="slow" advTm="31164"/>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err="1" smtClean="0"/>
              <a:t>CCFinder</a:t>
            </a:r>
            <a:r>
              <a:rPr kumimoji="1" lang="en-US" altLang="ja-JP" sz="2400" dirty="0" smtClean="0"/>
              <a:t>[5]</a:t>
            </a:r>
            <a:endParaRPr kumimoji="1" lang="ja-JP" altLang="en-US" sz="2400" baseline="-25000" dirty="0"/>
          </a:p>
        </p:txBody>
      </p:sp>
      <p:sp>
        <p:nvSpPr>
          <p:cNvPr id="3" name="コンテンツ プレースホルダー 2"/>
          <p:cNvSpPr>
            <a:spLocks noGrp="1"/>
          </p:cNvSpPr>
          <p:nvPr>
            <p:ph idx="1"/>
          </p:nvPr>
        </p:nvSpPr>
        <p:spPr/>
        <p:txBody>
          <a:bodyPr/>
          <a:lstStyle/>
          <a:p>
            <a:r>
              <a:rPr lang="ja-JP" altLang="en-US" dirty="0" smtClean="0"/>
              <a:t>字句</a:t>
            </a:r>
            <a:r>
              <a:rPr lang="ja-JP" altLang="en-US" dirty="0"/>
              <a:t>単位</a:t>
            </a:r>
            <a:r>
              <a:rPr lang="ja-JP" altLang="en-US" dirty="0" smtClean="0"/>
              <a:t>のコードクローンを検出する．</a:t>
            </a:r>
            <a:endParaRPr lang="en-US" altLang="ja-JP" dirty="0" smtClean="0"/>
          </a:p>
          <a:p>
            <a:endParaRPr kumimoji="1" lang="en-US" altLang="ja-JP" dirty="0"/>
          </a:p>
          <a:p>
            <a:r>
              <a:rPr kumimoji="1" lang="ja-JP" altLang="en-US" dirty="0" smtClean="0"/>
              <a:t>タイプ</a:t>
            </a:r>
            <a:r>
              <a:rPr kumimoji="1" lang="en-US" altLang="ja-JP" dirty="0" smtClean="0"/>
              <a:t>1</a:t>
            </a:r>
            <a:r>
              <a:rPr kumimoji="1" lang="ja-JP" altLang="en-US" dirty="0" err="1" smtClean="0"/>
              <a:t>，</a:t>
            </a:r>
            <a:r>
              <a:rPr kumimoji="1" lang="ja-JP" altLang="en-US" dirty="0" smtClean="0"/>
              <a:t>タイプ</a:t>
            </a:r>
            <a:r>
              <a:rPr kumimoji="1" lang="en-US" altLang="ja-JP" dirty="0" smtClean="0"/>
              <a:t>2</a:t>
            </a:r>
            <a:r>
              <a:rPr kumimoji="1" lang="ja-JP" altLang="en-US" dirty="0" smtClean="0"/>
              <a:t>のコードクローンを高速に検出することができる．</a:t>
            </a:r>
            <a:endParaRPr kumimoji="1" lang="en-US" altLang="ja-JP" dirty="0" smtClean="0"/>
          </a:p>
          <a:p>
            <a:pPr marL="0" indent="0">
              <a:buNone/>
            </a:pPr>
            <a:endParaRPr lang="en-US" altLang="ja-JP" dirty="0" smtClean="0"/>
          </a:p>
          <a:p>
            <a:r>
              <a:rPr lang="ja-JP" altLang="en-US" dirty="0" smtClean="0"/>
              <a:t>共同研究を行っている企業でも使用実績があるため，</a:t>
            </a:r>
            <a:r>
              <a:rPr lang="en-US" altLang="ja-JP" dirty="0" err="1" smtClean="0"/>
              <a:t>CCFinder</a:t>
            </a:r>
            <a:r>
              <a:rPr lang="ja-JP" altLang="en-US" dirty="0" smtClean="0"/>
              <a:t>と比較実験を行った．</a:t>
            </a:r>
            <a:endParaRPr lang="en-US" altLang="ja-JP" dirty="0"/>
          </a:p>
          <a:p>
            <a:endParaRPr kumimoji="1" lang="ja-JP" altLang="en-US"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10</a:t>
            </a:fld>
            <a:endParaRPr lang="en-US" altLang="ja-JP"/>
          </a:p>
        </p:txBody>
      </p:sp>
      <p:sp>
        <p:nvSpPr>
          <p:cNvPr id="5" name="テキスト ボックス 4"/>
          <p:cNvSpPr txBox="1"/>
          <p:nvPr/>
        </p:nvSpPr>
        <p:spPr>
          <a:xfrm>
            <a:off x="173831" y="5778588"/>
            <a:ext cx="8785225" cy="438856"/>
          </a:xfrm>
          <a:prstGeom prst="rect">
            <a:avLst/>
          </a:prstGeom>
          <a:solidFill>
            <a:srgbClr val="FFFFCC"/>
          </a:solidFill>
          <a:ln w="12700"/>
        </p:spPr>
        <p:style>
          <a:lnRef idx="2">
            <a:schemeClr val="dk1"/>
          </a:lnRef>
          <a:fillRef idx="1">
            <a:schemeClr val="lt1"/>
          </a:fillRef>
          <a:effectRef idx="0">
            <a:schemeClr val="dk1"/>
          </a:effectRef>
          <a:fontRef idx="minor">
            <a:schemeClr val="dk1"/>
          </a:fontRef>
        </p:style>
        <p:txBody>
          <a:bodyPr wrap="square" rtlCol="0">
            <a:noAutofit/>
          </a:bodyPr>
          <a:lstStyle/>
          <a:p>
            <a:r>
              <a:rPr lang="en-US" altLang="ja-JP" sz="1200" dirty="0" smtClean="0"/>
              <a:t>[5] </a:t>
            </a:r>
            <a:r>
              <a:rPr lang="en-US" altLang="ja-JP" sz="1200" dirty="0"/>
              <a:t>Toshihiro </a:t>
            </a:r>
            <a:r>
              <a:rPr lang="en-US" altLang="ja-JP" sz="1200" dirty="0" err="1"/>
              <a:t>Kamiya</a:t>
            </a:r>
            <a:r>
              <a:rPr lang="en-US" altLang="ja-JP" sz="1200" dirty="0"/>
              <a:t>, Shinji </a:t>
            </a:r>
            <a:r>
              <a:rPr lang="en-US" altLang="ja-JP" sz="1200" dirty="0" err="1"/>
              <a:t>Kusumoto</a:t>
            </a:r>
            <a:r>
              <a:rPr lang="en-US" altLang="ja-JP" sz="1200" dirty="0"/>
              <a:t>, and </a:t>
            </a:r>
            <a:r>
              <a:rPr lang="en-US" altLang="ja-JP" sz="1200" dirty="0" err="1"/>
              <a:t>Katsuro</a:t>
            </a:r>
            <a:r>
              <a:rPr lang="en-US" altLang="ja-JP" sz="1200" dirty="0"/>
              <a:t> </a:t>
            </a:r>
            <a:r>
              <a:rPr lang="en-US" altLang="ja-JP" sz="1200" dirty="0" smtClean="0"/>
              <a:t>Inoue. CCFinder</a:t>
            </a:r>
            <a:r>
              <a:rPr lang="en-US" altLang="ja-JP" sz="1200" dirty="0"/>
              <a:t>: a multilinguistic token-based code clone </a:t>
            </a:r>
            <a:r>
              <a:rPr lang="en-US" altLang="ja-JP" sz="1200" dirty="0" smtClean="0"/>
              <a:t>detection system </a:t>
            </a:r>
            <a:r>
              <a:rPr lang="en-US" altLang="ja-JP" sz="1200" dirty="0"/>
              <a:t>for large scale source code. </a:t>
            </a:r>
            <a:r>
              <a:rPr lang="en-US" altLang="ja-JP" sz="1200" i="1" dirty="0"/>
              <a:t>IEEE Trans. </a:t>
            </a:r>
            <a:r>
              <a:rPr lang="en-US" altLang="ja-JP" sz="1200" i="1" dirty="0" err="1" smtClean="0"/>
              <a:t>Softw</a:t>
            </a:r>
            <a:r>
              <a:rPr lang="en-US" altLang="ja-JP" sz="1200" i="1" dirty="0" smtClean="0"/>
              <a:t>. Eng</a:t>
            </a:r>
            <a:r>
              <a:rPr lang="en-US" altLang="ja-JP" sz="1200" i="1" dirty="0"/>
              <a:t>.</a:t>
            </a:r>
            <a:r>
              <a:rPr lang="en-US" altLang="ja-JP" sz="1200" dirty="0"/>
              <a:t>, Vol. 28, No. 7, pp. 654–670, 2002.</a:t>
            </a:r>
            <a:endParaRPr kumimoji="1" lang="ja-JP" altLang="en-US" sz="1200" dirty="0"/>
          </a:p>
        </p:txBody>
      </p:sp>
    </p:spTree>
    <p:extLst>
      <p:ext uri="{BB962C8B-B14F-4D97-AF65-F5344CB8AC3E}">
        <p14:creationId xmlns:p14="http://schemas.microsoft.com/office/powerpoint/2010/main" val="130115094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 name="円/楕円 69"/>
          <p:cNvSpPr/>
          <p:nvPr/>
        </p:nvSpPr>
        <p:spPr>
          <a:xfrm>
            <a:off x="7544801" y="3785032"/>
            <a:ext cx="1006642" cy="535656"/>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sz="1400" dirty="0"/>
          </a:p>
        </p:txBody>
      </p:sp>
      <p:sp>
        <p:nvSpPr>
          <p:cNvPr id="2" name="タイトル 1"/>
          <p:cNvSpPr>
            <a:spLocks noGrp="1"/>
          </p:cNvSpPr>
          <p:nvPr>
            <p:ph type="title"/>
          </p:nvPr>
        </p:nvSpPr>
        <p:spPr/>
        <p:txBody>
          <a:bodyPr/>
          <a:lstStyle/>
          <a:p>
            <a:r>
              <a:rPr lang="ja-JP" altLang="en-US" dirty="0"/>
              <a:t>評価</a:t>
            </a:r>
            <a:r>
              <a:rPr kumimoji="1" lang="ja-JP" altLang="en-US" dirty="0" smtClean="0"/>
              <a:t>手順</a:t>
            </a:r>
            <a:endParaRPr kumimoji="1" lang="ja-JP" altLang="en-US"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11</a:t>
            </a:fld>
            <a:endParaRPr lang="en-US" altLang="ja-JP"/>
          </a:p>
        </p:txBody>
      </p:sp>
      <p:sp>
        <p:nvSpPr>
          <p:cNvPr id="5" name="円柱 4"/>
          <p:cNvSpPr/>
          <p:nvPr/>
        </p:nvSpPr>
        <p:spPr>
          <a:xfrm>
            <a:off x="842148" y="3596521"/>
            <a:ext cx="1101827" cy="918251"/>
          </a:xfrm>
          <a:prstGeom prst="ca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err="1">
                <a:solidFill>
                  <a:schemeClr val="tx1"/>
                </a:solidFill>
              </a:rPr>
              <a:t>g</a:t>
            </a:r>
            <a:r>
              <a:rPr kumimoji="1" lang="en-US" altLang="ja-JP" dirty="0" err="1" smtClean="0">
                <a:solidFill>
                  <a:schemeClr val="tx1"/>
                </a:solidFill>
              </a:rPr>
              <a:t>it</a:t>
            </a:r>
            <a:endParaRPr kumimoji="1" lang="en-US" altLang="ja-JP" dirty="0" smtClean="0">
              <a:solidFill>
                <a:schemeClr val="tx1"/>
              </a:solidFill>
            </a:endParaRPr>
          </a:p>
          <a:p>
            <a:pPr algn="ctr"/>
            <a:r>
              <a:rPr lang="ja-JP" altLang="en-US" dirty="0" smtClean="0">
                <a:solidFill>
                  <a:schemeClr val="tx1"/>
                </a:solidFill>
              </a:rPr>
              <a:t>リポジトリ</a:t>
            </a:r>
            <a:endParaRPr lang="en-US" altLang="ja-JP" dirty="0" smtClean="0">
              <a:solidFill>
                <a:schemeClr val="tx1"/>
              </a:solidFill>
            </a:endParaRPr>
          </a:p>
        </p:txBody>
      </p:sp>
      <p:sp>
        <p:nvSpPr>
          <p:cNvPr id="6" name="メモ 5"/>
          <p:cNvSpPr/>
          <p:nvPr/>
        </p:nvSpPr>
        <p:spPr>
          <a:xfrm>
            <a:off x="3391370" y="3605256"/>
            <a:ext cx="914400" cy="894338"/>
          </a:xfrm>
          <a:prstGeom prst="foldedCorner">
            <a:avLst/>
          </a:prstGeom>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cxnSp>
        <p:nvCxnSpPr>
          <p:cNvPr id="8" name="直線コネクタ 7"/>
          <p:cNvCxnSpPr/>
          <p:nvPr/>
        </p:nvCxnSpPr>
        <p:spPr>
          <a:xfrm flipV="1">
            <a:off x="3571993" y="3711088"/>
            <a:ext cx="541867" cy="1"/>
          </a:xfrm>
          <a:prstGeom prst="line">
            <a:avLst/>
          </a:prstGeom>
        </p:spPr>
        <p:style>
          <a:lnRef idx="1">
            <a:schemeClr val="dk1"/>
          </a:lnRef>
          <a:fillRef idx="0">
            <a:schemeClr val="dk1"/>
          </a:fillRef>
          <a:effectRef idx="0">
            <a:schemeClr val="dk1"/>
          </a:effectRef>
          <a:fontRef idx="minor">
            <a:schemeClr val="tx1"/>
          </a:fontRef>
        </p:style>
      </p:cxnSp>
      <p:cxnSp>
        <p:nvCxnSpPr>
          <p:cNvPr id="17" name="直線コネクタ 16"/>
          <p:cNvCxnSpPr/>
          <p:nvPr/>
        </p:nvCxnSpPr>
        <p:spPr>
          <a:xfrm flipV="1">
            <a:off x="3577636" y="3863488"/>
            <a:ext cx="541867" cy="1"/>
          </a:xfrm>
          <a:prstGeom prst="line">
            <a:avLst/>
          </a:prstGeom>
        </p:spPr>
        <p:style>
          <a:lnRef idx="1">
            <a:schemeClr val="dk1"/>
          </a:lnRef>
          <a:fillRef idx="0">
            <a:schemeClr val="dk1"/>
          </a:fillRef>
          <a:effectRef idx="0">
            <a:schemeClr val="dk1"/>
          </a:effectRef>
          <a:fontRef idx="minor">
            <a:schemeClr val="tx1"/>
          </a:fontRef>
        </p:style>
      </p:cxnSp>
      <p:cxnSp>
        <p:nvCxnSpPr>
          <p:cNvPr id="18" name="直線コネクタ 17"/>
          <p:cNvCxnSpPr/>
          <p:nvPr/>
        </p:nvCxnSpPr>
        <p:spPr>
          <a:xfrm flipV="1">
            <a:off x="3583279" y="4015888"/>
            <a:ext cx="541867" cy="1"/>
          </a:xfrm>
          <a:prstGeom prst="line">
            <a:avLst/>
          </a:prstGeom>
        </p:spPr>
        <p:style>
          <a:lnRef idx="1">
            <a:schemeClr val="dk1"/>
          </a:lnRef>
          <a:fillRef idx="0">
            <a:schemeClr val="dk1"/>
          </a:fillRef>
          <a:effectRef idx="0">
            <a:schemeClr val="dk1"/>
          </a:effectRef>
          <a:fontRef idx="minor">
            <a:schemeClr val="tx1"/>
          </a:fontRef>
        </p:style>
      </p:cxnSp>
      <p:cxnSp>
        <p:nvCxnSpPr>
          <p:cNvPr id="20" name="直線コネクタ 19"/>
          <p:cNvCxnSpPr/>
          <p:nvPr/>
        </p:nvCxnSpPr>
        <p:spPr>
          <a:xfrm flipV="1">
            <a:off x="3588922" y="4168288"/>
            <a:ext cx="541867" cy="1"/>
          </a:xfrm>
          <a:prstGeom prst="line">
            <a:avLst/>
          </a:prstGeom>
        </p:spPr>
        <p:style>
          <a:lnRef idx="1">
            <a:schemeClr val="dk1"/>
          </a:lnRef>
          <a:fillRef idx="0">
            <a:schemeClr val="dk1"/>
          </a:fillRef>
          <a:effectRef idx="0">
            <a:schemeClr val="dk1"/>
          </a:effectRef>
          <a:fontRef idx="minor">
            <a:schemeClr val="tx1"/>
          </a:fontRef>
        </p:style>
      </p:cxnSp>
      <p:cxnSp>
        <p:nvCxnSpPr>
          <p:cNvPr id="21" name="直線コネクタ 20"/>
          <p:cNvCxnSpPr/>
          <p:nvPr/>
        </p:nvCxnSpPr>
        <p:spPr>
          <a:xfrm flipV="1">
            <a:off x="3583276" y="4320688"/>
            <a:ext cx="541867" cy="1"/>
          </a:xfrm>
          <a:prstGeom prst="line">
            <a:avLst/>
          </a:prstGeom>
        </p:spPr>
        <p:style>
          <a:lnRef idx="1">
            <a:schemeClr val="dk1"/>
          </a:lnRef>
          <a:fillRef idx="0">
            <a:schemeClr val="dk1"/>
          </a:fillRef>
          <a:effectRef idx="0">
            <a:schemeClr val="dk1"/>
          </a:effectRef>
          <a:fontRef idx="minor">
            <a:schemeClr val="tx1"/>
          </a:fontRef>
        </p:style>
      </p:cxnSp>
      <p:sp>
        <p:nvSpPr>
          <p:cNvPr id="22" name="メモ 21"/>
          <p:cNvSpPr/>
          <p:nvPr/>
        </p:nvSpPr>
        <p:spPr>
          <a:xfrm>
            <a:off x="3259925" y="2002866"/>
            <a:ext cx="914400" cy="571173"/>
          </a:xfrm>
          <a:prstGeom prst="foldedCorner">
            <a:avLst/>
          </a:prstGeom>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cxnSp>
        <p:nvCxnSpPr>
          <p:cNvPr id="23" name="直線コネクタ 22"/>
          <p:cNvCxnSpPr/>
          <p:nvPr/>
        </p:nvCxnSpPr>
        <p:spPr>
          <a:xfrm flipV="1">
            <a:off x="3440548" y="2156010"/>
            <a:ext cx="541867" cy="1"/>
          </a:xfrm>
          <a:prstGeom prst="line">
            <a:avLst/>
          </a:prstGeom>
        </p:spPr>
        <p:style>
          <a:lnRef idx="1">
            <a:schemeClr val="dk1"/>
          </a:lnRef>
          <a:fillRef idx="0">
            <a:schemeClr val="dk1"/>
          </a:fillRef>
          <a:effectRef idx="0">
            <a:schemeClr val="dk1"/>
          </a:effectRef>
          <a:fontRef idx="minor">
            <a:schemeClr val="tx1"/>
          </a:fontRef>
        </p:style>
      </p:cxnSp>
      <p:cxnSp>
        <p:nvCxnSpPr>
          <p:cNvPr id="24" name="直線コネクタ 23"/>
          <p:cNvCxnSpPr/>
          <p:nvPr/>
        </p:nvCxnSpPr>
        <p:spPr>
          <a:xfrm flipV="1">
            <a:off x="3446191" y="2308410"/>
            <a:ext cx="541867" cy="1"/>
          </a:xfrm>
          <a:prstGeom prst="line">
            <a:avLst/>
          </a:prstGeom>
        </p:spPr>
        <p:style>
          <a:lnRef idx="1">
            <a:schemeClr val="dk1"/>
          </a:lnRef>
          <a:fillRef idx="0">
            <a:schemeClr val="dk1"/>
          </a:fillRef>
          <a:effectRef idx="0">
            <a:schemeClr val="dk1"/>
          </a:effectRef>
          <a:fontRef idx="minor">
            <a:schemeClr val="tx1"/>
          </a:fontRef>
        </p:style>
      </p:cxnSp>
      <p:sp>
        <p:nvSpPr>
          <p:cNvPr id="29" name="テキスト ボックス 28"/>
          <p:cNvSpPr txBox="1"/>
          <p:nvPr/>
        </p:nvSpPr>
        <p:spPr>
          <a:xfrm>
            <a:off x="3116893" y="4546655"/>
            <a:ext cx="1656223" cy="369332"/>
          </a:xfrm>
          <a:prstGeom prst="rect">
            <a:avLst/>
          </a:prstGeom>
          <a:noFill/>
        </p:spPr>
        <p:txBody>
          <a:bodyPr wrap="none" rtlCol="0">
            <a:spAutoFit/>
          </a:bodyPr>
          <a:lstStyle/>
          <a:p>
            <a:r>
              <a:rPr lang="ja-JP" altLang="en-US" dirty="0" smtClean="0"/>
              <a:t>スナップ</a:t>
            </a:r>
            <a:r>
              <a:rPr lang="ja-JP" altLang="en-US" dirty="0"/>
              <a:t>ショット</a:t>
            </a:r>
            <a:endParaRPr kumimoji="1" lang="ja-JP" altLang="en-US" dirty="0"/>
          </a:p>
        </p:txBody>
      </p:sp>
      <p:sp>
        <p:nvSpPr>
          <p:cNvPr id="30" name="正方形/長方形 29"/>
          <p:cNvSpPr/>
          <p:nvPr/>
        </p:nvSpPr>
        <p:spPr>
          <a:xfrm>
            <a:off x="5700960" y="1671427"/>
            <a:ext cx="1010268" cy="123138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検出ツール</a:t>
            </a:r>
            <a:endParaRPr kumimoji="1" lang="ja-JP" altLang="en-US" dirty="0">
              <a:solidFill>
                <a:schemeClr val="tx1"/>
              </a:solidFill>
            </a:endParaRPr>
          </a:p>
        </p:txBody>
      </p:sp>
      <p:sp>
        <p:nvSpPr>
          <p:cNvPr id="31" name="テキスト ボックス 30"/>
          <p:cNvSpPr txBox="1"/>
          <p:nvPr/>
        </p:nvSpPr>
        <p:spPr>
          <a:xfrm>
            <a:off x="3116893" y="2556417"/>
            <a:ext cx="1741182" cy="646331"/>
          </a:xfrm>
          <a:prstGeom prst="rect">
            <a:avLst/>
          </a:prstGeom>
          <a:noFill/>
        </p:spPr>
        <p:txBody>
          <a:bodyPr wrap="none" rtlCol="0">
            <a:spAutoFit/>
          </a:bodyPr>
          <a:lstStyle/>
          <a:p>
            <a:r>
              <a:rPr kumimoji="1" lang="ja-JP" altLang="en-US" dirty="0" smtClean="0"/>
              <a:t>欠陥を含む</a:t>
            </a:r>
            <a:endParaRPr kumimoji="1" lang="en-US" altLang="ja-JP" dirty="0" smtClean="0"/>
          </a:p>
          <a:p>
            <a:r>
              <a:rPr kumimoji="1" lang="ja-JP" altLang="en-US" dirty="0" smtClean="0"/>
              <a:t>コード片</a:t>
            </a:r>
            <a:r>
              <a:rPr kumimoji="1" lang="en-US" altLang="ja-JP" dirty="0" smtClean="0"/>
              <a:t>(</a:t>
            </a:r>
            <a:r>
              <a:rPr kumimoji="1" lang="ja-JP" altLang="en-US" dirty="0" smtClean="0"/>
              <a:t>クエリ</a:t>
            </a:r>
            <a:r>
              <a:rPr kumimoji="1" lang="en-US" altLang="ja-JP" dirty="0" smtClean="0"/>
              <a:t>)</a:t>
            </a:r>
            <a:endParaRPr kumimoji="1" lang="ja-JP" altLang="en-US" dirty="0"/>
          </a:p>
        </p:txBody>
      </p:sp>
      <p:sp>
        <p:nvSpPr>
          <p:cNvPr id="59" name="テキスト ボックス 58"/>
          <p:cNvSpPr txBox="1"/>
          <p:nvPr/>
        </p:nvSpPr>
        <p:spPr>
          <a:xfrm>
            <a:off x="7651835" y="3801522"/>
            <a:ext cx="800219" cy="461665"/>
          </a:xfrm>
          <a:prstGeom prst="rect">
            <a:avLst/>
          </a:prstGeom>
          <a:noFill/>
        </p:spPr>
        <p:txBody>
          <a:bodyPr wrap="none" rtlCol="0">
            <a:spAutoFit/>
          </a:bodyPr>
          <a:lstStyle/>
          <a:p>
            <a:r>
              <a:rPr kumimoji="1" lang="ja-JP" altLang="en-US" sz="2400" dirty="0" smtClean="0"/>
              <a:t>評価</a:t>
            </a:r>
            <a:endParaRPr kumimoji="1" lang="ja-JP" altLang="en-US" sz="2400" dirty="0"/>
          </a:p>
        </p:txBody>
      </p:sp>
      <p:sp>
        <p:nvSpPr>
          <p:cNvPr id="10" name="円/楕円 9"/>
          <p:cNvSpPr/>
          <p:nvPr/>
        </p:nvSpPr>
        <p:spPr>
          <a:xfrm>
            <a:off x="2278207" y="3804818"/>
            <a:ext cx="778931" cy="495214"/>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sz="1400" dirty="0" smtClean="0"/>
              <a:t>取得</a:t>
            </a:r>
            <a:endParaRPr kumimoji="1" lang="ja-JP" altLang="en-US" sz="1400" dirty="0"/>
          </a:p>
        </p:txBody>
      </p:sp>
      <p:sp>
        <p:nvSpPr>
          <p:cNvPr id="32" name="正方形/長方形 31"/>
          <p:cNvSpPr/>
          <p:nvPr/>
        </p:nvSpPr>
        <p:spPr>
          <a:xfrm>
            <a:off x="901638" y="1672470"/>
            <a:ext cx="1010268" cy="123138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smtClean="0">
                <a:solidFill>
                  <a:schemeClr val="tx1"/>
                </a:solidFill>
              </a:rPr>
              <a:t>Li</a:t>
            </a:r>
            <a:r>
              <a:rPr lang="ja-JP" altLang="en-US" dirty="0" err="1" smtClean="0">
                <a:solidFill>
                  <a:schemeClr val="tx1"/>
                </a:solidFill>
              </a:rPr>
              <a:t>らの</a:t>
            </a:r>
            <a:endParaRPr lang="en-US" altLang="ja-JP" dirty="0" smtClean="0">
              <a:solidFill>
                <a:schemeClr val="tx1"/>
              </a:solidFill>
            </a:endParaRPr>
          </a:p>
          <a:p>
            <a:pPr algn="ctr"/>
            <a:r>
              <a:rPr lang="ja-JP" altLang="en-US" dirty="0" smtClean="0">
                <a:solidFill>
                  <a:schemeClr val="tx1"/>
                </a:solidFill>
              </a:rPr>
              <a:t>評価セット</a:t>
            </a:r>
            <a:endParaRPr kumimoji="1" lang="ja-JP" altLang="en-US" dirty="0">
              <a:solidFill>
                <a:schemeClr val="tx1"/>
              </a:solidFill>
            </a:endParaRPr>
          </a:p>
        </p:txBody>
      </p:sp>
      <p:sp>
        <p:nvSpPr>
          <p:cNvPr id="35" name="円/楕円 34"/>
          <p:cNvSpPr/>
          <p:nvPr/>
        </p:nvSpPr>
        <p:spPr>
          <a:xfrm>
            <a:off x="2152959" y="2020332"/>
            <a:ext cx="778931" cy="535656"/>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sz="1400" dirty="0" smtClean="0"/>
              <a:t>取得</a:t>
            </a:r>
            <a:endParaRPr kumimoji="1" lang="ja-JP" altLang="en-US" sz="1400" dirty="0"/>
          </a:p>
        </p:txBody>
      </p:sp>
      <p:sp>
        <p:nvSpPr>
          <p:cNvPr id="37" name="円/楕円 36"/>
          <p:cNvSpPr/>
          <p:nvPr/>
        </p:nvSpPr>
        <p:spPr>
          <a:xfrm>
            <a:off x="4423996" y="2020332"/>
            <a:ext cx="1006642" cy="535656"/>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lang="ja-JP" altLang="en-US" sz="1400" dirty="0"/>
              <a:t>与</a:t>
            </a:r>
            <a:r>
              <a:rPr lang="ja-JP" altLang="en-US" sz="1400" dirty="0" smtClean="0"/>
              <a:t>える</a:t>
            </a:r>
            <a:endParaRPr kumimoji="1" lang="ja-JP" altLang="en-US" sz="1400" dirty="0"/>
          </a:p>
        </p:txBody>
      </p:sp>
      <p:sp>
        <p:nvSpPr>
          <p:cNvPr id="39" name="円/楕円 38"/>
          <p:cNvSpPr/>
          <p:nvPr/>
        </p:nvSpPr>
        <p:spPr>
          <a:xfrm>
            <a:off x="4693562" y="3170715"/>
            <a:ext cx="1185258" cy="495214"/>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lang="ja-JP" altLang="en-US" sz="1400" dirty="0" smtClean="0"/>
              <a:t>クローン</a:t>
            </a:r>
            <a:r>
              <a:rPr lang="ja-JP" altLang="en-US" sz="1400" dirty="0"/>
              <a:t>検出</a:t>
            </a:r>
            <a:endParaRPr kumimoji="1" lang="ja-JP" altLang="en-US" sz="1400" dirty="0"/>
          </a:p>
        </p:txBody>
      </p:sp>
      <p:sp>
        <p:nvSpPr>
          <p:cNvPr id="42" name="円柱 41"/>
          <p:cNvSpPr/>
          <p:nvPr/>
        </p:nvSpPr>
        <p:spPr>
          <a:xfrm>
            <a:off x="6097406" y="3596521"/>
            <a:ext cx="1101827" cy="918251"/>
          </a:xfrm>
          <a:prstGeom prst="ca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smtClean="0">
                <a:solidFill>
                  <a:schemeClr val="tx1"/>
                </a:solidFill>
              </a:rPr>
              <a:t>検出</a:t>
            </a:r>
            <a:r>
              <a:rPr lang="ja-JP" altLang="en-US" dirty="0">
                <a:solidFill>
                  <a:schemeClr val="tx1"/>
                </a:solidFill>
              </a:rPr>
              <a:t>結果</a:t>
            </a:r>
            <a:endParaRPr kumimoji="1" lang="en-US" altLang="ja-JP" dirty="0" smtClean="0">
              <a:solidFill>
                <a:schemeClr val="tx1"/>
              </a:solidFill>
            </a:endParaRPr>
          </a:p>
        </p:txBody>
      </p:sp>
      <p:cxnSp>
        <p:nvCxnSpPr>
          <p:cNvPr id="25" name="直線矢印コネクタ 24"/>
          <p:cNvCxnSpPr>
            <a:stCxn id="32" idx="3"/>
            <a:endCxn id="35" idx="2"/>
          </p:cNvCxnSpPr>
          <p:nvPr/>
        </p:nvCxnSpPr>
        <p:spPr>
          <a:xfrm flipV="1">
            <a:off x="1911906" y="2288160"/>
            <a:ext cx="241053" cy="1"/>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40" name="直線矢印コネクタ 39"/>
          <p:cNvCxnSpPr>
            <a:stCxn id="35" idx="6"/>
            <a:endCxn id="22" idx="1"/>
          </p:cNvCxnSpPr>
          <p:nvPr/>
        </p:nvCxnSpPr>
        <p:spPr>
          <a:xfrm>
            <a:off x="2931890" y="2288160"/>
            <a:ext cx="328035" cy="293"/>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44" name="直線矢印コネクタ 43"/>
          <p:cNvCxnSpPr>
            <a:stCxn id="22" idx="3"/>
            <a:endCxn id="37" idx="2"/>
          </p:cNvCxnSpPr>
          <p:nvPr/>
        </p:nvCxnSpPr>
        <p:spPr>
          <a:xfrm flipV="1">
            <a:off x="4174325" y="2288160"/>
            <a:ext cx="249671" cy="293"/>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50" name="直線矢印コネクタ 49"/>
          <p:cNvCxnSpPr>
            <a:stCxn id="37" idx="6"/>
            <a:endCxn id="30" idx="1"/>
          </p:cNvCxnSpPr>
          <p:nvPr/>
        </p:nvCxnSpPr>
        <p:spPr>
          <a:xfrm flipV="1">
            <a:off x="5430638" y="2287118"/>
            <a:ext cx="270322" cy="1042"/>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53" name="直線矢印コネクタ 52"/>
          <p:cNvCxnSpPr>
            <a:stCxn id="30" idx="2"/>
            <a:endCxn id="39" idx="7"/>
          </p:cNvCxnSpPr>
          <p:nvPr/>
        </p:nvCxnSpPr>
        <p:spPr>
          <a:xfrm flipH="1">
            <a:off x="5705243" y="2902808"/>
            <a:ext cx="500851" cy="340429"/>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55" name="直線矢印コネクタ 54"/>
          <p:cNvCxnSpPr>
            <a:stCxn id="39" idx="3"/>
          </p:cNvCxnSpPr>
          <p:nvPr/>
        </p:nvCxnSpPr>
        <p:spPr>
          <a:xfrm flipH="1">
            <a:off x="4299160" y="3593407"/>
            <a:ext cx="567979" cy="270081"/>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58" name="直線矢印コネクタ 57"/>
          <p:cNvCxnSpPr>
            <a:stCxn id="5" idx="4"/>
            <a:endCxn id="10" idx="2"/>
          </p:cNvCxnSpPr>
          <p:nvPr/>
        </p:nvCxnSpPr>
        <p:spPr>
          <a:xfrm flipV="1">
            <a:off x="1943975" y="4052425"/>
            <a:ext cx="334232" cy="3222"/>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63" name="直線矢印コネクタ 62"/>
          <p:cNvCxnSpPr>
            <a:stCxn id="10" idx="6"/>
            <a:endCxn id="6" idx="1"/>
          </p:cNvCxnSpPr>
          <p:nvPr/>
        </p:nvCxnSpPr>
        <p:spPr>
          <a:xfrm>
            <a:off x="3057138" y="4052425"/>
            <a:ext cx="334232"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68" name="直線矢印コネクタ 67"/>
          <p:cNvCxnSpPr>
            <a:stCxn id="6" idx="3"/>
            <a:endCxn id="42" idx="2"/>
          </p:cNvCxnSpPr>
          <p:nvPr/>
        </p:nvCxnSpPr>
        <p:spPr>
          <a:xfrm>
            <a:off x="4305770" y="4052425"/>
            <a:ext cx="1791636" cy="3222"/>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72" name="直線矢印コネクタ 71"/>
          <p:cNvCxnSpPr>
            <a:stCxn id="42" idx="4"/>
            <a:endCxn id="70" idx="2"/>
          </p:cNvCxnSpPr>
          <p:nvPr/>
        </p:nvCxnSpPr>
        <p:spPr>
          <a:xfrm flipV="1">
            <a:off x="7199233" y="4052860"/>
            <a:ext cx="345568" cy="2787"/>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74" name="コンテンツ プレースホルダー 2"/>
          <p:cNvSpPr>
            <a:spLocks noGrp="1"/>
          </p:cNvSpPr>
          <p:nvPr>
            <p:ph idx="1"/>
          </p:nvPr>
        </p:nvSpPr>
        <p:spPr>
          <a:xfrm>
            <a:off x="1602125" y="5308782"/>
            <a:ext cx="6311386" cy="1037530"/>
          </a:xfrm>
        </p:spPr>
        <p:txBody>
          <a:bodyPr/>
          <a:lstStyle/>
          <a:p>
            <a:pPr marL="400050"/>
            <a:r>
              <a:rPr kumimoji="1" lang="ja-JP" altLang="en-US" sz="2000" dirty="0" smtClean="0"/>
              <a:t>関数クローン検出ツールの閾値は</a:t>
            </a:r>
            <a:r>
              <a:rPr kumimoji="1" lang="en-US" altLang="ja-JP" sz="2000" dirty="0" smtClean="0"/>
              <a:t>0.9</a:t>
            </a:r>
            <a:r>
              <a:rPr kumimoji="1" lang="ja-JP" altLang="en-US" sz="2000" dirty="0" smtClean="0"/>
              <a:t>と</a:t>
            </a:r>
            <a:r>
              <a:rPr kumimoji="1" lang="en-US" altLang="ja-JP" sz="2000" dirty="0" smtClean="0"/>
              <a:t>0.5</a:t>
            </a:r>
            <a:r>
              <a:rPr kumimoji="1" lang="ja-JP" altLang="en-US" sz="2000" dirty="0" smtClean="0"/>
              <a:t>を導入した．</a:t>
            </a:r>
            <a:endParaRPr kumimoji="1" lang="en-US" altLang="ja-JP" sz="2000" dirty="0" smtClean="0"/>
          </a:p>
          <a:p>
            <a:pPr marL="400050"/>
            <a:r>
              <a:rPr kumimoji="1" lang="en-US" altLang="ja-JP" sz="2000" dirty="0" err="1" smtClean="0"/>
              <a:t>CCFinder</a:t>
            </a:r>
            <a:r>
              <a:rPr kumimoji="1" lang="ja-JP" altLang="en-US" sz="2000" dirty="0" smtClean="0"/>
              <a:t>の最小一致トークン数は</a:t>
            </a:r>
            <a:r>
              <a:rPr kumimoji="1" lang="en-US" altLang="ja-JP" sz="2000" dirty="0" smtClean="0"/>
              <a:t>Li</a:t>
            </a:r>
            <a:r>
              <a:rPr kumimoji="1" lang="ja-JP" altLang="en-US" sz="2000" dirty="0" err="1" smtClean="0"/>
              <a:t>らに</a:t>
            </a:r>
            <a:r>
              <a:rPr kumimoji="1" lang="ja-JP" altLang="en-US" sz="2000" dirty="0" smtClean="0"/>
              <a:t>合わせて</a:t>
            </a:r>
            <a:r>
              <a:rPr kumimoji="1" lang="en-US" altLang="ja-JP" sz="2000" dirty="0" smtClean="0"/>
              <a:t>10</a:t>
            </a:r>
            <a:r>
              <a:rPr kumimoji="1" lang="ja-JP" altLang="en-US" sz="2000" dirty="0" smtClean="0"/>
              <a:t>と設定した．</a:t>
            </a:r>
            <a:endParaRPr kumimoji="1" lang="ja-JP" altLang="en-US" sz="2000" dirty="0"/>
          </a:p>
        </p:txBody>
      </p:sp>
    </p:spTree>
    <p:extLst>
      <p:ext uri="{BB962C8B-B14F-4D97-AF65-F5344CB8AC3E}">
        <p14:creationId xmlns:p14="http://schemas.microsoft.com/office/powerpoint/2010/main" val="47540160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評価指標</a:t>
            </a:r>
            <a:endParaRPr kumimoji="1" lang="ja-JP" altLang="en-US" dirty="0"/>
          </a:p>
        </p:txBody>
      </p:sp>
      <p:sp>
        <p:nvSpPr>
          <p:cNvPr id="3" name="コンテンツ プレースホルダー 2"/>
          <p:cNvSpPr>
            <a:spLocks noGrp="1"/>
          </p:cNvSpPr>
          <p:nvPr>
            <p:ph idx="1"/>
          </p:nvPr>
        </p:nvSpPr>
        <p:spPr/>
        <p:txBody>
          <a:bodyPr/>
          <a:lstStyle/>
          <a:p>
            <a:r>
              <a:rPr kumimoji="1" lang="ja-JP" altLang="en-US" dirty="0" smtClean="0"/>
              <a:t>再現率</a:t>
            </a:r>
            <a:endParaRPr kumimoji="1" lang="en-US" altLang="ja-JP" dirty="0" smtClean="0"/>
          </a:p>
          <a:p>
            <a:endParaRPr kumimoji="1" lang="en-US" altLang="ja-JP" sz="1200" dirty="0" smtClean="0"/>
          </a:p>
          <a:p>
            <a:r>
              <a:rPr lang="ja-JP" altLang="en-US" dirty="0" smtClean="0"/>
              <a:t>適合率</a:t>
            </a:r>
            <a:endParaRPr lang="en-US" altLang="ja-JP" dirty="0" smtClean="0"/>
          </a:p>
          <a:p>
            <a:endParaRPr kumimoji="1" lang="en-US" altLang="ja-JP" sz="1200" dirty="0"/>
          </a:p>
          <a:p>
            <a:r>
              <a:rPr lang="en-US" altLang="ja-JP" dirty="0" smtClean="0"/>
              <a:t>F</a:t>
            </a:r>
            <a:r>
              <a:rPr lang="ja-JP" altLang="en-US" dirty="0" smtClean="0"/>
              <a:t>値</a:t>
            </a:r>
            <a:endParaRPr lang="en-US" altLang="ja-JP" dirty="0" smtClean="0"/>
          </a:p>
          <a:p>
            <a:endParaRPr lang="en-US" altLang="ja-JP" dirty="0"/>
          </a:p>
          <a:p>
            <a:r>
              <a:rPr lang="ja-JP" altLang="en-US" sz="2400" dirty="0" smtClean="0"/>
              <a:t>欠陥事例として挙げられているコードクローンの数</a:t>
            </a:r>
            <a:r>
              <a:rPr lang="en-US" altLang="ja-JP" sz="2400" dirty="0" smtClean="0"/>
              <a:t>: CC</a:t>
            </a:r>
            <a:r>
              <a:rPr lang="en-US" altLang="ja-JP" sz="2400" baseline="-25000" dirty="0" smtClean="0"/>
              <a:t>e</a:t>
            </a:r>
          </a:p>
          <a:p>
            <a:endParaRPr lang="en-US" altLang="ja-JP" sz="2400" dirty="0" smtClean="0"/>
          </a:p>
          <a:p>
            <a:r>
              <a:rPr lang="ja-JP" altLang="en-US" sz="2400" dirty="0" smtClean="0"/>
              <a:t>ツールが検出したコードクローンの数</a:t>
            </a:r>
            <a:r>
              <a:rPr lang="en-US" altLang="ja-JP" sz="2400" dirty="0" smtClean="0"/>
              <a:t>: CC</a:t>
            </a:r>
            <a:r>
              <a:rPr lang="en-US" altLang="ja-JP" sz="2400" baseline="-25000" dirty="0" smtClean="0"/>
              <a:t>d</a:t>
            </a:r>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12</a:t>
            </a:fld>
            <a:endParaRPr lang="en-US" altLang="ja-JP"/>
          </a:p>
        </p:txBody>
      </p:sp>
    </p:spTree>
    <p:extLst>
      <p:ext uri="{BB962C8B-B14F-4D97-AF65-F5344CB8AC3E}">
        <p14:creationId xmlns:p14="http://schemas.microsoft.com/office/powerpoint/2010/main" val="319110292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再現率</a:t>
            </a:r>
            <a:endParaRPr kumimoji="1" lang="ja-JP" altLang="en-US" dirty="0"/>
          </a:p>
        </p:txBody>
      </p:sp>
      <mc:AlternateContent xmlns:mc="http://schemas.openxmlformats.org/markup-compatibility/2006">
        <mc:Choice xmlns:a14="http://schemas.microsoft.com/office/drawing/2010/main" Requires="a14">
          <p:sp>
            <p:nvSpPr>
              <p:cNvPr id="3" name="コンテンツ プレースホルダー 2"/>
              <p:cNvSpPr>
                <a:spLocks noGrp="1"/>
              </p:cNvSpPr>
              <p:nvPr>
                <p:ph idx="1"/>
              </p:nvPr>
            </p:nvSpPr>
            <p:spPr/>
            <p:txBody>
              <a:bodyPr/>
              <a:lstStyle/>
              <a:p>
                <a:pPr marL="342900" lvl="1" indent="-342900">
                  <a:buFontTx/>
                  <a:buChar char="•"/>
                </a:pPr>
                <a:r>
                  <a:rPr lang="ja-JP" altLang="en-US" dirty="0" smtClean="0"/>
                  <a:t>欠陥事例を含むコードクローンの集合からツールが検出できたコードクローンの割合</a:t>
                </a:r>
                <a:r>
                  <a:rPr lang="ja-JP" altLang="en-US" dirty="0" smtClean="0"/>
                  <a:t>．</a:t>
                </a:r>
                <a:endParaRPr lang="en-US" altLang="ja-JP" dirty="0" smtClean="0"/>
              </a:p>
              <a:p>
                <a:pPr marL="342900" lvl="1" indent="-342900">
                  <a:buFontTx/>
                  <a:buChar char="•"/>
                </a:pPr>
                <a:endParaRPr lang="en-US" altLang="ja-JP" dirty="0" smtClean="0"/>
              </a:p>
              <a:p>
                <a:pPr marL="342900" lvl="1" indent="-342900">
                  <a:buFontTx/>
                  <a:buChar char="•"/>
                </a:pPr>
                <a:r>
                  <a:rPr lang="ja-JP" altLang="en-US" dirty="0" smtClean="0"/>
                  <a:t>ツール</a:t>
                </a:r>
                <a:r>
                  <a:rPr lang="ja-JP" altLang="en-US" dirty="0"/>
                  <a:t>の網羅性を表す</a:t>
                </a:r>
                <a:r>
                  <a:rPr lang="ja-JP" altLang="en-US" dirty="0" smtClean="0"/>
                  <a:t>．</a:t>
                </a:r>
                <a:endParaRPr lang="en-US" altLang="ja-JP" dirty="0" smtClean="0"/>
              </a:p>
              <a:p>
                <a:pPr marL="342900" lvl="1" indent="-342900">
                  <a:buFontTx/>
                  <a:buChar char="•"/>
                </a:pPr>
                <a:endParaRPr lang="en-US" altLang="ja-JP" sz="2400" dirty="0" smtClean="0"/>
              </a:p>
              <a:p>
                <a:pPr marL="342900" lvl="1" indent="-342900">
                  <a:buFontTx/>
                  <a:buChar char="•"/>
                </a:pPr>
                <a14:m>
                  <m:oMath xmlns:m="http://schemas.openxmlformats.org/officeDocument/2006/math">
                    <m:r>
                      <a:rPr lang="ja-JP" altLang="en-US" sz="3200" i="1" dirty="0">
                        <a:latin typeface="Cambria Math" panose="02040503050406030204" pitchFamily="18" charset="0"/>
                        <a:ea typeface="Cambria Math" panose="02040503050406030204" pitchFamily="18" charset="0"/>
                      </a:rPr>
                      <m:t>再現率</m:t>
                    </m:r>
                    <m:r>
                      <a:rPr lang="en-US" altLang="ja-JP" sz="3200" i="1" smtClean="0">
                        <a:latin typeface="Cambria Math" panose="02040503050406030204" pitchFamily="18" charset="0"/>
                        <a:ea typeface="Cambria Math" panose="02040503050406030204" pitchFamily="18" charset="0"/>
                      </a:rPr>
                      <m:t>=</m:t>
                    </m:r>
                    <m:f>
                      <m:fPr>
                        <m:ctrlPr>
                          <a:rPr lang="en-US" altLang="ja-JP" sz="3200" i="1" smtClean="0">
                            <a:latin typeface="Cambria Math" panose="02040503050406030204" pitchFamily="18" charset="0"/>
                            <a:ea typeface="Cambria Math" panose="02040503050406030204" pitchFamily="18" charset="0"/>
                          </a:rPr>
                        </m:ctrlPr>
                      </m:fPr>
                      <m:num>
                        <m:r>
                          <a:rPr lang="en-US" altLang="ja-JP" sz="3200" b="0" i="1" smtClean="0">
                            <a:latin typeface="Cambria Math" panose="02040503050406030204" pitchFamily="18" charset="0"/>
                            <a:ea typeface="Cambria Math" panose="02040503050406030204" pitchFamily="18" charset="0"/>
                          </a:rPr>
                          <m:t>𝐶</m:t>
                        </m:r>
                        <m:sSub>
                          <m:sSubPr>
                            <m:ctrlPr>
                              <a:rPr lang="en-US" altLang="ja-JP" sz="3200" b="0" i="1" smtClean="0">
                                <a:latin typeface="Cambria Math" panose="02040503050406030204" pitchFamily="18" charset="0"/>
                                <a:ea typeface="Cambria Math" panose="02040503050406030204" pitchFamily="18" charset="0"/>
                              </a:rPr>
                            </m:ctrlPr>
                          </m:sSubPr>
                          <m:e>
                            <m:r>
                              <a:rPr lang="en-US" altLang="ja-JP" sz="3200" b="0" i="1" smtClean="0">
                                <a:latin typeface="Cambria Math" panose="02040503050406030204" pitchFamily="18" charset="0"/>
                                <a:ea typeface="Cambria Math" panose="02040503050406030204" pitchFamily="18" charset="0"/>
                              </a:rPr>
                              <m:t>𝐶</m:t>
                            </m:r>
                          </m:e>
                          <m:sub>
                            <m:r>
                              <a:rPr lang="en-US" altLang="ja-JP" sz="3200" b="0" i="1" smtClean="0">
                                <a:latin typeface="Cambria Math" panose="02040503050406030204" pitchFamily="18" charset="0"/>
                                <a:ea typeface="Cambria Math" panose="02040503050406030204" pitchFamily="18" charset="0"/>
                              </a:rPr>
                              <m:t>𝑒</m:t>
                            </m:r>
                          </m:sub>
                        </m:sSub>
                        <m:r>
                          <a:rPr lang="en-US" altLang="ja-JP" sz="3200" b="0" i="1" smtClean="0">
                            <a:latin typeface="Cambria Math" panose="02040503050406030204" pitchFamily="18" charset="0"/>
                            <a:ea typeface="Cambria Math" panose="02040503050406030204" pitchFamily="18" charset="0"/>
                          </a:rPr>
                          <m:t> ∩  </m:t>
                        </m:r>
                        <m:r>
                          <a:rPr lang="en-US" altLang="ja-JP" sz="3200" b="0" i="1" smtClean="0">
                            <a:latin typeface="Cambria Math" panose="02040503050406030204" pitchFamily="18" charset="0"/>
                            <a:ea typeface="Cambria Math" panose="02040503050406030204" pitchFamily="18" charset="0"/>
                          </a:rPr>
                          <m:t>𝐶</m:t>
                        </m:r>
                        <m:sSub>
                          <m:sSubPr>
                            <m:ctrlPr>
                              <a:rPr lang="en-US" altLang="ja-JP" sz="3200" b="0" i="1" smtClean="0">
                                <a:latin typeface="Cambria Math" panose="02040503050406030204" pitchFamily="18" charset="0"/>
                                <a:ea typeface="Cambria Math" panose="02040503050406030204" pitchFamily="18" charset="0"/>
                              </a:rPr>
                            </m:ctrlPr>
                          </m:sSubPr>
                          <m:e>
                            <m:r>
                              <a:rPr lang="en-US" altLang="ja-JP" sz="3200" b="0" i="1" smtClean="0">
                                <a:latin typeface="Cambria Math" panose="02040503050406030204" pitchFamily="18" charset="0"/>
                                <a:ea typeface="Cambria Math" panose="02040503050406030204" pitchFamily="18" charset="0"/>
                              </a:rPr>
                              <m:t>𝐶</m:t>
                            </m:r>
                          </m:e>
                          <m:sub>
                            <m:r>
                              <a:rPr lang="en-US" altLang="ja-JP" sz="3200" b="0" i="1" smtClean="0">
                                <a:latin typeface="Cambria Math" panose="02040503050406030204" pitchFamily="18" charset="0"/>
                                <a:ea typeface="Cambria Math" panose="02040503050406030204" pitchFamily="18" charset="0"/>
                              </a:rPr>
                              <m:t>𝑑</m:t>
                            </m:r>
                          </m:sub>
                        </m:sSub>
                      </m:num>
                      <m:den>
                        <m:r>
                          <a:rPr lang="en-US" altLang="ja-JP" sz="3200" b="0" i="1" smtClean="0">
                            <a:latin typeface="Cambria Math" panose="02040503050406030204" pitchFamily="18" charset="0"/>
                            <a:ea typeface="Cambria Math" panose="02040503050406030204" pitchFamily="18" charset="0"/>
                          </a:rPr>
                          <m:t>𝐶</m:t>
                        </m:r>
                        <m:sSub>
                          <m:sSubPr>
                            <m:ctrlPr>
                              <a:rPr lang="en-US" altLang="ja-JP" sz="3200" b="0" i="1" smtClean="0">
                                <a:latin typeface="Cambria Math" panose="02040503050406030204" pitchFamily="18" charset="0"/>
                                <a:ea typeface="Cambria Math" panose="02040503050406030204" pitchFamily="18" charset="0"/>
                              </a:rPr>
                            </m:ctrlPr>
                          </m:sSubPr>
                          <m:e>
                            <m:r>
                              <a:rPr lang="en-US" altLang="ja-JP" sz="3200" b="0" i="1" smtClean="0">
                                <a:latin typeface="Cambria Math" panose="02040503050406030204" pitchFamily="18" charset="0"/>
                                <a:ea typeface="Cambria Math" panose="02040503050406030204" pitchFamily="18" charset="0"/>
                              </a:rPr>
                              <m:t>𝐶</m:t>
                            </m:r>
                          </m:e>
                          <m:sub>
                            <m:r>
                              <a:rPr lang="en-US" altLang="ja-JP" sz="3200" b="0" i="1" smtClean="0">
                                <a:latin typeface="Cambria Math" panose="02040503050406030204" pitchFamily="18" charset="0"/>
                                <a:ea typeface="Cambria Math" panose="02040503050406030204" pitchFamily="18" charset="0"/>
                              </a:rPr>
                              <m:t>𝑒</m:t>
                            </m:r>
                          </m:sub>
                        </m:sSub>
                      </m:den>
                    </m:f>
                  </m:oMath>
                </a14:m>
                <a:endParaRPr lang="en-US" altLang="ja-JP" sz="3200" i="1" dirty="0" smtClean="0">
                  <a:latin typeface="Cambria Math" panose="02040503050406030204" pitchFamily="18" charset="0"/>
                </a:endParaRPr>
              </a:p>
            </p:txBody>
          </p:sp>
        </mc:Choice>
        <mc:Fallback>
          <p:sp>
            <p:nvSpPr>
              <p:cNvPr id="3" name="コンテンツ プレースホルダー 2"/>
              <p:cNvSpPr>
                <a:spLocks noGrp="1" noRot="1" noChangeAspect="1" noMove="1" noResize="1" noEditPoints="1" noAdjustHandles="1" noChangeArrowheads="1" noChangeShapeType="1" noTextEdit="1"/>
              </p:cNvSpPr>
              <p:nvPr>
                <p:ph idx="1"/>
              </p:nvPr>
            </p:nvSpPr>
            <p:spPr>
              <a:blipFill rotWithShape="0">
                <a:blip r:embed="rId3"/>
                <a:stretch>
                  <a:fillRect l="-1333" t="-1482"/>
                </a:stretch>
              </a:blipFill>
            </p:spPr>
            <p:txBody>
              <a:bodyPr/>
              <a:lstStyle/>
              <a:p>
                <a:r>
                  <a:rPr lang="ja-JP" altLang="en-US">
                    <a:noFill/>
                  </a:rPr>
                  <a:t> </a:t>
                </a:r>
              </a:p>
            </p:txBody>
          </p:sp>
        </mc:Fallback>
      </mc:AlternateContent>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13</a:t>
            </a:fld>
            <a:endParaRPr lang="en-US" altLang="ja-JP"/>
          </a:p>
        </p:txBody>
      </p:sp>
    </p:spTree>
    <p:extLst>
      <p:ext uri="{BB962C8B-B14F-4D97-AF65-F5344CB8AC3E}">
        <p14:creationId xmlns:p14="http://schemas.microsoft.com/office/powerpoint/2010/main" val="234666875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適合</a:t>
            </a:r>
            <a:r>
              <a:rPr lang="ja-JP" altLang="en-US" dirty="0"/>
              <a:t>率</a:t>
            </a:r>
            <a:endParaRPr kumimoji="1" lang="ja-JP" altLang="en-US" dirty="0"/>
          </a:p>
        </p:txBody>
      </p:sp>
      <mc:AlternateContent xmlns:mc="http://schemas.openxmlformats.org/markup-compatibility/2006">
        <mc:Choice xmlns:a14="http://schemas.microsoft.com/office/drawing/2010/main" Requires="a14">
          <p:sp>
            <p:nvSpPr>
              <p:cNvPr id="3" name="コンテンツ プレースホルダー 2"/>
              <p:cNvSpPr>
                <a:spLocks noGrp="1"/>
              </p:cNvSpPr>
              <p:nvPr>
                <p:ph idx="1"/>
              </p:nvPr>
            </p:nvSpPr>
            <p:spPr/>
            <p:txBody>
              <a:bodyPr/>
              <a:lstStyle/>
              <a:p>
                <a:pPr marL="342900" lvl="1" indent="-342900">
                  <a:buFontTx/>
                  <a:buChar char="•"/>
                </a:pPr>
                <a:r>
                  <a:rPr lang="ja-JP" altLang="en-US" dirty="0" smtClean="0"/>
                  <a:t>ツールが検出したコードクローン</a:t>
                </a:r>
                <a:r>
                  <a:rPr lang="ja-JP" altLang="en-US" dirty="0" smtClean="0"/>
                  <a:t>のうち，欠陥</a:t>
                </a:r>
                <a:r>
                  <a:rPr lang="ja-JP" altLang="en-US" dirty="0"/>
                  <a:t>事例を含むコードクローンの割合</a:t>
                </a:r>
                <a:r>
                  <a:rPr lang="ja-JP" altLang="en-US" dirty="0" smtClean="0"/>
                  <a:t>．</a:t>
                </a:r>
                <a:endParaRPr lang="en-US" altLang="ja-JP" dirty="0" smtClean="0"/>
              </a:p>
              <a:p>
                <a:pPr marL="342900" lvl="1" indent="-342900">
                  <a:buFontTx/>
                  <a:buChar char="•"/>
                </a:pPr>
                <a:endParaRPr lang="en-US" altLang="ja-JP" dirty="0" smtClean="0"/>
              </a:p>
              <a:p>
                <a:pPr marL="342900" lvl="1" indent="-342900">
                  <a:buFontTx/>
                  <a:buChar char="•"/>
                </a:pPr>
                <a:r>
                  <a:rPr lang="ja-JP" altLang="en-US" dirty="0" smtClean="0"/>
                  <a:t>ツール</a:t>
                </a:r>
                <a:r>
                  <a:rPr lang="ja-JP" altLang="en-US" dirty="0"/>
                  <a:t>の正確性を表す．</a:t>
                </a:r>
                <a:endParaRPr lang="en-US" altLang="ja-JP" dirty="0"/>
              </a:p>
              <a:p>
                <a:pPr marL="342900" lvl="1" indent="-342900">
                  <a:buFontTx/>
                  <a:buChar char="•"/>
                </a:pPr>
                <a:endParaRPr lang="en-US" altLang="ja-JP" sz="2400" dirty="0" smtClean="0"/>
              </a:p>
              <a:p>
                <a:pPr marL="342900" lvl="1" indent="-342900">
                  <a:buFontTx/>
                  <a:buChar char="•"/>
                </a:pPr>
                <a14:m>
                  <m:oMath xmlns:m="http://schemas.openxmlformats.org/officeDocument/2006/math">
                    <m:r>
                      <a:rPr lang="ja-JP" altLang="en-US" sz="3200" i="1" dirty="0">
                        <a:latin typeface="Cambria Math" panose="02040503050406030204" pitchFamily="18" charset="0"/>
                        <a:ea typeface="Cambria Math" panose="02040503050406030204" pitchFamily="18" charset="0"/>
                      </a:rPr>
                      <m:t>適合率</m:t>
                    </m:r>
                    <m:r>
                      <a:rPr lang="en-US" altLang="ja-JP" sz="3200" i="1">
                        <a:latin typeface="Cambria Math" panose="02040503050406030204" pitchFamily="18" charset="0"/>
                        <a:ea typeface="Cambria Math" panose="02040503050406030204" pitchFamily="18" charset="0"/>
                      </a:rPr>
                      <m:t>=</m:t>
                    </m:r>
                    <m:f>
                      <m:fPr>
                        <m:ctrlPr>
                          <a:rPr lang="en-US" altLang="ja-JP" sz="3200" i="1">
                            <a:latin typeface="Cambria Math" panose="02040503050406030204" pitchFamily="18" charset="0"/>
                            <a:ea typeface="Cambria Math" panose="02040503050406030204" pitchFamily="18" charset="0"/>
                          </a:rPr>
                        </m:ctrlPr>
                      </m:fPr>
                      <m:num>
                        <m:r>
                          <a:rPr lang="en-US" altLang="ja-JP" sz="3200" i="1">
                            <a:latin typeface="Cambria Math" panose="02040503050406030204" pitchFamily="18" charset="0"/>
                            <a:ea typeface="Cambria Math" panose="02040503050406030204" pitchFamily="18" charset="0"/>
                          </a:rPr>
                          <m:t>𝐶</m:t>
                        </m:r>
                        <m:sSub>
                          <m:sSubPr>
                            <m:ctrlPr>
                              <a:rPr lang="en-US" altLang="ja-JP" sz="3200" i="1">
                                <a:latin typeface="Cambria Math" panose="02040503050406030204" pitchFamily="18" charset="0"/>
                                <a:ea typeface="Cambria Math" panose="02040503050406030204" pitchFamily="18" charset="0"/>
                              </a:rPr>
                            </m:ctrlPr>
                          </m:sSubPr>
                          <m:e>
                            <m:r>
                              <a:rPr lang="en-US" altLang="ja-JP" sz="3200" i="1">
                                <a:latin typeface="Cambria Math" panose="02040503050406030204" pitchFamily="18" charset="0"/>
                                <a:ea typeface="Cambria Math" panose="02040503050406030204" pitchFamily="18" charset="0"/>
                              </a:rPr>
                              <m:t>𝐶</m:t>
                            </m:r>
                          </m:e>
                          <m:sub>
                            <m:r>
                              <a:rPr lang="en-US" altLang="ja-JP" sz="3200" i="1">
                                <a:latin typeface="Cambria Math" panose="02040503050406030204" pitchFamily="18" charset="0"/>
                                <a:ea typeface="Cambria Math" panose="02040503050406030204" pitchFamily="18" charset="0"/>
                              </a:rPr>
                              <m:t>𝑒</m:t>
                            </m:r>
                          </m:sub>
                        </m:sSub>
                        <m:r>
                          <a:rPr lang="en-US" altLang="ja-JP" sz="3200" i="1">
                            <a:latin typeface="Cambria Math" panose="02040503050406030204" pitchFamily="18" charset="0"/>
                            <a:ea typeface="Cambria Math" panose="02040503050406030204" pitchFamily="18" charset="0"/>
                          </a:rPr>
                          <m:t> ∩  </m:t>
                        </m:r>
                        <m:r>
                          <a:rPr lang="en-US" altLang="ja-JP" sz="3200" i="1">
                            <a:latin typeface="Cambria Math" panose="02040503050406030204" pitchFamily="18" charset="0"/>
                            <a:ea typeface="Cambria Math" panose="02040503050406030204" pitchFamily="18" charset="0"/>
                          </a:rPr>
                          <m:t>𝐶</m:t>
                        </m:r>
                        <m:sSub>
                          <m:sSubPr>
                            <m:ctrlPr>
                              <a:rPr lang="en-US" altLang="ja-JP" sz="3200" i="1">
                                <a:latin typeface="Cambria Math" panose="02040503050406030204" pitchFamily="18" charset="0"/>
                                <a:ea typeface="Cambria Math" panose="02040503050406030204" pitchFamily="18" charset="0"/>
                              </a:rPr>
                            </m:ctrlPr>
                          </m:sSubPr>
                          <m:e>
                            <m:r>
                              <a:rPr lang="en-US" altLang="ja-JP" sz="3200" i="1">
                                <a:latin typeface="Cambria Math" panose="02040503050406030204" pitchFamily="18" charset="0"/>
                                <a:ea typeface="Cambria Math" panose="02040503050406030204" pitchFamily="18" charset="0"/>
                              </a:rPr>
                              <m:t>𝐶</m:t>
                            </m:r>
                          </m:e>
                          <m:sub>
                            <m:r>
                              <a:rPr lang="en-US" altLang="ja-JP" sz="3200" i="1">
                                <a:latin typeface="Cambria Math" panose="02040503050406030204" pitchFamily="18" charset="0"/>
                                <a:ea typeface="Cambria Math" panose="02040503050406030204" pitchFamily="18" charset="0"/>
                              </a:rPr>
                              <m:t>𝑑</m:t>
                            </m:r>
                          </m:sub>
                        </m:sSub>
                      </m:num>
                      <m:den>
                        <m:r>
                          <a:rPr lang="en-US" altLang="ja-JP" sz="3200" i="1">
                            <a:latin typeface="Cambria Math" panose="02040503050406030204" pitchFamily="18" charset="0"/>
                            <a:ea typeface="Cambria Math" panose="02040503050406030204" pitchFamily="18" charset="0"/>
                          </a:rPr>
                          <m:t>𝐶</m:t>
                        </m:r>
                        <m:sSub>
                          <m:sSubPr>
                            <m:ctrlPr>
                              <a:rPr lang="en-US" altLang="ja-JP" sz="3200" b="0" i="1" smtClean="0">
                                <a:latin typeface="Cambria Math" panose="02040503050406030204" pitchFamily="18" charset="0"/>
                                <a:ea typeface="Cambria Math" panose="02040503050406030204" pitchFamily="18" charset="0"/>
                              </a:rPr>
                            </m:ctrlPr>
                          </m:sSubPr>
                          <m:e>
                            <m:r>
                              <a:rPr lang="en-US" altLang="ja-JP" sz="3200" b="0" i="1" smtClean="0">
                                <a:latin typeface="Cambria Math" panose="02040503050406030204" pitchFamily="18" charset="0"/>
                                <a:ea typeface="Cambria Math" panose="02040503050406030204" pitchFamily="18" charset="0"/>
                              </a:rPr>
                              <m:t>𝐶</m:t>
                            </m:r>
                          </m:e>
                          <m:sub>
                            <m:r>
                              <a:rPr lang="en-US" altLang="ja-JP" sz="3200" b="0" i="1" smtClean="0">
                                <a:latin typeface="Cambria Math" panose="02040503050406030204" pitchFamily="18" charset="0"/>
                                <a:ea typeface="Cambria Math" panose="02040503050406030204" pitchFamily="18" charset="0"/>
                              </a:rPr>
                              <m:t>𝑑</m:t>
                            </m:r>
                          </m:sub>
                        </m:sSub>
                      </m:den>
                    </m:f>
                  </m:oMath>
                </a14:m>
                <a:endParaRPr lang="en-US" altLang="ja-JP" sz="3200" dirty="0"/>
              </a:p>
              <a:p>
                <a:endParaRPr kumimoji="1" lang="ja-JP" altLang="en-US" sz="2800" dirty="0"/>
              </a:p>
            </p:txBody>
          </p:sp>
        </mc:Choice>
        <mc:Fallback>
          <p:sp>
            <p:nvSpPr>
              <p:cNvPr id="3" name="コンテンツ プレースホルダー 2"/>
              <p:cNvSpPr>
                <a:spLocks noGrp="1" noRot="1" noChangeAspect="1" noMove="1" noResize="1" noEditPoints="1" noAdjustHandles="1" noChangeArrowheads="1" noChangeShapeType="1" noTextEdit="1"/>
              </p:cNvSpPr>
              <p:nvPr>
                <p:ph idx="1"/>
              </p:nvPr>
            </p:nvSpPr>
            <p:spPr>
              <a:blipFill rotWithShape="0">
                <a:blip r:embed="rId3"/>
                <a:stretch>
                  <a:fillRect l="-1333" t="-1482" r="-593"/>
                </a:stretch>
              </a:blipFill>
            </p:spPr>
            <p:txBody>
              <a:bodyPr/>
              <a:lstStyle/>
              <a:p>
                <a:r>
                  <a:rPr lang="ja-JP" altLang="en-US">
                    <a:noFill/>
                  </a:rPr>
                  <a:t> </a:t>
                </a:r>
              </a:p>
            </p:txBody>
          </p:sp>
        </mc:Fallback>
      </mc:AlternateContent>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14</a:t>
            </a:fld>
            <a:endParaRPr lang="en-US" altLang="ja-JP"/>
          </a:p>
        </p:txBody>
      </p:sp>
    </p:spTree>
    <p:extLst>
      <p:ext uri="{BB962C8B-B14F-4D97-AF65-F5344CB8AC3E}">
        <p14:creationId xmlns:p14="http://schemas.microsoft.com/office/powerpoint/2010/main" val="407811252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F</a:t>
            </a:r>
            <a:r>
              <a:rPr lang="ja-JP" altLang="en-US" dirty="0" smtClean="0"/>
              <a:t>値</a:t>
            </a:r>
            <a:endParaRPr kumimoji="1" lang="ja-JP" altLang="en-US" dirty="0"/>
          </a:p>
        </p:txBody>
      </p:sp>
      <mc:AlternateContent xmlns:mc="http://schemas.openxmlformats.org/markup-compatibility/2006" xmlns:a14="http://schemas.microsoft.com/office/drawing/2010/main">
        <mc:Choice Requires="a14">
          <p:sp>
            <p:nvSpPr>
              <p:cNvPr id="3" name="コンテンツ プレースホルダー 2"/>
              <p:cNvSpPr>
                <a:spLocks noGrp="1"/>
              </p:cNvSpPr>
              <p:nvPr>
                <p:ph idx="1"/>
              </p:nvPr>
            </p:nvSpPr>
            <p:spPr/>
            <p:txBody>
              <a:bodyPr/>
              <a:lstStyle/>
              <a:p>
                <a:pPr marL="342900" lvl="1" indent="-342900">
                  <a:buFontTx/>
                  <a:buChar char="•"/>
                </a:pPr>
                <a:r>
                  <a:rPr lang="ja-JP" altLang="en-US" dirty="0" smtClean="0"/>
                  <a:t>再現</a:t>
                </a:r>
                <a:r>
                  <a:rPr lang="ja-JP" altLang="en-US" dirty="0"/>
                  <a:t>率</a:t>
                </a:r>
                <a:r>
                  <a:rPr lang="ja-JP" altLang="en-US" dirty="0" smtClean="0"/>
                  <a:t>と適合率の調和平均．</a:t>
                </a:r>
                <a:endParaRPr lang="en-US" altLang="ja-JP" dirty="0" smtClean="0"/>
              </a:p>
              <a:p>
                <a:pPr marL="342900" lvl="1" indent="-342900">
                  <a:buFontTx/>
                  <a:buChar char="•"/>
                </a:pPr>
                <a:endParaRPr lang="en-US" altLang="ja-JP" dirty="0" smtClean="0"/>
              </a:p>
              <a:p>
                <a:pPr marL="342900" lvl="1" indent="-342900">
                  <a:buFontTx/>
                  <a:buChar char="•"/>
                </a:pPr>
                <a:r>
                  <a:rPr lang="ja-JP" altLang="en-US" dirty="0" smtClean="0"/>
                  <a:t>この値が高いと，総合的に良いツールであると判断することができる．</a:t>
                </a:r>
                <a:endParaRPr lang="en-US" altLang="ja-JP" dirty="0" smtClean="0"/>
              </a:p>
              <a:p>
                <a:pPr marL="342900" lvl="1" indent="-342900">
                  <a:buFontTx/>
                  <a:buChar char="•"/>
                </a:pPr>
                <a:endParaRPr lang="en-US" altLang="ja-JP" sz="2400" dirty="0" smtClean="0"/>
              </a:p>
              <a:p>
                <a:pPr marL="342900" lvl="1" indent="-342900">
                  <a:buFontTx/>
                  <a:buChar char="•"/>
                </a:pPr>
                <a14:m>
                  <m:oMath xmlns:m="http://schemas.openxmlformats.org/officeDocument/2006/math">
                    <m:r>
                      <m:rPr>
                        <m:sty m:val="p"/>
                      </m:rPr>
                      <a:rPr lang="en-US" altLang="ja-JP" sz="3200" i="1" dirty="0" smtClean="0">
                        <a:latin typeface="Cambria Math" panose="02040503050406030204" pitchFamily="18" charset="0"/>
                        <a:ea typeface="Cambria Math" panose="02040503050406030204" pitchFamily="18" charset="0"/>
                      </a:rPr>
                      <m:t>F</m:t>
                    </m:r>
                    <m:r>
                      <a:rPr lang="ja-JP" altLang="en-US" sz="3200" i="1" dirty="0">
                        <a:latin typeface="Cambria Math" panose="02040503050406030204" pitchFamily="18" charset="0"/>
                        <a:ea typeface="Cambria Math" panose="02040503050406030204" pitchFamily="18" charset="0"/>
                      </a:rPr>
                      <m:t>値</m:t>
                    </m:r>
                    <m:r>
                      <a:rPr lang="en-US" altLang="ja-JP" sz="3200" i="1" smtClean="0">
                        <a:latin typeface="Cambria Math" panose="02040503050406030204" pitchFamily="18" charset="0"/>
                        <a:ea typeface="Cambria Math" panose="02040503050406030204" pitchFamily="18" charset="0"/>
                      </a:rPr>
                      <m:t>=</m:t>
                    </m:r>
                    <m:f>
                      <m:fPr>
                        <m:ctrlPr>
                          <a:rPr lang="en-US" altLang="ja-JP" sz="3200" i="1" smtClean="0">
                            <a:latin typeface="Cambria Math" panose="02040503050406030204" pitchFamily="18" charset="0"/>
                          </a:rPr>
                        </m:ctrlPr>
                      </m:fPr>
                      <m:num>
                        <m:r>
                          <a:rPr lang="en-US" altLang="ja-JP" sz="3200" i="1">
                            <a:latin typeface="Cambria Math" panose="02040503050406030204" pitchFamily="18" charset="0"/>
                          </a:rPr>
                          <m:t>2</m:t>
                        </m:r>
                        <m:r>
                          <a:rPr lang="en-US" altLang="ja-JP" sz="3200" b="0" i="1" smtClean="0">
                            <a:latin typeface="Cambria Math" panose="02040503050406030204" pitchFamily="18" charset="0"/>
                          </a:rPr>
                          <m:t> ∗ </m:t>
                        </m:r>
                        <m:r>
                          <a:rPr lang="ja-JP" altLang="en-US" sz="3200" i="1">
                            <a:latin typeface="Cambria Math" panose="02040503050406030204" pitchFamily="18" charset="0"/>
                          </a:rPr>
                          <m:t>再現率</m:t>
                        </m:r>
                        <m:r>
                          <a:rPr lang="en-US" altLang="ja-JP" sz="3200" b="0" i="1" smtClean="0">
                            <a:latin typeface="Cambria Math" panose="02040503050406030204" pitchFamily="18" charset="0"/>
                          </a:rPr>
                          <m:t> ∗ </m:t>
                        </m:r>
                        <m:r>
                          <a:rPr lang="ja-JP" altLang="en-US" sz="3200" i="1">
                            <a:latin typeface="Cambria Math" panose="02040503050406030204" pitchFamily="18" charset="0"/>
                          </a:rPr>
                          <m:t>適合率</m:t>
                        </m:r>
                      </m:num>
                      <m:den>
                        <m:r>
                          <a:rPr lang="ja-JP" altLang="en-US" sz="3200" i="1">
                            <a:latin typeface="Cambria Math" panose="02040503050406030204" pitchFamily="18" charset="0"/>
                          </a:rPr>
                          <m:t>再現率</m:t>
                        </m:r>
                        <m:r>
                          <a:rPr lang="en-US" altLang="ja-JP" sz="3200" b="0" i="1" smtClean="0">
                            <a:latin typeface="Cambria Math" panose="02040503050406030204" pitchFamily="18" charset="0"/>
                          </a:rPr>
                          <m:t> + </m:t>
                        </m:r>
                        <m:r>
                          <a:rPr lang="ja-JP" altLang="en-US" sz="3200" i="1">
                            <a:latin typeface="Cambria Math" panose="02040503050406030204" pitchFamily="18" charset="0"/>
                          </a:rPr>
                          <m:t>適合率</m:t>
                        </m:r>
                      </m:den>
                    </m:f>
                  </m:oMath>
                </a14:m>
                <a:endParaRPr lang="en-US" altLang="ja-JP" sz="3200" dirty="0"/>
              </a:p>
              <a:p>
                <a:endParaRPr kumimoji="1" lang="ja-JP" altLang="en-US" sz="2800" dirty="0"/>
              </a:p>
            </p:txBody>
          </p:sp>
        </mc:Choice>
        <mc:Fallback xmlns="">
          <p:sp>
            <p:nvSpPr>
              <p:cNvPr id="3" name="コンテンツ プレースホルダー 2"/>
              <p:cNvSpPr>
                <a:spLocks noGrp="1" noRot="1" noChangeAspect="1" noMove="1" noResize="1" noEditPoints="1" noAdjustHandles="1" noChangeArrowheads="1" noChangeShapeType="1" noTextEdit="1"/>
              </p:cNvSpPr>
              <p:nvPr>
                <p:ph idx="1"/>
              </p:nvPr>
            </p:nvSpPr>
            <p:spPr>
              <a:blipFill rotWithShape="0">
                <a:blip r:embed="rId3"/>
                <a:stretch>
                  <a:fillRect l="-1333" t="-1887"/>
                </a:stretch>
              </a:blipFill>
            </p:spPr>
            <p:txBody>
              <a:bodyPr/>
              <a:lstStyle/>
              <a:p>
                <a:r>
                  <a:rPr lang="ja-JP" altLang="en-US">
                    <a:noFill/>
                  </a:rPr>
                  <a:t> </a:t>
                </a:r>
              </a:p>
            </p:txBody>
          </p:sp>
        </mc:Fallback>
      </mc:AlternateContent>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15</a:t>
            </a:fld>
            <a:endParaRPr lang="en-US" altLang="ja-JP"/>
          </a:p>
        </p:txBody>
      </p:sp>
    </p:spTree>
    <p:extLst>
      <p:ext uri="{BB962C8B-B14F-4D97-AF65-F5344CB8AC3E}">
        <p14:creationId xmlns:p14="http://schemas.microsoft.com/office/powerpoint/2010/main" val="255576459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評価指標に対する分析結果</a:t>
            </a:r>
            <a:endParaRPr kumimoji="1" lang="ja-JP" altLang="en-US" dirty="0"/>
          </a:p>
        </p:txBody>
      </p:sp>
      <p:graphicFrame>
        <p:nvGraphicFramePr>
          <p:cNvPr id="5" name="コンテンツ プレースホルダー 4"/>
          <p:cNvGraphicFramePr>
            <a:graphicFrameLocks noGrp="1"/>
          </p:cNvGraphicFramePr>
          <p:nvPr>
            <p:ph idx="1"/>
            <p:extLst>
              <p:ext uri="{D42A27DB-BD31-4B8C-83A1-F6EECF244321}">
                <p14:modId xmlns:p14="http://schemas.microsoft.com/office/powerpoint/2010/main" val="394221479"/>
              </p:ext>
            </p:extLst>
          </p:nvPr>
        </p:nvGraphicFramePr>
        <p:xfrm>
          <a:off x="1556543" y="2130177"/>
          <a:ext cx="6019801" cy="2773680"/>
        </p:xfrm>
        <a:graphic>
          <a:graphicData uri="http://schemas.openxmlformats.org/drawingml/2006/table">
            <a:tbl>
              <a:tblPr firstRow="1" bandRow="1">
                <a:tableStyleId>{35758FB7-9AC5-4552-8A53-C91805E547FA}</a:tableStyleId>
              </a:tblPr>
              <a:tblGrid>
                <a:gridCol w="1656557"/>
                <a:gridCol w="1536700"/>
                <a:gridCol w="1491563"/>
                <a:gridCol w="1334981"/>
              </a:tblGrid>
              <a:tr h="386644">
                <a:tc>
                  <a:txBody>
                    <a:bodyPr/>
                    <a:lstStyle/>
                    <a:p>
                      <a:endParaRPr kumimoji="1" lang="ja-JP" altLang="en-US"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algn="ctr"/>
                      <a:r>
                        <a:rPr kumimoji="1" lang="ja-JP" altLang="en-US" sz="2000" dirty="0" smtClean="0">
                          <a:solidFill>
                            <a:sysClr val="windowText" lastClr="000000"/>
                          </a:solidFill>
                        </a:rPr>
                        <a:t>関数クローン検出ツール</a:t>
                      </a:r>
                      <a:endParaRPr kumimoji="1" lang="ja-JP" altLang="en-US" sz="2000" dirty="0">
                        <a:solidFill>
                          <a:sysClr val="windowText" lastClr="0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kumimoji="1" lang="ja-JP" altLang="en-US"/>
                    </a:p>
                  </a:txBody>
                  <a:tcPr/>
                </a:tc>
                <a:tc rowSpan="2">
                  <a:txBody>
                    <a:bodyPr/>
                    <a:lstStyle/>
                    <a:p>
                      <a:pPr algn="ctr"/>
                      <a:endParaRPr kumimoji="1" lang="en-US" altLang="ja-JP" sz="2000" dirty="0" smtClean="0">
                        <a:solidFill>
                          <a:sysClr val="windowText" lastClr="000000"/>
                        </a:solidFill>
                      </a:endParaRPr>
                    </a:p>
                    <a:p>
                      <a:pPr algn="ctr"/>
                      <a:r>
                        <a:rPr kumimoji="1" lang="en-US" altLang="ja-JP" sz="2000" dirty="0" smtClean="0">
                          <a:solidFill>
                            <a:sysClr val="windowText" lastClr="000000"/>
                          </a:solidFill>
                        </a:rPr>
                        <a:t>CCFinder</a:t>
                      </a:r>
                      <a:endParaRPr kumimoji="1" lang="ja-JP" altLang="en-US" sz="2000" dirty="0">
                        <a:solidFill>
                          <a:sysClr val="windowText" lastClr="0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endParaRPr kumimoji="1" lang="en-US" altLang="ja-JP" sz="2000" dirty="0" smtClean="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2000" dirty="0" smtClean="0"/>
                        <a:t>閾値</a:t>
                      </a:r>
                      <a:r>
                        <a:rPr kumimoji="1" lang="en-US" altLang="ja-JP" sz="2000" dirty="0" smtClean="0"/>
                        <a:t>0.9</a:t>
                      </a:r>
                      <a:endParaRPr kumimoji="1" lang="ja-JP" altLang="en-US"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2000" dirty="0" smtClean="0"/>
                        <a:t>閾値</a:t>
                      </a:r>
                      <a:r>
                        <a:rPr kumimoji="1" lang="en-US" altLang="ja-JP" sz="2000" dirty="0" smtClean="0"/>
                        <a:t>0.5</a:t>
                      </a:r>
                      <a:endParaRPr kumimoji="1" lang="ja-JP" altLang="en-US"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r>
                        <a:rPr kumimoji="1" lang="ja-JP" altLang="en-US" sz="2000" dirty="0" smtClean="0"/>
                        <a:t>検出数</a:t>
                      </a:r>
                      <a:endParaRPr kumimoji="1" lang="ja-JP" altLang="en-US"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2000" dirty="0" smtClean="0"/>
                        <a:t>41</a:t>
                      </a:r>
                      <a:endParaRPr kumimoji="1" lang="ja-JP" altLang="en-US"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2000" dirty="0" smtClean="0"/>
                        <a:t>293</a:t>
                      </a:r>
                      <a:endParaRPr kumimoji="1" lang="ja-JP" altLang="en-US"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2000" dirty="0" smtClean="0"/>
                        <a:t>2274</a:t>
                      </a:r>
                      <a:endParaRPr kumimoji="1" lang="ja-JP" altLang="en-US"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r>
                        <a:rPr kumimoji="1" lang="ja-JP" altLang="en-US" sz="2000" dirty="0" smtClean="0"/>
                        <a:t>正解検出数</a:t>
                      </a:r>
                      <a:endParaRPr kumimoji="1" lang="ja-JP" altLang="en-US"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2000" dirty="0" smtClean="0"/>
                        <a:t>24</a:t>
                      </a:r>
                      <a:endParaRPr kumimoji="1" lang="ja-JP" altLang="en-US"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2000" dirty="0" smtClean="0"/>
                        <a:t>31</a:t>
                      </a:r>
                      <a:endParaRPr kumimoji="1" lang="ja-JP" altLang="en-US"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2000" dirty="0" smtClean="0"/>
                        <a:t>31</a:t>
                      </a:r>
                      <a:endParaRPr kumimoji="1" lang="ja-JP" altLang="en-US"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r>
                        <a:rPr kumimoji="1" lang="ja-JP" altLang="en-US" sz="2000" dirty="0" smtClean="0"/>
                        <a:t>再現率</a:t>
                      </a:r>
                      <a:endParaRPr kumimoji="1" lang="ja-JP" altLang="en-US"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2000" dirty="0" smtClean="0"/>
                        <a:t>0.41</a:t>
                      </a:r>
                      <a:endParaRPr kumimoji="1" lang="ja-JP" altLang="en-US"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2000" dirty="0" smtClean="0"/>
                        <a:t>0.53</a:t>
                      </a:r>
                      <a:endParaRPr kumimoji="1" lang="ja-JP" altLang="en-US"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2000" dirty="0" smtClean="0"/>
                        <a:t>0.53</a:t>
                      </a:r>
                      <a:endParaRPr kumimoji="1" lang="ja-JP" altLang="en-US"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r>
                        <a:rPr kumimoji="1" lang="ja-JP" altLang="en-US" sz="2000" dirty="0" smtClean="0"/>
                        <a:t>適合率</a:t>
                      </a:r>
                      <a:endParaRPr kumimoji="1" lang="ja-JP" altLang="en-US"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2000" dirty="0" smtClean="0"/>
                        <a:t>0.59</a:t>
                      </a:r>
                      <a:endParaRPr kumimoji="1" lang="ja-JP" altLang="en-US"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r>
                        <a:rPr kumimoji="1" lang="en-US" altLang="ja-JP" sz="2000" dirty="0" smtClean="0"/>
                        <a:t>0.11</a:t>
                      </a:r>
                      <a:endParaRPr kumimoji="1" lang="ja-JP" altLang="en-US"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2000" dirty="0" smtClean="0"/>
                        <a:t>0.01</a:t>
                      </a:r>
                      <a:endParaRPr kumimoji="1" lang="ja-JP" altLang="en-US"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r>
                        <a:rPr kumimoji="1" lang="en-US" altLang="ja-JP" sz="2000" dirty="0" smtClean="0"/>
                        <a:t>F</a:t>
                      </a:r>
                      <a:r>
                        <a:rPr kumimoji="1" lang="ja-JP" altLang="en-US" sz="2000" dirty="0" smtClean="0"/>
                        <a:t>値</a:t>
                      </a:r>
                      <a:endParaRPr kumimoji="1" lang="ja-JP" altLang="en-US"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2000" dirty="0" smtClean="0"/>
                        <a:t>0.48</a:t>
                      </a:r>
                      <a:endParaRPr kumimoji="1" lang="ja-JP" altLang="en-US"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r>
                        <a:rPr kumimoji="1" lang="en-US" altLang="ja-JP" sz="2000" dirty="0" smtClean="0"/>
                        <a:t>0.18</a:t>
                      </a:r>
                      <a:endParaRPr kumimoji="1" lang="ja-JP" altLang="en-US"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2000" dirty="0" smtClean="0"/>
                        <a:t>0.02</a:t>
                      </a:r>
                      <a:endParaRPr kumimoji="1" lang="ja-JP" altLang="en-US"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16</a:t>
            </a:fld>
            <a:endParaRPr lang="en-US" altLang="ja-JP"/>
          </a:p>
        </p:txBody>
      </p:sp>
      <p:sp>
        <p:nvSpPr>
          <p:cNvPr id="6" name="コンテンツ プレースホルダー 2"/>
          <p:cNvSpPr txBox="1">
            <a:spLocks/>
          </p:cNvSpPr>
          <p:nvPr/>
        </p:nvSpPr>
        <p:spPr bwMode="auto">
          <a:xfrm>
            <a:off x="457199" y="5054600"/>
            <a:ext cx="8291513" cy="10715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r>
              <a:rPr lang="ja-JP" altLang="en-US" sz="2400" kern="0" dirty="0" smtClean="0"/>
              <a:t>関数クローン検出ツールは閾値</a:t>
            </a:r>
            <a:r>
              <a:rPr lang="en-US" altLang="ja-JP" sz="2400" kern="0" dirty="0" smtClean="0"/>
              <a:t>0.9</a:t>
            </a:r>
            <a:r>
              <a:rPr lang="ja-JP" altLang="en-US" sz="2400" kern="0" dirty="0" smtClean="0"/>
              <a:t>で用いると，高い適合率と</a:t>
            </a:r>
            <a:r>
              <a:rPr lang="en-US" altLang="ja-JP" sz="2400" kern="0" dirty="0" smtClean="0"/>
              <a:t>F</a:t>
            </a:r>
            <a:r>
              <a:rPr lang="ja-JP" altLang="en-US" sz="2400" kern="0" dirty="0" smtClean="0"/>
              <a:t>値を示した．</a:t>
            </a:r>
            <a:endParaRPr lang="en-US" altLang="ja-JP" sz="2400" kern="0" dirty="0" smtClean="0"/>
          </a:p>
        </p:txBody>
      </p:sp>
    </p:spTree>
    <p:extLst>
      <p:ext uri="{BB962C8B-B14F-4D97-AF65-F5344CB8AC3E}">
        <p14:creationId xmlns:p14="http://schemas.microsoft.com/office/powerpoint/2010/main" val="284903767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sz="4000" dirty="0" err="1" smtClean="0"/>
              <a:t>CCFinder</a:t>
            </a:r>
            <a:r>
              <a:rPr kumimoji="1" lang="ja-JP" altLang="en-US" sz="4000" dirty="0" err="1" smtClean="0"/>
              <a:t>で検</a:t>
            </a:r>
            <a:r>
              <a:rPr kumimoji="1" lang="ja-JP" altLang="en-US" sz="4000" dirty="0" smtClean="0"/>
              <a:t>出数が多くなった例</a:t>
            </a:r>
            <a:endParaRPr kumimoji="1" lang="ja-JP" altLang="en-US" sz="4000"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17</a:t>
            </a:fld>
            <a:endParaRPr lang="en-US" altLang="ja-JP"/>
          </a:p>
        </p:txBody>
      </p:sp>
      <p:sp>
        <p:nvSpPr>
          <p:cNvPr id="5" name="メモ 4"/>
          <p:cNvSpPr/>
          <p:nvPr/>
        </p:nvSpPr>
        <p:spPr>
          <a:xfrm>
            <a:off x="131232" y="1783646"/>
            <a:ext cx="4275668" cy="2777066"/>
          </a:xfrm>
          <a:prstGeom prst="foldedCorner">
            <a:avLst>
              <a:gd name="adj" fmla="val 6975"/>
            </a:avLst>
          </a:prstGeom>
          <a:ln>
            <a:solidFill>
              <a:schemeClr val="accent5">
                <a:lumMod val="50000"/>
              </a:schemeClr>
            </a:solidFill>
          </a:ln>
        </p:spPr>
        <p:style>
          <a:lnRef idx="2">
            <a:schemeClr val="dk1"/>
          </a:lnRef>
          <a:fillRef idx="1">
            <a:schemeClr val="lt1"/>
          </a:fillRef>
          <a:effectRef idx="0">
            <a:schemeClr val="dk1"/>
          </a:effectRef>
          <a:fontRef idx="minor">
            <a:schemeClr val="dk1"/>
          </a:fontRef>
        </p:style>
        <p:txBody>
          <a:bodyPr rtlCol="0" anchor="ctr"/>
          <a:lstStyle/>
          <a:p>
            <a:r>
              <a:rPr lang="en-US" altLang="ja-JP" sz="1600" dirty="0"/>
              <a:t>INIT_RADIX_TREE(&amp;</a:t>
            </a:r>
            <a:r>
              <a:rPr lang="en-US" altLang="ja-JP" sz="1600" dirty="0" smtClean="0"/>
              <a:t>mapping-&gt;</a:t>
            </a:r>
            <a:r>
              <a:rPr lang="en-US" altLang="ja-JP" sz="1600" dirty="0" err="1" smtClean="0"/>
              <a:t>page_tree</a:t>
            </a:r>
            <a:r>
              <a:rPr lang="en-US" altLang="ja-JP" sz="1600" dirty="0" smtClean="0"/>
              <a:t>,          GFP_ATOMIC);</a:t>
            </a:r>
          </a:p>
          <a:p>
            <a:r>
              <a:rPr lang="en-US" altLang="ja-JP" sz="1600" dirty="0" err="1" smtClean="0"/>
              <a:t>spin_lock_init</a:t>
            </a:r>
            <a:r>
              <a:rPr lang="en-US" altLang="ja-JP" sz="1600" dirty="0"/>
              <a:t>(&amp;</a:t>
            </a:r>
            <a:r>
              <a:rPr lang="en-US" altLang="ja-JP" sz="1600" dirty="0" smtClean="0"/>
              <a:t>mapping-&gt;</a:t>
            </a:r>
            <a:r>
              <a:rPr lang="en-US" altLang="ja-JP" sz="1600" dirty="0" err="1"/>
              <a:t>tree_lock</a:t>
            </a:r>
            <a:r>
              <a:rPr lang="en-US" altLang="ja-JP" sz="1600" dirty="0"/>
              <a:t>);</a:t>
            </a:r>
          </a:p>
          <a:p>
            <a:r>
              <a:rPr lang="en-US" altLang="ja-JP" sz="1600" dirty="0" err="1"/>
              <a:t>spin_lock_init</a:t>
            </a:r>
            <a:r>
              <a:rPr lang="en-US" altLang="ja-JP" sz="1600" dirty="0"/>
              <a:t>(&amp;</a:t>
            </a:r>
            <a:r>
              <a:rPr lang="en-US" altLang="ja-JP" sz="1600" dirty="0" smtClean="0"/>
              <a:t>mapping-&gt;</a:t>
            </a:r>
            <a:r>
              <a:rPr lang="en-US" altLang="ja-JP" sz="1600" dirty="0" err="1" smtClean="0"/>
              <a:t>i_mmap_lock</a:t>
            </a:r>
            <a:r>
              <a:rPr lang="en-US" altLang="ja-JP" sz="1600" dirty="0"/>
              <a:t>);</a:t>
            </a:r>
          </a:p>
          <a:p>
            <a:r>
              <a:rPr lang="en-US" altLang="ja-JP" sz="1600" dirty="0"/>
              <a:t>INIT_LIST_HEAD(&amp;</a:t>
            </a:r>
            <a:r>
              <a:rPr lang="en-US" altLang="ja-JP" sz="1600" dirty="0" smtClean="0"/>
              <a:t>mapping-</a:t>
            </a:r>
            <a:r>
              <a:rPr lang="en-US" altLang="ja-JP" sz="1600" dirty="0"/>
              <a:t>&gt;</a:t>
            </a:r>
            <a:r>
              <a:rPr lang="en-US" altLang="ja-JP" sz="1600" dirty="0" err="1"/>
              <a:t>private_list</a:t>
            </a:r>
            <a:r>
              <a:rPr lang="en-US" altLang="ja-JP" sz="1600" dirty="0"/>
              <a:t>);</a:t>
            </a:r>
          </a:p>
          <a:p>
            <a:r>
              <a:rPr lang="en-US" altLang="ja-JP" sz="1600" dirty="0" err="1"/>
              <a:t>spin_lock_init</a:t>
            </a:r>
            <a:r>
              <a:rPr lang="en-US" altLang="ja-JP" sz="1600" dirty="0"/>
              <a:t>(&amp;</a:t>
            </a:r>
            <a:r>
              <a:rPr lang="en-US" altLang="ja-JP" sz="1600" dirty="0" smtClean="0"/>
              <a:t>mapping-&gt;</a:t>
            </a:r>
            <a:r>
              <a:rPr lang="en-US" altLang="ja-JP" sz="1600" dirty="0" err="1"/>
              <a:t>private_lock</a:t>
            </a:r>
            <a:r>
              <a:rPr lang="en-US" altLang="ja-JP" sz="1600" dirty="0"/>
              <a:t>);</a:t>
            </a:r>
          </a:p>
          <a:p>
            <a:r>
              <a:rPr lang="en-US" altLang="ja-JP" sz="1600" dirty="0" smtClean="0"/>
              <a:t>INIT_RAW_PRIO_TREE_ROOT</a:t>
            </a:r>
            <a:r>
              <a:rPr lang="en-US" altLang="ja-JP" sz="1600" dirty="0"/>
              <a:t>(&amp;mapping-</a:t>
            </a:r>
          </a:p>
          <a:p>
            <a:r>
              <a:rPr lang="en-US" altLang="ja-JP" sz="1600" dirty="0" smtClean="0"/>
              <a:t>&gt;</a:t>
            </a:r>
            <a:r>
              <a:rPr lang="en-US" altLang="ja-JP" sz="1600" dirty="0" err="1" smtClean="0"/>
              <a:t>i_mmap</a:t>
            </a:r>
            <a:r>
              <a:rPr lang="en-US" altLang="ja-JP" sz="1600" dirty="0"/>
              <a:t>);</a:t>
            </a:r>
          </a:p>
          <a:p>
            <a:r>
              <a:rPr lang="en-US" altLang="ja-JP" sz="1600" dirty="0" smtClean="0"/>
              <a:t>INIT_LIST_HEAD(&amp;mapping-&gt;</a:t>
            </a:r>
            <a:r>
              <a:rPr lang="en-US" altLang="ja-JP" sz="1600" dirty="0" err="1" smtClean="0"/>
              <a:t>i_mmap_nonlinear</a:t>
            </a:r>
            <a:r>
              <a:rPr lang="en-US" altLang="ja-JP" sz="1600" dirty="0" smtClean="0"/>
              <a:t>);</a:t>
            </a:r>
            <a:endParaRPr kumimoji="1" lang="ja-JP" altLang="en-US" sz="1600" dirty="0"/>
          </a:p>
        </p:txBody>
      </p:sp>
      <p:sp>
        <p:nvSpPr>
          <p:cNvPr id="7" name="メモ 6"/>
          <p:cNvSpPr/>
          <p:nvPr/>
        </p:nvSpPr>
        <p:spPr>
          <a:xfrm>
            <a:off x="4690532" y="1761067"/>
            <a:ext cx="4275668" cy="2777067"/>
          </a:xfrm>
          <a:prstGeom prst="foldedCorner">
            <a:avLst>
              <a:gd name="adj" fmla="val 6975"/>
            </a:avLst>
          </a:prstGeom>
          <a:ln>
            <a:solidFill>
              <a:schemeClr val="accent5">
                <a:lumMod val="50000"/>
              </a:schemeClr>
            </a:solidFill>
          </a:ln>
        </p:spPr>
        <p:style>
          <a:lnRef idx="2">
            <a:schemeClr val="dk1"/>
          </a:lnRef>
          <a:fillRef idx="1">
            <a:schemeClr val="lt1"/>
          </a:fillRef>
          <a:effectRef idx="0">
            <a:schemeClr val="dk1"/>
          </a:effectRef>
          <a:fontRef idx="minor">
            <a:schemeClr val="dk1"/>
          </a:fontRef>
        </p:style>
        <p:txBody>
          <a:bodyPr rtlCol="0" anchor="ctr"/>
          <a:lstStyle/>
          <a:p>
            <a:r>
              <a:rPr lang="en-US" altLang="ja-JP" sz="1600" dirty="0"/>
              <a:t>INIT_RADIX_TREE(&amp;</a:t>
            </a:r>
            <a:r>
              <a:rPr lang="en-US" altLang="ja-JP" sz="1600" dirty="0" smtClean="0"/>
              <a:t>mapping-&gt;</a:t>
            </a:r>
            <a:r>
              <a:rPr lang="en-US" altLang="ja-JP" sz="1600" dirty="0" err="1" smtClean="0"/>
              <a:t>page_tree</a:t>
            </a:r>
            <a:r>
              <a:rPr lang="en-US" altLang="ja-JP" sz="1600" dirty="0"/>
              <a:t>, GFP_ATOMIC);</a:t>
            </a:r>
          </a:p>
          <a:p>
            <a:r>
              <a:rPr lang="en-US" altLang="ja-JP" sz="1600" dirty="0" err="1"/>
              <a:t>spin_lock_init</a:t>
            </a:r>
            <a:r>
              <a:rPr lang="en-US" altLang="ja-JP" sz="1600" dirty="0"/>
              <a:t>(&amp;</a:t>
            </a:r>
            <a:r>
              <a:rPr lang="en-US" altLang="ja-JP" sz="1600" dirty="0" smtClean="0"/>
              <a:t>mapping-&gt;</a:t>
            </a:r>
            <a:r>
              <a:rPr lang="en-US" altLang="ja-JP" sz="1600" dirty="0" err="1"/>
              <a:t>tree_lock</a:t>
            </a:r>
            <a:r>
              <a:rPr lang="en-US" altLang="ja-JP" sz="1600" dirty="0"/>
              <a:t>);</a:t>
            </a:r>
          </a:p>
          <a:p>
            <a:r>
              <a:rPr lang="en-US" altLang="ja-JP" sz="1600" dirty="0"/>
              <a:t>INIT_LIST_HEAD(&amp;</a:t>
            </a:r>
            <a:r>
              <a:rPr lang="en-US" altLang="ja-JP" sz="1600" dirty="0" smtClean="0"/>
              <a:t>mapping-&gt;</a:t>
            </a:r>
            <a:r>
              <a:rPr lang="en-US" altLang="ja-JP" sz="1600" dirty="0" err="1"/>
              <a:t>private_list</a:t>
            </a:r>
            <a:r>
              <a:rPr lang="en-US" altLang="ja-JP" sz="1600" dirty="0"/>
              <a:t>);</a:t>
            </a:r>
          </a:p>
          <a:p>
            <a:r>
              <a:rPr lang="en-US" altLang="ja-JP" sz="1600" dirty="0" err="1"/>
              <a:t>spin_lock_init</a:t>
            </a:r>
            <a:r>
              <a:rPr lang="en-US" altLang="ja-JP" sz="1600" dirty="0"/>
              <a:t>(&amp;</a:t>
            </a:r>
            <a:r>
              <a:rPr lang="en-US" altLang="ja-JP" sz="1600" dirty="0" smtClean="0"/>
              <a:t>mapping-&gt;</a:t>
            </a:r>
            <a:r>
              <a:rPr lang="en-US" altLang="ja-JP" sz="1600" dirty="0" err="1"/>
              <a:t>private_lock</a:t>
            </a:r>
            <a:r>
              <a:rPr lang="en-US" altLang="ja-JP" sz="1600" dirty="0"/>
              <a:t>);</a:t>
            </a:r>
          </a:p>
          <a:p>
            <a:r>
              <a:rPr lang="en-US" altLang="ja-JP" sz="1600" dirty="0" err="1"/>
              <a:t>spin_lock_init</a:t>
            </a:r>
            <a:r>
              <a:rPr lang="en-US" altLang="ja-JP" sz="1600" dirty="0"/>
              <a:t>(&amp;</a:t>
            </a:r>
            <a:r>
              <a:rPr lang="en-US" altLang="ja-JP" sz="1600" dirty="0" smtClean="0"/>
              <a:t>mapping-&gt;</a:t>
            </a:r>
            <a:r>
              <a:rPr lang="en-US" altLang="ja-JP" sz="1600" dirty="0" err="1"/>
              <a:t>i_mmap_lock</a:t>
            </a:r>
            <a:r>
              <a:rPr lang="en-US" altLang="ja-JP" sz="1600" dirty="0"/>
              <a:t>);</a:t>
            </a:r>
          </a:p>
          <a:p>
            <a:r>
              <a:rPr lang="en-US" altLang="ja-JP" sz="1600" dirty="0" smtClean="0"/>
              <a:t>INIT_RAW_PRIO_TREE_ROOT(&amp;</a:t>
            </a:r>
            <a:r>
              <a:rPr lang="en-US" altLang="ja-JP" sz="1600" dirty="0"/>
              <a:t>mapping-&gt;</a:t>
            </a:r>
            <a:r>
              <a:rPr lang="en-US" altLang="ja-JP" sz="1600" dirty="0" err="1"/>
              <a:t>i_mmap</a:t>
            </a:r>
            <a:r>
              <a:rPr lang="en-US" altLang="ja-JP" sz="1600" dirty="0"/>
              <a:t>);</a:t>
            </a:r>
          </a:p>
          <a:p>
            <a:r>
              <a:rPr lang="en-US" altLang="ja-JP" sz="1600" dirty="0"/>
              <a:t>INIT_LIST_HEAD(&amp;mapping-</a:t>
            </a:r>
          </a:p>
          <a:p>
            <a:r>
              <a:rPr lang="en-US" altLang="ja-JP" sz="1600" dirty="0"/>
              <a:t>&gt;</a:t>
            </a:r>
            <a:r>
              <a:rPr lang="en-US" altLang="ja-JP" sz="1600" dirty="0" err="1"/>
              <a:t>i_mmap_nonlinear</a:t>
            </a:r>
            <a:r>
              <a:rPr lang="en-US" altLang="ja-JP" sz="1600" dirty="0"/>
              <a:t>);</a:t>
            </a:r>
            <a:endParaRPr kumimoji="1" lang="ja-JP" altLang="en-US" sz="1600" dirty="0"/>
          </a:p>
        </p:txBody>
      </p:sp>
      <p:sp>
        <p:nvSpPr>
          <p:cNvPr id="9" name="コンテンツ プレースホルダー 2"/>
          <p:cNvSpPr>
            <a:spLocks noGrp="1"/>
          </p:cNvSpPr>
          <p:nvPr>
            <p:ph idx="1"/>
          </p:nvPr>
        </p:nvSpPr>
        <p:spPr>
          <a:xfrm>
            <a:off x="446088" y="4741332"/>
            <a:ext cx="8229600" cy="1399823"/>
          </a:xfrm>
        </p:spPr>
        <p:txBody>
          <a:bodyPr/>
          <a:lstStyle/>
          <a:p>
            <a:r>
              <a:rPr lang="ja-JP" altLang="en-US" sz="2400" dirty="0"/>
              <a:t>類似</a:t>
            </a:r>
            <a:r>
              <a:rPr lang="ja-JP" altLang="en-US" sz="2400" dirty="0" smtClean="0"/>
              <a:t>した構造</a:t>
            </a:r>
            <a:r>
              <a:rPr lang="ja-JP" altLang="en-US" sz="2400" dirty="0" smtClean="0"/>
              <a:t>が続いている場合，検出数が多くなった．</a:t>
            </a:r>
            <a:endParaRPr lang="en-US" altLang="ja-JP" sz="2400" dirty="0" smtClean="0"/>
          </a:p>
          <a:p>
            <a:r>
              <a:rPr lang="ja-JP" altLang="en-US" sz="2400" dirty="0" smtClean="0"/>
              <a:t>また，評価セットの欠陥を含むコード片の事例が</a:t>
            </a:r>
            <a:r>
              <a:rPr lang="en-US" altLang="ja-JP" sz="2400" dirty="0" smtClean="0"/>
              <a:t>10</a:t>
            </a:r>
            <a:r>
              <a:rPr lang="ja-JP" altLang="en-US" sz="2400" dirty="0" smtClean="0"/>
              <a:t>トークン程度のものが大半であったため多くなったことも考えられる．</a:t>
            </a:r>
            <a:endParaRPr lang="en-US" altLang="ja-JP" sz="2400" dirty="0" smtClean="0"/>
          </a:p>
        </p:txBody>
      </p:sp>
    </p:spTree>
    <p:extLst>
      <p:ext uri="{BB962C8B-B14F-4D97-AF65-F5344CB8AC3E}">
        <p14:creationId xmlns:p14="http://schemas.microsoft.com/office/powerpoint/2010/main" val="17348669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考察</a:t>
            </a:r>
            <a:endParaRPr kumimoji="1" lang="ja-JP" altLang="en-US" dirty="0"/>
          </a:p>
        </p:txBody>
      </p:sp>
      <p:sp>
        <p:nvSpPr>
          <p:cNvPr id="3" name="コンテンツ プレースホルダー 2"/>
          <p:cNvSpPr>
            <a:spLocks noGrp="1"/>
          </p:cNvSpPr>
          <p:nvPr>
            <p:ph idx="1"/>
          </p:nvPr>
        </p:nvSpPr>
        <p:spPr/>
        <p:txBody>
          <a:bodyPr/>
          <a:lstStyle/>
          <a:p>
            <a:r>
              <a:rPr kumimoji="1" lang="ja-JP" altLang="en-US" sz="2800" dirty="0" smtClean="0"/>
              <a:t>本研究で用いた評価セットのコード片は，サイズが小さく関数の中のごく一部というものが多かった．</a:t>
            </a:r>
            <a:endParaRPr kumimoji="1" lang="en-US" altLang="ja-JP" sz="2800" dirty="0" smtClean="0"/>
          </a:p>
          <a:p>
            <a:pPr lvl="1"/>
            <a:r>
              <a:rPr kumimoji="1" lang="ja-JP" altLang="en-US" sz="2400" dirty="0" smtClean="0"/>
              <a:t>そのため，関数クローン検出ツールの閾値</a:t>
            </a:r>
            <a:r>
              <a:rPr kumimoji="1" lang="en-US" altLang="ja-JP" sz="2400" dirty="0" smtClean="0"/>
              <a:t>0.9</a:t>
            </a:r>
            <a:r>
              <a:rPr kumimoji="1" lang="ja-JP" altLang="en-US" sz="2400" dirty="0" smtClean="0"/>
              <a:t>の場合の再現率はやや低い値となってしまった．</a:t>
            </a:r>
            <a:endParaRPr kumimoji="1" lang="en-US" altLang="ja-JP" sz="2400" dirty="0" smtClean="0"/>
          </a:p>
          <a:p>
            <a:pPr lvl="1"/>
            <a:r>
              <a:rPr lang="ja-JP" altLang="en-US" sz="2400" dirty="0" smtClean="0"/>
              <a:t>しかし，高い適合率を示しコードクローンを検出することができた．</a:t>
            </a:r>
            <a:endParaRPr lang="en-US" altLang="ja-JP" sz="2400" dirty="0" smtClean="0"/>
          </a:p>
          <a:p>
            <a:r>
              <a:rPr lang="ja-JP" altLang="en-US" sz="2800" dirty="0" smtClean="0"/>
              <a:t>よって，欠陥を含む類似コード片検索において，関数</a:t>
            </a:r>
            <a:r>
              <a:rPr lang="ja-JP" altLang="en-US" sz="2800" dirty="0"/>
              <a:t>クローン検出</a:t>
            </a:r>
            <a:r>
              <a:rPr lang="ja-JP" altLang="en-US" sz="2800" dirty="0" smtClean="0"/>
              <a:t>ツールは高い適合率から有効にはたらくと考えられる．</a:t>
            </a:r>
            <a:endParaRPr kumimoji="1" lang="en-US" altLang="ja-JP" sz="2800" dirty="0" smtClean="0"/>
          </a:p>
          <a:p>
            <a:endParaRPr kumimoji="1" lang="en-US" altLang="ja-JP" sz="2800" dirty="0" smtClean="0"/>
          </a:p>
          <a:p>
            <a:endParaRPr lang="en-US" altLang="ja-JP" sz="2800"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18</a:t>
            </a:fld>
            <a:endParaRPr lang="en-US" altLang="ja-JP"/>
          </a:p>
        </p:txBody>
      </p:sp>
    </p:spTree>
    <p:extLst>
      <p:ext uri="{BB962C8B-B14F-4D97-AF65-F5344CB8AC3E}">
        <p14:creationId xmlns:p14="http://schemas.microsoft.com/office/powerpoint/2010/main" val="44950938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まとめと今後の課題</a:t>
            </a:r>
            <a:endParaRPr kumimoji="1" lang="ja-JP" altLang="en-US" dirty="0"/>
          </a:p>
        </p:txBody>
      </p:sp>
      <p:sp>
        <p:nvSpPr>
          <p:cNvPr id="3" name="コンテンツ プレースホルダー 2"/>
          <p:cNvSpPr>
            <a:spLocks noGrp="1"/>
          </p:cNvSpPr>
          <p:nvPr>
            <p:ph idx="1"/>
          </p:nvPr>
        </p:nvSpPr>
        <p:spPr>
          <a:xfrm>
            <a:off x="457200" y="1417638"/>
            <a:ext cx="8229600" cy="4525963"/>
          </a:xfrm>
        </p:spPr>
        <p:txBody>
          <a:bodyPr/>
          <a:lstStyle/>
          <a:p>
            <a:r>
              <a:rPr kumimoji="1" lang="ja-JP" altLang="en-US" sz="2800" dirty="0" smtClean="0"/>
              <a:t>まとめ</a:t>
            </a:r>
            <a:endParaRPr kumimoji="1" lang="en-US" altLang="ja-JP" sz="2800" dirty="0" smtClean="0"/>
          </a:p>
          <a:p>
            <a:pPr lvl="1"/>
            <a:r>
              <a:rPr kumimoji="1" lang="ja-JP" altLang="en-US" sz="2600" dirty="0" smtClean="0"/>
              <a:t>関数クローン検出ツール</a:t>
            </a:r>
            <a:r>
              <a:rPr lang="ja-JP" altLang="en-US" sz="2600" dirty="0" smtClean="0"/>
              <a:t>の欠陥を含む類似コード片検索における有効性の調査を行った</a:t>
            </a:r>
            <a:r>
              <a:rPr kumimoji="1" lang="ja-JP" altLang="en-US" sz="2600" dirty="0" smtClean="0"/>
              <a:t>．</a:t>
            </a:r>
            <a:endParaRPr lang="en-US" altLang="ja-JP" sz="2600" dirty="0"/>
          </a:p>
          <a:p>
            <a:pPr lvl="1"/>
            <a:r>
              <a:rPr kumimoji="1" lang="ja-JP" altLang="en-US" sz="2600" dirty="0" smtClean="0"/>
              <a:t>その結果，再現率はやや低い値となったが，適合率と</a:t>
            </a:r>
            <a:r>
              <a:rPr kumimoji="1" lang="en-US" altLang="ja-JP" sz="2600" dirty="0" smtClean="0"/>
              <a:t>F</a:t>
            </a:r>
            <a:r>
              <a:rPr kumimoji="1" lang="ja-JP" altLang="en-US" sz="2600" dirty="0" smtClean="0"/>
              <a:t>値について高い結果を示した．</a:t>
            </a:r>
            <a:endParaRPr kumimoji="1" lang="en-US" altLang="ja-JP" sz="2600" dirty="0" smtClean="0"/>
          </a:p>
          <a:p>
            <a:endParaRPr kumimoji="1" lang="en-US" altLang="ja-JP" sz="2400" dirty="0" smtClean="0"/>
          </a:p>
          <a:p>
            <a:r>
              <a:rPr lang="ja-JP" altLang="en-US" sz="2800" dirty="0" smtClean="0"/>
              <a:t>今後の課題</a:t>
            </a:r>
          </a:p>
          <a:p>
            <a:pPr lvl="1"/>
            <a:r>
              <a:rPr lang="ja-JP" altLang="en-US" sz="2600" dirty="0"/>
              <a:t>関数</a:t>
            </a:r>
            <a:r>
              <a:rPr lang="ja-JP" altLang="en-US" sz="2600" dirty="0" smtClean="0"/>
              <a:t>クローン検出ツールの閾値を</a:t>
            </a:r>
            <a:r>
              <a:rPr lang="en-US" altLang="ja-JP" sz="2600" dirty="0" smtClean="0"/>
              <a:t>0.6</a:t>
            </a:r>
            <a:r>
              <a:rPr lang="ja-JP" altLang="en-US" sz="2600" dirty="0" err="1" smtClean="0"/>
              <a:t>，</a:t>
            </a:r>
            <a:r>
              <a:rPr lang="en-US" altLang="ja-JP" sz="2600" dirty="0" smtClean="0"/>
              <a:t>0.7</a:t>
            </a:r>
            <a:r>
              <a:rPr lang="ja-JP" altLang="en-US" sz="2600" dirty="0" err="1" smtClean="0"/>
              <a:t>，</a:t>
            </a:r>
            <a:r>
              <a:rPr lang="en-US" altLang="ja-JP" sz="2600" dirty="0" smtClean="0"/>
              <a:t>0.8</a:t>
            </a:r>
            <a:r>
              <a:rPr lang="ja-JP" altLang="en-US" sz="2600" dirty="0" smtClean="0"/>
              <a:t>等でも調べてより良い閾値設定を考える．</a:t>
            </a:r>
            <a:endParaRPr lang="en-US" altLang="ja-JP" sz="2600" dirty="0"/>
          </a:p>
          <a:p>
            <a:pPr lvl="1"/>
            <a:r>
              <a:rPr lang="ja-JP" altLang="en-US" sz="2600" dirty="0" smtClean="0"/>
              <a:t>コードサイズの大きな欠陥事例を評価セットとして同様の評価を行う</a:t>
            </a:r>
            <a:r>
              <a:rPr lang="ja-JP" altLang="en-US" dirty="0" smtClean="0"/>
              <a:t>．</a:t>
            </a:r>
            <a:endParaRPr lang="en-US" altLang="ja-JP" dirty="0" smtClean="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19</a:t>
            </a:fld>
            <a:endParaRPr lang="en-US" altLang="ja-JP"/>
          </a:p>
        </p:txBody>
      </p:sp>
    </p:spTree>
    <p:extLst>
      <p:ext uri="{BB962C8B-B14F-4D97-AF65-F5344CB8AC3E}">
        <p14:creationId xmlns:p14="http://schemas.microsoft.com/office/powerpoint/2010/main" val="393430795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メモ 12"/>
          <p:cNvSpPr/>
          <p:nvPr/>
        </p:nvSpPr>
        <p:spPr>
          <a:xfrm rot="10800000">
            <a:off x="4672732" y="3703164"/>
            <a:ext cx="1324989" cy="1580036"/>
          </a:xfrm>
          <a:prstGeom prst="foldedCorner">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algn="l" rtl="0" fontAlgn="base">
              <a:spcBef>
                <a:spcPct val="0"/>
              </a:spcBef>
              <a:spcAft>
                <a:spcPct val="0"/>
              </a:spcAft>
              <a:defRPr sz="2400" kern="1200">
                <a:solidFill>
                  <a:schemeClr val="lt1"/>
                </a:solidFill>
                <a:latin typeface="+mn-lt"/>
                <a:ea typeface="+mn-ea"/>
                <a:cs typeface="+mn-cs"/>
              </a:defRPr>
            </a:lvl1pPr>
            <a:lvl2pPr marL="457200" algn="l" rtl="0" fontAlgn="base">
              <a:spcBef>
                <a:spcPct val="0"/>
              </a:spcBef>
              <a:spcAft>
                <a:spcPct val="0"/>
              </a:spcAft>
              <a:defRPr sz="2400" kern="1200">
                <a:solidFill>
                  <a:schemeClr val="lt1"/>
                </a:solidFill>
                <a:latin typeface="+mn-lt"/>
                <a:ea typeface="+mn-ea"/>
                <a:cs typeface="+mn-cs"/>
              </a:defRPr>
            </a:lvl2pPr>
            <a:lvl3pPr marL="914400" algn="l" rtl="0" fontAlgn="base">
              <a:spcBef>
                <a:spcPct val="0"/>
              </a:spcBef>
              <a:spcAft>
                <a:spcPct val="0"/>
              </a:spcAft>
              <a:defRPr sz="2400" kern="1200">
                <a:solidFill>
                  <a:schemeClr val="lt1"/>
                </a:solidFill>
                <a:latin typeface="+mn-lt"/>
                <a:ea typeface="+mn-ea"/>
                <a:cs typeface="+mn-cs"/>
              </a:defRPr>
            </a:lvl3pPr>
            <a:lvl4pPr marL="1371600" algn="l" rtl="0" fontAlgn="base">
              <a:spcBef>
                <a:spcPct val="0"/>
              </a:spcBef>
              <a:spcAft>
                <a:spcPct val="0"/>
              </a:spcAft>
              <a:defRPr sz="2400" kern="1200">
                <a:solidFill>
                  <a:schemeClr val="lt1"/>
                </a:solidFill>
                <a:latin typeface="+mn-lt"/>
                <a:ea typeface="+mn-ea"/>
                <a:cs typeface="+mn-cs"/>
              </a:defRPr>
            </a:lvl4pPr>
            <a:lvl5pPr marL="1828800" algn="l" rtl="0" fontAlgn="base">
              <a:spcBef>
                <a:spcPct val="0"/>
              </a:spcBef>
              <a:spcAft>
                <a:spcPct val="0"/>
              </a:spcAft>
              <a:defRPr sz="2400" kern="1200">
                <a:solidFill>
                  <a:schemeClr val="lt1"/>
                </a:solidFill>
                <a:latin typeface="+mn-lt"/>
                <a:ea typeface="+mn-ea"/>
                <a:cs typeface="+mn-cs"/>
              </a:defRPr>
            </a:lvl5pPr>
            <a:lvl6pPr marL="2286000" algn="l" defTabSz="914400" rtl="0" eaLnBrk="1" latinLnBrk="0" hangingPunct="1">
              <a:defRPr sz="2400" kern="1200">
                <a:solidFill>
                  <a:schemeClr val="lt1"/>
                </a:solidFill>
                <a:latin typeface="+mn-lt"/>
                <a:ea typeface="+mn-ea"/>
                <a:cs typeface="+mn-cs"/>
              </a:defRPr>
            </a:lvl6pPr>
            <a:lvl7pPr marL="2743200" algn="l" defTabSz="914400" rtl="0" eaLnBrk="1" latinLnBrk="0" hangingPunct="1">
              <a:defRPr sz="2400" kern="1200">
                <a:solidFill>
                  <a:schemeClr val="lt1"/>
                </a:solidFill>
                <a:latin typeface="+mn-lt"/>
                <a:ea typeface="+mn-ea"/>
                <a:cs typeface="+mn-cs"/>
              </a:defRPr>
            </a:lvl7pPr>
            <a:lvl8pPr marL="3200400" algn="l" defTabSz="914400" rtl="0" eaLnBrk="1" latinLnBrk="0" hangingPunct="1">
              <a:defRPr sz="2400" kern="1200">
                <a:solidFill>
                  <a:schemeClr val="lt1"/>
                </a:solidFill>
                <a:latin typeface="+mn-lt"/>
                <a:ea typeface="+mn-ea"/>
                <a:cs typeface="+mn-cs"/>
              </a:defRPr>
            </a:lvl8pPr>
            <a:lvl9pPr marL="3657600" algn="l" defTabSz="914400" rtl="0" eaLnBrk="1" latinLnBrk="0" hangingPunct="1">
              <a:defRPr sz="2400" kern="1200">
                <a:solidFill>
                  <a:schemeClr val="lt1"/>
                </a:solidFill>
                <a:latin typeface="+mn-lt"/>
                <a:ea typeface="+mn-ea"/>
                <a:cs typeface="+mn-cs"/>
              </a:defRPr>
            </a:lvl9pPr>
          </a:lstStyle>
          <a:p>
            <a:pPr algn="ctr"/>
            <a:endParaRPr lang="ja-JP" altLang="en-US" sz="1600"/>
          </a:p>
        </p:txBody>
      </p:sp>
      <p:sp>
        <p:nvSpPr>
          <p:cNvPr id="7" name="メモ 6"/>
          <p:cNvSpPr/>
          <p:nvPr/>
        </p:nvSpPr>
        <p:spPr>
          <a:xfrm rot="10800000">
            <a:off x="2705144" y="3703164"/>
            <a:ext cx="1324989" cy="1580036"/>
          </a:xfrm>
          <a:prstGeom prst="foldedCorner">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algn="l" rtl="0" fontAlgn="base">
              <a:spcBef>
                <a:spcPct val="0"/>
              </a:spcBef>
              <a:spcAft>
                <a:spcPct val="0"/>
              </a:spcAft>
              <a:defRPr sz="2400" kern="1200">
                <a:solidFill>
                  <a:schemeClr val="lt1"/>
                </a:solidFill>
                <a:latin typeface="+mn-lt"/>
                <a:ea typeface="+mn-ea"/>
                <a:cs typeface="+mn-cs"/>
              </a:defRPr>
            </a:lvl1pPr>
            <a:lvl2pPr marL="457200" algn="l" rtl="0" fontAlgn="base">
              <a:spcBef>
                <a:spcPct val="0"/>
              </a:spcBef>
              <a:spcAft>
                <a:spcPct val="0"/>
              </a:spcAft>
              <a:defRPr sz="2400" kern="1200">
                <a:solidFill>
                  <a:schemeClr val="lt1"/>
                </a:solidFill>
                <a:latin typeface="+mn-lt"/>
                <a:ea typeface="+mn-ea"/>
                <a:cs typeface="+mn-cs"/>
              </a:defRPr>
            </a:lvl2pPr>
            <a:lvl3pPr marL="914400" algn="l" rtl="0" fontAlgn="base">
              <a:spcBef>
                <a:spcPct val="0"/>
              </a:spcBef>
              <a:spcAft>
                <a:spcPct val="0"/>
              </a:spcAft>
              <a:defRPr sz="2400" kern="1200">
                <a:solidFill>
                  <a:schemeClr val="lt1"/>
                </a:solidFill>
                <a:latin typeface="+mn-lt"/>
                <a:ea typeface="+mn-ea"/>
                <a:cs typeface="+mn-cs"/>
              </a:defRPr>
            </a:lvl3pPr>
            <a:lvl4pPr marL="1371600" algn="l" rtl="0" fontAlgn="base">
              <a:spcBef>
                <a:spcPct val="0"/>
              </a:spcBef>
              <a:spcAft>
                <a:spcPct val="0"/>
              </a:spcAft>
              <a:defRPr sz="2400" kern="1200">
                <a:solidFill>
                  <a:schemeClr val="lt1"/>
                </a:solidFill>
                <a:latin typeface="+mn-lt"/>
                <a:ea typeface="+mn-ea"/>
                <a:cs typeface="+mn-cs"/>
              </a:defRPr>
            </a:lvl4pPr>
            <a:lvl5pPr marL="1828800" algn="l" rtl="0" fontAlgn="base">
              <a:spcBef>
                <a:spcPct val="0"/>
              </a:spcBef>
              <a:spcAft>
                <a:spcPct val="0"/>
              </a:spcAft>
              <a:defRPr sz="2400" kern="1200">
                <a:solidFill>
                  <a:schemeClr val="lt1"/>
                </a:solidFill>
                <a:latin typeface="+mn-lt"/>
                <a:ea typeface="+mn-ea"/>
                <a:cs typeface="+mn-cs"/>
              </a:defRPr>
            </a:lvl5pPr>
            <a:lvl6pPr marL="2286000" algn="l" defTabSz="914400" rtl="0" eaLnBrk="1" latinLnBrk="0" hangingPunct="1">
              <a:defRPr sz="2400" kern="1200">
                <a:solidFill>
                  <a:schemeClr val="lt1"/>
                </a:solidFill>
                <a:latin typeface="+mn-lt"/>
                <a:ea typeface="+mn-ea"/>
                <a:cs typeface="+mn-cs"/>
              </a:defRPr>
            </a:lvl6pPr>
            <a:lvl7pPr marL="2743200" algn="l" defTabSz="914400" rtl="0" eaLnBrk="1" latinLnBrk="0" hangingPunct="1">
              <a:defRPr sz="2400" kern="1200">
                <a:solidFill>
                  <a:schemeClr val="lt1"/>
                </a:solidFill>
                <a:latin typeface="+mn-lt"/>
                <a:ea typeface="+mn-ea"/>
                <a:cs typeface="+mn-cs"/>
              </a:defRPr>
            </a:lvl7pPr>
            <a:lvl8pPr marL="3200400" algn="l" defTabSz="914400" rtl="0" eaLnBrk="1" latinLnBrk="0" hangingPunct="1">
              <a:defRPr sz="2400" kern="1200">
                <a:solidFill>
                  <a:schemeClr val="lt1"/>
                </a:solidFill>
                <a:latin typeface="+mn-lt"/>
                <a:ea typeface="+mn-ea"/>
                <a:cs typeface="+mn-cs"/>
              </a:defRPr>
            </a:lvl8pPr>
            <a:lvl9pPr marL="3657600" algn="l" defTabSz="914400" rtl="0" eaLnBrk="1" latinLnBrk="0" hangingPunct="1">
              <a:defRPr sz="2400" kern="1200">
                <a:solidFill>
                  <a:schemeClr val="lt1"/>
                </a:solidFill>
                <a:latin typeface="+mn-lt"/>
                <a:ea typeface="+mn-ea"/>
                <a:cs typeface="+mn-cs"/>
              </a:defRPr>
            </a:lvl9pPr>
          </a:lstStyle>
          <a:p>
            <a:pPr algn="ctr"/>
            <a:endParaRPr lang="ja-JP" altLang="en-US" sz="1600"/>
          </a:p>
        </p:txBody>
      </p:sp>
      <p:sp>
        <p:nvSpPr>
          <p:cNvPr id="2" name="タイトル 1"/>
          <p:cNvSpPr>
            <a:spLocks noGrp="1"/>
          </p:cNvSpPr>
          <p:nvPr>
            <p:ph type="title"/>
          </p:nvPr>
        </p:nvSpPr>
        <p:spPr/>
        <p:txBody>
          <a:bodyPr/>
          <a:lstStyle/>
          <a:p>
            <a:r>
              <a:rPr lang="ja-JP" altLang="en-US" dirty="0" smtClean="0"/>
              <a:t>コード</a:t>
            </a:r>
            <a:r>
              <a:rPr lang="ja-JP" altLang="en-US" dirty="0"/>
              <a:t>クローン</a:t>
            </a:r>
            <a:endParaRPr kumimoji="1" lang="ja-JP" altLang="en-US" dirty="0"/>
          </a:p>
        </p:txBody>
      </p:sp>
      <p:sp>
        <p:nvSpPr>
          <p:cNvPr id="3" name="コンテンツ プレースホルダー 2"/>
          <p:cNvSpPr>
            <a:spLocks noGrp="1"/>
          </p:cNvSpPr>
          <p:nvPr>
            <p:ph idx="1"/>
          </p:nvPr>
        </p:nvSpPr>
        <p:spPr/>
        <p:txBody>
          <a:bodyPr/>
          <a:lstStyle/>
          <a:p>
            <a:r>
              <a:rPr lang="ja-JP" altLang="en-US" sz="3000" dirty="0" smtClean="0"/>
              <a:t>ソース</a:t>
            </a:r>
            <a:r>
              <a:rPr lang="ja-JP" altLang="en-US" sz="3000" dirty="0"/>
              <a:t>コード</a:t>
            </a:r>
            <a:r>
              <a:rPr kumimoji="1" lang="ja-JP" altLang="en-US" sz="3000" dirty="0" smtClean="0"/>
              <a:t>のコピーアンドペーストによって生じる，同一あるいは類似した部分を持つコード片</a:t>
            </a:r>
            <a:endParaRPr kumimoji="1" lang="en-US" altLang="ja-JP" sz="3000" dirty="0" smtClean="0"/>
          </a:p>
          <a:p>
            <a:pPr lvl="1"/>
            <a:r>
              <a:rPr kumimoji="1" lang="ja-JP" altLang="en-US" sz="2600" dirty="0" smtClean="0"/>
              <a:t>ソフトウェアの保守を困難にする大きな要因</a:t>
            </a:r>
            <a:endParaRPr kumimoji="1" lang="en-US" altLang="ja-JP" sz="2600" dirty="0" smtClean="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2</a:t>
            </a:fld>
            <a:endParaRPr lang="en-US" altLang="ja-JP"/>
          </a:p>
        </p:txBody>
      </p:sp>
      <p:sp>
        <p:nvSpPr>
          <p:cNvPr id="11" name="Freeform 13"/>
          <p:cNvSpPr>
            <a:spLocks/>
          </p:cNvSpPr>
          <p:nvPr/>
        </p:nvSpPr>
        <p:spPr bwMode="auto">
          <a:xfrm>
            <a:off x="2901323" y="3983680"/>
            <a:ext cx="932629" cy="294158"/>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chemeClr val="accent3">
              <a:lumMod val="95000"/>
            </a:schemeClr>
          </a:solidFill>
          <a:ln w="12700" cap="rnd">
            <a:solidFill>
              <a:srgbClr val="000000"/>
            </a:solidFill>
            <a:round/>
            <a:headEnd/>
            <a:tailEnd/>
          </a:ln>
        </p:spPr>
        <p:txBody>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endParaRPr lang="ja-JP" altLang="ja-JP" u="sng">
              <a:latin typeface="Arial" charset="0"/>
              <a:ea typeface="MS UI Gothic" pitchFamily="50" charset="-128"/>
            </a:endParaRPr>
          </a:p>
        </p:txBody>
      </p:sp>
      <p:sp>
        <p:nvSpPr>
          <p:cNvPr id="14" name="Freeform 13"/>
          <p:cNvSpPr>
            <a:spLocks/>
          </p:cNvSpPr>
          <p:nvPr/>
        </p:nvSpPr>
        <p:spPr bwMode="auto">
          <a:xfrm>
            <a:off x="4865517" y="3983680"/>
            <a:ext cx="932629" cy="294158"/>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chemeClr val="accent3">
              <a:lumMod val="95000"/>
            </a:schemeClr>
          </a:solidFill>
          <a:ln w="12700" cap="rnd">
            <a:solidFill>
              <a:srgbClr val="000000"/>
            </a:solidFill>
            <a:round/>
            <a:headEnd/>
            <a:tailEnd/>
          </a:ln>
        </p:spPr>
        <p:txBody>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endParaRPr lang="ja-JP" altLang="ja-JP" u="sng">
              <a:latin typeface="Arial" charset="0"/>
              <a:ea typeface="MS UI Gothic" pitchFamily="50" charset="-128"/>
            </a:endParaRPr>
          </a:p>
        </p:txBody>
      </p:sp>
      <p:sp>
        <p:nvSpPr>
          <p:cNvPr id="15" name="Freeform 13"/>
          <p:cNvSpPr>
            <a:spLocks/>
          </p:cNvSpPr>
          <p:nvPr/>
        </p:nvSpPr>
        <p:spPr bwMode="auto">
          <a:xfrm>
            <a:off x="4865516" y="4552489"/>
            <a:ext cx="932629" cy="294158"/>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chemeClr val="accent3">
              <a:lumMod val="95000"/>
            </a:schemeClr>
          </a:solidFill>
          <a:ln w="12700" cap="rnd">
            <a:solidFill>
              <a:srgbClr val="000000"/>
            </a:solidFill>
            <a:round/>
            <a:headEnd/>
            <a:tailEnd/>
          </a:ln>
        </p:spPr>
        <p:txBody>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endParaRPr lang="ja-JP" altLang="ja-JP" u="sng">
              <a:latin typeface="Arial" charset="0"/>
              <a:ea typeface="MS UI Gothic" pitchFamily="50" charset="-128"/>
            </a:endParaRPr>
          </a:p>
        </p:txBody>
      </p:sp>
      <p:sp>
        <p:nvSpPr>
          <p:cNvPr id="16" name="正方形/長方形 15"/>
          <p:cNvSpPr/>
          <p:nvPr/>
        </p:nvSpPr>
        <p:spPr>
          <a:xfrm>
            <a:off x="3556000" y="5858933"/>
            <a:ext cx="1768171" cy="26723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sz="2000" dirty="0" smtClean="0"/>
              <a:t>コードクローン</a:t>
            </a:r>
            <a:endParaRPr kumimoji="1" lang="ja-JP" altLang="en-US" sz="2000" dirty="0"/>
          </a:p>
        </p:txBody>
      </p:sp>
      <p:cxnSp>
        <p:nvCxnSpPr>
          <p:cNvPr id="18" name="直線矢印コネクタ 17"/>
          <p:cNvCxnSpPr>
            <a:stCxn id="16" idx="0"/>
          </p:cNvCxnSpPr>
          <p:nvPr/>
        </p:nvCxnSpPr>
        <p:spPr>
          <a:xfrm flipH="1" flipV="1">
            <a:off x="3285068" y="4277839"/>
            <a:ext cx="1155018" cy="1581094"/>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20" name="直線矢印コネクタ 19"/>
          <p:cNvCxnSpPr>
            <a:stCxn id="16" idx="0"/>
          </p:cNvCxnSpPr>
          <p:nvPr/>
        </p:nvCxnSpPr>
        <p:spPr>
          <a:xfrm flipV="1">
            <a:off x="4440086" y="4130759"/>
            <a:ext cx="470409" cy="1728174"/>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22" name="直線矢印コネクタ 21"/>
          <p:cNvCxnSpPr>
            <a:stCxn id="16" idx="0"/>
          </p:cNvCxnSpPr>
          <p:nvPr/>
        </p:nvCxnSpPr>
        <p:spPr>
          <a:xfrm flipV="1">
            <a:off x="4440086" y="4840595"/>
            <a:ext cx="884085" cy="1018338"/>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24" name="直線矢印コネクタ 23"/>
          <p:cNvCxnSpPr/>
          <p:nvPr/>
        </p:nvCxnSpPr>
        <p:spPr>
          <a:xfrm>
            <a:off x="3833952" y="4088425"/>
            <a:ext cx="1076542" cy="6851"/>
          </a:xfrm>
          <a:prstGeom prst="straightConnector1">
            <a:avLst/>
          </a:prstGeom>
          <a:ln>
            <a:solidFill>
              <a:srgbClr val="FF0000"/>
            </a:solidFill>
            <a:headEnd type="triangle"/>
            <a:tailEnd type="triangle"/>
          </a:ln>
        </p:spPr>
        <p:style>
          <a:lnRef idx="3">
            <a:schemeClr val="accent2"/>
          </a:lnRef>
          <a:fillRef idx="0">
            <a:schemeClr val="accent2"/>
          </a:fillRef>
          <a:effectRef idx="2">
            <a:schemeClr val="accent2"/>
          </a:effectRef>
          <a:fontRef idx="minor">
            <a:schemeClr val="tx1"/>
          </a:fontRef>
        </p:style>
      </p:cxnSp>
      <p:cxnSp>
        <p:nvCxnSpPr>
          <p:cNvPr id="26" name="直線矢印コネクタ 25"/>
          <p:cNvCxnSpPr/>
          <p:nvPr/>
        </p:nvCxnSpPr>
        <p:spPr>
          <a:xfrm>
            <a:off x="5324171" y="4264862"/>
            <a:ext cx="11055" cy="287378"/>
          </a:xfrm>
          <a:prstGeom prst="straightConnector1">
            <a:avLst/>
          </a:prstGeom>
          <a:ln>
            <a:solidFill>
              <a:srgbClr val="FF0000"/>
            </a:solidFill>
            <a:headEnd type="triangle"/>
            <a:tailEnd type="triangle"/>
          </a:ln>
        </p:spPr>
        <p:style>
          <a:lnRef idx="3">
            <a:schemeClr val="accent2"/>
          </a:lnRef>
          <a:fillRef idx="0">
            <a:schemeClr val="accent2"/>
          </a:fillRef>
          <a:effectRef idx="2">
            <a:schemeClr val="accent2"/>
          </a:effectRef>
          <a:fontRef idx="minor">
            <a:schemeClr val="tx1"/>
          </a:fontRef>
        </p:style>
      </p:cxnSp>
      <p:sp>
        <p:nvSpPr>
          <p:cNvPr id="27" name="正方形/長方形 26"/>
          <p:cNvSpPr/>
          <p:nvPr/>
        </p:nvSpPr>
        <p:spPr>
          <a:xfrm>
            <a:off x="3565369" y="3395966"/>
            <a:ext cx="1591733" cy="267230"/>
          </a:xfrm>
          <a:prstGeom prst="rect">
            <a:avLst/>
          </a:prstGeom>
          <a:ln>
            <a:solidFill>
              <a:srgbClr val="FF0000"/>
            </a:solidFill>
          </a:ln>
        </p:spPr>
        <p:style>
          <a:lnRef idx="2">
            <a:schemeClr val="accent2"/>
          </a:lnRef>
          <a:fillRef idx="1">
            <a:schemeClr val="lt1"/>
          </a:fillRef>
          <a:effectRef idx="0">
            <a:schemeClr val="accent2"/>
          </a:effectRef>
          <a:fontRef idx="minor">
            <a:schemeClr val="dk1"/>
          </a:fontRef>
        </p:style>
        <p:txBody>
          <a:bodyPr rtlCol="0" anchor="ctr"/>
          <a:lstStyle/>
          <a:p>
            <a:pPr algn="ctr"/>
            <a:r>
              <a:rPr lang="ja-JP" altLang="en-US" sz="2000" dirty="0" smtClean="0"/>
              <a:t>クローン</a:t>
            </a:r>
            <a:r>
              <a:rPr lang="ja-JP" altLang="en-US" sz="2000" dirty="0"/>
              <a:t>ペア</a:t>
            </a:r>
            <a:endParaRPr kumimoji="1" lang="ja-JP" altLang="en-US" sz="2000" dirty="0"/>
          </a:p>
        </p:txBody>
      </p:sp>
      <p:cxnSp>
        <p:nvCxnSpPr>
          <p:cNvPr id="51" name="直線コネクタ 50"/>
          <p:cNvCxnSpPr/>
          <p:nvPr/>
        </p:nvCxnSpPr>
        <p:spPr>
          <a:xfrm>
            <a:off x="2810933" y="3883378"/>
            <a:ext cx="11289" cy="1072444"/>
          </a:xfrm>
          <a:prstGeom prst="line">
            <a:avLst/>
          </a:prstGeom>
          <a:ln>
            <a:solidFill>
              <a:srgbClr val="92D050"/>
            </a:solidFill>
          </a:ln>
        </p:spPr>
        <p:style>
          <a:lnRef idx="2">
            <a:schemeClr val="accent1"/>
          </a:lnRef>
          <a:fillRef idx="0">
            <a:schemeClr val="accent1"/>
          </a:fillRef>
          <a:effectRef idx="1">
            <a:schemeClr val="accent1"/>
          </a:effectRef>
          <a:fontRef idx="minor">
            <a:schemeClr val="tx1"/>
          </a:fontRef>
        </p:style>
      </p:cxnSp>
      <p:cxnSp>
        <p:nvCxnSpPr>
          <p:cNvPr id="54" name="直線コネクタ 53"/>
          <p:cNvCxnSpPr/>
          <p:nvPr/>
        </p:nvCxnSpPr>
        <p:spPr>
          <a:xfrm>
            <a:off x="2822222" y="4955822"/>
            <a:ext cx="3020902" cy="0"/>
          </a:xfrm>
          <a:prstGeom prst="line">
            <a:avLst/>
          </a:prstGeom>
          <a:ln>
            <a:solidFill>
              <a:srgbClr val="92D050"/>
            </a:solidFill>
          </a:ln>
        </p:spPr>
        <p:style>
          <a:lnRef idx="2">
            <a:schemeClr val="accent1"/>
          </a:lnRef>
          <a:fillRef idx="0">
            <a:schemeClr val="accent1"/>
          </a:fillRef>
          <a:effectRef idx="1">
            <a:schemeClr val="accent1"/>
          </a:effectRef>
          <a:fontRef idx="minor">
            <a:schemeClr val="tx1"/>
          </a:fontRef>
        </p:style>
      </p:cxnSp>
      <p:cxnSp>
        <p:nvCxnSpPr>
          <p:cNvPr id="56" name="直線コネクタ 55"/>
          <p:cNvCxnSpPr/>
          <p:nvPr/>
        </p:nvCxnSpPr>
        <p:spPr>
          <a:xfrm>
            <a:off x="2835771" y="3883378"/>
            <a:ext cx="3032191" cy="0"/>
          </a:xfrm>
          <a:prstGeom prst="line">
            <a:avLst/>
          </a:prstGeom>
          <a:ln>
            <a:solidFill>
              <a:srgbClr val="92D050"/>
            </a:solidFill>
          </a:ln>
        </p:spPr>
        <p:style>
          <a:lnRef idx="2">
            <a:schemeClr val="accent1"/>
          </a:lnRef>
          <a:fillRef idx="0">
            <a:schemeClr val="accent1"/>
          </a:fillRef>
          <a:effectRef idx="1">
            <a:schemeClr val="accent1"/>
          </a:effectRef>
          <a:fontRef idx="minor">
            <a:schemeClr val="tx1"/>
          </a:fontRef>
        </p:style>
      </p:cxnSp>
      <p:cxnSp>
        <p:nvCxnSpPr>
          <p:cNvPr id="58" name="直線コネクタ 57"/>
          <p:cNvCxnSpPr/>
          <p:nvPr/>
        </p:nvCxnSpPr>
        <p:spPr>
          <a:xfrm>
            <a:off x="5843124" y="3883378"/>
            <a:ext cx="0" cy="1072444"/>
          </a:xfrm>
          <a:prstGeom prst="line">
            <a:avLst/>
          </a:prstGeom>
          <a:ln>
            <a:solidFill>
              <a:srgbClr val="92D050"/>
            </a:solidFill>
          </a:ln>
        </p:spPr>
        <p:style>
          <a:lnRef idx="2">
            <a:schemeClr val="accent1"/>
          </a:lnRef>
          <a:fillRef idx="0">
            <a:schemeClr val="accent1"/>
          </a:fillRef>
          <a:effectRef idx="1">
            <a:schemeClr val="accent1"/>
          </a:effectRef>
          <a:fontRef idx="minor">
            <a:schemeClr val="tx1"/>
          </a:fontRef>
        </p:style>
      </p:cxnSp>
      <p:sp>
        <p:nvSpPr>
          <p:cNvPr id="60" name="正方形/長方形 59"/>
          <p:cNvSpPr/>
          <p:nvPr/>
        </p:nvSpPr>
        <p:spPr>
          <a:xfrm>
            <a:off x="6038514" y="4430558"/>
            <a:ext cx="1657686" cy="281142"/>
          </a:xfrm>
          <a:prstGeom prst="rect">
            <a:avLst/>
          </a:prstGeom>
          <a:ln>
            <a:solidFill>
              <a:srgbClr val="92D050"/>
            </a:solidFill>
          </a:ln>
        </p:spPr>
        <p:style>
          <a:lnRef idx="2">
            <a:schemeClr val="accent2"/>
          </a:lnRef>
          <a:fillRef idx="1">
            <a:schemeClr val="lt1"/>
          </a:fillRef>
          <a:effectRef idx="0">
            <a:schemeClr val="accent2"/>
          </a:effectRef>
          <a:fontRef idx="minor">
            <a:schemeClr val="dk1"/>
          </a:fontRef>
        </p:style>
        <p:txBody>
          <a:bodyPr rtlCol="0" anchor="ctr"/>
          <a:lstStyle/>
          <a:p>
            <a:pPr algn="ctr"/>
            <a:r>
              <a:rPr lang="ja-JP" altLang="en-US" sz="2000" dirty="0" smtClean="0"/>
              <a:t>クローンセット</a:t>
            </a:r>
            <a:endParaRPr kumimoji="1" lang="ja-JP" altLang="en-US" sz="2000" dirty="0"/>
          </a:p>
        </p:txBody>
      </p:sp>
    </p:spTree>
    <p:extLst>
      <p:ext uri="{BB962C8B-B14F-4D97-AF65-F5344CB8AC3E}">
        <p14:creationId xmlns:p14="http://schemas.microsoft.com/office/powerpoint/2010/main" val="372369799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コードクローンの分類</a:t>
            </a:r>
            <a:r>
              <a:rPr kumimoji="1" lang="en-US" altLang="ja-JP" sz="2400" dirty="0" smtClean="0"/>
              <a:t>[1]</a:t>
            </a:r>
            <a:endParaRPr kumimoji="1" lang="ja-JP" altLang="en-US" dirty="0"/>
          </a:p>
        </p:txBody>
      </p:sp>
      <p:graphicFrame>
        <p:nvGraphicFramePr>
          <p:cNvPr id="5" name="コンテンツ プレースホルダー 4"/>
          <p:cNvGraphicFramePr>
            <a:graphicFrameLocks noGrp="1"/>
          </p:cNvGraphicFramePr>
          <p:nvPr>
            <p:ph idx="1"/>
            <p:extLst>
              <p:ext uri="{D42A27DB-BD31-4B8C-83A1-F6EECF244321}">
                <p14:modId xmlns:p14="http://schemas.microsoft.com/office/powerpoint/2010/main" val="2643064686"/>
              </p:ext>
            </p:extLst>
          </p:nvPr>
        </p:nvGraphicFramePr>
        <p:xfrm>
          <a:off x="457200" y="1828800"/>
          <a:ext cx="8229600" cy="3586037"/>
        </p:xfrm>
        <a:graphic>
          <a:graphicData uri="http://schemas.openxmlformats.org/drawingml/2006/table">
            <a:tbl>
              <a:tblPr firstRow="1" bandRow="1">
                <a:tableStyleId>{5C22544A-7EE6-4342-B048-85BDC9FD1C3A}</a:tableStyleId>
              </a:tblPr>
              <a:tblGrid>
                <a:gridCol w="1010356"/>
                <a:gridCol w="7219244"/>
              </a:tblGrid>
              <a:tr h="516665">
                <a:tc>
                  <a:txBody>
                    <a:bodyPr/>
                    <a:lstStyle/>
                    <a:p>
                      <a:pPr algn="ctr"/>
                      <a:r>
                        <a:rPr kumimoji="1" lang="ja-JP" altLang="en-US" sz="2000" dirty="0" smtClean="0">
                          <a:solidFill>
                            <a:sysClr val="windowText" lastClr="000000"/>
                          </a:solidFill>
                        </a:rPr>
                        <a:t>分類</a:t>
                      </a:r>
                      <a:endParaRPr kumimoji="1" lang="ja-JP" altLang="en-US" sz="2000" dirty="0">
                        <a:solidFill>
                          <a:sysClr val="windowText" lastClr="000000"/>
                        </a:solidFill>
                      </a:endParaRPr>
                    </a:p>
                  </a:txBody>
                  <a:tcPr/>
                </a:tc>
                <a:tc>
                  <a:txBody>
                    <a:bodyPr/>
                    <a:lstStyle/>
                    <a:p>
                      <a:pPr algn="ctr"/>
                      <a:r>
                        <a:rPr kumimoji="1" lang="ja-JP" altLang="en-US" sz="2000" dirty="0" smtClean="0">
                          <a:solidFill>
                            <a:sysClr val="windowText" lastClr="000000"/>
                          </a:solidFill>
                        </a:rPr>
                        <a:t>定義</a:t>
                      </a:r>
                      <a:endParaRPr kumimoji="1" lang="ja-JP" altLang="en-US" sz="2000" dirty="0">
                        <a:solidFill>
                          <a:sysClr val="windowText" lastClr="000000"/>
                        </a:solidFill>
                      </a:endParaRPr>
                    </a:p>
                  </a:txBody>
                  <a:tcPr/>
                </a:tc>
              </a:tr>
              <a:tr h="767343">
                <a:tc>
                  <a:txBody>
                    <a:bodyPr/>
                    <a:lstStyle/>
                    <a:p>
                      <a:r>
                        <a:rPr kumimoji="1" lang="ja-JP" altLang="en-US" sz="2000" dirty="0" smtClean="0"/>
                        <a:t>タイプ</a:t>
                      </a:r>
                      <a:r>
                        <a:rPr kumimoji="1" lang="en-US" altLang="ja-JP" sz="2000" dirty="0" smtClean="0"/>
                        <a:t>1</a:t>
                      </a:r>
                      <a:endParaRPr kumimoji="1" lang="ja-JP" altLang="en-US" sz="2000" dirty="0"/>
                    </a:p>
                  </a:txBody>
                  <a:tcPr/>
                </a:tc>
                <a:tc>
                  <a:txBody>
                    <a:bodyPr/>
                    <a:lstStyle/>
                    <a:p>
                      <a:r>
                        <a:rPr kumimoji="1" lang="ja-JP" altLang="en-US" sz="2000" dirty="0" smtClean="0"/>
                        <a:t>空白，コメントの有無，レイアウトなどの違いを除いて完全に一致する．</a:t>
                      </a:r>
                      <a:endParaRPr kumimoji="1" lang="ja-JP" altLang="en-US" sz="2000" dirty="0"/>
                    </a:p>
                  </a:txBody>
                  <a:tcPr/>
                </a:tc>
              </a:tr>
              <a:tr h="767343">
                <a:tc>
                  <a:txBody>
                    <a:bodyPr/>
                    <a:lstStyle/>
                    <a:p>
                      <a:r>
                        <a:rPr kumimoji="1" lang="ja-JP" altLang="en-US" sz="2000" dirty="0" smtClean="0"/>
                        <a:t>タイプ</a:t>
                      </a:r>
                      <a:r>
                        <a:rPr kumimoji="1" lang="en-US" altLang="ja-JP" sz="2000" dirty="0" smtClean="0"/>
                        <a:t>2</a:t>
                      </a:r>
                      <a:endParaRPr kumimoji="1" lang="ja-JP" altLang="en-US" sz="2000" dirty="0"/>
                    </a:p>
                  </a:txBody>
                  <a:tcPr/>
                </a:tc>
                <a:tc>
                  <a:txBody>
                    <a:bodyPr/>
                    <a:lstStyle/>
                    <a:p>
                      <a:r>
                        <a:rPr kumimoji="1" lang="ja-JP" altLang="en-US" sz="2000" dirty="0" smtClean="0"/>
                        <a:t>タイプ</a:t>
                      </a:r>
                      <a:r>
                        <a:rPr kumimoji="1" lang="en-US" altLang="ja-JP" sz="2000" dirty="0" smtClean="0"/>
                        <a:t>1</a:t>
                      </a:r>
                      <a:r>
                        <a:rPr kumimoji="1" lang="ja-JP" altLang="en-US" sz="2000" dirty="0" smtClean="0"/>
                        <a:t>の違いに加えて，変数名などのユーザ定義名，関数の型などが異なる．</a:t>
                      </a:r>
                      <a:endParaRPr kumimoji="1" lang="ja-JP" altLang="en-US" sz="2000" dirty="0"/>
                    </a:p>
                  </a:txBody>
                  <a:tcPr/>
                </a:tc>
              </a:tr>
              <a:tr h="767343">
                <a:tc>
                  <a:txBody>
                    <a:bodyPr/>
                    <a:lstStyle/>
                    <a:p>
                      <a:r>
                        <a:rPr kumimoji="1" lang="ja-JP" altLang="en-US" sz="2000" dirty="0" smtClean="0"/>
                        <a:t>タイプ</a:t>
                      </a:r>
                      <a:r>
                        <a:rPr kumimoji="1" lang="en-US" altLang="ja-JP" sz="2000" dirty="0" smtClean="0"/>
                        <a:t>3</a:t>
                      </a:r>
                      <a:endParaRPr kumimoji="1" lang="ja-JP" altLang="en-US" sz="2000" dirty="0"/>
                    </a:p>
                  </a:txBody>
                  <a:tcPr/>
                </a:tc>
                <a:tc>
                  <a:txBody>
                    <a:bodyPr/>
                    <a:lstStyle/>
                    <a:p>
                      <a:r>
                        <a:rPr kumimoji="1" lang="ja-JP" altLang="en-US" sz="2000" dirty="0" smtClean="0"/>
                        <a:t>タイプ</a:t>
                      </a:r>
                      <a:r>
                        <a:rPr kumimoji="1" lang="en-US" altLang="ja-JP" sz="2000" dirty="0" smtClean="0"/>
                        <a:t>2</a:t>
                      </a:r>
                      <a:r>
                        <a:rPr kumimoji="1" lang="ja-JP" altLang="en-US" sz="2000" dirty="0" smtClean="0"/>
                        <a:t>の違いに加えて，文の挿入や削除，変更などが行われている．</a:t>
                      </a:r>
                      <a:endParaRPr kumimoji="1" lang="ja-JP" altLang="en-US" sz="2000" dirty="0"/>
                    </a:p>
                  </a:txBody>
                  <a:tcPr/>
                </a:tc>
              </a:tr>
              <a:tr h="767343">
                <a:tc>
                  <a:txBody>
                    <a:bodyPr/>
                    <a:lstStyle/>
                    <a:p>
                      <a:r>
                        <a:rPr kumimoji="1" lang="ja-JP" altLang="en-US" sz="2000" dirty="0" smtClean="0"/>
                        <a:t>タイプ</a:t>
                      </a:r>
                      <a:r>
                        <a:rPr kumimoji="1" lang="en-US" altLang="ja-JP" sz="2000" dirty="0" smtClean="0"/>
                        <a:t>4</a:t>
                      </a:r>
                      <a:endParaRPr kumimoji="1" lang="ja-JP" altLang="en-US" sz="2000" dirty="0"/>
                    </a:p>
                  </a:txBody>
                  <a:tcPr/>
                </a:tc>
                <a:tc>
                  <a:txBody>
                    <a:bodyPr/>
                    <a:lstStyle/>
                    <a:p>
                      <a:r>
                        <a:rPr kumimoji="1" lang="ja-JP" altLang="en-US" sz="2000" dirty="0" smtClean="0"/>
                        <a:t>類似した処理を実行するが，構文上の実装が異なる．</a:t>
                      </a:r>
                      <a:endParaRPr kumimoji="1" lang="ja-JP" altLang="en-US" sz="2000" dirty="0"/>
                    </a:p>
                  </a:txBody>
                  <a:tcPr/>
                </a:tc>
              </a:tr>
            </a:tbl>
          </a:graphicData>
        </a:graphic>
      </p:graphicFrame>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3</a:t>
            </a:fld>
            <a:endParaRPr lang="en-US" altLang="ja-JP"/>
          </a:p>
        </p:txBody>
      </p:sp>
      <p:sp>
        <p:nvSpPr>
          <p:cNvPr id="6" name="テキスト ボックス 5"/>
          <p:cNvSpPr txBox="1"/>
          <p:nvPr/>
        </p:nvSpPr>
        <p:spPr>
          <a:xfrm>
            <a:off x="173831" y="5552674"/>
            <a:ext cx="8785225" cy="454426"/>
          </a:xfrm>
          <a:prstGeom prst="rect">
            <a:avLst/>
          </a:prstGeom>
          <a:solidFill>
            <a:srgbClr val="FFFFCC"/>
          </a:solidFill>
          <a:ln w="12700"/>
        </p:spPr>
        <p:style>
          <a:lnRef idx="2">
            <a:schemeClr val="dk1"/>
          </a:lnRef>
          <a:fillRef idx="1">
            <a:schemeClr val="lt1"/>
          </a:fillRef>
          <a:effectRef idx="0">
            <a:schemeClr val="dk1"/>
          </a:effectRef>
          <a:fontRef idx="minor">
            <a:schemeClr val="dk1"/>
          </a:fontRef>
        </p:style>
        <p:txBody>
          <a:bodyPr wrap="square" rtlCol="0">
            <a:noAutofit/>
          </a:bodyPr>
          <a:lstStyle/>
          <a:p>
            <a:r>
              <a:rPr lang="en-US" altLang="ja-JP" sz="1200" dirty="0" smtClean="0"/>
              <a:t>[</a:t>
            </a:r>
            <a:r>
              <a:rPr lang="en-US" altLang="ja-JP" sz="1200" dirty="0"/>
              <a:t>1] Roy et, al., Comparison and Evaluation of Code Clone Detection Techniques and Tools: A Qualitative Approach, Science of Computer Programming, 2009</a:t>
            </a:r>
            <a:endParaRPr kumimoji="1" lang="ja-JP" altLang="en-US" sz="1200" dirty="0"/>
          </a:p>
        </p:txBody>
      </p:sp>
    </p:spTree>
    <p:extLst>
      <p:ext uri="{BB962C8B-B14F-4D97-AF65-F5344CB8AC3E}">
        <p14:creationId xmlns:p14="http://schemas.microsoft.com/office/powerpoint/2010/main" val="83944394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87338"/>
            <a:ext cx="8218488" cy="1143000"/>
          </a:xfrm>
        </p:spPr>
        <p:txBody>
          <a:bodyPr/>
          <a:lstStyle/>
          <a:p>
            <a:r>
              <a:rPr lang="ja-JP" altLang="en-US" sz="3200" dirty="0"/>
              <a:t>関数クローン検出</a:t>
            </a:r>
            <a:r>
              <a:rPr lang="ja-JP" altLang="en-US" sz="3200" dirty="0" smtClean="0"/>
              <a:t>ツールのアルゴリズム</a:t>
            </a:r>
            <a:r>
              <a:rPr lang="en-US" altLang="ja-JP" sz="1800" dirty="0" smtClean="0"/>
              <a:t>[2]</a:t>
            </a:r>
            <a:endParaRPr kumimoji="1" lang="ja-JP" altLang="en-US" sz="3200" dirty="0"/>
          </a:p>
        </p:txBody>
      </p:sp>
      <p:sp>
        <p:nvSpPr>
          <p:cNvPr id="4" name="スライド番号プレースホルダー 3"/>
          <p:cNvSpPr>
            <a:spLocks noGrp="1"/>
          </p:cNvSpPr>
          <p:nvPr>
            <p:ph type="sldNum" sz="quarter" idx="12"/>
          </p:nvPr>
        </p:nvSpPr>
        <p:spPr>
          <a:xfrm>
            <a:off x="7597775" y="6321569"/>
            <a:ext cx="1150938" cy="288925"/>
          </a:xfrm>
        </p:spPr>
        <p:txBody>
          <a:bodyPr/>
          <a:lstStyle/>
          <a:p>
            <a:fld id="{9F5033E9-932D-4E41-95C3-341F9A6DAE17}" type="slidenum">
              <a:rPr lang="en-US" altLang="ja-JP" smtClean="0"/>
              <a:pPr/>
              <a:t>4</a:t>
            </a:fld>
            <a:endParaRPr lang="en-US" altLang="ja-JP" dirty="0"/>
          </a:p>
        </p:txBody>
      </p:sp>
      <p:sp>
        <p:nvSpPr>
          <p:cNvPr id="6" name="コンテンツ プレースホルダー 2"/>
          <p:cNvSpPr>
            <a:spLocks noGrp="1"/>
          </p:cNvSpPr>
          <p:nvPr/>
        </p:nvSpPr>
        <p:spPr bwMode="auto">
          <a:xfrm>
            <a:off x="1322784" y="1519039"/>
            <a:ext cx="6274991" cy="1419733"/>
          </a:xfrm>
          <a:prstGeom prst="rect">
            <a:avLst/>
          </a:prstGeom>
          <a:solidFill>
            <a:schemeClr val="accent5"/>
          </a:solidFill>
          <a:ln>
            <a:solidFill>
              <a:schemeClr val="tx1"/>
            </a:solidFill>
            <a:miter lim="800000"/>
            <a:headEnd/>
            <a:tailEnd/>
          </a:ln>
          <a:effectLst/>
          <a:ex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lr>
                <a:schemeClr val="hlink"/>
              </a:buClr>
              <a:buSzPct val="95000"/>
              <a:buFont typeface="Wingdings" pitchFamily="2" charset="2"/>
              <a:buChar char="l"/>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lr>
                <a:schemeClr val="hlink"/>
              </a:buClr>
              <a:buSzPct val="85000"/>
              <a:buFont typeface="Arial" charset="0"/>
              <a:buChar char="►"/>
              <a:defRPr kumimoji="1" sz="2800">
                <a:solidFill>
                  <a:schemeClr val="tx1"/>
                </a:solidFill>
                <a:latin typeface="+mn-lt"/>
                <a:ea typeface="+mn-ea"/>
              </a:defRPr>
            </a:lvl2pPr>
            <a:lvl3pPr marL="1143000" indent="-228600" algn="l" rtl="0" eaLnBrk="1" fontAlgn="base" hangingPunct="1">
              <a:spcBef>
                <a:spcPct val="20000"/>
              </a:spcBef>
              <a:spcAft>
                <a:spcPct val="0"/>
              </a:spcAft>
              <a:buSzPct val="80000"/>
              <a:buFont typeface="Wingdings" pitchFamily="2" charset="2"/>
              <a:buChar char="n"/>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buFont typeface="Wingdings" pitchFamily="2" charset="2"/>
              <a:buNone/>
            </a:pPr>
            <a:r>
              <a:rPr lang="en-US" altLang="ja-JP" sz="2000" dirty="0" smtClean="0"/>
              <a:t>STEP1</a:t>
            </a:r>
            <a:r>
              <a:rPr lang="ja-JP" altLang="en-US" sz="2000" dirty="0" smtClean="0"/>
              <a:t>：各関数からワードの抽出</a:t>
            </a:r>
            <a:endParaRPr lang="en-US" altLang="ja-JP" sz="2000" dirty="0" smtClean="0"/>
          </a:p>
          <a:p>
            <a:pPr marL="0" indent="0">
              <a:buFont typeface="Wingdings" pitchFamily="2" charset="2"/>
              <a:buNone/>
            </a:pPr>
            <a:r>
              <a:rPr lang="en-US" altLang="ja-JP" sz="2000" dirty="0" smtClean="0"/>
              <a:t>STEP2: </a:t>
            </a:r>
            <a:r>
              <a:rPr lang="ja-JP" altLang="en-US" sz="2000" dirty="0" smtClean="0"/>
              <a:t>ワードに対して重みを計算し特徴ベクトルの計算</a:t>
            </a:r>
            <a:endParaRPr lang="en-US" altLang="ja-JP" sz="2000" dirty="0" smtClean="0"/>
          </a:p>
          <a:p>
            <a:pPr marL="0" indent="0">
              <a:buFont typeface="Wingdings" pitchFamily="2" charset="2"/>
              <a:buNone/>
            </a:pPr>
            <a:r>
              <a:rPr lang="en-US" altLang="ja-JP" sz="2000" dirty="0" smtClean="0"/>
              <a:t>STEP3: </a:t>
            </a:r>
            <a:r>
              <a:rPr lang="ja-JP" altLang="en-US" sz="2000" dirty="0" smtClean="0"/>
              <a:t>各関数の特徴ベクトルをクラスタリング</a:t>
            </a:r>
            <a:endParaRPr lang="en-US" altLang="ja-JP" sz="2000" dirty="0" smtClean="0"/>
          </a:p>
          <a:p>
            <a:pPr marL="0" indent="0">
              <a:buFont typeface="Wingdings" pitchFamily="2" charset="2"/>
              <a:buNone/>
            </a:pPr>
            <a:r>
              <a:rPr lang="en-US" altLang="ja-JP" sz="2000" dirty="0" smtClean="0"/>
              <a:t>STEP4: </a:t>
            </a:r>
            <a:r>
              <a:rPr lang="ja-JP" altLang="en-US" sz="2000" dirty="0" smtClean="0"/>
              <a:t>特徴ベクトル間の類似度を計算</a:t>
            </a:r>
          </a:p>
        </p:txBody>
      </p:sp>
      <p:sp>
        <p:nvSpPr>
          <p:cNvPr id="114" name="メモ 113"/>
          <p:cNvSpPr/>
          <p:nvPr/>
        </p:nvSpPr>
        <p:spPr>
          <a:xfrm rot="10800000">
            <a:off x="286469" y="3957298"/>
            <a:ext cx="774698" cy="939801"/>
          </a:xfrm>
          <a:prstGeom prst="foldedCorner">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algn="l" rtl="0" fontAlgn="base">
              <a:spcBef>
                <a:spcPct val="0"/>
              </a:spcBef>
              <a:spcAft>
                <a:spcPct val="0"/>
              </a:spcAft>
              <a:defRPr sz="2400" kern="1200">
                <a:solidFill>
                  <a:schemeClr val="lt1"/>
                </a:solidFill>
                <a:latin typeface="+mn-lt"/>
                <a:ea typeface="+mn-ea"/>
                <a:cs typeface="+mn-cs"/>
              </a:defRPr>
            </a:lvl1pPr>
            <a:lvl2pPr marL="457200" algn="l" rtl="0" fontAlgn="base">
              <a:spcBef>
                <a:spcPct val="0"/>
              </a:spcBef>
              <a:spcAft>
                <a:spcPct val="0"/>
              </a:spcAft>
              <a:defRPr sz="2400" kern="1200">
                <a:solidFill>
                  <a:schemeClr val="lt1"/>
                </a:solidFill>
                <a:latin typeface="+mn-lt"/>
                <a:ea typeface="+mn-ea"/>
                <a:cs typeface="+mn-cs"/>
              </a:defRPr>
            </a:lvl2pPr>
            <a:lvl3pPr marL="914400" algn="l" rtl="0" fontAlgn="base">
              <a:spcBef>
                <a:spcPct val="0"/>
              </a:spcBef>
              <a:spcAft>
                <a:spcPct val="0"/>
              </a:spcAft>
              <a:defRPr sz="2400" kern="1200">
                <a:solidFill>
                  <a:schemeClr val="lt1"/>
                </a:solidFill>
                <a:latin typeface="+mn-lt"/>
                <a:ea typeface="+mn-ea"/>
                <a:cs typeface="+mn-cs"/>
              </a:defRPr>
            </a:lvl3pPr>
            <a:lvl4pPr marL="1371600" algn="l" rtl="0" fontAlgn="base">
              <a:spcBef>
                <a:spcPct val="0"/>
              </a:spcBef>
              <a:spcAft>
                <a:spcPct val="0"/>
              </a:spcAft>
              <a:defRPr sz="2400" kern="1200">
                <a:solidFill>
                  <a:schemeClr val="lt1"/>
                </a:solidFill>
                <a:latin typeface="+mn-lt"/>
                <a:ea typeface="+mn-ea"/>
                <a:cs typeface="+mn-cs"/>
              </a:defRPr>
            </a:lvl4pPr>
            <a:lvl5pPr marL="1828800" algn="l" rtl="0" fontAlgn="base">
              <a:spcBef>
                <a:spcPct val="0"/>
              </a:spcBef>
              <a:spcAft>
                <a:spcPct val="0"/>
              </a:spcAft>
              <a:defRPr sz="2400" kern="1200">
                <a:solidFill>
                  <a:schemeClr val="lt1"/>
                </a:solidFill>
                <a:latin typeface="+mn-lt"/>
                <a:ea typeface="+mn-ea"/>
                <a:cs typeface="+mn-cs"/>
              </a:defRPr>
            </a:lvl5pPr>
            <a:lvl6pPr marL="2286000" algn="l" defTabSz="914400" rtl="0" eaLnBrk="1" latinLnBrk="0" hangingPunct="1">
              <a:defRPr sz="2400" kern="1200">
                <a:solidFill>
                  <a:schemeClr val="lt1"/>
                </a:solidFill>
                <a:latin typeface="+mn-lt"/>
                <a:ea typeface="+mn-ea"/>
                <a:cs typeface="+mn-cs"/>
              </a:defRPr>
            </a:lvl6pPr>
            <a:lvl7pPr marL="2743200" algn="l" defTabSz="914400" rtl="0" eaLnBrk="1" latinLnBrk="0" hangingPunct="1">
              <a:defRPr sz="2400" kern="1200">
                <a:solidFill>
                  <a:schemeClr val="lt1"/>
                </a:solidFill>
                <a:latin typeface="+mn-lt"/>
                <a:ea typeface="+mn-ea"/>
                <a:cs typeface="+mn-cs"/>
              </a:defRPr>
            </a:lvl7pPr>
            <a:lvl8pPr marL="3200400" algn="l" defTabSz="914400" rtl="0" eaLnBrk="1" latinLnBrk="0" hangingPunct="1">
              <a:defRPr sz="2400" kern="1200">
                <a:solidFill>
                  <a:schemeClr val="lt1"/>
                </a:solidFill>
                <a:latin typeface="+mn-lt"/>
                <a:ea typeface="+mn-ea"/>
                <a:cs typeface="+mn-cs"/>
              </a:defRPr>
            </a:lvl8pPr>
            <a:lvl9pPr marL="3657600" algn="l" defTabSz="914400" rtl="0" eaLnBrk="1" latinLnBrk="0" hangingPunct="1">
              <a:defRPr sz="2400" kern="1200">
                <a:solidFill>
                  <a:schemeClr val="lt1"/>
                </a:solidFill>
                <a:latin typeface="+mn-lt"/>
                <a:ea typeface="+mn-ea"/>
                <a:cs typeface="+mn-cs"/>
              </a:defRPr>
            </a:lvl9pPr>
          </a:lstStyle>
          <a:p>
            <a:pPr algn="ctr"/>
            <a:endParaRPr lang="ja-JP" altLang="en-US" sz="1600"/>
          </a:p>
        </p:txBody>
      </p:sp>
      <p:sp>
        <p:nvSpPr>
          <p:cNvPr id="115" name="メモ 114"/>
          <p:cNvSpPr/>
          <p:nvPr/>
        </p:nvSpPr>
        <p:spPr>
          <a:xfrm rot="10800000">
            <a:off x="383762" y="4008099"/>
            <a:ext cx="774698" cy="939801"/>
          </a:xfrm>
          <a:prstGeom prst="foldedCorner">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algn="l" rtl="0" fontAlgn="base">
              <a:spcBef>
                <a:spcPct val="0"/>
              </a:spcBef>
              <a:spcAft>
                <a:spcPct val="0"/>
              </a:spcAft>
              <a:defRPr sz="2400" kern="1200">
                <a:solidFill>
                  <a:schemeClr val="lt1"/>
                </a:solidFill>
                <a:latin typeface="+mn-lt"/>
                <a:ea typeface="+mn-ea"/>
                <a:cs typeface="+mn-cs"/>
              </a:defRPr>
            </a:lvl1pPr>
            <a:lvl2pPr marL="457200" algn="l" rtl="0" fontAlgn="base">
              <a:spcBef>
                <a:spcPct val="0"/>
              </a:spcBef>
              <a:spcAft>
                <a:spcPct val="0"/>
              </a:spcAft>
              <a:defRPr sz="2400" kern="1200">
                <a:solidFill>
                  <a:schemeClr val="lt1"/>
                </a:solidFill>
                <a:latin typeface="+mn-lt"/>
                <a:ea typeface="+mn-ea"/>
                <a:cs typeface="+mn-cs"/>
              </a:defRPr>
            </a:lvl2pPr>
            <a:lvl3pPr marL="914400" algn="l" rtl="0" fontAlgn="base">
              <a:spcBef>
                <a:spcPct val="0"/>
              </a:spcBef>
              <a:spcAft>
                <a:spcPct val="0"/>
              </a:spcAft>
              <a:defRPr sz="2400" kern="1200">
                <a:solidFill>
                  <a:schemeClr val="lt1"/>
                </a:solidFill>
                <a:latin typeface="+mn-lt"/>
                <a:ea typeface="+mn-ea"/>
                <a:cs typeface="+mn-cs"/>
              </a:defRPr>
            </a:lvl3pPr>
            <a:lvl4pPr marL="1371600" algn="l" rtl="0" fontAlgn="base">
              <a:spcBef>
                <a:spcPct val="0"/>
              </a:spcBef>
              <a:spcAft>
                <a:spcPct val="0"/>
              </a:spcAft>
              <a:defRPr sz="2400" kern="1200">
                <a:solidFill>
                  <a:schemeClr val="lt1"/>
                </a:solidFill>
                <a:latin typeface="+mn-lt"/>
                <a:ea typeface="+mn-ea"/>
                <a:cs typeface="+mn-cs"/>
              </a:defRPr>
            </a:lvl4pPr>
            <a:lvl5pPr marL="1828800" algn="l" rtl="0" fontAlgn="base">
              <a:spcBef>
                <a:spcPct val="0"/>
              </a:spcBef>
              <a:spcAft>
                <a:spcPct val="0"/>
              </a:spcAft>
              <a:defRPr sz="2400" kern="1200">
                <a:solidFill>
                  <a:schemeClr val="lt1"/>
                </a:solidFill>
                <a:latin typeface="+mn-lt"/>
                <a:ea typeface="+mn-ea"/>
                <a:cs typeface="+mn-cs"/>
              </a:defRPr>
            </a:lvl5pPr>
            <a:lvl6pPr marL="2286000" algn="l" defTabSz="914400" rtl="0" eaLnBrk="1" latinLnBrk="0" hangingPunct="1">
              <a:defRPr sz="2400" kern="1200">
                <a:solidFill>
                  <a:schemeClr val="lt1"/>
                </a:solidFill>
                <a:latin typeface="+mn-lt"/>
                <a:ea typeface="+mn-ea"/>
                <a:cs typeface="+mn-cs"/>
              </a:defRPr>
            </a:lvl6pPr>
            <a:lvl7pPr marL="2743200" algn="l" defTabSz="914400" rtl="0" eaLnBrk="1" latinLnBrk="0" hangingPunct="1">
              <a:defRPr sz="2400" kern="1200">
                <a:solidFill>
                  <a:schemeClr val="lt1"/>
                </a:solidFill>
                <a:latin typeface="+mn-lt"/>
                <a:ea typeface="+mn-ea"/>
                <a:cs typeface="+mn-cs"/>
              </a:defRPr>
            </a:lvl7pPr>
            <a:lvl8pPr marL="3200400" algn="l" defTabSz="914400" rtl="0" eaLnBrk="1" latinLnBrk="0" hangingPunct="1">
              <a:defRPr sz="2400" kern="1200">
                <a:solidFill>
                  <a:schemeClr val="lt1"/>
                </a:solidFill>
                <a:latin typeface="+mn-lt"/>
                <a:ea typeface="+mn-ea"/>
                <a:cs typeface="+mn-cs"/>
              </a:defRPr>
            </a:lvl8pPr>
            <a:lvl9pPr marL="3657600" algn="l" defTabSz="914400" rtl="0" eaLnBrk="1" latinLnBrk="0" hangingPunct="1">
              <a:defRPr sz="2400" kern="1200">
                <a:solidFill>
                  <a:schemeClr val="lt1"/>
                </a:solidFill>
                <a:latin typeface="+mn-lt"/>
                <a:ea typeface="+mn-ea"/>
                <a:cs typeface="+mn-cs"/>
              </a:defRPr>
            </a:lvl9pPr>
          </a:lstStyle>
          <a:p>
            <a:pPr algn="ctr"/>
            <a:endParaRPr lang="ja-JP" altLang="en-US" sz="1600"/>
          </a:p>
        </p:txBody>
      </p:sp>
      <p:sp>
        <p:nvSpPr>
          <p:cNvPr id="116" name="メモ 115"/>
          <p:cNvSpPr/>
          <p:nvPr/>
        </p:nvSpPr>
        <p:spPr>
          <a:xfrm rot="10800000">
            <a:off x="466310" y="4085820"/>
            <a:ext cx="774698" cy="939801"/>
          </a:xfrm>
          <a:prstGeom prst="foldedCorner">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algn="l" rtl="0" fontAlgn="base">
              <a:spcBef>
                <a:spcPct val="0"/>
              </a:spcBef>
              <a:spcAft>
                <a:spcPct val="0"/>
              </a:spcAft>
              <a:defRPr sz="2400" kern="1200">
                <a:solidFill>
                  <a:schemeClr val="lt1"/>
                </a:solidFill>
                <a:latin typeface="+mn-lt"/>
                <a:ea typeface="+mn-ea"/>
                <a:cs typeface="+mn-cs"/>
              </a:defRPr>
            </a:lvl1pPr>
            <a:lvl2pPr marL="457200" algn="l" rtl="0" fontAlgn="base">
              <a:spcBef>
                <a:spcPct val="0"/>
              </a:spcBef>
              <a:spcAft>
                <a:spcPct val="0"/>
              </a:spcAft>
              <a:defRPr sz="2400" kern="1200">
                <a:solidFill>
                  <a:schemeClr val="lt1"/>
                </a:solidFill>
                <a:latin typeface="+mn-lt"/>
                <a:ea typeface="+mn-ea"/>
                <a:cs typeface="+mn-cs"/>
              </a:defRPr>
            </a:lvl2pPr>
            <a:lvl3pPr marL="914400" algn="l" rtl="0" fontAlgn="base">
              <a:spcBef>
                <a:spcPct val="0"/>
              </a:spcBef>
              <a:spcAft>
                <a:spcPct val="0"/>
              </a:spcAft>
              <a:defRPr sz="2400" kern="1200">
                <a:solidFill>
                  <a:schemeClr val="lt1"/>
                </a:solidFill>
                <a:latin typeface="+mn-lt"/>
                <a:ea typeface="+mn-ea"/>
                <a:cs typeface="+mn-cs"/>
              </a:defRPr>
            </a:lvl3pPr>
            <a:lvl4pPr marL="1371600" algn="l" rtl="0" fontAlgn="base">
              <a:spcBef>
                <a:spcPct val="0"/>
              </a:spcBef>
              <a:spcAft>
                <a:spcPct val="0"/>
              </a:spcAft>
              <a:defRPr sz="2400" kern="1200">
                <a:solidFill>
                  <a:schemeClr val="lt1"/>
                </a:solidFill>
                <a:latin typeface="+mn-lt"/>
                <a:ea typeface="+mn-ea"/>
                <a:cs typeface="+mn-cs"/>
              </a:defRPr>
            </a:lvl4pPr>
            <a:lvl5pPr marL="1828800" algn="l" rtl="0" fontAlgn="base">
              <a:spcBef>
                <a:spcPct val="0"/>
              </a:spcBef>
              <a:spcAft>
                <a:spcPct val="0"/>
              </a:spcAft>
              <a:defRPr sz="2400" kern="1200">
                <a:solidFill>
                  <a:schemeClr val="lt1"/>
                </a:solidFill>
                <a:latin typeface="+mn-lt"/>
                <a:ea typeface="+mn-ea"/>
                <a:cs typeface="+mn-cs"/>
              </a:defRPr>
            </a:lvl5pPr>
            <a:lvl6pPr marL="2286000" algn="l" defTabSz="914400" rtl="0" eaLnBrk="1" latinLnBrk="0" hangingPunct="1">
              <a:defRPr sz="2400" kern="1200">
                <a:solidFill>
                  <a:schemeClr val="lt1"/>
                </a:solidFill>
                <a:latin typeface="+mn-lt"/>
                <a:ea typeface="+mn-ea"/>
                <a:cs typeface="+mn-cs"/>
              </a:defRPr>
            </a:lvl6pPr>
            <a:lvl7pPr marL="2743200" algn="l" defTabSz="914400" rtl="0" eaLnBrk="1" latinLnBrk="0" hangingPunct="1">
              <a:defRPr sz="2400" kern="1200">
                <a:solidFill>
                  <a:schemeClr val="lt1"/>
                </a:solidFill>
                <a:latin typeface="+mn-lt"/>
                <a:ea typeface="+mn-ea"/>
                <a:cs typeface="+mn-cs"/>
              </a:defRPr>
            </a:lvl7pPr>
            <a:lvl8pPr marL="3200400" algn="l" defTabSz="914400" rtl="0" eaLnBrk="1" latinLnBrk="0" hangingPunct="1">
              <a:defRPr sz="2400" kern="1200">
                <a:solidFill>
                  <a:schemeClr val="lt1"/>
                </a:solidFill>
                <a:latin typeface="+mn-lt"/>
                <a:ea typeface="+mn-ea"/>
                <a:cs typeface="+mn-cs"/>
              </a:defRPr>
            </a:lvl8pPr>
            <a:lvl9pPr marL="3657600" algn="l" defTabSz="914400" rtl="0" eaLnBrk="1" latinLnBrk="0" hangingPunct="1">
              <a:defRPr sz="2400" kern="1200">
                <a:solidFill>
                  <a:schemeClr val="lt1"/>
                </a:solidFill>
                <a:latin typeface="+mn-lt"/>
                <a:ea typeface="+mn-ea"/>
                <a:cs typeface="+mn-cs"/>
              </a:defRPr>
            </a:lvl9pPr>
          </a:lstStyle>
          <a:p>
            <a:pPr algn="ctr"/>
            <a:endParaRPr lang="ja-JP" altLang="en-US" sz="1600"/>
          </a:p>
        </p:txBody>
      </p:sp>
      <p:sp>
        <p:nvSpPr>
          <p:cNvPr id="117" name="Freeform 13"/>
          <p:cNvSpPr>
            <a:spLocks/>
          </p:cNvSpPr>
          <p:nvPr/>
        </p:nvSpPr>
        <p:spPr bwMode="auto">
          <a:xfrm>
            <a:off x="627089" y="4266626"/>
            <a:ext cx="449056" cy="196105"/>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chemeClr val="accent3">
              <a:lumMod val="95000"/>
            </a:schemeClr>
          </a:solidFill>
          <a:ln w="12700" cap="rnd">
            <a:solidFill>
              <a:srgbClr val="000000"/>
            </a:solidFill>
            <a:round/>
            <a:headEnd/>
            <a:tailEnd/>
          </a:ln>
        </p:spPr>
        <p:txBody>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endParaRPr lang="ja-JP" altLang="ja-JP" u="sng">
              <a:latin typeface="Arial" charset="0"/>
              <a:ea typeface="MS UI Gothic" pitchFamily="50" charset="-128"/>
            </a:endParaRPr>
          </a:p>
        </p:txBody>
      </p:sp>
      <p:sp>
        <p:nvSpPr>
          <p:cNvPr id="118" name="Freeform 13"/>
          <p:cNvSpPr>
            <a:spLocks/>
          </p:cNvSpPr>
          <p:nvPr/>
        </p:nvSpPr>
        <p:spPr bwMode="auto">
          <a:xfrm>
            <a:off x="627089" y="4699979"/>
            <a:ext cx="449056" cy="196105"/>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chemeClr val="accent3">
              <a:lumMod val="95000"/>
            </a:schemeClr>
          </a:solidFill>
          <a:ln w="12700" cap="rnd">
            <a:solidFill>
              <a:srgbClr val="000000"/>
            </a:solidFill>
            <a:round/>
            <a:headEnd/>
            <a:tailEnd/>
          </a:ln>
        </p:spPr>
        <p:txBody>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endParaRPr lang="ja-JP" altLang="ja-JP" u="sng">
              <a:latin typeface="Arial" charset="0"/>
              <a:ea typeface="MS UI Gothic" pitchFamily="50" charset="-128"/>
            </a:endParaRPr>
          </a:p>
        </p:txBody>
      </p:sp>
      <p:sp>
        <p:nvSpPr>
          <p:cNvPr id="119" name="テキスト ボックス 9"/>
          <p:cNvSpPr txBox="1"/>
          <p:nvPr/>
        </p:nvSpPr>
        <p:spPr>
          <a:xfrm>
            <a:off x="64691" y="5103342"/>
            <a:ext cx="1395810" cy="369332"/>
          </a:xfrm>
          <a:prstGeom prst="rect">
            <a:avLst/>
          </a:prstGeom>
          <a:noFill/>
        </p:spPr>
        <p:txBody>
          <a:bodyPr wrap="square" rtlCol="0">
            <a:spAutoFit/>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r>
              <a:rPr lang="ja-JP" altLang="en-US" sz="1800" dirty="0"/>
              <a:t>ソースコード</a:t>
            </a:r>
          </a:p>
        </p:txBody>
      </p:sp>
      <p:graphicFrame>
        <p:nvGraphicFramePr>
          <p:cNvPr id="121" name="表 120"/>
          <p:cNvGraphicFramePr>
            <a:graphicFrameLocks noGrp="1"/>
          </p:cNvGraphicFramePr>
          <p:nvPr>
            <p:extLst>
              <p:ext uri="{D42A27DB-BD31-4B8C-83A1-F6EECF244321}">
                <p14:modId xmlns:p14="http://schemas.microsoft.com/office/powerpoint/2010/main" val="4014191087"/>
              </p:ext>
            </p:extLst>
          </p:nvPr>
        </p:nvGraphicFramePr>
        <p:xfrm>
          <a:off x="1951481" y="3349922"/>
          <a:ext cx="1113937" cy="1097280"/>
        </p:xfrm>
        <a:graphic>
          <a:graphicData uri="http://schemas.openxmlformats.org/drawingml/2006/table">
            <a:tbl>
              <a:tblPr firstRow="1" bandRow="1"/>
              <a:tblGrid>
                <a:gridCol w="586833"/>
                <a:gridCol w="527104"/>
              </a:tblGrid>
              <a:tr h="236082">
                <a:tc>
                  <a:txBody>
                    <a:bodyPr/>
                    <a:lstStyle>
                      <a:lvl1pPr marL="0" algn="l" defTabSz="914400" rtl="0" eaLnBrk="1" latinLnBrk="0" hangingPunct="1">
                        <a:defRPr kumimoji="1" sz="1800" b="1" kern="1200">
                          <a:solidFill>
                            <a:schemeClr val="lt1"/>
                          </a:solidFill>
                          <a:latin typeface="Calibri" panose="020F0502020204030204"/>
                        </a:defRPr>
                      </a:lvl1pPr>
                      <a:lvl2pPr marL="457200" algn="l" defTabSz="914400" rtl="0" eaLnBrk="1" latinLnBrk="0" hangingPunct="1">
                        <a:defRPr kumimoji="1" sz="1800" b="1" kern="1200">
                          <a:solidFill>
                            <a:schemeClr val="lt1"/>
                          </a:solidFill>
                          <a:latin typeface="Calibri" panose="020F0502020204030204"/>
                        </a:defRPr>
                      </a:lvl2pPr>
                      <a:lvl3pPr marL="914400" algn="l" defTabSz="914400" rtl="0" eaLnBrk="1" latinLnBrk="0" hangingPunct="1">
                        <a:defRPr kumimoji="1" sz="1800" b="1" kern="1200">
                          <a:solidFill>
                            <a:schemeClr val="lt1"/>
                          </a:solidFill>
                          <a:latin typeface="Calibri" panose="020F0502020204030204"/>
                        </a:defRPr>
                      </a:lvl3pPr>
                      <a:lvl4pPr marL="1371600" algn="l" defTabSz="914400" rtl="0" eaLnBrk="1" latinLnBrk="0" hangingPunct="1">
                        <a:defRPr kumimoji="1" sz="1800" b="1" kern="1200">
                          <a:solidFill>
                            <a:schemeClr val="lt1"/>
                          </a:solidFill>
                          <a:latin typeface="Calibri" panose="020F0502020204030204"/>
                        </a:defRPr>
                      </a:lvl4pPr>
                      <a:lvl5pPr marL="1828800" algn="l" defTabSz="914400" rtl="0" eaLnBrk="1" latinLnBrk="0" hangingPunct="1">
                        <a:defRPr kumimoji="1" sz="1800" b="1" kern="1200">
                          <a:solidFill>
                            <a:schemeClr val="lt1"/>
                          </a:solidFill>
                          <a:latin typeface="Calibri" panose="020F0502020204030204"/>
                        </a:defRPr>
                      </a:lvl5pPr>
                      <a:lvl6pPr marL="2286000" algn="l" defTabSz="914400" rtl="0" eaLnBrk="1" latinLnBrk="0" hangingPunct="1">
                        <a:defRPr kumimoji="1" sz="1800" b="1" kern="1200">
                          <a:solidFill>
                            <a:schemeClr val="lt1"/>
                          </a:solidFill>
                          <a:latin typeface="Calibri" panose="020F0502020204030204"/>
                        </a:defRPr>
                      </a:lvl6pPr>
                      <a:lvl7pPr marL="2743200" algn="l" defTabSz="914400" rtl="0" eaLnBrk="1" latinLnBrk="0" hangingPunct="1">
                        <a:defRPr kumimoji="1" sz="1800" b="1" kern="1200">
                          <a:solidFill>
                            <a:schemeClr val="lt1"/>
                          </a:solidFill>
                          <a:latin typeface="Calibri" panose="020F0502020204030204"/>
                        </a:defRPr>
                      </a:lvl7pPr>
                      <a:lvl8pPr marL="3200400" algn="l" defTabSz="914400" rtl="0" eaLnBrk="1" latinLnBrk="0" hangingPunct="1">
                        <a:defRPr kumimoji="1" sz="1800" b="1" kern="1200">
                          <a:solidFill>
                            <a:schemeClr val="lt1"/>
                          </a:solidFill>
                          <a:latin typeface="Calibri" panose="020F0502020204030204"/>
                        </a:defRPr>
                      </a:lvl8pPr>
                      <a:lvl9pPr marL="3657600" algn="l" defTabSz="914400" rtl="0" eaLnBrk="1" latinLnBrk="0" hangingPunct="1">
                        <a:defRPr kumimoji="1" sz="1800" b="1" kern="1200">
                          <a:solidFill>
                            <a:schemeClr val="lt1"/>
                          </a:solidFill>
                          <a:latin typeface="Calibri" panose="020F0502020204030204"/>
                        </a:defRPr>
                      </a:lvl9pPr>
                    </a:lstStyle>
                    <a:p>
                      <a:r>
                        <a:rPr kumimoji="1" lang="ja-JP" altLang="en-US" sz="1200" dirty="0" smtClean="0"/>
                        <a:t>ワード</a:t>
                      </a:r>
                      <a:endParaRPr kumimoji="1" lang="ja-JP" altLang="en-US" sz="1200" dirty="0"/>
                    </a:p>
                  </a:txBody>
                  <a:tcP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5B9BD5"/>
                    </a:solidFill>
                  </a:tcPr>
                </a:tc>
                <a:tc>
                  <a:txBody>
                    <a:bodyPr/>
                    <a:lstStyle>
                      <a:lvl1pPr marL="0" algn="l" defTabSz="914400" rtl="0" eaLnBrk="1" latinLnBrk="0" hangingPunct="1">
                        <a:defRPr kumimoji="1" sz="1800" b="1" kern="1200">
                          <a:solidFill>
                            <a:schemeClr val="lt1"/>
                          </a:solidFill>
                          <a:latin typeface="Calibri" panose="020F0502020204030204"/>
                        </a:defRPr>
                      </a:lvl1pPr>
                      <a:lvl2pPr marL="457200" algn="l" defTabSz="914400" rtl="0" eaLnBrk="1" latinLnBrk="0" hangingPunct="1">
                        <a:defRPr kumimoji="1" sz="1800" b="1" kern="1200">
                          <a:solidFill>
                            <a:schemeClr val="lt1"/>
                          </a:solidFill>
                          <a:latin typeface="Calibri" panose="020F0502020204030204"/>
                        </a:defRPr>
                      </a:lvl2pPr>
                      <a:lvl3pPr marL="914400" algn="l" defTabSz="914400" rtl="0" eaLnBrk="1" latinLnBrk="0" hangingPunct="1">
                        <a:defRPr kumimoji="1" sz="1800" b="1" kern="1200">
                          <a:solidFill>
                            <a:schemeClr val="lt1"/>
                          </a:solidFill>
                          <a:latin typeface="Calibri" panose="020F0502020204030204"/>
                        </a:defRPr>
                      </a:lvl3pPr>
                      <a:lvl4pPr marL="1371600" algn="l" defTabSz="914400" rtl="0" eaLnBrk="1" latinLnBrk="0" hangingPunct="1">
                        <a:defRPr kumimoji="1" sz="1800" b="1" kern="1200">
                          <a:solidFill>
                            <a:schemeClr val="lt1"/>
                          </a:solidFill>
                          <a:latin typeface="Calibri" panose="020F0502020204030204"/>
                        </a:defRPr>
                      </a:lvl4pPr>
                      <a:lvl5pPr marL="1828800" algn="l" defTabSz="914400" rtl="0" eaLnBrk="1" latinLnBrk="0" hangingPunct="1">
                        <a:defRPr kumimoji="1" sz="1800" b="1" kern="1200">
                          <a:solidFill>
                            <a:schemeClr val="lt1"/>
                          </a:solidFill>
                          <a:latin typeface="Calibri" panose="020F0502020204030204"/>
                        </a:defRPr>
                      </a:lvl5pPr>
                      <a:lvl6pPr marL="2286000" algn="l" defTabSz="914400" rtl="0" eaLnBrk="1" latinLnBrk="0" hangingPunct="1">
                        <a:defRPr kumimoji="1" sz="1800" b="1" kern="1200">
                          <a:solidFill>
                            <a:schemeClr val="lt1"/>
                          </a:solidFill>
                          <a:latin typeface="Calibri" panose="020F0502020204030204"/>
                        </a:defRPr>
                      </a:lvl6pPr>
                      <a:lvl7pPr marL="2743200" algn="l" defTabSz="914400" rtl="0" eaLnBrk="1" latinLnBrk="0" hangingPunct="1">
                        <a:defRPr kumimoji="1" sz="1800" b="1" kern="1200">
                          <a:solidFill>
                            <a:schemeClr val="lt1"/>
                          </a:solidFill>
                          <a:latin typeface="Calibri" panose="020F0502020204030204"/>
                        </a:defRPr>
                      </a:lvl7pPr>
                      <a:lvl8pPr marL="3200400" algn="l" defTabSz="914400" rtl="0" eaLnBrk="1" latinLnBrk="0" hangingPunct="1">
                        <a:defRPr kumimoji="1" sz="1800" b="1" kern="1200">
                          <a:solidFill>
                            <a:schemeClr val="lt1"/>
                          </a:solidFill>
                          <a:latin typeface="Calibri" panose="020F0502020204030204"/>
                        </a:defRPr>
                      </a:lvl8pPr>
                      <a:lvl9pPr marL="3657600" algn="l" defTabSz="914400" rtl="0" eaLnBrk="1" latinLnBrk="0" hangingPunct="1">
                        <a:defRPr kumimoji="1" sz="1800" b="1" kern="1200">
                          <a:solidFill>
                            <a:schemeClr val="lt1"/>
                          </a:solidFill>
                          <a:latin typeface="Calibri" panose="020F0502020204030204"/>
                        </a:defRPr>
                      </a:lvl9pPr>
                    </a:lstStyle>
                    <a:p>
                      <a:r>
                        <a:rPr kumimoji="1" lang="ja-JP" altLang="en-US" sz="1200" dirty="0" smtClean="0"/>
                        <a:t>個数</a:t>
                      </a:r>
                      <a:endParaRPr kumimoji="1" lang="ja-JP" altLang="en-US" sz="1200" dirty="0"/>
                    </a:p>
                  </a:txBody>
                  <a:tcP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5B9BD5"/>
                    </a:solidFill>
                  </a:tcPr>
                </a:tc>
              </a:tr>
              <a:tr h="203864">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r>
                        <a:rPr kumimoji="1" lang="en-US" altLang="ja-JP" sz="1200" dirty="0" smtClean="0"/>
                        <a:t>xxx</a:t>
                      </a:r>
                      <a:endParaRPr kumimoji="1" lang="ja-JP" altLang="en-US" sz="1200" dirty="0"/>
                    </a:p>
                  </a:txBody>
                  <a:tcP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40000"/>
                      </a:srgbClr>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r>
                        <a:rPr kumimoji="1" lang="en-US" altLang="ja-JP" sz="1200" dirty="0" smtClean="0"/>
                        <a:t>3</a:t>
                      </a:r>
                      <a:endParaRPr kumimoji="1" lang="ja-JP" altLang="en-US" sz="1200" dirty="0"/>
                    </a:p>
                  </a:txBody>
                  <a:tcP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40000"/>
                      </a:srgbClr>
                    </a:solidFill>
                  </a:tcPr>
                </a:tc>
              </a:tr>
              <a:tr h="207839">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r>
                        <a:rPr kumimoji="1" lang="en-US" altLang="ja-JP" sz="1200" dirty="0" err="1" smtClean="0"/>
                        <a:t>yyy</a:t>
                      </a:r>
                      <a:endParaRPr kumimoji="1" lang="ja-JP" altLang="en-US" sz="1200" dirty="0"/>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20000"/>
                      </a:srgbClr>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r>
                        <a:rPr kumimoji="1" lang="en-US" altLang="ja-JP" sz="1200" dirty="0" smtClean="0"/>
                        <a:t>2</a:t>
                      </a:r>
                      <a:endParaRPr kumimoji="1" lang="ja-JP" altLang="en-US" sz="1200" dirty="0"/>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20000"/>
                      </a:srgbClr>
                    </a:solidFill>
                  </a:tcPr>
                </a:tc>
              </a:tr>
              <a:tr h="236082">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r>
                        <a:rPr kumimoji="1" lang="ja-JP" altLang="en-US" sz="1200" dirty="0" smtClean="0"/>
                        <a:t>・・・</a:t>
                      </a:r>
                      <a:endParaRPr kumimoji="1" lang="ja-JP" altLang="en-US" sz="1200" dirty="0"/>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40000"/>
                      </a:srgbClr>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r>
                        <a:rPr kumimoji="1" lang="ja-JP" altLang="en-US" sz="1200" dirty="0" smtClean="0"/>
                        <a:t>・・・</a:t>
                      </a:r>
                      <a:endParaRPr kumimoji="1" lang="ja-JP" altLang="en-US" sz="1200" dirty="0"/>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40000"/>
                      </a:srgbClr>
                    </a:solidFill>
                  </a:tcPr>
                </a:tc>
              </a:tr>
            </a:tbl>
          </a:graphicData>
        </a:graphic>
      </p:graphicFrame>
      <p:graphicFrame>
        <p:nvGraphicFramePr>
          <p:cNvPr id="122" name="表 121"/>
          <p:cNvGraphicFramePr>
            <a:graphicFrameLocks noGrp="1"/>
          </p:cNvGraphicFramePr>
          <p:nvPr>
            <p:extLst>
              <p:ext uri="{D42A27DB-BD31-4B8C-83A1-F6EECF244321}">
                <p14:modId xmlns:p14="http://schemas.microsoft.com/office/powerpoint/2010/main" val="665236974"/>
              </p:ext>
            </p:extLst>
          </p:nvPr>
        </p:nvGraphicFramePr>
        <p:xfrm>
          <a:off x="1926298" y="4801842"/>
          <a:ext cx="1113937" cy="1097280"/>
        </p:xfrm>
        <a:graphic>
          <a:graphicData uri="http://schemas.openxmlformats.org/drawingml/2006/table">
            <a:tbl>
              <a:tblPr firstRow="1" bandRow="1"/>
              <a:tblGrid>
                <a:gridCol w="586833"/>
                <a:gridCol w="527104"/>
              </a:tblGrid>
              <a:tr h="236082">
                <a:tc>
                  <a:txBody>
                    <a:bodyPr/>
                    <a:lstStyle>
                      <a:lvl1pPr marL="0" algn="l" defTabSz="914400" rtl="0" eaLnBrk="1" latinLnBrk="0" hangingPunct="1">
                        <a:defRPr kumimoji="1" sz="1800" b="1" kern="1200">
                          <a:solidFill>
                            <a:schemeClr val="lt1"/>
                          </a:solidFill>
                          <a:latin typeface="Calibri" panose="020F0502020204030204"/>
                        </a:defRPr>
                      </a:lvl1pPr>
                      <a:lvl2pPr marL="457200" algn="l" defTabSz="914400" rtl="0" eaLnBrk="1" latinLnBrk="0" hangingPunct="1">
                        <a:defRPr kumimoji="1" sz="1800" b="1" kern="1200">
                          <a:solidFill>
                            <a:schemeClr val="lt1"/>
                          </a:solidFill>
                          <a:latin typeface="Calibri" panose="020F0502020204030204"/>
                        </a:defRPr>
                      </a:lvl2pPr>
                      <a:lvl3pPr marL="914400" algn="l" defTabSz="914400" rtl="0" eaLnBrk="1" latinLnBrk="0" hangingPunct="1">
                        <a:defRPr kumimoji="1" sz="1800" b="1" kern="1200">
                          <a:solidFill>
                            <a:schemeClr val="lt1"/>
                          </a:solidFill>
                          <a:latin typeface="Calibri" panose="020F0502020204030204"/>
                        </a:defRPr>
                      </a:lvl3pPr>
                      <a:lvl4pPr marL="1371600" algn="l" defTabSz="914400" rtl="0" eaLnBrk="1" latinLnBrk="0" hangingPunct="1">
                        <a:defRPr kumimoji="1" sz="1800" b="1" kern="1200">
                          <a:solidFill>
                            <a:schemeClr val="lt1"/>
                          </a:solidFill>
                          <a:latin typeface="Calibri" panose="020F0502020204030204"/>
                        </a:defRPr>
                      </a:lvl4pPr>
                      <a:lvl5pPr marL="1828800" algn="l" defTabSz="914400" rtl="0" eaLnBrk="1" latinLnBrk="0" hangingPunct="1">
                        <a:defRPr kumimoji="1" sz="1800" b="1" kern="1200">
                          <a:solidFill>
                            <a:schemeClr val="lt1"/>
                          </a:solidFill>
                          <a:latin typeface="Calibri" panose="020F0502020204030204"/>
                        </a:defRPr>
                      </a:lvl5pPr>
                      <a:lvl6pPr marL="2286000" algn="l" defTabSz="914400" rtl="0" eaLnBrk="1" latinLnBrk="0" hangingPunct="1">
                        <a:defRPr kumimoji="1" sz="1800" b="1" kern="1200">
                          <a:solidFill>
                            <a:schemeClr val="lt1"/>
                          </a:solidFill>
                          <a:latin typeface="Calibri" panose="020F0502020204030204"/>
                        </a:defRPr>
                      </a:lvl6pPr>
                      <a:lvl7pPr marL="2743200" algn="l" defTabSz="914400" rtl="0" eaLnBrk="1" latinLnBrk="0" hangingPunct="1">
                        <a:defRPr kumimoji="1" sz="1800" b="1" kern="1200">
                          <a:solidFill>
                            <a:schemeClr val="lt1"/>
                          </a:solidFill>
                          <a:latin typeface="Calibri" panose="020F0502020204030204"/>
                        </a:defRPr>
                      </a:lvl7pPr>
                      <a:lvl8pPr marL="3200400" algn="l" defTabSz="914400" rtl="0" eaLnBrk="1" latinLnBrk="0" hangingPunct="1">
                        <a:defRPr kumimoji="1" sz="1800" b="1" kern="1200">
                          <a:solidFill>
                            <a:schemeClr val="lt1"/>
                          </a:solidFill>
                          <a:latin typeface="Calibri" panose="020F0502020204030204"/>
                        </a:defRPr>
                      </a:lvl8pPr>
                      <a:lvl9pPr marL="3657600" algn="l" defTabSz="914400" rtl="0" eaLnBrk="1" latinLnBrk="0" hangingPunct="1">
                        <a:defRPr kumimoji="1" sz="1800" b="1" kern="1200">
                          <a:solidFill>
                            <a:schemeClr val="lt1"/>
                          </a:solidFill>
                          <a:latin typeface="Calibri" panose="020F0502020204030204"/>
                        </a:defRPr>
                      </a:lvl9pPr>
                    </a:lstStyle>
                    <a:p>
                      <a:r>
                        <a:rPr kumimoji="1" lang="ja-JP" altLang="en-US" sz="1200" dirty="0" smtClean="0"/>
                        <a:t>ワード</a:t>
                      </a:r>
                      <a:endParaRPr kumimoji="1" lang="ja-JP" altLang="en-US" sz="1200" dirty="0"/>
                    </a:p>
                  </a:txBody>
                  <a:tcP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5B9BD5"/>
                    </a:solidFill>
                  </a:tcPr>
                </a:tc>
                <a:tc>
                  <a:txBody>
                    <a:bodyPr/>
                    <a:lstStyle>
                      <a:lvl1pPr marL="0" algn="l" defTabSz="914400" rtl="0" eaLnBrk="1" latinLnBrk="0" hangingPunct="1">
                        <a:defRPr kumimoji="1" sz="1800" b="1" kern="1200">
                          <a:solidFill>
                            <a:schemeClr val="lt1"/>
                          </a:solidFill>
                          <a:latin typeface="Calibri" panose="020F0502020204030204"/>
                        </a:defRPr>
                      </a:lvl1pPr>
                      <a:lvl2pPr marL="457200" algn="l" defTabSz="914400" rtl="0" eaLnBrk="1" latinLnBrk="0" hangingPunct="1">
                        <a:defRPr kumimoji="1" sz="1800" b="1" kern="1200">
                          <a:solidFill>
                            <a:schemeClr val="lt1"/>
                          </a:solidFill>
                          <a:latin typeface="Calibri" panose="020F0502020204030204"/>
                        </a:defRPr>
                      </a:lvl2pPr>
                      <a:lvl3pPr marL="914400" algn="l" defTabSz="914400" rtl="0" eaLnBrk="1" latinLnBrk="0" hangingPunct="1">
                        <a:defRPr kumimoji="1" sz="1800" b="1" kern="1200">
                          <a:solidFill>
                            <a:schemeClr val="lt1"/>
                          </a:solidFill>
                          <a:latin typeface="Calibri" panose="020F0502020204030204"/>
                        </a:defRPr>
                      </a:lvl3pPr>
                      <a:lvl4pPr marL="1371600" algn="l" defTabSz="914400" rtl="0" eaLnBrk="1" latinLnBrk="0" hangingPunct="1">
                        <a:defRPr kumimoji="1" sz="1800" b="1" kern="1200">
                          <a:solidFill>
                            <a:schemeClr val="lt1"/>
                          </a:solidFill>
                          <a:latin typeface="Calibri" panose="020F0502020204030204"/>
                        </a:defRPr>
                      </a:lvl4pPr>
                      <a:lvl5pPr marL="1828800" algn="l" defTabSz="914400" rtl="0" eaLnBrk="1" latinLnBrk="0" hangingPunct="1">
                        <a:defRPr kumimoji="1" sz="1800" b="1" kern="1200">
                          <a:solidFill>
                            <a:schemeClr val="lt1"/>
                          </a:solidFill>
                          <a:latin typeface="Calibri" panose="020F0502020204030204"/>
                        </a:defRPr>
                      </a:lvl5pPr>
                      <a:lvl6pPr marL="2286000" algn="l" defTabSz="914400" rtl="0" eaLnBrk="1" latinLnBrk="0" hangingPunct="1">
                        <a:defRPr kumimoji="1" sz="1800" b="1" kern="1200">
                          <a:solidFill>
                            <a:schemeClr val="lt1"/>
                          </a:solidFill>
                          <a:latin typeface="Calibri" panose="020F0502020204030204"/>
                        </a:defRPr>
                      </a:lvl6pPr>
                      <a:lvl7pPr marL="2743200" algn="l" defTabSz="914400" rtl="0" eaLnBrk="1" latinLnBrk="0" hangingPunct="1">
                        <a:defRPr kumimoji="1" sz="1800" b="1" kern="1200">
                          <a:solidFill>
                            <a:schemeClr val="lt1"/>
                          </a:solidFill>
                          <a:latin typeface="Calibri" panose="020F0502020204030204"/>
                        </a:defRPr>
                      </a:lvl7pPr>
                      <a:lvl8pPr marL="3200400" algn="l" defTabSz="914400" rtl="0" eaLnBrk="1" latinLnBrk="0" hangingPunct="1">
                        <a:defRPr kumimoji="1" sz="1800" b="1" kern="1200">
                          <a:solidFill>
                            <a:schemeClr val="lt1"/>
                          </a:solidFill>
                          <a:latin typeface="Calibri" panose="020F0502020204030204"/>
                        </a:defRPr>
                      </a:lvl8pPr>
                      <a:lvl9pPr marL="3657600" algn="l" defTabSz="914400" rtl="0" eaLnBrk="1" latinLnBrk="0" hangingPunct="1">
                        <a:defRPr kumimoji="1" sz="1800" b="1" kern="1200">
                          <a:solidFill>
                            <a:schemeClr val="lt1"/>
                          </a:solidFill>
                          <a:latin typeface="Calibri" panose="020F0502020204030204"/>
                        </a:defRPr>
                      </a:lvl9pPr>
                    </a:lstStyle>
                    <a:p>
                      <a:r>
                        <a:rPr kumimoji="1" lang="ja-JP" altLang="en-US" sz="1200" dirty="0" smtClean="0"/>
                        <a:t>個数</a:t>
                      </a:r>
                      <a:endParaRPr kumimoji="1" lang="ja-JP" altLang="en-US" sz="1200" dirty="0"/>
                    </a:p>
                  </a:txBody>
                  <a:tcP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5B9BD5"/>
                    </a:solidFill>
                  </a:tcPr>
                </a:tc>
              </a:tr>
              <a:tr h="203864">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r>
                        <a:rPr kumimoji="1" lang="en-US" altLang="ja-JP" sz="1200" dirty="0" smtClean="0"/>
                        <a:t>xxx</a:t>
                      </a:r>
                      <a:endParaRPr kumimoji="1" lang="ja-JP" altLang="en-US" sz="1200" dirty="0"/>
                    </a:p>
                  </a:txBody>
                  <a:tcP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40000"/>
                      </a:srgbClr>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r>
                        <a:rPr kumimoji="1" lang="en-US" altLang="ja-JP" sz="1200" dirty="0" smtClean="0"/>
                        <a:t>3</a:t>
                      </a:r>
                      <a:endParaRPr kumimoji="1" lang="ja-JP" altLang="en-US" sz="1200" dirty="0"/>
                    </a:p>
                  </a:txBody>
                  <a:tcP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40000"/>
                      </a:srgbClr>
                    </a:solidFill>
                  </a:tcPr>
                </a:tc>
              </a:tr>
              <a:tr h="207839">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r>
                        <a:rPr kumimoji="1" lang="en-US" altLang="ja-JP" sz="1200" dirty="0" err="1" smtClean="0"/>
                        <a:t>yyy</a:t>
                      </a:r>
                      <a:endParaRPr kumimoji="1" lang="ja-JP" altLang="en-US" sz="1200" dirty="0"/>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20000"/>
                      </a:srgbClr>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r>
                        <a:rPr kumimoji="1" lang="en-US" altLang="ja-JP" sz="1200" dirty="0" smtClean="0"/>
                        <a:t>2</a:t>
                      </a:r>
                      <a:endParaRPr kumimoji="1" lang="ja-JP" altLang="en-US" sz="1200" dirty="0"/>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20000"/>
                      </a:srgbClr>
                    </a:solidFill>
                  </a:tcPr>
                </a:tc>
              </a:tr>
              <a:tr h="236082">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r>
                        <a:rPr kumimoji="1" lang="ja-JP" altLang="en-US" sz="1200" dirty="0" smtClean="0"/>
                        <a:t>・・・</a:t>
                      </a:r>
                      <a:endParaRPr kumimoji="1" lang="ja-JP" altLang="en-US" sz="1200" dirty="0"/>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40000"/>
                      </a:srgbClr>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r>
                        <a:rPr kumimoji="1" lang="ja-JP" altLang="en-US" sz="1200" dirty="0" smtClean="0"/>
                        <a:t>・・・</a:t>
                      </a:r>
                      <a:endParaRPr kumimoji="1" lang="ja-JP" altLang="en-US" sz="1200" dirty="0"/>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40000"/>
                      </a:srgbClr>
                    </a:solidFill>
                  </a:tcPr>
                </a:tc>
              </a:tr>
            </a:tbl>
          </a:graphicData>
        </a:graphic>
      </p:graphicFrame>
      <p:sp>
        <p:nvSpPr>
          <p:cNvPr id="123" name="テキスト ボックス 9"/>
          <p:cNvSpPr txBox="1"/>
          <p:nvPr/>
        </p:nvSpPr>
        <p:spPr>
          <a:xfrm>
            <a:off x="1836925" y="5840244"/>
            <a:ext cx="1342008" cy="369332"/>
          </a:xfrm>
          <a:prstGeom prst="rect">
            <a:avLst/>
          </a:prstGeom>
          <a:noFill/>
        </p:spPr>
        <p:txBody>
          <a:bodyPr wrap="square" rtlCol="0">
            <a:spAutoFit/>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r>
              <a:rPr lang="ja-JP" altLang="en-US" sz="1800" dirty="0" smtClean="0"/>
              <a:t>ワード</a:t>
            </a:r>
            <a:r>
              <a:rPr lang="ja-JP" altLang="en-US" sz="1800" dirty="0"/>
              <a:t>リスト</a:t>
            </a:r>
          </a:p>
        </p:txBody>
      </p:sp>
      <p:sp>
        <p:nvSpPr>
          <p:cNvPr id="124" name="テキスト ボックス 9"/>
          <p:cNvSpPr txBox="1"/>
          <p:nvPr/>
        </p:nvSpPr>
        <p:spPr>
          <a:xfrm>
            <a:off x="3469851" y="5786920"/>
            <a:ext cx="1431992" cy="379413"/>
          </a:xfrm>
          <a:prstGeom prst="rect">
            <a:avLst/>
          </a:prstGeom>
          <a:noFill/>
        </p:spPr>
        <p:txBody>
          <a:bodyPr wrap="square" rtlCol="0">
            <a:spAutoFit/>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r>
              <a:rPr lang="ja-JP" altLang="en-US" sz="1800" dirty="0" smtClean="0"/>
              <a:t>特徴ベクトル</a:t>
            </a:r>
            <a:endParaRPr lang="ja-JP" altLang="en-US" sz="1800" dirty="0"/>
          </a:p>
        </p:txBody>
      </p:sp>
      <p:sp>
        <p:nvSpPr>
          <p:cNvPr id="126" name="角丸四角形 125"/>
          <p:cNvSpPr/>
          <p:nvPr/>
        </p:nvSpPr>
        <p:spPr>
          <a:xfrm>
            <a:off x="1076146" y="3044609"/>
            <a:ext cx="849272" cy="206311"/>
          </a:xfrm>
          <a:prstGeom prst="roundRect">
            <a:avLst/>
          </a:prstGeom>
          <a:gradFill rotWithShape="1">
            <a:gsLst>
              <a:gs pos="0">
                <a:srgbClr val="70AD47">
                  <a:lumMod val="110000"/>
                  <a:satMod val="105000"/>
                  <a:tint val="67000"/>
                </a:srgbClr>
              </a:gs>
              <a:gs pos="50000">
                <a:srgbClr val="70AD47">
                  <a:lumMod val="105000"/>
                  <a:satMod val="103000"/>
                  <a:tint val="73000"/>
                </a:srgbClr>
              </a:gs>
              <a:gs pos="100000">
                <a:srgbClr val="70AD47">
                  <a:lumMod val="105000"/>
                  <a:satMod val="109000"/>
                  <a:tint val="81000"/>
                </a:srgbClr>
              </a:gs>
            </a:gsLst>
            <a:lin ang="5400000" scaled="0"/>
          </a:gradFill>
          <a:ln w="6350" cap="flat" cmpd="sng" algn="ctr">
            <a:solidFill>
              <a:srgbClr val="70AD47"/>
            </a:solidFill>
            <a:prstDash val="solid"/>
            <a:miter lim="800000"/>
          </a:ln>
          <a:effectLst/>
        </p:spPr>
        <p:txBody>
          <a:bodyPr rot="0" spcFirstLastPara="0" vertOverflow="overflow" horzOverflow="overflow" vert="horz" wrap="square" lIns="121921" tIns="60959" rIns="121921" bIns="60959"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b="0" i="1" u="none" strike="noStrike" kern="0" cap="none" spc="0" normalizeH="0" baseline="0" noProof="0" dirty="0" smtClean="0">
                <a:ln>
                  <a:noFill/>
                </a:ln>
                <a:solidFill>
                  <a:prstClr val="black"/>
                </a:solidFill>
                <a:effectLst/>
                <a:uLnTx/>
                <a:uFillTx/>
                <a:latin typeface="Calibri" panose="020F0502020204030204"/>
                <a:ea typeface="ＭＳ Ｐゴシック" panose="020B0600070205080204" pitchFamily="50" charset="-128"/>
                <a:cs typeface="+mn-cs"/>
              </a:rPr>
              <a:t>STEP1</a:t>
            </a:r>
            <a:endParaRPr kumimoji="0" lang="ja-JP" altLang="en-US" b="0" i="1" u="none" strike="noStrike" kern="0" cap="none" spc="0" normalizeH="0" baseline="0" noProof="0" dirty="0" smtClean="0">
              <a:ln>
                <a:noFill/>
              </a:ln>
              <a:solidFill>
                <a:prstClr val="black"/>
              </a:solidFill>
              <a:effectLst/>
              <a:uLnTx/>
              <a:uFillTx/>
              <a:latin typeface="Calibri" panose="020F0502020204030204"/>
              <a:ea typeface="ＭＳ Ｐゴシック" panose="020B0600070205080204" pitchFamily="50" charset="-128"/>
              <a:cs typeface="+mn-cs"/>
            </a:endParaRPr>
          </a:p>
        </p:txBody>
      </p:sp>
      <p:sp>
        <p:nvSpPr>
          <p:cNvPr id="132" name="テキスト ボックス 9"/>
          <p:cNvSpPr txBox="1"/>
          <p:nvPr/>
        </p:nvSpPr>
        <p:spPr>
          <a:xfrm>
            <a:off x="2172783" y="3044610"/>
            <a:ext cx="867451" cy="369332"/>
          </a:xfrm>
          <a:prstGeom prst="rect">
            <a:avLst/>
          </a:prstGeom>
          <a:noFill/>
        </p:spPr>
        <p:txBody>
          <a:bodyPr wrap="square" rtlCol="0">
            <a:spAutoFit/>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r>
              <a:rPr lang="ja-JP" altLang="en-US" sz="1800" dirty="0" smtClean="0"/>
              <a:t>関数</a:t>
            </a:r>
            <a:r>
              <a:rPr lang="en-US" altLang="ja-JP" sz="1800" dirty="0" smtClean="0"/>
              <a:t>A</a:t>
            </a:r>
            <a:endParaRPr lang="ja-JP" altLang="en-US" sz="1800" dirty="0"/>
          </a:p>
        </p:txBody>
      </p:sp>
      <p:sp>
        <p:nvSpPr>
          <p:cNvPr id="133" name="テキスト ボックス 9"/>
          <p:cNvSpPr txBox="1"/>
          <p:nvPr/>
        </p:nvSpPr>
        <p:spPr>
          <a:xfrm>
            <a:off x="2103220" y="4496280"/>
            <a:ext cx="798720" cy="369332"/>
          </a:xfrm>
          <a:prstGeom prst="rect">
            <a:avLst/>
          </a:prstGeom>
          <a:noFill/>
        </p:spPr>
        <p:txBody>
          <a:bodyPr wrap="square" rtlCol="0">
            <a:spAutoFit/>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r>
              <a:rPr lang="ja-JP" altLang="en-US" sz="1800" dirty="0" smtClean="0"/>
              <a:t>関数</a:t>
            </a:r>
            <a:r>
              <a:rPr lang="en-US" altLang="ja-JP" sz="1800" dirty="0"/>
              <a:t>B</a:t>
            </a:r>
            <a:endParaRPr lang="ja-JP" altLang="en-US" sz="1800" dirty="0"/>
          </a:p>
        </p:txBody>
      </p:sp>
      <p:sp>
        <p:nvSpPr>
          <p:cNvPr id="134" name="テキスト ボックス 133"/>
          <p:cNvSpPr txBox="1"/>
          <p:nvPr/>
        </p:nvSpPr>
        <p:spPr>
          <a:xfrm>
            <a:off x="3801673" y="3625515"/>
            <a:ext cx="779381" cy="369332"/>
          </a:xfrm>
          <a:prstGeom prst="rect">
            <a:avLst/>
          </a:prstGeom>
          <a:noFill/>
        </p:spPr>
        <p:txBody>
          <a:bodyPr wrap="none" rtlCol="0">
            <a:spAutoFit/>
          </a:bodyPr>
          <a:lstStyle/>
          <a:p>
            <a:pPr fontAlgn="auto">
              <a:spcBef>
                <a:spcPts val="0"/>
              </a:spcBef>
              <a:spcAft>
                <a:spcPts val="0"/>
              </a:spcAft>
            </a:pPr>
            <a:r>
              <a:rPr lang="ja-JP" altLang="en-US" dirty="0">
                <a:solidFill>
                  <a:prstClr val="black"/>
                </a:solidFill>
                <a:latin typeface="Calibri" panose="020F0502020204030204"/>
              </a:rPr>
              <a:t>関数</a:t>
            </a:r>
            <a:r>
              <a:rPr lang="en-US" altLang="ja-JP" dirty="0" smtClean="0">
                <a:solidFill>
                  <a:prstClr val="black"/>
                </a:solidFill>
                <a:latin typeface="Calibri" panose="020F0502020204030204"/>
              </a:rPr>
              <a:t>A</a:t>
            </a:r>
            <a:endParaRPr lang="en-US" altLang="ja-JP" dirty="0">
              <a:solidFill>
                <a:prstClr val="black"/>
              </a:solidFill>
              <a:latin typeface="Calibri" panose="020F0502020204030204"/>
            </a:endParaRPr>
          </a:p>
        </p:txBody>
      </p:sp>
      <p:pic>
        <p:nvPicPr>
          <p:cNvPr id="135" name="図 134"/>
          <p:cNvPicPr/>
          <p:nvPr/>
        </p:nvPicPr>
        <p:blipFill>
          <a:blip r:embed="rId3"/>
          <a:stretch>
            <a:fillRect/>
          </a:stretch>
        </p:blipFill>
        <p:spPr>
          <a:xfrm>
            <a:off x="3533035" y="3892432"/>
            <a:ext cx="1316659" cy="375887"/>
          </a:xfrm>
          <a:prstGeom prst="rect">
            <a:avLst/>
          </a:prstGeom>
        </p:spPr>
      </p:pic>
      <p:pic>
        <p:nvPicPr>
          <p:cNvPr id="136" name="図 135"/>
          <p:cNvPicPr/>
          <p:nvPr/>
        </p:nvPicPr>
        <p:blipFill>
          <a:blip r:embed="rId4"/>
          <a:stretch>
            <a:fillRect/>
          </a:stretch>
        </p:blipFill>
        <p:spPr>
          <a:xfrm>
            <a:off x="3546914" y="5386839"/>
            <a:ext cx="1270189" cy="374648"/>
          </a:xfrm>
          <a:prstGeom prst="rect">
            <a:avLst/>
          </a:prstGeom>
        </p:spPr>
      </p:pic>
      <p:sp>
        <p:nvSpPr>
          <p:cNvPr id="137" name="正方形/長方形 136"/>
          <p:cNvSpPr/>
          <p:nvPr/>
        </p:nvSpPr>
        <p:spPr>
          <a:xfrm>
            <a:off x="3749609" y="5066081"/>
            <a:ext cx="771365" cy="369332"/>
          </a:xfrm>
          <a:prstGeom prst="rect">
            <a:avLst/>
          </a:prstGeom>
        </p:spPr>
        <p:txBody>
          <a:bodyPr wrap="none">
            <a:spAutoFit/>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ja-JP" altLang="en-US" sz="1800" b="0" i="0" u="none" strike="noStrike" kern="1200" cap="none" spc="0" normalizeH="0" baseline="0" noProof="0" dirty="0">
                <a:ln>
                  <a:noFill/>
                </a:ln>
                <a:solidFill>
                  <a:prstClr val="black"/>
                </a:solidFill>
                <a:effectLst/>
                <a:uLnTx/>
                <a:uFillTx/>
                <a:ea typeface="ＭＳ Ｐゴシック" pitchFamily="50" charset="-128"/>
                <a:cs typeface="+mn-cs"/>
              </a:rPr>
              <a:t>関数</a:t>
            </a:r>
            <a:r>
              <a:rPr kumimoji="0" lang="en-US" altLang="ja-JP" sz="1800" b="0" i="0" u="none" strike="noStrike" kern="1200" cap="none" spc="0" normalizeH="0" baseline="0" noProof="0" dirty="0" smtClean="0">
                <a:ln>
                  <a:noFill/>
                </a:ln>
                <a:solidFill>
                  <a:prstClr val="black"/>
                </a:solidFill>
                <a:effectLst/>
                <a:uLnTx/>
                <a:uFillTx/>
                <a:latin typeface="Calibri" panose="020F0502020204030204"/>
                <a:ea typeface="ＭＳ Ｐゴシック" pitchFamily="50" charset="-128"/>
                <a:cs typeface="+mn-cs"/>
              </a:rPr>
              <a:t>B</a:t>
            </a:r>
            <a:endParaRPr kumimoji="0" lang="en-US" altLang="ja-JP" sz="1800" b="0" i="0" u="none" strike="noStrike" kern="1200" cap="none" spc="0" normalizeH="0" baseline="0" noProof="0" dirty="0">
              <a:ln>
                <a:noFill/>
              </a:ln>
              <a:solidFill>
                <a:prstClr val="black"/>
              </a:solidFill>
              <a:effectLst/>
              <a:uLnTx/>
              <a:uFillTx/>
              <a:latin typeface="Calibri" panose="020F0502020204030204"/>
              <a:ea typeface="ＭＳ Ｐゴシック" pitchFamily="50" charset="-128"/>
              <a:cs typeface="+mn-cs"/>
            </a:endParaRPr>
          </a:p>
        </p:txBody>
      </p:sp>
      <p:sp>
        <p:nvSpPr>
          <p:cNvPr id="138" name="角丸四角形 137"/>
          <p:cNvSpPr/>
          <p:nvPr/>
        </p:nvSpPr>
        <p:spPr>
          <a:xfrm>
            <a:off x="5315650" y="3832488"/>
            <a:ext cx="1007848" cy="784012"/>
          </a:xfrm>
          <a:prstGeom prst="roundRect">
            <a:avLst/>
          </a:prstGeom>
          <a:gradFill rotWithShape="1">
            <a:gsLst>
              <a:gs pos="0">
                <a:srgbClr val="FFC000">
                  <a:lumMod val="110000"/>
                  <a:satMod val="105000"/>
                  <a:tint val="67000"/>
                </a:srgbClr>
              </a:gs>
              <a:gs pos="50000">
                <a:srgbClr val="FFC000">
                  <a:lumMod val="105000"/>
                  <a:satMod val="103000"/>
                  <a:tint val="73000"/>
                </a:srgbClr>
              </a:gs>
              <a:gs pos="100000">
                <a:srgbClr val="FFC000">
                  <a:lumMod val="105000"/>
                  <a:satMod val="109000"/>
                  <a:tint val="81000"/>
                </a:srgbClr>
              </a:gs>
            </a:gsLst>
            <a:lin ang="5400000" scaled="0"/>
          </a:gradFill>
          <a:ln w="6350" cap="flat" cmpd="sng" algn="ctr">
            <a:solidFill>
              <a:srgbClr val="FFC000"/>
            </a:solidFill>
            <a:prstDash val="solid"/>
            <a:miter lim="800000"/>
          </a:ln>
          <a:effectLst/>
        </p:spPr>
        <p:txBody>
          <a:bodyPr rot="0" spcFirstLastPara="0" vertOverflow="overflow" horzOverflow="overflow" vert="horz" wrap="square" lIns="121921" tIns="60959" rIns="121921" bIns="60959"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b="0" i="0" u="none" strike="noStrike" kern="0" cap="none" spc="0" normalizeH="0" baseline="0" noProof="0" dirty="0" smtClean="0">
                <a:ln>
                  <a:noFill/>
                </a:ln>
                <a:solidFill>
                  <a:prstClr val="black"/>
                </a:solidFill>
                <a:effectLst/>
                <a:uLnTx/>
                <a:uFillTx/>
                <a:latin typeface="Calibri" panose="020F0502020204030204"/>
                <a:ea typeface="ＭＳ Ｐゴシック" panose="020B0600070205080204" pitchFamily="50" charset="-128"/>
                <a:cs typeface="+mn-cs"/>
              </a:rPr>
              <a:t>関数</a:t>
            </a:r>
            <a:r>
              <a:rPr kumimoji="0" lang="en-US" altLang="ja-JP" b="0" i="0" u="none" strike="noStrike" kern="0" cap="none" spc="0" normalizeH="0" baseline="0" noProof="0" dirty="0" smtClean="0">
                <a:ln>
                  <a:noFill/>
                </a:ln>
                <a:solidFill>
                  <a:prstClr val="black"/>
                </a:solidFill>
                <a:effectLst/>
                <a:uLnTx/>
                <a:uFillTx/>
                <a:latin typeface="Calibri" panose="020F0502020204030204"/>
                <a:ea typeface="ＭＳ Ｐゴシック" panose="020B0600070205080204" pitchFamily="50" charset="-128"/>
                <a:cs typeface="+mn-cs"/>
              </a:rPr>
              <a:t>A</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b="0" i="0" u="none" strike="noStrike" kern="0" cap="none" spc="0" normalizeH="0" baseline="0" noProof="0" dirty="0" smtClean="0">
                <a:ln>
                  <a:noFill/>
                </a:ln>
                <a:solidFill>
                  <a:prstClr val="black"/>
                </a:solidFill>
                <a:effectLst/>
                <a:uLnTx/>
                <a:uFillTx/>
                <a:latin typeface="Calibri" panose="020F0502020204030204"/>
                <a:ea typeface="ＭＳ Ｐゴシック" panose="020B0600070205080204" pitchFamily="50" charset="-128"/>
                <a:cs typeface="+mn-cs"/>
              </a:rPr>
              <a:t>関数</a:t>
            </a:r>
            <a:r>
              <a:rPr kumimoji="0" lang="en-US" altLang="ja-JP" b="0" i="0" u="none" strike="noStrike" kern="0" cap="none" spc="0" normalizeH="0" baseline="0" noProof="0" dirty="0" smtClean="0">
                <a:ln>
                  <a:noFill/>
                </a:ln>
                <a:solidFill>
                  <a:prstClr val="black"/>
                </a:solidFill>
                <a:effectLst/>
                <a:uLnTx/>
                <a:uFillTx/>
                <a:latin typeface="Calibri" panose="020F0502020204030204"/>
                <a:ea typeface="ＭＳ Ｐゴシック" panose="020B0600070205080204" pitchFamily="50" charset="-128"/>
                <a:cs typeface="+mn-cs"/>
              </a:rPr>
              <a:t>B</a:t>
            </a:r>
          </a:p>
        </p:txBody>
      </p:sp>
      <p:sp>
        <p:nvSpPr>
          <p:cNvPr id="139" name="角丸四角形 138"/>
          <p:cNvSpPr/>
          <p:nvPr/>
        </p:nvSpPr>
        <p:spPr>
          <a:xfrm>
            <a:off x="5317639" y="4675086"/>
            <a:ext cx="954856" cy="937642"/>
          </a:xfrm>
          <a:prstGeom prst="roundRect">
            <a:avLst/>
          </a:prstGeom>
          <a:gradFill rotWithShape="1">
            <a:gsLst>
              <a:gs pos="0">
                <a:srgbClr val="FFC000">
                  <a:lumMod val="110000"/>
                  <a:satMod val="105000"/>
                  <a:tint val="67000"/>
                </a:srgbClr>
              </a:gs>
              <a:gs pos="50000">
                <a:srgbClr val="FFC000">
                  <a:lumMod val="105000"/>
                  <a:satMod val="103000"/>
                  <a:tint val="73000"/>
                </a:srgbClr>
              </a:gs>
              <a:gs pos="100000">
                <a:srgbClr val="FFC000">
                  <a:lumMod val="105000"/>
                  <a:satMod val="109000"/>
                  <a:tint val="81000"/>
                </a:srgbClr>
              </a:gs>
            </a:gsLst>
            <a:lin ang="5400000" scaled="0"/>
          </a:gradFill>
          <a:ln w="6350" cap="flat" cmpd="sng" algn="ctr">
            <a:solidFill>
              <a:srgbClr val="FFC000"/>
            </a:solidFill>
            <a:prstDash val="solid"/>
            <a:miter lim="800000"/>
          </a:ln>
          <a:effectLst/>
        </p:spPr>
        <p:txBody>
          <a:bodyPr rot="0" spcFirstLastPara="0" vertOverflow="overflow" horzOverflow="overflow" vert="horz" wrap="square" lIns="121921" tIns="60959" rIns="121921" bIns="60959"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b="0" i="0" u="none" strike="noStrike" kern="0" cap="none" spc="0" normalizeH="0" baseline="0" noProof="0" dirty="0" smtClean="0">
                <a:ln>
                  <a:noFill/>
                </a:ln>
                <a:solidFill>
                  <a:prstClr val="black"/>
                </a:solidFill>
                <a:effectLst/>
                <a:uLnTx/>
                <a:uFillTx/>
                <a:latin typeface="Calibri" panose="020F0502020204030204"/>
                <a:ea typeface="ＭＳ Ｐゴシック" panose="020B0600070205080204" pitchFamily="50" charset="-128"/>
                <a:cs typeface="+mn-cs"/>
              </a:rPr>
              <a:t>関数</a:t>
            </a:r>
            <a:r>
              <a:rPr kumimoji="0" lang="en-US" altLang="ja-JP" b="0" i="0" u="none" strike="noStrike" kern="0" cap="none" spc="0" normalizeH="0" baseline="0" noProof="0" dirty="0" smtClean="0">
                <a:ln>
                  <a:noFill/>
                </a:ln>
                <a:solidFill>
                  <a:prstClr val="black"/>
                </a:solidFill>
                <a:effectLst/>
                <a:uLnTx/>
                <a:uFillTx/>
                <a:latin typeface="Calibri" panose="020F0502020204030204"/>
                <a:ea typeface="ＭＳ Ｐゴシック" panose="020B0600070205080204" pitchFamily="50" charset="-128"/>
                <a:cs typeface="+mn-cs"/>
              </a:rPr>
              <a:t>C</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b="0" i="0" u="none" strike="noStrike" kern="0" cap="none" spc="0" normalizeH="0" baseline="0" noProof="0" dirty="0" smtClean="0">
                <a:ln>
                  <a:noFill/>
                </a:ln>
                <a:solidFill>
                  <a:prstClr val="black"/>
                </a:solidFill>
                <a:effectLst/>
                <a:uLnTx/>
                <a:uFillTx/>
                <a:latin typeface="Calibri" panose="020F0502020204030204"/>
                <a:ea typeface="ＭＳ Ｐゴシック" panose="020B0600070205080204" pitchFamily="50" charset="-128"/>
                <a:cs typeface="+mn-cs"/>
              </a:rPr>
              <a:t>関数</a:t>
            </a:r>
            <a:r>
              <a:rPr kumimoji="0" lang="en-US" altLang="ja-JP" b="0" i="0" u="none" strike="noStrike" kern="0" cap="none" spc="0" normalizeH="0" baseline="0" noProof="0" dirty="0" smtClean="0">
                <a:ln>
                  <a:noFill/>
                </a:ln>
                <a:solidFill>
                  <a:prstClr val="black"/>
                </a:solidFill>
                <a:effectLst/>
                <a:uLnTx/>
                <a:uFillTx/>
                <a:latin typeface="Calibri" panose="020F0502020204030204"/>
                <a:ea typeface="ＭＳ Ｐゴシック" panose="020B0600070205080204" pitchFamily="50" charset="-128"/>
                <a:cs typeface="+mn-cs"/>
              </a:rPr>
              <a:t>D</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b="0" i="0" u="none" strike="noStrike" kern="0" cap="none" spc="0" normalizeH="0" baseline="0" noProof="0" dirty="0" smtClean="0">
                <a:ln>
                  <a:noFill/>
                </a:ln>
                <a:solidFill>
                  <a:prstClr val="black"/>
                </a:solidFill>
                <a:effectLst/>
                <a:uLnTx/>
                <a:uFillTx/>
                <a:latin typeface="Calibri" panose="020F0502020204030204"/>
                <a:ea typeface="ＭＳ Ｐゴシック" panose="020B0600070205080204" pitchFamily="50" charset="-128"/>
                <a:cs typeface="+mn-cs"/>
              </a:rPr>
              <a:t>関数</a:t>
            </a:r>
            <a:r>
              <a:rPr kumimoji="0" lang="en-US" altLang="ja-JP" b="0" i="0" u="none" strike="noStrike" kern="0" cap="none" spc="0" normalizeH="0" baseline="0" noProof="0" dirty="0" smtClean="0">
                <a:ln>
                  <a:noFill/>
                </a:ln>
                <a:solidFill>
                  <a:prstClr val="black"/>
                </a:solidFill>
                <a:effectLst/>
                <a:uLnTx/>
                <a:uFillTx/>
                <a:latin typeface="Calibri" panose="020F0502020204030204"/>
                <a:ea typeface="ＭＳ Ｐゴシック" panose="020B0600070205080204" pitchFamily="50" charset="-128"/>
                <a:cs typeface="+mn-cs"/>
              </a:rPr>
              <a:t>E</a:t>
            </a:r>
          </a:p>
        </p:txBody>
      </p:sp>
      <p:sp>
        <p:nvSpPr>
          <p:cNvPr id="141" name="テキスト ボックス 9"/>
          <p:cNvSpPr txBox="1"/>
          <p:nvPr/>
        </p:nvSpPr>
        <p:spPr>
          <a:xfrm>
            <a:off x="5400931" y="5761487"/>
            <a:ext cx="972034" cy="369332"/>
          </a:xfrm>
          <a:prstGeom prst="rect">
            <a:avLst/>
          </a:prstGeom>
          <a:noFill/>
        </p:spPr>
        <p:txBody>
          <a:bodyPr wrap="square" rtlCol="0">
            <a:spAutoFit/>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r>
              <a:rPr lang="ja-JP" altLang="en-US" sz="1800" dirty="0"/>
              <a:t>クラスタ</a:t>
            </a:r>
          </a:p>
        </p:txBody>
      </p:sp>
      <p:graphicFrame>
        <p:nvGraphicFramePr>
          <p:cNvPr id="142" name="表 141"/>
          <p:cNvGraphicFramePr>
            <a:graphicFrameLocks noGrp="1"/>
          </p:cNvGraphicFramePr>
          <p:nvPr>
            <p:extLst>
              <p:ext uri="{D42A27DB-BD31-4B8C-83A1-F6EECF244321}">
                <p14:modId xmlns:p14="http://schemas.microsoft.com/office/powerpoint/2010/main" val="3655775457"/>
              </p:ext>
            </p:extLst>
          </p:nvPr>
        </p:nvGraphicFramePr>
        <p:xfrm>
          <a:off x="6838921" y="3486366"/>
          <a:ext cx="2134882" cy="2377440"/>
        </p:xfrm>
        <a:graphic>
          <a:graphicData uri="http://schemas.openxmlformats.org/drawingml/2006/table">
            <a:tbl>
              <a:tblPr firstRow="1" bandRow="1"/>
              <a:tblGrid>
                <a:gridCol w="679245"/>
                <a:gridCol w="659700"/>
                <a:gridCol w="795937"/>
              </a:tblGrid>
              <a:tr h="214375">
                <a:tc>
                  <a:txBody>
                    <a:bodyPr/>
                    <a:lstStyle>
                      <a:lvl1pPr marL="0" algn="l" defTabSz="914400" rtl="0" eaLnBrk="1" latinLnBrk="0" hangingPunct="1">
                        <a:defRPr kumimoji="1" sz="1800" b="1" kern="1200">
                          <a:solidFill>
                            <a:schemeClr val="lt1"/>
                          </a:solidFill>
                          <a:latin typeface="Calibri" panose="020F0502020204030204"/>
                        </a:defRPr>
                      </a:lvl1pPr>
                      <a:lvl2pPr marL="457200" algn="l" defTabSz="914400" rtl="0" eaLnBrk="1" latinLnBrk="0" hangingPunct="1">
                        <a:defRPr kumimoji="1" sz="1800" b="1" kern="1200">
                          <a:solidFill>
                            <a:schemeClr val="lt1"/>
                          </a:solidFill>
                          <a:latin typeface="Calibri" panose="020F0502020204030204"/>
                        </a:defRPr>
                      </a:lvl2pPr>
                      <a:lvl3pPr marL="914400" algn="l" defTabSz="914400" rtl="0" eaLnBrk="1" latinLnBrk="0" hangingPunct="1">
                        <a:defRPr kumimoji="1" sz="1800" b="1" kern="1200">
                          <a:solidFill>
                            <a:schemeClr val="lt1"/>
                          </a:solidFill>
                          <a:latin typeface="Calibri" panose="020F0502020204030204"/>
                        </a:defRPr>
                      </a:lvl3pPr>
                      <a:lvl4pPr marL="1371600" algn="l" defTabSz="914400" rtl="0" eaLnBrk="1" latinLnBrk="0" hangingPunct="1">
                        <a:defRPr kumimoji="1" sz="1800" b="1" kern="1200">
                          <a:solidFill>
                            <a:schemeClr val="lt1"/>
                          </a:solidFill>
                          <a:latin typeface="Calibri" panose="020F0502020204030204"/>
                        </a:defRPr>
                      </a:lvl4pPr>
                      <a:lvl5pPr marL="1828800" algn="l" defTabSz="914400" rtl="0" eaLnBrk="1" latinLnBrk="0" hangingPunct="1">
                        <a:defRPr kumimoji="1" sz="1800" b="1" kern="1200">
                          <a:solidFill>
                            <a:schemeClr val="lt1"/>
                          </a:solidFill>
                          <a:latin typeface="Calibri" panose="020F0502020204030204"/>
                        </a:defRPr>
                      </a:lvl5pPr>
                      <a:lvl6pPr marL="2286000" algn="l" defTabSz="914400" rtl="0" eaLnBrk="1" latinLnBrk="0" hangingPunct="1">
                        <a:defRPr kumimoji="1" sz="1800" b="1" kern="1200">
                          <a:solidFill>
                            <a:schemeClr val="lt1"/>
                          </a:solidFill>
                          <a:latin typeface="Calibri" panose="020F0502020204030204"/>
                        </a:defRPr>
                      </a:lvl6pPr>
                      <a:lvl7pPr marL="2743200" algn="l" defTabSz="914400" rtl="0" eaLnBrk="1" latinLnBrk="0" hangingPunct="1">
                        <a:defRPr kumimoji="1" sz="1800" b="1" kern="1200">
                          <a:solidFill>
                            <a:schemeClr val="lt1"/>
                          </a:solidFill>
                          <a:latin typeface="Calibri" panose="020F0502020204030204"/>
                        </a:defRPr>
                      </a:lvl7pPr>
                      <a:lvl8pPr marL="3200400" algn="l" defTabSz="914400" rtl="0" eaLnBrk="1" latinLnBrk="0" hangingPunct="1">
                        <a:defRPr kumimoji="1" sz="1800" b="1" kern="1200">
                          <a:solidFill>
                            <a:schemeClr val="lt1"/>
                          </a:solidFill>
                          <a:latin typeface="Calibri" panose="020F0502020204030204"/>
                        </a:defRPr>
                      </a:lvl8pPr>
                      <a:lvl9pPr marL="3657600" algn="l" defTabSz="914400" rtl="0" eaLnBrk="1" latinLnBrk="0" hangingPunct="1">
                        <a:defRPr kumimoji="1" sz="1800" b="1" kern="1200">
                          <a:solidFill>
                            <a:schemeClr val="lt1"/>
                          </a:solidFill>
                          <a:latin typeface="Calibri" panose="020F0502020204030204"/>
                        </a:defRPr>
                      </a:lvl9pPr>
                    </a:lstStyle>
                    <a:p>
                      <a:r>
                        <a:rPr kumimoji="1" lang="ja-JP" altLang="en-US" sz="1200" baseline="0" dirty="0" smtClean="0"/>
                        <a:t>類似度</a:t>
                      </a:r>
                      <a:endParaRPr kumimoji="1" lang="ja-JP" altLang="en-US" sz="1200" baseline="0" dirty="0"/>
                    </a:p>
                  </a:txBody>
                  <a:tcP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5B9BD5"/>
                    </a:solidFill>
                  </a:tcPr>
                </a:tc>
                <a:tc>
                  <a:txBody>
                    <a:bodyPr/>
                    <a:lstStyle>
                      <a:lvl1pPr marL="0" algn="l" defTabSz="914400" rtl="0" eaLnBrk="1" latinLnBrk="0" hangingPunct="1">
                        <a:defRPr kumimoji="1" sz="1800" b="1" kern="1200">
                          <a:solidFill>
                            <a:schemeClr val="lt1"/>
                          </a:solidFill>
                          <a:latin typeface="Calibri" panose="020F0502020204030204"/>
                        </a:defRPr>
                      </a:lvl1pPr>
                      <a:lvl2pPr marL="457200" algn="l" defTabSz="914400" rtl="0" eaLnBrk="1" latinLnBrk="0" hangingPunct="1">
                        <a:defRPr kumimoji="1" sz="1800" b="1" kern="1200">
                          <a:solidFill>
                            <a:schemeClr val="lt1"/>
                          </a:solidFill>
                          <a:latin typeface="Calibri" panose="020F0502020204030204"/>
                        </a:defRPr>
                      </a:lvl2pPr>
                      <a:lvl3pPr marL="914400" algn="l" defTabSz="914400" rtl="0" eaLnBrk="1" latinLnBrk="0" hangingPunct="1">
                        <a:defRPr kumimoji="1" sz="1800" b="1" kern="1200">
                          <a:solidFill>
                            <a:schemeClr val="lt1"/>
                          </a:solidFill>
                          <a:latin typeface="Calibri" panose="020F0502020204030204"/>
                        </a:defRPr>
                      </a:lvl3pPr>
                      <a:lvl4pPr marL="1371600" algn="l" defTabSz="914400" rtl="0" eaLnBrk="1" latinLnBrk="0" hangingPunct="1">
                        <a:defRPr kumimoji="1" sz="1800" b="1" kern="1200">
                          <a:solidFill>
                            <a:schemeClr val="lt1"/>
                          </a:solidFill>
                          <a:latin typeface="Calibri" panose="020F0502020204030204"/>
                        </a:defRPr>
                      </a:lvl4pPr>
                      <a:lvl5pPr marL="1828800" algn="l" defTabSz="914400" rtl="0" eaLnBrk="1" latinLnBrk="0" hangingPunct="1">
                        <a:defRPr kumimoji="1" sz="1800" b="1" kern="1200">
                          <a:solidFill>
                            <a:schemeClr val="lt1"/>
                          </a:solidFill>
                          <a:latin typeface="Calibri" panose="020F0502020204030204"/>
                        </a:defRPr>
                      </a:lvl5pPr>
                      <a:lvl6pPr marL="2286000" algn="l" defTabSz="914400" rtl="0" eaLnBrk="1" latinLnBrk="0" hangingPunct="1">
                        <a:defRPr kumimoji="1" sz="1800" b="1" kern="1200">
                          <a:solidFill>
                            <a:schemeClr val="lt1"/>
                          </a:solidFill>
                          <a:latin typeface="Calibri" panose="020F0502020204030204"/>
                        </a:defRPr>
                      </a:lvl6pPr>
                      <a:lvl7pPr marL="2743200" algn="l" defTabSz="914400" rtl="0" eaLnBrk="1" latinLnBrk="0" hangingPunct="1">
                        <a:defRPr kumimoji="1" sz="1800" b="1" kern="1200">
                          <a:solidFill>
                            <a:schemeClr val="lt1"/>
                          </a:solidFill>
                          <a:latin typeface="Calibri" panose="020F0502020204030204"/>
                        </a:defRPr>
                      </a:lvl7pPr>
                      <a:lvl8pPr marL="3200400" algn="l" defTabSz="914400" rtl="0" eaLnBrk="1" latinLnBrk="0" hangingPunct="1">
                        <a:defRPr kumimoji="1" sz="1800" b="1" kern="1200">
                          <a:solidFill>
                            <a:schemeClr val="lt1"/>
                          </a:solidFill>
                          <a:latin typeface="Calibri" panose="020F0502020204030204"/>
                        </a:defRPr>
                      </a:lvl8pPr>
                      <a:lvl9pPr marL="3657600" algn="l" defTabSz="914400" rtl="0" eaLnBrk="1" latinLnBrk="0" hangingPunct="1">
                        <a:defRPr kumimoji="1" sz="1800" b="1" kern="1200">
                          <a:solidFill>
                            <a:schemeClr val="lt1"/>
                          </a:solidFill>
                          <a:latin typeface="Calibri" panose="020F0502020204030204"/>
                        </a:defRPr>
                      </a:lvl9pPr>
                    </a:lstStyle>
                    <a:p>
                      <a:r>
                        <a:rPr kumimoji="1" lang="ja-JP" altLang="en-US" sz="1200" baseline="0" dirty="0" smtClean="0"/>
                        <a:t>関数対</a:t>
                      </a:r>
                      <a:endParaRPr kumimoji="1" lang="ja-JP" altLang="en-US" sz="1200" baseline="0" dirty="0"/>
                    </a:p>
                  </a:txBody>
                  <a:tcP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5B9BD5"/>
                    </a:solidFill>
                  </a:tcPr>
                </a:tc>
                <a:tc>
                  <a:txBody>
                    <a:bodyPr/>
                    <a:lstStyle>
                      <a:lvl1pPr marL="0" algn="l" defTabSz="914400" rtl="0" eaLnBrk="1" latinLnBrk="0" hangingPunct="1">
                        <a:defRPr kumimoji="1" sz="1800" b="1" kern="1200">
                          <a:solidFill>
                            <a:schemeClr val="lt1"/>
                          </a:solidFill>
                          <a:latin typeface="Calibri" panose="020F0502020204030204"/>
                        </a:defRPr>
                      </a:lvl1pPr>
                      <a:lvl2pPr marL="457200" algn="l" defTabSz="914400" rtl="0" eaLnBrk="1" latinLnBrk="0" hangingPunct="1">
                        <a:defRPr kumimoji="1" sz="1800" b="1" kern="1200">
                          <a:solidFill>
                            <a:schemeClr val="lt1"/>
                          </a:solidFill>
                          <a:latin typeface="Calibri" panose="020F0502020204030204"/>
                        </a:defRPr>
                      </a:lvl2pPr>
                      <a:lvl3pPr marL="914400" algn="l" defTabSz="914400" rtl="0" eaLnBrk="1" latinLnBrk="0" hangingPunct="1">
                        <a:defRPr kumimoji="1" sz="1800" b="1" kern="1200">
                          <a:solidFill>
                            <a:schemeClr val="lt1"/>
                          </a:solidFill>
                          <a:latin typeface="Calibri" panose="020F0502020204030204"/>
                        </a:defRPr>
                      </a:lvl3pPr>
                      <a:lvl4pPr marL="1371600" algn="l" defTabSz="914400" rtl="0" eaLnBrk="1" latinLnBrk="0" hangingPunct="1">
                        <a:defRPr kumimoji="1" sz="1800" b="1" kern="1200">
                          <a:solidFill>
                            <a:schemeClr val="lt1"/>
                          </a:solidFill>
                          <a:latin typeface="Calibri" panose="020F0502020204030204"/>
                        </a:defRPr>
                      </a:lvl4pPr>
                      <a:lvl5pPr marL="1828800" algn="l" defTabSz="914400" rtl="0" eaLnBrk="1" latinLnBrk="0" hangingPunct="1">
                        <a:defRPr kumimoji="1" sz="1800" b="1" kern="1200">
                          <a:solidFill>
                            <a:schemeClr val="lt1"/>
                          </a:solidFill>
                          <a:latin typeface="Calibri" panose="020F0502020204030204"/>
                        </a:defRPr>
                      </a:lvl5pPr>
                      <a:lvl6pPr marL="2286000" algn="l" defTabSz="914400" rtl="0" eaLnBrk="1" latinLnBrk="0" hangingPunct="1">
                        <a:defRPr kumimoji="1" sz="1800" b="1" kern="1200">
                          <a:solidFill>
                            <a:schemeClr val="lt1"/>
                          </a:solidFill>
                          <a:latin typeface="Calibri" panose="020F0502020204030204"/>
                        </a:defRPr>
                      </a:lvl6pPr>
                      <a:lvl7pPr marL="2743200" algn="l" defTabSz="914400" rtl="0" eaLnBrk="1" latinLnBrk="0" hangingPunct="1">
                        <a:defRPr kumimoji="1" sz="1800" b="1" kern="1200">
                          <a:solidFill>
                            <a:schemeClr val="lt1"/>
                          </a:solidFill>
                          <a:latin typeface="Calibri" panose="020F0502020204030204"/>
                        </a:defRPr>
                      </a:lvl7pPr>
                      <a:lvl8pPr marL="3200400" algn="l" defTabSz="914400" rtl="0" eaLnBrk="1" latinLnBrk="0" hangingPunct="1">
                        <a:defRPr kumimoji="1" sz="1800" b="1" kern="1200">
                          <a:solidFill>
                            <a:schemeClr val="lt1"/>
                          </a:solidFill>
                          <a:latin typeface="Calibri" panose="020F0502020204030204"/>
                        </a:defRPr>
                      </a:lvl8pPr>
                      <a:lvl9pPr marL="3657600" algn="l" defTabSz="914400" rtl="0" eaLnBrk="1" latinLnBrk="0" hangingPunct="1">
                        <a:defRPr kumimoji="1" sz="1800" b="1" kern="1200">
                          <a:solidFill>
                            <a:schemeClr val="lt1"/>
                          </a:solidFill>
                          <a:latin typeface="Calibri" panose="020F0502020204030204"/>
                        </a:defRPr>
                      </a:lvl9pPr>
                    </a:lstStyle>
                    <a:p>
                      <a:r>
                        <a:rPr kumimoji="1" lang="ja-JP" altLang="en-US" sz="1200" baseline="0" dirty="0" smtClean="0"/>
                        <a:t>クローン</a:t>
                      </a:r>
                      <a:endParaRPr kumimoji="1" lang="ja-JP" altLang="en-US" sz="1200" baseline="0" dirty="0"/>
                    </a:p>
                  </a:txBody>
                  <a:tcP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5B9BD5"/>
                    </a:solidFill>
                  </a:tcPr>
                </a:tc>
              </a:tr>
              <a:tr h="357291">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r>
                        <a:rPr kumimoji="1" lang="en-US" altLang="ja-JP" sz="1200" baseline="0" dirty="0" smtClean="0"/>
                        <a:t>0.95</a:t>
                      </a:r>
                      <a:endParaRPr kumimoji="1" lang="ja-JP" altLang="en-US" sz="1200" baseline="0" dirty="0"/>
                    </a:p>
                  </a:txBody>
                  <a:tcP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40000"/>
                      </a:srgbClr>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r>
                        <a:rPr kumimoji="1" lang="ja-JP" altLang="en-US" sz="1200" baseline="0" dirty="0" smtClean="0"/>
                        <a:t>関数</a:t>
                      </a:r>
                      <a:r>
                        <a:rPr kumimoji="1" lang="en-US" altLang="ja-JP" sz="1200" baseline="0" dirty="0" smtClean="0"/>
                        <a:t>A</a:t>
                      </a:r>
                    </a:p>
                    <a:p>
                      <a:r>
                        <a:rPr kumimoji="1" lang="ja-JP" altLang="en-US" sz="1200" baseline="0" dirty="0" smtClean="0"/>
                        <a:t>関数</a:t>
                      </a:r>
                      <a:r>
                        <a:rPr kumimoji="1" lang="en-US" altLang="ja-JP" sz="1200" baseline="0" dirty="0" smtClean="0"/>
                        <a:t>B</a:t>
                      </a:r>
                      <a:endParaRPr kumimoji="1" lang="ja-JP" altLang="en-US" sz="1200" baseline="0" dirty="0"/>
                    </a:p>
                  </a:txBody>
                  <a:tcP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40000"/>
                      </a:srgbClr>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endParaRPr kumimoji="1" lang="en-US" altLang="ja-JP" sz="1200" baseline="0" dirty="0" smtClean="0"/>
                    </a:p>
                    <a:p>
                      <a:r>
                        <a:rPr kumimoji="1" lang="ja-JP" altLang="en-US" sz="1200" baseline="0" dirty="0" smtClean="0"/>
                        <a:t>　　✔</a:t>
                      </a:r>
                      <a:endParaRPr kumimoji="1" lang="ja-JP" altLang="en-US" sz="1200" baseline="0" dirty="0"/>
                    </a:p>
                  </a:txBody>
                  <a:tcP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40000"/>
                      </a:srgbClr>
                    </a:solidFill>
                  </a:tcPr>
                </a:tc>
              </a:tr>
              <a:tr h="357291">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r>
                        <a:rPr kumimoji="1" lang="en-US" altLang="ja-JP" sz="1200" baseline="0" dirty="0" smtClean="0"/>
                        <a:t>0.70</a:t>
                      </a:r>
                      <a:endParaRPr kumimoji="1" lang="ja-JP" altLang="en-US" sz="1200" baseline="0" dirty="0"/>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20000"/>
                      </a:srgbClr>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r>
                        <a:rPr kumimoji="1" lang="ja-JP" altLang="en-US" sz="1200" baseline="0" dirty="0" smtClean="0"/>
                        <a:t>関数</a:t>
                      </a:r>
                      <a:r>
                        <a:rPr kumimoji="1" lang="en-US" altLang="ja-JP" sz="1200" baseline="0" dirty="0" smtClean="0"/>
                        <a:t>C</a:t>
                      </a:r>
                    </a:p>
                    <a:p>
                      <a:r>
                        <a:rPr kumimoji="1" lang="ja-JP" altLang="en-US" sz="1200" baseline="0" dirty="0" smtClean="0"/>
                        <a:t>関数</a:t>
                      </a:r>
                      <a:r>
                        <a:rPr kumimoji="1" lang="en-US" altLang="ja-JP" sz="1200" baseline="0" dirty="0" smtClean="0"/>
                        <a:t>D</a:t>
                      </a:r>
                      <a:endParaRPr kumimoji="1" lang="ja-JP" altLang="en-US" sz="1200" baseline="0" dirty="0"/>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20000"/>
                      </a:srgbClr>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endParaRPr kumimoji="1" lang="ja-JP" altLang="en-US" sz="1200" baseline="0" dirty="0"/>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20000"/>
                      </a:srgbClr>
                    </a:solidFill>
                  </a:tcPr>
                </a:tc>
              </a:tr>
              <a:tr h="357291">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r>
                        <a:rPr kumimoji="1" lang="en-US" altLang="ja-JP" sz="1200" baseline="0" dirty="0" smtClean="0"/>
                        <a:t>0.70</a:t>
                      </a:r>
                      <a:endParaRPr kumimoji="1" lang="ja-JP" altLang="en-US" sz="1200" baseline="0" dirty="0"/>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40000"/>
                      </a:srgbClr>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r>
                        <a:rPr kumimoji="1" lang="ja-JP" altLang="en-US" sz="1200" baseline="0" dirty="0" smtClean="0"/>
                        <a:t>関数</a:t>
                      </a:r>
                      <a:r>
                        <a:rPr kumimoji="1" lang="en-US" altLang="ja-JP" sz="1200" baseline="0" dirty="0" smtClean="0"/>
                        <a:t>C</a:t>
                      </a:r>
                    </a:p>
                    <a:p>
                      <a:r>
                        <a:rPr kumimoji="1" lang="ja-JP" altLang="en-US" sz="1200" baseline="0" dirty="0" smtClean="0"/>
                        <a:t>関数</a:t>
                      </a:r>
                      <a:r>
                        <a:rPr kumimoji="1" lang="en-US" altLang="ja-JP" sz="1200" baseline="0" dirty="0" smtClean="0"/>
                        <a:t>E</a:t>
                      </a:r>
                      <a:endParaRPr kumimoji="1" lang="ja-JP" altLang="en-US" sz="1200" baseline="0" dirty="0"/>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40000"/>
                      </a:srgbClr>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endParaRPr kumimoji="1" lang="ja-JP" altLang="en-US" sz="1200" baseline="0" dirty="0"/>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40000"/>
                      </a:srgbClr>
                    </a:solidFill>
                  </a:tcPr>
                </a:tc>
              </a:tr>
              <a:tr h="357291">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r>
                        <a:rPr kumimoji="1" lang="en-US" altLang="ja-JP" sz="1200" baseline="0" dirty="0" smtClean="0"/>
                        <a:t>0.90</a:t>
                      </a:r>
                      <a:endParaRPr kumimoji="1" lang="ja-JP" altLang="en-US" sz="1200" baseline="0" dirty="0"/>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20000"/>
                      </a:srgbClr>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r>
                        <a:rPr kumimoji="1" lang="ja-JP" altLang="en-US" sz="1200" baseline="0" dirty="0" smtClean="0"/>
                        <a:t>関数</a:t>
                      </a:r>
                      <a:r>
                        <a:rPr kumimoji="1" lang="en-US" altLang="ja-JP" sz="1200" baseline="0" dirty="0" smtClean="0"/>
                        <a:t>D</a:t>
                      </a:r>
                    </a:p>
                    <a:p>
                      <a:r>
                        <a:rPr kumimoji="1" lang="ja-JP" altLang="en-US" sz="1200" baseline="0" dirty="0" smtClean="0"/>
                        <a:t>関数</a:t>
                      </a:r>
                      <a:r>
                        <a:rPr kumimoji="1" lang="en-US" altLang="ja-JP" sz="1200" baseline="0" dirty="0" smtClean="0"/>
                        <a:t>E</a:t>
                      </a:r>
                      <a:endParaRPr kumimoji="1" lang="ja-JP" altLang="en-US" sz="1200" baseline="0" dirty="0"/>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20000"/>
                      </a:srgbClr>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endParaRPr kumimoji="1" lang="en-US" altLang="ja-JP" sz="1200" baseline="0" dirty="0" smtClean="0"/>
                    </a:p>
                    <a:p>
                      <a:r>
                        <a:rPr kumimoji="1" lang="ja-JP" altLang="en-US" sz="1200" baseline="0" dirty="0" smtClean="0"/>
                        <a:t>　　✔　</a:t>
                      </a:r>
                      <a:endParaRPr kumimoji="1" lang="ja-JP" altLang="en-US" sz="1200" baseline="0" dirty="0"/>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20000"/>
                      </a:srgbClr>
                    </a:solidFill>
                  </a:tcPr>
                </a:tc>
              </a:tr>
              <a:tr h="214375">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r>
                        <a:rPr kumimoji="1" lang="ja-JP" altLang="en-US" sz="1200" baseline="0" dirty="0" smtClean="0"/>
                        <a:t>　・・・</a:t>
                      </a:r>
                      <a:endParaRPr kumimoji="1" lang="ja-JP" altLang="en-US" sz="1200" baseline="0" dirty="0"/>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40000"/>
                      </a:srgbClr>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r>
                        <a:rPr kumimoji="1" lang="ja-JP" altLang="en-US" sz="1200" baseline="0" dirty="0" smtClean="0"/>
                        <a:t>　・・・</a:t>
                      </a:r>
                      <a:endParaRPr kumimoji="1" lang="ja-JP" altLang="en-US" sz="1200" baseline="0" dirty="0"/>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40000"/>
                      </a:srgbClr>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endParaRPr kumimoji="1" lang="ja-JP" altLang="en-US" sz="1200" baseline="0" dirty="0"/>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40000"/>
                      </a:srgbClr>
                    </a:solidFill>
                  </a:tcPr>
                </a:tc>
              </a:tr>
            </a:tbl>
          </a:graphicData>
        </a:graphic>
      </p:graphicFrame>
      <p:sp>
        <p:nvSpPr>
          <p:cNvPr id="143" name="右矢印 142"/>
          <p:cNvSpPr/>
          <p:nvPr/>
        </p:nvSpPr>
        <p:spPr>
          <a:xfrm>
            <a:off x="3142481" y="3807832"/>
            <a:ext cx="327369" cy="183495"/>
          </a:xfrm>
          <a:prstGeom prst="rightArrow">
            <a:avLst/>
          </a:prstGeom>
          <a:solidFill>
            <a:sysClr val="windowText" lastClr="000000"/>
          </a:solidFill>
          <a:ln w="12700" cap="flat" cmpd="sng" algn="ctr">
            <a:solidFill>
              <a:sysClr val="windowText" lastClr="000000">
                <a:shade val="50000"/>
              </a:sysClr>
            </a:solidFill>
            <a:prstDash val="solid"/>
            <a:miter lim="800000"/>
          </a:ln>
          <a:effectLst/>
        </p:spPr>
        <p:txBody>
          <a:bodyPr rot="0" spcFirstLastPara="0" vertOverflow="overflow" horzOverflow="overflow" vert="horz" wrap="square" lIns="121921" tIns="60959" rIns="121921" bIns="60959"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2400" b="0" i="0" u="none" strike="noStrike" kern="0" cap="none" spc="0" normalizeH="0" baseline="0" noProof="0" smtClean="0">
              <a:ln>
                <a:noFill/>
              </a:ln>
              <a:solidFill>
                <a:prstClr val="white"/>
              </a:solidFill>
              <a:effectLst/>
              <a:uLnTx/>
              <a:uFillTx/>
              <a:latin typeface="Calibri" panose="020F0502020204030204"/>
              <a:ea typeface="ＭＳ Ｐゴシック" panose="020B0600070205080204" pitchFamily="50" charset="-128"/>
              <a:cs typeface="+mn-cs"/>
            </a:endParaRPr>
          </a:p>
        </p:txBody>
      </p:sp>
      <p:sp>
        <p:nvSpPr>
          <p:cNvPr id="144" name="右矢印 143"/>
          <p:cNvSpPr/>
          <p:nvPr/>
        </p:nvSpPr>
        <p:spPr>
          <a:xfrm>
            <a:off x="3142481" y="5335813"/>
            <a:ext cx="327369" cy="183495"/>
          </a:xfrm>
          <a:prstGeom prst="rightArrow">
            <a:avLst/>
          </a:prstGeom>
          <a:solidFill>
            <a:sysClr val="windowText" lastClr="000000"/>
          </a:solidFill>
          <a:ln w="12700" cap="flat" cmpd="sng" algn="ctr">
            <a:solidFill>
              <a:sysClr val="windowText" lastClr="000000">
                <a:shade val="50000"/>
              </a:sysClr>
            </a:solidFill>
            <a:prstDash val="solid"/>
            <a:miter lim="800000"/>
          </a:ln>
          <a:effectLst/>
        </p:spPr>
        <p:txBody>
          <a:bodyPr rot="0" spcFirstLastPara="0" vertOverflow="overflow" horzOverflow="overflow" vert="horz" wrap="square" lIns="121921" tIns="60959" rIns="121921" bIns="60959"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2400" b="0" i="0" u="none" strike="noStrike" kern="0" cap="none" spc="0" normalizeH="0" baseline="0" noProof="0" smtClean="0">
              <a:ln>
                <a:noFill/>
              </a:ln>
              <a:solidFill>
                <a:prstClr val="white"/>
              </a:solidFill>
              <a:effectLst/>
              <a:uLnTx/>
              <a:uFillTx/>
              <a:latin typeface="Calibri" panose="020F0502020204030204"/>
              <a:ea typeface="ＭＳ Ｐゴシック" panose="020B0600070205080204" pitchFamily="50" charset="-128"/>
              <a:cs typeface="+mn-cs"/>
            </a:endParaRPr>
          </a:p>
        </p:txBody>
      </p:sp>
      <p:sp>
        <p:nvSpPr>
          <p:cNvPr id="146" name="右矢印 145"/>
          <p:cNvSpPr/>
          <p:nvPr/>
        </p:nvSpPr>
        <p:spPr>
          <a:xfrm rot="2700000">
            <a:off x="4941799" y="4083327"/>
            <a:ext cx="327369" cy="183495"/>
          </a:xfrm>
          <a:prstGeom prst="rightArrow">
            <a:avLst/>
          </a:prstGeom>
          <a:solidFill>
            <a:sysClr val="windowText" lastClr="000000"/>
          </a:solidFill>
          <a:ln w="12700" cap="flat" cmpd="sng" algn="ctr">
            <a:solidFill>
              <a:sysClr val="windowText" lastClr="000000">
                <a:shade val="50000"/>
              </a:sysClr>
            </a:solidFill>
            <a:prstDash val="solid"/>
            <a:miter lim="800000"/>
          </a:ln>
          <a:effectLst/>
        </p:spPr>
        <p:txBody>
          <a:bodyPr rot="0" spcFirstLastPara="0" vertOverflow="overflow" horzOverflow="overflow" vert="horz" wrap="square" lIns="121921" tIns="60959" rIns="121921" bIns="60959"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2400" b="0" i="0" u="none" strike="noStrike" kern="0" cap="none" spc="0" normalizeH="0" baseline="0" noProof="0" smtClean="0">
              <a:ln>
                <a:noFill/>
              </a:ln>
              <a:solidFill>
                <a:prstClr val="white"/>
              </a:solidFill>
              <a:effectLst/>
              <a:uLnTx/>
              <a:uFillTx/>
              <a:latin typeface="Calibri" panose="020F0502020204030204"/>
              <a:ea typeface="ＭＳ Ｐゴシック" panose="020B0600070205080204" pitchFamily="50" charset="-128"/>
              <a:cs typeface="+mn-cs"/>
            </a:endParaRPr>
          </a:p>
        </p:txBody>
      </p:sp>
      <p:sp>
        <p:nvSpPr>
          <p:cNvPr id="147" name="右矢印 146"/>
          <p:cNvSpPr/>
          <p:nvPr/>
        </p:nvSpPr>
        <p:spPr>
          <a:xfrm rot="18900000">
            <a:off x="4918776" y="5180871"/>
            <a:ext cx="327369" cy="183495"/>
          </a:xfrm>
          <a:prstGeom prst="rightArrow">
            <a:avLst/>
          </a:prstGeom>
          <a:solidFill>
            <a:sysClr val="windowText" lastClr="000000"/>
          </a:solidFill>
          <a:ln w="12700" cap="flat" cmpd="sng" algn="ctr">
            <a:solidFill>
              <a:sysClr val="windowText" lastClr="000000">
                <a:shade val="50000"/>
              </a:sysClr>
            </a:solidFill>
            <a:prstDash val="solid"/>
            <a:miter lim="800000"/>
          </a:ln>
          <a:effectLst/>
        </p:spPr>
        <p:txBody>
          <a:bodyPr rot="0" spcFirstLastPara="0" vertOverflow="overflow" horzOverflow="overflow" vert="horz" wrap="square" lIns="121921" tIns="60959" rIns="121921" bIns="60959"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2400" b="0" i="0" u="none" strike="noStrike" kern="0" cap="none" spc="0" normalizeH="0" baseline="0" noProof="0" smtClean="0">
              <a:ln>
                <a:noFill/>
              </a:ln>
              <a:solidFill>
                <a:prstClr val="white"/>
              </a:solidFill>
              <a:effectLst/>
              <a:uLnTx/>
              <a:uFillTx/>
              <a:latin typeface="Calibri" panose="020F0502020204030204"/>
              <a:ea typeface="ＭＳ Ｐゴシック" panose="020B0600070205080204" pitchFamily="50" charset="-128"/>
              <a:cs typeface="+mn-cs"/>
            </a:endParaRPr>
          </a:p>
        </p:txBody>
      </p:sp>
      <p:sp>
        <p:nvSpPr>
          <p:cNvPr id="148" name="右矢印 147"/>
          <p:cNvSpPr/>
          <p:nvPr/>
        </p:nvSpPr>
        <p:spPr>
          <a:xfrm rot="2700000">
            <a:off x="1499858" y="5000252"/>
            <a:ext cx="327369" cy="183495"/>
          </a:xfrm>
          <a:prstGeom prst="rightArrow">
            <a:avLst/>
          </a:prstGeom>
          <a:solidFill>
            <a:sysClr val="windowText" lastClr="000000"/>
          </a:solidFill>
          <a:ln w="12700" cap="flat" cmpd="sng" algn="ctr">
            <a:solidFill>
              <a:sysClr val="windowText" lastClr="000000">
                <a:shade val="50000"/>
              </a:sysClr>
            </a:solidFill>
            <a:prstDash val="solid"/>
            <a:miter lim="800000"/>
          </a:ln>
          <a:effectLst/>
        </p:spPr>
        <p:txBody>
          <a:bodyPr rot="0" spcFirstLastPara="0" vertOverflow="overflow" horzOverflow="overflow" vert="horz" wrap="square" lIns="121921" tIns="60959" rIns="121921" bIns="60959"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2400" b="0" i="0" u="none" strike="noStrike" kern="0" cap="none" spc="0" normalizeH="0" baseline="0" noProof="0" smtClean="0">
              <a:ln>
                <a:noFill/>
              </a:ln>
              <a:solidFill>
                <a:prstClr val="white"/>
              </a:solidFill>
              <a:effectLst/>
              <a:uLnTx/>
              <a:uFillTx/>
              <a:latin typeface="Calibri" panose="020F0502020204030204"/>
              <a:ea typeface="ＭＳ Ｐゴシック" panose="020B0600070205080204" pitchFamily="50" charset="-128"/>
              <a:cs typeface="+mn-cs"/>
            </a:endParaRPr>
          </a:p>
        </p:txBody>
      </p:sp>
      <p:sp>
        <p:nvSpPr>
          <p:cNvPr id="149" name="右矢印 148"/>
          <p:cNvSpPr/>
          <p:nvPr/>
        </p:nvSpPr>
        <p:spPr>
          <a:xfrm rot="18900000">
            <a:off x="1492622" y="4083326"/>
            <a:ext cx="327369" cy="183495"/>
          </a:xfrm>
          <a:prstGeom prst="rightArrow">
            <a:avLst/>
          </a:prstGeom>
          <a:solidFill>
            <a:sysClr val="windowText" lastClr="000000"/>
          </a:solidFill>
          <a:ln w="12700" cap="flat" cmpd="sng" algn="ctr">
            <a:solidFill>
              <a:sysClr val="windowText" lastClr="000000">
                <a:shade val="50000"/>
              </a:sysClr>
            </a:solidFill>
            <a:prstDash val="solid"/>
            <a:miter lim="800000"/>
          </a:ln>
          <a:effectLst/>
        </p:spPr>
        <p:txBody>
          <a:bodyPr rot="0" spcFirstLastPara="0" vertOverflow="overflow" horzOverflow="overflow" vert="horz" wrap="square" lIns="121921" tIns="60959" rIns="121921" bIns="60959"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2400" b="0" i="0" u="none" strike="noStrike" kern="0" cap="none" spc="0" normalizeH="0" baseline="0" noProof="0" smtClean="0">
              <a:ln>
                <a:noFill/>
              </a:ln>
              <a:solidFill>
                <a:prstClr val="white"/>
              </a:solidFill>
              <a:effectLst/>
              <a:uLnTx/>
              <a:uFillTx/>
              <a:latin typeface="Calibri" panose="020F0502020204030204"/>
              <a:ea typeface="ＭＳ Ｐゴシック" panose="020B0600070205080204" pitchFamily="50" charset="-128"/>
              <a:cs typeface="+mn-cs"/>
            </a:endParaRPr>
          </a:p>
        </p:txBody>
      </p:sp>
      <p:sp>
        <p:nvSpPr>
          <p:cNvPr id="150" name="右矢印 149"/>
          <p:cNvSpPr/>
          <p:nvPr/>
        </p:nvSpPr>
        <p:spPr>
          <a:xfrm>
            <a:off x="6372965" y="4561505"/>
            <a:ext cx="327369" cy="183495"/>
          </a:xfrm>
          <a:prstGeom prst="rightArrow">
            <a:avLst/>
          </a:prstGeom>
          <a:solidFill>
            <a:sysClr val="windowText" lastClr="000000"/>
          </a:solidFill>
          <a:ln w="12700" cap="flat" cmpd="sng" algn="ctr">
            <a:solidFill>
              <a:sysClr val="windowText" lastClr="000000">
                <a:shade val="50000"/>
              </a:sysClr>
            </a:solidFill>
            <a:prstDash val="solid"/>
            <a:miter lim="800000"/>
          </a:ln>
          <a:effectLst/>
        </p:spPr>
        <p:txBody>
          <a:bodyPr rot="0" spcFirstLastPara="0" vertOverflow="overflow" horzOverflow="overflow" vert="horz" wrap="square" lIns="121921" tIns="60959" rIns="121921" bIns="60959"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2400" b="0" i="0" u="none" strike="noStrike" kern="0" cap="none" spc="0" normalizeH="0" baseline="0" noProof="0" smtClean="0">
              <a:ln>
                <a:noFill/>
              </a:ln>
              <a:solidFill>
                <a:prstClr val="white"/>
              </a:solidFill>
              <a:effectLst/>
              <a:uLnTx/>
              <a:uFillTx/>
              <a:latin typeface="Calibri" panose="020F0502020204030204"/>
              <a:ea typeface="ＭＳ Ｐゴシック" panose="020B0600070205080204" pitchFamily="50" charset="-128"/>
              <a:cs typeface="+mn-cs"/>
            </a:endParaRPr>
          </a:p>
        </p:txBody>
      </p:sp>
      <p:sp>
        <p:nvSpPr>
          <p:cNvPr id="151" name="テキスト ボックス 150"/>
          <p:cNvSpPr txBox="1"/>
          <p:nvPr/>
        </p:nvSpPr>
        <p:spPr>
          <a:xfrm>
            <a:off x="1627236" y="6166334"/>
            <a:ext cx="6112757" cy="454426"/>
          </a:xfrm>
          <a:prstGeom prst="rect">
            <a:avLst/>
          </a:prstGeom>
          <a:solidFill>
            <a:srgbClr val="FFFFCC"/>
          </a:solidFill>
          <a:ln w="12700"/>
        </p:spPr>
        <p:style>
          <a:lnRef idx="2">
            <a:schemeClr val="dk1"/>
          </a:lnRef>
          <a:fillRef idx="1">
            <a:schemeClr val="lt1"/>
          </a:fillRef>
          <a:effectRef idx="0">
            <a:schemeClr val="dk1"/>
          </a:effectRef>
          <a:fontRef idx="minor">
            <a:schemeClr val="dk1"/>
          </a:fontRef>
        </p:style>
        <p:txBody>
          <a:bodyPr wrap="square" rtlCol="0">
            <a:noAutofit/>
          </a:bodyPr>
          <a:lstStyle/>
          <a:p>
            <a:r>
              <a:rPr lang="en-US" altLang="ja-JP" sz="1200" dirty="0" smtClean="0"/>
              <a:t>[</a:t>
            </a:r>
            <a:r>
              <a:rPr lang="en-US" altLang="ja-JP" sz="1200" dirty="0"/>
              <a:t>2</a:t>
            </a:r>
            <a:r>
              <a:rPr lang="en-US" altLang="ja-JP" sz="1200" dirty="0" smtClean="0"/>
              <a:t>]</a:t>
            </a:r>
            <a:r>
              <a:rPr lang="ja-JP" altLang="en-US" sz="1200" dirty="0"/>
              <a:t>山中裕樹</a:t>
            </a:r>
            <a:r>
              <a:rPr lang="en-US" altLang="ja-JP" sz="1200" dirty="0"/>
              <a:t>, </a:t>
            </a:r>
            <a:r>
              <a:rPr lang="ja-JP" altLang="en-US" sz="1200" dirty="0"/>
              <a:t>崔恩瀞</a:t>
            </a:r>
            <a:r>
              <a:rPr lang="en-US" altLang="ja-JP" sz="1200" dirty="0"/>
              <a:t>, </a:t>
            </a:r>
            <a:r>
              <a:rPr lang="ja-JP" altLang="en-US" sz="1200" dirty="0"/>
              <a:t>吉田則裕</a:t>
            </a:r>
            <a:r>
              <a:rPr lang="en-US" altLang="ja-JP" sz="1200" dirty="0"/>
              <a:t>, </a:t>
            </a:r>
            <a:r>
              <a:rPr lang="ja-JP" altLang="en-US" sz="1200" dirty="0"/>
              <a:t>井上克郎</a:t>
            </a:r>
            <a:r>
              <a:rPr lang="en-US" altLang="ja-JP" sz="1200" dirty="0"/>
              <a:t>. </a:t>
            </a:r>
            <a:r>
              <a:rPr lang="ja-JP" altLang="en-US" sz="1200" dirty="0"/>
              <a:t>情報検索技術に基づく高速な関数クローン検出</a:t>
            </a:r>
            <a:r>
              <a:rPr lang="en-US" altLang="ja-JP" sz="1200" dirty="0" smtClean="0"/>
              <a:t>.</a:t>
            </a:r>
            <a:r>
              <a:rPr lang="ja-JP" altLang="en-US" sz="1200" dirty="0" smtClean="0"/>
              <a:t>情報</a:t>
            </a:r>
            <a:r>
              <a:rPr lang="ja-JP" altLang="en-US" sz="1200" dirty="0"/>
              <a:t>処理学会論文誌</a:t>
            </a:r>
            <a:r>
              <a:rPr lang="en-US" altLang="ja-JP" sz="1200" dirty="0"/>
              <a:t>, Vol. 55, No. 10, pp. 2245–2255, 2014.</a:t>
            </a:r>
            <a:endParaRPr kumimoji="1" lang="ja-JP" altLang="en-US" sz="1200" dirty="0"/>
          </a:p>
        </p:txBody>
      </p:sp>
      <p:sp>
        <p:nvSpPr>
          <p:cNvPr id="152" name="テキスト ボックス 9"/>
          <p:cNvSpPr txBox="1"/>
          <p:nvPr/>
        </p:nvSpPr>
        <p:spPr>
          <a:xfrm>
            <a:off x="7243979" y="5814438"/>
            <a:ext cx="1489681" cy="369332"/>
          </a:xfrm>
          <a:prstGeom prst="rect">
            <a:avLst/>
          </a:prstGeom>
          <a:noFill/>
        </p:spPr>
        <p:txBody>
          <a:bodyPr wrap="square" rtlCol="0">
            <a:spAutoFit/>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r>
              <a:rPr lang="ja-JP" altLang="en-US" sz="1800" dirty="0" smtClean="0"/>
              <a:t>クローン</a:t>
            </a:r>
            <a:r>
              <a:rPr lang="ja-JP" altLang="en-US" sz="1800" dirty="0"/>
              <a:t>検出</a:t>
            </a:r>
          </a:p>
        </p:txBody>
      </p:sp>
      <p:sp>
        <p:nvSpPr>
          <p:cNvPr id="153" name="角丸四角形 152"/>
          <p:cNvSpPr/>
          <p:nvPr/>
        </p:nvSpPr>
        <p:spPr>
          <a:xfrm>
            <a:off x="2982992" y="3031877"/>
            <a:ext cx="849272" cy="206311"/>
          </a:xfrm>
          <a:prstGeom prst="roundRect">
            <a:avLst/>
          </a:prstGeom>
          <a:gradFill rotWithShape="1">
            <a:gsLst>
              <a:gs pos="0">
                <a:srgbClr val="70AD47">
                  <a:lumMod val="110000"/>
                  <a:satMod val="105000"/>
                  <a:tint val="67000"/>
                </a:srgbClr>
              </a:gs>
              <a:gs pos="50000">
                <a:srgbClr val="70AD47">
                  <a:lumMod val="105000"/>
                  <a:satMod val="103000"/>
                  <a:tint val="73000"/>
                </a:srgbClr>
              </a:gs>
              <a:gs pos="100000">
                <a:srgbClr val="70AD47">
                  <a:lumMod val="105000"/>
                  <a:satMod val="109000"/>
                  <a:tint val="81000"/>
                </a:srgbClr>
              </a:gs>
            </a:gsLst>
            <a:lin ang="5400000" scaled="0"/>
          </a:gradFill>
          <a:ln w="6350" cap="flat" cmpd="sng" algn="ctr">
            <a:solidFill>
              <a:srgbClr val="70AD47"/>
            </a:solidFill>
            <a:prstDash val="solid"/>
            <a:miter lim="800000"/>
          </a:ln>
          <a:effectLst/>
        </p:spPr>
        <p:txBody>
          <a:bodyPr rot="0" spcFirstLastPara="0" vertOverflow="overflow" horzOverflow="overflow" vert="horz" wrap="square" lIns="121921" tIns="60959" rIns="121921" bIns="60959"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b="0" i="1" u="none" strike="noStrike" kern="0" cap="none" spc="0" normalizeH="0" baseline="0" noProof="0" dirty="0" smtClean="0">
                <a:ln>
                  <a:noFill/>
                </a:ln>
                <a:solidFill>
                  <a:prstClr val="black"/>
                </a:solidFill>
                <a:effectLst/>
                <a:uLnTx/>
                <a:uFillTx/>
                <a:latin typeface="Calibri" panose="020F0502020204030204"/>
                <a:ea typeface="ＭＳ Ｐゴシック" panose="020B0600070205080204" pitchFamily="50" charset="-128"/>
                <a:cs typeface="+mn-cs"/>
              </a:rPr>
              <a:t>STEP2</a:t>
            </a:r>
            <a:endParaRPr kumimoji="0" lang="ja-JP" altLang="en-US" b="0" i="1" u="none" strike="noStrike" kern="0" cap="none" spc="0" normalizeH="0" baseline="0" noProof="0" dirty="0" smtClean="0">
              <a:ln>
                <a:noFill/>
              </a:ln>
              <a:solidFill>
                <a:prstClr val="black"/>
              </a:solidFill>
              <a:effectLst/>
              <a:uLnTx/>
              <a:uFillTx/>
              <a:latin typeface="Calibri" panose="020F0502020204030204"/>
              <a:ea typeface="ＭＳ Ｐゴシック" panose="020B0600070205080204" pitchFamily="50" charset="-128"/>
              <a:cs typeface="+mn-cs"/>
            </a:endParaRPr>
          </a:p>
        </p:txBody>
      </p:sp>
      <p:sp>
        <p:nvSpPr>
          <p:cNvPr id="154" name="角丸四角形 153"/>
          <p:cNvSpPr/>
          <p:nvPr/>
        </p:nvSpPr>
        <p:spPr>
          <a:xfrm>
            <a:off x="4642473" y="3058551"/>
            <a:ext cx="849272" cy="206311"/>
          </a:xfrm>
          <a:prstGeom prst="roundRect">
            <a:avLst/>
          </a:prstGeom>
          <a:gradFill rotWithShape="1">
            <a:gsLst>
              <a:gs pos="0">
                <a:srgbClr val="70AD47">
                  <a:lumMod val="110000"/>
                  <a:satMod val="105000"/>
                  <a:tint val="67000"/>
                </a:srgbClr>
              </a:gs>
              <a:gs pos="50000">
                <a:srgbClr val="70AD47">
                  <a:lumMod val="105000"/>
                  <a:satMod val="103000"/>
                  <a:tint val="73000"/>
                </a:srgbClr>
              </a:gs>
              <a:gs pos="100000">
                <a:srgbClr val="70AD47">
                  <a:lumMod val="105000"/>
                  <a:satMod val="109000"/>
                  <a:tint val="81000"/>
                </a:srgbClr>
              </a:gs>
            </a:gsLst>
            <a:lin ang="5400000" scaled="0"/>
          </a:gradFill>
          <a:ln w="6350" cap="flat" cmpd="sng" algn="ctr">
            <a:solidFill>
              <a:srgbClr val="70AD47"/>
            </a:solidFill>
            <a:prstDash val="solid"/>
            <a:miter lim="800000"/>
          </a:ln>
          <a:effectLst/>
        </p:spPr>
        <p:txBody>
          <a:bodyPr rot="0" spcFirstLastPara="0" vertOverflow="overflow" horzOverflow="overflow" vert="horz" wrap="square" lIns="121921" tIns="60959" rIns="121921" bIns="60959"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b="0" i="1" u="none" strike="noStrike" kern="0" cap="none" spc="0" normalizeH="0" baseline="0" noProof="0" dirty="0" smtClean="0">
                <a:ln>
                  <a:noFill/>
                </a:ln>
                <a:solidFill>
                  <a:prstClr val="black"/>
                </a:solidFill>
                <a:effectLst/>
                <a:uLnTx/>
                <a:uFillTx/>
                <a:latin typeface="Calibri" panose="020F0502020204030204"/>
                <a:ea typeface="ＭＳ Ｐゴシック" panose="020B0600070205080204" pitchFamily="50" charset="-128"/>
                <a:cs typeface="+mn-cs"/>
              </a:rPr>
              <a:t>STEP3</a:t>
            </a:r>
            <a:endParaRPr kumimoji="0" lang="ja-JP" altLang="en-US" b="0" i="1" u="none" strike="noStrike" kern="0" cap="none" spc="0" normalizeH="0" baseline="0" noProof="0" dirty="0" smtClean="0">
              <a:ln>
                <a:noFill/>
              </a:ln>
              <a:solidFill>
                <a:prstClr val="black"/>
              </a:solidFill>
              <a:effectLst/>
              <a:uLnTx/>
              <a:uFillTx/>
              <a:latin typeface="Calibri" panose="020F0502020204030204"/>
              <a:ea typeface="ＭＳ Ｐゴシック" panose="020B0600070205080204" pitchFamily="50" charset="-128"/>
              <a:cs typeface="+mn-cs"/>
            </a:endParaRPr>
          </a:p>
        </p:txBody>
      </p:sp>
      <p:sp>
        <p:nvSpPr>
          <p:cNvPr id="155" name="角丸四角形 154"/>
          <p:cNvSpPr/>
          <p:nvPr/>
        </p:nvSpPr>
        <p:spPr>
          <a:xfrm>
            <a:off x="6112013" y="3058551"/>
            <a:ext cx="849272" cy="206311"/>
          </a:xfrm>
          <a:prstGeom prst="roundRect">
            <a:avLst/>
          </a:prstGeom>
          <a:gradFill rotWithShape="1">
            <a:gsLst>
              <a:gs pos="0">
                <a:srgbClr val="70AD47">
                  <a:lumMod val="110000"/>
                  <a:satMod val="105000"/>
                  <a:tint val="67000"/>
                </a:srgbClr>
              </a:gs>
              <a:gs pos="50000">
                <a:srgbClr val="70AD47">
                  <a:lumMod val="105000"/>
                  <a:satMod val="103000"/>
                  <a:tint val="73000"/>
                </a:srgbClr>
              </a:gs>
              <a:gs pos="100000">
                <a:srgbClr val="70AD47">
                  <a:lumMod val="105000"/>
                  <a:satMod val="109000"/>
                  <a:tint val="81000"/>
                </a:srgbClr>
              </a:gs>
            </a:gsLst>
            <a:lin ang="5400000" scaled="0"/>
          </a:gradFill>
          <a:ln w="6350" cap="flat" cmpd="sng" algn="ctr">
            <a:solidFill>
              <a:srgbClr val="70AD47"/>
            </a:solidFill>
            <a:prstDash val="solid"/>
            <a:miter lim="800000"/>
          </a:ln>
          <a:effectLst/>
        </p:spPr>
        <p:txBody>
          <a:bodyPr rot="0" spcFirstLastPara="0" vertOverflow="overflow" horzOverflow="overflow" vert="horz" wrap="square" lIns="121921" tIns="60959" rIns="121921" bIns="60959"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b="0" i="1" u="none" strike="noStrike" kern="0" cap="none" spc="0" normalizeH="0" baseline="0" noProof="0" dirty="0" smtClean="0">
                <a:ln>
                  <a:noFill/>
                </a:ln>
                <a:solidFill>
                  <a:prstClr val="black"/>
                </a:solidFill>
                <a:effectLst/>
                <a:uLnTx/>
                <a:uFillTx/>
                <a:latin typeface="Calibri" panose="020F0502020204030204"/>
                <a:ea typeface="ＭＳ Ｐゴシック" panose="020B0600070205080204" pitchFamily="50" charset="-128"/>
                <a:cs typeface="+mn-cs"/>
              </a:rPr>
              <a:t>STEP4</a:t>
            </a:r>
            <a:endParaRPr kumimoji="0" lang="ja-JP" altLang="en-US" b="0" i="1" u="none" strike="noStrike" kern="0" cap="none" spc="0" normalizeH="0" baseline="0" noProof="0" dirty="0" smtClean="0">
              <a:ln>
                <a:noFill/>
              </a:ln>
              <a:solidFill>
                <a:prstClr val="black"/>
              </a:solidFill>
              <a:effectLst/>
              <a:uLnTx/>
              <a:uFillTx/>
              <a:latin typeface="Calibri" panose="020F0502020204030204"/>
              <a:ea typeface="ＭＳ Ｐゴシック" panose="020B0600070205080204" pitchFamily="50" charset="-128"/>
              <a:cs typeface="+mn-cs"/>
            </a:endParaRPr>
          </a:p>
        </p:txBody>
      </p:sp>
    </p:spTree>
    <p:extLst>
      <p:ext uri="{BB962C8B-B14F-4D97-AF65-F5344CB8AC3E}">
        <p14:creationId xmlns:p14="http://schemas.microsoft.com/office/powerpoint/2010/main" val="2886699115"/>
      </p:ext>
    </p:extLst>
  </p:cSld>
  <p:clrMapOvr>
    <a:masterClrMapping/>
  </p:clrMapOvr>
  <mc:AlternateContent xmlns:mc="http://schemas.openxmlformats.org/markup-compatibility/2006" xmlns:p14="http://schemas.microsoft.com/office/powerpoint/2010/main">
    <mc:Choice Requires="p14">
      <p:transition spd="slow" p14:dur="2000" advTm="1724"/>
    </mc:Choice>
    <mc:Fallback xmlns="">
      <p:transition spd="slow" advTm="1724"/>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先行研究におけ</a:t>
            </a:r>
            <a:r>
              <a:rPr lang="ja-JP" altLang="en-US" dirty="0"/>
              <a:t>る</a:t>
            </a:r>
            <a:r>
              <a:rPr lang="ja-JP" altLang="en-US" dirty="0" smtClean="0"/>
              <a:t>性能評価</a:t>
            </a:r>
            <a:endParaRPr kumimoji="1" lang="ja-JP" altLang="en-US" dirty="0"/>
          </a:p>
        </p:txBody>
      </p:sp>
      <p:sp>
        <p:nvSpPr>
          <p:cNvPr id="3" name="コンテンツ プレースホルダー 2"/>
          <p:cNvSpPr>
            <a:spLocks noGrp="1"/>
          </p:cNvSpPr>
          <p:nvPr>
            <p:ph idx="1"/>
          </p:nvPr>
        </p:nvSpPr>
        <p:spPr/>
        <p:txBody>
          <a:bodyPr/>
          <a:lstStyle/>
          <a:p>
            <a:pPr>
              <a:buFont typeface="Arial" panose="020B0604020202020204" pitchFamily="34" charset="0"/>
              <a:buChar char="•"/>
            </a:pPr>
            <a:r>
              <a:rPr kumimoji="1" lang="ja-JP" altLang="en-US" sz="2800" dirty="0" smtClean="0"/>
              <a:t>山中らは，関数クローン検出ツールの</a:t>
            </a:r>
            <a:r>
              <a:rPr lang="ja-JP" altLang="en-US" sz="2800" dirty="0" smtClean="0"/>
              <a:t>検出</a:t>
            </a:r>
            <a:r>
              <a:rPr lang="ja-JP" altLang="en-US" sz="2800" dirty="0"/>
              <a:t>精度</a:t>
            </a:r>
            <a:r>
              <a:rPr lang="ja-JP" altLang="en-US" sz="2800" dirty="0" smtClean="0"/>
              <a:t>の評価のために，</a:t>
            </a:r>
            <a:r>
              <a:rPr lang="en-US" altLang="ja-JP" sz="2800" dirty="0" err="1" smtClean="0"/>
              <a:t>MeCC</a:t>
            </a:r>
            <a:r>
              <a:rPr lang="en-US" altLang="ja-JP" sz="2800" baseline="-25000" dirty="0" smtClean="0"/>
              <a:t>[3]</a:t>
            </a:r>
            <a:r>
              <a:rPr lang="ja-JP" altLang="en-US" sz="2800" dirty="0" smtClean="0"/>
              <a:t>との比較実験を行った</a:t>
            </a:r>
            <a:r>
              <a:rPr lang="en-US" altLang="ja-JP" sz="2800" baseline="-25000" dirty="0" smtClean="0"/>
              <a:t>[2]</a:t>
            </a:r>
            <a:r>
              <a:rPr lang="ja-JP" altLang="en-US" sz="2800" dirty="0" err="1" smtClean="0"/>
              <a:t>．</a:t>
            </a:r>
            <a:endParaRPr lang="en-US" altLang="ja-JP" sz="2800" dirty="0" smtClean="0"/>
          </a:p>
          <a:p>
            <a:pPr lvl="1"/>
            <a:r>
              <a:rPr lang="ja-JP" altLang="en-US" sz="2400" dirty="0" smtClean="0"/>
              <a:t>メモリの状態を利用したタイプ</a:t>
            </a:r>
            <a:r>
              <a:rPr lang="en-US" altLang="ja-JP" sz="2400" dirty="0" smtClean="0"/>
              <a:t>1</a:t>
            </a:r>
            <a:r>
              <a:rPr lang="ja-JP" altLang="en-US" sz="2400" dirty="0" smtClean="0"/>
              <a:t>～タイプ</a:t>
            </a:r>
            <a:r>
              <a:rPr lang="en-US" altLang="ja-JP" sz="2400" dirty="0" smtClean="0"/>
              <a:t>4</a:t>
            </a:r>
            <a:r>
              <a:rPr lang="ja-JP" altLang="en-US" sz="2400" dirty="0" err="1" smtClean="0"/>
              <a:t>まで検</a:t>
            </a:r>
            <a:r>
              <a:rPr lang="ja-JP" altLang="en-US" sz="2400" dirty="0" smtClean="0"/>
              <a:t>出できる関数単位のクローン検出ツール．</a:t>
            </a:r>
            <a:endParaRPr lang="en-US" altLang="ja-JP" sz="2400" dirty="0" smtClean="0"/>
          </a:p>
          <a:p>
            <a:pPr lvl="1"/>
            <a:r>
              <a:rPr lang="ja-JP" altLang="en-US" sz="2400" dirty="0" smtClean="0"/>
              <a:t>対象プロジェクトは</a:t>
            </a:r>
            <a:r>
              <a:rPr lang="en-US" altLang="ja-JP" sz="2400" dirty="0" smtClean="0"/>
              <a:t>Python</a:t>
            </a:r>
            <a:r>
              <a:rPr lang="ja-JP" altLang="en-US" sz="2400" dirty="0" err="1" smtClean="0"/>
              <a:t>，</a:t>
            </a:r>
            <a:r>
              <a:rPr lang="en-US" altLang="ja-JP" sz="2400" dirty="0" smtClean="0"/>
              <a:t>PostgreSQL</a:t>
            </a:r>
            <a:r>
              <a:rPr lang="ja-JP" altLang="en-US" sz="2400" dirty="0" err="1" smtClean="0"/>
              <a:t>，</a:t>
            </a:r>
            <a:r>
              <a:rPr lang="en-US" altLang="ja-JP" sz="2400" dirty="0" smtClean="0"/>
              <a:t>Apache HTTPD</a:t>
            </a:r>
            <a:r>
              <a:rPr lang="ja-JP" altLang="en-US" sz="2400" dirty="0" err="1" smtClean="0"/>
              <a:t>．</a:t>
            </a:r>
            <a:endParaRPr lang="en-US" altLang="ja-JP" sz="2400" dirty="0" smtClean="0"/>
          </a:p>
          <a:p>
            <a:pPr lvl="1"/>
            <a:r>
              <a:rPr lang="ja-JP" altLang="en-US" sz="2400" dirty="0" smtClean="0"/>
              <a:t>評価方法としては，ソースコード全体に対してコードクローン検出を実施した．</a:t>
            </a:r>
            <a:endParaRPr lang="en-US" altLang="ja-JP" sz="2400" dirty="0" smtClean="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5</a:t>
            </a:fld>
            <a:endParaRPr lang="en-US" altLang="ja-JP"/>
          </a:p>
        </p:txBody>
      </p:sp>
      <p:sp>
        <p:nvSpPr>
          <p:cNvPr id="5" name="テキスト ボックス 4"/>
          <p:cNvSpPr txBox="1"/>
          <p:nvPr/>
        </p:nvSpPr>
        <p:spPr>
          <a:xfrm>
            <a:off x="210342" y="5441244"/>
            <a:ext cx="8785225" cy="684919"/>
          </a:xfrm>
          <a:prstGeom prst="rect">
            <a:avLst/>
          </a:prstGeom>
          <a:solidFill>
            <a:srgbClr val="FFFFCC"/>
          </a:solidFill>
          <a:ln w="12700"/>
        </p:spPr>
        <p:style>
          <a:lnRef idx="2">
            <a:schemeClr val="dk1"/>
          </a:lnRef>
          <a:fillRef idx="1">
            <a:schemeClr val="lt1"/>
          </a:fillRef>
          <a:effectRef idx="0">
            <a:schemeClr val="dk1"/>
          </a:effectRef>
          <a:fontRef idx="minor">
            <a:schemeClr val="dk1"/>
          </a:fontRef>
        </p:style>
        <p:txBody>
          <a:bodyPr wrap="square" rtlCol="0">
            <a:noAutofit/>
          </a:bodyPr>
          <a:lstStyle/>
          <a:p>
            <a:r>
              <a:rPr lang="en-US" altLang="ja-JP" sz="1200" dirty="0" smtClean="0"/>
              <a:t>[2] </a:t>
            </a:r>
            <a:r>
              <a:rPr lang="ja-JP" altLang="en-US" sz="1200" dirty="0" smtClean="0"/>
              <a:t>山中祐樹，崔恩瀞，吉田則裕，井上克郎．情報検索技術に基づく高速な関数クローン検出ツール．情報処理学会論文誌，</a:t>
            </a:r>
            <a:r>
              <a:rPr lang="en-US" altLang="ja-JP" sz="1200" dirty="0" smtClean="0"/>
              <a:t>Vol. 55 , No. 10, pp. 2245-2255, 2014.</a:t>
            </a:r>
          </a:p>
          <a:p>
            <a:r>
              <a:rPr kumimoji="1" lang="en-US" altLang="ja-JP" sz="1200" dirty="0" smtClean="0"/>
              <a:t>[</a:t>
            </a:r>
            <a:r>
              <a:rPr lang="en-US" altLang="ja-JP" sz="1200" dirty="0"/>
              <a:t>3</a:t>
            </a:r>
            <a:r>
              <a:rPr kumimoji="1" lang="en-US" altLang="ja-JP" sz="1200" dirty="0" smtClean="0"/>
              <a:t>] Kim, H., Jung, Y., Kim, S. and Yi, K.: </a:t>
            </a:r>
            <a:r>
              <a:rPr kumimoji="1" lang="en-US" altLang="ja-JP" sz="1200" dirty="0" err="1" smtClean="0"/>
              <a:t>MeCC</a:t>
            </a:r>
            <a:r>
              <a:rPr kumimoji="1" lang="en-US" altLang="ja-JP" sz="1200" dirty="0" smtClean="0"/>
              <a:t>: Memory comparison-based clone detector, Proc. ICSE ’11, pp.301-310 (2011).</a:t>
            </a:r>
            <a:endParaRPr kumimoji="1" lang="ja-JP" altLang="en-US" sz="1200" dirty="0"/>
          </a:p>
        </p:txBody>
      </p:sp>
    </p:spTree>
    <p:extLst>
      <p:ext uri="{BB962C8B-B14F-4D97-AF65-F5344CB8AC3E}">
        <p14:creationId xmlns:p14="http://schemas.microsoft.com/office/powerpoint/2010/main" val="60845760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err="1" smtClean="0"/>
              <a:t>MeCC</a:t>
            </a:r>
            <a:r>
              <a:rPr kumimoji="1" lang="ja-JP" altLang="en-US" dirty="0" smtClean="0"/>
              <a:t>との比較実験</a:t>
            </a:r>
            <a:endParaRPr kumimoji="1" lang="ja-JP" altLang="en-US" dirty="0"/>
          </a:p>
        </p:txBody>
      </p:sp>
      <p:sp>
        <p:nvSpPr>
          <p:cNvPr id="3" name="コンテンツ プレースホルダー 2"/>
          <p:cNvSpPr>
            <a:spLocks noGrp="1"/>
          </p:cNvSpPr>
          <p:nvPr>
            <p:ph idx="1"/>
          </p:nvPr>
        </p:nvSpPr>
        <p:spPr/>
        <p:txBody>
          <a:bodyPr/>
          <a:lstStyle/>
          <a:p>
            <a:r>
              <a:rPr lang="ja-JP" altLang="en-US" sz="2800" dirty="0" smtClean="0"/>
              <a:t>適合</a:t>
            </a:r>
            <a:r>
              <a:rPr lang="ja-JP" altLang="en-US" sz="2800" dirty="0"/>
              <a:t>率</a:t>
            </a:r>
            <a:r>
              <a:rPr lang="ja-JP" altLang="en-US" sz="2800" dirty="0" smtClean="0"/>
              <a:t>と各タイプの正解検出数，検出時間を比較</a:t>
            </a:r>
            <a:endParaRPr kumimoji="1" lang="ja-JP" altLang="en-US" sz="2800"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6</a:t>
            </a:fld>
            <a:endParaRPr lang="en-US" altLang="ja-JP"/>
          </a:p>
        </p:txBody>
      </p:sp>
      <p:graphicFrame>
        <p:nvGraphicFramePr>
          <p:cNvPr id="5" name="表 4"/>
          <p:cNvGraphicFramePr>
            <a:graphicFrameLocks noGrp="1"/>
          </p:cNvGraphicFramePr>
          <p:nvPr>
            <p:extLst>
              <p:ext uri="{D42A27DB-BD31-4B8C-83A1-F6EECF244321}">
                <p14:modId xmlns:p14="http://schemas.microsoft.com/office/powerpoint/2010/main" val="3109507613"/>
              </p:ext>
            </p:extLst>
          </p:nvPr>
        </p:nvGraphicFramePr>
        <p:xfrm>
          <a:off x="420687" y="2320454"/>
          <a:ext cx="8291514" cy="3427090"/>
        </p:xfrm>
        <a:graphic>
          <a:graphicData uri="http://schemas.openxmlformats.org/drawingml/2006/table">
            <a:tbl>
              <a:tblPr firstRow="1" firstCol="1">
                <a:tableStyleId>{5C22544A-7EE6-4342-B048-85BDC9FD1C3A}</a:tableStyleId>
              </a:tblPr>
              <a:tblGrid>
                <a:gridCol w="818445"/>
                <a:gridCol w="1682045"/>
                <a:gridCol w="1230489"/>
                <a:gridCol w="846666"/>
                <a:gridCol w="1095023"/>
                <a:gridCol w="790222"/>
                <a:gridCol w="835378"/>
                <a:gridCol w="993246"/>
              </a:tblGrid>
              <a:tr h="342709">
                <a:tc rowSpan="2">
                  <a:txBody>
                    <a:bodyPr/>
                    <a:lstStyle/>
                    <a:p>
                      <a:pPr algn="ctr" fontAlgn="ctr"/>
                      <a:endParaRPr lang="ja-JP" altLang="en-US" sz="1800" b="0" i="0" u="none" strike="noStrike" dirty="0">
                        <a:solidFill>
                          <a:srgbClr val="000000"/>
                        </a:solidFill>
                        <a:effectLst/>
                        <a:latin typeface="ＭＳ Ｐゴシック"/>
                      </a:endParaRPr>
                    </a:p>
                  </a:txBody>
                  <a:tcPr marL="9525" marR="9525" marT="9525" marB="0" anchor="ctr"/>
                </a:tc>
                <a:tc rowSpan="2">
                  <a:txBody>
                    <a:bodyPr/>
                    <a:lstStyle/>
                    <a:p>
                      <a:pPr algn="ctr" fontAlgn="ctr"/>
                      <a:r>
                        <a:rPr lang="ja-JP" altLang="en-US" sz="1800" u="none" strike="noStrike" dirty="0" smtClean="0">
                          <a:solidFill>
                            <a:schemeClr val="tx1"/>
                          </a:solidFill>
                          <a:effectLst/>
                        </a:rPr>
                        <a:t>プロジェクト名</a:t>
                      </a:r>
                      <a:endParaRPr lang="ja-JP" altLang="en-US" sz="1800" b="0" i="0" u="none" strike="noStrike" dirty="0">
                        <a:solidFill>
                          <a:schemeClr val="tx1"/>
                        </a:solidFill>
                        <a:effectLst/>
                        <a:latin typeface="ＭＳ Ｐゴシック"/>
                      </a:endParaRPr>
                    </a:p>
                  </a:txBody>
                  <a:tcPr marL="9525" marR="9525" marT="9525" marB="0" anchor="ctr"/>
                </a:tc>
                <a:tc rowSpan="2">
                  <a:txBody>
                    <a:bodyPr/>
                    <a:lstStyle/>
                    <a:p>
                      <a:pPr algn="ctr" fontAlgn="ctr"/>
                      <a:r>
                        <a:rPr lang="ja-JP" altLang="en-US" sz="1800" u="none" strike="noStrike" dirty="0" smtClean="0">
                          <a:solidFill>
                            <a:schemeClr val="tx1"/>
                          </a:solidFill>
                          <a:effectLst/>
                        </a:rPr>
                        <a:t>適合率</a:t>
                      </a:r>
                      <a:endParaRPr lang="en-US" sz="1800" b="0" i="0" u="none" strike="noStrike" dirty="0">
                        <a:solidFill>
                          <a:schemeClr val="tx1"/>
                        </a:solidFill>
                        <a:effectLst/>
                        <a:latin typeface="ＭＳ Ｐゴシック"/>
                      </a:endParaRPr>
                    </a:p>
                  </a:txBody>
                  <a:tcPr marL="9525" marR="9525" marT="9525" marB="0" anchor="ctr"/>
                </a:tc>
                <a:tc gridSpan="4">
                  <a:txBody>
                    <a:bodyPr/>
                    <a:lstStyle/>
                    <a:p>
                      <a:pPr algn="ctr" fontAlgn="ctr"/>
                      <a:r>
                        <a:rPr lang="ja-JP" altLang="en-US" sz="1800" u="none" strike="noStrike" dirty="0" smtClean="0">
                          <a:solidFill>
                            <a:schemeClr val="tx1"/>
                          </a:solidFill>
                          <a:effectLst/>
                        </a:rPr>
                        <a:t>検出クローン</a:t>
                      </a:r>
                      <a:endParaRPr lang="en-US" sz="1800" b="0" i="0" u="none" strike="noStrike" dirty="0">
                        <a:solidFill>
                          <a:schemeClr val="tx1"/>
                        </a:solidFill>
                        <a:effectLst/>
                        <a:latin typeface="ＭＳ Ｐゴシック"/>
                      </a:endParaRPr>
                    </a:p>
                  </a:txBody>
                  <a:tcPr marL="9525" marR="9525" marT="9525" marB="0" anchor="ct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rowSpan="2">
                  <a:txBody>
                    <a:bodyPr/>
                    <a:lstStyle/>
                    <a:p>
                      <a:pPr algn="ctr" fontAlgn="ctr"/>
                      <a:r>
                        <a:rPr lang="ja-JP" altLang="en-US" sz="1800" b="0" i="0" u="none" strike="noStrike" dirty="0" smtClean="0">
                          <a:solidFill>
                            <a:schemeClr val="tx1"/>
                          </a:solidFill>
                          <a:effectLst/>
                          <a:latin typeface="ＭＳ Ｐゴシック"/>
                        </a:rPr>
                        <a:t>検出時間</a:t>
                      </a:r>
                      <a:endParaRPr lang="en-US" sz="1800" b="0" i="0" u="none" strike="noStrike" dirty="0">
                        <a:solidFill>
                          <a:schemeClr val="tx1"/>
                        </a:solidFill>
                        <a:effectLst/>
                        <a:latin typeface="ＭＳ Ｐゴシック"/>
                      </a:endParaRPr>
                    </a:p>
                  </a:txBody>
                  <a:tcPr marL="9525" marR="9525" marT="9525" marB="0" anchor="ctr"/>
                </a:tc>
              </a:tr>
              <a:tr h="342709">
                <a:tc vMerge="1">
                  <a:txBody>
                    <a:bodyPr/>
                    <a:lstStyle/>
                    <a:p>
                      <a:pPr algn="l" fontAlgn="ctr"/>
                      <a:endParaRPr lang="ja-JP" altLang="en-US" sz="1100" b="0" i="0" u="none" strike="noStrike" dirty="0">
                        <a:solidFill>
                          <a:srgbClr val="000000"/>
                        </a:solidFill>
                        <a:effectLst/>
                        <a:latin typeface="ＭＳ Ｐゴシック"/>
                      </a:endParaRPr>
                    </a:p>
                  </a:txBody>
                  <a:tcPr marL="9525" marR="9525" marT="9525" marB="0" anchor="ctr"/>
                </a:tc>
                <a:tc vMerge="1">
                  <a:txBody>
                    <a:bodyPr/>
                    <a:lstStyle/>
                    <a:p>
                      <a:pPr algn="ctr" fontAlgn="ctr"/>
                      <a:endParaRPr lang="ja-JP" altLang="en-US" sz="1100" b="0" i="0" u="none" strike="noStrike" dirty="0">
                        <a:solidFill>
                          <a:srgbClr val="000000"/>
                        </a:solidFill>
                        <a:effectLst/>
                        <a:latin typeface="ＭＳ Ｐゴシック"/>
                      </a:endParaRPr>
                    </a:p>
                  </a:txBody>
                  <a:tcPr marL="9525" marR="9525" marT="9525" marB="0" anchor="ctr"/>
                </a:tc>
                <a:tc vMerge="1">
                  <a:txBody>
                    <a:bodyPr/>
                    <a:lstStyle/>
                    <a:p>
                      <a:endParaRPr kumimoji="1" lang="ja-JP" altLang="en-US"/>
                    </a:p>
                  </a:txBody>
                  <a:tcPr/>
                </a:tc>
                <a:tc>
                  <a:txBody>
                    <a:bodyPr/>
                    <a:lstStyle/>
                    <a:p>
                      <a:pPr algn="ctr" fontAlgn="ctr"/>
                      <a:r>
                        <a:rPr lang="ja-JP" altLang="en-US" sz="1800" u="none" strike="noStrike" dirty="0">
                          <a:effectLst/>
                        </a:rPr>
                        <a:t>タイプ</a:t>
                      </a:r>
                      <a:r>
                        <a:rPr lang="en-US" altLang="ja-JP" sz="1800" u="none" strike="noStrike" dirty="0">
                          <a:effectLst/>
                        </a:rPr>
                        <a:t>1</a:t>
                      </a:r>
                      <a:endParaRPr lang="en-US" altLang="ja-JP" sz="1800" b="0" i="0" u="none" strike="noStrike" dirty="0">
                        <a:solidFill>
                          <a:srgbClr val="000000"/>
                        </a:solidFill>
                        <a:effectLst/>
                        <a:latin typeface="ＭＳ Ｐゴシック"/>
                      </a:endParaRPr>
                    </a:p>
                  </a:txBody>
                  <a:tcPr marL="9525" marR="9525" marT="9525" marB="0" anchor="ctr"/>
                </a:tc>
                <a:tc>
                  <a:txBody>
                    <a:bodyPr/>
                    <a:lstStyle/>
                    <a:p>
                      <a:pPr algn="ctr" fontAlgn="ctr"/>
                      <a:r>
                        <a:rPr lang="ja-JP" altLang="en-US" sz="1800" u="none" strike="noStrike" dirty="0">
                          <a:effectLst/>
                        </a:rPr>
                        <a:t>タイプ</a:t>
                      </a:r>
                      <a:r>
                        <a:rPr lang="en-US" altLang="ja-JP" sz="1800" u="none" strike="noStrike" dirty="0">
                          <a:effectLst/>
                        </a:rPr>
                        <a:t>2</a:t>
                      </a:r>
                      <a:endParaRPr lang="en-US" altLang="ja-JP" sz="1800" b="0" i="0" u="none" strike="noStrike" dirty="0">
                        <a:solidFill>
                          <a:srgbClr val="000000"/>
                        </a:solidFill>
                        <a:effectLst/>
                        <a:latin typeface="ＭＳ Ｐゴシック"/>
                      </a:endParaRPr>
                    </a:p>
                  </a:txBody>
                  <a:tcPr marL="9525" marR="9525" marT="9525" marB="0" anchor="ctr"/>
                </a:tc>
                <a:tc>
                  <a:txBody>
                    <a:bodyPr/>
                    <a:lstStyle/>
                    <a:p>
                      <a:pPr algn="ctr" fontAlgn="ctr"/>
                      <a:r>
                        <a:rPr lang="ja-JP" altLang="en-US" sz="1800" u="none" strike="noStrike">
                          <a:effectLst/>
                        </a:rPr>
                        <a:t>タイプ</a:t>
                      </a:r>
                      <a:r>
                        <a:rPr lang="en-US" altLang="ja-JP" sz="1800" u="none" strike="noStrike">
                          <a:effectLst/>
                        </a:rPr>
                        <a:t>3</a:t>
                      </a:r>
                      <a:endParaRPr lang="en-US" altLang="ja-JP" sz="1800" b="0" i="0" u="none" strike="noStrike">
                        <a:solidFill>
                          <a:srgbClr val="000000"/>
                        </a:solidFill>
                        <a:effectLst/>
                        <a:latin typeface="ＭＳ Ｐゴシック"/>
                      </a:endParaRPr>
                    </a:p>
                  </a:txBody>
                  <a:tcPr marL="9525" marR="9525" marT="9525" marB="0" anchor="ctr"/>
                </a:tc>
                <a:tc>
                  <a:txBody>
                    <a:bodyPr/>
                    <a:lstStyle/>
                    <a:p>
                      <a:pPr algn="ctr" fontAlgn="ctr"/>
                      <a:r>
                        <a:rPr lang="ja-JP" altLang="en-US" sz="1800" u="none" strike="noStrike" dirty="0">
                          <a:effectLst/>
                        </a:rPr>
                        <a:t>タイプ</a:t>
                      </a:r>
                      <a:r>
                        <a:rPr lang="en-US" altLang="ja-JP" sz="1800" u="none" strike="noStrike" dirty="0">
                          <a:effectLst/>
                        </a:rPr>
                        <a:t>4</a:t>
                      </a:r>
                      <a:endParaRPr lang="en-US" altLang="ja-JP" sz="1800" b="0" i="0" u="none" strike="noStrike" dirty="0">
                        <a:solidFill>
                          <a:srgbClr val="000000"/>
                        </a:solidFill>
                        <a:effectLst/>
                        <a:latin typeface="ＭＳ Ｐゴシック"/>
                      </a:endParaRPr>
                    </a:p>
                  </a:txBody>
                  <a:tcPr marL="9525" marR="9525" marT="9525" marB="0" anchor="ctr"/>
                </a:tc>
                <a:tc vMerge="1">
                  <a:txBody>
                    <a:bodyPr/>
                    <a:lstStyle/>
                    <a:p>
                      <a:pPr algn="ctr" fontAlgn="ctr"/>
                      <a:endParaRPr lang="en-US" altLang="ja-JP" sz="1800" b="0" i="0" u="none" strike="noStrike" dirty="0">
                        <a:solidFill>
                          <a:srgbClr val="000000"/>
                        </a:solidFill>
                        <a:effectLst/>
                        <a:latin typeface="ＭＳ Ｐゴシック"/>
                      </a:endParaRPr>
                    </a:p>
                  </a:txBody>
                  <a:tcPr marL="9525" marR="9525" marT="9525" marB="0" anchor="ctr"/>
                </a:tc>
              </a:tr>
              <a:tr h="342709">
                <a:tc rowSpan="4">
                  <a:txBody>
                    <a:bodyPr/>
                    <a:lstStyle/>
                    <a:p>
                      <a:pPr algn="ctr" fontAlgn="ctr"/>
                      <a:r>
                        <a:rPr lang="ja-JP" altLang="en-US" sz="1800" u="none" strike="noStrike" dirty="0">
                          <a:solidFill>
                            <a:schemeClr val="tx1"/>
                          </a:solidFill>
                          <a:effectLst/>
                        </a:rPr>
                        <a:t>本手法</a:t>
                      </a:r>
                      <a:endParaRPr lang="ja-JP" altLang="en-US" sz="1800" b="0" i="0" u="none" strike="noStrike" dirty="0">
                        <a:solidFill>
                          <a:schemeClr val="tx1"/>
                        </a:solidFill>
                        <a:effectLst/>
                        <a:latin typeface="ＭＳ Ｐゴシック"/>
                      </a:endParaRPr>
                    </a:p>
                  </a:txBody>
                  <a:tcPr marL="9525" marR="9525" marT="9525" marB="0" anchor="ctr"/>
                </a:tc>
                <a:tc>
                  <a:txBody>
                    <a:bodyPr/>
                    <a:lstStyle/>
                    <a:p>
                      <a:pPr algn="ctr" fontAlgn="ctr"/>
                      <a:r>
                        <a:rPr lang="en-US" sz="1800" u="none" strike="noStrike" dirty="0" err="1">
                          <a:effectLst/>
                        </a:rPr>
                        <a:t>ApacheHTTPD</a:t>
                      </a:r>
                      <a:endParaRPr lang="en-US" sz="1800" b="0" i="0" u="none" strike="noStrike" dirty="0">
                        <a:solidFill>
                          <a:srgbClr val="000000"/>
                        </a:solidFill>
                        <a:effectLst/>
                        <a:latin typeface="ＭＳ Ｐゴシック"/>
                      </a:endParaRPr>
                    </a:p>
                  </a:txBody>
                  <a:tcPr marL="9525" marR="9525" marT="9525" marB="0" anchor="ctr"/>
                </a:tc>
                <a:tc>
                  <a:txBody>
                    <a:bodyPr/>
                    <a:lstStyle/>
                    <a:p>
                      <a:pPr algn="ctr" fontAlgn="ctr"/>
                      <a:r>
                        <a:rPr lang="en-US" altLang="ja-JP" sz="1800" u="none" strike="noStrike" dirty="0">
                          <a:effectLst/>
                        </a:rPr>
                        <a:t>95.4%</a:t>
                      </a:r>
                      <a:endParaRPr lang="en-US" altLang="ja-JP" sz="1800" b="0" i="0" u="none" strike="noStrike" dirty="0">
                        <a:solidFill>
                          <a:srgbClr val="000000"/>
                        </a:solidFill>
                        <a:effectLst/>
                        <a:latin typeface="ＭＳ Ｐゴシック"/>
                      </a:endParaRPr>
                    </a:p>
                  </a:txBody>
                  <a:tcPr marL="9525" marR="9525" marT="9525" marB="0" anchor="ctr"/>
                </a:tc>
                <a:tc>
                  <a:txBody>
                    <a:bodyPr/>
                    <a:lstStyle/>
                    <a:p>
                      <a:pPr algn="ctr" fontAlgn="ctr"/>
                      <a:r>
                        <a:rPr lang="en-US" altLang="ja-JP" sz="1800" u="none" strike="noStrike" dirty="0">
                          <a:effectLst/>
                        </a:rPr>
                        <a:t>71</a:t>
                      </a:r>
                      <a:endParaRPr lang="en-US" altLang="ja-JP" sz="1800" b="0" i="0" u="none" strike="noStrike" dirty="0">
                        <a:solidFill>
                          <a:srgbClr val="000000"/>
                        </a:solidFill>
                        <a:effectLst/>
                        <a:latin typeface="ＭＳ Ｐゴシック"/>
                      </a:endParaRPr>
                    </a:p>
                  </a:txBody>
                  <a:tcPr marL="9525" marR="9525" marT="9525" marB="0" anchor="ctr"/>
                </a:tc>
                <a:tc>
                  <a:txBody>
                    <a:bodyPr/>
                    <a:lstStyle/>
                    <a:p>
                      <a:pPr algn="ctr" fontAlgn="ctr"/>
                      <a:r>
                        <a:rPr lang="en-US" altLang="ja-JP" sz="1800" u="none" strike="noStrike" dirty="0">
                          <a:effectLst/>
                        </a:rPr>
                        <a:t>100</a:t>
                      </a:r>
                      <a:endParaRPr lang="en-US" altLang="ja-JP" sz="1800" b="0" i="0" u="none" strike="noStrike" dirty="0">
                        <a:solidFill>
                          <a:srgbClr val="000000"/>
                        </a:solidFill>
                        <a:effectLst/>
                        <a:latin typeface="ＭＳ Ｐゴシック"/>
                      </a:endParaRPr>
                    </a:p>
                  </a:txBody>
                  <a:tcPr marL="9525" marR="9525" marT="9525" marB="0" anchor="ctr"/>
                </a:tc>
                <a:tc>
                  <a:txBody>
                    <a:bodyPr/>
                    <a:lstStyle/>
                    <a:p>
                      <a:pPr algn="ctr" fontAlgn="ctr"/>
                      <a:r>
                        <a:rPr lang="en-US" altLang="ja-JP" sz="1800" u="none" strike="noStrike" dirty="0">
                          <a:effectLst/>
                        </a:rPr>
                        <a:t>190</a:t>
                      </a:r>
                      <a:endParaRPr lang="en-US" altLang="ja-JP" sz="1800" b="0" i="0" u="none" strike="noStrike" dirty="0">
                        <a:solidFill>
                          <a:srgbClr val="000000"/>
                        </a:solidFill>
                        <a:effectLst/>
                        <a:latin typeface="ＭＳ Ｐゴシック"/>
                      </a:endParaRPr>
                    </a:p>
                  </a:txBody>
                  <a:tcPr marL="9525" marR="9525" marT="9525" marB="0" anchor="ctr"/>
                </a:tc>
                <a:tc>
                  <a:txBody>
                    <a:bodyPr/>
                    <a:lstStyle/>
                    <a:p>
                      <a:pPr algn="ctr" fontAlgn="ctr"/>
                      <a:r>
                        <a:rPr lang="en-US" altLang="ja-JP" sz="1800" u="none" strike="noStrike" dirty="0">
                          <a:effectLst/>
                        </a:rPr>
                        <a:t>11</a:t>
                      </a:r>
                      <a:endParaRPr lang="en-US" altLang="ja-JP" sz="1800" b="0" i="0" u="none" strike="noStrike" dirty="0">
                        <a:solidFill>
                          <a:srgbClr val="000000"/>
                        </a:solidFill>
                        <a:effectLst/>
                        <a:latin typeface="ＭＳ Ｐゴシック"/>
                      </a:endParaRPr>
                    </a:p>
                  </a:txBody>
                  <a:tcPr marL="9525" marR="9525" marT="9525" marB="0" anchor="ctr"/>
                </a:tc>
                <a:tc>
                  <a:txBody>
                    <a:bodyPr/>
                    <a:lstStyle/>
                    <a:p>
                      <a:pPr algn="ctr" fontAlgn="ctr"/>
                      <a:r>
                        <a:rPr lang="en-US" altLang="ja-JP" sz="1800" b="0" i="0" u="none" strike="noStrike" dirty="0" smtClean="0">
                          <a:solidFill>
                            <a:srgbClr val="000000"/>
                          </a:solidFill>
                          <a:effectLst/>
                          <a:latin typeface="ＭＳ Ｐゴシック"/>
                        </a:rPr>
                        <a:t>1m43s</a:t>
                      </a:r>
                      <a:endParaRPr lang="en-US" altLang="ja-JP" sz="1800" b="0" i="0" u="none" strike="noStrike" dirty="0">
                        <a:solidFill>
                          <a:srgbClr val="000000"/>
                        </a:solidFill>
                        <a:effectLst/>
                        <a:latin typeface="ＭＳ Ｐゴシック"/>
                      </a:endParaRPr>
                    </a:p>
                  </a:txBody>
                  <a:tcPr marL="9525" marR="9525" marT="9525" marB="0" anchor="ctr"/>
                </a:tc>
              </a:tr>
              <a:tr h="342709">
                <a:tc vMerge="1">
                  <a:txBody>
                    <a:bodyPr/>
                    <a:lstStyle/>
                    <a:p>
                      <a:endParaRPr kumimoji="1" lang="ja-JP" altLang="en-US"/>
                    </a:p>
                  </a:txBody>
                  <a:tcPr/>
                </a:tc>
                <a:tc>
                  <a:txBody>
                    <a:bodyPr/>
                    <a:lstStyle/>
                    <a:p>
                      <a:pPr algn="ctr" fontAlgn="ctr"/>
                      <a:r>
                        <a:rPr lang="en-US" sz="1800" u="none" strike="noStrike" dirty="0">
                          <a:effectLst/>
                        </a:rPr>
                        <a:t>Python</a:t>
                      </a:r>
                      <a:endParaRPr lang="en-US" sz="1800" b="0" i="0" u="none" strike="noStrike" dirty="0">
                        <a:solidFill>
                          <a:srgbClr val="000000"/>
                        </a:solidFill>
                        <a:effectLst/>
                        <a:latin typeface="ＭＳ Ｐゴシック"/>
                      </a:endParaRPr>
                    </a:p>
                  </a:txBody>
                  <a:tcPr marL="9525" marR="9525" marT="9525" marB="0" anchor="ctr"/>
                </a:tc>
                <a:tc>
                  <a:txBody>
                    <a:bodyPr/>
                    <a:lstStyle/>
                    <a:p>
                      <a:pPr algn="ctr" fontAlgn="ctr"/>
                      <a:r>
                        <a:rPr lang="en-US" altLang="ja-JP" sz="1800" u="none" strike="noStrike" dirty="0">
                          <a:effectLst/>
                        </a:rPr>
                        <a:t>94.5%</a:t>
                      </a:r>
                      <a:endParaRPr lang="en-US" altLang="ja-JP" sz="1800" b="0" i="0" u="none" strike="noStrike" dirty="0">
                        <a:solidFill>
                          <a:srgbClr val="000000"/>
                        </a:solidFill>
                        <a:effectLst/>
                        <a:latin typeface="ＭＳ Ｐゴシック"/>
                      </a:endParaRPr>
                    </a:p>
                  </a:txBody>
                  <a:tcPr marL="9525" marR="9525" marT="9525" marB="0" anchor="ctr"/>
                </a:tc>
                <a:tc>
                  <a:txBody>
                    <a:bodyPr/>
                    <a:lstStyle/>
                    <a:p>
                      <a:pPr algn="ctr" fontAlgn="ctr"/>
                      <a:r>
                        <a:rPr lang="en-US" altLang="ja-JP" sz="1800" u="none" strike="noStrike" dirty="0">
                          <a:effectLst/>
                        </a:rPr>
                        <a:t>19</a:t>
                      </a:r>
                      <a:endParaRPr lang="en-US" altLang="ja-JP" sz="1800" b="0" i="0" u="none" strike="noStrike" dirty="0">
                        <a:solidFill>
                          <a:srgbClr val="000000"/>
                        </a:solidFill>
                        <a:effectLst/>
                        <a:latin typeface="ＭＳ Ｐゴシック"/>
                      </a:endParaRPr>
                    </a:p>
                  </a:txBody>
                  <a:tcPr marL="9525" marR="9525" marT="9525" marB="0" anchor="ctr"/>
                </a:tc>
                <a:tc>
                  <a:txBody>
                    <a:bodyPr/>
                    <a:lstStyle/>
                    <a:p>
                      <a:pPr algn="ctr" fontAlgn="ctr"/>
                      <a:r>
                        <a:rPr lang="en-US" altLang="ja-JP" sz="1800" u="none" strike="noStrike" dirty="0">
                          <a:effectLst/>
                        </a:rPr>
                        <a:t>103</a:t>
                      </a:r>
                      <a:endParaRPr lang="en-US" altLang="ja-JP" sz="1800" b="0" i="0" u="none" strike="noStrike" dirty="0">
                        <a:solidFill>
                          <a:srgbClr val="000000"/>
                        </a:solidFill>
                        <a:effectLst/>
                        <a:latin typeface="ＭＳ Ｐゴシック"/>
                      </a:endParaRPr>
                    </a:p>
                  </a:txBody>
                  <a:tcPr marL="9525" marR="9525" marT="9525" marB="0" anchor="ctr"/>
                </a:tc>
                <a:tc>
                  <a:txBody>
                    <a:bodyPr/>
                    <a:lstStyle/>
                    <a:p>
                      <a:pPr algn="ctr" fontAlgn="ctr"/>
                      <a:r>
                        <a:rPr lang="en-US" altLang="ja-JP" sz="1800" u="none" strike="noStrike" dirty="0">
                          <a:effectLst/>
                        </a:rPr>
                        <a:t>159</a:t>
                      </a:r>
                      <a:endParaRPr lang="en-US" altLang="ja-JP" sz="1800" b="0" i="0" u="none" strike="noStrike" dirty="0">
                        <a:solidFill>
                          <a:srgbClr val="000000"/>
                        </a:solidFill>
                        <a:effectLst/>
                        <a:latin typeface="ＭＳ Ｐゴシック"/>
                      </a:endParaRPr>
                    </a:p>
                  </a:txBody>
                  <a:tcPr marL="9525" marR="9525" marT="9525" marB="0" anchor="ctr"/>
                </a:tc>
                <a:tc>
                  <a:txBody>
                    <a:bodyPr/>
                    <a:lstStyle/>
                    <a:p>
                      <a:pPr algn="ctr" fontAlgn="ctr"/>
                      <a:r>
                        <a:rPr lang="en-US" altLang="ja-JP" sz="1800" u="none" strike="noStrike" dirty="0">
                          <a:effectLst/>
                        </a:rPr>
                        <a:t>21</a:t>
                      </a:r>
                      <a:endParaRPr lang="en-US" altLang="ja-JP" sz="1800" b="0" i="0" u="none" strike="noStrike" dirty="0">
                        <a:solidFill>
                          <a:srgbClr val="000000"/>
                        </a:solidFill>
                        <a:effectLst/>
                        <a:latin typeface="ＭＳ Ｐゴシック"/>
                      </a:endParaRPr>
                    </a:p>
                  </a:txBody>
                  <a:tcPr marL="9525" marR="9525" marT="9525" marB="0" anchor="ctr"/>
                </a:tc>
                <a:tc>
                  <a:txBody>
                    <a:bodyPr/>
                    <a:lstStyle/>
                    <a:p>
                      <a:pPr algn="ctr" fontAlgn="ctr"/>
                      <a:r>
                        <a:rPr lang="en-US" altLang="ja-JP" sz="1800" b="0" i="0" u="none" strike="noStrike" dirty="0" smtClean="0">
                          <a:solidFill>
                            <a:srgbClr val="000000"/>
                          </a:solidFill>
                          <a:effectLst/>
                          <a:latin typeface="ＭＳ Ｐゴシック"/>
                        </a:rPr>
                        <a:t>2m13s</a:t>
                      </a:r>
                      <a:endParaRPr lang="en-US" altLang="ja-JP" sz="1800" b="0" i="0" u="none" strike="noStrike" dirty="0">
                        <a:solidFill>
                          <a:srgbClr val="000000"/>
                        </a:solidFill>
                        <a:effectLst/>
                        <a:latin typeface="ＭＳ Ｐゴシック"/>
                      </a:endParaRPr>
                    </a:p>
                  </a:txBody>
                  <a:tcPr marL="9525" marR="9525" marT="9525" marB="0" anchor="ctr"/>
                </a:tc>
              </a:tr>
              <a:tr h="342709">
                <a:tc vMerge="1">
                  <a:txBody>
                    <a:bodyPr/>
                    <a:lstStyle/>
                    <a:p>
                      <a:endParaRPr kumimoji="1" lang="ja-JP" altLang="en-US"/>
                    </a:p>
                  </a:txBody>
                  <a:tcPr/>
                </a:tc>
                <a:tc>
                  <a:txBody>
                    <a:bodyPr/>
                    <a:lstStyle/>
                    <a:p>
                      <a:pPr algn="ctr" fontAlgn="ctr"/>
                      <a:r>
                        <a:rPr lang="en-US" sz="1800" u="none" strike="noStrike">
                          <a:effectLst/>
                        </a:rPr>
                        <a:t>PostgreSQL</a:t>
                      </a:r>
                      <a:endParaRPr lang="en-US" sz="1800" b="0" i="0" u="none" strike="noStrike">
                        <a:solidFill>
                          <a:srgbClr val="000000"/>
                        </a:solidFill>
                        <a:effectLst/>
                        <a:latin typeface="ＭＳ Ｐゴシック"/>
                      </a:endParaRPr>
                    </a:p>
                  </a:txBody>
                  <a:tcPr marL="9525" marR="9525" marT="9525" marB="0" anchor="ctr"/>
                </a:tc>
                <a:tc>
                  <a:txBody>
                    <a:bodyPr/>
                    <a:lstStyle/>
                    <a:p>
                      <a:pPr algn="ctr" fontAlgn="ctr"/>
                      <a:r>
                        <a:rPr lang="en-US" altLang="ja-JP" sz="1800" u="none" strike="noStrike" dirty="0">
                          <a:effectLst/>
                        </a:rPr>
                        <a:t>94.7%</a:t>
                      </a:r>
                      <a:endParaRPr lang="en-US" altLang="ja-JP" sz="1800" b="0" i="0" u="none" strike="noStrike" dirty="0">
                        <a:solidFill>
                          <a:srgbClr val="000000"/>
                        </a:solidFill>
                        <a:effectLst/>
                        <a:latin typeface="ＭＳ Ｐゴシック"/>
                      </a:endParaRPr>
                    </a:p>
                  </a:txBody>
                  <a:tcPr marL="9525" marR="9525" marT="9525" marB="0" anchor="ctr"/>
                </a:tc>
                <a:tc>
                  <a:txBody>
                    <a:bodyPr/>
                    <a:lstStyle/>
                    <a:p>
                      <a:pPr algn="ctr" fontAlgn="ctr"/>
                      <a:r>
                        <a:rPr lang="en-US" altLang="ja-JP" sz="1800" u="none" strike="noStrike" dirty="0">
                          <a:effectLst/>
                        </a:rPr>
                        <a:t>57</a:t>
                      </a:r>
                      <a:endParaRPr lang="en-US" altLang="ja-JP" sz="1800" b="0" i="0" u="none" strike="noStrike" dirty="0">
                        <a:solidFill>
                          <a:srgbClr val="000000"/>
                        </a:solidFill>
                        <a:effectLst/>
                        <a:latin typeface="ＭＳ Ｐゴシック"/>
                      </a:endParaRPr>
                    </a:p>
                  </a:txBody>
                  <a:tcPr marL="9525" marR="9525" marT="9525" marB="0" anchor="ctr"/>
                </a:tc>
                <a:tc>
                  <a:txBody>
                    <a:bodyPr/>
                    <a:lstStyle/>
                    <a:p>
                      <a:pPr algn="ctr" fontAlgn="ctr"/>
                      <a:r>
                        <a:rPr lang="en-US" altLang="ja-JP" sz="1800" u="none" strike="noStrike">
                          <a:effectLst/>
                        </a:rPr>
                        <a:t>230</a:t>
                      </a:r>
                      <a:endParaRPr lang="en-US" altLang="ja-JP" sz="1800" b="0" i="0" u="none" strike="noStrike">
                        <a:solidFill>
                          <a:srgbClr val="000000"/>
                        </a:solidFill>
                        <a:effectLst/>
                        <a:latin typeface="ＭＳ Ｐゴシック"/>
                      </a:endParaRPr>
                    </a:p>
                  </a:txBody>
                  <a:tcPr marL="9525" marR="9525" marT="9525" marB="0" anchor="ctr"/>
                </a:tc>
                <a:tc>
                  <a:txBody>
                    <a:bodyPr/>
                    <a:lstStyle/>
                    <a:p>
                      <a:pPr algn="ctr" fontAlgn="ctr"/>
                      <a:r>
                        <a:rPr lang="en-US" altLang="ja-JP" sz="1800" u="none" strike="noStrike" dirty="0">
                          <a:effectLst/>
                        </a:rPr>
                        <a:t>341</a:t>
                      </a:r>
                      <a:endParaRPr lang="en-US" altLang="ja-JP" sz="1800" b="0" i="0" u="none" strike="noStrike" dirty="0">
                        <a:solidFill>
                          <a:srgbClr val="000000"/>
                        </a:solidFill>
                        <a:effectLst/>
                        <a:latin typeface="ＭＳ Ｐゴシック"/>
                      </a:endParaRPr>
                    </a:p>
                  </a:txBody>
                  <a:tcPr marL="9525" marR="9525" marT="9525" marB="0" anchor="ctr"/>
                </a:tc>
                <a:tc>
                  <a:txBody>
                    <a:bodyPr/>
                    <a:lstStyle/>
                    <a:p>
                      <a:pPr algn="ctr" fontAlgn="ctr"/>
                      <a:r>
                        <a:rPr lang="en-US" altLang="ja-JP" sz="1800" u="none" strike="noStrike" dirty="0">
                          <a:effectLst/>
                        </a:rPr>
                        <a:t>17</a:t>
                      </a:r>
                      <a:endParaRPr lang="en-US" altLang="ja-JP" sz="1800" b="0" i="0" u="none" strike="noStrike" dirty="0">
                        <a:solidFill>
                          <a:srgbClr val="000000"/>
                        </a:solidFill>
                        <a:effectLst/>
                        <a:latin typeface="ＭＳ Ｐゴシック"/>
                      </a:endParaRPr>
                    </a:p>
                  </a:txBody>
                  <a:tcPr marL="9525" marR="9525" marT="9525" marB="0" anchor="ctr"/>
                </a:tc>
                <a:tc>
                  <a:txBody>
                    <a:bodyPr/>
                    <a:lstStyle/>
                    <a:p>
                      <a:pPr algn="ctr" fontAlgn="ctr"/>
                      <a:r>
                        <a:rPr lang="en-US" altLang="ja-JP" sz="1800" b="0" i="0" u="none" strike="noStrike" dirty="0" smtClean="0">
                          <a:solidFill>
                            <a:srgbClr val="000000"/>
                          </a:solidFill>
                          <a:effectLst/>
                          <a:latin typeface="ＭＳ Ｐゴシック"/>
                        </a:rPr>
                        <a:t>4m39s</a:t>
                      </a:r>
                      <a:endParaRPr lang="en-US" altLang="ja-JP" sz="1800" b="0" i="0" u="none" strike="noStrike" dirty="0">
                        <a:solidFill>
                          <a:srgbClr val="000000"/>
                        </a:solidFill>
                        <a:effectLst/>
                        <a:latin typeface="ＭＳ Ｐゴシック"/>
                      </a:endParaRPr>
                    </a:p>
                  </a:txBody>
                  <a:tcPr marL="9525" marR="9525" marT="9525" marB="0" anchor="ctr"/>
                </a:tc>
              </a:tr>
              <a:tr h="342709">
                <a:tc vMerge="1">
                  <a:txBody>
                    <a:bodyPr/>
                    <a:lstStyle/>
                    <a:p>
                      <a:endParaRPr kumimoji="1" lang="ja-JP" altLang="en-US"/>
                    </a:p>
                  </a:txBody>
                  <a:tcPr/>
                </a:tc>
                <a:tc>
                  <a:txBody>
                    <a:bodyPr/>
                    <a:lstStyle/>
                    <a:p>
                      <a:pPr algn="ctr" fontAlgn="ctr"/>
                      <a:r>
                        <a:rPr lang="ja-JP" altLang="en-US" sz="1800" u="none" strike="noStrike" dirty="0">
                          <a:effectLst/>
                        </a:rPr>
                        <a:t>合計</a:t>
                      </a:r>
                      <a:endParaRPr lang="ja-JP" altLang="en-US" sz="1800" b="0" i="0" u="none" strike="noStrike" dirty="0">
                        <a:solidFill>
                          <a:srgbClr val="000000"/>
                        </a:solidFill>
                        <a:effectLst/>
                        <a:latin typeface="ＭＳ Ｐゴシック"/>
                      </a:endParaRPr>
                    </a:p>
                  </a:txBody>
                  <a:tcPr marL="9525" marR="9525" marT="9525" marB="0" anchor="ctr">
                    <a:solidFill>
                      <a:srgbClr val="FFFF00"/>
                    </a:solidFill>
                  </a:tcPr>
                </a:tc>
                <a:tc>
                  <a:txBody>
                    <a:bodyPr/>
                    <a:lstStyle/>
                    <a:p>
                      <a:pPr algn="ctr" fontAlgn="ctr"/>
                      <a:r>
                        <a:rPr lang="en-US" altLang="ja-JP" sz="1800" u="none" strike="noStrike" dirty="0">
                          <a:effectLst/>
                        </a:rPr>
                        <a:t>94.6%</a:t>
                      </a:r>
                      <a:endParaRPr lang="en-US" altLang="ja-JP" sz="1800" b="0" i="0" u="none" strike="noStrike" dirty="0">
                        <a:solidFill>
                          <a:srgbClr val="000000"/>
                        </a:solidFill>
                        <a:effectLst/>
                        <a:latin typeface="ＭＳ Ｐゴシック"/>
                      </a:endParaRPr>
                    </a:p>
                  </a:txBody>
                  <a:tcPr marL="9525" marR="9525" marT="9525" marB="0" anchor="ctr">
                    <a:solidFill>
                      <a:srgbClr val="FFFF00"/>
                    </a:solidFill>
                  </a:tcPr>
                </a:tc>
                <a:tc>
                  <a:txBody>
                    <a:bodyPr/>
                    <a:lstStyle/>
                    <a:p>
                      <a:pPr algn="ctr" fontAlgn="ctr"/>
                      <a:r>
                        <a:rPr lang="en-US" altLang="ja-JP" sz="1800" u="none" strike="noStrike" dirty="0">
                          <a:effectLst/>
                        </a:rPr>
                        <a:t>147</a:t>
                      </a:r>
                      <a:endParaRPr lang="en-US" altLang="ja-JP" sz="1800" b="0" i="0" u="none" strike="noStrike" dirty="0">
                        <a:solidFill>
                          <a:srgbClr val="000000"/>
                        </a:solidFill>
                        <a:effectLst/>
                        <a:latin typeface="ＭＳ Ｐゴシック"/>
                      </a:endParaRPr>
                    </a:p>
                  </a:txBody>
                  <a:tcPr marL="9525" marR="9525" marT="9525" marB="0" anchor="ctr">
                    <a:solidFill>
                      <a:srgbClr val="FFFF00"/>
                    </a:solidFill>
                  </a:tcPr>
                </a:tc>
                <a:tc>
                  <a:txBody>
                    <a:bodyPr/>
                    <a:lstStyle/>
                    <a:p>
                      <a:pPr algn="ctr" fontAlgn="ctr"/>
                      <a:r>
                        <a:rPr lang="en-US" altLang="ja-JP" sz="1800" u="none" strike="noStrike" dirty="0">
                          <a:effectLst/>
                        </a:rPr>
                        <a:t>433</a:t>
                      </a:r>
                      <a:endParaRPr lang="en-US" altLang="ja-JP" sz="1800" b="0" i="0" u="none" strike="noStrike" dirty="0">
                        <a:solidFill>
                          <a:srgbClr val="000000"/>
                        </a:solidFill>
                        <a:effectLst/>
                        <a:latin typeface="ＭＳ Ｐゴシック"/>
                      </a:endParaRPr>
                    </a:p>
                  </a:txBody>
                  <a:tcPr marL="9525" marR="9525" marT="9525" marB="0" anchor="ctr">
                    <a:solidFill>
                      <a:srgbClr val="FFFF00"/>
                    </a:solidFill>
                  </a:tcPr>
                </a:tc>
                <a:tc>
                  <a:txBody>
                    <a:bodyPr/>
                    <a:lstStyle/>
                    <a:p>
                      <a:pPr algn="ctr" fontAlgn="ctr"/>
                      <a:r>
                        <a:rPr lang="en-US" altLang="ja-JP" sz="1800" u="none" strike="noStrike" dirty="0">
                          <a:effectLst/>
                        </a:rPr>
                        <a:t>690</a:t>
                      </a:r>
                      <a:endParaRPr lang="en-US" altLang="ja-JP" sz="1800" b="0" i="0" u="none" strike="noStrike" dirty="0">
                        <a:solidFill>
                          <a:srgbClr val="000000"/>
                        </a:solidFill>
                        <a:effectLst/>
                        <a:latin typeface="ＭＳ Ｐゴシック"/>
                      </a:endParaRPr>
                    </a:p>
                  </a:txBody>
                  <a:tcPr marL="9525" marR="9525" marT="9525" marB="0" anchor="ctr">
                    <a:solidFill>
                      <a:srgbClr val="FFFF00"/>
                    </a:solidFill>
                  </a:tcPr>
                </a:tc>
                <a:tc>
                  <a:txBody>
                    <a:bodyPr/>
                    <a:lstStyle/>
                    <a:p>
                      <a:pPr algn="ctr" fontAlgn="ctr"/>
                      <a:r>
                        <a:rPr lang="en-US" altLang="ja-JP" sz="1800" u="none" strike="noStrike" dirty="0">
                          <a:effectLst/>
                        </a:rPr>
                        <a:t>49</a:t>
                      </a:r>
                      <a:endParaRPr lang="en-US" altLang="ja-JP" sz="1800" b="0" i="0" u="none" strike="noStrike" dirty="0">
                        <a:solidFill>
                          <a:srgbClr val="000000"/>
                        </a:solidFill>
                        <a:effectLst/>
                        <a:latin typeface="ＭＳ Ｐゴシック"/>
                      </a:endParaRPr>
                    </a:p>
                  </a:txBody>
                  <a:tcPr marL="9525" marR="9525" marT="9525" marB="0" anchor="ctr">
                    <a:solidFill>
                      <a:srgbClr val="FFFF00"/>
                    </a:solidFill>
                  </a:tcPr>
                </a:tc>
                <a:tc>
                  <a:txBody>
                    <a:bodyPr/>
                    <a:lstStyle/>
                    <a:p>
                      <a:pPr algn="ctr" fontAlgn="ctr"/>
                      <a:r>
                        <a:rPr lang="en-US" altLang="ja-JP" sz="1800" b="0" i="0" u="none" strike="noStrike" dirty="0" smtClean="0">
                          <a:solidFill>
                            <a:srgbClr val="000000"/>
                          </a:solidFill>
                          <a:effectLst/>
                          <a:latin typeface="ＭＳ Ｐゴシック"/>
                        </a:rPr>
                        <a:t>-</a:t>
                      </a:r>
                      <a:endParaRPr lang="en-US" altLang="ja-JP" sz="1800" b="0" i="0" u="none" strike="noStrike" dirty="0">
                        <a:solidFill>
                          <a:srgbClr val="000000"/>
                        </a:solidFill>
                        <a:effectLst/>
                        <a:latin typeface="ＭＳ Ｐゴシック"/>
                      </a:endParaRPr>
                    </a:p>
                  </a:txBody>
                  <a:tcPr marL="9525" marR="9525" marT="9525" marB="0" anchor="ctr"/>
                </a:tc>
              </a:tr>
              <a:tr h="342709">
                <a:tc rowSpan="4">
                  <a:txBody>
                    <a:bodyPr/>
                    <a:lstStyle/>
                    <a:p>
                      <a:pPr algn="ctr" fontAlgn="ctr"/>
                      <a:r>
                        <a:rPr lang="en-US" sz="1800" u="none" strike="noStrike" dirty="0" err="1">
                          <a:solidFill>
                            <a:schemeClr val="tx1"/>
                          </a:solidFill>
                          <a:effectLst/>
                        </a:rPr>
                        <a:t>MeCC</a:t>
                      </a:r>
                      <a:endParaRPr lang="en-US" sz="1800" b="0" i="0" u="none" strike="noStrike" dirty="0">
                        <a:solidFill>
                          <a:schemeClr val="tx1"/>
                        </a:solidFill>
                        <a:effectLst/>
                        <a:latin typeface="ＭＳ Ｐゴシック"/>
                      </a:endParaRPr>
                    </a:p>
                  </a:txBody>
                  <a:tcPr marL="9525" marR="9525" marT="9525" marB="0" anchor="ctr"/>
                </a:tc>
                <a:tc>
                  <a:txBody>
                    <a:bodyPr/>
                    <a:lstStyle/>
                    <a:p>
                      <a:pPr algn="ctr" fontAlgn="ctr"/>
                      <a:r>
                        <a:rPr lang="en-US" sz="1800" u="none" strike="noStrike" dirty="0" err="1">
                          <a:effectLst/>
                        </a:rPr>
                        <a:t>ApacheHTTPD</a:t>
                      </a:r>
                      <a:endParaRPr lang="en-US" sz="1800" b="0" i="0" u="none" strike="noStrike" dirty="0">
                        <a:solidFill>
                          <a:srgbClr val="000000"/>
                        </a:solidFill>
                        <a:effectLst/>
                        <a:latin typeface="ＭＳ Ｐゴシック"/>
                      </a:endParaRPr>
                    </a:p>
                  </a:txBody>
                  <a:tcPr marL="9525" marR="9525" marT="9525" marB="0" anchor="ctr"/>
                </a:tc>
                <a:tc>
                  <a:txBody>
                    <a:bodyPr/>
                    <a:lstStyle/>
                    <a:p>
                      <a:pPr algn="ctr" fontAlgn="ctr"/>
                      <a:r>
                        <a:rPr lang="en-US" altLang="ja-JP" sz="1800" u="none" strike="noStrike" dirty="0">
                          <a:effectLst/>
                        </a:rPr>
                        <a:t>87.5%</a:t>
                      </a:r>
                      <a:endParaRPr lang="en-US" altLang="ja-JP" sz="1800" b="0" i="0" u="none" strike="noStrike" dirty="0">
                        <a:solidFill>
                          <a:srgbClr val="000000"/>
                        </a:solidFill>
                        <a:effectLst/>
                        <a:latin typeface="ＭＳ Ｐゴシック"/>
                      </a:endParaRPr>
                    </a:p>
                  </a:txBody>
                  <a:tcPr marL="9525" marR="9525" marT="9525" marB="0" anchor="ctr"/>
                </a:tc>
                <a:tc>
                  <a:txBody>
                    <a:bodyPr/>
                    <a:lstStyle/>
                    <a:p>
                      <a:pPr algn="ctr" fontAlgn="ctr"/>
                      <a:r>
                        <a:rPr lang="en-US" altLang="ja-JP" sz="1800" u="none" strike="noStrike" dirty="0">
                          <a:effectLst/>
                        </a:rPr>
                        <a:t>2</a:t>
                      </a:r>
                      <a:endParaRPr lang="en-US" altLang="ja-JP" sz="1800" b="0" i="0" u="none" strike="noStrike" dirty="0">
                        <a:solidFill>
                          <a:srgbClr val="000000"/>
                        </a:solidFill>
                        <a:effectLst/>
                        <a:latin typeface="ＭＳ Ｐゴシック"/>
                      </a:endParaRPr>
                    </a:p>
                  </a:txBody>
                  <a:tcPr marL="9525" marR="9525" marT="9525" marB="0" anchor="ctr"/>
                </a:tc>
                <a:tc>
                  <a:txBody>
                    <a:bodyPr/>
                    <a:lstStyle/>
                    <a:p>
                      <a:pPr algn="ctr" fontAlgn="ctr"/>
                      <a:r>
                        <a:rPr lang="en-US" altLang="ja-JP" sz="1800" u="none" strike="noStrike" dirty="0">
                          <a:effectLst/>
                        </a:rPr>
                        <a:t>84</a:t>
                      </a:r>
                      <a:endParaRPr lang="en-US" altLang="ja-JP" sz="1800" b="0" i="0" u="none" strike="noStrike" dirty="0">
                        <a:solidFill>
                          <a:srgbClr val="000000"/>
                        </a:solidFill>
                        <a:effectLst/>
                        <a:latin typeface="ＭＳ Ｐゴシック"/>
                      </a:endParaRPr>
                    </a:p>
                  </a:txBody>
                  <a:tcPr marL="9525" marR="9525" marT="9525" marB="0" anchor="ctr"/>
                </a:tc>
                <a:tc>
                  <a:txBody>
                    <a:bodyPr/>
                    <a:lstStyle/>
                    <a:p>
                      <a:pPr algn="ctr" fontAlgn="ctr"/>
                      <a:r>
                        <a:rPr lang="en-US" altLang="ja-JP" sz="1800" u="none" strike="noStrike" dirty="0">
                          <a:effectLst/>
                        </a:rPr>
                        <a:t>71</a:t>
                      </a:r>
                      <a:endParaRPr lang="en-US" altLang="ja-JP" sz="1800" b="0" i="0" u="none" strike="noStrike" dirty="0">
                        <a:solidFill>
                          <a:srgbClr val="000000"/>
                        </a:solidFill>
                        <a:effectLst/>
                        <a:latin typeface="ＭＳ Ｐゴシック"/>
                      </a:endParaRPr>
                    </a:p>
                  </a:txBody>
                  <a:tcPr marL="9525" marR="9525" marT="9525" marB="0" anchor="ctr"/>
                </a:tc>
                <a:tc>
                  <a:txBody>
                    <a:bodyPr/>
                    <a:lstStyle/>
                    <a:p>
                      <a:pPr algn="ctr" fontAlgn="ctr"/>
                      <a:r>
                        <a:rPr lang="en-US" altLang="ja-JP" sz="1800" u="none" strike="noStrike" dirty="0">
                          <a:effectLst/>
                        </a:rPr>
                        <a:t>10</a:t>
                      </a:r>
                      <a:endParaRPr lang="en-US" altLang="ja-JP" sz="1800" b="0" i="0" u="none" strike="noStrike" dirty="0">
                        <a:solidFill>
                          <a:srgbClr val="000000"/>
                        </a:solidFill>
                        <a:effectLst/>
                        <a:latin typeface="ＭＳ Ｐゴシック"/>
                      </a:endParaRPr>
                    </a:p>
                  </a:txBody>
                  <a:tcPr marL="9525" marR="9525" marT="9525" marB="0" anchor="ctr"/>
                </a:tc>
                <a:tc>
                  <a:txBody>
                    <a:bodyPr/>
                    <a:lstStyle/>
                    <a:p>
                      <a:pPr algn="ctr" fontAlgn="ctr"/>
                      <a:r>
                        <a:rPr lang="en-US" altLang="ja-JP" sz="1800" b="0" i="0" u="none" strike="noStrike" dirty="0" smtClean="0">
                          <a:solidFill>
                            <a:srgbClr val="000000"/>
                          </a:solidFill>
                          <a:effectLst/>
                          <a:latin typeface="ＭＳ Ｐゴシック"/>
                        </a:rPr>
                        <a:t>310m34s</a:t>
                      </a:r>
                      <a:endParaRPr lang="en-US" altLang="ja-JP" sz="1800" b="0" i="0" u="none" strike="noStrike" dirty="0">
                        <a:solidFill>
                          <a:srgbClr val="000000"/>
                        </a:solidFill>
                        <a:effectLst/>
                        <a:latin typeface="ＭＳ Ｐゴシック"/>
                      </a:endParaRPr>
                    </a:p>
                  </a:txBody>
                  <a:tcPr marL="9525" marR="9525" marT="9525" marB="0" anchor="ctr"/>
                </a:tc>
              </a:tr>
              <a:tr h="342709">
                <a:tc vMerge="1">
                  <a:txBody>
                    <a:bodyPr/>
                    <a:lstStyle/>
                    <a:p>
                      <a:endParaRPr kumimoji="1" lang="ja-JP" altLang="en-US"/>
                    </a:p>
                  </a:txBody>
                  <a:tcPr/>
                </a:tc>
                <a:tc>
                  <a:txBody>
                    <a:bodyPr/>
                    <a:lstStyle/>
                    <a:p>
                      <a:pPr algn="ctr" fontAlgn="ctr"/>
                      <a:r>
                        <a:rPr lang="en-US" sz="1800" u="none" strike="noStrike" dirty="0">
                          <a:effectLst/>
                        </a:rPr>
                        <a:t>Python</a:t>
                      </a:r>
                      <a:endParaRPr lang="en-US" sz="1800" b="0" i="0" u="none" strike="noStrike" dirty="0">
                        <a:solidFill>
                          <a:srgbClr val="000000"/>
                        </a:solidFill>
                        <a:effectLst/>
                        <a:latin typeface="ＭＳ Ｐゴシック"/>
                      </a:endParaRPr>
                    </a:p>
                  </a:txBody>
                  <a:tcPr marL="9525" marR="9525" marT="9525" marB="0" anchor="ctr"/>
                </a:tc>
                <a:tc>
                  <a:txBody>
                    <a:bodyPr/>
                    <a:lstStyle/>
                    <a:p>
                      <a:pPr algn="ctr" fontAlgn="ctr"/>
                      <a:r>
                        <a:rPr lang="en-US" altLang="ja-JP" sz="1800" u="none" strike="noStrike" dirty="0">
                          <a:effectLst/>
                        </a:rPr>
                        <a:t>85.3%</a:t>
                      </a:r>
                      <a:endParaRPr lang="en-US" altLang="ja-JP" sz="1800" b="0" i="0" u="none" strike="noStrike" dirty="0">
                        <a:solidFill>
                          <a:srgbClr val="000000"/>
                        </a:solidFill>
                        <a:effectLst/>
                        <a:latin typeface="ＭＳ Ｐゴシック"/>
                      </a:endParaRPr>
                    </a:p>
                  </a:txBody>
                  <a:tcPr marL="9525" marR="9525" marT="9525" marB="0" anchor="ctr"/>
                </a:tc>
                <a:tc>
                  <a:txBody>
                    <a:bodyPr/>
                    <a:lstStyle/>
                    <a:p>
                      <a:pPr algn="ctr" fontAlgn="ctr"/>
                      <a:r>
                        <a:rPr lang="en-US" altLang="ja-JP" sz="1800" u="none" strike="noStrike" dirty="0">
                          <a:effectLst/>
                        </a:rPr>
                        <a:t>3</a:t>
                      </a:r>
                      <a:endParaRPr lang="en-US" altLang="ja-JP" sz="1800" b="0" i="0" u="none" strike="noStrike" dirty="0">
                        <a:solidFill>
                          <a:srgbClr val="000000"/>
                        </a:solidFill>
                        <a:effectLst/>
                        <a:latin typeface="ＭＳ Ｐゴシック"/>
                      </a:endParaRPr>
                    </a:p>
                  </a:txBody>
                  <a:tcPr marL="9525" marR="9525" marT="9525" marB="0" anchor="ctr"/>
                </a:tc>
                <a:tc>
                  <a:txBody>
                    <a:bodyPr/>
                    <a:lstStyle/>
                    <a:p>
                      <a:pPr algn="ctr" fontAlgn="ctr"/>
                      <a:r>
                        <a:rPr lang="en-US" altLang="ja-JP" sz="1800" u="none" strike="noStrike" dirty="0">
                          <a:effectLst/>
                        </a:rPr>
                        <a:t>127</a:t>
                      </a:r>
                      <a:endParaRPr lang="en-US" altLang="ja-JP" sz="1800" b="0" i="0" u="none" strike="noStrike" dirty="0">
                        <a:solidFill>
                          <a:srgbClr val="000000"/>
                        </a:solidFill>
                        <a:effectLst/>
                        <a:latin typeface="ＭＳ Ｐゴシック"/>
                      </a:endParaRPr>
                    </a:p>
                  </a:txBody>
                  <a:tcPr marL="9525" marR="9525" marT="9525" marB="0" anchor="ctr"/>
                </a:tc>
                <a:tc>
                  <a:txBody>
                    <a:bodyPr/>
                    <a:lstStyle/>
                    <a:p>
                      <a:pPr algn="ctr" fontAlgn="ctr"/>
                      <a:r>
                        <a:rPr lang="en-US" altLang="ja-JP" sz="1800" u="none" strike="noStrike" dirty="0">
                          <a:effectLst/>
                        </a:rPr>
                        <a:t>82</a:t>
                      </a:r>
                      <a:endParaRPr lang="en-US" altLang="ja-JP" sz="1800" b="0" i="0" u="none" strike="noStrike" dirty="0">
                        <a:solidFill>
                          <a:srgbClr val="000000"/>
                        </a:solidFill>
                        <a:effectLst/>
                        <a:latin typeface="ＭＳ Ｐゴシック"/>
                      </a:endParaRPr>
                    </a:p>
                  </a:txBody>
                  <a:tcPr marL="9525" marR="9525" marT="9525" marB="0" anchor="ctr"/>
                </a:tc>
                <a:tc>
                  <a:txBody>
                    <a:bodyPr/>
                    <a:lstStyle/>
                    <a:p>
                      <a:pPr algn="ctr" fontAlgn="ctr"/>
                      <a:r>
                        <a:rPr lang="en-US" altLang="ja-JP" sz="1800" u="none" strike="noStrike" dirty="0">
                          <a:effectLst/>
                        </a:rPr>
                        <a:t>13</a:t>
                      </a:r>
                      <a:endParaRPr lang="en-US" altLang="ja-JP" sz="1800" b="0" i="0" u="none" strike="noStrike" dirty="0">
                        <a:solidFill>
                          <a:srgbClr val="000000"/>
                        </a:solidFill>
                        <a:effectLst/>
                        <a:latin typeface="ＭＳ Ｐゴシック"/>
                      </a:endParaRPr>
                    </a:p>
                  </a:txBody>
                  <a:tcPr marL="9525" marR="9525" marT="9525" marB="0" anchor="ctr"/>
                </a:tc>
                <a:tc>
                  <a:txBody>
                    <a:bodyPr/>
                    <a:lstStyle/>
                    <a:p>
                      <a:pPr algn="ctr" fontAlgn="ctr"/>
                      <a:r>
                        <a:rPr lang="en-US" altLang="ja-JP" sz="1800" b="0" i="0" u="none" strike="noStrike" dirty="0" smtClean="0">
                          <a:solidFill>
                            <a:srgbClr val="000000"/>
                          </a:solidFill>
                          <a:effectLst/>
                          <a:latin typeface="ＭＳ Ｐゴシック"/>
                        </a:rPr>
                        <a:t>56m26s</a:t>
                      </a:r>
                      <a:endParaRPr lang="en-US" altLang="ja-JP" sz="1800" b="0" i="0" u="none" strike="noStrike" dirty="0">
                        <a:solidFill>
                          <a:srgbClr val="000000"/>
                        </a:solidFill>
                        <a:effectLst/>
                        <a:latin typeface="ＭＳ Ｐゴシック"/>
                      </a:endParaRPr>
                    </a:p>
                  </a:txBody>
                  <a:tcPr marL="9525" marR="9525" marT="9525" marB="0" anchor="ctr"/>
                </a:tc>
              </a:tr>
              <a:tr h="342709">
                <a:tc vMerge="1">
                  <a:txBody>
                    <a:bodyPr/>
                    <a:lstStyle/>
                    <a:p>
                      <a:endParaRPr kumimoji="1" lang="ja-JP" altLang="en-US"/>
                    </a:p>
                  </a:txBody>
                  <a:tcPr/>
                </a:tc>
                <a:tc>
                  <a:txBody>
                    <a:bodyPr/>
                    <a:lstStyle/>
                    <a:p>
                      <a:pPr algn="ctr" fontAlgn="ctr"/>
                      <a:r>
                        <a:rPr lang="en-US" sz="1800" u="none" strike="noStrike">
                          <a:effectLst/>
                        </a:rPr>
                        <a:t>PostgreSQL</a:t>
                      </a:r>
                      <a:endParaRPr lang="en-US" sz="1800" b="0" i="0" u="none" strike="noStrike">
                        <a:solidFill>
                          <a:srgbClr val="000000"/>
                        </a:solidFill>
                        <a:effectLst/>
                        <a:latin typeface="ＭＳ Ｐゴシック"/>
                      </a:endParaRPr>
                    </a:p>
                  </a:txBody>
                  <a:tcPr marL="9525" marR="9525" marT="9525" marB="0" anchor="ctr"/>
                </a:tc>
                <a:tc>
                  <a:txBody>
                    <a:bodyPr/>
                    <a:lstStyle/>
                    <a:p>
                      <a:pPr algn="ctr" fontAlgn="ctr"/>
                      <a:r>
                        <a:rPr lang="en-US" altLang="ja-JP" sz="1800" u="none" strike="noStrike">
                          <a:effectLst/>
                        </a:rPr>
                        <a:t>83.1%</a:t>
                      </a:r>
                      <a:endParaRPr lang="en-US" altLang="ja-JP" sz="1800" b="0" i="0" u="none" strike="noStrike">
                        <a:solidFill>
                          <a:srgbClr val="000000"/>
                        </a:solidFill>
                        <a:effectLst/>
                        <a:latin typeface="ＭＳ Ｐゴシック"/>
                      </a:endParaRPr>
                    </a:p>
                  </a:txBody>
                  <a:tcPr marL="9525" marR="9525" marT="9525" marB="0" anchor="ctr"/>
                </a:tc>
                <a:tc>
                  <a:txBody>
                    <a:bodyPr/>
                    <a:lstStyle/>
                    <a:p>
                      <a:pPr algn="ctr" fontAlgn="ctr"/>
                      <a:r>
                        <a:rPr lang="en-US" altLang="ja-JP" sz="1800" u="none" strike="noStrike">
                          <a:effectLst/>
                        </a:rPr>
                        <a:t>9</a:t>
                      </a:r>
                      <a:endParaRPr lang="en-US" altLang="ja-JP" sz="1800" b="0" i="0" u="none" strike="noStrike">
                        <a:solidFill>
                          <a:srgbClr val="000000"/>
                        </a:solidFill>
                        <a:effectLst/>
                        <a:latin typeface="ＭＳ Ｐゴシック"/>
                      </a:endParaRPr>
                    </a:p>
                  </a:txBody>
                  <a:tcPr marL="9525" marR="9525" marT="9525" marB="0" anchor="ctr"/>
                </a:tc>
                <a:tc>
                  <a:txBody>
                    <a:bodyPr/>
                    <a:lstStyle/>
                    <a:p>
                      <a:pPr algn="ctr" fontAlgn="ctr"/>
                      <a:r>
                        <a:rPr lang="en-US" altLang="ja-JP" sz="1800" u="none" strike="noStrike" dirty="0">
                          <a:effectLst/>
                        </a:rPr>
                        <a:t>120</a:t>
                      </a:r>
                      <a:endParaRPr lang="en-US" altLang="ja-JP" sz="1800" b="0" i="0" u="none" strike="noStrike" dirty="0">
                        <a:solidFill>
                          <a:srgbClr val="000000"/>
                        </a:solidFill>
                        <a:effectLst/>
                        <a:latin typeface="ＭＳ Ｐゴシック"/>
                      </a:endParaRPr>
                    </a:p>
                  </a:txBody>
                  <a:tcPr marL="9525" marR="9525" marT="9525" marB="0" anchor="ctr"/>
                </a:tc>
                <a:tc>
                  <a:txBody>
                    <a:bodyPr/>
                    <a:lstStyle/>
                    <a:p>
                      <a:pPr algn="ctr" fontAlgn="ctr"/>
                      <a:r>
                        <a:rPr lang="en-US" altLang="ja-JP" sz="1800" u="none" strike="noStrike">
                          <a:effectLst/>
                        </a:rPr>
                        <a:t>88</a:t>
                      </a:r>
                      <a:endParaRPr lang="en-US" altLang="ja-JP" sz="1800" b="0" i="0" u="none" strike="noStrike">
                        <a:solidFill>
                          <a:srgbClr val="000000"/>
                        </a:solidFill>
                        <a:effectLst/>
                        <a:latin typeface="ＭＳ Ｐゴシック"/>
                      </a:endParaRPr>
                    </a:p>
                  </a:txBody>
                  <a:tcPr marL="9525" marR="9525" marT="9525" marB="0" anchor="ctr"/>
                </a:tc>
                <a:tc>
                  <a:txBody>
                    <a:bodyPr/>
                    <a:lstStyle/>
                    <a:p>
                      <a:pPr algn="ctr" fontAlgn="ctr"/>
                      <a:r>
                        <a:rPr lang="en-US" altLang="ja-JP" sz="1800" u="none" strike="noStrike" dirty="0">
                          <a:effectLst/>
                        </a:rPr>
                        <a:t>14</a:t>
                      </a:r>
                      <a:endParaRPr lang="en-US" altLang="ja-JP" sz="1800" b="0" i="0" u="none" strike="noStrike" dirty="0">
                        <a:solidFill>
                          <a:srgbClr val="000000"/>
                        </a:solidFill>
                        <a:effectLst/>
                        <a:latin typeface="ＭＳ Ｐゴシック"/>
                      </a:endParaRPr>
                    </a:p>
                  </a:txBody>
                  <a:tcPr marL="9525" marR="9525" marT="9525" marB="0" anchor="ctr"/>
                </a:tc>
                <a:tc>
                  <a:txBody>
                    <a:bodyPr/>
                    <a:lstStyle/>
                    <a:p>
                      <a:pPr algn="ctr" fontAlgn="ctr"/>
                      <a:r>
                        <a:rPr lang="en-US" altLang="ja-JP" sz="1800" b="0" i="0" u="none" strike="noStrike" dirty="0" smtClean="0">
                          <a:solidFill>
                            <a:srgbClr val="000000"/>
                          </a:solidFill>
                          <a:effectLst/>
                          <a:latin typeface="ＭＳ Ｐゴシック"/>
                        </a:rPr>
                        <a:t>428m32s</a:t>
                      </a:r>
                      <a:endParaRPr lang="en-US" altLang="ja-JP" sz="1800" b="0" i="0" u="none" strike="noStrike" dirty="0">
                        <a:solidFill>
                          <a:srgbClr val="000000"/>
                        </a:solidFill>
                        <a:effectLst/>
                        <a:latin typeface="ＭＳ Ｐゴシック"/>
                      </a:endParaRPr>
                    </a:p>
                  </a:txBody>
                  <a:tcPr marL="9525" marR="9525" marT="9525" marB="0" anchor="ctr"/>
                </a:tc>
              </a:tr>
              <a:tr h="342709">
                <a:tc vMerge="1">
                  <a:txBody>
                    <a:bodyPr/>
                    <a:lstStyle/>
                    <a:p>
                      <a:endParaRPr kumimoji="1" lang="ja-JP" altLang="en-US"/>
                    </a:p>
                  </a:txBody>
                  <a:tcPr/>
                </a:tc>
                <a:tc>
                  <a:txBody>
                    <a:bodyPr/>
                    <a:lstStyle/>
                    <a:p>
                      <a:pPr algn="ctr" fontAlgn="ctr"/>
                      <a:r>
                        <a:rPr lang="ja-JP" altLang="en-US" sz="1800" u="none" strike="noStrike" dirty="0">
                          <a:effectLst/>
                        </a:rPr>
                        <a:t>合計</a:t>
                      </a:r>
                      <a:endParaRPr lang="ja-JP" altLang="en-US" sz="1800" b="0" i="0" u="none" strike="noStrike" dirty="0">
                        <a:solidFill>
                          <a:srgbClr val="000000"/>
                        </a:solidFill>
                        <a:effectLst/>
                        <a:latin typeface="ＭＳ Ｐゴシック"/>
                      </a:endParaRPr>
                    </a:p>
                  </a:txBody>
                  <a:tcPr marL="9525" marR="9525" marT="9525" marB="0" anchor="ctr">
                    <a:solidFill>
                      <a:srgbClr val="FFFF00"/>
                    </a:solidFill>
                  </a:tcPr>
                </a:tc>
                <a:tc>
                  <a:txBody>
                    <a:bodyPr/>
                    <a:lstStyle/>
                    <a:p>
                      <a:pPr algn="ctr" fontAlgn="ctr"/>
                      <a:r>
                        <a:rPr lang="en-US" altLang="ja-JP" sz="1800" u="none" strike="noStrike" dirty="0" smtClean="0">
                          <a:effectLst/>
                        </a:rPr>
                        <a:t>85.0%</a:t>
                      </a:r>
                      <a:endParaRPr lang="en-US" altLang="ja-JP" sz="1800" b="0" i="0" u="none" strike="noStrike" dirty="0">
                        <a:solidFill>
                          <a:srgbClr val="000000"/>
                        </a:solidFill>
                        <a:effectLst/>
                        <a:latin typeface="ＭＳ Ｐゴシック"/>
                      </a:endParaRPr>
                    </a:p>
                  </a:txBody>
                  <a:tcPr marL="9525" marR="9525" marT="9525" marB="0" anchor="ctr">
                    <a:solidFill>
                      <a:srgbClr val="FFFF00"/>
                    </a:solidFill>
                  </a:tcPr>
                </a:tc>
                <a:tc>
                  <a:txBody>
                    <a:bodyPr/>
                    <a:lstStyle/>
                    <a:p>
                      <a:pPr algn="ctr" fontAlgn="ctr"/>
                      <a:r>
                        <a:rPr lang="en-US" altLang="ja-JP" sz="1800" u="none" strike="noStrike" dirty="0">
                          <a:effectLst/>
                        </a:rPr>
                        <a:t>14</a:t>
                      </a:r>
                      <a:endParaRPr lang="en-US" altLang="ja-JP" sz="1800" b="0" i="0" u="none" strike="noStrike" dirty="0">
                        <a:solidFill>
                          <a:srgbClr val="000000"/>
                        </a:solidFill>
                        <a:effectLst/>
                        <a:latin typeface="ＭＳ Ｐゴシック"/>
                      </a:endParaRPr>
                    </a:p>
                  </a:txBody>
                  <a:tcPr marL="9525" marR="9525" marT="9525" marB="0" anchor="ctr">
                    <a:solidFill>
                      <a:srgbClr val="FFFF00"/>
                    </a:solidFill>
                  </a:tcPr>
                </a:tc>
                <a:tc>
                  <a:txBody>
                    <a:bodyPr/>
                    <a:lstStyle/>
                    <a:p>
                      <a:pPr algn="ctr" fontAlgn="ctr"/>
                      <a:r>
                        <a:rPr lang="en-US" altLang="ja-JP" sz="1800" u="none" strike="noStrike" dirty="0">
                          <a:effectLst/>
                        </a:rPr>
                        <a:t>331</a:t>
                      </a:r>
                      <a:endParaRPr lang="en-US" altLang="ja-JP" sz="1800" b="0" i="0" u="none" strike="noStrike" dirty="0">
                        <a:solidFill>
                          <a:srgbClr val="000000"/>
                        </a:solidFill>
                        <a:effectLst/>
                        <a:latin typeface="ＭＳ Ｐゴシック"/>
                      </a:endParaRPr>
                    </a:p>
                  </a:txBody>
                  <a:tcPr marL="9525" marR="9525" marT="9525" marB="0" anchor="ctr">
                    <a:solidFill>
                      <a:srgbClr val="FFFF00"/>
                    </a:solidFill>
                  </a:tcPr>
                </a:tc>
                <a:tc>
                  <a:txBody>
                    <a:bodyPr/>
                    <a:lstStyle/>
                    <a:p>
                      <a:pPr algn="ctr" fontAlgn="ctr"/>
                      <a:r>
                        <a:rPr lang="en-US" altLang="ja-JP" sz="1800" u="none" strike="noStrike" dirty="0">
                          <a:effectLst/>
                        </a:rPr>
                        <a:t>241</a:t>
                      </a:r>
                      <a:endParaRPr lang="en-US" altLang="ja-JP" sz="1800" b="0" i="0" u="none" strike="noStrike" dirty="0">
                        <a:solidFill>
                          <a:srgbClr val="000000"/>
                        </a:solidFill>
                        <a:effectLst/>
                        <a:latin typeface="ＭＳ Ｐゴシック"/>
                      </a:endParaRPr>
                    </a:p>
                  </a:txBody>
                  <a:tcPr marL="9525" marR="9525" marT="9525" marB="0" anchor="ctr">
                    <a:solidFill>
                      <a:srgbClr val="FFFF00"/>
                    </a:solidFill>
                  </a:tcPr>
                </a:tc>
                <a:tc>
                  <a:txBody>
                    <a:bodyPr/>
                    <a:lstStyle/>
                    <a:p>
                      <a:pPr algn="ctr" fontAlgn="ctr"/>
                      <a:r>
                        <a:rPr lang="en-US" altLang="ja-JP" sz="1800" u="none" strike="noStrike" dirty="0">
                          <a:effectLst/>
                        </a:rPr>
                        <a:t>37</a:t>
                      </a:r>
                      <a:endParaRPr lang="en-US" altLang="ja-JP" sz="1800" b="0" i="0" u="none" strike="noStrike" dirty="0">
                        <a:solidFill>
                          <a:srgbClr val="000000"/>
                        </a:solidFill>
                        <a:effectLst/>
                        <a:latin typeface="ＭＳ Ｐゴシック"/>
                      </a:endParaRPr>
                    </a:p>
                  </a:txBody>
                  <a:tcPr marL="9525" marR="9525" marT="9525" marB="0" anchor="ctr">
                    <a:solidFill>
                      <a:srgbClr val="FFFF00"/>
                    </a:solidFill>
                  </a:tcPr>
                </a:tc>
                <a:tc>
                  <a:txBody>
                    <a:bodyPr/>
                    <a:lstStyle/>
                    <a:p>
                      <a:pPr algn="ctr" fontAlgn="ctr"/>
                      <a:r>
                        <a:rPr lang="en-US" altLang="ja-JP" sz="1800" b="0" i="0" u="none" strike="noStrike" dirty="0" smtClean="0">
                          <a:solidFill>
                            <a:srgbClr val="000000"/>
                          </a:solidFill>
                          <a:effectLst/>
                          <a:latin typeface="ＭＳ Ｐゴシック"/>
                        </a:rPr>
                        <a:t>-</a:t>
                      </a:r>
                      <a:endParaRPr lang="en-US" altLang="ja-JP" sz="1800" b="0" i="0" u="none" strike="noStrike" dirty="0">
                        <a:solidFill>
                          <a:srgbClr val="000000"/>
                        </a:solidFill>
                        <a:effectLst/>
                        <a:latin typeface="ＭＳ Ｐゴシック"/>
                      </a:endParaRPr>
                    </a:p>
                  </a:txBody>
                  <a:tcPr marL="9525" marR="9525" marT="9525" marB="0" anchor="ctr"/>
                </a:tc>
              </a:tr>
            </a:tbl>
          </a:graphicData>
        </a:graphic>
      </p:graphicFrame>
    </p:spTree>
    <p:extLst>
      <p:ext uri="{BB962C8B-B14F-4D97-AF65-F5344CB8AC3E}">
        <p14:creationId xmlns:p14="http://schemas.microsoft.com/office/powerpoint/2010/main" val="86988827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研究動機</a:t>
            </a:r>
            <a:endParaRPr kumimoji="1" lang="ja-JP" altLang="en-US" dirty="0"/>
          </a:p>
        </p:txBody>
      </p:sp>
      <p:sp>
        <p:nvSpPr>
          <p:cNvPr id="3" name="コンテンツ プレースホルダー 2"/>
          <p:cNvSpPr>
            <a:spLocks noGrp="1"/>
          </p:cNvSpPr>
          <p:nvPr>
            <p:ph idx="1"/>
          </p:nvPr>
        </p:nvSpPr>
        <p:spPr>
          <a:xfrm>
            <a:off x="457200" y="1600200"/>
            <a:ext cx="8229600" cy="1284195"/>
          </a:xfrm>
        </p:spPr>
        <p:txBody>
          <a:bodyPr/>
          <a:lstStyle/>
          <a:p>
            <a:r>
              <a:rPr kumimoji="1" lang="ja-JP" altLang="en-US" sz="2400" dirty="0" smtClean="0"/>
              <a:t>企業との共同研究を行っており，関数クローン検出ツールの有効性を調査する要望があった．</a:t>
            </a:r>
            <a:endParaRPr kumimoji="1" lang="en-US" altLang="ja-JP" sz="2400" dirty="0" smtClean="0"/>
          </a:p>
          <a:p>
            <a:r>
              <a:rPr lang="ja-JP" altLang="en-US" sz="2400" dirty="0"/>
              <a:t>開発者</a:t>
            </a:r>
            <a:r>
              <a:rPr lang="ja-JP" altLang="en-US" sz="2400" dirty="0" smtClean="0"/>
              <a:t>は類似コード片検索を良く行う．</a:t>
            </a:r>
            <a:endParaRPr kumimoji="1" lang="ja-JP" altLang="en-US" sz="2400"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7</a:t>
            </a:fld>
            <a:endParaRPr lang="en-US" altLang="ja-JP"/>
          </a:p>
        </p:txBody>
      </p:sp>
      <p:sp>
        <p:nvSpPr>
          <p:cNvPr id="5" name="メモ 4"/>
          <p:cNvSpPr/>
          <p:nvPr/>
        </p:nvSpPr>
        <p:spPr>
          <a:xfrm>
            <a:off x="1919109" y="3682222"/>
            <a:ext cx="749300" cy="316006"/>
          </a:xfrm>
          <a:prstGeom prst="foldedCorner">
            <a:avLst/>
          </a:prstGeom>
          <a:ln>
            <a:solidFill>
              <a:schemeClr val="accent5">
                <a:lumMod val="50000"/>
              </a:schemeClr>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cxnSp>
        <p:nvCxnSpPr>
          <p:cNvPr id="6" name="直線コネクタ 5"/>
          <p:cNvCxnSpPr/>
          <p:nvPr/>
        </p:nvCxnSpPr>
        <p:spPr>
          <a:xfrm flipV="1">
            <a:off x="2071744" y="3753939"/>
            <a:ext cx="444030" cy="1"/>
          </a:xfrm>
          <a:prstGeom prst="line">
            <a:avLst/>
          </a:prstGeom>
          <a:ln>
            <a:solidFill>
              <a:schemeClr val="accent5">
                <a:lumMod val="50000"/>
              </a:schemeClr>
            </a:solidFill>
          </a:ln>
        </p:spPr>
        <p:style>
          <a:lnRef idx="1">
            <a:schemeClr val="dk1"/>
          </a:lnRef>
          <a:fillRef idx="0">
            <a:schemeClr val="dk1"/>
          </a:fillRef>
          <a:effectRef idx="0">
            <a:schemeClr val="dk1"/>
          </a:effectRef>
          <a:fontRef idx="minor">
            <a:schemeClr val="tx1"/>
          </a:fontRef>
        </p:style>
      </p:cxnSp>
      <p:cxnSp>
        <p:nvCxnSpPr>
          <p:cNvPr id="7" name="直線コネクタ 6"/>
          <p:cNvCxnSpPr/>
          <p:nvPr/>
        </p:nvCxnSpPr>
        <p:spPr>
          <a:xfrm flipV="1">
            <a:off x="2077387" y="3906339"/>
            <a:ext cx="444030" cy="1"/>
          </a:xfrm>
          <a:prstGeom prst="line">
            <a:avLst/>
          </a:prstGeom>
          <a:ln>
            <a:solidFill>
              <a:schemeClr val="accent5">
                <a:lumMod val="50000"/>
              </a:schemeClr>
            </a:solidFill>
          </a:ln>
        </p:spPr>
        <p:style>
          <a:lnRef idx="1">
            <a:schemeClr val="dk1"/>
          </a:lnRef>
          <a:fillRef idx="0">
            <a:schemeClr val="dk1"/>
          </a:fillRef>
          <a:effectRef idx="0">
            <a:schemeClr val="dk1"/>
          </a:effectRef>
          <a:fontRef idx="minor">
            <a:schemeClr val="tx1"/>
          </a:fontRef>
        </p:style>
      </p:cxnSp>
      <p:sp>
        <p:nvSpPr>
          <p:cNvPr id="17" name="メモ 16"/>
          <p:cNvSpPr/>
          <p:nvPr/>
        </p:nvSpPr>
        <p:spPr>
          <a:xfrm>
            <a:off x="1754009" y="5056066"/>
            <a:ext cx="914400" cy="674644"/>
          </a:xfrm>
          <a:prstGeom prst="foldedCorner">
            <a:avLst/>
          </a:prstGeom>
          <a:ln>
            <a:solidFill>
              <a:schemeClr val="accent5">
                <a:lumMod val="50000"/>
              </a:schemeClr>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cxnSp>
        <p:nvCxnSpPr>
          <p:cNvPr id="18" name="直線コネクタ 17"/>
          <p:cNvCxnSpPr/>
          <p:nvPr/>
        </p:nvCxnSpPr>
        <p:spPr>
          <a:xfrm flipV="1">
            <a:off x="1934632" y="5161898"/>
            <a:ext cx="541867" cy="1"/>
          </a:xfrm>
          <a:prstGeom prst="line">
            <a:avLst/>
          </a:prstGeom>
          <a:ln>
            <a:solidFill>
              <a:schemeClr val="accent5">
                <a:lumMod val="50000"/>
              </a:schemeClr>
            </a:solidFill>
          </a:ln>
        </p:spPr>
        <p:style>
          <a:lnRef idx="1">
            <a:schemeClr val="dk1"/>
          </a:lnRef>
          <a:fillRef idx="0">
            <a:schemeClr val="dk1"/>
          </a:fillRef>
          <a:effectRef idx="0">
            <a:schemeClr val="dk1"/>
          </a:effectRef>
          <a:fontRef idx="minor">
            <a:schemeClr val="tx1"/>
          </a:fontRef>
        </p:style>
      </p:cxnSp>
      <p:cxnSp>
        <p:nvCxnSpPr>
          <p:cNvPr id="19" name="直線コネクタ 18"/>
          <p:cNvCxnSpPr/>
          <p:nvPr/>
        </p:nvCxnSpPr>
        <p:spPr>
          <a:xfrm flipV="1">
            <a:off x="1940275" y="5314298"/>
            <a:ext cx="541867" cy="1"/>
          </a:xfrm>
          <a:prstGeom prst="line">
            <a:avLst/>
          </a:prstGeom>
          <a:ln>
            <a:solidFill>
              <a:schemeClr val="accent5">
                <a:lumMod val="50000"/>
              </a:schemeClr>
            </a:solidFill>
          </a:ln>
        </p:spPr>
        <p:style>
          <a:lnRef idx="1">
            <a:schemeClr val="dk1"/>
          </a:lnRef>
          <a:fillRef idx="0">
            <a:schemeClr val="dk1"/>
          </a:fillRef>
          <a:effectRef idx="0">
            <a:schemeClr val="dk1"/>
          </a:effectRef>
          <a:fontRef idx="minor">
            <a:schemeClr val="tx1"/>
          </a:fontRef>
        </p:style>
      </p:cxnSp>
      <p:cxnSp>
        <p:nvCxnSpPr>
          <p:cNvPr id="20" name="直線コネクタ 19"/>
          <p:cNvCxnSpPr/>
          <p:nvPr/>
        </p:nvCxnSpPr>
        <p:spPr>
          <a:xfrm flipV="1">
            <a:off x="1945918" y="5466698"/>
            <a:ext cx="541867" cy="1"/>
          </a:xfrm>
          <a:prstGeom prst="line">
            <a:avLst/>
          </a:prstGeom>
          <a:ln>
            <a:solidFill>
              <a:schemeClr val="accent5">
                <a:lumMod val="50000"/>
              </a:schemeClr>
            </a:solidFill>
          </a:ln>
        </p:spPr>
        <p:style>
          <a:lnRef idx="1">
            <a:schemeClr val="dk1"/>
          </a:lnRef>
          <a:fillRef idx="0">
            <a:schemeClr val="dk1"/>
          </a:fillRef>
          <a:effectRef idx="0">
            <a:schemeClr val="dk1"/>
          </a:effectRef>
          <a:fontRef idx="minor">
            <a:schemeClr val="tx1"/>
          </a:fontRef>
        </p:style>
      </p:cxnSp>
      <p:cxnSp>
        <p:nvCxnSpPr>
          <p:cNvPr id="21" name="直線コネクタ 20"/>
          <p:cNvCxnSpPr/>
          <p:nvPr/>
        </p:nvCxnSpPr>
        <p:spPr>
          <a:xfrm flipV="1">
            <a:off x="1951561" y="5619098"/>
            <a:ext cx="541867" cy="1"/>
          </a:xfrm>
          <a:prstGeom prst="line">
            <a:avLst/>
          </a:prstGeom>
          <a:ln>
            <a:solidFill>
              <a:schemeClr val="accent5">
                <a:lumMod val="50000"/>
              </a:schemeClr>
            </a:solidFill>
          </a:ln>
        </p:spPr>
        <p:style>
          <a:lnRef idx="1">
            <a:schemeClr val="dk1"/>
          </a:lnRef>
          <a:fillRef idx="0">
            <a:schemeClr val="dk1"/>
          </a:fillRef>
          <a:effectRef idx="0">
            <a:schemeClr val="dk1"/>
          </a:effectRef>
          <a:fontRef idx="minor">
            <a:schemeClr val="tx1"/>
          </a:fontRef>
        </p:style>
      </p:cxnSp>
      <p:sp>
        <p:nvSpPr>
          <p:cNvPr id="25" name="メモ 24"/>
          <p:cNvSpPr/>
          <p:nvPr/>
        </p:nvSpPr>
        <p:spPr>
          <a:xfrm>
            <a:off x="1906409" y="5208466"/>
            <a:ext cx="914400" cy="674644"/>
          </a:xfrm>
          <a:prstGeom prst="foldedCorner">
            <a:avLst/>
          </a:prstGeom>
          <a:ln>
            <a:solidFill>
              <a:schemeClr val="accent5">
                <a:lumMod val="50000"/>
              </a:schemeClr>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cxnSp>
        <p:nvCxnSpPr>
          <p:cNvPr id="26" name="直線コネクタ 25"/>
          <p:cNvCxnSpPr/>
          <p:nvPr/>
        </p:nvCxnSpPr>
        <p:spPr>
          <a:xfrm flipV="1">
            <a:off x="2087032" y="5314298"/>
            <a:ext cx="541867" cy="1"/>
          </a:xfrm>
          <a:prstGeom prst="line">
            <a:avLst/>
          </a:prstGeom>
          <a:ln>
            <a:solidFill>
              <a:schemeClr val="accent5">
                <a:lumMod val="50000"/>
              </a:schemeClr>
            </a:solidFill>
          </a:ln>
        </p:spPr>
        <p:style>
          <a:lnRef idx="1">
            <a:schemeClr val="dk1"/>
          </a:lnRef>
          <a:fillRef idx="0">
            <a:schemeClr val="dk1"/>
          </a:fillRef>
          <a:effectRef idx="0">
            <a:schemeClr val="dk1"/>
          </a:effectRef>
          <a:fontRef idx="minor">
            <a:schemeClr val="tx1"/>
          </a:fontRef>
        </p:style>
      </p:cxnSp>
      <p:cxnSp>
        <p:nvCxnSpPr>
          <p:cNvPr id="27" name="直線コネクタ 26"/>
          <p:cNvCxnSpPr/>
          <p:nvPr/>
        </p:nvCxnSpPr>
        <p:spPr>
          <a:xfrm flipV="1">
            <a:off x="2092675" y="5466698"/>
            <a:ext cx="541867" cy="1"/>
          </a:xfrm>
          <a:prstGeom prst="line">
            <a:avLst/>
          </a:prstGeom>
          <a:ln>
            <a:solidFill>
              <a:schemeClr val="accent5">
                <a:lumMod val="50000"/>
              </a:schemeClr>
            </a:solidFill>
          </a:ln>
        </p:spPr>
        <p:style>
          <a:lnRef idx="1">
            <a:schemeClr val="dk1"/>
          </a:lnRef>
          <a:fillRef idx="0">
            <a:schemeClr val="dk1"/>
          </a:fillRef>
          <a:effectRef idx="0">
            <a:schemeClr val="dk1"/>
          </a:effectRef>
          <a:fontRef idx="minor">
            <a:schemeClr val="tx1"/>
          </a:fontRef>
        </p:style>
      </p:cxnSp>
      <p:cxnSp>
        <p:nvCxnSpPr>
          <p:cNvPr id="28" name="直線コネクタ 27"/>
          <p:cNvCxnSpPr/>
          <p:nvPr/>
        </p:nvCxnSpPr>
        <p:spPr>
          <a:xfrm flipV="1">
            <a:off x="2098318" y="5619098"/>
            <a:ext cx="541867" cy="1"/>
          </a:xfrm>
          <a:prstGeom prst="line">
            <a:avLst/>
          </a:prstGeom>
          <a:ln>
            <a:solidFill>
              <a:schemeClr val="accent5">
                <a:lumMod val="50000"/>
              </a:schemeClr>
            </a:solidFill>
          </a:ln>
        </p:spPr>
        <p:style>
          <a:lnRef idx="1">
            <a:schemeClr val="dk1"/>
          </a:lnRef>
          <a:fillRef idx="0">
            <a:schemeClr val="dk1"/>
          </a:fillRef>
          <a:effectRef idx="0">
            <a:schemeClr val="dk1"/>
          </a:effectRef>
          <a:fontRef idx="minor">
            <a:schemeClr val="tx1"/>
          </a:fontRef>
        </p:style>
      </p:cxnSp>
      <p:cxnSp>
        <p:nvCxnSpPr>
          <p:cNvPr id="29" name="直線コネクタ 28"/>
          <p:cNvCxnSpPr/>
          <p:nvPr/>
        </p:nvCxnSpPr>
        <p:spPr>
          <a:xfrm flipV="1">
            <a:off x="2103961" y="5771498"/>
            <a:ext cx="541867" cy="1"/>
          </a:xfrm>
          <a:prstGeom prst="line">
            <a:avLst/>
          </a:prstGeom>
          <a:ln>
            <a:solidFill>
              <a:schemeClr val="accent5">
                <a:lumMod val="50000"/>
              </a:schemeClr>
            </a:solidFill>
          </a:ln>
        </p:spPr>
        <p:style>
          <a:lnRef idx="1">
            <a:schemeClr val="dk1"/>
          </a:lnRef>
          <a:fillRef idx="0">
            <a:schemeClr val="dk1"/>
          </a:fillRef>
          <a:effectRef idx="0">
            <a:schemeClr val="dk1"/>
          </a:effectRef>
          <a:fontRef idx="minor">
            <a:schemeClr val="tx1"/>
          </a:fontRef>
        </p:style>
      </p:cxnSp>
      <p:sp>
        <p:nvSpPr>
          <p:cNvPr id="30" name="メモ 29"/>
          <p:cNvSpPr/>
          <p:nvPr/>
        </p:nvSpPr>
        <p:spPr>
          <a:xfrm>
            <a:off x="2058809" y="5360866"/>
            <a:ext cx="914400" cy="674644"/>
          </a:xfrm>
          <a:prstGeom prst="foldedCorner">
            <a:avLst/>
          </a:prstGeom>
          <a:ln>
            <a:solidFill>
              <a:schemeClr val="accent5">
                <a:lumMod val="50000"/>
              </a:schemeClr>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cxnSp>
        <p:nvCxnSpPr>
          <p:cNvPr id="31" name="直線コネクタ 30"/>
          <p:cNvCxnSpPr/>
          <p:nvPr/>
        </p:nvCxnSpPr>
        <p:spPr>
          <a:xfrm flipV="1">
            <a:off x="2239432" y="5466698"/>
            <a:ext cx="541867" cy="1"/>
          </a:xfrm>
          <a:prstGeom prst="line">
            <a:avLst/>
          </a:prstGeom>
          <a:ln>
            <a:solidFill>
              <a:schemeClr val="accent5">
                <a:lumMod val="50000"/>
              </a:schemeClr>
            </a:solidFill>
          </a:ln>
        </p:spPr>
        <p:style>
          <a:lnRef idx="1">
            <a:schemeClr val="dk1"/>
          </a:lnRef>
          <a:fillRef idx="0">
            <a:schemeClr val="dk1"/>
          </a:fillRef>
          <a:effectRef idx="0">
            <a:schemeClr val="dk1"/>
          </a:effectRef>
          <a:fontRef idx="minor">
            <a:schemeClr val="tx1"/>
          </a:fontRef>
        </p:style>
      </p:cxnSp>
      <p:cxnSp>
        <p:nvCxnSpPr>
          <p:cNvPr id="32" name="直線コネクタ 31"/>
          <p:cNvCxnSpPr/>
          <p:nvPr/>
        </p:nvCxnSpPr>
        <p:spPr>
          <a:xfrm flipV="1">
            <a:off x="2245075" y="5619098"/>
            <a:ext cx="541867" cy="1"/>
          </a:xfrm>
          <a:prstGeom prst="line">
            <a:avLst/>
          </a:prstGeom>
          <a:ln>
            <a:solidFill>
              <a:schemeClr val="accent5">
                <a:lumMod val="50000"/>
              </a:schemeClr>
            </a:solidFill>
          </a:ln>
        </p:spPr>
        <p:style>
          <a:lnRef idx="1">
            <a:schemeClr val="dk1"/>
          </a:lnRef>
          <a:fillRef idx="0">
            <a:schemeClr val="dk1"/>
          </a:fillRef>
          <a:effectRef idx="0">
            <a:schemeClr val="dk1"/>
          </a:effectRef>
          <a:fontRef idx="minor">
            <a:schemeClr val="tx1"/>
          </a:fontRef>
        </p:style>
      </p:cxnSp>
      <p:cxnSp>
        <p:nvCxnSpPr>
          <p:cNvPr id="33" name="直線コネクタ 32"/>
          <p:cNvCxnSpPr/>
          <p:nvPr/>
        </p:nvCxnSpPr>
        <p:spPr>
          <a:xfrm flipV="1">
            <a:off x="2250718" y="5771498"/>
            <a:ext cx="541867" cy="1"/>
          </a:xfrm>
          <a:prstGeom prst="line">
            <a:avLst/>
          </a:prstGeom>
          <a:ln>
            <a:solidFill>
              <a:schemeClr val="accent5">
                <a:lumMod val="50000"/>
              </a:schemeClr>
            </a:solidFill>
          </a:ln>
        </p:spPr>
        <p:style>
          <a:lnRef idx="1">
            <a:schemeClr val="dk1"/>
          </a:lnRef>
          <a:fillRef idx="0">
            <a:schemeClr val="dk1"/>
          </a:fillRef>
          <a:effectRef idx="0">
            <a:schemeClr val="dk1"/>
          </a:effectRef>
          <a:fontRef idx="minor">
            <a:schemeClr val="tx1"/>
          </a:fontRef>
        </p:style>
      </p:cxnSp>
      <p:cxnSp>
        <p:nvCxnSpPr>
          <p:cNvPr id="34" name="直線コネクタ 33"/>
          <p:cNvCxnSpPr/>
          <p:nvPr/>
        </p:nvCxnSpPr>
        <p:spPr>
          <a:xfrm flipV="1">
            <a:off x="2256361" y="5923898"/>
            <a:ext cx="541867" cy="1"/>
          </a:xfrm>
          <a:prstGeom prst="line">
            <a:avLst/>
          </a:prstGeom>
          <a:ln>
            <a:solidFill>
              <a:schemeClr val="accent5">
                <a:lumMod val="50000"/>
              </a:schemeClr>
            </a:solidFill>
          </a:ln>
        </p:spPr>
        <p:style>
          <a:lnRef idx="1">
            <a:schemeClr val="dk1"/>
          </a:lnRef>
          <a:fillRef idx="0">
            <a:schemeClr val="dk1"/>
          </a:fillRef>
          <a:effectRef idx="0">
            <a:schemeClr val="dk1"/>
          </a:effectRef>
          <a:fontRef idx="minor">
            <a:schemeClr val="tx1"/>
          </a:fontRef>
        </p:style>
      </p:cxnSp>
      <p:sp>
        <p:nvSpPr>
          <p:cNvPr id="35" name="テキスト ボックス 34"/>
          <p:cNvSpPr txBox="1"/>
          <p:nvPr/>
        </p:nvSpPr>
        <p:spPr>
          <a:xfrm>
            <a:off x="1574175" y="3054692"/>
            <a:ext cx="1446230" cy="646331"/>
          </a:xfrm>
          <a:prstGeom prst="rect">
            <a:avLst/>
          </a:prstGeom>
          <a:noFill/>
        </p:spPr>
        <p:txBody>
          <a:bodyPr wrap="none" rtlCol="0">
            <a:spAutoFit/>
          </a:bodyPr>
          <a:lstStyle/>
          <a:p>
            <a:pPr algn="ctr"/>
            <a:r>
              <a:rPr kumimoji="1" lang="ja-JP" altLang="en-US" dirty="0" smtClean="0"/>
              <a:t>入力コード片</a:t>
            </a:r>
            <a:endParaRPr kumimoji="1" lang="en-US" altLang="ja-JP" dirty="0" smtClean="0"/>
          </a:p>
          <a:p>
            <a:pPr algn="ctr"/>
            <a:r>
              <a:rPr lang="en-US" altLang="ja-JP" dirty="0" smtClean="0"/>
              <a:t>(</a:t>
            </a:r>
            <a:r>
              <a:rPr lang="ja-JP" altLang="en-US" dirty="0" smtClean="0"/>
              <a:t>クエリ</a:t>
            </a:r>
            <a:r>
              <a:rPr lang="en-US" altLang="ja-JP" dirty="0" smtClean="0"/>
              <a:t>)</a:t>
            </a:r>
            <a:endParaRPr kumimoji="1" lang="ja-JP" altLang="en-US" dirty="0"/>
          </a:p>
        </p:txBody>
      </p:sp>
      <p:sp>
        <p:nvSpPr>
          <p:cNvPr id="36" name="テキスト ボックス 35"/>
          <p:cNvSpPr txBox="1"/>
          <p:nvPr/>
        </p:nvSpPr>
        <p:spPr>
          <a:xfrm>
            <a:off x="1738309" y="4413095"/>
            <a:ext cx="1261884" cy="646331"/>
          </a:xfrm>
          <a:prstGeom prst="rect">
            <a:avLst/>
          </a:prstGeom>
          <a:noFill/>
        </p:spPr>
        <p:txBody>
          <a:bodyPr wrap="none" rtlCol="0">
            <a:spAutoFit/>
          </a:bodyPr>
          <a:lstStyle/>
          <a:p>
            <a:pPr algn="ctr"/>
            <a:r>
              <a:rPr lang="ja-JP" altLang="en-US" dirty="0" smtClean="0"/>
              <a:t>対象ソース</a:t>
            </a:r>
            <a:endParaRPr lang="en-US" altLang="ja-JP" dirty="0" smtClean="0"/>
          </a:p>
          <a:p>
            <a:pPr algn="ctr"/>
            <a:r>
              <a:rPr lang="ja-JP" altLang="en-US" dirty="0" smtClean="0"/>
              <a:t>ファイル</a:t>
            </a:r>
            <a:endParaRPr lang="en-US" altLang="ja-JP" dirty="0" smtClean="0"/>
          </a:p>
        </p:txBody>
      </p:sp>
      <p:sp>
        <p:nvSpPr>
          <p:cNvPr id="49" name="円/楕円 48"/>
          <p:cNvSpPr/>
          <p:nvPr/>
        </p:nvSpPr>
        <p:spPr>
          <a:xfrm>
            <a:off x="4001397" y="4338129"/>
            <a:ext cx="924275" cy="535656"/>
          </a:xfrm>
          <a:prstGeom prst="ellipse">
            <a:avLst/>
          </a:prstGeom>
          <a:ln>
            <a:solidFill>
              <a:srgbClr val="00B0F0"/>
            </a:solidFill>
          </a:ln>
        </p:spPr>
        <p:style>
          <a:lnRef idx="2">
            <a:schemeClr val="dk1"/>
          </a:lnRef>
          <a:fillRef idx="1">
            <a:schemeClr val="lt1"/>
          </a:fillRef>
          <a:effectRef idx="0">
            <a:schemeClr val="dk1"/>
          </a:effectRef>
          <a:fontRef idx="minor">
            <a:schemeClr val="dk1"/>
          </a:fontRef>
        </p:style>
        <p:txBody>
          <a:bodyPr rtlCol="0" anchor="ctr"/>
          <a:lstStyle/>
          <a:p>
            <a:pPr algn="ctr"/>
            <a:r>
              <a:rPr lang="ja-JP" altLang="en-US" dirty="0"/>
              <a:t>照合</a:t>
            </a:r>
            <a:endParaRPr kumimoji="1" lang="ja-JP" altLang="en-US" dirty="0"/>
          </a:p>
        </p:txBody>
      </p:sp>
      <p:sp>
        <p:nvSpPr>
          <p:cNvPr id="50" name="AutoShape 35"/>
          <p:cNvSpPr>
            <a:spLocks noChangeArrowheads="1"/>
          </p:cNvSpPr>
          <p:nvPr/>
        </p:nvSpPr>
        <p:spPr bwMode="auto">
          <a:xfrm rot="7797261" flipH="1" flipV="1">
            <a:off x="3328846" y="3606292"/>
            <a:ext cx="287146" cy="1061918"/>
          </a:xfrm>
          <a:prstGeom prst="downArrow">
            <a:avLst>
              <a:gd name="adj1" fmla="val 50000"/>
              <a:gd name="adj2" fmla="val 58048"/>
            </a:avLst>
          </a:prstGeom>
          <a:ln>
            <a:headEnd/>
            <a:tailEnd/>
          </a:ln>
        </p:spPr>
        <p:style>
          <a:lnRef idx="2">
            <a:schemeClr val="accent2">
              <a:shade val="50000"/>
            </a:schemeClr>
          </a:lnRef>
          <a:fillRef idx="1">
            <a:schemeClr val="accent2"/>
          </a:fillRef>
          <a:effectRef idx="0">
            <a:schemeClr val="accent2"/>
          </a:effectRef>
          <a:fontRef idx="minor">
            <a:schemeClr val="lt1"/>
          </a:fontRef>
        </p:style>
        <p:txBody>
          <a:bodyPr vert="eaVert" wrap="none"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51" name="AutoShape 36"/>
          <p:cNvSpPr>
            <a:spLocks noChangeArrowheads="1"/>
          </p:cNvSpPr>
          <p:nvPr/>
        </p:nvSpPr>
        <p:spPr bwMode="auto">
          <a:xfrm rot="13802739" flipH="1">
            <a:off x="3459825" y="4734573"/>
            <a:ext cx="283380" cy="1045248"/>
          </a:xfrm>
          <a:prstGeom prst="downArrow">
            <a:avLst>
              <a:gd name="adj1" fmla="val 50000"/>
              <a:gd name="adj2" fmla="val 64384"/>
            </a:avLst>
          </a:prstGeom>
          <a:ln>
            <a:headEnd/>
            <a:tailEnd/>
          </a:ln>
        </p:spPr>
        <p:style>
          <a:lnRef idx="2">
            <a:schemeClr val="accent2">
              <a:shade val="50000"/>
            </a:schemeClr>
          </a:lnRef>
          <a:fillRef idx="1">
            <a:schemeClr val="accent2"/>
          </a:fillRef>
          <a:effectRef idx="0">
            <a:schemeClr val="accent2"/>
          </a:effectRef>
          <a:fontRef idx="minor">
            <a:schemeClr val="lt1"/>
          </a:fontRef>
        </p:style>
        <p:txBody>
          <a:bodyPr vert="eaVert" wrap="none"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53" name="角丸四角形吹き出し 52"/>
          <p:cNvSpPr/>
          <p:nvPr/>
        </p:nvSpPr>
        <p:spPr>
          <a:xfrm>
            <a:off x="3472419" y="3106151"/>
            <a:ext cx="3009900" cy="353714"/>
          </a:xfrm>
          <a:prstGeom prst="wedgeRoundRectCallout">
            <a:avLst>
              <a:gd name="adj1" fmla="val -65137"/>
              <a:gd name="adj2" fmla="val 91224"/>
              <a:gd name="adj3" fmla="val 16667"/>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欠陥を含むコード片を与える</a:t>
            </a:r>
            <a:endParaRPr kumimoji="1" lang="ja-JP" altLang="en-US" dirty="0">
              <a:solidFill>
                <a:schemeClr val="tx1"/>
              </a:solidFill>
            </a:endParaRPr>
          </a:p>
        </p:txBody>
      </p:sp>
      <p:sp>
        <p:nvSpPr>
          <p:cNvPr id="54" name="右矢印 53"/>
          <p:cNvSpPr/>
          <p:nvPr/>
        </p:nvSpPr>
        <p:spPr>
          <a:xfrm>
            <a:off x="5118894" y="4413096"/>
            <a:ext cx="1040606" cy="306794"/>
          </a:xfrm>
          <a:prstGeom prst="rightArrow">
            <a:avLst/>
          </a:prstGeom>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kumimoji="1" lang="ja-JP" altLang="en-US"/>
          </a:p>
        </p:txBody>
      </p:sp>
      <p:sp>
        <p:nvSpPr>
          <p:cNvPr id="55" name="メモ 54"/>
          <p:cNvSpPr/>
          <p:nvPr/>
        </p:nvSpPr>
        <p:spPr>
          <a:xfrm>
            <a:off x="6352722" y="4289568"/>
            <a:ext cx="749300" cy="316006"/>
          </a:xfrm>
          <a:prstGeom prst="foldedCorner">
            <a:avLst/>
          </a:prstGeom>
          <a:ln>
            <a:solidFill>
              <a:schemeClr val="accent5">
                <a:lumMod val="50000"/>
              </a:schemeClr>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cxnSp>
        <p:nvCxnSpPr>
          <p:cNvPr id="56" name="直線コネクタ 55"/>
          <p:cNvCxnSpPr/>
          <p:nvPr/>
        </p:nvCxnSpPr>
        <p:spPr>
          <a:xfrm flipV="1">
            <a:off x="6505357" y="4361285"/>
            <a:ext cx="444030" cy="1"/>
          </a:xfrm>
          <a:prstGeom prst="line">
            <a:avLst/>
          </a:prstGeom>
          <a:ln>
            <a:solidFill>
              <a:schemeClr val="accent5">
                <a:lumMod val="50000"/>
              </a:schemeClr>
            </a:solidFill>
          </a:ln>
        </p:spPr>
        <p:style>
          <a:lnRef idx="1">
            <a:schemeClr val="dk1"/>
          </a:lnRef>
          <a:fillRef idx="0">
            <a:schemeClr val="dk1"/>
          </a:fillRef>
          <a:effectRef idx="0">
            <a:schemeClr val="dk1"/>
          </a:effectRef>
          <a:fontRef idx="minor">
            <a:schemeClr val="tx1"/>
          </a:fontRef>
        </p:style>
      </p:cxnSp>
      <p:cxnSp>
        <p:nvCxnSpPr>
          <p:cNvPr id="57" name="直線コネクタ 56"/>
          <p:cNvCxnSpPr/>
          <p:nvPr/>
        </p:nvCxnSpPr>
        <p:spPr>
          <a:xfrm flipV="1">
            <a:off x="6511000" y="4513685"/>
            <a:ext cx="444030" cy="1"/>
          </a:xfrm>
          <a:prstGeom prst="line">
            <a:avLst/>
          </a:prstGeom>
          <a:ln>
            <a:solidFill>
              <a:schemeClr val="accent5">
                <a:lumMod val="50000"/>
              </a:schemeClr>
            </a:solidFill>
          </a:ln>
        </p:spPr>
        <p:style>
          <a:lnRef idx="1">
            <a:schemeClr val="dk1"/>
          </a:lnRef>
          <a:fillRef idx="0">
            <a:schemeClr val="dk1"/>
          </a:fillRef>
          <a:effectRef idx="0">
            <a:schemeClr val="dk1"/>
          </a:effectRef>
          <a:fontRef idx="minor">
            <a:schemeClr val="tx1"/>
          </a:fontRef>
        </p:style>
      </p:cxnSp>
      <p:sp>
        <p:nvSpPr>
          <p:cNvPr id="58" name="メモ 57"/>
          <p:cNvSpPr/>
          <p:nvPr/>
        </p:nvSpPr>
        <p:spPr>
          <a:xfrm>
            <a:off x="6505122" y="4441968"/>
            <a:ext cx="749300" cy="316006"/>
          </a:xfrm>
          <a:prstGeom prst="foldedCorner">
            <a:avLst/>
          </a:prstGeom>
          <a:ln>
            <a:solidFill>
              <a:schemeClr val="accent5">
                <a:lumMod val="50000"/>
              </a:schemeClr>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cxnSp>
        <p:nvCxnSpPr>
          <p:cNvPr id="59" name="直線コネクタ 58"/>
          <p:cNvCxnSpPr/>
          <p:nvPr/>
        </p:nvCxnSpPr>
        <p:spPr>
          <a:xfrm flipV="1">
            <a:off x="6657757" y="4513685"/>
            <a:ext cx="444030" cy="1"/>
          </a:xfrm>
          <a:prstGeom prst="line">
            <a:avLst/>
          </a:prstGeom>
          <a:ln>
            <a:solidFill>
              <a:schemeClr val="accent5">
                <a:lumMod val="50000"/>
              </a:schemeClr>
            </a:solidFill>
          </a:ln>
        </p:spPr>
        <p:style>
          <a:lnRef idx="1">
            <a:schemeClr val="dk1"/>
          </a:lnRef>
          <a:fillRef idx="0">
            <a:schemeClr val="dk1"/>
          </a:fillRef>
          <a:effectRef idx="0">
            <a:schemeClr val="dk1"/>
          </a:effectRef>
          <a:fontRef idx="minor">
            <a:schemeClr val="tx1"/>
          </a:fontRef>
        </p:style>
      </p:cxnSp>
      <p:cxnSp>
        <p:nvCxnSpPr>
          <p:cNvPr id="60" name="直線コネクタ 59"/>
          <p:cNvCxnSpPr/>
          <p:nvPr/>
        </p:nvCxnSpPr>
        <p:spPr>
          <a:xfrm flipV="1">
            <a:off x="6663400" y="4666085"/>
            <a:ext cx="444030" cy="1"/>
          </a:xfrm>
          <a:prstGeom prst="line">
            <a:avLst/>
          </a:prstGeom>
          <a:ln>
            <a:solidFill>
              <a:schemeClr val="accent5">
                <a:lumMod val="50000"/>
              </a:schemeClr>
            </a:solidFill>
          </a:ln>
        </p:spPr>
        <p:style>
          <a:lnRef idx="1">
            <a:schemeClr val="dk1"/>
          </a:lnRef>
          <a:fillRef idx="0">
            <a:schemeClr val="dk1"/>
          </a:fillRef>
          <a:effectRef idx="0">
            <a:schemeClr val="dk1"/>
          </a:effectRef>
          <a:fontRef idx="minor">
            <a:schemeClr val="tx1"/>
          </a:fontRef>
        </p:style>
      </p:cxnSp>
      <p:sp>
        <p:nvSpPr>
          <p:cNvPr id="61" name="メモ 60"/>
          <p:cNvSpPr/>
          <p:nvPr/>
        </p:nvSpPr>
        <p:spPr>
          <a:xfrm>
            <a:off x="6657522" y="4594368"/>
            <a:ext cx="749300" cy="316006"/>
          </a:xfrm>
          <a:prstGeom prst="foldedCorner">
            <a:avLst/>
          </a:prstGeom>
          <a:ln>
            <a:solidFill>
              <a:schemeClr val="accent5">
                <a:lumMod val="50000"/>
              </a:schemeClr>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cxnSp>
        <p:nvCxnSpPr>
          <p:cNvPr id="62" name="直線コネクタ 61"/>
          <p:cNvCxnSpPr/>
          <p:nvPr/>
        </p:nvCxnSpPr>
        <p:spPr>
          <a:xfrm flipV="1">
            <a:off x="6810157" y="4666085"/>
            <a:ext cx="444030" cy="1"/>
          </a:xfrm>
          <a:prstGeom prst="line">
            <a:avLst/>
          </a:prstGeom>
          <a:ln>
            <a:solidFill>
              <a:schemeClr val="accent5">
                <a:lumMod val="50000"/>
              </a:schemeClr>
            </a:solidFill>
          </a:ln>
        </p:spPr>
        <p:style>
          <a:lnRef idx="1">
            <a:schemeClr val="dk1"/>
          </a:lnRef>
          <a:fillRef idx="0">
            <a:schemeClr val="dk1"/>
          </a:fillRef>
          <a:effectRef idx="0">
            <a:schemeClr val="dk1"/>
          </a:effectRef>
          <a:fontRef idx="minor">
            <a:schemeClr val="tx1"/>
          </a:fontRef>
        </p:style>
      </p:cxnSp>
      <p:cxnSp>
        <p:nvCxnSpPr>
          <p:cNvPr id="63" name="直線コネクタ 62"/>
          <p:cNvCxnSpPr/>
          <p:nvPr/>
        </p:nvCxnSpPr>
        <p:spPr>
          <a:xfrm flipV="1">
            <a:off x="6815800" y="4818485"/>
            <a:ext cx="444030" cy="1"/>
          </a:xfrm>
          <a:prstGeom prst="line">
            <a:avLst/>
          </a:prstGeom>
          <a:ln>
            <a:solidFill>
              <a:schemeClr val="accent5">
                <a:lumMod val="50000"/>
              </a:schemeClr>
            </a:solidFill>
          </a:ln>
        </p:spPr>
        <p:style>
          <a:lnRef idx="1">
            <a:schemeClr val="dk1"/>
          </a:lnRef>
          <a:fillRef idx="0">
            <a:schemeClr val="dk1"/>
          </a:fillRef>
          <a:effectRef idx="0">
            <a:schemeClr val="dk1"/>
          </a:effectRef>
          <a:fontRef idx="minor">
            <a:schemeClr val="tx1"/>
          </a:fontRef>
        </p:style>
      </p:cxnSp>
      <p:sp>
        <p:nvSpPr>
          <p:cNvPr id="64" name="テキスト ボックス 63"/>
          <p:cNvSpPr txBox="1"/>
          <p:nvPr/>
        </p:nvSpPr>
        <p:spPr>
          <a:xfrm>
            <a:off x="6226272" y="3852112"/>
            <a:ext cx="1446230" cy="369332"/>
          </a:xfrm>
          <a:prstGeom prst="rect">
            <a:avLst/>
          </a:prstGeom>
          <a:noFill/>
        </p:spPr>
        <p:txBody>
          <a:bodyPr wrap="none" rtlCol="0">
            <a:spAutoFit/>
          </a:bodyPr>
          <a:lstStyle/>
          <a:p>
            <a:pPr algn="ctr"/>
            <a:r>
              <a:rPr lang="ja-JP" altLang="en-US" dirty="0"/>
              <a:t>類似コード片</a:t>
            </a:r>
            <a:endParaRPr kumimoji="1" lang="en-US" altLang="ja-JP" dirty="0" smtClean="0"/>
          </a:p>
        </p:txBody>
      </p:sp>
      <p:sp>
        <p:nvSpPr>
          <p:cNvPr id="65" name="角丸四角形吹き出し 64"/>
          <p:cNvSpPr/>
          <p:nvPr/>
        </p:nvSpPr>
        <p:spPr>
          <a:xfrm>
            <a:off x="5828964" y="5208466"/>
            <a:ext cx="2101615" cy="365093"/>
          </a:xfrm>
          <a:prstGeom prst="wedgeRoundRectCallout">
            <a:avLst>
              <a:gd name="adj1" fmla="val -820"/>
              <a:gd name="adj2" fmla="val -95257"/>
              <a:gd name="adj3" fmla="val 16667"/>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欠陥の有無を検査</a:t>
            </a:r>
            <a:endParaRPr kumimoji="1" lang="ja-JP" altLang="en-US" dirty="0">
              <a:solidFill>
                <a:schemeClr val="tx1"/>
              </a:solidFill>
            </a:endParaRPr>
          </a:p>
        </p:txBody>
      </p:sp>
    </p:spTree>
    <p:extLst>
      <p:ext uri="{BB962C8B-B14F-4D97-AF65-F5344CB8AC3E}">
        <p14:creationId xmlns:p14="http://schemas.microsoft.com/office/powerpoint/2010/main" val="92248934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研究概要</a:t>
            </a:r>
            <a:endParaRPr kumimoji="1" lang="ja-JP" altLang="en-US" dirty="0"/>
          </a:p>
        </p:txBody>
      </p:sp>
      <p:sp>
        <p:nvSpPr>
          <p:cNvPr id="3" name="コンテンツ プレースホルダー 2"/>
          <p:cNvSpPr>
            <a:spLocks noGrp="1"/>
          </p:cNvSpPr>
          <p:nvPr>
            <p:ph idx="1"/>
          </p:nvPr>
        </p:nvSpPr>
        <p:spPr/>
        <p:txBody>
          <a:bodyPr/>
          <a:lstStyle/>
          <a:p>
            <a:r>
              <a:rPr kumimoji="1" lang="ja-JP" altLang="en-US" sz="2800" dirty="0" smtClean="0"/>
              <a:t>コード片に欠陥が見つかった場合，そのコードクローンにも同様の欠陥が含まれる可能性が高い．</a:t>
            </a:r>
            <a:endParaRPr kumimoji="1" lang="en-US" altLang="ja-JP" sz="2800" dirty="0" smtClean="0"/>
          </a:p>
          <a:p>
            <a:endParaRPr lang="en-US" altLang="ja-JP" sz="2800" dirty="0" smtClean="0"/>
          </a:p>
          <a:p>
            <a:r>
              <a:rPr lang="ja-JP" altLang="en-US" sz="2800" dirty="0" smtClean="0"/>
              <a:t>関数クローン検出</a:t>
            </a:r>
            <a:r>
              <a:rPr lang="ja-JP" altLang="en-US" sz="2800" dirty="0"/>
              <a:t>ツール</a:t>
            </a:r>
            <a:r>
              <a:rPr lang="ja-JP" altLang="en-US" sz="2800" dirty="0" smtClean="0"/>
              <a:t>に欠陥を含むコード片をクエリとして与えて類似コード片検索を行った．</a:t>
            </a:r>
            <a:endParaRPr lang="en-US" altLang="ja-JP" sz="2800" dirty="0" smtClean="0"/>
          </a:p>
          <a:p>
            <a:pPr lvl="1"/>
            <a:r>
              <a:rPr lang="ja-JP" altLang="en-US" sz="2400" dirty="0" smtClean="0"/>
              <a:t>欠陥を含むコード片の類似コード片検索における関数クローン検出ツールの有効性の調査を行った．</a:t>
            </a:r>
            <a:endParaRPr lang="en-US" altLang="ja-JP" sz="2400"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8</a:t>
            </a:fld>
            <a:endParaRPr lang="en-US" altLang="ja-JP"/>
          </a:p>
        </p:txBody>
      </p:sp>
    </p:spTree>
    <p:extLst>
      <p:ext uri="{BB962C8B-B14F-4D97-AF65-F5344CB8AC3E}">
        <p14:creationId xmlns:p14="http://schemas.microsoft.com/office/powerpoint/2010/main" val="28071567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評価セット</a:t>
            </a:r>
            <a:endParaRPr kumimoji="1" lang="ja-JP" altLang="en-US" dirty="0"/>
          </a:p>
        </p:txBody>
      </p:sp>
      <p:sp>
        <p:nvSpPr>
          <p:cNvPr id="3" name="コンテンツ プレースホルダー 2"/>
          <p:cNvSpPr>
            <a:spLocks noGrp="1"/>
          </p:cNvSpPr>
          <p:nvPr>
            <p:ph idx="1"/>
          </p:nvPr>
        </p:nvSpPr>
        <p:spPr/>
        <p:txBody>
          <a:bodyPr/>
          <a:lstStyle/>
          <a:p>
            <a:r>
              <a:rPr kumimoji="1" lang="en-US" altLang="ja-JP" dirty="0" smtClean="0"/>
              <a:t>Li</a:t>
            </a:r>
            <a:r>
              <a:rPr kumimoji="1" lang="ja-JP" altLang="en-US" dirty="0" err="1" smtClean="0"/>
              <a:t>らが</a:t>
            </a:r>
            <a:r>
              <a:rPr kumimoji="1" lang="ja-JP" altLang="en-US" dirty="0" smtClean="0"/>
              <a:t>用いた評価セットを利用した</a:t>
            </a:r>
            <a:r>
              <a:rPr kumimoji="1" lang="en-US" altLang="ja-JP" sz="2000" dirty="0" smtClean="0"/>
              <a:t>[4]</a:t>
            </a:r>
          </a:p>
          <a:p>
            <a:pPr lvl="1"/>
            <a:r>
              <a:rPr kumimoji="1" lang="ja-JP" altLang="en-US" dirty="0" smtClean="0"/>
              <a:t>欠陥を含むコード片と，その欠陥と同じ欠陥を含むコードクローンが事例として収録されている．</a:t>
            </a:r>
            <a:endParaRPr kumimoji="1" lang="en-US" altLang="ja-JP" dirty="0" smtClean="0"/>
          </a:p>
          <a:p>
            <a:endParaRPr lang="en-US" altLang="ja-JP" dirty="0" smtClean="0"/>
          </a:p>
          <a:p>
            <a:r>
              <a:rPr lang="en-US" altLang="ja-JP" dirty="0" err="1" smtClean="0"/>
              <a:t>Git</a:t>
            </a:r>
            <a:r>
              <a:rPr lang="ja-JP" altLang="en-US" dirty="0" err="1" smtClean="0"/>
              <a:t>，</a:t>
            </a:r>
            <a:r>
              <a:rPr lang="en-US" altLang="ja-JP" dirty="0" smtClean="0"/>
              <a:t>PostgreSQL</a:t>
            </a:r>
            <a:r>
              <a:rPr lang="ja-JP" altLang="en-US" dirty="0" err="1" smtClean="0"/>
              <a:t>，</a:t>
            </a:r>
            <a:r>
              <a:rPr lang="en-US" altLang="ja-JP" dirty="0" smtClean="0"/>
              <a:t>Linux Kernel</a:t>
            </a:r>
            <a:r>
              <a:rPr lang="ja-JP" altLang="en-US" dirty="0" smtClean="0"/>
              <a:t>の</a:t>
            </a:r>
            <a:r>
              <a:rPr lang="en-US" altLang="ja-JP" dirty="0" smtClean="0"/>
              <a:t>3</a:t>
            </a:r>
            <a:r>
              <a:rPr lang="ja-JP" altLang="en-US" dirty="0" err="1" smtClean="0"/>
              <a:t>つの</a:t>
            </a:r>
            <a:r>
              <a:rPr lang="ja-JP" altLang="en-US" dirty="0" smtClean="0"/>
              <a:t>プロジェクトを対象とする．</a:t>
            </a:r>
            <a:endParaRPr lang="en-US" altLang="ja-JP" dirty="0" smtClean="0"/>
          </a:p>
          <a:p>
            <a:pPr lvl="1"/>
            <a:r>
              <a:rPr lang="en-US" altLang="ja-JP" dirty="0" smtClean="0"/>
              <a:t>38</a:t>
            </a:r>
            <a:r>
              <a:rPr lang="ja-JP" altLang="en-US" dirty="0"/>
              <a:t>種類</a:t>
            </a:r>
            <a:r>
              <a:rPr lang="ja-JP" altLang="en-US" dirty="0" smtClean="0"/>
              <a:t>のクローンセットに含まれる</a:t>
            </a:r>
            <a:r>
              <a:rPr lang="en-US" altLang="ja-JP" dirty="0" smtClean="0"/>
              <a:t>58</a:t>
            </a:r>
            <a:r>
              <a:rPr lang="ja-JP" altLang="en-US" dirty="0" smtClean="0"/>
              <a:t>個のコードクローン事例が含まれている．</a:t>
            </a:r>
            <a:endParaRPr lang="en-US" altLang="ja-JP" dirty="0" smtClean="0"/>
          </a:p>
          <a:p>
            <a:endParaRPr kumimoji="1" lang="ja-JP" altLang="en-US"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9</a:t>
            </a:fld>
            <a:endParaRPr lang="en-US" altLang="ja-JP"/>
          </a:p>
        </p:txBody>
      </p:sp>
      <p:sp>
        <p:nvSpPr>
          <p:cNvPr id="6" name="テキスト ボックス 5"/>
          <p:cNvSpPr txBox="1"/>
          <p:nvPr/>
        </p:nvSpPr>
        <p:spPr>
          <a:xfrm>
            <a:off x="1614312" y="6069188"/>
            <a:ext cx="6626578" cy="479073"/>
          </a:xfrm>
          <a:prstGeom prst="rect">
            <a:avLst/>
          </a:prstGeom>
          <a:solidFill>
            <a:srgbClr val="FFFFCC"/>
          </a:solidFill>
          <a:ln w="12700"/>
        </p:spPr>
        <p:style>
          <a:lnRef idx="2">
            <a:schemeClr val="dk1"/>
          </a:lnRef>
          <a:fillRef idx="1">
            <a:schemeClr val="lt1"/>
          </a:fillRef>
          <a:effectRef idx="0">
            <a:schemeClr val="dk1"/>
          </a:effectRef>
          <a:fontRef idx="minor">
            <a:schemeClr val="dk1"/>
          </a:fontRef>
        </p:style>
        <p:txBody>
          <a:bodyPr wrap="square" rtlCol="0">
            <a:noAutofit/>
          </a:bodyPr>
          <a:lstStyle/>
          <a:p>
            <a:r>
              <a:rPr lang="en-US" altLang="ja-JP" sz="1200" dirty="0" smtClean="0"/>
              <a:t>[4] </a:t>
            </a:r>
            <a:r>
              <a:rPr lang="en-US" altLang="ja-JP" sz="1200" dirty="0" err="1"/>
              <a:t>Jingyue</a:t>
            </a:r>
            <a:r>
              <a:rPr lang="en-US" altLang="ja-JP" sz="1200" dirty="0"/>
              <a:t> Li and Michael D Ernst. CBCD: Cloned buggy code detector. In </a:t>
            </a:r>
            <a:r>
              <a:rPr lang="en-US" altLang="ja-JP" sz="1200" i="1" dirty="0" smtClean="0"/>
              <a:t>Proceedings</a:t>
            </a:r>
            <a:r>
              <a:rPr lang="ja-JP" altLang="en-US" sz="1200" i="1" dirty="0"/>
              <a:t> </a:t>
            </a:r>
            <a:r>
              <a:rPr lang="en-US" altLang="ja-JP" sz="1200" i="1" dirty="0" smtClean="0"/>
              <a:t>of </a:t>
            </a:r>
            <a:r>
              <a:rPr lang="en-US" altLang="ja-JP" sz="1200" i="1" dirty="0"/>
              <a:t>the 34th International Conference on Software Engineering</a:t>
            </a:r>
            <a:r>
              <a:rPr lang="en-US" altLang="ja-JP" sz="1200" dirty="0"/>
              <a:t>, pp. 310–320, 2012</a:t>
            </a:r>
            <a:r>
              <a:rPr lang="en-US" altLang="ja-JP" sz="1200" dirty="0" smtClean="0"/>
              <a:t>.</a:t>
            </a:r>
          </a:p>
        </p:txBody>
      </p:sp>
    </p:spTree>
    <p:extLst>
      <p:ext uri="{BB962C8B-B14F-4D97-AF65-F5344CB8AC3E}">
        <p14:creationId xmlns:p14="http://schemas.microsoft.com/office/powerpoint/2010/main" val="2426831582"/>
      </p:ext>
    </p:extLst>
  </p:cSld>
  <p:clrMapOvr>
    <a:masterClrMapping/>
  </p:clrMapOvr>
  <p:timing>
    <p:tnLst>
      <p:par>
        <p:cTn id="1" dur="indefinite" restart="never" nodeType="tmRoot"/>
      </p:par>
    </p:tnLst>
  </p:timing>
</p:sld>
</file>

<file path=ppt/theme/theme1.xml><?xml version="1.0" encoding="utf-8"?>
<a:theme xmlns:a="http://schemas.openxmlformats.org/drawingml/2006/main" name="Sel-CoolMetal-white">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Sel-CoolMetal-white</Template>
  <TotalTime>49621</TotalTime>
  <Words>4104</Words>
  <Application>Microsoft Office PowerPoint</Application>
  <PresentationFormat>画面に合わせる (4:3)</PresentationFormat>
  <Paragraphs>349</Paragraphs>
  <Slides>19</Slides>
  <Notes>19</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19</vt:i4>
      </vt:variant>
    </vt:vector>
  </HeadingPairs>
  <TitlesOfParts>
    <vt:vector size="27" baseType="lpstr">
      <vt:lpstr>ＭＳ Ｐゴシック</vt:lpstr>
      <vt:lpstr>MS UI Gothic</vt:lpstr>
      <vt:lpstr>Arial</vt:lpstr>
      <vt:lpstr>Calibri</vt:lpstr>
      <vt:lpstr>Cambria Math</vt:lpstr>
      <vt:lpstr>Times New Roman</vt:lpstr>
      <vt:lpstr>Wingdings</vt:lpstr>
      <vt:lpstr>Sel-CoolMetal-white</vt:lpstr>
      <vt:lpstr>欠陥の同時修正支援における 関数クローン検出ツールの有効性調査</vt:lpstr>
      <vt:lpstr>コードクローン</vt:lpstr>
      <vt:lpstr>コードクローンの分類[1]</vt:lpstr>
      <vt:lpstr>関数クローン検出ツールのアルゴリズム[2]</vt:lpstr>
      <vt:lpstr>先行研究における性能評価</vt:lpstr>
      <vt:lpstr>MeCCとの比較実験</vt:lpstr>
      <vt:lpstr>研究動機</vt:lpstr>
      <vt:lpstr>研究概要</vt:lpstr>
      <vt:lpstr>評価セット</vt:lpstr>
      <vt:lpstr>CCFinder[5]</vt:lpstr>
      <vt:lpstr>評価手順</vt:lpstr>
      <vt:lpstr>評価指標</vt:lpstr>
      <vt:lpstr>再現率</vt:lpstr>
      <vt:lpstr>適合率</vt:lpstr>
      <vt:lpstr>F値</vt:lpstr>
      <vt:lpstr>評価指標に対する分析結果</vt:lpstr>
      <vt:lpstr>CCFinderで検出数が多くなった例</vt:lpstr>
      <vt:lpstr>考察</vt:lpstr>
      <vt:lpstr>まとめと今後の課題</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2015年度 第1回 中間報告</dc:title>
  <dc:creator>s-numata</dc:creator>
  <cp:lastModifiedBy>s-numata</cp:lastModifiedBy>
  <cp:revision>272</cp:revision>
  <cp:lastPrinted>2016-07-11T00:47:12Z</cp:lastPrinted>
  <dcterms:created xsi:type="dcterms:W3CDTF">2015-11-09T07:10:03Z</dcterms:created>
  <dcterms:modified xsi:type="dcterms:W3CDTF">2016-07-13T07:53:30Z</dcterms:modified>
</cp:coreProperties>
</file>