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0"/>
  </p:notesMasterIdLst>
  <p:handoutMasterIdLst>
    <p:handoutMasterId r:id="rId31"/>
  </p:handoutMasterIdLst>
  <p:sldIdLst>
    <p:sldId id="256" r:id="rId2"/>
    <p:sldId id="257" r:id="rId3"/>
    <p:sldId id="281" r:id="rId4"/>
    <p:sldId id="290" r:id="rId5"/>
    <p:sldId id="292" r:id="rId6"/>
    <p:sldId id="276" r:id="rId7"/>
    <p:sldId id="284" r:id="rId8"/>
    <p:sldId id="283" r:id="rId9"/>
    <p:sldId id="272" r:id="rId10"/>
    <p:sldId id="304" r:id="rId11"/>
    <p:sldId id="305" r:id="rId12"/>
    <p:sldId id="287" r:id="rId13"/>
    <p:sldId id="285" r:id="rId14"/>
    <p:sldId id="296" r:id="rId15"/>
    <p:sldId id="293" r:id="rId16"/>
    <p:sldId id="297" r:id="rId17"/>
    <p:sldId id="288" r:id="rId18"/>
    <p:sldId id="267" r:id="rId19"/>
    <p:sldId id="265" r:id="rId20"/>
    <p:sldId id="300" r:id="rId21"/>
    <p:sldId id="303" r:id="rId22"/>
    <p:sldId id="307" r:id="rId23"/>
    <p:sldId id="269" r:id="rId24"/>
    <p:sldId id="301" r:id="rId25"/>
    <p:sldId id="271" r:id="rId26"/>
    <p:sldId id="302" r:id="rId27"/>
    <p:sldId id="306" r:id="rId28"/>
    <p:sldId id="268" r:id="rId29"/>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FDD3"/>
    <a:srgbClr val="CAC506"/>
    <a:srgbClr val="F5F8EE"/>
    <a:srgbClr val="FF99CC"/>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185" autoAdjust="0"/>
  </p:normalViewPr>
  <p:slideViewPr>
    <p:cSldViewPr>
      <p:cViewPr varScale="1">
        <p:scale>
          <a:sx n="64" d="100"/>
          <a:sy n="64" d="100"/>
        </p:scale>
        <p:origin x="-1324"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0" y="0"/>
            <a:ext cx="2949575" cy="496888"/>
          </a:xfrm>
          <a:prstGeom prst="rect">
            <a:avLst/>
          </a:prstGeom>
        </p:spPr>
        <p:txBody>
          <a:bodyPr vert="horz" lIns="91440" tIns="45720" rIns="91440" bIns="45720" rtlCol="0"/>
          <a:lstStyle>
            <a:lvl1pPr algn="r">
              <a:defRPr sz="1200"/>
            </a:lvl1pPr>
          </a:lstStyle>
          <a:p>
            <a:fld id="{D38077C6-E823-410D-AD6E-965229A57A91}" type="datetimeFigureOut">
              <a:rPr kumimoji="1" lang="ja-JP" altLang="en-US" smtClean="0"/>
              <a:t>2016/7/11</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0" y="9440863"/>
            <a:ext cx="2949575" cy="496887"/>
          </a:xfrm>
          <a:prstGeom prst="rect">
            <a:avLst/>
          </a:prstGeom>
        </p:spPr>
        <p:txBody>
          <a:bodyPr vert="horz" lIns="91440" tIns="45720" rIns="91440" bIns="45720" rtlCol="0" anchor="b"/>
          <a:lstStyle>
            <a:lvl1pPr algn="r">
              <a:defRPr sz="1200"/>
            </a:lvl1pPr>
          </a:lstStyle>
          <a:p>
            <a:fld id="{A1694D2F-8BD4-413D-9CD1-E599E6E2F853}" type="slidenum">
              <a:rPr kumimoji="1" lang="ja-JP" altLang="en-US" smtClean="0"/>
              <a:t>‹#›</a:t>
            </a:fld>
            <a:endParaRPr kumimoji="1" lang="ja-JP" altLang="en-US"/>
          </a:p>
        </p:txBody>
      </p:sp>
    </p:spTree>
    <p:extLst>
      <p:ext uri="{BB962C8B-B14F-4D97-AF65-F5344CB8AC3E}">
        <p14:creationId xmlns:p14="http://schemas.microsoft.com/office/powerpoint/2010/main" val="21606504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3C9A4879-2FFF-4148-A6F1-559AD0E46F82}" type="datetimeFigureOut">
              <a:rPr kumimoji="1" lang="ja-JP" altLang="en-US" smtClean="0"/>
              <a:t>2016/7/11</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60299EF5-6676-4ADF-8AA6-0C8353F787BA}" type="slidenum">
              <a:rPr kumimoji="1" lang="ja-JP" altLang="en-US" smtClean="0"/>
              <a:t>‹#›</a:t>
            </a:fld>
            <a:endParaRPr kumimoji="1" lang="ja-JP" altLang="en-US"/>
          </a:p>
        </p:txBody>
      </p:sp>
    </p:spTree>
    <p:extLst>
      <p:ext uri="{BB962C8B-B14F-4D97-AF65-F5344CB8AC3E}">
        <p14:creationId xmlns:p14="http://schemas.microsoft.com/office/powerpoint/2010/main" val="252489460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はじめにコードクローンについて説明します．コードクローンとは，ソースコード中に同一または類似した部分を持つコード片のことです．主な発生原因は，開発段階でコード片をコピーアンドペーストをして開発するために発生します．一般的には，コードクローンはソフトウェアの保守作業を難しくするといわれています．たとえば，図のような</a:t>
            </a:r>
            <a:r>
              <a:rPr kumimoji="1" lang="en-US" altLang="ja-JP" dirty="0" smtClean="0"/>
              <a:t>2</a:t>
            </a:r>
            <a:r>
              <a:rPr kumimoji="1" lang="ja-JP" altLang="en-US" dirty="0" err="1" smtClean="0"/>
              <a:t>つの</a:t>
            </a:r>
            <a:r>
              <a:rPr kumimoji="1" lang="ja-JP" altLang="en-US" dirty="0" smtClean="0"/>
              <a:t>ファイルにクローン片があるとします．このとき，ファイル</a:t>
            </a:r>
            <a:r>
              <a:rPr kumimoji="1" lang="en-US" altLang="ja-JP" dirty="0" smtClean="0"/>
              <a:t>A</a:t>
            </a:r>
            <a:r>
              <a:rPr kumimoji="1" lang="ja-JP" altLang="en-US" dirty="0" smtClean="0"/>
              <a:t>のコード片を修正した場合，残りのクローンペアに関しても，一貫した修正が求められる場合があります．しかし，このような作業は開発者にとって負担になります．そのため，コードクローンが一貫した修正は忘れられがちであるため，このように，コードクローンはバグを生じさせる原因になり，ソフトウェアの保守性を下げる要因になります．</a:t>
            </a:r>
            <a:endParaRPr kumimoji="1" lang="en-US" altLang="ja-JP" dirty="0" smtClean="0"/>
          </a:p>
          <a:p>
            <a:r>
              <a:rPr kumimoji="1" lang="ja-JP" altLang="en-US" dirty="0" smtClean="0"/>
              <a:t>また，クローンセットというのは，</a:t>
            </a:r>
            <a:r>
              <a:rPr kumimoji="1" lang="en-US" altLang="ja-JP" dirty="0" smtClean="0"/>
              <a:t>2</a:t>
            </a:r>
            <a:r>
              <a:rPr kumimoji="1" lang="ja-JP" altLang="en-US" dirty="0" smtClean="0"/>
              <a:t>つ以上のコードクローンからなるコード片の集合を意味します．</a:t>
            </a:r>
            <a:endParaRPr kumimoji="1" lang="ja-JP" altLang="en-US" dirty="0"/>
          </a:p>
        </p:txBody>
      </p:sp>
      <p:sp>
        <p:nvSpPr>
          <p:cNvPr id="4" name="スライド番号プレースホルダー 3"/>
          <p:cNvSpPr>
            <a:spLocks noGrp="1"/>
          </p:cNvSpPr>
          <p:nvPr>
            <p:ph type="sldNum" sz="quarter" idx="10"/>
          </p:nvPr>
        </p:nvSpPr>
        <p:spPr/>
        <p:txBody>
          <a:bodyPr/>
          <a:lstStyle/>
          <a:p>
            <a:fld id="{60299EF5-6676-4ADF-8AA6-0C8353F787BA}" type="slidenum">
              <a:rPr kumimoji="1" lang="ja-JP" altLang="en-US" smtClean="0"/>
              <a:t>2</a:t>
            </a:fld>
            <a:endParaRPr kumimoji="1" lang="ja-JP" altLang="en-US"/>
          </a:p>
        </p:txBody>
      </p:sp>
    </p:spTree>
    <p:extLst>
      <p:ext uri="{BB962C8B-B14F-4D97-AF65-F5344CB8AC3E}">
        <p14:creationId xmlns:p14="http://schemas.microsoft.com/office/powerpoint/2010/main" val="4014984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smtClean="0"/>
              <a:t>Constraints</a:t>
            </a:r>
            <a:r>
              <a:rPr lang="ja-JP" altLang="en-US"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DD3E0FBC-C251-448C-B43B-C64F4036D382}" type="slidenum">
              <a:rPr kumimoji="1" lang="ja-JP" altLang="en-US" smtClean="0"/>
              <a:t>17</a:t>
            </a:fld>
            <a:endParaRPr kumimoji="1" lang="ja-JP" altLang="en-US"/>
          </a:p>
        </p:txBody>
      </p:sp>
    </p:spTree>
    <p:extLst>
      <p:ext uri="{BB962C8B-B14F-4D97-AF65-F5344CB8AC3E}">
        <p14:creationId xmlns:p14="http://schemas.microsoft.com/office/powerpoint/2010/main" val="26951585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バイナリ表現で集約状態を表す</a:t>
            </a:r>
            <a:endParaRPr kumimoji="1" lang="ja-JP" altLang="en-US" dirty="0"/>
          </a:p>
        </p:txBody>
      </p:sp>
      <p:sp>
        <p:nvSpPr>
          <p:cNvPr id="4" name="スライド番号プレースホルダー 3"/>
          <p:cNvSpPr>
            <a:spLocks noGrp="1"/>
          </p:cNvSpPr>
          <p:nvPr>
            <p:ph type="sldNum" sz="quarter" idx="10"/>
          </p:nvPr>
        </p:nvSpPr>
        <p:spPr/>
        <p:txBody>
          <a:bodyPr/>
          <a:lstStyle/>
          <a:p>
            <a:fld id="{60299EF5-6676-4ADF-8AA6-0C8353F787BA}" type="slidenum">
              <a:rPr kumimoji="1" lang="ja-JP" altLang="en-US" smtClean="0"/>
              <a:t>18</a:t>
            </a:fld>
            <a:endParaRPr kumimoji="1" lang="ja-JP" altLang="en-US"/>
          </a:p>
        </p:txBody>
      </p:sp>
    </p:spTree>
    <p:extLst>
      <p:ext uri="{BB962C8B-B14F-4D97-AF65-F5344CB8AC3E}">
        <p14:creationId xmlns:p14="http://schemas.microsoft.com/office/powerpoint/2010/main" val="106758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60299EF5-6676-4ADF-8AA6-0C8353F787BA}" type="slidenum">
              <a:rPr kumimoji="1" lang="ja-JP" altLang="en-US" smtClean="0"/>
              <a:t>19</a:t>
            </a:fld>
            <a:endParaRPr kumimoji="1" lang="ja-JP" altLang="en-US"/>
          </a:p>
        </p:txBody>
      </p:sp>
    </p:spTree>
    <p:extLst>
      <p:ext uri="{BB962C8B-B14F-4D97-AF65-F5344CB8AC3E}">
        <p14:creationId xmlns:p14="http://schemas.microsoft.com/office/powerpoint/2010/main" val="39666168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また，既存研究として，コンプリートコードクローンマージと呼ばれるツールがあります．</a:t>
            </a:r>
            <a:endParaRPr kumimoji="1" lang="en-US" altLang="ja-JP" dirty="0" smtClean="0"/>
          </a:p>
          <a:p>
            <a:r>
              <a:rPr kumimoji="1" lang="ja-JP" altLang="en-US" dirty="0" smtClean="0"/>
              <a:t>このツールでは，検出したコードクローンを可能な限り合成を行って，集約できる最大の行数を計測しています．</a:t>
            </a:r>
            <a:endParaRPr kumimoji="1" lang="en-US" altLang="ja-JP" dirty="0" smtClean="0"/>
          </a:p>
          <a:p>
            <a:r>
              <a:rPr kumimoji="1" lang="ja-JP" altLang="en-US" dirty="0" smtClean="0"/>
              <a:t>その集約手法は，理想的なリファクタリング手法を示してます．</a:t>
            </a:r>
            <a:endParaRPr kumimoji="1" lang="en-US" altLang="ja-JP" dirty="0" smtClean="0"/>
          </a:p>
          <a:p>
            <a:r>
              <a:rPr kumimoji="1" lang="en-US" altLang="ja-JP" dirty="0" smtClean="0"/>
              <a:t>CCM</a:t>
            </a:r>
            <a:r>
              <a:rPr kumimoji="1" lang="ja-JP" altLang="en-US" dirty="0" smtClean="0"/>
              <a:t>と本研究の違いとしては，本研究では現実的な集約量の推定を行っています．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0299EF5-6676-4ADF-8AA6-0C8353F787BA}" type="slidenum">
              <a:rPr kumimoji="1" lang="ja-JP" altLang="en-US" smtClean="0"/>
              <a:t>21</a:t>
            </a:fld>
            <a:endParaRPr kumimoji="1" lang="ja-JP" altLang="en-US"/>
          </a:p>
        </p:txBody>
      </p:sp>
    </p:spTree>
    <p:extLst>
      <p:ext uri="{BB962C8B-B14F-4D97-AF65-F5344CB8AC3E}">
        <p14:creationId xmlns:p14="http://schemas.microsoft.com/office/powerpoint/2010/main" val="4595656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　コードクローンの研究で広く用いられているオープンソース</a:t>
            </a:r>
            <a:endParaRPr kumimoji="1" lang="en-US" altLang="ja-JP"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各ソフトウェアの内訳はスライドの通りになっています。</a:t>
            </a:r>
            <a:endParaRPr kumimoji="1" lang="en-US" altLang="ja-JP" baseline="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0299EF5-6676-4ADF-8AA6-0C8353F787BA}" type="slidenum">
              <a:rPr kumimoji="1" lang="ja-JP" altLang="en-US" smtClean="0"/>
              <a:t>23</a:t>
            </a:fld>
            <a:endParaRPr kumimoji="1" lang="ja-JP" altLang="en-US"/>
          </a:p>
        </p:txBody>
      </p:sp>
    </p:spTree>
    <p:extLst>
      <p:ext uri="{BB962C8B-B14F-4D97-AF65-F5344CB8AC3E}">
        <p14:creationId xmlns:p14="http://schemas.microsoft.com/office/powerpoint/2010/main" val="30394841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0299EF5-6676-4ADF-8AA6-0C8353F787BA}" type="slidenum">
              <a:rPr kumimoji="1" lang="ja-JP" altLang="en-US" smtClean="0"/>
              <a:t>28</a:t>
            </a:fld>
            <a:endParaRPr kumimoji="1" lang="ja-JP" altLang="en-US"/>
          </a:p>
        </p:txBody>
      </p:sp>
    </p:spTree>
    <p:extLst>
      <p:ext uri="{BB962C8B-B14F-4D97-AF65-F5344CB8AC3E}">
        <p14:creationId xmlns:p14="http://schemas.microsoft.com/office/powerpoint/2010/main" val="12737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次にコードクローンの集約について，説明します．</a:t>
            </a:r>
            <a:endParaRPr kumimoji="1" lang="en-US" altLang="ja-JP" dirty="0" smtClean="0"/>
          </a:p>
          <a:p>
            <a:r>
              <a:rPr kumimoji="1" lang="ja-JP" altLang="en-US" dirty="0" smtClean="0"/>
              <a:t>集約とは，複数のコードクローンの同じ処理内容を</a:t>
            </a:r>
            <a:r>
              <a:rPr kumimoji="1" lang="en-US" altLang="ja-JP" dirty="0" smtClean="0"/>
              <a:t>1</a:t>
            </a:r>
            <a:r>
              <a:rPr kumimoji="1" lang="ja-JP" altLang="en-US" dirty="0" err="1" smtClean="0"/>
              <a:t>つの</a:t>
            </a:r>
            <a:r>
              <a:rPr kumimoji="1" lang="ja-JP" altLang="en-US" dirty="0" smtClean="0"/>
              <a:t>サブルーチンにまとめる作業のことです．</a:t>
            </a:r>
            <a:endParaRPr kumimoji="1" lang="en-US" altLang="ja-JP" dirty="0" smtClean="0"/>
          </a:p>
          <a:p>
            <a:r>
              <a:rPr kumimoji="1" lang="ja-JP" altLang="en-US" dirty="0" smtClean="0"/>
              <a:t>たとえば，図のようにコードクローンが存在しているとき，</a:t>
            </a:r>
            <a:r>
              <a:rPr kumimoji="1" lang="en-US" altLang="ja-JP" dirty="0" smtClean="0"/>
              <a:t>1</a:t>
            </a:r>
            <a:r>
              <a:rPr kumimoji="1" lang="ja-JP" altLang="en-US" dirty="0" err="1" smtClean="0"/>
              <a:t>つの</a:t>
            </a:r>
            <a:r>
              <a:rPr kumimoji="1" lang="ja-JP" altLang="en-US" dirty="0" smtClean="0"/>
              <a:t>サブルーチンにまとめることが可能です．本来その位置にあったコード片は呼び出し文に置き換えることで一貫性のある修正を可能にします．このように，集約を行うと，ソースコードの行数が減少するため，一般的にソースコードの可読性が上がり，保守するのに必要な労力が軽減すると考えられ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0299EF5-6676-4ADF-8AA6-0C8353F787BA}" type="slidenum">
              <a:rPr kumimoji="1" lang="ja-JP" altLang="en-US" smtClean="0"/>
              <a:t>3</a:t>
            </a:fld>
            <a:endParaRPr kumimoji="1" lang="ja-JP" altLang="en-US"/>
          </a:p>
        </p:txBody>
      </p:sp>
    </p:spTree>
    <p:extLst>
      <p:ext uri="{BB962C8B-B14F-4D97-AF65-F5344CB8AC3E}">
        <p14:creationId xmlns:p14="http://schemas.microsoft.com/office/powerpoint/2010/main" val="7543152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集約可能コードクローン量は先ほどの集約から，どの程度行数が減るのかを表す量のことです．</a:t>
            </a:r>
            <a:endParaRPr kumimoji="1" lang="en-US" altLang="ja-JP" dirty="0" smtClean="0"/>
          </a:p>
          <a:p>
            <a:r>
              <a:rPr kumimoji="1" lang="ja-JP" altLang="en-US" dirty="0" smtClean="0"/>
              <a:t>例えば，あるクローンセット</a:t>
            </a:r>
            <a:r>
              <a:rPr kumimoji="1" lang="en-US" altLang="ja-JP" dirty="0" smtClean="0"/>
              <a:t>S</a:t>
            </a:r>
            <a:r>
              <a:rPr kumimoji="1" lang="ja-JP" altLang="en-US" dirty="0" smtClean="0"/>
              <a:t>を集約する場合を考えます．クローンセット</a:t>
            </a:r>
            <a:r>
              <a:rPr kumimoji="1" lang="en-US" altLang="ja-JP" dirty="0" smtClean="0"/>
              <a:t>S</a:t>
            </a:r>
            <a:r>
              <a:rPr kumimoji="1" lang="ja-JP" altLang="en-US" dirty="0" err="1" smtClean="0"/>
              <a:t>には</a:t>
            </a:r>
            <a:r>
              <a:rPr kumimoji="1" lang="en-US" altLang="ja-JP" dirty="0" smtClean="0"/>
              <a:t>n</a:t>
            </a:r>
            <a:r>
              <a:rPr kumimoji="1" lang="ja-JP" altLang="en-US" dirty="0" smtClean="0"/>
              <a:t>個のコードクローンが含まれており，</a:t>
            </a:r>
            <a:r>
              <a:rPr kumimoji="1" lang="en-US" altLang="ja-JP" dirty="0" smtClean="0"/>
              <a:t>1</a:t>
            </a:r>
            <a:r>
              <a:rPr kumimoji="1" lang="ja-JP" altLang="en-US" dirty="0" err="1" smtClean="0"/>
              <a:t>つの</a:t>
            </a:r>
            <a:r>
              <a:rPr kumimoji="1" lang="ja-JP" altLang="en-US" dirty="0" smtClean="0"/>
              <a:t>コード片あたりの集約によって減少する量を</a:t>
            </a:r>
            <a:r>
              <a:rPr kumimoji="1" lang="en-US" altLang="ja-JP" dirty="0" smtClean="0"/>
              <a:t>t</a:t>
            </a:r>
            <a:r>
              <a:rPr kumimoji="1" lang="ja-JP" altLang="en-US" dirty="0" smtClean="0"/>
              <a:t>（</a:t>
            </a:r>
            <a:r>
              <a:rPr kumimoji="1" lang="en-US" altLang="ja-JP" dirty="0" smtClean="0"/>
              <a:t>c</a:t>
            </a:r>
            <a:r>
              <a:rPr kumimoji="1" lang="ja-JP" altLang="en-US" dirty="0" smtClean="0"/>
              <a:t>）とします．本研究では，</a:t>
            </a:r>
            <a:r>
              <a:rPr kumimoji="1" lang="en-US" altLang="ja-JP" dirty="0" smtClean="0"/>
              <a:t>t</a:t>
            </a:r>
            <a:r>
              <a:rPr kumimoji="1" lang="ja-JP" altLang="en-US" dirty="0" smtClean="0"/>
              <a:t>（</a:t>
            </a:r>
            <a:r>
              <a:rPr kumimoji="1" lang="en-US" altLang="ja-JP" dirty="0" smtClean="0"/>
              <a:t>c</a:t>
            </a:r>
            <a:r>
              <a:rPr kumimoji="1" lang="ja-JP" altLang="en-US" dirty="0" smtClean="0"/>
              <a:t>）はコードクローンの行数そのもののことになります．また，本研究では，呼び出し文そのものについてはゼロと考えます．これは，集約によってコードクローンは完全に除去されるものとするためです．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60299EF5-6676-4ADF-8AA6-0C8353F787BA}" type="slidenum">
              <a:rPr kumimoji="1" lang="ja-JP" altLang="en-US" smtClean="0"/>
              <a:t>4</a:t>
            </a:fld>
            <a:endParaRPr kumimoji="1" lang="ja-JP" altLang="en-US"/>
          </a:p>
        </p:txBody>
      </p:sp>
    </p:spTree>
    <p:extLst>
      <p:ext uri="{BB962C8B-B14F-4D97-AF65-F5344CB8AC3E}">
        <p14:creationId xmlns:p14="http://schemas.microsoft.com/office/powerpoint/2010/main" val="38455996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このとき，集約可能コードクローン量を</a:t>
            </a:r>
            <a:r>
              <a:rPr kumimoji="1" lang="en-US" altLang="ja-JP" dirty="0" smtClean="0"/>
              <a:t>L(s)</a:t>
            </a:r>
            <a:r>
              <a:rPr kumimoji="1" lang="ja-JP" altLang="en-US" dirty="0" smtClean="0"/>
              <a:t>とすると，次のような式になります．</a:t>
            </a:r>
            <a:endParaRPr kumimoji="1" lang="en-US" altLang="ja-JP" dirty="0" smtClean="0"/>
          </a:p>
          <a:p>
            <a:r>
              <a:rPr kumimoji="1" lang="en-US" altLang="ja-JP" dirty="0" smtClean="0"/>
              <a:t>T(c)</a:t>
            </a:r>
            <a:r>
              <a:rPr kumimoji="1" lang="ja-JP" altLang="en-US" dirty="0" smtClean="0"/>
              <a:t>の平均を計算してから，サブルーチンを除いた</a:t>
            </a:r>
            <a:r>
              <a:rPr kumimoji="1" lang="en-US" altLang="ja-JP" dirty="0" smtClean="0"/>
              <a:t>n-1</a:t>
            </a:r>
            <a:r>
              <a:rPr kumimoji="1" lang="ja-JP" altLang="en-US" dirty="0" smtClean="0"/>
              <a:t>個分だけコード片を除去すると考えてこのような式が得られます．</a:t>
            </a:r>
            <a:endParaRPr kumimoji="1" lang="ja-JP" altLang="en-US" dirty="0"/>
          </a:p>
        </p:txBody>
      </p:sp>
      <p:sp>
        <p:nvSpPr>
          <p:cNvPr id="4" name="スライド番号プレースホルダー 3"/>
          <p:cNvSpPr>
            <a:spLocks noGrp="1"/>
          </p:cNvSpPr>
          <p:nvPr>
            <p:ph type="sldNum" sz="quarter" idx="10"/>
          </p:nvPr>
        </p:nvSpPr>
        <p:spPr/>
        <p:txBody>
          <a:bodyPr/>
          <a:lstStyle/>
          <a:p>
            <a:fld id="{60299EF5-6676-4ADF-8AA6-0C8353F787BA}" type="slidenum">
              <a:rPr kumimoji="1" lang="ja-JP" altLang="en-US" smtClean="0"/>
              <a:t>5</a:t>
            </a:fld>
            <a:endParaRPr kumimoji="1" lang="ja-JP" altLang="en-US"/>
          </a:p>
        </p:txBody>
      </p:sp>
    </p:spTree>
    <p:extLst>
      <p:ext uri="{BB962C8B-B14F-4D97-AF65-F5344CB8AC3E}">
        <p14:creationId xmlns:p14="http://schemas.microsoft.com/office/powerpoint/2010/main" val="25458930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次にコードクローンのオーバーラップについてです．</a:t>
            </a:r>
            <a:endParaRPr kumimoji="1" lang="en-US" altLang="ja-JP" dirty="0" smtClean="0"/>
          </a:p>
          <a:p>
            <a:r>
              <a:rPr kumimoji="1" lang="ja-JP" altLang="en-US" dirty="0" smtClean="0"/>
              <a:t>コード片間の部分的な重複を指す言葉で，集約可能コードクローン量の推定を複雑にしている要因になります．</a:t>
            </a:r>
            <a:endParaRPr kumimoji="1" lang="en-US" altLang="ja-JP" dirty="0" smtClean="0"/>
          </a:p>
          <a:p>
            <a:r>
              <a:rPr kumimoji="1" lang="ja-JP" altLang="en-US" dirty="0" smtClean="0"/>
              <a:t>具体的に次の図で示します．</a:t>
            </a:r>
            <a:endParaRPr kumimoji="1" lang="en-US" altLang="ja-JP" dirty="0" smtClean="0"/>
          </a:p>
          <a:p>
            <a:r>
              <a:rPr kumimoji="1" lang="ja-JP" altLang="en-US" dirty="0" smtClean="0"/>
              <a:t>例えば，図の場合では</a:t>
            </a:r>
            <a:r>
              <a:rPr kumimoji="1" lang="en-US" altLang="ja-JP" dirty="0" smtClean="0"/>
              <a:t>3</a:t>
            </a:r>
            <a:r>
              <a:rPr kumimoji="1" lang="ja-JP" altLang="en-US" dirty="0" err="1" smtClean="0"/>
              <a:t>つの</a:t>
            </a:r>
            <a:r>
              <a:rPr kumimoji="1" lang="ja-JP" altLang="en-US" dirty="0" smtClean="0"/>
              <a:t>ファイルに</a:t>
            </a:r>
            <a:r>
              <a:rPr kumimoji="1" lang="en-US" altLang="ja-JP" dirty="0" smtClean="0"/>
              <a:t>2</a:t>
            </a:r>
            <a:r>
              <a:rPr kumimoji="1" lang="ja-JP" altLang="en-US" dirty="0" err="1" smtClean="0"/>
              <a:t>つの</a:t>
            </a:r>
            <a:r>
              <a:rPr kumimoji="1" lang="ja-JP" altLang="en-US" dirty="0" smtClean="0"/>
              <a:t>クローンセットが存在しています．ファイル</a:t>
            </a:r>
            <a:r>
              <a:rPr kumimoji="1" lang="en-US" altLang="ja-JP" dirty="0" smtClean="0"/>
              <a:t>B</a:t>
            </a:r>
            <a:r>
              <a:rPr kumimoji="1" lang="ja-JP" altLang="en-US" dirty="0" smtClean="0"/>
              <a:t>において，コード片が重複しているのがわかります．</a:t>
            </a:r>
            <a:endParaRPr kumimoji="1" lang="en-US" altLang="ja-JP" dirty="0" smtClean="0"/>
          </a:p>
          <a:p>
            <a:r>
              <a:rPr kumimoji="1" lang="ja-JP" altLang="en-US" dirty="0" smtClean="0"/>
              <a:t>このとき，クローンセット</a:t>
            </a:r>
            <a:r>
              <a:rPr kumimoji="1" lang="en-US" altLang="ja-JP" dirty="0" smtClean="0"/>
              <a:t>A</a:t>
            </a:r>
            <a:r>
              <a:rPr kumimoji="1" lang="ja-JP" altLang="en-US" dirty="0" smtClean="0"/>
              <a:t>を集約すると，クローンセット</a:t>
            </a:r>
            <a:r>
              <a:rPr kumimoji="1" lang="en-US" altLang="ja-JP" dirty="0" smtClean="0"/>
              <a:t>B</a:t>
            </a:r>
            <a:r>
              <a:rPr kumimoji="1" lang="ja-JP" altLang="en-US" dirty="0" err="1" smtClean="0"/>
              <a:t>には</a:t>
            </a:r>
            <a:r>
              <a:rPr kumimoji="1" lang="ja-JP" altLang="en-US" dirty="0" smtClean="0"/>
              <a:t>コード片に欠損が生じて集約ができなくなります．一方のクローンセット</a:t>
            </a:r>
            <a:r>
              <a:rPr kumimoji="1" lang="en-US" altLang="ja-JP" dirty="0" smtClean="0"/>
              <a:t>B</a:t>
            </a:r>
            <a:r>
              <a:rPr kumimoji="1" lang="ja-JP" altLang="en-US" dirty="0" smtClean="0"/>
              <a:t>を集約した場合でも，クローンセット</a:t>
            </a:r>
            <a:r>
              <a:rPr kumimoji="1" lang="en-US" altLang="ja-JP" dirty="0" smtClean="0"/>
              <a:t>A</a:t>
            </a:r>
            <a:r>
              <a:rPr kumimoji="1" lang="ja-JP" altLang="en-US" dirty="0" smtClean="0"/>
              <a:t>のコード片に欠損が生じて集約ができなくなります．そのため，どのクローンセットを集約するのか，対象を決める必要があります．</a:t>
            </a:r>
            <a:endParaRPr kumimoji="1" lang="ja-JP" altLang="en-US" dirty="0"/>
          </a:p>
        </p:txBody>
      </p:sp>
      <p:sp>
        <p:nvSpPr>
          <p:cNvPr id="4" name="スライド番号プレースホルダー 3"/>
          <p:cNvSpPr>
            <a:spLocks noGrp="1"/>
          </p:cNvSpPr>
          <p:nvPr>
            <p:ph type="sldNum" sz="quarter" idx="10"/>
          </p:nvPr>
        </p:nvSpPr>
        <p:spPr/>
        <p:txBody>
          <a:bodyPr/>
          <a:lstStyle/>
          <a:p>
            <a:fld id="{60299EF5-6676-4ADF-8AA6-0C8353F787BA}" type="slidenum">
              <a:rPr kumimoji="1" lang="ja-JP" altLang="en-US" smtClean="0"/>
              <a:t>6</a:t>
            </a:fld>
            <a:endParaRPr kumimoji="1" lang="ja-JP" altLang="en-US"/>
          </a:p>
        </p:txBody>
      </p:sp>
    </p:spTree>
    <p:extLst>
      <p:ext uri="{BB962C8B-B14F-4D97-AF65-F5344CB8AC3E}">
        <p14:creationId xmlns:p14="http://schemas.microsoft.com/office/powerpoint/2010/main" val="4051066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オーバーラップを含めて，集約の問題点には次の</a:t>
            </a:r>
            <a:r>
              <a:rPr kumimoji="1" lang="en-US" altLang="ja-JP" dirty="0" smtClean="0"/>
              <a:t>2</a:t>
            </a:r>
            <a:r>
              <a:rPr kumimoji="1" lang="ja-JP" altLang="en-US" dirty="0" smtClean="0"/>
              <a:t>つがあります．</a:t>
            </a:r>
            <a:endParaRPr kumimoji="1" lang="en-US" altLang="ja-JP" dirty="0" smtClean="0"/>
          </a:p>
          <a:p>
            <a:r>
              <a:rPr kumimoji="1" lang="en-US" altLang="ja-JP" dirty="0" smtClean="0"/>
              <a:t>1</a:t>
            </a:r>
            <a:r>
              <a:rPr kumimoji="1" lang="ja-JP" altLang="en-US" dirty="0" smtClean="0"/>
              <a:t>つは，集約によって減らせるプログラム全体のコードクローン量がわからないということがあります．</a:t>
            </a:r>
            <a:endParaRPr kumimoji="1" lang="ja-JP" altLang="en-US" dirty="0"/>
          </a:p>
        </p:txBody>
      </p:sp>
      <p:sp>
        <p:nvSpPr>
          <p:cNvPr id="4" name="スライド番号プレースホルダー 3"/>
          <p:cNvSpPr>
            <a:spLocks noGrp="1"/>
          </p:cNvSpPr>
          <p:nvPr>
            <p:ph type="sldNum" sz="quarter" idx="10"/>
          </p:nvPr>
        </p:nvSpPr>
        <p:spPr/>
        <p:txBody>
          <a:bodyPr/>
          <a:lstStyle/>
          <a:p>
            <a:fld id="{60299EF5-6676-4ADF-8AA6-0C8353F787BA}" type="slidenum">
              <a:rPr kumimoji="1" lang="ja-JP" altLang="en-US" smtClean="0"/>
              <a:t>7</a:t>
            </a:fld>
            <a:endParaRPr kumimoji="1" lang="ja-JP" altLang="en-US"/>
          </a:p>
        </p:txBody>
      </p:sp>
    </p:spTree>
    <p:extLst>
      <p:ext uri="{BB962C8B-B14F-4D97-AF65-F5344CB8AC3E}">
        <p14:creationId xmlns:p14="http://schemas.microsoft.com/office/powerpoint/2010/main" val="42535055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メタヒューリスティクスについて次にスライドで詳しく説明しますが，</a:t>
            </a:r>
            <a:endParaRPr kumimoji="1" lang="en-US" altLang="ja-JP" dirty="0" smtClean="0"/>
          </a:p>
          <a:p>
            <a:r>
              <a:rPr kumimoji="1" lang="ja-JP" altLang="en-US" dirty="0" smtClean="0"/>
              <a:t>メタヒューリスティクスとは，</a:t>
            </a:r>
            <a:endParaRPr kumimoji="1" lang="ja-JP" altLang="en-US" dirty="0"/>
          </a:p>
        </p:txBody>
      </p:sp>
      <p:sp>
        <p:nvSpPr>
          <p:cNvPr id="4" name="スライド番号プレースホルダー 3"/>
          <p:cNvSpPr>
            <a:spLocks noGrp="1"/>
          </p:cNvSpPr>
          <p:nvPr>
            <p:ph type="sldNum" sz="quarter" idx="10"/>
          </p:nvPr>
        </p:nvSpPr>
        <p:spPr/>
        <p:txBody>
          <a:bodyPr/>
          <a:lstStyle/>
          <a:p>
            <a:fld id="{60299EF5-6676-4ADF-8AA6-0C8353F787BA}" type="slidenum">
              <a:rPr kumimoji="1" lang="ja-JP" altLang="en-US" smtClean="0"/>
              <a:t>8</a:t>
            </a:fld>
            <a:endParaRPr kumimoji="1" lang="ja-JP" altLang="en-US"/>
          </a:p>
        </p:txBody>
      </p:sp>
    </p:spTree>
    <p:extLst>
      <p:ext uri="{BB962C8B-B14F-4D97-AF65-F5344CB8AC3E}">
        <p14:creationId xmlns:p14="http://schemas.microsoft.com/office/powerpoint/2010/main" val="31026993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0299EF5-6676-4ADF-8AA6-0C8353F787BA}" type="slidenum">
              <a:rPr kumimoji="1" lang="ja-JP" altLang="en-US" smtClean="0"/>
              <a:t>9</a:t>
            </a:fld>
            <a:endParaRPr kumimoji="1" lang="ja-JP" altLang="en-US"/>
          </a:p>
        </p:txBody>
      </p:sp>
    </p:spTree>
    <p:extLst>
      <p:ext uri="{BB962C8B-B14F-4D97-AF65-F5344CB8AC3E}">
        <p14:creationId xmlns:p14="http://schemas.microsoft.com/office/powerpoint/2010/main" val="10425655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このスライドでは，</a:t>
            </a:r>
            <a:r>
              <a:rPr kumimoji="1" lang="en-US" altLang="ja-JP" dirty="0" smtClean="0"/>
              <a:t>Step</a:t>
            </a:r>
            <a:r>
              <a:rPr kumimoji="1" lang="ja-JP" altLang="en-US" dirty="0" smtClean="0"/>
              <a:t>２のコードクローン間のオーバーラップの検出について説明します．</a:t>
            </a:r>
            <a:endParaRPr kumimoji="1" lang="en-US" altLang="ja-JP" dirty="0" smtClean="0"/>
          </a:p>
          <a:p>
            <a:r>
              <a:rPr kumimoji="1" lang="ja-JP" altLang="en-US" dirty="0" smtClean="0"/>
              <a:t>例えば，図のような</a:t>
            </a:r>
            <a:r>
              <a:rPr kumimoji="1" lang="en-US" altLang="ja-JP" dirty="0" smtClean="0"/>
              <a:t>2</a:t>
            </a:r>
            <a:r>
              <a:rPr kumimoji="1" lang="ja-JP" altLang="en-US" dirty="0" err="1" smtClean="0"/>
              <a:t>つの</a:t>
            </a:r>
            <a:r>
              <a:rPr kumimoji="1" lang="ja-JP" altLang="en-US" dirty="0" smtClean="0"/>
              <a:t>コードクローンについて考えます．</a:t>
            </a:r>
            <a:endParaRPr kumimoji="1" lang="en-US" altLang="ja-JP" dirty="0" smtClean="0"/>
          </a:p>
          <a:p>
            <a:r>
              <a:rPr kumimoji="1" lang="en-US" altLang="ja-JP" dirty="0" smtClean="0"/>
              <a:t>1</a:t>
            </a:r>
            <a:r>
              <a:rPr kumimoji="1" lang="ja-JP" altLang="en-US" dirty="0" err="1" smtClean="0"/>
              <a:t>つは</a:t>
            </a:r>
            <a:r>
              <a:rPr kumimoji="1" lang="ja-JP" altLang="en-US" dirty="0" smtClean="0"/>
              <a:t>トークン</a:t>
            </a:r>
            <a:r>
              <a:rPr kumimoji="1" lang="en-US" altLang="ja-JP" dirty="0" smtClean="0"/>
              <a:t>ID</a:t>
            </a:r>
            <a:r>
              <a:rPr kumimoji="1" lang="ja-JP" altLang="en-US" dirty="0" smtClean="0"/>
              <a:t>が</a:t>
            </a:r>
            <a:r>
              <a:rPr kumimoji="1" lang="en-US" altLang="ja-JP" dirty="0" smtClean="0"/>
              <a:t>100</a:t>
            </a:r>
            <a:r>
              <a:rPr kumimoji="1" lang="ja-JP" altLang="en-US" dirty="0" smtClean="0"/>
              <a:t>から</a:t>
            </a:r>
            <a:r>
              <a:rPr kumimoji="1" lang="en-US" altLang="ja-JP" dirty="0" smtClean="0"/>
              <a:t>150</a:t>
            </a:r>
            <a:r>
              <a:rPr kumimoji="1" lang="ja-JP" altLang="en-US" dirty="0" smtClean="0"/>
              <a:t>のコードクローン．もう</a:t>
            </a:r>
            <a:r>
              <a:rPr kumimoji="1" lang="en-US" altLang="ja-JP" dirty="0" smtClean="0"/>
              <a:t>1</a:t>
            </a:r>
            <a:r>
              <a:rPr kumimoji="1" lang="ja-JP" altLang="en-US" dirty="0" smtClean="0"/>
              <a:t>つがトークン</a:t>
            </a:r>
            <a:r>
              <a:rPr kumimoji="1" lang="en-US" altLang="ja-JP" dirty="0" smtClean="0"/>
              <a:t>ID</a:t>
            </a:r>
            <a:r>
              <a:rPr kumimoji="1" lang="ja-JP" altLang="en-US" dirty="0" smtClean="0"/>
              <a:t>が１５０から</a:t>
            </a:r>
            <a:r>
              <a:rPr kumimoji="1" lang="en-US" altLang="ja-JP" dirty="0" smtClean="0"/>
              <a:t>180</a:t>
            </a:r>
            <a:r>
              <a:rPr kumimoji="1" lang="ja-JP" altLang="en-US" dirty="0" smtClean="0"/>
              <a:t>のコードクローンです。</a:t>
            </a:r>
            <a:endParaRPr kumimoji="1" lang="en-US" altLang="ja-JP" dirty="0" smtClean="0"/>
          </a:p>
          <a:p>
            <a:r>
              <a:rPr kumimoji="1" lang="ja-JP" altLang="en-US" dirty="0" smtClean="0"/>
              <a:t>それぞれの開始トークン</a:t>
            </a:r>
            <a:r>
              <a:rPr kumimoji="1" lang="en-US" altLang="ja-JP" dirty="0" smtClean="0"/>
              <a:t>ID</a:t>
            </a:r>
            <a:r>
              <a:rPr kumimoji="1" lang="ja-JP" altLang="en-US" dirty="0" smtClean="0"/>
              <a:t>と終了トークン</a:t>
            </a:r>
            <a:r>
              <a:rPr kumimoji="1" lang="en-US" altLang="ja-JP" dirty="0" smtClean="0"/>
              <a:t>ID</a:t>
            </a:r>
            <a:r>
              <a:rPr kumimoji="1" lang="ja-JP" altLang="en-US" dirty="0" smtClean="0"/>
              <a:t>について，これらの</a:t>
            </a:r>
            <a:r>
              <a:rPr kumimoji="1" lang="en-US" altLang="ja-JP" dirty="0" smtClean="0"/>
              <a:t>2</a:t>
            </a:r>
            <a:r>
              <a:rPr kumimoji="1" lang="ja-JP" altLang="en-US" dirty="0" err="1" smtClean="0"/>
              <a:t>つの</a:t>
            </a:r>
            <a:r>
              <a:rPr kumimoji="1" lang="ja-JP" altLang="en-US" dirty="0" smtClean="0"/>
              <a:t>コードクローンがオーバーラップしているのか判定をするのに用います。</a:t>
            </a:r>
            <a:endParaRPr kumimoji="1" lang="en-US" altLang="ja-JP" dirty="0" smtClean="0"/>
          </a:p>
          <a:p>
            <a:r>
              <a:rPr kumimoji="1" lang="ja-JP" altLang="en-US" dirty="0" smtClean="0"/>
              <a:t>仮に開始トークンが早い方のクローンを</a:t>
            </a:r>
            <a:r>
              <a:rPr kumimoji="1" lang="en-US" altLang="ja-JP" dirty="0" smtClean="0"/>
              <a:t>a</a:t>
            </a:r>
            <a:r>
              <a:rPr kumimoji="1" lang="ja-JP" altLang="en-US" dirty="0" smtClean="0"/>
              <a:t>としますと，</a:t>
            </a:r>
            <a:r>
              <a:rPr kumimoji="1" lang="en-US" altLang="ja-JP" dirty="0" smtClean="0"/>
              <a:t>a</a:t>
            </a:r>
            <a:r>
              <a:rPr kumimoji="1" lang="ja-JP" altLang="en-US" dirty="0" smtClean="0"/>
              <a:t>の終了トークン</a:t>
            </a:r>
            <a:r>
              <a:rPr kumimoji="1" lang="en-US" altLang="ja-JP" dirty="0" smtClean="0"/>
              <a:t>ID</a:t>
            </a:r>
            <a:r>
              <a:rPr kumimoji="1" lang="ja-JP" altLang="en-US" dirty="0" smtClean="0"/>
              <a:t>と</a:t>
            </a:r>
            <a:r>
              <a:rPr kumimoji="1" lang="en-US" altLang="ja-JP" dirty="0" smtClean="0"/>
              <a:t>b</a:t>
            </a:r>
            <a:r>
              <a:rPr kumimoji="1" lang="ja-JP" altLang="en-US" dirty="0" smtClean="0"/>
              <a:t>の開始トークン</a:t>
            </a:r>
            <a:r>
              <a:rPr kumimoji="1" lang="en-US" altLang="ja-JP" dirty="0" smtClean="0"/>
              <a:t>ID</a:t>
            </a:r>
            <a:r>
              <a:rPr kumimoji="1" lang="ja-JP" altLang="en-US" dirty="0" smtClean="0"/>
              <a:t>を比較することで</a:t>
            </a:r>
            <a:r>
              <a:rPr kumimoji="1" lang="en-US" altLang="ja-JP" dirty="0" smtClean="0"/>
              <a:t>2</a:t>
            </a:r>
            <a:r>
              <a:rPr kumimoji="1" lang="ja-JP" altLang="en-US" dirty="0" err="1" smtClean="0"/>
              <a:t>つの</a:t>
            </a:r>
            <a:r>
              <a:rPr kumimoji="1" lang="ja-JP" altLang="en-US" dirty="0" smtClean="0"/>
              <a:t>コードクローンがオーバーラップしているのか判断できます．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0299EF5-6676-4ADF-8AA6-0C8353F787BA}" type="slidenum">
              <a:rPr kumimoji="1" lang="ja-JP" altLang="en-US" smtClean="0"/>
              <a:t>14</a:t>
            </a:fld>
            <a:endParaRPr kumimoji="1" lang="ja-JP" altLang="en-US"/>
          </a:p>
        </p:txBody>
      </p:sp>
    </p:spTree>
    <p:extLst>
      <p:ext uri="{BB962C8B-B14F-4D97-AF65-F5344CB8AC3E}">
        <p14:creationId xmlns:p14="http://schemas.microsoft.com/office/powerpoint/2010/main" val="3814562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653461B-52C1-43DB-B565-E46C14A4E074}" type="datetime1">
              <a:rPr kumimoji="1" lang="ja-JP" altLang="en-US" smtClean="0"/>
              <a:t>2016/7/11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3339072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0B482EE-7AFF-45FA-BCFC-17D2C025F696}" type="datetime1">
              <a:rPr kumimoji="1" lang="ja-JP" altLang="en-US" smtClean="0"/>
              <a:t>2016/7/11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3598300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2CE2D41-205D-4EEE-A4ED-5847AE8DB391}" type="datetime1">
              <a:rPr kumimoji="1" lang="ja-JP" altLang="en-US" smtClean="0"/>
              <a:t>2016/7/11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2310399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3802E03-8355-4952-94D8-39DB76AFDC5C}" type="datetime1">
              <a:rPr kumimoji="1" lang="ja-JP" altLang="en-US" smtClean="0"/>
              <a:t>2016/7/11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3748135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43B0B3C-9731-44B9-958A-286EDF637888}" type="datetime1">
              <a:rPr kumimoji="1" lang="ja-JP" altLang="en-US" smtClean="0"/>
              <a:t>2016/7/11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2909558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60F8CE9-CBCF-41CA-B25B-9F56F14DC495}" type="datetime1">
              <a:rPr kumimoji="1" lang="ja-JP" altLang="en-US" smtClean="0"/>
              <a:t>2016/7/11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2563206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3A60D5F1-A4F1-4A81-812A-177616D8C690}" type="datetime1">
              <a:rPr kumimoji="1" lang="ja-JP" altLang="en-US" smtClean="0"/>
              <a:t>2016/7/11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3877681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66D2A54-62C7-4CE8-BCD2-7E3EA329F4DD}" type="datetime1">
              <a:rPr kumimoji="1" lang="ja-JP" altLang="en-US" smtClean="0"/>
              <a:t>2016/7/11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208992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16D6D24-DD24-4AE6-894C-7D64C3D56216}" type="datetime1">
              <a:rPr kumimoji="1" lang="ja-JP" altLang="en-US" smtClean="0"/>
              <a:t>2016/7/11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1307614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136F7EB-2E72-4C1E-B525-A433693B3437}" type="datetime1">
              <a:rPr kumimoji="1" lang="ja-JP" altLang="en-US" smtClean="0"/>
              <a:t>2016/7/11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3736039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CCEFFC3-A98E-4F9B-BF2E-8CB2A2D3B6D1}" type="datetime1">
              <a:rPr kumimoji="1" lang="ja-JP" altLang="en-US" smtClean="0"/>
              <a:t>2016/7/11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3488205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A920FE-989A-4753-8B39-E14DC61BF88E}" type="datetime1">
              <a:rPr kumimoji="1" lang="ja-JP" altLang="en-US" smtClean="0"/>
              <a:t>2016/7/11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EEC210-3F6A-40E2-B0EC-BA7107B1EA9E}" type="slidenum">
              <a:rPr kumimoji="1" lang="ja-JP" altLang="en-US" smtClean="0"/>
              <a:t>‹#›</a:t>
            </a:fld>
            <a:endParaRPr kumimoji="1" lang="ja-JP" altLang="en-US"/>
          </a:p>
        </p:txBody>
      </p:sp>
    </p:spTree>
    <p:extLst>
      <p:ext uri="{BB962C8B-B14F-4D97-AF65-F5344CB8AC3E}">
        <p14:creationId xmlns:p14="http://schemas.microsoft.com/office/powerpoint/2010/main" val="2307338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0.png"/><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17.png"/></Relationships>
</file>

<file path=ppt/slides/_rels/slide1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9.png"/></Relationships>
</file>

<file path=ppt/slides/_rels/slide19.xml.rels><?xml version="1.0" encoding="UTF-8" standalone="yes"?>
<Relationships xmlns="http://schemas.openxmlformats.org/package/2006/relationships"><Relationship Id="rId3" Type="http://schemas.openxmlformats.org/officeDocument/2006/relationships/image" Target="../media/image290.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20.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4.png"/><Relationship Id="rId11" Type="http://schemas.openxmlformats.org/officeDocument/2006/relationships/image" Target="../media/image19.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990656" cy="1470025"/>
          </a:xfrm>
        </p:spPr>
        <p:txBody>
          <a:bodyPr>
            <a:normAutofit fontScale="90000"/>
          </a:bodyPr>
          <a:lstStyle/>
          <a:p>
            <a:r>
              <a:rPr kumimoji="1" lang="ja-JP" altLang="en-US" dirty="0" smtClean="0"/>
              <a:t>メタヒューリスティクスを用いた</a:t>
            </a:r>
            <a:r>
              <a:rPr kumimoji="1" lang="en-US" altLang="ja-JP" dirty="0" smtClean="0"/>
              <a:t/>
            </a:r>
            <a:br>
              <a:rPr kumimoji="1" lang="en-US" altLang="ja-JP" dirty="0" smtClean="0"/>
            </a:br>
            <a:r>
              <a:rPr kumimoji="1" lang="ja-JP" altLang="en-US" dirty="0" smtClean="0"/>
              <a:t>集約可能コードクローン量の推定</a:t>
            </a:r>
            <a:endParaRPr kumimoji="1" lang="ja-JP" altLang="en-US" dirty="0"/>
          </a:p>
        </p:txBody>
      </p:sp>
      <p:sp>
        <p:nvSpPr>
          <p:cNvPr id="3" name="サブタイトル 2"/>
          <p:cNvSpPr>
            <a:spLocks noGrp="1"/>
          </p:cNvSpPr>
          <p:nvPr>
            <p:ph type="subTitle" idx="1"/>
          </p:nvPr>
        </p:nvSpPr>
        <p:spPr>
          <a:xfrm>
            <a:off x="467544" y="3861048"/>
            <a:ext cx="8352928" cy="1752600"/>
          </a:xfrm>
        </p:spPr>
        <p:txBody>
          <a:bodyPr>
            <a:normAutofit/>
          </a:bodyPr>
          <a:lstStyle/>
          <a:p>
            <a:r>
              <a:rPr lang="ja-JP" altLang="en-US" dirty="0" smtClean="0"/>
              <a:t>○石津卓也</a:t>
            </a:r>
            <a:r>
              <a:rPr lang="en-US" altLang="ja-JP" baseline="30000" dirty="0" smtClean="0"/>
              <a:t>1</a:t>
            </a:r>
            <a:r>
              <a:rPr lang="ja-JP" altLang="en-US" sz="2800" dirty="0"/>
              <a:t>　</a:t>
            </a:r>
            <a:r>
              <a:rPr lang="ja-JP" altLang="en-US" dirty="0"/>
              <a:t> </a:t>
            </a:r>
            <a:r>
              <a:rPr lang="ja-JP" altLang="en-US" dirty="0" smtClean="0"/>
              <a:t>吉田則</a:t>
            </a:r>
            <a:r>
              <a:rPr lang="ja-JP" altLang="en-US" dirty="0"/>
              <a:t>裕</a:t>
            </a:r>
            <a:r>
              <a:rPr lang="en-US" altLang="ja-JP" baseline="30000" dirty="0" smtClean="0"/>
              <a:t>2</a:t>
            </a:r>
            <a:r>
              <a:rPr lang="ja-JP" altLang="en-US" baseline="30000" dirty="0" smtClean="0"/>
              <a:t>　</a:t>
            </a:r>
            <a:r>
              <a:rPr lang="ja-JP" altLang="en-US" dirty="0" smtClean="0"/>
              <a:t>崔</a:t>
            </a:r>
            <a:r>
              <a:rPr lang="ja-JP" altLang="en-US" dirty="0"/>
              <a:t>恩</a:t>
            </a:r>
            <a:r>
              <a:rPr lang="ja-JP" altLang="en-US" dirty="0" smtClean="0"/>
              <a:t>瀞</a:t>
            </a:r>
            <a:r>
              <a:rPr lang="en-US" altLang="ja-JP" baseline="30000" dirty="0" smtClean="0"/>
              <a:t>3   </a:t>
            </a:r>
            <a:r>
              <a:rPr lang="ja-JP" altLang="en-US" dirty="0"/>
              <a:t>井上克郎</a:t>
            </a:r>
            <a:r>
              <a:rPr lang="en-US" altLang="ja-JP" baseline="30000" dirty="0">
                <a:solidFill>
                  <a:srgbClr val="000000"/>
                </a:solidFill>
              </a:rPr>
              <a:t>1</a:t>
            </a:r>
            <a:endParaRPr lang="en-US" altLang="ja-JP" sz="2800" dirty="0">
              <a:solidFill>
                <a:srgbClr val="000000"/>
              </a:solidFill>
            </a:endParaRPr>
          </a:p>
          <a:p>
            <a:r>
              <a:rPr lang="en-US" altLang="ja-JP" baseline="30000" dirty="0"/>
              <a:t>1</a:t>
            </a:r>
            <a:r>
              <a:rPr lang="ja-JP" altLang="en-US" dirty="0"/>
              <a:t>大阪</a:t>
            </a:r>
            <a:r>
              <a:rPr lang="ja-JP" altLang="en-US" dirty="0" smtClean="0"/>
              <a:t>大学 </a:t>
            </a:r>
            <a:r>
              <a:rPr lang="en-US" altLang="ja-JP" baseline="30000" dirty="0" smtClean="0"/>
              <a:t> </a:t>
            </a:r>
            <a:r>
              <a:rPr lang="en-US" altLang="ja-JP" baseline="30000" dirty="0"/>
              <a:t>2</a:t>
            </a:r>
            <a:r>
              <a:rPr lang="ja-JP" altLang="en-US" dirty="0"/>
              <a:t>名古屋</a:t>
            </a:r>
            <a:r>
              <a:rPr lang="ja-JP" altLang="en-US" dirty="0" smtClean="0"/>
              <a:t>大学 </a:t>
            </a:r>
            <a:endParaRPr lang="en-US" altLang="ja-JP" dirty="0" smtClean="0"/>
          </a:p>
          <a:p>
            <a:r>
              <a:rPr lang="en-US" altLang="ja-JP" baseline="30000" dirty="0" smtClean="0"/>
              <a:t>3</a:t>
            </a:r>
            <a:r>
              <a:rPr lang="en-US" altLang="zh-CN" dirty="0" smtClean="0"/>
              <a:t> </a:t>
            </a:r>
            <a:r>
              <a:rPr lang="zh-CN" altLang="en-US" dirty="0"/>
              <a:t>奈良先端科学技術大学院大学 </a:t>
            </a:r>
            <a:endParaRPr lang="ja-JP" altLang="en-US" dirty="0"/>
          </a:p>
        </p:txBody>
      </p:sp>
    </p:spTree>
    <p:extLst>
      <p:ext uri="{BB962C8B-B14F-4D97-AF65-F5344CB8AC3E}">
        <p14:creationId xmlns:p14="http://schemas.microsoft.com/office/powerpoint/2010/main" val="10476240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貪欲法</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sz="2800" dirty="0" smtClean="0"/>
              <a:t>ソートを用いた近似アルゴリズム．</a:t>
            </a:r>
            <a:endParaRPr kumimoji="1" lang="en-US" altLang="ja-JP" sz="2800" dirty="0" smtClean="0"/>
          </a:p>
          <a:p>
            <a:pPr lvl="1"/>
            <a:r>
              <a:rPr lang="ja-JP" altLang="en-US" sz="2400" dirty="0"/>
              <a:t>評価値の</a:t>
            </a:r>
            <a:r>
              <a:rPr lang="ja-JP" altLang="en-US" sz="2400" dirty="0" smtClean="0"/>
              <a:t>高い</a:t>
            </a:r>
            <a:r>
              <a:rPr lang="ja-JP" altLang="en-US" sz="2400" dirty="0"/>
              <a:t>順</a:t>
            </a:r>
            <a:r>
              <a:rPr lang="ja-JP" altLang="en-US" sz="2400" dirty="0" smtClean="0"/>
              <a:t>に候補を選択する．</a:t>
            </a:r>
            <a:endParaRPr kumimoji="1" lang="en-US" altLang="ja-JP" sz="2400" dirty="0" smtClean="0"/>
          </a:p>
          <a:p>
            <a:pPr lvl="1"/>
            <a:r>
              <a:rPr kumimoji="1" lang="ja-JP" altLang="en-US" sz="2400" dirty="0" smtClean="0"/>
              <a:t>実装が単純で，実行時間が早い．</a:t>
            </a:r>
            <a:endParaRPr kumimoji="1" lang="en-US" altLang="ja-JP" sz="2400" dirty="0" smtClean="0"/>
          </a:p>
          <a:p>
            <a:pPr lvl="1"/>
            <a:r>
              <a:rPr lang="ja-JP" altLang="en-US" sz="2400" dirty="0" smtClean="0"/>
              <a:t>問題によっては，得られる解の精度は低い．</a:t>
            </a:r>
            <a:endParaRPr kumimoji="1" lang="en-US" altLang="ja-JP" sz="2400" dirty="0" smtClean="0"/>
          </a:p>
          <a:p>
            <a:r>
              <a:rPr lang="ja-JP" altLang="en-US" sz="2800" dirty="0"/>
              <a:t>本研究で</a:t>
            </a:r>
            <a:r>
              <a:rPr lang="ja-JP" altLang="en-US" sz="2800" dirty="0" smtClean="0"/>
              <a:t>は，集約量の大きいクローンから順番に集約する．</a:t>
            </a:r>
            <a:endParaRPr lang="en-US" altLang="ja-JP" sz="2800" dirty="0" smtClean="0"/>
          </a:p>
          <a:p>
            <a:pPr lvl="1"/>
            <a:r>
              <a:rPr kumimoji="1" lang="ja-JP" altLang="en-US" sz="2400" dirty="0" smtClean="0"/>
              <a:t>オーバーラップがない場合，　　　　　　　　　　最大の集約量が得られる．</a:t>
            </a:r>
            <a:endParaRPr kumimoji="1" lang="ja-JP" altLang="en-US" sz="2400" dirty="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10</a:t>
            </a:fld>
            <a:endParaRPr kumimoji="1" lang="ja-JP" altLang="en-US"/>
          </a:p>
        </p:txBody>
      </p:sp>
    </p:spTree>
    <p:extLst>
      <p:ext uri="{BB962C8B-B14F-4D97-AF65-F5344CB8AC3E}">
        <p14:creationId xmlns:p14="http://schemas.microsoft.com/office/powerpoint/2010/main" val="33485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遺伝的アルゴリズム</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normAutofit/>
              </a:bodyPr>
              <a:lstStyle/>
              <a:p>
                <a:r>
                  <a:rPr kumimoji="1" lang="ja-JP" altLang="en-US" sz="2800" dirty="0" smtClean="0"/>
                  <a:t>個体群に基づく探索アルゴリズム</a:t>
                </a:r>
                <a:endParaRPr kumimoji="1" lang="en-US" altLang="ja-JP" sz="2800" dirty="0" smtClean="0"/>
              </a:p>
              <a:p>
                <a:pPr lvl="1"/>
                <a:r>
                  <a:rPr kumimoji="1" lang="ja-JP" altLang="en-US" sz="2400" dirty="0" smtClean="0"/>
                  <a:t>解の候補を生物の個体に見立てる．</a:t>
                </a:r>
                <a:endParaRPr kumimoji="1" lang="en-US" altLang="ja-JP" sz="2400" dirty="0" smtClean="0"/>
              </a:p>
              <a:p>
                <a:pPr lvl="1"/>
                <a:r>
                  <a:rPr lang="ja-JP" altLang="en-US" sz="2400" dirty="0" smtClean="0"/>
                  <a:t>生き残った個体群を交叉しながら，世代</a:t>
                </a:r>
                <a:r>
                  <a:rPr lang="ja-JP" altLang="en-US" sz="2400" dirty="0"/>
                  <a:t>交代</a:t>
                </a:r>
                <a:r>
                  <a:rPr lang="ja-JP" altLang="en-US" sz="2400" dirty="0" smtClean="0"/>
                  <a:t>を　　繰り返して近似解を求める手法．</a:t>
                </a:r>
                <a:endParaRPr lang="en-US" altLang="ja-JP" sz="2400" dirty="0" smtClean="0"/>
              </a:p>
              <a:p>
                <a:r>
                  <a:rPr kumimoji="1" lang="ja-JP" altLang="en-US" sz="2800" dirty="0"/>
                  <a:t>本研究で</a:t>
                </a:r>
                <a:r>
                  <a:rPr kumimoji="1" lang="ja-JP" altLang="en-US" sz="2800" dirty="0" smtClean="0"/>
                  <a:t>は，次のパラメータを設定．</a:t>
                </a:r>
                <a:endParaRPr kumimoji="1" lang="en-US" altLang="ja-JP" sz="2400" dirty="0" smtClean="0"/>
              </a:p>
              <a:p>
                <a:pPr lvl="1"/>
                <a:r>
                  <a:rPr lang="ja-JP" altLang="en-US" sz="2400" dirty="0"/>
                  <a:t>世代</a:t>
                </a:r>
                <a:r>
                  <a:rPr lang="ja-JP" altLang="en-US" sz="2400" dirty="0" smtClean="0"/>
                  <a:t>交代数　</a:t>
                </a:r>
                <a:r>
                  <a:rPr lang="en-US" altLang="ja-JP" sz="2400" dirty="0" smtClean="0"/>
                  <a:t>100</a:t>
                </a:r>
                <a:r>
                  <a:rPr lang="ja-JP" altLang="en-US" sz="2400" dirty="0" smtClean="0"/>
                  <a:t>回</a:t>
                </a:r>
                <a:endParaRPr lang="en-US" altLang="ja-JP" sz="2400" dirty="0" smtClean="0"/>
              </a:p>
              <a:p>
                <a:pPr lvl="1"/>
                <a:r>
                  <a:rPr kumimoji="1" lang="ja-JP" altLang="en-US" sz="2400" dirty="0" smtClean="0"/>
                  <a:t>交叉率　　　</a:t>
                </a:r>
                <a:r>
                  <a:rPr kumimoji="1" lang="en-US" altLang="ja-JP" sz="2400" dirty="0" smtClean="0"/>
                  <a:t>1.0</a:t>
                </a:r>
              </a:p>
              <a:p>
                <a:pPr lvl="1"/>
                <a:r>
                  <a:rPr lang="ja-JP" altLang="en-US" sz="2400" dirty="0"/>
                  <a:t>突然</a:t>
                </a:r>
                <a:r>
                  <a:rPr lang="ja-JP" altLang="en-US" sz="2400" dirty="0" smtClean="0"/>
                  <a:t>変化率　</a:t>
                </a:r>
                <a14:m>
                  <m:oMath xmlns:m="http://schemas.openxmlformats.org/officeDocument/2006/math">
                    <m:f>
                      <m:fPr>
                        <m:ctrlPr>
                          <a:rPr lang="en-US" altLang="ja-JP" sz="2400" b="0" i="1" dirty="0" smtClean="0">
                            <a:latin typeface="Cambria Math"/>
                          </a:rPr>
                        </m:ctrlPr>
                      </m:fPr>
                      <m:num>
                        <m:r>
                          <a:rPr lang="en-US" altLang="ja-JP" sz="2400" b="0" i="0" dirty="0" smtClean="0">
                            <a:latin typeface="Cambria Math"/>
                          </a:rPr>
                          <m:t>1</m:t>
                        </m:r>
                      </m:num>
                      <m:den>
                        <m:r>
                          <a:rPr lang="ja-JP" altLang="en-US" sz="2400" i="1" dirty="0">
                            <a:latin typeface="Cambria Math"/>
                          </a:rPr>
                          <m:t>クローンセット数</m:t>
                        </m:r>
                      </m:den>
                    </m:f>
                  </m:oMath>
                </a14:m>
                <a:endParaRPr kumimoji="1" lang="en-US" altLang="ja-JP" sz="2400" dirty="0" smtClean="0"/>
              </a:p>
              <a:p>
                <a:pPr lvl="1"/>
                <a:endParaRPr kumimoji="1" lang="ja-JP" altLang="en-US" sz="24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1">
                <a:blip r:embed="rId2"/>
                <a:stretch>
                  <a:fillRect l="-1259" t="-1482"/>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11</a:t>
            </a:fld>
            <a:endParaRPr kumimoji="1" lang="ja-JP" altLang="en-US"/>
          </a:p>
        </p:txBody>
      </p:sp>
    </p:spTree>
    <p:extLst>
      <p:ext uri="{BB962C8B-B14F-4D97-AF65-F5344CB8AC3E}">
        <p14:creationId xmlns:p14="http://schemas.microsoft.com/office/powerpoint/2010/main" val="4809888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推定手法の目標</a:t>
            </a:r>
            <a:endParaRPr kumimoji="1" lang="ja-JP" altLang="en-US" dirty="0"/>
          </a:p>
        </p:txBody>
      </p:sp>
      <p:sp>
        <p:nvSpPr>
          <p:cNvPr id="3" name="スライド番号プレースホルダー 2"/>
          <p:cNvSpPr>
            <a:spLocks noGrp="1"/>
          </p:cNvSpPr>
          <p:nvPr>
            <p:ph type="sldNum" sz="quarter" idx="12"/>
          </p:nvPr>
        </p:nvSpPr>
        <p:spPr/>
        <p:txBody>
          <a:bodyPr/>
          <a:lstStyle/>
          <a:p>
            <a:fld id="{0ED7F6A4-6C6F-45A2-8C8A-29C37E10B599}" type="slidenum">
              <a:rPr kumimoji="1" lang="ja-JP" altLang="en-US" smtClean="0"/>
              <a:t>12</a:t>
            </a:fld>
            <a:endParaRPr kumimoji="1" lang="ja-JP" altLang="en-US"/>
          </a:p>
        </p:txBody>
      </p:sp>
      <mc:AlternateContent xmlns:mc="http://schemas.openxmlformats.org/markup-compatibility/2006" xmlns:a14="http://schemas.microsoft.com/office/drawing/2010/main">
        <mc:Choice Requires="a14">
          <p:sp>
            <p:nvSpPr>
              <p:cNvPr id="4" name="コンテンツ プレースホルダー 3"/>
              <p:cNvSpPr>
                <a:spLocks noGrp="1"/>
              </p:cNvSpPr>
              <p:nvPr>
                <p:ph sz="quarter" idx="1"/>
              </p:nvPr>
            </p:nvSpPr>
            <p:spPr>
              <a:xfrm>
                <a:off x="323528" y="1340768"/>
                <a:ext cx="4824536" cy="4032448"/>
              </a:xfrm>
            </p:spPr>
            <p:txBody>
              <a:bodyPr>
                <a:noAutofit/>
              </a:bodyPr>
              <a:lstStyle/>
              <a:p>
                <a:r>
                  <a:rPr lang="ja-JP" altLang="en-US" dirty="0"/>
                  <a:t>集約可能コードクローン量</a:t>
                </a:r>
                <a14:m>
                  <m:oMath xmlns:m="http://schemas.openxmlformats.org/officeDocument/2006/math">
                    <m:r>
                      <m:rPr>
                        <m:sty m:val="p"/>
                      </m:rPr>
                      <a:rPr lang="en-US" altLang="ja-JP">
                        <a:latin typeface="Cambria Math"/>
                        <a:ea typeface="Cambria Math"/>
                      </a:rPr>
                      <m:t>L</m:t>
                    </m:r>
                    <m:r>
                      <a:rPr lang="en-US" altLang="ja-JP" smtClean="0">
                        <a:latin typeface="Cambria Math"/>
                        <a:ea typeface="Cambria Math"/>
                      </a:rPr>
                      <m:t>(</m:t>
                    </m:r>
                    <m:r>
                      <a:rPr lang="en-US" altLang="ja-JP" b="0" i="1" smtClean="0">
                        <a:latin typeface="Cambria Math"/>
                        <a:ea typeface="Cambria Math"/>
                      </a:rPr>
                      <m:t>𝐺</m:t>
                    </m:r>
                    <m:r>
                      <a:rPr lang="en-US" altLang="ja-JP" i="1" smtClean="0">
                        <a:latin typeface="Cambria Math"/>
                        <a:ea typeface="Cambria Math"/>
                      </a:rPr>
                      <m:t>)</m:t>
                    </m:r>
                  </m:oMath>
                </a14:m>
                <a:endParaRPr lang="en-US" altLang="ja-JP" dirty="0" smtClean="0"/>
              </a:p>
              <a:p>
                <a:pPr lvl="1"/>
                <a14:m>
                  <m:oMath xmlns:m="http://schemas.openxmlformats.org/officeDocument/2006/math">
                    <m:r>
                      <m:rPr>
                        <m:sty m:val="p"/>
                      </m:rPr>
                      <a:rPr lang="en-US" altLang="ja-JP">
                        <a:latin typeface="Cambria Math"/>
                        <a:ea typeface="Cambria Math"/>
                      </a:rPr>
                      <m:t>L</m:t>
                    </m:r>
                    <m:r>
                      <a:rPr lang="en-US" altLang="ja-JP">
                        <a:latin typeface="Cambria Math"/>
                        <a:ea typeface="Cambria Math"/>
                      </a:rPr>
                      <m:t>(</m:t>
                    </m:r>
                    <m:r>
                      <a:rPr lang="en-US" altLang="ja-JP" i="1">
                        <a:latin typeface="Cambria Math"/>
                        <a:ea typeface="Cambria Math"/>
                      </a:rPr>
                      <m:t>𝐺</m:t>
                    </m:r>
                    <m:r>
                      <a:rPr lang="en-US" altLang="ja-JP" i="1">
                        <a:latin typeface="Cambria Math"/>
                        <a:ea typeface="Cambria Math"/>
                      </a:rPr>
                      <m:t>)</m:t>
                    </m:r>
                  </m:oMath>
                </a14:m>
                <a:r>
                  <a:rPr lang="ja-JP" altLang="en-US" dirty="0" smtClean="0"/>
                  <a:t>が最大</a:t>
                </a:r>
                <a:r>
                  <a:rPr lang="ja-JP" altLang="en-US" dirty="0"/>
                  <a:t>と</a:t>
                </a:r>
                <a:r>
                  <a:rPr lang="ja-JP" altLang="en-US" dirty="0" smtClean="0"/>
                  <a:t>なる　　クローンセットの集合</a:t>
                </a:r>
                <a14:m>
                  <m:oMath xmlns:m="http://schemas.openxmlformats.org/officeDocument/2006/math">
                    <m:r>
                      <m:rPr>
                        <m:sty m:val="p"/>
                      </m:rPr>
                      <a:rPr lang="en-US" altLang="ja-JP" dirty="0">
                        <a:latin typeface="Cambria Math"/>
                      </a:rPr>
                      <m:t>G</m:t>
                    </m:r>
                  </m:oMath>
                </a14:m>
                <a:r>
                  <a:rPr lang="ja-JP" altLang="en-US" dirty="0" smtClean="0"/>
                  <a:t>を求める．</a:t>
                </a:r>
                <a:endParaRPr lang="en-US" altLang="ja-JP" dirty="0"/>
              </a:p>
              <a:p>
                <a:pPr lvl="1"/>
                <a:r>
                  <a:rPr lang="ja-JP" altLang="en-US" dirty="0" smtClean="0"/>
                  <a:t>ただし</a:t>
                </a:r>
                <a14:m>
                  <m:oMath xmlns:m="http://schemas.openxmlformats.org/officeDocument/2006/math">
                    <m:r>
                      <m:rPr>
                        <m:sty m:val="p"/>
                      </m:rPr>
                      <a:rPr lang="en-US" altLang="ja-JP" dirty="0">
                        <a:latin typeface="Cambria Math"/>
                      </a:rPr>
                      <m:t>G</m:t>
                    </m:r>
                  </m:oMath>
                </a14:m>
                <a:r>
                  <a:rPr lang="ja-JP" altLang="en-US" dirty="0" smtClean="0"/>
                  <a:t>には，　　　　　　　　　　　オーバーラップの関係が存在しない．</a:t>
                </a:r>
                <a:endParaRPr lang="en-US" altLang="ja-JP" dirty="0" smtClean="0"/>
              </a:p>
            </p:txBody>
          </p:sp>
        </mc:Choice>
        <mc:Fallback xmlns="">
          <p:sp>
            <p:nvSpPr>
              <p:cNvPr id="4" name="コンテンツ プレースホルダー 3"/>
              <p:cNvSpPr>
                <a:spLocks noGrp="1" noRot="1" noChangeAspect="1" noMove="1" noResize="1" noEditPoints="1" noAdjustHandles="1" noChangeArrowheads="1" noChangeShapeType="1" noTextEdit="1"/>
              </p:cNvSpPr>
              <p:nvPr>
                <p:ph sz="quarter" idx="1"/>
              </p:nvPr>
            </p:nvSpPr>
            <p:spPr>
              <a:xfrm>
                <a:off x="323528" y="1340768"/>
                <a:ext cx="4824536" cy="4032448"/>
              </a:xfrm>
              <a:blipFill rotWithShape="1">
                <a:blip r:embed="rId2"/>
                <a:stretch>
                  <a:fillRect l="-2781" t="-2269"/>
                </a:stretch>
              </a:blipFill>
            </p:spPr>
            <p:txBody>
              <a:bodyPr/>
              <a:lstStyle/>
              <a:p>
                <a:r>
                  <a:rPr lang="ja-JP" altLang="en-US">
                    <a:noFill/>
                  </a:rPr>
                  <a:t> </a:t>
                </a:r>
              </a:p>
            </p:txBody>
          </p:sp>
        </mc:Fallback>
      </mc:AlternateContent>
      <p:pic>
        <p:nvPicPr>
          <p:cNvPr id="307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4048" y="1634181"/>
            <a:ext cx="3839143" cy="3934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8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4048" y="1632560"/>
            <a:ext cx="4086638" cy="4383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テキスト ボックス 4"/>
          <p:cNvSpPr txBox="1"/>
          <p:nvPr/>
        </p:nvSpPr>
        <p:spPr>
          <a:xfrm>
            <a:off x="5220072" y="1484784"/>
            <a:ext cx="2925801" cy="400110"/>
          </a:xfrm>
          <a:prstGeom prst="rect">
            <a:avLst/>
          </a:prstGeom>
          <a:solidFill>
            <a:schemeClr val="accent1">
              <a:lumMod val="20000"/>
              <a:lumOff val="80000"/>
            </a:schemeClr>
          </a:solidFill>
        </p:spPr>
        <p:txBody>
          <a:bodyPr wrap="none" rtlCol="0">
            <a:spAutoFit/>
          </a:bodyPr>
          <a:lstStyle/>
          <a:p>
            <a:r>
              <a:rPr kumimoji="1" lang="ja-JP" altLang="en-US" sz="2000" dirty="0" smtClean="0"/>
              <a:t>クローンセットの集合</a:t>
            </a:r>
            <a:r>
              <a:rPr kumimoji="1" lang="en-US" altLang="ja-JP" sz="2000" dirty="0" smtClean="0"/>
              <a:t>G</a:t>
            </a:r>
            <a:endParaRPr kumimoji="1" lang="ja-JP" altLang="en-US" sz="2000" dirty="0"/>
          </a:p>
        </p:txBody>
      </p:sp>
      <p:sp>
        <p:nvSpPr>
          <p:cNvPr id="76" name="テキスト ボックス 75"/>
          <p:cNvSpPr txBox="1"/>
          <p:nvPr/>
        </p:nvSpPr>
        <p:spPr>
          <a:xfrm>
            <a:off x="5494230" y="2411102"/>
            <a:ext cx="1310018" cy="252000"/>
          </a:xfrm>
          <a:prstGeom prst="rect">
            <a:avLst/>
          </a:prstGeom>
          <a:solidFill>
            <a:schemeClr val="bg1"/>
          </a:solidFill>
        </p:spPr>
        <p:txBody>
          <a:bodyPr wrap="square" rtlCol="0">
            <a:spAutoFit/>
          </a:bodyPr>
          <a:lstStyle/>
          <a:p>
            <a:endParaRPr kumimoji="1" lang="ja-JP" altLang="en-US" sz="2000" dirty="0">
              <a:solidFill>
                <a:schemeClr val="bg1"/>
              </a:solidFill>
            </a:endParaRPr>
          </a:p>
        </p:txBody>
      </p:sp>
      <p:sp>
        <p:nvSpPr>
          <p:cNvPr id="77" name="テキスト ボックス 76"/>
          <p:cNvSpPr txBox="1"/>
          <p:nvPr/>
        </p:nvSpPr>
        <p:spPr>
          <a:xfrm>
            <a:off x="7105377" y="5229200"/>
            <a:ext cx="1971310" cy="400110"/>
          </a:xfrm>
          <a:prstGeom prst="rect">
            <a:avLst/>
          </a:prstGeom>
          <a:solidFill>
            <a:schemeClr val="accent1">
              <a:lumMod val="20000"/>
              <a:lumOff val="80000"/>
            </a:schemeClr>
          </a:solidFill>
        </p:spPr>
        <p:txBody>
          <a:bodyPr wrap="square" rtlCol="0">
            <a:spAutoFit/>
          </a:bodyPr>
          <a:lstStyle/>
          <a:p>
            <a:r>
              <a:rPr lang="ja-JP" altLang="en-US" sz="2000" dirty="0"/>
              <a:t>オー</a:t>
            </a:r>
            <a:r>
              <a:rPr lang="ja-JP" altLang="en-US" sz="2000" dirty="0" smtClean="0"/>
              <a:t>バーラップ</a:t>
            </a:r>
            <a:endParaRPr kumimoji="1" lang="ja-JP" altLang="en-US" sz="2000" dirty="0"/>
          </a:p>
        </p:txBody>
      </p:sp>
      <p:sp>
        <p:nvSpPr>
          <p:cNvPr id="78" name="テキスト ボックス 77"/>
          <p:cNvSpPr txBox="1"/>
          <p:nvPr/>
        </p:nvSpPr>
        <p:spPr>
          <a:xfrm>
            <a:off x="7119376" y="5229200"/>
            <a:ext cx="1971310" cy="707886"/>
          </a:xfrm>
          <a:prstGeom prst="rect">
            <a:avLst/>
          </a:prstGeom>
          <a:solidFill>
            <a:schemeClr val="accent1">
              <a:lumMod val="20000"/>
              <a:lumOff val="80000"/>
            </a:schemeClr>
          </a:solidFill>
        </p:spPr>
        <p:txBody>
          <a:bodyPr wrap="square" rtlCol="0">
            <a:spAutoFit/>
          </a:bodyPr>
          <a:lstStyle/>
          <a:p>
            <a:r>
              <a:rPr lang="ja-JP" altLang="en-US" sz="2000" dirty="0" smtClean="0"/>
              <a:t>オーバーラップの解消</a:t>
            </a:r>
            <a:endParaRPr kumimoji="1" lang="ja-JP" altLang="en-US" sz="2000" dirty="0"/>
          </a:p>
        </p:txBody>
      </p:sp>
      <p:sp>
        <p:nvSpPr>
          <p:cNvPr id="79" name="テキスト ボックス 78"/>
          <p:cNvSpPr txBox="1"/>
          <p:nvPr/>
        </p:nvSpPr>
        <p:spPr>
          <a:xfrm>
            <a:off x="6164221" y="2563502"/>
            <a:ext cx="584448" cy="252000"/>
          </a:xfrm>
          <a:prstGeom prst="rect">
            <a:avLst/>
          </a:prstGeom>
          <a:solidFill>
            <a:schemeClr val="bg1"/>
          </a:solidFill>
        </p:spPr>
        <p:txBody>
          <a:bodyPr wrap="square" rtlCol="0">
            <a:spAutoFit/>
          </a:bodyPr>
          <a:lstStyle/>
          <a:p>
            <a:endParaRPr kumimoji="1" lang="ja-JP" altLang="en-US" sz="2000" dirty="0">
              <a:solidFill>
                <a:schemeClr val="bg1"/>
              </a:solidFill>
            </a:endParaRPr>
          </a:p>
        </p:txBody>
      </p:sp>
      <p:sp>
        <p:nvSpPr>
          <p:cNvPr id="80" name="テキスト ボックス 79"/>
          <p:cNvSpPr txBox="1"/>
          <p:nvPr/>
        </p:nvSpPr>
        <p:spPr>
          <a:xfrm>
            <a:off x="5436096" y="2563350"/>
            <a:ext cx="360040" cy="252000"/>
          </a:xfrm>
          <a:prstGeom prst="rect">
            <a:avLst/>
          </a:prstGeom>
          <a:solidFill>
            <a:schemeClr val="bg1"/>
          </a:solidFill>
        </p:spPr>
        <p:txBody>
          <a:bodyPr wrap="square" rtlCol="0">
            <a:spAutoFit/>
          </a:bodyPr>
          <a:lstStyle/>
          <a:p>
            <a:endParaRPr kumimoji="1" lang="ja-JP" altLang="en-US" sz="2000" dirty="0">
              <a:solidFill>
                <a:schemeClr val="bg1"/>
              </a:solidFill>
            </a:endParaRPr>
          </a:p>
        </p:txBody>
      </p:sp>
      <p:sp>
        <p:nvSpPr>
          <p:cNvPr id="81" name="円/楕円 80"/>
          <p:cNvSpPr/>
          <p:nvPr/>
        </p:nvSpPr>
        <p:spPr>
          <a:xfrm>
            <a:off x="2771800" y="5434646"/>
            <a:ext cx="239640" cy="23311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2987824" y="5373216"/>
            <a:ext cx="2236510" cy="400110"/>
          </a:xfrm>
          <a:prstGeom prst="rect">
            <a:avLst/>
          </a:prstGeom>
          <a:noFill/>
        </p:spPr>
        <p:txBody>
          <a:bodyPr wrap="none" rtlCol="0">
            <a:spAutoFit/>
          </a:bodyPr>
          <a:lstStyle/>
          <a:p>
            <a:r>
              <a:rPr kumimoji="1" lang="ja-JP" altLang="en-US" sz="2000" dirty="0" smtClean="0"/>
              <a:t>＝</a:t>
            </a:r>
            <a:r>
              <a:rPr lang="ja-JP" altLang="en-US" sz="2000" dirty="0"/>
              <a:t>クローンセット</a:t>
            </a:r>
            <a:endParaRPr kumimoji="1" lang="ja-JP" altLang="en-US" sz="2000" dirty="0"/>
          </a:p>
        </p:txBody>
      </p:sp>
      <p:sp>
        <p:nvSpPr>
          <p:cNvPr id="82" name="円/楕円 81"/>
          <p:cNvSpPr/>
          <p:nvPr/>
        </p:nvSpPr>
        <p:spPr>
          <a:xfrm>
            <a:off x="2771800" y="5888761"/>
            <a:ext cx="239640" cy="233117"/>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83" name="テキスト ボックス 82"/>
          <p:cNvSpPr txBox="1"/>
          <p:nvPr/>
        </p:nvSpPr>
        <p:spPr>
          <a:xfrm>
            <a:off x="2987824" y="5840685"/>
            <a:ext cx="3262432" cy="400110"/>
          </a:xfrm>
          <a:prstGeom prst="rect">
            <a:avLst/>
          </a:prstGeom>
          <a:noFill/>
        </p:spPr>
        <p:txBody>
          <a:bodyPr wrap="none" rtlCol="0">
            <a:spAutoFit/>
          </a:bodyPr>
          <a:lstStyle/>
          <a:p>
            <a:r>
              <a:rPr kumimoji="1" lang="ja-JP" altLang="en-US" sz="2000" dirty="0" smtClean="0"/>
              <a:t>＝集約する</a:t>
            </a:r>
            <a:r>
              <a:rPr lang="ja-JP" altLang="en-US" sz="2000" dirty="0" smtClean="0"/>
              <a:t>クローンセット</a:t>
            </a:r>
            <a:endParaRPr kumimoji="1" lang="ja-JP" altLang="en-US" sz="2000" dirty="0"/>
          </a:p>
        </p:txBody>
      </p:sp>
      <p:cxnSp>
        <p:nvCxnSpPr>
          <p:cNvPr id="84" name="直線コネクタ 83"/>
          <p:cNvCxnSpPr/>
          <p:nvPr/>
        </p:nvCxnSpPr>
        <p:spPr>
          <a:xfrm flipH="1">
            <a:off x="2543967" y="6508236"/>
            <a:ext cx="455665" cy="0"/>
          </a:xfrm>
          <a:prstGeom prst="line">
            <a:avLst/>
          </a:prstGeom>
          <a:ln w="28575">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85" name="テキスト ボックス 84"/>
          <p:cNvSpPr txBox="1"/>
          <p:nvPr/>
        </p:nvSpPr>
        <p:spPr>
          <a:xfrm>
            <a:off x="2981498" y="6309320"/>
            <a:ext cx="4801314" cy="400110"/>
          </a:xfrm>
          <a:prstGeom prst="rect">
            <a:avLst/>
          </a:prstGeom>
          <a:noFill/>
        </p:spPr>
        <p:txBody>
          <a:bodyPr wrap="none" rtlCol="0">
            <a:spAutoFit/>
          </a:bodyPr>
          <a:lstStyle/>
          <a:p>
            <a:r>
              <a:rPr kumimoji="1" lang="ja-JP" altLang="en-US" sz="2000" dirty="0" smtClean="0"/>
              <a:t>＝</a:t>
            </a:r>
            <a:r>
              <a:rPr lang="ja-JP" altLang="en-US" sz="2000" dirty="0" smtClean="0"/>
              <a:t>クローンセットのオーバーラップ関係</a:t>
            </a:r>
            <a:endParaRPr kumimoji="1" lang="ja-JP" altLang="en-US" sz="2000" dirty="0"/>
          </a:p>
        </p:txBody>
      </p:sp>
    </p:spTree>
    <p:extLst>
      <p:ext uri="{BB962C8B-B14F-4D97-AF65-F5344CB8AC3E}">
        <p14:creationId xmlns:p14="http://schemas.microsoft.com/office/powerpoint/2010/main" val="2151103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3078"/>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08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推定手法の手順</a:t>
            </a:r>
            <a:endParaRPr kumimoji="1" lang="ja-JP" altLang="en-US" dirty="0"/>
          </a:p>
        </p:txBody>
      </p:sp>
      <p:sp>
        <p:nvSpPr>
          <p:cNvPr id="3" name="コンテンツ プレースホルダー 2"/>
          <p:cNvSpPr>
            <a:spLocks noGrp="1"/>
          </p:cNvSpPr>
          <p:nvPr>
            <p:ph idx="1"/>
          </p:nvPr>
        </p:nvSpPr>
        <p:spPr>
          <a:xfrm>
            <a:off x="457200" y="1600200"/>
            <a:ext cx="8229600" cy="4565104"/>
          </a:xfrm>
        </p:spPr>
        <p:txBody>
          <a:bodyPr>
            <a:noAutofit/>
          </a:bodyPr>
          <a:lstStyle/>
          <a:p>
            <a:r>
              <a:rPr lang="en-US" altLang="ja-JP" sz="2800" dirty="0">
                <a:solidFill>
                  <a:schemeClr val="tx2"/>
                </a:solidFill>
              </a:rPr>
              <a:t>S</a:t>
            </a:r>
            <a:r>
              <a:rPr kumimoji="1" lang="en-US" altLang="ja-JP" sz="2800" dirty="0" smtClean="0">
                <a:solidFill>
                  <a:schemeClr val="tx2"/>
                </a:solidFill>
              </a:rPr>
              <a:t>tep1</a:t>
            </a:r>
            <a:r>
              <a:rPr kumimoji="1" lang="ja-JP" altLang="en-US" sz="2800" dirty="0" smtClean="0">
                <a:solidFill>
                  <a:schemeClr val="tx2"/>
                </a:solidFill>
              </a:rPr>
              <a:t>：コードクローン検出</a:t>
            </a:r>
            <a:endParaRPr kumimoji="1" lang="en-US" altLang="ja-JP" sz="2800" dirty="0" smtClean="0">
              <a:solidFill>
                <a:schemeClr val="tx2"/>
              </a:solidFill>
            </a:endParaRPr>
          </a:p>
          <a:p>
            <a:pPr lvl="1"/>
            <a:r>
              <a:rPr lang="ja-JP" altLang="en-US" sz="2400" dirty="0"/>
              <a:t>コードクローン検出</a:t>
            </a:r>
            <a:r>
              <a:rPr lang="ja-JP" altLang="en-US" sz="2400" dirty="0" smtClean="0"/>
              <a:t>ツール </a:t>
            </a:r>
            <a:r>
              <a:rPr lang="en-US" altLang="ja-JP" sz="2400" dirty="0" err="1" smtClean="0"/>
              <a:t>CCFinder</a:t>
            </a:r>
            <a:r>
              <a:rPr lang="en-US" altLang="ja-JP" sz="2400" dirty="0" smtClean="0"/>
              <a:t> </a:t>
            </a:r>
            <a:r>
              <a:rPr lang="ja-JP" altLang="en-US" sz="2400" dirty="0" smtClean="0"/>
              <a:t>を用いる．</a:t>
            </a:r>
            <a:endParaRPr lang="en-US" altLang="ja-JP" sz="2400" dirty="0"/>
          </a:p>
          <a:p>
            <a:pPr>
              <a:lnSpc>
                <a:spcPct val="150000"/>
              </a:lnSpc>
            </a:pPr>
            <a:r>
              <a:rPr lang="en-US" altLang="ja-JP" sz="2800" dirty="0">
                <a:solidFill>
                  <a:schemeClr val="tx2"/>
                </a:solidFill>
              </a:rPr>
              <a:t>S</a:t>
            </a:r>
            <a:r>
              <a:rPr kumimoji="1" lang="en-US" altLang="ja-JP" sz="2800" dirty="0" smtClean="0">
                <a:solidFill>
                  <a:schemeClr val="tx2"/>
                </a:solidFill>
              </a:rPr>
              <a:t>tep2</a:t>
            </a:r>
            <a:r>
              <a:rPr kumimoji="1" lang="ja-JP" altLang="en-US" sz="2800" dirty="0" smtClean="0">
                <a:solidFill>
                  <a:schemeClr val="tx2"/>
                </a:solidFill>
              </a:rPr>
              <a:t>：オーバーラップ抽出</a:t>
            </a:r>
            <a:endParaRPr kumimoji="1" lang="en-US" altLang="ja-JP" sz="2800" dirty="0" smtClean="0">
              <a:solidFill>
                <a:schemeClr val="tx2"/>
              </a:solidFill>
            </a:endParaRPr>
          </a:p>
          <a:p>
            <a:pPr lvl="1"/>
            <a:r>
              <a:rPr lang="ja-JP" altLang="en-US" sz="2400" dirty="0"/>
              <a:t>どのコードクローン間にオーバーラップがある</a:t>
            </a:r>
            <a:r>
              <a:rPr lang="ja-JP" altLang="en-US" sz="2400" dirty="0" smtClean="0"/>
              <a:t>のか抜き出す．</a:t>
            </a:r>
            <a:endParaRPr lang="en-US" altLang="ja-JP" sz="2400" dirty="0" smtClean="0"/>
          </a:p>
          <a:p>
            <a:pPr>
              <a:lnSpc>
                <a:spcPct val="150000"/>
              </a:lnSpc>
            </a:pPr>
            <a:r>
              <a:rPr lang="en-US" altLang="ja-JP" sz="2800" dirty="0" smtClean="0">
                <a:solidFill>
                  <a:schemeClr val="tx2"/>
                </a:solidFill>
              </a:rPr>
              <a:t>S</a:t>
            </a:r>
            <a:r>
              <a:rPr kumimoji="1" lang="en-US" altLang="ja-JP" sz="2800" dirty="0" smtClean="0">
                <a:solidFill>
                  <a:schemeClr val="tx2"/>
                </a:solidFill>
              </a:rPr>
              <a:t>tep3</a:t>
            </a:r>
            <a:r>
              <a:rPr kumimoji="1" lang="ja-JP" altLang="en-US" sz="2800" dirty="0" smtClean="0">
                <a:solidFill>
                  <a:schemeClr val="tx2"/>
                </a:solidFill>
              </a:rPr>
              <a:t>：集約可能コードクローン量の推定</a:t>
            </a:r>
            <a:endParaRPr kumimoji="1" lang="en-US" altLang="ja-JP" sz="2800" dirty="0" smtClean="0">
              <a:solidFill>
                <a:schemeClr val="tx2"/>
              </a:solidFill>
            </a:endParaRPr>
          </a:p>
          <a:p>
            <a:pPr lvl="1"/>
            <a:r>
              <a:rPr lang="ja-JP" altLang="en-US" sz="2400" dirty="0"/>
              <a:t>クローンセット</a:t>
            </a:r>
            <a:r>
              <a:rPr lang="ja-JP" altLang="en-US" sz="2400" dirty="0" smtClean="0"/>
              <a:t>の</a:t>
            </a:r>
            <a:r>
              <a:rPr lang="ja-JP" altLang="en-US" sz="2400" dirty="0"/>
              <a:t>合成</a:t>
            </a:r>
            <a:r>
              <a:rPr lang="ja-JP" altLang="en-US" sz="2400" dirty="0" smtClean="0"/>
              <a:t>を</a:t>
            </a:r>
            <a:r>
              <a:rPr lang="ja-JP" altLang="en-US" sz="2400" dirty="0"/>
              <a:t>行う．</a:t>
            </a:r>
          </a:p>
          <a:p>
            <a:pPr lvl="1"/>
            <a:r>
              <a:rPr kumimoji="1" lang="ja-JP" altLang="en-US" sz="2400" dirty="0" smtClean="0"/>
              <a:t>メタヒューリスティクスを用いた推定を行う．</a:t>
            </a:r>
            <a:endParaRPr kumimoji="1" lang="en-US" altLang="ja-JP" sz="2400" dirty="0" smtClean="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13</a:t>
            </a:fld>
            <a:endParaRPr kumimoji="1" lang="ja-JP" altLang="en-US"/>
          </a:p>
        </p:txBody>
      </p:sp>
    </p:spTree>
    <p:extLst>
      <p:ext uri="{BB962C8B-B14F-4D97-AF65-F5344CB8AC3E}">
        <p14:creationId xmlns:p14="http://schemas.microsoft.com/office/powerpoint/2010/main" val="33430085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Step2:</a:t>
            </a:r>
            <a:r>
              <a:rPr kumimoji="1" lang="ja-JP" altLang="en-US" dirty="0" smtClean="0"/>
              <a:t>オーバーラップ抽出</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sz="2800" dirty="0" smtClean="0"/>
              <a:t>同一ファイル内の</a:t>
            </a:r>
            <a:r>
              <a:rPr kumimoji="1" lang="en-US" altLang="ja-JP" sz="2800" dirty="0" smtClean="0"/>
              <a:t>2</a:t>
            </a:r>
            <a:r>
              <a:rPr kumimoji="1" lang="ja-JP" altLang="en-US" sz="2800" dirty="0" err="1" smtClean="0"/>
              <a:t>つの</a:t>
            </a:r>
            <a:r>
              <a:rPr kumimoji="1" lang="ja-JP" altLang="en-US" sz="2800" dirty="0" smtClean="0"/>
              <a:t>コード片</a:t>
            </a:r>
            <a:r>
              <a:rPr kumimoji="1" lang="en-US" altLang="ja-JP" sz="2800" dirty="0" err="1" smtClean="0"/>
              <a:t>a,b</a:t>
            </a:r>
            <a:r>
              <a:rPr kumimoji="1" lang="ja-JP" altLang="en-US" sz="2800" dirty="0" smtClean="0"/>
              <a:t>について</a:t>
            </a:r>
            <a:endParaRPr kumimoji="1" lang="en-US" altLang="ja-JP" sz="2800" dirty="0" smtClean="0"/>
          </a:p>
          <a:p>
            <a:pPr lvl="1"/>
            <a:r>
              <a:rPr lang="ja-JP" altLang="en-US" sz="2400" dirty="0" smtClean="0"/>
              <a:t>コード片</a:t>
            </a:r>
            <a:r>
              <a:rPr lang="en-US" altLang="ja-JP" sz="2400" dirty="0" smtClean="0"/>
              <a:t>c</a:t>
            </a:r>
            <a:r>
              <a:rPr lang="ja-JP" altLang="en-US" sz="2400" dirty="0" smtClean="0"/>
              <a:t>の開始トークン</a:t>
            </a:r>
            <a:r>
              <a:rPr lang="en-US" altLang="ja-JP" sz="2400" dirty="0" smtClean="0"/>
              <a:t>ID(</a:t>
            </a:r>
            <a:r>
              <a:rPr lang="en-US" altLang="ja-JP" sz="2400" dirty="0" err="1" smtClean="0"/>
              <a:t>ts</a:t>
            </a:r>
            <a:r>
              <a:rPr lang="en-US" altLang="ja-JP" sz="2400" dirty="0" smtClean="0"/>
              <a:t>(c))</a:t>
            </a:r>
            <a:r>
              <a:rPr lang="ja-JP" altLang="en-US" sz="2400" dirty="0" smtClean="0"/>
              <a:t>と終了トークン</a:t>
            </a:r>
            <a:r>
              <a:rPr lang="en-US" altLang="ja-JP" sz="2400" dirty="0" smtClean="0"/>
              <a:t>ID(</a:t>
            </a:r>
            <a:r>
              <a:rPr lang="en-US" altLang="ja-JP" sz="2400" dirty="0" err="1" smtClean="0"/>
              <a:t>te</a:t>
            </a:r>
            <a:r>
              <a:rPr lang="en-US" altLang="ja-JP" sz="2400" dirty="0" smtClean="0"/>
              <a:t>(c))</a:t>
            </a:r>
          </a:p>
          <a:p>
            <a:pPr lvl="1"/>
            <a:r>
              <a:rPr lang="en-US" altLang="ja-JP" dirty="0" err="1"/>
              <a:t>t</a:t>
            </a:r>
            <a:r>
              <a:rPr lang="en-US" altLang="ja-JP" dirty="0" err="1" smtClean="0"/>
              <a:t>s</a:t>
            </a:r>
            <a:r>
              <a:rPr lang="en-US" altLang="ja-JP" dirty="0" smtClean="0"/>
              <a:t>(a) </a:t>
            </a:r>
            <a:r>
              <a:rPr lang="ja-JP" altLang="en-US" dirty="0" smtClean="0"/>
              <a:t>≤ </a:t>
            </a:r>
            <a:r>
              <a:rPr lang="en-US" altLang="ja-JP" dirty="0" err="1" smtClean="0"/>
              <a:t>ts</a:t>
            </a:r>
            <a:r>
              <a:rPr lang="en-US" altLang="ja-JP" dirty="0" smtClean="0"/>
              <a:t>(b)</a:t>
            </a:r>
            <a:r>
              <a:rPr lang="ja-JP" altLang="en-US" dirty="0" smtClean="0"/>
              <a:t>　を仮定する．</a:t>
            </a:r>
            <a:endParaRPr lang="en-US" altLang="ja-JP" dirty="0" smtClean="0"/>
          </a:p>
          <a:p>
            <a:pPr lvl="1"/>
            <a:r>
              <a:rPr lang="en-US" altLang="ja-JP" dirty="0" err="1" smtClean="0"/>
              <a:t>te</a:t>
            </a:r>
            <a:r>
              <a:rPr lang="en-US" altLang="ja-JP" dirty="0" smtClean="0"/>
              <a:t>(a)&gt;</a:t>
            </a:r>
            <a:r>
              <a:rPr lang="en-US" altLang="ja-JP" dirty="0" err="1" smtClean="0"/>
              <a:t>ts</a:t>
            </a:r>
            <a:r>
              <a:rPr lang="en-US" altLang="ja-JP" dirty="0" smtClean="0"/>
              <a:t>(b)</a:t>
            </a:r>
            <a:r>
              <a:rPr lang="ja-JP" altLang="en-US" dirty="0" smtClean="0"/>
              <a:t>ならば，</a:t>
            </a:r>
            <a:r>
              <a:rPr lang="en-US" altLang="ja-JP" dirty="0" smtClean="0"/>
              <a:t>a</a:t>
            </a:r>
            <a:r>
              <a:rPr lang="ja-JP" altLang="en-US" dirty="0" smtClean="0"/>
              <a:t>と</a:t>
            </a:r>
            <a:r>
              <a:rPr lang="en-US" altLang="ja-JP" dirty="0" smtClean="0"/>
              <a:t>b</a:t>
            </a:r>
            <a:r>
              <a:rPr lang="ja-JP" altLang="en-US" dirty="0" smtClean="0"/>
              <a:t>は重複する．</a:t>
            </a:r>
            <a:endParaRPr lang="en-US" altLang="ja-JP" dirty="0" smtClean="0"/>
          </a:p>
          <a:p>
            <a:pPr lvl="1"/>
            <a:r>
              <a:rPr lang="ja-JP" altLang="en-US" dirty="0" smtClean="0"/>
              <a:t>例：</a:t>
            </a:r>
            <a:r>
              <a:rPr lang="en-US" altLang="ja-JP" dirty="0" smtClean="0"/>
              <a:t>a </a:t>
            </a:r>
            <a:r>
              <a:rPr lang="en-US" altLang="ja-JP" dirty="0" err="1" smtClean="0"/>
              <a:t>ts</a:t>
            </a:r>
            <a:r>
              <a:rPr lang="en-US" altLang="ja-JP" dirty="0" smtClean="0"/>
              <a:t>(a)=100, </a:t>
            </a:r>
            <a:r>
              <a:rPr lang="en-US" altLang="ja-JP" dirty="0" err="1" smtClean="0"/>
              <a:t>te</a:t>
            </a:r>
            <a:r>
              <a:rPr lang="en-US" altLang="ja-JP" dirty="0" smtClean="0"/>
              <a:t>(a)=150</a:t>
            </a:r>
          </a:p>
          <a:p>
            <a:pPr lvl="1"/>
            <a:r>
              <a:rPr lang="en-US" altLang="ja-JP" dirty="0"/>
              <a:t> </a:t>
            </a:r>
            <a:r>
              <a:rPr lang="en-US" altLang="ja-JP" dirty="0" smtClean="0"/>
              <a:t>      b </a:t>
            </a:r>
            <a:r>
              <a:rPr lang="en-US" altLang="ja-JP" dirty="0" err="1" smtClean="0"/>
              <a:t>ts</a:t>
            </a:r>
            <a:r>
              <a:rPr lang="en-US" altLang="ja-JP" dirty="0" smtClean="0"/>
              <a:t>(b)=130, </a:t>
            </a:r>
            <a:r>
              <a:rPr lang="en-US" altLang="ja-JP" dirty="0" err="1" smtClean="0"/>
              <a:t>te</a:t>
            </a:r>
            <a:r>
              <a:rPr lang="en-US" altLang="ja-JP" dirty="0" smtClean="0"/>
              <a:t>(b)=180</a:t>
            </a:r>
          </a:p>
          <a:p>
            <a:endParaRPr kumimoji="1"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14</a:t>
            </a:fld>
            <a:endParaRPr kumimoji="1" lang="ja-JP" altLang="en-US"/>
          </a:p>
        </p:txBody>
      </p:sp>
      <p:pic>
        <p:nvPicPr>
          <p:cNvPr id="16"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56176" y="4365104"/>
            <a:ext cx="1366672" cy="2299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56019" y="4713882"/>
            <a:ext cx="1138442" cy="522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51257" y="5013569"/>
            <a:ext cx="1147965" cy="7038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75241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xit" presetSubtype="0" fill="hold" nodeType="withEffect">
                                  <p:stCondLst>
                                    <p:cond delay="0"/>
                                  </p:stCondLst>
                                  <p:childTnLst>
                                    <p:set>
                                      <p:cBhvr>
                                        <p:cTn id="8" dur="1" fill="hold">
                                          <p:stCondLst>
                                            <p:cond delay="0"/>
                                          </p:stCondLst>
                                        </p:cTn>
                                        <p:tgtEl>
                                          <p:spTgt spid="17"/>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Step3:</a:t>
            </a:r>
            <a:r>
              <a:rPr kumimoji="1" lang="ja-JP" altLang="en-US" dirty="0" smtClean="0"/>
              <a:t>クローンセットの合成</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合成の目的</a:t>
            </a:r>
            <a:endParaRPr kumimoji="1" lang="en-US" altLang="ja-JP" sz="2800" dirty="0" smtClean="0"/>
          </a:p>
          <a:p>
            <a:pPr lvl="1"/>
            <a:r>
              <a:rPr lang="ja-JP" altLang="en-US" sz="2400" dirty="0"/>
              <a:t>オーバーラップが原因で，部分的に　　　　　　　集約可能なコードクローンが残される．</a:t>
            </a:r>
            <a:endParaRPr lang="en-US" altLang="ja-JP" sz="2400" dirty="0"/>
          </a:p>
          <a:p>
            <a:pPr lvl="1"/>
            <a:r>
              <a:rPr lang="ja-JP" altLang="en-US" sz="2400" dirty="0"/>
              <a:t>残されたコードクローンで新しいクローンセットを構成する．</a:t>
            </a:r>
            <a:endParaRPr lang="en-US" altLang="ja-JP" sz="2400" dirty="0"/>
          </a:p>
          <a:p>
            <a:pPr lvl="1"/>
            <a:endParaRPr kumimoji="1" lang="ja-JP" altLang="en-US" dirty="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15</a:t>
            </a:fld>
            <a:endParaRPr kumimoji="1" lang="ja-JP" altLang="en-US"/>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4" y="4005064"/>
            <a:ext cx="5059363" cy="2547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7372" y="4267001"/>
            <a:ext cx="5280025"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47914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Step3:</a:t>
            </a:r>
            <a:r>
              <a:rPr kumimoji="1" lang="ja-JP" altLang="en-US" dirty="0" smtClean="0"/>
              <a:t>合成による集約量の変化</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kumimoji="1" lang="en-US" altLang="ja-JP" dirty="0" smtClean="0"/>
                  <a:t>2</a:t>
                </a:r>
                <a:r>
                  <a:rPr kumimoji="1" lang="ja-JP" altLang="en-US" dirty="0" err="1" smtClean="0"/>
                  <a:t>つの</a:t>
                </a:r>
                <a:r>
                  <a:rPr kumimoji="1" lang="ja-JP" altLang="en-US" dirty="0" smtClean="0"/>
                  <a:t>クローンセット</a:t>
                </a:r>
                <a14:m>
                  <m:oMath xmlns:m="http://schemas.openxmlformats.org/officeDocument/2006/math">
                    <m:sSub>
                      <m:sSubPr>
                        <m:ctrlPr>
                          <a:rPr kumimoji="1" lang="en-US" altLang="ja-JP" b="0" i="1" smtClean="0">
                            <a:latin typeface="Cambria Math"/>
                          </a:rPr>
                        </m:ctrlPr>
                      </m:sSubPr>
                      <m:e>
                        <m:r>
                          <a:rPr kumimoji="1" lang="en-US" altLang="ja-JP" b="0" i="1" smtClean="0">
                            <a:latin typeface="Cambria Math"/>
                          </a:rPr>
                          <m:t>𝑆</m:t>
                        </m:r>
                      </m:e>
                      <m:sub>
                        <m:r>
                          <a:rPr kumimoji="1" lang="en-US" altLang="ja-JP" b="0" i="1" smtClean="0">
                            <a:latin typeface="Cambria Math"/>
                          </a:rPr>
                          <m:t>𝐴</m:t>
                        </m:r>
                      </m:sub>
                    </m:sSub>
                    <m:r>
                      <a:rPr kumimoji="1" lang="en-US" altLang="ja-JP" b="0" i="1" smtClean="0">
                        <a:latin typeface="Cambria Math"/>
                      </a:rPr>
                      <m:t>,</m:t>
                    </m:r>
                    <m:sSub>
                      <m:sSubPr>
                        <m:ctrlPr>
                          <a:rPr kumimoji="1" lang="en-US" altLang="ja-JP" b="0" i="1" smtClean="0">
                            <a:latin typeface="Cambria Math"/>
                          </a:rPr>
                        </m:ctrlPr>
                      </m:sSubPr>
                      <m:e>
                        <m:r>
                          <a:rPr kumimoji="1" lang="en-US" altLang="ja-JP" b="0" i="1" smtClean="0">
                            <a:latin typeface="Cambria Math"/>
                          </a:rPr>
                          <m:t>𝑆</m:t>
                        </m:r>
                      </m:e>
                      <m:sub>
                        <m:r>
                          <a:rPr kumimoji="1" lang="en-US" altLang="ja-JP" b="0" i="1" smtClean="0">
                            <a:latin typeface="Cambria Math"/>
                          </a:rPr>
                          <m:t>𝐵</m:t>
                        </m:r>
                      </m:sub>
                    </m:sSub>
                  </m:oMath>
                </a14:m>
                <a:r>
                  <a:rPr kumimoji="1" lang="ja-JP" altLang="en-US" dirty="0" smtClean="0"/>
                  <a:t>の合成</a:t>
                </a:r>
                <a:r>
                  <a:rPr lang="ja-JP" altLang="en-US" dirty="0"/>
                  <a:t>後</a:t>
                </a:r>
                <a14:m>
                  <m:oMath xmlns:m="http://schemas.openxmlformats.org/officeDocument/2006/math">
                    <m:sSub>
                      <m:sSubPr>
                        <m:ctrlPr>
                          <a:rPr lang="en-US" altLang="ja-JP" i="1">
                            <a:latin typeface="Cambria Math"/>
                          </a:rPr>
                        </m:ctrlPr>
                      </m:sSubPr>
                      <m:e>
                        <m:r>
                          <a:rPr lang="en-US" altLang="ja-JP" i="1">
                            <a:latin typeface="Cambria Math"/>
                          </a:rPr>
                          <m:t>𝑆</m:t>
                        </m:r>
                      </m:e>
                      <m:sub>
                        <m:r>
                          <a:rPr lang="en-US" altLang="ja-JP" b="0" i="1" smtClean="0">
                            <a:latin typeface="Cambria Math"/>
                          </a:rPr>
                          <m:t>𝐶</m:t>
                        </m:r>
                      </m:sub>
                    </m:sSub>
                  </m:oMath>
                </a14:m>
                <a:r>
                  <a:rPr lang="ja-JP" altLang="en-US" dirty="0" smtClean="0"/>
                  <a:t>のコードクローン集約量</a:t>
                </a:r>
                <a14:m>
                  <m:oMath xmlns:m="http://schemas.openxmlformats.org/officeDocument/2006/math">
                    <m:sSub>
                      <m:sSubPr>
                        <m:ctrlPr>
                          <a:rPr lang="en-US" altLang="ja-JP" i="1">
                            <a:latin typeface="Cambria Math"/>
                          </a:rPr>
                        </m:ctrlPr>
                      </m:sSubPr>
                      <m:e>
                        <m:r>
                          <a:rPr lang="en-US" altLang="ja-JP" b="0" i="1" smtClean="0">
                            <a:latin typeface="Cambria Math"/>
                          </a:rPr>
                          <m:t>𝐿</m:t>
                        </m:r>
                        <m:r>
                          <a:rPr lang="en-US" altLang="ja-JP" b="0" i="1" smtClean="0">
                            <a:latin typeface="Cambria Math"/>
                          </a:rPr>
                          <m:t>(</m:t>
                        </m:r>
                        <m:r>
                          <a:rPr lang="en-US" altLang="ja-JP" i="1">
                            <a:latin typeface="Cambria Math"/>
                          </a:rPr>
                          <m:t>𝑆</m:t>
                        </m:r>
                      </m:e>
                      <m:sub>
                        <m:r>
                          <a:rPr lang="en-US" altLang="ja-JP" b="0" i="1" smtClean="0">
                            <a:latin typeface="Cambria Math"/>
                          </a:rPr>
                          <m:t>𝐶</m:t>
                        </m:r>
                      </m:sub>
                    </m:sSub>
                    <m:r>
                      <a:rPr lang="en-US" altLang="ja-JP" b="0" i="1" smtClean="0">
                        <a:latin typeface="Cambria Math"/>
                      </a:rPr>
                      <m:t>)</m:t>
                    </m:r>
                  </m:oMath>
                </a14:m>
                <a:endParaRPr kumimoji="1" lang="en-US" altLang="ja-JP" dirty="0" smtClean="0"/>
              </a:p>
              <a:p>
                <a:pPr lvl="1"/>
                <a:r>
                  <a:rPr lang="ja-JP" altLang="en-US" dirty="0" smtClean="0"/>
                  <a:t>クローンセット</a:t>
                </a:r>
                <a14:m>
                  <m:oMath xmlns:m="http://schemas.openxmlformats.org/officeDocument/2006/math">
                    <m:r>
                      <a:rPr lang="en-US" altLang="ja-JP" b="0" i="1" smtClean="0">
                        <a:latin typeface="Cambria Math"/>
                      </a:rPr>
                      <m:t>𝑆</m:t>
                    </m:r>
                  </m:oMath>
                </a14:m>
                <a:r>
                  <a:rPr lang="ja-JP" altLang="en-US" dirty="0" smtClean="0"/>
                  <a:t>の集約量</a:t>
                </a:r>
                <a14:m>
                  <m:oMath xmlns:m="http://schemas.openxmlformats.org/officeDocument/2006/math">
                    <m:r>
                      <m:rPr>
                        <m:sty m:val="p"/>
                      </m:rPr>
                      <a:rPr lang="en-US" altLang="ja-JP" b="0" i="0" smtClean="0">
                        <a:latin typeface="Cambria Math"/>
                      </a:rPr>
                      <m:t>L</m:t>
                    </m:r>
                    <m:r>
                      <a:rPr lang="en-US" altLang="ja-JP" b="0" i="0" smtClean="0">
                        <a:latin typeface="Cambria Math"/>
                      </a:rPr>
                      <m:t>(</m:t>
                    </m:r>
                    <m:r>
                      <a:rPr lang="en-US" altLang="ja-JP" b="0" i="1" smtClean="0">
                        <a:latin typeface="Cambria Math"/>
                      </a:rPr>
                      <m:t>𝑆</m:t>
                    </m:r>
                    <m:r>
                      <a:rPr lang="en-US" altLang="ja-JP" b="0" i="1" smtClean="0">
                        <a:latin typeface="Cambria Math"/>
                      </a:rPr>
                      <m:t>)</m:t>
                    </m:r>
                  </m:oMath>
                </a14:m>
                <a:endParaRPr kumimoji="1" lang="en-US" altLang="ja-JP" dirty="0" smtClean="0"/>
              </a:p>
              <a:p>
                <a:pPr lvl="1"/>
                <a:r>
                  <a:rPr lang="ja-JP" altLang="en-US" dirty="0"/>
                  <a:t>クローンセット</a:t>
                </a:r>
                <a14:m>
                  <m:oMath xmlns:m="http://schemas.openxmlformats.org/officeDocument/2006/math">
                    <m:r>
                      <a:rPr lang="en-US" altLang="ja-JP" i="1">
                        <a:latin typeface="Cambria Math"/>
                      </a:rPr>
                      <m:t>𝑆</m:t>
                    </m:r>
                  </m:oMath>
                </a14:m>
                <a:r>
                  <a:rPr lang="ja-JP" altLang="en-US" dirty="0" smtClean="0"/>
                  <a:t>に属する</a:t>
                </a:r>
                <a14:m>
                  <m:oMath xmlns:m="http://schemas.openxmlformats.org/officeDocument/2006/math">
                    <m:r>
                      <a:rPr lang="en-US" altLang="ja-JP" i="1" dirty="0" smtClean="0">
                        <a:latin typeface="Cambria Math"/>
                      </a:rPr>
                      <m:t>𝑖</m:t>
                    </m:r>
                  </m:oMath>
                </a14:m>
                <a:r>
                  <a:rPr lang="ja-JP" altLang="en-US" dirty="0" smtClean="0"/>
                  <a:t>番目のコード片</a:t>
                </a:r>
                <a14:m>
                  <m:oMath xmlns:m="http://schemas.openxmlformats.org/officeDocument/2006/math">
                    <m:sSub>
                      <m:sSubPr>
                        <m:ctrlPr>
                          <a:rPr lang="en-US" altLang="ja-JP" i="1">
                            <a:latin typeface="Cambria Math"/>
                          </a:rPr>
                        </m:ctrlPr>
                      </m:sSubPr>
                      <m:e>
                        <m:r>
                          <a:rPr lang="en-US" altLang="ja-JP" i="1">
                            <a:latin typeface="Cambria Math"/>
                          </a:rPr>
                          <m:t>𝑐</m:t>
                        </m:r>
                      </m:e>
                      <m:sub>
                        <m:r>
                          <a:rPr lang="en-US" altLang="ja-JP" b="0" i="1" smtClean="0">
                            <a:latin typeface="Cambria Math"/>
                          </a:rPr>
                          <m:t>𝑆</m:t>
                        </m:r>
                        <m:r>
                          <a:rPr lang="en-US" altLang="ja-JP" i="1">
                            <a:latin typeface="Cambria Math"/>
                          </a:rPr>
                          <m:t>,</m:t>
                        </m:r>
                        <m:r>
                          <a:rPr lang="en-US" altLang="ja-JP" i="1">
                            <a:latin typeface="Cambria Math"/>
                          </a:rPr>
                          <m:t>𝑖</m:t>
                        </m:r>
                      </m:sub>
                    </m:sSub>
                  </m:oMath>
                </a14:m>
                <a:endParaRPr kumimoji="1" lang="en-US" altLang="ja-JP" dirty="0" smtClean="0"/>
              </a:p>
              <a:p>
                <a:pPr lvl="1"/>
                <a:r>
                  <a:rPr kumimoji="1" lang="en-US" altLang="ja-JP" dirty="0" smtClean="0"/>
                  <a:t>2</a:t>
                </a:r>
                <a:r>
                  <a:rPr kumimoji="1" lang="ja-JP" altLang="en-US" dirty="0" err="1" smtClean="0"/>
                  <a:t>つの</a:t>
                </a:r>
                <a:r>
                  <a:rPr kumimoji="1" lang="ja-JP" altLang="en-US" dirty="0" smtClean="0"/>
                  <a:t>コード片間の重複　</a:t>
                </a:r>
                <a14:m>
                  <m:oMath xmlns:m="http://schemas.openxmlformats.org/officeDocument/2006/math">
                    <m:r>
                      <m:rPr>
                        <m:sty m:val="p"/>
                      </m:rPr>
                      <a:rPr kumimoji="1" lang="en-US" altLang="ja-JP" b="0" i="0" smtClean="0">
                        <a:latin typeface="Cambria Math"/>
                      </a:rPr>
                      <m:t>t</m:t>
                    </m:r>
                    <m:r>
                      <a:rPr kumimoji="1" lang="en-US" altLang="ja-JP" b="0" i="0" smtClean="0">
                        <a:latin typeface="Cambria Math"/>
                      </a:rPr>
                      <m:t>(</m:t>
                    </m:r>
                    <m:sSub>
                      <m:sSubPr>
                        <m:ctrlPr>
                          <a:rPr kumimoji="1" lang="en-US" altLang="ja-JP" b="0" i="1" smtClean="0">
                            <a:latin typeface="Cambria Math"/>
                          </a:rPr>
                        </m:ctrlPr>
                      </m:sSubPr>
                      <m:e>
                        <m:r>
                          <a:rPr kumimoji="1" lang="en-US" altLang="ja-JP" b="0" i="1" smtClean="0">
                            <a:latin typeface="Cambria Math"/>
                          </a:rPr>
                          <m:t>𝑐</m:t>
                        </m:r>
                      </m:e>
                      <m:sub>
                        <m:sSub>
                          <m:sSubPr>
                            <m:ctrlPr>
                              <a:rPr kumimoji="1" lang="en-US" altLang="ja-JP" b="0" i="1" smtClean="0">
                                <a:latin typeface="Cambria Math"/>
                              </a:rPr>
                            </m:ctrlPr>
                          </m:sSubPr>
                          <m:e>
                            <m:r>
                              <a:rPr kumimoji="1" lang="en-US" altLang="ja-JP" b="0" i="1" smtClean="0">
                                <a:latin typeface="Cambria Math"/>
                              </a:rPr>
                              <m:t>𝑆</m:t>
                            </m:r>
                          </m:e>
                          <m:sub>
                            <m:r>
                              <a:rPr kumimoji="1" lang="en-US" altLang="ja-JP" b="0" i="1" smtClean="0">
                                <a:latin typeface="Cambria Math"/>
                              </a:rPr>
                              <m:t>𝐴</m:t>
                            </m:r>
                          </m:sub>
                        </m:sSub>
                        <m:r>
                          <a:rPr kumimoji="1" lang="en-US" altLang="ja-JP" b="0" i="1" smtClean="0">
                            <a:latin typeface="Cambria Math"/>
                          </a:rPr>
                          <m:t>,</m:t>
                        </m:r>
                        <m:r>
                          <a:rPr kumimoji="1" lang="en-US" altLang="ja-JP" b="0" i="1" smtClean="0">
                            <a:latin typeface="Cambria Math"/>
                          </a:rPr>
                          <m:t>𝑖</m:t>
                        </m:r>
                      </m:sub>
                    </m:sSub>
                    <m:r>
                      <a:rPr kumimoji="1" lang="en-US" altLang="ja-JP" b="0" i="1" smtClean="0">
                        <a:latin typeface="Cambria Math"/>
                        <a:ea typeface="Cambria Math"/>
                      </a:rPr>
                      <m:t>∩</m:t>
                    </m:r>
                    <m:sSub>
                      <m:sSubPr>
                        <m:ctrlPr>
                          <a:rPr kumimoji="1" lang="en-US" altLang="ja-JP" b="0" i="1" smtClean="0">
                            <a:latin typeface="Cambria Math"/>
                            <a:ea typeface="Cambria Math"/>
                          </a:rPr>
                        </m:ctrlPr>
                      </m:sSubPr>
                      <m:e>
                        <m:r>
                          <a:rPr kumimoji="1" lang="en-US" altLang="ja-JP" b="0" i="1" smtClean="0">
                            <a:latin typeface="Cambria Math"/>
                            <a:ea typeface="Cambria Math"/>
                          </a:rPr>
                          <m:t>𝑐</m:t>
                        </m:r>
                      </m:e>
                      <m:sub>
                        <m:sSub>
                          <m:sSubPr>
                            <m:ctrlPr>
                              <a:rPr lang="en-US" altLang="ja-JP" i="1">
                                <a:latin typeface="Cambria Math"/>
                              </a:rPr>
                            </m:ctrlPr>
                          </m:sSubPr>
                          <m:e>
                            <m:r>
                              <a:rPr lang="en-US" altLang="ja-JP" i="1">
                                <a:latin typeface="Cambria Math"/>
                              </a:rPr>
                              <m:t>𝑆</m:t>
                            </m:r>
                          </m:e>
                          <m:sub>
                            <m:r>
                              <a:rPr lang="en-US" altLang="ja-JP" b="0" i="1" smtClean="0">
                                <a:latin typeface="Cambria Math"/>
                              </a:rPr>
                              <m:t>𝐵</m:t>
                            </m:r>
                          </m:sub>
                        </m:sSub>
                        <m:r>
                          <a:rPr lang="en-US" altLang="ja-JP" b="0" i="1" smtClean="0">
                            <a:latin typeface="Cambria Math"/>
                          </a:rPr>
                          <m:t>,</m:t>
                        </m:r>
                        <m:r>
                          <a:rPr lang="en-US" altLang="ja-JP" b="0" i="1" smtClean="0">
                            <a:latin typeface="Cambria Math"/>
                          </a:rPr>
                          <m:t>𝑗</m:t>
                        </m:r>
                      </m:sub>
                    </m:sSub>
                    <m:r>
                      <a:rPr kumimoji="1" lang="en-US" altLang="ja-JP" b="0" i="1" smtClean="0">
                        <a:latin typeface="Cambria Math"/>
                        <a:ea typeface="Cambria Math"/>
                      </a:rPr>
                      <m:t>)</m:t>
                    </m:r>
                  </m:oMath>
                </a14:m>
                <a:endParaRPr kumimoji="1" lang="en-US" altLang="ja-JP" b="0" dirty="0" smtClean="0">
                  <a:ea typeface="Cambria Math"/>
                </a:endParaRPr>
              </a:p>
              <a:p>
                <a:pPr marL="457200" lvl="1" indent="0">
                  <a:buNone/>
                </a:pPr>
                <a:endParaRPr kumimoji="1" lang="en-US" altLang="ja-JP"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1">
                <a:blip r:embed="rId2"/>
                <a:stretch>
                  <a:fillRect l="-1630" t="-2561"/>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16</a:t>
            </a:fld>
            <a:endParaRPr kumimoji="1" lang="ja-JP" altLang="en-US"/>
          </a:p>
        </p:txBody>
      </p:sp>
      <mc:AlternateContent xmlns:mc="http://schemas.openxmlformats.org/markup-compatibility/2006" xmlns:a14="http://schemas.microsoft.com/office/drawing/2010/main">
        <mc:Choice Requires="a14">
          <p:sp>
            <p:nvSpPr>
              <p:cNvPr id="5" name="テキスト ボックス 4"/>
              <p:cNvSpPr txBox="1"/>
              <p:nvPr/>
            </p:nvSpPr>
            <p:spPr>
              <a:xfrm>
                <a:off x="683568" y="4365104"/>
                <a:ext cx="7963847" cy="1621534"/>
              </a:xfrm>
              <a:prstGeom prst="rect">
                <a:avLst/>
              </a:prstGeom>
              <a:noFill/>
            </p:spPr>
            <p:txBody>
              <a:bodyPr wrap="none" rtlCol="0">
                <a:spAutoFit/>
              </a:bodyPr>
              <a:lstStyle/>
              <a:p>
                <a:pPr marL="0" lvl="1"/>
                <a14:m>
                  <m:oMathPara xmlns:m="http://schemas.openxmlformats.org/officeDocument/2006/math">
                    <m:oMathParaPr>
                      <m:jc m:val="centerGroup"/>
                    </m:oMathParaPr>
                    <m:oMath xmlns:m="http://schemas.openxmlformats.org/officeDocument/2006/math">
                      <m:r>
                        <a:rPr lang="en-US" altLang="ja-JP" sz="2800" i="1">
                          <a:latin typeface="Cambria Math"/>
                        </a:rPr>
                        <m:t>𝐿</m:t>
                      </m:r>
                      <m:d>
                        <m:dPr>
                          <m:ctrlPr>
                            <a:rPr lang="en-US" altLang="ja-JP" sz="2800" i="1">
                              <a:latin typeface="Cambria Math"/>
                            </a:rPr>
                          </m:ctrlPr>
                        </m:dPr>
                        <m:e>
                          <m:sSub>
                            <m:sSubPr>
                              <m:ctrlPr>
                                <a:rPr lang="en-US" altLang="ja-JP" sz="2800" i="1">
                                  <a:latin typeface="Cambria Math"/>
                                </a:rPr>
                              </m:ctrlPr>
                            </m:sSubPr>
                            <m:e>
                              <m:r>
                                <a:rPr lang="en-US" altLang="ja-JP" sz="2800" i="1">
                                  <a:latin typeface="Cambria Math"/>
                                </a:rPr>
                                <m:t>𝑆</m:t>
                              </m:r>
                            </m:e>
                            <m:sub>
                              <m:r>
                                <a:rPr lang="en-US" altLang="ja-JP" sz="2800" i="1">
                                  <a:latin typeface="Cambria Math"/>
                                </a:rPr>
                                <m:t>𝐶</m:t>
                              </m:r>
                            </m:sub>
                          </m:sSub>
                        </m:e>
                      </m:d>
                      <m:r>
                        <a:rPr lang="en-US" altLang="ja-JP" sz="2800" i="1">
                          <a:latin typeface="Cambria Math"/>
                        </a:rPr>
                        <m:t>=</m:t>
                      </m:r>
                      <m:r>
                        <a:rPr lang="en-US" altLang="ja-JP" sz="2800" i="1">
                          <a:latin typeface="Cambria Math"/>
                        </a:rPr>
                        <m:t>𝐿</m:t>
                      </m:r>
                      <m:d>
                        <m:dPr>
                          <m:ctrlPr>
                            <a:rPr lang="en-US" altLang="ja-JP" sz="2800" i="1">
                              <a:latin typeface="Cambria Math"/>
                            </a:rPr>
                          </m:ctrlPr>
                        </m:dPr>
                        <m:e>
                          <m:sSub>
                            <m:sSubPr>
                              <m:ctrlPr>
                                <a:rPr lang="en-US" altLang="ja-JP" sz="2800" i="1">
                                  <a:latin typeface="Cambria Math"/>
                                </a:rPr>
                              </m:ctrlPr>
                            </m:sSubPr>
                            <m:e>
                              <m:r>
                                <a:rPr lang="en-US" altLang="ja-JP" sz="2800" i="1">
                                  <a:latin typeface="Cambria Math"/>
                                </a:rPr>
                                <m:t>𝑆</m:t>
                              </m:r>
                            </m:e>
                            <m:sub>
                              <m:r>
                                <a:rPr lang="en-US" altLang="ja-JP" sz="2800" i="1">
                                  <a:latin typeface="Cambria Math"/>
                                </a:rPr>
                                <m:t>𝐴</m:t>
                              </m:r>
                            </m:sub>
                          </m:sSub>
                        </m:e>
                      </m:d>
                      <m:r>
                        <a:rPr lang="en-US" altLang="ja-JP" sz="2800" i="1">
                          <a:latin typeface="Cambria Math"/>
                        </a:rPr>
                        <m:t>+</m:t>
                      </m:r>
                      <m:r>
                        <a:rPr lang="en-US" altLang="ja-JP" sz="2800" i="1">
                          <a:latin typeface="Cambria Math"/>
                        </a:rPr>
                        <m:t>𝐿</m:t>
                      </m:r>
                      <m:d>
                        <m:dPr>
                          <m:ctrlPr>
                            <a:rPr lang="en-US" altLang="ja-JP" sz="2800" i="1">
                              <a:latin typeface="Cambria Math"/>
                            </a:rPr>
                          </m:ctrlPr>
                        </m:dPr>
                        <m:e>
                          <m:sSub>
                            <m:sSubPr>
                              <m:ctrlPr>
                                <a:rPr lang="en-US" altLang="ja-JP" sz="2800" i="1">
                                  <a:latin typeface="Cambria Math"/>
                                </a:rPr>
                              </m:ctrlPr>
                            </m:sSubPr>
                            <m:e>
                              <m:r>
                                <a:rPr lang="en-US" altLang="ja-JP" sz="2800" i="1">
                                  <a:latin typeface="Cambria Math"/>
                                </a:rPr>
                                <m:t>𝑆</m:t>
                              </m:r>
                            </m:e>
                            <m:sub>
                              <m:r>
                                <a:rPr lang="en-US" altLang="ja-JP" sz="2800" i="1">
                                  <a:latin typeface="Cambria Math"/>
                                </a:rPr>
                                <m:t>𝐵</m:t>
                              </m:r>
                            </m:sub>
                          </m:sSub>
                        </m:e>
                      </m:d>
                      <m:r>
                        <a:rPr lang="en-US" altLang="ja-JP" sz="2800" i="1">
                          <a:latin typeface="Cambria Math"/>
                        </a:rPr>
                        <m:t>−</m:t>
                      </m:r>
                      <m:nary>
                        <m:naryPr>
                          <m:chr m:val="∑"/>
                          <m:supHide m:val="on"/>
                          <m:ctrlPr>
                            <a:rPr lang="en-US" altLang="ja-JP" sz="2800" i="1">
                              <a:latin typeface="Cambria Math"/>
                            </a:rPr>
                          </m:ctrlPr>
                        </m:naryPr>
                        <m:sub>
                          <m:r>
                            <m:rPr>
                              <m:brk m:alnAt="7"/>
                            </m:rPr>
                            <a:rPr lang="en-US" altLang="ja-JP" sz="2800" i="1">
                              <a:latin typeface="Cambria Math"/>
                            </a:rPr>
                            <m:t>𝑖</m:t>
                          </m:r>
                          <m:r>
                            <a:rPr lang="en-US" altLang="ja-JP" sz="2800" i="1">
                              <a:latin typeface="Cambria Math"/>
                              <a:ea typeface="Cambria Math"/>
                            </a:rPr>
                            <m:t>≤|</m:t>
                          </m:r>
                          <m:sSub>
                            <m:sSubPr>
                              <m:ctrlPr>
                                <a:rPr lang="en-US" altLang="ja-JP" sz="2800" i="1">
                                  <a:latin typeface="Cambria Math"/>
                                  <a:ea typeface="Cambria Math"/>
                                </a:rPr>
                              </m:ctrlPr>
                            </m:sSubPr>
                            <m:e>
                              <m:r>
                                <m:rPr>
                                  <m:brk m:alnAt="7"/>
                                </m:rPr>
                                <a:rPr lang="en-US" altLang="ja-JP" sz="2800" i="1">
                                  <a:latin typeface="Cambria Math"/>
                                  <a:ea typeface="Cambria Math"/>
                                </a:rPr>
                                <m:t>𝑆</m:t>
                              </m:r>
                            </m:e>
                            <m:sub>
                              <m:r>
                                <m:rPr>
                                  <m:brk m:alnAt="7"/>
                                </m:rPr>
                                <a:rPr lang="en-US" altLang="ja-JP" sz="2800" i="1">
                                  <a:latin typeface="Cambria Math"/>
                                  <a:ea typeface="Cambria Math"/>
                                </a:rPr>
                                <m:t>𝐴</m:t>
                              </m:r>
                            </m:sub>
                          </m:sSub>
                          <m:r>
                            <m:rPr>
                              <m:brk m:alnAt="7"/>
                            </m:rPr>
                            <a:rPr lang="en-US" altLang="ja-JP" sz="2800" i="1">
                              <a:latin typeface="Cambria Math"/>
                              <a:ea typeface="Cambria Math"/>
                            </a:rPr>
                            <m:t>|</m:t>
                          </m:r>
                          <m:r>
                            <a:rPr lang="en-US" altLang="ja-JP" sz="2800" i="1">
                              <a:latin typeface="Cambria Math"/>
                            </a:rPr>
                            <m:t>,</m:t>
                          </m:r>
                          <m:r>
                            <a:rPr lang="en-US" altLang="ja-JP" sz="2800" i="1">
                              <a:latin typeface="Cambria Math"/>
                            </a:rPr>
                            <m:t>𝑗</m:t>
                          </m:r>
                          <m:r>
                            <a:rPr lang="en-US" altLang="ja-JP" sz="2800" i="1">
                              <a:latin typeface="Cambria Math"/>
                              <a:ea typeface="Cambria Math"/>
                            </a:rPr>
                            <m:t>≤|</m:t>
                          </m:r>
                          <m:sSub>
                            <m:sSubPr>
                              <m:ctrlPr>
                                <a:rPr lang="en-US" altLang="ja-JP" sz="2800" i="1">
                                  <a:latin typeface="Cambria Math"/>
                                  <a:ea typeface="Cambria Math"/>
                                </a:rPr>
                              </m:ctrlPr>
                            </m:sSubPr>
                            <m:e>
                              <m:r>
                                <m:rPr>
                                  <m:brk m:alnAt="7"/>
                                </m:rPr>
                                <a:rPr lang="en-US" altLang="ja-JP" sz="2800" i="1">
                                  <a:latin typeface="Cambria Math"/>
                                  <a:ea typeface="Cambria Math"/>
                                </a:rPr>
                                <m:t>𝑆</m:t>
                              </m:r>
                            </m:e>
                            <m:sub>
                              <m:r>
                                <m:rPr>
                                  <m:brk m:alnAt="7"/>
                                </m:rPr>
                                <a:rPr lang="en-US" altLang="ja-JP" sz="2800" i="1">
                                  <a:latin typeface="Cambria Math"/>
                                  <a:ea typeface="Cambria Math"/>
                                </a:rPr>
                                <m:t>𝐵</m:t>
                              </m:r>
                            </m:sub>
                          </m:sSub>
                          <m:r>
                            <m:rPr>
                              <m:brk m:alnAt="7"/>
                            </m:rPr>
                            <a:rPr lang="en-US" altLang="ja-JP" sz="2800" i="1">
                              <a:latin typeface="Cambria Math"/>
                              <a:ea typeface="Cambria Math"/>
                            </a:rPr>
                            <m:t>|</m:t>
                          </m:r>
                        </m:sub>
                        <m:sup/>
                        <m:e>
                          <m:r>
                            <a:rPr lang="en-US" altLang="ja-JP" sz="2800" i="1">
                              <a:latin typeface="Cambria Math"/>
                            </a:rPr>
                            <m:t>𝑡</m:t>
                          </m:r>
                          <m:r>
                            <a:rPr lang="en-US" altLang="ja-JP" sz="2800" i="1">
                              <a:latin typeface="Cambria Math"/>
                            </a:rPr>
                            <m:t>(</m:t>
                          </m:r>
                          <m:sSub>
                            <m:sSubPr>
                              <m:ctrlPr>
                                <a:rPr lang="en-US" altLang="ja-JP" sz="2800" i="1">
                                  <a:latin typeface="Cambria Math"/>
                                </a:rPr>
                              </m:ctrlPr>
                            </m:sSubPr>
                            <m:e>
                              <m:r>
                                <a:rPr lang="en-US" altLang="ja-JP" sz="2800" i="1">
                                  <a:latin typeface="Cambria Math"/>
                                </a:rPr>
                                <m:t>𝑐</m:t>
                              </m:r>
                            </m:e>
                            <m:sub>
                              <m:sSub>
                                <m:sSubPr>
                                  <m:ctrlPr>
                                    <a:rPr lang="en-US" altLang="ja-JP" sz="2800" i="1">
                                      <a:latin typeface="Cambria Math"/>
                                    </a:rPr>
                                  </m:ctrlPr>
                                </m:sSubPr>
                                <m:e>
                                  <m:r>
                                    <a:rPr lang="en-US" altLang="ja-JP" sz="2800" i="1">
                                      <a:latin typeface="Cambria Math"/>
                                    </a:rPr>
                                    <m:t>𝑆</m:t>
                                  </m:r>
                                </m:e>
                                <m:sub>
                                  <m:r>
                                    <a:rPr lang="en-US" altLang="ja-JP" sz="2800" i="1">
                                      <a:latin typeface="Cambria Math"/>
                                    </a:rPr>
                                    <m:t>𝐴</m:t>
                                  </m:r>
                                </m:sub>
                              </m:sSub>
                              <m:r>
                                <a:rPr lang="en-US" altLang="ja-JP" sz="2800" i="1">
                                  <a:latin typeface="Cambria Math"/>
                                </a:rPr>
                                <m:t>,</m:t>
                              </m:r>
                              <m:r>
                                <a:rPr lang="en-US" altLang="ja-JP" sz="2800" i="1">
                                  <a:latin typeface="Cambria Math"/>
                                </a:rPr>
                                <m:t>𝑖</m:t>
                              </m:r>
                            </m:sub>
                          </m:sSub>
                          <m:r>
                            <a:rPr lang="en-US" altLang="ja-JP" sz="2800" i="1">
                              <a:latin typeface="Cambria Math"/>
                              <a:ea typeface="Cambria Math"/>
                            </a:rPr>
                            <m:t>∩</m:t>
                          </m:r>
                          <m:sSub>
                            <m:sSubPr>
                              <m:ctrlPr>
                                <a:rPr lang="en-US" altLang="ja-JP" sz="2800" i="1">
                                  <a:latin typeface="Cambria Math"/>
                                  <a:ea typeface="Cambria Math"/>
                                </a:rPr>
                              </m:ctrlPr>
                            </m:sSubPr>
                            <m:e>
                              <m:r>
                                <a:rPr lang="en-US" altLang="ja-JP" sz="2800" i="1">
                                  <a:latin typeface="Cambria Math"/>
                                  <a:ea typeface="Cambria Math"/>
                                </a:rPr>
                                <m:t>𝑐</m:t>
                              </m:r>
                            </m:e>
                            <m:sub>
                              <m:sSub>
                                <m:sSubPr>
                                  <m:ctrlPr>
                                    <a:rPr lang="en-US" altLang="ja-JP" sz="2800" i="1">
                                      <a:latin typeface="Cambria Math"/>
                                    </a:rPr>
                                  </m:ctrlPr>
                                </m:sSubPr>
                                <m:e>
                                  <m:r>
                                    <a:rPr lang="en-US" altLang="ja-JP" sz="2800" i="1">
                                      <a:latin typeface="Cambria Math"/>
                                    </a:rPr>
                                    <m:t>𝑆</m:t>
                                  </m:r>
                                </m:e>
                                <m:sub>
                                  <m:r>
                                    <a:rPr lang="en-US" altLang="ja-JP" sz="2800" i="1">
                                      <a:latin typeface="Cambria Math"/>
                                    </a:rPr>
                                    <m:t>𝐵</m:t>
                                  </m:r>
                                </m:sub>
                              </m:sSub>
                              <m:r>
                                <a:rPr lang="en-US" altLang="ja-JP" sz="2800" i="1">
                                  <a:latin typeface="Cambria Math"/>
                                </a:rPr>
                                <m:t>,</m:t>
                              </m:r>
                              <m:r>
                                <a:rPr lang="en-US" altLang="ja-JP" sz="2800" i="1">
                                  <a:latin typeface="Cambria Math"/>
                                </a:rPr>
                                <m:t>𝑗</m:t>
                              </m:r>
                            </m:sub>
                          </m:sSub>
                          <m:r>
                            <a:rPr lang="en-US" altLang="ja-JP" sz="2800" i="1">
                              <a:latin typeface="Cambria Math"/>
                            </a:rPr>
                            <m:t>)</m:t>
                          </m:r>
                        </m:e>
                      </m:nary>
                    </m:oMath>
                  </m:oMathPara>
                </a14:m>
                <a:endParaRPr lang="en-US" altLang="ja-JP" sz="2800" dirty="0"/>
              </a:p>
              <a:p>
                <a:endParaRPr kumimoji="1" lang="ja-JP" altLang="en-US" sz="2800" dirty="0"/>
              </a:p>
            </p:txBody>
          </p:sp>
        </mc:Choice>
        <mc:Fallback xmlns="">
          <p:sp>
            <p:nvSpPr>
              <p:cNvPr id="5" name="テキスト ボックス 4"/>
              <p:cNvSpPr txBox="1">
                <a:spLocks noRot="1" noChangeAspect="1" noMove="1" noResize="1" noEditPoints="1" noAdjustHandles="1" noChangeArrowheads="1" noChangeShapeType="1" noTextEdit="1"/>
              </p:cNvSpPr>
              <p:nvPr/>
            </p:nvSpPr>
            <p:spPr>
              <a:xfrm>
                <a:off x="683568" y="4365104"/>
                <a:ext cx="7963847" cy="1621534"/>
              </a:xfrm>
              <a:prstGeom prst="rect">
                <a:avLst/>
              </a:prstGeom>
              <a:blipFill rotWithShape="1">
                <a:blip r:embed="rId3"/>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187202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メタヒューリスティクスにおける問題の</a:t>
            </a:r>
            <a:r>
              <a:rPr lang="ja-JP" altLang="en-US" dirty="0"/>
              <a:t>記述法</a:t>
            </a:r>
            <a:r>
              <a:rPr lang="en-US" altLang="ja-JP" dirty="0" smtClean="0"/>
              <a:t>[2</a:t>
            </a:r>
            <a:r>
              <a:rPr lang="en-US" altLang="ja-JP" dirty="0"/>
              <a:t>]</a:t>
            </a:r>
            <a:endParaRPr kumimoji="1" lang="ja-JP" altLang="en-US" dirty="0"/>
          </a:p>
        </p:txBody>
      </p:sp>
      <p:sp>
        <p:nvSpPr>
          <p:cNvPr id="4" name="スライド番号プレースホルダー 3"/>
          <p:cNvSpPr>
            <a:spLocks noGrp="1"/>
          </p:cNvSpPr>
          <p:nvPr>
            <p:ph type="sldNum" sz="quarter" idx="12"/>
          </p:nvPr>
        </p:nvSpPr>
        <p:spPr/>
        <p:txBody>
          <a:bodyPr/>
          <a:lstStyle/>
          <a:p>
            <a:fld id="{3007B608-DEC6-4F1B-A048-CDC5EBF40F48}" type="slidenum">
              <a:rPr kumimoji="1" lang="ja-JP" altLang="en-US" smtClean="0"/>
              <a:t>17</a:t>
            </a:fld>
            <a:endParaRPr kumimoji="1" lang="ja-JP" altLang="en-US"/>
          </a:p>
        </p:txBody>
      </p:sp>
      <p:sp>
        <p:nvSpPr>
          <p:cNvPr id="3" name="コンテンツ プレースホルダー 2"/>
          <p:cNvSpPr>
            <a:spLocks noGrp="1"/>
          </p:cNvSpPr>
          <p:nvPr>
            <p:ph sz="quarter" idx="1"/>
          </p:nvPr>
        </p:nvSpPr>
        <p:spPr/>
        <p:txBody>
          <a:bodyPr>
            <a:normAutofit lnSpcReduction="10000"/>
          </a:bodyPr>
          <a:lstStyle/>
          <a:p>
            <a:r>
              <a:rPr lang="en-US" altLang="ja-JP" dirty="0" smtClean="0">
                <a:solidFill>
                  <a:schemeClr val="tx2"/>
                </a:solidFill>
              </a:rPr>
              <a:t>Representation</a:t>
            </a:r>
            <a:endParaRPr lang="en-US" altLang="ja-JP" dirty="0">
              <a:solidFill>
                <a:schemeClr val="tx2"/>
              </a:solidFill>
            </a:endParaRPr>
          </a:p>
          <a:p>
            <a:pPr lvl="1"/>
            <a:r>
              <a:rPr lang="ja-JP" altLang="en-US" dirty="0"/>
              <a:t>どのよう</a:t>
            </a:r>
            <a:r>
              <a:rPr lang="ja-JP" altLang="en-US" dirty="0" smtClean="0"/>
              <a:t>に対象とする問題の解として　　　表現</a:t>
            </a:r>
            <a:r>
              <a:rPr lang="ja-JP" altLang="en-US" dirty="0"/>
              <a:t>するの</a:t>
            </a:r>
            <a:r>
              <a:rPr lang="ja-JP" altLang="en-US" dirty="0" smtClean="0"/>
              <a:t>か．</a:t>
            </a:r>
            <a:endParaRPr lang="en-US" altLang="ja-JP" dirty="0"/>
          </a:p>
          <a:p>
            <a:pPr>
              <a:lnSpc>
                <a:spcPct val="150000"/>
              </a:lnSpc>
            </a:pPr>
            <a:r>
              <a:rPr lang="en-US" altLang="ja-JP" dirty="0" smtClean="0">
                <a:solidFill>
                  <a:schemeClr val="tx2"/>
                </a:solidFill>
              </a:rPr>
              <a:t>Operators</a:t>
            </a:r>
            <a:endParaRPr lang="en-US" altLang="ja-JP" dirty="0">
              <a:solidFill>
                <a:schemeClr val="tx2"/>
              </a:solidFill>
            </a:endParaRPr>
          </a:p>
          <a:p>
            <a:pPr lvl="1"/>
            <a:r>
              <a:rPr lang="en-US" altLang="ja-JP" dirty="0"/>
              <a:t>1</a:t>
            </a:r>
            <a:r>
              <a:rPr lang="ja-JP" altLang="en-US" dirty="0" smtClean="0"/>
              <a:t>ステップ</a:t>
            </a:r>
            <a:r>
              <a:rPr lang="ja-JP" altLang="en-US" dirty="0"/>
              <a:t>毎</a:t>
            </a:r>
            <a:r>
              <a:rPr lang="ja-JP" altLang="en-US" dirty="0" smtClean="0"/>
              <a:t>に，どの</a:t>
            </a:r>
            <a:r>
              <a:rPr lang="ja-JP" altLang="en-US" dirty="0"/>
              <a:t>ような操作</a:t>
            </a:r>
            <a:r>
              <a:rPr lang="ja-JP" altLang="en-US" dirty="0" smtClean="0"/>
              <a:t>で　　　　更新</a:t>
            </a:r>
            <a:r>
              <a:rPr lang="ja-JP" altLang="en-US" dirty="0"/>
              <a:t>するの</a:t>
            </a:r>
            <a:r>
              <a:rPr lang="ja-JP" altLang="en-US" dirty="0" smtClean="0"/>
              <a:t>か．</a:t>
            </a:r>
            <a:endParaRPr lang="en-US" altLang="ja-JP" dirty="0"/>
          </a:p>
          <a:p>
            <a:pPr>
              <a:lnSpc>
                <a:spcPct val="150000"/>
              </a:lnSpc>
            </a:pPr>
            <a:r>
              <a:rPr lang="en-US" altLang="ja-JP" dirty="0">
                <a:solidFill>
                  <a:schemeClr val="tx2"/>
                </a:solidFill>
              </a:rPr>
              <a:t>Fitness</a:t>
            </a:r>
            <a:r>
              <a:rPr lang="ja-JP" altLang="en-US" dirty="0">
                <a:solidFill>
                  <a:schemeClr val="tx2"/>
                </a:solidFill>
              </a:rPr>
              <a:t> </a:t>
            </a:r>
            <a:r>
              <a:rPr lang="en-US" altLang="ja-JP" dirty="0" smtClean="0">
                <a:solidFill>
                  <a:schemeClr val="tx2"/>
                </a:solidFill>
              </a:rPr>
              <a:t>Function</a:t>
            </a:r>
            <a:endParaRPr lang="en-US" altLang="ja-JP" dirty="0">
              <a:solidFill>
                <a:schemeClr val="tx2"/>
              </a:solidFill>
            </a:endParaRPr>
          </a:p>
          <a:p>
            <a:pPr lvl="1"/>
            <a:r>
              <a:rPr lang="ja-JP" altLang="en-US" dirty="0"/>
              <a:t>更新時</a:t>
            </a:r>
            <a:r>
              <a:rPr lang="ja-JP" altLang="en-US" dirty="0" smtClean="0"/>
              <a:t>にどの</a:t>
            </a:r>
            <a:r>
              <a:rPr lang="ja-JP" altLang="en-US" dirty="0"/>
              <a:t>よう</a:t>
            </a:r>
            <a:r>
              <a:rPr lang="ja-JP" altLang="en-US" dirty="0" smtClean="0"/>
              <a:t>な基準で評価</a:t>
            </a:r>
            <a:r>
              <a:rPr lang="ja-JP" altLang="en-US" dirty="0"/>
              <a:t>するの</a:t>
            </a:r>
            <a:r>
              <a:rPr lang="ja-JP" altLang="en-US" dirty="0" smtClean="0"/>
              <a:t>か．</a:t>
            </a:r>
            <a:endParaRPr lang="en-US" altLang="ja-JP" dirty="0"/>
          </a:p>
          <a:p>
            <a:pPr lvl="1"/>
            <a:endParaRPr lang="ja-JP" altLang="en-US" dirty="0"/>
          </a:p>
          <a:p>
            <a:pPr marL="0" indent="0">
              <a:buNone/>
            </a:pPr>
            <a:endParaRPr lang="en-US" altLang="ja-JP" sz="2800" dirty="0" smtClean="0"/>
          </a:p>
        </p:txBody>
      </p:sp>
    </p:spTree>
    <p:extLst>
      <p:ext uri="{BB962C8B-B14F-4D97-AF65-F5344CB8AC3E}">
        <p14:creationId xmlns:p14="http://schemas.microsoft.com/office/powerpoint/2010/main" val="29336869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集約可能コードクローン量の</a:t>
            </a:r>
            <a:r>
              <a:rPr kumimoji="1" lang="en-US" altLang="ja-JP" dirty="0" smtClean="0"/>
              <a:t/>
            </a:r>
            <a:br>
              <a:rPr kumimoji="1" lang="en-US" altLang="ja-JP" dirty="0" smtClean="0"/>
            </a:br>
            <a:r>
              <a:rPr kumimoji="1" lang="ja-JP" altLang="en-US" dirty="0" smtClean="0"/>
              <a:t>推定　</a:t>
            </a:r>
            <a:r>
              <a:rPr kumimoji="1" lang="en-US" altLang="ja-JP" dirty="0" smtClean="0"/>
              <a:t>(1/2)</a:t>
            </a:r>
            <a:endParaRPr kumimoji="1" lang="ja-JP" altLang="en-US" dirty="0"/>
          </a:p>
        </p:txBody>
      </p:sp>
      <mc:AlternateContent xmlns:mc="http://schemas.openxmlformats.org/markup-compatibility/2006">
        <mc:Choice xmlns:a14="http://schemas.microsoft.com/office/drawing/2010/main" Requires="a14">
          <p:sp>
            <p:nvSpPr>
              <p:cNvPr id="3" name="コンテンツ プレースホルダー 2"/>
              <p:cNvSpPr>
                <a:spLocks noGrp="1"/>
              </p:cNvSpPr>
              <p:nvPr>
                <p:ph idx="1"/>
              </p:nvPr>
            </p:nvSpPr>
            <p:spPr>
              <a:xfrm>
                <a:off x="467544" y="1749224"/>
                <a:ext cx="8229600" cy="4781128"/>
              </a:xfrm>
            </p:spPr>
            <p:txBody>
              <a:bodyPr>
                <a:normAutofit fontScale="92500" lnSpcReduction="10000"/>
              </a:bodyPr>
              <a:lstStyle/>
              <a:p>
                <a:r>
                  <a:rPr lang="en-US" altLang="ja-JP" dirty="0" smtClean="0">
                    <a:solidFill>
                      <a:schemeClr val="tx2"/>
                    </a:solidFill>
                  </a:rPr>
                  <a:t>Representation</a:t>
                </a:r>
                <a:endParaRPr lang="en-US" altLang="ja-JP" dirty="0"/>
              </a:p>
              <a:p>
                <a:pPr lvl="1"/>
                <a:r>
                  <a:rPr kumimoji="1" lang="ja-JP" altLang="en-US" dirty="0" smtClean="0"/>
                  <a:t>バイナリ表現の</a:t>
                </a:r>
                <a14:m>
                  <m:oMath xmlns:m="http://schemas.openxmlformats.org/officeDocument/2006/math">
                    <m:r>
                      <a:rPr kumimoji="1" lang="en-US" altLang="ja-JP" i="1" dirty="0" smtClean="0">
                        <a:latin typeface="Cambria Math"/>
                      </a:rPr>
                      <m:t>𝑖</m:t>
                    </m:r>
                    <m:r>
                      <a:rPr kumimoji="1" lang="ja-JP" altLang="en-US" i="1" dirty="0" smtClean="0">
                        <a:latin typeface="Cambria Math"/>
                      </a:rPr>
                      <m:t>番目</m:t>
                    </m:r>
                  </m:oMath>
                </a14:m>
                <a:r>
                  <a:rPr lang="ja-JP" altLang="en-US" dirty="0" smtClean="0"/>
                  <a:t>の数字</a:t>
                </a:r>
                <a:r>
                  <a:rPr kumimoji="1" lang="ja-JP" altLang="en-US" dirty="0" smtClean="0"/>
                  <a:t>をクローンセット</a:t>
                </a:r>
                <a14:m>
                  <m:oMath xmlns:m="http://schemas.openxmlformats.org/officeDocument/2006/math">
                    <m:r>
                      <a:rPr kumimoji="1" lang="en-US" altLang="ja-JP" i="1" dirty="0" smtClean="0">
                        <a:latin typeface="Cambria Math"/>
                      </a:rPr>
                      <m:t>𝑆</m:t>
                    </m:r>
                    <m:r>
                      <a:rPr kumimoji="1" lang="en-US" altLang="ja-JP" sz="2000" i="1" dirty="0" smtClean="0">
                        <a:latin typeface="Cambria Math"/>
                      </a:rPr>
                      <m:t>𝑖</m:t>
                    </m:r>
                  </m:oMath>
                </a14:m>
                <a:r>
                  <a:rPr lang="ja-JP" altLang="en-US" dirty="0"/>
                  <a:t>の</a:t>
                </a:r>
                <a:r>
                  <a:rPr lang="ja-JP" altLang="en-US" dirty="0" smtClean="0"/>
                  <a:t>集約状態とする．</a:t>
                </a:r>
                <a:endParaRPr lang="en-US" altLang="ja-JP" dirty="0" smtClean="0"/>
              </a:p>
              <a:p>
                <a:endParaRPr kumimoji="1" lang="en-US" altLang="ja-JP" dirty="0"/>
              </a:p>
              <a:p>
                <a:endParaRPr lang="en-US" altLang="ja-JP" dirty="0" smtClean="0"/>
              </a:p>
              <a:p>
                <a:endParaRPr kumimoji="1" lang="en-US" altLang="ja-JP" dirty="0"/>
              </a:p>
              <a:p>
                <a:pPr lvl="1"/>
                <a:r>
                  <a:rPr lang="ja-JP" altLang="en-US" dirty="0" smtClean="0"/>
                  <a:t>任意のオーバーラップ</a:t>
                </a:r>
                <a:r>
                  <a:rPr lang="ja-JP" altLang="en-US" dirty="0"/>
                  <a:t>して</a:t>
                </a:r>
                <a:r>
                  <a:rPr lang="ja-JP" altLang="en-US" dirty="0" smtClean="0"/>
                  <a:t>いるクローンセットを</a:t>
                </a:r>
                <a:r>
                  <a:rPr lang="en-US" altLang="ja-JP" dirty="0" smtClean="0"/>
                  <a:t>2</a:t>
                </a:r>
                <a:r>
                  <a:rPr lang="ja-JP" altLang="en-US" dirty="0" smtClean="0"/>
                  <a:t>つとも集約しないような解の候補を作る．</a:t>
                </a:r>
                <a:endParaRPr lang="en-US" altLang="ja-JP" dirty="0" smtClean="0"/>
              </a:p>
              <a:p>
                <a:r>
                  <a:rPr lang="en-US" altLang="ja-JP" dirty="0" smtClean="0">
                    <a:solidFill>
                      <a:schemeClr val="tx2"/>
                    </a:solidFill>
                  </a:rPr>
                  <a:t>Operators	</a:t>
                </a:r>
                <a:endParaRPr lang="en-US" altLang="ja-JP" dirty="0" smtClean="0"/>
              </a:p>
              <a:p>
                <a:pPr lvl="1"/>
                <a:r>
                  <a:rPr lang="ja-JP" altLang="en-US" dirty="0" smtClean="0"/>
                  <a:t>解の</a:t>
                </a:r>
                <a:r>
                  <a:rPr lang="ja-JP" altLang="en-US" dirty="0"/>
                  <a:t>候補の作り方</a:t>
                </a:r>
                <a:r>
                  <a:rPr lang="ja-JP" altLang="en-US" dirty="0" smtClean="0"/>
                  <a:t>は探索アルゴリズム</a:t>
                </a:r>
                <a:r>
                  <a:rPr lang="ja-JP" altLang="en-US" dirty="0" smtClean="0"/>
                  <a:t>に依存する．</a:t>
                </a:r>
                <a:endParaRPr kumimoji="1" lang="en-US" altLang="ja-JP" dirty="0" smtClean="0"/>
              </a:p>
            </p:txBody>
          </p:sp>
        </mc:Choice>
        <mc:Fallback>
          <p:sp>
            <p:nvSpPr>
              <p:cNvPr id="3" name="コンテンツ プレースホルダー 2"/>
              <p:cNvSpPr>
                <a:spLocks noGrp="1" noRot="1" noChangeAspect="1" noMove="1" noResize="1" noEditPoints="1" noAdjustHandles="1" noChangeArrowheads="1" noChangeShapeType="1" noTextEdit="1"/>
              </p:cNvSpPr>
              <p:nvPr>
                <p:ph idx="1"/>
              </p:nvPr>
            </p:nvSpPr>
            <p:spPr>
              <a:xfrm>
                <a:off x="467544" y="1749224"/>
                <a:ext cx="8229600" cy="4781128"/>
              </a:xfrm>
              <a:blipFill rotWithShape="1">
                <a:blip r:embed="rId3"/>
                <a:stretch>
                  <a:fillRect l="-1556" t="-2679" r="-4889"/>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18</a:t>
            </a:fld>
            <a:endParaRPr kumimoji="1" lang="ja-JP" altLang="en-US"/>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63688" y="2965153"/>
            <a:ext cx="4441031" cy="10183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テキスト ボックス 20"/>
          <p:cNvSpPr txBox="1"/>
          <p:nvPr/>
        </p:nvSpPr>
        <p:spPr>
          <a:xfrm>
            <a:off x="5712436" y="4139788"/>
            <a:ext cx="984565" cy="369332"/>
          </a:xfrm>
          <a:prstGeom prst="rect">
            <a:avLst/>
          </a:prstGeom>
          <a:noFill/>
        </p:spPr>
        <p:txBody>
          <a:bodyPr wrap="none" rtlCol="0">
            <a:spAutoFit/>
          </a:bodyPr>
          <a:lstStyle/>
          <a:p>
            <a:r>
              <a:rPr kumimoji="1" lang="en-US" altLang="ja-JP" dirty="0" smtClean="0"/>
              <a:t>1 = </a:t>
            </a:r>
            <a:r>
              <a:rPr kumimoji="1" lang="ja-JP" altLang="en-US" dirty="0" smtClean="0"/>
              <a:t>集約</a:t>
            </a:r>
            <a:endParaRPr kumimoji="1" lang="ja-JP" altLang="en-US" dirty="0"/>
          </a:p>
        </p:txBody>
      </p:sp>
      <p:sp>
        <p:nvSpPr>
          <p:cNvPr id="23" name="テキスト ボックス 22"/>
          <p:cNvSpPr txBox="1"/>
          <p:nvPr/>
        </p:nvSpPr>
        <p:spPr>
          <a:xfrm>
            <a:off x="6876256" y="4139788"/>
            <a:ext cx="1215397" cy="369332"/>
          </a:xfrm>
          <a:prstGeom prst="rect">
            <a:avLst/>
          </a:prstGeom>
          <a:noFill/>
        </p:spPr>
        <p:txBody>
          <a:bodyPr wrap="none" rtlCol="0">
            <a:spAutoFit/>
          </a:bodyPr>
          <a:lstStyle/>
          <a:p>
            <a:r>
              <a:rPr kumimoji="1" lang="en-US" altLang="ja-JP" dirty="0" smtClean="0"/>
              <a:t>0 = </a:t>
            </a:r>
            <a:r>
              <a:rPr kumimoji="1" lang="ja-JP" altLang="en-US" dirty="0" smtClean="0"/>
              <a:t>非集約</a:t>
            </a:r>
            <a:endParaRPr kumimoji="1" lang="ja-JP" altLang="en-US" dirty="0"/>
          </a:p>
        </p:txBody>
      </p:sp>
    </p:spTree>
    <p:extLst>
      <p:ext uri="{BB962C8B-B14F-4D97-AF65-F5344CB8AC3E}">
        <p14:creationId xmlns:p14="http://schemas.microsoft.com/office/powerpoint/2010/main" val="9973263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集約</a:t>
            </a:r>
            <a:r>
              <a:rPr lang="ja-JP" altLang="en-US" dirty="0"/>
              <a:t>可能コードクローン量の</a:t>
            </a:r>
            <a:r>
              <a:rPr lang="en-US" altLang="ja-JP" dirty="0"/>
              <a:t/>
            </a:r>
            <a:br>
              <a:rPr lang="en-US" altLang="ja-JP" dirty="0"/>
            </a:br>
            <a:r>
              <a:rPr lang="ja-JP" altLang="en-US" dirty="0"/>
              <a:t>推定　</a:t>
            </a:r>
            <a:r>
              <a:rPr lang="en-US" altLang="ja-JP" dirty="0" smtClean="0"/>
              <a:t>(2/2</a:t>
            </a:r>
            <a:r>
              <a:rPr lang="en-US" altLang="ja-JP" dirty="0"/>
              <a:t>)</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229600" cy="4781128"/>
              </a:xfrm>
            </p:spPr>
            <p:txBody>
              <a:bodyPr>
                <a:normAutofit/>
              </a:bodyPr>
              <a:lstStyle/>
              <a:p>
                <a:r>
                  <a:rPr lang="en-US" altLang="ja-JP" dirty="0" smtClean="0">
                    <a:solidFill>
                      <a:schemeClr val="tx2"/>
                    </a:solidFill>
                  </a:rPr>
                  <a:t>Fitness</a:t>
                </a:r>
                <a:r>
                  <a:rPr lang="ja-JP" altLang="en-US" dirty="0">
                    <a:solidFill>
                      <a:schemeClr val="tx2"/>
                    </a:solidFill>
                  </a:rPr>
                  <a:t> </a:t>
                </a:r>
                <a:r>
                  <a:rPr lang="en-US" altLang="ja-JP" dirty="0" smtClean="0">
                    <a:solidFill>
                      <a:schemeClr val="tx2"/>
                    </a:solidFill>
                  </a:rPr>
                  <a:t>Function</a:t>
                </a:r>
              </a:p>
              <a:p>
                <a:pPr lvl="1"/>
                <a:r>
                  <a:rPr lang="ja-JP" altLang="en-US" sz="2400" dirty="0" smtClean="0"/>
                  <a:t>集約するクローンセットを決めたときの，               集約可能コードクローン量</a:t>
                </a:r>
                <a14:m>
                  <m:oMath xmlns:m="http://schemas.openxmlformats.org/officeDocument/2006/math">
                    <m:r>
                      <a:rPr lang="en-US" altLang="ja-JP" sz="2400" i="1" dirty="0" smtClean="0">
                        <a:latin typeface="Cambria Math"/>
                      </a:rPr>
                      <m:t>𝐿</m:t>
                    </m:r>
                    <m:r>
                      <a:rPr lang="en-US" altLang="ja-JP" sz="2400" i="1" dirty="0" smtClean="0">
                        <a:latin typeface="Cambria Math"/>
                      </a:rPr>
                      <m:t>(</m:t>
                    </m:r>
                    <m:r>
                      <a:rPr lang="en-US" altLang="ja-JP" sz="2400" i="1" dirty="0" smtClean="0">
                        <a:latin typeface="Cambria Math"/>
                      </a:rPr>
                      <m:t>𝐺</m:t>
                    </m:r>
                    <m:r>
                      <a:rPr lang="en-US" altLang="ja-JP" sz="2400" i="1" dirty="0" smtClean="0">
                        <a:latin typeface="Cambria Math"/>
                      </a:rPr>
                      <m:t>)</m:t>
                    </m:r>
                  </m:oMath>
                </a14:m>
                <a:r>
                  <a:rPr lang="ja-JP" altLang="en-US" sz="2400" dirty="0" err="1" smtClean="0"/>
                  <a:t>．</a:t>
                </a:r>
                <a:endParaRPr lang="en-US" altLang="ja-JP" sz="2400" dirty="0" smtClean="0"/>
              </a:p>
              <a:p>
                <a:pPr lvl="1"/>
                <a:endParaRPr kumimoji="1" lang="en-US" altLang="ja-JP" sz="2400" dirty="0"/>
              </a:p>
              <a:p>
                <a:pPr lvl="1"/>
                <a:endParaRPr kumimoji="1" lang="en-US" altLang="ja-JP" sz="2400" dirty="0" smtClean="0"/>
              </a:p>
              <a:p>
                <a:pPr lvl="1"/>
                <a:endParaRPr kumimoji="1" lang="en-US" altLang="ja-JP" sz="2400" dirty="0" smtClean="0"/>
              </a:p>
              <a:p>
                <a:pPr lvl="1"/>
                <a:endParaRPr kumimoji="1" lang="en-US" altLang="ja-JP" sz="2400" dirty="0" smtClean="0"/>
              </a:p>
              <a:p>
                <a:pPr lvl="1"/>
                <a:r>
                  <a:rPr kumimoji="1" lang="ja-JP" altLang="en-US" sz="2400" dirty="0" smtClean="0"/>
                  <a:t>クローンセット</a:t>
                </a:r>
                <a14:m>
                  <m:oMath xmlns:m="http://schemas.openxmlformats.org/officeDocument/2006/math">
                    <m:r>
                      <a:rPr lang="en-US" altLang="ja-JP" sz="2400" i="1" dirty="0" smtClean="0">
                        <a:latin typeface="Cambria Math"/>
                      </a:rPr>
                      <m:t>𝑆</m:t>
                    </m:r>
                    <m:r>
                      <a:rPr lang="en-US" altLang="ja-JP" sz="1800" i="1" dirty="0" smtClean="0">
                        <a:latin typeface="Cambria Math"/>
                      </a:rPr>
                      <m:t>𝑖</m:t>
                    </m:r>
                  </m:oMath>
                </a14:m>
                <a:r>
                  <a:rPr lang="ja-JP" altLang="en-US" sz="2400" dirty="0" smtClean="0"/>
                  <a:t>の集約可能コードクローン量を</a:t>
                </a:r>
                <a14:m>
                  <m:oMath xmlns:m="http://schemas.openxmlformats.org/officeDocument/2006/math">
                    <m:r>
                      <a:rPr lang="en-US" altLang="ja-JP" sz="2400" i="1" dirty="0" smtClean="0">
                        <a:latin typeface="Cambria Math"/>
                      </a:rPr>
                      <m:t>𝐿</m:t>
                    </m:r>
                    <m:r>
                      <a:rPr lang="en-US" altLang="ja-JP" sz="2400" i="1" dirty="0" smtClean="0">
                        <a:latin typeface="Cambria Math"/>
                      </a:rPr>
                      <m:t>(</m:t>
                    </m:r>
                    <m:r>
                      <a:rPr lang="en-US" altLang="ja-JP" sz="2400" i="1" dirty="0" smtClean="0">
                        <a:latin typeface="Cambria Math"/>
                      </a:rPr>
                      <m:t>𝑆</m:t>
                    </m:r>
                    <m:r>
                      <a:rPr lang="en-US" altLang="ja-JP" sz="1800" i="1" dirty="0" smtClean="0">
                        <a:latin typeface="Cambria Math"/>
                      </a:rPr>
                      <m:t>𝑖</m:t>
                    </m:r>
                    <m:r>
                      <a:rPr lang="en-US" altLang="ja-JP" sz="2400" i="1" dirty="0" smtClean="0">
                        <a:latin typeface="Cambria Math"/>
                      </a:rPr>
                      <m:t>)</m:t>
                    </m:r>
                  </m:oMath>
                </a14:m>
                <a:r>
                  <a:rPr lang="ja-JP" altLang="en-US" sz="2400" dirty="0" smtClean="0"/>
                  <a:t>とする．</a:t>
                </a:r>
                <a:endParaRPr lang="en-US" altLang="ja-JP" sz="2400" dirty="0" smtClean="0"/>
              </a:p>
              <a:p>
                <a:pPr lvl="1"/>
                <a:r>
                  <a:rPr kumimoji="1" lang="ja-JP" altLang="en-US" sz="2400" dirty="0" smtClean="0"/>
                  <a:t>クローンセット</a:t>
                </a:r>
                <a14:m>
                  <m:oMath xmlns:m="http://schemas.openxmlformats.org/officeDocument/2006/math">
                    <m:r>
                      <a:rPr lang="en-US" altLang="ja-JP" sz="2400" i="1" dirty="0" smtClean="0">
                        <a:latin typeface="Cambria Math"/>
                      </a:rPr>
                      <m:t>𝑆</m:t>
                    </m:r>
                    <m:r>
                      <a:rPr lang="en-US" altLang="ja-JP" sz="1800" i="1" dirty="0" smtClean="0">
                        <a:latin typeface="Cambria Math"/>
                      </a:rPr>
                      <m:t>𝑖</m:t>
                    </m:r>
                  </m:oMath>
                </a14:m>
                <a:r>
                  <a:rPr kumimoji="1" lang="ja-JP" altLang="en-US" sz="2400" dirty="0" smtClean="0"/>
                  <a:t>の集約状態を</a:t>
                </a:r>
                <a14:m>
                  <m:oMath xmlns:m="http://schemas.openxmlformats.org/officeDocument/2006/math">
                    <m:r>
                      <a:rPr kumimoji="1" lang="en-US" altLang="ja-JP" sz="2400" i="1" dirty="0" smtClean="0">
                        <a:latin typeface="Cambria Math"/>
                      </a:rPr>
                      <m:t>𝑒</m:t>
                    </m:r>
                    <m:r>
                      <a:rPr kumimoji="1" lang="en-US" altLang="ja-JP" sz="1800" i="1" dirty="0" err="1" smtClean="0">
                        <a:latin typeface="Cambria Math"/>
                      </a:rPr>
                      <m:t>𝑖</m:t>
                    </m:r>
                  </m:oMath>
                </a14:m>
                <a:r>
                  <a:rPr kumimoji="1" lang="ja-JP" altLang="en-US" sz="2400" dirty="0" smtClean="0"/>
                  <a:t>とする．　　　　</a:t>
                </a:r>
                <a:r>
                  <a:rPr lang="en-US" altLang="ja-JP" sz="2400" dirty="0" smtClean="0"/>
                  <a:t>(</a:t>
                </a:r>
                <a14:m>
                  <m:oMath xmlns:m="http://schemas.openxmlformats.org/officeDocument/2006/math">
                    <m:sSub>
                      <m:sSubPr>
                        <m:ctrlPr>
                          <a:rPr lang="en-US" altLang="ja-JP" sz="2400" b="0" i="1" dirty="0" smtClean="0">
                            <a:latin typeface="Cambria Math"/>
                          </a:rPr>
                        </m:ctrlPr>
                      </m:sSubPr>
                      <m:e>
                        <m:r>
                          <a:rPr lang="en-US" altLang="ja-JP" sz="2400" b="0" i="1" dirty="0" smtClean="0">
                            <a:latin typeface="Cambria Math"/>
                          </a:rPr>
                          <m:t> </m:t>
                        </m:r>
                        <m:r>
                          <a:rPr lang="en-US" altLang="ja-JP" sz="2400" i="1" dirty="0" smtClean="0">
                            <a:latin typeface="Cambria Math"/>
                          </a:rPr>
                          <m:t>𝑒</m:t>
                        </m:r>
                      </m:e>
                      <m:sub>
                        <m:r>
                          <a:rPr lang="en-US" altLang="ja-JP" sz="2400" b="0" i="1" dirty="0" smtClean="0">
                            <a:latin typeface="Cambria Math"/>
                          </a:rPr>
                          <m:t>𝑖</m:t>
                        </m:r>
                      </m:sub>
                    </m:sSub>
                    <m:r>
                      <a:rPr lang="en-US" altLang="ja-JP" sz="2400" b="0" i="1" dirty="0" smtClean="0">
                        <a:latin typeface="Cambria Math"/>
                      </a:rPr>
                      <m:t>=</m:t>
                    </m:r>
                    <m:r>
                      <a:rPr lang="en-US" altLang="ja-JP" sz="2400" i="1" dirty="0" smtClean="0">
                        <a:latin typeface="Cambria Math"/>
                      </a:rPr>
                      <m:t>0</m:t>
                    </m:r>
                    <m:r>
                      <a:rPr lang="en-US" altLang="ja-JP" sz="2400" b="0" i="1" dirty="0" smtClean="0">
                        <a:latin typeface="Cambria Math"/>
                      </a:rPr>
                      <m:t> </m:t>
                    </m:r>
                    <m:r>
                      <a:rPr lang="ja-JP" altLang="en-US" sz="2400" i="1" dirty="0" smtClean="0">
                        <a:latin typeface="Cambria Math"/>
                      </a:rPr>
                      <m:t>または</m:t>
                    </m:r>
                    <m:r>
                      <a:rPr lang="en-US" altLang="ja-JP" sz="2400" b="0" i="1" dirty="0" smtClean="0">
                        <a:latin typeface="Cambria Math"/>
                      </a:rPr>
                      <m:t> </m:t>
                    </m:r>
                    <m:r>
                      <a:rPr lang="en-US" altLang="ja-JP" sz="2400" i="1" dirty="0">
                        <a:latin typeface="Cambria Math"/>
                      </a:rPr>
                      <m:t>1</m:t>
                    </m:r>
                    <m:r>
                      <a:rPr lang="en-US" altLang="ja-JP" sz="2400" b="0" i="1" dirty="0" smtClean="0">
                        <a:latin typeface="Cambria Math"/>
                      </a:rPr>
                      <m:t> </m:t>
                    </m:r>
                  </m:oMath>
                </a14:m>
                <a:r>
                  <a:rPr kumimoji="1" lang="en-US" altLang="ja-JP" sz="2400" dirty="0" smtClean="0"/>
                  <a:t>)</a:t>
                </a:r>
                <a:endParaRPr lang="en-US" altLang="ja-JP" sz="2400" dirty="0"/>
              </a:p>
              <a:p>
                <a:pPr lvl="1"/>
                <a:endParaRPr kumimoji="1" lang="en-US" altLang="ja-JP" sz="2400"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229600" cy="4781128"/>
              </a:xfrm>
              <a:blipFill rotWithShape="1">
                <a:blip r:embed="rId3"/>
                <a:stretch>
                  <a:fillRect l="-1630" t="-1658" b="-2296"/>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19</a:t>
            </a:fld>
            <a:endParaRPr kumimoji="1" lang="ja-JP" altLang="en-US"/>
          </a:p>
        </p:txBody>
      </p:sp>
      <mc:AlternateContent xmlns:mc="http://schemas.openxmlformats.org/markup-compatibility/2006" xmlns:a14="http://schemas.microsoft.com/office/drawing/2010/main">
        <mc:Choice Requires="a14">
          <p:sp>
            <p:nvSpPr>
              <p:cNvPr id="5" name="テキスト ボックス 4"/>
              <p:cNvSpPr txBox="1"/>
              <p:nvPr/>
            </p:nvSpPr>
            <p:spPr>
              <a:xfrm>
                <a:off x="2267744" y="2996952"/>
                <a:ext cx="3779176" cy="171367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ja-JP" sz="3200" b="0" i="1" smtClean="0">
                          <a:latin typeface="Cambria Math"/>
                        </a:rPr>
                        <m:t>𝐿</m:t>
                      </m:r>
                      <m:r>
                        <a:rPr lang="en-US" altLang="ja-JP" sz="3200" b="0" i="1" smtClean="0">
                          <a:latin typeface="Cambria Math"/>
                        </a:rPr>
                        <m:t>(</m:t>
                      </m:r>
                      <m:r>
                        <a:rPr lang="en-US" altLang="ja-JP" sz="3200" b="0" i="1" smtClean="0">
                          <a:latin typeface="Cambria Math"/>
                        </a:rPr>
                        <m:t>𝐺</m:t>
                      </m:r>
                      <m:r>
                        <a:rPr lang="en-US" altLang="ja-JP" sz="3200" b="0" i="1" smtClean="0">
                          <a:latin typeface="Cambria Math"/>
                        </a:rPr>
                        <m:t>) = </m:t>
                      </m:r>
                      <m:nary>
                        <m:naryPr>
                          <m:chr m:val="∑"/>
                          <m:ctrlPr>
                            <a:rPr lang="en-US" altLang="ja-JP" sz="3200" i="1" smtClean="0">
                              <a:latin typeface="Cambria Math"/>
                            </a:rPr>
                          </m:ctrlPr>
                        </m:naryPr>
                        <m:sub>
                          <m:r>
                            <m:rPr>
                              <m:brk m:alnAt="23"/>
                            </m:rPr>
                            <a:rPr lang="en-US" altLang="ja-JP" sz="3200" i="1">
                              <a:latin typeface="Cambria Math"/>
                            </a:rPr>
                            <m:t>𝑖</m:t>
                          </m:r>
                          <m:r>
                            <a:rPr lang="en-US" altLang="ja-JP" sz="3200" i="1">
                              <a:latin typeface="Cambria Math"/>
                            </a:rPr>
                            <m:t>=1</m:t>
                          </m:r>
                        </m:sub>
                        <m:sup>
                          <m:r>
                            <a:rPr lang="en-US" altLang="ja-JP" sz="3200" i="1">
                              <a:latin typeface="Cambria Math"/>
                            </a:rPr>
                            <m:t>𝑛</m:t>
                          </m:r>
                        </m:sup>
                        <m:e>
                          <m:sSub>
                            <m:sSubPr>
                              <m:ctrlPr>
                                <a:rPr lang="en-US" altLang="ja-JP" sz="3200" i="1">
                                  <a:latin typeface="Cambria Math"/>
                                </a:rPr>
                              </m:ctrlPr>
                            </m:sSubPr>
                            <m:e>
                              <m:r>
                                <a:rPr lang="en-US" altLang="ja-JP" sz="3200" i="1">
                                  <a:latin typeface="Cambria Math"/>
                                </a:rPr>
                                <m:t>𝑒</m:t>
                              </m:r>
                            </m:e>
                            <m:sub>
                              <m:r>
                                <a:rPr lang="en-US" altLang="ja-JP" sz="3200" i="1">
                                  <a:latin typeface="Cambria Math"/>
                                </a:rPr>
                                <m:t>𝑖</m:t>
                              </m:r>
                            </m:sub>
                          </m:sSub>
                          <m:r>
                            <a:rPr lang="en-US" altLang="ja-JP" sz="3200" i="1">
                              <a:latin typeface="Cambria Math"/>
                            </a:rPr>
                            <m:t> </m:t>
                          </m:r>
                          <m:r>
                            <a:rPr lang="en-US" altLang="ja-JP" sz="3200" i="1">
                              <a:latin typeface="Cambria Math"/>
                            </a:rPr>
                            <m:t>𝐿</m:t>
                          </m:r>
                          <m:r>
                            <a:rPr lang="en-US" altLang="ja-JP" sz="3200" i="1">
                              <a:latin typeface="Cambria Math"/>
                            </a:rPr>
                            <m:t>(</m:t>
                          </m:r>
                          <m:sSub>
                            <m:sSubPr>
                              <m:ctrlPr>
                                <a:rPr lang="en-US" altLang="ja-JP" sz="3200" i="1">
                                  <a:latin typeface="Cambria Math"/>
                                </a:rPr>
                              </m:ctrlPr>
                            </m:sSubPr>
                            <m:e>
                              <m:r>
                                <a:rPr lang="en-US" altLang="ja-JP" sz="3200" i="1">
                                  <a:latin typeface="Cambria Math"/>
                                </a:rPr>
                                <m:t>𝑆</m:t>
                              </m:r>
                            </m:e>
                            <m:sub>
                              <m:r>
                                <a:rPr lang="en-US" altLang="ja-JP" sz="3200" i="1">
                                  <a:latin typeface="Cambria Math"/>
                                </a:rPr>
                                <m:t>𝑖</m:t>
                              </m:r>
                            </m:sub>
                          </m:sSub>
                          <m:r>
                            <a:rPr lang="en-US" altLang="ja-JP" sz="3200" i="1">
                              <a:latin typeface="Cambria Math"/>
                            </a:rPr>
                            <m:t>)</m:t>
                          </m:r>
                        </m:e>
                      </m:nary>
                    </m:oMath>
                  </m:oMathPara>
                </a14:m>
                <a:endParaRPr lang="ja-JP" altLang="en-US" sz="2400" dirty="0"/>
              </a:p>
              <a:p>
                <a:endParaRPr kumimoji="1" lang="ja-JP" altLang="en-US" dirty="0"/>
              </a:p>
            </p:txBody>
          </p:sp>
        </mc:Choice>
        <mc:Fallback xmlns="">
          <p:sp>
            <p:nvSpPr>
              <p:cNvPr id="5" name="テキスト ボックス 4"/>
              <p:cNvSpPr txBox="1">
                <a:spLocks noRot="1" noChangeAspect="1" noMove="1" noResize="1" noEditPoints="1" noAdjustHandles="1" noChangeArrowheads="1" noChangeShapeType="1" noTextEdit="1"/>
              </p:cNvSpPr>
              <p:nvPr/>
            </p:nvSpPr>
            <p:spPr>
              <a:xfrm>
                <a:off x="2267744" y="2996952"/>
                <a:ext cx="3779176" cy="1713674"/>
              </a:xfrm>
              <a:prstGeom prst="rect">
                <a:avLst/>
              </a:prstGeom>
              <a:blipFill rotWithShape="1">
                <a:blip r:embed="rId4"/>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8629279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760" y="3341579"/>
            <a:ext cx="4140895" cy="2823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タイトル 1"/>
          <p:cNvSpPr>
            <a:spLocks noGrp="1"/>
          </p:cNvSpPr>
          <p:nvPr>
            <p:ph type="title"/>
          </p:nvPr>
        </p:nvSpPr>
        <p:spPr/>
        <p:txBody>
          <a:bodyPr/>
          <a:lstStyle/>
          <a:p>
            <a:r>
              <a:rPr lang="ja-JP" altLang="en-US" dirty="0"/>
              <a:t>コードクローン</a:t>
            </a:r>
            <a:endParaRPr kumimoji="1" lang="ja-JP" altLang="en-US" dirty="0"/>
          </a:p>
        </p:txBody>
      </p:sp>
      <p:sp>
        <p:nvSpPr>
          <p:cNvPr id="3" name="コンテンツ プレースホルダー 2"/>
          <p:cNvSpPr>
            <a:spLocks noGrp="1"/>
          </p:cNvSpPr>
          <p:nvPr>
            <p:ph idx="1"/>
          </p:nvPr>
        </p:nvSpPr>
        <p:spPr>
          <a:xfrm>
            <a:off x="467544" y="1196753"/>
            <a:ext cx="8229600" cy="2085520"/>
          </a:xfrm>
          <a:solidFill>
            <a:schemeClr val="bg1"/>
          </a:solidFill>
        </p:spPr>
        <p:txBody>
          <a:bodyPr>
            <a:normAutofit fontScale="92500"/>
          </a:bodyPr>
          <a:lstStyle/>
          <a:p>
            <a:pPr>
              <a:lnSpc>
                <a:spcPct val="150000"/>
              </a:lnSpc>
            </a:pPr>
            <a:r>
              <a:rPr lang="ja-JP" altLang="en-US" sz="2800" dirty="0" smtClean="0"/>
              <a:t>同一または類似した部分を持つコード片</a:t>
            </a:r>
            <a:r>
              <a:rPr lang="en-US" altLang="ja-JP" sz="2800" dirty="0" smtClean="0"/>
              <a:t>[1]</a:t>
            </a:r>
            <a:r>
              <a:rPr lang="ja-JP" altLang="en-US" sz="2800" dirty="0" err="1" smtClean="0"/>
              <a:t>．</a:t>
            </a:r>
            <a:endParaRPr lang="en-US" altLang="ja-JP" sz="2800" dirty="0" smtClean="0"/>
          </a:p>
          <a:p>
            <a:pPr>
              <a:lnSpc>
                <a:spcPct val="150000"/>
              </a:lnSpc>
            </a:pPr>
            <a:r>
              <a:rPr kumimoji="1" lang="ja-JP" altLang="en-US" sz="2800" dirty="0"/>
              <a:t>主な発生原因</a:t>
            </a:r>
            <a:r>
              <a:rPr kumimoji="1" lang="ja-JP" altLang="en-US" sz="2800" dirty="0" smtClean="0"/>
              <a:t>は，コピーアンドペースト．</a:t>
            </a:r>
            <a:endParaRPr kumimoji="1" lang="en-US" altLang="ja-JP" sz="2800" dirty="0" smtClean="0"/>
          </a:p>
          <a:p>
            <a:pPr>
              <a:lnSpc>
                <a:spcPct val="160000"/>
              </a:lnSpc>
            </a:pPr>
            <a:r>
              <a:rPr lang="ja-JP" altLang="en-US" sz="2800" dirty="0" smtClean="0"/>
              <a:t>ソフトウェア</a:t>
            </a:r>
            <a:r>
              <a:rPr lang="ja-JP" altLang="en-US" sz="2800" dirty="0"/>
              <a:t>の保守作業</a:t>
            </a:r>
            <a:r>
              <a:rPr lang="ja-JP" altLang="en-US" sz="2800" dirty="0" smtClean="0"/>
              <a:t>を難しくする．</a:t>
            </a:r>
            <a:endParaRPr kumimoji="1" lang="ja-JP" altLang="en-US" sz="2800" dirty="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2</a:t>
            </a:fld>
            <a:endParaRPr kumimoji="1" lang="ja-JP" altLang="en-US"/>
          </a:p>
        </p:txBody>
      </p:sp>
      <p:sp>
        <p:nvSpPr>
          <p:cNvPr id="5" name="四角形吹き出し 4"/>
          <p:cNvSpPr/>
          <p:nvPr/>
        </p:nvSpPr>
        <p:spPr>
          <a:xfrm>
            <a:off x="93659" y="3789040"/>
            <a:ext cx="2287216" cy="1461986"/>
          </a:xfrm>
          <a:prstGeom prst="wedgeRectCallout">
            <a:avLst>
              <a:gd name="adj1" fmla="val 101852"/>
              <a:gd name="adj2" fmla="val -9560"/>
            </a:avLst>
          </a:prstGeom>
          <a:solidFill>
            <a:schemeClr val="accent1">
              <a:lumMod val="20000"/>
              <a:lumOff val="8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solidFill>
                  <a:schemeClr val="tx1"/>
                </a:solidFill>
              </a:rPr>
              <a:t>1.</a:t>
            </a:r>
            <a:r>
              <a:rPr kumimoji="1" lang="ja-JP" altLang="en-US" dirty="0" smtClean="0">
                <a:solidFill>
                  <a:schemeClr val="tx1"/>
                </a:solidFill>
              </a:rPr>
              <a:t>クローンセット内</a:t>
            </a:r>
            <a:r>
              <a:rPr lang="ja-JP" altLang="en-US" dirty="0" smtClean="0">
                <a:solidFill>
                  <a:schemeClr val="tx1"/>
                </a:solidFill>
              </a:rPr>
              <a:t>の１つの</a:t>
            </a:r>
            <a:endParaRPr lang="en-US" altLang="ja-JP" dirty="0" smtClean="0">
              <a:solidFill>
                <a:schemeClr val="tx1"/>
              </a:solidFill>
            </a:endParaRPr>
          </a:p>
          <a:p>
            <a:pPr algn="ctr"/>
            <a:r>
              <a:rPr kumimoji="1" lang="ja-JP" altLang="en-US" dirty="0" smtClean="0">
                <a:solidFill>
                  <a:schemeClr val="tx1"/>
                </a:solidFill>
              </a:rPr>
              <a:t>コードクローンを</a:t>
            </a:r>
            <a:endParaRPr kumimoji="1" lang="en-US" altLang="ja-JP" dirty="0" smtClean="0">
              <a:solidFill>
                <a:schemeClr val="tx1"/>
              </a:solidFill>
            </a:endParaRPr>
          </a:p>
          <a:p>
            <a:pPr algn="ctr"/>
            <a:r>
              <a:rPr kumimoji="1" lang="ja-JP" altLang="en-US" dirty="0" smtClean="0">
                <a:solidFill>
                  <a:schemeClr val="tx1"/>
                </a:solidFill>
              </a:rPr>
              <a:t>修正する．</a:t>
            </a:r>
            <a:endParaRPr kumimoji="1" lang="ja-JP" altLang="en-US" dirty="0">
              <a:solidFill>
                <a:schemeClr val="tx1"/>
              </a:solidFill>
            </a:endParaRPr>
          </a:p>
        </p:txBody>
      </p:sp>
      <p:sp>
        <p:nvSpPr>
          <p:cNvPr id="11" name="四角形吹き出し 10"/>
          <p:cNvSpPr/>
          <p:nvPr/>
        </p:nvSpPr>
        <p:spPr>
          <a:xfrm>
            <a:off x="6688334" y="3789040"/>
            <a:ext cx="2276154" cy="1500376"/>
          </a:xfrm>
          <a:prstGeom prst="wedgeRectCallout">
            <a:avLst>
              <a:gd name="adj1" fmla="val -101444"/>
              <a:gd name="adj2" fmla="val -6726"/>
            </a:avLst>
          </a:prstGeom>
          <a:solidFill>
            <a:schemeClr val="accent1">
              <a:lumMod val="20000"/>
              <a:lumOff val="8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solidFill>
                  <a:schemeClr val="tx1"/>
                </a:solidFill>
              </a:rPr>
              <a:t>2.</a:t>
            </a:r>
            <a:r>
              <a:rPr lang="ja-JP" altLang="en-US" dirty="0">
                <a:solidFill>
                  <a:schemeClr val="tx1"/>
                </a:solidFill>
              </a:rPr>
              <a:t>同様の修正を</a:t>
            </a:r>
            <a:endParaRPr lang="en-US" altLang="ja-JP" dirty="0">
              <a:solidFill>
                <a:schemeClr val="tx1"/>
              </a:solidFill>
            </a:endParaRPr>
          </a:p>
          <a:p>
            <a:pPr algn="ctr"/>
            <a:r>
              <a:rPr lang="ja-JP" altLang="en-US" dirty="0" smtClean="0">
                <a:solidFill>
                  <a:schemeClr val="tx1"/>
                </a:solidFill>
              </a:rPr>
              <a:t>他</a:t>
            </a:r>
            <a:r>
              <a:rPr lang="ja-JP" altLang="en-US" dirty="0">
                <a:solidFill>
                  <a:schemeClr val="tx1"/>
                </a:solidFill>
              </a:rPr>
              <a:t>の</a:t>
            </a:r>
            <a:r>
              <a:rPr lang="ja-JP" altLang="en-US" dirty="0" smtClean="0">
                <a:solidFill>
                  <a:schemeClr val="tx1"/>
                </a:solidFill>
              </a:rPr>
              <a:t>コードクローンでも検討する．</a:t>
            </a:r>
            <a:endParaRPr kumimoji="1" lang="en-US" altLang="ja-JP" dirty="0" smtClean="0">
              <a:solidFill>
                <a:schemeClr val="tx1"/>
              </a:solidFill>
            </a:endParaRPr>
          </a:p>
        </p:txBody>
      </p:sp>
      <p:sp>
        <p:nvSpPr>
          <p:cNvPr id="6" name="正方形/長方形 5"/>
          <p:cNvSpPr/>
          <p:nvPr/>
        </p:nvSpPr>
        <p:spPr>
          <a:xfrm>
            <a:off x="107504" y="6165304"/>
            <a:ext cx="7992888" cy="576064"/>
          </a:xfrm>
          <a:prstGeom prst="rect">
            <a:avLst/>
          </a:prstGeom>
          <a:solidFill>
            <a:srgbClr val="F9FDD3"/>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[1]</a:t>
            </a:r>
            <a:r>
              <a:rPr lang="ja-JP" altLang="en-US" dirty="0" smtClean="0">
                <a:solidFill>
                  <a:schemeClr val="tx1"/>
                </a:solidFill>
              </a:rPr>
              <a:t>井上克郎</a:t>
            </a:r>
            <a:r>
              <a:rPr lang="en-US" altLang="ja-JP" dirty="0" smtClean="0">
                <a:solidFill>
                  <a:schemeClr val="tx1"/>
                </a:solidFill>
              </a:rPr>
              <a:t>, </a:t>
            </a:r>
            <a:r>
              <a:rPr lang="ja-JP" altLang="en-US" dirty="0">
                <a:solidFill>
                  <a:schemeClr val="tx1"/>
                </a:solidFill>
              </a:rPr>
              <a:t>神谷年</a:t>
            </a:r>
            <a:r>
              <a:rPr lang="ja-JP" altLang="en-US" dirty="0" smtClean="0">
                <a:solidFill>
                  <a:schemeClr val="tx1"/>
                </a:solidFill>
              </a:rPr>
              <a:t>洋</a:t>
            </a:r>
            <a:r>
              <a:rPr lang="en-US" altLang="ja-JP" dirty="0" smtClean="0">
                <a:solidFill>
                  <a:schemeClr val="tx1"/>
                </a:solidFill>
              </a:rPr>
              <a:t>, </a:t>
            </a:r>
            <a:r>
              <a:rPr lang="ja-JP" altLang="en-US" dirty="0" smtClean="0">
                <a:solidFill>
                  <a:schemeClr val="tx1"/>
                </a:solidFill>
              </a:rPr>
              <a:t>楠本</a:t>
            </a:r>
            <a:r>
              <a:rPr lang="ja-JP" altLang="en-US" dirty="0">
                <a:solidFill>
                  <a:schemeClr val="tx1"/>
                </a:solidFill>
              </a:rPr>
              <a:t>真二</a:t>
            </a:r>
            <a:r>
              <a:rPr lang="en-US" altLang="ja-JP" dirty="0" smtClean="0">
                <a:solidFill>
                  <a:schemeClr val="tx1"/>
                </a:solidFill>
              </a:rPr>
              <a:t>. </a:t>
            </a:r>
            <a:r>
              <a:rPr lang="ja-JP" altLang="en-US" dirty="0">
                <a:solidFill>
                  <a:schemeClr val="tx1"/>
                </a:solidFill>
              </a:rPr>
              <a:t>コードクローン検出法</a:t>
            </a:r>
            <a:r>
              <a:rPr lang="en-US" altLang="ja-JP" dirty="0">
                <a:solidFill>
                  <a:schemeClr val="tx1"/>
                </a:solidFill>
              </a:rPr>
              <a:t>. </a:t>
            </a:r>
            <a:endParaRPr lang="en-US" altLang="ja-JP" dirty="0" smtClean="0">
              <a:solidFill>
                <a:schemeClr val="tx1"/>
              </a:solidFill>
            </a:endParaRPr>
          </a:p>
          <a:p>
            <a:pPr algn="ctr"/>
            <a:r>
              <a:rPr lang="ja-JP" altLang="en-US" dirty="0" smtClean="0">
                <a:solidFill>
                  <a:schemeClr val="tx1"/>
                </a:solidFill>
              </a:rPr>
              <a:t>コンピュータソフトウェア</a:t>
            </a:r>
            <a:r>
              <a:rPr lang="en-US" altLang="ja-JP" dirty="0">
                <a:solidFill>
                  <a:schemeClr val="tx1"/>
                </a:solidFill>
              </a:rPr>
              <a:t>, Vol. 18, No. 5, pp. 47–54, 2001.</a:t>
            </a:r>
          </a:p>
        </p:txBody>
      </p:sp>
      <p:sp>
        <p:nvSpPr>
          <p:cNvPr id="13" name="四角形吹き出し 12"/>
          <p:cNvSpPr/>
          <p:nvPr/>
        </p:nvSpPr>
        <p:spPr>
          <a:xfrm>
            <a:off x="6688334" y="3792647"/>
            <a:ext cx="2276154" cy="1500376"/>
          </a:xfrm>
          <a:prstGeom prst="wedgeRectCallout">
            <a:avLst>
              <a:gd name="adj1" fmla="val -191562"/>
              <a:gd name="adj2" fmla="val 27865"/>
            </a:avLst>
          </a:prstGeom>
          <a:solidFill>
            <a:schemeClr val="accent1">
              <a:lumMod val="20000"/>
              <a:lumOff val="8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solidFill>
                  <a:schemeClr val="tx1"/>
                </a:solidFill>
              </a:rPr>
              <a:t>2.</a:t>
            </a:r>
            <a:r>
              <a:rPr lang="ja-JP" altLang="en-US" dirty="0">
                <a:solidFill>
                  <a:schemeClr val="tx1"/>
                </a:solidFill>
              </a:rPr>
              <a:t>同様の修正を</a:t>
            </a:r>
            <a:endParaRPr lang="en-US" altLang="ja-JP" dirty="0">
              <a:solidFill>
                <a:schemeClr val="tx1"/>
              </a:solidFill>
            </a:endParaRPr>
          </a:p>
          <a:p>
            <a:pPr algn="ctr"/>
            <a:r>
              <a:rPr lang="ja-JP" altLang="en-US" dirty="0" smtClean="0">
                <a:solidFill>
                  <a:schemeClr val="tx1"/>
                </a:solidFill>
              </a:rPr>
              <a:t>他</a:t>
            </a:r>
            <a:r>
              <a:rPr lang="ja-JP" altLang="en-US" dirty="0">
                <a:solidFill>
                  <a:schemeClr val="tx1"/>
                </a:solidFill>
              </a:rPr>
              <a:t>の</a:t>
            </a:r>
            <a:r>
              <a:rPr lang="ja-JP" altLang="en-US" dirty="0" smtClean="0">
                <a:solidFill>
                  <a:schemeClr val="tx1"/>
                </a:solidFill>
              </a:rPr>
              <a:t>コードクローンでも検討する．</a:t>
            </a:r>
            <a:endParaRPr kumimoji="1" lang="en-US" altLang="ja-JP" dirty="0" smtClean="0">
              <a:solidFill>
                <a:schemeClr val="tx1"/>
              </a:solidFill>
            </a:endParaRPr>
          </a:p>
        </p:txBody>
      </p:sp>
      <p:sp>
        <p:nvSpPr>
          <p:cNvPr id="18" name="テキスト ボックス 17"/>
          <p:cNvSpPr txBox="1"/>
          <p:nvPr/>
        </p:nvSpPr>
        <p:spPr>
          <a:xfrm>
            <a:off x="3441284" y="5245731"/>
            <a:ext cx="1800493" cy="369332"/>
          </a:xfrm>
          <a:prstGeom prst="rect">
            <a:avLst/>
          </a:prstGeom>
          <a:solidFill>
            <a:schemeClr val="accent1">
              <a:lumMod val="20000"/>
              <a:lumOff val="80000"/>
            </a:schemeClr>
          </a:solidFill>
        </p:spPr>
        <p:txBody>
          <a:bodyPr wrap="none" rtlCol="0">
            <a:spAutoFit/>
          </a:bodyPr>
          <a:lstStyle/>
          <a:p>
            <a:r>
              <a:rPr kumimoji="1" lang="ja-JP" altLang="en-US" dirty="0" smtClean="0"/>
              <a:t>コードクローン</a:t>
            </a:r>
            <a:endParaRPr kumimoji="1" lang="ja-JP" altLang="en-US" dirty="0"/>
          </a:p>
        </p:txBody>
      </p:sp>
      <p:sp>
        <p:nvSpPr>
          <p:cNvPr id="19" name="テキスト ボックス 18"/>
          <p:cNvSpPr txBox="1"/>
          <p:nvPr/>
        </p:nvSpPr>
        <p:spPr>
          <a:xfrm>
            <a:off x="3543488" y="3423315"/>
            <a:ext cx="1944509" cy="369332"/>
          </a:xfrm>
          <a:prstGeom prst="rect">
            <a:avLst/>
          </a:prstGeom>
          <a:solidFill>
            <a:schemeClr val="accent2">
              <a:lumMod val="20000"/>
              <a:lumOff val="80000"/>
            </a:schemeClr>
          </a:solidFill>
        </p:spPr>
        <p:txBody>
          <a:bodyPr wrap="square" rtlCol="0">
            <a:spAutoFit/>
          </a:bodyPr>
          <a:lstStyle/>
          <a:p>
            <a:pPr algn="ctr"/>
            <a:r>
              <a:rPr lang="ja-JP" altLang="en-US" dirty="0"/>
              <a:t>クローンセット</a:t>
            </a:r>
            <a:endParaRPr kumimoji="1" lang="ja-JP" altLang="en-US" dirty="0"/>
          </a:p>
        </p:txBody>
      </p:sp>
    </p:spTree>
    <p:extLst>
      <p:ext uri="{BB962C8B-B14F-4D97-AF65-F5344CB8AC3E}">
        <p14:creationId xmlns:p14="http://schemas.microsoft.com/office/powerpoint/2010/main" val="2753898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1" grpId="0" animBg="1"/>
      <p:bldP spid="1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実験概要</a:t>
            </a:r>
            <a:endParaRPr kumimoji="1" lang="ja-JP" altLang="en-US" dirty="0"/>
          </a:p>
        </p:txBody>
      </p:sp>
      <mc:AlternateContent xmlns:mc="http://schemas.openxmlformats.org/markup-compatibility/2006">
        <mc:Choice xmlns:a14="http://schemas.microsoft.com/office/drawing/2010/main" Requires="a14">
          <p:sp>
            <p:nvSpPr>
              <p:cNvPr id="3" name="コンテンツ プレースホルダー 2"/>
              <p:cNvSpPr>
                <a:spLocks noGrp="1"/>
              </p:cNvSpPr>
              <p:nvPr>
                <p:ph idx="1"/>
              </p:nvPr>
            </p:nvSpPr>
            <p:spPr/>
            <p:txBody>
              <a:bodyPr>
                <a:normAutofit/>
              </a:bodyPr>
              <a:lstStyle/>
              <a:p>
                <a:r>
                  <a:rPr lang="en-US" altLang="ja-JP" dirty="0" smtClean="0"/>
                  <a:t>4</a:t>
                </a:r>
                <a:r>
                  <a:rPr kumimoji="1" lang="ja-JP" altLang="en-US" dirty="0" smtClean="0"/>
                  <a:t>つの</a:t>
                </a:r>
                <a:r>
                  <a:rPr kumimoji="1" lang="en-US" altLang="ja-JP" dirty="0" smtClean="0"/>
                  <a:t>OSS</a:t>
                </a:r>
                <a:r>
                  <a:rPr kumimoji="1" lang="ja-JP" altLang="en-US" dirty="0" smtClean="0"/>
                  <a:t>に対して，</a:t>
                </a:r>
                <a:endParaRPr kumimoji="1" lang="en-US" altLang="ja-JP" dirty="0" smtClean="0"/>
              </a:p>
              <a:p>
                <a:pPr lvl="1"/>
                <a:r>
                  <a:rPr lang="ja-JP" altLang="en-US" dirty="0" smtClean="0"/>
                  <a:t>アルゴリズムごとに集約可能コードクローン量を推定して比較する．</a:t>
                </a:r>
                <a:endParaRPr lang="en-US" altLang="ja-JP" dirty="0" smtClean="0"/>
              </a:p>
              <a:p>
                <a:pPr lvl="1"/>
                <a:r>
                  <a:rPr kumimoji="1" lang="ja-JP" altLang="en-US" dirty="0" smtClean="0"/>
                  <a:t>実行時間を計測する．</a:t>
                </a:r>
                <a:endParaRPr kumimoji="1" lang="en-US" altLang="ja-JP" dirty="0"/>
              </a:p>
              <a:p>
                <a:pPr lvl="1"/>
                <a:r>
                  <a:rPr lang="en-US" altLang="ja-JP" dirty="0" smtClean="0"/>
                  <a:t>CCM</a:t>
                </a:r>
                <a:r>
                  <a:rPr lang="ja-JP" altLang="en-US" dirty="0" smtClean="0"/>
                  <a:t>と比べて近似率</a:t>
                </a:r>
                <a:r>
                  <a:rPr lang="ja-JP" altLang="en-US" dirty="0" smtClean="0"/>
                  <a:t>を調査する．</a:t>
                </a:r>
                <a:endParaRPr lang="en-US" altLang="ja-JP" dirty="0" smtClean="0"/>
              </a:p>
              <a:p>
                <a:pPr marL="457200" lvl="1" indent="0">
                  <a:buNone/>
                </a:pPr>
                <a:r>
                  <a:rPr lang="ja-JP" altLang="en-US" dirty="0" smtClean="0"/>
                  <a:t>近似率＝</a:t>
                </a:r>
                <a14:m>
                  <m:oMath xmlns:m="http://schemas.openxmlformats.org/officeDocument/2006/math">
                    <m:f>
                      <m:fPr>
                        <m:ctrlPr>
                          <a:rPr lang="en-US" altLang="ja-JP" i="1" dirty="0" smtClean="0">
                            <a:latin typeface="Cambria Math"/>
                          </a:rPr>
                        </m:ctrlPr>
                      </m:fPr>
                      <m:num>
                        <m:r>
                          <a:rPr lang="en-US" altLang="ja-JP" b="0" i="1" dirty="0" smtClean="0">
                            <a:latin typeface="Cambria Math"/>
                          </a:rPr>
                          <m:t>𝐿</m:t>
                        </m:r>
                        <m:r>
                          <a:rPr lang="en-US" altLang="ja-JP" b="0" i="1" dirty="0" smtClean="0">
                            <a:latin typeface="Cambria Math"/>
                          </a:rPr>
                          <m:t>(</m:t>
                        </m:r>
                        <m:r>
                          <a:rPr lang="en-US" altLang="ja-JP" b="0" i="1" dirty="0" smtClean="0">
                            <a:latin typeface="Cambria Math"/>
                          </a:rPr>
                          <m:t>𝐺</m:t>
                        </m:r>
                        <m:r>
                          <a:rPr lang="en-US" altLang="ja-JP" b="0" i="1" dirty="0" smtClean="0">
                            <a:latin typeface="Cambria Math"/>
                          </a:rPr>
                          <m:t>)</m:t>
                        </m:r>
                      </m:num>
                      <m:den>
                        <m:r>
                          <a:rPr lang="en-US" altLang="ja-JP" b="0" i="1" dirty="0" smtClean="0">
                            <a:latin typeface="Cambria Math"/>
                          </a:rPr>
                          <m:t>𝐿</m:t>
                        </m:r>
                        <m:r>
                          <a:rPr lang="en-US" altLang="ja-JP" b="0" i="1" dirty="0" smtClean="0">
                            <a:latin typeface="Cambria Math"/>
                          </a:rPr>
                          <m:t>(</m:t>
                        </m:r>
                        <m:sSup>
                          <m:sSupPr>
                            <m:ctrlPr>
                              <a:rPr lang="en-US" altLang="ja-JP" b="0" i="1" dirty="0" smtClean="0">
                                <a:latin typeface="Cambria Math"/>
                              </a:rPr>
                            </m:ctrlPr>
                          </m:sSupPr>
                          <m:e>
                            <m:r>
                              <a:rPr lang="en-US" altLang="ja-JP" b="0" i="1" dirty="0" smtClean="0">
                                <a:latin typeface="Cambria Math"/>
                              </a:rPr>
                              <m:t>𝐺</m:t>
                            </m:r>
                          </m:e>
                          <m:sup>
                            <m:r>
                              <a:rPr lang="en-US" altLang="ja-JP" b="0" i="1" dirty="0" smtClean="0">
                                <a:latin typeface="Cambria Math"/>
                              </a:rPr>
                              <m:t>′</m:t>
                            </m:r>
                          </m:sup>
                        </m:sSup>
                        <m:r>
                          <a:rPr lang="en-US" altLang="ja-JP" b="0" i="1" dirty="0" smtClean="0">
                            <a:latin typeface="Cambria Math"/>
                          </a:rPr>
                          <m:t>)</m:t>
                        </m:r>
                      </m:den>
                    </m:f>
                  </m:oMath>
                </a14:m>
                <a:endParaRPr lang="en-US" altLang="ja-JP" dirty="0" smtClean="0"/>
              </a:p>
              <a:p>
                <a:pPr lvl="2"/>
                <a14:m>
                  <m:oMath xmlns:m="http://schemas.openxmlformats.org/officeDocument/2006/math">
                    <m:r>
                      <m:rPr>
                        <m:sty m:val="p"/>
                      </m:rPr>
                      <a:rPr lang="en-US" altLang="ja-JP" dirty="0">
                        <a:latin typeface="Cambria Math"/>
                      </a:rPr>
                      <m:t>L</m:t>
                    </m:r>
                    <m:d>
                      <m:dPr>
                        <m:ctrlPr>
                          <a:rPr lang="en-US" altLang="ja-JP" b="0" i="0" dirty="0" smtClean="0">
                            <a:latin typeface="Cambria Math"/>
                          </a:rPr>
                        </m:ctrlPr>
                      </m:dPr>
                      <m:e>
                        <m:r>
                          <m:rPr>
                            <m:sty m:val="p"/>
                          </m:rPr>
                          <a:rPr lang="en-US" altLang="ja-JP" b="0" i="0" dirty="0" smtClean="0">
                            <a:latin typeface="Cambria Math"/>
                          </a:rPr>
                          <m:t>G</m:t>
                        </m:r>
                      </m:e>
                    </m:d>
                    <m:r>
                      <a:rPr lang="en-US" altLang="ja-JP" b="0" i="0" dirty="0" smtClean="0">
                        <a:latin typeface="Cambria Math"/>
                      </a:rPr>
                      <m:t>  </m:t>
                    </m:r>
                    <m:r>
                      <a:rPr lang="ja-JP" altLang="en-US" i="1" dirty="0">
                        <a:latin typeface="Cambria Math"/>
                      </a:rPr>
                      <m:t>本手法で推定</m:t>
                    </m:r>
                    <m:r>
                      <a:rPr lang="ja-JP" altLang="en-US" i="1" dirty="0" smtClean="0">
                        <a:latin typeface="Cambria Math"/>
                      </a:rPr>
                      <m:t>した</m:t>
                    </m:r>
                    <m:r>
                      <a:rPr lang="ja-JP" altLang="en-US" i="1" dirty="0">
                        <a:latin typeface="Cambria Math"/>
                      </a:rPr>
                      <m:t>集約量</m:t>
                    </m:r>
                  </m:oMath>
                </a14:m>
                <a:endParaRPr lang="en-US" altLang="ja-JP" dirty="0" smtClean="0"/>
              </a:p>
              <a:p>
                <a:pPr lvl="2"/>
                <a14:m>
                  <m:oMath xmlns:m="http://schemas.openxmlformats.org/officeDocument/2006/math">
                    <m:r>
                      <a:rPr lang="en-US" altLang="ja-JP" b="0" i="1" smtClean="0">
                        <a:latin typeface="Cambria Math"/>
                      </a:rPr>
                      <m:t>𝐿</m:t>
                    </m:r>
                    <m:d>
                      <m:dPr>
                        <m:ctrlPr>
                          <a:rPr lang="en-US" altLang="ja-JP" b="0" i="1" smtClean="0">
                            <a:latin typeface="Cambria Math"/>
                          </a:rPr>
                        </m:ctrlPr>
                      </m:dPr>
                      <m:e>
                        <m:sSup>
                          <m:sSupPr>
                            <m:ctrlPr>
                              <a:rPr lang="en-US" altLang="ja-JP" b="0" i="1" smtClean="0">
                                <a:latin typeface="Cambria Math"/>
                              </a:rPr>
                            </m:ctrlPr>
                          </m:sSupPr>
                          <m:e>
                            <m:r>
                              <a:rPr lang="en-US" altLang="ja-JP" b="0" i="1" smtClean="0">
                                <a:latin typeface="Cambria Math"/>
                              </a:rPr>
                              <m:t>𝐺</m:t>
                            </m:r>
                          </m:e>
                          <m:sup>
                            <m:r>
                              <a:rPr lang="en-US" altLang="ja-JP" b="0" i="1" smtClean="0">
                                <a:latin typeface="Cambria Math"/>
                              </a:rPr>
                              <m:t>′</m:t>
                            </m:r>
                          </m:sup>
                        </m:sSup>
                      </m:e>
                    </m:d>
                  </m:oMath>
                </a14:m>
                <a:r>
                  <a:rPr lang="ja-JP" altLang="en-US" dirty="0" smtClean="0"/>
                  <a:t>　</a:t>
                </a:r>
                <a:r>
                  <a:rPr lang="en-US" altLang="ja-JP" dirty="0" smtClean="0"/>
                  <a:t>CCM</a:t>
                </a:r>
                <a:r>
                  <a:rPr lang="ja-JP" altLang="en-US" dirty="0" smtClean="0"/>
                  <a:t>で計測した集約量</a:t>
                </a:r>
                <a:endParaRPr lang="en-US" altLang="ja-JP" dirty="0" smtClean="0"/>
              </a:p>
            </p:txBody>
          </p:sp>
        </mc:Choice>
        <mc:Fallback>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1">
                <a:blip r:embed="rId2"/>
                <a:stretch>
                  <a:fillRect l="-1630" t="-2561"/>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20</a:t>
            </a:fld>
            <a:endParaRPr kumimoji="1" lang="ja-JP" altLang="en-US"/>
          </a:p>
        </p:txBody>
      </p:sp>
    </p:spTree>
    <p:extLst>
      <p:ext uri="{BB962C8B-B14F-4D97-AF65-F5344CB8AC3E}">
        <p14:creationId xmlns:p14="http://schemas.microsoft.com/office/powerpoint/2010/main" val="21442787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CCM</a:t>
            </a:r>
            <a:r>
              <a:rPr lang="en-US" altLang="ja-JP" sz="3200" dirty="0"/>
              <a:t>[3]</a:t>
            </a:r>
            <a:endParaRPr kumimoji="1" lang="ja-JP" altLang="en-US" dirty="0"/>
          </a:p>
        </p:txBody>
      </p:sp>
      <p:sp>
        <p:nvSpPr>
          <p:cNvPr id="3" name="コンテンツ プレースホルダー 2"/>
          <p:cNvSpPr>
            <a:spLocks noGrp="1"/>
          </p:cNvSpPr>
          <p:nvPr>
            <p:ph idx="1"/>
          </p:nvPr>
        </p:nvSpPr>
        <p:spPr/>
        <p:txBody>
          <a:bodyPr>
            <a:normAutofit/>
          </a:bodyPr>
          <a:lstStyle/>
          <a:p>
            <a:r>
              <a:rPr lang="en-US" altLang="ja-JP" sz="2800" dirty="0"/>
              <a:t>Complete Code-Clone Merge</a:t>
            </a:r>
          </a:p>
          <a:p>
            <a:pPr lvl="1"/>
            <a:r>
              <a:rPr lang="en-US" altLang="ja-JP" sz="2400" dirty="0" err="1" smtClean="0"/>
              <a:t>CCFinderX</a:t>
            </a:r>
            <a:r>
              <a:rPr lang="ja-JP" altLang="en-US" sz="2400" dirty="0" err="1" smtClean="0"/>
              <a:t>で検</a:t>
            </a:r>
            <a:r>
              <a:rPr lang="ja-JP" altLang="en-US" sz="2400" dirty="0" smtClean="0"/>
              <a:t>出</a:t>
            </a:r>
            <a:r>
              <a:rPr lang="ja-JP" altLang="en-US" sz="2400" dirty="0" smtClean="0"/>
              <a:t>したすべてのコードクローン</a:t>
            </a:r>
            <a:r>
              <a:rPr lang="ja-JP" altLang="en-US" sz="2400" dirty="0" smtClean="0"/>
              <a:t>を</a:t>
            </a:r>
            <a:r>
              <a:rPr lang="ja-JP" altLang="en-US" sz="2400" dirty="0"/>
              <a:t>分割</a:t>
            </a:r>
            <a:r>
              <a:rPr lang="ja-JP" altLang="en-US" sz="2400" dirty="0" smtClean="0"/>
              <a:t>して，最大の集約量</a:t>
            </a:r>
            <a:r>
              <a:rPr lang="ja-JP" altLang="en-US" sz="2400" dirty="0"/>
              <a:t>の計測を行うツール</a:t>
            </a:r>
            <a:r>
              <a:rPr lang="ja-JP" altLang="en-US" sz="2400" dirty="0" smtClean="0"/>
              <a:t>．</a:t>
            </a:r>
            <a:endParaRPr lang="en-US" altLang="ja-JP" sz="2400" dirty="0" smtClean="0"/>
          </a:p>
          <a:p>
            <a:pPr lvl="1"/>
            <a:r>
              <a:rPr lang="ja-JP" altLang="en-US" sz="2400" dirty="0" smtClean="0"/>
              <a:t>集約可能コードクローン量の上限を研究している．</a:t>
            </a:r>
            <a:endParaRPr lang="en-US" altLang="ja-JP" sz="2400" dirty="0" smtClean="0"/>
          </a:p>
          <a:p>
            <a:pPr lvl="1"/>
            <a:r>
              <a:rPr lang="ja-JP" altLang="en-US" sz="2400" dirty="0"/>
              <a:t>すべて</a:t>
            </a:r>
            <a:r>
              <a:rPr lang="ja-JP" altLang="en-US" sz="2400" dirty="0" smtClean="0"/>
              <a:t>のクローン</a:t>
            </a:r>
            <a:r>
              <a:rPr lang="ja-JP" altLang="en-US" sz="2400" dirty="0"/>
              <a:t>を</a:t>
            </a:r>
            <a:r>
              <a:rPr lang="ja-JP" altLang="en-US" sz="2400" dirty="0" smtClean="0"/>
              <a:t>分割</a:t>
            </a:r>
            <a:r>
              <a:rPr lang="ja-JP" altLang="en-US" sz="2400" dirty="0" smtClean="0"/>
              <a:t>する作業は</a:t>
            </a:r>
            <a:r>
              <a:rPr lang="ja-JP" altLang="en-US" sz="2400" dirty="0" smtClean="0"/>
              <a:t>実際</a:t>
            </a:r>
            <a:r>
              <a:rPr lang="ja-JP" altLang="en-US" sz="2400" dirty="0" smtClean="0"/>
              <a:t>の集約では，通常で</a:t>
            </a:r>
            <a:r>
              <a:rPr lang="ja-JP" altLang="en-US" sz="2400" dirty="0" smtClean="0"/>
              <a:t>はあまり</a:t>
            </a:r>
            <a:r>
              <a:rPr lang="ja-JP" altLang="en-US" sz="2400" dirty="0" smtClean="0"/>
              <a:t>行われない．</a:t>
            </a:r>
            <a:endParaRPr lang="en-US" altLang="ja-JP" sz="2400" dirty="0" smtClean="0"/>
          </a:p>
          <a:p>
            <a:pPr lvl="1"/>
            <a:endParaRPr kumimoji="1" lang="ja-JP" altLang="en-US" sz="2400" dirty="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21</a:t>
            </a:fld>
            <a:endParaRPr kumimoji="1" lang="ja-JP" altLang="en-US"/>
          </a:p>
        </p:txBody>
      </p:sp>
      <p:sp>
        <p:nvSpPr>
          <p:cNvPr id="5" name="テキスト ボックス 4"/>
          <p:cNvSpPr txBox="1"/>
          <p:nvPr/>
        </p:nvSpPr>
        <p:spPr>
          <a:xfrm>
            <a:off x="-9493" y="5589240"/>
            <a:ext cx="8401467" cy="923330"/>
          </a:xfrm>
          <a:prstGeom prst="rect">
            <a:avLst/>
          </a:prstGeom>
          <a:solidFill>
            <a:srgbClr val="F9FDD3"/>
          </a:solidFill>
        </p:spPr>
        <p:txBody>
          <a:bodyPr wrap="none" rtlCol="0">
            <a:spAutoFit/>
          </a:bodyPr>
          <a:lstStyle/>
          <a:p>
            <a:r>
              <a:rPr lang="en-US" altLang="ja-JP" dirty="0" smtClean="0"/>
              <a:t>[3] </a:t>
            </a:r>
            <a:r>
              <a:rPr lang="en-US" altLang="ja-JP" dirty="0"/>
              <a:t>Edwards III, B., Wu, Y., Matsushita, M. and Inoue, K.: Estimating Code Size </a:t>
            </a:r>
            <a:r>
              <a:rPr lang="en-US" altLang="ja-JP" dirty="0" smtClean="0"/>
              <a:t>After</a:t>
            </a:r>
          </a:p>
          <a:p>
            <a:r>
              <a:rPr lang="en-US" altLang="ja-JP" dirty="0" smtClean="0"/>
              <a:t> </a:t>
            </a:r>
            <a:r>
              <a:rPr lang="en-US" altLang="ja-JP" dirty="0"/>
              <a:t>a Complete Code-Clone Merge, </a:t>
            </a:r>
            <a:r>
              <a:rPr lang="ja-JP" altLang="en-US" dirty="0"/>
              <a:t>情報処理学会研究報告，</a:t>
            </a:r>
            <a:r>
              <a:rPr lang="en-US" altLang="ja-JP" dirty="0"/>
              <a:t>Vol. 2016-EMB-41, </a:t>
            </a:r>
            <a:endParaRPr lang="en-US" altLang="ja-JP" dirty="0" smtClean="0"/>
          </a:p>
          <a:p>
            <a:r>
              <a:rPr lang="en-US" altLang="ja-JP" dirty="0" smtClean="0"/>
              <a:t>No</a:t>
            </a:r>
            <a:r>
              <a:rPr lang="en-US" altLang="ja-JP" dirty="0"/>
              <a:t>. 3, pp. 1 – 8 (2016).</a:t>
            </a:r>
            <a:endParaRPr kumimoji="1" lang="ja-JP" altLang="en-US" dirty="0"/>
          </a:p>
        </p:txBody>
      </p:sp>
    </p:spTree>
    <p:extLst>
      <p:ext uri="{BB962C8B-B14F-4D97-AF65-F5344CB8AC3E}">
        <p14:creationId xmlns:p14="http://schemas.microsoft.com/office/powerpoint/2010/main" val="10144159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CCM</a:t>
            </a:r>
            <a:r>
              <a:rPr kumimoji="1" lang="ja-JP" altLang="en-US" dirty="0" smtClean="0"/>
              <a:t>との比較</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CCM</a:t>
            </a:r>
            <a:r>
              <a:rPr kumimoji="1" lang="ja-JP" altLang="en-US" dirty="0" smtClean="0"/>
              <a:t>で得られる集約結果は，理想的な　上限値である．</a:t>
            </a:r>
            <a:endParaRPr kumimoji="1" lang="en-US" altLang="ja-JP" dirty="0" smtClean="0"/>
          </a:p>
          <a:p>
            <a:r>
              <a:rPr kumimoji="1" lang="ja-JP" altLang="en-US" dirty="0" smtClean="0"/>
              <a:t>本研究では，現実的な集約を目指す探索を考える．</a:t>
            </a:r>
            <a:endParaRPr kumimoji="1" lang="en-US" altLang="ja-JP" dirty="0" smtClean="0"/>
          </a:p>
          <a:p>
            <a:pPr lvl="1"/>
            <a:r>
              <a:rPr lang="ja-JP" altLang="en-US" dirty="0"/>
              <a:t>近似率</a:t>
            </a:r>
            <a:r>
              <a:rPr lang="ja-JP" altLang="en-US" dirty="0" smtClean="0"/>
              <a:t>は</a:t>
            </a:r>
            <a:r>
              <a:rPr lang="en-US" altLang="ja-JP" dirty="0" smtClean="0"/>
              <a:t>CCM</a:t>
            </a:r>
            <a:r>
              <a:rPr lang="ja-JP" altLang="en-US" dirty="0" smtClean="0"/>
              <a:t>の何％くらい現実的な集約が　できるのかを評価するために調査する．</a:t>
            </a:r>
            <a:endParaRPr kumimoji="1" lang="ja-JP" altLang="en-US" dirty="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22</a:t>
            </a:fld>
            <a:endParaRPr kumimoji="1" lang="ja-JP" altLang="en-US"/>
          </a:p>
        </p:txBody>
      </p:sp>
    </p:spTree>
    <p:extLst>
      <p:ext uri="{BB962C8B-B14F-4D97-AF65-F5344CB8AC3E}">
        <p14:creationId xmlns:p14="http://schemas.microsoft.com/office/powerpoint/2010/main" val="32473495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対象オープンソースソフトウェア</a:t>
            </a:r>
            <a:r>
              <a:rPr kumimoji="1" lang="en-US" altLang="ja-JP" dirty="0" smtClean="0"/>
              <a:t>(OSS)</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534602197"/>
              </p:ext>
            </p:extLst>
          </p:nvPr>
        </p:nvGraphicFramePr>
        <p:xfrm>
          <a:off x="179512" y="1772816"/>
          <a:ext cx="8712967" cy="3088913"/>
        </p:xfrm>
        <a:graphic>
          <a:graphicData uri="http://schemas.openxmlformats.org/drawingml/2006/table">
            <a:tbl>
              <a:tblPr firstRow="1" firstCol="1" bandRow="1">
                <a:tableStyleId>{5C22544A-7EE6-4342-B048-85BDC9FD1C3A}</a:tableStyleId>
              </a:tblPr>
              <a:tblGrid>
                <a:gridCol w="3312366"/>
                <a:gridCol w="1206938"/>
                <a:gridCol w="1649169"/>
                <a:gridCol w="1156588"/>
                <a:gridCol w="1387906"/>
              </a:tblGrid>
              <a:tr h="528725">
                <a:tc>
                  <a:txBody>
                    <a:bodyPr/>
                    <a:lstStyle/>
                    <a:p>
                      <a:pPr algn="r">
                        <a:lnSpc>
                          <a:spcPct val="150000"/>
                        </a:lnSpc>
                      </a:pPr>
                      <a:r>
                        <a:rPr kumimoji="1" lang="ja-JP" altLang="en-US" sz="2000" dirty="0" smtClean="0"/>
                        <a:t>対象</a:t>
                      </a:r>
                      <a:r>
                        <a:rPr kumimoji="1" lang="en-US" altLang="ja-JP" sz="2000" dirty="0" smtClean="0"/>
                        <a:t>OSS</a:t>
                      </a:r>
                      <a:endParaRPr kumimoji="1" lang="ja-JP" altLang="en-US" sz="2000" dirty="0"/>
                    </a:p>
                  </a:txBody>
                  <a:tcPr/>
                </a:tc>
                <a:tc>
                  <a:txBody>
                    <a:bodyPr/>
                    <a:lstStyle/>
                    <a:p>
                      <a:pPr algn="r">
                        <a:lnSpc>
                          <a:spcPct val="150000"/>
                        </a:lnSpc>
                      </a:pPr>
                      <a:r>
                        <a:rPr kumimoji="1" lang="en-US" altLang="ja-JP" sz="2000" dirty="0" smtClean="0"/>
                        <a:t>Apache</a:t>
                      </a:r>
                      <a:r>
                        <a:rPr kumimoji="1" lang="en-US" altLang="ja-JP" sz="2000" baseline="0" dirty="0" smtClean="0"/>
                        <a:t> Ant</a:t>
                      </a:r>
                      <a:endParaRPr kumimoji="1" lang="ja-JP" altLang="en-US" sz="2000" dirty="0"/>
                    </a:p>
                  </a:txBody>
                  <a:tcPr/>
                </a:tc>
                <a:tc>
                  <a:txBody>
                    <a:bodyPr/>
                    <a:lstStyle/>
                    <a:p>
                      <a:pPr algn="r">
                        <a:lnSpc>
                          <a:spcPct val="150000"/>
                        </a:lnSpc>
                      </a:pPr>
                      <a:r>
                        <a:rPr kumimoji="1" lang="en-US" altLang="ja-JP" sz="2000" dirty="0" err="1" smtClean="0"/>
                        <a:t>ArgoUML</a:t>
                      </a:r>
                      <a:endParaRPr kumimoji="1" lang="ja-JP" altLang="en-US" sz="2000" dirty="0"/>
                    </a:p>
                  </a:txBody>
                  <a:tcPr/>
                </a:tc>
                <a:tc>
                  <a:txBody>
                    <a:bodyPr/>
                    <a:lstStyle/>
                    <a:p>
                      <a:pPr algn="r">
                        <a:lnSpc>
                          <a:spcPct val="150000"/>
                        </a:lnSpc>
                      </a:pPr>
                      <a:r>
                        <a:rPr kumimoji="1" lang="en-US" altLang="ja-JP" sz="2000" dirty="0" smtClean="0"/>
                        <a:t>Xerces</a:t>
                      </a:r>
                      <a:endParaRPr kumimoji="1" lang="ja-JP" altLang="en-US" sz="2000" dirty="0"/>
                    </a:p>
                  </a:txBody>
                  <a:tcPr/>
                </a:tc>
                <a:tc>
                  <a:txBody>
                    <a:bodyPr/>
                    <a:lstStyle/>
                    <a:p>
                      <a:pPr algn="r">
                        <a:lnSpc>
                          <a:spcPct val="150000"/>
                        </a:lnSpc>
                      </a:pPr>
                      <a:r>
                        <a:rPr kumimoji="1" lang="en-US" altLang="ja-JP" sz="2000" dirty="0" smtClean="0"/>
                        <a:t>Linux</a:t>
                      </a:r>
                      <a:r>
                        <a:rPr kumimoji="1" lang="ja-JP" altLang="en-US" sz="2000" dirty="0" smtClean="0"/>
                        <a:t>　</a:t>
                      </a:r>
                      <a:r>
                        <a:rPr kumimoji="1" lang="en-US" altLang="ja-JP" sz="2000" dirty="0" smtClean="0"/>
                        <a:t>Kernel</a:t>
                      </a:r>
                      <a:endParaRPr kumimoji="1" lang="ja-JP" altLang="en-US" sz="2000" dirty="0"/>
                    </a:p>
                  </a:txBody>
                  <a:tcPr/>
                </a:tc>
              </a:tr>
              <a:tr h="506328">
                <a:tc>
                  <a:txBody>
                    <a:bodyPr/>
                    <a:lstStyle/>
                    <a:p>
                      <a:pPr algn="r">
                        <a:lnSpc>
                          <a:spcPct val="150000"/>
                        </a:lnSpc>
                      </a:pPr>
                      <a:r>
                        <a:rPr kumimoji="1" lang="ja-JP" altLang="en-US" sz="2000" dirty="0" smtClean="0"/>
                        <a:t>対象ソースコード全行数</a:t>
                      </a:r>
                      <a:endParaRPr kumimoji="1" lang="ja-JP" altLang="en-US" sz="2000" dirty="0"/>
                    </a:p>
                  </a:txBody>
                  <a:tcPr/>
                </a:tc>
                <a:tc>
                  <a:txBody>
                    <a:bodyPr/>
                    <a:lstStyle/>
                    <a:p>
                      <a:pPr algn="r">
                        <a:lnSpc>
                          <a:spcPct val="150000"/>
                        </a:lnSpc>
                      </a:pPr>
                      <a:r>
                        <a:rPr kumimoji="1" lang="en-US" altLang="ja-JP" sz="2000" dirty="0" smtClean="0"/>
                        <a:t>266K</a:t>
                      </a:r>
                      <a:endParaRPr kumimoji="1" lang="ja-JP" altLang="en-US" sz="2000" dirty="0"/>
                    </a:p>
                  </a:txBody>
                  <a:tcPr/>
                </a:tc>
                <a:tc>
                  <a:txBody>
                    <a:bodyPr/>
                    <a:lstStyle/>
                    <a:p>
                      <a:pPr algn="r">
                        <a:lnSpc>
                          <a:spcPct val="150000"/>
                        </a:lnSpc>
                      </a:pPr>
                      <a:r>
                        <a:rPr kumimoji="1" lang="en-US" altLang="ja-JP" sz="2000" dirty="0" smtClean="0"/>
                        <a:t>390K</a:t>
                      </a:r>
                      <a:endParaRPr kumimoji="1" lang="ja-JP" altLang="en-US" sz="2000" dirty="0"/>
                    </a:p>
                  </a:txBody>
                  <a:tcPr/>
                </a:tc>
                <a:tc>
                  <a:txBody>
                    <a:bodyPr/>
                    <a:lstStyle/>
                    <a:p>
                      <a:pPr algn="r">
                        <a:lnSpc>
                          <a:spcPct val="150000"/>
                        </a:lnSpc>
                      </a:pPr>
                      <a:r>
                        <a:rPr kumimoji="1" lang="en-US" altLang="ja-JP" sz="2000" dirty="0" smtClean="0"/>
                        <a:t>238K</a:t>
                      </a:r>
                      <a:endParaRPr kumimoji="1" lang="ja-JP" altLang="en-US" sz="2000" dirty="0"/>
                    </a:p>
                  </a:txBody>
                  <a:tcPr/>
                </a:tc>
                <a:tc>
                  <a:txBody>
                    <a:bodyPr/>
                    <a:lstStyle/>
                    <a:p>
                      <a:pPr algn="r" fontAlgn="ctr"/>
                      <a:r>
                        <a:rPr lang="en-US" altLang="ja-JP" sz="2000" b="0" i="0" u="none" strike="noStrike" dirty="0" smtClean="0">
                          <a:solidFill>
                            <a:srgbClr val="000000"/>
                          </a:solidFill>
                          <a:effectLst/>
                          <a:latin typeface="ＭＳ Ｐゴシック"/>
                        </a:rPr>
                        <a:t>8.89M</a:t>
                      </a:r>
                      <a:endParaRPr lang="en-US" altLang="ja-JP" sz="1800" b="0" i="0" u="none" strike="noStrike" dirty="0">
                        <a:solidFill>
                          <a:srgbClr val="000000"/>
                        </a:solidFill>
                        <a:effectLst/>
                        <a:latin typeface="ＭＳ Ｐゴシック"/>
                      </a:endParaRPr>
                    </a:p>
                  </a:txBody>
                  <a:tcPr marL="6350" marR="6350" marT="6350" marB="0" anchor="ctr"/>
                </a:tc>
              </a:tr>
              <a:tr h="571852">
                <a:tc>
                  <a:txBody>
                    <a:bodyPr/>
                    <a:lstStyle/>
                    <a:p>
                      <a:pPr algn="r">
                        <a:lnSpc>
                          <a:spcPct val="150000"/>
                        </a:lnSpc>
                      </a:pPr>
                      <a:r>
                        <a:rPr kumimoji="1" lang="ja-JP" altLang="en-US" sz="2000" dirty="0" smtClean="0"/>
                        <a:t>コードクローンを含む行数</a:t>
                      </a:r>
                      <a:endParaRPr kumimoji="1" lang="ja-JP" altLang="en-US" sz="2000" dirty="0"/>
                    </a:p>
                  </a:txBody>
                  <a:tcPr/>
                </a:tc>
                <a:tc>
                  <a:txBody>
                    <a:bodyPr/>
                    <a:lstStyle/>
                    <a:p>
                      <a:pPr algn="r">
                        <a:lnSpc>
                          <a:spcPct val="150000"/>
                        </a:lnSpc>
                      </a:pPr>
                      <a:r>
                        <a:rPr kumimoji="1" lang="en-US" altLang="ja-JP" sz="2000" dirty="0" smtClean="0"/>
                        <a:t>23K</a:t>
                      </a:r>
                      <a:endParaRPr kumimoji="1" lang="ja-JP" altLang="en-US" sz="2000" dirty="0"/>
                    </a:p>
                  </a:txBody>
                  <a:tcPr/>
                </a:tc>
                <a:tc>
                  <a:txBody>
                    <a:bodyPr/>
                    <a:lstStyle/>
                    <a:p>
                      <a:pPr algn="r">
                        <a:lnSpc>
                          <a:spcPct val="150000"/>
                        </a:lnSpc>
                      </a:pPr>
                      <a:r>
                        <a:rPr kumimoji="1" lang="en-US" altLang="ja-JP" sz="2000" dirty="0" smtClean="0"/>
                        <a:t>60K</a:t>
                      </a:r>
                      <a:endParaRPr kumimoji="1" lang="ja-JP" altLang="en-US" sz="2000" dirty="0"/>
                    </a:p>
                  </a:txBody>
                  <a:tcPr/>
                </a:tc>
                <a:tc>
                  <a:txBody>
                    <a:bodyPr/>
                    <a:lstStyle/>
                    <a:p>
                      <a:pPr algn="r">
                        <a:lnSpc>
                          <a:spcPct val="150000"/>
                        </a:lnSpc>
                      </a:pPr>
                      <a:r>
                        <a:rPr kumimoji="1" lang="en-US" altLang="ja-JP" sz="2000" dirty="0" smtClean="0"/>
                        <a:t>51K</a:t>
                      </a:r>
                      <a:endParaRPr kumimoji="1" lang="ja-JP" altLang="en-US" sz="2000" dirty="0"/>
                    </a:p>
                  </a:txBody>
                  <a:tcPr/>
                </a:tc>
                <a:tc>
                  <a:txBody>
                    <a:bodyPr/>
                    <a:lstStyle/>
                    <a:p>
                      <a:pPr algn="r" fontAlgn="ctr"/>
                      <a:r>
                        <a:rPr lang="en-US" altLang="ja-JP" sz="2000" b="0" i="0" u="none" strike="noStrike" dirty="0" smtClean="0">
                          <a:solidFill>
                            <a:srgbClr val="000000"/>
                          </a:solidFill>
                          <a:effectLst/>
                          <a:latin typeface="ＭＳ Ｐゴシック"/>
                        </a:rPr>
                        <a:t>1,64M</a:t>
                      </a:r>
                      <a:endParaRPr lang="en-US" altLang="ja-JP" sz="2000" b="0" i="0" u="none" strike="noStrike" dirty="0">
                        <a:solidFill>
                          <a:srgbClr val="000000"/>
                        </a:solidFill>
                        <a:effectLst/>
                        <a:latin typeface="ＭＳ Ｐゴシック"/>
                      </a:endParaRPr>
                    </a:p>
                  </a:txBody>
                  <a:tcPr marL="6350" marR="6350" marT="6350" marB="0" anchor="ctr"/>
                </a:tc>
              </a:tr>
              <a:tr h="528725">
                <a:tc>
                  <a:txBody>
                    <a:bodyPr/>
                    <a:lstStyle/>
                    <a:p>
                      <a:pPr algn="r">
                        <a:lnSpc>
                          <a:spcPct val="150000"/>
                        </a:lnSpc>
                      </a:pPr>
                      <a:r>
                        <a:rPr kumimoji="1" lang="ja-JP" altLang="en-US" sz="2000" dirty="0" smtClean="0"/>
                        <a:t>コードクローンの個数</a:t>
                      </a:r>
                      <a:endParaRPr kumimoji="1" lang="ja-JP" altLang="en-US" sz="2000" dirty="0"/>
                    </a:p>
                  </a:txBody>
                  <a:tcPr/>
                </a:tc>
                <a:tc>
                  <a:txBody>
                    <a:bodyPr/>
                    <a:lstStyle/>
                    <a:p>
                      <a:pPr algn="r">
                        <a:lnSpc>
                          <a:spcPct val="150000"/>
                        </a:lnSpc>
                      </a:pPr>
                      <a:r>
                        <a:rPr kumimoji="1" lang="en-US" altLang="ja-JP" sz="2000" dirty="0" smtClean="0"/>
                        <a:t>5,785</a:t>
                      </a:r>
                      <a:endParaRPr kumimoji="1" lang="ja-JP" altLang="en-US" sz="2000" dirty="0"/>
                    </a:p>
                  </a:txBody>
                  <a:tcPr/>
                </a:tc>
                <a:tc>
                  <a:txBody>
                    <a:bodyPr/>
                    <a:lstStyle/>
                    <a:p>
                      <a:pPr algn="r">
                        <a:lnSpc>
                          <a:spcPct val="150000"/>
                        </a:lnSpc>
                      </a:pPr>
                      <a:r>
                        <a:rPr kumimoji="1" lang="en-US" altLang="ja-JP" sz="2000" dirty="0" smtClean="0"/>
                        <a:t>21,427</a:t>
                      </a:r>
                      <a:endParaRPr kumimoji="1" lang="ja-JP" altLang="en-US" sz="2000" dirty="0"/>
                    </a:p>
                  </a:txBody>
                  <a:tcPr/>
                </a:tc>
                <a:tc>
                  <a:txBody>
                    <a:bodyPr/>
                    <a:lstStyle/>
                    <a:p>
                      <a:pPr algn="r">
                        <a:lnSpc>
                          <a:spcPct val="150000"/>
                        </a:lnSpc>
                      </a:pPr>
                      <a:r>
                        <a:rPr kumimoji="1" lang="en-US" altLang="ja-JP" sz="2000" dirty="0" smtClean="0"/>
                        <a:t>17,249</a:t>
                      </a:r>
                      <a:endParaRPr kumimoji="1" lang="ja-JP" altLang="en-US" sz="2000" dirty="0"/>
                    </a:p>
                  </a:txBody>
                  <a:tcPr/>
                </a:tc>
                <a:tc>
                  <a:txBody>
                    <a:bodyPr/>
                    <a:lstStyle/>
                    <a:p>
                      <a:pPr algn="r">
                        <a:lnSpc>
                          <a:spcPct val="150000"/>
                        </a:lnSpc>
                      </a:pPr>
                      <a:r>
                        <a:rPr kumimoji="1" lang="en-US" altLang="ja-JP" sz="2000" kern="1200" dirty="0" smtClean="0">
                          <a:solidFill>
                            <a:schemeClr val="dk1"/>
                          </a:solidFill>
                          <a:latin typeface="+mn-lt"/>
                          <a:ea typeface="+mn-ea"/>
                          <a:cs typeface="+mn-cs"/>
                        </a:rPr>
                        <a:t>161,855</a:t>
                      </a:r>
                      <a:endParaRPr kumimoji="1" lang="ja-JP" altLang="en-US" sz="2400" dirty="0"/>
                    </a:p>
                  </a:txBody>
                  <a:tcPr/>
                </a:tc>
              </a:tr>
              <a:tr h="528725">
                <a:tc>
                  <a:txBody>
                    <a:bodyPr/>
                    <a:lstStyle/>
                    <a:p>
                      <a:pPr algn="r">
                        <a:lnSpc>
                          <a:spcPct val="150000"/>
                        </a:lnSpc>
                      </a:pPr>
                      <a:r>
                        <a:rPr kumimoji="1" lang="ja-JP" altLang="en-US" sz="2000" dirty="0" smtClean="0"/>
                        <a:t>クローンセットの個数</a:t>
                      </a:r>
                      <a:endParaRPr kumimoji="1" lang="ja-JP" altLang="en-US" sz="2000" dirty="0"/>
                    </a:p>
                  </a:txBody>
                  <a:tcPr/>
                </a:tc>
                <a:tc>
                  <a:txBody>
                    <a:bodyPr/>
                    <a:lstStyle/>
                    <a:p>
                      <a:pPr algn="r">
                        <a:lnSpc>
                          <a:spcPct val="150000"/>
                        </a:lnSpc>
                      </a:pPr>
                      <a:r>
                        <a:rPr kumimoji="1" lang="en-US" altLang="ja-JP" sz="2000" dirty="0" smtClean="0"/>
                        <a:t>1,740</a:t>
                      </a:r>
                      <a:endParaRPr kumimoji="1" lang="ja-JP" altLang="en-US" sz="2000" dirty="0"/>
                    </a:p>
                  </a:txBody>
                  <a:tcPr/>
                </a:tc>
                <a:tc>
                  <a:txBody>
                    <a:bodyPr/>
                    <a:lstStyle/>
                    <a:p>
                      <a:pPr algn="r">
                        <a:lnSpc>
                          <a:spcPct val="150000"/>
                        </a:lnSpc>
                      </a:pPr>
                      <a:r>
                        <a:rPr kumimoji="1" lang="en-US" altLang="ja-JP" sz="2000" dirty="0" smtClean="0"/>
                        <a:t>4,795</a:t>
                      </a:r>
                      <a:endParaRPr kumimoji="1" lang="ja-JP" altLang="en-US" sz="2000" dirty="0"/>
                    </a:p>
                  </a:txBody>
                  <a:tcPr/>
                </a:tc>
                <a:tc>
                  <a:txBody>
                    <a:bodyPr/>
                    <a:lstStyle/>
                    <a:p>
                      <a:pPr algn="r">
                        <a:lnSpc>
                          <a:spcPct val="150000"/>
                        </a:lnSpc>
                      </a:pPr>
                      <a:r>
                        <a:rPr kumimoji="1" lang="en-US" altLang="ja-JP" sz="2000" dirty="0" smtClean="0"/>
                        <a:t>3,792</a:t>
                      </a:r>
                      <a:endParaRPr kumimoji="1" lang="ja-JP" altLang="en-US" sz="2000" dirty="0"/>
                    </a:p>
                  </a:txBody>
                  <a:tcPr/>
                </a:tc>
                <a:tc>
                  <a:txBody>
                    <a:bodyPr/>
                    <a:lstStyle/>
                    <a:p>
                      <a:pPr algn="r">
                        <a:lnSpc>
                          <a:spcPct val="150000"/>
                        </a:lnSpc>
                      </a:pPr>
                      <a:r>
                        <a:rPr kumimoji="1" lang="en-US" altLang="ja-JP" sz="2000" kern="1200" dirty="0" smtClean="0">
                          <a:solidFill>
                            <a:schemeClr val="dk1"/>
                          </a:solidFill>
                          <a:latin typeface="+mn-lt"/>
                          <a:ea typeface="+mn-ea"/>
                          <a:cs typeface="+mn-cs"/>
                        </a:rPr>
                        <a:t>55,663</a:t>
                      </a:r>
                      <a:endParaRPr kumimoji="1" lang="ja-JP" altLang="en-US" sz="2400" dirty="0"/>
                    </a:p>
                  </a:txBody>
                  <a:tcPr/>
                </a:tc>
              </a:tr>
            </a:tbl>
          </a:graphicData>
        </a:graphic>
      </p:graphicFrame>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23</a:t>
            </a:fld>
            <a:endParaRPr kumimoji="1" lang="ja-JP" altLang="en-US"/>
          </a:p>
        </p:txBody>
      </p:sp>
    </p:spTree>
    <p:extLst>
      <p:ext uri="{BB962C8B-B14F-4D97-AF65-F5344CB8AC3E}">
        <p14:creationId xmlns:p14="http://schemas.microsoft.com/office/powerpoint/2010/main" val="14314042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集約可能コードクローン量   </a:t>
            </a:r>
            <a:r>
              <a:rPr lang="en-US" altLang="ja-JP" dirty="0" smtClean="0"/>
              <a:t>(Apache Ant)</a:t>
            </a:r>
            <a:endParaRPr kumimoji="1" lang="ja-JP" altLang="en-US" dirty="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24</a:t>
            </a:fld>
            <a:endParaRPr kumimoji="1" lang="ja-JP" altLang="en-US"/>
          </a:p>
        </p:txBody>
      </p:sp>
      <p:sp>
        <p:nvSpPr>
          <p:cNvPr id="6" name="コンテンツ プレースホルダー 2"/>
          <p:cNvSpPr txBox="1">
            <a:spLocks/>
          </p:cNvSpPr>
          <p:nvPr/>
        </p:nvSpPr>
        <p:spPr>
          <a:xfrm>
            <a:off x="457200" y="1600200"/>
            <a:ext cx="8229600" cy="485313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r>
              <a:rPr lang="en-US" altLang="ja-JP" sz="2800" dirty="0" smtClean="0"/>
              <a:t>CCM</a:t>
            </a:r>
            <a:r>
              <a:rPr lang="ja-JP" altLang="en-US" sz="2800" dirty="0" err="1" smtClean="0"/>
              <a:t>での</a:t>
            </a:r>
            <a:r>
              <a:rPr lang="ja-JP" altLang="en-US" sz="2800" dirty="0" smtClean="0"/>
              <a:t>計測値 </a:t>
            </a:r>
            <a:r>
              <a:rPr lang="en-US" altLang="ja-JP" sz="2800" dirty="0" smtClean="0"/>
              <a:t>9667(</a:t>
            </a:r>
            <a:r>
              <a:rPr lang="ja-JP" altLang="en-US" sz="2800" dirty="0" smtClean="0"/>
              <a:t>行</a:t>
            </a:r>
            <a:r>
              <a:rPr lang="en-US" altLang="ja-JP" sz="2800" dirty="0" smtClean="0"/>
              <a:t>)</a:t>
            </a:r>
            <a:r>
              <a:rPr lang="ja-JP" altLang="en-US" sz="2800" dirty="0" smtClean="0"/>
              <a:t> 実行時間</a:t>
            </a:r>
            <a:r>
              <a:rPr lang="en-US" altLang="ja-JP" sz="2800" dirty="0" smtClean="0"/>
              <a:t>3.45s</a:t>
            </a:r>
            <a:endParaRPr lang="en-US" altLang="ja-JP" dirty="0" smtClean="0"/>
          </a:p>
          <a:p>
            <a:endParaRPr lang="en-US" altLang="ja-JP" dirty="0"/>
          </a:p>
          <a:p>
            <a:endParaRPr lang="en-US" altLang="ja-JP" dirty="0" smtClean="0"/>
          </a:p>
          <a:p>
            <a:endParaRPr lang="en-US" altLang="ja-JP" sz="2400" dirty="0" smtClean="0"/>
          </a:p>
          <a:p>
            <a:endParaRPr lang="en-US" altLang="ja-JP" sz="2400" dirty="0" smtClean="0"/>
          </a:p>
          <a:p>
            <a:endParaRPr lang="en-US" altLang="ja-JP" sz="2400" dirty="0"/>
          </a:p>
          <a:p>
            <a:r>
              <a:rPr lang="ja-JP" altLang="en-US" sz="2400" dirty="0" smtClean="0"/>
              <a:t>集約</a:t>
            </a:r>
            <a:r>
              <a:rPr lang="ja-JP" altLang="en-US" sz="2400" dirty="0"/>
              <a:t>可能</a:t>
            </a:r>
            <a:r>
              <a:rPr lang="ja-JP" altLang="en-US" sz="2400" dirty="0" smtClean="0"/>
              <a:t>コードクローン量の最大値を示したのは　　　焼きなまし法．</a:t>
            </a:r>
            <a:endParaRPr lang="en-US" altLang="ja-JP" sz="2400" dirty="0" smtClean="0"/>
          </a:p>
          <a:p>
            <a:r>
              <a:rPr lang="ja-JP" altLang="en-US" sz="2400" dirty="0"/>
              <a:t>近似率</a:t>
            </a:r>
            <a:r>
              <a:rPr lang="ja-JP" altLang="en-US" sz="2400" dirty="0" smtClean="0"/>
              <a:t>は</a:t>
            </a:r>
            <a:r>
              <a:rPr lang="en-US" altLang="ja-JP" sz="2400" dirty="0" smtClean="0"/>
              <a:t>93</a:t>
            </a:r>
            <a:r>
              <a:rPr lang="en-US" altLang="ja-JP" sz="2400" dirty="0" smtClean="0"/>
              <a:t>%</a:t>
            </a:r>
            <a:r>
              <a:rPr lang="ja-JP" altLang="en-US" sz="2400" dirty="0" smtClean="0"/>
              <a:t>を超えている．</a:t>
            </a:r>
            <a:endParaRPr lang="en-US" altLang="ja-JP" sz="2400" dirty="0" smtClean="0"/>
          </a:p>
          <a:p>
            <a:endParaRPr lang="en-US" altLang="ja-JP" sz="2400" dirty="0" smtClean="0"/>
          </a:p>
          <a:p>
            <a:pPr lvl="1"/>
            <a:endParaRPr lang="en-US" altLang="ja-JP" dirty="0"/>
          </a:p>
          <a:p>
            <a:pPr lvl="1"/>
            <a:endParaRPr lang="en-US" altLang="ja-JP" dirty="0" smtClean="0"/>
          </a:p>
          <a:p>
            <a:pPr lvl="1"/>
            <a:endParaRPr lang="en-US" altLang="ja-JP" dirty="0"/>
          </a:p>
          <a:p>
            <a:pPr lvl="1"/>
            <a:endParaRPr lang="en-US" altLang="ja-JP" dirty="0" smtClean="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735900692"/>
              </p:ext>
            </p:extLst>
          </p:nvPr>
        </p:nvGraphicFramePr>
        <p:xfrm>
          <a:off x="179512" y="2348880"/>
          <a:ext cx="8784975" cy="2194560"/>
        </p:xfrm>
        <a:graphic>
          <a:graphicData uri="http://schemas.openxmlformats.org/drawingml/2006/table">
            <a:tbl>
              <a:tblPr firstRow="1" firstCol="1" bandRow="1">
                <a:tableStyleId>{F5AB1C69-6EDB-4FF4-983F-18BD219EF322}</a:tableStyleId>
              </a:tblPr>
              <a:tblGrid>
                <a:gridCol w="1756995"/>
                <a:gridCol w="1756995"/>
                <a:gridCol w="1756995"/>
                <a:gridCol w="1756995"/>
                <a:gridCol w="1756995"/>
              </a:tblGrid>
              <a:tr h="672440">
                <a:tc>
                  <a:txBody>
                    <a:bodyPr/>
                    <a:lstStyle/>
                    <a:p>
                      <a:pPr algn="r"/>
                      <a:r>
                        <a:rPr kumimoji="1" lang="ja-JP" altLang="en-US" sz="2000" dirty="0" smtClean="0"/>
                        <a:t>アルゴリズム</a:t>
                      </a:r>
                      <a:endParaRPr kumimoji="1" lang="ja-JP" altLang="en-US" sz="2000" dirty="0"/>
                    </a:p>
                  </a:txBody>
                  <a:tcPr/>
                </a:tc>
                <a:tc>
                  <a:txBody>
                    <a:bodyPr/>
                    <a:lstStyle/>
                    <a:p>
                      <a:pPr algn="r"/>
                      <a:r>
                        <a:rPr kumimoji="1" lang="ja-JP" altLang="en-US" sz="2000" dirty="0" smtClean="0"/>
                        <a:t>貪欲法</a:t>
                      </a:r>
                      <a:endParaRPr kumimoji="1" lang="ja-JP" altLang="en-US" sz="2000" dirty="0"/>
                    </a:p>
                  </a:txBody>
                  <a:tcPr/>
                </a:tc>
                <a:tc>
                  <a:txBody>
                    <a:bodyPr/>
                    <a:lstStyle/>
                    <a:p>
                      <a:pPr algn="r"/>
                      <a:r>
                        <a:rPr kumimoji="1" lang="ja-JP" altLang="en-US" sz="2000" dirty="0" smtClean="0"/>
                        <a:t>山登り法</a:t>
                      </a:r>
                      <a:endParaRPr kumimoji="1" lang="ja-JP" altLang="en-US" sz="2000" dirty="0"/>
                    </a:p>
                  </a:txBody>
                  <a:tcPr/>
                </a:tc>
                <a:tc>
                  <a:txBody>
                    <a:bodyPr/>
                    <a:lstStyle/>
                    <a:p>
                      <a:pPr algn="r"/>
                      <a:r>
                        <a:rPr kumimoji="1" lang="ja-JP" altLang="en-US" sz="2000" dirty="0" smtClean="0"/>
                        <a:t>焼きなまし法</a:t>
                      </a:r>
                      <a:endParaRPr kumimoji="1" lang="ja-JP" altLang="en-US" sz="2000" dirty="0"/>
                    </a:p>
                  </a:txBody>
                  <a:tcPr/>
                </a:tc>
                <a:tc>
                  <a:txBody>
                    <a:bodyPr/>
                    <a:lstStyle/>
                    <a:p>
                      <a:pPr algn="r"/>
                      <a:r>
                        <a:rPr kumimoji="1" lang="ja-JP" altLang="en-US" sz="2000" dirty="0" smtClean="0"/>
                        <a:t>遺伝的</a:t>
                      </a:r>
                      <a:endParaRPr kumimoji="1" lang="en-US" altLang="ja-JP" sz="2000" dirty="0" smtClean="0"/>
                    </a:p>
                    <a:p>
                      <a:pPr algn="r"/>
                      <a:r>
                        <a:rPr kumimoji="1" lang="ja-JP" altLang="en-US" sz="2000" dirty="0" smtClean="0"/>
                        <a:t>アルゴリズム</a:t>
                      </a:r>
                      <a:endParaRPr kumimoji="1" lang="ja-JP" altLang="en-US" sz="2000" dirty="0"/>
                    </a:p>
                  </a:txBody>
                  <a:tcPr/>
                </a:tc>
              </a:tr>
              <a:tr h="370840">
                <a:tc>
                  <a:txBody>
                    <a:bodyPr/>
                    <a:lstStyle/>
                    <a:p>
                      <a:pPr algn="r"/>
                      <a:r>
                        <a:rPr kumimoji="1" lang="ja-JP" altLang="en-US" sz="2000" dirty="0" smtClean="0"/>
                        <a:t>集約可能コードクローン量</a:t>
                      </a:r>
                      <a:endParaRPr kumimoji="1" lang="ja-JP" altLang="en-US" sz="2000" dirty="0"/>
                    </a:p>
                  </a:txBody>
                  <a:tcPr/>
                </a:tc>
                <a:tc>
                  <a:txBody>
                    <a:bodyPr/>
                    <a:lstStyle/>
                    <a:p>
                      <a:pPr algn="r" fontAlgn="ctr"/>
                      <a:r>
                        <a:rPr lang="en-US" altLang="ja-JP" sz="2400" b="0" i="0" u="none" strike="noStrike" dirty="0">
                          <a:solidFill>
                            <a:srgbClr val="000000"/>
                          </a:solidFill>
                          <a:effectLst/>
                          <a:latin typeface="ＭＳ Ｐゴシック"/>
                        </a:rPr>
                        <a:t>9045</a:t>
                      </a:r>
                    </a:p>
                  </a:txBody>
                  <a:tcPr marL="6350" marR="6350" marT="6350" marB="0" anchor="ctr"/>
                </a:tc>
                <a:tc>
                  <a:txBody>
                    <a:bodyPr/>
                    <a:lstStyle/>
                    <a:p>
                      <a:pPr algn="r" fontAlgn="ctr"/>
                      <a:r>
                        <a:rPr lang="en-US" altLang="ja-JP" sz="2400" b="0" i="0" u="none" strike="noStrike">
                          <a:solidFill>
                            <a:srgbClr val="000000"/>
                          </a:solidFill>
                          <a:effectLst/>
                          <a:latin typeface="ＭＳ Ｐゴシック"/>
                        </a:rPr>
                        <a:t>9302</a:t>
                      </a:r>
                    </a:p>
                  </a:txBody>
                  <a:tcPr marL="6350" marR="6350" marT="6350" marB="0" anchor="ctr"/>
                </a:tc>
                <a:tc>
                  <a:txBody>
                    <a:bodyPr/>
                    <a:lstStyle/>
                    <a:p>
                      <a:pPr algn="r" fontAlgn="ctr"/>
                      <a:r>
                        <a:rPr lang="en-US" altLang="ja-JP" sz="2400" b="0" i="0" u="none" strike="noStrike">
                          <a:solidFill>
                            <a:srgbClr val="000000"/>
                          </a:solidFill>
                          <a:effectLst/>
                          <a:latin typeface="ＭＳ Ｐゴシック"/>
                        </a:rPr>
                        <a:t>9322</a:t>
                      </a:r>
                    </a:p>
                  </a:txBody>
                  <a:tcPr marL="6350" marR="6350" marT="6350" marB="0" anchor="ctr"/>
                </a:tc>
                <a:tc>
                  <a:txBody>
                    <a:bodyPr/>
                    <a:lstStyle/>
                    <a:p>
                      <a:pPr algn="r" fontAlgn="ctr"/>
                      <a:r>
                        <a:rPr lang="en-US" altLang="ja-JP" sz="2400" b="0" i="0" u="none" strike="noStrike" dirty="0" smtClean="0">
                          <a:solidFill>
                            <a:srgbClr val="000000"/>
                          </a:solidFill>
                          <a:effectLst/>
                          <a:latin typeface="ＭＳ Ｐゴシック"/>
                        </a:rPr>
                        <a:t>9310</a:t>
                      </a:r>
                      <a:endParaRPr lang="en-US" altLang="ja-JP" sz="2400" b="0" i="0" u="none" strike="noStrike" dirty="0">
                        <a:solidFill>
                          <a:srgbClr val="000000"/>
                        </a:solidFill>
                        <a:effectLst/>
                        <a:latin typeface="ＭＳ Ｐゴシック"/>
                      </a:endParaRPr>
                    </a:p>
                  </a:txBody>
                  <a:tcPr marL="6350" marR="6350" marT="6350" marB="0" anchor="ctr"/>
                </a:tc>
              </a:tr>
              <a:tr h="370840">
                <a:tc>
                  <a:txBody>
                    <a:bodyPr/>
                    <a:lstStyle/>
                    <a:p>
                      <a:pPr algn="r"/>
                      <a:r>
                        <a:rPr kumimoji="1" lang="ja-JP" altLang="en-US" sz="2000" dirty="0" smtClean="0"/>
                        <a:t>近似率</a:t>
                      </a:r>
                      <a:endParaRPr kumimoji="1" lang="ja-JP" altLang="en-US" sz="2000" dirty="0"/>
                    </a:p>
                  </a:txBody>
                  <a:tcPr/>
                </a:tc>
                <a:tc>
                  <a:txBody>
                    <a:bodyPr/>
                    <a:lstStyle/>
                    <a:p>
                      <a:pPr algn="r" fontAlgn="ctr"/>
                      <a:r>
                        <a:rPr lang="en-US" altLang="ja-JP" sz="2400" b="0" i="0" u="none" strike="noStrike" dirty="0" smtClean="0">
                          <a:solidFill>
                            <a:srgbClr val="000000"/>
                          </a:solidFill>
                          <a:effectLst/>
                          <a:latin typeface="ＭＳ Ｐゴシック"/>
                        </a:rPr>
                        <a:t>0.936</a:t>
                      </a:r>
                      <a:endParaRPr lang="en-US" altLang="ja-JP"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altLang="ja-JP" sz="2400" b="0" i="0" u="none" strike="noStrike" dirty="0" smtClean="0">
                          <a:solidFill>
                            <a:srgbClr val="000000"/>
                          </a:solidFill>
                          <a:effectLst/>
                          <a:latin typeface="ＭＳ Ｐゴシック"/>
                        </a:rPr>
                        <a:t>0.962</a:t>
                      </a:r>
                      <a:endParaRPr lang="en-US" altLang="ja-JP"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altLang="ja-JP" sz="2400" b="0" i="0" u="none" strike="noStrike" dirty="0" smtClean="0">
                          <a:solidFill>
                            <a:srgbClr val="000000"/>
                          </a:solidFill>
                          <a:effectLst/>
                          <a:latin typeface="ＭＳ Ｐゴシック"/>
                        </a:rPr>
                        <a:t>0.964</a:t>
                      </a:r>
                      <a:endParaRPr lang="en-US" altLang="ja-JP"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altLang="ja-JP" sz="2400" b="0" i="0" u="none" strike="noStrike" dirty="0" smtClean="0">
                          <a:solidFill>
                            <a:srgbClr val="000000"/>
                          </a:solidFill>
                          <a:effectLst/>
                          <a:latin typeface="ＭＳ Ｐゴシック"/>
                        </a:rPr>
                        <a:t>0.963</a:t>
                      </a:r>
                      <a:endParaRPr lang="en-US" altLang="ja-JP" sz="2400" b="0" i="0" u="none" strike="noStrike" dirty="0">
                        <a:solidFill>
                          <a:srgbClr val="000000"/>
                        </a:solidFill>
                        <a:effectLst/>
                        <a:latin typeface="ＭＳ Ｐゴシック"/>
                      </a:endParaRPr>
                    </a:p>
                  </a:txBody>
                  <a:tcPr marL="6350" marR="6350" marT="6350" marB="0" anchor="ctr"/>
                </a:tc>
              </a:tr>
              <a:tr h="370840">
                <a:tc>
                  <a:txBody>
                    <a:bodyPr/>
                    <a:lstStyle/>
                    <a:p>
                      <a:pPr algn="r"/>
                      <a:r>
                        <a:rPr kumimoji="1" lang="ja-JP" altLang="en-US" sz="2000" dirty="0" smtClean="0"/>
                        <a:t>実行時間</a:t>
                      </a:r>
                      <a:endParaRPr kumimoji="1" lang="ja-JP" altLang="en-US" sz="2000" dirty="0"/>
                    </a:p>
                  </a:txBody>
                  <a:tcPr/>
                </a:tc>
                <a:tc>
                  <a:txBody>
                    <a:bodyPr/>
                    <a:lstStyle/>
                    <a:p>
                      <a:pPr algn="r" fontAlgn="ctr"/>
                      <a:r>
                        <a:rPr lang="en-US" sz="2400" b="0" i="0" u="none" strike="noStrike" dirty="0" smtClean="0">
                          <a:solidFill>
                            <a:srgbClr val="000000"/>
                          </a:solidFill>
                          <a:effectLst/>
                          <a:latin typeface="ＭＳ Ｐゴシック"/>
                        </a:rPr>
                        <a:t>1.19s</a:t>
                      </a:r>
                      <a:endParaRPr lang="en-US"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sz="2400" b="0" i="0" u="none" strike="noStrike" dirty="0" smtClean="0">
                          <a:solidFill>
                            <a:srgbClr val="000000"/>
                          </a:solidFill>
                          <a:effectLst/>
                          <a:latin typeface="ＭＳ Ｐゴシック"/>
                        </a:rPr>
                        <a:t>1.33s</a:t>
                      </a:r>
                      <a:endParaRPr lang="en-US"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sz="2400" b="0" i="0" u="none" strike="noStrike" dirty="0" smtClean="0">
                          <a:solidFill>
                            <a:srgbClr val="000000"/>
                          </a:solidFill>
                          <a:effectLst/>
                          <a:latin typeface="ＭＳ Ｐゴシック"/>
                        </a:rPr>
                        <a:t>2.25s</a:t>
                      </a:r>
                      <a:endParaRPr lang="en-US"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sz="2400" b="0" i="0" u="none" strike="noStrike" dirty="0" smtClean="0">
                          <a:solidFill>
                            <a:srgbClr val="000000"/>
                          </a:solidFill>
                          <a:effectLst/>
                          <a:latin typeface="ＭＳ Ｐゴシック"/>
                        </a:rPr>
                        <a:t>2.87s</a:t>
                      </a:r>
                      <a:endParaRPr lang="en-US" sz="2400" b="0" i="0" u="none" strike="noStrike" dirty="0">
                        <a:solidFill>
                          <a:srgbClr val="000000"/>
                        </a:solidFill>
                        <a:effectLst/>
                        <a:latin typeface="ＭＳ Ｐゴシック"/>
                      </a:endParaRPr>
                    </a:p>
                  </a:txBody>
                  <a:tcPr marL="6350" marR="6350" marT="6350" marB="0" anchor="ctr"/>
                </a:tc>
              </a:tr>
            </a:tbl>
          </a:graphicData>
        </a:graphic>
      </p:graphicFrame>
    </p:spTree>
    <p:extLst>
      <p:ext uri="{BB962C8B-B14F-4D97-AF65-F5344CB8AC3E}">
        <p14:creationId xmlns:p14="http://schemas.microsoft.com/office/powerpoint/2010/main" val="41609303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集約可能コードクローン量</a:t>
            </a:r>
            <a:r>
              <a:rPr lang="en-US" altLang="ja-JP" dirty="0" smtClean="0"/>
              <a:t>(</a:t>
            </a:r>
            <a:r>
              <a:rPr lang="en-US" altLang="ja-JP" dirty="0" err="1" smtClean="0"/>
              <a:t>ArgoUML</a:t>
            </a:r>
            <a:r>
              <a:rPr lang="en-US" altLang="ja-JP" dirty="0" smtClean="0"/>
              <a:t>)</a:t>
            </a:r>
            <a:endParaRPr kumimoji="1" lang="ja-JP" altLang="en-US" dirty="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25</a:t>
            </a:fld>
            <a:endParaRPr kumimoji="1" lang="ja-JP" altLang="en-US"/>
          </a:p>
        </p:txBody>
      </p:sp>
      <p:sp>
        <p:nvSpPr>
          <p:cNvPr id="6" name="コンテンツ プレースホルダー 2"/>
          <p:cNvSpPr txBox="1">
            <a:spLocks/>
          </p:cNvSpPr>
          <p:nvPr/>
        </p:nvSpPr>
        <p:spPr>
          <a:xfrm>
            <a:off x="457200" y="1600200"/>
            <a:ext cx="8229600" cy="485313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r>
              <a:rPr lang="en-US" altLang="ja-JP" sz="2800" dirty="0"/>
              <a:t>CCM</a:t>
            </a:r>
            <a:r>
              <a:rPr lang="ja-JP" altLang="en-US" sz="2800" dirty="0" err="1"/>
              <a:t>での</a:t>
            </a:r>
            <a:r>
              <a:rPr lang="ja-JP" altLang="en-US" sz="2800" dirty="0" smtClean="0"/>
              <a:t>計測値 </a:t>
            </a:r>
            <a:r>
              <a:rPr lang="en-US" altLang="ja-JP" sz="2800" dirty="0" smtClean="0"/>
              <a:t>26901(</a:t>
            </a:r>
            <a:r>
              <a:rPr lang="ja-JP" altLang="en-US" sz="2800" dirty="0"/>
              <a:t>行</a:t>
            </a:r>
            <a:r>
              <a:rPr lang="en-US" altLang="ja-JP" sz="2800" dirty="0"/>
              <a:t>)</a:t>
            </a:r>
            <a:r>
              <a:rPr lang="en-US" altLang="ja-JP" sz="2800" dirty="0" smtClean="0"/>
              <a:t> </a:t>
            </a:r>
            <a:r>
              <a:rPr lang="ja-JP" altLang="en-US" sz="2800" dirty="0" smtClean="0"/>
              <a:t>実行時間</a:t>
            </a:r>
            <a:r>
              <a:rPr lang="en-US" altLang="ja-JP" sz="2800" dirty="0" smtClean="0"/>
              <a:t>7.57s</a:t>
            </a:r>
            <a:endParaRPr lang="en-US" altLang="ja-JP" sz="2800" dirty="0"/>
          </a:p>
          <a:p>
            <a:pPr marL="0" indent="0">
              <a:buNone/>
            </a:pPr>
            <a:endParaRPr lang="en-US" altLang="ja-JP" dirty="0" smtClean="0"/>
          </a:p>
          <a:p>
            <a:endParaRPr lang="en-US" altLang="ja-JP" dirty="0"/>
          </a:p>
          <a:p>
            <a:endParaRPr lang="en-US" altLang="ja-JP" dirty="0" smtClean="0"/>
          </a:p>
          <a:p>
            <a:endParaRPr lang="en-US" altLang="ja-JP" sz="2400" dirty="0" smtClean="0"/>
          </a:p>
          <a:p>
            <a:pPr marL="0" indent="0">
              <a:buNone/>
            </a:pPr>
            <a:endParaRPr lang="en-US" altLang="ja-JP" sz="2400" dirty="0"/>
          </a:p>
          <a:p>
            <a:r>
              <a:rPr lang="ja-JP" altLang="en-US" sz="2400" dirty="0" smtClean="0"/>
              <a:t>集約</a:t>
            </a:r>
            <a:r>
              <a:rPr lang="ja-JP" altLang="en-US" sz="2400" dirty="0"/>
              <a:t>可能</a:t>
            </a:r>
            <a:r>
              <a:rPr lang="ja-JP" altLang="en-US" sz="2400" dirty="0" smtClean="0"/>
              <a:t>コードクローン量の最大値を示したのは　　　遺伝的アルゴリズム．</a:t>
            </a:r>
            <a:endParaRPr lang="en-US" altLang="ja-JP" sz="2400" dirty="0" smtClean="0"/>
          </a:p>
          <a:p>
            <a:r>
              <a:rPr lang="ja-JP" altLang="en-US" sz="2400" dirty="0" smtClean="0"/>
              <a:t>近似率</a:t>
            </a:r>
            <a:r>
              <a:rPr lang="ja-JP" altLang="en-US" sz="2400" dirty="0" smtClean="0"/>
              <a:t>は</a:t>
            </a:r>
            <a:r>
              <a:rPr lang="en-US" altLang="ja-JP" sz="2400" dirty="0" smtClean="0"/>
              <a:t>91</a:t>
            </a:r>
            <a:r>
              <a:rPr lang="en-US" altLang="ja-JP" sz="2400" dirty="0" smtClean="0"/>
              <a:t>%</a:t>
            </a:r>
            <a:r>
              <a:rPr lang="ja-JP" altLang="en-US" sz="2400" dirty="0" smtClean="0"/>
              <a:t>を超えている．</a:t>
            </a:r>
            <a:endParaRPr lang="en-US" altLang="ja-JP" sz="2400" dirty="0" smtClean="0"/>
          </a:p>
          <a:p>
            <a:endParaRPr lang="en-US" altLang="ja-JP" sz="2400" dirty="0" smtClean="0"/>
          </a:p>
          <a:p>
            <a:pPr lvl="1"/>
            <a:endParaRPr lang="en-US" altLang="ja-JP" dirty="0"/>
          </a:p>
          <a:p>
            <a:pPr lvl="1"/>
            <a:endParaRPr lang="en-US" altLang="ja-JP" dirty="0" smtClean="0"/>
          </a:p>
          <a:p>
            <a:pPr lvl="1"/>
            <a:endParaRPr lang="en-US" altLang="ja-JP" dirty="0"/>
          </a:p>
          <a:p>
            <a:pPr lvl="1"/>
            <a:endParaRPr lang="en-US" altLang="ja-JP" dirty="0" smtClean="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863940438"/>
              </p:ext>
            </p:extLst>
          </p:nvPr>
        </p:nvGraphicFramePr>
        <p:xfrm>
          <a:off x="179512" y="2492896"/>
          <a:ext cx="8784975" cy="2194560"/>
        </p:xfrm>
        <a:graphic>
          <a:graphicData uri="http://schemas.openxmlformats.org/drawingml/2006/table">
            <a:tbl>
              <a:tblPr firstRow="1" firstCol="1" bandRow="1">
                <a:tableStyleId>{F5AB1C69-6EDB-4FF4-983F-18BD219EF322}</a:tableStyleId>
              </a:tblPr>
              <a:tblGrid>
                <a:gridCol w="1756995"/>
                <a:gridCol w="1756995"/>
                <a:gridCol w="1756995"/>
                <a:gridCol w="1756995"/>
                <a:gridCol w="1756995"/>
              </a:tblGrid>
              <a:tr h="672440">
                <a:tc>
                  <a:txBody>
                    <a:bodyPr/>
                    <a:lstStyle/>
                    <a:p>
                      <a:pPr algn="r"/>
                      <a:r>
                        <a:rPr kumimoji="1" lang="ja-JP" altLang="en-US" sz="2000" dirty="0" smtClean="0"/>
                        <a:t>アルゴリズム</a:t>
                      </a:r>
                      <a:endParaRPr kumimoji="1" lang="ja-JP" altLang="en-US" sz="2000" dirty="0"/>
                    </a:p>
                  </a:txBody>
                  <a:tcPr/>
                </a:tc>
                <a:tc>
                  <a:txBody>
                    <a:bodyPr/>
                    <a:lstStyle/>
                    <a:p>
                      <a:pPr algn="r"/>
                      <a:r>
                        <a:rPr kumimoji="1" lang="ja-JP" altLang="en-US" sz="2000" dirty="0" smtClean="0"/>
                        <a:t>貪欲法</a:t>
                      </a:r>
                      <a:endParaRPr kumimoji="1" lang="ja-JP" altLang="en-US" sz="2000" dirty="0"/>
                    </a:p>
                  </a:txBody>
                  <a:tcPr/>
                </a:tc>
                <a:tc>
                  <a:txBody>
                    <a:bodyPr/>
                    <a:lstStyle/>
                    <a:p>
                      <a:pPr algn="r"/>
                      <a:r>
                        <a:rPr kumimoji="1" lang="ja-JP" altLang="en-US" sz="2000" dirty="0" smtClean="0"/>
                        <a:t>山登り法</a:t>
                      </a:r>
                      <a:endParaRPr kumimoji="1" lang="ja-JP" altLang="en-US" sz="2000" dirty="0"/>
                    </a:p>
                  </a:txBody>
                  <a:tcPr/>
                </a:tc>
                <a:tc>
                  <a:txBody>
                    <a:bodyPr/>
                    <a:lstStyle/>
                    <a:p>
                      <a:pPr algn="r"/>
                      <a:r>
                        <a:rPr kumimoji="1" lang="ja-JP" altLang="en-US" sz="2000" dirty="0" smtClean="0"/>
                        <a:t>焼きなまし法</a:t>
                      </a:r>
                      <a:endParaRPr kumimoji="1" lang="ja-JP" altLang="en-US" sz="2000" dirty="0"/>
                    </a:p>
                  </a:txBody>
                  <a:tcPr/>
                </a:tc>
                <a:tc>
                  <a:txBody>
                    <a:bodyPr/>
                    <a:lstStyle/>
                    <a:p>
                      <a:pPr algn="r"/>
                      <a:r>
                        <a:rPr kumimoji="1" lang="ja-JP" altLang="en-US" sz="2000" dirty="0" smtClean="0"/>
                        <a:t>遺伝的</a:t>
                      </a:r>
                      <a:endParaRPr kumimoji="1" lang="en-US" altLang="ja-JP" sz="2000" dirty="0" smtClean="0"/>
                    </a:p>
                    <a:p>
                      <a:pPr algn="r"/>
                      <a:r>
                        <a:rPr kumimoji="1" lang="ja-JP" altLang="en-US" sz="2000" dirty="0" smtClean="0"/>
                        <a:t>アルゴリズム</a:t>
                      </a:r>
                      <a:endParaRPr kumimoji="1" lang="ja-JP" altLang="en-US" sz="2000" dirty="0"/>
                    </a:p>
                  </a:txBody>
                  <a:tcPr/>
                </a:tc>
              </a:tr>
              <a:tr h="370840">
                <a:tc>
                  <a:txBody>
                    <a:bodyPr/>
                    <a:lstStyle/>
                    <a:p>
                      <a:pPr algn="r"/>
                      <a:r>
                        <a:rPr kumimoji="1" lang="ja-JP" altLang="en-US" sz="2000" dirty="0" smtClean="0"/>
                        <a:t>集約可能コードクローン量</a:t>
                      </a:r>
                      <a:endParaRPr kumimoji="1" lang="ja-JP" altLang="en-US" sz="2000" dirty="0"/>
                    </a:p>
                  </a:txBody>
                  <a:tcPr/>
                </a:tc>
                <a:tc>
                  <a:txBody>
                    <a:bodyPr/>
                    <a:lstStyle/>
                    <a:p>
                      <a:pPr algn="r" fontAlgn="ctr"/>
                      <a:r>
                        <a:rPr lang="en-US" altLang="ja-JP" sz="2400" b="0" i="0" u="none" strike="noStrike" dirty="0">
                          <a:solidFill>
                            <a:srgbClr val="000000"/>
                          </a:solidFill>
                          <a:effectLst/>
                          <a:latin typeface="ＭＳ Ｐゴシック"/>
                        </a:rPr>
                        <a:t>24616</a:t>
                      </a:r>
                    </a:p>
                  </a:txBody>
                  <a:tcPr marL="6350" marR="6350" marT="6350" marB="0" anchor="ctr"/>
                </a:tc>
                <a:tc>
                  <a:txBody>
                    <a:bodyPr/>
                    <a:lstStyle/>
                    <a:p>
                      <a:pPr algn="r" fontAlgn="ctr"/>
                      <a:r>
                        <a:rPr lang="en-US" altLang="ja-JP" sz="2400" b="0" i="0" u="none" strike="noStrike" dirty="0">
                          <a:solidFill>
                            <a:srgbClr val="000000"/>
                          </a:solidFill>
                          <a:effectLst/>
                          <a:latin typeface="ＭＳ Ｐゴシック"/>
                        </a:rPr>
                        <a:t>25189</a:t>
                      </a:r>
                    </a:p>
                  </a:txBody>
                  <a:tcPr marL="6350" marR="6350" marT="6350" marB="0" anchor="ctr"/>
                </a:tc>
                <a:tc>
                  <a:txBody>
                    <a:bodyPr/>
                    <a:lstStyle/>
                    <a:p>
                      <a:pPr algn="r" fontAlgn="ctr"/>
                      <a:r>
                        <a:rPr lang="en-US" altLang="ja-JP" sz="2400" b="0" i="0" u="none" strike="noStrike" dirty="0" smtClean="0">
                          <a:solidFill>
                            <a:srgbClr val="000000"/>
                          </a:solidFill>
                          <a:effectLst/>
                          <a:latin typeface="ＭＳ Ｐゴシック"/>
                        </a:rPr>
                        <a:t>24659</a:t>
                      </a:r>
                      <a:endParaRPr lang="en-US" altLang="ja-JP"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altLang="ja-JP" sz="2400" b="0" i="0" u="none" strike="noStrike" dirty="0">
                          <a:solidFill>
                            <a:srgbClr val="000000"/>
                          </a:solidFill>
                          <a:effectLst/>
                          <a:latin typeface="ＭＳ Ｐゴシック"/>
                        </a:rPr>
                        <a:t>25200</a:t>
                      </a:r>
                    </a:p>
                  </a:txBody>
                  <a:tcPr marL="6350" marR="6350" marT="6350" marB="0" anchor="ctr"/>
                </a:tc>
              </a:tr>
              <a:tr h="370840">
                <a:tc>
                  <a:txBody>
                    <a:bodyPr/>
                    <a:lstStyle/>
                    <a:p>
                      <a:pPr algn="r"/>
                      <a:r>
                        <a:rPr kumimoji="1" lang="ja-JP" altLang="en-US" sz="2000" dirty="0" smtClean="0"/>
                        <a:t>近似率</a:t>
                      </a:r>
                      <a:endParaRPr kumimoji="1" lang="ja-JP" altLang="en-US" sz="2000" dirty="0"/>
                    </a:p>
                  </a:txBody>
                  <a:tcPr/>
                </a:tc>
                <a:tc>
                  <a:txBody>
                    <a:bodyPr/>
                    <a:lstStyle/>
                    <a:p>
                      <a:pPr algn="r" fontAlgn="ctr"/>
                      <a:r>
                        <a:rPr lang="en-US" altLang="ja-JP" sz="2400" b="0" i="0" u="none" strike="noStrike" dirty="0" smtClean="0">
                          <a:solidFill>
                            <a:srgbClr val="000000"/>
                          </a:solidFill>
                          <a:effectLst/>
                          <a:latin typeface="ＭＳ Ｐゴシック"/>
                        </a:rPr>
                        <a:t>0.915</a:t>
                      </a:r>
                      <a:endParaRPr lang="en-US" altLang="ja-JP"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altLang="ja-JP" sz="2400" b="0" i="0" u="none" strike="noStrike" dirty="0" smtClean="0">
                          <a:solidFill>
                            <a:srgbClr val="000000"/>
                          </a:solidFill>
                          <a:effectLst/>
                          <a:latin typeface="ＭＳ Ｐゴシック"/>
                        </a:rPr>
                        <a:t>0.936</a:t>
                      </a:r>
                      <a:endParaRPr lang="en-US" altLang="ja-JP"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altLang="ja-JP" sz="2400" b="0" i="0" u="none" strike="noStrike" dirty="0" smtClean="0">
                          <a:solidFill>
                            <a:srgbClr val="000000"/>
                          </a:solidFill>
                          <a:effectLst/>
                          <a:latin typeface="ＭＳ Ｐゴシック"/>
                        </a:rPr>
                        <a:t>0.917</a:t>
                      </a:r>
                      <a:endParaRPr lang="en-US" altLang="ja-JP"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altLang="ja-JP" sz="2400" b="0" i="0" u="none" strike="noStrike" dirty="0" smtClean="0">
                          <a:solidFill>
                            <a:srgbClr val="000000"/>
                          </a:solidFill>
                          <a:effectLst/>
                          <a:latin typeface="ＭＳ Ｐゴシック"/>
                        </a:rPr>
                        <a:t>0.937</a:t>
                      </a:r>
                      <a:endParaRPr lang="en-US" altLang="ja-JP" sz="2400" b="0" i="0" u="none" strike="noStrike" dirty="0">
                        <a:solidFill>
                          <a:srgbClr val="000000"/>
                        </a:solidFill>
                        <a:effectLst/>
                        <a:latin typeface="ＭＳ Ｐゴシック"/>
                      </a:endParaRPr>
                    </a:p>
                  </a:txBody>
                  <a:tcPr marL="6350" marR="6350" marT="6350" marB="0" anchor="ctr"/>
                </a:tc>
              </a:tr>
              <a:tr h="370840">
                <a:tc>
                  <a:txBody>
                    <a:bodyPr/>
                    <a:lstStyle/>
                    <a:p>
                      <a:pPr algn="r"/>
                      <a:r>
                        <a:rPr kumimoji="1" lang="ja-JP" altLang="en-US" sz="2000" dirty="0" smtClean="0"/>
                        <a:t>実行時間</a:t>
                      </a:r>
                      <a:endParaRPr kumimoji="1" lang="ja-JP" altLang="en-US" sz="2000" dirty="0"/>
                    </a:p>
                  </a:txBody>
                  <a:tcPr/>
                </a:tc>
                <a:tc>
                  <a:txBody>
                    <a:bodyPr/>
                    <a:lstStyle/>
                    <a:p>
                      <a:pPr algn="r" fontAlgn="ctr"/>
                      <a:r>
                        <a:rPr lang="en-US" sz="2400" b="0" i="0" u="none" strike="noStrike" dirty="0" smtClean="0">
                          <a:solidFill>
                            <a:srgbClr val="000000"/>
                          </a:solidFill>
                          <a:effectLst/>
                          <a:latin typeface="ＭＳ Ｐゴシック"/>
                        </a:rPr>
                        <a:t>3.51s</a:t>
                      </a:r>
                      <a:endParaRPr lang="en-US"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sz="2400" b="0" i="0" u="none" strike="noStrike" dirty="0" smtClean="0">
                          <a:solidFill>
                            <a:srgbClr val="000000"/>
                          </a:solidFill>
                          <a:effectLst/>
                          <a:latin typeface="ＭＳ Ｐゴシック"/>
                        </a:rPr>
                        <a:t>8.47s</a:t>
                      </a:r>
                      <a:endParaRPr lang="en-US"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sz="2400" b="0" i="0" u="none" strike="noStrike" dirty="0" smtClean="0">
                          <a:solidFill>
                            <a:srgbClr val="000000"/>
                          </a:solidFill>
                          <a:effectLst/>
                          <a:latin typeface="ＭＳ Ｐゴシック"/>
                        </a:rPr>
                        <a:t>6.35s</a:t>
                      </a:r>
                      <a:endParaRPr lang="en-US"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sz="2400" b="0" i="0" u="none" strike="noStrike" dirty="0" smtClean="0">
                          <a:solidFill>
                            <a:srgbClr val="000000"/>
                          </a:solidFill>
                          <a:effectLst/>
                          <a:latin typeface="ＭＳ Ｐゴシック"/>
                        </a:rPr>
                        <a:t>5.90s</a:t>
                      </a:r>
                      <a:endParaRPr lang="en-US" sz="2400" b="0" i="0" u="none" strike="noStrike" dirty="0">
                        <a:solidFill>
                          <a:srgbClr val="000000"/>
                        </a:solidFill>
                        <a:effectLst/>
                        <a:latin typeface="ＭＳ Ｐゴシック"/>
                      </a:endParaRPr>
                    </a:p>
                  </a:txBody>
                  <a:tcPr marL="6350" marR="6350" marT="6350" marB="0" anchor="ctr"/>
                </a:tc>
              </a:tr>
            </a:tbl>
          </a:graphicData>
        </a:graphic>
      </p:graphicFrame>
    </p:spTree>
    <p:extLst>
      <p:ext uri="{BB962C8B-B14F-4D97-AF65-F5344CB8AC3E}">
        <p14:creationId xmlns:p14="http://schemas.microsoft.com/office/powerpoint/2010/main" val="29900657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集約可能コードクローン量</a:t>
            </a:r>
            <a:r>
              <a:rPr lang="en-US" altLang="ja-JP" dirty="0" smtClean="0"/>
              <a:t/>
            </a:r>
            <a:br>
              <a:rPr lang="en-US" altLang="ja-JP" dirty="0" smtClean="0"/>
            </a:br>
            <a:r>
              <a:rPr lang="en-US" altLang="ja-JP" dirty="0" smtClean="0"/>
              <a:t>(Xerces)</a:t>
            </a:r>
            <a:endParaRPr kumimoji="1" lang="ja-JP" altLang="en-US" dirty="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26</a:t>
            </a:fld>
            <a:endParaRPr kumimoji="1" lang="ja-JP" altLang="en-US"/>
          </a:p>
        </p:txBody>
      </p:sp>
      <p:sp>
        <p:nvSpPr>
          <p:cNvPr id="6" name="コンテンツ プレースホルダー 2"/>
          <p:cNvSpPr txBox="1">
            <a:spLocks/>
          </p:cNvSpPr>
          <p:nvPr/>
        </p:nvSpPr>
        <p:spPr>
          <a:xfrm>
            <a:off x="457200" y="1600200"/>
            <a:ext cx="8229600" cy="485313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r>
              <a:rPr lang="en-US" altLang="ja-JP" sz="2800" dirty="0"/>
              <a:t>CCM</a:t>
            </a:r>
            <a:r>
              <a:rPr lang="ja-JP" altLang="en-US" sz="2800" dirty="0" err="1"/>
              <a:t>での</a:t>
            </a:r>
            <a:r>
              <a:rPr lang="ja-JP" altLang="en-US" sz="2800" dirty="0" smtClean="0"/>
              <a:t>計測値</a:t>
            </a:r>
            <a:r>
              <a:rPr lang="ja-JP" altLang="en-US" sz="2800" dirty="0"/>
              <a:t> </a:t>
            </a:r>
            <a:r>
              <a:rPr lang="en-US" altLang="ja-JP" sz="2800" dirty="0" smtClean="0"/>
              <a:t>24336</a:t>
            </a:r>
            <a:r>
              <a:rPr lang="en-US" altLang="ja-JP" sz="2800" dirty="0"/>
              <a:t>(</a:t>
            </a:r>
            <a:r>
              <a:rPr lang="ja-JP" altLang="en-US" sz="2800" dirty="0"/>
              <a:t>行</a:t>
            </a:r>
            <a:r>
              <a:rPr lang="en-US" altLang="ja-JP" sz="2800" dirty="0"/>
              <a:t>) </a:t>
            </a:r>
            <a:r>
              <a:rPr lang="ja-JP" altLang="en-US" sz="2800" dirty="0"/>
              <a:t>実行</a:t>
            </a:r>
            <a:r>
              <a:rPr lang="ja-JP" altLang="en-US" sz="2800" dirty="0" smtClean="0"/>
              <a:t>時間</a:t>
            </a:r>
            <a:r>
              <a:rPr lang="en-US" altLang="ja-JP" sz="2800" dirty="0" smtClean="0"/>
              <a:t>7.11s</a:t>
            </a:r>
            <a:endParaRPr lang="en-US" altLang="ja-JP" sz="2800" dirty="0"/>
          </a:p>
          <a:p>
            <a:endParaRPr lang="en-US" altLang="ja-JP" dirty="0"/>
          </a:p>
          <a:p>
            <a:pPr marL="0" indent="0">
              <a:buNone/>
            </a:pPr>
            <a:endParaRPr lang="en-US" altLang="ja-JP" dirty="0" smtClean="0"/>
          </a:p>
          <a:p>
            <a:endParaRPr lang="en-US" altLang="ja-JP" dirty="0"/>
          </a:p>
          <a:p>
            <a:endParaRPr lang="en-US" altLang="ja-JP" dirty="0" smtClean="0"/>
          </a:p>
          <a:p>
            <a:endParaRPr lang="en-US" altLang="ja-JP" sz="2400" dirty="0" smtClean="0"/>
          </a:p>
          <a:p>
            <a:r>
              <a:rPr lang="ja-JP" altLang="en-US" sz="2400" dirty="0" smtClean="0"/>
              <a:t>集約</a:t>
            </a:r>
            <a:r>
              <a:rPr lang="ja-JP" altLang="en-US" sz="2400" dirty="0"/>
              <a:t>可能</a:t>
            </a:r>
            <a:r>
              <a:rPr lang="ja-JP" altLang="en-US" sz="2400" dirty="0" smtClean="0"/>
              <a:t>コードクローン量の最大値を示したのは　　　</a:t>
            </a:r>
            <a:r>
              <a:rPr lang="ja-JP" altLang="en-US" sz="2400" dirty="0"/>
              <a:t>遺伝的</a:t>
            </a:r>
            <a:r>
              <a:rPr lang="ja-JP" altLang="en-US" sz="2400" dirty="0" smtClean="0"/>
              <a:t>アルゴリズム．</a:t>
            </a:r>
            <a:endParaRPr lang="en-US" altLang="ja-JP" sz="2400" dirty="0" smtClean="0"/>
          </a:p>
          <a:p>
            <a:r>
              <a:rPr lang="ja-JP" altLang="en-US" sz="2400" dirty="0"/>
              <a:t>近似率</a:t>
            </a:r>
            <a:r>
              <a:rPr lang="ja-JP" altLang="en-US" sz="2400" dirty="0" smtClean="0"/>
              <a:t>は</a:t>
            </a:r>
            <a:r>
              <a:rPr lang="en-US" altLang="ja-JP" sz="2400" dirty="0" smtClean="0"/>
              <a:t>85</a:t>
            </a:r>
            <a:r>
              <a:rPr lang="en-US" altLang="ja-JP" sz="2400" dirty="0" smtClean="0"/>
              <a:t>%</a:t>
            </a:r>
            <a:r>
              <a:rPr lang="ja-JP" altLang="en-US" sz="2400" dirty="0" smtClean="0"/>
              <a:t>以上．</a:t>
            </a:r>
            <a:endParaRPr lang="en-US" altLang="ja-JP" sz="2400" dirty="0" smtClean="0"/>
          </a:p>
          <a:p>
            <a:endParaRPr lang="en-US" altLang="ja-JP" sz="2400" dirty="0" smtClean="0"/>
          </a:p>
          <a:p>
            <a:pPr lvl="1"/>
            <a:endParaRPr lang="en-US" altLang="ja-JP" dirty="0"/>
          </a:p>
          <a:p>
            <a:pPr lvl="1"/>
            <a:endParaRPr lang="en-US" altLang="ja-JP" dirty="0" smtClean="0"/>
          </a:p>
          <a:p>
            <a:pPr lvl="1"/>
            <a:endParaRPr lang="en-US" altLang="ja-JP" dirty="0"/>
          </a:p>
          <a:p>
            <a:pPr lvl="1"/>
            <a:endParaRPr lang="en-US" altLang="ja-JP" dirty="0" smtClean="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2183927828"/>
              </p:ext>
            </p:extLst>
          </p:nvPr>
        </p:nvGraphicFramePr>
        <p:xfrm>
          <a:off x="179512" y="2348880"/>
          <a:ext cx="8784975" cy="2194560"/>
        </p:xfrm>
        <a:graphic>
          <a:graphicData uri="http://schemas.openxmlformats.org/drawingml/2006/table">
            <a:tbl>
              <a:tblPr firstRow="1" firstCol="1" bandRow="1">
                <a:tableStyleId>{F5AB1C69-6EDB-4FF4-983F-18BD219EF322}</a:tableStyleId>
              </a:tblPr>
              <a:tblGrid>
                <a:gridCol w="1756995"/>
                <a:gridCol w="1756995"/>
                <a:gridCol w="1756995"/>
                <a:gridCol w="1756995"/>
                <a:gridCol w="1756995"/>
              </a:tblGrid>
              <a:tr h="672440">
                <a:tc>
                  <a:txBody>
                    <a:bodyPr/>
                    <a:lstStyle/>
                    <a:p>
                      <a:pPr algn="r"/>
                      <a:r>
                        <a:rPr kumimoji="1" lang="ja-JP" altLang="en-US" sz="2000" dirty="0" smtClean="0"/>
                        <a:t>アルゴリズム</a:t>
                      </a:r>
                      <a:endParaRPr kumimoji="1" lang="ja-JP" altLang="en-US" sz="2000" dirty="0"/>
                    </a:p>
                  </a:txBody>
                  <a:tcPr/>
                </a:tc>
                <a:tc>
                  <a:txBody>
                    <a:bodyPr/>
                    <a:lstStyle/>
                    <a:p>
                      <a:pPr algn="r"/>
                      <a:r>
                        <a:rPr kumimoji="1" lang="ja-JP" altLang="en-US" sz="2000" dirty="0" smtClean="0"/>
                        <a:t>貪欲法</a:t>
                      </a:r>
                      <a:endParaRPr kumimoji="1" lang="ja-JP" altLang="en-US" sz="2000" dirty="0"/>
                    </a:p>
                  </a:txBody>
                  <a:tcPr/>
                </a:tc>
                <a:tc>
                  <a:txBody>
                    <a:bodyPr/>
                    <a:lstStyle/>
                    <a:p>
                      <a:pPr algn="r"/>
                      <a:r>
                        <a:rPr kumimoji="1" lang="ja-JP" altLang="en-US" sz="2000" dirty="0" smtClean="0"/>
                        <a:t>山登り法</a:t>
                      </a:r>
                      <a:endParaRPr kumimoji="1" lang="ja-JP" altLang="en-US" sz="2000" dirty="0"/>
                    </a:p>
                  </a:txBody>
                  <a:tcPr/>
                </a:tc>
                <a:tc>
                  <a:txBody>
                    <a:bodyPr/>
                    <a:lstStyle/>
                    <a:p>
                      <a:pPr algn="r"/>
                      <a:r>
                        <a:rPr kumimoji="1" lang="ja-JP" altLang="en-US" sz="2000" dirty="0" smtClean="0"/>
                        <a:t>焼きなまし法</a:t>
                      </a:r>
                      <a:endParaRPr kumimoji="1" lang="ja-JP" altLang="en-US" sz="2000" dirty="0"/>
                    </a:p>
                  </a:txBody>
                  <a:tcPr/>
                </a:tc>
                <a:tc>
                  <a:txBody>
                    <a:bodyPr/>
                    <a:lstStyle/>
                    <a:p>
                      <a:pPr algn="r"/>
                      <a:r>
                        <a:rPr kumimoji="1" lang="ja-JP" altLang="en-US" sz="2000" dirty="0" smtClean="0"/>
                        <a:t>遺伝的</a:t>
                      </a:r>
                      <a:endParaRPr kumimoji="1" lang="en-US" altLang="ja-JP" sz="2000" dirty="0" smtClean="0"/>
                    </a:p>
                    <a:p>
                      <a:pPr algn="r"/>
                      <a:r>
                        <a:rPr kumimoji="1" lang="ja-JP" altLang="en-US" sz="2000" dirty="0" smtClean="0"/>
                        <a:t>アルゴリズム</a:t>
                      </a:r>
                      <a:endParaRPr kumimoji="1" lang="ja-JP" altLang="en-US" sz="2000" dirty="0"/>
                    </a:p>
                  </a:txBody>
                  <a:tcPr/>
                </a:tc>
              </a:tr>
              <a:tr h="370840">
                <a:tc>
                  <a:txBody>
                    <a:bodyPr/>
                    <a:lstStyle/>
                    <a:p>
                      <a:pPr algn="r"/>
                      <a:r>
                        <a:rPr kumimoji="1" lang="ja-JP" altLang="en-US" sz="2000" dirty="0" smtClean="0"/>
                        <a:t>集約可能コードクローン量</a:t>
                      </a:r>
                      <a:endParaRPr kumimoji="1" lang="ja-JP" altLang="en-US" sz="2000" dirty="0"/>
                    </a:p>
                  </a:txBody>
                  <a:tcPr/>
                </a:tc>
                <a:tc>
                  <a:txBody>
                    <a:bodyPr/>
                    <a:lstStyle/>
                    <a:p>
                      <a:pPr algn="r" fontAlgn="ctr"/>
                      <a:r>
                        <a:rPr lang="en-US" altLang="ja-JP" sz="2400" b="0" i="0" u="none" strike="noStrike" dirty="0">
                          <a:solidFill>
                            <a:srgbClr val="000000"/>
                          </a:solidFill>
                          <a:effectLst/>
                          <a:latin typeface="ＭＳ Ｐゴシック"/>
                        </a:rPr>
                        <a:t>20890</a:t>
                      </a:r>
                    </a:p>
                  </a:txBody>
                  <a:tcPr marL="6350" marR="6350" marT="6350" marB="0" anchor="ctr"/>
                </a:tc>
                <a:tc>
                  <a:txBody>
                    <a:bodyPr/>
                    <a:lstStyle/>
                    <a:p>
                      <a:pPr algn="r" fontAlgn="ctr"/>
                      <a:r>
                        <a:rPr lang="en-US" altLang="ja-JP" sz="2400" b="0" i="0" u="none" strike="noStrike" dirty="0">
                          <a:solidFill>
                            <a:srgbClr val="000000"/>
                          </a:solidFill>
                          <a:effectLst/>
                          <a:latin typeface="ＭＳ Ｐゴシック"/>
                        </a:rPr>
                        <a:t>21761</a:t>
                      </a:r>
                    </a:p>
                  </a:txBody>
                  <a:tcPr marL="6350" marR="6350" marT="6350" marB="0" anchor="ctr"/>
                </a:tc>
                <a:tc>
                  <a:txBody>
                    <a:bodyPr/>
                    <a:lstStyle/>
                    <a:p>
                      <a:pPr algn="r" fontAlgn="ctr"/>
                      <a:r>
                        <a:rPr lang="en-US" altLang="ja-JP" sz="2400" b="0" i="0" u="none" strike="noStrike" dirty="0">
                          <a:solidFill>
                            <a:srgbClr val="000000"/>
                          </a:solidFill>
                          <a:effectLst/>
                          <a:latin typeface="ＭＳ Ｐゴシック"/>
                        </a:rPr>
                        <a:t>21650</a:t>
                      </a:r>
                    </a:p>
                  </a:txBody>
                  <a:tcPr marL="6350" marR="6350" marT="6350" marB="0" anchor="ctr"/>
                </a:tc>
                <a:tc>
                  <a:txBody>
                    <a:bodyPr/>
                    <a:lstStyle/>
                    <a:p>
                      <a:pPr algn="r" fontAlgn="ctr"/>
                      <a:r>
                        <a:rPr lang="en-US" altLang="ja-JP" sz="2400" b="0" i="0" u="none" strike="noStrike" dirty="0" smtClean="0">
                          <a:solidFill>
                            <a:srgbClr val="000000"/>
                          </a:solidFill>
                          <a:effectLst/>
                          <a:latin typeface="ＭＳ Ｐゴシック"/>
                        </a:rPr>
                        <a:t>21766</a:t>
                      </a:r>
                      <a:endParaRPr lang="en-US" altLang="ja-JP" sz="2400" b="0" i="0" u="none" strike="noStrike" dirty="0">
                        <a:solidFill>
                          <a:srgbClr val="000000"/>
                        </a:solidFill>
                        <a:effectLst/>
                        <a:latin typeface="ＭＳ Ｐゴシック"/>
                      </a:endParaRPr>
                    </a:p>
                  </a:txBody>
                  <a:tcPr marL="6350" marR="6350" marT="6350" marB="0" anchor="ctr"/>
                </a:tc>
              </a:tr>
              <a:tr h="370840">
                <a:tc>
                  <a:txBody>
                    <a:bodyPr/>
                    <a:lstStyle/>
                    <a:p>
                      <a:pPr algn="r"/>
                      <a:r>
                        <a:rPr kumimoji="1" lang="ja-JP" altLang="en-US" sz="2000" dirty="0" smtClean="0"/>
                        <a:t>近似率</a:t>
                      </a:r>
                      <a:endParaRPr kumimoji="1" lang="ja-JP" altLang="en-US" sz="2000" dirty="0"/>
                    </a:p>
                  </a:txBody>
                  <a:tcPr/>
                </a:tc>
                <a:tc>
                  <a:txBody>
                    <a:bodyPr/>
                    <a:lstStyle/>
                    <a:p>
                      <a:pPr algn="r" fontAlgn="ctr"/>
                      <a:r>
                        <a:rPr lang="en-US" altLang="ja-JP" sz="2400" b="0" i="0" u="none" strike="noStrike" dirty="0" smtClean="0">
                          <a:solidFill>
                            <a:srgbClr val="000000"/>
                          </a:solidFill>
                          <a:effectLst/>
                          <a:latin typeface="ＭＳ Ｐゴシック"/>
                        </a:rPr>
                        <a:t>0.858</a:t>
                      </a:r>
                      <a:endParaRPr lang="en-US" altLang="ja-JP"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altLang="ja-JP" sz="2400" b="0" i="0" u="none" strike="noStrike" dirty="0" smtClean="0">
                          <a:solidFill>
                            <a:srgbClr val="000000"/>
                          </a:solidFill>
                          <a:effectLst/>
                          <a:latin typeface="ＭＳ Ｐゴシック"/>
                        </a:rPr>
                        <a:t>0.894</a:t>
                      </a:r>
                      <a:endParaRPr lang="en-US" altLang="ja-JP"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altLang="ja-JP" sz="2400" b="0" i="0" u="none" strike="noStrike" dirty="0" smtClean="0">
                          <a:solidFill>
                            <a:srgbClr val="000000"/>
                          </a:solidFill>
                          <a:effectLst/>
                          <a:latin typeface="ＭＳ Ｐゴシック"/>
                        </a:rPr>
                        <a:t>0.890</a:t>
                      </a:r>
                      <a:endParaRPr lang="en-US" altLang="ja-JP"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altLang="ja-JP" sz="2400" b="0" i="0" u="none" strike="noStrike" dirty="0" smtClean="0">
                          <a:solidFill>
                            <a:srgbClr val="000000"/>
                          </a:solidFill>
                          <a:effectLst/>
                          <a:latin typeface="ＭＳ Ｐゴシック"/>
                        </a:rPr>
                        <a:t>0.894</a:t>
                      </a:r>
                      <a:endParaRPr lang="en-US" altLang="ja-JP" sz="2400" b="0" i="0" u="none" strike="noStrike" dirty="0">
                        <a:solidFill>
                          <a:srgbClr val="000000"/>
                        </a:solidFill>
                        <a:effectLst/>
                        <a:latin typeface="ＭＳ Ｐゴシック"/>
                      </a:endParaRPr>
                    </a:p>
                  </a:txBody>
                  <a:tcPr marL="6350" marR="6350" marT="6350" marB="0" anchor="ctr"/>
                </a:tc>
              </a:tr>
              <a:tr h="370840">
                <a:tc>
                  <a:txBody>
                    <a:bodyPr/>
                    <a:lstStyle/>
                    <a:p>
                      <a:pPr algn="r"/>
                      <a:r>
                        <a:rPr kumimoji="1" lang="ja-JP" altLang="en-US" sz="2000" dirty="0" smtClean="0"/>
                        <a:t>実行時間</a:t>
                      </a:r>
                      <a:endParaRPr kumimoji="1" lang="ja-JP" altLang="en-US" sz="2000" dirty="0"/>
                    </a:p>
                  </a:txBody>
                  <a:tcPr/>
                </a:tc>
                <a:tc>
                  <a:txBody>
                    <a:bodyPr/>
                    <a:lstStyle/>
                    <a:p>
                      <a:pPr algn="r" fontAlgn="ctr"/>
                      <a:r>
                        <a:rPr lang="en-US" sz="2400" b="0" i="0" u="none" strike="noStrike" dirty="0" smtClean="0">
                          <a:solidFill>
                            <a:srgbClr val="000000"/>
                          </a:solidFill>
                          <a:effectLst/>
                          <a:latin typeface="ＭＳ Ｐゴシック"/>
                        </a:rPr>
                        <a:t>3.35s</a:t>
                      </a:r>
                      <a:endParaRPr lang="en-US"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sz="2400" b="0" i="0" u="none" strike="noStrike" dirty="0" smtClean="0">
                          <a:solidFill>
                            <a:srgbClr val="000000"/>
                          </a:solidFill>
                          <a:effectLst/>
                          <a:latin typeface="ＭＳ Ｐゴシック"/>
                        </a:rPr>
                        <a:t>6.18s</a:t>
                      </a:r>
                      <a:endParaRPr lang="en-US"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sz="2400" b="0" i="0" u="none" strike="noStrike" dirty="0" smtClean="0">
                          <a:solidFill>
                            <a:srgbClr val="000000"/>
                          </a:solidFill>
                          <a:effectLst/>
                          <a:latin typeface="ＭＳ Ｐゴシック"/>
                        </a:rPr>
                        <a:t>4.07s</a:t>
                      </a:r>
                      <a:endParaRPr lang="en-US"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sz="2400" b="0" i="0" u="none" strike="noStrike" dirty="0" smtClean="0">
                          <a:solidFill>
                            <a:srgbClr val="000000"/>
                          </a:solidFill>
                          <a:effectLst/>
                          <a:latin typeface="ＭＳ Ｐゴシック"/>
                        </a:rPr>
                        <a:t>6.58s</a:t>
                      </a:r>
                      <a:endParaRPr lang="en-US" sz="2400" b="0" i="0" u="none" strike="noStrike" dirty="0">
                        <a:solidFill>
                          <a:srgbClr val="000000"/>
                        </a:solidFill>
                        <a:effectLst/>
                        <a:latin typeface="ＭＳ Ｐゴシック"/>
                      </a:endParaRPr>
                    </a:p>
                  </a:txBody>
                  <a:tcPr marL="6350" marR="6350" marT="6350" marB="0" anchor="ctr"/>
                </a:tc>
              </a:tr>
            </a:tbl>
          </a:graphicData>
        </a:graphic>
      </p:graphicFrame>
    </p:spTree>
    <p:extLst>
      <p:ext uri="{BB962C8B-B14F-4D97-AF65-F5344CB8AC3E}">
        <p14:creationId xmlns:p14="http://schemas.microsoft.com/office/powerpoint/2010/main" val="416093038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集約可能コードクローン量</a:t>
            </a:r>
            <a:r>
              <a:rPr lang="en-US" altLang="ja-JP" dirty="0" smtClean="0"/>
              <a:t/>
            </a:r>
            <a:br>
              <a:rPr lang="en-US" altLang="ja-JP" dirty="0" smtClean="0"/>
            </a:br>
            <a:r>
              <a:rPr lang="en-US" altLang="ja-JP" dirty="0" smtClean="0"/>
              <a:t>(Linux Kernel)</a:t>
            </a:r>
            <a:endParaRPr kumimoji="1" lang="ja-JP" altLang="en-US" dirty="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27</a:t>
            </a:fld>
            <a:endParaRPr kumimoji="1" lang="ja-JP" altLang="en-US"/>
          </a:p>
        </p:txBody>
      </p:sp>
      <p:sp>
        <p:nvSpPr>
          <p:cNvPr id="6" name="コンテンツ プレースホルダー 2"/>
          <p:cNvSpPr txBox="1">
            <a:spLocks/>
          </p:cNvSpPr>
          <p:nvPr/>
        </p:nvSpPr>
        <p:spPr>
          <a:xfrm>
            <a:off x="457200" y="1600200"/>
            <a:ext cx="8229600" cy="485313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r>
              <a:rPr lang="en-US" altLang="ja-JP" sz="2800" dirty="0"/>
              <a:t>CCM</a:t>
            </a:r>
            <a:r>
              <a:rPr lang="ja-JP" altLang="en-US" sz="2800" dirty="0" smtClean="0"/>
              <a:t>では実装上の問題で計測不能だった．</a:t>
            </a:r>
            <a:endParaRPr lang="en-US" altLang="ja-JP" sz="2800" dirty="0"/>
          </a:p>
          <a:p>
            <a:endParaRPr lang="en-US" altLang="ja-JP" dirty="0"/>
          </a:p>
          <a:p>
            <a:pPr marL="0" indent="0">
              <a:buNone/>
            </a:pPr>
            <a:endParaRPr lang="en-US" altLang="ja-JP" dirty="0" smtClean="0"/>
          </a:p>
          <a:p>
            <a:endParaRPr lang="en-US" altLang="ja-JP" dirty="0"/>
          </a:p>
          <a:p>
            <a:endParaRPr lang="en-US" altLang="ja-JP" dirty="0" smtClean="0"/>
          </a:p>
          <a:p>
            <a:endParaRPr lang="en-US" altLang="ja-JP" sz="2400" dirty="0" smtClean="0"/>
          </a:p>
          <a:p>
            <a:r>
              <a:rPr lang="ja-JP" altLang="en-US" sz="2400" dirty="0" smtClean="0"/>
              <a:t>集約</a:t>
            </a:r>
            <a:r>
              <a:rPr lang="ja-JP" altLang="en-US" sz="2400" dirty="0"/>
              <a:t>可能</a:t>
            </a:r>
            <a:r>
              <a:rPr lang="ja-JP" altLang="en-US" sz="2400" dirty="0" smtClean="0"/>
              <a:t>コードクローン量の最大値を示したのは　　　</a:t>
            </a:r>
            <a:r>
              <a:rPr lang="ja-JP" altLang="en-US" sz="2400" dirty="0"/>
              <a:t>遺伝的</a:t>
            </a:r>
            <a:r>
              <a:rPr lang="ja-JP" altLang="en-US" sz="2400" dirty="0" smtClean="0"/>
              <a:t>アルゴリズム．</a:t>
            </a:r>
            <a:endParaRPr lang="en-US" altLang="ja-JP" sz="2400" dirty="0" smtClean="0"/>
          </a:p>
          <a:p>
            <a:endParaRPr lang="en-US" altLang="ja-JP" sz="2400" dirty="0" smtClean="0"/>
          </a:p>
          <a:p>
            <a:endParaRPr lang="en-US" altLang="ja-JP" sz="2400" dirty="0" smtClean="0"/>
          </a:p>
          <a:p>
            <a:pPr lvl="1"/>
            <a:endParaRPr lang="en-US" altLang="ja-JP" dirty="0"/>
          </a:p>
          <a:p>
            <a:pPr lvl="1"/>
            <a:endParaRPr lang="en-US" altLang="ja-JP" dirty="0" smtClean="0"/>
          </a:p>
          <a:p>
            <a:pPr lvl="1"/>
            <a:endParaRPr lang="en-US" altLang="ja-JP" dirty="0"/>
          </a:p>
          <a:p>
            <a:pPr lvl="1"/>
            <a:endParaRPr lang="en-US" altLang="ja-JP" dirty="0" smtClean="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639694279"/>
              </p:ext>
            </p:extLst>
          </p:nvPr>
        </p:nvGraphicFramePr>
        <p:xfrm>
          <a:off x="179512" y="2348880"/>
          <a:ext cx="8784975" cy="1798320"/>
        </p:xfrm>
        <a:graphic>
          <a:graphicData uri="http://schemas.openxmlformats.org/drawingml/2006/table">
            <a:tbl>
              <a:tblPr firstRow="1" firstCol="1" bandRow="1">
                <a:tableStyleId>{F5AB1C69-6EDB-4FF4-983F-18BD219EF322}</a:tableStyleId>
              </a:tblPr>
              <a:tblGrid>
                <a:gridCol w="1756995"/>
                <a:gridCol w="1756995"/>
                <a:gridCol w="1756995"/>
                <a:gridCol w="1756995"/>
                <a:gridCol w="1756995"/>
              </a:tblGrid>
              <a:tr h="672440">
                <a:tc>
                  <a:txBody>
                    <a:bodyPr/>
                    <a:lstStyle/>
                    <a:p>
                      <a:pPr algn="r"/>
                      <a:r>
                        <a:rPr kumimoji="1" lang="ja-JP" altLang="en-US" sz="2000" dirty="0" smtClean="0"/>
                        <a:t>アルゴリズム</a:t>
                      </a:r>
                      <a:endParaRPr kumimoji="1" lang="ja-JP" altLang="en-US" sz="2000" dirty="0"/>
                    </a:p>
                  </a:txBody>
                  <a:tcPr/>
                </a:tc>
                <a:tc>
                  <a:txBody>
                    <a:bodyPr/>
                    <a:lstStyle/>
                    <a:p>
                      <a:pPr algn="r"/>
                      <a:r>
                        <a:rPr kumimoji="1" lang="ja-JP" altLang="en-US" sz="2000" dirty="0" smtClean="0"/>
                        <a:t>貪欲法</a:t>
                      </a:r>
                      <a:endParaRPr kumimoji="1" lang="ja-JP" altLang="en-US" sz="2000" dirty="0"/>
                    </a:p>
                  </a:txBody>
                  <a:tcPr/>
                </a:tc>
                <a:tc>
                  <a:txBody>
                    <a:bodyPr/>
                    <a:lstStyle/>
                    <a:p>
                      <a:pPr algn="r"/>
                      <a:r>
                        <a:rPr kumimoji="1" lang="ja-JP" altLang="en-US" sz="2000" dirty="0" smtClean="0"/>
                        <a:t>山登り法</a:t>
                      </a:r>
                      <a:endParaRPr kumimoji="1" lang="ja-JP" altLang="en-US" sz="2000" dirty="0"/>
                    </a:p>
                  </a:txBody>
                  <a:tcPr/>
                </a:tc>
                <a:tc>
                  <a:txBody>
                    <a:bodyPr/>
                    <a:lstStyle/>
                    <a:p>
                      <a:pPr algn="r"/>
                      <a:r>
                        <a:rPr kumimoji="1" lang="ja-JP" altLang="en-US" sz="2000" dirty="0" smtClean="0"/>
                        <a:t>焼きなまし法</a:t>
                      </a:r>
                      <a:endParaRPr kumimoji="1" lang="ja-JP" altLang="en-US" sz="2000" dirty="0"/>
                    </a:p>
                  </a:txBody>
                  <a:tcPr/>
                </a:tc>
                <a:tc>
                  <a:txBody>
                    <a:bodyPr/>
                    <a:lstStyle/>
                    <a:p>
                      <a:pPr algn="r"/>
                      <a:r>
                        <a:rPr kumimoji="1" lang="ja-JP" altLang="en-US" sz="2000" dirty="0" smtClean="0"/>
                        <a:t>遺伝的</a:t>
                      </a:r>
                      <a:endParaRPr kumimoji="1" lang="en-US" altLang="ja-JP" sz="2000" dirty="0" smtClean="0"/>
                    </a:p>
                    <a:p>
                      <a:pPr algn="r"/>
                      <a:r>
                        <a:rPr kumimoji="1" lang="ja-JP" altLang="en-US" sz="2000" dirty="0" smtClean="0"/>
                        <a:t>アルゴリズム</a:t>
                      </a:r>
                      <a:endParaRPr kumimoji="1" lang="ja-JP" altLang="en-US" sz="2000" dirty="0"/>
                    </a:p>
                  </a:txBody>
                  <a:tcPr/>
                </a:tc>
              </a:tr>
              <a:tr h="370840">
                <a:tc>
                  <a:txBody>
                    <a:bodyPr/>
                    <a:lstStyle/>
                    <a:p>
                      <a:pPr algn="r"/>
                      <a:r>
                        <a:rPr kumimoji="1" lang="ja-JP" altLang="en-US" sz="2000" dirty="0" smtClean="0"/>
                        <a:t>集約可能コードクローン量</a:t>
                      </a:r>
                      <a:endParaRPr kumimoji="1" lang="ja-JP" altLang="en-US" sz="2000" dirty="0"/>
                    </a:p>
                  </a:txBody>
                  <a:tcPr/>
                </a:tc>
                <a:tc>
                  <a:txBody>
                    <a:bodyPr/>
                    <a:lstStyle/>
                    <a:p>
                      <a:pPr algn="r" fontAlgn="ctr"/>
                      <a:r>
                        <a:rPr lang="en-US" altLang="ja-JP" sz="2400" b="0" i="0" u="none" strike="noStrike" dirty="0" smtClean="0">
                          <a:solidFill>
                            <a:srgbClr val="000000"/>
                          </a:solidFill>
                          <a:effectLst/>
                          <a:latin typeface="ＭＳ Ｐゴシック"/>
                        </a:rPr>
                        <a:t>683909</a:t>
                      </a:r>
                      <a:endParaRPr lang="en-US" altLang="ja-JP"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altLang="ja-JP" sz="2400" b="0" i="0" u="none" strike="noStrike" dirty="0" smtClean="0">
                          <a:solidFill>
                            <a:srgbClr val="000000"/>
                          </a:solidFill>
                          <a:effectLst/>
                          <a:latin typeface="ＭＳ Ｐゴシック"/>
                        </a:rPr>
                        <a:t>719354</a:t>
                      </a:r>
                      <a:endParaRPr lang="en-US" altLang="ja-JP"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altLang="ja-JP" sz="2400" b="0" i="0" u="none" strike="noStrike" dirty="0" smtClean="0">
                          <a:solidFill>
                            <a:srgbClr val="000000"/>
                          </a:solidFill>
                          <a:effectLst/>
                          <a:latin typeface="ＭＳ Ｐゴシック"/>
                        </a:rPr>
                        <a:t>719647</a:t>
                      </a:r>
                      <a:endParaRPr lang="en-US" altLang="ja-JP"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altLang="ja-JP" sz="2400" b="0" i="0" u="none" strike="noStrike" dirty="0" smtClean="0">
                          <a:solidFill>
                            <a:srgbClr val="000000"/>
                          </a:solidFill>
                          <a:effectLst/>
                          <a:latin typeface="ＭＳ Ｐゴシック"/>
                        </a:rPr>
                        <a:t>719655</a:t>
                      </a:r>
                      <a:endParaRPr lang="en-US" altLang="ja-JP" sz="2400" b="0" i="0" u="none" strike="noStrike" dirty="0">
                        <a:solidFill>
                          <a:srgbClr val="000000"/>
                        </a:solidFill>
                        <a:effectLst/>
                        <a:latin typeface="ＭＳ Ｐゴシック"/>
                      </a:endParaRPr>
                    </a:p>
                  </a:txBody>
                  <a:tcPr marL="6350" marR="6350" marT="6350" marB="0" anchor="ctr"/>
                </a:tc>
              </a:tr>
              <a:tr h="370840">
                <a:tc>
                  <a:txBody>
                    <a:bodyPr/>
                    <a:lstStyle/>
                    <a:p>
                      <a:pPr algn="r"/>
                      <a:r>
                        <a:rPr kumimoji="1" lang="ja-JP" altLang="en-US" sz="2000" dirty="0" smtClean="0"/>
                        <a:t>実行時間</a:t>
                      </a:r>
                      <a:endParaRPr kumimoji="1" lang="ja-JP" altLang="en-US" sz="2000" dirty="0"/>
                    </a:p>
                  </a:txBody>
                  <a:tcPr/>
                </a:tc>
                <a:tc>
                  <a:txBody>
                    <a:bodyPr/>
                    <a:lstStyle/>
                    <a:p>
                      <a:pPr algn="r" fontAlgn="ctr"/>
                      <a:r>
                        <a:rPr lang="en-US" sz="2400" b="0" i="0" u="none" strike="noStrike" dirty="0" smtClean="0">
                          <a:solidFill>
                            <a:srgbClr val="000000"/>
                          </a:solidFill>
                          <a:effectLst/>
                          <a:latin typeface="ＭＳ Ｐゴシック"/>
                        </a:rPr>
                        <a:t>5.14s</a:t>
                      </a:r>
                      <a:endParaRPr lang="en-US"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sz="2400" b="0" i="0" u="none" strike="noStrike" dirty="0" smtClean="0">
                          <a:solidFill>
                            <a:srgbClr val="000000"/>
                          </a:solidFill>
                          <a:effectLst/>
                          <a:latin typeface="ＭＳ Ｐゴシック"/>
                        </a:rPr>
                        <a:t>10.42s</a:t>
                      </a:r>
                      <a:endParaRPr lang="en-US"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sz="2400" b="0" i="0" u="none" strike="noStrike" dirty="0" smtClean="0">
                          <a:solidFill>
                            <a:srgbClr val="000000"/>
                          </a:solidFill>
                          <a:effectLst/>
                          <a:latin typeface="ＭＳ Ｐゴシック"/>
                        </a:rPr>
                        <a:t>13.26s</a:t>
                      </a:r>
                      <a:endParaRPr lang="en-US" sz="2400" b="0" i="0" u="none" strike="noStrike" dirty="0">
                        <a:solidFill>
                          <a:srgbClr val="000000"/>
                        </a:solidFill>
                        <a:effectLst/>
                        <a:latin typeface="ＭＳ Ｐゴシック"/>
                      </a:endParaRPr>
                    </a:p>
                  </a:txBody>
                  <a:tcPr marL="6350" marR="6350" marT="6350" marB="0" anchor="ctr"/>
                </a:tc>
                <a:tc>
                  <a:txBody>
                    <a:bodyPr/>
                    <a:lstStyle/>
                    <a:p>
                      <a:pPr algn="r" fontAlgn="ctr"/>
                      <a:r>
                        <a:rPr lang="en-US" altLang="ja-JP" sz="2400" b="0" i="0" u="none" strike="noStrike" dirty="0" smtClean="0">
                          <a:solidFill>
                            <a:srgbClr val="000000"/>
                          </a:solidFill>
                          <a:effectLst/>
                          <a:latin typeface="ＭＳ Ｐゴシック"/>
                        </a:rPr>
                        <a:t>66</a:t>
                      </a:r>
                      <a:r>
                        <a:rPr lang="en-US" sz="2400" b="0" i="0" u="none" strike="noStrike" dirty="0" smtClean="0">
                          <a:solidFill>
                            <a:srgbClr val="000000"/>
                          </a:solidFill>
                          <a:effectLst/>
                          <a:latin typeface="ＭＳ Ｐゴシック"/>
                        </a:rPr>
                        <a:t>.</a:t>
                      </a:r>
                      <a:r>
                        <a:rPr lang="en-US" altLang="ja-JP" sz="2400" b="0" i="0" u="none" strike="noStrike" dirty="0" smtClean="0">
                          <a:solidFill>
                            <a:srgbClr val="000000"/>
                          </a:solidFill>
                          <a:effectLst/>
                          <a:latin typeface="ＭＳ Ｐゴシック"/>
                        </a:rPr>
                        <a:t>15</a:t>
                      </a:r>
                      <a:r>
                        <a:rPr lang="en-US" sz="2400" b="0" i="0" u="none" strike="noStrike" dirty="0" smtClean="0">
                          <a:solidFill>
                            <a:srgbClr val="000000"/>
                          </a:solidFill>
                          <a:effectLst/>
                          <a:latin typeface="ＭＳ Ｐゴシック"/>
                        </a:rPr>
                        <a:t>s</a:t>
                      </a:r>
                      <a:endParaRPr lang="en-US" sz="2400" b="0" i="0" u="none" strike="noStrike" dirty="0">
                        <a:solidFill>
                          <a:srgbClr val="000000"/>
                        </a:solidFill>
                        <a:effectLst/>
                        <a:latin typeface="ＭＳ Ｐゴシック"/>
                      </a:endParaRPr>
                    </a:p>
                  </a:txBody>
                  <a:tcPr marL="6350" marR="6350" marT="6350" marB="0" anchor="ctr"/>
                </a:tc>
              </a:tr>
            </a:tbl>
          </a:graphicData>
        </a:graphic>
      </p:graphicFrame>
    </p:spTree>
    <p:extLst>
      <p:ext uri="{BB962C8B-B14F-4D97-AF65-F5344CB8AC3E}">
        <p14:creationId xmlns:p14="http://schemas.microsoft.com/office/powerpoint/2010/main" val="41570865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solidFill>
                  <a:schemeClr val="tx2"/>
                </a:solidFill>
              </a:rPr>
              <a:t>まとめ</a:t>
            </a:r>
            <a:endParaRPr kumimoji="1" lang="en-US" altLang="ja-JP" dirty="0" smtClean="0">
              <a:solidFill>
                <a:schemeClr val="tx2"/>
              </a:solidFill>
            </a:endParaRPr>
          </a:p>
          <a:p>
            <a:pPr lvl="1"/>
            <a:r>
              <a:rPr lang="ja-JP" altLang="en-US" sz="2400" dirty="0"/>
              <a:t>集約可能</a:t>
            </a:r>
            <a:r>
              <a:rPr lang="ja-JP" altLang="en-US" sz="2400" dirty="0" smtClean="0"/>
              <a:t>コードクローン量の推定方法を</a:t>
            </a:r>
            <a:r>
              <a:rPr lang="ja-JP" altLang="en-US" sz="2400" dirty="0"/>
              <a:t>　</a:t>
            </a:r>
            <a:r>
              <a:rPr lang="ja-JP" altLang="en-US" sz="2400" dirty="0" smtClean="0"/>
              <a:t>　　　　提案した．</a:t>
            </a:r>
            <a:endParaRPr kumimoji="1" lang="en-US" altLang="ja-JP" sz="2400" dirty="0" smtClean="0"/>
          </a:p>
          <a:p>
            <a:pPr lvl="1"/>
            <a:r>
              <a:rPr lang="en-US" altLang="ja-JP" sz="2400" dirty="0"/>
              <a:t>4</a:t>
            </a:r>
            <a:r>
              <a:rPr lang="ja-JP" altLang="en-US" sz="2400" dirty="0" err="1" smtClean="0"/>
              <a:t>つの</a:t>
            </a:r>
            <a:r>
              <a:rPr lang="en-US" altLang="ja-JP" sz="2400" dirty="0" smtClean="0"/>
              <a:t>OSS</a:t>
            </a:r>
            <a:r>
              <a:rPr lang="ja-JP" altLang="en-US" sz="2400" dirty="0" smtClean="0"/>
              <a:t>のうち</a:t>
            </a:r>
            <a:r>
              <a:rPr lang="en-US" altLang="ja-JP" sz="2400" dirty="0"/>
              <a:t>3</a:t>
            </a:r>
            <a:r>
              <a:rPr lang="ja-JP" altLang="en-US" sz="2400" dirty="0" err="1" smtClean="0"/>
              <a:t>つに</a:t>
            </a:r>
            <a:r>
              <a:rPr lang="ja-JP" altLang="en-US" sz="2400" dirty="0" smtClean="0"/>
              <a:t>対して，集約量は遺伝的アルゴリズムが</a:t>
            </a:r>
            <a:r>
              <a:rPr lang="ja-JP" altLang="en-US" sz="2400" dirty="0"/>
              <a:t>最大</a:t>
            </a:r>
            <a:r>
              <a:rPr lang="ja-JP" altLang="en-US" sz="2400" dirty="0" smtClean="0"/>
              <a:t>である</a:t>
            </a:r>
            <a:r>
              <a:rPr kumimoji="1" lang="ja-JP" altLang="en-US" sz="2400" dirty="0" smtClean="0"/>
              <a:t>傾向が見られた．</a:t>
            </a:r>
            <a:endParaRPr kumimoji="1" lang="en-US" altLang="ja-JP" sz="2400" dirty="0" smtClean="0"/>
          </a:p>
          <a:p>
            <a:pPr lvl="1"/>
            <a:r>
              <a:rPr lang="ja-JP" altLang="en-US" sz="2400" dirty="0"/>
              <a:t>すべての</a:t>
            </a:r>
            <a:r>
              <a:rPr kumimoji="1" lang="en-US" altLang="ja-JP" sz="2400" dirty="0" smtClean="0"/>
              <a:t>OSS</a:t>
            </a:r>
            <a:r>
              <a:rPr kumimoji="1" lang="ja-JP" altLang="en-US" sz="2400" dirty="0" smtClean="0"/>
              <a:t>で，実行時間は貪欲法が最小である．</a:t>
            </a:r>
            <a:endParaRPr kumimoji="1" lang="en-US" altLang="ja-JP" sz="2400" dirty="0" smtClean="0"/>
          </a:p>
          <a:p>
            <a:pPr lvl="1"/>
            <a:endParaRPr kumimoji="1" lang="en-US" altLang="ja-JP" sz="2400" dirty="0" smtClean="0"/>
          </a:p>
          <a:p>
            <a:r>
              <a:rPr lang="ja-JP" altLang="en-US" dirty="0" smtClean="0">
                <a:solidFill>
                  <a:schemeClr val="tx2"/>
                </a:solidFill>
              </a:rPr>
              <a:t>今後の課題</a:t>
            </a:r>
            <a:endParaRPr lang="en-US" altLang="ja-JP" dirty="0" smtClean="0">
              <a:solidFill>
                <a:schemeClr val="tx2"/>
              </a:solidFill>
            </a:endParaRPr>
          </a:p>
          <a:p>
            <a:pPr lvl="1"/>
            <a:r>
              <a:rPr lang="ja-JP" altLang="en-US" sz="2400" dirty="0" smtClean="0"/>
              <a:t>調査する対象</a:t>
            </a:r>
            <a:r>
              <a:rPr lang="ja-JP" altLang="en-US" sz="2400" dirty="0"/>
              <a:t>に</a:t>
            </a:r>
            <a:r>
              <a:rPr lang="ja-JP" altLang="en-US" sz="2400" dirty="0" smtClean="0"/>
              <a:t>商用の大規模ソフトウェアを</a:t>
            </a:r>
            <a:r>
              <a:rPr lang="ja-JP" altLang="en-US" sz="2400" dirty="0"/>
              <a:t>含める</a:t>
            </a:r>
            <a:r>
              <a:rPr lang="ja-JP" altLang="en-US" sz="2400" dirty="0" smtClean="0"/>
              <a:t>．</a:t>
            </a:r>
            <a:endParaRPr lang="en-US" altLang="ja-JP" sz="2400" dirty="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28</a:t>
            </a:fld>
            <a:endParaRPr kumimoji="1" lang="ja-JP" altLang="en-US"/>
          </a:p>
        </p:txBody>
      </p:sp>
    </p:spTree>
    <p:extLst>
      <p:ext uri="{BB962C8B-B14F-4D97-AF65-F5344CB8AC3E}">
        <p14:creationId xmlns:p14="http://schemas.microsoft.com/office/powerpoint/2010/main" val="5157331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コードクローンの集約</a:t>
            </a:r>
            <a:endParaRPr kumimoji="1" lang="ja-JP" altLang="en-US" dirty="0"/>
          </a:p>
        </p:txBody>
      </p:sp>
      <p:sp>
        <p:nvSpPr>
          <p:cNvPr id="3" name="コンテンツ プレースホルダー 2"/>
          <p:cNvSpPr>
            <a:spLocks noGrp="1"/>
          </p:cNvSpPr>
          <p:nvPr>
            <p:ph idx="1"/>
          </p:nvPr>
        </p:nvSpPr>
        <p:spPr>
          <a:xfrm>
            <a:off x="457200" y="1600200"/>
            <a:ext cx="8229600" cy="4421088"/>
          </a:xfrm>
          <a:solidFill>
            <a:schemeClr val="bg1"/>
          </a:solidFill>
        </p:spPr>
        <p:txBody>
          <a:bodyPr>
            <a:normAutofit lnSpcReduction="10000"/>
          </a:bodyPr>
          <a:lstStyle/>
          <a:p>
            <a:pPr>
              <a:lnSpc>
                <a:spcPct val="110000"/>
              </a:lnSpc>
            </a:pPr>
            <a:r>
              <a:rPr lang="ja-JP" altLang="en-US" dirty="0" smtClean="0"/>
              <a:t>コード片に一致するロジックを実装するサブルーチンを作り，各コード片を　　呼び出し文に置き換えること．</a:t>
            </a:r>
            <a:endParaRPr lang="en-US" altLang="ja-JP" dirty="0" smtClean="0"/>
          </a:p>
          <a:p>
            <a:pPr>
              <a:lnSpc>
                <a:spcPct val="110000"/>
              </a:lnSpc>
            </a:pPr>
            <a:r>
              <a:rPr lang="ja-JP" altLang="en-US" dirty="0" smtClean="0"/>
              <a:t>集約により，保守すべきソースコードが　　減少する．</a:t>
            </a:r>
            <a:endParaRPr lang="en-US" altLang="ja-JP" dirty="0" smtClean="0"/>
          </a:p>
          <a:p>
            <a:pPr>
              <a:lnSpc>
                <a:spcPct val="110000"/>
              </a:lnSpc>
            </a:pPr>
            <a:r>
              <a:rPr lang="ja-JP" altLang="en-US" dirty="0" smtClean="0"/>
              <a:t>ソースコードが減少すると，　　　　　ソフトウェアの保守に必要な労力を　　軽減する．</a:t>
            </a:r>
            <a:endParaRPr lang="en-US" altLang="ja-JP" dirty="0" smtClean="0"/>
          </a:p>
          <a:p>
            <a:endParaRPr lang="ja-JP" altLang="en-US" dirty="0"/>
          </a:p>
          <a:p>
            <a:pPr marL="0" indent="0">
              <a:buNone/>
            </a:pPr>
            <a:endParaRPr kumimoji="1" lang="en-US" altLang="ja-JP" dirty="0" smtClean="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3</a:t>
            </a:fld>
            <a:endParaRPr kumimoji="1" lang="ja-JP" altLang="en-US" dirty="0"/>
          </a:p>
        </p:txBody>
      </p:sp>
      <p:sp>
        <p:nvSpPr>
          <p:cNvPr id="12" name="コンテンツ プレースホルダー 2"/>
          <p:cNvSpPr txBox="1">
            <a:spLocks/>
          </p:cNvSpPr>
          <p:nvPr/>
        </p:nvSpPr>
        <p:spPr>
          <a:xfrm>
            <a:off x="467544" y="1268760"/>
            <a:ext cx="8229600" cy="4421088"/>
          </a:xfrm>
          <a:prstGeom prst="rect">
            <a:avLst/>
          </a:prstGeom>
          <a:solidFill>
            <a:schemeClr val="bg1"/>
          </a:solidFill>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lnSpc>
                <a:spcPct val="110000"/>
              </a:lnSpc>
            </a:pPr>
            <a:r>
              <a:rPr lang="ja-JP" altLang="en-US" sz="2800" dirty="0" smtClean="0"/>
              <a:t>同じ処理内容を</a:t>
            </a:r>
            <a:r>
              <a:rPr lang="en-US" altLang="ja-JP" sz="2800" dirty="0" smtClean="0"/>
              <a:t>1</a:t>
            </a:r>
            <a:r>
              <a:rPr lang="ja-JP" altLang="en-US" sz="2800" dirty="0" err="1" smtClean="0"/>
              <a:t>つの</a:t>
            </a:r>
            <a:r>
              <a:rPr lang="ja-JP" altLang="en-US" sz="2800" dirty="0" smtClean="0"/>
              <a:t>サブルーチンに　　　　　まとめること．</a:t>
            </a:r>
            <a:endParaRPr lang="en-US" altLang="ja-JP" sz="2800" dirty="0" smtClean="0"/>
          </a:p>
          <a:p>
            <a:pPr>
              <a:lnSpc>
                <a:spcPct val="110000"/>
              </a:lnSpc>
            </a:pPr>
            <a:r>
              <a:rPr lang="ja-JP" altLang="en-US" sz="2800" dirty="0" smtClean="0"/>
              <a:t>集約によりソースコードが減少すると，　　　ソフトウェアの保守に必要な労力が軽減する．</a:t>
            </a:r>
            <a:endParaRPr lang="en-US" altLang="ja-JP" sz="2800" dirty="0" smtClean="0"/>
          </a:p>
          <a:p>
            <a:endParaRPr lang="ja-JP" altLang="en-US" dirty="0" smtClean="0"/>
          </a:p>
          <a:p>
            <a:pPr marL="0" indent="0">
              <a:buFont typeface="Arial" panose="020B0604020202020204" pitchFamily="34" charset="0"/>
              <a:buNone/>
            </a:pPr>
            <a:endParaRPr lang="en-US" altLang="ja-JP" dirty="0" smtClean="0"/>
          </a:p>
        </p:txBody>
      </p:sp>
      <p:pic>
        <p:nvPicPr>
          <p:cNvPr id="718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3766227"/>
            <a:ext cx="8653087" cy="22856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2" name="テキスト ボックス 61"/>
          <p:cNvSpPr txBox="1"/>
          <p:nvPr/>
        </p:nvSpPr>
        <p:spPr>
          <a:xfrm>
            <a:off x="25332" y="4443413"/>
            <a:ext cx="1800493" cy="369332"/>
          </a:xfrm>
          <a:prstGeom prst="rect">
            <a:avLst/>
          </a:prstGeom>
          <a:solidFill>
            <a:schemeClr val="accent1">
              <a:lumMod val="20000"/>
              <a:lumOff val="80000"/>
            </a:schemeClr>
          </a:solidFill>
        </p:spPr>
        <p:txBody>
          <a:bodyPr wrap="none" rtlCol="0">
            <a:spAutoFit/>
          </a:bodyPr>
          <a:lstStyle/>
          <a:p>
            <a:r>
              <a:rPr kumimoji="1" lang="ja-JP" altLang="en-US" dirty="0" smtClean="0"/>
              <a:t>コードクローン</a:t>
            </a:r>
            <a:endParaRPr kumimoji="1" lang="ja-JP" altLang="en-US" dirty="0"/>
          </a:p>
        </p:txBody>
      </p:sp>
      <p:sp>
        <p:nvSpPr>
          <p:cNvPr id="63" name="テキスト ボックス 62"/>
          <p:cNvSpPr txBox="1"/>
          <p:nvPr/>
        </p:nvSpPr>
        <p:spPr>
          <a:xfrm>
            <a:off x="7478963" y="4007794"/>
            <a:ext cx="1569660" cy="369332"/>
          </a:xfrm>
          <a:prstGeom prst="rect">
            <a:avLst/>
          </a:prstGeom>
          <a:solidFill>
            <a:schemeClr val="accent6">
              <a:lumMod val="20000"/>
              <a:lumOff val="80000"/>
            </a:schemeClr>
          </a:solidFill>
        </p:spPr>
        <p:txBody>
          <a:bodyPr wrap="none" rtlCol="0">
            <a:spAutoFit/>
          </a:bodyPr>
          <a:lstStyle/>
          <a:p>
            <a:r>
              <a:rPr kumimoji="1" lang="ja-JP" altLang="en-US" dirty="0" smtClean="0"/>
              <a:t>サブルーチン</a:t>
            </a:r>
            <a:endParaRPr kumimoji="1" lang="ja-JP" altLang="en-US" dirty="0"/>
          </a:p>
        </p:txBody>
      </p:sp>
      <p:sp>
        <p:nvSpPr>
          <p:cNvPr id="64" name="テキスト ボックス 63"/>
          <p:cNvSpPr txBox="1"/>
          <p:nvPr/>
        </p:nvSpPr>
        <p:spPr>
          <a:xfrm>
            <a:off x="7596336" y="4812745"/>
            <a:ext cx="1452287" cy="369332"/>
          </a:xfrm>
          <a:prstGeom prst="rect">
            <a:avLst/>
          </a:prstGeom>
          <a:solidFill>
            <a:schemeClr val="accent6">
              <a:lumMod val="20000"/>
              <a:lumOff val="80000"/>
            </a:schemeClr>
          </a:solidFill>
        </p:spPr>
        <p:txBody>
          <a:bodyPr wrap="square" rtlCol="0">
            <a:spAutoFit/>
          </a:bodyPr>
          <a:lstStyle/>
          <a:p>
            <a:r>
              <a:rPr lang="ja-JP" altLang="en-US" dirty="0"/>
              <a:t>呼び出し文</a:t>
            </a:r>
            <a:endParaRPr kumimoji="1" lang="ja-JP" altLang="en-US" dirty="0"/>
          </a:p>
        </p:txBody>
      </p:sp>
    </p:spTree>
    <p:extLst>
      <p:ext uri="{BB962C8B-B14F-4D97-AF65-F5344CB8AC3E}">
        <p14:creationId xmlns:p14="http://schemas.microsoft.com/office/powerpoint/2010/main" val="247635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集約可能コードクローン量</a:t>
            </a:r>
            <a:r>
              <a:rPr kumimoji="1" lang="en-US" altLang="ja-JP" dirty="0" smtClean="0"/>
              <a:t>(1/2)</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67544" y="1412776"/>
                <a:ext cx="8229600" cy="4525963"/>
              </a:xfrm>
            </p:spPr>
            <p:txBody>
              <a:bodyPr>
                <a:noAutofit/>
              </a:bodyPr>
              <a:lstStyle/>
              <a:p>
                <a:r>
                  <a:rPr lang="ja-JP" altLang="en-US" sz="2400" dirty="0"/>
                  <a:t>集約対象に含まれる</a:t>
                </a:r>
                <a:r>
                  <a:rPr lang="ja-JP" altLang="en-US" sz="2400" dirty="0" smtClean="0"/>
                  <a:t>集約</a:t>
                </a:r>
                <a:r>
                  <a:rPr lang="ja-JP" altLang="en-US" sz="2400" dirty="0"/>
                  <a:t>可能</a:t>
                </a:r>
                <a:r>
                  <a:rPr lang="ja-JP" altLang="en-US" sz="2400" dirty="0" smtClean="0"/>
                  <a:t>コードクローンを　　　　集約する際に，どの</a:t>
                </a:r>
                <a:r>
                  <a:rPr lang="ja-JP" altLang="en-US" sz="2400" dirty="0"/>
                  <a:t>程度</a:t>
                </a:r>
                <a:r>
                  <a:rPr lang="ja-JP" altLang="en-US" sz="2400" dirty="0" smtClean="0"/>
                  <a:t>行数が減るのかを表す量．</a:t>
                </a:r>
                <a:endParaRPr lang="en-US" altLang="ja-JP" sz="2400" dirty="0" smtClean="0"/>
              </a:p>
              <a:p>
                <a:endParaRPr lang="en-US" altLang="ja-JP" sz="2400" dirty="0" smtClean="0"/>
              </a:p>
              <a:p>
                <a:r>
                  <a:rPr kumimoji="1" lang="ja-JP" altLang="en-US" sz="2400" dirty="0" smtClean="0"/>
                  <a:t>クローンセット</a:t>
                </a:r>
                <a:r>
                  <a:rPr kumimoji="1" lang="en-US" altLang="ja-JP" sz="2400" dirty="0" smtClean="0"/>
                  <a:t>S</a:t>
                </a:r>
                <a:r>
                  <a:rPr kumimoji="1" lang="ja-JP" altLang="en-US" sz="2400" dirty="0" smtClean="0"/>
                  <a:t>に含まれる</a:t>
                </a:r>
                <a14:m>
                  <m:oMath xmlns:m="http://schemas.openxmlformats.org/officeDocument/2006/math">
                    <m:r>
                      <a:rPr kumimoji="1" lang="en-US" altLang="ja-JP" sz="2400" i="1" dirty="0" smtClean="0">
                        <a:latin typeface="Cambria Math"/>
                      </a:rPr>
                      <m:t>𝑛</m:t>
                    </m:r>
                  </m:oMath>
                </a14:m>
                <a:r>
                  <a:rPr kumimoji="1" lang="ja-JP" altLang="en-US" sz="2400" dirty="0" smtClean="0"/>
                  <a:t>個のコードクローン</a:t>
                </a:r>
                <a:r>
                  <a:rPr kumimoji="1" lang="en-US" altLang="ja-JP" sz="2400" dirty="0" smtClean="0"/>
                  <a:t>c</a:t>
                </a:r>
                <a:r>
                  <a:rPr kumimoji="1" lang="ja-JP" altLang="en-US" sz="2400" dirty="0" smtClean="0"/>
                  <a:t>の，</a:t>
                </a:r>
                <a:r>
                  <a:rPr lang="ja-JP" altLang="en-US" sz="2400" dirty="0" smtClean="0"/>
                  <a:t>集約によって減少する量</a:t>
                </a:r>
                <a:r>
                  <a:rPr kumimoji="1" lang="ja-JP" altLang="en-US" sz="2400" dirty="0" smtClean="0"/>
                  <a:t>を</a:t>
                </a:r>
                <a:r>
                  <a:rPr lang="en-US" altLang="ja-JP" sz="2400" dirty="0" smtClean="0"/>
                  <a:t>t(c)</a:t>
                </a:r>
                <a:r>
                  <a:rPr lang="ja-JP" altLang="en-US" sz="2400" dirty="0" smtClean="0"/>
                  <a:t>とする．</a:t>
                </a:r>
                <a:endParaRPr lang="en-US" altLang="ja-JP" sz="2400" dirty="0" smtClean="0"/>
              </a:p>
              <a:p>
                <a14:m>
                  <m:oMath xmlns:m="http://schemas.openxmlformats.org/officeDocument/2006/math">
                    <m:r>
                      <a:rPr lang="en-US" altLang="ja-JP" sz="2400" i="1" dirty="0" smtClean="0">
                        <a:latin typeface="Cambria Math"/>
                      </a:rPr>
                      <m:t>𝑡</m:t>
                    </m:r>
                    <m:r>
                      <a:rPr lang="en-US" altLang="ja-JP" sz="2400" i="1" dirty="0" smtClean="0">
                        <a:latin typeface="Cambria Math"/>
                      </a:rPr>
                      <m:t>(</m:t>
                    </m:r>
                    <m:r>
                      <a:rPr lang="en-US" altLang="ja-JP" sz="2400" i="1" dirty="0" smtClean="0">
                        <a:latin typeface="Cambria Math"/>
                      </a:rPr>
                      <m:t>𝑐</m:t>
                    </m:r>
                    <m:r>
                      <a:rPr lang="en-US" altLang="ja-JP" sz="2400" i="1" dirty="0" smtClean="0">
                        <a:latin typeface="Cambria Math"/>
                      </a:rPr>
                      <m:t>)</m:t>
                    </m:r>
                  </m:oMath>
                </a14:m>
                <a:r>
                  <a:rPr lang="ja-JP" altLang="en-US" sz="2400" dirty="0" smtClean="0"/>
                  <a:t>はコードクローンの行数そのものとする．</a:t>
                </a:r>
                <a:endParaRPr lang="en-US" altLang="ja-JP" sz="2800"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67544" y="1412776"/>
                <a:ext cx="8229600" cy="4525963"/>
              </a:xfrm>
              <a:blipFill rotWithShape="1">
                <a:blip r:embed="rId3"/>
                <a:stretch>
                  <a:fillRect l="-1037" t="-1348"/>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4</a:t>
            </a:fld>
            <a:endParaRPr kumimoji="1" lang="ja-JP" altLang="en-US"/>
          </a:p>
        </p:txBody>
      </p:sp>
      <p:pic>
        <p:nvPicPr>
          <p:cNvPr id="819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512" y="4136878"/>
            <a:ext cx="3049577" cy="20960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7"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49074" y="4298491"/>
            <a:ext cx="890878" cy="453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8" name="Picture 6"/>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265191" y="4720031"/>
            <a:ext cx="874760" cy="4425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9" name="Picture 7"/>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265191" y="5152079"/>
            <a:ext cx="874760" cy="4425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右矢印 15"/>
          <p:cNvSpPr/>
          <p:nvPr/>
        </p:nvSpPr>
        <p:spPr>
          <a:xfrm>
            <a:off x="4187728" y="4677023"/>
            <a:ext cx="580367" cy="612119"/>
          </a:xfrm>
          <a:prstGeom prst="rightArrow">
            <a:avLst/>
          </a:prstGeom>
          <a:solidFill>
            <a:schemeClr val="tx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20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48064" y="4122290"/>
            <a:ext cx="3011766" cy="20960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四角形吹き出し 21"/>
          <p:cNvSpPr/>
          <p:nvPr/>
        </p:nvSpPr>
        <p:spPr>
          <a:xfrm>
            <a:off x="6372200" y="5240615"/>
            <a:ext cx="2160240" cy="730993"/>
          </a:xfrm>
          <a:prstGeom prst="wedgeRectCallout">
            <a:avLst>
              <a:gd name="adj1" fmla="val -84379"/>
              <a:gd name="adj2" fmla="val -52008"/>
            </a:avLst>
          </a:prstGeom>
          <a:solidFill>
            <a:schemeClr val="accent1">
              <a:lumMod val="20000"/>
              <a:lumOff val="8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2000" dirty="0">
                <a:solidFill>
                  <a:schemeClr val="tx1"/>
                </a:solidFill>
              </a:rPr>
              <a:t>呼び出し</a:t>
            </a:r>
            <a:r>
              <a:rPr lang="ja-JP" altLang="en-US" sz="2000" dirty="0" smtClean="0">
                <a:solidFill>
                  <a:schemeClr val="tx1"/>
                </a:solidFill>
              </a:rPr>
              <a:t>文は</a:t>
            </a:r>
            <a:endParaRPr lang="en-US" altLang="ja-JP" sz="2000" dirty="0" smtClean="0">
              <a:solidFill>
                <a:schemeClr val="tx1"/>
              </a:solidFill>
            </a:endParaRPr>
          </a:p>
          <a:p>
            <a:pPr algn="ctr"/>
            <a:r>
              <a:rPr kumimoji="1" lang="ja-JP" altLang="en-US" sz="2000" dirty="0">
                <a:solidFill>
                  <a:schemeClr val="tx1"/>
                </a:solidFill>
              </a:rPr>
              <a:t>考慮</a:t>
            </a:r>
            <a:r>
              <a:rPr kumimoji="1" lang="ja-JP" altLang="en-US" sz="2000" dirty="0" smtClean="0">
                <a:solidFill>
                  <a:schemeClr val="tx1"/>
                </a:solidFill>
              </a:rPr>
              <a:t>しない．</a:t>
            </a:r>
            <a:endParaRPr kumimoji="1" lang="ja-JP" altLang="en-US" sz="2000" dirty="0">
              <a:solidFill>
                <a:schemeClr val="tx1"/>
              </a:solidFill>
            </a:endParaRPr>
          </a:p>
        </p:txBody>
      </p:sp>
      <p:sp>
        <p:nvSpPr>
          <p:cNvPr id="8" name="テキスト ボックス 7"/>
          <p:cNvSpPr txBox="1"/>
          <p:nvPr/>
        </p:nvSpPr>
        <p:spPr>
          <a:xfrm>
            <a:off x="107503" y="4720031"/>
            <a:ext cx="1800493" cy="369332"/>
          </a:xfrm>
          <a:prstGeom prst="rect">
            <a:avLst/>
          </a:prstGeom>
          <a:solidFill>
            <a:schemeClr val="accent1">
              <a:lumMod val="20000"/>
              <a:lumOff val="80000"/>
            </a:schemeClr>
          </a:solidFill>
        </p:spPr>
        <p:txBody>
          <a:bodyPr wrap="none" rtlCol="0">
            <a:spAutoFit/>
          </a:bodyPr>
          <a:lstStyle/>
          <a:p>
            <a:r>
              <a:rPr kumimoji="1" lang="ja-JP" altLang="en-US" dirty="0" smtClean="0"/>
              <a:t>コードクローン</a:t>
            </a:r>
            <a:endParaRPr kumimoji="1" lang="ja-JP" altLang="en-US" dirty="0"/>
          </a:p>
        </p:txBody>
      </p:sp>
      <p:sp>
        <p:nvSpPr>
          <p:cNvPr id="9" name="テキスト ボックス 8"/>
          <p:cNvSpPr txBox="1"/>
          <p:nvPr/>
        </p:nvSpPr>
        <p:spPr>
          <a:xfrm>
            <a:off x="6804248" y="4333008"/>
            <a:ext cx="1569660" cy="369332"/>
          </a:xfrm>
          <a:prstGeom prst="rect">
            <a:avLst/>
          </a:prstGeom>
          <a:solidFill>
            <a:schemeClr val="accent6">
              <a:lumMod val="20000"/>
              <a:lumOff val="80000"/>
            </a:schemeClr>
          </a:solidFill>
        </p:spPr>
        <p:txBody>
          <a:bodyPr wrap="none" rtlCol="0">
            <a:spAutoFit/>
          </a:bodyPr>
          <a:lstStyle/>
          <a:p>
            <a:r>
              <a:rPr kumimoji="1" lang="ja-JP" altLang="en-US" dirty="0" smtClean="0"/>
              <a:t>サブルーチン</a:t>
            </a:r>
            <a:endParaRPr kumimoji="1" lang="ja-JP" altLang="en-US" dirty="0"/>
          </a:p>
        </p:txBody>
      </p:sp>
      <p:pic>
        <p:nvPicPr>
          <p:cNvPr id="8203"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53280" y="4277891"/>
            <a:ext cx="2309813" cy="2103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69500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集約可能コードクローン量</a:t>
            </a:r>
            <a:r>
              <a:rPr kumimoji="1" lang="en-US" altLang="ja-JP" dirty="0" smtClean="0"/>
              <a:t>(2/2)</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sz="2800" dirty="0" smtClean="0"/>
              <a:t>クローンセット</a:t>
            </a:r>
            <a:r>
              <a:rPr lang="en-US" altLang="ja-JP" sz="2800" dirty="0" smtClean="0"/>
              <a:t>S</a:t>
            </a:r>
            <a:r>
              <a:rPr lang="ja-JP" altLang="en-US" sz="2800" dirty="0" smtClean="0"/>
              <a:t>の</a:t>
            </a:r>
            <a:r>
              <a:rPr lang="ja-JP" altLang="en-US" sz="2800" dirty="0"/>
              <a:t>集約可能コードクローン量</a:t>
            </a:r>
            <a:r>
              <a:rPr lang="en-US" altLang="ja-JP" sz="2800" dirty="0"/>
              <a:t>L(S)</a:t>
            </a:r>
            <a:r>
              <a:rPr lang="ja-JP" altLang="en-US" sz="2800" dirty="0" smtClean="0"/>
              <a:t>は次</a:t>
            </a:r>
            <a:r>
              <a:rPr lang="ja-JP" altLang="en-US" sz="2800" dirty="0"/>
              <a:t>のよう</a:t>
            </a:r>
            <a:r>
              <a:rPr lang="ja-JP" altLang="en-US" sz="2800" dirty="0" smtClean="0"/>
              <a:t>に</a:t>
            </a:r>
            <a:r>
              <a:rPr lang="ja-JP" altLang="en-US" sz="2800" dirty="0"/>
              <a:t>表せる</a:t>
            </a:r>
            <a:r>
              <a:rPr lang="ja-JP" altLang="en-US" sz="2800" dirty="0" smtClean="0"/>
              <a:t>．</a:t>
            </a:r>
            <a:endParaRPr lang="en-US" altLang="ja-JP" sz="2800" dirty="0" smtClean="0"/>
          </a:p>
          <a:p>
            <a:endParaRPr lang="en-US" altLang="ja-JP" dirty="0"/>
          </a:p>
          <a:p>
            <a:pPr marL="457200" lvl="1" indent="0">
              <a:buNone/>
            </a:pPr>
            <a:endParaRPr lang="en-US" altLang="ja-JP" dirty="0" smtClean="0"/>
          </a:p>
          <a:p>
            <a:pPr lvl="1"/>
            <a:r>
              <a:rPr lang="ja-JP" altLang="en-US" sz="2400" dirty="0" smtClean="0"/>
              <a:t>サブルーチンを除いた，</a:t>
            </a:r>
            <a:r>
              <a:rPr lang="en-US" altLang="ja-JP" sz="2400" dirty="0" smtClean="0"/>
              <a:t>n-1</a:t>
            </a:r>
            <a:r>
              <a:rPr lang="ja-JP" altLang="en-US" sz="2400" dirty="0" smtClean="0"/>
              <a:t>個分のコードクローンだけ行数が減る．</a:t>
            </a:r>
            <a:endParaRPr lang="ja-JP" altLang="en-US" sz="2400" dirty="0"/>
          </a:p>
          <a:p>
            <a:endParaRPr kumimoji="1" lang="ja-JP" altLang="en-US" sz="3600" dirty="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5</a:t>
            </a:fld>
            <a:endParaRPr kumimoji="1" lang="ja-JP" altLang="en-US"/>
          </a:p>
        </p:txBody>
      </p:sp>
      <mc:AlternateContent xmlns:mc="http://schemas.openxmlformats.org/markup-compatibility/2006" xmlns:a14="http://schemas.microsoft.com/office/drawing/2010/main">
        <mc:Choice Requires="a14">
          <p:sp>
            <p:nvSpPr>
              <p:cNvPr id="5" name="テキスト ボックス 4"/>
              <p:cNvSpPr txBox="1"/>
              <p:nvPr/>
            </p:nvSpPr>
            <p:spPr>
              <a:xfrm>
                <a:off x="1475656" y="2381943"/>
                <a:ext cx="5976664" cy="126855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kumimoji="1" lang="en-US" altLang="ja-JP" sz="2800" b="0" i="1" smtClean="0">
                          <a:latin typeface="Cambria Math"/>
                        </a:rPr>
                        <m:t>𝐿</m:t>
                      </m:r>
                      <m:d>
                        <m:dPr>
                          <m:ctrlPr>
                            <a:rPr kumimoji="1" lang="en-US" altLang="ja-JP" sz="2800" b="0" i="1" smtClean="0">
                              <a:latin typeface="Cambria Math"/>
                            </a:rPr>
                          </m:ctrlPr>
                        </m:dPr>
                        <m:e>
                          <m:r>
                            <a:rPr kumimoji="1" lang="en-US" altLang="ja-JP" sz="2800" b="0" i="1" smtClean="0">
                              <a:latin typeface="Cambria Math"/>
                            </a:rPr>
                            <m:t>𝑆</m:t>
                          </m:r>
                        </m:e>
                      </m:d>
                      <m:r>
                        <a:rPr kumimoji="1" lang="en-US" altLang="ja-JP" sz="2800" b="0" i="1" smtClean="0">
                          <a:latin typeface="Cambria Math"/>
                        </a:rPr>
                        <m:t>=</m:t>
                      </m:r>
                      <m:f>
                        <m:fPr>
                          <m:ctrlPr>
                            <a:rPr kumimoji="1" lang="en-US" altLang="ja-JP" sz="2800" b="0" i="1" smtClean="0">
                              <a:latin typeface="Cambria Math"/>
                            </a:rPr>
                          </m:ctrlPr>
                        </m:fPr>
                        <m:num>
                          <m:r>
                            <a:rPr kumimoji="1" lang="en-US" altLang="ja-JP" sz="2800" b="0" i="1" smtClean="0">
                              <a:latin typeface="Cambria Math"/>
                            </a:rPr>
                            <m:t>𝑛</m:t>
                          </m:r>
                          <m:r>
                            <a:rPr kumimoji="1" lang="en-US" altLang="ja-JP" sz="2800" b="0" i="1" smtClean="0">
                              <a:latin typeface="Cambria Math"/>
                            </a:rPr>
                            <m:t>−1</m:t>
                          </m:r>
                        </m:num>
                        <m:den>
                          <m:r>
                            <a:rPr kumimoji="1" lang="en-US" altLang="ja-JP" sz="2800" b="0" i="1" smtClean="0">
                              <a:latin typeface="Cambria Math"/>
                            </a:rPr>
                            <m:t>𝑛</m:t>
                          </m:r>
                        </m:den>
                      </m:f>
                      <m:nary>
                        <m:naryPr>
                          <m:chr m:val="∑"/>
                          <m:ctrlPr>
                            <a:rPr kumimoji="1" lang="en-US" altLang="ja-JP" sz="2800" b="0" i="1" smtClean="0">
                              <a:latin typeface="Cambria Math"/>
                            </a:rPr>
                          </m:ctrlPr>
                        </m:naryPr>
                        <m:sub>
                          <m:r>
                            <m:rPr>
                              <m:brk m:alnAt="23"/>
                            </m:rPr>
                            <a:rPr kumimoji="1" lang="en-US" altLang="ja-JP" sz="2800" b="0" i="1" smtClean="0">
                              <a:latin typeface="Cambria Math"/>
                            </a:rPr>
                            <m:t>𝑖</m:t>
                          </m:r>
                          <m:r>
                            <a:rPr kumimoji="1" lang="en-US" altLang="ja-JP" sz="2800" b="0" i="1" smtClean="0">
                              <a:latin typeface="Cambria Math"/>
                            </a:rPr>
                            <m:t>=1</m:t>
                          </m:r>
                        </m:sub>
                        <m:sup>
                          <m:r>
                            <a:rPr kumimoji="1" lang="en-US" altLang="ja-JP" sz="2800" b="0" i="1" smtClean="0">
                              <a:latin typeface="Cambria Math"/>
                            </a:rPr>
                            <m:t>𝑛</m:t>
                          </m:r>
                        </m:sup>
                        <m:e>
                          <m:r>
                            <a:rPr kumimoji="1" lang="en-US" altLang="ja-JP" sz="2800" b="0" i="1" smtClean="0">
                              <a:latin typeface="Cambria Math"/>
                            </a:rPr>
                            <m:t>𝑡</m:t>
                          </m:r>
                          <m:r>
                            <a:rPr kumimoji="1" lang="en-US" altLang="ja-JP" sz="2800" b="0" i="1" smtClean="0">
                              <a:latin typeface="Cambria Math"/>
                            </a:rPr>
                            <m:t>(</m:t>
                          </m:r>
                          <m:sSub>
                            <m:sSubPr>
                              <m:ctrlPr>
                                <a:rPr kumimoji="1" lang="en-US" altLang="ja-JP" sz="2800" b="0" i="1" smtClean="0">
                                  <a:latin typeface="Cambria Math"/>
                                </a:rPr>
                              </m:ctrlPr>
                            </m:sSubPr>
                            <m:e>
                              <m:r>
                                <a:rPr kumimoji="1" lang="en-US" altLang="ja-JP" sz="2800" b="0" i="1" smtClean="0">
                                  <a:latin typeface="Cambria Math"/>
                                </a:rPr>
                                <m:t>𝑐</m:t>
                              </m:r>
                            </m:e>
                            <m:sub>
                              <m:r>
                                <a:rPr kumimoji="1" lang="en-US" altLang="ja-JP" sz="2800" b="0" i="1" smtClean="0">
                                  <a:latin typeface="Cambria Math"/>
                                </a:rPr>
                                <m:t>𝑖</m:t>
                              </m:r>
                            </m:sub>
                          </m:sSub>
                          <m:r>
                            <a:rPr kumimoji="1" lang="en-US" altLang="ja-JP" sz="2800" b="0" i="1" smtClean="0">
                              <a:latin typeface="Cambria Math"/>
                            </a:rPr>
                            <m:t>)</m:t>
                          </m:r>
                        </m:e>
                      </m:nary>
                    </m:oMath>
                  </m:oMathPara>
                </a14:m>
                <a:endParaRPr kumimoji="1" lang="ja-JP" altLang="en-US" sz="3600" dirty="0"/>
              </a:p>
            </p:txBody>
          </p:sp>
        </mc:Choice>
        <mc:Fallback xmlns="">
          <p:sp>
            <p:nvSpPr>
              <p:cNvPr id="5" name="テキスト ボックス 4"/>
              <p:cNvSpPr txBox="1">
                <a:spLocks noRot="1" noChangeAspect="1" noMove="1" noResize="1" noEditPoints="1" noAdjustHandles="1" noChangeArrowheads="1" noChangeShapeType="1" noTextEdit="1"/>
              </p:cNvSpPr>
              <p:nvPr/>
            </p:nvSpPr>
            <p:spPr>
              <a:xfrm>
                <a:off x="1475656" y="2381943"/>
                <a:ext cx="5976664" cy="1268552"/>
              </a:xfrm>
              <a:prstGeom prst="rect">
                <a:avLst/>
              </a:prstGeom>
              <a:blipFill rotWithShape="1">
                <a:blip r:embed="rId3"/>
                <a:stretch>
                  <a:fillRect/>
                </a:stretch>
              </a:blipFill>
            </p:spPr>
            <p:txBody>
              <a:bodyPr/>
              <a:lstStyle/>
              <a:p>
                <a:r>
                  <a:rPr lang="ja-JP" altLang="en-US">
                    <a:noFill/>
                  </a:rPr>
                  <a:t> </a:t>
                </a:r>
              </a:p>
            </p:txBody>
          </p:sp>
        </mc:Fallback>
      </mc:AlternateContent>
      <p:pic>
        <p:nvPicPr>
          <p:cNvPr id="6"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520" y="4581128"/>
            <a:ext cx="7644975" cy="2019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テキスト ボックス 6"/>
          <p:cNvSpPr txBox="1"/>
          <p:nvPr/>
        </p:nvSpPr>
        <p:spPr>
          <a:xfrm>
            <a:off x="107504" y="5071594"/>
            <a:ext cx="1809418" cy="369332"/>
          </a:xfrm>
          <a:prstGeom prst="rect">
            <a:avLst/>
          </a:prstGeom>
          <a:solidFill>
            <a:schemeClr val="accent1">
              <a:lumMod val="20000"/>
              <a:lumOff val="80000"/>
            </a:schemeClr>
          </a:solidFill>
        </p:spPr>
        <p:txBody>
          <a:bodyPr wrap="square" rtlCol="0">
            <a:spAutoFit/>
          </a:bodyPr>
          <a:lstStyle/>
          <a:p>
            <a:r>
              <a:rPr kumimoji="1" lang="ja-JP" altLang="en-US" dirty="0" smtClean="0"/>
              <a:t>コードクローン</a:t>
            </a:r>
            <a:endParaRPr kumimoji="1" lang="ja-JP" altLang="en-US" dirty="0"/>
          </a:p>
        </p:txBody>
      </p:sp>
      <p:sp>
        <p:nvSpPr>
          <p:cNvPr id="8" name="テキスト ボックス 7"/>
          <p:cNvSpPr txBox="1"/>
          <p:nvPr/>
        </p:nvSpPr>
        <p:spPr>
          <a:xfrm>
            <a:off x="6601545" y="4797152"/>
            <a:ext cx="1569660" cy="369332"/>
          </a:xfrm>
          <a:prstGeom prst="rect">
            <a:avLst/>
          </a:prstGeom>
          <a:solidFill>
            <a:schemeClr val="accent6">
              <a:lumMod val="20000"/>
              <a:lumOff val="80000"/>
            </a:schemeClr>
          </a:solidFill>
        </p:spPr>
        <p:txBody>
          <a:bodyPr wrap="none" rtlCol="0">
            <a:spAutoFit/>
          </a:bodyPr>
          <a:lstStyle/>
          <a:p>
            <a:r>
              <a:rPr kumimoji="1" lang="ja-JP" altLang="en-US" dirty="0" smtClean="0"/>
              <a:t>サブルーチン</a:t>
            </a:r>
            <a:endParaRPr kumimoji="1" lang="ja-JP" altLang="en-US" dirty="0"/>
          </a:p>
        </p:txBody>
      </p:sp>
      <p:sp>
        <p:nvSpPr>
          <p:cNvPr id="9" name="テキスト ボックス 8"/>
          <p:cNvSpPr txBox="1"/>
          <p:nvPr/>
        </p:nvSpPr>
        <p:spPr>
          <a:xfrm>
            <a:off x="6660232" y="5454516"/>
            <a:ext cx="1452287" cy="369332"/>
          </a:xfrm>
          <a:prstGeom prst="rect">
            <a:avLst/>
          </a:prstGeom>
          <a:solidFill>
            <a:schemeClr val="accent6">
              <a:lumMod val="20000"/>
              <a:lumOff val="80000"/>
            </a:schemeClr>
          </a:solidFill>
        </p:spPr>
        <p:txBody>
          <a:bodyPr wrap="square" rtlCol="0">
            <a:spAutoFit/>
          </a:bodyPr>
          <a:lstStyle/>
          <a:p>
            <a:r>
              <a:rPr lang="ja-JP" altLang="en-US" dirty="0"/>
              <a:t>呼び出し文</a:t>
            </a:r>
            <a:endParaRPr kumimoji="1" lang="ja-JP" altLang="en-US" dirty="0"/>
          </a:p>
        </p:txBody>
      </p:sp>
    </p:spTree>
    <p:extLst>
      <p:ext uri="{BB962C8B-B14F-4D97-AF65-F5344CB8AC3E}">
        <p14:creationId xmlns:p14="http://schemas.microsoft.com/office/powerpoint/2010/main" val="30343719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コードクローンのオーバーラップ</a:t>
            </a:r>
            <a:endParaRPr kumimoji="1" lang="ja-JP" altLang="en-US" dirty="0"/>
          </a:p>
        </p:txBody>
      </p:sp>
      <p:sp>
        <p:nvSpPr>
          <p:cNvPr id="3" name="コンテンツ プレースホルダー 2"/>
          <p:cNvSpPr>
            <a:spLocks noGrp="1"/>
          </p:cNvSpPr>
          <p:nvPr>
            <p:ph idx="1"/>
          </p:nvPr>
        </p:nvSpPr>
        <p:spPr>
          <a:xfrm>
            <a:off x="539552" y="1244131"/>
            <a:ext cx="8229600" cy="1536797"/>
          </a:xfrm>
          <a:solidFill>
            <a:schemeClr val="bg1"/>
          </a:solidFill>
        </p:spPr>
        <p:txBody>
          <a:bodyPr>
            <a:normAutofit/>
          </a:bodyPr>
          <a:lstStyle/>
          <a:p>
            <a:r>
              <a:rPr lang="ja-JP" altLang="en-US" sz="2800" dirty="0" smtClean="0"/>
              <a:t>コード片単位で部分的</a:t>
            </a:r>
            <a:r>
              <a:rPr lang="ja-JP" altLang="en-US" sz="2800" dirty="0"/>
              <a:t>に</a:t>
            </a:r>
            <a:r>
              <a:rPr lang="ja-JP" altLang="en-US" sz="2800" dirty="0" smtClean="0"/>
              <a:t>重複している．</a:t>
            </a:r>
            <a:endParaRPr lang="en-US" altLang="ja-JP" sz="2800" dirty="0"/>
          </a:p>
          <a:p>
            <a:pPr lvl="1"/>
            <a:r>
              <a:rPr lang="ja-JP" altLang="en-US" sz="2400" dirty="0" smtClean="0"/>
              <a:t>集約可能コードクローン量</a:t>
            </a:r>
            <a:r>
              <a:rPr lang="ja-JP" altLang="en-US" sz="2400" dirty="0"/>
              <a:t>の</a:t>
            </a:r>
            <a:r>
              <a:rPr lang="ja-JP" altLang="en-US" sz="2400" dirty="0" smtClean="0"/>
              <a:t>推定を複雑にしている要因．</a:t>
            </a:r>
            <a:endParaRPr kumimoji="1" lang="ja-JP" altLang="en-US" sz="2400" dirty="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6</a:t>
            </a:fld>
            <a:endParaRPr kumimoji="1" lang="ja-JP" altLang="en-US"/>
          </a:p>
        </p:txBody>
      </p:sp>
      <p:sp>
        <p:nvSpPr>
          <p:cNvPr id="7" name="正方形/長方形 6"/>
          <p:cNvSpPr/>
          <p:nvPr/>
        </p:nvSpPr>
        <p:spPr>
          <a:xfrm>
            <a:off x="179512" y="5301208"/>
            <a:ext cx="8835726" cy="579817"/>
          </a:xfrm>
          <a:prstGeom prst="rect">
            <a:avLst/>
          </a:prstGeom>
          <a:solidFill>
            <a:schemeClr val="accent2">
              <a:lumMod val="20000"/>
              <a:lumOff val="8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000" dirty="0" smtClean="0">
                <a:solidFill>
                  <a:schemeClr val="tx1"/>
                </a:solidFill>
              </a:rPr>
              <a:t>片方を集約すれば，</a:t>
            </a:r>
            <a:r>
              <a:rPr lang="ja-JP" altLang="en-US" sz="2000" dirty="0" smtClean="0">
                <a:solidFill>
                  <a:schemeClr val="tx1"/>
                </a:solidFill>
              </a:rPr>
              <a:t>もう一方はコード片に欠損が生じて</a:t>
            </a:r>
            <a:r>
              <a:rPr kumimoji="1" lang="ja-JP" altLang="en-US" sz="2000" dirty="0" smtClean="0">
                <a:solidFill>
                  <a:schemeClr val="tx1"/>
                </a:solidFill>
              </a:rPr>
              <a:t>集約できなくなる．</a:t>
            </a:r>
            <a:endParaRPr kumimoji="1" lang="en-US" altLang="ja-JP" sz="2000" dirty="0" smtClean="0">
              <a:solidFill>
                <a:schemeClr val="tx1"/>
              </a:solidFill>
            </a:endParaRPr>
          </a:p>
        </p:txBody>
      </p:sp>
      <p:sp>
        <p:nvSpPr>
          <p:cNvPr id="9" name="正方形/長方形 8"/>
          <p:cNvSpPr/>
          <p:nvPr/>
        </p:nvSpPr>
        <p:spPr>
          <a:xfrm>
            <a:off x="755576" y="6009632"/>
            <a:ext cx="7586215" cy="586155"/>
          </a:xfrm>
          <a:prstGeom prst="rect">
            <a:avLst/>
          </a:prstGeom>
          <a:solidFill>
            <a:schemeClr val="accent1">
              <a:lumMod val="20000"/>
              <a:lumOff val="8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000" dirty="0" smtClean="0">
                <a:solidFill>
                  <a:schemeClr val="tx1"/>
                </a:solidFill>
              </a:rPr>
              <a:t>どのクローンセット</a:t>
            </a:r>
            <a:r>
              <a:rPr lang="ja-JP" altLang="en-US" sz="2000" dirty="0">
                <a:solidFill>
                  <a:schemeClr val="tx1"/>
                </a:solidFill>
              </a:rPr>
              <a:t>の</a:t>
            </a:r>
            <a:r>
              <a:rPr kumimoji="1" lang="ja-JP" altLang="en-US" sz="2000" dirty="0" smtClean="0">
                <a:solidFill>
                  <a:schemeClr val="tx1"/>
                </a:solidFill>
              </a:rPr>
              <a:t>集約するのか</a:t>
            </a:r>
            <a:r>
              <a:rPr lang="ja-JP" altLang="en-US" sz="2000" dirty="0">
                <a:solidFill>
                  <a:schemeClr val="tx1"/>
                </a:solidFill>
              </a:rPr>
              <a:t>対象</a:t>
            </a:r>
            <a:r>
              <a:rPr lang="ja-JP" altLang="en-US" sz="2000" dirty="0" smtClean="0">
                <a:solidFill>
                  <a:schemeClr val="tx1"/>
                </a:solidFill>
              </a:rPr>
              <a:t>を</a:t>
            </a:r>
            <a:r>
              <a:rPr lang="ja-JP" altLang="en-US" sz="2000" dirty="0">
                <a:solidFill>
                  <a:schemeClr val="tx1"/>
                </a:solidFill>
              </a:rPr>
              <a:t>決める必要が</a:t>
            </a:r>
            <a:r>
              <a:rPr lang="ja-JP" altLang="en-US" sz="2000" dirty="0" smtClean="0">
                <a:solidFill>
                  <a:schemeClr val="tx1"/>
                </a:solidFill>
              </a:rPr>
              <a:t>ある．</a:t>
            </a:r>
            <a:endParaRPr kumimoji="1" lang="en-US" altLang="ja-JP" sz="2000" dirty="0" smtClean="0">
              <a:solidFill>
                <a:schemeClr val="tx1"/>
              </a:solidFill>
            </a:endParaRPr>
          </a:p>
        </p:txBody>
      </p:sp>
      <p:pic>
        <p:nvPicPr>
          <p:cNvPr id="20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51381" y="3068960"/>
            <a:ext cx="1380859" cy="23313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7"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3688" y="3105634"/>
            <a:ext cx="1366672" cy="23104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8"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63888" y="3087721"/>
            <a:ext cx="1366672" cy="2299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68947" y="3479857"/>
            <a:ext cx="1131641" cy="1131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6" name="Picture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57570" y="3797861"/>
            <a:ext cx="1147965" cy="7038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5"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57571" y="3479857"/>
            <a:ext cx="1147965" cy="5658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1"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66101" y="3479857"/>
            <a:ext cx="1138442" cy="522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2"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57570" y="3797861"/>
            <a:ext cx="1147965" cy="7038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55682" y="3802367"/>
            <a:ext cx="1147965" cy="7038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7" name="Picture 1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28738" y="2772166"/>
            <a:ext cx="3563342"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8" name="Picture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16748" y="2691929"/>
            <a:ext cx="3871913" cy="192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59292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6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6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2067"/>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6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nodeType="clickEffect">
                                  <p:stCondLst>
                                    <p:cond delay="0"/>
                                  </p:stCondLst>
                                  <p:childTnLst>
                                    <p:set>
                                      <p:cBhvr>
                                        <p:cTn id="26" dur="1" fill="hold">
                                          <p:stCondLst>
                                            <p:cond delay="0"/>
                                          </p:stCondLst>
                                        </p:cTn>
                                        <p:tgtEl>
                                          <p:spTgt spid="2068"/>
                                        </p:tgtEl>
                                        <p:attrNameLst>
                                          <p:attrName>style.visibility</p:attrName>
                                        </p:attrNameLst>
                                      </p:cBhvr>
                                      <p:to>
                                        <p:strVal val="hidden"/>
                                      </p:to>
                                    </p:set>
                                  </p:childTnLst>
                                </p:cTn>
                              </p:par>
                              <p:par>
                                <p:cTn id="27" presetID="1" presetClass="exit" presetSubtype="0" fill="hold" nodeType="withEffect">
                                  <p:stCondLst>
                                    <p:cond delay="0"/>
                                  </p:stCondLst>
                                  <p:childTnLst>
                                    <p:set>
                                      <p:cBhvr>
                                        <p:cTn id="28" dur="1" fill="hold">
                                          <p:stCondLst>
                                            <p:cond delay="0"/>
                                          </p:stCondLst>
                                        </p:cTn>
                                        <p:tgtEl>
                                          <p:spTgt spid="2062"/>
                                        </p:tgtEl>
                                        <p:attrNameLst>
                                          <p:attrName>style.visibility</p:attrName>
                                        </p:attrNameLst>
                                      </p:cBhvr>
                                      <p:to>
                                        <p:strVal val="hidden"/>
                                      </p:to>
                                    </p:set>
                                  </p:childTnLst>
                                </p:cTn>
                              </p:par>
                              <p:par>
                                <p:cTn id="29" presetID="1" presetClass="entr" presetSubtype="0" fill="hold" nodeType="withEffect">
                                  <p:stCondLst>
                                    <p:cond delay="0"/>
                                  </p:stCondLst>
                                  <p:childTnLst>
                                    <p:set>
                                      <p:cBhvr>
                                        <p:cTn id="30" dur="1" fill="hold">
                                          <p:stCondLst>
                                            <p:cond delay="0"/>
                                          </p:stCondLst>
                                        </p:cTn>
                                        <p:tgtEl>
                                          <p:spTgt spid="206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06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nodeType="clickEffect">
                                  <p:stCondLst>
                                    <p:cond delay="0"/>
                                  </p:stCondLst>
                                  <p:childTnLst>
                                    <p:set>
                                      <p:cBhvr>
                                        <p:cTn id="38" dur="1" fill="hold">
                                          <p:stCondLst>
                                            <p:cond delay="0"/>
                                          </p:stCondLst>
                                        </p:cTn>
                                        <p:tgtEl>
                                          <p:spTgt spid="2067"/>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nodeType="clickEffect">
                                  <p:stCondLst>
                                    <p:cond delay="0"/>
                                  </p:stCondLst>
                                  <p:childTnLst>
                                    <p:set>
                                      <p:cBhvr>
                                        <p:cTn id="42" dur="1" fill="hold">
                                          <p:stCondLst>
                                            <p:cond delay="0"/>
                                          </p:stCondLst>
                                        </p:cTn>
                                        <p:tgtEl>
                                          <p:spTgt spid="2061"/>
                                        </p:tgtEl>
                                        <p:attrNameLst>
                                          <p:attrName>style.visibility</p:attrName>
                                        </p:attrNameLst>
                                      </p:cBhvr>
                                      <p:to>
                                        <p:strVal val="hidden"/>
                                      </p:to>
                                    </p:set>
                                  </p:childTnLst>
                                </p:cTn>
                              </p:par>
                              <p:par>
                                <p:cTn id="43" presetID="1" presetClass="entr" presetSubtype="0" fill="hold" nodeType="withEffect">
                                  <p:stCondLst>
                                    <p:cond delay="0"/>
                                  </p:stCondLst>
                                  <p:childTnLst>
                                    <p:set>
                                      <p:cBhvr>
                                        <p:cTn id="44" dur="1" fill="hold">
                                          <p:stCondLst>
                                            <p:cond delay="0"/>
                                          </p:stCondLst>
                                        </p:cTn>
                                        <p:tgtEl>
                                          <p:spTgt spid="206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062"/>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9"/>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0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集約の問題点</a:t>
            </a:r>
            <a:endParaRPr kumimoji="1" lang="ja-JP" altLang="en-US" dirty="0"/>
          </a:p>
        </p:txBody>
      </p:sp>
      <p:sp>
        <p:nvSpPr>
          <p:cNvPr id="3" name="コンテンツ プレースホルダー 2"/>
          <p:cNvSpPr>
            <a:spLocks noGrp="1"/>
          </p:cNvSpPr>
          <p:nvPr>
            <p:ph idx="1"/>
          </p:nvPr>
        </p:nvSpPr>
        <p:spPr>
          <a:xfrm>
            <a:off x="457200" y="1600201"/>
            <a:ext cx="8229600" cy="2548880"/>
          </a:xfrm>
          <a:ln w="12700">
            <a:solidFill>
              <a:schemeClr val="tx2"/>
            </a:solidFill>
          </a:ln>
        </p:spPr>
        <p:txBody>
          <a:bodyPr/>
          <a:lstStyle/>
          <a:p>
            <a:pPr>
              <a:lnSpc>
                <a:spcPct val="150000"/>
              </a:lnSpc>
            </a:pPr>
            <a:r>
              <a:rPr kumimoji="1" lang="ja-JP" altLang="en-US" dirty="0" smtClean="0">
                <a:solidFill>
                  <a:schemeClr val="tx2"/>
                </a:solidFill>
              </a:rPr>
              <a:t>集約により減らせるプログラム全体のコードクローン量がわからない．</a:t>
            </a:r>
            <a:endParaRPr kumimoji="1" lang="en-US" altLang="ja-JP" dirty="0" smtClean="0">
              <a:solidFill>
                <a:schemeClr val="tx2"/>
              </a:solidFill>
            </a:endParaRPr>
          </a:p>
          <a:p>
            <a:pPr>
              <a:lnSpc>
                <a:spcPct val="150000"/>
              </a:lnSpc>
            </a:pPr>
            <a:r>
              <a:rPr lang="ja-JP" altLang="en-US" dirty="0">
                <a:solidFill>
                  <a:schemeClr val="tx2"/>
                </a:solidFill>
              </a:rPr>
              <a:t>集約に</a:t>
            </a:r>
            <a:r>
              <a:rPr lang="ja-JP" altLang="en-US" dirty="0" smtClean="0">
                <a:solidFill>
                  <a:schemeClr val="tx2"/>
                </a:solidFill>
              </a:rPr>
              <a:t>かかる費用，期間がわからない．</a:t>
            </a:r>
            <a:endParaRPr kumimoji="1" lang="en-US" altLang="ja-JP" dirty="0">
              <a:solidFill>
                <a:schemeClr val="tx2"/>
              </a:solidFill>
            </a:endParaRPr>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7</a:t>
            </a:fld>
            <a:endParaRPr kumimoji="1" lang="ja-JP" altLang="en-US"/>
          </a:p>
        </p:txBody>
      </p:sp>
      <p:sp>
        <p:nvSpPr>
          <p:cNvPr id="5" name="テキスト ボックス 4"/>
          <p:cNvSpPr txBox="1"/>
          <p:nvPr/>
        </p:nvSpPr>
        <p:spPr>
          <a:xfrm>
            <a:off x="1320800" y="4922184"/>
            <a:ext cx="6340197" cy="1077218"/>
          </a:xfrm>
          <a:prstGeom prst="rect">
            <a:avLst/>
          </a:prstGeom>
          <a:noFill/>
        </p:spPr>
        <p:txBody>
          <a:bodyPr wrap="none" rtlCol="0">
            <a:spAutoFit/>
          </a:bodyPr>
          <a:lstStyle/>
          <a:p>
            <a:pPr algn="ctr"/>
            <a:r>
              <a:rPr lang="ja-JP" altLang="en-US" sz="3200" u="sng" dirty="0"/>
              <a:t>そのため，集約の計画が</a:t>
            </a:r>
            <a:r>
              <a:rPr lang="ja-JP" altLang="en-US" sz="3200" u="sng" dirty="0" smtClean="0"/>
              <a:t>立たず，</a:t>
            </a:r>
            <a:endParaRPr lang="en-US" altLang="ja-JP" sz="3200" u="sng" dirty="0" smtClean="0"/>
          </a:p>
          <a:p>
            <a:pPr algn="ctr"/>
            <a:r>
              <a:rPr lang="ja-JP" altLang="en-US" sz="3200" u="sng" dirty="0" smtClean="0"/>
              <a:t>開発者</a:t>
            </a:r>
            <a:r>
              <a:rPr lang="ja-JP" altLang="en-US" sz="3200" u="sng" dirty="0"/>
              <a:t>は集約を敬遠する</a:t>
            </a:r>
            <a:r>
              <a:rPr lang="ja-JP" altLang="en-US" sz="3200" u="sng" dirty="0" smtClean="0"/>
              <a:t>．</a:t>
            </a:r>
            <a:endParaRPr lang="en-US" altLang="ja-JP" sz="3200" u="sng" dirty="0"/>
          </a:p>
        </p:txBody>
      </p:sp>
      <p:sp>
        <p:nvSpPr>
          <p:cNvPr id="6" name="下矢印 5"/>
          <p:cNvSpPr/>
          <p:nvPr/>
        </p:nvSpPr>
        <p:spPr>
          <a:xfrm>
            <a:off x="3734815" y="4149080"/>
            <a:ext cx="1512168" cy="720080"/>
          </a:xfrm>
          <a:prstGeom prst="downArrow">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478742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研究</a:t>
            </a:r>
            <a:r>
              <a:rPr lang="ja-JP" altLang="en-US" dirty="0"/>
              <a:t>概要</a:t>
            </a:r>
            <a:endParaRPr kumimoji="1" lang="ja-JP" altLang="en-US" dirty="0"/>
          </a:p>
        </p:txBody>
      </p:sp>
      <p:sp>
        <p:nvSpPr>
          <p:cNvPr id="3" name="コンテンツ プレースホルダー 2"/>
          <p:cNvSpPr>
            <a:spLocks noGrp="1"/>
          </p:cNvSpPr>
          <p:nvPr>
            <p:ph idx="1"/>
          </p:nvPr>
        </p:nvSpPr>
        <p:spPr>
          <a:xfrm>
            <a:off x="323528" y="1268760"/>
            <a:ext cx="8136904" cy="5328592"/>
          </a:xfrm>
          <a:solidFill>
            <a:schemeClr val="bg1"/>
          </a:solidFill>
        </p:spPr>
        <p:txBody>
          <a:bodyPr>
            <a:noAutofit/>
          </a:bodyPr>
          <a:lstStyle/>
          <a:p>
            <a:r>
              <a:rPr lang="ja-JP" altLang="en-US" sz="2400" dirty="0" smtClean="0">
                <a:solidFill>
                  <a:schemeClr val="tx2"/>
                </a:solidFill>
              </a:rPr>
              <a:t>集約</a:t>
            </a:r>
            <a:r>
              <a:rPr lang="ja-JP" altLang="en-US" sz="2400" dirty="0">
                <a:solidFill>
                  <a:schemeClr val="tx2"/>
                </a:solidFill>
              </a:rPr>
              <a:t>可能コードクローン量</a:t>
            </a:r>
            <a:r>
              <a:rPr lang="ja-JP" altLang="en-US" sz="2400" dirty="0" smtClean="0">
                <a:solidFill>
                  <a:schemeClr val="tx2"/>
                </a:solidFill>
              </a:rPr>
              <a:t>を推定</a:t>
            </a:r>
            <a:r>
              <a:rPr lang="ja-JP" altLang="en-US" sz="2400" dirty="0">
                <a:solidFill>
                  <a:schemeClr val="tx2"/>
                </a:solidFill>
              </a:rPr>
              <a:t>して</a:t>
            </a:r>
            <a:r>
              <a:rPr lang="ja-JP" altLang="en-US" sz="2400" dirty="0" smtClean="0">
                <a:solidFill>
                  <a:schemeClr val="tx2"/>
                </a:solidFill>
              </a:rPr>
              <a:t>，集約</a:t>
            </a:r>
            <a:r>
              <a:rPr lang="ja-JP" altLang="en-US" sz="2400" dirty="0">
                <a:solidFill>
                  <a:schemeClr val="tx2"/>
                </a:solidFill>
              </a:rPr>
              <a:t>を支援する．</a:t>
            </a:r>
            <a:endParaRPr lang="en-US" altLang="ja-JP" sz="2400" dirty="0">
              <a:solidFill>
                <a:schemeClr val="tx2"/>
              </a:solidFill>
            </a:endParaRPr>
          </a:p>
          <a:p>
            <a:pPr lvl="1"/>
            <a:r>
              <a:rPr lang="ja-JP" altLang="en-US" sz="2000" dirty="0"/>
              <a:t>全通りの推定には多くの時間がかかり，現実的には難しい．</a:t>
            </a:r>
          </a:p>
          <a:p>
            <a:pPr>
              <a:lnSpc>
                <a:spcPct val="150000"/>
              </a:lnSpc>
            </a:pPr>
            <a:r>
              <a:rPr lang="ja-JP" altLang="en-US" sz="2400" dirty="0" smtClean="0">
                <a:solidFill>
                  <a:schemeClr val="tx2"/>
                </a:solidFill>
              </a:rPr>
              <a:t>検出</a:t>
            </a:r>
            <a:r>
              <a:rPr lang="ja-JP" altLang="en-US" sz="2400" dirty="0">
                <a:solidFill>
                  <a:schemeClr val="tx2"/>
                </a:solidFill>
              </a:rPr>
              <a:t>された集約可能コードクローン量</a:t>
            </a:r>
            <a:r>
              <a:rPr lang="ja-JP" altLang="en-US" sz="2400" dirty="0" smtClean="0">
                <a:solidFill>
                  <a:schemeClr val="tx2"/>
                </a:solidFill>
              </a:rPr>
              <a:t>を　　　　　　メタヒューリスティクス</a:t>
            </a:r>
            <a:r>
              <a:rPr lang="ja-JP" altLang="en-US" sz="2400" dirty="0">
                <a:solidFill>
                  <a:schemeClr val="tx2"/>
                </a:solidFill>
              </a:rPr>
              <a:t>を用いて推定する手法の提案</a:t>
            </a:r>
            <a:endParaRPr lang="en-US" altLang="ja-JP" sz="2400" dirty="0">
              <a:solidFill>
                <a:schemeClr val="tx2"/>
              </a:solidFill>
            </a:endParaRPr>
          </a:p>
          <a:p>
            <a:pPr>
              <a:lnSpc>
                <a:spcPct val="150000"/>
              </a:lnSpc>
            </a:pPr>
            <a:r>
              <a:rPr lang="ja-JP" altLang="en-US" sz="2400" dirty="0">
                <a:solidFill>
                  <a:schemeClr val="tx2"/>
                </a:solidFill>
              </a:rPr>
              <a:t>推定手法に適用</a:t>
            </a:r>
            <a:r>
              <a:rPr lang="ja-JP" altLang="en-US" sz="2400" dirty="0" smtClean="0">
                <a:solidFill>
                  <a:schemeClr val="tx2"/>
                </a:solidFill>
              </a:rPr>
              <a:t>させたアルゴリズム</a:t>
            </a:r>
            <a:r>
              <a:rPr lang="ja-JP" altLang="en-US" sz="2400" dirty="0">
                <a:solidFill>
                  <a:schemeClr val="tx2"/>
                </a:solidFill>
              </a:rPr>
              <a:t>の調査</a:t>
            </a:r>
            <a:endParaRPr lang="en-US" altLang="ja-JP" sz="2400" dirty="0">
              <a:solidFill>
                <a:schemeClr val="tx2"/>
              </a:solidFill>
            </a:endParaRPr>
          </a:p>
          <a:p>
            <a:pPr lvl="1"/>
            <a:r>
              <a:rPr lang="ja-JP" altLang="en-US" sz="2000" dirty="0"/>
              <a:t>各アルゴリズムが推定する集約</a:t>
            </a:r>
            <a:r>
              <a:rPr lang="ja-JP" altLang="en-US" sz="2000" dirty="0" smtClean="0"/>
              <a:t>可能コードクローン量を　　　比較</a:t>
            </a:r>
            <a:r>
              <a:rPr lang="ja-JP" altLang="en-US" sz="2000" dirty="0"/>
              <a:t>する．</a:t>
            </a:r>
            <a:endParaRPr lang="en-US" altLang="ja-JP" sz="2000" dirty="0"/>
          </a:p>
          <a:p>
            <a:pPr lvl="1"/>
            <a:r>
              <a:rPr lang="ja-JP" altLang="en-US" sz="2000" dirty="0"/>
              <a:t>集約可能コードクローン量が大きい</a:t>
            </a:r>
            <a:r>
              <a:rPr lang="ja-JP" altLang="en-US" sz="2000" dirty="0" smtClean="0"/>
              <a:t>ほど優れた</a:t>
            </a:r>
            <a:r>
              <a:rPr lang="ja-JP" altLang="en-US" sz="2000" dirty="0"/>
              <a:t>推定で</a:t>
            </a:r>
            <a:r>
              <a:rPr lang="ja-JP" altLang="en-US" sz="2000" dirty="0" smtClean="0"/>
              <a:t>ある　　と</a:t>
            </a:r>
            <a:r>
              <a:rPr lang="ja-JP" altLang="en-US" sz="2000" dirty="0"/>
              <a:t>判断する．</a:t>
            </a:r>
            <a:endParaRPr lang="en-US" altLang="ja-JP" sz="2000" dirty="0"/>
          </a:p>
          <a:p>
            <a:endParaRPr lang="en-US" altLang="ja-JP" sz="2400" dirty="0"/>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8</a:t>
            </a:fld>
            <a:endParaRPr kumimoji="1" lang="ja-JP" altLang="en-US"/>
          </a:p>
        </p:txBody>
      </p:sp>
    </p:spTree>
    <p:extLst>
      <p:ext uri="{BB962C8B-B14F-4D97-AF65-F5344CB8AC3E}">
        <p14:creationId xmlns:p14="http://schemas.microsoft.com/office/powerpoint/2010/main" val="14274210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メタヒューリスティクス</a:t>
            </a:r>
            <a:endParaRPr kumimoji="1" lang="ja-JP" altLang="en-US" dirty="0"/>
          </a:p>
        </p:txBody>
      </p:sp>
      <p:sp>
        <p:nvSpPr>
          <p:cNvPr id="3" name="コンテンツ プレースホルダー 2"/>
          <p:cNvSpPr>
            <a:spLocks noGrp="1"/>
          </p:cNvSpPr>
          <p:nvPr>
            <p:ph idx="1"/>
          </p:nvPr>
        </p:nvSpPr>
        <p:spPr>
          <a:xfrm>
            <a:off x="395536" y="1764589"/>
            <a:ext cx="8229600" cy="4525963"/>
          </a:xfrm>
        </p:spPr>
        <p:txBody>
          <a:bodyPr>
            <a:normAutofit/>
          </a:bodyPr>
          <a:lstStyle/>
          <a:p>
            <a:r>
              <a:rPr lang="ja-JP" altLang="en-US" sz="2800" dirty="0" smtClean="0"/>
              <a:t>組み合わせ</a:t>
            </a:r>
            <a:r>
              <a:rPr lang="ja-JP" altLang="en-US" sz="2800" dirty="0"/>
              <a:t>最適化</a:t>
            </a:r>
            <a:r>
              <a:rPr lang="ja-JP" altLang="en-US" sz="2800" dirty="0" smtClean="0"/>
              <a:t>問題を求めるアルゴリズム</a:t>
            </a:r>
            <a:r>
              <a:rPr lang="ja-JP" altLang="en-US" sz="2800" dirty="0"/>
              <a:t>の基本的な</a:t>
            </a:r>
            <a:r>
              <a:rPr lang="ja-JP" altLang="en-US" sz="2800" dirty="0" smtClean="0"/>
              <a:t>枠組み</a:t>
            </a:r>
            <a:endParaRPr lang="en-US" altLang="ja-JP" sz="2800" dirty="0" smtClean="0"/>
          </a:p>
          <a:p>
            <a:endParaRPr lang="en-US" altLang="ja-JP" sz="2800" dirty="0" smtClean="0"/>
          </a:p>
          <a:p>
            <a:r>
              <a:rPr lang="ja-JP" altLang="en-US" sz="2800" dirty="0"/>
              <a:t>一般的に</a:t>
            </a:r>
            <a:r>
              <a:rPr lang="ja-JP" altLang="en-US" sz="2800" dirty="0" smtClean="0"/>
              <a:t>用いられるアルゴリズム</a:t>
            </a:r>
            <a:r>
              <a:rPr lang="en-US" altLang="ja-JP" sz="2800" dirty="0" smtClean="0"/>
              <a:t>[2]</a:t>
            </a:r>
          </a:p>
          <a:p>
            <a:pPr lvl="1"/>
            <a:r>
              <a:rPr lang="ja-JP" altLang="en-US" sz="2400" dirty="0" smtClean="0"/>
              <a:t>貪欲法</a:t>
            </a:r>
            <a:r>
              <a:rPr lang="en-US" altLang="ja-JP" sz="2400" dirty="0" smtClean="0"/>
              <a:t>(Greedy</a:t>
            </a:r>
            <a:r>
              <a:rPr lang="ja-JP" altLang="en-US" sz="2400" dirty="0"/>
              <a:t> </a:t>
            </a:r>
            <a:r>
              <a:rPr lang="en-US" altLang="ja-JP" sz="2400" dirty="0" smtClean="0"/>
              <a:t>Algorithm)</a:t>
            </a:r>
          </a:p>
          <a:p>
            <a:pPr lvl="1"/>
            <a:r>
              <a:rPr lang="ja-JP" altLang="en-US" sz="2400" dirty="0" smtClean="0"/>
              <a:t>山登り法</a:t>
            </a:r>
            <a:r>
              <a:rPr lang="en-US" altLang="ja-JP" sz="2400" dirty="0" smtClean="0"/>
              <a:t>(Hill Climbing</a:t>
            </a:r>
            <a:r>
              <a:rPr lang="ja-JP" altLang="en-US" sz="2400" dirty="0" err="1" smtClean="0"/>
              <a:t>，</a:t>
            </a:r>
            <a:r>
              <a:rPr lang="en-US" altLang="ja-JP" sz="2400" dirty="0" smtClean="0"/>
              <a:t>HC)</a:t>
            </a:r>
          </a:p>
          <a:p>
            <a:pPr lvl="1"/>
            <a:r>
              <a:rPr lang="ja-JP" altLang="en-US" sz="2400" dirty="0"/>
              <a:t>焼きなまし</a:t>
            </a:r>
            <a:r>
              <a:rPr lang="ja-JP" altLang="en-US" sz="2400" dirty="0" smtClean="0"/>
              <a:t>法</a:t>
            </a:r>
            <a:r>
              <a:rPr lang="en-US" altLang="ja-JP" sz="2400" dirty="0" smtClean="0"/>
              <a:t>(Simulated Annealing</a:t>
            </a:r>
            <a:r>
              <a:rPr lang="ja-JP" altLang="en-US" sz="2400" dirty="0" err="1" smtClean="0"/>
              <a:t>，</a:t>
            </a:r>
            <a:r>
              <a:rPr lang="en-US" altLang="ja-JP" sz="2400" dirty="0" smtClean="0"/>
              <a:t>SA)</a:t>
            </a:r>
          </a:p>
          <a:p>
            <a:pPr lvl="1"/>
            <a:r>
              <a:rPr lang="ja-JP" altLang="en-US" sz="2400" dirty="0" smtClean="0"/>
              <a:t>遺伝的アルゴリズム</a:t>
            </a:r>
            <a:r>
              <a:rPr lang="en-US" altLang="ja-JP" sz="2400" dirty="0" smtClean="0"/>
              <a:t>(Genetic Algorithm</a:t>
            </a:r>
            <a:r>
              <a:rPr lang="ja-JP" altLang="en-US" sz="2400" dirty="0" err="1" smtClean="0"/>
              <a:t>，</a:t>
            </a:r>
            <a:r>
              <a:rPr lang="en-US" altLang="ja-JP" sz="2400" dirty="0" smtClean="0"/>
              <a:t>GA)</a:t>
            </a:r>
          </a:p>
        </p:txBody>
      </p:sp>
      <p:sp>
        <p:nvSpPr>
          <p:cNvPr id="4" name="スライド番号プレースホルダー 3"/>
          <p:cNvSpPr>
            <a:spLocks noGrp="1"/>
          </p:cNvSpPr>
          <p:nvPr>
            <p:ph type="sldNum" sz="quarter" idx="12"/>
          </p:nvPr>
        </p:nvSpPr>
        <p:spPr/>
        <p:txBody>
          <a:bodyPr/>
          <a:lstStyle/>
          <a:p>
            <a:fld id="{D3EEC210-3F6A-40E2-B0EC-BA7107B1EA9E}" type="slidenum">
              <a:rPr kumimoji="1" lang="ja-JP" altLang="en-US" smtClean="0"/>
              <a:t>9</a:t>
            </a:fld>
            <a:endParaRPr kumimoji="1" lang="ja-JP" altLang="en-US"/>
          </a:p>
        </p:txBody>
      </p:sp>
      <p:sp>
        <p:nvSpPr>
          <p:cNvPr id="6" name="正方形/長方形 5"/>
          <p:cNvSpPr/>
          <p:nvPr/>
        </p:nvSpPr>
        <p:spPr>
          <a:xfrm>
            <a:off x="107504" y="5877272"/>
            <a:ext cx="7992888" cy="864096"/>
          </a:xfrm>
          <a:prstGeom prst="rect">
            <a:avLst/>
          </a:prstGeom>
          <a:solidFill>
            <a:srgbClr val="F9FDD3"/>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[2] </a:t>
            </a:r>
            <a:r>
              <a:rPr lang="en-US" altLang="ja-JP" dirty="0">
                <a:solidFill>
                  <a:schemeClr val="tx1"/>
                </a:solidFill>
              </a:rPr>
              <a:t>Mark </a:t>
            </a:r>
            <a:r>
              <a:rPr lang="en-US" altLang="ja-JP" dirty="0" smtClean="0">
                <a:solidFill>
                  <a:schemeClr val="tx1"/>
                </a:solidFill>
              </a:rPr>
              <a:t>Harman, </a:t>
            </a:r>
            <a:r>
              <a:rPr lang="en-US" altLang="ja-JP" dirty="0">
                <a:solidFill>
                  <a:schemeClr val="tx1"/>
                </a:solidFill>
              </a:rPr>
              <a:t>Phil </a:t>
            </a:r>
            <a:r>
              <a:rPr lang="en-US" altLang="ja-JP" dirty="0" smtClean="0">
                <a:solidFill>
                  <a:schemeClr val="tx1"/>
                </a:solidFill>
              </a:rPr>
              <a:t>McMinn, </a:t>
            </a:r>
            <a:r>
              <a:rPr lang="en-US" altLang="ja-JP" dirty="0" err="1" smtClean="0">
                <a:solidFill>
                  <a:schemeClr val="tx1"/>
                </a:solidFill>
              </a:rPr>
              <a:t>Jerﬀeson</a:t>
            </a:r>
            <a:r>
              <a:rPr lang="en-US" altLang="ja-JP" dirty="0" smtClean="0">
                <a:solidFill>
                  <a:schemeClr val="tx1"/>
                </a:solidFill>
              </a:rPr>
              <a:t> Teixeira de Souza, Shin </a:t>
            </a:r>
            <a:r>
              <a:rPr lang="en-US" altLang="ja-JP" dirty="0" err="1" smtClean="0">
                <a:solidFill>
                  <a:schemeClr val="tx1"/>
                </a:solidFill>
              </a:rPr>
              <a:t>Yoo</a:t>
            </a:r>
            <a:r>
              <a:rPr lang="en-US" altLang="ja-JP" dirty="0" smtClean="0">
                <a:solidFill>
                  <a:schemeClr val="tx1"/>
                </a:solidFill>
              </a:rPr>
              <a:t>. </a:t>
            </a:r>
            <a:r>
              <a:rPr lang="ja-JP" altLang="en-US" dirty="0" smtClean="0">
                <a:solidFill>
                  <a:schemeClr val="tx1"/>
                </a:solidFill>
              </a:rPr>
              <a:t>　</a:t>
            </a:r>
            <a:r>
              <a:rPr lang="en-US" altLang="ja-JP" dirty="0" smtClean="0">
                <a:solidFill>
                  <a:schemeClr val="tx1"/>
                </a:solidFill>
              </a:rPr>
              <a:t>Search based software engineering: Techniques, taxonomy, tutorial. </a:t>
            </a:r>
            <a:r>
              <a:rPr lang="ja-JP" altLang="en-US" dirty="0" smtClean="0">
                <a:solidFill>
                  <a:schemeClr val="tx1"/>
                </a:solidFill>
              </a:rPr>
              <a:t>　</a:t>
            </a:r>
            <a:r>
              <a:rPr lang="en-US" altLang="ja-JP" dirty="0" smtClean="0">
                <a:solidFill>
                  <a:schemeClr val="tx1"/>
                </a:solidFill>
              </a:rPr>
              <a:t>Empirical Software Engineering and Veriﬁcation, pp. 1–59, 2012.</a:t>
            </a:r>
            <a:endParaRPr lang="en-US" altLang="ja-JP" dirty="0">
              <a:solidFill>
                <a:schemeClr val="tx1"/>
              </a:solidFill>
            </a:endParaRPr>
          </a:p>
        </p:txBody>
      </p:sp>
    </p:spTree>
    <p:extLst>
      <p:ext uri="{BB962C8B-B14F-4D97-AF65-F5344CB8AC3E}">
        <p14:creationId xmlns:p14="http://schemas.microsoft.com/office/powerpoint/2010/main" val="28162823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42723</TotalTime>
  <Words>2220</Words>
  <Application>Microsoft Office PowerPoint</Application>
  <PresentationFormat>画面に合わせる (4:3)</PresentationFormat>
  <Paragraphs>404</Paragraphs>
  <Slides>28</Slides>
  <Notes>15</Notes>
  <HiddenSlides>0</HiddenSlides>
  <MMClips>0</MMClips>
  <ScaleCrop>false</ScaleCrop>
  <HeadingPairs>
    <vt:vector size="4" baseType="variant">
      <vt:variant>
        <vt:lpstr>テーマ</vt:lpstr>
      </vt:variant>
      <vt:variant>
        <vt:i4>1</vt:i4>
      </vt:variant>
      <vt:variant>
        <vt:lpstr>スライド タイトル</vt:lpstr>
      </vt:variant>
      <vt:variant>
        <vt:i4>28</vt:i4>
      </vt:variant>
    </vt:vector>
  </HeadingPairs>
  <TitlesOfParts>
    <vt:vector size="29" baseType="lpstr">
      <vt:lpstr>Office ​​テーマ</vt:lpstr>
      <vt:lpstr>メタヒューリスティクスを用いた 集約可能コードクローン量の推定</vt:lpstr>
      <vt:lpstr>コードクローン</vt:lpstr>
      <vt:lpstr>コードクローンの集約</vt:lpstr>
      <vt:lpstr>集約可能コードクローン量(1/2)</vt:lpstr>
      <vt:lpstr>集約可能コードクローン量(2/2)</vt:lpstr>
      <vt:lpstr>コードクローンのオーバーラップ</vt:lpstr>
      <vt:lpstr>集約の問題点</vt:lpstr>
      <vt:lpstr>研究概要</vt:lpstr>
      <vt:lpstr>メタヒューリスティクス</vt:lpstr>
      <vt:lpstr>貪欲法</vt:lpstr>
      <vt:lpstr>遺伝的アルゴリズム</vt:lpstr>
      <vt:lpstr>推定手法の目標</vt:lpstr>
      <vt:lpstr>推定手法の手順</vt:lpstr>
      <vt:lpstr>Step2:オーバーラップ抽出</vt:lpstr>
      <vt:lpstr>Step3:クローンセットの合成</vt:lpstr>
      <vt:lpstr>Step3:合成による集約量の変化</vt:lpstr>
      <vt:lpstr>メタヒューリスティクスにおける問題の記述法[2]</vt:lpstr>
      <vt:lpstr>集約可能コードクローン量の 推定　(1/2)</vt:lpstr>
      <vt:lpstr>集約可能コードクローン量の 推定　(2/2)</vt:lpstr>
      <vt:lpstr>実験概要</vt:lpstr>
      <vt:lpstr>CCM[3]</vt:lpstr>
      <vt:lpstr>CCMとの比較</vt:lpstr>
      <vt:lpstr>対象オープンソースソフトウェア(OSS)</vt:lpstr>
      <vt:lpstr>集約可能コードクローン量   (Apache Ant)</vt:lpstr>
      <vt:lpstr>集約可能コードクローン量(ArgoUML)</vt:lpstr>
      <vt:lpstr>集約可能コードクローン量 (Xerces)</vt:lpstr>
      <vt:lpstr>集約可能コードクローン量 (Linux Kernel)</vt:lpstr>
      <vt:lpstr>まとめと今後の課題</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メタヒューリスティクスを用いた 集約可能コードクローン量の推定</dc:title>
  <dc:creator>t-ishizu</dc:creator>
  <cp:lastModifiedBy>t-ishizu</cp:lastModifiedBy>
  <cp:revision>308</cp:revision>
  <cp:lastPrinted>2016-07-11T00:44:26Z</cp:lastPrinted>
  <dcterms:created xsi:type="dcterms:W3CDTF">2016-02-12T07:28:38Z</dcterms:created>
  <dcterms:modified xsi:type="dcterms:W3CDTF">2016-07-13T04:05:45Z</dcterms:modified>
</cp:coreProperties>
</file>