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4"/>
  </p:notesMasterIdLst>
  <p:handoutMasterIdLst>
    <p:handoutMasterId r:id="rId25"/>
  </p:handoutMasterIdLst>
  <p:sldIdLst>
    <p:sldId id="256" r:id="rId2"/>
    <p:sldId id="269" r:id="rId3"/>
    <p:sldId id="258" r:id="rId4"/>
    <p:sldId id="260" r:id="rId5"/>
    <p:sldId id="261" r:id="rId6"/>
    <p:sldId id="270" r:id="rId7"/>
    <p:sldId id="262" r:id="rId8"/>
    <p:sldId id="263" r:id="rId9"/>
    <p:sldId id="272" r:id="rId10"/>
    <p:sldId id="274" r:id="rId11"/>
    <p:sldId id="273" r:id="rId12"/>
    <p:sldId id="275" r:id="rId13"/>
    <p:sldId id="276" r:id="rId14"/>
    <p:sldId id="264" r:id="rId15"/>
    <p:sldId id="277" r:id="rId16"/>
    <p:sldId id="278" r:id="rId17"/>
    <p:sldId id="279" r:id="rId18"/>
    <p:sldId id="280" r:id="rId19"/>
    <p:sldId id="281" r:id="rId20"/>
    <p:sldId id="282" r:id="rId21"/>
    <p:sldId id="265" r:id="rId22"/>
    <p:sldId id="266" r:id="rId23"/>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0000"/>
    <a:srgbClr val="FFEBEB"/>
    <a:srgbClr val="E3EAF9"/>
    <a:srgbClr val="EEF3FC"/>
    <a:srgbClr val="B4CAF2"/>
    <a:srgbClr val="FFFFFF"/>
    <a:srgbClr val="F8FAFE"/>
    <a:srgbClr val="8ED299"/>
    <a:srgbClr val="22743D"/>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5" autoAdjust="0"/>
    <p:restoredTop sz="89840" autoAdjust="0"/>
  </p:normalViewPr>
  <p:slideViewPr>
    <p:cSldViewPr>
      <p:cViewPr varScale="1">
        <p:scale>
          <a:sx n="85" d="100"/>
          <a:sy n="85" d="100"/>
        </p:scale>
        <p:origin x="135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7723" cy="496729"/>
          </a:xfrm>
          <a:prstGeom prst="rect">
            <a:avLst/>
          </a:prstGeom>
        </p:spPr>
        <p:txBody>
          <a:bodyPr vert="horz" lIns="91394" tIns="45697" rIns="91394" bIns="4569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0"/>
            <a:ext cx="2947723" cy="496729"/>
          </a:xfrm>
          <a:prstGeom prst="rect">
            <a:avLst/>
          </a:prstGeom>
        </p:spPr>
        <p:txBody>
          <a:bodyPr vert="horz" lIns="91394" tIns="45697" rIns="91394" bIns="45697" rtlCol="0"/>
          <a:lstStyle>
            <a:lvl1pPr algn="r">
              <a:defRPr sz="1200"/>
            </a:lvl1pPr>
          </a:lstStyle>
          <a:p>
            <a:fld id="{B0C07266-EAEA-445B-8CAF-3D806F3B2AE9}" type="datetimeFigureOut">
              <a:rPr kumimoji="1" lang="ja-JP" altLang="en-US" smtClean="0"/>
              <a:t>2016/9/1</a:t>
            </a:fld>
            <a:endParaRPr kumimoji="1" lang="ja-JP" altLang="en-US"/>
          </a:p>
        </p:txBody>
      </p:sp>
      <p:sp>
        <p:nvSpPr>
          <p:cNvPr id="4" name="フッター プレースホルダー 3"/>
          <p:cNvSpPr>
            <a:spLocks noGrp="1"/>
          </p:cNvSpPr>
          <p:nvPr>
            <p:ph type="ftr" sz="quarter" idx="2"/>
          </p:nvPr>
        </p:nvSpPr>
        <p:spPr>
          <a:xfrm>
            <a:off x="1" y="9436122"/>
            <a:ext cx="2947723" cy="496729"/>
          </a:xfrm>
          <a:prstGeom prst="rect">
            <a:avLst/>
          </a:prstGeom>
        </p:spPr>
        <p:txBody>
          <a:bodyPr vert="horz" lIns="91394" tIns="45697" rIns="91394" bIns="4569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2"/>
            <a:ext cx="2947723" cy="496729"/>
          </a:xfrm>
          <a:prstGeom prst="rect">
            <a:avLst/>
          </a:prstGeom>
        </p:spPr>
        <p:txBody>
          <a:bodyPr vert="horz" lIns="91394" tIns="45697" rIns="91394" bIns="45697" rtlCol="0" anchor="b"/>
          <a:lstStyle>
            <a:lvl1pPr algn="r">
              <a:defRPr sz="1200"/>
            </a:lvl1pPr>
          </a:lstStyle>
          <a:p>
            <a:fld id="{B0EA69C2-852C-425A-B3BD-4FD5DD75F4E9}" type="slidenum">
              <a:rPr kumimoji="1" lang="ja-JP" altLang="en-US" smtClean="0"/>
              <a:t>‹#›</a:t>
            </a:fld>
            <a:endParaRPr kumimoji="1" lang="ja-JP" altLang="en-US"/>
          </a:p>
        </p:txBody>
      </p:sp>
    </p:spTree>
    <p:extLst>
      <p:ext uri="{BB962C8B-B14F-4D97-AF65-F5344CB8AC3E}">
        <p14:creationId xmlns:p14="http://schemas.microsoft.com/office/powerpoint/2010/main" val="819584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7723" cy="496729"/>
          </a:xfrm>
          <a:prstGeom prst="rect">
            <a:avLst/>
          </a:prstGeom>
        </p:spPr>
        <p:txBody>
          <a:bodyPr vert="horz" lIns="91394" tIns="45697" rIns="91394" bIns="4569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1" y="0"/>
            <a:ext cx="2947723" cy="496729"/>
          </a:xfrm>
          <a:prstGeom prst="rect">
            <a:avLst/>
          </a:prstGeom>
        </p:spPr>
        <p:txBody>
          <a:bodyPr vert="horz" lIns="91394" tIns="45697" rIns="91394" bIns="45697" rtlCol="0"/>
          <a:lstStyle>
            <a:lvl1pPr algn="r">
              <a:defRPr sz="1200"/>
            </a:lvl1pPr>
          </a:lstStyle>
          <a:p>
            <a:fld id="{953B0785-E47C-4D1C-B7A0-98309B4641CD}" type="datetimeFigureOut">
              <a:rPr kumimoji="1" lang="ja-JP" altLang="en-US" smtClean="0"/>
              <a:t>2016/9/1</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5700" cy="3724275"/>
          </a:xfrm>
          <a:prstGeom prst="rect">
            <a:avLst/>
          </a:prstGeom>
          <a:noFill/>
          <a:ln w="12700">
            <a:solidFill>
              <a:prstClr val="black"/>
            </a:solidFill>
          </a:ln>
        </p:spPr>
        <p:txBody>
          <a:bodyPr vert="horz" lIns="91394" tIns="45697" rIns="91394" bIns="45697" rtlCol="0" anchor="ctr"/>
          <a:lstStyle/>
          <a:p>
            <a:endParaRPr lang="ja-JP" altLang="en-US"/>
          </a:p>
        </p:txBody>
      </p:sp>
      <p:sp>
        <p:nvSpPr>
          <p:cNvPr id="5" name="ノート プレースホルダー 4"/>
          <p:cNvSpPr>
            <a:spLocks noGrp="1"/>
          </p:cNvSpPr>
          <p:nvPr>
            <p:ph type="body" sz="quarter" idx="3"/>
          </p:nvPr>
        </p:nvSpPr>
        <p:spPr>
          <a:xfrm>
            <a:off x="680244" y="4718923"/>
            <a:ext cx="5441950" cy="4470559"/>
          </a:xfrm>
          <a:prstGeom prst="rect">
            <a:avLst/>
          </a:prstGeom>
        </p:spPr>
        <p:txBody>
          <a:bodyPr vert="horz" lIns="91394" tIns="45697" rIns="91394" bIns="4569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36122"/>
            <a:ext cx="2947723" cy="496729"/>
          </a:xfrm>
          <a:prstGeom prst="rect">
            <a:avLst/>
          </a:prstGeom>
        </p:spPr>
        <p:txBody>
          <a:bodyPr vert="horz" lIns="91394" tIns="45697" rIns="91394" bIns="4569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1" y="9436122"/>
            <a:ext cx="2947723" cy="496729"/>
          </a:xfrm>
          <a:prstGeom prst="rect">
            <a:avLst/>
          </a:prstGeom>
        </p:spPr>
        <p:txBody>
          <a:bodyPr vert="horz" lIns="91394" tIns="45697" rIns="91394" bIns="45697" rtlCol="0" anchor="b"/>
          <a:lstStyle>
            <a:lvl1pPr algn="r">
              <a:defRPr sz="1200"/>
            </a:lvl1pPr>
          </a:lstStyle>
          <a:p>
            <a:fld id="{94954B5A-8A48-4758-B2F8-46AA1DFDBB22}" type="slidenum">
              <a:rPr kumimoji="1" lang="ja-JP" altLang="en-US" smtClean="0"/>
              <a:t>‹#›</a:t>
            </a:fld>
            <a:endParaRPr kumimoji="1" lang="ja-JP" altLang="en-US"/>
          </a:p>
        </p:txBody>
      </p:sp>
    </p:spTree>
    <p:extLst>
      <p:ext uri="{BB962C8B-B14F-4D97-AF65-F5344CB8AC3E}">
        <p14:creationId xmlns:p14="http://schemas.microsoft.com/office/powerpoint/2010/main" val="20981373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3</a:t>
            </a:fld>
            <a:endParaRPr kumimoji="1" lang="ja-JP" altLang="en-US"/>
          </a:p>
        </p:txBody>
      </p:sp>
    </p:spTree>
    <p:extLst>
      <p:ext uri="{BB962C8B-B14F-4D97-AF65-F5344CB8AC3E}">
        <p14:creationId xmlns:p14="http://schemas.microsoft.com/office/powerpoint/2010/main" val="37916146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１０</a:t>
            </a:r>
            <a:endParaRPr kumimoji="1" lang="en-US" altLang="ja-JP" dirty="0" smtClean="0"/>
          </a:p>
          <a:p>
            <a:r>
              <a:rPr kumimoji="1" lang="ja-JP" altLang="en-US" dirty="0" smtClean="0"/>
              <a:t>・ 詳細化も提案</a:t>
            </a:r>
            <a:endParaRPr kumimoji="1" lang="en-US" altLang="ja-JP" dirty="0" smtClean="0"/>
          </a:p>
          <a:p>
            <a:r>
              <a:rPr kumimoji="1" lang="ja-JP" altLang="en-US" dirty="0" smtClean="0"/>
              <a:t>・ 具体的には</a:t>
            </a:r>
            <a:endParaRPr kumimoji="1" lang="en-US" altLang="ja-JP" dirty="0" smtClean="0"/>
          </a:p>
          <a:p>
            <a:r>
              <a:rPr kumimoji="1" lang="ja-JP" altLang="en-US" dirty="0" smtClean="0"/>
              <a:t>・ たとえば，→  しかし，</a:t>
            </a:r>
            <a:r>
              <a:rPr kumimoji="1" lang="ja-JP" altLang="en-US" baseline="0" dirty="0" smtClean="0"/>
              <a:t> →　そこで</a:t>
            </a:r>
            <a:endParaRPr kumimoji="1" lang="en-US" altLang="ja-JP" dirty="0" smtClean="0"/>
          </a:p>
          <a:p>
            <a:endParaRPr kumimoji="1" lang="en-US" altLang="ja-JP" dirty="0" smtClean="0"/>
          </a:p>
          <a:p>
            <a:r>
              <a:rPr kumimoji="1" lang="ja-JP" altLang="en-US" dirty="0" smtClean="0"/>
              <a:t>ここまでが手法の流れなのですが，本研究では解析の詳細化を行う方法も併せて提案しています．</a:t>
            </a:r>
            <a:endParaRPr kumimoji="1" lang="en-US" altLang="ja-JP" dirty="0" smtClean="0"/>
          </a:p>
          <a:p>
            <a:r>
              <a:rPr kumimoji="1" lang="ja-JP" altLang="en-US" dirty="0" smtClean="0"/>
              <a:t>具体的には，ジョブステップ内におけるデータ依存関係をプログラムスライシングにより詳細化します．</a:t>
            </a:r>
            <a:endParaRPr kumimoji="1" lang="en-US" altLang="ja-JP" dirty="0" smtClean="0"/>
          </a:p>
          <a:p>
            <a:r>
              <a:rPr kumimoji="1" lang="ja-JP" altLang="en-US" dirty="0" smtClean="0"/>
              <a:t>たとえば，「</a:t>
            </a:r>
            <a:r>
              <a:rPr kumimoji="1" lang="en-US" altLang="ja-JP" dirty="0" smtClean="0"/>
              <a:t>B,CD</a:t>
            </a:r>
            <a:r>
              <a:rPr kumimoji="1" lang="ja-JP" altLang="en-US" dirty="0" smtClean="0"/>
              <a:t>」を読み込んで</a:t>
            </a:r>
            <a:r>
              <a:rPr kumimoji="1" lang="en-US" altLang="ja-JP" dirty="0" smtClean="0"/>
              <a:t>E,I</a:t>
            </a:r>
            <a:r>
              <a:rPr kumimoji="1" lang="ja-JP" altLang="en-US" dirty="0" smtClean="0"/>
              <a:t>へ書き込むジョブステップがあった場合，先ほどの解析では</a:t>
            </a:r>
            <a:r>
              <a:rPr kumimoji="1" lang="en-US" altLang="ja-JP" dirty="0" smtClean="0"/>
              <a:t>B,C,D</a:t>
            </a:r>
            <a:r>
              <a:rPr kumimoji="1" lang="ja-JP" altLang="en-US" dirty="0" smtClean="0"/>
              <a:t>すべての内容が</a:t>
            </a:r>
            <a:r>
              <a:rPr kumimoji="1" lang="en-US" altLang="ja-JP" dirty="0" smtClean="0"/>
              <a:t>E,I</a:t>
            </a:r>
            <a:r>
              <a:rPr kumimoji="1" lang="ja-JP" altLang="en-US" dirty="0" smtClean="0"/>
              <a:t>の両方に影響を与えるものとして解析を行っていました．</a:t>
            </a:r>
            <a:endParaRPr kumimoji="1" lang="en-US" altLang="ja-JP" dirty="0" smtClean="0"/>
          </a:p>
          <a:p>
            <a:r>
              <a:rPr kumimoji="1" lang="ja-JP" altLang="en-US" dirty="0" smtClean="0"/>
              <a:t>しかし，</a:t>
            </a:r>
            <a:r>
              <a:rPr kumimoji="1" lang="en-US" altLang="ja-JP" dirty="0" smtClean="0"/>
              <a:t>COBOL</a:t>
            </a:r>
            <a:r>
              <a:rPr kumimoji="1" lang="ja-JP" altLang="en-US" dirty="0" smtClean="0"/>
              <a:t>プログラムに関係のない機能が混在している場合，互いに関係のない入出力データセットが存在する場合があります．</a:t>
            </a:r>
            <a:endParaRPr kumimoji="1" lang="en-US" altLang="ja-JP" dirty="0" smtClean="0"/>
          </a:p>
          <a:p>
            <a:r>
              <a:rPr kumimoji="1" lang="ja-JP" altLang="en-US" dirty="0" smtClean="0"/>
              <a:t>そこで，</a:t>
            </a:r>
            <a:r>
              <a:rPr kumimoji="1" lang="en-US" altLang="ja-JP" dirty="0" smtClean="0"/>
              <a:t>COBOL</a:t>
            </a:r>
            <a:r>
              <a:rPr kumimoji="1" lang="ja-JP" altLang="en-US" dirty="0" smtClean="0"/>
              <a:t>プログラムの</a:t>
            </a:r>
            <a:r>
              <a:rPr kumimoji="1" lang="en-US" altLang="ja-JP" dirty="0" smtClean="0"/>
              <a:t>WRITE</a:t>
            </a:r>
            <a:r>
              <a:rPr kumimoji="1" lang="ja-JP" altLang="en-US" dirty="0" smtClean="0"/>
              <a:t>文のバックワードスライスに含まれる</a:t>
            </a:r>
            <a:r>
              <a:rPr kumimoji="1" lang="en-US" altLang="ja-JP" dirty="0" smtClean="0"/>
              <a:t>READ</a:t>
            </a:r>
            <a:r>
              <a:rPr kumimoji="1" lang="ja-JP" altLang="en-US" dirty="0" smtClean="0"/>
              <a:t>文を解析することで，より正確なデータ依存関係を求めます．</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12</a:t>
            </a:fld>
            <a:endParaRPr kumimoji="1" lang="ja-JP" altLang="en-US"/>
          </a:p>
        </p:txBody>
      </p:sp>
    </p:spTree>
    <p:extLst>
      <p:ext uri="{BB962C8B-B14F-4D97-AF65-F5344CB8AC3E}">
        <p14:creationId xmlns:p14="http://schemas.microsoft.com/office/powerpoint/2010/main" val="4978154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１２</a:t>
            </a:r>
            <a:endParaRPr kumimoji="1" lang="en-US" altLang="ja-JP" dirty="0" smtClean="0"/>
          </a:p>
          <a:p>
            <a:r>
              <a:rPr kumimoji="1" lang="ja-JP" altLang="en-US" dirty="0" smtClean="0"/>
              <a:t>・ 結果を</a:t>
            </a:r>
            <a:endParaRPr kumimoji="1" lang="en-US" altLang="ja-JP" dirty="0" smtClean="0"/>
          </a:p>
          <a:p>
            <a:r>
              <a:rPr kumimoji="1" lang="ja-JP" altLang="en-US" dirty="0" smtClean="0"/>
              <a:t>・</a:t>
            </a:r>
            <a:r>
              <a:rPr kumimoji="1" lang="ja-JP" altLang="en-US" baseline="0" dirty="0" smtClean="0"/>
              <a:t> 左は</a:t>
            </a:r>
            <a:endParaRPr kumimoji="1" lang="en-US" altLang="ja-JP" baseline="0" dirty="0" smtClean="0"/>
          </a:p>
          <a:p>
            <a:r>
              <a:rPr kumimoji="1" lang="ja-JP" altLang="en-US" dirty="0" smtClean="0"/>
              <a:t>・ ノードを</a:t>
            </a:r>
            <a:endParaRPr kumimoji="1" lang="en-US" altLang="ja-JP" dirty="0" smtClean="0"/>
          </a:p>
          <a:p>
            <a:r>
              <a:rPr kumimoji="1" lang="ja-JP" altLang="en-US" dirty="0" smtClean="0"/>
              <a:t>・ より正確な</a:t>
            </a:r>
            <a:endParaRPr kumimoji="1" lang="en-US" altLang="ja-JP" dirty="0" smtClean="0"/>
          </a:p>
          <a:p>
            <a:endParaRPr kumimoji="1" lang="en-US" altLang="ja-JP" dirty="0" smtClean="0"/>
          </a:p>
          <a:p>
            <a:r>
              <a:rPr kumimoji="1" lang="ja-JP" altLang="en-US" dirty="0" smtClean="0"/>
              <a:t>この結果をデータ依存グラフに反映させます．左が詳細化なし，右が詳細化ありの場合のデータ依存グラフです．</a:t>
            </a:r>
            <a:endParaRPr kumimoji="1" lang="en-US" altLang="ja-JP" dirty="0" smtClean="0"/>
          </a:p>
          <a:p>
            <a:r>
              <a:rPr kumimoji="1" lang="ja-JP" altLang="en-US" dirty="0" smtClean="0"/>
              <a:t>右図のように，複数の書き込みデータセットを持つジョブステップを書き込みデータセットごとに分割し，データ依存グラフの詳細化を行います．</a:t>
            </a:r>
            <a:endParaRPr kumimoji="1" lang="en-US" altLang="ja-JP" dirty="0" smtClean="0"/>
          </a:p>
          <a:p>
            <a:r>
              <a:rPr kumimoji="1" lang="ja-JP" altLang="en-US" dirty="0" smtClean="0"/>
              <a:t>その結果，下のようなより正確な対応表を出力することができます．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13</a:t>
            </a:fld>
            <a:endParaRPr kumimoji="1" lang="ja-JP" altLang="en-US"/>
          </a:p>
        </p:txBody>
      </p:sp>
    </p:spTree>
    <p:extLst>
      <p:ext uri="{BB962C8B-B14F-4D97-AF65-F5344CB8AC3E}">
        <p14:creationId xmlns:p14="http://schemas.microsoft.com/office/powerpoint/2010/main" val="543984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１３</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14</a:t>
            </a:fld>
            <a:endParaRPr kumimoji="1" lang="ja-JP" altLang="en-US"/>
          </a:p>
        </p:txBody>
      </p:sp>
    </p:spTree>
    <p:extLst>
      <p:ext uri="{BB962C8B-B14F-4D97-AF65-F5344CB8AC3E}">
        <p14:creationId xmlns:p14="http://schemas.microsoft.com/office/powerpoint/2010/main" val="13711718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１４</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15</a:t>
            </a:fld>
            <a:endParaRPr kumimoji="1" lang="ja-JP" altLang="en-US"/>
          </a:p>
        </p:txBody>
      </p:sp>
    </p:spTree>
    <p:extLst>
      <p:ext uri="{BB962C8B-B14F-4D97-AF65-F5344CB8AC3E}">
        <p14:creationId xmlns:p14="http://schemas.microsoft.com/office/powerpoint/2010/main" val="41029385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１５</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16</a:t>
            </a:fld>
            <a:endParaRPr kumimoji="1" lang="ja-JP" altLang="en-US"/>
          </a:p>
        </p:txBody>
      </p:sp>
    </p:spTree>
    <p:extLst>
      <p:ext uri="{BB962C8B-B14F-4D97-AF65-F5344CB8AC3E}">
        <p14:creationId xmlns:p14="http://schemas.microsoft.com/office/powerpoint/2010/main" val="15706692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１６</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17</a:t>
            </a:fld>
            <a:endParaRPr kumimoji="1" lang="ja-JP" altLang="en-US"/>
          </a:p>
        </p:txBody>
      </p:sp>
    </p:spTree>
    <p:extLst>
      <p:ext uri="{BB962C8B-B14F-4D97-AF65-F5344CB8AC3E}">
        <p14:creationId xmlns:p14="http://schemas.microsoft.com/office/powerpoint/2010/main" val="6792859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１７</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18</a:t>
            </a:fld>
            <a:endParaRPr kumimoji="1" lang="ja-JP" altLang="en-US"/>
          </a:p>
        </p:txBody>
      </p:sp>
    </p:spTree>
    <p:extLst>
      <p:ext uri="{BB962C8B-B14F-4D97-AF65-F5344CB8AC3E}">
        <p14:creationId xmlns:p14="http://schemas.microsoft.com/office/powerpoint/2010/main" val="5577118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１８</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19</a:t>
            </a:fld>
            <a:endParaRPr kumimoji="1" lang="ja-JP" altLang="en-US"/>
          </a:p>
        </p:txBody>
      </p:sp>
    </p:spTree>
    <p:extLst>
      <p:ext uri="{BB962C8B-B14F-4D97-AF65-F5344CB8AC3E}">
        <p14:creationId xmlns:p14="http://schemas.microsoft.com/office/powerpoint/2010/main" val="18015243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１９</a:t>
            </a:r>
            <a:endParaRPr kumimoji="1" lang="en-US" altLang="ja-JP" dirty="0" smtClean="0"/>
          </a:p>
          <a:p>
            <a:r>
              <a:rPr kumimoji="1" lang="ja-JP" altLang="en-US" dirty="0" smtClean="0"/>
              <a:t>最後に，対応表の形状を目視により確認したところ，このような特徴的な形状をもつ対応表が複数見られました．</a:t>
            </a:r>
            <a:endParaRPr kumimoji="1" lang="en-US" altLang="ja-JP" dirty="0" smtClean="0"/>
          </a:p>
          <a:p>
            <a:pPr defTabSz="913943">
              <a:defRPr/>
            </a:pPr>
            <a:r>
              <a:rPr kumimoji="1" lang="ja-JP" altLang="en-US" dirty="0" smtClean="0"/>
              <a:t>このような対応表では，出力データの生成に特定の入力データセットのみを必要としています．</a:t>
            </a:r>
            <a:endParaRPr kumimoji="1" lang="en-US" altLang="ja-JP" dirty="0" smtClean="0"/>
          </a:p>
          <a:p>
            <a:pPr defTabSz="913943">
              <a:defRPr/>
            </a:pPr>
            <a:r>
              <a:rPr kumimoji="1" lang="en-US" altLang="ja-JP" dirty="0" smtClean="0"/>
              <a:t>(</a:t>
            </a:r>
            <a:r>
              <a:rPr kumimoji="1" lang="ja-JP" altLang="en-US" dirty="0" smtClean="0"/>
              <a:t>アニメーション実行</a:t>
            </a:r>
            <a:r>
              <a:rPr kumimoji="1" lang="en-US" altLang="ja-JP" dirty="0" smtClean="0"/>
              <a:t>)</a:t>
            </a:r>
            <a:r>
              <a:rPr kumimoji="1" lang="ja-JP" altLang="en-US" dirty="0" smtClean="0"/>
              <a:t>）</a:t>
            </a:r>
            <a:endParaRPr kumimoji="1" lang="en-US" altLang="ja-JP" dirty="0" smtClean="0"/>
          </a:p>
          <a:p>
            <a:pPr defTabSz="913943">
              <a:defRPr/>
            </a:pPr>
            <a:r>
              <a:rPr kumimoji="1" lang="ja-JP" altLang="en-US" dirty="0" smtClean="0"/>
              <a:t>つまり，この場合は</a:t>
            </a:r>
            <a:r>
              <a:rPr kumimoji="1" lang="en-US" altLang="ja-JP" dirty="0" smtClean="0"/>
              <a:t>3</a:t>
            </a:r>
            <a:r>
              <a:rPr kumimoji="1" lang="ja-JP" altLang="en-US" dirty="0" err="1" smtClean="0"/>
              <a:t>つの</a:t>
            </a:r>
            <a:r>
              <a:rPr kumimoji="1" lang="ja-JP" altLang="en-US" dirty="0" smtClean="0"/>
              <a:t>処理から機能が構成されているとみなすことができます．</a:t>
            </a:r>
            <a:endParaRPr kumimoji="1" lang="en-US" altLang="ja-JP" dirty="0" smtClean="0"/>
          </a:p>
          <a:p>
            <a:pPr defTabSz="913943">
              <a:defRPr/>
            </a:pPr>
            <a:r>
              <a:rPr kumimoji="1" lang="ja-JP" altLang="en-US" dirty="0" smtClean="0"/>
              <a:t>このように結果をクラスタリングすることで，より分かりやすい可視化につながるのではないかと考えています．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20</a:t>
            </a:fld>
            <a:endParaRPr kumimoji="1" lang="ja-JP" altLang="en-US"/>
          </a:p>
        </p:txBody>
      </p:sp>
    </p:spTree>
    <p:extLst>
      <p:ext uri="{BB962C8B-B14F-4D97-AF65-F5344CB8AC3E}">
        <p14:creationId xmlns:p14="http://schemas.microsoft.com/office/powerpoint/2010/main" val="10527367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２０</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21</a:t>
            </a:fld>
            <a:endParaRPr kumimoji="1" lang="ja-JP" altLang="en-US"/>
          </a:p>
        </p:txBody>
      </p:sp>
    </p:spTree>
    <p:extLst>
      <p:ext uri="{BB962C8B-B14F-4D97-AF65-F5344CB8AC3E}">
        <p14:creationId xmlns:p14="http://schemas.microsoft.com/office/powerpoint/2010/main" val="1535274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4</a:t>
            </a:fld>
            <a:endParaRPr kumimoji="1" lang="ja-JP" altLang="en-US"/>
          </a:p>
        </p:txBody>
      </p:sp>
    </p:spTree>
    <p:extLst>
      <p:ext uri="{BB962C8B-B14F-4D97-AF65-F5344CB8AC3E}">
        <p14:creationId xmlns:p14="http://schemas.microsoft.com/office/powerpoint/2010/main" val="12969107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２１</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22</a:t>
            </a:fld>
            <a:endParaRPr kumimoji="1" lang="ja-JP" altLang="en-US"/>
          </a:p>
        </p:txBody>
      </p:sp>
    </p:spTree>
    <p:extLst>
      <p:ext uri="{BB962C8B-B14F-4D97-AF65-F5344CB8AC3E}">
        <p14:creationId xmlns:p14="http://schemas.microsoft.com/office/powerpoint/2010/main" val="1944005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２</a:t>
            </a:r>
            <a:endParaRPr kumimoji="1" lang="en-US" altLang="ja-JP" dirty="0" smtClean="0"/>
          </a:p>
          <a:p>
            <a:r>
              <a:rPr kumimoji="1" lang="ja-JP" altLang="en-US" dirty="0" smtClean="0"/>
              <a:t>システムの概要を説明するため，バッチ処理システムの構造を説明します．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5</a:t>
            </a:fld>
            <a:endParaRPr kumimoji="1" lang="ja-JP" altLang="en-US"/>
          </a:p>
        </p:txBody>
      </p:sp>
    </p:spTree>
    <p:extLst>
      <p:ext uri="{BB962C8B-B14F-4D97-AF65-F5344CB8AC3E}">
        <p14:creationId xmlns:p14="http://schemas.microsoft.com/office/powerpoint/2010/main" val="3708225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３</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6</a:t>
            </a:fld>
            <a:endParaRPr kumimoji="1" lang="ja-JP" altLang="en-US"/>
          </a:p>
        </p:txBody>
      </p:sp>
    </p:spTree>
    <p:extLst>
      <p:ext uri="{BB962C8B-B14F-4D97-AF65-F5344CB8AC3E}">
        <p14:creationId xmlns:p14="http://schemas.microsoft.com/office/powerpoint/2010/main" val="1638344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４</a:t>
            </a:r>
            <a:endParaRPr kumimoji="1" lang="en-US" altLang="ja-JP" dirty="0" smtClean="0"/>
          </a:p>
          <a:p>
            <a:r>
              <a:rPr kumimoji="1" lang="ja-JP" altLang="en-US" dirty="0" smtClean="0"/>
              <a:t>改めて，提案手法の概要を説明します．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7</a:t>
            </a:fld>
            <a:endParaRPr kumimoji="1" lang="ja-JP" altLang="en-US"/>
          </a:p>
        </p:txBody>
      </p:sp>
    </p:spTree>
    <p:extLst>
      <p:ext uri="{BB962C8B-B14F-4D97-AF65-F5344CB8AC3E}">
        <p14:creationId xmlns:p14="http://schemas.microsoft.com/office/powerpoint/2010/main" val="2500255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５</a:t>
            </a:r>
            <a:endParaRPr kumimoji="1" lang="en-US" altLang="ja-JP" dirty="0" smtClean="0"/>
          </a:p>
          <a:p>
            <a:r>
              <a:rPr kumimoji="1" lang="ja-JP" altLang="en-US" dirty="0" smtClean="0"/>
              <a:t>提案手法の手順を説明します．</a:t>
            </a:r>
            <a:endParaRPr kumimoji="1" lang="en-US" altLang="ja-JP" dirty="0" smtClean="0"/>
          </a:p>
          <a:p>
            <a:r>
              <a:rPr kumimoji="1" lang="ja-JP" altLang="en-US" dirty="0" smtClean="0"/>
              <a:t>まず初めに，ジョブステップをノードとする実行順序グラフを構築します．</a:t>
            </a:r>
            <a:endParaRPr kumimoji="1" lang="en-US" altLang="ja-JP" dirty="0" smtClean="0"/>
          </a:p>
          <a:p>
            <a:r>
              <a:rPr kumimoji="1" lang="ja-JP" altLang="en-US" dirty="0" smtClean="0"/>
              <a:t>元のシステムにはジョブ単位での実行順序が定義されているため，それをジョブステップ単位での実行順序に変換します．</a:t>
            </a:r>
            <a:endParaRPr kumimoji="1" lang="en-US" altLang="ja-JP" dirty="0" smtClean="0"/>
          </a:p>
          <a:p>
            <a:r>
              <a:rPr kumimoji="1" lang="ja-JP" altLang="en-US" dirty="0" smtClean="0"/>
              <a:t>ジョブステップは</a:t>
            </a:r>
            <a:r>
              <a:rPr kumimoji="1" lang="en-US" altLang="ja-JP" dirty="0" smtClean="0"/>
              <a:t>COBOL</a:t>
            </a:r>
            <a:r>
              <a:rPr kumimoji="1" lang="ja-JP" altLang="en-US" dirty="0" smtClean="0"/>
              <a:t>プログラムに対応しているため，この手順ではプログラム単位での実行順序グラフを構築するということになります．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8</a:t>
            </a:fld>
            <a:endParaRPr kumimoji="1" lang="ja-JP" altLang="en-US"/>
          </a:p>
        </p:txBody>
      </p:sp>
    </p:spTree>
    <p:extLst>
      <p:ext uri="{BB962C8B-B14F-4D97-AF65-F5344CB8AC3E}">
        <p14:creationId xmlns:p14="http://schemas.microsoft.com/office/powerpoint/2010/main" val="4862802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６</a:t>
            </a:r>
            <a:endParaRPr kumimoji="1" lang="ja-JP" altLang="en-US" dirty="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9</a:t>
            </a:fld>
            <a:endParaRPr kumimoji="1" lang="ja-JP" altLang="en-US"/>
          </a:p>
        </p:txBody>
      </p:sp>
    </p:spTree>
    <p:extLst>
      <p:ext uri="{BB962C8B-B14F-4D97-AF65-F5344CB8AC3E}">
        <p14:creationId xmlns:p14="http://schemas.microsoft.com/office/powerpoint/2010/main" val="4267655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７</a:t>
            </a:r>
            <a:endParaRPr kumimoji="1" lang="en-US" altLang="ja-JP" dirty="0" smtClean="0"/>
          </a:p>
          <a:p>
            <a:r>
              <a:rPr kumimoji="1" lang="ja-JP" altLang="en-US" dirty="0" smtClean="0"/>
              <a:t>・ このデータ依存関係を</a:t>
            </a:r>
            <a:endParaRPr kumimoji="1" lang="en-US" altLang="ja-JP" dirty="0" smtClean="0"/>
          </a:p>
          <a:p>
            <a:r>
              <a:rPr kumimoji="1" lang="ja-JP" altLang="en-US" dirty="0" smtClean="0"/>
              <a:t>・ まず，</a:t>
            </a:r>
            <a:endParaRPr kumimoji="1" lang="en-US" altLang="ja-JP" dirty="0" smtClean="0"/>
          </a:p>
          <a:p>
            <a:r>
              <a:rPr kumimoji="1" lang="ja-JP" altLang="en-US" dirty="0" smtClean="0"/>
              <a:t>・ そして，</a:t>
            </a:r>
            <a:endParaRPr kumimoji="1" lang="en-US" altLang="ja-JP" dirty="0" smtClean="0"/>
          </a:p>
          <a:p>
            <a:r>
              <a:rPr kumimoji="1" lang="ja-JP" altLang="en-US" dirty="0" smtClean="0"/>
              <a:t>・ この</a:t>
            </a:r>
            <a:r>
              <a:rPr kumimoji="1" lang="en-US" altLang="ja-JP" dirty="0" smtClean="0"/>
              <a:t>entry</a:t>
            </a:r>
            <a:r>
              <a:rPr kumimoji="1" lang="ja-JP" altLang="en-US" dirty="0" smtClean="0"/>
              <a:t>と</a:t>
            </a:r>
            <a:r>
              <a:rPr kumimoji="1" lang="en-US" altLang="ja-JP" dirty="0" smtClean="0"/>
              <a:t>exit</a:t>
            </a:r>
            <a:r>
              <a:rPr kumimoji="1" lang="ja-JP" altLang="en-US" dirty="0" smtClean="0"/>
              <a:t>という</a:t>
            </a:r>
            <a:endParaRPr kumimoji="1" lang="en-US" altLang="ja-JP" dirty="0" smtClean="0"/>
          </a:p>
          <a:p>
            <a:r>
              <a:rPr kumimoji="1" lang="ja-JP" altLang="en-US" dirty="0" smtClean="0"/>
              <a:t>・ たとえば，</a:t>
            </a:r>
            <a:endParaRPr kumimoji="1" lang="en-US" altLang="ja-JP" dirty="0" smtClean="0"/>
          </a:p>
          <a:p>
            <a:r>
              <a:rPr kumimoji="1" lang="ja-JP" altLang="en-US" dirty="0" smtClean="0"/>
              <a:t>このデータ依存関係を先ほど作成した実行順序グラフに対し計算します．</a:t>
            </a:r>
            <a:endParaRPr kumimoji="1" lang="en-US" altLang="ja-JP" dirty="0" smtClean="0"/>
          </a:p>
          <a:p>
            <a:r>
              <a:rPr kumimoji="1" lang="ja-JP" altLang="en-US" dirty="0" smtClean="0"/>
              <a:t>まず，各ジョブステップにおいて読み書きするデータセットを特定します．</a:t>
            </a:r>
            <a:endParaRPr kumimoji="1" lang="en-US" altLang="ja-JP" dirty="0" smtClean="0"/>
          </a:p>
          <a:p>
            <a:r>
              <a:rPr kumimoji="1" lang="ja-JP" altLang="en-US" dirty="0" smtClean="0"/>
              <a:t>そして，データ依存関係を計算すると，右のようなデータ依存グラフが得られます．</a:t>
            </a:r>
            <a:endParaRPr kumimoji="1" lang="en-US" altLang="ja-JP" dirty="0" smtClean="0"/>
          </a:p>
          <a:p>
            <a:r>
              <a:rPr kumimoji="1" lang="ja-JP" altLang="en-US" dirty="0" smtClean="0"/>
              <a:t>この </a:t>
            </a:r>
            <a:r>
              <a:rPr kumimoji="1" lang="en-US" altLang="ja-JP" dirty="0" smtClean="0"/>
              <a:t>entry </a:t>
            </a:r>
            <a:r>
              <a:rPr kumimoji="1" lang="ja-JP" altLang="en-US" dirty="0" smtClean="0"/>
              <a:t>と </a:t>
            </a:r>
            <a:r>
              <a:rPr kumimoji="1" lang="en-US" altLang="ja-JP" dirty="0" smtClean="0"/>
              <a:t>exit</a:t>
            </a:r>
            <a:r>
              <a:rPr kumimoji="1" lang="ja-JP" altLang="en-US" baseline="0" dirty="0" smtClean="0"/>
              <a:t> というノードはジョブネットの外部とのデータ依存関係を表現するためのノードです．</a:t>
            </a:r>
            <a:endParaRPr kumimoji="1" lang="en-US" altLang="ja-JP" baseline="0" dirty="0" smtClean="0"/>
          </a:p>
          <a:p>
            <a:r>
              <a:rPr kumimoji="1" lang="ja-JP" altLang="en-US" baseline="0" dirty="0" smtClean="0"/>
              <a:t>たとえば，「</a:t>
            </a:r>
            <a:r>
              <a:rPr kumimoji="1" lang="en-US" altLang="ja-JP" baseline="0" dirty="0" smtClean="0"/>
              <a:t>read A</a:t>
            </a:r>
            <a:r>
              <a:rPr kumimoji="1" lang="ja-JP" altLang="en-US" baseline="0" dirty="0" smtClean="0"/>
              <a:t>」を持つジョブステップより前にデータセット</a:t>
            </a:r>
            <a:r>
              <a:rPr kumimoji="1" lang="en-US" altLang="ja-JP" baseline="0" dirty="0" smtClean="0"/>
              <a:t>A</a:t>
            </a:r>
            <a:r>
              <a:rPr kumimoji="1" lang="ja-JP" altLang="en-US" baseline="0" dirty="0" smtClean="0"/>
              <a:t>へ書き込みを行うジョブステップが存在しないため，このデータはジョブネットの外部から到達すると考えられます．</a:t>
            </a:r>
            <a:endParaRPr kumimoji="1" lang="en-US" altLang="ja-JP" baseline="0" dirty="0" smtClean="0"/>
          </a:p>
          <a:p>
            <a:r>
              <a:rPr kumimoji="1" lang="ja-JP" altLang="en-US" baseline="0" dirty="0" smtClean="0"/>
              <a:t>そのことを，「</a:t>
            </a:r>
            <a:r>
              <a:rPr kumimoji="1" lang="en-US" altLang="ja-JP" baseline="0" dirty="0" smtClean="0"/>
              <a:t>entry A</a:t>
            </a:r>
            <a:r>
              <a:rPr kumimoji="1" lang="ja-JP" altLang="en-US" baseline="0" dirty="0" smtClean="0"/>
              <a:t>」というノードにより表現しています．</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10</a:t>
            </a:fld>
            <a:endParaRPr kumimoji="1" lang="ja-JP" altLang="en-US"/>
          </a:p>
        </p:txBody>
      </p:sp>
    </p:spTree>
    <p:extLst>
      <p:ext uri="{BB962C8B-B14F-4D97-AF65-F5344CB8AC3E}">
        <p14:creationId xmlns:p14="http://schemas.microsoft.com/office/powerpoint/2010/main" val="4003496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８</a:t>
            </a:r>
            <a:endParaRPr kumimoji="1" lang="en-US" altLang="ja-JP" dirty="0" smtClean="0"/>
          </a:p>
          <a:p>
            <a:r>
              <a:rPr kumimoji="1" lang="ja-JP" altLang="en-US" dirty="0" smtClean="0"/>
              <a:t>・ 最後に</a:t>
            </a:r>
            <a:endParaRPr kumimoji="1" lang="en-US" altLang="ja-JP" dirty="0" smtClean="0"/>
          </a:p>
          <a:p>
            <a:r>
              <a:rPr kumimoji="1" lang="ja-JP" altLang="en-US" dirty="0" smtClean="0"/>
              <a:t>・ このとき</a:t>
            </a:r>
            <a:endParaRPr kumimoji="1" lang="en-US" altLang="ja-JP" dirty="0" smtClean="0"/>
          </a:p>
          <a:p>
            <a:r>
              <a:rPr kumimoji="1" lang="ja-JP" altLang="en-US" dirty="0" smtClean="0"/>
              <a:t>・ それぞれの</a:t>
            </a:r>
            <a:r>
              <a:rPr kumimoji="1" lang="en-US" altLang="ja-JP" dirty="0" smtClean="0"/>
              <a:t>exit</a:t>
            </a:r>
            <a:r>
              <a:rPr kumimoji="1" lang="en-US" altLang="ja-JP" baseline="0" dirty="0" smtClean="0"/>
              <a:t> </a:t>
            </a:r>
            <a:r>
              <a:rPr kumimoji="1" lang="ja-JP" altLang="en-US" baseline="0" dirty="0" smtClean="0"/>
              <a:t>→ 最終的に</a:t>
            </a:r>
            <a:endParaRPr kumimoji="1" lang="en-US" altLang="ja-JP" dirty="0" smtClean="0"/>
          </a:p>
          <a:p>
            <a:endParaRPr kumimoji="1" lang="en-US" altLang="ja-JP" dirty="0" smtClean="0"/>
          </a:p>
          <a:p>
            <a:r>
              <a:rPr kumimoji="1" lang="ja-JP" altLang="en-US" dirty="0" smtClean="0"/>
              <a:t>そして最後に，データ依存グラフよりデータセットの対応表を出力します．</a:t>
            </a:r>
            <a:endParaRPr kumimoji="1" lang="en-US" altLang="ja-JP" dirty="0" smtClean="0"/>
          </a:p>
          <a:p>
            <a:r>
              <a:rPr kumimoji="1" lang="ja-JP" altLang="en-US" dirty="0" smtClean="0"/>
              <a:t>このとき，</a:t>
            </a:r>
            <a:r>
              <a:rPr kumimoji="1" lang="en-US" altLang="ja-JP" dirty="0" smtClean="0"/>
              <a:t>entry</a:t>
            </a:r>
            <a:r>
              <a:rPr kumimoji="1" lang="ja-JP" altLang="en-US" dirty="0" smtClean="0"/>
              <a:t> ノードに対応するデータセットを初期入力データセット，</a:t>
            </a:r>
            <a:r>
              <a:rPr kumimoji="1" lang="en-US" altLang="ja-JP" dirty="0" smtClean="0"/>
              <a:t>exit</a:t>
            </a:r>
            <a:r>
              <a:rPr kumimoji="1" lang="ja-JP" altLang="en-US" dirty="0" smtClean="0"/>
              <a:t> ノードに対応するデータセットを最終出力データセット，その他のノードを中間データセットとして分類します．</a:t>
            </a:r>
            <a:endParaRPr kumimoji="1" lang="en-US" altLang="ja-JP" dirty="0" smtClean="0"/>
          </a:p>
          <a:p>
            <a:r>
              <a:rPr kumimoji="1" lang="ja-JP" altLang="en-US" dirty="0" smtClean="0"/>
              <a:t>この場合は</a:t>
            </a:r>
            <a:r>
              <a:rPr kumimoji="1" lang="en-US" altLang="ja-JP" dirty="0" smtClean="0"/>
              <a:t>E,F,G</a:t>
            </a:r>
            <a:r>
              <a:rPr kumimoji="1" lang="ja-JP" altLang="en-US" dirty="0" smtClean="0"/>
              <a:t>が中間データセットとなります．この中間データセットはジョブネット内において書き込まれたのち，読み込まれるようなノードであるため，</a:t>
            </a:r>
            <a:endParaRPr kumimoji="1" lang="en-US" altLang="ja-JP" dirty="0" smtClean="0"/>
          </a:p>
          <a:p>
            <a:pPr defTabSz="913943">
              <a:defRPr/>
            </a:pPr>
            <a:r>
              <a:rPr kumimoji="1" lang="ja-JP" altLang="en-US" dirty="0" smtClean="0"/>
              <a:t>ジョブネット内において中間的なデータの受け渡しをする役割であるとみなし，対応表からは除外するものとします．</a:t>
            </a:r>
            <a:endParaRPr kumimoji="1" lang="en-US" altLang="ja-JP" dirty="0" smtClean="0"/>
          </a:p>
          <a:p>
            <a:pPr defTabSz="913943">
              <a:defRPr/>
            </a:pPr>
            <a:r>
              <a:rPr kumimoji="1" lang="ja-JP" altLang="en-US" dirty="0" smtClean="0"/>
              <a:t>そして，それぞれの</a:t>
            </a:r>
            <a:r>
              <a:rPr kumimoji="1" lang="en-US" altLang="ja-JP" dirty="0" smtClean="0"/>
              <a:t>entry</a:t>
            </a:r>
            <a:r>
              <a:rPr kumimoji="1" lang="ja-JP" altLang="en-US" dirty="0" smtClean="0"/>
              <a:t>ノードから到達可能な</a:t>
            </a:r>
            <a:r>
              <a:rPr kumimoji="1" lang="en-US" altLang="ja-JP" dirty="0" smtClean="0"/>
              <a:t>exit</a:t>
            </a:r>
            <a:r>
              <a:rPr kumimoji="1" lang="ja-JP" altLang="en-US" dirty="0" smtClean="0"/>
              <a:t>ノードのところへチェックを入れることで対応表を作成します．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4954B5A-8A48-4758-B2F8-46AA1DFDBB22}" type="slidenum">
              <a:rPr kumimoji="1" lang="ja-JP" altLang="en-US" smtClean="0"/>
              <a:t>11</a:t>
            </a:fld>
            <a:endParaRPr kumimoji="1" lang="ja-JP" altLang="en-US"/>
          </a:p>
        </p:txBody>
      </p:sp>
    </p:spTree>
    <p:extLst>
      <p:ext uri="{BB962C8B-B14F-4D97-AF65-F5344CB8AC3E}">
        <p14:creationId xmlns:p14="http://schemas.microsoft.com/office/powerpoint/2010/main" val="2530464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atin typeface="HGPｺﾞｼｯｸE" panose="020B0900000000000000" pitchFamily="50" charset="-128"/>
                <a:ea typeface="HGPｺﾞｼｯｸE" panose="020B0900000000000000" pitchFamily="50" charset="-128"/>
              </a:defRPr>
            </a:lvl1pPr>
          </a:lstStyle>
          <a:p>
            <a:r>
              <a:rPr lang="ja-JP" altLang="en-US" dirty="0" smtClean="0"/>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atin typeface="+mj-ea"/>
                <a:ea typeface="+mj-ea"/>
              </a:defRPr>
            </a:lvl1pPr>
          </a:lstStyle>
          <a:p>
            <a:r>
              <a:rPr lang="ja-JP" altLang="en-US" dirty="0" smtClean="0"/>
              <a:t>マスター サブタイトルの書式設定</a:t>
            </a:r>
            <a:endParaRPr lang="ja-JP" altLang="en-US" dirty="0"/>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D2D8002D-B5B0-4BAC-B1F6-782DDCCE6D9C}"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43AC6783-8516-4BE3-A9F2-C91D53BF15D4}" type="slidenum">
              <a:rPr lang="en-US" altLang="ja-JP" smtClean="0"/>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124B07C9-9672-446C-9905-21D0ADE4DA25}" type="slidenum">
              <a:rPr lang="en-US" altLang="ja-JP" smtClean="0"/>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4000">
                <a:latin typeface="HGPｺﾞｼｯｸE" panose="020B0900000000000000" pitchFamily="50" charset="-128"/>
                <a:ea typeface="HGPｺﾞｼｯｸE" panose="020B0900000000000000" pitchFamily="50" charset="-128"/>
              </a:defRPr>
            </a:lvl1p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p:txBody>
          <a:bodyPr/>
          <a:lstStyle>
            <a:lvl1pPr>
              <a:defRPr sz="2400">
                <a:latin typeface="HGPｺﾞｼｯｸE" panose="020B0900000000000000" pitchFamily="50" charset="-128"/>
                <a:ea typeface="HGPｺﾞｼｯｸE" panose="020B0900000000000000" pitchFamily="50" charset="-128"/>
              </a:defRPr>
            </a:lvl1pPr>
            <a:lvl2pPr>
              <a:defRPr sz="2400">
                <a:latin typeface="HGPｺﾞｼｯｸE" panose="020B0900000000000000" pitchFamily="50" charset="-128"/>
                <a:ea typeface="HGPｺﾞｼｯｸE" panose="020B0900000000000000" pitchFamily="50" charset="-128"/>
              </a:defRPr>
            </a:lvl2pPr>
            <a:lvl3pPr>
              <a:defRPr>
                <a:latin typeface="HGPｺﾞｼｯｸE" panose="020B0900000000000000" pitchFamily="50" charset="-128"/>
                <a:ea typeface="HGPｺﾞｼｯｸE" panose="020B0900000000000000" pitchFamily="50" charset="-128"/>
              </a:defRPr>
            </a:lvl3pPr>
            <a:lvl4pPr>
              <a:defRPr>
                <a:latin typeface="HGPｺﾞｼｯｸE" panose="020B0900000000000000" pitchFamily="50" charset="-128"/>
                <a:ea typeface="HGPｺﾞｼｯｸE" panose="020B0900000000000000" pitchFamily="50" charset="-128"/>
              </a:defRPr>
            </a:lvl4pPr>
            <a:lvl5pPr>
              <a:defRPr>
                <a:latin typeface="HGPｺﾞｼｯｸE" panose="020B0900000000000000" pitchFamily="50" charset="-128"/>
                <a:ea typeface="HGPｺﾞｼｯｸE" panose="020B0900000000000000" pitchFamily="50" charset="-128"/>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sz="2400"/>
            </a:lvl1pPr>
          </a:lstStyle>
          <a:p>
            <a:fld id="{BF0FB649-CAF6-47C7-8793-6679D20694D9}" type="slidenum">
              <a:rPr lang="en-US" altLang="ja-JP" smtClean="0"/>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CD501943-9E92-4BDC-BC46-0A0528CA96DB}" type="slidenum">
              <a:rPr lang="en-US" altLang="ja-JP" smtClean="0"/>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608E4928-AB1E-43BF-B89D-EC1CBE334882}" type="slidenum">
              <a:rPr lang="en-US" altLang="ja-JP" smtClean="0"/>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D6AE3F7B-D560-46EF-A02C-ADB67D35DD8B}" type="slidenum">
              <a:rPr lang="en-US" altLang="ja-JP" smtClean="0"/>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CBC5000C-5EF7-4841-8EDB-236473E62928}" type="slidenum">
              <a:rPr lang="en-US" altLang="ja-JP" smtClean="0"/>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1D0B637A-C3AC-4B3E-AF8D-358AC7999845}" type="slidenum">
              <a:rPr lang="en-US" altLang="ja-JP" smtClean="0"/>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D3A58558-13CC-4383-A944-33965290B5D2}" type="slidenum">
              <a:rPr lang="en-US" altLang="ja-JP" smtClean="0"/>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D76B238B-839D-45AA-BD05-A6BEF2660C3C}" type="slidenum">
              <a:rPr lang="en-US" altLang="ja-JP" smtClean="0"/>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712B081-9475-481C-880A-17C0658FC74C}" type="slidenum">
              <a:rPr lang="en-US" altLang="ja-JP" smtClean="0"/>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0.png"/></Relationships>
</file>

<file path=ppt/slides/_rels/slide17.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1268760"/>
            <a:ext cx="7772400" cy="1470025"/>
          </a:xfrm>
        </p:spPr>
        <p:txBody>
          <a:bodyPr/>
          <a:lstStyle/>
          <a:p>
            <a:r>
              <a:rPr lang="en-US" altLang="ja-JP" sz="4000" dirty="0"/>
              <a:t>【</a:t>
            </a:r>
            <a:r>
              <a:rPr lang="ja-JP" altLang="en-US" sz="4000" dirty="0"/>
              <a:t>実践論文</a:t>
            </a:r>
            <a:r>
              <a:rPr lang="en-US" altLang="ja-JP" sz="4000" dirty="0"/>
              <a:t>】</a:t>
            </a:r>
            <a:r>
              <a:rPr lang="en-US" altLang="ja-JP" sz="4000" dirty="0" smtClean="0"/>
              <a:t/>
            </a:r>
            <a:br>
              <a:rPr lang="en-US" altLang="ja-JP" sz="4000" dirty="0" smtClean="0"/>
            </a:br>
            <a:r>
              <a:rPr lang="ja-JP" altLang="en-US" sz="4000" dirty="0" smtClean="0"/>
              <a:t>バッチ</a:t>
            </a:r>
            <a:r>
              <a:rPr lang="ja-JP" altLang="en-US" sz="4000" dirty="0"/>
              <a:t>処理システムに</a:t>
            </a:r>
            <a:r>
              <a:rPr lang="ja-JP" altLang="en-US" sz="4000" dirty="0" smtClean="0"/>
              <a:t>おける</a:t>
            </a:r>
            <a:r>
              <a:rPr lang="en-US" altLang="ja-JP" sz="4000" dirty="0" smtClean="0"/>
              <a:t/>
            </a:r>
            <a:br>
              <a:rPr lang="en-US" altLang="ja-JP" sz="4000" dirty="0" smtClean="0"/>
            </a:br>
            <a:r>
              <a:rPr lang="ja-JP" altLang="en-US" sz="4000" dirty="0" smtClean="0"/>
              <a:t>データセット間の依存</a:t>
            </a:r>
            <a:r>
              <a:rPr lang="ja-JP" altLang="en-US" sz="4000" dirty="0"/>
              <a:t>関係の</a:t>
            </a:r>
            <a:r>
              <a:rPr lang="ja-JP" altLang="en-US" sz="4000" dirty="0" smtClean="0"/>
              <a:t>抽出</a:t>
            </a:r>
            <a:endParaRPr kumimoji="1" lang="ja-JP" altLang="en-US" sz="3200" dirty="0"/>
          </a:p>
        </p:txBody>
      </p:sp>
      <p:sp>
        <p:nvSpPr>
          <p:cNvPr id="3" name="サブタイトル 2"/>
          <p:cNvSpPr>
            <a:spLocks noGrp="1"/>
          </p:cNvSpPr>
          <p:nvPr>
            <p:ph type="subTitle" idx="1"/>
          </p:nvPr>
        </p:nvSpPr>
        <p:spPr>
          <a:xfrm>
            <a:off x="1371600" y="3573462"/>
            <a:ext cx="6400800" cy="2159793"/>
          </a:xfrm>
        </p:spPr>
        <p:txBody>
          <a:bodyPr/>
          <a:lstStyle/>
          <a:p>
            <a:r>
              <a:rPr lang="ja-JP" altLang="en-US" sz="2800" u="sng" dirty="0">
                <a:latin typeface="+mn-ea"/>
                <a:ea typeface="+mn-ea"/>
              </a:rPr>
              <a:t>竹之内啓</a:t>
            </a:r>
            <a:r>
              <a:rPr lang="ja-JP" altLang="en-US" sz="2800" u="sng" dirty="0" smtClean="0">
                <a:latin typeface="+mn-ea"/>
                <a:ea typeface="+mn-ea"/>
              </a:rPr>
              <a:t>太</a:t>
            </a:r>
            <a:r>
              <a:rPr lang="ja-JP" altLang="en-US" sz="2800" dirty="0" smtClean="0">
                <a:latin typeface="+mn-ea"/>
                <a:ea typeface="+mn-ea"/>
              </a:rPr>
              <a:t>，石尾隆（大阪大学）</a:t>
            </a:r>
            <a:endParaRPr lang="en-US" altLang="ja-JP" sz="2800" dirty="0" smtClean="0">
              <a:latin typeface="+mn-ea"/>
              <a:ea typeface="+mn-ea"/>
            </a:endParaRPr>
          </a:p>
          <a:p>
            <a:r>
              <a:rPr lang="ja-JP" altLang="en-US" sz="2800" dirty="0" smtClean="0">
                <a:latin typeface="+mn-ea"/>
                <a:ea typeface="+mn-ea"/>
              </a:rPr>
              <a:t>岡田譲二（</a:t>
            </a:r>
            <a:r>
              <a:rPr lang="en-US" altLang="ja-JP" sz="2800" dirty="0" smtClean="0">
                <a:latin typeface="+mn-ea"/>
                <a:ea typeface="+mn-ea"/>
              </a:rPr>
              <a:t>NTT</a:t>
            </a:r>
            <a:r>
              <a:rPr lang="ja-JP" altLang="en-US" sz="2800" dirty="0" smtClean="0">
                <a:latin typeface="+mn-ea"/>
                <a:ea typeface="+mn-ea"/>
              </a:rPr>
              <a:t>データ</a:t>
            </a:r>
            <a:r>
              <a:rPr lang="en-US" altLang="ja-JP" sz="2800" dirty="0" smtClean="0">
                <a:latin typeface="+mn-ea"/>
                <a:ea typeface="+mn-ea"/>
              </a:rPr>
              <a:t>/</a:t>
            </a:r>
            <a:r>
              <a:rPr lang="ja-JP" altLang="en-US" sz="2800" dirty="0" smtClean="0">
                <a:latin typeface="+mn-ea"/>
                <a:ea typeface="+mn-ea"/>
              </a:rPr>
              <a:t>大阪大学）</a:t>
            </a:r>
            <a:endParaRPr lang="en-US" altLang="ja-JP" sz="2800" dirty="0" smtClean="0">
              <a:latin typeface="+mn-ea"/>
              <a:ea typeface="+mn-ea"/>
            </a:endParaRPr>
          </a:p>
          <a:p>
            <a:r>
              <a:rPr lang="ja-JP" altLang="en-US" sz="2800" dirty="0" smtClean="0">
                <a:latin typeface="+mn-ea"/>
                <a:ea typeface="+mn-ea"/>
              </a:rPr>
              <a:t>坂田祐司（</a:t>
            </a:r>
            <a:r>
              <a:rPr lang="en-US" altLang="ja-JP" sz="2800" dirty="0" smtClean="0">
                <a:latin typeface="+mn-ea"/>
                <a:ea typeface="+mn-ea"/>
              </a:rPr>
              <a:t>NTT</a:t>
            </a:r>
            <a:r>
              <a:rPr lang="ja-JP" altLang="en-US" sz="2800" dirty="0" smtClean="0">
                <a:latin typeface="+mn-ea"/>
                <a:ea typeface="+mn-ea"/>
              </a:rPr>
              <a:t>データ）</a:t>
            </a:r>
            <a:endParaRPr lang="en-US" altLang="ja-JP" sz="2800" dirty="0" smtClean="0">
              <a:latin typeface="+mn-ea"/>
              <a:ea typeface="+mn-ea"/>
            </a:endParaRPr>
          </a:p>
          <a:p>
            <a:r>
              <a:rPr lang="ja-JP" altLang="en-US" sz="2800" dirty="0" smtClean="0">
                <a:latin typeface="+mn-ea"/>
                <a:ea typeface="+mn-ea"/>
              </a:rPr>
              <a:t>井上克郎（大阪大学）</a:t>
            </a:r>
            <a:endParaRPr lang="en-US" altLang="ja-JP" sz="2800" dirty="0" smtClean="0">
              <a:latin typeface="+mn-ea"/>
              <a:ea typeface="+mn-ea"/>
            </a:endParaRPr>
          </a:p>
        </p:txBody>
      </p:sp>
    </p:spTree>
    <p:extLst>
      <p:ext uri="{BB962C8B-B14F-4D97-AF65-F5344CB8AC3E}">
        <p14:creationId xmlns:p14="http://schemas.microsoft.com/office/powerpoint/2010/main" val="29649838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 name="正方形/長方形 396"/>
          <p:cNvSpPr/>
          <p:nvPr/>
        </p:nvSpPr>
        <p:spPr>
          <a:xfrm>
            <a:off x="230064" y="3076485"/>
            <a:ext cx="2757760" cy="3079751"/>
          </a:xfrm>
          <a:prstGeom prst="rect">
            <a:avLst/>
          </a:prstGeom>
          <a:solidFill>
            <a:srgbClr val="F8FAFE"/>
          </a:solidFill>
          <a:ln>
            <a:solidFill>
              <a:srgbClr val="EEF3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96" name="正方形/長方形 395"/>
          <p:cNvSpPr/>
          <p:nvPr/>
        </p:nvSpPr>
        <p:spPr>
          <a:xfrm>
            <a:off x="3410407" y="2630547"/>
            <a:ext cx="3177817" cy="3822790"/>
          </a:xfrm>
          <a:prstGeom prst="rect">
            <a:avLst/>
          </a:prstGeom>
          <a:solidFill>
            <a:srgbClr val="F8FAFE"/>
          </a:solidFill>
          <a:ln>
            <a:solidFill>
              <a:srgbClr val="EEF3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24" name="正方形/長方形 123"/>
          <p:cNvSpPr/>
          <p:nvPr/>
        </p:nvSpPr>
        <p:spPr>
          <a:xfrm>
            <a:off x="5109011" y="3357981"/>
            <a:ext cx="1185692" cy="594548"/>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HGPｺﾞｼｯｸE" panose="020B0900000000000000" pitchFamily="50" charset="-128"/>
              <a:ea typeface="HGPｺﾞｼｯｸE" panose="020B0900000000000000" pitchFamily="50" charset="-128"/>
            </a:endParaRPr>
          </a:p>
        </p:txBody>
      </p:sp>
      <p:sp>
        <p:nvSpPr>
          <p:cNvPr id="125" name="正方形/長方形 124"/>
          <p:cNvSpPr/>
          <p:nvPr/>
        </p:nvSpPr>
        <p:spPr>
          <a:xfrm>
            <a:off x="5059462" y="4223850"/>
            <a:ext cx="1235241" cy="1371834"/>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HGPｺﾞｼｯｸE" panose="020B0900000000000000" pitchFamily="50" charset="-128"/>
              <a:ea typeface="HGPｺﾞｼｯｸE" panose="020B0900000000000000" pitchFamily="50" charset="-128"/>
            </a:endParaRPr>
          </a:p>
        </p:txBody>
      </p:sp>
      <p:sp>
        <p:nvSpPr>
          <p:cNvPr id="126" name="正方形/長方形 125"/>
          <p:cNvSpPr/>
          <p:nvPr/>
        </p:nvSpPr>
        <p:spPr>
          <a:xfrm>
            <a:off x="3573664" y="4140924"/>
            <a:ext cx="1160361" cy="577054"/>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HGPｺﾞｼｯｸE" panose="020B0900000000000000" pitchFamily="50" charset="-128"/>
              <a:ea typeface="HGPｺﾞｼｯｸE" panose="020B0900000000000000" pitchFamily="50" charset="-128"/>
            </a:endParaRPr>
          </a:p>
        </p:txBody>
      </p:sp>
      <p:sp>
        <p:nvSpPr>
          <p:cNvPr id="127" name="正方形/長方形 126"/>
          <p:cNvSpPr/>
          <p:nvPr/>
        </p:nvSpPr>
        <p:spPr>
          <a:xfrm>
            <a:off x="3587235" y="4974693"/>
            <a:ext cx="1119608" cy="577054"/>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HGPｺﾞｼｯｸE" panose="020B0900000000000000" pitchFamily="50" charset="-128"/>
              <a:ea typeface="HGPｺﾞｼｯｸE" panose="020B0900000000000000" pitchFamily="50" charset="-128"/>
            </a:endParaRPr>
          </a:p>
        </p:txBody>
      </p:sp>
      <p:sp>
        <p:nvSpPr>
          <p:cNvPr id="95" name="正方形/長方形 94"/>
          <p:cNvSpPr/>
          <p:nvPr/>
        </p:nvSpPr>
        <p:spPr>
          <a:xfrm>
            <a:off x="458277" y="5289065"/>
            <a:ext cx="1187857" cy="616913"/>
          </a:xfrm>
          <a:prstGeom prst="rect">
            <a:avLst/>
          </a:prstGeom>
          <a:noFill/>
          <a:ln>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E" panose="020B0900000000000000" pitchFamily="50" charset="-128"/>
              <a:ea typeface="HGPｺﾞｼｯｸE" panose="020B0900000000000000" pitchFamily="50" charset="-128"/>
            </a:endParaRPr>
          </a:p>
        </p:txBody>
      </p:sp>
      <p:sp>
        <p:nvSpPr>
          <p:cNvPr id="2" name="タイトル 1"/>
          <p:cNvSpPr>
            <a:spLocks noGrp="1"/>
          </p:cNvSpPr>
          <p:nvPr>
            <p:ph type="title"/>
          </p:nvPr>
        </p:nvSpPr>
        <p:spPr/>
        <p:txBody>
          <a:bodyPr/>
          <a:lstStyle/>
          <a:p>
            <a:r>
              <a:rPr kumimoji="1" lang="ja-JP" altLang="en-US" dirty="0" smtClean="0"/>
              <a:t>手順</a:t>
            </a:r>
            <a:r>
              <a:rPr lang="ja-JP" altLang="en-US" dirty="0"/>
              <a:t>２</a:t>
            </a:r>
            <a:r>
              <a:rPr lang="en-US" altLang="ja-JP" dirty="0" smtClean="0"/>
              <a:t>. </a:t>
            </a:r>
            <a:r>
              <a:rPr lang="ja-JP" altLang="en-US" dirty="0" smtClean="0"/>
              <a:t>データ依存関係の計算</a:t>
            </a:r>
            <a:r>
              <a:rPr lang="en-US" altLang="ja-JP" dirty="0" smtClean="0"/>
              <a:t>(2/2)</a:t>
            </a:r>
            <a:endParaRPr kumimoji="1" lang="ja-JP" altLang="en-US" dirty="0"/>
          </a:p>
        </p:txBody>
      </p:sp>
      <p:sp>
        <p:nvSpPr>
          <p:cNvPr id="4" name="コンテンツ プレースホルダー 3"/>
          <p:cNvSpPr>
            <a:spLocks noGrp="1"/>
          </p:cNvSpPr>
          <p:nvPr>
            <p:ph idx="1"/>
          </p:nvPr>
        </p:nvSpPr>
        <p:spPr>
          <a:xfrm>
            <a:off x="464349" y="1556792"/>
            <a:ext cx="8147248" cy="532656"/>
          </a:xfrm>
        </p:spPr>
        <p:txBody>
          <a:bodyPr/>
          <a:lstStyle/>
          <a:p>
            <a:pPr marL="0" indent="0">
              <a:buNone/>
            </a:pPr>
            <a:r>
              <a:rPr lang="ja-JP" altLang="en-US" dirty="0" smtClean="0"/>
              <a:t>各ジョブステップ</a:t>
            </a:r>
            <a:r>
              <a:rPr lang="en-US" altLang="ja-JP" dirty="0" smtClean="0"/>
              <a:t>(COBOL</a:t>
            </a:r>
            <a:r>
              <a:rPr lang="ja-JP" altLang="en-US" dirty="0" smtClean="0"/>
              <a:t>プログラム</a:t>
            </a:r>
            <a:r>
              <a:rPr lang="en-US" altLang="ja-JP" dirty="0" smtClean="0"/>
              <a:t>)</a:t>
            </a:r>
            <a:r>
              <a:rPr lang="ja-JP" altLang="en-US" dirty="0" smtClean="0"/>
              <a:t>で</a:t>
            </a:r>
            <a:endParaRPr lang="en-US" altLang="ja-JP" dirty="0" smtClean="0"/>
          </a:p>
          <a:p>
            <a:pPr marL="0" indent="0">
              <a:buNone/>
            </a:pPr>
            <a:r>
              <a:rPr lang="ja-JP" altLang="en-US" dirty="0" smtClean="0"/>
              <a:t>読み書きするデータセットを特定し，データ依存関係を計算</a:t>
            </a:r>
            <a:endParaRPr kumimoji="1" lang="ja-JP" altLang="en-US" dirty="0"/>
          </a:p>
        </p:txBody>
      </p:sp>
      <p:sp>
        <p:nvSpPr>
          <p:cNvPr id="54" name="正方形/長方形 53"/>
          <p:cNvSpPr/>
          <p:nvPr/>
        </p:nvSpPr>
        <p:spPr>
          <a:xfrm>
            <a:off x="458277" y="4223850"/>
            <a:ext cx="1187857" cy="616913"/>
          </a:xfrm>
          <a:prstGeom prst="rect">
            <a:avLst/>
          </a:prstGeom>
          <a:noFill/>
          <a:ln>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E" panose="020B0900000000000000" pitchFamily="50" charset="-128"/>
              <a:ea typeface="HGPｺﾞｼｯｸE" panose="020B0900000000000000" pitchFamily="50" charset="-128"/>
            </a:endParaRPr>
          </a:p>
        </p:txBody>
      </p:sp>
      <p:sp>
        <p:nvSpPr>
          <p:cNvPr id="56" name="正方形/長方形 55"/>
          <p:cNvSpPr/>
          <p:nvPr/>
        </p:nvSpPr>
        <p:spPr>
          <a:xfrm>
            <a:off x="1792183" y="4429451"/>
            <a:ext cx="1148422" cy="1356154"/>
          </a:xfrm>
          <a:prstGeom prst="rect">
            <a:avLst/>
          </a:prstGeom>
          <a:noFill/>
          <a:ln>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E" panose="020B0900000000000000" pitchFamily="50" charset="-128"/>
              <a:ea typeface="HGPｺﾞｼｯｸE" panose="020B0900000000000000" pitchFamily="50" charset="-128"/>
            </a:endParaRPr>
          </a:p>
        </p:txBody>
      </p:sp>
      <p:sp>
        <p:nvSpPr>
          <p:cNvPr id="58" name="正方形/長方形 57"/>
          <p:cNvSpPr/>
          <p:nvPr/>
        </p:nvSpPr>
        <p:spPr>
          <a:xfrm>
            <a:off x="1186543" y="3229510"/>
            <a:ext cx="1178199" cy="616913"/>
          </a:xfrm>
          <a:prstGeom prst="rect">
            <a:avLst/>
          </a:prstGeom>
          <a:noFill/>
          <a:ln>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E" panose="020B0900000000000000" pitchFamily="50" charset="-128"/>
              <a:ea typeface="HGPｺﾞｼｯｸE" panose="020B0900000000000000" pitchFamily="50" charset="-128"/>
            </a:endParaRPr>
          </a:p>
        </p:txBody>
      </p:sp>
      <p:cxnSp>
        <p:nvCxnSpPr>
          <p:cNvPr id="59" name="直線矢印コネクタ 58"/>
          <p:cNvCxnSpPr>
            <a:endCxn id="64" idx="0"/>
          </p:cNvCxnSpPr>
          <p:nvPr/>
        </p:nvCxnSpPr>
        <p:spPr>
          <a:xfrm flipH="1">
            <a:off x="1057618" y="3753842"/>
            <a:ext cx="517194" cy="56259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直線矢印コネクタ 59"/>
          <p:cNvCxnSpPr>
            <a:stCxn id="64" idx="2"/>
            <a:endCxn id="65" idx="0"/>
          </p:cNvCxnSpPr>
          <p:nvPr/>
        </p:nvCxnSpPr>
        <p:spPr>
          <a:xfrm flipH="1">
            <a:off x="1051765" y="4748182"/>
            <a:ext cx="5853" cy="63346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直線矢印コネクタ 61"/>
          <p:cNvCxnSpPr>
            <a:endCxn id="66" idx="0"/>
          </p:cNvCxnSpPr>
          <p:nvPr/>
        </p:nvCxnSpPr>
        <p:spPr>
          <a:xfrm>
            <a:off x="1981412" y="3714427"/>
            <a:ext cx="383476" cy="83035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 name="正方形/長方形 62"/>
          <p:cNvSpPr/>
          <p:nvPr/>
        </p:nvSpPr>
        <p:spPr>
          <a:xfrm>
            <a:off x="1301262" y="3322092"/>
            <a:ext cx="981842" cy="431750"/>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read A</a:t>
            </a:r>
          </a:p>
          <a:p>
            <a:pPr algn="ctr"/>
            <a:r>
              <a:rPr lang="en-US" altLang="ja-JP" sz="1400" dirty="0" smtClean="0">
                <a:solidFill>
                  <a:schemeClr val="tx1"/>
                </a:solidFill>
                <a:latin typeface="HGPｺﾞｼｯｸE" panose="020B0900000000000000" pitchFamily="50" charset="-128"/>
                <a:ea typeface="HGPｺﾞｼｯｸE" panose="020B0900000000000000" pitchFamily="50" charset="-128"/>
              </a:rPr>
              <a:t>write D,F</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64" name="正方形/長方形 63"/>
          <p:cNvSpPr/>
          <p:nvPr/>
        </p:nvSpPr>
        <p:spPr>
          <a:xfrm>
            <a:off x="566697" y="4316432"/>
            <a:ext cx="981842" cy="431750"/>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read B,C,D</a:t>
            </a:r>
          </a:p>
          <a:p>
            <a:pPr algn="ctr"/>
            <a:r>
              <a:rPr lang="en-US" altLang="ja-JP" sz="1400" dirty="0" smtClean="0">
                <a:solidFill>
                  <a:schemeClr val="tx1"/>
                </a:solidFill>
                <a:latin typeface="HGPｺﾞｼｯｸE" panose="020B0900000000000000" pitchFamily="50" charset="-128"/>
                <a:ea typeface="HGPｺﾞｼｯｸE" panose="020B0900000000000000" pitchFamily="50" charset="-128"/>
              </a:rPr>
              <a:t>write E,I</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65" name="正方形/長方形 64"/>
          <p:cNvSpPr/>
          <p:nvPr/>
        </p:nvSpPr>
        <p:spPr>
          <a:xfrm>
            <a:off x="560844" y="5381647"/>
            <a:ext cx="981842" cy="431750"/>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read E</a:t>
            </a:r>
          </a:p>
          <a:p>
            <a:pPr algn="ctr"/>
            <a:r>
              <a:rPr lang="en-US" altLang="ja-JP" sz="1400" dirty="0" smtClean="0">
                <a:solidFill>
                  <a:schemeClr val="tx1"/>
                </a:solidFill>
                <a:latin typeface="HGPｺﾞｼｯｸE" panose="020B0900000000000000" pitchFamily="50" charset="-128"/>
                <a:ea typeface="HGPｺﾞｼｯｸE" panose="020B0900000000000000" pitchFamily="50" charset="-128"/>
              </a:rPr>
              <a:t>write H</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66" name="正方形/長方形 65"/>
          <p:cNvSpPr/>
          <p:nvPr/>
        </p:nvSpPr>
        <p:spPr>
          <a:xfrm>
            <a:off x="1873967" y="4544781"/>
            <a:ext cx="981842" cy="431750"/>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read F</a:t>
            </a:r>
          </a:p>
          <a:p>
            <a:pPr algn="ctr"/>
            <a:r>
              <a:rPr lang="en-US" altLang="ja-JP" sz="1400" dirty="0" smtClean="0">
                <a:solidFill>
                  <a:schemeClr val="tx1"/>
                </a:solidFill>
                <a:latin typeface="HGPｺﾞｼｯｸE" panose="020B0900000000000000" pitchFamily="50" charset="-128"/>
                <a:ea typeface="HGPｺﾞｼｯｸE" panose="020B0900000000000000" pitchFamily="50" charset="-128"/>
              </a:rPr>
              <a:t>write G</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67" name="正方形/長方形 66"/>
          <p:cNvSpPr/>
          <p:nvPr/>
        </p:nvSpPr>
        <p:spPr>
          <a:xfrm>
            <a:off x="1874792" y="5256606"/>
            <a:ext cx="981842" cy="431750"/>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HGPｺﾞｼｯｸE" panose="020B0900000000000000" pitchFamily="50" charset="-128"/>
                <a:ea typeface="HGPｺﾞｼｯｸE" panose="020B0900000000000000" pitchFamily="50" charset="-128"/>
              </a:rPr>
              <a:t>read G</a:t>
            </a:r>
          </a:p>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write J</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cxnSp>
        <p:nvCxnSpPr>
          <p:cNvPr id="69" name="直線矢印コネクタ 68"/>
          <p:cNvCxnSpPr>
            <a:stCxn id="66" idx="2"/>
            <a:endCxn id="67" idx="0"/>
          </p:cNvCxnSpPr>
          <p:nvPr/>
        </p:nvCxnSpPr>
        <p:spPr>
          <a:xfrm>
            <a:off x="2364888" y="4976531"/>
            <a:ext cx="825" cy="28007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9" name="正方形/長方形 128"/>
          <p:cNvSpPr/>
          <p:nvPr/>
        </p:nvSpPr>
        <p:spPr>
          <a:xfrm>
            <a:off x="3587235" y="2795528"/>
            <a:ext cx="793074" cy="278282"/>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entry C</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130" name="正方形/長方形 129"/>
          <p:cNvSpPr/>
          <p:nvPr/>
        </p:nvSpPr>
        <p:spPr>
          <a:xfrm>
            <a:off x="4614664" y="2795528"/>
            <a:ext cx="795327" cy="278282"/>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entry B</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131" name="正方形/長方形 130"/>
          <p:cNvSpPr/>
          <p:nvPr/>
        </p:nvSpPr>
        <p:spPr>
          <a:xfrm>
            <a:off x="5629475" y="2795528"/>
            <a:ext cx="806075" cy="278282"/>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entry A</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132" name="正方形/長方形 131"/>
          <p:cNvSpPr/>
          <p:nvPr/>
        </p:nvSpPr>
        <p:spPr>
          <a:xfrm>
            <a:off x="3517183" y="6017095"/>
            <a:ext cx="849309" cy="278282"/>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exit H</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133" name="正方形/長方形 132"/>
          <p:cNvSpPr/>
          <p:nvPr/>
        </p:nvSpPr>
        <p:spPr>
          <a:xfrm>
            <a:off x="4604355" y="6017095"/>
            <a:ext cx="791643" cy="278282"/>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exit I</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134" name="正方形/長方形 133"/>
          <p:cNvSpPr/>
          <p:nvPr/>
        </p:nvSpPr>
        <p:spPr>
          <a:xfrm>
            <a:off x="5622198" y="6017095"/>
            <a:ext cx="791643" cy="278282"/>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exit J</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135" name="テキスト ボックス 134"/>
          <p:cNvSpPr txBox="1"/>
          <p:nvPr/>
        </p:nvSpPr>
        <p:spPr>
          <a:xfrm>
            <a:off x="6010227" y="3068315"/>
            <a:ext cx="308388" cy="307777"/>
          </a:xfrm>
          <a:prstGeom prst="rect">
            <a:avLst/>
          </a:prstGeom>
          <a:noFill/>
        </p:spPr>
        <p:txBody>
          <a:bodyPr wrap="square" rtlCol="0">
            <a:spAutoFit/>
          </a:bodyPr>
          <a:lstStyle/>
          <a:p>
            <a:pPr algn="ctr"/>
            <a:r>
              <a:rPr kumimoji="1" lang="en-US" altLang="ja-JP" sz="1400" dirty="0" smtClean="0">
                <a:latin typeface="HGPｺﾞｼｯｸE" panose="020B0900000000000000" pitchFamily="50" charset="-128"/>
                <a:ea typeface="HGPｺﾞｼｯｸE" panose="020B0900000000000000" pitchFamily="50" charset="-128"/>
              </a:rPr>
              <a:t>A</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136" name="テキスト ボックス 135"/>
          <p:cNvSpPr txBox="1"/>
          <p:nvPr/>
        </p:nvSpPr>
        <p:spPr>
          <a:xfrm>
            <a:off x="4810797" y="3798641"/>
            <a:ext cx="197131" cy="307777"/>
          </a:xfrm>
          <a:prstGeom prst="rect">
            <a:avLst/>
          </a:prstGeom>
          <a:noFill/>
        </p:spPr>
        <p:txBody>
          <a:bodyPr wrap="square" rtlCol="0">
            <a:spAutoFit/>
          </a:bodyPr>
          <a:lstStyle/>
          <a:p>
            <a:pPr algn="ctr"/>
            <a:r>
              <a:rPr kumimoji="1" lang="en-US" altLang="ja-JP" sz="1400" dirty="0" smtClean="0">
                <a:latin typeface="HGPｺﾞｼｯｸE" panose="020B0900000000000000" pitchFamily="50" charset="-128"/>
                <a:ea typeface="HGPｺﾞｼｯｸE" panose="020B0900000000000000" pitchFamily="50" charset="-128"/>
              </a:rPr>
              <a:t>D</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137" name="テキスト ボックス 136"/>
          <p:cNvSpPr txBox="1"/>
          <p:nvPr/>
        </p:nvSpPr>
        <p:spPr>
          <a:xfrm>
            <a:off x="4530538" y="3292121"/>
            <a:ext cx="424855" cy="307777"/>
          </a:xfrm>
          <a:prstGeom prst="rect">
            <a:avLst/>
          </a:prstGeom>
          <a:noFill/>
        </p:spPr>
        <p:txBody>
          <a:bodyPr wrap="square" rtlCol="0">
            <a:spAutoFit/>
          </a:bodyPr>
          <a:lstStyle/>
          <a:p>
            <a:pPr algn="ctr"/>
            <a:r>
              <a:rPr lang="en-US" altLang="ja-JP" sz="1400" dirty="0" smtClean="0">
                <a:latin typeface="HGPｺﾞｼｯｸE" panose="020B0900000000000000" pitchFamily="50" charset="-128"/>
                <a:ea typeface="HGPｺﾞｼｯｸE" panose="020B0900000000000000" pitchFamily="50" charset="-128"/>
              </a:rPr>
              <a:t>B</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138" name="テキスト ボックス 137"/>
          <p:cNvSpPr txBox="1"/>
          <p:nvPr/>
        </p:nvSpPr>
        <p:spPr>
          <a:xfrm>
            <a:off x="5768500" y="3915089"/>
            <a:ext cx="197131" cy="307777"/>
          </a:xfrm>
          <a:prstGeom prst="rect">
            <a:avLst/>
          </a:prstGeom>
          <a:noFill/>
        </p:spPr>
        <p:txBody>
          <a:bodyPr wrap="square" rtlCol="0">
            <a:spAutoFit/>
          </a:bodyPr>
          <a:lstStyle/>
          <a:p>
            <a:pPr algn="ctr"/>
            <a:r>
              <a:rPr kumimoji="1" lang="en-US" altLang="ja-JP" sz="1400" dirty="0" smtClean="0">
                <a:latin typeface="HGPｺﾞｼｯｸE" panose="020B0900000000000000" pitchFamily="50" charset="-128"/>
                <a:ea typeface="HGPｺﾞｼｯｸE" panose="020B0900000000000000" pitchFamily="50" charset="-128"/>
              </a:rPr>
              <a:t>F</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139" name="テキスト ボックス 138"/>
          <p:cNvSpPr txBox="1"/>
          <p:nvPr/>
        </p:nvSpPr>
        <p:spPr>
          <a:xfrm>
            <a:off x="5436171" y="4758818"/>
            <a:ext cx="197131" cy="307777"/>
          </a:xfrm>
          <a:prstGeom prst="rect">
            <a:avLst/>
          </a:prstGeom>
          <a:noFill/>
        </p:spPr>
        <p:txBody>
          <a:bodyPr wrap="square" rtlCol="0">
            <a:spAutoFit/>
          </a:bodyPr>
          <a:lstStyle/>
          <a:p>
            <a:pPr algn="ctr"/>
            <a:r>
              <a:rPr kumimoji="1" lang="en-US" altLang="ja-JP" sz="1400" dirty="0" smtClean="0">
                <a:latin typeface="HGPｺﾞｼｯｸE" panose="020B0900000000000000" pitchFamily="50" charset="-128"/>
                <a:ea typeface="HGPｺﾞｼｯｸE" panose="020B0900000000000000" pitchFamily="50" charset="-128"/>
              </a:rPr>
              <a:t>G</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140" name="テキスト ボックス 139"/>
          <p:cNvSpPr txBox="1"/>
          <p:nvPr/>
        </p:nvSpPr>
        <p:spPr>
          <a:xfrm>
            <a:off x="3941837" y="4684443"/>
            <a:ext cx="197131" cy="307777"/>
          </a:xfrm>
          <a:prstGeom prst="rect">
            <a:avLst/>
          </a:prstGeom>
          <a:noFill/>
        </p:spPr>
        <p:txBody>
          <a:bodyPr wrap="square" rtlCol="0">
            <a:spAutoFit/>
          </a:bodyPr>
          <a:lstStyle/>
          <a:p>
            <a:pPr algn="ctr"/>
            <a:r>
              <a:rPr kumimoji="1" lang="en-US" altLang="ja-JP" sz="1400" dirty="0" smtClean="0">
                <a:latin typeface="HGPｺﾞｼｯｸE" panose="020B0900000000000000" pitchFamily="50" charset="-128"/>
                <a:ea typeface="HGPｺﾞｼｯｸE" panose="020B0900000000000000" pitchFamily="50" charset="-128"/>
              </a:rPr>
              <a:t>E</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141" name="テキスト ボックス 140"/>
          <p:cNvSpPr txBox="1"/>
          <p:nvPr/>
        </p:nvSpPr>
        <p:spPr>
          <a:xfrm>
            <a:off x="3730115" y="5551746"/>
            <a:ext cx="260236" cy="307777"/>
          </a:xfrm>
          <a:prstGeom prst="rect">
            <a:avLst/>
          </a:prstGeom>
          <a:noFill/>
        </p:spPr>
        <p:txBody>
          <a:bodyPr wrap="square" rtlCol="0">
            <a:spAutoFit/>
          </a:bodyPr>
          <a:lstStyle/>
          <a:p>
            <a:pPr algn="ctr"/>
            <a:r>
              <a:rPr lang="en-US" altLang="ja-JP" sz="1400" dirty="0">
                <a:latin typeface="HGPｺﾞｼｯｸE" panose="020B0900000000000000" pitchFamily="50" charset="-128"/>
                <a:ea typeface="HGPｺﾞｼｯｸE" panose="020B0900000000000000" pitchFamily="50" charset="-128"/>
              </a:rPr>
              <a:t>H</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142" name="テキスト ボックス 141"/>
          <p:cNvSpPr txBox="1"/>
          <p:nvPr/>
        </p:nvSpPr>
        <p:spPr>
          <a:xfrm>
            <a:off x="5867065" y="5551747"/>
            <a:ext cx="404006" cy="307777"/>
          </a:xfrm>
          <a:prstGeom prst="rect">
            <a:avLst/>
          </a:prstGeom>
          <a:noFill/>
        </p:spPr>
        <p:txBody>
          <a:bodyPr wrap="square" rtlCol="0">
            <a:spAutoFit/>
          </a:bodyPr>
          <a:lstStyle/>
          <a:p>
            <a:pPr algn="ctr"/>
            <a:r>
              <a:rPr lang="en-US" altLang="ja-JP" sz="1400" dirty="0" smtClean="0">
                <a:latin typeface="HGPｺﾞｼｯｸE" panose="020B0900000000000000" pitchFamily="50" charset="-128"/>
                <a:ea typeface="HGPｺﾞｼｯｸE" panose="020B0900000000000000" pitchFamily="50" charset="-128"/>
              </a:rPr>
              <a:t>J</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143" name="テキスト ボックス 142"/>
          <p:cNvSpPr txBox="1"/>
          <p:nvPr/>
        </p:nvSpPr>
        <p:spPr>
          <a:xfrm>
            <a:off x="4755193" y="5551747"/>
            <a:ext cx="197131" cy="307777"/>
          </a:xfrm>
          <a:prstGeom prst="rect">
            <a:avLst/>
          </a:prstGeom>
          <a:noFill/>
        </p:spPr>
        <p:txBody>
          <a:bodyPr wrap="square" rtlCol="0">
            <a:spAutoFit/>
          </a:bodyPr>
          <a:lstStyle/>
          <a:p>
            <a:pPr algn="ctr"/>
            <a:r>
              <a:rPr kumimoji="1" lang="en-US" altLang="ja-JP" sz="1400" dirty="0" smtClean="0">
                <a:latin typeface="HGPｺﾞｼｯｸE" panose="020B0900000000000000" pitchFamily="50" charset="-128"/>
                <a:ea typeface="HGPｺﾞｼｯｸE" panose="020B0900000000000000" pitchFamily="50" charset="-128"/>
              </a:rPr>
              <a:t>I</a:t>
            </a:r>
            <a:endParaRPr kumimoji="1" lang="ja-JP" altLang="en-US" sz="1400" dirty="0">
              <a:latin typeface="HGPｺﾞｼｯｸE" panose="020B0900000000000000" pitchFamily="50" charset="-128"/>
              <a:ea typeface="HGPｺﾞｼｯｸE" panose="020B0900000000000000" pitchFamily="50" charset="-128"/>
            </a:endParaRPr>
          </a:p>
        </p:txBody>
      </p:sp>
      <p:cxnSp>
        <p:nvCxnSpPr>
          <p:cNvPr id="145" name="曲線コネクタ 144"/>
          <p:cNvCxnSpPr>
            <a:stCxn id="129" idx="2"/>
            <a:endCxn id="307" idx="0"/>
          </p:cNvCxnSpPr>
          <p:nvPr/>
        </p:nvCxnSpPr>
        <p:spPr>
          <a:xfrm rot="16200000" flipH="1">
            <a:off x="3496022" y="3561559"/>
            <a:ext cx="1158748" cy="183249"/>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6" name="曲線コネクタ 145"/>
          <p:cNvCxnSpPr>
            <a:stCxn id="305" idx="2"/>
            <a:endCxn id="307" idx="0"/>
          </p:cNvCxnSpPr>
          <p:nvPr/>
        </p:nvCxnSpPr>
        <p:spPr>
          <a:xfrm rot="5400000">
            <a:off x="4765630" y="3288321"/>
            <a:ext cx="345629" cy="1542845"/>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7" name="曲線コネクタ 146"/>
          <p:cNvCxnSpPr>
            <a:stCxn id="130" idx="2"/>
            <a:endCxn id="307" idx="0"/>
          </p:cNvCxnSpPr>
          <p:nvPr/>
        </p:nvCxnSpPr>
        <p:spPr>
          <a:xfrm rot="5400000">
            <a:off x="4010301" y="3230531"/>
            <a:ext cx="1158748" cy="845307"/>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8" name="曲線コネクタ 147"/>
          <p:cNvCxnSpPr>
            <a:stCxn id="305" idx="2"/>
            <a:endCxn id="311" idx="0"/>
          </p:cNvCxnSpPr>
          <p:nvPr/>
        </p:nvCxnSpPr>
        <p:spPr>
          <a:xfrm rot="5400000">
            <a:off x="5492485" y="4088228"/>
            <a:ext cx="418681" cy="16082"/>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9" name="曲線コネクタ 148"/>
          <p:cNvCxnSpPr>
            <a:stCxn id="311" idx="2"/>
            <a:endCxn id="313" idx="0"/>
          </p:cNvCxnSpPr>
          <p:nvPr/>
        </p:nvCxnSpPr>
        <p:spPr>
          <a:xfrm rot="5400000">
            <a:off x="5523518" y="4901086"/>
            <a:ext cx="333992" cy="6541"/>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50" name="曲線コネクタ 149"/>
          <p:cNvCxnSpPr>
            <a:stCxn id="307" idx="2"/>
            <a:endCxn id="309" idx="0"/>
          </p:cNvCxnSpPr>
          <p:nvPr/>
        </p:nvCxnSpPr>
        <p:spPr>
          <a:xfrm rot="16200000" flipH="1">
            <a:off x="3971677" y="4859651"/>
            <a:ext cx="390688" cy="1"/>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51" name="曲線コネクタ 150"/>
          <p:cNvCxnSpPr>
            <a:stCxn id="309" idx="2"/>
            <a:endCxn id="132" idx="0"/>
          </p:cNvCxnSpPr>
          <p:nvPr/>
        </p:nvCxnSpPr>
        <p:spPr>
          <a:xfrm rot="5400000">
            <a:off x="3789256" y="5639328"/>
            <a:ext cx="530349" cy="225184"/>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52" name="曲線コネクタ 151"/>
          <p:cNvCxnSpPr>
            <a:stCxn id="313" idx="2"/>
            <a:endCxn id="134" idx="0"/>
          </p:cNvCxnSpPr>
          <p:nvPr/>
        </p:nvCxnSpPr>
        <p:spPr>
          <a:xfrm rot="16200000" flipH="1">
            <a:off x="5595635" y="5594709"/>
            <a:ext cx="513993" cy="330777"/>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53" name="曲線コネクタ 152"/>
          <p:cNvCxnSpPr>
            <a:endCxn id="133" idx="0"/>
          </p:cNvCxnSpPr>
          <p:nvPr/>
        </p:nvCxnSpPr>
        <p:spPr>
          <a:xfrm rot="16200000" flipH="1">
            <a:off x="4073692" y="5090610"/>
            <a:ext cx="1352786" cy="500183"/>
          </a:xfrm>
          <a:prstGeom prst="curvedConnector3">
            <a:avLst>
              <a:gd name="adj1" fmla="val 20309"/>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54" name="曲線コネクタ 153"/>
          <p:cNvCxnSpPr>
            <a:stCxn id="131" idx="2"/>
          </p:cNvCxnSpPr>
          <p:nvPr/>
        </p:nvCxnSpPr>
        <p:spPr>
          <a:xfrm rot="5400000">
            <a:off x="5591389" y="3092290"/>
            <a:ext cx="459604" cy="422645"/>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55" name="テキスト ボックス 154"/>
          <p:cNvSpPr txBox="1"/>
          <p:nvPr/>
        </p:nvSpPr>
        <p:spPr>
          <a:xfrm>
            <a:off x="3673881" y="3406650"/>
            <a:ext cx="424855" cy="307777"/>
          </a:xfrm>
          <a:prstGeom prst="rect">
            <a:avLst/>
          </a:prstGeom>
          <a:noFill/>
        </p:spPr>
        <p:txBody>
          <a:bodyPr wrap="square" rtlCol="0">
            <a:spAutoFit/>
          </a:bodyPr>
          <a:lstStyle/>
          <a:p>
            <a:pPr algn="ctr"/>
            <a:r>
              <a:rPr lang="en-US" altLang="ja-JP" sz="1400" dirty="0">
                <a:latin typeface="HGPｺﾞｼｯｸE" panose="020B0900000000000000" pitchFamily="50" charset="-128"/>
                <a:ea typeface="HGPｺﾞｼｯｸE" panose="020B0900000000000000" pitchFamily="50" charset="-128"/>
              </a:rPr>
              <a:t>C</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305" name="正方形/長方形 304"/>
          <p:cNvSpPr/>
          <p:nvPr/>
        </p:nvSpPr>
        <p:spPr>
          <a:xfrm>
            <a:off x="5216726" y="3455179"/>
            <a:ext cx="986280" cy="431750"/>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read A</a:t>
            </a:r>
          </a:p>
          <a:p>
            <a:pPr algn="ctr"/>
            <a:r>
              <a:rPr lang="en-US" altLang="ja-JP" sz="1400" dirty="0" smtClean="0">
                <a:solidFill>
                  <a:schemeClr val="tx1"/>
                </a:solidFill>
                <a:latin typeface="HGPｺﾞｼｯｸE" panose="020B0900000000000000" pitchFamily="50" charset="-128"/>
                <a:ea typeface="HGPｺﾞｼｯｸE" panose="020B0900000000000000" pitchFamily="50" charset="-128"/>
              </a:rPr>
              <a:t>write D,F</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307" name="正方形/長方形 306"/>
          <p:cNvSpPr/>
          <p:nvPr/>
        </p:nvSpPr>
        <p:spPr>
          <a:xfrm>
            <a:off x="3673881" y="4232558"/>
            <a:ext cx="986280" cy="431750"/>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read B,C,D</a:t>
            </a:r>
          </a:p>
          <a:p>
            <a:pPr algn="ctr"/>
            <a:r>
              <a:rPr lang="en-US" altLang="ja-JP" sz="1400" dirty="0" smtClean="0">
                <a:solidFill>
                  <a:schemeClr val="tx1"/>
                </a:solidFill>
                <a:latin typeface="HGPｺﾞｼｯｸE" panose="020B0900000000000000" pitchFamily="50" charset="-128"/>
                <a:ea typeface="HGPｺﾞｼｯｸE" panose="020B0900000000000000" pitchFamily="50" charset="-128"/>
              </a:rPr>
              <a:t>write E,I</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309" name="正方形/長方形 308"/>
          <p:cNvSpPr/>
          <p:nvPr/>
        </p:nvSpPr>
        <p:spPr>
          <a:xfrm>
            <a:off x="3673882" y="5054996"/>
            <a:ext cx="986280" cy="431750"/>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read E</a:t>
            </a:r>
          </a:p>
          <a:p>
            <a:pPr algn="ctr"/>
            <a:r>
              <a:rPr lang="en-US" altLang="ja-JP" sz="1400" dirty="0" smtClean="0">
                <a:solidFill>
                  <a:schemeClr val="tx1"/>
                </a:solidFill>
                <a:latin typeface="HGPｺﾞｼｯｸE" panose="020B0900000000000000" pitchFamily="50" charset="-128"/>
                <a:ea typeface="HGPｺﾞｼｯｸE" panose="020B0900000000000000" pitchFamily="50" charset="-128"/>
              </a:rPr>
              <a:t>write H</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311" name="正方形/長方形 310"/>
          <p:cNvSpPr/>
          <p:nvPr/>
        </p:nvSpPr>
        <p:spPr>
          <a:xfrm>
            <a:off x="5200644" y="4305610"/>
            <a:ext cx="986280" cy="431750"/>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read F</a:t>
            </a:r>
          </a:p>
          <a:p>
            <a:pPr algn="ctr"/>
            <a:r>
              <a:rPr lang="en-US" altLang="ja-JP" sz="1400" dirty="0" smtClean="0">
                <a:solidFill>
                  <a:schemeClr val="tx1"/>
                </a:solidFill>
                <a:latin typeface="HGPｺﾞｼｯｸE" panose="020B0900000000000000" pitchFamily="50" charset="-128"/>
                <a:ea typeface="HGPｺﾞｼｯｸE" panose="020B0900000000000000" pitchFamily="50" charset="-128"/>
              </a:rPr>
              <a:t>write G</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313" name="正方形/長方形 312"/>
          <p:cNvSpPr/>
          <p:nvPr/>
        </p:nvSpPr>
        <p:spPr>
          <a:xfrm>
            <a:off x="5194103" y="5071352"/>
            <a:ext cx="986280" cy="431750"/>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HGPｺﾞｼｯｸE" panose="020B0900000000000000" pitchFamily="50" charset="-128"/>
                <a:ea typeface="HGPｺﾞｼｯｸE" panose="020B0900000000000000" pitchFamily="50" charset="-128"/>
              </a:rPr>
              <a:t>read G</a:t>
            </a:r>
          </a:p>
          <a:p>
            <a:pPr algn="ct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write J</a:t>
            </a:r>
            <a:endParaRPr kumimoji="1" lang="ja-JP" altLang="en-US" sz="1400" dirty="0">
              <a:solidFill>
                <a:schemeClr val="tx1"/>
              </a:solidFill>
              <a:latin typeface="HGPｺﾞｼｯｸE" panose="020B0900000000000000" pitchFamily="50" charset="-128"/>
              <a:ea typeface="HGPｺﾞｼｯｸE" panose="020B0900000000000000" pitchFamily="50" charset="-128"/>
            </a:endParaRPr>
          </a:p>
        </p:txBody>
      </p:sp>
      <p:sp>
        <p:nvSpPr>
          <p:cNvPr id="339" name="右矢印 338"/>
          <p:cNvSpPr/>
          <p:nvPr/>
        </p:nvSpPr>
        <p:spPr>
          <a:xfrm>
            <a:off x="3018324" y="4332973"/>
            <a:ext cx="392083" cy="377023"/>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41" name="角丸四角形吹き出し 340"/>
          <p:cNvSpPr/>
          <p:nvPr/>
        </p:nvSpPr>
        <p:spPr>
          <a:xfrm>
            <a:off x="6777881" y="2725454"/>
            <a:ext cx="2003370" cy="1008112"/>
          </a:xfrm>
          <a:prstGeom prst="wedgeRoundRectCallout">
            <a:avLst>
              <a:gd name="adj1" fmla="val -62733"/>
              <a:gd name="adj2" fmla="val -29899"/>
              <a:gd name="adj3" fmla="val 16667"/>
            </a:avLst>
          </a:prstGeom>
          <a:solidFill>
            <a:srgbClr val="EBF9F0"/>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ジョブネット外部での</a:t>
            </a:r>
            <a:r>
              <a:rPr kumimoji="1" lang="ja-JP" altLang="en-US" sz="1600" dirty="0" smtClean="0">
                <a:solidFill>
                  <a:srgbClr val="C00000"/>
                </a:solidFill>
                <a:latin typeface="HGPｺﾞｼｯｸE" panose="020B0900000000000000" pitchFamily="50" charset="-128"/>
                <a:ea typeface="HGPｺﾞｼｯｸE" panose="020B0900000000000000" pitchFamily="50" charset="-128"/>
              </a:rPr>
              <a:t>書き込み</a:t>
            </a: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を表現</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390" name="角丸四角形吹き出し 389"/>
          <p:cNvSpPr/>
          <p:nvPr/>
        </p:nvSpPr>
        <p:spPr>
          <a:xfrm>
            <a:off x="6777881" y="5309341"/>
            <a:ext cx="2003370" cy="1008112"/>
          </a:xfrm>
          <a:prstGeom prst="wedgeRoundRectCallout">
            <a:avLst>
              <a:gd name="adj1" fmla="val -61880"/>
              <a:gd name="adj2" fmla="val 23507"/>
              <a:gd name="adj3" fmla="val 16667"/>
            </a:avLst>
          </a:prstGeom>
          <a:solidFill>
            <a:srgbClr val="EBF9F0"/>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ジョブネット外部での</a:t>
            </a:r>
            <a:r>
              <a:rPr kumimoji="1" lang="ja-JP" altLang="en-US" sz="1600" dirty="0" smtClean="0">
                <a:solidFill>
                  <a:srgbClr val="C00000"/>
                </a:solidFill>
                <a:latin typeface="HGPｺﾞｼｯｸE" panose="020B0900000000000000" pitchFamily="50" charset="-128"/>
                <a:ea typeface="HGPｺﾞｼｯｸE" panose="020B0900000000000000" pitchFamily="50" charset="-128"/>
              </a:rPr>
              <a:t>読み込み</a:t>
            </a: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を表現</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3" name="スライド番号プレースホルダー 2"/>
          <p:cNvSpPr>
            <a:spLocks noGrp="1"/>
          </p:cNvSpPr>
          <p:nvPr>
            <p:ph type="sldNum" sz="quarter" idx="12"/>
          </p:nvPr>
        </p:nvSpPr>
        <p:spPr/>
        <p:txBody>
          <a:bodyPr/>
          <a:lstStyle/>
          <a:p>
            <a:fld id="{BF0FB649-CAF6-47C7-8793-6679D20694D9}" type="slidenum">
              <a:rPr lang="en-US" altLang="ja-JP" smtClean="0"/>
              <a:pPr/>
              <a:t>10</a:t>
            </a:fld>
            <a:endParaRPr lang="en-US" altLang="ja-JP"/>
          </a:p>
        </p:txBody>
      </p:sp>
    </p:spTree>
    <p:extLst>
      <p:ext uri="{BB962C8B-B14F-4D97-AF65-F5344CB8AC3E}">
        <p14:creationId xmlns:p14="http://schemas.microsoft.com/office/powerpoint/2010/main" val="1593203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正方形/長方形 49"/>
          <p:cNvSpPr/>
          <p:nvPr/>
        </p:nvSpPr>
        <p:spPr>
          <a:xfrm>
            <a:off x="275158" y="2121108"/>
            <a:ext cx="3831598" cy="4260219"/>
          </a:xfrm>
          <a:prstGeom prst="rect">
            <a:avLst/>
          </a:prstGeom>
          <a:solidFill>
            <a:srgbClr val="F8FAFE"/>
          </a:solidFill>
          <a:ln>
            <a:solidFill>
              <a:srgbClr val="EEF3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 name="タイトル 1"/>
          <p:cNvSpPr>
            <a:spLocks noGrp="1"/>
          </p:cNvSpPr>
          <p:nvPr>
            <p:ph type="title"/>
          </p:nvPr>
        </p:nvSpPr>
        <p:spPr/>
        <p:txBody>
          <a:bodyPr/>
          <a:lstStyle/>
          <a:p>
            <a:r>
              <a:rPr kumimoji="1" lang="ja-JP" altLang="en-US" dirty="0" smtClean="0"/>
              <a:t>手順</a:t>
            </a:r>
            <a:r>
              <a:rPr lang="ja-JP" altLang="en-US" dirty="0" smtClean="0"/>
              <a:t>３</a:t>
            </a:r>
            <a:r>
              <a:rPr lang="en-US" altLang="ja-JP" dirty="0" smtClean="0"/>
              <a:t>.</a:t>
            </a:r>
            <a:r>
              <a:rPr lang="ja-JP" altLang="en-US" dirty="0" smtClean="0"/>
              <a:t> 対応表の出力</a:t>
            </a:r>
            <a:endParaRPr kumimoji="1" lang="ja-JP" altLang="en-US" dirty="0"/>
          </a:p>
        </p:txBody>
      </p:sp>
      <p:sp>
        <p:nvSpPr>
          <p:cNvPr id="3" name="コンテンツ プレースホルダー 2"/>
          <p:cNvSpPr>
            <a:spLocks noGrp="1"/>
          </p:cNvSpPr>
          <p:nvPr>
            <p:ph idx="1"/>
          </p:nvPr>
        </p:nvSpPr>
        <p:spPr>
          <a:xfrm>
            <a:off x="477079" y="1556792"/>
            <a:ext cx="6903233" cy="460648"/>
          </a:xfrm>
        </p:spPr>
        <p:txBody>
          <a:bodyPr/>
          <a:lstStyle/>
          <a:p>
            <a:pPr marL="0" indent="0">
              <a:buNone/>
            </a:pPr>
            <a:r>
              <a:rPr kumimoji="1" lang="ja-JP" altLang="en-US" dirty="0" smtClean="0"/>
              <a:t>データ依存グラフよりデータセットの対応表を出力</a:t>
            </a:r>
            <a:endParaRPr kumimoji="1" lang="ja-JP" altLang="en-US" dirty="0"/>
          </a:p>
        </p:txBody>
      </p:sp>
      <p:sp>
        <p:nvSpPr>
          <p:cNvPr id="4" name="正方形/長方形 3"/>
          <p:cNvSpPr/>
          <p:nvPr/>
        </p:nvSpPr>
        <p:spPr>
          <a:xfrm>
            <a:off x="2345971" y="2892029"/>
            <a:ext cx="1448524" cy="686083"/>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HGPｺﾞｼｯｸE" panose="020B0900000000000000" pitchFamily="50" charset="-128"/>
              <a:ea typeface="HGPｺﾞｼｯｸE" panose="020B0900000000000000" pitchFamily="50" charset="-128"/>
            </a:endParaRPr>
          </a:p>
        </p:txBody>
      </p:sp>
      <p:sp>
        <p:nvSpPr>
          <p:cNvPr id="5" name="正方形/長方形 4"/>
          <p:cNvSpPr/>
          <p:nvPr/>
        </p:nvSpPr>
        <p:spPr>
          <a:xfrm>
            <a:off x="2285439" y="3891206"/>
            <a:ext cx="1509057" cy="1583039"/>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HGPｺﾞｼｯｸE" panose="020B0900000000000000" pitchFamily="50" charset="-128"/>
              <a:ea typeface="HGPｺﾞｼｯｸE" panose="020B0900000000000000" pitchFamily="50" charset="-128"/>
            </a:endParaRPr>
          </a:p>
        </p:txBody>
      </p:sp>
      <p:sp>
        <p:nvSpPr>
          <p:cNvPr id="6" name="正方形/長方形 5"/>
          <p:cNvSpPr/>
          <p:nvPr/>
        </p:nvSpPr>
        <p:spPr>
          <a:xfrm>
            <a:off x="470284" y="3795513"/>
            <a:ext cx="1417578" cy="665896"/>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HGPｺﾞｼｯｸE" panose="020B0900000000000000" pitchFamily="50" charset="-128"/>
              <a:ea typeface="HGPｺﾞｼｯｸE" panose="020B0900000000000000" pitchFamily="50" charset="-128"/>
            </a:endParaRPr>
          </a:p>
        </p:txBody>
      </p:sp>
      <p:sp>
        <p:nvSpPr>
          <p:cNvPr id="7" name="正方形/長方形 6"/>
          <p:cNvSpPr/>
          <p:nvPr/>
        </p:nvSpPr>
        <p:spPr>
          <a:xfrm>
            <a:off x="486863" y="4757647"/>
            <a:ext cx="1367791" cy="665896"/>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HGPｺﾞｼｯｸE" panose="020B0900000000000000" pitchFamily="50" charset="-128"/>
              <a:ea typeface="HGPｺﾞｼｯｸE" panose="020B0900000000000000" pitchFamily="50" charset="-128"/>
            </a:endParaRPr>
          </a:p>
        </p:txBody>
      </p:sp>
      <p:sp>
        <p:nvSpPr>
          <p:cNvPr id="8" name="正方形/長方形 7"/>
          <p:cNvSpPr/>
          <p:nvPr/>
        </p:nvSpPr>
        <p:spPr>
          <a:xfrm>
            <a:off x="486863" y="2242982"/>
            <a:ext cx="968875" cy="321126"/>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entry C</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9" name="正方形/長方形 8"/>
          <p:cNvSpPr/>
          <p:nvPr/>
        </p:nvSpPr>
        <p:spPr>
          <a:xfrm>
            <a:off x="1742042" y="2242982"/>
            <a:ext cx="971627" cy="321126"/>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entry B</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10" name="正方形/長方形 9"/>
          <p:cNvSpPr/>
          <p:nvPr/>
        </p:nvSpPr>
        <p:spPr>
          <a:xfrm>
            <a:off x="2981806" y="2242982"/>
            <a:ext cx="984758" cy="321126"/>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entry A</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11" name="正方形/長方形 10"/>
          <p:cNvSpPr/>
          <p:nvPr/>
        </p:nvSpPr>
        <p:spPr>
          <a:xfrm>
            <a:off x="401283" y="5960535"/>
            <a:ext cx="1037575" cy="321126"/>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exit H</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12" name="正方形/長方形 11"/>
          <p:cNvSpPr/>
          <p:nvPr/>
        </p:nvSpPr>
        <p:spPr>
          <a:xfrm>
            <a:off x="1729448" y="5960535"/>
            <a:ext cx="967126" cy="321126"/>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exit I</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13" name="正方形/長方形 12"/>
          <p:cNvSpPr/>
          <p:nvPr/>
        </p:nvSpPr>
        <p:spPr>
          <a:xfrm>
            <a:off x="2972916" y="5960535"/>
            <a:ext cx="967126" cy="321126"/>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exit J</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14" name="テキスト ボックス 13"/>
          <p:cNvSpPr txBox="1"/>
          <p:nvPr/>
        </p:nvSpPr>
        <p:spPr>
          <a:xfrm>
            <a:off x="3412011" y="2533718"/>
            <a:ext cx="376748" cy="369332"/>
          </a:xfrm>
          <a:prstGeom prst="rect">
            <a:avLst/>
          </a:prstGeom>
          <a:noFill/>
        </p:spPr>
        <p:txBody>
          <a:bodyPr wrap="square" rtlCol="0">
            <a:spAutoFit/>
          </a:bodyPr>
          <a:lstStyle/>
          <a:p>
            <a:pPr algn="ctr"/>
            <a:r>
              <a:rPr kumimoji="1" lang="en-US" altLang="ja-JP" b="1" dirty="0" smtClean="0">
                <a:latin typeface="HGPｺﾞｼｯｸE" panose="020B0900000000000000" pitchFamily="50" charset="-128"/>
                <a:ea typeface="HGPｺﾞｼｯｸE" panose="020B0900000000000000" pitchFamily="50" charset="-128"/>
              </a:rPr>
              <a:t>A</a:t>
            </a:r>
            <a:endParaRPr kumimoji="1" lang="ja-JP" altLang="en-US" b="1" dirty="0">
              <a:latin typeface="HGPｺﾞｼｯｸE" panose="020B0900000000000000" pitchFamily="50" charset="-128"/>
              <a:ea typeface="HGPｺﾞｼｯｸE" panose="020B0900000000000000" pitchFamily="50" charset="-128"/>
            </a:endParaRPr>
          </a:p>
        </p:txBody>
      </p:sp>
      <p:sp>
        <p:nvSpPr>
          <p:cNvPr id="15" name="テキスト ボックス 14"/>
          <p:cNvSpPr txBox="1"/>
          <p:nvPr/>
        </p:nvSpPr>
        <p:spPr>
          <a:xfrm>
            <a:off x="1936727" y="3339570"/>
            <a:ext cx="240829" cy="369332"/>
          </a:xfrm>
          <a:prstGeom prst="rect">
            <a:avLst/>
          </a:prstGeom>
          <a:noFill/>
        </p:spPr>
        <p:txBody>
          <a:bodyPr wrap="square" rtlCol="0">
            <a:spAutoFit/>
          </a:bodyPr>
          <a:lstStyle/>
          <a:p>
            <a:pPr algn="ctr"/>
            <a:r>
              <a:rPr kumimoji="1" lang="en-US" altLang="ja-JP" b="1" dirty="0" smtClean="0">
                <a:latin typeface="HGPｺﾞｼｯｸE" panose="020B0900000000000000" pitchFamily="50" charset="-128"/>
                <a:ea typeface="HGPｺﾞｼｯｸE" panose="020B0900000000000000" pitchFamily="50" charset="-128"/>
              </a:rPr>
              <a:t>D</a:t>
            </a:r>
            <a:endParaRPr kumimoji="1" lang="ja-JP" altLang="en-US" b="1" dirty="0">
              <a:latin typeface="HGPｺﾞｼｯｸE" panose="020B0900000000000000" pitchFamily="50" charset="-128"/>
              <a:ea typeface="HGPｺﾞｼｯｸE" panose="020B0900000000000000" pitchFamily="50" charset="-128"/>
            </a:endParaRPr>
          </a:p>
        </p:txBody>
      </p:sp>
      <p:sp>
        <p:nvSpPr>
          <p:cNvPr id="16" name="テキスト ボックス 15"/>
          <p:cNvSpPr txBox="1"/>
          <p:nvPr/>
        </p:nvSpPr>
        <p:spPr>
          <a:xfrm>
            <a:off x="1538109" y="2816028"/>
            <a:ext cx="519033" cy="369332"/>
          </a:xfrm>
          <a:prstGeom prst="rect">
            <a:avLst/>
          </a:prstGeom>
          <a:noFill/>
        </p:spPr>
        <p:txBody>
          <a:bodyPr wrap="square" rtlCol="0">
            <a:spAutoFit/>
          </a:bodyPr>
          <a:lstStyle/>
          <a:p>
            <a:pPr algn="ctr"/>
            <a:r>
              <a:rPr lang="en-US" altLang="ja-JP" b="1" dirty="0" smtClean="0">
                <a:latin typeface="HGPｺﾞｼｯｸE" panose="020B0900000000000000" pitchFamily="50" charset="-128"/>
                <a:ea typeface="HGPｺﾞｼｯｸE" panose="020B0900000000000000" pitchFamily="50" charset="-128"/>
              </a:rPr>
              <a:t>B</a:t>
            </a:r>
            <a:endParaRPr kumimoji="1" lang="ja-JP" altLang="en-US" b="1" dirty="0">
              <a:latin typeface="HGPｺﾞｼｯｸE" panose="020B0900000000000000" pitchFamily="50" charset="-128"/>
              <a:ea typeface="HGPｺﾞｼｯｸE" panose="020B0900000000000000" pitchFamily="50" charset="-128"/>
            </a:endParaRPr>
          </a:p>
        </p:txBody>
      </p:sp>
      <p:sp>
        <p:nvSpPr>
          <p:cNvPr id="17" name="テキスト ボックス 16"/>
          <p:cNvSpPr txBox="1"/>
          <p:nvPr/>
        </p:nvSpPr>
        <p:spPr>
          <a:xfrm>
            <a:off x="3151649" y="3534908"/>
            <a:ext cx="240829" cy="369332"/>
          </a:xfrm>
          <a:prstGeom prst="rect">
            <a:avLst/>
          </a:prstGeom>
          <a:noFill/>
        </p:spPr>
        <p:txBody>
          <a:bodyPr wrap="square" rtlCol="0">
            <a:spAutoFit/>
          </a:bodyPr>
          <a:lstStyle/>
          <a:p>
            <a:pPr algn="ctr"/>
            <a:r>
              <a:rPr kumimoji="1" lang="en-US" altLang="ja-JP" b="1" dirty="0" smtClean="0">
                <a:latin typeface="HGPｺﾞｼｯｸE" panose="020B0900000000000000" pitchFamily="50" charset="-128"/>
                <a:ea typeface="HGPｺﾞｼｯｸE" panose="020B0900000000000000" pitchFamily="50" charset="-128"/>
              </a:rPr>
              <a:t>F</a:t>
            </a:r>
            <a:endParaRPr kumimoji="1" lang="ja-JP" altLang="en-US" b="1" dirty="0">
              <a:latin typeface="HGPｺﾞｼｯｸE" panose="020B0900000000000000" pitchFamily="50" charset="-128"/>
              <a:ea typeface="HGPｺﾞｼｯｸE" panose="020B0900000000000000" pitchFamily="50" charset="-128"/>
            </a:endParaRPr>
          </a:p>
        </p:txBody>
      </p:sp>
      <p:sp>
        <p:nvSpPr>
          <p:cNvPr id="18" name="テキスト ボックス 17"/>
          <p:cNvSpPr txBox="1"/>
          <p:nvPr/>
        </p:nvSpPr>
        <p:spPr>
          <a:xfrm>
            <a:off x="2703361" y="4471590"/>
            <a:ext cx="240829" cy="369332"/>
          </a:xfrm>
          <a:prstGeom prst="rect">
            <a:avLst/>
          </a:prstGeom>
          <a:noFill/>
        </p:spPr>
        <p:txBody>
          <a:bodyPr wrap="square" rtlCol="0">
            <a:spAutoFit/>
          </a:bodyPr>
          <a:lstStyle/>
          <a:p>
            <a:pPr algn="ctr"/>
            <a:r>
              <a:rPr kumimoji="1" lang="en-US" altLang="ja-JP" b="1" dirty="0" smtClean="0">
                <a:latin typeface="HGPｺﾞｼｯｸE" panose="020B0900000000000000" pitchFamily="50" charset="-128"/>
                <a:ea typeface="HGPｺﾞｼｯｸE" panose="020B0900000000000000" pitchFamily="50" charset="-128"/>
              </a:rPr>
              <a:t>G</a:t>
            </a:r>
            <a:endParaRPr kumimoji="1" lang="ja-JP" altLang="en-US" b="1" dirty="0">
              <a:latin typeface="HGPｺﾞｼｯｸE" panose="020B0900000000000000" pitchFamily="50" charset="-128"/>
              <a:ea typeface="HGPｺﾞｼｯｸE" panose="020B0900000000000000" pitchFamily="50" charset="-128"/>
            </a:endParaRPr>
          </a:p>
        </p:txBody>
      </p:sp>
      <p:sp>
        <p:nvSpPr>
          <p:cNvPr id="19" name="テキスト ボックス 18"/>
          <p:cNvSpPr txBox="1"/>
          <p:nvPr/>
        </p:nvSpPr>
        <p:spPr>
          <a:xfrm>
            <a:off x="867575" y="4420649"/>
            <a:ext cx="240829" cy="369332"/>
          </a:xfrm>
          <a:prstGeom prst="rect">
            <a:avLst/>
          </a:prstGeom>
          <a:noFill/>
        </p:spPr>
        <p:txBody>
          <a:bodyPr wrap="square" rtlCol="0">
            <a:spAutoFit/>
          </a:bodyPr>
          <a:lstStyle/>
          <a:p>
            <a:pPr algn="ctr"/>
            <a:r>
              <a:rPr kumimoji="1" lang="en-US" altLang="ja-JP" b="1" dirty="0" smtClean="0">
                <a:latin typeface="HGPｺﾞｼｯｸE" panose="020B0900000000000000" pitchFamily="50" charset="-128"/>
                <a:ea typeface="HGPｺﾞｼｯｸE" panose="020B0900000000000000" pitchFamily="50" charset="-128"/>
              </a:rPr>
              <a:t>E</a:t>
            </a:r>
            <a:endParaRPr kumimoji="1" lang="ja-JP" altLang="en-US" b="1" dirty="0">
              <a:latin typeface="HGPｺﾞｼｯｸE" panose="020B0900000000000000" pitchFamily="50" charset="-128"/>
              <a:ea typeface="HGPｺﾞｼｯｸE" panose="020B0900000000000000" pitchFamily="50" charset="-128"/>
            </a:endParaRPr>
          </a:p>
        </p:txBody>
      </p:sp>
      <p:sp>
        <p:nvSpPr>
          <p:cNvPr id="20" name="テキスト ボックス 19"/>
          <p:cNvSpPr txBox="1"/>
          <p:nvPr/>
        </p:nvSpPr>
        <p:spPr>
          <a:xfrm>
            <a:off x="653378" y="5469868"/>
            <a:ext cx="317922" cy="369332"/>
          </a:xfrm>
          <a:prstGeom prst="rect">
            <a:avLst/>
          </a:prstGeom>
          <a:noFill/>
        </p:spPr>
        <p:txBody>
          <a:bodyPr wrap="square" rtlCol="0">
            <a:spAutoFit/>
          </a:bodyPr>
          <a:lstStyle/>
          <a:p>
            <a:pPr algn="ctr"/>
            <a:r>
              <a:rPr lang="en-US" altLang="ja-JP" b="1" dirty="0">
                <a:latin typeface="HGPｺﾞｼｯｸE" panose="020B0900000000000000" pitchFamily="50" charset="-128"/>
                <a:ea typeface="HGPｺﾞｼｯｸE" panose="020B0900000000000000" pitchFamily="50" charset="-128"/>
              </a:rPr>
              <a:t>H</a:t>
            </a:r>
            <a:endParaRPr kumimoji="1" lang="ja-JP" altLang="en-US" b="1" dirty="0">
              <a:latin typeface="HGPｺﾞｼｯｸE" panose="020B0900000000000000" pitchFamily="50" charset="-128"/>
              <a:ea typeface="HGPｺﾞｼｯｸE" panose="020B0900000000000000" pitchFamily="50" charset="-128"/>
            </a:endParaRPr>
          </a:p>
        </p:txBody>
      </p:sp>
      <p:sp>
        <p:nvSpPr>
          <p:cNvPr id="21" name="テキスト ボックス 20"/>
          <p:cNvSpPr txBox="1"/>
          <p:nvPr/>
        </p:nvSpPr>
        <p:spPr>
          <a:xfrm>
            <a:off x="3272063" y="5474245"/>
            <a:ext cx="493562" cy="369332"/>
          </a:xfrm>
          <a:prstGeom prst="rect">
            <a:avLst/>
          </a:prstGeom>
          <a:noFill/>
        </p:spPr>
        <p:txBody>
          <a:bodyPr wrap="square" rtlCol="0">
            <a:spAutoFit/>
          </a:bodyPr>
          <a:lstStyle/>
          <a:p>
            <a:pPr algn="ctr"/>
            <a:r>
              <a:rPr lang="en-US" altLang="ja-JP" b="1" dirty="0" smtClean="0">
                <a:latin typeface="HGPｺﾞｼｯｸE" panose="020B0900000000000000" pitchFamily="50" charset="-128"/>
                <a:ea typeface="HGPｺﾞｼｯｸE" panose="020B0900000000000000" pitchFamily="50" charset="-128"/>
              </a:rPr>
              <a:t>J</a:t>
            </a:r>
            <a:endParaRPr kumimoji="1" lang="ja-JP" altLang="en-US" b="1" dirty="0">
              <a:latin typeface="HGPｺﾞｼｯｸE" panose="020B0900000000000000" pitchFamily="50" charset="-128"/>
              <a:ea typeface="HGPｺﾞｼｯｸE" panose="020B0900000000000000" pitchFamily="50" charset="-128"/>
            </a:endParaRPr>
          </a:p>
        </p:txBody>
      </p:sp>
      <p:sp>
        <p:nvSpPr>
          <p:cNvPr id="22" name="テキスト ボックス 21"/>
          <p:cNvSpPr txBox="1"/>
          <p:nvPr/>
        </p:nvSpPr>
        <p:spPr>
          <a:xfrm>
            <a:off x="1906324" y="5474245"/>
            <a:ext cx="240829" cy="369332"/>
          </a:xfrm>
          <a:prstGeom prst="rect">
            <a:avLst/>
          </a:prstGeom>
          <a:noFill/>
        </p:spPr>
        <p:txBody>
          <a:bodyPr wrap="square" rtlCol="0">
            <a:spAutoFit/>
          </a:bodyPr>
          <a:lstStyle/>
          <a:p>
            <a:pPr algn="ctr"/>
            <a:r>
              <a:rPr kumimoji="1" lang="en-US" altLang="ja-JP" b="1" dirty="0" smtClean="0">
                <a:latin typeface="HGPｺﾞｼｯｸE" panose="020B0900000000000000" pitchFamily="50" charset="-128"/>
                <a:ea typeface="HGPｺﾞｼｯｸE" panose="020B0900000000000000" pitchFamily="50" charset="-128"/>
              </a:rPr>
              <a:t>I</a:t>
            </a:r>
            <a:endParaRPr kumimoji="1" lang="ja-JP" altLang="en-US" b="1" dirty="0">
              <a:latin typeface="HGPｺﾞｼｯｸE" panose="020B0900000000000000" pitchFamily="50" charset="-128"/>
              <a:ea typeface="HGPｺﾞｼｯｸE" panose="020B0900000000000000" pitchFamily="50" charset="-128"/>
            </a:endParaRPr>
          </a:p>
        </p:txBody>
      </p:sp>
      <p:cxnSp>
        <p:nvCxnSpPr>
          <p:cNvPr id="23" name="曲線コネクタ 22"/>
          <p:cNvCxnSpPr>
            <a:stCxn id="8" idx="2"/>
            <a:endCxn id="35" idx="0"/>
          </p:cNvCxnSpPr>
          <p:nvPr/>
        </p:nvCxnSpPr>
        <p:spPr>
          <a:xfrm rot="16200000" flipH="1">
            <a:off x="414662" y="3120746"/>
            <a:ext cx="1337147" cy="223870"/>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曲線コネクタ 23"/>
          <p:cNvCxnSpPr>
            <a:stCxn id="34" idx="2"/>
            <a:endCxn id="35" idx="0"/>
          </p:cNvCxnSpPr>
          <p:nvPr/>
        </p:nvCxnSpPr>
        <p:spPr>
          <a:xfrm rot="5400000">
            <a:off x="1938175" y="2759410"/>
            <a:ext cx="398841" cy="1884847"/>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曲線コネクタ 24"/>
          <p:cNvCxnSpPr>
            <a:stCxn id="9" idx="2"/>
            <a:endCxn id="35" idx="0"/>
          </p:cNvCxnSpPr>
          <p:nvPr/>
        </p:nvCxnSpPr>
        <p:spPr>
          <a:xfrm rot="5400000">
            <a:off x="1042941" y="2716339"/>
            <a:ext cx="1337147" cy="1032686"/>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曲線コネクタ 25"/>
          <p:cNvCxnSpPr>
            <a:stCxn id="34" idx="2"/>
            <a:endCxn id="37" idx="0"/>
          </p:cNvCxnSpPr>
          <p:nvPr/>
        </p:nvCxnSpPr>
        <p:spPr>
          <a:xfrm rot="5400000">
            <a:off x="2828625" y="3734159"/>
            <a:ext cx="483140" cy="19647"/>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曲線コネクタ 26"/>
          <p:cNvCxnSpPr>
            <a:stCxn id="37" idx="2"/>
            <a:endCxn id="38" idx="0"/>
          </p:cNvCxnSpPr>
          <p:nvPr/>
        </p:nvCxnSpPr>
        <p:spPr>
          <a:xfrm rot="5400000">
            <a:off x="2863670" y="4672486"/>
            <a:ext cx="385413" cy="7991"/>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曲線コネクタ 27"/>
          <p:cNvCxnSpPr>
            <a:stCxn id="35" idx="2"/>
            <a:endCxn id="36" idx="0"/>
          </p:cNvCxnSpPr>
          <p:nvPr/>
        </p:nvCxnSpPr>
        <p:spPr>
          <a:xfrm rot="16200000" flipH="1">
            <a:off x="969752" y="4624893"/>
            <a:ext cx="450838" cy="1"/>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曲線コネクタ 28"/>
          <p:cNvCxnSpPr>
            <a:stCxn id="36" idx="2"/>
            <a:endCxn id="11" idx="0"/>
          </p:cNvCxnSpPr>
          <p:nvPr/>
        </p:nvCxnSpPr>
        <p:spPr>
          <a:xfrm rot="5400000">
            <a:off x="751622" y="5516984"/>
            <a:ext cx="612001" cy="275101"/>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曲線コネクタ 29"/>
          <p:cNvCxnSpPr>
            <a:stCxn id="38" idx="2"/>
            <a:endCxn id="13" idx="0"/>
          </p:cNvCxnSpPr>
          <p:nvPr/>
        </p:nvCxnSpPr>
        <p:spPr>
          <a:xfrm rot="16200000" flipH="1">
            <a:off x="2957867" y="5461921"/>
            <a:ext cx="593126" cy="404100"/>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曲線コネクタ 30"/>
          <p:cNvCxnSpPr>
            <a:endCxn id="12" idx="0"/>
          </p:cNvCxnSpPr>
          <p:nvPr/>
        </p:nvCxnSpPr>
        <p:spPr>
          <a:xfrm rot="16200000" flipH="1">
            <a:off x="1126953" y="4874476"/>
            <a:ext cx="1561058" cy="611058"/>
          </a:xfrm>
          <a:prstGeom prst="curvedConnector3">
            <a:avLst>
              <a:gd name="adj1" fmla="val 20309"/>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曲線コネクタ 31"/>
          <p:cNvCxnSpPr>
            <a:stCxn id="10" idx="2"/>
          </p:cNvCxnSpPr>
          <p:nvPr/>
        </p:nvCxnSpPr>
        <p:spPr>
          <a:xfrm rot="5400000">
            <a:off x="2950838" y="2571124"/>
            <a:ext cx="530364" cy="516333"/>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592716" y="2948191"/>
            <a:ext cx="519033" cy="369332"/>
          </a:xfrm>
          <a:prstGeom prst="rect">
            <a:avLst/>
          </a:prstGeom>
          <a:noFill/>
        </p:spPr>
        <p:txBody>
          <a:bodyPr wrap="square" rtlCol="0">
            <a:spAutoFit/>
          </a:bodyPr>
          <a:lstStyle/>
          <a:p>
            <a:pPr algn="ctr"/>
            <a:r>
              <a:rPr lang="en-US" altLang="ja-JP" b="1" dirty="0">
                <a:latin typeface="HGPｺﾞｼｯｸE" panose="020B0900000000000000" pitchFamily="50" charset="-128"/>
                <a:ea typeface="HGPｺﾞｼｯｸE" panose="020B0900000000000000" pitchFamily="50" charset="-128"/>
              </a:rPr>
              <a:t>C</a:t>
            </a:r>
            <a:endParaRPr kumimoji="1" lang="ja-JP" altLang="en-US" b="1" dirty="0">
              <a:latin typeface="HGPｺﾞｼｯｸE" panose="020B0900000000000000" pitchFamily="50" charset="-128"/>
              <a:ea typeface="HGPｺﾞｼｯｸE" panose="020B0900000000000000" pitchFamily="50" charset="-128"/>
            </a:endParaRPr>
          </a:p>
        </p:txBody>
      </p:sp>
      <p:sp>
        <p:nvSpPr>
          <p:cNvPr id="34" name="正方形/長方形 33"/>
          <p:cNvSpPr/>
          <p:nvPr/>
        </p:nvSpPr>
        <p:spPr>
          <a:xfrm>
            <a:off x="2477563" y="3004192"/>
            <a:ext cx="1204909" cy="498221"/>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read A</a:t>
            </a:r>
          </a:p>
          <a:p>
            <a:pPr algn="ctr"/>
            <a:r>
              <a:rPr lang="en-US" altLang="ja-JP" sz="1600" dirty="0" smtClean="0">
                <a:solidFill>
                  <a:schemeClr val="tx1"/>
                </a:solidFill>
                <a:latin typeface="HGPｺﾞｼｯｸE" panose="020B0900000000000000" pitchFamily="50" charset="-128"/>
                <a:ea typeface="HGPｺﾞｼｯｸE" panose="020B0900000000000000" pitchFamily="50" charset="-128"/>
              </a:rPr>
              <a:t>write D,F</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35" name="正方形/長方形 34"/>
          <p:cNvSpPr/>
          <p:nvPr/>
        </p:nvSpPr>
        <p:spPr>
          <a:xfrm>
            <a:off x="592716" y="3901254"/>
            <a:ext cx="1204909" cy="498221"/>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read B,C,D</a:t>
            </a:r>
          </a:p>
          <a:p>
            <a:pPr algn="ctr"/>
            <a:r>
              <a:rPr lang="en-US" altLang="ja-JP" sz="1600" dirty="0" smtClean="0">
                <a:solidFill>
                  <a:schemeClr val="tx1"/>
                </a:solidFill>
                <a:latin typeface="HGPｺﾞｼｯｸE" panose="020B0900000000000000" pitchFamily="50" charset="-128"/>
                <a:ea typeface="HGPｺﾞｼｯｸE" panose="020B0900000000000000" pitchFamily="50" charset="-128"/>
              </a:rPr>
              <a:t>write E,I</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36" name="正方形/長方形 35"/>
          <p:cNvSpPr/>
          <p:nvPr/>
        </p:nvSpPr>
        <p:spPr>
          <a:xfrm>
            <a:off x="592717" y="4850313"/>
            <a:ext cx="1204909" cy="498221"/>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read E</a:t>
            </a:r>
          </a:p>
          <a:p>
            <a:pPr algn="ctr"/>
            <a:r>
              <a:rPr lang="en-US" altLang="ja-JP" sz="1600" dirty="0" smtClean="0">
                <a:solidFill>
                  <a:schemeClr val="tx1"/>
                </a:solidFill>
                <a:latin typeface="HGPｺﾞｼｯｸE" panose="020B0900000000000000" pitchFamily="50" charset="-128"/>
                <a:ea typeface="HGPｺﾞｼｯｸE" panose="020B0900000000000000" pitchFamily="50" charset="-128"/>
              </a:rPr>
              <a:t>write H</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37" name="正方形/長方形 36"/>
          <p:cNvSpPr/>
          <p:nvPr/>
        </p:nvSpPr>
        <p:spPr>
          <a:xfrm>
            <a:off x="2457917" y="3985553"/>
            <a:ext cx="1204909" cy="498221"/>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read F</a:t>
            </a:r>
          </a:p>
          <a:p>
            <a:pPr algn="ctr"/>
            <a:r>
              <a:rPr lang="en-US" altLang="ja-JP" sz="1600" dirty="0" smtClean="0">
                <a:solidFill>
                  <a:schemeClr val="tx1"/>
                </a:solidFill>
                <a:latin typeface="HGPｺﾞｼｯｸE" panose="020B0900000000000000" pitchFamily="50" charset="-128"/>
                <a:ea typeface="HGPｺﾞｼｯｸE" panose="020B0900000000000000" pitchFamily="50" charset="-128"/>
              </a:rPr>
              <a:t>write G</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38" name="正方形/長方形 37"/>
          <p:cNvSpPr/>
          <p:nvPr/>
        </p:nvSpPr>
        <p:spPr>
          <a:xfrm>
            <a:off x="2449926" y="4869187"/>
            <a:ext cx="1204909" cy="498221"/>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HGPｺﾞｼｯｸE" panose="020B0900000000000000" pitchFamily="50" charset="-128"/>
                <a:ea typeface="HGPｺﾞｼｯｸE" panose="020B0900000000000000" pitchFamily="50" charset="-128"/>
              </a:rPr>
              <a:t>read G</a:t>
            </a:r>
          </a:p>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write J</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graphicFrame>
        <p:nvGraphicFramePr>
          <p:cNvPr id="39" name="表 38"/>
          <p:cNvGraphicFramePr>
            <a:graphicFrameLocks noGrp="1"/>
          </p:cNvGraphicFramePr>
          <p:nvPr>
            <p:extLst>
              <p:ext uri="{D42A27DB-BD31-4B8C-83A1-F6EECF244321}">
                <p14:modId xmlns:p14="http://schemas.microsoft.com/office/powerpoint/2010/main" val="255383942"/>
              </p:ext>
            </p:extLst>
          </p:nvPr>
        </p:nvGraphicFramePr>
        <p:xfrm>
          <a:off x="4522164" y="4920773"/>
          <a:ext cx="3671432" cy="1486394"/>
        </p:xfrm>
        <a:graphic>
          <a:graphicData uri="http://schemas.openxmlformats.org/drawingml/2006/table">
            <a:tbl>
              <a:tblPr firstRow="1" firstCol="1" bandRow="1">
                <a:tableStyleId>{93296810-A885-4BE3-A3E7-6D5BEEA58F35}</a:tableStyleId>
              </a:tblPr>
              <a:tblGrid>
                <a:gridCol w="917858"/>
                <a:gridCol w="917858"/>
                <a:gridCol w="917858"/>
                <a:gridCol w="917858"/>
              </a:tblGrid>
              <a:tr h="370840">
                <a:tc>
                  <a:txBody>
                    <a:bodyPr/>
                    <a:lstStyle/>
                    <a:p>
                      <a:pPr algn="ctr"/>
                      <a:endParaRPr kumimoji="1" lang="ja-JP" altLang="en-US" dirty="0">
                        <a:latin typeface="HGPｺﾞｼｯｸE" panose="020B0900000000000000" pitchFamily="50" charset="-128"/>
                        <a:ea typeface="HGPｺﾞｼｯｸE" panose="020B0900000000000000" pitchFamily="50" charset="-128"/>
                      </a:endParaRPr>
                    </a:p>
                  </a:txBody>
                  <a:tcPr>
                    <a:solidFill>
                      <a:srgbClr val="002060"/>
                    </a:solidFill>
                  </a:tcPr>
                </a:tc>
                <a:tc>
                  <a:txBody>
                    <a:bodyPr/>
                    <a:lstStyle/>
                    <a:p>
                      <a:pPr algn="ctr"/>
                      <a:r>
                        <a:rPr kumimoji="1" lang="ja-JP" altLang="en-US" dirty="0" smtClean="0">
                          <a:latin typeface="HGPｺﾞｼｯｸE" panose="020B0900000000000000" pitchFamily="50" charset="-128"/>
                          <a:ea typeface="HGPｺﾞｼｯｸE" panose="020B0900000000000000" pitchFamily="50" charset="-128"/>
                        </a:rPr>
                        <a:t>入力 </a:t>
                      </a:r>
                      <a:r>
                        <a:rPr kumimoji="1" lang="en-US" altLang="ja-JP" dirty="0" smtClean="0">
                          <a:latin typeface="HGPｺﾞｼｯｸE" panose="020B0900000000000000" pitchFamily="50" charset="-128"/>
                          <a:ea typeface="HGPｺﾞｼｯｸE" panose="020B0900000000000000" pitchFamily="50" charset="-128"/>
                        </a:rPr>
                        <a:t>A</a:t>
                      </a:r>
                      <a:endParaRPr kumimoji="1" lang="ja-JP" altLang="en-US" dirty="0">
                        <a:latin typeface="HGPｺﾞｼｯｸE" panose="020B0900000000000000" pitchFamily="50" charset="-128"/>
                        <a:ea typeface="HGPｺﾞｼｯｸE" panose="020B0900000000000000" pitchFamily="50" charset="-128"/>
                      </a:endParaRPr>
                    </a:p>
                  </a:txBody>
                  <a:tcPr>
                    <a:solidFill>
                      <a:srgbClr val="002060"/>
                    </a:solidFill>
                  </a:tcPr>
                </a:tc>
                <a:tc>
                  <a:txBody>
                    <a:bodyPr/>
                    <a:lstStyle/>
                    <a:p>
                      <a:pPr algn="ctr"/>
                      <a:r>
                        <a:rPr kumimoji="1" lang="ja-JP" altLang="en-US" dirty="0" smtClean="0">
                          <a:latin typeface="HGPｺﾞｼｯｸE" panose="020B0900000000000000" pitchFamily="50" charset="-128"/>
                          <a:ea typeface="HGPｺﾞｼｯｸE" panose="020B0900000000000000" pitchFamily="50" charset="-128"/>
                        </a:rPr>
                        <a:t>入力 </a:t>
                      </a:r>
                      <a:r>
                        <a:rPr kumimoji="1" lang="en-US" altLang="ja-JP" dirty="0" smtClean="0">
                          <a:latin typeface="HGPｺﾞｼｯｸE" panose="020B0900000000000000" pitchFamily="50" charset="-128"/>
                          <a:ea typeface="HGPｺﾞｼｯｸE" panose="020B0900000000000000" pitchFamily="50" charset="-128"/>
                        </a:rPr>
                        <a:t>B</a:t>
                      </a:r>
                      <a:endParaRPr kumimoji="1" lang="ja-JP" altLang="en-US" dirty="0">
                        <a:latin typeface="HGPｺﾞｼｯｸE" panose="020B0900000000000000" pitchFamily="50" charset="-128"/>
                        <a:ea typeface="HGPｺﾞｼｯｸE" panose="020B0900000000000000" pitchFamily="50" charset="-128"/>
                      </a:endParaRPr>
                    </a:p>
                  </a:txBody>
                  <a:tcPr>
                    <a:solidFill>
                      <a:srgbClr val="002060"/>
                    </a:solidFill>
                  </a:tcPr>
                </a:tc>
                <a:tc>
                  <a:txBody>
                    <a:bodyPr/>
                    <a:lstStyle/>
                    <a:p>
                      <a:pPr algn="ctr"/>
                      <a:r>
                        <a:rPr kumimoji="1" lang="ja-JP" altLang="en-US" dirty="0" smtClean="0">
                          <a:latin typeface="HGPｺﾞｼｯｸE" panose="020B0900000000000000" pitchFamily="50" charset="-128"/>
                          <a:ea typeface="HGPｺﾞｼｯｸE" panose="020B0900000000000000" pitchFamily="50" charset="-128"/>
                        </a:rPr>
                        <a:t>入力 </a:t>
                      </a:r>
                      <a:r>
                        <a:rPr kumimoji="1" lang="en-US" altLang="ja-JP" dirty="0" smtClean="0">
                          <a:latin typeface="HGPｺﾞｼｯｸE" panose="020B0900000000000000" pitchFamily="50" charset="-128"/>
                          <a:ea typeface="HGPｺﾞｼｯｸE" panose="020B0900000000000000" pitchFamily="50" charset="-128"/>
                        </a:rPr>
                        <a:t>C</a:t>
                      </a:r>
                      <a:endParaRPr kumimoji="1" lang="ja-JP" altLang="en-US" dirty="0">
                        <a:latin typeface="HGPｺﾞｼｯｸE" panose="020B0900000000000000" pitchFamily="50" charset="-128"/>
                        <a:ea typeface="HGPｺﾞｼｯｸE" panose="020B0900000000000000" pitchFamily="50" charset="-128"/>
                      </a:endParaRPr>
                    </a:p>
                  </a:txBody>
                  <a:tcPr>
                    <a:solidFill>
                      <a:srgbClr val="002060"/>
                    </a:solidFill>
                  </a:tcPr>
                </a:tc>
              </a:tr>
              <a:tr h="370840">
                <a:tc>
                  <a:txBody>
                    <a:bodyPr/>
                    <a:lstStyle/>
                    <a:p>
                      <a:pPr algn="ctr"/>
                      <a:r>
                        <a:rPr kumimoji="1" lang="ja-JP" altLang="en-US" dirty="0" smtClean="0">
                          <a:latin typeface="HGPｺﾞｼｯｸE" panose="020B0900000000000000" pitchFamily="50" charset="-128"/>
                          <a:ea typeface="HGPｺﾞｼｯｸE" panose="020B0900000000000000" pitchFamily="50" charset="-128"/>
                        </a:rPr>
                        <a:t>出力 </a:t>
                      </a:r>
                      <a:r>
                        <a:rPr kumimoji="1" lang="en-US" altLang="ja-JP" dirty="0" smtClean="0">
                          <a:latin typeface="HGPｺﾞｼｯｸE" panose="020B0900000000000000" pitchFamily="50" charset="-128"/>
                          <a:ea typeface="HGPｺﾞｼｯｸE" panose="020B0900000000000000" pitchFamily="50" charset="-128"/>
                        </a:rPr>
                        <a:t>H</a:t>
                      </a:r>
                      <a:endParaRPr kumimoji="1" lang="ja-JP" altLang="en-US" dirty="0">
                        <a:latin typeface="HGPｺﾞｼｯｸE" panose="020B0900000000000000" pitchFamily="50" charset="-128"/>
                        <a:ea typeface="HGPｺﾞｼｯｸE" panose="020B0900000000000000" pitchFamily="50" charset="-128"/>
                      </a:endParaRPr>
                    </a:p>
                  </a:txBody>
                  <a:tcPr>
                    <a:solidFill>
                      <a:srgbClr val="002060"/>
                    </a:solidFill>
                  </a:tcPr>
                </a:tc>
                <a:tc>
                  <a:txBody>
                    <a:bodyPr/>
                    <a:lstStyle/>
                    <a:p>
                      <a:pPr algn="ctr"/>
                      <a:r>
                        <a:rPr kumimoji="1" lang="en-US" altLang="ja-JP" sz="1800" b="1" dirty="0" smtClean="0">
                          <a:latin typeface="HGPｺﾞｼｯｸE" panose="020B0900000000000000" pitchFamily="50" charset="-128"/>
                          <a:ea typeface="HGPｺﾞｼｯｸE" panose="020B0900000000000000" pitchFamily="50" charset="-128"/>
                        </a:rPr>
                        <a:t>T</a:t>
                      </a:r>
                      <a:endParaRPr kumimoji="1" lang="ja-JP" altLang="en-US" sz="1800" b="1" dirty="0">
                        <a:latin typeface="HGPｺﾞｼｯｸE" panose="020B0900000000000000" pitchFamily="50" charset="-128"/>
                        <a:ea typeface="HGPｺﾞｼｯｸE" panose="020B0900000000000000" pitchFamily="50" charset="-128"/>
                      </a:endParaRPr>
                    </a:p>
                  </a:txBody>
                  <a:tcPr/>
                </a:tc>
                <a:tc>
                  <a:txBody>
                    <a:bodyPr/>
                    <a:lstStyle/>
                    <a:p>
                      <a:pPr algn="ctr"/>
                      <a:r>
                        <a:rPr kumimoji="1" lang="en-US" altLang="ja-JP" sz="1800" b="1" dirty="0" smtClean="0">
                          <a:latin typeface="HGPｺﾞｼｯｸE" panose="020B0900000000000000" pitchFamily="50" charset="-128"/>
                          <a:ea typeface="HGPｺﾞｼｯｸE" panose="020B0900000000000000" pitchFamily="50" charset="-128"/>
                        </a:rPr>
                        <a:t>T</a:t>
                      </a:r>
                      <a:endParaRPr kumimoji="1" lang="ja-JP" altLang="en-US" sz="1800" b="1" dirty="0">
                        <a:latin typeface="HGPｺﾞｼｯｸE" panose="020B0900000000000000" pitchFamily="50" charset="-128"/>
                        <a:ea typeface="HGPｺﾞｼｯｸE" panose="020B0900000000000000" pitchFamily="50" charset="-128"/>
                      </a:endParaRPr>
                    </a:p>
                  </a:txBody>
                  <a:tcPr/>
                </a:tc>
                <a:tc>
                  <a:txBody>
                    <a:bodyPr/>
                    <a:lstStyle/>
                    <a:p>
                      <a:pPr algn="ctr"/>
                      <a:r>
                        <a:rPr kumimoji="1" lang="en-US" altLang="ja-JP" sz="1800" b="1" dirty="0" smtClean="0">
                          <a:latin typeface="HGPｺﾞｼｯｸE" panose="020B0900000000000000" pitchFamily="50" charset="-128"/>
                          <a:ea typeface="HGPｺﾞｼｯｸE" panose="020B0900000000000000" pitchFamily="50" charset="-128"/>
                        </a:rPr>
                        <a:t>T</a:t>
                      </a:r>
                      <a:endParaRPr kumimoji="1" lang="ja-JP" altLang="en-US" sz="1800" b="1" dirty="0">
                        <a:latin typeface="HGPｺﾞｼｯｸE" panose="020B0900000000000000" pitchFamily="50" charset="-128"/>
                        <a:ea typeface="HGPｺﾞｼｯｸE" panose="020B0900000000000000" pitchFamily="50" charset="-128"/>
                      </a:endParaRPr>
                    </a:p>
                  </a:txBody>
                  <a:tcPr/>
                </a:tc>
              </a:tr>
              <a:tr h="370840">
                <a:tc>
                  <a:txBody>
                    <a:bodyPr/>
                    <a:lstStyle/>
                    <a:p>
                      <a:pPr algn="ctr"/>
                      <a:r>
                        <a:rPr kumimoji="1" lang="ja-JP" altLang="en-US" dirty="0" smtClean="0">
                          <a:latin typeface="HGPｺﾞｼｯｸE" panose="020B0900000000000000" pitchFamily="50" charset="-128"/>
                          <a:ea typeface="HGPｺﾞｼｯｸE" panose="020B0900000000000000" pitchFamily="50" charset="-128"/>
                        </a:rPr>
                        <a:t>出力 </a:t>
                      </a:r>
                      <a:r>
                        <a:rPr kumimoji="1" lang="en-US" altLang="ja-JP" dirty="0" smtClean="0">
                          <a:latin typeface="HGPｺﾞｼｯｸE" panose="020B0900000000000000" pitchFamily="50" charset="-128"/>
                          <a:ea typeface="HGPｺﾞｼｯｸE" panose="020B0900000000000000" pitchFamily="50" charset="-128"/>
                        </a:rPr>
                        <a:t>I</a:t>
                      </a:r>
                      <a:endParaRPr kumimoji="1" lang="ja-JP" altLang="en-US" dirty="0">
                        <a:latin typeface="HGPｺﾞｼｯｸE" panose="020B0900000000000000" pitchFamily="50" charset="-128"/>
                        <a:ea typeface="HGPｺﾞｼｯｸE" panose="020B0900000000000000" pitchFamily="50" charset="-128"/>
                      </a:endParaRPr>
                    </a:p>
                  </a:txBody>
                  <a:tcPr>
                    <a:solidFill>
                      <a:srgbClr val="002060"/>
                    </a:solidFill>
                  </a:tcPr>
                </a:tc>
                <a:tc>
                  <a:txBody>
                    <a:bodyPr/>
                    <a:lstStyle/>
                    <a:p>
                      <a:pPr algn="ctr"/>
                      <a:r>
                        <a:rPr kumimoji="1" lang="en-US" altLang="ja-JP" sz="1800" b="1" dirty="0" smtClean="0">
                          <a:latin typeface="HGPｺﾞｼｯｸE" panose="020B0900000000000000" pitchFamily="50" charset="-128"/>
                          <a:ea typeface="HGPｺﾞｼｯｸE" panose="020B0900000000000000" pitchFamily="50" charset="-128"/>
                        </a:rPr>
                        <a:t>T</a:t>
                      </a:r>
                      <a:endParaRPr kumimoji="1" lang="ja-JP" altLang="en-US" sz="1800" b="1" dirty="0">
                        <a:latin typeface="HGPｺﾞｼｯｸE" panose="020B0900000000000000" pitchFamily="50" charset="-128"/>
                        <a:ea typeface="HGPｺﾞｼｯｸE" panose="020B0900000000000000" pitchFamily="50" charset="-128"/>
                      </a:endParaRPr>
                    </a:p>
                  </a:txBody>
                  <a:tcPr/>
                </a:tc>
                <a:tc>
                  <a:txBody>
                    <a:bodyPr/>
                    <a:lstStyle/>
                    <a:p>
                      <a:pPr algn="ctr"/>
                      <a:r>
                        <a:rPr kumimoji="1" lang="en-US" altLang="ja-JP" sz="1800" b="1" dirty="0" smtClean="0">
                          <a:latin typeface="HGPｺﾞｼｯｸE" panose="020B0900000000000000" pitchFamily="50" charset="-128"/>
                          <a:ea typeface="HGPｺﾞｼｯｸE" panose="020B0900000000000000" pitchFamily="50" charset="-128"/>
                        </a:rPr>
                        <a:t>T</a:t>
                      </a:r>
                      <a:endParaRPr kumimoji="1" lang="ja-JP" altLang="en-US" sz="1800" b="1" dirty="0">
                        <a:latin typeface="HGPｺﾞｼｯｸE" panose="020B0900000000000000" pitchFamily="50" charset="-128"/>
                        <a:ea typeface="HGPｺﾞｼｯｸE" panose="020B0900000000000000" pitchFamily="50" charset="-128"/>
                      </a:endParaRPr>
                    </a:p>
                  </a:txBody>
                  <a:tcPr/>
                </a:tc>
                <a:tc>
                  <a:txBody>
                    <a:bodyPr/>
                    <a:lstStyle/>
                    <a:p>
                      <a:pPr algn="ctr"/>
                      <a:r>
                        <a:rPr kumimoji="1" lang="en-US" altLang="ja-JP" sz="1800" b="1" dirty="0" smtClean="0">
                          <a:latin typeface="HGPｺﾞｼｯｸE" panose="020B0900000000000000" pitchFamily="50" charset="-128"/>
                          <a:ea typeface="HGPｺﾞｼｯｸE" panose="020B0900000000000000" pitchFamily="50" charset="-128"/>
                        </a:rPr>
                        <a:t>T</a:t>
                      </a:r>
                      <a:endParaRPr kumimoji="1" lang="ja-JP" altLang="en-US" sz="1800" b="1" dirty="0">
                        <a:latin typeface="HGPｺﾞｼｯｸE" panose="020B0900000000000000" pitchFamily="50" charset="-128"/>
                        <a:ea typeface="HGPｺﾞｼｯｸE" panose="020B0900000000000000" pitchFamily="50" charset="-128"/>
                      </a:endParaRPr>
                    </a:p>
                  </a:txBody>
                  <a:tcPr/>
                </a:tc>
              </a:tr>
              <a:tr h="373874">
                <a:tc>
                  <a:txBody>
                    <a:bodyPr/>
                    <a:lstStyle/>
                    <a:p>
                      <a:pPr algn="ctr"/>
                      <a:r>
                        <a:rPr kumimoji="1" lang="ja-JP" altLang="en-US" dirty="0" smtClean="0">
                          <a:latin typeface="HGPｺﾞｼｯｸE" panose="020B0900000000000000" pitchFamily="50" charset="-128"/>
                          <a:ea typeface="HGPｺﾞｼｯｸE" panose="020B0900000000000000" pitchFamily="50" charset="-128"/>
                        </a:rPr>
                        <a:t>出力 </a:t>
                      </a:r>
                      <a:r>
                        <a:rPr kumimoji="1" lang="en-US" altLang="ja-JP" dirty="0" smtClean="0">
                          <a:latin typeface="HGPｺﾞｼｯｸE" panose="020B0900000000000000" pitchFamily="50" charset="-128"/>
                          <a:ea typeface="HGPｺﾞｼｯｸE" panose="020B0900000000000000" pitchFamily="50" charset="-128"/>
                        </a:rPr>
                        <a:t>J</a:t>
                      </a:r>
                      <a:endParaRPr kumimoji="1" lang="ja-JP" altLang="en-US" dirty="0">
                        <a:latin typeface="HGPｺﾞｼｯｸE" panose="020B0900000000000000" pitchFamily="50" charset="-128"/>
                        <a:ea typeface="HGPｺﾞｼｯｸE" panose="020B0900000000000000" pitchFamily="50" charset="-128"/>
                      </a:endParaRPr>
                    </a:p>
                  </a:txBody>
                  <a:tcPr>
                    <a:solidFill>
                      <a:srgbClr val="002060"/>
                    </a:solidFill>
                  </a:tcPr>
                </a:tc>
                <a:tc>
                  <a:txBody>
                    <a:bodyPr/>
                    <a:lstStyle/>
                    <a:p>
                      <a:pPr algn="ctr"/>
                      <a:r>
                        <a:rPr kumimoji="1" lang="en-US" altLang="ja-JP" sz="1800" b="1" dirty="0" smtClean="0">
                          <a:latin typeface="HGPｺﾞｼｯｸE" panose="020B0900000000000000" pitchFamily="50" charset="-128"/>
                          <a:ea typeface="HGPｺﾞｼｯｸE" panose="020B0900000000000000" pitchFamily="50" charset="-128"/>
                        </a:rPr>
                        <a:t>T</a:t>
                      </a:r>
                      <a:endParaRPr kumimoji="1" lang="ja-JP" altLang="en-US" sz="1800" b="1" dirty="0">
                        <a:latin typeface="HGPｺﾞｼｯｸE" panose="020B0900000000000000" pitchFamily="50" charset="-128"/>
                        <a:ea typeface="HGPｺﾞｼｯｸE" panose="020B0900000000000000" pitchFamily="50" charset="-128"/>
                      </a:endParaRPr>
                    </a:p>
                  </a:txBody>
                  <a:tcPr/>
                </a:tc>
                <a:tc>
                  <a:txBody>
                    <a:bodyPr/>
                    <a:lstStyle/>
                    <a:p>
                      <a:pPr algn="ctr"/>
                      <a:endParaRPr kumimoji="1" lang="ja-JP" altLang="en-US" sz="1800" b="1" dirty="0">
                        <a:latin typeface="HGPｺﾞｼｯｸE" panose="020B0900000000000000" pitchFamily="50" charset="-128"/>
                        <a:ea typeface="HGPｺﾞｼｯｸE" panose="020B0900000000000000" pitchFamily="50" charset="-128"/>
                      </a:endParaRPr>
                    </a:p>
                  </a:txBody>
                  <a:tcPr/>
                </a:tc>
                <a:tc>
                  <a:txBody>
                    <a:bodyPr/>
                    <a:lstStyle/>
                    <a:p>
                      <a:pPr algn="ctr"/>
                      <a:endParaRPr kumimoji="1" lang="ja-JP" altLang="en-US" sz="1800" b="1" dirty="0">
                        <a:latin typeface="HGPｺﾞｼｯｸE" panose="020B0900000000000000" pitchFamily="50" charset="-128"/>
                        <a:ea typeface="HGPｺﾞｼｯｸE" panose="020B0900000000000000" pitchFamily="50" charset="-128"/>
                      </a:endParaRPr>
                    </a:p>
                  </a:txBody>
                  <a:tcPr/>
                </a:tc>
              </a:tr>
            </a:tbl>
          </a:graphicData>
        </a:graphic>
      </p:graphicFrame>
      <p:sp>
        <p:nvSpPr>
          <p:cNvPr id="42" name="四角形吹き出し 41"/>
          <p:cNvSpPr/>
          <p:nvPr/>
        </p:nvSpPr>
        <p:spPr>
          <a:xfrm>
            <a:off x="4346597" y="2535078"/>
            <a:ext cx="4113835" cy="1356128"/>
          </a:xfrm>
          <a:prstGeom prst="wedgeRectCallout">
            <a:avLst>
              <a:gd name="adj1" fmla="val -30078"/>
              <a:gd name="adj2" fmla="val -46564"/>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400" dirty="0" smtClean="0">
              <a:solidFill>
                <a:srgbClr val="000000"/>
              </a:solidFill>
              <a:latin typeface="HGPｺﾞｼｯｸE" panose="020B0900000000000000" pitchFamily="50" charset="-128"/>
              <a:ea typeface="HGPｺﾞｼｯｸE" panose="020B0900000000000000" pitchFamily="50" charset="-128"/>
            </a:endParaRPr>
          </a:p>
        </p:txBody>
      </p:sp>
      <p:sp>
        <p:nvSpPr>
          <p:cNvPr id="43" name="正方形/長方形 42"/>
          <p:cNvSpPr/>
          <p:nvPr/>
        </p:nvSpPr>
        <p:spPr>
          <a:xfrm>
            <a:off x="4346597" y="2159343"/>
            <a:ext cx="2409461" cy="370576"/>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p:cNvSpPr txBox="1"/>
          <p:nvPr/>
        </p:nvSpPr>
        <p:spPr>
          <a:xfrm>
            <a:off x="4427984" y="2135036"/>
            <a:ext cx="2328074" cy="400110"/>
          </a:xfrm>
          <a:prstGeom prst="rect">
            <a:avLst/>
          </a:prstGeom>
          <a:noFill/>
        </p:spPr>
        <p:txBody>
          <a:bodyPr wrap="square" rtlCol="0">
            <a:spAutoFit/>
          </a:bodyPr>
          <a:lstStyle/>
          <a:p>
            <a:r>
              <a:rPr kumimoji="1" lang="ja-JP" altLang="en-US" sz="2000" dirty="0" smtClean="0">
                <a:solidFill>
                  <a:schemeClr val="bg1"/>
                </a:solidFill>
                <a:latin typeface="HGPｺﾞｼｯｸE" panose="020B0900000000000000" pitchFamily="50" charset="-128"/>
                <a:ea typeface="HGPｺﾞｼｯｸE" panose="020B0900000000000000" pitchFamily="50" charset="-128"/>
              </a:rPr>
              <a:t>データセットの分類</a:t>
            </a:r>
            <a:endParaRPr kumimoji="1" lang="ja-JP" altLang="en-US" sz="2000" dirty="0">
              <a:solidFill>
                <a:schemeClr val="bg1"/>
              </a:solidFill>
              <a:latin typeface="HGPｺﾞｼｯｸE" panose="020B0900000000000000" pitchFamily="50" charset="-128"/>
              <a:ea typeface="HGPｺﾞｼｯｸE" panose="020B0900000000000000" pitchFamily="50" charset="-128"/>
            </a:endParaRPr>
          </a:p>
        </p:txBody>
      </p:sp>
      <p:sp>
        <p:nvSpPr>
          <p:cNvPr id="45" name="コンテンツ プレースホルダー 2"/>
          <p:cNvSpPr txBox="1">
            <a:spLocks/>
          </p:cNvSpPr>
          <p:nvPr/>
        </p:nvSpPr>
        <p:spPr bwMode="auto">
          <a:xfrm>
            <a:off x="4416409" y="2570924"/>
            <a:ext cx="4211858" cy="13736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300" kern="0" dirty="0" smtClean="0"/>
              <a:t>初期入力データセット  </a:t>
            </a:r>
            <a:r>
              <a:rPr lang="en-US" altLang="ja-JP" sz="2300" kern="0" dirty="0" smtClean="0"/>
              <a:t>- A,B,C</a:t>
            </a:r>
          </a:p>
          <a:p>
            <a:pPr marL="0" indent="0">
              <a:buFontTx/>
              <a:buNone/>
            </a:pPr>
            <a:r>
              <a:rPr lang="ja-JP" altLang="en-US" sz="2300" kern="0" dirty="0" smtClean="0"/>
              <a:t>最終出力データセット  </a:t>
            </a:r>
            <a:r>
              <a:rPr lang="en-US" altLang="ja-JP" sz="2300" kern="0" dirty="0" smtClean="0"/>
              <a:t>- H,I,J</a:t>
            </a:r>
          </a:p>
          <a:p>
            <a:pPr marL="0" indent="0">
              <a:buFontTx/>
              <a:buNone/>
            </a:pPr>
            <a:r>
              <a:rPr lang="ja-JP" altLang="en-US" sz="2300" kern="0" dirty="0">
                <a:solidFill>
                  <a:srgbClr val="C00000"/>
                </a:solidFill>
              </a:rPr>
              <a:t>中間</a:t>
            </a:r>
            <a:r>
              <a:rPr lang="ja-JP" altLang="en-US" sz="2300" kern="0" dirty="0" smtClean="0">
                <a:solidFill>
                  <a:srgbClr val="C00000"/>
                </a:solidFill>
              </a:rPr>
              <a:t>データセット        </a:t>
            </a:r>
            <a:r>
              <a:rPr lang="en-US" altLang="ja-JP" sz="2300" kern="0" dirty="0" smtClean="0"/>
              <a:t>- E,F,G</a:t>
            </a:r>
            <a:endParaRPr lang="ja-JP" altLang="en-US" sz="2300" kern="0" dirty="0"/>
          </a:p>
        </p:txBody>
      </p:sp>
      <p:sp>
        <p:nvSpPr>
          <p:cNvPr id="47" name="テキスト ボックス 46"/>
          <p:cNvSpPr txBox="1"/>
          <p:nvPr/>
        </p:nvSpPr>
        <p:spPr>
          <a:xfrm>
            <a:off x="4533460" y="4494056"/>
            <a:ext cx="1960329" cy="400110"/>
          </a:xfrm>
          <a:prstGeom prst="rect">
            <a:avLst/>
          </a:prstGeom>
          <a:noFill/>
        </p:spPr>
        <p:txBody>
          <a:bodyPr wrap="square" rtlCol="0">
            <a:spAutoFit/>
          </a:bodyPr>
          <a:lstStyle/>
          <a:p>
            <a:r>
              <a:rPr kumimoji="1" lang="ja-JP" altLang="en-US" sz="2000" dirty="0" smtClean="0">
                <a:latin typeface="HGPｺﾞｼｯｸE" panose="020B0900000000000000" pitchFamily="50" charset="-128"/>
                <a:ea typeface="HGPｺﾞｼｯｸE" panose="020B0900000000000000" pitchFamily="50" charset="-128"/>
              </a:rPr>
              <a:t>出力する対応表</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48" name="角丸四角形吹き出し 47"/>
          <p:cNvSpPr/>
          <p:nvPr/>
        </p:nvSpPr>
        <p:spPr>
          <a:xfrm>
            <a:off x="6522338" y="3944725"/>
            <a:ext cx="2450161" cy="749386"/>
          </a:xfrm>
          <a:prstGeom prst="wedgeRoundRectCallout">
            <a:avLst>
              <a:gd name="adj1" fmla="val -65571"/>
              <a:gd name="adj2" fmla="val -63541"/>
              <a:gd name="adj3" fmla="val 16667"/>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HGPｺﾞｼｯｸE" panose="020B0900000000000000" pitchFamily="50" charset="-128"/>
                <a:ea typeface="HGPｺﾞｼｯｸE" panose="020B0900000000000000" pitchFamily="50" charset="-128"/>
              </a:rPr>
              <a:t>機能には本質的でないとみなし対応表から</a:t>
            </a: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除外</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51" name="右矢印 50"/>
          <p:cNvSpPr/>
          <p:nvPr/>
        </p:nvSpPr>
        <p:spPr>
          <a:xfrm>
            <a:off x="4035901" y="5475458"/>
            <a:ext cx="392083" cy="377023"/>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0" name="スライド番号プレースホルダー 39"/>
          <p:cNvSpPr>
            <a:spLocks noGrp="1"/>
          </p:cNvSpPr>
          <p:nvPr>
            <p:ph type="sldNum" sz="quarter" idx="12"/>
          </p:nvPr>
        </p:nvSpPr>
        <p:spPr/>
        <p:txBody>
          <a:bodyPr/>
          <a:lstStyle/>
          <a:p>
            <a:fld id="{BF0FB649-CAF6-47C7-8793-6679D20694D9}" type="slidenum">
              <a:rPr lang="en-US" altLang="ja-JP" smtClean="0"/>
              <a:pPr/>
              <a:t>11</a:t>
            </a:fld>
            <a:endParaRPr lang="en-US" altLang="ja-JP"/>
          </a:p>
        </p:txBody>
      </p:sp>
    </p:spTree>
    <p:extLst>
      <p:ext uri="{BB962C8B-B14F-4D97-AF65-F5344CB8AC3E}">
        <p14:creationId xmlns:p14="http://schemas.microsoft.com/office/powerpoint/2010/main" val="3384520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正方形/長方形 53"/>
          <p:cNvSpPr/>
          <p:nvPr/>
        </p:nvSpPr>
        <p:spPr>
          <a:xfrm>
            <a:off x="5520583" y="2686307"/>
            <a:ext cx="3135401" cy="2386689"/>
          </a:xfrm>
          <a:prstGeom prst="rect">
            <a:avLst/>
          </a:prstGeom>
          <a:solidFill>
            <a:srgbClr val="F8FAFE"/>
          </a:solidFill>
          <a:ln>
            <a:solidFill>
              <a:srgbClr val="EEF3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52" name="正方形/長方形 51"/>
          <p:cNvSpPr/>
          <p:nvPr/>
        </p:nvSpPr>
        <p:spPr>
          <a:xfrm>
            <a:off x="2231245" y="2686307"/>
            <a:ext cx="3073174" cy="2386689"/>
          </a:xfrm>
          <a:prstGeom prst="rect">
            <a:avLst/>
          </a:prstGeom>
          <a:solidFill>
            <a:srgbClr val="F8FAFE"/>
          </a:solidFill>
          <a:ln>
            <a:solidFill>
              <a:srgbClr val="EEF3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 name="タイトル 1"/>
          <p:cNvSpPr>
            <a:spLocks noGrp="1"/>
          </p:cNvSpPr>
          <p:nvPr>
            <p:ph type="title"/>
          </p:nvPr>
        </p:nvSpPr>
        <p:spPr/>
        <p:txBody>
          <a:bodyPr/>
          <a:lstStyle/>
          <a:p>
            <a:r>
              <a:rPr kumimoji="1" lang="ja-JP" altLang="en-US" dirty="0" smtClean="0"/>
              <a:t>データ依存グラフの詳細化</a:t>
            </a:r>
            <a:endParaRPr kumimoji="1" lang="ja-JP" altLang="en-US" dirty="0"/>
          </a:p>
        </p:txBody>
      </p:sp>
      <p:sp>
        <p:nvSpPr>
          <p:cNvPr id="3" name="コンテンツ プレースホルダー 2"/>
          <p:cNvSpPr>
            <a:spLocks noGrp="1"/>
          </p:cNvSpPr>
          <p:nvPr>
            <p:ph idx="1"/>
          </p:nvPr>
        </p:nvSpPr>
        <p:spPr>
          <a:xfrm>
            <a:off x="457200" y="1600201"/>
            <a:ext cx="8229600" cy="460648"/>
          </a:xfrm>
        </p:spPr>
        <p:txBody>
          <a:bodyPr/>
          <a:lstStyle/>
          <a:p>
            <a:pPr marL="0" indent="0">
              <a:buNone/>
            </a:pPr>
            <a:r>
              <a:rPr lang="ja-JP" altLang="en-US" dirty="0" smtClean="0"/>
              <a:t>ジョブステップ</a:t>
            </a:r>
            <a:r>
              <a:rPr lang="en-US" altLang="ja-JP" dirty="0" smtClean="0"/>
              <a:t>(COBOL</a:t>
            </a:r>
            <a:r>
              <a:rPr lang="ja-JP" altLang="en-US" dirty="0" smtClean="0"/>
              <a:t>プログラム）内のデータ</a:t>
            </a:r>
            <a:r>
              <a:rPr lang="ja-JP" altLang="en-US" dirty="0"/>
              <a:t>依存</a:t>
            </a:r>
            <a:r>
              <a:rPr lang="ja-JP" altLang="en-US" dirty="0" smtClean="0"/>
              <a:t>関係を</a:t>
            </a:r>
            <a:endParaRPr lang="en-US" altLang="ja-JP" dirty="0" smtClean="0"/>
          </a:p>
          <a:p>
            <a:pPr marL="0" indent="0">
              <a:buNone/>
            </a:pPr>
            <a:r>
              <a:rPr lang="ja-JP" altLang="en-US" u="sng" dirty="0" smtClean="0"/>
              <a:t>プログラムスライシング</a:t>
            </a:r>
            <a:r>
              <a:rPr lang="ja-JP" altLang="en-US" dirty="0" smtClean="0"/>
              <a:t>により詳細化</a:t>
            </a:r>
            <a:endParaRPr kumimoji="1" lang="ja-JP" altLang="en-US" dirty="0"/>
          </a:p>
        </p:txBody>
      </p:sp>
      <p:sp>
        <p:nvSpPr>
          <p:cNvPr id="4" name="正方形/長方形 3"/>
          <p:cNvSpPr/>
          <p:nvPr/>
        </p:nvSpPr>
        <p:spPr>
          <a:xfrm>
            <a:off x="364252" y="3142100"/>
            <a:ext cx="1656184" cy="792088"/>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latin typeface="HGPｺﾞｼｯｸE" panose="020B0900000000000000" pitchFamily="50" charset="-128"/>
                <a:ea typeface="HGPｺﾞｼｯｸE" panose="020B0900000000000000" pitchFamily="50" charset="-128"/>
              </a:rPr>
              <a:t>read B,C,D</a:t>
            </a:r>
          </a:p>
          <a:p>
            <a:pPr algn="ctr"/>
            <a:r>
              <a:rPr lang="en-US" altLang="ja-JP" sz="2400" dirty="0" smtClean="0">
                <a:solidFill>
                  <a:schemeClr val="tx1"/>
                </a:solidFill>
                <a:latin typeface="HGPｺﾞｼｯｸE" panose="020B0900000000000000" pitchFamily="50" charset="-128"/>
                <a:ea typeface="HGPｺﾞｼｯｸE" panose="020B0900000000000000" pitchFamily="50" charset="-128"/>
              </a:rPr>
              <a:t>write E,I</a:t>
            </a:r>
            <a:endParaRPr kumimoji="1" lang="ja-JP" altLang="en-US" sz="2400" dirty="0">
              <a:solidFill>
                <a:schemeClr val="tx1"/>
              </a:solidFill>
              <a:latin typeface="HGPｺﾞｼｯｸE" panose="020B0900000000000000" pitchFamily="50" charset="-128"/>
              <a:ea typeface="HGPｺﾞｼｯｸE" panose="020B0900000000000000" pitchFamily="50" charset="-128"/>
            </a:endParaRPr>
          </a:p>
        </p:txBody>
      </p:sp>
      <p:sp>
        <p:nvSpPr>
          <p:cNvPr id="26" name="正方形/長方形 25"/>
          <p:cNvSpPr/>
          <p:nvPr/>
        </p:nvSpPr>
        <p:spPr>
          <a:xfrm>
            <a:off x="2489249" y="3339300"/>
            <a:ext cx="2736304" cy="1327773"/>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HGPｺﾞｼｯｸE" panose="020B0900000000000000" pitchFamily="50" charset="-128"/>
              <a:ea typeface="HGPｺﾞｼｯｸE" panose="020B0900000000000000" pitchFamily="50" charset="-128"/>
            </a:endParaRPr>
          </a:p>
        </p:txBody>
      </p:sp>
      <p:sp>
        <p:nvSpPr>
          <p:cNvPr id="27" name="正方形/長方形 26"/>
          <p:cNvSpPr/>
          <p:nvPr/>
        </p:nvSpPr>
        <p:spPr>
          <a:xfrm>
            <a:off x="2705273" y="3073745"/>
            <a:ext cx="666020" cy="265555"/>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HGPｺﾞｼｯｸE" panose="020B0900000000000000" pitchFamily="50" charset="-128"/>
                <a:ea typeface="HGPｺﾞｼｯｸE" panose="020B0900000000000000" pitchFamily="50" charset="-128"/>
              </a:rPr>
              <a:t>B</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sp>
        <p:nvSpPr>
          <p:cNvPr id="28" name="正方形/長方形 27"/>
          <p:cNvSpPr/>
          <p:nvPr/>
        </p:nvSpPr>
        <p:spPr>
          <a:xfrm>
            <a:off x="3543490" y="3073745"/>
            <a:ext cx="666020" cy="265555"/>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latin typeface="HGPｺﾞｼｯｸE" panose="020B0900000000000000" pitchFamily="50" charset="-128"/>
                <a:ea typeface="HGPｺﾞｼｯｸE" panose="020B0900000000000000" pitchFamily="50" charset="-128"/>
              </a:rPr>
              <a:t>C</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sp>
        <p:nvSpPr>
          <p:cNvPr id="29" name="正方形/長方形 28"/>
          <p:cNvSpPr/>
          <p:nvPr/>
        </p:nvSpPr>
        <p:spPr>
          <a:xfrm>
            <a:off x="4361457" y="3073745"/>
            <a:ext cx="666020" cy="265555"/>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latin typeface="HGPｺﾞｼｯｸE" panose="020B0900000000000000" pitchFamily="50" charset="-128"/>
                <a:ea typeface="HGPｺﾞｼｯｸE" panose="020B0900000000000000" pitchFamily="50" charset="-128"/>
              </a:rPr>
              <a:t>D</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sp>
        <p:nvSpPr>
          <p:cNvPr id="30" name="正方形/長方形 29"/>
          <p:cNvSpPr/>
          <p:nvPr/>
        </p:nvSpPr>
        <p:spPr>
          <a:xfrm>
            <a:off x="2921297" y="4667072"/>
            <a:ext cx="666020" cy="265555"/>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latin typeface="HGPｺﾞｼｯｸE" panose="020B0900000000000000" pitchFamily="50" charset="-128"/>
                <a:ea typeface="HGPｺﾞｼｯｸE" panose="020B0900000000000000" pitchFamily="50" charset="-128"/>
              </a:rPr>
              <a:t>E</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sp>
        <p:nvSpPr>
          <p:cNvPr id="31" name="正方形/長方形 30"/>
          <p:cNvSpPr/>
          <p:nvPr/>
        </p:nvSpPr>
        <p:spPr>
          <a:xfrm>
            <a:off x="4056917" y="4667072"/>
            <a:ext cx="666020" cy="265555"/>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HGPｺﾞｼｯｸE" panose="020B0900000000000000" pitchFamily="50" charset="-128"/>
                <a:ea typeface="HGPｺﾞｼｯｸE" panose="020B0900000000000000" pitchFamily="50" charset="-128"/>
              </a:rPr>
              <a:t>I</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cxnSp>
        <p:nvCxnSpPr>
          <p:cNvPr id="32" name="直線矢印コネクタ 31"/>
          <p:cNvCxnSpPr>
            <a:stCxn id="27" idx="2"/>
          </p:cNvCxnSpPr>
          <p:nvPr/>
        </p:nvCxnSpPr>
        <p:spPr>
          <a:xfrm>
            <a:off x="3038283" y="3339300"/>
            <a:ext cx="108012" cy="132777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28" idx="2"/>
            <a:endCxn id="30" idx="0"/>
          </p:cNvCxnSpPr>
          <p:nvPr/>
        </p:nvCxnSpPr>
        <p:spPr>
          <a:xfrm flipH="1">
            <a:off x="3254307" y="3339300"/>
            <a:ext cx="622193" cy="132777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29" idx="2"/>
          </p:cNvCxnSpPr>
          <p:nvPr/>
        </p:nvCxnSpPr>
        <p:spPr>
          <a:xfrm flipH="1">
            <a:off x="3371293" y="3339300"/>
            <a:ext cx="1323174" cy="132777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29" idx="2"/>
          </p:cNvCxnSpPr>
          <p:nvPr/>
        </p:nvCxnSpPr>
        <p:spPr>
          <a:xfrm flipH="1">
            <a:off x="4542197" y="3339300"/>
            <a:ext cx="152270" cy="132777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a:off x="3038283" y="3339300"/>
            <a:ext cx="1171227" cy="132777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26" idx="0"/>
          </p:cNvCxnSpPr>
          <p:nvPr/>
        </p:nvCxnSpPr>
        <p:spPr>
          <a:xfrm>
            <a:off x="3857401" y="3339300"/>
            <a:ext cx="504056" cy="132777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5732146" y="3352626"/>
            <a:ext cx="2736304" cy="1327773"/>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HGPｺﾞｼｯｸE" panose="020B0900000000000000" pitchFamily="50" charset="-128"/>
              <a:ea typeface="HGPｺﾞｼｯｸE" panose="020B0900000000000000" pitchFamily="50" charset="-128"/>
            </a:endParaRPr>
          </a:p>
        </p:txBody>
      </p:sp>
      <p:sp>
        <p:nvSpPr>
          <p:cNvPr id="39" name="正方形/長方形 38"/>
          <p:cNvSpPr/>
          <p:nvPr/>
        </p:nvSpPr>
        <p:spPr>
          <a:xfrm>
            <a:off x="5948170" y="3087071"/>
            <a:ext cx="666020" cy="265555"/>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HGPｺﾞｼｯｸE" panose="020B0900000000000000" pitchFamily="50" charset="-128"/>
                <a:ea typeface="HGPｺﾞｼｯｸE" panose="020B0900000000000000" pitchFamily="50" charset="-128"/>
              </a:rPr>
              <a:t>B</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sp>
        <p:nvSpPr>
          <p:cNvPr id="40" name="正方形/長方形 39"/>
          <p:cNvSpPr/>
          <p:nvPr/>
        </p:nvSpPr>
        <p:spPr>
          <a:xfrm>
            <a:off x="6786387" y="3087071"/>
            <a:ext cx="666020" cy="265555"/>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HGPｺﾞｼｯｸE" panose="020B0900000000000000" pitchFamily="50" charset="-128"/>
                <a:ea typeface="HGPｺﾞｼｯｸE" panose="020B0900000000000000" pitchFamily="50" charset="-128"/>
              </a:rPr>
              <a:t>C</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sp>
        <p:nvSpPr>
          <p:cNvPr id="41" name="正方形/長方形 40"/>
          <p:cNvSpPr/>
          <p:nvPr/>
        </p:nvSpPr>
        <p:spPr>
          <a:xfrm>
            <a:off x="7604354" y="3087071"/>
            <a:ext cx="666020" cy="265555"/>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HGPｺﾞｼｯｸE" panose="020B0900000000000000" pitchFamily="50" charset="-128"/>
                <a:ea typeface="HGPｺﾞｼｯｸE" panose="020B0900000000000000" pitchFamily="50" charset="-128"/>
              </a:rPr>
              <a:t>D</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sp>
        <p:nvSpPr>
          <p:cNvPr id="42" name="正方形/長方形 41"/>
          <p:cNvSpPr/>
          <p:nvPr/>
        </p:nvSpPr>
        <p:spPr>
          <a:xfrm>
            <a:off x="6164194" y="4680398"/>
            <a:ext cx="666020" cy="265555"/>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HGPｺﾞｼｯｸE" panose="020B0900000000000000" pitchFamily="50" charset="-128"/>
                <a:ea typeface="HGPｺﾞｼｯｸE" panose="020B0900000000000000" pitchFamily="50" charset="-128"/>
              </a:rPr>
              <a:t>E</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sp>
        <p:nvSpPr>
          <p:cNvPr id="43" name="正方形/長方形 42"/>
          <p:cNvSpPr/>
          <p:nvPr/>
        </p:nvSpPr>
        <p:spPr>
          <a:xfrm>
            <a:off x="7299814" y="4680398"/>
            <a:ext cx="666020" cy="265555"/>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HGPｺﾞｼｯｸE" panose="020B0900000000000000" pitchFamily="50" charset="-128"/>
                <a:ea typeface="HGPｺﾞｼｯｸE" panose="020B0900000000000000" pitchFamily="50" charset="-128"/>
              </a:rPr>
              <a:t>I</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cxnSp>
        <p:nvCxnSpPr>
          <p:cNvPr id="44" name="直線矢印コネクタ 43"/>
          <p:cNvCxnSpPr>
            <a:stCxn id="39" idx="2"/>
          </p:cNvCxnSpPr>
          <p:nvPr/>
        </p:nvCxnSpPr>
        <p:spPr>
          <a:xfrm>
            <a:off x="6281180" y="3352626"/>
            <a:ext cx="108012" cy="132777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a:stCxn id="40" idx="2"/>
            <a:endCxn id="42" idx="0"/>
          </p:cNvCxnSpPr>
          <p:nvPr/>
        </p:nvCxnSpPr>
        <p:spPr>
          <a:xfrm flipH="1">
            <a:off x="6497204" y="3352626"/>
            <a:ext cx="622193" cy="132777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a:stCxn id="41" idx="2"/>
          </p:cNvCxnSpPr>
          <p:nvPr/>
        </p:nvCxnSpPr>
        <p:spPr>
          <a:xfrm flipH="1">
            <a:off x="7785094" y="3352626"/>
            <a:ext cx="152270" cy="132777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2948785" y="2686307"/>
            <a:ext cx="1817231" cy="369332"/>
          </a:xfrm>
          <a:prstGeom prst="rect">
            <a:avLst/>
          </a:prstGeom>
          <a:noFill/>
        </p:spPr>
        <p:txBody>
          <a:bodyPr wrap="square" rtlCol="0">
            <a:spAutoFit/>
          </a:bodyPr>
          <a:lstStyle/>
          <a:p>
            <a:r>
              <a:rPr kumimoji="1" lang="ja-JP" altLang="en-US" dirty="0" smtClean="0">
                <a:latin typeface="HGPｺﾞｼｯｸE" panose="020B0900000000000000" pitchFamily="50" charset="-128"/>
                <a:ea typeface="HGPｺﾞｼｯｸE" panose="020B0900000000000000" pitchFamily="50" charset="-128"/>
              </a:rPr>
              <a:t>前述の解析結果</a:t>
            </a:r>
            <a:endParaRPr kumimoji="1" lang="ja-JP" altLang="en-US" dirty="0">
              <a:latin typeface="HGPｺﾞｼｯｸE" panose="020B0900000000000000" pitchFamily="50" charset="-128"/>
              <a:ea typeface="HGPｺﾞｼｯｸE" panose="020B0900000000000000" pitchFamily="50" charset="-128"/>
            </a:endParaRPr>
          </a:p>
        </p:txBody>
      </p:sp>
      <p:sp>
        <p:nvSpPr>
          <p:cNvPr id="48" name="テキスト ボックス 47"/>
          <p:cNvSpPr txBox="1"/>
          <p:nvPr/>
        </p:nvSpPr>
        <p:spPr>
          <a:xfrm>
            <a:off x="5624520" y="2686307"/>
            <a:ext cx="2951555" cy="369332"/>
          </a:xfrm>
          <a:prstGeom prst="rect">
            <a:avLst/>
          </a:prstGeom>
          <a:noFill/>
        </p:spPr>
        <p:txBody>
          <a:bodyPr wrap="square" rtlCol="0">
            <a:spAutoFit/>
          </a:bodyPr>
          <a:lstStyle/>
          <a:p>
            <a:r>
              <a:rPr kumimoji="1" lang="ja-JP" altLang="en-US" dirty="0" smtClean="0">
                <a:latin typeface="HGPｺﾞｼｯｸE" panose="020B0900000000000000" pitchFamily="50" charset="-128"/>
                <a:ea typeface="HGPｺﾞｼｯｸE" panose="020B0900000000000000" pitchFamily="50" charset="-128"/>
              </a:rPr>
              <a:t>スライシングによる解析結果</a:t>
            </a:r>
            <a:endParaRPr kumimoji="1" lang="ja-JP" altLang="en-US" dirty="0">
              <a:latin typeface="HGPｺﾞｼｯｸE" panose="020B0900000000000000" pitchFamily="50" charset="-128"/>
              <a:ea typeface="HGPｺﾞｼｯｸE" panose="020B0900000000000000" pitchFamily="50" charset="-128"/>
            </a:endParaRPr>
          </a:p>
        </p:txBody>
      </p:sp>
      <p:sp>
        <p:nvSpPr>
          <p:cNvPr id="49" name="テキスト ボックス 48"/>
          <p:cNvSpPr txBox="1"/>
          <p:nvPr/>
        </p:nvSpPr>
        <p:spPr>
          <a:xfrm>
            <a:off x="364252" y="2782826"/>
            <a:ext cx="1656184" cy="369332"/>
          </a:xfrm>
          <a:prstGeom prst="rect">
            <a:avLst/>
          </a:prstGeom>
          <a:noFill/>
        </p:spPr>
        <p:txBody>
          <a:bodyPr wrap="square" rtlCol="0">
            <a:spAutoFit/>
          </a:bodyPr>
          <a:lstStyle/>
          <a:p>
            <a:r>
              <a:rPr kumimoji="1" lang="ja-JP" altLang="en-US" dirty="0" smtClean="0">
                <a:latin typeface="HGPｺﾞｼｯｸE" panose="020B0900000000000000" pitchFamily="50" charset="-128"/>
                <a:ea typeface="HGPｺﾞｼｯｸE" panose="020B0900000000000000" pitchFamily="50" charset="-128"/>
              </a:rPr>
              <a:t>ジョブステップ</a:t>
            </a:r>
            <a:endParaRPr kumimoji="1" lang="ja-JP" altLang="en-US" dirty="0">
              <a:latin typeface="HGPｺﾞｼｯｸE" panose="020B0900000000000000" pitchFamily="50" charset="-128"/>
              <a:ea typeface="HGPｺﾞｼｯｸE" panose="020B0900000000000000" pitchFamily="50" charset="-128"/>
            </a:endParaRPr>
          </a:p>
        </p:txBody>
      </p:sp>
      <p:sp>
        <p:nvSpPr>
          <p:cNvPr id="50" name="角丸四角形吹き出し 20"/>
          <p:cNvSpPr/>
          <p:nvPr/>
        </p:nvSpPr>
        <p:spPr>
          <a:xfrm>
            <a:off x="1640814" y="5013176"/>
            <a:ext cx="7115777" cy="1381788"/>
          </a:xfrm>
          <a:custGeom>
            <a:avLst/>
            <a:gdLst>
              <a:gd name="connsiteX0" fmla="*/ 0 w 5544616"/>
              <a:gd name="connsiteY0" fmla="*/ 240031 h 1440160"/>
              <a:gd name="connsiteX1" fmla="*/ 240031 w 5544616"/>
              <a:gd name="connsiteY1" fmla="*/ 0 h 1440160"/>
              <a:gd name="connsiteX2" fmla="*/ 924103 w 5544616"/>
              <a:gd name="connsiteY2" fmla="*/ 0 h 1440160"/>
              <a:gd name="connsiteX3" fmla="*/ 984779 w 5544616"/>
              <a:gd name="connsiteY3" fmla="*/ -343809 h 1440160"/>
              <a:gd name="connsiteX4" fmla="*/ 2310257 w 5544616"/>
              <a:gd name="connsiteY4" fmla="*/ 0 h 1440160"/>
              <a:gd name="connsiteX5" fmla="*/ 5304585 w 5544616"/>
              <a:gd name="connsiteY5" fmla="*/ 0 h 1440160"/>
              <a:gd name="connsiteX6" fmla="*/ 5544616 w 5544616"/>
              <a:gd name="connsiteY6" fmla="*/ 240031 h 1440160"/>
              <a:gd name="connsiteX7" fmla="*/ 5544616 w 5544616"/>
              <a:gd name="connsiteY7" fmla="*/ 240027 h 1440160"/>
              <a:gd name="connsiteX8" fmla="*/ 5544616 w 5544616"/>
              <a:gd name="connsiteY8" fmla="*/ 240027 h 1440160"/>
              <a:gd name="connsiteX9" fmla="*/ 5544616 w 5544616"/>
              <a:gd name="connsiteY9" fmla="*/ 600067 h 1440160"/>
              <a:gd name="connsiteX10" fmla="*/ 5544616 w 5544616"/>
              <a:gd name="connsiteY10" fmla="*/ 1200129 h 1440160"/>
              <a:gd name="connsiteX11" fmla="*/ 5304585 w 5544616"/>
              <a:gd name="connsiteY11" fmla="*/ 1440160 h 1440160"/>
              <a:gd name="connsiteX12" fmla="*/ 2310257 w 5544616"/>
              <a:gd name="connsiteY12" fmla="*/ 1440160 h 1440160"/>
              <a:gd name="connsiteX13" fmla="*/ 924103 w 5544616"/>
              <a:gd name="connsiteY13" fmla="*/ 1440160 h 1440160"/>
              <a:gd name="connsiteX14" fmla="*/ 924103 w 5544616"/>
              <a:gd name="connsiteY14" fmla="*/ 1440160 h 1440160"/>
              <a:gd name="connsiteX15" fmla="*/ 240031 w 5544616"/>
              <a:gd name="connsiteY15" fmla="*/ 1440160 h 1440160"/>
              <a:gd name="connsiteX16" fmla="*/ 0 w 5544616"/>
              <a:gd name="connsiteY16" fmla="*/ 1200129 h 1440160"/>
              <a:gd name="connsiteX17" fmla="*/ 0 w 5544616"/>
              <a:gd name="connsiteY17" fmla="*/ 600067 h 1440160"/>
              <a:gd name="connsiteX18" fmla="*/ 0 w 5544616"/>
              <a:gd name="connsiteY18" fmla="*/ 240027 h 1440160"/>
              <a:gd name="connsiteX19" fmla="*/ 0 w 5544616"/>
              <a:gd name="connsiteY19" fmla="*/ 240027 h 1440160"/>
              <a:gd name="connsiteX20" fmla="*/ 0 w 5544616"/>
              <a:gd name="connsiteY20" fmla="*/ 240031 h 1440160"/>
              <a:gd name="connsiteX0" fmla="*/ 0 w 5544616"/>
              <a:gd name="connsiteY0" fmla="*/ 583840 h 1783969"/>
              <a:gd name="connsiteX1" fmla="*/ 240031 w 5544616"/>
              <a:gd name="connsiteY1" fmla="*/ 343809 h 1783969"/>
              <a:gd name="connsiteX2" fmla="*/ 924103 w 5544616"/>
              <a:gd name="connsiteY2" fmla="*/ 343809 h 1783969"/>
              <a:gd name="connsiteX3" fmla="*/ 984779 w 5544616"/>
              <a:gd name="connsiteY3" fmla="*/ 0 h 1783969"/>
              <a:gd name="connsiteX4" fmla="*/ 1378766 w 5544616"/>
              <a:gd name="connsiteY4" fmla="*/ 343809 h 1783969"/>
              <a:gd name="connsiteX5" fmla="*/ 5304585 w 5544616"/>
              <a:gd name="connsiteY5" fmla="*/ 343809 h 1783969"/>
              <a:gd name="connsiteX6" fmla="*/ 5544616 w 5544616"/>
              <a:gd name="connsiteY6" fmla="*/ 583840 h 1783969"/>
              <a:gd name="connsiteX7" fmla="*/ 5544616 w 5544616"/>
              <a:gd name="connsiteY7" fmla="*/ 583836 h 1783969"/>
              <a:gd name="connsiteX8" fmla="*/ 5544616 w 5544616"/>
              <a:gd name="connsiteY8" fmla="*/ 583836 h 1783969"/>
              <a:gd name="connsiteX9" fmla="*/ 5544616 w 5544616"/>
              <a:gd name="connsiteY9" fmla="*/ 943876 h 1783969"/>
              <a:gd name="connsiteX10" fmla="*/ 5544616 w 5544616"/>
              <a:gd name="connsiteY10" fmla="*/ 1543938 h 1783969"/>
              <a:gd name="connsiteX11" fmla="*/ 5304585 w 5544616"/>
              <a:gd name="connsiteY11" fmla="*/ 1783969 h 1783969"/>
              <a:gd name="connsiteX12" fmla="*/ 2310257 w 5544616"/>
              <a:gd name="connsiteY12" fmla="*/ 1783969 h 1783969"/>
              <a:gd name="connsiteX13" fmla="*/ 924103 w 5544616"/>
              <a:gd name="connsiteY13" fmla="*/ 1783969 h 1783969"/>
              <a:gd name="connsiteX14" fmla="*/ 924103 w 5544616"/>
              <a:gd name="connsiteY14" fmla="*/ 1783969 h 1783969"/>
              <a:gd name="connsiteX15" fmla="*/ 240031 w 5544616"/>
              <a:gd name="connsiteY15" fmla="*/ 1783969 h 1783969"/>
              <a:gd name="connsiteX16" fmla="*/ 0 w 5544616"/>
              <a:gd name="connsiteY16" fmla="*/ 1543938 h 1783969"/>
              <a:gd name="connsiteX17" fmla="*/ 0 w 5544616"/>
              <a:gd name="connsiteY17" fmla="*/ 943876 h 1783969"/>
              <a:gd name="connsiteX18" fmla="*/ 0 w 5544616"/>
              <a:gd name="connsiteY18" fmla="*/ 583836 h 1783969"/>
              <a:gd name="connsiteX19" fmla="*/ 0 w 5544616"/>
              <a:gd name="connsiteY19" fmla="*/ 583836 h 1783969"/>
              <a:gd name="connsiteX20" fmla="*/ 0 w 5544616"/>
              <a:gd name="connsiteY20" fmla="*/ 583840 h 1783969"/>
              <a:gd name="connsiteX0" fmla="*/ 0 w 5544616"/>
              <a:gd name="connsiteY0" fmla="*/ 583840 h 1783969"/>
              <a:gd name="connsiteX1" fmla="*/ 240031 w 5544616"/>
              <a:gd name="connsiteY1" fmla="*/ 343809 h 1783969"/>
              <a:gd name="connsiteX2" fmla="*/ 693366 w 5544616"/>
              <a:gd name="connsiteY2" fmla="*/ 343809 h 1783969"/>
              <a:gd name="connsiteX3" fmla="*/ 984779 w 5544616"/>
              <a:gd name="connsiteY3" fmla="*/ 0 h 1783969"/>
              <a:gd name="connsiteX4" fmla="*/ 1378766 w 5544616"/>
              <a:gd name="connsiteY4" fmla="*/ 343809 h 1783969"/>
              <a:gd name="connsiteX5" fmla="*/ 5304585 w 5544616"/>
              <a:gd name="connsiteY5" fmla="*/ 343809 h 1783969"/>
              <a:gd name="connsiteX6" fmla="*/ 5544616 w 5544616"/>
              <a:gd name="connsiteY6" fmla="*/ 583840 h 1783969"/>
              <a:gd name="connsiteX7" fmla="*/ 5544616 w 5544616"/>
              <a:gd name="connsiteY7" fmla="*/ 583836 h 1783969"/>
              <a:gd name="connsiteX8" fmla="*/ 5544616 w 5544616"/>
              <a:gd name="connsiteY8" fmla="*/ 583836 h 1783969"/>
              <a:gd name="connsiteX9" fmla="*/ 5544616 w 5544616"/>
              <a:gd name="connsiteY9" fmla="*/ 943876 h 1783969"/>
              <a:gd name="connsiteX10" fmla="*/ 5544616 w 5544616"/>
              <a:gd name="connsiteY10" fmla="*/ 1543938 h 1783969"/>
              <a:gd name="connsiteX11" fmla="*/ 5304585 w 5544616"/>
              <a:gd name="connsiteY11" fmla="*/ 1783969 h 1783969"/>
              <a:gd name="connsiteX12" fmla="*/ 2310257 w 5544616"/>
              <a:gd name="connsiteY12" fmla="*/ 1783969 h 1783969"/>
              <a:gd name="connsiteX13" fmla="*/ 924103 w 5544616"/>
              <a:gd name="connsiteY13" fmla="*/ 1783969 h 1783969"/>
              <a:gd name="connsiteX14" fmla="*/ 924103 w 5544616"/>
              <a:gd name="connsiteY14" fmla="*/ 1783969 h 1783969"/>
              <a:gd name="connsiteX15" fmla="*/ 240031 w 5544616"/>
              <a:gd name="connsiteY15" fmla="*/ 1783969 h 1783969"/>
              <a:gd name="connsiteX16" fmla="*/ 0 w 5544616"/>
              <a:gd name="connsiteY16" fmla="*/ 1543938 h 1783969"/>
              <a:gd name="connsiteX17" fmla="*/ 0 w 5544616"/>
              <a:gd name="connsiteY17" fmla="*/ 943876 h 1783969"/>
              <a:gd name="connsiteX18" fmla="*/ 0 w 5544616"/>
              <a:gd name="connsiteY18" fmla="*/ 583836 h 1783969"/>
              <a:gd name="connsiteX19" fmla="*/ 0 w 5544616"/>
              <a:gd name="connsiteY19" fmla="*/ 583836 h 1783969"/>
              <a:gd name="connsiteX20" fmla="*/ 0 w 5544616"/>
              <a:gd name="connsiteY20" fmla="*/ 583840 h 1783969"/>
              <a:gd name="connsiteX0" fmla="*/ 0 w 5544616"/>
              <a:gd name="connsiteY0" fmla="*/ 583840 h 1783969"/>
              <a:gd name="connsiteX1" fmla="*/ 240031 w 5544616"/>
              <a:gd name="connsiteY1" fmla="*/ 343809 h 1783969"/>
              <a:gd name="connsiteX2" fmla="*/ 693366 w 5544616"/>
              <a:gd name="connsiteY2" fmla="*/ 343809 h 1783969"/>
              <a:gd name="connsiteX3" fmla="*/ 984779 w 5544616"/>
              <a:gd name="connsiteY3" fmla="*/ 0 h 1783969"/>
              <a:gd name="connsiteX4" fmla="*/ 1224941 w 5544616"/>
              <a:gd name="connsiteY4" fmla="*/ 343809 h 1783969"/>
              <a:gd name="connsiteX5" fmla="*/ 5304585 w 5544616"/>
              <a:gd name="connsiteY5" fmla="*/ 343809 h 1783969"/>
              <a:gd name="connsiteX6" fmla="*/ 5544616 w 5544616"/>
              <a:gd name="connsiteY6" fmla="*/ 583840 h 1783969"/>
              <a:gd name="connsiteX7" fmla="*/ 5544616 w 5544616"/>
              <a:gd name="connsiteY7" fmla="*/ 583836 h 1783969"/>
              <a:gd name="connsiteX8" fmla="*/ 5544616 w 5544616"/>
              <a:gd name="connsiteY8" fmla="*/ 583836 h 1783969"/>
              <a:gd name="connsiteX9" fmla="*/ 5544616 w 5544616"/>
              <a:gd name="connsiteY9" fmla="*/ 943876 h 1783969"/>
              <a:gd name="connsiteX10" fmla="*/ 5544616 w 5544616"/>
              <a:gd name="connsiteY10" fmla="*/ 1543938 h 1783969"/>
              <a:gd name="connsiteX11" fmla="*/ 5304585 w 5544616"/>
              <a:gd name="connsiteY11" fmla="*/ 1783969 h 1783969"/>
              <a:gd name="connsiteX12" fmla="*/ 2310257 w 5544616"/>
              <a:gd name="connsiteY12" fmla="*/ 1783969 h 1783969"/>
              <a:gd name="connsiteX13" fmla="*/ 924103 w 5544616"/>
              <a:gd name="connsiteY13" fmla="*/ 1783969 h 1783969"/>
              <a:gd name="connsiteX14" fmla="*/ 924103 w 5544616"/>
              <a:gd name="connsiteY14" fmla="*/ 1783969 h 1783969"/>
              <a:gd name="connsiteX15" fmla="*/ 240031 w 5544616"/>
              <a:gd name="connsiteY15" fmla="*/ 1783969 h 1783969"/>
              <a:gd name="connsiteX16" fmla="*/ 0 w 5544616"/>
              <a:gd name="connsiteY16" fmla="*/ 1543938 h 1783969"/>
              <a:gd name="connsiteX17" fmla="*/ 0 w 5544616"/>
              <a:gd name="connsiteY17" fmla="*/ 943876 h 1783969"/>
              <a:gd name="connsiteX18" fmla="*/ 0 w 5544616"/>
              <a:gd name="connsiteY18" fmla="*/ 583836 h 1783969"/>
              <a:gd name="connsiteX19" fmla="*/ 0 w 5544616"/>
              <a:gd name="connsiteY19" fmla="*/ 583836 h 1783969"/>
              <a:gd name="connsiteX20" fmla="*/ 0 w 5544616"/>
              <a:gd name="connsiteY20" fmla="*/ 583840 h 1783969"/>
              <a:gd name="connsiteX0" fmla="*/ 0 w 5544616"/>
              <a:gd name="connsiteY0" fmla="*/ 603088 h 1803217"/>
              <a:gd name="connsiteX1" fmla="*/ 240031 w 5544616"/>
              <a:gd name="connsiteY1" fmla="*/ 363057 h 1803217"/>
              <a:gd name="connsiteX2" fmla="*/ 693366 w 5544616"/>
              <a:gd name="connsiteY2" fmla="*/ 363057 h 1803217"/>
              <a:gd name="connsiteX3" fmla="*/ 1069869 w 5544616"/>
              <a:gd name="connsiteY3" fmla="*/ 0 h 1803217"/>
              <a:gd name="connsiteX4" fmla="*/ 1224941 w 5544616"/>
              <a:gd name="connsiteY4" fmla="*/ 363057 h 1803217"/>
              <a:gd name="connsiteX5" fmla="*/ 5304585 w 5544616"/>
              <a:gd name="connsiteY5" fmla="*/ 363057 h 1803217"/>
              <a:gd name="connsiteX6" fmla="*/ 5544616 w 5544616"/>
              <a:gd name="connsiteY6" fmla="*/ 603088 h 1803217"/>
              <a:gd name="connsiteX7" fmla="*/ 5544616 w 5544616"/>
              <a:gd name="connsiteY7" fmla="*/ 603084 h 1803217"/>
              <a:gd name="connsiteX8" fmla="*/ 5544616 w 5544616"/>
              <a:gd name="connsiteY8" fmla="*/ 603084 h 1803217"/>
              <a:gd name="connsiteX9" fmla="*/ 5544616 w 5544616"/>
              <a:gd name="connsiteY9" fmla="*/ 963124 h 1803217"/>
              <a:gd name="connsiteX10" fmla="*/ 5544616 w 5544616"/>
              <a:gd name="connsiteY10" fmla="*/ 1563186 h 1803217"/>
              <a:gd name="connsiteX11" fmla="*/ 5304585 w 5544616"/>
              <a:gd name="connsiteY11" fmla="*/ 1803217 h 1803217"/>
              <a:gd name="connsiteX12" fmla="*/ 2310257 w 5544616"/>
              <a:gd name="connsiteY12" fmla="*/ 1803217 h 1803217"/>
              <a:gd name="connsiteX13" fmla="*/ 924103 w 5544616"/>
              <a:gd name="connsiteY13" fmla="*/ 1803217 h 1803217"/>
              <a:gd name="connsiteX14" fmla="*/ 924103 w 5544616"/>
              <a:gd name="connsiteY14" fmla="*/ 1803217 h 1803217"/>
              <a:gd name="connsiteX15" fmla="*/ 240031 w 5544616"/>
              <a:gd name="connsiteY15" fmla="*/ 1803217 h 1803217"/>
              <a:gd name="connsiteX16" fmla="*/ 0 w 5544616"/>
              <a:gd name="connsiteY16" fmla="*/ 1563186 h 1803217"/>
              <a:gd name="connsiteX17" fmla="*/ 0 w 5544616"/>
              <a:gd name="connsiteY17" fmla="*/ 963124 h 1803217"/>
              <a:gd name="connsiteX18" fmla="*/ 0 w 5544616"/>
              <a:gd name="connsiteY18" fmla="*/ 603084 h 1803217"/>
              <a:gd name="connsiteX19" fmla="*/ 0 w 5544616"/>
              <a:gd name="connsiteY19" fmla="*/ 603084 h 1803217"/>
              <a:gd name="connsiteX20" fmla="*/ 0 w 5544616"/>
              <a:gd name="connsiteY20" fmla="*/ 603088 h 1803217"/>
              <a:gd name="connsiteX0" fmla="*/ 0 w 5544616"/>
              <a:gd name="connsiteY0" fmla="*/ 603088 h 1803217"/>
              <a:gd name="connsiteX1" fmla="*/ 240031 w 5544616"/>
              <a:gd name="connsiteY1" fmla="*/ 363057 h 1803217"/>
              <a:gd name="connsiteX2" fmla="*/ 693366 w 5544616"/>
              <a:gd name="connsiteY2" fmla="*/ 363057 h 1803217"/>
              <a:gd name="connsiteX3" fmla="*/ 1069869 w 5544616"/>
              <a:gd name="connsiteY3" fmla="*/ 0 h 1803217"/>
              <a:gd name="connsiteX4" fmla="*/ 4685252 w 5544616"/>
              <a:gd name="connsiteY4" fmla="*/ 353433 h 1803217"/>
              <a:gd name="connsiteX5" fmla="*/ 5304585 w 5544616"/>
              <a:gd name="connsiteY5" fmla="*/ 363057 h 1803217"/>
              <a:gd name="connsiteX6" fmla="*/ 5544616 w 5544616"/>
              <a:gd name="connsiteY6" fmla="*/ 603088 h 1803217"/>
              <a:gd name="connsiteX7" fmla="*/ 5544616 w 5544616"/>
              <a:gd name="connsiteY7" fmla="*/ 603084 h 1803217"/>
              <a:gd name="connsiteX8" fmla="*/ 5544616 w 5544616"/>
              <a:gd name="connsiteY8" fmla="*/ 603084 h 1803217"/>
              <a:gd name="connsiteX9" fmla="*/ 5544616 w 5544616"/>
              <a:gd name="connsiteY9" fmla="*/ 963124 h 1803217"/>
              <a:gd name="connsiteX10" fmla="*/ 5544616 w 5544616"/>
              <a:gd name="connsiteY10" fmla="*/ 1563186 h 1803217"/>
              <a:gd name="connsiteX11" fmla="*/ 5304585 w 5544616"/>
              <a:gd name="connsiteY11" fmla="*/ 1803217 h 1803217"/>
              <a:gd name="connsiteX12" fmla="*/ 2310257 w 5544616"/>
              <a:gd name="connsiteY12" fmla="*/ 1803217 h 1803217"/>
              <a:gd name="connsiteX13" fmla="*/ 924103 w 5544616"/>
              <a:gd name="connsiteY13" fmla="*/ 1803217 h 1803217"/>
              <a:gd name="connsiteX14" fmla="*/ 924103 w 5544616"/>
              <a:gd name="connsiteY14" fmla="*/ 1803217 h 1803217"/>
              <a:gd name="connsiteX15" fmla="*/ 240031 w 5544616"/>
              <a:gd name="connsiteY15" fmla="*/ 1803217 h 1803217"/>
              <a:gd name="connsiteX16" fmla="*/ 0 w 5544616"/>
              <a:gd name="connsiteY16" fmla="*/ 1563186 h 1803217"/>
              <a:gd name="connsiteX17" fmla="*/ 0 w 5544616"/>
              <a:gd name="connsiteY17" fmla="*/ 963124 h 1803217"/>
              <a:gd name="connsiteX18" fmla="*/ 0 w 5544616"/>
              <a:gd name="connsiteY18" fmla="*/ 603084 h 1803217"/>
              <a:gd name="connsiteX19" fmla="*/ 0 w 5544616"/>
              <a:gd name="connsiteY19" fmla="*/ 603084 h 1803217"/>
              <a:gd name="connsiteX20" fmla="*/ 0 w 5544616"/>
              <a:gd name="connsiteY20" fmla="*/ 603088 h 1803217"/>
              <a:gd name="connsiteX0" fmla="*/ 0 w 5544616"/>
              <a:gd name="connsiteY0" fmla="*/ 420240 h 1620369"/>
              <a:gd name="connsiteX1" fmla="*/ 240031 w 5544616"/>
              <a:gd name="connsiteY1" fmla="*/ 180209 h 1620369"/>
              <a:gd name="connsiteX2" fmla="*/ 693366 w 5544616"/>
              <a:gd name="connsiteY2" fmla="*/ 180209 h 1620369"/>
              <a:gd name="connsiteX3" fmla="*/ 4416726 w 5544616"/>
              <a:gd name="connsiteY3" fmla="*/ 0 h 1620369"/>
              <a:gd name="connsiteX4" fmla="*/ 4685252 w 5544616"/>
              <a:gd name="connsiteY4" fmla="*/ 170585 h 1620369"/>
              <a:gd name="connsiteX5" fmla="*/ 5304585 w 5544616"/>
              <a:gd name="connsiteY5" fmla="*/ 180209 h 1620369"/>
              <a:gd name="connsiteX6" fmla="*/ 5544616 w 5544616"/>
              <a:gd name="connsiteY6" fmla="*/ 420240 h 1620369"/>
              <a:gd name="connsiteX7" fmla="*/ 5544616 w 5544616"/>
              <a:gd name="connsiteY7" fmla="*/ 420236 h 1620369"/>
              <a:gd name="connsiteX8" fmla="*/ 5544616 w 5544616"/>
              <a:gd name="connsiteY8" fmla="*/ 420236 h 1620369"/>
              <a:gd name="connsiteX9" fmla="*/ 5544616 w 5544616"/>
              <a:gd name="connsiteY9" fmla="*/ 780276 h 1620369"/>
              <a:gd name="connsiteX10" fmla="*/ 5544616 w 5544616"/>
              <a:gd name="connsiteY10" fmla="*/ 1380338 h 1620369"/>
              <a:gd name="connsiteX11" fmla="*/ 5304585 w 5544616"/>
              <a:gd name="connsiteY11" fmla="*/ 1620369 h 1620369"/>
              <a:gd name="connsiteX12" fmla="*/ 2310257 w 5544616"/>
              <a:gd name="connsiteY12" fmla="*/ 1620369 h 1620369"/>
              <a:gd name="connsiteX13" fmla="*/ 924103 w 5544616"/>
              <a:gd name="connsiteY13" fmla="*/ 1620369 h 1620369"/>
              <a:gd name="connsiteX14" fmla="*/ 924103 w 5544616"/>
              <a:gd name="connsiteY14" fmla="*/ 1620369 h 1620369"/>
              <a:gd name="connsiteX15" fmla="*/ 240031 w 5544616"/>
              <a:gd name="connsiteY15" fmla="*/ 1620369 h 1620369"/>
              <a:gd name="connsiteX16" fmla="*/ 0 w 5544616"/>
              <a:gd name="connsiteY16" fmla="*/ 1380338 h 1620369"/>
              <a:gd name="connsiteX17" fmla="*/ 0 w 5544616"/>
              <a:gd name="connsiteY17" fmla="*/ 780276 h 1620369"/>
              <a:gd name="connsiteX18" fmla="*/ 0 w 5544616"/>
              <a:gd name="connsiteY18" fmla="*/ 420236 h 1620369"/>
              <a:gd name="connsiteX19" fmla="*/ 0 w 5544616"/>
              <a:gd name="connsiteY19" fmla="*/ 420236 h 1620369"/>
              <a:gd name="connsiteX20" fmla="*/ 0 w 5544616"/>
              <a:gd name="connsiteY20" fmla="*/ 420240 h 1620369"/>
              <a:gd name="connsiteX0" fmla="*/ 0 w 5544616"/>
              <a:gd name="connsiteY0" fmla="*/ 420240 h 1620369"/>
              <a:gd name="connsiteX1" fmla="*/ 240031 w 5544616"/>
              <a:gd name="connsiteY1" fmla="*/ 180209 h 1620369"/>
              <a:gd name="connsiteX2" fmla="*/ 4255783 w 5544616"/>
              <a:gd name="connsiteY2" fmla="*/ 199456 h 1620369"/>
              <a:gd name="connsiteX3" fmla="*/ 4416726 w 5544616"/>
              <a:gd name="connsiteY3" fmla="*/ 0 h 1620369"/>
              <a:gd name="connsiteX4" fmla="*/ 4685252 w 5544616"/>
              <a:gd name="connsiteY4" fmla="*/ 170585 h 1620369"/>
              <a:gd name="connsiteX5" fmla="*/ 5304585 w 5544616"/>
              <a:gd name="connsiteY5" fmla="*/ 180209 h 1620369"/>
              <a:gd name="connsiteX6" fmla="*/ 5544616 w 5544616"/>
              <a:gd name="connsiteY6" fmla="*/ 420240 h 1620369"/>
              <a:gd name="connsiteX7" fmla="*/ 5544616 w 5544616"/>
              <a:gd name="connsiteY7" fmla="*/ 420236 h 1620369"/>
              <a:gd name="connsiteX8" fmla="*/ 5544616 w 5544616"/>
              <a:gd name="connsiteY8" fmla="*/ 420236 h 1620369"/>
              <a:gd name="connsiteX9" fmla="*/ 5544616 w 5544616"/>
              <a:gd name="connsiteY9" fmla="*/ 780276 h 1620369"/>
              <a:gd name="connsiteX10" fmla="*/ 5544616 w 5544616"/>
              <a:gd name="connsiteY10" fmla="*/ 1380338 h 1620369"/>
              <a:gd name="connsiteX11" fmla="*/ 5304585 w 5544616"/>
              <a:gd name="connsiteY11" fmla="*/ 1620369 h 1620369"/>
              <a:gd name="connsiteX12" fmla="*/ 2310257 w 5544616"/>
              <a:gd name="connsiteY12" fmla="*/ 1620369 h 1620369"/>
              <a:gd name="connsiteX13" fmla="*/ 924103 w 5544616"/>
              <a:gd name="connsiteY13" fmla="*/ 1620369 h 1620369"/>
              <a:gd name="connsiteX14" fmla="*/ 924103 w 5544616"/>
              <a:gd name="connsiteY14" fmla="*/ 1620369 h 1620369"/>
              <a:gd name="connsiteX15" fmla="*/ 240031 w 5544616"/>
              <a:gd name="connsiteY15" fmla="*/ 1620369 h 1620369"/>
              <a:gd name="connsiteX16" fmla="*/ 0 w 5544616"/>
              <a:gd name="connsiteY16" fmla="*/ 1380338 h 1620369"/>
              <a:gd name="connsiteX17" fmla="*/ 0 w 5544616"/>
              <a:gd name="connsiteY17" fmla="*/ 780276 h 1620369"/>
              <a:gd name="connsiteX18" fmla="*/ 0 w 5544616"/>
              <a:gd name="connsiteY18" fmla="*/ 420236 h 1620369"/>
              <a:gd name="connsiteX19" fmla="*/ 0 w 5544616"/>
              <a:gd name="connsiteY19" fmla="*/ 420236 h 1620369"/>
              <a:gd name="connsiteX20" fmla="*/ 0 w 5544616"/>
              <a:gd name="connsiteY20" fmla="*/ 420240 h 1620369"/>
              <a:gd name="connsiteX0" fmla="*/ 0 w 5544616"/>
              <a:gd name="connsiteY0" fmla="*/ 420240 h 1620369"/>
              <a:gd name="connsiteX1" fmla="*/ 240031 w 5544616"/>
              <a:gd name="connsiteY1" fmla="*/ 180209 h 1620369"/>
              <a:gd name="connsiteX2" fmla="*/ 4255783 w 5544616"/>
              <a:gd name="connsiteY2" fmla="*/ 199456 h 1620369"/>
              <a:gd name="connsiteX3" fmla="*/ 4416726 w 5544616"/>
              <a:gd name="connsiteY3" fmla="*/ 0 h 1620369"/>
              <a:gd name="connsiteX4" fmla="*/ 4685252 w 5544616"/>
              <a:gd name="connsiteY4" fmla="*/ 180209 h 1620369"/>
              <a:gd name="connsiteX5" fmla="*/ 5304585 w 5544616"/>
              <a:gd name="connsiteY5" fmla="*/ 180209 h 1620369"/>
              <a:gd name="connsiteX6" fmla="*/ 5544616 w 5544616"/>
              <a:gd name="connsiteY6" fmla="*/ 420240 h 1620369"/>
              <a:gd name="connsiteX7" fmla="*/ 5544616 w 5544616"/>
              <a:gd name="connsiteY7" fmla="*/ 420236 h 1620369"/>
              <a:gd name="connsiteX8" fmla="*/ 5544616 w 5544616"/>
              <a:gd name="connsiteY8" fmla="*/ 420236 h 1620369"/>
              <a:gd name="connsiteX9" fmla="*/ 5544616 w 5544616"/>
              <a:gd name="connsiteY9" fmla="*/ 780276 h 1620369"/>
              <a:gd name="connsiteX10" fmla="*/ 5544616 w 5544616"/>
              <a:gd name="connsiteY10" fmla="*/ 1380338 h 1620369"/>
              <a:gd name="connsiteX11" fmla="*/ 5304585 w 5544616"/>
              <a:gd name="connsiteY11" fmla="*/ 1620369 h 1620369"/>
              <a:gd name="connsiteX12" fmla="*/ 2310257 w 5544616"/>
              <a:gd name="connsiteY12" fmla="*/ 1620369 h 1620369"/>
              <a:gd name="connsiteX13" fmla="*/ 924103 w 5544616"/>
              <a:gd name="connsiteY13" fmla="*/ 1620369 h 1620369"/>
              <a:gd name="connsiteX14" fmla="*/ 924103 w 5544616"/>
              <a:gd name="connsiteY14" fmla="*/ 1620369 h 1620369"/>
              <a:gd name="connsiteX15" fmla="*/ 240031 w 5544616"/>
              <a:gd name="connsiteY15" fmla="*/ 1620369 h 1620369"/>
              <a:gd name="connsiteX16" fmla="*/ 0 w 5544616"/>
              <a:gd name="connsiteY16" fmla="*/ 1380338 h 1620369"/>
              <a:gd name="connsiteX17" fmla="*/ 0 w 5544616"/>
              <a:gd name="connsiteY17" fmla="*/ 780276 h 1620369"/>
              <a:gd name="connsiteX18" fmla="*/ 0 w 5544616"/>
              <a:gd name="connsiteY18" fmla="*/ 420236 h 1620369"/>
              <a:gd name="connsiteX19" fmla="*/ 0 w 5544616"/>
              <a:gd name="connsiteY19" fmla="*/ 420236 h 1620369"/>
              <a:gd name="connsiteX20" fmla="*/ 0 w 5544616"/>
              <a:gd name="connsiteY20" fmla="*/ 420240 h 1620369"/>
              <a:gd name="connsiteX0" fmla="*/ 0 w 5544616"/>
              <a:gd name="connsiteY0" fmla="*/ 420240 h 1620369"/>
              <a:gd name="connsiteX1" fmla="*/ 240031 w 5544616"/>
              <a:gd name="connsiteY1" fmla="*/ 180209 h 1620369"/>
              <a:gd name="connsiteX2" fmla="*/ 4255783 w 5544616"/>
              <a:gd name="connsiteY2" fmla="*/ 199456 h 1620369"/>
              <a:gd name="connsiteX3" fmla="*/ 4416726 w 5544616"/>
              <a:gd name="connsiteY3" fmla="*/ 0 h 1620369"/>
              <a:gd name="connsiteX4" fmla="*/ 4509401 w 5544616"/>
              <a:gd name="connsiteY4" fmla="*/ 189833 h 1620369"/>
              <a:gd name="connsiteX5" fmla="*/ 5304585 w 5544616"/>
              <a:gd name="connsiteY5" fmla="*/ 180209 h 1620369"/>
              <a:gd name="connsiteX6" fmla="*/ 5544616 w 5544616"/>
              <a:gd name="connsiteY6" fmla="*/ 420240 h 1620369"/>
              <a:gd name="connsiteX7" fmla="*/ 5544616 w 5544616"/>
              <a:gd name="connsiteY7" fmla="*/ 420236 h 1620369"/>
              <a:gd name="connsiteX8" fmla="*/ 5544616 w 5544616"/>
              <a:gd name="connsiteY8" fmla="*/ 420236 h 1620369"/>
              <a:gd name="connsiteX9" fmla="*/ 5544616 w 5544616"/>
              <a:gd name="connsiteY9" fmla="*/ 780276 h 1620369"/>
              <a:gd name="connsiteX10" fmla="*/ 5544616 w 5544616"/>
              <a:gd name="connsiteY10" fmla="*/ 1380338 h 1620369"/>
              <a:gd name="connsiteX11" fmla="*/ 5304585 w 5544616"/>
              <a:gd name="connsiteY11" fmla="*/ 1620369 h 1620369"/>
              <a:gd name="connsiteX12" fmla="*/ 2310257 w 5544616"/>
              <a:gd name="connsiteY12" fmla="*/ 1620369 h 1620369"/>
              <a:gd name="connsiteX13" fmla="*/ 924103 w 5544616"/>
              <a:gd name="connsiteY13" fmla="*/ 1620369 h 1620369"/>
              <a:gd name="connsiteX14" fmla="*/ 924103 w 5544616"/>
              <a:gd name="connsiteY14" fmla="*/ 1620369 h 1620369"/>
              <a:gd name="connsiteX15" fmla="*/ 240031 w 5544616"/>
              <a:gd name="connsiteY15" fmla="*/ 1620369 h 1620369"/>
              <a:gd name="connsiteX16" fmla="*/ 0 w 5544616"/>
              <a:gd name="connsiteY16" fmla="*/ 1380338 h 1620369"/>
              <a:gd name="connsiteX17" fmla="*/ 0 w 5544616"/>
              <a:gd name="connsiteY17" fmla="*/ 780276 h 1620369"/>
              <a:gd name="connsiteX18" fmla="*/ 0 w 5544616"/>
              <a:gd name="connsiteY18" fmla="*/ 420236 h 1620369"/>
              <a:gd name="connsiteX19" fmla="*/ 0 w 5544616"/>
              <a:gd name="connsiteY19" fmla="*/ 420236 h 1620369"/>
              <a:gd name="connsiteX20" fmla="*/ 0 w 5544616"/>
              <a:gd name="connsiteY20" fmla="*/ 420240 h 1620369"/>
              <a:gd name="connsiteX0" fmla="*/ 0 w 5544616"/>
              <a:gd name="connsiteY0" fmla="*/ 420240 h 1620369"/>
              <a:gd name="connsiteX1" fmla="*/ 240031 w 5544616"/>
              <a:gd name="connsiteY1" fmla="*/ 180209 h 1620369"/>
              <a:gd name="connsiteX2" fmla="*/ 4255783 w 5544616"/>
              <a:gd name="connsiteY2" fmla="*/ 199456 h 1620369"/>
              <a:gd name="connsiteX3" fmla="*/ 4416726 w 5544616"/>
              <a:gd name="connsiteY3" fmla="*/ 0 h 1620369"/>
              <a:gd name="connsiteX4" fmla="*/ 4509401 w 5544616"/>
              <a:gd name="connsiteY4" fmla="*/ 170587 h 1620369"/>
              <a:gd name="connsiteX5" fmla="*/ 5304585 w 5544616"/>
              <a:gd name="connsiteY5" fmla="*/ 180209 h 1620369"/>
              <a:gd name="connsiteX6" fmla="*/ 5544616 w 5544616"/>
              <a:gd name="connsiteY6" fmla="*/ 420240 h 1620369"/>
              <a:gd name="connsiteX7" fmla="*/ 5544616 w 5544616"/>
              <a:gd name="connsiteY7" fmla="*/ 420236 h 1620369"/>
              <a:gd name="connsiteX8" fmla="*/ 5544616 w 5544616"/>
              <a:gd name="connsiteY8" fmla="*/ 420236 h 1620369"/>
              <a:gd name="connsiteX9" fmla="*/ 5544616 w 5544616"/>
              <a:gd name="connsiteY9" fmla="*/ 780276 h 1620369"/>
              <a:gd name="connsiteX10" fmla="*/ 5544616 w 5544616"/>
              <a:gd name="connsiteY10" fmla="*/ 1380338 h 1620369"/>
              <a:gd name="connsiteX11" fmla="*/ 5304585 w 5544616"/>
              <a:gd name="connsiteY11" fmla="*/ 1620369 h 1620369"/>
              <a:gd name="connsiteX12" fmla="*/ 2310257 w 5544616"/>
              <a:gd name="connsiteY12" fmla="*/ 1620369 h 1620369"/>
              <a:gd name="connsiteX13" fmla="*/ 924103 w 5544616"/>
              <a:gd name="connsiteY13" fmla="*/ 1620369 h 1620369"/>
              <a:gd name="connsiteX14" fmla="*/ 924103 w 5544616"/>
              <a:gd name="connsiteY14" fmla="*/ 1620369 h 1620369"/>
              <a:gd name="connsiteX15" fmla="*/ 240031 w 5544616"/>
              <a:gd name="connsiteY15" fmla="*/ 1620369 h 1620369"/>
              <a:gd name="connsiteX16" fmla="*/ 0 w 5544616"/>
              <a:gd name="connsiteY16" fmla="*/ 1380338 h 1620369"/>
              <a:gd name="connsiteX17" fmla="*/ 0 w 5544616"/>
              <a:gd name="connsiteY17" fmla="*/ 780276 h 1620369"/>
              <a:gd name="connsiteX18" fmla="*/ 0 w 5544616"/>
              <a:gd name="connsiteY18" fmla="*/ 420236 h 1620369"/>
              <a:gd name="connsiteX19" fmla="*/ 0 w 5544616"/>
              <a:gd name="connsiteY19" fmla="*/ 420236 h 1620369"/>
              <a:gd name="connsiteX20" fmla="*/ 0 w 5544616"/>
              <a:gd name="connsiteY20" fmla="*/ 420240 h 1620369"/>
              <a:gd name="connsiteX0" fmla="*/ 0 w 5544616"/>
              <a:gd name="connsiteY0" fmla="*/ 526100 h 1726229"/>
              <a:gd name="connsiteX1" fmla="*/ 240031 w 5544616"/>
              <a:gd name="connsiteY1" fmla="*/ 286069 h 1726229"/>
              <a:gd name="connsiteX2" fmla="*/ 4255783 w 5544616"/>
              <a:gd name="connsiteY2" fmla="*/ 305316 h 1726229"/>
              <a:gd name="connsiteX3" fmla="*/ 4388363 w 5544616"/>
              <a:gd name="connsiteY3" fmla="*/ 0 h 1726229"/>
              <a:gd name="connsiteX4" fmla="*/ 4509401 w 5544616"/>
              <a:gd name="connsiteY4" fmla="*/ 276447 h 1726229"/>
              <a:gd name="connsiteX5" fmla="*/ 5304585 w 5544616"/>
              <a:gd name="connsiteY5" fmla="*/ 286069 h 1726229"/>
              <a:gd name="connsiteX6" fmla="*/ 5544616 w 5544616"/>
              <a:gd name="connsiteY6" fmla="*/ 526100 h 1726229"/>
              <a:gd name="connsiteX7" fmla="*/ 5544616 w 5544616"/>
              <a:gd name="connsiteY7" fmla="*/ 526096 h 1726229"/>
              <a:gd name="connsiteX8" fmla="*/ 5544616 w 5544616"/>
              <a:gd name="connsiteY8" fmla="*/ 526096 h 1726229"/>
              <a:gd name="connsiteX9" fmla="*/ 5544616 w 5544616"/>
              <a:gd name="connsiteY9" fmla="*/ 886136 h 1726229"/>
              <a:gd name="connsiteX10" fmla="*/ 5544616 w 5544616"/>
              <a:gd name="connsiteY10" fmla="*/ 1486198 h 1726229"/>
              <a:gd name="connsiteX11" fmla="*/ 5304585 w 5544616"/>
              <a:gd name="connsiteY11" fmla="*/ 1726229 h 1726229"/>
              <a:gd name="connsiteX12" fmla="*/ 2310257 w 5544616"/>
              <a:gd name="connsiteY12" fmla="*/ 1726229 h 1726229"/>
              <a:gd name="connsiteX13" fmla="*/ 924103 w 5544616"/>
              <a:gd name="connsiteY13" fmla="*/ 1726229 h 1726229"/>
              <a:gd name="connsiteX14" fmla="*/ 924103 w 5544616"/>
              <a:gd name="connsiteY14" fmla="*/ 1726229 h 1726229"/>
              <a:gd name="connsiteX15" fmla="*/ 240031 w 5544616"/>
              <a:gd name="connsiteY15" fmla="*/ 1726229 h 1726229"/>
              <a:gd name="connsiteX16" fmla="*/ 0 w 5544616"/>
              <a:gd name="connsiteY16" fmla="*/ 1486198 h 1726229"/>
              <a:gd name="connsiteX17" fmla="*/ 0 w 5544616"/>
              <a:gd name="connsiteY17" fmla="*/ 886136 h 1726229"/>
              <a:gd name="connsiteX18" fmla="*/ 0 w 5544616"/>
              <a:gd name="connsiteY18" fmla="*/ 526096 h 1726229"/>
              <a:gd name="connsiteX19" fmla="*/ 0 w 5544616"/>
              <a:gd name="connsiteY19" fmla="*/ 526096 h 1726229"/>
              <a:gd name="connsiteX20" fmla="*/ 0 w 5544616"/>
              <a:gd name="connsiteY20" fmla="*/ 526100 h 1726229"/>
              <a:gd name="connsiteX0" fmla="*/ 0 w 5544616"/>
              <a:gd name="connsiteY0" fmla="*/ 526100 h 1726229"/>
              <a:gd name="connsiteX1" fmla="*/ 240031 w 5544616"/>
              <a:gd name="connsiteY1" fmla="*/ 286069 h 1726229"/>
              <a:gd name="connsiteX2" fmla="*/ 4153675 w 5544616"/>
              <a:gd name="connsiteY2" fmla="*/ 314940 h 1726229"/>
              <a:gd name="connsiteX3" fmla="*/ 4388363 w 5544616"/>
              <a:gd name="connsiteY3" fmla="*/ 0 h 1726229"/>
              <a:gd name="connsiteX4" fmla="*/ 4509401 w 5544616"/>
              <a:gd name="connsiteY4" fmla="*/ 276447 h 1726229"/>
              <a:gd name="connsiteX5" fmla="*/ 5304585 w 5544616"/>
              <a:gd name="connsiteY5" fmla="*/ 286069 h 1726229"/>
              <a:gd name="connsiteX6" fmla="*/ 5544616 w 5544616"/>
              <a:gd name="connsiteY6" fmla="*/ 526100 h 1726229"/>
              <a:gd name="connsiteX7" fmla="*/ 5544616 w 5544616"/>
              <a:gd name="connsiteY7" fmla="*/ 526096 h 1726229"/>
              <a:gd name="connsiteX8" fmla="*/ 5544616 w 5544616"/>
              <a:gd name="connsiteY8" fmla="*/ 526096 h 1726229"/>
              <a:gd name="connsiteX9" fmla="*/ 5544616 w 5544616"/>
              <a:gd name="connsiteY9" fmla="*/ 886136 h 1726229"/>
              <a:gd name="connsiteX10" fmla="*/ 5544616 w 5544616"/>
              <a:gd name="connsiteY10" fmla="*/ 1486198 h 1726229"/>
              <a:gd name="connsiteX11" fmla="*/ 5304585 w 5544616"/>
              <a:gd name="connsiteY11" fmla="*/ 1726229 h 1726229"/>
              <a:gd name="connsiteX12" fmla="*/ 2310257 w 5544616"/>
              <a:gd name="connsiteY12" fmla="*/ 1726229 h 1726229"/>
              <a:gd name="connsiteX13" fmla="*/ 924103 w 5544616"/>
              <a:gd name="connsiteY13" fmla="*/ 1726229 h 1726229"/>
              <a:gd name="connsiteX14" fmla="*/ 924103 w 5544616"/>
              <a:gd name="connsiteY14" fmla="*/ 1726229 h 1726229"/>
              <a:gd name="connsiteX15" fmla="*/ 240031 w 5544616"/>
              <a:gd name="connsiteY15" fmla="*/ 1726229 h 1726229"/>
              <a:gd name="connsiteX16" fmla="*/ 0 w 5544616"/>
              <a:gd name="connsiteY16" fmla="*/ 1486198 h 1726229"/>
              <a:gd name="connsiteX17" fmla="*/ 0 w 5544616"/>
              <a:gd name="connsiteY17" fmla="*/ 886136 h 1726229"/>
              <a:gd name="connsiteX18" fmla="*/ 0 w 5544616"/>
              <a:gd name="connsiteY18" fmla="*/ 526096 h 1726229"/>
              <a:gd name="connsiteX19" fmla="*/ 0 w 5544616"/>
              <a:gd name="connsiteY19" fmla="*/ 526096 h 1726229"/>
              <a:gd name="connsiteX20" fmla="*/ 0 w 5544616"/>
              <a:gd name="connsiteY20" fmla="*/ 526100 h 1726229"/>
              <a:gd name="connsiteX0" fmla="*/ 0 w 5544616"/>
              <a:gd name="connsiteY0" fmla="*/ 526100 h 1726229"/>
              <a:gd name="connsiteX1" fmla="*/ 240031 w 5544616"/>
              <a:gd name="connsiteY1" fmla="*/ 286069 h 1726229"/>
              <a:gd name="connsiteX2" fmla="*/ 4153675 w 5544616"/>
              <a:gd name="connsiteY2" fmla="*/ 314940 h 1726229"/>
              <a:gd name="connsiteX3" fmla="*/ 4388363 w 5544616"/>
              <a:gd name="connsiteY3" fmla="*/ 0 h 1726229"/>
              <a:gd name="connsiteX4" fmla="*/ 4458347 w 5544616"/>
              <a:gd name="connsiteY4" fmla="*/ 276447 h 1726229"/>
              <a:gd name="connsiteX5" fmla="*/ 5304585 w 5544616"/>
              <a:gd name="connsiteY5" fmla="*/ 286069 h 1726229"/>
              <a:gd name="connsiteX6" fmla="*/ 5544616 w 5544616"/>
              <a:gd name="connsiteY6" fmla="*/ 526100 h 1726229"/>
              <a:gd name="connsiteX7" fmla="*/ 5544616 w 5544616"/>
              <a:gd name="connsiteY7" fmla="*/ 526096 h 1726229"/>
              <a:gd name="connsiteX8" fmla="*/ 5544616 w 5544616"/>
              <a:gd name="connsiteY8" fmla="*/ 526096 h 1726229"/>
              <a:gd name="connsiteX9" fmla="*/ 5544616 w 5544616"/>
              <a:gd name="connsiteY9" fmla="*/ 886136 h 1726229"/>
              <a:gd name="connsiteX10" fmla="*/ 5544616 w 5544616"/>
              <a:gd name="connsiteY10" fmla="*/ 1486198 h 1726229"/>
              <a:gd name="connsiteX11" fmla="*/ 5304585 w 5544616"/>
              <a:gd name="connsiteY11" fmla="*/ 1726229 h 1726229"/>
              <a:gd name="connsiteX12" fmla="*/ 2310257 w 5544616"/>
              <a:gd name="connsiteY12" fmla="*/ 1726229 h 1726229"/>
              <a:gd name="connsiteX13" fmla="*/ 924103 w 5544616"/>
              <a:gd name="connsiteY13" fmla="*/ 1726229 h 1726229"/>
              <a:gd name="connsiteX14" fmla="*/ 924103 w 5544616"/>
              <a:gd name="connsiteY14" fmla="*/ 1726229 h 1726229"/>
              <a:gd name="connsiteX15" fmla="*/ 240031 w 5544616"/>
              <a:gd name="connsiteY15" fmla="*/ 1726229 h 1726229"/>
              <a:gd name="connsiteX16" fmla="*/ 0 w 5544616"/>
              <a:gd name="connsiteY16" fmla="*/ 1486198 h 1726229"/>
              <a:gd name="connsiteX17" fmla="*/ 0 w 5544616"/>
              <a:gd name="connsiteY17" fmla="*/ 886136 h 1726229"/>
              <a:gd name="connsiteX18" fmla="*/ 0 w 5544616"/>
              <a:gd name="connsiteY18" fmla="*/ 526096 h 1726229"/>
              <a:gd name="connsiteX19" fmla="*/ 0 w 5544616"/>
              <a:gd name="connsiteY19" fmla="*/ 526096 h 1726229"/>
              <a:gd name="connsiteX20" fmla="*/ 0 w 5544616"/>
              <a:gd name="connsiteY20" fmla="*/ 526100 h 1726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544616" h="1726229">
                <a:moveTo>
                  <a:pt x="0" y="526100"/>
                </a:moveTo>
                <a:cubicBezTo>
                  <a:pt x="0" y="393535"/>
                  <a:pt x="107466" y="286069"/>
                  <a:pt x="240031" y="286069"/>
                </a:cubicBezTo>
                <a:lnTo>
                  <a:pt x="4153675" y="314940"/>
                </a:lnTo>
                <a:lnTo>
                  <a:pt x="4388363" y="0"/>
                </a:lnTo>
                <a:lnTo>
                  <a:pt x="4458347" y="276447"/>
                </a:lnTo>
                <a:lnTo>
                  <a:pt x="5304585" y="286069"/>
                </a:lnTo>
                <a:cubicBezTo>
                  <a:pt x="5437150" y="286069"/>
                  <a:pt x="5544616" y="393535"/>
                  <a:pt x="5544616" y="526100"/>
                </a:cubicBezTo>
                <a:lnTo>
                  <a:pt x="5544616" y="526096"/>
                </a:lnTo>
                <a:lnTo>
                  <a:pt x="5544616" y="526096"/>
                </a:lnTo>
                <a:lnTo>
                  <a:pt x="5544616" y="886136"/>
                </a:lnTo>
                <a:lnTo>
                  <a:pt x="5544616" y="1486198"/>
                </a:lnTo>
                <a:cubicBezTo>
                  <a:pt x="5544616" y="1618763"/>
                  <a:pt x="5437150" y="1726229"/>
                  <a:pt x="5304585" y="1726229"/>
                </a:cubicBezTo>
                <a:lnTo>
                  <a:pt x="2310257" y="1726229"/>
                </a:lnTo>
                <a:lnTo>
                  <a:pt x="924103" y="1726229"/>
                </a:lnTo>
                <a:lnTo>
                  <a:pt x="924103" y="1726229"/>
                </a:lnTo>
                <a:lnTo>
                  <a:pt x="240031" y="1726229"/>
                </a:lnTo>
                <a:cubicBezTo>
                  <a:pt x="107466" y="1726229"/>
                  <a:pt x="0" y="1618763"/>
                  <a:pt x="0" y="1486198"/>
                </a:cubicBezTo>
                <a:lnTo>
                  <a:pt x="0" y="886136"/>
                </a:lnTo>
                <a:lnTo>
                  <a:pt x="0" y="526096"/>
                </a:lnTo>
                <a:lnTo>
                  <a:pt x="0" y="526096"/>
                </a:lnTo>
                <a:lnTo>
                  <a:pt x="0" y="526100"/>
                </a:lnTo>
                <a:close/>
              </a:path>
            </a:pathLst>
          </a:cu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dirty="0" smtClean="0">
              <a:solidFill>
                <a:schemeClr val="tx1"/>
              </a:solidFill>
              <a:latin typeface="HGPｺﾞｼｯｸE" panose="020B0900000000000000" pitchFamily="50" charset="-128"/>
              <a:ea typeface="HGPｺﾞｼｯｸE" panose="020B0900000000000000" pitchFamily="50" charset="-128"/>
            </a:endParaRPr>
          </a:p>
        </p:txBody>
      </p:sp>
      <p:sp>
        <p:nvSpPr>
          <p:cNvPr id="51" name="テキスト ボックス 50"/>
          <p:cNvSpPr txBox="1"/>
          <p:nvPr/>
        </p:nvSpPr>
        <p:spPr>
          <a:xfrm>
            <a:off x="1863967" y="5429685"/>
            <a:ext cx="6688049" cy="830997"/>
          </a:xfrm>
          <a:prstGeom prst="rect">
            <a:avLst/>
          </a:prstGeom>
          <a:noFill/>
        </p:spPr>
        <p:txBody>
          <a:bodyPr wrap="none" rtlCol="0">
            <a:spAutoFit/>
          </a:bodyPr>
          <a:lstStyle/>
          <a:p>
            <a:pPr algn="ctr"/>
            <a:r>
              <a:rPr lang="en-US" altLang="ja-JP" sz="2400" dirty="0">
                <a:latin typeface="HGPｺﾞｼｯｸE" panose="020B0900000000000000" pitchFamily="50" charset="-128"/>
                <a:ea typeface="HGPｺﾞｼｯｸE" panose="020B0900000000000000" pitchFamily="50" charset="-128"/>
              </a:rPr>
              <a:t>COBOL</a:t>
            </a:r>
            <a:r>
              <a:rPr lang="ja-JP" altLang="en-US" sz="2400" dirty="0">
                <a:latin typeface="HGPｺﾞｼｯｸE" panose="020B0900000000000000" pitchFamily="50" charset="-128"/>
                <a:ea typeface="HGPｺﾞｼｯｸE" panose="020B0900000000000000" pitchFamily="50" charset="-128"/>
              </a:rPr>
              <a:t>プログラムのデータセットへ</a:t>
            </a:r>
            <a:r>
              <a:rPr lang="ja-JP" altLang="en-US" sz="2400" dirty="0" smtClean="0">
                <a:latin typeface="HGPｺﾞｼｯｸE" panose="020B0900000000000000" pitchFamily="50" charset="-128"/>
                <a:ea typeface="HGPｺﾞｼｯｸE" panose="020B0900000000000000" pitchFamily="50" charset="-128"/>
              </a:rPr>
              <a:t>の </a:t>
            </a:r>
            <a:r>
              <a:rPr lang="en-US" altLang="ja-JP" sz="2400" dirty="0" smtClean="0">
                <a:solidFill>
                  <a:srgbClr val="002060"/>
                </a:solidFill>
                <a:latin typeface="HGPｺﾞｼｯｸE" panose="020B0900000000000000" pitchFamily="50" charset="-128"/>
                <a:ea typeface="HGPｺﾞｼｯｸE" panose="020B0900000000000000" pitchFamily="50" charset="-128"/>
              </a:rPr>
              <a:t>WRITE</a:t>
            </a:r>
            <a:r>
              <a:rPr lang="ja-JP" altLang="en-US" sz="2400" dirty="0" smtClean="0">
                <a:solidFill>
                  <a:srgbClr val="002060"/>
                </a:solidFill>
                <a:latin typeface="HGPｺﾞｼｯｸE" panose="020B0900000000000000" pitchFamily="50" charset="-128"/>
                <a:ea typeface="HGPｺﾞｼｯｸE" panose="020B0900000000000000" pitchFamily="50" charset="-128"/>
              </a:rPr>
              <a:t>文</a:t>
            </a:r>
            <a:r>
              <a:rPr lang="ja-JP" altLang="en-US" sz="2400" dirty="0" smtClean="0">
                <a:latin typeface="HGPｺﾞｼｯｸE" panose="020B0900000000000000" pitchFamily="50" charset="-128"/>
                <a:ea typeface="HGPｺﾞｼｯｸE" panose="020B0900000000000000" pitchFamily="50" charset="-128"/>
              </a:rPr>
              <a:t> の</a:t>
            </a:r>
            <a:endParaRPr lang="en-US" altLang="ja-JP" sz="2400" dirty="0">
              <a:latin typeface="HGPｺﾞｼｯｸE" panose="020B0900000000000000" pitchFamily="50" charset="-128"/>
              <a:ea typeface="HGPｺﾞｼｯｸE" panose="020B0900000000000000" pitchFamily="50" charset="-128"/>
            </a:endParaRPr>
          </a:p>
          <a:p>
            <a:pPr algn="ctr"/>
            <a:r>
              <a:rPr lang="ja-JP" altLang="en-US" sz="2400" dirty="0">
                <a:latin typeface="HGPｺﾞｼｯｸE" panose="020B0900000000000000" pitchFamily="50" charset="-128"/>
                <a:ea typeface="HGPｺﾞｼｯｸE" panose="020B0900000000000000" pitchFamily="50" charset="-128"/>
              </a:rPr>
              <a:t>バックワードスライスに</a:t>
            </a:r>
            <a:r>
              <a:rPr lang="ja-JP" altLang="en-US" sz="2400" dirty="0" smtClean="0">
                <a:latin typeface="HGPｺﾞｼｯｸE" panose="020B0900000000000000" pitchFamily="50" charset="-128"/>
                <a:ea typeface="HGPｺﾞｼｯｸE" panose="020B0900000000000000" pitchFamily="50" charset="-128"/>
              </a:rPr>
              <a:t>含まれる </a:t>
            </a:r>
            <a:r>
              <a:rPr lang="en-US" altLang="ja-JP" sz="2400" dirty="0" smtClean="0">
                <a:solidFill>
                  <a:srgbClr val="002060"/>
                </a:solidFill>
                <a:latin typeface="HGPｺﾞｼｯｸE" panose="020B0900000000000000" pitchFamily="50" charset="-128"/>
                <a:ea typeface="HGPｺﾞｼｯｸE" panose="020B0900000000000000" pitchFamily="50" charset="-128"/>
              </a:rPr>
              <a:t>READ</a:t>
            </a:r>
            <a:r>
              <a:rPr lang="ja-JP" altLang="en-US" sz="2400" dirty="0" smtClean="0">
                <a:solidFill>
                  <a:srgbClr val="002060"/>
                </a:solidFill>
                <a:latin typeface="HGPｺﾞｼｯｸE" panose="020B0900000000000000" pitchFamily="50" charset="-128"/>
                <a:ea typeface="HGPｺﾞｼｯｸE" panose="020B0900000000000000" pitchFamily="50" charset="-128"/>
              </a:rPr>
              <a:t>文</a:t>
            </a:r>
            <a:r>
              <a:rPr lang="ja-JP" altLang="en-US" sz="2400" dirty="0" smtClean="0">
                <a:latin typeface="HGPｺﾞｼｯｸE" panose="020B0900000000000000" pitchFamily="50" charset="-128"/>
                <a:ea typeface="HGPｺﾞｼｯｸE" panose="020B0900000000000000" pitchFamily="50" charset="-128"/>
              </a:rPr>
              <a:t> を</a:t>
            </a:r>
            <a:r>
              <a:rPr lang="ja-JP" altLang="en-US" sz="2400" dirty="0">
                <a:latin typeface="HGPｺﾞｼｯｸE" panose="020B0900000000000000" pitchFamily="50" charset="-128"/>
                <a:ea typeface="HGPｺﾞｼｯｸE" panose="020B0900000000000000" pitchFamily="50" charset="-128"/>
              </a:rPr>
              <a:t>解析</a:t>
            </a:r>
            <a:endParaRPr lang="en-US" altLang="ja-JP" sz="2400" dirty="0">
              <a:latin typeface="HGPｺﾞｼｯｸE" panose="020B0900000000000000" pitchFamily="50" charset="-128"/>
              <a:ea typeface="HGPｺﾞｼｯｸE" panose="020B0900000000000000" pitchFamily="50" charset="-128"/>
            </a:endParaRPr>
          </a:p>
        </p:txBody>
      </p:sp>
      <p:sp>
        <p:nvSpPr>
          <p:cNvPr id="5" name="スライド番号プレースホルダー 4"/>
          <p:cNvSpPr>
            <a:spLocks noGrp="1"/>
          </p:cNvSpPr>
          <p:nvPr>
            <p:ph type="sldNum" sz="quarter" idx="12"/>
          </p:nvPr>
        </p:nvSpPr>
        <p:spPr/>
        <p:txBody>
          <a:bodyPr/>
          <a:lstStyle/>
          <a:p>
            <a:fld id="{BF0FB649-CAF6-47C7-8793-6679D20694D9}" type="slidenum">
              <a:rPr lang="en-US" altLang="ja-JP" smtClean="0"/>
              <a:pPr/>
              <a:t>12</a:t>
            </a:fld>
            <a:endParaRPr lang="en-US" altLang="ja-JP"/>
          </a:p>
        </p:txBody>
      </p:sp>
    </p:spTree>
    <p:extLst>
      <p:ext uri="{BB962C8B-B14F-4D97-AF65-F5344CB8AC3E}">
        <p14:creationId xmlns:p14="http://schemas.microsoft.com/office/powerpoint/2010/main" val="6156163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データ依存グラフの詳細化の例</a:t>
            </a:r>
            <a:endParaRPr kumimoji="1" lang="ja-JP" altLang="en-US" dirty="0"/>
          </a:p>
        </p:txBody>
      </p:sp>
      <p:grpSp>
        <p:nvGrpSpPr>
          <p:cNvPr id="139" name="グループ化 138"/>
          <p:cNvGrpSpPr/>
          <p:nvPr/>
        </p:nvGrpSpPr>
        <p:grpSpPr>
          <a:xfrm>
            <a:off x="963522" y="1811708"/>
            <a:ext cx="2658661" cy="3057452"/>
            <a:chOff x="963522" y="1958780"/>
            <a:chExt cx="2658661" cy="2910380"/>
          </a:xfrm>
        </p:grpSpPr>
        <p:sp>
          <p:nvSpPr>
            <p:cNvPr id="4" name="正方形/長方形 3"/>
            <p:cNvSpPr/>
            <p:nvPr/>
          </p:nvSpPr>
          <p:spPr>
            <a:xfrm>
              <a:off x="963522" y="1958780"/>
              <a:ext cx="2658661" cy="2910380"/>
            </a:xfrm>
            <a:prstGeom prst="rect">
              <a:avLst/>
            </a:prstGeom>
            <a:solidFill>
              <a:srgbClr val="F8FAFE"/>
            </a:solidFill>
            <a:ln>
              <a:solidFill>
                <a:srgbClr val="EEF3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5" name="正方形/長方形 4"/>
            <p:cNvSpPr/>
            <p:nvPr/>
          </p:nvSpPr>
          <p:spPr>
            <a:xfrm>
              <a:off x="2384627" y="2512593"/>
              <a:ext cx="991987" cy="452643"/>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latin typeface="HGPｺﾞｼｯｸE" panose="020B0900000000000000" pitchFamily="50" charset="-128"/>
                <a:ea typeface="HGPｺﾞｼｯｸE" panose="020B0900000000000000" pitchFamily="50" charset="-128"/>
              </a:endParaRPr>
            </a:p>
          </p:txBody>
        </p:sp>
        <p:sp>
          <p:nvSpPr>
            <p:cNvPr id="6" name="正方形/長方形 5"/>
            <p:cNvSpPr/>
            <p:nvPr/>
          </p:nvSpPr>
          <p:spPr>
            <a:xfrm>
              <a:off x="2343173" y="3171799"/>
              <a:ext cx="1033441" cy="1044410"/>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latin typeface="HGPｺﾞｼｯｸE" panose="020B0900000000000000" pitchFamily="50" charset="-128"/>
                <a:ea typeface="HGPｺﾞｼｯｸE" panose="020B0900000000000000" pitchFamily="50" charset="-128"/>
              </a:endParaRPr>
            </a:p>
          </p:txBody>
        </p:sp>
        <p:sp>
          <p:nvSpPr>
            <p:cNvPr id="7" name="正方形/長方形 6"/>
            <p:cNvSpPr/>
            <p:nvPr/>
          </p:nvSpPr>
          <p:spPr>
            <a:xfrm>
              <a:off x="1100108" y="3108666"/>
              <a:ext cx="970794" cy="439325"/>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latin typeface="HGPｺﾞｼｯｸE" panose="020B0900000000000000" pitchFamily="50" charset="-128"/>
                <a:ea typeface="HGPｺﾞｼｯｸE" panose="020B0900000000000000" pitchFamily="50" charset="-128"/>
              </a:endParaRPr>
            </a:p>
          </p:txBody>
        </p:sp>
        <p:sp>
          <p:nvSpPr>
            <p:cNvPr id="8" name="正方形/長方形 7"/>
            <p:cNvSpPr/>
            <p:nvPr/>
          </p:nvSpPr>
          <p:spPr>
            <a:xfrm>
              <a:off x="1111462" y="3743434"/>
              <a:ext cx="936699" cy="439325"/>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latin typeface="HGPｺﾞｼｯｸE" panose="020B0900000000000000" pitchFamily="50" charset="-128"/>
                <a:ea typeface="HGPｺﾞｼｯｸE" panose="020B0900000000000000" pitchFamily="50" charset="-128"/>
              </a:endParaRPr>
            </a:p>
          </p:txBody>
        </p:sp>
        <p:sp>
          <p:nvSpPr>
            <p:cNvPr id="9" name="正方形/長方形 8"/>
            <p:cNvSpPr/>
            <p:nvPr/>
          </p:nvSpPr>
          <p:spPr>
            <a:xfrm>
              <a:off x="1111462" y="2084384"/>
              <a:ext cx="663510" cy="211863"/>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entry C</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10" name="正方形/長方形 9"/>
            <p:cNvSpPr/>
            <p:nvPr/>
          </p:nvSpPr>
          <p:spPr>
            <a:xfrm>
              <a:off x="1971041" y="2084384"/>
              <a:ext cx="665395" cy="211863"/>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entry B</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11" name="正方形/長方形 10"/>
            <p:cNvSpPr/>
            <p:nvPr/>
          </p:nvSpPr>
          <p:spPr>
            <a:xfrm>
              <a:off x="2820064" y="2084384"/>
              <a:ext cx="674388" cy="211863"/>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entry A</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12" name="正方形/長方形 11"/>
            <p:cNvSpPr/>
            <p:nvPr/>
          </p:nvSpPr>
          <p:spPr>
            <a:xfrm>
              <a:off x="1052854" y="4537039"/>
              <a:ext cx="710558" cy="211863"/>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exit H</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13" name="正方形/長方形 12"/>
            <p:cNvSpPr/>
            <p:nvPr/>
          </p:nvSpPr>
          <p:spPr>
            <a:xfrm>
              <a:off x="1962416" y="4537039"/>
              <a:ext cx="662313" cy="211863"/>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exit I</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14" name="正方形/長方形 13"/>
            <p:cNvSpPr/>
            <p:nvPr/>
          </p:nvSpPr>
          <p:spPr>
            <a:xfrm>
              <a:off x="2813975" y="4537039"/>
              <a:ext cx="662313" cy="211863"/>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exit J</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15" name="テキスト ボックス 14"/>
            <p:cNvSpPr txBox="1"/>
            <p:nvPr/>
          </p:nvSpPr>
          <p:spPr>
            <a:xfrm>
              <a:off x="3138613" y="2292062"/>
              <a:ext cx="258007" cy="238061"/>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A</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16" name="テキスト ボックス 15"/>
            <p:cNvSpPr txBox="1"/>
            <p:nvPr/>
          </p:nvSpPr>
          <p:spPr>
            <a:xfrm>
              <a:off x="2135132" y="2848077"/>
              <a:ext cx="164926" cy="238061"/>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D</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17" name="テキスト ボックス 16"/>
            <p:cNvSpPr txBox="1"/>
            <p:nvPr/>
          </p:nvSpPr>
          <p:spPr>
            <a:xfrm>
              <a:off x="1900659" y="2462453"/>
              <a:ext cx="355447" cy="238061"/>
            </a:xfrm>
            <a:prstGeom prst="rect">
              <a:avLst/>
            </a:prstGeom>
            <a:noFill/>
          </p:spPr>
          <p:txBody>
            <a:bodyPr wrap="square" rtlCol="0">
              <a:spAutoFit/>
            </a:bodyPr>
            <a:lstStyle/>
            <a:p>
              <a:pPr algn="ctr"/>
              <a:r>
                <a:rPr lang="en-US" altLang="ja-JP" sz="1100" dirty="0" smtClean="0">
                  <a:latin typeface="HGPｺﾞｼｯｸE" panose="020B0900000000000000" pitchFamily="50" charset="-128"/>
                  <a:ea typeface="HGPｺﾞｼｯｸE" panose="020B0900000000000000" pitchFamily="50" charset="-128"/>
                </a:rPr>
                <a:t>B</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18" name="テキスト ボックス 17"/>
            <p:cNvSpPr txBox="1"/>
            <p:nvPr/>
          </p:nvSpPr>
          <p:spPr>
            <a:xfrm>
              <a:off x="2936376" y="2936732"/>
              <a:ext cx="164926" cy="238061"/>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F</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19" name="テキスト ボックス 18"/>
            <p:cNvSpPr txBox="1"/>
            <p:nvPr/>
          </p:nvSpPr>
          <p:spPr>
            <a:xfrm>
              <a:off x="2649049" y="3562745"/>
              <a:ext cx="164926" cy="238061"/>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G</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20" name="テキスト ボックス 19"/>
            <p:cNvSpPr txBox="1"/>
            <p:nvPr/>
          </p:nvSpPr>
          <p:spPr>
            <a:xfrm>
              <a:off x="1408133" y="3507131"/>
              <a:ext cx="205924" cy="261610"/>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E</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21" name="テキスト ボックス 20"/>
            <p:cNvSpPr txBox="1"/>
            <p:nvPr/>
          </p:nvSpPr>
          <p:spPr>
            <a:xfrm>
              <a:off x="1231000" y="4182758"/>
              <a:ext cx="217722" cy="238061"/>
            </a:xfrm>
            <a:prstGeom prst="rect">
              <a:avLst/>
            </a:prstGeom>
            <a:noFill/>
          </p:spPr>
          <p:txBody>
            <a:bodyPr wrap="square" rtlCol="0">
              <a:spAutoFit/>
            </a:bodyPr>
            <a:lstStyle/>
            <a:p>
              <a:pPr algn="ctr"/>
              <a:r>
                <a:rPr lang="en-US" altLang="ja-JP" sz="1100" dirty="0">
                  <a:latin typeface="HGPｺﾞｼｯｸE" panose="020B0900000000000000" pitchFamily="50" charset="-128"/>
                  <a:ea typeface="HGPｺﾞｼｯｸE" panose="020B0900000000000000" pitchFamily="50" charset="-128"/>
                </a:rPr>
                <a:t>H</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22" name="テキスト ボックス 21"/>
            <p:cNvSpPr txBox="1"/>
            <p:nvPr/>
          </p:nvSpPr>
          <p:spPr>
            <a:xfrm>
              <a:off x="3018839" y="4182759"/>
              <a:ext cx="338004" cy="238061"/>
            </a:xfrm>
            <a:prstGeom prst="rect">
              <a:avLst/>
            </a:prstGeom>
            <a:noFill/>
          </p:spPr>
          <p:txBody>
            <a:bodyPr wrap="square" rtlCol="0">
              <a:spAutoFit/>
            </a:bodyPr>
            <a:lstStyle/>
            <a:p>
              <a:pPr algn="ctr"/>
              <a:r>
                <a:rPr lang="en-US" altLang="ja-JP" sz="1100" dirty="0" smtClean="0">
                  <a:latin typeface="HGPｺﾞｼｯｸE" panose="020B0900000000000000" pitchFamily="50" charset="-128"/>
                  <a:ea typeface="HGPｺﾞｼｯｸE" panose="020B0900000000000000" pitchFamily="50" charset="-128"/>
                </a:rPr>
                <a:t>J</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23" name="テキスト ボックス 22"/>
            <p:cNvSpPr txBox="1"/>
            <p:nvPr/>
          </p:nvSpPr>
          <p:spPr>
            <a:xfrm>
              <a:off x="2088612" y="4182759"/>
              <a:ext cx="164926" cy="238061"/>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I</a:t>
              </a:r>
              <a:endParaRPr kumimoji="1" lang="ja-JP" altLang="en-US" sz="1100" dirty="0">
                <a:latin typeface="HGPｺﾞｼｯｸE" panose="020B0900000000000000" pitchFamily="50" charset="-128"/>
                <a:ea typeface="HGPｺﾞｼｯｸE" panose="020B0900000000000000" pitchFamily="50" charset="-128"/>
              </a:endParaRPr>
            </a:p>
          </p:txBody>
        </p:sp>
        <p:cxnSp>
          <p:nvCxnSpPr>
            <p:cNvPr id="24" name="曲線コネクタ 23"/>
            <p:cNvCxnSpPr>
              <a:stCxn id="9" idx="2"/>
              <a:endCxn id="36" idx="0"/>
            </p:cNvCxnSpPr>
            <p:nvPr/>
          </p:nvCxnSpPr>
          <p:spPr>
            <a:xfrm rot="16200000" flipH="1">
              <a:off x="1078782" y="2660681"/>
              <a:ext cx="882182" cy="153312"/>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曲線コネクタ 24"/>
            <p:cNvCxnSpPr>
              <a:stCxn id="35" idx="2"/>
              <a:endCxn id="36" idx="0"/>
            </p:cNvCxnSpPr>
            <p:nvPr/>
          </p:nvCxnSpPr>
          <p:spPr>
            <a:xfrm rot="5400000">
              <a:off x="2110358" y="2401465"/>
              <a:ext cx="263135" cy="1290792"/>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曲線コネクタ 25"/>
            <p:cNvCxnSpPr>
              <a:stCxn id="10" idx="2"/>
              <a:endCxn id="36" idx="0"/>
            </p:cNvCxnSpPr>
            <p:nvPr/>
          </p:nvCxnSpPr>
          <p:spPr>
            <a:xfrm rot="5400000">
              <a:off x="1509043" y="2383733"/>
              <a:ext cx="882182" cy="707210"/>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曲線コネクタ 26"/>
            <p:cNvCxnSpPr>
              <a:stCxn id="35" idx="2"/>
              <a:endCxn id="38" idx="0"/>
            </p:cNvCxnSpPr>
            <p:nvPr/>
          </p:nvCxnSpPr>
          <p:spPr>
            <a:xfrm rot="5400000">
              <a:off x="2721218" y="3067941"/>
              <a:ext cx="318752" cy="13455"/>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曲線コネクタ 27"/>
            <p:cNvCxnSpPr>
              <a:stCxn id="38" idx="2"/>
              <a:endCxn id="39" idx="0"/>
            </p:cNvCxnSpPr>
            <p:nvPr/>
          </p:nvCxnSpPr>
          <p:spPr>
            <a:xfrm rot="5400000">
              <a:off x="2743993" y="3687148"/>
              <a:ext cx="254276" cy="5472"/>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曲線コネクタ 28"/>
            <p:cNvCxnSpPr>
              <a:stCxn id="36" idx="2"/>
              <a:endCxn id="37" idx="0"/>
            </p:cNvCxnSpPr>
            <p:nvPr/>
          </p:nvCxnSpPr>
          <p:spPr>
            <a:xfrm rot="16200000" flipH="1">
              <a:off x="1447809" y="3655849"/>
              <a:ext cx="297440" cy="1"/>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曲線コネクタ 29"/>
            <p:cNvCxnSpPr>
              <a:stCxn id="37" idx="2"/>
              <a:endCxn id="12" idx="0"/>
            </p:cNvCxnSpPr>
            <p:nvPr/>
          </p:nvCxnSpPr>
          <p:spPr>
            <a:xfrm rot="5400000">
              <a:off x="1300449" y="4240957"/>
              <a:ext cx="403767" cy="188396"/>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曲線コネクタ 30"/>
            <p:cNvCxnSpPr>
              <a:stCxn id="39" idx="2"/>
              <a:endCxn id="14" idx="0"/>
            </p:cNvCxnSpPr>
            <p:nvPr/>
          </p:nvCxnSpPr>
          <p:spPr>
            <a:xfrm rot="16200000" flipH="1">
              <a:off x="2811106" y="4203011"/>
              <a:ext cx="391315" cy="276738"/>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曲線コネクタ 31"/>
            <p:cNvCxnSpPr>
              <a:endCxn id="13" idx="0"/>
            </p:cNvCxnSpPr>
            <p:nvPr/>
          </p:nvCxnSpPr>
          <p:spPr>
            <a:xfrm rot="16200000" flipH="1">
              <a:off x="1569385" y="3812850"/>
              <a:ext cx="1029908" cy="418469"/>
            </a:xfrm>
            <a:prstGeom prst="curvedConnector3">
              <a:avLst>
                <a:gd name="adj1" fmla="val 20309"/>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曲線コネクタ 32"/>
            <p:cNvCxnSpPr>
              <a:stCxn id="11" idx="2"/>
            </p:cNvCxnSpPr>
            <p:nvPr/>
          </p:nvCxnSpPr>
          <p:spPr>
            <a:xfrm rot="5400000">
              <a:off x="2805506" y="2294402"/>
              <a:ext cx="349907" cy="353598"/>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1183953" y="2549645"/>
              <a:ext cx="355447" cy="238061"/>
            </a:xfrm>
            <a:prstGeom prst="rect">
              <a:avLst/>
            </a:prstGeom>
            <a:noFill/>
          </p:spPr>
          <p:txBody>
            <a:bodyPr wrap="square" rtlCol="0">
              <a:spAutoFit/>
            </a:bodyPr>
            <a:lstStyle/>
            <a:p>
              <a:pPr algn="ctr"/>
              <a:r>
                <a:rPr lang="en-US" altLang="ja-JP" sz="1100" dirty="0">
                  <a:latin typeface="HGPｺﾞｼｯｸE" panose="020B0900000000000000" pitchFamily="50" charset="-128"/>
                  <a:ea typeface="HGPｺﾞｼｯｸE" panose="020B0900000000000000" pitchFamily="50" charset="-128"/>
                </a:rPr>
                <a:t>C</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35" name="正方形/長方形 34"/>
            <p:cNvSpPr/>
            <p:nvPr/>
          </p:nvSpPr>
          <p:spPr>
            <a:xfrm>
              <a:off x="2474745" y="2586592"/>
              <a:ext cx="825153" cy="328701"/>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read A</a:t>
              </a:r>
            </a:p>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write D,F</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36" name="正方形/長方形 35"/>
            <p:cNvSpPr/>
            <p:nvPr/>
          </p:nvSpPr>
          <p:spPr>
            <a:xfrm>
              <a:off x="1183953" y="3178429"/>
              <a:ext cx="825153" cy="328701"/>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read B,C,D</a:t>
              </a:r>
            </a:p>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write E,I</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37" name="正方形/長方形 36"/>
            <p:cNvSpPr/>
            <p:nvPr/>
          </p:nvSpPr>
          <p:spPr>
            <a:xfrm>
              <a:off x="1183953" y="3804570"/>
              <a:ext cx="825153" cy="328701"/>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read E</a:t>
              </a:r>
            </a:p>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write H</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38" name="正方形/長方形 37"/>
            <p:cNvSpPr/>
            <p:nvPr/>
          </p:nvSpPr>
          <p:spPr>
            <a:xfrm>
              <a:off x="2461290" y="3234045"/>
              <a:ext cx="825153" cy="328701"/>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read F</a:t>
              </a:r>
            </a:p>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write G</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39" name="正方形/長方形 38"/>
            <p:cNvSpPr/>
            <p:nvPr/>
          </p:nvSpPr>
          <p:spPr>
            <a:xfrm>
              <a:off x="2455818" y="3817022"/>
              <a:ext cx="825153" cy="328701"/>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read G</a:t>
              </a:r>
            </a:p>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write J</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grpSp>
      <p:sp>
        <p:nvSpPr>
          <p:cNvPr id="128" name="正方形/長方形 127"/>
          <p:cNvSpPr/>
          <p:nvPr/>
        </p:nvSpPr>
        <p:spPr>
          <a:xfrm>
            <a:off x="4197414" y="1803164"/>
            <a:ext cx="3145301" cy="3065996"/>
          </a:xfrm>
          <a:prstGeom prst="rect">
            <a:avLst/>
          </a:prstGeom>
          <a:solidFill>
            <a:srgbClr val="F8FAFE"/>
          </a:solidFill>
          <a:ln>
            <a:solidFill>
              <a:srgbClr val="EEF3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42" name="正方形/長方形 41"/>
          <p:cNvSpPr/>
          <p:nvPr/>
        </p:nvSpPr>
        <p:spPr>
          <a:xfrm>
            <a:off x="5679700" y="2386588"/>
            <a:ext cx="1621928" cy="476846"/>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latin typeface="HGPｺﾞｼｯｸE" panose="020B0900000000000000" pitchFamily="50" charset="-128"/>
              <a:ea typeface="HGPｺﾞｼｯｸE" panose="020B0900000000000000" pitchFamily="50" charset="-128"/>
            </a:endParaRPr>
          </a:p>
        </p:txBody>
      </p:sp>
      <p:sp>
        <p:nvSpPr>
          <p:cNvPr id="43" name="正方形/長方形 42"/>
          <p:cNvSpPr/>
          <p:nvPr/>
        </p:nvSpPr>
        <p:spPr>
          <a:xfrm>
            <a:off x="6129784" y="3081043"/>
            <a:ext cx="939404" cy="1100253"/>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latin typeface="HGPｺﾞｼｯｸE" panose="020B0900000000000000" pitchFamily="50" charset="-128"/>
              <a:ea typeface="HGPｺﾞｼｯｸE" panose="020B0900000000000000" pitchFamily="50" charset="-128"/>
            </a:endParaRPr>
          </a:p>
        </p:txBody>
      </p:sp>
      <p:sp>
        <p:nvSpPr>
          <p:cNvPr id="44" name="正方形/長方形 43"/>
          <p:cNvSpPr/>
          <p:nvPr/>
        </p:nvSpPr>
        <p:spPr>
          <a:xfrm>
            <a:off x="4383910" y="3014533"/>
            <a:ext cx="1619951" cy="462816"/>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latin typeface="HGPｺﾞｼｯｸE" panose="020B0900000000000000" pitchFamily="50" charset="-128"/>
              <a:ea typeface="HGPｺﾞｼｯｸE" panose="020B0900000000000000" pitchFamily="50" charset="-128"/>
            </a:endParaRPr>
          </a:p>
        </p:txBody>
      </p:sp>
      <p:sp>
        <p:nvSpPr>
          <p:cNvPr id="45" name="正方形/長方形 44"/>
          <p:cNvSpPr/>
          <p:nvPr/>
        </p:nvSpPr>
        <p:spPr>
          <a:xfrm>
            <a:off x="4519562" y="3683242"/>
            <a:ext cx="853279" cy="462816"/>
          </a:xfrm>
          <a:prstGeom prst="rect">
            <a:avLst/>
          </a:prstGeom>
          <a:noFill/>
          <a:ln w="28575">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latin typeface="HGPｺﾞｼｯｸE" panose="020B0900000000000000" pitchFamily="50" charset="-128"/>
              <a:ea typeface="HGPｺﾞｼｯｸE" panose="020B0900000000000000" pitchFamily="50" charset="-128"/>
            </a:endParaRPr>
          </a:p>
        </p:txBody>
      </p:sp>
      <p:sp>
        <p:nvSpPr>
          <p:cNvPr id="46" name="正方形/長方形 45"/>
          <p:cNvSpPr/>
          <p:nvPr/>
        </p:nvSpPr>
        <p:spPr>
          <a:xfrm>
            <a:off x="4510762" y="1935484"/>
            <a:ext cx="665323" cy="223191"/>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entry C</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47" name="正方形/長方形 46"/>
          <p:cNvSpPr/>
          <p:nvPr/>
        </p:nvSpPr>
        <p:spPr>
          <a:xfrm>
            <a:off x="5436458" y="1935484"/>
            <a:ext cx="667213" cy="223191"/>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entry B</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48" name="正方形/長方形 47"/>
          <p:cNvSpPr/>
          <p:nvPr/>
        </p:nvSpPr>
        <p:spPr>
          <a:xfrm>
            <a:off x="6400070" y="1935484"/>
            <a:ext cx="676230" cy="223191"/>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entry A</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49" name="正方形/長方形 48"/>
          <p:cNvSpPr/>
          <p:nvPr/>
        </p:nvSpPr>
        <p:spPr>
          <a:xfrm>
            <a:off x="4481385" y="4519281"/>
            <a:ext cx="712500" cy="223191"/>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exit H</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50" name="正方形/長方形 49"/>
          <p:cNvSpPr/>
          <p:nvPr/>
        </p:nvSpPr>
        <p:spPr>
          <a:xfrm>
            <a:off x="5483723" y="4519281"/>
            <a:ext cx="664123" cy="223191"/>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exit I</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51" name="正方形/長方形 50"/>
          <p:cNvSpPr/>
          <p:nvPr/>
        </p:nvSpPr>
        <p:spPr>
          <a:xfrm>
            <a:off x="6414209" y="4519281"/>
            <a:ext cx="664123" cy="223191"/>
          </a:xfrm>
          <a:prstGeom prst="rect">
            <a:avLst/>
          </a:prstGeom>
          <a:solidFill>
            <a:srgbClr val="FFEBE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exit J</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52" name="テキスト ボックス 51"/>
          <p:cNvSpPr txBox="1"/>
          <p:nvPr/>
        </p:nvSpPr>
        <p:spPr>
          <a:xfrm>
            <a:off x="6927396" y="2154268"/>
            <a:ext cx="258712" cy="250107"/>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A</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53" name="テキスト ボックス 52"/>
          <p:cNvSpPr txBox="1"/>
          <p:nvPr/>
        </p:nvSpPr>
        <p:spPr>
          <a:xfrm>
            <a:off x="5449492" y="2740011"/>
            <a:ext cx="165377" cy="250107"/>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D</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54" name="テキスト ボックス 53"/>
          <p:cNvSpPr txBox="1"/>
          <p:nvPr/>
        </p:nvSpPr>
        <p:spPr>
          <a:xfrm>
            <a:off x="5121381" y="2335914"/>
            <a:ext cx="356418" cy="250107"/>
          </a:xfrm>
          <a:prstGeom prst="rect">
            <a:avLst/>
          </a:prstGeom>
          <a:noFill/>
        </p:spPr>
        <p:txBody>
          <a:bodyPr wrap="square" rtlCol="0">
            <a:spAutoFit/>
          </a:bodyPr>
          <a:lstStyle/>
          <a:p>
            <a:pPr algn="ctr"/>
            <a:r>
              <a:rPr lang="en-US" altLang="ja-JP" sz="1100" dirty="0" smtClean="0">
                <a:latin typeface="HGPｺﾞｼｯｸE" panose="020B0900000000000000" pitchFamily="50" charset="-128"/>
                <a:ea typeface="HGPｺﾞｼｯｸE" panose="020B0900000000000000" pitchFamily="50" charset="-128"/>
              </a:rPr>
              <a:t>B</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55" name="テキスト ボックス 54"/>
          <p:cNvSpPr txBox="1"/>
          <p:nvPr/>
        </p:nvSpPr>
        <p:spPr>
          <a:xfrm>
            <a:off x="6910923" y="2833407"/>
            <a:ext cx="165377" cy="250107"/>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F</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56" name="テキスト ボックス 55"/>
          <p:cNvSpPr txBox="1"/>
          <p:nvPr/>
        </p:nvSpPr>
        <p:spPr>
          <a:xfrm>
            <a:off x="6412109" y="3477349"/>
            <a:ext cx="165377" cy="250107"/>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G</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57" name="テキスト ボックス 56"/>
          <p:cNvSpPr txBox="1"/>
          <p:nvPr/>
        </p:nvSpPr>
        <p:spPr>
          <a:xfrm>
            <a:off x="4959635" y="3422441"/>
            <a:ext cx="165377" cy="250107"/>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E</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58" name="テキスト ボックス 57"/>
          <p:cNvSpPr txBox="1"/>
          <p:nvPr/>
        </p:nvSpPr>
        <p:spPr>
          <a:xfrm>
            <a:off x="4672005" y="4146056"/>
            <a:ext cx="218316" cy="250107"/>
          </a:xfrm>
          <a:prstGeom prst="rect">
            <a:avLst/>
          </a:prstGeom>
          <a:noFill/>
        </p:spPr>
        <p:txBody>
          <a:bodyPr wrap="square" rtlCol="0">
            <a:spAutoFit/>
          </a:bodyPr>
          <a:lstStyle/>
          <a:p>
            <a:pPr algn="ctr"/>
            <a:r>
              <a:rPr lang="en-US" altLang="ja-JP" sz="1100" dirty="0">
                <a:latin typeface="HGPｺﾞｼｯｸE" panose="020B0900000000000000" pitchFamily="50" charset="-128"/>
                <a:ea typeface="HGPｺﾞｼｯｸE" panose="020B0900000000000000" pitchFamily="50" charset="-128"/>
              </a:rPr>
              <a:t>H</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59" name="テキスト ボックス 58"/>
          <p:cNvSpPr txBox="1"/>
          <p:nvPr/>
        </p:nvSpPr>
        <p:spPr>
          <a:xfrm>
            <a:off x="6720520" y="4189655"/>
            <a:ext cx="338927" cy="250107"/>
          </a:xfrm>
          <a:prstGeom prst="rect">
            <a:avLst/>
          </a:prstGeom>
          <a:noFill/>
        </p:spPr>
        <p:txBody>
          <a:bodyPr wrap="square" rtlCol="0">
            <a:spAutoFit/>
          </a:bodyPr>
          <a:lstStyle/>
          <a:p>
            <a:pPr algn="ctr"/>
            <a:r>
              <a:rPr lang="en-US" altLang="ja-JP" sz="1100" dirty="0" smtClean="0">
                <a:latin typeface="HGPｺﾞｼｯｸE" panose="020B0900000000000000" pitchFamily="50" charset="-128"/>
                <a:ea typeface="HGPｺﾞｼｯｸE" panose="020B0900000000000000" pitchFamily="50" charset="-128"/>
              </a:rPr>
              <a:t>J</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60" name="テキスト ボックス 59"/>
          <p:cNvSpPr txBox="1"/>
          <p:nvPr/>
        </p:nvSpPr>
        <p:spPr>
          <a:xfrm>
            <a:off x="5770064" y="3789596"/>
            <a:ext cx="165377" cy="250107"/>
          </a:xfrm>
          <a:prstGeom prst="rect">
            <a:avLst/>
          </a:prstGeom>
          <a:noFill/>
        </p:spPr>
        <p:txBody>
          <a:bodyPr wrap="square" rtlCol="0">
            <a:spAutoFit/>
          </a:bodyPr>
          <a:lstStyle/>
          <a:p>
            <a:pPr algn="ctr"/>
            <a:r>
              <a:rPr kumimoji="1" lang="en-US" altLang="ja-JP" sz="1100" dirty="0" smtClean="0">
                <a:latin typeface="HGPｺﾞｼｯｸE" panose="020B0900000000000000" pitchFamily="50" charset="-128"/>
                <a:ea typeface="HGPｺﾞｼｯｸE" panose="020B0900000000000000" pitchFamily="50" charset="-128"/>
              </a:rPr>
              <a:t>I</a:t>
            </a:r>
            <a:endParaRPr kumimoji="1" lang="ja-JP" altLang="en-US" sz="1100" dirty="0">
              <a:latin typeface="HGPｺﾞｼｯｸE" panose="020B0900000000000000" pitchFamily="50" charset="-128"/>
              <a:ea typeface="HGPｺﾞｼｯｸE" panose="020B0900000000000000" pitchFamily="50" charset="-128"/>
            </a:endParaRPr>
          </a:p>
        </p:txBody>
      </p:sp>
      <p:cxnSp>
        <p:nvCxnSpPr>
          <p:cNvPr id="61" name="曲線コネクタ 60"/>
          <p:cNvCxnSpPr>
            <a:stCxn id="46" idx="2"/>
            <a:endCxn id="81" idx="0"/>
          </p:cNvCxnSpPr>
          <p:nvPr/>
        </p:nvCxnSpPr>
        <p:spPr>
          <a:xfrm rot="5400000">
            <a:off x="4355935" y="2600538"/>
            <a:ext cx="929352" cy="45626"/>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2" name="曲線コネクタ 61"/>
          <p:cNvCxnSpPr>
            <a:stCxn id="72" idx="2"/>
            <a:endCxn id="73" idx="0"/>
          </p:cNvCxnSpPr>
          <p:nvPr/>
        </p:nvCxnSpPr>
        <p:spPr>
          <a:xfrm rot="5400000">
            <a:off x="5718300" y="2685507"/>
            <a:ext cx="277205" cy="527833"/>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3" name="曲線コネクタ 62"/>
          <p:cNvCxnSpPr>
            <a:stCxn id="47" idx="2"/>
            <a:endCxn id="81" idx="0"/>
          </p:cNvCxnSpPr>
          <p:nvPr/>
        </p:nvCxnSpPr>
        <p:spPr>
          <a:xfrm rot="5400000">
            <a:off x="4819257" y="2137217"/>
            <a:ext cx="929351" cy="972267"/>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4" name="曲線コネクタ 63"/>
          <p:cNvCxnSpPr>
            <a:stCxn id="84" idx="2"/>
            <a:endCxn id="75" idx="0"/>
          </p:cNvCxnSpPr>
          <p:nvPr/>
        </p:nvCxnSpPr>
        <p:spPr>
          <a:xfrm rot="5400000">
            <a:off x="6574081" y="2835719"/>
            <a:ext cx="335794" cy="286000"/>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曲線コネクタ 64"/>
          <p:cNvCxnSpPr>
            <a:stCxn id="75" idx="2"/>
            <a:endCxn id="76" idx="0"/>
          </p:cNvCxnSpPr>
          <p:nvPr/>
        </p:nvCxnSpPr>
        <p:spPr>
          <a:xfrm rot="5400000">
            <a:off x="6462298" y="3624086"/>
            <a:ext cx="267872" cy="5487"/>
          </a:xfrm>
          <a:prstGeom prst="curvedConnector3">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6" name="曲線コネクタ 65"/>
          <p:cNvCxnSpPr>
            <a:stCxn id="81" idx="2"/>
            <a:endCxn id="74" idx="0"/>
          </p:cNvCxnSpPr>
          <p:nvPr/>
        </p:nvCxnSpPr>
        <p:spPr>
          <a:xfrm rot="16200000" flipH="1">
            <a:off x="4713730" y="3518370"/>
            <a:ext cx="313344" cy="145209"/>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7" name="曲線コネクタ 66"/>
          <p:cNvCxnSpPr>
            <a:stCxn id="74" idx="2"/>
            <a:endCxn id="49" idx="0"/>
          </p:cNvCxnSpPr>
          <p:nvPr/>
        </p:nvCxnSpPr>
        <p:spPr>
          <a:xfrm rot="5400000">
            <a:off x="4677643" y="4253916"/>
            <a:ext cx="425357" cy="105372"/>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8" name="曲線コネクタ 67"/>
          <p:cNvCxnSpPr>
            <a:stCxn id="76" idx="2"/>
            <a:endCxn id="51" idx="0"/>
          </p:cNvCxnSpPr>
          <p:nvPr/>
        </p:nvCxnSpPr>
        <p:spPr>
          <a:xfrm rot="16200000" flipH="1">
            <a:off x="6463762" y="4236772"/>
            <a:ext cx="412238" cy="152780"/>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9" name="曲線コネクタ 68"/>
          <p:cNvCxnSpPr>
            <a:stCxn id="73" idx="2"/>
            <a:endCxn id="50" idx="0"/>
          </p:cNvCxnSpPr>
          <p:nvPr/>
        </p:nvCxnSpPr>
        <p:spPr>
          <a:xfrm rot="16200000" flipH="1">
            <a:off x="5161897" y="3865393"/>
            <a:ext cx="1084978" cy="222798"/>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70" name="曲線コネクタ 69"/>
          <p:cNvCxnSpPr>
            <a:stCxn id="48" idx="2"/>
            <a:endCxn id="84" idx="0"/>
          </p:cNvCxnSpPr>
          <p:nvPr/>
        </p:nvCxnSpPr>
        <p:spPr>
          <a:xfrm rot="16200000" flipH="1">
            <a:off x="6658646" y="2238213"/>
            <a:ext cx="305871" cy="146793"/>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1" name="テキスト ボックス 70"/>
          <p:cNvSpPr txBox="1"/>
          <p:nvPr/>
        </p:nvSpPr>
        <p:spPr>
          <a:xfrm>
            <a:off x="4525769" y="2390837"/>
            <a:ext cx="356418" cy="250107"/>
          </a:xfrm>
          <a:prstGeom prst="rect">
            <a:avLst/>
          </a:prstGeom>
          <a:noFill/>
        </p:spPr>
        <p:txBody>
          <a:bodyPr wrap="square" rtlCol="0">
            <a:spAutoFit/>
          </a:bodyPr>
          <a:lstStyle/>
          <a:p>
            <a:pPr algn="ctr"/>
            <a:r>
              <a:rPr lang="en-US" altLang="ja-JP" sz="1100" dirty="0">
                <a:latin typeface="HGPｺﾞｼｯｸE" panose="020B0900000000000000" pitchFamily="50" charset="-128"/>
                <a:ea typeface="HGPｺﾞｼｯｸE" panose="020B0900000000000000" pitchFamily="50" charset="-128"/>
              </a:rPr>
              <a:t>C</a:t>
            </a:r>
            <a:endParaRPr kumimoji="1" lang="ja-JP" altLang="en-US" sz="1100" dirty="0">
              <a:latin typeface="HGPｺﾞｼｯｸE" panose="020B0900000000000000" pitchFamily="50" charset="-128"/>
              <a:ea typeface="HGPｺﾞｼｯｸE" panose="020B0900000000000000" pitchFamily="50" charset="-128"/>
            </a:endParaRPr>
          </a:p>
        </p:txBody>
      </p:sp>
      <p:sp>
        <p:nvSpPr>
          <p:cNvPr id="72" name="正方形/長方形 71"/>
          <p:cNvSpPr/>
          <p:nvPr/>
        </p:nvSpPr>
        <p:spPr>
          <a:xfrm>
            <a:off x="5770065" y="2464545"/>
            <a:ext cx="701509" cy="346277"/>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read A</a:t>
            </a:r>
          </a:p>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write D</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73" name="正方形/長方形 72"/>
          <p:cNvSpPr/>
          <p:nvPr/>
        </p:nvSpPr>
        <p:spPr>
          <a:xfrm>
            <a:off x="5242232" y="3088026"/>
            <a:ext cx="701509" cy="346277"/>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read D</a:t>
            </a:r>
          </a:p>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write I</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74" name="正方形/長方形 73"/>
          <p:cNvSpPr/>
          <p:nvPr/>
        </p:nvSpPr>
        <p:spPr>
          <a:xfrm>
            <a:off x="4592252" y="3747647"/>
            <a:ext cx="701509" cy="346277"/>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read E</a:t>
            </a:r>
          </a:p>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write H</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75" name="正方形/長方形 74"/>
          <p:cNvSpPr/>
          <p:nvPr/>
        </p:nvSpPr>
        <p:spPr>
          <a:xfrm>
            <a:off x="6248223" y="3146616"/>
            <a:ext cx="701509" cy="346277"/>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read F</a:t>
            </a:r>
          </a:p>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write G</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76" name="正方形/長方形 75"/>
          <p:cNvSpPr/>
          <p:nvPr/>
        </p:nvSpPr>
        <p:spPr>
          <a:xfrm>
            <a:off x="6242736" y="3760766"/>
            <a:ext cx="701509" cy="346277"/>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read G</a:t>
            </a:r>
          </a:p>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write J</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81" name="正方形/長方形 80"/>
          <p:cNvSpPr/>
          <p:nvPr/>
        </p:nvSpPr>
        <p:spPr>
          <a:xfrm>
            <a:off x="4447043" y="3088026"/>
            <a:ext cx="701509" cy="346277"/>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read B,C</a:t>
            </a:r>
          </a:p>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write E</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sp>
        <p:nvSpPr>
          <p:cNvPr id="84" name="正方形/長方形 83"/>
          <p:cNvSpPr/>
          <p:nvPr/>
        </p:nvSpPr>
        <p:spPr>
          <a:xfrm>
            <a:off x="6534223" y="2464545"/>
            <a:ext cx="701509" cy="346277"/>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HGPｺﾞｼｯｸE" panose="020B0900000000000000" pitchFamily="50" charset="-128"/>
                <a:ea typeface="HGPｺﾞｼｯｸE" panose="020B0900000000000000" pitchFamily="50" charset="-128"/>
              </a:rPr>
              <a:t>read A</a:t>
            </a:r>
          </a:p>
          <a:p>
            <a:pPr algn="ctr"/>
            <a:r>
              <a:rPr lang="en-US" altLang="ja-JP" sz="1100" dirty="0" smtClean="0">
                <a:solidFill>
                  <a:schemeClr val="tx1"/>
                </a:solidFill>
                <a:latin typeface="HGPｺﾞｼｯｸE" panose="020B0900000000000000" pitchFamily="50" charset="-128"/>
                <a:ea typeface="HGPｺﾞｼｯｸE" panose="020B0900000000000000" pitchFamily="50" charset="-128"/>
              </a:rPr>
              <a:t>write F</a:t>
            </a:r>
            <a:endParaRPr kumimoji="1" lang="ja-JP" altLang="en-US" sz="1100" dirty="0">
              <a:solidFill>
                <a:schemeClr val="tx1"/>
              </a:solidFill>
              <a:latin typeface="HGPｺﾞｼｯｸE" panose="020B0900000000000000" pitchFamily="50" charset="-128"/>
              <a:ea typeface="HGPｺﾞｼｯｸE" panose="020B0900000000000000" pitchFamily="50" charset="-128"/>
            </a:endParaRPr>
          </a:p>
        </p:txBody>
      </p:sp>
      <p:cxnSp>
        <p:nvCxnSpPr>
          <p:cNvPr id="121" name="曲線コネクタ 120"/>
          <p:cNvCxnSpPr>
            <a:stCxn id="48" idx="2"/>
            <a:endCxn id="72" idx="0"/>
          </p:cNvCxnSpPr>
          <p:nvPr/>
        </p:nvCxnSpPr>
        <p:spPr>
          <a:xfrm rot="5400000">
            <a:off x="6276569" y="2002927"/>
            <a:ext cx="305870" cy="617367"/>
          </a:xfrm>
          <a:prstGeom prst="curved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30" name="テキスト ボックス 129"/>
          <p:cNvSpPr txBox="1"/>
          <p:nvPr/>
        </p:nvSpPr>
        <p:spPr>
          <a:xfrm>
            <a:off x="1644653" y="1444967"/>
            <a:ext cx="1296397" cy="369332"/>
          </a:xfrm>
          <a:prstGeom prst="rect">
            <a:avLst/>
          </a:prstGeom>
          <a:noFill/>
        </p:spPr>
        <p:txBody>
          <a:bodyPr wrap="square" rtlCol="0">
            <a:spAutoFit/>
          </a:bodyPr>
          <a:lstStyle/>
          <a:p>
            <a:pPr algn="ctr"/>
            <a:r>
              <a:rPr kumimoji="1" lang="ja-JP" altLang="en-US" dirty="0" smtClean="0">
                <a:latin typeface="HGPｺﾞｼｯｸE" panose="020B0900000000000000" pitchFamily="50" charset="-128"/>
                <a:ea typeface="HGPｺﾞｼｯｸE" panose="020B0900000000000000" pitchFamily="50" charset="-128"/>
              </a:rPr>
              <a:t>詳細化なし</a:t>
            </a:r>
            <a:endParaRPr kumimoji="1" lang="ja-JP" altLang="en-US" dirty="0">
              <a:latin typeface="HGPｺﾞｼｯｸE" panose="020B0900000000000000" pitchFamily="50" charset="-128"/>
              <a:ea typeface="HGPｺﾞｼｯｸE" panose="020B0900000000000000" pitchFamily="50" charset="-128"/>
            </a:endParaRPr>
          </a:p>
        </p:txBody>
      </p:sp>
      <p:sp>
        <p:nvSpPr>
          <p:cNvPr id="131" name="テキスト ボックス 130"/>
          <p:cNvSpPr txBox="1"/>
          <p:nvPr/>
        </p:nvSpPr>
        <p:spPr>
          <a:xfrm>
            <a:off x="5175177" y="1444969"/>
            <a:ext cx="1296397" cy="369332"/>
          </a:xfrm>
          <a:prstGeom prst="rect">
            <a:avLst/>
          </a:prstGeom>
          <a:noFill/>
        </p:spPr>
        <p:txBody>
          <a:bodyPr wrap="square" rtlCol="0">
            <a:spAutoFit/>
          </a:bodyPr>
          <a:lstStyle/>
          <a:p>
            <a:pPr algn="ctr"/>
            <a:r>
              <a:rPr kumimoji="1" lang="ja-JP" altLang="en-US" dirty="0" smtClean="0">
                <a:latin typeface="HGPｺﾞｼｯｸE" panose="020B0900000000000000" pitchFamily="50" charset="-128"/>
                <a:ea typeface="HGPｺﾞｼｯｸE" panose="020B0900000000000000" pitchFamily="50" charset="-128"/>
              </a:rPr>
              <a:t>詳細化あり</a:t>
            </a:r>
            <a:endParaRPr kumimoji="1" lang="ja-JP" altLang="en-US" dirty="0">
              <a:latin typeface="HGPｺﾞｼｯｸE" panose="020B0900000000000000" pitchFamily="50" charset="-128"/>
              <a:ea typeface="HGPｺﾞｼｯｸE" panose="020B0900000000000000" pitchFamily="50" charset="-128"/>
            </a:endParaRPr>
          </a:p>
        </p:txBody>
      </p:sp>
      <p:graphicFrame>
        <p:nvGraphicFramePr>
          <p:cNvPr id="135" name="表 134"/>
          <p:cNvGraphicFramePr>
            <a:graphicFrameLocks noGrp="1"/>
          </p:cNvGraphicFramePr>
          <p:nvPr>
            <p:extLst>
              <p:ext uri="{D42A27DB-BD31-4B8C-83A1-F6EECF244321}">
                <p14:modId xmlns:p14="http://schemas.microsoft.com/office/powerpoint/2010/main" val="627804848"/>
              </p:ext>
            </p:extLst>
          </p:nvPr>
        </p:nvGraphicFramePr>
        <p:xfrm>
          <a:off x="612190" y="5013176"/>
          <a:ext cx="3167724" cy="1342379"/>
        </p:xfrm>
        <a:graphic>
          <a:graphicData uri="http://schemas.openxmlformats.org/drawingml/2006/table">
            <a:tbl>
              <a:tblPr firstRow="1" firstCol="1" bandRow="1">
                <a:tableStyleId>{93296810-A885-4BE3-A3E7-6D5BEEA58F35}</a:tableStyleId>
              </a:tblPr>
              <a:tblGrid>
                <a:gridCol w="791931"/>
                <a:gridCol w="791931"/>
                <a:gridCol w="791931"/>
                <a:gridCol w="791931"/>
              </a:tblGrid>
              <a:tr h="334910">
                <a:tc>
                  <a:txBody>
                    <a:bodyPr/>
                    <a:lstStyle/>
                    <a:p>
                      <a:pPr algn="ct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A</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B</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C</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H</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I</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7649">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J</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bl>
          </a:graphicData>
        </a:graphic>
      </p:graphicFrame>
      <p:graphicFrame>
        <p:nvGraphicFramePr>
          <p:cNvPr id="136" name="表 135"/>
          <p:cNvGraphicFramePr>
            <a:graphicFrameLocks noGrp="1"/>
          </p:cNvGraphicFramePr>
          <p:nvPr>
            <p:extLst>
              <p:ext uri="{D42A27DB-BD31-4B8C-83A1-F6EECF244321}">
                <p14:modId xmlns:p14="http://schemas.microsoft.com/office/powerpoint/2010/main" val="886444607"/>
              </p:ext>
            </p:extLst>
          </p:nvPr>
        </p:nvGraphicFramePr>
        <p:xfrm>
          <a:off x="4121263" y="5013176"/>
          <a:ext cx="3233228" cy="1342379"/>
        </p:xfrm>
        <a:graphic>
          <a:graphicData uri="http://schemas.openxmlformats.org/drawingml/2006/table">
            <a:tbl>
              <a:tblPr firstRow="1" firstCol="1" bandRow="1">
                <a:tableStyleId>{93296810-A885-4BE3-A3E7-6D5BEEA58F35}</a:tableStyleId>
              </a:tblPr>
              <a:tblGrid>
                <a:gridCol w="808307"/>
                <a:gridCol w="808307"/>
                <a:gridCol w="808307"/>
                <a:gridCol w="808307"/>
              </a:tblGrid>
              <a:tr h="334910">
                <a:tc>
                  <a:txBody>
                    <a:bodyPr/>
                    <a:lstStyle/>
                    <a:p>
                      <a:pPr algn="ct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A</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B</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C</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H</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1" dirty="0" smtClean="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I</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7649">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J</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bl>
          </a:graphicData>
        </a:graphic>
      </p:graphicFrame>
      <p:sp>
        <p:nvSpPr>
          <p:cNvPr id="137" name="角丸四角形吹き出し 136"/>
          <p:cNvSpPr/>
          <p:nvPr/>
        </p:nvSpPr>
        <p:spPr>
          <a:xfrm>
            <a:off x="7452320" y="2059238"/>
            <a:ext cx="1423550" cy="686706"/>
          </a:xfrm>
          <a:prstGeom prst="wedgeRoundRectCallout">
            <a:avLst>
              <a:gd name="adj1" fmla="val -61631"/>
              <a:gd name="adj2" fmla="val 29836"/>
              <a:gd name="adj3" fmla="val 16667"/>
            </a:avLst>
          </a:prstGeom>
          <a:solidFill>
            <a:srgbClr val="EBF9F0"/>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HGPｺﾞｼｯｸE" panose="020B0900000000000000" pitchFamily="50" charset="-128"/>
                <a:ea typeface="HGPｺﾞｼｯｸE" panose="020B0900000000000000" pitchFamily="50" charset="-128"/>
              </a:rPr>
              <a:t>write</a:t>
            </a:r>
            <a:r>
              <a:rPr lang="ja-JP" altLang="en-US" sz="1600" dirty="0" smtClean="0">
                <a:solidFill>
                  <a:schemeClr val="tx1"/>
                </a:solidFill>
                <a:latin typeface="HGPｺﾞｼｯｸE" panose="020B0900000000000000" pitchFamily="50" charset="-128"/>
                <a:ea typeface="HGPｺﾞｼｯｸE" panose="020B0900000000000000" pitchFamily="50" charset="-128"/>
              </a:rPr>
              <a:t> ごとに</a:t>
            </a:r>
            <a:endParaRPr kumimoji="1" lang="en-US" altLang="ja-JP" sz="1600" dirty="0" smtClean="0">
              <a:solidFill>
                <a:schemeClr val="tx1"/>
              </a:solidFill>
              <a:latin typeface="HGPｺﾞｼｯｸE" panose="020B0900000000000000" pitchFamily="50" charset="-128"/>
              <a:ea typeface="HGPｺﾞｼｯｸE" panose="020B0900000000000000" pitchFamily="50" charset="-128"/>
            </a:endParaRPr>
          </a:p>
          <a:p>
            <a:pPr algn="ct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ノードの分割</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138" name="角丸四角形吹き出し 137"/>
          <p:cNvSpPr/>
          <p:nvPr/>
        </p:nvSpPr>
        <p:spPr>
          <a:xfrm>
            <a:off x="7459654" y="4900441"/>
            <a:ext cx="1416216" cy="686706"/>
          </a:xfrm>
          <a:prstGeom prst="wedgeRoundRectCallout">
            <a:avLst>
              <a:gd name="adj1" fmla="val -58562"/>
              <a:gd name="adj2" fmla="val 33569"/>
              <a:gd name="adj3" fmla="val 16667"/>
            </a:avLst>
          </a:prstGeom>
          <a:solidFill>
            <a:srgbClr val="EBF9F0"/>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より正確な</a:t>
            </a:r>
            <a:endParaRPr kumimoji="1" lang="en-US" altLang="ja-JP" sz="1600" dirty="0" smtClean="0">
              <a:solidFill>
                <a:schemeClr val="tx1"/>
              </a:solidFill>
              <a:latin typeface="HGPｺﾞｼｯｸE" panose="020B0900000000000000" pitchFamily="50" charset="-128"/>
              <a:ea typeface="HGPｺﾞｼｯｸE" panose="020B0900000000000000" pitchFamily="50" charset="-128"/>
            </a:endParaRPr>
          </a:p>
          <a:p>
            <a:pPr algn="ct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対応表</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3" name="スライド番号プレースホルダー 2"/>
          <p:cNvSpPr>
            <a:spLocks noGrp="1"/>
          </p:cNvSpPr>
          <p:nvPr>
            <p:ph type="sldNum" sz="quarter" idx="12"/>
          </p:nvPr>
        </p:nvSpPr>
        <p:spPr/>
        <p:txBody>
          <a:bodyPr/>
          <a:lstStyle/>
          <a:p>
            <a:fld id="{BF0FB649-CAF6-47C7-8793-6679D20694D9}" type="slidenum">
              <a:rPr lang="en-US" altLang="ja-JP" smtClean="0"/>
              <a:pPr/>
              <a:t>13</a:t>
            </a:fld>
            <a:endParaRPr lang="en-US" altLang="ja-JP"/>
          </a:p>
        </p:txBody>
      </p:sp>
    </p:spTree>
    <p:extLst>
      <p:ext uri="{BB962C8B-B14F-4D97-AF65-F5344CB8AC3E}">
        <p14:creationId xmlns:p14="http://schemas.microsoft.com/office/powerpoint/2010/main" val="2166667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ケーススタディ</a:t>
            </a:r>
            <a:endParaRPr kumimoji="1" lang="ja-JP" altLang="en-US" dirty="0"/>
          </a:p>
        </p:txBody>
      </p:sp>
      <p:sp>
        <p:nvSpPr>
          <p:cNvPr id="3" name="コンテンツ プレースホルダー 2"/>
          <p:cNvSpPr>
            <a:spLocks noGrp="1"/>
          </p:cNvSpPr>
          <p:nvPr>
            <p:ph idx="1"/>
          </p:nvPr>
        </p:nvSpPr>
        <p:spPr>
          <a:xfrm>
            <a:off x="457200" y="1600201"/>
            <a:ext cx="8229600" cy="2620888"/>
          </a:xfrm>
        </p:spPr>
        <p:txBody>
          <a:bodyPr/>
          <a:lstStyle/>
          <a:p>
            <a:pPr marL="0" indent="0">
              <a:buNone/>
            </a:pPr>
            <a:r>
              <a:rPr kumimoji="1" lang="ja-JP" altLang="en-US" dirty="0" smtClean="0"/>
              <a:t>実際に稼働しているバッチ処理システムの ２１９コ の</a:t>
            </a:r>
            <a:r>
              <a:rPr lang="ja-JP" altLang="en-US" dirty="0" smtClean="0"/>
              <a:t>ジョブネット</a:t>
            </a:r>
            <a:r>
              <a:rPr lang="ja-JP" altLang="en-US" dirty="0"/>
              <a:t>に提案手法を</a:t>
            </a:r>
            <a:r>
              <a:rPr lang="ja-JP" altLang="en-US" dirty="0" smtClean="0"/>
              <a:t>適用．４項目の調査を行った．</a:t>
            </a:r>
            <a:endParaRPr kumimoji="1" lang="en-US" altLang="ja-JP" dirty="0" smtClean="0"/>
          </a:p>
          <a:p>
            <a:pPr marL="0" indent="0">
              <a:buNone/>
            </a:pPr>
            <a:endParaRPr kumimoji="1" lang="en-US" altLang="ja-JP" dirty="0" smtClean="0"/>
          </a:p>
          <a:p>
            <a:pPr marL="0" indent="0">
              <a:buNone/>
            </a:pPr>
            <a:r>
              <a:rPr lang="ja-JP" altLang="en-US" dirty="0" smtClean="0"/>
              <a:t>対象システム</a:t>
            </a:r>
            <a:endParaRPr lang="en-US" altLang="ja-JP" dirty="0" smtClean="0"/>
          </a:p>
          <a:p>
            <a:r>
              <a:rPr lang="ja-JP" altLang="en-US" dirty="0"/>
              <a:t>金融</a:t>
            </a:r>
            <a:r>
              <a:rPr lang="ja-JP" altLang="en-US" dirty="0" smtClean="0"/>
              <a:t>機関の融資業務システム</a:t>
            </a:r>
            <a:endParaRPr lang="en-US" altLang="ja-JP" dirty="0" smtClean="0"/>
          </a:p>
          <a:p>
            <a:r>
              <a:rPr kumimoji="1" lang="ja-JP" altLang="en-US" dirty="0" smtClean="0"/>
              <a:t>２０００年に開発</a:t>
            </a:r>
            <a:endParaRPr kumimoji="1" lang="en-US" altLang="ja-JP" dirty="0" smtClean="0"/>
          </a:p>
        </p:txBody>
      </p:sp>
      <p:sp>
        <p:nvSpPr>
          <p:cNvPr id="4" name="コンテンツ プレースホルダー 2"/>
          <p:cNvSpPr txBox="1">
            <a:spLocks/>
          </p:cNvSpPr>
          <p:nvPr/>
        </p:nvSpPr>
        <p:spPr bwMode="auto">
          <a:xfrm>
            <a:off x="683568" y="4725144"/>
            <a:ext cx="7725544" cy="13576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kern="0" dirty="0" smtClean="0"/>
              <a:t>※</a:t>
            </a:r>
            <a:r>
              <a:rPr lang="ja-JP" altLang="en-US" kern="0" dirty="0" smtClean="0"/>
              <a:t> 対象システムには</a:t>
            </a:r>
            <a:r>
              <a:rPr lang="en-US" altLang="ja-JP" kern="0" dirty="0" smtClean="0"/>
              <a:t>COBOL</a:t>
            </a:r>
            <a:r>
              <a:rPr lang="ja-JP" altLang="en-US" kern="0" dirty="0" smtClean="0"/>
              <a:t>以外のプログラムが存在</a:t>
            </a:r>
            <a:endParaRPr lang="en-US" altLang="ja-JP" kern="0" dirty="0" smtClean="0"/>
          </a:p>
          <a:p>
            <a:pPr marL="0" indent="0">
              <a:buFontTx/>
              <a:buNone/>
            </a:pPr>
            <a:r>
              <a:rPr lang="ja-JP" altLang="en-US" kern="0" dirty="0" smtClean="0"/>
              <a:t>（メインフレームコンピュータのユーティリティプログラム）</a:t>
            </a:r>
            <a:endParaRPr lang="en-US" altLang="ja-JP" kern="0" dirty="0" smtClean="0"/>
          </a:p>
          <a:p>
            <a:pPr marL="0" indent="0">
              <a:buFontTx/>
              <a:buNone/>
            </a:pPr>
            <a:r>
              <a:rPr lang="ja-JP" altLang="en-US" kern="0" dirty="0" smtClean="0"/>
              <a:t>これらは「読み書きしない」ものとして解析対象から除外</a:t>
            </a:r>
            <a:endParaRPr lang="ja-JP" altLang="en-US" kern="0" dirty="0"/>
          </a:p>
        </p:txBody>
      </p:sp>
      <p:sp>
        <p:nvSpPr>
          <p:cNvPr id="5" name="スライド番号プレースホルダー 4"/>
          <p:cNvSpPr>
            <a:spLocks noGrp="1"/>
          </p:cNvSpPr>
          <p:nvPr>
            <p:ph type="sldNum" sz="quarter" idx="12"/>
          </p:nvPr>
        </p:nvSpPr>
        <p:spPr/>
        <p:txBody>
          <a:bodyPr/>
          <a:lstStyle/>
          <a:p>
            <a:fld id="{BF0FB649-CAF6-47C7-8793-6679D20694D9}" type="slidenum">
              <a:rPr lang="en-US" altLang="ja-JP" smtClean="0"/>
              <a:pPr/>
              <a:t>14</a:t>
            </a:fld>
            <a:endParaRPr lang="en-US" altLang="ja-JP"/>
          </a:p>
        </p:txBody>
      </p:sp>
    </p:spTree>
    <p:extLst>
      <p:ext uri="{BB962C8B-B14F-4D97-AF65-F5344CB8AC3E}">
        <p14:creationId xmlns:p14="http://schemas.microsoft.com/office/powerpoint/2010/main" val="26600065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調査</a:t>
            </a:r>
            <a:r>
              <a:rPr lang="en-US" altLang="ja-JP" dirty="0" smtClean="0"/>
              <a:t>1. </a:t>
            </a:r>
            <a:r>
              <a:rPr kumimoji="1" lang="ja-JP" altLang="en-US" dirty="0" smtClean="0"/>
              <a:t>各データセット数</a:t>
            </a:r>
            <a:endParaRPr kumimoji="1" lang="ja-JP" altLang="en-US" dirty="0"/>
          </a:p>
        </p:txBody>
      </p:sp>
      <p:graphicFrame>
        <p:nvGraphicFramePr>
          <p:cNvPr id="8" name="表 7"/>
          <p:cNvGraphicFramePr>
            <a:graphicFrameLocks noGrp="1"/>
          </p:cNvGraphicFramePr>
          <p:nvPr>
            <p:extLst>
              <p:ext uri="{D42A27DB-BD31-4B8C-83A1-F6EECF244321}">
                <p14:modId xmlns:p14="http://schemas.microsoft.com/office/powerpoint/2010/main" val="2723441286"/>
              </p:ext>
            </p:extLst>
          </p:nvPr>
        </p:nvGraphicFramePr>
        <p:xfrm>
          <a:off x="1169329" y="3284984"/>
          <a:ext cx="6768750" cy="1854200"/>
        </p:xfrm>
        <a:graphic>
          <a:graphicData uri="http://schemas.openxmlformats.org/drawingml/2006/table">
            <a:tbl>
              <a:tblPr firstRow="1" firstCol="1" bandRow="1">
                <a:tableStyleId>{21E4AEA4-8DFA-4A89-87EB-49C32662AFE0}</a:tableStyleId>
              </a:tblPr>
              <a:tblGrid>
                <a:gridCol w="1353750"/>
                <a:gridCol w="1157149"/>
                <a:gridCol w="1296144"/>
                <a:gridCol w="1152128"/>
                <a:gridCol w="1809579"/>
              </a:tblGrid>
              <a:tr h="370840">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ctr"/>
                      <a:r>
                        <a:rPr kumimoji="1" lang="en-US" altLang="ja-JP" dirty="0" smtClean="0">
                          <a:latin typeface="メイリオ" panose="020B0604030504040204" pitchFamily="50" charset="-128"/>
                          <a:ea typeface="メイリオ" panose="020B0604030504040204" pitchFamily="50" charset="-128"/>
                        </a:rPr>
                        <a:t>| I |</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ctr"/>
                      <a:r>
                        <a:rPr kumimoji="1" lang="en-US" altLang="ja-JP" dirty="0" smtClean="0">
                          <a:latin typeface="メイリオ" panose="020B0604030504040204" pitchFamily="50" charset="-128"/>
                          <a:ea typeface="メイリオ" panose="020B0604030504040204" pitchFamily="50" charset="-128"/>
                        </a:rPr>
                        <a:t>|O|</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ctr"/>
                      <a:r>
                        <a:rPr kumimoji="1" lang="en-US" altLang="ja-JP" dirty="0" smtClean="0">
                          <a:latin typeface="メイリオ" panose="020B0604030504040204" pitchFamily="50" charset="-128"/>
                          <a:ea typeface="メイリオ" panose="020B0604030504040204" pitchFamily="50" charset="-128"/>
                        </a:rPr>
                        <a:t>|M|</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ctr"/>
                      <a:r>
                        <a:rPr kumimoji="1" lang="en-US" altLang="ja-JP" dirty="0" smtClean="0">
                          <a:latin typeface="メイリオ" panose="020B0604030504040204" pitchFamily="50" charset="-128"/>
                          <a:ea typeface="メイリオ" panose="020B0604030504040204" pitchFamily="50" charset="-128"/>
                        </a:rPr>
                        <a:t>|I </a:t>
                      </a:r>
                      <a:r>
                        <a:rPr kumimoji="1" lang="ja-JP" altLang="en-US" dirty="0" smtClean="0">
                          <a:latin typeface="メイリオ" panose="020B0604030504040204" pitchFamily="50" charset="-128"/>
                          <a:ea typeface="メイリオ" panose="020B0604030504040204" pitchFamily="50" charset="-128"/>
                        </a:rPr>
                        <a:t>∪ </a:t>
                      </a:r>
                      <a:r>
                        <a:rPr kumimoji="1" lang="en-US" altLang="ja-JP" dirty="0" smtClean="0">
                          <a:latin typeface="メイリオ" panose="020B0604030504040204" pitchFamily="50" charset="-128"/>
                          <a:ea typeface="メイリオ" panose="020B0604030504040204" pitchFamily="50" charset="-128"/>
                        </a:rPr>
                        <a:t>O </a:t>
                      </a:r>
                      <a:r>
                        <a:rPr kumimoji="1" lang="ja-JP" altLang="en-US" dirty="0" smtClean="0">
                          <a:latin typeface="メイリオ" panose="020B0604030504040204" pitchFamily="50" charset="-128"/>
                          <a:ea typeface="メイリオ" panose="020B0604030504040204" pitchFamily="50" charset="-128"/>
                        </a:rPr>
                        <a:t>∪</a:t>
                      </a:r>
                      <a:r>
                        <a:rPr kumimoji="1" lang="en-US" altLang="ja-JP" dirty="0" smtClean="0">
                          <a:latin typeface="メイリオ" panose="020B0604030504040204" pitchFamily="50" charset="-128"/>
                          <a:ea typeface="メイリオ" panose="020B0604030504040204" pitchFamily="50" charset="-128"/>
                        </a:rPr>
                        <a:t>M|</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Min.</a:t>
                      </a: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1.0</a:t>
                      </a: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1.0</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0.0</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2.0</a:t>
                      </a:r>
                      <a:endParaRPr kumimoji="1" lang="ja-JP" altLang="en-US" dirty="0">
                        <a:latin typeface="メイリオ" panose="020B0604030504040204" pitchFamily="50" charset="-128"/>
                        <a:ea typeface="メイリオ" panose="020B0604030504040204" pitchFamily="50" charset="-128"/>
                      </a:endParaRPr>
                    </a:p>
                  </a:txBody>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Median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81.0</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117.0</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0.0</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308.0</a:t>
                      </a:r>
                      <a:endParaRPr kumimoji="1" lang="ja-JP" altLang="en-US" dirty="0">
                        <a:latin typeface="メイリオ" panose="020B0604030504040204" pitchFamily="50" charset="-128"/>
                        <a:ea typeface="メイリオ" panose="020B0604030504040204" pitchFamily="50" charset="-128"/>
                      </a:endParaRPr>
                    </a:p>
                  </a:txBody>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Mean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317.0</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283.6</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1.5</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602.0</a:t>
                      </a:r>
                      <a:endParaRPr kumimoji="1" lang="ja-JP" altLang="en-US" dirty="0">
                        <a:latin typeface="メイリオ" panose="020B0604030504040204" pitchFamily="50" charset="-128"/>
                        <a:ea typeface="メイリオ" panose="020B0604030504040204" pitchFamily="50" charset="-128"/>
                      </a:endParaRPr>
                    </a:p>
                  </a:txBody>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Max.</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951.0</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760.0</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117</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1711.0</a:t>
                      </a:r>
                      <a:endParaRPr kumimoji="1" lang="ja-JP" altLang="en-US" dirty="0">
                        <a:latin typeface="メイリオ" panose="020B0604030504040204" pitchFamily="50" charset="-128"/>
                        <a:ea typeface="メイリオ" panose="020B0604030504040204" pitchFamily="50" charset="-128"/>
                      </a:endParaRPr>
                    </a:p>
                  </a:txBody>
                  <a:tcPr/>
                </a:tc>
              </a:tr>
            </a:tbl>
          </a:graphicData>
        </a:graphic>
      </p:graphicFrame>
      <p:sp>
        <p:nvSpPr>
          <p:cNvPr id="9" name="コンテンツ プレースホルダー 2"/>
          <p:cNvSpPr>
            <a:spLocks noGrp="1"/>
          </p:cNvSpPr>
          <p:nvPr>
            <p:ph idx="1"/>
          </p:nvPr>
        </p:nvSpPr>
        <p:spPr>
          <a:xfrm>
            <a:off x="465746" y="1568980"/>
            <a:ext cx="6410510" cy="1499980"/>
          </a:xfrm>
        </p:spPr>
        <p:txBody>
          <a:bodyPr/>
          <a:lstStyle/>
          <a:p>
            <a:pPr marL="0" indent="0">
              <a:buNone/>
            </a:pPr>
            <a:r>
              <a:rPr kumimoji="1" lang="ja-JP" altLang="en-US" dirty="0" smtClean="0"/>
              <a:t>詳細化なしの場合の各データセットの数を調査</a:t>
            </a:r>
            <a:endParaRPr kumimoji="1" lang="en-US" altLang="ja-JP" dirty="0" smtClean="0"/>
          </a:p>
          <a:p>
            <a:r>
              <a:rPr kumimoji="1" lang="ja-JP" altLang="en-US" sz="2000" dirty="0" smtClean="0"/>
              <a:t>初期入力</a:t>
            </a:r>
            <a:r>
              <a:rPr lang="ja-JP" altLang="en-US" sz="2000" dirty="0"/>
              <a:t>データセット </a:t>
            </a:r>
            <a:r>
              <a:rPr lang="en-US" altLang="ja-JP" sz="2000" dirty="0">
                <a:latin typeface="メイリオ" panose="020B0604030504040204" pitchFamily="50" charset="-128"/>
                <a:ea typeface="メイリオ" panose="020B0604030504040204" pitchFamily="50" charset="-128"/>
              </a:rPr>
              <a:t>(I)</a:t>
            </a:r>
            <a:endParaRPr kumimoji="1" lang="en-US" altLang="ja-JP" sz="2000" dirty="0" smtClean="0"/>
          </a:p>
          <a:p>
            <a:r>
              <a:rPr kumimoji="1" lang="ja-JP" altLang="en-US" sz="2000" dirty="0" smtClean="0"/>
              <a:t>最終出力</a:t>
            </a:r>
            <a:r>
              <a:rPr lang="ja-JP" altLang="en-US" sz="2000" dirty="0"/>
              <a:t>データセット </a:t>
            </a:r>
            <a:r>
              <a:rPr lang="en-US" altLang="ja-JP" sz="2000" dirty="0"/>
              <a:t>(</a:t>
            </a:r>
            <a:r>
              <a:rPr lang="en-US" altLang="ja-JP" sz="2000" dirty="0">
                <a:latin typeface="メイリオ" panose="020B0604030504040204" pitchFamily="50" charset="-128"/>
                <a:ea typeface="メイリオ" panose="020B0604030504040204" pitchFamily="50" charset="-128"/>
              </a:rPr>
              <a:t>O</a:t>
            </a:r>
            <a:r>
              <a:rPr lang="en-US" altLang="ja-JP" sz="2000" dirty="0"/>
              <a:t>)</a:t>
            </a:r>
            <a:endParaRPr kumimoji="1" lang="en-US" altLang="ja-JP" sz="2000" dirty="0" smtClean="0"/>
          </a:p>
          <a:p>
            <a:r>
              <a:rPr kumimoji="1" lang="ja-JP" altLang="en-US" sz="2000" dirty="0" smtClean="0"/>
              <a:t>中間データセット </a:t>
            </a:r>
            <a:r>
              <a:rPr lang="en-US" altLang="ja-JP" sz="2000" dirty="0" smtClean="0"/>
              <a:t>(</a:t>
            </a:r>
            <a:r>
              <a:rPr lang="en-US" altLang="ja-JP" sz="2000" dirty="0">
                <a:latin typeface="メイリオ" panose="020B0604030504040204" pitchFamily="50" charset="-128"/>
                <a:ea typeface="メイリオ" panose="020B0604030504040204" pitchFamily="50" charset="-128"/>
              </a:rPr>
              <a:t>M</a:t>
            </a:r>
            <a:r>
              <a:rPr lang="en-US" altLang="ja-JP" sz="2000" dirty="0" smtClean="0"/>
              <a:t>)</a:t>
            </a:r>
            <a:endParaRPr lang="ja-JP" altLang="en-US" sz="2000" dirty="0"/>
          </a:p>
        </p:txBody>
      </p:sp>
      <p:sp>
        <p:nvSpPr>
          <p:cNvPr id="11" name="四角形吹き出し 10"/>
          <p:cNvSpPr/>
          <p:nvPr/>
        </p:nvSpPr>
        <p:spPr>
          <a:xfrm>
            <a:off x="1259632" y="5329661"/>
            <a:ext cx="6661889" cy="979659"/>
          </a:xfrm>
          <a:prstGeom prst="wedgeRectCallout">
            <a:avLst>
              <a:gd name="adj1" fmla="val -30078"/>
              <a:gd name="adj2" fmla="val -46564"/>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spcBef>
                <a:spcPct val="20000"/>
              </a:spcBef>
              <a:spcAft>
                <a:spcPct val="0"/>
              </a:spcAft>
            </a:pPr>
            <a:r>
              <a:rPr lang="ja-JP" altLang="en-US" sz="2400" kern="0" dirty="0" smtClean="0">
                <a:solidFill>
                  <a:schemeClr val="tx1"/>
                </a:solidFill>
                <a:latin typeface="HGPｺﾞｼｯｸE" panose="020B0900000000000000" pitchFamily="50" charset="-128"/>
                <a:ea typeface="HGPｺﾞｼｯｸE" panose="020B0900000000000000" pitchFamily="50" charset="-128"/>
              </a:rPr>
              <a:t>中間データセットの数は全体的に少なく，</a:t>
            </a:r>
            <a:endParaRPr lang="en-US" altLang="ja-JP" sz="2400" kern="0" dirty="0" smtClean="0">
              <a:solidFill>
                <a:schemeClr val="tx1"/>
              </a:solidFill>
              <a:latin typeface="HGPｺﾞｼｯｸE" panose="020B0900000000000000" pitchFamily="50" charset="-128"/>
              <a:ea typeface="HGPｺﾞｼｯｸE" panose="020B0900000000000000" pitchFamily="50" charset="-128"/>
            </a:endParaRPr>
          </a:p>
          <a:p>
            <a:pPr lvl="0" algn="ctr" fontAlgn="base">
              <a:spcBef>
                <a:spcPct val="20000"/>
              </a:spcBef>
              <a:spcAft>
                <a:spcPct val="0"/>
              </a:spcAft>
            </a:pPr>
            <a:r>
              <a:rPr lang="ja-JP" altLang="en-US" sz="2400" kern="0" dirty="0">
                <a:solidFill>
                  <a:schemeClr val="tx1"/>
                </a:solidFill>
                <a:latin typeface="HGPｺﾞｼｯｸE" panose="020B0900000000000000" pitchFamily="50" charset="-128"/>
                <a:ea typeface="HGPｺﾞｼｯｸE" panose="020B0900000000000000" pitchFamily="50" charset="-128"/>
              </a:rPr>
              <a:t>出力</a:t>
            </a:r>
            <a:r>
              <a:rPr lang="ja-JP" altLang="en-US" sz="2400" kern="0" dirty="0" smtClean="0">
                <a:solidFill>
                  <a:schemeClr val="tx1"/>
                </a:solidFill>
                <a:latin typeface="HGPｺﾞｼｯｸE" panose="020B0900000000000000" pitchFamily="50" charset="-128"/>
                <a:ea typeface="HGPｺﾞｼｯｸE" panose="020B0900000000000000" pitchFamily="50" charset="-128"/>
              </a:rPr>
              <a:t>から除外する有効性は低い．</a:t>
            </a:r>
            <a:endParaRPr lang="en-US" altLang="ja-JP" sz="2400" kern="0" dirty="0" smtClean="0">
              <a:solidFill>
                <a:schemeClr val="tx1"/>
              </a:solidFill>
              <a:latin typeface="HGPｺﾞｼｯｸE" panose="020B0900000000000000" pitchFamily="50" charset="-128"/>
              <a:ea typeface="HGPｺﾞｼｯｸE" panose="020B0900000000000000" pitchFamily="50" charset="-128"/>
            </a:endParaRPr>
          </a:p>
        </p:txBody>
      </p:sp>
      <p:sp>
        <p:nvSpPr>
          <p:cNvPr id="3" name="スライド番号プレースホルダー 2"/>
          <p:cNvSpPr>
            <a:spLocks noGrp="1"/>
          </p:cNvSpPr>
          <p:nvPr>
            <p:ph type="sldNum" sz="quarter" idx="12"/>
          </p:nvPr>
        </p:nvSpPr>
        <p:spPr/>
        <p:txBody>
          <a:bodyPr/>
          <a:lstStyle/>
          <a:p>
            <a:fld id="{BF0FB649-CAF6-47C7-8793-6679D20694D9}" type="slidenum">
              <a:rPr lang="en-US" altLang="ja-JP" smtClean="0"/>
              <a:pPr/>
              <a:t>15</a:t>
            </a:fld>
            <a:endParaRPr lang="en-US" altLang="ja-JP"/>
          </a:p>
        </p:txBody>
      </p:sp>
    </p:spTree>
    <p:extLst>
      <p:ext uri="{BB962C8B-B14F-4D97-AF65-F5344CB8AC3E}">
        <p14:creationId xmlns:p14="http://schemas.microsoft.com/office/powerpoint/2010/main" val="9766311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5231821" y="5315484"/>
            <a:ext cx="2034141" cy="937729"/>
          </a:xfrm>
          <a:prstGeom prst="rect">
            <a:avLst/>
          </a:prstGeom>
          <a:solidFill>
            <a:srgbClr val="E3EA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3" name="正方形/長方形 12"/>
          <p:cNvSpPr/>
          <p:nvPr/>
        </p:nvSpPr>
        <p:spPr>
          <a:xfrm>
            <a:off x="1344799" y="5368525"/>
            <a:ext cx="2034141" cy="937729"/>
          </a:xfrm>
          <a:prstGeom prst="rect">
            <a:avLst/>
          </a:prstGeom>
          <a:solidFill>
            <a:srgbClr val="E3EA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 name="タイトル 1"/>
          <p:cNvSpPr>
            <a:spLocks noGrp="1"/>
          </p:cNvSpPr>
          <p:nvPr>
            <p:ph type="title"/>
          </p:nvPr>
        </p:nvSpPr>
        <p:spPr/>
        <p:txBody>
          <a:bodyPr/>
          <a:lstStyle/>
          <a:p>
            <a:r>
              <a:rPr kumimoji="1" lang="ja-JP" altLang="en-US" dirty="0" smtClean="0"/>
              <a:t>調査２</a:t>
            </a:r>
            <a:r>
              <a:rPr kumimoji="1" lang="en-US" altLang="ja-JP" dirty="0" smtClean="0"/>
              <a:t>. </a:t>
            </a:r>
            <a:r>
              <a:rPr kumimoji="1" lang="ja-JP" altLang="en-US" dirty="0" smtClean="0"/>
              <a:t>依存関係</a:t>
            </a:r>
            <a:r>
              <a:rPr lang="ja-JP" altLang="en-US" dirty="0" smtClean="0"/>
              <a:t>の密度</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1"/>
                <a:ext cx="6563072" cy="460647"/>
              </a:xfrm>
            </p:spPr>
            <p:txBody>
              <a:bodyPr/>
              <a:lstStyle/>
              <a:p>
                <a:pPr marL="0" indent="0">
                  <a:buNone/>
                </a:pPr>
                <a:r>
                  <a:rPr kumimoji="1" lang="ja-JP" altLang="en-US" dirty="0" smtClean="0"/>
                  <a:t>詳細化なしの場合の</a:t>
                </a:r>
                <a:r>
                  <a:rPr lang="ja-JP" altLang="en-US" dirty="0" smtClean="0"/>
                  <a:t>対応表に対し，</a:t>
                </a:r>
                <a14:m>
                  <m:oMath xmlns:m="http://schemas.openxmlformats.org/officeDocument/2006/math">
                    <m:sSub>
                      <m:sSubPr>
                        <m:ctrlPr>
                          <a:rPr lang="en-US" altLang="ja-JP" b="1" i="1">
                            <a:latin typeface="Cambria Math" panose="02040503050406030204" pitchFamily="18" charset="0"/>
                          </a:rPr>
                        </m:ctrlPr>
                      </m:sSubPr>
                      <m:e>
                        <m:r>
                          <a:rPr lang="en-US" altLang="ja-JP" b="1" i="1">
                            <a:latin typeface="Cambria Math"/>
                          </a:rPr>
                          <m:t>𝒓</m:t>
                        </m:r>
                      </m:e>
                      <m:sub>
                        <m:r>
                          <a:rPr lang="en-US" altLang="ja-JP" b="1" i="1">
                            <a:latin typeface="Cambria Math"/>
                          </a:rPr>
                          <m:t>𝒅</m:t>
                        </m:r>
                      </m:sub>
                    </m:sSub>
                  </m:oMath>
                </a14:m>
                <a:r>
                  <a:rPr lang="ja-JP" altLang="en-US" dirty="0" smtClean="0"/>
                  <a:t> を計算</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1"/>
                <a:ext cx="6563072" cy="460647"/>
              </a:xfrm>
              <a:blipFill rotWithShape="1">
                <a:blip r:embed="rId3"/>
                <a:stretch>
                  <a:fillRect l="-1393" t="-14667" b="-25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 name="テキスト ボックス 3"/>
              <p:cNvSpPr txBox="1"/>
              <p:nvPr/>
            </p:nvSpPr>
            <p:spPr>
              <a:xfrm>
                <a:off x="1153440" y="2335430"/>
                <a:ext cx="2472600" cy="98629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800" b="1" i="1" smtClean="0">
                              <a:latin typeface="Cambria Math" panose="02040503050406030204" pitchFamily="18" charset="0"/>
                            </a:rPr>
                          </m:ctrlPr>
                        </m:sSubPr>
                        <m:e>
                          <m:r>
                            <a:rPr kumimoji="1" lang="en-US" altLang="ja-JP" sz="2800" b="1" i="1" smtClean="0">
                              <a:latin typeface="Cambria Math"/>
                            </a:rPr>
                            <m:t>𝒓</m:t>
                          </m:r>
                        </m:e>
                        <m:sub>
                          <m:r>
                            <a:rPr kumimoji="1" lang="en-US" altLang="ja-JP" sz="2800" b="1" i="1" smtClean="0">
                              <a:latin typeface="Cambria Math"/>
                            </a:rPr>
                            <m:t>𝒅</m:t>
                          </m:r>
                        </m:sub>
                      </m:sSub>
                      <m:r>
                        <a:rPr kumimoji="1" lang="en-US" altLang="ja-JP" sz="2800" b="1" i="1" smtClean="0">
                          <a:latin typeface="Cambria Math"/>
                        </a:rPr>
                        <m:t>=  </m:t>
                      </m:r>
                      <m:f>
                        <m:fPr>
                          <m:ctrlPr>
                            <a:rPr kumimoji="1" lang="en-US" altLang="ja-JP" sz="2800" b="1" i="1" smtClean="0">
                              <a:latin typeface="Cambria Math" panose="02040503050406030204" pitchFamily="18" charset="0"/>
                            </a:rPr>
                          </m:ctrlPr>
                        </m:fPr>
                        <m:num>
                          <m:r>
                            <a:rPr kumimoji="1" lang="en-US" altLang="ja-JP" sz="2800" b="1" i="1" smtClean="0">
                              <a:latin typeface="Cambria Math"/>
                            </a:rPr>
                            <m:t>𝒏</m:t>
                          </m:r>
                          <m:d>
                            <m:dPr>
                              <m:ctrlPr>
                                <a:rPr kumimoji="1" lang="en-US" altLang="ja-JP" sz="2800" b="1" i="1" smtClean="0">
                                  <a:latin typeface="Cambria Math" panose="02040503050406030204" pitchFamily="18" charset="0"/>
                                </a:rPr>
                              </m:ctrlPr>
                            </m:dPr>
                            <m:e>
                              <m:r>
                                <a:rPr kumimoji="1" lang="en-US" altLang="ja-JP" sz="2800" b="1" i="1" smtClean="0">
                                  <a:latin typeface="Cambria Math"/>
                                </a:rPr>
                                <m:t>𝑰</m:t>
                              </m:r>
                              <m:r>
                                <a:rPr kumimoji="1" lang="en-US" altLang="ja-JP" sz="2800" b="1" i="1" smtClean="0">
                                  <a:latin typeface="Cambria Math"/>
                                </a:rPr>
                                <m:t>, </m:t>
                              </m:r>
                              <m:r>
                                <a:rPr kumimoji="1" lang="en-US" altLang="ja-JP" sz="2800" b="1" i="1" smtClean="0">
                                  <a:latin typeface="Cambria Math"/>
                                </a:rPr>
                                <m:t>𝑶</m:t>
                              </m:r>
                            </m:e>
                          </m:d>
                        </m:num>
                        <m:den>
                          <m:d>
                            <m:dPr>
                              <m:begChr m:val="|"/>
                              <m:endChr m:val="|"/>
                              <m:ctrlPr>
                                <a:rPr kumimoji="1" lang="en-US" altLang="ja-JP" sz="2800" b="1" i="1" smtClean="0">
                                  <a:latin typeface="Cambria Math" panose="02040503050406030204" pitchFamily="18" charset="0"/>
                                </a:rPr>
                              </m:ctrlPr>
                            </m:dPr>
                            <m:e>
                              <m:r>
                                <a:rPr kumimoji="1" lang="en-US" altLang="ja-JP" sz="2800" b="1" i="1" smtClean="0">
                                  <a:latin typeface="Cambria Math"/>
                                </a:rPr>
                                <m:t> </m:t>
                              </m:r>
                              <m:r>
                                <a:rPr kumimoji="1" lang="en-US" altLang="ja-JP" sz="2800" b="1" i="1" smtClean="0">
                                  <a:latin typeface="Cambria Math"/>
                                </a:rPr>
                                <m:t>𝑰</m:t>
                              </m:r>
                              <m:r>
                                <a:rPr kumimoji="1" lang="en-US" altLang="ja-JP" sz="2800" b="1" i="1" smtClean="0">
                                  <a:latin typeface="Cambria Math"/>
                                </a:rPr>
                                <m:t> </m:t>
                              </m:r>
                            </m:e>
                          </m:d>
                          <m:d>
                            <m:dPr>
                              <m:begChr m:val="|"/>
                              <m:endChr m:val="|"/>
                              <m:ctrlPr>
                                <a:rPr kumimoji="1" lang="en-US" altLang="ja-JP" sz="2800" b="1" i="1" smtClean="0">
                                  <a:latin typeface="Cambria Math" panose="02040503050406030204" pitchFamily="18" charset="0"/>
                                </a:rPr>
                              </m:ctrlPr>
                            </m:dPr>
                            <m:e>
                              <m:r>
                                <a:rPr kumimoji="1" lang="en-US" altLang="ja-JP" sz="2800" b="1" i="1" smtClean="0">
                                  <a:latin typeface="Cambria Math"/>
                                </a:rPr>
                                <m:t> </m:t>
                              </m:r>
                              <m:r>
                                <a:rPr kumimoji="1" lang="en-US" altLang="ja-JP" sz="2800" b="1" i="1" smtClean="0">
                                  <a:latin typeface="Cambria Math"/>
                                </a:rPr>
                                <m:t>𝑶</m:t>
                              </m:r>
                              <m:r>
                                <a:rPr kumimoji="1" lang="en-US" altLang="ja-JP" sz="2800" b="1" i="1" smtClean="0">
                                  <a:latin typeface="Cambria Math"/>
                                </a:rPr>
                                <m:t> </m:t>
                              </m:r>
                            </m:e>
                          </m:d>
                        </m:den>
                      </m:f>
                    </m:oMath>
                  </m:oMathPara>
                </a14:m>
                <a:endParaRPr kumimoji="1" lang="ja-JP" altLang="en-US" sz="2800" b="1"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1153440" y="2335430"/>
                <a:ext cx="2472600" cy="986296"/>
              </a:xfrm>
              <a:prstGeom prst="rect">
                <a:avLst/>
              </a:prstGeom>
              <a:blipFill rotWithShape="1">
                <a:blip r:embed="rId4"/>
                <a:stretch>
                  <a:fillRect/>
                </a:stretch>
              </a:blipFill>
            </p:spPr>
            <p:txBody>
              <a:bodyPr/>
              <a:lstStyle/>
              <a:p>
                <a:r>
                  <a:rPr lang="ja-JP" altLang="en-US">
                    <a:noFill/>
                  </a:rPr>
                  <a:t> </a:t>
                </a:r>
              </a:p>
            </p:txBody>
          </p:sp>
        </mc:Fallback>
      </mc:AlternateContent>
      <p:graphicFrame>
        <p:nvGraphicFramePr>
          <p:cNvPr id="5" name="表 4"/>
          <p:cNvGraphicFramePr>
            <a:graphicFrameLocks noGrp="1"/>
          </p:cNvGraphicFramePr>
          <p:nvPr>
            <p:extLst>
              <p:ext uri="{D42A27DB-BD31-4B8C-83A1-F6EECF244321}">
                <p14:modId xmlns:p14="http://schemas.microsoft.com/office/powerpoint/2010/main" val="3027774184"/>
              </p:ext>
            </p:extLst>
          </p:nvPr>
        </p:nvGraphicFramePr>
        <p:xfrm>
          <a:off x="662166" y="3904349"/>
          <a:ext cx="3315708" cy="1342379"/>
        </p:xfrm>
        <a:graphic>
          <a:graphicData uri="http://schemas.openxmlformats.org/drawingml/2006/table">
            <a:tbl>
              <a:tblPr firstRow="1" firstCol="1" bandRow="1">
                <a:tableStyleId>{93296810-A885-4BE3-A3E7-6D5BEEA58F35}</a:tableStyleId>
              </a:tblPr>
              <a:tblGrid>
                <a:gridCol w="828927"/>
                <a:gridCol w="828927"/>
                <a:gridCol w="828927"/>
                <a:gridCol w="828927"/>
              </a:tblGrid>
              <a:tr h="334910">
                <a:tc>
                  <a:txBody>
                    <a:bodyPr/>
                    <a:lstStyle/>
                    <a:p>
                      <a:pPr algn="ct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A</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B</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C</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H</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I</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7649">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J</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3155007231"/>
              </p:ext>
            </p:extLst>
          </p:nvPr>
        </p:nvGraphicFramePr>
        <p:xfrm>
          <a:off x="4591038" y="3870340"/>
          <a:ext cx="3315708" cy="1004730"/>
        </p:xfrm>
        <a:graphic>
          <a:graphicData uri="http://schemas.openxmlformats.org/drawingml/2006/table">
            <a:tbl>
              <a:tblPr firstRow="1" firstCol="1" bandRow="1">
                <a:tableStyleId>{93296810-A885-4BE3-A3E7-6D5BEEA58F35}</a:tableStyleId>
              </a:tblPr>
              <a:tblGrid>
                <a:gridCol w="828927"/>
                <a:gridCol w="828927"/>
                <a:gridCol w="828927"/>
                <a:gridCol w="828927"/>
              </a:tblGrid>
              <a:tr h="334910">
                <a:tc>
                  <a:txBody>
                    <a:bodyPr/>
                    <a:lstStyle/>
                    <a:p>
                      <a:pPr algn="ct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A</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B</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C</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H</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1" dirty="0" smtClean="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I</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bl>
          </a:graphicData>
        </a:graphic>
      </p:graphicFrame>
      <p:sp>
        <p:nvSpPr>
          <p:cNvPr id="7" name="角丸四角形吹き出し 6"/>
          <p:cNvSpPr/>
          <p:nvPr/>
        </p:nvSpPr>
        <p:spPr>
          <a:xfrm>
            <a:off x="3995936" y="2204863"/>
            <a:ext cx="3744416" cy="530423"/>
          </a:xfrm>
          <a:prstGeom prst="wedgeRoundRectCallout">
            <a:avLst>
              <a:gd name="adj1" fmla="val -60130"/>
              <a:gd name="adj2" fmla="val 22446"/>
              <a:gd name="adj3" fmla="val 16667"/>
            </a:avLst>
          </a:prstGeom>
          <a:solidFill>
            <a:srgbClr val="EBF9F0"/>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HGPｺﾞｼｯｸE" panose="020B0900000000000000" pitchFamily="50" charset="-128"/>
                <a:ea typeface="HGPｺﾞｼｯｸE" panose="020B0900000000000000" pitchFamily="50" charset="-128"/>
              </a:rPr>
              <a:t>実際</a:t>
            </a:r>
            <a:r>
              <a:rPr lang="ja-JP" altLang="en-US" sz="1600" dirty="0" smtClean="0">
                <a:solidFill>
                  <a:schemeClr val="tx1"/>
                </a:solidFill>
                <a:latin typeface="HGPｺﾞｼｯｸE" panose="020B0900000000000000" pitchFamily="50" charset="-128"/>
                <a:ea typeface="HGPｺﾞｼｯｸE" panose="020B0900000000000000" pitchFamily="50" charset="-128"/>
              </a:rPr>
              <a:t>に依存関係がある組み合わせ数</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8" name="角丸四角形吹き出し 7"/>
          <p:cNvSpPr/>
          <p:nvPr/>
        </p:nvSpPr>
        <p:spPr>
          <a:xfrm>
            <a:off x="3995936" y="2828578"/>
            <a:ext cx="3744416" cy="530423"/>
          </a:xfrm>
          <a:prstGeom prst="wedgeRoundRectCallout">
            <a:avLst>
              <a:gd name="adj1" fmla="val -60358"/>
              <a:gd name="adj2" fmla="val 7946"/>
              <a:gd name="adj3" fmla="val 16667"/>
            </a:avLst>
          </a:prstGeom>
          <a:solidFill>
            <a:srgbClr val="EBF9F0"/>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対応表のサイズ</a:t>
            </a: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a:t>
            </a: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行数</a:t>
            </a: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a:t>
            </a: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列数</a:t>
            </a: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mc:AlternateContent xmlns:mc="http://schemas.openxmlformats.org/markup-compatibility/2006" xmlns:a14="http://schemas.microsoft.com/office/drawing/2010/main">
        <mc:Choice Requires="a14">
          <p:sp>
            <p:nvSpPr>
              <p:cNvPr id="9" name="テキスト ボックス 8"/>
              <p:cNvSpPr txBox="1"/>
              <p:nvPr/>
            </p:nvSpPr>
            <p:spPr>
              <a:xfrm>
                <a:off x="1328532" y="5354249"/>
                <a:ext cx="2122416" cy="898964"/>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kumimoji="1" lang="en-US" altLang="ja-JP" sz="2800" i="1" smtClean="0">
                              <a:latin typeface="Cambria Math" panose="02040503050406030204" pitchFamily="18" charset="0"/>
                            </a:rPr>
                          </m:ctrlPr>
                        </m:sSubPr>
                        <m:e>
                          <m:r>
                            <a:rPr kumimoji="1" lang="en-US" altLang="ja-JP" sz="2800" b="0" i="1" smtClean="0">
                              <a:latin typeface="Cambria Math"/>
                            </a:rPr>
                            <m:t>𝑟</m:t>
                          </m:r>
                        </m:e>
                        <m:sub>
                          <m:r>
                            <a:rPr kumimoji="1" lang="en-US" altLang="ja-JP" sz="2800" b="0" i="1" smtClean="0">
                              <a:latin typeface="Cambria Math"/>
                            </a:rPr>
                            <m:t>𝑑</m:t>
                          </m:r>
                        </m:sub>
                      </m:sSub>
                      <m:r>
                        <a:rPr kumimoji="1" lang="en-US" altLang="ja-JP" sz="2800" b="0" i="1" smtClean="0">
                          <a:latin typeface="Cambria Math"/>
                        </a:rPr>
                        <m:t>=  </m:t>
                      </m:r>
                      <m:f>
                        <m:fPr>
                          <m:ctrlPr>
                            <a:rPr kumimoji="1" lang="en-US" altLang="ja-JP" sz="2800" i="1" smtClean="0">
                              <a:latin typeface="Cambria Math" panose="02040503050406030204" pitchFamily="18" charset="0"/>
                            </a:rPr>
                          </m:ctrlPr>
                        </m:fPr>
                        <m:num>
                          <m:r>
                            <a:rPr kumimoji="1" lang="en-US" altLang="ja-JP" sz="2800" b="0" i="1" smtClean="0">
                              <a:latin typeface="Cambria Math"/>
                            </a:rPr>
                            <m:t>7</m:t>
                          </m:r>
                        </m:num>
                        <m:den>
                          <m:r>
                            <a:rPr kumimoji="1" lang="en-US" altLang="ja-JP" sz="2800" b="0" i="1" smtClean="0">
                              <a:latin typeface="Cambria Math"/>
                            </a:rPr>
                            <m:t>3</m:t>
                          </m:r>
                          <m:r>
                            <a:rPr kumimoji="1" lang="en-US" altLang="ja-JP" sz="2800" b="0" i="1" smtClean="0">
                              <a:latin typeface="Cambria Math"/>
                              <a:ea typeface="Cambria Math"/>
                            </a:rPr>
                            <m:t>×3</m:t>
                          </m:r>
                          <m:r>
                            <a:rPr kumimoji="1" lang="en-US" altLang="ja-JP" sz="2800" b="0" i="1" smtClean="0">
                              <a:latin typeface="Cambria Math"/>
                            </a:rPr>
                            <m:t> </m:t>
                          </m:r>
                        </m:den>
                      </m:f>
                    </m:oMath>
                  </m:oMathPara>
                </a14:m>
                <a:endParaRPr kumimoji="1" lang="ja-JP" altLang="en-US" sz="2800"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1328532" y="5354249"/>
                <a:ext cx="2122416" cy="898964"/>
              </a:xfrm>
              <a:prstGeom prst="rect">
                <a:avLst/>
              </a:prstGeom>
              <a:blipFill rotWithShape="1">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 name="テキスト ボックス 9"/>
              <p:cNvSpPr txBox="1"/>
              <p:nvPr/>
            </p:nvSpPr>
            <p:spPr>
              <a:xfrm>
                <a:off x="5187684" y="5308928"/>
                <a:ext cx="2122416" cy="900246"/>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kumimoji="1" lang="en-US" altLang="ja-JP" sz="2800" i="1" smtClean="0">
                              <a:latin typeface="Cambria Math" panose="02040503050406030204" pitchFamily="18" charset="0"/>
                            </a:rPr>
                          </m:ctrlPr>
                        </m:sSubPr>
                        <m:e>
                          <m:r>
                            <a:rPr kumimoji="1" lang="en-US" altLang="ja-JP" sz="2800" b="0" i="1" smtClean="0">
                              <a:latin typeface="Cambria Math"/>
                            </a:rPr>
                            <m:t>𝑟</m:t>
                          </m:r>
                        </m:e>
                        <m:sub>
                          <m:r>
                            <a:rPr kumimoji="1" lang="en-US" altLang="ja-JP" sz="2800" b="0" i="1" smtClean="0">
                              <a:latin typeface="Cambria Math"/>
                            </a:rPr>
                            <m:t>𝑑</m:t>
                          </m:r>
                        </m:sub>
                      </m:sSub>
                      <m:r>
                        <a:rPr kumimoji="1" lang="en-US" altLang="ja-JP" sz="2800" b="0" i="1" smtClean="0">
                          <a:latin typeface="Cambria Math"/>
                        </a:rPr>
                        <m:t>=  </m:t>
                      </m:r>
                      <m:f>
                        <m:fPr>
                          <m:ctrlPr>
                            <a:rPr kumimoji="1" lang="en-US" altLang="ja-JP" sz="2800" i="1" smtClean="0">
                              <a:latin typeface="Cambria Math" panose="02040503050406030204" pitchFamily="18" charset="0"/>
                            </a:rPr>
                          </m:ctrlPr>
                        </m:fPr>
                        <m:num>
                          <m:r>
                            <a:rPr kumimoji="1" lang="en-US" altLang="ja-JP" sz="2800" b="0" i="1" smtClean="0">
                              <a:latin typeface="Cambria Math"/>
                            </a:rPr>
                            <m:t>4</m:t>
                          </m:r>
                        </m:num>
                        <m:den>
                          <m:r>
                            <a:rPr kumimoji="1" lang="en-US" altLang="ja-JP" sz="2800" b="0" i="1" smtClean="0">
                              <a:latin typeface="Cambria Math"/>
                            </a:rPr>
                            <m:t>2</m:t>
                          </m:r>
                          <m:r>
                            <a:rPr kumimoji="1" lang="en-US" altLang="ja-JP" sz="2800" b="0" i="1" smtClean="0">
                              <a:latin typeface="Cambria Math"/>
                              <a:ea typeface="Cambria Math"/>
                            </a:rPr>
                            <m:t>×3</m:t>
                          </m:r>
                          <m:r>
                            <a:rPr kumimoji="1" lang="en-US" altLang="ja-JP" sz="2800" b="0" i="1" smtClean="0">
                              <a:latin typeface="Cambria Math"/>
                            </a:rPr>
                            <m:t> </m:t>
                          </m:r>
                        </m:den>
                      </m:f>
                    </m:oMath>
                  </m:oMathPara>
                </a14:m>
                <a:endParaRPr kumimoji="1" lang="ja-JP" altLang="en-US" sz="2800" dirty="0"/>
              </a:p>
            </p:txBody>
          </p:sp>
        </mc:Choice>
        <mc:Fallback xmlns="">
          <p:sp>
            <p:nvSpPr>
              <p:cNvPr id="10" name="テキスト ボックス 9"/>
              <p:cNvSpPr txBox="1">
                <a:spLocks noRot="1" noChangeAspect="1" noMove="1" noResize="1" noEditPoints="1" noAdjustHandles="1" noChangeArrowheads="1" noChangeShapeType="1" noTextEdit="1"/>
              </p:cNvSpPr>
              <p:nvPr/>
            </p:nvSpPr>
            <p:spPr>
              <a:xfrm>
                <a:off x="5187684" y="5308928"/>
                <a:ext cx="2122416" cy="900246"/>
              </a:xfrm>
              <a:prstGeom prst="rect">
                <a:avLst/>
              </a:prstGeom>
              <a:blipFill rotWithShape="1">
                <a:blip r:embed="rId6"/>
                <a:stretch>
                  <a:fillRect/>
                </a:stretch>
              </a:blipFill>
            </p:spPr>
            <p:txBody>
              <a:bodyPr/>
              <a:lstStyle/>
              <a:p>
                <a:r>
                  <a:rPr lang="ja-JP" altLang="en-US">
                    <a:noFill/>
                  </a:rPr>
                  <a:t> </a:t>
                </a:r>
              </a:p>
            </p:txBody>
          </p:sp>
        </mc:Fallback>
      </mc:AlternateContent>
      <p:sp>
        <p:nvSpPr>
          <p:cNvPr id="11" name="テキスト ボックス 10"/>
          <p:cNvSpPr txBox="1"/>
          <p:nvPr/>
        </p:nvSpPr>
        <p:spPr>
          <a:xfrm>
            <a:off x="683568" y="3501008"/>
            <a:ext cx="564578" cy="369332"/>
          </a:xfrm>
          <a:prstGeom prst="rect">
            <a:avLst/>
          </a:prstGeom>
          <a:noFill/>
        </p:spPr>
        <p:txBody>
          <a:bodyPr wrap="none" rtlCol="0">
            <a:spAutoFit/>
          </a:bodyPr>
          <a:lstStyle/>
          <a:p>
            <a:r>
              <a:rPr kumimoji="1" lang="ja-JP" altLang="en-US" dirty="0" smtClean="0">
                <a:latin typeface="HGPｺﾞｼｯｸE" panose="020B0900000000000000" pitchFamily="50" charset="-128"/>
                <a:ea typeface="HGPｺﾞｼｯｸE" panose="020B0900000000000000" pitchFamily="50" charset="-128"/>
              </a:rPr>
              <a:t>例１</a:t>
            </a:r>
            <a:endParaRPr kumimoji="1" lang="ja-JP" altLang="en-US" dirty="0">
              <a:latin typeface="HGPｺﾞｼｯｸE" panose="020B0900000000000000" pitchFamily="50" charset="-128"/>
              <a:ea typeface="HGPｺﾞｼｯｸE" panose="020B0900000000000000" pitchFamily="50" charset="-128"/>
            </a:endParaRPr>
          </a:p>
        </p:txBody>
      </p:sp>
      <p:sp>
        <p:nvSpPr>
          <p:cNvPr id="12" name="テキスト ボックス 11"/>
          <p:cNvSpPr txBox="1"/>
          <p:nvPr/>
        </p:nvSpPr>
        <p:spPr>
          <a:xfrm>
            <a:off x="4572000" y="3501008"/>
            <a:ext cx="564578" cy="369332"/>
          </a:xfrm>
          <a:prstGeom prst="rect">
            <a:avLst/>
          </a:prstGeom>
          <a:noFill/>
        </p:spPr>
        <p:txBody>
          <a:bodyPr wrap="none" rtlCol="0">
            <a:spAutoFit/>
          </a:bodyPr>
          <a:lstStyle/>
          <a:p>
            <a:r>
              <a:rPr kumimoji="1" lang="ja-JP" altLang="en-US" dirty="0" smtClean="0">
                <a:latin typeface="HGPｺﾞｼｯｸE" panose="020B0900000000000000" pitchFamily="50" charset="-128"/>
                <a:ea typeface="HGPｺﾞｼｯｸE" panose="020B0900000000000000" pitchFamily="50" charset="-128"/>
              </a:rPr>
              <a:t>例２</a:t>
            </a:r>
            <a:endParaRPr kumimoji="1" lang="ja-JP" altLang="en-US" dirty="0">
              <a:latin typeface="HGPｺﾞｼｯｸE" panose="020B0900000000000000" pitchFamily="50" charset="-128"/>
              <a:ea typeface="HGPｺﾞｼｯｸE" panose="020B0900000000000000" pitchFamily="50" charset="-128"/>
            </a:endParaRPr>
          </a:p>
        </p:txBody>
      </p:sp>
      <p:sp>
        <p:nvSpPr>
          <p:cNvPr id="14" name="スライド番号プレースホルダー 13"/>
          <p:cNvSpPr>
            <a:spLocks noGrp="1"/>
          </p:cNvSpPr>
          <p:nvPr>
            <p:ph type="sldNum" sz="quarter" idx="12"/>
          </p:nvPr>
        </p:nvSpPr>
        <p:spPr/>
        <p:txBody>
          <a:bodyPr/>
          <a:lstStyle/>
          <a:p>
            <a:fld id="{BF0FB649-CAF6-47C7-8793-6679D20694D9}" type="slidenum">
              <a:rPr lang="en-US" altLang="ja-JP" smtClean="0"/>
              <a:pPr/>
              <a:t>16</a:t>
            </a:fld>
            <a:endParaRPr lang="en-US" altLang="ja-JP"/>
          </a:p>
        </p:txBody>
      </p:sp>
    </p:spTree>
    <p:extLst>
      <p:ext uri="{BB962C8B-B14F-4D97-AF65-F5344CB8AC3E}">
        <p14:creationId xmlns:p14="http://schemas.microsoft.com/office/powerpoint/2010/main" val="15248929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正方形/長方形 48"/>
          <p:cNvSpPr/>
          <p:nvPr/>
        </p:nvSpPr>
        <p:spPr>
          <a:xfrm>
            <a:off x="3419872" y="1650548"/>
            <a:ext cx="5040560" cy="3281013"/>
          </a:xfrm>
          <a:prstGeom prst="rect">
            <a:avLst/>
          </a:prstGeom>
          <a:solidFill>
            <a:srgbClr val="FF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 name="タイトル 1"/>
          <p:cNvSpPr>
            <a:spLocks noGrp="1"/>
          </p:cNvSpPr>
          <p:nvPr>
            <p:ph type="title"/>
          </p:nvPr>
        </p:nvSpPr>
        <p:spPr/>
        <p:txBody>
          <a:bodyPr/>
          <a:lstStyle/>
          <a:p>
            <a:r>
              <a:rPr lang="ja-JP" altLang="en-US" dirty="0"/>
              <a:t>調査２</a:t>
            </a:r>
            <a:r>
              <a:rPr lang="en-US" altLang="ja-JP" dirty="0"/>
              <a:t>. </a:t>
            </a:r>
            <a:r>
              <a:rPr lang="ja-JP" altLang="en-US" dirty="0" smtClean="0"/>
              <a:t>依存</a:t>
            </a:r>
            <a:r>
              <a:rPr lang="ja-JP" altLang="en-US" dirty="0"/>
              <a:t>関係の</a:t>
            </a:r>
            <a:r>
              <a:rPr lang="ja-JP" altLang="en-US" dirty="0" smtClean="0"/>
              <a:t>密度</a:t>
            </a:r>
            <a:r>
              <a:rPr lang="en-US" altLang="ja-JP" dirty="0" smtClean="0"/>
              <a:t>(</a:t>
            </a:r>
            <a:r>
              <a:rPr lang="ja-JP" altLang="en-US" dirty="0" smtClean="0"/>
              <a:t>結果</a:t>
            </a:r>
            <a:r>
              <a:rPr lang="en-US" altLang="ja-JP" dirty="0" smtClean="0"/>
              <a:t>)</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txBox="1">
                <a:spLocks noGrp="1"/>
              </p:cNvSpPr>
              <p:nvPr>
                <p:ph idx="1"/>
              </p:nvPr>
            </p:nvSpPr>
            <p:spPr>
              <a:xfrm>
                <a:off x="426378" y="1722556"/>
                <a:ext cx="2520280" cy="730906"/>
              </a:xfrm>
              <a:prstGeom prst="rect">
                <a:avLst/>
              </a:prstGeom>
              <a:noFill/>
            </p:spPr>
            <p:txBody>
              <a:bodyPr wrap="square" rtlCol="0">
                <a:spAutoFit/>
              </a:bodyPr>
              <a:lstStyle/>
              <a:p>
                <a:pPr marL="0" indent="0">
                  <a:buNone/>
                </a:pPr>
                <a14:m>
                  <m:oMathPara xmlns:m="http://schemas.openxmlformats.org/officeDocument/2006/math">
                    <m:oMathParaPr>
                      <m:jc m:val="centerGroup"/>
                    </m:oMathParaPr>
                    <m:oMath xmlns:m="http://schemas.openxmlformats.org/officeDocument/2006/math">
                      <m:sSub>
                        <m:sSubPr>
                          <m:ctrlPr>
                            <a:rPr kumimoji="1" lang="en-US" altLang="ja-JP" sz="2000" b="1" i="1" smtClean="0">
                              <a:latin typeface="Cambria Math" panose="02040503050406030204" pitchFamily="18" charset="0"/>
                            </a:rPr>
                          </m:ctrlPr>
                        </m:sSubPr>
                        <m:e>
                          <m:r>
                            <a:rPr kumimoji="1" lang="en-US" altLang="ja-JP" sz="2000" b="1" i="1" smtClean="0">
                              <a:latin typeface="Cambria Math"/>
                            </a:rPr>
                            <m:t>𝒓</m:t>
                          </m:r>
                        </m:e>
                        <m:sub>
                          <m:r>
                            <a:rPr kumimoji="1" lang="en-US" altLang="ja-JP" sz="2000" b="1" i="1" smtClean="0">
                              <a:latin typeface="Cambria Math"/>
                            </a:rPr>
                            <m:t>𝒅</m:t>
                          </m:r>
                        </m:sub>
                      </m:sSub>
                      <m:r>
                        <a:rPr kumimoji="1" lang="en-US" altLang="ja-JP" sz="2000" b="1" i="1" smtClean="0">
                          <a:latin typeface="Cambria Math"/>
                        </a:rPr>
                        <m:t>=  </m:t>
                      </m:r>
                      <m:f>
                        <m:fPr>
                          <m:ctrlPr>
                            <a:rPr kumimoji="1" lang="en-US" altLang="ja-JP" sz="2000" b="1" i="1" smtClean="0">
                              <a:latin typeface="Cambria Math" panose="02040503050406030204" pitchFamily="18" charset="0"/>
                            </a:rPr>
                          </m:ctrlPr>
                        </m:fPr>
                        <m:num>
                          <m:r>
                            <a:rPr kumimoji="1" lang="en-US" altLang="ja-JP" sz="2000" b="1" i="1" smtClean="0">
                              <a:latin typeface="Cambria Math"/>
                            </a:rPr>
                            <m:t>𝒏</m:t>
                          </m:r>
                          <m:d>
                            <m:dPr>
                              <m:ctrlPr>
                                <a:rPr kumimoji="1" lang="en-US" altLang="ja-JP" sz="2000" b="1" i="1" smtClean="0">
                                  <a:latin typeface="Cambria Math" panose="02040503050406030204" pitchFamily="18" charset="0"/>
                                </a:rPr>
                              </m:ctrlPr>
                            </m:dPr>
                            <m:e>
                              <m:r>
                                <a:rPr kumimoji="1" lang="en-US" altLang="ja-JP" sz="2000" b="1" i="1" smtClean="0">
                                  <a:latin typeface="Cambria Math"/>
                                </a:rPr>
                                <m:t>𝑰</m:t>
                              </m:r>
                              <m:r>
                                <a:rPr kumimoji="1" lang="en-US" altLang="ja-JP" sz="2000" b="1" i="1" smtClean="0">
                                  <a:latin typeface="Cambria Math"/>
                                </a:rPr>
                                <m:t>, </m:t>
                              </m:r>
                              <m:r>
                                <a:rPr kumimoji="1" lang="en-US" altLang="ja-JP" sz="2000" b="1" i="1" smtClean="0">
                                  <a:latin typeface="Cambria Math"/>
                                </a:rPr>
                                <m:t>𝑶</m:t>
                              </m:r>
                            </m:e>
                          </m:d>
                        </m:num>
                        <m:den>
                          <m:d>
                            <m:dPr>
                              <m:begChr m:val="|"/>
                              <m:endChr m:val="|"/>
                              <m:ctrlPr>
                                <a:rPr kumimoji="1" lang="en-US" altLang="ja-JP" sz="2000" b="1" i="1" smtClean="0">
                                  <a:latin typeface="Cambria Math" panose="02040503050406030204" pitchFamily="18" charset="0"/>
                                </a:rPr>
                              </m:ctrlPr>
                            </m:dPr>
                            <m:e>
                              <m:r>
                                <a:rPr kumimoji="1" lang="en-US" altLang="ja-JP" sz="2000" b="1" i="1" smtClean="0">
                                  <a:latin typeface="Cambria Math"/>
                                </a:rPr>
                                <m:t> </m:t>
                              </m:r>
                              <m:r>
                                <a:rPr kumimoji="1" lang="en-US" altLang="ja-JP" sz="2000" b="1" i="1" smtClean="0">
                                  <a:latin typeface="Cambria Math"/>
                                </a:rPr>
                                <m:t>𝑰</m:t>
                              </m:r>
                              <m:r>
                                <a:rPr kumimoji="1" lang="en-US" altLang="ja-JP" sz="2000" b="1" i="1" smtClean="0">
                                  <a:latin typeface="Cambria Math"/>
                                </a:rPr>
                                <m:t> </m:t>
                              </m:r>
                            </m:e>
                          </m:d>
                          <m:d>
                            <m:dPr>
                              <m:begChr m:val="|"/>
                              <m:endChr m:val="|"/>
                              <m:ctrlPr>
                                <a:rPr kumimoji="1" lang="en-US" altLang="ja-JP" sz="2000" b="1" i="1" smtClean="0">
                                  <a:latin typeface="Cambria Math" panose="02040503050406030204" pitchFamily="18" charset="0"/>
                                </a:rPr>
                              </m:ctrlPr>
                            </m:dPr>
                            <m:e>
                              <m:r>
                                <a:rPr kumimoji="1" lang="en-US" altLang="ja-JP" sz="2000" b="1" i="1" smtClean="0">
                                  <a:latin typeface="Cambria Math"/>
                                </a:rPr>
                                <m:t> </m:t>
                              </m:r>
                              <m:r>
                                <a:rPr kumimoji="1" lang="en-US" altLang="ja-JP" sz="2000" b="1" i="1" smtClean="0">
                                  <a:latin typeface="Cambria Math"/>
                                </a:rPr>
                                <m:t>𝑶</m:t>
                              </m:r>
                              <m:r>
                                <a:rPr kumimoji="1" lang="en-US" altLang="ja-JP" sz="2000" b="1" i="1" smtClean="0">
                                  <a:latin typeface="Cambria Math"/>
                                </a:rPr>
                                <m:t> </m:t>
                              </m:r>
                            </m:e>
                          </m:d>
                        </m:den>
                      </m:f>
                    </m:oMath>
                  </m:oMathPara>
                </a14:m>
                <a:endParaRPr kumimoji="1" lang="ja-JP" altLang="en-US" sz="2000" b="1" dirty="0"/>
              </a:p>
            </p:txBody>
          </p:sp>
        </mc:Choice>
        <mc:Fallback xmlns="">
          <p:sp>
            <p:nvSpPr>
              <p:cNvPr id="5" name="コンテンツ プレースホルダー 4"/>
              <p:cNvSpPr txBox="1">
                <a:spLocks noGrp="1" noRot="1" noChangeAspect="1" noMove="1" noResize="1" noEditPoints="1" noAdjustHandles="1" noChangeArrowheads="1" noChangeShapeType="1" noTextEdit="1"/>
              </p:cNvSpPr>
              <p:nvPr>
                <p:ph idx="1"/>
              </p:nvPr>
            </p:nvSpPr>
            <p:spPr>
              <a:xfrm>
                <a:off x="426378" y="1722556"/>
                <a:ext cx="2520280" cy="730906"/>
              </a:xfrm>
              <a:prstGeom prst="rect">
                <a:avLst/>
              </a:prstGeom>
              <a:blipFill rotWithShape="1">
                <a:blip r:embed="rId3"/>
                <a:stretch>
                  <a:fillRect/>
                </a:stretch>
              </a:blipFill>
            </p:spPr>
            <p:txBody>
              <a:bodyPr/>
              <a:lstStyle/>
              <a:p>
                <a:r>
                  <a:rPr lang="ja-JP" altLang="en-US">
                    <a:noFill/>
                  </a:rPr>
                  <a:t> </a:t>
                </a:r>
              </a:p>
            </p:txBody>
          </p:sp>
        </mc:Fallback>
      </mc:AlternateContent>
      <p:sp>
        <p:nvSpPr>
          <p:cNvPr id="6" name="正方形/長方形 5"/>
          <p:cNvSpPr/>
          <p:nvPr/>
        </p:nvSpPr>
        <p:spPr>
          <a:xfrm>
            <a:off x="491540" y="1650548"/>
            <a:ext cx="2409914" cy="906441"/>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pic>
        <p:nvPicPr>
          <p:cNvPr id="1026" name="Picture 2" descr="C:\Users\t-keita\Documents\pleiades\workspace\ses2016\rq2.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23928" y="1722167"/>
            <a:ext cx="4450365" cy="2882108"/>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10" name="コンテンツ プレースホルダー 4"/>
              <p:cNvSpPr txBox="1">
                <a:spLocks/>
              </p:cNvSpPr>
              <p:nvPr/>
            </p:nvSpPr>
            <p:spPr bwMode="auto">
              <a:xfrm>
                <a:off x="3347864" y="2890944"/>
                <a:ext cx="690739" cy="40011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14:m>
                  <m:oMathPara xmlns:m="http://schemas.openxmlformats.org/officeDocument/2006/math">
                    <m:oMathParaPr>
                      <m:jc m:val="centerGroup"/>
                    </m:oMathParaPr>
                    <m:oMath xmlns:m="http://schemas.openxmlformats.org/officeDocument/2006/math">
                      <m:sSub>
                        <m:sSubPr>
                          <m:ctrlPr>
                            <a:rPr lang="en-US" altLang="ja-JP" sz="2000" b="1" i="1" kern="0" smtClean="0">
                              <a:latin typeface="Cambria Math" panose="02040503050406030204" pitchFamily="18" charset="0"/>
                            </a:rPr>
                          </m:ctrlPr>
                        </m:sSubPr>
                        <m:e>
                          <m:r>
                            <a:rPr lang="en-US" altLang="ja-JP" sz="2000" b="1" i="1" kern="0" smtClean="0">
                              <a:latin typeface="Cambria Math"/>
                            </a:rPr>
                            <m:t>𝒓</m:t>
                          </m:r>
                        </m:e>
                        <m:sub>
                          <m:r>
                            <a:rPr lang="en-US" altLang="ja-JP" sz="2000" b="1" i="1" kern="0" smtClean="0">
                              <a:latin typeface="Cambria Math"/>
                            </a:rPr>
                            <m:t>𝒅</m:t>
                          </m:r>
                        </m:sub>
                      </m:sSub>
                    </m:oMath>
                  </m:oMathPara>
                </a14:m>
                <a:endParaRPr lang="ja-JP" altLang="en-US" sz="2000" b="1" kern="0" dirty="0"/>
              </a:p>
            </p:txBody>
          </p:sp>
        </mc:Choice>
        <mc:Fallback xmlns="">
          <p:sp>
            <p:nvSpPr>
              <p:cNvPr id="10" name="コンテンツ プレースホルダー 4"/>
              <p:cNvSpPr txBox="1">
                <a:spLocks noRot="1" noChangeAspect="1" noMove="1" noResize="1" noEditPoints="1" noAdjustHandles="1" noChangeArrowheads="1" noChangeShapeType="1" noTextEdit="1"/>
              </p:cNvSpPr>
              <p:nvPr/>
            </p:nvSpPr>
            <p:spPr bwMode="auto">
              <a:xfrm>
                <a:off x="3347864" y="2890944"/>
                <a:ext cx="690739" cy="400110"/>
              </a:xfrm>
              <a:prstGeom prst="rect">
                <a:avLst/>
              </a:prstGeom>
              <a:blipFill rotWithShape="1">
                <a:blip r:embed="rId5"/>
                <a:stretch>
                  <a:fillRect b="-4545"/>
                </a:stretch>
              </a:blipFill>
              <a:ln w="9525">
                <a:noFill/>
                <a:miter lim="800000"/>
                <a:headEnd/>
                <a:tailEnd/>
              </a:ln>
              <a:effectLst/>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1" name="コンテンツ プレースホルダー 4"/>
              <p:cNvSpPr txBox="1">
                <a:spLocks/>
              </p:cNvSpPr>
              <p:nvPr/>
            </p:nvSpPr>
            <p:spPr bwMode="auto">
              <a:xfrm>
                <a:off x="4960978" y="4563862"/>
                <a:ext cx="2376264" cy="40011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14:m>
                  <m:oMath xmlns:m="http://schemas.openxmlformats.org/officeDocument/2006/math">
                    <m:r>
                      <a:rPr lang="en-US" altLang="ja-JP" sz="2000" b="1" i="1" kern="0" smtClean="0">
                        <a:latin typeface="Cambria Math"/>
                      </a:rPr>
                      <m:t> </m:t>
                    </m:r>
                    <m:d>
                      <m:dPr>
                        <m:begChr m:val="|"/>
                        <m:endChr m:val="|"/>
                        <m:ctrlPr>
                          <a:rPr lang="en-US" altLang="ja-JP" sz="2000" b="1" i="1" kern="0">
                            <a:latin typeface="Cambria Math" panose="02040503050406030204" pitchFamily="18" charset="0"/>
                          </a:rPr>
                        </m:ctrlPr>
                      </m:dPr>
                      <m:e>
                        <m:r>
                          <a:rPr lang="en-US" altLang="ja-JP" sz="2000" b="1" i="1" kern="0">
                            <a:latin typeface="Cambria Math"/>
                          </a:rPr>
                          <m:t> </m:t>
                        </m:r>
                        <m:r>
                          <a:rPr lang="en-US" altLang="ja-JP" sz="2000" b="1" i="1" kern="0">
                            <a:latin typeface="Cambria Math"/>
                          </a:rPr>
                          <m:t>𝑰</m:t>
                        </m:r>
                        <m:r>
                          <a:rPr lang="en-US" altLang="ja-JP" sz="2000" b="1" i="1" kern="0">
                            <a:latin typeface="Cambria Math"/>
                          </a:rPr>
                          <m:t> </m:t>
                        </m:r>
                      </m:e>
                    </m:d>
                    <m:d>
                      <m:dPr>
                        <m:begChr m:val="|"/>
                        <m:endChr m:val="|"/>
                        <m:ctrlPr>
                          <a:rPr lang="en-US" altLang="ja-JP" sz="2000" b="1" i="1" kern="0">
                            <a:latin typeface="Cambria Math" panose="02040503050406030204" pitchFamily="18" charset="0"/>
                          </a:rPr>
                        </m:ctrlPr>
                      </m:dPr>
                      <m:e>
                        <m:r>
                          <a:rPr lang="en-US" altLang="ja-JP" sz="2000" b="1" i="1" kern="0">
                            <a:latin typeface="Cambria Math"/>
                          </a:rPr>
                          <m:t> </m:t>
                        </m:r>
                        <m:r>
                          <a:rPr lang="en-US" altLang="ja-JP" sz="2000" b="1" i="1" kern="0">
                            <a:latin typeface="Cambria Math"/>
                          </a:rPr>
                          <m:t>𝑶</m:t>
                        </m:r>
                        <m:r>
                          <a:rPr lang="en-US" altLang="ja-JP" sz="2000" b="1" i="1" kern="0">
                            <a:latin typeface="Cambria Math"/>
                          </a:rPr>
                          <m:t> </m:t>
                        </m:r>
                      </m:e>
                    </m:d>
                  </m:oMath>
                </a14:m>
                <a:r>
                  <a:rPr lang="ja-JP" altLang="en-US" sz="2000" b="1" kern="0" dirty="0" smtClean="0"/>
                  <a:t>　</a:t>
                </a:r>
                <a:r>
                  <a:rPr lang="en-US" altLang="ja-JP" sz="1600" b="1" kern="0" dirty="0" smtClean="0"/>
                  <a:t>(</a:t>
                </a:r>
                <a:r>
                  <a:rPr lang="ja-JP" altLang="en-US" sz="1600" b="1" kern="0" dirty="0" smtClean="0"/>
                  <a:t>表のサイズ</a:t>
                </a:r>
                <a:r>
                  <a:rPr lang="en-US" altLang="ja-JP" sz="1600" b="1" kern="0" dirty="0" smtClean="0"/>
                  <a:t>)</a:t>
                </a:r>
                <a:endParaRPr lang="ja-JP" altLang="en-US" sz="1600" b="1" kern="0" dirty="0"/>
              </a:p>
            </p:txBody>
          </p:sp>
        </mc:Choice>
        <mc:Fallback xmlns="">
          <p:sp>
            <p:nvSpPr>
              <p:cNvPr id="11" name="コンテンツ プレースホルダー 4"/>
              <p:cNvSpPr txBox="1">
                <a:spLocks noRot="1" noChangeAspect="1" noMove="1" noResize="1" noEditPoints="1" noAdjustHandles="1" noChangeArrowheads="1" noChangeShapeType="1" noTextEdit="1"/>
              </p:cNvSpPr>
              <p:nvPr/>
            </p:nvSpPr>
            <p:spPr bwMode="auto">
              <a:xfrm>
                <a:off x="4960978" y="4563862"/>
                <a:ext cx="2376264" cy="400110"/>
              </a:xfrm>
              <a:prstGeom prst="rect">
                <a:avLst/>
              </a:prstGeom>
              <a:blipFill rotWithShape="1">
                <a:blip r:embed="rId6"/>
                <a:stretch>
                  <a:fillRect r="-1282" b="-15385"/>
                </a:stretch>
              </a:blipFill>
              <a:ln w="9525">
                <a:noFill/>
                <a:miter lim="800000"/>
                <a:headEnd/>
                <a:tailEnd/>
              </a:ln>
              <a:effectLst/>
            </p:spPr>
            <p:txBody>
              <a:bodyPr/>
              <a:lstStyle/>
              <a:p>
                <a:r>
                  <a:rPr lang="ja-JP" altLang="en-US">
                    <a:noFill/>
                  </a:rPr>
                  <a:t> </a:t>
                </a:r>
              </a:p>
            </p:txBody>
          </p:sp>
        </mc:Fallback>
      </mc:AlternateContent>
      <p:sp>
        <p:nvSpPr>
          <p:cNvPr id="50" name="四角形吹き出し 49"/>
          <p:cNvSpPr/>
          <p:nvPr/>
        </p:nvSpPr>
        <p:spPr>
          <a:xfrm>
            <a:off x="574610" y="5085184"/>
            <a:ext cx="7920880" cy="1328591"/>
          </a:xfrm>
          <a:prstGeom prst="wedgeRectCallout">
            <a:avLst>
              <a:gd name="adj1" fmla="val -30078"/>
              <a:gd name="adj2" fmla="val -46564"/>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20000"/>
              </a:spcBef>
              <a:spcAft>
                <a:spcPct val="0"/>
              </a:spcAft>
            </a:pPr>
            <a:r>
              <a:rPr lang="ja-JP" altLang="en-US" sz="2200" kern="0" dirty="0" smtClean="0">
                <a:solidFill>
                  <a:schemeClr val="tx1"/>
                </a:solidFill>
                <a:latin typeface="HGPｺﾞｼｯｸE" panose="020B0900000000000000" pitchFamily="50" charset="-128"/>
                <a:ea typeface="HGPｺﾞｼｯｸE" panose="020B0900000000000000" pitchFamily="50" charset="-128"/>
              </a:rPr>
              <a:t>データセットの全組み合わせを見る労力を大幅に削減．</a:t>
            </a:r>
            <a:endParaRPr lang="en-US" altLang="ja-JP" sz="2200" kern="0" dirty="0" smtClean="0">
              <a:solidFill>
                <a:schemeClr val="tx1"/>
              </a:solidFill>
              <a:latin typeface="HGPｺﾞｼｯｸE" panose="020B0900000000000000" pitchFamily="50" charset="-128"/>
              <a:ea typeface="HGPｺﾞｼｯｸE" panose="020B0900000000000000" pitchFamily="50" charset="-128"/>
            </a:endParaRPr>
          </a:p>
          <a:p>
            <a:pPr lvl="0" algn="ctr" fontAlgn="base">
              <a:spcBef>
                <a:spcPct val="20000"/>
              </a:spcBef>
              <a:spcAft>
                <a:spcPct val="0"/>
              </a:spcAft>
            </a:pPr>
            <a:r>
              <a:rPr lang="ja-JP" altLang="en-US" sz="2200" kern="0" dirty="0" smtClean="0">
                <a:solidFill>
                  <a:schemeClr val="tx1"/>
                </a:solidFill>
                <a:latin typeface="HGPｺﾞｼｯｸE" panose="020B0900000000000000" pitchFamily="50" charset="-128"/>
                <a:ea typeface="HGPｺﾞｼｯｸE" panose="020B0900000000000000" pitchFamily="50" charset="-128"/>
              </a:rPr>
              <a:t>ジョブネットの規模によらず一様に効果が見られた．</a:t>
            </a:r>
            <a:endParaRPr lang="en-US" altLang="ja-JP" sz="2200" kern="0" dirty="0" smtClean="0">
              <a:solidFill>
                <a:schemeClr val="tx1"/>
              </a:solidFill>
              <a:latin typeface="HGPｺﾞｼｯｸE" panose="020B0900000000000000" pitchFamily="50" charset="-128"/>
              <a:ea typeface="HGPｺﾞｼｯｸE" panose="020B0900000000000000" pitchFamily="50" charset="-128"/>
            </a:endParaRPr>
          </a:p>
        </p:txBody>
      </p:sp>
      <mc:AlternateContent xmlns:mc="http://schemas.openxmlformats.org/markup-compatibility/2006" xmlns:a14="http://schemas.microsoft.com/office/drawing/2010/main">
        <mc:Choice Requires="a14">
          <p:graphicFrame>
            <p:nvGraphicFramePr>
              <p:cNvPr id="51" name="表 50"/>
              <p:cNvGraphicFramePr>
                <a:graphicFrameLocks noGrp="1"/>
              </p:cNvGraphicFramePr>
              <p:nvPr>
                <p:extLst>
                  <p:ext uri="{D42A27DB-BD31-4B8C-83A1-F6EECF244321}">
                    <p14:modId xmlns:p14="http://schemas.microsoft.com/office/powerpoint/2010/main" val="1583885355"/>
                  </p:ext>
                </p:extLst>
              </p:nvPr>
            </p:nvGraphicFramePr>
            <p:xfrm>
              <a:off x="532685" y="2999344"/>
              <a:ext cx="2327623" cy="1854200"/>
            </p:xfrm>
            <a:graphic>
              <a:graphicData uri="http://schemas.openxmlformats.org/drawingml/2006/table">
                <a:tbl>
                  <a:tblPr firstRow="1" firstCol="1" bandRow="1">
                    <a:tableStyleId>{21E4AEA4-8DFA-4A89-87EB-49C32662AFE0}</a:tableStyleId>
                  </a:tblPr>
                  <a:tblGrid>
                    <a:gridCol w="1337504"/>
                    <a:gridCol w="990119"/>
                  </a:tblGrid>
                  <a:tr h="370840">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ct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a:rPr>
                                      <m:t>𝑟</m:t>
                                    </m:r>
                                  </m:e>
                                  <m:sub>
                                    <m:r>
                                      <a:rPr kumimoji="1" lang="en-US" altLang="ja-JP" b="0" i="1" smtClean="0">
                                        <a:latin typeface="Cambria Math"/>
                                      </a:rPr>
                                      <m:t>𝑑</m:t>
                                    </m:r>
                                  </m:sub>
                                </m:sSub>
                              </m:oMath>
                            </m:oMathPara>
                          </a14:m>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Min.</a:t>
                          </a: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0.04</a:t>
                          </a:r>
                        </a:p>
                      </a:txBody>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Median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0.32</a:t>
                          </a:r>
                          <a:endParaRPr kumimoji="1" lang="ja-JP" altLang="en-US" dirty="0">
                            <a:latin typeface="メイリオ" panose="020B0604030504040204" pitchFamily="50" charset="-128"/>
                            <a:ea typeface="メイリオ" panose="020B0604030504040204" pitchFamily="50" charset="-128"/>
                          </a:endParaRPr>
                        </a:p>
                      </a:txBody>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Mean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0.59</a:t>
                          </a:r>
                          <a:endParaRPr kumimoji="1" lang="ja-JP" altLang="en-US" dirty="0">
                            <a:latin typeface="メイリオ" panose="020B0604030504040204" pitchFamily="50" charset="-128"/>
                            <a:ea typeface="メイリオ" panose="020B0604030504040204" pitchFamily="50" charset="-128"/>
                          </a:endParaRPr>
                        </a:p>
                      </a:txBody>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Max.</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1.00</a:t>
                          </a:r>
                          <a:endParaRPr kumimoji="1" lang="ja-JP" altLang="en-US" dirty="0">
                            <a:latin typeface="メイリオ" panose="020B0604030504040204" pitchFamily="50" charset="-128"/>
                            <a:ea typeface="メイリオ" panose="020B0604030504040204" pitchFamily="50" charset="-128"/>
                          </a:endParaRPr>
                        </a:p>
                      </a:txBody>
                      <a:tcPr/>
                    </a:tc>
                  </a:tr>
                </a:tbl>
              </a:graphicData>
            </a:graphic>
          </p:graphicFrame>
        </mc:Choice>
        <mc:Fallback xmlns="">
          <p:graphicFrame>
            <p:nvGraphicFramePr>
              <p:cNvPr id="51" name="表 50"/>
              <p:cNvGraphicFramePr>
                <a:graphicFrameLocks noGrp="1"/>
              </p:cNvGraphicFramePr>
              <p:nvPr>
                <p:extLst>
                  <p:ext uri="{D42A27DB-BD31-4B8C-83A1-F6EECF244321}">
                    <p14:modId xmlns:p14="http://schemas.microsoft.com/office/powerpoint/2010/main" val="1583885355"/>
                  </p:ext>
                </p:extLst>
              </p:nvPr>
            </p:nvGraphicFramePr>
            <p:xfrm>
              <a:off x="532685" y="2999344"/>
              <a:ext cx="2327623" cy="1854200"/>
            </p:xfrm>
            <a:graphic>
              <a:graphicData uri="http://schemas.openxmlformats.org/drawingml/2006/table">
                <a:tbl>
                  <a:tblPr firstRow="1" firstCol="1" bandRow="1">
                    <a:tableStyleId>{21E4AEA4-8DFA-4A89-87EB-49C32662AFE0}</a:tableStyleId>
                  </a:tblPr>
                  <a:tblGrid>
                    <a:gridCol w="1337504"/>
                    <a:gridCol w="990119"/>
                  </a:tblGrid>
                  <a:tr h="370840">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endParaRPr lang="ja-JP"/>
                        </a:p>
                      </a:txBody>
                      <a:tcPr>
                        <a:blipFill rotWithShape="1">
                          <a:blip r:embed="rId7"/>
                          <a:stretch>
                            <a:fillRect l="-135802" r="-617" b="-424590"/>
                          </a:stretch>
                        </a:blipFill>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Min.</a:t>
                          </a: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0.04</a:t>
                          </a:r>
                          <a:endParaRPr kumimoji="1" lang="en-US" altLang="ja-JP" dirty="0" smtClean="0">
                            <a:latin typeface="メイリオ" panose="020B0604030504040204" pitchFamily="50" charset="-128"/>
                            <a:ea typeface="メイリオ" panose="020B0604030504040204" pitchFamily="50" charset="-128"/>
                          </a:endParaRPr>
                        </a:p>
                      </a:txBody>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Median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0.32</a:t>
                          </a:r>
                          <a:endParaRPr kumimoji="1" lang="ja-JP" altLang="en-US" dirty="0">
                            <a:latin typeface="メイリオ" panose="020B0604030504040204" pitchFamily="50" charset="-128"/>
                            <a:ea typeface="メイリオ" panose="020B0604030504040204" pitchFamily="50" charset="-128"/>
                          </a:endParaRPr>
                        </a:p>
                      </a:txBody>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Mean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0.59</a:t>
                          </a:r>
                          <a:endParaRPr kumimoji="1" lang="ja-JP" altLang="en-US" dirty="0">
                            <a:latin typeface="メイリオ" panose="020B0604030504040204" pitchFamily="50" charset="-128"/>
                            <a:ea typeface="メイリオ" panose="020B0604030504040204" pitchFamily="50" charset="-128"/>
                          </a:endParaRPr>
                        </a:p>
                      </a:txBody>
                      <a:tcPr/>
                    </a:tc>
                  </a:tr>
                  <a:tr h="370840">
                    <a:tc>
                      <a:txBody>
                        <a:bodyPr/>
                        <a:lstStyle/>
                        <a:p>
                          <a:pPr algn="r"/>
                          <a:r>
                            <a:rPr kumimoji="1" lang="en-US" altLang="ja-JP" dirty="0" smtClean="0">
                              <a:latin typeface="メイリオ" panose="020B0604030504040204" pitchFamily="50" charset="-128"/>
                              <a:ea typeface="メイリオ" panose="020B0604030504040204" pitchFamily="50" charset="-128"/>
                            </a:rPr>
                            <a:t>Max.</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1.00</a:t>
                          </a:r>
                          <a:endParaRPr kumimoji="1" lang="ja-JP" altLang="en-US" dirty="0">
                            <a:latin typeface="メイリオ" panose="020B0604030504040204" pitchFamily="50" charset="-128"/>
                            <a:ea typeface="メイリオ" panose="020B0604030504040204" pitchFamily="50" charset="-128"/>
                          </a:endParaRPr>
                        </a:p>
                      </a:txBody>
                      <a:tcPr/>
                    </a:tc>
                  </a:tr>
                </a:tbl>
              </a:graphicData>
            </a:graphic>
          </p:graphicFrame>
        </mc:Fallback>
      </mc:AlternateContent>
      <mc:AlternateContent xmlns:mc="http://schemas.openxmlformats.org/markup-compatibility/2006" xmlns:a14="http://schemas.microsoft.com/office/drawing/2010/main">
        <mc:Choice Requires="a14">
          <p:sp>
            <p:nvSpPr>
              <p:cNvPr id="52" name="テキスト ボックス 51"/>
              <p:cNvSpPr txBox="1"/>
              <p:nvPr/>
            </p:nvSpPr>
            <p:spPr>
              <a:xfrm>
                <a:off x="424852" y="2625311"/>
                <a:ext cx="2562625" cy="369332"/>
              </a:xfrm>
              <a:prstGeom prst="rect">
                <a:avLst/>
              </a:prstGeom>
              <a:noFill/>
            </p:spPr>
            <p:txBody>
              <a:bodyPr wrap="none" rtlCol="0">
                <a:spAutoFit/>
              </a:bodyPr>
              <a:lstStyle/>
              <a:p>
                <a:r>
                  <a:rPr lang="ja-JP" altLang="en-US" dirty="0">
                    <a:latin typeface="HGPｺﾞｼｯｸE" panose="020B0900000000000000" pitchFamily="50" charset="-128"/>
                    <a:ea typeface="HGPｺﾞｼｯｸE" panose="020B0900000000000000" pitchFamily="50" charset="-128"/>
                  </a:rPr>
                  <a:t>全</a:t>
                </a:r>
                <a:r>
                  <a:rPr kumimoji="1" lang="ja-JP" altLang="en-US" dirty="0" smtClean="0">
                    <a:latin typeface="HGPｺﾞｼｯｸE" panose="020B0900000000000000" pitchFamily="50" charset="-128"/>
                    <a:ea typeface="HGPｺﾞｼｯｸE" panose="020B0900000000000000" pitchFamily="50" charset="-128"/>
                  </a:rPr>
                  <a:t>ジョブネットの </a:t>
                </a:r>
                <a14:m>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a:rPr>
                          <m:t>𝑟</m:t>
                        </m:r>
                      </m:e>
                      <m:sub>
                        <m:r>
                          <a:rPr kumimoji="1" lang="en-US" altLang="ja-JP" b="0" i="1" smtClean="0">
                            <a:latin typeface="Cambria Math"/>
                          </a:rPr>
                          <m:t>𝑑</m:t>
                        </m:r>
                      </m:sub>
                    </m:sSub>
                  </m:oMath>
                </a14:m>
                <a:r>
                  <a:rPr kumimoji="1" lang="ja-JP" altLang="en-US" dirty="0" smtClean="0">
                    <a:latin typeface="HGPｺﾞｼｯｸE" panose="020B0900000000000000" pitchFamily="50" charset="-128"/>
                    <a:ea typeface="HGPｺﾞｼｯｸE" panose="020B0900000000000000" pitchFamily="50" charset="-128"/>
                  </a:rPr>
                  <a:t> の値</a:t>
                </a:r>
                <a:endParaRPr kumimoji="1" lang="ja-JP" altLang="en-US" dirty="0">
                  <a:latin typeface="HGPｺﾞｼｯｸE" panose="020B0900000000000000" pitchFamily="50" charset="-128"/>
                  <a:ea typeface="HGPｺﾞｼｯｸE" panose="020B0900000000000000" pitchFamily="50" charset="-128"/>
                </a:endParaRPr>
              </a:p>
            </p:txBody>
          </p:sp>
        </mc:Choice>
        <mc:Fallback xmlns="">
          <p:sp>
            <p:nvSpPr>
              <p:cNvPr id="52" name="テキスト ボックス 51"/>
              <p:cNvSpPr txBox="1">
                <a:spLocks noRot="1" noChangeAspect="1" noMove="1" noResize="1" noEditPoints="1" noAdjustHandles="1" noChangeArrowheads="1" noChangeShapeType="1" noTextEdit="1"/>
              </p:cNvSpPr>
              <p:nvPr/>
            </p:nvSpPr>
            <p:spPr>
              <a:xfrm>
                <a:off x="424852" y="2625311"/>
                <a:ext cx="2562625" cy="369332"/>
              </a:xfrm>
              <a:prstGeom prst="rect">
                <a:avLst/>
              </a:prstGeom>
              <a:blipFill rotWithShape="1">
                <a:blip r:embed="rId8"/>
                <a:stretch>
                  <a:fillRect l="-2143" t="-11667" r="-1190" b="-23333"/>
                </a:stretch>
              </a:blipFill>
            </p:spPr>
            <p:txBody>
              <a:bodyPr/>
              <a:lstStyle/>
              <a:p>
                <a:r>
                  <a:rPr lang="ja-JP" altLang="en-US">
                    <a:noFill/>
                  </a:rPr>
                  <a:t> </a:t>
                </a:r>
              </a:p>
            </p:txBody>
          </p:sp>
        </mc:Fallback>
      </mc:AlternateContent>
      <p:sp>
        <p:nvSpPr>
          <p:cNvPr id="3" name="スライド番号プレースホルダー 2"/>
          <p:cNvSpPr>
            <a:spLocks noGrp="1"/>
          </p:cNvSpPr>
          <p:nvPr>
            <p:ph type="sldNum" sz="quarter" idx="12"/>
          </p:nvPr>
        </p:nvSpPr>
        <p:spPr/>
        <p:txBody>
          <a:bodyPr/>
          <a:lstStyle/>
          <a:p>
            <a:fld id="{BF0FB649-CAF6-47C7-8793-6679D20694D9}" type="slidenum">
              <a:rPr lang="en-US" altLang="ja-JP" smtClean="0"/>
              <a:pPr/>
              <a:t>17</a:t>
            </a:fld>
            <a:endParaRPr lang="en-US" altLang="ja-JP"/>
          </a:p>
        </p:txBody>
      </p:sp>
    </p:spTree>
    <p:extLst>
      <p:ext uri="{BB962C8B-B14F-4D97-AF65-F5344CB8AC3E}">
        <p14:creationId xmlns:p14="http://schemas.microsoft.com/office/powerpoint/2010/main" val="29262500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1980990" y="5355211"/>
            <a:ext cx="1933913" cy="898002"/>
          </a:xfrm>
          <a:prstGeom prst="rect">
            <a:avLst/>
          </a:prstGeom>
          <a:solidFill>
            <a:srgbClr val="E3EA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 name="タイトル 1"/>
          <p:cNvSpPr>
            <a:spLocks noGrp="1"/>
          </p:cNvSpPr>
          <p:nvPr>
            <p:ph type="title"/>
          </p:nvPr>
        </p:nvSpPr>
        <p:spPr/>
        <p:txBody>
          <a:bodyPr/>
          <a:lstStyle/>
          <a:p>
            <a:r>
              <a:rPr kumimoji="1" lang="ja-JP" altLang="en-US" dirty="0" smtClean="0"/>
              <a:t>調査</a:t>
            </a:r>
            <a:r>
              <a:rPr lang="ja-JP" altLang="en-US" dirty="0" smtClean="0"/>
              <a:t>３</a:t>
            </a:r>
            <a:r>
              <a:rPr lang="en-US" altLang="ja-JP" dirty="0" smtClean="0"/>
              <a:t>. </a:t>
            </a:r>
            <a:r>
              <a:rPr lang="ja-JP" altLang="en-US" dirty="0" smtClean="0"/>
              <a:t>詳細化の有効性</a:t>
            </a:r>
            <a:endParaRPr kumimoji="1" lang="ja-JP" altLang="en-US" dirty="0"/>
          </a:p>
        </p:txBody>
      </p:sp>
      <p:sp>
        <p:nvSpPr>
          <p:cNvPr id="3" name="コンテンツ プレースホルダー 2"/>
          <p:cNvSpPr>
            <a:spLocks noGrp="1"/>
          </p:cNvSpPr>
          <p:nvPr>
            <p:ph idx="1"/>
          </p:nvPr>
        </p:nvSpPr>
        <p:spPr>
          <a:xfrm>
            <a:off x="457200" y="1600201"/>
            <a:ext cx="8229600" cy="460648"/>
          </a:xfrm>
        </p:spPr>
        <p:txBody>
          <a:bodyPr/>
          <a:lstStyle/>
          <a:p>
            <a:pPr marL="0" indent="0">
              <a:buNone/>
            </a:pPr>
            <a:r>
              <a:rPr kumimoji="1" lang="en-US" altLang="ja-JP" dirty="0" smtClean="0"/>
              <a:t>COBOL</a:t>
            </a:r>
            <a:r>
              <a:rPr kumimoji="1" lang="ja-JP" altLang="en-US" dirty="0" smtClean="0"/>
              <a:t>のスライシングによる詳細化の</a:t>
            </a:r>
            <a:r>
              <a:rPr lang="ja-JP" altLang="en-US" dirty="0"/>
              <a:t>有効性</a:t>
            </a:r>
            <a:r>
              <a:rPr kumimoji="1" lang="ja-JP" altLang="en-US" dirty="0" smtClean="0"/>
              <a:t>を調査</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168055689"/>
              </p:ext>
            </p:extLst>
          </p:nvPr>
        </p:nvGraphicFramePr>
        <p:xfrm>
          <a:off x="4572000" y="3861048"/>
          <a:ext cx="3315708" cy="1342379"/>
        </p:xfrm>
        <a:graphic>
          <a:graphicData uri="http://schemas.openxmlformats.org/drawingml/2006/table">
            <a:tbl>
              <a:tblPr firstRow="1" firstCol="1" bandRow="1">
                <a:tableStyleId>{93296810-A885-4BE3-A3E7-6D5BEEA58F35}</a:tableStyleId>
              </a:tblPr>
              <a:tblGrid>
                <a:gridCol w="828927"/>
                <a:gridCol w="828927"/>
                <a:gridCol w="828927"/>
                <a:gridCol w="828927"/>
              </a:tblGrid>
              <a:tr h="334910">
                <a:tc>
                  <a:txBody>
                    <a:bodyPr/>
                    <a:lstStyle/>
                    <a:p>
                      <a:pPr algn="ct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A</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B</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C</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H</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I</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7649">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J</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2528777940"/>
              </p:ext>
            </p:extLst>
          </p:nvPr>
        </p:nvGraphicFramePr>
        <p:xfrm>
          <a:off x="755576" y="3861048"/>
          <a:ext cx="3315708" cy="1342379"/>
        </p:xfrm>
        <a:graphic>
          <a:graphicData uri="http://schemas.openxmlformats.org/drawingml/2006/table">
            <a:tbl>
              <a:tblPr firstRow="1" firstCol="1" bandRow="1">
                <a:tableStyleId>{93296810-A885-4BE3-A3E7-6D5BEEA58F35}</a:tableStyleId>
              </a:tblPr>
              <a:tblGrid>
                <a:gridCol w="828927"/>
                <a:gridCol w="828927"/>
                <a:gridCol w="828927"/>
                <a:gridCol w="828927"/>
              </a:tblGrid>
              <a:tr h="334910">
                <a:tc>
                  <a:txBody>
                    <a:bodyPr/>
                    <a:lstStyle/>
                    <a:p>
                      <a:pPr algn="ct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A</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B</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入力 </a:t>
                      </a:r>
                      <a:r>
                        <a:rPr kumimoji="1" lang="en-US" altLang="ja-JP" sz="1600" dirty="0" smtClean="0">
                          <a:latin typeface="HGPｺﾞｼｯｸE" panose="020B0900000000000000" pitchFamily="50" charset="-128"/>
                          <a:ea typeface="HGPｺﾞｼｯｸE" panose="020B0900000000000000" pitchFamily="50" charset="-128"/>
                        </a:rPr>
                        <a:t>C</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H</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4910">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I</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r h="337649">
                <a:tc>
                  <a:txBody>
                    <a:bodyPr/>
                    <a:lstStyle/>
                    <a:p>
                      <a:pPr algn="ctr"/>
                      <a:r>
                        <a:rPr kumimoji="1" lang="ja-JP" altLang="en-US" sz="1600" dirty="0" smtClean="0">
                          <a:latin typeface="HGPｺﾞｼｯｸE" panose="020B0900000000000000" pitchFamily="50" charset="-128"/>
                          <a:ea typeface="HGPｺﾞｼｯｸE" panose="020B0900000000000000" pitchFamily="50" charset="-128"/>
                        </a:rPr>
                        <a:t>出力 </a:t>
                      </a:r>
                      <a:r>
                        <a:rPr kumimoji="1" lang="en-US" altLang="ja-JP" sz="1600" dirty="0" smtClean="0">
                          <a:latin typeface="HGPｺﾞｼｯｸE" panose="020B0900000000000000" pitchFamily="50" charset="-128"/>
                          <a:ea typeface="HGPｺﾞｼｯｸE" panose="020B0900000000000000" pitchFamily="50" charset="-128"/>
                        </a:rPr>
                        <a:t>J</a:t>
                      </a:r>
                      <a:endParaRPr kumimoji="1" lang="ja-JP" altLang="en-US" sz="1600" dirty="0">
                        <a:latin typeface="HGPｺﾞｼｯｸE" panose="020B0900000000000000" pitchFamily="50" charset="-128"/>
                        <a:ea typeface="HGPｺﾞｼｯｸE" panose="020B0900000000000000" pitchFamily="50" charset="-128"/>
                      </a:endParaRPr>
                    </a:p>
                  </a:txBody>
                  <a:tcPr marL="82580" marR="82580" marT="41290" marB="41290">
                    <a:solidFill>
                      <a:srgbClr val="002060"/>
                    </a:solidFill>
                  </a:tcPr>
                </a:tc>
                <a:tc>
                  <a:txBody>
                    <a:bodyPr/>
                    <a:lstStyle/>
                    <a:p>
                      <a:pPr algn="ctr"/>
                      <a:r>
                        <a:rPr kumimoji="1" lang="en-US" altLang="ja-JP" sz="1600" b="1" dirty="0" smtClean="0">
                          <a:latin typeface="HGPｺﾞｼｯｸE" panose="020B0900000000000000" pitchFamily="50" charset="-128"/>
                          <a:ea typeface="HGPｺﾞｼｯｸE" panose="020B0900000000000000" pitchFamily="50" charset="-128"/>
                        </a:rPr>
                        <a:t>T</a:t>
                      </a: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c>
                  <a:txBody>
                    <a:bodyPr/>
                    <a:lstStyle/>
                    <a:p>
                      <a:pPr algn="ctr"/>
                      <a:endParaRPr kumimoji="1" lang="ja-JP" altLang="en-US" sz="1600" b="1" dirty="0">
                        <a:latin typeface="HGPｺﾞｼｯｸE" panose="020B0900000000000000" pitchFamily="50" charset="-128"/>
                        <a:ea typeface="HGPｺﾞｼｯｸE" panose="020B0900000000000000" pitchFamily="50" charset="-128"/>
                      </a:endParaRPr>
                    </a:p>
                  </a:txBody>
                  <a:tcPr marL="82580" marR="82580" marT="41290" marB="41290"/>
                </a:tc>
              </a:tr>
            </a:tbl>
          </a:graphicData>
        </a:graphic>
      </p:graphicFrame>
      <mc:AlternateContent xmlns:mc="http://schemas.openxmlformats.org/markup-compatibility/2006" xmlns:a14="http://schemas.microsoft.com/office/drawing/2010/main">
        <mc:Choice Requires="a14">
          <p:sp>
            <p:nvSpPr>
              <p:cNvPr id="6" name="テキスト ボックス 5"/>
              <p:cNvSpPr txBox="1"/>
              <p:nvPr/>
            </p:nvSpPr>
            <p:spPr>
              <a:xfrm>
                <a:off x="1729504" y="2335430"/>
                <a:ext cx="2436886" cy="99552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800" b="1" i="1" smtClean="0">
                              <a:latin typeface="Cambria Math" panose="02040503050406030204" pitchFamily="18" charset="0"/>
                            </a:rPr>
                          </m:ctrlPr>
                        </m:sSubPr>
                        <m:e>
                          <m:r>
                            <a:rPr kumimoji="1" lang="en-US" altLang="ja-JP" sz="2800" b="1" i="1" smtClean="0">
                              <a:latin typeface="Cambria Math"/>
                            </a:rPr>
                            <m:t>𝒓</m:t>
                          </m:r>
                        </m:e>
                        <m:sub>
                          <m:r>
                            <a:rPr kumimoji="1" lang="en-US" altLang="ja-JP" sz="2800" b="1" i="1" smtClean="0">
                              <a:latin typeface="Cambria Math"/>
                            </a:rPr>
                            <m:t>𝒆</m:t>
                          </m:r>
                        </m:sub>
                      </m:sSub>
                      <m:r>
                        <a:rPr kumimoji="1" lang="en-US" altLang="ja-JP" sz="2800" b="1" i="1" smtClean="0">
                          <a:latin typeface="Cambria Math"/>
                        </a:rPr>
                        <m:t>=  </m:t>
                      </m:r>
                      <m:f>
                        <m:fPr>
                          <m:ctrlPr>
                            <a:rPr kumimoji="1" lang="en-US" altLang="ja-JP" sz="2800" b="1" i="1" smtClean="0">
                              <a:latin typeface="Cambria Math" panose="02040503050406030204" pitchFamily="18" charset="0"/>
                            </a:rPr>
                          </m:ctrlPr>
                        </m:fPr>
                        <m:num>
                          <m:r>
                            <a:rPr kumimoji="1" lang="en-US" altLang="ja-JP" sz="2800" b="1" i="1" smtClean="0">
                              <a:latin typeface="Cambria Math"/>
                            </a:rPr>
                            <m:t>𝒏</m:t>
                          </m:r>
                          <m:r>
                            <a:rPr kumimoji="1" lang="en-US" altLang="ja-JP" sz="2800" b="1" i="1" smtClean="0">
                              <a:latin typeface="Cambria Math"/>
                            </a:rPr>
                            <m:t>′</m:t>
                          </m:r>
                          <m:d>
                            <m:dPr>
                              <m:ctrlPr>
                                <a:rPr kumimoji="1" lang="en-US" altLang="ja-JP" sz="2800" b="1" i="1" smtClean="0">
                                  <a:latin typeface="Cambria Math" panose="02040503050406030204" pitchFamily="18" charset="0"/>
                                </a:rPr>
                              </m:ctrlPr>
                            </m:dPr>
                            <m:e>
                              <m:r>
                                <a:rPr kumimoji="1" lang="en-US" altLang="ja-JP" sz="2800" b="1" i="1" smtClean="0">
                                  <a:latin typeface="Cambria Math"/>
                                </a:rPr>
                                <m:t>𝑰</m:t>
                              </m:r>
                              <m:r>
                                <a:rPr kumimoji="1" lang="en-US" altLang="ja-JP" sz="2800" b="1" i="1" smtClean="0">
                                  <a:latin typeface="Cambria Math"/>
                                </a:rPr>
                                <m:t>, </m:t>
                              </m:r>
                              <m:r>
                                <a:rPr kumimoji="1" lang="en-US" altLang="ja-JP" sz="2800" b="1" i="1" smtClean="0">
                                  <a:latin typeface="Cambria Math"/>
                                </a:rPr>
                                <m:t>𝑶</m:t>
                              </m:r>
                            </m:e>
                          </m:d>
                        </m:num>
                        <m:den>
                          <m:r>
                            <a:rPr lang="en-US" altLang="ja-JP" sz="2800" b="1" i="1">
                              <a:latin typeface="Cambria Math"/>
                            </a:rPr>
                            <m:t>𝒏</m:t>
                          </m:r>
                          <m:d>
                            <m:dPr>
                              <m:ctrlPr>
                                <a:rPr lang="en-US" altLang="ja-JP" sz="2800" b="1" i="1">
                                  <a:latin typeface="Cambria Math" panose="02040503050406030204" pitchFamily="18" charset="0"/>
                                </a:rPr>
                              </m:ctrlPr>
                            </m:dPr>
                            <m:e>
                              <m:r>
                                <a:rPr lang="en-US" altLang="ja-JP" sz="2800" b="1" i="1">
                                  <a:latin typeface="Cambria Math"/>
                                </a:rPr>
                                <m:t>𝑰</m:t>
                              </m:r>
                              <m:r>
                                <a:rPr lang="en-US" altLang="ja-JP" sz="2800" b="1" i="1">
                                  <a:latin typeface="Cambria Math"/>
                                </a:rPr>
                                <m:t>, </m:t>
                              </m:r>
                              <m:r>
                                <a:rPr lang="en-US" altLang="ja-JP" sz="2800" b="1" i="1">
                                  <a:latin typeface="Cambria Math"/>
                                </a:rPr>
                                <m:t>𝑶</m:t>
                              </m:r>
                            </m:e>
                          </m:d>
                        </m:den>
                      </m:f>
                    </m:oMath>
                  </m:oMathPara>
                </a14:m>
                <a:endParaRPr kumimoji="1" lang="ja-JP" altLang="en-US" sz="2800" b="1"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1729504" y="2335430"/>
                <a:ext cx="2436886" cy="995529"/>
              </a:xfrm>
              <a:prstGeom prst="rect">
                <a:avLst/>
              </a:prstGeom>
              <a:blipFill rotWithShape="1">
                <a:blip r:embed="rId3"/>
                <a:stretch>
                  <a:fillRect/>
                </a:stretch>
              </a:blipFill>
            </p:spPr>
            <p:txBody>
              <a:bodyPr/>
              <a:lstStyle/>
              <a:p>
                <a:r>
                  <a:rPr lang="ja-JP" altLang="en-US">
                    <a:noFill/>
                  </a:rPr>
                  <a:t> </a:t>
                </a:r>
              </a:p>
            </p:txBody>
          </p:sp>
        </mc:Fallback>
      </mc:AlternateContent>
      <p:sp>
        <p:nvSpPr>
          <p:cNvPr id="7" name="角丸四角形吹き出し 6"/>
          <p:cNvSpPr/>
          <p:nvPr/>
        </p:nvSpPr>
        <p:spPr>
          <a:xfrm>
            <a:off x="4572000" y="2204863"/>
            <a:ext cx="2376264" cy="530423"/>
          </a:xfrm>
          <a:prstGeom prst="wedgeRoundRectCallout">
            <a:avLst>
              <a:gd name="adj1" fmla="val -62647"/>
              <a:gd name="adj2" fmla="val 22446"/>
              <a:gd name="adj3" fmla="val 16667"/>
            </a:avLst>
          </a:prstGeom>
          <a:solidFill>
            <a:srgbClr val="EBF9F0"/>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HGPｺﾞｼｯｸE" panose="020B0900000000000000" pitchFamily="50" charset="-128"/>
                <a:ea typeface="HGPｺﾞｼｯｸE" panose="020B0900000000000000" pitchFamily="50" charset="-128"/>
              </a:rPr>
              <a:t>詳細化</a:t>
            </a:r>
            <a:r>
              <a:rPr lang="ja-JP" altLang="en-US" sz="1600" dirty="0" smtClean="0">
                <a:solidFill>
                  <a:srgbClr val="C00000"/>
                </a:solidFill>
                <a:latin typeface="HGPｺﾞｼｯｸE" panose="020B0900000000000000" pitchFamily="50" charset="-128"/>
                <a:ea typeface="HGPｺﾞｼｯｸE" panose="020B0900000000000000" pitchFamily="50" charset="-128"/>
              </a:rPr>
              <a:t>あり</a:t>
            </a:r>
            <a:r>
              <a:rPr lang="ja-JP" altLang="en-US" sz="1600" dirty="0" smtClean="0">
                <a:solidFill>
                  <a:schemeClr val="tx1"/>
                </a:solidFill>
                <a:latin typeface="HGPｺﾞｼｯｸE" panose="020B0900000000000000" pitchFamily="50" charset="-128"/>
                <a:ea typeface="HGPｺﾞｼｯｸE" panose="020B0900000000000000" pitchFamily="50" charset="-128"/>
              </a:rPr>
              <a:t>の場合</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8" name="角丸四角形吹き出し 7"/>
          <p:cNvSpPr/>
          <p:nvPr/>
        </p:nvSpPr>
        <p:spPr>
          <a:xfrm>
            <a:off x="4572000" y="2828578"/>
            <a:ext cx="2376264" cy="530423"/>
          </a:xfrm>
          <a:prstGeom prst="wedgeRoundRectCallout">
            <a:avLst>
              <a:gd name="adj1" fmla="val -64446"/>
              <a:gd name="adj2" fmla="val 4723"/>
              <a:gd name="adj3" fmla="val 16667"/>
            </a:avLst>
          </a:prstGeom>
          <a:solidFill>
            <a:srgbClr val="EBF9F0"/>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詳細化</a:t>
            </a:r>
            <a:r>
              <a:rPr kumimoji="1" lang="ja-JP" altLang="en-US" sz="1600" dirty="0" smtClean="0">
                <a:solidFill>
                  <a:srgbClr val="C00000"/>
                </a:solidFill>
                <a:latin typeface="HGPｺﾞｼｯｸE" panose="020B0900000000000000" pitchFamily="50" charset="-128"/>
                <a:ea typeface="HGPｺﾞｼｯｸE" panose="020B0900000000000000" pitchFamily="50" charset="-128"/>
              </a:rPr>
              <a:t>なし</a:t>
            </a: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の場合</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mc:AlternateContent xmlns:mc="http://schemas.openxmlformats.org/markup-compatibility/2006" xmlns:a14="http://schemas.microsoft.com/office/drawing/2010/main">
        <mc:Choice Requires="a14">
          <p:sp>
            <p:nvSpPr>
              <p:cNvPr id="9" name="テキスト ボックス 8"/>
              <p:cNvSpPr txBox="1"/>
              <p:nvPr/>
            </p:nvSpPr>
            <p:spPr>
              <a:xfrm>
                <a:off x="2123728" y="5355210"/>
                <a:ext cx="1474699" cy="89800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800" b="1" i="1" smtClean="0">
                              <a:latin typeface="Cambria Math" panose="02040503050406030204" pitchFamily="18" charset="0"/>
                            </a:rPr>
                          </m:ctrlPr>
                        </m:sSubPr>
                        <m:e>
                          <m:r>
                            <a:rPr kumimoji="1" lang="en-US" altLang="ja-JP" sz="2800" b="1" i="1" smtClean="0">
                              <a:latin typeface="Cambria Math"/>
                            </a:rPr>
                            <m:t>𝒓</m:t>
                          </m:r>
                        </m:e>
                        <m:sub>
                          <m:r>
                            <a:rPr kumimoji="1" lang="en-US" altLang="ja-JP" sz="2800" b="1" i="1" smtClean="0">
                              <a:latin typeface="Cambria Math"/>
                            </a:rPr>
                            <m:t>𝒆</m:t>
                          </m:r>
                        </m:sub>
                      </m:sSub>
                      <m:r>
                        <a:rPr kumimoji="1" lang="en-US" altLang="ja-JP" sz="2800" b="1" i="1" smtClean="0">
                          <a:latin typeface="Cambria Math"/>
                        </a:rPr>
                        <m:t>=  </m:t>
                      </m:r>
                      <m:f>
                        <m:fPr>
                          <m:ctrlPr>
                            <a:rPr kumimoji="1" lang="en-US" altLang="ja-JP" sz="2800" b="1" i="1" smtClean="0">
                              <a:latin typeface="Cambria Math" panose="02040503050406030204" pitchFamily="18" charset="0"/>
                            </a:rPr>
                          </m:ctrlPr>
                        </m:fPr>
                        <m:num>
                          <m:r>
                            <a:rPr kumimoji="1" lang="en-US" altLang="ja-JP" sz="2800" b="1" i="1" smtClean="0">
                              <a:latin typeface="Cambria Math"/>
                            </a:rPr>
                            <m:t>𝟒</m:t>
                          </m:r>
                        </m:num>
                        <m:den>
                          <m:r>
                            <a:rPr kumimoji="1" lang="en-US" altLang="ja-JP" sz="2800" b="1" i="1" smtClean="0">
                              <a:latin typeface="Cambria Math"/>
                            </a:rPr>
                            <m:t>𝟕</m:t>
                          </m:r>
                        </m:den>
                      </m:f>
                    </m:oMath>
                  </m:oMathPara>
                </a14:m>
                <a:endParaRPr kumimoji="1" lang="ja-JP" altLang="en-US" sz="2800" b="1"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2123728" y="5355210"/>
                <a:ext cx="1474699" cy="898003"/>
              </a:xfrm>
              <a:prstGeom prst="rect">
                <a:avLst/>
              </a:prstGeom>
              <a:blipFill rotWithShape="1">
                <a:blip r:embed="rId4"/>
                <a:stretch>
                  <a:fillRect/>
                </a:stretch>
              </a:blipFill>
            </p:spPr>
            <p:txBody>
              <a:bodyPr/>
              <a:lstStyle/>
              <a:p>
                <a:r>
                  <a:rPr lang="ja-JP" altLang="en-US">
                    <a:noFill/>
                  </a:rPr>
                  <a:t> </a:t>
                </a:r>
              </a:p>
            </p:txBody>
          </p:sp>
        </mc:Fallback>
      </mc:AlternateContent>
      <p:sp>
        <p:nvSpPr>
          <p:cNvPr id="10" name="角丸四角形吹き出し 9"/>
          <p:cNvSpPr/>
          <p:nvPr/>
        </p:nvSpPr>
        <p:spPr>
          <a:xfrm>
            <a:off x="4192052" y="5409214"/>
            <a:ext cx="3188260" cy="789997"/>
          </a:xfrm>
          <a:prstGeom prst="wedgeRoundRectCallout">
            <a:avLst>
              <a:gd name="adj1" fmla="val -64446"/>
              <a:gd name="adj2" fmla="val 4723"/>
              <a:gd name="adj3" fmla="val 16667"/>
            </a:avLst>
          </a:prstGeom>
          <a:solidFill>
            <a:srgbClr val="EBF9F0"/>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latin typeface="HGPｺﾞｼｯｸE" panose="020B0900000000000000" pitchFamily="50" charset="-128"/>
                <a:ea typeface="HGPｺﾞｼｯｸE" panose="020B0900000000000000" pitchFamily="50" charset="-128"/>
              </a:rPr>
              <a:t>　効果が大きいと </a:t>
            </a:r>
            <a:r>
              <a:rPr lang="en-US" altLang="ja-JP" dirty="0" smtClean="0">
                <a:solidFill>
                  <a:schemeClr val="tx1"/>
                </a:solidFill>
                <a:latin typeface="HGPｺﾞｼｯｸE" panose="020B0900000000000000" pitchFamily="50" charset="-128"/>
                <a:ea typeface="HGPｺﾞｼｯｸE" panose="020B0900000000000000" pitchFamily="50" charset="-128"/>
              </a:rPr>
              <a:t>0</a:t>
            </a:r>
            <a:endParaRPr lang="en-US" altLang="ja-JP" dirty="0">
              <a:solidFill>
                <a:schemeClr val="tx1"/>
              </a:solidFill>
              <a:latin typeface="HGPｺﾞｼｯｸE" panose="020B0900000000000000" pitchFamily="50" charset="-128"/>
              <a:ea typeface="HGPｺﾞｼｯｸE" panose="020B0900000000000000" pitchFamily="50" charset="-128"/>
            </a:endParaRPr>
          </a:p>
          <a:p>
            <a:r>
              <a:rPr lang="ja-JP" altLang="en-US" dirty="0" smtClean="0">
                <a:solidFill>
                  <a:schemeClr val="tx1"/>
                </a:solidFill>
                <a:latin typeface="HGPｺﾞｼｯｸE" panose="020B0900000000000000" pitchFamily="50" charset="-128"/>
                <a:ea typeface="HGPｺﾞｼｯｸE" panose="020B0900000000000000" pitchFamily="50" charset="-128"/>
              </a:rPr>
              <a:t>　効果が小さいと １ に近づく</a:t>
            </a:r>
            <a:endParaRPr lang="en-US" altLang="ja-JP" dirty="0" smtClean="0">
              <a:solidFill>
                <a:schemeClr val="tx1"/>
              </a:solidFill>
              <a:latin typeface="HGPｺﾞｼｯｸE" panose="020B0900000000000000" pitchFamily="50" charset="-128"/>
              <a:ea typeface="HGPｺﾞｼｯｸE" panose="020B0900000000000000" pitchFamily="50" charset="-128"/>
            </a:endParaRPr>
          </a:p>
        </p:txBody>
      </p:sp>
      <p:sp>
        <p:nvSpPr>
          <p:cNvPr id="11" name="テキスト ボックス 10"/>
          <p:cNvSpPr txBox="1"/>
          <p:nvPr/>
        </p:nvSpPr>
        <p:spPr>
          <a:xfrm>
            <a:off x="755576" y="3501008"/>
            <a:ext cx="1271502" cy="369332"/>
          </a:xfrm>
          <a:prstGeom prst="rect">
            <a:avLst/>
          </a:prstGeom>
          <a:noFill/>
        </p:spPr>
        <p:txBody>
          <a:bodyPr wrap="none" rtlCol="0">
            <a:spAutoFit/>
          </a:bodyPr>
          <a:lstStyle/>
          <a:p>
            <a:r>
              <a:rPr kumimoji="1" lang="ja-JP" altLang="en-US" dirty="0" smtClean="0">
                <a:latin typeface="HGPｺﾞｼｯｸE" panose="020B0900000000000000" pitchFamily="50" charset="-128"/>
                <a:ea typeface="HGPｺﾞｼｯｸE" panose="020B0900000000000000" pitchFamily="50" charset="-128"/>
              </a:rPr>
              <a:t>詳細化</a:t>
            </a:r>
            <a:r>
              <a:rPr lang="ja-JP" altLang="en-US" dirty="0">
                <a:latin typeface="HGPｺﾞｼｯｸE" panose="020B0900000000000000" pitchFamily="50" charset="-128"/>
                <a:ea typeface="HGPｺﾞｼｯｸE" panose="020B0900000000000000" pitchFamily="50" charset="-128"/>
              </a:rPr>
              <a:t>なし</a:t>
            </a:r>
            <a:endParaRPr kumimoji="1" lang="ja-JP" altLang="en-US" dirty="0">
              <a:latin typeface="HGPｺﾞｼｯｸE" panose="020B0900000000000000" pitchFamily="50" charset="-128"/>
              <a:ea typeface="HGPｺﾞｼｯｸE" panose="020B0900000000000000" pitchFamily="50" charset="-128"/>
            </a:endParaRPr>
          </a:p>
        </p:txBody>
      </p:sp>
      <p:sp>
        <p:nvSpPr>
          <p:cNvPr id="12" name="テキスト ボックス 11"/>
          <p:cNvSpPr txBox="1"/>
          <p:nvPr/>
        </p:nvSpPr>
        <p:spPr>
          <a:xfrm>
            <a:off x="4572000" y="3501008"/>
            <a:ext cx="1252266" cy="369332"/>
          </a:xfrm>
          <a:prstGeom prst="rect">
            <a:avLst/>
          </a:prstGeom>
          <a:noFill/>
        </p:spPr>
        <p:txBody>
          <a:bodyPr wrap="none" rtlCol="0">
            <a:spAutoFit/>
          </a:bodyPr>
          <a:lstStyle/>
          <a:p>
            <a:r>
              <a:rPr kumimoji="1" lang="ja-JP" altLang="en-US" dirty="0" smtClean="0">
                <a:latin typeface="HGPｺﾞｼｯｸE" panose="020B0900000000000000" pitchFamily="50" charset="-128"/>
                <a:ea typeface="HGPｺﾞｼｯｸE" panose="020B0900000000000000" pitchFamily="50" charset="-128"/>
              </a:rPr>
              <a:t>詳細化</a:t>
            </a:r>
            <a:r>
              <a:rPr lang="ja-JP" altLang="en-US" dirty="0">
                <a:latin typeface="HGPｺﾞｼｯｸE" panose="020B0900000000000000" pitchFamily="50" charset="-128"/>
                <a:ea typeface="HGPｺﾞｼｯｸE" panose="020B0900000000000000" pitchFamily="50" charset="-128"/>
              </a:rPr>
              <a:t>あり</a:t>
            </a:r>
            <a:endParaRPr kumimoji="1" lang="ja-JP" altLang="en-US" dirty="0">
              <a:latin typeface="HGPｺﾞｼｯｸE" panose="020B0900000000000000" pitchFamily="50" charset="-128"/>
              <a:ea typeface="HGPｺﾞｼｯｸE" panose="020B0900000000000000" pitchFamily="50" charset="-128"/>
            </a:endParaRPr>
          </a:p>
        </p:txBody>
      </p:sp>
      <p:sp>
        <p:nvSpPr>
          <p:cNvPr id="13" name="右矢印 12"/>
          <p:cNvSpPr/>
          <p:nvPr/>
        </p:nvSpPr>
        <p:spPr>
          <a:xfrm>
            <a:off x="4162603" y="4254033"/>
            <a:ext cx="307940" cy="36004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スライド番号プレースホルダー 14"/>
          <p:cNvSpPr>
            <a:spLocks noGrp="1"/>
          </p:cNvSpPr>
          <p:nvPr>
            <p:ph type="sldNum" sz="quarter" idx="12"/>
          </p:nvPr>
        </p:nvSpPr>
        <p:spPr/>
        <p:txBody>
          <a:bodyPr/>
          <a:lstStyle/>
          <a:p>
            <a:fld id="{BF0FB649-CAF6-47C7-8793-6679D20694D9}" type="slidenum">
              <a:rPr lang="en-US" altLang="ja-JP" smtClean="0"/>
              <a:pPr/>
              <a:t>18</a:t>
            </a:fld>
            <a:endParaRPr lang="en-US" altLang="ja-JP"/>
          </a:p>
        </p:txBody>
      </p:sp>
    </p:spTree>
    <p:extLst>
      <p:ext uri="{BB962C8B-B14F-4D97-AF65-F5344CB8AC3E}">
        <p14:creationId xmlns:p14="http://schemas.microsoft.com/office/powerpoint/2010/main" val="3536378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a:t>
            </a:r>
            <a:r>
              <a:rPr lang="ja-JP" altLang="en-US" dirty="0" smtClean="0"/>
              <a:t>３</a:t>
            </a:r>
            <a:r>
              <a:rPr lang="en-US" altLang="ja-JP" dirty="0" smtClean="0"/>
              <a:t>. </a:t>
            </a:r>
            <a:r>
              <a:rPr lang="ja-JP" altLang="en-US" dirty="0" smtClean="0"/>
              <a:t>詳細化の効果</a:t>
            </a:r>
            <a:r>
              <a:rPr lang="en-US" altLang="ja-JP" dirty="0" smtClean="0"/>
              <a:t>(</a:t>
            </a:r>
            <a:r>
              <a:rPr lang="ja-JP" altLang="en-US" dirty="0" smtClean="0"/>
              <a:t>結果</a:t>
            </a:r>
            <a:r>
              <a:rPr lang="en-US" altLang="ja-JP" dirty="0" smtClean="0"/>
              <a:t>)</a:t>
            </a:r>
            <a:endParaRPr kumimoji="1" lang="ja-JP" altLang="en-US" dirty="0"/>
          </a:p>
        </p:txBody>
      </p:sp>
      <mc:AlternateContent xmlns:mc="http://schemas.openxmlformats.org/markup-compatibility/2006" xmlns:a14="http://schemas.microsoft.com/office/drawing/2010/main">
        <mc:Choice Requires="a14">
          <p:sp>
            <p:nvSpPr>
              <p:cNvPr id="6" name="テキスト ボックス 5"/>
              <p:cNvSpPr txBox="1"/>
              <p:nvPr/>
            </p:nvSpPr>
            <p:spPr>
              <a:xfrm>
                <a:off x="1739692" y="1891637"/>
                <a:ext cx="2114618" cy="86651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400" b="1" i="1" smtClean="0">
                              <a:latin typeface="Cambria Math" panose="02040503050406030204" pitchFamily="18" charset="0"/>
                            </a:rPr>
                          </m:ctrlPr>
                        </m:sSubPr>
                        <m:e>
                          <m:r>
                            <a:rPr kumimoji="1" lang="en-US" altLang="ja-JP" sz="2400" b="1" i="1" smtClean="0">
                              <a:latin typeface="Cambria Math"/>
                            </a:rPr>
                            <m:t>𝒓</m:t>
                          </m:r>
                        </m:e>
                        <m:sub>
                          <m:r>
                            <a:rPr kumimoji="1" lang="en-US" altLang="ja-JP" sz="2400" b="1" i="1" smtClean="0">
                              <a:latin typeface="Cambria Math"/>
                            </a:rPr>
                            <m:t>𝒆</m:t>
                          </m:r>
                        </m:sub>
                      </m:sSub>
                      <m:r>
                        <a:rPr kumimoji="1" lang="en-US" altLang="ja-JP" sz="2400" b="1" i="1" smtClean="0">
                          <a:latin typeface="Cambria Math"/>
                        </a:rPr>
                        <m:t>=  </m:t>
                      </m:r>
                      <m:f>
                        <m:fPr>
                          <m:ctrlPr>
                            <a:rPr kumimoji="1" lang="en-US" altLang="ja-JP" sz="2400" b="1" i="1" smtClean="0">
                              <a:latin typeface="Cambria Math" panose="02040503050406030204" pitchFamily="18" charset="0"/>
                            </a:rPr>
                          </m:ctrlPr>
                        </m:fPr>
                        <m:num>
                          <m:r>
                            <a:rPr kumimoji="1" lang="en-US" altLang="ja-JP" sz="2400" b="1" i="1" smtClean="0">
                              <a:latin typeface="Cambria Math"/>
                            </a:rPr>
                            <m:t>𝒏</m:t>
                          </m:r>
                          <m:r>
                            <a:rPr kumimoji="1" lang="en-US" altLang="ja-JP" sz="2400" b="1" i="1" smtClean="0">
                              <a:latin typeface="Cambria Math"/>
                            </a:rPr>
                            <m:t>′</m:t>
                          </m:r>
                          <m:d>
                            <m:dPr>
                              <m:ctrlPr>
                                <a:rPr kumimoji="1" lang="en-US" altLang="ja-JP" sz="2400" b="1" i="1" smtClean="0">
                                  <a:latin typeface="Cambria Math" panose="02040503050406030204" pitchFamily="18" charset="0"/>
                                </a:rPr>
                              </m:ctrlPr>
                            </m:dPr>
                            <m:e>
                              <m:r>
                                <a:rPr kumimoji="1" lang="en-US" altLang="ja-JP" sz="2400" b="1" i="1" smtClean="0">
                                  <a:latin typeface="Cambria Math"/>
                                </a:rPr>
                                <m:t>𝑰</m:t>
                              </m:r>
                              <m:r>
                                <a:rPr kumimoji="1" lang="en-US" altLang="ja-JP" sz="2400" b="1" i="1" smtClean="0">
                                  <a:latin typeface="Cambria Math"/>
                                </a:rPr>
                                <m:t>, </m:t>
                              </m:r>
                              <m:r>
                                <a:rPr kumimoji="1" lang="en-US" altLang="ja-JP" sz="2400" b="1" i="1" smtClean="0">
                                  <a:latin typeface="Cambria Math"/>
                                </a:rPr>
                                <m:t>𝑶</m:t>
                              </m:r>
                            </m:e>
                          </m:d>
                        </m:num>
                        <m:den>
                          <m:r>
                            <a:rPr lang="en-US" altLang="ja-JP" sz="2400" b="1" i="1">
                              <a:latin typeface="Cambria Math"/>
                            </a:rPr>
                            <m:t>𝒏</m:t>
                          </m:r>
                          <m:d>
                            <m:dPr>
                              <m:ctrlPr>
                                <a:rPr lang="en-US" altLang="ja-JP" sz="2400" b="1" i="1">
                                  <a:latin typeface="Cambria Math" panose="02040503050406030204" pitchFamily="18" charset="0"/>
                                </a:rPr>
                              </m:ctrlPr>
                            </m:dPr>
                            <m:e>
                              <m:r>
                                <a:rPr lang="en-US" altLang="ja-JP" sz="2400" b="1" i="1">
                                  <a:latin typeface="Cambria Math"/>
                                </a:rPr>
                                <m:t>𝑰</m:t>
                              </m:r>
                              <m:r>
                                <a:rPr lang="en-US" altLang="ja-JP" sz="2400" b="1" i="1">
                                  <a:latin typeface="Cambria Math"/>
                                </a:rPr>
                                <m:t>, </m:t>
                              </m:r>
                              <m:r>
                                <a:rPr lang="en-US" altLang="ja-JP" sz="2400" b="1" i="1">
                                  <a:latin typeface="Cambria Math"/>
                                </a:rPr>
                                <m:t>𝑶</m:t>
                              </m:r>
                            </m:e>
                          </m:d>
                        </m:den>
                      </m:f>
                    </m:oMath>
                  </m:oMathPara>
                </a14:m>
                <a:endParaRPr kumimoji="1" lang="ja-JP" altLang="en-US" sz="2400" b="1"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1739692" y="1891637"/>
                <a:ext cx="2114618" cy="866519"/>
              </a:xfrm>
              <a:prstGeom prst="rect">
                <a:avLst/>
              </a:prstGeom>
              <a:blipFill rotWithShape="1">
                <a:blip r:embed="rId3"/>
                <a:stretch>
                  <a:fillRect/>
                </a:stretch>
              </a:blipFill>
            </p:spPr>
            <p:txBody>
              <a:bodyPr/>
              <a:lstStyle/>
              <a:p>
                <a:r>
                  <a:rPr lang="ja-JP" altLang="en-US">
                    <a:noFill/>
                  </a:rPr>
                  <a:t> </a:t>
                </a:r>
              </a:p>
            </p:txBody>
          </p:sp>
        </mc:Fallback>
      </mc:AlternateContent>
      <p:sp>
        <p:nvSpPr>
          <p:cNvPr id="16" name="正方形/長方形 15"/>
          <p:cNvSpPr/>
          <p:nvPr/>
        </p:nvSpPr>
        <p:spPr>
          <a:xfrm>
            <a:off x="1475656" y="1807172"/>
            <a:ext cx="2592288" cy="95098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8" name="テキスト ボックス 17"/>
              <p:cNvSpPr txBox="1"/>
              <p:nvPr/>
            </p:nvSpPr>
            <p:spPr>
              <a:xfrm>
                <a:off x="1403648" y="2985177"/>
                <a:ext cx="2533386" cy="369332"/>
              </a:xfrm>
              <a:prstGeom prst="rect">
                <a:avLst/>
              </a:prstGeom>
              <a:noFill/>
            </p:spPr>
            <p:txBody>
              <a:bodyPr wrap="none" rtlCol="0">
                <a:spAutoFit/>
              </a:bodyPr>
              <a:lstStyle/>
              <a:p>
                <a:r>
                  <a:rPr lang="ja-JP" altLang="en-US" dirty="0" smtClean="0">
                    <a:latin typeface="HGPｺﾞｼｯｸE" panose="020B0900000000000000" pitchFamily="50" charset="-128"/>
                    <a:ea typeface="HGPｺﾞｼｯｸE" panose="020B0900000000000000" pitchFamily="50" charset="-128"/>
                  </a:rPr>
                  <a:t>全</a:t>
                </a:r>
                <a:r>
                  <a:rPr kumimoji="1" lang="ja-JP" altLang="en-US" dirty="0" smtClean="0">
                    <a:latin typeface="HGPｺﾞｼｯｸE" panose="020B0900000000000000" pitchFamily="50" charset="-128"/>
                    <a:ea typeface="HGPｺﾞｼｯｸE" panose="020B0900000000000000" pitchFamily="50" charset="-128"/>
                  </a:rPr>
                  <a:t>ジョブネットの </a:t>
                </a:r>
                <a14:m>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a:rPr>
                          <m:t>𝑟</m:t>
                        </m:r>
                      </m:e>
                      <m:sub>
                        <m:r>
                          <a:rPr kumimoji="1" lang="en-US" altLang="ja-JP" b="0" i="1" smtClean="0">
                            <a:latin typeface="Cambria Math"/>
                          </a:rPr>
                          <m:t>𝑒</m:t>
                        </m:r>
                      </m:sub>
                    </m:sSub>
                  </m:oMath>
                </a14:m>
                <a:r>
                  <a:rPr kumimoji="1" lang="ja-JP" altLang="en-US" dirty="0" smtClean="0">
                    <a:latin typeface="HGPｺﾞｼｯｸE" panose="020B0900000000000000" pitchFamily="50" charset="-128"/>
                    <a:ea typeface="HGPｺﾞｼｯｸE" panose="020B0900000000000000" pitchFamily="50" charset="-128"/>
                  </a:rPr>
                  <a:t> の値</a:t>
                </a:r>
                <a:endParaRPr kumimoji="1" lang="ja-JP" altLang="en-US" dirty="0">
                  <a:latin typeface="HGPｺﾞｼｯｸE" panose="020B0900000000000000" pitchFamily="50" charset="-128"/>
                  <a:ea typeface="HGPｺﾞｼｯｸE" panose="020B0900000000000000" pitchFamily="50" charset="-128"/>
                </a:endParaRPr>
              </a:p>
            </p:txBody>
          </p:sp>
        </mc:Choice>
        <mc:Fallback xmlns="">
          <p:sp>
            <p:nvSpPr>
              <p:cNvPr id="18" name="テキスト ボックス 17"/>
              <p:cNvSpPr txBox="1">
                <a:spLocks noRot="1" noChangeAspect="1" noMove="1" noResize="1" noEditPoints="1" noAdjustHandles="1" noChangeArrowheads="1" noChangeShapeType="1" noTextEdit="1"/>
              </p:cNvSpPr>
              <p:nvPr/>
            </p:nvSpPr>
            <p:spPr>
              <a:xfrm>
                <a:off x="1403648" y="2985177"/>
                <a:ext cx="2533386" cy="369332"/>
              </a:xfrm>
              <a:prstGeom prst="rect">
                <a:avLst/>
              </a:prstGeom>
              <a:blipFill rotWithShape="1">
                <a:blip r:embed="rId4"/>
                <a:stretch>
                  <a:fillRect l="-1923" t="-11667" r="-1442" b="-23333"/>
                </a:stretch>
              </a:blipFill>
            </p:spPr>
            <p:txBody>
              <a:bodyPr/>
              <a:lstStyle/>
              <a:p>
                <a:r>
                  <a:rPr lang="ja-JP" altLang="en-US">
                    <a:noFill/>
                  </a:rPr>
                  <a:t> </a:t>
                </a:r>
              </a:p>
            </p:txBody>
          </p:sp>
        </mc:Fallback>
      </mc:AlternateContent>
      <p:sp>
        <p:nvSpPr>
          <p:cNvPr id="24" name="四角形吹き出し 23"/>
          <p:cNvSpPr/>
          <p:nvPr/>
        </p:nvSpPr>
        <p:spPr>
          <a:xfrm>
            <a:off x="513844" y="4725144"/>
            <a:ext cx="7920880" cy="1328591"/>
          </a:xfrm>
          <a:prstGeom prst="wedgeRectCallout">
            <a:avLst>
              <a:gd name="adj1" fmla="val -30078"/>
              <a:gd name="adj2" fmla="val -46564"/>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20000"/>
              </a:spcBef>
              <a:spcAft>
                <a:spcPct val="0"/>
              </a:spcAft>
            </a:pPr>
            <a:r>
              <a:rPr lang="ja-JP" altLang="en-US" sz="2200" kern="0" dirty="0" smtClean="0">
                <a:solidFill>
                  <a:schemeClr val="tx1"/>
                </a:solidFill>
                <a:latin typeface="HGPｺﾞｼｯｸE" panose="020B0900000000000000" pitchFamily="50" charset="-128"/>
                <a:ea typeface="HGPｺﾞｼｯｸE" panose="020B0900000000000000" pitchFamily="50" charset="-128"/>
              </a:rPr>
              <a:t>ほとんどの場合で詳細化の効果は見られなかった．</a:t>
            </a:r>
            <a:endParaRPr lang="en-US" altLang="ja-JP" sz="2200" kern="0" dirty="0" smtClean="0">
              <a:solidFill>
                <a:schemeClr val="tx1"/>
              </a:solidFill>
              <a:latin typeface="HGPｺﾞｼｯｸE" panose="020B0900000000000000" pitchFamily="50" charset="-128"/>
              <a:ea typeface="HGPｺﾞｼｯｸE" panose="020B0900000000000000" pitchFamily="50" charset="-128"/>
            </a:endParaRPr>
          </a:p>
          <a:p>
            <a:pPr algn="ctr" fontAlgn="base">
              <a:spcBef>
                <a:spcPct val="20000"/>
              </a:spcBef>
              <a:spcAft>
                <a:spcPct val="0"/>
              </a:spcAft>
            </a:pPr>
            <a:r>
              <a:rPr lang="ja-JP" altLang="en-US" sz="2200" kern="0" dirty="0" smtClean="0">
                <a:solidFill>
                  <a:schemeClr val="tx1"/>
                </a:solidFill>
                <a:latin typeface="HGPｺﾞｼｯｸE" panose="020B0900000000000000" pitchFamily="50" charset="-128"/>
                <a:ea typeface="HGPｺﾞｼｯｸE" panose="020B0900000000000000" pitchFamily="50" charset="-128"/>
              </a:rPr>
              <a:t>対象システムの品質は望ましい状態にあった．</a:t>
            </a:r>
            <a:endParaRPr lang="en-US" altLang="ja-JP" sz="2200" kern="0" dirty="0" smtClean="0">
              <a:solidFill>
                <a:schemeClr val="tx1"/>
              </a:solidFill>
              <a:latin typeface="HGPｺﾞｼｯｸE" panose="020B0900000000000000" pitchFamily="50" charset="-128"/>
              <a:ea typeface="HGPｺﾞｼｯｸE" panose="020B0900000000000000" pitchFamily="50" charset="-128"/>
            </a:endParaRPr>
          </a:p>
          <a:p>
            <a:pPr algn="ctr" fontAlgn="base">
              <a:spcBef>
                <a:spcPct val="20000"/>
              </a:spcBef>
              <a:spcAft>
                <a:spcPct val="0"/>
              </a:spcAft>
            </a:pPr>
            <a:r>
              <a:rPr lang="ja-JP" altLang="en-US" sz="2200" kern="0" dirty="0" smtClean="0">
                <a:solidFill>
                  <a:schemeClr val="tx1"/>
                </a:solidFill>
                <a:latin typeface="HGPｺﾞｼｯｸE" panose="020B0900000000000000" pitchFamily="50" charset="-128"/>
                <a:ea typeface="HGPｺﾞｼｯｸE" panose="020B0900000000000000" pitchFamily="50" charset="-128"/>
              </a:rPr>
              <a:t>プログラムが明らかに複雑化している場合にのみ有効．</a:t>
            </a:r>
            <a:endParaRPr lang="en-US" altLang="ja-JP" sz="2200" kern="0" dirty="0" smtClean="0">
              <a:solidFill>
                <a:schemeClr val="tx1"/>
              </a:solidFill>
              <a:latin typeface="HGPｺﾞｼｯｸE" panose="020B0900000000000000" pitchFamily="50" charset="-128"/>
              <a:ea typeface="HGPｺﾞｼｯｸE" panose="020B0900000000000000" pitchFamily="50" charset="-128"/>
            </a:endParaRPr>
          </a:p>
        </p:txBody>
      </p:sp>
      <p:sp>
        <p:nvSpPr>
          <p:cNvPr id="3" name="スライド番号プレースホルダー 2"/>
          <p:cNvSpPr>
            <a:spLocks noGrp="1"/>
          </p:cNvSpPr>
          <p:nvPr>
            <p:ph type="sldNum" sz="quarter" idx="12"/>
          </p:nvPr>
        </p:nvSpPr>
        <p:spPr/>
        <p:txBody>
          <a:bodyPr/>
          <a:lstStyle/>
          <a:p>
            <a:fld id="{BF0FB649-CAF6-47C7-8793-6679D20694D9}" type="slidenum">
              <a:rPr lang="en-US" altLang="ja-JP" smtClean="0"/>
              <a:pPr/>
              <a:t>19</a:t>
            </a:fld>
            <a:endParaRPr lang="en-US" altLang="ja-JP"/>
          </a:p>
        </p:txBody>
      </p:sp>
      <mc:AlternateContent xmlns:mc="http://schemas.openxmlformats.org/markup-compatibility/2006" xmlns:a14="http://schemas.microsoft.com/office/drawing/2010/main">
        <mc:Choice Requires="a14">
          <p:graphicFrame>
            <p:nvGraphicFramePr>
              <p:cNvPr id="4" name="表 3"/>
              <p:cNvGraphicFramePr>
                <a:graphicFrameLocks noGrp="1"/>
              </p:cNvGraphicFramePr>
              <p:nvPr>
                <p:extLst>
                  <p:ext uri="{D42A27DB-BD31-4B8C-83A1-F6EECF244321}">
                    <p14:modId xmlns:p14="http://schemas.microsoft.com/office/powerpoint/2010/main" val="477294524"/>
                  </p:ext>
                </p:extLst>
              </p:nvPr>
            </p:nvGraphicFramePr>
            <p:xfrm>
              <a:off x="1426284" y="3429000"/>
              <a:ext cx="6096000" cy="741680"/>
            </p:xfrm>
            <a:graphic>
              <a:graphicData uri="http://schemas.openxmlformats.org/drawingml/2006/table">
                <a:tbl>
                  <a:tblPr firstRow="1" firstCol="1" bandRow="1">
                    <a:tableStyleId>{21E4AEA4-8DFA-4A89-87EB-49C32662AFE0}</a:tableStyleId>
                  </a:tblPr>
                  <a:tblGrid>
                    <a:gridCol w="1219200"/>
                    <a:gridCol w="1219200"/>
                    <a:gridCol w="1219200"/>
                    <a:gridCol w="1219200"/>
                    <a:gridCol w="1219200"/>
                  </a:tblGrid>
                  <a:tr h="370840">
                    <a:tc>
                      <a:txBody>
                        <a:bodyPr/>
                        <a:lstStyle/>
                        <a:p>
                          <a:endParaRPr kumimoji="1" lang="ja-JP" altLang="en-US" dirty="0"/>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Min.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Median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Mean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Max.</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a:rPr>
                                      <m:t>𝑟</m:t>
                                    </m:r>
                                  </m:e>
                                  <m:sub>
                                    <m:r>
                                      <a:rPr kumimoji="1" lang="en-US" altLang="ja-JP" b="0" i="1" smtClean="0">
                                        <a:latin typeface="Cambria Math"/>
                                      </a:rPr>
                                      <m:t>𝑒</m:t>
                                    </m:r>
                                  </m:sub>
                                </m:sSub>
                              </m:oMath>
                            </m:oMathPara>
                          </a14:m>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0.32</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1.00</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0.99</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1.00</a:t>
                          </a:r>
                          <a:endParaRPr kumimoji="1" lang="ja-JP" altLang="en-US" dirty="0">
                            <a:latin typeface="メイリオ" panose="020B0604030504040204" pitchFamily="50" charset="-128"/>
                            <a:ea typeface="メイリオ" panose="020B0604030504040204" pitchFamily="50" charset="-128"/>
                          </a:endParaRPr>
                        </a:p>
                      </a:txBody>
                      <a:tcPr/>
                    </a:tc>
                  </a:tr>
                </a:tbl>
              </a:graphicData>
            </a:graphic>
          </p:graphicFrame>
        </mc:Choice>
        <mc:Fallback xmlns="">
          <p:graphicFrame>
            <p:nvGraphicFramePr>
              <p:cNvPr id="4" name="表 3"/>
              <p:cNvGraphicFramePr>
                <a:graphicFrameLocks noGrp="1"/>
              </p:cNvGraphicFramePr>
              <p:nvPr>
                <p:extLst>
                  <p:ext uri="{D42A27DB-BD31-4B8C-83A1-F6EECF244321}">
                    <p14:modId xmlns:p14="http://schemas.microsoft.com/office/powerpoint/2010/main" val="477294524"/>
                  </p:ext>
                </p:extLst>
              </p:nvPr>
            </p:nvGraphicFramePr>
            <p:xfrm>
              <a:off x="1426284" y="3429000"/>
              <a:ext cx="6096000" cy="741680"/>
            </p:xfrm>
            <a:graphic>
              <a:graphicData uri="http://schemas.openxmlformats.org/drawingml/2006/table">
                <a:tbl>
                  <a:tblPr firstRow="1" firstCol="1" bandRow="1">
                    <a:tableStyleId>{21E4AEA4-8DFA-4A89-87EB-49C32662AFE0}</a:tableStyleId>
                  </a:tblPr>
                  <a:tblGrid>
                    <a:gridCol w="1219200"/>
                    <a:gridCol w="1219200"/>
                    <a:gridCol w="1219200"/>
                    <a:gridCol w="1219200"/>
                    <a:gridCol w="1219200"/>
                  </a:tblGrid>
                  <a:tr h="370840">
                    <a:tc>
                      <a:txBody>
                        <a:bodyPr/>
                        <a:lstStyle/>
                        <a:p>
                          <a:endParaRPr kumimoji="1" lang="ja-JP" altLang="en-US" dirty="0"/>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Min.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Median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Mean</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c>
                      <a:txBody>
                        <a:bodyPr/>
                        <a:lstStyle/>
                        <a:p>
                          <a:pPr algn="r"/>
                          <a:r>
                            <a:rPr kumimoji="1" lang="en-US" altLang="ja-JP" dirty="0" smtClean="0">
                              <a:latin typeface="メイリオ" panose="020B0604030504040204" pitchFamily="50" charset="-128"/>
                              <a:ea typeface="メイリオ" panose="020B0604030504040204" pitchFamily="50" charset="-128"/>
                            </a:rPr>
                            <a:t>Max.</a:t>
                          </a:r>
                          <a:endParaRPr kumimoji="1" lang="ja-JP" altLang="en-US" dirty="0">
                            <a:latin typeface="メイリオ" panose="020B0604030504040204" pitchFamily="50" charset="-128"/>
                            <a:ea typeface="メイリオ" panose="020B0604030504040204" pitchFamily="50" charset="-128"/>
                          </a:endParaRPr>
                        </a:p>
                      </a:txBody>
                      <a:tcPr>
                        <a:solidFill>
                          <a:srgbClr val="860000"/>
                        </a:solidFill>
                      </a:tcPr>
                    </a:tc>
                  </a:tr>
                  <a:tr h="370840">
                    <a:tc>
                      <a:txBody>
                        <a:bodyPr/>
                        <a:lstStyle/>
                        <a:p>
                          <a:endParaRPr lang="ja-JP"/>
                        </a:p>
                      </a:txBody>
                      <a:tcPr>
                        <a:blipFill rotWithShape="0">
                          <a:blip r:embed="rId5"/>
                          <a:stretch>
                            <a:fillRect l="-500" t="-108197" r="-403000" b="-24590"/>
                          </a:stretch>
                        </a:blipFill>
                      </a:tcPr>
                    </a:tc>
                    <a:tc>
                      <a:txBody>
                        <a:bodyPr/>
                        <a:lstStyle/>
                        <a:p>
                          <a:pPr algn="r"/>
                          <a:r>
                            <a:rPr kumimoji="1" lang="en-US" altLang="ja-JP" dirty="0" smtClean="0">
                              <a:latin typeface="メイリオ" panose="020B0604030504040204" pitchFamily="50" charset="-128"/>
                              <a:ea typeface="メイリオ" panose="020B0604030504040204" pitchFamily="50" charset="-128"/>
                            </a:rPr>
                            <a:t>0.32</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1.00</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0.99</a:t>
                          </a: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dirty="0" smtClean="0">
                              <a:latin typeface="メイリオ" panose="020B0604030504040204" pitchFamily="50" charset="-128"/>
                              <a:ea typeface="メイリオ" panose="020B0604030504040204" pitchFamily="50" charset="-128"/>
                            </a:rPr>
                            <a:t>1.00</a:t>
                          </a:r>
                          <a:endParaRPr kumimoji="1" lang="ja-JP" altLang="en-US" dirty="0">
                            <a:latin typeface="メイリオ" panose="020B0604030504040204" pitchFamily="50" charset="-128"/>
                            <a:ea typeface="メイリオ" panose="020B0604030504040204" pitchFamily="50" charset="-128"/>
                          </a:endParaRPr>
                        </a:p>
                      </a:txBody>
                      <a:tcPr/>
                    </a:tc>
                  </a:tr>
                </a:tbl>
              </a:graphicData>
            </a:graphic>
          </p:graphicFrame>
        </mc:Fallback>
      </mc:AlternateContent>
    </p:spTree>
    <p:extLst>
      <p:ext uri="{BB962C8B-B14F-4D97-AF65-F5344CB8AC3E}">
        <p14:creationId xmlns:p14="http://schemas.microsoft.com/office/powerpoint/2010/main" val="2821635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905349" y="4077072"/>
            <a:ext cx="3213965" cy="370576"/>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研究背景：バッチ処理システム</a:t>
            </a:r>
            <a:endParaRPr kumimoji="1" lang="ja-JP" altLang="en-US" dirty="0"/>
          </a:p>
        </p:txBody>
      </p:sp>
      <p:sp>
        <p:nvSpPr>
          <p:cNvPr id="3" name="コンテンツ プレースホルダー 2"/>
          <p:cNvSpPr>
            <a:spLocks noGrp="1"/>
          </p:cNvSpPr>
          <p:nvPr>
            <p:ph idx="1"/>
          </p:nvPr>
        </p:nvSpPr>
        <p:spPr>
          <a:xfrm>
            <a:off x="457200" y="1600201"/>
            <a:ext cx="8229600" cy="2260847"/>
          </a:xfrm>
        </p:spPr>
        <p:txBody>
          <a:bodyPr/>
          <a:lstStyle/>
          <a:p>
            <a:r>
              <a:rPr lang="ja-JP" altLang="en-US" dirty="0" smtClean="0"/>
              <a:t>企業</a:t>
            </a:r>
            <a:r>
              <a:rPr lang="ja-JP" altLang="en-US" dirty="0"/>
              <a:t>等</a:t>
            </a:r>
            <a:r>
              <a:rPr lang="ja-JP" altLang="en-US" dirty="0" smtClean="0"/>
              <a:t>でさまざまな業務を担うシステム</a:t>
            </a:r>
            <a:endParaRPr lang="en-US" altLang="ja-JP" dirty="0" smtClean="0"/>
          </a:p>
          <a:p>
            <a:r>
              <a:rPr lang="ja-JP" altLang="en-US" dirty="0" smtClean="0"/>
              <a:t>一定</a:t>
            </a:r>
            <a:r>
              <a:rPr lang="ja-JP" altLang="en-US" dirty="0"/>
              <a:t>期間</a:t>
            </a:r>
            <a:r>
              <a:rPr lang="ja-JP" altLang="en-US" dirty="0" smtClean="0"/>
              <a:t>毎</a:t>
            </a:r>
            <a:r>
              <a:rPr lang="ja-JP" altLang="en-US" dirty="0" smtClean="0"/>
              <a:t>に一括に大量</a:t>
            </a:r>
            <a:r>
              <a:rPr lang="ja-JP" altLang="en-US" dirty="0"/>
              <a:t>の</a:t>
            </a:r>
            <a:r>
              <a:rPr lang="ja-JP" altLang="en-US" dirty="0" smtClean="0"/>
              <a:t>データを処理する</a:t>
            </a:r>
            <a:endParaRPr lang="en-US" altLang="ja-JP" dirty="0" smtClean="0"/>
          </a:p>
          <a:p>
            <a:r>
              <a:rPr lang="ja-JP" altLang="en-US" u="sng" dirty="0" smtClean="0"/>
              <a:t>レガシーシステム</a:t>
            </a:r>
            <a:r>
              <a:rPr lang="ja-JP" altLang="en-US" dirty="0"/>
              <a:t>の</a:t>
            </a:r>
            <a:r>
              <a:rPr lang="ja-JP" altLang="en-US" dirty="0" smtClean="0"/>
              <a:t>ひとつ</a:t>
            </a:r>
            <a:endParaRPr lang="en-US" altLang="ja-JP" dirty="0" smtClean="0"/>
          </a:p>
          <a:p>
            <a:pPr lvl="1"/>
            <a:r>
              <a:rPr lang="ja-JP" altLang="en-US" dirty="0" smtClean="0"/>
              <a:t>メインフレームコンピュータ上</a:t>
            </a:r>
            <a:r>
              <a:rPr lang="ja-JP" altLang="en-US" dirty="0"/>
              <a:t>で</a:t>
            </a:r>
            <a:r>
              <a:rPr lang="ja-JP" altLang="en-US" dirty="0" smtClean="0"/>
              <a:t>稼働する</a:t>
            </a:r>
            <a:endParaRPr lang="en-US" altLang="ja-JP" dirty="0" smtClean="0"/>
          </a:p>
          <a:p>
            <a:pPr lvl="1"/>
            <a:r>
              <a:rPr lang="ja-JP" altLang="en-US" dirty="0" smtClean="0"/>
              <a:t>プログラム</a:t>
            </a:r>
            <a:r>
              <a:rPr lang="ja-JP" altLang="en-US" dirty="0"/>
              <a:t>は</a:t>
            </a:r>
            <a:r>
              <a:rPr lang="en-US" altLang="ja-JP" dirty="0"/>
              <a:t>COBOL</a:t>
            </a:r>
            <a:r>
              <a:rPr lang="ja-JP" altLang="en-US" dirty="0"/>
              <a:t>等で</a:t>
            </a:r>
            <a:r>
              <a:rPr lang="ja-JP" altLang="en-US" dirty="0" smtClean="0"/>
              <a:t>記述されている</a:t>
            </a:r>
            <a:endParaRPr lang="ja-JP" altLang="en-US" dirty="0"/>
          </a:p>
        </p:txBody>
      </p:sp>
      <p:sp>
        <p:nvSpPr>
          <p:cNvPr id="4" name="四角形吹き出し 3"/>
          <p:cNvSpPr/>
          <p:nvPr/>
        </p:nvSpPr>
        <p:spPr>
          <a:xfrm>
            <a:off x="911779" y="4437111"/>
            <a:ext cx="7302374" cy="1656185"/>
          </a:xfrm>
          <a:prstGeom prst="wedgeRectCallout">
            <a:avLst>
              <a:gd name="adj1" fmla="val -30078"/>
              <a:gd name="adj2" fmla="val -46564"/>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rgbClr val="C00000"/>
                </a:solidFill>
                <a:latin typeface="HGPｺﾞｼｯｸE" panose="020B0900000000000000" pitchFamily="50" charset="-128"/>
                <a:ea typeface="HGPｺﾞｼｯｸE" panose="020B0900000000000000" pitchFamily="50" charset="-128"/>
              </a:rPr>
              <a:t>保守・</a:t>
            </a:r>
            <a:r>
              <a:rPr lang="ja-JP" altLang="en-US" sz="2800" dirty="0" smtClean="0">
                <a:solidFill>
                  <a:srgbClr val="C00000"/>
                </a:solidFill>
                <a:latin typeface="HGPｺﾞｼｯｸE" panose="020B0900000000000000" pitchFamily="50" charset="-128"/>
                <a:ea typeface="HGPｺﾞｼｯｸE" panose="020B0900000000000000" pitchFamily="50" charset="-128"/>
              </a:rPr>
              <a:t>運用コストの増大</a:t>
            </a:r>
            <a:endParaRPr lang="en-US" altLang="ja-JP" sz="2800" dirty="0" smtClean="0">
              <a:solidFill>
                <a:srgbClr val="000000"/>
              </a:solidFill>
              <a:latin typeface="HGPｺﾞｼｯｸE" panose="020B0900000000000000" pitchFamily="50" charset="-128"/>
              <a:ea typeface="HGPｺﾞｼｯｸE" panose="020B0900000000000000" pitchFamily="50" charset="-128"/>
            </a:endParaRPr>
          </a:p>
          <a:p>
            <a:pPr lvl="0" algn="ctr"/>
            <a:r>
              <a:rPr lang="ja-JP" altLang="en-US" sz="2400" dirty="0" smtClean="0">
                <a:solidFill>
                  <a:srgbClr val="000000"/>
                </a:solidFill>
                <a:latin typeface="HGPｺﾞｼｯｸE" panose="020B0900000000000000" pitchFamily="50" charset="-128"/>
                <a:ea typeface="HGPｺﾞｼｯｸE" panose="020B0900000000000000" pitchFamily="50" charset="-128"/>
              </a:rPr>
              <a:t>長年</a:t>
            </a:r>
            <a:r>
              <a:rPr lang="ja-JP" altLang="en-US" sz="2400" dirty="0">
                <a:solidFill>
                  <a:srgbClr val="000000"/>
                </a:solidFill>
                <a:latin typeface="HGPｺﾞｼｯｸE" panose="020B0900000000000000" pitchFamily="50" charset="-128"/>
                <a:ea typeface="HGPｺﾞｼｯｸE" panose="020B0900000000000000" pitchFamily="50" charset="-128"/>
              </a:rPr>
              <a:t>の</a:t>
            </a:r>
            <a:r>
              <a:rPr lang="ja-JP" altLang="en-US" sz="2400" dirty="0" smtClean="0">
                <a:solidFill>
                  <a:srgbClr val="000000"/>
                </a:solidFill>
                <a:latin typeface="HGPｺﾞｼｯｸE" panose="020B0900000000000000" pitchFamily="50" charset="-128"/>
                <a:ea typeface="HGPｺﾞｼｯｸE" panose="020B0900000000000000" pitchFamily="50" charset="-128"/>
              </a:rPr>
              <a:t>保守開発に</a:t>
            </a:r>
            <a:r>
              <a:rPr lang="ja-JP" altLang="en-US" sz="2400" dirty="0">
                <a:solidFill>
                  <a:srgbClr val="000000"/>
                </a:solidFill>
                <a:latin typeface="HGPｺﾞｼｯｸE" panose="020B0900000000000000" pitchFamily="50" charset="-128"/>
                <a:ea typeface="HGPｺﾞｼｯｸE" panose="020B0900000000000000" pitchFamily="50" charset="-128"/>
              </a:rPr>
              <a:t>よりシステムの巨大化・複雑化</a:t>
            </a:r>
            <a:endParaRPr lang="en-US" altLang="ja-JP" sz="2400" dirty="0">
              <a:solidFill>
                <a:srgbClr val="000000"/>
              </a:solidFill>
              <a:latin typeface="HGPｺﾞｼｯｸE" panose="020B0900000000000000" pitchFamily="50" charset="-128"/>
              <a:ea typeface="HGPｺﾞｼｯｸE" panose="020B0900000000000000" pitchFamily="50" charset="-128"/>
            </a:endParaRPr>
          </a:p>
          <a:p>
            <a:pPr lvl="0" algn="ctr"/>
            <a:r>
              <a:rPr lang="ja-JP" altLang="en-US" sz="2400" dirty="0">
                <a:solidFill>
                  <a:srgbClr val="000000"/>
                </a:solidFill>
                <a:latin typeface="HGPｺﾞｼｯｸE" panose="020B0900000000000000" pitchFamily="50" charset="-128"/>
                <a:ea typeface="HGPｺﾞｼｯｸE" panose="020B0900000000000000" pitchFamily="50" charset="-128"/>
              </a:rPr>
              <a:t>レガシーな技術に精通した技術者の</a:t>
            </a:r>
            <a:r>
              <a:rPr lang="ja-JP" altLang="en-US" sz="2400" dirty="0" smtClean="0">
                <a:solidFill>
                  <a:srgbClr val="000000"/>
                </a:solidFill>
                <a:latin typeface="HGPｺﾞｼｯｸE" panose="020B0900000000000000" pitchFamily="50" charset="-128"/>
                <a:ea typeface="HGPｺﾞｼｯｸE" panose="020B0900000000000000" pitchFamily="50" charset="-128"/>
              </a:rPr>
              <a:t>減少</a:t>
            </a:r>
            <a:endParaRPr lang="en-US" altLang="ja-JP" sz="2400" dirty="0" smtClean="0">
              <a:solidFill>
                <a:srgbClr val="000000"/>
              </a:solidFill>
              <a:latin typeface="HGPｺﾞｼｯｸE" panose="020B0900000000000000" pitchFamily="50" charset="-128"/>
              <a:ea typeface="HGPｺﾞｼｯｸE" panose="020B0900000000000000" pitchFamily="50" charset="-128"/>
            </a:endParaRPr>
          </a:p>
        </p:txBody>
      </p:sp>
      <p:sp>
        <p:nvSpPr>
          <p:cNvPr id="5" name="テキスト ボックス 4"/>
          <p:cNvSpPr txBox="1"/>
          <p:nvPr/>
        </p:nvSpPr>
        <p:spPr>
          <a:xfrm>
            <a:off x="1004360" y="4037002"/>
            <a:ext cx="3114955" cy="400110"/>
          </a:xfrm>
          <a:prstGeom prst="rect">
            <a:avLst/>
          </a:prstGeom>
          <a:noFill/>
        </p:spPr>
        <p:txBody>
          <a:bodyPr wrap="none" rtlCol="0">
            <a:spAutoFit/>
          </a:bodyPr>
          <a:lstStyle/>
          <a:p>
            <a:r>
              <a:rPr kumimoji="1" lang="ja-JP" altLang="en-US" sz="2000" dirty="0" smtClean="0">
                <a:solidFill>
                  <a:schemeClr val="bg1"/>
                </a:solidFill>
                <a:latin typeface="HGPｺﾞｼｯｸE" panose="020B0900000000000000" pitchFamily="50" charset="-128"/>
                <a:ea typeface="HGPｺﾞｼｯｸE" panose="020B0900000000000000" pitchFamily="50" charset="-128"/>
              </a:rPr>
              <a:t>レガシーシステムの問題点</a:t>
            </a:r>
            <a:endParaRPr kumimoji="1" lang="ja-JP" altLang="en-US" sz="2000" dirty="0">
              <a:solidFill>
                <a:schemeClr val="bg1"/>
              </a:solidFill>
              <a:latin typeface="HGPｺﾞｼｯｸE" panose="020B0900000000000000" pitchFamily="50" charset="-128"/>
              <a:ea typeface="HGPｺﾞｼｯｸE" panose="020B0900000000000000" pitchFamily="50" charset="-128"/>
            </a:endParaRPr>
          </a:p>
        </p:txBody>
      </p:sp>
      <p:sp>
        <p:nvSpPr>
          <p:cNvPr id="7" name="スライド番号プレースホルダー 6"/>
          <p:cNvSpPr>
            <a:spLocks noGrp="1"/>
          </p:cNvSpPr>
          <p:nvPr>
            <p:ph type="sldNum" sz="quarter" idx="12"/>
          </p:nvPr>
        </p:nvSpPr>
        <p:spPr/>
        <p:txBody>
          <a:bodyPr/>
          <a:lstStyle/>
          <a:p>
            <a:fld id="{BF0FB649-CAF6-47C7-8793-6679D20694D9}" type="slidenum">
              <a:rPr lang="en-US" altLang="ja-JP" smtClean="0"/>
              <a:pPr/>
              <a:t>2</a:t>
            </a:fld>
            <a:endParaRPr lang="en-US" altLang="ja-JP"/>
          </a:p>
        </p:txBody>
      </p:sp>
    </p:spTree>
    <p:extLst>
      <p:ext uri="{BB962C8B-B14F-4D97-AF65-F5344CB8AC3E}">
        <p14:creationId xmlns:p14="http://schemas.microsoft.com/office/powerpoint/2010/main" val="877325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a:t>
            </a:r>
            <a:r>
              <a:rPr lang="ja-JP" altLang="en-US" dirty="0" smtClean="0"/>
              <a:t>４</a:t>
            </a:r>
            <a:r>
              <a:rPr lang="en-US" altLang="ja-JP" dirty="0" smtClean="0"/>
              <a:t>. </a:t>
            </a:r>
            <a:r>
              <a:rPr lang="ja-JP" altLang="en-US" dirty="0"/>
              <a:t>対応</a:t>
            </a:r>
            <a:r>
              <a:rPr lang="ja-JP" altLang="en-US" dirty="0" smtClean="0"/>
              <a:t>表の形状の特徴</a:t>
            </a:r>
            <a:endParaRPr kumimoji="1" lang="ja-JP" altLang="en-US" dirty="0"/>
          </a:p>
        </p:txBody>
      </p:sp>
      <mc:AlternateContent xmlns:mc="http://schemas.openxmlformats.org/markup-compatibility/2006" xmlns:a14="http://schemas.microsoft.com/office/drawing/2010/main">
        <mc:Choice Requires="a14">
          <p:graphicFrame>
            <p:nvGraphicFramePr>
              <p:cNvPr id="5" name="表 4"/>
              <p:cNvGraphicFramePr>
                <a:graphicFrameLocks noGrp="1"/>
              </p:cNvGraphicFramePr>
              <p:nvPr>
                <p:extLst>
                  <p:ext uri="{D42A27DB-BD31-4B8C-83A1-F6EECF244321}">
                    <p14:modId xmlns:p14="http://schemas.microsoft.com/office/powerpoint/2010/main" val="3549094541"/>
                  </p:ext>
                </p:extLst>
              </p:nvPr>
            </p:nvGraphicFramePr>
            <p:xfrm>
              <a:off x="1277840" y="1988840"/>
              <a:ext cx="6096000" cy="2966720"/>
            </p:xfrm>
            <a:graphic>
              <a:graphicData uri="http://schemas.openxmlformats.org/drawingml/2006/table">
                <a:tbl>
                  <a:tblPr firstRow="1" firstCol="1" bandRow="1">
                    <a:tableStyleId>{21E4AEA4-8DFA-4A89-87EB-49C32662AFE0}</a:tableStyleId>
                  </a:tblPr>
                  <a:tblGrid>
                    <a:gridCol w="609600"/>
                    <a:gridCol w="609600"/>
                    <a:gridCol w="609600"/>
                    <a:gridCol w="609600"/>
                    <a:gridCol w="609600"/>
                    <a:gridCol w="609600"/>
                    <a:gridCol w="609600"/>
                    <a:gridCol w="609600"/>
                    <a:gridCol w="609600"/>
                    <a:gridCol w="609600"/>
                  </a:tblGrid>
                  <a:tr h="370840">
                    <a:tc>
                      <a:txBody>
                        <a:bodyPr/>
                        <a:lstStyle/>
                        <a:p>
                          <a:pPr marL="0" algn="ctr" defTabSz="914400" rtl="0" eaLnBrk="1" latinLnBrk="0" hangingPunct="1"/>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𝒊</m:t>
                                </m:r>
                                <m:r>
                                  <a:rPr kumimoji="1" lang="en-US" altLang="ja-JP" sz="1600" b="1" i="1" kern="1200" smtClean="0">
                                    <a:solidFill>
                                      <a:schemeClr val="lt1"/>
                                    </a:solidFill>
                                    <a:latin typeface="Cambria Math"/>
                                    <a:ea typeface="メイリオ" panose="020B0604030504040204" pitchFamily="50" charset="-128"/>
                                    <a:cs typeface="+mn-cs"/>
                                  </a:rPr>
                                  <m:t>𝟏</m:t>
                                </m:r>
                              </m:oMath>
                            </m:oMathPara>
                          </a14:m>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𝒊</m:t>
                                </m:r>
                                <m:r>
                                  <a:rPr kumimoji="1" lang="en-US" altLang="ja-JP" sz="1600" b="1" i="1" kern="1200" smtClean="0">
                                    <a:solidFill>
                                      <a:schemeClr val="lt1"/>
                                    </a:solidFill>
                                    <a:latin typeface="Cambria Math"/>
                                    <a:ea typeface="メイリオ" panose="020B0604030504040204" pitchFamily="50" charset="-128"/>
                                    <a:cs typeface="+mn-cs"/>
                                  </a:rPr>
                                  <m:t>𝟐</m:t>
                                </m:r>
                              </m:oMath>
                            </m:oMathPara>
                          </a14:m>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𝒊</m:t>
                                </m:r>
                                <m:r>
                                  <a:rPr kumimoji="1" lang="en-US" altLang="ja-JP" sz="1600" b="1" i="1" kern="1200" smtClean="0">
                                    <a:solidFill>
                                      <a:schemeClr val="lt1"/>
                                    </a:solidFill>
                                    <a:latin typeface="Cambria Math"/>
                                    <a:ea typeface="メイリオ" panose="020B0604030504040204" pitchFamily="50" charset="-128"/>
                                    <a:cs typeface="+mn-cs"/>
                                  </a:rPr>
                                  <m:t>𝟑</m:t>
                                </m:r>
                              </m:oMath>
                            </m:oMathPara>
                          </a14:m>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𝒊</m:t>
                                </m:r>
                                <m:r>
                                  <a:rPr kumimoji="1" lang="en-US" altLang="ja-JP" sz="1600" b="1" i="1" kern="1200" smtClean="0">
                                    <a:solidFill>
                                      <a:schemeClr val="lt1"/>
                                    </a:solidFill>
                                    <a:latin typeface="Cambria Math"/>
                                    <a:ea typeface="メイリオ" panose="020B0604030504040204" pitchFamily="50" charset="-128"/>
                                    <a:cs typeface="+mn-cs"/>
                                  </a:rPr>
                                  <m:t>𝟒</m:t>
                                </m:r>
                              </m:oMath>
                            </m:oMathPara>
                          </a14:m>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𝒊</m:t>
                                </m:r>
                                <m:r>
                                  <a:rPr kumimoji="1" lang="en-US" altLang="ja-JP" sz="1600" b="1" i="1" kern="1200" smtClean="0">
                                    <a:solidFill>
                                      <a:schemeClr val="lt1"/>
                                    </a:solidFill>
                                    <a:latin typeface="Cambria Math"/>
                                    <a:ea typeface="メイリオ" panose="020B0604030504040204" pitchFamily="50" charset="-128"/>
                                    <a:cs typeface="+mn-cs"/>
                                  </a:rPr>
                                  <m:t>𝟓</m:t>
                                </m:r>
                              </m:oMath>
                            </m:oMathPara>
                          </a14:m>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𝒊</m:t>
                                </m:r>
                                <m:r>
                                  <a:rPr kumimoji="1" lang="en-US" altLang="ja-JP" sz="1600" b="1" i="1" kern="1200" smtClean="0">
                                    <a:solidFill>
                                      <a:schemeClr val="lt1"/>
                                    </a:solidFill>
                                    <a:latin typeface="Cambria Math"/>
                                    <a:ea typeface="メイリオ" panose="020B0604030504040204" pitchFamily="50" charset="-128"/>
                                    <a:cs typeface="+mn-cs"/>
                                  </a:rPr>
                                  <m:t>𝟔</m:t>
                                </m:r>
                              </m:oMath>
                            </m:oMathPara>
                          </a14:m>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𝒊</m:t>
                                </m:r>
                                <m:r>
                                  <a:rPr kumimoji="1" lang="en-US" altLang="ja-JP" sz="1600" b="1" i="1" kern="1200" smtClean="0">
                                    <a:solidFill>
                                      <a:schemeClr val="lt1"/>
                                    </a:solidFill>
                                    <a:latin typeface="Cambria Math"/>
                                    <a:ea typeface="メイリオ" panose="020B0604030504040204" pitchFamily="50" charset="-128"/>
                                    <a:cs typeface="+mn-cs"/>
                                  </a:rPr>
                                  <m:t>𝟕</m:t>
                                </m:r>
                              </m:oMath>
                            </m:oMathPara>
                          </a14:m>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𝒊</m:t>
                                </m:r>
                                <m:r>
                                  <a:rPr kumimoji="1" lang="en-US" altLang="ja-JP" sz="1600" b="1" i="1" kern="1200" smtClean="0">
                                    <a:solidFill>
                                      <a:schemeClr val="lt1"/>
                                    </a:solidFill>
                                    <a:latin typeface="Cambria Math"/>
                                    <a:ea typeface="メイリオ" panose="020B0604030504040204" pitchFamily="50" charset="-128"/>
                                    <a:cs typeface="+mn-cs"/>
                                  </a:rPr>
                                  <m:t>𝟖</m:t>
                                </m:r>
                              </m:oMath>
                            </m:oMathPara>
                          </a14:m>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𝒊</m:t>
                                </m:r>
                                <m:r>
                                  <a:rPr kumimoji="1" lang="en-US" altLang="ja-JP" sz="1600" b="1" i="1" kern="1200" smtClean="0">
                                    <a:solidFill>
                                      <a:schemeClr val="lt1"/>
                                    </a:solidFill>
                                    <a:latin typeface="Cambria Math"/>
                                    <a:ea typeface="メイリオ" panose="020B0604030504040204" pitchFamily="50" charset="-128"/>
                                    <a:cs typeface="+mn-cs"/>
                                  </a:rPr>
                                  <m:t>𝟗</m:t>
                                </m:r>
                              </m:oMath>
                            </m:oMathPara>
                          </a14:m>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r>
                  <a:tr h="370840">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𝒐</m:t>
                                </m:r>
                                <m:r>
                                  <a:rPr kumimoji="1" lang="en-US" altLang="ja-JP" sz="1600" b="1" i="1" kern="1200" smtClean="0">
                                    <a:solidFill>
                                      <a:schemeClr val="lt1"/>
                                    </a:solidFill>
                                    <a:latin typeface="Cambria Math"/>
                                    <a:ea typeface="メイリオ" panose="020B0604030504040204" pitchFamily="50" charset="-128"/>
                                    <a:cs typeface="+mn-cs"/>
                                  </a:rPr>
                                  <m:t>𝟏</m:t>
                                </m:r>
                              </m:oMath>
                            </m:oMathPara>
                          </a14:m>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𝒐</m:t>
                                </m:r>
                                <m:r>
                                  <a:rPr kumimoji="1" lang="en-US" altLang="ja-JP" sz="1600" b="1" i="1" kern="1200" smtClean="0">
                                    <a:solidFill>
                                      <a:schemeClr val="lt1"/>
                                    </a:solidFill>
                                    <a:latin typeface="Cambria Math"/>
                                    <a:ea typeface="メイリオ" panose="020B0604030504040204" pitchFamily="50" charset="-128"/>
                                    <a:cs typeface="+mn-cs"/>
                                  </a:rPr>
                                  <m:t>𝟐</m:t>
                                </m:r>
                              </m:oMath>
                            </m:oMathPara>
                          </a14:m>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𝒐</m:t>
                                </m:r>
                                <m:r>
                                  <a:rPr kumimoji="1" lang="en-US" altLang="ja-JP" sz="1600" b="1" i="1" kern="1200" smtClean="0">
                                    <a:solidFill>
                                      <a:schemeClr val="lt1"/>
                                    </a:solidFill>
                                    <a:latin typeface="Cambria Math"/>
                                    <a:ea typeface="メイリオ" panose="020B0604030504040204" pitchFamily="50" charset="-128"/>
                                    <a:cs typeface="+mn-cs"/>
                                  </a:rPr>
                                  <m:t>𝟑</m:t>
                                </m:r>
                              </m:oMath>
                            </m:oMathPara>
                          </a14:m>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𝒐</m:t>
                                </m:r>
                                <m:r>
                                  <a:rPr kumimoji="1" lang="en-US" altLang="ja-JP" sz="1600" b="1" i="1" kern="1200" smtClean="0">
                                    <a:solidFill>
                                      <a:schemeClr val="lt1"/>
                                    </a:solidFill>
                                    <a:latin typeface="Cambria Math"/>
                                    <a:ea typeface="メイリオ" panose="020B0604030504040204" pitchFamily="50" charset="-128"/>
                                    <a:cs typeface="+mn-cs"/>
                                  </a:rPr>
                                  <m:t>𝟒</m:t>
                                </m:r>
                              </m:oMath>
                            </m:oMathPara>
                          </a14:m>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𝒐</m:t>
                                </m:r>
                                <m:r>
                                  <a:rPr kumimoji="1" lang="en-US" altLang="ja-JP" sz="1600" b="1" i="1" kern="1200" smtClean="0">
                                    <a:solidFill>
                                      <a:schemeClr val="lt1"/>
                                    </a:solidFill>
                                    <a:latin typeface="Cambria Math"/>
                                    <a:ea typeface="メイリオ" panose="020B0604030504040204" pitchFamily="50" charset="-128"/>
                                    <a:cs typeface="+mn-cs"/>
                                  </a:rPr>
                                  <m:t>𝟓</m:t>
                                </m:r>
                              </m:oMath>
                            </m:oMathPara>
                          </a14:m>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𝒐</m:t>
                                </m:r>
                                <m:r>
                                  <a:rPr kumimoji="1" lang="en-US" altLang="ja-JP" sz="1600" b="1" i="1" kern="1200" smtClean="0">
                                    <a:solidFill>
                                      <a:schemeClr val="lt1"/>
                                    </a:solidFill>
                                    <a:latin typeface="Cambria Math"/>
                                    <a:ea typeface="メイリオ" panose="020B0604030504040204" pitchFamily="50" charset="-128"/>
                                    <a:cs typeface="+mn-cs"/>
                                  </a:rPr>
                                  <m:t>𝟔</m:t>
                                </m:r>
                              </m:oMath>
                            </m:oMathPara>
                          </a14:m>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pPr marL="0" algn="ctr" defTabSz="914400" rtl="0" eaLnBrk="1" latinLnBrk="0" hangingPunct="1"/>
                          <a14:m>
                            <m:oMathPara xmlns:m="http://schemas.openxmlformats.org/officeDocument/2006/math">
                              <m:oMathParaPr>
                                <m:jc m:val="centerGroup"/>
                              </m:oMathParaPr>
                              <m:oMath xmlns:m="http://schemas.openxmlformats.org/officeDocument/2006/math">
                                <m:r>
                                  <a:rPr kumimoji="1" lang="en-US" altLang="ja-JP" sz="1600" b="1" i="1" kern="1200" smtClean="0">
                                    <a:solidFill>
                                      <a:schemeClr val="lt1"/>
                                    </a:solidFill>
                                    <a:latin typeface="Cambria Math"/>
                                    <a:ea typeface="メイリオ" panose="020B0604030504040204" pitchFamily="50" charset="-128"/>
                                    <a:cs typeface="+mn-cs"/>
                                  </a:rPr>
                                  <m:t>𝒐</m:t>
                                </m:r>
                                <m:r>
                                  <a:rPr kumimoji="1" lang="en-US" altLang="ja-JP" sz="1600" b="1" i="1" kern="1200" smtClean="0">
                                    <a:solidFill>
                                      <a:schemeClr val="lt1"/>
                                    </a:solidFill>
                                    <a:latin typeface="Cambria Math"/>
                                    <a:ea typeface="メイリオ" panose="020B0604030504040204" pitchFamily="50" charset="-128"/>
                                    <a:cs typeface="+mn-cs"/>
                                  </a:rPr>
                                  <m:t>𝟕</m:t>
                                </m:r>
                              </m:oMath>
                            </m:oMathPara>
                          </a14:m>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r>
                </a:tbl>
              </a:graphicData>
            </a:graphic>
          </p:graphicFrame>
        </mc:Choice>
        <mc:Fallback xmlns="">
          <p:graphicFrame>
            <p:nvGraphicFramePr>
              <p:cNvPr id="5" name="表 4"/>
              <p:cNvGraphicFramePr>
                <a:graphicFrameLocks noGrp="1"/>
              </p:cNvGraphicFramePr>
              <p:nvPr>
                <p:extLst>
                  <p:ext uri="{D42A27DB-BD31-4B8C-83A1-F6EECF244321}">
                    <p14:modId xmlns:p14="http://schemas.microsoft.com/office/powerpoint/2010/main" val="3549094541"/>
                  </p:ext>
                </p:extLst>
              </p:nvPr>
            </p:nvGraphicFramePr>
            <p:xfrm>
              <a:off x="1277840" y="1988840"/>
              <a:ext cx="6096000" cy="2966720"/>
            </p:xfrm>
            <a:graphic>
              <a:graphicData uri="http://schemas.openxmlformats.org/drawingml/2006/table">
                <a:tbl>
                  <a:tblPr firstRow="1" firstCol="1" bandRow="1">
                    <a:tableStyleId>{21E4AEA4-8DFA-4A89-87EB-49C32662AFE0}</a:tableStyleId>
                  </a:tblPr>
                  <a:tblGrid>
                    <a:gridCol w="609600"/>
                    <a:gridCol w="609600"/>
                    <a:gridCol w="609600"/>
                    <a:gridCol w="609600"/>
                    <a:gridCol w="609600"/>
                    <a:gridCol w="609600"/>
                    <a:gridCol w="609600"/>
                    <a:gridCol w="609600"/>
                    <a:gridCol w="609600"/>
                    <a:gridCol w="609600"/>
                  </a:tblGrid>
                  <a:tr h="370840">
                    <a:tc>
                      <a:txBody>
                        <a:bodyPr/>
                        <a:lstStyle/>
                        <a:p>
                          <a:pPr marL="0" algn="ctr" defTabSz="914400" rtl="0" eaLnBrk="1" latinLnBrk="0" hangingPunct="1"/>
                          <a:endParaRPr kumimoji="1" lang="ja-JP" altLang="en-US" sz="1600" b="1" kern="1200" dirty="0">
                            <a:solidFill>
                              <a:schemeClr val="lt1"/>
                            </a:solidFill>
                            <a:latin typeface="HGPｺﾞｼｯｸE" panose="020B0900000000000000" pitchFamily="50" charset="-128"/>
                            <a:ea typeface="HGPｺﾞｼｯｸE" panose="020B0900000000000000" pitchFamily="50" charset="-128"/>
                            <a:cs typeface="+mn-cs"/>
                          </a:endParaRPr>
                        </a:p>
                      </a:txBody>
                      <a:tcPr>
                        <a:solidFill>
                          <a:srgbClr val="002060"/>
                        </a:solidFill>
                      </a:tcPr>
                    </a:tc>
                    <a:tc>
                      <a:txBody>
                        <a:bodyPr/>
                        <a:lstStyle/>
                        <a:p>
                          <a:endParaRPr lang="ja-JP"/>
                        </a:p>
                      </a:txBody>
                      <a:tcPr>
                        <a:blipFill rotWithShape="1">
                          <a:blip r:embed="rId3"/>
                          <a:stretch>
                            <a:fillRect l="-101000" r="-800000" b="-709836"/>
                          </a:stretch>
                        </a:blipFill>
                      </a:tcPr>
                    </a:tc>
                    <a:tc>
                      <a:txBody>
                        <a:bodyPr/>
                        <a:lstStyle/>
                        <a:p>
                          <a:endParaRPr lang="ja-JP"/>
                        </a:p>
                      </a:txBody>
                      <a:tcPr>
                        <a:blipFill rotWithShape="1">
                          <a:blip r:embed="rId3"/>
                          <a:stretch>
                            <a:fillRect l="-201000" r="-700000" b="-709836"/>
                          </a:stretch>
                        </a:blipFill>
                      </a:tcPr>
                    </a:tc>
                    <a:tc>
                      <a:txBody>
                        <a:bodyPr/>
                        <a:lstStyle/>
                        <a:p>
                          <a:endParaRPr lang="ja-JP"/>
                        </a:p>
                      </a:txBody>
                      <a:tcPr>
                        <a:blipFill rotWithShape="1">
                          <a:blip r:embed="rId3"/>
                          <a:stretch>
                            <a:fillRect l="-301000" r="-600000" b="-709836"/>
                          </a:stretch>
                        </a:blipFill>
                      </a:tcPr>
                    </a:tc>
                    <a:tc>
                      <a:txBody>
                        <a:bodyPr/>
                        <a:lstStyle/>
                        <a:p>
                          <a:endParaRPr lang="ja-JP"/>
                        </a:p>
                      </a:txBody>
                      <a:tcPr>
                        <a:blipFill rotWithShape="1">
                          <a:blip r:embed="rId3"/>
                          <a:stretch>
                            <a:fillRect l="-401000" r="-500000" b="-709836"/>
                          </a:stretch>
                        </a:blipFill>
                      </a:tcPr>
                    </a:tc>
                    <a:tc>
                      <a:txBody>
                        <a:bodyPr/>
                        <a:lstStyle/>
                        <a:p>
                          <a:endParaRPr lang="ja-JP"/>
                        </a:p>
                      </a:txBody>
                      <a:tcPr>
                        <a:blipFill rotWithShape="1">
                          <a:blip r:embed="rId3"/>
                          <a:stretch>
                            <a:fillRect l="-501000" r="-400000" b="-709836"/>
                          </a:stretch>
                        </a:blipFill>
                      </a:tcPr>
                    </a:tc>
                    <a:tc>
                      <a:txBody>
                        <a:bodyPr/>
                        <a:lstStyle/>
                        <a:p>
                          <a:endParaRPr lang="ja-JP"/>
                        </a:p>
                      </a:txBody>
                      <a:tcPr>
                        <a:blipFill rotWithShape="1">
                          <a:blip r:embed="rId3"/>
                          <a:stretch>
                            <a:fillRect l="-601000" r="-300000" b="-709836"/>
                          </a:stretch>
                        </a:blipFill>
                      </a:tcPr>
                    </a:tc>
                    <a:tc>
                      <a:txBody>
                        <a:bodyPr/>
                        <a:lstStyle/>
                        <a:p>
                          <a:endParaRPr lang="ja-JP"/>
                        </a:p>
                      </a:txBody>
                      <a:tcPr>
                        <a:blipFill rotWithShape="1">
                          <a:blip r:embed="rId3"/>
                          <a:stretch>
                            <a:fillRect l="-701000" r="-200000" b="-709836"/>
                          </a:stretch>
                        </a:blipFill>
                      </a:tcPr>
                    </a:tc>
                    <a:tc>
                      <a:txBody>
                        <a:bodyPr/>
                        <a:lstStyle/>
                        <a:p>
                          <a:endParaRPr lang="ja-JP"/>
                        </a:p>
                      </a:txBody>
                      <a:tcPr>
                        <a:blipFill rotWithShape="1">
                          <a:blip r:embed="rId3"/>
                          <a:stretch>
                            <a:fillRect l="-801000" r="-100000" b="-709836"/>
                          </a:stretch>
                        </a:blipFill>
                      </a:tcPr>
                    </a:tc>
                    <a:tc>
                      <a:txBody>
                        <a:bodyPr/>
                        <a:lstStyle/>
                        <a:p>
                          <a:endParaRPr lang="ja-JP"/>
                        </a:p>
                      </a:txBody>
                      <a:tcPr>
                        <a:blipFill rotWithShape="1">
                          <a:blip r:embed="rId3"/>
                          <a:stretch>
                            <a:fillRect l="-901000" b="-709836"/>
                          </a:stretch>
                        </a:blipFill>
                      </a:tcPr>
                    </a:tc>
                  </a:tr>
                  <a:tr h="370840">
                    <a:tc>
                      <a:txBody>
                        <a:bodyPr/>
                        <a:lstStyle/>
                        <a:p>
                          <a:endParaRPr lang="ja-JP"/>
                        </a:p>
                      </a:txBody>
                      <a:tcPr>
                        <a:blipFill rotWithShape="1">
                          <a:blip r:embed="rId3"/>
                          <a:stretch>
                            <a:fillRect l="-1000" t="-100000" r="-900000" b="-609836"/>
                          </a:stretch>
                        </a:blipFill>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endParaRPr lang="ja-JP"/>
                        </a:p>
                      </a:txBody>
                      <a:tcPr>
                        <a:blipFill rotWithShape="1">
                          <a:blip r:embed="rId3"/>
                          <a:stretch>
                            <a:fillRect l="-1000" t="-200000" r="-900000" b="-509836"/>
                          </a:stretch>
                        </a:blipFill>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endParaRPr lang="ja-JP"/>
                        </a:p>
                      </a:txBody>
                      <a:tcPr>
                        <a:blipFill rotWithShape="1">
                          <a:blip r:embed="rId3"/>
                          <a:stretch>
                            <a:fillRect l="-1000" t="-300000" r="-900000" b="-409836"/>
                          </a:stretch>
                        </a:blipFill>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endParaRPr lang="ja-JP"/>
                        </a:p>
                      </a:txBody>
                      <a:tcPr>
                        <a:blipFill rotWithShape="1">
                          <a:blip r:embed="rId3"/>
                          <a:stretch>
                            <a:fillRect l="-1000" t="-406667" r="-900000" b="-316667"/>
                          </a:stretch>
                        </a:blipFill>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endParaRPr lang="ja-JP"/>
                        </a:p>
                      </a:txBody>
                      <a:tcPr>
                        <a:blipFill rotWithShape="1">
                          <a:blip r:embed="rId3"/>
                          <a:stretch>
                            <a:fillRect l="-1000" t="-498361" r="-900000" b="-211475"/>
                          </a:stretch>
                        </a:blipFill>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endParaRPr lang="ja-JP"/>
                        </a:p>
                      </a:txBody>
                      <a:tcPr>
                        <a:blipFill rotWithShape="1">
                          <a:blip r:embed="rId3"/>
                          <a:stretch>
                            <a:fillRect l="-1000" t="-598361" r="-900000" b="-111475"/>
                          </a:stretch>
                        </a:blipFill>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r>
                  <a:tr h="370840">
                    <a:tc>
                      <a:txBody>
                        <a:bodyPr/>
                        <a:lstStyle/>
                        <a:p>
                          <a:endParaRPr lang="ja-JP"/>
                        </a:p>
                      </a:txBody>
                      <a:tcPr>
                        <a:blipFill rotWithShape="1">
                          <a:blip r:embed="rId3"/>
                          <a:stretch>
                            <a:fillRect l="-1000" t="-698361" r="-900000" b="-11475"/>
                          </a:stretch>
                        </a:blipFill>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en-US" altLang="ja-JP" sz="1600" b="1" kern="1200" dirty="0" smtClean="0">
                              <a:solidFill>
                                <a:schemeClr val="dk1"/>
                              </a:solidFill>
                              <a:latin typeface="HGPｺﾞｼｯｸE" panose="020B0900000000000000" pitchFamily="50" charset="-128"/>
                              <a:ea typeface="HGPｺﾞｼｯｸE" panose="020B0900000000000000" pitchFamily="50" charset="-128"/>
                              <a:cs typeface="+mn-cs"/>
                            </a:rPr>
                            <a:t>T</a:t>
                          </a:r>
                          <a:endParaRPr kumimoji="1" lang="ja-JP" altLang="en-US" sz="1600" b="1" kern="1200" dirty="0">
                            <a:solidFill>
                              <a:schemeClr val="dk1"/>
                            </a:solidFill>
                            <a:latin typeface="HGPｺﾞｼｯｸE" panose="020B0900000000000000" pitchFamily="50" charset="-128"/>
                            <a:ea typeface="HGPｺﾞｼｯｸE" panose="020B0900000000000000" pitchFamily="50" charset="-128"/>
                            <a:cs typeface="+mn-cs"/>
                          </a:endParaRPr>
                        </a:p>
                      </a:txBody>
                      <a:tcPr/>
                    </a:tc>
                  </a:tr>
                </a:tbl>
              </a:graphicData>
            </a:graphic>
          </p:graphicFrame>
        </mc:Fallback>
      </mc:AlternateContent>
      <p:sp>
        <p:nvSpPr>
          <p:cNvPr id="6" name="コンテンツ プレースホルダー 2"/>
          <p:cNvSpPr txBox="1">
            <a:spLocks/>
          </p:cNvSpPr>
          <p:nvPr/>
        </p:nvSpPr>
        <p:spPr bwMode="auto">
          <a:xfrm>
            <a:off x="1277840" y="1616807"/>
            <a:ext cx="3168352"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t>多く見られた特徴的な形状</a:t>
            </a:r>
            <a:endParaRPr lang="ja-JP" altLang="en-US" sz="2000" kern="0" dirty="0"/>
          </a:p>
        </p:txBody>
      </p:sp>
      <p:sp>
        <p:nvSpPr>
          <p:cNvPr id="8" name="フローチャート : 代替処理 7"/>
          <p:cNvSpPr/>
          <p:nvPr/>
        </p:nvSpPr>
        <p:spPr>
          <a:xfrm>
            <a:off x="1907704" y="2368108"/>
            <a:ext cx="2376264" cy="1080120"/>
          </a:xfrm>
          <a:prstGeom prst="flowChartAlternateProcess">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9" name="フローチャート : 代替処理 8"/>
          <p:cNvSpPr/>
          <p:nvPr/>
        </p:nvSpPr>
        <p:spPr>
          <a:xfrm>
            <a:off x="4320676" y="3501008"/>
            <a:ext cx="1835500" cy="720080"/>
          </a:xfrm>
          <a:prstGeom prst="flowChartAlternateProcess">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12" name="フローチャート : 代替処理 11"/>
          <p:cNvSpPr/>
          <p:nvPr/>
        </p:nvSpPr>
        <p:spPr>
          <a:xfrm>
            <a:off x="6189922" y="4221088"/>
            <a:ext cx="1118382" cy="720080"/>
          </a:xfrm>
          <a:prstGeom prst="flowChartAlternateProcess">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13" name="正方形/長方形 12"/>
          <p:cNvSpPr/>
          <p:nvPr/>
        </p:nvSpPr>
        <p:spPr>
          <a:xfrm>
            <a:off x="4644008" y="2492896"/>
            <a:ext cx="2520280" cy="720080"/>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HGPｺﾞｼｯｸE" panose="020B0900000000000000" pitchFamily="50" charset="-128"/>
                <a:ea typeface="HGPｺﾞｼｯｸE" panose="020B0900000000000000" pitchFamily="50" charset="-128"/>
              </a:rPr>
              <a:t>３つ</a:t>
            </a:r>
            <a:r>
              <a:rPr lang="ja-JP" altLang="en-US" dirty="0" smtClean="0">
                <a:solidFill>
                  <a:schemeClr val="tx1"/>
                </a:solidFill>
                <a:latin typeface="HGPｺﾞｼｯｸE" panose="020B0900000000000000" pitchFamily="50" charset="-128"/>
                <a:ea typeface="HGPｺﾞｼｯｸE" panose="020B0900000000000000" pitchFamily="50" charset="-128"/>
              </a:rPr>
              <a:t>の独立した処理</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sp>
        <p:nvSpPr>
          <p:cNvPr id="14" name="四角形吹き出し 13"/>
          <p:cNvSpPr/>
          <p:nvPr/>
        </p:nvSpPr>
        <p:spPr>
          <a:xfrm>
            <a:off x="574610" y="5229200"/>
            <a:ext cx="7920880" cy="968551"/>
          </a:xfrm>
          <a:prstGeom prst="wedgeRectCallout">
            <a:avLst>
              <a:gd name="adj1" fmla="val -30078"/>
              <a:gd name="adj2" fmla="val -46564"/>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20000"/>
              </a:spcBef>
              <a:spcAft>
                <a:spcPct val="0"/>
              </a:spcAft>
            </a:pPr>
            <a:r>
              <a:rPr lang="ja-JP" altLang="en-US" sz="2200" kern="0" dirty="0" smtClean="0">
                <a:solidFill>
                  <a:schemeClr val="tx1"/>
                </a:solidFill>
                <a:latin typeface="HGPｺﾞｼｯｸE" panose="020B0900000000000000" pitchFamily="50" charset="-128"/>
                <a:ea typeface="HGPｺﾞｼｯｸE" panose="020B0900000000000000" pitchFamily="50" charset="-128"/>
              </a:rPr>
              <a:t>結果をクラスタリングすることで，より分かりやすい可視化へ</a:t>
            </a:r>
            <a:endParaRPr lang="en-US" altLang="ja-JP" sz="2200" kern="0" dirty="0" smtClean="0">
              <a:solidFill>
                <a:schemeClr val="tx1"/>
              </a:solidFill>
              <a:latin typeface="HGPｺﾞｼｯｸE" panose="020B0900000000000000" pitchFamily="50" charset="-128"/>
              <a:ea typeface="HGPｺﾞｼｯｸE" panose="020B0900000000000000" pitchFamily="50" charset="-128"/>
            </a:endParaRPr>
          </a:p>
        </p:txBody>
      </p:sp>
      <p:sp>
        <p:nvSpPr>
          <p:cNvPr id="3" name="スライド番号プレースホルダー 2"/>
          <p:cNvSpPr>
            <a:spLocks noGrp="1"/>
          </p:cNvSpPr>
          <p:nvPr>
            <p:ph type="sldNum" sz="quarter" idx="12"/>
          </p:nvPr>
        </p:nvSpPr>
        <p:spPr/>
        <p:txBody>
          <a:bodyPr/>
          <a:lstStyle/>
          <a:p>
            <a:fld id="{BF0FB649-CAF6-47C7-8793-6679D20694D9}" type="slidenum">
              <a:rPr lang="en-US" altLang="ja-JP" smtClean="0"/>
              <a:pPr/>
              <a:t>20</a:t>
            </a:fld>
            <a:endParaRPr lang="en-US" altLang="ja-JP"/>
          </a:p>
        </p:txBody>
      </p:sp>
    </p:spTree>
    <p:extLst>
      <p:ext uri="{BB962C8B-B14F-4D97-AF65-F5344CB8AC3E}">
        <p14:creationId xmlns:p14="http://schemas.microsoft.com/office/powerpoint/2010/main" val="1027727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2" grpId="0" animBg="1"/>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妥当性への脅威</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ケーススタディの対象システムは１つ</a:t>
            </a:r>
            <a:r>
              <a:rPr lang="ja-JP" altLang="en-US" dirty="0"/>
              <a:t>のみ</a:t>
            </a:r>
            <a:r>
              <a:rPr lang="ja-JP" altLang="en-US" dirty="0" smtClean="0"/>
              <a:t>であり，</a:t>
            </a:r>
            <a:endParaRPr lang="en-US" altLang="ja-JP" dirty="0" smtClean="0"/>
          </a:p>
          <a:p>
            <a:pPr marL="0" indent="0">
              <a:buNone/>
            </a:pPr>
            <a:r>
              <a:rPr lang="ja-JP" altLang="en-US" dirty="0" smtClean="0"/>
              <a:t>　 他のシステムに対しても同様の結果が得られるとは限らない．</a:t>
            </a:r>
            <a:endParaRPr lang="en-US" altLang="ja-JP" dirty="0" smtClean="0"/>
          </a:p>
          <a:p>
            <a:pPr marL="0" indent="0">
              <a:buNone/>
            </a:pPr>
            <a:endParaRPr lang="en-US" altLang="ja-JP" sz="1200" dirty="0"/>
          </a:p>
          <a:p>
            <a:r>
              <a:rPr lang="ja-JP" altLang="en-US" dirty="0" smtClean="0"/>
              <a:t>現在</a:t>
            </a:r>
            <a:r>
              <a:rPr kumimoji="1" lang="ja-JP" altLang="en-US" dirty="0" smtClean="0"/>
              <a:t>の実装では</a:t>
            </a:r>
            <a:endParaRPr kumimoji="1" lang="en-US" altLang="ja-JP" dirty="0" smtClean="0"/>
          </a:p>
          <a:p>
            <a:pPr lvl="1"/>
            <a:r>
              <a:rPr kumimoji="1" lang="ja-JP" altLang="en-US" dirty="0" smtClean="0"/>
              <a:t>プログラム中のデータベースアクセスによるデータ依存</a:t>
            </a:r>
            <a:endParaRPr kumimoji="1" lang="en-US" altLang="ja-JP" dirty="0" smtClean="0"/>
          </a:p>
          <a:p>
            <a:pPr lvl="1"/>
            <a:r>
              <a:rPr lang="ja-JP" altLang="en-US" dirty="0" smtClean="0"/>
              <a:t>メインフレーム依存のユーティリティ・プログラム</a:t>
            </a:r>
            <a:endParaRPr lang="en-US" altLang="ja-JP" dirty="0" smtClean="0"/>
          </a:p>
          <a:p>
            <a:pPr marL="0" indent="0">
              <a:buNone/>
            </a:pPr>
            <a:r>
              <a:rPr lang="ja-JP" altLang="en-US" dirty="0" smtClean="0"/>
              <a:t>　　の影響に対応していない．</a:t>
            </a:r>
            <a:endParaRPr lang="en-US" altLang="ja-JP" dirty="0" smtClean="0"/>
          </a:p>
          <a:p>
            <a:pPr marL="0" indent="0">
              <a:buNone/>
            </a:pPr>
            <a:endParaRPr lang="en-US" altLang="ja-JP" sz="1400" dirty="0" smtClean="0"/>
          </a:p>
          <a:p>
            <a:r>
              <a:rPr lang="ja-JP" altLang="en-US" dirty="0" smtClean="0"/>
              <a:t>データセット単位でのデータ依存関係を計算しているため，データセット自体が複雑化している場合は本手法は適当ではない可能性がある．</a:t>
            </a:r>
            <a:endParaRPr lang="en-US" altLang="ja-JP"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21</a:t>
            </a:fld>
            <a:endParaRPr lang="en-US" altLang="ja-JP"/>
          </a:p>
        </p:txBody>
      </p:sp>
    </p:spTree>
    <p:extLst>
      <p:ext uri="{BB962C8B-B14F-4D97-AF65-F5344CB8AC3E}">
        <p14:creationId xmlns:p14="http://schemas.microsoft.com/office/powerpoint/2010/main" val="8867109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まとめと今後の展望</a:t>
            </a:r>
            <a:endParaRPr kumimoji="1" lang="ja-JP" altLang="en-US" dirty="0"/>
          </a:p>
        </p:txBody>
      </p:sp>
      <p:sp>
        <p:nvSpPr>
          <p:cNvPr id="3" name="コンテンツ プレースホルダー 2"/>
          <p:cNvSpPr>
            <a:spLocks noGrp="1"/>
          </p:cNvSpPr>
          <p:nvPr>
            <p:ph idx="1"/>
          </p:nvPr>
        </p:nvSpPr>
        <p:spPr>
          <a:xfrm>
            <a:off x="457200" y="1600201"/>
            <a:ext cx="8229600" cy="1252736"/>
          </a:xfrm>
        </p:spPr>
        <p:txBody>
          <a:bodyPr/>
          <a:lstStyle/>
          <a:p>
            <a:pPr marL="0" indent="0">
              <a:buNone/>
            </a:pPr>
            <a:r>
              <a:rPr lang="ja-JP" altLang="en-US" dirty="0" smtClean="0">
                <a:latin typeface="HGPｺﾞｼｯｸE" panose="020B0900000000000000" pitchFamily="50" charset="-128"/>
                <a:ea typeface="HGPｺﾞｼｯｸE" panose="020B0900000000000000" pitchFamily="50" charset="-128"/>
              </a:rPr>
              <a:t>バッチ</a:t>
            </a:r>
            <a:r>
              <a:rPr lang="ja-JP" altLang="en-US" dirty="0">
                <a:latin typeface="HGPｺﾞｼｯｸE" panose="020B0900000000000000" pitchFamily="50" charset="-128"/>
                <a:ea typeface="HGPｺﾞｼｯｸE" panose="020B0900000000000000" pitchFamily="50" charset="-128"/>
              </a:rPr>
              <a:t>処理システムからデータセットの依存関係を表形式で提示する手法</a:t>
            </a:r>
            <a:r>
              <a:rPr lang="ja-JP" altLang="en-US" dirty="0" smtClean="0">
                <a:latin typeface="HGPｺﾞｼｯｸE" panose="020B0900000000000000" pitchFamily="50" charset="-128"/>
                <a:ea typeface="HGPｺﾞｼｯｸE" panose="020B0900000000000000" pitchFamily="50" charset="-128"/>
              </a:rPr>
              <a:t>を提案</a:t>
            </a:r>
            <a:endParaRPr lang="en-US" altLang="ja-JP" dirty="0" smtClean="0">
              <a:latin typeface="HGPｺﾞｼｯｸE" panose="020B0900000000000000" pitchFamily="50" charset="-128"/>
              <a:ea typeface="HGPｺﾞｼｯｸE" panose="020B0900000000000000" pitchFamily="50" charset="-128"/>
            </a:endParaRPr>
          </a:p>
          <a:p>
            <a:r>
              <a:rPr lang="ja-JP" altLang="en-US" dirty="0" smtClean="0"/>
              <a:t>プログラムスライシングによる詳細化も提案</a:t>
            </a:r>
            <a:endParaRPr lang="en-US" altLang="ja-JP" dirty="0" smtClean="0"/>
          </a:p>
        </p:txBody>
      </p:sp>
      <p:sp>
        <p:nvSpPr>
          <p:cNvPr id="4" name="コンテンツ プレースホルダー 2"/>
          <p:cNvSpPr txBox="1">
            <a:spLocks/>
          </p:cNvSpPr>
          <p:nvPr/>
        </p:nvSpPr>
        <p:spPr bwMode="auto">
          <a:xfrm>
            <a:off x="467544" y="3356992"/>
            <a:ext cx="8229600" cy="27363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dirty="0" smtClean="0"/>
              <a:t>今後の展望</a:t>
            </a:r>
            <a:endParaRPr lang="en-US" altLang="ja-JP" kern="0" dirty="0" smtClean="0"/>
          </a:p>
          <a:p>
            <a:r>
              <a:rPr lang="ja-JP" altLang="en-US" kern="0" dirty="0" smtClean="0"/>
              <a:t>手法の拡張</a:t>
            </a:r>
            <a:endParaRPr lang="en-US" altLang="ja-JP" kern="0" dirty="0" smtClean="0"/>
          </a:p>
          <a:p>
            <a:pPr lvl="1"/>
            <a:r>
              <a:rPr lang="ja-JP" altLang="en-US" kern="0" dirty="0" smtClean="0"/>
              <a:t>ユーティリティ，</a:t>
            </a:r>
            <a:r>
              <a:rPr lang="en-US" altLang="ja-JP" kern="0" dirty="0" smtClean="0"/>
              <a:t>DB</a:t>
            </a:r>
            <a:r>
              <a:rPr lang="ja-JP" altLang="en-US" kern="0" dirty="0" smtClean="0"/>
              <a:t> への対応</a:t>
            </a:r>
            <a:endParaRPr lang="en-US" altLang="ja-JP" kern="0" dirty="0" smtClean="0"/>
          </a:p>
          <a:p>
            <a:pPr lvl="1"/>
            <a:r>
              <a:rPr lang="ja-JP" altLang="en-US" kern="0" dirty="0"/>
              <a:t>対応表の結果を</a:t>
            </a:r>
            <a:r>
              <a:rPr lang="ja-JP" altLang="en-US" kern="0" dirty="0" smtClean="0"/>
              <a:t>クラスタリング</a:t>
            </a:r>
            <a:endParaRPr lang="en-US" altLang="ja-JP" kern="0" dirty="0" smtClean="0"/>
          </a:p>
          <a:p>
            <a:r>
              <a:rPr lang="ja-JP" altLang="en-US" kern="0" dirty="0" smtClean="0"/>
              <a:t>定性的な評価</a:t>
            </a:r>
            <a:endParaRPr lang="en-US" altLang="ja-JP" kern="0" dirty="0" smtClean="0"/>
          </a:p>
          <a:p>
            <a:pPr lvl="1"/>
            <a:r>
              <a:rPr lang="ja-JP" altLang="en-US" kern="0" dirty="0" smtClean="0"/>
              <a:t>出力</a:t>
            </a:r>
            <a:r>
              <a:rPr lang="en-US" altLang="ja-JP" kern="0" dirty="0" smtClean="0"/>
              <a:t>(</a:t>
            </a:r>
            <a:r>
              <a:rPr lang="ja-JP" altLang="en-US" kern="0" dirty="0" smtClean="0"/>
              <a:t>対応表</a:t>
            </a:r>
            <a:r>
              <a:rPr lang="en-US" altLang="ja-JP" kern="0" dirty="0" smtClean="0"/>
              <a:t>)</a:t>
            </a:r>
            <a:r>
              <a:rPr lang="ja-JP" altLang="en-US" kern="0" dirty="0" smtClean="0"/>
              <a:t>の有効性</a:t>
            </a:r>
            <a:endParaRPr lang="en-US" altLang="ja-JP" kern="0" dirty="0" smtClean="0"/>
          </a:p>
        </p:txBody>
      </p:sp>
      <p:sp>
        <p:nvSpPr>
          <p:cNvPr id="5" name="スライド番号プレースホルダー 4"/>
          <p:cNvSpPr>
            <a:spLocks noGrp="1"/>
          </p:cNvSpPr>
          <p:nvPr>
            <p:ph type="sldNum" sz="quarter" idx="12"/>
          </p:nvPr>
        </p:nvSpPr>
        <p:spPr/>
        <p:txBody>
          <a:bodyPr/>
          <a:lstStyle/>
          <a:p>
            <a:fld id="{BF0FB649-CAF6-47C7-8793-6679D20694D9}" type="slidenum">
              <a:rPr lang="en-US" altLang="ja-JP" smtClean="0"/>
              <a:pPr/>
              <a:t>22</a:t>
            </a:fld>
            <a:endParaRPr lang="en-US" altLang="ja-JP"/>
          </a:p>
        </p:txBody>
      </p:sp>
    </p:spTree>
    <p:extLst>
      <p:ext uri="{BB962C8B-B14F-4D97-AF65-F5344CB8AC3E}">
        <p14:creationId xmlns:p14="http://schemas.microsoft.com/office/powerpoint/2010/main" val="4748294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ホームベース 12"/>
          <p:cNvSpPr/>
          <p:nvPr/>
        </p:nvSpPr>
        <p:spPr>
          <a:xfrm>
            <a:off x="542496" y="3789040"/>
            <a:ext cx="1551044" cy="931676"/>
          </a:xfrm>
          <a:prstGeom prst="homePlate">
            <a:avLst>
              <a:gd name="adj" fmla="val 27651"/>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latin typeface="HGPｺﾞｼｯｸE" panose="020B0900000000000000" pitchFamily="50" charset="-128"/>
                <a:ea typeface="HGPｺﾞｼｯｸE" panose="020B0900000000000000" pitchFamily="50" charset="-128"/>
              </a:rPr>
              <a:t>現行</a:t>
            </a:r>
            <a:endParaRPr lang="en-US" altLang="ja-JP" sz="2000" dirty="0" smtClean="0">
              <a:solidFill>
                <a:schemeClr val="tx1"/>
              </a:solidFill>
              <a:latin typeface="HGPｺﾞｼｯｸE" panose="020B0900000000000000" pitchFamily="50" charset="-128"/>
              <a:ea typeface="HGPｺﾞｼｯｸE" panose="020B0900000000000000" pitchFamily="50" charset="-128"/>
            </a:endParaRPr>
          </a:p>
          <a:p>
            <a:pPr algn="ctr"/>
            <a:r>
              <a:rPr lang="ja-JP" altLang="en-US" sz="2000" dirty="0" smtClean="0">
                <a:solidFill>
                  <a:schemeClr val="tx1"/>
                </a:solidFill>
                <a:latin typeface="HGPｺﾞｼｯｸE" panose="020B0900000000000000" pitchFamily="50" charset="-128"/>
                <a:ea typeface="HGPｺﾞｼｯｸE" panose="020B0900000000000000" pitchFamily="50" charset="-128"/>
              </a:rPr>
              <a:t>システム</a:t>
            </a:r>
            <a:endParaRPr kumimoji="1" lang="ja-JP" altLang="en-US" sz="2000" dirty="0">
              <a:solidFill>
                <a:schemeClr val="tx1"/>
              </a:solidFill>
              <a:latin typeface="HGPｺﾞｼｯｸE" panose="020B0900000000000000" pitchFamily="50" charset="-128"/>
              <a:ea typeface="HGPｺﾞｼｯｸE" panose="020B0900000000000000" pitchFamily="50" charset="-128"/>
            </a:endParaRPr>
          </a:p>
        </p:txBody>
      </p:sp>
      <p:sp>
        <p:nvSpPr>
          <p:cNvPr id="18" name="正方形/長方形 17"/>
          <p:cNvSpPr/>
          <p:nvPr/>
        </p:nvSpPr>
        <p:spPr>
          <a:xfrm>
            <a:off x="6757697" y="3789040"/>
            <a:ext cx="1708072" cy="931676"/>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HGPｺﾞｼｯｸE" panose="020B0900000000000000" pitchFamily="50" charset="-128"/>
                <a:ea typeface="HGPｺﾞｼｯｸE" panose="020B0900000000000000" pitchFamily="50" charset="-128"/>
              </a:rPr>
              <a:t>   　新</a:t>
            </a:r>
            <a:endParaRPr kumimoji="1" lang="en-US" altLang="ja-JP" sz="2000" dirty="0" smtClean="0">
              <a:solidFill>
                <a:schemeClr val="tx1"/>
              </a:solidFill>
              <a:latin typeface="HGPｺﾞｼｯｸE" panose="020B0900000000000000" pitchFamily="50" charset="-128"/>
              <a:ea typeface="HGPｺﾞｼｯｸE" panose="020B0900000000000000" pitchFamily="50" charset="-128"/>
            </a:endParaRPr>
          </a:p>
          <a:p>
            <a:pPr algn="ctr"/>
            <a:r>
              <a:rPr kumimoji="1" lang="ja-JP" altLang="en-US" sz="2000" dirty="0" smtClean="0">
                <a:solidFill>
                  <a:schemeClr val="tx1"/>
                </a:solidFill>
                <a:latin typeface="HGPｺﾞｼｯｸE" panose="020B0900000000000000" pitchFamily="50" charset="-128"/>
                <a:ea typeface="HGPｺﾞｼｯｸE" panose="020B0900000000000000" pitchFamily="50" charset="-128"/>
              </a:rPr>
              <a:t>　    システム</a:t>
            </a:r>
            <a:endParaRPr kumimoji="1" lang="ja-JP" altLang="en-US" sz="2000" dirty="0">
              <a:solidFill>
                <a:schemeClr val="tx1"/>
              </a:solidFill>
              <a:latin typeface="HGPｺﾞｼｯｸE" panose="020B0900000000000000" pitchFamily="50" charset="-128"/>
              <a:ea typeface="HGPｺﾞｼｯｸE" panose="020B0900000000000000" pitchFamily="50" charset="-128"/>
            </a:endParaRPr>
          </a:p>
        </p:txBody>
      </p:sp>
      <p:sp>
        <p:nvSpPr>
          <p:cNvPr id="12" name="山形 11"/>
          <p:cNvSpPr/>
          <p:nvPr/>
        </p:nvSpPr>
        <p:spPr>
          <a:xfrm>
            <a:off x="5676964" y="3789040"/>
            <a:ext cx="1552598" cy="931676"/>
          </a:xfrm>
          <a:prstGeom prst="chevron">
            <a:avLst>
              <a:gd name="adj" fmla="val 27640"/>
            </a:avLst>
          </a:prstGeom>
          <a:solidFill>
            <a:schemeClr val="bg1"/>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latin typeface="HGPｺﾞｼｯｸE" panose="020B0900000000000000" pitchFamily="50" charset="-128"/>
                <a:ea typeface="HGPｺﾞｼｯｸE" panose="020B0900000000000000" pitchFamily="50" charset="-128"/>
              </a:rPr>
              <a:t>テスト</a:t>
            </a:r>
            <a:endParaRPr kumimoji="1" lang="en-US" altLang="ja-JP" sz="2400" dirty="0" smtClean="0">
              <a:solidFill>
                <a:schemeClr val="tx1"/>
              </a:solidFill>
              <a:latin typeface="HGPｺﾞｼｯｸE" panose="020B0900000000000000" pitchFamily="50" charset="-128"/>
              <a:ea typeface="HGPｺﾞｼｯｸE" panose="020B0900000000000000" pitchFamily="50" charset="-128"/>
            </a:endParaRPr>
          </a:p>
        </p:txBody>
      </p:sp>
      <p:sp>
        <p:nvSpPr>
          <p:cNvPr id="2" name="タイトル 1"/>
          <p:cNvSpPr>
            <a:spLocks noGrp="1"/>
          </p:cNvSpPr>
          <p:nvPr>
            <p:ph type="title"/>
          </p:nvPr>
        </p:nvSpPr>
        <p:spPr/>
        <p:txBody>
          <a:bodyPr/>
          <a:lstStyle/>
          <a:p>
            <a:r>
              <a:rPr lang="ja-JP" altLang="en-US" dirty="0" smtClean="0"/>
              <a:t>システムのモダナイゼーション</a:t>
            </a:r>
            <a:endParaRPr kumimoji="1" lang="ja-JP" altLang="en-US" dirty="0"/>
          </a:p>
        </p:txBody>
      </p:sp>
      <p:sp>
        <p:nvSpPr>
          <p:cNvPr id="5" name="四角形吹き出し 4"/>
          <p:cNvSpPr/>
          <p:nvPr/>
        </p:nvSpPr>
        <p:spPr>
          <a:xfrm>
            <a:off x="611560" y="1894521"/>
            <a:ext cx="7920880" cy="1125465"/>
          </a:xfrm>
          <a:prstGeom prst="wedgeRectCallout">
            <a:avLst>
              <a:gd name="adj1" fmla="val -30078"/>
              <a:gd name="adj2" fmla="val -46564"/>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rgbClr val="000000"/>
                </a:solidFill>
                <a:latin typeface="HGPｺﾞｼｯｸE" panose="020B0900000000000000" pitchFamily="50" charset="-128"/>
                <a:ea typeface="HGPｺﾞｼｯｸE" panose="020B0900000000000000" pitchFamily="50" charset="-128"/>
              </a:rPr>
              <a:t>保守・運用が困難となったレガシーシステム</a:t>
            </a:r>
            <a:r>
              <a:rPr lang="ja-JP" altLang="en-US" sz="2400" dirty="0">
                <a:solidFill>
                  <a:srgbClr val="000000"/>
                </a:solidFill>
                <a:latin typeface="HGPｺﾞｼｯｸE" panose="020B0900000000000000" pitchFamily="50" charset="-128"/>
                <a:ea typeface="HGPｺﾞｼｯｸE" panose="020B0900000000000000" pitchFamily="50" charset="-128"/>
              </a:rPr>
              <a:t>を最近の技術を</a:t>
            </a:r>
            <a:r>
              <a:rPr lang="ja-JP" altLang="en-US" sz="2400" dirty="0" smtClean="0">
                <a:solidFill>
                  <a:srgbClr val="000000"/>
                </a:solidFill>
                <a:latin typeface="HGPｺﾞｼｯｸE" panose="020B0900000000000000" pitchFamily="50" charset="-128"/>
                <a:ea typeface="HGPｺﾞｼｯｸE" panose="020B0900000000000000" pitchFamily="50" charset="-128"/>
              </a:rPr>
              <a:t>用いたシステムへ作り替える活動</a:t>
            </a:r>
            <a:endParaRPr lang="en-US" altLang="ja-JP" sz="2400" dirty="0" smtClean="0">
              <a:solidFill>
                <a:srgbClr val="000000"/>
              </a:solidFill>
              <a:latin typeface="HGPｺﾞｼｯｸE" panose="020B0900000000000000" pitchFamily="50" charset="-128"/>
              <a:ea typeface="HGPｺﾞｼｯｸE" panose="020B0900000000000000" pitchFamily="50" charset="-128"/>
            </a:endParaRPr>
          </a:p>
        </p:txBody>
      </p:sp>
      <p:sp>
        <p:nvSpPr>
          <p:cNvPr id="9" name="山形 8"/>
          <p:cNvSpPr/>
          <p:nvPr/>
        </p:nvSpPr>
        <p:spPr>
          <a:xfrm>
            <a:off x="1808067" y="3789040"/>
            <a:ext cx="1635708" cy="931676"/>
          </a:xfrm>
          <a:prstGeom prst="chevron">
            <a:avLst>
              <a:gd name="adj" fmla="val 27640"/>
            </a:avLst>
          </a:prstGeom>
          <a:solidFill>
            <a:srgbClr val="FFEBEB"/>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latin typeface="HGPｺﾞｼｯｸE" panose="020B0900000000000000" pitchFamily="50" charset="-128"/>
                <a:ea typeface="HGPｺﾞｼｯｸE" panose="020B0900000000000000" pitchFamily="50" charset="-128"/>
              </a:rPr>
              <a:t>現状</a:t>
            </a:r>
            <a:endParaRPr kumimoji="1" lang="en-US" altLang="ja-JP" sz="2400" dirty="0" smtClean="0">
              <a:solidFill>
                <a:schemeClr val="tx1"/>
              </a:solidFill>
              <a:latin typeface="HGPｺﾞｼｯｸE" panose="020B0900000000000000" pitchFamily="50" charset="-128"/>
              <a:ea typeface="HGPｺﾞｼｯｸE" panose="020B0900000000000000" pitchFamily="50" charset="-128"/>
            </a:endParaRPr>
          </a:p>
          <a:p>
            <a:pPr algn="ctr"/>
            <a:r>
              <a:rPr kumimoji="1" lang="ja-JP" altLang="en-US" sz="2400" dirty="0" smtClean="0">
                <a:solidFill>
                  <a:schemeClr val="tx1"/>
                </a:solidFill>
                <a:latin typeface="HGPｺﾞｼｯｸE" panose="020B0900000000000000" pitchFamily="50" charset="-128"/>
                <a:ea typeface="HGPｺﾞｼｯｸE" panose="020B0900000000000000" pitchFamily="50" charset="-128"/>
              </a:rPr>
              <a:t>分析</a:t>
            </a:r>
            <a:endParaRPr kumimoji="1" lang="ja-JP" altLang="en-US" sz="2400" dirty="0">
              <a:solidFill>
                <a:schemeClr val="tx1"/>
              </a:solidFill>
              <a:latin typeface="HGPｺﾞｼｯｸE" panose="020B0900000000000000" pitchFamily="50" charset="-128"/>
              <a:ea typeface="HGPｺﾞｼｯｸE" panose="020B0900000000000000" pitchFamily="50" charset="-128"/>
            </a:endParaRPr>
          </a:p>
        </p:txBody>
      </p:sp>
      <p:sp>
        <p:nvSpPr>
          <p:cNvPr id="10" name="山形 9"/>
          <p:cNvSpPr/>
          <p:nvPr/>
        </p:nvSpPr>
        <p:spPr>
          <a:xfrm>
            <a:off x="3159917" y="3789040"/>
            <a:ext cx="1685367" cy="931676"/>
          </a:xfrm>
          <a:prstGeom prst="chevron">
            <a:avLst>
              <a:gd name="adj" fmla="val 27640"/>
            </a:avLst>
          </a:prstGeom>
          <a:solidFill>
            <a:schemeClr val="bg1"/>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latin typeface="HGPｺﾞｼｯｸE" panose="020B0900000000000000" pitchFamily="50" charset="-128"/>
                <a:ea typeface="HGPｺﾞｼｯｸE" panose="020B0900000000000000" pitchFamily="50" charset="-128"/>
              </a:rPr>
              <a:t>再設計</a:t>
            </a:r>
            <a:endParaRPr kumimoji="1" lang="en-US" altLang="ja-JP" sz="2400" dirty="0" smtClean="0">
              <a:solidFill>
                <a:schemeClr val="tx1"/>
              </a:solidFill>
              <a:latin typeface="HGPｺﾞｼｯｸE" panose="020B0900000000000000" pitchFamily="50" charset="-128"/>
              <a:ea typeface="HGPｺﾞｼｯｸE" panose="020B0900000000000000" pitchFamily="50" charset="-128"/>
            </a:endParaRPr>
          </a:p>
        </p:txBody>
      </p:sp>
      <p:sp>
        <p:nvSpPr>
          <p:cNvPr id="11" name="山形 10"/>
          <p:cNvSpPr/>
          <p:nvPr/>
        </p:nvSpPr>
        <p:spPr>
          <a:xfrm>
            <a:off x="4570222" y="3789040"/>
            <a:ext cx="1351833" cy="931676"/>
          </a:xfrm>
          <a:prstGeom prst="chevron">
            <a:avLst>
              <a:gd name="adj" fmla="val 27640"/>
            </a:avLst>
          </a:prstGeom>
          <a:solidFill>
            <a:schemeClr val="bg1"/>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latin typeface="HGPｺﾞｼｯｸE" panose="020B0900000000000000" pitchFamily="50" charset="-128"/>
                <a:ea typeface="HGPｺﾞｼｯｸE" panose="020B0900000000000000" pitchFamily="50" charset="-128"/>
              </a:rPr>
              <a:t>製造</a:t>
            </a:r>
            <a:endParaRPr kumimoji="1" lang="en-US" altLang="ja-JP" sz="2400" dirty="0" smtClean="0">
              <a:solidFill>
                <a:schemeClr val="tx1"/>
              </a:solidFill>
              <a:latin typeface="HGPｺﾞｼｯｸE" panose="020B0900000000000000" pitchFamily="50" charset="-128"/>
              <a:ea typeface="HGPｺﾞｼｯｸE" panose="020B0900000000000000" pitchFamily="50" charset="-128"/>
            </a:endParaRPr>
          </a:p>
        </p:txBody>
      </p:sp>
      <p:sp>
        <p:nvSpPr>
          <p:cNvPr id="21" name="角丸四角形吹き出し 20"/>
          <p:cNvSpPr/>
          <p:nvPr/>
        </p:nvSpPr>
        <p:spPr>
          <a:xfrm>
            <a:off x="403665" y="4780060"/>
            <a:ext cx="8352928" cy="1601268"/>
          </a:xfrm>
          <a:custGeom>
            <a:avLst/>
            <a:gdLst>
              <a:gd name="connsiteX0" fmla="*/ 0 w 5544616"/>
              <a:gd name="connsiteY0" fmla="*/ 240031 h 1440160"/>
              <a:gd name="connsiteX1" fmla="*/ 240031 w 5544616"/>
              <a:gd name="connsiteY1" fmla="*/ 0 h 1440160"/>
              <a:gd name="connsiteX2" fmla="*/ 924103 w 5544616"/>
              <a:gd name="connsiteY2" fmla="*/ 0 h 1440160"/>
              <a:gd name="connsiteX3" fmla="*/ 984779 w 5544616"/>
              <a:gd name="connsiteY3" fmla="*/ -343809 h 1440160"/>
              <a:gd name="connsiteX4" fmla="*/ 2310257 w 5544616"/>
              <a:gd name="connsiteY4" fmla="*/ 0 h 1440160"/>
              <a:gd name="connsiteX5" fmla="*/ 5304585 w 5544616"/>
              <a:gd name="connsiteY5" fmla="*/ 0 h 1440160"/>
              <a:gd name="connsiteX6" fmla="*/ 5544616 w 5544616"/>
              <a:gd name="connsiteY6" fmla="*/ 240031 h 1440160"/>
              <a:gd name="connsiteX7" fmla="*/ 5544616 w 5544616"/>
              <a:gd name="connsiteY7" fmla="*/ 240027 h 1440160"/>
              <a:gd name="connsiteX8" fmla="*/ 5544616 w 5544616"/>
              <a:gd name="connsiteY8" fmla="*/ 240027 h 1440160"/>
              <a:gd name="connsiteX9" fmla="*/ 5544616 w 5544616"/>
              <a:gd name="connsiteY9" fmla="*/ 600067 h 1440160"/>
              <a:gd name="connsiteX10" fmla="*/ 5544616 w 5544616"/>
              <a:gd name="connsiteY10" fmla="*/ 1200129 h 1440160"/>
              <a:gd name="connsiteX11" fmla="*/ 5304585 w 5544616"/>
              <a:gd name="connsiteY11" fmla="*/ 1440160 h 1440160"/>
              <a:gd name="connsiteX12" fmla="*/ 2310257 w 5544616"/>
              <a:gd name="connsiteY12" fmla="*/ 1440160 h 1440160"/>
              <a:gd name="connsiteX13" fmla="*/ 924103 w 5544616"/>
              <a:gd name="connsiteY13" fmla="*/ 1440160 h 1440160"/>
              <a:gd name="connsiteX14" fmla="*/ 924103 w 5544616"/>
              <a:gd name="connsiteY14" fmla="*/ 1440160 h 1440160"/>
              <a:gd name="connsiteX15" fmla="*/ 240031 w 5544616"/>
              <a:gd name="connsiteY15" fmla="*/ 1440160 h 1440160"/>
              <a:gd name="connsiteX16" fmla="*/ 0 w 5544616"/>
              <a:gd name="connsiteY16" fmla="*/ 1200129 h 1440160"/>
              <a:gd name="connsiteX17" fmla="*/ 0 w 5544616"/>
              <a:gd name="connsiteY17" fmla="*/ 600067 h 1440160"/>
              <a:gd name="connsiteX18" fmla="*/ 0 w 5544616"/>
              <a:gd name="connsiteY18" fmla="*/ 240027 h 1440160"/>
              <a:gd name="connsiteX19" fmla="*/ 0 w 5544616"/>
              <a:gd name="connsiteY19" fmla="*/ 240027 h 1440160"/>
              <a:gd name="connsiteX20" fmla="*/ 0 w 5544616"/>
              <a:gd name="connsiteY20" fmla="*/ 240031 h 1440160"/>
              <a:gd name="connsiteX0" fmla="*/ 0 w 5544616"/>
              <a:gd name="connsiteY0" fmla="*/ 583840 h 1783969"/>
              <a:gd name="connsiteX1" fmla="*/ 240031 w 5544616"/>
              <a:gd name="connsiteY1" fmla="*/ 343809 h 1783969"/>
              <a:gd name="connsiteX2" fmla="*/ 924103 w 5544616"/>
              <a:gd name="connsiteY2" fmla="*/ 343809 h 1783969"/>
              <a:gd name="connsiteX3" fmla="*/ 984779 w 5544616"/>
              <a:gd name="connsiteY3" fmla="*/ 0 h 1783969"/>
              <a:gd name="connsiteX4" fmla="*/ 1378766 w 5544616"/>
              <a:gd name="connsiteY4" fmla="*/ 343809 h 1783969"/>
              <a:gd name="connsiteX5" fmla="*/ 5304585 w 5544616"/>
              <a:gd name="connsiteY5" fmla="*/ 343809 h 1783969"/>
              <a:gd name="connsiteX6" fmla="*/ 5544616 w 5544616"/>
              <a:gd name="connsiteY6" fmla="*/ 583840 h 1783969"/>
              <a:gd name="connsiteX7" fmla="*/ 5544616 w 5544616"/>
              <a:gd name="connsiteY7" fmla="*/ 583836 h 1783969"/>
              <a:gd name="connsiteX8" fmla="*/ 5544616 w 5544616"/>
              <a:gd name="connsiteY8" fmla="*/ 583836 h 1783969"/>
              <a:gd name="connsiteX9" fmla="*/ 5544616 w 5544616"/>
              <a:gd name="connsiteY9" fmla="*/ 943876 h 1783969"/>
              <a:gd name="connsiteX10" fmla="*/ 5544616 w 5544616"/>
              <a:gd name="connsiteY10" fmla="*/ 1543938 h 1783969"/>
              <a:gd name="connsiteX11" fmla="*/ 5304585 w 5544616"/>
              <a:gd name="connsiteY11" fmla="*/ 1783969 h 1783969"/>
              <a:gd name="connsiteX12" fmla="*/ 2310257 w 5544616"/>
              <a:gd name="connsiteY12" fmla="*/ 1783969 h 1783969"/>
              <a:gd name="connsiteX13" fmla="*/ 924103 w 5544616"/>
              <a:gd name="connsiteY13" fmla="*/ 1783969 h 1783969"/>
              <a:gd name="connsiteX14" fmla="*/ 924103 w 5544616"/>
              <a:gd name="connsiteY14" fmla="*/ 1783969 h 1783969"/>
              <a:gd name="connsiteX15" fmla="*/ 240031 w 5544616"/>
              <a:gd name="connsiteY15" fmla="*/ 1783969 h 1783969"/>
              <a:gd name="connsiteX16" fmla="*/ 0 w 5544616"/>
              <a:gd name="connsiteY16" fmla="*/ 1543938 h 1783969"/>
              <a:gd name="connsiteX17" fmla="*/ 0 w 5544616"/>
              <a:gd name="connsiteY17" fmla="*/ 943876 h 1783969"/>
              <a:gd name="connsiteX18" fmla="*/ 0 w 5544616"/>
              <a:gd name="connsiteY18" fmla="*/ 583836 h 1783969"/>
              <a:gd name="connsiteX19" fmla="*/ 0 w 5544616"/>
              <a:gd name="connsiteY19" fmla="*/ 583836 h 1783969"/>
              <a:gd name="connsiteX20" fmla="*/ 0 w 5544616"/>
              <a:gd name="connsiteY20" fmla="*/ 583840 h 1783969"/>
              <a:gd name="connsiteX0" fmla="*/ 0 w 5544616"/>
              <a:gd name="connsiteY0" fmla="*/ 583840 h 1783969"/>
              <a:gd name="connsiteX1" fmla="*/ 240031 w 5544616"/>
              <a:gd name="connsiteY1" fmla="*/ 343809 h 1783969"/>
              <a:gd name="connsiteX2" fmla="*/ 693366 w 5544616"/>
              <a:gd name="connsiteY2" fmla="*/ 343809 h 1783969"/>
              <a:gd name="connsiteX3" fmla="*/ 984779 w 5544616"/>
              <a:gd name="connsiteY3" fmla="*/ 0 h 1783969"/>
              <a:gd name="connsiteX4" fmla="*/ 1378766 w 5544616"/>
              <a:gd name="connsiteY4" fmla="*/ 343809 h 1783969"/>
              <a:gd name="connsiteX5" fmla="*/ 5304585 w 5544616"/>
              <a:gd name="connsiteY5" fmla="*/ 343809 h 1783969"/>
              <a:gd name="connsiteX6" fmla="*/ 5544616 w 5544616"/>
              <a:gd name="connsiteY6" fmla="*/ 583840 h 1783969"/>
              <a:gd name="connsiteX7" fmla="*/ 5544616 w 5544616"/>
              <a:gd name="connsiteY7" fmla="*/ 583836 h 1783969"/>
              <a:gd name="connsiteX8" fmla="*/ 5544616 w 5544616"/>
              <a:gd name="connsiteY8" fmla="*/ 583836 h 1783969"/>
              <a:gd name="connsiteX9" fmla="*/ 5544616 w 5544616"/>
              <a:gd name="connsiteY9" fmla="*/ 943876 h 1783969"/>
              <a:gd name="connsiteX10" fmla="*/ 5544616 w 5544616"/>
              <a:gd name="connsiteY10" fmla="*/ 1543938 h 1783969"/>
              <a:gd name="connsiteX11" fmla="*/ 5304585 w 5544616"/>
              <a:gd name="connsiteY11" fmla="*/ 1783969 h 1783969"/>
              <a:gd name="connsiteX12" fmla="*/ 2310257 w 5544616"/>
              <a:gd name="connsiteY12" fmla="*/ 1783969 h 1783969"/>
              <a:gd name="connsiteX13" fmla="*/ 924103 w 5544616"/>
              <a:gd name="connsiteY13" fmla="*/ 1783969 h 1783969"/>
              <a:gd name="connsiteX14" fmla="*/ 924103 w 5544616"/>
              <a:gd name="connsiteY14" fmla="*/ 1783969 h 1783969"/>
              <a:gd name="connsiteX15" fmla="*/ 240031 w 5544616"/>
              <a:gd name="connsiteY15" fmla="*/ 1783969 h 1783969"/>
              <a:gd name="connsiteX16" fmla="*/ 0 w 5544616"/>
              <a:gd name="connsiteY16" fmla="*/ 1543938 h 1783969"/>
              <a:gd name="connsiteX17" fmla="*/ 0 w 5544616"/>
              <a:gd name="connsiteY17" fmla="*/ 943876 h 1783969"/>
              <a:gd name="connsiteX18" fmla="*/ 0 w 5544616"/>
              <a:gd name="connsiteY18" fmla="*/ 583836 h 1783969"/>
              <a:gd name="connsiteX19" fmla="*/ 0 w 5544616"/>
              <a:gd name="connsiteY19" fmla="*/ 583836 h 1783969"/>
              <a:gd name="connsiteX20" fmla="*/ 0 w 5544616"/>
              <a:gd name="connsiteY20" fmla="*/ 583840 h 1783969"/>
              <a:gd name="connsiteX0" fmla="*/ 0 w 5544616"/>
              <a:gd name="connsiteY0" fmla="*/ 583840 h 1783969"/>
              <a:gd name="connsiteX1" fmla="*/ 240031 w 5544616"/>
              <a:gd name="connsiteY1" fmla="*/ 343809 h 1783969"/>
              <a:gd name="connsiteX2" fmla="*/ 693366 w 5544616"/>
              <a:gd name="connsiteY2" fmla="*/ 343809 h 1783969"/>
              <a:gd name="connsiteX3" fmla="*/ 984779 w 5544616"/>
              <a:gd name="connsiteY3" fmla="*/ 0 h 1783969"/>
              <a:gd name="connsiteX4" fmla="*/ 1224941 w 5544616"/>
              <a:gd name="connsiteY4" fmla="*/ 343809 h 1783969"/>
              <a:gd name="connsiteX5" fmla="*/ 5304585 w 5544616"/>
              <a:gd name="connsiteY5" fmla="*/ 343809 h 1783969"/>
              <a:gd name="connsiteX6" fmla="*/ 5544616 w 5544616"/>
              <a:gd name="connsiteY6" fmla="*/ 583840 h 1783969"/>
              <a:gd name="connsiteX7" fmla="*/ 5544616 w 5544616"/>
              <a:gd name="connsiteY7" fmla="*/ 583836 h 1783969"/>
              <a:gd name="connsiteX8" fmla="*/ 5544616 w 5544616"/>
              <a:gd name="connsiteY8" fmla="*/ 583836 h 1783969"/>
              <a:gd name="connsiteX9" fmla="*/ 5544616 w 5544616"/>
              <a:gd name="connsiteY9" fmla="*/ 943876 h 1783969"/>
              <a:gd name="connsiteX10" fmla="*/ 5544616 w 5544616"/>
              <a:gd name="connsiteY10" fmla="*/ 1543938 h 1783969"/>
              <a:gd name="connsiteX11" fmla="*/ 5304585 w 5544616"/>
              <a:gd name="connsiteY11" fmla="*/ 1783969 h 1783969"/>
              <a:gd name="connsiteX12" fmla="*/ 2310257 w 5544616"/>
              <a:gd name="connsiteY12" fmla="*/ 1783969 h 1783969"/>
              <a:gd name="connsiteX13" fmla="*/ 924103 w 5544616"/>
              <a:gd name="connsiteY13" fmla="*/ 1783969 h 1783969"/>
              <a:gd name="connsiteX14" fmla="*/ 924103 w 5544616"/>
              <a:gd name="connsiteY14" fmla="*/ 1783969 h 1783969"/>
              <a:gd name="connsiteX15" fmla="*/ 240031 w 5544616"/>
              <a:gd name="connsiteY15" fmla="*/ 1783969 h 1783969"/>
              <a:gd name="connsiteX16" fmla="*/ 0 w 5544616"/>
              <a:gd name="connsiteY16" fmla="*/ 1543938 h 1783969"/>
              <a:gd name="connsiteX17" fmla="*/ 0 w 5544616"/>
              <a:gd name="connsiteY17" fmla="*/ 943876 h 1783969"/>
              <a:gd name="connsiteX18" fmla="*/ 0 w 5544616"/>
              <a:gd name="connsiteY18" fmla="*/ 583836 h 1783969"/>
              <a:gd name="connsiteX19" fmla="*/ 0 w 5544616"/>
              <a:gd name="connsiteY19" fmla="*/ 583836 h 1783969"/>
              <a:gd name="connsiteX20" fmla="*/ 0 w 5544616"/>
              <a:gd name="connsiteY20" fmla="*/ 583840 h 1783969"/>
              <a:gd name="connsiteX0" fmla="*/ 0 w 5544616"/>
              <a:gd name="connsiteY0" fmla="*/ 603088 h 1803217"/>
              <a:gd name="connsiteX1" fmla="*/ 240031 w 5544616"/>
              <a:gd name="connsiteY1" fmla="*/ 363057 h 1803217"/>
              <a:gd name="connsiteX2" fmla="*/ 693366 w 5544616"/>
              <a:gd name="connsiteY2" fmla="*/ 363057 h 1803217"/>
              <a:gd name="connsiteX3" fmla="*/ 1069869 w 5544616"/>
              <a:gd name="connsiteY3" fmla="*/ 0 h 1803217"/>
              <a:gd name="connsiteX4" fmla="*/ 1224941 w 5544616"/>
              <a:gd name="connsiteY4" fmla="*/ 363057 h 1803217"/>
              <a:gd name="connsiteX5" fmla="*/ 5304585 w 5544616"/>
              <a:gd name="connsiteY5" fmla="*/ 363057 h 1803217"/>
              <a:gd name="connsiteX6" fmla="*/ 5544616 w 5544616"/>
              <a:gd name="connsiteY6" fmla="*/ 603088 h 1803217"/>
              <a:gd name="connsiteX7" fmla="*/ 5544616 w 5544616"/>
              <a:gd name="connsiteY7" fmla="*/ 603084 h 1803217"/>
              <a:gd name="connsiteX8" fmla="*/ 5544616 w 5544616"/>
              <a:gd name="connsiteY8" fmla="*/ 603084 h 1803217"/>
              <a:gd name="connsiteX9" fmla="*/ 5544616 w 5544616"/>
              <a:gd name="connsiteY9" fmla="*/ 963124 h 1803217"/>
              <a:gd name="connsiteX10" fmla="*/ 5544616 w 5544616"/>
              <a:gd name="connsiteY10" fmla="*/ 1563186 h 1803217"/>
              <a:gd name="connsiteX11" fmla="*/ 5304585 w 5544616"/>
              <a:gd name="connsiteY11" fmla="*/ 1803217 h 1803217"/>
              <a:gd name="connsiteX12" fmla="*/ 2310257 w 5544616"/>
              <a:gd name="connsiteY12" fmla="*/ 1803217 h 1803217"/>
              <a:gd name="connsiteX13" fmla="*/ 924103 w 5544616"/>
              <a:gd name="connsiteY13" fmla="*/ 1803217 h 1803217"/>
              <a:gd name="connsiteX14" fmla="*/ 924103 w 5544616"/>
              <a:gd name="connsiteY14" fmla="*/ 1803217 h 1803217"/>
              <a:gd name="connsiteX15" fmla="*/ 240031 w 5544616"/>
              <a:gd name="connsiteY15" fmla="*/ 1803217 h 1803217"/>
              <a:gd name="connsiteX16" fmla="*/ 0 w 5544616"/>
              <a:gd name="connsiteY16" fmla="*/ 1563186 h 1803217"/>
              <a:gd name="connsiteX17" fmla="*/ 0 w 5544616"/>
              <a:gd name="connsiteY17" fmla="*/ 963124 h 1803217"/>
              <a:gd name="connsiteX18" fmla="*/ 0 w 5544616"/>
              <a:gd name="connsiteY18" fmla="*/ 603084 h 1803217"/>
              <a:gd name="connsiteX19" fmla="*/ 0 w 5544616"/>
              <a:gd name="connsiteY19" fmla="*/ 603084 h 1803217"/>
              <a:gd name="connsiteX20" fmla="*/ 0 w 5544616"/>
              <a:gd name="connsiteY20" fmla="*/ 603088 h 1803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544616" h="1803217">
                <a:moveTo>
                  <a:pt x="0" y="603088"/>
                </a:moveTo>
                <a:cubicBezTo>
                  <a:pt x="0" y="470523"/>
                  <a:pt x="107466" y="363057"/>
                  <a:pt x="240031" y="363057"/>
                </a:cubicBezTo>
                <a:lnTo>
                  <a:pt x="693366" y="363057"/>
                </a:lnTo>
                <a:lnTo>
                  <a:pt x="1069869" y="0"/>
                </a:lnTo>
                <a:lnTo>
                  <a:pt x="1224941" y="363057"/>
                </a:lnTo>
                <a:lnTo>
                  <a:pt x="5304585" y="363057"/>
                </a:lnTo>
                <a:cubicBezTo>
                  <a:pt x="5437150" y="363057"/>
                  <a:pt x="5544616" y="470523"/>
                  <a:pt x="5544616" y="603088"/>
                </a:cubicBezTo>
                <a:lnTo>
                  <a:pt x="5544616" y="603084"/>
                </a:lnTo>
                <a:lnTo>
                  <a:pt x="5544616" y="603084"/>
                </a:lnTo>
                <a:lnTo>
                  <a:pt x="5544616" y="963124"/>
                </a:lnTo>
                <a:lnTo>
                  <a:pt x="5544616" y="1563186"/>
                </a:lnTo>
                <a:cubicBezTo>
                  <a:pt x="5544616" y="1695751"/>
                  <a:pt x="5437150" y="1803217"/>
                  <a:pt x="5304585" y="1803217"/>
                </a:cubicBezTo>
                <a:lnTo>
                  <a:pt x="2310257" y="1803217"/>
                </a:lnTo>
                <a:lnTo>
                  <a:pt x="924103" y="1803217"/>
                </a:lnTo>
                <a:lnTo>
                  <a:pt x="924103" y="1803217"/>
                </a:lnTo>
                <a:lnTo>
                  <a:pt x="240031" y="1803217"/>
                </a:lnTo>
                <a:cubicBezTo>
                  <a:pt x="107466" y="1803217"/>
                  <a:pt x="0" y="1695751"/>
                  <a:pt x="0" y="1563186"/>
                </a:cubicBezTo>
                <a:lnTo>
                  <a:pt x="0" y="963124"/>
                </a:lnTo>
                <a:lnTo>
                  <a:pt x="0" y="603084"/>
                </a:lnTo>
                <a:lnTo>
                  <a:pt x="0" y="603084"/>
                </a:lnTo>
                <a:lnTo>
                  <a:pt x="0" y="603088"/>
                </a:lnTo>
                <a:close/>
              </a:path>
            </a:pathLst>
          </a:cu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dirty="0" smtClean="0">
              <a:solidFill>
                <a:schemeClr val="tx1"/>
              </a:solidFill>
              <a:latin typeface="HGPｺﾞｼｯｸE" panose="020B0900000000000000" pitchFamily="50" charset="-128"/>
              <a:ea typeface="HGPｺﾞｼｯｸE" panose="020B0900000000000000" pitchFamily="50" charset="-128"/>
            </a:endParaRPr>
          </a:p>
        </p:txBody>
      </p:sp>
      <p:sp>
        <p:nvSpPr>
          <p:cNvPr id="23" name="テキスト ボックス 22"/>
          <p:cNvSpPr txBox="1"/>
          <p:nvPr/>
        </p:nvSpPr>
        <p:spPr>
          <a:xfrm>
            <a:off x="611560" y="5301208"/>
            <a:ext cx="7933582" cy="830997"/>
          </a:xfrm>
          <a:prstGeom prst="rect">
            <a:avLst/>
          </a:prstGeom>
          <a:noFill/>
        </p:spPr>
        <p:txBody>
          <a:bodyPr wrap="none" rtlCol="0">
            <a:spAutoFit/>
          </a:bodyPr>
          <a:lstStyle/>
          <a:p>
            <a:pPr lvl="0" algn="ctr"/>
            <a:r>
              <a:rPr lang="ja-JP" altLang="en-US" sz="2400" dirty="0">
                <a:solidFill>
                  <a:srgbClr val="000000"/>
                </a:solidFill>
                <a:latin typeface="HGPｺﾞｼｯｸE" panose="020B0900000000000000" pitchFamily="50" charset="-128"/>
                <a:ea typeface="HGPｺﾞｼｯｸE" panose="020B0900000000000000" pitchFamily="50" charset="-128"/>
              </a:rPr>
              <a:t>現状分析を正確に行うこと</a:t>
            </a:r>
            <a:r>
              <a:rPr lang="ja-JP" altLang="en-US" sz="2400" dirty="0" smtClean="0">
                <a:solidFill>
                  <a:srgbClr val="000000"/>
                </a:solidFill>
                <a:latin typeface="HGPｺﾞｼｯｸE" panose="020B0900000000000000" pitchFamily="50" charset="-128"/>
                <a:ea typeface="HGPｺﾞｼｯｸE" panose="020B0900000000000000" pitchFamily="50" charset="-128"/>
              </a:rPr>
              <a:t>が後の</a:t>
            </a:r>
            <a:r>
              <a:rPr lang="ja-JP" altLang="en-US" sz="2400" dirty="0">
                <a:solidFill>
                  <a:srgbClr val="000000"/>
                </a:solidFill>
                <a:latin typeface="HGPｺﾞｼｯｸE" panose="020B0900000000000000" pitchFamily="50" charset="-128"/>
                <a:ea typeface="HGPｺﾞｼｯｸE" panose="020B0900000000000000" pitchFamily="50" charset="-128"/>
              </a:rPr>
              <a:t>工程の</a:t>
            </a:r>
            <a:r>
              <a:rPr lang="ja-JP" altLang="en-US" sz="2400" dirty="0" smtClean="0">
                <a:solidFill>
                  <a:srgbClr val="000000"/>
                </a:solidFill>
                <a:latin typeface="HGPｺﾞｼｯｸE" panose="020B0900000000000000" pitchFamily="50" charset="-128"/>
                <a:ea typeface="HGPｺﾞｼｯｸE" panose="020B0900000000000000" pitchFamily="50" charset="-128"/>
              </a:rPr>
              <a:t>コスト削減に繋がる</a:t>
            </a:r>
            <a:endParaRPr lang="en-US" altLang="ja-JP" sz="2400" dirty="0" smtClean="0">
              <a:solidFill>
                <a:srgbClr val="000000"/>
              </a:solidFill>
              <a:latin typeface="HGPｺﾞｼｯｸE" panose="020B0900000000000000" pitchFamily="50" charset="-128"/>
              <a:ea typeface="HGPｺﾞｼｯｸE" panose="020B0900000000000000" pitchFamily="50" charset="-128"/>
            </a:endParaRPr>
          </a:p>
          <a:p>
            <a:pPr lvl="0" algn="ctr"/>
            <a:r>
              <a:rPr lang="ja-JP" altLang="en-US" sz="2400" dirty="0" smtClean="0">
                <a:solidFill>
                  <a:srgbClr val="000000"/>
                </a:solidFill>
                <a:latin typeface="HGPｺﾞｼｯｸE" panose="020B0900000000000000" pitchFamily="50" charset="-128"/>
                <a:ea typeface="HGPｺﾞｼｯｸE" panose="020B0900000000000000" pitchFamily="50" charset="-128"/>
              </a:rPr>
              <a:t>しかし，巨大化・</a:t>
            </a:r>
            <a:r>
              <a:rPr lang="ja-JP" altLang="en-US" sz="2400" dirty="0">
                <a:solidFill>
                  <a:srgbClr val="000000"/>
                </a:solidFill>
                <a:latin typeface="HGPｺﾞｼｯｸE" panose="020B0900000000000000" pitchFamily="50" charset="-128"/>
                <a:ea typeface="HGPｺﾞｼｯｸE" panose="020B0900000000000000" pitchFamily="50" charset="-128"/>
              </a:rPr>
              <a:t>複雑化した</a:t>
            </a:r>
            <a:r>
              <a:rPr lang="ja-JP" altLang="en-US" sz="2400" dirty="0" smtClean="0">
                <a:solidFill>
                  <a:srgbClr val="000000"/>
                </a:solidFill>
                <a:latin typeface="HGPｺﾞｼｯｸE" panose="020B0900000000000000" pitchFamily="50" charset="-128"/>
                <a:ea typeface="HGPｺﾞｼｯｸE" panose="020B0900000000000000" pitchFamily="50" charset="-128"/>
              </a:rPr>
              <a:t>システムの分析は難しい</a:t>
            </a:r>
            <a:endParaRPr lang="en-US" altLang="ja-JP" sz="2400" dirty="0" smtClean="0">
              <a:solidFill>
                <a:srgbClr val="000000"/>
              </a:solidFill>
              <a:latin typeface="HGPｺﾞｼｯｸE" panose="020B0900000000000000" pitchFamily="50" charset="-128"/>
              <a:ea typeface="HGPｺﾞｼｯｸE" panose="020B0900000000000000" pitchFamily="50" charset="-128"/>
            </a:endParaRPr>
          </a:p>
        </p:txBody>
      </p:sp>
      <p:sp>
        <p:nvSpPr>
          <p:cNvPr id="24" name="テキスト ボックス 23"/>
          <p:cNvSpPr txBox="1"/>
          <p:nvPr/>
        </p:nvSpPr>
        <p:spPr>
          <a:xfrm>
            <a:off x="518463" y="3388930"/>
            <a:ext cx="3004349" cy="400110"/>
          </a:xfrm>
          <a:prstGeom prst="rect">
            <a:avLst/>
          </a:prstGeom>
          <a:noFill/>
        </p:spPr>
        <p:txBody>
          <a:bodyPr wrap="none" rtlCol="0">
            <a:spAutoFit/>
          </a:bodyPr>
          <a:lstStyle/>
          <a:p>
            <a:r>
              <a:rPr lang="ja-JP" altLang="en-US" sz="2000" dirty="0" smtClean="0">
                <a:latin typeface="HGPｺﾞｼｯｸE" panose="020B0900000000000000" pitchFamily="50" charset="-128"/>
                <a:ea typeface="HGPｺﾞｼｯｸE" panose="020B0900000000000000" pitchFamily="50" charset="-128"/>
              </a:rPr>
              <a:t>モダナイゼーションの流れ</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3" name="スライド番号プレースホルダー 2"/>
          <p:cNvSpPr>
            <a:spLocks noGrp="1"/>
          </p:cNvSpPr>
          <p:nvPr>
            <p:ph type="sldNum" sz="quarter" idx="12"/>
          </p:nvPr>
        </p:nvSpPr>
        <p:spPr/>
        <p:txBody>
          <a:bodyPr/>
          <a:lstStyle/>
          <a:p>
            <a:fld id="{BF0FB649-CAF6-47C7-8793-6679D20694D9}" type="slidenum">
              <a:rPr lang="en-US" altLang="ja-JP" smtClean="0"/>
              <a:pPr/>
              <a:t>3</a:t>
            </a:fld>
            <a:endParaRPr lang="en-US" altLang="ja-JP"/>
          </a:p>
        </p:txBody>
      </p:sp>
    </p:spTree>
    <p:extLst>
      <p:ext uri="{BB962C8B-B14F-4D97-AF65-F5344CB8AC3E}">
        <p14:creationId xmlns:p14="http://schemas.microsoft.com/office/powerpoint/2010/main" val="3704462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本研究のアプローチ</a:t>
            </a:r>
            <a:endParaRPr kumimoji="1" lang="ja-JP" altLang="en-US" dirty="0"/>
          </a:p>
        </p:txBody>
      </p:sp>
      <p:sp>
        <p:nvSpPr>
          <p:cNvPr id="3" name="コンテンツ プレースホルダー 2"/>
          <p:cNvSpPr>
            <a:spLocks noGrp="1"/>
          </p:cNvSpPr>
          <p:nvPr>
            <p:ph idx="1"/>
          </p:nvPr>
        </p:nvSpPr>
        <p:spPr>
          <a:xfrm>
            <a:off x="457200" y="1600200"/>
            <a:ext cx="8229600" cy="1324744"/>
          </a:xfrm>
        </p:spPr>
        <p:txBody>
          <a:bodyPr/>
          <a:lstStyle/>
          <a:p>
            <a:pPr marL="0" indent="0">
              <a:buNone/>
            </a:pPr>
            <a:r>
              <a:rPr lang="ja-JP" altLang="en-US" dirty="0" smtClean="0"/>
              <a:t>バッチ処理システムの</a:t>
            </a:r>
            <a:r>
              <a:rPr lang="ja-JP" altLang="en-US" u="sng" dirty="0" smtClean="0"/>
              <a:t>動作の概要</a:t>
            </a:r>
            <a:r>
              <a:rPr lang="ja-JP" altLang="en-US" dirty="0" smtClean="0"/>
              <a:t>の理解を支援</a:t>
            </a:r>
            <a:endParaRPr lang="en-US" altLang="ja-JP" dirty="0" smtClean="0"/>
          </a:p>
          <a:p>
            <a:r>
              <a:rPr lang="ja-JP" altLang="en-US" dirty="0" smtClean="0"/>
              <a:t>再設計の手がかりになる</a:t>
            </a:r>
            <a:endParaRPr lang="en-US" altLang="ja-JP" dirty="0" smtClean="0"/>
          </a:p>
          <a:p>
            <a:r>
              <a:rPr lang="ja-JP" altLang="en-US" dirty="0" smtClean="0"/>
              <a:t>モダナイゼーションのコスト削減につながる</a:t>
            </a:r>
            <a:endParaRPr lang="en-US" altLang="ja-JP" dirty="0" smtClean="0"/>
          </a:p>
          <a:p>
            <a:pPr marL="0" indent="0">
              <a:buNone/>
            </a:pPr>
            <a:endParaRPr lang="en-US" altLang="ja-JP" dirty="0"/>
          </a:p>
        </p:txBody>
      </p:sp>
      <p:sp>
        <p:nvSpPr>
          <p:cNvPr id="4" name="四角形吹き出し 3"/>
          <p:cNvSpPr/>
          <p:nvPr/>
        </p:nvSpPr>
        <p:spPr>
          <a:xfrm>
            <a:off x="683568" y="3140968"/>
            <a:ext cx="7920880" cy="1224136"/>
          </a:xfrm>
          <a:prstGeom prst="wedgeRectCallout">
            <a:avLst>
              <a:gd name="adj1" fmla="val -30078"/>
              <a:gd name="adj2" fmla="val -46564"/>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spcBef>
                <a:spcPct val="20000"/>
              </a:spcBef>
              <a:spcAft>
                <a:spcPct val="0"/>
              </a:spcAft>
            </a:pPr>
            <a:r>
              <a:rPr lang="ja-JP" altLang="en-US" sz="2400" kern="0" dirty="0">
                <a:solidFill>
                  <a:srgbClr val="000000"/>
                </a:solidFill>
                <a:latin typeface="HGPｺﾞｼｯｸE" panose="020B0900000000000000" pitchFamily="50" charset="-128"/>
                <a:ea typeface="HGPｺﾞｼｯｸE" panose="020B0900000000000000" pitchFamily="50" charset="-128"/>
              </a:rPr>
              <a:t>バッチ処理システム</a:t>
            </a:r>
            <a:r>
              <a:rPr lang="ja-JP" altLang="en-US" sz="2400" kern="0" dirty="0" smtClean="0">
                <a:solidFill>
                  <a:srgbClr val="000000"/>
                </a:solidFill>
                <a:latin typeface="HGPｺﾞｼｯｸE" panose="020B0900000000000000" pitchFamily="50" charset="-128"/>
                <a:ea typeface="HGPｺﾞｼｯｸE" panose="020B0900000000000000" pitchFamily="50" charset="-128"/>
              </a:rPr>
              <a:t>は</a:t>
            </a:r>
            <a:endParaRPr lang="en-US" altLang="ja-JP" sz="2400" kern="0" dirty="0" smtClean="0">
              <a:solidFill>
                <a:srgbClr val="000000"/>
              </a:solidFill>
              <a:latin typeface="HGPｺﾞｼｯｸE" panose="020B0900000000000000" pitchFamily="50" charset="-128"/>
              <a:ea typeface="HGPｺﾞｼｯｸE" panose="020B0900000000000000" pitchFamily="50" charset="-128"/>
            </a:endParaRPr>
          </a:p>
          <a:p>
            <a:pPr lvl="0" algn="ctr" fontAlgn="base">
              <a:spcBef>
                <a:spcPct val="20000"/>
              </a:spcBef>
              <a:spcAft>
                <a:spcPct val="0"/>
              </a:spcAft>
            </a:pPr>
            <a:r>
              <a:rPr lang="ja-JP" altLang="en-US" sz="2400" u="sng" kern="0" dirty="0" smtClean="0">
                <a:solidFill>
                  <a:srgbClr val="000000"/>
                </a:solidFill>
                <a:latin typeface="HGPｺﾞｼｯｸE" panose="020B0900000000000000" pitchFamily="50" charset="-128"/>
                <a:ea typeface="HGPｺﾞｼｯｸE" panose="020B0900000000000000" pitchFamily="50" charset="-128"/>
              </a:rPr>
              <a:t>あるデータから他のデータ</a:t>
            </a:r>
            <a:r>
              <a:rPr lang="ja-JP" altLang="en-US" sz="2400" u="sng" kern="0" dirty="0">
                <a:solidFill>
                  <a:srgbClr val="000000"/>
                </a:solidFill>
                <a:latin typeface="HGPｺﾞｼｯｸE" panose="020B0900000000000000" pitchFamily="50" charset="-128"/>
                <a:ea typeface="HGPｺﾞｼｯｸE" panose="020B0900000000000000" pitchFamily="50" charset="-128"/>
              </a:rPr>
              <a:t>を生成する</a:t>
            </a:r>
            <a:r>
              <a:rPr lang="ja-JP" altLang="en-US" sz="2400" kern="0" dirty="0">
                <a:solidFill>
                  <a:srgbClr val="000000"/>
                </a:solidFill>
                <a:latin typeface="HGPｺﾞｼｯｸE" panose="020B0900000000000000" pitchFamily="50" charset="-128"/>
                <a:ea typeface="HGPｺﾞｼｯｸE" panose="020B0900000000000000" pitchFamily="50" charset="-128"/>
              </a:rPr>
              <a:t>処理から構成される</a:t>
            </a:r>
            <a:endParaRPr lang="en-US" altLang="ja-JP" sz="2400" kern="0" dirty="0">
              <a:solidFill>
                <a:srgbClr val="000000"/>
              </a:solidFill>
              <a:latin typeface="HGPｺﾞｼｯｸE" panose="020B0900000000000000" pitchFamily="50" charset="-128"/>
              <a:ea typeface="HGPｺﾞｼｯｸE" panose="020B0900000000000000" pitchFamily="50" charset="-128"/>
            </a:endParaRPr>
          </a:p>
        </p:txBody>
      </p:sp>
      <p:sp>
        <p:nvSpPr>
          <p:cNvPr id="5" name="四角形吹き出し 4"/>
          <p:cNvSpPr/>
          <p:nvPr/>
        </p:nvSpPr>
        <p:spPr>
          <a:xfrm>
            <a:off x="1331640" y="5049850"/>
            <a:ext cx="6576869" cy="1125465"/>
          </a:xfrm>
          <a:prstGeom prst="wedgeRectCallout">
            <a:avLst>
              <a:gd name="adj1" fmla="val -30078"/>
              <a:gd name="adj2" fmla="val -46564"/>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spcBef>
                <a:spcPct val="20000"/>
              </a:spcBef>
              <a:spcAft>
                <a:spcPct val="0"/>
              </a:spcAft>
            </a:pPr>
            <a:r>
              <a:rPr lang="ja-JP" altLang="en-US" sz="2400" kern="0" dirty="0">
                <a:solidFill>
                  <a:srgbClr val="000000"/>
                </a:solidFill>
                <a:latin typeface="HGPｺﾞｼｯｸE" panose="020B0900000000000000" pitchFamily="50" charset="-128"/>
                <a:ea typeface="HGPｺﾞｼｯｸE" panose="020B0900000000000000" pitchFamily="50" charset="-128"/>
              </a:rPr>
              <a:t>システムの各処理単位</a:t>
            </a:r>
            <a:r>
              <a:rPr lang="ja-JP" altLang="en-US" sz="2400" kern="0" dirty="0" smtClean="0">
                <a:solidFill>
                  <a:srgbClr val="000000"/>
                </a:solidFill>
                <a:latin typeface="HGPｺﾞｼｯｸE" panose="020B0900000000000000" pitchFamily="50" charset="-128"/>
                <a:ea typeface="HGPｺﾞｼｯｸE" panose="020B0900000000000000" pitchFamily="50" charset="-128"/>
              </a:rPr>
              <a:t>が</a:t>
            </a:r>
            <a:endParaRPr lang="en-US" altLang="ja-JP" sz="2400" kern="0" dirty="0" smtClean="0">
              <a:solidFill>
                <a:srgbClr val="000000"/>
              </a:solidFill>
              <a:latin typeface="HGPｺﾞｼｯｸE" panose="020B0900000000000000" pitchFamily="50" charset="-128"/>
              <a:ea typeface="HGPｺﾞｼｯｸE" panose="020B0900000000000000" pitchFamily="50" charset="-128"/>
            </a:endParaRPr>
          </a:p>
          <a:p>
            <a:pPr lvl="0" algn="ctr" fontAlgn="base">
              <a:spcBef>
                <a:spcPct val="20000"/>
              </a:spcBef>
              <a:spcAft>
                <a:spcPct val="0"/>
              </a:spcAft>
            </a:pPr>
            <a:r>
              <a:rPr lang="ja-JP" altLang="en-US" sz="2400" kern="0" dirty="0" smtClean="0">
                <a:solidFill>
                  <a:srgbClr val="C00000"/>
                </a:solidFill>
                <a:latin typeface="HGPｺﾞｼｯｸE" panose="020B0900000000000000" pitchFamily="50" charset="-128"/>
                <a:ea typeface="HGPｺﾞｼｯｸE" panose="020B0900000000000000" pitchFamily="50" charset="-128"/>
              </a:rPr>
              <a:t>何</a:t>
            </a:r>
            <a:r>
              <a:rPr lang="ja-JP" altLang="en-US" sz="2400" kern="0" dirty="0">
                <a:solidFill>
                  <a:srgbClr val="C00000"/>
                </a:solidFill>
                <a:latin typeface="HGPｺﾞｼｯｸE" panose="020B0900000000000000" pitchFamily="50" charset="-128"/>
                <a:ea typeface="HGPｺﾞｼｯｸE" panose="020B0900000000000000" pitchFamily="50" charset="-128"/>
              </a:rPr>
              <a:t>を入力として何</a:t>
            </a:r>
            <a:r>
              <a:rPr lang="ja-JP" altLang="en-US" sz="2400" kern="0" dirty="0" smtClean="0">
                <a:solidFill>
                  <a:srgbClr val="C00000"/>
                </a:solidFill>
                <a:latin typeface="HGPｺﾞｼｯｸE" panose="020B0900000000000000" pitchFamily="50" charset="-128"/>
                <a:ea typeface="HGPｺﾞｼｯｸE" panose="020B0900000000000000" pitchFamily="50" charset="-128"/>
              </a:rPr>
              <a:t>を</a:t>
            </a:r>
            <a:r>
              <a:rPr lang="ja-JP" altLang="en-US" sz="2400" kern="0" dirty="0">
                <a:solidFill>
                  <a:srgbClr val="C00000"/>
                </a:solidFill>
                <a:latin typeface="HGPｺﾞｼｯｸE" panose="020B0900000000000000" pitchFamily="50" charset="-128"/>
                <a:ea typeface="HGPｺﾞｼｯｸE" panose="020B0900000000000000" pitchFamily="50" charset="-128"/>
              </a:rPr>
              <a:t>出力</a:t>
            </a:r>
            <a:r>
              <a:rPr lang="ja-JP" altLang="en-US" sz="2400" kern="0" dirty="0" smtClean="0">
                <a:solidFill>
                  <a:srgbClr val="C00000"/>
                </a:solidFill>
                <a:latin typeface="HGPｺﾞｼｯｸE" panose="020B0900000000000000" pitchFamily="50" charset="-128"/>
                <a:ea typeface="HGPｺﾞｼｯｸE" panose="020B0900000000000000" pitchFamily="50" charset="-128"/>
              </a:rPr>
              <a:t>する</a:t>
            </a:r>
            <a:r>
              <a:rPr lang="ja-JP" altLang="en-US" sz="2400" kern="0" dirty="0">
                <a:solidFill>
                  <a:srgbClr val="C00000"/>
                </a:solidFill>
                <a:latin typeface="HGPｺﾞｼｯｸE" panose="020B0900000000000000" pitchFamily="50" charset="-128"/>
                <a:ea typeface="HGPｺﾞｼｯｸE" panose="020B0900000000000000" pitchFamily="50" charset="-128"/>
              </a:rPr>
              <a:t>の</a:t>
            </a:r>
            <a:r>
              <a:rPr lang="ja-JP" altLang="en-US" sz="2400" kern="0" dirty="0" smtClean="0">
                <a:solidFill>
                  <a:srgbClr val="C00000"/>
                </a:solidFill>
                <a:latin typeface="HGPｺﾞｼｯｸE" panose="020B0900000000000000" pitchFamily="50" charset="-128"/>
                <a:ea typeface="HGPｺﾞｼｯｸE" panose="020B0900000000000000" pitchFamily="50" charset="-128"/>
              </a:rPr>
              <a:t>か</a:t>
            </a:r>
            <a:r>
              <a:rPr lang="ja-JP" altLang="en-US" sz="2400" kern="0" dirty="0" smtClean="0">
                <a:solidFill>
                  <a:schemeClr val="tx1"/>
                </a:solidFill>
                <a:latin typeface="HGPｺﾞｼｯｸE" panose="020B0900000000000000" pitchFamily="50" charset="-128"/>
                <a:ea typeface="HGPｺﾞｼｯｸE" panose="020B0900000000000000" pitchFamily="50" charset="-128"/>
              </a:rPr>
              <a:t>を提示</a:t>
            </a:r>
            <a:endParaRPr lang="en-US" altLang="ja-JP" sz="2400" kern="0" dirty="0">
              <a:solidFill>
                <a:schemeClr val="tx1"/>
              </a:solidFill>
              <a:latin typeface="HGPｺﾞｼｯｸE" panose="020B0900000000000000" pitchFamily="50" charset="-128"/>
              <a:ea typeface="HGPｺﾞｼｯｸE" panose="020B0900000000000000" pitchFamily="50" charset="-128"/>
            </a:endParaRPr>
          </a:p>
        </p:txBody>
      </p:sp>
      <p:sp>
        <p:nvSpPr>
          <p:cNvPr id="9" name="下矢印 8"/>
          <p:cNvSpPr/>
          <p:nvPr/>
        </p:nvSpPr>
        <p:spPr>
          <a:xfrm>
            <a:off x="3660037" y="4428789"/>
            <a:ext cx="864096" cy="576064"/>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4550595" y="4516766"/>
            <a:ext cx="1035861" cy="400110"/>
          </a:xfrm>
          <a:prstGeom prst="rect">
            <a:avLst/>
          </a:prstGeom>
          <a:noFill/>
        </p:spPr>
        <p:txBody>
          <a:bodyPr wrap="none" rtlCol="0">
            <a:spAutoFit/>
          </a:bodyPr>
          <a:lstStyle/>
          <a:p>
            <a:r>
              <a:rPr kumimoji="1" lang="ja-JP" altLang="en-US" sz="2000" dirty="0" smtClean="0">
                <a:latin typeface="HGPｺﾞｼｯｸE" panose="020B0900000000000000" pitchFamily="50" charset="-128"/>
                <a:ea typeface="HGPｺﾞｼｯｸE" panose="020B0900000000000000" pitchFamily="50" charset="-128"/>
              </a:rPr>
              <a:t>そこで</a:t>
            </a:r>
            <a:r>
              <a:rPr kumimoji="1" lang="en-US" altLang="ja-JP" sz="2000" dirty="0" smtClean="0">
                <a:latin typeface="HGPｺﾞｼｯｸE" panose="020B0900000000000000" pitchFamily="50" charset="-128"/>
                <a:ea typeface="HGPｺﾞｼｯｸE" panose="020B0900000000000000" pitchFamily="50" charset="-128"/>
              </a:rPr>
              <a:t>...</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6" name="スライド番号プレースホルダー 5"/>
          <p:cNvSpPr>
            <a:spLocks noGrp="1"/>
          </p:cNvSpPr>
          <p:nvPr>
            <p:ph type="sldNum" sz="quarter" idx="12"/>
          </p:nvPr>
        </p:nvSpPr>
        <p:spPr/>
        <p:txBody>
          <a:bodyPr/>
          <a:lstStyle/>
          <a:p>
            <a:fld id="{BF0FB649-CAF6-47C7-8793-6679D20694D9}" type="slidenum">
              <a:rPr lang="en-US" altLang="ja-JP" smtClean="0"/>
              <a:pPr/>
              <a:t>4</a:t>
            </a:fld>
            <a:endParaRPr lang="en-US" altLang="ja-JP"/>
          </a:p>
        </p:txBody>
      </p:sp>
    </p:spTree>
    <p:extLst>
      <p:ext uri="{BB962C8B-B14F-4D97-AF65-F5344CB8AC3E}">
        <p14:creationId xmlns:p14="http://schemas.microsoft.com/office/powerpoint/2010/main" val="23921475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67691" y="2612486"/>
            <a:ext cx="4237903" cy="2184666"/>
          </a:xfrm>
          <a:prstGeom prst="rect">
            <a:avLst/>
          </a:prstGeom>
          <a:solidFill>
            <a:srgbClr val="F8FAFE"/>
          </a:solidFill>
          <a:ln>
            <a:solidFill>
              <a:srgbClr val="234B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HGPｺﾞｼｯｸM" panose="020B0600000000000000" pitchFamily="50" charset="-128"/>
              <a:ea typeface="HGPｺﾞｼｯｸM" panose="020B0600000000000000" pitchFamily="50" charset="-128"/>
            </a:endParaRPr>
          </a:p>
        </p:txBody>
      </p:sp>
      <p:sp>
        <p:nvSpPr>
          <p:cNvPr id="161" name="正方形/長方形 160"/>
          <p:cNvSpPr/>
          <p:nvPr/>
        </p:nvSpPr>
        <p:spPr>
          <a:xfrm>
            <a:off x="903091" y="4994685"/>
            <a:ext cx="3746493" cy="1198850"/>
          </a:xfrm>
          <a:prstGeom prst="rect">
            <a:avLst/>
          </a:prstGeom>
          <a:solidFill>
            <a:srgbClr val="FF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160" name="正方形/長方形 159"/>
          <p:cNvSpPr/>
          <p:nvPr/>
        </p:nvSpPr>
        <p:spPr>
          <a:xfrm>
            <a:off x="2497994" y="5063344"/>
            <a:ext cx="2007574" cy="1022705"/>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2" name="タイトル 1"/>
          <p:cNvSpPr>
            <a:spLocks noGrp="1"/>
          </p:cNvSpPr>
          <p:nvPr>
            <p:ph type="title"/>
          </p:nvPr>
        </p:nvSpPr>
        <p:spPr/>
        <p:txBody>
          <a:bodyPr/>
          <a:lstStyle/>
          <a:p>
            <a:r>
              <a:rPr kumimoji="1" lang="ja-JP" altLang="en-US" dirty="0" smtClean="0"/>
              <a:t>バッチ処理システムの構成</a:t>
            </a:r>
            <a:endParaRPr kumimoji="1" lang="ja-JP" altLang="en-US" dirty="0"/>
          </a:p>
        </p:txBody>
      </p:sp>
      <p:sp>
        <p:nvSpPr>
          <p:cNvPr id="7" name="テキスト ボックス 6"/>
          <p:cNvSpPr txBox="1"/>
          <p:nvPr/>
        </p:nvSpPr>
        <p:spPr>
          <a:xfrm>
            <a:off x="473907" y="1662613"/>
            <a:ext cx="7201010" cy="461665"/>
          </a:xfrm>
          <a:prstGeom prst="rect">
            <a:avLst/>
          </a:prstGeom>
          <a:noFill/>
        </p:spPr>
        <p:txBody>
          <a:bodyPr wrap="none" rtlCol="0">
            <a:spAutoFit/>
          </a:bodyPr>
          <a:lstStyle/>
          <a:p>
            <a:r>
              <a:rPr kumimoji="1" lang="ja-JP" altLang="en-US" sz="2400" dirty="0" smtClean="0">
                <a:latin typeface="HGPｺﾞｼｯｸE" panose="020B0900000000000000" pitchFamily="50" charset="-128"/>
                <a:ea typeface="HGPｺﾞｼｯｸE" panose="020B0900000000000000" pitchFamily="50" charset="-128"/>
              </a:rPr>
              <a:t>バッチ処理システムは</a:t>
            </a:r>
            <a:r>
              <a:rPr lang="ja-JP" altLang="en-US" sz="2400" u="sng" dirty="0" smtClean="0">
                <a:latin typeface="HGPｺﾞｼｯｸE" panose="020B0900000000000000" pitchFamily="50" charset="-128"/>
                <a:ea typeface="HGPｺﾞｼｯｸE" panose="020B0900000000000000" pitchFamily="50" charset="-128"/>
              </a:rPr>
              <a:t>ジョブネット</a:t>
            </a:r>
            <a:r>
              <a:rPr lang="ja-JP" altLang="en-US" sz="2400" dirty="0" smtClean="0">
                <a:latin typeface="HGPｺﾞｼｯｸE" panose="020B0900000000000000" pitchFamily="50" charset="-128"/>
                <a:ea typeface="HGPｺﾞｼｯｸE" panose="020B0900000000000000" pitchFamily="50" charset="-128"/>
              </a:rPr>
              <a:t>の集合で構成される</a:t>
            </a:r>
            <a:endParaRPr kumimoji="1" lang="ja-JP" altLang="en-US" sz="2400" dirty="0">
              <a:latin typeface="HGPｺﾞｼｯｸE" panose="020B0900000000000000" pitchFamily="50" charset="-128"/>
              <a:ea typeface="HGPｺﾞｼｯｸE" panose="020B0900000000000000" pitchFamily="50" charset="-128"/>
            </a:endParaRPr>
          </a:p>
        </p:txBody>
      </p:sp>
      <p:sp>
        <p:nvSpPr>
          <p:cNvPr id="54" name="テキスト ボックス 53"/>
          <p:cNvSpPr txBox="1"/>
          <p:nvPr/>
        </p:nvSpPr>
        <p:spPr>
          <a:xfrm>
            <a:off x="728282" y="2653585"/>
            <a:ext cx="3373039" cy="369332"/>
          </a:xfrm>
          <a:prstGeom prst="rect">
            <a:avLst/>
          </a:prstGeom>
          <a:noFill/>
        </p:spPr>
        <p:txBody>
          <a:bodyPr wrap="none" rtlCol="0">
            <a:spAutoFit/>
          </a:bodyPr>
          <a:lstStyle/>
          <a:p>
            <a:r>
              <a:rPr kumimoji="1" lang="ja-JP" altLang="en-US" dirty="0" smtClean="0">
                <a:latin typeface="HGPｺﾞｼｯｸE" panose="020B0900000000000000" pitchFamily="50" charset="-128"/>
                <a:ea typeface="HGPｺﾞｼｯｸE" panose="020B0900000000000000" pitchFamily="50" charset="-128"/>
              </a:rPr>
              <a:t>ジョブネット </a:t>
            </a:r>
            <a:r>
              <a:rPr kumimoji="1" lang="en-US" altLang="ja-JP" dirty="0" smtClean="0">
                <a:latin typeface="HGPｺﾞｼｯｸE" panose="020B0900000000000000" pitchFamily="50" charset="-128"/>
                <a:ea typeface="HGPｺﾞｼｯｸE" panose="020B0900000000000000" pitchFamily="50" charset="-128"/>
              </a:rPr>
              <a:t>(</a:t>
            </a:r>
            <a:r>
              <a:rPr lang="ja-JP" altLang="en-US" u="sng" dirty="0">
                <a:latin typeface="HGPｺﾞｼｯｸE" panose="020B0900000000000000" pitchFamily="50" charset="-128"/>
                <a:ea typeface="HGPｺﾞｼｯｸE" panose="020B0900000000000000" pitchFamily="50" charset="-128"/>
              </a:rPr>
              <a:t>本</a:t>
            </a:r>
            <a:r>
              <a:rPr kumimoji="1" lang="ja-JP" altLang="en-US" u="sng" dirty="0" smtClean="0">
                <a:latin typeface="HGPｺﾞｼｯｸE" panose="020B0900000000000000" pitchFamily="50" charset="-128"/>
                <a:ea typeface="HGPｺﾞｼｯｸE" panose="020B0900000000000000" pitchFamily="50" charset="-128"/>
              </a:rPr>
              <a:t>手法の入力単位</a:t>
            </a:r>
            <a:r>
              <a:rPr kumimoji="1" lang="en-US" altLang="ja-JP" dirty="0" smtClean="0">
                <a:latin typeface="HGPｺﾞｼｯｸE" panose="020B0900000000000000" pitchFamily="50" charset="-128"/>
                <a:ea typeface="HGPｺﾞｼｯｸE" panose="020B0900000000000000" pitchFamily="50" charset="-128"/>
              </a:rPr>
              <a:t>)</a:t>
            </a:r>
            <a:endParaRPr kumimoji="1" lang="ja-JP" altLang="en-US" dirty="0">
              <a:latin typeface="HGPｺﾞｼｯｸE" panose="020B0900000000000000" pitchFamily="50" charset="-128"/>
              <a:ea typeface="HGPｺﾞｼｯｸE" panose="020B0900000000000000" pitchFamily="50" charset="-128"/>
            </a:endParaRPr>
          </a:p>
        </p:txBody>
      </p:sp>
      <p:cxnSp>
        <p:nvCxnSpPr>
          <p:cNvPr id="36" name="直線矢印コネクタ 35"/>
          <p:cNvCxnSpPr>
            <a:stCxn id="55" idx="3"/>
            <a:endCxn id="58" idx="1"/>
          </p:cNvCxnSpPr>
          <p:nvPr/>
        </p:nvCxnSpPr>
        <p:spPr>
          <a:xfrm flipV="1">
            <a:off x="1353699" y="3386030"/>
            <a:ext cx="653081" cy="5484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55" idx="3"/>
            <a:endCxn id="69" idx="1"/>
          </p:cNvCxnSpPr>
          <p:nvPr/>
        </p:nvCxnSpPr>
        <p:spPr>
          <a:xfrm>
            <a:off x="1353699" y="3934517"/>
            <a:ext cx="653081"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a:stCxn id="58" idx="3"/>
            <a:endCxn id="70" idx="1"/>
          </p:cNvCxnSpPr>
          <p:nvPr/>
        </p:nvCxnSpPr>
        <p:spPr>
          <a:xfrm>
            <a:off x="2352138" y="3386030"/>
            <a:ext cx="522161" cy="55620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a:stCxn id="69" idx="3"/>
            <a:endCxn id="70" idx="1"/>
          </p:cNvCxnSpPr>
          <p:nvPr/>
        </p:nvCxnSpPr>
        <p:spPr>
          <a:xfrm>
            <a:off x="2352138" y="3934517"/>
            <a:ext cx="522161" cy="772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70" idx="3"/>
            <a:endCxn id="71" idx="1"/>
          </p:cNvCxnSpPr>
          <p:nvPr/>
        </p:nvCxnSpPr>
        <p:spPr>
          <a:xfrm>
            <a:off x="3219657" y="3942237"/>
            <a:ext cx="36963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正方形/長方形 54"/>
          <p:cNvSpPr/>
          <p:nvPr/>
        </p:nvSpPr>
        <p:spPr>
          <a:xfrm>
            <a:off x="1008341" y="3761838"/>
            <a:ext cx="345358" cy="345358"/>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58" name="正方形/長方形 57"/>
          <p:cNvSpPr/>
          <p:nvPr/>
        </p:nvSpPr>
        <p:spPr>
          <a:xfrm>
            <a:off x="2006780" y="3213351"/>
            <a:ext cx="345358" cy="345358"/>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69" name="正方形/長方形 68"/>
          <p:cNvSpPr/>
          <p:nvPr/>
        </p:nvSpPr>
        <p:spPr>
          <a:xfrm>
            <a:off x="2006780" y="3761838"/>
            <a:ext cx="345358" cy="345358"/>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70" name="正方形/長方形 69"/>
          <p:cNvSpPr/>
          <p:nvPr/>
        </p:nvSpPr>
        <p:spPr>
          <a:xfrm>
            <a:off x="2874299" y="3769558"/>
            <a:ext cx="345358" cy="345358"/>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71" name="正方形/長方形 70"/>
          <p:cNvSpPr/>
          <p:nvPr/>
        </p:nvSpPr>
        <p:spPr>
          <a:xfrm>
            <a:off x="3589292" y="3769558"/>
            <a:ext cx="345358" cy="345358"/>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75" name="正方形/長方形 74"/>
          <p:cNvSpPr/>
          <p:nvPr/>
        </p:nvSpPr>
        <p:spPr>
          <a:xfrm>
            <a:off x="2002732" y="4309269"/>
            <a:ext cx="345358" cy="345358"/>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76" name="正方形/長方形 75"/>
          <p:cNvSpPr/>
          <p:nvPr/>
        </p:nvSpPr>
        <p:spPr>
          <a:xfrm>
            <a:off x="4278183" y="3769558"/>
            <a:ext cx="345358" cy="345358"/>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cxnSp>
        <p:nvCxnSpPr>
          <p:cNvPr id="77" name="直線矢印コネクタ 76"/>
          <p:cNvCxnSpPr>
            <a:stCxn id="71" idx="3"/>
            <a:endCxn id="76" idx="1"/>
          </p:cNvCxnSpPr>
          <p:nvPr/>
        </p:nvCxnSpPr>
        <p:spPr>
          <a:xfrm>
            <a:off x="3934650" y="3942237"/>
            <a:ext cx="343533"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8" name="直線矢印コネクタ 77"/>
          <p:cNvCxnSpPr>
            <a:stCxn id="55" idx="3"/>
            <a:endCxn id="75" idx="1"/>
          </p:cNvCxnSpPr>
          <p:nvPr/>
        </p:nvCxnSpPr>
        <p:spPr>
          <a:xfrm>
            <a:off x="1353699" y="3934517"/>
            <a:ext cx="649033" cy="54743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 name="四角形吹き出し 2"/>
          <p:cNvSpPr/>
          <p:nvPr/>
        </p:nvSpPr>
        <p:spPr>
          <a:xfrm>
            <a:off x="4751661" y="2600077"/>
            <a:ext cx="3461201" cy="3418383"/>
          </a:xfrm>
          <a:custGeom>
            <a:avLst/>
            <a:gdLst>
              <a:gd name="connsiteX0" fmla="*/ 0 w 3024336"/>
              <a:gd name="connsiteY0" fmla="*/ 0 h 3337110"/>
              <a:gd name="connsiteX1" fmla="*/ 504056 w 3024336"/>
              <a:gd name="connsiteY1" fmla="*/ 0 h 3337110"/>
              <a:gd name="connsiteX2" fmla="*/ 504056 w 3024336"/>
              <a:gd name="connsiteY2" fmla="*/ 0 h 3337110"/>
              <a:gd name="connsiteX3" fmla="*/ 1260140 w 3024336"/>
              <a:gd name="connsiteY3" fmla="*/ 0 h 3337110"/>
              <a:gd name="connsiteX4" fmla="*/ 3024336 w 3024336"/>
              <a:gd name="connsiteY4" fmla="*/ 0 h 3337110"/>
              <a:gd name="connsiteX5" fmla="*/ 3024336 w 3024336"/>
              <a:gd name="connsiteY5" fmla="*/ 1946648 h 3337110"/>
              <a:gd name="connsiteX6" fmla="*/ 3024336 w 3024336"/>
              <a:gd name="connsiteY6" fmla="*/ 1946648 h 3337110"/>
              <a:gd name="connsiteX7" fmla="*/ 3024336 w 3024336"/>
              <a:gd name="connsiteY7" fmla="*/ 2780925 h 3337110"/>
              <a:gd name="connsiteX8" fmla="*/ 3024336 w 3024336"/>
              <a:gd name="connsiteY8" fmla="*/ 3337110 h 3337110"/>
              <a:gd name="connsiteX9" fmla="*/ 1260140 w 3024336"/>
              <a:gd name="connsiteY9" fmla="*/ 3337110 h 3337110"/>
              <a:gd name="connsiteX10" fmla="*/ 504056 w 3024336"/>
              <a:gd name="connsiteY10" fmla="*/ 3337110 h 3337110"/>
              <a:gd name="connsiteX11" fmla="*/ 504056 w 3024336"/>
              <a:gd name="connsiteY11" fmla="*/ 3337110 h 3337110"/>
              <a:gd name="connsiteX12" fmla="*/ 0 w 3024336"/>
              <a:gd name="connsiteY12" fmla="*/ 3337110 h 3337110"/>
              <a:gd name="connsiteX13" fmla="*/ 0 w 3024336"/>
              <a:gd name="connsiteY13" fmla="*/ 2780925 h 3337110"/>
              <a:gd name="connsiteX14" fmla="*/ -613396 w 3024336"/>
              <a:gd name="connsiteY14" fmla="*/ 2824930 h 3337110"/>
              <a:gd name="connsiteX15" fmla="*/ 0 w 3024336"/>
              <a:gd name="connsiteY15" fmla="*/ 1946648 h 3337110"/>
              <a:gd name="connsiteX16" fmla="*/ 0 w 3024336"/>
              <a:gd name="connsiteY16" fmla="*/ 0 h 3337110"/>
              <a:gd name="connsiteX0" fmla="*/ 613396 w 3637732"/>
              <a:gd name="connsiteY0" fmla="*/ 0 h 3337110"/>
              <a:gd name="connsiteX1" fmla="*/ 1117452 w 3637732"/>
              <a:gd name="connsiteY1" fmla="*/ 0 h 3337110"/>
              <a:gd name="connsiteX2" fmla="*/ 1117452 w 3637732"/>
              <a:gd name="connsiteY2" fmla="*/ 0 h 3337110"/>
              <a:gd name="connsiteX3" fmla="*/ 1873536 w 3637732"/>
              <a:gd name="connsiteY3" fmla="*/ 0 h 3337110"/>
              <a:gd name="connsiteX4" fmla="*/ 3637732 w 3637732"/>
              <a:gd name="connsiteY4" fmla="*/ 0 h 3337110"/>
              <a:gd name="connsiteX5" fmla="*/ 3637732 w 3637732"/>
              <a:gd name="connsiteY5" fmla="*/ 1946648 h 3337110"/>
              <a:gd name="connsiteX6" fmla="*/ 3637732 w 3637732"/>
              <a:gd name="connsiteY6" fmla="*/ 1946648 h 3337110"/>
              <a:gd name="connsiteX7" fmla="*/ 3637732 w 3637732"/>
              <a:gd name="connsiteY7" fmla="*/ 2780925 h 3337110"/>
              <a:gd name="connsiteX8" fmla="*/ 3637732 w 3637732"/>
              <a:gd name="connsiteY8" fmla="*/ 3337110 h 3337110"/>
              <a:gd name="connsiteX9" fmla="*/ 1873536 w 3637732"/>
              <a:gd name="connsiteY9" fmla="*/ 3337110 h 3337110"/>
              <a:gd name="connsiteX10" fmla="*/ 1117452 w 3637732"/>
              <a:gd name="connsiteY10" fmla="*/ 3337110 h 3337110"/>
              <a:gd name="connsiteX11" fmla="*/ 1117452 w 3637732"/>
              <a:gd name="connsiteY11" fmla="*/ 3337110 h 3337110"/>
              <a:gd name="connsiteX12" fmla="*/ 613396 w 3637732"/>
              <a:gd name="connsiteY12" fmla="*/ 3337110 h 3337110"/>
              <a:gd name="connsiteX13" fmla="*/ 613396 w 3637732"/>
              <a:gd name="connsiteY13" fmla="*/ 2780925 h 3337110"/>
              <a:gd name="connsiteX14" fmla="*/ 0 w 3637732"/>
              <a:gd name="connsiteY14" fmla="*/ 2824930 h 3337110"/>
              <a:gd name="connsiteX15" fmla="*/ 613396 w 3637732"/>
              <a:gd name="connsiteY15" fmla="*/ 2467942 h 3337110"/>
              <a:gd name="connsiteX16" fmla="*/ 613396 w 3637732"/>
              <a:gd name="connsiteY16" fmla="*/ 0 h 3337110"/>
              <a:gd name="connsiteX0" fmla="*/ 613396 w 3637732"/>
              <a:gd name="connsiteY0" fmla="*/ 0 h 3337110"/>
              <a:gd name="connsiteX1" fmla="*/ 1117452 w 3637732"/>
              <a:gd name="connsiteY1" fmla="*/ 0 h 3337110"/>
              <a:gd name="connsiteX2" fmla="*/ 1117452 w 3637732"/>
              <a:gd name="connsiteY2" fmla="*/ 0 h 3337110"/>
              <a:gd name="connsiteX3" fmla="*/ 1873536 w 3637732"/>
              <a:gd name="connsiteY3" fmla="*/ 0 h 3337110"/>
              <a:gd name="connsiteX4" fmla="*/ 3637732 w 3637732"/>
              <a:gd name="connsiteY4" fmla="*/ 0 h 3337110"/>
              <a:gd name="connsiteX5" fmla="*/ 3637732 w 3637732"/>
              <a:gd name="connsiteY5" fmla="*/ 1946648 h 3337110"/>
              <a:gd name="connsiteX6" fmla="*/ 3637732 w 3637732"/>
              <a:gd name="connsiteY6" fmla="*/ 1946648 h 3337110"/>
              <a:gd name="connsiteX7" fmla="*/ 3637732 w 3637732"/>
              <a:gd name="connsiteY7" fmla="*/ 2780925 h 3337110"/>
              <a:gd name="connsiteX8" fmla="*/ 3637732 w 3637732"/>
              <a:gd name="connsiteY8" fmla="*/ 3337110 h 3337110"/>
              <a:gd name="connsiteX9" fmla="*/ 1873536 w 3637732"/>
              <a:gd name="connsiteY9" fmla="*/ 3337110 h 3337110"/>
              <a:gd name="connsiteX10" fmla="*/ 1117452 w 3637732"/>
              <a:gd name="connsiteY10" fmla="*/ 3337110 h 3337110"/>
              <a:gd name="connsiteX11" fmla="*/ 1117452 w 3637732"/>
              <a:gd name="connsiteY11" fmla="*/ 3337110 h 3337110"/>
              <a:gd name="connsiteX12" fmla="*/ 613396 w 3637732"/>
              <a:gd name="connsiteY12" fmla="*/ 3337110 h 3337110"/>
              <a:gd name="connsiteX13" fmla="*/ 613396 w 3637732"/>
              <a:gd name="connsiteY13" fmla="*/ 2951841 h 3337110"/>
              <a:gd name="connsiteX14" fmla="*/ 0 w 3637732"/>
              <a:gd name="connsiteY14" fmla="*/ 2824930 h 3337110"/>
              <a:gd name="connsiteX15" fmla="*/ 613396 w 3637732"/>
              <a:gd name="connsiteY15" fmla="*/ 2467942 h 3337110"/>
              <a:gd name="connsiteX16" fmla="*/ 613396 w 3637732"/>
              <a:gd name="connsiteY16" fmla="*/ 0 h 3337110"/>
              <a:gd name="connsiteX0" fmla="*/ 604850 w 3629186"/>
              <a:gd name="connsiteY0" fmla="*/ 0 h 3337110"/>
              <a:gd name="connsiteX1" fmla="*/ 1108906 w 3629186"/>
              <a:gd name="connsiteY1" fmla="*/ 0 h 3337110"/>
              <a:gd name="connsiteX2" fmla="*/ 1108906 w 3629186"/>
              <a:gd name="connsiteY2" fmla="*/ 0 h 3337110"/>
              <a:gd name="connsiteX3" fmla="*/ 1864990 w 3629186"/>
              <a:gd name="connsiteY3" fmla="*/ 0 h 3337110"/>
              <a:gd name="connsiteX4" fmla="*/ 3629186 w 3629186"/>
              <a:gd name="connsiteY4" fmla="*/ 0 h 3337110"/>
              <a:gd name="connsiteX5" fmla="*/ 3629186 w 3629186"/>
              <a:gd name="connsiteY5" fmla="*/ 1946648 h 3337110"/>
              <a:gd name="connsiteX6" fmla="*/ 3629186 w 3629186"/>
              <a:gd name="connsiteY6" fmla="*/ 1946648 h 3337110"/>
              <a:gd name="connsiteX7" fmla="*/ 3629186 w 3629186"/>
              <a:gd name="connsiteY7" fmla="*/ 2780925 h 3337110"/>
              <a:gd name="connsiteX8" fmla="*/ 3629186 w 3629186"/>
              <a:gd name="connsiteY8" fmla="*/ 3337110 h 3337110"/>
              <a:gd name="connsiteX9" fmla="*/ 1864990 w 3629186"/>
              <a:gd name="connsiteY9" fmla="*/ 3337110 h 3337110"/>
              <a:gd name="connsiteX10" fmla="*/ 1108906 w 3629186"/>
              <a:gd name="connsiteY10" fmla="*/ 3337110 h 3337110"/>
              <a:gd name="connsiteX11" fmla="*/ 1108906 w 3629186"/>
              <a:gd name="connsiteY11" fmla="*/ 3337110 h 3337110"/>
              <a:gd name="connsiteX12" fmla="*/ 604850 w 3629186"/>
              <a:gd name="connsiteY12" fmla="*/ 3337110 h 3337110"/>
              <a:gd name="connsiteX13" fmla="*/ 604850 w 3629186"/>
              <a:gd name="connsiteY13" fmla="*/ 2951841 h 3337110"/>
              <a:gd name="connsiteX14" fmla="*/ 0 w 3629186"/>
              <a:gd name="connsiteY14" fmla="*/ 2901842 h 3337110"/>
              <a:gd name="connsiteX15" fmla="*/ 604850 w 3629186"/>
              <a:gd name="connsiteY15" fmla="*/ 2467942 h 3337110"/>
              <a:gd name="connsiteX16" fmla="*/ 604850 w 3629186"/>
              <a:gd name="connsiteY16" fmla="*/ 0 h 3337110"/>
              <a:gd name="connsiteX0" fmla="*/ 630488 w 3654824"/>
              <a:gd name="connsiteY0" fmla="*/ 0 h 3337110"/>
              <a:gd name="connsiteX1" fmla="*/ 1134544 w 3654824"/>
              <a:gd name="connsiteY1" fmla="*/ 0 h 3337110"/>
              <a:gd name="connsiteX2" fmla="*/ 1134544 w 3654824"/>
              <a:gd name="connsiteY2" fmla="*/ 0 h 3337110"/>
              <a:gd name="connsiteX3" fmla="*/ 1890628 w 3654824"/>
              <a:gd name="connsiteY3" fmla="*/ 0 h 3337110"/>
              <a:gd name="connsiteX4" fmla="*/ 3654824 w 3654824"/>
              <a:gd name="connsiteY4" fmla="*/ 0 h 3337110"/>
              <a:gd name="connsiteX5" fmla="*/ 3654824 w 3654824"/>
              <a:gd name="connsiteY5" fmla="*/ 1946648 h 3337110"/>
              <a:gd name="connsiteX6" fmla="*/ 3654824 w 3654824"/>
              <a:gd name="connsiteY6" fmla="*/ 1946648 h 3337110"/>
              <a:gd name="connsiteX7" fmla="*/ 3654824 w 3654824"/>
              <a:gd name="connsiteY7" fmla="*/ 2780925 h 3337110"/>
              <a:gd name="connsiteX8" fmla="*/ 3654824 w 3654824"/>
              <a:gd name="connsiteY8" fmla="*/ 3337110 h 3337110"/>
              <a:gd name="connsiteX9" fmla="*/ 1890628 w 3654824"/>
              <a:gd name="connsiteY9" fmla="*/ 3337110 h 3337110"/>
              <a:gd name="connsiteX10" fmla="*/ 1134544 w 3654824"/>
              <a:gd name="connsiteY10" fmla="*/ 3337110 h 3337110"/>
              <a:gd name="connsiteX11" fmla="*/ 1134544 w 3654824"/>
              <a:gd name="connsiteY11" fmla="*/ 3337110 h 3337110"/>
              <a:gd name="connsiteX12" fmla="*/ 630488 w 3654824"/>
              <a:gd name="connsiteY12" fmla="*/ 3337110 h 3337110"/>
              <a:gd name="connsiteX13" fmla="*/ 630488 w 3654824"/>
              <a:gd name="connsiteY13" fmla="*/ 2951841 h 3337110"/>
              <a:gd name="connsiteX14" fmla="*/ 0 w 3654824"/>
              <a:gd name="connsiteY14" fmla="*/ 3166761 h 3337110"/>
              <a:gd name="connsiteX15" fmla="*/ 630488 w 3654824"/>
              <a:gd name="connsiteY15" fmla="*/ 2467942 h 3337110"/>
              <a:gd name="connsiteX16" fmla="*/ 630488 w 3654824"/>
              <a:gd name="connsiteY16" fmla="*/ 0 h 3337110"/>
              <a:gd name="connsiteX0" fmla="*/ 621943 w 3646279"/>
              <a:gd name="connsiteY0" fmla="*/ 0 h 3337110"/>
              <a:gd name="connsiteX1" fmla="*/ 1125999 w 3646279"/>
              <a:gd name="connsiteY1" fmla="*/ 0 h 3337110"/>
              <a:gd name="connsiteX2" fmla="*/ 1125999 w 3646279"/>
              <a:gd name="connsiteY2" fmla="*/ 0 h 3337110"/>
              <a:gd name="connsiteX3" fmla="*/ 1882083 w 3646279"/>
              <a:gd name="connsiteY3" fmla="*/ 0 h 3337110"/>
              <a:gd name="connsiteX4" fmla="*/ 3646279 w 3646279"/>
              <a:gd name="connsiteY4" fmla="*/ 0 h 3337110"/>
              <a:gd name="connsiteX5" fmla="*/ 3646279 w 3646279"/>
              <a:gd name="connsiteY5" fmla="*/ 1946648 h 3337110"/>
              <a:gd name="connsiteX6" fmla="*/ 3646279 w 3646279"/>
              <a:gd name="connsiteY6" fmla="*/ 1946648 h 3337110"/>
              <a:gd name="connsiteX7" fmla="*/ 3646279 w 3646279"/>
              <a:gd name="connsiteY7" fmla="*/ 2780925 h 3337110"/>
              <a:gd name="connsiteX8" fmla="*/ 3646279 w 3646279"/>
              <a:gd name="connsiteY8" fmla="*/ 3337110 h 3337110"/>
              <a:gd name="connsiteX9" fmla="*/ 1882083 w 3646279"/>
              <a:gd name="connsiteY9" fmla="*/ 3337110 h 3337110"/>
              <a:gd name="connsiteX10" fmla="*/ 1125999 w 3646279"/>
              <a:gd name="connsiteY10" fmla="*/ 3337110 h 3337110"/>
              <a:gd name="connsiteX11" fmla="*/ 1125999 w 3646279"/>
              <a:gd name="connsiteY11" fmla="*/ 3337110 h 3337110"/>
              <a:gd name="connsiteX12" fmla="*/ 621943 w 3646279"/>
              <a:gd name="connsiteY12" fmla="*/ 3337110 h 3337110"/>
              <a:gd name="connsiteX13" fmla="*/ 621943 w 3646279"/>
              <a:gd name="connsiteY13" fmla="*/ 2951841 h 3337110"/>
              <a:gd name="connsiteX14" fmla="*/ 0 w 3646279"/>
              <a:gd name="connsiteY14" fmla="*/ 2466006 h 3337110"/>
              <a:gd name="connsiteX15" fmla="*/ 621943 w 3646279"/>
              <a:gd name="connsiteY15" fmla="*/ 2467942 h 3337110"/>
              <a:gd name="connsiteX16" fmla="*/ 621943 w 3646279"/>
              <a:gd name="connsiteY16" fmla="*/ 0 h 3337110"/>
              <a:gd name="connsiteX0" fmla="*/ 621943 w 3646279"/>
              <a:gd name="connsiteY0" fmla="*/ 0 h 3337110"/>
              <a:gd name="connsiteX1" fmla="*/ 1125999 w 3646279"/>
              <a:gd name="connsiteY1" fmla="*/ 0 h 3337110"/>
              <a:gd name="connsiteX2" fmla="*/ 1125999 w 3646279"/>
              <a:gd name="connsiteY2" fmla="*/ 0 h 3337110"/>
              <a:gd name="connsiteX3" fmla="*/ 1882083 w 3646279"/>
              <a:gd name="connsiteY3" fmla="*/ 0 h 3337110"/>
              <a:gd name="connsiteX4" fmla="*/ 3646279 w 3646279"/>
              <a:gd name="connsiteY4" fmla="*/ 0 h 3337110"/>
              <a:gd name="connsiteX5" fmla="*/ 3646279 w 3646279"/>
              <a:gd name="connsiteY5" fmla="*/ 1946648 h 3337110"/>
              <a:gd name="connsiteX6" fmla="*/ 3646279 w 3646279"/>
              <a:gd name="connsiteY6" fmla="*/ 1946648 h 3337110"/>
              <a:gd name="connsiteX7" fmla="*/ 3646279 w 3646279"/>
              <a:gd name="connsiteY7" fmla="*/ 2780925 h 3337110"/>
              <a:gd name="connsiteX8" fmla="*/ 3646279 w 3646279"/>
              <a:gd name="connsiteY8" fmla="*/ 3337110 h 3337110"/>
              <a:gd name="connsiteX9" fmla="*/ 1882083 w 3646279"/>
              <a:gd name="connsiteY9" fmla="*/ 3337110 h 3337110"/>
              <a:gd name="connsiteX10" fmla="*/ 1125999 w 3646279"/>
              <a:gd name="connsiteY10" fmla="*/ 3337110 h 3337110"/>
              <a:gd name="connsiteX11" fmla="*/ 1125999 w 3646279"/>
              <a:gd name="connsiteY11" fmla="*/ 3337110 h 3337110"/>
              <a:gd name="connsiteX12" fmla="*/ 621943 w 3646279"/>
              <a:gd name="connsiteY12" fmla="*/ 3337110 h 3337110"/>
              <a:gd name="connsiteX13" fmla="*/ 621943 w 3646279"/>
              <a:gd name="connsiteY13" fmla="*/ 2951841 h 3337110"/>
              <a:gd name="connsiteX14" fmla="*/ 0 w 3646279"/>
              <a:gd name="connsiteY14" fmla="*/ 2466006 h 3337110"/>
              <a:gd name="connsiteX15" fmla="*/ 621943 w 3646279"/>
              <a:gd name="connsiteY15" fmla="*/ 2151747 h 3337110"/>
              <a:gd name="connsiteX16" fmla="*/ 621943 w 3646279"/>
              <a:gd name="connsiteY16" fmla="*/ 0 h 3337110"/>
              <a:gd name="connsiteX0" fmla="*/ 621943 w 3646279"/>
              <a:gd name="connsiteY0" fmla="*/ 0 h 3337110"/>
              <a:gd name="connsiteX1" fmla="*/ 1125999 w 3646279"/>
              <a:gd name="connsiteY1" fmla="*/ 0 h 3337110"/>
              <a:gd name="connsiteX2" fmla="*/ 1125999 w 3646279"/>
              <a:gd name="connsiteY2" fmla="*/ 0 h 3337110"/>
              <a:gd name="connsiteX3" fmla="*/ 1882083 w 3646279"/>
              <a:gd name="connsiteY3" fmla="*/ 0 h 3337110"/>
              <a:gd name="connsiteX4" fmla="*/ 3646279 w 3646279"/>
              <a:gd name="connsiteY4" fmla="*/ 0 h 3337110"/>
              <a:gd name="connsiteX5" fmla="*/ 3646279 w 3646279"/>
              <a:gd name="connsiteY5" fmla="*/ 1946648 h 3337110"/>
              <a:gd name="connsiteX6" fmla="*/ 3646279 w 3646279"/>
              <a:gd name="connsiteY6" fmla="*/ 1946648 h 3337110"/>
              <a:gd name="connsiteX7" fmla="*/ 3646279 w 3646279"/>
              <a:gd name="connsiteY7" fmla="*/ 2780925 h 3337110"/>
              <a:gd name="connsiteX8" fmla="*/ 3646279 w 3646279"/>
              <a:gd name="connsiteY8" fmla="*/ 3337110 h 3337110"/>
              <a:gd name="connsiteX9" fmla="*/ 1882083 w 3646279"/>
              <a:gd name="connsiteY9" fmla="*/ 3337110 h 3337110"/>
              <a:gd name="connsiteX10" fmla="*/ 1125999 w 3646279"/>
              <a:gd name="connsiteY10" fmla="*/ 3337110 h 3337110"/>
              <a:gd name="connsiteX11" fmla="*/ 1125999 w 3646279"/>
              <a:gd name="connsiteY11" fmla="*/ 3337110 h 3337110"/>
              <a:gd name="connsiteX12" fmla="*/ 621943 w 3646279"/>
              <a:gd name="connsiteY12" fmla="*/ 3337110 h 3337110"/>
              <a:gd name="connsiteX13" fmla="*/ 621943 w 3646279"/>
              <a:gd name="connsiteY13" fmla="*/ 2575826 h 3337110"/>
              <a:gd name="connsiteX14" fmla="*/ 0 w 3646279"/>
              <a:gd name="connsiteY14" fmla="*/ 2466006 h 3337110"/>
              <a:gd name="connsiteX15" fmla="*/ 621943 w 3646279"/>
              <a:gd name="connsiteY15" fmla="*/ 2151747 h 3337110"/>
              <a:gd name="connsiteX16" fmla="*/ 621943 w 3646279"/>
              <a:gd name="connsiteY16" fmla="*/ 0 h 3337110"/>
              <a:gd name="connsiteX0" fmla="*/ 621943 w 3646279"/>
              <a:gd name="connsiteY0" fmla="*/ 0 h 3337110"/>
              <a:gd name="connsiteX1" fmla="*/ 1125999 w 3646279"/>
              <a:gd name="connsiteY1" fmla="*/ 0 h 3337110"/>
              <a:gd name="connsiteX2" fmla="*/ 1125999 w 3646279"/>
              <a:gd name="connsiteY2" fmla="*/ 0 h 3337110"/>
              <a:gd name="connsiteX3" fmla="*/ 1882083 w 3646279"/>
              <a:gd name="connsiteY3" fmla="*/ 0 h 3337110"/>
              <a:gd name="connsiteX4" fmla="*/ 3646279 w 3646279"/>
              <a:gd name="connsiteY4" fmla="*/ 0 h 3337110"/>
              <a:gd name="connsiteX5" fmla="*/ 3646279 w 3646279"/>
              <a:gd name="connsiteY5" fmla="*/ 1946648 h 3337110"/>
              <a:gd name="connsiteX6" fmla="*/ 3646279 w 3646279"/>
              <a:gd name="connsiteY6" fmla="*/ 1946648 h 3337110"/>
              <a:gd name="connsiteX7" fmla="*/ 3646279 w 3646279"/>
              <a:gd name="connsiteY7" fmla="*/ 2780925 h 3337110"/>
              <a:gd name="connsiteX8" fmla="*/ 3646279 w 3646279"/>
              <a:gd name="connsiteY8" fmla="*/ 3337110 h 3337110"/>
              <a:gd name="connsiteX9" fmla="*/ 1882083 w 3646279"/>
              <a:gd name="connsiteY9" fmla="*/ 3337110 h 3337110"/>
              <a:gd name="connsiteX10" fmla="*/ 1125999 w 3646279"/>
              <a:gd name="connsiteY10" fmla="*/ 3337110 h 3337110"/>
              <a:gd name="connsiteX11" fmla="*/ 1125999 w 3646279"/>
              <a:gd name="connsiteY11" fmla="*/ 3337110 h 3337110"/>
              <a:gd name="connsiteX12" fmla="*/ 621943 w 3646279"/>
              <a:gd name="connsiteY12" fmla="*/ 3337110 h 3337110"/>
              <a:gd name="connsiteX13" fmla="*/ 621943 w 3646279"/>
              <a:gd name="connsiteY13" fmla="*/ 2575826 h 3337110"/>
              <a:gd name="connsiteX14" fmla="*/ 0 w 3646279"/>
              <a:gd name="connsiteY14" fmla="*/ 2354348 h 3337110"/>
              <a:gd name="connsiteX15" fmla="*/ 621943 w 3646279"/>
              <a:gd name="connsiteY15" fmla="*/ 2151747 h 3337110"/>
              <a:gd name="connsiteX16" fmla="*/ 621943 w 3646279"/>
              <a:gd name="connsiteY16" fmla="*/ 0 h 3337110"/>
              <a:gd name="connsiteX0" fmla="*/ 783392 w 3807728"/>
              <a:gd name="connsiteY0" fmla="*/ 0 h 3337110"/>
              <a:gd name="connsiteX1" fmla="*/ 1287448 w 3807728"/>
              <a:gd name="connsiteY1" fmla="*/ 0 h 3337110"/>
              <a:gd name="connsiteX2" fmla="*/ 1287448 w 3807728"/>
              <a:gd name="connsiteY2" fmla="*/ 0 h 3337110"/>
              <a:gd name="connsiteX3" fmla="*/ 2043532 w 3807728"/>
              <a:gd name="connsiteY3" fmla="*/ 0 h 3337110"/>
              <a:gd name="connsiteX4" fmla="*/ 3807728 w 3807728"/>
              <a:gd name="connsiteY4" fmla="*/ 0 h 3337110"/>
              <a:gd name="connsiteX5" fmla="*/ 3807728 w 3807728"/>
              <a:gd name="connsiteY5" fmla="*/ 1946648 h 3337110"/>
              <a:gd name="connsiteX6" fmla="*/ 3807728 w 3807728"/>
              <a:gd name="connsiteY6" fmla="*/ 1946648 h 3337110"/>
              <a:gd name="connsiteX7" fmla="*/ 3807728 w 3807728"/>
              <a:gd name="connsiteY7" fmla="*/ 2780925 h 3337110"/>
              <a:gd name="connsiteX8" fmla="*/ 3807728 w 3807728"/>
              <a:gd name="connsiteY8" fmla="*/ 3337110 h 3337110"/>
              <a:gd name="connsiteX9" fmla="*/ 2043532 w 3807728"/>
              <a:gd name="connsiteY9" fmla="*/ 3337110 h 3337110"/>
              <a:gd name="connsiteX10" fmla="*/ 1287448 w 3807728"/>
              <a:gd name="connsiteY10" fmla="*/ 3337110 h 3337110"/>
              <a:gd name="connsiteX11" fmla="*/ 1287448 w 3807728"/>
              <a:gd name="connsiteY11" fmla="*/ 3337110 h 3337110"/>
              <a:gd name="connsiteX12" fmla="*/ 783392 w 3807728"/>
              <a:gd name="connsiteY12" fmla="*/ 3337110 h 3337110"/>
              <a:gd name="connsiteX13" fmla="*/ 783392 w 3807728"/>
              <a:gd name="connsiteY13" fmla="*/ 2575826 h 3337110"/>
              <a:gd name="connsiteX14" fmla="*/ 0 w 3807728"/>
              <a:gd name="connsiteY14" fmla="*/ 1307402 h 3337110"/>
              <a:gd name="connsiteX15" fmla="*/ 783392 w 3807728"/>
              <a:gd name="connsiteY15" fmla="*/ 2151747 h 3337110"/>
              <a:gd name="connsiteX16" fmla="*/ 783392 w 3807728"/>
              <a:gd name="connsiteY16" fmla="*/ 0 h 3337110"/>
              <a:gd name="connsiteX0" fmla="*/ 783392 w 3807728"/>
              <a:gd name="connsiteY0" fmla="*/ 0 h 3337110"/>
              <a:gd name="connsiteX1" fmla="*/ 1287448 w 3807728"/>
              <a:gd name="connsiteY1" fmla="*/ 0 h 3337110"/>
              <a:gd name="connsiteX2" fmla="*/ 1287448 w 3807728"/>
              <a:gd name="connsiteY2" fmla="*/ 0 h 3337110"/>
              <a:gd name="connsiteX3" fmla="*/ 2043532 w 3807728"/>
              <a:gd name="connsiteY3" fmla="*/ 0 h 3337110"/>
              <a:gd name="connsiteX4" fmla="*/ 3807728 w 3807728"/>
              <a:gd name="connsiteY4" fmla="*/ 0 h 3337110"/>
              <a:gd name="connsiteX5" fmla="*/ 3807728 w 3807728"/>
              <a:gd name="connsiteY5" fmla="*/ 1946648 h 3337110"/>
              <a:gd name="connsiteX6" fmla="*/ 3807728 w 3807728"/>
              <a:gd name="connsiteY6" fmla="*/ 1946648 h 3337110"/>
              <a:gd name="connsiteX7" fmla="*/ 3807728 w 3807728"/>
              <a:gd name="connsiteY7" fmla="*/ 2780925 h 3337110"/>
              <a:gd name="connsiteX8" fmla="*/ 3807728 w 3807728"/>
              <a:gd name="connsiteY8" fmla="*/ 3337110 h 3337110"/>
              <a:gd name="connsiteX9" fmla="*/ 2043532 w 3807728"/>
              <a:gd name="connsiteY9" fmla="*/ 3337110 h 3337110"/>
              <a:gd name="connsiteX10" fmla="*/ 1287448 w 3807728"/>
              <a:gd name="connsiteY10" fmla="*/ 3337110 h 3337110"/>
              <a:gd name="connsiteX11" fmla="*/ 1287448 w 3807728"/>
              <a:gd name="connsiteY11" fmla="*/ 3337110 h 3337110"/>
              <a:gd name="connsiteX12" fmla="*/ 783392 w 3807728"/>
              <a:gd name="connsiteY12" fmla="*/ 3337110 h 3337110"/>
              <a:gd name="connsiteX13" fmla="*/ 783392 w 3807728"/>
              <a:gd name="connsiteY13" fmla="*/ 2575826 h 3337110"/>
              <a:gd name="connsiteX14" fmla="*/ 0 w 3807728"/>
              <a:gd name="connsiteY14" fmla="*/ 1307402 h 3337110"/>
              <a:gd name="connsiteX15" fmla="*/ 783392 w 3807728"/>
              <a:gd name="connsiteY15" fmla="*/ 641939 h 3337110"/>
              <a:gd name="connsiteX16" fmla="*/ 783392 w 3807728"/>
              <a:gd name="connsiteY16" fmla="*/ 0 h 3337110"/>
              <a:gd name="connsiteX0" fmla="*/ 783392 w 3807728"/>
              <a:gd name="connsiteY0" fmla="*/ 0 h 3337110"/>
              <a:gd name="connsiteX1" fmla="*/ 1287448 w 3807728"/>
              <a:gd name="connsiteY1" fmla="*/ 0 h 3337110"/>
              <a:gd name="connsiteX2" fmla="*/ 1287448 w 3807728"/>
              <a:gd name="connsiteY2" fmla="*/ 0 h 3337110"/>
              <a:gd name="connsiteX3" fmla="*/ 2043532 w 3807728"/>
              <a:gd name="connsiteY3" fmla="*/ 0 h 3337110"/>
              <a:gd name="connsiteX4" fmla="*/ 3807728 w 3807728"/>
              <a:gd name="connsiteY4" fmla="*/ 0 h 3337110"/>
              <a:gd name="connsiteX5" fmla="*/ 3807728 w 3807728"/>
              <a:gd name="connsiteY5" fmla="*/ 1946648 h 3337110"/>
              <a:gd name="connsiteX6" fmla="*/ 3807728 w 3807728"/>
              <a:gd name="connsiteY6" fmla="*/ 1946648 h 3337110"/>
              <a:gd name="connsiteX7" fmla="*/ 3807728 w 3807728"/>
              <a:gd name="connsiteY7" fmla="*/ 2780925 h 3337110"/>
              <a:gd name="connsiteX8" fmla="*/ 3807728 w 3807728"/>
              <a:gd name="connsiteY8" fmla="*/ 3337110 h 3337110"/>
              <a:gd name="connsiteX9" fmla="*/ 2043532 w 3807728"/>
              <a:gd name="connsiteY9" fmla="*/ 3337110 h 3337110"/>
              <a:gd name="connsiteX10" fmla="*/ 1287448 w 3807728"/>
              <a:gd name="connsiteY10" fmla="*/ 3337110 h 3337110"/>
              <a:gd name="connsiteX11" fmla="*/ 1287448 w 3807728"/>
              <a:gd name="connsiteY11" fmla="*/ 3337110 h 3337110"/>
              <a:gd name="connsiteX12" fmla="*/ 783392 w 3807728"/>
              <a:gd name="connsiteY12" fmla="*/ 3337110 h 3337110"/>
              <a:gd name="connsiteX13" fmla="*/ 808230 w 3807728"/>
              <a:gd name="connsiteY13" fmla="*/ 1484798 h 3337110"/>
              <a:gd name="connsiteX14" fmla="*/ 0 w 3807728"/>
              <a:gd name="connsiteY14" fmla="*/ 1307402 h 3337110"/>
              <a:gd name="connsiteX15" fmla="*/ 783392 w 3807728"/>
              <a:gd name="connsiteY15" fmla="*/ 641939 h 3337110"/>
              <a:gd name="connsiteX16" fmla="*/ 783392 w 3807728"/>
              <a:gd name="connsiteY16" fmla="*/ 0 h 3337110"/>
              <a:gd name="connsiteX0" fmla="*/ 783392 w 3807728"/>
              <a:gd name="connsiteY0" fmla="*/ 0 h 3337110"/>
              <a:gd name="connsiteX1" fmla="*/ 1287448 w 3807728"/>
              <a:gd name="connsiteY1" fmla="*/ 0 h 3337110"/>
              <a:gd name="connsiteX2" fmla="*/ 1287448 w 3807728"/>
              <a:gd name="connsiteY2" fmla="*/ 0 h 3337110"/>
              <a:gd name="connsiteX3" fmla="*/ 2043532 w 3807728"/>
              <a:gd name="connsiteY3" fmla="*/ 0 h 3337110"/>
              <a:gd name="connsiteX4" fmla="*/ 3807728 w 3807728"/>
              <a:gd name="connsiteY4" fmla="*/ 0 h 3337110"/>
              <a:gd name="connsiteX5" fmla="*/ 3807728 w 3807728"/>
              <a:gd name="connsiteY5" fmla="*/ 1946648 h 3337110"/>
              <a:gd name="connsiteX6" fmla="*/ 3807728 w 3807728"/>
              <a:gd name="connsiteY6" fmla="*/ 1946648 h 3337110"/>
              <a:gd name="connsiteX7" fmla="*/ 3807728 w 3807728"/>
              <a:gd name="connsiteY7" fmla="*/ 2780925 h 3337110"/>
              <a:gd name="connsiteX8" fmla="*/ 3807728 w 3807728"/>
              <a:gd name="connsiteY8" fmla="*/ 3337110 h 3337110"/>
              <a:gd name="connsiteX9" fmla="*/ 2043532 w 3807728"/>
              <a:gd name="connsiteY9" fmla="*/ 3337110 h 3337110"/>
              <a:gd name="connsiteX10" fmla="*/ 1287448 w 3807728"/>
              <a:gd name="connsiteY10" fmla="*/ 3337110 h 3337110"/>
              <a:gd name="connsiteX11" fmla="*/ 1287448 w 3807728"/>
              <a:gd name="connsiteY11" fmla="*/ 3337110 h 3337110"/>
              <a:gd name="connsiteX12" fmla="*/ 783392 w 3807728"/>
              <a:gd name="connsiteY12" fmla="*/ 3337110 h 3337110"/>
              <a:gd name="connsiteX13" fmla="*/ 808230 w 3807728"/>
              <a:gd name="connsiteY13" fmla="*/ 1484798 h 3337110"/>
              <a:gd name="connsiteX14" fmla="*/ 0 w 3807728"/>
              <a:gd name="connsiteY14" fmla="*/ 1307402 h 3337110"/>
              <a:gd name="connsiteX15" fmla="*/ 795811 w 3807728"/>
              <a:gd name="connsiteY15" fmla="*/ 1060718 h 3337110"/>
              <a:gd name="connsiteX16" fmla="*/ 783392 w 3807728"/>
              <a:gd name="connsiteY16" fmla="*/ 0 h 333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07728" h="3337110">
                <a:moveTo>
                  <a:pt x="783392" y="0"/>
                </a:moveTo>
                <a:lnTo>
                  <a:pt x="1287448" y="0"/>
                </a:lnTo>
                <a:lnTo>
                  <a:pt x="1287448" y="0"/>
                </a:lnTo>
                <a:lnTo>
                  <a:pt x="2043532" y="0"/>
                </a:lnTo>
                <a:lnTo>
                  <a:pt x="3807728" y="0"/>
                </a:lnTo>
                <a:lnTo>
                  <a:pt x="3807728" y="1946648"/>
                </a:lnTo>
                <a:lnTo>
                  <a:pt x="3807728" y="1946648"/>
                </a:lnTo>
                <a:lnTo>
                  <a:pt x="3807728" y="2780925"/>
                </a:lnTo>
                <a:lnTo>
                  <a:pt x="3807728" y="3337110"/>
                </a:lnTo>
                <a:lnTo>
                  <a:pt x="2043532" y="3337110"/>
                </a:lnTo>
                <a:lnTo>
                  <a:pt x="1287448" y="3337110"/>
                </a:lnTo>
                <a:lnTo>
                  <a:pt x="1287448" y="3337110"/>
                </a:lnTo>
                <a:lnTo>
                  <a:pt x="783392" y="3337110"/>
                </a:lnTo>
                <a:lnTo>
                  <a:pt x="808230" y="1484798"/>
                </a:lnTo>
                <a:lnTo>
                  <a:pt x="0" y="1307402"/>
                </a:lnTo>
                <a:lnTo>
                  <a:pt x="795811" y="1060718"/>
                </a:lnTo>
                <a:lnTo>
                  <a:pt x="783392" y="0"/>
                </a:lnTo>
                <a:close/>
              </a:path>
            </a:pathLst>
          </a:custGeom>
          <a:solidFill>
            <a:srgbClr val="EBF9F0"/>
          </a:solidFill>
          <a:ln w="38100">
            <a:solidFill>
              <a:srgbClr val="22743D"/>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cxnSp>
        <p:nvCxnSpPr>
          <p:cNvPr id="81" name="直線矢印コネクタ 80"/>
          <p:cNvCxnSpPr>
            <a:stCxn id="75" idx="3"/>
            <a:endCxn id="70" idx="1"/>
          </p:cNvCxnSpPr>
          <p:nvPr/>
        </p:nvCxnSpPr>
        <p:spPr>
          <a:xfrm flipV="1">
            <a:off x="2348090" y="3942237"/>
            <a:ext cx="526209" cy="53971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9" name="正方形/長方形 58"/>
          <p:cNvSpPr/>
          <p:nvPr/>
        </p:nvSpPr>
        <p:spPr>
          <a:xfrm>
            <a:off x="5980614" y="3257270"/>
            <a:ext cx="2033513" cy="50405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COBOL</a:t>
            </a: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プログラム </a:t>
            </a: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A</a:t>
            </a:r>
          </a:p>
        </p:txBody>
      </p:sp>
      <p:sp>
        <p:nvSpPr>
          <p:cNvPr id="60" name="テキスト ボックス 59"/>
          <p:cNvSpPr txBox="1"/>
          <p:nvPr/>
        </p:nvSpPr>
        <p:spPr>
          <a:xfrm>
            <a:off x="5957553" y="2953383"/>
            <a:ext cx="1527982" cy="338554"/>
          </a:xfrm>
          <a:prstGeom prst="rect">
            <a:avLst/>
          </a:prstGeom>
          <a:noFill/>
        </p:spPr>
        <p:txBody>
          <a:bodyPr wrap="none" rtlCol="0">
            <a:spAutoFit/>
          </a:bodyPr>
          <a:lstStyle/>
          <a:p>
            <a:r>
              <a:rPr kumimoji="1" lang="ja-JP" altLang="en-US" sz="1600" dirty="0" smtClean="0">
                <a:latin typeface="HGPｺﾞｼｯｸE" panose="020B0900000000000000" pitchFamily="50" charset="-128"/>
                <a:ea typeface="HGPｺﾞｼｯｸE" panose="020B0900000000000000" pitchFamily="50" charset="-128"/>
              </a:rPr>
              <a:t>ジョブステップ</a:t>
            </a:r>
            <a:r>
              <a:rPr kumimoji="1" lang="en-US" altLang="ja-JP" sz="1600" dirty="0" smtClean="0">
                <a:latin typeface="HGPｺﾞｼｯｸE" panose="020B0900000000000000" pitchFamily="50" charset="-128"/>
                <a:ea typeface="HGPｺﾞｼｯｸE" panose="020B0900000000000000" pitchFamily="50" charset="-128"/>
              </a:rPr>
              <a:t>1</a:t>
            </a:r>
            <a:endParaRPr kumimoji="1" lang="ja-JP" altLang="en-US" sz="1600" dirty="0">
              <a:latin typeface="HGPｺﾞｼｯｸE" panose="020B0900000000000000" pitchFamily="50" charset="-128"/>
              <a:ea typeface="HGPｺﾞｼｯｸE" panose="020B0900000000000000" pitchFamily="50" charset="-128"/>
            </a:endParaRPr>
          </a:p>
        </p:txBody>
      </p:sp>
      <p:sp>
        <p:nvSpPr>
          <p:cNvPr id="62" name="テキスト ボックス 61"/>
          <p:cNvSpPr txBox="1"/>
          <p:nvPr/>
        </p:nvSpPr>
        <p:spPr>
          <a:xfrm>
            <a:off x="5957553" y="3844080"/>
            <a:ext cx="1527982" cy="338554"/>
          </a:xfrm>
          <a:prstGeom prst="rect">
            <a:avLst/>
          </a:prstGeom>
          <a:noFill/>
        </p:spPr>
        <p:txBody>
          <a:bodyPr wrap="none" rtlCol="0">
            <a:spAutoFit/>
          </a:bodyPr>
          <a:lstStyle/>
          <a:p>
            <a:r>
              <a:rPr kumimoji="1" lang="ja-JP" altLang="en-US" sz="1600" dirty="0" smtClean="0">
                <a:latin typeface="HGPｺﾞｼｯｸE" panose="020B0900000000000000" pitchFamily="50" charset="-128"/>
                <a:ea typeface="HGPｺﾞｼｯｸE" panose="020B0900000000000000" pitchFamily="50" charset="-128"/>
              </a:rPr>
              <a:t>ジョブステップ</a:t>
            </a:r>
            <a:r>
              <a:rPr lang="en-US" altLang="ja-JP" sz="1600" dirty="0">
                <a:latin typeface="HGPｺﾞｼｯｸE" panose="020B0900000000000000" pitchFamily="50" charset="-128"/>
                <a:ea typeface="HGPｺﾞｼｯｸE" panose="020B0900000000000000" pitchFamily="50" charset="-128"/>
              </a:rPr>
              <a:t>2</a:t>
            </a:r>
            <a:endParaRPr kumimoji="1" lang="ja-JP" altLang="en-US" sz="1600" dirty="0">
              <a:latin typeface="HGPｺﾞｼｯｸE" panose="020B0900000000000000" pitchFamily="50" charset="-128"/>
              <a:ea typeface="HGPｺﾞｼｯｸE" panose="020B0900000000000000" pitchFamily="50" charset="-128"/>
            </a:endParaRPr>
          </a:p>
        </p:txBody>
      </p:sp>
      <p:sp>
        <p:nvSpPr>
          <p:cNvPr id="64" name="テキスト ボックス 63"/>
          <p:cNvSpPr txBox="1"/>
          <p:nvPr/>
        </p:nvSpPr>
        <p:spPr>
          <a:xfrm>
            <a:off x="5957553" y="4720802"/>
            <a:ext cx="1527982" cy="338554"/>
          </a:xfrm>
          <a:prstGeom prst="rect">
            <a:avLst/>
          </a:prstGeom>
          <a:noFill/>
        </p:spPr>
        <p:txBody>
          <a:bodyPr wrap="none" rtlCol="0">
            <a:spAutoFit/>
          </a:bodyPr>
          <a:lstStyle/>
          <a:p>
            <a:r>
              <a:rPr kumimoji="1" lang="ja-JP" altLang="en-US" sz="1600" dirty="0" smtClean="0">
                <a:latin typeface="HGPｺﾞｼｯｸE" panose="020B0900000000000000" pitchFamily="50" charset="-128"/>
                <a:ea typeface="HGPｺﾞｼｯｸE" panose="020B0900000000000000" pitchFamily="50" charset="-128"/>
              </a:rPr>
              <a:t>ジョブステップ</a:t>
            </a:r>
            <a:r>
              <a:rPr lang="en-US" altLang="ja-JP" sz="1600" dirty="0">
                <a:latin typeface="HGPｺﾞｼｯｸE" panose="020B0900000000000000" pitchFamily="50" charset="-128"/>
                <a:ea typeface="HGPｺﾞｼｯｸE" panose="020B0900000000000000" pitchFamily="50" charset="-128"/>
              </a:rPr>
              <a:t>3</a:t>
            </a:r>
            <a:endParaRPr kumimoji="1" lang="ja-JP" altLang="en-US" sz="1600" dirty="0">
              <a:latin typeface="HGPｺﾞｼｯｸE" panose="020B0900000000000000" pitchFamily="50" charset="-128"/>
              <a:ea typeface="HGPｺﾞｼｯｸE" panose="020B0900000000000000" pitchFamily="50" charset="-128"/>
            </a:endParaRPr>
          </a:p>
        </p:txBody>
      </p:sp>
      <p:sp>
        <p:nvSpPr>
          <p:cNvPr id="149" name="正方形/長方形 148"/>
          <p:cNvSpPr/>
          <p:nvPr/>
        </p:nvSpPr>
        <p:spPr>
          <a:xfrm>
            <a:off x="5980614" y="4146033"/>
            <a:ext cx="2033513" cy="50405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COBOL</a:t>
            </a: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プログラム </a:t>
            </a: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B</a:t>
            </a:r>
          </a:p>
        </p:txBody>
      </p:sp>
      <p:sp>
        <p:nvSpPr>
          <p:cNvPr id="150" name="正方形/長方形 149"/>
          <p:cNvSpPr/>
          <p:nvPr/>
        </p:nvSpPr>
        <p:spPr>
          <a:xfrm>
            <a:off x="5980614" y="5030417"/>
            <a:ext cx="2033513" cy="50405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COBOL</a:t>
            </a:r>
            <a:r>
              <a:rPr kumimoji="1" lang="ja-JP" altLang="en-US" sz="1600" dirty="0" smtClean="0">
                <a:solidFill>
                  <a:schemeClr val="tx1"/>
                </a:solidFill>
                <a:latin typeface="HGPｺﾞｼｯｸE" panose="020B0900000000000000" pitchFamily="50" charset="-128"/>
                <a:ea typeface="HGPｺﾞｼｯｸE" panose="020B0900000000000000" pitchFamily="50" charset="-128"/>
              </a:rPr>
              <a:t>プログラム </a:t>
            </a:r>
            <a:r>
              <a:rPr kumimoji="1" lang="en-US" altLang="ja-JP" sz="1600" dirty="0" smtClean="0">
                <a:solidFill>
                  <a:schemeClr val="tx1"/>
                </a:solidFill>
                <a:latin typeface="HGPｺﾞｼｯｸE" panose="020B0900000000000000" pitchFamily="50" charset="-128"/>
                <a:ea typeface="HGPｺﾞｼｯｸE" panose="020B0900000000000000" pitchFamily="50" charset="-128"/>
              </a:rPr>
              <a:t>C</a:t>
            </a:r>
          </a:p>
        </p:txBody>
      </p:sp>
      <p:sp>
        <p:nvSpPr>
          <p:cNvPr id="152" name="正方形/長方形 151"/>
          <p:cNvSpPr/>
          <p:nvPr/>
        </p:nvSpPr>
        <p:spPr>
          <a:xfrm>
            <a:off x="1053626" y="5475478"/>
            <a:ext cx="345358" cy="345358"/>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HGPｺﾞｼｯｸM" panose="020B0600000000000000" pitchFamily="50" charset="-128"/>
                <a:ea typeface="HGPｺﾞｼｯｸM" panose="020B0600000000000000" pitchFamily="50" charset="-128"/>
              </a:rPr>
              <a:t>A</a:t>
            </a:r>
            <a:endParaRPr kumimoji="1" lang="ja-JP" altLang="en-US" dirty="0">
              <a:solidFill>
                <a:schemeClr val="tx1"/>
              </a:solidFill>
              <a:latin typeface="HGPｺﾞｼｯｸM" panose="020B0600000000000000" pitchFamily="50" charset="-128"/>
              <a:ea typeface="HGPｺﾞｼｯｸM" panose="020B0600000000000000" pitchFamily="50" charset="-128"/>
            </a:endParaRPr>
          </a:p>
        </p:txBody>
      </p:sp>
      <p:sp>
        <p:nvSpPr>
          <p:cNvPr id="153" name="正方形/長方形 152"/>
          <p:cNvSpPr/>
          <p:nvPr/>
        </p:nvSpPr>
        <p:spPr>
          <a:xfrm>
            <a:off x="1742517" y="5214023"/>
            <a:ext cx="345358" cy="345358"/>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latin typeface="HGPｺﾞｼｯｸM" panose="020B0600000000000000" pitchFamily="50" charset="-128"/>
                <a:ea typeface="HGPｺﾞｼｯｸM" panose="020B0600000000000000" pitchFamily="50" charset="-128"/>
              </a:rPr>
              <a:t>B</a:t>
            </a:r>
            <a:endParaRPr kumimoji="1" lang="ja-JP" altLang="en-US" dirty="0">
              <a:solidFill>
                <a:schemeClr val="tx1"/>
              </a:solidFill>
              <a:latin typeface="HGPｺﾞｼｯｸM" panose="020B0600000000000000" pitchFamily="50" charset="-128"/>
              <a:ea typeface="HGPｺﾞｼｯｸM" panose="020B0600000000000000" pitchFamily="50" charset="-128"/>
            </a:endParaRPr>
          </a:p>
        </p:txBody>
      </p:sp>
      <p:cxnSp>
        <p:nvCxnSpPr>
          <p:cNvPr id="154" name="直線矢印コネクタ 153"/>
          <p:cNvCxnSpPr>
            <a:stCxn id="152" idx="3"/>
            <a:endCxn id="153" idx="1"/>
          </p:cNvCxnSpPr>
          <p:nvPr/>
        </p:nvCxnSpPr>
        <p:spPr>
          <a:xfrm flipV="1">
            <a:off x="1398984" y="5386702"/>
            <a:ext cx="343533" cy="26145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7" name="テキスト ボックス 156"/>
          <p:cNvSpPr txBox="1"/>
          <p:nvPr/>
        </p:nvSpPr>
        <p:spPr>
          <a:xfrm>
            <a:off x="2095471" y="5409273"/>
            <a:ext cx="415498" cy="369332"/>
          </a:xfrm>
          <a:prstGeom prst="rect">
            <a:avLst/>
          </a:prstGeom>
          <a:noFill/>
        </p:spPr>
        <p:txBody>
          <a:bodyPr wrap="none" rtlCol="0">
            <a:spAutoFit/>
          </a:bodyPr>
          <a:lstStyle/>
          <a:p>
            <a:r>
              <a:rPr kumimoji="1" lang="en-US" altLang="ja-JP" dirty="0" smtClean="0">
                <a:latin typeface="HGPｺﾞｼｯｸM" panose="020B0600000000000000" pitchFamily="50" charset="-128"/>
                <a:ea typeface="HGPｺﾞｼｯｸM" panose="020B0600000000000000" pitchFamily="50" charset="-128"/>
              </a:rPr>
              <a:t>…</a:t>
            </a:r>
            <a:endParaRPr kumimoji="1" lang="ja-JP" altLang="en-US" dirty="0">
              <a:latin typeface="HGPｺﾞｼｯｸM" panose="020B0600000000000000" pitchFamily="50" charset="-128"/>
              <a:ea typeface="HGPｺﾞｼｯｸM" panose="020B0600000000000000" pitchFamily="50" charset="-128"/>
            </a:endParaRPr>
          </a:p>
        </p:txBody>
      </p:sp>
      <p:sp>
        <p:nvSpPr>
          <p:cNvPr id="158" name="テキスト ボックス 157"/>
          <p:cNvSpPr txBox="1"/>
          <p:nvPr/>
        </p:nvSpPr>
        <p:spPr>
          <a:xfrm>
            <a:off x="2489076" y="5082328"/>
            <a:ext cx="2016492" cy="954107"/>
          </a:xfrm>
          <a:prstGeom prst="rect">
            <a:avLst/>
          </a:prstGeom>
          <a:noFill/>
          <a:ln>
            <a:noFill/>
          </a:ln>
        </p:spPr>
        <p:txBody>
          <a:bodyPr wrap="square" rtlCol="0">
            <a:spAutoFit/>
          </a:bodyPr>
          <a:lstStyle/>
          <a:p>
            <a:pPr algn="ctr"/>
            <a:r>
              <a:rPr lang="ja-JP" altLang="en-US" sz="2000" dirty="0" smtClean="0">
                <a:solidFill>
                  <a:srgbClr val="C00000"/>
                </a:solidFill>
                <a:latin typeface="HGPｺﾞｼｯｸE" panose="020B0900000000000000" pitchFamily="50" charset="-128"/>
                <a:ea typeface="HGPｺﾞｼｯｸE" panose="020B0900000000000000" pitchFamily="50" charset="-128"/>
              </a:rPr>
              <a:t>実行順序関係</a:t>
            </a:r>
            <a:endParaRPr lang="en-US" altLang="ja-JP" sz="2000" dirty="0">
              <a:solidFill>
                <a:srgbClr val="C00000"/>
              </a:solidFill>
              <a:latin typeface="HGPｺﾞｼｯｸE" panose="020B0900000000000000" pitchFamily="50" charset="-128"/>
              <a:ea typeface="HGPｺﾞｼｯｸE" panose="020B0900000000000000" pitchFamily="50" charset="-128"/>
            </a:endParaRPr>
          </a:p>
          <a:p>
            <a:pPr algn="ctr"/>
            <a:r>
              <a:rPr kumimoji="1" lang="ja-JP" altLang="en-US" dirty="0" smtClean="0">
                <a:latin typeface="HGPｺﾞｼｯｸE" panose="020B0900000000000000" pitchFamily="50" charset="-128"/>
                <a:ea typeface="HGPｺﾞｼｯｸE" panose="020B0900000000000000" pitchFamily="50" charset="-128"/>
              </a:rPr>
              <a:t>（</a:t>
            </a:r>
            <a:r>
              <a:rPr kumimoji="1" lang="en-US" altLang="ja-JP" dirty="0" smtClean="0">
                <a:latin typeface="HGPｺﾞｼｯｸE" panose="020B0900000000000000" pitchFamily="50" charset="-128"/>
                <a:ea typeface="HGPｺﾞｼｯｸE" panose="020B0900000000000000" pitchFamily="50" charset="-128"/>
              </a:rPr>
              <a:t>A</a:t>
            </a:r>
            <a:r>
              <a:rPr lang="ja-JP" altLang="en-US" dirty="0">
                <a:latin typeface="HGPｺﾞｼｯｸE" panose="020B0900000000000000" pitchFamily="50" charset="-128"/>
                <a:ea typeface="HGPｺﾞｼｯｸE" panose="020B0900000000000000" pitchFamily="50" charset="-128"/>
              </a:rPr>
              <a:t>の</a:t>
            </a:r>
            <a:r>
              <a:rPr kumimoji="1" lang="ja-JP" altLang="en-US" dirty="0" smtClean="0">
                <a:latin typeface="HGPｺﾞｼｯｸE" panose="020B0900000000000000" pitchFamily="50" charset="-128"/>
                <a:ea typeface="HGPｺﾞｼｯｸE" panose="020B0900000000000000" pitchFamily="50" charset="-128"/>
              </a:rPr>
              <a:t>実行後に</a:t>
            </a:r>
            <a:endParaRPr kumimoji="1" lang="en-US" altLang="ja-JP" dirty="0" smtClean="0">
              <a:latin typeface="HGPｺﾞｼｯｸE" panose="020B0900000000000000" pitchFamily="50" charset="-128"/>
              <a:ea typeface="HGPｺﾞｼｯｸE" panose="020B0900000000000000" pitchFamily="50" charset="-128"/>
            </a:endParaRPr>
          </a:p>
          <a:p>
            <a:pPr algn="ctr"/>
            <a:r>
              <a:rPr lang="en-US" altLang="ja-JP" dirty="0" smtClean="0">
                <a:latin typeface="HGPｺﾞｼｯｸE" panose="020B0900000000000000" pitchFamily="50" charset="-128"/>
                <a:ea typeface="HGPｺﾞｼｯｸE" panose="020B0900000000000000" pitchFamily="50" charset="-128"/>
              </a:rPr>
              <a:t> B,C</a:t>
            </a:r>
            <a:r>
              <a:rPr lang="ja-JP" altLang="en-US" dirty="0" smtClean="0">
                <a:latin typeface="HGPｺﾞｼｯｸE" panose="020B0900000000000000" pitchFamily="50" charset="-128"/>
                <a:ea typeface="HGPｺﾞｼｯｸE" panose="020B0900000000000000" pitchFamily="50" charset="-128"/>
              </a:rPr>
              <a:t>が実行される）</a:t>
            </a:r>
            <a:endParaRPr lang="en-US" altLang="ja-JP" dirty="0" smtClean="0">
              <a:latin typeface="HGPｺﾞｼｯｸE" panose="020B0900000000000000" pitchFamily="50" charset="-128"/>
              <a:ea typeface="HGPｺﾞｼｯｸE" panose="020B0900000000000000" pitchFamily="50" charset="-128"/>
            </a:endParaRPr>
          </a:p>
        </p:txBody>
      </p:sp>
      <p:sp>
        <p:nvSpPr>
          <p:cNvPr id="162" name="テキスト ボックス 161"/>
          <p:cNvSpPr txBox="1"/>
          <p:nvPr/>
        </p:nvSpPr>
        <p:spPr>
          <a:xfrm>
            <a:off x="6818209" y="5464646"/>
            <a:ext cx="258404" cy="523220"/>
          </a:xfrm>
          <a:prstGeom prst="rect">
            <a:avLst/>
          </a:prstGeom>
          <a:noFill/>
        </p:spPr>
        <p:txBody>
          <a:bodyPr wrap="none" rtlCol="0">
            <a:spAutoFit/>
          </a:bodyPr>
          <a:lstStyle/>
          <a:p>
            <a:r>
              <a:rPr lang="en-US" altLang="ja-JP" sz="2800" b="1" dirty="0">
                <a:latin typeface="HGPｺﾞｼｯｸM" panose="020B0600000000000000" pitchFamily="50" charset="-128"/>
                <a:ea typeface="HGPｺﾞｼｯｸM" panose="020B0600000000000000" pitchFamily="50" charset="-128"/>
              </a:rPr>
              <a:t>:</a:t>
            </a:r>
            <a:endParaRPr kumimoji="1" lang="ja-JP" altLang="en-US" sz="2800" b="1" dirty="0">
              <a:latin typeface="HGPｺﾞｼｯｸM" panose="020B0600000000000000" pitchFamily="50" charset="-128"/>
              <a:ea typeface="HGPｺﾞｼｯｸM" panose="020B0600000000000000" pitchFamily="50" charset="-128"/>
            </a:endParaRPr>
          </a:p>
        </p:txBody>
      </p:sp>
      <p:sp>
        <p:nvSpPr>
          <p:cNvPr id="165" name="正方形/長方形 164"/>
          <p:cNvSpPr/>
          <p:nvPr/>
        </p:nvSpPr>
        <p:spPr>
          <a:xfrm>
            <a:off x="1742517" y="5699325"/>
            <a:ext cx="345358" cy="345358"/>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HGPｺﾞｼｯｸM" panose="020B0600000000000000" pitchFamily="50" charset="-128"/>
                <a:ea typeface="HGPｺﾞｼｯｸM" panose="020B0600000000000000" pitchFamily="50" charset="-128"/>
              </a:rPr>
              <a:t>C</a:t>
            </a:r>
            <a:endParaRPr kumimoji="1" lang="ja-JP" altLang="en-US" dirty="0">
              <a:solidFill>
                <a:schemeClr val="tx1"/>
              </a:solidFill>
              <a:latin typeface="HGPｺﾞｼｯｸM" panose="020B0600000000000000" pitchFamily="50" charset="-128"/>
              <a:ea typeface="HGPｺﾞｼｯｸM" panose="020B0600000000000000" pitchFamily="50" charset="-128"/>
            </a:endParaRPr>
          </a:p>
        </p:txBody>
      </p:sp>
      <p:cxnSp>
        <p:nvCxnSpPr>
          <p:cNvPr id="166" name="直線矢印コネクタ 165"/>
          <p:cNvCxnSpPr>
            <a:stCxn id="152" idx="3"/>
            <a:endCxn id="165" idx="1"/>
          </p:cNvCxnSpPr>
          <p:nvPr/>
        </p:nvCxnSpPr>
        <p:spPr>
          <a:xfrm>
            <a:off x="1398984" y="5648157"/>
            <a:ext cx="343533" cy="22384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9" name="下矢印 168"/>
          <p:cNvSpPr/>
          <p:nvPr/>
        </p:nvSpPr>
        <p:spPr>
          <a:xfrm>
            <a:off x="5620574" y="3291937"/>
            <a:ext cx="255877" cy="2172709"/>
          </a:xfrm>
          <a:prstGeom prst="downArrow">
            <a:avLst>
              <a:gd name="adj1" fmla="val 50000"/>
              <a:gd name="adj2" fmla="val 90077"/>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5460648" y="2600077"/>
            <a:ext cx="2539478" cy="369332"/>
          </a:xfrm>
          <a:prstGeom prst="rect">
            <a:avLst/>
          </a:prstGeom>
          <a:noFill/>
        </p:spPr>
        <p:txBody>
          <a:bodyPr wrap="none" rtlCol="0">
            <a:spAutoFit/>
          </a:bodyPr>
          <a:lstStyle/>
          <a:p>
            <a:r>
              <a:rPr kumimoji="1" lang="ja-JP" altLang="en-US" dirty="0" smtClean="0">
                <a:latin typeface="HGPｺﾞｼｯｸE" panose="020B0900000000000000" pitchFamily="50" charset="-128"/>
                <a:ea typeface="HGPｺﾞｼｯｸE" panose="020B0900000000000000" pitchFamily="50" charset="-128"/>
              </a:rPr>
              <a:t>ジョブ </a:t>
            </a:r>
            <a:r>
              <a:rPr kumimoji="1" lang="en-US" altLang="ja-JP" dirty="0" smtClean="0">
                <a:latin typeface="HGPｺﾞｼｯｸE" panose="020B0900000000000000" pitchFamily="50" charset="-128"/>
                <a:ea typeface="HGPｺﾞｼｯｸE" panose="020B0900000000000000" pitchFamily="50" charset="-128"/>
              </a:rPr>
              <a:t>(</a:t>
            </a:r>
            <a:r>
              <a:rPr kumimoji="1" lang="ja-JP" altLang="en-US" dirty="0" smtClean="0">
                <a:latin typeface="HGPｺﾞｼｯｸE" panose="020B0900000000000000" pitchFamily="50" charset="-128"/>
                <a:ea typeface="HGPｺﾞｼｯｸE" panose="020B0900000000000000" pitchFamily="50" charset="-128"/>
              </a:rPr>
              <a:t>上から順に実行</a:t>
            </a:r>
            <a:r>
              <a:rPr kumimoji="1" lang="en-US" altLang="ja-JP" dirty="0" smtClean="0">
                <a:latin typeface="HGPｺﾞｼｯｸE" panose="020B0900000000000000" pitchFamily="50" charset="-128"/>
                <a:ea typeface="HGPｺﾞｼｯｸE" panose="020B0900000000000000" pitchFamily="50" charset="-128"/>
              </a:rPr>
              <a:t>)</a:t>
            </a:r>
            <a:endParaRPr kumimoji="1" lang="ja-JP" altLang="en-US" dirty="0">
              <a:latin typeface="HGPｺﾞｼｯｸE" panose="020B0900000000000000" pitchFamily="50" charset="-128"/>
              <a:ea typeface="HGPｺﾞｼｯｸE" panose="020B0900000000000000" pitchFamily="50" charset="-128"/>
            </a:endParaRPr>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5</a:t>
            </a:fld>
            <a:endParaRPr lang="en-US" altLang="ja-JP"/>
          </a:p>
        </p:txBody>
      </p:sp>
    </p:spTree>
    <p:extLst>
      <p:ext uri="{BB962C8B-B14F-4D97-AF65-F5344CB8AC3E}">
        <p14:creationId xmlns:p14="http://schemas.microsoft.com/office/powerpoint/2010/main" val="6166263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p:cNvSpPr/>
          <p:nvPr/>
        </p:nvSpPr>
        <p:spPr>
          <a:xfrm>
            <a:off x="323528" y="3068960"/>
            <a:ext cx="8363272" cy="3024336"/>
          </a:xfrm>
          <a:prstGeom prst="rect">
            <a:avLst/>
          </a:prstGeom>
          <a:solidFill>
            <a:srgbClr val="E3EA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コンテンツ プレースホルダー 2"/>
          <p:cNvSpPr txBox="1">
            <a:spLocks/>
          </p:cNvSpPr>
          <p:nvPr/>
        </p:nvSpPr>
        <p:spPr bwMode="auto">
          <a:xfrm>
            <a:off x="457200" y="3068960"/>
            <a:ext cx="8229600" cy="30963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dirty="0" smtClean="0"/>
              <a:t>データセットはレコード単位で操作される</a:t>
            </a:r>
            <a:endParaRPr lang="en-US" altLang="ja-JP" kern="0" dirty="0" smtClean="0"/>
          </a:p>
          <a:p>
            <a:pPr marL="0" indent="0" algn="r">
              <a:buFontTx/>
              <a:buNone/>
            </a:pPr>
            <a:r>
              <a:rPr lang="ja-JP" altLang="en-US" kern="0" dirty="0" smtClean="0"/>
              <a:t>（</a:t>
            </a:r>
            <a:r>
              <a:rPr lang="en-US" altLang="ja-JP" kern="0" dirty="0" smtClean="0"/>
              <a:t>※</a:t>
            </a:r>
            <a:r>
              <a:rPr lang="ja-JP" altLang="en-US" kern="0" dirty="0" smtClean="0"/>
              <a:t>リレーショナルデータベースのテーブルに類似）</a:t>
            </a:r>
            <a:endParaRPr lang="en-US" altLang="ja-JP" kern="0" dirty="0" smtClean="0"/>
          </a:p>
        </p:txBody>
      </p:sp>
      <p:sp>
        <p:nvSpPr>
          <p:cNvPr id="2" name="タイトル 1"/>
          <p:cNvSpPr>
            <a:spLocks noGrp="1"/>
          </p:cNvSpPr>
          <p:nvPr>
            <p:ph type="title"/>
          </p:nvPr>
        </p:nvSpPr>
        <p:spPr/>
        <p:txBody>
          <a:bodyPr/>
          <a:lstStyle/>
          <a:p>
            <a:r>
              <a:rPr kumimoji="1" lang="ja-JP" altLang="en-US" dirty="0" smtClean="0"/>
              <a:t>バッチ処理システムのデータ表現</a:t>
            </a:r>
            <a:endParaRPr kumimoji="1" lang="ja-JP" altLang="en-US" dirty="0"/>
          </a:p>
        </p:txBody>
      </p:sp>
      <p:sp>
        <p:nvSpPr>
          <p:cNvPr id="3" name="コンテンツ プレースホルダー 2"/>
          <p:cNvSpPr>
            <a:spLocks noGrp="1"/>
          </p:cNvSpPr>
          <p:nvPr>
            <p:ph idx="1"/>
          </p:nvPr>
        </p:nvSpPr>
        <p:spPr>
          <a:xfrm>
            <a:off x="457200" y="1600200"/>
            <a:ext cx="8229600" cy="892696"/>
          </a:xfrm>
        </p:spPr>
        <p:txBody>
          <a:bodyPr/>
          <a:lstStyle/>
          <a:p>
            <a:pPr marL="0" indent="0">
              <a:buNone/>
            </a:pPr>
            <a:r>
              <a:rPr kumimoji="1" lang="ja-JP" altLang="en-US" sz="2800" dirty="0" smtClean="0"/>
              <a:t>バッチ処理システム上では</a:t>
            </a:r>
            <a:endParaRPr kumimoji="1" lang="en-US" altLang="ja-JP" sz="2800" dirty="0" smtClean="0"/>
          </a:p>
          <a:p>
            <a:pPr marL="0" indent="0">
              <a:buNone/>
            </a:pPr>
            <a:r>
              <a:rPr kumimoji="1" lang="ja-JP" altLang="en-US" sz="2800" dirty="0" smtClean="0"/>
              <a:t>各データは </a:t>
            </a:r>
            <a:r>
              <a:rPr kumimoji="1" lang="ja-JP" altLang="en-US" sz="2800" dirty="0" smtClean="0">
                <a:solidFill>
                  <a:srgbClr val="C00000"/>
                </a:solidFill>
              </a:rPr>
              <a:t>データセット </a:t>
            </a:r>
            <a:r>
              <a:rPr kumimoji="1" lang="ja-JP" altLang="en-US" sz="2800" dirty="0" smtClean="0"/>
              <a:t>として表現される</a:t>
            </a:r>
            <a:endParaRPr lang="en-US" altLang="ja-JP" sz="2800" dirty="0" smtClean="0"/>
          </a:p>
        </p:txBody>
      </p:sp>
      <p:sp>
        <p:nvSpPr>
          <p:cNvPr id="5" name="正方形/長方形 4"/>
          <p:cNvSpPr/>
          <p:nvPr/>
        </p:nvSpPr>
        <p:spPr>
          <a:xfrm>
            <a:off x="2191928" y="4791568"/>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支社</a:t>
            </a:r>
            <a:r>
              <a:rPr lang="en-US" altLang="ja-JP" dirty="0" smtClean="0">
                <a:solidFill>
                  <a:schemeClr val="tx1"/>
                </a:solidFill>
              </a:rPr>
              <a:t>A</a:t>
            </a:r>
            <a:endParaRPr kumimoji="1" lang="ja-JP" altLang="en-US" dirty="0">
              <a:solidFill>
                <a:schemeClr val="tx1"/>
              </a:solidFill>
            </a:endParaRPr>
          </a:p>
        </p:txBody>
      </p:sp>
      <p:sp>
        <p:nvSpPr>
          <p:cNvPr id="6" name="正方形/長方形 5"/>
          <p:cNvSpPr/>
          <p:nvPr/>
        </p:nvSpPr>
        <p:spPr>
          <a:xfrm>
            <a:off x="3568772" y="4791568"/>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製品１</a:t>
            </a:r>
            <a:endParaRPr kumimoji="1" lang="ja-JP" altLang="en-US" dirty="0">
              <a:solidFill>
                <a:schemeClr val="tx1"/>
              </a:solidFill>
            </a:endParaRPr>
          </a:p>
        </p:txBody>
      </p:sp>
      <p:sp>
        <p:nvSpPr>
          <p:cNvPr id="7" name="正方形/長方形 6"/>
          <p:cNvSpPr/>
          <p:nvPr/>
        </p:nvSpPr>
        <p:spPr>
          <a:xfrm>
            <a:off x="4936924" y="4791568"/>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10/12</a:t>
            </a:r>
          </a:p>
        </p:txBody>
      </p:sp>
      <p:sp>
        <p:nvSpPr>
          <p:cNvPr id="8" name="正方形/長方形 7"/>
          <p:cNvSpPr/>
          <p:nvPr/>
        </p:nvSpPr>
        <p:spPr>
          <a:xfrm>
            <a:off x="2191928" y="5167972"/>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支社</a:t>
            </a:r>
            <a:r>
              <a:rPr lang="en-US" altLang="ja-JP" dirty="0" smtClean="0">
                <a:solidFill>
                  <a:schemeClr val="tx1"/>
                </a:solidFill>
              </a:rPr>
              <a:t>B</a:t>
            </a:r>
            <a:endParaRPr kumimoji="1" lang="ja-JP" altLang="en-US" dirty="0">
              <a:solidFill>
                <a:schemeClr val="tx1"/>
              </a:solidFill>
            </a:endParaRPr>
          </a:p>
        </p:txBody>
      </p:sp>
      <p:sp>
        <p:nvSpPr>
          <p:cNvPr id="9" name="正方形/長方形 8"/>
          <p:cNvSpPr/>
          <p:nvPr/>
        </p:nvSpPr>
        <p:spPr>
          <a:xfrm>
            <a:off x="3568772" y="5167972"/>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製品２</a:t>
            </a:r>
            <a:endParaRPr kumimoji="1" lang="ja-JP" altLang="en-US" dirty="0">
              <a:solidFill>
                <a:schemeClr val="tx1"/>
              </a:solidFill>
            </a:endParaRPr>
          </a:p>
        </p:txBody>
      </p:sp>
      <p:sp>
        <p:nvSpPr>
          <p:cNvPr id="10" name="正方形/長方形 9"/>
          <p:cNvSpPr/>
          <p:nvPr/>
        </p:nvSpPr>
        <p:spPr>
          <a:xfrm>
            <a:off x="4936924" y="5167972"/>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10/25</a:t>
            </a:r>
            <a:endParaRPr kumimoji="1" lang="ja-JP" altLang="en-US" dirty="0">
              <a:solidFill>
                <a:schemeClr val="tx1"/>
              </a:solidFill>
            </a:endParaRPr>
          </a:p>
        </p:txBody>
      </p:sp>
      <p:sp>
        <p:nvSpPr>
          <p:cNvPr id="11" name="正方形/長方形 10"/>
          <p:cNvSpPr/>
          <p:nvPr/>
        </p:nvSpPr>
        <p:spPr>
          <a:xfrm>
            <a:off x="2191928" y="5562195"/>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支社</a:t>
            </a:r>
            <a:r>
              <a:rPr lang="en-US" altLang="ja-JP" dirty="0" smtClean="0">
                <a:solidFill>
                  <a:schemeClr val="tx1"/>
                </a:solidFill>
              </a:rPr>
              <a:t>C</a:t>
            </a:r>
            <a:endParaRPr kumimoji="1" lang="ja-JP" altLang="en-US" dirty="0">
              <a:solidFill>
                <a:schemeClr val="tx1"/>
              </a:solidFill>
            </a:endParaRPr>
          </a:p>
        </p:txBody>
      </p:sp>
      <p:sp>
        <p:nvSpPr>
          <p:cNvPr id="12" name="正方形/長方形 11"/>
          <p:cNvSpPr/>
          <p:nvPr/>
        </p:nvSpPr>
        <p:spPr>
          <a:xfrm>
            <a:off x="3568772" y="5562195"/>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製品３</a:t>
            </a:r>
            <a:endParaRPr kumimoji="1" lang="ja-JP" altLang="en-US" dirty="0">
              <a:solidFill>
                <a:schemeClr val="tx1"/>
              </a:solidFill>
            </a:endParaRPr>
          </a:p>
        </p:txBody>
      </p:sp>
      <p:sp>
        <p:nvSpPr>
          <p:cNvPr id="13" name="正方形/長方形 12"/>
          <p:cNvSpPr/>
          <p:nvPr/>
        </p:nvSpPr>
        <p:spPr>
          <a:xfrm>
            <a:off x="4936924" y="5562195"/>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10/28</a:t>
            </a:r>
            <a:endParaRPr kumimoji="1" lang="ja-JP" altLang="en-US" dirty="0">
              <a:solidFill>
                <a:schemeClr val="tx1"/>
              </a:solidFill>
            </a:endParaRPr>
          </a:p>
        </p:txBody>
      </p:sp>
      <p:sp>
        <p:nvSpPr>
          <p:cNvPr id="17" name="正方形/長方形 16"/>
          <p:cNvSpPr/>
          <p:nvPr/>
        </p:nvSpPr>
        <p:spPr>
          <a:xfrm>
            <a:off x="6305076" y="4791568"/>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\1,200</a:t>
            </a:r>
            <a:endParaRPr kumimoji="1" lang="ja-JP" altLang="en-US" dirty="0">
              <a:solidFill>
                <a:schemeClr val="tx1"/>
              </a:solidFill>
            </a:endParaRPr>
          </a:p>
        </p:txBody>
      </p:sp>
      <p:sp>
        <p:nvSpPr>
          <p:cNvPr id="18" name="正方形/長方形 17"/>
          <p:cNvSpPr/>
          <p:nvPr/>
        </p:nvSpPr>
        <p:spPr>
          <a:xfrm>
            <a:off x="6305076" y="5167972"/>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\2,300</a:t>
            </a:r>
            <a:endParaRPr kumimoji="1" lang="ja-JP" altLang="en-US" dirty="0">
              <a:solidFill>
                <a:schemeClr val="tx1"/>
              </a:solidFill>
            </a:endParaRPr>
          </a:p>
        </p:txBody>
      </p:sp>
      <p:sp>
        <p:nvSpPr>
          <p:cNvPr id="19" name="正方形/長方形 18"/>
          <p:cNvSpPr/>
          <p:nvPr/>
        </p:nvSpPr>
        <p:spPr>
          <a:xfrm>
            <a:off x="6305076" y="5562195"/>
            <a:ext cx="1368152" cy="288032"/>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\1,800</a:t>
            </a:r>
            <a:endParaRPr kumimoji="1" lang="ja-JP" altLang="en-US" dirty="0">
              <a:solidFill>
                <a:schemeClr val="tx1"/>
              </a:solidFill>
            </a:endParaRPr>
          </a:p>
        </p:txBody>
      </p:sp>
      <p:sp>
        <p:nvSpPr>
          <p:cNvPr id="21" name="テキスト ボックス 20"/>
          <p:cNvSpPr txBox="1"/>
          <p:nvPr/>
        </p:nvSpPr>
        <p:spPr>
          <a:xfrm>
            <a:off x="2437422" y="4422236"/>
            <a:ext cx="877163" cy="369332"/>
          </a:xfrm>
          <a:prstGeom prst="rect">
            <a:avLst/>
          </a:prstGeom>
          <a:noFill/>
        </p:spPr>
        <p:txBody>
          <a:bodyPr wrap="none" rtlCol="0">
            <a:spAutoFit/>
          </a:bodyPr>
          <a:lstStyle/>
          <a:p>
            <a:pPr algn="r"/>
            <a:r>
              <a:rPr lang="ja-JP" altLang="en-US" dirty="0" smtClean="0">
                <a:latin typeface="HGPｺﾞｼｯｸE" panose="020B0900000000000000" pitchFamily="50" charset="-128"/>
                <a:ea typeface="HGPｺﾞｼｯｸE" panose="020B0900000000000000" pitchFamily="50" charset="-128"/>
              </a:rPr>
              <a:t>支社名</a:t>
            </a:r>
            <a:endParaRPr kumimoji="1" lang="ja-JP" altLang="en-US" dirty="0">
              <a:latin typeface="HGPｺﾞｼｯｸE" panose="020B0900000000000000" pitchFamily="50" charset="-128"/>
              <a:ea typeface="HGPｺﾞｼｯｸE" panose="020B0900000000000000" pitchFamily="50" charset="-128"/>
            </a:endParaRPr>
          </a:p>
        </p:txBody>
      </p:sp>
      <p:sp>
        <p:nvSpPr>
          <p:cNvPr id="22" name="テキスト ボックス 21"/>
          <p:cNvSpPr txBox="1"/>
          <p:nvPr/>
        </p:nvSpPr>
        <p:spPr>
          <a:xfrm>
            <a:off x="3814266" y="4422236"/>
            <a:ext cx="877163" cy="369332"/>
          </a:xfrm>
          <a:prstGeom prst="rect">
            <a:avLst/>
          </a:prstGeom>
          <a:noFill/>
        </p:spPr>
        <p:txBody>
          <a:bodyPr wrap="none" rtlCol="0">
            <a:spAutoFit/>
          </a:bodyPr>
          <a:lstStyle/>
          <a:p>
            <a:pPr algn="r"/>
            <a:r>
              <a:rPr lang="ja-JP" altLang="en-US" dirty="0">
                <a:latin typeface="HGPｺﾞｼｯｸE" panose="020B0900000000000000" pitchFamily="50" charset="-128"/>
                <a:ea typeface="HGPｺﾞｼｯｸE" panose="020B0900000000000000" pitchFamily="50" charset="-128"/>
              </a:rPr>
              <a:t>製品名</a:t>
            </a:r>
            <a:endParaRPr kumimoji="1" lang="ja-JP" altLang="en-US" dirty="0">
              <a:latin typeface="HGPｺﾞｼｯｸE" panose="020B0900000000000000" pitchFamily="50" charset="-128"/>
              <a:ea typeface="HGPｺﾞｼｯｸE" panose="020B0900000000000000" pitchFamily="50" charset="-128"/>
            </a:endParaRPr>
          </a:p>
        </p:txBody>
      </p:sp>
      <p:sp>
        <p:nvSpPr>
          <p:cNvPr id="23" name="テキスト ボックス 22"/>
          <p:cNvSpPr txBox="1"/>
          <p:nvPr/>
        </p:nvSpPr>
        <p:spPr>
          <a:xfrm>
            <a:off x="5067002" y="4422236"/>
            <a:ext cx="1107996" cy="369332"/>
          </a:xfrm>
          <a:prstGeom prst="rect">
            <a:avLst/>
          </a:prstGeom>
          <a:noFill/>
        </p:spPr>
        <p:txBody>
          <a:bodyPr wrap="none" rtlCol="0">
            <a:spAutoFit/>
          </a:bodyPr>
          <a:lstStyle/>
          <a:p>
            <a:pPr algn="r"/>
            <a:r>
              <a:rPr lang="ja-JP" altLang="en-US" dirty="0" smtClean="0">
                <a:latin typeface="HGPｺﾞｼｯｸE" panose="020B0900000000000000" pitchFamily="50" charset="-128"/>
                <a:ea typeface="HGPｺﾞｼｯｸE" panose="020B0900000000000000" pitchFamily="50" charset="-128"/>
              </a:rPr>
              <a:t>売上日付</a:t>
            </a:r>
            <a:endParaRPr kumimoji="1" lang="ja-JP" altLang="en-US" dirty="0">
              <a:latin typeface="HGPｺﾞｼｯｸE" panose="020B0900000000000000" pitchFamily="50" charset="-128"/>
              <a:ea typeface="HGPｺﾞｼｯｸE" panose="020B0900000000000000" pitchFamily="50" charset="-128"/>
            </a:endParaRPr>
          </a:p>
        </p:txBody>
      </p:sp>
      <p:sp>
        <p:nvSpPr>
          <p:cNvPr id="24" name="テキスト ボックス 23"/>
          <p:cNvSpPr txBox="1"/>
          <p:nvPr/>
        </p:nvSpPr>
        <p:spPr>
          <a:xfrm>
            <a:off x="6665986" y="4422236"/>
            <a:ext cx="646331" cy="369332"/>
          </a:xfrm>
          <a:prstGeom prst="rect">
            <a:avLst/>
          </a:prstGeom>
          <a:noFill/>
        </p:spPr>
        <p:txBody>
          <a:bodyPr wrap="none" rtlCol="0">
            <a:spAutoFit/>
          </a:bodyPr>
          <a:lstStyle/>
          <a:p>
            <a:pPr algn="r"/>
            <a:r>
              <a:rPr lang="ja-JP" altLang="en-US" dirty="0">
                <a:latin typeface="HGPｺﾞｼｯｸE" panose="020B0900000000000000" pitchFamily="50" charset="-128"/>
                <a:ea typeface="HGPｺﾞｼｯｸE" panose="020B0900000000000000" pitchFamily="50" charset="-128"/>
              </a:rPr>
              <a:t>金額</a:t>
            </a:r>
            <a:endParaRPr kumimoji="1" lang="ja-JP" altLang="en-US" dirty="0">
              <a:latin typeface="HGPｺﾞｼｯｸE" panose="020B0900000000000000" pitchFamily="50" charset="-128"/>
              <a:ea typeface="HGPｺﾞｼｯｸE" panose="020B0900000000000000" pitchFamily="50" charset="-128"/>
            </a:endParaRPr>
          </a:p>
        </p:txBody>
      </p:sp>
      <p:cxnSp>
        <p:nvCxnSpPr>
          <p:cNvPr id="26" name="直線矢印コネクタ 25"/>
          <p:cNvCxnSpPr/>
          <p:nvPr/>
        </p:nvCxnSpPr>
        <p:spPr>
          <a:xfrm>
            <a:off x="1516544" y="5712377"/>
            <a:ext cx="576064"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1516544" y="5311988"/>
            <a:ext cx="576064"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1516544" y="4935584"/>
            <a:ext cx="576064"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V="1">
            <a:off x="1516544" y="4725144"/>
            <a:ext cx="0" cy="981067"/>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1012488" y="4422236"/>
            <a:ext cx="1080120" cy="28803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2" name="テキスト ボックス 31"/>
          <p:cNvSpPr txBox="1"/>
          <p:nvPr/>
        </p:nvSpPr>
        <p:spPr>
          <a:xfrm>
            <a:off x="1066147" y="4355812"/>
            <a:ext cx="955711" cy="369332"/>
          </a:xfrm>
          <a:prstGeom prst="rect">
            <a:avLst/>
          </a:prstGeom>
          <a:noFill/>
        </p:spPr>
        <p:txBody>
          <a:bodyPr wrap="none" rtlCol="0">
            <a:spAutoFit/>
          </a:bodyPr>
          <a:lstStyle/>
          <a:p>
            <a:pPr algn="just"/>
            <a:r>
              <a:rPr kumimoji="1" lang="ja-JP" altLang="en-US" dirty="0" smtClean="0">
                <a:solidFill>
                  <a:schemeClr val="bg1"/>
                </a:solidFill>
                <a:latin typeface="HGPｺﾞｼｯｸE" panose="020B0900000000000000" pitchFamily="50" charset="-128"/>
                <a:ea typeface="HGPｺﾞｼｯｸE" panose="020B0900000000000000" pitchFamily="50" charset="-128"/>
              </a:rPr>
              <a:t>レコード</a:t>
            </a:r>
            <a:endParaRPr kumimoji="1" lang="ja-JP" altLang="en-US" dirty="0">
              <a:solidFill>
                <a:schemeClr val="bg1"/>
              </a:solidFill>
              <a:latin typeface="HGPｺﾞｼｯｸE" panose="020B0900000000000000" pitchFamily="50" charset="-128"/>
              <a:ea typeface="HGPｺﾞｼｯｸE" panose="020B0900000000000000" pitchFamily="50" charset="-128"/>
            </a:endParaRPr>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6</a:t>
            </a:fld>
            <a:endParaRPr lang="en-US" altLang="ja-JP"/>
          </a:p>
        </p:txBody>
      </p:sp>
    </p:spTree>
    <p:extLst>
      <p:ext uri="{BB962C8B-B14F-4D97-AF65-F5344CB8AC3E}">
        <p14:creationId xmlns:p14="http://schemas.microsoft.com/office/powerpoint/2010/main" val="26685442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p:cNvSpPr/>
          <p:nvPr/>
        </p:nvSpPr>
        <p:spPr>
          <a:xfrm>
            <a:off x="323528" y="2403825"/>
            <a:ext cx="2991172" cy="3044304"/>
          </a:xfrm>
          <a:prstGeom prst="rect">
            <a:avLst/>
          </a:prstGeom>
          <a:solidFill>
            <a:srgbClr val="FF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p:cNvSpPr/>
          <p:nvPr/>
        </p:nvSpPr>
        <p:spPr>
          <a:xfrm>
            <a:off x="3537212" y="2417874"/>
            <a:ext cx="5355268" cy="3891446"/>
          </a:xfrm>
          <a:prstGeom prst="rect">
            <a:avLst/>
          </a:prstGeom>
          <a:solidFill>
            <a:srgbClr val="FF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67" name="グループ化 66"/>
          <p:cNvGrpSpPr/>
          <p:nvPr/>
        </p:nvGrpSpPr>
        <p:grpSpPr>
          <a:xfrm>
            <a:off x="470506" y="3578316"/>
            <a:ext cx="2715899" cy="1699748"/>
            <a:chOff x="324099" y="3387848"/>
            <a:chExt cx="2715899" cy="1699748"/>
          </a:xfrm>
        </p:grpSpPr>
        <p:sp>
          <p:nvSpPr>
            <p:cNvPr id="29" name="四角形吹き出し 52"/>
            <p:cNvSpPr/>
            <p:nvPr/>
          </p:nvSpPr>
          <p:spPr>
            <a:xfrm>
              <a:off x="324099" y="3387848"/>
              <a:ext cx="2715899" cy="1699748"/>
            </a:xfrm>
            <a:custGeom>
              <a:avLst/>
              <a:gdLst>
                <a:gd name="connsiteX0" fmla="*/ 0 w 4098793"/>
                <a:gd name="connsiteY0" fmla="*/ 0 h 1878437"/>
                <a:gd name="connsiteX1" fmla="*/ 2390963 w 4098793"/>
                <a:gd name="connsiteY1" fmla="*/ 0 h 1878437"/>
                <a:gd name="connsiteX2" fmla="*/ 2652616 w 4098793"/>
                <a:gd name="connsiteY2" fmla="*/ -729341 h 1878437"/>
                <a:gd name="connsiteX3" fmla="*/ 3415661 w 4098793"/>
                <a:gd name="connsiteY3" fmla="*/ 0 h 1878437"/>
                <a:gd name="connsiteX4" fmla="*/ 4098793 w 4098793"/>
                <a:gd name="connsiteY4" fmla="*/ 0 h 1878437"/>
                <a:gd name="connsiteX5" fmla="*/ 4098793 w 4098793"/>
                <a:gd name="connsiteY5" fmla="*/ 313073 h 1878437"/>
                <a:gd name="connsiteX6" fmla="*/ 4098793 w 4098793"/>
                <a:gd name="connsiteY6" fmla="*/ 313073 h 1878437"/>
                <a:gd name="connsiteX7" fmla="*/ 4098793 w 4098793"/>
                <a:gd name="connsiteY7" fmla="*/ 782682 h 1878437"/>
                <a:gd name="connsiteX8" fmla="*/ 4098793 w 4098793"/>
                <a:gd name="connsiteY8" fmla="*/ 1878437 h 1878437"/>
                <a:gd name="connsiteX9" fmla="*/ 3415661 w 4098793"/>
                <a:gd name="connsiteY9" fmla="*/ 1878437 h 1878437"/>
                <a:gd name="connsiteX10" fmla="*/ 2390963 w 4098793"/>
                <a:gd name="connsiteY10" fmla="*/ 1878437 h 1878437"/>
                <a:gd name="connsiteX11" fmla="*/ 2390963 w 4098793"/>
                <a:gd name="connsiteY11" fmla="*/ 1878437 h 1878437"/>
                <a:gd name="connsiteX12" fmla="*/ 0 w 4098793"/>
                <a:gd name="connsiteY12" fmla="*/ 1878437 h 1878437"/>
                <a:gd name="connsiteX13" fmla="*/ 0 w 4098793"/>
                <a:gd name="connsiteY13" fmla="*/ 782682 h 1878437"/>
                <a:gd name="connsiteX14" fmla="*/ 0 w 4098793"/>
                <a:gd name="connsiteY14" fmla="*/ 313073 h 1878437"/>
                <a:gd name="connsiteX15" fmla="*/ 0 w 4098793"/>
                <a:gd name="connsiteY15" fmla="*/ 313073 h 1878437"/>
                <a:gd name="connsiteX16" fmla="*/ 0 w 4098793"/>
                <a:gd name="connsiteY16" fmla="*/ 0 h 1878437"/>
                <a:gd name="connsiteX0" fmla="*/ 0 w 4098793"/>
                <a:gd name="connsiteY0" fmla="*/ 729341 h 2607778"/>
                <a:gd name="connsiteX1" fmla="*/ 2390963 w 4098793"/>
                <a:gd name="connsiteY1" fmla="*/ 729341 h 2607778"/>
                <a:gd name="connsiteX2" fmla="*/ 2652616 w 4098793"/>
                <a:gd name="connsiteY2" fmla="*/ 0 h 2607778"/>
                <a:gd name="connsiteX3" fmla="*/ 2860184 w 4098793"/>
                <a:gd name="connsiteY3" fmla="*/ 729341 h 2607778"/>
                <a:gd name="connsiteX4" fmla="*/ 4098793 w 4098793"/>
                <a:gd name="connsiteY4" fmla="*/ 729341 h 2607778"/>
                <a:gd name="connsiteX5" fmla="*/ 4098793 w 4098793"/>
                <a:gd name="connsiteY5" fmla="*/ 1042414 h 2607778"/>
                <a:gd name="connsiteX6" fmla="*/ 4098793 w 4098793"/>
                <a:gd name="connsiteY6" fmla="*/ 1042414 h 2607778"/>
                <a:gd name="connsiteX7" fmla="*/ 4098793 w 4098793"/>
                <a:gd name="connsiteY7" fmla="*/ 1512023 h 2607778"/>
                <a:gd name="connsiteX8" fmla="*/ 4098793 w 4098793"/>
                <a:gd name="connsiteY8" fmla="*/ 2607778 h 2607778"/>
                <a:gd name="connsiteX9" fmla="*/ 3415661 w 4098793"/>
                <a:gd name="connsiteY9" fmla="*/ 2607778 h 2607778"/>
                <a:gd name="connsiteX10" fmla="*/ 2390963 w 4098793"/>
                <a:gd name="connsiteY10" fmla="*/ 2607778 h 2607778"/>
                <a:gd name="connsiteX11" fmla="*/ 2390963 w 4098793"/>
                <a:gd name="connsiteY11" fmla="*/ 2607778 h 2607778"/>
                <a:gd name="connsiteX12" fmla="*/ 0 w 4098793"/>
                <a:gd name="connsiteY12" fmla="*/ 2607778 h 2607778"/>
                <a:gd name="connsiteX13" fmla="*/ 0 w 4098793"/>
                <a:gd name="connsiteY13" fmla="*/ 1512023 h 2607778"/>
                <a:gd name="connsiteX14" fmla="*/ 0 w 4098793"/>
                <a:gd name="connsiteY14" fmla="*/ 1042414 h 2607778"/>
                <a:gd name="connsiteX15" fmla="*/ 0 w 4098793"/>
                <a:gd name="connsiteY15" fmla="*/ 1042414 h 2607778"/>
                <a:gd name="connsiteX16" fmla="*/ 0 w 4098793"/>
                <a:gd name="connsiteY16" fmla="*/ 729341 h 2607778"/>
                <a:gd name="connsiteX0" fmla="*/ 0 w 4098793"/>
                <a:gd name="connsiteY0" fmla="*/ 763525 h 2641962"/>
                <a:gd name="connsiteX1" fmla="*/ 2390963 w 4098793"/>
                <a:gd name="connsiteY1" fmla="*/ 763525 h 2641962"/>
                <a:gd name="connsiteX2" fmla="*/ 2609887 w 4098793"/>
                <a:gd name="connsiteY2" fmla="*/ 0 h 2641962"/>
                <a:gd name="connsiteX3" fmla="*/ 2860184 w 4098793"/>
                <a:gd name="connsiteY3" fmla="*/ 763525 h 2641962"/>
                <a:gd name="connsiteX4" fmla="*/ 4098793 w 4098793"/>
                <a:gd name="connsiteY4" fmla="*/ 763525 h 2641962"/>
                <a:gd name="connsiteX5" fmla="*/ 4098793 w 4098793"/>
                <a:gd name="connsiteY5" fmla="*/ 1076598 h 2641962"/>
                <a:gd name="connsiteX6" fmla="*/ 4098793 w 4098793"/>
                <a:gd name="connsiteY6" fmla="*/ 1076598 h 2641962"/>
                <a:gd name="connsiteX7" fmla="*/ 4098793 w 4098793"/>
                <a:gd name="connsiteY7" fmla="*/ 1546207 h 2641962"/>
                <a:gd name="connsiteX8" fmla="*/ 4098793 w 4098793"/>
                <a:gd name="connsiteY8" fmla="*/ 2641962 h 2641962"/>
                <a:gd name="connsiteX9" fmla="*/ 3415661 w 4098793"/>
                <a:gd name="connsiteY9" fmla="*/ 2641962 h 2641962"/>
                <a:gd name="connsiteX10" fmla="*/ 2390963 w 4098793"/>
                <a:gd name="connsiteY10" fmla="*/ 2641962 h 2641962"/>
                <a:gd name="connsiteX11" fmla="*/ 2390963 w 4098793"/>
                <a:gd name="connsiteY11" fmla="*/ 2641962 h 2641962"/>
                <a:gd name="connsiteX12" fmla="*/ 0 w 4098793"/>
                <a:gd name="connsiteY12" fmla="*/ 2641962 h 2641962"/>
                <a:gd name="connsiteX13" fmla="*/ 0 w 4098793"/>
                <a:gd name="connsiteY13" fmla="*/ 1546207 h 2641962"/>
                <a:gd name="connsiteX14" fmla="*/ 0 w 4098793"/>
                <a:gd name="connsiteY14" fmla="*/ 1076598 h 2641962"/>
                <a:gd name="connsiteX15" fmla="*/ 0 w 4098793"/>
                <a:gd name="connsiteY15" fmla="*/ 1076598 h 2641962"/>
                <a:gd name="connsiteX16" fmla="*/ 0 w 4098793"/>
                <a:gd name="connsiteY16" fmla="*/ 763525 h 2641962"/>
                <a:gd name="connsiteX0" fmla="*/ 0 w 4098793"/>
                <a:gd name="connsiteY0" fmla="*/ 454674 h 2333111"/>
                <a:gd name="connsiteX1" fmla="*/ 2390963 w 4098793"/>
                <a:gd name="connsiteY1" fmla="*/ 454674 h 2333111"/>
                <a:gd name="connsiteX2" fmla="*/ 2592796 w 4098793"/>
                <a:gd name="connsiteY2" fmla="*/ 0 h 2333111"/>
                <a:gd name="connsiteX3" fmla="*/ 2860184 w 4098793"/>
                <a:gd name="connsiteY3" fmla="*/ 454674 h 2333111"/>
                <a:gd name="connsiteX4" fmla="*/ 4098793 w 4098793"/>
                <a:gd name="connsiteY4" fmla="*/ 454674 h 2333111"/>
                <a:gd name="connsiteX5" fmla="*/ 4098793 w 4098793"/>
                <a:gd name="connsiteY5" fmla="*/ 767747 h 2333111"/>
                <a:gd name="connsiteX6" fmla="*/ 4098793 w 4098793"/>
                <a:gd name="connsiteY6" fmla="*/ 767747 h 2333111"/>
                <a:gd name="connsiteX7" fmla="*/ 4098793 w 4098793"/>
                <a:gd name="connsiteY7" fmla="*/ 1237356 h 2333111"/>
                <a:gd name="connsiteX8" fmla="*/ 4098793 w 4098793"/>
                <a:gd name="connsiteY8" fmla="*/ 2333111 h 2333111"/>
                <a:gd name="connsiteX9" fmla="*/ 3415661 w 4098793"/>
                <a:gd name="connsiteY9" fmla="*/ 2333111 h 2333111"/>
                <a:gd name="connsiteX10" fmla="*/ 2390963 w 4098793"/>
                <a:gd name="connsiteY10" fmla="*/ 2333111 h 2333111"/>
                <a:gd name="connsiteX11" fmla="*/ 2390963 w 4098793"/>
                <a:gd name="connsiteY11" fmla="*/ 2333111 h 2333111"/>
                <a:gd name="connsiteX12" fmla="*/ 0 w 4098793"/>
                <a:gd name="connsiteY12" fmla="*/ 2333111 h 2333111"/>
                <a:gd name="connsiteX13" fmla="*/ 0 w 4098793"/>
                <a:gd name="connsiteY13" fmla="*/ 1237356 h 2333111"/>
                <a:gd name="connsiteX14" fmla="*/ 0 w 4098793"/>
                <a:gd name="connsiteY14" fmla="*/ 767747 h 2333111"/>
                <a:gd name="connsiteX15" fmla="*/ 0 w 4098793"/>
                <a:gd name="connsiteY15" fmla="*/ 767747 h 2333111"/>
                <a:gd name="connsiteX16" fmla="*/ 0 w 4098793"/>
                <a:gd name="connsiteY16" fmla="*/ 454674 h 2333111"/>
                <a:gd name="connsiteX0" fmla="*/ 0 w 4098793"/>
                <a:gd name="connsiteY0" fmla="*/ 0 h 1878437"/>
                <a:gd name="connsiteX1" fmla="*/ 2390963 w 4098793"/>
                <a:gd name="connsiteY1" fmla="*/ 0 h 1878437"/>
                <a:gd name="connsiteX2" fmla="*/ 2635525 w 4098793"/>
                <a:gd name="connsiteY2" fmla="*/ 163027 h 1878437"/>
                <a:gd name="connsiteX3" fmla="*/ 2860184 w 4098793"/>
                <a:gd name="connsiteY3" fmla="*/ 0 h 1878437"/>
                <a:gd name="connsiteX4" fmla="*/ 4098793 w 4098793"/>
                <a:gd name="connsiteY4" fmla="*/ 0 h 1878437"/>
                <a:gd name="connsiteX5" fmla="*/ 4098793 w 4098793"/>
                <a:gd name="connsiteY5" fmla="*/ 313073 h 1878437"/>
                <a:gd name="connsiteX6" fmla="*/ 4098793 w 4098793"/>
                <a:gd name="connsiteY6" fmla="*/ 313073 h 1878437"/>
                <a:gd name="connsiteX7" fmla="*/ 4098793 w 4098793"/>
                <a:gd name="connsiteY7" fmla="*/ 782682 h 1878437"/>
                <a:gd name="connsiteX8" fmla="*/ 4098793 w 4098793"/>
                <a:gd name="connsiteY8" fmla="*/ 1878437 h 1878437"/>
                <a:gd name="connsiteX9" fmla="*/ 3415661 w 4098793"/>
                <a:gd name="connsiteY9" fmla="*/ 1878437 h 1878437"/>
                <a:gd name="connsiteX10" fmla="*/ 2390963 w 4098793"/>
                <a:gd name="connsiteY10" fmla="*/ 1878437 h 1878437"/>
                <a:gd name="connsiteX11" fmla="*/ 2390963 w 4098793"/>
                <a:gd name="connsiteY11" fmla="*/ 1878437 h 1878437"/>
                <a:gd name="connsiteX12" fmla="*/ 0 w 4098793"/>
                <a:gd name="connsiteY12" fmla="*/ 1878437 h 1878437"/>
                <a:gd name="connsiteX13" fmla="*/ 0 w 4098793"/>
                <a:gd name="connsiteY13" fmla="*/ 782682 h 1878437"/>
                <a:gd name="connsiteX14" fmla="*/ 0 w 4098793"/>
                <a:gd name="connsiteY14" fmla="*/ 313073 h 1878437"/>
                <a:gd name="connsiteX15" fmla="*/ 0 w 4098793"/>
                <a:gd name="connsiteY15" fmla="*/ 313073 h 1878437"/>
                <a:gd name="connsiteX16" fmla="*/ 0 w 4098793"/>
                <a:gd name="connsiteY16" fmla="*/ 0 h 1878437"/>
                <a:gd name="connsiteX0" fmla="*/ 0 w 4098793"/>
                <a:gd name="connsiteY0" fmla="*/ 0 h 1878437"/>
                <a:gd name="connsiteX1" fmla="*/ 2390963 w 4098793"/>
                <a:gd name="connsiteY1" fmla="*/ 0 h 1878437"/>
                <a:gd name="connsiteX2" fmla="*/ 2635525 w 4098793"/>
                <a:gd name="connsiteY2" fmla="*/ 5170 h 1878437"/>
                <a:gd name="connsiteX3" fmla="*/ 2860184 w 4098793"/>
                <a:gd name="connsiteY3" fmla="*/ 0 h 1878437"/>
                <a:gd name="connsiteX4" fmla="*/ 4098793 w 4098793"/>
                <a:gd name="connsiteY4" fmla="*/ 0 h 1878437"/>
                <a:gd name="connsiteX5" fmla="*/ 4098793 w 4098793"/>
                <a:gd name="connsiteY5" fmla="*/ 313073 h 1878437"/>
                <a:gd name="connsiteX6" fmla="*/ 4098793 w 4098793"/>
                <a:gd name="connsiteY6" fmla="*/ 313073 h 1878437"/>
                <a:gd name="connsiteX7" fmla="*/ 4098793 w 4098793"/>
                <a:gd name="connsiteY7" fmla="*/ 782682 h 1878437"/>
                <a:gd name="connsiteX8" fmla="*/ 4098793 w 4098793"/>
                <a:gd name="connsiteY8" fmla="*/ 1878437 h 1878437"/>
                <a:gd name="connsiteX9" fmla="*/ 3415661 w 4098793"/>
                <a:gd name="connsiteY9" fmla="*/ 1878437 h 1878437"/>
                <a:gd name="connsiteX10" fmla="*/ 2390963 w 4098793"/>
                <a:gd name="connsiteY10" fmla="*/ 1878437 h 1878437"/>
                <a:gd name="connsiteX11" fmla="*/ 2390963 w 4098793"/>
                <a:gd name="connsiteY11" fmla="*/ 1878437 h 1878437"/>
                <a:gd name="connsiteX12" fmla="*/ 0 w 4098793"/>
                <a:gd name="connsiteY12" fmla="*/ 1878437 h 1878437"/>
                <a:gd name="connsiteX13" fmla="*/ 0 w 4098793"/>
                <a:gd name="connsiteY13" fmla="*/ 782682 h 1878437"/>
                <a:gd name="connsiteX14" fmla="*/ 0 w 4098793"/>
                <a:gd name="connsiteY14" fmla="*/ 313073 h 1878437"/>
                <a:gd name="connsiteX15" fmla="*/ 0 w 4098793"/>
                <a:gd name="connsiteY15" fmla="*/ 313073 h 1878437"/>
                <a:gd name="connsiteX16" fmla="*/ 0 w 4098793"/>
                <a:gd name="connsiteY16" fmla="*/ 0 h 1878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098793" h="1878437">
                  <a:moveTo>
                    <a:pt x="0" y="0"/>
                  </a:moveTo>
                  <a:lnTo>
                    <a:pt x="2390963" y="0"/>
                  </a:lnTo>
                  <a:lnTo>
                    <a:pt x="2635525" y="5170"/>
                  </a:lnTo>
                  <a:lnTo>
                    <a:pt x="2860184" y="0"/>
                  </a:lnTo>
                  <a:lnTo>
                    <a:pt x="4098793" y="0"/>
                  </a:lnTo>
                  <a:lnTo>
                    <a:pt x="4098793" y="313073"/>
                  </a:lnTo>
                  <a:lnTo>
                    <a:pt x="4098793" y="313073"/>
                  </a:lnTo>
                  <a:lnTo>
                    <a:pt x="4098793" y="782682"/>
                  </a:lnTo>
                  <a:lnTo>
                    <a:pt x="4098793" y="1878437"/>
                  </a:lnTo>
                  <a:lnTo>
                    <a:pt x="3415661" y="1878437"/>
                  </a:lnTo>
                  <a:lnTo>
                    <a:pt x="2390963" y="1878437"/>
                  </a:lnTo>
                  <a:lnTo>
                    <a:pt x="2390963" y="1878437"/>
                  </a:lnTo>
                  <a:lnTo>
                    <a:pt x="0" y="1878437"/>
                  </a:lnTo>
                  <a:lnTo>
                    <a:pt x="0" y="782682"/>
                  </a:lnTo>
                  <a:lnTo>
                    <a:pt x="0" y="313073"/>
                  </a:lnTo>
                  <a:lnTo>
                    <a:pt x="0" y="313073"/>
                  </a:lnTo>
                  <a:lnTo>
                    <a:pt x="0" y="0"/>
                  </a:lnTo>
                  <a:close/>
                </a:path>
              </a:pathLst>
            </a:custGeom>
            <a:solidFill>
              <a:srgbClr val="F8FAFE"/>
            </a:solidFill>
            <a:ln>
              <a:solidFill>
                <a:srgbClr val="234B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cxnSp>
          <p:nvCxnSpPr>
            <p:cNvPr id="36" name="直線矢印コネクタ 35"/>
            <p:cNvCxnSpPr>
              <a:stCxn id="41" idx="3"/>
              <a:endCxn id="42" idx="1"/>
            </p:cNvCxnSpPr>
            <p:nvPr/>
          </p:nvCxnSpPr>
          <p:spPr>
            <a:xfrm flipV="1">
              <a:off x="796940" y="3747729"/>
              <a:ext cx="397208" cy="5484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41" idx="3"/>
              <a:endCxn id="43" idx="1"/>
            </p:cNvCxnSpPr>
            <p:nvPr/>
          </p:nvCxnSpPr>
          <p:spPr>
            <a:xfrm flipV="1">
              <a:off x="796940" y="4296216"/>
              <a:ext cx="397208"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42" idx="3"/>
              <a:endCxn id="44" idx="1"/>
            </p:cNvCxnSpPr>
            <p:nvPr/>
          </p:nvCxnSpPr>
          <p:spPr>
            <a:xfrm>
              <a:off x="1433046" y="3747729"/>
              <a:ext cx="395410" cy="55620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stCxn id="43" idx="3"/>
              <a:endCxn id="44" idx="1"/>
            </p:cNvCxnSpPr>
            <p:nvPr/>
          </p:nvCxnSpPr>
          <p:spPr>
            <a:xfrm>
              <a:off x="1433046" y="4296216"/>
              <a:ext cx="395410" cy="772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a:stCxn id="44" idx="3"/>
              <a:endCxn id="45" idx="1"/>
            </p:cNvCxnSpPr>
            <p:nvPr/>
          </p:nvCxnSpPr>
          <p:spPr>
            <a:xfrm>
              <a:off x="2067354" y="4303937"/>
              <a:ext cx="207562"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a:off x="558042" y="4177502"/>
              <a:ext cx="238898" cy="237429"/>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42" name="正方形/長方形 41"/>
            <p:cNvSpPr/>
            <p:nvPr/>
          </p:nvSpPr>
          <p:spPr>
            <a:xfrm>
              <a:off x="1194148" y="3629014"/>
              <a:ext cx="238898" cy="237429"/>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43" name="正方形/長方形 42"/>
            <p:cNvSpPr/>
            <p:nvPr/>
          </p:nvSpPr>
          <p:spPr>
            <a:xfrm>
              <a:off x="1194148" y="4177501"/>
              <a:ext cx="238898" cy="237429"/>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44" name="正方形/長方形 43"/>
            <p:cNvSpPr/>
            <p:nvPr/>
          </p:nvSpPr>
          <p:spPr>
            <a:xfrm>
              <a:off x="1828456" y="4185222"/>
              <a:ext cx="238898" cy="237429"/>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45" name="正方形/長方形 44"/>
            <p:cNvSpPr/>
            <p:nvPr/>
          </p:nvSpPr>
          <p:spPr>
            <a:xfrm>
              <a:off x="2274916" y="4185222"/>
              <a:ext cx="238898" cy="237429"/>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46" name="正方形/長方形 45"/>
            <p:cNvSpPr/>
            <p:nvPr/>
          </p:nvSpPr>
          <p:spPr>
            <a:xfrm>
              <a:off x="1190100" y="4724932"/>
              <a:ext cx="238898" cy="237429"/>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47" name="正方形/長方形 46"/>
            <p:cNvSpPr/>
            <p:nvPr/>
          </p:nvSpPr>
          <p:spPr>
            <a:xfrm>
              <a:off x="2711046" y="4185222"/>
              <a:ext cx="238898" cy="237429"/>
            </a:xfrm>
            <a:prstGeom prst="rect">
              <a:avLst/>
            </a:prstGeom>
            <a:solidFill>
              <a:srgbClr val="CFF1DA"/>
            </a:solidFill>
            <a:ln w="38100">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cxnSp>
          <p:nvCxnSpPr>
            <p:cNvPr id="48" name="直線矢印コネクタ 47"/>
            <p:cNvCxnSpPr>
              <a:stCxn id="45" idx="3"/>
              <a:endCxn id="47" idx="1"/>
            </p:cNvCxnSpPr>
            <p:nvPr/>
          </p:nvCxnSpPr>
          <p:spPr>
            <a:xfrm>
              <a:off x="2513814" y="4303937"/>
              <a:ext cx="197232"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a:stCxn id="41" idx="3"/>
              <a:endCxn id="46" idx="1"/>
            </p:cNvCxnSpPr>
            <p:nvPr/>
          </p:nvCxnSpPr>
          <p:spPr>
            <a:xfrm>
              <a:off x="796940" y="4296217"/>
              <a:ext cx="393160" cy="54743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a:stCxn id="46" idx="3"/>
              <a:endCxn id="44" idx="1"/>
            </p:cNvCxnSpPr>
            <p:nvPr/>
          </p:nvCxnSpPr>
          <p:spPr>
            <a:xfrm flipV="1">
              <a:off x="1428998" y="4303937"/>
              <a:ext cx="399458" cy="53971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p:txBody>
          <a:bodyPr/>
          <a:lstStyle/>
          <a:p>
            <a:r>
              <a:rPr kumimoji="1" lang="ja-JP" altLang="en-US" dirty="0" smtClean="0"/>
              <a:t>手法の概要</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1020833382"/>
              </p:ext>
            </p:extLst>
          </p:nvPr>
        </p:nvGraphicFramePr>
        <p:xfrm>
          <a:off x="4355975" y="4332717"/>
          <a:ext cx="4274860" cy="1820941"/>
        </p:xfrm>
        <a:graphic>
          <a:graphicData uri="http://schemas.openxmlformats.org/drawingml/2006/table">
            <a:tbl>
              <a:tblPr firstRow="1" firstCol="1" bandRow="1">
                <a:tableStyleId>{93296810-A885-4BE3-A3E7-6D5BEEA58F35}</a:tableStyleId>
              </a:tblPr>
              <a:tblGrid>
                <a:gridCol w="1068715"/>
                <a:gridCol w="1068715"/>
                <a:gridCol w="1068715"/>
                <a:gridCol w="1068715"/>
              </a:tblGrid>
              <a:tr h="454306">
                <a:tc>
                  <a:txBody>
                    <a:bodyPr/>
                    <a:lstStyle/>
                    <a:p>
                      <a:pPr algn="ctr"/>
                      <a:endParaRPr kumimoji="1" lang="ja-JP" altLang="en-US" sz="2200" dirty="0">
                        <a:latin typeface="HGPｺﾞｼｯｸE" panose="020B0900000000000000" pitchFamily="50" charset="-128"/>
                        <a:ea typeface="HGPｺﾞｼｯｸE" panose="020B0900000000000000" pitchFamily="50" charset="-128"/>
                      </a:endParaRPr>
                    </a:p>
                  </a:txBody>
                  <a:tcPr marL="112021" marR="112021" marT="56010" marB="56010">
                    <a:solidFill>
                      <a:srgbClr val="002060"/>
                    </a:solidFill>
                  </a:tcPr>
                </a:tc>
                <a:tc>
                  <a:txBody>
                    <a:bodyPr/>
                    <a:lstStyle/>
                    <a:p>
                      <a:pPr algn="ctr"/>
                      <a:r>
                        <a:rPr kumimoji="1" lang="ja-JP" altLang="en-US" sz="2200" dirty="0" smtClean="0">
                          <a:latin typeface="HGPｺﾞｼｯｸE" panose="020B0900000000000000" pitchFamily="50" charset="-128"/>
                          <a:ea typeface="HGPｺﾞｼｯｸE" panose="020B0900000000000000" pitchFamily="50" charset="-128"/>
                        </a:rPr>
                        <a:t>入力</a:t>
                      </a:r>
                      <a:r>
                        <a:rPr kumimoji="1" lang="en-US" altLang="ja-JP" sz="2200" dirty="0" smtClean="0">
                          <a:latin typeface="HGPｺﾞｼｯｸE" panose="020B0900000000000000" pitchFamily="50" charset="-128"/>
                          <a:ea typeface="HGPｺﾞｼｯｸE" panose="020B0900000000000000" pitchFamily="50" charset="-128"/>
                        </a:rPr>
                        <a:t>A</a:t>
                      </a:r>
                      <a:endParaRPr kumimoji="1" lang="ja-JP" altLang="en-US" sz="2200" dirty="0">
                        <a:latin typeface="HGPｺﾞｼｯｸE" panose="020B0900000000000000" pitchFamily="50" charset="-128"/>
                        <a:ea typeface="HGPｺﾞｼｯｸE" panose="020B0900000000000000" pitchFamily="50" charset="-128"/>
                      </a:endParaRPr>
                    </a:p>
                  </a:txBody>
                  <a:tcPr marL="112021" marR="112021" marT="56010" marB="56010">
                    <a:solidFill>
                      <a:srgbClr val="002060"/>
                    </a:solidFill>
                  </a:tcPr>
                </a:tc>
                <a:tc>
                  <a:txBody>
                    <a:bodyPr/>
                    <a:lstStyle/>
                    <a:p>
                      <a:pPr algn="ctr"/>
                      <a:r>
                        <a:rPr kumimoji="1" lang="ja-JP" altLang="en-US" sz="2200" dirty="0" smtClean="0">
                          <a:latin typeface="HGPｺﾞｼｯｸE" panose="020B0900000000000000" pitchFamily="50" charset="-128"/>
                          <a:ea typeface="HGPｺﾞｼｯｸE" panose="020B0900000000000000" pitchFamily="50" charset="-128"/>
                        </a:rPr>
                        <a:t>入力</a:t>
                      </a:r>
                      <a:r>
                        <a:rPr kumimoji="1" lang="en-US" altLang="ja-JP" sz="2200" dirty="0" smtClean="0">
                          <a:latin typeface="HGPｺﾞｼｯｸE" panose="020B0900000000000000" pitchFamily="50" charset="-128"/>
                          <a:ea typeface="HGPｺﾞｼｯｸE" panose="020B0900000000000000" pitchFamily="50" charset="-128"/>
                        </a:rPr>
                        <a:t>B</a:t>
                      </a:r>
                      <a:endParaRPr kumimoji="1" lang="ja-JP" altLang="en-US" sz="2200" dirty="0">
                        <a:latin typeface="HGPｺﾞｼｯｸE" panose="020B0900000000000000" pitchFamily="50" charset="-128"/>
                        <a:ea typeface="HGPｺﾞｼｯｸE" panose="020B0900000000000000" pitchFamily="50" charset="-128"/>
                      </a:endParaRPr>
                    </a:p>
                  </a:txBody>
                  <a:tcPr marL="112021" marR="112021" marT="56010" marB="56010">
                    <a:solidFill>
                      <a:srgbClr val="002060"/>
                    </a:solidFill>
                  </a:tcPr>
                </a:tc>
                <a:tc>
                  <a:txBody>
                    <a:bodyPr/>
                    <a:lstStyle/>
                    <a:p>
                      <a:pPr algn="ctr"/>
                      <a:r>
                        <a:rPr kumimoji="1" lang="ja-JP" altLang="en-US" sz="2200" dirty="0" smtClean="0">
                          <a:latin typeface="HGPｺﾞｼｯｸE" panose="020B0900000000000000" pitchFamily="50" charset="-128"/>
                          <a:ea typeface="HGPｺﾞｼｯｸE" panose="020B0900000000000000" pitchFamily="50" charset="-128"/>
                        </a:rPr>
                        <a:t>入力</a:t>
                      </a:r>
                      <a:r>
                        <a:rPr kumimoji="1" lang="en-US" altLang="ja-JP" sz="2200" dirty="0" smtClean="0">
                          <a:latin typeface="HGPｺﾞｼｯｸE" panose="020B0900000000000000" pitchFamily="50" charset="-128"/>
                          <a:ea typeface="HGPｺﾞｼｯｸE" panose="020B0900000000000000" pitchFamily="50" charset="-128"/>
                        </a:rPr>
                        <a:t>C</a:t>
                      </a:r>
                      <a:endParaRPr kumimoji="1" lang="ja-JP" altLang="en-US" sz="2200" dirty="0">
                        <a:latin typeface="HGPｺﾞｼｯｸE" panose="020B0900000000000000" pitchFamily="50" charset="-128"/>
                        <a:ea typeface="HGPｺﾞｼｯｸE" panose="020B0900000000000000" pitchFamily="50" charset="-128"/>
                      </a:endParaRPr>
                    </a:p>
                  </a:txBody>
                  <a:tcPr marL="112021" marR="112021" marT="56010" marB="56010">
                    <a:solidFill>
                      <a:srgbClr val="002060"/>
                    </a:solidFill>
                  </a:tcPr>
                </a:tc>
              </a:tr>
              <a:tr h="454306">
                <a:tc>
                  <a:txBody>
                    <a:bodyPr/>
                    <a:lstStyle/>
                    <a:p>
                      <a:pPr algn="ctr"/>
                      <a:r>
                        <a:rPr kumimoji="1" lang="ja-JP" altLang="en-US" sz="2200" dirty="0" smtClean="0">
                          <a:latin typeface="HGPｺﾞｼｯｸE" panose="020B0900000000000000" pitchFamily="50" charset="-128"/>
                          <a:ea typeface="HGPｺﾞｼｯｸE" panose="020B0900000000000000" pitchFamily="50" charset="-128"/>
                        </a:rPr>
                        <a:t>出力</a:t>
                      </a:r>
                      <a:r>
                        <a:rPr kumimoji="1" lang="en-US" altLang="ja-JP" sz="2200" dirty="0" smtClean="0">
                          <a:latin typeface="HGPｺﾞｼｯｸE" panose="020B0900000000000000" pitchFamily="50" charset="-128"/>
                          <a:ea typeface="HGPｺﾞｼｯｸE" panose="020B0900000000000000" pitchFamily="50" charset="-128"/>
                        </a:rPr>
                        <a:t>A</a:t>
                      </a:r>
                      <a:endParaRPr kumimoji="1" lang="ja-JP" altLang="en-US" sz="2200" dirty="0">
                        <a:latin typeface="HGPｺﾞｼｯｸE" panose="020B0900000000000000" pitchFamily="50" charset="-128"/>
                        <a:ea typeface="HGPｺﾞｼｯｸE" panose="020B0900000000000000" pitchFamily="50" charset="-128"/>
                      </a:endParaRPr>
                    </a:p>
                  </a:txBody>
                  <a:tcPr marL="112021" marR="112021" marT="56010" marB="56010">
                    <a:solidFill>
                      <a:srgbClr val="002060"/>
                    </a:solidFill>
                  </a:tcPr>
                </a:tc>
                <a:tc>
                  <a:txBody>
                    <a:bodyPr/>
                    <a:lstStyle/>
                    <a:p>
                      <a:pPr algn="ctr"/>
                      <a:r>
                        <a:rPr kumimoji="1" lang="en-US" altLang="ja-JP" sz="2200" b="1" dirty="0" smtClean="0">
                          <a:latin typeface="HGPｺﾞｼｯｸE" panose="020B0900000000000000" pitchFamily="50" charset="-128"/>
                          <a:ea typeface="HGPｺﾞｼｯｸE" panose="020B0900000000000000" pitchFamily="50" charset="-128"/>
                        </a:rPr>
                        <a:t>T</a:t>
                      </a:r>
                      <a:endParaRPr kumimoji="1" lang="ja-JP" altLang="en-US" sz="2200" b="1" dirty="0">
                        <a:latin typeface="HGPｺﾞｼｯｸE" panose="020B0900000000000000" pitchFamily="50" charset="-128"/>
                        <a:ea typeface="HGPｺﾞｼｯｸE" panose="020B0900000000000000" pitchFamily="50" charset="-128"/>
                      </a:endParaRPr>
                    </a:p>
                  </a:txBody>
                  <a:tcPr marL="112021" marR="112021" marT="56010" marB="56010"/>
                </a:tc>
                <a:tc>
                  <a:txBody>
                    <a:bodyPr/>
                    <a:lstStyle/>
                    <a:p>
                      <a:pPr algn="ctr"/>
                      <a:r>
                        <a:rPr kumimoji="1" lang="en-US" altLang="ja-JP" sz="2200" b="1" dirty="0" smtClean="0">
                          <a:latin typeface="HGPｺﾞｼｯｸE" panose="020B0900000000000000" pitchFamily="50" charset="-128"/>
                          <a:ea typeface="HGPｺﾞｼｯｸE" panose="020B0900000000000000" pitchFamily="50" charset="-128"/>
                        </a:rPr>
                        <a:t>T</a:t>
                      </a:r>
                      <a:endParaRPr kumimoji="1" lang="ja-JP" altLang="en-US" sz="2200" b="1" dirty="0">
                        <a:latin typeface="HGPｺﾞｼｯｸE" panose="020B0900000000000000" pitchFamily="50" charset="-128"/>
                        <a:ea typeface="HGPｺﾞｼｯｸE" panose="020B0900000000000000" pitchFamily="50" charset="-128"/>
                      </a:endParaRPr>
                    </a:p>
                  </a:txBody>
                  <a:tcPr marL="112021" marR="112021" marT="56010" marB="56010"/>
                </a:tc>
                <a:tc>
                  <a:txBody>
                    <a:bodyPr/>
                    <a:lstStyle/>
                    <a:p>
                      <a:pPr algn="ctr"/>
                      <a:r>
                        <a:rPr kumimoji="1" lang="en-US" altLang="ja-JP" sz="2200" b="1" dirty="0" smtClean="0">
                          <a:latin typeface="HGPｺﾞｼｯｸE" panose="020B0900000000000000" pitchFamily="50" charset="-128"/>
                          <a:ea typeface="HGPｺﾞｼｯｸE" panose="020B0900000000000000" pitchFamily="50" charset="-128"/>
                        </a:rPr>
                        <a:t>T</a:t>
                      </a:r>
                      <a:endParaRPr kumimoji="1" lang="ja-JP" altLang="en-US" sz="2200" b="1" dirty="0">
                        <a:latin typeface="HGPｺﾞｼｯｸE" panose="020B0900000000000000" pitchFamily="50" charset="-128"/>
                        <a:ea typeface="HGPｺﾞｼｯｸE" panose="020B0900000000000000" pitchFamily="50" charset="-128"/>
                      </a:endParaRPr>
                    </a:p>
                  </a:txBody>
                  <a:tcPr marL="112021" marR="112021" marT="56010" marB="56010"/>
                </a:tc>
              </a:tr>
              <a:tr h="454306">
                <a:tc>
                  <a:txBody>
                    <a:bodyPr/>
                    <a:lstStyle/>
                    <a:p>
                      <a:pPr algn="ctr"/>
                      <a:r>
                        <a:rPr kumimoji="1" lang="ja-JP" altLang="en-US" sz="2200" dirty="0" smtClean="0">
                          <a:latin typeface="HGPｺﾞｼｯｸE" panose="020B0900000000000000" pitchFamily="50" charset="-128"/>
                          <a:ea typeface="HGPｺﾞｼｯｸE" panose="020B0900000000000000" pitchFamily="50" charset="-128"/>
                        </a:rPr>
                        <a:t>出力</a:t>
                      </a:r>
                      <a:r>
                        <a:rPr kumimoji="1" lang="en-US" altLang="ja-JP" sz="2200" dirty="0" smtClean="0">
                          <a:latin typeface="HGPｺﾞｼｯｸE" panose="020B0900000000000000" pitchFamily="50" charset="-128"/>
                          <a:ea typeface="HGPｺﾞｼｯｸE" panose="020B0900000000000000" pitchFamily="50" charset="-128"/>
                        </a:rPr>
                        <a:t>B</a:t>
                      </a:r>
                      <a:endParaRPr kumimoji="1" lang="ja-JP" altLang="en-US" sz="2200" dirty="0">
                        <a:latin typeface="HGPｺﾞｼｯｸE" panose="020B0900000000000000" pitchFamily="50" charset="-128"/>
                        <a:ea typeface="HGPｺﾞｼｯｸE" panose="020B0900000000000000" pitchFamily="50" charset="-128"/>
                      </a:endParaRPr>
                    </a:p>
                  </a:txBody>
                  <a:tcPr marL="112021" marR="112021" marT="56010" marB="56010">
                    <a:solidFill>
                      <a:srgbClr val="002060"/>
                    </a:solidFill>
                  </a:tcPr>
                </a:tc>
                <a:tc>
                  <a:txBody>
                    <a:bodyPr/>
                    <a:lstStyle/>
                    <a:p>
                      <a:pPr algn="ctr"/>
                      <a:r>
                        <a:rPr kumimoji="1" lang="en-US" altLang="ja-JP" sz="2200" b="1" dirty="0" smtClean="0">
                          <a:latin typeface="HGPｺﾞｼｯｸE" panose="020B0900000000000000" pitchFamily="50" charset="-128"/>
                          <a:ea typeface="HGPｺﾞｼｯｸE" panose="020B0900000000000000" pitchFamily="50" charset="-128"/>
                        </a:rPr>
                        <a:t>T</a:t>
                      </a:r>
                      <a:endParaRPr kumimoji="1" lang="ja-JP" altLang="en-US" sz="2200" b="1" dirty="0">
                        <a:latin typeface="HGPｺﾞｼｯｸE" panose="020B0900000000000000" pitchFamily="50" charset="-128"/>
                        <a:ea typeface="HGPｺﾞｼｯｸE" panose="020B0900000000000000" pitchFamily="50" charset="-128"/>
                      </a:endParaRPr>
                    </a:p>
                  </a:txBody>
                  <a:tcPr marL="112021" marR="112021" marT="56010" marB="56010"/>
                </a:tc>
                <a:tc>
                  <a:txBody>
                    <a:bodyPr/>
                    <a:lstStyle/>
                    <a:p>
                      <a:pPr algn="ctr"/>
                      <a:r>
                        <a:rPr kumimoji="1" lang="en-US" altLang="ja-JP" sz="2200" b="1" dirty="0" smtClean="0">
                          <a:latin typeface="HGPｺﾞｼｯｸE" panose="020B0900000000000000" pitchFamily="50" charset="-128"/>
                          <a:ea typeface="HGPｺﾞｼｯｸE" panose="020B0900000000000000" pitchFamily="50" charset="-128"/>
                        </a:rPr>
                        <a:t>T</a:t>
                      </a:r>
                      <a:endParaRPr kumimoji="1" lang="ja-JP" altLang="en-US" sz="2200" b="1" dirty="0">
                        <a:latin typeface="HGPｺﾞｼｯｸE" panose="020B0900000000000000" pitchFamily="50" charset="-128"/>
                        <a:ea typeface="HGPｺﾞｼｯｸE" panose="020B0900000000000000" pitchFamily="50" charset="-128"/>
                      </a:endParaRPr>
                    </a:p>
                  </a:txBody>
                  <a:tcPr marL="112021" marR="112021" marT="56010" marB="56010"/>
                </a:tc>
                <a:tc>
                  <a:txBody>
                    <a:bodyPr/>
                    <a:lstStyle/>
                    <a:p>
                      <a:pPr algn="ctr"/>
                      <a:r>
                        <a:rPr kumimoji="1" lang="en-US" altLang="ja-JP" sz="2200" b="1" dirty="0" smtClean="0">
                          <a:latin typeface="HGPｺﾞｼｯｸE" panose="020B0900000000000000" pitchFamily="50" charset="-128"/>
                          <a:ea typeface="HGPｺﾞｼｯｸE" panose="020B0900000000000000" pitchFamily="50" charset="-128"/>
                        </a:rPr>
                        <a:t>T</a:t>
                      </a:r>
                      <a:endParaRPr kumimoji="1" lang="ja-JP" altLang="en-US" sz="2200" b="1" dirty="0">
                        <a:latin typeface="HGPｺﾞｼｯｸE" panose="020B0900000000000000" pitchFamily="50" charset="-128"/>
                        <a:ea typeface="HGPｺﾞｼｯｸE" panose="020B0900000000000000" pitchFamily="50" charset="-128"/>
                      </a:endParaRPr>
                    </a:p>
                  </a:txBody>
                  <a:tcPr marL="112021" marR="112021" marT="56010" marB="56010"/>
                </a:tc>
              </a:tr>
              <a:tr h="458023">
                <a:tc>
                  <a:txBody>
                    <a:bodyPr/>
                    <a:lstStyle/>
                    <a:p>
                      <a:pPr algn="ctr"/>
                      <a:r>
                        <a:rPr kumimoji="1" lang="ja-JP" altLang="en-US" sz="2200" dirty="0" smtClean="0">
                          <a:latin typeface="HGPｺﾞｼｯｸE" panose="020B0900000000000000" pitchFamily="50" charset="-128"/>
                          <a:ea typeface="HGPｺﾞｼｯｸE" panose="020B0900000000000000" pitchFamily="50" charset="-128"/>
                        </a:rPr>
                        <a:t>出力</a:t>
                      </a:r>
                      <a:r>
                        <a:rPr kumimoji="1" lang="en-US" altLang="ja-JP" sz="2200" dirty="0" smtClean="0">
                          <a:latin typeface="HGPｺﾞｼｯｸE" panose="020B0900000000000000" pitchFamily="50" charset="-128"/>
                          <a:ea typeface="HGPｺﾞｼｯｸE" panose="020B0900000000000000" pitchFamily="50" charset="-128"/>
                        </a:rPr>
                        <a:t>C</a:t>
                      </a:r>
                      <a:endParaRPr kumimoji="1" lang="ja-JP" altLang="en-US" sz="2200" dirty="0">
                        <a:latin typeface="HGPｺﾞｼｯｸE" panose="020B0900000000000000" pitchFamily="50" charset="-128"/>
                        <a:ea typeface="HGPｺﾞｼｯｸE" panose="020B0900000000000000" pitchFamily="50" charset="-128"/>
                      </a:endParaRPr>
                    </a:p>
                  </a:txBody>
                  <a:tcPr marL="112021" marR="112021" marT="56010" marB="56010">
                    <a:solidFill>
                      <a:srgbClr val="002060"/>
                    </a:solidFill>
                  </a:tcPr>
                </a:tc>
                <a:tc>
                  <a:txBody>
                    <a:bodyPr/>
                    <a:lstStyle/>
                    <a:p>
                      <a:pPr algn="ctr"/>
                      <a:r>
                        <a:rPr kumimoji="1" lang="en-US" altLang="ja-JP" sz="2200" b="1" dirty="0" smtClean="0">
                          <a:latin typeface="HGPｺﾞｼｯｸE" panose="020B0900000000000000" pitchFamily="50" charset="-128"/>
                          <a:ea typeface="HGPｺﾞｼｯｸE" panose="020B0900000000000000" pitchFamily="50" charset="-128"/>
                        </a:rPr>
                        <a:t>T</a:t>
                      </a:r>
                      <a:endParaRPr kumimoji="1" lang="ja-JP" altLang="en-US" sz="2200" b="1" dirty="0">
                        <a:latin typeface="HGPｺﾞｼｯｸE" panose="020B0900000000000000" pitchFamily="50" charset="-128"/>
                        <a:ea typeface="HGPｺﾞｼｯｸE" panose="020B0900000000000000" pitchFamily="50" charset="-128"/>
                      </a:endParaRPr>
                    </a:p>
                  </a:txBody>
                  <a:tcPr marL="112021" marR="112021" marT="56010" marB="56010"/>
                </a:tc>
                <a:tc>
                  <a:txBody>
                    <a:bodyPr/>
                    <a:lstStyle/>
                    <a:p>
                      <a:pPr algn="ctr"/>
                      <a:endParaRPr kumimoji="1" lang="ja-JP" altLang="en-US" sz="2200" b="1" dirty="0">
                        <a:latin typeface="HGPｺﾞｼｯｸE" panose="020B0900000000000000" pitchFamily="50" charset="-128"/>
                        <a:ea typeface="HGPｺﾞｼｯｸE" panose="020B0900000000000000" pitchFamily="50" charset="-128"/>
                      </a:endParaRPr>
                    </a:p>
                  </a:txBody>
                  <a:tcPr marL="112021" marR="112021" marT="56010" marB="56010"/>
                </a:tc>
                <a:tc>
                  <a:txBody>
                    <a:bodyPr/>
                    <a:lstStyle/>
                    <a:p>
                      <a:pPr algn="ctr"/>
                      <a:endParaRPr kumimoji="1" lang="ja-JP" altLang="en-US" sz="2200" b="1" dirty="0">
                        <a:latin typeface="HGPｺﾞｼｯｸE" panose="020B0900000000000000" pitchFamily="50" charset="-128"/>
                        <a:ea typeface="HGPｺﾞｼｯｸE" panose="020B0900000000000000" pitchFamily="50" charset="-128"/>
                      </a:endParaRPr>
                    </a:p>
                  </a:txBody>
                  <a:tcPr marL="112021" marR="112021" marT="56010" marB="56010"/>
                </a:tc>
              </a:tr>
            </a:tbl>
          </a:graphicData>
        </a:graphic>
      </p:graphicFrame>
      <p:sp>
        <p:nvSpPr>
          <p:cNvPr id="5" name="コンテンツ プレースホルダー 2"/>
          <p:cNvSpPr txBox="1">
            <a:spLocks/>
          </p:cNvSpPr>
          <p:nvPr/>
        </p:nvSpPr>
        <p:spPr bwMode="auto">
          <a:xfrm>
            <a:off x="470506" y="1628800"/>
            <a:ext cx="8229600"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kern="0" dirty="0" smtClean="0"/>
              <a:t>バッチ処理システムの</a:t>
            </a:r>
            <a:r>
              <a:rPr lang="ja-JP" altLang="en-US" u="sng" kern="0" dirty="0" smtClean="0"/>
              <a:t>動作の概要</a:t>
            </a:r>
            <a:r>
              <a:rPr lang="ja-JP" altLang="en-US" kern="0" dirty="0" smtClean="0"/>
              <a:t>の理解を支援する手法</a:t>
            </a:r>
            <a:endParaRPr lang="en-US" altLang="ja-JP" kern="0" dirty="0" smtClean="0"/>
          </a:p>
        </p:txBody>
      </p:sp>
      <p:sp>
        <p:nvSpPr>
          <p:cNvPr id="52" name="コンテンツ プレースホルダー 2"/>
          <p:cNvSpPr txBox="1">
            <a:spLocks/>
          </p:cNvSpPr>
          <p:nvPr/>
        </p:nvSpPr>
        <p:spPr bwMode="auto">
          <a:xfrm>
            <a:off x="3859649" y="2852935"/>
            <a:ext cx="4456767" cy="9190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kern="0" dirty="0" smtClean="0"/>
              <a:t>ジョブネットの入力データセットと</a:t>
            </a:r>
            <a:endParaRPr lang="en-US" altLang="ja-JP" kern="0" dirty="0" smtClean="0"/>
          </a:p>
          <a:p>
            <a:pPr marL="0" indent="0">
              <a:buNone/>
            </a:pPr>
            <a:r>
              <a:rPr lang="ja-JP" altLang="en-US" kern="0" dirty="0" smtClean="0"/>
              <a:t>出力データセットの対応表</a:t>
            </a:r>
            <a:endParaRPr lang="en-US" altLang="ja-JP" kern="0" dirty="0" smtClean="0"/>
          </a:p>
        </p:txBody>
      </p:sp>
      <p:sp>
        <p:nvSpPr>
          <p:cNvPr id="54" name="正方形/長方形 53"/>
          <p:cNvSpPr/>
          <p:nvPr/>
        </p:nvSpPr>
        <p:spPr>
          <a:xfrm>
            <a:off x="446459" y="2484298"/>
            <a:ext cx="1009497" cy="368638"/>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5" name="テキスト ボックス 54"/>
          <p:cNvSpPr txBox="1"/>
          <p:nvPr/>
        </p:nvSpPr>
        <p:spPr>
          <a:xfrm>
            <a:off x="543258" y="2437784"/>
            <a:ext cx="797298" cy="461665"/>
          </a:xfrm>
          <a:prstGeom prst="rect">
            <a:avLst/>
          </a:prstGeom>
          <a:noFill/>
        </p:spPr>
        <p:txBody>
          <a:bodyPr wrap="square" rtlCol="0">
            <a:spAutoFit/>
          </a:bodyPr>
          <a:lstStyle/>
          <a:p>
            <a:pPr algn="just"/>
            <a:r>
              <a:rPr kumimoji="1" lang="ja-JP" altLang="en-US" sz="2400" dirty="0" smtClean="0">
                <a:solidFill>
                  <a:schemeClr val="bg1"/>
                </a:solidFill>
                <a:latin typeface="HGPｺﾞｼｯｸE" panose="020B0900000000000000" pitchFamily="50" charset="-128"/>
                <a:ea typeface="HGPｺﾞｼｯｸE" panose="020B0900000000000000" pitchFamily="50" charset="-128"/>
              </a:rPr>
              <a:t>入力</a:t>
            </a:r>
            <a:endParaRPr kumimoji="1" lang="ja-JP" altLang="en-US" sz="2400" dirty="0">
              <a:solidFill>
                <a:schemeClr val="bg1"/>
              </a:solidFill>
              <a:latin typeface="HGPｺﾞｼｯｸE" panose="020B0900000000000000" pitchFamily="50" charset="-128"/>
              <a:ea typeface="HGPｺﾞｼｯｸE" panose="020B0900000000000000" pitchFamily="50" charset="-128"/>
            </a:endParaRPr>
          </a:p>
        </p:txBody>
      </p:sp>
      <p:sp>
        <p:nvSpPr>
          <p:cNvPr id="56" name="コンテンツ プレースホルダー 2"/>
          <p:cNvSpPr txBox="1">
            <a:spLocks/>
          </p:cNvSpPr>
          <p:nvPr/>
        </p:nvSpPr>
        <p:spPr bwMode="auto">
          <a:xfrm>
            <a:off x="543258" y="2906634"/>
            <a:ext cx="2649892" cy="4595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kern="0" dirty="0" smtClean="0"/>
              <a:t>ジョブネットの情報</a:t>
            </a:r>
            <a:endParaRPr lang="en-US" altLang="ja-JP" kern="0" dirty="0" smtClean="0"/>
          </a:p>
        </p:txBody>
      </p:sp>
      <p:sp>
        <p:nvSpPr>
          <p:cNvPr id="57" name="正方形/長方形 56"/>
          <p:cNvSpPr/>
          <p:nvPr/>
        </p:nvSpPr>
        <p:spPr>
          <a:xfrm>
            <a:off x="3663887" y="2484298"/>
            <a:ext cx="1009497" cy="368638"/>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8" name="テキスト ボックス 57"/>
          <p:cNvSpPr txBox="1"/>
          <p:nvPr/>
        </p:nvSpPr>
        <p:spPr>
          <a:xfrm>
            <a:off x="3760686" y="2437784"/>
            <a:ext cx="797298" cy="461665"/>
          </a:xfrm>
          <a:prstGeom prst="rect">
            <a:avLst/>
          </a:prstGeom>
          <a:noFill/>
        </p:spPr>
        <p:txBody>
          <a:bodyPr wrap="square" rtlCol="0">
            <a:spAutoFit/>
          </a:bodyPr>
          <a:lstStyle/>
          <a:p>
            <a:pPr algn="just"/>
            <a:r>
              <a:rPr kumimoji="1" lang="ja-JP" altLang="en-US" sz="2400" dirty="0" smtClean="0">
                <a:solidFill>
                  <a:schemeClr val="bg1"/>
                </a:solidFill>
                <a:latin typeface="HGPｺﾞｼｯｸE" panose="020B0900000000000000" pitchFamily="50" charset="-128"/>
                <a:ea typeface="HGPｺﾞｼｯｸE" panose="020B0900000000000000" pitchFamily="50" charset="-128"/>
              </a:rPr>
              <a:t>出力</a:t>
            </a:r>
            <a:endParaRPr kumimoji="1" lang="ja-JP" altLang="en-US" sz="2400" dirty="0">
              <a:solidFill>
                <a:schemeClr val="bg1"/>
              </a:solidFill>
              <a:latin typeface="HGPｺﾞｼｯｸE" panose="020B0900000000000000" pitchFamily="50" charset="-128"/>
              <a:ea typeface="HGPｺﾞｼｯｸE" panose="020B0900000000000000" pitchFamily="50" charset="-128"/>
            </a:endParaRPr>
          </a:p>
        </p:txBody>
      </p:sp>
      <p:sp>
        <p:nvSpPr>
          <p:cNvPr id="20" name="右矢印 19"/>
          <p:cNvSpPr/>
          <p:nvPr/>
        </p:nvSpPr>
        <p:spPr>
          <a:xfrm>
            <a:off x="3193150" y="2551680"/>
            <a:ext cx="393825" cy="233871"/>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p:txBody>
          <a:bodyPr/>
          <a:lstStyle/>
          <a:p>
            <a:fld id="{BF0FB649-CAF6-47C7-8793-6679D20694D9}" type="slidenum">
              <a:rPr lang="en-US" altLang="ja-JP" smtClean="0"/>
              <a:pPr/>
              <a:t>7</a:t>
            </a:fld>
            <a:endParaRPr lang="en-US" altLang="ja-JP"/>
          </a:p>
        </p:txBody>
      </p:sp>
      <p:sp>
        <p:nvSpPr>
          <p:cNvPr id="59" name="テキスト ボックス 58"/>
          <p:cNvSpPr txBox="1"/>
          <p:nvPr/>
        </p:nvSpPr>
        <p:spPr>
          <a:xfrm>
            <a:off x="6076524" y="3925977"/>
            <a:ext cx="1819729" cy="369332"/>
          </a:xfrm>
          <a:prstGeom prst="rect">
            <a:avLst/>
          </a:prstGeom>
          <a:noFill/>
        </p:spPr>
        <p:txBody>
          <a:bodyPr wrap="none" rtlCol="0">
            <a:spAutoFit/>
          </a:bodyPr>
          <a:lstStyle/>
          <a:p>
            <a:r>
              <a:rPr kumimoji="1" lang="ja-JP" altLang="en-US" dirty="0" smtClean="0">
                <a:latin typeface="HGPｺﾞｼｯｸE" panose="020B0900000000000000" pitchFamily="50" charset="-128"/>
                <a:ea typeface="HGPｺﾞｼｯｸE" panose="020B0900000000000000" pitchFamily="50" charset="-128"/>
              </a:rPr>
              <a:t>入力データセット</a:t>
            </a:r>
            <a:endParaRPr kumimoji="1" lang="ja-JP" altLang="en-US" dirty="0">
              <a:latin typeface="HGPｺﾞｼｯｸE" panose="020B0900000000000000" pitchFamily="50" charset="-128"/>
              <a:ea typeface="HGPｺﾞｼｯｸE" panose="020B0900000000000000" pitchFamily="50" charset="-128"/>
            </a:endParaRPr>
          </a:p>
        </p:txBody>
      </p:sp>
      <p:sp>
        <p:nvSpPr>
          <p:cNvPr id="16" name="テキスト ボックス 15"/>
          <p:cNvSpPr txBox="1"/>
          <p:nvPr/>
        </p:nvSpPr>
        <p:spPr>
          <a:xfrm>
            <a:off x="3773978" y="4312771"/>
            <a:ext cx="461665" cy="1869342"/>
          </a:xfrm>
          <a:prstGeom prst="rect">
            <a:avLst/>
          </a:prstGeom>
          <a:noFill/>
        </p:spPr>
        <p:txBody>
          <a:bodyPr vert="eaVert" wrap="square" rtlCol="0">
            <a:spAutoFit/>
          </a:bodyPr>
          <a:lstStyle/>
          <a:p>
            <a:r>
              <a:rPr lang="ja-JP" altLang="en-US" dirty="0" smtClean="0">
                <a:latin typeface="HGPｺﾞｼｯｸE" panose="020B0900000000000000" pitchFamily="50" charset="-128"/>
                <a:ea typeface="HGPｺﾞｼｯｸE" panose="020B0900000000000000" pitchFamily="50" charset="-128"/>
              </a:rPr>
              <a:t>出力データセット</a:t>
            </a:r>
            <a:endParaRPr lang="ja-JP" altLang="en-US"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7829109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正方形/長方形 39"/>
          <p:cNvSpPr/>
          <p:nvPr/>
        </p:nvSpPr>
        <p:spPr>
          <a:xfrm>
            <a:off x="677831" y="3868030"/>
            <a:ext cx="1079305" cy="616913"/>
          </a:xfrm>
          <a:prstGeom prst="rect">
            <a:avLst/>
          </a:prstGeom>
          <a:solidFill>
            <a:srgbClr val="CFF1DA"/>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1991464" y="3850623"/>
            <a:ext cx="1079305" cy="1337652"/>
          </a:xfrm>
          <a:prstGeom prst="rect">
            <a:avLst/>
          </a:prstGeom>
          <a:solidFill>
            <a:srgbClr val="CFF1DA"/>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1988087" y="5418826"/>
            <a:ext cx="1079305" cy="616913"/>
          </a:xfrm>
          <a:prstGeom prst="rect">
            <a:avLst/>
          </a:prstGeom>
          <a:solidFill>
            <a:srgbClr val="CFF1DA"/>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1294867" y="2868704"/>
            <a:ext cx="1079305" cy="616913"/>
          </a:xfrm>
          <a:prstGeom prst="rect">
            <a:avLst/>
          </a:prstGeom>
          <a:solidFill>
            <a:srgbClr val="CFF1DA"/>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手順１</a:t>
            </a:r>
            <a:r>
              <a:rPr lang="en-US" altLang="ja-JP" dirty="0" smtClean="0"/>
              <a:t>. </a:t>
            </a:r>
            <a:r>
              <a:rPr lang="ja-JP" altLang="en-US" dirty="0" smtClean="0"/>
              <a:t>実行順序グラフの構築</a:t>
            </a:r>
            <a:endParaRPr kumimoji="1" lang="ja-JP" altLang="en-US" dirty="0"/>
          </a:p>
        </p:txBody>
      </p:sp>
      <p:sp>
        <p:nvSpPr>
          <p:cNvPr id="3" name="コンテンツ プレースホルダー 2"/>
          <p:cNvSpPr>
            <a:spLocks noGrp="1"/>
          </p:cNvSpPr>
          <p:nvPr>
            <p:ph idx="1"/>
          </p:nvPr>
        </p:nvSpPr>
        <p:spPr>
          <a:xfrm>
            <a:off x="457200" y="1600201"/>
            <a:ext cx="8229600" cy="460648"/>
          </a:xfrm>
        </p:spPr>
        <p:txBody>
          <a:bodyPr/>
          <a:lstStyle/>
          <a:p>
            <a:pPr marL="0" indent="0">
              <a:buNone/>
            </a:pPr>
            <a:r>
              <a:rPr kumimoji="1" lang="ja-JP" altLang="en-US" u="sng" dirty="0" smtClean="0"/>
              <a:t>ジョブステップ</a:t>
            </a:r>
            <a:r>
              <a:rPr kumimoji="1" lang="ja-JP" altLang="en-US" dirty="0" smtClean="0"/>
              <a:t>をノードとする実行順序グラフを構築</a:t>
            </a:r>
            <a:endParaRPr kumimoji="1" lang="ja-JP" altLang="en-US" dirty="0"/>
          </a:p>
        </p:txBody>
      </p:sp>
      <p:cxnSp>
        <p:nvCxnSpPr>
          <p:cNvPr id="27" name="直線矢印コネクタ 26"/>
          <p:cNvCxnSpPr>
            <a:endCxn id="40" idx="0"/>
          </p:cNvCxnSpPr>
          <p:nvPr/>
        </p:nvCxnSpPr>
        <p:spPr>
          <a:xfrm flipH="1">
            <a:off x="1217484" y="3485617"/>
            <a:ext cx="530855" cy="38241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40" idx="2"/>
            <a:endCxn id="151" idx="0"/>
          </p:cNvCxnSpPr>
          <p:nvPr/>
        </p:nvCxnSpPr>
        <p:spPr>
          <a:xfrm flipH="1">
            <a:off x="1217483" y="4484943"/>
            <a:ext cx="1" cy="2214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46" idx="2"/>
            <a:endCxn id="47" idx="0"/>
          </p:cNvCxnSpPr>
          <p:nvPr/>
        </p:nvCxnSpPr>
        <p:spPr>
          <a:xfrm flipH="1">
            <a:off x="2527740" y="5188275"/>
            <a:ext cx="3377" cy="23055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endCxn id="46" idx="0"/>
          </p:cNvCxnSpPr>
          <p:nvPr/>
        </p:nvCxnSpPr>
        <p:spPr>
          <a:xfrm>
            <a:off x="2059946" y="3485617"/>
            <a:ext cx="471171" cy="36500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1475662" y="2997250"/>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2" name="正方形/長方形 31"/>
          <p:cNvSpPr/>
          <p:nvPr/>
        </p:nvSpPr>
        <p:spPr>
          <a:xfrm>
            <a:off x="852304" y="3991590"/>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5" name="正方形/長方形 34"/>
          <p:cNvSpPr/>
          <p:nvPr/>
        </p:nvSpPr>
        <p:spPr>
          <a:xfrm>
            <a:off x="2168881" y="3991590"/>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6" name="正方形/長方形 35"/>
          <p:cNvSpPr/>
          <p:nvPr/>
        </p:nvSpPr>
        <p:spPr>
          <a:xfrm>
            <a:off x="2160599" y="4703415"/>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7" name="正方形/長方形 36"/>
          <p:cNvSpPr/>
          <p:nvPr/>
        </p:nvSpPr>
        <p:spPr>
          <a:xfrm>
            <a:off x="2154783" y="5539043"/>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8" name="右矢印 37"/>
          <p:cNvSpPr/>
          <p:nvPr/>
        </p:nvSpPr>
        <p:spPr>
          <a:xfrm>
            <a:off x="3238105" y="4403092"/>
            <a:ext cx="392083" cy="377023"/>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58" name="正方形/長方形 57"/>
          <p:cNvSpPr/>
          <p:nvPr/>
        </p:nvSpPr>
        <p:spPr>
          <a:xfrm>
            <a:off x="6635032" y="5343050"/>
            <a:ext cx="565869" cy="244942"/>
          </a:xfrm>
          <a:prstGeom prst="rect">
            <a:avLst/>
          </a:prstGeom>
          <a:solidFill>
            <a:srgbClr val="CFF1DA"/>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p:cNvSpPr/>
          <p:nvPr/>
        </p:nvSpPr>
        <p:spPr>
          <a:xfrm>
            <a:off x="6638409" y="5769394"/>
            <a:ext cx="565869" cy="244942"/>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7164288" y="5277394"/>
            <a:ext cx="984565" cy="369332"/>
          </a:xfrm>
          <a:prstGeom prst="rect">
            <a:avLst/>
          </a:prstGeom>
          <a:noFill/>
        </p:spPr>
        <p:txBody>
          <a:bodyPr wrap="none" rtlCol="0">
            <a:spAutoFit/>
          </a:bodyPr>
          <a:lstStyle/>
          <a:p>
            <a:r>
              <a:rPr kumimoji="1" lang="en-US" altLang="ja-JP" dirty="0" smtClean="0">
                <a:latin typeface="HGPｺﾞｼｯｸE" panose="020B0900000000000000" pitchFamily="50" charset="-128"/>
                <a:ea typeface="HGPｺﾞｼｯｸE" panose="020B0900000000000000" pitchFamily="50" charset="-128"/>
              </a:rPr>
              <a:t>…</a:t>
            </a:r>
            <a:r>
              <a:rPr kumimoji="1" lang="ja-JP" altLang="en-US" dirty="0" smtClean="0">
                <a:latin typeface="HGPｺﾞｼｯｸE" panose="020B0900000000000000" pitchFamily="50" charset="-128"/>
                <a:ea typeface="HGPｺﾞｼｯｸE" panose="020B0900000000000000" pitchFamily="50" charset="-128"/>
              </a:rPr>
              <a:t>ジョブ</a:t>
            </a:r>
            <a:endParaRPr kumimoji="1" lang="ja-JP" altLang="en-US" dirty="0">
              <a:latin typeface="HGPｺﾞｼｯｸE" panose="020B0900000000000000" pitchFamily="50" charset="-128"/>
              <a:ea typeface="HGPｺﾞｼｯｸE" panose="020B0900000000000000" pitchFamily="50" charset="-128"/>
            </a:endParaRPr>
          </a:p>
        </p:txBody>
      </p:sp>
      <p:sp>
        <p:nvSpPr>
          <p:cNvPr id="62" name="テキスト ボックス 61"/>
          <p:cNvSpPr txBox="1"/>
          <p:nvPr/>
        </p:nvSpPr>
        <p:spPr>
          <a:xfrm>
            <a:off x="7164288" y="5718952"/>
            <a:ext cx="1798890" cy="369332"/>
          </a:xfrm>
          <a:prstGeom prst="rect">
            <a:avLst/>
          </a:prstGeom>
          <a:noFill/>
        </p:spPr>
        <p:txBody>
          <a:bodyPr wrap="none" rtlCol="0">
            <a:spAutoFit/>
          </a:bodyPr>
          <a:lstStyle/>
          <a:p>
            <a:r>
              <a:rPr kumimoji="1" lang="en-US" altLang="ja-JP" dirty="0" smtClean="0">
                <a:latin typeface="HGPｺﾞｼｯｸE" panose="020B0900000000000000" pitchFamily="50" charset="-128"/>
                <a:ea typeface="HGPｺﾞｼｯｸE" panose="020B0900000000000000" pitchFamily="50" charset="-128"/>
              </a:rPr>
              <a:t>…</a:t>
            </a:r>
            <a:r>
              <a:rPr kumimoji="1" lang="ja-JP" altLang="en-US" dirty="0" smtClean="0">
                <a:latin typeface="HGPｺﾞｼｯｸE" panose="020B0900000000000000" pitchFamily="50" charset="-128"/>
                <a:ea typeface="HGPｺﾞｼｯｸE" panose="020B0900000000000000" pitchFamily="50" charset="-128"/>
              </a:rPr>
              <a:t>ジョブステップ</a:t>
            </a:r>
            <a:endParaRPr kumimoji="1" lang="ja-JP" altLang="en-US" dirty="0">
              <a:latin typeface="HGPｺﾞｼｯｸE" panose="020B0900000000000000" pitchFamily="50" charset="-128"/>
              <a:ea typeface="HGPｺﾞｼｯｸE" panose="020B0900000000000000" pitchFamily="50" charset="-128"/>
            </a:endParaRPr>
          </a:p>
        </p:txBody>
      </p:sp>
      <p:sp>
        <p:nvSpPr>
          <p:cNvPr id="102" name="正方形/長方形 101"/>
          <p:cNvSpPr/>
          <p:nvPr/>
        </p:nvSpPr>
        <p:spPr>
          <a:xfrm>
            <a:off x="3828319" y="3868030"/>
            <a:ext cx="1079305" cy="616913"/>
          </a:xfrm>
          <a:prstGeom prst="rect">
            <a:avLst/>
          </a:prstGeom>
          <a:solidFill>
            <a:schemeClr val="bg1"/>
          </a:solidFill>
          <a:ln>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正方形/長方形 102"/>
          <p:cNvSpPr/>
          <p:nvPr/>
        </p:nvSpPr>
        <p:spPr>
          <a:xfrm>
            <a:off x="3821997" y="4783729"/>
            <a:ext cx="1079305" cy="1260354"/>
          </a:xfrm>
          <a:prstGeom prst="rect">
            <a:avLst/>
          </a:prstGeom>
          <a:solidFill>
            <a:schemeClr val="bg1"/>
          </a:solidFill>
          <a:ln>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p:cNvSpPr/>
          <p:nvPr/>
        </p:nvSpPr>
        <p:spPr>
          <a:xfrm>
            <a:off x="5146053" y="3850623"/>
            <a:ext cx="1079305" cy="1337652"/>
          </a:xfrm>
          <a:prstGeom prst="rect">
            <a:avLst/>
          </a:prstGeom>
          <a:solidFill>
            <a:schemeClr val="bg1"/>
          </a:solidFill>
          <a:ln>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p:cNvSpPr/>
          <p:nvPr/>
        </p:nvSpPr>
        <p:spPr>
          <a:xfrm>
            <a:off x="5142676" y="5418826"/>
            <a:ext cx="1079305" cy="616913"/>
          </a:xfrm>
          <a:prstGeom prst="rect">
            <a:avLst/>
          </a:prstGeom>
          <a:solidFill>
            <a:schemeClr val="bg1"/>
          </a:solidFill>
          <a:ln>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正方形/長方形 105"/>
          <p:cNvSpPr/>
          <p:nvPr/>
        </p:nvSpPr>
        <p:spPr>
          <a:xfrm>
            <a:off x="4445355" y="2868704"/>
            <a:ext cx="1079305" cy="616913"/>
          </a:xfrm>
          <a:prstGeom prst="rect">
            <a:avLst/>
          </a:prstGeom>
          <a:solidFill>
            <a:schemeClr val="bg1"/>
          </a:solidFill>
          <a:ln>
            <a:solidFill>
              <a:srgbClr val="22743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7" name="直線矢印コネクタ 106"/>
          <p:cNvCxnSpPr>
            <a:endCxn id="112" idx="0"/>
          </p:cNvCxnSpPr>
          <p:nvPr/>
        </p:nvCxnSpPr>
        <p:spPr>
          <a:xfrm flipH="1">
            <a:off x="4381399" y="3357069"/>
            <a:ext cx="519903" cy="63452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8" name="直線矢印コネクタ 107"/>
          <p:cNvCxnSpPr>
            <a:stCxn id="112" idx="2"/>
            <a:endCxn id="113" idx="0"/>
          </p:cNvCxnSpPr>
          <p:nvPr/>
        </p:nvCxnSpPr>
        <p:spPr>
          <a:xfrm flipH="1">
            <a:off x="4375546" y="4351409"/>
            <a:ext cx="5853" cy="54649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9" name="直線矢印コネクタ 108"/>
          <p:cNvCxnSpPr>
            <a:stCxn id="116" idx="2"/>
            <a:endCxn id="117" idx="0"/>
          </p:cNvCxnSpPr>
          <p:nvPr/>
        </p:nvCxnSpPr>
        <p:spPr>
          <a:xfrm>
            <a:off x="5702902" y="5063234"/>
            <a:ext cx="0" cy="4688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直線矢印コネクタ 109"/>
          <p:cNvCxnSpPr>
            <a:endCxn id="115" idx="0"/>
          </p:cNvCxnSpPr>
          <p:nvPr/>
        </p:nvCxnSpPr>
        <p:spPr>
          <a:xfrm>
            <a:off x="5146053" y="3357069"/>
            <a:ext cx="556024" cy="63452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1" name="正方形/長方形 110"/>
          <p:cNvSpPr/>
          <p:nvPr/>
        </p:nvSpPr>
        <p:spPr>
          <a:xfrm>
            <a:off x="4626150" y="2997250"/>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12" name="正方形/長方形 111"/>
          <p:cNvSpPr/>
          <p:nvPr/>
        </p:nvSpPr>
        <p:spPr>
          <a:xfrm>
            <a:off x="4002792" y="3991590"/>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13" name="正方形/長方形 112"/>
          <p:cNvSpPr/>
          <p:nvPr/>
        </p:nvSpPr>
        <p:spPr>
          <a:xfrm>
            <a:off x="3996939" y="4897902"/>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15" name="正方形/長方形 114"/>
          <p:cNvSpPr/>
          <p:nvPr/>
        </p:nvSpPr>
        <p:spPr>
          <a:xfrm>
            <a:off x="5323470" y="3991590"/>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16" name="正方形/長方形 115"/>
          <p:cNvSpPr/>
          <p:nvPr/>
        </p:nvSpPr>
        <p:spPr>
          <a:xfrm>
            <a:off x="5324295" y="4703415"/>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17" name="正方形/長方形 116"/>
          <p:cNvSpPr/>
          <p:nvPr/>
        </p:nvSpPr>
        <p:spPr>
          <a:xfrm>
            <a:off x="5324295" y="5532046"/>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cxnSp>
        <p:nvCxnSpPr>
          <p:cNvPr id="126" name="直線矢印コネクタ 125"/>
          <p:cNvCxnSpPr>
            <a:stCxn id="115" idx="2"/>
            <a:endCxn id="116" idx="0"/>
          </p:cNvCxnSpPr>
          <p:nvPr/>
        </p:nvCxnSpPr>
        <p:spPr>
          <a:xfrm>
            <a:off x="5702077" y="4351409"/>
            <a:ext cx="825" cy="35200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 name="テキスト ボックス 132"/>
          <p:cNvSpPr txBox="1"/>
          <p:nvPr/>
        </p:nvSpPr>
        <p:spPr>
          <a:xfrm>
            <a:off x="866483" y="2420888"/>
            <a:ext cx="2024913" cy="369332"/>
          </a:xfrm>
          <a:prstGeom prst="rect">
            <a:avLst/>
          </a:prstGeom>
          <a:noFill/>
        </p:spPr>
        <p:txBody>
          <a:bodyPr wrap="none" rtlCol="0">
            <a:spAutoFit/>
          </a:bodyPr>
          <a:lstStyle/>
          <a:p>
            <a:r>
              <a:rPr kumimoji="1" lang="ja-JP" altLang="en-US" dirty="0" smtClean="0">
                <a:latin typeface="HGPｺﾞｼｯｸE" panose="020B0900000000000000" pitchFamily="50" charset="-128"/>
                <a:ea typeface="HGPｺﾞｼｯｸE" panose="020B0900000000000000" pitchFamily="50" charset="-128"/>
              </a:rPr>
              <a:t>元の実行順序関係</a:t>
            </a:r>
            <a:endParaRPr kumimoji="1" lang="ja-JP" altLang="en-US" dirty="0">
              <a:latin typeface="HGPｺﾞｼｯｸE" panose="020B0900000000000000" pitchFamily="50" charset="-128"/>
              <a:ea typeface="HGPｺﾞｼｯｸE" panose="020B0900000000000000" pitchFamily="50" charset="-128"/>
            </a:endParaRPr>
          </a:p>
        </p:txBody>
      </p:sp>
      <p:sp>
        <p:nvSpPr>
          <p:cNvPr id="139" name="テキスト ボックス 138"/>
          <p:cNvSpPr txBox="1"/>
          <p:nvPr/>
        </p:nvSpPr>
        <p:spPr>
          <a:xfrm>
            <a:off x="4167829" y="2420888"/>
            <a:ext cx="1673856" cy="369332"/>
          </a:xfrm>
          <a:prstGeom prst="rect">
            <a:avLst/>
          </a:prstGeom>
          <a:noFill/>
        </p:spPr>
        <p:txBody>
          <a:bodyPr wrap="none" rtlCol="0">
            <a:spAutoFit/>
          </a:bodyPr>
          <a:lstStyle/>
          <a:p>
            <a:r>
              <a:rPr kumimoji="1" lang="ja-JP" altLang="en-US" dirty="0" smtClean="0">
                <a:latin typeface="HGPｺﾞｼｯｸE" panose="020B0900000000000000" pitchFamily="50" charset="-128"/>
                <a:ea typeface="HGPｺﾞｼｯｸE" panose="020B0900000000000000" pitchFamily="50" charset="-128"/>
              </a:rPr>
              <a:t>構築するグラフ</a:t>
            </a:r>
            <a:endParaRPr kumimoji="1" lang="ja-JP" altLang="en-US" dirty="0">
              <a:latin typeface="HGPｺﾞｼｯｸE" panose="020B0900000000000000" pitchFamily="50" charset="-128"/>
              <a:ea typeface="HGPｺﾞｼｯｸE" panose="020B0900000000000000" pitchFamily="50" charset="-128"/>
            </a:endParaRPr>
          </a:p>
        </p:txBody>
      </p:sp>
      <p:sp>
        <p:nvSpPr>
          <p:cNvPr id="143" name="角丸四角形吹き出し 142"/>
          <p:cNvSpPr/>
          <p:nvPr/>
        </p:nvSpPr>
        <p:spPr>
          <a:xfrm>
            <a:off x="6745241" y="3068960"/>
            <a:ext cx="2110690" cy="1008112"/>
          </a:xfrm>
          <a:prstGeom prst="wedgeRoundRectCallout">
            <a:avLst>
              <a:gd name="adj1" fmla="val -79001"/>
              <a:gd name="adj2" fmla="val 57414"/>
              <a:gd name="adj3" fmla="val 16667"/>
            </a:avLst>
          </a:prstGeom>
          <a:solidFill>
            <a:srgbClr val="EBF9F0"/>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HGPｺﾞｼｯｸE" panose="020B0900000000000000" pitchFamily="50" charset="-128"/>
                <a:ea typeface="HGPｺﾞｼｯｸE" panose="020B0900000000000000" pitchFamily="50" charset="-128"/>
              </a:rPr>
              <a:t>各</a:t>
            </a:r>
            <a:r>
              <a:rPr lang="ja-JP" altLang="en-US" dirty="0" smtClean="0">
                <a:solidFill>
                  <a:schemeClr val="tx1"/>
                </a:solidFill>
                <a:latin typeface="HGPｺﾞｼｯｸE" panose="020B0900000000000000" pitchFamily="50" charset="-128"/>
                <a:ea typeface="HGPｺﾞｼｯｸE" panose="020B0900000000000000" pitchFamily="50" charset="-128"/>
              </a:rPr>
              <a:t>ジョブステップは</a:t>
            </a:r>
            <a:r>
              <a:rPr lang="en-US" altLang="ja-JP" dirty="0" smtClean="0">
                <a:solidFill>
                  <a:schemeClr val="tx1"/>
                </a:solidFill>
                <a:latin typeface="HGPｺﾞｼｯｸE" panose="020B0900000000000000" pitchFamily="50" charset="-128"/>
                <a:ea typeface="HGPｺﾞｼｯｸE" panose="020B0900000000000000" pitchFamily="50" charset="-128"/>
              </a:rPr>
              <a:t>COBOL</a:t>
            </a:r>
            <a:r>
              <a:rPr lang="ja-JP" altLang="en-US" dirty="0" smtClean="0">
                <a:solidFill>
                  <a:schemeClr val="tx1"/>
                </a:solidFill>
                <a:latin typeface="HGPｺﾞｼｯｸE" panose="020B0900000000000000" pitchFamily="50" charset="-128"/>
                <a:ea typeface="HGPｺﾞｼｯｸE" panose="020B0900000000000000" pitchFamily="50" charset="-128"/>
              </a:rPr>
              <a:t>プログラムに対応</a:t>
            </a:r>
            <a:endParaRPr kumimoji="1" lang="ja-JP" altLang="en-US" dirty="0">
              <a:solidFill>
                <a:schemeClr val="tx1"/>
              </a:solidFill>
              <a:latin typeface="HGPｺﾞｼｯｸE" panose="020B0900000000000000" pitchFamily="50" charset="-128"/>
              <a:ea typeface="HGPｺﾞｼｯｸE" panose="020B0900000000000000" pitchFamily="50" charset="-128"/>
            </a:endParaRPr>
          </a:p>
        </p:txBody>
      </p:sp>
      <p:sp>
        <p:nvSpPr>
          <p:cNvPr id="151" name="正方形/長方形 150"/>
          <p:cNvSpPr/>
          <p:nvPr/>
        </p:nvSpPr>
        <p:spPr>
          <a:xfrm>
            <a:off x="677830" y="4706431"/>
            <a:ext cx="1079305" cy="1337652"/>
          </a:xfrm>
          <a:prstGeom prst="rect">
            <a:avLst/>
          </a:prstGeom>
          <a:solidFill>
            <a:srgbClr val="CFF1DA"/>
          </a:solidFill>
          <a:ln>
            <a:solidFill>
              <a:srgbClr val="227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2" name="正方形/長方形 151"/>
          <p:cNvSpPr/>
          <p:nvPr/>
        </p:nvSpPr>
        <p:spPr>
          <a:xfrm>
            <a:off x="855247" y="4847398"/>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53" name="正方形/長方形 152"/>
          <p:cNvSpPr/>
          <p:nvPr/>
        </p:nvSpPr>
        <p:spPr>
          <a:xfrm>
            <a:off x="846965" y="5559223"/>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57" name="正方形/長方形 156"/>
          <p:cNvSpPr/>
          <p:nvPr/>
        </p:nvSpPr>
        <p:spPr>
          <a:xfrm>
            <a:off x="3999865" y="5571122"/>
            <a:ext cx="757214"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cxnSp>
        <p:nvCxnSpPr>
          <p:cNvPr id="158" name="直線矢印コネクタ 157"/>
          <p:cNvCxnSpPr>
            <a:stCxn id="113" idx="2"/>
            <a:endCxn id="157" idx="0"/>
          </p:cNvCxnSpPr>
          <p:nvPr/>
        </p:nvCxnSpPr>
        <p:spPr>
          <a:xfrm>
            <a:off x="4375546" y="5257721"/>
            <a:ext cx="2926" cy="31340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8</a:t>
            </a:fld>
            <a:endParaRPr lang="en-US" altLang="ja-JP"/>
          </a:p>
        </p:txBody>
      </p:sp>
    </p:spTree>
    <p:extLst>
      <p:ext uri="{BB962C8B-B14F-4D97-AF65-F5344CB8AC3E}">
        <p14:creationId xmlns:p14="http://schemas.microsoft.com/office/powerpoint/2010/main" val="3087306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p:cNvSpPr/>
          <p:nvPr/>
        </p:nvSpPr>
        <p:spPr>
          <a:xfrm>
            <a:off x="1619672" y="1678423"/>
            <a:ext cx="5798078" cy="432048"/>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8" name="正方形/長方形 57"/>
          <p:cNvSpPr/>
          <p:nvPr/>
        </p:nvSpPr>
        <p:spPr>
          <a:xfrm>
            <a:off x="2979167" y="3762451"/>
            <a:ext cx="5752983" cy="1336208"/>
          </a:xfrm>
          <a:prstGeom prst="rect">
            <a:avLst/>
          </a:prstGeom>
          <a:solidFill>
            <a:srgbClr val="E3EA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56" name="正方形/長方形 55"/>
          <p:cNvSpPr/>
          <p:nvPr/>
        </p:nvSpPr>
        <p:spPr>
          <a:xfrm>
            <a:off x="2979168" y="2539728"/>
            <a:ext cx="3992550" cy="439573"/>
          </a:xfrm>
          <a:prstGeom prst="rect">
            <a:avLst/>
          </a:prstGeom>
          <a:solidFill>
            <a:srgbClr val="E3EA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 name="タイトル 1"/>
          <p:cNvSpPr>
            <a:spLocks noGrp="1"/>
          </p:cNvSpPr>
          <p:nvPr>
            <p:ph type="title"/>
          </p:nvPr>
        </p:nvSpPr>
        <p:spPr/>
        <p:txBody>
          <a:bodyPr/>
          <a:lstStyle/>
          <a:p>
            <a:r>
              <a:rPr kumimoji="1" lang="ja-JP" altLang="en-US" dirty="0" smtClean="0"/>
              <a:t>手順</a:t>
            </a:r>
            <a:r>
              <a:rPr lang="ja-JP" altLang="en-US" dirty="0"/>
              <a:t>２</a:t>
            </a:r>
            <a:r>
              <a:rPr lang="en-US" altLang="ja-JP" dirty="0" smtClean="0"/>
              <a:t>. </a:t>
            </a:r>
            <a:r>
              <a:rPr lang="ja-JP" altLang="en-US" dirty="0" smtClean="0"/>
              <a:t>データ依存関係の計算</a:t>
            </a:r>
            <a:r>
              <a:rPr lang="en-US" altLang="ja-JP" dirty="0" smtClean="0"/>
              <a:t>(1/2)</a:t>
            </a:r>
            <a:endParaRPr kumimoji="1" lang="ja-JP" altLang="en-US" dirty="0"/>
          </a:p>
        </p:txBody>
      </p:sp>
      <p:sp>
        <p:nvSpPr>
          <p:cNvPr id="3" name="コンテンツ プレースホルダー 2"/>
          <p:cNvSpPr>
            <a:spLocks noGrp="1"/>
          </p:cNvSpPr>
          <p:nvPr>
            <p:ph idx="1"/>
          </p:nvPr>
        </p:nvSpPr>
        <p:spPr>
          <a:xfrm>
            <a:off x="1691680" y="1657690"/>
            <a:ext cx="5616624" cy="460648"/>
          </a:xfrm>
        </p:spPr>
        <p:txBody>
          <a:bodyPr/>
          <a:lstStyle/>
          <a:p>
            <a:pPr marL="0" indent="0">
              <a:buNone/>
            </a:pPr>
            <a:r>
              <a:rPr kumimoji="1" lang="ja-JP" altLang="en-US" dirty="0" smtClean="0">
                <a:solidFill>
                  <a:schemeClr val="bg1"/>
                </a:solidFill>
              </a:rPr>
              <a:t>ジョブステップ間のデータ依存関係</a:t>
            </a:r>
            <a:r>
              <a:rPr lang="ja-JP" altLang="en-US" dirty="0" smtClean="0">
                <a:solidFill>
                  <a:schemeClr val="bg1"/>
                </a:solidFill>
              </a:rPr>
              <a:t>の定義</a:t>
            </a:r>
            <a:endParaRPr kumimoji="1" lang="ja-JP" altLang="en-US" dirty="0">
              <a:solidFill>
                <a:schemeClr val="bg1"/>
              </a:solidFill>
            </a:endParaRPr>
          </a:p>
        </p:txBody>
      </p:sp>
      <p:cxnSp>
        <p:nvCxnSpPr>
          <p:cNvPr id="9" name="直線矢印コネクタ 8"/>
          <p:cNvCxnSpPr>
            <a:stCxn id="13" idx="2"/>
            <a:endCxn id="36" idx="0"/>
          </p:cNvCxnSpPr>
          <p:nvPr/>
        </p:nvCxnSpPr>
        <p:spPr>
          <a:xfrm>
            <a:off x="1331640" y="2846217"/>
            <a:ext cx="0" cy="45461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755576" y="2486398"/>
            <a:ext cx="1152128"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メイリオ" panose="020B0604030504040204" pitchFamily="50" charset="-128"/>
                <a:ea typeface="メイリオ" panose="020B0604030504040204" pitchFamily="50" charset="-128"/>
              </a:rPr>
              <a:t>write D1</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cxnSp>
        <p:nvCxnSpPr>
          <p:cNvPr id="35" name="直線矢印コネクタ 34"/>
          <p:cNvCxnSpPr>
            <a:stCxn id="36" idx="2"/>
            <a:endCxn id="38" idx="0"/>
          </p:cNvCxnSpPr>
          <p:nvPr/>
        </p:nvCxnSpPr>
        <p:spPr>
          <a:xfrm>
            <a:off x="1331640" y="3660647"/>
            <a:ext cx="0" cy="45461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正方形/長方形 35"/>
          <p:cNvSpPr/>
          <p:nvPr/>
        </p:nvSpPr>
        <p:spPr>
          <a:xfrm>
            <a:off x="755576" y="3300828"/>
            <a:ext cx="1152128"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cxnSp>
        <p:nvCxnSpPr>
          <p:cNvPr id="37" name="直線矢印コネクタ 36"/>
          <p:cNvCxnSpPr>
            <a:stCxn id="38" idx="2"/>
            <a:endCxn id="46" idx="0"/>
          </p:cNvCxnSpPr>
          <p:nvPr/>
        </p:nvCxnSpPr>
        <p:spPr>
          <a:xfrm>
            <a:off x="1331640" y="4475077"/>
            <a:ext cx="0" cy="44357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755576" y="4115258"/>
            <a:ext cx="1152128"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4" name="コンテンツ プレースホルダー 2"/>
          <p:cNvSpPr txBox="1">
            <a:spLocks/>
          </p:cNvSpPr>
          <p:nvPr/>
        </p:nvSpPr>
        <p:spPr bwMode="auto">
          <a:xfrm>
            <a:off x="2987824" y="2569465"/>
            <a:ext cx="3938348" cy="3365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t>「</a:t>
            </a:r>
            <a:r>
              <a:rPr lang="en-US" altLang="ja-JP" sz="2000" kern="0" dirty="0" smtClean="0"/>
              <a:t>A</a:t>
            </a:r>
            <a:r>
              <a:rPr lang="ja-JP" altLang="en-US" sz="2000" kern="0" dirty="0" smtClean="0"/>
              <a:t>から</a:t>
            </a:r>
            <a:r>
              <a:rPr lang="en-US" altLang="ja-JP" sz="2000" kern="0" dirty="0" smtClean="0"/>
              <a:t>B</a:t>
            </a:r>
            <a:r>
              <a:rPr lang="ja-JP" altLang="en-US" sz="2000" kern="0" dirty="0" smtClean="0"/>
              <a:t>へデータ依存関係が存在」</a:t>
            </a:r>
            <a:endParaRPr lang="ja-JP" altLang="en-US" sz="2000" kern="0" dirty="0"/>
          </a:p>
        </p:txBody>
      </p:sp>
      <p:sp>
        <p:nvSpPr>
          <p:cNvPr id="46" name="正方形/長方形 45"/>
          <p:cNvSpPr/>
          <p:nvPr/>
        </p:nvSpPr>
        <p:spPr>
          <a:xfrm>
            <a:off x="755576" y="4918647"/>
            <a:ext cx="1152128" cy="359819"/>
          </a:xfrm>
          <a:prstGeom prst="rect">
            <a:avLst/>
          </a:prstGeom>
          <a:solidFill>
            <a:srgbClr val="E3EAF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latin typeface="メイリオ" panose="020B0604030504040204" pitchFamily="50" charset="-128"/>
                <a:ea typeface="メイリオ" panose="020B0604030504040204" pitchFamily="50" charset="-128"/>
              </a:rPr>
              <a:t>read D1</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mc:AlternateContent xmlns:mc="http://schemas.openxmlformats.org/markup-compatibility/2006" xmlns:a14="http://schemas.microsoft.com/office/drawing/2010/main">
        <mc:Choice Requires="a14">
          <p:sp>
            <p:nvSpPr>
              <p:cNvPr id="48" name="テキスト ボックス 47"/>
              <p:cNvSpPr txBox="1"/>
              <p:nvPr/>
            </p:nvSpPr>
            <p:spPr>
              <a:xfrm>
                <a:off x="2987824" y="3073522"/>
                <a:ext cx="720080" cy="60375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groupChr>
                        <m:groupChrPr>
                          <m:chr m:val="⇔"/>
                          <m:vertJc m:val="bot"/>
                          <m:ctrlPr>
                            <a:rPr kumimoji="1" lang="ja-JP" altLang="en-US" sz="2400" b="1" i="1" smtClean="0">
                              <a:latin typeface="Cambria Math" panose="02040503050406030204" pitchFamily="18" charset="0"/>
                            </a:rPr>
                          </m:ctrlPr>
                        </m:groupChrPr>
                        <m:e>
                          <m:r>
                            <m:rPr>
                              <m:brk m:alnAt="2"/>
                            </m:rPr>
                            <a:rPr kumimoji="1" lang="en-US" altLang="ja-JP" sz="2400" b="1" i="1" smtClean="0">
                              <a:latin typeface="Cambria Math"/>
                            </a:rPr>
                            <m:t>𝒅</m:t>
                          </m:r>
                          <m:r>
                            <a:rPr kumimoji="1" lang="en-US" altLang="ja-JP" sz="2400" b="1" i="1" smtClean="0">
                              <a:latin typeface="Cambria Math"/>
                            </a:rPr>
                            <m:t>𝒆𝒇</m:t>
                          </m:r>
                        </m:e>
                      </m:groupChr>
                    </m:oMath>
                  </m:oMathPara>
                </a14:m>
                <a:endParaRPr kumimoji="1" lang="ja-JP" altLang="en-US" sz="2400" b="1" dirty="0"/>
              </a:p>
            </p:txBody>
          </p:sp>
        </mc:Choice>
        <mc:Fallback xmlns="">
          <p:sp>
            <p:nvSpPr>
              <p:cNvPr id="48" name="テキスト ボックス 47"/>
              <p:cNvSpPr txBox="1">
                <a:spLocks noRot="1" noChangeAspect="1" noMove="1" noResize="1" noEditPoints="1" noAdjustHandles="1" noChangeArrowheads="1" noChangeShapeType="1" noTextEdit="1"/>
              </p:cNvSpPr>
              <p:nvPr/>
            </p:nvSpPr>
            <p:spPr>
              <a:xfrm>
                <a:off x="2987824" y="3073522"/>
                <a:ext cx="720080" cy="603755"/>
              </a:xfrm>
              <a:prstGeom prst="rect">
                <a:avLst/>
              </a:prstGeom>
              <a:blipFill rotWithShape="1">
                <a:blip r:embed="rId3"/>
                <a:stretch>
                  <a:fillRect/>
                </a:stretch>
              </a:blipFill>
            </p:spPr>
            <p:txBody>
              <a:bodyPr/>
              <a:lstStyle/>
              <a:p>
                <a:r>
                  <a:rPr lang="ja-JP" altLang="en-US">
                    <a:noFill/>
                  </a:rPr>
                  <a:t> </a:t>
                </a:r>
              </a:p>
            </p:txBody>
          </p:sp>
        </mc:Fallback>
      </mc:AlternateContent>
      <p:sp>
        <p:nvSpPr>
          <p:cNvPr id="49" name="コンテンツ プレースホルダー 2"/>
          <p:cNvSpPr txBox="1">
            <a:spLocks/>
          </p:cNvSpPr>
          <p:nvPr/>
        </p:nvSpPr>
        <p:spPr bwMode="auto">
          <a:xfrm>
            <a:off x="3006796" y="3762451"/>
            <a:ext cx="5237612" cy="40721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t>「</a:t>
            </a:r>
            <a:r>
              <a:rPr lang="en-US" altLang="ja-JP" sz="2000" kern="0" dirty="0" smtClean="0"/>
              <a:t>A</a:t>
            </a:r>
            <a:r>
              <a:rPr lang="ja-JP" altLang="en-US" sz="2000" kern="0" dirty="0" smtClean="0"/>
              <a:t>から</a:t>
            </a:r>
            <a:r>
              <a:rPr lang="en-US" altLang="ja-JP" sz="2000" kern="0" dirty="0" smtClean="0"/>
              <a:t>B</a:t>
            </a:r>
            <a:r>
              <a:rPr lang="ja-JP" altLang="en-US" sz="2000" kern="0" dirty="0" smtClean="0"/>
              <a:t>へ</a:t>
            </a:r>
            <a:r>
              <a:rPr lang="ja-JP" altLang="en-US" sz="2000" kern="0" dirty="0"/>
              <a:t>実行順序</a:t>
            </a:r>
            <a:r>
              <a:rPr lang="ja-JP" altLang="en-US" sz="2000" kern="0" dirty="0" smtClean="0"/>
              <a:t>グラフ上で到達可能」</a:t>
            </a:r>
            <a:endParaRPr lang="ja-JP" altLang="en-US" sz="2000" kern="0" dirty="0"/>
          </a:p>
        </p:txBody>
      </p:sp>
      <p:sp>
        <p:nvSpPr>
          <p:cNvPr id="50" name="コンテンツ プレースホルダー 2"/>
          <p:cNvSpPr txBox="1">
            <a:spLocks/>
          </p:cNvSpPr>
          <p:nvPr/>
        </p:nvSpPr>
        <p:spPr bwMode="auto">
          <a:xfrm>
            <a:off x="2987821" y="4683648"/>
            <a:ext cx="5744329" cy="41490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t>「</a:t>
            </a:r>
            <a:r>
              <a:rPr lang="en-US" altLang="ja-JP" sz="2000" kern="0" dirty="0" smtClean="0"/>
              <a:t>A</a:t>
            </a:r>
            <a:r>
              <a:rPr lang="ja-JP" altLang="en-US" sz="2000" kern="0" dirty="0" smtClean="0"/>
              <a:t>で書き込みを行ったデータセットを</a:t>
            </a:r>
            <a:r>
              <a:rPr lang="en-US" altLang="ja-JP" sz="2000" kern="0" dirty="0" smtClean="0"/>
              <a:t>B</a:t>
            </a:r>
            <a:r>
              <a:rPr lang="ja-JP" altLang="en-US" sz="2000" kern="0" dirty="0" smtClean="0"/>
              <a:t>で読み込む」</a:t>
            </a:r>
            <a:endParaRPr lang="ja-JP" altLang="en-US" sz="2000" kern="0" dirty="0"/>
          </a:p>
        </p:txBody>
      </p:sp>
      <p:sp>
        <p:nvSpPr>
          <p:cNvPr id="51" name="テキスト ボックス 50"/>
          <p:cNvSpPr txBox="1"/>
          <p:nvPr/>
        </p:nvSpPr>
        <p:spPr>
          <a:xfrm>
            <a:off x="3131838" y="4229325"/>
            <a:ext cx="864096" cy="400110"/>
          </a:xfrm>
          <a:prstGeom prst="rect">
            <a:avLst/>
          </a:prstGeom>
          <a:noFill/>
        </p:spPr>
        <p:txBody>
          <a:bodyPr wrap="square" rtlCol="0">
            <a:spAutoFit/>
          </a:bodyPr>
          <a:lstStyle/>
          <a:p>
            <a:r>
              <a:rPr kumimoji="1" lang="ja-JP" altLang="en-US" sz="2000" dirty="0" smtClean="0">
                <a:latin typeface="HGPｺﾞｼｯｸE" panose="020B0900000000000000" pitchFamily="50" charset="-128"/>
                <a:ea typeface="HGPｺﾞｼｯｸE" panose="020B0900000000000000" pitchFamily="50" charset="-128"/>
              </a:rPr>
              <a:t>かつ</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59" name="コンテンツ プレースホルダー 2"/>
          <p:cNvSpPr txBox="1">
            <a:spLocks/>
          </p:cNvSpPr>
          <p:nvPr/>
        </p:nvSpPr>
        <p:spPr bwMode="auto">
          <a:xfrm>
            <a:off x="2411760" y="5484554"/>
            <a:ext cx="6538187" cy="7200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cs typeface="+mn-cs"/>
              </a:defRPr>
            </a:lvl1pPr>
            <a:lvl2pPr marL="742950" indent="-28575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2pPr>
            <a:lvl3pPr marL="1143000" indent="-228600" algn="l" rtl="0" eaLnBrk="1" fontAlgn="base" hangingPunct="1">
              <a:spcBef>
                <a:spcPct val="20000"/>
              </a:spcBef>
              <a:spcAft>
                <a:spcPct val="0"/>
              </a:spcAft>
              <a:buChar char="•"/>
              <a:defRPr kumimoji="1" sz="2400">
                <a:solidFill>
                  <a:schemeClr val="tx1"/>
                </a:solidFill>
                <a:latin typeface="HGPｺﾞｼｯｸE" panose="020B0900000000000000" pitchFamily="50" charset="-128"/>
                <a:ea typeface="HGPｺﾞｼｯｸE" panose="020B0900000000000000" pitchFamily="50" charset="-128"/>
              </a:defRPr>
            </a:lvl3pPr>
            <a:lvl4pPr marL="16002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4pPr>
            <a:lvl5pPr marL="2057400" indent="-228600" algn="l" rtl="0" eaLnBrk="1" fontAlgn="base" hangingPunct="1">
              <a:spcBef>
                <a:spcPct val="20000"/>
              </a:spcBef>
              <a:spcAft>
                <a:spcPct val="0"/>
              </a:spcAft>
              <a:buChar char="»"/>
              <a:defRPr kumimoji="1" sz="2000">
                <a:solidFill>
                  <a:schemeClr val="tx1"/>
                </a:solidFill>
                <a:latin typeface="HGPｺﾞｼｯｸE" panose="020B0900000000000000" pitchFamily="50" charset="-128"/>
                <a:ea typeface="HGPｺﾞｼｯｸE" panose="020B09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000" kern="0" dirty="0" smtClean="0"/>
              <a:t>※</a:t>
            </a:r>
            <a:r>
              <a:rPr lang="ja-JP" altLang="en-US" sz="2000" kern="0" dirty="0" smtClean="0"/>
              <a:t> 一般的な </a:t>
            </a:r>
            <a:r>
              <a:rPr lang="en-US" altLang="ja-JP" sz="2000" kern="0" dirty="0" err="1" smtClean="0"/>
              <a:t>def</a:t>
            </a:r>
            <a:r>
              <a:rPr lang="en-US" altLang="ja-JP" sz="2000" kern="0" dirty="0" smtClean="0"/>
              <a:t>-use</a:t>
            </a:r>
            <a:r>
              <a:rPr lang="ja-JP" altLang="en-US" sz="2000" kern="0" dirty="0" smtClean="0"/>
              <a:t> 計算とは異なり，上書きはないと仮定</a:t>
            </a:r>
            <a:endParaRPr lang="en-US" altLang="ja-JP" sz="2000" kern="0" dirty="0" smtClean="0"/>
          </a:p>
          <a:p>
            <a:pPr marL="0" indent="0" algn="r">
              <a:buFontTx/>
              <a:buNone/>
            </a:pPr>
            <a:r>
              <a:rPr lang="ja-JP" altLang="en-US" sz="2000" kern="0" dirty="0"/>
              <a:t> </a:t>
            </a:r>
            <a:r>
              <a:rPr lang="ja-JP" altLang="en-US" sz="2000" kern="0" dirty="0" smtClean="0"/>
              <a:t>　　</a:t>
            </a:r>
            <a:r>
              <a:rPr lang="en-US" altLang="ja-JP" sz="2000" kern="0" dirty="0" smtClean="0"/>
              <a:t>(</a:t>
            </a:r>
            <a:r>
              <a:rPr lang="ja-JP" altLang="en-US" sz="2000" kern="0" dirty="0" smtClean="0"/>
              <a:t>データセットへの書き込みは追記の可能性があるため</a:t>
            </a:r>
            <a:r>
              <a:rPr lang="en-US" altLang="ja-JP" sz="2000" kern="0" dirty="0" smtClean="0"/>
              <a:t>)</a:t>
            </a:r>
            <a:endParaRPr lang="ja-JP" altLang="en-US" sz="2000" kern="0" dirty="0"/>
          </a:p>
        </p:txBody>
      </p:sp>
      <p:sp>
        <p:nvSpPr>
          <p:cNvPr id="67" name="テキスト ボックス 66"/>
          <p:cNvSpPr txBox="1"/>
          <p:nvPr/>
        </p:nvSpPr>
        <p:spPr>
          <a:xfrm>
            <a:off x="395536" y="2469268"/>
            <a:ext cx="360040" cy="400110"/>
          </a:xfrm>
          <a:prstGeom prst="rect">
            <a:avLst/>
          </a:prstGeom>
          <a:noFill/>
        </p:spPr>
        <p:txBody>
          <a:bodyPr wrap="square" rtlCol="0">
            <a:spAutoFit/>
          </a:bodyPr>
          <a:lstStyle/>
          <a:p>
            <a:r>
              <a:rPr kumimoji="1" lang="en-US" altLang="ja-JP" sz="2000" dirty="0" smtClean="0">
                <a:latin typeface="メイリオ" panose="020B0604030504040204" pitchFamily="50" charset="-128"/>
                <a:ea typeface="メイリオ" panose="020B0604030504040204" pitchFamily="50" charset="-128"/>
              </a:rPr>
              <a:t>A</a:t>
            </a:r>
            <a:endParaRPr kumimoji="1" lang="ja-JP" altLang="en-US" sz="2000" dirty="0">
              <a:latin typeface="メイリオ" panose="020B0604030504040204" pitchFamily="50" charset="-128"/>
              <a:ea typeface="メイリオ" panose="020B0604030504040204" pitchFamily="50" charset="-128"/>
            </a:endParaRPr>
          </a:p>
        </p:txBody>
      </p:sp>
      <p:sp>
        <p:nvSpPr>
          <p:cNvPr id="68" name="テキスト ボックス 67"/>
          <p:cNvSpPr txBox="1"/>
          <p:nvPr/>
        </p:nvSpPr>
        <p:spPr>
          <a:xfrm>
            <a:off x="395536" y="4924459"/>
            <a:ext cx="360040" cy="400110"/>
          </a:xfrm>
          <a:prstGeom prst="rect">
            <a:avLst/>
          </a:prstGeom>
          <a:noFill/>
        </p:spPr>
        <p:txBody>
          <a:bodyPr wrap="square" rtlCol="0">
            <a:spAutoFit/>
          </a:bodyPr>
          <a:lstStyle/>
          <a:p>
            <a:r>
              <a:rPr lang="en-US" altLang="ja-JP" sz="2000" dirty="0">
                <a:latin typeface="メイリオ" panose="020B0604030504040204" pitchFamily="50" charset="-128"/>
                <a:ea typeface="メイリオ" panose="020B0604030504040204" pitchFamily="50" charset="-128"/>
              </a:rPr>
              <a:t>B</a:t>
            </a:r>
            <a:endParaRPr kumimoji="1" lang="ja-JP" altLang="en-US" sz="2000" dirty="0">
              <a:latin typeface="メイリオ" panose="020B0604030504040204" pitchFamily="50" charset="-128"/>
              <a:ea typeface="メイリオ" panose="020B0604030504040204" pitchFamily="50" charset="-128"/>
            </a:endParaRPr>
          </a:p>
        </p:txBody>
      </p:sp>
      <p:cxnSp>
        <p:nvCxnSpPr>
          <p:cNvPr id="70" name="曲線コネクタ 69"/>
          <p:cNvCxnSpPr>
            <a:stCxn id="13" idx="3"/>
            <a:endCxn id="46" idx="3"/>
          </p:cNvCxnSpPr>
          <p:nvPr/>
        </p:nvCxnSpPr>
        <p:spPr>
          <a:xfrm>
            <a:off x="1907704" y="2666308"/>
            <a:ext cx="12700" cy="2432249"/>
          </a:xfrm>
          <a:prstGeom prst="bentConnector3">
            <a:avLst>
              <a:gd name="adj1" fmla="val 2809346"/>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5" name="テキスト ボックス 74"/>
          <p:cNvSpPr txBox="1"/>
          <p:nvPr/>
        </p:nvSpPr>
        <p:spPr>
          <a:xfrm>
            <a:off x="2296344" y="3715148"/>
            <a:ext cx="648072" cy="400110"/>
          </a:xfrm>
          <a:prstGeom prst="rect">
            <a:avLst/>
          </a:prstGeom>
          <a:noFill/>
        </p:spPr>
        <p:txBody>
          <a:bodyPr wrap="square" rtlCol="0">
            <a:spAutoFit/>
          </a:bodyPr>
          <a:lstStyle/>
          <a:p>
            <a:r>
              <a:rPr lang="en-US" altLang="ja-JP" sz="2000" dirty="0" smtClean="0">
                <a:latin typeface="メイリオ" panose="020B0604030504040204" pitchFamily="50" charset="-128"/>
                <a:ea typeface="メイリオ" panose="020B0604030504040204" pitchFamily="50" charset="-128"/>
              </a:rPr>
              <a:t>D1</a:t>
            </a:r>
            <a:endParaRPr kumimoji="1" lang="ja-JP" altLang="en-US" sz="2000"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9</a:t>
            </a:fld>
            <a:endParaRPr lang="en-US" altLang="ja-JP"/>
          </a:p>
        </p:txBody>
      </p:sp>
    </p:spTree>
    <p:extLst>
      <p:ext uri="{BB962C8B-B14F-4D97-AF65-F5344CB8AC3E}">
        <p14:creationId xmlns:p14="http://schemas.microsoft.com/office/powerpoint/2010/main" val="1385580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4899</TotalTime>
  <Words>2114</Words>
  <Application>Microsoft Office PowerPoint</Application>
  <PresentationFormat>画面に合わせる (4:3)</PresentationFormat>
  <Paragraphs>620</Paragraphs>
  <Slides>22</Slides>
  <Notes>20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22</vt:i4>
      </vt:variant>
    </vt:vector>
  </HeadingPairs>
  <TitlesOfParts>
    <vt:vector size="30" baseType="lpstr">
      <vt:lpstr>HGPｺﾞｼｯｸE</vt:lpstr>
      <vt:lpstr>HGPｺﾞｼｯｸM</vt:lpstr>
      <vt:lpstr>ＭＳ Ｐゴシック</vt:lpstr>
      <vt:lpstr>メイリオ</vt:lpstr>
      <vt:lpstr>Arial</vt:lpstr>
      <vt:lpstr>Calibri</vt:lpstr>
      <vt:lpstr>Cambria Math</vt:lpstr>
      <vt:lpstr>Sel-CoolMetal-white</vt:lpstr>
      <vt:lpstr>【実践論文】 バッチ処理システムにおける データセット間の依存関係の抽出</vt:lpstr>
      <vt:lpstr>研究背景：バッチ処理システム</vt:lpstr>
      <vt:lpstr>システムのモダナイゼーション</vt:lpstr>
      <vt:lpstr>本研究のアプローチ</vt:lpstr>
      <vt:lpstr>バッチ処理システムの構成</vt:lpstr>
      <vt:lpstr>バッチ処理システムのデータ表現</vt:lpstr>
      <vt:lpstr>手法の概要</vt:lpstr>
      <vt:lpstr>手順１. 実行順序グラフの構築</vt:lpstr>
      <vt:lpstr>手順２. データ依存関係の計算(1/2)</vt:lpstr>
      <vt:lpstr>手順２. データ依存関係の計算(2/2)</vt:lpstr>
      <vt:lpstr>手順３. 対応表の出力</vt:lpstr>
      <vt:lpstr>データ依存グラフの詳細化</vt:lpstr>
      <vt:lpstr>データ依存グラフの詳細化の例</vt:lpstr>
      <vt:lpstr>ケーススタディ</vt:lpstr>
      <vt:lpstr>調査1. 各データセット数</vt:lpstr>
      <vt:lpstr>調査２. 依存関係の密度</vt:lpstr>
      <vt:lpstr>調査２. 依存関係の密度(結果)</vt:lpstr>
      <vt:lpstr>調査３. 詳細化の有効性</vt:lpstr>
      <vt:lpstr>調査３. 詳細化の効果(結果)</vt:lpstr>
      <vt:lpstr>調査４. 対応表の形状の特徴</vt:lpstr>
      <vt:lpstr>妥当性への脅威</vt:lpstr>
      <vt:lpstr>まとめと今後の展望</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バッチ処理システムにおける データセット間の依存関係の抽出</dc:title>
  <dc:creator>t-keita</dc:creator>
  <cp:lastModifiedBy>Takenouchi Keita</cp:lastModifiedBy>
  <cp:revision>1001</cp:revision>
  <cp:lastPrinted>2016-08-29T06:52:53Z</cp:lastPrinted>
  <dcterms:created xsi:type="dcterms:W3CDTF">2016-08-22T06:47:30Z</dcterms:created>
  <dcterms:modified xsi:type="dcterms:W3CDTF">2016-09-03T05:12:42Z</dcterms:modified>
</cp:coreProperties>
</file>