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0"/>
  </p:notesMasterIdLst>
  <p:handoutMasterIdLst>
    <p:handoutMasterId r:id="rId31"/>
  </p:handoutMasterIdLst>
  <p:sldIdLst>
    <p:sldId id="256" r:id="rId2"/>
    <p:sldId id="257" r:id="rId3"/>
    <p:sldId id="314" r:id="rId4"/>
    <p:sldId id="315" r:id="rId5"/>
    <p:sldId id="262" r:id="rId6"/>
    <p:sldId id="259" r:id="rId7"/>
    <p:sldId id="260" r:id="rId8"/>
    <p:sldId id="263" r:id="rId9"/>
    <p:sldId id="316" r:id="rId10"/>
    <p:sldId id="275" r:id="rId11"/>
    <p:sldId id="295" r:id="rId12"/>
    <p:sldId id="309" r:id="rId13"/>
    <p:sldId id="310" r:id="rId14"/>
    <p:sldId id="305" r:id="rId15"/>
    <p:sldId id="317" r:id="rId16"/>
    <p:sldId id="327" r:id="rId17"/>
    <p:sldId id="297" r:id="rId18"/>
    <p:sldId id="336" r:id="rId19"/>
    <p:sldId id="339" r:id="rId20"/>
    <p:sldId id="337" r:id="rId21"/>
    <p:sldId id="338" r:id="rId22"/>
    <p:sldId id="340" r:id="rId23"/>
    <p:sldId id="341" r:id="rId24"/>
    <p:sldId id="342" r:id="rId25"/>
    <p:sldId id="343" r:id="rId26"/>
    <p:sldId id="281" r:id="rId27"/>
    <p:sldId id="344" r:id="rId28"/>
    <p:sldId id="331" r:id="rId29"/>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7171"/>
    <a:srgbClr val="BADDE1"/>
    <a:srgbClr val="BBE0E3"/>
    <a:srgbClr val="FFCCFF"/>
    <a:srgbClr val="FFFFCC"/>
    <a:srgbClr val="CCFFCC"/>
    <a:srgbClr val="00CC00"/>
    <a:srgbClr val="FF99FF"/>
    <a:srgbClr val="EEDF6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23" autoAdjust="0"/>
    <p:restoredTop sz="86047" autoAdjust="0"/>
  </p:normalViewPr>
  <p:slideViewPr>
    <p:cSldViewPr snapToGrid="0">
      <p:cViewPr varScale="1">
        <p:scale>
          <a:sx n="75" d="100"/>
          <a:sy n="75" d="100"/>
        </p:scale>
        <p:origin x="1722" y="78"/>
      </p:cViewPr>
      <p:guideLst/>
    </p:cSldViewPr>
  </p:slideViewPr>
  <p:notesTextViewPr>
    <p:cViewPr>
      <p:scale>
        <a:sx n="75" d="100"/>
        <a:sy n="75" d="100"/>
      </p:scale>
      <p:origin x="0" y="0"/>
    </p:cViewPr>
  </p:notesTextViewPr>
  <p:gridSpacing cx="72000" cy="720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939" y="0"/>
            <a:ext cx="2949099" cy="498693"/>
          </a:xfrm>
          <a:prstGeom prst="rect">
            <a:avLst/>
          </a:prstGeom>
        </p:spPr>
        <p:txBody>
          <a:bodyPr vert="horz" lIns="91440" tIns="45720" rIns="91440" bIns="45720" rtlCol="0"/>
          <a:lstStyle>
            <a:lvl1pPr algn="r">
              <a:defRPr sz="1200"/>
            </a:lvl1pPr>
          </a:lstStyle>
          <a:p>
            <a:fld id="{4EFC4EB2-0D67-4530-9A1D-7558FBCD5D7A}" type="datetimeFigureOut">
              <a:rPr kumimoji="1" lang="ja-JP" altLang="en-US" smtClean="0"/>
              <a:t>2016/11/19</a:t>
            </a:fld>
            <a:endParaRPr kumimoji="1" lang="ja-JP" altLang="en-US"/>
          </a:p>
        </p:txBody>
      </p:sp>
      <p:sp>
        <p:nvSpPr>
          <p:cNvPr id="4" name="フッター プレースホルダー 3"/>
          <p:cNvSpPr>
            <a:spLocks noGrp="1"/>
          </p:cNvSpPr>
          <p:nvPr>
            <p:ph type="ftr" sz="quarter" idx="2"/>
          </p:nvPr>
        </p:nvSpPr>
        <p:spPr>
          <a:xfrm>
            <a:off x="0" y="9440647"/>
            <a:ext cx="2949099"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939" y="9440647"/>
            <a:ext cx="2949099" cy="498692"/>
          </a:xfrm>
          <a:prstGeom prst="rect">
            <a:avLst/>
          </a:prstGeom>
        </p:spPr>
        <p:txBody>
          <a:bodyPr vert="horz" lIns="91440" tIns="45720" rIns="91440" bIns="45720" rtlCol="0" anchor="b"/>
          <a:lstStyle>
            <a:lvl1pPr algn="r">
              <a:defRPr sz="1200"/>
            </a:lvl1pPr>
          </a:lstStyle>
          <a:p>
            <a:fld id="{3833D2BA-5F04-4A67-9683-91D2793EB29D}" type="slidenum">
              <a:rPr kumimoji="1" lang="ja-JP" altLang="en-US" smtClean="0"/>
              <a:t>‹#›</a:t>
            </a:fld>
            <a:endParaRPr kumimoji="1" lang="ja-JP" altLang="en-US"/>
          </a:p>
        </p:txBody>
      </p:sp>
    </p:spTree>
    <p:extLst>
      <p:ext uri="{BB962C8B-B14F-4D97-AF65-F5344CB8AC3E}">
        <p14:creationId xmlns:p14="http://schemas.microsoft.com/office/powerpoint/2010/main" val="16648640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4939" y="0"/>
            <a:ext cx="2949099" cy="498693"/>
          </a:xfrm>
          <a:prstGeom prst="rect">
            <a:avLst/>
          </a:prstGeom>
        </p:spPr>
        <p:txBody>
          <a:bodyPr vert="horz" lIns="91440" tIns="45720" rIns="91440" bIns="45720" rtlCol="0"/>
          <a:lstStyle>
            <a:lvl1pPr algn="r">
              <a:defRPr sz="1200"/>
            </a:lvl1pPr>
          </a:lstStyle>
          <a:p>
            <a:fld id="{07FB7EF2-FD16-414D-A0E0-2D7EF241DA10}" type="datetimeFigureOut">
              <a:rPr kumimoji="1" lang="ja-JP" altLang="en-US" smtClean="0"/>
              <a:t>2016/11/19</a:t>
            </a:fld>
            <a:endParaRPr kumimoji="1" lang="ja-JP" altLang="en-US" dirty="0"/>
          </a:p>
        </p:txBody>
      </p:sp>
      <p:sp>
        <p:nvSpPr>
          <p:cNvPr id="4" name="スライド イメージ プレースホルダー 3"/>
          <p:cNvSpPr>
            <a:spLocks noGrp="1" noRot="1" noChangeAspect="1"/>
          </p:cNvSpPr>
          <p:nvPr>
            <p:ph type="sldImg" idx="2"/>
          </p:nvPr>
        </p:nvSpPr>
        <p:spPr>
          <a:xfrm>
            <a:off x="1166813" y="1243013"/>
            <a:ext cx="4471987" cy="3354387"/>
          </a:xfrm>
          <a:prstGeom prst="rect">
            <a:avLst/>
          </a:prstGeom>
          <a:noFill/>
          <a:ln w="12700">
            <a:solidFill>
              <a:prstClr val="black"/>
            </a:solidFill>
          </a:ln>
        </p:spPr>
        <p:txBody>
          <a:bodyPr vert="horz" lIns="91440" tIns="45720" rIns="91440" bIns="45720" rtlCol="0" anchor="ctr"/>
          <a:lstStyle/>
          <a:p>
            <a:endParaRPr lang="ja-JP" altLang="en-US" dirty="0"/>
          </a:p>
        </p:txBody>
      </p:sp>
      <p:sp>
        <p:nvSpPr>
          <p:cNvPr id="5" name="ノート プレースホルダー 4"/>
          <p:cNvSpPr>
            <a:spLocks noGrp="1"/>
          </p:cNvSpPr>
          <p:nvPr>
            <p:ph type="body" sz="quarter" idx="3"/>
          </p:nvPr>
        </p:nvSpPr>
        <p:spPr>
          <a:xfrm>
            <a:off x="680562" y="4783307"/>
            <a:ext cx="5444490" cy="3913614"/>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7"/>
            <a:ext cx="2949099" cy="498692"/>
          </a:xfrm>
          <a:prstGeom prst="rect">
            <a:avLst/>
          </a:prstGeom>
        </p:spPr>
        <p:txBody>
          <a:bodyPr vert="horz" lIns="91440" tIns="45720" rIns="91440" bIns="45720"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4939" y="9440647"/>
            <a:ext cx="2949099" cy="498692"/>
          </a:xfrm>
          <a:prstGeom prst="rect">
            <a:avLst/>
          </a:prstGeom>
        </p:spPr>
        <p:txBody>
          <a:bodyPr vert="horz" lIns="91440" tIns="45720" rIns="91440" bIns="45720" rtlCol="0" anchor="b"/>
          <a:lstStyle>
            <a:lvl1pPr algn="r">
              <a:defRPr sz="1200"/>
            </a:lvl1pPr>
          </a:lstStyle>
          <a:p>
            <a:fld id="{D49D86BA-28E8-4A35-AF94-46EDD1350163}" type="slidenum">
              <a:rPr kumimoji="1" lang="ja-JP" altLang="en-US" smtClean="0"/>
              <a:t>‹#›</a:t>
            </a:fld>
            <a:endParaRPr kumimoji="1" lang="ja-JP" altLang="en-US" dirty="0"/>
          </a:p>
        </p:txBody>
      </p:sp>
    </p:spTree>
    <p:extLst>
      <p:ext uri="{BB962C8B-B14F-4D97-AF65-F5344CB8AC3E}">
        <p14:creationId xmlns:p14="http://schemas.microsoft.com/office/powerpoint/2010/main" val="331216852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600" dirty="0" smtClean="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1</a:t>
            </a:fld>
            <a:endParaRPr kumimoji="1" lang="ja-JP" altLang="en-US" dirty="0"/>
          </a:p>
        </p:txBody>
      </p:sp>
    </p:spTree>
    <p:extLst>
      <p:ext uri="{BB962C8B-B14F-4D97-AF65-F5344CB8AC3E}">
        <p14:creationId xmlns:p14="http://schemas.microsoft.com/office/powerpoint/2010/main" val="7726074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10</a:t>
            </a:fld>
            <a:endParaRPr kumimoji="1" lang="ja-JP" altLang="en-US" dirty="0"/>
          </a:p>
        </p:txBody>
      </p:sp>
    </p:spTree>
    <p:extLst>
      <p:ext uri="{BB962C8B-B14F-4D97-AF65-F5344CB8AC3E}">
        <p14:creationId xmlns:p14="http://schemas.microsoft.com/office/powerpoint/2010/main" val="12792832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smtClean="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11</a:t>
            </a:fld>
            <a:endParaRPr kumimoji="1" lang="ja-JP" altLang="en-US" dirty="0"/>
          </a:p>
        </p:txBody>
      </p:sp>
    </p:spTree>
    <p:extLst>
      <p:ext uri="{BB962C8B-B14F-4D97-AF65-F5344CB8AC3E}">
        <p14:creationId xmlns:p14="http://schemas.microsoft.com/office/powerpoint/2010/main" val="3643969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12</a:t>
            </a:fld>
            <a:endParaRPr kumimoji="1" lang="ja-JP" altLang="en-US" dirty="0"/>
          </a:p>
        </p:txBody>
      </p:sp>
    </p:spTree>
    <p:extLst>
      <p:ext uri="{BB962C8B-B14F-4D97-AF65-F5344CB8AC3E}">
        <p14:creationId xmlns:p14="http://schemas.microsoft.com/office/powerpoint/2010/main" val="33891368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13</a:t>
            </a:fld>
            <a:endParaRPr kumimoji="1" lang="ja-JP" altLang="en-US" dirty="0"/>
          </a:p>
        </p:txBody>
      </p:sp>
    </p:spTree>
    <p:extLst>
      <p:ext uri="{BB962C8B-B14F-4D97-AF65-F5344CB8AC3E}">
        <p14:creationId xmlns:p14="http://schemas.microsoft.com/office/powerpoint/2010/main" val="22098956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14</a:t>
            </a:fld>
            <a:endParaRPr kumimoji="1" lang="ja-JP" altLang="en-US" dirty="0"/>
          </a:p>
        </p:txBody>
      </p:sp>
    </p:spTree>
    <p:extLst>
      <p:ext uri="{BB962C8B-B14F-4D97-AF65-F5344CB8AC3E}">
        <p14:creationId xmlns:p14="http://schemas.microsoft.com/office/powerpoint/2010/main" val="41015284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15</a:t>
            </a:fld>
            <a:endParaRPr kumimoji="1" lang="ja-JP" altLang="en-US" dirty="0"/>
          </a:p>
        </p:txBody>
      </p:sp>
    </p:spTree>
    <p:extLst>
      <p:ext uri="{BB962C8B-B14F-4D97-AF65-F5344CB8AC3E}">
        <p14:creationId xmlns:p14="http://schemas.microsoft.com/office/powerpoint/2010/main" val="25371868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16</a:t>
            </a:fld>
            <a:endParaRPr kumimoji="1" lang="ja-JP" altLang="en-US" dirty="0"/>
          </a:p>
        </p:txBody>
      </p:sp>
    </p:spTree>
    <p:extLst>
      <p:ext uri="{BB962C8B-B14F-4D97-AF65-F5344CB8AC3E}">
        <p14:creationId xmlns:p14="http://schemas.microsoft.com/office/powerpoint/2010/main" val="11060998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17</a:t>
            </a:fld>
            <a:endParaRPr kumimoji="1" lang="ja-JP" altLang="en-US" dirty="0"/>
          </a:p>
        </p:txBody>
      </p:sp>
    </p:spTree>
    <p:extLst>
      <p:ext uri="{BB962C8B-B14F-4D97-AF65-F5344CB8AC3E}">
        <p14:creationId xmlns:p14="http://schemas.microsoft.com/office/powerpoint/2010/main" val="133380001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18</a:t>
            </a:fld>
            <a:endParaRPr kumimoji="1" lang="ja-JP" altLang="en-US" dirty="0"/>
          </a:p>
        </p:txBody>
      </p:sp>
    </p:spTree>
    <p:extLst>
      <p:ext uri="{BB962C8B-B14F-4D97-AF65-F5344CB8AC3E}">
        <p14:creationId xmlns:p14="http://schemas.microsoft.com/office/powerpoint/2010/main" val="6064475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19</a:t>
            </a:fld>
            <a:endParaRPr kumimoji="1" lang="ja-JP" altLang="en-US" dirty="0"/>
          </a:p>
        </p:txBody>
      </p:sp>
    </p:spTree>
    <p:extLst>
      <p:ext uri="{BB962C8B-B14F-4D97-AF65-F5344CB8AC3E}">
        <p14:creationId xmlns:p14="http://schemas.microsoft.com/office/powerpoint/2010/main" val="11545785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2</a:t>
            </a:fld>
            <a:endParaRPr kumimoji="1" lang="ja-JP" altLang="en-US" dirty="0"/>
          </a:p>
        </p:txBody>
      </p:sp>
    </p:spTree>
    <p:extLst>
      <p:ext uri="{BB962C8B-B14F-4D97-AF65-F5344CB8AC3E}">
        <p14:creationId xmlns:p14="http://schemas.microsoft.com/office/powerpoint/2010/main" val="270579102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20</a:t>
            </a:fld>
            <a:endParaRPr kumimoji="1" lang="ja-JP" altLang="en-US" dirty="0"/>
          </a:p>
        </p:txBody>
      </p:sp>
    </p:spTree>
    <p:extLst>
      <p:ext uri="{BB962C8B-B14F-4D97-AF65-F5344CB8AC3E}">
        <p14:creationId xmlns:p14="http://schemas.microsoft.com/office/powerpoint/2010/main" val="143335933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21</a:t>
            </a:fld>
            <a:endParaRPr kumimoji="1" lang="ja-JP" altLang="en-US" dirty="0"/>
          </a:p>
        </p:txBody>
      </p:sp>
    </p:spTree>
    <p:extLst>
      <p:ext uri="{BB962C8B-B14F-4D97-AF65-F5344CB8AC3E}">
        <p14:creationId xmlns:p14="http://schemas.microsoft.com/office/powerpoint/2010/main" val="20837380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22</a:t>
            </a:fld>
            <a:endParaRPr kumimoji="1" lang="ja-JP" altLang="en-US" dirty="0"/>
          </a:p>
        </p:txBody>
      </p:sp>
    </p:spTree>
    <p:extLst>
      <p:ext uri="{BB962C8B-B14F-4D97-AF65-F5344CB8AC3E}">
        <p14:creationId xmlns:p14="http://schemas.microsoft.com/office/powerpoint/2010/main" val="230604507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23</a:t>
            </a:fld>
            <a:endParaRPr kumimoji="1" lang="ja-JP" altLang="en-US" dirty="0"/>
          </a:p>
        </p:txBody>
      </p:sp>
    </p:spTree>
    <p:extLst>
      <p:ext uri="{BB962C8B-B14F-4D97-AF65-F5344CB8AC3E}">
        <p14:creationId xmlns:p14="http://schemas.microsoft.com/office/powerpoint/2010/main" val="58917720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24</a:t>
            </a:fld>
            <a:endParaRPr kumimoji="1" lang="ja-JP" altLang="en-US" dirty="0"/>
          </a:p>
        </p:txBody>
      </p:sp>
    </p:spTree>
    <p:extLst>
      <p:ext uri="{BB962C8B-B14F-4D97-AF65-F5344CB8AC3E}">
        <p14:creationId xmlns:p14="http://schemas.microsoft.com/office/powerpoint/2010/main" val="139820427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25</a:t>
            </a:fld>
            <a:endParaRPr kumimoji="1" lang="ja-JP" altLang="en-US" dirty="0"/>
          </a:p>
        </p:txBody>
      </p:sp>
    </p:spTree>
    <p:extLst>
      <p:ext uri="{BB962C8B-B14F-4D97-AF65-F5344CB8AC3E}">
        <p14:creationId xmlns:p14="http://schemas.microsoft.com/office/powerpoint/2010/main" val="255531095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26</a:t>
            </a:fld>
            <a:endParaRPr kumimoji="1" lang="ja-JP" altLang="en-US" dirty="0"/>
          </a:p>
        </p:txBody>
      </p:sp>
    </p:spTree>
    <p:extLst>
      <p:ext uri="{BB962C8B-B14F-4D97-AF65-F5344CB8AC3E}">
        <p14:creationId xmlns:p14="http://schemas.microsoft.com/office/powerpoint/2010/main" val="121498400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27</a:t>
            </a:fld>
            <a:endParaRPr kumimoji="1" lang="ja-JP" altLang="en-US" dirty="0"/>
          </a:p>
        </p:txBody>
      </p:sp>
    </p:spTree>
    <p:extLst>
      <p:ext uri="{BB962C8B-B14F-4D97-AF65-F5344CB8AC3E}">
        <p14:creationId xmlns:p14="http://schemas.microsoft.com/office/powerpoint/2010/main" val="304730184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28</a:t>
            </a:fld>
            <a:endParaRPr kumimoji="1" lang="ja-JP" altLang="en-US" dirty="0"/>
          </a:p>
        </p:txBody>
      </p:sp>
    </p:spTree>
    <p:extLst>
      <p:ext uri="{BB962C8B-B14F-4D97-AF65-F5344CB8AC3E}">
        <p14:creationId xmlns:p14="http://schemas.microsoft.com/office/powerpoint/2010/main" val="27485174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3</a:t>
            </a:fld>
            <a:endParaRPr kumimoji="1" lang="ja-JP" altLang="en-US" dirty="0"/>
          </a:p>
        </p:txBody>
      </p:sp>
    </p:spTree>
    <p:extLst>
      <p:ext uri="{BB962C8B-B14F-4D97-AF65-F5344CB8AC3E}">
        <p14:creationId xmlns:p14="http://schemas.microsoft.com/office/powerpoint/2010/main" val="15732892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4</a:t>
            </a:fld>
            <a:endParaRPr kumimoji="1" lang="ja-JP" altLang="en-US" dirty="0"/>
          </a:p>
        </p:txBody>
      </p:sp>
    </p:spTree>
    <p:extLst>
      <p:ext uri="{BB962C8B-B14F-4D97-AF65-F5344CB8AC3E}">
        <p14:creationId xmlns:p14="http://schemas.microsoft.com/office/powerpoint/2010/main" val="15770926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5</a:t>
            </a:fld>
            <a:endParaRPr kumimoji="1" lang="ja-JP" altLang="en-US" dirty="0"/>
          </a:p>
        </p:txBody>
      </p:sp>
    </p:spTree>
    <p:extLst>
      <p:ext uri="{BB962C8B-B14F-4D97-AF65-F5344CB8AC3E}">
        <p14:creationId xmlns:p14="http://schemas.microsoft.com/office/powerpoint/2010/main" val="11108789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6</a:t>
            </a:fld>
            <a:endParaRPr kumimoji="1" lang="ja-JP" altLang="en-US" dirty="0"/>
          </a:p>
        </p:txBody>
      </p:sp>
    </p:spTree>
    <p:extLst>
      <p:ext uri="{BB962C8B-B14F-4D97-AF65-F5344CB8AC3E}">
        <p14:creationId xmlns:p14="http://schemas.microsoft.com/office/powerpoint/2010/main" val="11255968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7</a:t>
            </a:fld>
            <a:endParaRPr kumimoji="1" lang="ja-JP" altLang="en-US" dirty="0"/>
          </a:p>
        </p:txBody>
      </p:sp>
    </p:spTree>
    <p:extLst>
      <p:ext uri="{BB962C8B-B14F-4D97-AF65-F5344CB8AC3E}">
        <p14:creationId xmlns:p14="http://schemas.microsoft.com/office/powerpoint/2010/main" val="10035414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smtClean="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8</a:t>
            </a:fld>
            <a:endParaRPr kumimoji="1" lang="ja-JP" altLang="en-US" dirty="0"/>
          </a:p>
        </p:txBody>
      </p:sp>
    </p:spTree>
    <p:extLst>
      <p:ext uri="{BB962C8B-B14F-4D97-AF65-F5344CB8AC3E}">
        <p14:creationId xmlns:p14="http://schemas.microsoft.com/office/powerpoint/2010/main" val="39101530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9</a:t>
            </a:fld>
            <a:endParaRPr kumimoji="1" lang="ja-JP" altLang="en-US" dirty="0"/>
          </a:p>
        </p:txBody>
      </p:sp>
    </p:spTree>
    <p:extLst>
      <p:ext uri="{BB962C8B-B14F-4D97-AF65-F5344CB8AC3E}">
        <p14:creationId xmlns:p14="http://schemas.microsoft.com/office/powerpoint/2010/main" val="230623965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タイトル スライド">
    <p:spTree>
      <p:nvGrpSpPr>
        <p:cNvPr id="1" name=""/>
        <p:cNvGrpSpPr/>
        <p:nvPr/>
      </p:nvGrpSpPr>
      <p:grpSpPr>
        <a:xfrm>
          <a:off x="0" y="0"/>
          <a:ext cx="0" cy="0"/>
          <a:chOff x="0" y="0"/>
          <a:chExt cx="0" cy="0"/>
        </a:xfrm>
      </p:grpSpPr>
      <p:sp>
        <p:nvSpPr>
          <p:cNvPr id="3075" name="Rectangle 3"/>
          <p:cNvSpPr>
            <a:spLocks noGrp="1" noChangeArrowheads="1"/>
          </p:cNvSpPr>
          <p:nvPr>
            <p:ph type="subTitle" idx="1"/>
          </p:nvPr>
        </p:nvSpPr>
        <p:spPr>
          <a:xfrm>
            <a:off x="784226" y="3357563"/>
            <a:ext cx="5781675" cy="792162"/>
          </a:xfrm>
        </p:spPr>
        <p:txBody>
          <a:bodyPr/>
          <a:lstStyle>
            <a:lvl1pPr marL="0" indent="0">
              <a:buFontTx/>
              <a:buNone/>
              <a:defRPr sz="1800">
                <a:solidFill>
                  <a:schemeClr val="tx1"/>
                </a:solidFill>
              </a:defRPr>
            </a:lvl1pPr>
          </a:lstStyle>
          <a:p>
            <a:pPr lvl="0"/>
            <a:r>
              <a:rPr lang="ja-JP" altLang="en-US" noProof="0" dirty="0" smtClean="0"/>
              <a:t>マスター サブタイトルの書式設定</a:t>
            </a:r>
          </a:p>
        </p:txBody>
      </p:sp>
      <p:sp>
        <p:nvSpPr>
          <p:cNvPr id="3077" name="Rectangle 5"/>
          <p:cNvSpPr>
            <a:spLocks noGrp="1" noChangeArrowheads="1"/>
          </p:cNvSpPr>
          <p:nvPr>
            <p:ph type="ftr" sz="quarter" idx="3"/>
          </p:nvPr>
        </p:nvSpPr>
        <p:spPr>
          <a:xfrm>
            <a:off x="2268001" y="5877000"/>
            <a:ext cx="4802840" cy="484900"/>
          </a:xfrm>
        </p:spPr>
        <p:txBody>
          <a:bodyPr/>
          <a:lstStyle>
            <a:lvl1pPr algn="l">
              <a:defRPr sz="788" b="1" i="1">
                <a:solidFill>
                  <a:schemeClr val="accent2"/>
                </a:solidFill>
              </a:defRPr>
            </a:lvl1pPr>
          </a:lstStyle>
          <a:p>
            <a:endParaRPr kumimoji="1" lang="ja-JP" altLang="en-US" dirty="0"/>
          </a:p>
        </p:txBody>
      </p:sp>
      <p:sp>
        <p:nvSpPr>
          <p:cNvPr id="3085" name="Rectangle 13"/>
          <p:cNvSpPr>
            <a:spLocks noChangeArrowheads="1"/>
          </p:cNvSpPr>
          <p:nvPr/>
        </p:nvSpPr>
        <p:spPr bwMode="auto">
          <a:xfrm>
            <a:off x="317500" y="404815"/>
            <a:ext cx="6381750" cy="503237"/>
          </a:xfrm>
          <a:prstGeom prst="rect">
            <a:avLst/>
          </a:prstGeom>
          <a:gradFill rotWithShape="1">
            <a:gsLst>
              <a:gs pos="0">
                <a:srgbClr val="333399"/>
              </a:gs>
              <a:gs pos="100000">
                <a:srgbClr val="333399">
                  <a:gamma/>
                  <a:tint val="73725"/>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dirty="0"/>
          </a:p>
        </p:txBody>
      </p:sp>
      <p:sp>
        <p:nvSpPr>
          <p:cNvPr id="3086" name="Rectangle 14"/>
          <p:cNvSpPr>
            <a:spLocks noChangeArrowheads="1"/>
          </p:cNvSpPr>
          <p:nvPr/>
        </p:nvSpPr>
        <p:spPr bwMode="auto">
          <a:xfrm>
            <a:off x="6699251" y="404815"/>
            <a:ext cx="2193925" cy="503237"/>
          </a:xfrm>
          <a:prstGeom prst="rect">
            <a:avLst/>
          </a:prstGeom>
          <a:gradFill rotWithShape="1">
            <a:gsLst>
              <a:gs pos="0">
                <a:srgbClr val="000066"/>
              </a:gs>
              <a:gs pos="100000">
                <a:srgbClr val="000066">
                  <a:gamma/>
                  <a:shade val="46275"/>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dirty="0"/>
          </a:p>
        </p:txBody>
      </p:sp>
      <p:sp>
        <p:nvSpPr>
          <p:cNvPr id="3087" name="Rectangle 15"/>
          <p:cNvSpPr>
            <a:spLocks noChangeArrowheads="1"/>
          </p:cNvSpPr>
          <p:nvPr/>
        </p:nvSpPr>
        <p:spPr bwMode="auto">
          <a:xfrm>
            <a:off x="317501" y="901700"/>
            <a:ext cx="8574088" cy="144463"/>
          </a:xfrm>
          <a:prstGeom prst="rect">
            <a:avLst/>
          </a:prstGeom>
          <a:gradFill rotWithShape="1">
            <a:gsLst>
              <a:gs pos="0">
                <a:schemeClr val="bg2">
                  <a:alpha val="39999"/>
                </a:schemeClr>
              </a:gs>
              <a:gs pos="100000">
                <a:schemeClr val="bg1">
                  <a:alpha val="39999"/>
                </a:scheme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dirty="0"/>
          </a:p>
        </p:txBody>
      </p:sp>
      <p:sp>
        <p:nvSpPr>
          <p:cNvPr id="3089" name="Line 17"/>
          <p:cNvSpPr>
            <a:spLocks noChangeShapeType="1"/>
          </p:cNvSpPr>
          <p:nvPr/>
        </p:nvSpPr>
        <p:spPr bwMode="auto">
          <a:xfrm>
            <a:off x="450851" y="3213100"/>
            <a:ext cx="6116638" cy="0"/>
          </a:xfrm>
          <a:prstGeom prst="line">
            <a:avLst/>
          </a:prstGeom>
          <a:noFill/>
          <a:ln w="9525">
            <a:solidFill>
              <a:srgbClr val="C0C0C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350" dirty="0"/>
          </a:p>
        </p:txBody>
      </p:sp>
      <p:pic>
        <p:nvPicPr>
          <p:cNvPr id="2" name="図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4226" y="5877000"/>
            <a:ext cx="1411775" cy="484900"/>
          </a:xfrm>
          <a:prstGeom prst="rect">
            <a:avLst/>
          </a:prstGeom>
        </p:spPr>
      </p:pic>
      <p:sp>
        <p:nvSpPr>
          <p:cNvPr id="3" name="日付プレースホルダー 2"/>
          <p:cNvSpPr>
            <a:spLocks noGrp="1"/>
          </p:cNvSpPr>
          <p:nvPr>
            <p:ph type="dt" sz="half" idx="10"/>
          </p:nvPr>
        </p:nvSpPr>
        <p:spPr/>
        <p:txBody>
          <a:bodyPr/>
          <a:lstStyle/>
          <a:p>
            <a:endParaRPr kumimoji="1" lang="ja-JP" altLang="en-US" dirty="0"/>
          </a:p>
        </p:txBody>
      </p:sp>
      <p:sp>
        <p:nvSpPr>
          <p:cNvPr id="4" name="スライド番号プレースホルダー 3"/>
          <p:cNvSpPr>
            <a:spLocks noGrp="1"/>
          </p:cNvSpPr>
          <p:nvPr>
            <p:ph type="sldNum" sz="quarter" idx="11"/>
          </p:nvPr>
        </p:nvSpPr>
        <p:spPr/>
        <p:txBody>
          <a:bodyPr/>
          <a:lstStyle/>
          <a:p>
            <a:fld id="{B24E575F-AE80-4FDB-9C39-ECDDBAB19842}" type="slidenum">
              <a:rPr kumimoji="1" lang="ja-JP" altLang="en-US" smtClean="0"/>
              <a:t>‹#›</a:t>
            </a:fld>
            <a:endParaRPr kumimoji="1" lang="ja-JP" altLang="en-US" dirty="0"/>
          </a:p>
        </p:txBody>
      </p:sp>
      <p:sp>
        <p:nvSpPr>
          <p:cNvPr id="5" name="タイトル 4"/>
          <p:cNvSpPr>
            <a:spLocks noGrp="1"/>
          </p:cNvSpPr>
          <p:nvPr>
            <p:ph type="title"/>
          </p:nvPr>
        </p:nvSpPr>
        <p:spPr>
          <a:xfrm>
            <a:off x="317501" y="1322896"/>
            <a:ext cx="8574088" cy="576262"/>
          </a:xfrm>
        </p:spPr>
        <p:txBody>
          <a:bodyPr/>
          <a:lstStyle>
            <a:lvl1pPr>
              <a:defRPr>
                <a:solidFill>
                  <a:schemeClr val="tx1"/>
                </a:solidFill>
              </a:defRPr>
            </a:lvl1pPr>
          </a:lstStyle>
          <a:p>
            <a:r>
              <a:rPr kumimoji="1" lang="ja-JP" altLang="en-US" dirty="0" smtClean="0"/>
              <a:t>マスター タイトルの書式設定</a:t>
            </a:r>
            <a:endParaRPr kumimoji="1" lang="ja-JP" altLang="en-US" dirty="0"/>
          </a:p>
        </p:txBody>
      </p:sp>
    </p:spTree>
    <p:extLst>
      <p:ext uri="{BB962C8B-B14F-4D97-AF65-F5344CB8AC3E}">
        <p14:creationId xmlns:p14="http://schemas.microsoft.com/office/powerpoint/2010/main" val="269266358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endParaRPr kumimoji="1" lang="ja-JP" altLang="en-US" dirty="0"/>
          </a:p>
        </p:txBody>
      </p:sp>
      <p:sp>
        <p:nvSpPr>
          <p:cNvPr id="5" name="フッター プレースホルダー 4"/>
          <p:cNvSpPr>
            <a:spLocks noGrp="1"/>
          </p:cNvSpPr>
          <p:nvPr>
            <p:ph type="ftr" sz="quarter" idx="11"/>
          </p:nvPr>
        </p:nvSpPr>
        <p:spPr/>
        <p:txBody>
          <a:bodyPr/>
          <a:lstStyle>
            <a:lvl1pPr>
              <a:defRPr/>
            </a:lvl1pPr>
          </a:lstStyle>
          <a:p>
            <a:endParaRPr kumimoji="1" lang="ja-JP" altLang="en-US" dirty="0"/>
          </a:p>
        </p:txBody>
      </p:sp>
      <p:sp>
        <p:nvSpPr>
          <p:cNvPr id="6" name="スライド番号プレースホルダー 5"/>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dirty="0"/>
          </a:p>
        </p:txBody>
      </p:sp>
    </p:spTree>
    <p:extLst>
      <p:ext uri="{BB962C8B-B14F-4D97-AF65-F5344CB8AC3E}">
        <p14:creationId xmlns:p14="http://schemas.microsoft.com/office/powerpoint/2010/main" val="1199930703"/>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48463" y="115890"/>
            <a:ext cx="2143125" cy="6010275"/>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317501" y="115890"/>
            <a:ext cx="6278563" cy="601027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endParaRPr kumimoji="1" lang="ja-JP" altLang="en-US" dirty="0"/>
          </a:p>
        </p:txBody>
      </p:sp>
      <p:sp>
        <p:nvSpPr>
          <p:cNvPr id="5" name="フッター プレースホルダー 4"/>
          <p:cNvSpPr>
            <a:spLocks noGrp="1"/>
          </p:cNvSpPr>
          <p:nvPr>
            <p:ph type="ftr" sz="quarter" idx="11"/>
          </p:nvPr>
        </p:nvSpPr>
        <p:spPr/>
        <p:txBody>
          <a:bodyPr/>
          <a:lstStyle>
            <a:lvl1pPr>
              <a:defRPr/>
            </a:lvl1pPr>
          </a:lstStyle>
          <a:p>
            <a:endParaRPr kumimoji="1" lang="ja-JP" altLang="en-US" dirty="0"/>
          </a:p>
        </p:txBody>
      </p:sp>
      <p:sp>
        <p:nvSpPr>
          <p:cNvPr id="6" name="スライド番号プレースホルダー 5"/>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dirty="0"/>
          </a:p>
        </p:txBody>
      </p:sp>
    </p:spTree>
    <p:extLst>
      <p:ext uri="{BB962C8B-B14F-4D97-AF65-F5344CB8AC3E}">
        <p14:creationId xmlns:p14="http://schemas.microsoft.com/office/powerpoint/2010/main" val="271366601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lgn="ctr">
              <a:defRPr sz="3600">
                <a:solidFill>
                  <a:schemeClr val="tx1"/>
                </a:solidFill>
              </a:defRPr>
            </a:lvl1pPr>
          </a:lstStyle>
          <a:p>
            <a:r>
              <a:rPr lang="ja-JP" altLang="en-US" smtClean="0"/>
              <a:t>マスター タイトルの書式設定</a:t>
            </a:r>
            <a:endParaRPr lang="ja-JP" altLang="en-US" dirty="0"/>
          </a:p>
        </p:txBody>
      </p:sp>
      <p:sp>
        <p:nvSpPr>
          <p:cNvPr id="3" name="コンテンツ プレースホルダー 2"/>
          <p:cNvSpPr>
            <a:spLocks noGrp="1"/>
          </p:cNvSpPr>
          <p:nvPr>
            <p:ph idx="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6" name="スライド番号プレースホルダー 5"/>
          <p:cNvSpPr>
            <a:spLocks noGrp="1"/>
          </p:cNvSpPr>
          <p:nvPr>
            <p:ph type="sldNum" sz="quarter" idx="12"/>
          </p:nvPr>
        </p:nvSpPr>
        <p:spPr>
          <a:xfrm>
            <a:off x="8399007" y="6614665"/>
            <a:ext cx="575588" cy="268288"/>
          </a:xfrm>
        </p:spPr>
        <p:txBody>
          <a:bodyPr/>
          <a:lstStyle>
            <a:lvl1pPr>
              <a:defRPr/>
            </a:lvl1pPr>
          </a:lstStyle>
          <a:p>
            <a:fld id="{B24E575F-AE80-4FDB-9C39-ECDDBAB19842}" type="slidenum">
              <a:rPr kumimoji="1" lang="ja-JP" altLang="en-US" smtClean="0"/>
              <a:t>‹#›</a:t>
            </a:fld>
            <a:endParaRPr kumimoji="1" lang="ja-JP" altLang="en-US" dirty="0"/>
          </a:p>
        </p:txBody>
      </p:sp>
      <p:sp>
        <p:nvSpPr>
          <p:cNvPr id="8" name="正方形/長方形 7"/>
          <p:cNvSpPr/>
          <p:nvPr/>
        </p:nvSpPr>
        <p:spPr>
          <a:xfrm>
            <a:off x="6672788" y="853744"/>
            <a:ext cx="2304000" cy="28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dirty="0"/>
          </a:p>
        </p:txBody>
      </p:sp>
      <p:sp>
        <p:nvSpPr>
          <p:cNvPr id="9" name="Rectangle 5"/>
          <p:cNvSpPr txBox="1">
            <a:spLocks noChangeArrowheads="1"/>
          </p:cNvSpPr>
          <p:nvPr/>
        </p:nvSpPr>
        <p:spPr bwMode="auto">
          <a:xfrm>
            <a:off x="1377192" y="6608492"/>
            <a:ext cx="7802809" cy="216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80" tIns="34290" rIns="68580" bIns="34290" numCol="1" anchor="t" anchorCtr="0" compatLnSpc="1">
            <a:prstTxWarp prst="textNoShape">
              <a:avLst/>
            </a:prstTxWarp>
          </a:bodyPr>
          <a:lstStyle>
            <a:defPPr>
              <a:defRPr lang="ja-JP"/>
            </a:defPPr>
            <a:lvl1pPr algn="l" rtl="0" fontAlgn="base">
              <a:spcBef>
                <a:spcPct val="0"/>
              </a:spcBef>
              <a:spcAft>
                <a:spcPct val="0"/>
              </a:spcAft>
              <a:defRPr kumimoji="1" sz="1050" b="1" i="1" kern="1200">
                <a:solidFill>
                  <a:schemeClr val="accent2"/>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r>
              <a:rPr lang="en-US" altLang="ja-JP" sz="788" dirty="0" smtClean="0"/>
              <a:t>Department of Computer Science, Graduate School of Information Science and Technology, Osaka University</a:t>
            </a:r>
            <a:endParaRPr lang="en-US" altLang="ja-JP" sz="750" dirty="0"/>
          </a:p>
        </p:txBody>
      </p:sp>
      <p:pic>
        <p:nvPicPr>
          <p:cNvPr id="10" name="図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4001" y="6451925"/>
            <a:ext cx="1086500" cy="373178"/>
          </a:xfrm>
          <a:prstGeom prst="rect">
            <a:avLst/>
          </a:prstGeom>
        </p:spPr>
      </p:pic>
    </p:spTree>
    <p:extLst>
      <p:ext uri="{BB962C8B-B14F-4D97-AF65-F5344CB8AC3E}">
        <p14:creationId xmlns:p14="http://schemas.microsoft.com/office/powerpoint/2010/main" val="137924214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40"/>
            <a:ext cx="7886700" cy="2852737"/>
          </a:xfrm>
        </p:spPr>
        <p:txBody>
          <a:bodyPr anchor="b"/>
          <a:lstStyle>
            <a:lvl1pPr>
              <a:defRPr sz="4500">
                <a:solidFill>
                  <a:schemeClr val="tx1"/>
                </a:solidFill>
              </a:defRPr>
            </a:lvl1pPr>
          </a:lstStyle>
          <a:p>
            <a:r>
              <a:rPr lang="ja-JP" altLang="en-US" smtClean="0"/>
              <a:t>マスター タイトルの書式設定</a:t>
            </a:r>
            <a:endParaRPr lang="ja-JP" altLang="en-US" dirty="0"/>
          </a:p>
        </p:txBody>
      </p:sp>
      <p:sp>
        <p:nvSpPr>
          <p:cNvPr id="3" name="テキスト プレースホルダー 2"/>
          <p:cNvSpPr>
            <a:spLocks noGrp="1"/>
          </p:cNvSpPr>
          <p:nvPr>
            <p:ph type="body" idx="1"/>
          </p:nvPr>
        </p:nvSpPr>
        <p:spPr>
          <a:xfrm>
            <a:off x="623888" y="4589465"/>
            <a:ext cx="7886700" cy="1500187"/>
          </a:xfrm>
        </p:spPr>
        <p:txBody>
          <a:bodyPr/>
          <a:lstStyle>
            <a:lvl1pPr marL="0" indent="0">
              <a:buNone/>
              <a:defRPr sz="1800">
                <a:solidFill>
                  <a:schemeClr val="tx1"/>
                </a:solidFill>
              </a:defRPr>
            </a:lvl1pPr>
            <a:lvl2pPr marL="342900" indent="0">
              <a:buNone/>
              <a:defRPr sz="1500"/>
            </a:lvl2pPr>
            <a:lvl3pPr marL="685800" indent="0">
              <a:buNone/>
              <a:defRPr sz="135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ja-JP" altLang="en-US" smtClean="0"/>
              <a:t>マスター テキストの書式設定</a:t>
            </a:r>
          </a:p>
        </p:txBody>
      </p:sp>
      <p:sp>
        <p:nvSpPr>
          <p:cNvPr id="4" name="日付プレースホルダー 3"/>
          <p:cNvSpPr>
            <a:spLocks noGrp="1"/>
          </p:cNvSpPr>
          <p:nvPr>
            <p:ph type="dt" sz="half" idx="10"/>
          </p:nvPr>
        </p:nvSpPr>
        <p:spPr/>
        <p:txBody>
          <a:bodyPr/>
          <a:lstStyle>
            <a:lvl1pPr>
              <a:defRPr/>
            </a:lvl1pPr>
          </a:lstStyle>
          <a:p>
            <a:endParaRPr kumimoji="1" lang="ja-JP" altLang="en-US" dirty="0"/>
          </a:p>
        </p:txBody>
      </p:sp>
      <p:sp>
        <p:nvSpPr>
          <p:cNvPr id="5" name="フッター プレースホルダー 4"/>
          <p:cNvSpPr>
            <a:spLocks noGrp="1"/>
          </p:cNvSpPr>
          <p:nvPr>
            <p:ph type="ftr" sz="quarter" idx="11"/>
          </p:nvPr>
        </p:nvSpPr>
        <p:spPr/>
        <p:txBody>
          <a:bodyPr/>
          <a:lstStyle>
            <a:lvl1pPr>
              <a:defRPr/>
            </a:lvl1pPr>
          </a:lstStyle>
          <a:p>
            <a:endParaRPr kumimoji="1" lang="ja-JP" altLang="en-US" dirty="0"/>
          </a:p>
        </p:txBody>
      </p:sp>
      <p:sp>
        <p:nvSpPr>
          <p:cNvPr id="6" name="スライド番号プレースホルダー 5"/>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dirty="0"/>
          </a:p>
        </p:txBody>
      </p:sp>
    </p:spTree>
    <p:extLst>
      <p:ext uri="{BB962C8B-B14F-4D97-AF65-F5344CB8AC3E}">
        <p14:creationId xmlns:p14="http://schemas.microsoft.com/office/powerpoint/2010/main" val="360754385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457200" y="1196975"/>
            <a:ext cx="4038600" cy="49291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4648200" y="1196975"/>
            <a:ext cx="4038600" cy="49291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ー 4"/>
          <p:cNvSpPr>
            <a:spLocks noGrp="1"/>
          </p:cNvSpPr>
          <p:nvPr>
            <p:ph type="dt" sz="half" idx="10"/>
          </p:nvPr>
        </p:nvSpPr>
        <p:spPr/>
        <p:txBody>
          <a:bodyPr/>
          <a:lstStyle>
            <a:lvl1pPr>
              <a:defRPr/>
            </a:lvl1pPr>
          </a:lstStyle>
          <a:p>
            <a:endParaRPr kumimoji="1" lang="ja-JP" altLang="en-US" dirty="0"/>
          </a:p>
        </p:txBody>
      </p:sp>
      <p:sp>
        <p:nvSpPr>
          <p:cNvPr id="6" name="フッター プレースホルダー 5"/>
          <p:cNvSpPr>
            <a:spLocks noGrp="1"/>
          </p:cNvSpPr>
          <p:nvPr>
            <p:ph type="ftr" sz="quarter" idx="11"/>
          </p:nvPr>
        </p:nvSpPr>
        <p:spPr/>
        <p:txBody>
          <a:bodyPr/>
          <a:lstStyle>
            <a:lvl1pPr>
              <a:defRPr/>
            </a:lvl1pPr>
          </a:lstStyle>
          <a:p>
            <a:endParaRPr kumimoji="1" lang="ja-JP" altLang="en-US" dirty="0"/>
          </a:p>
        </p:txBody>
      </p:sp>
      <p:sp>
        <p:nvSpPr>
          <p:cNvPr id="7" name="スライド番号プレースホルダー 6"/>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dirty="0"/>
          </a:p>
        </p:txBody>
      </p:sp>
    </p:spTree>
    <p:extLst>
      <p:ext uri="{BB962C8B-B14F-4D97-AF65-F5344CB8AC3E}">
        <p14:creationId xmlns:p14="http://schemas.microsoft.com/office/powerpoint/2010/main" val="44801250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7"/>
            <a:ext cx="7886700" cy="1325563"/>
          </a:xfrm>
        </p:spPr>
        <p:txBody>
          <a:body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630239" y="1681163"/>
            <a:ext cx="386873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630239" y="2505075"/>
            <a:ext cx="3868737"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ー 6"/>
          <p:cNvSpPr>
            <a:spLocks noGrp="1"/>
          </p:cNvSpPr>
          <p:nvPr>
            <p:ph type="dt" sz="half" idx="10"/>
          </p:nvPr>
        </p:nvSpPr>
        <p:spPr/>
        <p:txBody>
          <a:bodyPr/>
          <a:lstStyle>
            <a:lvl1pPr>
              <a:defRPr/>
            </a:lvl1pPr>
          </a:lstStyle>
          <a:p>
            <a:endParaRPr kumimoji="1" lang="ja-JP" altLang="en-US" dirty="0"/>
          </a:p>
        </p:txBody>
      </p:sp>
      <p:sp>
        <p:nvSpPr>
          <p:cNvPr id="8" name="フッター プレースホルダー 7"/>
          <p:cNvSpPr>
            <a:spLocks noGrp="1"/>
          </p:cNvSpPr>
          <p:nvPr>
            <p:ph type="ftr" sz="quarter" idx="11"/>
          </p:nvPr>
        </p:nvSpPr>
        <p:spPr/>
        <p:txBody>
          <a:bodyPr/>
          <a:lstStyle>
            <a:lvl1pPr>
              <a:defRPr/>
            </a:lvl1pPr>
          </a:lstStyle>
          <a:p>
            <a:endParaRPr kumimoji="1" lang="ja-JP" altLang="en-US" dirty="0"/>
          </a:p>
        </p:txBody>
      </p:sp>
      <p:sp>
        <p:nvSpPr>
          <p:cNvPr id="9" name="スライド番号プレースホルダー 8"/>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dirty="0"/>
          </a:p>
        </p:txBody>
      </p:sp>
    </p:spTree>
    <p:extLst>
      <p:ext uri="{BB962C8B-B14F-4D97-AF65-F5344CB8AC3E}">
        <p14:creationId xmlns:p14="http://schemas.microsoft.com/office/powerpoint/2010/main" val="120393090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ー 2"/>
          <p:cNvSpPr>
            <a:spLocks noGrp="1"/>
          </p:cNvSpPr>
          <p:nvPr>
            <p:ph type="dt" sz="half" idx="10"/>
          </p:nvPr>
        </p:nvSpPr>
        <p:spPr/>
        <p:txBody>
          <a:bodyPr/>
          <a:lstStyle>
            <a:lvl1pPr>
              <a:defRPr/>
            </a:lvl1pPr>
          </a:lstStyle>
          <a:p>
            <a:endParaRPr kumimoji="1" lang="ja-JP" altLang="en-US" dirty="0"/>
          </a:p>
        </p:txBody>
      </p:sp>
      <p:sp>
        <p:nvSpPr>
          <p:cNvPr id="4" name="フッター プレースホルダー 3"/>
          <p:cNvSpPr>
            <a:spLocks noGrp="1"/>
          </p:cNvSpPr>
          <p:nvPr>
            <p:ph type="ftr" sz="quarter" idx="11"/>
          </p:nvPr>
        </p:nvSpPr>
        <p:spPr/>
        <p:txBody>
          <a:bodyPr/>
          <a:lstStyle>
            <a:lvl1pPr>
              <a:defRPr/>
            </a:lvl1pPr>
          </a:lstStyle>
          <a:p>
            <a:endParaRPr kumimoji="1" lang="ja-JP" altLang="en-US" dirty="0"/>
          </a:p>
        </p:txBody>
      </p:sp>
      <p:sp>
        <p:nvSpPr>
          <p:cNvPr id="5" name="スライド番号プレースホルダー 4"/>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dirty="0"/>
          </a:p>
        </p:txBody>
      </p:sp>
    </p:spTree>
    <p:extLst>
      <p:ext uri="{BB962C8B-B14F-4D97-AF65-F5344CB8AC3E}">
        <p14:creationId xmlns:p14="http://schemas.microsoft.com/office/powerpoint/2010/main" val="3620589167"/>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lvl1pPr>
              <a:defRPr/>
            </a:lvl1pPr>
          </a:lstStyle>
          <a:p>
            <a:endParaRPr kumimoji="1" lang="ja-JP" altLang="en-US" dirty="0"/>
          </a:p>
        </p:txBody>
      </p:sp>
      <p:sp>
        <p:nvSpPr>
          <p:cNvPr id="3" name="フッター プレースホルダー 2"/>
          <p:cNvSpPr>
            <a:spLocks noGrp="1"/>
          </p:cNvSpPr>
          <p:nvPr>
            <p:ph type="ftr" sz="quarter" idx="11"/>
          </p:nvPr>
        </p:nvSpPr>
        <p:spPr/>
        <p:txBody>
          <a:bodyPr/>
          <a:lstStyle>
            <a:lvl1pPr>
              <a:defRPr/>
            </a:lvl1pPr>
          </a:lstStyle>
          <a:p>
            <a:endParaRPr kumimoji="1" lang="ja-JP" altLang="en-US" dirty="0"/>
          </a:p>
        </p:txBody>
      </p:sp>
      <p:sp>
        <p:nvSpPr>
          <p:cNvPr id="4" name="スライド番号プレースホルダー 3"/>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dirty="0"/>
          </a:p>
        </p:txBody>
      </p:sp>
    </p:spTree>
    <p:extLst>
      <p:ext uri="{BB962C8B-B14F-4D97-AF65-F5344CB8AC3E}">
        <p14:creationId xmlns:p14="http://schemas.microsoft.com/office/powerpoint/2010/main" val="272209310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9" y="457200"/>
            <a:ext cx="2949575" cy="1600200"/>
          </a:xfrm>
        </p:spPr>
        <p:txBody>
          <a:bodyPr anchor="b"/>
          <a:lstStyle>
            <a:lvl1pPr>
              <a:defRPr sz="2400"/>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887788" y="987427"/>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630239" y="2057400"/>
            <a:ext cx="2949575"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日付プレースホルダー 4"/>
          <p:cNvSpPr>
            <a:spLocks noGrp="1"/>
          </p:cNvSpPr>
          <p:nvPr>
            <p:ph type="dt" sz="half" idx="10"/>
          </p:nvPr>
        </p:nvSpPr>
        <p:spPr/>
        <p:txBody>
          <a:bodyPr/>
          <a:lstStyle>
            <a:lvl1pPr>
              <a:defRPr/>
            </a:lvl1pPr>
          </a:lstStyle>
          <a:p>
            <a:endParaRPr kumimoji="1" lang="ja-JP" altLang="en-US" dirty="0"/>
          </a:p>
        </p:txBody>
      </p:sp>
      <p:sp>
        <p:nvSpPr>
          <p:cNvPr id="6" name="フッター プレースホルダー 5"/>
          <p:cNvSpPr>
            <a:spLocks noGrp="1"/>
          </p:cNvSpPr>
          <p:nvPr>
            <p:ph type="ftr" sz="quarter" idx="11"/>
          </p:nvPr>
        </p:nvSpPr>
        <p:spPr/>
        <p:txBody>
          <a:bodyPr/>
          <a:lstStyle>
            <a:lvl1pPr>
              <a:defRPr/>
            </a:lvl1pPr>
          </a:lstStyle>
          <a:p>
            <a:endParaRPr kumimoji="1" lang="ja-JP" altLang="en-US" dirty="0"/>
          </a:p>
        </p:txBody>
      </p:sp>
      <p:sp>
        <p:nvSpPr>
          <p:cNvPr id="7" name="スライド番号プレースホルダー 6"/>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dirty="0"/>
          </a:p>
        </p:txBody>
      </p:sp>
    </p:spTree>
    <p:extLst>
      <p:ext uri="{BB962C8B-B14F-4D97-AF65-F5344CB8AC3E}">
        <p14:creationId xmlns:p14="http://schemas.microsoft.com/office/powerpoint/2010/main" val="40786902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9" y="457200"/>
            <a:ext cx="2949575" cy="1600200"/>
          </a:xfrm>
        </p:spPr>
        <p:txBody>
          <a:bodyPr anchor="b"/>
          <a:lstStyle>
            <a:lvl1pPr>
              <a:defRPr sz="2400"/>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3887788" y="987427"/>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dirty="0" smtClean="0"/>
              <a:t>図を追加</a:t>
            </a:r>
            <a:endParaRPr lang="ja-JP" altLang="en-US" dirty="0"/>
          </a:p>
        </p:txBody>
      </p:sp>
      <p:sp>
        <p:nvSpPr>
          <p:cNvPr id="4" name="テキスト プレースホルダー 3"/>
          <p:cNvSpPr>
            <a:spLocks noGrp="1"/>
          </p:cNvSpPr>
          <p:nvPr>
            <p:ph type="body" sz="half" idx="2"/>
          </p:nvPr>
        </p:nvSpPr>
        <p:spPr>
          <a:xfrm>
            <a:off x="630239" y="2057400"/>
            <a:ext cx="2949575"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日付プレースホルダー 4"/>
          <p:cNvSpPr>
            <a:spLocks noGrp="1"/>
          </p:cNvSpPr>
          <p:nvPr>
            <p:ph type="dt" sz="half" idx="10"/>
          </p:nvPr>
        </p:nvSpPr>
        <p:spPr/>
        <p:txBody>
          <a:bodyPr/>
          <a:lstStyle>
            <a:lvl1pPr>
              <a:defRPr/>
            </a:lvl1pPr>
          </a:lstStyle>
          <a:p>
            <a:endParaRPr kumimoji="1" lang="ja-JP" altLang="en-US" dirty="0"/>
          </a:p>
        </p:txBody>
      </p:sp>
      <p:sp>
        <p:nvSpPr>
          <p:cNvPr id="6" name="フッター プレースホルダー 5"/>
          <p:cNvSpPr>
            <a:spLocks noGrp="1"/>
          </p:cNvSpPr>
          <p:nvPr>
            <p:ph type="ftr" sz="quarter" idx="11"/>
          </p:nvPr>
        </p:nvSpPr>
        <p:spPr/>
        <p:txBody>
          <a:bodyPr/>
          <a:lstStyle>
            <a:lvl1pPr>
              <a:defRPr/>
            </a:lvl1pPr>
          </a:lstStyle>
          <a:p>
            <a:endParaRPr kumimoji="1" lang="ja-JP" altLang="en-US" dirty="0"/>
          </a:p>
        </p:txBody>
      </p:sp>
      <p:sp>
        <p:nvSpPr>
          <p:cNvPr id="7" name="スライド番号プレースホルダー 6"/>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dirty="0"/>
          </a:p>
        </p:txBody>
      </p:sp>
    </p:spTree>
    <p:extLst>
      <p:ext uri="{BB962C8B-B14F-4D97-AF65-F5344CB8AC3E}">
        <p14:creationId xmlns:p14="http://schemas.microsoft.com/office/powerpoint/2010/main" val="149483170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7" name="Rectangle 33"/>
          <p:cNvSpPr>
            <a:spLocks noChangeArrowheads="1"/>
          </p:cNvSpPr>
          <p:nvPr/>
        </p:nvSpPr>
        <p:spPr bwMode="auto">
          <a:xfrm>
            <a:off x="317500" y="692152"/>
            <a:ext cx="6381750" cy="144463"/>
          </a:xfrm>
          <a:prstGeom prst="rect">
            <a:avLst/>
          </a:prstGeom>
          <a:solidFill>
            <a:srgbClr val="3333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dirty="0"/>
          </a:p>
        </p:txBody>
      </p:sp>
      <p:sp>
        <p:nvSpPr>
          <p:cNvPr id="1059" name="Rectangle 35" descr="横線"/>
          <p:cNvSpPr>
            <a:spLocks noChangeArrowheads="1"/>
          </p:cNvSpPr>
          <p:nvPr/>
        </p:nvSpPr>
        <p:spPr bwMode="auto">
          <a:xfrm>
            <a:off x="6699251" y="850900"/>
            <a:ext cx="2192338" cy="274638"/>
          </a:xfrm>
          <a:prstGeom prst="rect">
            <a:avLst/>
          </a:prstGeom>
          <a:pattFill prst="ltHorz">
            <a:fgClr>
              <a:srgbClr val="C0C0C0"/>
            </a:fgClr>
            <a:bgClr>
              <a:srgbClr val="FFFFFF"/>
            </a:bgClr>
          </a:patt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dirty="0"/>
          </a:p>
        </p:txBody>
      </p:sp>
      <p:sp>
        <p:nvSpPr>
          <p:cNvPr id="1058" name="Rectangle 34"/>
          <p:cNvSpPr>
            <a:spLocks noChangeArrowheads="1"/>
          </p:cNvSpPr>
          <p:nvPr/>
        </p:nvSpPr>
        <p:spPr bwMode="auto">
          <a:xfrm>
            <a:off x="6699251" y="692152"/>
            <a:ext cx="2193925" cy="144463"/>
          </a:xfrm>
          <a:prstGeom prst="rect">
            <a:avLst/>
          </a:prstGeom>
          <a:solidFill>
            <a:srgbClr val="0000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dirty="0"/>
          </a:p>
        </p:txBody>
      </p:sp>
      <p:sp>
        <p:nvSpPr>
          <p:cNvPr id="1026" name="Rectangle 2"/>
          <p:cNvSpPr>
            <a:spLocks noGrp="1" noChangeArrowheads="1"/>
          </p:cNvSpPr>
          <p:nvPr>
            <p:ph type="title"/>
          </p:nvPr>
        </p:nvSpPr>
        <p:spPr bwMode="auto">
          <a:xfrm>
            <a:off x="317501" y="115888"/>
            <a:ext cx="8574088" cy="576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196975"/>
            <a:ext cx="8229600" cy="4929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252413" y="6524625"/>
            <a:ext cx="2133600"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750"/>
            </a:lvl1pPr>
          </a:lstStyle>
          <a:p>
            <a:endParaRPr kumimoji="1" lang="ja-JP" altLang="en-US" dirty="0"/>
          </a:p>
        </p:txBody>
      </p:sp>
      <p:sp>
        <p:nvSpPr>
          <p:cNvPr id="1029" name="Rectangle 5"/>
          <p:cNvSpPr>
            <a:spLocks noGrp="1" noChangeArrowheads="1"/>
          </p:cNvSpPr>
          <p:nvPr>
            <p:ph type="ftr" sz="quarter" idx="3"/>
          </p:nvPr>
        </p:nvSpPr>
        <p:spPr bwMode="auto">
          <a:xfrm>
            <a:off x="3124200" y="6524625"/>
            <a:ext cx="2895600"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750"/>
            </a:lvl1pPr>
          </a:lstStyle>
          <a:p>
            <a:endParaRPr kumimoji="1" lang="ja-JP" altLang="en-US" dirty="0"/>
          </a:p>
        </p:txBody>
      </p:sp>
      <p:sp>
        <p:nvSpPr>
          <p:cNvPr id="1030" name="Rectangle 6"/>
          <p:cNvSpPr>
            <a:spLocks noGrp="1" noChangeArrowheads="1"/>
          </p:cNvSpPr>
          <p:nvPr>
            <p:ph type="sldNum" sz="quarter" idx="4"/>
          </p:nvPr>
        </p:nvSpPr>
        <p:spPr bwMode="auto">
          <a:xfrm>
            <a:off x="6757988" y="6524625"/>
            <a:ext cx="2133600"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750"/>
            </a:lvl1pPr>
          </a:lstStyle>
          <a:p>
            <a:fld id="{B24E575F-AE80-4FDB-9C39-ECDDBAB19842}" type="slidenum">
              <a:rPr kumimoji="1" lang="ja-JP" altLang="en-US" smtClean="0"/>
              <a:t>‹#›</a:t>
            </a:fld>
            <a:endParaRPr kumimoji="1" lang="ja-JP" altLang="en-US" dirty="0"/>
          </a:p>
        </p:txBody>
      </p:sp>
      <p:sp>
        <p:nvSpPr>
          <p:cNvPr id="10" name="正方形/長方形 9"/>
          <p:cNvSpPr/>
          <p:nvPr userDrawn="1"/>
        </p:nvSpPr>
        <p:spPr>
          <a:xfrm>
            <a:off x="6672788" y="853744"/>
            <a:ext cx="2304000" cy="28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dirty="0"/>
          </a:p>
        </p:txBody>
      </p:sp>
    </p:spTree>
    <p:extLst>
      <p:ext uri="{BB962C8B-B14F-4D97-AF65-F5344CB8AC3E}">
        <p14:creationId xmlns:p14="http://schemas.microsoft.com/office/powerpoint/2010/main" val="5832508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hf hdr="0" ftr="0" dt="0"/>
  <p:txStyles>
    <p:titleStyle>
      <a:lvl1pPr algn="l" rtl="0" eaLnBrk="1" fontAlgn="base" hangingPunct="1">
        <a:spcBef>
          <a:spcPct val="0"/>
        </a:spcBef>
        <a:spcAft>
          <a:spcPct val="0"/>
        </a:spcAft>
        <a:defRPr kumimoji="1" sz="2100" kern="1200">
          <a:solidFill>
            <a:schemeClr val="tx2"/>
          </a:solidFill>
          <a:latin typeface="+mj-lt"/>
          <a:ea typeface="+mj-ea"/>
          <a:cs typeface="+mj-cs"/>
        </a:defRPr>
      </a:lvl1pPr>
      <a:lvl2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2pPr>
      <a:lvl3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3pPr>
      <a:lvl4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4pPr>
      <a:lvl5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5pPr>
      <a:lvl6pPr marL="3429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6pPr>
      <a:lvl7pPr marL="6858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7pPr>
      <a:lvl8pPr marL="10287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8pPr>
      <a:lvl9pPr marL="13716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9pPr>
    </p:titleStyle>
    <p:bodyStyle>
      <a:lvl1pPr marL="257175" indent="-257175" algn="l" rtl="0" eaLnBrk="1" fontAlgn="base" hangingPunct="1">
        <a:spcBef>
          <a:spcPct val="20000"/>
        </a:spcBef>
        <a:spcAft>
          <a:spcPct val="0"/>
        </a:spcAft>
        <a:buChar char="•"/>
        <a:defRPr kumimoji="1" sz="2400" kern="1200">
          <a:solidFill>
            <a:schemeClr val="tx1"/>
          </a:solidFill>
          <a:latin typeface="+mn-lt"/>
          <a:ea typeface="+mn-ea"/>
          <a:cs typeface="+mn-cs"/>
        </a:defRPr>
      </a:lvl1pPr>
      <a:lvl2pPr marL="557213" indent="-214313" algn="l" rtl="0" eaLnBrk="1" fontAlgn="base" hangingPunct="1">
        <a:spcBef>
          <a:spcPct val="20000"/>
        </a:spcBef>
        <a:spcAft>
          <a:spcPct val="0"/>
        </a:spcAft>
        <a:buChar char="–"/>
        <a:defRPr kumimoji="1" sz="2100" kern="1200">
          <a:solidFill>
            <a:schemeClr val="tx1"/>
          </a:solidFill>
          <a:latin typeface="+mn-lt"/>
          <a:ea typeface="+mn-ea"/>
          <a:cs typeface="+mn-cs"/>
        </a:defRPr>
      </a:lvl2pPr>
      <a:lvl3pPr marL="857250" indent="-171450" algn="l" rtl="0" eaLnBrk="1" fontAlgn="base" hangingPunct="1">
        <a:spcBef>
          <a:spcPct val="20000"/>
        </a:spcBef>
        <a:spcAft>
          <a:spcPct val="0"/>
        </a:spcAft>
        <a:buChar char="•"/>
        <a:defRPr kumimoji="1" sz="1800" kern="1200">
          <a:solidFill>
            <a:schemeClr val="tx1"/>
          </a:solidFill>
          <a:latin typeface="+mn-lt"/>
          <a:ea typeface="+mn-ea"/>
          <a:cs typeface="+mn-cs"/>
        </a:defRPr>
      </a:lvl3pPr>
      <a:lvl4pPr marL="1200150" indent="-171450" algn="l" rtl="0" eaLnBrk="1" fontAlgn="base" hangingPunct="1">
        <a:spcBef>
          <a:spcPct val="20000"/>
        </a:spcBef>
        <a:spcAft>
          <a:spcPct val="0"/>
        </a:spcAft>
        <a:buChar char="–"/>
        <a:defRPr kumimoji="1" sz="1500" kern="1200">
          <a:solidFill>
            <a:schemeClr val="tx1"/>
          </a:solidFill>
          <a:latin typeface="+mn-lt"/>
          <a:ea typeface="+mn-ea"/>
          <a:cs typeface="+mn-cs"/>
        </a:defRPr>
      </a:lvl4pPr>
      <a:lvl5pPr marL="1543050" indent="-171450" algn="l" rtl="0" eaLnBrk="1" fontAlgn="base" hangingPunct="1">
        <a:spcBef>
          <a:spcPct val="20000"/>
        </a:spcBef>
        <a:spcAft>
          <a:spcPct val="0"/>
        </a:spcAft>
        <a:buChar char="»"/>
        <a:defRPr kumimoji="1" sz="15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8.gif"/><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microsoft.com/office/2007/relationships/hdphoto" Target="../media/hdphoto2.wdp"/><Relationship Id="rId5" Type="http://schemas.openxmlformats.org/officeDocument/2006/relationships/image" Target="../media/image7.png"/><Relationship Id="rId4" Type="http://schemas.microsoft.com/office/2007/relationships/hdphoto" Target="../media/hdphoto1.wdp"/></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317501" y="1854858"/>
            <a:ext cx="8574088" cy="1361189"/>
          </a:xfrm>
        </p:spPr>
        <p:txBody>
          <a:bodyPr/>
          <a:lstStyle/>
          <a:p>
            <a:pPr algn="ctr"/>
            <a:r>
              <a:rPr lang="ja-JP" altLang="en-US" sz="3200" b="1" dirty="0" smtClean="0"/>
              <a:t>複数プログラミング言語で記述された</a:t>
            </a:r>
            <a:r>
              <a:rPr lang="en-US" altLang="ja-JP" sz="3200" b="1" dirty="0" smtClean="0"/>
              <a:t/>
            </a:r>
            <a:br>
              <a:rPr lang="en-US" altLang="ja-JP" sz="3200" b="1" dirty="0" smtClean="0"/>
            </a:br>
            <a:r>
              <a:rPr lang="ja-JP" altLang="en-US" sz="3200" b="1" dirty="0" smtClean="0"/>
              <a:t>ソフトウェアからのコードクローン検出</a:t>
            </a:r>
            <a:endParaRPr kumimoji="1" lang="ja-JP" altLang="en-US" sz="3200" b="1" dirty="0"/>
          </a:p>
        </p:txBody>
      </p:sp>
      <p:sp>
        <p:nvSpPr>
          <p:cNvPr id="5" name="サブタイトル 2"/>
          <p:cNvSpPr>
            <a:spLocks noGrp="1"/>
          </p:cNvSpPr>
          <p:nvPr>
            <p:ph type="subTitle" idx="1"/>
          </p:nvPr>
        </p:nvSpPr>
        <p:spPr>
          <a:xfrm>
            <a:off x="426861" y="3548063"/>
            <a:ext cx="8290278" cy="1752600"/>
          </a:xfrm>
        </p:spPr>
        <p:txBody>
          <a:bodyPr/>
          <a:lstStyle/>
          <a:p>
            <a:endParaRPr kumimoji="1" lang="en-US" altLang="ja-JP" sz="2400" dirty="0" smtClean="0"/>
          </a:p>
          <a:p>
            <a:r>
              <a:rPr lang="ja-JP" altLang="en-US" sz="2600" dirty="0" smtClean="0"/>
              <a:t>○中村勇太</a:t>
            </a:r>
            <a:r>
              <a:rPr lang="en-US" altLang="ja-JP" sz="2600" baseline="30000" dirty="0" smtClean="0"/>
              <a:t>1</a:t>
            </a:r>
            <a:r>
              <a:rPr lang="ja-JP" altLang="en-US" sz="2600" dirty="0"/>
              <a:t>　崔恩</a:t>
            </a:r>
            <a:r>
              <a:rPr lang="ja-JP" altLang="en-US" sz="2600" dirty="0" smtClean="0"/>
              <a:t>瀞</a:t>
            </a:r>
            <a:r>
              <a:rPr lang="en-US" altLang="ja-JP" sz="2600" baseline="30000" dirty="0" smtClean="0"/>
              <a:t>2</a:t>
            </a:r>
            <a:r>
              <a:rPr lang="ja-JP" altLang="en-US" sz="2600" dirty="0" smtClean="0"/>
              <a:t>　</a:t>
            </a:r>
            <a:r>
              <a:rPr lang="ja-JP" altLang="en-US" sz="2600" dirty="0"/>
              <a:t>吉田則裕</a:t>
            </a:r>
            <a:r>
              <a:rPr lang="en-US" altLang="ja-JP" sz="2600" baseline="30000" dirty="0" smtClean="0"/>
              <a:t>3</a:t>
            </a:r>
            <a:r>
              <a:rPr lang="ja-JP" altLang="en-US" sz="2600" dirty="0" smtClean="0"/>
              <a:t>　春名修介</a:t>
            </a:r>
            <a:r>
              <a:rPr lang="en-US" altLang="ja-JP" sz="2600" baseline="30000" dirty="0" smtClean="0"/>
              <a:t>1</a:t>
            </a:r>
            <a:r>
              <a:rPr lang="ja-JP" altLang="en-US" sz="2600" baseline="30000" dirty="0" smtClean="0"/>
              <a:t>　</a:t>
            </a:r>
            <a:r>
              <a:rPr lang="ja-JP" altLang="en-US" sz="2600" dirty="0" smtClean="0"/>
              <a:t>井上克郎</a:t>
            </a:r>
            <a:r>
              <a:rPr lang="en-US" altLang="ja-JP" sz="2600" baseline="30000" dirty="0" smtClean="0"/>
              <a:t>1</a:t>
            </a:r>
          </a:p>
          <a:p>
            <a:endParaRPr lang="en-US" altLang="ja-JP" sz="2600" baseline="30000" dirty="0" smtClean="0"/>
          </a:p>
          <a:p>
            <a:r>
              <a:rPr lang="ja-JP" altLang="en-US" sz="2400" baseline="30000" dirty="0"/>
              <a:t>　</a:t>
            </a:r>
            <a:r>
              <a:rPr lang="ja-JP" altLang="en-US" sz="2400" baseline="30000" dirty="0" smtClean="0"/>
              <a:t>　　　</a:t>
            </a:r>
            <a:r>
              <a:rPr kumimoji="1" lang="en-US" altLang="ja-JP" sz="2400" baseline="30000" dirty="0" smtClean="0"/>
              <a:t>1</a:t>
            </a:r>
            <a:r>
              <a:rPr kumimoji="1" lang="ja-JP" altLang="en-US" sz="2400" dirty="0" smtClean="0"/>
              <a:t>大阪大学　</a:t>
            </a:r>
            <a:r>
              <a:rPr kumimoji="1" lang="en-US" altLang="ja-JP" sz="2400" baseline="30000" dirty="0" smtClean="0"/>
              <a:t>2</a:t>
            </a:r>
            <a:r>
              <a:rPr lang="ja-JP" altLang="en-US" sz="2400" dirty="0"/>
              <a:t>奈良先端科学技術大学院大学</a:t>
            </a:r>
            <a:r>
              <a:rPr kumimoji="1" lang="ja-JP" altLang="en-US" sz="2400" dirty="0" smtClean="0"/>
              <a:t>　</a:t>
            </a:r>
            <a:r>
              <a:rPr kumimoji="1" lang="en-US" altLang="ja-JP" sz="2400" baseline="30000" dirty="0" smtClean="0"/>
              <a:t>3</a:t>
            </a:r>
            <a:r>
              <a:rPr lang="ja-JP" altLang="en-US" sz="2400" dirty="0"/>
              <a:t>名古屋</a:t>
            </a:r>
            <a:r>
              <a:rPr lang="ja-JP" altLang="en-US" sz="2400" dirty="0" smtClean="0"/>
              <a:t>大学</a:t>
            </a:r>
            <a:endParaRPr kumimoji="1" lang="ja-JP" altLang="en-US" sz="2400" dirty="0"/>
          </a:p>
        </p:txBody>
      </p:sp>
    </p:spTree>
    <p:extLst>
      <p:ext uri="{BB962C8B-B14F-4D97-AF65-F5344CB8AC3E}">
        <p14:creationId xmlns:p14="http://schemas.microsoft.com/office/powerpoint/2010/main" val="32992822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latin typeface="+mj-ea"/>
              </a:rPr>
              <a:t>ILC</a:t>
            </a:r>
            <a:r>
              <a:rPr lang="en-US" altLang="ja-JP" dirty="0" smtClean="0">
                <a:latin typeface="+mj-ea"/>
              </a:rPr>
              <a:t>: </a:t>
            </a:r>
            <a:r>
              <a:rPr kumimoji="1" lang="ja-JP" altLang="en-US" dirty="0" smtClean="0">
                <a:latin typeface="+mj-ea"/>
              </a:rPr>
              <a:t>定義</a:t>
            </a:r>
            <a:r>
              <a:rPr kumimoji="1" lang="en-US" altLang="ja-JP" dirty="0" smtClean="0">
                <a:latin typeface="+mj-ea"/>
              </a:rPr>
              <a:t>(2/2)</a:t>
            </a:r>
            <a:endParaRPr kumimoji="1" lang="ja-JP" altLang="en-US" dirty="0">
              <a:latin typeface="+mj-ea"/>
            </a:endParaRPr>
          </a:p>
        </p:txBody>
      </p:sp>
      <p:sp>
        <p:nvSpPr>
          <p:cNvPr id="3" name="コンテンツ プレースホルダー 2"/>
          <p:cNvSpPr>
            <a:spLocks noGrp="1"/>
          </p:cNvSpPr>
          <p:nvPr>
            <p:ph idx="1"/>
          </p:nvPr>
        </p:nvSpPr>
        <p:spPr>
          <a:xfrm>
            <a:off x="457199" y="1366289"/>
            <a:ext cx="8712201" cy="4074844"/>
          </a:xfrm>
        </p:spPr>
        <p:txBody>
          <a:bodyPr/>
          <a:lstStyle/>
          <a:p>
            <a:pPr marL="0" indent="0">
              <a:buNone/>
            </a:pPr>
            <a:r>
              <a:rPr lang="en-US" altLang="ja-JP" dirty="0" smtClean="0"/>
              <a:t>ILC</a:t>
            </a:r>
            <a:r>
              <a:rPr lang="ja-JP" altLang="en-US" dirty="0" smtClean="0"/>
              <a:t>：</a:t>
            </a:r>
            <a:endParaRPr lang="en-US" altLang="ja-JP" dirty="0" smtClean="0"/>
          </a:p>
        </p:txBody>
      </p:sp>
      <p:sp>
        <p:nvSpPr>
          <p:cNvPr id="7" name="スライド番号プレースホルダー 6"/>
          <p:cNvSpPr>
            <a:spLocks noGrp="1"/>
          </p:cNvSpPr>
          <p:nvPr>
            <p:ph type="sldNum" sz="quarter" idx="12"/>
          </p:nvPr>
        </p:nvSpPr>
        <p:spPr/>
        <p:txBody>
          <a:bodyPr/>
          <a:lstStyle/>
          <a:p>
            <a:fld id="{B24E575F-AE80-4FDB-9C39-ECDDBAB19842}" type="slidenum">
              <a:rPr kumimoji="1" lang="ja-JP" altLang="en-US" smtClean="0"/>
              <a:t>10</a:t>
            </a:fld>
            <a:endParaRPr kumimoji="1" lang="ja-JP" altLang="en-US" dirty="0"/>
          </a:p>
        </p:txBody>
      </p:sp>
      <p:sp>
        <p:nvSpPr>
          <p:cNvPr id="6" name="テキスト ボックス 5"/>
          <p:cNvSpPr txBox="1"/>
          <p:nvPr/>
        </p:nvSpPr>
        <p:spPr>
          <a:xfrm>
            <a:off x="2136434" y="6254497"/>
            <a:ext cx="5508239" cy="400110"/>
          </a:xfrm>
          <a:prstGeom prst="rect">
            <a:avLst/>
          </a:prstGeom>
          <a:noFill/>
        </p:spPr>
        <p:txBody>
          <a:bodyPr wrap="none" rtlCol="0">
            <a:spAutoFit/>
          </a:bodyPr>
          <a:lstStyle/>
          <a:p>
            <a:pPr algn="ctr"/>
            <a:r>
              <a:rPr kumimoji="1" lang="ja-JP" altLang="en-US" sz="2000" dirty="0" smtClean="0"/>
              <a:t>同色はコードクローンの関係にあることを意味する</a:t>
            </a:r>
            <a:endParaRPr kumimoji="1" lang="ja-JP" altLang="en-US" sz="2000" dirty="0"/>
          </a:p>
        </p:txBody>
      </p:sp>
      <p:sp>
        <p:nvSpPr>
          <p:cNvPr id="8" name="Text Box 4"/>
          <p:cNvSpPr txBox="1">
            <a:spLocks noChangeArrowheads="1"/>
          </p:cNvSpPr>
          <p:nvPr/>
        </p:nvSpPr>
        <p:spPr bwMode="auto">
          <a:xfrm>
            <a:off x="445584" y="4631804"/>
            <a:ext cx="742804"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1" hangingPunct="1">
              <a:spcBef>
                <a:spcPct val="50000"/>
              </a:spcBef>
            </a:pPr>
            <a:r>
              <a:rPr lang="en-US" altLang="ja-JP" sz="2000" dirty="0" smtClean="0"/>
              <a:t>CFS1</a:t>
            </a:r>
            <a:endParaRPr kumimoji="1" lang="en-US" altLang="ja-JP" sz="2000" dirty="0"/>
          </a:p>
        </p:txBody>
      </p:sp>
      <p:sp>
        <p:nvSpPr>
          <p:cNvPr id="9" name="Oval 28"/>
          <p:cNvSpPr>
            <a:spLocks noChangeArrowheads="1"/>
          </p:cNvSpPr>
          <p:nvPr/>
        </p:nvSpPr>
        <p:spPr bwMode="auto">
          <a:xfrm>
            <a:off x="378566" y="5112020"/>
            <a:ext cx="1155593" cy="1152110"/>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dirty="0"/>
          </a:p>
        </p:txBody>
      </p:sp>
      <p:sp>
        <p:nvSpPr>
          <p:cNvPr id="10" name="Rectangle 25"/>
          <p:cNvSpPr>
            <a:spLocks noChangeArrowheads="1"/>
          </p:cNvSpPr>
          <p:nvPr/>
        </p:nvSpPr>
        <p:spPr bwMode="auto">
          <a:xfrm>
            <a:off x="559359" y="5376890"/>
            <a:ext cx="522287" cy="185850"/>
          </a:xfrm>
          <a:prstGeom prst="rect">
            <a:avLst/>
          </a:prstGeom>
          <a:solidFill>
            <a:schemeClr val="accent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kumimoji="1" lang="ja-JP" altLang="ja-JP" dirty="0"/>
          </a:p>
        </p:txBody>
      </p:sp>
      <p:sp>
        <p:nvSpPr>
          <p:cNvPr id="11" name="Text Box 22"/>
          <p:cNvSpPr txBox="1">
            <a:spLocks noChangeArrowheads="1"/>
          </p:cNvSpPr>
          <p:nvPr/>
        </p:nvSpPr>
        <p:spPr bwMode="auto">
          <a:xfrm>
            <a:off x="2684415" y="4631804"/>
            <a:ext cx="89556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1" hangingPunct="1">
              <a:spcBef>
                <a:spcPct val="50000"/>
              </a:spcBef>
            </a:pPr>
            <a:r>
              <a:rPr kumimoji="1" lang="en-US" altLang="ja-JP" sz="2000" dirty="0" smtClean="0"/>
              <a:t>CRG1</a:t>
            </a:r>
            <a:endParaRPr kumimoji="1" lang="en-US" altLang="ja-JP" sz="2000" dirty="0"/>
          </a:p>
        </p:txBody>
      </p:sp>
      <p:sp>
        <p:nvSpPr>
          <p:cNvPr id="12" name="AutoShape 8"/>
          <p:cNvSpPr>
            <a:spLocks noChangeArrowheads="1"/>
          </p:cNvSpPr>
          <p:nvPr/>
        </p:nvSpPr>
        <p:spPr bwMode="auto">
          <a:xfrm>
            <a:off x="2579643" y="5054918"/>
            <a:ext cx="1013419" cy="308315"/>
          </a:xfrm>
          <a:prstGeom prst="flowChartConnector">
            <a:avLst/>
          </a:prstGeom>
          <a:solidFill>
            <a:srgbClr val="BBE0E3"/>
          </a:solidFill>
          <a:ln w="19050">
            <a:solidFill>
              <a:schemeClr val="tx1"/>
            </a:solidFill>
            <a:round/>
            <a:headEnd/>
            <a:tailEnd/>
          </a:ln>
          <a:effectLst/>
        </p:spPr>
        <p:txBody>
          <a:bodyPr wrap="none" anchor="ctr"/>
          <a:lstStyle/>
          <a:p>
            <a:pPr algn="ctr"/>
            <a:r>
              <a:rPr lang="en-US" altLang="ja-JP" sz="2000" dirty="0" smtClean="0"/>
              <a:t>HTML</a:t>
            </a:r>
            <a:endParaRPr lang="ja-JP" altLang="en-US" sz="2000" dirty="0"/>
          </a:p>
        </p:txBody>
      </p:sp>
      <p:sp>
        <p:nvSpPr>
          <p:cNvPr id="13" name="AutoShape 9"/>
          <p:cNvSpPr>
            <a:spLocks noChangeArrowheads="1"/>
          </p:cNvSpPr>
          <p:nvPr/>
        </p:nvSpPr>
        <p:spPr bwMode="auto">
          <a:xfrm>
            <a:off x="2368472" y="5831967"/>
            <a:ext cx="1446426" cy="378836"/>
          </a:xfrm>
          <a:prstGeom prst="flowChartConnector">
            <a:avLst/>
          </a:prstGeom>
          <a:solidFill>
            <a:srgbClr val="FF7171"/>
          </a:solidFill>
          <a:ln w="19050">
            <a:solidFill>
              <a:schemeClr val="tx1"/>
            </a:solidFill>
            <a:round/>
            <a:headEnd/>
            <a:tailEnd/>
          </a:ln>
          <a:effectLst/>
        </p:spPr>
        <p:txBody>
          <a:bodyPr wrap="none" anchor="ctr"/>
          <a:lstStyle/>
          <a:p>
            <a:pPr algn="ctr"/>
            <a:r>
              <a:rPr lang="en-US" altLang="ja-JP" sz="2000" dirty="0" smtClean="0"/>
              <a:t>JavaScript</a:t>
            </a:r>
            <a:endParaRPr lang="ja-JP" altLang="en-US" sz="2000" dirty="0"/>
          </a:p>
        </p:txBody>
      </p:sp>
      <p:sp>
        <p:nvSpPr>
          <p:cNvPr id="14" name="Text Box 40"/>
          <p:cNvSpPr txBox="1">
            <a:spLocks noChangeArrowheads="1"/>
          </p:cNvSpPr>
          <p:nvPr/>
        </p:nvSpPr>
        <p:spPr bwMode="auto">
          <a:xfrm>
            <a:off x="3229968" y="5387493"/>
            <a:ext cx="92727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ja-JP" altLang="en-US" sz="2000" dirty="0" smtClean="0"/>
              <a:t>呼出し</a:t>
            </a:r>
            <a:endParaRPr lang="en-US" altLang="ja-JP" sz="2000" dirty="0"/>
          </a:p>
        </p:txBody>
      </p:sp>
      <p:sp>
        <p:nvSpPr>
          <p:cNvPr id="15" name="Rectangle 25"/>
          <p:cNvSpPr>
            <a:spLocks noChangeArrowheads="1"/>
          </p:cNvSpPr>
          <p:nvPr/>
        </p:nvSpPr>
        <p:spPr bwMode="auto">
          <a:xfrm>
            <a:off x="869301" y="5801590"/>
            <a:ext cx="522287" cy="185850"/>
          </a:xfrm>
          <a:prstGeom prst="rect">
            <a:avLst/>
          </a:prstGeom>
          <a:solidFill>
            <a:srgbClr val="FF7171"/>
          </a:solidFill>
          <a:ln w="19050">
            <a:solidFill>
              <a:schemeClr val="tx1"/>
            </a:solidFill>
            <a:miter lim="800000"/>
            <a:headEnd/>
            <a:tailEnd/>
          </a:ln>
          <a:effectLst/>
        </p:spPr>
        <p:txBody>
          <a:bodyPr wrap="none" anchor="ctr"/>
          <a:lstStyle/>
          <a:p>
            <a:pPr algn="ctr" eaLnBrk="1" hangingPunct="1"/>
            <a:endParaRPr kumimoji="1" lang="ja-JP" altLang="ja-JP" dirty="0"/>
          </a:p>
        </p:txBody>
      </p:sp>
      <p:sp>
        <p:nvSpPr>
          <p:cNvPr id="16" name="右矢印 15"/>
          <p:cNvSpPr/>
          <p:nvPr/>
        </p:nvSpPr>
        <p:spPr>
          <a:xfrm>
            <a:off x="1757373" y="5381258"/>
            <a:ext cx="504497" cy="394138"/>
          </a:xfrm>
          <a:prstGeom prst="rightArrow">
            <a:avLst/>
          </a:prstGeom>
          <a:solidFill>
            <a:schemeClr val="tx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cxnSp>
        <p:nvCxnSpPr>
          <p:cNvPr id="17" name="直線矢印コネクタ 16"/>
          <p:cNvCxnSpPr>
            <a:stCxn id="12" idx="4"/>
            <a:endCxn id="13" idx="0"/>
          </p:cNvCxnSpPr>
          <p:nvPr/>
        </p:nvCxnSpPr>
        <p:spPr>
          <a:xfrm>
            <a:off x="3086353" y="5363233"/>
            <a:ext cx="5332" cy="468734"/>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 name="Text Box 4"/>
          <p:cNvSpPr txBox="1">
            <a:spLocks noChangeArrowheads="1"/>
          </p:cNvSpPr>
          <p:nvPr/>
        </p:nvSpPr>
        <p:spPr bwMode="auto">
          <a:xfrm>
            <a:off x="5464109" y="4631804"/>
            <a:ext cx="742804"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1" hangingPunct="1">
              <a:spcBef>
                <a:spcPct val="50000"/>
              </a:spcBef>
            </a:pPr>
            <a:r>
              <a:rPr lang="en-US" altLang="ja-JP" sz="2000" dirty="0" smtClean="0"/>
              <a:t>CFS2</a:t>
            </a:r>
            <a:endParaRPr kumimoji="1" lang="en-US" altLang="ja-JP" sz="2000" dirty="0"/>
          </a:p>
        </p:txBody>
      </p:sp>
      <p:sp>
        <p:nvSpPr>
          <p:cNvPr id="19" name="Text Box 22"/>
          <p:cNvSpPr txBox="1">
            <a:spLocks noChangeArrowheads="1"/>
          </p:cNvSpPr>
          <p:nvPr/>
        </p:nvSpPr>
        <p:spPr bwMode="auto">
          <a:xfrm>
            <a:off x="7540684" y="4631804"/>
            <a:ext cx="89556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1" hangingPunct="1">
              <a:spcBef>
                <a:spcPct val="50000"/>
              </a:spcBef>
            </a:pPr>
            <a:r>
              <a:rPr kumimoji="1" lang="en-US" altLang="ja-JP" sz="2000" dirty="0" smtClean="0"/>
              <a:t>CRG2</a:t>
            </a:r>
            <a:endParaRPr kumimoji="1" lang="en-US" altLang="ja-JP" sz="2000" dirty="0"/>
          </a:p>
        </p:txBody>
      </p:sp>
      <p:sp>
        <p:nvSpPr>
          <p:cNvPr id="20" name="AutoShape 8"/>
          <p:cNvSpPr>
            <a:spLocks noChangeArrowheads="1"/>
          </p:cNvSpPr>
          <p:nvPr/>
        </p:nvSpPr>
        <p:spPr bwMode="auto">
          <a:xfrm>
            <a:off x="7435912" y="5054918"/>
            <a:ext cx="1013419" cy="308315"/>
          </a:xfrm>
          <a:prstGeom prst="flowChartConnector">
            <a:avLst/>
          </a:prstGeom>
          <a:solidFill>
            <a:srgbClr val="BBE0E3"/>
          </a:solidFill>
          <a:ln w="19050">
            <a:solidFill>
              <a:schemeClr val="tx1"/>
            </a:solidFill>
            <a:round/>
            <a:headEnd/>
            <a:tailEnd/>
          </a:ln>
          <a:effectLst/>
        </p:spPr>
        <p:txBody>
          <a:bodyPr wrap="none" anchor="ctr"/>
          <a:lstStyle/>
          <a:p>
            <a:pPr algn="ctr"/>
            <a:r>
              <a:rPr lang="en-US" altLang="ja-JP" sz="2000" dirty="0" smtClean="0"/>
              <a:t>HTML</a:t>
            </a:r>
            <a:endParaRPr lang="ja-JP" altLang="en-US" sz="2000" dirty="0"/>
          </a:p>
        </p:txBody>
      </p:sp>
      <p:sp>
        <p:nvSpPr>
          <p:cNvPr id="21" name="AutoShape 9"/>
          <p:cNvSpPr>
            <a:spLocks noChangeArrowheads="1"/>
          </p:cNvSpPr>
          <p:nvPr/>
        </p:nvSpPr>
        <p:spPr bwMode="auto">
          <a:xfrm>
            <a:off x="7224741" y="5831967"/>
            <a:ext cx="1446426" cy="378836"/>
          </a:xfrm>
          <a:prstGeom prst="flowChartConnector">
            <a:avLst/>
          </a:prstGeom>
          <a:solidFill>
            <a:srgbClr val="FF7171"/>
          </a:solidFill>
          <a:ln w="19050">
            <a:solidFill>
              <a:schemeClr val="tx1"/>
            </a:solidFill>
            <a:round/>
            <a:headEnd/>
            <a:tailEnd/>
          </a:ln>
          <a:effectLst/>
        </p:spPr>
        <p:txBody>
          <a:bodyPr wrap="none" anchor="ctr"/>
          <a:lstStyle/>
          <a:p>
            <a:pPr algn="ctr"/>
            <a:r>
              <a:rPr lang="en-US" altLang="ja-JP" sz="2000" dirty="0" smtClean="0"/>
              <a:t>JavaScript</a:t>
            </a:r>
            <a:endParaRPr lang="ja-JP" altLang="en-US" sz="2000" dirty="0"/>
          </a:p>
        </p:txBody>
      </p:sp>
      <p:sp>
        <p:nvSpPr>
          <p:cNvPr id="22" name="Text Box 40"/>
          <p:cNvSpPr txBox="1">
            <a:spLocks noChangeArrowheads="1"/>
          </p:cNvSpPr>
          <p:nvPr/>
        </p:nvSpPr>
        <p:spPr bwMode="auto">
          <a:xfrm>
            <a:off x="8086237" y="5387493"/>
            <a:ext cx="88835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ja-JP" altLang="en-US" sz="2000" dirty="0" smtClean="0"/>
              <a:t>呼出し</a:t>
            </a:r>
            <a:endParaRPr lang="en-US" altLang="ja-JP" sz="2000" dirty="0"/>
          </a:p>
        </p:txBody>
      </p:sp>
      <p:sp>
        <p:nvSpPr>
          <p:cNvPr id="23" name="右矢印 22"/>
          <p:cNvSpPr/>
          <p:nvPr/>
        </p:nvSpPr>
        <p:spPr>
          <a:xfrm>
            <a:off x="6613642" y="5381258"/>
            <a:ext cx="504497" cy="394138"/>
          </a:xfrm>
          <a:prstGeom prst="rightArrow">
            <a:avLst/>
          </a:prstGeom>
          <a:solidFill>
            <a:schemeClr val="tx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cxnSp>
        <p:nvCxnSpPr>
          <p:cNvPr id="24" name="直線矢印コネクタ 23"/>
          <p:cNvCxnSpPr>
            <a:stCxn id="20" idx="4"/>
            <a:endCxn id="21" idx="0"/>
          </p:cNvCxnSpPr>
          <p:nvPr/>
        </p:nvCxnSpPr>
        <p:spPr>
          <a:xfrm>
            <a:off x="7942622" y="5363233"/>
            <a:ext cx="5332" cy="468734"/>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5" name="Oval 28"/>
          <p:cNvSpPr>
            <a:spLocks noChangeArrowheads="1"/>
          </p:cNvSpPr>
          <p:nvPr/>
        </p:nvSpPr>
        <p:spPr bwMode="auto">
          <a:xfrm>
            <a:off x="5282669" y="5112020"/>
            <a:ext cx="1155593" cy="1152110"/>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dirty="0"/>
          </a:p>
        </p:txBody>
      </p:sp>
      <p:sp>
        <p:nvSpPr>
          <p:cNvPr id="26" name="Rectangle 25"/>
          <p:cNvSpPr>
            <a:spLocks noChangeArrowheads="1"/>
          </p:cNvSpPr>
          <p:nvPr/>
        </p:nvSpPr>
        <p:spPr bwMode="auto">
          <a:xfrm>
            <a:off x="5463462" y="5376890"/>
            <a:ext cx="522287" cy="185850"/>
          </a:xfrm>
          <a:prstGeom prst="rect">
            <a:avLst/>
          </a:prstGeom>
          <a:solidFill>
            <a:schemeClr val="accent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kumimoji="1" lang="ja-JP" altLang="ja-JP" dirty="0"/>
          </a:p>
        </p:txBody>
      </p:sp>
      <p:sp>
        <p:nvSpPr>
          <p:cNvPr id="27" name="Rectangle 25"/>
          <p:cNvSpPr>
            <a:spLocks noChangeArrowheads="1"/>
          </p:cNvSpPr>
          <p:nvPr/>
        </p:nvSpPr>
        <p:spPr bwMode="auto">
          <a:xfrm>
            <a:off x="5773404" y="5801590"/>
            <a:ext cx="522287" cy="185850"/>
          </a:xfrm>
          <a:prstGeom prst="rect">
            <a:avLst/>
          </a:prstGeom>
          <a:solidFill>
            <a:srgbClr val="FF7171"/>
          </a:solidFill>
          <a:ln w="19050">
            <a:solidFill>
              <a:schemeClr val="tx1"/>
            </a:solidFill>
            <a:miter lim="800000"/>
            <a:headEnd/>
            <a:tailEnd/>
          </a:ln>
          <a:effectLst/>
        </p:spPr>
        <p:txBody>
          <a:bodyPr wrap="none" anchor="ctr"/>
          <a:lstStyle/>
          <a:p>
            <a:pPr algn="ctr" eaLnBrk="1" hangingPunct="1"/>
            <a:endParaRPr kumimoji="1" lang="ja-JP" altLang="ja-JP" dirty="0"/>
          </a:p>
        </p:txBody>
      </p:sp>
      <p:sp>
        <p:nvSpPr>
          <p:cNvPr id="28" name="テキスト ボックス 27"/>
          <p:cNvSpPr txBox="1"/>
          <p:nvPr/>
        </p:nvSpPr>
        <p:spPr>
          <a:xfrm>
            <a:off x="1033742" y="3393494"/>
            <a:ext cx="7782900" cy="1107996"/>
          </a:xfrm>
          <a:prstGeom prst="rect">
            <a:avLst/>
          </a:prstGeom>
          <a:noFill/>
          <a:ln>
            <a:solidFill>
              <a:schemeClr val="tx1"/>
            </a:solidFill>
          </a:ln>
        </p:spPr>
        <p:txBody>
          <a:bodyPr wrap="none" rtlCol="0">
            <a:spAutoFit/>
          </a:bodyPr>
          <a:lstStyle/>
          <a:p>
            <a:pPr marL="457200" indent="-457200">
              <a:buFont typeface="+mj-lt"/>
              <a:buAutoNum type="arabicPeriod"/>
            </a:pPr>
            <a:r>
              <a:rPr lang="ja-JP" altLang="en-US" sz="2200" dirty="0" smtClean="0"/>
              <a:t>呼出し</a:t>
            </a:r>
            <a:r>
              <a:rPr lang="ja-JP" altLang="en-US" sz="2200" dirty="0"/>
              <a:t>関係</a:t>
            </a:r>
            <a:r>
              <a:rPr lang="ja-JP" altLang="en-US" sz="2200" dirty="0" smtClean="0"/>
              <a:t>が複数の言語で記述されたコード</a:t>
            </a:r>
            <a:r>
              <a:rPr lang="ja-JP" altLang="en-US" sz="2200" dirty="0"/>
              <a:t>片</a:t>
            </a:r>
            <a:r>
              <a:rPr lang="ja-JP" altLang="en-US" sz="2200" dirty="0" smtClean="0"/>
              <a:t>を横断する</a:t>
            </a:r>
            <a:endParaRPr lang="en-US" altLang="ja-JP" sz="2200" dirty="0" smtClean="0"/>
          </a:p>
          <a:p>
            <a:pPr marL="457200" indent="-457200">
              <a:buFont typeface="+mj-lt"/>
              <a:buAutoNum type="arabicPeriod"/>
            </a:pPr>
            <a:r>
              <a:rPr lang="ja-JP" altLang="en-US" sz="2200" dirty="0" smtClean="0"/>
              <a:t>呼出し関係グラフが同型である</a:t>
            </a:r>
            <a:endParaRPr lang="en-US" altLang="ja-JP" sz="2200" dirty="0" smtClean="0"/>
          </a:p>
          <a:p>
            <a:pPr marL="457200" indent="-457200">
              <a:buFont typeface="+mj-lt"/>
              <a:buAutoNum type="arabicPeriod"/>
            </a:pPr>
            <a:r>
              <a:rPr lang="ja-JP" altLang="en-US" sz="2200" dirty="0" smtClean="0"/>
              <a:t>グラフの対応する各ノード同士がコードクローンである</a:t>
            </a:r>
            <a:endParaRPr lang="en-US" altLang="ja-JP" sz="2200" dirty="0"/>
          </a:p>
        </p:txBody>
      </p:sp>
      <p:sp>
        <p:nvSpPr>
          <p:cNvPr id="29" name="テキスト ボックス 28"/>
          <p:cNvSpPr txBox="1"/>
          <p:nvPr/>
        </p:nvSpPr>
        <p:spPr>
          <a:xfrm>
            <a:off x="704201" y="1830618"/>
            <a:ext cx="8285794" cy="1446550"/>
          </a:xfrm>
          <a:prstGeom prst="rect">
            <a:avLst/>
          </a:prstGeom>
          <a:noFill/>
        </p:spPr>
        <p:txBody>
          <a:bodyPr wrap="none" rtlCol="0">
            <a:spAutoFit/>
          </a:bodyPr>
          <a:lstStyle/>
          <a:p>
            <a:pPr marL="342900" indent="-342900">
              <a:buFont typeface="Arial" panose="020B0604020202020204" pitchFamily="34" charset="0"/>
              <a:buChar char="•"/>
            </a:pPr>
            <a:r>
              <a:rPr kumimoji="1" lang="ja-JP" altLang="en-US" sz="2200" dirty="0" smtClean="0"/>
              <a:t>与えられた</a:t>
            </a:r>
            <a:r>
              <a:rPr kumimoji="1" lang="en-US" altLang="ja-JP" sz="2200" dirty="0" smtClean="0"/>
              <a:t>2</a:t>
            </a:r>
            <a:r>
              <a:rPr kumimoji="1" lang="ja-JP" altLang="en-US" sz="2200" dirty="0" smtClean="0"/>
              <a:t>つのコード片集合</a:t>
            </a:r>
            <a:r>
              <a:rPr kumimoji="1" lang="en-US" altLang="ja-JP" sz="2200" dirty="0" smtClean="0"/>
              <a:t>CFS1</a:t>
            </a:r>
            <a:r>
              <a:rPr kumimoji="1" lang="ja-JP" altLang="en-US" sz="2200" dirty="0" smtClean="0"/>
              <a:t>と</a:t>
            </a:r>
            <a:r>
              <a:rPr kumimoji="1" lang="en-US" altLang="ja-JP" sz="2200" dirty="0" smtClean="0"/>
              <a:t>CFS2</a:t>
            </a:r>
            <a:r>
              <a:rPr kumimoji="1" lang="ja-JP" altLang="en-US" sz="2200" dirty="0" smtClean="0"/>
              <a:t>に対して，</a:t>
            </a:r>
            <a:r>
              <a:rPr kumimoji="1" lang="en-US" altLang="ja-JP" sz="2200" dirty="0" smtClean="0"/>
              <a:t/>
            </a:r>
            <a:br>
              <a:rPr kumimoji="1" lang="en-US" altLang="ja-JP" sz="2200" dirty="0" smtClean="0"/>
            </a:br>
            <a:r>
              <a:rPr kumimoji="1" lang="ja-JP" altLang="en-US" sz="2200" dirty="0" smtClean="0"/>
              <a:t>呼出し関係グラフ</a:t>
            </a:r>
            <a:r>
              <a:rPr kumimoji="1" lang="en-US" altLang="ja-JP" sz="2200" dirty="0" smtClean="0"/>
              <a:t>CRG1</a:t>
            </a:r>
            <a:r>
              <a:rPr kumimoji="1" lang="ja-JP" altLang="en-US" sz="2200" dirty="0" smtClean="0"/>
              <a:t>と</a:t>
            </a:r>
            <a:r>
              <a:rPr kumimoji="1" lang="en-US" altLang="ja-JP" sz="2200" dirty="0" smtClean="0"/>
              <a:t>CRG2</a:t>
            </a:r>
            <a:r>
              <a:rPr kumimoji="1" lang="ja-JP" altLang="en-US" sz="2200" dirty="0" smtClean="0"/>
              <a:t>を構築する</a:t>
            </a:r>
            <a:endParaRPr kumimoji="1" lang="en-US" altLang="ja-JP" sz="2200" dirty="0" smtClean="0"/>
          </a:p>
          <a:p>
            <a:pPr marL="342900" indent="-342900">
              <a:buFont typeface="Arial" panose="020B0604020202020204" pitchFamily="34" charset="0"/>
              <a:buChar char="•"/>
            </a:pPr>
            <a:r>
              <a:rPr lang="en-US" altLang="ja-JP" sz="2200" dirty="0"/>
              <a:t>2</a:t>
            </a:r>
            <a:r>
              <a:rPr lang="ja-JP" altLang="en-US" sz="2200" dirty="0" smtClean="0"/>
              <a:t>つの呼出し</a:t>
            </a:r>
            <a:r>
              <a:rPr lang="ja-JP" altLang="en-US" sz="2200" dirty="0"/>
              <a:t>関係</a:t>
            </a:r>
            <a:r>
              <a:rPr lang="ja-JP" altLang="en-US" sz="2200" dirty="0" smtClean="0"/>
              <a:t>グラフ</a:t>
            </a:r>
            <a:r>
              <a:rPr lang="en-US" altLang="ja-JP" sz="2200" dirty="0" smtClean="0"/>
              <a:t>CRG1</a:t>
            </a:r>
            <a:r>
              <a:rPr lang="ja-JP" altLang="en-US" sz="2200" dirty="0" smtClean="0"/>
              <a:t>と</a:t>
            </a:r>
            <a:r>
              <a:rPr lang="en-US" altLang="ja-JP" sz="2200" dirty="0" smtClean="0"/>
              <a:t>CRG2</a:t>
            </a:r>
            <a:r>
              <a:rPr lang="ja-JP" altLang="en-US" sz="2200" dirty="0" smtClean="0"/>
              <a:t>が以下の</a:t>
            </a:r>
            <a:r>
              <a:rPr lang="en-US" altLang="ja-JP" sz="2200" dirty="0" smtClean="0"/>
              <a:t>3</a:t>
            </a:r>
            <a:r>
              <a:rPr lang="ja-JP" altLang="en-US" sz="2200" dirty="0" smtClean="0"/>
              <a:t>条件を満たすとき，</a:t>
            </a:r>
            <a:r>
              <a:rPr lang="en-US" altLang="ja-JP" sz="2200" dirty="0" smtClean="0"/>
              <a:t/>
            </a:r>
            <a:br>
              <a:rPr lang="en-US" altLang="ja-JP" sz="2200" dirty="0" smtClean="0"/>
            </a:br>
            <a:r>
              <a:rPr lang="ja-JP" altLang="en-US" sz="2200" dirty="0" smtClean="0"/>
              <a:t>コード片集合</a:t>
            </a:r>
            <a:r>
              <a:rPr lang="en-US" altLang="ja-JP" sz="2200" dirty="0" smtClean="0"/>
              <a:t>CFS1</a:t>
            </a:r>
            <a:r>
              <a:rPr lang="ja-JP" altLang="en-US" sz="2200" dirty="0" smtClean="0"/>
              <a:t>と</a:t>
            </a:r>
            <a:r>
              <a:rPr lang="en-US" altLang="ja-JP" sz="2200" dirty="0" smtClean="0"/>
              <a:t>CFS2</a:t>
            </a:r>
            <a:r>
              <a:rPr lang="ja-JP" altLang="en-US" sz="2200" dirty="0" smtClean="0"/>
              <a:t>は</a:t>
            </a:r>
            <a:r>
              <a:rPr lang="en-US" altLang="ja-JP" sz="2200" dirty="0" smtClean="0"/>
              <a:t>ILC</a:t>
            </a:r>
            <a:r>
              <a:rPr lang="ja-JP" altLang="en-US" sz="2200" dirty="0" smtClean="0"/>
              <a:t>となる</a:t>
            </a:r>
            <a:endParaRPr kumimoji="1" lang="ja-JP" altLang="en-US" sz="2200" dirty="0"/>
          </a:p>
        </p:txBody>
      </p:sp>
    </p:spTree>
    <p:extLst>
      <p:ext uri="{BB962C8B-B14F-4D97-AF65-F5344CB8AC3E}">
        <p14:creationId xmlns:p14="http://schemas.microsoft.com/office/powerpoint/2010/main" val="30848849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latin typeface="+mj-ea"/>
              </a:rPr>
              <a:t>ILC</a:t>
            </a:r>
            <a:r>
              <a:rPr lang="en-US" altLang="ja-JP" dirty="0" smtClean="0">
                <a:latin typeface="+mj-ea"/>
              </a:rPr>
              <a:t>: </a:t>
            </a:r>
            <a:r>
              <a:rPr kumimoji="1" lang="ja-JP" altLang="en-US" dirty="0" smtClean="0">
                <a:latin typeface="+mj-ea"/>
              </a:rPr>
              <a:t>定義</a:t>
            </a:r>
            <a:r>
              <a:rPr kumimoji="1" lang="en-US" altLang="ja-JP" dirty="0" smtClean="0">
                <a:latin typeface="+mj-ea"/>
              </a:rPr>
              <a:t>(3/3)</a:t>
            </a:r>
            <a:endParaRPr kumimoji="1" lang="ja-JP" altLang="en-US" dirty="0">
              <a:latin typeface="+mj-ea"/>
            </a:endParaRPr>
          </a:p>
        </p:txBody>
      </p:sp>
      <p:sp>
        <p:nvSpPr>
          <p:cNvPr id="7" name="スライド番号プレースホルダー 6"/>
          <p:cNvSpPr>
            <a:spLocks noGrp="1"/>
          </p:cNvSpPr>
          <p:nvPr>
            <p:ph type="sldNum" sz="quarter" idx="12"/>
          </p:nvPr>
        </p:nvSpPr>
        <p:spPr/>
        <p:txBody>
          <a:bodyPr/>
          <a:lstStyle/>
          <a:p>
            <a:fld id="{B24E575F-AE80-4FDB-9C39-ECDDBAB19842}" type="slidenum">
              <a:rPr kumimoji="1" lang="ja-JP" altLang="en-US" smtClean="0"/>
              <a:t>11</a:t>
            </a:fld>
            <a:endParaRPr kumimoji="1" lang="ja-JP" altLang="en-US" dirty="0"/>
          </a:p>
        </p:txBody>
      </p:sp>
      <p:sp>
        <p:nvSpPr>
          <p:cNvPr id="6" name="テキスト ボックス 5"/>
          <p:cNvSpPr txBox="1"/>
          <p:nvPr/>
        </p:nvSpPr>
        <p:spPr>
          <a:xfrm>
            <a:off x="1168399" y="1831797"/>
            <a:ext cx="5344925" cy="430887"/>
          </a:xfrm>
          <a:prstGeom prst="rect">
            <a:avLst/>
          </a:prstGeom>
          <a:noFill/>
        </p:spPr>
        <p:txBody>
          <a:bodyPr wrap="none" rtlCol="0">
            <a:spAutoFit/>
          </a:bodyPr>
          <a:lstStyle/>
          <a:p>
            <a:r>
              <a:rPr lang="ja-JP" altLang="en-US" sz="2200" dirty="0" smtClean="0"/>
              <a:t>互いに</a:t>
            </a:r>
            <a:r>
              <a:rPr lang="en-US" altLang="ja-JP" sz="2200" dirty="0" smtClean="0"/>
              <a:t>ILC</a:t>
            </a:r>
            <a:r>
              <a:rPr lang="ja-JP" altLang="en-US" sz="2200" dirty="0" smtClean="0"/>
              <a:t>の関係にあるコード片集合の集合</a:t>
            </a:r>
            <a:endParaRPr lang="en-US" altLang="ja-JP" sz="2200" dirty="0" smtClean="0"/>
          </a:p>
        </p:txBody>
      </p:sp>
      <p:sp>
        <p:nvSpPr>
          <p:cNvPr id="8" name="テキスト ボックス 7"/>
          <p:cNvSpPr txBox="1"/>
          <p:nvPr/>
        </p:nvSpPr>
        <p:spPr>
          <a:xfrm>
            <a:off x="562570" y="1361861"/>
            <a:ext cx="1414041" cy="461665"/>
          </a:xfrm>
          <a:prstGeom prst="rect">
            <a:avLst/>
          </a:prstGeom>
          <a:noFill/>
        </p:spPr>
        <p:txBody>
          <a:bodyPr wrap="none" rtlCol="0">
            <a:spAutoFit/>
          </a:bodyPr>
          <a:lstStyle/>
          <a:p>
            <a:r>
              <a:rPr lang="en-US" altLang="ja-JP" sz="2400" dirty="0" smtClean="0"/>
              <a:t>ILC</a:t>
            </a:r>
            <a:r>
              <a:rPr lang="ja-JP" altLang="en-US" sz="2400" dirty="0" smtClean="0"/>
              <a:t>セット：</a:t>
            </a:r>
            <a:endParaRPr lang="en-US" altLang="ja-JP" sz="2400" dirty="0" smtClean="0"/>
          </a:p>
        </p:txBody>
      </p:sp>
      <p:sp>
        <p:nvSpPr>
          <p:cNvPr id="9" name="Oval 28"/>
          <p:cNvSpPr>
            <a:spLocks noChangeArrowheads="1"/>
          </p:cNvSpPr>
          <p:nvPr/>
        </p:nvSpPr>
        <p:spPr bwMode="auto">
          <a:xfrm>
            <a:off x="2316525" y="3805916"/>
            <a:ext cx="1155593" cy="1152110"/>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dirty="0"/>
          </a:p>
        </p:txBody>
      </p:sp>
      <p:sp>
        <p:nvSpPr>
          <p:cNvPr id="10" name="Rectangle 25"/>
          <p:cNvSpPr>
            <a:spLocks noChangeArrowheads="1"/>
          </p:cNvSpPr>
          <p:nvPr/>
        </p:nvSpPr>
        <p:spPr bwMode="auto">
          <a:xfrm>
            <a:off x="2497318" y="4070786"/>
            <a:ext cx="522287" cy="185850"/>
          </a:xfrm>
          <a:prstGeom prst="rect">
            <a:avLst/>
          </a:prstGeom>
          <a:solidFill>
            <a:schemeClr val="accent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kumimoji="1" lang="ja-JP" altLang="ja-JP" dirty="0"/>
          </a:p>
        </p:txBody>
      </p:sp>
      <p:sp>
        <p:nvSpPr>
          <p:cNvPr id="11" name="Rectangle 25"/>
          <p:cNvSpPr>
            <a:spLocks noChangeArrowheads="1"/>
          </p:cNvSpPr>
          <p:nvPr/>
        </p:nvSpPr>
        <p:spPr bwMode="auto">
          <a:xfrm>
            <a:off x="2807260" y="4495486"/>
            <a:ext cx="522287" cy="185850"/>
          </a:xfrm>
          <a:prstGeom prst="rect">
            <a:avLst/>
          </a:prstGeom>
          <a:solidFill>
            <a:srgbClr val="FF7171"/>
          </a:solidFill>
          <a:ln w="19050">
            <a:solidFill>
              <a:schemeClr val="tx1"/>
            </a:solidFill>
            <a:miter lim="800000"/>
            <a:headEnd/>
            <a:tailEnd/>
          </a:ln>
          <a:effectLst/>
        </p:spPr>
        <p:txBody>
          <a:bodyPr wrap="none" anchor="ctr"/>
          <a:lstStyle/>
          <a:p>
            <a:pPr algn="ctr" eaLnBrk="1" hangingPunct="1"/>
            <a:endParaRPr kumimoji="1" lang="ja-JP" altLang="ja-JP" dirty="0"/>
          </a:p>
        </p:txBody>
      </p:sp>
      <p:sp>
        <p:nvSpPr>
          <p:cNvPr id="12" name="Oval 28"/>
          <p:cNvSpPr>
            <a:spLocks noChangeArrowheads="1"/>
          </p:cNvSpPr>
          <p:nvPr/>
        </p:nvSpPr>
        <p:spPr bwMode="auto">
          <a:xfrm>
            <a:off x="3820282" y="3805916"/>
            <a:ext cx="1155593" cy="1152110"/>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dirty="0"/>
          </a:p>
        </p:txBody>
      </p:sp>
      <p:sp>
        <p:nvSpPr>
          <p:cNvPr id="13" name="Rectangle 25"/>
          <p:cNvSpPr>
            <a:spLocks noChangeArrowheads="1"/>
          </p:cNvSpPr>
          <p:nvPr/>
        </p:nvSpPr>
        <p:spPr bwMode="auto">
          <a:xfrm>
            <a:off x="4001075" y="4070786"/>
            <a:ext cx="522287" cy="185850"/>
          </a:xfrm>
          <a:prstGeom prst="rect">
            <a:avLst/>
          </a:prstGeom>
          <a:solidFill>
            <a:schemeClr val="accent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kumimoji="1" lang="ja-JP" altLang="ja-JP" dirty="0"/>
          </a:p>
        </p:txBody>
      </p:sp>
      <p:sp>
        <p:nvSpPr>
          <p:cNvPr id="14" name="Rectangle 25"/>
          <p:cNvSpPr>
            <a:spLocks noChangeArrowheads="1"/>
          </p:cNvSpPr>
          <p:nvPr/>
        </p:nvSpPr>
        <p:spPr bwMode="auto">
          <a:xfrm>
            <a:off x="4311017" y="4495486"/>
            <a:ext cx="522287" cy="185850"/>
          </a:xfrm>
          <a:prstGeom prst="rect">
            <a:avLst/>
          </a:prstGeom>
          <a:solidFill>
            <a:srgbClr val="FF7171"/>
          </a:solidFill>
          <a:ln w="19050">
            <a:solidFill>
              <a:schemeClr val="tx1"/>
            </a:solidFill>
            <a:miter lim="800000"/>
            <a:headEnd/>
            <a:tailEnd/>
          </a:ln>
          <a:effectLst/>
        </p:spPr>
        <p:txBody>
          <a:bodyPr wrap="none" anchor="ctr"/>
          <a:lstStyle/>
          <a:p>
            <a:pPr algn="ctr" eaLnBrk="1" hangingPunct="1"/>
            <a:endParaRPr kumimoji="1" lang="ja-JP" altLang="ja-JP" dirty="0"/>
          </a:p>
        </p:txBody>
      </p:sp>
      <p:sp>
        <p:nvSpPr>
          <p:cNvPr id="15" name="Oval 28"/>
          <p:cNvSpPr>
            <a:spLocks noChangeArrowheads="1"/>
          </p:cNvSpPr>
          <p:nvPr/>
        </p:nvSpPr>
        <p:spPr bwMode="auto">
          <a:xfrm>
            <a:off x="5362182" y="3800522"/>
            <a:ext cx="1155593" cy="1152110"/>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dirty="0"/>
          </a:p>
        </p:txBody>
      </p:sp>
      <p:sp>
        <p:nvSpPr>
          <p:cNvPr id="16" name="Rectangle 25"/>
          <p:cNvSpPr>
            <a:spLocks noChangeArrowheads="1"/>
          </p:cNvSpPr>
          <p:nvPr/>
        </p:nvSpPr>
        <p:spPr bwMode="auto">
          <a:xfrm>
            <a:off x="5542975" y="4065392"/>
            <a:ext cx="522287" cy="185850"/>
          </a:xfrm>
          <a:prstGeom prst="rect">
            <a:avLst/>
          </a:prstGeom>
          <a:solidFill>
            <a:schemeClr val="accent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kumimoji="1" lang="ja-JP" altLang="ja-JP" dirty="0"/>
          </a:p>
        </p:txBody>
      </p:sp>
      <p:sp>
        <p:nvSpPr>
          <p:cNvPr id="17" name="Rectangle 25"/>
          <p:cNvSpPr>
            <a:spLocks noChangeArrowheads="1"/>
          </p:cNvSpPr>
          <p:nvPr/>
        </p:nvSpPr>
        <p:spPr bwMode="auto">
          <a:xfrm>
            <a:off x="5852917" y="4490092"/>
            <a:ext cx="522287" cy="185850"/>
          </a:xfrm>
          <a:prstGeom prst="rect">
            <a:avLst/>
          </a:prstGeom>
          <a:solidFill>
            <a:srgbClr val="FF7171"/>
          </a:solidFill>
          <a:ln w="19050">
            <a:solidFill>
              <a:schemeClr val="tx1"/>
            </a:solidFill>
            <a:miter lim="800000"/>
            <a:headEnd/>
            <a:tailEnd/>
          </a:ln>
          <a:effectLst/>
        </p:spPr>
        <p:txBody>
          <a:bodyPr wrap="none" anchor="ctr"/>
          <a:lstStyle/>
          <a:p>
            <a:pPr algn="ctr" eaLnBrk="1" hangingPunct="1"/>
            <a:endParaRPr kumimoji="1" lang="ja-JP" altLang="ja-JP" dirty="0"/>
          </a:p>
        </p:txBody>
      </p:sp>
      <p:sp>
        <p:nvSpPr>
          <p:cNvPr id="18" name="Oval 28"/>
          <p:cNvSpPr>
            <a:spLocks noChangeArrowheads="1"/>
          </p:cNvSpPr>
          <p:nvPr/>
        </p:nvSpPr>
        <p:spPr bwMode="auto">
          <a:xfrm>
            <a:off x="1652145" y="3048000"/>
            <a:ext cx="5548756" cy="2357263"/>
          </a:xfrm>
          <a:prstGeom prst="ellipse">
            <a:avLst/>
          </a:prstGeom>
          <a:noFill/>
          <a:ln w="31750">
            <a:solidFill>
              <a:srgbClr val="C0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dirty="0"/>
          </a:p>
        </p:txBody>
      </p:sp>
      <p:sp>
        <p:nvSpPr>
          <p:cNvPr id="20" name="角丸四角形 19"/>
          <p:cNvSpPr/>
          <p:nvPr/>
        </p:nvSpPr>
        <p:spPr bwMode="auto">
          <a:xfrm>
            <a:off x="519374" y="2864122"/>
            <a:ext cx="1234109" cy="501394"/>
          </a:xfrm>
          <a:prstGeom prst="roundRect">
            <a:avLst/>
          </a:prstGeom>
          <a:ln>
            <a:solidFill>
              <a:srgbClr val="C00000"/>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72000" rIns="91440" bIns="7200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2000" dirty="0" smtClean="0">
                <a:latin typeface="Times New Roman" pitchFamily="18" charset="0"/>
                <a:ea typeface="ＭＳ Ｐゴシック" pitchFamily="50" charset="-128"/>
              </a:rPr>
              <a:t>ILC</a:t>
            </a:r>
            <a:r>
              <a:rPr kumimoji="0" lang="ja-JP" altLang="en-US" sz="2000" dirty="0" smtClean="0">
                <a:latin typeface="Times New Roman" pitchFamily="18" charset="0"/>
                <a:ea typeface="ＭＳ Ｐゴシック" pitchFamily="50" charset="-128"/>
              </a:rPr>
              <a:t>セット</a:t>
            </a: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cxnSp>
        <p:nvCxnSpPr>
          <p:cNvPr id="21" name="直線矢印コネクタ 20"/>
          <p:cNvCxnSpPr>
            <a:stCxn id="20" idx="2"/>
          </p:cNvCxnSpPr>
          <p:nvPr/>
        </p:nvCxnSpPr>
        <p:spPr bwMode="auto">
          <a:xfrm>
            <a:off x="1136429" y="3365516"/>
            <a:ext cx="692662" cy="435006"/>
          </a:xfrm>
          <a:prstGeom prst="straightConnector1">
            <a:avLst/>
          </a:prstGeom>
          <a:solidFill>
            <a:schemeClr val="accent2"/>
          </a:solidFill>
          <a:ln w="31750" cap="flat" cmpd="sng" algn="ctr">
            <a:solidFill>
              <a:srgbClr val="C00000"/>
            </a:solidFill>
            <a:prstDash val="solid"/>
            <a:round/>
            <a:headEnd type="none" w="med" len="med"/>
            <a:tailEnd type="triangle"/>
          </a:ln>
          <a:effectLst/>
        </p:spPr>
      </p:cxnSp>
      <p:sp>
        <p:nvSpPr>
          <p:cNvPr id="25" name="角丸四角形 24"/>
          <p:cNvSpPr/>
          <p:nvPr/>
        </p:nvSpPr>
        <p:spPr bwMode="auto">
          <a:xfrm>
            <a:off x="2473597" y="3401979"/>
            <a:ext cx="814430" cy="501394"/>
          </a:xfrm>
          <a:prstGeom prst="roundRect">
            <a:avLst/>
          </a:prstGeom>
          <a:noFill/>
          <a:ln>
            <a:no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72000" rIns="91440" bIns="7200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b="1" i="0" u="none" strike="noStrike" cap="none" normalizeH="0" baseline="0" dirty="0" smtClean="0">
                <a:ln>
                  <a:noFill/>
                </a:ln>
                <a:solidFill>
                  <a:schemeClr val="tx1"/>
                </a:solidFill>
                <a:effectLst/>
                <a:latin typeface="Times New Roman" pitchFamily="18" charset="0"/>
                <a:ea typeface="ＭＳ Ｐゴシック" pitchFamily="50" charset="-128"/>
              </a:rPr>
              <a:t>ILC1</a:t>
            </a:r>
            <a:endParaRPr kumimoji="0" lang="ja-JP" altLang="en-US" sz="2000" b="1"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6" name="角丸四角形 25"/>
          <p:cNvSpPr/>
          <p:nvPr/>
        </p:nvSpPr>
        <p:spPr bwMode="auto">
          <a:xfrm>
            <a:off x="3969852" y="3360893"/>
            <a:ext cx="814430" cy="501394"/>
          </a:xfrm>
          <a:prstGeom prst="roundRect">
            <a:avLst/>
          </a:prstGeom>
          <a:noFill/>
          <a:ln>
            <a:no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72000" rIns="91440" bIns="7200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b="1" i="0" u="none" strike="noStrike" cap="none" normalizeH="0" baseline="0" dirty="0" smtClean="0">
                <a:ln>
                  <a:noFill/>
                </a:ln>
                <a:solidFill>
                  <a:schemeClr val="tx1"/>
                </a:solidFill>
                <a:effectLst/>
                <a:latin typeface="Times New Roman" pitchFamily="18" charset="0"/>
                <a:ea typeface="ＭＳ Ｐゴシック" pitchFamily="50" charset="-128"/>
              </a:rPr>
              <a:t>ILC2</a:t>
            </a:r>
            <a:endParaRPr kumimoji="0" lang="ja-JP" altLang="en-US" sz="2000" b="1"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7" name="角丸四角形 26"/>
          <p:cNvSpPr/>
          <p:nvPr/>
        </p:nvSpPr>
        <p:spPr bwMode="auto">
          <a:xfrm>
            <a:off x="5504396" y="3396585"/>
            <a:ext cx="814430" cy="501394"/>
          </a:xfrm>
          <a:prstGeom prst="roundRect">
            <a:avLst/>
          </a:prstGeom>
          <a:noFill/>
          <a:ln>
            <a:no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72000" rIns="91440" bIns="7200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b="1" i="0" u="none" strike="noStrike" cap="none" normalizeH="0" baseline="0" dirty="0" smtClean="0">
                <a:ln>
                  <a:noFill/>
                </a:ln>
                <a:solidFill>
                  <a:schemeClr val="tx1"/>
                </a:solidFill>
                <a:effectLst/>
                <a:latin typeface="Times New Roman" pitchFamily="18" charset="0"/>
                <a:ea typeface="ＭＳ Ｐゴシック" pitchFamily="50" charset="-128"/>
              </a:rPr>
              <a:t>ILC3</a:t>
            </a:r>
            <a:endParaRPr kumimoji="0" lang="ja-JP" altLang="en-US" sz="2000" b="1"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8" name="テキスト ボックス 27"/>
          <p:cNvSpPr txBox="1"/>
          <p:nvPr/>
        </p:nvSpPr>
        <p:spPr>
          <a:xfrm>
            <a:off x="2057982" y="5527423"/>
            <a:ext cx="5053756" cy="430887"/>
          </a:xfrm>
          <a:prstGeom prst="rect">
            <a:avLst/>
          </a:prstGeom>
          <a:noFill/>
        </p:spPr>
        <p:txBody>
          <a:bodyPr wrap="none" rtlCol="0">
            <a:spAutoFit/>
          </a:bodyPr>
          <a:lstStyle/>
          <a:p>
            <a:r>
              <a:rPr lang="en-US" altLang="ja-JP" sz="2200" dirty="0" smtClean="0"/>
              <a:t>ILC1</a:t>
            </a:r>
            <a:r>
              <a:rPr lang="ja-JP" altLang="en-US" sz="2200" dirty="0"/>
              <a:t>，</a:t>
            </a:r>
            <a:r>
              <a:rPr lang="en-US" altLang="ja-JP" sz="2200" dirty="0" smtClean="0"/>
              <a:t>ILC2</a:t>
            </a:r>
            <a:r>
              <a:rPr lang="ja-JP" altLang="en-US" sz="2200" dirty="0" smtClean="0"/>
              <a:t>，</a:t>
            </a:r>
            <a:r>
              <a:rPr lang="en-US" altLang="ja-JP" sz="2200" dirty="0" smtClean="0"/>
              <a:t>ILC3</a:t>
            </a:r>
            <a:r>
              <a:rPr lang="ja-JP" altLang="en-US" sz="2200" dirty="0" smtClean="0"/>
              <a:t>は互いに</a:t>
            </a:r>
            <a:r>
              <a:rPr lang="en-US" altLang="ja-JP" sz="2200" dirty="0" smtClean="0"/>
              <a:t>ILC</a:t>
            </a:r>
            <a:r>
              <a:rPr lang="ja-JP" altLang="en-US" sz="2200" dirty="0" smtClean="0"/>
              <a:t>の関係にある</a:t>
            </a:r>
            <a:endParaRPr lang="en-US" altLang="ja-JP" sz="2200" dirty="0" smtClean="0"/>
          </a:p>
        </p:txBody>
      </p:sp>
    </p:spTree>
    <p:extLst>
      <p:ext uri="{BB962C8B-B14F-4D97-AF65-F5344CB8AC3E}">
        <p14:creationId xmlns:p14="http://schemas.microsoft.com/office/powerpoint/2010/main" val="12134231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17501" y="128588"/>
            <a:ext cx="8574088" cy="576262"/>
          </a:xfrm>
        </p:spPr>
        <p:txBody>
          <a:bodyPr/>
          <a:lstStyle/>
          <a:p>
            <a:r>
              <a:rPr kumimoji="1" lang="en-US" altLang="ja-JP" dirty="0" smtClean="0">
                <a:latin typeface="+mj-ea"/>
              </a:rPr>
              <a:t>ILC: </a:t>
            </a:r>
            <a:r>
              <a:rPr kumimoji="1" lang="ja-JP" altLang="en-US" dirty="0" smtClean="0">
                <a:latin typeface="+mj-ea"/>
              </a:rPr>
              <a:t>検出の利点</a:t>
            </a:r>
            <a:r>
              <a:rPr kumimoji="1" lang="en-US" altLang="ja-JP" dirty="0" smtClean="0">
                <a:latin typeface="+mj-ea"/>
              </a:rPr>
              <a:t>(1/2)</a:t>
            </a:r>
            <a:endParaRPr kumimoji="1" lang="ja-JP" altLang="en-US" dirty="0">
              <a:latin typeface="+mj-ea"/>
            </a:endParaRPr>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12</a:t>
            </a:fld>
            <a:endParaRPr kumimoji="1" lang="ja-JP" altLang="en-US" dirty="0"/>
          </a:p>
        </p:txBody>
      </p:sp>
      <p:sp>
        <p:nvSpPr>
          <p:cNvPr id="69" name="AutoShape 79"/>
          <p:cNvSpPr>
            <a:spLocks noChangeArrowheads="1"/>
          </p:cNvSpPr>
          <p:nvPr/>
        </p:nvSpPr>
        <p:spPr bwMode="auto">
          <a:xfrm>
            <a:off x="324071" y="2540793"/>
            <a:ext cx="8375800" cy="728470"/>
          </a:xfrm>
          <a:prstGeom prst="flowChartAlternateProcess">
            <a:avLst/>
          </a:prstGeom>
          <a:noFill/>
          <a:ln w="9525">
            <a:noFill/>
            <a:miter lim="800000"/>
            <a:headEnd/>
            <a:tailEnd/>
          </a:ln>
        </p:spPr>
        <p:txBody>
          <a:bodyPr lIns="91424" tIns="45712" rIns="91424" bIns="45712"/>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kumimoji="0" lang="en-US" altLang="ja-JP" sz="2200" dirty="0" smtClean="0"/>
              <a:t>ILC</a:t>
            </a:r>
            <a:r>
              <a:rPr kumimoji="0" lang="ja-JP" altLang="en-US" sz="2200" dirty="0"/>
              <a:t>を構成しているコード片</a:t>
            </a:r>
            <a:r>
              <a:rPr kumimoji="0" lang="ja-JP" altLang="en-US" sz="2200" dirty="0" smtClean="0"/>
              <a:t>は，呼出し</a:t>
            </a:r>
            <a:r>
              <a:rPr kumimoji="0" lang="ja-JP" altLang="en-US" sz="2200" dirty="0"/>
              <a:t>関係の前後が類似して</a:t>
            </a:r>
            <a:r>
              <a:rPr kumimoji="0" lang="ja-JP" altLang="en-US" sz="2200" dirty="0" smtClean="0"/>
              <a:t>いるため，</a:t>
            </a:r>
            <a:endParaRPr kumimoji="0" lang="en-US" altLang="ja-JP" sz="2200" dirty="0" smtClean="0"/>
          </a:p>
          <a:p>
            <a:pPr eaLnBrk="1" hangingPunct="1"/>
            <a:r>
              <a:rPr kumimoji="0" lang="ja-JP" altLang="en-US" sz="2200" dirty="0" smtClean="0"/>
              <a:t>類似の機能を実装していると考えられる</a:t>
            </a:r>
            <a:endParaRPr kumimoji="0" lang="ja-JP" altLang="en-US" sz="2200" dirty="0"/>
          </a:p>
        </p:txBody>
      </p:sp>
      <p:sp>
        <p:nvSpPr>
          <p:cNvPr id="23" name="角丸四角形 22"/>
          <p:cNvSpPr/>
          <p:nvPr/>
        </p:nvSpPr>
        <p:spPr>
          <a:xfrm>
            <a:off x="457200" y="1305655"/>
            <a:ext cx="7543800" cy="1052027"/>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4" name="正方形/長方形 23"/>
          <p:cNvSpPr/>
          <p:nvPr/>
        </p:nvSpPr>
        <p:spPr>
          <a:xfrm>
            <a:off x="907291" y="1150783"/>
            <a:ext cx="4559300" cy="39460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5" name="テキスト ボックス 24"/>
          <p:cNvSpPr txBox="1"/>
          <p:nvPr/>
        </p:nvSpPr>
        <p:spPr>
          <a:xfrm>
            <a:off x="1270390" y="1067738"/>
            <a:ext cx="3833101" cy="461665"/>
          </a:xfrm>
          <a:prstGeom prst="rect">
            <a:avLst/>
          </a:prstGeom>
          <a:noFill/>
        </p:spPr>
        <p:txBody>
          <a:bodyPr wrap="none" rtlCol="0">
            <a:spAutoFit/>
          </a:bodyPr>
          <a:lstStyle/>
          <a:p>
            <a:r>
              <a:rPr lang="ja-JP" altLang="en-US" sz="2400" dirty="0" smtClean="0"/>
              <a:t>複数言語ソフトウェアの特徴</a:t>
            </a:r>
          </a:p>
        </p:txBody>
      </p:sp>
      <p:sp>
        <p:nvSpPr>
          <p:cNvPr id="26" name="テキスト ボックス 25"/>
          <p:cNvSpPr txBox="1"/>
          <p:nvPr/>
        </p:nvSpPr>
        <p:spPr>
          <a:xfrm>
            <a:off x="698500" y="1547541"/>
            <a:ext cx="7130478" cy="769441"/>
          </a:xfrm>
          <a:prstGeom prst="rect">
            <a:avLst/>
          </a:prstGeom>
          <a:noFill/>
        </p:spPr>
        <p:txBody>
          <a:bodyPr wrap="none" rtlCol="0">
            <a:spAutoFit/>
          </a:bodyPr>
          <a:lstStyle/>
          <a:p>
            <a:pPr marL="342900" indent="-342900">
              <a:buFont typeface="Arial" panose="020B0604020202020204" pitchFamily="34" charset="0"/>
              <a:buChar char="•"/>
            </a:pPr>
            <a:r>
              <a:rPr lang="ja-JP" altLang="en-US" sz="2200" dirty="0" smtClean="0"/>
              <a:t>複数言語を組合わせて</a:t>
            </a:r>
            <a:r>
              <a:rPr lang="en-US" altLang="ja-JP" sz="2200" dirty="0" smtClean="0"/>
              <a:t>1</a:t>
            </a:r>
            <a:r>
              <a:rPr lang="ja-JP" altLang="en-US" sz="2200" dirty="0" err="1" smtClean="0"/>
              <a:t>つの</a:t>
            </a:r>
            <a:r>
              <a:rPr lang="ja-JP" altLang="en-US" sz="2200" dirty="0" smtClean="0"/>
              <a:t>機能を実装</a:t>
            </a:r>
            <a:endParaRPr lang="en-US" altLang="ja-JP" sz="2200" dirty="0" smtClean="0"/>
          </a:p>
          <a:p>
            <a:pPr marL="342900" indent="-342900">
              <a:buFont typeface="Arial" panose="020B0604020202020204" pitchFamily="34" charset="0"/>
              <a:buChar char="•"/>
            </a:pPr>
            <a:r>
              <a:rPr lang="ja-JP" altLang="en-US" sz="2200" dirty="0" smtClean="0"/>
              <a:t>各言語で記述されたソースコード間で呼出し関係が存在</a:t>
            </a:r>
            <a:endParaRPr lang="en-US" altLang="ja-JP" sz="2200" dirty="0" smtClean="0"/>
          </a:p>
        </p:txBody>
      </p:sp>
      <p:sp>
        <p:nvSpPr>
          <p:cNvPr id="27" name="メモ 26"/>
          <p:cNvSpPr/>
          <p:nvPr/>
        </p:nvSpPr>
        <p:spPr bwMode="auto">
          <a:xfrm>
            <a:off x="2182545" y="3853374"/>
            <a:ext cx="1774486" cy="2628829"/>
          </a:xfrm>
          <a:prstGeom prst="foldedCorner">
            <a:avLst>
              <a:gd name="adj" fmla="val 13805"/>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8" name="メモ 27"/>
          <p:cNvSpPr/>
          <p:nvPr/>
        </p:nvSpPr>
        <p:spPr bwMode="auto">
          <a:xfrm>
            <a:off x="5183775" y="3844320"/>
            <a:ext cx="1774486" cy="2637883"/>
          </a:xfrm>
          <a:prstGeom prst="foldedCorner">
            <a:avLst>
              <a:gd name="adj" fmla="val 13804"/>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9" name="Rectangle 91"/>
          <p:cNvSpPr>
            <a:spLocks noChangeArrowheads="1"/>
          </p:cNvSpPr>
          <p:nvPr/>
        </p:nvSpPr>
        <p:spPr bwMode="auto">
          <a:xfrm>
            <a:off x="2364336" y="4103103"/>
            <a:ext cx="1460450" cy="400093"/>
          </a:xfrm>
          <a:prstGeom prst="rect">
            <a:avLst/>
          </a:prstGeom>
          <a:solidFill>
            <a:srgbClr val="BADDE1"/>
          </a:solidFill>
          <a:ln w="25400">
            <a:solidFill>
              <a:schemeClr val="tx1"/>
            </a:solidFill>
            <a:miter lim="800000"/>
            <a:headEnd/>
            <a:tailEnd/>
          </a:ln>
        </p:spPr>
        <p:txBody>
          <a:bodyPr wrap="square" lIns="91424" tIns="45712" rIns="91424" bIns="45712" anchor="ctr">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kumimoji="0" lang="ja-JP" altLang="en-US" sz="2000" dirty="0">
                <a:latin typeface="Times New Roman" panose="02020603050405020304" pitchFamily="18" charset="0"/>
              </a:rPr>
              <a:t>コード片</a:t>
            </a:r>
            <a:r>
              <a:rPr kumimoji="0" lang="en-US" altLang="ja-JP" sz="2000" dirty="0">
                <a:latin typeface="Times New Roman" panose="02020603050405020304" pitchFamily="18" charset="0"/>
              </a:rPr>
              <a:t>CF</a:t>
            </a:r>
            <a:r>
              <a:rPr kumimoji="0" lang="en-US" altLang="ja-JP" sz="2000" baseline="-25000" dirty="0">
                <a:latin typeface="Times New Roman" panose="02020603050405020304" pitchFamily="18" charset="0"/>
              </a:rPr>
              <a:t>0</a:t>
            </a:r>
          </a:p>
        </p:txBody>
      </p:sp>
      <p:sp>
        <p:nvSpPr>
          <p:cNvPr id="30" name="Rectangle 91"/>
          <p:cNvSpPr>
            <a:spLocks noChangeArrowheads="1"/>
          </p:cNvSpPr>
          <p:nvPr/>
        </p:nvSpPr>
        <p:spPr bwMode="auto">
          <a:xfrm>
            <a:off x="2334589" y="5030432"/>
            <a:ext cx="1460450" cy="400093"/>
          </a:xfrm>
          <a:prstGeom prst="rect">
            <a:avLst/>
          </a:prstGeom>
          <a:solidFill>
            <a:srgbClr val="BADDE1"/>
          </a:solidFill>
          <a:ln w="25400">
            <a:solidFill>
              <a:schemeClr val="tx1"/>
            </a:solidFill>
            <a:miter lim="800000"/>
            <a:headEnd/>
            <a:tailEnd/>
          </a:ln>
        </p:spPr>
        <p:txBody>
          <a:bodyPr wrap="square" lIns="91424" tIns="45712" rIns="91424" bIns="45712" anchor="ctr">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kumimoji="0" lang="ja-JP" altLang="en-US" sz="2000" dirty="0">
                <a:latin typeface="Times New Roman" panose="02020603050405020304" pitchFamily="18" charset="0"/>
              </a:rPr>
              <a:t>コード片</a:t>
            </a:r>
            <a:r>
              <a:rPr kumimoji="0" lang="en-US" altLang="ja-JP" sz="2000" dirty="0" smtClean="0">
                <a:latin typeface="Times New Roman" panose="02020603050405020304" pitchFamily="18" charset="0"/>
              </a:rPr>
              <a:t>CF</a:t>
            </a:r>
            <a:r>
              <a:rPr kumimoji="0" lang="en-US" altLang="ja-JP" sz="2000" baseline="-25000" dirty="0">
                <a:latin typeface="Times New Roman" panose="02020603050405020304" pitchFamily="18" charset="0"/>
              </a:rPr>
              <a:t>1</a:t>
            </a:r>
          </a:p>
        </p:txBody>
      </p:sp>
      <p:sp>
        <p:nvSpPr>
          <p:cNvPr id="31" name="Rectangle 91"/>
          <p:cNvSpPr>
            <a:spLocks noChangeArrowheads="1"/>
          </p:cNvSpPr>
          <p:nvPr/>
        </p:nvSpPr>
        <p:spPr bwMode="auto">
          <a:xfrm>
            <a:off x="5359298" y="4110969"/>
            <a:ext cx="1460450" cy="400093"/>
          </a:xfrm>
          <a:prstGeom prst="rect">
            <a:avLst/>
          </a:prstGeom>
          <a:solidFill>
            <a:srgbClr val="FF7171"/>
          </a:solidFill>
          <a:ln w="25400">
            <a:solidFill>
              <a:schemeClr val="tx1"/>
            </a:solidFill>
            <a:miter lim="800000"/>
            <a:headEnd/>
            <a:tailEnd/>
          </a:ln>
        </p:spPr>
        <p:txBody>
          <a:bodyPr wrap="square" lIns="91424" tIns="45712" rIns="91424" bIns="45712" anchor="ctr">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kumimoji="0" lang="ja-JP" altLang="en-US" sz="2000" dirty="0">
                <a:latin typeface="Times New Roman" panose="02020603050405020304" pitchFamily="18" charset="0"/>
              </a:rPr>
              <a:t>コード片</a:t>
            </a:r>
            <a:r>
              <a:rPr kumimoji="0" lang="en-US" altLang="ja-JP" sz="2000" dirty="0" smtClean="0">
                <a:latin typeface="Times New Roman" panose="02020603050405020304" pitchFamily="18" charset="0"/>
              </a:rPr>
              <a:t>CF</a:t>
            </a:r>
            <a:r>
              <a:rPr kumimoji="0" lang="en-US" altLang="ja-JP" sz="2000" baseline="-25000" dirty="0">
                <a:latin typeface="Times New Roman" panose="02020603050405020304" pitchFamily="18" charset="0"/>
              </a:rPr>
              <a:t>3</a:t>
            </a:r>
          </a:p>
        </p:txBody>
      </p:sp>
      <p:sp>
        <p:nvSpPr>
          <p:cNvPr id="32" name="Rectangle 91"/>
          <p:cNvSpPr>
            <a:spLocks noChangeArrowheads="1"/>
          </p:cNvSpPr>
          <p:nvPr/>
        </p:nvSpPr>
        <p:spPr bwMode="auto">
          <a:xfrm>
            <a:off x="5359298" y="5016840"/>
            <a:ext cx="1460450" cy="400093"/>
          </a:xfrm>
          <a:prstGeom prst="rect">
            <a:avLst/>
          </a:prstGeom>
          <a:solidFill>
            <a:srgbClr val="FF7171"/>
          </a:solidFill>
          <a:ln w="25400">
            <a:solidFill>
              <a:schemeClr val="tx1"/>
            </a:solidFill>
            <a:miter lim="800000"/>
            <a:headEnd/>
            <a:tailEnd/>
          </a:ln>
        </p:spPr>
        <p:txBody>
          <a:bodyPr wrap="square" lIns="91424" tIns="45712" rIns="91424" bIns="45712" anchor="ctr">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kumimoji="0" lang="ja-JP" altLang="en-US" sz="2000" dirty="0">
                <a:latin typeface="Times New Roman" panose="02020603050405020304" pitchFamily="18" charset="0"/>
              </a:rPr>
              <a:t>コード片</a:t>
            </a:r>
            <a:r>
              <a:rPr kumimoji="0" lang="en-US" altLang="ja-JP" sz="2000" dirty="0" smtClean="0">
                <a:latin typeface="Times New Roman" panose="02020603050405020304" pitchFamily="18" charset="0"/>
              </a:rPr>
              <a:t>CF</a:t>
            </a:r>
            <a:r>
              <a:rPr kumimoji="0" lang="en-US" altLang="ja-JP" sz="2000" baseline="-25000" dirty="0">
                <a:latin typeface="Times New Roman" panose="02020603050405020304" pitchFamily="18" charset="0"/>
              </a:rPr>
              <a:t>4</a:t>
            </a:r>
          </a:p>
        </p:txBody>
      </p:sp>
      <p:sp>
        <p:nvSpPr>
          <p:cNvPr id="34" name="角丸四角形 33"/>
          <p:cNvSpPr/>
          <p:nvPr/>
        </p:nvSpPr>
        <p:spPr bwMode="auto">
          <a:xfrm>
            <a:off x="2070428" y="4855181"/>
            <a:ext cx="5060887" cy="685478"/>
          </a:xfrm>
          <a:prstGeom prst="roundRect">
            <a:avLst/>
          </a:pr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cxnSp>
        <p:nvCxnSpPr>
          <p:cNvPr id="35" name="直線矢印コネクタ 34"/>
          <p:cNvCxnSpPr/>
          <p:nvPr/>
        </p:nvCxnSpPr>
        <p:spPr>
          <a:xfrm>
            <a:off x="3824786" y="4404750"/>
            <a:ext cx="1534512" cy="7866"/>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6" name="直線矢印コネクタ 35"/>
          <p:cNvCxnSpPr/>
          <p:nvPr/>
        </p:nvCxnSpPr>
        <p:spPr>
          <a:xfrm>
            <a:off x="3795039" y="5328145"/>
            <a:ext cx="1534512" cy="7866"/>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7" name="テキスト ボックス 36"/>
          <p:cNvSpPr txBox="1"/>
          <p:nvPr/>
        </p:nvSpPr>
        <p:spPr>
          <a:xfrm>
            <a:off x="4144643" y="4045755"/>
            <a:ext cx="894797" cy="400110"/>
          </a:xfrm>
          <a:prstGeom prst="rect">
            <a:avLst/>
          </a:prstGeom>
          <a:noFill/>
        </p:spPr>
        <p:txBody>
          <a:bodyPr wrap="none" rtlCol="0">
            <a:spAutoFit/>
          </a:bodyPr>
          <a:lstStyle/>
          <a:p>
            <a:r>
              <a:rPr lang="ja-JP" altLang="en-US" sz="2000" dirty="0" smtClean="0"/>
              <a:t>呼出し</a:t>
            </a:r>
            <a:endParaRPr lang="en-US" altLang="ja-JP" sz="2000" dirty="0" smtClean="0"/>
          </a:p>
        </p:txBody>
      </p:sp>
      <p:sp>
        <p:nvSpPr>
          <p:cNvPr id="38" name="テキスト ボックス 37"/>
          <p:cNvSpPr txBox="1"/>
          <p:nvPr/>
        </p:nvSpPr>
        <p:spPr>
          <a:xfrm>
            <a:off x="4115924" y="4987418"/>
            <a:ext cx="894797" cy="400110"/>
          </a:xfrm>
          <a:prstGeom prst="rect">
            <a:avLst/>
          </a:prstGeom>
          <a:noFill/>
        </p:spPr>
        <p:txBody>
          <a:bodyPr wrap="none" rtlCol="0">
            <a:spAutoFit/>
          </a:bodyPr>
          <a:lstStyle/>
          <a:p>
            <a:r>
              <a:rPr lang="ja-JP" altLang="en-US" sz="2000" dirty="0" smtClean="0"/>
              <a:t>呼出し</a:t>
            </a:r>
            <a:endParaRPr lang="en-US" altLang="ja-JP" sz="2000" dirty="0" smtClean="0"/>
          </a:p>
        </p:txBody>
      </p:sp>
      <p:sp>
        <p:nvSpPr>
          <p:cNvPr id="21" name="Rectangle 91"/>
          <p:cNvSpPr>
            <a:spLocks noChangeArrowheads="1"/>
          </p:cNvSpPr>
          <p:nvPr/>
        </p:nvSpPr>
        <p:spPr bwMode="auto">
          <a:xfrm>
            <a:off x="2339563" y="5808975"/>
            <a:ext cx="1460450" cy="400093"/>
          </a:xfrm>
          <a:prstGeom prst="rect">
            <a:avLst/>
          </a:prstGeom>
          <a:solidFill>
            <a:srgbClr val="BADDE1"/>
          </a:solidFill>
          <a:ln w="25400">
            <a:solidFill>
              <a:schemeClr val="tx1"/>
            </a:solidFill>
            <a:miter lim="800000"/>
            <a:headEnd/>
            <a:tailEnd/>
          </a:ln>
        </p:spPr>
        <p:txBody>
          <a:bodyPr wrap="square" lIns="91424" tIns="45712" rIns="91424" bIns="45712" anchor="ctr">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kumimoji="0" lang="ja-JP" altLang="en-US" sz="2000" dirty="0">
                <a:latin typeface="Times New Roman" panose="02020603050405020304" pitchFamily="18" charset="0"/>
              </a:rPr>
              <a:t>コード片</a:t>
            </a:r>
            <a:r>
              <a:rPr kumimoji="0" lang="en-US" altLang="ja-JP" sz="2000" dirty="0" smtClean="0">
                <a:latin typeface="Times New Roman" panose="02020603050405020304" pitchFamily="18" charset="0"/>
              </a:rPr>
              <a:t>CF</a:t>
            </a:r>
            <a:r>
              <a:rPr kumimoji="0" lang="en-US" altLang="ja-JP" sz="2000" baseline="-25000" dirty="0">
                <a:latin typeface="Times New Roman" panose="02020603050405020304" pitchFamily="18" charset="0"/>
              </a:rPr>
              <a:t>2</a:t>
            </a:r>
          </a:p>
        </p:txBody>
      </p:sp>
      <p:sp>
        <p:nvSpPr>
          <p:cNvPr id="22" name="角丸四角形 21"/>
          <p:cNvSpPr/>
          <p:nvPr/>
        </p:nvSpPr>
        <p:spPr bwMode="auto">
          <a:xfrm>
            <a:off x="2044700" y="3965055"/>
            <a:ext cx="5060887" cy="685478"/>
          </a:xfrm>
          <a:prstGeom prst="roundRect">
            <a:avLst/>
          </a:pr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42" name="テキスト ボックス 41"/>
          <p:cNvSpPr txBox="1"/>
          <p:nvPr/>
        </p:nvSpPr>
        <p:spPr>
          <a:xfrm>
            <a:off x="7154664" y="4118348"/>
            <a:ext cx="726185" cy="400110"/>
          </a:xfrm>
          <a:prstGeom prst="rect">
            <a:avLst/>
          </a:prstGeom>
          <a:noFill/>
        </p:spPr>
        <p:txBody>
          <a:bodyPr wrap="square" rtlCol="0">
            <a:spAutoFit/>
          </a:bodyPr>
          <a:lstStyle/>
          <a:p>
            <a:r>
              <a:rPr kumimoji="1" lang="en-US" altLang="ja-JP" sz="2000" dirty="0" smtClean="0"/>
              <a:t>ILC1</a:t>
            </a:r>
            <a:endParaRPr kumimoji="1" lang="ja-JP" altLang="en-US" sz="2000" dirty="0"/>
          </a:p>
        </p:txBody>
      </p:sp>
      <p:sp>
        <p:nvSpPr>
          <p:cNvPr id="44" name="テキスト ボックス 43"/>
          <p:cNvSpPr txBox="1"/>
          <p:nvPr/>
        </p:nvSpPr>
        <p:spPr>
          <a:xfrm>
            <a:off x="476770" y="3949206"/>
            <a:ext cx="1158535" cy="707886"/>
          </a:xfrm>
          <a:prstGeom prst="rect">
            <a:avLst/>
          </a:prstGeom>
          <a:noFill/>
        </p:spPr>
        <p:txBody>
          <a:bodyPr wrap="square" rtlCol="0">
            <a:spAutoFit/>
          </a:bodyPr>
          <a:lstStyle/>
          <a:p>
            <a:r>
              <a:rPr kumimoji="1" lang="ja-JP" altLang="en-US" sz="2000" dirty="0" smtClean="0"/>
              <a:t>機能</a:t>
            </a:r>
            <a:r>
              <a:rPr kumimoji="1" lang="en-US" altLang="ja-JP" sz="2000" dirty="0" smtClean="0"/>
              <a:t>A</a:t>
            </a:r>
            <a:r>
              <a:rPr kumimoji="1" lang="ja-JP" altLang="en-US" sz="2000" dirty="0" smtClean="0"/>
              <a:t>を</a:t>
            </a:r>
            <a:r>
              <a:rPr kumimoji="1" lang="en-US" altLang="ja-JP" sz="2000" dirty="0" smtClean="0"/>
              <a:t/>
            </a:r>
            <a:br>
              <a:rPr kumimoji="1" lang="en-US" altLang="ja-JP" sz="2000" dirty="0" smtClean="0"/>
            </a:br>
            <a:r>
              <a:rPr kumimoji="1" lang="ja-JP" altLang="en-US" sz="2000" dirty="0" smtClean="0"/>
              <a:t>実装</a:t>
            </a:r>
            <a:endParaRPr kumimoji="1" lang="ja-JP" altLang="en-US" sz="2000" dirty="0"/>
          </a:p>
        </p:txBody>
      </p:sp>
      <p:sp>
        <p:nvSpPr>
          <p:cNvPr id="45" name="テキスト ボックス 44"/>
          <p:cNvSpPr txBox="1"/>
          <p:nvPr/>
        </p:nvSpPr>
        <p:spPr>
          <a:xfrm>
            <a:off x="476770" y="4842565"/>
            <a:ext cx="1187962" cy="707886"/>
          </a:xfrm>
          <a:prstGeom prst="rect">
            <a:avLst/>
          </a:prstGeom>
          <a:noFill/>
        </p:spPr>
        <p:txBody>
          <a:bodyPr wrap="square" rtlCol="0">
            <a:spAutoFit/>
          </a:bodyPr>
          <a:lstStyle/>
          <a:p>
            <a:r>
              <a:rPr kumimoji="1" lang="ja-JP" altLang="en-US" sz="2000" dirty="0" smtClean="0"/>
              <a:t>機能</a:t>
            </a:r>
            <a:r>
              <a:rPr kumimoji="1" lang="en-US" altLang="ja-JP" sz="2000" dirty="0" smtClean="0"/>
              <a:t>A</a:t>
            </a:r>
            <a:r>
              <a:rPr lang="en-US" altLang="ja-JP" sz="2000" dirty="0" smtClean="0"/>
              <a:t>’</a:t>
            </a:r>
            <a:r>
              <a:rPr lang="ja-JP" altLang="en-US" sz="2000" dirty="0" smtClean="0"/>
              <a:t>を</a:t>
            </a:r>
            <a:r>
              <a:rPr lang="en-US" altLang="ja-JP" sz="2000" dirty="0" smtClean="0"/>
              <a:t/>
            </a:r>
            <a:br>
              <a:rPr lang="en-US" altLang="ja-JP" sz="2000" dirty="0" smtClean="0"/>
            </a:br>
            <a:r>
              <a:rPr lang="ja-JP" altLang="en-US" sz="2000" dirty="0" smtClean="0"/>
              <a:t>実装</a:t>
            </a:r>
            <a:endParaRPr kumimoji="1" lang="ja-JP" altLang="en-US" sz="2000" dirty="0"/>
          </a:p>
        </p:txBody>
      </p:sp>
      <p:sp>
        <p:nvSpPr>
          <p:cNvPr id="46" name="テキスト ボックス 45"/>
          <p:cNvSpPr txBox="1"/>
          <p:nvPr/>
        </p:nvSpPr>
        <p:spPr>
          <a:xfrm>
            <a:off x="476771" y="5774317"/>
            <a:ext cx="1145944" cy="707886"/>
          </a:xfrm>
          <a:prstGeom prst="rect">
            <a:avLst/>
          </a:prstGeom>
          <a:noFill/>
        </p:spPr>
        <p:txBody>
          <a:bodyPr wrap="square" rtlCol="0">
            <a:spAutoFit/>
          </a:bodyPr>
          <a:lstStyle/>
          <a:p>
            <a:r>
              <a:rPr kumimoji="1" lang="ja-JP" altLang="en-US" sz="2000" dirty="0" smtClean="0"/>
              <a:t>機能</a:t>
            </a:r>
            <a:r>
              <a:rPr kumimoji="1" lang="en-US" altLang="ja-JP" sz="2000" dirty="0" smtClean="0"/>
              <a:t>B</a:t>
            </a:r>
            <a:r>
              <a:rPr kumimoji="1" lang="ja-JP" altLang="en-US" sz="2000" dirty="0" smtClean="0"/>
              <a:t>を</a:t>
            </a:r>
            <a:r>
              <a:rPr kumimoji="1" lang="en-US" altLang="ja-JP" sz="2000" dirty="0" smtClean="0"/>
              <a:t/>
            </a:r>
            <a:br>
              <a:rPr kumimoji="1" lang="en-US" altLang="ja-JP" sz="2000" dirty="0" smtClean="0"/>
            </a:br>
            <a:r>
              <a:rPr kumimoji="1" lang="ja-JP" altLang="en-US" sz="2000" dirty="0" smtClean="0"/>
              <a:t>実装</a:t>
            </a:r>
            <a:endParaRPr kumimoji="1" lang="ja-JP" altLang="en-US" sz="2000" dirty="0"/>
          </a:p>
        </p:txBody>
      </p:sp>
      <p:cxnSp>
        <p:nvCxnSpPr>
          <p:cNvPr id="47" name="直線矢印コネクタ 46"/>
          <p:cNvCxnSpPr>
            <a:stCxn id="44" idx="3"/>
            <a:endCxn id="22" idx="1"/>
          </p:cNvCxnSpPr>
          <p:nvPr/>
        </p:nvCxnSpPr>
        <p:spPr>
          <a:xfrm>
            <a:off x="1635305" y="4303149"/>
            <a:ext cx="409395" cy="4645"/>
          </a:xfrm>
          <a:prstGeom prst="straightConnector1">
            <a:avLst/>
          </a:prstGeom>
          <a:ln w="3175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48" name="直線矢印コネクタ 47"/>
          <p:cNvCxnSpPr>
            <a:stCxn id="45" idx="3"/>
            <a:endCxn id="34" idx="1"/>
          </p:cNvCxnSpPr>
          <p:nvPr/>
        </p:nvCxnSpPr>
        <p:spPr>
          <a:xfrm>
            <a:off x="1664732" y="5196508"/>
            <a:ext cx="405696" cy="1412"/>
          </a:xfrm>
          <a:prstGeom prst="straightConnector1">
            <a:avLst/>
          </a:prstGeom>
          <a:ln w="3175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49" name="直線矢印コネクタ 48"/>
          <p:cNvCxnSpPr>
            <a:endCxn id="21" idx="1"/>
          </p:cNvCxnSpPr>
          <p:nvPr/>
        </p:nvCxnSpPr>
        <p:spPr>
          <a:xfrm>
            <a:off x="1734832" y="6009022"/>
            <a:ext cx="604731" cy="0"/>
          </a:xfrm>
          <a:prstGeom prst="straightConnector1">
            <a:avLst/>
          </a:prstGeom>
          <a:ln w="3175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50" name="テキスト ボックス 49"/>
          <p:cNvSpPr txBox="1"/>
          <p:nvPr/>
        </p:nvSpPr>
        <p:spPr>
          <a:xfrm>
            <a:off x="2616974" y="3478677"/>
            <a:ext cx="797013" cy="400110"/>
          </a:xfrm>
          <a:prstGeom prst="rect">
            <a:avLst/>
          </a:prstGeom>
          <a:noFill/>
        </p:spPr>
        <p:txBody>
          <a:bodyPr wrap="none" rtlCol="0">
            <a:spAutoFit/>
          </a:bodyPr>
          <a:lstStyle/>
          <a:p>
            <a:r>
              <a:rPr lang="en-US" altLang="ja-JP" sz="2000" dirty="0" smtClean="0"/>
              <a:t>HTML</a:t>
            </a:r>
          </a:p>
        </p:txBody>
      </p:sp>
      <p:sp>
        <p:nvSpPr>
          <p:cNvPr id="51" name="テキスト ボックス 50"/>
          <p:cNvSpPr txBox="1"/>
          <p:nvPr/>
        </p:nvSpPr>
        <p:spPr>
          <a:xfrm>
            <a:off x="5450145" y="3478677"/>
            <a:ext cx="1217449" cy="400110"/>
          </a:xfrm>
          <a:prstGeom prst="rect">
            <a:avLst/>
          </a:prstGeom>
          <a:noFill/>
        </p:spPr>
        <p:txBody>
          <a:bodyPr wrap="none" rtlCol="0">
            <a:spAutoFit/>
          </a:bodyPr>
          <a:lstStyle/>
          <a:p>
            <a:r>
              <a:rPr lang="en-US" altLang="ja-JP" sz="2000" dirty="0" smtClean="0"/>
              <a:t>JavaScript</a:t>
            </a:r>
          </a:p>
        </p:txBody>
      </p:sp>
      <p:sp>
        <p:nvSpPr>
          <p:cNvPr id="39" name="テキスト ボックス 38"/>
          <p:cNvSpPr txBox="1"/>
          <p:nvPr/>
        </p:nvSpPr>
        <p:spPr>
          <a:xfrm>
            <a:off x="7182115" y="4967433"/>
            <a:ext cx="726185" cy="400110"/>
          </a:xfrm>
          <a:prstGeom prst="rect">
            <a:avLst/>
          </a:prstGeom>
          <a:noFill/>
        </p:spPr>
        <p:txBody>
          <a:bodyPr wrap="square" rtlCol="0">
            <a:spAutoFit/>
          </a:bodyPr>
          <a:lstStyle/>
          <a:p>
            <a:r>
              <a:rPr kumimoji="1" lang="en-US" altLang="ja-JP" sz="2000" dirty="0" smtClean="0"/>
              <a:t>ILC2</a:t>
            </a:r>
            <a:endParaRPr kumimoji="1" lang="ja-JP" altLang="en-US" sz="2000" dirty="0"/>
          </a:p>
        </p:txBody>
      </p:sp>
      <p:sp>
        <p:nvSpPr>
          <p:cNvPr id="43" name="Rectangle 91"/>
          <p:cNvSpPr>
            <a:spLocks noChangeArrowheads="1"/>
          </p:cNvSpPr>
          <p:nvPr/>
        </p:nvSpPr>
        <p:spPr bwMode="auto">
          <a:xfrm>
            <a:off x="5359298" y="5808975"/>
            <a:ext cx="1460450" cy="400093"/>
          </a:xfrm>
          <a:prstGeom prst="rect">
            <a:avLst/>
          </a:prstGeom>
          <a:solidFill>
            <a:srgbClr val="FF7171"/>
          </a:solidFill>
          <a:ln w="25400">
            <a:solidFill>
              <a:schemeClr val="tx1"/>
            </a:solidFill>
            <a:miter lim="800000"/>
            <a:headEnd/>
            <a:tailEnd/>
          </a:ln>
        </p:spPr>
        <p:txBody>
          <a:bodyPr wrap="square" lIns="91424" tIns="45712" rIns="91424" bIns="45712" anchor="ctr">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kumimoji="0" lang="ja-JP" altLang="en-US" sz="2000" dirty="0">
                <a:latin typeface="Times New Roman" panose="02020603050405020304" pitchFamily="18" charset="0"/>
              </a:rPr>
              <a:t>コード片</a:t>
            </a:r>
            <a:r>
              <a:rPr kumimoji="0" lang="en-US" altLang="ja-JP" sz="2000" dirty="0" smtClean="0">
                <a:latin typeface="Times New Roman" panose="02020603050405020304" pitchFamily="18" charset="0"/>
              </a:rPr>
              <a:t>CF</a:t>
            </a:r>
            <a:r>
              <a:rPr kumimoji="0" lang="en-US" altLang="ja-JP" sz="2000" baseline="-25000" dirty="0">
                <a:latin typeface="Times New Roman" panose="02020603050405020304" pitchFamily="18" charset="0"/>
              </a:rPr>
              <a:t>5</a:t>
            </a:r>
          </a:p>
        </p:txBody>
      </p:sp>
      <p:sp>
        <p:nvSpPr>
          <p:cNvPr id="52" name="テキスト ボックス 51"/>
          <p:cNvSpPr txBox="1"/>
          <p:nvPr/>
        </p:nvSpPr>
        <p:spPr>
          <a:xfrm>
            <a:off x="7745645" y="5652284"/>
            <a:ext cx="1145944" cy="707886"/>
          </a:xfrm>
          <a:prstGeom prst="rect">
            <a:avLst/>
          </a:prstGeom>
          <a:noFill/>
        </p:spPr>
        <p:txBody>
          <a:bodyPr wrap="square" rtlCol="0">
            <a:spAutoFit/>
          </a:bodyPr>
          <a:lstStyle/>
          <a:p>
            <a:r>
              <a:rPr kumimoji="1" lang="ja-JP" altLang="en-US" sz="2000" dirty="0" smtClean="0"/>
              <a:t>機能</a:t>
            </a:r>
            <a:r>
              <a:rPr lang="en-US" altLang="ja-JP" sz="2000" dirty="0"/>
              <a:t>C</a:t>
            </a:r>
            <a:r>
              <a:rPr kumimoji="1" lang="ja-JP" altLang="en-US" sz="2000" dirty="0" smtClean="0"/>
              <a:t>を</a:t>
            </a:r>
            <a:r>
              <a:rPr kumimoji="1" lang="en-US" altLang="ja-JP" sz="2000" dirty="0" smtClean="0"/>
              <a:t/>
            </a:r>
            <a:br>
              <a:rPr kumimoji="1" lang="en-US" altLang="ja-JP" sz="2000" dirty="0" smtClean="0"/>
            </a:br>
            <a:r>
              <a:rPr kumimoji="1" lang="ja-JP" altLang="en-US" sz="2000" dirty="0" smtClean="0"/>
              <a:t>実装</a:t>
            </a:r>
            <a:endParaRPr kumimoji="1" lang="ja-JP" altLang="en-US" sz="2000" dirty="0"/>
          </a:p>
        </p:txBody>
      </p:sp>
      <p:cxnSp>
        <p:nvCxnSpPr>
          <p:cNvPr id="53" name="直線矢印コネクタ 52"/>
          <p:cNvCxnSpPr>
            <a:stCxn id="52" idx="1"/>
            <a:endCxn id="43" idx="3"/>
          </p:cNvCxnSpPr>
          <p:nvPr/>
        </p:nvCxnSpPr>
        <p:spPr>
          <a:xfrm flipH="1">
            <a:off x="6819748" y="6006227"/>
            <a:ext cx="925897" cy="2795"/>
          </a:xfrm>
          <a:prstGeom prst="straightConnector1">
            <a:avLst/>
          </a:prstGeom>
          <a:ln w="3175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77369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latin typeface="+mj-ea"/>
              </a:rPr>
              <a:t>ILC: </a:t>
            </a:r>
            <a:r>
              <a:rPr kumimoji="1" lang="ja-JP" altLang="en-US" dirty="0" smtClean="0">
                <a:latin typeface="+mj-ea"/>
              </a:rPr>
              <a:t>検出の利点</a:t>
            </a:r>
            <a:r>
              <a:rPr kumimoji="1" lang="en-US" altLang="ja-JP" dirty="0" smtClean="0">
                <a:latin typeface="+mj-ea"/>
              </a:rPr>
              <a:t>(2/2)</a:t>
            </a:r>
            <a:endParaRPr kumimoji="1" lang="ja-JP" altLang="en-US" dirty="0">
              <a:latin typeface="+mj-ea"/>
            </a:endParaRPr>
          </a:p>
        </p:txBody>
      </p:sp>
      <p:sp>
        <p:nvSpPr>
          <p:cNvPr id="3" name="コンテンツ プレースホルダー 2"/>
          <p:cNvSpPr>
            <a:spLocks noGrp="1"/>
          </p:cNvSpPr>
          <p:nvPr>
            <p:ph idx="1"/>
          </p:nvPr>
        </p:nvSpPr>
        <p:spPr>
          <a:xfrm>
            <a:off x="457199" y="1230471"/>
            <a:ext cx="8434389" cy="1273037"/>
          </a:xfrm>
        </p:spPr>
        <p:txBody>
          <a:bodyPr/>
          <a:lstStyle/>
          <a:p>
            <a:pPr marL="0" indent="0">
              <a:buNone/>
            </a:pPr>
            <a:r>
              <a:rPr lang="ja-JP" altLang="en-US" dirty="0" smtClean="0"/>
              <a:t>類似機能を実装したコード片で構成された</a:t>
            </a:r>
            <a:r>
              <a:rPr lang="en-US" altLang="ja-JP" dirty="0" smtClean="0"/>
              <a:t>ILC</a:t>
            </a:r>
            <a:r>
              <a:rPr lang="ja-JP" altLang="en-US" dirty="0" smtClean="0"/>
              <a:t>を開発者に</a:t>
            </a:r>
            <a:r>
              <a:rPr lang="en-US" altLang="ja-JP" dirty="0" smtClean="0"/>
              <a:t/>
            </a:r>
            <a:br>
              <a:rPr lang="en-US" altLang="ja-JP" dirty="0" smtClean="0"/>
            </a:br>
            <a:r>
              <a:rPr lang="ja-JP" altLang="en-US" dirty="0" smtClean="0"/>
              <a:t>提示することで，開発</a:t>
            </a:r>
            <a:r>
              <a:rPr lang="en-US" altLang="ja-JP" dirty="0" smtClean="0"/>
              <a:t>/</a:t>
            </a:r>
            <a:r>
              <a:rPr lang="ja-JP" altLang="en-US" dirty="0" smtClean="0"/>
              <a:t>保守におけるコードクローン利用が効率化</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13</a:t>
            </a:fld>
            <a:endParaRPr kumimoji="1" lang="ja-JP" altLang="en-US" dirty="0"/>
          </a:p>
        </p:txBody>
      </p:sp>
      <p:sp>
        <p:nvSpPr>
          <p:cNvPr id="18" name="テキスト ボックス 17"/>
          <p:cNvSpPr txBox="1"/>
          <p:nvPr/>
        </p:nvSpPr>
        <p:spPr>
          <a:xfrm>
            <a:off x="339140" y="2816693"/>
            <a:ext cx="1367094" cy="430887"/>
          </a:xfrm>
          <a:prstGeom prst="rect">
            <a:avLst/>
          </a:prstGeom>
          <a:noFill/>
        </p:spPr>
        <p:txBody>
          <a:bodyPr wrap="square" rtlCol="0">
            <a:spAutoFit/>
          </a:bodyPr>
          <a:lstStyle/>
          <a:p>
            <a:r>
              <a:rPr lang="ja-JP" altLang="en-US" sz="2200" b="1" dirty="0" smtClean="0"/>
              <a:t>既存</a:t>
            </a:r>
            <a:r>
              <a:rPr lang="ja-JP" altLang="en-US" sz="2200" b="1" dirty="0"/>
              <a:t>手法</a:t>
            </a:r>
            <a:endParaRPr kumimoji="1" lang="en-US" altLang="ja-JP" sz="2200" b="1" dirty="0" smtClean="0"/>
          </a:p>
        </p:txBody>
      </p:sp>
      <p:sp>
        <p:nvSpPr>
          <p:cNvPr id="8" name="Text Box 39"/>
          <p:cNvSpPr txBox="1">
            <a:spLocks noChangeArrowheads="1"/>
          </p:cNvSpPr>
          <p:nvPr/>
        </p:nvSpPr>
        <p:spPr bwMode="auto">
          <a:xfrm>
            <a:off x="914246" y="2077655"/>
            <a:ext cx="8305903"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ja-JP" altLang="en-US" sz="2200" dirty="0" smtClean="0"/>
              <a:t>コードクローンの利用は類似機能単位で行われやすいという仮定</a:t>
            </a:r>
            <a:endParaRPr lang="en-US" altLang="ja-JP" sz="2200" dirty="0" smtClean="0"/>
          </a:p>
        </p:txBody>
      </p:sp>
      <p:sp>
        <p:nvSpPr>
          <p:cNvPr id="35" name="メモ 34"/>
          <p:cNvSpPr/>
          <p:nvPr/>
        </p:nvSpPr>
        <p:spPr bwMode="auto">
          <a:xfrm>
            <a:off x="2385745" y="3078674"/>
            <a:ext cx="1774486" cy="2628829"/>
          </a:xfrm>
          <a:prstGeom prst="foldedCorner">
            <a:avLst>
              <a:gd name="adj" fmla="val 13805"/>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37" name="メモ 36"/>
          <p:cNvSpPr/>
          <p:nvPr/>
        </p:nvSpPr>
        <p:spPr bwMode="auto">
          <a:xfrm>
            <a:off x="4713875" y="3069620"/>
            <a:ext cx="1774486" cy="2637883"/>
          </a:xfrm>
          <a:prstGeom prst="foldedCorner">
            <a:avLst>
              <a:gd name="adj" fmla="val 13804"/>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38" name="Rectangle 91"/>
          <p:cNvSpPr>
            <a:spLocks noChangeArrowheads="1"/>
          </p:cNvSpPr>
          <p:nvPr/>
        </p:nvSpPr>
        <p:spPr bwMode="auto">
          <a:xfrm>
            <a:off x="2567536" y="3328403"/>
            <a:ext cx="1460450" cy="400093"/>
          </a:xfrm>
          <a:prstGeom prst="rect">
            <a:avLst/>
          </a:prstGeom>
          <a:solidFill>
            <a:srgbClr val="BADDE1"/>
          </a:solidFill>
          <a:ln w="25400">
            <a:solidFill>
              <a:schemeClr val="tx1"/>
            </a:solidFill>
            <a:miter lim="800000"/>
            <a:headEnd/>
            <a:tailEnd/>
          </a:ln>
        </p:spPr>
        <p:txBody>
          <a:bodyPr wrap="square" lIns="91424" tIns="45712" rIns="91424" bIns="45712" anchor="ctr">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kumimoji="0" lang="ja-JP" altLang="en-US" sz="2000" dirty="0">
                <a:latin typeface="Times New Roman" panose="02020603050405020304" pitchFamily="18" charset="0"/>
              </a:rPr>
              <a:t>コード片</a:t>
            </a:r>
            <a:r>
              <a:rPr kumimoji="0" lang="en-US" altLang="ja-JP" sz="2000" dirty="0">
                <a:latin typeface="Times New Roman" panose="02020603050405020304" pitchFamily="18" charset="0"/>
              </a:rPr>
              <a:t>CF</a:t>
            </a:r>
            <a:r>
              <a:rPr kumimoji="0" lang="en-US" altLang="ja-JP" sz="2000" baseline="-25000" dirty="0">
                <a:latin typeface="Times New Roman" panose="02020603050405020304" pitchFamily="18" charset="0"/>
              </a:rPr>
              <a:t>0</a:t>
            </a:r>
          </a:p>
        </p:txBody>
      </p:sp>
      <p:sp>
        <p:nvSpPr>
          <p:cNvPr id="39" name="Rectangle 91"/>
          <p:cNvSpPr>
            <a:spLocks noChangeArrowheads="1"/>
          </p:cNvSpPr>
          <p:nvPr/>
        </p:nvSpPr>
        <p:spPr bwMode="auto">
          <a:xfrm>
            <a:off x="2537789" y="4255732"/>
            <a:ext cx="1460450" cy="400093"/>
          </a:xfrm>
          <a:prstGeom prst="rect">
            <a:avLst/>
          </a:prstGeom>
          <a:solidFill>
            <a:srgbClr val="BADDE1"/>
          </a:solidFill>
          <a:ln w="25400">
            <a:solidFill>
              <a:schemeClr val="tx1"/>
            </a:solidFill>
            <a:miter lim="800000"/>
            <a:headEnd/>
            <a:tailEnd/>
          </a:ln>
        </p:spPr>
        <p:txBody>
          <a:bodyPr wrap="square" lIns="91424" tIns="45712" rIns="91424" bIns="45712" anchor="ctr">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kumimoji="0" lang="ja-JP" altLang="en-US" sz="2000" dirty="0">
                <a:latin typeface="Times New Roman" panose="02020603050405020304" pitchFamily="18" charset="0"/>
              </a:rPr>
              <a:t>コード片</a:t>
            </a:r>
            <a:r>
              <a:rPr kumimoji="0" lang="en-US" altLang="ja-JP" sz="2000" dirty="0" smtClean="0">
                <a:latin typeface="Times New Roman" panose="02020603050405020304" pitchFamily="18" charset="0"/>
              </a:rPr>
              <a:t>CF</a:t>
            </a:r>
            <a:r>
              <a:rPr kumimoji="0" lang="en-US" altLang="ja-JP" sz="2000" baseline="-25000" dirty="0">
                <a:latin typeface="Times New Roman" panose="02020603050405020304" pitchFamily="18" charset="0"/>
              </a:rPr>
              <a:t>1</a:t>
            </a:r>
          </a:p>
        </p:txBody>
      </p:sp>
      <p:sp>
        <p:nvSpPr>
          <p:cNvPr id="40" name="Rectangle 91"/>
          <p:cNvSpPr>
            <a:spLocks noChangeArrowheads="1"/>
          </p:cNvSpPr>
          <p:nvPr/>
        </p:nvSpPr>
        <p:spPr bwMode="auto">
          <a:xfrm>
            <a:off x="4889398" y="3336269"/>
            <a:ext cx="1460450" cy="400093"/>
          </a:xfrm>
          <a:prstGeom prst="rect">
            <a:avLst/>
          </a:prstGeom>
          <a:solidFill>
            <a:srgbClr val="FF7171"/>
          </a:solidFill>
          <a:ln w="25400">
            <a:solidFill>
              <a:schemeClr val="tx1"/>
            </a:solidFill>
            <a:miter lim="800000"/>
            <a:headEnd/>
            <a:tailEnd/>
          </a:ln>
        </p:spPr>
        <p:txBody>
          <a:bodyPr wrap="square" lIns="91424" tIns="45712" rIns="91424" bIns="45712" anchor="ctr">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kumimoji="0" lang="ja-JP" altLang="en-US" sz="2000" dirty="0">
                <a:latin typeface="Times New Roman" panose="02020603050405020304" pitchFamily="18" charset="0"/>
              </a:rPr>
              <a:t>コード片</a:t>
            </a:r>
            <a:r>
              <a:rPr kumimoji="0" lang="en-US" altLang="ja-JP" sz="2000" dirty="0" smtClean="0">
                <a:latin typeface="Times New Roman" panose="02020603050405020304" pitchFamily="18" charset="0"/>
              </a:rPr>
              <a:t>CF</a:t>
            </a:r>
            <a:r>
              <a:rPr kumimoji="0" lang="en-US" altLang="ja-JP" sz="2000" baseline="-25000" dirty="0">
                <a:latin typeface="Times New Roman" panose="02020603050405020304" pitchFamily="18" charset="0"/>
              </a:rPr>
              <a:t>3</a:t>
            </a:r>
          </a:p>
        </p:txBody>
      </p:sp>
      <p:sp>
        <p:nvSpPr>
          <p:cNvPr id="41" name="Rectangle 91"/>
          <p:cNvSpPr>
            <a:spLocks noChangeArrowheads="1"/>
          </p:cNvSpPr>
          <p:nvPr/>
        </p:nvSpPr>
        <p:spPr bwMode="auto">
          <a:xfrm>
            <a:off x="4889398" y="4242140"/>
            <a:ext cx="1460450" cy="400093"/>
          </a:xfrm>
          <a:prstGeom prst="rect">
            <a:avLst/>
          </a:prstGeom>
          <a:solidFill>
            <a:srgbClr val="FF7171"/>
          </a:solidFill>
          <a:ln w="25400">
            <a:solidFill>
              <a:schemeClr val="tx1"/>
            </a:solidFill>
            <a:miter lim="800000"/>
            <a:headEnd/>
            <a:tailEnd/>
          </a:ln>
        </p:spPr>
        <p:txBody>
          <a:bodyPr wrap="square" lIns="91424" tIns="45712" rIns="91424" bIns="45712" anchor="ctr">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kumimoji="0" lang="ja-JP" altLang="en-US" sz="2000" dirty="0">
                <a:latin typeface="Times New Roman" panose="02020603050405020304" pitchFamily="18" charset="0"/>
              </a:rPr>
              <a:t>コード片</a:t>
            </a:r>
            <a:r>
              <a:rPr kumimoji="0" lang="en-US" altLang="ja-JP" sz="2000" dirty="0" smtClean="0">
                <a:latin typeface="Times New Roman" panose="02020603050405020304" pitchFamily="18" charset="0"/>
              </a:rPr>
              <a:t>CF</a:t>
            </a:r>
            <a:r>
              <a:rPr kumimoji="0" lang="en-US" altLang="ja-JP" sz="2000" baseline="-25000" dirty="0">
                <a:latin typeface="Times New Roman" panose="02020603050405020304" pitchFamily="18" charset="0"/>
              </a:rPr>
              <a:t>4</a:t>
            </a:r>
          </a:p>
        </p:txBody>
      </p:sp>
      <p:sp>
        <p:nvSpPr>
          <p:cNvPr id="42" name="角丸四角形 41"/>
          <p:cNvSpPr/>
          <p:nvPr/>
        </p:nvSpPr>
        <p:spPr bwMode="auto">
          <a:xfrm>
            <a:off x="2273628" y="4080481"/>
            <a:ext cx="4368473" cy="685478"/>
          </a:xfrm>
          <a:prstGeom prst="roundRect">
            <a:avLst/>
          </a:pr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cxnSp>
        <p:nvCxnSpPr>
          <p:cNvPr id="43" name="直線矢印コネクタ 42"/>
          <p:cNvCxnSpPr/>
          <p:nvPr/>
        </p:nvCxnSpPr>
        <p:spPr>
          <a:xfrm>
            <a:off x="4027986" y="3604650"/>
            <a:ext cx="888759" cy="0"/>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4" name="直線矢印コネクタ 43"/>
          <p:cNvCxnSpPr/>
          <p:nvPr/>
        </p:nvCxnSpPr>
        <p:spPr>
          <a:xfrm>
            <a:off x="3998239" y="4528045"/>
            <a:ext cx="918506" cy="0"/>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7" name="Rectangle 91"/>
          <p:cNvSpPr>
            <a:spLocks noChangeArrowheads="1"/>
          </p:cNvSpPr>
          <p:nvPr/>
        </p:nvSpPr>
        <p:spPr bwMode="auto">
          <a:xfrm>
            <a:off x="2542763" y="5034275"/>
            <a:ext cx="1460450" cy="400093"/>
          </a:xfrm>
          <a:prstGeom prst="rect">
            <a:avLst/>
          </a:prstGeom>
          <a:solidFill>
            <a:srgbClr val="BADDE1"/>
          </a:solidFill>
          <a:ln w="25400">
            <a:solidFill>
              <a:schemeClr val="tx1"/>
            </a:solidFill>
            <a:miter lim="800000"/>
            <a:headEnd/>
            <a:tailEnd/>
          </a:ln>
        </p:spPr>
        <p:txBody>
          <a:bodyPr wrap="square" lIns="91424" tIns="45712" rIns="91424" bIns="45712" anchor="ctr">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kumimoji="0" lang="ja-JP" altLang="en-US" sz="2000" dirty="0">
                <a:latin typeface="Times New Roman" panose="02020603050405020304" pitchFamily="18" charset="0"/>
              </a:rPr>
              <a:t>コード片</a:t>
            </a:r>
            <a:r>
              <a:rPr kumimoji="0" lang="en-US" altLang="ja-JP" sz="2000" dirty="0" smtClean="0">
                <a:latin typeface="Times New Roman" panose="02020603050405020304" pitchFamily="18" charset="0"/>
              </a:rPr>
              <a:t>CF</a:t>
            </a:r>
            <a:r>
              <a:rPr kumimoji="0" lang="en-US" altLang="ja-JP" sz="2000" baseline="-25000" dirty="0">
                <a:latin typeface="Times New Roman" panose="02020603050405020304" pitchFamily="18" charset="0"/>
              </a:rPr>
              <a:t>2</a:t>
            </a:r>
          </a:p>
        </p:txBody>
      </p:sp>
      <p:sp>
        <p:nvSpPr>
          <p:cNvPr id="48" name="角丸四角形 47"/>
          <p:cNvSpPr/>
          <p:nvPr/>
        </p:nvSpPr>
        <p:spPr bwMode="auto">
          <a:xfrm>
            <a:off x="2247901" y="3190355"/>
            <a:ext cx="4394200" cy="685478"/>
          </a:xfrm>
          <a:prstGeom prst="roundRect">
            <a:avLst/>
          </a:pr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56" name="テキスト ボックス 55"/>
          <p:cNvSpPr txBox="1"/>
          <p:nvPr/>
        </p:nvSpPr>
        <p:spPr>
          <a:xfrm>
            <a:off x="2820174" y="2703977"/>
            <a:ext cx="797013" cy="400110"/>
          </a:xfrm>
          <a:prstGeom prst="rect">
            <a:avLst/>
          </a:prstGeom>
          <a:noFill/>
        </p:spPr>
        <p:txBody>
          <a:bodyPr wrap="none" rtlCol="0">
            <a:spAutoFit/>
          </a:bodyPr>
          <a:lstStyle/>
          <a:p>
            <a:r>
              <a:rPr lang="en-US" altLang="ja-JP" sz="2000" dirty="0" smtClean="0"/>
              <a:t>HTML</a:t>
            </a:r>
          </a:p>
        </p:txBody>
      </p:sp>
      <p:sp>
        <p:nvSpPr>
          <p:cNvPr id="57" name="テキスト ボックス 56"/>
          <p:cNvSpPr txBox="1"/>
          <p:nvPr/>
        </p:nvSpPr>
        <p:spPr>
          <a:xfrm>
            <a:off x="4980245" y="2703977"/>
            <a:ext cx="1217449" cy="400110"/>
          </a:xfrm>
          <a:prstGeom prst="rect">
            <a:avLst/>
          </a:prstGeom>
          <a:noFill/>
        </p:spPr>
        <p:txBody>
          <a:bodyPr wrap="none" rtlCol="0">
            <a:spAutoFit/>
          </a:bodyPr>
          <a:lstStyle/>
          <a:p>
            <a:r>
              <a:rPr lang="en-US" altLang="ja-JP" sz="2000" dirty="0" smtClean="0"/>
              <a:t>JavaScript</a:t>
            </a:r>
          </a:p>
        </p:txBody>
      </p:sp>
      <p:sp>
        <p:nvSpPr>
          <p:cNvPr id="59" name="Rectangle 91"/>
          <p:cNvSpPr>
            <a:spLocks noChangeArrowheads="1"/>
          </p:cNvSpPr>
          <p:nvPr/>
        </p:nvSpPr>
        <p:spPr bwMode="auto">
          <a:xfrm>
            <a:off x="4889398" y="5034275"/>
            <a:ext cx="1460450" cy="400093"/>
          </a:xfrm>
          <a:prstGeom prst="rect">
            <a:avLst/>
          </a:prstGeom>
          <a:solidFill>
            <a:srgbClr val="FF7171"/>
          </a:solidFill>
          <a:ln w="25400">
            <a:solidFill>
              <a:schemeClr val="tx1"/>
            </a:solidFill>
            <a:miter lim="800000"/>
            <a:headEnd/>
            <a:tailEnd/>
          </a:ln>
        </p:spPr>
        <p:txBody>
          <a:bodyPr wrap="square" lIns="91424" tIns="45712" rIns="91424" bIns="45712" anchor="ctr">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kumimoji="0" lang="ja-JP" altLang="en-US" sz="2000" dirty="0">
                <a:latin typeface="Times New Roman" panose="02020603050405020304" pitchFamily="18" charset="0"/>
              </a:rPr>
              <a:t>コード片</a:t>
            </a:r>
            <a:r>
              <a:rPr kumimoji="0" lang="en-US" altLang="ja-JP" sz="2000" dirty="0" smtClean="0">
                <a:latin typeface="Times New Roman" panose="02020603050405020304" pitchFamily="18" charset="0"/>
              </a:rPr>
              <a:t>CF</a:t>
            </a:r>
            <a:r>
              <a:rPr kumimoji="0" lang="en-US" altLang="ja-JP" sz="2000" baseline="-25000" dirty="0">
                <a:latin typeface="Times New Roman" panose="02020603050405020304" pitchFamily="18" charset="0"/>
              </a:rPr>
              <a:t>5</a:t>
            </a:r>
          </a:p>
        </p:txBody>
      </p:sp>
      <p:pic>
        <p:nvPicPr>
          <p:cNvPr id="60" name="図 5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490" y="3474721"/>
            <a:ext cx="927172" cy="927172"/>
          </a:xfrm>
          <a:prstGeom prst="rect">
            <a:avLst/>
          </a:prstGeom>
        </p:spPr>
      </p:pic>
      <p:pic>
        <p:nvPicPr>
          <p:cNvPr id="62" name="図 6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20581" y="3519092"/>
            <a:ext cx="927172" cy="927172"/>
          </a:xfrm>
          <a:prstGeom prst="rect">
            <a:avLst/>
          </a:prstGeom>
        </p:spPr>
      </p:pic>
      <p:sp>
        <p:nvSpPr>
          <p:cNvPr id="64" name="テキスト ボックス 63"/>
          <p:cNvSpPr txBox="1"/>
          <p:nvPr/>
        </p:nvSpPr>
        <p:spPr>
          <a:xfrm>
            <a:off x="7520581" y="2816693"/>
            <a:ext cx="1090019" cy="430887"/>
          </a:xfrm>
          <a:prstGeom prst="rect">
            <a:avLst/>
          </a:prstGeom>
          <a:noFill/>
        </p:spPr>
        <p:txBody>
          <a:bodyPr wrap="square" rtlCol="0">
            <a:spAutoFit/>
          </a:bodyPr>
          <a:lstStyle/>
          <a:p>
            <a:r>
              <a:rPr lang="en-US" altLang="ja-JP" sz="2200" b="1" dirty="0" smtClean="0"/>
              <a:t>ILC</a:t>
            </a:r>
            <a:r>
              <a:rPr lang="ja-JP" altLang="en-US" sz="2200" b="1" dirty="0" smtClean="0"/>
              <a:t>検出</a:t>
            </a:r>
            <a:endParaRPr kumimoji="1" lang="en-US" altLang="ja-JP" sz="2200" b="1" dirty="0" smtClean="0"/>
          </a:p>
        </p:txBody>
      </p:sp>
      <p:cxnSp>
        <p:nvCxnSpPr>
          <p:cNvPr id="68" name="直線矢印コネクタ 67"/>
          <p:cNvCxnSpPr/>
          <p:nvPr/>
        </p:nvCxnSpPr>
        <p:spPr>
          <a:xfrm flipV="1">
            <a:off x="1446672" y="3518382"/>
            <a:ext cx="1091117" cy="532067"/>
          </a:xfrm>
          <a:prstGeom prst="straightConnector1">
            <a:avLst/>
          </a:prstGeom>
          <a:ln w="3175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69" name="直線矢印コネクタ 68"/>
          <p:cNvCxnSpPr>
            <a:endCxn id="39" idx="1"/>
          </p:cNvCxnSpPr>
          <p:nvPr/>
        </p:nvCxnSpPr>
        <p:spPr>
          <a:xfrm>
            <a:off x="1446672" y="4050449"/>
            <a:ext cx="1091117" cy="405330"/>
          </a:xfrm>
          <a:prstGeom prst="straightConnector1">
            <a:avLst/>
          </a:prstGeom>
          <a:ln w="3175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72" name="直線矢印コネクタ 71"/>
          <p:cNvCxnSpPr>
            <a:endCxn id="47" idx="1"/>
          </p:cNvCxnSpPr>
          <p:nvPr/>
        </p:nvCxnSpPr>
        <p:spPr>
          <a:xfrm>
            <a:off x="1491858" y="4049480"/>
            <a:ext cx="1050905" cy="1184842"/>
          </a:xfrm>
          <a:prstGeom prst="straightConnector1">
            <a:avLst/>
          </a:prstGeom>
          <a:ln w="3175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75" name="直線矢印コネクタ 74"/>
          <p:cNvCxnSpPr>
            <a:stCxn id="62" idx="1"/>
            <a:endCxn id="40" idx="3"/>
          </p:cNvCxnSpPr>
          <p:nvPr/>
        </p:nvCxnSpPr>
        <p:spPr>
          <a:xfrm flipH="1" flipV="1">
            <a:off x="6349848" y="3536316"/>
            <a:ext cx="1170733" cy="446362"/>
          </a:xfrm>
          <a:prstGeom prst="straightConnector1">
            <a:avLst/>
          </a:prstGeom>
          <a:ln w="3175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78" name="直線矢印コネクタ 77"/>
          <p:cNvCxnSpPr>
            <a:stCxn id="62" idx="1"/>
            <a:endCxn id="41" idx="3"/>
          </p:cNvCxnSpPr>
          <p:nvPr/>
        </p:nvCxnSpPr>
        <p:spPr>
          <a:xfrm flipH="1">
            <a:off x="6349848" y="3982678"/>
            <a:ext cx="1170733" cy="459509"/>
          </a:xfrm>
          <a:prstGeom prst="straightConnector1">
            <a:avLst/>
          </a:prstGeom>
          <a:ln w="3175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82" name="テキスト ボックス 81"/>
          <p:cNvSpPr txBox="1"/>
          <p:nvPr/>
        </p:nvSpPr>
        <p:spPr>
          <a:xfrm>
            <a:off x="2284" y="4702712"/>
            <a:ext cx="2040806" cy="400110"/>
          </a:xfrm>
          <a:prstGeom prst="rect">
            <a:avLst/>
          </a:prstGeom>
          <a:noFill/>
        </p:spPr>
        <p:txBody>
          <a:bodyPr wrap="square" rtlCol="0">
            <a:spAutoFit/>
          </a:bodyPr>
          <a:lstStyle/>
          <a:p>
            <a:r>
              <a:rPr lang="ja-JP" altLang="en-US" sz="2000" dirty="0" smtClean="0"/>
              <a:t>同時修正の検討</a:t>
            </a:r>
            <a:endParaRPr kumimoji="1" lang="en-US" altLang="ja-JP" sz="2000" dirty="0" smtClean="0"/>
          </a:p>
        </p:txBody>
      </p:sp>
      <p:sp>
        <p:nvSpPr>
          <p:cNvPr id="84" name="テキスト ボックス 83"/>
          <p:cNvSpPr txBox="1"/>
          <p:nvPr/>
        </p:nvSpPr>
        <p:spPr>
          <a:xfrm>
            <a:off x="1320945" y="5815971"/>
            <a:ext cx="7653650" cy="830997"/>
          </a:xfrm>
          <a:prstGeom prst="rect">
            <a:avLst/>
          </a:prstGeom>
          <a:noFill/>
        </p:spPr>
        <p:txBody>
          <a:bodyPr wrap="square" rtlCol="0">
            <a:spAutoFit/>
          </a:bodyPr>
          <a:lstStyle/>
          <a:p>
            <a:r>
              <a:rPr kumimoji="1" lang="en-US" altLang="ja-JP" sz="2400" dirty="0" smtClean="0"/>
              <a:t>ILC</a:t>
            </a:r>
            <a:r>
              <a:rPr kumimoji="1" lang="ja-JP" altLang="en-US" sz="2400" dirty="0" smtClean="0"/>
              <a:t>検出によって，コードクローン利用のされやすい，</a:t>
            </a:r>
            <a:r>
              <a:rPr kumimoji="1" lang="en-US" altLang="ja-JP" sz="2400" dirty="0" smtClean="0"/>
              <a:t/>
            </a:r>
            <a:br>
              <a:rPr kumimoji="1" lang="en-US" altLang="ja-JP" sz="2400" dirty="0" smtClean="0"/>
            </a:br>
            <a:r>
              <a:rPr kumimoji="1" lang="ja-JP" altLang="en-US" sz="2400" dirty="0" smtClean="0"/>
              <a:t>重要度の高いコード片を優先的にチェックすることができる</a:t>
            </a:r>
            <a:endParaRPr kumimoji="1" lang="en-US" altLang="ja-JP" sz="2400" dirty="0" smtClean="0"/>
          </a:p>
        </p:txBody>
      </p:sp>
      <p:sp>
        <p:nvSpPr>
          <p:cNvPr id="87" name="円形吹き出し 86"/>
          <p:cNvSpPr/>
          <p:nvPr/>
        </p:nvSpPr>
        <p:spPr>
          <a:xfrm rot="10800000">
            <a:off x="27945" y="4562920"/>
            <a:ext cx="1905928" cy="666502"/>
          </a:xfrm>
          <a:prstGeom prst="wedgeEllipseCallout">
            <a:avLst>
              <a:gd name="adj1" fmla="val -18834"/>
              <a:gd name="adj2" fmla="val 83460"/>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8" name="テキスト ボックス 87"/>
          <p:cNvSpPr txBox="1"/>
          <p:nvPr/>
        </p:nvSpPr>
        <p:spPr>
          <a:xfrm>
            <a:off x="7535988" y="4702712"/>
            <a:ext cx="749972" cy="400110"/>
          </a:xfrm>
          <a:prstGeom prst="rect">
            <a:avLst/>
          </a:prstGeom>
          <a:noFill/>
        </p:spPr>
        <p:txBody>
          <a:bodyPr wrap="square" rtlCol="0">
            <a:spAutoFit/>
          </a:bodyPr>
          <a:lstStyle/>
          <a:p>
            <a:r>
              <a:rPr lang="ja-JP" altLang="en-US" sz="2000" dirty="0" smtClean="0"/>
              <a:t>集約</a:t>
            </a:r>
            <a:endParaRPr kumimoji="1" lang="en-US" altLang="ja-JP" sz="2000" dirty="0" smtClean="0"/>
          </a:p>
        </p:txBody>
      </p:sp>
      <p:sp>
        <p:nvSpPr>
          <p:cNvPr id="89" name="円形吹き出し 88"/>
          <p:cNvSpPr/>
          <p:nvPr/>
        </p:nvSpPr>
        <p:spPr>
          <a:xfrm rot="10800000">
            <a:off x="6922235" y="4566182"/>
            <a:ext cx="1905928" cy="666502"/>
          </a:xfrm>
          <a:prstGeom prst="wedgeEllipseCallout">
            <a:avLst>
              <a:gd name="adj1" fmla="val -18834"/>
              <a:gd name="adj2" fmla="val 83460"/>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0844639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latin typeface="+mj-ea"/>
              </a:rPr>
              <a:t>ILC: </a:t>
            </a:r>
            <a:r>
              <a:rPr kumimoji="1" lang="ja-JP" altLang="en-US" dirty="0" smtClean="0">
                <a:latin typeface="+mj-ea"/>
              </a:rPr>
              <a:t>既存</a:t>
            </a:r>
            <a:r>
              <a:rPr lang="ja-JP" altLang="en-US" dirty="0">
                <a:latin typeface="+mj-ea"/>
              </a:rPr>
              <a:t>手法</a:t>
            </a:r>
            <a:r>
              <a:rPr kumimoji="1" lang="ja-JP" altLang="en-US" dirty="0" smtClean="0">
                <a:latin typeface="+mj-ea"/>
              </a:rPr>
              <a:t>との比較</a:t>
            </a:r>
            <a:endParaRPr kumimoji="1" lang="ja-JP" altLang="en-US" dirty="0">
              <a:latin typeface="+mj-ea"/>
            </a:endParaRPr>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14</a:t>
            </a:fld>
            <a:endParaRPr kumimoji="1" lang="ja-JP" altLang="en-US" dirty="0"/>
          </a:p>
        </p:txBody>
      </p:sp>
      <p:sp>
        <p:nvSpPr>
          <p:cNvPr id="50" name="コンテンツ プレースホルダー 2"/>
          <p:cNvSpPr>
            <a:spLocks noGrp="1"/>
          </p:cNvSpPr>
          <p:nvPr>
            <p:ph idx="1"/>
          </p:nvPr>
        </p:nvSpPr>
        <p:spPr>
          <a:xfrm>
            <a:off x="457200" y="1230471"/>
            <a:ext cx="4330700" cy="430595"/>
          </a:xfrm>
        </p:spPr>
        <p:txBody>
          <a:bodyPr/>
          <a:lstStyle/>
          <a:p>
            <a:pPr marL="0" indent="0">
              <a:buNone/>
            </a:pPr>
            <a:r>
              <a:rPr lang="ja-JP" altLang="en-US" dirty="0" smtClean="0"/>
              <a:t>既存のコードクローン検出手法</a:t>
            </a:r>
            <a:r>
              <a:rPr lang="en-US" altLang="ja-JP" dirty="0" smtClean="0"/>
              <a:t>:</a:t>
            </a:r>
            <a:endParaRPr kumimoji="1" lang="en-US" altLang="ja-JP" dirty="0" smtClean="0"/>
          </a:p>
        </p:txBody>
      </p:sp>
      <p:sp>
        <p:nvSpPr>
          <p:cNvPr id="63" name="Text Box 39"/>
          <p:cNvSpPr txBox="1">
            <a:spLocks noChangeArrowheads="1"/>
          </p:cNvSpPr>
          <p:nvPr/>
        </p:nvSpPr>
        <p:spPr bwMode="auto">
          <a:xfrm>
            <a:off x="1079920" y="2698164"/>
            <a:ext cx="808948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ja-JP" altLang="en-US" sz="2400" dirty="0" smtClean="0"/>
              <a:t>作業効率が，</a:t>
            </a:r>
            <a:r>
              <a:rPr lang="en-US" altLang="ja-JP" sz="2400" dirty="0" smtClean="0"/>
              <a:t>ILC</a:t>
            </a:r>
            <a:r>
              <a:rPr lang="ja-JP" altLang="en-US" sz="2400" dirty="0" smtClean="0"/>
              <a:t>を提示する場合と比べて低下する</a:t>
            </a:r>
            <a:endParaRPr lang="en-US" altLang="ja-JP" sz="2400" dirty="0" smtClean="0"/>
          </a:p>
        </p:txBody>
      </p:sp>
      <p:sp>
        <p:nvSpPr>
          <p:cNvPr id="64" name="右矢印 63"/>
          <p:cNvSpPr/>
          <p:nvPr/>
        </p:nvSpPr>
        <p:spPr>
          <a:xfrm>
            <a:off x="586162" y="2735335"/>
            <a:ext cx="504497" cy="394138"/>
          </a:xfrm>
          <a:prstGeom prst="rightArrow">
            <a:avLst/>
          </a:prstGeom>
          <a:solidFill>
            <a:schemeClr val="tx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23" name="Text Box 39"/>
          <p:cNvSpPr txBox="1">
            <a:spLocks noChangeArrowheads="1"/>
          </p:cNvSpPr>
          <p:nvPr/>
        </p:nvSpPr>
        <p:spPr bwMode="auto">
          <a:xfrm>
            <a:off x="774910" y="1759730"/>
            <a:ext cx="8492184"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ja-JP" altLang="en-US" sz="2200" dirty="0" smtClean="0"/>
              <a:t>コードクローン検出ツールの出力結果を</a:t>
            </a:r>
            <a:r>
              <a:rPr lang="en-US" altLang="ja-JP" sz="2200" dirty="0" smtClean="0"/>
              <a:t>2</a:t>
            </a:r>
            <a:r>
              <a:rPr lang="ja-JP" altLang="en-US" sz="2200" dirty="0" smtClean="0"/>
              <a:t>つ</a:t>
            </a:r>
            <a:r>
              <a:rPr lang="en-US" altLang="ja-JP" sz="2200" dirty="0" smtClean="0"/>
              <a:t>(</a:t>
            </a:r>
            <a:r>
              <a:rPr lang="ja-JP" altLang="en-US" sz="2200" dirty="0" smtClean="0"/>
              <a:t>以上</a:t>
            </a:r>
            <a:r>
              <a:rPr lang="en-US" altLang="ja-JP" sz="2200" dirty="0" smtClean="0"/>
              <a:t>)</a:t>
            </a:r>
            <a:r>
              <a:rPr lang="ja-JP" altLang="en-US" sz="2200" dirty="0" smtClean="0"/>
              <a:t>並べて，</a:t>
            </a:r>
            <a:r>
              <a:rPr lang="en-US" altLang="ja-JP" sz="2200" dirty="0" smtClean="0"/>
              <a:t/>
            </a:r>
            <a:br>
              <a:rPr lang="en-US" altLang="ja-JP" sz="2200" dirty="0" smtClean="0"/>
            </a:br>
            <a:r>
              <a:rPr lang="ja-JP" altLang="en-US" sz="2200" dirty="0" smtClean="0"/>
              <a:t>どれが呼出し関係で繋がっているか目視で確認しなければならない</a:t>
            </a:r>
            <a:endParaRPr lang="en-US" altLang="ja-JP" sz="2200" dirty="0" smtClean="0"/>
          </a:p>
        </p:txBody>
      </p:sp>
      <p:sp>
        <p:nvSpPr>
          <p:cNvPr id="28" name="テキスト ボックス 27"/>
          <p:cNvSpPr txBox="1"/>
          <p:nvPr/>
        </p:nvSpPr>
        <p:spPr>
          <a:xfrm>
            <a:off x="1079129" y="3814725"/>
            <a:ext cx="1782271" cy="707886"/>
          </a:xfrm>
          <a:prstGeom prst="rect">
            <a:avLst/>
          </a:prstGeom>
          <a:noFill/>
        </p:spPr>
        <p:txBody>
          <a:bodyPr wrap="square" rtlCol="0">
            <a:spAutoFit/>
          </a:bodyPr>
          <a:lstStyle/>
          <a:p>
            <a:r>
              <a:rPr kumimoji="1" lang="ja-JP" altLang="en-US" sz="2000" dirty="0" smtClean="0"/>
              <a:t>複数の結果を</a:t>
            </a:r>
            <a:r>
              <a:rPr lang="en-US" altLang="ja-JP" sz="2000" dirty="0"/>
              <a:t/>
            </a:r>
            <a:br>
              <a:rPr lang="en-US" altLang="ja-JP" sz="2000" dirty="0"/>
            </a:br>
            <a:r>
              <a:rPr kumimoji="1" lang="ja-JP" altLang="en-US" sz="2000" dirty="0" smtClean="0"/>
              <a:t>見る必要あり</a:t>
            </a:r>
            <a:endParaRPr kumimoji="1" lang="en-US" altLang="ja-JP" sz="2000" dirty="0" smtClean="0"/>
          </a:p>
        </p:txBody>
      </p:sp>
      <p:sp>
        <p:nvSpPr>
          <p:cNvPr id="29" name="メモ 28"/>
          <p:cNvSpPr/>
          <p:nvPr/>
        </p:nvSpPr>
        <p:spPr bwMode="auto">
          <a:xfrm>
            <a:off x="3143195" y="3871536"/>
            <a:ext cx="1774486" cy="2628829"/>
          </a:xfrm>
          <a:prstGeom prst="foldedCorner">
            <a:avLst>
              <a:gd name="adj" fmla="val 13805"/>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31" name="メモ 30"/>
          <p:cNvSpPr/>
          <p:nvPr/>
        </p:nvSpPr>
        <p:spPr bwMode="auto">
          <a:xfrm>
            <a:off x="5471325" y="3862482"/>
            <a:ext cx="1774486" cy="2637883"/>
          </a:xfrm>
          <a:prstGeom prst="foldedCorner">
            <a:avLst>
              <a:gd name="adj" fmla="val 13804"/>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32" name="Rectangle 91"/>
          <p:cNvSpPr>
            <a:spLocks noChangeArrowheads="1"/>
          </p:cNvSpPr>
          <p:nvPr/>
        </p:nvSpPr>
        <p:spPr bwMode="auto">
          <a:xfrm>
            <a:off x="3324986" y="4159365"/>
            <a:ext cx="1460450" cy="400093"/>
          </a:xfrm>
          <a:prstGeom prst="rect">
            <a:avLst/>
          </a:prstGeom>
          <a:solidFill>
            <a:srgbClr val="BADDE1"/>
          </a:solidFill>
          <a:ln w="25400">
            <a:solidFill>
              <a:schemeClr val="tx1"/>
            </a:solidFill>
            <a:miter lim="800000"/>
            <a:headEnd/>
            <a:tailEnd/>
          </a:ln>
        </p:spPr>
        <p:txBody>
          <a:bodyPr wrap="square" lIns="91424" tIns="45712" rIns="91424" bIns="45712" anchor="ctr">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kumimoji="0" lang="ja-JP" altLang="en-US" sz="2000" dirty="0">
                <a:latin typeface="Times New Roman" panose="02020603050405020304" pitchFamily="18" charset="0"/>
              </a:rPr>
              <a:t>コード片</a:t>
            </a:r>
            <a:r>
              <a:rPr kumimoji="0" lang="en-US" altLang="ja-JP" sz="2000" dirty="0">
                <a:latin typeface="Times New Roman" panose="02020603050405020304" pitchFamily="18" charset="0"/>
              </a:rPr>
              <a:t>CF</a:t>
            </a:r>
            <a:r>
              <a:rPr kumimoji="0" lang="en-US" altLang="ja-JP" sz="2000" baseline="-25000" dirty="0">
                <a:latin typeface="Times New Roman" panose="02020603050405020304" pitchFamily="18" charset="0"/>
              </a:rPr>
              <a:t>0</a:t>
            </a:r>
          </a:p>
        </p:txBody>
      </p:sp>
      <p:sp>
        <p:nvSpPr>
          <p:cNvPr id="33" name="Rectangle 91"/>
          <p:cNvSpPr>
            <a:spLocks noChangeArrowheads="1"/>
          </p:cNvSpPr>
          <p:nvPr/>
        </p:nvSpPr>
        <p:spPr bwMode="auto">
          <a:xfrm>
            <a:off x="3295239" y="5188294"/>
            <a:ext cx="1460450" cy="400093"/>
          </a:xfrm>
          <a:prstGeom prst="rect">
            <a:avLst/>
          </a:prstGeom>
          <a:solidFill>
            <a:srgbClr val="BADDE1"/>
          </a:solidFill>
          <a:ln w="25400">
            <a:solidFill>
              <a:schemeClr val="tx1"/>
            </a:solidFill>
            <a:miter lim="800000"/>
            <a:headEnd/>
            <a:tailEnd/>
          </a:ln>
        </p:spPr>
        <p:txBody>
          <a:bodyPr wrap="square" lIns="91424" tIns="45712" rIns="91424" bIns="45712" anchor="ctr">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kumimoji="0" lang="ja-JP" altLang="en-US" sz="2000" dirty="0">
                <a:latin typeface="Times New Roman" panose="02020603050405020304" pitchFamily="18" charset="0"/>
              </a:rPr>
              <a:t>コード片</a:t>
            </a:r>
            <a:r>
              <a:rPr kumimoji="0" lang="en-US" altLang="ja-JP" sz="2000" dirty="0" smtClean="0">
                <a:latin typeface="Times New Roman" panose="02020603050405020304" pitchFamily="18" charset="0"/>
              </a:rPr>
              <a:t>CF</a:t>
            </a:r>
            <a:r>
              <a:rPr kumimoji="0" lang="en-US" altLang="ja-JP" sz="2000" baseline="-25000" dirty="0">
                <a:latin typeface="Times New Roman" panose="02020603050405020304" pitchFamily="18" charset="0"/>
              </a:rPr>
              <a:t>1</a:t>
            </a:r>
          </a:p>
        </p:txBody>
      </p:sp>
      <p:sp>
        <p:nvSpPr>
          <p:cNvPr id="36" name="Rectangle 91"/>
          <p:cNvSpPr>
            <a:spLocks noChangeArrowheads="1"/>
          </p:cNvSpPr>
          <p:nvPr/>
        </p:nvSpPr>
        <p:spPr bwMode="auto">
          <a:xfrm>
            <a:off x="5646848" y="4332331"/>
            <a:ext cx="1460450" cy="400093"/>
          </a:xfrm>
          <a:prstGeom prst="rect">
            <a:avLst/>
          </a:prstGeom>
          <a:solidFill>
            <a:srgbClr val="FF7171"/>
          </a:solidFill>
          <a:ln w="25400">
            <a:solidFill>
              <a:schemeClr val="tx1"/>
            </a:solidFill>
            <a:miter lim="800000"/>
            <a:headEnd/>
            <a:tailEnd/>
          </a:ln>
        </p:spPr>
        <p:txBody>
          <a:bodyPr wrap="square" lIns="91424" tIns="45712" rIns="91424" bIns="45712" anchor="ctr">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kumimoji="0" lang="ja-JP" altLang="en-US" sz="2000" dirty="0">
                <a:latin typeface="Times New Roman" panose="02020603050405020304" pitchFamily="18" charset="0"/>
              </a:rPr>
              <a:t>コード片</a:t>
            </a:r>
            <a:r>
              <a:rPr kumimoji="0" lang="en-US" altLang="ja-JP" sz="2000" dirty="0" smtClean="0">
                <a:latin typeface="Times New Roman" panose="02020603050405020304" pitchFamily="18" charset="0"/>
              </a:rPr>
              <a:t>CF</a:t>
            </a:r>
            <a:r>
              <a:rPr kumimoji="0" lang="en-US" altLang="ja-JP" sz="2000" baseline="-25000" dirty="0">
                <a:latin typeface="Times New Roman" panose="02020603050405020304" pitchFamily="18" charset="0"/>
              </a:rPr>
              <a:t>3</a:t>
            </a:r>
          </a:p>
        </p:txBody>
      </p:sp>
      <p:sp>
        <p:nvSpPr>
          <p:cNvPr id="37" name="Rectangle 91"/>
          <p:cNvSpPr>
            <a:spLocks noChangeArrowheads="1"/>
          </p:cNvSpPr>
          <p:nvPr/>
        </p:nvSpPr>
        <p:spPr bwMode="auto">
          <a:xfrm>
            <a:off x="5646848" y="4908002"/>
            <a:ext cx="1460450" cy="400093"/>
          </a:xfrm>
          <a:prstGeom prst="rect">
            <a:avLst/>
          </a:prstGeom>
          <a:solidFill>
            <a:srgbClr val="FF7171"/>
          </a:solidFill>
          <a:ln w="25400">
            <a:solidFill>
              <a:schemeClr val="tx1"/>
            </a:solidFill>
            <a:miter lim="800000"/>
            <a:headEnd/>
            <a:tailEnd/>
          </a:ln>
        </p:spPr>
        <p:txBody>
          <a:bodyPr wrap="square" lIns="91424" tIns="45712" rIns="91424" bIns="45712" anchor="ctr">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kumimoji="0" lang="ja-JP" altLang="en-US" sz="2000" dirty="0">
                <a:latin typeface="Times New Roman" panose="02020603050405020304" pitchFamily="18" charset="0"/>
              </a:rPr>
              <a:t>コード片</a:t>
            </a:r>
            <a:r>
              <a:rPr kumimoji="0" lang="en-US" altLang="ja-JP" sz="2000" dirty="0" smtClean="0">
                <a:latin typeface="Times New Roman" panose="02020603050405020304" pitchFamily="18" charset="0"/>
              </a:rPr>
              <a:t>CF</a:t>
            </a:r>
            <a:r>
              <a:rPr kumimoji="0" lang="en-US" altLang="ja-JP" sz="2000" baseline="-25000" dirty="0">
                <a:latin typeface="Times New Roman" panose="02020603050405020304" pitchFamily="18" charset="0"/>
              </a:rPr>
              <a:t>4</a:t>
            </a:r>
          </a:p>
        </p:txBody>
      </p:sp>
      <p:sp>
        <p:nvSpPr>
          <p:cNvPr id="41" name="Rectangle 91"/>
          <p:cNvSpPr>
            <a:spLocks noChangeArrowheads="1"/>
          </p:cNvSpPr>
          <p:nvPr/>
        </p:nvSpPr>
        <p:spPr bwMode="auto">
          <a:xfrm>
            <a:off x="3300213" y="5827137"/>
            <a:ext cx="1460450" cy="400093"/>
          </a:xfrm>
          <a:prstGeom prst="rect">
            <a:avLst/>
          </a:prstGeom>
          <a:solidFill>
            <a:srgbClr val="BADDE1"/>
          </a:solidFill>
          <a:ln w="25400">
            <a:solidFill>
              <a:schemeClr val="tx1"/>
            </a:solidFill>
            <a:miter lim="800000"/>
            <a:headEnd/>
            <a:tailEnd/>
          </a:ln>
        </p:spPr>
        <p:txBody>
          <a:bodyPr wrap="square" lIns="91424" tIns="45712" rIns="91424" bIns="45712" anchor="ctr">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kumimoji="0" lang="ja-JP" altLang="en-US" sz="2000" dirty="0">
                <a:latin typeface="Times New Roman" panose="02020603050405020304" pitchFamily="18" charset="0"/>
              </a:rPr>
              <a:t>コード片</a:t>
            </a:r>
            <a:r>
              <a:rPr kumimoji="0" lang="en-US" altLang="ja-JP" sz="2000" dirty="0" smtClean="0">
                <a:latin typeface="Times New Roman" panose="02020603050405020304" pitchFamily="18" charset="0"/>
              </a:rPr>
              <a:t>CF</a:t>
            </a:r>
            <a:r>
              <a:rPr kumimoji="0" lang="en-US" altLang="ja-JP" sz="2000" baseline="-25000" dirty="0">
                <a:latin typeface="Times New Roman" panose="02020603050405020304" pitchFamily="18" charset="0"/>
              </a:rPr>
              <a:t>2</a:t>
            </a:r>
          </a:p>
        </p:txBody>
      </p:sp>
      <p:sp>
        <p:nvSpPr>
          <p:cNvPr id="43" name="テキスト ボックス 42"/>
          <p:cNvSpPr txBox="1"/>
          <p:nvPr/>
        </p:nvSpPr>
        <p:spPr>
          <a:xfrm>
            <a:off x="3577624" y="3496839"/>
            <a:ext cx="797013" cy="400110"/>
          </a:xfrm>
          <a:prstGeom prst="rect">
            <a:avLst/>
          </a:prstGeom>
          <a:noFill/>
        </p:spPr>
        <p:txBody>
          <a:bodyPr wrap="none" rtlCol="0">
            <a:spAutoFit/>
          </a:bodyPr>
          <a:lstStyle/>
          <a:p>
            <a:r>
              <a:rPr lang="en-US" altLang="ja-JP" sz="2000" dirty="0" smtClean="0"/>
              <a:t>HTML</a:t>
            </a:r>
          </a:p>
        </p:txBody>
      </p:sp>
      <p:sp>
        <p:nvSpPr>
          <p:cNvPr id="44" name="テキスト ボックス 43"/>
          <p:cNvSpPr txBox="1"/>
          <p:nvPr/>
        </p:nvSpPr>
        <p:spPr>
          <a:xfrm>
            <a:off x="5737695" y="3496839"/>
            <a:ext cx="1217449" cy="400110"/>
          </a:xfrm>
          <a:prstGeom prst="rect">
            <a:avLst/>
          </a:prstGeom>
          <a:noFill/>
        </p:spPr>
        <p:txBody>
          <a:bodyPr wrap="none" rtlCol="0">
            <a:spAutoFit/>
          </a:bodyPr>
          <a:lstStyle/>
          <a:p>
            <a:r>
              <a:rPr lang="en-US" altLang="ja-JP" sz="2000" dirty="0" smtClean="0"/>
              <a:t>JavaScript</a:t>
            </a:r>
          </a:p>
        </p:txBody>
      </p:sp>
      <p:sp>
        <p:nvSpPr>
          <p:cNvPr id="45" name="Rectangle 91"/>
          <p:cNvSpPr>
            <a:spLocks noChangeArrowheads="1"/>
          </p:cNvSpPr>
          <p:nvPr/>
        </p:nvSpPr>
        <p:spPr bwMode="auto">
          <a:xfrm>
            <a:off x="5646848" y="5827137"/>
            <a:ext cx="1460450" cy="400093"/>
          </a:xfrm>
          <a:prstGeom prst="rect">
            <a:avLst/>
          </a:prstGeom>
          <a:solidFill>
            <a:srgbClr val="FF7171"/>
          </a:solidFill>
          <a:ln w="25400">
            <a:solidFill>
              <a:schemeClr val="tx1"/>
            </a:solidFill>
            <a:miter lim="800000"/>
            <a:headEnd/>
            <a:tailEnd/>
          </a:ln>
        </p:spPr>
        <p:txBody>
          <a:bodyPr wrap="square" lIns="91424" tIns="45712" rIns="91424" bIns="45712" anchor="ctr">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kumimoji="0" lang="ja-JP" altLang="en-US" sz="2000" dirty="0">
                <a:latin typeface="Times New Roman" panose="02020603050405020304" pitchFamily="18" charset="0"/>
              </a:rPr>
              <a:t>コード片</a:t>
            </a:r>
            <a:r>
              <a:rPr kumimoji="0" lang="en-US" altLang="ja-JP" sz="2000" dirty="0" smtClean="0">
                <a:latin typeface="Times New Roman" panose="02020603050405020304" pitchFamily="18" charset="0"/>
              </a:rPr>
              <a:t>CF</a:t>
            </a:r>
            <a:r>
              <a:rPr kumimoji="0" lang="en-US" altLang="ja-JP" sz="2000" baseline="-25000" dirty="0">
                <a:latin typeface="Times New Roman" panose="02020603050405020304" pitchFamily="18" charset="0"/>
              </a:rPr>
              <a:t>5</a:t>
            </a:r>
          </a:p>
        </p:txBody>
      </p:sp>
      <p:pic>
        <p:nvPicPr>
          <p:cNvPr id="46" name="図 4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14940" y="4445383"/>
            <a:ext cx="927172" cy="927172"/>
          </a:xfrm>
          <a:prstGeom prst="rect">
            <a:avLst/>
          </a:prstGeom>
        </p:spPr>
      </p:pic>
      <p:cxnSp>
        <p:nvCxnSpPr>
          <p:cNvPr id="47" name="直線矢印コネクタ 46"/>
          <p:cNvCxnSpPr>
            <a:stCxn id="46" idx="3"/>
            <a:endCxn id="32" idx="1"/>
          </p:cNvCxnSpPr>
          <p:nvPr/>
        </p:nvCxnSpPr>
        <p:spPr>
          <a:xfrm flipV="1">
            <a:off x="2142112" y="4359412"/>
            <a:ext cx="1182874" cy="549557"/>
          </a:xfrm>
          <a:prstGeom prst="straightConnector1">
            <a:avLst/>
          </a:prstGeom>
          <a:ln w="3175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48" name="直線矢印コネクタ 47"/>
          <p:cNvCxnSpPr>
            <a:stCxn id="46" idx="3"/>
            <a:endCxn id="36" idx="1"/>
          </p:cNvCxnSpPr>
          <p:nvPr/>
        </p:nvCxnSpPr>
        <p:spPr>
          <a:xfrm flipV="1">
            <a:off x="2142112" y="4532378"/>
            <a:ext cx="3504736" cy="376591"/>
          </a:xfrm>
          <a:prstGeom prst="straightConnector1">
            <a:avLst/>
          </a:prstGeom>
          <a:ln w="3175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51" name="テキスト ボックス 50"/>
          <p:cNvSpPr txBox="1"/>
          <p:nvPr/>
        </p:nvSpPr>
        <p:spPr>
          <a:xfrm>
            <a:off x="1368926" y="5666778"/>
            <a:ext cx="738866" cy="400110"/>
          </a:xfrm>
          <a:prstGeom prst="rect">
            <a:avLst/>
          </a:prstGeom>
          <a:noFill/>
        </p:spPr>
        <p:txBody>
          <a:bodyPr wrap="square" rtlCol="0">
            <a:spAutoFit/>
          </a:bodyPr>
          <a:lstStyle/>
          <a:p>
            <a:r>
              <a:rPr lang="ja-JP" altLang="en-US" sz="2000" dirty="0" smtClean="0"/>
              <a:t>集約</a:t>
            </a:r>
            <a:endParaRPr kumimoji="1" lang="en-US" altLang="ja-JP" sz="2000" dirty="0" smtClean="0"/>
          </a:p>
        </p:txBody>
      </p:sp>
      <p:sp>
        <p:nvSpPr>
          <p:cNvPr id="52" name="円形吹き出し 51"/>
          <p:cNvSpPr/>
          <p:nvPr/>
        </p:nvSpPr>
        <p:spPr>
          <a:xfrm rot="10800000">
            <a:off x="785395" y="5533582"/>
            <a:ext cx="1905928" cy="666502"/>
          </a:xfrm>
          <a:prstGeom prst="wedgeEllipseCallout">
            <a:avLst>
              <a:gd name="adj1" fmla="val -18834"/>
              <a:gd name="adj2" fmla="val 83460"/>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5" name="直線矢印コネクタ 74"/>
          <p:cNvCxnSpPr>
            <a:stCxn id="46" idx="3"/>
            <a:endCxn id="37" idx="1"/>
          </p:cNvCxnSpPr>
          <p:nvPr/>
        </p:nvCxnSpPr>
        <p:spPr>
          <a:xfrm>
            <a:off x="2142112" y="4908969"/>
            <a:ext cx="3504736" cy="199080"/>
          </a:xfrm>
          <a:prstGeom prst="straightConnector1">
            <a:avLst/>
          </a:prstGeom>
          <a:ln w="3175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196808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ILC</a:t>
            </a:r>
            <a:r>
              <a:rPr lang="ja-JP" altLang="en-US" dirty="0" smtClean="0"/>
              <a:t>検出手法概要</a:t>
            </a:r>
            <a:endParaRPr lang="en-US" altLang="ja-JP"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15</a:t>
            </a:fld>
            <a:endParaRPr kumimoji="1" lang="ja-JP" altLang="en-US" dirty="0"/>
          </a:p>
        </p:txBody>
      </p:sp>
      <p:sp>
        <p:nvSpPr>
          <p:cNvPr id="32" name="メモ 31"/>
          <p:cNvSpPr/>
          <p:nvPr/>
        </p:nvSpPr>
        <p:spPr>
          <a:xfrm>
            <a:off x="552677" y="1792576"/>
            <a:ext cx="1024908" cy="1326347"/>
          </a:xfrm>
          <a:prstGeom prst="foldedCorner">
            <a:avLst>
              <a:gd name="adj" fmla="val 11926"/>
            </a:avLst>
          </a:prstGeom>
          <a:solidFill>
            <a:schemeClr val="bg1"/>
          </a:solidFill>
          <a:ln>
            <a:solidFill>
              <a:schemeClr val="tx1"/>
            </a:solidFill>
          </a:ln>
          <a:effectLst>
            <a:outerShdw blurRad="101600" dist="38100" dir="5400000" sx="1000" sy="1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endParaRPr lang="en-US" altLang="ja-JP" sz="1400" dirty="0" smtClean="0">
              <a:latin typeface="Consolas" pitchFamily="49" charset="0"/>
            </a:endParaRPr>
          </a:p>
          <a:p>
            <a:r>
              <a:rPr lang="en-US" altLang="ja-JP" sz="1400" dirty="0" smtClean="0">
                <a:latin typeface="Consolas" pitchFamily="49" charset="0"/>
              </a:rPr>
              <a:t>-</a:t>
            </a:r>
          </a:p>
          <a:p>
            <a:r>
              <a:rPr lang="en-US" altLang="ja-JP" sz="1400" dirty="0" smtClean="0">
                <a:latin typeface="Consolas" pitchFamily="49" charset="0"/>
              </a:rPr>
              <a:t>------</a:t>
            </a:r>
          </a:p>
          <a:p>
            <a:r>
              <a:rPr lang="en-US" altLang="ja-JP" sz="1400" dirty="0" smtClean="0">
                <a:latin typeface="Consolas" pitchFamily="49" charset="0"/>
              </a:rPr>
              <a:t>---</a:t>
            </a:r>
          </a:p>
          <a:p>
            <a:r>
              <a:rPr lang="en-US" altLang="ja-JP" sz="1400" dirty="0" smtClean="0">
                <a:latin typeface="Consolas" pitchFamily="49" charset="0"/>
              </a:rPr>
              <a:t>---</a:t>
            </a:r>
          </a:p>
          <a:p>
            <a:r>
              <a:rPr kumimoji="1" lang="en-US" altLang="ja-JP" sz="1400" dirty="0" smtClean="0">
                <a:latin typeface="Consolas" pitchFamily="49" charset="0"/>
              </a:rPr>
              <a:t>---------</a:t>
            </a:r>
          </a:p>
        </p:txBody>
      </p:sp>
      <p:sp>
        <p:nvSpPr>
          <p:cNvPr id="33" name="メモ 32"/>
          <p:cNvSpPr/>
          <p:nvPr/>
        </p:nvSpPr>
        <p:spPr>
          <a:xfrm>
            <a:off x="440138" y="1921190"/>
            <a:ext cx="1024908" cy="1326347"/>
          </a:xfrm>
          <a:prstGeom prst="foldedCorner">
            <a:avLst>
              <a:gd name="adj" fmla="val 11926"/>
            </a:avLst>
          </a:prstGeom>
          <a:solidFill>
            <a:schemeClr val="bg1"/>
          </a:solidFill>
          <a:ln>
            <a:solidFill>
              <a:schemeClr val="tx1"/>
            </a:solidFill>
          </a:ln>
          <a:effectLst>
            <a:outerShdw blurRad="101600" dist="38100" dir="5400000" sx="1000" sy="1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r>
              <a:rPr lang="en-US" altLang="ja-JP" sz="1400" dirty="0" smtClean="0">
                <a:latin typeface="Consolas" pitchFamily="49" charset="0"/>
              </a:rPr>
              <a:t>--</a:t>
            </a:r>
          </a:p>
          <a:p>
            <a:r>
              <a:rPr lang="en-US" altLang="ja-JP" sz="1400" dirty="0" smtClean="0">
                <a:latin typeface="Consolas" pitchFamily="49" charset="0"/>
              </a:rPr>
              <a:t>------</a:t>
            </a:r>
          </a:p>
          <a:p>
            <a:r>
              <a:rPr lang="en-US" altLang="ja-JP" sz="1400" dirty="0" smtClean="0">
                <a:latin typeface="Consolas" pitchFamily="49" charset="0"/>
              </a:rPr>
              <a:t>---</a:t>
            </a:r>
          </a:p>
          <a:p>
            <a:r>
              <a:rPr lang="en-US" altLang="ja-JP" sz="1400" dirty="0" smtClean="0">
                <a:latin typeface="Consolas" pitchFamily="49" charset="0"/>
              </a:rPr>
              <a:t>---</a:t>
            </a:r>
          </a:p>
          <a:p>
            <a:r>
              <a:rPr kumimoji="1" lang="en-US" altLang="ja-JP" sz="1400" dirty="0" smtClean="0">
                <a:latin typeface="Consolas" pitchFamily="49" charset="0"/>
              </a:rPr>
              <a:t>---------</a:t>
            </a:r>
          </a:p>
        </p:txBody>
      </p:sp>
      <p:sp>
        <p:nvSpPr>
          <p:cNvPr id="34" name="メモ 33"/>
          <p:cNvSpPr/>
          <p:nvPr/>
        </p:nvSpPr>
        <p:spPr>
          <a:xfrm>
            <a:off x="287738" y="2048354"/>
            <a:ext cx="1024908" cy="1326347"/>
          </a:xfrm>
          <a:prstGeom prst="foldedCorner">
            <a:avLst>
              <a:gd name="adj" fmla="val 11926"/>
            </a:avLst>
          </a:prstGeom>
          <a:solidFill>
            <a:schemeClr val="bg1"/>
          </a:solidFill>
          <a:ln>
            <a:solidFill>
              <a:schemeClr val="tx1"/>
            </a:solidFill>
          </a:ln>
          <a:effectLst>
            <a:outerShdw blurRad="101600" dist="38100" dir="5400000" sx="1000" sy="1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endParaRPr lang="en-US" altLang="ja-JP" sz="1400" dirty="0" smtClean="0">
              <a:latin typeface="Consolas" pitchFamily="49" charset="0"/>
            </a:endParaRPr>
          </a:p>
          <a:p>
            <a:r>
              <a:rPr lang="en-US" altLang="ja-JP" sz="1400" dirty="0" smtClean="0">
                <a:latin typeface="Consolas" pitchFamily="49" charset="0"/>
              </a:rPr>
              <a:t>--</a:t>
            </a:r>
          </a:p>
          <a:p>
            <a:r>
              <a:rPr lang="en-US" altLang="ja-JP" sz="1400" dirty="0" smtClean="0">
                <a:latin typeface="Consolas" pitchFamily="49" charset="0"/>
              </a:rPr>
              <a:t>------</a:t>
            </a:r>
          </a:p>
          <a:p>
            <a:r>
              <a:rPr lang="en-US" altLang="ja-JP" sz="1400" dirty="0" smtClean="0">
                <a:latin typeface="Consolas" pitchFamily="49" charset="0"/>
              </a:rPr>
              <a:t>---</a:t>
            </a:r>
          </a:p>
          <a:p>
            <a:r>
              <a:rPr lang="en-US" altLang="ja-JP" sz="1400" dirty="0" smtClean="0">
                <a:latin typeface="Consolas" pitchFamily="49" charset="0"/>
              </a:rPr>
              <a:t>---</a:t>
            </a:r>
          </a:p>
          <a:p>
            <a:r>
              <a:rPr kumimoji="1" lang="en-US" altLang="ja-JP" sz="1400" dirty="0" smtClean="0">
                <a:latin typeface="Consolas" pitchFamily="49" charset="0"/>
              </a:rPr>
              <a:t>---------</a:t>
            </a:r>
          </a:p>
        </p:txBody>
      </p:sp>
      <p:sp>
        <p:nvSpPr>
          <p:cNvPr id="35" name="Text Box 39"/>
          <p:cNvSpPr txBox="1">
            <a:spLocks noChangeArrowheads="1"/>
          </p:cNvSpPr>
          <p:nvPr/>
        </p:nvSpPr>
        <p:spPr bwMode="auto">
          <a:xfrm>
            <a:off x="-20535" y="957526"/>
            <a:ext cx="286604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ja-JP" altLang="en-US" sz="2000" dirty="0" smtClean="0"/>
              <a:t>複数言語ソフトウェアの</a:t>
            </a:r>
            <a:r>
              <a:rPr lang="en-US" altLang="ja-JP" sz="2000" dirty="0" smtClean="0"/>
              <a:t/>
            </a:r>
            <a:br>
              <a:rPr lang="en-US" altLang="ja-JP" sz="2000" dirty="0" smtClean="0"/>
            </a:br>
            <a:r>
              <a:rPr lang="ja-JP" altLang="en-US" sz="2000" dirty="0" smtClean="0"/>
              <a:t>ソースコード</a:t>
            </a:r>
            <a:endParaRPr lang="en-US" altLang="ja-JP" sz="2000" dirty="0"/>
          </a:p>
        </p:txBody>
      </p:sp>
      <p:grpSp>
        <p:nvGrpSpPr>
          <p:cNvPr id="3" name="グループ化 2"/>
          <p:cNvGrpSpPr/>
          <p:nvPr/>
        </p:nvGrpSpPr>
        <p:grpSpPr>
          <a:xfrm>
            <a:off x="3850427" y="1803771"/>
            <a:ext cx="1251197" cy="1067034"/>
            <a:chOff x="3391605" y="2051889"/>
            <a:chExt cx="1251197" cy="1067034"/>
          </a:xfrm>
        </p:grpSpPr>
        <p:pic>
          <p:nvPicPr>
            <p:cNvPr id="36" name="図 35"/>
            <p:cNvPicPr>
              <a:picLocks noChangeAspect="1"/>
            </p:cNvPicPr>
            <p:nvPr/>
          </p:nvPicPr>
          <p:blipFill>
            <a:blip r:embed="rId3" cstate="print">
              <a:duotone>
                <a:prstClr val="black"/>
                <a:srgbClr val="B98F4B">
                  <a:tint val="45000"/>
                  <a:satMod val="400000"/>
                </a:srgbClr>
              </a:duotone>
              <a:extLst>
                <a:ext uri="{BEBA8EAE-BF5A-486C-A8C5-ECC9F3942E4B}">
                  <a14:imgProps xmlns:a14="http://schemas.microsoft.com/office/drawing/2010/main">
                    <a14:imgLayer r:embed="rId4">
                      <a14:imgEffect>
                        <a14:backgroundRemoval t="0" b="100000" l="0" r="100000">
                          <a14:foregroundMark x1="5628" y1="26050" x2="5628" y2="26050"/>
                          <a14:backgroundMark x1="88745" y1="86975" x2="88745" y2="86975"/>
                          <a14:backgroundMark x1="11255" y1="88235" x2="11255" y2="88235"/>
                          <a14:backgroundMark x1="91342" y1="11765" x2="91342" y2="11765"/>
                          <a14:backgroundMark x1="50649" y1="43697" x2="50649" y2="43697"/>
                        </a14:backgroundRemoval>
                      </a14:imgEffect>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3991896" y="2448373"/>
              <a:ext cx="650906" cy="670550"/>
            </a:xfrm>
            <a:prstGeom prst="rect">
              <a:avLst/>
            </a:prstGeom>
          </p:spPr>
        </p:pic>
        <p:pic>
          <p:nvPicPr>
            <p:cNvPr id="37" name="図 36"/>
            <p:cNvPicPr>
              <a:picLocks noChangeAspect="1"/>
            </p:cNvPicPr>
            <p:nvPr/>
          </p:nvPicPr>
          <p:blipFill>
            <a:blip r:embed="rId5" cstate="print">
              <a:extLst>
                <a:ext uri="{BEBA8EAE-BF5A-486C-A8C5-ECC9F3942E4B}">
                  <a14:imgProps xmlns:a14="http://schemas.microsoft.com/office/drawing/2010/main">
                    <a14:imgLayer r:embed="rId6">
                      <a14:imgEffect>
                        <a14:backgroundRemoval t="0" b="100000" l="0" r="100000">
                          <a14:foregroundMark x1="5628" y1="26050" x2="5628" y2="26050"/>
                          <a14:backgroundMark x1="88745" y1="86975" x2="88745" y2="86975"/>
                          <a14:backgroundMark x1="11255" y1="88235" x2="11255" y2="88235"/>
                          <a14:backgroundMark x1="91342" y1="11765" x2="91342" y2="11765"/>
                          <a14:backgroundMark x1="50649" y1="43697" x2="50649" y2="43697"/>
                        </a14:backgroundRemoval>
                      </a14:imgEffect>
                    </a14:imgLayer>
                  </a14:imgProps>
                </a:ext>
                <a:ext uri="{28A0092B-C50C-407E-A947-70E740481C1C}">
                  <a14:useLocalDpi xmlns:a14="http://schemas.microsoft.com/office/drawing/2010/main" val="0"/>
                </a:ext>
              </a:extLst>
            </a:blip>
            <a:stretch>
              <a:fillRect/>
            </a:stretch>
          </p:blipFill>
          <p:spPr>
            <a:xfrm>
              <a:off x="3391605" y="2051889"/>
              <a:ext cx="959668" cy="988631"/>
            </a:xfrm>
            <a:prstGeom prst="rect">
              <a:avLst/>
            </a:prstGeom>
          </p:spPr>
        </p:pic>
      </p:grpSp>
      <p:pic>
        <p:nvPicPr>
          <p:cNvPr id="43" name="図 4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993648" y="5343453"/>
            <a:ext cx="1204272" cy="1049878"/>
          </a:xfrm>
          <a:prstGeom prst="rect">
            <a:avLst/>
          </a:prstGeom>
        </p:spPr>
      </p:pic>
      <p:sp>
        <p:nvSpPr>
          <p:cNvPr id="47" name="Text Box 39"/>
          <p:cNvSpPr txBox="1">
            <a:spLocks noChangeArrowheads="1"/>
          </p:cNvSpPr>
          <p:nvPr/>
        </p:nvSpPr>
        <p:spPr bwMode="auto">
          <a:xfrm>
            <a:off x="3239204" y="957526"/>
            <a:ext cx="3301295"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ja-JP" altLang="en-US" sz="2000" dirty="0" smtClean="0"/>
              <a:t>各プログラミング言語からのコードクローン検出</a:t>
            </a:r>
            <a:endParaRPr lang="en-US" altLang="ja-JP" sz="2000" dirty="0"/>
          </a:p>
        </p:txBody>
      </p:sp>
      <p:sp>
        <p:nvSpPr>
          <p:cNvPr id="65" name="Text Box 39"/>
          <p:cNvSpPr txBox="1">
            <a:spLocks noChangeArrowheads="1"/>
          </p:cNvSpPr>
          <p:nvPr/>
        </p:nvSpPr>
        <p:spPr bwMode="auto">
          <a:xfrm>
            <a:off x="6180915" y="983686"/>
            <a:ext cx="3301295"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ja-JP" altLang="en-US" sz="2000" dirty="0" smtClean="0"/>
              <a:t>各プログラミング言語に</a:t>
            </a:r>
            <a:r>
              <a:rPr lang="en-US" altLang="ja-JP" sz="2000" dirty="0"/>
              <a:t/>
            </a:r>
            <a:br>
              <a:rPr lang="en-US" altLang="ja-JP" sz="2000" dirty="0"/>
            </a:br>
            <a:r>
              <a:rPr lang="ja-JP" altLang="en-US" sz="2000" dirty="0" smtClean="0"/>
              <a:t>おけるコードクローン</a:t>
            </a:r>
            <a:endParaRPr lang="en-US" altLang="ja-JP" sz="2000" dirty="0"/>
          </a:p>
        </p:txBody>
      </p:sp>
      <p:sp>
        <p:nvSpPr>
          <p:cNvPr id="66" name="右矢印 65"/>
          <p:cNvSpPr/>
          <p:nvPr/>
        </p:nvSpPr>
        <p:spPr>
          <a:xfrm>
            <a:off x="2364642" y="2208486"/>
            <a:ext cx="772963" cy="394138"/>
          </a:xfrm>
          <a:prstGeom prst="rightArrow">
            <a:avLst/>
          </a:prstGeom>
          <a:solidFill>
            <a:schemeClr val="tx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67" name="右矢印 66"/>
          <p:cNvSpPr/>
          <p:nvPr/>
        </p:nvSpPr>
        <p:spPr>
          <a:xfrm>
            <a:off x="5917860" y="2208486"/>
            <a:ext cx="772963" cy="394138"/>
          </a:xfrm>
          <a:prstGeom prst="rightArrow">
            <a:avLst/>
          </a:prstGeom>
          <a:solidFill>
            <a:schemeClr val="tx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68" name="メモ 67"/>
          <p:cNvSpPr/>
          <p:nvPr/>
        </p:nvSpPr>
        <p:spPr>
          <a:xfrm>
            <a:off x="7436445" y="1792576"/>
            <a:ext cx="1024908" cy="1326347"/>
          </a:xfrm>
          <a:prstGeom prst="foldedCorner">
            <a:avLst>
              <a:gd name="adj" fmla="val 11926"/>
            </a:avLst>
          </a:prstGeom>
          <a:solidFill>
            <a:schemeClr val="bg1"/>
          </a:solidFill>
          <a:ln>
            <a:solidFill>
              <a:schemeClr val="tx1"/>
            </a:solidFill>
          </a:ln>
          <a:effectLst>
            <a:outerShdw blurRad="101600" dist="38100" dir="5400000" sx="1000" sy="1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endParaRPr lang="en-US" altLang="ja-JP" sz="1400" dirty="0" smtClean="0">
              <a:latin typeface="Consolas" pitchFamily="49" charset="0"/>
            </a:endParaRPr>
          </a:p>
          <a:p>
            <a:r>
              <a:rPr lang="en-US" altLang="ja-JP" sz="1400" dirty="0" smtClean="0">
                <a:latin typeface="Consolas" pitchFamily="49" charset="0"/>
              </a:rPr>
              <a:t>-</a:t>
            </a:r>
          </a:p>
          <a:p>
            <a:r>
              <a:rPr lang="en-US" altLang="ja-JP" sz="1400" dirty="0" smtClean="0">
                <a:latin typeface="Consolas" pitchFamily="49" charset="0"/>
              </a:rPr>
              <a:t>------</a:t>
            </a:r>
          </a:p>
          <a:p>
            <a:r>
              <a:rPr lang="en-US" altLang="ja-JP" sz="1400" dirty="0" smtClean="0">
                <a:latin typeface="Consolas" pitchFamily="49" charset="0"/>
              </a:rPr>
              <a:t>---</a:t>
            </a:r>
          </a:p>
          <a:p>
            <a:r>
              <a:rPr lang="en-US" altLang="ja-JP" sz="1400" dirty="0" smtClean="0">
                <a:latin typeface="Consolas" pitchFamily="49" charset="0"/>
              </a:rPr>
              <a:t>---</a:t>
            </a:r>
          </a:p>
          <a:p>
            <a:r>
              <a:rPr kumimoji="1" lang="en-US" altLang="ja-JP" sz="1400" dirty="0" smtClean="0">
                <a:latin typeface="Consolas" pitchFamily="49" charset="0"/>
              </a:rPr>
              <a:t>---------</a:t>
            </a:r>
          </a:p>
        </p:txBody>
      </p:sp>
      <p:sp>
        <p:nvSpPr>
          <p:cNvPr id="69" name="メモ 68"/>
          <p:cNvSpPr/>
          <p:nvPr/>
        </p:nvSpPr>
        <p:spPr>
          <a:xfrm>
            <a:off x="7323906" y="1921190"/>
            <a:ext cx="1024908" cy="1326347"/>
          </a:xfrm>
          <a:prstGeom prst="foldedCorner">
            <a:avLst>
              <a:gd name="adj" fmla="val 11926"/>
            </a:avLst>
          </a:prstGeom>
          <a:solidFill>
            <a:schemeClr val="bg1"/>
          </a:solidFill>
          <a:ln>
            <a:solidFill>
              <a:schemeClr val="tx1"/>
            </a:solidFill>
          </a:ln>
          <a:effectLst>
            <a:outerShdw blurRad="101600" dist="38100" dir="5400000" sx="1000" sy="1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endParaRPr kumimoji="1" lang="en-US" altLang="ja-JP" sz="1400" dirty="0" smtClean="0">
              <a:latin typeface="Consolas" pitchFamily="49" charset="0"/>
            </a:endParaRPr>
          </a:p>
        </p:txBody>
      </p:sp>
      <p:sp>
        <p:nvSpPr>
          <p:cNvPr id="70" name="メモ 69"/>
          <p:cNvSpPr/>
          <p:nvPr/>
        </p:nvSpPr>
        <p:spPr>
          <a:xfrm>
            <a:off x="7171506" y="2048354"/>
            <a:ext cx="1024908" cy="1326347"/>
          </a:xfrm>
          <a:prstGeom prst="foldedCorner">
            <a:avLst>
              <a:gd name="adj" fmla="val 11926"/>
            </a:avLst>
          </a:prstGeom>
          <a:solidFill>
            <a:schemeClr val="bg1"/>
          </a:solidFill>
          <a:ln>
            <a:solidFill>
              <a:schemeClr val="tx1"/>
            </a:solidFill>
          </a:ln>
          <a:effectLst>
            <a:outerShdw blurRad="101600" dist="38100" dir="5400000" sx="1000" sy="1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endParaRPr kumimoji="1" lang="en-US" altLang="ja-JP" sz="1400" dirty="0" smtClean="0">
              <a:latin typeface="Consolas" pitchFamily="49" charset="0"/>
            </a:endParaRPr>
          </a:p>
        </p:txBody>
      </p:sp>
      <p:sp>
        <p:nvSpPr>
          <p:cNvPr id="71" name="正方形/長方形 70"/>
          <p:cNvSpPr/>
          <p:nvPr/>
        </p:nvSpPr>
        <p:spPr>
          <a:xfrm>
            <a:off x="7246787" y="2147120"/>
            <a:ext cx="388529" cy="258435"/>
          </a:xfrm>
          <a:prstGeom prst="rect">
            <a:avLst/>
          </a:prstGeom>
          <a:solidFill>
            <a:srgbClr val="BBE0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2" name="正方形/長方形 71"/>
          <p:cNvSpPr/>
          <p:nvPr/>
        </p:nvSpPr>
        <p:spPr>
          <a:xfrm>
            <a:off x="7263366" y="2958236"/>
            <a:ext cx="355369" cy="300454"/>
          </a:xfrm>
          <a:prstGeom prst="rect">
            <a:avLst/>
          </a:prstGeom>
          <a:solidFill>
            <a:srgbClr val="FF717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3" name="正方形/長方形 72"/>
          <p:cNvSpPr/>
          <p:nvPr/>
        </p:nvSpPr>
        <p:spPr>
          <a:xfrm>
            <a:off x="7762751" y="2802433"/>
            <a:ext cx="355369" cy="300454"/>
          </a:xfrm>
          <a:prstGeom prst="rect">
            <a:avLst/>
          </a:prstGeom>
          <a:solidFill>
            <a:srgbClr val="FF717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4" name="正方形/長方形 73"/>
          <p:cNvSpPr/>
          <p:nvPr/>
        </p:nvSpPr>
        <p:spPr>
          <a:xfrm>
            <a:off x="7743290" y="2276337"/>
            <a:ext cx="388529" cy="258435"/>
          </a:xfrm>
          <a:prstGeom prst="rect">
            <a:avLst/>
          </a:prstGeom>
          <a:solidFill>
            <a:srgbClr val="BBE0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5" name="正方形/長方形 74"/>
          <p:cNvSpPr/>
          <p:nvPr/>
        </p:nvSpPr>
        <p:spPr>
          <a:xfrm>
            <a:off x="7261683" y="2551802"/>
            <a:ext cx="388529" cy="258435"/>
          </a:xfrm>
          <a:prstGeom prst="rect">
            <a:avLst/>
          </a:prstGeom>
          <a:solidFill>
            <a:srgbClr val="BBE0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6" name="右矢印 75"/>
          <p:cNvSpPr/>
          <p:nvPr/>
        </p:nvSpPr>
        <p:spPr>
          <a:xfrm rot="5400000">
            <a:off x="7317388" y="3895275"/>
            <a:ext cx="772963" cy="394138"/>
          </a:xfrm>
          <a:prstGeom prst="rightArrow">
            <a:avLst/>
          </a:prstGeom>
          <a:solidFill>
            <a:schemeClr val="tx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77" name="右矢印 76"/>
          <p:cNvSpPr/>
          <p:nvPr/>
        </p:nvSpPr>
        <p:spPr>
          <a:xfrm rot="9115415">
            <a:off x="3708724" y="3701079"/>
            <a:ext cx="3210057" cy="394138"/>
          </a:xfrm>
          <a:prstGeom prst="rightArrow">
            <a:avLst/>
          </a:prstGeom>
          <a:solidFill>
            <a:schemeClr val="tx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78" name="Text Box 39"/>
          <p:cNvSpPr txBox="1">
            <a:spLocks noChangeArrowheads="1"/>
          </p:cNvSpPr>
          <p:nvPr/>
        </p:nvSpPr>
        <p:spPr bwMode="auto">
          <a:xfrm>
            <a:off x="7016793" y="4823006"/>
            <a:ext cx="2020134"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ja-JP" altLang="en-US" sz="2000" dirty="0" smtClean="0"/>
              <a:t>呼出し関係解析</a:t>
            </a:r>
            <a:endParaRPr lang="en-US" altLang="ja-JP" sz="2000" dirty="0"/>
          </a:p>
        </p:txBody>
      </p:sp>
      <p:sp>
        <p:nvSpPr>
          <p:cNvPr id="79" name="メモ 78"/>
          <p:cNvSpPr/>
          <p:nvPr/>
        </p:nvSpPr>
        <p:spPr>
          <a:xfrm>
            <a:off x="5063006" y="4884580"/>
            <a:ext cx="1024908" cy="1326347"/>
          </a:xfrm>
          <a:prstGeom prst="foldedCorner">
            <a:avLst>
              <a:gd name="adj" fmla="val 11926"/>
            </a:avLst>
          </a:prstGeom>
          <a:solidFill>
            <a:schemeClr val="bg1"/>
          </a:solidFill>
          <a:ln>
            <a:solidFill>
              <a:schemeClr val="tx1"/>
            </a:solidFill>
          </a:ln>
          <a:effectLst>
            <a:outerShdw blurRad="101600" dist="38100" dir="5400000" sx="1000" sy="1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endParaRPr lang="en-US" altLang="ja-JP" sz="1400" dirty="0" smtClean="0">
              <a:latin typeface="Consolas" pitchFamily="49" charset="0"/>
            </a:endParaRPr>
          </a:p>
          <a:p>
            <a:r>
              <a:rPr lang="en-US" altLang="ja-JP" sz="1400" dirty="0" smtClean="0">
                <a:latin typeface="Consolas" pitchFamily="49" charset="0"/>
              </a:rPr>
              <a:t>-</a:t>
            </a:r>
          </a:p>
          <a:p>
            <a:r>
              <a:rPr lang="en-US" altLang="ja-JP" sz="1400" dirty="0" smtClean="0">
                <a:latin typeface="Consolas" pitchFamily="49" charset="0"/>
              </a:rPr>
              <a:t>------</a:t>
            </a:r>
          </a:p>
          <a:p>
            <a:r>
              <a:rPr lang="en-US" altLang="ja-JP" sz="1400" dirty="0" smtClean="0">
                <a:latin typeface="Consolas" pitchFamily="49" charset="0"/>
              </a:rPr>
              <a:t>---</a:t>
            </a:r>
          </a:p>
          <a:p>
            <a:r>
              <a:rPr lang="en-US" altLang="ja-JP" sz="1400" dirty="0" smtClean="0">
                <a:latin typeface="Consolas" pitchFamily="49" charset="0"/>
              </a:rPr>
              <a:t>---</a:t>
            </a:r>
          </a:p>
          <a:p>
            <a:r>
              <a:rPr kumimoji="1" lang="en-US" altLang="ja-JP" sz="1400" dirty="0" smtClean="0">
                <a:latin typeface="Consolas" pitchFamily="49" charset="0"/>
              </a:rPr>
              <a:t>---------</a:t>
            </a:r>
          </a:p>
        </p:txBody>
      </p:sp>
      <p:sp>
        <p:nvSpPr>
          <p:cNvPr id="80" name="メモ 79"/>
          <p:cNvSpPr/>
          <p:nvPr/>
        </p:nvSpPr>
        <p:spPr>
          <a:xfrm>
            <a:off x="4950467" y="5013194"/>
            <a:ext cx="1024908" cy="1326347"/>
          </a:xfrm>
          <a:prstGeom prst="foldedCorner">
            <a:avLst>
              <a:gd name="adj" fmla="val 11926"/>
            </a:avLst>
          </a:prstGeom>
          <a:solidFill>
            <a:schemeClr val="bg1"/>
          </a:solidFill>
          <a:ln>
            <a:solidFill>
              <a:schemeClr val="tx1"/>
            </a:solidFill>
          </a:ln>
          <a:effectLst>
            <a:outerShdw blurRad="101600" dist="38100" dir="5400000" sx="1000" sy="1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endParaRPr kumimoji="1" lang="en-US" altLang="ja-JP" sz="1400" dirty="0" smtClean="0">
              <a:latin typeface="Consolas" pitchFamily="49" charset="0"/>
            </a:endParaRPr>
          </a:p>
        </p:txBody>
      </p:sp>
      <p:sp>
        <p:nvSpPr>
          <p:cNvPr id="81" name="メモ 80"/>
          <p:cNvSpPr/>
          <p:nvPr/>
        </p:nvSpPr>
        <p:spPr>
          <a:xfrm>
            <a:off x="4798067" y="5140358"/>
            <a:ext cx="1024908" cy="1326347"/>
          </a:xfrm>
          <a:prstGeom prst="foldedCorner">
            <a:avLst>
              <a:gd name="adj" fmla="val 11926"/>
            </a:avLst>
          </a:prstGeom>
          <a:solidFill>
            <a:schemeClr val="bg1"/>
          </a:solidFill>
          <a:ln>
            <a:solidFill>
              <a:schemeClr val="tx1"/>
            </a:solidFill>
          </a:ln>
          <a:effectLst>
            <a:outerShdw blurRad="101600" dist="38100" dir="5400000" sx="1000" sy="1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endParaRPr kumimoji="1" lang="en-US" altLang="ja-JP" sz="1400" dirty="0" smtClean="0">
              <a:latin typeface="Consolas" pitchFamily="49" charset="0"/>
            </a:endParaRPr>
          </a:p>
        </p:txBody>
      </p:sp>
      <p:cxnSp>
        <p:nvCxnSpPr>
          <p:cNvPr id="87" name="直線矢印コネクタ 86"/>
          <p:cNvCxnSpPr/>
          <p:nvPr/>
        </p:nvCxnSpPr>
        <p:spPr>
          <a:xfrm flipV="1">
            <a:off x="4950467" y="5343453"/>
            <a:ext cx="672974" cy="1"/>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8" name="直線矢印コネクタ 87"/>
          <p:cNvCxnSpPr/>
          <p:nvPr/>
        </p:nvCxnSpPr>
        <p:spPr>
          <a:xfrm flipV="1">
            <a:off x="4974034" y="5658276"/>
            <a:ext cx="672974" cy="1"/>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9" name="直線矢印コネクタ 88"/>
          <p:cNvCxnSpPr/>
          <p:nvPr/>
        </p:nvCxnSpPr>
        <p:spPr>
          <a:xfrm flipV="1">
            <a:off x="4974034" y="5998908"/>
            <a:ext cx="672974" cy="1"/>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0" name="直線矢印コネクタ 89"/>
          <p:cNvCxnSpPr/>
          <p:nvPr/>
        </p:nvCxnSpPr>
        <p:spPr>
          <a:xfrm flipV="1">
            <a:off x="4952388" y="6316431"/>
            <a:ext cx="672974" cy="1"/>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1" name="右矢印 90"/>
          <p:cNvSpPr/>
          <p:nvPr/>
        </p:nvSpPr>
        <p:spPr>
          <a:xfrm rot="10800000">
            <a:off x="6173680" y="5651707"/>
            <a:ext cx="772963" cy="394138"/>
          </a:xfrm>
          <a:prstGeom prst="rightArrow">
            <a:avLst/>
          </a:prstGeom>
          <a:solidFill>
            <a:schemeClr val="tx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92" name="Text Box 39"/>
          <p:cNvSpPr txBox="1">
            <a:spLocks noChangeArrowheads="1"/>
          </p:cNvSpPr>
          <p:nvPr/>
        </p:nvSpPr>
        <p:spPr bwMode="auto">
          <a:xfrm>
            <a:off x="4470752" y="4454323"/>
            <a:ext cx="2020134"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ja-JP" altLang="en-US" sz="2000" dirty="0" smtClean="0"/>
              <a:t>呼出し関係情報</a:t>
            </a:r>
            <a:endParaRPr lang="en-US" altLang="ja-JP" sz="2000" dirty="0"/>
          </a:p>
        </p:txBody>
      </p:sp>
      <p:pic>
        <p:nvPicPr>
          <p:cNvPr id="94" name="図 9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355490" y="5305524"/>
            <a:ext cx="1204272" cy="1049878"/>
          </a:xfrm>
          <a:prstGeom prst="rect">
            <a:avLst/>
          </a:prstGeom>
        </p:spPr>
      </p:pic>
      <p:sp>
        <p:nvSpPr>
          <p:cNvPr id="95" name="Text Box 39"/>
          <p:cNvSpPr txBox="1">
            <a:spLocks noChangeArrowheads="1"/>
          </p:cNvSpPr>
          <p:nvPr/>
        </p:nvSpPr>
        <p:spPr bwMode="auto">
          <a:xfrm>
            <a:off x="1669901" y="4823006"/>
            <a:ext cx="273981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ja-JP" sz="2000" dirty="0" smtClean="0"/>
              <a:t>ILC</a:t>
            </a:r>
            <a:r>
              <a:rPr lang="ja-JP" altLang="en-US" sz="2000" dirty="0" smtClean="0"/>
              <a:t>検出</a:t>
            </a:r>
            <a:endParaRPr lang="en-US" altLang="ja-JP" sz="2000" dirty="0" smtClean="0"/>
          </a:p>
        </p:txBody>
      </p:sp>
      <p:sp>
        <p:nvSpPr>
          <p:cNvPr id="96" name="右矢印 95"/>
          <p:cNvSpPr/>
          <p:nvPr/>
        </p:nvSpPr>
        <p:spPr>
          <a:xfrm rot="10800000">
            <a:off x="3775602" y="5651707"/>
            <a:ext cx="772963" cy="394138"/>
          </a:xfrm>
          <a:prstGeom prst="rightArrow">
            <a:avLst/>
          </a:prstGeom>
          <a:solidFill>
            <a:schemeClr val="tx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97" name="右矢印 96"/>
          <p:cNvSpPr/>
          <p:nvPr/>
        </p:nvSpPr>
        <p:spPr>
          <a:xfrm rot="10800000">
            <a:off x="1565817" y="5669232"/>
            <a:ext cx="772963" cy="394138"/>
          </a:xfrm>
          <a:prstGeom prst="rightArrow">
            <a:avLst/>
          </a:prstGeom>
          <a:solidFill>
            <a:schemeClr val="tx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98" name="メモ 97"/>
          <p:cNvSpPr/>
          <p:nvPr/>
        </p:nvSpPr>
        <p:spPr>
          <a:xfrm>
            <a:off x="466870" y="4830242"/>
            <a:ext cx="1024908" cy="1326347"/>
          </a:xfrm>
          <a:prstGeom prst="foldedCorner">
            <a:avLst>
              <a:gd name="adj" fmla="val 11926"/>
            </a:avLst>
          </a:prstGeom>
          <a:solidFill>
            <a:schemeClr val="bg1"/>
          </a:solidFill>
          <a:ln>
            <a:solidFill>
              <a:schemeClr val="tx1"/>
            </a:solidFill>
          </a:ln>
          <a:effectLst>
            <a:outerShdw blurRad="101600" dist="38100" dir="5400000" sx="1000" sy="1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endParaRPr lang="en-US" altLang="ja-JP" sz="1400" dirty="0" smtClean="0">
              <a:latin typeface="Consolas" pitchFamily="49" charset="0"/>
            </a:endParaRPr>
          </a:p>
          <a:p>
            <a:r>
              <a:rPr lang="en-US" altLang="ja-JP" sz="1400" dirty="0" smtClean="0">
                <a:latin typeface="Consolas" pitchFamily="49" charset="0"/>
              </a:rPr>
              <a:t>-</a:t>
            </a:r>
          </a:p>
          <a:p>
            <a:r>
              <a:rPr lang="en-US" altLang="ja-JP" sz="1400" dirty="0" smtClean="0">
                <a:latin typeface="Consolas" pitchFamily="49" charset="0"/>
              </a:rPr>
              <a:t>------</a:t>
            </a:r>
          </a:p>
          <a:p>
            <a:r>
              <a:rPr lang="en-US" altLang="ja-JP" sz="1400" dirty="0" smtClean="0">
                <a:latin typeface="Consolas" pitchFamily="49" charset="0"/>
              </a:rPr>
              <a:t>---</a:t>
            </a:r>
          </a:p>
          <a:p>
            <a:r>
              <a:rPr lang="en-US" altLang="ja-JP" sz="1400" dirty="0" smtClean="0">
                <a:latin typeface="Consolas" pitchFamily="49" charset="0"/>
              </a:rPr>
              <a:t>---</a:t>
            </a:r>
          </a:p>
          <a:p>
            <a:r>
              <a:rPr kumimoji="1" lang="en-US" altLang="ja-JP" sz="1400" dirty="0" smtClean="0">
                <a:latin typeface="Consolas" pitchFamily="49" charset="0"/>
              </a:rPr>
              <a:t>---------</a:t>
            </a:r>
          </a:p>
        </p:txBody>
      </p:sp>
      <p:sp>
        <p:nvSpPr>
          <p:cNvPr id="99" name="メモ 98"/>
          <p:cNvSpPr/>
          <p:nvPr/>
        </p:nvSpPr>
        <p:spPr>
          <a:xfrm>
            <a:off x="354331" y="4958856"/>
            <a:ext cx="1024908" cy="1326347"/>
          </a:xfrm>
          <a:prstGeom prst="foldedCorner">
            <a:avLst>
              <a:gd name="adj" fmla="val 11926"/>
            </a:avLst>
          </a:prstGeom>
          <a:solidFill>
            <a:schemeClr val="bg1"/>
          </a:solidFill>
          <a:ln>
            <a:solidFill>
              <a:schemeClr val="tx1"/>
            </a:solidFill>
          </a:ln>
          <a:effectLst>
            <a:outerShdw blurRad="101600" dist="38100" dir="5400000" sx="1000" sy="1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endParaRPr kumimoji="1" lang="en-US" altLang="ja-JP" sz="1400" dirty="0" smtClean="0">
              <a:latin typeface="Consolas" pitchFamily="49" charset="0"/>
            </a:endParaRPr>
          </a:p>
        </p:txBody>
      </p:sp>
      <p:sp>
        <p:nvSpPr>
          <p:cNvPr id="100" name="メモ 99"/>
          <p:cNvSpPr/>
          <p:nvPr/>
        </p:nvSpPr>
        <p:spPr>
          <a:xfrm>
            <a:off x="201931" y="5086020"/>
            <a:ext cx="1024908" cy="1326347"/>
          </a:xfrm>
          <a:prstGeom prst="foldedCorner">
            <a:avLst>
              <a:gd name="adj" fmla="val 11926"/>
            </a:avLst>
          </a:prstGeom>
          <a:solidFill>
            <a:schemeClr val="bg1"/>
          </a:solidFill>
          <a:ln>
            <a:solidFill>
              <a:schemeClr val="tx1"/>
            </a:solidFill>
          </a:ln>
          <a:effectLst>
            <a:outerShdw blurRad="101600" dist="38100" dir="5400000" sx="1000" sy="1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endParaRPr kumimoji="1" lang="en-US" altLang="ja-JP" sz="1400" dirty="0" smtClean="0">
              <a:latin typeface="Consolas" pitchFamily="49" charset="0"/>
            </a:endParaRPr>
          </a:p>
        </p:txBody>
      </p:sp>
      <p:sp>
        <p:nvSpPr>
          <p:cNvPr id="101" name="正方形/長方形 100"/>
          <p:cNvSpPr/>
          <p:nvPr/>
        </p:nvSpPr>
        <p:spPr>
          <a:xfrm>
            <a:off x="277212" y="5184786"/>
            <a:ext cx="388529" cy="258435"/>
          </a:xfrm>
          <a:prstGeom prst="rect">
            <a:avLst/>
          </a:prstGeom>
          <a:solidFill>
            <a:srgbClr val="BBE0E3"/>
          </a:solidFill>
          <a:ln w="317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2" name="正方形/長方形 101"/>
          <p:cNvSpPr/>
          <p:nvPr/>
        </p:nvSpPr>
        <p:spPr>
          <a:xfrm>
            <a:off x="293791" y="5995902"/>
            <a:ext cx="355369" cy="300454"/>
          </a:xfrm>
          <a:prstGeom prst="rect">
            <a:avLst/>
          </a:prstGeom>
          <a:solidFill>
            <a:srgbClr val="FF7171"/>
          </a:solidFill>
          <a:ln w="317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3" name="正方形/長方形 102"/>
          <p:cNvSpPr/>
          <p:nvPr/>
        </p:nvSpPr>
        <p:spPr>
          <a:xfrm>
            <a:off x="793176" y="5840099"/>
            <a:ext cx="355369" cy="300454"/>
          </a:xfrm>
          <a:prstGeom prst="rect">
            <a:avLst/>
          </a:prstGeom>
          <a:solidFill>
            <a:srgbClr val="FF7171"/>
          </a:solidFill>
          <a:ln w="317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5" name="正方形/長方形 104"/>
          <p:cNvSpPr/>
          <p:nvPr/>
        </p:nvSpPr>
        <p:spPr>
          <a:xfrm>
            <a:off x="776595" y="5182965"/>
            <a:ext cx="388529" cy="258435"/>
          </a:xfrm>
          <a:prstGeom prst="rect">
            <a:avLst/>
          </a:prstGeom>
          <a:solidFill>
            <a:srgbClr val="BBE0E3"/>
          </a:solidFill>
          <a:ln w="317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106" name="直線矢印コネクタ 105"/>
          <p:cNvCxnSpPr>
            <a:stCxn id="101" idx="2"/>
            <a:endCxn id="102" idx="0"/>
          </p:cNvCxnSpPr>
          <p:nvPr/>
        </p:nvCxnSpPr>
        <p:spPr>
          <a:xfrm flipH="1">
            <a:off x="471476" y="5443221"/>
            <a:ext cx="1" cy="552681"/>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7" name="直線矢印コネクタ 106"/>
          <p:cNvCxnSpPr>
            <a:stCxn id="105" idx="2"/>
            <a:endCxn id="103" idx="0"/>
          </p:cNvCxnSpPr>
          <p:nvPr/>
        </p:nvCxnSpPr>
        <p:spPr>
          <a:xfrm>
            <a:off x="970860" y="5441400"/>
            <a:ext cx="1" cy="398699"/>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08" name="グループ化 107"/>
          <p:cNvGrpSpPr/>
          <p:nvPr/>
        </p:nvGrpSpPr>
        <p:grpSpPr>
          <a:xfrm>
            <a:off x="2927915" y="1080595"/>
            <a:ext cx="452387" cy="452387"/>
            <a:chOff x="801868" y="2156059"/>
            <a:chExt cx="452387" cy="452387"/>
          </a:xfrm>
          <a:solidFill>
            <a:schemeClr val="accent1">
              <a:lumMod val="90000"/>
            </a:schemeClr>
          </a:solidFill>
        </p:grpSpPr>
        <p:sp>
          <p:nvSpPr>
            <p:cNvPr id="109" name="円/楕円 108"/>
            <p:cNvSpPr/>
            <p:nvPr/>
          </p:nvSpPr>
          <p:spPr>
            <a:xfrm>
              <a:off x="801868" y="2156059"/>
              <a:ext cx="452387" cy="45238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0" name="テキスト ボックス 109"/>
            <p:cNvSpPr txBox="1"/>
            <p:nvPr/>
          </p:nvSpPr>
          <p:spPr>
            <a:xfrm>
              <a:off x="865598" y="2197586"/>
              <a:ext cx="324251" cy="400110"/>
            </a:xfrm>
            <a:prstGeom prst="rect">
              <a:avLst/>
            </a:prstGeom>
            <a:noFill/>
          </p:spPr>
          <p:txBody>
            <a:bodyPr wrap="square" rtlCol="0">
              <a:spAutoFit/>
            </a:bodyPr>
            <a:lstStyle/>
            <a:p>
              <a:pPr algn="ctr"/>
              <a:r>
                <a:rPr kumimoji="1" lang="en-US" altLang="ja-JP" sz="2000" dirty="0" smtClean="0"/>
                <a:t>1</a:t>
              </a:r>
              <a:endParaRPr kumimoji="1" lang="ja-JP" altLang="en-US" sz="2000" dirty="0"/>
            </a:p>
          </p:txBody>
        </p:sp>
      </p:grpSp>
      <p:grpSp>
        <p:nvGrpSpPr>
          <p:cNvPr id="114" name="グループ化 113"/>
          <p:cNvGrpSpPr/>
          <p:nvPr/>
        </p:nvGrpSpPr>
        <p:grpSpPr>
          <a:xfrm>
            <a:off x="6671776" y="4787000"/>
            <a:ext cx="452387" cy="452387"/>
            <a:chOff x="801868" y="2156059"/>
            <a:chExt cx="452387" cy="452387"/>
          </a:xfrm>
          <a:solidFill>
            <a:schemeClr val="accent1">
              <a:lumMod val="90000"/>
            </a:schemeClr>
          </a:solidFill>
        </p:grpSpPr>
        <p:sp>
          <p:nvSpPr>
            <p:cNvPr id="115" name="円/楕円 114"/>
            <p:cNvSpPr/>
            <p:nvPr/>
          </p:nvSpPr>
          <p:spPr>
            <a:xfrm>
              <a:off x="801868" y="2156059"/>
              <a:ext cx="452387" cy="45238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6" name="テキスト ボックス 115"/>
            <p:cNvSpPr txBox="1"/>
            <p:nvPr/>
          </p:nvSpPr>
          <p:spPr>
            <a:xfrm>
              <a:off x="865598" y="2197586"/>
              <a:ext cx="324251" cy="400110"/>
            </a:xfrm>
            <a:prstGeom prst="rect">
              <a:avLst/>
            </a:prstGeom>
            <a:noFill/>
          </p:spPr>
          <p:txBody>
            <a:bodyPr wrap="square" rtlCol="0">
              <a:spAutoFit/>
            </a:bodyPr>
            <a:lstStyle/>
            <a:p>
              <a:pPr algn="ctr"/>
              <a:r>
                <a:rPr kumimoji="1" lang="en-US" altLang="ja-JP" sz="2000" dirty="0" smtClean="0"/>
                <a:t>2</a:t>
              </a:r>
              <a:endParaRPr kumimoji="1" lang="ja-JP" altLang="en-US" sz="2000" dirty="0"/>
            </a:p>
          </p:txBody>
        </p:sp>
      </p:grpSp>
      <p:grpSp>
        <p:nvGrpSpPr>
          <p:cNvPr id="117" name="グループ化 116"/>
          <p:cNvGrpSpPr/>
          <p:nvPr/>
        </p:nvGrpSpPr>
        <p:grpSpPr>
          <a:xfrm>
            <a:off x="2306726" y="4383824"/>
            <a:ext cx="452387" cy="452387"/>
            <a:chOff x="801868" y="2156059"/>
            <a:chExt cx="452387" cy="452387"/>
          </a:xfrm>
          <a:solidFill>
            <a:schemeClr val="accent1">
              <a:lumMod val="90000"/>
            </a:schemeClr>
          </a:solidFill>
        </p:grpSpPr>
        <p:sp>
          <p:nvSpPr>
            <p:cNvPr id="118" name="円/楕円 117"/>
            <p:cNvSpPr/>
            <p:nvPr/>
          </p:nvSpPr>
          <p:spPr>
            <a:xfrm>
              <a:off x="801868" y="2156059"/>
              <a:ext cx="452387" cy="45238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9" name="テキスト ボックス 118"/>
            <p:cNvSpPr txBox="1"/>
            <p:nvPr/>
          </p:nvSpPr>
          <p:spPr>
            <a:xfrm>
              <a:off x="865598" y="2197586"/>
              <a:ext cx="324251" cy="400110"/>
            </a:xfrm>
            <a:prstGeom prst="rect">
              <a:avLst/>
            </a:prstGeom>
            <a:noFill/>
          </p:spPr>
          <p:txBody>
            <a:bodyPr wrap="square" rtlCol="0">
              <a:spAutoFit/>
            </a:bodyPr>
            <a:lstStyle/>
            <a:p>
              <a:pPr algn="ctr"/>
              <a:r>
                <a:rPr kumimoji="1" lang="en-US" altLang="ja-JP" sz="2000" dirty="0" smtClean="0"/>
                <a:t>3</a:t>
              </a:r>
              <a:endParaRPr kumimoji="1" lang="ja-JP" altLang="en-US" sz="2000" dirty="0"/>
            </a:p>
          </p:txBody>
        </p:sp>
      </p:grpSp>
      <p:sp>
        <p:nvSpPr>
          <p:cNvPr id="120" name="Text Box 39"/>
          <p:cNvSpPr txBox="1">
            <a:spLocks noChangeArrowheads="1"/>
          </p:cNvSpPr>
          <p:nvPr/>
        </p:nvSpPr>
        <p:spPr bwMode="auto">
          <a:xfrm>
            <a:off x="-401037" y="4428665"/>
            <a:ext cx="273981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ja-JP" sz="2000" dirty="0" smtClean="0"/>
              <a:t>ILC</a:t>
            </a:r>
          </a:p>
        </p:txBody>
      </p:sp>
      <p:sp>
        <p:nvSpPr>
          <p:cNvPr id="59" name="Text Box 39"/>
          <p:cNvSpPr txBox="1">
            <a:spLocks noChangeArrowheads="1"/>
          </p:cNvSpPr>
          <p:nvPr/>
        </p:nvSpPr>
        <p:spPr bwMode="auto">
          <a:xfrm>
            <a:off x="2872384" y="2876099"/>
            <a:ext cx="3301295"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ja-JP" altLang="en-US" sz="2000" dirty="0" smtClean="0"/>
              <a:t>検出ツール</a:t>
            </a:r>
            <a:r>
              <a:rPr lang="en-US" altLang="ja-JP" sz="2000" dirty="0" smtClean="0"/>
              <a:t>NiCad</a:t>
            </a:r>
            <a:endParaRPr lang="en-US" altLang="ja-JP" sz="2000" dirty="0"/>
          </a:p>
        </p:txBody>
      </p:sp>
    </p:spTree>
    <p:extLst>
      <p:ext uri="{BB962C8B-B14F-4D97-AF65-F5344CB8AC3E}">
        <p14:creationId xmlns:p14="http://schemas.microsoft.com/office/powerpoint/2010/main" val="23661457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ケーススタディ</a:t>
            </a:r>
            <a:r>
              <a:rPr kumimoji="1" lang="en-US" altLang="ja-JP" dirty="0" smtClean="0"/>
              <a:t>: </a:t>
            </a:r>
            <a:r>
              <a:rPr kumimoji="1" lang="ja-JP" altLang="en-US" dirty="0" smtClean="0"/>
              <a:t>対象</a:t>
            </a:r>
            <a:endParaRPr kumimoji="1" lang="ja-JP" altLang="en-US"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16</a:t>
            </a:fld>
            <a:endParaRPr kumimoji="1" lang="ja-JP" altLang="en-US" dirty="0"/>
          </a:p>
        </p:txBody>
      </p:sp>
      <p:sp>
        <p:nvSpPr>
          <p:cNvPr id="5" name="テキスト ボックス 4"/>
          <p:cNvSpPr txBox="1"/>
          <p:nvPr/>
        </p:nvSpPr>
        <p:spPr>
          <a:xfrm>
            <a:off x="457200" y="1196687"/>
            <a:ext cx="7880940" cy="461665"/>
          </a:xfrm>
          <a:prstGeom prst="rect">
            <a:avLst/>
          </a:prstGeom>
          <a:noFill/>
        </p:spPr>
        <p:txBody>
          <a:bodyPr wrap="none" rtlCol="0">
            <a:spAutoFit/>
          </a:bodyPr>
          <a:lstStyle/>
          <a:p>
            <a:r>
              <a:rPr kumimoji="1" lang="en-US" altLang="ja-JP" sz="2400" dirty="0" smtClean="0"/>
              <a:t>HTML</a:t>
            </a:r>
            <a:r>
              <a:rPr kumimoji="1" lang="ja-JP" altLang="en-US" sz="2400" dirty="0" smtClean="0"/>
              <a:t>と</a:t>
            </a:r>
            <a:r>
              <a:rPr kumimoji="1" lang="en-US" altLang="ja-JP" sz="2400" dirty="0" smtClean="0"/>
              <a:t>JavaScript</a:t>
            </a:r>
            <a:r>
              <a:rPr kumimoji="1" lang="ja-JP" altLang="en-US" sz="2400" dirty="0" smtClean="0"/>
              <a:t>で記述されたウェブアプリケーションを利用</a:t>
            </a:r>
            <a:endParaRPr kumimoji="1" lang="ja-JP" altLang="en-US" sz="2400" dirty="0"/>
          </a:p>
        </p:txBody>
      </p:sp>
      <p:sp>
        <p:nvSpPr>
          <p:cNvPr id="7" name="テキスト ボックス 6"/>
          <p:cNvSpPr txBox="1"/>
          <p:nvPr/>
        </p:nvSpPr>
        <p:spPr>
          <a:xfrm>
            <a:off x="716961" y="1790124"/>
            <a:ext cx="7411003" cy="769441"/>
          </a:xfrm>
          <a:prstGeom prst="rect">
            <a:avLst/>
          </a:prstGeom>
          <a:noFill/>
        </p:spPr>
        <p:txBody>
          <a:bodyPr wrap="none" rtlCol="0">
            <a:spAutoFit/>
          </a:bodyPr>
          <a:lstStyle/>
          <a:p>
            <a:pPr marL="342900" indent="-342900">
              <a:buFont typeface="Arial" panose="020B0604020202020204" pitchFamily="34" charset="0"/>
              <a:buChar char="•"/>
            </a:pPr>
            <a:r>
              <a:rPr lang="ja-JP" altLang="en-US" sz="2200" dirty="0" smtClean="0"/>
              <a:t>コードクローン検出には</a:t>
            </a:r>
            <a:r>
              <a:rPr lang="en-US" altLang="ja-JP" sz="2200" dirty="0" smtClean="0"/>
              <a:t>NiCad[2]</a:t>
            </a:r>
            <a:r>
              <a:rPr lang="ja-JP" altLang="en-US" sz="2200" dirty="0" smtClean="0"/>
              <a:t>を利用</a:t>
            </a:r>
            <a:endParaRPr lang="en-US" altLang="ja-JP" sz="2200" dirty="0" smtClean="0"/>
          </a:p>
          <a:p>
            <a:pPr marL="342900" indent="-342900">
              <a:buFont typeface="Arial" panose="020B0604020202020204" pitchFamily="34" charset="0"/>
              <a:buChar char="•"/>
            </a:pPr>
            <a:r>
              <a:rPr lang="ja-JP" altLang="en-US" sz="2200" dirty="0" smtClean="0"/>
              <a:t>フレームワーク</a:t>
            </a:r>
            <a:r>
              <a:rPr lang="ja-JP" altLang="en-US" sz="2200" dirty="0"/>
              <a:t>に</a:t>
            </a:r>
            <a:r>
              <a:rPr lang="en-US" altLang="ja-JP" sz="2200" dirty="0" smtClean="0"/>
              <a:t>AngularJS</a:t>
            </a:r>
            <a:r>
              <a:rPr lang="ja-JP" altLang="en-US" sz="2200" dirty="0" smtClean="0"/>
              <a:t>を用いているプロジェクト</a:t>
            </a:r>
            <a:r>
              <a:rPr lang="ja-JP" altLang="en-US" sz="2200" dirty="0"/>
              <a:t>を</a:t>
            </a:r>
            <a:r>
              <a:rPr lang="ja-JP" altLang="en-US" sz="2200" dirty="0" smtClean="0"/>
              <a:t>選択</a:t>
            </a:r>
            <a:endParaRPr lang="en-US" altLang="ja-JP" sz="2200" dirty="0"/>
          </a:p>
        </p:txBody>
      </p:sp>
      <p:graphicFrame>
        <p:nvGraphicFramePr>
          <p:cNvPr id="8" name="表 7"/>
          <p:cNvGraphicFramePr>
            <a:graphicFrameLocks noGrp="1"/>
          </p:cNvGraphicFramePr>
          <p:nvPr>
            <p:extLst>
              <p:ext uri="{D42A27DB-BD31-4B8C-83A1-F6EECF244321}">
                <p14:modId xmlns:p14="http://schemas.microsoft.com/office/powerpoint/2010/main" val="3697190902"/>
              </p:ext>
            </p:extLst>
          </p:nvPr>
        </p:nvGraphicFramePr>
        <p:xfrm>
          <a:off x="317501" y="2976411"/>
          <a:ext cx="8434388" cy="1247775"/>
        </p:xfrm>
        <a:graphic>
          <a:graphicData uri="http://schemas.openxmlformats.org/drawingml/2006/table">
            <a:tbl>
              <a:tblPr>
                <a:tableStyleId>{5C22544A-7EE6-4342-B048-85BDC9FD1C3A}</a:tableStyleId>
              </a:tblPr>
              <a:tblGrid>
                <a:gridCol w="1600199"/>
                <a:gridCol w="1616412"/>
                <a:gridCol w="1739259"/>
                <a:gridCol w="1739259"/>
                <a:gridCol w="1739259"/>
              </a:tblGrid>
              <a:tr h="171450">
                <a:tc>
                  <a:txBody>
                    <a:bodyPr/>
                    <a:lstStyle/>
                    <a:p>
                      <a:pPr algn="ctr" fontAlgn="b"/>
                      <a:r>
                        <a:rPr lang="ja-JP" altLang="en-US"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プロジェクト名</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pPr algn="ctr" fontAlgn="b"/>
                      <a:r>
                        <a:rPr lang="ja-JP" altLang="en-US"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ファイル数</a:t>
                      </a:r>
                      <a:endPar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endParaRPr>
                    </a:p>
                    <a:p>
                      <a:pPr algn="ct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(HTML)</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pPr algn="ctr" fontAlgn="b"/>
                      <a:r>
                        <a:rPr lang="en-US"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LOC</a:t>
                      </a:r>
                    </a:p>
                    <a:p>
                      <a:pPr algn="ctr" fontAlgn="b"/>
                      <a:r>
                        <a:rPr lang="en-US"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(HTML)</a:t>
                      </a:r>
                      <a:endParaRPr 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pPr algn="ctr" fontAlgn="b"/>
                      <a:r>
                        <a:rPr lang="ja-JP" altLang="en-US"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ファイル数</a:t>
                      </a:r>
                      <a:endPar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endParaRPr>
                    </a:p>
                    <a:p>
                      <a:pPr algn="ctr" fontAlgn="b"/>
                      <a:r>
                        <a:rPr lang="en-US"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(JavaScript)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pPr algn="ctr" fontAlgn="b"/>
                      <a:r>
                        <a:rPr lang="en-US"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LOC</a:t>
                      </a:r>
                    </a:p>
                    <a:p>
                      <a:pPr algn="ctr" fontAlgn="b"/>
                      <a:r>
                        <a:rPr lang="en-US"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(JavaScript)</a:t>
                      </a:r>
                      <a:endParaRPr 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r>
              <a:tr h="171450">
                <a:tc>
                  <a:txBody>
                    <a:bodyPr/>
                    <a:lstStyle/>
                    <a:p>
                      <a:pPr algn="ct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Webogram</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100</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6,146</a:t>
                      </a:r>
                      <a:endParaRPr 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811</a:t>
                      </a:r>
                      <a:endParaRPr 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224,140</a:t>
                      </a:r>
                      <a:endParaRPr 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71450">
                <a:tc>
                  <a:txBody>
                    <a:bodyPr/>
                    <a:lstStyle/>
                    <a:p>
                      <a:pPr algn="ct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DuckieTV</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67</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3,404</a:t>
                      </a:r>
                      <a:endParaRPr 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204</a:t>
                      </a:r>
                      <a:endParaRPr 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67,485</a:t>
                      </a:r>
                      <a:endParaRPr 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9" name="テキスト ボックス 8"/>
          <p:cNvSpPr txBox="1"/>
          <p:nvPr/>
        </p:nvSpPr>
        <p:spPr>
          <a:xfrm>
            <a:off x="780600" y="5388705"/>
            <a:ext cx="7752250" cy="400110"/>
          </a:xfrm>
          <a:prstGeom prst="rect">
            <a:avLst/>
          </a:prstGeom>
          <a:noFill/>
        </p:spPr>
        <p:txBody>
          <a:bodyPr wrap="none" rtlCol="0">
            <a:spAutoFit/>
          </a:bodyPr>
          <a:lstStyle/>
          <a:p>
            <a:r>
              <a:rPr kumimoji="1" lang="en-US" altLang="ja-JP" sz="2000" dirty="0" smtClean="0"/>
              <a:t>Webogram : </a:t>
            </a:r>
            <a:r>
              <a:rPr kumimoji="1" lang="ja-JP" altLang="en-US" sz="2000" dirty="0" smtClean="0"/>
              <a:t>チャットアプリ         </a:t>
            </a:r>
            <a:r>
              <a:rPr lang="en-US" altLang="ja-JP" sz="2000" dirty="0" smtClean="0"/>
              <a:t>DuckieTV</a:t>
            </a:r>
            <a:r>
              <a:rPr lang="en-US" altLang="ja-JP" sz="2000" dirty="0"/>
              <a:t> </a:t>
            </a:r>
            <a:r>
              <a:rPr lang="en-US" altLang="ja-JP" sz="2000" dirty="0" smtClean="0"/>
              <a:t>: </a:t>
            </a:r>
            <a:r>
              <a:rPr lang="ja-JP" altLang="en-US" sz="2000" dirty="0" smtClean="0"/>
              <a:t>テレビ番組の情報管理アプリ</a:t>
            </a:r>
            <a:endParaRPr kumimoji="1" lang="ja-JP" altLang="en-US" sz="2000" dirty="0"/>
          </a:p>
        </p:txBody>
      </p:sp>
      <p:graphicFrame>
        <p:nvGraphicFramePr>
          <p:cNvPr id="12" name="表 11"/>
          <p:cNvGraphicFramePr>
            <a:graphicFrameLocks noGrp="1"/>
          </p:cNvGraphicFramePr>
          <p:nvPr>
            <p:extLst>
              <p:ext uri="{D42A27DB-BD31-4B8C-83A1-F6EECF244321}">
                <p14:modId xmlns:p14="http://schemas.microsoft.com/office/powerpoint/2010/main" val="3820703859"/>
              </p:ext>
            </p:extLst>
          </p:nvPr>
        </p:nvGraphicFramePr>
        <p:xfrm>
          <a:off x="317499" y="4398780"/>
          <a:ext cx="8470901" cy="942975"/>
        </p:xfrm>
        <a:graphic>
          <a:graphicData uri="http://schemas.openxmlformats.org/drawingml/2006/table">
            <a:tbl>
              <a:tblPr>
                <a:tableStyleId>{5C22544A-7EE6-4342-B048-85BDC9FD1C3A}</a:tableStyleId>
              </a:tblPr>
              <a:tblGrid>
                <a:gridCol w="1632481"/>
                <a:gridCol w="3367793"/>
                <a:gridCol w="3470627"/>
              </a:tblGrid>
              <a:tr h="171450">
                <a:tc>
                  <a:txBody>
                    <a:bodyPr/>
                    <a:lstStyle/>
                    <a:p>
                      <a:pPr algn="ctr" fontAlgn="b"/>
                      <a:r>
                        <a:rPr lang="ja-JP" altLang="en-US" sz="2000" u="none" strike="noStrike" dirty="0" smtClean="0">
                          <a:solidFill>
                            <a:schemeClr val="tx1"/>
                          </a:solidFill>
                          <a:effectLst/>
                        </a:rPr>
                        <a:t>プロジェクト名</a:t>
                      </a:r>
                      <a:endParaRPr 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90000"/>
                      </a:schemeClr>
                    </a:solidFill>
                  </a:tcPr>
                </a:tc>
                <a:tc>
                  <a:txBody>
                    <a:bodyPr/>
                    <a:lstStyle/>
                    <a:p>
                      <a:pPr algn="ct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HTML</a:t>
                      </a:r>
                      <a:r>
                        <a:rPr lang="ja-JP" altLang="en-US"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クローンセット数</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90000"/>
                      </a:schemeClr>
                    </a:solidFill>
                  </a:tcPr>
                </a:tc>
                <a:tc>
                  <a:txBody>
                    <a:bodyPr/>
                    <a:lstStyle/>
                    <a:p>
                      <a:pPr algn="ctr" fontAlgn="b"/>
                      <a:r>
                        <a:rPr lang="en-US"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JavaScript</a:t>
                      </a:r>
                      <a:r>
                        <a:rPr lang="ja-JP" altLang="en-US"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クローンセット数</a:t>
                      </a:r>
                      <a:endParaRPr 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90000"/>
                      </a:schemeClr>
                    </a:solidFill>
                  </a:tcPr>
                </a:tc>
              </a:tr>
              <a:tr h="171450">
                <a:tc>
                  <a:txBody>
                    <a:bodyPr/>
                    <a:lstStyle/>
                    <a:p>
                      <a:pPr algn="ct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Webogram</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97</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44</a:t>
                      </a:r>
                      <a:endParaRPr 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71450">
                <a:tc>
                  <a:txBody>
                    <a:bodyPr/>
                    <a:lstStyle/>
                    <a:p>
                      <a:pPr algn="ct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DuckieTV</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11</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65</a:t>
                      </a:r>
                      <a:endParaRPr 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0" name="テキスト ボックス 9"/>
          <p:cNvSpPr txBox="1"/>
          <p:nvPr/>
        </p:nvSpPr>
        <p:spPr>
          <a:xfrm>
            <a:off x="104915" y="6101482"/>
            <a:ext cx="8962886" cy="276999"/>
          </a:xfrm>
          <a:prstGeom prst="rect">
            <a:avLst/>
          </a:prstGeom>
          <a:solidFill>
            <a:srgbClr val="FFFFCC"/>
          </a:solidFill>
          <a:ln>
            <a:solidFill>
              <a:schemeClr val="tx1"/>
            </a:solidFill>
          </a:ln>
        </p:spPr>
        <p:txBody>
          <a:bodyPr wrap="square" rtlCol="0">
            <a:spAutoFit/>
          </a:bodyPr>
          <a:lstStyle/>
          <a:p>
            <a:r>
              <a:rPr kumimoji="1" lang="en-US" altLang="ja-JP" sz="1200" dirty="0" smtClean="0"/>
              <a:t>[2</a:t>
            </a:r>
            <a:r>
              <a:rPr lang="en-US" altLang="ja-JP" sz="1200" dirty="0" smtClean="0"/>
              <a:t>] </a:t>
            </a:r>
            <a:r>
              <a:rPr lang="en-US" altLang="ja-JP" sz="1200" dirty="0"/>
              <a:t>Roy, C.K</a:t>
            </a:r>
            <a:r>
              <a:rPr lang="en-US" altLang="ja-JP" sz="1200" dirty="0" smtClean="0"/>
              <a:t>. et al. ”NICAD</a:t>
            </a:r>
            <a:r>
              <a:rPr lang="en-US" altLang="ja-JP" sz="1200" dirty="0"/>
              <a:t>: Accurate Detection of Near-Miss Intentional Clones Using Flexible Pretty-Printing and Code Normalization</a:t>
            </a:r>
            <a:r>
              <a:rPr lang="en-US" altLang="ja-JP" sz="1200" dirty="0" smtClean="0"/>
              <a:t>”, </a:t>
            </a:r>
            <a:r>
              <a:rPr lang="en-US" altLang="ja-JP" sz="1200" i="1" dirty="0" smtClean="0"/>
              <a:t>ICPC'08</a:t>
            </a:r>
            <a:endParaRPr lang="en-US" altLang="ja-JP" sz="1200" dirty="0" smtClean="0"/>
          </a:p>
        </p:txBody>
      </p:sp>
    </p:spTree>
    <p:extLst>
      <p:ext uri="{BB962C8B-B14F-4D97-AF65-F5344CB8AC3E}">
        <p14:creationId xmlns:p14="http://schemas.microsoft.com/office/powerpoint/2010/main" val="349648346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ケーススタディ</a:t>
            </a:r>
            <a:r>
              <a:rPr kumimoji="1" lang="en-US" altLang="ja-JP" dirty="0" smtClean="0"/>
              <a:t>: </a:t>
            </a:r>
            <a:r>
              <a:rPr kumimoji="1" lang="ja-JP" altLang="en-US" dirty="0" smtClean="0"/>
              <a:t>結果</a:t>
            </a:r>
            <a:r>
              <a:rPr kumimoji="1" lang="en-US" altLang="ja-JP" dirty="0" smtClean="0"/>
              <a:t>(1/3)</a:t>
            </a:r>
            <a:endParaRPr kumimoji="1" lang="ja-JP" altLang="en-US"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17</a:t>
            </a:fld>
            <a:endParaRPr kumimoji="1" lang="ja-JP" altLang="en-US" dirty="0"/>
          </a:p>
        </p:txBody>
      </p:sp>
      <p:sp>
        <p:nvSpPr>
          <p:cNvPr id="9" name="テキスト ボックス 8"/>
          <p:cNvSpPr txBox="1"/>
          <p:nvPr/>
        </p:nvSpPr>
        <p:spPr>
          <a:xfrm>
            <a:off x="444500" y="1118057"/>
            <a:ext cx="4003212" cy="430887"/>
          </a:xfrm>
          <a:prstGeom prst="rect">
            <a:avLst/>
          </a:prstGeom>
          <a:noFill/>
          <a:ln>
            <a:solidFill>
              <a:schemeClr val="tx1"/>
            </a:solidFill>
          </a:ln>
        </p:spPr>
        <p:txBody>
          <a:bodyPr wrap="none" rtlCol="0">
            <a:spAutoFit/>
          </a:bodyPr>
          <a:lstStyle/>
          <a:p>
            <a:pPr marL="457200" indent="-457200">
              <a:buFont typeface="+mj-lt"/>
              <a:buAutoNum type="arabicPeriod"/>
            </a:pPr>
            <a:r>
              <a:rPr lang="en-US" altLang="ja-JP" sz="2200" dirty="0" smtClean="0"/>
              <a:t>ILC</a:t>
            </a:r>
            <a:r>
              <a:rPr lang="ja-JP" altLang="en-US" sz="2200" dirty="0" smtClean="0"/>
              <a:t>はどの程度存在するか？</a:t>
            </a:r>
            <a:endParaRPr kumimoji="1" lang="ja-JP" altLang="en-US" sz="2200" dirty="0" smtClean="0"/>
          </a:p>
        </p:txBody>
      </p:sp>
      <p:graphicFrame>
        <p:nvGraphicFramePr>
          <p:cNvPr id="10" name="表 9"/>
          <p:cNvGraphicFramePr>
            <a:graphicFrameLocks noGrp="1"/>
          </p:cNvGraphicFramePr>
          <p:nvPr>
            <p:extLst>
              <p:ext uri="{D42A27DB-BD31-4B8C-83A1-F6EECF244321}">
                <p14:modId xmlns:p14="http://schemas.microsoft.com/office/powerpoint/2010/main" val="1527759221"/>
              </p:ext>
            </p:extLst>
          </p:nvPr>
        </p:nvGraphicFramePr>
        <p:xfrm>
          <a:off x="834872" y="1852613"/>
          <a:ext cx="7178828" cy="3457575"/>
        </p:xfrm>
        <a:graphic>
          <a:graphicData uri="http://schemas.openxmlformats.org/drawingml/2006/table">
            <a:tbl>
              <a:tblPr>
                <a:tableStyleId>{5C22544A-7EE6-4342-B048-85BDC9FD1C3A}</a:tableStyleId>
              </a:tblPr>
              <a:tblGrid>
                <a:gridCol w="2262914"/>
                <a:gridCol w="2007614"/>
                <a:gridCol w="1025092"/>
                <a:gridCol w="1883208"/>
              </a:tblGrid>
              <a:tr h="171450">
                <a:tc>
                  <a:txBody>
                    <a:bodyPr/>
                    <a:lstStyle/>
                    <a:p>
                      <a:pPr algn="ctr" fontAlgn="b"/>
                      <a:r>
                        <a:rPr lang="ja-JP" altLang="en-US"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プロジェクト名</a:t>
                      </a:r>
                      <a:endParaRPr 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90000"/>
                      </a:schemeClr>
                    </a:solidFill>
                  </a:tcPr>
                </a:tc>
                <a:tc>
                  <a:txBody>
                    <a:bodyPr/>
                    <a:lstStyle/>
                    <a:p>
                      <a:pPr algn="ctr" fontAlgn="b"/>
                      <a:r>
                        <a:rPr lang="en-US" altLang="ja-JP" sz="2000" b="0" i="0" u="none" strike="noStrike" dirty="0" smtClean="0">
                          <a:solidFill>
                            <a:schemeClr val="tx1"/>
                          </a:solidFill>
                          <a:effectLst/>
                          <a:latin typeface="+mn-lt"/>
                          <a:ea typeface="+mn-ea"/>
                        </a:rPr>
                        <a:t>ILC</a:t>
                      </a:r>
                      <a:r>
                        <a:rPr lang="ja-JP" altLang="en-US" sz="2000" b="0" i="0" u="none" strike="noStrike" dirty="0" smtClean="0">
                          <a:solidFill>
                            <a:schemeClr val="tx1"/>
                          </a:solidFill>
                          <a:effectLst/>
                          <a:latin typeface="+mn-lt"/>
                          <a:ea typeface="+mn-ea"/>
                        </a:rPr>
                        <a:t>セット番号</a:t>
                      </a:r>
                      <a:endParaRPr 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90000"/>
                      </a:schemeClr>
                    </a:solidFill>
                  </a:tcPr>
                </a:tc>
                <a:tc>
                  <a:txBody>
                    <a:bodyPr/>
                    <a:lstStyle/>
                    <a:p>
                      <a:pPr algn="ct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ILC</a:t>
                      </a:r>
                      <a:r>
                        <a:rPr lang="ja-JP" altLang="en-US"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数</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90000"/>
                      </a:schemeClr>
                    </a:solidFill>
                  </a:tcPr>
                </a:tc>
                <a:tc>
                  <a:txBody>
                    <a:bodyPr/>
                    <a:lstStyle/>
                    <a:p>
                      <a:pPr algn="ctr" fontAlgn="b"/>
                      <a:r>
                        <a:rPr lang="ja-JP" altLang="en-US"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構成コード片数</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90000"/>
                      </a:schemeClr>
                    </a:solidFill>
                  </a:tcPr>
                </a:tc>
              </a:tr>
              <a:tr h="171450">
                <a:tc>
                  <a:txBody>
                    <a:bodyPr/>
                    <a:lstStyle/>
                    <a:p>
                      <a:pPr algn="ctr" fontAlgn="b"/>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1</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2</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2</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71450">
                <a:tc>
                  <a:txBody>
                    <a:bodyPr/>
                    <a:lstStyle/>
                    <a:p>
                      <a:pPr algn="ctr" fontAlgn="b"/>
                      <a:endPar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2</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4</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3</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71450">
                <a:tc>
                  <a:txBody>
                    <a:bodyPr/>
                    <a:lstStyle/>
                    <a:p>
                      <a:pPr algn="ctr" fontAlgn="b"/>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3</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2</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3</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3687">
                <a:tc>
                  <a:txBody>
                    <a:bodyPr/>
                    <a:lstStyle/>
                    <a:p>
                      <a:pPr algn="ctr" fontAlgn="b"/>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4</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2</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3</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71450">
                <a:tc>
                  <a:txBody>
                    <a:bodyPr/>
                    <a:lstStyle/>
                    <a:p>
                      <a:pPr algn="ctr" fontAlgn="b"/>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5</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2</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2</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71450">
                <a:tc>
                  <a:txBody>
                    <a:bodyPr/>
                    <a:lstStyle/>
                    <a:p>
                      <a:pPr algn="ctr" fontAlgn="b"/>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6</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2</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2</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71450">
                <a:tc>
                  <a:txBody>
                    <a:bodyPr/>
                    <a:lstStyle/>
                    <a:p>
                      <a:pPr algn="ctr" fontAlgn="b"/>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7</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2</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2</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71450">
                <a:tc>
                  <a:txBody>
                    <a:bodyPr/>
                    <a:lstStyle/>
                    <a:p>
                      <a:pPr algn="ctr" fontAlgn="b"/>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1</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2</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2</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71450">
                <a:tc>
                  <a:txBody>
                    <a:bodyPr/>
                    <a:lstStyle/>
                    <a:p>
                      <a:pPr algn="ctr" fontAlgn="b"/>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2</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2</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2</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71450">
                <a:tc>
                  <a:txBody>
                    <a:bodyPr/>
                    <a:lstStyle/>
                    <a:p>
                      <a:pPr algn="ctr" fontAlgn="b"/>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3</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2</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2</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5" name="テキスト ボックス 14"/>
          <p:cNvSpPr txBox="1"/>
          <p:nvPr/>
        </p:nvSpPr>
        <p:spPr>
          <a:xfrm>
            <a:off x="1709301" y="5610789"/>
            <a:ext cx="5815887" cy="830997"/>
          </a:xfrm>
          <a:prstGeom prst="rect">
            <a:avLst/>
          </a:prstGeom>
          <a:noFill/>
        </p:spPr>
        <p:txBody>
          <a:bodyPr wrap="none" rtlCol="0">
            <a:spAutoFit/>
          </a:bodyPr>
          <a:lstStyle/>
          <a:p>
            <a:r>
              <a:rPr kumimoji="1" lang="en-US" altLang="ja-JP" sz="2400" dirty="0" smtClean="0"/>
              <a:t>Webogram</a:t>
            </a:r>
            <a:r>
              <a:rPr kumimoji="1" lang="ja-JP" altLang="en-US" sz="2400" dirty="0" smtClean="0"/>
              <a:t>からは</a:t>
            </a:r>
            <a:r>
              <a:rPr kumimoji="1" lang="en-US" altLang="ja-JP" sz="2400" dirty="0" smtClean="0"/>
              <a:t>7</a:t>
            </a:r>
            <a:r>
              <a:rPr kumimoji="1" lang="ja-JP" altLang="en-US" sz="2400" dirty="0" smtClean="0"/>
              <a:t>個の</a:t>
            </a:r>
            <a:r>
              <a:rPr kumimoji="1" lang="en-US" altLang="ja-JP" sz="2400" dirty="0" smtClean="0"/>
              <a:t>ILC</a:t>
            </a:r>
            <a:r>
              <a:rPr kumimoji="1" lang="ja-JP" altLang="en-US" sz="2400" dirty="0" smtClean="0"/>
              <a:t>セットが，</a:t>
            </a:r>
            <a:r>
              <a:rPr kumimoji="1" lang="en-US" altLang="ja-JP" sz="2400" dirty="0" smtClean="0"/>
              <a:t/>
            </a:r>
            <a:br>
              <a:rPr kumimoji="1" lang="en-US" altLang="ja-JP" sz="2400" dirty="0" smtClean="0"/>
            </a:br>
            <a:r>
              <a:rPr kumimoji="1" lang="en-US" altLang="ja-JP" sz="2400" dirty="0" smtClean="0"/>
              <a:t>DuckieTV</a:t>
            </a:r>
            <a:r>
              <a:rPr kumimoji="1" lang="ja-JP" altLang="en-US" sz="2400" dirty="0" smtClean="0"/>
              <a:t>からは</a:t>
            </a:r>
            <a:r>
              <a:rPr kumimoji="1" lang="en-US" altLang="ja-JP" sz="2400" dirty="0" smtClean="0"/>
              <a:t>3</a:t>
            </a:r>
            <a:r>
              <a:rPr kumimoji="1" lang="ja-JP" altLang="en-US" sz="2400" dirty="0" smtClean="0"/>
              <a:t>個の</a:t>
            </a:r>
            <a:r>
              <a:rPr kumimoji="1" lang="en-US" altLang="ja-JP" sz="2400" dirty="0" smtClean="0"/>
              <a:t>ILC</a:t>
            </a:r>
            <a:r>
              <a:rPr kumimoji="1" lang="ja-JP" altLang="en-US" sz="2400" dirty="0" smtClean="0"/>
              <a:t>セットが</a:t>
            </a:r>
            <a:r>
              <a:rPr lang="ja-JP" altLang="en-US" sz="2400" dirty="0" smtClean="0"/>
              <a:t>検出され</a:t>
            </a:r>
            <a:r>
              <a:rPr lang="ja-JP" altLang="en-US" sz="2400" dirty="0"/>
              <a:t>た</a:t>
            </a:r>
            <a:endParaRPr kumimoji="1" lang="ja-JP" altLang="en-US" sz="2400" dirty="0"/>
          </a:p>
        </p:txBody>
      </p:sp>
      <p:sp>
        <p:nvSpPr>
          <p:cNvPr id="8" name="テキスト ボックス 7"/>
          <p:cNvSpPr txBox="1"/>
          <p:nvPr/>
        </p:nvSpPr>
        <p:spPr>
          <a:xfrm>
            <a:off x="1266006" y="3037397"/>
            <a:ext cx="1333827" cy="400110"/>
          </a:xfrm>
          <a:prstGeom prst="rect">
            <a:avLst/>
          </a:prstGeom>
          <a:noFill/>
        </p:spPr>
        <p:txBody>
          <a:bodyPr wrap="none" rtlCol="0">
            <a:spAutoFit/>
          </a:bodyPr>
          <a:lstStyle/>
          <a:p>
            <a:r>
              <a:rPr kumimoji="1" lang="en-US" altLang="ja-JP" sz="2000" dirty="0" smtClean="0"/>
              <a:t>Webogram</a:t>
            </a:r>
            <a:endParaRPr kumimoji="1" lang="ja-JP" altLang="en-US" sz="2000" dirty="0"/>
          </a:p>
        </p:txBody>
      </p:sp>
      <p:sp>
        <p:nvSpPr>
          <p:cNvPr id="11" name="テキスト ボックス 10"/>
          <p:cNvSpPr txBox="1"/>
          <p:nvPr/>
        </p:nvSpPr>
        <p:spPr>
          <a:xfrm>
            <a:off x="1352471" y="4665854"/>
            <a:ext cx="1160895" cy="400110"/>
          </a:xfrm>
          <a:prstGeom prst="rect">
            <a:avLst/>
          </a:prstGeom>
          <a:noFill/>
        </p:spPr>
        <p:txBody>
          <a:bodyPr wrap="none" rtlCol="0">
            <a:spAutoFit/>
          </a:bodyPr>
          <a:lstStyle/>
          <a:p>
            <a:r>
              <a:rPr kumimoji="1" lang="en-US" altLang="ja-JP" sz="2000" dirty="0" smtClean="0"/>
              <a:t>DuckieTV</a:t>
            </a:r>
            <a:endParaRPr kumimoji="1" lang="ja-JP" altLang="en-US" sz="2000" dirty="0"/>
          </a:p>
        </p:txBody>
      </p:sp>
    </p:spTree>
    <p:extLst>
      <p:ext uri="{BB962C8B-B14F-4D97-AF65-F5344CB8AC3E}">
        <p14:creationId xmlns:p14="http://schemas.microsoft.com/office/powerpoint/2010/main" val="414602156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ケーススタディ</a:t>
            </a:r>
            <a:r>
              <a:rPr kumimoji="1" lang="en-US" altLang="ja-JP" dirty="0" smtClean="0"/>
              <a:t>: </a:t>
            </a:r>
            <a:r>
              <a:rPr lang="ja-JP" altLang="en-US" dirty="0"/>
              <a:t>結果</a:t>
            </a:r>
            <a:r>
              <a:rPr kumimoji="1" lang="en-US" altLang="ja-JP" dirty="0" smtClean="0"/>
              <a:t>(</a:t>
            </a:r>
            <a:r>
              <a:rPr lang="en-US" altLang="ja-JP" dirty="0" smtClean="0"/>
              <a:t>2/3)</a:t>
            </a:r>
            <a:endParaRPr kumimoji="1" lang="ja-JP" altLang="en-US" dirty="0"/>
          </a:p>
        </p:txBody>
      </p:sp>
      <p:sp>
        <p:nvSpPr>
          <p:cNvPr id="3" name="コンテンツ プレースホルダー 2"/>
          <p:cNvSpPr>
            <a:spLocks noGrp="1"/>
          </p:cNvSpPr>
          <p:nvPr>
            <p:ph idx="1"/>
          </p:nvPr>
        </p:nvSpPr>
        <p:spPr>
          <a:xfrm>
            <a:off x="944107" y="1952398"/>
            <a:ext cx="7564894" cy="542925"/>
          </a:xfrm>
        </p:spPr>
        <p:txBody>
          <a:bodyPr/>
          <a:lstStyle/>
          <a:p>
            <a:pPr marL="0" indent="0">
              <a:buNone/>
            </a:pPr>
            <a:r>
              <a:rPr lang="en-US" altLang="ja-JP" sz="2200" dirty="0"/>
              <a:t>ILC</a:t>
            </a:r>
            <a:r>
              <a:rPr lang="ja-JP" altLang="en-US" sz="2200" dirty="0"/>
              <a:t>を構成するコード片</a:t>
            </a:r>
            <a:r>
              <a:rPr lang="ja-JP" altLang="en-US" sz="2200" dirty="0" smtClean="0"/>
              <a:t>がすべて類似機能</a:t>
            </a:r>
            <a:r>
              <a:rPr lang="ja-JP" altLang="en-US" sz="2200" dirty="0"/>
              <a:t>を実装していたケース</a:t>
            </a:r>
            <a:endParaRPr lang="en-US" altLang="ja-JP" sz="2200"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18</a:t>
            </a:fld>
            <a:endParaRPr kumimoji="1" lang="ja-JP" altLang="en-US" dirty="0"/>
          </a:p>
        </p:txBody>
      </p:sp>
      <p:sp>
        <p:nvSpPr>
          <p:cNvPr id="36" name="正方形/長方形 35"/>
          <p:cNvSpPr/>
          <p:nvPr/>
        </p:nvSpPr>
        <p:spPr>
          <a:xfrm>
            <a:off x="75745" y="2514600"/>
            <a:ext cx="4424009" cy="3872737"/>
          </a:xfrm>
          <a:prstGeom prst="rect">
            <a:avLst/>
          </a:prstGeom>
          <a:no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37" name="テキスト ボックス 36"/>
          <p:cNvSpPr txBox="1"/>
          <p:nvPr/>
        </p:nvSpPr>
        <p:spPr>
          <a:xfrm rot="5400000">
            <a:off x="1342940" y="4041549"/>
            <a:ext cx="441146" cy="400110"/>
          </a:xfrm>
          <a:prstGeom prst="rect">
            <a:avLst/>
          </a:prstGeom>
          <a:noFill/>
        </p:spPr>
        <p:txBody>
          <a:bodyPr wrap="none" rtlCol="0">
            <a:spAutoFit/>
          </a:bodyPr>
          <a:lstStyle/>
          <a:p>
            <a:r>
              <a:rPr kumimoji="1" lang="en-US" altLang="ja-JP" sz="2000" b="1" dirty="0" smtClean="0"/>
              <a:t>…</a:t>
            </a:r>
            <a:endParaRPr kumimoji="1" lang="ja-JP" altLang="en-US" sz="2000" b="1" dirty="0"/>
          </a:p>
        </p:txBody>
      </p:sp>
      <p:sp>
        <p:nvSpPr>
          <p:cNvPr id="38" name="テキスト ボックス 37"/>
          <p:cNvSpPr txBox="1"/>
          <p:nvPr/>
        </p:nvSpPr>
        <p:spPr>
          <a:xfrm rot="5400000">
            <a:off x="1743050" y="5767097"/>
            <a:ext cx="441146" cy="400110"/>
          </a:xfrm>
          <a:prstGeom prst="rect">
            <a:avLst/>
          </a:prstGeom>
          <a:noFill/>
        </p:spPr>
        <p:txBody>
          <a:bodyPr wrap="none" rtlCol="0">
            <a:spAutoFit/>
          </a:bodyPr>
          <a:lstStyle/>
          <a:p>
            <a:r>
              <a:rPr kumimoji="1" lang="en-US" altLang="ja-JP" sz="2000" b="1" dirty="0" smtClean="0"/>
              <a:t>…</a:t>
            </a:r>
            <a:endParaRPr kumimoji="1" lang="ja-JP" altLang="en-US" sz="2000" b="1" dirty="0"/>
          </a:p>
        </p:txBody>
      </p:sp>
      <p:sp>
        <p:nvSpPr>
          <p:cNvPr id="40" name="テキスト ボックス 39"/>
          <p:cNvSpPr txBox="1"/>
          <p:nvPr/>
        </p:nvSpPr>
        <p:spPr>
          <a:xfrm>
            <a:off x="3891448" y="2875953"/>
            <a:ext cx="441146" cy="400110"/>
          </a:xfrm>
          <a:prstGeom prst="rect">
            <a:avLst/>
          </a:prstGeom>
          <a:noFill/>
        </p:spPr>
        <p:txBody>
          <a:bodyPr wrap="none" rtlCol="0">
            <a:spAutoFit/>
          </a:bodyPr>
          <a:lstStyle/>
          <a:p>
            <a:r>
              <a:rPr kumimoji="1" lang="en-US" altLang="ja-JP" sz="2000" b="1" dirty="0" smtClean="0"/>
              <a:t>…</a:t>
            </a:r>
            <a:endParaRPr kumimoji="1" lang="ja-JP" altLang="en-US" sz="2000" b="1" dirty="0"/>
          </a:p>
        </p:txBody>
      </p:sp>
      <p:sp>
        <p:nvSpPr>
          <p:cNvPr id="41" name="テキスト ボックス 40"/>
          <p:cNvSpPr txBox="1"/>
          <p:nvPr/>
        </p:nvSpPr>
        <p:spPr>
          <a:xfrm>
            <a:off x="8525054" y="2875953"/>
            <a:ext cx="367408" cy="400110"/>
          </a:xfrm>
          <a:prstGeom prst="rect">
            <a:avLst/>
          </a:prstGeom>
          <a:noFill/>
        </p:spPr>
        <p:txBody>
          <a:bodyPr wrap="none" rtlCol="0">
            <a:spAutoFit/>
          </a:bodyPr>
          <a:lstStyle/>
          <a:p>
            <a:r>
              <a:rPr kumimoji="1" lang="en-US" altLang="ja-JP" sz="2000" b="1" dirty="0" smtClean="0"/>
              <a:t>…</a:t>
            </a:r>
            <a:endParaRPr kumimoji="1" lang="ja-JP" altLang="en-US" sz="2000" b="1" dirty="0"/>
          </a:p>
        </p:txBody>
      </p:sp>
      <p:sp>
        <p:nvSpPr>
          <p:cNvPr id="48" name="テキスト ボックス 47"/>
          <p:cNvSpPr txBox="1"/>
          <p:nvPr/>
        </p:nvSpPr>
        <p:spPr>
          <a:xfrm rot="5400000">
            <a:off x="6447402" y="5805197"/>
            <a:ext cx="367408" cy="400110"/>
          </a:xfrm>
          <a:prstGeom prst="rect">
            <a:avLst/>
          </a:prstGeom>
          <a:noFill/>
        </p:spPr>
        <p:txBody>
          <a:bodyPr wrap="none" rtlCol="0">
            <a:spAutoFit/>
          </a:bodyPr>
          <a:lstStyle/>
          <a:p>
            <a:r>
              <a:rPr kumimoji="1" lang="en-US" altLang="ja-JP" sz="2000" b="1" dirty="0" smtClean="0"/>
              <a:t>…</a:t>
            </a:r>
            <a:endParaRPr kumimoji="1" lang="ja-JP" altLang="en-US" sz="2000" b="1" dirty="0"/>
          </a:p>
        </p:txBody>
      </p:sp>
      <p:sp>
        <p:nvSpPr>
          <p:cNvPr id="49" name="テキスト ボックス 48"/>
          <p:cNvSpPr txBox="1"/>
          <p:nvPr/>
        </p:nvSpPr>
        <p:spPr>
          <a:xfrm rot="5400000">
            <a:off x="5803818" y="4048678"/>
            <a:ext cx="367408" cy="400110"/>
          </a:xfrm>
          <a:prstGeom prst="rect">
            <a:avLst/>
          </a:prstGeom>
          <a:noFill/>
        </p:spPr>
        <p:txBody>
          <a:bodyPr wrap="none" rtlCol="0">
            <a:spAutoFit/>
          </a:bodyPr>
          <a:lstStyle/>
          <a:p>
            <a:r>
              <a:rPr kumimoji="1" lang="en-US" altLang="ja-JP" sz="2000" b="1" dirty="0" smtClean="0"/>
              <a:t>…</a:t>
            </a:r>
            <a:endParaRPr kumimoji="1" lang="ja-JP" altLang="en-US" sz="2000" b="1" dirty="0"/>
          </a:p>
        </p:txBody>
      </p:sp>
      <p:sp>
        <p:nvSpPr>
          <p:cNvPr id="5" name="正方形/長方形 4"/>
          <p:cNvSpPr/>
          <p:nvPr/>
        </p:nvSpPr>
        <p:spPr>
          <a:xfrm>
            <a:off x="4784818" y="4507406"/>
            <a:ext cx="4075478" cy="1785104"/>
          </a:xfrm>
          <a:prstGeom prst="rect">
            <a:avLst/>
          </a:prstGeom>
          <a:ln w="31750">
            <a:solidFill>
              <a:srgbClr val="FF7171"/>
            </a:solidFill>
          </a:ln>
        </p:spPr>
        <p:txBody>
          <a:bodyPr wrap="square">
            <a:spAutoFit/>
          </a:bodyPr>
          <a:lstStyle/>
          <a:p>
            <a:r>
              <a:rPr lang="ja-JP" altLang="en-US" dirty="0" smtClean="0"/>
              <a:t>$scope</a:t>
            </a:r>
            <a:r>
              <a:rPr lang="ja-JP" altLang="en-US" dirty="0"/>
              <a:t>.</a:t>
            </a:r>
            <a:r>
              <a:rPr lang="ja-JP" altLang="en-US" sz="2000" b="1" dirty="0">
                <a:solidFill>
                  <a:srgbClr val="C00000"/>
                </a:solidFill>
              </a:rPr>
              <a:t>toggleDesktop</a:t>
            </a:r>
            <a:r>
              <a:rPr lang="ja-JP" altLang="en-US" dirty="0"/>
              <a:t> = function (</a:t>
            </a:r>
            <a:r>
              <a:rPr lang="ja-JP" altLang="en-US" dirty="0" smtClean="0"/>
              <a:t>) {</a:t>
            </a:r>
            <a:endParaRPr lang="ja-JP" altLang="en-US" dirty="0"/>
          </a:p>
          <a:p>
            <a:r>
              <a:rPr lang="ja-JP" altLang="en-US" dirty="0" smtClean="0"/>
              <a:t>    $scope</a:t>
            </a:r>
            <a:r>
              <a:rPr lang="ja-JP" altLang="en-US" dirty="0"/>
              <a:t>.notify.desktop = ! $scope.</a:t>
            </a:r>
            <a:r>
              <a:rPr lang="ja-JP" altLang="en-US" dirty="0" smtClean="0"/>
              <a:t>notify</a:t>
            </a:r>
            <a:endParaRPr lang="en-US" altLang="ja-JP" dirty="0" smtClean="0"/>
          </a:p>
          <a:p>
            <a:r>
              <a:rPr lang="ja-JP" altLang="en-US" dirty="0" smtClean="0"/>
              <a:t>    if </a:t>
            </a:r>
            <a:r>
              <a:rPr lang="ja-JP" altLang="en-US" dirty="0"/>
              <a:t>($scope.notify.desktop) {</a:t>
            </a:r>
          </a:p>
          <a:p>
            <a:r>
              <a:rPr lang="ja-JP" altLang="en-US" dirty="0"/>
              <a:t>    </a:t>
            </a:r>
            <a:r>
              <a:rPr lang="ja-JP" altLang="en-US" dirty="0" smtClean="0"/>
              <a:t>    Storage</a:t>
            </a:r>
            <a:r>
              <a:rPr lang="ja-JP" altLang="en-US" dirty="0"/>
              <a:t>.remove ('notify_nodesktop')</a:t>
            </a:r>
            <a:r>
              <a:rPr lang="ja-JP" altLang="en-US" dirty="0" smtClean="0"/>
              <a:t>;</a:t>
            </a:r>
            <a:endParaRPr lang="en-US" altLang="ja-JP" dirty="0" smtClean="0"/>
          </a:p>
          <a:p>
            <a:endParaRPr lang="en-US" altLang="ja-JP" dirty="0" smtClean="0"/>
          </a:p>
          <a:p>
            <a:r>
              <a:rPr lang="ja-JP" altLang="en-US" dirty="0" smtClean="0"/>
              <a:t>}</a:t>
            </a:r>
            <a:endParaRPr lang="ja-JP" altLang="en-US" dirty="0"/>
          </a:p>
        </p:txBody>
      </p:sp>
      <p:sp>
        <p:nvSpPr>
          <p:cNvPr id="51" name="正方形/長方形 50"/>
          <p:cNvSpPr/>
          <p:nvPr/>
        </p:nvSpPr>
        <p:spPr>
          <a:xfrm>
            <a:off x="177905" y="4500730"/>
            <a:ext cx="4215023" cy="1785104"/>
          </a:xfrm>
          <a:prstGeom prst="rect">
            <a:avLst/>
          </a:prstGeom>
          <a:ln w="31750">
            <a:solidFill>
              <a:srgbClr val="FF7171"/>
            </a:solidFill>
          </a:ln>
        </p:spPr>
        <p:txBody>
          <a:bodyPr wrap="square">
            <a:spAutoFit/>
          </a:bodyPr>
          <a:lstStyle/>
          <a:p>
            <a:r>
              <a:rPr lang="ja-JP" altLang="en-US" dirty="0" smtClean="0"/>
              <a:t>$scope</a:t>
            </a:r>
            <a:r>
              <a:rPr lang="ja-JP" altLang="en-US" dirty="0"/>
              <a:t>.</a:t>
            </a:r>
            <a:r>
              <a:rPr lang="ja-JP" altLang="en-US" sz="2000" b="1" dirty="0">
                <a:solidFill>
                  <a:srgbClr val="C00000"/>
                </a:solidFill>
              </a:rPr>
              <a:t>togglePreview</a:t>
            </a:r>
            <a:r>
              <a:rPr lang="ja-JP" altLang="en-US" dirty="0"/>
              <a:t> = function (</a:t>
            </a:r>
            <a:r>
              <a:rPr lang="ja-JP" altLang="en-US" dirty="0" smtClean="0"/>
              <a:t>) {</a:t>
            </a:r>
            <a:endParaRPr lang="ja-JP" altLang="en-US" dirty="0"/>
          </a:p>
          <a:p>
            <a:r>
              <a:rPr lang="ja-JP" altLang="en-US" dirty="0" smtClean="0"/>
              <a:t>    $scope</a:t>
            </a:r>
            <a:r>
              <a:rPr lang="ja-JP" altLang="en-US" dirty="0"/>
              <a:t>.notify.preview = ! $scope.</a:t>
            </a:r>
            <a:r>
              <a:rPr lang="ja-JP" altLang="en-US" dirty="0" smtClean="0"/>
              <a:t>notify</a:t>
            </a:r>
            <a:endParaRPr lang="en-US" altLang="ja-JP" dirty="0" smtClean="0"/>
          </a:p>
          <a:p>
            <a:r>
              <a:rPr lang="ja-JP" altLang="en-US" dirty="0" smtClean="0"/>
              <a:t>    </a:t>
            </a:r>
            <a:r>
              <a:rPr lang="ja-JP" altLang="en-US" dirty="0"/>
              <a:t>if ($scope.notify.preview) {</a:t>
            </a:r>
          </a:p>
          <a:p>
            <a:r>
              <a:rPr lang="ja-JP" altLang="en-US" dirty="0"/>
              <a:t>    </a:t>
            </a:r>
            <a:r>
              <a:rPr lang="ja-JP" altLang="en-US" dirty="0" smtClean="0"/>
              <a:t>    Storage</a:t>
            </a:r>
            <a:r>
              <a:rPr lang="ja-JP" altLang="en-US" dirty="0"/>
              <a:t>.remove ('notify_nopreview')</a:t>
            </a:r>
            <a:r>
              <a:rPr lang="ja-JP" altLang="en-US" dirty="0" smtClean="0"/>
              <a:t>;</a:t>
            </a:r>
            <a:endParaRPr lang="en-US" altLang="ja-JP" dirty="0" smtClean="0"/>
          </a:p>
          <a:p>
            <a:endParaRPr lang="en-US" altLang="ja-JP" dirty="0" smtClean="0"/>
          </a:p>
          <a:p>
            <a:r>
              <a:rPr lang="en-US" altLang="ja-JP" dirty="0"/>
              <a:t>}</a:t>
            </a:r>
            <a:endParaRPr lang="ja-JP" altLang="en-US" dirty="0"/>
          </a:p>
        </p:txBody>
      </p:sp>
      <p:sp>
        <p:nvSpPr>
          <p:cNvPr id="52" name="テキスト ボックス 51"/>
          <p:cNvSpPr txBox="1"/>
          <p:nvPr/>
        </p:nvSpPr>
        <p:spPr>
          <a:xfrm>
            <a:off x="407656" y="1031493"/>
            <a:ext cx="8179988" cy="769441"/>
          </a:xfrm>
          <a:prstGeom prst="rect">
            <a:avLst/>
          </a:prstGeom>
          <a:noFill/>
          <a:ln>
            <a:solidFill>
              <a:schemeClr val="tx1"/>
            </a:solidFill>
          </a:ln>
        </p:spPr>
        <p:txBody>
          <a:bodyPr wrap="square" rtlCol="0">
            <a:spAutoFit/>
          </a:bodyPr>
          <a:lstStyle/>
          <a:p>
            <a:pPr marL="457200" indent="-457200">
              <a:buFont typeface="+mj-lt"/>
              <a:buAutoNum type="arabicPeriod" startAt="2"/>
            </a:pPr>
            <a:r>
              <a:rPr lang="ja-JP" altLang="en-US" sz="2200" dirty="0"/>
              <a:t>検出された各</a:t>
            </a:r>
            <a:r>
              <a:rPr lang="en-US" altLang="ja-JP" sz="2200" dirty="0"/>
              <a:t>ILC</a:t>
            </a:r>
            <a:r>
              <a:rPr lang="ja-JP" altLang="en-US" sz="2200" dirty="0"/>
              <a:t>セットに含まれている</a:t>
            </a:r>
            <a:r>
              <a:rPr lang="en-US" altLang="ja-JP" sz="2200" dirty="0"/>
              <a:t>ILC</a:t>
            </a:r>
            <a:r>
              <a:rPr lang="ja-JP" altLang="en-US" sz="2200" dirty="0"/>
              <a:t>を</a:t>
            </a:r>
            <a:r>
              <a:rPr lang="en-US" altLang="ja-JP" sz="2200" dirty="0"/>
              <a:t/>
            </a:r>
            <a:br>
              <a:rPr lang="en-US" altLang="ja-JP" sz="2200" dirty="0"/>
            </a:br>
            <a:r>
              <a:rPr lang="ja-JP" altLang="en-US" sz="2200" dirty="0"/>
              <a:t>構成しているコード片集合が類似機能を実装しているか？</a:t>
            </a:r>
          </a:p>
        </p:txBody>
      </p:sp>
      <p:sp>
        <p:nvSpPr>
          <p:cNvPr id="54" name="正方形/長方形 53"/>
          <p:cNvSpPr/>
          <p:nvPr/>
        </p:nvSpPr>
        <p:spPr>
          <a:xfrm>
            <a:off x="193183" y="2637322"/>
            <a:ext cx="4199745" cy="1785104"/>
          </a:xfrm>
          <a:prstGeom prst="rect">
            <a:avLst/>
          </a:prstGeom>
          <a:ln w="31750">
            <a:solidFill>
              <a:srgbClr val="00B0F0"/>
            </a:solidFill>
          </a:ln>
        </p:spPr>
        <p:txBody>
          <a:bodyPr wrap="square">
            <a:spAutoFit/>
          </a:bodyPr>
          <a:lstStyle/>
          <a:p>
            <a:r>
              <a:rPr lang="ja-JP" altLang="en-US" dirty="0" smtClean="0"/>
              <a:t>&lt;</a:t>
            </a:r>
            <a:r>
              <a:rPr lang="ja-JP" altLang="en-US" dirty="0"/>
              <a:t>a class="md_modal_section_toggle_wrap </a:t>
            </a:r>
            <a:endParaRPr lang="en-US" altLang="ja-JP" dirty="0" smtClean="0"/>
          </a:p>
          <a:p>
            <a:r>
              <a:rPr lang="en-US" altLang="ja-JP" dirty="0"/>
              <a:t> </a:t>
            </a:r>
            <a:r>
              <a:rPr lang="en-US" altLang="ja-JP" dirty="0" smtClean="0"/>
              <a:t>   </a:t>
            </a:r>
            <a:r>
              <a:rPr lang="ja-JP" altLang="en-US" dirty="0" smtClean="0"/>
              <a:t>ng</a:t>
            </a:r>
            <a:r>
              <a:rPr lang="ja-JP" altLang="en-US" dirty="0"/>
              <a:t>-click="</a:t>
            </a:r>
            <a:r>
              <a:rPr lang="ja-JP" altLang="en-US" sz="2000" b="1" dirty="0">
                <a:solidFill>
                  <a:srgbClr val="C00000"/>
                </a:solidFill>
              </a:rPr>
              <a:t>togglePreview()</a:t>
            </a:r>
            <a:r>
              <a:rPr lang="ja-JP" altLang="en-US" dirty="0" smtClean="0"/>
              <a:t>"</a:t>
            </a:r>
            <a:endParaRPr lang="ja-JP" altLang="en-US" dirty="0"/>
          </a:p>
          <a:p>
            <a:r>
              <a:rPr lang="ja-JP" altLang="en-US" dirty="0" smtClean="0"/>
              <a:t>    &lt;</a:t>
            </a:r>
            <a:r>
              <a:rPr lang="ja-JP" altLang="en-US" dirty="0"/>
              <a:t>span class="icon icon-checkbox-outer"&gt;</a:t>
            </a:r>
          </a:p>
          <a:p>
            <a:r>
              <a:rPr lang="ja-JP" altLang="en-US" dirty="0" smtClean="0"/>
              <a:t>        &lt;</a:t>
            </a:r>
            <a:r>
              <a:rPr lang="ja-JP" altLang="en-US" dirty="0"/>
              <a:t>i class="icon-checkbox-inner"&gt;</a:t>
            </a:r>
          </a:p>
          <a:p>
            <a:r>
              <a:rPr lang="ja-JP" altLang="en-US" dirty="0" smtClean="0"/>
              <a:t>        &lt;</a:t>
            </a:r>
            <a:r>
              <a:rPr lang="ja-JP" altLang="en-US" dirty="0"/>
              <a:t>/i</a:t>
            </a:r>
            <a:r>
              <a:rPr lang="ja-JP" altLang="en-US" dirty="0" smtClean="0"/>
              <a:t>&gt;</a:t>
            </a:r>
            <a:endParaRPr lang="en-US" altLang="ja-JP" dirty="0" smtClean="0"/>
          </a:p>
          <a:p>
            <a:endParaRPr lang="ja-JP" altLang="en-US" dirty="0"/>
          </a:p>
        </p:txBody>
      </p:sp>
      <p:sp>
        <p:nvSpPr>
          <p:cNvPr id="55" name="テキスト ボックス 54"/>
          <p:cNvSpPr txBox="1"/>
          <p:nvPr/>
        </p:nvSpPr>
        <p:spPr>
          <a:xfrm>
            <a:off x="3891448" y="4977783"/>
            <a:ext cx="441146" cy="400110"/>
          </a:xfrm>
          <a:prstGeom prst="rect">
            <a:avLst/>
          </a:prstGeom>
          <a:noFill/>
        </p:spPr>
        <p:txBody>
          <a:bodyPr wrap="none" rtlCol="0">
            <a:spAutoFit/>
          </a:bodyPr>
          <a:lstStyle/>
          <a:p>
            <a:r>
              <a:rPr kumimoji="1" lang="en-US" altLang="ja-JP" sz="2000" b="1" dirty="0" smtClean="0"/>
              <a:t>…</a:t>
            </a:r>
            <a:endParaRPr kumimoji="1" lang="ja-JP" altLang="en-US" sz="2000" b="1" dirty="0"/>
          </a:p>
        </p:txBody>
      </p:sp>
      <p:sp>
        <p:nvSpPr>
          <p:cNvPr id="56" name="正方形/長方形 55"/>
          <p:cNvSpPr/>
          <p:nvPr/>
        </p:nvSpPr>
        <p:spPr>
          <a:xfrm>
            <a:off x="4721318" y="2648295"/>
            <a:ext cx="4244882" cy="1785104"/>
          </a:xfrm>
          <a:prstGeom prst="rect">
            <a:avLst/>
          </a:prstGeom>
          <a:ln w="31750">
            <a:solidFill>
              <a:srgbClr val="00B0F0"/>
            </a:solidFill>
          </a:ln>
        </p:spPr>
        <p:txBody>
          <a:bodyPr wrap="square">
            <a:spAutoFit/>
          </a:bodyPr>
          <a:lstStyle/>
          <a:p>
            <a:r>
              <a:rPr lang="ja-JP" altLang="en-US" dirty="0" smtClean="0"/>
              <a:t>&lt;</a:t>
            </a:r>
            <a:r>
              <a:rPr lang="ja-JP" altLang="en-US" dirty="0"/>
              <a:t>a class</a:t>
            </a:r>
            <a:r>
              <a:rPr lang="ja-JP" altLang="en-US" dirty="0" smtClean="0"/>
              <a:t>=“md_modal_section_toggle_wrap</a:t>
            </a:r>
            <a:endParaRPr lang="en-US" altLang="ja-JP" dirty="0" smtClean="0"/>
          </a:p>
          <a:p>
            <a:r>
              <a:rPr lang="en-US" altLang="ja-JP" dirty="0"/>
              <a:t> </a:t>
            </a:r>
            <a:r>
              <a:rPr lang="en-US" altLang="ja-JP" dirty="0" smtClean="0"/>
              <a:t>   </a:t>
            </a:r>
            <a:r>
              <a:rPr lang="ja-JP" altLang="en-US" dirty="0" smtClean="0"/>
              <a:t>ng-click</a:t>
            </a:r>
            <a:r>
              <a:rPr lang="ja-JP" altLang="en-US" dirty="0"/>
              <a:t>=</a:t>
            </a:r>
            <a:r>
              <a:rPr lang="ja-JP" altLang="en-US" dirty="0" smtClean="0"/>
              <a:t>"</a:t>
            </a:r>
            <a:r>
              <a:rPr lang="ja-JP" altLang="en-US" sz="2000" b="1" dirty="0" smtClean="0">
                <a:solidFill>
                  <a:srgbClr val="C00000"/>
                </a:solidFill>
              </a:rPr>
              <a:t>toggleDesktop</a:t>
            </a:r>
            <a:r>
              <a:rPr lang="ja-JP" altLang="en-US" sz="2000" b="1" dirty="0">
                <a:solidFill>
                  <a:srgbClr val="C00000"/>
                </a:solidFill>
              </a:rPr>
              <a:t>()</a:t>
            </a:r>
            <a:r>
              <a:rPr lang="ja-JP" altLang="en-US" dirty="0"/>
              <a:t>"</a:t>
            </a:r>
          </a:p>
          <a:p>
            <a:r>
              <a:rPr lang="ja-JP" altLang="en-US" dirty="0" smtClean="0"/>
              <a:t>    &lt;</a:t>
            </a:r>
            <a:r>
              <a:rPr lang="ja-JP" altLang="en-US" dirty="0"/>
              <a:t>span class=</a:t>
            </a:r>
            <a:r>
              <a:rPr lang="ja-JP" altLang="en-US" dirty="0" smtClean="0"/>
              <a:t>"icon </a:t>
            </a:r>
            <a:r>
              <a:rPr lang="ja-JP" altLang="en-US" dirty="0"/>
              <a:t>icon-checkbox-outer</a:t>
            </a:r>
            <a:r>
              <a:rPr lang="ja-JP" altLang="en-US" dirty="0" smtClean="0"/>
              <a:t>"&gt;</a:t>
            </a:r>
            <a:endParaRPr lang="ja-JP" altLang="en-US" dirty="0"/>
          </a:p>
          <a:p>
            <a:r>
              <a:rPr lang="ja-JP" altLang="en-US" dirty="0" smtClean="0"/>
              <a:t>        &lt;</a:t>
            </a:r>
            <a:r>
              <a:rPr lang="ja-JP" altLang="en-US" dirty="0"/>
              <a:t>i class=</a:t>
            </a:r>
            <a:r>
              <a:rPr lang="ja-JP" altLang="en-US" dirty="0" smtClean="0"/>
              <a:t>"icon</a:t>
            </a:r>
            <a:r>
              <a:rPr lang="ja-JP" altLang="en-US" dirty="0"/>
              <a:t>-checkbox-</a:t>
            </a:r>
            <a:r>
              <a:rPr lang="ja-JP" altLang="en-US" dirty="0" smtClean="0"/>
              <a:t>inner"</a:t>
            </a:r>
            <a:r>
              <a:rPr lang="ja-JP" altLang="en-US" dirty="0"/>
              <a:t>&gt;</a:t>
            </a:r>
          </a:p>
          <a:p>
            <a:r>
              <a:rPr lang="ja-JP" altLang="en-US" dirty="0" smtClean="0"/>
              <a:t>        &lt;</a:t>
            </a:r>
            <a:r>
              <a:rPr lang="ja-JP" altLang="en-US" dirty="0"/>
              <a:t>/i</a:t>
            </a:r>
            <a:r>
              <a:rPr lang="ja-JP" altLang="en-US" dirty="0" smtClean="0"/>
              <a:t>&gt;</a:t>
            </a:r>
            <a:endParaRPr lang="en-US" altLang="ja-JP" dirty="0" smtClean="0"/>
          </a:p>
          <a:p>
            <a:endParaRPr lang="ja-JP" altLang="en-US" dirty="0"/>
          </a:p>
        </p:txBody>
      </p:sp>
      <p:sp>
        <p:nvSpPr>
          <p:cNvPr id="57" name="正方形/長方形 56"/>
          <p:cNvSpPr/>
          <p:nvPr/>
        </p:nvSpPr>
        <p:spPr>
          <a:xfrm>
            <a:off x="4617192" y="2514600"/>
            <a:ext cx="4424009" cy="3872737"/>
          </a:xfrm>
          <a:prstGeom prst="rect">
            <a:avLst/>
          </a:prstGeom>
          <a:no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accent3">
                  <a:lumMod val="85000"/>
                </a:schemeClr>
              </a:solidFill>
            </a:endParaRPr>
          </a:p>
        </p:txBody>
      </p:sp>
    </p:spTree>
    <p:extLst>
      <p:ext uri="{BB962C8B-B14F-4D97-AF65-F5344CB8AC3E}">
        <p14:creationId xmlns:p14="http://schemas.microsoft.com/office/powerpoint/2010/main" val="29080766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ケーススタディ</a:t>
            </a:r>
            <a:r>
              <a:rPr kumimoji="1" lang="en-US" altLang="ja-JP" dirty="0" smtClean="0"/>
              <a:t>: </a:t>
            </a:r>
            <a:r>
              <a:rPr kumimoji="1" lang="ja-JP" altLang="en-US" dirty="0" smtClean="0"/>
              <a:t>結果</a:t>
            </a:r>
            <a:r>
              <a:rPr kumimoji="1" lang="en-US" altLang="ja-JP" dirty="0" smtClean="0"/>
              <a:t>(</a:t>
            </a:r>
            <a:r>
              <a:rPr lang="en-US" altLang="ja-JP" dirty="0" smtClean="0"/>
              <a:t>2/3)</a:t>
            </a:r>
            <a:endParaRPr kumimoji="1" lang="ja-JP" altLang="en-US" dirty="0"/>
          </a:p>
        </p:txBody>
      </p:sp>
      <p:sp>
        <p:nvSpPr>
          <p:cNvPr id="3" name="コンテンツ プレースホルダー 2"/>
          <p:cNvSpPr>
            <a:spLocks noGrp="1"/>
          </p:cNvSpPr>
          <p:nvPr>
            <p:ph idx="1"/>
          </p:nvPr>
        </p:nvSpPr>
        <p:spPr>
          <a:xfrm>
            <a:off x="944107" y="1952398"/>
            <a:ext cx="7564894" cy="542925"/>
          </a:xfrm>
        </p:spPr>
        <p:txBody>
          <a:bodyPr/>
          <a:lstStyle/>
          <a:p>
            <a:pPr marL="0" indent="0">
              <a:buNone/>
            </a:pPr>
            <a:r>
              <a:rPr lang="en-US" altLang="ja-JP" sz="2200" dirty="0"/>
              <a:t>ILC</a:t>
            </a:r>
            <a:r>
              <a:rPr lang="ja-JP" altLang="en-US" sz="2200" dirty="0"/>
              <a:t>を構成するコード片</a:t>
            </a:r>
            <a:r>
              <a:rPr lang="ja-JP" altLang="en-US" sz="2200" dirty="0" smtClean="0"/>
              <a:t>がすべて類似機能</a:t>
            </a:r>
            <a:r>
              <a:rPr lang="ja-JP" altLang="en-US" sz="2200" dirty="0"/>
              <a:t>を実装していたケース</a:t>
            </a:r>
            <a:endParaRPr lang="en-US" altLang="ja-JP" sz="2200"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19</a:t>
            </a:fld>
            <a:endParaRPr kumimoji="1" lang="ja-JP" altLang="en-US" dirty="0"/>
          </a:p>
        </p:txBody>
      </p:sp>
      <p:sp>
        <p:nvSpPr>
          <p:cNvPr id="36" name="正方形/長方形 35"/>
          <p:cNvSpPr/>
          <p:nvPr/>
        </p:nvSpPr>
        <p:spPr>
          <a:xfrm>
            <a:off x="75745" y="2514600"/>
            <a:ext cx="4424009" cy="3872737"/>
          </a:xfrm>
          <a:prstGeom prst="rect">
            <a:avLst/>
          </a:prstGeom>
          <a:no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37" name="テキスト ボックス 36"/>
          <p:cNvSpPr txBox="1"/>
          <p:nvPr/>
        </p:nvSpPr>
        <p:spPr>
          <a:xfrm rot="5400000">
            <a:off x="1342940" y="4041549"/>
            <a:ext cx="441146" cy="400110"/>
          </a:xfrm>
          <a:prstGeom prst="rect">
            <a:avLst/>
          </a:prstGeom>
          <a:noFill/>
        </p:spPr>
        <p:txBody>
          <a:bodyPr wrap="none" rtlCol="0">
            <a:spAutoFit/>
          </a:bodyPr>
          <a:lstStyle/>
          <a:p>
            <a:r>
              <a:rPr kumimoji="1" lang="en-US" altLang="ja-JP" sz="2000" b="1" dirty="0" smtClean="0"/>
              <a:t>…</a:t>
            </a:r>
            <a:endParaRPr kumimoji="1" lang="ja-JP" altLang="en-US" sz="2000" b="1" dirty="0"/>
          </a:p>
        </p:txBody>
      </p:sp>
      <p:sp>
        <p:nvSpPr>
          <p:cNvPr id="38" name="テキスト ボックス 37"/>
          <p:cNvSpPr txBox="1"/>
          <p:nvPr/>
        </p:nvSpPr>
        <p:spPr>
          <a:xfrm rot="5400000">
            <a:off x="1743050" y="5767097"/>
            <a:ext cx="441146" cy="400110"/>
          </a:xfrm>
          <a:prstGeom prst="rect">
            <a:avLst/>
          </a:prstGeom>
          <a:noFill/>
        </p:spPr>
        <p:txBody>
          <a:bodyPr wrap="none" rtlCol="0">
            <a:spAutoFit/>
          </a:bodyPr>
          <a:lstStyle/>
          <a:p>
            <a:r>
              <a:rPr kumimoji="1" lang="en-US" altLang="ja-JP" sz="2000" b="1" dirty="0" smtClean="0"/>
              <a:t>…</a:t>
            </a:r>
            <a:endParaRPr kumimoji="1" lang="ja-JP" altLang="en-US" sz="2000" b="1" dirty="0"/>
          </a:p>
        </p:txBody>
      </p:sp>
      <p:sp>
        <p:nvSpPr>
          <p:cNvPr id="40" name="テキスト ボックス 39"/>
          <p:cNvSpPr txBox="1"/>
          <p:nvPr/>
        </p:nvSpPr>
        <p:spPr>
          <a:xfrm>
            <a:off x="3891448" y="2875953"/>
            <a:ext cx="441146" cy="400110"/>
          </a:xfrm>
          <a:prstGeom prst="rect">
            <a:avLst/>
          </a:prstGeom>
          <a:noFill/>
        </p:spPr>
        <p:txBody>
          <a:bodyPr wrap="none" rtlCol="0">
            <a:spAutoFit/>
          </a:bodyPr>
          <a:lstStyle/>
          <a:p>
            <a:r>
              <a:rPr kumimoji="1" lang="en-US" altLang="ja-JP" sz="2000" b="1" dirty="0" smtClean="0"/>
              <a:t>…</a:t>
            </a:r>
            <a:endParaRPr kumimoji="1" lang="ja-JP" altLang="en-US" sz="2000" b="1" dirty="0"/>
          </a:p>
        </p:txBody>
      </p:sp>
      <p:sp>
        <p:nvSpPr>
          <p:cNvPr id="41" name="テキスト ボックス 40"/>
          <p:cNvSpPr txBox="1"/>
          <p:nvPr/>
        </p:nvSpPr>
        <p:spPr>
          <a:xfrm>
            <a:off x="8525054" y="2875953"/>
            <a:ext cx="367408" cy="400110"/>
          </a:xfrm>
          <a:prstGeom prst="rect">
            <a:avLst/>
          </a:prstGeom>
          <a:noFill/>
        </p:spPr>
        <p:txBody>
          <a:bodyPr wrap="none" rtlCol="0">
            <a:spAutoFit/>
          </a:bodyPr>
          <a:lstStyle/>
          <a:p>
            <a:r>
              <a:rPr kumimoji="1" lang="en-US" altLang="ja-JP" sz="2000" b="1" dirty="0" smtClean="0">
                <a:solidFill>
                  <a:schemeClr val="accent3">
                    <a:lumMod val="85000"/>
                  </a:schemeClr>
                </a:solidFill>
              </a:rPr>
              <a:t>…</a:t>
            </a:r>
            <a:endParaRPr kumimoji="1" lang="ja-JP" altLang="en-US" sz="2000" b="1" dirty="0">
              <a:solidFill>
                <a:schemeClr val="accent3">
                  <a:lumMod val="85000"/>
                </a:schemeClr>
              </a:solidFill>
            </a:endParaRPr>
          </a:p>
        </p:txBody>
      </p:sp>
      <p:sp>
        <p:nvSpPr>
          <p:cNvPr id="48" name="テキスト ボックス 47"/>
          <p:cNvSpPr txBox="1"/>
          <p:nvPr/>
        </p:nvSpPr>
        <p:spPr>
          <a:xfrm rot="5400000">
            <a:off x="6447402" y="5805197"/>
            <a:ext cx="367408" cy="400110"/>
          </a:xfrm>
          <a:prstGeom prst="rect">
            <a:avLst/>
          </a:prstGeom>
          <a:noFill/>
        </p:spPr>
        <p:txBody>
          <a:bodyPr wrap="none" rtlCol="0">
            <a:spAutoFit/>
          </a:bodyPr>
          <a:lstStyle/>
          <a:p>
            <a:r>
              <a:rPr kumimoji="1" lang="en-US" altLang="ja-JP" sz="2000" b="1" dirty="0" smtClean="0">
                <a:solidFill>
                  <a:schemeClr val="accent3">
                    <a:lumMod val="85000"/>
                  </a:schemeClr>
                </a:solidFill>
              </a:rPr>
              <a:t>…</a:t>
            </a:r>
            <a:endParaRPr kumimoji="1" lang="ja-JP" altLang="en-US" sz="2000" b="1" dirty="0">
              <a:solidFill>
                <a:schemeClr val="accent3">
                  <a:lumMod val="85000"/>
                </a:schemeClr>
              </a:solidFill>
            </a:endParaRPr>
          </a:p>
        </p:txBody>
      </p:sp>
      <p:sp>
        <p:nvSpPr>
          <p:cNvPr id="49" name="テキスト ボックス 48"/>
          <p:cNvSpPr txBox="1"/>
          <p:nvPr/>
        </p:nvSpPr>
        <p:spPr>
          <a:xfrm rot="5400000">
            <a:off x="5803818" y="4048678"/>
            <a:ext cx="367408" cy="400110"/>
          </a:xfrm>
          <a:prstGeom prst="rect">
            <a:avLst/>
          </a:prstGeom>
          <a:noFill/>
        </p:spPr>
        <p:txBody>
          <a:bodyPr wrap="none" rtlCol="0">
            <a:spAutoFit/>
          </a:bodyPr>
          <a:lstStyle/>
          <a:p>
            <a:r>
              <a:rPr kumimoji="1" lang="en-US" altLang="ja-JP" sz="2000" b="1" dirty="0" smtClean="0">
                <a:solidFill>
                  <a:schemeClr val="accent3">
                    <a:lumMod val="85000"/>
                  </a:schemeClr>
                </a:solidFill>
              </a:rPr>
              <a:t>…</a:t>
            </a:r>
            <a:endParaRPr kumimoji="1" lang="ja-JP" altLang="en-US" sz="2000" b="1" dirty="0">
              <a:solidFill>
                <a:schemeClr val="accent3">
                  <a:lumMod val="85000"/>
                </a:schemeClr>
              </a:solidFill>
            </a:endParaRPr>
          </a:p>
        </p:txBody>
      </p:sp>
      <p:sp>
        <p:nvSpPr>
          <p:cNvPr id="5" name="正方形/長方形 4"/>
          <p:cNvSpPr/>
          <p:nvPr/>
        </p:nvSpPr>
        <p:spPr>
          <a:xfrm>
            <a:off x="4784818" y="4507406"/>
            <a:ext cx="4075478" cy="1785104"/>
          </a:xfrm>
          <a:prstGeom prst="rect">
            <a:avLst/>
          </a:prstGeom>
          <a:ln w="31750">
            <a:solidFill>
              <a:schemeClr val="accent3">
                <a:lumMod val="85000"/>
              </a:schemeClr>
            </a:solidFill>
          </a:ln>
        </p:spPr>
        <p:txBody>
          <a:bodyPr wrap="square">
            <a:spAutoFit/>
          </a:bodyPr>
          <a:lstStyle/>
          <a:p>
            <a:r>
              <a:rPr lang="ja-JP" altLang="en-US" dirty="0" smtClean="0">
                <a:solidFill>
                  <a:schemeClr val="accent3">
                    <a:lumMod val="85000"/>
                  </a:schemeClr>
                </a:solidFill>
              </a:rPr>
              <a:t>$scope</a:t>
            </a:r>
            <a:r>
              <a:rPr lang="ja-JP" altLang="en-US" dirty="0">
                <a:solidFill>
                  <a:schemeClr val="accent3">
                    <a:lumMod val="85000"/>
                  </a:schemeClr>
                </a:solidFill>
              </a:rPr>
              <a:t>.</a:t>
            </a:r>
            <a:r>
              <a:rPr lang="ja-JP" altLang="en-US" sz="2000" b="1" dirty="0">
                <a:solidFill>
                  <a:schemeClr val="accent3">
                    <a:lumMod val="85000"/>
                  </a:schemeClr>
                </a:solidFill>
              </a:rPr>
              <a:t>toggleDesktop</a:t>
            </a:r>
            <a:r>
              <a:rPr lang="ja-JP" altLang="en-US" dirty="0">
                <a:solidFill>
                  <a:schemeClr val="accent3">
                    <a:lumMod val="85000"/>
                  </a:schemeClr>
                </a:solidFill>
              </a:rPr>
              <a:t> = function (</a:t>
            </a:r>
            <a:r>
              <a:rPr lang="ja-JP" altLang="en-US" dirty="0" smtClean="0">
                <a:solidFill>
                  <a:schemeClr val="accent3">
                    <a:lumMod val="85000"/>
                  </a:schemeClr>
                </a:solidFill>
              </a:rPr>
              <a:t>) {</a:t>
            </a:r>
            <a:endParaRPr lang="ja-JP" altLang="en-US" dirty="0">
              <a:solidFill>
                <a:schemeClr val="accent3">
                  <a:lumMod val="85000"/>
                </a:schemeClr>
              </a:solidFill>
            </a:endParaRPr>
          </a:p>
          <a:p>
            <a:r>
              <a:rPr lang="ja-JP" altLang="en-US" dirty="0" smtClean="0">
                <a:solidFill>
                  <a:schemeClr val="accent3">
                    <a:lumMod val="85000"/>
                  </a:schemeClr>
                </a:solidFill>
              </a:rPr>
              <a:t>    $scope</a:t>
            </a:r>
            <a:r>
              <a:rPr lang="ja-JP" altLang="en-US" dirty="0">
                <a:solidFill>
                  <a:schemeClr val="accent3">
                    <a:lumMod val="85000"/>
                  </a:schemeClr>
                </a:solidFill>
              </a:rPr>
              <a:t>.notify.desktop = ! $scope.</a:t>
            </a:r>
            <a:r>
              <a:rPr lang="ja-JP" altLang="en-US" dirty="0" smtClean="0">
                <a:solidFill>
                  <a:schemeClr val="accent3">
                    <a:lumMod val="85000"/>
                  </a:schemeClr>
                </a:solidFill>
              </a:rPr>
              <a:t>notify</a:t>
            </a:r>
            <a:endParaRPr lang="en-US" altLang="ja-JP" dirty="0" smtClean="0">
              <a:solidFill>
                <a:schemeClr val="accent3">
                  <a:lumMod val="85000"/>
                </a:schemeClr>
              </a:solidFill>
            </a:endParaRPr>
          </a:p>
          <a:p>
            <a:r>
              <a:rPr lang="ja-JP" altLang="en-US" dirty="0" smtClean="0">
                <a:solidFill>
                  <a:schemeClr val="accent3">
                    <a:lumMod val="85000"/>
                  </a:schemeClr>
                </a:solidFill>
              </a:rPr>
              <a:t>    if </a:t>
            </a:r>
            <a:r>
              <a:rPr lang="ja-JP" altLang="en-US" dirty="0">
                <a:solidFill>
                  <a:schemeClr val="accent3">
                    <a:lumMod val="85000"/>
                  </a:schemeClr>
                </a:solidFill>
              </a:rPr>
              <a:t>($scope.notify.desktop) {</a:t>
            </a:r>
          </a:p>
          <a:p>
            <a:r>
              <a:rPr lang="ja-JP" altLang="en-US" dirty="0">
                <a:solidFill>
                  <a:schemeClr val="accent3">
                    <a:lumMod val="85000"/>
                  </a:schemeClr>
                </a:solidFill>
              </a:rPr>
              <a:t>    </a:t>
            </a:r>
            <a:r>
              <a:rPr lang="ja-JP" altLang="en-US" dirty="0" smtClean="0">
                <a:solidFill>
                  <a:schemeClr val="accent3">
                    <a:lumMod val="85000"/>
                  </a:schemeClr>
                </a:solidFill>
              </a:rPr>
              <a:t>    Storage</a:t>
            </a:r>
            <a:r>
              <a:rPr lang="ja-JP" altLang="en-US" dirty="0">
                <a:solidFill>
                  <a:schemeClr val="accent3">
                    <a:lumMod val="85000"/>
                  </a:schemeClr>
                </a:solidFill>
              </a:rPr>
              <a:t>.remove ('notify_nodesktop')</a:t>
            </a:r>
            <a:r>
              <a:rPr lang="ja-JP" altLang="en-US" dirty="0" smtClean="0">
                <a:solidFill>
                  <a:schemeClr val="accent3">
                    <a:lumMod val="85000"/>
                  </a:schemeClr>
                </a:solidFill>
              </a:rPr>
              <a:t>;</a:t>
            </a:r>
            <a:endParaRPr lang="en-US" altLang="ja-JP" dirty="0" smtClean="0">
              <a:solidFill>
                <a:schemeClr val="accent3">
                  <a:lumMod val="85000"/>
                </a:schemeClr>
              </a:solidFill>
            </a:endParaRPr>
          </a:p>
          <a:p>
            <a:endParaRPr lang="en-US" altLang="ja-JP" dirty="0" smtClean="0">
              <a:solidFill>
                <a:schemeClr val="accent3">
                  <a:lumMod val="85000"/>
                </a:schemeClr>
              </a:solidFill>
            </a:endParaRPr>
          </a:p>
          <a:p>
            <a:r>
              <a:rPr lang="ja-JP" altLang="en-US" dirty="0" smtClean="0">
                <a:solidFill>
                  <a:schemeClr val="accent3">
                    <a:lumMod val="85000"/>
                  </a:schemeClr>
                </a:solidFill>
              </a:rPr>
              <a:t>}</a:t>
            </a:r>
            <a:endParaRPr lang="ja-JP" altLang="en-US" dirty="0">
              <a:solidFill>
                <a:schemeClr val="accent3">
                  <a:lumMod val="85000"/>
                </a:schemeClr>
              </a:solidFill>
            </a:endParaRPr>
          </a:p>
        </p:txBody>
      </p:sp>
      <p:sp>
        <p:nvSpPr>
          <p:cNvPr id="51" name="正方形/長方形 50"/>
          <p:cNvSpPr/>
          <p:nvPr/>
        </p:nvSpPr>
        <p:spPr>
          <a:xfrm>
            <a:off x="177905" y="4500730"/>
            <a:ext cx="4215023" cy="1785104"/>
          </a:xfrm>
          <a:prstGeom prst="rect">
            <a:avLst/>
          </a:prstGeom>
          <a:ln w="31750">
            <a:solidFill>
              <a:srgbClr val="FF7171"/>
            </a:solidFill>
          </a:ln>
        </p:spPr>
        <p:txBody>
          <a:bodyPr wrap="square">
            <a:spAutoFit/>
          </a:bodyPr>
          <a:lstStyle/>
          <a:p>
            <a:r>
              <a:rPr lang="ja-JP" altLang="en-US" dirty="0" smtClean="0"/>
              <a:t>$scope</a:t>
            </a:r>
            <a:r>
              <a:rPr lang="ja-JP" altLang="en-US" dirty="0"/>
              <a:t>.</a:t>
            </a:r>
            <a:r>
              <a:rPr lang="ja-JP" altLang="en-US" sz="2000" b="1" dirty="0">
                <a:solidFill>
                  <a:srgbClr val="C00000"/>
                </a:solidFill>
              </a:rPr>
              <a:t>togglePreview</a:t>
            </a:r>
            <a:r>
              <a:rPr lang="ja-JP" altLang="en-US" dirty="0"/>
              <a:t> = function (</a:t>
            </a:r>
            <a:r>
              <a:rPr lang="ja-JP" altLang="en-US" dirty="0" smtClean="0"/>
              <a:t>) {</a:t>
            </a:r>
            <a:endParaRPr lang="ja-JP" altLang="en-US" dirty="0"/>
          </a:p>
          <a:p>
            <a:r>
              <a:rPr lang="ja-JP" altLang="en-US" dirty="0" smtClean="0"/>
              <a:t>    $scope</a:t>
            </a:r>
            <a:r>
              <a:rPr lang="ja-JP" altLang="en-US" dirty="0"/>
              <a:t>.notify.preview = ! $scope.</a:t>
            </a:r>
            <a:r>
              <a:rPr lang="ja-JP" altLang="en-US" dirty="0" smtClean="0"/>
              <a:t>notify</a:t>
            </a:r>
            <a:endParaRPr lang="en-US" altLang="ja-JP" dirty="0" smtClean="0"/>
          </a:p>
          <a:p>
            <a:r>
              <a:rPr lang="ja-JP" altLang="en-US" dirty="0" smtClean="0"/>
              <a:t>    </a:t>
            </a:r>
            <a:r>
              <a:rPr lang="ja-JP" altLang="en-US" dirty="0"/>
              <a:t>if ($scope.notify.preview) {</a:t>
            </a:r>
          </a:p>
          <a:p>
            <a:r>
              <a:rPr lang="ja-JP" altLang="en-US" dirty="0"/>
              <a:t>    </a:t>
            </a:r>
            <a:r>
              <a:rPr lang="ja-JP" altLang="en-US" dirty="0" smtClean="0"/>
              <a:t>    Storage</a:t>
            </a:r>
            <a:r>
              <a:rPr lang="ja-JP" altLang="en-US" dirty="0"/>
              <a:t>.remove ('notify_nopreview')</a:t>
            </a:r>
            <a:r>
              <a:rPr lang="ja-JP" altLang="en-US" dirty="0" smtClean="0"/>
              <a:t>;</a:t>
            </a:r>
            <a:endParaRPr lang="en-US" altLang="ja-JP" dirty="0" smtClean="0"/>
          </a:p>
          <a:p>
            <a:endParaRPr lang="en-US" altLang="ja-JP" dirty="0" smtClean="0"/>
          </a:p>
          <a:p>
            <a:r>
              <a:rPr lang="en-US" altLang="ja-JP" dirty="0"/>
              <a:t>}</a:t>
            </a:r>
            <a:endParaRPr lang="ja-JP" altLang="en-US" dirty="0"/>
          </a:p>
        </p:txBody>
      </p:sp>
      <p:sp>
        <p:nvSpPr>
          <p:cNvPr id="52" name="テキスト ボックス 51"/>
          <p:cNvSpPr txBox="1"/>
          <p:nvPr/>
        </p:nvSpPr>
        <p:spPr>
          <a:xfrm>
            <a:off x="407656" y="1031493"/>
            <a:ext cx="8179988" cy="769441"/>
          </a:xfrm>
          <a:prstGeom prst="rect">
            <a:avLst/>
          </a:prstGeom>
          <a:noFill/>
          <a:ln>
            <a:solidFill>
              <a:schemeClr val="tx1"/>
            </a:solidFill>
          </a:ln>
        </p:spPr>
        <p:txBody>
          <a:bodyPr wrap="square" rtlCol="0">
            <a:spAutoFit/>
          </a:bodyPr>
          <a:lstStyle/>
          <a:p>
            <a:pPr marL="457200" indent="-457200">
              <a:buFont typeface="+mj-lt"/>
              <a:buAutoNum type="arabicPeriod" startAt="2"/>
            </a:pPr>
            <a:r>
              <a:rPr lang="ja-JP" altLang="en-US" sz="2200" dirty="0"/>
              <a:t>検出された各</a:t>
            </a:r>
            <a:r>
              <a:rPr lang="en-US" altLang="ja-JP" sz="2200" dirty="0"/>
              <a:t>ILC</a:t>
            </a:r>
            <a:r>
              <a:rPr lang="ja-JP" altLang="en-US" sz="2200" dirty="0"/>
              <a:t>セットに含まれている</a:t>
            </a:r>
            <a:r>
              <a:rPr lang="en-US" altLang="ja-JP" sz="2200" dirty="0"/>
              <a:t>ILC</a:t>
            </a:r>
            <a:r>
              <a:rPr lang="ja-JP" altLang="en-US" sz="2200" dirty="0"/>
              <a:t>を</a:t>
            </a:r>
            <a:r>
              <a:rPr lang="en-US" altLang="ja-JP" sz="2200" dirty="0"/>
              <a:t/>
            </a:r>
            <a:br>
              <a:rPr lang="en-US" altLang="ja-JP" sz="2200" dirty="0"/>
            </a:br>
            <a:r>
              <a:rPr lang="ja-JP" altLang="en-US" sz="2200" dirty="0"/>
              <a:t>構成しているコード片集合が類似機能を実装しているか？</a:t>
            </a:r>
          </a:p>
        </p:txBody>
      </p:sp>
      <p:sp>
        <p:nvSpPr>
          <p:cNvPr id="54" name="正方形/長方形 53"/>
          <p:cNvSpPr/>
          <p:nvPr/>
        </p:nvSpPr>
        <p:spPr>
          <a:xfrm>
            <a:off x="193183" y="2637322"/>
            <a:ext cx="4199745" cy="1785104"/>
          </a:xfrm>
          <a:prstGeom prst="rect">
            <a:avLst/>
          </a:prstGeom>
          <a:ln w="31750">
            <a:solidFill>
              <a:srgbClr val="00B0F0"/>
            </a:solidFill>
          </a:ln>
        </p:spPr>
        <p:txBody>
          <a:bodyPr wrap="square">
            <a:spAutoFit/>
          </a:bodyPr>
          <a:lstStyle/>
          <a:p>
            <a:r>
              <a:rPr lang="ja-JP" altLang="en-US" dirty="0" smtClean="0"/>
              <a:t>&lt;</a:t>
            </a:r>
            <a:r>
              <a:rPr lang="ja-JP" altLang="en-US" dirty="0"/>
              <a:t>a class="md_modal_section_toggle_wrap </a:t>
            </a:r>
            <a:endParaRPr lang="en-US" altLang="ja-JP" dirty="0" smtClean="0"/>
          </a:p>
          <a:p>
            <a:r>
              <a:rPr lang="en-US" altLang="ja-JP" dirty="0"/>
              <a:t> </a:t>
            </a:r>
            <a:r>
              <a:rPr lang="en-US" altLang="ja-JP" dirty="0" smtClean="0"/>
              <a:t>   </a:t>
            </a:r>
            <a:r>
              <a:rPr lang="ja-JP" altLang="en-US" dirty="0" smtClean="0"/>
              <a:t>ng</a:t>
            </a:r>
            <a:r>
              <a:rPr lang="ja-JP" altLang="en-US" dirty="0"/>
              <a:t>-click="</a:t>
            </a:r>
            <a:r>
              <a:rPr lang="ja-JP" altLang="en-US" sz="2000" b="1" dirty="0">
                <a:solidFill>
                  <a:srgbClr val="C00000"/>
                </a:solidFill>
              </a:rPr>
              <a:t>togglePreview()</a:t>
            </a:r>
            <a:r>
              <a:rPr lang="ja-JP" altLang="en-US" dirty="0" smtClean="0"/>
              <a:t>"</a:t>
            </a:r>
            <a:endParaRPr lang="ja-JP" altLang="en-US" dirty="0"/>
          </a:p>
          <a:p>
            <a:r>
              <a:rPr lang="ja-JP" altLang="en-US" dirty="0" smtClean="0"/>
              <a:t>    &lt;</a:t>
            </a:r>
            <a:r>
              <a:rPr lang="ja-JP" altLang="en-US" dirty="0"/>
              <a:t>span class="icon icon-checkbox-outer"&gt;</a:t>
            </a:r>
          </a:p>
          <a:p>
            <a:r>
              <a:rPr lang="ja-JP" altLang="en-US" dirty="0" smtClean="0"/>
              <a:t>        &lt;</a:t>
            </a:r>
            <a:r>
              <a:rPr lang="ja-JP" altLang="en-US" dirty="0"/>
              <a:t>i class="icon-checkbox-inner"&gt;</a:t>
            </a:r>
          </a:p>
          <a:p>
            <a:r>
              <a:rPr lang="ja-JP" altLang="en-US" dirty="0" smtClean="0"/>
              <a:t>        &lt;</a:t>
            </a:r>
            <a:r>
              <a:rPr lang="ja-JP" altLang="en-US" dirty="0"/>
              <a:t>/i</a:t>
            </a:r>
            <a:r>
              <a:rPr lang="ja-JP" altLang="en-US" dirty="0" smtClean="0"/>
              <a:t>&gt;</a:t>
            </a:r>
            <a:endParaRPr lang="en-US" altLang="ja-JP" dirty="0" smtClean="0"/>
          </a:p>
          <a:p>
            <a:endParaRPr lang="ja-JP" altLang="en-US" dirty="0"/>
          </a:p>
        </p:txBody>
      </p:sp>
      <p:sp>
        <p:nvSpPr>
          <p:cNvPr id="55" name="テキスト ボックス 54"/>
          <p:cNvSpPr txBox="1"/>
          <p:nvPr/>
        </p:nvSpPr>
        <p:spPr>
          <a:xfrm>
            <a:off x="3891448" y="4977783"/>
            <a:ext cx="441146" cy="400110"/>
          </a:xfrm>
          <a:prstGeom prst="rect">
            <a:avLst/>
          </a:prstGeom>
          <a:noFill/>
        </p:spPr>
        <p:txBody>
          <a:bodyPr wrap="none" rtlCol="0">
            <a:spAutoFit/>
          </a:bodyPr>
          <a:lstStyle/>
          <a:p>
            <a:r>
              <a:rPr kumimoji="1" lang="en-US" altLang="ja-JP" sz="2000" b="1" dirty="0" smtClean="0"/>
              <a:t>…</a:t>
            </a:r>
            <a:endParaRPr kumimoji="1" lang="ja-JP" altLang="en-US" sz="2000" b="1" dirty="0"/>
          </a:p>
        </p:txBody>
      </p:sp>
      <p:sp>
        <p:nvSpPr>
          <p:cNvPr id="56" name="正方形/長方形 55"/>
          <p:cNvSpPr/>
          <p:nvPr/>
        </p:nvSpPr>
        <p:spPr>
          <a:xfrm>
            <a:off x="4721318" y="2648295"/>
            <a:ext cx="4244882" cy="1785104"/>
          </a:xfrm>
          <a:prstGeom prst="rect">
            <a:avLst/>
          </a:prstGeom>
          <a:ln w="31750">
            <a:solidFill>
              <a:schemeClr val="accent3">
                <a:lumMod val="85000"/>
              </a:schemeClr>
            </a:solidFill>
          </a:ln>
        </p:spPr>
        <p:txBody>
          <a:bodyPr wrap="square">
            <a:spAutoFit/>
          </a:bodyPr>
          <a:lstStyle/>
          <a:p>
            <a:r>
              <a:rPr lang="ja-JP" altLang="en-US" dirty="0" smtClean="0">
                <a:solidFill>
                  <a:schemeClr val="accent3">
                    <a:lumMod val="85000"/>
                  </a:schemeClr>
                </a:solidFill>
              </a:rPr>
              <a:t>&lt;</a:t>
            </a:r>
            <a:r>
              <a:rPr lang="ja-JP" altLang="en-US" dirty="0">
                <a:solidFill>
                  <a:schemeClr val="accent3">
                    <a:lumMod val="85000"/>
                  </a:schemeClr>
                </a:solidFill>
              </a:rPr>
              <a:t>a class</a:t>
            </a:r>
            <a:r>
              <a:rPr lang="ja-JP" altLang="en-US" dirty="0" smtClean="0">
                <a:solidFill>
                  <a:schemeClr val="accent3">
                    <a:lumMod val="85000"/>
                  </a:schemeClr>
                </a:solidFill>
              </a:rPr>
              <a:t>=“md_modal_section_toggle_wrap</a:t>
            </a:r>
            <a:endParaRPr lang="en-US" altLang="ja-JP" dirty="0" smtClean="0">
              <a:solidFill>
                <a:schemeClr val="accent3">
                  <a:lumMod val="85000"/>
                </a:schemeClr>
              </a:solidFill>
            </a:endParaRPr>
          </a:p>
          <a:p>
            <a:r>
              <a:rPr lang="en-US" altLang="ja-JP" dirty="0">
                <a:solidFill>
                  <a:schemeClr val="accent3">
                    <a:lumMod val="85000"/>
                  </a:schemeClr>
                </a:solidFill>
              </a:rPr>
              <a:t> </a:t>
            </a:r>
            <a:r>
              <a:rPr lang="en-US" altLang="ja-JP" dirty="0" smtClean="0">
                <a:solidFill>
                  <a:schemeClr val="accent3">
                    <a:lumMod val="85000"/>
                  </a:schemeClr>
                </a:solidFill>
              </a:rPr>
              <a:t>   </a:t>
            </a:r>
            <a:r>
              <a:rPr lang="ja-JP" altLang="en-US" dirty="0" smtClean="0">
                <a:solidFill>
                  <a:schemeClr val="accent3">
                    <a:lumMod val="85000"/>
                  </a:schemeClr>
                </a:solidFill>
              </a:rPr>
              <a:t>ng-click</a:t>
            </a:r>
            <a:r>
              <a:rPr lang="ja-JP" altLang="en-US" dirty="0">
                <a:solidFill>
                  <a:schemeClr val="accent3">
                    <a:lumMod val="85000"/>
                  </a:schemeClr>
                </a:solidFill>
              </a:rPr>
              <a:t>=</a:t>
            </a:r>
            <a:r>
              <a:rPr lang="ja-JP" altLang="en-US" dirty="0" smtClean="0">
                <a:solidFill>
                  <a:schemeClr val="accent3">
                    <a:lumMod val="85000"/>
                  </a:schemeClr>
                </a:solidFill>
              </a:rPr>
              <a:t>"</a:t>
            </a:r>
            <a:r>
              <a:rPr lang="ja-JP" altLang="en-US" sz="2000" b="1" dirty="0" smtClean="0">
                <a:solidFill>
                  <a:schemeClr val="accent3">
                    <a:lumMod val="85000"/>
                  </a:schemeClr>
                </a:solidFill>
              </a:rPr>
              <a:t>toggleDesktop</a:t>
            </a:r>
            <a:r>
              <a:rPr lang="ja-JP" altLang="en-US" sz="2000" b="1" dirty="0">
                <a:solidFill>
                  <a:schemeClr val="accent3">
                    <a:lumMod val="85000"/>
                  </a:schemeClr>
                </a:solidFill>
              </a:rPr>
              <a:t>()</a:t>
            </a:r>
            <a:r>
              <a:rPr lang="ja-JP" altLang="en-US" dirty="0">
                <a:solidFill>
                  <a:schemeClr val="accent3">
                    <a:lumMod val="85000"/>
                  </a:schemeClr>
                </a:solidFill>
              </a:rPr>
              <a:t>"</a:t>
            </a:r>
          </a:p>
          <a:p>
            <a:r>
              <a:rPr lang="ja-JP" altLang="en-US" dirty="0" smtClean="0">
                <a:solidFill>
                  <a:schemeClr val="accent3">
                    <a:lumMod val="85000"/>
                  </a:schemeClr>
                </a:solidFill>
              </a:rPr>
              <a:t>    &lt;</a:t>
            </a:r>
            <a:r>
              <a:rPr lang="ja-JP" altLang="en-US" dirty="0">
                <a:solidFill>
                  <a:schemeClr val="accent3">
                    <a:lumMod val="85000"/>
                  </a:schemeClr>
                </a:solidFill>
              </a:rPr>
              <a:t>span class=</a:t>
            </a:r>
            <a:r>
              <a:rPr lang="ja-JP" altLang="en-US" dirty="0" smtClean="0">
                <a:solidFill>
                  <a:schemeClr val="accent3">
                    <a:lumMod val="85000"/>
                  </a:schemeClr>
                </a:solidFill>
              </a:rPr>
              <a:t>"icon </a:t>
            </a:r>
            <a:r>
              <a:rPr lang="ja-JP" altLang="en-US" dirty="0">
                <a:solidFill>
                  <a:schemeClr val="accent3">
                    <a:lumMod val="85000"/>
                  </a:schemeClr>
                </a:solidFill>
              </a:rPr>
              <a:t>icon-checkbox-outer</a:t>
            </a:r>
            <a:r>
              <a:rPr lang="ja-JP" altLang="en-US" dirty="0" smtClean="0">
                <a:solidFill>
                  <a:schemeClr val="accent3">
                    <a:lumMod val="85000"/>
                  </a:schemeClr>
                </a:solidFill>
              </a:rPr>
              <a:t>"&gt;</a:t>
            </a:r>
            <a:endParaRPr lang="ja-JP" altLang="en-US" dirty="0">
              <a:solidFill>
                <a:schemeClr val="accent3">
                  <a:lumMod val="85000"/>
                </a:schemeClr>
              </a:solidFill>
            </a:endParaRPr>
          </a:p>
          <a:p>
            <a:r>
              <a:rPr lang="ja-JP" altLang="en-US" dirty="0" smtClean="0">
                <a:solidFill>
                  <a:schemeClr val="accent3">
                    <a:lumMod val="85000"/>
                  </a:schemeClr>
                </a:solidFill>
              </a:rPr>
              <a:t>        &lt;</a:t>
            </a:r>
            <a:r>
              <a:rPr lang="ja-JP" altLang="en-US" dirty="0">
                <a:solidFill>
                  <a:schemeClr val="accent3">
                    <a:lumMod val="85000"/>
                  </a:schemeClr>
                </a:solidFill>
              </a:rPr>
              <a:t>i class=</a:t>
            </a:r>
            <a:r>
              <a:rPr lang="ja-JP" altLang="en-US" dirty="0" smtClean="0">
                <a:solidFill>
                  <a:schemeClr val="accent3">
                    <a:lumMod val="85000"/>
                  </a:schemeClr>
                </a:solidFill>
              </a:rPr>
              <a:t>"icon</a:t>
            </a:r>
            <a:r>
              <a:rPr lang="ja-JP" altLang="en-US" dirty="0">
                <a:solidFill>
                  <a:schemeClr val="accent3">
                    <a:lumMod val="85000"/>
                  </a:schemeClr>
                </a:solidFill>
              </a:rPr>
              <a:t>-checkbox-</a:t>
            </a:r>
            <a:r>
              <a:rPr lang="ja-JP" altLang="en-US" dirty="0" smtClean="0">
                <a:solidFill>
                  <a:schemeClr val="accent3">
                    <a:lumMod val="85000"/>
                  </a:schemeClr>
                </a:solidFill>
              </a:rPr>
              <a:t>inner"</a:t>
            </a:r>
            <a:r>
              <a:rPr lang="ja-JP" altLang="en-US" dirty="0">
                <a:solidFill>
                  <a:schemeClr val="accent3">
                    <a:lumMod val="85000"/>
                  </a:schemeClr>
                </a:solidFill>
              </a:rPr>
              <a:t>&gt;</a:t>
            </a:r>
          </a:p>
          <a:p>
            <a:r>
              <a:rPr lang="ja-JP" altLang="en-US" dirty="0" smtClean="0">
                <a:solidFill>
                  <a:schemeClr val="accent3">
                    <a:lumMod val="85000"/>
                  </a:schemeClr>
                </a:solidFill>
              </a:rPr>
              <a:t>        &lt;</a:t>
            </a:r>
            <a:r>
              <a:rPr lang="ja-JP" altLang="en-US" dirty="0">
                <a:solidFill>
                  <a:schemeClr val="accent3">
                    <a:lumMod val="85000"/>
                  </a:schemeClr>
                </a:solidFill>
              </a:rPr>
              <a:t>/i</a:t>
            </a:r>
            <a:r>
              <a:rPr lang="ja-JP" altLang="en-US" dirty="0" smtClean="0">
                <a:solidFill>
                  <a:schemeClr val="accent3">
                    <a:lumMod val="85000"/>
                  </a:schemeClr>
                </a:solidFill>
              </a:rPr>
              <a:t>&gt;</a:t>
            </a:r>
            <a:endParaRPr lang="en-US" altLang="ja-JP" dirty="0" smtClean="0">
              <a:solidFill>
                <a:schemeClr val="accent3">
                  <a:lumMod val="85000"/>
                </a:schemeClr>
              </a:solidFill>
            </a:endParaRPr>
          </a:p>
          <a:p>
            <a:endParaRPr lang="ja-JP" altLang="en-US" dirty="0">
              <a:solidFill>
                <a:schemeClr val="accent3">
                  <a:lumMod val="85000"/>
                </a:schemeClr>
              </a:solidFill>
            </a:endParaRPr>
          </a:p>
        </p:txBody>
      </p:sp>
      <p:sp>
        <p:nvSpPr>
          <p:cNvPr id="57" name="正方形/長方形 56"/>
          <p:cNvSpPr/>
          <p:nvPr/>
        </p:nvSpPr>
        <p:spPr>
          <a:xfrm>
            <a:off x="4617192" y="2514600"/>
            <a:ext cx="4424009" cy="3872737"/>
          </a:xfrm>
          <a:prstGeom prst="rect">
            <a:avLst/>
          </a:prstGeom>
          <a:noFill/>
          <a:ln w="31750">
            <a:solidFill>
              <a:schemeClr val="accent3">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accent3">
                  <a:lumMod val="85000"/>
                </a:schemeClr>
              </a:solidFill>
            </a:endParaRPr>
          </a:p>
        </p:txBody>
      </p:sp>
      <p:sp>
        <p:nvSpPr>
          <p:cNvPr id="58" name="四角形吹き出し 57"/>
          <p:cNvSpPr/>
          <p:nvPr/>
        </p:nvSpPr>
        <p:spPr>
          <a:xfrm>
            <a:off x="5138154" y="3542022"/>
            <a:ext cx="3548647" cy="1219200"/>
          </a:xfrm>
          <a:prstGeom prst="wedgeRectCallout">
            <a:avLst>
              <a:gd name="adj1" fmla="val -64950"/>
              <a:gd name="adj2" fmla="val 28125"/>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200" dirty="0" smtClean="0">
                <a:solidFill>
                  <a:schemeClr val="tx1"/>
                </a:solidFill>
              </a:rPr>
              <a:t>新着メッセージのプレビュー</a:t>
            </a:r>
            <a:r>
              <a:rPr kumimoji="1" lang="en-US" altLang="ja-JP" sz="2200" dirty="0" smtClean="0">
                <a:solidFill>
                  <a:schemeClr val="tx1"/>
                </a:solidFill>
              </a:rPr>
              <a:t/>
            </a:r>
            <a:br>
              <a:rPr kumimoji="1" lang="en-US" altLang="ja-JP" sz="2200" dirty="0" smtClean="0">
                <a:solidFill>
                  <a:schemeClr val="tx1"/>
                </a:solidFill>
              </a:rPr>
            </a:br>
            <a:r>
              <a:rPr kumimoji="1" lang="ja-JP" altLang="en-US" sz="2200" dirty="0" smtClean="0">
                <a:solidFill>
                  <a:schemeClr val="tx1"/>
                </a:solidFill>
              </a:rPr>
              <a:t>表示</a:t>
            </a:r>
            <a:r>
              <a:rPr lang="ja-JP" altLang="en-US" sz="2200" dirty="0" smtClean="0">
                <a:solidFill>
                  <a:schemeClr val="tx1"/>
                </a:solidFill>
              </a:rPr>
              <a:t>の</a:t>
            </a:r>
            <a:r>
              <a:rPr lang="en-US" altLang="ja-JP" sz="2200" dirty="0" smtClean="0">
                <a:solidFill>
                  <a:schemeClr val="tx1"/>
                </a:solidFill>
              </a:rPr>
              <a:t>on/off</a:t>
            </a:r>
            <a:r>
              <a:rPr lang="ja-JP" altLang="en-US" sz="2200" dirty="0" smtClean="0">
                <a:solidFill>
                  <a:schemeClr val="tx1"/>
                </a:solidFill>
              </a:rPr>
              <a:t>切り替え</a:t>
            </a:r>
            <a:r>
              <a:rPr kumimoji="1" lang="ja-JP" altLang="en-US" sz="2200" dirty="0" smtClean="0">
                <a:solidFill>
                  <a:schemeClr val="tx1"/>
                </a:solidFill>
              </a:rPr>
              <a:t>機能</a:t>
            </a:r>
            <a:endParaRPr kumimoji="1" lang="ja-JP" altLang="en-US" sz="2200" dirty="0">
              <a:solidFill>
                <a:schemeClr val="tx1"/>
              </a:solidFill>
            </a:endParaRPr>
          </a:p>
        </p:txBody>
      </p:sp>
    </p:spTree>
    <p:extLst>
      <p:ext uri="{BB962C8B-B14F-4D97-AF65-F5344CB8AC3E}">
        <p14:creationId xmlns:p14="http://schemas.microsoft.com/office/powerpoint/2010/main" val="3022480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コードクローン</a:t>
            </a:r>
            <a:endParaRPr kumimoji="1" lang="ja-JP" altLang="en-US"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2</a:t>
            </a:fld>
            <a:endParaRPr kumimoji="1" lang="ja-JP" altLang="en-US" dirty="0"/>
          </a:p>
        </p:txBody>
      </p:sp>
      <p:sp>
        <p:nvSpPr>
          <p:cNvPr id="6" name="メモ 5"/>
          <p:cNvSpPr/>
          <p:nvPr/>
        </p:nvSpPr>
        <p:spPr bwMode="auto">
          <a:xfrm>
            <a:off x="2635400" y="2518415"/>
            <a:ext cx="1774486" cy="1910281"/>
          </a:xfrm>
          <a:prstGeom prst="foldedCorner">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7" name="メモ 6"/>
          <p:cNvSpPr/>
          <p:nvPr/>
        </p:nvSpPr>
        <p:spPr bwMode="auto">
          <a:xfrm>
            <a:off x="5129257" y="2494012"/>
            <a:ext cx="1774486" cy="1910281"/>
          </a:xfrm>
          <a:prstGeom prst="foldedCorner">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9" name="角丸四角形 8"/>
          <p:cNvSpPr/>
          <p:nvPr/>
        </p:nvSpPr>
        <p:spPr bwMode="auto">
          <a:xfrm>
            <a:off x="161635" y="3290486"/>
            <a:ext cx="1747082" cy="501394"/>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72000" rIns="91440" bIns="7200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000" dirty="0" smtClean="0">
                <a:latin typeface="Times New Roman" pitchFamily="18" charset="0"/>
                <a:ea typeface="ＭＳ Ｐゴシック" pitchFamily="50" charset="-128"/>
              </a:rPr>
              <a:t>コード</a:t>
            </a:r>
            <a:r>
              <a:rPr kumimoji="0" lang="ja-JP" altLang="en-US" sz="2000" dirty="0">
                <a:latin typeface="Times New Roman" pitchFamily="18" charset="0"/>
                <a:ea typeface="ＭＳ Ｐゴシック" pitchFamily="50" charset="-128"/>
              </a:rPr>
              <a:t>クローン</a:t>
            </a: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10" name="角丸四角形 9"/>
          <p:cNvSpPr/>
          <p:nvPr/>
        </p:nvSpPr>
        <p:spPr bwMode="auto">
          <a:xfrm>
            <a:off x="1992225" y="2618397"/>
            <a:ext cx="5060887" cy="1603807"/>
          </a:xfrm>
          <a:prstGeom prst="roundRect">
            <a:avLst/>
          </a:pr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11" name="角丸四角形 10"/>
          <p:cNvSpPr/>
          <p:nvPr/>
        </p:nvSpPr>
        <p:spPr bwMode="auto">
          <a:xfrm>
            <a:off x="7258066" y="3765584"/>
            <a:ext cx="1719122" cy="501394"/>
          </a:xfrm>
          <a:prstGeom prst="roundRect">
            <a:avLst/>
          </a:prstGeom>
          <a:ln>
            <a:solidFill>
              <a:srgbClr val="C00000"/>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72000" rIns="91440" bIns="7200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000" dirty="0" smtClean="0">
                <a:latin typeface="Times New Roman" pitchFamily="18" charset="0"/>
                <a:ea typeface="ＭＳ Ｐゴシック" pitchFamily="50" charset="-128"/>
              </a:rPr>
              <a:t>クローン</a:t>
            </a:r>
            <a:r>
              <a:rPr kumimoji="0" lang="ja-JP" altLang="en-US" sz="2000" dirty="0">
                <a:latin typeface="Times New Roman" pitchFamily="18" charset="0"/>
                <a:ea typeface="ＭＳ Ｐゴシック" pitchFamily="50" charset="-128"/>
              </a:rPr>
              <a:t>セット</a:t>
            </a: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cxnSp>
        <p:nvCxnSpPr>
          <p:cNvPr id="12" name="直線矢印コネクタ 11"/>
          <p:cNvCxnSpPr>
            <a:stCxn id="11" idx="0"/>
            <a:endCxn id="10" idx="3"/>
          </p:cNvCxnSpPr>
          <p:nvPr/>
        </p:nvCxnSpPr>
        <p:spPr bwMode="auto">
          <a:xfrm flipH="1" flipV="1">
            <a:off x="7053112" y="3420301"/>
            <a:ext cx="1064515" cy="345283"/>
          </a:xfrm>
          <a:prstGeom prst="straightConnector1">
            <a:avLst/>
          </a:prstGeom>
          <a:solidFill>
            <a:schemeClr val="accent2"/>
          </a:solidFill>
          <a:ln w="31750" cap="flat" cmpd="sng" algn="ctr">
            <a:solidFill>
              <a:srgbClr val="C00000"/>
            </a:solidFill>
            <a:prstDash val="solid"/>
            <a:round/>
            <a:headEnd type="none" w="med" len="med"/>
            <a:tailEnd type="triangle"/>
          </a:ln>
          <a:effectLst/>
        </p:spPr>
      </p:cxnSp>
      <p:cxnSp>
        <p:nvCxnSpPr>
          <p:cNvPr id="15" name="直線矢印コネクタ 14"/>
          <p:cNvCxnSpPr>
            <a:stCxn id="9" idx="3"/>
            <a:endCxn id="19" idx="1"/>
          </p:cNvCxnSpPr>
          <p:nvPr/>
        </p:nvCxnSpPr>
        <p:spPr bwMode="auto">
          <a:xfrm flipV="1">
            <a:off x="1908717" y="2952841"/>
            <a:ext cx="883701" cy="588342"/>
          </a:xfrm>
          <a:prstGeom prst="straightConnector1">
            <a:avLst/>
          </a:prstGeom>
          <a:solidFill>
            <a:schemeClr val="accent2"/>
          </a:solidFill>
          <a:ln w="31750" cap="flat" cmpd="sng" algn="ctr">
            <a:solidFill>
              <a:schemeClr val="tx1"/>
            </a:solidFill>
            <a:prstDash val="solid"/>
            <a:round/>
            <a:headEnd type="none" w="med" len="med"/>
            <a:tailEnd type="triangle"/>
          </a:ln>
          <a:effectLst/>
        </p:spPr>
      </p:cxnSp>
      <p:cxnSp>
        <p:nvCxnSpPr>
          <p:cNvPr id="16" name="直線矢印コネクタ 15"/>
          <p:cNvCxnSpPr>
            <a:stCxn id="9" idx="3"/>
            <a:endCxn id="20" idx="1"/>
          </p:cNvCxnSpPr>
          <p:nvPr/>
        </p:nvCxnSpPr>
        <p:spPr bwMode="auto">
          <a:xfrm>
            <a:off x="1908717" y="3541183"/>
            <a:ext cx="853954" cy="338987"/>
          </a:xfrm>
          <a:prstGeom prst="straightConnector1">
            <a:avLst/>
          </a:prstGeom>
          <a:solidFill>
            <a:schemeClr val="accent2"/>
          </a:solidFill>
          <a:ln w="31750" cap="flat" cmpd="sng" algn="ctr">
            <a:solidFill>
              <a:schemeClr val="tx1"/>
            </a:solidFill>
            <a:prstDash val="solid"/>
            <a:round/>
            <a:headEnd type="none" w="med" len="med"/>
            <a:tailEnd type="triangle"/>
          </a:ln>
          <a:effectLst/>
        </p:spPr>
      </p:cxnSp>
      <p:cxnSp>
        <p:nvCxnSpPr>
          <p:cNvPr id="17" name="直線矢印コネクタ 16"/>
          <p:cNvCxnSpPr>
            <a:stCxn id="9" idx="3"/>
            <a:endCxn id="21" idx="1"/>
          </p:cNvCxnSpPr>
          <p:nvPr/>
        </p:nvCxnSpPr>
        <p:spPr bwMode="auto">
          <a:xfrm flipV="1">
            <a:off x="1908717" y="3290486"/>
            <a:ext cx="3383501" cy="250697"/>
          </a:xfrm>
          <a:prstGeom prst="straightConnector1">
            <a:avLst/>
          </a:prstGeom>
          <a:solidFill>
            <a:schemeClr val="accent2"/>
          </a:solidFill>
          <a:ln w="31750" cap="flat" cmpd="sng" algn="ctr">
            <a:solidFill>
              <a:schemeClr val="tx1"/>
            </a:solidFill>
            <a:prstDash val="solid"/>
            <a:round/>
            <a:headEnd type="none" w="med" len="med"/>
            <a:tailEnd type="triangle"/>
          </a:ln>
          <a:effectLst/>
        </p:spPr>
      </p:cxnSp>
      <p:sp>
        <p:nvSpPr>
          <p:cNvPr id="19" name="Rectangle 91"/>
          <p:cNvSpPr>
            <a:spLocks noChangeArrowheads="1"/>
          </p:cNvSpPr>
          <p:nvPr/>
        </p:nvSpPr>
        <p:spPr bwMode="auto">
          <a:xfrm>
            <a:off x="2792418" y="2752794"/>
            <a:ext cx="1460450" cy="400093"/>
          </a:xfrm>
          <a:prstGeom prst="rect">
            <a:avLst/>
          </a:prstGeom>
          <a:solidFill>
            <a:srgbClr val="BADDE1"/>
          </a:solidFill>
          <a:ln w="25400">
            <a:solidFill>
              <a:schemeClr val="tx1"/>
            </a:solidFill>
            <a:miter lim="800000"/>
            <a:headEnd/>
            <a:tailEnd/>
          </a:ln>
        </p:spPr>
        <p:txBody>
          <a:bodyPr wrap="square" lIns="91424" tIns="45712" rIns="91424" bIns="45712" anchor="ctr">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kumimoji="0" lang="ja-JP" altLang="en-US" sz="2000" dirty="0">
                <a:latin typeface="Times New Roman" panose="02020603050405020304" pitchFamily="18" charset="0"/>
              </a:rPr>
              <a:t>コード片</a:t>
            </a:r>
            <a:r>
              <a:rPr kumimoji="0" lang="en-US" altLang="ja-JP" sz="2000" dirty="0">
                <a:latin typeface="Times New Roman" panose="02020603050405020304" pitchFamily="18" charset="0"/>
              </a:rPr>
              <a:t>CF</a:t>
            </a:r>
            <a:r>
              <a:rPr kumimoji="0" lang="en-US" altLang="ja-JP" sz="2000" baseline="-25000" dirty="0">
                <a:latin typeface="Times New Roman" panose="02020603050405020304" pitchFamily="18" charset="0"/>
              </a:rPr>
              <a:t>0</a:t>
            </a:r>
          </a:p>
        </p:txBody>
      </p:sp>
      <p:sp>
        <p:nvSpPr>
          <p:cNvPr id="20" name="Rectangle 91"/>
          <p:cNvSpPr>
            <a:spLocks noChangeArrowheads="1"/>
          </p:cNvSpPr>
          <p:nvPr/>
        </p:nvSpPr>
        <p:spPr bwMode="auto">
          <a:xfrm>
            <a:off x="2762671" y="3680123"/>
            <a:ext cx="1460450" cy="400093"/>
          </a:xfrm>
          <a:prstGeom prst="rect">
            <a:avLst/>
          </a:prstGeom>
          <a:solidFill>
            <a:srgbClr val="BADDE1"/>
          </a:solidFill>
          <a:ln w="25400">
            <a:solidFill>
              <a:schemeClr val="tx1"/>
            </a:solidFill>
            <a:miter lim="800000"/>
            <a:headEnd/>
            <a:tailEnd/>
          </a:ln>
        </p:spPr>
        <p:txBody>
          <a:bodyPr wrap="square" lIns="91424" tIns="45712" rIns="91424" bIns="45712" anchor="ctr">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kumimoji="0" lang="ja-JP" altLang="en-US" sz="2000" dirty="0">
                <a:latin typeface="Times New Roman" panose="02020603050405020304" pitchFamily="18" charset="0"/>
              </a:rPr>
              <a:t>コード片</a:t>
            </a:r>
            <a:r>
              <a:rPr kumimoji="0" lang="en-US" altLang="ja-JP" sz="2000" dirty="0" smtClean="0">
                <a:latin typeface="Times New Roman" panose="02020603050405020304" pitchFamily="18" charset="0"/>
              </a:rPr>
              <a:t>CF</a:t>
            </a:r>
            <a:r>
              <a:rPr kumimoji="0" lang="en-US" altLang="ja-JP" sz="2000" baseline="-25000" dirty="0">
                <a:latin typeface="Times New Roman" panose="02020603050405020304" pitchFamily="18" charset="0"/>
              </a:rPr>
              <a:t>1</a:t>
            </a:r>
          </a:p>
        </p:txBody>
      </p:sp>
      <p:sp>
        <p:nvSpPr>
          <p:cNvPr id="21" name="Rectangle 91"/>
          <p:cNvSpPr>
            <a:spLocks noChangeArrowheads="1"/>
          </p:cNvSpPr>
          <p:nvPr/>
        </p:nvSpPr>
        <p:spPr bwMode="auto">
          <a:xfrm>
            <a:off x="5292218" y="3090439"/>
            <a:ext cx="1460450" cy="400093"/>
          </a:xfrm>
          <a:prstGeom prst="rect">
            <a:avLst/>
          </a:prstGeom>
          <a:solidFill>
            <a:srgbClr val="BADDE1"/>
          </a:solidFill>
          <a:ln w="25400">
            <a:solidFill>
              <a:schemeClr val="tx1"/>
            </a:solidFill>
            <a:miter lim="800000"/>
            <a:headEnd/>
            <a:tailEnd/>
          </a:ln>
        </p:spPr>
        <p:txBody>
          <a:bodyPr wrap="square" lIns="91424" tIns="45712" rIns="91424" bIns="45712" anchor="ctr">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kumimoji="0" lang="ja-JP" altLang="en-US" sz="2000" dirty="0">
                <a:latin typeface="Times New Roman" panose="02020603050405020304" pitchFamily="18" charset="0"/>
              </a:rPr>
              <a:t>コード片</a:t>
            </a:r>
            <a:r>
              <a:rPr kumimoji="0" lang="en-US" altLang="ja-JP" sz="2000" dirty="0" smtClean="0">
                <a:latin typeface="Times New Roman" panose="02020603050405020304" pitchFamily="18" charset="0"/>
              </a:rPr>
              <a:t>CF</a:t>
            </a:r>
            <a:r>
              <a:rPr kumimoji="0" lang="en-US" altLang="ja-JP" sz="2000" baseline="-25000" dirty="0">
                <a:latin typeface="Times New Roman" panose="02020603050405020304" pitchFamily="18" charset="0"/>
              </a:rPr>
              <a:t>2</a:t>
            </a:r>
          </a:p>
        </p:txBody>
      </p:sp>
      <p:sp>
        <p:nvSpPr>
          <p:cNvPr id="5" name="テキスト ボックス 4"/>
          <p:cNvSpPr txBox="1"/>
          <p:nvPr/>
        </p:nvSpPr>
        <p:spPr>
          <a:xfrm>
            <a:off x="317501" y="1143908"/>
            <a:ext cx="6628738" cy="830997"/>
          </a:xfrm>
          <a:prstGeom prst="rect">
            <a:avLst/>
          </a:prstGeom>
          <a:noFill/>
        </p:spPr>
        <p:txBody>
          <a:bodyPr wrap="none" rtlCol="0">
            <a:spAutoFit/>
          </a:bodyPr>
          <a:lstStyle/>
          <a:p>
            <a:pPr marL="342900" indent="-342900">
              <a:buFont typeface="Arial" panose="020B0604020202020204" pitchFamily="34" charset="0"/>
              <a:buChar char="•"/>
            </a:pPr>
            <a:r>
              <a:rPr kumimoji="1" lang="ja-JP" altLang="en-US" sz="2400" dirty="0" smtClean="0"/>
              <a:t>同一もしくは類似した部分を持つコード片</a:t>
            </a:r>
            <a:endParaRPr kumimoji="1" lang="en-US" altLang="ja-JP" sz="2400" dirty="0" smtClean="0"/>
          </a:p>
          <a:p>
            <a:pPr marL="342900" indent="-342900">
              <a:buFont typeface="Arial" panose="020B0604020202020204" pitchFamily="34" charset="0"/>
              <a:buChar char="•"/>
            </a:pPr>
            <a:r>
              <a:rPr kumimoji="1" lang="ja-JP" altLang="en-US" sz="2400" dirty="0" smtClean="0"/>
              <a:t>ソースコードのコピー</a:t>
            </a:r>
            <a:r>
              <a:rPr kumimoji="1" lang="en-US" altLang="ja-JP" sz="2400" dirty="0" smtClean="0"/>
              <a:t>&amp;</a:t>
            </a:r>
            <a:r>
              <a:rPr kumimoji="1" lang="ja-JP" altLang="en-US" sz="2400" dirty="0" smtClean="0"/>
              <a:t>ペーストが主な発生原因</a:t>
            </a:r>
            <a:endParaRPr kumimoji="1" lang="en-US" altLang="ja-JP" sz="2400" dirty="0" smtClean="0"/>
          </a:p>
        </p:txBody>
      </p:sp>
      <p:sp>
        <p:nvSpPr>
          <p:cNvPr id="28" name="テキスト ボックス 27"/>
          <p:cNvSpPr txBox="1"/>
          <p:nvPr/>
        </p:nvSpPr>
        <p:spPr>
          <a:xfrm>
            <a:off x="1044916" y="4845138"/>
            <a:ext cx="6518131" cy="830997"/>
          </a:xfrm>
          <a:prstGeom prst="rect">
            <a:avLst/>
          </a:prstGeom>
          <a:noFill/>
        </p:spPr>
        <p:txBody>
          <a:bodyPr wrap="none" rtlCol="0">
            <a:spAutoFit/>
          </a:bodyPr>
          <a:lstStyle/>
          <a:p>
            <a:r>
              <a:rPr lang="ja-JP" altLang="en-US" sz="2400" dirty="0" smtClean="0"/>
              <a:t>コードクローンは，ソフトウェア開発</a:t>
            </a:r>
            <a:r>
              <a:rPr lang="en-US" altLang="ja-JP" sz="2400" dirty="0" smtClean="0"/>
              <a:t>/</a:t>
            </a:r>
            <a:r>
              <a:rPr lang="ja-JP" altLang="en-US" sz="2400" dirty="0" smtClean="0"/>
              <a:t>保守における</a:t>
            </a:r>
            <a:endParaRPr lang="en-US" altLang="ja-JP" sz="2400" dirty="0" smtClean="0"/>
          </a:p>
          <a:p>
            <a:r>
              <a:rPr lang="ja-JP" altLang="en-US" sz="2400" dirty="0" smtClean="0"/>
              <a:t>様々な場面での利用が可能</a:t>
            </a:r>
          </a:p>
        </p:txBody>
      </p:sp>
    </p:spTree>
    <p:extLst>
      <p:ext uri="{BB962C8B-B14F-4D97-AF65-F5344CB8AC3E}">
        <p14:creationId xmlns:p14="http://schemas.microsoft.com/office/powerpoint/2010/main" val="413260054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ケーススタディ</a:t>
            </a:r>
            <a:r>
              <a:rPr kumimoji="1" lang="en-US" altLang="ja-JP" dirty="0" smtClean="0"/>
              <a:t>: </a:t>
            </a:r>
            <a:r>
              <a:rPr kumimoji="1" lang="ja-JP" altLang="en-US" dirty="0" smtClean="0"/>
              <a:t>結果</a:t>
            </a:r>
            <a:r>
              <a:rPr kumimoji="1" lang="en-US" altLang="ja-JP" dirty="0" smtClean="0"/>
              <a:t>(</a:t>
            </a:r>
            <a:r>
              <a:rPr lang="en-US" altLang="ja-JP" dirty="0" smtClean="0"/>
              <a:t>2/3)</a:t>
            </a:r>
            <a:endParaRPr kumimoji="1" lang="ja-JP" altLang="en-US"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20</a:t>
            </a:fld>
            <a:endParaRPr kumimoji="1" lang="ja-JP" altLang="en-US" dirty="0"/>
          </a:p>
        </p:txBody>
      </p:sp>
      <p:sp>
        <p:nvSpPr>
          <p:cNvPr id="36" name="正方形/長方形 35"/>
          <p:cNvSpPr/>
          <p:nvPr/>
        </p:nvSpPr>
        <p:spPr>
          <a:xfrm>
            <a:off x="75745" y="2514600"/>
            <a:ext cx="4424009" cy="3872737"/>
          </a:xfrm>
          <a:prstGeom prst="rect">
            <a:avLst/>
          </a:prstGeom>
          <a:noFill/>
          <a:ln w="31750">
            <a:solidFill>
              <a:schemeClr val="accent3">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accent3">
                  <a:lumMod val="85000"/>
                </a:schemeClr>
              </a:solidFill>
            </a:endParaRPr>
          </a:p>
        </p:txBody>
      </p:sp>
      <p:sp>
        <p:nvSpPr>
          <p:cNvPr id="37" name="テキスト ボックス 36"/>
          <p:cNvSpPr txBox="1"/>
          <p:nvPr/>
        </p:nvSpPr>
        <p:spPr>
          <a:xfrm rot="5400000">
            <a:off x="1379809" y="4041549"/>
            <a:ext cx="367408" cy="400110"/>
          </a:xfrm>
          <a:prstGeom prst="rect">
            <a:avLst/>
          </a:prstGeom>
          <a:noFill/>
        </p:spPr>
        <p:txBody>
          <a:bodyPr wrap="none" rtlCol="0">
            <a:spAutoFit/>
          </a:bodyPr>
          <a:lstStyle/>
          <a:p>
            <a:r>
              <a:rPr kumimoji="1" lang="en-US" altLang="ja-JP" sz="2000" b="1" dirty="0" smtClean="0">
                <a:solidFill>
                  <a:schemeClr val="accent3">
                    <a:lumMod val="85000"/>
                  </a:schemeClr>
                </a:solidFill>
              </a:rPr>
              <a:t>…</a:t>
            </a:r>
            <a:endParaRPr kumimoji="1" lang="ja-JP" altLang="en-US" sz="2000" b="1" dirty="0">
              <a:solidFill>
                <a:schemeClr val="accent3">
                  <a:lumMod val="85000"/>
                </a:schemeClr>
              </a:solidFill>
            </a:endParaRPr>
          </a:p>
        </p:txBody>
      </p:sp>
      <p:sp>
        <p:nvSpPr>
          <p:cNvPr id="38" name="テキスト ボックス 37"/>
          <p:cNvSpPr txBox="1"/>
          <p:nvPr/>
        </p:nvSpPr>
        <p:spPr>
          <a:xfrm rot="5400000">
            <a:off x="1779919" y="5767097"/>
            <a:ext cx="367408" cy="400110"/>
          </a:xfrm>
          <a:prstGeom prst="rect">
            <a:avLst/>
          </a:prstGeom>
          <a:noFill/>
        </p:spPr>
        <p:txBody>
          <a:bodyPr wrap="none" rtlCol="0">
            <a:spAutoFit/>
          </a:bodyPr>
          <a:lstStyle/>
          <a:p>
            <a:r>
              <a:rPr kumimoji="1" lang="en-US" altLang="ja-JP" sz="2000" b="1" dirty="0" smtClean="0">
                <a:solidFill>
                  <a:schemeClr val="accent3">
                    <a:lumMod val="85000"/>
                  </a:schemeClr>
                </a:solidFill>
              </a:rPr>
              <a:t>…</a:t>
            </a:r>
            <a:endParaRPr kumimoji="1" lang="ja-JP" altLang="en-US" sz="2000" b="1" dirty="0">
              <a:solidFill>
                <a:schemeClr val="accent3">
                  <a:lumMod val="85000"/>
                </a:schemeClr>
              </a:solidFill>
            </a:endParaRPr>
          </a:p>
        </p:txBody>
      </p:sp>
      <p:sp>
        <p:nvSpPr>
          <p:cNvPr id="40" name="テキスト ボックス 39"/>
          <p:cNvSpPr txBox="1"/>
          <p:nvPr/>
        </p:nvSpPr>
        <p:spPr>
          <a:xfrm>
            <a:off x="3891448" y="2875953"/>
            <a:ext cx="367408" cy="400110"/>
          </a:xfrm>
          <a:prstGeom prst="rect">
            <a:avLst/>
          </a:prstGeom>
          <a:noFill/>
        </p:spPr>
        <p:txBody>
          <a:bodyPr wrap="none" rtlCol="0">
            <a:spAutoFit/>
          </a:bodyPr>
          <a:lstStyle/>
          <a:p>
            <a:r>
              <a:rPr kumimoji="1" lang="en-US" altLang="ja-JP" sz="2000" b="1" dirty="0" smtClean="0">
                <a:solidFill>
                  <a:schemeClr val="accent3">
                    <a:lumMod val="85000"/>
                  </a:schemeClr>
                </a:solidFill>
              </a:rPr>
              <a:t>…</a:t>
            </a:r>
            <a:endParaRPr kumimoji="1" lang="ja-JP" altLang="en-US" sz="2000" b="1" dirty="0">
              <a:solidFill>
                <a:schemeClr val="accent3">
                  <a:lumMod val="85000"/>
                </a:schemeClr>
              </a:solidFill>
            </a:endParaRPr>
          </a:p>
        </p:txBody>
      </p:sp>
      <p:sp>
        <p:nvSpPr>
          <p:cNvPr id="41" name="テキスト ボックス 40"/>
          <p:cNvSpPr txBox="1"/>
          <p:nvPr/>
        </p:nvSpPr>
        <p:spPr>
          <a:xfrm>
            <a:off x="8525054" y="2875953"/>
            <a:ext cx="441146" cy="400110"/>
          </a:xfrm>
          <a:prstGeom prst="rect">
            <a:avLst/>
          </a:prstGeom>
          <a:noFill/>
        </p:spPr>
        <p:txBody>
          <a:bodyPr wrap="none" rtlCol="0">
            <a:spAutoFit/>
          </a:bodyPr>
          <a:lstStyle/>
          <a:p>
            <a:r>
              <a:rPr kumimoji="1" lang="en-US" altLang="ja-JP" sz="2000" b="1" dirty="0" smtClean="0"/>
              <a:t>…</a:t>
            </a:r>
            <a:endParaRPr kumimoji="1" lang="ja-JP" altLang="en-US" sz="2000" b="1" dirty="0"/>
          </a:p>
        </p:txBody>
      </p:sp>
      <p:sp>
        <p:nvSpPr>
          <p:cNvPr id="48" name="テキスト ボックス 47"/>
          <p:cNvSpPr txBox="1"/>
          <p:nvPr/>
        </p:nvSpPr>
        <p:spPr>
          <a:xfrm rot="5400000">
            <a:off x="6410533" y="5805197"/>
            <a:ext cx="441146" cy="400110"/>
          </a:xfrm>
          <a:prstGeom prst="rect">
            <a:avLst/>
          </a:prstGeom>
          <a:noFill/>
        </p:spPr>
        <p:txBody>
          <a:bodyPr wrap="none" rtlCol="0">
            <a:spAutoFit/>
          </a:bodyPr>
          <a:lstStyle/>
          <a:p>
            <a:r>
              <a:rPr kumimoji="1" lang="en-US" altLang="ja-JP" sz="2000" b="1" dirty="0" smtClean="0"/>
              <a:t>…</a:t>
            </a:r>
            <a:endParaRPr kumimoji="1" lang="ja-JP" altLang="en-US" sz="2000" b="1" dirty="0"/>
          </a:p>
        </p:txBody>
      </p:sp>
      <p:sp>
        <p:nvSpPr>
          <p:cNvPr id="49" name="テキスト ボックス 48"/>
          <p:cNvSpPr txBox="1"/>
          <p:nvPr/>
        </p:nvSpPr>
        <p:spPr>
          <a:xfrm rot="5400000">
            <a:off x="5766949" y="4048678"/>
            <a:ext cx="441146" cy="400110"/>
          </a:xfrm>
          <a:prstGeom prst="rect">
            <a:avLst/>
          </a:prstGeom>
          <a:noFill/>
        </p:spPr>
        <p:txBody>
          <a:bodyPr wrap="none" rtlCol="0">
            <a:spAutoFit/>
          </a:bodyPr>
          <a:lstStyle/>
          <a:p>
            <a:r>
              <a:rPr kumimoji="1" lang="en-US" altLang="ja-JP" sz="2000" b="1" dirty="0" smtClean="0"/>
              <a:t>…</a:t>
            </a:r>
            <a:endParaRPr kumimoji="1" lang="ja-JP" altLang="en-US" sz="2000" b="1" dirty="0"/>
          </a:p>
        </p:txBody>
      </p:sp>
      <p:sp>
        <p:nvSpPr>
          <p:cNvPr id="5" name="正方形/長方形 4"/>
          <p:cNvSpPr/>
          <p:nvPr/>
        </p:nvSpPr>
        <p:spPr>
          <a:xfrm>
            <a:off x="4784818" y="4507406"/>
            <a:ext cx="4075478" cy="1785104"/>
          </a:xfrm>
          <a:prstGeom prst="rect">
            <a:avLst/>
          </a:prstGeom>
          <a:ln w="31750">
            <a:solidFill>
              <a:srgbClr val="FF7171"/>
            </a:solidFill>
          </a:ln>
        </p:spPr>
        <p:txBody>
          <a:bodyPr wrap="square">
            <a:spAutoFit/>
          </a:bodyPr>
          <a:lstStyle/>
          <a:p>
            <a:r>
              <a:rPr lang="ja-JP" altLang="en-US" dirty="0" smtClean="0"/>
              <a:t>$scope</a:t>
            </a:r>
            <a:r>
              <a:rPr lang="ja-JP" altLang="en-US" dirty="0"/>
              <a:t>.</a:t>
            </a:r>
            <a:r>
              <a:rPr lang="ja-JP" altLang="en-US" sz="2000" b="1" dirty="0">
                <a:solidFill>
                  <a:srgbClr val="C00000"/>
                </a:solidFill>
              </a:rPr>
              <a:t>toggleDesktop</a:t>
            </a:r>
            <a:r>
              <a:rPr lang="ja-JP" altLang="en-US" dirty="0"/>
              <a:t> = function (</a:t>
            </a:r>
            <a:r>
              <a:rPr lang="ja-JP" altLang="en-US" dirty="0" smtClean="0"/>
              <a:t>) {</a:t>
            </a:r>
            <a:endParaRPr lang="ja-JP" altLang="en-US" dirty="0"/>
          </a:p>
          <a:p>
            <a:r>
              <a:rPr lang="ja-JP" altLang="en-US" dirty="0" smtClean="0"/>
              <a:t>    $scope</a:t>
            </a:r>
            <a:r>
              <a:rPr lang="ja-JP" altLang="en-US" dirty="0"/>
              <a:t>.notify.desktop = ! $scope.</a:t>
            </a:r>
            <a:r>
              <a:rPr lang="ja-JP" altLang="en-US" dirty="0" smtClean="0"/>
              <a:t>notify</a:t>
            </a:r>
            <a:endParaRPr lang="en-US" altLang="ja-JP" dirty="0" smtClean="0"/>
          </a:p>
          <a:p>
            <a:r>
              <a:rPr lang="ja-JP" altLang="en-US" dirty="0" smtClean="0"/>
              <a:t>    if </a:t>
            </a:r>
            <a:r>
              <a:rPr lang="ja-JP" altLang="en-US" dirty="0"/>
              <a:t>($scope.notify.desktop) {</a:t>
            </a:r>
          </a:p>
          <a:p>
            <a:r>
              <a:rPr lang="ja-JP" altLang="en-US" dirty="0"/>
              <a:t>    </a:t>
            </a:r>
            <a:r>
              <a:rPr lang="ja-JP" altLang="en-US" dirty="0" smtClean="0"/>
              <a:t>    Storage</a:t>
            </a:r>
            <a:r>
              <a:rPr lang="ja-JP" altLang="en-US" dirty="0"/>
              <a:t>.remove ('notify_nodesktop')</a:t>
            </a:r>
            <a:r>
              <a:rPr lang="ja-JP" altLang="en-US" dirty="0" smtClean="0"/>
              <a:t>;</a:t>
            </a:r>
            <a:endParaRPr lang="en-US" altLang="ja-JP" dirty="0" smtClean="0"/>
          </a:p>
          <a:p>
            <a:endParaRPr lang="en-US" altLang="ja-JP" dirty="0" smtClean="0"/>
          </a:p>
          <a:p>
            <a:r>
              <a:rPr lang="ja-JP" altLang="en-US" dirty="0" smtClean="0"/>
              <a:t>}</a:t>
            </a:r>
            <a:endParaRPr lang="ja-JP" altLang="en-US" dirty="0"/>
          </a:p>
        </p:txBody>
      </p:sp>
      <p:sp>
        <p:nvSpPr>
          <p:cNvPr id="51" name="正方形/長方形 50"/>
          <p:cNvSpPr/>
          <p:nvPr/>
        </p:nvSpPr>
        <p:spPr>
          <a:xfrm>
            <a:off x="177905" y="4500730"/>
            <a:ext cx="4215023" cy="1785104"/>
          </a:xfrm>
          <a:prstGeom prst="rect">
            <a:avLst/>
          </a:prstGeom>
          <a:ln w="31750">
            <a:solidFill>
              <a:schemeClr val="accent3">
                <a:lumMod val="85000"/>
              </a:schemeClr>
            </a:solidFill>
          </a:ln>
        </p:spPr>
        <p:txBody>
          <a:bodyPr wrap="square">
            <a:spAutoFit/>
          </a:bodyPr>
          <a:lstStyle/>
          <a:p>
            <a:r>
              <a:rPr lang="ja-JP" altLang="en-US" dirty="0" smtClean="0">
                <a:solidFill>
                  <a:schemeClr val="accent3">
                    <a:lumMod val="85000"/>
                  </a:schemeClr>
                </a:solidFill>
              </a:rPr>
              <a:t>$scope</a:t>
            </a:r>
            <a:r>
              <a:rPr lang="ja-JP" altLang="en-US" dirty="0">
                <a:solidFill>
                  <a:schemeClr val="accent3">
                    <a:lumMod val="85000"/>
                  </a:schemeClr>
                </a:solidFill>
              </a:rPr>
              <a:t>.</a:t>
            </a:r>
            <a:r>
              <a:rPr lang="ja-JP" altLang="en-US" sz="2000" b="1" dirty="0">
                <a:solidFill>
                  <a:schemeClr val="accent3">
                    <a:lumMod val="85000"/>
                  </a:schemeClr>
                </a:solidFill>
              </a:rPr>
              <a:t>togglePreview</a:t>
            </a:r>
            <a:r>
              <a:rPr lang="ja-JP" altLang="en-US" dirty="0">
                <a:solidFill>
                  <a:schemeClr val="accent3">
                    <a:lumMod val="85000"/>
                  </a:schemeClr>
                </a:solidFill>
              </a:rPr>
              <a:t> = function (</a:t>
            </a:r>
            <a:r>
              <a:rPr lang="ja-JP" altLang="en-US" dirty="0" smtClean="0">
                <a:solidFill>
                  <a:schemeClr val="accent3">
                    <a:lumMod val="85000"/>
                  </a:schemeClr>
                </a:solidFill>
              </a:rPr>
              <a:t>) {</a:t>
            </a:r>
            <a:endParaRPr lang="ja-JP" altLang="en-US" dirty="0">
              <a:solidFill>
                <a:schemeClr val="accent3">
                  <a:lumMod val="85000"/>
                </a:schemeClr>
              </a:solidFill>
            </a:endParaRPr>
          </a:p>
          <a:p>
            <a:r>
              <a:rPr lang="ja-JP" altLang="en-US" dirty="0" smtClean="0">
                <a:solidFill>
                  <a:schemeClr val="accent3">
                    <a:lumMod val="85000"/>
                  </a:schemeClr>
                </a:solidFill>
              </a:rPr>
              <a:t>    $scope</a:t>
            </a:r>
            <a:r>
              <a:rPr lang="ja-JP" altLang="en-US" dirty="0">
                <a:solidFill>
                  <a:schemeClr val="accent3">
                    <a:lumMod val="85000"/>
                  </a:schemeClr>
                </a:solidFill>
              </a:rPr>
              <a:t>.notify.preview = ! $scope.</a:t>
            </a:r>
            <a:r>
              <a:rPr lang="ja-JP" altLang="en-US" dirty="0" smtClean="0">
                <a:solidFill>
                  <a:schemeClr val="accent3">
                    <a:lumMod val="85000"/>
                  </a:schemeClr>
                </a:solidFill>
              </a:rPr>
              <a:t>notify</a:t>
            </a:r>
            <a:endParaRPr lang="en-US" altLang="ja-JP" dirty="0" smtClean="0">
              <a:solidFill>
                <a:schemeClr val="accent3">
                  <a:lumMod val="85000"/>
                </a:schemeClr>
              </a:solidFill>
            </a:endParaRPr>
          </a:p>
          <a:p>
            <a:r>
              <a:rPr lang="ja-JP" altLang="en-US" dirty="0" smtClean="0">
                <a:solidFill>
                  <a:schemeClr val="accent3">
                    <a:lumMod val="85000"/>
                  </a:schemeClr>
                </a:solidFill>
              </a:rPr>
              <a:t>    </a:t>
            </a:r>
            <a:r>
              <a:rPr lang="ja-JP" altLang="en-US" dirty="0">
                <a:solidFill>
                  <a:schemeClr val="accent3">
                    <a:lumMod val="85000"/>
                  </a:schemeClr>
                </a:solidFill>
              </a:rPr>
              <a:t>if ($scope.notify.preview) {</a:t>
            </a:r>
          </a:p>
          <a:p>
            <a:r>
              <a:rPr lang="ja-JP" altLang="en-US" dirty="0">
                <a:solidFill>
                  <a:schemeClr val="accent3">
                    <a:lumMod val="85000"/>
                  </a:schemeClr>
                </a:solidFill>
              </a:rPr>
              <a:t>    </a:t>
            </a:r>
            <a:r>
              <a:rPr lang="ja-JP" altLang="en-US" dirty="0" smtClean="0">
                <a:solidFill>
                  <a:schemeClr val="accent3">
                    <a:lumMod val="85000"/>
                  </a:schemeClr>
                </a:solidFill>
              </a:rPr>
              <a:t>    Storage</a:t>
            </a:r>
            <a:r>
              <a:rPr lang="ja-JP" altLang="en-US" dirty="0">
                <a:solidFill>
                  <a:schemeClr val="accent3">
                    <a:lumMod val="85000"/>
                  </a:schemeClr>
                </a:solidFill>
              </a:rPr>
              <a:t>.remove ('notify_nopreview')</a:t>
            </a:r>
            <a:r>
              <a:rPr lang="ja-JP" altLang="en-US" dirty="0" smtClean="0">
                <a:solidFill>
                  <a:schemeClr val="accent3">
                    <a:lumMod val="85000"/>
                  </a:schemeClr>
                </a:solidFill>
              </a:rPr>
              <a:t>;</a:t>
            </a:r>
            <a:endParaRPr lang="en-US" altLang="ja-JP" dirty="0" smtClean="0">
              <a:solidFill>
                <a:schemeClr val="accent3">
                  <a:lumMod val="85000"/>
                </a:schemeClr>
              </a:solidFill>
            </a:endParaRPr>
          </a:p>
          <a:p>
            <a:endParaRPr lang="en-US" altLang="ja-JP" dirty="0" smtClean="0">
              <a:solidFill>
                <a:schemeClr val="accent3">
                  <a:lumMod val="85000"/>
                </a:schemeClr>
              </a:solidFill>
            </a:endParaRPr>
          </a:p>
          <a:p>
            <a:r>
              <a:rPr lang="en-US" altLang="ja-JP" dirty="0">
                <a:solidFill>
                  <a:schemeClr val="accent3">
                    <a:lumMod val="85000"/>
                  </a:schemeClr>
                </a:solidFill>
              </a:rPr>
              <a:t>}</a:t>
            </a:r>
            <a:endParaRPr lang="ja-JP" altLang="en-US" dirty="0">
              <a:solidFill>
                <a:schemeClr val="accent3">
                  <a:lumMod val="85000"/>
                </a:schemeClr>
              </a:solidFill>
            </a:endParaRPr>
          </a:p>
        </p:txBody>
      </p:sp>
      <p:sp>
        <p:nvSpPr>
          <p:cNvPr id="52" name="テキスト ボックス 51"/>
          <p:cNvSpPr txBox="1"/>
          <p:nvPr/>
        </p:nvSpPr>
        <p:spPr>
          <a:xfrm>
            <a:off x="407656" y="1031493"/>
            <a:ext cx="8179988" cy="769441"/>
          </a:xfrm>
          <a:prstGeom prst="rect">
            <a:avLst/>
          </a:prstGeom>
          <a:noFill/>
          <a:ln>
            <a:solidFill>
              <a:schemeClr val="tx1"/>
            </a:solidFill>
          </a:ln>
        </p:spPr>
        <p:txBody>
          <a:bodyPr wrap="square" rtlCol="0">
            <a:spAutoFit/>
          </a:bodyPr>
          <a:lstStyle/>
          <a:p>
            <a:pPr marL="457200" indent="-457200">
              <a:buFont typeface="+mj-lt"/>
              <a:buAutoNum type="arabicPeriod" startAt="2"/>
            </a:pPr>
            <a:r>
              <a:rPr lang="ja-JP" altLang="en-US" sz="2200" dirty="0"/>
              <a:t>検出された各</a:t>
            </a:r>
            <a:r>
              <a:rPr lang="en-US" altLang="ja-JP" sz="2200" dirty="0"/>
              <a:t>ILC</a:t>
            </a:r>
            <a:r>
              <a:rPr lang="ja-JP" altLang="en-US" sz="2200" dirty="0"/>
              <a:t>セットに含まれている</a:t>
            </a:r>
            <a:r>
              <a:rPr lang="en-US" altLang="ja-JP" sz="2200" dirty="0"/>
              <a:t>ILC</a:t>
            </a:r>
            <a:r>
              <a:rPr lang="ja-JP" altLang="en-US" sz="2200" dirty="0"/>
              <a:t>を</a:t>
            </a:r>
            <a:r>
              <a:rPr lang="en-US" altLang="ja-JP" sz="2200" dirty="0"/>
              <a:t/>
            </a:r>
            <a:br>
              <a:rPr lang="en-US" altLang="ja-JP" sz="2200" dirty="0"/>
            </a:br>
            <a:r>
              <a:rPr lang="ja-JP" altLang="en-US" sz="2200" dirty="0"/>
              <a:t>構成しているコード片集合が類似機能を実装しているか？</a:t>
            </a:r>
          </a:p>
        </p:txBody>
      </p:sp>
      <p:sp>
        <p:nvSpPr>
          <p:cNvPr id="54" name="正方形/長方形 53"/>
          <p:cNvSpPr/>
          <p:nvPr/>
        </p:nvSpPr>
        <p:spPr>
          <a:xfrm>
            <a:off x="193183" y="2637322"/>
            <a:ext cx="4199745" cy="1785104"/>
          </a:xfrm>
          <a:prstGeom prst="rect">
            <a:avLst/>
          </a:prstGeom>
          <a:ln w="31750">
            <a:solidFill>
              <a:schemeClr val="accent3">
                <a:lumMod val="85000"/>
              </a:schemeClr>
            </a:solidFill>
          </a:ln>
        </p:spPr>
        <p:txBody>
          <a:bodyPr wrap="square">
            <a:spAutoFit/>
          </a:bodyPr>
          <a:lstStyle/>
          <a:p>
            <a:r>
              <a:rPr lang="ja-JP" altLang="en-US" dirty="0" smtClean="0">
                <a:solidFill>
                  <a:schemeClr val="accent3">
                    <a:lumMod val="85000"/>
                  </a:schemeClr>
                </a:solidFill>
              </a:rPr>
              <a:t>&lt;</a:t>
            </a:r>
            <a:r>
              <a:rPr lang="ja-JP" altLang="en-US" dirty="0">
                <a:solidFill>
                  <a:schemeClr val="accent3">
                    <a:lumMod val="85000"/>
                  </a:schemeClr>
                </a:solidFill>
              </a:rPr>
              <a:t>a class="md_modal_section_toggle_wrap </a:t>
            </a:r>
            <a:endParaRPr lang="en-US" altLang="ja-JP" dirty="0" smtClean="0">
              <a:solidFill>
                <a:schemeClr val="accent3">
                  <a:lumMod val="85000"/>
                </a:schemeClr>
              </a:solidFill>
            </a:endParaRPr>
          </a:p>
          <a:p>
            <a:r>
              <a:rPr lang="en-US" altLang="ja-JP" dirty="0">
                <a:solidFill>
                  <a:schemeClr val="accent3">
                    <a:lumMod val="85000"/>
                  </a:schemeClr>
                </a:solidFill>
              </a:rPr>
              <a:t> </a:t>
            </a:r>
            <a:r>
              <a:rPr lang="en-US" altLang="ja-JP" dirty="0" smtClean="0">
                <a:solidFill>
                  <a:schemeClr val="accent3">
                    <a:lumMod val="85000"/>
                  </a:schemeClr>
                </a:solidFill>
              </a:rPr>
              <a:t>   </a:t>
            </a:r>
            <a:r>
              <a:rPr lang="ja-JP" altLang="en-US" dirty="0" smtClean="0">
                <a:solidFill>
                  <a:schemeClr val="accent3">
                    <a:lumMod val="85000"/>
                  </a:schemeClr>
                </a:solidFill>
              </a:rPr>
              <a:t>ng</a:t>
            </a:r>
            <a:r>
              <a:rPr lang="ja-JP" altLang="en-US" dirty="0">
                <a:solidFill>
                  <a:schemeClr val="accent3">
                    <a:lumMod val="85000"/>
                  </a:schemeClr>
                </a:solidFill>
              </a:rPr>
              <a:t>-click="</a:t>
            </a:r>
            <a:r>
              <a:rPr lang="ja-JP" altLang="en-US" sz="2000" b="1" dirty="0">
                <a:solidFill>
                  <a:schemeClr val="accent3">
                    <a:lumMod val="85000"/>
                  </a:schemeClr>
                </a:solidFill>
              </a:rPr>
              <a:t>togglePreview()</a:t>
            </a:r>
            <a:r>
              <a:rPr lang="ja-JP" altLang="en-US" dirty="0" smtClean="0">
                <a:solidFill>
                  <a:schemeClr val="accent3">
                    <a:lumMod val="85000"/>
                  </a:schemeClr>
                </a:solidFill>
              </a:rPr>
              <a:t>"</a:t>
            </a:r>
            <a:endParaRPr lang="ja-JP" altLang="en-US" dirty="0">
              <a:solidFill>
                <a:schemeClr val="accent3">
                  <a:lumMod val="85000"/>
                </a:schemeClr>
              </a:solidFill>
            </a:endParaRPr>
          </a:p>
          <a:p>
            <a:r>
              <a:rPr lang="ja-JP" altLang="en-US" dirty="0" smtClean="0">
                <a:solidFill>
                  <a:schemeClr val="accent3">
                    <a:lumMod val="85000"/>
                  </a:schemeClr>
                </a:solidFill>
              </a:rPr>
              <a:t>    &lt;</a:t>
            </a:r>
            <a:r>
              <a:rPr lang="ja-JP" altLang="en-US" dirty="0">
                <a:solidFill>
                  <a:schemeClr val="accent3">
                    <a:lumMod val="85000"/>
                  </a:schemeClr>
                </a:solidFill>
              </a:rPr>
              <a:t>span class="icon icon-checkbox-outer"&gt;</a:t>
            </a:r>
          </a:p>
          <a:p>
            <a:r>
              <a:rPr lang="ja-JP" altLang="en-US" dirty="0" smtClean="0">
                <a:solidFill>
                  <a:schemeClr val="accent3">
                    <a:lumMod val="85000"/>
                  </a:schemeClr>
                </a:solidFill>
              </a:rPr>
              <a:t>        &lt;</a:t>
            </a:r>
            <a:r>
              <a:rPr lang="ja-JP" altLang="en-US" dirty="0">
                <a:solidFill>
                  <a:schemeClr val="accent3">
                    <a:lumMod val="85000"/>
                  </a:schemeClr>
                </a:solidFill>
              </a:rPr>
              <a:t>i class="icon-checkbox-inner"&gt;</a:t>
            </a:r>
          </a:p>
          <a:p>
            <a:r>
              <a:rPr lang="ja-JP" altLang="en-US" dirty="0" smtClean="0">
                <a:solidFill>
                  <a:schemeClr val="accent3">
                    <a:lumMod val="85000"/>
                  </a:schemeClr>
                </a:solidFill>
              </a:rPr>
              <a:t>        &lt;</a:t>
            </a:r>
            <a:r>
              <a:rPr lang="ja-JP" altLang="en-US" dirty="0">
                <a:solidFill>
                  <a:schemeClr val="accent3">
                    <a:lumMod val="85000"/>
                  </a:schemeClr>
                </a:solidFill>
              </a:rPr>
              <a:t>/i</a:t>
            </a:r>
            <a:r>
              <a:rPr lang="ja-JP" altLang="en-US" dirty="0" smtClean="0">
                <a:solidFill>
                  <a:schemeClr val="accent3">
                    <a:lumMod val="85000"/>
                  </a:schemeClr>
                </a:solidFill>
              </a:rPr>
              <a:t>&gt;</a:t>
            </a:r>
            <a:endParaRPr lang="en-US" altLang="ja-JP" dirty="0" smtClean="0">
              <a:solidFill>
                <a:schemeClr val="accent3">
                  <a:lumMod val="85000"/>
                </a:schemeClr>
              </a:solidFill>
            </a:endParaRPr>
          </a:p>
          <a:p>
            <a:endParaRPr lang="ja-JP" altLang="en-US" dirty="0">
              <a:solidFill>
                <a:schemeClr val="accent3">
                  <a:lumMod val="85000"/>
                </a:schemeClr>
              </a:solidFill>
            </a:endParaRPr>
          </a:p>
        </p:txBody>
      </p:sp>
      <p:sp>
        <p:nvSpPr>
          <p:cNvPr id="55" name="テキスト ボックス 54"/>
          <p:cNvSpPr txBox="1"/>
          <p:nvPr/>
        </p:nvSpPr>
        <p:spPr>
          <a:xfrm>
            <a:off x="3891448" y="4977783"/>
            <a:ext cx="367408" cy="400110"/>
          </a:xfrm>
          <a:prstGeom prst="rect">
            <a:avLst/>
          </a:prstGeom>
          <a:noFill/>
        </p:spPr>
        <p:txBody>
          <a:bodyPr wrap="none" rtlCol="0">
            <a:spAutoFit/>
          </a:bodyPr>
          <a:lstStyle/>
          <a:p>
            <a:r>
              <a:rPr kumimoji="1" lang="en-US" altLang="ja-JP" sz="2000" b="1" dirty="0" smtClean="0">
                <a:solidFill>
                  <a:schemeClr val="accent3">
                    <a:lumMod val="85000"/>
                  </a:schemeClr>
                </a:solidFill>
              </a:rPr>
              <a:t>…</a:t>
            </a:r>
            <a:endParaRPr kumimoji="1" lang="ja-JP" altLang="en-US" sz="2000" b="1" dirty="0">
              <a:solidFill>
                <a:schemeClr val="accent3">
                  <a:lumMod val="85000"/>
                </a:schemeClr>
              </a:solidFill>
            </a:endParaRPr>
          </a:p>
        </p:txBody>
      </p:sp>
      <p:sp>
        <p:nvSpPr>
          <p:cNvPr id="56" name="正方形/長方形 55"/>
          <p:cNvSpPr/>
          <p:nvPr/>
        </p:nvSpPr>
        <p:spPr>
          <a:xfrm>
            <a:off x="4721318" y="2648295"/>
            <a:ext cx="4244882" cy="1785104"/>
          </a:xfrm>
          <a:prstGeom prst="rect">
            <a:avLst/>
          </a:prstGeom>
          <a:ln w="31750">
            <a:solidFill>
              <a:srgbClr val="00B0F0"/>
            </a:solidFill>
          </a:ln>
        </p:spPr>
        <p:txBody>
          <a:bodyPr wrap="square">
            <a:spAutoFit/>
          </a:bodyPr>
          <a:lstStyle/>
          <a:p>
            <a:r>
              <a:rPr lang="ja-JP" altLang="en-US" dirty="0" smtClean="0"/>
              <a:t>&lt;</a:t>
            </a:r>
            <a:r>
              <a:rPr lang="ja-JP" altLang="en-US" dirty="0"/>
              <a:t>a class</a:t>
            </a:r>
            <a:r>
              <a:rPr lang="ja-JP" altLang="en-US" dirty="0" smtClean="0"/>
              <a:t>=“md_modal_section_toggle_wrap</a:t>
            </a:r>
            <a:endParaRPr lang="en-US" altLang="ja-JP" dirty="0" smtClean="0"/>
          </a:p>
          <a:p>
            <a:r>
              <a:rPr lang="en-US" altLang="ja-JP" dirty="0"/>
              <a:t> </a:t>
            </a:r>
            <a:r>
              <a:rPr lang="en-US" altLang="ja-JP" dirty="0" smtClean="0"/>
              <a:t>   </a:t>
            </a:r>
            <a:r>
              <a:rPr lang="ja-JP" altLang="en-US" dirty="0" smtClean="0"/>
              <a:t>ng-click</a:t>
            </a:r>
            <a:r>
              <a:rPr lang="ja-JP" altLang="en-US" dirty="0"/>
              <a:t>=</a:t>
            </a:r>
            <a:r>
              <a:rPr lang="ja-JP" altLang="en-US" dirty="0" smtClean="0"/>
              <a:t>"</a:t>
            </a:r>
            <a:r>
              <a:rPr lang="ja-JP" altLang="en-US" sz="2000" b="1" dirty="0" smtClean="0">
                <a:solidFill>
                  <a:srgbClr val="C00000"/>
                </a:solidFill>
              </a:rPr>
              <a:t>toggleDesktop</a:t>
            </a:r>
            <a:r>
              <a:rPr lang="ja-JP" altLang="en-US" sz="2000" b="1" dirty="0">
                <a:solidFill>
                  <a:srgbClr val="C00000"/>
                </a:solidFill>
              </a:rPr>
              <a:t>()</a:t>
            </a:r>
            <a:r>
              <a:rPr lang="ja-JP" altLang="en-US" dirty="0"/>
              <a:t>"</a:t>
            </a:r>
          </a:p>
          <a:p>
            <a:r>
              <a:rPr lang="ja-JP" altLang="en-US" dirty="0" smtClean="0"/>
              <a:t>    &lt;</a:t>
            </a:r>
            <a:r>
              <a:rPr lang="ja-JP" altLang="en-US" dirty="0"/>
              <a:t>span class=</a:t>
            </a:r>
            <a:r>
              <a:rPr lang="ja-JP" altLang="en-US" dirty="0" smtClean="0"/>
              <a:t>"icon </a:t>
            </a:r>
            <a:r>
              <a:rPr lang="ja-JP" altLang="en-US" dirty="0"/>
              <a:t>icon-checkbox-outer</a:t>
            </a:r>
            <a:r>
              <a:rPr lang="ja-JP" altLang="en-US" dirty="0" smtClean="0"/>
              <a:t>"&gt;</a:t>
            </a:r>
            <a:endParaRPr lang="ja-JP" altLang="en-US" dirty="0"/>
          </a:p>
          <a:p>
            <a:r>
              <a:rPr lang="ja-JP" altLang="en-US" dirty="0" smtClean="0"/>
              <a:t>        &lt;</a:t>
            </a:r>
            <a:r>
              <a:rPr lang="ja-JP" altLang="en-US" dirty="0"/>
              <a:t>i class=</a:t>
            </a:r>
            <a:r>
              <a:rPr lang="ja-JP" altLang="en-US" dirty="0" smtClean="0"/>
              <a:t>"icon</a:t>
            </a:r>
            <a:r>
              <a:rPr lang="ja-JP" altLang="en-US" dirty="0"/>
              <a:t>-checkbox-</a:t>
            </a:r>
            <a:r>
              <a:rPr lang="ja-JP" altLang="en-US" dirty="0" smtClean="0"/>
              <a:t>inner"</a:t>
            </a:r>
            <a:r>
              <a:rPr lang="ja-JP" altLang="en-US" dirty="0"/>
              <a:t>&gt;</a:t>
            </a:r>
          </a:p>
          <a:p>
            <a:r>
              <a:rPr lang="ja-JP" altLang="en-US" dirty="0" smtClean="0"/>
              <a:t>        &lt;</a:t>
            </a:r>
            <a:r>
              <a:rPr lang="ja-JP" altLang="en-US" dirty="0"/>
              <a:t>/i</a:t>
            </a:r>
            <a:r>
              <a:rPr lang="ja-JP" altLang="en-US" dirty="0" smtClean="0"/>
              <a:t>&gt;</a:t>
            </a:r>
            <a:endParaRPr lang="en-US" altLang="ja-JP" dirty="0" smtClean="0"/>
          </a:p>
          <a:p>
            <a:endParaRPr lang="ja-JP" altLang="en-US" dirty="0"/>
          </a:p>
        </p:txBody>
      </p:sp>
      <p:sp>
        <p:nvSpPr>
          <p:cNvPr id="57" name="正方形/長方形 56"/>
          <p:cNvSpPr/>
          <p:nvPr/>
        </p:nvSpPr>
        <p:spPr>
          <a:xfrm>
            <a:off x="4617192" y="2514600"/>
            <a:ext cx="4424009" cy="3872737"/>
          </a:xfrm>
          <a:prstGeom prst="rect">
            <a:avLst/>
          </a:prstGeom>
          <a:no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19" name="四角形吹き出し 18"/>
          <p:cNvSpPr/>
          <p:nvPr/>
        </p:nvSpPr>
        <p:spPr>
          <a:xfrm>
            <a:off x="520701" y="3789627"/>
            <a:ext cx="3584410" cy="1219200"/>
          </a:xfrm>
          <a:prstGeom prst="wedgeRectCallout">
            <a:avLst>
              <a:gd name="adj1" fmla="val 63172"/>
              <a:gd name="adj2" fmla="val -27083"/>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200" dirty="0" smtClean="0">
                <a:solidFill>
                  <a:schemeClr val="tx1"/>
                </a:solidFill>
              </a:rPr>
              <a:t>新着メッセージ通知の</a:t>
            </a:r>
            <a:r>
              <a:rPr kumimoji="1" lang="en-US" altLang="ja-JP" sz="2200" dirty="0" smtClean="0">
                <a:solidFill>
                  <a:schemeClr val="tx1"/>
                </a:solidFill>
              </a:rPr>
              <a:t>on/off</a:t>
            </a:r>
            <a:br>
              <a:rPr kumimoji="1" lang="en-US" altLang="ja-JP" sz="2200" dirty="0" smtClean="0">
                <a:solidFill>
                  <a:schemeClr val="tx1"/>
                </a:solidFill>
              </a:rPr>
            </a:br>
            <a:r>
              <a:rPr kumimoji="1" lang="ja-JP" altLang="en-US" sz="2200" dirty="0" smtClean="0">
                <a:solidFill>
                  <a:schemeClr val="tx1"/>
                </a:solidFill>
              </a:rPr>
              <a:t>切り替え機能</a:t>
            </a:r>
            <a:endParaRPr kumimoji="1" lang="ja-JP" altLang="en-US" sz="2200" dirty="0">
              <a:solidFill>
                <a:schemeClr val="tx1"/>
              </a:solidFill>
            </a:endParaRPr>
          </a:p>
        </p:txBody>
      </p:sp>
      <p:sp>
        <p:nvSpPr>
          <p:cNvPr id="21" name="コンテンツ プレースホルダー 2"/>
          <p:cNvSpPr>
            <a:spLocks noGrp="1"/>
          </p:cNvSpPr>
          <p:nvPr>
            <p:ph idx="1"/>
          </p:nvPr>
        </p:nvSpPr>
        <p:spPr>
          <a:xfrm>
            <a:off x="944107" y="1952398"/>
            <a:ext cx="7564894" cy="542925"/>
          </a:xfrm>
        </p:spPr>
        <p:txBody>
          <a:bodyPr/>
          <a:lstStyle/>
          <a:p>
            <a:pPr marL="0" indent="0">
              <a:buNone/>
            </a:pPr>
            <a:r>
              <a:rPr lang="en-US" altLang="ja-JP" sz="2200" dirty="0"/>
              <a:t>ILC</a:t>
            </a:r>
            <a:r>
              <a:rPr lang="ja-JP" altLang="en-US" sz="2200" dirty="0"/>
              <a:t>を構成するコード片</a:t>
            </a:r>
            <a:r>
              <a:rPr lang="ja-JP" altLang="en-US" sz="2200" dirty="0" smtClean="0"/>
              <a:t>がすべて類似機能</a:t>
            </a:r>
            <a:r>
              <a:rPr lang="ja-JP" altLang="en-US" sz="2200" dirty="0"/>
              <a:t>を実装していたケース</a:t>
            </a:r>
            <a:endParaRPr lang="en-US" altLang="ja-JP" sz="2200" dirty="0"/>
          </a:p>
        </p:txBody>
      </p:sp>
    </p:spTree>
    <p:extLst>
      <p:ext uri="{BB962C8B-B14F-4D97-AF65-F5344CB8AC3E}">
        <p14:creationId xmlns:p14="http://schemas.microsoft.com/office/powerpoint/2010/main" val="80930967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ケーススタディ</a:t>
            </a:r>
            <a:r>
              <a:rPr kumimoji="1" lang="en-US" altLang="ja-JP" dirty="0" smtClean="0"/>
              <a:t>: </a:t>
            </a:r>
            <a:r>
              <a:rPr kumimoji="1" lang="ja-JP" altLang="en-US" dirty="0" smtClean="0"/>
              <a:t>結果</a:t>
            </a:r>
            <a:r>
              <a:rPr kumimoji="1" lang="en-US" altLang="ja-JP" dirty="0" smtClean="0"/>
              <a:t>(</a:t>
            </a:r>
            <a:r>
              <a:rPr lang="en-US" altLang="ja-JP" dirty="0" smtClean="0"/>
              <a:t>2/3)</a:t>
            </a:r>
            <a:endParaRPr kumimoji="1" lang="ja-JP" altLang="en-US"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21</a:t>
            </a:fld>
            <a:endParaRPr kumimoji="1" lang="ja-JP" altLang="en-US" dirty="0"/>
          </a:p>
        </p:txBody>
      </p:sp>
      <p:sp>
        <p:nvSpPr>
          <p:cNvPr id="36" name="正方形/長方形 35"/>
          <p:cNvSpPr/>
          <p:nvPr/>
        </p:nvSpPr>
        <p:spPr>
          <a:xfrm>
            <a:off x="75745" y="2514600"/>
            <a:ext cx="4424009" cy="3872737"/>
          </a:xfrm>
          <a:prstGeom prst="rect">
            <a:avLst/>
          </a:prstGeom>
          <a:noFill/>
          <a:ln w="31750">
            <a:solidFill>
              <a:schemeClr val="accent3">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accent3">
                  <a:lumMod val="85000"/>
                </a:schemeClr>
              </a:solidFill>
            </a:endParaRPr>
          </a:p>
        </p:txBody>
      </p:sp>
      <p:sp>
        <p:nvSpPr>
          <p:cNvPr id="37" name="テキスト ボックス 36"/>
          <p:cNvSpPr txBox="1"/>
          <p:nvPr/>
        </p:nvSpPr>
        <p:spPr>
          <a:xfrm rot="5400000">
            <a:off x="1379809" y="4041549"/>
            <a:ext cx="367408" cy="400110"/>
          </a:xfrm>
          <a:prstGeom prst="rect">
            <a:avLst/>
          </a:prstGeom>
          <a:noFill/>
        </p:spPr>
        <p:txBody>
          <a:bodyPr wrap="none" rtlCol="0">
            <a:spAutoFit/>
          </a:bodyPr>
          <a:lstStyle/>
          <a:p>
            <a:r>
              <a:rPr kumimoji="1" lang="en-US" altLang="ja-JP" sz="2000" b="1" dirty="0" smtClean="0">
                <a:solidFill>
                  <a:schemeClr val="accent3">
                    <a:lumMod val="85000"/>
                  </a:schemeClr>
                </a:solidFill>
              </a:rPr>
              <a:t>…</a:t>
            </a:r>
            <a:endParaRPr kumimoji="1" lang="ja-JP" altLang="en-US" sz="2000" b="1" dirty="0">
              <a:solidFill>
                <a:schemeClr val="accent3">
                  <a:lumMod val="85000"/>
                </a:schemeClr>
              </a:solidFill>
            </a:endParaRPr>
          </a:p>
        </p:txBody>
      </p:sp>
      <p:sp>
        <p:nvSpPr>
          <p:cNvPr id="38" name="テキスト ボックス 37"/>
          <p:cNvSpPr txBox="1"/>
          <p:nvPr/>
        </p:nvSpPr>
        <p:spPr>
          <a:xfrm rot="5400000">
            <a:off x="1779919" y="5767097"/>
            <a:ext cx="367408" cy="400110"/>
          </a:xfrm>
          <a:prstGeom prst="rect">
            <a:avLst/>
          </a:prstGeom>
          <a:noFill/>
        </p:spPr>
        <p:txBody>
          <a:bodyPr wrap="none" rtlCol="0">
            <a:spAutoFit/>
          </a:bodyPr>
          <a:lstStyle/>
          <a:p>
            <a:r>
              <a:rPr kumimoji="1" lang="en-US" altLang="ja-JP" sz="2000" b="1" dirty="0" smtClean="0">
                <a:solidFill>
                  <a:schemeClr val="accent3">
                    <a:lumMod val="85000"/>
                  </a:schemeClr>
                </a:solidFill>
              </a:rPr>
              <a:t>…</a:t>
            </a:r>
            <a:endParaRPr kumimoji="1" lang="ja-JP" altLang="en-US" sz="2000" b="1" dirty="0">
              <a:solidFill>
                <a:schemeClr val="accent3">
                  <a:lumMod val="85000"/>
                </a:schemeClr>
              </a:solidFill>
            </a:endParaRPr>
          </a:p>
        </p:txBody>
      </p:sp>
      <p:sp>
        <p:nvSpPr>
          <p:cNvPr id="40" name="テキスト ボックス 39"/>
          <p:cNvSpPr txBox="1"/>
          <p:nvPr/>
        </p:nvSpPr>
        <p:spPr>
          <a:xfrm>
            <a:off x="3891448" y="2875953"/>
            <a:ext cx="367408" cy="400110"/>
          </a:xfrm>
          <a:prstGeom prst="rect">
            <a:avLst/>
          </a:prstGeom>
          <a:noFill/>
        </p:spPr>
        <p:txBody>
          <a:bodyPr wrap="none" rtlCol="0">
            <a:spAutoFit/>
          </a:bodyPr>
          <a:lstStyle/>
          <a:p>
            <a:r>
              <a:rPr kumimoji="1" lang="en-US" altLang="ja-JP" sz="2000" b="1" dirty="0" smtClean="0">
                <a:solidFill>
                  <a:schemeClr val="accent3">
                    <a:lumMod val="85000"/>
                  </a:schemeClr>
                </a:solidFill>
              </a:rPr>
              <a:t>…</a:t>
            </a:r>
            <a:endParaRPr kumimoji="1" lang="ja-JP" altLang="en-US" sz="2000" b="1" dirty="0">
              <a:solidFill>
                <a:schemeClr val="accent3">
                  <a:lumMod val="85000"/>
                </a:schemeClr>
              </a:solidFill>
            </a:endParaRPr>
          </a:p>
        </p:txBody>
      </p:sp>
      <p:sp>
        <p:nvSpPr>
          <p:cNvPr id="41" name="テキスト ボックス 40"/>
          <p:cNvSpPr txBox="1"/>
          <p:nvPr/>
        </p:nvSpPr>
        <p:spPr>
          <a:xfrm>
            <a:off x="8525054" y="2875953"/>
            <a:ext cx="367408" cy="400110"/>
          </a:xfrm>
          <a:prstGeom prst="rect">
            <a:avLst/>
          </a:prstGeom>
          <a:noFill/>
        </p:spPr>
        <p:txBody>
          <a:bodyPr wrap="none" rtlCol="0">
            <a:spAutoFit/>
          </a:bodyPr>
          <a:lstStyle/>
          <a:p>
            <a:r>
              <a:rPr kumimoji="1" lang="en-US" altLang="ja-JP" sz="2000" b="1" dirty="0" smtClean="0">
                <a:solidFill>
                  <a:schemeClr val="accent3">
                    <a:lumMod val="85000"/>
                  </a:schemeClr>
                </a:solidFill>
              </a:rPr>
              <a:t>…</a:t>
            </a:r>
            <a:endParaRPr kumimoji="1" lang="ja-JP" altLang="en-US" sz="2000" b="1" dirty="0">
              <a:solidFill>
                <a:schemeClr val="accent3">
                  <a:lumMod val="85000"/>
                </a:schemeClr>
              </a:solidFill>
            </a:endParaRPr>
          </a:p>
        </p:txBody>
      </p:sp>
      <p:sp>
        <p:nvSpPr>
          <p:cNvPr id="48" name="テキスト ボックス 47"/>
          <p:cNvSpPr txBox="1"/>
          <p:nvPr/>
        </p:nvSpPr>
        <p:spPr>
          <a:xfrm rot="5400000">
            <a:off x="6447402" y="5805197"/>
            <a:ext cx="367408" cy="400110"/>
          </a:xfrm>
          <a:prstGeom prst="rect">
            <a:avLst/>
          </a:prstGeom>
          <a:noFill/>
        </p:spPr>
        <p:txBody>
          <a:bodyPr wrap="none" rtlCol="0">
            <a:spAutoFit/>
          </a:bodyPr>
          <a:lstStyle/>
          <a:p>
            <a:r>
              <a:rPr kumimoji="1" lang="en-US" altLang="ja-JP" sz="2000" b="1" dirty="0" smtClean="0">
                <a:solidFill>
                  <a:schemeClr val="accent3">
                    <a:lumMod val="85000"/>
                  </a:schemeClr>
                </a:solidFill>
              </a:rPr>
              <a:t>…</a:t>
            </a:r>
            <a:endParaRPr kumimoji="1" lang="ja-JP" altLang="en-US" sz="2000" b="1" dirty="0">
              <a:solidFill>
                <a:schemeClr val="accent3">
                  <a:lumMod val="85000"/>
                </a:schemeClr>
              </a:solidFill>
            </a:endParaRPr>
          </a:p>
        </p:txBody>
      </p:sp>
      <p:sp>
        <p:nvSpPr>
          <p:cNvPr id="49" name="テキスト ボックス 48"/>
          <p:cNvSpPr txBox="1"/>
          <p:nvPr/>
        </p:nvSpPr>
        <p:spPr>
          <a:xfrm rot="5400000">
            <a:off x="5803818" y="4048678"/>
            <a:ext cx="367408" cy="400110"/>
          </a:xfrm>
          <a:prstGeom prst="rect">
            <a:avLst/>
          </a:prstGeom>
          <a:noFill/>
        </p:spPr>
        <p:txBody>
          <a:bodyPr wrap="none" rtlCol="0">
            <a:spAutoFit/>
          </a:bodyPr>
          <a:lstStyle/>
          <a:p>
            <a:r>
              <a:rPr kumimoji="1" lang="en-US" altLang="ja-JP" sz="2000" b="1" dirty="0" smtClean="0">
                <a:solidFill>
                  <a:schemeClr val="accent3">
                    <a:lumMod val="85000"/>
                  </a:schemeClr>
                </a:solidFill>
              </a:rPr>
              <a:t>…</a:t>
            </a:r>
            <a:endParaRPr kumimoji="1" lang="ja-JP" altLang="en-US" sz="2000" b="1" dirty="0">
              <a:solidFill>
                <a:schemeClr val="accent3">
                  <a:lumMod val="85000"/>
                </a:schemeClr>
              </a:solidFill>
            </a:endParaRPr>
          </a:p>
        </p:txBody>
      </p:sp>
      <p:sp>
        <p:nvSpPr>
          <p:cNvPr id="5" name="正方形/長方形 4"/>
          <p:cNvSpPr/>
          <p:nvPr/>
        </p:nvSpPr>
        <p:spPr>
          <a:xfrm>
            <a:off x="4784818" y="4507406"/>
            <a:ext cx="4075478" cy="1785104"/>
          </a:xfrm>
          <a:prstGeom prst="rect">
            <a:avLst/>
          </a:prstGeom>
          <a:ln w="31750">
            <a:solidFill>
              <a:schemeClr val="accent3">
                <a:lumMod val="85000"/>
              </a:schemeClr>
            </a:solidFill>
          </a:ln>
        </p:spPr>
        <p:txBody>
          <a:bodyPr wrap="square">
            <a:spAutoFit/>
          </a:bodyPr>
          <a:lstStyle/>
          <a:p>
            <a:r>
              <a:rPr lang="ja-JP" altLang="en-US" dirty="0" smtClean="0">
                <a:solidFill>
                  <a:schemeClr val="accent3">
                    <a:lumMod val="85000"/>
                  </a:schemeClr>
                </a:solidFill>
              </a:rPr>
              <a:t>$scope</a:t>
            </a:r>
            <a:r>
              <a:rPr lang="ja-JP" altLang="en-US" dirty="0">
                <a:solidFill>
                  <a:schemeClr val="accent3">
                    <a:lumMod val="85000"/>
                  </a:schemeClr>
                </a:solidFill>
              </a:rPr>
              <a:t>.</a:t>
            </a:r>
            <a:r>
              <a:rPr lang="ja-JP" altLang="en-US" sz="2000" b="1" dirty="0">
                <a:solidFill>
                  <a:schemeClr val="accent3">
                    <a:lumMod val="85000"/>
                  </a:schemeClr>
                </a:solidFill>
              </a:rPr>
              <a:t>toggleDesktop</a:t>
            </a:r>
            <a:r>
              <a:rPr lang="ja-JP" altLang="en-US" dirty="0">
                <a:solidFill>
                  <a:schemeClr val="accent3">
                    <a:lumMod val="85000"/>
                  </a:schemeClr>
                </a:solidFill>
              </a:rPr>
              <a:t> = function (</a:t>
            </a:r>
            <a:r>
              <a:rPr lang="ja-JP" altLang="en-US" dirty="0" smtClean="0">
                <a:solidFill>
                  <a:schemeClr val="accent3">
                    <a:lumMod val="85000"/>
                  </a:schemeClr>
                </a:solidFill>
              </a:rPr>
              <a:t>) {</a:t>
            </a:r>
            <a:endParaRPr lang="ja-JP" altLang="en-US" dirty="0">
              <a:solidFill>
                <a:schemeClr val="accent3">
                  <a:lumMod val="85000"/>
                </a:schemeClr>
              </a:solidFill>
            </a:endParaRPr>
          </a:p>
          <a:p>
            <a:r>
              <a:rPr lang="ja-JP" altLang="en-US" dirty="0" smtClean="0">
                <a:solidFill>
                  <a:schemeClr val="accent3">
                    <a:lumMod val="85000"/>
                  </a:schemeClr>
                </a:solidFill>
              </a:rPr>
              <a:t>    $scope</a:t>
            </a:r>
            <a:r>
              <a:rPr lang="ja-JP" altLang="en-US" dirty="0">
                <a:solidFill>
                  <a:schemeClr val="accent3">
                    <a:lumMod val="85000"/>
                  </a:schemeClr>
                </a:solidFill>
              </a:rPr>
              <a:t>.notify.desktop = ! $scope.</a:t>
            </a:r>
            <a:r>
              <a:rPr lang="ja-JP" altLang="en-US" dirty="0" smtClean="0">
                <a:solidFill>
                  <a:schemeClr val="accent3">
                    <a:lumMod val="85000"/>
                  </a:schemeClr>
                </a:solidFill>
              </a:rPr>
              <a:t>notify</a:t>
            </a:r>
            <a:endParaRPr lang="en-US" altLang="ja-JP" dirty="0" smtClean="0">
              <a:solidFill>
                <a:schemeClr val="accent3">
                  <a:lumMod val="85000"/>
                </a:schemeClr>
              </a:solidFill>
            </a:endParaRPr>
          </a:p>
          <a:p>
            <a:r>
              <a:rPr lang="ja-JP" altLang="en-US" dirty="0" smtClean="0">
                <a:solidFill>
                  <a:schemeClr val="accent3">
                    <a:lumMod val="85000"/>
                  </a:schemeClr>
                </a:solidFill>
              </a:rPr>
              <a:t>    if </a:t>
            </a:r>
            <a:r>
              <a:rPr lang="ja-JP" altLang="en-US" dirty="0">
                <a:solidFill>
                  <a:schemeClr val="accent3">
                    <a:lumMod val="85000"/>
                  </a:schemeClr>
                </a:solidFill>
              </a:rPr>
              <a:t>($scope.notify.desktop) {</a:t>
            </a:r>
          </a:p>
          <a:p>
            <a:r>
              <a:rPr lang="ja-JP" altLang="en-US" dirty="0">
                <a:solidFill>
                  <a:schemeClr val="accent3">
                    <a:lumMod val="85000"/>
                  </a:schemeClr>
                </a:solidFill>
              </a:rPr>
              <a:t>    </a:t>
            </a:r>
            <a:r>
              <a:rPr lang="ja-JP" altLang="en-US" dirty="0" smtClean="0">
                <a:solidFill>
                  <a:schemeClr val="accent3">
                    <a:lumMod val="85000"/>
                  </a:schemeClr>
                </a:solidFill>
              </a:rPr>
              <a:t>    Storage</a:t>
            </a:r>
            <a:r>
              <a:rPr lang="ja-JP" altLang="en-US" dirty="0">
                <a:solidFill>
                  <a:schemeClr val="accent3">
                    <a:lumMod val="85000"/>
                  </a:schemeClr>
                </a:solidFill>
              </a:rPr>
              <a:t>.remove ('notify_nodesktop')</a:t>
            </a:r>
            <a:r>
              <a:rPr lang="ja-JP" altLang="en-US" dirty="0" smtClean="0">
                <a:solidFill>
                  <a:schemeClr val="accent3">
                    <a:lumMod val="85000"/>
                  </a:schemeClr>
                </a:solidFill>
              </a:rPr>
              <a:t>;</a:t>
            </a:r>
            <a:endParaRPr lang="en-US" altLang="ja-JP" dirty="0" smtClean="0">
              <a:solidFill>
                <a:schemeClr val="accent3">
                  <a:lumMod val="85000"/>
                </a:schemeClr>
              </a:solidFill>
            </a:endParaRPr>
          </a:p>
          <a:p>
            <a:endParaRPr lang="en-US" altLang="ja-JP" dirty="0" smtClean="0">
              <a:solidFill>
                <a:schemeClr val="accent3">
                  <a:lumMod val="85000"/>
                </a:schemeClr>
              </a:solidFill>
            </a:endParaRPr>
          </a:p>
          <a:p>
            <a:r>
              <a:rPr lang="ja-JP" altLang="en-US" dirty="0" smtClean="0">
                <a:solidFill>
                  <a:schemeClr val="accent3">
                    <a:lumMod val="85000"/>
                  </a:schemeClr>
                </a:solidFill>
              </a:rPr>
              <a:t>}</a:t>
            </a:r>
            <a:endParaRPr lang="ja-JP" altLang="en-US" dirty="0">
              <a:solidFill>
                <a:schemeClr val="accent3">
                  <a:lumMod val="85000"/>
                </a:schemeClr>
              </a:solidFill>
            </a:endParaRPr>
          </a:p>
        </p:txBody>
      </p:sp>
      <p:sp>
        <p:nvSpPr>
          <p:cNvPr id="51" name="正方形/長方形 50"/>
          <p:cNvSpPr/>
          <p:nvPr/>
        </p:nvSpPr>
        <p:spPr>
          <a:xfrm>
            <a:off x="177905" y="4500730"/>
            <a:ext cx="4215023" cy="1785104"/>
          </a:xfrm>
          <a:prstGeom prst="rect">
            <a:avLst/>
          </a:prstGeom>
          <a:ln w="31750">
            <a:solidFill>
              <a:schemeClr val="accent3">
                <a:lumMod val="85000"/>
              </a:schemeClr>
            </a:solidFill>
          </a:ln>
        </p:spPr>
        <p:txBody>
          <a:bodyPr wrap="square">
            <a:spAutoFit/>
          </a:bodyPr>
          <a:lstStyle/>
          <a:p>
            <a:r>
              <a:rPr lang="ja-JP" altLang="en-US" dirty="0" smtClean="0">
                <a:solidFill>
                  <a:schemeClr val="accent3">
                    <a:lumMod val="85000"/>
                  </a:schemeClr>
                </a:solidFill>
              </a:rPr>
              <a:t>$scope</a:t>
            </a:r>
            <a:r>
              <a:rPr lang="ja-JP" altLang="en-US" dirty="0">
                <a:solidFill>
                  <a:schemeClr val="accent3">
                    <a:lumMod val="85000"/>
                  </a:schemeClr>
                </a:solidFill>
              </a:rPr>
              <a:t>.</a:t>
            </a:r>
            <a:r>
              <a:rPr lang="ja-JP" altLang="en-US" sz="2000" b="1" dirty="0">
                <a:solidFill>
                  <a:schemeClr val="accent3">
                    <a:lumMod val="85000"/>
                  </a:schemeClr>
                </a:solidFill>
              </a:rPr>
              <a:t>togglePreview</a:t>
            </a:r>
            <a:r>
              <a:rPr lang="ja-JP" altLang="en-US" dirty="0">
                <a:solidFill>
                  <a:schemeClr val="accent3">
                    <a:lumMod val="85000"/>
                  </a:schemeClr>
                </a:solidFill>
              </a:rPr>
              <a:t> = function (</a:t>
            </a:r>
            <a:r>
              <a:rPr lang="ja-JP" altLang="en-US" dirty="0" smtClean="0">
                <a:solidFill>
                  <a:schemeClr val="accent3">
                    <a:lumMod val="85000"/>
                  </a:schemeClr>
                </a:solidFill>
              </a:rPr>
              <a:t>) {</a:t>
            </a:r>
            <a:endParaRPr lang="ja-JP" altLang="en-US" dirty="0">
              <a:solidFill>
                <a:schemeClr val="accent3">
                  <a:lumMod val="85000"/>
                </a:schemeClr>
              </a:solidFill>
            </a:endParaRPr>
          </a:p>
          <a:p>
            <a:r>
              <a:rPr lang="ja-JP" altLang="en-US" dirty="0" smtClean="0">
                <a:solidFill>
                  <a:schemeClr val="accent3">
                    <a:lumMod val="85000"/>
                  </a:schemeClr>
                </a:solidFill>
              </a:rPr>
              <a:t>    $scope</a:t>
            </a:r>
            <a:r>
              <a:rPr lang="ja-JP" altLang="en-US" dirty="0">
                <a:solidFill>
                  <a:schemeClr val="accent3">
                    <a:lumMod val="85000"/>
                  </a:schemeClr>
                </a:solidFill>
              </a:rPr>
              <a:t>.notify.preview = ! $scope.</a:t>
            </a:r>
            <a:r>
              <a:rPr lang="ja-JP" altLang="en-US" dirty="0" smtClean="0">
                <a:solidFill>
                  <a:schemeClr val="accent3">
                    <a:lumMod val="85000"/>
                  </a:schemeClr>
                </a:solidFill>
              </a:rPr>
              <a:t>notify</a:t>
            </a:r>
            <a:endParaRPr lang="en-US" altLang="ja-JP" dirty="0" smtClean="0">
              <a:solidFill>
                <a:schemeClr val="accent3">
                  <a:lumMod val="85000"/>
                </a:schemeClr>
              </a:solidFill>
            </a:endParaRPr>
          </a:p>
          <a:p>
            <a:r>
              <a:rPr lang="ja-JP" altLang="en-US" dirty="0" smtClean="0">
                <a:solidFill>
                  <a:schemeClr val="accent3">
                    <a:lumMod val="85000"/>
                  </a:schemeClr>
                </a:solidFill>
              </a:rPr>
              <a:t>    </a:t>
            </a:r>
            <a:r>
              <a:rPr lang="ja-JP" altLang="en-US" dirty="0">
                <a:solidFill>
                  <a:schemeClr val="accent3">
                    <a:lumMod val="85000"/>
                  </a:schemeClr>
                </a:solidFill>
              </a:rPr>
              <a:t>if ($scope.notify.preview) {</a:t>
            </a:r>
          </a:p>
          <a:p>
            <a:r>
              <a:rPr lang="ja-JP" altLang="en-US" dirty="0">
                <a:solidFill>
                  <a:schemeClr val="accent3">
                    <a:lumMod val="85000"/>
                  </a:schemeClr>
                </a:solidFill>
              </a:rPr>
              <a:t>    </a:t>
            </a:r>
            <a:r>
              <a:rPr lang="ja-JP" altLang="en-US" dirty="0" smtClean="0">
                <a:solidFill>
                  <a:schemeClr val="accent3">
                    <a:lumMod val="85000"/>
                  </a:schemeClr>
                </a:solidFill>
              </a:rPr>
              <a:t>    Storage</a:t>
            </a:r>
            <a:r>
              <a:rPr lang="ja-JP" altLang="en-US" dirty="0">
                <a:solidFill>
                  <a:schemeClr val="accent3">
                    <a:lumMod val="85000"/>
                  </a:schemeClr>
                </a:solidFill>
              </a:rPr>
              <a:t>.remove ('notify_nopreview')</a:t>
            </a:r>
            <a:r>
              <a:rPr lang="ja-JP" altLang="en-US" dirty="0" smtClean="0">
                <a:solidFill>
                  <a:schemeClr val="accent3">
                    <a:lumMod val="85000"/>
                  </a:schemeClr>
                </a:solidFill>
              </a:rPr>
              <a:t>;</a:t>
            </a:r>
            <a:endParaRPr lang="en-US" altLang="ja-JP" dirty="0" smtClean="0">
              <a:solidFill>
                <a:schemeClr val="accent3">
                  <a:lumMod val="85000"/>
                </a:schemeClr>
              </a:solidFill>
            </a:endParaRPr>
          </a:p>
          <a:p>
            <a:endParaRPr lang="en-US" altLang="ja-JP" dirty="0" smtClean="0">
              <a:solidFill>
                <a:schemeClr val="accent3">
                  <a:lumMod val="85000"/>
                </a:schemeClr>
              </a:solidFill>
            </a:endParaRPr>
          </a:p>
          <a:p>
            <a:r>
              <a:rPr lang="en-US" altLang="ja-JP" dirty="0">
                <a:solidFill>
                  <a:schemeClr val="accent3">
                    <a:lumMod val="85000"/>
                  </a:schemeClr>
                </a:solidFill>
              </a:rPr>
              <a:t>}</a:t>
            </a:r>
            <a:endParaRPr lang="ja-JP" altLang="en-US" dirty="0">
              <a:solidFill>
                <a:schemeClr val="accent3">
                  <a:lumMod val="85000"/>
                </a:schemeClr>
              </a:solidFill>
            </a:endParaRPr>
          </a:p>
        </p:txBody>
      </p:sp>
      <p:sp>
        <p:nvSpPr>
          <p:cNvPr id="52" name="テキスト ボックス 51"/>
          <p:cNvSpPr txBox="1"/>
          <p:nvPr/>
        </p:nvSpPr>
        <p:spPr>
          <a:xfrm>
            <a:off x="407656" y="1031493"/>
            <a:ext cx="8179988" cy="769441"/>
          </a:xfrm>
          <a:prstGeom prst="rect">
            <a:avLst/>
          </a:prstGeom>
          <a:noFill/>
          <a:ln>
            <a:solidFill>
              <a:schemeClr val="tx1"/>
            </a:solidFill>
          </a:ln>
        </p:spPr>
        <p:txBody>
          <a:bodyPr wrap="square" rtlCol="0">
            <a:spAutoFit/>
          </a:bodyPr>
          <a:lstStyle/>
          <a:p>
            <a:pPr marL="457200" indent="-457200">
              <a:buFont typeface="+mj-lt"/>
              <a:buAutoNum type="arabicPeriod" startAt="2"/>
            </a:pPr>
            <a:r>
              <a:rPr lang="ja-JP" altLang="en-US" sz="2200" dirty="0"/>
              <a:t>検出された各</a:t>
            </a:r>
            <a:r>
              <a:rPr lang="en-US" altLang="ja-JP" sz="2200" dirty="0"/>
              <a:t>ILC</a:t>
            </a:r>
            <a:r>
              <a:rPr lang="ja-JP" altLang="en-US" sz="2200" dirty="0"/>
              <a:t>セットに含まれている</a:t>
            </a:r>
            <a:r>
              <a:rPr lang="en-US" altLang="ja-JP" sz="2200" dirty="0"/>
              <a:t>ILC</a:t>
            </a:r>
            <a:r>
              <a:rPr lang="ja-JP" altLang="en-US" sz="2200" dirty="0"/>
              <a:t>を</a:t>
            </a:r>
            <a:r>
              <a:rPr lang="en-US" altLang="ja-JP" sz="2200" dirty="0"/>
              <a:t/>
            </a:r>
            <a:br>
              <a:rPr lang="en-US" altLang="ja-JP" sz="2200" dirty="0"/>
            </a:br>
            <a:r>
              <a:rPr lang="ja-JP" altLang="en-US" sz="2200" dirty="0"/>
              <a:t>構成しているコード片集合が類似機能を実装しているか？</a:t>
            </a:r>
          </a:p>
        </p:txBody>
      </p:sp>
      <p:sp>
        <p:nvSpPr>
          <p:cNvPr id="54" name="正方形/長方形 53"/>
          <p:cNvSpPr/>
          <p:nvPr/>
        </p:nvSpPr>
        <p:spPr>
          <a:xfrm>
            <a:off x="193183" y="2637322"/>
            <a:ext cx="4199745" cy="1785104"/>
          </a:xfrm>
          <a:prstGeom prst="rect">
            <a:avLst/>
          </a:prstGeom>
          <a:ln w="31750">
            <a:solidFill>
              <a:schemeClr val="accent3">
                <a:lumMod val="85000"/>
              </a:schemeClr>
            </a:solidFill>
          </a:ln>
        </p:spPr>
        <p:txBody>
          <a:bodyPr wrap="square">
            <a:spAutoFit/>
          </a:bodyPr>
          <a:lstStyle/>
          <a:p>
            <a:r>
              <a:rPr lang="ja-JP" altLang="en-US" dirty="0" smtClean="0">
                <a:solidFill>
                  <a:schemeClr val="accent3">
                    <a:lumMod val="85000"/>
                  </a:schemeClr>
                </a:solidFill>
              </a:rPr>
              <a:t>&lt;</a:t>
            </a:r>
            <a:r>
              <a:rPr lang="ja-JP" altLang="en-US" dirty="0">
                <a:solidFill>
                  <a:schemeClr val="accent3">
                    <a:lumMod val="85000"/>
                  </a:schemeClr>
                </a:solidFill>
              </a:rPr>
              <a:t>a class="md_modal_section_toggle_wrap </a:t>
            </a:r>
            <a:endParaRPr lang="en-US" altLang="ja-JP" dirty="0" smtClean="0">
              <a:solidFill>
                <a:schemeClr val="accent3">
                  <a:lumMod val="85000"/>
                </a:schemeClr>
              </a:solidFill>
            </a:endParaRPr>
          </a:p>
          <a:p>
            <a:r>
              <a:rPr lang="en-US" altLang="ja-JP" dirty="0">
                <a:solidFill>
                  <a:schemeClr val="accent3">
                    <a:lumMod val="85000"/>
                  </a:schemeClr>
                </a:solidFill>
              </a:rPr>
              <a:t> </a:t>
            </a:r>
            <a:r>
              <a:rPr lang="en-US" altLang="ja-JP" dirty="0" smtClean="0">
                <a:solidFill>
                  <a:schemeClr val="accent3">
                    <a:lumMod val="85000"/>
                  </a:schemeClr>
                </a:solidFill>
              </a:rPr>
              <a:t>   </a:t>
            </a:r>
            <a:r>
              <a:rPr lang="ja-JP" altLang="en-US" dirty="0" smtClean="0">
                <a:solidFill>
                  <a:schemeClr val="accent3">
                    <a:lumMod val="85000"/>
                  </a:schemeClr>
                </a:solidFill>
              </a:rPr>
              <a:t>ng</a:t>
            </a:r>
            <a:r>
              <a:rPr lang="ja-JP" altLang="en-US" dirty="0">
                <a:solidFill>
                  <a:schemeClr val="accent3">
                    <a:lumMod val="85000"/>
                  </a:schemeClr>
                </a:solidFill>
              </a:rPr>
              <a:t>-click="</a:t>
            </a:r>
            <a:r>
              <a:rPr lang="ja-JP" altLang="en-US" sz="2000" b="1" dirty="0">
                <a:solidFill>
                  <a:schemeClr val="accent3">
                    <a:lumMod val="85000"/>
                  </a:schemeClr>
                </a:solidFill>
              </a:rPr>
              <a:t>togglePreview()</a:t>
            </a:r>
            <a:r>
              <a:rPr lang="ja-JP" altLang="en-US" dirty="0" smtClean="0">
                <a:solidFill>
                  <a:schemeClr val="accent3">
                    <a:lumMod val="85000"/>
                  </a:schemeClr>
                </a:solidFill>
              </a:rPr>
              <a:t>"</a:t>
            </a:r>
            <a:endParaRPr lang="ja-JP" altLang="en-US" dirty="0">
              <a:solidFill>
                <a:schemeClr val="accent3">
                  <a:lumMod val="85000"/>
                </a:schemeClr>
              </a:solidFill>
            </a:endParaRPr>
          </a:p>
          <a:p>
            <a:r>
              <a:rPr lang="ja-JP" altLang="en-US" dirty="0" smtClean="0">
                <a:solidFill>
                  <a:schemeClr val="accent3">
                    <a:lumMod val="85000"/>
                  </a:schemeClr>
                </a:solidFill>
              </a:rPr>
              <a:t>    &lt;</a:t>
            </a:r>
            <a:r>
              <a:rPr lang="ja-JP" altLang="en-US" dirty="0">
                <a:solidFill>
                  <a:schemeClr val="accent3">
                    <a:lumMod val="85000"/>
                  </a:schemeClr>
                </a:solidFill>
              </a:rPr>
              <a:t>span class="icon icon-checkbox-outer"&gt;</a:t>
            </a:r>
          </a:p>
          <a:p>
            <a:r>
              <a:rPr lang="ja-JP" altLang="en-US" dirty="0" smtClean="0">
                <a:solidFill>
                  <a:schemeClr val="accent3">
                    <a:lumMod val="85000"/>
                  </a:schemeClr>
                </a:solidFill>
              </a:rPr>
              <a:t>        &lt;</a:t>
            </a:r>
            <a:r>
              <a:rPr lang="ja-JP" altLang="en-US" dirty="0">
                <a:solidFill>
                  <a:schemeClr val="accent3">
                    <a:lumMod val="85000"/>
                  </a:schemeClr>
                </a:solidFill>
              </a:rPr>
              <a:t>i class="icon-checkbox-inner"&gt;</a:t>
            </a:r>
          </a:p>
          <a:p>
            <a:r>
              <a:rPr lang="ja-JP" altLang="en-US" dirty="0" smtClean="0">
                <a:solidFill>
                  <a:schemeClr val="accent3">
                    <a:lumMod val="85000"/>
                  </a:schemeClr>
                </a:solidFill>
              </a:rPr>
              <a:t>        &lt;</a:t>
            </a:r>
            <a:r>
              <a:rPr lang="ja-JP" altLang="en-US" dirty="0">
                <a:solidFill>
                  <a:schemeClr val="accent3">
                    <a:lumMod val="85000"/>
                  </a:schemeClr>
                </a:solidFill>
              </a:rPr>
              <a:t>/i</a:t>
            </a:r>
            <a:r>
              <a:rPr lang="ja-JP" altLang="en-US" dirty="0" smtClean="0">
                <a:solidFill>
                  <a:schemeClr val="accent3">
                    <a:lumMod val="85000"/>
                  </a:schemeClr>
                </a:solidFill>
              </a:rPr>
              <a:t>&gt;</a:t>
            </a:r>
            <a:endParaRPr lang="en-US" altLang="ja-JP" dirty="0" smtClean="0">
              <a:solidFill>
                <a:schemeClr val="accent3">
                  <a:lumMod val="85000"/>
                </a:schemeClr>
              </a:solidFill>
            </a:endParaRPr>
          </a:p>
          <a:p>
            <a:endParaRPr lang="ja-JP" altLang="en-US" dirty="0">
              <a:solidFill>
                <a:schemeClr val="accent3">
                  <a:lumMod val="85000"/>
                </a:schemeClr>
              </a:solidFill>
            </a:endParaRPr>
          </a:p>
        </p:txBody>
      </p:sp>
      <p:sp>
        <p:nvSpPr>
          <p:cNvPr id="55" name="テキスト ボックス 54"/>
          <p:cNvSpPr txBox="1"/>
          <p:nvPr/>
        </p:nvSpPr>
        <p:spPr>
          <a:xfrm>
            <a:off x="3891448" y="4977783"/>
            <a:ext cx="367408" cy="400110"/>
          </a:xfrm>
          <a:prstGeom prst="rect">
            <a:avLst/>
          </a:prstGeom>
          <a:noFill/>
        </p:spPr>
        <p:txBody>
          <a:bodyPr wrap="none" rtlCol="0">
            <a:spAutoFit/>
          </a:bodyPr>
          <a:lstStyle/>
          <a:p>
            <a:r>
              <a:rPr kumimoji="1" lang="en-US" altLang="ja-JP" sz="2000" b="1" dirty="0" smtClean="0">
                <a:solidFill>
                  <a:schemeClr val="accent3">
                    <a:lumMod val="85000"/>
                  </a:schemeClr>
                </a:solidFill>
              </a:rPr>
              <a:t>…</a:t>
            </a:r>
            <a:endParaRPr kumimoji="1" lang="ja-JP" altLang="en-US" sz="2000" b="1" dirty="0">
              <a:solidFill>
                <a:schemeClr val="accent3">
                  <a:lumMod val="85000"/>
                </a:schemeClr>
              </a:solidFill>
            </a:endParaRPr>
          </a:p>
        </p:txBody>
      </p:sp>
      <p:sp>
        <p:nvSpPr>
          <p:cNvPr id="56" name="正方形/長方形 55"/>
          <p:cNvSpPr/>
          <p:nvPr/>
        </p:nvSpPr>
        <p:spPr>
          <a:xfrm>
            <a:off x="4721318" y="2648295"/>
            <a:ext cx="4244882" cy="1785104"/>
          </a:xfrm>
          <a:prstGeom prst="rect">
            <a:avLst/>
          </a:prstGeom>
          <a:ln w="31750">
            <a:solidFill>
              <a:schemeClr val="accent3">
                <a:lumMod val="85000"/>
              </a:schemeClr>
            </a:solidFill>
          </a:ln>
        </p:spPr>
        <p:txBody>
          <a:bodyPr wrap="square">
            <a:spAutoFit/>
          </a:bodyPr>
          <a:lstStyle/>
          <a:p>
            <a:r>
              <a:rPr lang="ja-JP" altLang="en-US" dirty="0" smtClean="0">
                <a:solidFill>
                  <a:schemeClr val="accent3">
                    <a:lumMod val="85000"/>
                  </a:schemeClr>
                </a:solidFill>
              </a:rPr>
              <a:t>&lt;</a:t>
            </a:r>
            <a:r>
              <a:rPr lang="ja-JP" altLang="en-US" dirty="0">
                <a:solidFill>
                  <a:schemeClr val="accent3">
                    <a:lumMod val="85000"/>
                  </a:schemeClr>
                </a:solidFill>
              </a:rPr>
              <a:t>a class</a:t>
            </a:r>
            <a:r>
              <a:rPr lang="ja-JP" altLang="en-US" dirty="0" smtClean="0">
                <a:solidFill>
                  <a:schemeClr val="accent3">
                    <a:lumMod val="85000"/>
                  </a:schemeClr>
                </a:solidFill>
              </a:rPr>
              <a:t>=“md_modal_section_toggle_wrap</a:t>
            </a:r>
            <a:endParaRPr lang="en-US" altLang="ja-JP" dirty="0" smtClean="0">
              <a:solidFill>
                <a:schemeClr val="accent3">
                  <a:lumMod val="85000"/>
                </a:schemeClr>
              </a:solidFill>
            </a:endParaRPr>
          </a:p>
          <a:p>
            <a:r>
              <a:rPr lang="en-US" altLang="ja-JP" dirty="0">
                <a:solidFill>
                  <a:schemeClr val="accent3">
                    <a:lumMod val="85000"/>
                  </a:schemeClr>
                </a:solidFill>
              </a:rPr>
              <a:t> </a:t>
            </a:r>
            <a:r>
              <a:rPr lang="en-US" altLang="ja-JP" dirty="0" smtClean="0">
                <a:solidFill>
                  <a:schemeClr val="accent3">
                    <a:lumMod val="85000"/>
                  </a:schemeClr>
                </a:solidFill>
              </a:rPr>
              <a:t>   </a:t>
            </a:r>
            <a:r>
              <a:rPr lang="ja-JP" altLang="en-US" dirty="0" smtClean="0">
                <a:solidFill>
                  <a:schemeClr val="accent3">
                    <a:lumMod val="85000"/>
                  </a:schemeClr>
                </a:solidFill>
              </a:rPr>
              <a:t>ng-click</a:t>
            </a:r>
            <a:r>
              <a:rPr lang="ja-JP" altLang="en-US" dirty="0">
                <a:solidFill>
                  <a:schemeClr val="accent3">
                    <a:lumMod val="85000"/>
                  </a:schemeClr>
                </a:solidFill>
              </a:rPr>
              <a:t>=</a:t>
            </a:r>
            <a:r>
              <a:rPr lang="ja-JP" altLang="en-US" dirty="0" smtClean="0">
                <a:solidFill>
                  <a:schemeClr val="accent3">
                    <a:lumMod val="85000"/>
                  </a:schemeClr>
                </a:solidFill>
              </a:rPr>
              <a:t>"</a:t>
            </a:r>
            <a:r>
              <a:rPr lang="ja-JP" altLang="en-US" sz="2000" b="1" dirty="0" smtClean="0">
                <a:solidFill>
                  <a:schemeClr val="accent3">
                    <a:lumMod val="85000"/>
                  </a:schemeClr>
                </a:solidFill>
              </a:rPr>
              <a:t>toggleDesktop</a:t>
            </a:r>
            <a:r>
              <a:rPr lang="ja-JP" altLang="en-US" sz="2000" b="1" dirty="0">
                <a:solidFill>
                  <a:schemeClr val="accent3">
                    <a:lumMod val="85000"/>
                  </a:schemeClr>
                </a:solidFill>
              </a:rPr>
              <a:t>()</a:t>
            </a:r>
            <a:r>
              <a:rPr lang="ja-JP" altLang="en-US" dirty="0">
                <a:solidFill>
                  <a:schemeClr val="accent3">
                    <a:lumMod val="85000"/>
                  </a:schemeClr>
                </a:solidFill>
              </a:rPr>
              <a:t>"</a:t>
            </a:r>
          </a:p>
          <a:p>
            <a:r>
              <a:rPr lang="ja-JP" altLang="en-US" dirty="0" smtClean="0">
                <a:solidFill>
                  <a:schemeClr val="accent3">
                    <a:lumMod val="85000"/>
                  </a:schemeClr>
                </a:solidFill>
              </a:rPr>
              <a:t>    &lt;</a:t>
            </a:r>
            <a:r>
              <a:rPr lang="ja-JP" altLang="en-US" dirty="0">
                <a:solidFill>
                  <a:schemeClr val="accent3">
                    <a:lumMod val="85000"/>
                  </a:schemeClr>
                </a:solidFill>
              </a:rPr>
              <a:t>span class=</a:t>
            </a:r>
            <a:r>
              <a:rPr lang="ja-JP" altLang="en-US" dirty="0" smtClean="0">
                <a:solidFill>
                  <a:schemeClr val="accent3">
                    <a:lumMod val="85000"/>
                  </a:schemeClr>
                </a:solidFill>
              </a:rPr>
              <a:t>"icon </a:t>
            </a:r>
            <a:r>
              <a:rPr lang="ja-JP" altLang="en-US" dirty="0">
                <a:solidFill>
                  <a:schemeClr val="accent3">
                    <a:lumMod val="85000"/>
                  </a:schemeClr>
                </a:solidFill>
              </a:rPr>
              <a:t>icon-checkbox-outer</a:t>
            </a:r>
            <a:r>
              <a:rPr lang="ja-JP" altLang="en-US" dirty="0" smtClean="0">
                <a:solidFill>
                  <a:schemeClr val="accent3">
                    <a:lumMod val="85000"/>
                  </a:schemeClr>
                </a:solidFill>
              </a:rPr>
              <a:t>"&gt;</a:t>
            </a:r>
            <a:endParaRPr lang="ja-JP" altLang="en-US" dirty="0">
              <a:solidFill>
                <a:schemeClr val="accent3">
                  <a:lumMod val="85000"/>
                </a:schemeClr>
              </a:solidFill>
            </a:endParaRPr>
          </a:p>
          <a:p>
            <a:r>
              <a:rPr lang="ja-JP" altLang="en-US" dirty="0" smtClean="0">
                <a:solidFill>
                  <a:schemeClr val="accent3">
                    <a:lumMod val="85000"/>
                  </a:schemeClr>
                </a:solidFill>
              </a:rPr>
              <a:t>        &lt;</a:t>
            </a:r>
            <a:r>
              <a:rPr lang="ja-JP" altLang="en-US" dirty="0">
                <a:solidFill>
                  <a:schemeClr val="accent3">
                    <a:lumMod val="85000"/>
                  </a:schemeClr>
                </a:solidFill>
              </a:rPr>
              <a:t>i class=</a:t>
            </a:r>
            <a:r>
              <a:rPr lang="ja-JP" altLang="en-US" dirty="0" smtClean="0">
                <a:solidFill>
                  <a:schemeClr val="accent3">
                    <a:lumMod val="85000"/>
                  </a:schemeClr>
                </a:solidFill>
              </a:rPr>
              <a:t>"icon</a:t>
            </a:r>
            <a:r>
              <a:rPr lang="ja-JP" altLang="en-US" dirty="0">
                <a:solidFill>
                  <a:schemeClr val="accent3">
                    <a:lumMod val="85000"/>
                  </a:schemeClr>
                </a:solidFill>
              </a:rPr>
              <a:t>-checkbox-</a:t>
            </a:r>
            <a:r>
              <a:rPr lang="ja-JP" altLang="en-US" dirty="0" smtClean="0">
                <a:solidFill>
                  <a:schemeClr val="accent3">
                    <a:lumMod val="85000"/>
                  </a:schemeClr>
                </a:solidFill>
              </a:rPr>
              <a:t>inner"</a:t>
            </a:r>
            <a:r>
              <a:rPr lang="ja-JP" altLang="en-US" dirty="0">
                <a:solidFill>
                  <a:schemeClr val="accent3">
                    <a:lumMod val="85000"/>
                  </a:schemeClr>
                </a:solidFill>
              </a:rPr>
              <a:t>&gt;</a:t>
            </a:r>
          </a:p>
          <a:p>
            <a:r>
              <a:rPr lang="ja-JP" altLang="en-US" dirty="0" smtClean="0">
                <a:solidFill>
                  <a:schemeClr val="accent3">
                    <a:lumMod val="85000"/>
                  </a:schemeClr>
                </a:solidFill>
              </a:rPr>
              <a:t>        &lt;</a:t>
            </a:r>
            <a:r>
              <a:rPr lang="ja-JP" altLang="en-US" dirty="0">
                <a:solidFill>
                  <a:schemeClr val="accent3">
                    <a:lumMod val="85000"/>
                  </a:schemeClr>
                </a:solidFill>
              </a:rPr>
              <a:t>/i</a:t>
            </a:r>
            <a:r>
              <a:rPr lang="ja-JP" altLang="en-US" dirty="0" smtClean="0">
                <a:solidFill>
                  <a:schemeClr val="accent3">
                    <a:lumMod val="85000"/>
                  </a:schemeClr>
                </a:solidFill>
              </a:rPr>
              <a:t>&gt;</a:t>
            </a:r>
            <a:endParaRPr lang="en-US" altLang="ja-JP" dirty="0" smtClean="0">
              <a:solidFill>
                <a:schemeClr val="accent3">
                  <a:lumMod val="85000"/>
                </a:schemeClr>
              </a:solidFill>
            </a:endParaRPr>
          </a:p>
          <a:p>
            <a:endParaRPr lang="ja-JP" altLang="en-US" dirty="0">
              <a:solidFill>
                <a:schemeClr val="accent3">
                  <a:lumMod val="85000"/>
                </a:schemeClr>
              </a:solidFill>
            </a:endParaRPr>
          </a:p>
        </p:txBody>
      </p:sp>
      <p:sp>
        <p:nvSpPr>
          <p:cNvPr id="57" name="正方形/長方形 56"/>
          <p:cNvSpPr/>
          <p:nvPr/>
        </p:nvSpPr>
        <p:spPr>
          <a:xfrm>
            <a:off x="4617192" y="2514600"/>
            <a:ext cx="4424009" cy="3872737"/>
          </a:xfrm>
          <a:prstGeom prst="rect">
            <a:avLst/>
          </a:prstGeom>
          <a:noFill/>
          <a:ln w="31750">
            <a:solidFill>
              <a:schemeClr val="accent3">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accent3">
                  <a:lumMod val="85000"/>
                </a:schemeClr>
              </a:solidFill>
            </a:endParaRPr>
          </a:p>
        </p:txBody>
      </p:sp>
      <p:sp>
        <p:nvSpPr>
          <p:cNvPr id="19" name="四角形吹き出し 18"/>
          <p:cNvSpPr/>
          <p:nvPr/>
        </p:nvSpPr>
        <p:spPr>
          <a:xfrm>
            <a:off x="1487676" y="4039580"/>
            <a:ext cx="6424424" cy="785713"/>
          </a:xfrm>
          <a:prstGeom prst="wedgeRectCallout">
            <a:avLst>
              <a:gd name="adj1" fmla="val 48645"/>
              <a:gd name="adj2" fmla="val -20833"/>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どちらも「設定画面における機能の切り替え」</a:t>
            </a:r>
            <a:r>
              <a:rPr kumimoji="1" lang="en-US" altLang="ja-JP" sz="2400" dirty="0" smtClean="0">
                <a:solidFill>
                  <a:schemeClr val="tx1"/>
                </a:solidFill>
              </a:rPr>
              <a:t/>
            </a:r>
            <a:br>
              <a:rPr kumimoji="1" lang="en-US" altLang="ja-JP" sz="2400" dirty="0" smtClean="0">
                <a:solidFill>
                  <a:schemeClr val="tx1"/>
                </a:solidFill>
              </a:rPr>
            </a:br>
            <a:r>
              <a:rPr kumimoji="1" lang="ja-JP" altLang="en-US" sz="2400" dirty="0" smtClean="0">
                <a:solidFill>
                  <a:schemeClr val="tx1"/>
                </a:solidFill>
              </a:rPr>
              <a:t>という類似した機能</a:t>
            </a:r>
            <a:endParaRPr kumimoji="1" lang="ja-JP" altLang="en-US" sz="2400" dirty="0">
              <a:solidFill>
                <a:schemeClr val="tx1"/>
              </a:solidFill>
            </a:endParaRPr>
          </a:p>
        </p:txBody>
      </p:sp>
      <p:sp>
        <p:nvSpPr>
          <p:cNvPr id="21" name="コンテンツ プレースホルダー 2"/>
          <p:cNvSpPr>
            <a:spLocks noGrp="1"/>
          </p:cNvSpPr>
          <p:nvPr>
            <p:ph idx="1"/>
          </p:nvPr>
        </p:nvSpPr>
        <p:spPr>
          <a:xfrm>
            <a:off x="944107" y="1952398"/>
            <a:ext cx="7564894" cy="542925"/>
          </a:xfrm>
        </p:spPr>
        <p:txBody>
          <a:bodyPr/>
          <a:lstStyle/>
          <a:p>
            <a:pPr marL="0" indent="0">
              <a:buNone/>
            </a:pPr>
            <a:r>
              <a:rPr lang="en-US" altLang="ja-JP" sz="2200" dirty="0"/>
              <a:t>ILC</a:t>
            </a:r>
            <a:r>
              <a:rPr lang="ja-JP" altLang="en-US" sz="2200" dirty="0"/>
              <a:t>を構成するコード片</a:t>
            </a:r>
            <a:r>
              <a:rPr lang="ja-JP" altLang="en-US" sz="2200" dirty="0" smtClean="0"/>
              <a:t>がすべて類似機能</a:t>
            </a:r>
            <a:r>
              <a:rPr lang="ja-JP" altLang="en-US" sz="2200" dirty="0"/>
              <a:t>を実装していたケース</a:t>
            </a:r>
            <a:endParaRPr lang="en-US" altLang="ja-JP" sz="2200" dirty="0"/>
          </a:p>
        </p:txBody>
      </p:sp>
    </p:spTree>
    <p:extLst>
      <p:ext uri="{BB962C8B-B14F-4D97-AF65-F5344CB8AC3E}">
        <p14:creationId xmlns:p14="http://schemas.microsoft.com/office/powerpoint/2010/main" val="267764854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ケーススタディ</a:t>
            </a:r>
            <a:r>
              <a:rPr kumimoji="1" lang="en-US" altLang="ja-JP" dirty="0" smtClean="0"/>
              <a:t>: </a:t>
            </a:r>
            <a:r>
              <a:rPr kumimoji="1" lang="ja-JP" altLang="en-US" dirty="0" smtClean="0"/>
              <a:t>結果</a:t>
            </a:r>
            <a:r>
              <a:rPr kumimoji="1" lang="en-US" altLang="ja-JP" dirty="0" smtClean="0"/>
              <a:t>(</a:t>
            </a:r>
            <a:r>
              <a:rPr lang="en-US" altLang="ja-JP" dirty="0"/>
              <a:t>3</a:t>
            </a:r>
            <a:r>
              <a:rPr lang="en-US" altLang="ja-JP" dirty="0" smtClean="0"/>
              <a:t>/3)</a:t>
            </a:r>
            <a:endParaRPr kumimoji="1" lang="ja-JP" altLang="en-US" dirty="0"/>
          </a:p>
        </p:txBody>
      </p:sp>
      <p:sp>
        <p:nvSpPr>
          <p:cNvPr id="3" name="コンテンツ プレースホルダー 2"/>
          <p:cNvSpPr>
            <a:spLocks noGrp="1"/>
          </p:cNvSpPr>
          <p:nvPr>
            <p:ph idx="1"/>
          </p:nvPr>
        </p:nvSpPr>
        <p:spPr>
          <a:xfrm>
            <a:off x="944107" y="1952398"/>
            <a:ext cx="7564894" cy="542925"/>
          </a:xfrm>
        </p:spPr>
        <p:txBody>
          <a:bodyPr/>
          <a:lstStyle/>
          <a:p>
            <a:pPr marL="0" indent="0">
              <a:buNone/>
            </a:pPr>
            <a:r>
              <a:rPr lang="en-US" altLang="ja-JP" sz="2200" dirty="0"/>
              <a:t>ILC</a:t>
            </a:r>
            <a:r>
              <a:rPr lang="ja-JP" altLang="en-US" sz="2200" dirty="0"/>
              <a:t>を構成するコード片が異なる機能を実装していたケース</a:t>
            </a:r>
            <a:endParaRPr lang="en-US" altLang="ja-JP" sz="2200"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22</a:t>
            </a:fld>
            <a:endParaRPr kumimoji="1" lang="ja-JP" altLang="en-US" dirty="0"/>
          </a:p>
        </p:txBody>
      </p:sp>
      <p:sp>
        <p:nvSpPr>
          <p:cNvPr id="36" name="正方形/長方形 35"/>
          <p:cNvSpPr/>
          <p:nvPr/>
        </p:nvSpPr>
        <p:spPr>
          <a:xfrm>
            <a:off x="75745" y="2514600"/>
            <a:ext cx="4424009" cy="3872737"/>
          </a:xfrm>
          <a:prstGeom prst="rect">
            <a:avLst/>
          </a:prstGeom>
          <a:no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37" name="テキスト ボックス 36"/>
          <p:cNvSpPr txBox="1"/>
          <p:nvPr/>
        </p:nvSpPr>
        <p:spPr>
          <a:xfrm rot="5400000">
            <a:off x="1342940" y="4041549"/>
            <a:ext cx="441146" cy="400110"/>
          </a:xfrm>
          <a:prstGeom prst="rect">
            <a:avLst/>
          </a:prstGeom>
          <a:noFill/>
        </p:spPr>
        <p:txBody>
          <a:bodyPr wrap="none" rtlCol="0">
            <a:spAutoFit/>
          </a:bodyPr>
          <a:lstStyle/>
          <a:p>
            <a:r>
              <a:rPr kumimoji="1" lang="en-US" altLang="ja-JP" sz="2000" b="1" dirty="0" smtClean="0"/>
              <a:t>…</a:t>
            </a:r>
            <a:endParaRPr kumimoji="1" lang="ja-JP" altLang="en-US" sz="2000" b="1" dirty="0"/>
          </a:p>
        </p:txBody>
      </p:sp>
      <p:sp>
        <p:nvSpPr>
          <p:cNvPr id="38" name="テキスト ボックス 37"/>
          <p:cNvSpPr txBox="1"/>
          <p:nvPr/>
        </p:nvSpPr>
        <p:spPr>
          <a:xfrm rot="5400000">
            <a:off x="1417408" y="5678868"/>
            <a:ext cx="441146" cy="400110"/>
          </a:xfrm>
          <a:prstGeom prst="rect">
            <a:avLst/>
          </a:prstGeom>
          <a:noFill/>
        </p:spPr>
        <p:txBody>
          <a:bodyPr wrap="none" rtlCol="0">
            <a:spAutoFit/>
          </a:bodyPr>
          <a:lstStyle/>
          <a:p>
            <a:r>
              <a:rPr kumimoji="1" lang="en-US" altLang="ja-JP" sz="2000" b="1" dirty="0" smtClean="0"/>
              <a:t>…</a:t>
            </a:r>
            <a:endParaRPr kumimoji="1" lang="ja-JP" altLang="en-US" sz="2000" b="1" dirty="0"/>
          </a:p>
        </p:txBody>
      </p:sp>
      <p:sp>
        <p:nvSpPr>
          <p:cNvPr id="40" name="テキスト ボックス 39"/>
          <p:cNvSpPr txBox="1"/>
          <p:nvPr/>
        </p:nvSpPr>
        <p:spPr>
          <a:xfrm>
            <a:off x="3980348" y="2875953"/>
            <a:ext cx="441146" cy="400110"/>
          </a:xfrm>
          <a:prstGeom prst="rect">
            <a:avLst/>
          </a:prstGeom>
          <a:noFill/>
        </p:spPr>
        <p:txBody>
          <a:bodyPr wrap="none" rtlCol="0">
            <a:spAutoFit/>
          </a:bodyPr>
          <a:lstStyle/>
          <a:p>
            <a:r>
              <a:rPr kumimoji="1" lang="en-US" altLang="ja-JP" sz="2000" b="1" dirty="0" smtClean="0"/>
              <a:t>…</a:t>
            </a:r>
            <a:endParaRPr kumimoji="1" lang="ja-JP" altLang="en-US" sz="2000" b="1" dirty="0"/>
          </a:p>
        </p:txBody>
      </p:sp>
      <p:sp>
        <p:nvSpPr>
          <p:cNvPr id="52" name="テキスト ボックス 51"/>
          <p:cNvSpPr txBox="1"/>
          <p:nvPr/>
        </p:nvSpPr>
        <p:spPr>
          <a:xfrm>
            <a:off x="407656" y="1031493"/>
            <a:ext cx="8179988" cy="769441"/>
          </a:xfrm>
          <a:prstGeom prst="rect">
            <a:avLst/>
          </a:prstGeom>
          <a:noFill/>
          <a:ln>
            <a:solidFill>
              <a:schemeClr val="tx1"/>
            </a:solidFill>
          </a:ln>
        </p:spPr>
        <p:txBody>
          <a:bodyPr wrap="square" rtlCol="0">
            <a:spAutoFit/>
          </a:bodyPr>
          <a:lstStyle/>
          <a:p>
            <a:pPr marL="457200" indent="-457200">
              <a:buFont typeface="+mj-lt"/>
              <a:buAutoNum type="arabicPeriod" startAt="2"/>
            </a:pPr>
            <a:r>
              <a:rPr lang="ja-JP" altLang="en-US" sz="2200" dirty="0"/>
              <a:t>検出された各</a:t>
            </a:r>
            <a:r>
              <a:rPr lang="en-US" altLang="ja-JP" sz="2200" dirty="0"/>
              <a:t>ILC</a:t>
            </a:r>
            <a:r>
              <a:rPr lang="ja-JP" altLang="en-US" sz="2200" dirty="0"/>
              <a:t>セットに含まれている</a:t>
            </a:r>
            <a:r>
              <a:rPr lang="en-US" altLang="ja-JP" sz="2200" dirty="0"/>
              <a:t>ILC</a:t>
            </a:r>
            <a:r>
              <a:rPr lang="ja-JP" altLang="en-US" sz="2200" dirty="0"/>
              <a:t>を</a:t>
            </a:r>
            <a:r>
              <a:rPr lang="en-US" altLang="ja-JP" sz="2200" dirty="0"/>
              <a:t/>
            </a:r>
            <a:br>
              <a:rPr lang="en-US" altLang="ja-JP" sz="2200" dirty="0"/>
            </a:br>
            <a:r>
              <a:rPr lang="ja-JP" altLang="en-US" sz="2200" dirty="0"/>
              <a:t>構成しているコード片集合が類似機能を実装しているか？</a:t>
            </a:r>
          </a:p>
        </p:txBody>
      </p:sp>
      <p:sp>
        <p:nvSpPr>
          <p:cNvPr id="55" name="テキスト ボックス 54"/>
          <p:cNvSpPr txBox="1"/>
          <p:nvPr/>
        </p:nvSpPr>
        <p:spPr>
          <a:xfrm>
            <a:off x="4104644" y="4763583"/>
            <a:ext cx="441146" cy="400110"/>
          </a:xfrm>
          <a:prstGeom prst="rect">
            <a:avLst/>
          </a:prstGeom>
          <a:noFill/>
        </p:spPr>
        <p:txBody>
          <a:bodyPr wrap="none" rtlCol="0">
            <a:spAutoFit/>
          </a:bodyPr>
          <a:lstStyle/>
          <a:p>
            <a:r>
              <a:rPr kumimoji="1" lang="en-US" altLang="ja-JP" sz="2000" b="1" dirty="0" smtClean="0"/>
              <a:t>…</a:t>
            </a:r>
            <a:endParaRPr kumimoji="1" lang="ja-JP" altLang="en-US" sz="2000" b="1" dirty="0"/>
          </a:p>
        </p:txBody>
      </p:sp>
      <p:sp>
        <p:nvSpPr>
          <p:cNvPr id="57" name="正方形/長方形 56"/>
          <p:cNvSpPr/>
          <p:nvPr/>
        </p:nvSpPr>
        <p:spPr>
          <a:xfrm>
            <a:off x="4617192" y="2514600"/>
            <a:ext cx="4424009" cy="3872737"/>
          </a:xfrm>
          <a:prstGeom prst="rect">
            <a:avLst/>
          </a:prstGeom>
          <a:no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accent3">
                  <a:lumMod val="85000"/>
                </a:schemeClr>
              </a:solidFill>
            </a:endParaRPr>
          </a:p>
        </p:txBody>
      </p:sp>
      <p:sp>
        <p:nvSpPr>
          <p:cNvPr id="26" name="正方形/長方形 25"/>
          <p:cNvSpPr/>
          <p:nvPr/>
        </p:nvSpPr>
        <p:spPr>
          <a:xfrm>
            <a:off x="230494" y="2646787"/>
            <a:ext cx="4102100" cy="1754326"/>
          </a:xfrm>
          <a:prstGeom prst="rect">
            <a:avLst/>
          </a:prstGeom>
          <a:ln w="31750">
            <a:solidFill>
              <a:srgbClr val="00B0F0"/>
            </a:solidFill>
          </a:ln>
        </p:spPr>
        <p:txBody>
          <a:bodyPr wrap="square">
            <a:spAutoFit/>
          </a:bodyPr>
          <a:lstStyle/>
          <a:p>
            <a:r>
              <a:rPr lang="ja-JP" altLang="en-US" dirty="0" smtClean="0"/>
              <a:t>&lt;</a:t>
            </a:r>
            <a:r>
              <a:rPr lang="ja-JP" altLang="en-US" dirty="0"/>
              <a:t>div class="</a:t>
            </a:r>
            <a:r>
              <a:rPr lang="ja-JP" altLang="en-US" dirty="0" smtClean="0"/>
              <a:t>md_modal_iconed_section</a:t>
            </a:r>
            <a:endParaRPr lang="en-US" altLang="ja-JP" dirty="0" smtClean="0"/>
          </a:p>
          <a:p>
            <a:r>
              <a:rPr lang="ja-JP" altLang="en-US" dirty="0" smtClean="0"/>
              <a:t>    &lt;</a:t>
            </a:r>
            <a:r>
              <a:rPr lang="ja-JP" altLang="en-US" dirty="0"/>
              <a:t>div class="</a:t>
            </a:r>
            <a:r>
              <a:rPr lang="ja-JP" altLang="en-US" dirty="0" smtClean="0"/>
              <a:t>md_modal_section_link_</a:t>
            </a:r>
            <a:endParaRPr lang="en-US" altLang="ja-JP" dirty="0" smtClean="0"/>
          </a:p>
          <a:p>
            <a:r>
              <a:rPr lang="ja-JP" altLang="en-US" dirty="0" smtClean="0"/>
              <a:t>        &lt;</a:t>
            </a:r>
            <a:r>
              <a:rPr lang="ja-JP" altLang="en-US" dirty="0"/>
              <a:t>a class="</a:t>
            </a:r>
            <a:r>
              <a:rPr lang="ja-JP" altLang="en-US" dirty="0" smtClean="0"/>
              <a:t>md_modal_section_link“</a:t>
            </a:r>
            <a:endParaRPr lang="en-US" altLang="ja-JP" dirty="0" smtClean="0"/>
          </a:p>
          <a:p>
            <a:r>
              <a:rPr lang="en-US" altLang="ja-JP" dirty="0"/>
              <a:t> </a:t>
            </a:r>
            <a:r>
              <a:rPr lang="en-US" altLang="ja-JP" dirty="0" smtClean="0"/>
              <a:t>           </a:t>
            </a:r>
            <a:r>
              <a:rPr lang="ja-JP" altLang="en-US" dirty="0" smtClean="0"/>
              <a:t>ng</a:t>
            </a:r>
            <a:r>
              <a:rPr lang="ja-JP" altLang="en-US" dirty="0"/>
              <a:t>-click="</a:t>
            </a:r>
            <a:r>
              <a:rPr lang="ja-JP" altLang="en-US" b="1" dirty="0">
                <a:solidFill>
                  <a:srgbClr val="C00000"/>
                </a:solidFill>
              </a:rPr>
              <a:t>migrateToSuperGroup(</a:t>
            </a:r>
            <a:r>
              <a:rPr lang="ja-JP" altLang="en-US" b="1" dirty="0" smtClean="0">
                <a:solidFill>
                  <a:srgbClr val="C00000"/>
                </a:solidFill>
              </a:rPr>
              <a:t>)</a:t>
            </a:r>
            <a:r>
              <a:rPr lang="ja-JP" altLang="en-US" dirty="0" smtClean="0"/>
              <a:t>“</a:t>
            </a:r>
            <a:endParaRPr lang="en-US" altLang="ja-JP" dirty="0" smtClean="0"/>
          </a:p>
          <a:p>
            <a:r>
              <a:rPr lang="ja-JP" altLang="en-US" dirty="0" smtClean="0"/>
              <a:t>        &lt;</a:t>
            </a:r>
            <a:r>
              <a:rPr lang="ja-JP" altLang="en-US" dirty="0"/>
              <a:t>/a</a:t>
            </a:r>
            <a:r>
              <a:rPr lang="ja-JP" altLang="en-US" dirty="0" smtClean="0"/>
              <a:t>&gt;</a:t>
            </a:r>
            <a:endParaRPr lang="en-US" altLang="ja-JP" dirty="0" smtClean="0"/>
          </a:p>
          <a:p>
            <a:endParaRPr lang="ja-JP" altLang="en-US" dirty="0"/>
          </a:p>
        </p:txBody>
      </p:sp>
      <p:sp>
        <p:nvSpPr>
          <p:cNvPr id="27" name="正方形/長方形 26"/>
          <p:cNvSpPr/>
          <p:nvPr/>
        </p:nvSpPr>
        <p:spPr>
          <a:xfrm>
            <a:off x="4789489" y="2785286"/>
            <a:ext cx="4102100" cy="1477328"/>
          </a:xfrm>
          <a:prstGeom prst="rect">
            <a:avLst/>
          </a:prstGeom>
          <a:ln w="31750">
            <a:solidFill>
              <a:srgbClr val="00B0F0"/>
            </a:solidFill>
          </a:ln>
        </p:spPr>
        <p:txBody>
          <a:bodyPr wrap="square">
            <a:spAutoFit/>
          </a:bodyPr>
          <a:lstStyle/>
          <a:p>
            <a:r>
              <a:rPr lang="ja-JP" altLang="en-US" dirty="0" smtClean="0"/>
              <a:t>&lt;</a:t>
            </a:r>
            <a:r>
              <a:rPr lang="ja-JP" altLang="en-US" dirty="0"/>
              <a:t>div ng-if=</a:t>
            </a:r>
            <a:r>
              <a:rPr lang="ja-JP" altLang="en-US" dirty="0" smtClean="0"/>
              <a:t>"authorization</a:t>
            </a:r>
            <a:r>
              <a:rPr lang="ja-JP" altLang="en-US" dirty="0"/>
              <a:t>.current &amp;&amp; </a:t>
            </a:r>
            <a:endParaRPr lang="en-US" altLang="ja-JP" dirty="0" smtClean="0"/>
          </a:p>
          <a:p>
            <a:r>
              <a:rPr lang="ja-JP" altLang="en-US" dirty="0" smtClean="0"/>
              <a:t>    &lt;</a:t>
            </a:r>
            <a:r>
              <a:rPr lang="ja-JP" altLang="en-US" dirty="0"/>
              <a:t>div class</a:t>
            </a:r>
            <a:r>
              <a:rPr lang="ja-JP" altLang="en-US" dirty="0" smtClean="0"/>
              <a:t>="sessions_modal_termin</a:t>
            </a:r>
            <a:endParaRPr lang="en-US" altLang="ja-JP" dirty="0" smtClean="0"/>
          </a:p>
          <a:p>
            <a:r>
              <a:rPr lang="ja-JP" altLang="en-US" dirty="0" smtClean="0"/>
              <a:t>        &lt;</a:t>
            </a:r>
            <a:r>
              <a:rPr lang="ja-JP" altLang="en-US" dirty="0"/>
              <a:t>a ng-click=</a:t>
            </a:r>
            <a:r>
              <a:rPr lang="ja-JP" altLang="en-US" dirty="0" smtClean="0"/>
              <a:t>"</a:t>
            </a:r>
            <a:r>
              <a:rPr lang="ja-JP" altLang="en-US" b="1" dirty="0" smtClean="0">
                <a:solidFill>
                  <a:srgbClr val="C00000"/>
                </a:solidFill>
              </a:rPr>
              <a:t>terminateAllSessions</a:t>
            </a:r>
            <a:r>
              <a:rPr lang="ja-JP" altLang="en-US" b="1" dirty="0">
                <a:solidFill>
                  <a:srgbClr val="C00000"/>
                </a:solidFill>
              </a:rPr>
              <a:t>()</a:t>
            </a:r>
            <a:r>
              <a:rPr lang="ja-JP" altLang="en-US" dirty="0" smtClean="0"/>
              <a:t>"</a:t>
            </a:r>
            <a:endParaRPr lang="ja-JP" altLang="en-US" dirty="0"/>
          </a:p>
          <a:p>
            <a:r>
              <a:rPr lang="ja-JP" altLang="en-US" dirty="0" smtClean="0"/>
              <a:t>        &lt;</a:t>
            </a:r>
            <a:r>
              <a:rPr lang="ja-JP" altLang="en-US" dirty="0"/>
              <a:t>/a&gt;</a:t>
            </a:r>
          </a:p>
          <a:p>
            <a:r>
              <a:rPr lang="ja-JP" altLang="en-US" dirty="0"/>
              <a:t> </a:t>
            </a:r>
          </a:p>
        </p:txBody>
      </p:sp>
      <p:sp>
        <p:nvSpPr>
          <p:cNvPr id="28" name="テキスト ボックス 27"/>
          <p:cNvSpPr txBox="1"/>
          <p:nvPr/>
        </p:nvSpPr>
        <p:spPr>
          <a:xfrm rot="5400000">
            <a:off x="6074232" y="3897145"/>
            <a:ext cx="441146" cy="400110"/>
          </a:xfrm>
          <a:prstGeom prst="rect">
            <a:avLst/>
          </a:prstGeom>
          <a:noFill/>
        </p:spPr>
        <p:txBody>
          <a:bodyPr wrap="none" rtlCol="0">
            <a:spAutoFit/>
          </a:bodyPr>
          <a:lstStyle/>
          <a:p>
            <a:r>
              <a:rPr kumimoji="1" lang="en-US" altLang="ja-JP" sz="2000" b="1" dirty="0" smtClean="0"/>
              <a:t>…</a:t>
            </a:r>
            <a:endParaRPr kumimoji="1" lang="ja-JP" altLang="en-US" sz="2000" b="1" dirty="0"/>
          </a:p>
        </p:txBody>
      </p:sp>
      <p:sp>
        <p:nvSpPr>
          <p:cNvPr id="29" name="テキスト ボックス 28"/>
          <p:cNvSpPr txBox="1"/>
          <p:nvPr/>
        </p:nvSpPr>
        <p:spPr>
          <a:xfrm>
            <a:off x="8406840" y="2731549"/>
            <a:ext cx="441146" cy="400110"/>
          </a:xfrm>
          <a:prstGeom prst="rect">
            <a:avLst/>
          </a:prstGeom>
          <a:noFill/>
        </p:spPr>
        <p:txBody>
          <a:bodyPr wrap="none" rtlCol="0">
            <a:spAutoFit/>
          </a:bodyPr>
          <a:lstStyle/>
          <a:p>
            <a:r>
              <a:rPr kumimoji="1" lang="en-US" altLang="ja-JP" sz="2000" b="1" dirty="0" smtClean="0"/>
              <a:t>…</a:t>
            </a:r>
            <a:endParaRPr kumimoji="1" lang="ja-JP" altLang="en-US" sz="2000" b="1" dirty="0"/>
          </a:p>
        </p:txBody>
      </p:sp>
      <p:sp>
        <p:nvSpPr>
          <p:cNvPr id="30" name="正方形/長方形 29"/>
          <p:cNvSpPr/>
          <p:nvPr/>
        </p:nvSpPr>
        <p:spPr>
          <a:xfrm>
            <a:off x="115556" y="4533300"/>
            <a:ext cx="4346097" cy="1754326"/>
          </a:xfrm>
          <a:prstGeom prst="rect">
            <a:avLst/>
          </a:prstGeom>
          <a:ln w="31750">
            <a:solidFill>
              <a:srgbClr val="FF7171"/>
            </a:solidFill>
          </a:ln>
        </p:spPr>
        <p:txBody>
          <a:bodyPr wrap="square">
            <a:spAutoFit/>
          </a:bodyPr>
          <a:lstStyle/>
          <a:p>
            <a:r>
              <a:rPr lang="ja-JP" altLang="en-US" dirty="0" smtClean="0"/>
              <a:t>$scope</a:t>
            </a:r>
            <a:r>
              <a:rPr lang="ja-JP" altLang="en-US" dirty="0"/>
              <a:t>.</a:t>
            </a:r>
            <a:r>
              <a:rPr lang="ja-JP" altLang="en-US" b="1" dirty="0">
                <a:solidFill>
                  <a:srgbClr val="C00000"/>
                </a:solidFill>
              </a:rPr>
              <a:t>migrateToSuperGroup</a:t>
            </a:r>
            <a:r>
              <a:rPr lang="ja-JP" altLang="en-US" dirty="0"/>
              <a:t> = function (</a:t>
            </a:r>
            <a:r>
              <a:rPr lang="ja-JP" altLang="en-US" dirty="0" smtClean="0"/>
              <a:t>) {</a:t>
            </a:r>
            <a:endParaRPr lang="ja-JP" altLang="en-US" dirty="0"/>
          </a:p>
          <a:p>
            <a:r>
              <a:rPr lang="ja-JP" altLang="en-US" dirty="0" smtClean="0"/>
              <a:t>    ErrorService</a:t>
            </a:r>
            <a:r>
              <a:rPr lang="ja-JP" altLang="en-US" dirty="0"/>
              <a:t>.confirm ({type : </a:t>
            </a:r>
            <a:r>
              <a:rPr lang="ja-JP" altLang="en-US" dirty="0" smtClean="0"/>
              <a:t>‘SUPER</a:t>
            </a:r>
            <a:endParaRPr lang="en-US" altLang="ja-JP" dirty="0" smtClean="0"/>
          </a:p>
          <a:p>
            <a:r>
              <a:rPr lang="ja-JP" altLang="en-US" dirty="0" smtClean="0"/>
              <a:t>        </a:t>
            </a:r>
            <a:r>
              <a:rPr lang="ja-JP" altLang="en-US" dirty="0"/>
              <a:t>MtpApiManager.invokeApi ('messages</a:t>
            </a:r>
            <a:r>
              <a:rPr lang="ja-JP" altLang="en-US" dirty="0" smtClean="0"/>
              <a:t>.</a:t>
            </a:r>
            <a:endParaRPr lang="en-US" altLang="ja-JP" dirty="0" smtClean="0"/>
          </a:p>
          <a:p>
            <a:r>
              <a:rPr lang="ja-JP" altLang="en-US" dirty="0" smtClean="0"/>
              <a:t> }</a:t>
            </a:r>
            <a:r>
              <a:rPr lang="ja-JP" altLang="en-US" dirty="0"/>
              <a:t>)</a:t>
            </a:r>
            <a:r>
              <a:rPr lang="ja-JP" altLang="en-US" dirty="0" smtClean="0"/>
              <a:t>;</a:t>
            </a:r>
            <a:endParaRPr lang="en-US" altLang="ja-JP" dirty="0" smtClean="0"/>
          </a:p>
          <a:p>
            <a:endParaRPr lang="ja-JP" altLang="en-US" dirty="0"/>
          </a:p>
          <a:p>
            <a:r>
              <a:rPr lang="ja-JP" altLang="en-US" dirty="0" smtClean="0"/>
              <a:t>}</a:t>
            </a:r>
            <a:endParaRPr lang="ja-JP" altLang="en-US" dirty="0"/>
          </a:p>
        </p:txBody>
      </p:sp>
      <p:sp>
        <p:nvSpPr>
          <p:cNvPr id="31" name="正方形/長方形 30"/>
          <p:cNvSpPr/>
          <p:nvPr/>
        </p:nvSpPr>
        <p:spPr>
          <a:xfrm>
            <a:off x="4713854" y="4545968"/>
            <a:ext cx="4267200" cy="1754326"/>
          </a:xfrm>
          <a:prstGeom prst="rect">
            <a:avLst/>
          </a:prstGeom>
          <a:ln w="31750">
            <a:solidFill>
              <a:srgbClr val="FF7171"/>
            </a:solidFill>
          </a:ln>
        </p:spPr>
        <p:txBody>
          <a:bodyPr wrap="square">
            <a:spAutoFit/>
          </a:bodyPr>
          <a:lstStyle/>
          <a:p>
            <a:r>
              <a:rPr lang="ja-JP" altLang="en-US" dirty="0" smtClean="0"/>
              <a:t>$scope</a:t>
            </a:r>
            <a:r>
              <a:rPr lang="ja-JP" altLang="en-US" dirty="0"/>
              <a:t>.</a:t>
            </a:r>
            <a:r>
              <a:rPr lang="ja-JP" altLang="en-US" b="1" dirty="0">
                <a:solidFill>
                  <a:srgbClr val="C00000"/>
                </a:solidFill>
              </a:rPr>
              <a:t>terminateAllSessions</a:t>
            </a:r>
            <a:r>
              <a:rPr lang="ja-JP" altLang="en-US" dirty="0"/>
              <a:t> = function (</a:t>
            </a:r>
            <a:r>
              <a:rPr lang="ja-JP" altLang="en-US" dirty="0" smtClean="0"/>
              <a:t>) {</a:t>
            </a:r>
            <a:endParaRPr lang="ja-JP" altLang="en-US" dirty="0"/>
          </a:p>
          <a:p>
            <a:r>
              <a:rPr lang="ja-JP" altLang="en-US" dirty="0" smtClean="0"/>
              <a:t>    ErrorService</a:t>
            </a:r>
            <a:r>
              <a:rPr lang="ja-JP" altLang="en-US" dirty="0"/>
              <a:t>.confirm ({type : </a:t>
            </a:r>
            <a:r>
              <a:rPr lang="ja-JP" altLang="en-US" dirty="0" smtClean="0"/>
              <a:t>‘TERMI</a:t>
            </a:r>
            <a:endParaRPr lang="en-US" altLang="ja-JP" dirty="0" smtClean="0"/>
          </a:p>
          <a:p>
            <a:r>
              <a:rPr lang="en-US" altLang="ja-JP" dirty="0" smtClean="0"/>
              <a:t>        </a:t>
            </a:r>
            <a:r>
              <a:rPr lang="ja-JP" altLang="en-US" dirty="0" smtClean="0"/>
              <a:t>MtpApiManager</a:t>
            </a:r>
            <a:r>
              <a:rPr lang="ja-JP" altLang="en-US" dirty="0"/>
              <a:t>.invokeApi ('auth.</a:t>
            </a:r>
            <a:r>
              <a:rPr lang="ja-JP" altLang="en-US" dirty="0" smtClean="0"/>
              <a:t>reset</a:t>
            </a:r>
            <a:endParaRPr lang="en-US" altLang="ja-JP" dirty="0" smtClean="0"/>
          </a:p>
          <a:p>
            <a:r>
              <a:rPr lang="ja-JP" altLang="en-US" dirty="0" smtClean="0"/>
              <a:t>    }</a:t>
            </a:r>
            <a:r>
              <a:rPr lang="ja-JP" altLang="en-US" dirty="0"/>
              <a:t>)</a:t>
            </a:r>
            <a:r>
              <a:rPr lang="ja-JP" altLang="en-US" dirty="0" smtClean="0"/>
              <a:t>;</a:t>
            </a:r>
            <a:endParaRPr lang="en-US" altLang="ja-JP" dirty="0" smtClean="0"/>
          </a:p>
          <a:p>
            <a:endParaRPr lang="ja-JP" altLang="en-US" dirty="0"/>
          </a:p>
          <a:p>
            <a:r>
              <a:rPr lang="ja-JP" altLang="en-US" dirty="0" smtClean="0"/>
              <a:t>}</a:t>
            </a:r>
            <a:r>
              <a:rPr lang="ja-JP" altLang="en-US" dirty="0"/>
              <a:t>;</a:t>
            </a:r>
          </a:p>
        </p:txBody>
      </p:sp>
      <p:sp>
        <p:nvSpPr>
          <p:cNvPr id="32" name="テキスト ボックス 31"/>
          <p:cNvSpPr txBox="1"/>
          <p:nvPr/>
        </p:nvSpPr>
        <p:spPr>
          <a:xfrm rot="5400000">
            <a:off x="5861477" y="5729378"/>
            <a:ext cx="441146" cy="400110"/>
          </a:xfrm>
          <a:prstGeom prst="rect">
            <a:avLst/>
          </a:prstGeom>
          <a:noFill/>
        </p:spPr>
        <p:txBody>
          <a:bodyPr wrap="none" rtlCol="0">
            <a:spAutoFit/>
          </a:bodyPr>
          <a:lstStyle/>
          <a:p>
            <a:r>
              <a:rPr kumimoji="1" lang="en-US" altLang="ja-JP" sz="2000" b="1" dirty="0" smtClean="0"/>
              <a:t>…</a:t>
            </a:r>
            <a:endParaRPr kumimoji="1" lang="ja-JP" altLang="en-US" sz="2000" b="1" dirty="0"/>
          </a:p>
        </p:txBody>
      </p:sp>
      <p:sp>
        <p:nvSpPr>
          <p:cNvPr id="33" name="テキスト ボックス 32"/>
          <p:cNvSpPr txBox="1"/>
          <p:nvPr/>
        </p:nvSpPr>
        <p:spPr>
          <a:xfrm>
            <a:off x="8548713" y="4763293"/>
            <a:ext cx="441146" cy="400110"/>
          </a:xfrm>
          <a:prstGeom prst="rect">
            <a:avLst/>
          </a:prstGeom>
          <a:noFill/>
        </p:spPr>
        <p:txBody>
          <a:bodyPr wrap="none" rtlCol="0">
            <a:spAutoFit/>
          </a:bodyPr>
          <a:lstStyle/>
          <a:p>
            <a:r>
              <a:rPr kumimoji="1" lang="en-US" altLang="ja-JP" sz="2000" b="1" dirty="0" smtClean="0"/>
              <a:t>…</a:t>
            </a:r>
            <a:endParaRPr kumimoji="1" lang="ja-JP" altLang="en-US" sz="2000" b="1" dirty="0"/>
          </a:p>
        </p:txBody>
      </p:sp>
    </p:spTree>
    <p:extLst>
      <p:ext uri="{BB962C8B-B14F-4D97-AF65-F5344CB8AC3E}">
        <p14:creationId xmlns:p14="http://schemas.microsoft.com/office/powerpoint/2010/main" val="98214857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ケーススタディ</a:t>
            </a:r>
            <a:r>
              <a:rPr kumimoji="1" lang="en-US" altLang="ja-JP" dirty="0" smtClean="0"/>
              <a:t>: </a:t>
            </a:r>
            <a:r>
              <a:rPr kumimoji="1" lang="ja-JP" altLang="en-US" dirty="0" smtClean="0"/>
              <a:t>結果</a:t>
            </a:r>
            <a:r>
              <a:rPr kumimoji="1" lang="en-US" altLang="ja-JP" dirty="0" smtClean="0"/>
              <a:t>(</a:t>
            </a:r>
            <a:r>
              <a:rPr lang="en-US" altLang="ja-JP" dirty="0"/>
              <a:t>3</a:t>
            </a:r>
            <a:r>
              <a:rPr lang="en-US" altLang="ja-JP" dirty="0" smtClean="0"/>
              <a:t>/3)</a:t>
            </a:r>
            <a:endParaRPr kumimoji="1" lang="ja-JP" altLang="en-US" dirty="0"/>
          </a:p>
        </p:txBody>
      </p:sp>
      <p:sp>
        <p:nvSpPr>
          <p:cNvPr id="3" name="コンテンツ プレースホルダー 2"/>
          <p:cNvSpPr>
            <a:spLocks noGrp="1"/>
          </p:cNvSpPr>
          <p:nvPr>
            <p:ph idx="1"/>
          </p:nvPr>
        </p:nvSpPr>
        <p:spPr>
          <a:xfrm>
            <a:off x="944107" y="1952398"/>
            <a:ext cx="7564894" cy="542925"/>
          </a:xfrm>
        </p:spPr>
        <p:txBody>
          <a:bodyPr/>
          <a:lstStyle/>
          <a:p>
            <a:pPr marL="0" indent="0">
              <a:buNone/>
            </a:pPr>
            <a:r>
              <a:rPr lang="en-US" altLang="ja-JP" sz="2200" dirty="0"/>
              <a:t>ILC</a:t>
            </a:r>
            <a:r>
              <a:rPr lang="ja-JP" altLang="en-US" sz="2200" dirty="0"/>
              <a:t>を構成するコード片が異なる機能を実装していたケース</a:t>
            </a:r>
            <a:endParaRPr lang="en-US" altLang="ja-JP" sz="2200"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23</a:t>
            </a:fld>
            <a:endParaRPr kumimoji="1" lang="ja-JP" altLang="en-US" dirty="0"/>
          </a:p>
        </p:txBody>
      </p:sp>
      <p:sp>
        <p:nvSpPr>
          <p:cNvPr id="36" name="正方形/長方形 35"/>
          <p:cNvSpPr/>
          <p:nvPr/>
        </p:nvSpPr>
        <p:spPr>
          <a:xfrm>
            <a:off x="75745" y="2514600"/>
            <a:ext cx="4424009" cy="3872737"/>
          </a:xfrm>
          <a:prstGeom prst="rect">
            <a:avLst/>
          </a:prstGeom>
          <a:no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37" name="テキスト ボックス 36"/>
          <p:cNvSpPr txBox="1"/>
          <p:nvPr/>
        </p:nvSpPr>
        <p:spPr>
          <a:xfrm rot="5400000">
            <a:off x="1342940" y="4041549"/>
            <a:ext cx="441146" cy="400110"/>
          </a:xfrm>
          <a:prstGeom prst="rect">
            <a:avLst/>
          </a:prstGeom>
          <a:noFill/>
        </p:spPr>
        <p:txBody>
          <a:bodyPr wrap="none" rtlCol="0">
            <a:spAutoFit/>
          </a:bodyPr>
          <a:lstStyle/>
          <a:p>
            <a:r>
              <a:rPr kumimoji="1" lang="en-US" altLang="ja-JP" sz="2000" b="1" dirty="0" smtClean="0"/>
              <a:t>…</a:t>
            </a:r>
            <a:endParaRPr kumimoji="1" lang="ja-JP" altLang="en-US" sz="2000" b="1" dirty="0"/>
          </a:p>
        </p:txBody>
      </p:sp>
      <p:sp>
        <p:nvSpPr>
          <p:cNvPr id="38" name="テキスト ボックス 37"/>
          <p:cNvSpPr txBox="1"/>
          <p:nvPr/>
        </p:nvSpPr>
        <p:spPr>
          <a:xfrm rot="5400000">
            <a:off x="1417408" y="5678868"/>
            <a:ext cx="441146" cy="400110"/>
          </a:xfrm>
          <a:prstGeom prst="rect">
            <a:avLst/>
          </a:prstGeom>
          <a:noFill/>
        </p:spPr>
        <p:txBody>
          <a:bodyPr wrap="none" rtlCol="0">
            <a:spAutoFit/>
          </a:bodyPr>
          <a:lstStyle/>
          <a:p>
            <a:r>
              <a:rPr kumimoji="1" lang="en-US" altLang="ja-JP" sz="2000" b="1" dirty="0" smtClean="0"/>
              <a:t>…</a:t>
            </a:r>
            <a:endParaRPr kumimoji="1" lang="ja-JP" altLang="en-US" sz="2000" b="1" dirty="0"/>
          </a:p>
        </p:txBody>
      </p:sp>
      <p:sp>
        <p:nvSpPr>
          <p:cNvPr id="40" name="テキスト ボックス 39"/>
          <p:cNvSpPr txBox="1"/>
          <p:nvPr/>
        </p:nvSpPr>
        <p:spPr>
          <a:xfrm>
            <a:off x="3980348" y="2875953"/>
            <a:ext cx="441146" cy="400110"/>
          </a:xfrm>
          <a:prstGeom prst="rect">
            <a:avLst/>
          </a:prstGeom>
          <a:noFill/>
        </p:spPr>
        <p:txBody>
          <a:bodyPr wrap="none" rtlCol="0">
            <a:spAutoFit/>
          </a:bodyPr>
          <a:lstStyle/>
          <a:p>
            <a:r>
              <a:rPr kumimoji="1" lang="en-US" altLang="ja-JP" sz="2000" b="1" dirty="0" smtClean="0"/>
              <a:t>…</a:t>
            </a:r>
            <a:endParaRPr kumimoji="1" lang="ja-JP" altLang="en-US" sz="2000" b="1" dirty="0"/>
          </a:p>
        </p:txBody>
      </p:sp>
      <p:sp>
        <p:nvSpPr>
          <p:cNvPr id="52" name="テキスト ボックス 51"/>
          <p:cNvSpPr txBox="1"/>
          <p:nvPr/>
        </p:nvSpPr>
        <p:spPr>
          <a:xfrm>
            <a:off x="407656" y="1031493"/>
            <a:ext cx="8179988" cy="769441"/>
          </a:xfrm>
          <a:prstGeom prst="rect">
            <a:avLst/>
          </a:prstGeom>
          <a:noFill/>
          <a:ln>
            <a:solidFill>
              <a:schemeClr val="tx1"/>
            </a:solidFill>
          </a:ln>
        </p:spPr>
        <p:txBody>
          <a:bodyPr wrap="square" rtlCol="0">
            <a:spAutoFit/>
          </a:bodyPr>
          <a:lstStyle/>
          <a:p>
            <a:pPr marL="457200" indent="-457200">
              <a:buFont typeface="+mj-lt"/>
              <a:buAutoNum type="arabicPeriod" startAt="2"/>
            </a:pPr>
            <a:r>
              <a:rPr lang="ja-JP" altLang="en-US" sz="2200" dirty="0"/>
              <a:t>検出された各</a:t>
            </a:r>
            <a:r>
              <a:rPr lang="en-US" altLang="ja-JP" sz="2200" dirty="0"/>
              <a:t>ILC</a:t>
            </a:r>
            <a:r>
              <a:rPr lang="ja-JP" altLang="en-US" sz="2200" dirty="0"/>
              <a:t>セットに含まれている</a:t>
            </a:r>
            <a:r>
              <a:rPr lang="en-US" altLang="ja-JP" sz="2200" dirty="0"/>
              <a:t>ILC</a:t>
            </a:r>
            <a:r>
              <a:rPr lang="ja-JP" altLang="en-US" sz="2200" dirty="0"/>
              <a:t>を</a:t>
            </a:r>
            <a:r>
              <a:rPr lang="en-US" altLang="ja-JP" sz="2200" dirty="0"/>
              <a:t/>
            </a:r>
            <a:br>
              <a:rPr lang="en-US" altLang="ja-JP" sz="2200" dirty="0"/>
            </a:br>
            <a:r>
              <a:rPr lang="ja-JP" altLang="en-US" sz="2200" dirty="0"/>
              <a:t>構成しているコード片集合が類似機能を実装しているか？</a:t>
            </a:r>
          </a:p>
        </p:txBody>
      </p:sp>
      <p:sp>
        <p:nvSpPr>
          <p:cNvPr id="55" name="テキスト ボックス 54"/>
          <p:cNvSpPr txBox="1"/>
          <p:nvPr/>
        </p:nvSpPr>
        <p:spPr>
          <a:xfrm>
            <a:off x="4104644" y="4763583"/>
            <a:ext cx="441146" cy="400110"/>
          </a:xfrm>
          <a:prstGeom prst="rect">
            <a:avLst/>
          </a:prstGeom>
          <a:noFill/>
        </p:spPr>
        <p:txBody>
          <a:bodyPr wrap="none" rtlCol="0">
            <a:spAutoFit/>
          </a:bodyPr>
          <a:lstStyle/>
          <a:p>
            <a:r>
              <a:rPr kumimoji="1" lang="en-US" altLang="ja-JP" sz="2000" b="1" dirty="0" smtClean="0"/>
              <a:t>…</a:t>
            </a:r>
            <a:endParaRPr kumimoji="1" lang="ja-JP" altLang="en-US" sz="2000" b="1" dirty="0"/>
          </a:p>
        </p:txBody>
      </p:sp>
      <p:sp>
        <p:nvSpPr>
          <p:cNvPr id="57" name="正方形/長方形 56"/>
          <p:cNvSpPr/>
          <p:nvPr/>
        </p:nvSpPr>
        <p:spPr>
          <a:xfrm>
            <a:off x="4617192" y="2514600"/>
            <a:ext cx="4424009" cy="3872737"/>
          </a:xfrm>
          <a:prstGeom prst="rect">
            <a:avLst/>
          </a:prstGeom>
          <a:noFill/>
          <a:ln w="31750">
            <a:solidFill>
              <a:schemeClr val="accent3">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accent3">
                  <a:lumMod val="85000"/>
                </a:schemeClr>
              </a:solidFill>
            </a:endParaRPr>
          </a:p>
        </p:txBody>
      </p:sp>
      <p:sp>
        <p:nvSpPr>
          <p:cNvPr id="26" name="正方形/長方形 25"/>
          <p:cNvSpPr/>
          <p:nvPr/>
        </p:nvSpPr>
        <p:spPr>
          <a:xfrm>
            <a:off x="230494" y="2646787"/>
            <a:ext cx="4102100" cy="1754326"/>
          </a:xfrm>
          <a:prstGeom prst="rect">
            <a:avLst/>
          </a:prstGeom>
          <a:ln w="31750">
            <a:solidFill>
              <a:srgbClr val="00B0F0"/>
            </a:solidFill>
          </a:ln>
        </p:spPr>
        <p:txBody>
          <a:bodyPr wrap="square">
            <a:spAutoFit/>
          </a:bodyPr>
          <a:lstStyle/>
          <a:p>
            <a:r>
              <a:rPr lang="ja-JP" altLang="en-US" dirty="0" smtClean="0"/>
              <a:t>&lt;</a:t>
            </a:r>
            <a:r>
              <a:rPr lang="ja-JP" altLang="en-US" dirty="0"/>
              <a:t>div class="</a:t>
            </a:r>
            <a:r>
              <a:rPr lang="ja-JP" altLang="en-US" dirty="0" smtClean="0"/>
              <a:t>md_modal_iconed_section</a:t>
            </a:r>
            <a:endParaRPr lang="en-US" altLang="ja-JP" dirty="0" smtClean="0"/>
          </a:p>
          <a:p>
            <a:r>
              <a:rPr lang="ja-JP" altLang="en-US" dirty="0" smtClean="0"/>
              <a:t>    &lt;</a:t>
            </a:r>
            <a:r>
              <a:rPr lang="ja-JP" altLang="en-US" dirty="0"/>
              <a:t>div class="</a:t>
            </a:r>
            <a:r>
              <a:rPr lang="ja-JP" altLang="en-US" dirty="0" smtClean="0"/>
              <a:t>md_modal_section_link_</a:t>
            </a:r>
            <a:endParaRPr lang="en-US" altLang="ja-JP" dirty="0" smtClean="0"/>
          </a:p>
          <a:p>
            <a:r>
              <a:rPr lang="ja-JP" altLang="en-US" dirty="0" smtClean="0"/>
              <a:t>        &lt;</a:t>
            </a:r>
            <a:r>
              <a:rPr lang="ja-JP" altLang="en-US" dirty="0"/>
              <a:t>a class="</a:t>
            </a:r>
            <a:r>
              <a:rPr lang="ja-JP" altLang="en-US" dirty="0" smtClean="0"/>
              <a:t>md_modal_section_link“</a:t>
            </a:r>
            <a:endParaRPr lang="en-US" altLang="ja-JP" dirty="0" smtClean="0"/>
          </a:p>
          <a:p>
            <a:r>
              <a:rPr lang="en-US" altLang="ja-JP" dirty="0"/>
              <a:t> </a:t>
            </a:r>
            <a:r>
              <a:rPr lang="en-US" altLang="ja-JP" dirty="0" smtClean="0"/>
              <a:t>           </a:t>
            </a:r>
            <a:r>
              <a:rPr lang="ja-JP" altLang="en-US" dirty="0" smtClean="0"/>
              <a:t>ng</a:t>
            </a:r>
            <a:r>
              <a:rPr lang="ja-JP" altLang="en-US" dirty="0"/>
              <a:t>-click="</a:t>
            </a:r>
            <a:r>
              <a:rPr lang="ja-JP" altLang="en-US" b="1" dirty="0">
                <a:solidFill>
                  <a:srgbClr val="C00000"/>
                </a:solidFill>
              </a:rPr>
              <a:t>migrateToSuperGroup(</a:t>
            </a:r>
            <a:r>
              <a:rPr lang="ja-JP" altLang="en-US" b="1" dirty="0" smtClean="0">
                <a:solidFill>
                  <a:srgbClr val="C00000"/>
                </a:solidFill>
              </a:rPr>
              <a:t>)</a:t>
            </a:r>
            <a:r>
              <a:rPr lang="ja-JP" altLang="en-US" dirty="0" smtClean="0"/>
              <a:t>“</a:t>
            </a:r>
            <a:endParaRPr lang="en-US" altLang="ja-JP" dirty="0" smtClean="0"/>
          </a:p>
          <a:p>
            <a:r>
              <a:rPr lang="ja-JP" altLang="en-US" dirty="0" smtClean="0"/>
              <a:t>        &lt;</a:t>
            </a:r>
            <a:r>
              <a:rPr lang="ja-JP" altLang="en-US" dirty="0"/>
              <a:t>/a</a:t>
            </a:r>
            <a:r>
              <a:rPr lang="ja-JP" altLang="en-US" dirty="0" smtClean="0"/>
              <a:t>&gt;</a:t>
            </a:r>
            <a:endParaRPr lang="en-US" altLang="ja-JP" dirty="0" smtClean="0"/>
          </a:p>
          <a:p>
            <a:endParaRPr lang="ja-JP" altLang="en-US" dirty="0"/>
          </a:p>
        </p:txBody>
      </p:sp>
      <p:sp>
        <p:nvSpPr>
          <p:cNvPr id="27" name="正方形/長方形 26"/>
          <p:cNvSpPr/>
          <p:nvPr/>
        </p:nvSpPr>
        <p:spPr>
          <a:xfrm>
            <a:off x="4789489" y="2785286"/>
            <a:ext cx="4102100" cy="1477328"/>
          </a:xfrm>
          <a:prstGeom prst="rect">
            <a:avLst/>
          </a:prstGeom>
          <a:ln w="31750">
            <a:solidFill>
              <a:schemeClr val="accent3">
                <a:lumMod val="85000"/>
              </a:schemeClr>
            </a:solidFill>
          </a:ln>
        </p:spPr>
        <p:txBody>
          <a:bodyPr wrap="square">
            <a:spAutoFit/>
          </a:bodyPr>
          <a:lstStyle/>
          <a:p>
            <a:r>
              <a:rPr lang="ja-JP" altLang="en-US" dirty="0" smtClean="0">
                <a:solidFill>
                  <a:schemeClr val="accent3">
                    <a:lumMod val="85000"/>
                  </a:schemeClr>
                </a:solidFill>
              </a:rPr>
              <a:t>&lt;</a:t>
            </a:r>
            <a:r>
              <a:rPr lang="ja-JP" altLang="en-US" dirty="0">
                <a:solidFill>
                  <a:schemeClr val="accent3">
                    <a:lumMod val="85000"/>
                  </a:schemeClr>
                </a:solidFill>
              </a:rPr>
              <a:t>div ng-if=</a:t>
            </a:r>
            <a:r>
              <a:rPr lang="ja-JP" altLang="en-US" dirty="0" smtClean="0">
                <a:solidFill>
                  <a:schemeClr val="accent3">
                    <a:lumMod val="85000"/>
                  </a:schemeClr>
                </a:solidFill>
              </a:rPr>
              <a:t>"authorization</a:t>
            </a:r>
            <a:r>
              <a:rPr lang="ja-JP" altLang="en-US" dirty="0">
                <a:solidFill>
                  <a:schemeClr val="accent3">
                    <a:lumMod val="85000"/>
                  </a:schemeClr>
                </a:solidFill>
              </a:rPr>
              <a:t>.current &amp;&amp; </a:t>
            </a:r>
            <a:endParaRPr lang="en-US" altLang="ja-JP" dirty="0" smtClean="0">
              <a:solidFill>
                <a:schemeClr val="accent3">
                  <a:lumMod val="85000"/>
                </a:schemeClr>
              </a:solidFill>
            </a:endParaRPr>
          </a:p>
          <a:p>
            <a:r>
              <a:rPr lang="ja-JP" altLang="en-US" dirty="0" smtClean="0">
                <a:solidFill>
                  <a:schemeClr val="accent3">
                    <a:lumMod val="85000"/>
                  </a:schemeClr>
                </a:solidFill>
              </a:rPr>
              <a:t>    &lt;</a:t>
            </a:r>
            <a:r>
              <a:rPr lang="ja-JP" altLang="en-US" dirty="0">
                <a:solidFill>
                  <a:schemeClr val="accent3">
                    <a:lumMod val="85000"/>
                  </a:schemeClr>
                </a:solidFill>
              </a:rPr>
              <a:t>div class</a:t>
            </a:r>
            <a:r>
              <a:rPr lang="ja-JP" altLang="en-US" dirty="0" smtClean="0">
                <a:solidFill>
                  <a:schemeClr val="accent3">
                    <a:lumMod val="85000"/>
                  </a:schemeClr>
                </a:solidFill>
              </a:rPr>
              <a:t>="sessions_modal_termin</a:t>
            </a:r>
            <a:endParaRPr lang="en-US" altLang="ja-JP" dirty="0" smtClean="0">
              <a:solidFill>
                <a:schemeClr val="accent3">
                  <a:lumMod val="85000"/>
                </a:schemeClr>
              </a:solidFill>
            </a:endParaRPr>
          </a:p>
          <a:p>
            <a:r>
              <a:rPr lang="ja-JP" altLang="en-US" dirty="0" smtClean="0">
                <a:solidFill>
                  <a:schemeClr val="accent3">
                    <a:lumMod val="85000"/>
                  </a:schemeClr>
                </a:solidFill>
              </a:rPr>
              <a:t>        &lt;</a:t>
            </a:r>
            <a:r>
              <a:rPr lang="ja-JP" altLang="en-US" dirty="0">
                <a:solidFill>
                  <a:schemeClr val="accent3">
                    <a:lumMod val="85000"/>
                  </a:schemeClr>
                </a:solidFill>
              </a:rPr>
              <a:t>a ng-click=</a:t>
            </a:r>
            <a:r>
              <a:rPr lang="ja-JP" altLang="en-US" dirty="0" smtClean="0">
                <a:solidFill>
                  <a:schemeClr val="accent3">
                    <a:lumMod val="85000"/>
                  </a:schemeClr>
                </a:solidFill>
              </a:rPr>
              <a:t>"</a:t>
            </a:r>
            <a:r>
              <a:rPr lang="ja-JP" altLang="en-US" b="1" dirty="0" smtClean="0">
                <a:solidFill>
                  <a:schemeClr val="accent3">
                    <a:lumMod val="85000"/>
                  </a:schemeClr>
                </a:solidFill>
              </a:rPr>
              <a:t>terminateAllSessions</a:t>
            </a:r>
            <a:r>
              <a:rPr lang="ja-JP" altLang="en-US" b="1" dirty="0">
                <a:solidFill>
                  <a:schemeClr val="accent3">
                    <a:lumMod val="85000"/>
                  </a:schemeClr>
                </a:solidFill>
              </a:rPr>
              <a:t>()</a:t>
            </a:r>
            <a:r>
              <a:rPr lang="ja-JP" altLang="en-US" dirty="0" smtClean="0">
                <a:solidFill>
                  <a:schemeClr val="accent3">
                    <a:lumMod val="85000"/>
                  </a:schemeClr>
                </a:solidFill>
              </a:rPr>
              <a:t>"</a:t>
            </a:r>
            <a:endParaRPr lang="ja-JP" altLang="en-US" dirty="0">
              <a:solidFill>
                <a:schemeClr val="accent3">
                  <a:lumMod val="85000"/>
                </a:schemeClr>
              </a:solidFill>
            </a:endParaRPr>
          </a:p>
          <a:p>
            <a:r>
              <a:rPr lang="ja-JP" altLang="en-US" dirty="0" smtClean="0">
                <a:solidFill>
                  <a:schemeClr val="accent3">
                    <a:lumMod val="85000"/>
                  </a:schemeClr>
                </a:solidFill>
              </a:rPr>
              <a:t>        &lt;</a:t>
            </a:r>
            <a:r>
              <a:rPr lang="ja-JP" altLang="en-US" dirty="0">
                <a:solidFill>
                  <a:schemeClr val="accent3">
                    <a:lumMod val="85000"/>
                  </a:schemeClr>
                </a:solidFill>
              </a:rPr>
              <a:t>/a&gt;</a:t>
            </a:r>
          </a:p>
          <a:p>
            <a:r>
              <a:rPr lang="ja-JP" altLang="en-US" dirty="0">
                <a:solidFill>
                  <a:schemeClr val="accent3">
                    <a:lumMod val="85000"/>
                  </a:schemeClr>
                </a:solidFill>
              </a:rPr>
              <a:t> </a:t>
            </a:r>
          </a:p>
        </p:txBody>
      </p:sp>
      <p:sp>
        <p:nvSpPr>
          <p:cNvPr id="28" name="テキスト ボックス 27"/>
          <p:cNvSpPr txBox="1"/>
          <p:nvPr/>
        </p:nvSpPr>
        <p:spPr>
          <a:xfrm rot="5400000">
            <a:off x="6111101" y="3897145"/>
            <a:ext cx="367408" cy="400110"/>
          </a:xfrm>
          <a:prstGeom prst="rect">
            <a:avLst/>
          </a:prstGeom>
          <a:noFill/>
        </p:spPr>
        <p:txBody>
          <a:bodyPr wrap="none" rtlCol="0">
            <a:spAutoFit/>
          </a:bodyPr>
          <a:lstStyle/>
          <a:p>
            <a:r>
              <a:rPr kumimoji="1" lang="en-US" altLang="ja-JP" sz="2000" b="1" dirty="0" smtClean="0">
                <a:solidFill>
                  <a:schemeClr val="accent3">
                    <a:lumMod val="85000"/>
                  </a:schemeClr>
                </a:solidFill>
              </a:rPr>
              <a:t>…</a:t>
            </a:r>
            <a:endParaRPr kumimoji="1" lang="ja-JP" altLang="en-US" sz="2000" b="1" dirty="0">
              <a:solidFill>
                <a:schemeClr val="accent3">
                  <a:lumMod val="85000"/>
                </a:schemeClr>
              </a:solidFill>
            </a:endParaRPr>
          </a:p>
        </p:txBody>
      </p:sp>
      <p:sp>
        <p:nvSpPr>
          <p:cNvPr id="29" name="テキスト ボックス 28"/>
          <p:cNvSpPr txBox="1"/>
          <p:nvPr/>
        </p:nvSpPr>
        <p:spPr>
          <a:xfrm>
            <a:off x="8406840" y="2731549"/>
            <a:ext cx="367408" cy="400110"/>
          </a:xfrm>
          <a:prstGeom prst="rect">
            <a:avLst/>
          </a:prstGeom>
          <a:noFill/>
        </p:spPr>
        <p:txBody>
          <a:bodyPr wrap="none" rtlCol="0">
            <a:spAutoFit/>
          </a:bodyPr>
          <a:lstStyle/>
          <a:p>
            <a:r>
              <a:rPr kumimoji="1" lang="en-US" altLang="ja-JP" sz="2000" b="1" dirty="0" smtClean="0">
                <a:solidFill>
                  <a:schemeClr val="accent3">
                    <a:lumMod val="85000"/>
                  </a:schemeClr>
                </a:solidFill>
              </a:rPr>
              <a:t>…</a:t>
            </a:r>
            <a:endParaRPr kumimoji="1" lang="ja-JP" altLang="en-US" sz="2000" b="1" dirty="0">
              <a:solidFill>
                <a:schemeClr val="accent3">
                  <a:lumMod val="85000"/>
                </a:schemeClr>
              </a:solidFill>
            </a:endParaRPr>
          </a:p>
        </p:txBody>
      </p:sp>
      <p:sp>
        <p:nvSpPr>
          <p:cNvPr id="30" name="正方形/長方形 29"/>
          <p:cNvSpPr/>
          <p:nvPr/>
        </p:nvSpPr>
        <p:spPr>
          <a:xfrm>
            <a:off x="115556" y="4533300"/>
            <a:ext cx="4346097" cy="1754326"/>
          </a:xfrm>
          <a:prstGeom prst="rect">
            <a:avLst/>
          </a:prstGeom>
          <a:ln w="31750">
            <a:solidFill>
              <a:srgbClr val="FF7171"/>
            </a:solidFill>
          </a:ln>
        </p:spPr>
        <p:txBody>
          <a:bodyPr wrap="square">
            <a:spAutoFit/>
          </a:bodyPr>
          <a:lstStyle/>
          <a:p>
            <a:r>
              <a:rPr lang="ja-JP" altLang="en-US" dirty="0" smtClean="0"/>
              <a:t>$scope</a:t>
            </a:r>
            <a:r>
              <a:rPr lang="ja-JP" altLang="en-US" dirty="0"/>
              <a:t>.</a:t>
            </a:r>
            <a:r>
              <a:rPr lang="ja-JP" altLang="en-US" b="1" dirty="0">
                <a:solidFill>
                  <a:srgbClr val="C00000"/>
                </a:solidFill>
              </a:rPr>
              <a:t>migrateToSuperGroup</a:t>
            </a:r>
            <a:r>
              <a:rPr lang="ja-JP" altLang="en-US" dirty="0"/>
              <a:t> = function (</a:t>
            </a:r>
            <a:r>
              <a:rPr lang="ja-JP" altLang="en-US" dirty="0" smtClean="0"/>
              <a:t>) {</a:t>
            </a:r>
            <a:endParaRPr lang="ja-JP" altLang="en-US" dirty="0"/>
          </a:p>
          <a:p>
            <a:r>
              <a:rPr lang="ja-JP" altLang="en-US" dirty="0" smtClean="0"/>
              <a:t>    ErrorService</a:t>
            </a:r>
            <a:r>
              <a:rPr lang="ja-JP" altLang="en-US" dirty="0"/>
              <a:t>.confirm ({type : </a:t>
            </a:r>
            <a:r>
              <a:rPr lang="ja-JP" altLang="en-US" dirty="0" smtClean="0"/>
              <a:t>‘SUPER</a:t>
            </a:r>
            <a:endParaRPr lang="en-US" altLang="ja-JP" dirty="0" smtClean="0"/>
          </a:p>
          <a:p>
            <a:r>
              <a:rPr lang="ja-JP" altLang="en-US" dirty="0" smtClean="0"/>
              <a:t>        </a:t>
            </a:r>
            <a:r>
              <a:rPr lang="ja-JP" altLang="en-US" dirty="0"/>
              <a:t>MtpApiManager.invokeApi ('messages</a:t>
            </a:r>
            <a:r>
              <a:rPr lang="ja-JP" altLang="en-US" dirty="0" smtClean="0"/>
              <a:t>.</a:t>
            </a:r>
            <a:endParaRPr lang="en-US" altLang="ja-JP" dirty="0" smtClean="0"/>
          </a:p>
          <a:p>
            <a:r>
              <a:rPr lang="ja-JP" altLang="en-US" dirty="0" smtClean="0"/>
              <a:t> }</a:t>
            </a:r>
            <a:r>
              <a:rPr lang="ja-JP" altLang="en-US" dirty="0"/>
              <a:t>)</a:t>
            </a:r>
            <a:r>
              <a:rPr lang="ja-JP" altLang="en-US" dirty="0" smtClean="0"/>
              <a:t>;</a:t>
            </a:r>
            <a:endParaRPr lang="en-US" altLang="ja-JP" dirty="0" smtClean="0"/>
          </a:p>
          <a:p>
            <a:endParaRPr lang="ja-JP" altLang="en-US" dirty="0"/>
          </a:p>
          <a:p>
            <a:r>
              <a:rPr lang="ja-JP" altLang="en-US" dirty="0" smtClean="0"/>
              <a:t>}</a:t>
            </a:r>
            <a:endParaRPr lang="ja-JP" altLang="en-US" dirty="0"/>
          </a:p>
        </p:txBody>
      </p:sp>
      <p:sp>
        <p:nvSpPr>
          <p:cNvPr id="31" name="正方形/長方形 30"/>
          <p:cNvSpPr/>
          <p:nvPr/>
        </p:nvSpPr>
        <p:spPr>
          <a:xfrm>
            <a:off x="4713854" y="4545968"/>
            <a:ext cx="4267200" cy="1754326"/>
          </a:xfrm>
          <a:prstGeom prst="rect">
            <a:avLst/>
          </a:prstGeom>
          <a:ln w="31750">
            <a:solidFill>
              <a:schemeClr val="accent3">
                <a:lumMod val="85000"/>
              </a:schemeClr>
            </a:solidFill>
          </a:ln>
        </p:spPr>
        <p:txBody>
          <a:bodyPr wrap="square">
            <a:spAutoFit/>
          </a:bodyPr>
          <a:lstStyle/>
          <a:p>
            <a:r>
              <a:rPr lang="ja-JP" altLang="en-US" dirty="0" smtClean="0">
                <a:solidFill>
                  <a:schemeClr val="accent3">
                    <a:lumMod val="85000"/>
                  </a:schemeClr>
                </a:solidFill>
              </a:rPr>
              <a:t>$scope</a:t>
            </a:r>
            <a:r>
              <a:rPr lang="ja-JP" altLang="en-US" dirty="0">
                <a:solidFill>
                  <a:schemeClr val="accent3">
                    <a:lumMod val="85000"/>
                  </a:schemeClr>
                </a:solidFill>
              </a:rPr>
              <a:t>.</a:t>
            </a:r>
            <a:r>
              <a:rPr lang="ja-JP" altLang="en-US" b="1" dirty="0">
                <a:solidFill>
                  <a:schemeClr val="accent3">
                    <a:lumMod val="85000"/>
                  </a:schemeClr>
                </a:solidFill>
              </a:rPr>
              <a:t>terminateAllSessions</a:t>
            </a:r>
            <a:r>
              <a:rPr lang="ja-JP" altLang="en-US" dirty="0">
                <a:solidFill>
                  <a:schemeClr val="accent3">
                    <a:lumMod val="85000"/>
                  </a:schemeClr>
                </a:solidFill>
              </a:rPr>
              <a:t> = function (</a:t>
            </a:r>
            <a:r>
              <a:rPr lang="ja-JP" altLang="en-US" dirty="0" smtClean="0">
                <a:solidFill>
                  <a:schemeClr val="accent3">
                    <a:lumMod val="85000"/>
                  </a:schemeClr>
                </a:solidFill>
              </a:rPr>
              <a:t>) {</a:t>
            </a:r>
            <a:endParaRPr lang="ja-JP" altLang="en-US" dirty="0">
              <a:solidFill>
                <a:schemeClr val="accent3">
                  <a:lumMod val="85000"/>
                </a:schemeClr>
              </a:solidFill>
            </a:endParaRPr>
          </a:p>
          <a:p>
            <a:r>
              <a:rPr lang="ja-JP" altLang="en-US" dirty="0" smtClean="0">
                <a:solidFill>
                  <a:schemeClr val="accent3">
                    <a:lumMod val="85000"/>
                  </a:schemeClr>
                </a:solidFill>
              </a:rPr>
              <a:t>    ErrorService</a:t>
            </a:r>
            <a:r>
              <a:rPr lang="ja-JP" altLang="en-US" dirty="0">
                <a:solidFill>
                  <a:schemeClr val="accent3">
                    <a:lumMod val="85000"/>
                  </a:schemeClr>
                </a:solidFill>
              </a:rPr>
              <a:t>.confirm ({type : </a:t>
            </a:r>
            <a:r>
              <a:rPr lang="ja-JP" altLang="en-US" dirty="0" smtClean="0">
                <a:solidFill>
                  <a:schemeClr val="accent3">
                    <a:lumMod val="85000"/>
                  </a:schemeClr>
                </a:solidFill>
              </a:rPr>
              <a:t>‘TERMI</a:t>
            </a:r>
            <a:endParaRPr lang="en-US" altLang="ja-JP" dirty="0" smtClean="0">
              <a:solidFill>
                <a:schemeClr val="accent3">
                  <a:lumMod val="85000"/>
                </a:schemeClr>
              </a:solidFill>
            </a:endParaRPr>
          </a:p>
          <a:p>
            <a:r>
              <a:rPr lang="en-US" altLang="ja-JP" dirty="0" smtClean="0">
                <a:solidFill>
                  <a:schemeClr val="accent3">
                    <a:lumMod val="85000"/>
                  </a:schemeClr>
                </a:solidFill>
              </a:rPr>
              <a:t>        </a:t>
            </a:r>
            <a:r>
              <a:rPr lang="ja-JP" altLang="en-US" dirty="0" smtClean="0">
                <a:solidFill>
                  <a:schemeClr val="accent3">
                    <a:lumMod val="85000"/>
                  </a:schemeClr>
                </a:solidFill>
              </a:rPr>
              <a:t>MtpApiManager</a:t>
            </a:r>
            <a:r>
              <a:rPr lang="ja-JP" altLang="en-US" dirty="0">
                <a:solidFill>
                  <a:schemeClr val="accent3">
                    <a:lumMod val="85000"/>
                  </a:schemeClr>
                </a:solidFill>
              </a:rPr>
              <a:t>.invokeApi ('auth.</a:t>
            </a:r>
            <a:r>
              <a:rPr lang="ja-JP" altLang="en-US" dirty="0" smtClean="0">
                <a:solidFill>
                  <a:schemeClr val="accent3">
                    <a:lumMod val="85000"/>
                  </a:schemeClr>
                </a:solidFill>
              </a:rPr>
              <a:t>reset</a:t>
            </a:r>
            <a:endParaRPr lang="en-US" altLang="ja-JP" dirty="0" smtClean="0">
              <a:solidFill>
                <a:schemeClr val="accent3">
                  <a:lumMod val="85000"/>
                </a:schemeClr>
              </a:solidFill>
            </a:endParaRPr>
          </a:p>
          <a:p>
            <a:r>
              <a:rPr lang="ja-JP" altLang="en-US" dirty="0" smtClean="0">
                <a:solidFill>
                  <a:schemeClr val="accent3">
                    <a:lumMod val="85000"/>
                  </a:schemeClr>
                </a:solidFill>
              </a:rPr>
              <a:t>    }</a:t>
            </a:r>
            <a:r>
              <a:rPr lang="ja-JP" altLang="en-US" dirty="0">
                <a:solidFill>
                  <a:schemeClr val="accent3">
                    <a:lumMod val="85000"/>
                  </a:schemeClr>
                </a:solidFill>
              </a:rPr>
              <a:t>)</a:t>
            </a:r>
            <a:r>
              <a:rPr lang="ja-JP" altLang="en-US" dirty="0" smtClean="0">
                <a:solidFill>
                  <a:schemeClr val="accent3">
                    <a:lumMod val="85000"/>
                  </a:schemeClr>
                </a:solidFill>
              </a:rPr>
              <a:t>;</a:t>
            </a:r>
            <a:endParaRPr lang="en-US" altLang="ja-JP" dirty="0" smtClean="0">
              <a:solidFill>
                <a:schemeClr val="accent3">
                  <a:lumMod val="85000"/>
                </a:schemeClr>
              </a:solidFill>
            </a:endParaRPr>
          </a:p>
          <a:p>
            <a:endParaRPr lang="ja-JP" altLang="en-US" dirty="0">
              <a:solidFill>
                <a:schemeClr val="accent3">
                  <a:lumMod val="85000"/>
                </a:schemeClr>
              </a:solidFill>
            </a:endParaRPr>
          </a:p>
          <a:p>
            <a:r>
              <a:rPr lang="ja-JP" altLang="en-US" dirty="0" smtClean="0">
                <a:solidFill>
                  <a:schemeClr val="accent3">
                    <a:lumMod val="85000"/>
                  </a:schemeClr>
                </a:solidFill>
              </a:rPr>
              <a:t>}</a:t>
            </a:r>
            <a:r>
              <a:rPr lang="ja-JP" altLang="en-US" dirty="0">
                <a:solidFill>
                  <a:schemeClr val="accent3">
                    <a:lumMod val="85000"/>
                  </a:schemeClr>
                </a:solidFill>
              </a:rPr>
              <a:t>;</a:t>
            </a:r>
          </a:p>
        </p:txBody>
      </p:sp>
      <p:sp>
        <p:nvSpPr>
          <p:cNvPr id="32" name="テキスト ボックス 31"/>
          <p:cNvSpPr txBox="1"/>
          <p:nvPr/>
        </p:nvSpPr>
        <p:spPr>
          <a:xfrm rot="5400000">
            <a:off x="5898346" y="5729378"/>
            <a:ext cx="367408" cy="400110"/>
          </a:xfrm>
          <a:prstGeom prst="rect">
            <a:avLst/>
          </a:prstGeom>
          <a:noFill/>
        </p:spPr>
        <p:txBody>
          <a:bodyPr wrap="none" rtlCol="0">
            <a:spAutoFit/>
          </a:bodyPr>
          <a:lstStyle/>
          <a:p>
            <a:r>
              <a:rPr kumimoji="1" lang="en-US" altLang="ja-JP" sz="2000" b="1" dirty="0" smtClean="0">
                <a:solidFill>
                  <a:schemeClr val="accent3">
                    <a:lumMod val="85000"/>
                  </a:schemeClr>
                </a:solidFill>
              </a:rPr>
              <a:t>…</a:t>
            </a:r>
            <a:endParaRPr kumimoji="1" lang="ja-JP" altLang="en-US" sz="2000" b="1" dirty="0">
              <a:solidFill>
                <a:schemeClr val="accent3">
                  <a:lumMod val="85000"/>
                </a:schemeClr>
              </a:solidFill>
            </a:endParaRPr>
          </a:p>
        </p:txBody>
      </p:sp>
      <p:sp>
        <p:nvSpPr>
          <p:cNvPr id="33" name="テキスト ボックス 32"/>
          <p:cNvSpPr txBox="1"/>
          <p:nvPr/>
        </p:nvSpPr>
        <p:spPr>
          <a:xfrm>
            <a:off x="8548713" y="4763293"/>
            <a:ext cx="367408" cy="400110"/>
          </a:xfrm>
          <a:prstGeom prst="rect">
            <a:avLst/>
          </a:prstGeom>
          <a:noFill/>
        </p:spPr>
        <p:txBody>
          <a:bodyPr wrap="none" rtlCol="0">
            <a:spAutoFit/>
          </a:bodyPr>
          <a:lstStyle/>
          <a:p>
            <a:r>
              <a:rPr kumimoji="1" lang="en-US" altLang="ja-JP" sz="2000" b="1" dirty="0" smtClean="0">
                <a:solidFill>
                  <a:schemeClr val="accent3">
                    <a:lumMod val="85000"/>
                  </a:schemeClr>
                </a:solidFill>
              </a:rPr>
              <a:t>…</a:t>
            </a:r>
            <a:endParaRPr kumimoji="1" lang="ja-JP" altLang="en-US" sz="2000" b="1" dirty="0">
              <a:solidFill>
                <a:schemeClr val="accent3">
                  <a:lumMod val="85000"/>
                </a:schemeClr>
              </a:solidFill>
            </a:endParaRPr>
          </a:p>
        </p:txBody>
      </p:sp>
      <p:sp>
        <p:nvSpPr>
          <p:cNvPr id="20" name="四角形吹き出し 19"/>
          <p:cNvSpPr/>
          <p:nvPr/>
        </p:nvSpPr>
        <p:spPr>
          <a:xfrm>
            <a:off x="5138154" y="3542022"/>
            <a:ext cx="3548647" cy="1219200"/>
          </a:xfrm>
          <a:prstGeom prst="wedgeRectCallout">
            <a:avLst>
              <a:gd name="adj1" fmla="val -64950"/>
              <a:gd name="adj2" fmla="val 28125"/>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200" dirty="0" smtClean="0">
                <a:solidFill>
                  <a:schemeClr val="tx1"/>
                </a:solidFill>
              </a:rPr>
              <a:t>大規模グループへの</a:t>
            </a:r>
            <a:r>
              <a:rPr lang="en-US" altLang="ja-JP" sz="2200" dirty="0" smtClean="0">
                <a:solidFill>
                  <a:schemeClr val="tx1"/>
                </a:solidFill>
              </a:rPr>
              <a:t/>
            </a:r>
            <a:br>
              <a:rPr lang="en-US" altLang="ja-JP" sz="2200" dirty="0" smtClean="0">
                <a:solidFill>
                  <a:schemeClr val="tx1"/>
                </a:solidFill>
              </a:rPr>
            </a:br>
            <a:r>
              <a:rPr lang="ja-JP" altLang="en-US" sz="2200" dirty="0" smtClean="0">
                <a:solidFill>
                  <a:schemeClr val="tx1"/>
                </a:solidFill>
              </a:rPr>
              <a:t>アップグレード機能</a:t>
            </a:r>
            <a:endParaRPr kumimoji="1" lang="ja-JP" altLang="en-US" sz="2200" dirty="0">
              <a:solidFill>
                <a:schemeClr val="tx1"/>
              </a:solidFill>
            </a:endParaRPr>
          </a:p>
        </p:txBody>
      </p:sp>
    </p:spTree>
    <p:extLst>
      <p:ext uri="{BB962C8B-B14F-4D97-AF65-F5344CB8AC3E}">
        <p14:creationId xmlns:p14="http://schemas.microsoft.com/office/powerpoint/2010/main" val="1209059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ケーススタディ</a:t>
            </a:r>
            <a:r>
              <a:rPr kumimoji="1" lang="en-US" altLang="ja-JP" dirty="0" smtClean="0"/>
              <a:t>: </a:t>
            </a:r>
            <a:r>
              <a:rPr kumimoji="1" lang="ja-JP" altLang="en-US" dirty="0" smtClean="0"/>
              <a:t>結果</a:t>
            </a:r>
            <a:r>
              <a:rPr kumimoji="1" lang="en-US" altLang="ja-JP" dirty="0" smtClean="0"/>
              <a:t>(</a:t>
            </a:r>
            <a:r>
              <a:rPr lang="en-US" altLang="ja-JP" dirty="0"/>
              <a:t>3</a:t>
            </a:r>
            <a:r>
              <a:rPr lang="en-US" altLang="ja-JP" dirty="0" smtClean="0"/>
              <a:t>/3)</a:t>
            </a:r>
            <a:endParaRPr kumimoji="1" lang="ja-JP" altLang="en-US" dirty="0"/>
          </a:p>
        </p:txBody>
      </p:sp>
      <p:sp>
        <p:nvSpPr>
          <p:cNvPr id="3" name="コンテンツ プレースホルダー 2"/>
          <p:cNvSpPr>
            <a:spLocks noGrp="1"/>
          </p:cNvSpPr>
          <p:nvPr>
            <p:ph idx="1"/>
          </p:nvPr>
        </p:nvSpPr>
        <p:spPr>
          <a:xfrm>
            <a:off x="944107" y="1952398"/>
            <a:ext cx="7564894" cy="542925"/>
          </a:xfrm>
        </p:spPr>
        <p:txBody>
          <a:bodyPr/>
          <a:lstStyle/>
          <a:p>
            <a:pPr marL="0" indent="0">
              <a:buNone/>
            </a:pPr>
            <a:r>
              <a:rPr lang="en-US" altLang="ja-JP" sz="2200" dirty="0"/>
              <a:t>ILC</a:t>
            </a:r>
            <a:r>
              <a:rPr lang="ja-JP" altLang="en-US" sz="2200" dirty="0"/>
              <a:t>を構成するコード片が異なる機能を実装していたケース</a:t>
            </a:r>
            <a:endParaRPr lang="en-US" altLang="ja-JP" sz="2200"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24</a:t>
            </a:fld>
            <a:endParaRPr kumimoji="1" lang="ja-JP" altLang="en-US" dirty="0"/>
          </a:p>
        </p:txBody>
      </p:sp>
      <p:sp>
        <p:nvSpPr>
          <p:cNvPr id="36" name="正方形/長方形 35"/>
          <p:cNvSpPr/>
          <p:nvPr/>
        </p:nvSpPr>
        <p:spPr>
          <a:xfrm>
            <a:off x="75745" y="2514600"/>
            <a:ext cx="4424009" cy="3872737"/>
          </a:xfrm>
          <a:prstGeom prst="rect">
            <a:avLst/>
          </a:prstGeom>
          <a:noFill/>
          <a:ln w="31750">
            <a:solidFill>
              <a:schemeClr val="accent3">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accent3">
                  <a:lumMod val="85000"/>
                </a:schemeClr>
              </a:solidFill>
            </a:endParaRPr>
          </a:p>
        </p:txBody>
      </p:sp>
      <p:sp>
        <p:nvSpPr>
          <p:cNvPr id="37" name="テキスト ボックス 36"/>
          <p:cNvSpPr txBox="1"/>
          <p:nvPr/>
        </p:nvSpPr>
        <p:spPr>
          <a:xfrm rot="5400000">
            <a:off x="1379809" y="4041549"/>
            <a:ext cx="367408" cy="400110"/>
          </a:xfrm>
          <a:prstGeom prst="rect">
            <a:avLst/>
          </a:prstGeom>
          <a:noFill/>
        </p:spPr>
        <p:txBody>
          <a:bodyPr wrap="none" rtlCol="0">
            <a:spAutoFit/>
          </a:bodyPr>
          <a:lstStyle/>
          <a:p>
            <a:r>
              <a:rPr kumimoji="1" lang="en-US" altLang="ja-JP" sz="2000" b="1" dirty="0" smtClean="0">
                <a:solidFill>
                  <a:schemeClr val="accent3">
                    <a:lumMod val="85000"/>
                  </a:schemeClr>
                </a:solidFill>
              </a:rPr>
              <a:t>…</a:t>
            </a:r>
            <a:endParaRPr kumimoji="1" lang="ja-JP" altLang="en-US" sz="2000" b="1" dirty="0">
              <a:solidFill>
                <a:schemeClr val="accent3">
                  <a:lumMod val="85000"/>
                </a:schemeClr>
              </a:solidFill>
            </a:endParaRPr>
          </a:p>
        </p:txBody>
      </p:sp>
      <p:sp>
        <p:nvSpPr>
          <p:cNvPr id="38" name="テキスト ボックス 37"/>
          <p:cNvSpPr txBox="1"/>
          <p:nvPr/>
        </p:nvSpPr>
        <p:spPr>
          <a:xfrm rot="5400000">
            <a:off x="1454277" y="5678868"/>
            <a:ext cx="367408" cy="400110"/>
          </a:xfrm>
          <a:prstGeom prst="rect">
            <a:avLst/>
          </a:prstGeom>
          <a:noFill/>
        </p:spPr>
        <p:txBody>
          <a:bodyPr wrap="none" rtlCol="0">
            <a:spAutoFit/>
          </a:bodyPr>
          <a:lstStyle/>
          <a:p>
            <a:r>
              <a:rPr kumimoji="1" lang="en-US" altLang="ja-JP" sz="2000" b="1" dirty="0" smtClean="0">
                <a:solidFill>
                  <a:schemeClr val="accent3">
                    <a:lumMod val="85000"/>
                  </a:schemeClr>
                </a:solidFill>
              </a:rPr>
              <a:t>…</a:t>
            </a:r>
            <a:endParaRPr kumimoji="1" lang="ja-JP" altLang="en-US" sz="2000" b="1" dirty="0">
              <a:solidFill>
                <a:schemeClr val="accent3">
                  <a:lumMod val="85000"/>
                </a:schemeClr>
              </a:solidFill>
            </a:endParaRPr>
          </a:p>
        </p:txBody>
      </p:sp>
      <p:sp>
        <p:nvSpPr>
          <p:cNvPr id="40" name="テキスト ボックス 39"/>
          <p:cNvSpPr txBox="1"/>
          <p:nvPr/>
        </p:nvSpPr>
        <p:spPr>
          <a:xfrm>
            <a:off x="3980348" y="2875953"/>
            <a:ext cx="367408" cy="400110"/>
          </a:xfrm>
          <a:prstGeom prst="rect">
            <a:avLst/>
          </a:prstGeom>
          <a:noFill/>
        </p:spPr>
        <p:txBody>
          <a:bodyPr wrap="none" rtlCol="0">
            <a:spAutoFit/>
          </a:bodyPr>
          <a:lstStyle/>
          <a:p>
            <a:r>
              <a:rPr kumimoji="1" lang="en-US" altLang="ja-JP" sz="2000" b="1" dirty="0" smtClean="0">
                <a:solidFill>
                  <a:schemeClr val="accent3">
                    <a:lumMod val="85000"/>
                  </a:schemeClr>
                </a:solidFill>
              </a:rPr>
              <a:t>…</a:t>
            </a:r>
            <a:endParaRPr kumimoji="1" lang="ja-JP" altLang="en-US" sz="2000" b="1" dirty="0">
              <a:solidFill>
                <a:schemeClr val="accent3">
                  <a:lumMod val="85000"/>
                </a:schemeClr>
              </a:solidFill>
            </a:endParaRPr>
          </a:p>
        </p:txBody>
      </p:sp>
      <p:sp>
        <p:nvSpPr>
          <p:cNvPr id="52" name="テキスト ボックス 51"/>
          <p:cNvSpPr txBox="1"/>
          <p:nvPr/>
        </p:nvSpPr>
        <p:spPr>
          <a:xfrm>
            <a:off x="407656" y="1031493"/>
            <a:ext cx="8179988" cy="769441"/>
          </a:xfrm>
          <a:prstGeom prst="rect">
            <a:avLst/>
          </a:prstGeom>
          <a:noFill/>
          <a:ln>
            <a:solidFill>
              <a:schemeClr val="tx1"/>
            </a:solidFill>
          </a:ln>
        </p:spPr>
        <p:txBody>
          <a:bodyPr wrap="square" rtlCol="0">
            <a:spAutoFit/>
          </a:bodyPr>
          <a:lstStyle/>
          <a:p>
            <a:pPr marL="457200" indent="-457200">
              <a:buFont typeface="+mj-lt"/>
              <a:buAutoNum type="arabicPeriod" startAt="2"/>
            </a:pPr>
            <a:r>
              <a:rPr lang="ja-JP" altLang="en-US" sz="2200" dirty="0"/>
              <a:t>検出された各</a:t>
            </a:r>
            <a:r>
              <a:rPr lang="en-US" altLang="ja-JP" sz="2200" dirty="0"/>
              <a:t>ILC</a:t>
            </a:r>
            <a:r>
              <a:rPr lang="ja-JP" altLang="en-US" sz="2200" dirty="0"/>
              <a:t>セットに含まれている</a:t>
            </a:r>
            <a:r>
              <a:rPr lang="en-US" altLang="ja-JP" sz="2200" dirty="0"/>
              <a:t>ILC</a:t>
            </a:r>
            <a:r>
              <a:rPr lang="ja-JP" altLang="en-US" sz="2200" dirty="0"/>
              <a:t>を</a:t>
            </a:r>
            <a:r>
              <a:rPr lang="en-US" altLang="ja-JP" sz="2200" dirty="0"/>
              <a:t/>
            </a:r>
            <a:br>
              <a:rPr lang="en-US" altLang="ja-JP" sz="2200" dirty="0"/>
            </a:br>
            <a:r>
              <a:rPr lang="ja-JP" altLang="en-US" sz="2200" dirty="0"/>
              <a:t>構成しているコード片集合が類似機能を実装しているか？</a:t>
            </a:r>
          </a:p>
        </p:txBody>
      </p:sp>
      <p:sp>
        <p:nvSpPr>
          <p:cNvPr id="55" name="テキスト ボックス 54"/>
          <p:cNvSpPr txBox="1"/>
          <p:nvPr/>
        </p:nvSpPr>
        <p:spPr>
          <a:xfrm>
            <a:off x="4104644" y="4763583"/>
            <a:ext cx="367408" cy="400110"/>
          </a:xfrm>
          <a:prstGeom prst="rect">
            <a:avLst/>
          </a:prstGeom>
          <a:noFill/>
        </p:spPr>
        <p:txBody>
          <a:bodyPr wrap="none" rtlCol="0">
            <a:spAutoFit/>
          </a:bodyPr>
          <a:lstStyle/>
          <a:p>
            <a:r>
              <a:rPr kumimoji="1" lang="en-US" altLang="ja-JP" sz="2000" b="1" dirty="0" smtClean="0">
                <a:solidFill>
                  <a:schemeClr val="accent3">
                    <a:lumMod val="85000"/>
                  </a:schemeClr>
                </a:solidFill>
              </a:rPr>
              <a:t>…</a:t>
            </a:r>
            <a:endParaRPr kumimoji="1" lang="ja-JP" altLang="en-US" sz="2000" b="1" dirty="0">
              <a:solidFill>
                <a:schemeClr val="accent3">
                  <a:lumMod val="85000"/>
                </a:schemeClr>
              </a:solidFill>
            </a:endParaRPr>
          </a:p>
        </p:txBody>
      </p:sp>
      <p:sp>
        <p:nvSpPr>
          <p:cNvPr id="57" name="正方形/長方形 56"/>
          <p:cNvSpPr/>
          <p:nvPr/>
        </p:nvSpPr>
        <p:spPr>
          <a:xfrm>
            <a:off x="4617192" y="2514600"/>
            <a:ext cx="4424009" cy="3872737"/>
          </a:xfrm>
          <a:prstGeom prst="rect">
            <a:avLst/>
          </a:prstGeom>
          <a:no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accent3">
                  <a:lumMod val="85000"/>
                </a:schemeClr>
              </a:solidFill>
            </a:endParaRPr>
          </a:p>
        </p:txBody>
      </p:sp>
      <p:sp>
        <p:nvSpPr>
          <p:cNvPr id="26" name="正方形/長方形 25"/>
          <p:cNvSpPr/>
          <p:nvPr/>
        </p:nvSpPr>
        <p:spPr>
          <a:xfrm>
            <a:off x="230494" y="2646787"/>
            <a:ext cx="4102100" cy="1754326"/>
          </a:xfrm>
          <a:prstGeom prst="rect">
            <a:avLst/>
          </a:prstGeom>
          <a:ln w="31750">
            <a:solidFill>
              <a:schemeClr val="accent3">
                <a:lumMod val="85000"/>
              </a:schemeClr>
            </a:solidFill>
          </a:ln>
        </p:spPr>
        <p:txBody>
          <a:bodyPr wrap="square">
            <a:spAutoFit/>
          </a:bodyPr>
          <a:lstStyle/>
          <a:p>
            <a:r>
              <a:rPr lang="ja-JP" altLang="en-US" dirty="0" smtClean="0">
                <a:solidFill>
                  <a:schemeClr val="accent3">
                    <a:lumMod val="85000"/>
                  </a:schemeClr>
                </a:solidFill>
              </a:rPr>
              <a:t>&lt;</a:t>
            </a:r>
            <a:r>
              <a:rPr lang="ja-JP" altLang="en-US" dirty="0">
                <a:solidFill>
                  <a:schemeClr val="accent3">
                    <a:lumMod val="85000"/>
                  </a:schemeClr>
                </a:solidFill>
              </a:rPr>
              <a:t>div class="</a:t>
            </a:r>
            <a:r>
              <a:rPr lang="ja-JP" altLang="en-US" dirty="0" smtClean="0">
                <a:solidFill>
                  <a:schemeClr val="accent3">
                    <a:lumMod val="85000"/>
                  </a:schemeClr>
                </a:solidFill>
              </a:rPr>
              <a:t>md_modal_iconed_section</a:t>
            </a:r>
            <a:endParaRPr lang="en-US" altLang="ja-JP" dirty="0" smtClean="0">
              <a:solidFill>
                <a:schemeClr val="accent3">
                  <a:lumMod val="85000"/>
                </a:schemeClr>
              </a:solidFill>
            </a:endParaRPr>
          </a:p>
          <a:p>
            <a:r>
              <a:rPr lang="ja-JP" altLang="en-US" dirty="0" smtClean="0">
                <a:solidFill>
                  <a:schemeClr val="accent3">
                    <a:lumMod val="85000"/>
                  </a:schemeClr>
                </a:solidFill>
              </a:rPr>
              <a:t>    &lt;</a:t>
            </a:r>
            <a:r>
              <a:rPr lang="ja-JP" altLang="en-US" dirty="0">
                <a:solidFill>
                  <a:schemeClr val="accent3">
                    <a:lumMod val="85000"/>
                  </a:schemeClr>
                </a:solidFill>
              </a:rPr>
              <a:t>div class="</a:t>
            </a:r>
            <a:r>
              <a:rPr lang="ja-JP" altLang="en-US" dirty="0" smtClean="0">
                <a:solidFill>
                  <a:schemeClr val="accent3">
                    <a:lumMod val="85000"/>
                  </a:schemeClr>
                </a:solidFill>
              </a:rPr>
              <a:t>md_modal_section_link_</a:t>
            </a:r>
            <a:endParaRPr lang="en-US" altLang="ja-JP" dirty="0" smtClean="0">
              <a:solidFill>
                <a:schemeClr val="accent3">
                  <a:lumMod val="85000"/>
                </a:schemeClr>
              </a:solidFill>
            </a:endParaRPr>
          </a:p>
          <a:p>
            <a:r>
              <a:rPr lang="ja-JP" altLang="en-US" dirty="0" smtClean="0">
                <a:solidFill>
                  <a:schemeClr val="accent3">
                    <a:lumMod val="85000"/>
                  </a:schemeClr>
                </a:solidFill>
              </a:rPr>
              <a:t>        &lt;</a:t>
            </a:r>
            <a:r>
              <a:rPr lang="ja-JP" altLang="en-US" dirty="0">
                <a:solidFill>
                  <a:schemeClr val="accent3">
                    <a:lumMod val="85000"/>
                  </a:schemeClr>
                </a:solidFill>
              </a:rPr>
              <a:t>a class="</a:t>
            </a:r>
            <a:r>
              <a:rPr lang="ja-JP" altLang="en-US" dirty="0" smtClean="0">
                <a:solidFill>
                  <a:schemeClr val="accent3">
                    <a:lumMod val="85000"/>
                  </a:schemeClr>
                </a:solidFill>
              </a:rPr>
              <a:t>md_modal_section_link“</a:t>
            </a:r>
            <a:endParaRPr lang="en-US" altLang="ja-JP" dirty="0" smtClean="0">
              <a:solidFill>
                <a:schemeClr val="accent3">
                  <a:lumMod val="85000"/>
                </a:schemeClr>
              </a:solidFill>
            </a:endParaRPr>
          </a:p>
          <a:p>
            <a:r>
              <a:rPr lang="en-US" altLang="ja-JP" dirty="0">
                <a:solidFill>
                  <a:schemeClr val="accent3">
                    <a:lumMod val="85000"/>
                  </a:schemeClr>
                </a:solidFill>
              </a:rPr>
              <a:t> </a:t>
            </a:r>
            <a:r>
              <a:rPr lang="en-US" altLang="ja-JP" dirty="0" smtClean="0">
                <a:solidFill>
                  <a:schemeClr val="accent3">
                    <a:lumMod val="85000"/>
                  </a:schemeClr>
                </a:solidFill>
              </a:rPr>
              <a:t>           </a:t>
            </a:r>
            <a:r>
              <a:rPr lang="ja-JP" altLang="en-US" dirty="0" smtClean="0">
                <a:solidFill>
                  <a:schemeClr val="accent3">
                    <a:lumMod val="85000"/>
                  </a:schemeClr>
                </a:solidFill>
              </a:rPr>
              <a:t>ng</a:t>
            </a:r>
            <a:r>
              <a:rPr lang="ja-JP" altLang="en-US" dirty="0">
                <a:solidFill>
                  <a:schemeClr val="accent3">
                    <a:lumMod val="85000"/>
                  </a:schemeClr>
                </a:solidFill>
              </a:rPr>
              <a:t>-click="</a:t>
            </a:r>
            <a:r>
              <a:rPr lang="ja-JP" altLang="en-US" b="1" dirty="0">
                <a:solidFill>
                  <a:schemeClr val="accent3">
                    <a:lumMod val="85000"/>
                  </a:schemeClr>
                </a:solidFill>
              </a:rPr>
              <a:t>migrateToSuperGroup(</a:t>
            </a:r>
            <a:r>
              <a:rPr lang="ja-JP" altLang="en-US" b="1" dirty="0" smtClean="0">
                <a:solidFill>
                  <a:schemeClr val="accent3">
                    <a:lumMod val="85000"/>
                  </a:schemeClr>
                </a:solidFill>
              </a:rPr>
              <a:t>)</a:t>
            </a:r>
            <a:r>
              <a:rPr lang="ja-JP" altLang="en-US" dirty="0" smtClean="0">
                <a:solidFill>
                  <a:schemeClr val="accent3">
                    <a:lumMod val="85000"/>
                  </a:schemeClr>
                </a:solidFill>
              </a:rPr>
              <a:t>“</a:t>
            </a:r>
            <a:endParaRPr lang="en-US" altLang="ja-JP" dirty="0" smtClean="0">
              <a:solidFill>
                <a:schemeClr val="accent3">
                  <a:lumMod val="85000"/>
                </a:schemeClr>
              </a:solidFill>
            </a:endParaRPr>
          </a:p>
          <a:p>
            <a:r>
              <a:rPr lang="ja-JP" altLang="en-US" dirty="0" smtClean="0">
                <a:solidFill>
                  <a:schemeClr val="accent3">
                    <a:lumMod val="85000"/>
                  </a:schemeClr>
                </a:solidFill>
              </a:rPr>
              <a:t>        &lt;</a:t>
            </a:r>
            <a:r>
              <a:rPr lang="ja-JP" altLang="en-US" dirty="0">
                <a:solidFill>
                  <a:schemeClr val="accent3">
                    <a:lumMod val="85000"/>
                  </a:schemeClr>
                </a:solidFill>
              </a:rPr>
              <a:t>/a</a:t>
            </a:r>
            <a:r>
              <a:rPr lang="ja-JP" altLang="en-US" dirty="0" smtClean="0">
                <a:solidFill>
                  <a:schemeClr val="accent3">
                    <a:lumMod val="85000"/>
                  </a:schemeClr>
                </a:solidFill>
              </a:rPr>
              <a:t>&gt;</a:t>
            </a:r>
            <a:endParaRPr lang="en-US" altLang="ja-JP" dirty="0" smtClean="0">
              <a:solidFill>
                <a:schemeClr val="accent3">
                  <a:lumMod val="85000"/>
                </a:schemeClr>
              </a:solidFill>
            </a:endParaRPr>
          </a:p>
          <a:p>
            <a:endParaRPr lang="ja-JP" altLang="en-US" dirty="0">
              <a:solidFill>
                <a:schemeClr val="accent3">
                  <a:lumMod val="85000"/>
                </a:schemeClr>
              </a:solidFill>
            </a:endParaRPr>
          </a:p>
        </p:txBody>
      </p:sp>
      <p:sp>
        <p:nvSpPr>
          <p:cNvPr id="27" name="正方形/長方形 26"/>
          <p:cNvSpPr/>
          <p:nvPr/>
        </p:nvSpPr>
        <p:spPr>
          <a:xfrm>
            <a:off x="4789489" y="2785286"/>
            <a:ext cx="4102100" cy="1477328"/>
          </a:xfrm>
          <a:prstGeom prst="rect">
            <a:avLst/>
          </a:prstGeom>
          <a:ln w="31750">
            <a:solidFill>
              <a:srgbClr val="00B0F0"/>
            </a:solidFill>
          </a:ln>
        </p:spPr>
        <p:txBody>
          <a:bodyPr wrap="square">
            <a:spAutoFit/>
          </a:bodyPr>
          <a:lstStyle/>
          <a:p>
            <a:r>
              <a:rPr lang="ja-JP" altLang="en-US" dirty="0" smtClean="0"/>
              <a:t>&lt;</a:t>
            </a:r>
            <a:r>
              <a:rPr lang="ja-JP" altLang="en-US" dirty="0"/>
              <a:t>div ng-if=</a:t>
            </a:r>
            <a:r>
              <a:rPr lang="ja-JP" altLang="en-US" dirty="0" smtClean="0"/>
              <a:t>"authorization</a:t>
            </a:r>
            <a:r>
              <a:rPr lang="ja-JP" altLang="en-US" dirty="0"/>
              <a:t>.current &amp;&amp; </a:t>
            </a:r>
            <a:endParaRPr lang="en-US" altLang="ja-JP" dirty="0" smtClean="0"/>
          </a:p>
          <a:p>
            <a:r>
              <a:rPr lang="ja-JP" altLang="en-US" dirty="0" smtClean="0"/>
              <a:t>    &lt;</a:t>
            </a:r>
            <a:r>
              <a:rPr lang="ja-JP" altLang="en-US" dirty="0"/>
              <a:t>div class</a:t>
            </a:r>
            <a:r>
              <a:rPr lang="ja-JP" altLang="en-US" dirty="0" smtClean="0"/>
              <a:t>="sessions_modal_termin</a:t>
            </a:r>
            <a:endParaRPr lang="en-US" altLang="ja-JP" dirty="0" smtClean="0"/>
          </a:p>
          <a:p>
            <a:r>
              <a:rPr lang="ja-JP" altLang="en-US" dirty="0" smtClean="0"/>
              <a:t>        &lt;</a:t>
            </a:r>
            <a:r>
              <a:rPr lang="ja-JP" altLang="en-US" dirty="0"/>
              <a:t>a ng-click=</a:t>
            </a:r>
            <a:r>
              <a:rPr lang="ja-JP" altLang="en-US" dirty="0" smtClean="0"/>
              <a:t>"</a:t>
            </a:r>
            <a:r>
              <a:rPr lang="ja-JP" altLang="en-US" b="1" dirty="0" smtClean="0">
                <a:solidFill>
                  <a:srgbClr val="C00000"/>
                </a:solidFill>
              </a:rPr>
              <a:t>terminateAllSessions</a:t>
            </a:r>
            <a:r>
              <a:rPr lang="ja-JP" altLang="en-US" b="1" dirty="0">
                <a:solidFill>
                  <a:srgbClr val="C00000"/>
                </a:solidFill>
              </a:rPr>
              <a:t>()</a:t>
            </a:r>
            <a:r>
              <a:rPr lang="ja-JP" altLang="en-US" dirty="0" smtClean="0"/>
              <a:t>"</a:t>
            </a:r>
            <a:endParaRPr lang="ja-JP" altLang="en-US" dirty="0"/>
          </a:p>
          <a:p>
            <a:r>
              <a:rPr lang="ja-JP" altLang="en-US" dirty="0" smtClean="0"/>
              <a:t>        &lt;</a:t>
            </a:r>
            <a:r>
              <a:rPr lang="ja-JP" altLang="en-US" dirty="0"/>
              <a:t>/a&gt;</a:t>
            </a:r>
          </a:p>
          <a:p>
            <a:r>
              <a:rPr lang="ja-JP" altLang="en-US" dirty="0"/>
              <a:t> </a:t>
            </a:r>
          </a:p>
        </p:txBody>
      </p:sp>
      <p:sp>
        <p:nvSpPr>
          <p:cNvPr id="28" name="テキスト ボックス 27"/>
          <p:cNvSpPr txBox="1"/>
          <p:nvPr/>
        </p:nvSpPr>
        <p:spPr>
          <a:xfrm rot="5400000">
            <a:off x="6074232" y="3897145"/>
            <a:ext cx="441146" cy="400110"/>
          </a:xfrm>
          <a:prstGeom prst="rect">
            <a:avLst/>
          </a:prstGeom>
          <a:noFill/>
        </p:spPr>
        <p:txBody>
          <a:bodyPr wrap="none" rtlCol="0">
            <a:spAutoFit/>
          </a:bodyPr>
          <a:lstStyle/>
          <a:p>
            <a:r>
              <a:rPr kumimoji="1" lang="en-US" altLang="ja-JP" sz="2000" b="1" dirty="0" smtClean="0"/>
              <a:t>…</a:t>
            </a:r>
            <a:endParaRPr kumimoji="1" lang="ja-JP" altLang="en-US" sz="2000" b="1" dirty="0"/>
          </a:p>
        </p:txBody>
      </p:sp>
      <p:sp>
        <p:nvSpPr>
          <p:cNvPr id="29" name="テキスト ボックス 28"/>
          <p:cNvSpPr txBox="1"/>
          <p:nvPr/>
        </p:nvSpPr>
        <p:spPr>
          <a:xfrm>
            <a:off x="8406840" y="2731549"/>
            <a:ext cx="441146" cy="400110"/>
          </a:xfrm>
          <a:prstGeom prst="rect">
            <a:avLst/>
          </a:prstGeom>
          <a:noFill/>
        </p:spPr>
        <p:txBody>
          <a:bodyPr wrap="none" rtlCol="0">
            <a:spAutoFit/>
          </a:bodyPr>
          <a:lstStyle/>
          <a:p>
            <a:r>
              <a:rPr kumimoji="1" lang="en-US" altLang="ja-JP" sz="2000" b="1" dirty="0" smtClean="0"/>
              <a:t>…</a:t>
            </a:r>
            <a:endParaRPr kumimoji="1" lang="ja-JP" altLang="en-US" sz="2000" b="1" dirty="0"/>
          </a:p>
        </p:txBody>
      </p:sp>
      <p:sp>
        <p:nvSpPr>
          <p:cNvPr id="30" name="正方形/長方形 29"/>
          <p:cNvSpPr/>
          <p:nvPr/>
        </p:nvSpPr>
        <p:spPr>
          <a:xfrm>
            <a:off x="115556" y="4533300"/>
            <a:ext cx="4346097" cy="1754326"/>
          </a:xfrm>
          <a:prstGeom prst="rect">
            <a:avLst/>
          </a:prstGeom>
          <a:ln w="31750">
            <a:solidFill>
              <a:schemeClr val="accent3">
                <a:lumMod val="85000"/>
              </a:schemeClr>
            </a:solidFill>
          </a:ln>
        </p:spPr>
        <p:txBody>
          <a:bodyPr wrap="square">
            <a:spAutoFit/>
          </a:bodyPr>
          <a:lstStyle/>
          <a:p>
            <a:r>
              <a:rPr lang="ja-JP" altLang="en-US" dirty="0" smtClean="0">
                <a:solidFill>
                  <a:schemeClr val="accent3">
                    <a:lumMod val="85000"/>
                  </a:schemeClr>
                </a:solidFill>
              </a:rPr>
              <a:t>$scope</a:t>
            </a:r>
            <a:r>
              <a:rPr lang="ja-JP" altLang="en-US" dirty="0">
                <a:solidFill>
                  <a:schemeClr val="accent3">
                    <a:lumMod val="85000"/>
                  </a:schemeClr>
                </a:solidFill>
              </a:rPr>
              <a:t>.</a:t>
            </a:r>
            <a:r>
              <a:rPr lang="ja-JP" altLang="en-US" b="1" dirty="0">
                <a:solidFill>
                  <a:schemeClr val="accent3">
                    <a:lumMod val="85000"/>
                  </a:schemeClr>
                </a:solidFill>
              </a:rPr>
              <a:t>migrateToSuperGroup</a:t>
            </a:r>
            <a:r>
              <a:rPr lang="ja-JP" altLang="en-US" dirty="0">
                <a:solidFill>
                  <a:schemeClr val="accent3">
                    <a:lumMod val="85000"/>
                  </a:schemeClr>
                </a:solidFill>
              </a:rPr>
              <a:t> = function (</a:t>
            </a:r>
            <a:r>
              <a:rPr lang="ja-JP" altLang="en-US" dirty="0" smtClean="0">
                <a:solidFill>
                  <a:schemeClr val="accent3">
                    <a:lumMod val="85000"/>
                  </a:schemeClr>
                </a:solidFill>
              </a:rPr>
              <a:t>) {</a:t>
            </a:r>
            <a:endParaRPr lang="ja-JP" altLang="en-US" dirty="0">
              <a:solidFill>
                <a:schemeClr val="accent3">
                  <a:lumMod val="85000"/>
                </a:schemeClr>
              </a:solidFill>
            </a:endParaRPr>
          </a:p>
          <a:p>
            <a:r>
              <a:rPr lang="ja-JP" altLang="en-US" dirty="0" smtClean="0">
                <a:solidFill>
                  <a:schemeClr val="accent3">
                    <a:lumMod val="85000"/>
                  </a:schemeClr>
                </a:solidFill>
              </a:rPr>
              <a:t>    ErrorService</a:t>
            </a:r>
            <a:r>
              <a:rPr lang="ja-JP" altLang="en-US" dirty="0">
                <a:solidFill>
                  <a:schemeClr val="accent3">
                    <a:lumMod val="85000"/>
                  </a:schemeClr>
                </a:solidFill>
              </a:rPr>
              <a:t>.confirm ({type : </a:t>
            </a:r>
            <a:r>
              <a:rPr lang="ja-JP" altLang="en-US" dirty="0" smtClean="0">
                <a:solidFill>
                  <a:schemeClr val="accent3">
                    <a:lumMod val="85000"/>
                  </a:schemeClr>
                </a:solidFill>
              </a:rPr>
              <a:t>‘SUPER</a:t>
            </a:r>
            <a:endParaRPr lang="en-US" altLang="ja-JP" dirty="0" smtClean="0">
              <a:solidFill>
                <a:schemeClr val="accent3">
                  <a:lumMod val="85000"/>
                </a:schemeClr>
              </a:solidFill>
            </a:endParaRPr>
          </a:p>
          <a:p>
            <a:r>
              <a:rPr lang="ja-JP" altLang="en-US" dirty="0" smtClean="0">
                <a:solidFill>
                  <a:schemeClr val="accent3">
                    <a:lumMod val="85000"/>
                  </a:schemeClr>
                </a:solidFill>
              </a:rPr>
              <a:t>        </a:t>
            </a:r>
            <a:r>
              <a:rPr lang="ja-JP" altLang="en-US" dirty="0">
                <a:solidFill>
                  <a:schemeClr val="accent3">
                    <a:lumMod val="85000"/>
                  </a:schemeClr>
                </a:solidFill>
              </a:rPr>
              <a:t>MtpApiManager.invokeApi ('messages</a:t>
            </a:r>
            <a:r>
              <a:rPr lang="ja-JP" altLang="en-US" dirty="0" smtClean="0">
                <a:solidFill>
                  <a:schemeClr val="accent3">
                    <a:lumMod val="85000"/>
                  </a:schemeClr>
                </a:solidFill>
              </a:rPr>
              <a:t>.</a:t>
            </a:r>
            <a:endParaRPr lang="en-US" altLang="ja-JP" dirty="0" smtClean="0">
              <a:solidFill>
                <a:schemeClr val="accent3">
                  <a:lumMod val="85000"/>
                </a:schemeClr>
              </a:solidFill>
            </a:endParaRPr>
          </a:p>
          <a:p>
            <a:r>
              <a:rPr lang="ja-JP" altLang="en-US" dirty="0" smtClean="0">
                <a:solidFill>
                  <a:schemeClr val="accent3">
                    <a:lumMod val="85000"/>
                  </a:schemeClr>
                </a:solidFill>
              </a:rPr>
              <a:t> }</a:t>
            </a:r>
            <a:r>
              <a:rPr lang="ja-JP" altLang="en-US" dirty="0">
                <a:solidFill>
                  <a:schemeClr val="accent3">
                    <a:lumMod val="85000"/>
                  </a:schemeClr>
                </a:solidFill>
              </a:rPr>
              <a:t>)</a:t>
            </a:r>
            <a:r>
              <a:rPr lang="ja-JP" altLang="en-US" dirty="0" smtClean="0">
                <a:solidFill>
                  <a:schemeClr val="accent3">
                    <a:lumMod val="85000"/>
                  </a:schemeClr>
                </a:solidFill>
              </a:rPr>
              <a:t>;</a:t>
            </a:r>
            <a:endParaRPr lang="en-US" altLang="ja-JP" dirty="0" smtClean="0">
              <a:solidFill>
                <a:schemeClr val="accent3">
                  <a:lumMod val="85000"/>
                </a:schemeClr>
              </a:solidFill>
            </a:endParaRPr>
          </a:p>
          <a:p>
            <a:endParaRPr lang="ja-JP" altLang="en-US" dirty="0">
              <a:solidFill>
                <a:schemeClr val="accent3">
                  <a:lumMod val="85000"/>
                </a:schemeClr>
              </a:solidFill>
            </a:endParaRPr>
          </a:p>
          <a:p>
            <a:r>
              <a:rPr lang="ja-JP" altLang="en-US" dirty="0" smtClean="0">
                <a:solidFill>
                  <a:schemeClr val="accent3">
                    <a:lumMod val="85000"/>
                  </a:schemeClr>
                </a:solidFill>
              </a:rPr>
              <a:t>}</a:t>
            </a:r>
            <a:endParaRPr lang="ja-JP" altLang="en-US" dirty="0">
              <a:solidFill>
                <a:schemeClr val="accent3">
                  <a:lumMod val="85000"/>
                </a:schemeClr>
              </a:solidFill>
            </a:endParaRPr>
          </a:p>
        </p:txBody>
      </p:sp>
      <p:sp>
        <p:nvSpPr>
          <p:cNvPr id="31" name="正方形/長方形 30"/>
          <p:cNvSpPr/>
          <p:nvPr/>
        </p:nvSpPr>
        <p:spPr>
          <a:xfrm>
            <a:off x="4713854" y="4545968"/>
            <a:ext cx="4267200" cy="1754326"/>
          </a:xfrm>
          <a:prstGeom prst="rect">
            <a:avLst/>
          </a:prstGeom>
          <a:ln w="31750">
            <a:solidFill>
              <a:srgbClr val="FF7171"/>
            </a:solidFill>
          </a:ln>
        </p:spPr>
        <p:txBody>
          <a:bodyPr wrap="square">
            <a:spAutoFit/>
          </a:bodyPr>
          <a:lstStyle/>
          <a:p>
            <a:r>
              <a:rPr lang="ja-JP" altLang="en-US" dirty="0" smtClean="0"/>
              <a:t>$scope</a:t>
            </a:r>
            <a:r>
              <a:rPr lang="ja-JP" altLang="en-US" dirty="0"/>
              <a:t>.</a:t>
            </a:r>
            <a:r>
              <a:rPr lang="ja-JP" altLang="en-US" b="1" dirty="0">
                <a:solidFill>
                  <a:srgbClr val="C00000"/>
                </a:solidFill>
              </a:rPr>
              <a:t>terminateAllSessions</a:t>
            </a:r>
            <a:r>
              <a:rPr lang="ja-JP" altLang="en-US" dirty="0"/>
              <a:t> = function (</a:t>
            </a:r>
            <a:r>
              <a:rPr lang="ja-JP" altLang="en-US" dirty="0" smtClean="0"/>
              <a:t>) {</a:t>
            </a:r>
            <a:endParaRPr lang="ja-JP" altLang="en-US" dirty="0"/>
          </a:p>
          <a:p>
            <a:r>
              <a:rPr lang="ja-JP" altLang="en-US" dirty="0" smtClean="0"/>
              <a:t>    ErrorService</a:t>
            </a:r>
            <a:r>
              <a:rPr lang="ja-JP" altLang="en-US" dirty="0"/>
              <a:t>.confirm ({type : </a:t>
            </a:r>
            <a:r>
              <a:rPr lang="ja-JP" altLang="en-US" dirty="0" smtClean="0"/>
              <a:t>‘TERMI</a:t>
            </a:r>
            <a:endParaRPr lang="en-US" altLang="ja-JP" dirty="0" smtClean="0"/>
          </a:p>
          <a:p>
            <a:r>
              <a:rPr lang="en-US" altLang="ja-JP" dirty="0" smtClean="0"/>
              <a:t>        </a:t>
            </a:r>
            <a:r>
              <a:rPr lang="ja-JP" altLang="en-US" dirty="0" smtClean="0"/>
              <a:t>MtpApiManager</a:t>
            </a:r>
            <a:r>
              <a:rPr lang="ja-JP" altLang="en-US" dirty="0"/>
              <a:t>.invokeApi ('auth.</a:t>
            </a:r>
            <a:r>
              <a:rPr lang="ja-JP" altLang="en-US" dirty="0" smtClean="0"/>
              <a:t>reset</a:t>
            </a:r>
            <a:endParaRPr lang="en-US" altLang="ja-JP" dirty="0" smtClean="0"/>
          </a:p>
          <a:p>
            <a:r>
              <a:rPr lang="ja-JP" altLang="en-US" dirty="0" smtClean="0"/>
              <a:t>    }</a:t>
            </a:r>
            <a:r>
              <a:rPr lang="ja-JP" altLang="en-US" dirty="0"/>
              <a:t>)</a:t>
            </a:r>
            <a:r>
              <a:rPr lang="ja-JP" altLang="en-US" dirty="0" smtClean="0"/>
              <a:t>;</a:t>
            </a:r>
            <a:endParaRPr lang="en-US" altLang="ja-JP" dirty="0" smtClean="0"/>
          </a:p>
          <a:p>
            <a:endParaRPr lang="ja-JP" altLang="en-US" dirty="0"/>
          </a:p>
          <a:p>
            <a:r>
              <a:rPr lang="ja-JP" altLang="en-US" dirty="0" smtClean="0"/>
              <a:t>}</a:t>
            </a:r>
            <a:r>
              <a:rPr lang="ja-JP" altLang="en-US" dirty="0"/>
              <a:t>;</a:t>
            </a:r>
          </a:p>
        </p:txBody>
      </p:sp>
      <p:sp>
        <p:nvSpPr>
          <p:cNvPr id="32" name="テキスト ボックス 31"/>
          <p:cNvSpPr txBox="1"/>
          <p:nvPr/>
        </p:nvSpPr>
        <p:spPr>
          <a:xfrm rot="5400000">
            <a:off x="5861477" y="5729378"/>
            <a:ext cx="441146" cy="400110"/>
          </a:xfrm>
          <a:prstGeom prst="rect">
            <a:avLst/>
          </a:prstGeom>
          <a:noFill/>
        </p:spPr>
        <p:txBody>
          <a:bodyPr wrap="none" rtlCol="0">
            <a:spAutoFit/>
          </a:bodyPr>
          <a:lstStyle/>
          <a:p>
            <a:r>
              <a:rPr kumimoji="1" lang="en-US" altLang="ja-JP" sz="2000" b="1" dirty="0" smtClean="0"/>
              <a:t>…</a:t>
            </a:r>
            <a:endParaRPr kumimoji="1" lang="ja-JP" altLang="en-US" sz="2000" b="1" dirty="0"/>
          </a:p>
        </p:txBody>
      </p:sp>
      <p:sp>
        <p:nvSpPr>
          <p:cNvPr id="33" name="テキスト ボックス 32"/>
          <p:cNvSpPr txBox="1"/>
          <p:nvPr/>
        </p:nvSpPr>
        <p:spPr>
          <a:xfrm>
            <a:off x="8548713" y="4763293"/>
            <a:ext cx="441146" cy="400110"/>
          </a:xfrm>
          <a:prstGeom prst="rect">
            <a:avLst/>
          </a:prstGeom>
          <a:noFill/>
        </p:spPr>
        <p:txBody>
          <a:bodyPr wrap="none" rtlCol="0">
            <a:spAutoFit/>
          </a:bodyPr>
          <a:lstStyle/>
          <a:p>
            <a:r>
              <a:rPr kumimoji="1" lang="en-US" altLang="ja-JP" sz="2000" b="1" dirty="0" smtClean="0"/>
              <a:t>…</a:t>
            </a:r>
            <a:endParaRPr kumimoji="1" lang="ja-JP" altLang="en-US" sz="2000" b="1" dirty="0"/>
          </a:p>
        </p:txBody>
      </p:sp>
      <p:sp>
        <p:nvSpPr>
          <p:cNvPr id="20" name="四角形吹き出し 19"/>
          <p:cNvSpPr/>
          <p:nvPr/>
        </p:nvSpPr>
        <p:spPr>
          <a:xfrm>
            <a:off x="520701" y="3789627"/>
            <a:ext cx="3584410" cy="1219200"/>
          </a:xfrm>
          <a:prstGeom prst="wedgeRectCallout">
            <a:avLst>
              <a:gd name="adj1" fmla="val 63172"/>
              <a:gd name="adj2" fmla="val -27083"/>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200" dirty="0" smtClean="0">
                <a:solidFill>
                  <a:schemeClr val="tx1"/>
                </a:solidFill>
              </a:rPr>
              <a:t>接続している全セッションの</a:t>
            </a:r>
            <a:r>
              <a:rPr kumimoji="1" lang="en-US" altLang="ja-JP" sz="2200" dirty="0" smtClean="0">
                <a:solidFill>
                  <a:schemeClr val="tx1"/>
                </a:solidFill>
              </a:rPr>
              <a:t/>
            </a:r>
            <a:br>
              <a:rPr kumimoji="1" lang="en-US" altLang="ja-JP" sz="2200" dirty="0" smtClean="0">
                <a:solidFill>
                  <a:schemeClr val="tx1"/>
                </a:solidFill>
              </a:rPr>
            </a:br>
            <a:r>
              <a:rPr kumimoji="1" lang="ja-JP" altLang="en-US" sz="2200" dirty="0" smtClean="0">
                <a:solidFill>
                  <a:schemeClr val="tx1"/>
                </a:solidFill>
              </a:rPr>
              <a:t>終了機能</a:t>
            </a:r>
            <a:endParaRPr kumimoji="1" lang="ja-JP" altLang="en-US" sz="2200" dirty="0">
              <a:solidFill>
                <a:schemeClr val="tx1"/>
              </a:solidFill>
            </a:endParaRPr>
          </a:p>
        </p:txBody>
      </p:sp>
    </p:spTree>
    <p:extLst>
      <p:ext uri="{BB962C8B-B14F-4D97-AF65-F5344CB8AC3E}">
        <p14:creationId xmlns:p14="http://schemas.microsoft.com/office/powerpoint/2010/main" val="281278221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ケーススタディ</a:t>
            </a:r>
            <a:r>
              <a:rPr kumimoji="1" lang="en-US" altLang="ja-JP" dirty="0" smtClean="0"/>
              <a:t>: </a:t>
            </a:r>
            <a:r>
              <a:rPr kumimoji="1" lang="ja-JP" altLang="en-US" dirty="0" smtClean="0"/>
              <a:t>結果</a:t>
            </a:r>
            <a:r>
              <a:rPr kumimoji="1" lang="en-US" altLang="ja-JP" dirty="0" smtClean="0"/>
              <a:t>(</a:t>
            </a:r>
            <a:r>
              <a:rPr lang="en-US" altLang="ja-JP" dirty="0"/>
              <a:t>3</a:t>
            </a:r>
            <a:r>
              <a:rPr lang="en-US" altLang="ja-JP" dirty="0" smtClean="0"/>
              <a:t>/3)</a:t>
            </a:r>
            <a:endParaRPr kumimoji="1" lang="ja-JP" altLang="en-US" dirty="0"/>
          </a:p>
        </p:txBody>
      </p:sp>
      <p:sp>
        <p:nvSpPr>
          <p:cNvPr id="3" name="コンテンツ プレースホルダー 2"/>
          <p:cNvSpPr>
            <a:spLocks noGrp="1"/>
          </p:cNvSpPr>
          <p:nvPr>
            <p:ph idx="1"/>
          </p:nvPr>
        </p:nvSpPr>
        <p:spPr>
          <a:xfrm>
            <a:off x="944107" y="1952398"/>
            <a:ext cx="7564894" cy="542925"/>
          </a:xfrm>
        </p:spPr>
        <p:txBody>
          <a:bodyPr/>
          <a:lstStyle/>
          <a:p>
            <a:pPr marL="0" indent="0">
              <a:buNone/>
            </a:pPr>
            <a:r>
              <a:rPr lang="en-US" altLang="ja-JP" sz="2200" dirty="0"/>
              <a:t>ILC</a:t>
            </a:r>
            <a:r>
              <a:rPr lang="ja-JP" altLang="en-US" sz="2200" dirty="0"/>
              <a:t>を構成するコード片が異なる機能を実装していたケース</a:t>
            </a:r>
            <a:endParaRPr lang="en-US" altLang="ja-JP" sz="2200"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25</a:t>
            </a:fld>
            <a:endParaRPr kumimoji="1" lang="ja-JP" altLang="en-US" dirty="0"/>
          </a:p>
        </p:txBody>
      </p:sp>
      <p:sp>
        <p:nvSpPr>
          <p:cNvPr id="36" name="正方形/長方形 35"/>
          <p:cNvSpPr/>
          <p:nvPr/>
        </p:nvSpPr>
        <p:spPr>
          <a:xfrm>
            <a:off x="75745" y="2514600"/>
            <a:ext cx="4424009" cy="3872737"/>
          </a:xfrm>
          <a:prstGeom prst="rect">
            <a:avLst/>
          </a:prstGeom>
          <a:noFill/>
          <a:ln w="31750">
            <a:solidFill>
              <a:schemeClr val="accent3">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accent3">
                  <a:lumMod val="85000"/>
                </a:schemeClr>
              </a:solidFill>
            </a:endParaRPr>
          </a:p>
        </p:txBody>
      </p:sp>
      <p:sp>
        <p:nvSpPr>
          <p:cNvPr id="37" name="テキスト ボックス 36"/>
          <p:cNvSpPr txBox="1"/>
          <p:nvPr/>
        </p:nvSpPr>
        <p:spPr>
          <a:xfrm rot="5400000">
            <a:off x="1379809" y="4041549"/>
            <a:ext cx="367408" cy="400110"/>
          </a:xfrm>
          <a:prstGeom prst="rect">
            <a:avLst/>
          </a:prstGeom>
          <a:noFill/>
        </p:spPr>
        <p:txBody>
          <a:bodyPr wrap="none" rtlCol="0">
            <a:spAutoFit/>
          </a:bodyPr>
          <a:lstStyle/>
          <a:p>
            <a:r>
              <a:rPr kumimoji="1" lang="en-US" altLang="ja-JP" sz="2000" b="1" dirty="0" smtClean="0">
                <a:solidFill>
                  <a:schemeClr val="accent3">
                    <a:lumMod val="85000"/>
                  </a:schemeClr>
                </a:solidFill>
              </a:rPr>
              <a:t>…</a:t>
            </a:r>
            <a:endParaRPr kumimoji="1" lang="ja-JP" altLang="en-US" sz="2000" b="1" dirty="0">
              <a:solidFill>
                <a:schemeClr val="accent3">
                  <a:lumMod val="85000"/>
                </a:schemeClr>
              </a:solidFill>
            </a:endParaRPr>
          </a:p>
        </p:txBody>
      </p:sp>
      <p:sp>
        <p:nvSpPr>
          <p:cNvPr id="38" name="テキスト ボックス 37"/>
          <p:cNvSpPr txBox="1"/>
          <p:nvPr/>
        </p:nvSpPr>
        <p:spPr>
          <a:xfrm rot="5400000">
            <a:off x="1454277" y="5678868"/>
            <a:ext cx="367408" cy="400110"/>
          </a:xfrm>
          <a:prstGeom prst="rect">
            <a:avLst/>
          </a:prstGeom>
          <a:noFill/>
        </p:spPr>
        <p:txBody>
          <a:bodyPr wrap="none" rtlCol="0">
            <a:spAutoFit/>
          </a:bodyPr>
          <a:lstStyle/>
          <a:p>
            <a:r>
              <a:rPr kumimoji="1" lang="en-US" altLang="ja-JP" sz="2000" b="1" dirty="0" smtClean="0">
                <a:solidFill>
                  <a:schemeClr val="accent3">
                    <a:lumMod val="85000"/>
                  </a:schemeClr>
                </a:solidFill>
              </a:rPr>
              <a:t>…</a:t>
            </a:r>
            <a:endParaRPr kumimoji="1" lang="ja-JP" altLang="en-US" sz="2000" b="1" dirty="0">
              <a:solidFill>
                <a:schemeClr val="accent3">
                  <a:lumMod val="85000"/>
                </a:schemeClr>
              </a:solidFill>
            </a:endParaRPr>
          </a:p>
        </p:txBody>
      </p:sp>
      <p:sp>
        <p:nvSpPr>
          <p:cNvPr id="40" name="テキスト ボックス 39"/>
          <p:cNvSpPr txBox="1"/>
          <p:nvPr/>
        </p:nvSpPr>
        <p:spPr>
          <a:xfrm>
            <a:off x="3980348" y="2875953"/>
            <a:ext cx="367408" cy="400110"/>
          </a:xfrm>
          <a:prstGeom prst="rect">
            <a:avLst/>
          </a:prstGeom>
          <a:noFill/>
        </p:spPr>
        <p:txBody>
          <a:bodyPr wrap="none" rtlCol="0">
            <a:spAutoFit/>
          </a:bodyPr>
          <a:lstStyle/>
          <a:p>
            <a:r>
              <a:rPr kumimoji="1" lang="en-US" altLang="ja-JP" sz="2000" b="1" dirty="0" smtClean="0">
                <a:solidFill>
                  <a:schemeClr val="accent3">
                    <a:lumMod val="85000"/>
                  </a:schemeClr>
                </a:solidFill>
              </a:rPr>
              <a:t>…</a:t>
            </a:r>
            <a:endParaRPr kumimoji="1" lang="ja-JP" altLang="en-US" sz="2000" b="1" dirty="0">
              <a:solidFill>
                <a:schemeClr val="accent3">
                  <a:lumMod val="85000"/>
                </a:schemeClr>
              </a:solidFill>
            </a:endParaRPr>
          </a:p>
        </p:txBody>
      </p:sp>
      <p:sp>
        <p:nvSpPr>
          <p:cNvPr id="52" name="テキスト ボックス 51"/>
          <p:cNvSpPr txBox="1"/>
          <p:nvPr/>
        </p:nvSpPr>
        <p:spPr>
          <a:xfrm>
            <a:off x="407656" y="1031493"/>
            <a:ext cx="8179988" cy="769441"/>
          </a:xfrm>
          <a:prstGeom prst="rect">
            <a:avLst/>
          </a:prstGeom>
          <a:noFill/>
          <a:ln>
            <a:solidFill>
              <a:schemeClr val="tx1"/>
            </a:solidFill>
          </a:ln>
        </p:spPr>
        <p:txBody>
          <a:bodyPr wrap="square" rtlCol="0">
            <a:spAutoFit/>
          </a:bodyPr>
          <a:lstStyle/>
          <a:p>
            <a:pPr marL="457200" indent="-457200">
              <a:buFont typeface="+mj-lt"/>
              <a:buAutoNum type="arabicPeriod" startAt="2"/>
            </a:pPr>
            <a:r>
              <a:rPr lang="ja-JP" altLang="en-US" sz="2200" dirty="0"/>
              <a:t>検出された各</a:t>
            </a:r>
            <a:r>
              <a:rPr lang="en-US" altLang="ja-JP" sz="2200" dirty="0"/>
              <a:t>ILC</a:t>
            </a:r>
            <a:r>
              <a:rPr lang="ja-JP" altLang="en-US" sz="2200" dirty="0"/>
              <a:t>セットに含まれている</a:t>
            </a:r>
            <a:r>
              <a:rPr lang="en-US" altLang="ja-JP" sz="2200" dirty="0"/>
              <a:t>ILC</a:t>
            </a:r>
            <a:r>
              <a:rPr lang="ja-JP" altLang="en-US" sz="2200" dirty="0"/>
              <a:t>を</a:t>
            </a:r>
            <a:r>
              <a:rPr lang="en-US" altLang="ja-JP" sz="2200" dirty="0"/>
              <a:t/>
            </a:r>
            <a:br>
              <a:rPr lang="en-US" altLang="ja-JP" sz="2200" dirty="0"/>
            </a:br>
            <a:r>
              <a:rPr lang="ja-JP" altLang="en-US" sz="2200" dirty="0"/>
              <a:t>構成しているコード片集合が類似機能を実装しているか？</a:t>
            </a:r>
          </a:p>
        </p:txBody>
      </p:sp>
      <p:sp>
        <p:nvSpPr>
          <p:cNvPr id="57" name="正方形/長方形 56"/>
          <p:cNvSpPr/>
          <p:nvPr/>
        </p:nvSpPr>
        <p:spPr>
          <a:xfrm>
            <a:off x="4617192" y="2514600"/>
            <a:ext cx="4424009" cy="3872737"/>
          </a:xfrm>
          <a:prstGeom prst="rect">
            <a:avLst/>
          </a:prstGeom>
          <a:noFill/>
          <a:ln w="31750">
            <a:solidFill>
              <a:schemeClr val="accent3">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accent3">
                  <a:lumMod val="85000"/>
                </a:schemeClr>
              </a:solidFill>
            </a:endParaRPr>
          </a:p>
        </p:txBody>
      </p:sp>
      <p:sp>
        <p:nvSpPr>
          <p:cNvPr id="26" name="正方形/長方形 25"/>
          <p:cNvSpPr/>
          <p:nvPr/>
        </p:nvSpPr>
        <p:spPr>
          <a:xfrm>
            <a:off x="230494" y="2646787"/>
            <a:ext cx="4102100" cy="1754326"/>
          </a:xfrm>
          <a:prstGeom prst="rect">
            <a:avLst/>
          </a:prstGeom>
          <a:ln w="31750">
            <a:solidFill>
              <a:schemeClr val="accent3">
                <a:lumMod val="85000"/>
              </a:schemeClr>
            </a:solidFill>
          </a:ln>
        </p:spPr>
        <p:txBody>
          <a:bodyPr wrap="square">
            <a:spAutoFit/>
          </a:bodyPr>
          <a:lstStyle/>
          <a:p>
            <a:r>
              <a:rPr lang="ja-JP" altLang="en-US" dirty="0" smtClean="0">
                <a:solidFill>
                  <a:schemeClr val="accent3">
                    <a:lumMod val="85000"/>
                  </a:schemeClr>
                </a:solidFill>
              </a:rPr>
              <a:t>&lt;</a:t>
            </a:r>
            <a:r>
              <a:rPr lang="ja-JP" altLang="en-US" dirty="0">
                <a:solidFill>
                  <a:schemeClr val="accent3">
                    <a:lumMod val="85000"/>
                  </a:schemeClr>
                </a:solidFill>
              </a:rPr>
              <a:t>div class="</a:t>
            </a:r>
            <a:r>
              <a:rPr lang="ja-JP" altLang="en-US" dirty="0" smtClean="0">
                <a:solidFill>
                  <a:schemeClr val="accent3">
                    <a:lumMod val="85000"/>
                  </a:schemeClr>
                </a:solidFill>
              </a:rPr>
              <a:t>md_modal_iconed_section</a:t>
            </a:r>
            <a:endParaRPr lang="en-US" altLang="ja-JP" dirty="0" smtClean="0">
              <a:solidFill>
                <a:schemeClr val="accent3">
                  <a:lumMod val="85000"/>
                </a:schemeClr>
              </a:solidFill>
            </a:endParaRPr>
          </a:p>
          <a:p>
            <a:r>
              <a:rPr lang="ja-JP" altLang="en-US" dirty="0" smtClean="0">
                <a:solidFill>
                  <a:schemeClr val="accent3">
                    <a:lumMod val="85000"/>
                  </a:schemeClr>
                </a:solidFill>
              </a:rPr>
              <a:t>    &lt;</a:t>
            </a:r>
            <a:r>
              <a:rPr lang="ja-JP" altLang="en-US" dirty="0">
                <a:solidFill>
                  <a:schemeClr val="accent3">
                    <a:lumMod val="85000"/>
                  </a:schemeClr>
                </a:solidFill>
              </a:rPr>
              <a:t>div class="</a:t>
            </a:r>
            <a:r>
              <a:rPr lang="ja-JP" altLang="en-US" dirty="0" smtClean="0">
                <a:solidFill>
                  <a:schemeClr val="accent3">
                    <a:lumMod val="85000"/>
                  </a:schemeClr>
                </a:solidFill>
              </a:rPr>
              <a:t>md_modal_section_link_</a:t>
            </a:r>
            <a:endParaRPr lang="en-US" altLang="ja-JP" dirty="0" smtClean="0">
              <a:solidFill>
                <a:schemeClr val="accent3">
                  <a:lumMod val="85000"/>
                </a:schemeClr>
              </a:solidFill>
            </a:endParaRPr>
          </a:p>
          <a:p>
            <a:r>
              <a:rPr lang="ja-JP" altLang="en-US" dirty="0" smtClean="0">
                <a:solidFill>
                  <a:schemeClr val="accent3">
                    <a:lumMod val="85000"/>
                  </a:schemeClr>
                </a:solidFill>
              </a:rPr>
              <a:t>        &lt;</a:t>
            </a:r>
            <a:r>
              <a:rPr lang="ja-JP" altLang="en-US" dirty="0">
                <a:solidFill>
                  <a:schemeClr val="accent3">
                    <a:lumMod val="85000"/>
                  </a:schemeClr>
                </a:solidFill>
              </a:rPr>
              <a:t>a class="</a:t>
            </a:r>
            <a:r>
              <a:rPr lang="ja-JP" altLang="en-US" dirty="0" smtClean="0">
                <a:solidFill>
                  <a:schemeClr val="accent3">
                    <a:lumMod val="85000"/>
                  </a:schemeClr>
                </a:solidFill>
              </a:rPr>
              <a:t>md_modal_section_link“</a:t>
            </a:r>
            <a:endParaRPr lang="en-US" altLang="ja-JP" dirty="0" smtClean="0">
              <a:solidFill>
                <a:schemeClr val="accent3">
                  <a:lumMod val="85000"/>
                </a:schemeClr>
              </a:solidFill>
            </a:endParaRPr>
          </a:p>
          <a:p>
            <a:r>
              <a:rPr lang="en-US" altLang="ja-JP" dirty="0">
                <a:solidFill>
                  <a:schemeClr val="accent3">
                    <a:lumMod val="85000"/>
                  </a:schemeClr>
                </a:solidFill>
              </a:rPr>
              <a:t> </a:t>
            </a:r>
            <a:r>
              <a:rPr lang="en-US" altLang="ja-JP" dirty="0" smtClean="0">
                <a:solidFill>
                  <a:schemeClr val="accent3">
                    <a:lumMod val="85000"/>
                  </a:schemeClr>
                </a:solidFill>
              </a:rPr>
              <a:t>           </a:t>
            </a:r>
            <a:r>
              <a:rPr lang="ja-JP" altLang="en-US" dirty="0" smtClean="0">
                <a:solidFill>
                  <a:schemeClr val="accent3">
                    <a:lumMod val="85000"/>
                  </a:schemeClr>
                </a:solidFill>
              </a:rPr>
              <a:t>ng</a:t>
            </a:r>
            <a:r>
              <a:rPr lang="ja-JP" altLang="en-US" dirty="0">
                <a:solidFill>
                  <a:schemeClr val="accent3">
                    <a:lumMod val="85000"/>
                  </a:schemeClr>
                </a:solidFill>
              </a:rPr>
              <a:t>-click="</a:t>
            </a:r>
            <a:r>
              <a:rPr lang="ja-JP" altLang="en-US" b="1" dirty="0">
                <a:solidFill>
                  <a:schemeClr val="accent3">
                    <a:lumMod val="85000"/>
                  </a:schemeClr>
                </a:solidFill>
              </a:rPr>
              <a:t>migrateToSuperGroup(</a:t>
            </a:r>
            <a:r>
              <a:rPr lang="ja-JP" altLang="en-US" b="1" dirty="0" smtClean="0">
                <a:solidFill>
                  <a:schemeClr val="accent3">
                    <a:lumMod val="85000"/>
                  </a:schemeClr>
                </a:solidFill>
              </a:rPr>
              <a:t>)</a:t>
            </a:r>
            <a:r>
              <a:rPr lang="ja-JP" altLang="en-US" dirty="0" smtClean="0">
                <a:solidFill>
                  <a:schemeClr val="accent3">
                    <a:lumMod val="85000"/>
                  </a:schemeClr>
                </a:solidFill>
              </a:rPr>
              <a:t>“</a:t>
            </a:r>
            <a:endParaRPr lang="en-US" altLang="ja-JP" dirty="0" smtClean="0">
              <a:solidFill>
                <a:schemeClr val="accent3">
                  <a:lumMod val="85000"/>
                </a:schemeClr>
              </a:solidFill>
            </a:endParaRPr>
          </a:p>
          <a:p>
            <a:r>
              <a:rPr lang="ja-JP" altLang="en-US" dirty="0" smtClean="0">
                <a:solidFill>
                  <a:schemeClr val="accent3">
                    <a:lumMod val="85000"/>
                  </a:schemeClr>
                </a:solidFill>
              </a:rPr>
              <a:t>        &lt;</a:t>
            </a:r>
            <a:r>
              <a:rPr lang="ja-JP" altLang="en-US" dirty="0">
                <a:solidFill>
                  <a:schemeClr val="accent3">
                    <a:lumMod val="85000"/>
                  </a:schemeClr>
                </a:solidFill>
              </a:rPr>
              <a:t>/a</a:t>
            </a:r>
            <a:r>
              <a:rPr lang="ja-JP" altLang="en-US" dirty="0" smtClean="0">
                <a:solidFill>
                  <a:schemeClr val="accent3">
                    <a:lumMod val="85000"/>
                  </a:schemeClr>
                </a:solidFill>
              </a:rPr>
              <a:t>&gt;</a:t>
            </a:r>
            <a:endParaRPr lang="en-US" altLang="ja-JP" dirty="0" smtClean="0">
              <a:solidFill>
                <a:schemeClr val="accent3">
                  <a:lumMod val="85000"/>
                </a:schemeClr>
              </a:solidFill>
            </a:endParaRPr>
          </a:p>
          <a:p>
            <a:endParaRPr lang="ja-JP" altLang="en-US" dirty="0">
              <a:solidFill>
                <a:schemeClr val="accent3">
                  <a:lumMod val="85000"/>
                </a:schemeClr>
              </a:solidFill>
            </a:endParaRPr>
          </a:p>
        </p:txBody>
      </p:sp>
      <p:sp>
        <p:nvSpPr>
          <p:cNvPr id="27" name="正方形/長方形 26"/>
          <p:cNvSpPr/>
          <p:nvPr/>
        </p:nvSpPr>
        <p:spPr>
          <a:xfrm>
            <a:off x="4789489" y="2785286"/>
            <a:ext cx="4102100" cy="1477328"/>
          </a:xfrm>
          <a:prstGeom prst="rect">
            <a:avLst/>
          </a:prstGeom>
          <a:ln w="31750">
            <a:solidFill>
              <a:schemeClr val="accent3">
                <a:lumMod val="85000"/>
              </a:schemeClr>
            </a:solidFill>
          </a:ln>
        </p:spPr>
        <p:txBody>
          <a:bodyPr wrap="square">
            <a:spAutoFit/>
          </a:bodyPr>
          <a:lstStyle/>
          <a:p>
            <a:r>
              <a:rPr lang="ja-JP" altLang="en-US" dirty="0" smtClean="0">
                <a:solidFill>
                  <a:schemeClr val="accent3">
                    <a:lumMod val="85000"/>
                  </a:schemeClr>
                </a:solidFill>
              </a:rPr>
              <a:t>&lt;</a:t>
            </a:r>
            <a:r>
              <a:rPr lang="ja-JP" altLang="en-US" dirty="0">
                <a:solidFill>
                  <a:schemeClr val="accent3">
                    <a:lumMod val="85000"/>
                  </a:schemeClr>
                </a:solidFill>
              </a:rPr>
              <a:t>div ng-if=</a:t>
            </a:r>
            <a:r>
              <a:rPr lang="ja-JP" altLang="en-US" dirty="0" smtClean="0">
                <a:solidFill>
                  <a:schemeClr val="accent3">
                    <a:lumMod val="85000"/>
                  </a:schemeClr>
                </a:solidFill>
              </a:rPr>
              <a:t>"authorization</a:t>
            </a:r>
            <a:r>
              <a:rPr lang="ja-JP" altLang="en-US" dirty="0">
                <a:solidFill>
                  <a:schemeClr val="accent3">
                    <a:lumMod val="85000"/>
                  </a:schemeClr>
                </a:solidFill>
              </a:rPr>
              <a:t>.current &amp;&amp; </a:t>
            </a:r>
            <a:endParaRPr lang="en-US" altLang="ja-JP" dirty="0" smtClean="0">
              <a:solidFill>
                <a:schemeClr val="accent3">
                  <a:lumMod val="85000"/>
                </a:schemeClr>
              </a:solidFill>
            </a:endParaRPr>
          </a:p>
          <a:p>
            <a:r>
              <a:rPr lang="ja-JP" altLang="en-US" dirty="0" smtClean="0">
                <a:solidFill>
                  <a:schemeClr val="accent3">
                    <a:lumMod val="85000"/>
                  </a:schemeClr>
                </a:solidFill>
              </a:rPr>
              <a:t>    &lt;</a:t>
            </a:r>
            <a:r>
              <a:rPr lang="ja-JP" altLang="en-US" dirty="0">
                <a:solidFill>
                  <a:schemeClr val="accent3">
                    <a:lumMod val="85000"/>
                  </a:schemeClr>
                </a:solidFill>
              </a:rPr>
              <a:t>div class</a:t>
            </a:r>
            <a:r>
              <a:rPr lang="ja-JP" altLang="en-US" dirty="0" smtClean="0">
                <a:solidFill>
                  <a:schemeClr val="accent3">
                    <a:lumMod val="85000"/>
                  </a:schemeClr>
                </a:solidFill>
              </a:rPr>
              <a:t>="sessions_modal_termin</a:t>
            </a:r>
            <a:endParaRPr lang="en-US" altLang="ja-JP" dirty="0" smtClean="0">
              <a:solidFill>
                <a:schemeClr val="accent3">
                  <a:lumMod val="85000"/>
                </a:schemeClr>
              </a:solidFill>
            </a:endParaRPr>
          </a:p>
          <a:p>
            <a:r>
              <a:rPr lang="ja-JP" altLang="en-US" dirty="0" smtClean="0">
                <a:solidFill>
                  <a:schemeClr val="accent3">
                    <a:lumMod val="85000"/>
                  </a:schemeClr>
                </a:solidFill>
              </a:rPr>
              <a:t>        &lt;</a:t>
            </a:r>
            <a:r>
              <a:rPr lang="ja-JP" altLang="en-US" dirty="0">
                <a:solidFill>
                  <a:schemeClr val="accent3">
                    <a:lumMod val="85000"/>
                  </a:schemeClr>
                </a:solidFill>
              </a:rPr>
              <a:t>a ng-click=</a:t>
            </a:r>
            <a:r>
              <a:rPr lang="ja-JP" altLang="en-US" dirty="0" smtClean="0">
                <a:solidFill>
                  <a:schemeClr val="accent3">
                    <a:lumMod val="85000"/>
                  </a:schemeClr>
                </a:solidFill>
              </a:rPr>
              <a:t>"</a:t>
            </a:r>
            <a:r>
              <a:rPr lang="ja-JP" altLang="en-US" b="1" dirty="0" smtClean="0">
                <a:solidFill>
                  <a:schemeClr val="accent3">
                    <a:lumMod val="85000"/>
                  </a:schemeClr>
                </a:solidFill>
              </a:rPr>
              <a:t>terminateAllSessions</a:t>
            </a:r>
            <a:r>
              <a:rPr lang="ja-JP" altLang="en-US" b="1" dirty="0">
                <a:solidFill>
                  <a:schemeClr val="accent3">
                    <a:lumMod val="85000"/>
                  </a:schemeClr>
                </a:solidFill>
              </a:rPr>
              <a:t>()</a:t>
            </a:r>
            <a:r>
              <a:rPr lang="ja-JP" altLang="en-US" dirty="0" smtClean="0">
                <a:solidFill>
                  <a:schemeClr val="accent3">
                    <a:lumMod val="85000"/>
                  </a:schemeClr>
                </a:solidFill>
              </a:rPr>
              <a:t>"</a:t>
            </a:r>
            <a:endParaRPr lang="ja-JP" altLang="en-US" dirty="0">
              <a:solidFill>
                <a:schemeClr val="accent3">
                  <a:lumMod val="85000"/>
                </a:schemeClr>
              </a:solidFill>
            </a:endParaRPr>
          </a:p>
          <a:p>
            <a:r>
              <a:rPr lang="ja-JP" altLang="en-US" dirty="0" smtClean="0">
                <a:solidFill>
                  <a:schemeClr val="accent3">
                    <a:lumMod val="85000"/>
                  </a:schemeClr>
                </a:solidFill>
              </a:rPr>
              <a:t>        &lt;</a:t>
            </a:r>
            <a:r>
              <a:rPr lang="ja-JP" altLang="en-US" dirty="0">
                <a:solidFill>
                  <a:schemeClr val="accent3">
                    <a:lumMod val="85000"/>
                  </a:schemeClr>
                </a:solidFill>
              </a:rPr>
              <a:t>/a&gt;</a:t>
            </a:r>
          </a:p>
          <a:p>
            <a:r>
              <a:rPr lang="ja-JP" altLang="en-US" dirty="0">
                <a:solidFill>
                  <a:schemeClr val="accent3">
                    <a:lumMod val="85000"/>
                  </a:schemeClr>
                </a:solidFill>
              </a:rPr>
              <a:t> </a:t>
            </a:r>
          </a:p>
        </p:txBody>
      </p:sp>
      <p:sp>
        <p:nvSpPr>
          <p:cNvPr id="29" name="テキスト ボックス 28"/>
          <p:cNvSpPr txBox="1"/>
          <p:nvPr/>
        </p:nvSpPr>
        <p:spPr>
          <a:xfrm>
            <a:off x="8406840" y="2731549"/>
            <a:ext cx="367408" cy="400110"/>
          </a:xfrm>
          <a:prstGeom prst="rect">
            <a:avLst/>
          </a:prstGeom>
          <a:noFill/>
        </p:spPr>
        <p:txBody>
          <a:bodyPr wrap="none" rtlCol="0">
            <a:spAutoFit/>
          </a:bodyPr>
          <a:lstStyle/>
          <a:p>
            <a:r>
              <a:rPr kumimoji="1" lang="en-US" altLang="ja-JP" sz="2000" b="1" dirty="0" smtClean="0">
                <a:solidFill>
                  <a:schemeClr val="accent3">
                    <a:lumMod val="85000"/>
                  </a:schemeClr>
                </a:solidFill>
              </a:rPr>
              <a:t>…</a:t>
            </a:r>
            <a:endParaRPr kumimoji="1" lang="ja-JP" altLang="en-US" sz="2000" b="1" dirty="0">
              <a:solidFill>
                <a:schemeClr val="accent3">
                  <a:lumMod val="85000"/>
                </a:schemeClr>
              </a:solidFill>
            </a:endParaRPr>
          </a:p>
        </p:txBody>
      </p:sp>
      <p:sp>
        <p:nvSpPr>
          <p:cNvPr id="30" name="正方形/長方形 29"/>
          <p:cNvSpPr/>
          <p:nvPr/>
        </p:nvSpPr>
        <p:spPr>
          <a:xfrm>
            <a:off x="115556" y="4533300"/>
            <a:ext cx="4346097" cy="1754326"/>
          </a:xfrm>
          <a:prstGeom prst="rect">
            <a:avLst/>
          </a:prstGeom>
          <a:ln w="31750">
            <a:solidFill>
              <a:schemeClr val="accent3">
                <a:lumMod val="85000"/>
              </a:schemeClr>
            </a:solidFill>
          </a:ln>
        </p:spPr>
        <p:txBody>
          <a:bodyPr wrap="square">
            <a:spAutoFit/>
          </a:bodyPr>
          <a:lstStyle/>
          <a:p>
            <a:r>
              <a:rPr lang="ja-JP" altLang="en-US" dirty="0" smtClean="0">
                <a:solidFill>
                  <a:schemeClr val="accent3">
                    <a:lumMod val="85000"/>
                  </a:schemeClr>
                </a:solidFill>
              </a:rPr>
              <a:t>$scope</a:t>
            </a:r>
            <a:r>
              <a:rPr lang="ja-JP" altLang="en-US" dirty="0">
                <a:solidFill>
                  <a:schemeClr val="accent3">
                    <a:lumMod val="85000"/>
                  </a:schemeClr>
                </a:solidFill>
              </a:rPr>
              <a:t>.</a:t>
            </a:r>
            <a:r>
              <a:rPr lang="ja-JP" altLang="en-US" b="1" dirty="0">
                <a:solidFill>
                  <a:schemeClr val="accent3">
                    <a:lumMod val="85000"/>
                  </a:schemeClr>
                </a:solidFill>
              </a:rPr>
              <a:t>migrateToSuperGroup</a:t>
            </a:r>
            <a:r>
              <a:rPr lang="ja-JP" altLang="en-US" dirty="0">
                <a:solidFill>
                  <a:schemeClr val="accent3">
                    <a:lumMod val="85000"/>
                  </a:schemeClr>
                </a:solidFill>
              </a:rPr>
              <a:t> = function (</a:t>
            </a:r>
            <a:r>
              <a:rPr lang="ja-JP" altLang="en-US" dirty="0" smtClean="0">
                <a:solidFill>
                  <a:schemeClr val="accent3">
                    <a:lumMod val="85000"/>
                  </a:schemeClr>
                </a:solidFill>
              </a:rPr>
              <a:t>) {</a:t>
            </a:r>
            <a:endParaRPr lang="ja-JP" altLang="en-US" dirty="0">
              <a:solidFill>
                <a:schemeClr val="accent3">
                  <a:lumMod val="85000"/>
                </a:schemeClr>
              </a:solidFill>
            </a:endParaRPr>
          </a:p>
          <a:p>
            <a:r>
              <a:rPr lang="ja-JP" altLang="en-US" dirty="0" smtClean="0">
                <a:solidFill>
                  <a:schemeClr val="accent3">
                    <a:lumMod val="85000"/>
                  </a:schemeClr>
                </a:solidFill>
              </a:rPr>
              <a:t>    ErrorService</a:t>
            </a:r>
            <a:r>
              <a:rPr lang="ja-JP" altLang="en-US" dirty="0">
                <a:solidFill>
                  <a:schemeClr val="accent3">
                    <a:lumMod val="85000"/>
                  </a:schemeClr>
                </a:solidFill>
              </a:rPr>
              <a:t>.confirm ({type : </a:t>
            </a:r>
            <a:r>
              <a:rPr lang="ja-JP" altLang="en-US" dirty="0" smtClean="0">
                <a:solidFill>
                  <a:schemeClr val="accent3">
                    <a:lumMod val="85000"/>
                  </a:schemeClr>
                </a:solidFill>
              </a:rPr>
              <a:t>‘SUPER</a:t>
            </a:r>
            <a:endParaRPr lang="en-US" altLang="ja-JP" dirty="0" smtClean="0">
              <a:solidFill>
                <a:schemeClr val="accent3">
                  <a:lumMod val="85000"/>
                </a:schemeClr>
              </a:solidFill>
            </a:endParaRPr>
          </a:p>
          <a:p>
            <a:r>
              <a:rPr lang="ja-JP" altLang="en-US" dirty="0" smtClean="0">
                <a:solidFill>
                  <a:schemeClr val="accent3">
                    <a:lumMod val="85000"/>
                  </a:schemeClr>
                </a:solidFill>
              </a:rPr>
              <a:t>        </a:t>
            </a:r>
            <a:r>
              <a:rPr lang="ja-JP" altLang="en-US" dirty="0">
                <a:solidFill>
                  <a:schemeClr val="accent3">
                    <a:lumMod val="85000"/>
                  </a:schemeClr>
                </a:solidFill>
              </a:rPr>
              <a:t>MtpApiManager.invokeApi ('messages</a:t>
            </a:r>
            <a:r>
              <a:rPr lang="ja-JP" altLang="en-US" dirty="0" smtClean="0">
                <a:solidFill>
                  <a:schemeClr val="accent3">
                    <a:lumMod val="85000"/>
                  </a:schemeClr>
                </a:solidFill>
              </a:rPr>
              <a:t>.</a:t>
            </a:r>
            <a:endParaRPr lang="en-US" altLang="ja-JP" dirty="0" smtClean="0">
              <a:solidFill>
                <a:schemeClr val="accent3">
                  <a:lumMod val="85000"/>
                </a:schemeClr>
              </a:solidFill>
            </a:endParaRPr>
          </a:p>
          <a:p>
            <a:r>
              <a:rPr lang="ja-JP" altLang="en-US" dirty="0" smtClean="0">
                <a:solidFill>
                  <a:schemeClr val="accent3">
                    <a:lumMod val="85000"/>
                  </a:schemeClr>
                </a:solidFill>
              </a:rPr>
              <a:t> }</a:t>
            </a:r>
            <a:r>
              <a:rPr lang="ja-JP" altLang="en-US" dirty="0">
                <a:solidFill>
                  <a:schemeClr val="accent3">
                    <a:lumMod val="85000"/>
                  </a:schemeClr>
                </a:solidFill>
              </a:rPr>
              <a:t>)</a:t>
            </a:r>
            <a:r>
              <a:rPr lang="ja-JP" altLang="en-US" dirty="0" smtClean="0">
                <a:solidFill>
                  <a:schemeClr val="accent3">
                    <a:lumMod val="85000"/>
                  </a:schemeClr>
                </a:solidFill>
              </a:rPr>
              <a:t>;</a:t>
            </a:r>
            <a:endParaRPr lang="en-US" altLang="ja-JP" dirty="0" smtClean="0">
              <a:solidFill>
                <a:schemeClr val="accent3">
                  <a:lumMod val="85000"/>
                </a:schemeClr>
              </a:solidFill>
            </a:endParaRPr>
          </a:p>
          <a:p>
            <a:endParaRPr lang="ja-JP" altLang="en-US" dirty="0">
              <a:solidFill>
                <a:schemeClr val="accent3">
                  <a:lumMod val="85000"/>
                </a:schemeClr>
              </a:solidFill>
            </a:endParaRPr>
          </a:p>
          <a:p>
            <a:r>
              <a:rPr lang="ja-JP" altLang="en-US" dirty="0" smtClean="0">
                <a:solidFill>
                  <a:schemeClr val="accent3">
                    <a:lumMod val="85000"/>
                  </a:schemeClr>
                </a:solidFill>
              </a:rPr>
              <a:t>}</a:t>
            </a:r>
            <a:endParaRPr lang="ja-JP" altLang="en-US" dirty="0">
              <a:solidFill>
                <a:schemeClr val="accent3">
                  <a:lumMod val="85000"/>
                </a:schemeClr>
              </a:solidFill>
            </a:endParaRPr>
          </a:p>
        </p:txBody>
      </p:sp>
      <p:sp>
        <p:nvSpPr>
          <p:cNvPr id="31" name="正方形/長方形 30"/>
          <p:cNvSpPr/>
          <p:nvPr/>
        </p:nvSpPr>
        <p:spPr>
          <a:xfrm>
            <a:off x="4713854" y="4545968"/>
            <a:ext cx="4267200" cy="1754326"/>
          </a:xfrm>
          <a:prstGeom prst="rect">
            <a:avLst/>
          </a:prstGeom>
          <a:ln w="31750">
            <a:solidFill>
              <a:schemeClr val="accent3">
                <a:lumMod val="85000"/>
              </a:schemeClr>
            </a:solidFill>
          </a:ln>
        </p:spPr>
        <p:txBody>
          <a:bodyPr wrap="square">
            <a:spAutoFit/>
          </a:bodyPr>
          <a:lstStyle/>
          <a:p>
            <a:r>
              <a:rPr lang="ja-JP" altLang="en-US" dirty="0" smtClean="0">
                <a:solidFill>
                  <a:schemeClr val="accent3">
                    <a:lumMod val="85000"/>
                  </a:schemeClr>
                </a:solidFill>
              </a:rPr>
              <a:t>$scope</a:t>
            </a:r>
            <a:r>
              <a:rPr lang="ja-JP" altLang="en-US" dirty="0">
                <a:solidFill>
                  <a:schemeClr val="accent3">
                    <a:lumMod val="85000"/>
                  </a:schemeClr>
                </a:solidFill>
              </a:rPr>
              <a:t>.</a:t>
            </a:r>
            <a:r>
              <a:rPr lang="ja-JP" altLang="en-US" b="1" dirty="0">
                <a:solidFill>
                  <a:schemeClr val="accent3">
                    <a:lumMod val="85000"/>
                  </a:schemeClr>
                </a:solidFill>
              </a:rPr>
              <a:t>terminateAllSessions</a:t>
            </a:r>
            <a:r>
              <a:rPr lang="ja-JP" altLang="en-US" dirty="0">
                <a:solidFill>
                  <a:schemeClr val="accent3">
                    <a:lumMod val="85000"/>
                  </a:schemeClr>
                </a:solidFill>
              </a:rPr>
              <a:t> = function (</a:t>
            </a:r>
            <a:r>
              <a:rPr lang="ja-JP" altLang="en-US" dirty="0" smtClean="0">
                <a:solidFill>
                  <a:schemeClr val="accent3">
                    <a:lumMod val="85000"/>
                  </a:schemeClr>
                </a:solidFill>
              </a:rPr>
              <a:t>) {</a:t>
            </a:r>
            <a:endParaRPr lang="ja-JP" altLang="en-US" dirty="0">
              <a:solidFill>
                <a:schemeClr val="accent3">
                  <a:lumMod val="85000"/>
                </a:schemeClr>
              </a:solidFill>
            </a:endParaRPr>
          </a:p>
          <a:p>
            <a:r>
              <a:rPr lang="ja-JP" altLang="en-US" dirty="0" smtClean="0">
                <a:solidFill>
                  <a:schemeClr val="accent3">
                    <a:lumMod val="85000"/>
                  </a:schemeClr>
                </a:solidFill>
              </a:rPr>
              <a:t>    ErrorService</a:t>
            </a:r>
            <a:r>
              <a:rPr lang="ja-JP" altLang="en-US" dirty="0">
                <a:solidFill>
                  <a:schemeClr val="accent3">
                    <a:lumMod val="85000"/>
                  </a:schemeClr>
                </a:solidFill>
              </a:rPr>
              <a:t>.confirm ({type : </a:t>
            </a:r>
            <a:r>
              <a:rPr lang="ja-JP" altLang="en-US" dirty="0" smtClean="0">
                <a:solidFill>
                  <a:schemeClr val="accent3">
                    <a:lumMod val="85000"/>
                  </a:schemeClr>
                </a:solidFill>
              </a:rPr>
              <a:t>‘TERMI</a:t>
            </a:r>
            <a:endParaRPr lang="en-US" altLang="ja-JP" dirty="0" smtClean="0">
              <a:solidFill>
                <a:schemeClr val="accent3">
                  <a:lumMod val="85000"/>
                </a:schemeClr>
              </a:solidFill>
            </a:endParaRPr>
          </a:p>
          <a:p>
            <a:r>
              <a:rPr lang="en-US" altLang="ja-JP" dirty="0" smtClean="0">
                <a:solidFill>
                  <a:schemeClr val="accent3">
                    <a:lumMod val="85000"/>
                  </a:schemeClr>
                </a:solidFill>
              </a:rPr>
              <a:t>        </a:t>
            </a:r>
            <a:r>
              <a:rPr lang="ja-JP" altLang="en-US" dirty="0" smtClean="0">
                <a:solidFill>
                  <a:schemeClr val="accent3">
                    <a:lumMod val="85000"/>
                  </a:schemeClr>
                </a:solidFill>
              </a:rPr>
              <a:t>MtpApiManager</a:t>
            </a:r>
            <a:r>
              <a:rPr lang="ja-JP" altLang="en-US" dirty="0">
                <a:solidFill>
                  <a:schemeClr val="accent3">
                    <a:lumMod val="85000"/>
                  </a:schemeClr>
                </a:solidFill>
              </a:rPr>
              <a:t>.invokeApi ('auth.</a:t>
            </a:r>
            <a:r>
              <a:rPr lang="ja-JP" altLang="en-US" dirty="0" smtClean="0">
                <a:solidFill>
                  <a:schemeClr val="accent3">
                    <a:lumMod val="85000"/>
                  </a:schemeClr>
                </a:solidFill>
              </a:rPr>
              <a:t>reset</a:t>
            </a:r>
            <a:endParaRPr lang="en-US" altLang="ja-JP" dirty="0" smtClean="0">
              <a:solidFill>
                <a:schemeClr val="accent3">
                  <a:lumMod val="85000"/>
                </a:schemeClr>
              </a:solidFill>
            </a:endParaRPr>
          </a:p>
          <a:p>
            <a:r>
              <a:rPr lang="ja-JP" altLang="en-US" dirty="0" smtClean="0">
                <a:solidFill>
                  <a:schemeClr val="accent3">
                    <a:lumMod val="85000"/>
                  </a:schemeClr>
                </a:solidFill>
              </a:rPr>
              <a:t>    }</a:t>
            </a:r>
            <a:r>
              <a:rPr lang="ja-JP" altLang="en-US" dirty="0">
                <a:solidFill>
                  <a:schemeClr val="accent3">
                    <a:lumMod val="85000"/>
                  </a:schemeClr>
                </a:solidFill>
              </a:rPr>
              <a:t>)</a:t>
            </a:r>
            <a:r>
              <a:rPr lang="ja-JP" altLang="en-US" dirty="0" smtClean="0">
                <a:solidFill>
                  <a:schemeClr val="accent3">
                    <a:lumMod val="85000"/>
                  </a:schemeClr>
                </a:solidFill>
              </a:rPr>
              <a:t>;</a:t>
            </a:r>
            <a:endParaRPr lang="en-US" altLang="ja-JP" dirty="0" smtClean="0">
              <a:solidFill>
                <a:schemeClr val="accent3">
                  <a:lumMod val="85000"/>
                </a:schemeClr>
              </a:solidFill>
            </a:endParaRPr>
          </a:p>
          <a:p>
            <a:endParaRPr lang="ja-JP" altLang="en-US" dirty="0">
              <a:solidFill>
                <a:schemeClr val="accent3">
                  <a:lumMod val="85000"/>
                </a:schemeClr>
              </a:solidFill>
            </a:endParaRPr>
          </a:p>
          <a:p>
            <a:r>
              <a:rPr lang="ja-JP" altLang="en-US" dirty="0" smtClean="0">
                <a:solidFill>
                  <a:schemeClr val="accent3">
                    <a:lumMod val="85000"/>
                  </a:schemeClr>
                </a:solidFill>
              </a:rPr>
              <a:t>}</a:t>
            </a:r>
            <a:r>
              <a:rPr lang="ja-JP" altLang="en-US" dirty="0">
                <a:solidFill>
                  <a:schemeClr val="accent3">
                    <a:lumMod val="85000"/>
                  </a:schemeClr>
                </a:solidFill>
              </a:rPr>
              <a:t>;</a:t>
            </a:r>
          </a:p>
        </p:txBody>
      </p:sp>
      <p:sp>
        <p:nvSpPr>
          <p:cNvPr id="32" name="テキスト ボックス 31"/>
          <p:cNvSpPr txBox="1"/>
          <p:nvPr/>
        </p:nvSpPr>
        <p:spPr>
          <a:xfrm rot="5400000">
            <a:off x="5898346" y="5729378"/>
            <a:ext cx="367408" cy="400110"/>
          </a:xfrm>
          <a:prstGeom prst="rect">
            <a:avLst/>
          </a:prstGeom>
          <a:noFill/>
        </p:spPr>
        <p:txBody>
          <a:bodyPr wrap="none" rtlCol="0">
            <a:spAutoFit/>
          </a:bodyPr>
          <a:lstStyle/>
          <a:p>
            <a:r>
              <a:rPr kumimoji="1" lang="en-US" altLang="ja-JP" sz="2000" b="1" dirty="0" smtClean="0">
                <a:solidFill>
                  <a:schemeClr val="accent3">
                    <a:lumMod val="85000"/>
                  </a:schemeClr>
                </a:solidFill>
              </a:rPr>
              <a:t>…</a:t>
            </a:r>
            <a:endParaRPr kumimoji="1" lang="ja-JP" altLang="en-US" sz="2000" b="1" dirty="0">
              <a:solidFill>
                <a:schemeClr val="accent3">
                  <a:lumMod val="85000"/>
                </a:schemeClr>
              </a:solidFill>
            </a:endParaRPr>
          </a:p>
        </p:txBody>
      </p:sp>
      <p:sp>
        <p:nvSpPr>
          <p:cNvPr id="33" name="テキスト ボックス 32"/>
          <p:cNvSpPr txBox="1"/>
          <p:nvPr/>
        </p:nvSpPr>
        <p:spPr>
          <a:xfrm>
            <a:off x="8548713" y="4763293"/>
            <a:ext cx="367408" cy="400110"/>
          </a:xfrm>
          <a:prstGeom prst="rect">
            <a:avLst/>
          </a:prstGeom>
          <a:noFill/>
        </p:spPr>
        <p:txBody>
          <a:bodyPr wrap="none" rtlCol="0">
            <a:spAutoFit/>
          </a:bodyPr>
          <a:lstStyle/>
          <a:p>
            <a:r>
              <a:rPr kumimoji="1" lang="en-US" altLang="ja-JP" sz="2000" b="1" dirty="0" smtClean="0">
                <a:solidFill>
                  <a:schemeClr val="accent3">
                    <a:lumMod val="85000"/>
                  </a:schemeClr>
                </a:solidFill>
              </a:rPr>
              <a:t>…</a:t>
            </a:r>
            <a:endParaRPr kumimoji="1" lang="ja-JP" altLang="en-US" sz="2000" b="1" dirty="0">
              <a:solidFill>
                <a:schemeClr val="accent3">
                  <a:lumMod val="85000"/>
                </a:schemeClr>
              </a:solidFill>
            </a:endParaRPr>
          </a:p>
        </p:txBody>
      </p:sp>
      <p:sp>
        <p:nvSpPr>
          <p:cNvPr id="20" name="四角形吹き出し 19"/>
          <p:cNvSpPr/>
          <p:nvPr/>
        </p:nvSpPr>
        <p:spPr>
          <a:xfrm>
            <a:off x="484376" y="3257056"/>
            <a:ext cx="8138924" cy="1894242"/>
          </a:xfrm>
          <a:prstGeom prst="wedgeRectCallout">
            <a:avLst>
              <a:gd name="adj1" fmla="val 48645"/>
              <a:gd name="adj2" fmla="val -20833"/>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グループのアップグレード機能 ≠ 全セッション終了機能</a:t>
            </a:r>
            <a:endParaRPr lang="en-US" altLang="ja-JP" sz="2400" dirty="0" smtClean="0">
              <a:solidFill>
                <a:schemeClr val="tx1"/>
              </a:solidFill>
            </a:endParaRPr>
          </a:p>
          <a:p>
            <a:pPr algn="ctr"/>
            <a:endParaRPr kumimoji="1" lang="en-US" altLang="ja-JP" sz="2400" dirty="0">
              <a:solidFill>
                <a:schemeClr val="tx1"/>
              </a:solidFill>
            </a:endParaRPr>
          </a:p>
          <a:p>
            <a:pPr algn="ctr"/>
            <a:endParaRPr lang="en-US" altLang="ja-JP" sz="2400" dirty="0" smtClean="0">
              <a:solidFill>
                <a:schemeClr val="tx1"/>
              </a:solidFill>
            </a:endParaRPr>
          </a:p>
          <a:p>
            <a:pPr algn="ctr"/>
            <a:endParaRPr kumimoji="1" lang="en-US" altLang="ja-JP" sz="2400" dirty="0" smtClean="0">
              <a:solidFill>
                <a:schemeClr val="tx1"/>
              </a:solidFill>
            </a:endParaRPr>
          </a:p>
        </p:txBody>
      </p:sp>
      <p:sp>
        <p:nvSpPr>
          <p:cNvPr id="21" name="コンテンツ プレースホルダー 2"/>
          <p:cNvSpPr txBox="1">
            <a:spLocks/>
          </p:cNvSpPr>
          <p:nvPr/>
        </p:nvSpPr>
        <p:spPr bwMode="auto">
          <a:xfrm>
            <a:off x="473910" y="4136610"/>
            <a:ext cx="8289090" cy="542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mn-lt"/>
                <a:ea typeface="+mn-ea"/>
                <a:cs typeface="+mn-cs"/>
              </a:defRPr>
            </a:lvl1pPr>
            <a:lvl2pPr marL="557213" indent="-214313" algn="l" rtl="0" eaLnBrk="1" fontAlgn="base" hangingPunct="1">
              <a:spcBef>
                <a:spcPct val="20000"/>
              </a:spcBef>
              <a:spcAft>
                <a:spcPct val="0"/>
              </a:spcAft>
              <a:buChar char="–"/>
              <a:defRPr kumimoji="1" sz="2100" kern="1200">
                <a:solidFill>
                  <a:schemeClr val="tx1"/>
                </a:solidFill>
                <a:latin typeface="+mn-lt"/>
                <a:ea typeface="+mn-ea"/>
                <a:cs typeface="+mn-cs"/>
              </a:defRPr>
            </a:lvl2pPr>
            <a:lvl3pPr marL="857250" indent="-171450" algn="l" rtl="0" eaLnBrk="1" fontAlgn="base" hangingPunct="1">
              <a:spcBef>
                <a:spcPct val="20000"/>
              </a:spcBef>
              <a:spcAft>
                <a:spcPct val="0"/>
              </a:spcAft>
              <a:buChar char="•"/>
              <a:defRPr kumimoji="1" sz="1800" kern="1200">
                <a:solidFill>
                  <a:schemeClr val="tx1"/>
                </a:solidFill>
                <a:latin typeface="+mn-lt"/>
                <a:ea typeface="+mn-ea"/>
                <a:cs typeface="+mn-cs"/>
              </a:defRPr>
            </a:lvl3pPr>
            <a:lvl4pPr marL="1200150" indent="-171450" algn="l" rtl="0" eaLnBrk="1" fontAlgn="base" hangingPunct="1">
              <a:spcBef>
                <a:spcPct val="20000"/>
              </a:spcBef>
              <a:spcAft>
                <a:spcPct val="0"/>
              </a:spcAft>
              <a:buChar char="–"/>
              <a:defRPr kumimoji="1" sz="1500" kern="1200">
                <a:solidFill>
                  <a:schemeClr val="tx1"/>
                </a:solidFill>
                <a:latin typeface="+mn-lt"/>
                <a:ea typeface="+mn-ea"/>
                <a:cs typeface="+mn-cs"/>
              </a:defRPr>
            </a:lvl4pPr>
            <a:lvl5pPr marL="1543050" indent="-171450" algn="l" rtl="0" eaLnBrk="1" fontAlgn="base" hangingPunct="1">
              <a:spcBef>
                <a:spcPct val="20000"/>
              </a:spcBef>
              <a:spcAft>
                <a:spcPct val="0"/>
              </a:spcAft>
              <a:buChar char="»"/>
              <a:defRPr kumimoji="1" sz="15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FontTx/>
              <a:buNone/>
            </a:pPr>
            <a:r>
              <a:rPr lang="ja-JP" altLang="en-US" sz="2200" dirty="0" smtClean="0"/>
              <a:t>　 文法構造は類似していても，使用されている識別子が大きく異なる</a:t>
            </a:r>
            <a:endParaRPr lang="en-US" altLang="ja-JP" sz="2200" dirty="0" smtClean="0"/>
          </a:p>
          <a:p>
            <a:pPr marL="0" indent="0">
              <a:buFontTx/>
              <a:buNone/>
            </a:pPr>
            <a:r>
              <a:rPr lang="ja-JP" altLang="en-US" sz="2200" dirty="0" smtClean="0"/>
              <a:t>→ 識別子情報を利用した検出精度向上が考えられる</a:t>
            </a:r>
            <a:endParaRPr lang="en-US" altLang="ja-JP" sz="2200" dirty="0"/>
          </a:p>
        </p:txBody>
      </p:sp>
    </p:spTree>
    <p:extLst>
      <p:ext uri="{BB962C8B-B14F-4D97-AF65-F5344CB8AC3E}">
        <p14:creationId xmlns:p14="http://schemas.microsoft.com/office/powerpoint/2010/main" val="338364751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想定する運用</a:t>
            </a:r>
            <a:endParaRPr kumimoji="1" lang="ja-JP" altLang="en-US"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26</a:t>
            </a:fld>
            <a:endParaRPr kumimoji="1" lang="ja-JP" altLang="en-US" dirty="0"/>
          </a:p>
        </p:txBody>
      </p:sp>
      <p:sp>
        <p:nvSpPr>
          <p:cNvPr id="8" name="テキスト ボックス 7"/>
          <p:cNvSpPr txBox="1"/>
          <p:nvPr/>
        </p:nvSpPr>
        <p:spPr>
          <a:xfrm>
            <a:off x="1414530" y="2967358"/>
            <a:ext cx="7609776" cy="1323439"/>
          </a:xfrm>
          <a:prstGeom prst="rect">
            <a:avLst/>
          </a:prstGeom>
          <a:noFill/>
        </p:spPr>
        <p:txBody>
          <a:bodyPr wrap="none" rtlCol="0">
            <a:spAutoFit/>
          </a:bodyPr>
          <a:lstStyle/>
          <a:p>
            <a:pPr marL="342900" indent="-342900">
              <a:buFont typeface="Wingdings" panose="05000000000000000000" pitchFamily="2" charset="2"/>
              <a:buChar char="Ø"/>
            </a:pPr>
            <a:r>
              <a:rPr kumimoji="1" lang="ja-JP" altLang="en-US" sz="2000" dirty="0" smtClean="0"/>
              <a:t>始めに</a:t>
            </a:r>
            <a:r>
              <a:rPr kumimoji="1" lang="en-US" altLang="ja-JP" sz="2000" dirty="0" smtClean="0"/>
              <a:t>ILC</a:t>
            </a:r>
            <a:r>
              <a:rPr kumimoji="1" lang="ja-JP" altLang="en-US" sz="2000" dirty="0" err="1" smtClean="0"/>
              <a:t>を提</a:t>
            </a:r>
            <a:r>
              <a:rPr kumimoji="1" lang="ja-JP" altLang="en-US" sz="2000" dirty="0" smtClean="0"/>
              <a:t>示し，時間的コストに余裕があれば本来の</a:t>
            </a:r>
            <a:r>
              <a:rPr kumimoji="1" lang="en-US" altLang="ja-JP" sz="2000" dirty="0" smtClean="0"/>
              <a:t/>
            </a:r>
            <a:br>
              <a:rPr kumimoji="1" lang="en-US" altLang="ja-JP" sz="2000" dirty="0" smtClean="0"/>
            </a:br>
            <a:r>
              <a:rPr kumimoji="1" lang="ja-JP" altLang="en-US" sz="2000" dirty="0" smtClean="0"/>
              <a:t>コードクローンを提示するという</a:t>
            </a:r>
            <a:r>
              <a:rPr kumimoji="1" lang="en-US" altLang="ja-JP" sz="2000" dirty="0" smtClean="0"/>
              <a:t>2</a:t>
            </a:r>
            <a:r>
              <a:rPr kumimoji="1" lang="ja-JP" altLang="en-US" sz="2000" dirty="0" smtClean="0"/>
              <a:t>段階の運用が考えられる</a:t>
            </a:r>
            <a:endParaRPr kumimoji="1" lang="en-US" altLang="ja-JP" sz="2000" dirty="0" smtClean="0"/>
          </a:p>
          <a:p>
            <a:pPr marL="342900" indent="-342900">
              <a:buFont typeface="Wingdings" panose="05000000000000000000" pitchFamily="2" charset="2"/>
              <a:buChar char="Ø"/>
            </a:pPr>
            <a:r>
              <a:rPr lang="ja-JP" altLang="en-US" sz="2000" dirty="0"/>
              <a:t>特</a:t>
            </a:r>
            <a:r>
              <a:rPr lang="ja-JP" altLang="en-US" sz="2000" dirty="0" smtClean="0"/>
              <a:t>に，時間的制約の厳しいウェブアプリケーション開発の現場での</a:t>
            </a:r>
            <a:r>
              <a:rPr lang="en-US" altLang="ja-JP" sz="2000" dirty="0" smtClean="0"/>
              <a:t/>
            </a:r>
            <a:br>
              <a:rPr lang="en-US" altLang="ja-JP" sz="2000" dirty="0" smtClean="0"/>
            </a:br>
            <a:r>
              <a:rPr lang="ja-JP" altLang="en-US" sz="2000" dirty="0" smtClean="0"/>
              <a:t>利用が適していると考えられる</a:t>
            </a:r>
            <a:endParaRPr kumimoji="1" lang="ja-JP" altLang="en-US" sz="2000" dirty="0"/>
          </a:p>
        </p:txBody>
      </p:sp>
      <p:sp>
        <p:nvSpPr>
          <p:cNvPr id="9" name="右矢印 8"/>
          <p:cNvSpPr/>
          <p:nvPr/>
        </p:nvSpPr>
        <p:spPr>
          <a:xfrm>
            <a:off x="846533" y="3042671"/>
            <a:ext cx="504497" cy="394138"/>
          </a:xfrm>
          <a:prstGeom prst="rightArrow">
            <a:avLst/>
          </a:prstGeom>
          <a:solidFill>
            <a:schemeClr val="tx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13" name="Oval 28"/>
          <p:cNvSpPr>
            <a:spLocks noChangeArrowheads="1"/>
          </p:cNvSpPr>
          <p:nvPr/>
        </p:nvSpPr>
        <p:spPr bwMode="auto">
          <a:xfrm>
            <a:off x="5412304" y="5330765"/>
            <a:ext cx="1155593" cy="1152110"/>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dirty="0"/>
          </a:p>
        </p:txBody>
      </p:sp>
      <p:sp>
        <p:nvSpPr>
          <p:cNvPr id="14" name="角丸四角形 13"/>
          <p:cNvSpPr/>
          <p:nvPr/>
        </p:nvSpPr>
        <p:spPr bwMode="auto">
          <a:xfrm>
            <a:off x="5616785" y="4854855"/>
            <a:ext cx="768636" cy="501394"/>
          </a:xfrm>
          <a:prstGeom prst="roundRect">
            <a:avLst/>
          </a:prstGeom>
          <a:noFill/>
          <a:ln>
            <a:no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72000" rIns="91440" bIns="7200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i="0" u="none" strike="noStrike" cap="none" normalizeH="0" baseline="0" dirty="0" smtClean="0">
                <a:ln>
                  <a:noFill/>
                </a:ln>
                <a:solidFill>
                  <a:schemeClr val="tx1"/>
                </a:solidFill>
                <a:effectLst/>
                <a:latin typeface="Times New Roman" pitchFamily="18" charset="0"/>
                <a:ea typeface="ＭＳ Ｐゴシック" pitchFamily="50" charset="-128"/>
              </a:rPr>
              <a:t>ILC1</a:t>
            </a:r>
            <a:endParaRPr kumimoji="0" lang="ja-JP" altLang="en-US" sz="200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15" name="Rectangle 25"/>
          <p:cNvSpPr>
            <a:spLocks noChangeArrowheads="1"/>
          </p:cNvSpPr>
          <p:nvPr/>
        </p:nvSpPr>
        <p:spPr bwMode="auto">
          <a:xfrm>
            <a:off x="5593888" y="5551944"/>
            <a:ext cx="522287" cy="185850"/>
          </a:xfrm>
          <a:prstGeom prst="rect">
            <a:avLst/>
          </a:prstGeom>
          <a:noFill/>
          <a:ln w="19050">
            <a:solidFill>
              <a:srgbClr val="C00000"/>
            </a:solidFill>
            <a:miter lim="800000"/>
            <a:headEnd/>
            <a:tailEnd/>
          </a:ln>
          <a:effectLst/>
          <a:extLst/>
        </p:spPr>
        <p:txBody>
          <a:bodyPr wrap="none" anchor="ctr"/>
          <a:lstStyle/>
          <a:p>
            <a:pPr algn="ctr" eaLnBrk="1" hangingPunct="1"/>
            <a:endParaRPr kumimoji="1" lang="ja-JP" altLang="ja-JP" dirty="0"/>
          </a:p>
        </p:txBody>
      </p:sp>
      <p:sp>
        <p:nvSpPr>
          <p:cNvPr id="16" name="Rectangle 25"/>
          <p:cNvSpPr>
            <a:spLocks noChangeArrowheads="1"/>
          </p:cNvSpPr>
          <p:nvPr/>
        </p:nvSpPr>
        <p:spPr bwMode="auto">
          <a:xfrm>
            <a:off x="5886031" y="5840564"/>
            <a:ext cx="522287" cy="185850"/>
          </a:xfrm>
          <a:prstGeom prst="rect">
            <a:avLst/>
          </a:prstGeom>
          <a:noFill/>
          <a:ln w="19050">
            <a:solidFill>
              <a:srgbClr val="C00000"/>
            </a:solidFill>
            <a:miter lim="800000"/>
            <a:headEnd/>
            <a:tailEnd/>
          </a:ln>
          <a:effectLst/>
        </p:spPr>
        <p:txBody>
          <a:bodyPr wrap="none" anchor="ctr"/>
          <a:lstStyle/>
          <a:p>
            <a:pPr algn="ctr" eaLnBrk="1" hangingPunct="1"/>
            <a:endParaRPr kumimoji="1" lang="ja-JP" altLang="ja-JP" dirty="0"/>
          </a:p>
        </p:txBody>
      </p:sp>
      <p:sp>
        <p:nvSpPr>
          <p:cNvPr id="17" name="Rectangle 25"/>
          <p:cNvSpPr>
            <a:spLocks noChangeArrowheads="1"/>
          </p:cNvSpPr>
          <p:nvPr/>
        </p:nvSpPr>
        <p:spPr bwMode="auto">
          <a:xfrm>
            <a:off x="5739959" y="6125733"/>
            <a:ext cx="522287" cy="185850"/>
          </a:xfrm>
          <a:prstGeom prst="rect">
            <a:avLst/>
          </a:prstGeom>
          <a:noFill/>
          <a:ln w="19050">
            <a:solidFill>
              <a:srgbClr val="C00000"/>
            </a:solidFill>
            <a:miter lim="800000"/>
            <a:headEnd/>
            <a:tailEnd/>
          </a:ln>
          <a:effectLst/>
        </p:spPr>
        <p:txBody>
          <a:bodyPr wrap="none" anchor="ctr"/>
          <a:lstStyle/>
          <a:p>
            <a:pPr algn="ctr" eaLnBrk="1" hangingPunct="1"/>
            <a:endParaRPr kumimoji="1" lang="ja-JP" altLang="ja-JP" dirty="0"/>
          </a:p>
        </p:txBody>
      </p:sp>
      <p:sp>
        <p:nvSpPr>
          <p:cNvPr id="18" name="Oval 28"/>
          <p:cNvSpPr>
            <a:spLocks noChangeArrowheads="1"/>
          </p:cNvSpPr>
          <p:nvPr/>
        </p:nvSpPr>
        <p:spPr bwMode="auto">
          <a:xfrm>
            <a:off x="2509857" y="4795649"/>
            <a:ext cx="1788341" cy="1782951"/>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dirty="0"/>
          </a:p>
        </p:txBody>
      </p:sp>
      <p:sp>
        <p:nvSpPr>
          <p:cNvPr id="19" name="角丸四角形 18"/>
          <p:cNvSpPr/>
          <p:nvPr/>
        </p:nvSpPr>
        <p:spPr bwMode="auto">
          <a:xfrm>
            <a:off x="2555751" y="4369267"/>
            <a:ext cx="1833685" cy="501394"/>
          </a:xfrm>
          <a:prstGeom prst="roundRect">
            <a:avLst/>
          </a:prstGeom>
          <a:noFill/>
          <a:ln>
            <a:no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72000" rIns="91440" bIns="7200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000" i="0" u="none" strike="noStrike" cap="none" normalizeH="0" baseline="0" dirty="0" smtClean="0">
                <a:ln>
                  <a:noFill/>
                </a:ln>
                <a:solidFill>
                  <a:schemeClr val="tx1"/>
                </a:solidFill>
                <a:effectLst/>
                <a:latin typeface="Times New Roman" pitchFamily="18" charset="0"/>
                <a:ea typeface="ＭＳ Ｐゴシック" pitchFamily="50" charset="-128"/>
              </a:rPr>
              <a:t>クローンセット</a:t>
            </a:r>
            <a:r>
              <a:rPr kumimoji="0" lang="en-US" altLang="ja-JP" sz="2000" i="0" u="none" strike="noStrike" cap="none" normalizeH="0" baseline="0" dirty="0" smtClean="0">
                <a:ln>
                  <a:noFill/>
                </a:ln>
                <a:solidFill>
                  <a:schemeClr val="tx1"/>
                </a:solidFill>
                <a:effectLst/>
                <a:latin typeface="Times New Roman" pitchFamily="18" charset="0"/>
                <a:ea typeface="ＭＳ Ｐゴシック" pitchFamily="50" charset="-128"/>
              </a:rPr>
              <a:t>1</a:t>
            </a:r>
            <a:endParaRPr kumimoji="0" lang="ja-JP" altLang="en-US" sz="200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0" name="Rectangle 25"/>
          <p:cNvSpPr>
            <a:spLocks noChangeArrowheads="1"/>
          </p:cNvSpPr>
          <p:nvPr/>
        </p:nvSpPr>
        <p:spPr bwMode="auto">
          <a:xfrm>
            <a:off x="2793919" y="5206536"/>
            <a:ext cx="522287" cy="185850"/>
          </a:xfrm>
          <a:prstGeom prst="rect">
            <a:avLst/>
          </a:prstGeom>
          <a:noFill/>
          <a:ln w="19050">
            <a:solidFill>
              <a:srgbClr val="C00000"/>
            </a:solidFill>
            <a:miter lim="800000"/>
            <a:headEnd/>
            <a:tailEnd/>
          </a:ln>
          <a:effectLst/>
          <a:extLst/>
        </p:spPr>
        <p:txBody>
          <a:bodyPr wrap="none" anchor="ctr"/>
          <a:lstStyle/>
          <a:p>
            <a:pPr algn="ctr" eaLnBrk="1" hangingPunct="1"/>
            <a:endParaRPr kumimoji="1" lang="ja-JP" altLang="ja-JP" dirty="0"/>
          </a:p>
        </p:txBody>
      </p:sp>
      <p:sp>
        <p:nvSpPr>
          <p:cNvPr id="21" name="Rectangle 25"/>
          <p:cNvSpPr>
            <a:spLocks noChangeArrowheads="1"/>
          </p:cNvSpPr>
          <p:nvPr/>
        </p:nvSpPr>
        <p:spPr bwMode="auto">
          <a:xfrm>
            <a:off x="3422010" y="5048764"/>
            <a:ext cx="522287" cy="185850"/>
          </a:xfrm>
          <a:prstGeom prst="rect">
            <a:avLst/>
          </a:prstGeom>
          <a:noFill/>
          <a:ln w="19050">
            <a:solidFill>
              <a:srgbClr val="C00000"/>
            </a:solidFill>
            <a:miter lim="800000"/>
            <a:headEnd/>
            <a:tailEnd/>
          </a:ln>
          <a:effectLst/>
        </p:spPr>
        <p:txBody>
          <a:bodyPr wrap="none" anchor="ctr"/>
          <a:lstStyle/>
          <a:p>
            <a:pPr algn="ctr" eaLnBrk="1" hangingPunct="1"/>
            <a:endParaRPr kumimoji="1" lang="ja-JP" altLang="ja-JP" dirty="0"/>
          </a:p>
        </p:txBody>
      </p:sp>
      <p:sp>
        <p:nvSpPr>
          <p:cNvPr id="22" name="Rectangle 25"/>
          <p:cNvSpPr>
            <a:spLocks noChangeArrowheads="1"/>
          </p:cNvSpPr>
          <p:nvPr/>
        </p:nvSpPr>
        <p:spPr bwMode="auto">
          <a:xfrm>
            <a:off x="3390316" y="5447067"/>
            <a:ext cx="522287" cy="185850"/>
          </a:xfrm>
          <a:prstGeom prst="rect">
            <a:avLst/>
          </a:prstGeom>
          <a:noFill/>
          <a:ln w="19050">
            <a:solidFill>
              <a:srgbClr val="C00000"/>
            </a:solidFill>
            <a:miter lim="800000"/>
            <a:headEnd/>
            <a:tailEnd/>
          </a:ln>
          <a:effectLst/>
        </p:spPr>
        <p:txBody>
          <a:bodyPr wrap="none" anchor="ctr"/>
          <a:lstStyle/>
          <a:p>
            <a:pPr algn="ctr" eaLnBrk="1" hangingPunct="1"/>
            <a:endParaRPr kumimoji="1" lang="ja-JP" altLang="ja-JP" dirty="0"/>
          </a:p>
        </p:txBody>
      </p:sp>
      <p:sp>
        <p:nvSpPr>
          <p:cNvPr id="23" name="Rectangle 25"/>
          <p:cNvSpPr>
            <a:spLocks noChangeArrowheads="1"/>
          </p:cNvSpPr>
          <p:nvPr/>
        </p:nvSpPr>
        <p:spPr bwMode="auto">
          <a:xfrm>
            <a:off x="3621005" y="5834847"/>
            <a:ext cx="522287" cy="185850"/>
          </a:xfrm>
          <a:prstGeom prst="rect">
            <a:avLst/>
          </a:prstGeom>
          <a:noFill/>
          <a:ln w="19050">
            <a:solidFill>
              <a:schemeClr val="tx1"/>
            </a:solidFill>
            <a:miter lim="800000"/>
            <a:headEnd/>
            <a:tailEnd/>
          </a:ln>
          <a:effectLst/>
        </p:spPr>
        <p:txBody>
          <a:bodyPr wrap="none" anchor="ctr"/>
          <a:lstStyle/>
          <a:p>
            <a:pPr algn="ctr" eaLnBrk="1" hangingPunct="1"/>
            <a:endParaRPr kumimoji="1" lang="ja-JP" altLang="ja-JP" dirty="0"/>
          </a:p>
        </p:txBody>
      </p:sp>
      <p:sp>
        <p:nvSpPr>
          <p:cNvPr id="24" name="Rectangle 25"/>
          <p:cNvSpPr>
            <a:spLocks noChangeArrowheads="1"/>
          </p:cNvSpPr>
          <p:nvPr/>
        </p:nvSpPr>
        <p:spPr bwMode="auto">
          <a:xfrm>
            <a:off x="2844719" y="6119089"/>
            <a:ext cx="522287" cy="185850"/>
          </a:xfrm>
          <a:prstGeom prst="rect">
            <a:avLst/>
          </a:prstGeom>
          <a:noFill/>
          <a:ln w="19050">
            <a:solidFill>
              <a:schemeClr val="tx1"/>
            </a:solidFill>
            <a:miter lim="800000"/>
            <a:headEnd/>
            <a:tailEnd/>
          </a:ln>
          <a:effectLst/>
          <a:extLst/>
        </p:spPr>
        <p:txBody>
          <a:bodyPr wrap="none" anchor="ctr"/>
          <a:lstStyle/>
          <a:p>
            <a:pPr algn="ctr" eaLnBrk="1" hangingPunct="1"/>
            <a:endParaRPr kumimoji="1" lang="ja-JP" altLang="ja-JP" dirty="0"/>
          </a:p>
        </p:txBody>
      </p:sp>
      <p:sp>
        <p:nvSpPr>
          <p:cNvPr id="26" name="Rectangle 25"/>
          <p:cNvSpPr>
            <a:spLocks noChangeArrowheads="1"/>
          </p:cNvSpPr>
          <p:nvPr/>
        </p:nvSpPr>
        <p:spPr bwMode="auto">
          <a:xfrm>
            <a:off x="2854958" y="5764893"/>
            <a:ext cx="522287" cy="185850"/>
          </a:xfrm>
          <a:prstGeom prst="rect">
            <a:avLst/>
          </a:prstGeom>
          <a:noFill/>
          <a:ln w="19050">
            <a:solidFill>
              <a:schemeClr val="tx1"/>
            </a:solidFill>
            <a:miter lim="800000"/>
            <a:headEnd/>
            <a:tailEnd/>
          </a:ln>
          <a:effectLst/>
        </p:spPr>
        <p:txBody>
          <a:bodyPr wrap="none" anchor="ctr"/>
          <a:lstStyle/>
          <a:p>
            <a:pPr algn="ctr" eaLnBrk="1" hangingPunct="1"/>
            <a:endParaRPr kumimoji="1" lang="ja-JP" altLang="ja-JP" dirty="0"/>
          </a:p>
        </p:txBody>
      </p:sp>
      <p:sp>
        <p:nvSpPr>
          <p:cNvPr id="27" name="右矢印 26"/>
          <p:cNvSpPr/>
          <p:nvPr/>
        </p:nvSpPr>
        <p:spPr>
          <a:xfrm>
            <a:off x="4665248" y="5620694"/>
            <a:ext cx="504497" cy="394138"/>
          </a:xfrm>
          <a:prstGeom prst="rightArrow">
            <a:avLst/>
          </a:prstGeom>
          <a:solidFill>
            <a:schemeClr val="tx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28" name="角丸四角形 27"/>
          <p:cNvSpPr/>
          <p:nvPr/>
        </p:nvSpPr>
        <p:spPr bwMode="auto">
          <a:xfrm>
            <a:off x="4301316" y="5119300"/>
            <a:ext cx="1202474" cy="501394"/>
          </a:xfrm>
          <a:prstGeom prst="roundRect">
            <a:avLst/>
          </a:prstGeom>
          <a:noFill/>
          <a:ln>
            <a:no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72000" rIns="91440" bIns="7200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i="0" u="none" strike="noStrike" cap="none" normalizeH="0" baseline="0" dirty="0" smtClean="0">
                <a:ln>
                  <a:noFill/>
                </a:ln>
                <a:solidFill>
                  <a:schemeClr val="tx1"/>
                </a:solidFill>
                <a:effectLst/>
                <a:latin typeface="Times New Roman" pitchFamily="18" charset="0"/>
                <a:ea typeface="ＭＳ Ｐゴシック" pitchFamily="50" charset="-128"/>
              </a:rPr>
              <a:t>ILC</a:t>
            </a:r>
            <a:r>
              <a:rPr kumimoji="0" lang="ja-JP" altLang="en-US" sz="2000" i="0" u="none" strike="noStrike" cap="none" normalizeH="0" baseline="0" dirty="0" smtClean="0">
                <a:ln>
                  <a:noFill/>
                </a:ln>
                <a:solidFill>
                  <a:schemeClr val="tx1"/>
                </a:solidFill>
                <a:effectLst/>
                <a:latin typeface="Times New Roman" pitchFamily="18" charset="0"/>
                <a:ea typeface="ＭＳ Ｐゴシック" pitchFamily="50" charset="-128"/>
              </a:rPr>
              <a:t>検出</a:t>
            </a:r>
          </a:p>
        </p:txBody>
      </p:sp>
      <p:cxnSp>
        <p:nvCxnSpPr>
          <p:cNvPr id="29" name="直線矢印コネクタ 28"/>
          <p:cNvCxnSpPr>
            <a:stCxn id="30" idx="1"/>
            <a:endCxn id="15" idx="3"/>
          </p:cNvCxnSpPr>
          <p:nvPr/>
        </p:nvCxnSpPr>
        <p:spPr>
          <a:xfrm flipH="1" flipV="1">
            <a:off x="6116175" y="5644869"/>
            <a:ext cx="1355660" cy="67272"/>
          </a:xfrm>
          <a:prstGeom prst="straightConnector1">
            <a:avLst/>
          </a:prstGeom>
          <a:ln w="3175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pic>
        <p:nvPicPr>
          <p:cNvPr id="30" name="図 2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1835" y="5248555"/>
            <a:ext cx="927172" cy="927172"/>
          </a:xfrm>
          <a:prstGeom prst="rect">
            <a:avLst/>
          </a:prstGeom>
        </p:spPr>
      </p:pic>
      <p:sp>
        <p:nvSpPr>
          <p:cNvPr id="31" name="テキスト ボックス 30"/>
          <p:cNvSpPr txBox="1"/>
          <p:nvPr/>
        </p:nvSpPr>
        <p:spPr>
          <a:xfrm>
            <a:off x="7438877" y="6164502"/>
            <a:ext cx="950520" cy="40011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kumimoji="1" lang="ja-JP" altLang="en-US" sz="2000" dirty="0" smtClean="0"/>
              <a:t>開発者</a:t>
            </a:r>
            <a:endParaRPr kumimoji="1" lang="ja-JP" altLang="en-US" sz="2000" dirty="0"/>
          </a:p>
        </p:txBody>
      </p:sp>
      <p:cxnSp>
        <p:nvCxnSpPr>
          <p:cNvPr id="32" name="直線矢印コネクタ 31"/>
          <p:cNvCxnSpPr>
            <a:stCxn id="30" idx="1"/>
            <a:endCxn id="16" idx="3"/>
          </p:cNvCxnSpPr>
          <p:nvPr/>
        </p:nvCxnSpPr>
        <p:spPr>
          <a:xfrm flipH="1">
            <a:off x="6408318" y="5712141"/>
            <a:ext cx="1063517" cy="221348"/>
          </a:xfrm>
          <a:prstGeom prst="straightConnector1">
            <a:avLst/>
          </a:prstGeom>
          <a:ln w="3175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34" name="直線矢印コネクタ 33"/>
          <p:cNvCxnSpPr>
            <a:stCxn id="30" idx="1"/>
            <a:endCxn id="17" idx="3"/>
          </p:cNvCxnSpPr>
          <p:nvPr/>
        </p:nvCxnSpPr>
        <p:spPr>
          <a:xfrm flipH="1">
            <a:off x="6262246" y="5712141"/>
            <a:ext cx="1209589" cy="506517"/>
          </a:xfrm>
          <a:prstGeom prst="straightConnector1">
            <a:avLst/>
          </a:prstGeom>
          <a:ln w="3175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3" name="テキスト ボックス 2"/>
          <p:cNvSpPr txBox="1"/>
          <p:nvPr/>
        </p:nvSpPr>
        <p:spPr>
          <a:xfrm>
            <a:off x="358359" y="1255874"/>
            <a:ext cx="8342348" cy="830997"/>
          </a:xfrm>
          <a:prstGeom prst="rect">
            <a:avLst/>
          </a:prstGeom>
          <a:noFill/>
        </p:spPr>
        <p:txBody>
          <a:bodyPr wrap="none" rtlCol="0">
            <a:spAutoFit/>
          </a:bodyPr>
          <a:lstStyle/>
          <a:p>
            <a:r>
              <a:rPr kumimoji="1" lang="en-US" altLang="ja-JP" sz="2400" dirty="0" smtClean="0"/>
              <a:t>ILC</a:t>
            </a:r>
            <a:r>
              <a:rPr kumimoji="1" lang="ja-JP" altLang="en-US" sz="2400" dirty="0" err="1" smtClean="0"/>
              <a:t>を検</a:t>
            </a:r>
            <a:r>
              <a:rPr kumimoji="1" lang="ja-JP" altLang="en-US" sz="2400" dirty="0" smtClean="0"/>
              <a:t>出して開発者に提示するだけでは，開発</a:t>
            </a:r>
            <a:r>
              <a:rPr kumimoji="1" lang="en-US" altLang="ja-JP" sz="2400" dirty="0" smtClean="0"/>
              <a:t>/</a:t>
            </a:r>
            <a:r>
              <a:rPr kumimoji="1" lang="ja-JP" altLang="en-US" sz="2400" dirty="0" smtClean="0"/>
              <a:t>保守支援に</a:t>
            </a:r>
            <a:r>
              <a:rPr lang="en-US" altLang="ja-JP" sz="2400" dirty="0" smtClean="0"/>
              <a:t/>
            </a:r>
            <a:br>
              <a:rPr lang="en-US" altLang="ja-JP" sz="2400" dirty="0" smtClean="0"/>
            </a:br>
            <a:r>
              <a:rPr lang="ja-JP" altLang="en-US" sz="2400" dirty="0" smtClean="0"/>
              <a:t>利用可能なコードクローンの提示漏れが発生する可能性がある</a:t>
            </a:r>
            <a:endParaRPr kumimoji="1" lang="en-US" altLang="ja-JP" sz="2400" dirty="0" smtClean="0"/>
          </a:p>
        </p:txBody>
      </p:sp>
      <p:sp>
        <p:nvSpPr>
          <p:cNvPr id="35" name="テキスト ボックス 34"/>
          <p:cNvSpPr txBox="1"/>
          <p:nvPr/>
        </p:nvSpPr>
        <p:spPr>
          <a:xfrm>
            <a:off x="854358" y="2071973"/>
            <a:ext cx="7459286" cy="769441"/>
          </a:xfrm>
          <a:prstGeom prst="rect">
            <a:avLst/>
          </a:prstGeom>
          <a:noFill/>
        </p:spPr>
        <p:txBody>
          <a:bodyPr wrap="none" rtlCol="0">
            <a:spAutoFit/>
          </a:bodyPr>
          <a:lstStyle/>
          <a:p>
            <a:r>
              <a:rPr kumimoji="1" lang="en-US" altLang="ja-JP" sz="2200" dirty="0" smtClean="0"/>
              <a:t>ILC</a:t>
            </a:r>
            <a:r>
              <a:rPr kumimoji="1" lang="ja-JP" altLang="en-US" sz="2200" dirty="0" smtClean="0"/>
              <a:t>検出の際，既存ツールによって検出されるコードクローンの</a:t>
            </a:r>
            <a:r>
              <a:rPr kumimoji="1" lang="en-US" altLang="ja-JP" sz="2200" dirty="0" smtClean="0"/>
              <a:t/>
            </a:r>
            <a:br>
              <a:rPr kumimoji="1" lang="en-US" altLang="ja-JP" sz="2200" dirty="0" smtClean="0"/>
            </a:br>
            <a:r>
              <a:rPr kumimoji="1" lang="ja-JP" altLang="en-US" sz="2200" dirty="0" smtClean="0"/>
              <a:t>大部分は利用されない</a:t>
            </a:r>
            <a:endParaRPr kumimoji="1" lang="en-US" altLang="ja-JP" sz="2200" dirty="0" smtClean="0"/>
          </a:p>
        </p:txBody>
      </p:sp>
    </p:spTree>
    <p:extLst>
      <p:ext uri="{BB962C8B-B14F-4D97-AF65-F5344CB8AC3E}">
        <p14:creationId xmlns:p14="http://schemas.microsoft.com/office/powerpoint/2010/main" val="429061321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想定する運用</a:t>
            </a:r>
            <a:endParaRPr kumimoji="1" lang="ja-JP" altLang="en-US"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27</a:t>
            </a:fld>
            <a:endParaRPr kumimoji="1" lang="ja-JP" altLang="en-US" dirty="0"/>
          </a:p>
        </p:txBody>
      </p:sp>
      <p:sp>
        <p:nvSpPr>
          <p:cNvPr id="8" name="テキスト ボックス 7"/>
          <p:cNvSpPr txBox="1"/>
          <p:nvPr/>
        </p:nvSpPr>
        <p:spPr>
          <a:xfrm>
            <a:off x="1414530" y="2967358"/>
            <a:ext cx="7609776" cy="1323439"/>
          </a:xfrm>
          <a:prstGeom prst="rect">
            <a:avLst/>
          </a:prstGeom>
          <a:noFill/>
        </p:spPr>
        <p:txBody>
          <a:bodyPr wrap="none" rtlCol="0">
            <a:spAutoFit/>
          </a:bodyPr>
          <a:lstStyle/>
          <a:p>
            <a:pPr marL="342900" indent="-342900">
              <a:buFont typeface="Wingdings" panose="05000000000000000000" pitchFamily="2" charset="2"/>
              <a:buChar char="Ø"/>
            </a:pPr>
            <a:r>
              <a:rPr kumimoji="1" lang="ja-JP" altLang="en-US" sz="2000" dirty="0" smtClean="0"/>
              <a:t>始めに</a:t>
            </a:r>
            <a:r>
              <a:rPr kumimoji="1" lang="en-US" altLang="ja-JP" sz="2000" dirty="0" smtClean="0"/>
              <a:t>ILC</a:t>
            </a:r>
            <a:r>
              <a:rPr kumimoji="1" lang="ja-JP" altLang="en-US" sz="2000" dirty="0" err="1" smtClean="0"/>
              <a:t>を提</a:t>
            </a:r>
            <a:r>
              <a:rPr kumimoji="1" lang="ja-JP" altLang="en-US" sz="2000" dirty="0" smtClean="0"/>
              <a:t>示し，時間的コストに余裕があれば本来の</a:t>
            </a:r>
            <a:r>
              <a:rPr kumimoji="1" lang="en-US" altLang="ja-JP" sz="2000" dirty="0" smtClean="0"/>
              <a:t/>
            </a:r>
            <a:br>
              <a:rPr kumimoji="1" lang="en-US" altLang="ja-JP" sz="2000" dirty="0" smtClean="0"/>
            </a:br>
            <a:r>
              <a:rPr kumimoji="1" lang="ja-JP" altLang="en-US" sz="2000" dirty="0" smtClean="0"/>
              <a:t>コードクローンを提示するという</a:t>
            </a:r>
            <a:r>
              <a:rPr kumimoji="1" lang="en-US" altLang="ja-JP" sz="2000" dirty="0" smtClean="0"/>
              <a:t>2</a:t>
            </a:r>
            <a:r>
              <a:rPr kumimoji="1" lang="ja-JP" altLang="en-US" sz="2000" dirty="0" smtClean="0"/>
              <a:t>段階の運用が考えられる</a:t>
            </a:r>
            <a:endParaRPr kumimoji="1" lang="en-US" altLang="ja-JP" sz="2000" dirty="0" smtClean="0"/>
          </a:p>
          <a:p>
            <a:pPr marL="342900" indent="-342900">
              <a:buFont typeface="Wingdings" panose="05000000000000000000" pitchFamily="2" charset="2"/>
              <a:buChar char="Ø"/>
            </a:pPr>
            <a:r>
              <a:rPr lang="ja-JP" altLang="en-US" sz="2000" dirty="0"/>
              <a:t>特</a:t>
            </a:r>
            <a:r>
              <a:rPr lang="ja-JP" altLang="en-US" sz="2000" dirty="0" smtClean="0"/>
              <a:t>に，時間的制約の厳しいウェブアプリケーション開発の現場での</a:t>
            </a:r>
            <a:r>
              <a:rPr lang="en-US" altLang="ja-JP" sz="2000" dirty="0" smtClean="0"/>
              <a:t/>
            </a:r>
            <a:br>
              <a:rPr lang="en-US" altLang="ja-JP" sz="2000" dirty="0" smtClean="0"/>
            </a:br>
            <a:r>
              <a:rPr lang="ja-JP" altLang="en-US" sz="2000" dirty="0" smtClean="0"/>
              <a:t>利用が適していると考えられる</a:t>
            </a:r>
            <a:endParaRPr kumimoji="1" lang="ja-JP" altLang="en-US" sz="2000" dirty="0"/>
          </a:p>
        </p:txBody>
      </p:sp>
      <p:sp>
        <p:nvSpPr>
          <p:cNvPr id="9" name="右矢印 8"/>
          <p:cNvSpPr/>
          <p:nvPr/>
        </p:nvSpPr>
        <p:spPr>
          <a:xfrm>
            <a:off x="846533" y="3042671"/>
            <a:ext cx="504497" cy="394138"/>
          </a:xfrm>
          <a:prstGeom prst="rightArrow">
            <a:avLst/>
          </a:prstGeom>
          <a:solidFill>
            <a:schemeClr val="tx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13" name="Oval 28"/>
          <p:cNvSpPr>
            <a:spLocks noChangeArrowheads="1"/>
          </p:cNvSpPr>
          <p:nvPr/>
        </p:nvSpPr>
        <p:spPr bwMode="auto">
          <a:xfrm>
            <a:off x="5412304" y="5330765"/>
            <a:ext cx="1155593" cy="1152110"/>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dirty="0"/>
          </a:p>
        </p:txBody>
      </p:sp>
      <p:sp>
        <p:nvSpPr>
          <p:cNvPr id="14" name="角丸四角形 13"/>
          <p:cNvSpPr/>
          <p:nvPr/>
        </p:nvSpPr>
        <p:spPr bwMode="auto">
          <a:xfrm>
            <a:off x="5616785" y="4854855"/>
            <a:ext cx="768636" cy="501394"/>
          </a:xfrm>
          <a:prstGeom prst="roundRect">
            <a:avLst/>
          </a:prstGeom>
          <a:noFill/>
          <a:ln>
            <a:no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72000" rIns="91440" bIns="7200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i="0" u="none" strike="noStrike" cap="none" normalizeH="0" baseline="0" dirty="0" smtClean="0">
                <a:ln>
                  <a:noFill/>
                </a:ln>
                <a:solidFill>
                  <a:schemeClr val="tx1"/>
                </a:solidFill>
                <a:effectLst/>
                <a:latin typeface="Times New Roman" pitchFamily="18" charset="0"/>
                <a:ea typeface="ＭＳ Ｐゴシック" pitchFamily="50" charset="-128"/>
              </a:rPr>
              <a:t>ILC1</a:t>
            </a:r>
            <a:endParaRPr kumimoji="0" lang="ja-JP" altLang="en-US" sz="200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15" name="Rectangle 25"/>
          <p:cNvSpPr>
            <a:spLocks noChangeArrowheads="1"/>
          </p:cNvSpPr>
          <p:nvPr/>
        </p:nvSpPr>
        <p:spPr bwMode="auto">
          <a:xfrm>
            <a:off x="5593888" y="5551944"/>
            <a:ext cx="522287" cy="185850"/>
          </a:xfrm>
          <a:prstGeom prst="rect">
            <a:avLst/>
          </a:prstGeom>
          <a:noFill/>
          <a:ln w="19050">
            <a:solidFill>
              <a:srgbClr val="C00000"/>
            </a:solidFill>
            <a:miter lim="800000"/>
            <a:headEnd/>
            <a:tailEnd/>
          </a:ln>
          <a:effectLst/>
          <a:extLst/>
        </p:spPr>
        <p:txBody>
          <a:bodyPr wrap="none" anchor="ctr"/>
          <a:lstStyle/>
          <a:p>
            <a:pPr algn="ctr" eaLnBrk="1" hangingPunct="1"/>
            <a:endParaRPr kumimoji="1" lang="ja-JP" altLang="ja-JP" dirty="0"/>
          </a:p>
        </p:txBody>
      </p:sp>
      <p:sp>
        <p:nvSpPr>
          <p:cNvPr id="16" name="Rectangle 25"/>
          <p:cNvSpPr>
            <a:spLocks noChangeArrowheads="1"/>
          </p:cNvSpPr>
          <p:nvPr/>
        </p:nvSpPr>
        <p:spPr bwMode="auto">
          <a:xfrm>
            <a:off x="5886031" y="5840564"/>
            <a:ext cx="522287" cy="185850"/>
          </a:xfrm>
          <a:prstGeom prst="rect">
            <a:avLst/>
          </a:prstGeom>
          <a:noFill/>
          <a:ln w="19050">
            <a:solidFill>
              <a:srgbClr val="C00000"/>
            </a:solidFill>
            <a:miter lim="800000"/>
            <a:headEnd/>
            <a:tailEnd/>
          </a:ln>
          <a:effectLst/>
        </p:spPr>
        <p:txBody>
          <a:bodyPr wrap="none" anchor="ctr"/>
          <a:lstStyle/>
          <a:p>
            <a:pPr algn="ctr" eaLnBrk="1" hangingPunct="1"/>
            <a:endParaRPr kumimoji="1" lang="ja-JP" altLang="ja-JP" dirty="0"/>
          </a:p>
        </p:txBody>
      </p:sp>
      <p:sp>
        <p:nvSpPr>
          <p:cNvPr id="17" name="Rectangle 25"/>
          <p:cNvSpPr>
            <a:spLocks noChangeArrowheads="1"/>
          </p:cNvSpPr>
          <p:nvPr/>
        </p:nvSpPr>
        <p:spPr bwMode="auto">
          <a:xfrm>
            <a:off x="5739959" y="6125733"/>
            <a:ext cx="522287" cy="185850"/>
          </a:xfrm>
          <a:prstGeom prst="rect">
            <a:avLst/>
          </a:prstGeom>
          <a:noFill/>
          <a:ln w="19050">
            <a:solidFill>
              <a:srgbClr val="C00000"/>
            </a:solidFill>
            <a:miter lim="800000"/>
            <a:headEnd/>
            <a:tailEnd/>
          </a:ln>
          <a:effectLst/>
        </p:spPr>
        <p:txBody>
          <a:bodyPr wrap="none" anchor="ctr"/>
          <a:lstStyle/>
          <a:p>
            <a:pPr algn="ctr" eaLnBrk="1" hangingPunct="1"/>
            <a:endParaRPr kumimoji="1" lang="ja-JP" altLang="ja-JP" dirty="0"/>
          </a:p>
        </p:txBody>
      </p:sp>
      <p:sp>
        <p:nvSpPr>
          <p:cNvPr id="18" name="Oval 28"/>
          <p:cNvSpPr>
            <a:spLocks noChangeArrowheads="1"/>
          </p:cNvSpPr>
          <p:nvPr/>
        </p:nvSpPr>
        <p:spPr bwMode="auto">
          <a:xfrm>
            <a:off x="2509857" y="4795649"/>
            <a:ext cx="1788341" cy="1782951"/>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dirty="0"/>
          </a:p>
        </p:txBody>
      </p:sp>
      <p:sp>
        <p:nvSpPr>
          <p:cNvPr id="19" name="角丸四角形 18"/>
          <p:cNvSpPr/>
          <p:nvPr/>
        </p:nvSpPr>
        <p:spPr bwMode="auto">
          <a:xfrm>
            <a:off x="2555751" y="4369267"/>
            <a:ext cx="1833685" cy="501394"/>
          </a:xfrm>
          <a:prstGeom prst="roundRect">
            <a:avLst/>
          </a:prstGeom>
          <a:noFill/>
          <a:ln>
            <a:no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72000" rIns="91440" bIns="7200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000" i="0" u="none" strike="noStrike" cap="none" normalizeH="0" baseline="0" dirty="0" smtClean="0">
                <a:ln>
                  <a:noFill/>
                </a:ln>
                <a:solidFill>
                  <a:schemeClr val="tx1"/>
                </a:solidFill>
                <a:effectLst/>
                <a:latin typeface="Times New Roman" pitchFamily="18" charset="0"/>
                <a:ea typeface="ＭＳ Ｐゴシック" pitchFamily="50" charset="-128"/>
              </a:rPr>
              <a:t>クローンセット</a:t>
            </a:r>
            <a:r>
              <a:rPr kumimoji="0" lang="en-US" altLang="ja-JP" sz="2000" i="0" u="none" strike="noStrike" cap="none" normalizeH="0" baseline="0" dirty="0" smtClean="0">
                <a:ln>
                  <a:noFill/>
                </a:ln>
                <a:solidFill>
                  <a:schemeClr val="tx1"/>
                </a:solidFill>
                <a:effectLst/>
                <a:latin typeface="Times New Roman" pitchFamily="18" charset="0"/>
                <a:ea typeface="ＭＳ Ｐゴシック" pitchFamily="50" charset="-128"/>
              </a:rPr>
              <a:t>1</a:t>
            </a:r>
            <a:endParaRPr kumimoji="0" lang="ja-JP" altLang="en-US" sz="200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0" name="Rectangle 25"/>
          <p:cNvSpPr>
            <a:spLocks noChangeArrowheads="1"/>
          </p:cNvSpPr>
          <p:nvPr/>
        </p:nvSpPr>
        <p:spPr bwMode="auto">
          <a:xfrm>
            <a:off x="2768519" y="5143036"/>
            <a:ext cx="522287" cy="185850"/>
          </a:xfrm>
          <a:prstGeom prst="rect">
            <a:avLst/>
          </a:prstGeom>
          <a:noFill/>
          <a:ln w="19050">
            <a:solidFill>
              <a:srgbClr val="C00000"/>
            </a:solidFill>
            <a:miter lim="800000"/>
            <a:headEnd/>
            <a:tailEnd/>
          </a:ln>
          <a:effectLst/>
          <a:extLst/>
        </p:spPr>
        <p:txBody>
          <a:bodyPr wrap="none" anchor="ctr"/>
          <a:lstStyle/>
          <a:p>
            <a:pPr algn="ctr" eaLnBrk="1" hangingPunct="1"/>
            <a:endParaRPr kumimoji="1" lang="ja-JP" altLang="ja-JP" dirty="0"/>
          </a:p>
        </p:txBody>
      </p:sp>
      <p:sp>
        <p:nvSpPr>
          <p:cNvPr id="21" name="Rectangle 25"/>
          <p:cNvSpPr>
            <a:spLocks noChangeArrowheads="1"/>
          </p:cNvSpPr>
          <p:nvPr/>
        </p:nvSpPr>
        <p:spPr bwMode="auto">
          <a:xfrm>
            <a:off x="3396610" y="4985264"/>
            <a:ext cx="522287" cy="185850"/>
          </a:xfrm>
          <a:prstGeom prst="rect">
            <a:avLst/>
          </a:prstGeom>
          <a:noFill/>
          <a:ln w="19050">
            <a:solidFill>
              <a:srgbClr val="C00000"/>
            </a:solidFill>
            <a:miter lim="800000"/>
            <a:headEnd/>
            <a:tailEnd/>
          </a:ln>
          <a:effectLst/>
        </p:spPr>
        <p:txBody>
          <a:bodyPr wrap="none" anchor="ctr"/>
          <a:lstStyle/>
          <a:p>
            <a:pPr algn="ctr" eaLnBrk="1" hangingPunct="1"/>
            <a:endParaRPr kumimoji="1" lang="ja-JP" altLang="ja-JP" dirty="0"/>
          </a:p>
        </p:txBody>
      </p:sp>
      <p:sp>
        <p:nvSpPr>
          <p:cNvPr id="22" name="Rectangle 25"/>
          <p:cNvSpPr>
            <a:spLocks noChangeArrowheads="1"/>
          </p:cNvSpPr>
          <p:nvPr/>
        </p:nvSpPr>
        <p:spPr bwMode="auto">
          <a:xfrm>
            <a:off x="3364916" y="5383567"/>
            <a:ext cx="522287" cy="185850"/>
          </a:xfrm>
          <a:prstGeom prst="rect">
            <a:avLst/>
          </a:prstGeom>
          <a:noFill/>
          <a:ln w="19050">
            <a:solidFill>
              <a:srgbClr val="C00000"/>
            </a:solidFill>
            <a:miter lim="800000"/>
            <a:headEnd/>
            <a:tailEnd/>
          </a:ln>
          <a:effectLst/>
        </p:spPr>
        <p:txBody>
          <a:bodyPr wrap="none" anchor="ctr"/>
          <a:lstStyle/>
          <a:p>
            <a:pPr algn="ctr" eaLnBrk="1" hangingPunct="1"/>
            <a:endParaRPr kumimoji="1" lang="ja-JP" altLang="ja-JP" dirty="0"/>
          </a:p>
        </p:txBody>
      </p:sp>
      <p:sp>
        <p:nvSpPr>
          <p:cNvPr id="23" name="Rectangle 25"/>
          <p:cNvSpPr>
            <a:spLocks noChangeArrowheads="1"/>
          </p:cNvSpPr>
          <p:nvPr/>
        </p:nvSpPr>
        <p:spPr bwMode="auto">
          <a:xfrm>
            <a:off x="3621005" y="5745947"/>
            <a:ext cx="522287" cy="185850"/>
          </a:xfrm>
          <a:prstGeom prst="rect">
            <a:avLst/>
          </a:prstGeom>
          <a:noFill/>
          <a:ln w="19050">
            <a:solidFill>
              <a:schemeClr val="tx1"/>
            </a:solidFill>
            <a:miter lim="800000"/>
            <a:headEnd/>
            <a:tailEnd/>
          </a:ln>
          <a:effectLst/>
        </p:spPr>
        <p:txBody>
          <a:bodyPr wrap="none" anchor="ctr"/>
          <a:lstStyle/>
          <a:p>
            <a:pPr algn="ctr" eaLnBrk="1" hangingPunct="1"/>
            <a:endParaRPr kumimoji="1" lang="ja-JP" altLang="ja-JP" dirty="0"/>
          </a:p>
        </p:txBody>
      </p:sp>
      <p:sp>
        <p:nvSpPr>
          <p:cNvPr id="24" name="Rectangle 25"/>
          <p:cNvSpPr>
            <a:spLocks noChangeArrowheads="1"/>
          </p:cNvSpPr>
          <p:nvPr/>
        </p:nvSpPr>
        <p:spPr bwMode="auto">
          <a:xfrm>
            <a:off x="2958557" y="6206051"/>
            <a:ext cx="522287" cy="185850"/>
          </a:xfrm>
          <a:prstGeom prst="rect">
            <a:avLst/>
          </a:prstGeom>
          <a:noFill/>
          <a:ln w="19050">
            <a:solidFill>
              <a:schemeClr val="tx1"/>
            </a:solidFill>
            <a:miter lim="800000"/>
            <a:headEnd/>
            <a:tailEnd/>
          </a:ln>
          <a:effectLst/>
          <a:extLst/>
        </p:spPr>
        <p:txBody>
          <a:bodyPr wrap="none" anchor="ctr"/>
          <a:lstStyle/>
          <a:p>
            <a:pPr algn="ctr" eaLnBrk="1" hangingPunct="1"/>
            <a:endParaRPr kumimoji="1" lang="ja-JP" altLang="ja-JP" dirty="0"/>
          </a:p>
        </p:txBody>
      </p:sp>
      <p:sp>
        <p:nvSpPr>
          <p:cNvPr id="26" name="Rectangle 25"/>
          <p:cNvSpPr>
            <a:spLocks noChangeArrowheads="1"/>
          </p:cNvSpPr>
          <p:nvPr/>
        </p:nvSpPr>
        <p:spPr bwMode="auto">
          <a:xfrm>
            <a:off x="2854958" y="5841093"/>
            <a:ext cx="522287" cy="185850"/>
          </a:xfrm>
          <a:prstGeom prst="rect">
            <a:avLst/>
          </a:prstGeom>
          <a:noFill/>
          <a:ln w="19050">
            <a:solidFill>
              <a:schemeClr val="tx1"/>
            </a:solidFill>
            <a:miter lim="800000"/>
            <a:headEnd/>
            <a:tailEnd/>
          </a:ln>
          <a:effectLst/>
        </p:spPr>
        <p:txBody>
          <a:bodyPr wrap="none" anchor="ctr"/>
          <a:lstStyle/>
          <a:p>
            <a:pPr algn="ctr" eaLnBrk="1" hangingPunct="1"/>
            <a:endParaRPr kumimoji="1" lang="ja-JP" altLang="ja-JP" dirty="0"/>
          </a:p>
        </p:txBody>
      </p:sp>
      <p:sp>
        <p:nvSpPr>
          <p:cNvPr id="27" name="右矢印 26"/>
          <p:cNvSpPr/>
          <p:nvPr/>
        </p:nvSpPr>
        <p:spPr>
          <a:xfrm>
            <a:off x="4665248" y="5620694"/>
            <a:ext cx="504497" cy="394138"/>
          </a:xfrm>
          <a:prstGeom prst="rightArrow">
            <a:avLst/>
          </a:prstGeom>
          <a:solidFill>
            <a:schemeClr val="tx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28" name="角丸四角形 27"/>
          <p:cNvSpPr/>
          <p:nvPr/>
        </p:nvSpPr>
        <p:spPr bwMode="auto">
          <a:xfrm>
            <a:off x="4301316" y="5119300"/>
            <a:ext cx="1202474" cy="501394"/>
          </a:xfrm>
          <a:prstGeom prst="roundRect">
            <a:avLst/>
          </a:prstGeom>
          <a:noFill/>
          <a:ln>
            <a:no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72000" rIns="91440" bIns="7200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i="0" u="none" strike="noStrike" cap="none" normalizeH="0" baseline="0" dirty="0" smtClean="0">
                <a:ln>
                  <a:noFill/>
                </a:ln>
                <a:solidFill>
                  <a:schemeClr val="tx1"/>
                </a:solidFill>
                <a:effectLst/>
                <a:latin typeface="Times New Roman" pitchFamily="18" charset="0"/>
                <a:ea typeface="ＭＳ Ｐゴシック" pitchFamily="50" charset="-128"/>
              </a:rPr>
              <a:t>ILC</a:t>
            </a:r>
            <a:r>
              <a:rPr kumimoji="0" lang="ja-JP" altLang="en-US" sz="2000" i="0" u="none" strike="noStrike" cap="none" normalizeH="0" baseline="0" dirty="0" smtClean="0">
                <a:ln>
                  <a:noFill/>
                </a:ln>
                <a:solidFill>
                  <a:schemeClr val="tx1"/>
                </a:solidFill>
                <a:effectLst/>
                <a:latin typeface="Times New Roman" pitchFamily="18" charset="0"/>
                <a:ea typeface="ＭＳ Ｐゴシック" pitchFamily="50" charset="-128"/>
              </a:rPr>
              <a:t>検出</a:t>
            </a:r>
          </a:p>
        </p:txBody>
      </p:sp>
      <p:cxnSp>
        <p:nvCxnSpPr>
          <p:cNvPr id="33" name="直線矢印コネクタ 32"/>
          <p:cNvCxnSpPr>
            <a:stCxn id="35" idx="3"/>
            <a:endCxn id="23" idx="1"/>
          </p:cNvCxnSpPr>
          <p:nvPr/>
        </p:nvCxnSpPr>
        <p:spPr>
          <a:xfrm>
            <a:off x="1922536" y="5330765"/>
            <a:ext cx="1698469" cy="508107"/>
          </a:xfrm>
          <a:prstGeom prst="straightConnector1">
            <a:avLst/>
          </a:prstGeom>
          <a:ln w="3175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pic>
        <p:nvPicPr>
          <p:cNvPr id="35" name="図 3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5364" y="4867179"/>
            <a:ext cx="927172" cy="927172"/>
          </a:xfrm>
          <a:prstGeom prst="rect">
            <a:avLst/>
          </a:prstGeom>
        </p:spPr>
      </p:pic>
      <p:sp>
        <p:nvSpPr>
          <p:cNvPr id="36" name="テキスト ボックス 35"/>
          <p:cNvSpPr txBox="1"/>
          <p:nvPr/>
        </p:nvSpPr>
        <p:spPr>
          <a:xfrm>
            <a:off x="962406" y="5783126"/>
            <a:ext cx="950520" cy="40011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kumimoji="1" lang="ja-JP" altLang="en-US" sz="2000" dirty="0" smtClean="0"/>
              <a:t>開発者</a:t>
            </a:r>
            <a:endParaRPr kumimoji="1" lang="ja-JP" altLang="en-US" sz="2000" dirty="0"/>
          </a:p>
        </p:txBody>
      </p:sp>
      <p:cxnSp>
        <p:nvCxnSpPr>
          <p:cNvPr id="37" name="直線矢印コネクタ 36"/>
          <p:cNvCxnSpPr>
            <a:stCxn id="35" idx="3"/>
            <a:endCxn id="26" idx="1"/>
          </p:cNvCxnSpPr>
          <p:nvPr/>
        </p:nvCxnSpPr>
        <p:spPr>
          <a:xfrm>
            <a:off x="1922536" y="5330765"/>
            <a:ext cx="932422" cy="603253"/>
          </a:xfrm>
          <a:prstGeom prst="straightConnector1">
            <a:avLst/>
          </a:prstGeom>
          <a:ln w="3175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38" name="直線矢印コネクタ 37"/>
          <p:cNvCxnSpPr>
            <a:stCxn id="35" idx="3"/>
            <a:endCxn id="24" idx="1"/>
          </p:cNvCxnSpPr>
          <p:nvPr/>
        </p:nvCxnSpPr>
        <p:spPr>
          <a:xfrm>
            <a:off x="1922536" y="5330765"/>
            <a:ext cx="1036021" cy="968211"/>
          </a:xfrm>
          <a:prstGeom prst="straightConnector1">
            <a:avLst/>
          </a:prstGeom>
          <a:ln w="3175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29" name="テキスト ボックス 28"/>
          <p:cNvSpPr txBox="1"/>
          <p:nvPr/>
        </p:nvSpPr>
        <p:spPr>
          <a:xfrm>
            <a:off x="358359" y="1255874"/>
            <a:ext cx="8342348" cy="830997"/>
          </a:xfrm>
          <a:prstGeom prst="rect">
            <a:avLst/>
          </a:prstGeom>
          <a:noFill/>
        </p:spPr>
        <p:txBody>
          <a:bodyPr wrap="none" rtlCol="0">
            <a:spAutoFit/>
          </a:bodyPr>
          <a:lstStyle/>
          <a:p>
            <a:r>
              <a:rPr kumimoji="1" lang="en-US" altLang="ja-JP" sz="2400" dirty="0" smtClean="0"/>
              <a:t>ILC</a:t>
            </a:r>
            <a:r>
              <a:rPr kumimoji="1" lang="ja-JP" altLang="en-US" sz="2400" dirty="0" err="1" smtClean="0"/>
              <a:t>を検</a:t>
            </a:r>
            <a:r>
              <a:rPr kumimoji="1" lang="ja-JP" altLang="en-US" sz="2400" dirty="0" smtClean="0"/>
              <a:t>出して開発者に提示するだけでは，開発</a:t>
            </a:r>
            <a:r>
              <a:rPr kumimoji="1" lang="en-US" altLang="ja-JP" sz="2400" dirty="0" smtClean="0"/>
              <a:t>/</a:t>
            </a:r>
            <a:r>
              <a:rPr kumimoji="1" lang="ja-JP" altLang="en-US" sz="2400" dirty="0" smtClean="0"/>
              <a:t>保守支援に</a:t>
            </a:r>
            <a:r>
              <a:rPr lang="en-US" altLang="ja-JP" sz="2400" dirty="0" smtClean="0"/>
              <a:t/>
            </a:r>
            <a:br>
              <a:rPr lang="en-US" altLang="ja-JP" sz="2400" dirty="0" smtClean="0"/>
            </a:br>
            <a:r>
              <a:rPr lang="ja-JP" altLang="en-US" sz="2400" dirty="0" smtClean="0"/>
              <a:t>利用可能なコードクローンの提示漏れが発生する可能性がある</a:t>
            </a:r>
            <a:endParaRPr kumimoji="1" lang="en-US" altLang="ja-JP" sz="2400" dirty="0" smtClean="0"/>
          </a:p>
        </p:txBody>
      </p:sp>
      <p:sp>
        <p:nvSpPr>
          <p:cNvPr id="30" name="テキスト ボックス 29"/>
          <p:cNvSpPr txBox="1"/>
          <p:nvPr/>
        </p:nvSpPr>
        <p:spPr>
          <a:xfrm>
            <a:off x="854358" y="2071973"/>
            <a:ext cx="7459286" cy="769441"/>
          </a:xfrm>
          <a:prstGeom prst="rect">
            <a:avLst/>
          </a:prstGeom>
          <a:noFill/>
        </p:spPr>
        <p:txBody>
          <a:bodyPr wrap="none" rtlCol="0">
            <a:spAutoFit/>
          </a:bodyPr>
          <a:lstStyle/>
          <a:p>
            <a:r>
              <a:rPr kumimoji="1" lang="en-US" altLang="ja-JP" sz="2200" dirty="0" smtClean="0"/>
              <a:t>ILC</a:t>
            </a:r>
            <a:r>
              <a:rPr kumimoji="1" lang="ja-JP" altLang="en-US" sz="2200" dirty="0" smtClean="0"/>
              <a:t>検出の際，既存ツールによって検出されるコードクローンの</a:t>
            </a:r>
            <a:r>
              <a:rPr kumimoji="1" lang="en-US" altLang="ja-JP" sz="2200" dirty="0" smtClean="0"/>
              <a:t/>
            </a:r>
            <a:br>
              <a:rPr kumimoji="1" lang="en-US" altLang="ja-JP" sz="2200" dirty="0" smtClean="0"/>
            </a:br>
            <a:r>
              <a:rPr kumimoji="1" lang="ja-JP" altLang="en-US" sz="2200" dirty="0" smtClean="0"/>
              <a:t>大部分は利用されない</a:t>
            </a:r>
            <a:endParaRPr kumimoji="1" lang="en-US" altLang="ja-JP" sz="2200" dirty="0" smtClean="0"/>
          </a:p>
        </p:txBody>
      </p:sp>
    </p:spTree>
    <p:extLst>
      <p:ext uri="{BB962C8B-B14F-4D97-AF65-F5344CB8AC3E}">
        <p14:creationId xmlns:p14="http://schemas.microsoft.com/office/powerpoint/2010/main" val="323131685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まとめと今後の課題</a:t>
            </a:r>
            <a:endParaRPr kumimoji="1" lang="ja-JP" altLang="en-US" dirty="0"/>
          </a:p>
        </p:txBody>
      </p:sp>
      <p:sp>
        <p:nvSpPr>
          <p:cNvPr id="3" name="コンテンツ プレースホルダー 2"/>
          <p:cNvSpPr>
            <a:spLocks noGrp="1"/>
          </p:cNvSpPr>
          <p:nvPr>
            <p:ph idx="1"/>
          </p:nvPr>
        </p:nvSpPr>
        <p:spPr>
          <a:xfrm>
            <a:off x="368299" y="1196975"/>
            <a:ext cx="8851901" cy="4929188"/>
          </a:xfrm>
        </p:spPr>
        <p:txBody>
          <a:bodyPr/>
          <a:lstStyle/>
          <a:p>
            <a:r>
              <a:rPr kumimoji="1" lang="ja-JP" altLang="en-US" dirty="0" smtClean="0"/>
              <a:t>複数言語ソフトウェアに存在する</a:t>
            </a:r>
            <a:r>
              <a:rPr kumimoji="1" lang="en-US" altLang="ja-JP" dirty="0" smtClean="0"/>
              <a:t>ILC</a:t>
            </a:r>
            <a:r>
              <a:rPr kumimoji="1" lang="ja-JP" altLang="en-US" dirty="0" smtClean="0"/>
              <a:t>を定義</a:t>
            </a:r>
            <a:endParaRPr kumimoji="1" lang="en-US" altLang="ja-JP" dirty="0" smtClean="0"/>
          </a:p>
          <a:p>
            <a:pPr lvl="1">
              <a:buFont typeface="Wingdings" panose="05000000000000000000" pitchFamily="2" charset="2"/>
              <a:buChar char="Ø"/>
            </a:pPr>
            <a:r>
              <a:rPr lang="ja-JP" altLang="en-US" sz="2200" dirty="0" smtClean="0"/>
              <a:t>複数の言語</a:t>
            </a:r>
            <a:r>
              <a:rPr lang="ja-JP" altLang="en-US" sz="2200" dirty="0"/>
              <a:t>で</a:t>
            </a:r>
            <a:r>
              <a:rPr lang="ja-JP" altLang="en-US" sz="2200" dirty="0" smtClean="0"/>
              <a:t>記述されたソースコードを横断するコードクローン</a:t>
            </a:r>
            <a:endParaRPr lang="en-US" altLang="ja-JP" sz="2200" dirty="0" smtClean="0"/>
          </a:p>
          <a:p>
            <a:pPr lvl="1">
              <a:buFont typeface="Wingdings" panose="05000000000000000000" pitchFamily="2" charset="2"/>
              <a:buChar char="Ø"/>
            </a:pPr>
            <a:r>
              <a:rPr lang="ja-JP" altLang="en-US" sz="2200" dirty="0" smtClean="0"/>
              <a:t>実装している機能がまとまったコードクローンを提示することによる，</a:t>
            </a:r>
            <a:r>
              <a:rPr lang="en-US" altLang="ja-JP" sz="2200" dirty="0" smtClean="0"/>
              <a:t/>
            </a:r>
            <a:br>
              <a:rPr lang="en-US" altLang="ja-JP" sz="2200" dirty="0" smtClean="0"/>
            </a:br>
            <a:r>
              <a:rPr lang="ja-JP" altLang="en-US" sz="2200" dirty="0" smtClean="0"/>
              <a:t>開発</a:t>
            </a:r>
            <a:r>
              <a:rPr lang="en-US" altLang="ja-JP" sz="2200" dirty="0" smtClean="0"/>
              <a:t>/</a:t>
            </a:r>
            <a:r>
              <a:rPr lang="ja-JP" altLang="en-US" sz="2200" dirty="0" smtClean="0"/>
              <a:t>保守作業の支援が</a:t>
            </a:r>
            <a:r>
              <a:rPr lang="ja-JP" altLang="en-US" sz="2200" dirty="0"/>
              <a:t>目的</a:t>
            </a:r>
            <a:endParaRPr lang="en-US" altLang="ja-JP" sz="2200" dirty="0" smtClean="0"/>
          </a:p>
          <a:p>
            <a:endParaRPr lang="en-US" altLang="ja-JP" sz="2500" dirty="0"/>
          </a:p>
          <a:p>
            <a:r>
              <a:rPr lang="ja-JP" altLang="en-US" sz="2500" dirty="0" smtClean="0"/>
              <a:t>実際の複数言語ソフトウェアに対してケーススタディを実施</a:t>
            </a:r>
            <a:endParaRPr lang="en-US" altLang="ja-JP" sz="2500" dirty="0" smtClean="0"/>
          </a:p>
          <a:p>
            <a:pPr lvl="1">
              <a:buFont typeface="Wingdings" panose="05000000000000000000" pitchFamily="2" charset="2"/>
              <a:buChar char="Ø"/>
            </a:pPr>
            <a:r>
              <a:rPr lang="ja-JP" altLang="en-US" sz="2200" smtClean="0"/>
              <a:t>計</a:t>
            </a:r>
            <a:r>
              <a:rPr lang="en-US" altLang="ja-JP" sz="2200" smtClean="0"/>
              <a:t>10</a:t>
            </a:r>
            <a:r>
              <a:rPr lang="ja-JP" altLang="en-US" sz="2200" dirty="0" smtClean="0"/>
              <a:t>個の</a:t>
            </a:r>
            <a:r>
              <a:rPr lang="en-US" altLang="ja-JP" sz="2200" dirty="0" smtClean="0"/>
              <a:t>ILC</a:t>
            </a:r>
            <a:r>
              <a:rPr lang="ja-JP" altLang="en-US" sz="2200" dirty="0" smtClean="0"/>
              <a:t>セットを検出</a:t>
            </a:r>
            <a:endParaRPr lang="en-US" altLang="ja-JP" sz="2200" dirty="0" smtClean="0"/>
          </a:p>
          <a:p>
            <a:pPr lvl="1">
              <a:buFont typeface="Wingdings" panose="05000000000000000000" pitchFamily="2" charset="2"/>
              <a:buChar char="Ø"/>
            </a:pPr>
            <a:r>
              <a:rPr lang="ja-JP" altLang="en-US" sz="2200" dirty="0" smtClean="0"/>
              <a:t>類似機能を実装したコード片で構成された</a:t>
            </a:r>
            <a:r>
              <a:rPr lang="en-US" altLang="ja-JP" sz="2200" dirty="0" smtClean="0"/>
              <a:t>ILC</a:t>
            </a:r>
            <a:r>
              <a:rPr lang="ja-JP" altLang="en-US" sz="2200" dirty="0" smtClean="0"/>
              <a:t>を確認</a:t>
            </a:r>
            <a:endParaRPr lang="en-US" altLang="ja-JP" sz="2200" dirty="0" smtClean="0"/>
          </a:p>
          <a:p>
            <a:pPr lvl="1">
              <a:buFont typeface="Wingdings" panose="05000000000000000000" pitchFamily="2" charset="2"/>
              <a:buChar char="Ø"/>
            </a:pPr>
            <a:endParaRPr kumimoji="1" lang="en-US" altLang="ja-JP" sz="2200" dirty="0"/>
          </a:p>
          <a:p>
            <a:r>
              <a:rPr lang="ja-JP" altLang="en-US" dirty="0" smtClean="0"/>
              <a:t>今後の課題</a:t>
            </a:r>
            <a:endParaRPr lang="en-US" altLang="ja-JP" dirty="0" smtClean="0"/>
          </a:p>
          <a:p>
            <a:pPr lvl="1">
              <a:buFont typeface="Wingdings" panose="05000000000000000000" pitchFamily="2" charset="2"/>
              <a:buChar char="Ø"/>
            </a:pPr>
            <a:r>
              <a:rPr lang="ja-JP" altLang="en-US" sz="2200" dirty="0" smtClean="0"/>
              <a:t>検出精度の向上</a:t>
            </a:r>
            <a:endParaRPr lang="en-US" altLang="ja-JP" sz="2200" dirty="0" smtClean="0"/>
          </a:p>
          <a:p>
            <a:pPr lvl="1">
              <a:buFont typeface="Wingdings" panose="05000000000000000000" pitchFamily="2" charset="2"/>
              <a:buChar char="Ø"/>
            </a:pPr>
            <a:r>
              <a:rPr lang="ja-JP" altLang="en-US" sz="2200" dirty="0" smtClean="0"/>
              <a:t>適用対象の拡大</a:t>
            </a:r>
            <a:endParaRPr lang="en-US" altLang="ja-JP" sz="2200" dirty="0" smtClean="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28</a:t>
            </a:fld>
            <a:endParaRPr kumimoji="1" lang="ja-JP" altLang="en-US" dirty="0"/>
          </a:p>
        </p:txBody>
      </p:sp>
    </p:spTree>
    <p:extLst>
      <p:ext uri="{BB962C8B-B14F-4D97-AF65-F5344CB8AC3E}">
        <p14:creationId xmlns:p14="http://schemas.microsoft.com/office/powerpoint/2010/main" val="33749329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コードクローンの利用</a:t>
            </a:r>
            <a:r>
              <a:rPr lang="ja-JP" altLang="en-US" dirty="0"/>
              <a:t>例</a:t>
            </a:r>
            <a:endParaRPr kumimoji="1" lang="ja-JP" altLang="en-US"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3</a:t>
            </a:fld>
            <a:endParaRPr kumimoji="1" lang="ja-JP" altLang="en-US" dirty="0"/>
          </a:p>
        </p:txBody>
      </p:sp>
      <p:sp>
        <p:nvSpPr>
          <p:cNvPr id="5" name="テキスト ボックス 4"/>
          <p:cNvSpPr txBox="1"/>
          <p:nvPr/>
        </p:nvSpPr>
        <p:spPr>
          <a:xfrm>
            <a:off x="317501" y="1143908"/>
            <a:ext cx="4267515" cy="4524315"/>
          </a:xfrm>
          <a:prstGeom prst="rect">
            <a:avLst/>
          </a:prstGeom>
          <a:noFill/>
        </p:spPr>
        <p:txBody>
          <a:bodyPr wrap="none" rtlCol="0">
            <a:spAutoFit/>
          </a:bodyPr>
          <a:lstStyle/>
          <a:p>
            <a:pPr marL="342900" indent="-342900">
              <a:buFont typeface="Arial" panose="020B0604020202020204" pitchFamily="34" charset="0"/>
              <a:buChar char="•"/>
            </a:pPr>
            <a:r>
              <a:rPr kumimoji="1" lang="ja-JP" altLang="en-US" sz="2400" dirty="0" smtClean="0"/>
              <a:t>ライブラリ作成支援</a:t>
            </a:r>
            <a:endParaRPr kumimoji="1" lang="en-US" altLang="ja-JP" sz="2400" dirty="0" smtClean="0"/>
          </a:p>
          <a:p>
            <a:pPr marL="342900" indent="-342900">
              <a:buFont typeface="Arial" panose="020B0604020202020204" pitchFamily="34" charset="0"/>
              <a:buChar char="•"/>
            </a:pPr>
            <a:endParaRPr kumimoji="1" lang="en-US" altLang="ja-JP" sz="2400" dirty="0" smtClean="0"/>
          </a:p>
          <a:p>
            <a:pPr marL="342900" indent="-342900">
              <a:buFont typeface="Arial" panose="020B0604020202020204" pitchFamily="34" charset="0"/>
              <a:buChar char="•"/>
            </a:pPr>
            <a:endParaRPr lang="en-US" altLang="ja-JP" sz="2400" dirty="0"/>
          </a:p>
          <a:p>
            <a:pPr marL="342900" indent="-342900">
              <a:buFont typeface="Arial" panose="020B0604020202020204" pitchFamily="34" charset="0"/>
              <a:buChar char="•"/>
            </a:pPr>
            <a:endParaRPr kumimoji="1" lang="en-US" altLang="ja-JP" sz="2400" dirty="0" smtClean="0"/>
          </a:p>
          <a:p>
            <a:pPr marL="342900" indent="-342900">
              <a:buFont typeface="Arial" panose="020B0604020202020204" pitchFamily="34" charset="0"/>
              <a:buChar char="•"/>
            </a:pPr>
            <a:endParaRPr kumimoji="1" lang="en-US" altLang="ja-JP" sz="2400" dirty="0" smtClean="0"/>
          </a:p>
          <a:p>
            <a:pPr marL="342900" indent="-342900">
              <a:buFont typeface="Arial" panose="020B0604020202020204" pitchFamily="34" charset="0"/>
              <a:buChar char="•"/>
            </a:pPr>
            <a:r>
              <a:rPr lang="ja-JP" altLang="en-US" sz="2400" dirty="0" smtClean="0"/>
              <a:t>ソースコードの同時修正支援</a:t>
            </a:r>
            <a:endParaRPr lang="en-US" altLang="ja-JP" sz="2400" dirty="0" smtClean="0"/>
          </a:p>
          <a:p>
            <a:pPr marL="342900" indent="-342900">
              <a:buFont typeface="Arial" panose="020B0604020202020204" pitchFamily="34" charset="0"/>
              <a:buChar char="•"/>
            </a:pPr>
            <a:endParaRPr kumimoji="1" lang="en-US" altLang="ja-JP" sz="2400" dirty="0"/>
          </a:p>
          <a:p>
            <a:pPr marL="342900" indent="-342900">
              <a:buFont typeface="Arial" panose="020B0604020202020204" pitchFamily="34" charset="0"/>
              <a:buChar char="•"/>
            </a:pPr>
            <a:endParaRPr lang="en-US" altLang="ja-JP" sz="2400" dirty="0" smtClean="0"/>
          </a:p>
          <a:p>
            <a:pPr marL="342900" indent="-342900">
              <a:buFont typeface="Arial" panose="020B0604020202020204" pitchFamily="34" charset="0"/>
              <a:buChar char="•"/>
            </a:pPr>
            <a:endParaRPr kumimoji="1" lang="en-US" altLang="ja-JP" sz="2400" dirty="0"/>
          </a:p>
          <a:p>
            <a:pPr marL="342900" indent="-342900">
              <a:buFont typeface="Arial" panose="020B0604020202020204" pitchFamily="34" charset="0"/>
              <a:buChar char="•"/>
            </a:pPr>
            <a:endParaRPr lang="en-US" altLang="ja-JP" sz="2400" dirty="0" smtClean="0"/>
          </a:p>
          <a:p>
            <a:pPr marL="342900" indent="-342900">
              <a:buFont typeface="Arial" panose="020B0604020202020204" pitchFamily="34" charset="0"/>
              <a:buChar char="•"/>
            </a:pPr>
            <a:endParaRPr kumimoji="1" lang="en-US" altLang="ja-JP" sz="2400" dirty="0"/>
          </a:p>
          <a:p>
            <a:pPr marL="342900" indent="-342900">
              <a:buFont typeface="Arial" panose="020B0604020202020204" pitchFamily="34" charset="0"/>
              <a:buChar char="•"/>
            </a:pPr>
            <a:r>
              <a:rPr lang="ja-JP" altLang="en-US" sz="2400" dirty="0" smtClean="0"/>
              <a:t>コードクローンの集約</a:t>
            </a:r>
            <a:endParaRPr kumimoji="1" lang="en-US" altLang="ja-JP" sz="2400" dirty="0" smtClean="0"/>
          </a:p>
        </p:txBody>
      </p:sp>
      <p:sp>
        <p:nvSpPr>
          <p:cNvPr id="18" name="テキスト ボックス 17"/>
          <p:cNvSpPr txBox="1"/>
          <p:nvPr/>
        </p:nvSpPr>
        <p:spPr>
          <a:xfrm>
            <a:off x="762001" y="1651739"/>
            <a:ext cx="6298519" cy="1107996"/>
          </a:xfrm>
          <a:prstGeom prst="rect">
            <a:avLst/>
          </a:prstGeom>
          <a:noFill/>
        </p:spPr>
        <p:txBody>
          <a:bodyPr wrap="none" rtlCol="0">
            <a:spAutoFit/>
          </a:bodyPr>
          <a:lstStyle/>
          <a:p>
            <a:pPr marL="342900" indent="-342900">
              <a:buFont typeface="Wingdings" panose="05000000000000000000" pitchFamily="2" charset="2"/>
              <a:buChar char="Ø"/>
            </a:pPr>
            <a:r>
              <a:rPr kumimoji="1" lang="ja-JP" altLang="en-US" sz="2200" dirty="0" smtClean="0"/>
              <a:t>コードクローン</a:t>
            </a:r>
            <a:r>
              <a:rPr kumimoji="1" lang="en-US" altLang="ja-JP" sz="2200" dirty="0" smtClean="0"/>
              <a:t>=</a:t>
            </a:r>
            <a:r>
              <a:rPr lang="ja-JP" altLang="en-US" sz="2200" dirty="0"/>
              <a:t>頻繁</a:t>
            </a:r>
            <a:r>
              <a:rPr lang="ja-JP" altLang="en-US" sz="2200" dirty="0" smtClean="0"/>
              <a:t>に出現す</a:t>
            </a:r>
            <a:r>
              <a:rPr kumimoji="1" lang="ja-JP" altLang="en-US" sz="2200" dirty="0" smtClean="0"/>
              <a:t>るモジュール</a:t>
            </a:r>
            <a:endParaRPr kumimoji="1" lang="en-US" altLang="ja-JP" sz="2200" dirty="0" smtClean="0"/>
          </a:p>
          <a:p>
            <a:pPr marL="342900" indent="-342900">
              <a:buFont typeface="Wingdings" panose="05000000000000000000" pitchFamily="2" charset="2"/>
              <a:buChar char="Ø"/>
            </a:pPr>
            <a:r>
              <a:rPr kumimoji="1" lang="ja-JP" altLang="en-US" sz="2200" dirty="0" smtClean="0"/>
              <a:t>コードクローン</a:t>
            </a:r>
            <a:r>
              <a:rPr lang="ja-JP" altLang="en-US" sz="2200" dirty="0" smtClean="0"/>
              <a:t>に基づいてラ</a:t>
            </a:r>
            <a:r>
              <a:rPr kumimoji="1" lang="ja-JP" altLang="en-US" sz="2200" dirty="0" smtClean="0"/>
              <a:t>イブラリを作成して，</a:t>
            </a:r>
            <a:r>
              <a:rPr lang="en-US" altLang="ja-JP" sz="2200" dirty="0"/>
              <a:t/>
            </a:r>
            <a:br>
              <a:rPr lang="en-US" altLang="ja-JP" sz="2200" dirty="0"/>
            </a:br>
            <a:r>
              <a:rPr kumimoji="1" lang="ja-JP" altLang="en-US" sz="2200" dirty="0" smtClean="0"/>
              <a:t>次回以降の開発で再利用</a:t>
            </a:r>
            <a:endParaRPr kumimoji="1" lang="en-US" altLang="ja-JP" sz="2200" dirty="0" smtClean="0"/>
          </a:p>
        </p:txBody>
      </p:sp>
      <p:sp>
        <p:nvSpPr>
          <p:cNvPr id="22" name="テキスト ボックス 21"/>
          <p:cNvSpPr txBox="1"/>
          <p:nvPr/>
        </p:nvSpPr>
        <p:spPr>
          <a:xfrm>
            <a:off x="762001" y="3452232"/>
            <a:ext cx="7391767" cy="1107996"/>
          </a:xfrm>
          <a:prstGeom prst="rect">
            <a:avLst/>
          </a:prstGeom>
          <a:noFill/>
        </p:spPr>
        <p:txBody>
          <a:bodyPr wrap="none" rtlCol="0">
            <a:spAutoFit/>
          </a:bodyPr>
          <a:lstStyle/>
          <a:p>
            <a:pPr marL="342900" indent="-342900">
              <a:buFont typeface="Wingdings" panose="05000000000000000000" pitchFamily="2" charset="2"/>
              <a:buChar char="Ø"/>
            </a:pPr>
            <a:r>
              <a:rPr lang="ja-JP" altLang="en-US" sz="2200" dirty="0" smtClean="0"/>
              <a:t>コード</a:t>
            </a:r>
            <a:r>
              <a:rPr lang="ja-JP" altLang="en-US" sz="2200" dirty="0"/>
              <a:t>片</a:t>
            </a:r>
            <a:r>
              <a:rPr lang="ja-JP" altLang="en-US" sz="2200" dirty="0" smtClean="0"/>
              <a:t>に修正を加えた</a:t>
            </a:r>
            <a:r>
              <a:rPr lang="ja-JP" altLang="en-US" sz="2200" dirty="0"/>
              <a:t>際</a:t>
            </a:r>
            <a:r>
              <a:rPr lang="ja-JP" altLang="en-US" sz="2200" dirty="0" smtClean="0"/>
              <a:t>は，類似したコード片に対しても</a:t>
            </a:r>
            <a:r>
              <a:rPr lang="en-US" altLang="ja-JP" sz="2200" dirty="0" smtClean="0"/>
              <a:t/>
            </a:r>
            <a:br>
              <a:rPr lang="en-US" altLang="ja-JP" sz="2200" dirty="0" smtClean="0"/>
            </a:br>
            <a:r>
              <a:rPr lang="ja-JP" altLang="en-US" sz="2200" dirty="0" smtClean="0"/>
              <a:t>同様の修正の検討が必要</a:t>
            </a:r>
            <a:r>
              <a:rPr lang="en-US" altLang="ja-JP" sz="2200" dirty="0"/>
              <a:t/>
            </a:r>
            <a:br>
              <a:rPr lang="en-US" altLang="ja-JP" sz="2200" dirty="0"/>
            </a:br>
            <a:r>
              <a:rPr lang="ja-JP" altLang="en-US" sz="2200" dirty="0" smtClean="0"/>
              <a:t>　　</a:t>
            </a:r>
            <a:r>
              <a:rPr lang="ja-JP" altLang="en-US" sz="2000" dirty="0" smtClean="0"/>
              <a:t>修正漏れはバグの原因となる恐れ</a:t>
            </a:r>
            <a:endParaRPr lang="en-US" altLang="ja-JP" sz="2200" dirty="0" smtClean="0"/>
          </a:p>
        </p:txBody>
      </p:sp>
      <p:sp>
        <p:nvSpPr>
          <p:cNvPr id="7" name="テキスト ボックス 6"/>
          <p:cNvSpPr txBox="1"/>
          <p:nvPr/>
        </p:nvSpPr>
        <p:spPr>
          <a:xfrm>
            <a:off x="723901" y="5668223"/>
            <a:ext cx="7880684" cy="769441"/>
          </a:xfrm>
          <a:prstGeom prst="rect">
            <a:avLst/>
          </a:prstGeom>
          <a:noFill/>
        </p:spPr>
        <p:txBody>
          <a:bodyPr wrap="none" rtlCol="0">
            <a:spAutoFit/>
          </a:bodyPr>
          <a:lstStyle/>
          <a:p>
            <a:r>
              <a:rPr kumimoji="1" lang="ja-JP" altLang="en-US" sz="2200" dirty="0" smtClean="0"/>
              <a:t>　　コードクローンを</a:t>
            </a:r>
            <a:r>
              <a:rPr kumimoji="1" lang="en-US" altLang="ja-JP" sz="2200" dirty="0" smtClean="0"/>
              <a:t>1</a:t>
            </a:r>
            <a:r>
              <a:rPr kumimoji="1" lang="ja-JP" altLang="en-US" sz="2200" dirty="0" err="1" smtClean="0"/>
              <a:t>つの</a:t>
            </a:r>
            <a:r>
              <a:rPr kumimoji="1" lang="ja-JP" altLang="en-US" sz="2200" dirty="0" smtClean="0"/>
              <a:t>モジュールにまとめ，保守作業の対象を</a:t>
            </a:r>
            <a:r>
              <a:rPr kumimoji="1" lang="en-US" altLang="ja-JP" sz="2200" dirty="0" smtClean="0"/>
              <a:t/>
            </a:r>
            <a:br>
              <a:rPr kumimoji="1" lang="en-US" altLang="ja-JP" sz="2200" dirty="0" smtClean="0"/>
            </a:br>
            <a:r>
              <a:rPr kumimoji="1" lang="ja-JP" altLang="en-US" sz="2200" dirty="0" smtClean="0"/>
              <a:t>　　減らすことで保守作業効率が向上</a:t>
            </a:r>
            <a:endParaRPr kumimoji="1" lang="en-US" altLang="ja-JP" sz="2200" dirty="0" smtClean="0"/>
          </a:p>
        </p:txBody>
      </p:sp>
      <p:sp>
        <p:nvSpPr>
          <p:cNvPr id="8" name="テキスト ボックス 7"/>
          <p:cNvSpPr txBox="1"/>
          <p:nvPr/>
        </p:nvSpPr>
        <p:spPr>
          <a:xfrm>
            <a:off x="762001" y="4586275"/>
            <a:ext cx="7907934" cy="430887"/>
          </a:xfrm>
          <a:prstGeom prst="rect">
            <a:avLst/>
          </a:prstGeom>
          <a:noFill/>
        </p:spPr>
        <p:txBody>
          <a:bodyPr wrap="none" rtlCol="0">
            <a:spAutoFit/>
          </a:bodyPr>
          <a:lstStyle/>
          <a:p>
            <a:pPr marL="342900" indent="-342900">
              <a:buFont typeface="Wingdings" panose="05000000000000000000" pitchFamily="2" charset="2"/>
              <a:buChar char="Ø"/>
            </a:pPr>
            <a:r>
              <a:rPr kumimoji="1" lang="ja-JP" altLang="en-US" sz="2200" dirty="0" smtClean="0"/>
              <a:t>コードクローンを管理しておくことで，同時修正の検討が容易化</a:t>
            </a:r>
            <a:endParaRPr kumimoji="1" lang="en-US" altLang="ja-JP" sz="2200" dirty="0" smtClean="0"/>
          </a:p>
        </p:txBody>
      </p:sp>
    </p:spTree>
    <p:extLst>
      <p:ext uri="{BB962C8B-B14F-4D97-AF65-F5344CB8AC3E}">
        <p14:creationId xmlns:p14="http://schemas.microsoft.com/office/powerpoint/2010/main" val="34724073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既存のコードクローン検出</a:t>
            </a:r>
            <a:endParaRPr kumimoji="1" lang="ja-JP" altLang="en-US"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4</a:t>
            </a:fld>
            <a:endParaRPr kumimoji="1" lang="ja-JP" altLang="en-US" dirty="0"/>
          </a:p>
        </p:txBody>
      </p:sp>
      <p:sp>
        <p:nvSpPr>
          <p:cNvPr id="5" name="テキスト ボックス 4"/>
          <p:cNvSpPr txBox="1"/>
          <p:nvPr/>
        </p:nvSpPr>
        <p:spPr>
          <a:xfrm>
            <a:off x="292101" y="1143908"/>
            <a:ext cx="8744702" cy="1200329"/>
          </a:xfrm>
          <a:prstGeom prst="rect">
            <a:avLst/>
          </a:prstGeom>
          <a:noFill/>
        </p:spPr>
        <p:txBody>
          <a:bodyPr wrap="none" rtlCol="0">
            <a:spAutoFit/>
          </a:bodyPr>
          <a:lstStyle/>
          <a:p>
            <a:pPr marL="342900" indent="-342900">
              <a:buFont typeface="Arial" panose="020B0604020202020204" pitchFamily="34" charset="0"/>
              <a:buChar char="•"/>
            </a:pPr>
            <a:r>
              <a:rPr lang="ja-JP" altLang="en-US" sz="2400" dirty="0" smtClean="0"/>
              <a:t>既存のコードクローン検出に関する研究の対象は，</a:t>
            </a:r>
            <a:r>
              <a:rPr kumimoji="1" lang="ja-JP" altLang="en-US" sz="2400" dirty="0" smtClean="0"/>
              <a:t>単一の</a:t>
            </a:r>
            <a:r>
              <a:rPr kumimoji="1" lang="en-US" altLang="ja-JP" sz="2400" dirty="0" smtClean="0"/>
              <a:t/>
            </a:r>
            <a:br>
              <a:rPr kumimoji="1" lang="en-US" altLang="ja-JP" sz="2400" dirty="0" smtClean="0"/>
            </a:br>
            <a:r>
              <a:rPr lang="ja-JP" altLang="en-US" sz="2400" dirty="0" smtClean="0"/>
              <a:t>プログラミング</a:t>
            </a:r>
            <a:r>
              <a:rPr kumimoji="1" lang="ja-JP" altLang="en-US" sz="2400" dirty="0" smtClean="0"/>
              <a:t>言語</a:t>
            </a:r>
            <a:r>
              <a:rPr kumimoji="1" lang="en-US" altLang="ja-JP" sz="2400" dirty="0" smtClean="0"/>
              <a:t>(</a:t>
            </a:r>
            <a:r>
              <a:rPr kumimoji="1" lang="ja-JP" altLang="en-US" sz="2400" dirty="0" smtClean="0"/>
              <a:t>以降，言語</a:t>
            </a:r>
            <a:r>
              <a:rPr kumimoji="1" lang="en-US" altLang="ja-JP" sz="2400" dirty="0" smtClean="0"/>
              <a:t>)</a:t>
            </a:r>
            <a:r>
              <a:rPr kumimoji="1" lang="ja-JP" altLang="en-US" sz="2400" dirty="0" smtClean="0"/>
              <a:t>で記述されたソフトウェア</a:t>
            </a:r>
            <a:r>
              <a:rPr lang="ja-JP" altLang="en-US" sz="2400" dirty="0" smtClean="0"/>
              <a:t>が中心</a:t>
            </a:r>
            <a:r>
              <a:rPr lang="en-US" altLang="ja-JP" sz="2400" dirty="0"/>
              <a:t/>
            </a:r>
            <a:br>
              <a:rPr lang="en-US" altLang="ja-JP" sz="2400" dirty="0"/>
            </a:br>
            <a:endParaRPr kumimoji="1" lang="en-US" altLang="ja-JP" sz="2400" dirty="0" smtClean="0"/>
          </a:p>
        </p:txBody>
      </p:sp>
      <p:sp>
        <p:nvSpPr>
          <p:cNvPr id="22" name="テキスト ボックス 21"/>
          <p:cNvSpPr txBox="1"/>
          <p:nvPr/>
        </p:nvSpPr>
        <p:spPr>
          <a:xfrm>
            <a:off x="292100" y="2067631"/>
            <a:ext cx="9016999" cy="830997"/>
          </a:xfrm>
          <a:prstGeom prst="rect">
            <a:avLst/>
          </a:prstGeom>
          <a:noFill/>
        </p:spPr>
        <p:txBody>
          <a:bodyPr wrap="square" rtlCol="0">
            <a:spAutoFit/>
          </a:bodyPr>
          <a:lstStyle/>
          <a:p>
            <a:pPr marL="342900" indent="-342900">
              <a:buFont typeface="Arial" panose="020B0604020202020204" pitchFamily="34" charset="0"/>
              <a:buChar char="•"/>
            </a:pPr>
            <a:r>
              <a:rPr kumimoji="1" lang="ja-JP" altLang="en-US" sz="2400" dirty="0" smtClean="0"/>
              <a:t>複数言語を組合わせて，複雑な機能を持つソフトウェアが</a:t>
            </a:r>
            <a:r>
              <a:rPr kumimoji="1" lang="en-US" altLang="ja-JP" sz="2400" dirty="0" smtClean="0"/>
              <a:t/>
            </a:r>
            <a:br>
              <a:rPr kumimoji="1" lang="en-US" altLang="ja-JP" sz="2400" dirty="0" smtClean="0"/>
            </a:br>
            <a:r>
              <a:rPr kumimoji="1" lang="ja-JP" altLang="en-US" sz="2400" dirty="0" smtClean="0"/>
              <a:t>開発されている現状</a:t>
            </a:r>
            <a:r>
              <a:rPr kumimoji="1" lang="en-US" altLang="ja-JP" dirty="0" smtClean="0"/>
              <a:t>[1]</a:t>
            </a:r>
            <a:r>
              <a:rPr kumimoji="1" lang="ja-JP" altLang="en-US" sz="2400" dirty="0" smtClean="0"/>
              <a:t>に対して不適切</a:t>
            </a:r>
            <a:endParaRPr kumimoji="1" lang="en-US" altLang="ja-JP" sz="2400" dirty="0" smtClean="0"/>
          </a:p>
        </p:txBody>
      </p:sp>
      <p:sp>
        <p:nvSpPr>
          <p:cNvPr id="11" name="テキスト ボックス 10"/>
          <p:cNvSpPr txBox="1"/>
          <p:nvPr/>
        </p:nvSpPr>
        <p:spPr>
          <a:xfrm>
            <a:off x="92215" y="6078110"/>
            <a:ext cx="8962886" cy="276999"/>
          </a:xfrm>
          <a:prstGeom prst="rect">
            <a:avLst/>
          </a:prstGeom>
          <a:solidFill>
            <a:srgbClr val="FFFFCC"/>
          </a:solidFill>
          <a:ln>
            <a:solidFill>
              <a:schemeClr val="tx1"/>
            </a:solidFill>
          </a:ln>
        </p:spPr>
        <p:txBody>
          <a:bodyPr wrap="square" rtlCol="0">
            <a:spAutoFit/>
          </a:bodyPr>
          <a:lstStyle/>
          <a:p>
            <a:r>
              <a:rPr kumimoji="1" lang="en-US" altLang="ja-JP" sz="1200" dirty="0" smtClean="0"/>
              <a:t>[1</a:t>
            </a:r>
            <a:r>
              <a:rPr lang="en-US" altLang="ja-JP" sz="1200" dirty="0" smtClean="0"/>
              <a:t>] </a:t>
            </a:r>
            <a:r>
              <a:rPr lang="en-US" altLang="ja-JP" sz="1200" dirty="0" err="1" smtClean="0"/>
              <a:t>Kochhar</a:t>
            </a:r>
            <a:r>
              <a:rPr lang="en-US" altLang="ja-JP" sz="1200" dirty="0" smtClean="0"/>
              <a:t>, P. S. et al. ”A Large Scale Study of Multiple Programming Languages and Code Quality”, SANER’16</a:t>
            </a:r>
          </a:p>
        </p:txBody>
      </p:sp>
      <p:sp>
        <p:nvSpPr>
          <p:cNvPr id="12" name="テキスト ボックス 11"/>
          <p:cNvSpPr txBox="1"/>
          <p:nvPr/>
        </p:nvSpPr>
        <p:spPr>
          <a:xfrm>
            <a:off x="906717" y="3210825"/>
            <a:ext cx="8148384" cy="461665"/>
          </a:xfrm>
          <a:prstGeom prst="rect">
            <a:avLst/>
          </a:prstGeom>
          <a:noFill/>
        </p:spPr>
        <p:txBody>
          <a:bodyPr wrap="none" rtlCol="0">
            <a:spAutoFit/>
          </a:bodyPr>
          <a:lstStyle/>
          <a:p>
            <a:r>
              <a:rPr kumimoji="1" lang="ja-JP" altLang="en-US" sz="2400" dirty="0" smtClean="0"/>
              <a:t>単一言語</a:t>
            </a:r>
            <a:r>
              <a:rPr lang="ja-JP" altLang="en-US" sz="2400" dirty="0" smtClean="0"/>
              <a:t>に限定してしまうことで</a:t>
            </a:r>
            <a:r>
              <a:rPr kumimoji="1" lang="ja-JP" altLang="en-US" sz="2400" dirty="0" smtClean="0"/>
              <a:t>不都合が生じる可能性がある</a:t>
            </a:r>
            <a:endParaRPr kumimoji="1" lang="en-US" altLang="ja-JP" sz="2400" dirty="0" smtClean="0"/>
          </a:p>
        </p:txBody>
      </p:sp>
      <p:sp>
        <p:nvSpPr>
          <p:cNvPr id="8" name="右矢印 7"/>
          <p:cNvSpPr/>
          <p:nvPr/>
        </p:nvSpPr>
        <p:spPr>
          <a:xfrm>
            <a:off x="402220" y="3244588"/>
            <a:ext cx="504497" cy="394138"/>
          </a:xfrm>
          <a:prstGeom prst="rightArrow">
            <a:avLst/>
          </a:prstGeom>
          <a:solidFill>
            <a:schemeClr val="tx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Tree>
    <p:extLst>
      <p:ext uri="{BB962C8B-B14F-4D97-AF65-F5344CB8AC3E}">
        <p14:creationId xmlns:p14="http://schemas.microsoft.com/office/powerpoint/2010/main" val="17492133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研究</a:t>
            </a:r>
            <a:r>
              <a:rPr lang="ja-JP" altLang="en-US" dirty="0"/>
              <a:t>概要</a:t>
            </a:r>
            <a:endParaRPr lang="en-US" altLang="ja-JP" dirty="0"/>
          </a:p>
        </p:txBody>
      </p:sp>
      <p:sp>
        <p:nvSpPr>
          <p:cNvPr id="3" name="コンテンツ プレースホルダー 2"/>
          <p:cNvSpPr>
            <a:spLocks noGrp="1"/>
          </p:cNvSpPr>
          <p:nvPr>
            <p:ph idx="1"/>
          </p:nvPr>
        </p:nvSpPr>
        <p:spPr>
          <a:xfrm>
            <a:off x="457199" y="1196975"/>
            <a:ext cx="8686801" cy="4929188"/>
          </a:xfrm>
        </p:spPr>
        <p:txBody>
          <a:bodyPr/>
          <a:lstStyle/>
          <a:p>
            <a:r>
              <a:rPr kumimoji="1" lang="en-US" altLang="ja-JP" dirty="0" smtClean="0"/>
              <a:t>Inter-Language Clone (ILC) </a:t>
            </a:r>
            <a:r>
              <a:rPr lang="ja-JP" altLang="en-US" dirty="0" smtClean="0"/>
              <a:t>の</a:t>
            </a:r>
            <a:r>
              <a:rPr kumimoji="1" lang="ja-JP" altLang="en-US" dirty="0" smtClean="0"/>
              <a:t>定義</a:t>
            </a:r>
            <a:endParaRPr lang="en-US" altLang="ja-JP" dirty="0"/>
          </a:p>
          <a:p>
            <a:pPr lvl="1">
              <a:buFont typeface="Wingdings" panose="05000000000000000000" pitchFamily="2" charset="2"/>
              <a:buChar char="Ø"/>
            </a:pPr>
            <a:r>
              <a:rPr lang="ja-JP" altLang="en-US" sz="2200" dirty="0" smtClean="0"/>
              <a:t>複数言語ソフトウェアにおける，異なる言語で記述された</a:t>
            </a:r>
            <a:r>
              <a:rPr lang="en-US" altLang="ja-JP" sz="2200" dirty="0" smtClean="0"/>
              <a:t/>
            </a:r>
            <a:br>
              <a:rPr lang="en-US" altLang="ja-JP" sz="2200" dirty="0" smtClean="0"/>
            </a:br>
            <a:r>
              <a:rPr lang="ja-JP" altLang="en-US" sz="2200" dirty="0" smtClean="0"/>
              <a:t>ソースコードを横断するコードクローンを</a:t>
            </a:r>
            <a:r>
              <a:rPr lang="en-US" altLang="ja-JP" sz="2200" dirty="0" smtClean="0"/>
              <a:t>ILC</a:t>
            </a:r>
            <a:r>
              <a:rPr lang="ja-JP" altLang="en-US" sz="2200" dirty="0" smtClean="0"/>
              <a:t>として定義</a:t>
            </a:r>
            <a:endParaRPr lang="en-US" altLang="ja-JP" sz="2200" dirty="0" smtClean="0"/>
          </a:p>
          <a:p>
            <a:pPr lvl="1">
              <a:buFont typeface="Wingdings" panose="05000000000000000000" pitchFamily="2" charset="2"/>
              <a:buChar char="Ø"/>
            </a:pPr>
            <a:r>
              <a:rPr lang="ja-JP" altLang="en-US" sz="2200" dirty="0" smtClean="0"/>
              <a:t>類似機能を実装したコード片をコードクローンとして</a:t>
            </a:r>
            <a:r>
              <a:rPr lang="en-US" altLang="ja-JP" sz="2200" dirty="0" smtClean="0"/>
              <a:t/>
            </a:r>
            <a:br>
              <a:rPr lang="en-US" altLang="ja-JP" sz="2200" dirty="0" smtClean="0"/>
            </a:br>
            <a:r>
              <a:rPr lang="ja-JP" altLang="en-US" sz="2200" dirty="0" smtClean="0"/>
              <a:t>開発者に提示できるとい</a:t>
            </a:r>
            <a:r>
              <a:rPr lang="ja-JP" altLang="en-US" sz="2200" dirty="0"/>
              <a:t>う</a:t>
            </a:r>
            <a:r>
              <a:rPr lang="ja-JP" altLang="en-US" sz="2200" dirty="0" smtClean="0"/>
              <a:t>強み</a:t>
            </a:r>
            <a:endParaRPr lang="en-US" altLang="ja-JP" sz="2200" dirty="0" smtClean="0"/>
          </a:p>
          <a:p>
            <a:pPr marL="0" indent="0">
              <a:buNone/>
            </a:pPr>
            <a:endParaRPr lang="en-US" altLang="ja-JP" dirty="0" smtClean="0"/>
          </a:p>
          <a:p>
            <a:r>
              <a:rPr lang="ja-JP" altLang="en-US" dirty="0" smtClean="0"/>
              <a:t>ケーススタディの実施</a:t>
            </a:r>
            <a:endParaRPr lang="en-US" altLang="ja-JP" dirty="0" smtClean="0"/>
          </a:p>
          <a:p>
            <a:pPr lvl="1">
              <a:buFont typeface="Wingdings" panose="05000000000000000000" pitchFamily="2" charset="2"/>
              <a:buChar char="Ø"/>
            </a:pPr>
            <a:r>
              <a:rPr lang="en-US" altLang="ja-JP" sz="2200" dirty="0" smtClean="0"/>
              <a:t>HTML</a:t>
            </a:r>
            <a:r>
              <a:rPr lang="ja-JP" altLang="en-US" sz="2200" dirty="0" smtClean="0"/>
              <a:t>と</a:t>
            </a:r>
            <a:r>
              <a:rPr lang="en-US" altLang="ja-JP" sz="2200" dirty="0" smtClean="0"/>
              <a:t>JavaScript</a:t>
            </a:r>
            <a:r>
              <a:rPr lang="ja-JP" altLang="en-US" sz="2200" dirty="0" smtClean="0"/>
              <a:t>で記述されたウェブアプリケーションを対象とし，</a:t>
            </a:r>
            <a:r>
              <a:rPr lang="en-US" altLang="ja-JP" sz="2200" dirty="0" smtClean="0"/>
              <a:t/>
            </a:r>
            <a:br>
              <a:rPr lang="en-US" altLang="ja-JP" sz="2200" dirty="0" smtClean="0"/>
            </a:br>
            <a:r>
              <a:rPr lang="en-US" altLang="ja-JP" sz="2200" dirty="0" smtClean="0"/>
              <a:t>ILC</a:t>
            </a:r>
            <a:r>
              <a:rPr lang="ja-JP" altLang="en-US" sz="2200" dirty="0" smtClean="0"/>
              <a:t>検出ツールを実装</a:t>
            </a:r>
            <a:endParaRPr lang="en-US" altLang="ja-JP" sz="2200" dirty="0"/>
          </a:p>
          <a:p>
            <a:pPr lvl="1">
              <a:buFont typeface="Wingdings" panose="05000000000000000000" pitchFamily="2" charset="2"/>
              <a:buChar char="Ø"/>
            </a:pPr>
            <a:r>
              <a:rPr lang="en-US" altLang="ja-JP" sz="2200" dirty="0" smtClean="0"/>
              <a:t>ILC</a:t>
            </a:r>
            <a:r>
              <a:rPr lang="ja-JP" altLang="en-US" sz="2200" dirty="0" smtClean="0"/>
              <a:t>検出を実施し，</a:t>
            </a:r>
            <a:r>
              <a:rPr kumimoji="1" lang="en-US" altLang="ja-JP" sz="2200" dirty="0" smtClean="0"/>
              <a:t>ILC</a:t>
            </a:r>
            <a:r>
              <a:rPr kumimoji="1" lang="ja-JP" altLang="en-US" sz="2200" dirty="0" smtClean="0"/>
              <a:t>検出数と</a:t>
            </a:r>
            <a:r>
              <a:rPr kumimoji="1" lang="en-US" altLang="ja-JP" sz="2200" dirty="0" smtClean="0"/>
              <a:t>ILC</a:t>
            </a:r>
            <a:r>
              <a:rPr kumimoji="1" lang="ja-JP" altLang="en-US" sz="2200" dirty="0" smtClean="0"/>
              <a:t>を構成しているコード片が</a:t>
            </a:r>
            <a:r>
              <a:rPr kumimoji="1" lang="en-US" altLang="ja-JP" sz="2200" dirty="0" smtClean="0"/>
              <a:t/>
            </a:r>
            <a:br>
              <a:rPr kumimoji="1" lang="en-US" altLang="ja-JP" sz="2200" dirty="0" smtClean="0"/>
            </a:br>
            <a:r>
              <a:rPr kumimoji="1" lang="ja-JP" altLang="en-US" sz="2200" dirty="0" smtClean="0"/>
              <a:t>本当に類似機能を実装しているかどうかを確認</a:t>
            </a:r>
            <a:endParaRPr kumimoji="1" lang="ja-JP" altLang="en-US" sz="2200"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5</a:t>
            </a:fld>
            <a:endParaRPr kumimoji="1" lang="ja-JP" altLang="en-US" dirty="0"/>
          </a:p>
        </p:txBody>
      </p:sp>
    </p:spTree>
    <p:extLst>
      <p:ext uri="{BB962C8B-B14F-4D97-AF65-F5344CB8AC3E}">
        <p14:creationId xmlns:p14="http://schemas.microsoft.com/office/powerpoint/2010/main" val="23184103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複数言語ソフトウェアの</a:t>
            </a:r>
            <a:r>
              <a:rPr lang="ja-JP" altLang="en-US" dirty="0"/>
              <a:t>特徴</a:t>
            </a:r>
            <a:endParaRPr kumimoji="1" lang="ja-JP" altLang="en-US" dirty="0"/>
          </a:p>
        </p:txBody>
      </p:sp>
      <p:sp>
        <p:nvSpPr>
          <p:cNvPr id="22" name="スライド番号プレースホルダー 21"/>
          <p:cNvSpPr>
            <a:spLocks noGrp="1"/>
          </p:cNvSpPr>
          <p:nvPr>
            <p:ph type="sldNum" sz="quarter" idx="12"/>
          </p:nvPr>
        </p:nvSpPr>
        <p:spPr/>
        <p:txBody>
          <a:bodyPr/>
          <a:lstStyle/>
          <a:p>
            <a:fld id="{B24E575F-AE80-4FDB-9C39-ECDDBAB19842}" type="slidenum">
              <a:rPr kumimoji="1" lang="ja-JP" altLang="en-US" smtClean="0"/>
              <a:t>6</a:t>
            </a:fld>
            <a:endParaRPr kumimoji="1" lang="ja-JP" altLang="en-US" dirty="0"/>
          </a:p>
        </p:txBody>
      </p:sp>
      <p:sp>
        <p:nvSpPr>
          <p:cNvPr id="23" name="テキスト ボックス 22"/>
          <p:cNvSpPr txBox="1"/>
          <p:nvPr/>
        </p:nvSpPr>
        <p:spPr>
          <a:xfrm>
            <a:off x="1037272" y="1689619"/>
            <a:ext cx="7239482" cy="769441"/>
          </a:xfrm>
          <a:prstGeom prst="rect">
            <a:avLst/>
          </a:prstGeom>
          <a:noFill/>
        </p:spPr>
        <p:txBody>
          <a:bodyPr wrap="none" rtlCol="0">
            <a:spAutoFit/>
          </a:bodyPr>
          <a:lstStyle/>
          <a:p>
            <a:r>
              <a:rPr lang="ja-JP" altLang="en-US" sz="2200" dirty="0" smtClean="0"/>
              <a:t>例：ウェブアプリケーションにおける「ログイン機能」の</a:t>
            </a:r>
            <a:r>
              <a:rPr lang="ja-JP" altLang="en-US" sz="2200" dirty="0"/>
              <a:t>実装</a:t>
            </a:r>
            <a:r>
              <a:rPr lang="ja-JP" altLang="en-US" sz="2200" dirty="0" smtClean="0"/>
              <a:t>に</a:t>
            </a:r>
            <a:endParaRPr lang="en-US" altLang="ja-JP" sz="2200" dirty="0"/>
          </a:p>
          <a:p>
            <a:r>
              <a:rPr lang="en-US" altLang="ja-JP" sz="2200" dirty="0" smtClean="0"/>
              <a:t>        HTML</a:t>
            </a:r>
            <a:r>
              <a:rPr lang="ja-JP" altLang="en-US" sz="2200" dirty="0" smtClean="0"/>
              <a:t>と</a:t>
            </a:r>
            <a:r>
              <a:rPr lang="en-US" altLang="ja-JP" sz="2200" dirty="0" smtClean="0"/>
              <a:t>JavaScript</a:t>
            </a:r>
            <a:r>
              <a:rPr lang="ja-JP" altLang="en-US" sz="2200" dirty="0" smtClean="0"/>
              <a:t>と</a:t>
            </a:r>
            <a:r>
              <a:rPr lang="en-US" altLang="ja-JP" sz="2200" dirty="0" smtClean="0"/>
              <a:t>Java</a:t>
            </a:r>
            <a:r>
              <a:rPr lang="ja-JP" altLang="en-US" sz="2200" dirty="0" smtClean="0"/>
              <a:t>を利用</a:t>
            </a:r>
            <a:endParaRPr lang="en-US" altLang="ja-JP" sz="2200" dirty="0" smtClean="0"/>
          </a:p>
        </p:txBody>
      </p:sp>
      <p:sp>
        <p:nvSpPr>
          <p:cNvPr id="18" name="テキスト ボックス 17"/>
          <p:cNvSpPr txBox="1"/>
          <p:nvPr/>
        </p:nvSpPr>
        <p:spPr>
          <a:xfrm>
            <a:off x="457200" y="1173552"/>
            <a:ext cx="5673348" cy="461665"/>
          </a:xfrm>
          <a:prstGeom prst="rect">
            <a:avLst/>
          </a:prstGeom>
          <a:noFill/>
        </p:spPr>
        <p:txBody>
          <a:bodyPr wrap="none" rtlCol="0">
            <a:spAutoFit/>
          </a:bodyPr>
          <a:lstStyle/>
          <a:p>
            <a:r>
              <a:rPr lang="ja-JP" altLang="en-US" sz="2400" dirty="0" smtClean="0"/>
              <a:t>異なる言語を組合わせて</a:t>
            </a:r>
            <a:r>
              <a:rPr lang="en-US" altLang="ja-JP" sz="2400" dirty="0" smtClean="0"/>
              <a:t>1</a:t>
            </a:r>
            <a:r>
              <a:rPr lang="ja-JP" altLang="en-US" sz="2400" dirty="0" err="1" smtClean="0"/>
              <a:t>つの</a:t>
            </a:r>
            <a:r>
              <a:rPr lang="ja-JP" altLang="en-US" sz="2400" dirty="0" smtClean="0"/>
              <a:t>機能を実装</a:t>
            </a:r>
            <a:endParaRPr lang="en-US" altLang="ja-JP" sz="2400" dirty="0" smtClean="0"/>
          </a:p>
        </p:txBody>
      </p:sp>
      <p:sp>
        <p:nvSpPr>
          <p:cNvPr id="19" name="テキスト ボックス 18"/>
          <p:cNvSpPr txBox="1"/>
          <p:nvPr/>
        </p:nvSpPr>
        <p:spPr>
          <a:xfrm>
            <a:off x="1239648" y="4519646"/>
            <a:ext cx="7385355" cy="461665"/>
          </a:xfrm>
          <a:prstGeom prst="rect">
            <a:avLst/>
          </a:prstGeom>
          <a:noFill/>
        </p:spPr>
        <p:txBody>
          <a:bodyPr wrap="none" rtlCol="0">
            <a:spAutoFit/>
          </a:bodyPr>
          <a:lstStyle/>
          <a:p>
            <a:r>
              <a:rPr lang="ja-JP" altLang="en-US" sz="2400" dirty="0" smtClean="0"/>
              <a:t>各言語で記述されたソースコード間で呼出し関係が存在</a:t>
            </a:r>
            <a:endParaRPr lang="en-US" altLang="ja-JP" sz="2400" dirty="0" smtClean="0"/>
          </a:p>
        </p:txBody>
      </p:sp>
      <p:sp>
        <p:nvSpPr>
          <p:cNvPr id="3" name="正方形/長方形 2"/>
          <p:cNvSpPr/>
          <p:nvPr/>
        </p:nvSpPr>
        <p:spPr>
          <a:xfrm>
            <a:off x="976127" y="3548156"/>
            <a:ext cx="1611481" cy="40011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p:cNvSpPr/>
          <p:nvPr/>
        </p:nvSpPr>
        <p:spPr>
          <a:xfrm>
            <a:off x="3263657" y="3548156"/>
            <a:ext cx="2151551" cy="40011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p:cNvSpPr/>
          <p:nvPr/>
        </p:nvSpPr>
        <p:spPr>
          <a:xfrm>
            <a:off x="5961308" y="3548156"/>
            <a:ext cx="2092620" cy="40011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p:cNvSpPr txBox="1"/>
          <p:nvPr/>
        </p:nvSpPr>
        <p:spPr>
          <a:xfrm>
            <a:off x="1373938" y="3148046"/>
            <a:ext cx="797013" cy="400110"/>
          </a:xfrm>
          <a:prstGeom prst="rect">
            <a:avLst/>
          </a:prstGeom>
          <a:noFill/>
        </p:spPr>
        <p:txBody>
          <a:bodyPr wrap="none" rtlCol="0">
            <a:spAutoFit/>
          </a:bodyPr>
          <a:lstStyle/>
          <a:p>
            <a:r>
              <a:rPr lang="en-US" altLang="ja-JP" sz="2000" dirty="0" smtClean="0"/>
              <a:t>HTML</a:t>
            </a:r>
          </a:p>
        </p:txBody>
      </p:sp>
      <p:sp>
        <p:nvSpPr>
          <p:cNvPr id="11" name="テキスト ボックス 10"/>
          <p:cNvSpPr txBox="1"/>
          <p:nvPr/>
        </p:nvSpPr>
        <p:spPr>
          <a:xfrm>
            <a:off x="3730707" y="3148046"/>
            <a:ext cx="1217449" cy="400110"/>
          </a:xfrm>
          <a:prstGeom prst="rect">
            <a:avLst/>
          </a:prstGeom>
          <a:noFill/>
        </p:spPr>
        <p:txBody>
          <a:bodyPr wrap="none" rtlCol="0">
            <a:spAutoFit/>
          </a:bodyPr>
          <a:lstStyle/>
          <a:p>
            <a:r>
              <a:rPr lang="en-US" altLang="ja-JP" sz="2000" dirty="0" smtClean="0"/>
              <a:t>JavaScript</a:t>
            </a:r>
          </a:p>
        </p:txBody>
      </p:sp>
      <p:sp>
        <p:nvSpPr>
          <p:cNvPr id="12" name="テキスト ボックス 11"/>
          <p:cNvSpPr txBox="1"/>
          <p:nvPr/>
        </p:nvSpPr>
        <p:spPr>
          <a:xfrm>
            <a:off x="6697276" y="3149812"/>
            <a:ext cx="620683" cy="400110"/>
          </a:xfrm>
          <a:prstGeom prst="rect">
            <a:avLst/>
          </a:prstGeom>
          <a:noFill/>
        </p:spPr>
        <p:txBody>
          <a:bodyPr wrap="none" rtlCol="0">
            <a:spAutoFit/>
          </a:bodyPr>
          <a:lstStyle/>
          <a:p>
            <a:r>
              <a:rPr lang="en-US" altLang="ja-JP" sz="2000" dirty="0" smtClean="0"/>
              <a:t>Java</a:t>
            </a:r>
          </a:p>
        </p:txBody>
      </p:sp>
      <p:sp>
        <p:nvSpPr>
          <p:cNvPr id="13" name="テキスト ボックス 12"/>
          <p:cNvSpPr txBox="1"/>
          <p:nvPr/>
        </p:nvSpPr>
        <p:spPr>
          <a:xfrm>
            <a:off x="978022" y="3548873"/>
            <a:ext cx="1593706" cy="400110"/>
          </a:xfrm>
          <a:prstGeom prst="rect">
            <a:avLst/>
          </a:prstGeom>
          <a:noFill/>
        </p:spPr>
        <p:txBody>
          <a:bodyPr wrap="none" rtlCol="0">
            <a:spAutoFit/>
          </a:bodyPr>
          <a:lstStyle/>
          <a:p>
            <a:r>
              <a:rPr lang="ja-JP" altLang="en-US" sz="2000" dirty="0" smtClean="0"/>
              <a:t>ログイン画面</a:t>
            </a:r>
            <a:endParaRPr lang="en-US" altLang="ja-JP" sz="2000" dirty="0" smtClean="0"/>
          </a:p>
        </p:txBody>
      </p:sp>
      <p:sp>
        <p:nvSpPr>
          <p:cNvPr id="14" name="テキスト ボックス 13"/>
          <p:cNvSpPr txBox="1"/>
          <p:nvPr/>
        </p:nvSpPr>
        <p:spPr>
          <a:xfrm>
            <a:off x="3263657" y="3548156"/>
            <a:ext cx="2146742" cy="400110"/>
          </a:xfrm>
          <a:prstGeom prst="rect">
            <a:avLst/>
          </a:prstGeom>
          <a:noFill/>
        </p:spPr>
        <p:txBody>
          <a:bodyPr wrap="none" rtlCol="0">
            <a:spAutoFit/>
          </a:bodyPr>
          <a:lstStyle/>
          <a:p>
            <a:r>
              <a:rPr lang="ja-JP" altLang="en-US" sz="2000" dirty="0" smtClean="0"/>
              <a:t>アクションリスナー</a:t>
            </a:r>
            <a:endParaRPr lang="en-US" altLang="ja-JP" sz="2000" dirty="0" smtClean="0"/>
          </a:p>
        </p:txBody>
      </p:sp>
      <p:sp>
        <p:nvSpPr>
          <p:cNvPr id="15" name="テキスト ボックス 14"/>
          <p:cNvSpPr txBox="1"/>
          <p:nvPr/>
        </p:nvSpPr>
        <p:spPr>
          <a:xfrm>
            <a:off x="5961308" y="3548156"/>
            <a:ext cx="2108269" cy="400110"/>
          </a:xfrm>
          <a:prstGeom prst="rect">
            <a:avLst/>
          </a:prstGeom>
          <a:noFill/>
        </p:spPr>
        <p:txBody>
          <a:bodyPr wrap="none" rtlCol="0">
            <a:spAutoFit/>
          </a:bodyPr>
          <a:lstStyle/>
          <a:p>
            <a:r>
              <a:rPr lang="ja-JP" altLang="en-US" sz="2000" dirty="0" smtClean="0"/>
              <a:t>データベース参照</a:t>
            </a:r>
            <a:endParaRPr lang="en-US" altLang="ja-JP" sz="2000" dirty="0" smtClean="0"/>
          </a:p>
        </p:txBody>
      </p:sp>
      <p:sp>
        <p:nvSpPr>
          <p:cNvPr id="4" name="角丸四角形 3"/>
          <p:cNvSpPr/>
          <p:nvPr/>
        </p:nvSpPr>
        <p:spPr>
          <a:xfrm>
            <a:off x="482600" y="2679700"/>
            <a:ext cx="7776707" cy="143510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p:cNvSpPr txBox="1"/>
          <p:nvPr/>
        </p:nvSpPr>
        <p:spPr>
          <a:xfrm>
            <a:off x="554535" y="2701079"/>
            <a:ext cx="1593706" cy="400110"/>
          </a:xfrm>
          <a:prstGeom prst="rect">
            <a:avLst/>
          </a:prstGeom>
          <a:noFill/>
        </p:spPr>
        <p:txBody>
          <a:bodyPr wrap="none" rtlCol="0">
            <a:spAutoFit/>
          </a:bodyPr>
          <a:lstStyle/>
          <a:p>
            <a:r>
              <a:rPr lang="ja-JP" altLang="en-US" sz="2000" dirty="0" smtClean="0"/>
              <a:t>ログイン</a:t>
            </a:r>
            <a:r>
              <a:rPr lang="ja-JP" altLang="en-US" sz="2000" dirty="0"/>
              <a:t>機能</a:t>
            </a:r>
            <a:endParaRPr lang="en-US" altLang="ja-JP" sz="2000" dirty="0" smtClean="0"/>
          </a:p>
        </p:txBody>
      </p:sp>
      <p:sp>
        <p:nvSpPr>
          <p:cNvPr id="20" name="右矢印 19"/>
          <p:cNvSpPr/>
          <p:nvPr/>
        </p:nvSpPr>
        <p:spPr>
          <a:xfrm>
            <a:off x="619924" y="4558525"/>
            <a:ext cx="504497" cy="394138"/>
          </a:xfrm>
          <a:prstGeom prst="rightArrow">
            <a:avLst/>
          </a:prstGeom>
          <a:solidFill>
            <a:schemeClr val="tx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21" name="メモ 20"/>
          <p:cNvSpPr/>
          <p:nvPr/>
        </p:nvSpPr>
        <p:spPr bwMode="auto">
          <a:xfrm>
            <a:off x="2055965" y="5501489"/>
            <a:ext cx="1774486" cy="970481"/>
          </a:xfrm>
          <a:prstGeom prst="foldedCorner">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4" name="メモ 23"/>
          <p:cNvSpPr/>
          <p:nvPr/>
        </p:nvSpPr>
        <p:spPr bwMode="auto">
          <a:xfrm>
            <a:off x="5057195" y="5492437"/>
            <a:ext cx="1774486" cy="979533"/>
          </a:xfrm>
          <a:prstGeom prst="foldedCorner">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5" name="Rectangle 91"/>
          <p:cNvSpPr>
            <a:spLocks noChangeArrowheads="1"/>
          </p:cNvSpPr>
          <p:nvPr/>
        </p:nvSpPr>
        <p:spPr bwMode="auto">
          <a:xfrm>
            <a:off x="2237756" y="5751218"/>
            <a:ext cx="1460450" cy="400093"/>
          </a:xfrm>
          <a:prstGeom prst="rect">
            <a:avLst/>
          </a:prstGeom>
          <a:solidFill>
            <a:srgbClr val="BADDE1"/>
          </a:solidFill>
          <a:ln w="25400">
            <a:solidFill>
              <a:schemeClr val="tx1"/>
            </a:solidFill>
            <a:miter lim="800000"/>
            <a:headEnd/>
            <a:tailEnd/>
          </a:ln>
        </p:spPr>
        <p:txBody>
          <a:bodyPr wrap="square" lIns="91424" tIns="45712" rIns="91424" bIns="45712" anchor="ctr">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kumimoji="0" lang="ja-JP" altLang="en-US" sz="2000" dirty="0">
                <a:latin typeface="Times New Roman" panose="02020603050405020304" pitchFamily="18" charset="0"/>
              </a:rPr>
              <a:t>コード片</a:t>
            </a:r>
            <a:r>
              <a:rPr kumimoji="0" lang="en-US" altLang="ja-JP" sz="2000" dirty="0">
                <a:latin typeface="Times New Roman" panose="02020603050405020304" pitchFamily="18" charset="0"/>
              </a:rPr>
              <a:t>CF</a:t>
            </a:r>
            <a:r>
              <a:rPr kumimoji="0" lang="en-US" altLang="ja-JP" sz="2000" baseline="-25000" dirty="0">
                <a:latin typeface="Times New Roman" panose="02020603050405020304" pitchFamily="18" charset="0"/>
              </a:rPr>
              <a:t>0</a:t>
            </a:r>
          </a:p>
        </p:txBody>
      </p:sp>
      <p:sp>
        <p:nvSpPr>
          <p:cNvPr id="26" name="Rectangle 91"/>
          <p:cNvSpPr>
            <a:spLocks noChangeArrowheads="1"/>
          </p:cNvSpPr>
          <p:nvPr/>
        </p:nvSpPr>
        <p:spPr bwMode="auto">
          <a:xfrm>
            <a:off x="5232718" y="5759084"/>
            <a:ext cx="1460450" cy="400093"/>
          </a:xfrm>
          <a:prstGeom prst="rect">
            <a:avLst/>
          </a:prstGeom>
          <a:solidFill>
            <a:srgbClr val="FF7171"/>
          </a:solidFill>
          <a:ln w="25400">
            <a:solidFill>
              <a:schemeClr val="tx1"/>
            </a:solidFill>
            <a:miter lim="800000"/>
            <a:headEnd/>
            <a:tailEnd/>
          </a:ln>
        </p:spPr>
        <p:txBody>
          <a:bodyPr wrap="square" lIns="91424" tIns="45712" rIns="91424" bIns="45712" anchor="ctr">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kumimoji="0" lang="ja-JP" altLang="en-US" sz="2000" dirty="0">
                <a:latin typeface="Times New Roman" panose="02020603050405020304" pitchFamily="18" charset="0"/>
              </a:rPr>
              <a:t>コード片</a:t>
            </a:r>
            <a:r>
              <a:rPr kumimoji="0" lang="en-US" altLang="ja-JP" sz="2000" dirty="0" smtClean="0">
                <a:latin typeface="Times New Roman" panose="02020603050405020304" pitchFamily="18" charset="0"/>
              </a:rPr>
              <a:t>CF</a:t>
            </a:r>
            <a:r>
              <a:rPr kumimoji="0" lang="en-US" altLang="ja-JP" sz="2000" baseline="-25000" dirty="0">
                <a:latin typeface="Times New Roman" panose="02020603050405020304" pitchFamily="18" charset="0"/>
              </a:rPr>
              <a:t>1</a:t>
            </a:r>
          </a:p>
        </p:txBody>
      </p:sp>
      <p:cxnSp>
        <p:nvCxnSpPr>
          <p:cNvPr id="27" name="直線矢印コネクタ 26"/>
          <p:cNvCxnSpPr/>
          <p:nvPr/>
        </p:nvCxnSpPr>
        <p:spPr>
          <a:xfrm>
            <a:off x="3698206" y="6052865"/>
            <a:ext cx="1534512" cy="7866"/>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8" name="テキスト ボックス 27"/>
          <p:cNvSpPr txBox="1"/>
          <p:nvPr/>
        </p:nvSpPr>
        <p:spPr>
          <a:xfrm>
            <a:off x="4018063" y="5693870"/>
            <a:ext cx="894797" cy="400110"/>
          </a:xfrm>
          <a:prstGeom prst="rect">
            <a:avLst/>
          </a:prstGeom>
          <a:noFill/>
        </p:spPr>
        <p:txBody>
          <a:bodyPr wrap="none" rtlCol="0">
            <a:spAutoFit/>
          </a:bodyPr>
          <a:lstStyle/>
          <a:p>
            <a:r>
              <a:rPr lang="ja-JP" altLang="en-US" sz="2000" dirty="0" smtClean="0"/>
              <a:t>呼出し</a:t>
            </a:r>
            <a:endParaRPr lang="en-US" altLang="ja-JP" sz="2000" dirty="0" smtClean="0"/>
          </a:p>
        </p:txBody>
      </p:sp>
      <p:sp>
        <p:nvSpPr>
          <p:cNvPr id="29" name="テキスト ボックス 28"/>
          <p:cNvSpPr txBox="1"/>
          <p:nvPr/>
        </p:nvSpPr>
        <p:spPr>
          <a:xfrm>
            <a:off x="2542414" y="5141050"/>
            <a:ext cx="797013" cy="400110"/>
          </a:xfrm>
          <a:prstGeom prst="rect">
            <a:avLst/>
          </a:prstGeom>
          <a:noFill/>
        </p:spPr>
        <p:txBody>
          <a:bodyPr wrap="none" rtlCol="0">
            <a:spAutoFit/>
          </a:bodyPr>
          <a:lstStyle/>
          <a:p>
            <a:r>
              <a:rPr lang="en-US" altLang="ja-JP" sz="2000" dirty="0" smtClean="0"/>
              <a:t>HTML</a:t>
            </a:r>
          </a:p>
        </p:txBody>
      </p:sp>
      <p:sp>
        <p:nvSpPr>
          <p:cNvPr id="30" name="テキスト ボックス 29"/>
          <p:cNvSpPr txBox="1"/>
          <p:nvPr/>
        </p:nvSpPr>
        <p:spPr>
          <a:xfrm>
            <a:off x="5343683" y="5141050"/>
            <a:ext cx="1217449" cy="400110"/>
          </a:xfrm>
          <a:prstGeom prst="rect">
            <a:avLst/>
          </a:prstGeom>
          <a:noFill/>
        </p:spPr>
        <p:txBody>
          <a:bodyPr wrap="none" rtlCol="0">
            <a:spAutoFit/>
          </a:bodyPr>
          <a:lstStyle/>
          <a:p>
            <a:r>
              <a:rPr lang="en-US" altLang="ja-JP" sz="2000" dirty="0" smtClean="0"/>
              <a:t>JavaScript</a:t>
            </a:r>
          </a:p>
        </p:txBody>
      </p:sp>
      <p:cxnSp>
        <p:nvCxnSpPr>
          <p:cNvPr id="31" name="直線矢印コネクタ 30"/>
          <p:cNvCxnSpPr/>
          <p:nvPr/>
        </p:nvCxnSpPr>
        <p:spPr>
          <a:xfrm>
            <a:off x="6693168" y="6043042"/>
            <a:ext cx="812532" cy="0"/>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2" name="テキスト ボックス 31"/>
          <p:cNvSpPr txBox="1"/>
          <p:nvPr/>
        </p:nvSpPr>
        <p:spPr>
          <a:xfrm>
            <a:off x="7630033" y="5697520"/>
            <a:ext cx="439544" cy="523220"/>
          </a:xfrm>
          <a:prstGeom prst="rect">
            <a:avLst/>
          </a:prstGeom>
          <a:noFill/>
        </p:spPr>
        <p:txBody>
          <a:bodyPr wrap="none" rtlCol="0">
            <a:spAutoFit/>
          </a:bodyPr>
          <a:lstStyle/>
          <a:p>
            <a:r>
              <a:rPr lang="en-US" altLang="ja-JP" sz="2800" b="1" dirty="0"/>
              <a:t>…</a:t>
            </a:r>
            <a:endParaRPr lang="en-US" altLang="ja-JP" sz="2800" b="1" dirty="0" smtClean="0"/>
          </a:p>
        </p:txBody>
      </p:sp>
    </p:spTree>
    <p:extLst>
      <p:ext uri="{BB962C8B-B14F-4D97-AF65-F5344CB8AC3E}">
        <p14:creationId xmlns:p14="http://schemas.microsoft.com/office/powerpoint/2010/main" val="30183017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1600" y="115888"/>
            <a:ext cx="8928099" cy="576262"/>
          </a:xfrm>
        </p:spPr>
        <p:txBody>
          <a:bodyPr/>
          <a:lstStyle/>
          <a:p>
            <a:r>
              <a:rPr kumimoji="1" lang="ja-JP" altLang="en-US" dirty="0" smtClean="0"/>
              <a:t>複数言語ソフトウェアにおけるコードクローン</a:t>
            </a:r>
            <a:endParaRPr kumimoji="1" lang="ja-JP" altLang="en-US"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7</a:t>
            </a:fld>
            <a:endParaRPr kumimoji="1" lang="ja-JP" altLang="en-US" dirty="0"/>
          </a:p>
        </p:txBody>
      </p:sp>
      <p:sp>
        <p:nvSpPr>
          <p:cNvPr id="7" name="角丸四角形 6"/>
          <p:cNvSpPr/>
          <p:nvPr/>
        </p:nvSpPr>
        <p:spPr>
          <a:xfrm>
            <a:off x="457200" y="1305655"/>
            <a:ext cx="7543800" cy="1052027"/>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正方形/長方形 8"/>
          <p:cNvSpPr/>
          <p:nvPr/>
        </p:nvSpPr>
        <p:spPr>
          <a:xfrm>
            <a:off x="907291" y="1150783"/>
            <a:ext cx="4559300" cy="39460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テキスト ボックス 9"/>
          <p:cNvSpPr txBox="1"/>
          <p:nvPr/>
        </p:nvSpPr>
        <p:spPr>
          <a:xfrm>
            <a:off x="1473209" y="1069778"/>
            <a:ext cx="3526928" cy="430887"/>
          </a:xfrm>
          <a:prstGeom prst="rect">
            <a:avLst/>
          </a:prstGeom>
          <a:noFill/>
        </p:spPr>
        <p:txBody>
          <a:bodyPr wrap="none" rtlCol="0">
            <a:spAutoFit/>
          </a:bodyPr>
          <a:lstStyle/>
          <a:p>
            <a:r>
              <a:rPr lang="ja-JP" altLang="en-US" sz="2200" dirty="0" smtClean="0"/>
              <a:t>複数言語ソフトウェアの特徴</a:t>
            </a:r>
          </a:p>
        </p:txBody>
      </p:sp>
      <p:sp>
        <p:nvSpPr>
          <p:cNvPr id="12" name="テキスト ボックス 11"/>
          <p:cNvSpPr txBox="1"/>
          <p:nvPr/>
        </p:nvSpPr>
        <p:spPr>
          <a:xfrm>
            <a:off x="698500" y="1547541"/>
            <a:ext cx="7130478" cy="769441"/>
          </a:xfrm>
          <a:prstGeom prst="rect">
            <a:avLst/>
          </a:prstGeom>
          <a:noFill/>
        </p:spPr>
        <p:txBody>
          <a:bodyPr wrap="none" rtlCol="0">
            <a:spAutoFit/>
          </a:bodyPr>
          <a:lstStyle/>
          <a:p>
            <a:pPr marL="342900" indent="-342900">
              <a:buFont typeface="Arial" panose="020B0604020202020204" pitchFamily="34" charset="0"/>
              <a:buChar char="•"/>
            </a:pPr>
            <a:r>
              <a:rPr lang="ja-JP" altLang="en-US" sz="2200" dirty="0" smtClean="0"/>
              <a:t>複数言語を組合わせて</a:t>
            </a:r>
            <a:r>
              <a:rPr lang="en-US" altLang="ja-JP" sz="2200" dirty="0" smtClean="0"/>
              <a:t>1</a:t>
            </a:r>
            <a:r>
              <a:rPr lang="ja-JP" altLang="en-US" sz="2200" dirty="0" err="1" smtClean="0"/>
              <a:t>つの</a:t>
            </a:r>
            <a:r>
              <a:rPr lang="ja-JP" altLang="en-US" sz="2200" dirty="0" smtClean="0"/>
              <a:t>機能を実装</a:t>
            </a:r>
            <a:endParaRPr lang="en-US" altLang="ja-JP" sz="2200" dirty="0" smtClean="0"/>
          </a:p>
          <a:p>
            <a:pPr marL="342900" indent="-342900">
              <a:buFont typeface="Arial" panose="020B0604020202020204" pitchFamily="34" charset="0"/>
              <a:buChar char="•"/>
            </a:pPr>
            <a:r>
              <a:rPr lang="ja-JP" altLang="en-US" sz="2200" dirty="0" smtClean="0"/>
              <a:t>各言語で記述されたソースコード間で呼出し関係が存在</a:t>
            </a:r>
            <a:endParaRPr lang="en-US" altLang="ja-JP" sz="2200" dirty="0" smtClean="0"/>
          </a:p>
        </p:txBody>
      </p:sp>
      <p:sp>
        <p:nvSpPr>
          <p:cNvPr id="15" name="コンテンツ プレースホルダー 14"/>
          <p:cNvSpPr>
            <a:spLocks noGrp="1"/>
          </p:cNvSpPr>
          <p:nvPr>
            <p:ph idx="1"/>
          </p:nvPr>
        </p:nvSpPr>
        <p:spPr>
          <a:xfrm>
            <a:off x="457200" y="2543175"/>
            <a:ext cx="8229600" cy="809625"/>
          </a:xfrm>
        </p:spPr>
        <p:txBody>
          <a:bodyPr/>
          <a:lstStyle/>
          <a:p>
            <a:pPr marL="0" indent="0">
              <a:buNone/>
            </a:pPr>
            <a:r>
              <a:rPr kumimoji="1" lang="ja-JP" altLang="en-US" dirty="0" smtClean="0"/>
              <a:t>異なるプログラミング言語で記述されたソースコードを横断する</a:t>
            </a:r>
            <a:r>
              <a:rPr kumimoji="1" lang="en-US" altLang="ja-JP" dirty="0" smtClean="0"/>
              <a:t/>
            </a:r>
            <a:br>
              <a:rPr kumimoji="1" lang="en-US" altLang="ja-JP" dirty="0" smtClean="0"/>
            </a:br>
            <a:r>
              <a:rPr lang="ja-JP" altLang="en-US" dirty="0" smtClean="0"/>
              <a:t>コードクローンが存在する</a:t>
            </a:r>
            <a:endParaRPr kumimoji="1" lang="ja-JP" altLang="en-US" dirty="0"/>
          </a:p>
        </p:txBody>
      </p:sp>
      <p:sp>
        <p:nvSpPr>
          <p:cNvPr id="17" name="メモ 16"/>
          <p:cNvSpPr/>
          <p:nvPr/>
        </p:nvSpPr>
        <p:spPr bwMode="auto">
          <a:xfrm>
            <a:off x="3947845" y="4667949"/>
            <a:ext cx="1774486" cy="1910281"/>
          </a:xfrm>
          <a:prstGeom prst="foldedCorner">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18" name="メモ 17"/>
          <p:cNvSpPr/>
          <p:nvPr/>
        </p:nvSpPr>
        <p:spPr bwMode="auto">
          <a:xfrm>
            <a:off x="6949075" y="4658896"/>
            <a:ext cx="1774486" cy="1910281"/>
          </a:xfrm>
          <a:prstGeom prst="foldedCorner">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19" name="角丸四角形 18"/>
          <p:cNvSpPr/>
          <p:nvPr/>
        </p:nvSpPr>
        <p:spPr bwMode="auto">
          <a:xfrm>
            <a:off x="3079302" y="4873459"/>
            <a:ext cx="814430" cy="501394"/>
          </a:xfrm>
          <a:prstGeom prst="roundRect">
            <a:avLst/>
          </a:prstGeom>
          <a:noFill/>
          <a:ln>
            <a:no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72000" rIns="91440" bIns="7200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b="1" i="0" u="none" strike="noStrike" cap="none" normalizeH="0" baseline="0" dirty="0" smtClean="0">
                <a:ln>
                  <a:noFill/>
                </a:ln>
                <a:solidFill>
                  <a:srgbClr val="C00000"/>
                </a:solidFill>
                <a:effectLst/>
                <a:latin typeface="Times New Roman" pitchFamily="18" charset="0"/>
                <a:ea typeface="ＭＳ Ｐゴシック" pitchFamily="50" charset="-128"/>
              </a:rPr>
              <a:t>ILC1</a:t>
            </a:r>
            <a:endParaRPr kumimoji="0" lang="ja-JP" altLang="en-US" sz="2000" b="1" i="0" u="none" strike="noStrike" cap="none" normalizeH="0" baseline="0" dirty="0" smtClean="0">
              <a:ln>
                <a:noFill/>
              </a:ln>
              <a:solidFill>
                <a:srgbClr val="C00000"/>
              </a:solidFill>
              <a:effectLst/>
              <a:latin typeface="Times New Roman" pitchFamily="18" charset="0"/>
              <a:ea typeface="ＭＳ Ｐゴシック" pitchFamily="50" charset="-128"/>
            </a:endParaRPr>
          </a:p>
        </p:txBody>
      </p:sp>
      <p:sp>
        <p:nvSpPr>
          <p:cNvPr id="22" name="Rectangle 91"/>
          <p:cNvSpPr>
            <a:spLocks noChangeArrowheads="1"/>
          </p:cNvSpPr>
          <p:nvPr/>
        </p:nvSpPr>
        <p:spPr bwMode="auto">
          <a:xfrm>
            <a:off x="4129636" y="4917678"/>
            <a:ext cx="1460450" cy="400093"/>
          </a:xfrm>
          <a:prstGeom prst="rect">
            <a:avLst/>
          </a:prstGeom>
          <a:solidFill>
            <a:srgbClr val="BADDE1"/>
          </a:solidFill>
          <a:ln w="25400">
            <a:solidFill>
              <a:schemeClr val="tx1"/>
            </a:solidFill>
            <a:miter lim="800000"/>
            <a:headEnd/>
            <a:tailEnd/>
          </a:ln>
        </p:spPr>
        <p:txBody>
          <a:bodyPr wrap="square" lIns="91424" tIns="45712" rIns="91424" bIns="45712" anchor="ctr">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kumimoji="0" lang="ja-JP" altLang="en-US" sz="2000" dirty="0">
                <a:latin typeface="Times New Roman" panose="02020603050405020304" pitchFamily="18" charset="0"/>
              </a:rPr>
              <a:t>コード片</a:t>
            </a:r>
            <a:r>
              <a:rPr kumimoji="0" lang="en-US" altLang="ja-JP" sz="2000" dirty="0">
                <a:latin typeface="Times New Roman" panose="02020603050405020304" pitchFamily="18" charset="0"/>
              </a:rPr>
              <a:t>CF</a:t>
            </a:r>
            <a:r>
              <a:rPr kumimoji="0" lang="en-US" altLang="ja-JP" sz="2000" baseline="-25000" dirty="0">
                <a:latin typeface="Times New Roman" panose="02020603050405020304" pitchFamily="18" charset="0"/>
              </a:rPr>
              <a:t>0</a:t>
            </a:r>
          </a:p>
        </p:txBody>
      </p:sp>
      <p:sp>
        <p:nvSpPr>
          <p:cNvPr id="23" name="Rectangle 91"/>
          <p:cNvSpPr>
            <a:spLocks noChangeArrowheads="1"/>
          </p:cNvSpPr>
          <p:nvPr/>
        </p:nvSpPr>
        <p:spPr bwMode="auto">
          <a:xfrm>
            <a:off x="4099889" y="5845007"/>
            <a:ext cx="1460450" cy="400093"/>
          </a:xfrm>
          <a:prstGeom prst="rect">
            <a:avLst/>
          </a:prstGeom>
          <a:solidFill>
            <a:srgbClr val="BADDE1"/>
          </a:solidFill>
          <a:ln w="25400">
            <a:solidFill>
              <a:schemeClr val="tx1"/>
            </a:solidFill>
            <a:miter lim="800000"/>
            <a:headEnd/>
            <a:tailEnd/>
          </a:ln>
        </p:spPr>
        <p:txBody>
          <a:bodyPr wrap="square" lIns="91424" tIns="45712" rIns="91424" bIns="45712" anchor="ctr">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kumimoji="0" lang="ja-JP" altLang="en-US" sz="2000" dirty="0">
                <a:latin typeface="Times New Roman" panose="02020603050405020304" pitchFamily="18" charset="0"/>
              </a:rPr>
              <a:t>コード片</a:t>
            </a:r>
            <a:r>
              <a:rPr kumimoji="0" lang="en-US" altLang="ja-JP" sz="2000" dirty="0" smtClean="0">
                <a:latin typeface="Times New Roman" panose="02020603050405020304" pitchFamily="18" charset="0"/>
              </a:rPr>
              <a:t>CF</a:t>
            </a:r>
            <a:r>
              <a:rPr kumimoji="0" lang="en-US" altLang="ja-JP" sz="2000" baseline="-25000" dirty="0">
                <a:latin typeface="Times New Roman" panose="02020603050405020304" pitchFamily="18" charset="0"/>
              </a:rPr>
              <a:t>1</a:t>
            </a:r>
          </a:p>
        </p:txBody>
      </p:sp>
      <p:sp>
        <p:nvSpPr>
          <p:cNvPr id="24" name="Rectangle 91"/>
          <p:cNvSpPr>
            <a:spLocks noChangeArrowheads="1"/>
          </p:cNvSpPr>
          <p:nvPr/>
        </p:nvSpPr>
        <p:spPr bwMode="auto">
          <a:xfrm>
            <a:off x="7124598" y="4925544"/>
            <a:ext cx="1460450" cy="400093"/>
          </a:xfrm>
          <a:prstGeom prst="rect">
            <a:avLst/>
          </a:prstGeom>
          <a:solidFill>
            <a:srgbClr val="FF7171"/>
          </a:solidFill>
          <a:ln w="25400">
            <a:solidFill>
              <a:schemeClr val="tx1"/>
            </a:solidFill>
            <a:miter lim="800000"/>
            <a:headEnd/>
            <a:tailEnd/>
          </a:ln>
        </p:spPr>
        <p:txBody>
          <a:bodyPr wrap="square" lIns="91424" tIns="45712" rIns="91424" bIns="45712" anchor="ctr">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kumimoji="0" lang="ja-JP" altLang="en-US" sz="2000" dirty="0">
                <a:latin typeface="Times New Roman" panose="02020603050405020304" pitchFamily="18" charset="0"/>
              </a:rPr>
              <a:t>コード片</a:t>
            </a:r>
            <a:r>
              <a:rPr kumimoji="0" lang="en-US" altLang="ja-JP" sz="2000" dirty="0" smtClean="0">
                <a:latin typeface="Times New Roman" panose="02020603050405020304" pitchFamily="18" charset="0"/>
              </a:rPr>
              <a:t>CF</a:t>
            </a:r>
            <a:r>
              <a:rPr kumimoji="0" lang="en-US" altLang="ja-JP" sz="2000" baseline="-25000" dirty="0">
                <a:latin typeface="Times New Roman" panose="02020603050405020304" pitchFamily="18" charset="0"/>
              </a:rPr>
              <a:t>2</a:t>
            </a:r>
          </a:p>
        </p:txBody>
      </p:sp>
      <p:sp>
        <p:nvSpPr>
          <p:cNvPr id="25" name="Rectangle 91"/>
          <p:cNvSpPr>
            <a:spLocks noChangeArrowheads="1"/>
          </p:cNvSpPr>
          <p:nvPr/>
        </p:nvSpPr>
        <p:spPr bwMode="auto">
          <a:xfrm>
            <a:off x="7124598" y="5831415"/>
            <a:ext cx="1460450" cy="400093"/>
          </a:xfrm>
          <a:prstGeom prst="rect">
            <a:avLst/>
          </a:prstGeom>
          <a:solidFill>
            <a:srgbClr val="FF7171"/>
          </a:solidFill>
          <a:ln w="25400">
            <a:solidFill>
              <a:schemeClr val="tx1"/>
            </a:solidFill>
            <a:miter lim="800000"/>
            <a:headEnd/>
            <a:tailEnd/>
          </a:ln>
        </p:spPr>
        <p:txBody>
          <a:bodyPr wrap="square" lIns="91424" tIns="45712" rIns="91424" bIns="45712" anchor="ctr">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kumimoji="0" lang="ja-JP" altLang="en-US" sz="2000" dirty="0">
                <a:latin typeface="Times New Roman" panose="02020603050405020304" pitchFamily="18" charset="0"/>
              </a:rPr>
              <a:t>コード片</a:t>
            </a:r>
            <a:r>
              <a:rPr kumimoji="0" lang="en-US" altLang="ja-JP" sz="2000" dirty="0" smtClean="0">
                <a:latin typeface="Times New Roman" panose="02020603050405020304" pitchFamily="18" charset="0"/>
              </a:rPr>
              <a:t>CF</a:t>
            </a:r>
            <a:r>
              <a:rPr kumimoji="0" lang="en-US" altLang="ja-JP" sz="2000" baseline="-25000" dirty="0">
                <a:latin typeface="Times New Roman" panose="02020603050405020304" pitchFamily="18" charset="0"/>
              </a:rPr>
              <a:t>3</a:t>
            </a:r>
          </a:p>
        </p:txBody>
      </p:sp>
      <p:sp>
        <p:nvSpPr>
          <p:cNvPr id="26" name="角丸四角形 25"/>
          <p:cNvSpPr/>
          <p:nvPr/>
        </p:nvSpPr>
        <p:spPr bwMode="auto">
          <a:xfrm>
            <a:off x="3835728" y="4733652"/>
            <a:ext cx="5060887" cy="679032"/>
          </a:xfrm>
          <a:prstGeom prst="roundRect">
            <a:avLst/>
          </a:pr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7" name="角丸四角形 26"/>
          <p:cNvSpPr/>
          <p:nvPr/>
        </p:nvSpPr>
        <p:spPr bwMode="auto">
          <a:xfrm>
            <a:off x="3835728" y="5669756"/>
            <a:ext cx="5060887" cy="685478"/>
          </a:xfrm>
          <a:prstGeom prst="roundRect">
            <a:avLst/>
          </a:pr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cxnSp>
        <p:nvCxnSpPr>
          <p:cNvPr id="28" name="直線矢印コネクタ 27"/>
          <p:cNvCxnSpPr/>
          <p:nvPr/>
        </p:nvCxnSpPr>
        <p:spPr>
          <a:xfrm>
            <a:off x="5590086" y="5219325"/>
            <a:ext cx="1534512" cy="7866"/>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p:nvPr/>
        </p:nvCxnSpPr>
        <p:spPr>
          <a:xfrm>
            <a:off x="5560339" y="6142720"/>
            <a:ext cx="1534512" cy="7866"/>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0" name="テキスト ボックス 29"/>
          <p:cNvSpPr txBox="1"/>
          <p:nvPr/>
        </p:nvSpPr>
        <p:spPr>
          <a:xfrm>
            <a:off x="5909943" y="4860330"/>
            <a:ext cx="894797" cy="400110"/>
          </a:xfrm>
          <a:prstGeom prst="rect">
            <a:avLst/>
          </a:prstGeom>
          <a:noFill/>
        </p:spPr>
        <p:txBody>
          <a:bodyPr wrap="none" rtlCol="0">
            <a:spAutoFit/>
          </a:bodyPr>
          <a:lstStyle/>
          <a:p>
            <a:r>
              <a:rPr lang="ja-JP" altLang="en-US" sz="2000" dirty="0" smtClean="0"/>
              <a:t>呼出し</a:t>
            </a:r>
            <a:endParaRPr lang="en-US" altLang="ja-JP" sz="2000" dirty="0" smtClean="0"/>
          </a:p>
        </p:txBody>
      </p:sp>
      <p:sp>
        <p:nvSpPr>
          <p:cNvPr id="31" name="テキスト ボックス 30"/>
          <p:cNvSpPr txBox="1"/>
          <p:nvPr/>
        </p:nvSpPr>
        <p:spPr>
          <a:xfrm>
            <a:off x="5881224" y="5801993"/>
            <a:ext cx="894797" cy="400110"/>
          </a:xfrm>
          <a:prstGeom prst="rect">
            <a:avLst/>
          </a:prstGeom>
          <a:noFill/>
        </p:spPr>
        <p:txBody>
          <a:bodyPr wrap="none" rtlCol="0">
            <a:spAutoFit/>
          </a:bodyPr>
          <a:lstStyle/>
          <a:p>
            <a:r>
              <a:rPr lang="ja-JP" altLang="en-US" sz="2000" dirty="0" smtClean="0"/>
              <a:t>呼出し</a:t>
            </a:r>
            <a:endParaRPr lang="en-US" altLang="ja-JP" sz="2000" dirty="0" smtClean="0"/>
          </a:p>
        </p:txBody>
      </p:sp>
      <p:sp>
        <p:nvSpPr>
          <p:cNvPr id="35" name="テキスト ボックス 34"/>
          <p:cNvSpPr txBox="1"/>
          <p:nvPr/>
        </p:nvSpPr>
        <p:spPr>
          <a:xfrm>
            <a:off x="698500" y="3414856"/>
            <a:ext cx="8432800" cy="769441"/>
          </a:xfrm>
          <a:prstGeom prst="rect">
            <a:avLst/>
          </a:prstGeom>
          <a:noFill/>
        </p:spPr>
        <p:txBody>
          <a:bodyPr wrap="square" rtlCol="0">
            <a:spAutoFit/>
          </a:bodyPr>
          <a:lstStyle/>
          <a:p>
            <a:pPr marL="342900" indent="-342900">
              <a:buFont typeface="Arial" panose="020B0604020202020204" pitchFamily="34" charset="0"/>
              <a:buChar char="•"/>
            </a:pPr>
            <a:r>
              <a:rPr lang="ja-JP" altLang="en-US" sz="2200" dirty="0" smtClean="0"/>
              <a:t>単一プログラミング言語におけるコードクローン</a:t>
            </a:r>
            <a:r>
              <a:rPr lang="ja-JP" altLang="en-US" sz="2200" dirty="0"/>
              <a:t>が</a:t>
            </a:r>
            <a:r>
              <a:rPr lang="ja-JP" altLang="en-US" sz="2200" dirty="0" smtClean="0"/>
              <a:t>呼出し関係で結合</a:t>
            </a:r>
            <a:endParaRPr lang="en-US" altLang="ja-JP" sz="2200" dirty="0" smtClean="0"/>
          </a:p>
          <a:p>
            <a:pPr marL="342900" indent="-342900">
              <a:buFont typeface="Arial" panose="020B0604020202020204" pitchFamily="34" charset="0"/>
              <a:buChar char="•"/>
            </a:pPr>
            <a:r>
              <a:rPr lang="ja-JP" altLang="en-US" sz="2200" dirty="0" smtClean="0"/>
              <a:t>本研究では </a:t>
            </a:r>
            <a:r>
              <a:rPr lang="en-US" altLang="ja-JP" sz="2200" b="1" dirty="0" smtClean="0">
                <a:solidFill>
                  <a:srgbClr val="C00000"/>
                </a:solidFill>
              </a:rPr>
              <a:t>Inter-Language Clone (ILC) </a:t>
            </a:r>
            <a:r>
              <a:rPr lang="ja-JP" altLang="en-US" sz="2200" dirty="0" smtClean="0"/>
              <a:t>と命名</a:t>
            </a:r>
            <a:endParaRPr lang="en-US" altLang="ja-JP" sz="2200" dirty="0"/>
          </a:p>
        </p:txBody>
      </p:sp>
      <mc:AlternateContent xmlns:mc="http://schemas.openxmlformats.org/markup-compatibility/2006" xmlns:a14="http://schemas.microsoft.com/office/drawing/2010/main">
        <mc:Choice Requires="a14">
          <p:sp>
            <p:nvSpPr>
              <p:cNvPr id="46" name="テキスト ボックス 45"/>
              <p:cNvSpPr txBox="1"/>
              <p:nvPr/>
            </p:nvSpPr>
            <p:spPr>
              <a:xfrm>
                <a:off x="101600" y="5515608"/>
                <a:ext cx="3060133" cy="400110"/>
              </a:xfrm>
              <a:prstGeom prst="rect">
                <a:avLst/>
              </a:prstGeom>
              <a:noFill/>
            </p:spPr>
            <p:txBody>
              <a:bodyPr wrap="none" rtlCol="0">
                <a:spAutoFit/>
              </a:bodyPr>
              <a:lstStyle/>
              <a:p>
                <a14:m>
                  <m:oMath xmlns:m="http://schemas.openxmlformats.org/officeDocument/2006/math">
                    <m:sSub>
                      <m:sSubPr>
                        <m:ctrlPr>
                          <a:rPr kumimoji="1" lang="en-US" altLang="ja-JP" sz="2000" b="1" i="1" smtClean="0">
                            <a:solidFill>
                              <a:srgbClr val="FF7171"/>
                            </a:solidFill>
                            <a:latin typeface="Cambria Math" panose="02040503050406030204" pitchFamily="18" charset="0"/>
                          </a:rPr>
                        </m:ctrlPr>
                      </m:sSubPr>
                      <m:e>
                        <m:r>
                          <a:rPr kumimoji="1" lang="en-US" altLang="ja-JP" sz="2000" b="1" i="1" smtClean="0">
                            <a:solidFill>
                              <a:srgbClr val="FF7171"/>
                            </a:solidFill>
                            <a:latin typeface="Cambria Math" panose="02040503050406030204" pitchFamily="18" charset="0"/>
                          </a:rPr>
                          <m:t>𝑪𝑭</m:t>
                        </m:r>
                      </m:e>
                      <m:sub>
                        <m:r>
                          <a:rPr kumimoji="1" lang="en-US" altLang="ja-JP" sz="2000" b="1" i="1" smtClean="0">
                            <a:solidFill>
                              <a:srgbClr val="FF7171"/>
                            </a:solidFill>
                            <a:latin typeface="Cambria Math" panose="02040503050406030204" pitchFamily="18" charset="0"/>
                          </a:rPr>
                          <m:t>𝟐</m:t>
                        </m:r>
                      </m:sub>
                    </m:sSub>
                  </m:oMath>
                </a14:m>
                <a:r>
                  <a:rPr kumimoji="1" lang="ja-JP" altLang="en-US" sz="2000" dirty="0" smtClean="0"/>
                  <a:t>と</a:t>
                </a:r>
                <a14:m>
                  <m:oMath xmlns:m="http://schemas.openxmlformats.org/officeDocument/2006/math">
                    <m:sSub>
                      <m:sSubPr>
                        <m:ctrlPr>
                          <a:rPr lang="en-US" altLang="ja-JP" sz="2000" b="1" i="1" smtClean="0">
                            <a:solidFill>
                              <a:srgbClr val="FF7171"/>
                            </a:solidFill>
                            <a:latin typeface="Cambria Math" panose="02040503050406030204" pitchFamily="18" charset="0"/>
                          </a:rPr>
                        </m:ctrlPr>
                      </m:sSubPr>
                      <m:e>
                        <m:r>
                          <a:rPr lang="en-US" altLang="ja-JP" sz="2000" b="1" i="1">
                            <a:solidFill>
                              <a:srgbClr val="FF7171"/>
                            </a:solidFill>
                            <a:latin typeface="Cambria Math" panose="02040503050406030204" pitchFamily="18" charset="0"/>
                          </a:rPr>
                          <m:t>𝑪𝑭</m:t>
                        </m:r>
                      </m:e>
                      <m:sub>
                        <m:r>
                          <a:rPr lang="en-US" altLang="ja-JP" sz="2000" b="1" i="1" smtClean="0">
                            <a:solidFill>
                              <a:srgbClr val="FF7171"/>
                            </a:solidFill>
                            <a:latin typeface="Cambria Math" panose="02040503050406030204" pitchFamily="18" charset="0"/>
                          </a:rPr>
                          <m:t>𝟑</m:t>
                        </m:r>
                      </m:sub>
                    </m:sSub>
                  </m:oMath>
                </a14:m>
                <a:r>
                  <a:rPr kumimoji="1" lang="ja-JP" altLang="en-US" sz="2000" dirty="0" smtClean="0"/>
                  <a:t>はコードクローン</a:t>
                </a:r>
                <a:endParaRPr kumimoji="1" lang="ja-JP" altLang="en-US" sz="2000" dirty="0"/>
              </a:p>
            </p:txBody>
          </p:sp>
        </mc:Choice>
        <mc:Fallback xmlns="">
          <p:sp>
            <p:nvSpPr>
              <p:cNvPr id="46" name="テキスト ボックス 45"/>
              <p:cNvSpPr txBox="1">
                <a:spLocks noRot="1" noChangeAspect="1" noMove="1" noResize="1" noEditPoints="1" noAdjustHandles="1" noChangeArrowheads="1" noChangeShapeType="1" noTextEdit="1"/>
              </p:cNvSpPr>
              <p:nvPr/>
            </p:nvSpPr>
            <p:spPr>
              <a:xfrm>
                <a:off x="101600" y="5515608"/>
                <a:ext cx="3060133" cy="400110"/>
              </a:xfrm>
              <a:prstGeom prst="rect">
                <a:avLst/>
              </a:prstGeom>
              <a:blipFill rotWithShape="0">
                <a:blip r:embed="rId3"/>
                <a:stretch>
                  <a:fillRect t="-13846" r="-1394" b="-23077"/>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49" name="テキスト ボックス 48"/>
              <p:cNvSpPr txBox="1"/>
              <p:nvPr/>
            </p:nvSpPr>
            <p:spPr>
              <a:xfrm>
                <a:off x="99050" y="5209378"/>
                <a:ext cx="3060903" cy="400110"/>
              </a:xfrm>
              <a:prstGeom prst="rect">
                <a:avLst/>
              </a:prstGeom>
              <a:noFill/>
            </p:spPr>
            <p:txBody>
              <a:bodyPr wrap="none" rtlCol="0">
                <a:spAutoFit/>
              </a:bodyPr>
              <a:lstStyle/>
              <a:p>
                <a14:m>
                  <m:oMath xmlns:m="http://schemas.openxmlformats.org/officeDocument/2006/math">
                    <m:sSub>
                      <m:sSubPr>
                        <m:ctrlPr>
                          <a:rPr kumimoji="1" lang="en-US" altLang="ja-JP" sz="2000" b="1" i="1" smtClean="0">
                            <a:solidFill>
                              <a:srgbClr val="00B0F0"/>
                            </a:solidFill>
                            <a:latin typeface="Cambria Math" panose="02040503050406030204" pitchFamily="18" charset="0"/>
                          </a:rPr>
                        </m:ctrlPr>
                      </m:sSubPr>
                      <m:e>
                        <m:r>
                          <a:rPr kumimoji="1" lang="en-US" altLang="ja-JP" sz="2000" b="1" i="1" smtClean="0">
                            <a:solidFill>
                              <a:srgbClr val="00B0F0"/>
                            </a:solidFill>
                            <a:latin typeface="Cambria Math" panose="02040503050406030204" pitchFamily="18" charset="0"/>
                          </a:rPr>
                          <m:t>𝑪𝑭</m:t>
                        </m:r>
                      </m:e>
                      <m:sub>
                        <m:r>
                          <a:rPr kumimoji="1" lang="en-US" altLang="ja-JP" sz="2000" b="1" i="1" smtClean="0">
                            <a:solidFill>
                              <a:srgbClr val="00B0F0"/>
                            </a:solidFill>
                            <a:latin typeface="Cambria Math" panose="02040503050406030204" pitchFamily="18" charset="0"/>
                          </a:rPr>
                          <m:t>𝟎</m:t>
                        </m:r>
                      </m:sub>
                    </m:sSub>
                  </m:oMath>
                </a14:m>
                <a:r>
                  <a:rPr kumimoji="1" lang="ja-JP" altLang="en-US" sz="2000" dirty="0" smtClean="0"/>
                  <a:t>と</a:t>
                </a:r>
                <a14:m>
                  <m:oMath xmlns:m="http://schemas.openxmlformats.org/officeDocument/2006/math">
                    <m:sSub>
                      <m:sSubPr>
                        <m:ctrlPr>
                          <a:rPr lang="en-US" altLang="ja-JP" sz="2000" b="1" i="1" smtClean="0">
                            <a:solidFill>
                              <a:srgbClr val="00B0F0"/>
                            </a:solidFill>
                            <a:latin typeface="Cambria Math" panose="02040503050406030204" pitchFamily="18" charset="0"/>
                          </a:rPr>
                        </m:ctrlPr>
                      </m:sSubPr>
                      <m:e>
                        <m:r>
                          <a:rPr lang="en-US" altLang="ja-JP" sz="2000" b="1" i="1">
                            <a:solidFill>
                              <a:srgbClr val="00B0F0"/>
                            </a:solidFill>
                            <a:latin typeface="Cambria Math" panose="02040503050406030204" pitchFamily="18" charset="0"/>
                          </a:rPr>
                          <m:t>𝑪𝑭</m:t>
                        </m:r>
                      </m:e>
                      <m:sub>
                        <m:r>
                          <a:rPr lang="en-US" altLang="ja-JP" sz="2000" b="1" i="1" smtClean="0">
                            <a:solidFill>
                              <a:srgbClr val="00B0F0"/>
                            </a:solidFill>
                            <a:latin typeface="Cambria Math" panose="02040503050406030204" pitchFamily="18" charset="0"/>
                          </a:rPr>
                          <m:t>𝟏</m:t>
                        </m:r>
                      </m:sub>
                    </m:sSub>
                  </m:oMath>
                </a14:m>
                <a:r>
                  <a:rPr kumimoji="1" lang="ja-JP" altLang="en-US" sz="2000" dirty="0" smtClean="0"/>
                  <a:t>はコードクローン</a:t>
                </a:r>
                <a:endParaRPr kumimoji="1" lang="ja-JP" altLang="en-US" sz="2000" dirty="0"/>
              </a:p>
            </p:txBody>
          </p:sp>
        </mc:Choice>
        <mc:Fallback xmlns="">
          <p:sp>
            <p:nvSpPr>
              <p:cNvPr id="49" name="テキスト ボックス 48"/>
              <p:cNvSpPr txBox="1">
                <a:spLocks noRot="1" noChangeAspect="1" noMove="1" noResize="1" noEditPoints="1" noAdjustHandles="1" noChangeArrowheads="1" noChangeShapeType="1" noTextEdit="1"/>
              </p:cNvSpPr>
              <p:nvPr/>
            </p:nvSpPr>
            <p:spPr>
              <a:xfrm>
                <a:off x="99050" y="5209378"/>
                <a:ext cx="3060903" cy="400110"/>
              </a:xfrm>
              <a:prstGeom prst="rect">
                <a:avLst/>
              </a:prstGeom>
              <a:blipFill rotWithShape="0">
                <a:blip r:embed="rId4"/>
                <a:stretch>
                  <a:fillRect t="-13846" r="-1594" b="-23077"/>
                </a:stretch>
              </a:blipFill>
            </p:spPr>
            <p:txBody>
              <a:bodyPr/>
              <a:lstStyle/>
              <a:p>
                <a:r>
                  <a:rPr lang="ja-JP" altLang="en-US">
                    <a:noFill/>
                  </a:rPr>
                  <a:t> </a:t>
                </a:r>
              </a:p>
            </p:txBody>
          </p:sp>
        </mc:Fallback>
      </mc:AlternateContent>
      <p:sp>
        <p:nvSpPr>
          <p:cNvPr id="50" name="テキスト ボックス 49"/>
          <p:cNvSpPr txBox="1"/>
          <p:nvPr/>
        </p:nvSpPr>
        <p:spPr>
          <a:xfrm>
            <a:off x="3671074" y="4328823"/>
            <a:ext cx="2377574" cy="400110"/>
          </a:xfrm>
          <a:prstGeom prst="rect">
            <a:avLst/>
          </a:prstGeom>
          <a:noFill/>
        </p:spPr>
        <p:txBody>
          <a:bodyPr wrap="none" rtlCol="0">
            <a:spAutoFit/>
          </a:bodyPr>
          <a:lstStyle/>
          <a:p>
            <a:r>
              <a:rPr lang="ja-JP" altLang="en-US" sz="2000" dirty="0" smtClean="0"/>
              <a:t>プログラミング言語</a:t>
            </a:r>
            <a:r>
              <a:rPr lang="en-US" altLang="ja-JP" sz="2000" dirty="0" smtClean="0"/>
              <a:t>A</a:t>
            </a:r>
          </a:p>
        </p:txBody>
      </p:sp>
      <p:sp>
        <p:nvSpPr>
          <p:cNvPr id="51" name="テキスト ボックス 50"/>
          <p:cNvSpPr txBox="1"/>
          <p:nvPr/>
        </p:nvSpPr>
        <p:spPr>
          <a:xfrm>
            <a:off x="6580445" y="4328823"/>
            <a:ext cx="2367956" cy="400110"/>
          </a:xfrm>
          <a:prstGeom prst="rect">
            <a:avLst/>
          </a:prstGeom>
          <a:noFill/>
        </p:spPr>
        <p:txBody>
          <a:bodyPr wrap="none" rtlCol="0">
            <a:spAutoFit/>
          </a:bodyPr>
          <a:lstStyle/>
          <a:p>
            <a:r>
              <a:rPr lang="ja-JP" altLang="en-US" sz="2000" dirty="0" smtClean="0"/>
              <a:t>プログラミング言語</a:t>
            </a:r>
            <a:r>
              <a:rPr lang="en-US" altLang="ja-JP" sz="2000" dirty="0"/>
              <a:t>B</a:t>
            </a:r>
            <a:endParaRPr lang="en-US" altLang="ja-JP" sz="2000" dirty="0" smtClean="0"/>
          </a:p>
        </p:txBody>
      </p:sp>
      <p:sp>
        <p:nvSpPr>
          <p:cNvPr id="32" name="角丸四角形 31"/>
          <p:cNvSpPr/>
          <p:nvPr/>
        </p:nvSpPr>
        <p:spPr bwMode="auto">
          <a:xfrm>
            <a:off x="3079302" y="5794356"/>
            <a:ext cx="814430" cy="501394"/>
          </a:xfrm>
          <a:prstGeom prst="roundRect">
            <a:avLst/>
          </a:prstGeom>
          <a:noFill/>
          <a:ln>
            <a:no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72000" rIns="91440" bIns="7200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b="1" i="0" u="none" strike="noStrike" cap="none" normalizeH="0" baseline="0" dirty="0" smtClean="0">
                <a:ln>
                  <a:noFill/>
                </a:ln>
                <a:solidFill>
                  <a:srgbClr val="C00000"/>
                </a:solidFill>
                <a:effectLst/>
                <a:latin typeface="Times New Roman" pitchFamily="18" charset="0"/>
                <a:ea typeface="ＭＳ Ｐゴシック" pitchFamily="50" charset="-128"/>
              </a:rPr>
              <a:t>ILC2</a:t>
            </a:r>
            <a:endParaRPr kumimoji="0" lang="ja-JP" altLang="en-US" sz="2000" b="1" i="0" u="none" strike="noStrike" cap="none" normalizeH="0" baseline="0" dirty="0" smtClean="0">
              <a:ln>
                <a:noFill/>
              </a:ln>
              <a:solidFill>
                <a:srgbClr val="C00000"/>
              </a:solidFill>
              <a:effectLst/>
              <a:latin typeface="Times New Roman" pitchFamily="18" charset="0"/>
              <a:ea typeface="ＭＳ Ｐゴシック" pitchFamily="50" charset="-128"/>
            </a:endParaRPr>
          </a:p>
        </p:txBody>
      </p:sp>
    </p:spTree>
    <p:extLst>
      <p:ext uri="{BB962C8B-B14F-4D97-AF65-F5344CB8AC3E}">
        <p14:creationId xmlns:p14="http://schemas.microsoft.com/office/powerpoint/2010/main" val="16167440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2700" y="115888"/>
            <a:ext cx="9105899" cy="576262"/>
          </a:xfrm>
        </p:spPr>
        <p:txBody>
          <a:bodyPr/>
          <a:lstStyle/>
          <a:p>
            <a:r>
              <a:rPr kumimoji="1" lang="en-US" altLang="ja-JP" dirty="0" smtClean="0">
                <a:latin typeface="+mj-ea"/>
              </a:rPr>
              <a:t>ILC</a:t>
            </a:r>
            <a:r>
              <a:rPr kumimoji="1" lang="en-US" altLang="ja-JP" dirty="0" smtClean="0"/>
              <a:t>: </a:t>
            </a:r>
            <a:r>
              <a:rPr kumimoji="1" lang="ja-JP" altLang="en-US" dirty="0" smtClean="0"/>
              <a:t>実際のソースコードにおける</a:t>
            </a:r>
            <a:r>
              <a:rPr lang="ja-JP" altLang="en-US" dirty="0">
                <a:latin typeface="+mj-ea"/>
              </a:rPr>
              <a:t>例</a:t>
            </a:r>
            <a:endParaRPr kumimoji="1" lang="ja-JP" altLang="en-US" dirty="0">
              <a:latin typeface="+mj-ea"/>
            </a:endParaRPr>
          </a:p>
        </p:txBody>
      </p:sp>
      <p:sp>
        <p:nvSpPr>
          <p:cNvPr id="7" name="スライド番号プレースホルダー 6"/>
          <p:cNvSpPr>
            <a:spLocks noGrp="1"/>
          </p:cNvSpPr>
          <p:nvPr>
            <p:ph type="sldNum" sz="quarter" idx="12"/>
          </p:nvPr>
        </p:nvSpPr>
        <p:spPr/>
        <p:txBody>
          <a:bodyPr/>
          <a:lstStyle/>
          <a:p>
            <a:fld id="{B24E575F-AE80-4FDB-9C39-ECDDBAB19842}" type="slidenum">
              <a:rPr kumimoji="1" lang="ja-JP" altLang="en-US" smtClean="0"/>
              <a:t>8</a:t>
            </a:fld>
            <a:endParaRPr kumimoji="1" lang="ja-JP" altLang="en-US" dirty="0"/>
          </a:p>
        </p:txBody>
      </p:sp>
      <p:sp>
        <p:nvSpPr>
          <p:cNvPr id="5" name="正方形/長方形 4"/>
          <p:cNvSpPr/>
          <p:nvPr/>
        </p:nvSpPr>
        <p:spPr>
          <a:xfrm>
            <a:off x="313713" y="1830249"/>
            <a:ext cx="4183937" cy="1785104"/>
          </a:xfrm>
          <a:prstGeom prst="rect">
            <a:avLst/>
          </a:prstGeom>
          <a:ln w="31750">
            <a:solidFill>
              <a:srgbClr val="74B5FC"/>
            </a:solidFill>
          </a:ln>
        </p:spPr>
        <p:txBody>
          <a:bodyPr wrap="square">
            <a:spAutoFit/>
          </a:bodyPr>
          <a:lstStyle/>
          <a:p>
            <a:r>
              <a:rPr lang="ja-JP" altLang="en-US" dirty="0"/>
              <a:t>&lt;div class="</a:t>
            </a:r>
            <a:r>
              <a:rPr lang="ja-JP" altLang="en-US" dirty="0" smtClean="0"/>
              <a:t>md_simple_modal</a:t>
            </a:r>
            <a:endParaRPr lang="en-US" altLang="ja-JP" dirty="0" smtClean="0"/>
          </a:p>
          <a:p>
            <a:endParaRPr lang="ja-JP" altLang="en-US" dirty="0"/>
          </a:p>
          <a:p>
            <a:r>
              <a:rPr lang="ja-JP" altLang="en-US" dirty="0" smtClean="0"/>
              <a:t>     &lt;</a:t>
            </a:r>
            <a:r>
              <a:rPr lang="ja-JP" altLang="en-US" dirty="0"/>
              <a:t>button class</a:t>
            </a:r>
            <a:r>
              <a:rPr lang="ja-JP" altLang="en-US" dirty="0" smtClean="0"/>
              <a:t>=“btn btn-md btn</a:t>
            </a:r>
            <a:endParaRPr lang="en-US" altLang="ja-JP" dirty="0" smtClean="0"/>
          </a:p>
          <a:p>
            <a:r>
              <a:rPr lang="en-US" altLang="ja-JP" dirty="0" smtClean="0"/>
              <a:t>          </a:t>
            </a:r>
            <a:r>
              <a:rPr lang="ja-JP" altLang="en-US" dirty="0" smtClean="0"/>
              <a:t>ng-click=“</a:t>
            </a:r>
            <a:r>
              <a:rPr lang="ja-JP" altLang="en-US" sz="2000" b="1" dirty="0" smtClean="0">
                <a:solidFill>
                  <a:srgbClr val="C00000"/>
                </a:solidFill>
              </a:rPr>
              <a:t>update</a:t>
            </a:r>
            <a:r>
              <a:rPr lang="en-US" altLang="ja-JP" sz="2000" b="1" dirty="0" smtClean="0">
                <a:solidFill>
                  <a:srgbClr val="C00000"/>
                </a:solidFill>
              </a:rPr>
              <a:t>Channel</a:t>
            </a:r>
            <a:r>
              <a:rPr lang="ja-JP" altLang="en-US" sz="2000" b="1" dirty="0" smtClean="0">
                <a:solidFill>
                  <a:srgbClr val="C00000"/>
                </a:solidFill>
              </a:rPr>
              <a:t>()</a:t>
            </a:r>
            <a:r>
              <a:rPr lang="ja-JP" altLang="en-US" dirty="0" smtClean="0"/>
              <a:t> ” </a:t>
            </a:r>
            <a:endParaRPr lang="en-US" altLang="ja-JP" dirty="0" smtClean="0"/>
          </a:p>
          <a:p>
            <a:r>
              <a:rPr lang="en-US" altLang="ja-JP" dirty="0"/>
              <a:t> </a:t>
            </a:r>
            <a:r>
              <a:rPr lang="en-US" altLang="ja-JP" dirty="0" smtClean="0"/>
              <a:t>    </a:t>
            </a:r>
            <a:r>
              <a:rPr lang="ja-JP" altLang="en-US" dirty="0" smtClean="0"/>
              <a:t>&lt;</a:t>
            </a:r>
            <a:r>
              <a:rPr lang="ja-JP" altLang="en-US" dirty="0"/>
              <a:t>/div&gt;</a:t>
            </a:r>
          </a:p>
          <a:p>
            <a:r>
              <a:rPr lang="ja-JP" altLang="en-US" dirty="0"/>
              <a:t>&lt;/div&gt;</a:t>
            </a:r>
          </a:p>
        </p:txBody>
      </p:sp>
      <p:sp>
        <p:nvSpPr>
          <p:cNvPr id="8" name="テキスト ボックス 7"/>
          <p:cNvSpPr txBox="1"/>
          <p:nvPr/>
        </p:nvSpPr>
        <p:spPr>
          <a:xfrm>
            <a:off x="312920" y="1464632"/>
            <a:ext cx="2749471" cy="369332"/>
          </a:xfrm>
          <a:prstGeom prst="rect">
            <a:avLst/>
          </a:prstGeom>
          <a:solidFill>
            <a:srgbClr val="EEDF6E"/>
          </a:solidFill>
          <a:ln w="31750">
            <a:solidFill>
              <a:srgbClr val="74B5FC"/>
            </a:solidFill>
          </a:ln>
        </p:spPr>
        <p:txBody>
          <a:bodyPr wrap="none" rtlCol="0">
            <a:spAutoFit/>
          </a:bodyPr>
          <a:lstStyle/>
          <a:p>
            <a:pPr algn="ctr"/>
            <a:r>
              <a:rPr lang="en-US" altLang="ja-JP" dirty="0" smtClean="0"/>
              <a:t>channel_edit_modal.html</a:t>
            </a:r>
          </a:p>
        </p:txBody>
      </p:sp>
      <p:sp>
        <p:nvSpPr>
          <p:cNvPr id="9" name="正方形/長方形 8"/>
          <p:cNvSpPr/>
          <p:nvPr/>
        </p:nvSpPr>
        <p:spPr>
          <a:xfrm>
            <a:off x="312920" y="4063483"/>
            <a:ext cx="4184730" cy="1785104"/>
          </a:xfrm>
          <a:prstGeom prst="rect">
            <a:avLst/>
          </a:prstGeom>
          <a:ln w="31750">
            <a:solidFill>
              <a:srgbClr val="FF7171"/>
            </a:solidFill>
          </a:ln>
        </p:spPr>
        <p:txBody>
          <a:bodyPr wrap="square">
            <a:spAutoFit/>
          </a:bodyPr>
          <a:lstStyle/>
          <a:p>
            <a:r>
              <a:rPr lang="ja-JP" altLang="en-US" dirty="0"/>
              <a:t>$scope.</a:t>
            </a:r>
            <a:r>
              <a:rPr lang="ja-JP" altLang="en-US" sz="2000" b="1" dirty="0" smtClean="0">
                <a:solidFill>
                  <a:srgbClr val="C00000"/>
                </a:solidFill>
              </a:rPr>
              <a:t>update</a:t>
            </a:r>
            <a:r>
              <a:rPr lang="en-US" altLang="ja-JP" sz="2000" b="1" dirty="0" smtClean="0">
                <a:solidFill>
                  <a:srgbClr val="C00000"/>
                </a:solidFill>
              </a:rPr>
              <a:t>Channel</a:t>
            </a:r>
            <a:r>
              <a:rPr lang="ja-JP" altLang="en-US" dirty="0" smtClean="0"/>
              <a:t>=function </a:t>
            </a:r>
            <a:r>
              <a:rPr lang="ja-JP" altLang="en-US" dirty="0"/>
              <a:t>() {</a:t>
            </a:r>
          </a:p>
          <a:p>
            <a:endParaRPr lang="ja-JP" altLang="en-US" dirty="0"/>
          </a:p>
          <a:p>
            <a:r>
              <a:rPr lang="en-US" altLang="ja-JP" dirty="0" smtClean="0"/>
              <a:t>    })[</a:t>
            </a:r>
            <a:r>
              <a:rPr lang="en-US" altLang="ja-JP" dirty="0"/>
              <a:t>'finally'](function () </a:t>
            </a:r>
            <a:r>
              <a:rPr lang="en-US" altLang="ja-JP" dirty="0" smtClean="0"/>
              <a:t>{</a:t>
            </a:r>
          </a:p>
          <a:p>
            <a:r>
              <a:rPr lang="en-US" altLang="ja-JP" dirty="0" smtClean="0"/>
              <a:t>        delete </a:t>
            </a:r>
            <a:r>
              <a:rPr lang="en-US" altLang="ja-JP" dirty="0"/>
              <a:t>$scope.channel.updating;</a:t>
            </a:r>
            <a:endParaRPr lang="en-US" altLang="ja-JP" dirty="0" smtClean="0"/>
          </a:p>
          <a:p>
            <a:r>
              <a:rPr lang="ja-JP" altLang="en-US" dirty="0" smtClean="0"/>
              <a:t>    </a:t>
            </a:r>
            <a:r>
              <a:rPr lang="en-US" altLang="ja-JP" dirty="0" smtClean="0"/>
              <a:t>});</a:t>
            </a:r>
            <a:endParaRPr lang="en-US" altLang="ja-JP" dirty="0"/>
          </a:p>
          <a:p>
            <a:r>
              <a:rPr lang="en-US" altLang="ja-JP" dirty="0" smtClean="0"/>
              <a:t>};</a:t>
            </a:r>
            <a:endParaRPr lang="ja-JP" altLang="en-US" dirty="0"/>
          </a:p>
        </p:txBody>
      </p:sp>
      <p:sp>
        <p:nvSpPr>
          <p:cNvPr id="10" name="テキスト ボックス 9"/>
          <p:cNvSpPr txBox="1"/>
          <p:nvPr/>
        </p:nvSpPr>
        <p:spPr>
          <a:xfrm>
            <a:off x="312919" y="3693574"/>
            <a:ext cx="1479892" cy="369332"/>
          </a:xfrm>
          <a:prstGeom prst="rect">
            <a:avLst/>
          </a:prstGeom>
          <a:solidFill>
            <a:srgbClr val="EEDF6E"/>
          </a:solidFill>
          <a:ln w="31750">
            <a:solidFill>
              <a:srgbClr val="FF7171"/>
            </a:solidFill>
          </a:ln>
        </p:spPr>
        <p:txBody>
          <a:bodyPr wrap="none" rtlCol="0">
            <a:spAutoFit/>
          </a:bodyPr>
          <a:lstStyle/>
          <a:p>
            <a:pPr algn="ctr"/>
            <a:r>
              <a:rPr lang="en-US" altLang="ja-JP" dirty="0" smtClean="0"/>
              <a:t>controllers.js</a:t>
            </a:r>
          </a:p>
        </p:txBody>
      </p:sp>
      <p:grpSp>
        <p:nvGrpSpPr>
          <p:cNvPr id="11" name="グループ化 10"/>
          <p:cNvGrpSpPr/>
          <p:nvPr/>
        </p:nvGrpSpPr>
        <p:grpSpPr>
          <a:xfrm>
            <a:off x="2692863" y="3140566"/>
            <a:ext cx="898003" cy="853169"/>
            <a:chOff x="2603500" y="3426985"/>
            <a:chExt cx="898003" cy="629596"/>
          </a:xfrm>
        </p:grpSpPr>
        <p:sp>
          <p:nvSpPr>
            <p:cNvPr id="12" name="テキスト ボックス 11"/>
            <p:cNvSpPr txBox="1"/>
            <p:nvPr/>
          </p:nvSpPr>
          <p:spPr>
            <a:xfrm>
              <a:off x="2603500" y="3426985"/>
              <a:ext cx="898003" cy="295261"/>
            </a:xfrm>
            <a:prstGeom prst="rect">
              <a:avLst/>
            </a:prstGeom>
            <a:noFill/>
          </p:spPr>
          <p:txBody>
            <a:bodyPr wrap="none" rtlCol="0">
              <a:spAutoFit/>
            </a:bodyPr>
            <a:lstStyle/>
            <a:p>
              <a:r>
                <a:rPr kumimoji="1" lang="ja-JP" altLang="en-US" sz="2000" b="1" dirty="0" smtClean="0"/>
                <a:t>呼出し</a:t>
              </a:r>
              <a:endParaRPr kumimoji="1" lang="ja-JP" altLang="en-US" sz="2000" b="1" dirty="0"/>
            </a:p>
          </p:txBody>
        </p:sp>
        <p:cxnSp>
          <p:nvCxnSpPr>
            <p:cNvPr id="13" name="直線矢印コネクタ 12"/>
            <p:cNvCxnSpPr/>
            <p:nvPr/>
          </p:nvCxnSpPr>
          <p:spPr>
            <a:xfrm>
              <a:off x="2603500" y="3426985"/>
              <a:ext cx="0" cy="629596"/>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14" name="正方形/長方形 13"/>
          <p:cNvSpPr/>
          <p:nvPr/>
        </p:nvSpPr>
        <p:spPr>
          <a:xfrm>
            <a:off x="215445" y="1373570"/>
            <a:ext cx="4424009" cy="4556568"/>
          </a:xfrm>
          <a:prstGeom prst="rect">
            <a:avLst/>
          </a:prstGeom>
          <a:no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15" name="テキスト ボックス 14"/>
          <p:cNvSpPr txBox="1"/>
          <p:nvPr/>
        </p:nvSpPr>
        <p:spPr>
          <a:xfrm rot="5400000">
            <a:off x="2333378" y="2128198"/>
            <a:ext cx="441146" cy="400110"/>
          </a:xfrm>
          <a:prstGeom prst="rect">
            <a:avLst/>
          </a:prstGeom>
          <a:noFill/>
        </p:spPr>
        <p:txBody>
          <a:bodyPr wrap="none" rtlCol="0">
            <a:spAutoFit/>
          </a:bodyPr>
          <a:lstStyle/>
          <a:p>
            <a:r>
              <a:rPr kumimoji="1" lang="en-US" altLang="ja-JP" sz="2000" b="1" dirty="0" smtClean="0"/>
              <a:t>…</a:t>
            </a:r>
            <a:endParaRPr kumimoji="1" lang="ja-JP" altLang="en-US" sz="2000" b="1" dirty="0"/>
          </a:p>
        </p:txBody>
      </p:sp>
      <p:sp>
        <p:nvSpPr>
          <p:cNvPr id="16" name="テキスト ボックス 15"/>
          <p:cNvSpPr txBox="1"/>
          <p:nvPr/>
        </p:nvSpPr>
        <p:spPr>
          <a:xfrm rot="5400000">
            <a:off x="2333378" y="4357717"/>
            <a:ext cx="441146" cy="400110"/>
          </a:xfrm>
          <a:prstGeom prst="rect">
            <a:avLst/>
          </a:prstGeom>
          <a:noFill/>
        </p:spPr>
        <p:txBody>
          <a:bodyPr wrap="none" rtlCol="0">
            <a:spAutoFit/>
          </a:bodyPr>
          <a:lstStyle/>
          <a:p>
            <a:r>
              <a:rPr kumimoji="1" lang="en-US" altLang="ja-JP" sz="2000" b="1" dirty="0" smtClean="0"/>
              <a:t>…</a:t>
            </a:r>
            <a:endParaRPr kumimoji="1" lang="ja-JP" altLang="en-US" sz="2000" b="1" dirty="0"/>
          </a:p>
        </p:txBody>
      </p:sp>
      <p:sp>
        <p:nvSpPr>
          <p:cNvPr id="17" name="正方形/長方形 16"/>
          <p:cNvSpPr/>
          <p:nvPr/>
        </p:nvSpPr>
        <p:spPr>
          <a:xfrm>
            <a:off x="4899117" y="1834828"/>
            <a:ext cx="3916271" cy="1785104"/>
          </a:xfrm>
          <a:prstGeom prst="rect">
            <a:avLst/>
          </a:prstGeom>
          <a:ln w="31750">
            <a:solidFill>
              <a:srgbClr val="74B5FC"/>
            </a:solidFill>
          </a:ln>
        </p:spPr>
        <p:txBody>
          <a:bodyPr wrap="square">
            <a:spAutoFit/>
          </a:bodyPr>
          <a:lstStyle/>
          <a:p>
            <a:r>
              <a:rPr lang="ja-JP" altLang="en-US" dirty="0"/>
              <a:t>&lt;div class="</a:t>
            </a:r>
            <a:r>
              <a:rPr lang="ja-JP" altLang="en-US" dirty="0" smtClean="0"/>
              <a:t>md_simple_modal</a:t>
            </a:r>
            <a:endParaRPr lang="en-US" altLang="ja-JP" dirty="0" smtClean="0"/>
          </a:p>
          <a:p>
            <a:endParaRPr lang="ja-JP" altLang="en-US" dirty="0"/>
          </a:p>
          <a:p>
            <a:r>
              <a:rPr lang="ja-JP" altLang="en-US" dirty="0" smtClean="0"/>
              <a:t>     &lt;</a:t>
            </a:r>
            <a:r>
              <a:rPr lang="ja-JP" altLang="en-US" dirty="0"/>
              <a:t>button class</a:t>
            </a:r>
            <a:r>
              <a:rPr lang="ja-JP" altLang="en-US" dirty="0" smtClean="0"/>
              <a:t>=“btn btn-md btn</a:t>
            </a:r>
            <a:endParaRPr lang="en-US" altLang="ja-JP" dirty="0" smtClean="0"/>
          </a:p>
          <a:p>
            <a:r>
              <a:rPr lang="en-US" altLang="ja-JP" dirty="0" smtClean="0"/>
              <a:t>          </a:t>
            </a:r>
            <a:r>
              <a:rPr lang="ja-JP" altLang="en-US" dirty="0" smtClean="0"/>
              <a:t>ng-click=“</a:t>
            </a:r>
            <a:r>
              <a:rPr lang="ja-JP" altLang="en-US" sz="2000" b="1" dirty="0" smtClean="0">
                <a:solidFill>
                  <a:srgbClr val="C00000"/>
                </a:solidFill>
              </a:rPr>
              <a:t>updateGroup()</a:t>
            </a:r>
            <a:r>
              <a:rPr lang="ja-JP" altLang="en-US" dirty="0" smtClean="0"/>
              <a:t> ” </a:t>
            </a:r>
            <a:endParaRPr lang="en-US" altLang="ja-JP" dirty="0" smtClean="0"/>
          </a:p>
          <a:p>
            <a:r>
              <a:rPr lang="en-US" altLang="ja-JP" dirty="0"/>
              <a:t> </a:t>
            </a:r>
            <a:r>
              <a:rPr lang="en-US" altLang="ja-JP" dirty="0" smtClean="0"/>
              <a:t>    </a:t>
            </a:r>
            <a:r>
              <a:rPr lang="ja-JP" altLang="en-US" dirty="0" smtClean="0"/>
              <a:t>&lt;</a:t>
            </a:r>
            <a:r>
              <a:rPr lang="ja-JP" altLang="en-US" dirty="0"/>
              <a:t>/div&gt;</a:t>
            </a:r>
          </a:p>
          <a:p>
            <a:r>
              <a:rPr lang="ja-JP" altLang="en-US" dirty="0"/>
              <a:t>&lt;/div&gt;</a:t>
            </a:r>
          </a:p>
        </p:txBody>
      </p:sp>
      <p:sp>
        <p:nvSpPr>
          <p:cNvPr id="18" name="テキスト ボックス 17"/>
          <p:cNvSpPr txBox="1"/>
          <p:nvPr/>
        </p:nvSpPr>
        <p:spPr>
          <a:xfrm>
            <a:off x="3754540" y="2290891"/>
            <a:ext cx="441146" cy="400110"/>
          </a:xfrm>
          <a:prstGeom prst="rect">
            <a:avLst/>
          </a:prstGeom>
          <a:noFill/>
        </p:spPr>
        <p:txBody>
          <a:bodyPr wrap="none" rtlCol="0">
            <a:spAutoFit/>
          </a:bodyPr>
          <a:lstStyle/>
          <a:p>
            <a:r>
              <a:rPr kumimoji="1" lang="en-US" altLang="ja-JP" sz="2000" b="1" dirty="0" smtClean="0"/>
              <a:t>…</a:t>
            </a:r>
            <a:endParaRPr kumimoji="1" lang="ja-JP" altLang="en-US" sz="2000" b="1" dirty="0"/>
          </a:p>
        </p:txBody>
      </p:sp>
      <p:sp>
        <p:nvSpPr>
          <p:cNvPr id="19" name="テキスト ボックス 18"/>
          <p:cNvSpPr txBox="1"/>
          <p:nvPr/>
        </p:nvSpPr>
        <p:spPr>
          <a:xfrm>
            <a:off x="8294306" y="2305881"/>
            <a:ext cx="441146" cy="400110"/>
          </a:xfrm>
          <a:prstGeom prst="rect">
            <a:avLst/>
          </a:prstGeom>
          <a:noFill/>
        </p:spPr>
        <p:txBody>
          <a:bodyPr wrap="none" rtlCol="0">
            <a:spAutoFit/>
          </a:bodyPr>
          <a:lstStyle/>
          <a:p>
            <a:r>
              <a:rPr kumimoji="1" lang="en-US" altLang="ja-JP" sz="2000" b="1" dirty="0" smtClean="0"/>
              <a:t>…</a:t>
            </a:r>
            <a:endParaRPr kumimoji="1" lang="ja-JP" altLang="en-US" sz="2000" b="1" dirty="0"/>
          </a:p>
        </p:txBody>
      </p:sp>
      <p:sp>
        <p:nvSpPr>
          <p:cNvPr id="20" name="テキスト ボックス 19"/>
          <p:cNvSpPr txBox="1"/>
          <p:nvPr/>
        </p:nvSpPr>
        <p:spPr>
          <a:xfrm>
            <a:off x="4908979" y="1462673"/>
            <a:ext cx="2377575" cy="369332"/>
          </a:xfrm>
          <a:prstGeom prst="rect">
            <a:avLst/>
          </a:prstGeom>
          <a:solidFill>
            <a:srgbClr val="EEDF6E"/>
          </a:solidFill>
          <a:ln w="31750">
            <a:solidFill>
              <a:srgbClr val="74B5FC"/>
            </a:solidFill>
          </a:ln>
        </p:spPr>
        <p:txBody>
          <a:bodyPr wrap="none" rtlCol="0">
            <a:spAutoFit/>
          </a:bodyPr>
          <a:lstStyle/>
          <a:p>
            <a:pPr algn="ctr"/>
            <a:r>
              <a:rPr lang="en-US" altLang="ja-JP" dirty="0" smtClean="0"/>
              <a:t>chat_edit_modal.html</a:t>
            </a:r>
          </a:p>
        </p:txBody>
      </p:sp>
      <p:sp>
        <p:nvSpPr>
          <p:cNvPr id="21" name="正方形/長方形 20"/>
          <p:cNvSpPr/>
          <p:nvPr/>
        </p:nvSpPr>
        <p:spPr>
          <a:xfrm>
            <a:off x="4909422" y="4077896"/>
            <a:ext cx="3905966" cy="1785104"/>
          </a:xfrm>
          <a:prstGeom prst="rect">
            <a:avLst/>
          </a:prstGeom>
          <a:ln w="31750">
            <a:solidFill>
              <a:srgbClr val="FF7171"/>
            </a:solidFill>
          </a:ln>
        </p:spPr>
        <p:txBody>
          <a:bodyPr wrap="square">
            <a:spAutoFit/>
          </a:bodyPr>
          <a:lstStyle/>
          <a:p>
            <a:r>
              <a:rPr lang="ja-JP" altLang="en-US" dirty="0"/>
              <a:t>$scope.</a:t>
            </a:r>
            <a:r>
              <a:rPr lang="ja-JP" altLang="en-US" sz="2000" b="1" dirty="0" smtClean="0">
                <a:solidFill>
                  <a:srgbClr val="C00000"/>
                </a:solidFill>
              </a:rPr>
              <a:t>update</a:t>
            </a:r>
            <a:r>
              <a:rPr lang="en-US" altLang="ja-JP" sz="2000" b="1" dirty="0" smtClean="0">
                <a:solidFill>
                  <a:srgbClr val="C00000"/>
                </a:solidFill>
              </a:rPr>
              <a:t>Group</a:t>
            </a:r>
            <a:r>
              <a:rPr lang="ja-JP" altLang="en-US" dirty="0" smtClean="0"/>
              <a:t>=</a:t>
            </a:r>
            <a:r>
              <a:rPr lang="ja-JP" altLang="en-US" dirty="0"/>
              <a:t>function () {</a:t>
            </a:r>
          </a:p>
          <a:p>
            <a:endParaRPr lang="ja-JP" altLang="en-US" dirty="0"/>
          </a:p>
          <a:p>
            <a:r>
              <a:rPr lang="en-US" altLang="ja-JP" dirty="0"/>
              <a:t>    })['finally'](function () {</a:t>
            </a:r>
          </a:p>
          <a:p>
            <a:r>
              <a:rPr lang="en-US" altLang="ja-JP" dirty="0"/>
              <a:t>        delete $</a:t>
            </a:r>
            <a:r>
              <a:rPr lang="en-US" altLang="ja-JP" dirty="0" smtClean="0"/>
              <a:t>scope.group.updating</a:t>
            </a:r>
            <a:r>
              <a:rPr lang="en-US" altLang="ja-JP" dirty="0"/>
              <a:t>;</a:t>
            </a:r>
          </a:p>
          <a:p>
            <a:r>
              <a:rPr lang="ja-JP" altLang="en-US" dirty="0"/>
              <a:t>    </a:t>
            </a:r>
            <a:r>
              <a:rPr lang="en-US" altLang="ja-JP" dirty="0"/>
              <a:t>});</a:t>
            </a:r>
          </a:p>
          <a:p>
            <a:r>
              <a:rPr lang="en-US" altLang="ja-JP" dirty="0"/>
              <a:t>};</a:t>
            </a:r>
            <a:endParaRPr lang="ja-JP" altLang="en-US" dirty="0"/>
          </a:p>
        </p:txBody>
      </p:sp>
      <p:sp>
        <p:nvSpPr>
          <p:cNvPr id="22" name="テキスト ボックス 21"/>
          <p:cNvSpPr txBox="1"/>
          <p:nvPr/>
        </p:nvSpPr>
        <p:spPr>
          <a:xfrm>
            <a:off x="4909422" y="3708865"/>
            <a:ext cx="1479892" cy="369332"/>
          </a:xfrm>
          <a:prstGeom prst="rect">
            <a:avLst/>
          </a:prstGeom>
          <a:solidFill>
            <a:srgbClr val="EEDF6E"/>
          </a:solidFill>
          <a:ln w="31750">
            <a:solidFill>
              <a:srgbClr val="FF7171"/>
            </a:solidFill>
          </a:ln>
        </p:spPr>
        <p:txBody>
          <a:bodyPr wrap="none" rtlCol="0">
            <a:spAutoFit/>
          </a:bodyPr>
          <a:lstStyle/>
          <a:p>
            <a:pPr algn="ctr"/>
            <a:r>
              <a:rPr lang="en-US" altLang="ja-JP" dirty="0" smtClean="0"/>
              <a:t>controllers.js</a:t>
            </a:r>
          </a:p>
        </p:txBody>
      </p:sp>
      <p:grpSp>
        <p:nvGrpSpPr>
          <p:cNvPr id="23" name="グループ化 22"/>
          <p:cNvGrpSpPr/>
          <p:nvPr/>
        </p:nvGrpSpPr>
        <p:grpSpPr>
          <a:xfrm>
            <a:off x="7038942" y="3140566"/>
            <a:ext cx="898003" cy="853169"/>
            <a:chOff x="2603500" y="3426985"/>
            <a:chExt cx="898003" cy="629596"/>
          </a:xfrm>
        </p:grpSpPr>
        <p:sp>
          <p:nvSpPr>
            <p:cNvPr id="24" name="テキスト ボックス 23"/>
            <p:cNvSpPr txBox="1"/>
            <p:nvPr/>
          </p:nvSpPr>
          <p:spPr>
            <a:xfrm>
              <a:off x="2603500" y="3426985"/>
              <a:ext cx="898003" cy="295261"/>
            </a:xfrm>
            <a:prstGeom prst="rect">
              <a:avLst/>
            </a:prstGeom>
            <a:noFill/>
          </p:spPr>
          <p:txBody>
            <a:bodyPr wrap="none" rtlCol="0">
              <a:spAutoFit/>
            </a:bodyPr>
            <a:lstStyle/>
            <a:p>
              <a:r>
                <a:rPr kumimoji="1" lang="ja-JP" altLang="en-US" sz="2000" b="1" dirty="0" smtClean="0"/>
                <a:t>呼出し</a:t>
              </a:r>
              <a:endParaRPr kumimoji="1" lang="ja-JP" altLang="en-US" sz="2000" b="1" dirty="0"/>
            </a:p>
          </p:txBody>
        </p:sp>
        <p:cxnSp>
          <p:nvCxnSpPr>
            <p:cNvPr id="25" name="直線矢印コネクタ 24"/>
            <p:cNvCxnSpPr/>
            <p:nvPr/>
          </p:nvCxnSpPr>
          <p:spPr>
            <a:xfrm>
              <a:off x="2603500" y="3426985"/>
              <a:ext cx="0" cy="629596"/>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26" name="テキスト ボックス 25"/>
          <p:cNvSpPr txBox="1"/>
          <p:nvPr/>
        </p:nvSpPr>
        <p:spPr>
          <a:xfrm rot="5400000">
            <a:off x="6618314" y="4357717"/>
            <a:ext cx="441146" cy="400110"/>
          </a:xfrm>
          <a:prstGeom prst="rect">
            <a:avLst/>
          </a:prstGeom>
          <a:noFill/>
        </p:spPr>
        <p:txBody>
          <a:bodyPr wrap="none" rtlCol="0">
            <a:spAutoFit/>
          </a:bodyPr>
          <a:lstStyle/>
          <a:p>
            <a:r>
              <a:rPr kumimoji="1" lang="en-US" altLang="ja-JP" sz="2000" b="1" dirty="0" smtClean="0"/>
              <a:t>…</a:t>
            </a:r>
            <a:endParaRPr kumimoji="1" lang="ja-JP" altLang="en-US" sz="2000" b="1" dirty="0"/>
          </a:p>
        </p:txBody>
      </p:sp>
      <p:sp>
        <p:nvSpPr>
          <p:cNvPr id="27" name="テキスト ボックス 26"/>
          <p:cNvSpPr txBox="1"/>
          <p:nvPr/>
        </p:nvSpPr>
        <p:spPr>
          <a:xfrm rot="5400000">
            <a:off x="6618314" y="2126682"/>
            <a:ext cx="441146" cy="400110"/>
          </a:xfrm>
          <a:prstGeom prst="rect">
            <a:avLst/>
          </a:prstGeom>
          <a:noFill/>
        </p:spPr>
        <p:txBody>
          <a:bodyPr wrap="none" rtlCol="0">
            <a:spAutoFit/>
          </a:bodyPr>
          <a:lstStyle/>
          <a:p>
            <a:r>
              <a:rPr kumimoji="1" lang="en-US" altLang="ja-JP" sz="2000" b="1" dirty="0" smtClean="0"/>
              <a:t>…</a:t>
            </a:r>
            <a:endParaRPr kumimoji="1" lang="ja-JP" altLang="en-US" sz="2000" b="1" dirty="0"/>
          </a:p>
        </p:txBody>
      </p:sp>
      <p:sp>
        <p:nvSpPr>
          <p:cNvPr id="28" name="正方形/長方形 27"/>
          <p:cNvSpPr/>
          <p:nvPr/>
        </p:nvSpPr>
        <p:spPr>
          <a:xfrm>
            <a:off x="4794189" y="1373570"/>
            <a:ext cx="4129747" cy="4556568"/>
          </a:xfrm>
          <a:prstGeom prst="rect">
            <a:avLst/>
          </a:prstGeom>
          <a:no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31" name="テキスト ボックス 30"/>
          <p:cNvSpPr txBox="1"/>
          <p:nvPr/>
        </p:nvSpPr>
        <p:spPr>
          <a:xfrm>
            <a:off x="6661545" y="917996"/>
            <a:ext cx="754794" cy="461665"/>
          </a:xfrm>
          <a:prstGeom prst="rect">
            <a:avLst/>
          </a:prstGeom>
          <a:noFill/>
        </p:spPr>
        <p:txBody>
          <a:bodyPr wrap="square" rtlCol="0">
            <a:spAutoFit/>
          </a:bodyPr>
          <a:lstStyle/>
          <a:p>
            <a:r>
              <a:rPr kumimoji="1" lang="en-US" altLang="ja-JP" sz="2400" dirty="0" smtClean="0"/>
              <a:t>ILC2</a:t>
            </a:r>
            <a:endParaRPr kumimoji="1" lang="ja-JP" altLang="en-US" sz="2400" dirty="0"/>
          </a:p>
        </p:txBody>
      </p:sp>
      <p:sp>
        <p:nvSpPr>
          <p:cNvPr id="32" name="テキスト ボックス 31"/>
          <p:cNvSpPr txBox="1"/>
          <p:nvPr/>
        </p:nvSpPr>
        <p:spPr>
          <a:xfrm>
            <a:off x="1014943" y="6034255"/>
            <a:ext cx="7788071" cy="400110"/>
          </a:xfrm>
          <a:prstGeom prst="rect">
            <a:avLst/>
          </a:prstGeom>
          <a:noFill/>
          <a:ln>
            <a:noFill/>
          </a:ln>
        </p:spPr>
        <p:txBody>
          <a:bodyPr wrap="square" rtlCol="0">
            <a:spAutoFit/>
          </a:bodyPr>
          <a:lstStyle/>
          <a:p>
            <a:r>
              <a:rPr lang="en-US" altLang="ja-JP" sz="2000" dirty="0" smtClean="0"/>
              <a:t>※</a:t>
            </a:r>
            <a:r>
              <a:rPr lang="en-US" altLang="ja-JP" sz="2000" dirty="0" err="1" smtClean="0"/>
              <a:t>GitHub</a:t>
            </a:r>
            <a:r>
              <a:rPr lang="ja-JP" altLang="en-US" sz="2000" dirty="0" smtClean="0"/>
              <a:t>上のウェブアプリケーション</a:t>
            </a:r>
            <a:r>
              <a:rPr lang="en-US" altLang="ja-JP" sz="2000" dirty="0" smtClean="0"/>
              <a:t>Webogram</a:t>
            </a:r>
            <a:r>
              <a:rPr lang="ja-JP" altLang="en-US" sz="2000" dirty="0" smtClean="0"/>
              <a:t>のソースコードより抜粋</a:t>
            </a:r>
            <a:endParaRPr lang="en-US" altLang="ja-JP" sz="2000" dirty="0" smtClean="0"/>
          </a:p>
        </p:txBody>
      </p:sp>
      <p:sp>
        <p:nvSpPr>
          <p:cNvPr id="33" name="テキスト ボックス 32"/>
          <p:cNvSpPr txBox="1"/>
          <p:nvPr/>
        </p:nvSpPr>
        <p:spPr>
          <a:xfrm>
            <a:off x="2176554" y="917996"/>
            <a:ext cx="754794" cy="461665"/>
          </a:xfrm>
          <a:prstGeom prst="rect">
            <a:avLst/>
          </a:prstGeom>
          <a:noFill/>
        </p:spPr>
        <p:txBody>
          <a:bodyPr wrap="square" rtlCol="0">
            <a:spAutoFit/>
          </a:bodyPr>
          <a:lstStyle/>
          <a:p>
            <a:r>
              <a:rPr kumimoji="1" lang="en-US" altLang="ja-JP" sz="2400" dirty="0" smtClean="0"/>
              <a:t>ILC1</a:t>
            </a:r>
            <a:endParaRPr kumimoji="1" lang="ja-JP" altLang="en-US" sz="2400" dirty="0"/>
          </a:p>
        </p:txBody>
      </p:sp>
    </p:spTree>
    <p:extLst>
      <p:ext uri="{BB962C8B-B14F-4D97-AF65-F5344CB8AC3E}">
        <p14:creationId xmlns:p14="http://schemas.microsoft.com/office/powerpoint/2010/main" val="5278795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latin typeface="+mj-ea"/>
              </a:rPr>
              <a:t>ILC: </a:t>
            </a:r>
            <a:r>
              <a:rPr kumimoji="1" lang="ja-JP" altLang="en-US" dirty="0" smtClean="0">
                <a:latin typeface="+mj-ea"/>
              </a:rPr>
              <a:t>定義</a:t>
            </a:r>
            <a:r>
              <a:rPr kumimoji="1" lang="en-US" altLang="ja-JP" dirty="0" smtClean="0">
                <a:latin typeface="+mj-ea"/>
              </a:rPr>
              <a:t>(1/2)</a:t>
            </a:r>
            <a:endParaRPr kumimoji="1" lang="ja-JP" altLang="en-US" dirty="0">
              <a:latin typeface="+mj-ea"/>
            </a:endParaRPr>
          </a:p>
        </p:txBody>
      </p:sp>
      <p:sp>
        <p:nvSpPr>
          <p:cNvPr id="7" name="スライド番号プレースホルダー 6"/>
          <p:cNvSpPr>
            <a:spLocks noGrp="1"/>
          </p:cNvSpPr>
          <p:nvPr>
            <p:ph type="sldNum" sz="quarter" idx="12"/>
          </p:nvPr>
        </p:nvSpPr>
        <p:spPr/>
        <p:txBody>
          <a:bodyPr/>
          <a:lstStyle/>
          <a:p>
            <a:fld id="{B24E575F-AE80-4FDB-9C39-ECDDBAB19842}" type="slidenum">
              <a:rPr kumimoji="1" lang="ja-JP" altLang="en-US" smtClean="0"/>
              <a:t>9</a:t>
            </a:fld>
            <a:endParaRPr kumimoji="1" lang="ja-JP" altLang="en-US" dirty="0"/>
          </a:p>
        </p:txBody>
      </p:sp>
      <p:sp>
        <p:nvSpPr>
          <p:cNvPr id="5" name="テキスト ボックス 4"/>
          <p:cNvSpPr txBox="1"/>
          <p:nvPr/>
        </p:nvSpPr>
        <p:spPr>
          <a:xfrm>
            <a:off x="1168399" y="2867705"/>
            <a:ext cx="7704353" cy="430887"/>
          </a:xfrm>
          <a:prstGeom prst="rect">
            <a:avLst/>
          </a:prstGeom>
          <a:noFill/>
        </p:spPr>
        <p:txBody>
          <a:bodyPr wrap="none" rtlCol="0">
            <a:spAutoFit/>
          </a:bodyPr>
          <a:lstStyle/>
          <a:p>
            <a:r>
              <a:rPr lang="ja-JP" altLang="en-US" sz="2200" dirty="0" smtClean="0"/>
              <a:t>コード片とそれらの間の呼出し関係に基づいて構築されるグラフ</a:t>
            </a:r>
            <a:endParaRPr lang="en-US" altLang="ja-JP" sz="2200" dirty="0" smtClean="0"/>
          </a:p>
        </p:txBody>
      </p:sp>
      <p:sp>
        <p:nvSpPr>
          <p:cNvPr id="6" name="テキスト ボックス 5"/>
          <p:cNvSpPr txBox="1"/>
          <p:nvPr/>
        </p:nvSpPr>
        <p:spPr>
          <a:xfrm>
            <a:off x="1181099" y="3416867"/>
            <a:ext cx="5808000" cy="1107996"/>
          </a:xfrm>
          <a:prstGeom prst="rect">
            <a:avLst/>
          </a:prstGeom>
          <a:noFill/>
        </p:spPr>
        <p:txBody>
          <a:bodyPr wrap="none" rtlCol="0">
            <a:spAutoFit/>
          </a:bodyPr>
          <a:lstStyle/>
          <a:p>
            <a:pPr marL="342900" indent="-342900">
              <a:buFont typeface="Arial" panose="020B0604020202020204" pitchFamily="34" charset="0"/>
              <a:buChar char="•"/>
            </a:pPr>
            <a:r>
              <a:rPr lang="ja-JP" altLang="en-US" sz="2200" dirty="0" smtClean="0"/>
              <a:t>ノード</a:t>
            </a:r>
            <a:r>
              <a:rPr lang="en-US" altLang="ja-JP" sz="2200" dirty="0" smtClean="0"/>
              <a:t>:  </a:t>
            </a:r>
            <a:r>
              <a:rPr lang="ja-JP" altLang="en-US" sz="2200" dirty="0" smtClean="0"/>
              <a:t>コード片を表す</a:t>
            </a:r>
            <a:endParaRPr lang="en-US" altLang="ja-JP" sz="2200" dirty="0" smtClean="0"/>
          </a:p>
          <a:p>
            <a:pPr marL="342900" indent="-342900">
              <a:buFont typeface="Arial" panose="020B0604020202020204" pitchFamily="34" charset="0"/>
              <a:buChar char="•"/>
            </a:pPr>
            <a:r>
              <a:rPr lang="ja-JP" altLang="en-US" sz="2200" dirty="0" smtClean="0"/>
              <a:t>ノード名</a:t>
            </a:r>
            <a:r>
              <a:rPr lang="en-US" altLang="ja-JP" sz="2200" dirty="0" smtClean="0"/>
              <a:t>:  </a:t>
            </a:r>
            <a:r>
              <a:rPr lang="ja-JP" altLang="en-US" sz="2200" dirty="0" smtClean="0"/>
              <a:t>コード片を記述している言語を表す</a:t>
            </a:r>
            <a:endParaRPr lang="en-US" altLang="ja-JP" sz="2200" dirty="0" smtClean="0"/>
          </a:p>
          <a:p>
            <a:pPr marL="342900" indent="-342900">
              <a:buFont typeface="Arial" panose="020B0604020202020204" pitchFamily="34" charset="0"/>
              <a:buChar char="•"/>
            </a:pPr>
            <a:r>
              <a:rPr lang="ja-JP" altLang="en-US" sz="2200" dirty="0" smtClean="0"/>
              <a:t>エッジ</a:t>
            </a:r>
            <a:r>
              <a:rPr lang="en-US" altLang="ja-JP" sz="2200" dirty="0" smtClean="0"/>
              <a:t>:  </a:t>
            </a:r>
            <a:r>
              <a:rPr lang="ja-JP" altLang="en-US" sz="2200" dirty="0" smtClean="0"/>
              <a:t>コード片間の呼出し関係を表す</a:t>
            </a:r>
            <a:endParaRPr lang="en-US" altLang="ja-JP" sz="2200" dirty="0" smtClean="0"/>
          </a:p>
        </p:txBody>
      </p:sp>
      <p:sp>
        <p:nvSpPr>
          <p:cNvPr id="8" name="Text Box 4"/>
          <p:cNvSpPr txBox="1">
            <a:spLocks noChangeArrowheads="1"/>
          </p:cNvSpPr>
          <p:nvPr/>
        </p:nvSpPr>
        <p:spPr bwMode="auto">
          <a:xfrm>
            <a:off x="2122879" y="4822459"/>
            <a:ext cx="603031"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1" hangingPunct="1">
              <a:spcBef>
                <a:spcPct val="50000"/>
              </a:spcBef>
            </a:pPr>
            <a:r>
              <a:rPr lang="en-US" altLang="ja-JP" sz="2000" dirty="0" smtClean="0"/>
              <a:t>CFS</a:t>
            </a:r>
            <a:endParaRPr kumimoji="1" lang="en-US" altLang="ja-JP" sz="2000" dirty="0"/>
          </a:p>
        </p:txBody>
      </p:sp>
      <p:sp>
        <p:nvSpPr>
          <p:cNvPr id="9" name="Oval 28"/>
          <p:cNvSpPr>
            <a:spLocks noChangeArrowheads="1"/>
          </p:cNvSpPr>
          <p:nvPr/>
        </p:nvSpPr>
        <p:spPr bwMode="auto">
          <a:xfrm>
            <a:off x="1687771" y="5207579"/>
            <a:ext cx="1507315" cy="1427086"/>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dirty="0"/>
          </a:p>
        </p:txBody>
      </p:sp>
      <p:sp>
        <p:nvSpPr>
          <p:cNvPr id="10" name="Rectangle 25"/>
          <p:cNvSpPr>
            <a:spLocks noChangeArrowheads="1"/>
          </p:cNvSpPr>
          <p:nvPr/>
        </p:nvSpPr>
        <p:spPr bwMode="auto">
          <a:xfrm>
            <a:off x="2008054" y="5617095"/>
            <a:ext cx="522287" cy="185850"/>
          </a:xfrm>
          <a:prstGeom prst="rect">
            <a:avLst/>
          </a:prstGeom>
          <a:solidFill>
            <a:schemeClr val="accent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kumimoji="1" lang="ja-JP" altLang="ja-JP" dirty="0"/>
          </a:p>
        </p:txBody>
      </p:sp>
      <p:sp>
        <p:nvSpPr>
          <p:cNvPr id="11" name="Text Box 22"/>
          <p:cNvSpPr txBox="1">
            <a:spLocks noChangeArrowheads="1"/>
          </p:cNvSpPr>
          <p:nvPr/>
        </p:nvSpPr>
        <p:spPr bwMode="auto">
          <a:xfrm>
            <a:off x="5142829" y="4822459"/>
            <a:ext cx="806709"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1" hangingPunct="1">
              <a:spcBef>
                <a:spcPct val="50000"/>
              </a:spcBef>
            </a:pPr>
            <a:r>
              <a:rPr kumimoji="1" lang="en-US" altLang="ja-JP" sz="2000" dirty="0" smtClean="0"/>
              <a:t>CRG</a:t>
            </a:r>
            <a:endParaRPr kumimoji="1" lang="en-US" altLang="ja-JP" sz="2000" dirty="0"/>
          </a:p>
        </p:txBody>
      </p:sp>
      <p:sp>
        <p:nvSpPr>
          <p:cNvPr id="12" name="AutoShape 8"/>
          <p:cNvSpPr>
            <a:spLocks noChangeArrowheads="1"/>
          </p:cNvSpPr>
          <p:nvPr/>
        </p:nvSpPr>
        <p:spPr bwMode="auto">
          <a:xfrm>
            <a:off x="5038057" y="5320523"/>
            <a:ext cx="1013419" cy="308315"/>
          </a:xfrm>
          <a:prstGeom prst="flowChartConnector">
            <a:avLst/>
          </a:prstGeom>
          <a:solidFill>
            <a:srgbClr val="BBE0E3"/>
          </a:solidFill>
          <a:ln w="19050">
            <a:solidFill>
              <a:schemeClr val="tx1"/>
            </a:solidFill>
            <a:round/>
            <a:headEnd/>
            <a:tailEnd/>
          </a:ln>
          <a:effectLst/>
        </p:spPr>
        <p:txBody>
          <a:bodyPr wrap="none" anchor="ctr"/>
          <a:lstStyle/>
          <a:p>
            <a:pPr algn="ctr"/>
            <a:r>
              <a:rPr lang="en-US" altLang="ja-JP" sz="2000" dirty="0" smtClean="0"/>
              <a:t>HTML</a:t>
            </a:r>
            <a:endParaRPr lang="ja-JP" altLang="en-US" sz="2000" dirty="0"/>
          </a:p>
        </p:txBody>
      </p:sp>
      <p:sp>
        <p:nvSpPr>
          <p:cNvPr id="13" name="AutoShape 9"/>
          <p:cNvSpPr>
            <a:spLocks noChangeArrowheads="1"/>
          </p:cNvSpPr>
          <p:nvPr/>
        </p:nvSpPr>
        <p:spPr bwMode="auto">
          <a:xfrm>
            <a:off x="4826886" y="6097572"/>
            <a:ext cx="1446426" cy="378836"/>
          </a:xfrm>
          <a:prstGeom prst="flowChartConnector">
            <a:avLst/>
          </a:prstGeom>
          <a:solidFill>
            <a:srgbClr val="FF7171"/>
          </a:solidFill>
          <a:ln w="19050">
            <a:solidFill>
              <a:schemeClr val="tx1"/>
            </a:solidFill>
            <a:round/>
            <a:headEnd/>
            <a:tailEnd/>
          </a:ln>
          <a:effectLst/>
        </p:spPr>
        <p:txBody>
          <a:bodyPr wrap="none" anchor="ctr"/>
          <a:lstStyle/>
          <a:p>
            <a:pPr algn="ctr"/>
            <a:r>
              <a:rPr lang="en-US" altLang="ja-JP" sz="2000" dirty="0" smtClean="0"/>
              <a:t>JavaScript</a:t>
            </a:r>
            <a:endParaRPr lang="ja-JP" altLang="en-US" sz="2000" dirty="0"/>
          </a:p>
        </p:txBody>
      </p:sp>
      <p:sp>
        <p:nvSpPr>
          <p:cNvPr id="14" name="Text Box 40"/>
          <p:cNvSpPr txBox="1">
            <a:spLocks noChangeArrowheads="1"/>
          </p:cNvSpPr>
          <p:nvPr/>
        </p:nvSpPr>
        <p:spPr bwMode="auto">
          <a:xfrm>
            <a:off x="6726679" y="5651087"/>
            <a:ext cx="1411031"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ja-JP" altLang="en-US" sz="2000" dirty="0" smtClean="0"/>
              <a:t>呼出し関係</a:t>
            </a:r>
            <a:endParaRPr lang="en-US" altLang="ja-JP" sz="2000" dirty="0"/>
          </a:p>
        </p:txBody>
      </p:sp>
      <p:sp>
        <p:nvSpPr>
          <p:cNvPr id="15" name="Rectangle 25"/>
          <p:cNvSpPr>
            <a:spLocks noChangeArrowheads="1"/>
          </p:cNvSpPr>
          <p:nvPr/>
        </p:nvSpPr>
        <p:spPr bwMode="auto">
          <a:xfrm>
            <a:off x="2343396" y="6067195"/>
            <a:ext cx="522287" cy="185850"/>
          </a:xfrm>
          <a:prstGeom prst="rect">
            <a:avLst/>
          </a:prstGeom>
          <a:solidFill>
            <a:srgbClr val="FF7171"/>
          </a:solidFill>
          <a:ln w="19050">
            <a:solidFill>
              <a:schemeClr val="tx1"/>
            </a:solidFill>
            <a:miter lim="800000"/>
            <a:headEnd/>
            <a:tailEnd/>
          </a:ln>
          <a:effectLst/>
        </p:spPr>
        <p:txBody>
          <a:bodyPr wrap="none" anchor="ctr"/>
          <a:lstStyle/>
          <a:p>
            <a:pPr algn="ctr" eaLnBrk="1" hangingPunct="1"/>
            <a:endParaRPr kumimoji="1" lang="ja-JP" altLang="ja-JP" dirty="0"/>
          </a:p>
        </p:txBody>
      </p:sp>
      <p:sp>
        <p:nvSpPr>
          <p:cNvPr id="16" name="右矢印 15"/>
          <p:cNvSpPr/>
          <p:nvPr/>
        </p:nvSpPr>
        <p:spPr>
          <a:xfrm>
            <a:off x="3749636" y="5646863"/>
            <a:ext cx="504497" cy="394138"/>
          </a:xfrm>
          <a:prstGeom prst="rightArrow">
            <a:avLst/>
          </a:prstGeom>
          <a:solidFill>
            <a:schemeClr val="tx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17" name="Text Box 4"/>
          <p:cNvSpPr txBox="1">
            <a:spLocks noChangeArrowheads="1"/>
          </p:cNvSpPr>
          <p:nvPr/>
        </p:nvSpPr>
        <p:spPr bwMode="auto">
          <a:xfrm>
            <a:off x="86100" y="5709870"/>
            <a:ext cx="1239291"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1" hangingPunct="1">
              <a:spcBef>
                <a:spcPct val="50000"/>
              </a:spcBef>
            </a:pPr>
            <a:r>
              <a:rPr lang="ja-JP" altLang="en-US" sz="2000" dirty="0" smtClean="0"/>
              <a:t>コード片</a:t>
            </a:r>
            <a:endParaRPr kumimoji="1" lang="en-US" altLang="ja-JP" sz="2000" dirty="0"/>
          </a:p>
        </p:txBody>
      </p:sp>
      <p:cxnSp>
        <p:nvCxnSpPr>
          <p:cNvPr id="18" name="直線矢印コネクタ 17"/>
          <p:cNvCxnSpPr>
            <a:stCxn id="17" idx="3"/>
            <a:endCxn id="10" idx="1"/>
          </p:cNvCxnSpPr>
          <p:nvPr/>
        </p:nvCxnSpPr>
        <p:spPr>
          <a:xfrm flipV="1">
            <a:off x="1325391" y="5710020"/>
            <a:ext cx="682663" cy="199905"/>
          </a:xfrm>
          <a:prstGeom prst="straightConnector1">
            <a:avLst/>
          </a:prstGeom>
          <a:ln w="3175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a:stCxn id="12" idx="4"/>
            <a:endCxn id="13" idx="0"/>
          </p:cNvCxnSpPr>
          <p:nvPr/>
        </p:nvCxnSpPr>
        <p:spPr>
          <a:xfrm>
            <a:off x="5544767" y="5628838"/>
            <a:ext cx="5332" cy="468734"/>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直線矢印コネクタ 19"/>
          <p:cNvCxnSpPr>
            <a:stCxn id="17" idx="3"/>
            <a:endCxn id="15" idx="1"/>
          </p:cNvCxnSpPr>
          <p:nvPr/>
        </p:nvCxnSpPr>
        <p:spPr>
          <a:xfrm>
            <a:off x="1325391" y="5909925"/>
            <a:ext cx="1018005" cy="250195"/>
          </a:xfrm>
          <a:prstGeom prst="straightConnector1">
            <a:avLst/>
          </a:prstGeom>
          <a:ln w="3175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22" name="Text Box 4"/>
          <p:cNvSpPr txBox="1">
            <a:spLocks noChangeArrowheads="1"/>
          </p:cNvSpPr>
          <p:nvPr/>
        </p:nvSpPr>
        <p:spPr bwMode="auto">
          <a:xfrm>
            <a:off x="3308398" y="5207579"/>
            <a:ext cx="1386971"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1" hangingPunct="1">
              <a:spcBef>
                <a:spcPct val="50000"/>
              </a:spcBef>
            </a:pPr>
            <a:r>
              <a:rPr lang="ja-JP" altLang="en-US" sz="2000" dirty="0" smtClean="0"/>
              <a:t>グラフ</a:t>
            </a:r>
            <a:r>
              <a:rPr lang="ja-JP" altLang="en-US" sz="2000" dirty="0"/>
              <a:t>構築</a:t>
            </a:r>
            <a:endParaRPr kumimoji="1" lang="en-US" altLang="ja-JP" sz="2000" dirty="0"/>
          </a:p>
        </p:txBody>
      </p:sp>
      <p:cxnSp>
        <p:nvCxnSpPr>
          <p:cNvPr id="23" name="直線矢印コネクタ 22"/>
          <p:cNvCxnSpPr>
            <a:stCxn id="14" idx="1"/>
          </p:cNvCxnSpPr>
          <p:nvPr/>
        </p:nvCxnSpPr>
        <p:spPr>
          <a:xfrm flipH="1" flipV="1">
            <a:off x="5713955" y="5850709"/>
            <a:ext cx="1012724" cy="433"/>
          </a:xfrm>
          <a:prstGeom prst="straightConnector1">
            <a:avLst/>
          </a:prstGeom>
          <a:ln w="3175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26" name="Text Box 40"/>
          <p:cNvSpPr txBox="1">
            <a:spLocks noChangeArrowheads="1"/>
          </p:cNvSpPr>
          <p:nvPr/>
        </p:nvSpPr>
        <p:spPr bwMode="auto">
          <a:xfrm>
            <a:off x="6755982" y="4710378"/>
            <a:ext cx="23880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ja-JP" altLang="en-US" sz="2000" dirty="0" smtClean="0"/>
              <a:t>コード片とその言語</a:t>
            </a:r>
            <a:endParaRPr lang="en-US" altLang="ja-JP" sz="2000" dirty="0"/>
          </a:p>
        </p:txBody>
      </p:sp>
      <p:cxnSp>
        <p:nvCxnSpPr>
          <p:cNvPr id="27" name="直線矢印コネクタ 26"/>
          <p:cNvCxnSpPr>
            <a:stCxn id="26" idx="1"/>
            <a:endCxn id="12" idx="7"/>
          </p:cNvCxnSpPr>
          <p:nvPr/>
        </p:nvCxnSpPr>
        <p:spPr>
          <a:xfrm flipH="1">
            <a:off x="5903064" y="4910433"/>
            <a:ext cx="852918" cy="455242"/>
          </a:xfrm>
          <a:prstGeom prst="straightConnector1">
            <a:avLst/>
          </a:prstGeom>
          <a:ln w="3175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24" name="テキスト ボックス 23"/>
          <p:cNvSpPr txBox="1"/>
          <p:nvPr/>
        </p:nvSpPr>
        <p:spPr>
          <a:xfrm>
            <a:off x="1168399" y="1831797"/>
            <a:ext cx="2007281" cy="430887"/>
          </a:xfrm>
          <a:prstGeom prst="rect">
            <a:avLst/>
          </a:prstGeom>
          <a:noFill/>
        </p:spPr>
        <p:txBody>
          <a:bodyPr wrap="none" rtlCol="0">
            <a:spAutoFit/>
          </a:bodyPr>
          <a:lstStyle/>
          <a:p>
            <a:r>
              <a:rPr lang="ja-JP" altLang="en-US" sz="2200" dirty="0" smtClean="0"/>
              <a:t>コード片の集合</a:t>
            </a:r>
            <a:endParaRPr lang="en-US" altLang="ja-JP" sz="2200" dirty="0" smtClean="0"/>
          </a:p>
        </p:txBody>
      </p:sp>
      <p:sp>
        <p:nvSpPr>
          <p:cNvPr id="25" name="テキスト ボックス 24"/>
          <p:cNvSpPr txBox="1"/>
          <p:nvPr/>
        </p:nvSpPr>
        <p:spPr>
          <a:xfrm>
            <a:off x="562570" y="1361861"/>
            <a:ext cx="5520294" cy="461665"/>
          </a:xfrm>
          <a:prstGeom prst="rect">
            <a:avLst/>
          </a:prstGeom>
          <a:noFill/>
        </p:spPr>
        <p:txBody>
          <a:bodyPr wrap="none" rtlCol="0">
            <a:spAutoFit/>
          </a:bodyPr>
          <a:lstStyle/>
          <a:p>
            <a:pPr marL="342900" indent="-342900">
              <a:buFont typeface="Arial" panose="020B0604020202020204" pitchFamily="34" charset="0"/>
              <a:buChar char="•"/>
            </a:pPr>
            <a:r>
              <a:rPr lang="ja-JP" altLang="en-US" sz="2400" dirty="0" smtClean="0"/>
              <a:t>コード片集合</a:t>
            </a:r>
            <a:r>
              <a:rPr lang="en-US" altLang="ja-JP" sz="2400" dirty="0" smtClean="0"/>
              <a:t>(</a:t>
            </a:r>
            <a:r>
              <a:rPr lang="en-US" altLang="ja-JP" sz="2400" b="1" dirty="0" smtClean="0"/>
              <a:t>C</a:t>
            </a:r>
            <a:r>
              <a:rPr lang="en-US" altLang="ja-JP" sz="2400" dirty="0" smtClean="0"/>
              <a:t>ode </a:t>
            </a:r>
            <a:r>
              <a:rPr lang="en-US" altLang="ja-JP" sz="2400" b="1" dirty="0" smtClean="0"/>
              <a:t>F</a:t>
            </a:r>
            <a:r>
              <a:rPr lang="en-US" altLang="ja-JP" sz="2400" dirty="0" smtClean="0"/>
              <a:t>ragment </a:t>
            </a:r>
            <a:r>
              <a:rPr lang="en-US" altLang="ja-JP" sz="2400" b="1" dirty="0" smtClean="0"/>
              <a:t>S</a:t>
            </a:r>
            <a:r>
              <a:rPr lang="en-US" altLang="ja-JP" sz="2400" dirty="0" smtClean="0"/>
              <a:t>et: CFS)</a:t>
            </a:r>
            <a:r>
              <a:rPr lang="ja-JP" altLang="en-US" sz="2400" dirty="0" smtClean="0"/>
              <a:t>：</a:t>
            </a:r>
            <a:endParaRPr lang="en-US" altLang="ja-JP" sz="2400" dirty="0" smtClean="0"/>
          </a:p>
        </p:txBody>
      </p:sp>
      <p:sp>
        <p:nvSpPr>
          <p:cNvPr id="28" name="テキスト ボックス 27"/>
          <p:cNvSpPr txBox="1"/>
          <p:nvPr/>
        </p:nvSpPr>
        <p:spPr>
          <a:xfrm>
            <a:off x="562570" y="2389365"/>
            <a:ext cx="6193490" cy="461665"/>
          </a:xfrm>
          <a:prstGeom prst="rect">
            <a:avLst/>
          </a:prstGeom>
          <a:noFill/>
        </p:spPr>
        <p:txBody>
          <a:bodyPr wrap="none" rtlCol="0">
            <a:spAutoFit/>
          </a:bodyPr>
          <a:lstStyle/>
          <a:p>
            <a:pPr marL="342900" indent="-342900">
              <a:buFont typeface="Arial" panose="020B0604020202020204" pitchFamily="34" charset="0"/>
              <a:buChar char="•"/>
            </a:pPr>
            <a:r>
              <a:rPr lang="ja-JP" altLang="en-US" sz="2400" dirty="0" smtClean="0"/>
              <a:t>呼出し関係グラフ</a:t>
            </a:r>
            <a:r>
              <a:rPr lang="en-US" altLang="ja-JP" sz="2400" dirty="0" smtClean="0"/>
              <a:t>(</a:t>
            </a:r>
            <a:r>
              <a:rPr lang="en-US" altLang="ja-JP" sz="2400" b="1" dirty="0" smtClean="0"/>
              <a:t>C</a:t>
            </a:r>
            <a:r>
              <a:rPr lang="en-US" altLang="ja-JP" sz="2400" dirty="0" smtClean="0"/>
              <a:t>all </a:t>
            </a:r>
            <a:r>
              <a:rPr lang="en-US" altLang="ja-JP" sz="2400" b="1" dirty="0" smtClean="0"/>
              <a:t>R</a:t>
            </a:r>
            <a:r>
              <a:rPr lang="en-US" altLang="ja-JP" sz="2400" dirty="0" smtClean="0"/>
              <a:t>elation </a:t>
            </a:r>
            <a:r>
              <a:rPr lang="en-US" altLang="ja-JP" sz="2400" b="1" dirty="0" smtClean="0"/>
              <a:t>G</a:t>
            </a:r>
            <a:r>
              <a:rPr lang="en-US" altLang="ja-JP" sz="2400" dirty="0" smtClean="0"/>
              <a:t>raph: CRG)</a:t>
            </a:r>
            <a:r>
              <a:rPr lang="ja-JP" altLang="en-US" sz="2400" dirty="0" smtClean="0"/>
              <a:t>：</a:t>
            </a:r>
            <a:endParaRPr lang="en-US" altLang="ja-JP" sz="2400" dirty="0" smtClean="0"/>
          </a:p>
        </p:txBody>
      </p:sp>
    </p:spTree>
    <p:extLst>
      <p:ext uri="{BB962C8B-B14F-4D97-AF65-F5344CB8AC3E}">
        <p14:creationId xmlns:p14="http://schemas.microsoft.com/office/powerpoint/2010/main" val="3064469004"/>
      </p:ext>
    </p:extLst>
  </p:cSld>
  <p:clrMapOvr>
    <a:masterClrMapping/>
  </p:clrMapOvr>
  <p:timing>
    <p:tnLst>
      <p:par>
        <p:cTn id="1" dur="indefinite" restart="never" nodeType="tmRoot"/>
      </p:par>
    </p:tnLst>
  </p:timing>
</p:sld>
</file>

<file path=ppt/theme/theme1.xml><?xml version="1.0" encoding="utf-8"?>
<a:theme xmlns:a="http://schemas.openxmlformats.org/drawingml/2006/main" name="テーマ1">
  <a:themeElements>
    <a:clrScheme name="s-cool15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s-cool15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cool15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cool15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cool15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cool15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cool15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cool15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cool15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cool15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cool15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cool15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cool15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テーマ1" id="{8376112F-2B3A-46E8-94DE-A9D231454545}" vid="{271B6529-E781-473F-ABFC-20B388508726}"/>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24138</TotalTime>
  <Words>2885</Words>
  <Application>Microsoft Office PowerPoint</Application>
  <PresentationFormat>画面に合わせる (4:3)</PresentationFormat>
  <Paragraphs>689</Paragraphs>
  <Slides>28</Slides>
  <Notes>28</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28</vt:i4>
      </vt:variant>
    </vt:vector>
  </HeadingPairs>
  <TitlesOfParts>
    <vt:vector size="37" baseType="lpstr">
      <vt:lpstr>ＭＳ Ｐゴシック</vt:lpstr>
      <vt:lpstr>Arial</vt:lpstr>
      <vt:lpstr>Calibri</vt:lpstr>
      <vt:lpstr>Calibri Light</vt:lpstr>
      <vt:lpstr>Cambria Math</vt:lpstr>
      <vt:lpstr>Consolas</vt:lpstr>
      <vt:lpstr>Times New Roman</vt:lpstr>
      <vt:lpstr>Wingdings</vt:lpstr>
      <vt:lpstr>テーマ1</vt:lpstr>
      <vt:lpstr>複数プログラミング言語で記述された ソフトウェアからのコードクローン検出</vt:lpstr>
      <vt:lpstr>コードクローン</vt:lpstr>
      <vt:lpstr>コードクローンの利用例</vt:lpstr>
      <vt:lpstr>既存のコードクローン検出</vt:lpstr>
      <vt:lpstr>研究概要</vt:lpstr>
      <vt:lpstr>複数言語ソフトウェアの特徴</vt:lpstr>
      <vt:lpstr>複数言語ソフトウェアにおけるコードクローン</vt:lpstr>
      <vt:lpstr>ILC: 実際のソースコードにおける例</vt:lpstr>
      <vt:lpstr>ILC: 定義(1/2)</vt:lpstr>
      <vt:lpstr>ILC: 定義(2/2)</vt:lpstr>
      <vt:lpstr>ILC: 定義(3/3)</vt:lpstr>
      <vt:lpstr>ILC: 検出の利点(1/2)</vt:lpstr>
      <vt:lpstr>ILC: 検出の利点(2/2)</vt:lpstr>
      <vt:lpstr>ILC: 既存手法との比較</vt:lpstr>
      <vt:lpstr>ILC検出手法概要</vt:lpstr>
      <vt:lpstr>ケーススタディ: 対象</vt:lpstr>
      <vt:lpstr>ケーススタディ: 結果(1/3)</vt:lpstr>
      <vt:lpstr>ケーススタディ: 結果(2/3)</vt:lpstr>
      <vt:lpstr>ケーススタディ: 結果(2/3)</vt:lpstr>
      <vt:lpstr>ケーススタディ: 結果(2/3)</vt:lpstr>
      <vt:lpstr>ケーススタディ: 結果(2/3)</vt:lpstr>
      <vt:lpstr>ケーススタディ: 結果(3/3)</vt:lpstr>
      <vt:lpstr>ケーススタディ: 結果(3/3)</vt:lpstr>
      <vt:lpstr>ケーススタディ: 結果(3/3)</vt:lpstr>
      <vt:lpstr>ケーススタディ: 結果(3/3)</vt:lpstr>
      <vt:lpstr>想定する運用</vt:lpstr>
      <vt:lpstr>想定する運用</vt:lpstr>
      <vt:lpstr>まとめと今後の課題</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Impact Assessment for Vulnerabilities in Open-Source Software Libraries</dc:title>
  <dc:creator>Yusuke</dc:creator>
  <cp:lastModifiedBy>n-yuuta</cp:lastModifiedBy>
  <cp:revision>2600</cp:revision>
  <cp:lastPrinted>2016-11-14T04:49:30Z</cp:lastPrinted>
  <dcterms:created xsi:type="dcterms:W3CDTF">2016-05-17T10:48:34Z</dcterms:created>
  <dcterms:modified xsi:type="dcterms:W3CDTF">2016-11-19T04:46:16Z</dcterms:modified>
</cp:coreProperties>
</file>