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handoutMasterIdLst>
    <p:handoutMasterId r:id="rId28"/>
  </p:handoutMasterIdLst>
  <p:sldIdLst>
    <p:sldId id="256" r:id="rId2"/>
    <p:sldId id="289" r:id="rId3"/>
    <p:sldId id="291" r:id="rId4"/>
    <p:sldId id="337" r:id="rId5"/>
    <p:sldId id="338" r:id="rId6"/>
    <p:sldId id="339" r:id="rId7"/>
    <p:sldId id="340" r:id="rId8"/>
    <p:sldId id="311" r:id="rId9"/>
    <p:sldId id="258" r:id="rId10"/>
    <p:sldId id="341" r:id="rId11"/>
    <p:sldId id="342" r:id="rId12"/>
    <p:sldId id="343" r:id="rId13"/>
    <p:sldId id="344" r:id="rId14"/>
    <p:sldId id="345" r:id="rId15"/>
    <p:sldId id="346" r:id="rId16"/>
    <p:sldId id="315" r:id="rId17"/>
    <p:sldId id="329" r:id="rId18"/>
    <p:sldId id="347" r:id="rId19"/>
    <p:sldId id="331" r:id="rId20"/>
    <p:sldId id="332" r:id="rId21"/>
    <p:sldId id="336" r:id="rId22"/>
    <p:sldId id="335" r:id="rId23"/>
    <p:sldId id="298" r:id="rId24"/>
    <p:sldId id="334" r:id="rId25"/>
    <p:sldId id="303" r:id="rId26"/>
  </p:sldIdLst>
  <p:sldSz cx="9144000" cy="6858000" type="screen4x3"/>
  <p:notesSz cx="6802438" cy="9934575"/>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umata" initials="s" lastIdx="3" clrIdx="0">
    <p:extLst>
      <p:ext uri="{19B8F6BF-5375-455C-9EA6-DF929625EA0E}">
        <p15:presenceInfo xmlns:p15="http://schemas.microsoft.com/office/powerpoint/2012/main" userId="s-num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FF"/>
    <a:srgbClr val="FDFD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81" autoAdjust="0"/>
    <p:restoredTop sz="78935" autoAdjust="0"/>
  </p:normalViewPr>
  <p:slideViewPr>
    <p:cSldViewPr snapToGrid="0">
      <p:cViewPr varScale="1">
        <p:scale>
          <a:sx n="64" d="100"/>
          <a:sy n="64" d="100"/>
        </p:scale>
        <p:origin x="2227" y="53"/>
      </p:cViewPr>
      <p:guideLst/>
    </p:cSldViewPr>
  </p:slideViewPr>
  <p:notesTextViewPr>
    <p:cViewPr>
      <p:scale>
        <a:sx n="200" d="100"/>
        <a:sy n="200" d="100"/>
      </p:scale>
      <p:origin x="0" y="-456"/>
    </p:cViewPr>
  </p:notesTextViewPr>
  <p:sorterViewPr>
    <p:cViewPr>
      <p:scale>
        <a:sx n="100" d="100"/>
        <a:sy n="100" d="100"/>
      </p:scale>
      <p:origin x="0" y="0"/>
    </p:cViewPr>
  </p:sorterViewPr>
  <p:notesViewPr>
    <p:cSldViewPr snapToGrid="0">
      <p:cViewPr varScale="1">
        <p:scale>
          <a:sx n="57" d="100"/>
          <a:sy n="57" d="100"/>
        </p:scale>
        <p:origin x="3346"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8199" cy="498236"/>
          </a:xfrm>
          <a:prstGeom prst="rect">
            <a:avLst/>
          </a:prstGeom>
        </p:spPr>
        <p:txBody>
          <a:bodyPr vert="horz" lIns="91394" tIns="45697" rIns="91394" bIns="4569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2652" y="1"/>
            <a:ext cx="2948199" cy="498236"/>
          </a:xfrm>
          <a:prstGeom prst="rect">
            <a:avLst/>
          </a:prstGeom>
        </p:spPr>
        <p:txBody>
          <a:bodyPr vert="horz" lIns="91394" tIns="45697" rIns="91394" bIns="45697" rtlCol="0"/>
          <a:lstStyle>
            <a:lvl1pPr algn="r">
              <a:defRPr sz="1200"/>
            </a:lvl1pPr>
          </a:lstStyle>
          <a:p>
            <a:fld id="{758C00D6-C317-4BF3-9332-E34C229564B6}" type="datetimeFigureOut">
              <a:rPr kumimoji="1" lang="ja-JP" altLang="en-US" smtClean="0"/>
              <a:t>2016/11/18</a:t>
            </a:fld>
            <a:endParaRPr kumimoji="1" lang="ja-JP" altLang="en-US"/>
          </a:p>
        </p:txBody>
      </p:sp>
      <p:sp>
        <p:nvSpPr>
          <p:cNvPr id="4" name="フッター プレースホルダー 3"/>
          <p:cNvSpPr>
            <a:spLocks noGrp="1"/>
          </p:cNvSpPr>
          <p:nvPr>
            <p:ph type="ftr" sz="quarter" idx="2"/>
          </p:nvPr>
        </p:nvSpPr>
        <p:spPr>
          <a:xfrm>
            <a:off x="0" y="9436339"/>
            <a:ext cx="2948199" cy="498236"/>
          </a:xfrm>
          <a:prstGeom prst="rect">
            <a:avLst/>
          </a:prstGeom>
        </p:spPr>
        <p:txBody>
          <a:bodyPr vert="horz" lIns="91394" tIns="45697" rIns="91394" bIns="4569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2652" y="9436339"/>
            <a:ext cx="2948199" cy="498236"/>
          </a:xfrm>
          <a:prstGeom prst="rect">
            <a:avLst/>
          </a:prstGeom>
        </p:spPr>
        <p:txBody>
          <a:bodyPr vert="horz" lIns="91394" tIns="45697" rIns="91394" bIns="45697"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7723" cy="498454"/>
          </a:xfrm>
          <a:prstGeom prst="rect">
            <a:avLst/>
          </a:prstGeom>
        </p:spPr>
        <p:txBody>
          <a:bodyPr vert="horz" lIns="91385" tIns="45692" rIns="91385" bIns="4569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2" y="2"/>
            <a:ext cx="2947723" cy="498454"/>
          </a:xfrm>
          <a:prstGeom prst="rect">
            <a:avLst/>
          </a:prstGeom>
        </p:spPr>
        <p:txBody>
          <a:bodyPr vert="horz" lIns="91385" tIns="45692" rIns="91385" bIns="45692" rtlCol="0"/>
          <a:lstStyle>
            <a:lvl1pPr algn="r">
              <a:defRPr sz="1200"/>
            </a:lvl1pPr>
          </a:lstStyle>
          <a:p>
            <a:fld id="{8618FBC5-8F42-4C47-A77D-5BDE0B5A1B30}" type="datetimeFigureOut">
              <a:rPr kumimoji="1" lang="ja-JP" altLang="en-US" smtClean="0"/>
              <a:t>2016/11/18</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68812" cy="3352800"/>
          </a:xfrm>
          <a:prstGeom prst="rect">
            <a:avLst/>
          </a:prstGeom>
          <a:noFill/>
          <a:ln w="12700">
            <a:solidFill>
              <a:prstClr val="black"/>
            </a:solidFill>
          </a:ln>
        </p:spPr>
        <p:txBody>
          <a:bodyPr vert="horz" lIns="91385" tIns="45692" rIns="91385" bIns="45692" rtlCol="0" anchor="ctr"/>
          <a:lstStyle/>
          <a:p>
            <a:endParaRPr lang="ja-JP" altLang="en-US"/>
          </a:p>
        </p:txBody>
      </p:sp>
      <p:sp>
        <p:nvSpPr>
          <p:cNvPr id="5" name="ノート プレースホルダー 4"/>
          <p:cNvSpPr>
            <a:spLocks noGrp="1"/>
          </p:cNvSpPr>
          <p:nvPr>
            <p:ph type="body" sz="quarter" idx="3"/>
          </p:nvPr>
        </p:nvSpPr>
        <p:spPr>
          <a:xfrm>
            <a:off x="680244" y="4781016"/>
            <a:ext cx="5441950" cy="3911739"/>
          </a:xfrm>
          <a:prstGeom prst="rect">
            <a:avLst/>
          </a:prstGeom>
        </p:spPr>
        <p:txBody>
          <a:bodyPr vert="horz" lIns="91385" tIns="45692" rIns="91385" bIns="4569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36124"/>
            <a:ext cx="2947723" cy="498453"/>
          </a:xfrm>
          <a:prstGeom prst="rect">
            <a:avLst/>
          </a:prstGeom>
        </p:spPr>
        <p:txBody>
          <a:bodyPr vert="horz" lIns="91385" tIns="45692" rIns="91385" bIns="4569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2" y="9436124"/>
            <a:ext cx="2947723" cy="498453"/>
          </a:xfrm>
          <a:prstGeom prst="rect">
            <a:avLst/>
          </a:prstGeom>
        </p:spPr>
        <p:txBody>
          <a:bodyPr vert="horz" lIns="91385" tIns="45692" rIns="91385" bIns="45692"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b="1" dirty="0" smtClean="0">
                <a:solidFill>
                  <a:srgbClr val="FF0000"/>
                </a:solidFill>
              </a:rPr>
              <a:t>Thank you chair</a:t>
            </a:r>
            <a:r>
              <a:rPr kumimoji="1" lang="en-US" altLang="ja-JP" b="1" baseline="0" dirty="0" smtClean="0">
                <a:solidFill>
                  <a:srgbClr val="FF0000"/>
                </a:solidFill>
              </a:rPr>
              <a:t> person.</a:t>
            </a:r>
            <a:r>
              <a:rPr kumimoji="1" lang="en-US" altLang="ja-JP" b="1" dirty="0" smtClean="0">
                <a:solidFill>
                  <a:srgbClr val="FF0000"/>
                </a:solidFill>
              </a:rPr>
              <a:t> My </a:t>
            </a:r>
            <a:r>
              <a:rPr kumimoji="1" lang="en-US" altLang="ja-JP" b="1" dirty="0" smtClean="0">
                <a:solidFill>
                  <a:srgbClr val="FF0000"/>
                </a:solidFill>
              </a:rPr>
              <a:t>name is </a:t>
            </a:r>
            <a:r>
              <a:rPr kumimoji="1" lang="en-US" altLang="ja-JP" b="1" dirty="0" err="1" smtClean="0">
                <a:solidFill>
                  <a:srgbClr val="FF0000"/>
                </a:solidFill>
              </a:rPr>
              <a:t>Seiya</a:t>
            </a:r>
            <a:r>
              <a:rPr kumimoji="1" lang="en-US" altLang="ja-JP" b="1" dirty="0" smtClean="0">
                <a:solidFill>
                  <a:srgbClr val="FF0000"/>
                </a:solidFill>
              </a:rPr>
              <a:t> </a:t>
            </a:r>
            <a:r>
              <a:rPr kumimoji="1" lang="en-US" altLang="ja-JP" b="1" dirty="0" err="1" smtClean="0">
                <a:solidFill>
                  <a:srgbClr val="FF0000"/>
                </a:solidFill>
              </a:rPr>
              <a:t>Numata</a:t>
            </a:r>
            <a:r>
              <a:rPr kumimoji="1" lang="en-US" altLang="ja-JP" b="1" dirty="0" smtClean="0">
                <a:solidFill>
                  <a:srgbClr val="FF0000"/>
                </a:solidFill>
              </a:rPr>
              <a:t>,  first year master course student at Osaka University</a:t>
            </a:r>
            <a:r>
              <a:rPr kumimoji="1" lang="en-US" altLang="ja-JP" b="1" baseline="0" dirty="0" smtClean="0">
                <a:solidFill>
                  <a:srgbClr val="FF0000"/>
                </a:solidFill>
              </a:rPr>
              <a:t> in Japan. </a:t>
            </a:r>
            <a:r>
              <a:rPr kumimoji="1" lang="en-US" altLang="ja-JP" dirty="0" smtClean="0"/>
              <a:t>I’m</a:t>
            </a:r>
            <a:r>
              <a:rPr kumimoji="1" lang="en-US" altLang="ja-JP" baseline="0" dirty="0" smtClean="0"/>
              <a:t> going</a:t>
            </a:r>
            <a:r>
              <a:rPr kumimoji="1" lang="en-US" altLang="ja-JP" dirty="0" smtClean="0"/>
              <a:t> to talk about “On the effectiveness</a:t>
            </a:r>
            <a:r>
              <a:rPr kumimoji="1" lang="en-US" altLang="ja-JP" baseline="0" dirty="0" smtClean="0"/>
              <a:t> </a:t>
            </a:r>
            <a:r>
              <a:rPr kumimoji="1" lang="en-US" altLang="ja-JP" baseline="0" dirty="0" smtClean="0"/>
              <a:t>of </a:t>
            </a:r>
            <a:r>
              <a:rPr kumimoji="1" lang="en-US" altLang="ja-JP" baseline="0" dirty="0" smtClean="0"/>
              <a:t>vector-based approach for supporting simultaneous editing of software clones.”</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a:p>
        </p:txBody>
      </p:sp>
    </p:spTree>
    <p:extLst>
      <p:ext uri="{BB962C8B-B14F-4D97-AF65-F5344CB8AC3E}">
        <p14:creationId xmlns:p14="http://schemas.microsoft.com/office/powerpoint/2010/main" val="3492223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kumimoji="1" lang="en-US" altLang="ja-JP" dirty="0" smtClean="0"/>
              <a:t>Next,</a:t>
            </a:r>
            <a:r>
              <a:rPr kumimoji="1" lang="en-US" altLang="ja-JP" baseline="0" dirty="0" smtClean="0"/>
              <a:t> it </a:t>
            </a:r>
            <a:r>
              <a:rPr lang="en-US" altLang="ja-JP" dirty="0"/>
              <a:t>generates a feature vector from each function, based on the weighted word. </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10</a:t>
            </a:fld>
            <a:endParaRPr kumimoji="1" lang="ja-JP" altLang="en-US"/>
          </a:p>
        </p:txBody>
      </p:sp>
    </p:spTree>
    <p:extLst>
      <p:ext uri="{BB962C8B-B14F-4D97-AF65-F5344CB8AC3E}">
        <p14:creationId xmlns:p14="http://schemas.microsoft.com/office/powerpoint/2010/main" val="29766984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lang="en-US" altLang="ja-JP" dirty="0"/>
              <a:t>Then, it clusters the feature vectors using the Locality-Sensitive Hashing algorithm.</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17890597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kumimoji="1" lang="en-US" altLang="ja-JP" dirty="0" smtClean="0"/>
              <a:t>Finally </a:t>
            </a:r>
            <a:r>
              <a:rPr lang="en-US" altLang="ja-JP" dirty="0"/>
              <a:t>it detects function-level clones based on the similarities between each pair of feature vectors.</a:t>
            </a:r>
            <a:r>
              <a:rPr lang="ja-JP" altLang="en-US" dirty="0"/>
              <a:t> </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41956233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To</a:t>
            </a:r>
            <a:r>
              <a:rPr kumimoji="1" lang="en-US" altLang="ja-JP" baseline="0" dirty="0" smtClean="0"/>
              <a:t> evaluate the accuracy of </a:t>
            </a:r>
            <a:r>
              <a:rPr kumimoji="1" lang="en-US" altLang="ja-JP" baseline="0" dirty="0" smtClean="0"/>
              <a:t>the vector-based </a:t>
            </a:r>
            <a:r>
              <a:rPr kumimoji="1" lang="en-US" altLang="ja-JP" baseline="0" dirty="0" smtClean="0"/>
              <a:t>approach, the authors m</a:t>
            </a:r>
            <a:r>
              <a:rPr kumimoji="1" lang="en-US" altLang="ja-JP" dirty="0" smtClean="0"/>
              <a:t>easured the precision and recall of the vector-based approach based on the corpus proposed by </a:t>
            </a:r>
            <a:r>
              <a:rPr kumimoji="1" lang="en-US" altLang="ja-JP" dirty="0" err="1" smtClean="0"/>
              <a:t>Tempero</a:t>
            </a:r>
            <a:r>
              <a:rPr kumimoji="1" lang="en-US" altLang="ja-JP" dirty="0" smtClean="0"/>
              <a:t> et.al. For this experiment, they selected clone pairs from Java systems, namely, Apache Ant and </a:t>
            </a:r>
            <a:r>
              <a:rPr kumimoji="1" lang="en-US" altLang="ja-JP" dirty="0" err="1" smtClean="0"/>
              <a:t>ArgoUML</a:t>
            </a:r>
            <a:r>
              <a:rPr kumimoji="1" lang="en-US" altLang="ja-JP" dirty="0" smtClean="0"/>
              <a:t> in the corpus whose token were more than 50 and then measured</a:t>
            </a:r>
            <a:r>
              <a:rPr kumimoji="1" lang="en-US" altLang="ja-JP" baseline="0" dirty="0" smtClean="0"/>
              <a:t> </a:t>
            </a:r>
            <a:r>
              <a:rPr kumimoji="1" lang="en-US" altLang="ja-JP" dirty="0" smtClean="0"/>
              <a:t>the precision and recall as shown in </a:t>
            </a:r>
            <a:r>
              <a:rPr kumimoji="1" lang="en-US" altLang="ja-JP" dirty="0" smtClean="0"/>
              <a:t>these </a:t>
            </a:r>
            <a:r>
              <a:rPr kumimoji="1" lang="en-US" altLang="ja-JP" dirty="0" smtClean="0"/>
              <a:t>equations. </a:t>
            </a:r>
          </a:p>
          <a:p>
            <a:r>
              <a:rPr kumimoji="1" lang="en-US" altLang="ja-JP" dirty="0" smtClean="0"/>
              <a:t>In</a:t>
            </a:r>
            <a:r>
              <a:rPr kumimoji="1" lang="en-US" altLang="ja-JP" baseline="0" dirty="0" smtClean="0"/>
              <a:t> these equations, </a:t>
            </a:r>
            <a:r>
              <a:rPr kumimoji="1" lang="en-US" altLang="ja-JP" dirty="0" err="1" smtClean="0"/>
              <a:t>FC</a:t>
            </a:r>
            <a:r>
              <a:rPr kumimoji="1" lang="en-US" altLang="ja-JP" baseline="-25000" dirty="0" err="1" smtClean="0"/>
              <a:t>ourapproach</a:t>
            </a:r>
            <a:r>
              <a:rPr kumimoji="1" lang="en-US" altLang="ja-JP" dirty="0" smtClean="0"/>
              <a:t> is the set of clone pairs detected by the vector-based approach, and </a:t>
            </a:r>
            <a:r>
              <a:rPr kumimoji="1" lang="en-US" altLang="ja-JP" dirty="0" err="1" smtClean="0"/>
              <a:t>FC</a:t>
            </a:r>
            <a:r>
              <a:rPr kumimoji="1" lang="en-US" altLang="ja-JP" baseline="-25000" dirty="0" err="1" smtClean="0"/>
              <a:t>courpus</a:t>
            </a:r>
            <a:r>
              <a:rPr kumimoji="1" lang="en-US" altLang="ja-JP" dirty="0" smtClean="0"/>
              <a:t> is the set of clone pairs included in the corpus (over 50 tokens).</a:t>
            </a:r>
          </a:p>
          <a:p>
            <a:endParaRPr kumimoji="1" lang="en-US" altLang="ja-JP" dirty="0" smtClean="0"/>
          </a:p>
          <a:p>
            <a:r>
              <a:rPr kumimoji="1" lang="en-US" altLang="ja-JP" dirty="0" smtClean="0"/>
              <a:t>The results of evaluation are shown in this table</a:t>
            </a:r>
            <a:r>
              <a:rPr kumimoji="1" lang="en-US" altLang="ja-JP" baseline="0" dirty="0" smtClean="0"/>
              <a:t> , and</a:t>
            </a:r>
            <a:r>
              <a:rPr kumimoji="1" lang="en-US" altLang="ja-JP" dirty="0" smtClean="0"/>
              <a:t> the </a:t>
            </a:r>
            <a:r>
              <a:rPr kumimoji="1" lang="en-US" altLang="ja-JP" baseline="0" dirty="0" smtClean="0"/>
              <a:t>vector-based approach detects clones accurately.</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40493843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lang="en-US" altLang="ja-JP" dirty="0"/>
              <a:t>Based on our experiences, developers frequently </a:t>
            </a:r>
            <a:r>
              <a:rPr lang="en-US" altLang="ja-JP" dirty="0" smtClean="0"/>
              <a:t>perform </a:t>
            </a:r>
            <a:r>
              <a:rPr lang="en-US" altLang="ja-JP" dirty="0"/>
              <a:t>a query-based search for similar code fragment using code clone detection tools.</a:t>
            </a:r>
            <a:r>
              <a:rPr lang="ja-JP" altLang="en-US" dirty="0"/>
              <a:t> </a:t>
            </a:r>
            <a:endParaRPr lang="en-US" altLang="ja-JP" dirty="0" smtClean="0"/>
          </a:p>
          <a:p>
            <a:pPr defTabSz="913943">
              <a:defRPr/>
            </a:pPr>
            <a:r>
              <a:rPr lang="en-US" altLang="ja-JP" dirty="0" smtClean="0"/>
              <a:t>For </a:t>
            </a:r>
            <a:r>
              <a:rPr lang="en-US" altLang="ja-JP" dirty="0"/>
              <a:t>example, when a defect is found in the code fragment, the same defect is </a:t>
            </a:r>
            <a:r>
              <a:rPr lang="en-US" altLang="ja-JP" dirty="0" smtClean="0"/>
              <a:t>likely to </a:t>
            </a:r>
            <a:r>
              <a:rPr lang="en-US" altLang="ja-JP" dirty="0"/>
              <a:t>be contained in its code clones. </a:t>
            </a:r>
            <a:endParaRPr lang="en-US" altLang="ja-JP" dirty="0" smtClean="0"/>
          </a:p>
          <a:p>
            <a:pPr defTabSz="913943">
              <a:defRPr/>
            </a:pPr>
            <a:r>
              <a:rPr lang="en-US" altLang="ja-JP" dirty="0" smtClean="0"/>
              <a:t>So</a:t>
            </a:r>
            <a:r>
              <a:rPr lang="en-US" altLang="ja-JP" dirty="0"/>
              <a:t>, developers extract a buggy code to use as a query</a:t>
            </a:r>
            <a:r>
              <a:rPr lang="en-US" altLang="ja-JP" dirty="0" smtClean="0"/>
              <a:t>,</a:t>
            </a:r>
          </a:p>
          <a:p>
            <a:pPr defTabSz="913943">
              <a:defRPr/>
            </a:pPr>
            <a:r>
              <a:rPr lang="en-US" altLang="ja-JP" dirty="0" smtClean="0"/>
              <a:t>and </a:t>
            </a:r>
            <a:r>
              <a:rPr lang="en-US" altLang="ja-JP" dirty="0"/>
              <a:t>then do query-based search </a:t>
            </a:r>
            <a:r>
              <a:rPr lang="en-US" altLang="ja-JP" dirty="0" smtClean="0"/>
              <a:t>for</a:t>
            </a:r>
            <a:r>
              <a:rPr lang="en-US" altLang="ja-JP" baseline="0" dirty="0" smtClean="0"/>
              <a:t> the</a:t>
            </a:r>
            <a:r>
              <a:rPr lang="en-US" altLang="ja-JP" dirty="0" smtClean="0"/>
              <a:t> </a:t>
            </a:r>
            <a:r>
              <a:rPr lang="en-US" altLang="ja-JP" dirty="0"/>
              <a:t>entire source </a:t>
            </a:r>
            <a:r>
              <a:rPr lang="en-US" altLang="ja-JP" dirty="0" smtClean="0"/>
              <a:t>file using code clone detection tool.</a:t>
            </a:r>
            <a:endParaRPr lang="en-US" altLang="ja-JP" dirty="0" smtClean="0"/>
          </a:p>
          <a:p>
            <a:pPr defTabSz="913943">
              <a:defRPr/>
            </a:pPr>
            <a:r>
              <a:rPr lang="en-US" altLang="ja-JP" dirty="0" smtClean="0"/>
              <a:t>Finally</a:t>
            </a:r>
            <a:r>
              <a:rPr lang="en-US" altLang="ja-JP" dirty="0"/>
              <a:t>, they investigate the existence </a:t>
            </a:r>
            <a:r>
              <a:rPr lang="en-US" altLang="ja-JP" dirty="0" smtClean="0"/>
              <a:t>of defects </a:t>
            </a:r>
            <a:r>
              <a:rPr lang="en-US" altLang="ja-JP" dirty="0"/>
              <a:t>in </a:t>
            </a:r>
            <a:r>
              <a:rPr lang="en-US" altLang="ja-JP" dirty="0" smtClean="0"/>
              <a:t>the code </a:t>
            </a:r>
            <a:r>
              <a:rPr lang="en-US" altLang="ja-JP" dirty="0"/>
              <a:t>clones from the results.</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21752904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943">
              <a:defRPr/>
            </a:pPr>
            <a:r>
              <a:rPr lang="en-US" altLang="ja-JP" dirty="0" smtClean="0"/>
              <a:t>Even though </a:t>
            </a:r>
            <a:r>
              <a:rPr lang="en-US" altLang="ja-JP" dirty="0"/>
              <a:t>the vector-based approach </a:t>
            </a:r>
            <a:r>
              <a:rPr lang="en-US" altLang="ja-JP" dirty="0" smtClean="0"/>
              <a:t>is accurate, </a:t>
            </a:r>
            <a:r>
              <a:rPr lang="en-US" altLang="ja-JP" dirty="0"/>
              <a:t>the effectiveness of query-based usage of the vector-based approach is still </a:t>
            </a:r>
            <a:r>
              <a:rPr lang="en-US" altLang="ja-JP" dirty="0" smtClean="0"/>
              <a:t>unknown. </a:t>
            </a:r>
            <a:r>
              <a:rPr lang="en-US" altLang="ja-JP" dirty="0"/>
              <a:t>So, we investigated the effectiveness of query-based use of the vector-based approach for supporting simultaneous fixing of buggy clones in source code.  This study is </a:t>
            </a:r>
            <a:r>
              <a:rPr lang="en-US" altLang="ja-JP" sz="2000" dirty="0"/>
              <a:t>triggered </a:t>
            </a:r>
            <a:r>
              <a:rPr lang="en-US" altLang="ja-JP" sz="2000" dirty="0" smtClean="0"/>
              <a:t>from </a:t>
            </a:r>
            <a:r>
              <a:rPr lang="en-US" altLang="ja-JP" sz="2000" dirty="0"/>
              <a:t>feedbacks </a:t>
            </a:r>
            <a:r>
              <a:rPr lang="en-US" altLang="ja-JP" sz="2000" dirty="0" smtClean="0"/>
              <a:t>from </a:t>
            </a:r>
            <a:r>
              <a:rPr lang="en-US" altLang="ja-JP" sz="2000" dirty="0" smtClean="0"/>
              <a:t>a</a:t>
            </a:r>
            <a:r>
              <a:rPr lang="en-US" altLang="ja-JP" sz="2000" baseline="0" dirty="0" smtClean="0"/>
              <a:t> </a:t>
            </a:r>
            <a:r>
              <a:rPr lang="en-US" altLang="ja-JP" sz="2000" dirty="0" smtClean="0"/>
              <a:t>Japanese </a:t>
            </a:r>
            <a:r>
              <a:rPr lang="en-US" altLang="ja-JP" sz="2000" dirty="0"/>
              <a:t>IT </a:t>
            </a:r>
            <a:r>
              <a:rPr lang="en-US" altLang="ja-JP" sz="2000" dirty="0" smtClean="0"/>
              <a:t>company.</a:t>
            </a:r>
            <a:endParaRPr lang="en-US" altLang="ja-JP" sz="2000" dirty="0"/>
          </a:p>
          <a:p>
            <a:pPr defTabSz="913943">
              <a:defRPr/>
            </a:pPr>
            <a:endParaRPr lang="en-US" altLang="ja-JP" dirty="0"/>
          </a:p>
          <a:p>
            <a:pPr defTabSz="913943">
              <a:defRPr/>
            </a:pP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18751865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To </a:t>
            </a:r>
            <a:r>
              <a:rPr lang="en-US" altLang="ja-JP" dirty="0" smtClean="0"/>
              <a:t>Investigate </a:t>
            </a:r>
            <a:r>
              <a:rPr lang="en-US" altLang="ja-JP" dirty="0"/>
              <a:t>the effectiveness of query-based use of the vector-based approach, w</a:t>
            </a:r>
            <a:r>
              <a:rPr kumimoji="1" lang="en-US" altLang="ja-JP" dirty="0" smtClean="0"/>
              <a:t>e</a:t>
            </a:r>
            <a:r>
              <a:rPr kumimoji="1" lang="en-US" altLang="ja-JP" baseline="0" dirty="0" smtClean="0"/>
              <a:t> used a dataset that was collected by Li et al. This dataset contains cases of buggy code fragments, and buggy code clones of the same defects. Because the dataset contains commit ID of </a:t>
            </a:r>
            <a:r>
              <a:rPr kumimoji="1" lang="en-US" altLang="ja-JP" baseline="0" dirty="0" err="1" smtClean="0"/>
              <a:t>git</a:t>
            </a:r>
            <a:r>
              <a:rPr kumimoji="1" lang="en-US" altLang="ja-JP" baseline="0" dirty="0" smtClean="0"/>
              <a:t>, we can get snapshots of each case. They chose three open source software as a subject, </a:t>
            </a:r>
            <a:r>
              <a:rPr kumimoji="1" lang="en-US" altLang="ja-JP" baseline="0" dirty="0" err="1" smtClean="0"/>
              <a:t>Git</a:t>
            </a:r>
            <a:r>
              <a:rPr kumimoji="1" lang="en-US" altLang="ja-JP" baseline="0" dirty="0" smtClean="0"/>
              <a:t>, PostgreSQL and Linux Kernel. </a:t>
            </a:r>
            <a:r>
              <a:rPr kumimoji="1" lang="en-US" altLang="ja-JP" baseline="0" dirty="0" smtClean="0"/>
              <a:t>We </a:t>
            </a:r>
            <a:r>
              <a:rPr kumimoji="1" lang="en-US" altLang="ja-JP" baseline="0" dirty="0" smtClean="0"/>
              <a:t>removed cases with buggy code fragments and there code clones in the same function because the purpose of this study is the investigation of effectiveness of the query-based approach. There are 58 clone pair cases.</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37196689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kumimoji="1" lang="en-US" altLang="ja-JP" dirty="0" smtClean="0"/>
              <a:t>Next, I’ll explain</a:t>
            </a:r>
            <a:r>
              <a:rPr kumimoji="1" lang="en-US" altLang="ja-JP" baseline="0" dirty="0" smtClean="0"/>
              <a:t> the investigation method of this study. At first, we checked out a snapshot of the commit of every </a:t>
            </a:r>
            <a:r>
              <a:rPr kumimoji="1" lang="en-US" altLang="ja-JP" baseline="0" dirty="0" smtClean="0"/>
              <a:t>cases </a:t>
            </a:r>
            <a:r>
              <a:rPr kumimoji="1" lang="en-US" altLang="ja-JP" baseline="0" dirty="0" smtClean="0"/>
              <a:t>of the dataset from the </a:t>
            </a:r>
            <a:r>
              <a:rPr kumimoji="1" lang="en-US" altLang="ja-JP" baseline="0" dirty="0" err="1" smtClean="0"/>
              <a:t>git</a:t>
            </a:r>
            <a:r>
              <a:rPr kumimoji="1" lang="en-US" altLang="ja-JP" baseline="0" dirty="0" smtClean="0"/>
              <a:t> repository. </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17</a:t>
            </a:fld>
            <a:endParaRPr kumimoji="1" lang="ja-JP" altLang="en-US"/>
          </a:p>
        </p:txBody>
      </p:sp>
    </p:spTree>
    <p:extLst>
      <p:ext uri="{BB962C8B-B14F-4D97-AF65-F5344CB8AC3E}">
        <p14:creationId xmlns:p14="http://schemas.microsoft.com/office/powerpoint/2010/main" val="40207580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kumimoji="1" lang="en-US" altLang="ja-JP" baseline="0" dirty="0" smtClean="0"/>
              <a:t>Then, we detected code clones by a clone detection tool using a buggy code fragment as a query listed in the dataset. </a:t>
            </a:r>
            <a:r>
              <a:rPr lang="en-US" altLang="ja-JP" dirty="0"/>
              <a:t>We set the vector-based clone detection tool’s threshold at 0.9 and 0.5 respectively to investigate the effective threshold for supporting simultaneous fixing of buggy clone. </a:t>
            </a:r>
          </a:p>
          <a:p>
            <a:pPr defTabSz="913943">
              <a:defRPr/>
            </a:pPr>
            <a:r>
              <a:rPr lang="en-US" altLang="ja-JP" dirty="0"/>
              <a:t>To </a:t>
            </a:r>
            <a:r>
              <a:rPr lang="en-US" altLang="ja-JP" dirty="0" smtClean="0"/>
              <a:t>confirm </a:t>
            </a:r>
            <a:r>
              <a:rPr lang="en-US" altLang="ja-JP" dirty="0"/>
              <a:t>the effectiveness of simultaneous fixing of buggy clones of </a:t>
            </a:r>
            <a:r>
              <a:rPr lang="en-US" altLang="ja-JP" dirty="0" smtClean="0"/>
              <a:t>the vector-based </a:t>
            </a:r>
            <a:r>
              <a:rPr lang="en-US" altLang="ja-JP" dirty="0"/>
              <a:t>approach, we also adopted </a:t>
            </a:r>
            <a:r>
              <a:rPr lang="en-US" altLang="ja-JP" dirty="0" err="1" smtClean="0"/>
              <a:t>CCFinder</a:t>
            </a:r>
            <a:r>
              <a:rPr lang="en-US" altLang="ja-JP" dirty="0" smtClean="0"/>
              <a:t> </a:t>
            </a:r>
            <a:r>
              <a:rPr lang="en-US" altLang="ja-JP" dirty="0"/>
              <a:t>because the </a:t>
            </a:r>
            <a:r>
              <a:rPr lang="en-US" altLang="ja-JP" dirty="0" smtClean="0"/>
              <a:t>IT </a:t>
            </a:r>
            <a:r>
              <a:rPr lang="en-US" altLang="ja-JP" dirty="0"/>
              <a:t>company </a:t>
            </a:r>
            <a:r>
              <a:rPr lang="en-US" altLang="ja-JP" dirty="0" smtClean="0"/>
              <a:t>we collaborated</a:t>
            </a:r>
            <a:r>
              <a:rPr lang="en-US" altLang="ja-JP" baseline="0" dirty="0" smtClean="0"/>
              <a:t> with </a:t>
            </a:r>
            <a:r>
              <a:rPr lang="en-US" altLang="ja-JP" dirty="0" smtClean="0"/>
              <a:t>have </a:t>
            </a:r>
            <a:r>
              <a:rPr lang="en-US" altLang="ja-JP" dirty="0"/>
              <a:t>used </a:t>
            </a:r>
            <a:r>
              <a:rPr lang="en-US" altLang="ja-JP" dirty="0" err="1"/>
              <a:t>CCFinder</a:t>
            </a:r>
            <a:r>
              <a:rPr lang="en-US" altLang="ja-JP" dirty="0"/>
              <a:t> for several years. For </a:t>
            </a:r>
            <a:r>
              <a:rPr lang="en-US" altLang="ja-JP" dirty="0" err="1"/>
              <a:t>CCFinder</a:t>
            </a:r>
            <a:r>
              <a:rPr lang="en-US" altLang="ja-JP" dirty="0"/>
              <a:t>, </a:t>
            </a:r>
            <a:r>
              <a:rPr kumimoji="1" lang="en-US" altLang="ja-JP" baseline="0" dirty="0" smtClean="0"/>
              <a:t>we set 10 tokens as minimum length of a token sequence because most clone-related defects in the dataset are 10 tokens or smaller in source code.</a:t>
            </a:r>
            <a:endParaRPr lang="en-US" altLang="ja-JP" dirty="0" smtClean="0"/>
          </a:p>
          <a:p>
            <a:pPr defTabSz="913943">
              <a:defRPr/>
            </a:pPr>
            <a:endParaRPr lang="en-US" altLang="ja-JP" dirty="0"/>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18</a:t>
            </a:fld>
            <a:endParaRPr kumimoji="1" lang="ja-JP" altLang="en-US"/>
          </a:p>
        </p:txBody>
      </p:sp>
    </p:spTree>
    <p:extLst>
      <p:ext uri="{BB962C8B-B14F-4D97-AF65-F5344CB8AC3E}">
        <p14:creationId xmlns:p14="http://schemas.microsoft.com/office/powerpoint/2010/main" val="20543167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We</a:t>
            </a:r>
            <a:r>
              <a:rPr kumimoji="1" lang="en-US" altLang="ja-JP" baseline="0" dirty="0" smtClean="0"/>
              <a:t> used precision/recall and F-measure</a:t>
            </a:r>
            <a:r>
              <a:rPr kumimoji="1" lang="ja-JP" altLang="en-US" baseline="0" dirty="0" smtClean="0"/>
              <a:t> </a:t>
            </a:r>
            <a:r>
              <a:rPr kumimoji="1" lang="en-US" altLang="ja-JP" baseline="0" dirty="0" smtClean="0"/>
              <a:t>as effectiveness </a:t>
            </a:r>
            <a:r>
              <a:rPr lang="en-US" altLang="ja-JP" b="1" dirty="0"/>
              <a:t>criterion</a:t>
            </a:r>
            <a:r>
              <a:rPr kumimoji="1" lang="en-US" altLang="ja-JP" baseline="0" dirty="0" smtClean="0"/>
              <a:t>. I’ll explain each criteria in the following slides.</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19</a:t>
            </a:fld>
            <a:endParaRPr kumimoji="1" lang="ja-JP" altLang="en-US"/>
          </a:p>
        </p:txBody>
      </p:sp>
    </p:spTree>
    <p:extLst>
      <p:ext uri="{BB962C8B-B14F-4D97-AF65-F5344CB8AC3E}">
        <p14:creationId xmlns:p14="http://schemas.microsoft.com/office/powerpoint/2010/main" val="2181064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lang="en-US" altLang="ja-JP" dirty="0"/>
              <a:t>Code clone </a:t>
            </a:r>
            <a:r>
              <a:rPr lang="en-US" altLang="ja-JP" dirty="0" smtClean="0"/>
              <a:t>consists</a:t>
            </a:r>
            <a:r>
              <a:rPr lang="en-US" altLang="ja-JP" baseline="0" dirty="0" smtClean="0"/>
              <a:t> of</a:t>
            </a:r>
            <a:r>
              <a:rPr lang="en-US" altLang="ja-JP" dirty="0" smtClean="0"/>
              <a:t> </a:t>
            </a:r>
            <a:r>
              <a:rPr lang="en-US" altLang="ja-JP" dirty="0"/>
              <a:t>code fragments that are identical or similar to each other. A clone pair is a pair of code clones. The presence of code clone has been </a:t>
            </a:r>
            <a:r>
              <a:rPr lang="en-US" altLang="ja-JP" dirty="0" smtClean="0"/>
              <a:t>generally considered to be an obstacle to software maintenance.</a:t>
            </a:r>
          </a:p>
          <a:p>
            <a:pPr defTabSz="913943">
              <a:defRPr/>
            </a:pPr>
            <a:r>
              <a:rPr lang="en-US" altLang="ja-JP" dirty="0"/>
              <a:t>This figure shows an example of code clones. </a:t>
            </a:r>
            <a:r>
              <a:rPr lang="en-US" altLang="ja-JP" dirty="0" smtClean="0"/>
              <a:t>The </a:t>
            </a:r>
            <a:r>
              <a:rPr lang="en-US" altLang="ja-JP" dirty="0"/>
              <a:t>red arrow represents a clone pair.</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a:p>
        </p:txBody>
      </p:sp>
    </p:spTree>
    <p:extLst>
      <p:ext uri="{BB962C8B-B14F-4D97-AF65-F5344CB8AC3E}">
        <p14:creationId xmlns:p14="http://schemas.microsoft.com/office/powerpoint/2010/main" val="4550194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943">
              <a:defRPr/>
            </a:pPr>
            <a:r>
              <a:rPr kumimoji="1" lang="en-US" altLang="ja-JP" dirty="0" smtClean="0"/>
              <a:t>In</a:t>
            </a:r>
            <a:r>
              <a:rPr kumimoji="1" lang="en-US" altLang="ja-JP" baseline="0" dirty="0" smtClean="0"/>
              <a:t> this study, recall is the p</a:t>
            </a:r>
            <a:r>
              <a:rPr lang="en-US" altLang="ja-JP" dirty="0" smtClean="0"/>
              <a:t>ercentage of code clones that could be detected by the tool from the set of code clones containing the defect </a:t>
            </a:r>
            <a:r>
              <a:rPr lang="en-US" altLang="ja-JP" dirty="0" smtClean="0"/>
              <a:t>cases</a:t>
            </a:r>
            <a:r>
              <a:rPr lang="en-US" altLang="ja-JP" baseline="0" dirty="0" smtClean="0"/>
              <a:t>. It </a:t>
            </a:r>
            <a:r>
              <a:rPr lang="en-US" altLang="ja-JP" baseline="0" dirty="0" smtClean="0"/>
              <a:t>can be </a:t>
            </a:r>
            <a:r>
              <a:rPr lang="en-US" altLang="ja-JP" baseline="0" dirty="0" smtClean="0"/>
              <a:t>calculated </a:t>
            </a:r>
            <a:r>
              <a:rPr lang="en-US" altLang="ja-JP" baseline="0" dirty="0" smtClean="0"/>
              <a:t>by this formula.</a:t>
            </a:r>
            <a:r>
              <a:rPr kumimoji="1" lang="en-US" altLang="ja-JP" dirty="0" smtClean="0"/>
              <a:t> The</a:t>
            </a:r>
            <a:r>
              <a:rPr kumimoji="1" lang="en-US" altLang="ja-JP" baseline="0" dirty="0" smtClean="0"/>
              <a:t> s</a:t>
            </a:r>
            <a:r>
              <a:rPr kumimoji="1" lang="en-US" altLang="ja-JP" dirty="0" smtClean="0"/>
              <a:t>ymbol</a:t>
            </a:r>
            <a:r>
              <a:rPr kumimoji="1" lang="en-US" altLang="ja-JP" baseline="0" dirty="0" smtClean="0"/>
              <a:t> of </a:t>
            </a:r>
            <a:r>
              <a:rPr kumimoji="1" lang="en-US" altLang="ja-JP" baseline="0" dirty="0" err="1" smtClean="0"/>
              <a:t>CCe</a:t>
            </a:r>
            <a:r>
              <a:rPr kumimoji="1" lang="en-US" altLang="ja-JP" baseline="0" dirty="0" smtClean="0"/>
              <a:t> represents the number of code clones that </a:t>
            </a:r>
            <a:r>
              <a:rPr kumimoji="1" lang="en-US" altLang="ja-JP" baseline="0" dirty="0" smtClean="0"/>
              <a:t>are involved in a </a:t>
            </a:r>
            <a:r>
              <a:rPr kumimoji="1" lang="en-US" altLang="ja-JP" baseline="0" dirty="0" smtClean="0"/>
              <a:t>defect case in the dataset.</a:t>
            </a:r>
            <a:r>
              <a:rPr kumimoji="1" lang="ja-JP" altLang="en-US" baseline="0" dirty="0" smtClean="0"/>
              <a:t> </a:t>
            </a:r>
            <a:r>
              <a:rPr kumimoji="1" lang="en-US" altLang="ja-JP" baseline="0" dirty="0" smtClean="0"/>
              <a:t>The symbol of </a:t>
            </a:r>
            <a:r>
              <a:rPr kumimoji="1" lang="en-US" altLang="ja-JP" baseline="0" dirty="0" err="1" smtClean="0"/>
              <a:t>CCd</a:t>
            </a:r>
            <a:r>
              <a:rPr kumimoji="1" lang="en-US" altLang="ja-JP" baseline="0" dirty="0" smtClean="0"/>
              <a:t> represents the number of code clones that were actually detected by each tool.</a:t>
            </a:r>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20</a:t>
            </a:fld>
            <a:endParaRPr kumimoji="1" lang="ja-JP" altLang="en-US"/>
          </a:p>
        </p:txBody>
      </p:sp>
    </p:spTree>
    <p:extLst>
      <p:ext uri="{BB962C8B-B14F-4D97-AF65-F5344CB8AC3E}">
        <p14:creationId xmlns:p14="http://schemas.microsoft.com/office/powerpoint/2010/main" val="11069523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943">
              <a:defRPr/>
            </a:pPr>
            <a:r>
              <a:rPr kumimoji="1" lang="en-US" altLang="ja-JP" baseline="0" dirty="0" smtClean="0"/>
              <a:t>Precision is the percentage </a:t>
            </a:r>
            <a:r>
              <a:rPr lang="en-US" altLang="ja-JP" dirty="0" smtClean="0"/>
              <a:t>of code clones containing the defect cases detected by the </a:t>
            </a:r>
            <a:r>
              <a:rPr lang="en-US" altLang="ja-JP" dirty="0" smtClean="0"/>
              <a:t>tools. It</a:t>
            </a:r>
            <a:r>
              <a:rPr lang="en-US" altLang="ja-JP" baseline="0" dirty="0" smtClean="0"/>
              <a:t> represents accuracy of a tool, and </a:t>
            </a:r>
            <a:r>
              <a:rPr lang="en-US" altLang="ja-JP" baseline="0" dirty="0" smtClean="0"/>
              <a:t>can be </a:t>
            </a:r>
            <a:r>
              <a:rPr lang="en-US" altLang="ja-JP" baseline="0" dirty="0" smtClean="0"/>
              <a:t>calculated </a:t>
            </a:r>
            <a:r>
              <a:rPr lang="en-US" altLang="ja-JP" baseline="0" dirty="0" smtClean="0"/>
              <a:t>by this formula.</a:t>
            </a:r>
            <a:endParaRPr lang="en-US" altLang="ja-JP" dirty="0" smtClean="0"/>
          </a:p>
          <a:p>
            <a:pPr marL="0" lvl="1" defTabSz="913943">
              <a:defRPr/>
            </a:pPr>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21</a:t>
            </a:fld>
            <a:endParaRPr kumimoji="1" lang="ja-JP" altLang="en-US"/>
          </a:p>
        </p:txBody>
      </p:sp>
    </p:spTree>
    <p:extLst>
      <p:ext uri="{BB962C8B-B14F-4D97-AF65-F5344CB8AC3E}">
        <p14:creationId xmlns:p14="http://schemas.microsoft.com/office/powerpoint/2010/main" val="360884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943">
              <a:defRPr/>
            </a:pPr>
            <a:r>
              <a:rPr lang="en-US" altLang="ja-JP" baseline="0" dirty="0" smtClean="0"/>
              <a:t>F-measure is the harmonic average of precision and recall. It represents the </a:t>
            </a:r>
            <a:r>
              <a:rPr lang="en-US" altLang="ja-JP" baseline="0" dirty="0" smtClean="0"/>
              <a:t>efficiency </a:t>
            </a:r>
            <a:r>
              <a:rPr lang="en-US" altLang="ja-JP" baseline="0" dirty="0" smtClean="0"/>
              <a:t>of </a:t>
            </a:r>
            <a:r>
              <a:rPr lang="en-US" altLang="ja-JP" baseline="0" dirty="0" smtClean="0"/>
              <a:t>a tool, </a:t>
            </a:r>
            <a:r>
              <a:rPr lang="en-US" altLang="ja-JP" baseline="0" dirty="0" smtClean="0"/>
              <a:t>and can be </a:t>
            </a:r>
            <a:r>
              <a:rPr lang="en-US" altLang="ja-JP" baseline="0" dirty="0" smtClean="0"/>
              <a:t>calculated </a:t>
            </a:r>
            <a:r>
              <a:rPr lang="en-US" altLang="ja-JP" baseline="0" dirty="0" smtClean="0"/>
              <a:t>by this formula.</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22</a:t>
            </a:fld>
            <a:endParaRPr kumimoji="1" lang="ja-JP" altLang="en-US"/>
          </a:p>
        </p:txBody>
      </p:sp>
    </p:spTree>
    <p:extLst>
      <p:ext uri="{BB962C8B-B14F-4D97-AF65-F5344CB8AC3E}">
        <p14:creationId xmlns:p14="http://schemas.microsoft.com/office/powerpoint/2010/main" val="19069502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Th</a:t>
            </a:r>
            <a:r>
              <a:rPr kumimoji="1" lang="en-US" altLang="ja-JP" baseline="0" dirty="0" smtClean="0"/>
              <a:t>e results of the investigation are shown in the table. As seen on the table, in terms of Precision and F-measure, </a:t>
            </a:r>
            <a:r>
              <a:rPr kumimoji="1" lang="en-US" altLang="ja-JP" sz="2400" baseline="0" dirty="0" smtClean="0"/>
              <a:t>t</a:t>
            </a:r>
            <a:r>
              <a:rPr lang="en-US" altLang="ja-JP" sz="2400" dirty="0" smtClean="0"/>
              <a:t>he vector-based approach with threshold=0.9 is the highest score.</a:t>
            </a:r>
            <a:r>
              <a:rPr lang="en-US" altLang="ja-JP" sz="2400" baseline="0" dirty="0" smtClean="0"/>
              <a:t> In terms of Recall, the vector based approach with threshold=0.5 and </a:t>
            </a:r>
            <a:r>
              <a:rPr lang="en-US" altLang="ja-JP" sz="2400" baseline="0" dirty="0" err="1" smtClean="0"/>
              <a:t>CCFinder</a:t>
            </a:r>
            <a:r>
              <a:rPr lang="en-US" altLang="ja-JP" sz="2400" baseline="0" dirty="0" smtClean="0"/>
              <a:t> are the highest score, and the vector based approach with threshold=0.9 is lower a little. However, the vector based approach with threshold=0.5 and </a:t>
            </a:r>
            <a:r>
              <a:rPr lang="en-US" altLang="ja-JP" sz="2400" baseline="0" dirty="0" err="1" smtClean="0"/>
              <a:t>CCFinder</a:t>
            </a:r>
            <a:r>
              <a:rPr lang="en-US" altLang="ja-JP" sz="2400" baseline="0" dirty="0" smtClean="0"/>
              <a:t> are very low Precision.</a:t>
            </a:r>
            <a:endParaRPr lang="en-US" altLang="ja-JP" sz="24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23</a:t>
            </a:fld>
            <a:endParaRPr kumimoji="1" lang="ja-JP" altLang="en-US"/>
          </a:p>
        </p:txBody>
      </p:sp>
    </p:spTree>
    <p:extLst>
      <p:ext uri="{BB962C8B-B14F-4D97-AF65-F5344CB8AC3E}">
        <p14:creationId xmlns:p14="http://schemas.microsoft.com/office/powerpoint/2010/main" val="31041198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0"/>
            <a:r>
              <a:rPr lang="en-US" altLang="ja-JP" sz="2400" dirty="0"/>
              <a:t>From the results of the investigation,  we can confirm that the vector-based approach with threshold=0.9 has the highest precision and F-measure. So, we can say that it is the most suitable </a:t>
            </a:r>
            <a:r>
              <a:rPr lang="en-US" altLang="ja-JP" sz="2400" dirty="0" smtClean="0"/>
              <a:t>approach when </a:t>
            </a:r>
            <a:r>
              <a:rPr lang="en-US" altLang="ja-JP" sz="2400" dirty="0"/>
              <a:t>developers have only a limited </a:t>
            </a:r>
            <a:r>
              <a:rPr lang="en-US" altLang="ja-JP" sz="2400" dirty="0" smtClean="0"/>
              <a:t>amount of</a:t>
            </a:r>
            <a:r>
              <a:rPr lang="en-US" altLang="ja-JP" sz="2400" baseline="0" dirty="0" smtClean="0"/>
              <a:t> </a:t>
            </a:r>
            <a:r>
              <a:rPr lang="en-US" altLang="ja-JP" sz="2400" dirty="0" smtClean="0"/>
              <a:t>time</a:t>
            </a:r>
            <a:r>
              <a:rPr lang="en-US" altLang="ja-JP" sz="2400" dirty="0"/>
              <a:t>. </a:t>
            </a:r>
          </a:p>
          <a:p>
            <a:r>
              <a:rPr lang="en-US" altLang="ja-JP" sz="2400" dirty="0"/>
              <a:t>In terms of recall, </a:t>
            </a:r>
            <a:r>
              <a:rPr lang="en-US" altLang="ja-JP" sz="2400" dirty="0" smtClean="0"/>
              <a:t>all </a:t>
            </a:r>
            <a:r>
              <a:rPr lang="en-US" altLang="ja-JP" sz="2400" dirty="0"/>
              <a:t>of the </a:t>
            </a:r>
            <a:r>
              <a:rPr lang="en-US" altLang="ja-JP" sz="2400" dirty="0" smtClean="0"/>
              <a:t>scores </a:t>
            </a:r>
            <a:r>
              <a:rPr lang="en-US" altLang="ja-JP" sz="2400" dirty="0"/>
              <a:t>are </a:t>
            </a:r>
            <a:r>
              <a:rPr lang="en-US" altLang="ja-JP" sz="2400" dirty="0" smtClean="0"/>
              <a:t>almost the </a:t>
            </a:r>
            <a:r>
              <a:rPr lang="en-US" altLang="ja-JP" sz="2400" dirty="0"/>
              <a:t>same. </a:t>
            </a:r>
            <a:r>
              <a:rPr lang="en-US" altLang="ja-JP" dirty="0"/>
              <a:t>The vector-based approach with threshold=0.5 and </a:t>
            </a:r>
            <a:r>
              <a:rPr lang="en-US" altLang="ja-JP" dirty="0" err="1"/>
              <a:t>CCFinder</a:t>
            </a:r>
            <a:r>
              <a:rPr lang="en-US" altLang="ja-JP" dirty="0"/>
              <a:t> </a:t>
            </a:r>
            <a:r>
              <a:rPr lang="en-US" altLang="ja-JP" dirty="0" smtClean="0"/>
              <a:t>are </a:t>
            </a:r>
            <a:r>
              <a:rPr lang="en-US" altLang="ja-JP" dirty="0"/>
              <a:t>the </a:t>
            </a:r>
            <a:r>
              <a:rPr lang="en-US" altLang="ja-JP" dirty="0" smtClean="0"/>
              <a:t>highest </a:t>
            </a:r>
            <a:r>
              <a:rPr lang="en-US" altLang="ja-JP" dirty="0"/>
              <a:t>between them. Since the precision of </a:t>
            </a:r>
            <a:r>
              <a:rPr lang="en-US" altLang="ja-JP" dirty="0" err="1"/>
              <a:t>CCFinder</a:t>
            </a:r>
            <a:r>
              <a:rPr lang="en-US" altLang="ja-JP" dirty="0"/>
              <a:t> is extremely low, we can say that the vector-based approach with threshold=0.5 is more suitable for the development of a </a:t>
            </a:r>
            <a:r>
              <a:rPr lang="en-US" altLang="ja-JP" dirty="0" smtClean="0"/>
              <a:t>highly</a:t>
            </a:r>
            <a:r>
              <a:rPr lang="en-US" altLang="ja-JP" baseline="0" dirty="0" smtClean="0"/>
              <a:t> </a:t>
            </a:r>
            <a:r>
              <a:rPr lang="en-US" altLang="ja-JP" dirty="0" smtClean="0"/>
              <a:t>reliable </a:t>
            </a:r>
            <a:r>
              <a:rPr lang="en-US" altLang="ja-JP" dirty="0"/>
              <a:t>software system.</a:t>
            </a:r>
            <a:endParaRPr lang="en-US" altLang="ja-JP" sz="2400"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24</a:t>
            </a:fld>
            <a:endParaRPr kumimoji="1" lang="ja-JP" altLang="en-US"/>
          </a:p>
        </p:txBody>
      </p:sp>
    </p:spTree>
    <p:extLst>
      <p:ext uri="{BB962C8B-B14F-4D97-AF65-F5344CB8AC3E}">
        <p14:creationId xmlns:p14="http://schemas.microsoft.com/office/powerpoint/2010/main" val="34602899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943">
              <a:defRPr/>
            </a:pPr>
            <a:r>
              <a:rPr kumimoji="1" lang="en-US" altLang="ja-JP" dirty="0" smtClean="0"/>
              <a:t>In</a:t>
            </a:r>
            <a:r>
              <a:rPr kumimoji="1" lang="en-US" altLang="ja-JP" baseline="0" dirty="0" smtClean="0"/>
              <a:t> summary, in this study, </a:t>
            </a:r>
            <a:r>
              <a:rPr lang="en-US" altLang="ja-JP" sz="2400" dirty="0"/>
              <a:t>we investigated the effectiveness of query-based usage of the vector-based approach for supporting simultaneous fixing of buggy clones in </a:t>
            </a:r>
            <a:r>
              <a:rPr lang="en-US" altLang="ja-JP" sz="2400" dirty="0" smtClean="0"/>
              <a:t>the source </a:t>
            </a:r>
            <a:r>
              <a:rPr lang="en-US" altLang="ja-JP" sz="2400" dirty="0"/>
              <a:t>code. The result </a:t>
            </a:r>
            <a:r>
              <a:rPr lang="en-US" altLang="ja-JP" sz="2400" dirty="0" smtClean="0"/>
              <a:t>shows </a:t>
            </a:r>
            <a:r>
              <a:rPr lang="en-US" altLang="ja-JP" sz="2400" dirty="0"/>
              <a:t>high precision and F-measure with threshold=0.9. </a:t>
            </a:r>
          </a:p>
          <a:p>
            <a:pPr marL="0" lvl="1" defTabSz="913943">
              <a:defRPr/>
            </a:pPr>
            <a:r>
              <a:rPr lang="en-US" altLang="ja-JP" sz="2400" dirty="0"/>
              <a:t>In the future, we plan to apply the vector-based approach into the process of an industrial </a:t>
            </a:r>
            <a:r>
              <a:rPr lang="en-US" altLang="ja-JP" sz="2400"/>
              <a:t>software </a:t>
            </a:r>
            <a:r>
              <a:rPr lang="en-US" altLang="ja-JP" sz="2400" smtClean="0"/>
              <a:t>development.</a:t>
            </a:r>
            <a:endParaRPr lang="en-US" altLang="ja-JP" sz="2400"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25</a:t>
            </a:fld>
            <a:endParaRPr kumimoji="1" lang="ja-JP" altLang="en-US"/>
          </a:p>
        </p:txBody>
      </p:sp>
    </p:spTree>
    <p:extLst>
      <p:ext uri="{BB962C8B-B14F-4D97-AF65-F5344CB8AC3E}">
        <p14:creationId xmlns:p14="http://schemas.microsoft.com/office/powerpoint/2010/main" val="773960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There</a:t>
            </a:r>
            <a:r>
              <a:rPr kumimoji="1" lang="en-US" altLang="ja-JP" baseline="0" dirty="0" smtClean="0"/>
              <a:t> are four types of code clones.</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a:p>
        </p:txBody>
      </p:sp>
    </p:spTree>
    <p:extLst>
      <p:ext uri="{BB962C8B-B14F-4D97-AF65-F5344CB8AC3E}">
        <p14:creationId xmlns:p14="http://schemas.microsoft.com/office/powerpoint/2010/main" val="2656969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kumimoji="1" lang="en-US" altLang="ja-JP" baseline="0" dirty="0" smtClean="0"/>
              <a:t>Type 1 code clones are </a:t>
            </a:r>
            <a:r>
              <a:rPr lang="en-US" altLang="ja-JP" dirty="0">
                <a:solidFill>
                  <a:schemeClr val="dk1"/>
                </a:solidFill>
              </a:rPr>
              <a:t>code fragments that are identical, except for variations in whitespace ,possibly layout and comments.</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3225323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kumimoji="1" lang="en-US" altLang="ja-JP" dirty="0" smtClean="0"/>
              <a:t>Type 2 code clones are </a:t>
            </a:r>
            <a:r>
              <a:rPr lang="en-US" altLang="ja-JP" dirty="0">
                <a:solidFill>
                  <a:schemeClr val="dk1"/>
                </a:solidFill>
              </a:rPr>
              <a:t>code fragments that are structurally/syntactically identical, except for variations in identifiers, literals, types, layout and comments.</a:t>
            </a:r>
            <a:endParaRPr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2825244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kumimoji="1" lang="en-US" altLang="ja-JP" dirty="0" smtClean="0"/>
              <a:t>Type3 code clones are </a:t>
            </a:r>
            <a:r>
              <a:rPr lang="en-US" altLang="ja-JP" dirty="0"/>
              <a:t>Copied fragments that have undergone further modifications. Statements may be changed, added or removed in addition </a:t>
            </a:r>
            <a:r>
              <a:rPr lang="en-US" altLang="ja-JP" dirty="0" smtClean="0"/>
              <a:t>to the </a:t>
            </a:r>
            <a:r>
              <a:rPr lang="en-US" altLang="ja-JP" dirty="0"/>
              <a:t>variations in identifiers, literals, types, layout and comments.</a:t>
            </a:r>
            <a:endParaRPr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a:t>
            </a:fld>
            <a:endParaRPr kumimoji="1" lang="ja-JP" altLang="en-US"/>
          </a:p>
        </p:txBody>
      </p:sp>
    </p:spTree>
    <p:extLst>
      <p:ext uri="{BB962C8B-B14F-4D97-AF65-F5344CB8AC3E}">
        <p14:creationId xmlns:p14="http://schemas.microsoft.com/office/powerpoint/2010/main" val="3313606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kumimoji="1" lang="en-US" altLang="ja-JP" dirty="0" smtClean="0"/>
              <a:t>Type</a:t>
            </a:r>
            <a:r>
              <a:rPr kumimoji="1" lang="en-US" altLang="ja-JP" baseline="0" dirty="0" smtClean="0"/>
              <a:t> 4 code clones are </a:t>
            </a:r>
            <a:r>
              <a:rPr lang="en-US" altLang="ja-JP" dirty="0"/>
              <a:t>two or more code fragments that </a:t>
            </a:r>
            <a:r>
              <a:rPr lang="en-US" altLang="ja-JP" dirty="0" smtClean="0"/>
              <a:t>perform a similar </a:t>
            </a:r>
            <a:r>
              <a:rPr lang="en-US" altLang="ja-JP" dirty="0"/>
              <a:t>computation, but are implemented through different syntactic variants.  </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a:p>
        </p:txBody>
      </p:sp>
    </p:spTree>
    <p:extLst>
      <p:ext uri="{BB962C8B-B14F-4D97-AF65-F5344CB8AC3E}">
        <p14:creationId xmlns:p14="http://schemas.microsoft.com/office/powerpoint/2010/main" val="4626125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943">
              <a:defRPr/>
            </a:pPr>
            <a:r>
              <a:rPr kumimoji="1" lang="en-US" altLang="ja-JP" dirty="0" smtClean="0"/>
              <a:t>Several tools have been proposed for detecting code clones from source code. One of the</a:t>
            </a:r>
            <a:r>
              <a:rPr kumimoji="1" lang="en-US" altLang="ja-JP" baseline="0" dirty="0" smtClean="0"/>
              <a:t> representative code clone detection tools is </a:t>
            </a:r>
            <a:r>
              <a:rPr kumimoji="1" lang="en-US" altLang="ja-JP" baseline="0" dirty="0" err="1" smtClean="0"/>
              <a:t>CCFinder</a:t>
            </a:r>
            <a:r>
              <a:rPr kumimoji="1" lang="en-US" altLang="ja-JP" baseline="0" dirty="0" smtClean="0"/>
              <a:t>, a token-based clone detection tool. It </a:t>
            </a:r>
            <a:r>
              <a:rPr kumimoji="1" lang="en-US" altLang="ja-JP" dirty="0" smtClean="0"/>
              <a:t> can detect type1</a:t>
            </a:r>
            <a:r>
              <a:rPr kumimoji="1" lang="en-US" altLang="ja-JP" baseline="0" dirty="0" smtClean="0"/>
              <a:t> and type2 code clone at high speed. It is widely used in many </a:t>
            </a:r>
            <a:r>
              <a:rPr lang="en-US" altLang="ja-JP" dirty="0" smtClean="0"/>
              <a:t>companies as well as universities </a:t>
            </a:r>
            <a:r>
              <a:rPr kumimoji="1" lang="en-US" altLang="ja-JP" baseline="0" dirty="0" smtClean="0"/>
              <a:t>.</a:t>
            </a:r>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a:t>
            </a:fld>
            <a:endParaRPr kumimoji="1" lang="ja-JP" altLang="en-US"/>
          </a:p>
        </p:txBody>
      </p:sp>
    </p:spTree>
    <p:extLst>
      <p:ext uri="{BB962C8B-B14F-4D97-AF65-F5344CB8AC3E}">
        <p14:creationId xmlns:p14="http://schemas.microsoft.com/office/powerpoint/2010/main" val="6444476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kumimoji="1" lang="en-US" altLang="ja-JP" dirty="0" smtClean="0"/>
              <a:t>Yamanaka et al developed</a:t>
            </a:r>
            <a:r>
              <a:rPr kumimoji="1" lang="en-US" altLang="ja-JP" baseline="0" dirty="0" smtClean="0"/>
              <a:t> the vector-based code clone detection tool which detects function-level code clones </a:t>
            </a:r>
            <a:r>
              <a:rPr lang="en-US" altLang="ja-JP" dirty="0"/>
              <a:t>from Type1 to </a:t>
            </a:r>
            <a:r>
              <a:rPr lang="en-US" altLang="ja-JP" dirty="0" smtClean="0"/>
              <a:t>Type4.</a:t>
            </a:r>
            <a:endParaRPr kumimoji="1" lang="ja-JP" altLang="en-US" dirty="0" smtClean="0"/>
          </a:p>
          <a:p>
            <a:pPr defTabSz="913943">
              <a:defRPr/>
            </a:pPr>
            <a:r>
              <a:rPr kumimoji="1" lang="en-US" altLang="ja-JP" baseline="0" dirty="0" smtClean="0"/>
              <a:t>This </a:t>
            </a:r>
            <a:r>
              <a:rPr kumimoji="1" lang="en-US" altLang="ja-JP" baseline="0" dirty="0" smtClean="0"/>
              <a:t>tool </a:t>
            </a:r>
            <a:r>
              <a:rPr kumimoji="1" lang="en-US" altLang="ja-JP" baseline="0" dirty="0" smtClean="0"/>
              <a:t>takes source code as an input and outputs a list of function-level code clones. </a:t>
            </a:r>
            <a:r>
              <a:rPr lang="en-US" altLang="ja-JP" dirty="0"/>
              <a:t>In </a:t>
            </a:r>
            <a:r>
              <a:rPr lang="en-US" altLang="ja-JP" dirty="0" smtClean="0"/>
              <a:t>it, </a:t>
            </a:r>
            <a:r>
              <a:rPr lang="en-US" altLang="ja-JP" dirty="0"/>
              <a:t>we can set similarity as a threshold.</a:t>
            </a:r>
            <a:endParaRPr kumimoji="1" lang="en-US" altLang="ja-JP" baseline="0" dirty="0" smtClean="0"/>
          </a:p>
          <a:p>
            <a:pPr defTabSz="913943">
              <a:defRPr/>
            </a:pPr>
            <a:r>
              <a:rPr kumimoji="1" lang="en-US" altLang="ja-JP" baseline="0" dirty="0" smtClean="0"/>
              <a:t>The tool is comprised of four steps to detect code clones. First, it extracts word from each functions in the source code.  </a:t>
            </a:r>
            <a:r>
              <a:rPr kumimoji="1" lang="en-US" altLang="ja-JP" dirty="0" smtClean="0"/>
              <a:t>During this process, if an identiﬁer consists of more than one word, it is divided into different words using a delimiters such as hyphens between words</a:t>
            </a:r>
            <a:r>
              <a:rPr kumimoji="1" lang="en-US" altLang="ja-JP" baseline="0" dirty="0" smtClean="0"/>
              <a:t> or a capital letter for each word using </a:t>
            </a:r>
            <a:r>
              <a:rPr kumimoji="1" lang="en-US" altLang="ja-JP" baseline="0" dirty="0" err="1" smtClean="0"/>
              <a:t>CamelCase</a:t>
            </a:r>
            <a:r>
              <a:rPr kumimoji="1" lang="en-US" altLang="ja-JP" baseline="0" dirty="0" smtClean="0"/>
              <a:t>.</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36662382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sz="3200" dirty="0" smtClean="0"/>
              <a:t>On the Effectiveness of Vector-based Approach for Supporting Simultaneous Editing of Software Clones</a:t>
            </a:r>
            <a:endParaRPr kumimoji="1" lang="ja-JP" altLang="en-US" sz="3200" dirty="0"/>
          </a:p>
        </p:txBody>
      </p:sp>
      <p:sp>
        <p:nvSpPr>
          <p:cNvPr id="3" name="サブタイトル 2"/>
          <p:cNvSpPr>
            <a:spLocks noGrp="1"/>
          </p:cNvSpPr>
          <p:nvPr>
            <p:ph type="subTitle" idx="1"/>
          </p:nvPr>
        </p:nvSpPr>
        <p:spPr>
          <a:xfrm>
            <a:off x="426861" y="3548063"/>
            <a:ext cx="8290278" cy="1752600"/>
          </a:xfrm>
        </p:spPr>
        <p:txBody>
          <a:bodyPr/>
          <a:lstStyle/>
          <a:p>
            <a:endParaRPr kumimoji="1" lang="en-US" altLang="ja-JP" sz="2400" dirty="0" smtClean="0"/>
          </a:p>
          <a:p>
            <a:r>
              <a:rPr lang="ja-JP" altLang="en-US" sz="2600" dirty="0" smtClean="0"/>
              <a:t>○ </a:t>
            </a:r>
            <a:r>
              <a:rPr lang="en-US" altLang="ja-JP" sz="2600" dirty="0" err="1" smtClean="0"/>
              <a:t>Seiya</a:t>
            </a:r>
            <a:r>
              <a:rPr lang="en-US" altLang="ja-JP" sz="2600" dirty="0" smtClean="0"/>
              <a:t> </a:t>
            </a:r>
            <a:r>
              <a:rPr lang="en-US" altLang="ja-JP" sz="2600" dirty="0" err="1" smtClean="0"/>
              <a:t>Numata</a:t>
            </a:r>
            <a:r>
              <a:rPr lang="en-US" altLang="ja-JP" sz="2600" dirty="0" smtClean="0"/>
              <a:t> </a:t>
            </a:r>
            <a:r>
              <a:rPr lang="en-US" altLang="ja-JP" sz="2600" baseline="30000" dirty="0" smtClean="0"/>
              <a:t>1</a:t>
            </a:r>
            <a:r>
              <a:rPr lang="ja-JP" altLang="en-US" sz="2600" dirty="0"/>
              <a:t>　</a:t>
            </a:r>
            <a:r>
              <a:rPr lang="ja-JP" altLang="en-US" sz="2600" dirty="0" smtClean="0"/>
              <a:t> </a:t>
            </a:r>
            <a:r>
              <a:rPr lang="en-US" altLang="ja-JP" sz="2600" dirty="0" err="1" smtClean="0"/>
              <a:t>Norihiro</a:t>
            </a:r>
            <a:r>
              <a:rPr lang="en-US" altLang="ja-JP" sz="2600" dirty="0" smtClean="0"/>
              <a:t> Yoshida </a:t>
            </a:r>
            <a:r>
              <a:rPr lang="en-US" altLang="ja-JP" sz="2600" baseline="30000" dirty="0" smtClean="0"/>
              <a:t>2</a:t>
            </a:r>
          </a:p>
          <a:p>
            <a:r>
              <a:rPr lang="ja-JP" altLang="en-US" sz="2600" dirty="0" smtClean="0"/>
              <a:t>　</a:t>
            </a:r>
            <a:r>
              <a:rPr lang="en-US" altLang="ja-JP" sz="2600" dirty="0" err="1" smtClean="0"/>
              <a:t>Eunjong</a:t>
            </a:r>
            <a:r>
              <a:rPr lang="en-US" altLang="ja-JP" sz="2600" dirty="0" smtClean="0"/>
              <a:t> Choi </a:t>
            </a:r>
            <a:r>
              <a:rPr lang="en-US" altLang="ja-JP" sz="2600" baseline="30000" dirty="0" smtClean="0"/>
              <a:t>3</a:t>
            </a:r>
            <a:r>
              <a:rPr lang="ja-JP" altLang="en-US" sz="2600" dirty="0" smtClean="0"/>
              <a:t>　 </a:t>
            </a:r>
            <a:r>
              <a:rPr lang="en-US" altLang="ja-JP" sz="2600" dirty="0" err="1" smtClean="0"/>
              <a:t>Katsuro</a:t>
            </a:r>
            <a:r>
              <a:rPr lang="en-US" altLang="ja-JP" sz="2600" dirty="0" smtClean="0"/>
              <a:t> Inoue </a:t>
            </a:r>
            <a:r>
              <a:rPr lang="en-US" altLang="ja-JP" sz="2600" baseline="30000" dirty="0" smtClean="0"/>
              <a:t>1</a:t>
            </a:r>
          </a:p>
          <a:p>
            <a:endParaRPr lang="en-US" altLang="ja-JP" sz="2600" baseline="30000" dirty="0" smtClean="0"/>
          </a:p>
          <a:p>
            <a:r>
              <a:rPr kumimoji="1" lang="en-US" altLang="ja-JP" sz="2600" baseline="30000" dirty="0" smtClean="0"/>
              <a:t>1 </a:t>
            </a:r>
            <a:r>
              <a:rPr lang="en-US" altLang="ja-JP" sz="2600" dirty="0" smtClean="0"/>
              <a:t>Osaka University</a:t>
            </a:r>
            <a:r>
              <a:rPr kumimoji="1" lang="ja-JP" altLang="en-US" sz="2600" dirty="0" smtClean="0"/>
              <a:t>　</a:t>
            </a:r>
            <a:r>
              <a:rPr kumimoji="1" lang="en-US" altLang="ja-JP" sz="2600" baseline="30000" dirty="0" smtClean="0"/>
              <a:t>2</a:t>
            </a:r>
            <a:r>
              <a:rPr lang="ja-JP" altLang="en-US" sz="2600" baseline="30000" dirty="0"/>
              <a:t> </a:t>
            </a:r>
            <a:r>
              <a:rPr lang="en-US" altLang="ja-JP" sz="2600" dirty="0" smtClean="0"/>
              <a:t>Nagoya University</a:t>
            </a:r>
          </a:p>
          <a:p>
            <a:r>
              <a:rPr kumimoji="1" lang="ja-JP" altLang="en-US" sz="2600" dirty="0" smtClean="0"/>
              <a:t>　</a:t>
            </a:r>
            <a:r>
              <a:rPr kumimoji="1" lang="en-US" altLang="ja-JP" sz="2600" baseline="30000" dirty="0" smtClean="0"/>
              <a:t>3</a:t>
            </a:r>
            <a:r>
              <a:rPr lang="ja-JP" altLang="en-US" sz="2600" dirty="0"/>
              <a:t> </a:t>
            </a:r>
            <a:r>
              <a:rPr lang="en-US" altLang="ja-JP" sz="2600" dirty="0" smtClean="0"/>
              <a:t>Nara Institute of Science and Technology</a:t>
            </a:r>
            <a:endParaRPr kumimoji="1" lang="en-US" altLang="ja-JP" sz="2600" baseline="30000" dirty="0" smtClean="0"/>
          </a:p>
        </p:txBody>
      </p:sp>
    </p:spTree>
    <p:extLst>
      <p:ext uri="{BB962C8B-B14F-4D97-AF65-F5344CB8AC3E}">
        <p14:creationId xmlns:p14="http://schemas.microsoft.com/office/powerpoint/2010/main" val="475248238"/>
      </p:ext>
    </p:extLst>
  </p:cSld>
  <p:clrMapOvr>
    <a:masterClrMapping/>
  </p:clrMapOvr>
  <mc:AlternateContent xmlns:mc="http://schemas.openxmlformats.org/markup-compatibility/2006" xmlns:p14="http://schemas.microsoft.com/office/powerpoint/2010/main">
    <mc:Choice Requires="p14">
      <p:transition spd="slow" p14:dur="2000" advTm="31164"/>
    </mc:Choice>
    <mc:Fallback xmlns="">
      <p:transition spd="slow" advTm="31164"/>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87338"/>
            <a:ext cx="8218488" cy="1143000"/>
          </a:xfrm>
        </p:spPr>
        <p:txBody>
          <a:bodyPr/>
          <a:lstStyle/>
          <a:p>
            <a:r>
              <a:rPr lang="en-US" altLang="ja-JP" dirty="0" smtClean="0"/>
              <a:t>Vector-based </a:t>
            </a:r>
            <a:r>
              <a:rPr lang="en-US" altLang="ja-JP" dirty="0"/>
              <a:t>Approach</a:t>
            </a:r>
            <a:r>
              <a:rPr lang="ja-JP" altLang="en-US" dirty="0" smtClean="0"/>
              <a:t> </a:t>
            </a:r>
            <a:r>
              <a:rPr lang="en-US" altLang="ja-JP" sz="1800" dirty="0" smtClean="0"/>
              <a:t>[5]</a:t>
            </a:r>
            <a:endParaRPr kumimoji="1" lang="ja-JP" altLang="en-US" sz="3200" dirty="0"/>
          </a:p>
        </p:txBody>
      </p:sp>
      <p:sp>
        <p:nvSpPr>
          <p:cNvPr id="4" name="スライド番号プレースホルダー 3"/>
          <p:cNvSpPr>
            <a:spLocks noGrp="1"/>
          </p:cNvSpPr>
          <p:nvPr>
            <p:ph type="sldNum" sz="quarter" idx="12"/>
          </p:nvPr>
        </p:nvSpPr>
        <p:spPr>
          <a:xfrm>
            <a:off x="7597775" y="6321569"/>
            <a:ext cx="1150938" cy="288925"/>
          </a:xfrm>
        </p:spPr>
        <p:txBody>
          <a:bodyPr/>
          <a:lstStyle/>
          <a:p>
            <a:fld id="{9F5033E9-932D-4E41-95C3-341F9A6DAE17}" type="slidenum">
              <a:rPr lang="en-US" altLang="ja-JP" smtClean="0"/>
              <a:pPr/>
              <a:t>10</a:t>
            </a:fld>
            <a:endParaRPr lang="en-US" altLang="ja-JP" dirty="0"/>
          </a:p>
        </p:txBody>
      </p:sp>
      <p:sp>
        <p:nvSpPr>
          <p:cNvPr id="6" name="コンテンツ プレースホルダー 2"/>
          <p:cNvSpPr>
            <a:spLocks noGrp="1"/>
          </p:cNvSpPr>
          <p:nvPr/>
        </p:nvSpPr>
        <p:spPr bwMode="auto">
          <a:xfrm>
            <a:off x="303450" y="1568481"/>
            <a:ext cx="8564256" cy="1196555"/>
          </a:xfrm>
          <a:prstGeom prst="rect">
            <a:avLst/>
          </a:prstGeom>
          <a:solidFill>
            <a:schemeClr val="accent5"/>
          </a:solidFill>
          <a:ln>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SzPct val="95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85000"/>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 typeface="Wingdings" pitchFamily="2" charset="2"/>
              <a:buNone/>
            </a:pPr>
            <a:r>
              <a:rPr lang="en-US" altLang="ja-JP" sz="1600" dirty="0" smtClean="0"/>
              <a:t>STEP1</a:t>
            </a:r>
            <a:r>
              <a:rPr lang="ja-JP" altLang="en-US" sz="1600" dirty="0" smtClean="0"/>
              <a:t>： </a:t>
            </a:r>
            <a:r>
              <a:rPr lang="en-US" altLang="ja-JP" sz="1600" dirty="0" smtClean="0"/>
              <a:t>Extract word from each functions in the source code.</a:t>
            </a:r>
          </a:p>
          <a:p>
            <a:pPr marL="0" indent="0">
              <a:buFont typeface="Wingdings" pitchFamily="2" charset="2"/>
              <a:buNone/>
            </a:pPr>
            <a:r>
              <a:rPr lang="en-US" altLang="ja-JP" sz="1600" u="sng" dirty="0" smtClean="0"/>
              <a:t>STEP2: Generate a feature vector from each function, based on the weighted word.</a:t>
            </a:r>
          </a:p>
          <a:p>
            <a:pPr marL="0" indent="0">
              <a:buNone/>
            </a:pPr>
            <a:r>
              <a:rPr lang="en-US" altLang="ja-JP" sz="1600" dirty="0" smtClean="0"/>
              <a:t>STEP3:</a:t>
            </a:r>
            <a:r>
              <a:rPr lang="en-US" altLang="ja-JP" sz="1600" dirty="0"/>
              <a:t> Cluster the feature vectors using the </a:t>
            </a:r>
            <a:r>
              <a:rPr lang="en-US" altLang="ja-JP" sz="1600" dirty="0"/>
              <a:t>Locality-Sensitive-Hashing </a:t>
            </a:r>
            <a:r>
              <a:rPr lang="en-US" altLang="ja-JP" sz="1600" dirty="0" smtClean="0"/>
              <a:t>algorithm.</a:t>
            </a:r>
          </a:p>
          <a:p>
            <a:pPr marL="0" indent="0">
              <a:buFont typeface="Wingdings" pitchFamily="2" charset="2"/>
              <a:buNone/>
            </a:pPr>
            <a:r>
              <a:rPr lang="en-US" altLang="ja-JP" sz="1600" dirty="0" smtClean="0"/>
              <a:t>STEP4: Detect function clones based on the similarities between each pair of feature vectors.</a:t>
            </a:r>
            <a:endParaRPr lang="ja-JP" altLang="en-US" sz="1600" dirty="0" smtClean="0"/>
          </a:p>
        </p:txBody>
      </p:sp>
      <p:sp>
        <p:nvSpPr>
          <p:cNvPr id="114" name="メモ 113"/>
          <p:cNvSpPr/>
          <p:nvPr/>
        </p:nvSpPr>
        <p:spPr>
          <a:xfrm rot="10800000">
            <a:off x="206158" y="3865392"/>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5" name="メモ 114"/>
          <p:cNvSpPr/>
          <p:nvPr/>
        </p:nvSpPr>
        <p:spPr>
          <a:xfrm rot="10800000">
            <a:off x="303451" y="3916193"/>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6" name="メモ 115"/>
          <p:cNvSpPr/>
          <p:nvPr/>
        </p:nvSpPr>
        <p:spPr>
          <a:xfrm rot="10800000">
            <a:off x="385999" y="3993914"/>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7" name="Freeform 13"/>
          <p:cNvSpPr>
            <a:spLocks/>
          </p:cNvSpPr>
          <p:nvPr/>
        </p:nvSpPr>
        <p:spPr bwMode="auto">
          <a:xfrm>
            <a:off x="546778" y="4174720"/>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18" name="Freeform 13"/>
          <p:cNvSpPr>
            <a:spLocks/>
          </p:cNvSpPr>
          <p:nvPr/>
        </p:nvSpPr>
        <p:spPr bwMode="auto">
          <a:xfrm>
            <a:off x="546778" y="4608073"/>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19" name="テキスト ボックス 9"/>
          <p:cNvSpPr txBox="1"/>
          <p:nvPr/>
        </p:nvSpPr>
        <p:spPr>
          <a:xfrm>
            <a:off x="-15620" y="5011436"/>
            <a:ext cx="1395810" cy="646331"/>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Source code</a:t>
            </a:r>
          </a:p>
          <a:p>
            <a:r>
              <a:rPr lang="en-US" altLang="ja-JP" sz="1800" dirty="0"/>
              <a:t> </a:t>
            </a:r>
            <a:r>
              <a:rPr lang="en-US" altLang="ja-JP" sz="1800" dirty="0" smtClean="0"/>
              <a:t>    (Input)</a:t>
            </a:r>
            <a:endParaRPr lang="ja-JP" altLang="en-US" sz="1800" dirty="0"/>
          </a:p>
        </p:txBody>
      </p:sp>
      <p:graphicFrame>
        <p:nvGraphicFramePr>
          <p:cNvPr id="121" name="表 120"/>
          <p:cNvGraphicFramePr>
            <a:graphicFrameLocks noGrp="1"/>
          </p:cNvGraphicFramePr>
          <p:nvPr>
            <p:extLst/>
          </p:nvPr>
        </p:nvGraphicFramePr>
        <p:xfrm>
          <a:off x="1585690" y="3273545"/>
          <a:ext cx="1117766" cy="1097280"/>
        </p:xfrm>
        <a:graphic>
          <a:graphicData uri="http://schemas.openxmlformats.org/drawingml/2006/table">
            <a:tbl>
              <a:tblPr firstRow="1" bandRow="1"/>
              <a:tblGrid>
                <a:gridCol w="532991">
                  <a:extLst>
                    <a:ext uri="{9D8B030D-6E8A-4147-A177-3AD203B41FA5}">
                      <a16:colId xmlns="" xmlns:a16="http://schemas.microsoft.com/office/drawing/2014/main" val="20000"/>
                    </a:ext>
                  </a:extLst>
                </a:gridCol>
                <a:gridCol w="584775">
                  <a:extLst>
                    <a:ext uri="{9D8B030D-6E8A-4147-A177-3AD203B41FA5}">
                      <a16:colId xmlns="" xmlns:a16="http://schemas.microsoft.com/office/drawing/2014/main" val="20001"/>
                    </a:ext>
                  </a:extLst>
                </a:gridCol>
              </a:tblGrid>
              <a:tr h="23608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word</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count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 xmlns:a16="http://schemas.microsoft.com/office/drawing/2014/main" val="10000"/>
                  </a:ext>
                </a:extLst>
              </a:tr>
              <a:tr h="2038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xxx</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3</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1"/>
                  </a:ext>
                </a:extLst>
              </a:tr>
              <a:tr h="20783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err="1" smtClean="0"/>
                        <a:t>yyy</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2</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 xmlns:a16="http://schemas.microsoft.com/office/drawing/2014/main" val="10002"/>
                  </a:ext>
                </a:extLst>
              </a:tr>
              <a:tr h="2360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3"/>
                  </a:ext>
                </a:extLst>
              </a:tr>
            </a:tbl>
          </a:graphicData>
        </a:graphic>
      </p:graphicFrame>
      <p:graphicFrame>
        <p:nvGraphicFramePr>
          <p:cNvPr id="122" name="表 121"/>
          <p:cNvGraphicFramePr>
            <a:graphicFrameLocks noGrp="1"/>
          </p:cNvGraphicFramePr>
          <p:nvPr>
            <p:extLst/>
          </p:nvPr>
        </p:nvGraphicFramePr>
        <p:xfrm>
          <a:off x="1524008" y="4724448"/>
          <a:ext cx="1176913" cy="1097280"/>
        </p:xfrm>
        <a:graphic>
          <a:graphicData uri="http://schemas.openxmlformats.org/drawingml/2006/table">
            <a:tbl>
              <a:tblPr firstRow="1" bandRow="1"/>
              <a:tblGrid>
                <a:gridCol w="556573">
                  <a:extLst>
                    <a:ext uri="{9D8B030D-6E8A-4147-A177-3AD203B41FA5}">
                      <a16:colId xmlns="" xmlns:a16="http://schemas.microsoft.com/office/drawing/2014/main" val="20000"/>
                    </a:ext>
                  </a:extLst>
                </a:gridCol>
                <a:gridCol w="620340">
                  <a:extLst>
                    <a:ext uri="{9D8B030D-6E8A-4147-A177-3AD203B41FA5}">
                      <a16:colId xmlns="" xmlns:a16="http://schemas.microsoft.com/office/drawing/2014/main" val="20001"/>
                    </a:ext>
                  </a:extLst>
                </a:gridCol>
              </a:tblGrid>
              <a:tr h="23608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word</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count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 xmlns:a16="http://schemas.microsoft.com/office/drawing/2014/main" val="10000"/>
                  </a:ext>
                </a:extLst>
              </a:tr>
              <a:tr h="2038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xxx</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3</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1"/>
                  </a:ext>
                </a:extLst>
              </a:tr>
              <a:tr h="20783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err="1" smtClean="0"/>
                        <a:t>zzz</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4</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 xmlns:a16="http://schemas.microsoft.com/office/drawing/2014/main" val="10002"/>
                  </a:ext>
                </a:extLst>
              </a:tr>
              <a:tr h="2360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3"/>
                  </a:ext>
                </a:extLst>
              </a:tr>
            </a:tbl>
          </a:graphicData>
        </a:graphic>
      </p:graphicFrame>
      <p:sp>
        <p:nvSpPr>
          <p:cNvPr id="123" name="テキスト ボックス 9"/>
          <p:cNvSpPr txBox="1"/>
          <p:nvPr/>
        </p:nvSpPr>
        <p:spPr>
          <a:xfrm>
            <a:off x="1436224" y="5775637"/>
            <a:ext cx="1515876"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List of words</a:t>
            </a:r>
            <a:endParaRPr lang="ja-JP" altLang="en-US" sz="1800" dirty="0"/>
          </a:p>
        </p:txBody>
      </p:sp>
      <p:sp>
        <p:nvSpPr>
          <p:cNvPr id="124" name="テキスト ボックス 9"/>
          <p:cNvSpPr txBox="1"/>
          <p:nvPr/>
        </p:nvSpPr>
        <p:spPr>
          <a:xfrm>
            <a:off x="3106756" y="5766683"/>
            <a:ext cx="1592202"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Feature vectors</a:t>
            </a:r>
            <a:endParaRPr lang="ja-JP" altLang="en-US" sz="1800" dirty="0"/>
          </a:p>
        </p:txBody>
      </p:sp>
      <p:sp>
        <p:nvSpPr>
          <p:cNvPr id="126" name="角丸四角形 125"/>
          <p:cNvSpPr/>
          <p:nvPr/>
        </p:nvSpPr>
        <p:spPr>
          <a:xfrm>
            <a:off x="715936" y="2941522"/>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STEP1</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32" name="テキスト ボックス 9"/>
          <p:cNvSpPr txBox="1"/>
          <p:nvPr/>
        </p:nvSpPr>
        <p:spPr>
          <a:xfrm>
            <a:off x="1598376" y="2968581"/>
            <a:ext cx="1227452"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Function A</a:t>
            </a:r>
            <a:endParaRPr lang="ja-JP" altLang="en-US" sz="1800" dirty="0"/>
          </a:p>
        </p:txBody>
      </p:sp>
      <p:sp>
        <p:nvSpPr>
          <p:cNvPr id="133" name="テキスト ボックス 9"/>
          <p:cNvSpPr txBox="1"/>
          <p:nvPr/>
        </p:nvSpPr>
        <p:spPr>
          <a:xfrm>
            <a:off x="1598375" y="4418886"/>
            <a:ext cx="1253627"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Function B</a:t>
            </a:r>
            <a:endParaRPr lang="ja-JP" altLang="en-US" sz="1800" dirty="0"/>
          </a:p>
        </p:txBody>
      </p:sp>
      <p:sp>
        <p:nvSpPr>
          <p:cNvPr id="134" name="テキスト ボックス 133"/>
          <p:cNvSpPr txBox="1"/>
          <p:nvPr/>
        </p:nvSpPr>
        <p:spPr>
          <a:xfrm>
            <a:off x="3279040" y="3510067"/>
            <a:ext cx="1191352" cy="369332"/>
          </a:xfrm>
          <a:prstGeom prst="rect">
            <a:avLst/>
          </a:prstGeom>
          <a:noFill/>
        </p:spPr>
        <p:txBody>
          <a:bodyPr wrap="none" rtlCol="0">
            <a:spAutoFit/>
          </a:bodyPr>
          <a:lstStyle/>
          <a:p>
            <a:pPr fontAlgn="auto">
              <a:spcBef>
                <a:spcPts val="0"/>
              </a:spcBef>
              <a:spcAft>
                <a:spcPts val="0"/>
              </a:spcAft>
            </a:pPr>
            <a:r>
              <a:rPr lang="en-US" altLang="ja-JP" dirty="0" smtClean="0">
                <a:solidFill>
                  <a:prstClr val="black"/>
                </a:solidFill>
                <a:latin typeface="Calibri" panose="020F0502020204030204"/>
              </a:rPr>
              <a:t>Function A</a:t>
            </a:r>
            <a:endParaRPr lang="en-US" altLang="ja-JP" dirty="0">
              <a:solidFill>
                <a:prstClr val="black"/>
              </a:solidFill>
              <a:latin typeface="Calibri" panose="020F0502020204030204"/>
            </a:endParaRPr>
          </a:p>
        </p:txBody>
      </p:sp>
      <p:pic>
        <p:nvPicPr>
          <p:cNvPr id="135" name="図 134"/>
          <p:cNvPicPr/>
          <p:nvPr/>
        </p:nvPicPr>
        <p:blipFill>
          <a:blip r:embed="rId3"/>
          <a:stretch>
            <a:fillRect/>
          </a:stretch>
        </p:blipFill>
        <p:spPr>
          <a:xfrm>
            <a:off x="3242557" y="3815038"/>
            <a:ext cx="1316659" cy="375887"/>
          </a:xfrm>
          <a:prstGeom prst="rect">
            <a:avLst/>
          </a:prstGeom>
        </p:spPr>
      </p:pic>
      <p:pic>
        <p:nvPicPr>
          <p:cNvPr id="136" name="図 135"/>
          <p:cNvPicPr/>
          <p:nvPr/>
        </p:nvPicPr>
        <p:blipFill>
          <a:blip r:embed="rId4"/>
          <a:stretch>
            <a:fillRect/>
          </a:stretch>
        </p:blipFill>
        <p:spPr>
          <a:xfrm>
            <a:off x="3256436" y="5309445"/>
            <a:ext cx="1270189" cy="374648"/>
          </a:xfrm>
          <a:prstGeom prst="rect">
            <a:avLst/>
          </a:prstGeom>
        </p:spPr>
      </p:pic>
      <p:sp>
        <p:nvSpPr>
          <p:cNvPr id="137" name="正方形/長方形 136"/>
          <p:cNvSpPr/>
          <p:nvPr/>
        </p:nvSpPr>
        <p:spPr>
          <a:xfrm>
            <a:off x="3264111" y="4967202"/>
            <a:ext cx="1188147" cy="369332"/>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800" dirty="0" smtClean="0">
                <a:solidFill>
                  <a:prstClr val="black"/>
                </a:solidFill>
              </a:rPr>
              <a:t>Function </a:t>
            </a:r>
            <a:r>
              <a:rPr kumimoji="0" lang="en-US" altLang="ja-JP" sz="1800" b="0" i="0" u="none" strike="noStrike" kern="1200" cap="none" spc="0" normalizeH="0" baseline="0" noProof="0" dirty="0" smtClean="0">
                <a:ln>
                  <a:noFill/>
                </a:ln>
                <a:solidFill>
                  <a:prstClr val="black"/>
                </a:solidFill>
                <a:effectLst/>
                <a:uLnTx/>
                <a:uFillTx/>
                <a:latin typeface="Calibri" panose="020F0502020204030204"/>
                <a:ea typeface="ＭＳ Ｐゴシック" pitchFamily="50" charset="-128"/>
                <a:cs typeface="+mn-cs"/>
              </a:rPr>
              <a:t>B</a:t>
            </a:r>
            <a:endParaRPr kumimoji="0" lang="en-US" altLang="ja-JP" sz="1800" b="0" i="0" u="none" strike="noStrike" kern="1200" cap="none" spc="0" normalizeH="0" baseline="0" noProof="0" dirty="0">
              <a:ln>
                <a:noFill/>
              </a:ln>
              <a:solidFill>
                <a:prstClr val="black"/>
              </a:solidFill>
              <a:effectLst/>
              <a:uLnTx/>
              <a:uFillTx/>
              <a:latin typeface="Calibri" panose="020F0502020204030204"/>
              <a:ea typeface="ＭＳ Ｐゴシック" pitchFamily="50" charset="-128"/>
              <a:cs typeface="+mn-cs"/>
            </a:endParaRPr>
          </a:p>
        </p:txBody>
      </p:sp>
      <p:sp>
        <p:nvSpPr>
          <p:cNvPr id="143" name="右矢印 142"/>
          <p:cNvSpPr/>
          <p:nvPr/>
        </p:nvSpPr>
        <p:spPr>
          <a:xfrm>
            <a:off x="2852003" y="3730438"/>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4" name="右矢印 143"/>
          <p:cNvSpPr/>
          <p:nvPr/>
        </p:nvSpPr>
        <p:spPr>
          <a:xfrm>
            <a:off x="2852003" y="5258419"/>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8" name="右矢印 147"/>
          <p:cNvSpPr/>
          <p:nvPr/>
        </p:nvSpPr>
        <p:spPr>
          <a:xfrm rot="2700000">
            <a:off x="1209380" y="4922858"/>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9" name="右矢印 148"/>
          <p:cNvSpPr/>
          <p:nvPr/>
        </p:nvSpPr>
        <p:spPr>
          <a:xfrm rot="18900000">
            <a:off x="1202144" y="4005932"/>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53" name="角丸四角形 152"/>
          <p:cNvSpPr/>
          <p:nvPr/>
        </p:nvSpPr>
        <p:spPr>
          <a:xfrm>
            <a:off x="2767953" y="2955216"/>
            <a:ext cx="849272" cy="206311"/>
          </a:xfrm>
          <a:prstGeom prst="roundRect">
            <a:avLst/>
          </a:prstGeom>
          <a:solidFill>
            <a:srgbClr val="00B050"/>
          </a:soli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STEP2</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8" name="テキスト ボックス 37"/>
          <p:cNvSpPr txBox="1"/>
          <p:nvPr/>
        </p:nvSpPr>
        <p:spPr>
          <a:xfrm>
            <a:off x="1639936" y="6166334"/>
            <a:ext cx="6780164" cy="45442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[5</a:t>
            </a:r>
            <a:r>
              <a:rPr lang="en-US" altLang="ja-JP" sz="1200" dirty="0"/>
              <a:t>] </a:t>
            </a:r>
            <a:r>
              <a:rPr lang="en-US" altLang="ja-JP" sz="1200" dirty="0" smtClean="0"/>
              <a:t>Y.. Yamanaka</a:t>
            </a:r>
            <a:r>
              <a:rPr lang="en-US" altLang="ja-JP" sz="1200" dirty="0"/>
              <a:t>, </a:t>
            </a:r>
            <a:r>
              <a:rPr lang="en-US" altLang="ja-JP" sz="1200" dirty="0" smtClean="0"/>
              <a:t>E. Choi</a:t>
            </a:r>
            <a:r>
              <a:rPr lang="en-US" altLang="ja-JP" sz="1200" dirty="0"/>
              <a:t>, </a:t>
            </a:r>
            <a:r>
              <a:rPr lang="en-US" altLang="ja-JP" sz="1200" dirty="0" smtClean="0"/>
              <a:t>N. </a:t>
            </a:r>
            <a:r>
              <a:rPr lang="en-US" altLang="ja-JP" sz="1200" dirty="0"/>
              <a:t>Yoshida, </a:t>
            </a:r>
            <a:r>
              <a:rPr lang="en-US" altLang="ja-JP" sz="1200" dirty="0" smtClean="0"/>
              <a:t>K. Inoue:: </a:t>
            </a:r>
            <a:r>
              <a:rPr lang="en-US" altLang="ja-JP" sz="1200" dirty="0"/>
              <a:t>A high speed function clone </a:t>
            </a:r>
            <a:r>
              <a:rPr lang="en-US" altLang="ja-JP" sz="1200" dirty="0" smtClean="0"/>
              <a:t>detection </a:t>
            </a:r>
            <a:r>
              <a:rPr lang="fr-FR" altLang="ja-JP" sz="1200" dirty="0" smtClean="0"/>
              <a:t>based </a:t>
            </a:r>
            <a:r>
              <a:rPr lang="fr-FR" altLang="ja-JP" sz="1200" dirty="0"/>
              <a:t>on information retrieval technique. IPSJ Journal 55(10), </a:t>
            </a:r>
            <a:r>
              <a:rPr lang="fr-FR" altLang="ja-JP" sz="1200" dirty="0" smtClean="0"/>
              <a:t>2245–2255 </a:t>
            </a:r>
            <a:r>
              <a:rPr lang="en-US" altLang="ja-JP" sz="1200" dirty="0" smtClean="0"/>
              <a:t>(2014</a:t>
            </a:r>
            <a:r>
              <a:rPr lang="en-US" altLang="ja-JP" sz="1200" dirty="0"/>
              <a:t>), in Japanese</a:t>
            </a:r>
            <a:endParaRPr kumimoji="1" lang="ja-JP" altLang="en-US" sz="1200" dirty="0"/>
          </a:p>
        </p:txBody>
      </p:sp>
    </p:spTree>
    <p:extLst>
      <p:ext uri="{BB962C8B-B14F-4D97-AF65-F5344CB8AC3E}">
        <p14:creationId xmlns:p14="http://schemas.microsoft.com/office/powerpoint/2010/main" val="1471055871"/>
      </p:ext>
    </p:extLst>
  </p:cSld>
  <p:clrMapOvr>
    <a:masterClrMapping/>
  </p:clrMapOvr>
  <mc:AlternateContent xmlns:mc="http://schemas.openxmlformats.org/markup-compatibility/2006" xmlns:p14="http://schemas.microsoft.com/office/powerpoint/2010/main">
    <mc:Choice Requires="p14">
      <p:transition spd="slow" p14:dur="2000" advTm="1724"/>
    </mc:Choice>
    <mc:Fallback xmlns="">
      <p:transition spd="slow" advTm="1724"/>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87338"/>
            <a:ext cx="8218488" cy="1143000"/>
          </a:xfrm>
        </p:spPr>
        <p:txBody>
          <a:bodyPr/>
          <a:lstStyle/>
          <a:p>
            <a:r>
              <a:rPr lang="en-US" altLang="ja-JP" dirty="0" smtClean="0"/>
              <a:t>Vector-based </a:t>
            </a:r>
            <a:r>
              <a:rPr lang="en-US" altLang="ja-JP" dirty="0"/>
              <a:t>Approach</a:t>
            </a:r>
            <a:r>
              <a:rPr lang="ja-JP" altLang="en-US" dirty="0" smtClean="0"/>
              <a:t> </a:t>
            </a:r>
            <a:r>
              <a:rPr lang="en-US" altLang="ja-JP" sz="1800" dirty="0" smtClean="0"/>
              <a:t>[5]</a:t>
            </a:r>
            <a:endParaRPr kumimoji="1" lang="ja-JP" altLang="en-US" sz="3200" dirty="0"/>
          </a:p>
        </p:txBody>
      </p:sp>
      <p:sp>
        <p:nvSpPr>
          <p:cNvPr id="4" name="スライド番号プレースホルダー 3"/>
          <p:cNvSpPr>
            <a:spLocks noGrp="1"/>
          </p:cNvSpPr>
          <p:nvPr>
            <p:ph type="sldNum" sz="quarter" idx="12"/>
          </p:nvPr>
        </p:nvSpPr>
        <p:spPr>
          <a:xfrm>
            <a:off x="7597775" y="6321569"/>
            <a:ext cx="1150938" cy="288925"/>
          </a:xfrm>
        </p:spPr>
        <p:txBody>
          <a:bodyPr/>
          <a:lstStyle/>
          <a:p>
            <a:fld id="{9F5033E9-932D-4E41-95C3-341F9A6DAE17}" type="slidenum">
              <a:rPr lang="en-US" altLang="ja-JP" smtClean="0"/>
              <a:pPr/>
              <a:t>11</a:t>
            </a:fld>
            <a:endParaRPr lang="en-US" altLang="ja-JP" dirty="0"/>
          </a:p>
        </p:txBody>
      </p:sp>
      <p:sp>
        <p:nvSpPr>
          <p:cNvPr id="6" name="コンテンツ プレースホルダー 2"/>
          <p:cNvSpPr>
            <a:spLocks noGrp="1"/>
          </p:cNvSpPr>
          <p:nvPr/>
        </p:nvSpPr>
        <p:spPr bwMode="auto">
          <a:xfrm>
            <a:off x="303450" y="1568481"/>
            <a:ext cx="8564256" cy="1196555"/>
          </a:xfrm>
          <a:prstGeom prst="rect">
            <a:avLst/>
          </a:prstGeom>
          <a:solidFill>
            <a:schemeClr val="accent5"/>
          </a:solidFill>
          <a:ln>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SzPct val="95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85000"/>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 typeface="Wingdings" pitchFamily="2" charset="2"/>
              <a:buNone/>
            </a:pPr>
            <a:r>
              <a:rPr lang="en-US" altLang="ja-JP" sz="1600" dirty="0" smtClean="0"/>
              <a:t>STEP1</a:t>
            </a:r>
            <a:r>
              <a:rPr lang="ja-JP" altLang="en-US" sz="1600" dirty="0" smtClean="0"/>
              <a:t>： </a:t>
            </a:r>
            <a:r>
              <a:rPr lang="en-US" altLang="ja-JP" sz="1600" dirty="0" smtClean="0"/>
              <a:t>Extract word from each functions in the source code.</a:t>
            </a:r>
          </a:p>
          <a:p>
            <a:pPr marL="0" indent="0">
              <a:buFont typeface="Wingdings" pitchFamily="2" charset="2"/>
              <a:buNone/>
            </a:pPr>
            <a:r>
              <a:rPr lang="en-US" altLang="ja-JP" sz="1600" dirty="0" smtClean="0"/>
              <a:t>STEP2: Generate a feature vector from each function, based on the weighted word.</a:t>
            </a:r>
          </a:p>
          <a:p>
            <a:pPr marL="0" indent="0">
              <a:buNone/>
            </a:pPr>
            <a:r>
              <a:rPr lang="en-US" altLang="ja-JP" sz="1600" u="sng" dirty="0" smtClean="0"/>
              <a:t>STEP3:</a:t>
            </a:r>
            <a:r>
              <a:rPr lang="en-US" altLang="ja-JP" sz="1600" u="sng" dirty="0"/>
              <a:t> Cluster the feature vectors using the </a:t>
            </a:r>
            <a:r>
              <a:rPr lang="en-US" altLang="ja-JP" sz="1600" u="sng" dirty="0" smtClean="0"/>
              <a:t>Locality-Sensitive-Hashing </a:t>
            </a:r>
            <a:r>
              <a:rPr lang="en-US" altLang="ja-JP" sz="1600" u="sng" dirty="0" smtClean="0"/>
              <a:t>algorithm.</a:t>
            </a:r>
          </a:p>
          <a:p>
            <a:pPr marL="0" indent="0">
              <a:buFont typeface="Wingdings" pitchFamily="2" charset="2"/>
              <a:buNone/>
            </a:pPr>
            <a:r>
              <a:rPr lang="en-US" altLang="ja-JP" sz="1600" dirty="0" smtClean="0"/>
              <a:t>STEP4: Detect function clones based on the similarities between each pair of feature vectors.</a:t>
            </a:r>
            <a:endParaRPr lang="ja-JP" altLang="en-US" sz="1600" dirty="0" smtClean="0"/>
          </a:p>
        </p:txBody>
      </p:sp>
      <p:sp>
        <p:nvSpPr>
          <p:cNvPr id="114" name="メモ 113"/>
          <p:cNvSpPr/>
          <p:nvPr/>
        </p:nvSpPr>
        <p:spPr>
          <a:xfrm rot="10800000">
            <a:off x="206158" y="3865392"/>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5" name="メモ 114"/>
          <p:cNvSpPr/>
          <p:nvPr/>
        </p:nvSpPr>
        <p:spPr>
          <a:xfrm rot="10800000">
            <a:off x="303451" y="3916193"/>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6" name="メモ 115"/>
          <p:cNvSpPr/>
          <p:nvPr/>
        </p:nvSpPr>
        <p:spPr>
          <a:xfrm rot="10800000">
            <a:off x="385999" y="3993914"/>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7" name="Freeform 13"/>
          <p:cNvSpPr>
            <a:spLocks/>
          </p:cNvSpPr>
          <p:nvPr/>
        </p:nvSpPr>
        <p:spPr bwMode="auto">
          <a:xfrm>
            <a:off x="546778" y="4174720"/>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18" name="Freeform 13"/>
          <p:cNvSpPr>
            <a:spLocks/>
          </p:cNvSpPr>
          <p:nvPr/>
        </p:nvSpPr>
        <p:spPr bwMode="auto">
          <a:xfrm>
            <a:off x="546778" y="4608073"/>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19" name="テキスト ボックス 9"/>
          <p:cNvSpPr txBox="1"/>
          <p:nvPr/>
        </p:nvSpPr>
        <p:spPr>
          <a:xfrm>
            <a:off x="-15620" y="5011436"/>
            <a:ext cx="1395810" cy="646331"/>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Source code</a:t>
            </a:r>
          </a:p>
          <a:p>
            <a:r>
              <a:rPr lang="en-US" altLang="ja-JP" sz="1800" dirty="0"/>
              <a:t> </a:t>
            </a:r>
            <a:r>
              <a:rPr lang="en-US" altLang="ja-JP" sz="1800" dirty="0" smtClean="0"/>
              <a:t>    (Input)</a:t>
            </a:r>
            <a:endParaRPr lang="ja-JP" altLang="en-US" sz="1800" dirty="0"/>
          </a:p>
        </p:txBody>
      </p:sp>
      <p:graphicFrame>
        <p:nvGraphicFramePr>
          <p:cNvPr id="121" name="表 120"/>
          <p:cNvGraphicFramePr>
            <a:graphicFrameLocks noGrp="1"/>
          </p:cNvGraphicFramePr>
          <p:nvPr>
            <p:extLst/>
          </p:nvPr>
        </p:nvGraphicFramePr>
        <p:xfrm>
          <a:off x="1585690" y="3273545"/>
          <a:ext cx="1117766" cy="1097280"/>
        </p:xfrm>
        <a:graphic>
          <a:graphicData uri="http://schemas.openxmlformats.org/drawingml/2006/table">
            <a:tbl>
              <a:tblPr firstRow="1" bandRow="1"/>
              <a:tblGrid>
                <a:gridCol w="532991">
                  <a:extLst>
                    <a:ext uri="{9D8B030D-6E8A-4147-A177-3AD203B41FA5}">
                      <a16:colId xmlns="" xmlns:a16="http://schemas.microsoft.com/office/drawing/2014/main" val="20000"/>
                    </a:ext>
                  </a:extLst>
                </a:gridCol>
                <a:gridCol w="584775">
                  <a:extLst>
                    <a:ext uri="{9D8B030D-6E8A-4147-A177-3AD203B41FA5}">
                      <a16:colId xmlns="" xmlns:a16="http://schemas.microsoft.com/office/drawing/2014/main" val="20001"/>
                    </a:ext>
                  </a:extLst>
                </a:gridCol>
              </a:tblGrid>
              <a:tr h="23608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word</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count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 xmlns:a16="http://schemas.microsoft.com/office/drawing/2014/main" val="10000"/>
                  </a:ext>
                </a:extLst>
              </a:tr>
              <a:tr h="2038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xxx</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3</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1"/>
                  </a:ext>
                </a:extLst>
              </a:tr>
              <a:tr h="20783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err="1" smtClean="0"/>
                        <a:t>yyy</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2</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 xmlns:a16="http://schemas.microsoft.com/office/drawing/2014/main" val="10002"/>
                  </a:ext>
                </a:extLst>
              </a:tr>
              <a:tr h="2360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3"/>
                  </a:ext>
                </a:extLst>
              </a:tr>
            </a:tbl>
          </a:graphicData>
        </a:graphic>
      </p:graphicFrame>
      <p:graphicFrame>
        <p:nvGraphicFramePr>
          <p:cNvPr id="122" name="表 121"/>
          <p:cNvGraphicFramePr>
            <a:graphicFrameLocks noGrp="1"/>
          </p:cNvGraphicFramePr>
          <p:nvPr>
            <p:extLst/>
          </p:nvPr>
        </p:nvGraphicFramePr>
        <p:xfrm>
          <a:off x="1524008" y="4724448"/>
          <a:ext cx="1176913" cy="1097280"/>
        </p:xfrm>
        <a:graphic>
          <a:graphicData uri="http://schemas.openxmlformats.org/drawingml/2006/table">
            <a:tbl>
              <a:tblPr firstRow="1" bandRow="1"/>
              <a:tblGrid>
                <a:gridCol w="556573">
                  <a:extLst>
                    <a:ext uri="{9D8B030D-6E8A-4147-A177-3AD203B41FA5}">
                      <a16:colId xmlns="" xmlns:a16="http://schemas.microsoft.com/office/drawing/2014/main" val="20000"/>
                    </a:ext>
                  </a:extLst>
                </a:gridCol>
                <a:gridCol w="620340">
                  <a:extLst>
                    <a:ext uri="{9D8B030D-6E8A-4147-A177-3AD203B41FA5}">
                      <a16:colId xmlns="" xmlns:a16="http://schemas.microsoft.com/office/drawing/2014/main" val="20001"/>
                    </a:ext>
                  </a:extLst>
                </a:gridCol>
              </a:tblGrid>
              <a:tr h="23608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word</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count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 xmlns:a16="http://schemas.microsoft.com/office/drawing/2014/main" val="10000"/>
                  </a:ext>
                </a:extLst>
              </a:tr>
              <a:tr h="2038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xxx</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3</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1"/>
                  </a:ext>
                </a:extLst>
              </a:tr>
              <a:tr h="20783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err="1" smtClean="0"/>
                        <a:t>zzz</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4</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 xmlns:a16="http://schemas.microsoft.com/office/drawing/2014/main" val="10002"/>
                  </a:ext>
                </a:extLst>
              </a:tr>
              <a:tr h="2360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3"/>
                  </a:ext>
                </a:extLst>
              </a:tr>
            </a:tbl>
          </a:graphicData>
        </a:graphic>
      </p:graphicFrame>
      <p:sp>
        <p:nvSpPr>
          <p:cNvPr id="123" name="テキスト ボックス 9"/>
          <p:cNvSpPr txBox="1"/>
          <p:nvPr/>
        </p:nvSpPr>
        <p:spPr>
          <a:xfrm>
            <a:off x="1436224" y="5775637"/>
            <a:ext cx="1515876"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List of words</a:t>
            </a:r>
            <a:endParaRPr lang="ja-JP" altLang="en-US" sz="1800" dirty="0"/>
          </a:p>
        </p:txBody>
      </p:sp>
      <p:sp>
        <p:nvSpPr>
          <p:cNvPr id="124" name="テキスト ボックス 9"/>
          <p:cNvSpPr txBox="1"/>
          <p:nvPr/>
        </p:nvSpPr>
        <p:spPr>
          <a:xfrm>
            <a:off x="3106756" y="5766683"/>
            <a:ext cx="1592202"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Feature vectors</a:t>
            </a:r>
            <a:endParaRPr lang="ja-JP" altLang="en-US" sz="1800" dirty="0"/>
          </a:p>
        </p:txBody>
      </p:sp>
      <p:sp>
        <p:nvSpPr>
          <p:cNvPr id="126" name="角丸四角形 125"/>
          <p:cNvSpPr/>
          <p:nvPr/>
        </p:nvSpPr>
        <p:spPr>
          <a:xfrm>
            <a:off x="715936" y="2941522"/>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STEP1</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32" name="テキスト ボックス 9"/>
          <p:cNvSpPr txBox="1"/>
          <p:nvPr/>
        </p:nvSpPr>
        <p:spPr>
          <a:xfrm>
            <a:off x="1598376" y="2968581"/>
            <a:ext cx="1227452"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Function A</a:t>
            </a:r>
            <a:endParaRPr lang="ja-JP" altLang="en-US" sz="1800" dirty="0"/>
          </a:p>
        </p:txBody>
      </p:sp>
      <p:sp>
        <p:nvSpPr>
          <p:cNvPr id="133" name="テキスト ボックス 9"/>
          <p:cNvSpPr txBox="1"/>
          <p:nvPr/>
        </p:nvSpPr>
        <p:spPr>
          <a:xfrm>
            <a:off x="1598375" y="4418886"/>
            <a:ext cx="1253627"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Function B</a:t>
            </a:r>
            <a:endParaRPr lang="ja-JP" altLang="en-US" sz="1800" dirty="0"/>
          </a:p>
        </p:txBody>
      </p:sp>
      <p:sp>
        <p:nvSpPr>
          <p:cNvPr id="134" name="テキスト ボックス 133"/>
          <p:cNvSpPr txBox="1"/>
          <p:nvPr/>
        </p:nvSpPr>
        <p:spPr>
          <a:xfrm>
            <a:off x="3279040" y="3510067"/>
            <a:ext cx="1191352" cy="369332"/>
          </a:xfrm>
          <a:prstGeom prst="rect">
            <a:avLst/>
          </a:prstGeom>
          <a:noFill/>
        </p:spPr>
        <p:txBody>
          <a:bodyPr wrap="none" rtlCol="0">
            <a:spAutoFit/>
          </a:bodyPr>
          <a:lstStyle/>
          <a:p>
            <a:pPr fontAlgn="auto">
              <a:spcBef>
                <a:spcPts val="0"/>
              </a:spcBef>
              <a:spcAft>
                <a:spcPts val="0"/>
              </a:spcAft>
            </a:pPr>
            <a:r>
              <a:rPr lang="en-US" altLang="ja-JP" dirty="0" smtClean="0">
                <a:solidFill>
                  <a:prstClr val="black"/>
                </a:solidFill>
                <a:latin typeface="Calibri" panose="020F0502020204030204"/>
              </a:rPr>
              <a:t>Function A</a:t>
            </a:r>
            <a:endParaRPr lang="en-US" altLang="ja-JP" dirty="0">
              <a:solidFill>
                <a:prstClr val="black"/>
              </a:solidFill>
              <a:latin typeface="Calibri" panose="020F0502020204030204"/>
            </a:endParaRPr>
          </a:p>
        </p:txBody>
      </p:sp>
      <p:pic>
        <p:nvPicPr>
          <p:cNvPr id="135" name="図 134"/>
          <p:cNvPicPr/>
          <p:nvPr/>
        </p:nvPicPr>
        <p:blipFill>
          <a:blip r:embed="rId3"/>
          <a:stretch>
            <a:fillRect/>
          </a:stretch>
        </p:blipFill>
        <p:spPr>
          <a:xfrm>
            <a:off x="3242557" y="3815038"/>
            <a:ext cx="1316659" cy="375887"/>
          </a:xfrm>
          <a:prstGeom prst="rect">
            <a:avLst/>
          </a:prstGeom>
        </p:spPr>
      </p:pic>
      <p:pic>
        <p:nvPicPr>
          <p:cNvPr id="136" name="図 135"/>
          <p:cNvPicPr/>
          <p:nvPr/>
        </p:nvPicPr>
        <p:blipFill>
          <a:blip r:embed="rId4"/>
          <a:stretch>
            <a:fillRect/>
          </a:stretch>
        </p:blipFill>
        <p:spPr>
          <a:xfrm>
            <a:off x="3256436" y="5309445"/>
            <a:ext cx="1270189" cy="374648"/>
          </a:xfrm>
          <a:prstGeom prst="rect">
            <a:avLst/>
          </a:prstGeom>
        </p:spPr>
      </p:pic>
      <p:sp>
        <p:nvSpPr>
          <p:cNvPr id="137" name="正方形/長方形 136"/>
          <p:cNvSpPr/>
          <p:nvPr/>
        </p:nvSpPr>
        <p:spPr>
          <a:xfrm>
            <a:off x="3264111" y="4967202"/>
            <a:ext cx="1188147" cy="369332"/>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800" dirty="0" smtClean="0">
                <a:solidFill>
                  <a:prstClr val="black"/>
                </a:solidFill>
              </a:rPr>
              <a:t>Function </a:t>
            </a:r>
            <a:r>
              <a:rPr kumimoji="0" lang="en-US" altLang="ja-JP" sz="1800" b="0" i="0" u="none" strike="noStrike" kern="1200" cap="none" spc="0" normalizeH="0" baseline="0" noProof="0" dirty="0" smtClean="0">
                <a:ln>
                  <a:noFill/>
                </a:ln>
                <a:solidFill>
                  <a:prstClr val="black"/>
                </a:solidFill>
                <a:effectLst/>
                <a:uLnTx/>
                <a:uFillTx/>
                <a:latin typeface="Calibri" panose="020F0502020204030204"/>
                <a:ea typeface="ＭＳ Ｐゴシック" pitchFamily="50" charset="-128"/>
                <a:cs typeface="+mn-cs"/>
              </a:rPr>
              <a:t>B</a:t>
            </a:r>
            <a:endParaRPr kumimoji="0" lang="en-US" altLang="ja-JP" sz="1800" b="0" i="0" u="none" strike="noStrike" kern="1200" cap="none" spc="0" normalizeH="0" baseline="0" noProof="0" dirty="0">
              <a:ln>
                <a:noFill/>
              </a:ln>
              <a:solidFill>
                <a:prstClr val="black"/>
              </a:solidFill>
              <a:effectLst/>
              <a:uLnTx/>
              <a:uFillTx/>
              <a:latin typeface="Calibri" panose="020F0502020204030204"/>
              <a:ea typeface="ＭＳ Ｐゴシック" pitchFamily="50" charset="-128"/>
              <a:cs typeface="+mn-cs"/>
            </a:endParaRPr>
          </a:p>
        </p:txBody>
      </p:sp>
      <p:sp>
        <p:nvSpPr>
          <p:cNvPr id="138" name="角丸四角形 137"/>
          <p:cNvSpPr/>
          <p:nvPr/>
        </p:nvSpPr>
        <p:spPr>
          <a:xfrm>
            <a:off x="5085350" y="3663124"/>
            <a:ext cx="1343430" cy="784012"/>
          </a:xfrm>
          <a:prstGeom prst="roundRect">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prstClr val="black"/>
                </a:solidFill>
                <a:latin typeface="Calibri" panose="020F0502020204030204"/>
              </a:rPr>
              <a:t>Function </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prstClr val="black"/>
                </a:solidFill>
                <a:latin typeface="Calibri" panose="020F0502020204030204"/>
              </a:rPr>
              <a:t>Function </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B</a:t>
            </a:r>
          </a:p>
        </p:txBody>
      </p:sp>
      <p:sp>
        <p:nvSpPr>
          <p:cNvPr id="139" name="角丸四角形 138"/>
          <p:cNvSpPr/>
          <p:nvPr/>
        </p:nvSpPr>
        <p:spPr>
          <a:xfrm>
            <a:off x="5067502" y="4533461"/>
            <a:ext cx="1355938" cy="937642"/>
          </a:xfrm>
          <a:prstGeom prst="roundRect">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prstClr val="black"/>
                </a:solidFill>
                <a:latin typeface="Calibri" panose="020F0502020204030204"/>
              </a:rPr>
              <a:t>Function </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C</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prstClr val="black"/>
                </a:solidFill>
                <a:latin typeface="Calibri" panose="020F0502020204030204"/>
              </a:rPr>
              <a:t>Function </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D</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prstClr val="black"/>
                </a:solidFill>
                <a:latin typeface="Calibri" panose="020F0502020204030204"/>
              </a:rPr>
              <a:t>Function </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E</a:t>
            </a:r>
          </a:p>
        </p:txBody>
      </p:sp>
      <p:sp>
        <p:nvSpPr>
          <p:cNvPr id="141" name="テキスト ボックス 9"/>
          <p:cNvSpPr txBox="1"/>
          <p:nvPr/>
        </p:nvSpPr>
        <p:spPr>
          <a:xfrm>
            <a:off x="5172498" y="5443517"/>
            <a:ext cx="1250942" cy="646331"/>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Clusters of</a:t>
            </a:r>
          </a:p>
          <a:p>
            <a:r>
              <a:rPr lang="en-US" altLang="ja-JP" sz="1800" dirty="0"/>
              <a:t> </a:t>
            </a:r>
            <a:r>
              <a:rPr lang="en-US" altLang="ja-JP" sz="1800" dirty="0" smtClean="0"/>
              <a:t>functions</a:t>
            </a:r>
            <a:endParaRPr lang="ja-JP" altLang="en-US" sz="1800" dirty="0"/>
          </a:p>
        </p:txBody>
      </p:sp>
      <p:sp>
        <p:nvSpPr>
          <p:cNvPr id="143" name="右矢印 142"/>
          <p:cNvSpPr/>
          <p:nvPr/>
        </p:nvSpPr>
        <p:spPr>
          <a:xfrm>
            <a:off x="2852003" y="3730438"/>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4" name="右矢印 143"/>
          <p:cNvSpPr/>
          <p:nvPr/>
        </p:nvSpPr>
        <p:spPr>
          <a:xfrm>
            <a:off x="2852003" y="5258419"/>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6" name="右矢印 145"/>
          <p:cNvSpPr/>
          <p:nvPr/>
        </p:nvSpPr>
        <p:spPr>
          <a:xfrm rot="2700000">
            <a:off x="4651321" y="4005933"/>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7" name="右矢印 146"/>
          <p:cNvSpPr/>
          <p:nvPr/>
        </p:nvSpPr>
        <p:spPr>
          <a:xfrm rot="18900000">
            <a:off x="4628298" y="5103477"/>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8" name="右矢印 147"/>
          <p:cNvSpPr/>
          <p:nvPr/>
        </p:nvSpPr>
        <p:spPr>
          <a:xfrm rot="2700000">
            <a:off x="1209380" y="4922858"/>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9" name="右矢印 148"/>
          <p:cNvSpPr/>
          <p:nvPr/>
        </p:nvSpPr>
        <p:spPr>
          <a:xfrm rot="18900000">
            <a:off x="1202144" y="4005932"/>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53" name="角丸四角形 152"/>
          <p:cNvSpPr/>
          <p:nvPr/>
        </p:nvSpPr>
        <p:spPr>
          <a:xfrm>
            <a:off x="2767953" y="2955216"/>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STEP2</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54" name="角丸四角形 153"/>
          <p:cNvSpPr/>
          <p:nvPr/>
        </p:nvSpPr>
        <p:spPr>
          <a:xfrm>
            <a:off x="4390369" y="2959079"/>
            <a:ext cx="849272" cy="206311"/>
          </a:xfrm>
          <a:prstGeom prst="roundRect">
            <a:avLst/>
          </a:prstGeom>
          <a:solidFill>
            <a:srgbClr val="00B050"/>
          </a:soli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STEP3</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8" name="テキスト ボックス 37"/>
          <p:cNvSpPr txBox="1"/>
          <p:nvPr/>
        </p:nvSpPr>
        <p:spPr>
          <a:xfrm>
            <a:off x="1639936" y="6166334"/>
            <a:ext cx="6780164" cy="45442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[5</a:t>
            </a:r>
            <a:r>
              <a:rPr lang="en-US" altLang="ja-JP" sz="1200" dirty="0"/>
              <a:t>] </a:t>
            </a:r>
            <a:r>
              <a:rPr lang="en-US" altLang="ja-JP" sz="1200" dirty="0" smtClean="0"/>
              <a:t>Y.. Yamanaka</a:t>
            </a:r>
            <a:r>
              <a:rPr lang="en-US" altLang="ja-JP" sz="1200" dirty="0"/>
              <a:t>, </a:t>
            </a:r>
            <a:r>
              <a:rPr lang="en-US" altLang="ja-JP" sz="1200" dirty="0" smtClean="0"/>
              <a:t>E. Choi</a:t>
            </a:r>
            <a:r>
              <a:rPr lang="en-US" altLang="ja-JP" sz="1200" dirty="0"/>
              <a:t>, </a:t>
            </a:r>
            <a:r>
              <a:rPr lang="en-US" altLang="ja-JP" sz="1200" dirty="0" smtClean="0"/>
              <a:t>N. </a:t>
            </a:r>
            <a:r>
              <a:rPr lang="en-US" altLang="ja-JP" sz="1200" dirty="0"/>
              <a:t>Yoshida, </a:t>
            </a:r>
            <a:r>
              <a:rPr lang="en-US" altLang="ja-JP" sz="1200" dirty="0" smtClean="0"/>
              <a:t>K. Inoue:: </a:t>
            </a:r>
            <a:r>
              <a:rPr lang="en-US" altLang="ja-JP" sz="1200" dirty="0"/>
              <a:t>A high speed function clone </a:t>
            </a:r>
            <a:r>
              <a:rPr lang="en-US" altLang="ja-JP" sz="1200" dirty="0" smtClean="0"/>
              <a:t>detection </a:t>
            </a:r>
            <a:r>
              <a:rPr lang="fr-FR" altLang="ja-JP" sz="1200" dirty="0" smtClean="0"/>
              <a:t>based </a:t>
            </a:r>
            <a:r>
              <a:rPr lang="fr-FR" altLang="ja-JP" sz="1200" dirty="0"/>
              <a:t>on information retrieval technique. IPSJ Journal 55(10), </a:t>
            </a:r>
            <a:r>
              <a:rPr lang="fr-FR" altLang="ja-JP" sz="1200" dirty="0" smtClean="0"/>
              <a:t>2245–2255 </a:t>
            </a:r>
            <a:r>
              <a:rPr lang="en-US" altLang="ja-JP" sz="1200" dirty="0" smtClean="0"/>
              <a:t>(2014</a:t>
            </a:r>
            <a:r>
              <a:rPr lang="en-US" altLang="ja-JP" sz="1200" dirty="0"/>
              <a:t>), in Japanese</a:t>
            </a:r>
            <a:endParaRPr kumimoji="1" lang="ja-JP" altLang="en-US" sz="1200" dirty="0"/>
          </a:p>
        </p:txBody>
      </p:sp>
    </p:spTree>
    <p:extLst>
      <p:ext uri="{BB962C8B-B14F-4D97-AF65-F5344CB8AC3E}">
        <p14:creationId xmlns:p14="http://schemas.microsoft.com/office/powerpoint/2010/main" val="2739503578"/>
      </p:ext>
    </p:extLst>
  </p:cSld>
  <p:clrMapOvr>
    <a:masterClrMapping/>
  </p:clrMapOvr>
  <mc:AlternateContent xmlns:mc="http://schemas.openxmlformats.org/markup-compatibility/2006" xmlns:p14="http://schemas.microsoft.com/office/powerpoint/2010/main">
    <mc:Choice Requires="p14">
      <p:transition spd="slow" p14:dur="2000" advTm="1724"/>
    </mc:Choice>
    <mc:Fallback xmlns="">
      <p:transition spd="slow" advTm="1724"/>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87338"/>
            <a:ext cx="8218488" cy="1143000"/>
          </a:xfrm>
        </p:spPr>
        <p:txBody>
          <a:bodyPr/>
          <a:lstStyle/>
          <a:p>
            <a:r>
              <a:rPr lang="en-US" altLang="ja-JP" dirty="0" smtClean="0"/>
              <a:t>Vector-based </a:t>
            </a:r>
            <a:r>
              <a:rPr lang="en-US" altLang="ja-JP" dirty="0"/>
              <a:t>Approach</a:t>
            </a:r>
            <a:r>
              <a:rPr lang="ja-JP" altLang="en-US" dirty="0" smtClean="0"/>
              <a:t> </a:t>
            </a:r>
            <a:r>
              <a:rPr lang="en-US" altLang="ja-JP" sz="1800" dirty="0" smtClean="0"/>
              <a:t>[5]</a:t>
            </a:r>
            <a:endParaRPr kumimoji="1" lang="ja-JP" altLang="en-US" sz="3200" dirty="0"/>
          </a:p>
        </p:txBody>
      </p:sp>
      <p:sp>
        <p:nvSpPr>
          <p:cNvPr id="4" name="スライド番号プレースホルダー 3"/>
          <p:cNvSpPr>
            <a:spLocks noGrp="1"/>
          </p:cNvSpPr>
          <p:nvPr>
            <p:ph type="sldNum" sz="quarter" idx="12"/>
          </p:nvPr>
        </p:nvSpPr>
        <p:spPr>
          <a:xfrm>
            <a:off x="7597775" y="6321569"/>
            <a:ext cx="1150938" cy="288925"/>
          </a:xfrm>
        </p:spPr>
        <p:txBody>
          <a:bodyPr/>
          <a:lstStyle/>
          <a:p>
            <a:fld id="{9F5033E9-932D-4E41-95C3-341F9A6DAE17}" type="slidenum">
              <a:rPr lang="en-US" altLang="ja-JP" smtClean="0"/>
              <a:pPr/>
              <a:t>12</a:t>
            </a:fld>
            <a:endParaRPr lang="en-US" altLang="ja-JP" dirty="0"/>
          </a:p>
        </p:txBody>
      </p:sp>
      <p:sp>
        <p:nvSpPr>
          <p:cNvPr id="6" name="コンテンツ プレースホルダー 2"/>
          <p:cNvSpPr>
            <a:spLocks noGrp="1"/>
          </p:cNvSpPr>
          <p:nvPr/>
        </p:nvSpPr>
        <p:spPr bwMode="auto">
          <a:xfrm>
            <a:off x="303450" y="1568481"/>
            <a:ext cx="8564256" cy="1196555"/>
          </a:xfrm>
          <a:prstGeom prst="rect">
            <a:avLst/>
          </a:prstGeom>
          <a:solidFill>
            <a:schemeClr val="accent5"/>
          </a:solidFill>
          <a:ln>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SzPct val="95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85000"/>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 typeface="Wingdings" pitchFamily="2" charset="2"/>
              <a:buNone/>
            </a:pPr>
            <a:r>
              <a:rPr lang="en-US" altLang="ja-JP" sz="1600" dirty="0" smtClean="0"/>
              <a:t>STEP1</a:t>
            </a:r>
            <a:r>
              <a:rPr lang="ja-JP" altLang="en-US" sz="1600" dirty="0" smtClean="0"/>
              <a:t>： </a:t>
            </a:r>
            <a:r>
              <a:rPr lang="en-US" altLang="ja-JP" sz="1600" dirty="0" smtClean="0"/>
              <a:t>Extract word from each functions in the source code.</a:t>
            </a:r>
          </a:p>
          <a:p>
            <a:pPr marL="0" indent="0">
              <a:buFont typeface="Wingdings" pitchFamily="2" charset="2"/>
              <a:buNone/>
            </a:pPr>
            <a:r>
              <a:rPr lang="en-US" altLang="ja-JP" sz="1600" dirty="0" smtClean="0"/>
              <a:t>STEP2: Generate a feature vector from each function, based on the weighted word.</a:t>
            </a:r>
          </a:p>
          <a:p>
            <a:pPr marL="0" indent="0">
              <a:buNone/>
            </a:pPr>
            <a:r>
              <a:rPr lang="en-US" altLang="ja-JP" sz="1600" dirty="0" smtClean="0"/>
              <a:t>STEP3:</a:t>
            </a:r>
            <a:r>
              <a:rPr lang="en-US" altLang="ja-JP" sz="1600" dirty="0"/>
              <a:t> Cluster the feature vectors using the </a:t>
            </a:r>
            <a:r>
              <a:rPr lang="en-US" altLang="ja-JP" sz="1600" dirty="0"/>
              <a:t>Locality-Sensitive-Hashing</a:t>
            </a:r>
            <a:r>
              <a:rPr lang="en-US" altLang="ja-JP" sz="1600" dirty="0" smtClean="0"/>
              <a:t> </a:t>
            </a:r>
            <a:r>
              <a:rPr lang="en-US" altLang="ja-JP" sz="1600" dirty="0" smtClean="0"/>
              <a:t>algorithm.</a:t>
            </a:r>
          </a:p>
          <a:p>
            <a:pPr marL="0" indent="0">
              <a:buFont typeface="Wingdings" pitchFamily="2" charset="2"/>
              <a:buNone/>
            </a:pPr>
            <a:r>
              <a:rPr lang="en-US" altLang="ja-JP" sz="1600" u="sng" dirty="0" smtClean="0"/>
              <a:t>STEP4: Detect function clones based on the similarities between each pair of feature vectors</a:t>
            </a:r>
            <a:r>
              <a:rPr lang="en-US" altLang="ja-JP" sz="1600" dirty="0" smtClean="0"/>
              <a:t>.</a:t>
            </a:r>
            <a:endParaRPr lang="ja-JP" altLang="en-US" sz="1600" dirty="0" smtClean="0"/>
          </a:p>
        </p:txBody>
      </p:sp>
      <p:sp>
        <p:nvSpPr>
          <p:cNvPr id="114" name="メモ 113"/>
          <p:cNvSpPr/>
          <p:nvPr/>
        </p:nvSpPr>
        <p:spPr>
          <a:xfrm rot="10800000">
            <a:off x="206158" y="3865392"/>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5" name="メモ 114"/>
          <p:cNvSpPr/>
          <p:nvPr/>
        </p:nvSpPr>
        <p:spPr>
          <a:xfrm rot="10800000">
            <a:off x="303451" y="3916193"/>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6" name="メモ 115"/>
          <p:cNvSpPr/>
          <p:nvPr/>
        </p:nvSpPr>
        <p:spPr>
          <a:xfrm rot="10800000">
            <a:off x="385999" y="3993914"/>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7" name="Freeform 13"/>
          <p:cNvSpPr>
            <a:spLocks/>
          </p:cNvSpPr>
          <p:nvPr/>
        </p:nvSpPr>
        <p:spPr bwMode="auto">
          <a:xfrm>
            <a:off x="546778" y="4174720"/>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18" name="Freeform 13"/>
          <p:cNvSpPr>
            <a:spLocks/>
          </p:cNvSpPr>
          <p:nvPr/>
        </p:nvSpPr>
        <p:spPr bwMode="auto">
          <a:xfrm>
            <a:off x="546778" y="4608073"/>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19" name="テキスト ボックス 9"/>
          <p:cNvSpPr txBox="1"/>
          <p:nvPr/>
        </p:nvSpPr>
        <p:spPr>
          <a:xfrm>
            <a:off x="-15620" y="5011436"/>
            <a:ext cx="1395810" cy="646331"/>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Source code</a:t>
            </a:r>
          </a:p>
          <a:p>
            <a:r>
              <a:rPr lang="en-US" altLang="ja-JP" sz="1800" dirty="0"/>
              <a:t> </a:t>
            </a:r>
            <a:r>
              <a:rPr lang="en-US" altLang="ja-JP" sz="1800" dirty="0" smtClean="0"/>
              <a:t>    (Input)</a:t>
            </a:r>
            <a:endParaRPr lang="ja-JP" altLang="en-US" sz="1800" dirty="0"/>
          </a:p>
        </p:txBody>
      </p:sp>
      <p:graphicFrame>
        <p:nvGraphicFramePr>
          <p:cNvPr id="121" name="表 120"/>
          <p:cNvGraphicFramePr>
            <a:graphicFrameLocks noGrp="1"/>
          </p:cNvGraphicFramePr>
          <p:nvPr>
            <p:extLst/>
          </p:nvPr>
        </p:nvGraphicFramePr>
        <p:xfrm>
          <a:off x="1585690" y="3273545"/>
          <a:ext cx="1117766" cy="1097280"/>
        </p:xfrm>
        <a:graphic>
          <a:graphicData uri="http://schemas.openxmlformats.org/drawingml/2006/table">
            <a:tbl>
              <a:tblPr firstRow="1" bandRow="1"/>
              <a:tblGrid>
                <a:gridCol w="532991">
                  <a:extLst>
                    <a:ext uri="{9D8B030D-6E8A-4147-A177-3AD203B41FA5}">
                      <a16:colId xmlns="" xmlns:a16="http://schemas.microsoft.com/office/drawing/2014/main" val="20000"/>
                    </a:ext>
                  </a:extLst>
                </a:gridCol>
                <a:gridCol w="584775">
                  <a:extLst>
                    <a:ext uri="{9D8B030D-6E8A-4147-A177-3AD203B41FA5}">
                      <a16:colId xmlns="" xmlns:a16="http://schemas.microsoft.com/office/drawing/2014/main" val="20001"/>
                    </a:ext>
                  </a:extLst>
                </a:gridCol>
              </a:tblGrid>
              <a:tr h="23608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word</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count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 xmlns:a16="http://schemas.microsoft.com/office/drawing/2014/main" val="10000"/>
                  </a:ext>
                </a:extLst>
              </a:tr>
              <a:tr h="2038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xxx</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3</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1"/>
                  </a:ext>
                </a:extLst>
              </a:tr>
              <a:tr h="20783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err="1" smtClean="0"/>
                        <a:t>yyy</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2</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 xmlns:a16="http://schemas.microsoft.com/office/drawing/2014/main" val="10002"/>
                  </a:ext>
                </a:extLst>
              </a:tr>
              <a:tr h="2360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3"/>
                  </a:ext>
                </a:extLst>
              </a:tr>
            </a:tbl>
          </a:graphicData>
        </a:graphic>
      </p:graphicFrame>
      <p:graphicFrame>
        <p:nvGraphicFramePr>
          <p:cNvPr id="122" name="表 121"/>
          <p:cNvGraphicFramePr>
            <a:graphicFrameLocks noGrp="1"/>
          </p:cNvGraphicFramePr>
          <p:nvPr>
            <p:extLst/>
          </p:nvPr>
        </p:nvGraphicFramePr>
        <p:xfrm>
          <a:off x="1524008" y="4724448"/>
          <a:ext cx="1176913" cy="1097280"/>
        </p:xfrm>
        <a:graphic>
          <a:graphicData uri="http://schemas.openxmlformats.org/drawingml/2006/table">
            <a:tbl>
              <a:tblPr firstRow="1" bandRow="1"/>
              <a:tblGrid>
                <a:gridCol w="556573">
                  <a:extLst>
                    <a:ext uri="{9D8B030D-6E8A-4147-A177-3AD203B41FA5}">
                      <a16:colId xmlns="" xmlns:a16="http://schemas.microsoft.com/office/drawing/2014/main" val="20000"/>
                    </a:ext>
                  </a:extLst>
                </a:gridCol>
                <a:gridCol w="620340">
                  <a:extLst>
                    <a:ext uri="{9D8B030D-6E8A-4147-A177-3AD203B41FA5}">
                      <a16:colId xmlns="" xmlns:a16="http://schemas.microsoft.com/office/drawing/2014/main" val="20001"/>
                    </a:ext>
                  </a:extLst>
                </a:gridCol>
              </a:tblGrid>
              <a:tr h="23608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word</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count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 xmlns:a16="http://schemas.microsoft.com/office/drawing/2014/main" val="10000"/>
                  </a:ext>
                </a:extLst>
              </a:tr>
              <a:tr h="2038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xxx</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3</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1"/>
                  </a:ext>
                </a:extLst>
              </a:tr>
              <a:tr h="20783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err="1" smtClean="0"/>
                        <a:t>zzz</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4</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 xmlns:a16="http://schemas.microsoft.com/office/drawing/2014/main" val="10002"/>
                  </a:ext>
                </a:extLst>
              </a:tr>
              <a:tr h="2360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3"/>
                  </a:ext>
                </a:extLst>
              </a:tr>
            </a:tbl>
          </a:graphicData>
        </a:graphic>
      </p:graphicFrame>
      <p:sp>
        <p:nvSpPr>
          <p:cNvPr id="123" name="テキスト ボックス 9"/>
          <p:cNvSpPr txBox="1"/>
          <p:nvPr/>
        </p:nvSpPr>
        <p:spPr>
          <a:xfrm>
            <a:off x="1436224" y="5775637"/>
            <a:ext cx="1515876"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List of words</a:t>
            </a:r>
            <a:endParaRPr lang="ja-JP" altLang="en-US" sz="1800" dirty="0"/>
          </a:p>
        </p:txBody>
      </p:sp>
      <p:sp>
        <p:nvSpPr>
          <p:cNvPr id="124" name="テキスト ボックス 9"/>
          <p:cNvSpPr txBox="1"/>
          <p:nvPr/>
        </p:nvSpPr>
        <p:spPr>
          <a:xfrm>
            <a:off x="3106756" y="5766683"/>
            <a:ext cx="1592202"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Feature vectors</a:t>
            </a:r>
            <a:endParaRPr lang="ja-JP" altLang="en-US" sz="1800" dirty="0"/>
          </a:p>
        </p:txBody>
      </p:sp>
      <p:sp>
        <p:nvSpPr>
          <p:cNvPr id="126" name="角丸四角形 125"/>
          <p:cNvSpPr/>
          <p:nvPr/>
        </p:nvSpPr>
        <p:spPr>
          <a:xfrm>
            <a:off x="715936" y="2941522"/>
            <a:ext cx="849272" cy="206311"/>
          </a:xfrm>
          <a:prstGeom prst="roundRect">
            <a:avLst/>
          </a:prstGeom>
          <a:solidFill>
            <a:srgbClr val="92D050"/>
          </a:soli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STEP1</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32" name="テキスト ボックス 9"/>
          <p:cNvSpPr txBox="1"/>
          <p:nvPr/>
        </p:nvSpPr>
        <p:spPr>
          <a:xfrm>
            <a:off x="1598376" y="2968581"/>
            <a:ext cx="1227452"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Function A</a:t>
            </a:r>
            <a:endParaRPr lang="ja-JP" altLang="en-US" sz="1800" dirty="0"/>
          </a:p>
        </p:txBody>
      </p:sp>
      <p:sp>
        <p:nvSpPr>
          <p:cNvPr id="133" name="テキスト ボックス 9"/>
          <p:cNvSpPr txBox="1"/>
          <p:nvPr/>
        </p:nvSpPr>
        <p:spPr>
          <a:xfrm>
            <a:off x="1598375" y="4418886"/>
            <a:ext cx="1253627"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Function B</a:t>
            </a:r>
            <a:endParaRPr lang="ja-JP" altLang="en-US" sz="1800" dirty="0"/>
          </a:p>
        </p:txBody>
      </p:sp>
      <p:sp>
        <p:nvSpPr>
          <p:cNvPr id="134" name="テキスト ボックス 133"/>
          <p:cNvSpPr txBox="1"/>
          <p:nvPr/>
        </p:nvSpPr>
        <p:spPr>
          <a:xfrm>
            <a:off x="3279040" y="3510067"/>
            <a:ext cx="1191352" cy="369332"/>
          </a:xfrm>
          <a:prstGeom prst="rect">
            <a:avLst/>
          </a:prstGeom>
          <a:noFill/>
        </p:spPr>
        <p:txBody>
          <a:bodyPr wrap="none" rtlCol="0">
            <a:spAutoFit/>
          </a:bodyPr>
          <a:lstStyle/>
          <a:p>
            <a:pPr fontAlgn="auto">
              <a:spcBef>
                <a:spcPts val="0"/>
              </a:spcBef>
              <a:spcAft>
                <a:spcPts val="0"/>
              </a:spcAft>
            </a:pPr>
            <a:r>
              <a:rPr lang="en-US" altLang="ja-JP" dirty="0" smtClean="0">
                <a:solidFill>
                  <a:prstClr val="black"/>
                </a:solidFill>
                <a:latin typeface="Calibri" panose="020F0502020204030204"/>
              </a:rPr>
              <a:t>Function A</a:t>
            </a:r>
            <a:endParaRPr lang="en-US" altLang="ja-JP" dirty="0">
              <a:solidFill>
                <a:prstClr val="black"/>
              </a:solidFill>
              <a:latin typeface="Calibri" panose="020F0502020204030204"/>
            </a:endParaRPr>
          </a:p>
        </p:txBody>
      </p:sp>
      <p:pic>
        <p:nvPicPr>
          <p:cNvPr id="135" name="図 134"/>
          <p:cNvPicPr/>
          <p:nvPr/>
        </p:nvPicPr>
        <p:blipFill>
          <a:blip r:embed="rId3"/>
          <a:stretch>
            <a:fillRect/>
          </a:stretch>
        </p:blipFill>
        <p:spPr>
          <a:xfrm>
            <a:off x="3242557" y="3815038"/>
            <a:ext cx="1316659" cy="375887"/>
          </a:xfrm>
          <a:prstGeom prst="rect">
            <a:avLst/>
          </a:prstGeom>
        </p:spPr>
      </p:pic>
      <p:pic>
        <p:nvPicPr>
          <p:cNvPr id="136" name="図 135"/>
          <p:cNvPicPr/>
          <p:nvPr/>
        </p:nvPicPr>
        <p:blipFill>
          <a:blip r:embed="rId4"/>
          <a:stretch>
            <a:fillRect/>
          </a:stretch>
        </p:blipFill>
        <p:spPr>
          <a:xfrm>
            <a:off x="3256436" y="5309445"/>
            <a:ext cx="1270189" cy="374648"/>
          </a:xfrm>
          <a:prstGeom prst="rect">
            <a:avLst/>
          </a:prstGeom>
        </p:spPr>
      </p:pic>
      <p:sp>
        <p:nvSpPr>
          <p:cNvPr id="137" name="正方形/長方形 136"/>
          <p:cNvSpPr/>
          <p:nvPr/>
        </p:nvSpPr>
        <p:spPr>
          <a:xfrm>
            <a:off x="3264111" y="4967202"/>
            <a:ext cx="1188147" cy="369332"/>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800" dirty="0" smtClean="0">
                <a:solidFill>
                  <a:prstClr val="black"/>
                </a:solidFill>
              </a:rPr>
              <a:t>Function </a:t>
            </a:r>
            <a:r>
              <a:rPr kumimoji="0" lang="en-US" altLang="ja-JP" sz="1800" b="0" i="0" u="none" strike="noStrike" kern="1200" cap="none" spc="0" normalizeH="0" baseline="0" noProof="0" dirty="0" smtClean="0">
                <a:ln>
                  <a:noFill/>
                </a:ln>
                <a:solidFill>
                  <a:prstClr val="black"/>
                </a:solidFill>
                <a:effectLst/>
                <a:uLnTx/>
                <a:uFillTx/>
                <a:latin typeface="Calibri" panose="020F0502020204030204"/>
                <a:ea typeface="ＭＳ Ｐゴシック" pitchFamily="50" charset="-128"/>
                <a:cs typeface="+mn-cs"/>
              </a:rPr>
              <a:t>B</a:t>
            </a:r>
            <a:endParaRPr kumimoji="0" lang="en-US" altLang="ja-JP" sz="1800" b="0" i="0" u="none" strike="noStrike" kern="1200" cap="none" spc="0" normalizeH="0" baseline="0" noProof="0" dirty="0">
              <a:ln>
                <a:noFill/>
              </a:ln>
              <a:solidFill>
                <a:prstClr val="black"/>
              </a:solidFill>
              <a:effectLst/>
              <a:uLnTx/>
              <a:uFillTx/>
              <a:latin typeface="Calibri" panose="020F0502020204030204"/>
              <a:ea typeface="ＭＳ Ｐゴシック" pitchFamily="50" charset="-128"/>
              <a:cs typeface="+mn-cs"/>
            </a:endParaRPr>
          </a:p>
        </p:txBody>
      </p:sp>
      <p:sp>
        <p:nvSpPr>
          <p:cNvPr id="138" name="角丸四角形 137"/>
          <p:cNvSpPr/>
          <p:nvPr/>
        </p:nvSpPr>
        <p:spPr>
          <a:xfrm>
            <a:off x="5085350" y="3663124"/>
            <a:ext cx="1343430" cy="784012"/>
          </a:xfrm>
          <a:prstGeom prst="roundRect">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prstClr val="black"/>
                </a:solidFill>
                <a:latin typeface="Calibri" panose="020F0502020204030204"/>
              </a:rPr>
              <a:t>Function </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prstClr val="black"/>
                </a:solidFill>
                <a:latin typeface="Calibri" panose="020F0502020204030204"/>
              </a:rPr>
              <a:t>Function </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B</a:t>
            </a:r>
          </a:p>
        </p:txBody>
      </p:sp>
      <p:sp>
        <p:nvSpPr>
          <p:cNvPr id="139" name="角丸四角形 138"/>
          <p:cNvSpPr/>
          <p:nvPr/>
        </p:nvSpPr>
        <p:spPr>
          <a:xfrm>
            <a:off x="5067502" y="4533461"/>
            <a:ext cx="1355938" cy="937642"/>
          </a:xfrm>
          <a:prstGeom prst="roundRect">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prstClr val="black"/>
                </a:solidFill>
                <a:latin typeface="Calibri" panose="020F0502020204030204"/>
              </a:rPr>
              <a:t>Function </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C</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prstClr val="black"/>
                </a:solidFill>
                <a:latin typeface="Calibri" panose="020F0502020204030204"/>
              </a:rPr>
              <a:t>Function </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D</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prstClr val="black"/>
                </a:solidFill>
                <a:latin typeface="Calibri" panose="020F0502020204030204"/>
              </a:rPr>
              <a:t>Function </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E</a:t>
            </a:r>
          </a:p>
        </p:txBody>
      </p:sp>
      <p:sp>
        <p:nvSpPr>
          <p:cNvPr id="141" name="テキスト ボックス 9"/>
          <p:cNvSpPr txBox="1"/>
          <p:nvPr/>
        </p:nvSpPr>
        <p:spPr>
          <a:xfrm>
            <a:off x="5172498" y="5443517"/>
            <a:ext cx="1250942" cy="646331"/>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Clusters of</a:t>
            </a:r>
          </a:p>
          <a:p>
            <a:r>
              <a:rPr lang="en-US" altLang="ja-JP" sz="1800" dirty="0"/>
              <a:t> </a:t>
            </a:r>
            <a:r>
              <a:rPr lang="en-US" altLang="ja-JP" sz="1800" dirty="0" smtClean="0"/>
              <a:t>functions</a:t>
            </a:r>
            <a:endParaRPr lang="ja-JP" altLang="en-US" sz="1800" dirty="0"/>
          </a:p>
        </p:txBody>
      </p:sp>
      <p:graphicFrame>
        <p:nvGraphicFramePr>
          <p:cNvPr id="142" name="表 141"/>
          <p:cNvGraphicFramePr>
            <a:graphicFrameLocks noGrp="1"/>
          </p:cNvGraphicFramePr>
          <p:nvPr>
            <p:extLst/>
          </p:nvPr>
        </p:nvGraphicFramePr>
        <p:xfrm>
          <a:off x="6853837" y="3253301"/>
          <a:ext cx="2261896" cy="2560320"/>
        </p:xfrm>
        <a:graphic>
          <a:graphicData uri="http://schemas.openxmlformats.org/drawingml/2006/table">
            <a:tbl>
              <a:tblPr firstRow="1" bandRow="1"/>
              <a:tblGrid>
                <a:gridCol w="802044">
                  <a:extLst>
                    <a:ext uri="{9D8B030D-6E8A-4147-A177-3AD203B41FA5}">
                      <a16:colId xmlns="" xmlns:a16="http://schemas.microsoft.com/office/drawing/2014/main" val="20000"/>
                    </a:ext>
                  </a:extLst>
                </a:gridCol>
                <a:gridCol w="859751">
                  <a:extLst>
                    <a:ext uri="{9D8B030D-6E8A-4147-A177-3AD203B41FA5}">
                      <a16:colId xmlns="" xmlns:a16="http://schemas.microsoft.com/office/drawing/2014/main" val="20001"/>
                    </a:ext>
                  </a:extLst>
                </a:gridCol>
                <a:gridCol w="600101">
                  <a:extLst>
                    <a:ext uri="{9D8B030D-6E8A-4147-A177-3AD203B41FA5}">
                      <a16:colId xmlns="" xmlns:a16="http://schemas.microsoft.com/office/drawing/2014/main" val="20002"/>
                    </a:ext>
                  </a:extLst>
                </a:gridCol>
              </a:tblGrid>
              <a:tr h="214375">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baseline="0" dirty="0" smtClean="0"/>
                        <a:t>similarity</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baseline="0" dirty="0" smtClean="0"/>
                        <a:t> Function </a:t>
                      </a:r>
                    </a:p>
                    <a:p>
                      <a:r>
                        <a:rPr kumimoji="1" lang="en-US" altLang="ja-JP" sz="1200" baseline="0" dirty="0" smtClean="0"/>
                        <a:t>     pair</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baseline="0" dirty="0" smtClean="0"/>
                        <a:t>clone</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 xmlns:a16="http://schemas.microsoft.com/office/drawing/2014/main" val="10000"/>
                  </a:ext>
                </a:extLst>
              </a:tr>
              <a:tr h="35729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0.95</a:t>
                      </a:r>
                      <a:endParaRPr kumimoji="1" lang="ja-JP" altLang="en-US" sz="1200" baseline="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Function A</a:t>
                      </a:r>
                    </a:p>
                    <a:p>
                      <a:r>
                        <a:rPr kumimoji="1" lang="en-US" altLang="ja-JP" sz="1200" baseline="0" dirty="0" smtClean="0"/>
                        <a:t>Function B</a:t>
                      </a:r>
                      <a:endParaRPr kumimoji="1" lang="ja-JP" altLang="en-US" sz="1200" baseline="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en-US" altLang="ja-JP" sz="1200" baseline="0" dirty="0" smtClean="0"/>
                    </a:p>
                    <a:p>
                      <a:r>
                        <a:rPr kumimoji="1" lang="ja-JP" altLang="en-US" sz="1200" baseline="0" dirty="0" smtClean="0"/>
                        <a:t>　✔</a:t>
                      </a:r>
                      <a:endParaRPr kumimoji="1" lang="ja-JP" altLang="en-US" sz="1200" baseline="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1"/>
                  </a:ext>
                </a:extLst>
              </a:tr>
              <a:tr h="35729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0.70</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Function C</a:t>
                      </a:r>
                    </a:p>
                    <a:p>
                      <a:r>
                        <a:rPr kumimoji="1" lang="en-US" altLang="ja-JP" sz="1200" baseline="0" dirty="0" smtClean="0"/>
                        <a:t>Function D</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 xmlns:a16="http://schemas.microsoft.com/office/drawing/2014/main" val="10002"/>
                  </a:ext>
                </a:extLst>
              </a:tr>
              <a:tr h="35729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0.70</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Function C</a:t>
                      </a:r>
                    </a:p>
                    <a:p>
                      <a:r>
                        <a:rPr kumimoji="1" lang="en-US" altLang="ja-JP" sz="1200" baseline="0" dirty="0" smtClean="0"/>
                        <a:t>Function E</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3"/>
                  </a:ext>
                </a:extLst>
              </a:tr>
              <a:tr h="35729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0.90</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Function D</a:t>
                      </a:r>
                    </a:p>
                    <a:p>
                      <a:r>
                        <a:rPr kumimoji="1" lang="en-US" altLang="ja-JP" sz="1200" baseline="0" dirty="0" smtClean="0"/>
                        <a:t>Function E</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en-US" altLang="ja-JP" sz="1200" baseline="0" dirty="0" smtClean="0"/>
                    </a:p>
                    <a:p>
                      <a:r>
                        <a:rPr kumimoji="1" lang="ja-JP" altLang="en-US" sz="1200" baseline="0" dirty="0" smtClean="0"/>
                        <a:t>　✔　</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 xmlns:a16="http://schemas.microsoft.com/office/drawing/2014/main" val="10004"/>
                  </a:ext>
                </a:extLst>
              </a:tr>
              <a:tr h="214375">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　・・・</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　・・・</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5"/>
                  </a:ext>
                </a:extLst>
              </a:tr>
            </a:tbl>
          </a:graphicData>
        </a:graphic>
      </p:graphicFrame>
      <p:sp>
        <p:nvSpPr>
          <p:cNvPr id="143" name="右矢印 142"/>
          <p:cNvSpPr/>
          <p:nvPr/>
        </p:nvSpPr>
        <p:spPr>
          <a:xfrm>
            <a:off x="2852003" y="3730438"/>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4" name="右矢印 143"/>
          <p:cNvSpPr/>
          <p:nvPr/>
        </p:nvSpPr>
        <p:spPr>
          <a:xfrm>
            <a:off x="2852003" y="5258419"/>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6" name="右矢印 145"/>
          <p:cNvSpPr/>
          <p:nvPr/>
        </p:nvSpPr>
        <p:spPr>
          <a:xfrm rot="2700000">
            <a:off x="4651321" y="4005933"/>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7" name="右矢印 146"/>
          <p:cNvSpPr/>
          <p:nvPr/>
        </p:nvSpPr>
        <p:spPr>
          <a:xfrm rot="18900000">
            <a:off x="4628298" y="5103477"/>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8" name="右矢印 147"/>
          <p:cNvSpPr/>
          <p:nvPr/>
        </p:nvSpPr>
        <p:spPr>
          <a:xfrm rot="2700000">
            <a:off x="1209380" y="4922858"/>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9" name="右矢印 148"/>
          <p:cNvSpPr/>
          <p:nvPr/>
        </p:nvSpPr>
        <p:spPr>
          <a:xfrm rot="18900000">
            <a:off x="1202144" y="4005932"/>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50" name="右矢印 149"/>
          <p:cNvSpPr/>
          <p:nvPr/>
        </p:nvSpPr>
        <p:spPr>
          <a:xfrm>
            <a:off x="6480070" y="4472467"/>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52" name="テキスト ボックス 9"/>
          <p:cNvSpPr txBox="1"/>
          <p:nvPr/>
        </p:nvSpPr>
        <p:spPr>
          <a:xfrm>
            <a:off x="7163150" y="5766683"/>
            <a:ext cx="1691544"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Clone detection</a:t>
            </a:r>
            <a:endParaRPr lang="ja-JP" altLang="en-US" sz="1800" dirty="0"/>
          </a:p>
        </p:txBody>
      </p:sp>
      <p:sp>
        <p:nvSpPr>
          <p:cNvPr id="153" name="角丸四角形 152"/>
          <p:cNvSpPr/>
          <p:nvPr/>
        </p:nvSpPr>
        <p:spPr>
          <a:xfrm>
            <a:off x="2767953" y="2955216"/>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STEP2</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54" name="角丸四角形 153"/>
          <p:cNvSpPr/>
          <p:nvPr/>
        </p:nvSpPr>
        <p:spPr>
          <a:xfrm>
            <a:off x="4390369" y="2959079"/>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STEP3</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55" name="角丸四角形 154"/>
          <p:cNvSpPr/>
          <p:nvPr/>
        </p:nvSpPr>
        <p:spPr>
          <a:xfrm>
            <a:off x="6313878" y="2965410"/>
            <a:ext cx="849272" cy="206311"/>
          </a:xfrm>
          <a:prstGeom prst="roundRect">
            <a:avLst/>
          </a:prstGeom>
          <a:solidFill>
            <a:srgbClr val="00B050"/>
          </a:soli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STEP4</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8" name="テキスト ボックス 37"/>
          <p:cNvSpPr txBox="1"/>
          <p:nvPr/>
        </p:nvSpPr>
        <p:spPr>
          <a:xfrm>
            <a:off x="1639936" y="6166334"/>
            <a:ext cx="6780164" cy="45442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[5</a:t>
            </a:r>
            <a:r>
              <a:rPr lang="en-US" altLang="ja-JP" sz="1200" dirty="0"/>
              <a:t>] </a:t>
            </a:r>
            <a:r>
              <a:rPr lang="en-US" altLang="ja-JP" sz="1200" dirty="0" smtClean="0"/>
              <a:t>Y.. Yamanaka</a:t>
            </a:r>
            <a:r>
              <a:rPr lang="en-US" altLang="ja-JP" sz="1200" dirty="0"/>
              <a:t>, </a:t>
            </a:r>
            <a:r>
              <a:rPr lang="en-US" altLang="ja-JP" sz="1200" dirty="0" smtClean="0"/>
              <a:t>E. Choi</a:t>
            </a:r>
            <a:r>
              <a:rPr lang="en-US" altLang="ja-JP" sz="1200" dirty="0"/>
              <a:t>, </a:t>
            </a:r>
            <a:r>
              <a:rPr lang="en-US" altLang="ja-JP" sz="1200" dirty="0" smtClean="0"/>
              <a:t>N. </a:t>
            </a:r>
            <a:r>
              <a:rPr lang="en-US" altLang="ja-JP" sz="1200" dirty="0"/>
              <a:t>Yoshida, </a:t>
            </a:r>
            <a:r>
              <a:rPr lang="en-US" altLang="ja-JP" sz="1200" dirty="0" smtClean="0"/>
              <a:t>K. Inoue:: </a:t>
            </a:r>
            <a:r>
              <a:rPr lang="en-US" altLang="ja-JP" sz="1200" dirty="0"/>
              <a:t>A high speed function clone </a:t>
            </a:r>
            <a:r>
              <a:rPr lang="en-US" altLang="ja-JP" sz="1200" dirty="0" smtClean="0"/>
              <a:t>detection </a:t>
            </a:r>
            <a:r>
              <a:rPr lang="fr-FR" altLang="ja-JP" sz="1200" dirty="0" smtClean="0"/>
              <a:t>based </a:t>
            </a:r>
            <a:r>
              <a:rPr lang="fr-FR" altLang="ja-JP" sz="1200" dirty="0"/>
              <a:t>on information retrieval technique. IPSJ Journal 55(10), </a:t>
            </a:r>
            <a:r>
              <a:rPr lang="fr-FR" altLang="ja-JP" sz="1200" dirty="0" smtClean="0"/>
              <a:t>2245–2255 </a:t>
            </a:r>
            <a:r>
              <a:rPr lang="en-US" altLang="ja-JP" sz="1200" dirty="0" smtClean="0"/>
              <a:t>(2014</a:t>
            </a:r>
            <a:r>
              <a:rPr lang="en-US" altLang="ja-JP" sz="1200" dirty="0"/>
              <a:t>), in Japanese</a:t>
            </a:r>
            <a:endParaRPr kumimoji="1" lang="ja-JP" altLang="en-US" sz="1200" dirty="0"/>
          </a:p>
        </p:txBody>
      </p:sp>
    </p:spTree>
    <p:extLst>
      <p:ext uri="{BB962C8B-B14F-4D97-AF65-F5344CB8AC3E}">
        <p14:creationId xmlns:p14="http://schemas.microsoft.com/office/powerpoint/2010/main" val="1140581547"/>
      </p:ext>
    </p:extLst>
  </p:cSld>
  <p:clrMapOvr>
    <a:masterClrMapping/>
  </p:clrMapOvr>
  <mc:AlternateContent xmlns:mc="http://schemas.openxmlformats.org/markup-compatibility/2006" xmlns:p14="http://schemas.microsoft.com/office/powerpoint/2010/main">
    <mc:Choice Requires="p14">
      <p:transition spd="slow" p14:dur="2000" advTm="1724"/>
    </mc:Choice>
    <mc:Fallback xmlns="">
      <p:transition spd="slow" advTm="1724"/>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txBox="1">
            <a:spLocks/>
          </p:cNvSpPr>
          <p:nvPr/>
        </p:nvSpPr>
        <p:spPr bwMode="auto">
          <a:xfrm>
            <a:off x="457200" y="1600200"/>
            <a:ext cx="8686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800" dirty="0"/>
              <a:t>measured the precision and </a:t>
            </a:r>
            <a:r>
              <a:rPr lang="en-US" altLang="ja-JP" sz="2800" dirty="0" smtClean="0"/>
              <a:t>recall based </a:t>
            </a:r>
            <a:r>
              <a:rPr lang="en-US" altLang="ja-JP" sz="2800" dirty="0"/>
              <a:t>on the corpus proposed by </a:t>
            </a:r>
            <a:r>
              <a:rPr lang="en-US" altLang="ja-JP" sz="2800" dirty="0" err="1"/>
              <a:t>Tempero</a:t>
            </a:r>
            <a:r>
              <a:rPr lang="en-US" altLang="ja-JP" sz="2800" dirty="0"/>
              <a:t> </a:t>
            </a:r>
            <a:r>
              <a:rPr lang="en-US" altLang="ja-JP" sz="2800" dirty="0" smtClean="0"/>
              <a:t>et.al [6].</a:t>
            </a:r>
            <a:endParaRPr lang="ja-JP" altLang="en-US" sz="2800" kern="0" dirty="0"/>
          </a:p>
        </p:txBody>
      </p:sp>
      <p:sp>
        <p:nvSpPr>
          <p:cNvPr id="2" name="タイトル 1"/>
          <p:cNvSpPr>
            <a:spLocks noGrp="1"/>
          </p:cNvSpPr>
          <p:nvPr>
            <p:ph type="title"/>
          </p:nvPr>
        </p:nvSpPr>
        <p:spPr>
          <a:xfrm>
            <a:off x="0" y="274638"/>
            <a:ext cx="9144000" cy="1143000"/>
          </a:xfrm>
        </p:spPr>
        <p:txBody>
          <a:bodyPr/>
          <a:lstStyle/>
          <a:p>
            <a:r>
              <a:rPr lang="en-US" altLang="ja-JP" sz="4000" dirty="0" smtClean="0"/>
              <a:t>Evaluation Result from Previous Study</a:t>
            </a:r>
            <a:r>
              <a:rPr lang="en-US" altLang="ja-JP" sz="1600" dirty="0" smtClean="0"/>
              <a:t>[5]</a:t>
            </a:r>
            <a:endParaRPr kumimoji="1" lang="ja-JP" altLang="en-US" sz="4000"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849772127"/>
              </p:ext>
            </p:extLst>
          </p:nvPr>
        </p:nvGraphicFramePr>
        <p:xfrm>
          <a:off x="519113" y="4378284"/>
          <a:ext cx="8229600" cy="1112520"/>
        </p:xfrm>
        <a:graphic>
          <a:graphicData uri="http://schemas.openxmlformats.org/drawingml/2006/table">
            <a:tbl>
              <a:tblPr firstRow="1" bandRow="1">
                <a:tableStyleId>{5C22544A-7EE6-4342-B048-85BDC9FD1C3A}</a:tableStyleId>
              </a:tblPr>
              <a:tblGrid>
                <a:gridCol w="2743200">
                  <a:extLst>
                    <a:ext uri="{9D8B030D-6E8A-4147-A177-3AD203B41FA5}">
                      <a16:colId xmlns="" xmlns:a16="http://schemas.microsoft.com/office/drawing/2014/main" val="1461043161"/>
                    </a:ext>
                  </a:extLst>
                </a:gridCol>
                <a:gridCol w="2207623">
                  <a:extLst>
                    <a:ext uri="{9D8B030D-6E8A-4147-A177-3AD203B41FA5}">
                      <a16:colId xmlns="" xmlns:a16="http://schemas.microsoft.com/office/drawing/2014/main" val="1948480004"/>
                    </a:ext>
                  </a:extLst>
                </a:gridCol>
                <a:gridCol w="1907177">
                  <a:extLst>
                    <a:ext uri="{9D8B030D-6E8A-4147-A177-3AD203B41FA5}">
                      <a16:colId xmlns="" xmlns:a16="http://schemas.microsoft.com/office/drawing/2014/main" val="3326237213"/>
                    </a:ext>
                  </a:extLst>
                </a:gridCol>
                <a:gridCol w="1371600">
                  <a:extLst>
                    <a:ext uri="{9D8B030D-6E8A-4147-A177-3AD203B41FA5}">
                      <a16:colId xmlns="" xmlns:a16="http://schemas.microsoft.com/office/drawing/2014/main" val="730453530"/>
                    </a:ext>
                  </a:extLst>
                </a:gridCol>
              </a:tblGrid>
              <a:tr h="370840">
                <a:tc>
                  <a:txBody>
                    <a:bodyPr/>
                    <a:lstStyle/>
                    <a:p>
                      <a:r>
                        <a:rPr kumimoji="1" lang="en-US" altLang="ja-JP" dirty="0" smtClean="0"/>
                        <a:t>Project Name</a:t>
                      </a:r>
                      <a:endParaRPr kumimoji="1" lang="ja-JP" altLang="en-US" dirty="0"/>
                    </a:p>
                  </a:txBody>
                  <a:tcPr/>
                </a:tc>
                <a:tc>
                  <a:txBody>
                    <a:bodyPr/>
                    <a:lstStyle/>
                    <a:p>
                      <a:r>
                        <a:rPr kumimoji="1" lang="en-US" altLang="ja-JP" dirty="0" smtClean="0"/>
                        <a:t>#</a:t>
                      </a:r>
                      <a:r>
                        <a:rPr kumimoji="1" lang="en-US" altLang="ja-JP" baseline="0" dirty="0" smtClean="0"/>
                        <a:t> Clone Pairs</a:t>
                      </a:r>
                      <a:endParaRPr kumimoji="1" lang="ja-JP" altLang="en-US" dirty="0"/>
                    </a:p>
                  </a:txBody>
                  <a:tcPr/>
                </a:tc>
                <a:tc>
                  <a:txBody>
                    <a:bodyPr/>
                    <a:lstStyle/>
                    <a:p>
                      <a:r>
                        <a:rPr kumimoji="1" lang="en-US" altLang="ja-JP" dirty="0" smtClean="0"/>
                        <a:t>Precision</a:t>
                      </a:r>
                      <a:endParaRPr kumimoji="1" lang="ja-JP" altLang="en-US" dirty="0"/>
                    </a:p>
                  </a:txBody>
                  <a:tcPr/>
                </a:tc>
                <a:tc>
                  <a:txBody>
                    <a:bodyPr/>
                    <a:lstStyle/>
                    <a:p>
                      <a:r>
                        <a:rPr kumimoji="1" lang="en-US" altLang="ja-JP" dirty="0" smtClean="0"/>
                        <a:t>Recall</a:t>
                      </a:r>
                      <a:endParaRPr kumimoji="1" lang="ja-JP" altLang="en-US" dirty="0"/>
                    </a:p>
                  </a:txBody>
                  <a:tcPr/>
                </a:tc>
                <a:extLst>
                  <a:ext uri="{0D108BD9-81ED-4DB2-BD59-A6C34878D82A}">
                    <a16:rowId xmlns="" xmlns:a16="http://schemas.microsoft.com/office/drawing/2014/main" val="406005564"/>
                  </a:ext>
                </a:extLst>
              </a:tr>
              <a:tr h="370840">
                <a:tc>
                  <a:txBody>
                    <a:bodyPr/>
                    <a:lstStyle/>
                    <a:p>
                      <a:r>
                        <a:rPr kumimoji="1" lang="en-US" altLang="ja-JP" dirty="0" smtClean="0"/>
                        <a:t>Apache Ant</a:t>
                      </a:r>
                      <a:endParaRPr kumimoji="1" lang="ja-JP" altLang="en-US" dirty="0"/>
                    </a:p>
                  </a:txBody>
                  <a:tcPr/>
                </a:tc>
                <a:tc>
                  <a:txBody>
                    <a:bodyPr/>
                    <a:lstStyle/>
                    <a:p>
                      <a:r>
                        <a:rPr kumimoji="1" lang="en-US" altLang="ja-JP" dirty="0" smtClean="0"/>
                        <a:t>474</a:t>
                      </a:r>
                      <a:endParaRPr kumimoji="1" lang="ja-JP" altLang="en-US" dirty="0"/>
                    </a:p>
                  </a:txBody>
                  <a:tcPr/>
                </a:tc>
                <a:tc>
                  <a:txBody>
                    <a:bodyPr/>
                    <a:lstStyle/>
                    <a:p>
                      <a:r>
                        <a:rPr kumimoji="1" lang="en-US" altLang="ja-JP" dirty="0" smtClean="0"/>
                        <a:t>92%</a:t>
                      </a:r>
                      <a:endParaRPr kumimoji="1" lang="ja-JP" altLang="en-US" dirty="0"/>
                    </a:p>
                  </a:txBody>
                  <a:tcPr/>
                </a:tc>
                <a:tc>
                  <a:txBody>
                    <a:bodyPr/>
                    <a:lstStyle/>
                    <a:p>
                      <a:r>
                        <a:rPr kumimoji="1" lang="en-US" altLang="ja-JP" dirty="0" smtClean="0"/>
                        <a:t>62%</a:t>
                      </a:r>
                      <a:endParaRPr kumimoji="1" lang="ja-JP" altLang="en-US" dirty="0"/>
                    </a:p>
                  </a:txBody>
                  <a:tcPr/>
                </a:tc>
                <a:extLst>
                  <a:ext uri="{0D108BD9-81ED-4DB2-BD59-A6C34878D82A}">
                    <a16:rowId xmlns="" xmlns:a16="http://schemas.microsoft.com/office/drawing/2014/main" val="3412863184"/>
                  </a:ext>
                </a:extLst>
              </a:tr>
              <a:tr h="370840">
                <a:tc>
                  <a:txBody>
                    <a:bodyPr/>
                    <a:lstStyle/>
                    <a:p>
                      <a:r>
                        <a:rPr kumimoji="1" lang="en-US" altLang="ja-JP" dirty="0" smtClean="0"/>
                        <a:t>Argo UML</a:t>
                      </a:r>
                      <a:endParaRPr kumimoji="1" lang="ja-JP" altLang="en-US" dirty="0"/>
                    </a:p>
                  </a:txBody>
                  <a:tcPr/>
                </a:tc>
                <a:tc>
                  <a:txBody>
                    <a:bodyPr/>
                    <a:lstStyle/>
                    <a:p>
                      <a:r>
                        <a:rPr kumimoji="1" lang="en-US" altLang="ja-JP" dirty="0" smtClean="0"/>
                        <a:t>880</a:t>
                      </a:r>
                      <a:endParaRPr kumimoji="1" lang="ja-JP" altLang="en-US" dirty="0"/>
                    </a:p>
                  </a:txBody>
                  <a:tcPr/>
                </a:tc>
                <a:tc>
                  <a:txBody>
                    <a:bodyPr/>
                    <a:lstStyle/>
                    <a:p>
                      <a:r>
                        <a:rPr kumimoji="1" lang="en-US" altLang="ja-JP" dirty="0" smtClean="0"/>
                        <a:t>96%</a:t>
                      </a:r>
                      <a:endParaRPr kumimoji="1" lang="ja-JP" altLang="en-US" dirty="0"/>
                    </a:p>
                  </a:txBody>
                  <a:tcPr/>
                </a:tc>
                <a:tc>
                  <a:txBody>
                    <a:bodyPr/>
                    <a:lstStyle/>
                    <a:p>
                      <a:r>
                        <a:rPr kumimoji="1" lang="en-US" altLang="ja-JP" dirty="0" smtClean="0"/>
                        <a:t>53%</a:t>
                      </a:r>
                      <a:endParaRPr kumimoji="1" lang="ja-JP" altLang="en-US" dirty="0"/>
                    </a:p>
                  </a:txBody>
                  <a:tcPr/>
                </a:tc>
                <a:extLst>
                  <a:ext uri="{0D108BD9-81ED-4DB2-BD59-A6C34878D82A}">
                    <a16:rowId xmlns="" xmlns:a16="http://schemas.microsoft.com/office/drawing/2014/main" val="427489265"/>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mc:AlternateContent xmlns:mc="http://schemas.openxmlformats.org/markup-compatibility/2006">
        <mc:Choice xmlns:a14="http://schemas.microsoft.com/office/drawing/2010/main" Requires="a14">
          <p:sp>
            <p:nvSpPr>
              <p:cNvPr id="7" name="テキスト ボックス 6"/>
              <p:cNvSpPr txBox="1"/>
              <p:nvPr/>
            </p:nvSpPr>
            <p:spPr>
              <a:xfrm>
                <a:off x="2105491" y="2685816"/>
                <a:ext cx="4654736" cy="681725"/>
              </a:xfrm>
              <a:prstGeom prst="rect">
                <a:avLst/>
              </a:prstGeom>
              <a:noFill/>
            </p:spPr>
            <p:txBody>
              <a:bodyPr wrap="none" lIns="0" tIns="0" rIns="0" bIns="0" rtlCol="0">
                <a:spAutoFit/>
              </a:bodyPr>
              <a:lstStyle/>
              <a:p>
                <a:r>
                  <a:rPr kumimoji="1" lang="en-US" altLang="ja-JP" sz="2400" dirty="0" smtClean="0"/>
                  <a:t>Precision</a:t>
                </a:r>
                <a14:m>
                  <m:oMath xmlns:m="http://schemas.openxmlformats.org/officeDocument/2006/math">
                    <m:r>
                      <a:rPr kumimoji="1" lang="en-US" altLang="ja-JP" sz="2800" i="1" smtClean="0">
                        <a:latin typeface="Cambria Math" panose="02040503050406030204" pitchFamily="18" charset="0"/>
                      </a:rPr>
                      <m:t>=</m:t>
                    </m:r>
                    <m:f>
                      <m:fPr>
                        <m:ctrlPr>
                          <a:rPr kumimoji="1" lang="en-US" altLang="ja-JP" sz="2800" i="1" smtClean="0">
                            <a:latin typeface="Cambria Math" panose="02040503050406030204" pitchFamily="18" charset="0"/>
                          </a:rPr>
                        </m:ctrlPr>
                      </m:fPr>
                      <m:num>
                        <m:r>
                          <a:rPr lang="en-US" altLang="ja-JP" sz="2800" b="0" i="1" smtClean="0">
                            <a:latin typeface="Cambria Math" panose="02040503050406030204" pitchFamily="18" charset="0"/>
                          </a:rPr>
                          <m:t>|</m:t>
                        </m:r>
                        <m:r>
                          <a:rPr lang="en-US" altLang="ja-JP" sz="2800" b="0" i="1" smtClean="0">
                            <a:latin typeface="Cambria Math" panose="02040503050406030204" pitchFamily="18" charset="0"/>
                          </a:rPr>
                          <m:t>𝐹𝐶𝑜</m:t>
                        </m:r>
                        <m:r>
                          <a:rPr lang="en-US" altLang="ja-JP" sz="2800" b="0" i="1" baseline="-25000" smtClean="0">
                            <a:latin typeface="Cambria Math" panose="02040503050406030204" pitchFamily="18" charset="0"/>
                          </a:rPr>
                          <m:t>𝑢𝑟𝑎𝑝</m:t>
                        </m:r>
                        <m:r>
                          <a:rPr lang="en-US" altLang="ja-JP" sz="2800" i="1" baseline="-25000" smtClean="0">
                            <a:latin typeface="Cambria Math" panose="02040503050406030204" pitchFamily="18" charset="0"/>
                          </a:rPr>
                          <m:t>𝑝𝑟𝑜𝑎𝑐h</m:t>
                        </m:r>
                        <m:r>
                          <a:rPr lang="en-US" altLang="ja-JP" sz="2800" i="1">
                            <a:latin typeface="Cambria Math" panose="02040503050406030204" pitchFamily="18" charset="0"/>
                          </a:rPr>
                          <m:t> ∩ </m:t>
                        </m:r>
                        <m:r>
                          <a:rPr lang="en-US" altLang="ja-JP" sz="2800" i="1">
                            <a:latin typeface="Cambria Math" panose="02040503050406030204" pitchFamily="18" charset="0"/>
                          </a:rPr>
                          <m:t>𝐹𝐶𝑐𝑜𝑟</m:t>
                        </m:r>
                        <m:r>
                          <a:rPr lang="en-US" altLang="ja-JP" sz="2800" b="0" i="1" baseline="-25000" smtClean="0">
                            <a:latin typeface="Cambria Math" panose="02040503050406030204" pitchFamily="18" charset="0"/>
                          </a:rPr>
                          <m:t>𝑝𝑢𝑠</m:t>
                        </m:r>
                        <m:r>
                          <a:rPr lang="en-US" altLang="ja-JP" sz="2800" i="1">
                            <a:latin typeface="Cambria Math" panose="02040503050406030204" pitchFamily="18" charset="0"/>
                          </a:rPr>
                          <m:t>| </m:t>
                        </m:r>
                      </m:num>
                      <m:den>
                        <m:r>
                          <a:rPr kumimoji="1" lang="en-US" altLang="ja-JP" sz="2800" b="0" i="1" smtClean="0">
                            <a:latin typeface="Cambria Math" panose="02040503050406030204" pitchFamily="18" charset="0"/>
                          </a:rPr>
                          <m:t>|</m:t>
                        </m:r>
                        <m:r>
                          <a:rPr lang="en-US" altLang="ja-JP" sz="2800" i="1">
                            <a:latin typeface="Cambria Math" panose="02040503050406030204" pitchFamily="18" charset="0"/>
                          </a:rPr>
                          <m:t>𝐹</m:t>
                        </m:r>
                        <m:r>
                          <a:rPr lang="en-US" altLang="ja-JP" sz="2800" b="0" i="1" smtClean="0">
                            <a:latin typeface="Cambria Math" panose="02040503050406030204" pitchFamily="18" charset="0"/>
                          </a:rPr>
                          <m:t>𝐶</m:t>
                        </m:r>
                        <m:r>
                          <a:rPr lang="en-US" altLang="ja-JP" sz="2800" i="1" baseline="-25000">
                            <a:latin typeface="Cambria Math" panose="02040503050406030204" pitchFamily="18" charset="0"/>
                          </a:rPr>
                          <m:t>𝑜𝑢𝑟𝑎𝑝𝑝𝑟𝑜𝑎𝑐h</m:t>
                        </m:r>
                        <m:r>
                          <a:rPr lang="en-US" altLang="ja-JP" sz="2800" i="1">
                            <a:latin typeface="Cambria Math" panose="02040503050406030204" pitchFamily="18" charset="0"/>
                          </a:rPr>
                          <m:t>|</m:t>
                        </m:r>
                      </m:den>
                    </m:f>
                  </m:oMath>
                </a14:m>
                <a:endParaRPr kumimoji="1" lang="ja-JP" altLang="en-US" sz="2800" dirty="0"/>
              </a:p>
            </p:txBody>
          </p:sp>
        </mc:Choice>
        <mc:Fallback>
          <p:sp>
            <p:nvSpPr>
              <p:cNvPr id="7" name="テキスト ボックス 6"/>
              <p:cNvSpPr txBox="1">
                <a:spLocks noRot="1" noChangeAspect="1" noMove="1" noResize="1" noEditPoints="1" noAdjustHandles="1" noChangeArrowheads="1" noChangeShapeType="1" noTextEdit="1"/>
              </p:cNvSpPr>
              <p:nvPr/>
            </p:nvSpPr>
            <p:spPr>
              <a:xfrm>
                <a:off x="2105491" y="2685816"/>
                <a:ext cx="4654736" cy="681725"/>
              </a:xfrm>
              <a:prstGeom prst="rect">
                <a:avLst/>
              </a:prstGeom>
              <a:blipFill rotWithShape="0">
                <a:blip r:embed="rId3"/>
                <a:stretch>
                  <a:fillRect l="-3927" b="-8108"/>
                </a:stretch>
              </a:blipFill>
            </p:spPr>
            <p:txBody>
              <a:bodyPr/>
              <a:lstStyle/>
              <a:p>
                <a:r>
                  <a:rPr lang="ja-JP" altLang="en-US">
                    <a:noFill/>
                  </a:rPr>
                  <a:t> </a:t>
                </a:r>
              </a:p>
            </p:txBody>
          </p:sp>
        </mc:Fallback>
      </mc:AlternateContent>
      <mc:AlternateContent xmlns:mc="http://schemas.openxmlformats.org/markup-compatibility/2006">
        <mc:Choice xmlns:a14="http://schemas.microsoft.com/office/drawing/2010/main" Requires="a14">
          <p:sp>
            <p:nvSpPr>
              <p:cNvPr id="8" name="テキスト ボックス 7"/>
              <p:cNvSpPr txBox="1"/>
              <p:nvPr/>
            </p:nvSpPr>
            <p:spPr>
              <a:xfrm>
                <a:off x="2293043" y="3570985"/>
                <a:ext cx="4257191" cy="681725"/>
              </a:xfrm>
              <a:prstGeom prst="rect">
                <a:avLst/>
              </a:prstGeom>
              <a:noFill/>
            </p:spPr>
            <p:txBody>
              <a:bodyPr wrap="none" lIns="0" tIns="0" rIns="0" bIns="0" rtlCol="0">
                <a:spAutoFit/>
              </a:bodyPr>
              <a:lstStyle/>
              <a:p>
                <a:r>
                  <a:rPr kumimoji="1" lang="en-US" altLang="ja-JP" sz="2400" dirty="0" smtClean="0"/>
                  <a:t>Recall</a:t>
                </a:r>
                <a:r>
                  <a:rPr kumimoji="1" lang="en-US" altLang="ja-JP" sz="2000" dirty="0" smtClean="0"/>
                  <a:t> </a:t>
                </a:r>
                <a14:m>
                  <m:oMath xmlns:m="http://schemas.openxmlformats.org/officeDocument/2006/math">
                    <m:r>
                      <a:rPr kumimoji="1" lang="en-US" altLang="ja-JP" sz="2800" i="1" smtClean="0">
                        <a:latin typeface="Cambria Math" panose="02040503050406030204" pitchFamily="18" charset="0"/>
                      </a:rPr>
                      <m:t>=</m:t>
                    </m:r>
                    <m:f>
                      <m:fPr>
                        <m:ctrlPr>
                          <a:rPr kumimoji="1" lang="en-US" altLang="ja-JP" sz="2800" i="1" smtClean="0">
                            <a:latin typeface="Cambria Math" panose="02040503050406030204" pitchFamily="18" charset="0"/>
                          </a:rPr>
                        </m:ctrlPr>
                      </m:fPr>
                      <m:num>
                        <m:r>
                          <a:rPr lang="en-US" altLang="ja-JP" sz="2800" i="1">
                            <a:latin typeface="Cambria Math" panose="02040503050406030204" pitchFamily="18" charset="0"/>
                          </a:rPr>
                          <m:t>|</m:t>
                        </m:r>
                        <m:r>
                          <a:rPr lang="en-US" altLang="ja-JP" sz="2800" i="1">
                            <a:latin typeface="Cambria Math" panose="02040503050406030204" pitchFamily="18" charset="0"/>
                          </a:rPr>
                          <m:t>𝐹𝐶𝑜</m:t>
                        </m:r>
                        <m:r>
                          <a:rPr lang="en-US" altLang="ja-JP" sz="2800" b="0" i="1" baseline="-25000" smtClean="0">
                            <a:latin typeface="Cambria Math" panose="02040503050406030204" pitchFamily="18" charset="0"/>
                          </a:rPr>
                          <m:t>𝑢𝑟𝑎</m:t>
                        </m:r>
                        <m:r>
                          <a:rPr lang="en-US" altLang="ja-JP" sz="2800" i="1" baseline="-25000">
                            <a:latin typeface="Cambria Math" panose="02040503050406030204" pitchFamily="18" charset="0"/>
                          </a:rPr>
                          <m:t>𝑝𝑝𝑟𝑜𝑎𝑐h</m:t>
                        </m:r>
                        <m:r>
                          <a:rPr lang="en-US" altLang="ja-JP" sz="2800" i="1">
                            <a:latin typeface="Cambria Math" panose="02040503050406030204" pitchFamily="18" charset="0"/>
                          </a:rPr>
                          <m:t> ∩ </m:t>
                        </m:r>
                        <m:r>
                          <a:rPr lang="en-US" altLang="ja-JP" sz="2800" i="1">
                            <a:latin typeface="Cambria Math" panose="02040503050406030204" pitchFamily="18" charset="0"/>
                          </a:rPr>
                          <m:t>𝐹𝐶𝑐𝑜𝑟</m:t>
                        </m:r>
                        <m:r>
                          <a:rPr lang="en-US" altLang="ja-JP" sz="2800" b="0" i="1" baseline="-25000" smtClean="0">
                            <a:latin typeface="Cambria Math" panose="02040503050406030204" pitchFamily="18" charset="0"/>
                          </a:rPr>
                          <m:t>𝑝𝑢𝑠</m:t>
                        </m:r>
                        <m:r>
                          <a:rPr lang="en-US" altLang="ja-JP" sz="2800" i="1">
                            <a:latin typeface="Cambria Math" panose="02040503050406030204" pitchFamily="18" charset="0"/>
                          </a:rPr>
                          <m:t>|</m:t>
                        </m:r>
                      </m:num>
                      <m:den>
                        <m:r>
                          <a:rPr lang="en-US" altLang="ja-JP" sz="2800" i="1">
                            <a:latin typeface="Cambria Math" panose="02040503050406030204" pitchFamily="18" charset="0"/>
                          </a:rPr>
                          <m:t>|</m:t>
                        </m:r>
                        <m:r>
                          <a:rPr lang="en-US" altLang="ja-JP" sz="2800" i="1">
                            <a:latin typeface="Cambria Math" panose="02040503050406030204" pitchFamily="18" charset="0"/>
                          </a:rPr>
                          <m:t>𝐹𝐶𝑐</m:t>
                        </m:r>
                        <m:r>
                          <a:rPr lang="en-US" altLang="ja-JP" sz="2800" b="0" i="1" baseline="-25000" smtClean="0">
                            <a:latin typeface="Cambria Math" panose="02040503050406030204" pitchFamily="18" charset="0"/>
                          </a:rPr>
                          <m:t>𝑜𝑟𝑝</m:t>
                        </m:r>
                        <m:r>
                          <a:rPr lang="en-US" altLang="ja-JP" sz="2800" i="1" baseline="-25000">
                            <a:latin typeface="Cambria Math" panose="02040503050406030204" pitchFamily="18" charset="0"/>
                          </a:rPr>
                          <m:t>𝑢𝑠</m:t>
                        </m:r>
                        <m:r>
                          <a:rPr lang="en-US" altLang="ja-JP" sz="2800" i="1">
                            <a:latin typeface="Cambria Math" panose="02040503050406030204" pitchFamily="18" charset="0"/>
                          </a:rPr>
                          <m:t>|</m:t>
                        </m:r>
                      </m:den>
                    </m:f>
                  </m:oMath>
                </a14:m>
                <a:endParaRPr kumimoji="1" lang="ja-JP" altLang="en-US" sz="2000" dirty="0"/>
              </a:p>
            </p:txBody>
          </p:sp>
        </mc:Choice>
        <mc:Fallback>
          <p:sp>
            <p:nvSpPr>
              <p:cNvPr id="8" name="テキスト ボックス 7"/>
              <p:cNvSpPr txBox="1">
                <a:spLocks noRot="1" noChangeAspect="1" noMove="1" noResize="1" noEditPoints="1" noAdjustHandles="1" noChangeArrowheads="1" noChangeShapeType="1" noTextEdit="1"/>
              </p:cNvSpPr>
              <p:nvPr/>
            </p:nvSpPr>
            <p:spPr>
              <a:xfrm>
                <a:off x="2293043" y="3570985"/>
                <a:ext cx="4257191" cy="681725"/>
              </a:xfrm>
              <a:prstGeom prst="rect">
                <a:avLst/>
              </a:prstGeom>
              <a:blipFill rotWithShape="0">
                <a:blip r:embed="rId4"/>
                <a:stretch>
                  <a:fillRect l="-4292" b="-8036"/>
                </a:stretch>
              </a:blipFill>
            </p:spPr>
            <p:txBody>
              <a:bodyPr/>
              <a:lstStyle/>
              <a:p>
                <a:r>
                  <a:rPr lang="ja-JP" altLang="en-US">
                    <a:noFill/>
                  </a:rPr>
                  <a:t> </a:t>
                </a:r>
              </a:p>
            </p:txBody>
          </p:sp>
        </mc:Fallback>
      </mc:AlternateContent>
      <p:sp>
        <p:nvSpPr>
          <p:cNvPr id="10" name="テキスト ボックス 9"/>
          <p:cNvSpPr txBox="1"/>
          <p:nvPr/>
        </p:nvSpPr>
        <p:spPr>
          <a:xfrm>
            <a:off x="1487536" y="5593949"/>
            <a:ext cx="6720293" cy="1003701"/>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[5</a:t>
            </a:r>
            <a:r>
              <a:rPr lang="en-US" altLang="ja-JP" sz="1200" dirty="0"/>
              <a:t>] </a:t>
            </a:r>
            <a:r>
              <a:rPr lang="en-US" altLang="ja-JP" sz="1200" dirty="0" smtClean="0"/>
              <a:t>Y. Yamanaka</a:t>
            </a:r>
            <a:r>
              <a:rPr lang="en-US" altLang="ja-JP" sz="1200" dirty="0"/>
              <a:t>, </a:t>
            </a:r>
            <a:r>
              <a:rPr lang="en-US" altLang="ja-JP" sz="1200" dirty="0" smtClean="0"/>
              <a:t>E. Choi</a:t>
            </a:r>
            <a:r>
              <a:rPr lang="en-US" altLang="ja-JP" sz="1200" dirty="0"/>
              <a:t>, </a:t>
            </a:r>
            <a:r>
              <a:rPr lang="en-US" altLang="ja-JP" sz="1200" dirty="0" smtClean="0"/>
              <a:t>N. </a:t>
            </a:r>
            <a:r>
              <a:rPr lang="en-US" altLang="ja-JP" sz="1200" dirty="0"/>
              <a:t>Yoshida, </a:t>
            </a:r>
            <a:r>
              <a:rPr lang="en-US" altLang="ja-JP" sz="1200" dirty="0" smtClean="0"/>
              <a:t>K. Inoue:: </a:t>
            </a:r>
            <a:r>
              <a:rPr lang="en-US" altLang="ja-JP" sz="1200" dirty="0"/>
              <a:t>A high speed function clone </a:t>
            </a:r>
            <a:r>
              <a:rPr lang="en-US" altLang="ja-JP" sz="1200" dirty="0" smtClean="0"/>
              <a:t>detection </a:t>
            </a:r>
            <a:r>
              <a:rPr lang="fr-FR" altLang="ja-JP" sz="1200" dirty="0" smtClean="0"/>
              <a:t>based </a:t>
            </a:r>
            <a:r>
              <a:rPr lang="fr-FR" altLang="ja-JP" sz="1200" dirty="0"/>
              <a:t>on information retrieval technique. IPSJ Journal 55(10), </a:t>
            </a:r>
            <a:r>
              <a:rPr lang="fr-FR" altLang="ja-JP" sz="1200" dirty="0" smtClean="0"/>
              <a:t>2245–2255 </a:t>
            </a:r>
            <a:r>
              <a:rPr lang="en-US" altLang="ja-JP" sz="1200" dirty="0" smtClean="0"/>
              <a:t>(2014</a:t>
            </a:r>
            <a:r>
              <a:rPr lang="en-US" altLang="ja-JP" sz="1200" dirty="0"/>
              <a:t>), in </a:t>
            </a:r>
            <a:r>
              <a:rPr lang="en-US" altLang="ja-JP" sz="1200" dirty="0" smtClean="0"/>
              <a:t>Japanese</a:t>
            </a:r>
          </a:p>
          <a:p>
            <a:r>
              <a:rPr lang="en-US" altLang="ja-JP" sz="1200" dirty="0" smtClean="0"/>
              <a:t>[6]  E. </a:t>
            </a:r>
            <a:r>
              <a:rPr lang="en-US" altLang="ja-JP" sz="1200" dirty="0" err="1" smtClean="0"/>
              <a:t>Tempero</a:t>
            </a:r>
            <a:r>
              <a:rPr lang="en-US" altLang="ja-JP" sz="1200" dirty="0"/>
              <a:t>, </a:t>
            </a:r>
            <a:r>
              <a:rPr lang="en-US" altLang="ja-JP" sz="1200" dirty="0" smtClean="0"/>
              <a:t>C. </a:t>
            </a:r>
            <a:r>
              <a:rPr lang="en-US" altLang="ja-JP" sz="1200" dirty="0" err="1" smtClean="0"/>
              <a:t>Anslow</a:t>
            </a:r>
            <a:r>
              <a:rPr lang="en-US" altLang="ja-JP" sz="1200" dirty="0"/>
              <a:t>, </a:t>
            </a:r>
            <a:r>
              <a:rPr lang="en-US" altLang="ja-JP" sz="1200" dirty="0" smtClean="0"/>
              <a:t>J. Dietrich</a:t>
            </a:r>
            <a:r>
              <a:rPr lang="en-US" altLang="ja-JP" sz="1200" dirty="0"/>
              <a:t>, </a:t>
            </a:r>
            <a:r>
              <a:rPr lang="en-US" altLang="ja-JP" sz="1200" dirty="0" smtClean="0"/>
              <a:t>T, Han</a:t>
            </a:r>
            <a:r>
              <a:rPr lang="en-US" altLang="ja-JP" sz="1200" dirty="0"/>
              <a:t>, </a:t>
            </a:r>
            <a:r>
              <a:rPr lang="en-US" altLang="ja-JP" sz="1200" dirty="0" smtClean="0"/>
              <a:t>J. Li</a:t>
            </a:r>
            <a:r>
              <a:rPr lang="en-US" altLang="ja-JP" sz="1200" dirty="0"/>
              <a:t>, </a:t>
            </a:r>
            <a:r>
              <a:rPr lang="en-US" altLang="ja-JP" sz="1200" dirty="0" smtClean="0"/>
              <a:t>M. </a:t>
            </a:r>
            <a:r>
              <a:rPr lang="en-US" altLang="ja-JP" sz="1200" dirty="0" err="1" smtClean="0"/>
              <a:t>Lumpe</a:t>
            </a:r>
            <a:r>
              <a:rPr lang="en-US" altLang="ja-JP" sz="1200" dirty="0"/>
              <a:t>, Hayden Melton, and James Noble. The </a:t>
            </a:r>
            <a:r>
              <a:rPr lang="en-US" altLang="ja-JP" sz="1200" dirty="0" err="1"/>
              <a:t>qualitas</a:t>
            </a:r>
            <a:r>
              <a:rPr lang="en-US" altLang="ja-JP" sz="1200" dirty="0"/>
              <a:t> corpus: a curated collection of java code for empirical studies. In Proc. of </a:t>
            </a:r>
            <a:r>
              <a:rPr lang="en-US" altLang="ja-JP" sz="1200" dirty="0" smtClean="0"/>
              <a:t>APSEC, </a:t>
            </a:r>
            <a:r>
              <a:rPr lang="en-US" altLang="ja-JP" sz="1200" dirty="0"/>
              <a:t>pp. 336–345, 2010.</a:t>
            </a:r>
          </a:p>
          <a:p>
            <a:endParaRPr kumimoji="1" lang="ja-JP" altLang="en-US" sz="1200" dirty="0"/>
          </a:p>
        </p:txBody>
      </p:sp>
    </p:spTree>
    <p:extLst>
      <p:ext uri="{BB962C8B-B14F-4D97-AF65-F5344CB8AC3E}">
        <p14:creationId xmlns:p14="http://schemas.microsoft.com/office/powerpoint/2010/main" val="4628215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Motivation of this Study</a:t>
            </a:r>
            <a:endParaRPr kumimoji="1" lang="ja-JP" altLang="en-US" dirty="0"/>
          </a:p>
        </p:txBody>
      </p:sp>
      <p:sp>
        <p:nvSpPr>
          <p:cNvPr id="3" name="コンテンツ プレースホルダー 2"/>
          <p:cNvSpPr>
            <a:spLocks noGrp="1"/>
          </p:cNvSpPr>
          <p:nvPr>
            <p:ph idx="1"/>
          </p:nvPr>
        </p:nvSpPr>
        <p:spPr>
          <a:xfrm>
            <a:off x="457200" y="1600200"/>
            <a:ext cx="8686800" cy="1284195"/>
          </a:xfrm>
        </p:spPr>
        <p:txBody>
          <a:bodyPr/>
          <a:lstStyle/>
          <a:p>
            <a:r>
              <a:rPr lang="en-US" altLang="ja-JP" sz="2400" dirty="0" smtClean="0"/>
              <a:t>Developers </a:t>
            </a:r>
            <a:r>
              <a:rPr lang="en-US" altLang="ja-JP" sz="2400" dirty="0" smtClean="0"/>
              <a:t>frequently</a:t>
            </a:r>
            <a:r>
              <a:rPr lang="en-US" altLang="ja-JP" sz="2400" dirty="0" smtClean="0"/>
              <a:t> </a:t>
            </a:r>
            <a:r>
              <a:rPr lang="en-US" altLang="ja-JP" sz="2400" dirty="0" smtClean="0"/>
              <a:t>perform</a:t>
            </a:r>
            <a:r>
              <a:rPr lang="en-US" altLang="ja-JP" sz="2400" dirty="0" smtClean="0"/>
              <a:t> </a:t>
            </a:r>
            <a:r>
              <a:rPr lang="en-US" altLang="ja-JP" sz="2400" dirty="0" smtClean="0"/>
              <a:t>a query-based search for similar code </a:t>
            </a:r>
            <a:r>
              <a:rPr lang="en-US" altLang="ja-JP" sz="2400" dirty="0" smtClean="0"/>
              <a:t>fragment.</a:t>
            </a:r>
            <a:endParaRPr lang="en-US" altLang="ja-JP" sz="2400" dirty="0" smtClean="0"/>
          </a:p>
          <a:p>
            <a:endParaRPr lang="en-US" altLang="ja-JP" sz="2400" dirty="0"/>
          </a:p>
          <a:p>
            <a:endParaRPr lang="en-US" altLang="ja-JP" sz="2400" dirty="0" smtClean="0"/>
          </a:p>
          <a:p>
            <a:endParaRPr lang="en-US" altLang="ja-JP" sz="2400" dirty="0"/>
          </a:p>
          <a:p>
            <a:endParaRPr lang="en-US" altLang="ja-JP" sz="2400" dirty="0" smtClean="0"/>
          </a:p>
          <a:p>
            <a:endParaRPr lang="en-US" altLang="ja-JP" sz="2400" dirty="0"/>
          </a:p>
          <a:p>
            <a:endParaRPr lang="en-US" altLang="ja-JP" sz="2400" dirty="0" smtClean="0"/>
          </a:p>
        </p:txBody>
      </p:sp>
      <p:sp>
        <p:nvSpPr>
          <p:cNvPr id="4" name="スライド番号プレースホルダー 3"/>
          <p:cNvSpPr>
            <a:spLocks noGrp="1"/>
          </p:cNvSpPr>
          <p:nvPr>
            <p:ph type="sldNum" sz="quarter" idx="12"/>
          </p:nvPr>
        </p:nvSpPr>
        <p:spPr>
          <a:xfrm>
            <a:off x="7614265" y="6485703"/>
            <a:ext cx="1150938" cy="288925"/>
          </a:xfrm>
        </p:spPr>
        <p:txBody>
          <a:bodyPr/>
          <a:lstStyle/>
          <a:p>
            <a:fld id="{9F5033E9-932D-4E41-95C3-341F9A6DAE17}" type="slidenum">
              <a:rPr lang="en-US" altLang="ja-JP" smtClean="0"/>
              <a:pPr/>
              <a:t>14</a:t>
            </a:fld>
            <a:endParaRPr lang="en-US" altLang="ja-JP"/>
          </a:p>
        </p:txBody>
      </p:sp>
      <p:pic>
        <p:nvPicPr>
          <p:cNvPr id="44" name="図 43"/>
          <p:cNvPicPr>
            <a:picLocks noChangeAspect="1"/>
          </p:cNvPicPr>
          <p:nvPr/>
        </p:nvPicPr>
        <p:blipFill>
          <a:blip r:embed="rId3"/>
          <a:stretch>
            <a:fillRect/>
          </a:stretch>
        </p:blipFill>
        <p:spPr>
          <a:xfrm>
            <a:off x="152325" y="3799315"/>
            <a:ext cx="985370" cy="767629"/>
          </a:xfrm>
          <a:prstGeom prst="rect">
            <a:avLst/>
          </a:prstGeom>
        </p:spPr>
      </p:pic>
      <p:sp>
        <p:nvSpPr>
          <p:cNvPr id="71" name="円/楕円 70"/>
          <p:cNvSpPr/>
          <p:nvPr/>
        </p:nvSpPr>
        <p:spPr>
          <a:xfrm>
            <a:off x="2384615" y="3541611"/>
            <a:ext cx="1013365" cy="3048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400" dirty="0" smtClean="0"/>
              <a:t>extract</a:t>
            </a:r>
            <a:endParaRPr kumimoji="1" lang="ja-JP" altLang="en-US" sz="1400" dirty="0"/>
          </a:p>
        </p:txBody>
      </p:sp>
      <p:sp>
        <p:nvSpPr>
          <p:cNvPr id="72" name="メモ 71"/>
          <p:cNvSpPr/>
          <p:nvPr/>
        </p:nvSpPr>
        <p:spPr>
          <a:xfrm>
            <a:off x="3463092" y="3077112"/>
            <a:ext cx="749300" cy="316006"/>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73" name="直線コネクタ 72"/>
          <p:cNvCxnSpPr/>
          <p:nvPr/>
        </p:nvCxnSpPr>
        <p:spPr>
          <a:xfrm flipV="1">
            <a:off x="3593964" y="3190054"/>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74" name="直線コネクタ 73"/>
          <p:cNvCxnSpPr/>
          <p:nvPr/>
        </p:nvCxnSpPr>
        <p:spPr>
          <a:xfrm flipV="1">
            <a:off x="3599607" y="3342454"/>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75" name="テキスト ボックス 74"/>
          <p:cNvSpPr txBox="1"/>
          <p:nvPr/>
        </p:nvSpPr>
        <p:spPr>
          <a:xfrm>
            <a:off x="3463092" y="2693784"/>
            <a:ext cx="761747" cy="369332"/>
          </a:xfrm>
          <a:prstGeom prst="rect">
            <a:avLst/>
          </a:prstGeom>
          <a:noFill/>
        </p:spPr>
        <p:txBody>
          <a:bodyPr wrap="none" rtlCol="0">
            <a:spAutoFit/>
          </a:bodyPr>
          <a:lstStyle/>
          <a:p>
            <a:pPr algn="ctr"/>
            <a:r>
              <a:rPr lang="en-US" altLang="ja-JP" dirty="0" smtClean="0"/>
              <a:t>query</a:t>
            </a:r>
            <a:endParaRPr kumimoji="1" lang="ja-JP" altLang="en-US" dirty="0"/>
          </a:p>
        </p:txBody>
      </p:sp>
      <p:sp>
        <p:nvSpPr>
          <p:cNvPr id="76" name="メモ 75"/>
          <p:cNvSpPr/>
          <p:nvPr/>
        </p:nvSpPr>
        <p:spPr>
          <a:xfrm>
            <a:off x="1184845" y="3545862"/>
            <a:ext cx="914400" cy="674644"/>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77" name="直線コネクタ 76"/>
          <p:cNvCxnSpPr/>
          <p:nvPr/>
        </p:nvCxnSpPr>
        <p:spPr>
          <a:xfrm flipV="1">
            <a:off x="1365468" y="3651694"/>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78" name="直線コネクタ 77"/>
          <p:cNvCxnSpPr/>
          <p:nvPr/>
        </p:nvCxnSpPr>
        <p:spPr>
          <a:xfrm flipV="1">
            <a:off x="1371111" y="3804094"/>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79" name="直線コネクタ 78"/>
          <p:cNvCxnSpPr/>
          <p:nvPr/>
        </p:nvCxnSpPr>
        <p:spPr>
          <a:xfrm flipV="1">
            <a:off x="1376754" y="3956494"/>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80" name="直線コネクタ 79"/>
          <p:cNvCxnSpPr/>
          <p:nvPr/>
        </p:nvCxnSpPr>
        <p:spPr>
          <a:xfrm flipV="1">
            <a:off x="1382397" y="4108894"/>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81" name="メモ 80"/>
          <p:cNvSpPr/>
          <p:nvPr/>
        </p:nvSpPr>
        <p:spPr>
          <a:xfrm>
            <a:off x="1337245" y="3698262"/>
            <a:ext cx="914400" cy="674644"/>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82" name="直線コネクタ 81"/>
          <p:cNvCxnSpPr/>
          <p:nvPr/>
        </p:nvCxnSpPr>
        <p:spPr>
          <a:xfrm flipV="1">
            <a:off x="1517868" y="3804094"/>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83" name="直線コネクタ 82"/>
          <p:cNvCxnSpPr/>
          <p:nvPr/>
        </p:nvCxnSpPr>
        <p:spPr>
          <a:xfrm flipV="1">
            <a:off x="1523511" y="3956494"/>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84" name="直線コネクタ 83"/>
          <p:cNvCxnSpPr/>
          <p:nvPr/>
        </p:nvCxnSpPr>
        <p:spPr>
          <a:xfrm flipV="1">
            <a:off x="1529154" y="4108894"/>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85" name="直線コネクタ 84"/>
          <p:cNvCxnSpPr/>
          <p:nvPr/>
        </p:nvCxnSpPr>
        <p:spPr>
          <a:xfrm flipV="1">
            <a:off x="1534797" y="4261294"/>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86" name="メモ 85"/>
          <p:cNvSpPr/>
          <p:nvPr/>
        </p:nvSpPr>
        <p:spPr>
          <a:xfrm>
            <a:off x="1489645" y="3850662"/>
            <a:ext cx="914400" cy="674644"/>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87" name="直線コネクタ 86"/>
          <p:cNvCxnSpPr/>
          <p:nvPr/>
        </p:nvCxnSpPr>
        <p:spPr>
          <a:xfrm flipV="1">
            <a:off x="1670268" y="3956494"/>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88" name="直線コネクタ 87"/>
          <p:cNvCxnSpPr/>
          <p:nvPr/>
        </p:nvCxnSpPr>
        <p:spPr>
          <a:xfrm flipV="1">
            <a:off x="1675911" y="4108894"/>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89" name="直線コネクタ 88"/>
          <p:cNvCxnSpPr/>
          <p:nvPr/>
        </p:nvCxnSpPr>
        <p:spPr>
          <a:xfrm flipV="1">
            <a:off x="1681554" y="4261294"/>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90" name="直線コネクタ 89"/>
          <p:cNvCxnSpPr/>
          <p:nvPr/>
        </p:nvCxnSpPr>
        <p:spPr>
          <a:xfrm flipV="1">
            <a:off x="1687197" y="4413694"/>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91" name="テキスト ボックス 90"/>
          <p:cNvSpPr txBox="1"/>
          <p:nvPr/>
        </p:nvSpPr>
        <p:spPr>
          <a:xfrm>
            <a:off x="1162732" y="4485390"/>
            <a:ext cx="1274709" cy="646331"/>
          </a:xfrm>
          <a:prstGeom prst="rect">
            <a:avLst/>
          </a:prstGeom>
          <a:noFill/>
        </p:spPr>
        <p:txBody>
          <a:bodyPr wrap="none" rtlCol="0">
            <a:spAutoFit/>
          </a:bodyPr>
          <a:lstStyle/>
          <a:p>
            <a:pPr algn="ctr"/>
            <a:r>
              <a:rPr lang="en-US" altLang="ja-JP" dirty="0" smtClean="0"/>
              <a:t>Subject</a:t>
            </a:r>
          </a:p>
          <a:p>
            <a:pPr algn="ctr"/>
            <a:r>
              <a:rPr lang="en-US" altLang="ja-JP" dirty="0" smtClean="0"/>
              <a:t>Source file</a:t>
            </a:r>
          </a:p>
        </p:txBody>
      </p:sp>
      <p:sp>
        <p:nvSpPr>
          <p:cNvPr id="92" name="円/楕円 91"/>
          <p:cNvSpPr/>
          <p:nvPr/>
        </p:nvSpPr>
        <p:spPr>
          <a:xfrm>
            <a:off x="3821252" y="3809538"/>
            <a:ext cx="2230896" cy="733331"/>
          </a:xfrm>
          <a:prstGeom prst="ellipse">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Code clone detection tool</a:t>
            </a:r>
            <a:endParaRPr kumimoji="1" lang="ja-JP" altLang="en-US" dirty="0"/>
          </a:p>
        </p:txBody>
      </p:sp>
      <p:sp>
        <p:nvSpPr>
          <p:cNvPr id="93" name="メモ 92"/>
          <p:cNvSpPr/>
          <p:nvPr/>
        </p:nvSpPr>
        <p:spPr>
          <a:xfrm>
            <a:off x="7294124" y="4018201"/>
            <a:ext cx="749300" cy="316006"/>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94" name="直線コネクタ 93"/>
          <p:cNvCxnSpPr/>
          <p:nvPr/>
        </p:nvCxnSpPr>
        <p:spPr>
          <a:xfrm flipV="1">
            <a:off x="7446759" y="4089918"/>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95" name="直線コネクタ 94"/>
          <p:cNvCxnSpPr/>
          <p:nvPr/>
        </p:nvCxnSpPr>
        <p:spPr>
          <a:xfrm flipV="1">
            <a:off x="7452402" y="4242318"/>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96" name="メモ 95"/>
          <p:cNvSpPr/>
          <p:nvPr/>
        </p:nvSpPr>
        <p:spPr>
          <a:xfrm>
            <a:off x="7446524" y="4170601"/>
            <a:ext cx="749300" cy="316006"/>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97" name="直線コネクタ 96"/>
          <p:cNvCxnSpPr/>
          <p:nvPr/>
        </p:nvCxnSpPr>
        <p:spPr>
          <a:xfrm flipV="1">
            <a:off x="7599159" y="4242318"/>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98" name="直線コネクタ 97"/>
          <p:cNvCxnSpPr/>
          <p:nvPr/>
        </p:nvCxnSpPr>
        <p:spPr>
          <a:xfrm flipV="1">
            <a:off x="7604802" y="4394718"/>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99" name="メモ 98"/>
          <p:cNvSpPr/>
          <p:nvPr/>
        </p:nvSpPr>
        <p:spPr>
          <a:xfrm>
            <a:off x="7598924" y="4323001"/>
            <a:ext cx="749300" cy="316006"/>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00" name="直線コネクタ 99"/>
          <p:cNvCxnSpPr/>
          <p:nvPr/>
        </p:nvCxnSpPr>
        <p:spPr>
          <a:xfrm flipV="1">
            <a:off x="7751559" y="4394718"/>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101" name="直線コネクタ 100"/>
          <p:cNvCxnSpPr/>
          <p:nvPr/>
        </p:nvCxnSpPr>
        <p:spPr>
          <a:xfrm flipV="1">
            <a:off x="7757202" y="4547118"/>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102" name="テキスト ボックス 101"/>
          <p:cNvSpPr txBox="1"/>
          <p:nvPr/>
        </p:nvSpPr>
        <p:spPr>
          <a:xfrm>
            <a:off x="7063523" y="3328528"/>
            <a:ext cx="1454244" cy="646331"/>
          </a:xfrm>
          <a:prstGeom prst="rect">
            <a:avLst/>
          </a:prstGeom>
          <a:noFill/>
        </p:spPr>
        <p:txBody>
          <a:bodyPr wrap="none" rtlCol="0">
            <a:spAutoFit/>
          </a:bodyPr>
          <a:lstStyle/>
          <a:p>
            <a:pPr algn="ctr"/>
            <a:r>
              <a:rPr lang="en-US" altLang="ja-JP" dirty="0" smtClean="0"/>
              <a:t>Similar code</a:t>
            </a:r>
          </a:p>
          <a:p>
            <a:pPr algn="ctr"/>
            <a:r>
              <a:rPr lang="en-US" altLang="ja-JP" dirty="0" smtClean="0"/>
              <a:t>fragments</a:t>
            </a:r>
            <a:endParaRPr kumimoji="1" lang="en-US" altLang="ja-JP" dirty="0" smtClean="0"/>
          </a:p>
        </p:txBody>
      </p:sp>
      <p:sp>
        <p:nvSpPr>
          <p:cNvPr id="103" name="角丸四角形吹き出し 102"/>
          <p:cNvSpPr/>
          <p:nvPr/>
        </p:nvSpPr>
        <p:spPr>
          <a:xfrm>
            <a:off x="6482137" y="4934113"/>
            <a:ext cx="2558815" cy="530956"/>
          </a:xfrm>
          <a:prstGeom prst="wedgeRoundRectCallout">
            <a:avLst>
              <a:gd name="adj1" fmla="val -820"/>
              <a:gd name="adj2" fmla="val -95257"/>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Inspect the </a:t>
            </a:r>
          </a:p>
          <a:p>
            <a:pPr algn="ctr"/>
            <a:r>
              <a:rPr lang="en-US" altLang="ja-JP" dirty="0" smtClean="0">
                <a:solidFill>
                  <a:schemeClr val="tx1"/>
                </a:solidFill>
              </a:rPr>
              <a:t>existence of </a:t>
            </a:r>
            <a:r>
              <a:rPr lang="en-US" altLang="ja-JP" dirty="0">
                <a:solidFill>
                  <a:schemeClr val="tx1"/>
                </a:solidFill>
              </a:rPr>
              <a:t>a</a:t>
            </a:r>
            <a:r>
              <a:rPr lang="en-US" altLang="ja-JP" dirty="0" smtClean="0">
                <a:solidFill>
                  <a:schemeClr val="tx1"/>
                </a:solidFill>
              </a:rPr>
              <a:t> defect</a:t>
            </a:r>
            <a:endParaRPr kumimoji="1" lang="ja-JP" altLang="en-US" dirty="0">
              <a:solidFill>
                <a:schemeClr val="tx1"/>
              </a:solidFill>
            </a:endParaRPr>
          </a:p>
        </p:txBody>
      </p:sp>
      <p:cxnSp>
        <p:nvCxnSpPr>
          <p:cNvPr id="39" name="直線矢印コネクタ 38"/>
          <p:cNvCxnSpPr>
            <a:stCxn id="92" idx="6"/>
            <a:endCxn id="93" idx="1"/>
          </p:cNvCxnSpPr>
          <p:nvPr/>
        </p:nvCxnSpPr>
        <p:spPr>
          <a:xfrm>
            <a:off x="6052148" y="4176204"/>
            <a:ext cx="1241976" cy="0"/>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12" name="角丸四角形 111"/>
          <p:cNvSpPr/>
          <p:nvPr/>
        </p:nvSpPr>
        <p:spPr>
          <a:xfrm>
            <a:off x="1534799" y="4044560"/>
            <a:ext cx="767644" cy="27713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角丸四角形吹き出し 44"/>
          <p:cNvSpPr/>
          <p:nvPr/>
        </p:nvSpPr>
        <p:spPr>
          <a:xfrm>
            <a:off x="234264" y="3133185"/>
            <a:ext cx="2567207" cy="358978"/>
          </a:xfrm>
          <a:prstGeom prst="wedgeRoundRectCallout">
            <a:avLst>
              <a:gd name="adj1" fmla="val -344"/>
              <a:gd name="adj2" fmla="val 217752"/>
              <a:gd name="adj3" fmla="val 16667"/>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Developer finds defect</a:t>
            </a:r>
            <a:endParaRPr kumimoji="1" lang="ja-JP" altLang="en-US" dirty="0">
              <a:solidFill>
                <a:schemeClr val="tx1"/>
              </a:solidFill>
            </a:endParaRPr>
          </a:p>
        </p:txBody>
      </p:sp>
      <p:cxnSp>
        <p:nvCxnSpPr>
          <p:cNvPr id="120" name="直線矢印コネクタ 119"/>
          <p:cNvCxnSpPr>
            <a:endCxn id="71" idx="3"/>
          </p:cNvCxnSpPr>
          <p:nvPr/>
        </p:nvCxnSpPr>
        <p:spPr>
          <a:xfrm flipV="1">
            <a:off x="2193905" y="3801774"/>
            <a:ext cx="339114" cy="21394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2" name="直線矢印コネクタ 121"/>
          <p:cNvCxnSpPr/>
          <p:nvPr/>
        </p:nvCxnSpPr>
        <p:spPr>
          <a:xfrm flipV="1">
            <a:off x="3035548" y="3250512"/>
            <a:ext cx="420172" cy="2868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直線矢印コネクタ 125"/>
          <p:cNvCxnSpPr>
            <a:stCxn id="72" idx="2"/>
          </p:cNvCxnSpPr>
          <p:nvPr/>
        </p:nvCxnSpPr>
        <p:spPr>
          <a:xfrm>
            <a:off x="3837742" y="3393118"/>
            <a:ext cx="771565" cy="45329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8" name="直線矢印コネクタ 127"/>
          <p:cNvCxnSpPr>
            <a:stCxn id="86" idx="3"/>
            <a:endCxn id="92" idx="2"/>
          </p:cNvCxnSpPr>
          <p:nvPr/>
        </p:nvCxnSpPr>
        <p:spPr>
          <a:xfrm flipV="1">
            <a:off x="2404045" y="4176204"/>
            <a:ext cx="1417207" cy="11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8" name="図 7"/>
          <p:cNvPicPr>
            <a:picLocks noChangeAspect="1"/>
          </p:cNvPicPr>
          <p:nvPr/>
        </p:nvPicPr>
        <p:blipFill>
          <a:blip r:embed="rId4"/>
          <a:stretch>
            <a:fillRect/>
          </a:stretch>
        </p:blipFill>
        <p:spPr>
          <a:xfrm>
            <a:off x="1653330" y="4067344"/>
            <a:ext cx="592671" cy="238485"/>
          </a:xfrm>
          <a:prstGeom prst="rect">
            <a:avLst/>
          </a:prstGeom>
        </p:spPr>
      </p:pic>
    </p:spTree>
    <p:extLst>
      <p:ext uri="{BB962C8B-B14F-4D97-AF65-F5344CB8AC3E}">
        <p14:creationId xmlns:p14="http://schemas.microsoft.com/office/powerpoint/2010/main" val="3909318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500"/>
                                        <p:tgtEl>
                                          <p:spTgt spid="45"/>
                                        </p:tgtEl>
                                      </p:cBhvr>
                                    </p:animEffect>
                                  </p:childTnLst>
                                </p:cTn>
                              </p:par>
                              <p:par>
                                <p:cTn id="8" presetID="10" presetClass="entr" presetSubtype="0" fill="hold" nodeType="withEffect">
                                  <p:stCondLst>
                                    <p:cond delay="0"/>
                                  </p:stCondLst>
                                  <p:childTnLst>
                                    <p:set>
                                      <p:cBhvr>
                                        <p:cTn id="9" dur="1" fill="hold">
                                          <p:stCondLst>
                                            <p:cond delay="0"/>
                                          </p:stCondLst>
                                        </p:cTn>
                                        <p:tgtEl>
                                          <p:spTgt spid="44"/>
                                        </p:tgtEl>
                                        <p:attrNameLst>
                                          <p:attrName>style.visibility</p:attrName>
                                        </p:attrNameLst>
                                      </p:cBhvr>
                                      <p:to>
                                        <p:strVal val="visible"/>
                                      </p:to>
                                    </p:set>
                                    <p:animEffect transition="in" filter="fade">
                                      <p:cBhvr>
                                        <p:cTn id="10" dur="500"/>
                                        <p:tgtEl>
                                          <p:spTgt spid="4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2"/>
                                        </p:tgtEl>
                                        <p:attrNameLst>
                                          <p:attrName>style.visibility</p:attrName>
                                        </p:attrNameLst>
                                      </p:cBhvr>
                                      <p:to>
                                        <p:strVal val="visible"/>
                                      </p:to>
                                    </p:set>
                                    <p:animEffect transition="in" filter="fade">
                                      <p:cBhvr>
                                        <p:cTn id="13" dur="500"/>
                                        <p:tgtEl>
                                          <p:spTgt spid="112"/>
                                        </p:tgtEl>
                                      </p:cBhvr>
                                    </p:animEffect>
                                  </p:childTnLst>
                                </p:cTn>
                              </p:par>
                              <p:par>
                                <p:cTn id="14" presetID="10" presetClass="entr" presetSubtype="0"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20"/>
                                        </p:tgtEl>
                                        <p:attrNameLst>
                                          <p:attrName>style.visibility</p:attrName>
                                        </p:attrNameLst>
                                      </p:cBhvr>
                                      <p:to>
                                        <p:strVal val="visible"/>
                                      </p:to>
                                    </p:set>
                                    <p:animEffect transition="in" filter="fade">
                                      <p:cBhvr>
                                        <p:cTn id="21" dur="500"/>
                                        <p:tgtEl>
                                          <p:spTgt spid="12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71"/>
                                        </p:tgtEl>
                                        <p:attrNameLst>
                                          <p:attrName>style.visibility</p:attrName>
                                        </p:attrNameLst>
                                      </p:cBhvr>
                                      <p:to>
                                        <p:strVal val="visible"/>
                                      </p:to>
                                    </p:set>
                                    <p:animEffect transition="in" filter="fade">
                                      <p:cBhvr>
                                        <p:cTn id="24" dur="500"/>
                                        <p:tgtEl>
                                          <p:spTgt spid="71"/>
                                        </p:tgtEl>
                                      </p:cBhvr>
                                    </p:animEffect>
                                  </p:childTnLst>
                                </p:cTn>
                              </p:par>
                              <p:par>
                                <p:cTn id="25" presetID="10" presetClass="entr" presetSubtype="0" fill="hold" nodeType="withEffect">
                                  <p:stCondLst>
                                    <p:cond delay="0"/>
                                  </p:stCondLst>
                                  <p:childTnLst>
                                    <p:set>
                                      <p:cBhvr>
                                        <p:cTn id="26" dur="1" fill="hold">
                                          <p:stCondLst>
                                            <p:cond delay="0"/>
                                          </p:stCondLst>
                                        </p:cTn>
                                        <p:tgtEl>
                                          <p:spTgt spid="122"/>
                                        </p:tgtEl>
                                        <p:attrNameLst>
                                          <p:attrName>style.visibility</p:attrName>
                                        </p:attrNameLst>
                                      </p:cBhvr>
                                      <p:to>
                                        <p:strVal val="visible"/>
                                      </p:to>
                                    </p:set>
                                    <p:animEffect transition="in" filter="fade">
                                      <p:cBhvr>
                                        <p:cTn id="27" dur="500"/>
                                        <p:tgtEl>
                                          <p:spTgt spid="122"/>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72"/>
                                        </p:tgtEl>
                                        <p:attrNameLst>
                                          <p:attrName>style.visibility</p:attrName>
                                        </p:attrNameLst>
                                      </p:cBhvr>
                                      <p:to>
                                        <p:strVal val="visible"/>
                                      </p:to>
                                    </p:set>
                                    <p:animEffect transition="in" filter="fade">
                                      <p:cBhvr>
                                        <p:cTn id="30" dur="500"/>
                                        <p:tgtEl>
                                          <p:spTgt spid="72"/>
                                        </p:tgtEl>
                                      </p:cBhvr>
                                    </p:animEffect>
                                  </p:childTnLst>
                                </p:cTn>
                              </p:par>
                              <p:par>
                                <p:cTn id="31" presetID="10" presetClass="entr" presetSubtype="0" fill="hold" nodeType="withEffect">
                                  <p:stCondLst>
                                    <p:cond delay="0"/>
                                  </p:stCondLst>
                                  <p:childTnLst>
                                    <p:set>
                                      <p:cBhvr>
                                        <p:cTn id="32" dur="1" fill="hold">
                                          <p:stCondLst>
                                            <p:cond delay="0"/>
                                          </p:stCondLst>
                                        </p:cTn>
                                        <p:tgtEl>
                                          <p:spTgt spid="74"/>
                                        </p:tgtEl>
                                        <p:attrNameLst>
                                          <p:attrName>style.visibility</p:attrName>
                                        </p:attrNameLst>
                                      </p:cBhvr>
                                      <p:to>
                                        <p:strVal val="visible"/>
                                      </p:to>
                                    </p:set>
                                    <p:animEffect transition="in" filter="fade">
                                      <p:cBhvr>
                                        <p:cTn id="33" dur="500"/>
                                        <p:tgtEl>
                                          <p:spTgt spid="74"/>
                                        </p:tgtEl>
                                      </p:cBhvr>
                                    </p:animEffect>
                                  </p:childTnLst>
                                </p:cTn>
                              </p:par>
                              <p:par>
                                <p:cTn id="34" presetID="10" presetClass="entr" presetSubtype="0" fill="hold" nodeType="withEffect">
                                  <p:stCondLst>
                                    <p:cond delay="0"/>
                                  </p:stCondLst>
                                  <p:childTnLst>
                                    <p:set>
                                      <p:cBhvr>
                                        <p:cTn id="35" dur="1" fill="hold">
                                          <p:stCondLst>
                                            <p:cond delay="0"/>
                                          </p:stCondLst>
                                        </p:cTn>
                                        <p:tgtEl>
                                          <p:spTgt spid="73"/>
                                        </p:tgtEl>
                                        <p:attrNameLst>
                                          <p:attrName>style.visibility</p:attrName>
                                        </p:attrNameLst>
                                      </p:cBhvr>
                                      <p:to>
                                        <p:strVal val="visible"/>
                                      </p:to>
                                    </p:set>
                                    <p:animEffect transition="in" filter="fade">
                                      <p:cBhvr>
                                        <p:cTn id="36" dur="500"/>
                                        <p:tgtEl>
                                          <p:spTgt spid="73"/>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75"/>
                                        </p:tgtEl>
                                        <p:attrNameLst>
                                          <p:attrName>style.visibility</p:attrName>
                                        </p:attrNameLst>
                                      </p:cBhvr>
                                      <p:to>
                                        <p:strVal val="visible"/>
                                      </p:to>
                                    </p:set>
                                    <p:animEffect transition="in" filter="fade">
                                      <p:cBhvr>
                                        <p:cTn id="39" dur="500"/>
                                        <p:tgtEl>
                                          <p:spTgt spid="75"/>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28"/>
                                        </p:tgtEl>
                                        <p:attrNameLst>
                                          <p:attrName>style.visibility</p:attrName>
                                        </p:attrNameLst>
                                      </p:cBhvr>
                                      <p:to>
                                        <p:strVal val="visible"/>
                                      </p:to>
                                    </p:set>
                                    <p:animEffect transition="in" filter="fade">
                                      <p:cBhvr>
                                        <p:cTn id="44" dur="500"/>
                                        <p:tgtEl>
                                          <p:spTgt spid="128"/>
                                        </p:tgtEl>
                                      </p:cBhvr>
                                    </p:animEffect>
                                  </p:childTnLst>
                                </p:cTn>
                              </p:par>
                              <p:par>
                                <p:cTn id="45" presetID="10" presetClass="entr" presetSubtype="0" fill="hold" nodeType="withEffect">
                                  <p:stCondLst>
                                    <p:cond delay="0"/>
                                  </p:stCondLst>
                                  <p:childTnLst>
                                    <p:set>
                                      <p:cBhvr>
                                        <p:cTn id="46" dur="1" fill="hold">
                                          <p:stCondLst>
                                            <p:cond delay="0"/>
                                          </p:stCondLst>
                                        </p:cTn>
                                        <p:tgtEl>
                                          <p:spTgt spid="126"/>
                                        </p:tgtEl>
                                        <p:attrNameLst>
                                          <p:attrName>style.visibility</p:attrName>
                                        </p:attrNameLst>
                                      </p:cBhvr>
                                      <p:to>
                                        <p:strVal val="visible"/>
                                      </p:to>
                                    </p:set>
                                    <p:animEffect transition="in" filter="fade">
                                      <p:cBhvr>
                                        <p:cTn id="47" dur="500"/>
                                        <p:tgtEl>
                                          <p:spTgt spid="126"/>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92"/>
                                        </p:tgtEl>
                                        <p:attrNameLst>
                                          <p:attrName>style.visibility</p:attrName>
                                        </p:attrNameLst>
                                      </p:cBhvr>
                                      <p:to>
                                        <p:strVal val="visible"/>
                                      </p:to>
                                    </p:set>
                                    <p:animEffect transition="in" filter="fade">
                                      <p:cBhvr>
                                        <p:cTn id="50" dur="500"/>
                                        <p:tgtEl>
                                          <p:spTgt spid="92"/>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93"/>
                                        </p:tgtEl>
                                        <p:attrNameLst>
                                          <p:attrName>style.visibility</p:attrName>
                                        </p:attrNameLst>
                                      </p:cBhvr>
                                      <p:to>
                                        <p:strVal val="visible"/>
                                      </p:to>
                                    </p:set>
                                    <p:animEffect transition="in" filter="fade">
                                      <p:cBhvr>
                                        <p:cTn id="55" dur="500"/>
                                        <p:tgtEl>
                                          <p:spTgt spid="93"/>
                                        </p:tgtEl>
                                      </p:cBhvr>
                                    </p:animEffect>
                                  </p:childTnLst>
                                </p:cTn>
                              </p:par>
                              <p:par>
                                <p:cTn id="56" presetID="10" presetClass="entr" presetSubtype="0" fill="hold" nodeType="withEffect">
                                  <p:stCondLst>
                                    <p:cond delay="0"/>
                                  </p:stCondLst>
                                  <p:childTnLst>
                                    <p:set>
                                      <p:cBhvr>
                                        <p:cTn id="57" dur="1" fill="hold">
                                          <p:stCondLst>
                                            <p:cond delay="0"/>
                                          </p:stCondLst>
                                        </p:cTn>
                                        <p:tgtEl>
                                          <p:spTgt spid="94"/>
                                        </p:tgtEl>
                                        <p:attrNameLst>
                                          <p:attrName>style.visibility</p:attrName>
                                        </p:attrNameLst>
                                      </p:cBhvr>
                                      <p:to>
                                        <p:strVal val="visible"/>
                                      </p:to>
                                    </p:set>
                                    <p:animEffect transition="in" filter="fade">
                                      <p:cBhvr>
                                        <p:cTn id="58" dur="500"/>
                                        <p:tgtEl>
                                          <p:spTgt spid="94"/>
                                        </p:tgtEl>
                                      </p:cBhvr>
                                    </p:animEffect>
                                  </p:childTnLst>
                                </p:cTn>
                              </p:par>
                              <p:par>
                                <p:cTn id="59" presetID="10" presetClass="entr" presetSubtype="0" fill="hold" nodeType="withEffect">
                                  <p:stCondLst>
                                    <p:cond delay="0"/>
                                  </p:stCondLst>
                                  <p:childTnLst>
                                    <p:set>
                                      <p:cBhvr>
                                        <p:cTn id="60" dur="1" fill="hold">
                                          <p:stCondLst>
                                            <p:cond delay="0"/>
                                          </p:stCondLst>
                                        </p:cTn>
                                        <p:tgtEl>
                                          <p:spTgt spid="95"/>
                                        </p:tgtEl>
                                        <p:attrNameLst>
                                          <p:attrName>style.visibility</p:attrName>
                                        </p:attrNameLst>
                                      </p:cBhvr>
                                      <p:to>
                                        <p:strVal val="visible"/>
                                      </p:to>
                                    </p:set>
                                    <p:animEffect transition="in" filter="fade">
                                      <p:cBhvr>
                                        <p:cTn id="61" dur="500"/>
                                        <p:tgtEl>
                                          <p:spTgt spid="95"/>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96"/>
                                        </p:tgtEl>
                                        <p:attrNameLst>
                                          <p:attrName>style.visibility</p:attrName>
                                        </p:attrNameLst>
                                      </p:cBhvr>
                                      <p:to>
                                        <p:strVal val="visible"/>
                                      </p:to>
                                    </p:set>
                                    <p:animEffect transition="in" filter="fade">
                                      <p:cBhvr>
                                        <p:cTn id="64" dur="500"/>
                                        <p:tgtEl>
                                          <p:spTgt spid="96"/>
                                        </p:tgtEl>
                                      </p:cBhvr>
                                    </p:animEffect>
                                  </p:childTnLst>
                                </p:cTn>
                              </p:par>
                              <p:par>
                                <p:cTn id="65" presetID="10" presetClass="entr" presetSubtype="0" fill="hold" nodeType="withEffect">
                                  <p:stCondLst>
                                    <p:cond delay="0"/>
                                  </p:stCondLst>
                                  <p:childTnLst>
                                    <p:set>
                                      <p:cBhvr>
                                        <p:cTn id="66" dur="1" fill="hold">
                                          <p:stCondLst>
                                            <p:cond delay="0"/>
                                          </p:stCondLst>
                                        </p:cTn>
                                        <p:tgtEl>
                                          <p:spTgt spid="97"/>
                                        </p:tgtEl>
                                        <p:attrNameLst>
                                          <p:attrName>style.visibility</p:attrName>
                                        </p:attrNameLst>
                                      </p:cBhvr>
                                      <p:to>
                                        <p:strVal val="visible"/>
                                      </p:to>
                                    </p:set>
                                    <p:animEffect transition="in" filter="fade">
                                      <p:cBhvr>
                                        <p:cTn id="67" dur="500"/>
                                        <p:tgtEl>
                                          <p:spTgt spid="97"/>
                                        </p:tgtEl>
                                      </p:cBhvr>
                                    </p:animEffect>
                                  </p:childTnLst>
                                </p:cTn>
                              </p:par>
                              <p:par>
                                <p:cTn id="68" presetID="10" presetClass="entr" presetSubtype="0" fill="hold" nodeType="withEffect">
                                  <p:stCondLst>
                                    <p:cond delay="0"/>
                                  </p:stCondLst>
                                  <p:childTnLst>
                                    <p:set>
                                      <p:cBhvr>
                                        <p:cTn id="69" dur="1" fill="hold">
                                          <p:stCondLst>
                                            <p:cond delay="0"/>
                                          </p:stCondLst>
                                        </p:cTn>
                                        <p:tgtEl>
                                          <p:spTgt spid="98"/>
                                        </p:tgtEl>
                                        <p:attrNameLst>
                                          <p:attrName>style.visibility</p:attrName>
                                        </p:attrNameLst>
                                      </p:cBhvr>
                                      <p:to>
                                        <p:strVal val="visible"/>
                                      </p:to>
                                    </p:set>
                                    <p:animEffect transition="in" filter="fade">
                                      <p:cBhvr>
                                        <p:cTn id="70" dur="500"/>
                                        <p:tgtEl>
                                          <p:spTgt spid="98"/>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99"/>
                                        </p:tgtEl>
                                        <p:attrNameLst>
                                          <p:attrName>style.visibility</p:attrName>
                                        </p:attrNameLst>
                                      </p:cBhvr>
                                      <p:to>
                                        <p:strVal val="visible"/>
                                      </p:to>
                                    </p:set>
                                    <p:animEffect transition="in" filter="fade">
                                      <p:cBhvr>
                                        <p:cTn id="73" dur="500"/>
                                        <p:tgtEl>
                                          <p:spTgt spid="99"/>
                                        </p:tgtEl>
                                      </p:cBhvr>
                                    </p:animEffect>
                                  </p:childTnLst>
                                </p:cTn>
                              </p:par>
                              <p:par>
                                <p:cTn id="74" presetID="10" presetClass="entr" presetSubtype="0" fill="hold" nodeType="withEffect">
                                  <p:stCondLst>
                                    <p:cond delay="0"/>
                                  </p:stCondLst>
                                  <p:childTnLst>
                                    <p:set>
                                      <p:cBhvr>
                                        <p:cTn id="75" dur="1" fill="hold">
                                          <p:stCondLst>
                                            <p:cond delay="0"/>
                                          </p:stCondLst>
                                        </p:cTn>
                                        <p:tgtEl>
                                          <p:spTgt spid="100"/>
                                        </p:tgtEl>
                                        <p:attrNameLst>
                                          <p:attrName>style.visibility</p:attrName>
                                        </p:attrNameLst>
                                      </p:cBhvr>
                                      <p:to>
                                        <p:strVal val="visible"/>
                                      </p:to>
                                    </p:set>
                                    <p:animEffect transition="in" filter="fade">
                                      <p:cBhvr>
                                        <p:cTn id="76" dur="500"/>
                                        <p:tgtEl>
                                          <p:spTgt spid="100"/>
                                        </p:tgtEl>
                                      </p:cBhvr>
                                    </p:animEffect>
                                  </p:childTnLst>
                                </p:cTn>
                              </p:par>
                              <p:par>
                                <p:cTn id="77" presetID="10" presetClass="entr" presetSubtype="0" fill="hold" nodeType="withEffect">
                                  <p:stCondLst>
                                    <p:cond delay="0"/>
                                  </p:stCondLst>
                                  <p:childTnLst>
                                    <p:set>
                                      <p:cBhvr>
                                        <p:cTn id="78" dur="1" fill="hold">
                                          <p:stCondLst>
                                            <p:cond delay="0"/>
                                          </p:stCondLst>
                                        </p:cTn>
                                        <p:tgtEl>
                                          <p:spTgt spid="101"/>
                                        </p:tgtEl>
                                        <p:attrNameLst>
                                          <p:attrName>style.visibility</p:attrName>
                                        </p:attrNameLst>
                                      </p:cBhvr>
                                      <p:to>
                                        <p:strVal val="visible"/>
                                      </p:to>
                                    </p:set>
                                    <p:animEffect transition="in" filter="fade">
                                      <p:cBhvr>
                                        <p:cTn id="79" dur="500"/>
                                        <p:tgtEl>
                                          <p:spTgt spid="101"/>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102"/>
                                        </p:tgtEl>
                                        <p:attrNameLst>
                                          <p:attrName>style.visibility</p:attrName>
                                        </p:attrNameLst>
                                      </p:cBhvr>
                                      <p:to>
                                        <p:strVal val="visible"/>
                                      </p:to>
                                    </p:set>
                                    <p:animEffect transition="in" filter="fade">
                                      <p:cBhvr>
                                        <p:cTn id="82" dur="500"/>
                                        <p:tgtEl>
                                          <p:spTgt spid="102"/>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103"/>
                                        </p:tgtEl>
                                        <p:attrNameLst>
                                          <p:attrName>style.visibility</p:attrName>
                                        </p:attrNameLst>
                                      </p:cBhvr>
                                      <p:to>
                                        <p:strVal val="visible"/>
                                      </p:to>
                                    </p:set>
                                    <p:animEffect transition="in" filter="fade">
                                      <p:cBhvr>
                                        <p:cTn id="85" dur="500"/>
                                        <p:tgtEl>
                                          <p:spTgt spid="103"/>
                                        </p:tgtEl>
                                      </p:cBhvr>
                                    </p:animEffect>
                                  </p:childTnLst>
                                </p:cTn>
                              </p:par>
                              <p:par>
                                <p:cTn id="86" presetID="10" presetClass="entr" presetSubtype="0" fill="hold" nodeType="withEffect">
                                  <p:stCondLst>
                                    <p:cond delay="0"/>
                                  </p:stCondLst>
                                  <p:childTnLst>
                                    <p:set>
                                      <p:cBhvr>
                                        <p:cTn id="87" dur="1" fill="hold">
                                          <p:stCondLst>
                                            <p:cond delay="0"/>
                                          </p:stCondLst>
                                        </p:cTn>
                                        <p:tgtEl>
                                          <p:spTgt spid="39"/>
                                        </p:tgtEl>
                                        <p:attrNameLst>
                                          <p:attrName>style.visibility</p:attrName>
                                        </p:attrNameLst>
                                      </p:cBhvr>
                                      <p:to>
                                        <p:strVal val="visible"/>
                                      </p:to>
                                    </p:set>
                                    <p:animEffect transition="in" filter="fade">
                                      <p:cBhvr>
                                        <p:cTn id="88"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animBg="1"/>
      <p:bldP spid="72" grpId="0" animBg="1"/>
      <p:bldP spid="75" grpId="0"/>
      <p:bldP spid="92" grpId="0" animBg="1"/>
      <p:bldP spid="93" grpId="0" animBg="1"/>
      <p:bldP spid="96" grpId="0" animBg="1"/>
      <p:bldP spid="99" grpId="0" animBg="1"/>
      <p:bldP spid="102" grpId="0"/>
      <p:bldP spid="103" grpId="0" animBg="1"/>
      <p:bldP spid="112" grpId="0" animBg="1"/>
      <p:bldP spid="4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Motivation of this Study</a:t>
            </a:r>
            <a:endParaRPr kumimoji="1" lang="ja-JP" altLang="en-US" dirty="0"/>
          </a:p>
        </p:txBody>
      </p:sp>
      <p:sp>
        <p:nvSpPr>
          <p:cNvPr id="4" name="スライド番号プレースホルダー 3"/>
          <p:cNvSpPr>
            <a:spLocks noGrp="1"/>
          </p:cNvSpPr>
          <p:nvPr>
            <p:ph type="sldNum" sz="quarter" idx="12"/>
          </p:nvPr>
        </p:nvSpPr>
        <p:spPr>
          <a:xfrm>
            <a:off x="7614265" y="6485703"/>
            <a:ext cx="1150938" cy="288925"/>
          </a:xfrm>
        </p:spPr>
        <p:txBody>
          <a:bodyPr/>
          <a:lstStyle/>
          <a:p>
            <a:fld id="{9F5033E9-932D-4E41-95C3-341F9A6DAE17}" type="slidenum">
              <a:rPr lang="en-US" altLang="ja-JP" smtClean="0"/>
              <a:pPr/>
              <a:t>15</a:t>
            </a:fld>
            <a:endParaRPr lang="en-US" altLang="ja-JP"/>
          </a:p>
        </p:txBody>
      </p:sp>
      <p:sp>
        <p:nvSpPr>
          <p:cNvPr id="48" name="コンテンツ プレースホルダー 2"/>
          <p:cNvSpPr>
            <a:spLocks noGrp="1"/>
          </p:cNvSpPr>
          <p:nvPr>
            <p:ph idx="1"/>
          </p:nvPr>
        </p:nvSpPr>
        <p:spPr>
          <a:xfrm>
            <a:off x="78403" y="1611421"/>
            <a:ext cx="8981376" cy="2161903"/>
          </a:xfrm>
        </p:spPr>
        <p:txBody>
          <a:bodyPr/>
          <a:lstStyle/>
          <a:p>
            <a:r>
              <a:rPr lang="en-US" altLang="ja-JP" sz="2400" dirty="0" smtClean="0"/>
              <a:t>We investigate the effectiveness of the vector-based approach.</a:t>
            </a:r>
          </a:p>
          <a:p>
            <a:pPr lvl="1"/>
            <a:r>
              <a:rPr lang="en-US" altLang="ja-JP" sz="2000" dirty="0"/>
              <a:t>i</a:t>
            </a:r>
            <a:r>
              <a:rPr lang="en-US" altLang="ja-JP" sz="2000" dirty="0" smtClean="0"/>
              <a:t>n terms of query-based use for fixing of buggy clones</a:t>
            </a:r>
          </a:p>
          <a:p>
            <a:r>
              <a:rPr lang="en-US" altLang="ja-JP" sz="2400" dirty="0" smtClean="0"/>
              <a:t>A collaborative IT company asked us to investigate it.</a:t>
            </a:r>
          </a:p>
          <a:p>
            <a:endParaRPr lang="en-US" altLang="ja-JP" sz="2400" dirty="0"/>
          </a:p>
          <a:p>
            <a:endParaRPr lang="en-US" altLang="ja-JP" sz="2400" dirty="0" smtClean="0"/>
          </a:p>
          <a:p>
            <a:endParaRPr lang="en-US" altLang="ja-JP" sz="2400" dirty="0"/>
          </a:p>
          <a:p>
            <a:endParaRPr lang="en-US" altLang="ja-JP" sz="2400" dirty="0" smtClean="0"/>
          </a:p>
          <a:p>
            <a:endParaRPr lang="en-US" altLang="ja-JP" sz="2400" dirty="0"/>
          </a:p>
          <a:p>
            <a:endParaRPr lang="en-US" altLang="ja-JP" sz="2400" dirty="0" smtClean="0"/>
          </a:p>
        </p:txBody>
      </p:sp>
      <p:pic>
        <p:nvPicPr>
          <p:cNvPr id="49" name="図 48"/>
          <p:cNvPicPr>
            <a:picLocks noChangeAspect="1"/>
          </p:cNvPicPr>
          <p:nvPr/>
        </p:nvPicPr>
        <p:blipFill>
          <a:blip r:embed="rId3"/>
          <a:stretch>
            <a:fillRect/>
          </a:stretch>
        </p:blipFill>
        <p:spPr>
          <a:xfrm>
            <a:off x="152325" y="4556961"/>
            <a:ext cx="985370" cy="767629"/>
          </a:xfrm>
          <a:prstGeom prst="rect">
            <a:avLst/>
          </a:prstGeom>
        </p:spPr>
      </p:pic>
      <p:sp>
        <p:nvSpPr>
          <p:cNvPr id="50" name="円/楕円 70"/>
          <p:cNvSpPr/>
          <p:nvPr/>
        </p:nvSpPr>
        <p:spPr>
          <a:xfrm>
            <a:off x="2384615" y="4299257"/>
            <a:ext cx="1013365" cy="3048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400" dirty="0" smtClean="0"/>
              <a:t>extract</a:t>
            </a:r>
            <a:endParaRPr kumimoji="1" lang="ja-JP" altLang="en-US" sz="1400" dirty="0"/>
          </a:p>
        </p:txBody>
      </p:sp>
      <p:sp>
        <p:nvSpPr>
          <p:cNvPr id="51" name="メモ 50"/>
          <p:cNvSpPr/>
          <p:nvPr/>
        </p:nvSpPr>
        <p:spPr>
          <a:xfrm>
            <a:off x="3463092" y="3834758"/>
            <a:ext cx="749300" cy="316006"/>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52" name="直線コネクタ 51"/>
          <p:cNvCxnSpPr/>
          <p:nvPr/>
        </p:nvCxnSpPr>
        <p:spPr>
          <a:xfrm flipV="1">
            <a:off x="3593964" y="3947700"/>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53" name="直線コネクタ 52"/>
          <p:cNvCxnSpPr/>
          <p:nvPr/>
        </p:nvCxnSpPr>
        <p:spPr>
          <a:xfrm flipV="1">
            <a:off x="3599607" y="4100100"/>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54" name="テキスト ボックス 53"/>
          <p:cNvSpPr txBox="1"/>
          <p:nvPr/>
        </p:nvSpPr>
        <p:spPr>
          <a:xfrm>
            <a:off x="3463092" y="3451430"/>
            <a:ext cx="761747" cy="369332"/>
          </a:xfrm>
          <a:prstGeom prst="rect">
            <a:avLst/>
          </a:prstGeom>
          <a:noFill/>
        </p:spPr>
        <p:txBody>
          <a:bodyPr wrap="none" rtlCol="0">
            <a:spAutoFit/>
          </a:bodyPr>
          <a:lstStyle/>
          <a:p>
            <a:pPr algn="ctr"/>
            <a:r>
              <a:rPr lang="en-US" altLang="ja-JP" dirty="0" smtClean="0"/>
              <a:t>query</a:t>
            </a:r>
            <a:endParaRPr kumimoji="1" lang="ja-JP" altLang="en-US" dirty="0"/>
          </a:p>
        </p:txBody>
      </p:sp>
      <p:sp>
        <p:nvSpPr>
          <p:cNvPr id="55" name="メモ 54"/>
          <p:cNvSpPr/>
          <p:nvPr/>
        </p:nvSpPr>
        <p:spPr>
          <a:xfrm>
            <a:off x="1184845" y="4303508"/>
            <a:ext cx="914400" cy="674644"/>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56" name="直線コネクタ 55"/>
          <p:cNvCxnSpPr/>
          <p:nvPr/>
        </p:nvCxnSpPr>
        <p:spPr>
          <a:xfrm flipV="1">
            <a:off x="1365468" y="4409340"/>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57" name="直線コネクタ 56"/>
          <p:cNvCxnSpPr/>
          <p:nvPr/>
        </p:nvCxnSpPr>
        <p:spPr>
          <a:xfrm flipV="1">
            <a:off x="1371111" y="4561740"/>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58" name="直線コネクタ 57"/>
          <p:cNvCxnSpPr/>
          <p:nvPr/>
        </p:nvCxnSpPr>
        <p:spPr>
          <a:xfrm flipV="1">
            <a:off x="1376754" y="4714140"/>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59" name="直線コネクタ 58"/>
          <p:cNvCxnSpPr/>
          <p:nvPr/>
        </p:nvCxnSpPr>
        <p:spPr>
          <a:xfrm flipV="1">
            <a:off x="1382397" y="4866540"/>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60" name="メモ 59"/>
          <p:cNvSpPr/>
          <p:nvPr/>
        </p:nvSpPr>
        <p:spPr>
          <a:xfrm>
            <a:off x="1337245" y="4455908"/>
            <a:ext cx="914400" cy="674644"/>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61" name="直線コネクタ 60"/>
          <p:cNvCxnSpPr/>
          <p:nvPr/>
        </p:nvCxnSpPr>
        <p:spPr>
          <a:xfrm flipV="1">
            <a:off x="1517868" y="4561740"/>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62" name="直線コネクタ 61"/>
          <p:cNvCxnSpPr/>
          <p:nvPr/>
        </p:nvCxnSpPr>
        <p:spPr>
          <a:xfrm flipV="1">
            <a:off x="1523511" y="4714140"/>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63" name="直線コネクタ 62"/>
          <p:cNvCxnSpPr/>
          <p:nvPr/>
        </p:nvCxnSpPr>
        <p:spPr>
          <a:xfrm flipV="1">
            <a:off x="1529154" y="4866540"/>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64" name="直線コネクタ 63"/>
          <p:cNvCxnSpPr/>
          <p:nvPr/>
        </p:nvCxnSpPr>
        <p:spPr>
          <a:xfrm flipV="1">
            <a:off x="1534797" y="5018940"/>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65" name="メモ 64"/>
          <p:cNvSpPr/>
          <p:nvPr/>
        </p:nvSpPr>
        <p:spPr>
          <a:xfrm>
            <a:off x="1489645" y="4608308"/>
            <a:ext cx="914400" cy="674644"/>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66" name="直線コネクタ 65"/>
          <p:cNvCxnSpPr/>
          <p:nvPr/>
        </p:nvCxnSpPr>
        <p:spPr>
          <a:xfrm flipV="1">
            <a:off x="1670268" y="4714140"/>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67" name="直線コネクタ 66"/>
          <p:cNvCxnSpPr/>
          <p:nvPr/>
        </p:nvCxnSpPr>
        <p:spPr>
          <a:xfrm flipV="1">
            <a:off x="1675911" y="4866540"/>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68" name="直線コネクタ 67"/>
          <p:cNvCxnSpPr/>
          <p:nvPr/>
        </p:nvCxnSpPr>
        <p:spPr>
          <a:xfrm flipV="1">
            <a:off x="1681554" y="5018940"/>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69" name="直線コネクタ 68"/>
          <p:cNvCxnSpPr/>
          <p:nvPr/>
        </p:nvCxnSpPr>
        <p:spPr>
          <a:xfrm flipV="1">
            <a:off x="1687197" y="5171340"/>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70" name="テキスト ボックス 69"/>
          <p:cNvSpPr txBox="1"/>
          <p:nvPr/>
        </p:nvSpPr>
        <p:spPr>
          <a:xfrm>
            <a:off x="1105024" y="5243036"/>
            <a:ext cx="1390124" cy="369332"/>
          </a:xfrm>
          <a:prstGeom prst="rect">
            <a:avLst/>
          </a:prstGeom>
          <a:noFill/>
        </p:spPr>
        <p:txBody>
          <a:bodyPr wrap="none" rtlCol="0">
            <a:spAutoFit/>
          </a:bodyPr>
          <a:lstStyle/>
          <a:p>
            <a:pPr algn="ctr"/>
            <a:r>
              <a:rPr lang="en-US" altLang="ja-JP" dirty="0" smtClean="0"/>
              <a:t>Source files</a:t>
            </a:r>
          </a:p>
        </p:txBody>
      </p:sp>
      <p:sp>
        <p:nvSpPr>
          <p:cNvPr id="104" name="円/楕円 91"/>
          <p:cNvSpPr/>
          <p:nvPr/>
        </p:nvSpPr>
        <p:spPr>
          <a:xfrm>
            <a:off x="3821252" y="4567184"/>
            <a:ext cx="2230896" cy="733331"/>
          </a:xfrm>
          <a:prstGeom prst="ellipse">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Vector-based approach</a:t>
            </a:r>
          </a:p>
        </p:txBody>
      </p:sp>
      <p:sp>
        <p:nvSpPr>
          <p:cNvPr id="105" name="メモ 104"/>
          <p:cNvSpPr/>
          <p:nvPr/>
        </p:nvSpPr>
        <p:spPr>
          <a:xfrm>
            <a:off x="7294124" y="4775847"/>
            <a:ext cx="749300" cy="316006"/>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06" name="直線コネクタ 105"/>
          <p:cNvCxnSpPr/>
          <p:nvPr/>
        </p:nvCxnSpPr>
        <p:spPr>
          <a:xfrm flipV="1">
            <a:off x="7446759" y="4847564"/>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107" name="直線コネクタ 106"/>
          <p:cNvCxnSpPr/>
          <p:nvPr/>
        </p:nvCxnSpPr>
        <p:spPr>
          <a:xfrm flipV="1">
            <a:off x="7452402" y="4999964"/>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108" name="メモ 107"/>
          <p:cNvSpPr/>
          <p:nvPr/>
        </p:nvSpPr>
        <p:spPr>
          <a:xfrm>
            <a:off x="7446524" y="4928247"/>
            <a:ext cx="749300" cy="316006"/>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09" name="直線コネクタ 108"/>
          <p:cNvCxnSpPr/>
          <p:nvPr/>
        </p:nvCxnSpPr>
        <p:spPr>
          <a:xfrm flipV="1">
            <a:off x="7599159" y="4999964"/>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110" name="直線コネクタ 109"/>
          <p:cNvCxnSpPr/>
          <p:nvPr/>
        </p:nvCxnSpPr>
        <p:spPr>
          <a:xfrm flipV="1">
            <a:off x="7604802" y="5152364"/>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111" name="メモ 110"/>
          <p:cNvSpPr/>
          <p:nvPr/>
        </p:nvSpPr>
        <p:spPr>
          <a:xfrm>
            <a:off x="7598924" y="5080647"/>
            <a:ext cx="749300" cy="316006"/>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13" name="直線コネクタ 112"/>
          <p:cNvCxnSpPr/>
          <p:nvPr/>
        </p:nvCxnSpPr>
        <p:spPr>
          <a:xfrm flipV="1">
            <a:off x="7751559" y="5152364"/>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114" name="直線コネクタ 113"/>
          <p:cNvCxnSpPr/>
          <p:nvPr/>
        </p:nvCxnSpPr>
        <p:spPr>
          <a:xfrm flipV="1">
            <a:off x="7757202" y="5304764"/>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115" name="テキスト ボックス 114"/>
          <p:cNvSpPr txBox="1"/>
          <p:nvPr/>
        </p:nvSpPr>
        <p:spPr>
          <a:xfrm>
            <a:off x="7063523" y="4086174"/>
            <a:ext cx="1454244" cy="646331"/>
          </a:xfrm>
          <a:prstGeom prst="rect">
            <a:avLst/>
          </a:prstGeom>
          <a:noFill/>
        </p:spPr>
        <p:txBody>
          <a:bodyPr wrap="none" rtlCol="0">
            <a:spAutoFit/>
          </a:bodyPr>
          <a:lstStyle/>
          <a:p>
            <a:pPr algn="ctr"/>
            <a:r>
              <a:rPr lang="en-US" altLang="ja-JP" dirty="0" smtClean="0"/>
              <a:t>Similar code</a:t>
            </a:r>
          </a:p>
          <a:p>
            <a:pPr algn="ctr"/>
            <a:r>
              <a:rPr lang="en-US" altLang="ja-JP" dirty="0" smtClean="0"/>
              <a:t>fragments</a:t>
            </a:r>
            <a:endParaRPr kumimoji="1" lang="en-US" altLang="ja-JP" dirty="0" smtClean="0"/>
          </a:p>
        </p:txBody>
      </p:sp>
      <p:cxnSp>
        <p:nvCxnSpPr>
          <p:cNvPr id="117" name="直線矢印コネクタ 116"/>
          <p:cNvCxnSpPr>
            <a:stCxn id="104" idx="6"/>
            <a:endCxn id="105" idx="1"/>
          </p:cNvCxnSpPr>
          <p:nvPr/>
        </p:nvCxnSpPr>
        <p:spPr>
          <a:xfrm>
            <a:off x="6052148" y="4933850"/>
            <a:ext cx="1241976" cy="0"/>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18" name="角丸四角形 117"/>
          <p:cNvSpPr/>
          <p:nvPr/>
        </p:nvSpPr>
        <p:spPr>
          <a:xfrm>
            <a:off x="1534799" y="4802206"/>
            <a:ext cx="767644" cy="27713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1" name="直線矢印コネクタ 120"/>
          <p:cNvCxnSpPr>
            <a:endCxn id="50" idx="3"/>
          </p:cNvCxnSpPr>
          <p:nvPr/>
        </p:nvCxnSpPr>
        <p:spPr>
          <a:xfrm flipV="1">
            <a:off x="2193905" y="4559420"/>
            <a:ext cx="339114" cy="21394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直線矢印コネクタ 122"/>
          <p:cNvCxnSpPr/>
          <p:nvPr/>
        </p:nvCxnSpPr>
        <p:spPr>
          <a:xfrm flipV="1">
            <a:off x="3035548" y="4008158"/>
            <a:ext cx="420172" cy="2868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4" name="直線矢印コネクタ 123"/>
          <p:cNvCxnSpPr>
            <a:stCxn id="51" idx="2"/>
          </p:cNvCxnSpPr>
          <p:nvPr/>
        </p:nvCxnSpPr>
        <p:spPr>
          <a:xfrm>
            <a:off x="3837742" y="4150764"/>
            <a:ext cx="771565" cy="45329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5" name="直線矢印コネクタ 124"/>
          <p:cNvCxnSpPr>
            <a:stCxn id="65" idx="3"/>
            <a:endCxn id="104" idx="2"/>
          </p:cNvCxnSpPr>
          <p:nvPr/>
        </p:nvCxnSpPr>
        <p:spPr>
          <a:xfrm flipV="1">
            <a:off x="2404045" y="4933850"/>
            <a:ext cx="1417207" cy="11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2050" name="Picture 2" descr="Image result for investigate icon fre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34003" y="5282952"/>
            <a:ext cx="1184268" cy="1184268"/>
          </a:xfrm>
          <a:prstGeom prst="rect">
            <a:avLst/>
          </a:prstGeom>
          <a:noFill/>
          <a:extLst>
            <a:ext uri="{909E8E84-426E-40DD-AFC4-6F175D3DCCD1}">
              <a14:hiddenFill xmlns:a14="http://schemas.microsoft.com/office/drawing/2010/main">
                <a:solidFill>
                  <a:srgbClr val="FFFFFF"/>
                </a:solidFill>
              </a14:hiddenFill>
            </a:ext>
          </a:extLst>
        </p:spPr>
      </p:pic>
      <p:pic>
        <p:nvPicPr>
          <p:cNvPr id="127" name="図 126"/>
          <p:cNvPicPr>
            <a:picLocks noChangeAspect="1"/>
          </p:cNvPicPr>
          <p:nvPr/>
        </p:nvPicPr>
        <p:blipFill>
          <a:blip r:embed="rId5"/>
          <a:stretch>
            <a:fillRect/>
          </a:stretch>
        </p:blipFill>
        <p:spPr>
          <a:xfrm>
            <a:off x="1560967" y="4856237"/>
            <a:ext cx="667771" cy="211996"/>
          </a:xfrm>
          <a:prstGeom prst="rect">
            <a:avLst/>
          </a:prstGeom>
        </p:spPr>
      </p:pic>
    </p:spTree>
    <p:extLst>
      <p:ext uri="{BB962C8B-B14F-4D97-AF65-F5344CB8AC3E}">
        <p14:creationId xmlns:p14="http://schemas.microsoft.com/office/powerpoint/2010/main" val="10295232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Dataset for Evaluation</a:t>
            </a:r>
            <a:r>
              <a:rPr lang="en-US" altLang="ja-JP" sz="2400" dirty="0" smtClean="0"/>
              <a:t> [7]</a:t>
            </a:r>
            <a:endParaRPr kumimoji="1" lang="ja-JP" altLang="en-US" dirty="0"/>
          </a:p>
        </p:txBody>
      </p:sp>
      <p:sp>
        <p:nvSpPr>
          <p:cNvPr id="3" name="コンテンツ プレースホルダー 2"/>
          <p:cNvSpPr>
            <a:spLocks noGrp="1"/>
          </p:cNvSpPr>
          <p:nvPr>
            <p:ph idx="1"/>
          </p:nvPr>
        </p:nvSpPr>
        <p:spPr>
          <a:xfrm>
            <a:off x="192505" y="1600200"/>
            <a:ext cx="8951495" cy="4525963"/>
          </a:xfrm>
        </p:spPr>
        <p:txBody>
          <a:bodyPr/>
          <a:lstStyle/>
          <a:p>
            <a:r>
              <a:rPr kumimoji="1" lang="en-US" altLang="ja-JP" sz="2800" dirty="0" smtClean="0"/>
              <a:t>Each case has </a:t>
            </a:r>
          </a:p>
          <a:p>
            <a:pPr marL="0" indent="0">
              <a:buNone/>
            </a:pPr>
            <a:r>
              <a:rPr lang="en-US" altLang="ja-JP" sz="2400" dirty="0"/>
              <a:t> </a:t>
            </a:r>
            <a:r>
              <a:rPr lang="en-US" altLang="ja-JP" sz="2400" dirty="0" smtClean="0"/>
              <a:t> (a) a buggy code fragment.</a:t>
            </a:r>
          </a:p>
          <a:p>
            <a:pPr marL="0" indent="0">
              <a:buNone/>
            </a:pPr>
            <a:r>
              <a:rPr kumimoji="1" lang="en-US" altLang="ja-JP" sz="2400" dirty="0"/>
              <a:t> </a:t>
            </a:r>
            <a:r>
              <a:rPr kumimoji="1" lang="en-US" altLang="ja-JP" sz="2400" dirty="0" smtClean="0"/>
              <a:t> (b) buggy code clones of (a) including same defects.</a:t>
            </a:r>
            <a:endParaRPr lang="en-US" altLang="ja-JP" sz="2400" dirty="0"/>
          </a:p>
          <a:p>
            <a:pPr marL="0" indent="0">
              <a:buNone/>
            </a:pPr>
            <a:r>
              <a:rPr kumimoji="1" lang="en-US" altLang="ja-JP" sz="2400" dirty="0"/>
              <a:t> </a:t>
            </a:r>
            <a:r>
              <a:rPr kumimoji="1" lang="en-US" altLang="ja-JP" sz="2400" dirty="0" smtClean="0"/>
              <a:t> (c) commit </a:t>
            </a:r>
            <a:r>
              <a:rPr lang="en-US" altLang="ja-JP" sz="2400" dirty="0" smtClean="0"/>
              <a:t>ID of </a:t>
            </a:r>
            <a:r>
              <a:rPr lang="en-US" altLang="ja-JP" sz="2400" dirty="0" err="1" smtClean="0"/>
              <a:t>Git</a:t>
            </a:r>
            <a:r>
              <a:rPr lang="en-US" altLang="ja-JP" sz="2400" dirty="0" smtClean="0"/>
              <a:t>.</a:t>
            </a:r>
            <a:endParaRPr lang="en-US" altLang="ja-JP" sz="2400" dirty="0" smtClean="0"/>
          </a:p>
          <a:p>
            <a:r>
              <a:rPr kumimoji="1" lang="en-US" altLang="ja-JP" sz="2400" dirty="0" smtClean="0"/>
              <a:t>Dataset has 58 cases from PostgreSQL, </a:t>
            </a:r>
            <a:r>
              <a:rPr kumimoji="1" lang="en-US" altLang="ja-JP" sz="2400" dirty="0" err="1" smtClean="0"/>
              <a:t>Git</a:t>
            </a:r>
            <a:r>
              <a:rPr lang="en-US" altLang="ja-JP" sz="2400" dirty="0"/>
              <a:t> </a:t>
            </a:r>
            <a:r>
              <a:rPr lang="en-US" altLang="ja-JP" sz="2400" dirty="0" smtClean="0"/>
              <a:t>and Linux Kernel.</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
        <p:nvSpPr>
          <p:cNvPr id="6" name="テキスト ボックス 5"/>
          <p:cNvSpPr txBox="1"/>
          <p:nvPr/>
        </p:nvSpPr>
        <p:spPr>
          <a:xfrm>
            <a:off x="1175832" y="6355634"/>
            <a:ext cx="7268207" cy="28210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[7] J. Li </a:t>
            </a:r>
            <a:r>
              <a:rPr lang="en-US" altLang="ja-JP" sz="1200" dirty="0"/>
              <a:t>and Michael D Ernst. CBCD: Cloned buggy code detector. In </a:t>
            </a:r>
            <a:r>
              <a:rPr lang="en-US" altLang="ja-JP" sz="1200" i="1" dirty="0" smtClean="0"/>
              <a:t>Proc. of ICSE </a:t>
            </a:r>
            <a:r>
              <a:rPr lang="en-US" altLang="ja-JP" sz="1200" dirty="0" smtClean="0"/>
              <a:t>, </a:t>
            </a:r>
            <a:r>
              <a:rPr lang="en-US" altLang="ja-JP" sz="1200" dirty="0"/>
              <a:t>pp. 310–320, 2012</a:t>
            </a:r>
            <a:r>
              <a:rPr lang="en-US" altLang="ja-JP" sz="1200" dirty="0" smtClean="0"/>
              <a:t>.</a:t>
            </a:r>
          </a:p>
        </p:txBody>
      </p:sp>
      <p:sp>
        <p:nvSpPr>
          <p:cNvPr id="7" name="メモ 6"/>
          <p:cNvSpPr/>
          <p:nvPr/>
        </p:nvSpPr>
        <p:spPr>
          <a:xfrm>
            <a:off x="2587309" y="4706787"/>
            <a:ext cx="1140577" cy="856312"/>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8" name="直線コネクタ 7"/>
          <p:cNvCxnSpPr/>
          <p:nvPr/>
        </p:nvCxnSpPr>
        <p:spPr>
          <a:xfrm flipV="1">
            <a:off x="2767933" y="4812620"/>
            <a:ext cx="740983" cy="1"/>
          </a:xfrm>
          <a:prstGeom prst="line">
            <a:avLst/>
          </a:prstGeom>
        </p:spPr>
        <p:style>
          <a:lnRef idx="1">
            <a:schemeClr val="dk1"/>
          </a:lnRef>
          <a:fillRef idx="0">
            <a:schemeClr val="dk1"/>
          </a:fillRef>
          <a:effectRef idx="0">
            <a:schemeClr val="dk1"/>
          </a:effectRef>
          <a:fontRef idx="minor">
            <a:schemeClr val="tx1"/>
          </a:fontRef>
        </p:style>
      </p:cxnSp>
      <p:cxnSp>
        <p:nvCxnSpPr>
          <p:cNvPr id="9" name="直線コネクタ 8"/>
          <p:cNvCxnSpPr/>
          <p:nvPr/>
        </p:nvCxnSpPr>
        <p:spPr>
          <a:xfrm flipV="1">
            <a:off x="2773576" y="4965019"/>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10" name="直線コネクタ 9"/>
          <p:cNvCxnSpPr/>
          <p:nvPr/>
        </p:nvCxnSpPr>
        <p:spPr>
          <a:xfrm flipV="1">
            <a:off x="2779219" y="5117419"/>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11" name="直線コネクタ 10"/>
          <p:cNvCxnSpPr/>
          <p:nvPr/>
        </p:nvCxnSpPr>
        <p:spPr>
          <a:xfrm flipV="1">
            <a:off x="2784862" y="5269819"/>
            <a:ext cx="731258" cy="2"/>
          </a:xfrm>
          <a:prstGeom prst="line">
            <a:avLst/>
          </a:prstGeom>
        </p:spPr>
        <p:style>
          <a:lnRef idx="1">
            <a:schemeClr val="dk1"/>
          </a:lnRef>
          <a:fillRef idx="0">
            <a:schemeClr val="dk1"/>
          </a:fillRef>
          <a:effectRef idx="0">
            <a:schemeClr val="dk1"/>
          </a:effectRef>
          <a:fontRef idx="minor">
            <a:schemeClr val="tx1"/>
          </a:fontRef>
        </p:style>
      </p:cxnSp>
      <p:cxnSp>
        <p:nvCxnSpPr>
          <p:cNvPr id="12" name="直線コネクタ 11"/>
          <p:cNvCxnSpPr/>
          <p:nvPr/>
        </p:nvCxnSpPr>
        <p:spPr>
          <a:xfrm>
            <a:off x="2779219" y="5452383"/>
            <a:ext cx="729697" cy="0"/>
          </a:xfrm>
          <a:prstGeom prst="line">
            <a:avLst/>
          </a:prstGeom>
        </p:spPr>
        <p:style>
          <a:lnRef idx="1">
            <a:schemeClr val="dk1"/>
          </a:lnRef>
          <a:fillRef idx="0">
            <a:schemeClr val="dk1"/>
          </a:fillRef>
          <a:effectRef idx="0">
            <a:schemeClr val="dk1"/>
          </a:effectRef>
          <a:fontRef idx="minor">
            <a:schemeClr val="tx1"/>
          </a:fontRef>
        </p:style>
      </p:cxnSp>
      <p:sp>
        <p:nvSpPr>
          <p:cNvPr id="13" name="テキスト ボックス 12"/>
          <p:cNvSpPr txBox="1"/>
          <p:nvPr/>
        </p:nvSpPr>
        <p:spPr>
          <a:xfrm>
            <a:off x="3939652" y="5433030"/>
            <a:ext cx="1236236" cy="369332"/>
          </a:xfrm>
          <a:prstGeom prst="rect">
            <a:avLst/>
          </a:prstGeom>
          <a:noFill/>
        </p:spPr>
        <p:txBody>
          <a:bodyPr wrap="none" rtlCol="0">
            <a:spAutoFit/>
          </a:bodyPr>
          <a:lstStyle/>
          <a:p>
            <a:r>
              <a:rPr lang="en-US" altLang="ja-JP" dirty="0" smtClean="0"/>
              <a:t>Clone pair</a:t>
            </a:r>
            <a:endParaRPr kumimoji="1" lang="ja-JP" altLang="en-US" dirty="0"/>
          </a:p>
        </p:txBody>
      </p:sp>
      <p:sp>
        <p:nvSpPr>
          <p:cNvPr id="5" name="角丸四角形 4"/>
          <p:cNvSpPr/>
          <p:nvPr/>
        </p:nvSpPr>
        <p:spPr>
          <a:xfrm>
            <a:off x="2668449" y="4874805"/>
            <a:ext cx="959425" cy="3458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tx1"/>
              </a:solidFill>
            </a:endParaRPr>
          </a:p>
        </p:txBody>
      </p:sp>
      <p:sp>
        <p:nvSpPr>
          <p:cNvPr id="37" name="メモ 36"/>
          <p:cNvSpPr/>
          <p:nvPr/>
        </p:nvSpPr>
        <p:spPr>
          <a:xfrm>
            <a:off x="5524842" y="3925296"/>
            <a:ext cx="1140577" cy="856312"/>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38" name="直線コネクタ 37"/>
          <p:cNvCxnSpPr/>
          <p:nvPr/>
        </p:nvCxnSpPr>
        <p:spPr>
          <a:xfrm flipV="1">
            <a:off x="5705466" y="4031129"/>
            <a:ext cx="740983" cy="1"/>
          </a:xfrm>
          <a:prstGeom prst="line">
            <a:avLst/>
          </a:prstGeom>
        </p:spPr>
        <p:style>
          <a:lnRef idx="1">
            <a:schemeClr val="dk1"/>
          </a:lnRef>
          <a:fillRef idx="0">
            <a:schemeClr val="dk1"/>
          </a:fillRef>
          <a:effectRef idx="0">
            <a:schemeClr val="dk1"/>
          </a:effectRef>
          <a:fontRef idx="minor">
            <a:schemeClr val="tx1"/>
          </a:fontRef>
        </p:style>
      </p:cxnSp>
      <p:cxnSp>
        <p:nvCxnSpPr>
          <p:cNvPr id="39" name="直線コネクタ 38"/>
          <p:cNvCxnSpPr/>
          <p:nvPr/>
        </p:nvCxnSpPr>
        <p:spPr>
          <a:xfrm flipV="1">
            <a:off x="5711109" y="4183528"/>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40" name="直線コネクタ 39"/>
          <p:cNvCxnSpPr/>
          <p:nvPr/>
        </p:nvCxnSpPr>
        <p:spPr>
          <a:xfrm flipV="1">
            <a:off x="5716752" y="4335928"/>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41" name="直線コネクタ 40"/>
          <p:cNvCxnSpPr/>
          <p:nvPr/>
        </p:nvCxnSpPr>
        <p:spPr>
          <a:xfrm flipV="1">
            <a:off x="5722395" y="4488328"/>
            <a:ext cx="731258" cy="2"/>
          </a:xfrm>
          <a:prstGeom prst="line">
            <a:avLst/>
          </a:prstGeom>
        </p:spPr>
        <p:style>
          <a:lnRef idx="1">
            <a:schemeClr val="dk1"/>
          </a:lnRef>
          <a:fillRef idx="0">
            <a:schemeClr val="dk1"/>
          </a:fillRef>
          <a:effectRef idx="0">
            <a:schemeClr val="dk1"/>
          </a:effectRef>
          <a:fontRef idx="minor">
            <a:schemeClr val="tx1"/>
          </a:fontRef>
        </p:style>
      </p:cxnSp>
      <p:cxnSp>
        <p:nvCxnSpPr>
          <p:cNvPr id="42" name="直線コネクタ 41"/>
          <p:cNvCxnSpPr/>
          <p:nvPr/>
        </p:nvCxnSpPr>
        <p:spPr>
          <a:xfrm>
            <a:off x="5716752" y="4670892"/>
            <a:ext cx="729697" cy="0"/>
          </a:xfrm>
          <a:prstGeom prst="line">
            <a:avLst/>
          </a:prstGeom>
        </p:spPr>
        <p:style>
          <a:lnRef idx="1">
            <a:schemeClr val="dk1"/>
          </a:lnRef>
          <a:fillRef idx="0">
            <a:schemeClr val="dk1"/>
          </a:fillRef>
          <a:effectRef idx="0">
            <a:schemeClr val="dk1"/>
          </a:effectRef>
          <a:fontRef idx="minor">
            <a:schemeClr val="tx1"/>
          </a:fontRef>
        </p:style>
      </p:cxnSp>
      <p:sp>
        <p:nvSpPr>
          <p:cNvPr id="43" name="角丸四角形 42"/>
          <p:cNvSpPr/>
          <p:nvPr/>
        </p:nvSpPr>
        <p:spPr>
          <a:xfrm>
            <a:off x="5605982" y="4093314"/>
            <a:ext cx="959425" cy="3458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tx1"/>
              </a:solidFill>
            </a:endParaRPr>
          </a:p>
        </p:txBody>
      </p:sp>
      <p:sp>
        <p:nvSpPr>
          <p:cNvPr id="44" name="メモ 43"/>
          <p:cNvSpPr/>
          <p:nvPr/>
        </p:nvSpPr>
        <p:spPr>
          <a:xfrm>
            <a:off x="5524842" y="5168085"/>
            <a:ext cx="1140577" cy="856312"/>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45" name="直線コネクタ 44"/>
          <p:cNvCxnSpPr/>
          <p:nvPr/>
        </p:nvCxnSpPr>
        <p:spPr>
          <a:xfrm flipV="1">
            <a:off x="5705466" y="5273918"/>
            <a:ext cx="740983" cy="1"/>
          </a:xfrm>
          <a:prstGeom prst="line">
            <a:avLst/>
          </a:prstGeom>
        </p:spPr>
        <p:style>
          <a:lnRef idx="1">
            <a:schemeClr val="dk1"/>
          </a:lnRef>
          <a:fillRef idx="0">
            <a:schemeClr val="dk1"/>
          </a:fillRef>
          <a:effectRef idx="0">
            <a:schemeClr val="dk1"/>
          </a:effectRef>
          <a:fontRef idx="minor">
            <a:schemeClr val="tx1"/>
          </a:fontRef>
        </p:style>
      </p:cxnSp>
      <p:cxnSp>
        <p:nvCxnSpPr>
          <p:cNvPr id="46" name="直線コネクタ 45"/>
          <p:cNvCxnSpPr/>
          <p:nvPr/>
        </p:nvCxnSpPr>
        <p:spPr>
          <a:xfrm flipV="1">
            <a:off x="5711109" y="5426317"/>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47" name="直線コネクタ 46"/>
          <p:cNvCxnSpPr/>
          <p:nvPr/>
        </p:nvCxnSpPr>
        <p:spPr>
          <a:xfrm flipV="1">
            <a:off x="5716752" y="5578717"/>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48" name="直線コネクタ 47"/>
          <p:cNvCxnSpPr/>
          <p:nvPr/>
        </p:nvCxnSpPr>
        <p:spPr>
          <a:xfrm flipV="1">
            <a:off x="5722395" y="5731117"/>
            <a:ext cx="731258" cy="2"/>
          </a:xfrm>
          <a:prstGeom prst="line">
            <a:avLst/>
          </a:prstGeom>
        </p:spPr>
        <p:style>
          <a:lnRef idx="1">
            <a:schemeClr val="dk1"/>
          </a:lnRef>
          <a:fillRef idx="0">
            <a:schemeClr val="dk1"/>
          </a:fillRef>
          <a:effectRef idx="0">
            <a:schemeClr val="dk1"/>
          </a:effectRef>
          <a:fontRef idx="minor">
            <a:schemeClr val="tx1"/>
          </a:fontRef>
        </p:style>
      </p:cxnSp>
      <p:cxnSp>
        <p:nvCxnSpPr>
          <p:cNvPr id="49" name="直線コネクタ 48"/>
          <p:cNvCxnSpPr/>
          <p:nvPr/>
        </p:nvCxnSpPr>
        <p:spPr>
          <a:xfrm>
            <a:off x="5716752" y="5913681"/>
            <a:ext cx="729697" cy="0"/>
          </a:xfrm>
          <a:prstGeom prst="line">
            <a:avLst/>
          </a:prstGeom>
        </p:spPr>
        <p:style>
          <a:lnRef idx="1">
            <a:schemeClr val="dk1"/>
          </a:lnRef>
          <a:fillRef idx="0">
            <a:schemeClr val="dk1"/>
          </a:fillRef>
          <a:effectRef idx="0">
            <a:schemeClr val="dk1"/>
          </a:effectRef>
          <a:fontRef idx="minor">
            <a:schemeClr val="tx1"/>
          </a:fontRef>
        </p:style>
      </p:cxnSp>
      <p:sp>
        <p:nvSpPr>
          <p:cNvPr id="50" name="角丸四角形 49"/>
          <p:cNvSpPr/>
          <p:nvPr/>
        </p:nvSpPr>
        <p:spPr>
          <a:xfrm>
            <a:off x="5605982" y="5336103"/>
            <a:ext cx="959425" cy="3458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tx1"/>
              </a:solidFill>
            </a:endParaRPr>
          </a:p>
        </p:txBody>
      </p:sp>
      <p:cxnSp>
        <p:nvCxnSpPr>
          <p:cNvPr id="52" name="直線矢印コネクタ 51"/>
          <p:cNvCxnSpPr>
            <a:endCxn id="37" idx="1"/>
          </p:cNvCxnSpPr>
          <p:nvPr/>
        </p:nvCxnSpPr>
        <p:spPr>
          <a:xfrm flipV="1">
            <a:off x="3700826" y="4353452"/>
            <a:ext cx="1824016" cy="52072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5" name="直線矢印コネクタ 54"/>
          <p:cNvCxnSpPr>
            <a:endCxn id="44" idx="1"/>
          </p:cNvCxnSpPr>
          <p:nvPr/>
        </p:nvCxnSpPr>
        <p:spPr>
          <a:xfrm>
            <a:off x="3727886" y="5269819"/>
            <a:ext cx="1796956" cy="32642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58" name="テキスト ボックス 57"/>
          <p:cNvSpPr txBox="1"/>
          <p:nvPr/>
        </p:nvSpPr>
        <p:spPr>
          <a:xfrm>
            <a:off x="5847898" y="4700283"/>
            <a:ext cx="466794" cy="369332"/>
          </a:xfrm>
          <a:prstGeom prst="rect">
            <a:avLst/>
          </a:prstGeom>
          <a:noFill/>
        </p:spPr>
        <p:txBody>
          <a:bodyPr wrap="none" rtlCol="0">
            <a:spAutoFit/>
          </a:bodyPr>
          <a:lstStyle/>
          <a:p>
            <a:r>
              <a:rPr lang="en-US" altLang="ja-JP" dirty="0" smtClean="0"/>
              <a:t>(b)</a:t>
            </a:r>
            <a:endParaRPr kumimoji="1" lang="ja-JP" altLang="en-US" dirty="0"/>
          </a:p>
        </p:txBody>
      </p:sp>
      <p:sp>
        <p:nvSpPr>
          <p:cNvPr id="59" name="テキスト ボックス 58"/>
          <p:cNvSpPr txBox="1"/>
          <p:nvPr/>
        </p:nvSpPr>
        <p:spPr>
          <a:xfrm>
            <a:off x="5893063" y="5962847"/>
            <a:ext cx="466794" cy="369332"/>
          </a:xfrm>
          <a:prstGeom prst="rect">
            <a:avLst/>
          </a:prstGeom>
          <a:noFill/>
        </p:spPr>
        <p:txBody>
          <a:bodyPr wrap="none" rtlCol="0">
            <a:spAutoFit/>
          </a:bodyPr>
          <a:lstStyle/>
          <a:p>
            <a:r>
              <a:rPr lang="en-US" altLang="ja-JP" dirty="0" smtClean="0"/>
              <a:t>(b)</a:t>
            </a:r>
            <a:endParaRPr kumimoji="1" lang="ja-JP" altLang="en-US" dirty="0"/>
          </a:p>
        </p:txBody>
      </p:sp>
      <p:sp>
        <p:nvSpPr>
          <p:cNvPr id="60" name="テキスト ボックス 59"/>
          <p:cNvSpPr txBox="1"/>
          <p:nvPr/>
        </p:nvSpPr>
        <p:spPr>
          <a:xfrm>
            <a:off x="2928919" y="5485002"/>
            <a:ext cx="466794" cy="369332"/>
          </a:xfrm>
          <a:prstGeom prst="rect">
            <a:avLst/>
          </a:prstGeom>
          <a:noFill/>
        </p:spPr>
        <p:txBody>
          <a:bodyPr wrap="none" rtlCol="0">
            <a:spAutoFit/>
          </a:bodyPr>
          <a:lstStyle/>
          <a:p>
            <a:r>
              <a:rPr lang="en-US" altLang="ja-JP" dirty="0" smtClean="0"/>
              <a:t>(a)</a:t>
            </a:r>
            <a:endParaRPr kumimoji="1" lang="ja-JP" altLang="en-US" dirty="0"/>
          </a:p>
        </p:txBody>
      </p:sp>
      <p:sp>
        <p:nvSpPr>
          <p:cNvPr id="61" name="テキスト ボックス 60"/>
          <p:cNvSpPr txBox="1"/>
          <p:nvPr/>
        </p:nvSpPr>
        <p:spPr>
          <a:xfrm>
            <a:off x="3939652" y="4166077"/>
            <a:ext cx="1236236" cy="369332"/>
          </a:xfrm>
          <a:prstGeom prst="rect">
            <a:avLst/>
          </a:prstGeom>
          <a:noFill/>
        </p:spPr>
        <p:txBody>
          <a:bodyPr wrap="none" rtlCol="0">
            <a:spAutoFit/>
          </a:bodyPr>
          <a:lstStyle/>
          <a:p>
            <a:r>
              <a:rPr lang="en-US" altLang="ja-JP" dirty="0" smtClean="0"/>
              <a:t>Clone pair</a:t>
            </a:r>
            <a:endParaRPr kumimoji="1" lang="ja-JP" altLang="en-US" dirty="0"/>
          </a:p>
        </p:txBody>
      </p:sp>
      <p:sp>
        <p:nvSpPr>
          <p:cNvPr id="63" name="正方形/長方形 62"/>
          <p:cNvSpPr/>
          <p:nvPr/>
        </p:nvSpPr>
        <p:spPr>
          <a:xfrm>
            <a:off x="2118907" y="3872086"/>
            <a:ext cx="5014913" cy="24600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四角形吹き出し 63"/>
          <p:cNvSpPr/>
          <p:nvPr/>
        </p:nvSpPr>
        <p:spPr>
          <a:xfrm>
            <a:off x="7345587" y="4195482"/>
            <a:ext cx="901750" cy="487364"/>
          </a:xfrm>
          <a:prstGeom prst="wedgeRectCallout">
            <a:avLst>
              <a:gd name="adj1" fmla="val -71754"/>
              <a:gd name="adj2" fmla="val 8302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chemeClr val="tx1"/>
                </a:solidFill>
              </a:rPr>
              <a:t>case</a:t>
            </a:r>
            <a:endParaRPr kumimoji="1" lang="ja-JP" altLang="en-US" sz="2400" b="1" dirty="0">
              <a:solidFill>
                <a:schemeClr val="tx1"/>
              </a:solidFill>
            </a:endParaRPr>
          </a:p>
        </p:txBody>
      </p:sp>
      <p:pic>
        <p:nvPicPr>
          <p:cNvPr id="36" name="図 35"/>
          <p:cNvPicPr>
            <a:picLocks noChangeAspect="1"/>
          </p:cNvPicPr>
          <p:nvPr/>
        </p:nvPicPr>
        <p:blipFill>
          <a:blip r:embed="rId3"/>
          <a:stretch>
            <a:fillRect/>
          </a:stretch>
        </p:blipFill>
        <p:spPr>
          <a:xfrm>
            <a:off x="2975134" y="4918454"/>
            <a:ext cx="399281" cy="291761"/>
          </a:xfrm>
          <a:prstGeom prst="rect">
            <a:avLst/>
          </a:prstGeom>
        </p:spPr>
      </p:pic>
      <p:pic>
        <p:nvPicPr>
          <p:cNvPr id="51" name="図 50"/>
          <p:cNvPicPr>
            <a:picLocks noChangeAspect="1"/>
          </p:cNvPicPr>
          <p:nvPr/>
        </p:nvPicPr>
        <p:blipFill>
          <a:blip r:embed="rId3"/>
          <a:stretch>
            <a:fillRect/>
          </a:stretch>
        </p:blipFill>
        <p:spPr>
          <a:xfrm>
            <a:off x="5922991" y="4138740"/>
            <a:ext cx="356762" cy="268265"/>
          </a:xfrm>
          <a:prstGeom prst="rect">
            <a:avLst/>
          </a:prstGeom>
        </p:spPr>
      </p:pic>
      <p:pic>
        <p:nvPicPr>
          <p:cNvPr id="53" name="図 52"/>
          <p:cNvPicPr>
            <a:picLocks noChangeAspect="1"/>
          </p:cNvPicPr>
          <p:nvPr/>
        </p:nvPicPr>
        <p:blipFill>
          <a:blip r:embed="rId3"/>
          <a:stretch>
            <a:fillRect/>
          </a:stretch>
        </p:blipFill>
        <p:spPr>
          <a:xfrm>
            <a:off x="5892508" y="5363523"/>
            <a:ext cx="371003" cy="308239"/>
          </a:xfrm>
          <a:prstGeom prst="rect">
            <a:avLst/>
          </a:prstGeom>
        </p:spPr>
      </p:pic>
    </p:spTree>
    <p:extLst>
      <p:ext uri="{BB962C8B-B14F-4D97-AF65-F5344CB8AC3E}">
        <p14:creationId xmlns:p14="http://schemas.microsoft.com/office/powerpoint/2010/main" val="24268315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Investigation Method</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
        <p:nvSpPr>
          <p:cNvPr id="5" name="円柱 4"/>
          <p:cNvSpPr/>
          <p:nvPr/>
        </p:nvSpPr>
        <p:spPr>
          <a:xfrm>
            <a:off x="370575" y="2787469"/>
            <a:ext cx="1194675" cy="918251"/>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Git</a:t>
            </a:r>
            <a:endParaRPr kumimoji="1" lang="en-US" altLang="ja-JP" dirty="0" smtClean="0">
              <a:solidFill>
                <a:schemeClr val="tx1"/>
              </a:solidFill>
            </a:endParaRPr>
          </a:p>
          <a:p>
            <a:pPr algn="ctr"/>
            <a:r>
              <a:rPr lang="en-US" altLang="ja-JP" dirty="0" smtClean="0">
                <a:solidFill>
                  <a:schemeClr val="tx1"/>
                </a:solidFill>
              </a:rPr>
              <a:t>repository</a:t>
            </a:r>
          </a:p>
        </p:txBody>
      </p:sp>
      <p:grpSp>
        <p:nvGrpSpPr>
          <p:cNvPr id="69" name="グループ化 68"/>
          <p:cNvGrpSpPr/>
          <p:nvPr/>
        </p:nvGrpSpPr>
        <p:grpSpPr>
          <a:xfrm>
            <a:off x="3600278" y="2408716"/>
            <a:ext cx="914400" cy="894338"/>
            <a:chOff x="3681966" y="4059462"/>
            <a:chExt cx="914400" cy="894338"/>
          </a:xfrm>
        </p:grpSpPr>
        <p:sp>
          <p:nvSpPr>
            <p:cNvPr id="6" name="メモ 5"/>
            <p:cNvSpPr/>
            <p:nvPr/>
          </p:nvSpPr>
          <p:spPr>
            <a:xfrm>
              <a:off x="3681966" y="4059462"/>
              <a:ext cx="914400" cy="894338"/>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8" name="直線コネクタ 17"/>
            <p:cNvCxnSpPr/>
            <p:nvPr/>
          </p:nvCxnSpPr>
          <p:spPr>
            <a:xfrm flipV="1">
              <a:off x="3842869" y="44016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20" name="直線コネクタ 19"/>
            <p:cNvCxnSpPr/>
            <p:nvPr/>
          </p:nvCxnSpPr>
          <p:spPr>
            <a:xfrm flipV="1">
              <a:off x="3848512" y="45540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21" name="直線コネクタ 20"/>
            <p:cNvCxnSpPr/>
            <p:nvPr/>
          </p:nvCxnSpPr>
          <p:spPr>
            <a:xfrm flipV="1">
              <a:off x="3842866" y="4706453"/>
              <a:ext cx="541867" cy="1"/>
            </a:xfrm>
            <a:prstGeom prst="line">
              <a:avLst/>
            </a:prstGeom>
          </p:spPr>
          <p:style>
            <a:lnRef idx="1">
              <a:schemeClr val="dk1"/>
            </a:lnRef>
            <a:fillRef idx="0">
              <a:schemeClr val="dk1"/>
            </a:fillRef>
            <a:effectRef idx="0">
              <a:schemeClr val="dk1"/>
            </a:effectRef>
            <a:fontRef idx="minor">
              <a:schemeClr val="tx1"/>
            </a:fontRef>
          </p:style>
        </p:cxnSp>
      </p:grpSp>
      <p:sp>
        <p:nvSpPr>
          <p:cNvPr id="29" name="テキスト ボックス 28"/>
          <p:cNvSpPr txBox="1"/>
          <p:nvPr/>
        </p:nvSpPr>
        <p:spPr>
          <a:xfrm>
            <a:off x="3222336" y="3843487"/>
            <a:ext cx="1159292" cy="369332"/>
          </a:xfrm>
          <a:prstGeom prst="rect">
            <a:avLst/>
          </a:prstGeom>
          <a:noFill/>
        </p:spPr>
        <p:txBody>
          <a:bodyPr wrap="square" rtlCol="0">
            <a:spAutoFit/>
          </a:bodyPr>
          <a:lstStyle/>
          <a:p>
            <a:r>
              <a:rPr lang="en-US" altLang="ja-JP" dirty="0"/>
              <a:t>S</a:t>
            </a:r>
            <a:r>
              <a:rPr lang="en-US" altLang="ja-JP" dirty="0" smtClean="0"/>
              <a:t>napshot</a:t>
            </a:r>
            <a:endParaRPr kumimoji="1" lang="ja-JP" altLang="en-US" dirty="0"/>
          </a:p>
        </p:txBody>
      </p:sp>
      <p:sp>
        <p:nvSpPr>
          <p:cNvPr id="32" name="正方形/長方形 31"/>
          <p:cNvSpPr/>
          <p:nvPr/>
        </p:nvSpPr>
        <p:spPr>
          <a:xfrm>
            <a:off x="1735606" y="2430930"/>
            <a:ext cx="1150911" cy="5548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Data set</a:t>
            </a:r>
          </a:p>
        </p:txBody>
      </p:sp>
      <p:sp>
        <p:nvSpPr>
          <p:cNvPr id="41" name="角丸四角形 40"/>
          <p:cNvSpPr/>
          <p:nvPr/>
        </p:nvSpPr>
        <p:spPr>
          <a:xfrm>
            <a:off x="1924003" y="3389132"/>
            <a:ext cx="849272" cy="206311"/>
          </a:xfrm>
          <a:prstGeom prst="roundRect">
            <a:avLst/>
          </a:prstGeom>
          <a:solidFill>
            <a:srgbClr val="00B050"/>
          </a:soli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STEP1</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8" name="右矢印 37"/>
          <p:cNvSpPr/>
          <p:nvPr/>
        </p:nvSpPr>
        <p:spPr>
          <a:xfrm>
            <a:off x="1681936" y="3002916"/>
            <a:ext cx="1559589" cy="300138"/>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5" name="グループ化 74"/>
          <p:cNvGrpSpPr/>
          <p:nvPr/>
        </p:nvGrpSpPr>
        <p:grpSpPr>
          <a:xfrm>
            <a:off x="3504481" y="2561116"/>
            <a:ext cx="914400" cy="894338"/>
            <a:chOff x="3681966" y="4059462"/>
            <a:chExt cx="914400" cy="894338"/>
          </a:xfrm>
        </p:grpSpPr>
        <p:sp>
          <p:nvSpPr>
            <p:cNvPr id="76" name="メモ 75"/>
            <p:cNvSpPr/>
            <p:nvPr/>
          </p:nvSpPr>
          <p:spPr>
            <a:xfrm>
              <a:off x="3681966" y="4059462"/>
              <a:ext cx="914400" cy="894338"/>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77" name="直線コネクタ 76"/>
            <p:cNvCxnSpPr/>
            <p:nvPr/>
          </p:nvCxnSpPr>
          <p:spPr>
            <a:xfrm flipV="1">
              <a:off x="3842869" y="44016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78" name="直線コネクタ 77"/>
            <p:cNvCxnSpPr/>
            <p:nvPr/>
          </p:nvCxnSpPr>
          <p:spPr>
            <a:xfrm flipV="1">
              <a:off x="3848512" y="45540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79" name="直線コネクタ 78"/>
            <p:cNvCxnSpPr/>
            <p:nvPr/>
          </p:nvCxnSpPr>
          <p:spPr>
            <a:xfrm flipV="1">
              <a:off x="3842866" y="4706453"/>
              <a:ext cx="541867" cy="1"/>
            </a:xfrm>
            <a:prstGeom prst="line">
              <a:avLst/>
            </a:prstGeom>
          </p:spPr>
          <p:style>
            <a:lnRef idx="1">
              <a:schemeClr val="dk1"/>
            </a:lnRef>
            <a:fillRef idx="0">
              <a:schemeClr val="dk1"/>
            </a:fillRef>
            <a:effectRef idx="0">
              <a:schemeClr val="dk1"/>
            </a:effectRef>
            <a:fontRef idx="minor">
              <a:schemeClr val="tx1"/>
            </a:fontRef>
          </p:style>
        </p:cxnSp>
      </p:grpSp>
      <p:grpSp>
        <p:nvGrpSpPr>
          <p:cNvPr id="80" name="グループ化 79"/>
          <p:cNvGrpSpPr/>
          <p:nvPr/>
        </p:nvGrpSpPr>
        <p:grpSpPr>
          <a:xfrm>
            <a:off x="3399978" y="2757060"/>
            <a:ext cx="914400" cy="894338"/>
            <a:chOff x="3681966" y="4059462"/>
            <a:chExt cx="914400" cy="894338"/>
          </a:xfrm>
        </p:grpSpPr>
        <p:sp>
          <p:nvSpPr>
            <p:cNvPr id="81" name="メモ 80"/>
            <p:cNvSpPr/>
            <p:nvPr/>
          </p:nvSpPr>
          <p:spPr>
            <a:xfrm>
              <a:off x="3681966" y="4059462"/>
              <a:ext cx="914400" cy="894338"/>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82" name="直線コネクタ 81"/>
            <p:cNvCxnSpPr/>
            <p:nvPr/>
          </p:nvCxnSpPr>
          <p:spPr>
            <a:xfrm flipV="1">
              <a:off x="3842869" y="44016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83" name="直線コネクタ 82"/>
            <p:cNvCxnSpPr/>
            <p:nvPr/>
          </p:nvCxnSpPr>
          <p:spPr>
            <a:xfrm flipV="1">
              <a:off x="3848512" y="45540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84" name="直線コネクタ 83"/>
            <p:cNvCxnSpPr/>
            <p:nvPr/>
          </p:nvCxnSpPr>
          <p:spPr>
            <a:xfrm flipV="1">
              <a:off x="3842866" y="4706453"/>
              <a:ext cx="541867" cy="1"/>
            </a:xfrm>
            <a:prstGeom prst="line">
              <a:avLst/>
            </a:prstGeom>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4754016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Investigation Method</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
        <p:nvSpPr>
          <p:cNvPr id="5" name="円柱 4"/>
          <p:cNvSpPr/>
          <p:nvPr/>
        </p:nvSpPr>
        <p:spPr>
          <a:xfrm>
            <a:off x="370575" y="2787469"/>
            <a:ext cx="1194675" cy="918251"/>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Git</a:t>
            </a:r>
            <a:endParaRPr kumimoji="1" lang="en-US" altLang="ja-JP" dirty="0" smtClean="0">
              <a:solidFill>
                <a:schemeClr val="tx1"/>
              </a:solidFill>
            </a:endParaRPr>
          </a:p>
          <a:p>
            <a:pPr algn="ctr"/>
            <a:r>
              <a:rPr lang="en-US" altLang="ja-JP" dirty="0" smtClean="0">
                <a:solidFill>
                  <a:schemeClr val="tx1"/>
                </a:solidFill>
              </a:rPr>
              <a:t>repository</a:t>
            </a:r>
          </a:p>
        </p:txBody>
      </p:sp>
      <p:sp>
        <p:nvSpPr>
          <p:cNvPr id="22" name="メモ 21"/>
          <p:cNvSpPr/>
          <p:nvPr/>
        </p:nvSpPr>
        <p:spPr>
          <a:xfrm>
            <a:off x="6359068" y="1931367"/>
            <a:ext cx="914400" cy="571173"/>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nvGrpSpPr>
          <p:cNvPr id="69" name="グループ化 68"/>
          <p:cNvGrpSpPr/>
          <p:nvPr/>
        </p:nvGrpSpPr>
        <p:grpSpPr>
          <a:xfrm>
            <a:off x="3600278" y="2408716"/>
            <a:ext cx="914400" cy="894338"/>
            <a:chOff x="3681966" y="4059462"/>
            <a:chExt cx="914400" cy="894338"/>
          </a:xfrm>
        </p:grpSpPr>
        <p:sp>
          <p:nvSpPr>
            <p:cNvPr id="6" name="メモ 5"/>
            <p:cNvSpPr/>
            <p:nvPr/>
          </p:nvSpPr>
          <p:spPr>
            <a:xfrm>
              <a:off x="3681966" y="4059462"/>
              <a:ext cx="914400" cy="894338"/>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8" name="直線コネクタ 17"/>
            <p:cNvCxnSpPr/>
            <p:nvPr/>
          </p:nvCxnSpPr>
          <p:spPr>
            <a:xfrm flipV="1">
              <a:off x="3842869" y="44016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20" name="直線コネクタ 19"/>
            <p:cNvCxnSpPr/>
            <p:nvPr/>
          </p:nvCxnSpPr>
          <p:spPr>
            <a:xfrm flipV="1">
              <a:off x="3848512" y="45540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21" name="直線コネクタ 20"/>
            <p:cNvCxnSpPr/>
            <p:nvPr/>
          </p:nvCxnSpPr>
          <p:spPr>
            <a:xfrm flipV="1">
              <a:off x="3842866" y="4706453"/>
              <a:ext cx="541867" cy="1"/>
            </a:xfrm>
            <a:prstGeom prst="line">
              <a:avLst/>
            </a:prstGeom>
          </p:spPr>
          <p:style>
            <a:lnRef idx="1">
              <a:schemeClr val="dk1"/>
            </a:lnRef>
            <a:fillRef idx="0">
              <a:schemeClr val="dk1"/>
            </a:fillRef>
            <a:effectRef idx="0">
              <a:schemeClr val="dk1"/>
            </a:effectRef>
            <a:fontRef idx="minor">
              <a:schemeClr val="tx1"/>
            </a:fontRef>
          </p:style>
        </p:cxnSp>
      </p:grpSp>
      <p:sp>
        <p:nvSpPr>
          <p:cNvPr id="29" name="テキスト ボックス 28"/>
          <p:cNvSpPr txBox="1"/>
          <p:nvPr/>
        </p:nvSpPr>
        <p:spPr>
          <a:xfrm>
            <a:off x="3222336" y="3843487"/>
            <a:ext cx="1159292" cy="369332"/>
          </a:xfrm>
          <a:prstGeom prst="rect">
            <a:avLst/>
          </a:prstGeom>
          <a:noFill/>
        </p:spPr>
        <p:txBody>
          <a:bodyPr wrap="square" rtlCol="0">
            <a:spAutoFit/>
          </a:bodyPr>
          <a:lstStyle/>
          <a:p>
            <a:r>
              <a:rPr lang="en-US" altLang="ja-JP" dirty="0"/>
              <a:t>S</a:t>
            </a:r>
            <a:r>
              <a:rPr lang="en-US" altLang="ja-JP" dirty="0" smtClean="0"/>
              <a:t>napshot</a:t>
            </a:r>
            <a:endParaRPr kumimoji="1" lang="ja-JP" altLang="en-US" dirty="0"/>
          </a:p>
        </p:txBody>
      </p:sp>
      <p:sp>
        <p:nvSpPr>
          <p:cNvPr id="31" name="テキスト ボックス 30"/>
          <p:cNvSpPr txBox="1"/>
          <p:nvPr/>
        </p:nvSpPr>
        <p:spPr>
          <a:xfrm>
            <a:off x="5835945" y="2528360"/>
            <a:ext cx="2005677" cy="646331"/>
          </a:xfrm>
          <a:prstGeom prst="rect">
            <a:avLst/>
          </a:prstGeom>
          <a:noFill/>
        </p:spPr>
        <p:txBody>
          <a:bodyPr wrap="none" rtlCol="0">
            <a:spAutoFit/>
          </a:bodyPr>
          <a:lstStyle/>
          <a:p>
            <a:r>
              <a:rPr lang="en-US" altLang="ja-JP" dirty="0" smtClean="0"/>
              <a:t>     Buggy code </a:t>
            </a:r>
          </a:p>
          <a:p>
            <a:r>
              <a:rPr lang="en-US" altLang="ja-JP" dirty="0"/>
              <a:t>f</a:t>
            </a:r>
            <a:r>
              <a:rPr lang="en-US" altLang="ja-JP" dirty="0" smtClean="0"/>
              <a:t>ragments </a:t>
            </a:r>
            <a:r>
              <a:rPr kumimoji="1" lang="en-US" altLang="ja-JP" dirty="0" smtClean="0"/>
              <a:t>(</a:t>
            </a:r>
            <a:r>
              <a:rPr lang="en-US" altLang="ja-JP" dirty="0" smtClean="0"/>
              <a:t>query</a:t>
            </a:r>
            <a:r>
              <a:rPr kumimoji="1" lang="en-US" altLang="ja-JP" dirty="0" smtClean="0"/>
              <a:t>)</a:t>
            </a:r>
            <a:endParaRPr kumimoji="1" lang="ja-JP" altLang="en-US" dirty="0"/>
          </a:p>
        </p:txBody>
      </p:sp>
      <p:sp>
        <p:nvSpPr>
          <p:cNvPr id="32" name="正方形/長方形 31"/>
          <p:cNvSpPr/>
          <p:nvPr/>
        </p:nvSpPr>
        <p:spPr>
          <a:xfrm>
            <a:off x="1735606" y="2430930"/>
            <a:ext cx="1150911" cy="5548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Data set</a:t>
            </a:r>
          </a:p>
        </p:txBody>
      </p:sp>
      <p:sp>
        <p:nvSpPr>
          <p:cNvPr id="42" name="円柱 41"/>
          <p:cNvSpPr/>
          <p:nvPr/>
        </p:nvSpPr>
        <p:spPr>
          <a:xfrm>
            <a:off x="4831959" y="1687073"/>
            <a:ext cx="1200190" cy="122522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Clone detection tool</a:t>
            </a:r>
          </a:p>
        </p:txBody>
      </p:sp>
      <p:sp>
        <p:nvSpPr>
          <p:cNvPr id="74" name="コンテンツ プレースホルダー 2"/>
          <p:cNvSpPr>
            <a:spLocks noGrp="1"/>
          </p:cNvSpPr>
          <p:nvPr>
            <p:ph idx="1"/>
          </p:nvPr>
        </p:nvSpPr>
        <p:spPr>
          <a:xfrm>
            <a:off x="124380" y="4410286"/>
            <a:ext cx="8931727" cy="1471017"/>
          </a:xfrm>
        </p:spPr>
        <p:txBody>
          <a:bodyPr/>
          <a:lstStyle/>
          <a:p>
            <a:pPr marL="400050"/>
            <a:r>
              <a:rPr lang="en-US" altLang="ja-JP" sz="2400" dirty="0" smtClean="0"/>
              <a:t>Set the threshold  of vector-based approach as 0.9 and 0.5 respectively.</a:t>
            </a:r>
            <a:endParaRPr kumimoji="1" lang="en-US" altLang="ja-JP" sz="2400" dirty="0" smtClean="0"/>
          </a:p>
          <a:p>
            <a:pPr marL="400050"/>
            <a:r>
              <a:rPr kumimoji="1" lang="en-US" altLang="ja-JP" sz="2400" dirty="0" smtClean="0"/>
              <a:t>Set 10 tokens as minimum length of a token sequence for </a:t>
            </a:r>
            <a:r>
              <a:rPr kumimoji="1" lang="en-US" altLang="ja-JP" sz="2400" dirty="0" err="1" smtClean="0"/>
              <a:t>CCFinder</a:t>
            </a:r>
            <a:r>
              <a:rPr kumimoji="1" lang="en-US" altLang="ja-JP" sz="2400" dirty="0" smtClean="0"/>
              <a:t>.</a:t>
            </a:r>
            <a:endParaRPr kumimoji="1" lang="ja-JP" altLang="en-US" sz="2400" dirty="0"/>
          </a:p>
        </p:txBody>
      </p:sp>
      <p:sp>
        <p:nvSpPr>
          <p:cNvPr id="41" name="角丸四角形 40"/>
          <p:cNvSpPr/>
          <p:nvPr/>
        </p:nvSpPr>
        <p:spPr>
          <a:xfrm>
            <a:off x="1924003" y="3389132"/>
            <a:ext cx="849272" cy="206311"/>
          </a:xfrm>
          <a:prstGeom prst="roundRect">
            <a:avLst/>
          </a:prstGeom>
          <a:solidFill>
            <a:srgbClr val="92D050"/>
          </a:soli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STEP1</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8" name="右矢印 37"/>
          <p:cNvSpPr/>
          <p:nvPr/>
        </p:nvSpPr>
        <p:spPr>
          <a:xfrm>
            <a:off x="1681936" y="3002916"/>
            <a:ext cx="1559589" cy="300138"/>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5" name="グループ化 74"/>
          <p:cNvGrpSpPr/>
          <p:nvPr/>
        </p:nvGrpSpPr>
        <p:grpSpPr>
          <a:xfrm>
            <a:off x="3504481" y="2561116"/>
            <a:ext cx="914400" cy="894338"/>
            <a:chOff x="3681966" y="4059462"/>
            <a:chExt cx="914400" cy="894338"/>
          </a:xfrm>
        </p:grpSpPr>
        <p:sp>
          <p:nvSpPr>
            <p:cNvPr id="76" name="メモ 75"/>
            <p:cNvSpPr/>
            <p:nvPr/>
          </p:nvSpPr>
          <p:spPr>
            <a:xfrm>
              <a:off x="3681966" y="4059462"/>
              <a:ext cx="914400" cy="894338"/>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77" name="直線コネクタ 76"/>
            <p:cNvCxnSpPr/>
            <p:nvPr/>
          </p:nvCxnSpPr>
          <p:spPr>
            <a:xfrm flipV="1">
              <a:off x="3842869" y="44016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78" name="直線コネクタ 77"/>
            <p:cNvCxnSpPr/>
            <p:nvPr/>
          </p:nvCxnSpPr>
          <p:spPr>
            <a:xfrm flipV="1">
              <a:off x="3848512" y="45540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79" name="直線コネクタ 78"/>
            <p:cNvCxnSpPr/>
            <p:nvPr/>
          </p:nvCxnSpPr>
          <p:spPr>
            <a:xfrm flipV="1">
              <a:off x="3842866" y="4706453"/>
              <a:ext cx="541867" cy="1"/>
            </a:xfrm>
            <a:prstGeom prst="line">
              <a:avLst/>
            </a:prstGeom>
          </p:spPr>
          <p:style>
            <a:lnRef idx="1">
              <a:schemeClr val="dk1"/>
            </a:lnRef>
            <a:fillRef idx="0">
              <a:schemeClr val="dk1"/>
            </a:fillRef>
            <a:effectRef idx="0">
              <a:schemeClr val="dk1"/>
            </a:effectRef>
            <a:fontRef idx="minor">
              <a:schemeClr val="tx1"/>
            </a:fontRef>
          </p:style>
        </p:cxnSp>
      </p:grpSp>
      <p:grpSp>
        <p:nvGrpSpPr>
          <p:cNvPr id="80" name="グループ化 79"/>
          <p:cNvGrpSpPr/>
          <p:nvPr/>
        </p:nvGrpSpPr>
        <p:grpSpPr>
          <a:xfrm>
            <a:off x="3399978" y="2757060"/>
            <a:ext cx="914400" cy="894338"/>
            <a:chOff x="3681966" y="4059462"/>
            <a:chExt cx="914400" cy="894338"/>
          </a:xfrm>
        </p:grpSpPr>
        <p:sp>
          <p:nvSpPr>
            <p:cNvPr id="81" name="メモ 80"/>
            <p:cNvSpPr/>
            <p:nvPr/>
          </p:nvSpPr>
          <p:spPr>
            <a:xfrm>
              <a:off x="3681966" y="4059462"/>
              <a:ext cx="914400" cy="894338"/>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82" name="直線コネクタ 81"/>
            <p:cNvCxnSpPr/>
            <p:nvPr/>
          </p:nvCxnSpPr>
          <p:spPr>
            <a:xfrm flipV="1">
              <a:off x="3842869" y="44016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83" name="直線コネクタ 82"/>
            <p:cNvCxnSpPr/>
            <p:nvPr/>
          </p:nvCxnSpPr>
          <p:spPr>
            <a:xfrm flipV="1">
              <a:off x="3848512" y="45540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84" name="直線コネクタ 83"/>
            <p:cNvCxnSpPr/>
            <p:nvPr/>
          </p:nvCxnSpPr>
          <p:spPr>
            <a:xfrm flipV="1">
              <a:off x="3842866" y="4706453"/>
              <a:ext cx="541867" cy="1"/>
            </a:xfrm>
            <a:prstGeom prst="line">
              <a:avLst/>
            </a:prstGeom>
          </p:spPr>
          <p:style>
            <a:lnRef idx="1">
              <a:schemeClr val="dk1"/>
            </a:lnRef>
            <a:fillRef idx="0">
              <a:schemeClr val="dk1"/>
            </a:fillRef>
            <a:effectRef idx="0">
              <a:schemeClr val="dk1"/>
            </a:effectRef>
            <a:fontRef idx="minor">
              <a:schemeClr val="tx1"/>
            </a:fontRef>
          </p:style>
        </p:cxnSp>
      </p:grpSp>
      <p:sp>
        <p:nvSpPr>
          <p:cNvPr id="90" name="角丸四角形 89"/>
          <p:cNvSpPr/>
          <p:nvPr/>
        </p:nvSpPr>
        <p:spPr>
          <a:xfrm>
            <a:off x="5607513" y="3416718"/>
            <a:ext cx="849272" cy="206311"/>
          </a:xfrm>
          <a:prstGeom prst="roundRect">
            <a:avLst/>
          </a:prstGeom>
          <a:solidFill>
            <a:srgbClr val="00B050"/>
          </a:soli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STEP2</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91" name="右矢印 90"/>
          <p:cNvSpPr/>
          <p:nvPr/>
        </p:nvSpPr>
        <p:spPr>
          <a:xfrm>
            <a:off x="4749054" y="3072117"/>
            <a:ext cx="2855473" cy="241641"/>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2" name="グループ化 91"/>
          <p:cNvGrpSpPr/>
          <p:nvPr/>
        </p:nvGrpSpPr>
        <p:grpSpPr>
          <a:xfrm>
            <a:off x="8050371" y="2375959"/>
            <a:ext cx="914400" cy="1014179"/>
            <a:chOff x="3681966" y="4059462"/>
            <a:chExt cx="914400" cy="894338"/>
          </a:xfrm>
        </p:grpSpPr>
        <p:sp>
          <p:nvSpPr>
            <p:cNvPr id="93" name="メモ 92"/>
            <p:cNvSpPr/>
            <p:nvPr/>
          </p:nvSpPr>
          <p:spPr>
            <a:xfrm>
              <a:off x="3681966" y="4059462"/>
              <a:ext cx="914400" cy="894338"/>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94" name="直線コネクタ 93"/>
            <p:cNvCxnSpPr/>
            <p:nvPr/>
          </p:nvCxnSpPr>
          <p:spPr>
            <a:xfrm flipV="1">
              <a:off x="3842869" y="44016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95" name="直線コネクタ 94"/>
            <p:cNvCxnSpPr/>
            <p:nvPr/>
          </p:nvCxnSpPr>
          <p:spPr>
            <a:xfrm flipV="1">
              <a:off x="3848512" y="45540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96" name="直線コネクタ 95"/>
            <p:cNvCxnSpPr/>
            <p:nvPr/>
          </p:nvCxnSpPr>
          <p:spPr>
            <a:xfrm flipV="1">
              <a:off x="3842866" y="4706453"/>
              <a:ext cx="541867" cy="1"/>
            </a:xfrm>
            <a:prstGeom prst="line">
              <a:avLst/>
            </a:prstGeom>
          </p:spPr>
          <p:style>
            <a:lnRef idx="1">
              <a:schemeClr val="dk1"/>
            </a:lnRef>
            <a:fillRef idx="0">
              <a:schemeClr val="dk1"/>
            </a:fillRef>
            <a:effectRef idx="0">
              <a:schemeClr val="dk1"/>
            </a:effectRef>
            <a:fontRef idx="minor">
              <a:schemeClr val="tx1"/>
            </a:fontRef>
          </p:style>
        </p:cxnSp>
      </p:grpSp>
      <p:grpSp>
        <p:nvGrpSpPr>
          <p:cNvPr id="97" name="グループ化 96"/>
          <p:cNvGrpSpPr/>
          <p:nvPr/>
        </p:nvGrpSpPr>
        <p:grpSpPr>
          <a:xfrm>
            <a:off x="7928448" y="2528359"/>
            <a:ext cx="914400" cy="1014179"/>
            <a:chOff x="3551336" y="4059462"/>
            <a:chExt cx="914400" cy="894338"/>
          </a:xfrm>
        </p:grpSpPr>
        <p:sp>
          <p:nvSpPr>
            <p:cNvPr id="98" name="メモ 97"/>
            <p:cNvSpPr/>
            <p:nvPr/>
          </p:nvSpPr>
          <p:spPr>
            <a:xfrm>
              <a:off x="3551336" y="4059462"/>
              <a:ext cx="914400" cy="894338"/>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99" name="直線コネクタ 98"/>
            <p:cNvCxnSpPr/>
            <p:nvPr/>
          </p:nvCxnSpPr>
          <p:spPr>
            <a:xfrm flipV="1">
              <a:off x="3842869" y="44016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100" name="直線コネクタ 99"/>
            <p:cNvCxnSpPr/>
            <p:nvPr/>
          </p:nvCxnSpPr>
          <p:spPr>
            <a:xfrm flipV="1">
              <a:off x="3848512" y="45540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101" name="直線コネクタ 100"/>
            <p:cNvCxnSpPr/>
            <p:nvPr/>
          </p:nvCxnSpPr>
          <p:spPr>
            <a:xfrm flipV="1">
              <a:off x="3842866" y="4706453"/>
              <a:ext cx="541867" cy="1"/>
            </a:xfrm>
            <a:prstGeom prst="line">
              <a:avLst/>
            </a:prstGeom>
          </p:spPr>
          <p:style>
            <a:lnRef idx="1">
              <a:schemeClr val="dk1"/>
            </a:lnRef>
            <a:fillRef idx="0">
              <a:schemeClr val="dk1"/>
            </a:fillRef>
            <a:effectRef idx="0">
              <a:schemeClr val="dk1"/>
            </a:effectRef>
            <a:fontRef idx="minor">
              <a:schemeClr val="tx1"/>
            </a:fontRef>
          </p:style>
        </p:cxnSp>
      </p:grpSp>
      <p:grpSp>
        <p:nvGrpSpPr>
          <p:cNvPr id="102" name="グループ化 101"/>
          <p:cNvGrpSpPr/>
          <p:nvPr/>
        </p:nvGrpSpPr>
        <p:grpSpPr>
          <a:xfrm>
            <a:off x="7850071" y="2724303"/>
            <a:ext cx="914400" cy="1014179"/>
            <a:chOff x="3681966" y="4059462"/>
            <a:chExt cx="914400" cy="894338"/>
          </a:xfrm>
        </p:grpSpPr>
        <p:sp>
          <p:nvSpPr>
            <p:cNvPr id="103" name="メモ 102"/>
            <p:cNvSpPr/>
            <p:nvPr/>
          </p:nvSpPr>
          <p:spPr>
            <a:xfrm>
              <a:off x="3681966" y="4059462"/>
              <a:ext cx="914400" cy="894338"/>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04" name="直線コネクタ 103"/>
            <p:cNvCxnSpPr/>
            <p:nvPr/>
          </p:nvCxnSpPr>
          <p:spPr>
            <a:xfrm flipV="1">
              <a:off x="3842869" y="44016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105" name="直線コネクタ 104"/>
            <p:cNvCxnSpPr/>
            <p:nvPr/>
          </p:nvCxnSpPr>
          <p:spPr>
            <a:xfrm flipV="1">
              <a:off x="3848512" y="4554053"/>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106" name="直線コネクタ 105"/>
            <p:cNvCxnSpPr/>
            <p:nvPr/>
          </p:nvCxnSpPr>
          <p:spPr>
            <a:xfrm flipV="1">
              <a:off x="3842866" y="4706453"/>
              <a:ext cx="541867" cy="1"/>
            </a:xfrm>
            <a:prstGeom prst="line">
              <a:avLst/>
            </a:prstGeom>
          </p:spPr>
          <p:style>
            <a:lnRef idx="1">
              <a:schemeClr val="dk1"/>
            </a:lnRef>
            <a:fillRef idx="0">
              <a:schemeClr val="dk1"/>
            </a:fillRef>
            <a:effectRef idx="0">
              <a:schemeClr val="dk1"/>
            </a:effectRef>
            <a:fontRef idx="minor">
              <a:schemeClr val="tx1"/>
            </a:fontRef>
          </p:style>
        </p:cxnSp>
      </p:grpSp>
      <p:pic>
        <p:nvPicPr>
          <p:cNvPr id="107" name="Picture 2" descr="Image result for investigate icon fre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86764" y="2942558"/>
            <a:ext cx="1086633" cy="1232242"/>
          </a:xfrm>
          <a:prstGeom prst="rect">
            <a:avLst/>
          </a:prstGeom>
          <a:noFill/>
          <a:extLst>
            <a:ext uri="{909E8E84-426E-40DD-AFC4-6F175D3DCCD1}">
              <a14:hiddenFill xmlns:a14="http://schemas.microsoft.com/office/drawing/2010/main">
                <a:solidFill>
                  <a:srgbClr val="FFFFFF"/>
                </a:solidFill>
              </a14:hiddenFill>
            </a:ext>
          </a:extLst>
        </p:spPr>
      </p:pic>
      <p:pic>
        <p:nvPicPr>
          <p:cNvPr id="111" name="図 110"/>
          <p:cNvPicPr>
            <a:picLocks noChangeAspect="1"/>
          </p:cNvPicPr>
          <p:nvPr/>
        </p:nvPicPr>
        <p:blipFill>
          <a:blip r:embed="rId4"/>
          <a:stretch>
            <a:fillRect/>
          </a:stretch>
        </p:blipFill>
        <p:spPr>
          <a:xfrm>
            <a:off x="6545257" y="2006518"/>
            <a:ext cx="519083" cy="431268"/>
          </a:xfrm>
          <a:prstGeom prst="rect">
            <a:avLst/>
          </a:prstGeom>
        </p:spPr>
      </p:pic>
    </p:spTree>
    <p:extLst>
      <p:ext uri="{BB962C8B-B14F-4D97-AF65-F5344CB8AC3E}">
        <p14:creationId xmlns:p14="http://schemas.microsoft.com/office/powerpoint/2010/main" val="22862425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Effectiveness Criterion</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Recall</a:t>
            </a:r>
            <a:endParaRPr lang="en-US" altLang="ja-JP" dirty="0"/>
          </a:p>
          <a:p>
            <a:endParaRPr kumimoji="1" lang="en-US" altLang="ja-JP" dirty="0" smtClean="0"/>
          </a:p>
          <a:p>
            <a:r>
              <a:rPr lang="en-US" altLang="ja-JP" dirty="0" smtClean="0"/>
              <a:t>Precision</a:t>
            </a:r>
          </a:p>
          <a:p>
            <a:endParaRPr kumimoji="1" lang="en-US" altLang="ja-JP" dirty="0"/>
          </a:p>
          <a:p>
            <a:r>
              <a:rPr lang="en-US" altLang="ja-JP" dirty="0" smtClean="0"/>
              <a:t>F-measure</a:t>
            </a:r>
          </a:p>
          <a:p>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Tree>
    <p:extLst>
      <p:ext uri="{BB962C8B-B14F-4D97-AF65-F5344CB8AC3E}">
        <p14:creationId xmlns:p14="http://schemas.microsoft.com/office/powerpoint/2010/main" val="3191102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メモ 12"/>
          <p:cNvSpPr/>
          <p:nvPr/>
        </p:nvSpPr>
        <p:spPr>
          <a:xfrm rot="10800000">
            <a:off x="4688607" y="3885726"/>
            <a:ext cx="1324989" cy="158003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7" name="メモ 6"/>
          <p:cNvSpPr/>
          <p:nvPr/>
        </p:nvSpPr>
        <p:spPr>
          <a:xfrm rot="10800000">
            <a:off x="2721019" y="3885726"/>
            <a:ext cx="1324989" cy="158003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2" name="タイトル 1"/>
          <p:cNvSpPr>
            <a:spLocks noGrp="1"/>
          </p:cNvSpPr>
          <p:nvPr>
            <p:ph type="title"/>
          </p:nvPr>
        </p:nvSpPr>
        <p:spPr/>
        <p:txBody>
          <a:bodyPr/>
          <a:lstStyle/>
          <a:p>
            <a:r>
              <a:rPr lang="en-US" altLang="ja-JP" dirty="0" smtClean="0"/>
              <a:t>Code Clone</a:t>
            </a:r>
            <a:endParaRPr kumimoji="1" lang="ja-JP" altLang="en-US" dirty="0"/>
          </a:p>
        </p:txBody>
      </p:sp>
      <p:sp>
        <p:nvSpPr>
          <p:cNvPr id="3" name="コンテンツ プレースホルダー 2"/>
          <p:cNvSpPr>
            <a:spLocks noGrp="1"/>
          </p:cNvSpPr>
          <p:nvPr>
            <p:ph idx="1"/>
          </p:nvPr>
        </p:nvSpPr>
        <p:spPr>
          <a:xfrm>
            <a:off x="457200" y="1600200"/>
            <a:ext cx="8412480" cy="4525963"/>
          </a:xfrm>
        </p:spPr>
        <p:txBody>
          <a:bodyPr/>
          <a:lstStyle/>
          <a:p>
            <a:r>
              <a:rPr lang="en-US" altLang="ja-JP" sz="3000" dirty="0"/>
              <a:t>C</a:t>
            </a:r>
            <a:r>
              <a:rPr lang="en-US" altLang="ja-JP" sz="3000" dirty="0" smtClean="0"/>
              <a:t>ode</a:t>
            </a:r>
            <a:r>
              <a:rPr lang="en-US" altLang="ja-JP" sz="3000" dirty="0" smtClean="0">
                <a:solidFill>
                  <a:srgbClr val="FF0000"/>
                </a:solidFill>
              </a:rPr>
              <a:t> </a:t>
            </a:r>
            <a:r>
              <a:rPr lang="en-US" altLang="ja-JP" sz="3000" dirty="0" smtClean="0"/>
              <a:t>fragments that are identical or similar to each other</a:t>
            </a:r>
          </a:p>
          <a:p>
            <a:pPr lvl="1"/>
            <a:r>
              <a:rPr lang="en-US" altLang="ja-JP" dirty="0"/>
              <a:t>C</a:t>
            </a:r>
            <a:r>
              <a:rPr lang="en-US" altLang="ja-JP" dirty="0" smtClean="0"/>
              <a:t>onsidered </a:t>
            </a:r>
            <a:r>
              <a:rPr lang="en-US" altLang="ja-JP" dirty="0"/>
              <a:t>to be an obstacle to software maintenance. </a:t>
            </a:r>
            <a:endParaRPr kumimoji="1" lang="en-US" altLang="ja-JP" sz="22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11" name="Freeform 13"/>
          <p:cNvSpPr>
            <a:spLocks/>
          </p:cNvSpPr>
          <p:nvPr/>
        </p:nvSpPr>
        <p:spPr bwMode="auto">
          <a:xfrm>
            <a:off x="2917198" y="4166242"/>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4" name="Freeform 13"/>
          <p:cNvSpPr>
            <a:spLocks/>
          </p:cNvSpPr>
          <p:nvPr/>
        </p:nvSpPr>
        <p:spPr bwMode="auto">
          <a:xfrm>
            <a:off x="4881392" y="4166242"/>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5" name="Freeform 13"/>
          <p:cNvSpPr>
            <a:spLocks/>
          </p:cNvSpPr>
          <p:nvPr/>
        </p:nvSpPr>
        <p:spPr bwMode="auto">
          <a:xfrm>
            <a:off x="4881391" y="4735051"/>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6" name="正方形/長方形 15"/>
          <p:cNvSpPr/>
          <p:nvPr/>
        </p:nvSpPr>
        <p:spPr>
          <a:xfrm>
            <a:off x="3571875" y="6041495"/>
            <a:ext cx="1768171" cy="26723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2000" dirty="0" smtClean="0"/>
              <a:t>Code clone</a:t>
            </a:r>
            <a:endParaRPr kumimoji="1" lang="ja-JP" altLang="en-US" sz="2000" dirty="0"/>
          </a:p>
        </p:txBody>
      </p:sp>
      <p:cxnSp>
        <p:nvCxnSpPr>
          <p:cNvPr id="18" name="直線矢印コネクタ 17"/>
          <p:cNvCxnSpPr>
            <a:stCxn id="16" idx="0"/>
          </p:cNvCxnSpPr>
          <p:nvPr/>
        </p:nvCxnSpPr>
        <p:spPr>
          <a:xfrm flipH="1" flipV="1">
            <a:off x="3300943" y="4460401"/>
            <a:ext cx="1155018" cy="158109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直線矢印コネクタ 19"/>
          <p:cNvCxnSpPr>
            <a:stCxn id="16" idx="0"/>
          </p:cNvCxnSpPr>
          <p:nvPr/>
        </p:nvCxnSpPr>
        <p:spPr>
          <a:xfrm flipV="1">
            <a:off x="4455961" y="4313321"/>
            <a:ext cx="470409" cy="17281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直線矢印コネクタ 21"/>
          <p:cNvCxnSpPr>
            <a:stCxn id="16" idx="0"/>
          </p:cNvCxnSpPr>
          <p:nvPr/>
        </p:nvCxnSpPr>
        <p:spPr>
          <a:xfrm flipV="1">
            <a:off x="4455961" y="5023157"/>
            <a:ext cx="884085" cy="10183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a:xfrm>
            <a:off x="3849827" y="4270987"/>
            <a:ext cx="1076542" cy="6851"/>
          </a:xfrm>
          <a:prstGeom prst="straightConnector1">
            <a:avLst/>
          </a:prstGeom>
          <a:ln>
            <a:solidFill>
              <a:srgbClr val="FF0000"/>
            </a:solidFill>
            <a:headEnd type="triangle"/>
            <a:tailEnd type="triangle"/>
          </a:ln>
        </p:spPr>
        <p:style>
          <a:lnRef idx="3">
            <a:schemeClr val="accent2"/>
          </a:lnRef>
          <a:fillRef idx="0">
            <a:schemeClr val="accent2"/>
          </a:fillRef>
          <a:effectRef idx="2">
            <a:schemeClr val="accent2"/>
          </a:effectRef>
          <a:fontRef idx="minor">
            <a:schemeClr val="tx1"/>
          </a:fontRef>
        </p:style>
      </p:cxnSp>
      <p:cxnSp>
        <p:nvCxnSpPr>
          <p:cNvPr id="26" name="直線矢印コネクタ 25"/>
          <p:cNvCxnSpPr/>
          <p:nvPr/>
        </p:nvCxnSpPr>
        <p:spPr>
          <a:xfrm>
            <a:off x="5340046" y="4447424"/>
            <a:ext cx="11055" cy="287378"/>
          </a:xfrm>
          <a:prstGeom prst="straightConnector1">
            <a:avLst/>
          </a:prstGeom>
          <a:ln>
            <a:solidFill>
              <a:srgbClr val="FF0000"/>
            </a:solidFill>
            <a:headEnd type="triangle"/>
            <a:tailEnd type="triangle"/>
          </a:ln>
        </p:spPr>
        <p:style>
          <a:lnRef idx="3">
            <a:schemeClr val="accent2"/>
          </a:lnRef>
          <a:fillRef idx="0">
            <a:schemeClr val="accent2"/>
          </a:fillRef>
          <a:effectRef idx="2">
            <a:schemeClr val="accent2"/>
          </a:effectRef>
          <a:fontRef idx="minor">
            <a:schemeClr val="tx1"/>
          </a:fontRef>
        </p:style>
      </p:cxnSp>
      <p:sp>
        <p:nvSpPr>
          <p:cNvPr id="27" name="正方形/長方形 26"/>
          <p:cNvSpPr/>
          <p:nvPr/>
        </p:nvSpPr>
        <p:spPr>
          <a:xfrm>
            <a:off x="3581244" y="3578528"/>
            <a:ext cx="1591733" cy="267230"/>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000" dirty="0" smtClean="0"/>
              <a:t>Clone pair</a:t>
            </a:r>
            <a:endParaRPr kumimoji="1" lang="ja-JP" altLang="en-US" sz="2000" dirty="0"/>
          </a:p>
        </p:txBody>
      </p:sp>
    </p:spTree>
    <p:extLst>
      <p:ext uri="{BB962C8B-B14F-4D97-AF65-F5344CB8AC3E}">
        <p14:creationId xmlns:p14="http://schemas.microsoft.com/office/powerpoint/2010/main" val="37236979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Recall</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a:xfrm>
                <a:off x="446088" y="1600200"/>
                <a:ext cx="8229600" cy="4525963"/>
              </a:xfrm>
            </p:spPr>
            <p:txBody>
              <a:bodyPr/>
              <a:lstStyle/>
              <a:p>
                <a:pPr marL="342900" lvl="1" indent="-342900">
                  <a:buFontTx/>
                  <a:buChar char="•"/>
                </a:pPr>
                <a:r>
                  <a:rPr lang="en-US" altLang="ja-JP" dirty="0" smtClean="0"/>
                  <a:t>Percentage of code clones that could be detected by the tool from the set of code clone containing the defect </a:t>
                </a:r>
                <a:r>
                  <a:rPr lang="en-US" altLang="ja-JP" dirty="0" smtClean="0"/>
                  <a:t>cases</a:t>
                </a:r>
                <a:endParaRPr lang="en-US" altLang="ja-JP" dirty="0" smtClean="0"/>
              </a:p>
              <a:p>
                <a:pPr marL="0" lvl="1" indent="0">
                  <a:buNone/>
                </a:pPr>
                <a:endParaRPr lang="en-US" altLang="ja-JP" sz="2400" dirty="0" smtClean="0"/>
              </a:p>
              <a:p>
                <a:pPr marL="342900" lvl="1" indent="-342900">
                  <a:buFontTx/>
                  <a:buChar char="•"/>
                </a:pPr>
                <a14:m>
                  <m:oMath xmlns:m="http://schemas.openxmlformats.org/officeDocument/2006/math">
                    <m:r>
                      <m:rPr>
                        <m:sty m:val="p"/>
                      </m:rPr>
                      <a:rPr lang="en-US" altLang="ja-JP" sz="3200" i="1" dirty="0">
                        <a:latin typeface="Cambria Math" panose="02040503050406030204" pitchFamily="18" charset="0"/>
                        <a:ea typeface="Cambria Math" panose="02040503050406030204" pitchFamily="18" charset="0"/>
                      </a:rPr>
                      <m:t>R</m:t>
                    </m:r>
                    <m:r>
                      <a:rPr lang="en-US" altLang="ja-JP" sz="3200" b="0" i="1" dirty="0" smtClean="0">
                        <a:latin typeface="Cambria Math" panose="02040503050406030204" pitchFamily="18" charset="0"/>
                        <a:ea typeface="Cambria Math" panose="02040503050406030204" pitchFamily="18" charset="0"/>
                      </a:rPr>
                      <m:t>𝑒𝑐𝑎𝑙𝑙</m:t>
                    </m:r>
                    <m:r>
                      <a:rPr lang="en-US" altLang="ja-JP" sz="3200" i="1" smtClean="0">
                        <a:latin typeface="Cambria Math" panose="02040503050406030204" pitchFamily="18" charset="0"/>
                        <a:ea typeface="Cambria Math" panose="02040503050406030204" pitchFamily="18" charset="0"/>
                      </a:rPr>
                      <m:t>=</m:t>
                    </m:r>
                    <m:f>
                      <m:fPr>
                        <m:ctrlPr>
                          <a:rPr lang="en-US" altLang="ja-JP" sz="3200" i="1" smtClean="0">
                            <a:latin typeface="Cambria Math" panose="02040503050406030204" pitchFamily="18" charset="0"/>
                            <a:ea typeface="Cambria Math" panose="02040503050406030204" pitchFamily="18" charset="0"/>
                          </a:rPr>
                        </m:ctrlPr>
                      </m:fPr>
                      <m:num>
                        <m:r>
                          <a:rPr lang="en-US" altLang="ja-JP" sz="3200" b="0" i="1" smtClean="0">
                            <a:latin typeface="Cambria Math" panose="02040503050406030204" pitchFamily="18" charset="0"/>
                            <a:ea typeface="Cambria Math" panose="02040503050406030204" pitchFamily="18" charset="0"/>
                          </a:rPr>
                          <m:t>𝐶</m:t>
                        </m:r>
                        <m:sSub>
                          <m:sSubPr>
                            <m:ctrlPr>
                              <a:rPr lang="en-US" altLang="ja-JP" sz="3200" b="0" i="1" smtClean="0">
                                <a:latin typeface="Cambria Math" panose="02040503050406030204" pitchFamily="18" charset="0"/>
                                <a:ea typeface="Cambria Math" panose="02040503050406030204" pitchFamily="18" charset="0"/>
                              </a:rPr>
                            </m:ctrlPr>
                          </m:sSubPr>
                          <m:e>
                            <m:r>
                              <a:rPr lang="en-US" altLang="ja-JP" sz="3200" b="0" i="1" smtClean="0">
                                <a:latin typeface="Cambria Math" panose="02040503050406030204" pitchFamily="18" charset="0"/>
                                <a:ea typeface="Cambria Math" panose="02040503050406030204" pitchFamily="18" charset="0"/>
                              </a:rPr>
                              <m:t>𝐶</m:t>
                            </m:r>
                          </m:e>
                          <m:sub>
                            <m:r>
                              <a:rPr lang="en-US" altLang="ja-JP" sz="3200" b="0" i="1" smtClean="0">
                                <a:latin typeface="Cambria Math" panose="02040503050406030204" pitchFamily="18" charset="0"/>
                                <a:ea typeface="Cambria Math" panose="02040503050406030204" pitchFamily="18" charset="0"/>
                              </a:rPr>
                              <m:t>𝑒</m:t>
                            </m:r>
                          </m:sub>
                        </m:sSub>
                        <m:r>
                          <a:rPr lang="en-US" altLang="ja-JP" sz="3200" b="0" i="1" smtClean="0">
                            <a:latin typeface="Cambria Math" panose="02040503050406030204" pitchFamily="18" charset="0"/>
                            <a:ea typeface="Cambria Math" panose="02040503050406030204" pitchFamily="18" charset="0"/>
                          </a:rPr>
                          <m:t> ∩  </m:t>
                        </m:r>
                        <m:r>
                          <a:rPr lang="en-US" altLang="ja-JP" sz="3200" b="0" i="1" smtClean="0">
                            <a:latin typeface="Cambria Math" panose="02040503050406030204" pitchFamily="18" charset="0"/>
                            <a:ea typeface="Cambria Math" panose="02040503050406030204" pitchFamily="18" charset="0"/>
                          </a:rPr>
                          <m:t>𝐶</m:t>
                        </m:r>
                        <m:sSub>
                          <m:sSubPr>
                            <m:ctrlPr>
                              <a:rPr lang="en-US" altLang="ja-JP" sz="3200" b="0" i="1" smtClean="0">
                                <a:latin typeface="Cambria Math" panose="02040503050406030204" pitchFamily="18" charset="0"/>
                                <a:ea typeface="Cambria Math" panose="02040503050406030204" pitchFamily="18" charset="0"/>
                              </a:rPr>
                            </m:ctrlPr>
                          </m:sSubPr>
                          <m:e>
                            <m:r>
                              <a:rPr lang="en-US" altLang="ja-JP" sz="3200" b="0" i="1" smtClean="0">
                                <a:latin typeface="Cambria Math" panose="02040503050406030204" pitchFamily="18" charset="0"/>
                                <a:ea typeface="Cambria Math" panose="02040503050406030204" pitchFamily="18" charset="0"/>
                              </a:rPr>
                              <m:t>𝐶</m:t>
                            </m:r>
                          </m:e>
                          <m:sub>
                            <m:r>
                              <a:rPr lang="en-US" altLang="ja-JP" sz="3200" b="0" i="1" smtClean="0">
                                <a:latin typeface="Cambria Math" panose="02040503050406030204" pitchFamily="18" charset="0"/>
                                <a:ea typeface="Cambria Math" panose="02040503050406030204" pitchFamily="18" charset="0"/>
                              </a:rPr>
                              <m:t>𝑑</m:t>
                            </m:r>
                          </m:sub>
                        </m:sSub>
                      </m:num>
                      <m:den>
                        <m:r>
                          <a:rPr lang="en-US" altLang="ja-JP" sz="3200" b="0" i="1" smtClean="0">
                            <a:latin typeface="Cambria Math" panose="02040503050406030204" pitchFamily="18" charset="0"/>
                            <a:ea typeface="Cambria Math" panose="02040503050406030204" pitchFamily="18" charset="0"/>
                          </a:rPr>
                          <m:t>𝐶</m:t>
                        </m:r>
                        <m:sSub>
                          <m:sSubPr>
                            <m:ctrlPr>
                              <a:rPr lang="en-US" altLang="ja-JP" sz="3200" b="0" i="1" smtClean="0">
                                <a:latin typeface="Cambria Math" panose="02040503050406030204" pitchFamily="18" charset="0"/>
                                <a:ea typeface="Cambria Math" panose="02040503050406030204" pitchFamily="18" charset="0"/>
                              </a:rPr>
                            </m:ctrlPr>
                          </m:sSubPr>
                          <m:e>
                            <m:r>
                              <a:rPr lang="en-US" altLang="ja-JP" sz="3200" b="0" i="1" smtClean="0">
                                <a:latin typeface="Cambria Math" panose="02040503050406030204" pitchFamily="18" charset="0"/>
                                <a:ea typeface="Cambria Math" panose="02040503050406030204" pitchFamily="18" charset="0"/>
                              </a:rPr>
                              <m:t>𝐶</m:t>
                            </m:r>
                          </m:e>
                          <m:sub>
                            <m:r>
                              <a:rPr lang="en-US" altLang="ja-JP" sz="3200" b="0" i="1" smtClean="0">
                                <a:latin typeface="Cambria Math" panose="02040503050406030204" pitchFamily="18" charset="0"/>
                                <a:ea typeface="Cambria Math" panose="02040503050406030204" pitchFamily="18" charset="0"/>
                              </a:rPr>
                              <m:t>𝑒</m:t>
                            </m:r>
                          </m:sub>
                        </m:sSub>
                      </m:den>
                    </m:f>
                  </m:oMath>
                </a14:m>
                <a:endParaRPr lang="en-US" altLang="ja-JP" sz="3200" b="0" i="1" dirty="0" smtClean="0">
                  <a:latin typeface="Cambria Math" panose="02040503050406030204" pitchFamily="18" charset="0"/>
                  <a:ea typeface="Cambria Math" panose="02040503050406030204" pitchFamily="18" charset="0"/>
                </a:endParaRPr>
              </a:p>
              <a:p>
                <a:pPr marL="342900" lvl="1" indent="-342900">
                  <a:buFontTx/>
                  <a:buChar char="•"/>
                </a:pPr>
                <a:endParaRPr lang="en-US" altLang="ja-JP" sz="3200" i="1" dirty="0">
                  <a:latin typeface="Cambria Math" panose="02040503050406030204" pitchFamily="18" charset="0"/>
                </a:endParaRPr>
              </a:p>
              <a:p>
                <a:pPr lvl="1"/>
                <a:r>
                  <a:rPr lang="en-US" altLang="ja-JP" sz="2400" dirty="0" smtClean="0"/>
                  <a:t># </a:t>
                </a:r>
                <a:r>
                  <a:rPr lang="en-US" altLang="ja-JP" sz="2400" dirty="0"/>
                  <a:t>of code clone as a defect case: </a:t>
                </a:r>
                <a:r>
                  <a:rPr lang="en-US" altLang="ja-JP" sz="2400" dirty="0" err="1" smtClean="0"/>
                  <a:t>CC</a:t>
                </a:r>
                <a:r>
                  <a:rPr lang="en-US" altLang="ja-JP" sz="2400" baseline="-25000" dirty="0" err="1" smtClean="0"/>
                  <a:t>e</a:t>
                </a:r>
                <a:endParaRPr lang="en-US" altLang="ja-JP" sz="2400" dirty="0"/>
              </a:p>
              <a:p>
                <a:pPr lvl="1"/>
                <a:r>
                  <a:rPr lang="en-US" altLang="ja-JP" sz="2400" dirty="0" smtClean="0"/>
                  <a:t># of </a:t>
                </a:r>
                <a:r>
                  <a:rPr lang="en-US" altLang="ja-JP" sz="2400" dirty="0"/>
                  <a:t>code clone detected by the tool: </a:t>
                </a:r>
                <a:r>
                  <a:rPr lang="en-US" altLang="ja-JP" sz="2400" dirty="0" err="1"/>
                  <a:t>CC</a:t>
                </a:r>
                <a:r>
                  <a:rPr lang="en-US" altLang="ja-JP" sz="2400" baseline="-25000" dirty="0" err="1"/>
                  <a:t>d</a:t>
                </a:r>
                <a:endParaRPr lang="en-US" altLang="ja-JP" sz="2400" baseline="-25000" dirty="0"/>
              </a:p>
              <a:p>
                <a:pPr marL="342900" lvl="1" indent="-342900">
                  <a:buFontTx/>
                  <a:buChar char="•"/>
                </a:pPr>
                <a:endParaRPr lang="en-US" altLang="ja-JP" sz="3200" i="1" dirty="0" smtClean="0">
                  <a:latin typeface="Cambria Math" panose="02040503050406030204" pitchFamily="18" charset="0"/>
                </a:endParaRPr>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xfrm>
                <a:off x="446088" y="1600200"/>
                <a:ext cx="8229600" cy="4525963"/>
              </a:xfrm>
              <a:blipFill rotWithShape="0">
                <a:blip r:embed="rId3"/>
                <a:stretch>
                  <a:fillRect l="-1333" t="-148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spTree>
    <p:extLst>
      <p:ext uri="{BB962C8B-B14F-4D97-AF65-F5344CB8AC3E}">
        <p14:creationId xmlns:p14="http://schemas.microsoft.com/office/powerpoint/2010/main" val="23466687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Precision</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p:txBody>
              <a:bodyPr/>
              <a:lstStyle/>
              <a:p>
                <a:pPr marL="342900" lvl="1" indent="-342900">
                  <a:buFontTx/>
                  <a:buChar char="•"/>
                </a:pPr>
                <a:r>
                  <a:rPr lang="en-US" altLang="ja-JP" dirty="0" smtClean="0"/>
                  <a:t>Percentage of code clones containing the defect </a:t>
                </a:r>
                <a:r>
                  <a:rPr lang="en-US" altLang="ja-JP" dirty="0" smtClean="0"/>
                  <a:t>cases </a:t>
                </a:r>
                <a:r>
                  <a:rPr lang="en-US" altLang="ja-JP" dirty="0"/>
                  <a:t>detected by the </a:t>
                </a:r>
                <a:r>
                  <a:rPr lang="en-US" altLang="ja-JP" dirty="0" smtClean="0"/>
                  <a:t>tool</a:t>
                </a:r>
                <a:endParaRPr lang="en-US" altLang="ja-JP" dirty="0"/>
              </a:p>
              <a:p>
                <a:pPr marL="342900" lvl="1" indent="-342900">
                  <a:buFontTx/>
                  <a:buChar char="•"/>
                </a:pPr>
                <a:endParaRPr lang="en-US" altLang="ja-JP" sz="2400" dirty="0" smtClean="0"/>
              </a:p>
              <a:p>
                <a:pPr marL="342900" lvl="1" indent="-342900">
                  <a:buFontTx/>
                  <a:buChar char="•"/>
                </a:pPr>
                <a14:m>
                  <m:oMath xmlns:m="http://schemas.openxmlformats.org/officeDocument/2006/math">
                    <m:r>
                      <m:rPr>
                        <m:sty m:val="p"/>
                      </m:rPr>
                      <a:rPr lang="en-US" altLang="ja-JP" sz="3200" i="1" dirty="0">
                        <a:latin typeface="Cambria Math" panose="02040503050406030204" pitchFamily="18" charset="0"/>
                        <a:ea typeface="Cambria Math" panose="02040503050406030204" pitchFamily="18" charset="0"/>
                      </a:rPr>
                      <m:t>P</m:t>
                    </m:r>
                    <m:r>
                      <a:rPr lang="en-US" altLang="ja-JP" sz="3200" b="0" i="1" dirty="0" smtClean="0">
                        <a:latin typeface="Cambria Math" panose="02040503050406030204" pitchFamily="18" charset="0"/>
                        <a:ea typeface="Cambria Math" panose="02040503050406030204" pitchFamily="18" charset="0"/>
                      </a:rPr>
                      <m:t>𝑟𝑒𝑐𝑖𝑠𝑖𝑜𝑛</m:t>
                    </m:r>
                    <m:r>
                      <a:rPr lang="en-US" altLang="ja-JP" sz="3200" i="1">
                        <a:latin typeface="Cambria Math" panose="02040503050406030204" pitchFamily="18" charset="0"/>
                        <a:ea typeface="Cambria Math" panose="02040503050406030204" pitchFamily="18" charset="0"/>
                      </a:rPr>
                      <m:t>=</m:t>
                    </m:r>
                    <m:f>
                      <m:fPr>
                        <m:ctrlPr>
                          <a:rPr lang="en-US" altLang="ja-JP" sz="3200" i="1">
                            <a:latin typeface="Cambria Math" panose="02040503050406030204" pitchFamily="18" charset="0"/>
                            <a:ea typeface="Cambria Math" panose="02040503050406030204" pitchFamily="18" charset="0"/>
                          </a:rPr>
                        </m:ctrlPr>
                      </m:fPr>
                      <m:num>
                        <m:r>
                          <a:rPr lang="en-US" altLang="ja-JP" sz="3200" i="1">
                            <a:latin typeface="Cambria Math" panose="02040503050406030204" pitchFamily="18" charset="0"/>
                            <a:ea typeface="Cambria Math" panose="02040503050406030204" pitchFamily="18" charset="0"/>
                          </a:rPr>
                          <m:t>𝐶</m:t>
                        </m:r>
                        <m:sSub>
                          <m:sSubPr>
                            <m:ctrlPr>
                              <a:rPr lang="en-US" altLang="ja-JP" sz="3200" i="1">
                                <a:latin typeface="Cambria Math" panose="02040503050406030204" pitchFamily="18" charset="0"/>
                                <a:ea typeface="Cambria Math" panose="02040503050406030204" pitchFamily="18" charset="0"/>
                              </a:rPr>
                            </m:ctrlPr>
                          </m:sSubPr>
                          <m:e>
                            <m:r>
                              <a:rPr lang="en-US" altLang="ja-JP" sz="3200" i="1">
                                <a:latin typeface="Cambria Math" panose="02040503050406030204" pitchFamily="18" charset="0"/>
                                <a:ea typeface="Cambria Math" panose="02040503050406030204" pitchFamily="18" charset="0"/>
                              </a:rPr>
                              <m:t>𝐶</m:t>
                            </m:r>
                          </m:e>
                          <m:sub>
                            <m:r>
                              <a:rPr lang="en-US" altLang="ja-JP" sz="3200" i="1">
                                <a:latin typeface="Cambria Math" panose="02040503050406030204" pitchFamily="18" charset="0"/>
                                <a:ea typeface="Cambria Math" panose="02040503050406030204" pitchFamily="18" charset="0"/>
                              </a:rPr>
                              <m:t>𝑒</m:t>
                            </m:r>
                          </m:sub>
                        </m:sSub>
                        <m:r>
                          <a:rPr lang="en-US" altLang="ja-JP" sz="3200" i="1">
                            <a:latin typeface="Cambria Math" panose="02040503050406030204" pitchFamily="18" charset="0"/>
                            <a:ea typeface="Cambria Math" panose="02040503050406030204" pitchFamily="18" charset="0"/>
                          </a:rPr>
                          <m:t> ∩  </m:t>
                        </m:r>
                        <m:r>
                          <a:rPr lang="en-US" altLang="ja-JP" sz="3200" i="1">
                            <a:latin typeface="Cambria Math" panose="02040503050406030204" pitchFamily="18" charset="0"/>
                            <a:ea typeface="Cambria Math" panose="02040503050406030204" pitchFamily="18" charset="0"/>
                          </a:rPr>
                          <m:t>𝐶</m:t>
                        </m:r>
                        <m:sSub>
                          <m:sSubPr>
                            <m:ctrlPr>
                              <a:rPr lang="en-US" altLang="ja-JP" sz="3200" i="1">
                                <a:latin typeface="Cambria Math" panose="02040503050406030204" pitchFamily="18" charset="0"/>
                                <a:ea typeface="Cambria Math" panose="02040503050406030204" pitchFamily="18" charset="0"/>
                              </a:rPr>
                            </m:ctrlPr>
                          </m:sSubPr>
                          <m:e>
                            <m:r>
                              <a:rPr lang="en-US" altLang="ja-JP" sz="3200" i="1">
                                <a:latin typeface="Cambria Math" panose="02040503050406030204" pitchFamily="18" charset="0"/>
                                <a:ea typeface="Cambria Math" panose="02040503050406030204" pitchFamily="18" charset="0"/>
                              </a:rPr>
                              <m:t>𝐶</m:t>
                            </m:r>
                          </m:e>
                          <m:sub>
                            <m:r>
                              <a:rPr lang="en-US" altLang="ja-JP" sz="3200" i="1">
                                <a:latin typeface="Cambria Math" panose="02040503050406030204" pitchFamily="18" charset="0"/>
                                <a:ea typeface="Cambria Math" panose="02040503050406030204" pitchFamily="18" charset="0"/>
                              </a:rPr>
                              <m:t>𝑑</m:t>
                            </m:r>
                          </m:sub>
                        </m:sSub>
                      </m:num>
                      <m:den>
                        <m:r>
                          <a:rPr lang="en-US" altLang="ja-JP" sz="3200" i="1">
                            <a:latin typeface="Cambria Math" panose="02040503050406030204" pitchFamily="18" charset="0"/>
                            <a:ea typeface="Cambria Math" panose="02040503050406030204" pitchFamily="18" charset="0"/>
                          </a:rPr>
                          <m:t>𝐶</m:t>
                        </m:r>
                        <m:sSub>
                          <m:sSubPr>
                            <m:ctrlPr>
                              <a:rPr lang="en-US" altLang="ja-JP" sz="3200" b="0" i="1" smtClean="0">
                                <a:latin typeface="Cambria Math" panose="02040503050406030204" pitchFamily="18" charset="0"/>
                                <a:ea typeface="Cambria Math" panose="02040503050406030204" pitchFamily="18" charset="0"/>
                              </a:rPr>
                            </m:ctrlPr>
                          </m:sSubPr>
                          <m:e>
                            <m:r>
                              <a:rPr lang="en-US" altLang="ja-JP" sz="3200" b="0" i="1" smtClean="0">
                                <a:latin typeface="Cambria Math" panose="02040503050406030204" pitchFamily="18" charset="0"/>
                                <a:ea typeface="Cambria Math" panose="02040503050406030204" pitchFamily="18" charset="0"/>
                              </a:rPr>
                              <m:t>𝐶</m:t>
                            </m:r>
                          </m:e>
                          <m:sub>
                            <m:r>
                              <a:rPr lang="en-US" altLang="ja-JP" sz="3200" b="0" i="1" smtClean="0">
                                <a:latin typeface="Cambria Math" panose="02040503050406030204" pitchFamily="18" charset="0"/>
                                <a:ea typeface="Cambria Math" panose="02040503050406030204" pitchFamily="18" charset="0"/>
                              </a:rPr>
                              <m:t>𝑑</m:t>
                            </m:r>
                          </m:sub>
                        </m:sSub>
                      </m:den>
                    </m:f>
                  </m:oMath>
                </a14:m>
                <a:endParaRPr lang="en-US" altLang="ja-JP" sz="3200" dirty="0" smtClean="0"/>
              </a:p>
              <a:p>
                <a:pPr marL="342900" lvl="1" indent="-342900">
                  <a:buFontTx/>
                  <a:buChar char="•"/>
                </a:pPr>
                <a:endParaRPr lang="en-US" altLang="ja-JP" sz="3200" dirty="0"/>
              </a:p>
              <a:p>
                <a:pPr lvl="1"/>
                <a:r>
                  <a:rPr lang="en-US" altLang="ja-JP" sz="2400" dirty="0"/>
                  <a:t>#</a:t>
                </a:r>
                <a:r>
                  <a:rPr lang="en-US" altLang="ja-JP" sz="2400" dirty="0" smtClean="0"/>
                  <a:t> </a:t>
                </a:r>
                <a:r>
                  <a:rPr lang="en-US" altLang="ja-JP" sz="2400" dirty="0"/>
                  <a:t>of code clone as a defect case: </a:t>
                </a:r>
                <a:r>
                  <a:rPr lang="en-US" altLang="ja-JP" sz="2400" dirty="0" err="1"/>
                  <a:t>CC</a:t>
                </a:r>
                <a:r>
                  <a:rPr lang="en-US" altLang="ja-JP" sz="2400" baseline="-25000" dirty="0" err="1"/>
                  <a:t>e</a:t>
                </a:r>
                <a:endParaRPr lang="en-US" altLang="ja-JP" sz="2400" dirty="0"/>
              </a:p>
              <a:p>
                <a:pPr lvl="1"/>
                <a:r>
                  <a:rPr lang="en-US" altLang="ja-JP" sz="2400" dirty="0" smtClean="0"/>
                  <a:t># </a:t>
                </a:r>
                <a:r>
                  <a:rPr lang="en-US" altLang="ja-JP" sz="2400" dirty="0"/>
                  <a:t>of code clone detected by the tool: </a:t>
                </a:r>
                <a:r>
                  <a:rPr lang="en-US" altLang="ja-JP" sz="2400" dirty="0" err="1"/>
                  <a:t>CC</a:t>
                </a:r>
                <a:r>
                  <a:rPr lang="en-US" altLang="ja-JP" sz="2400" baseline="-25000" dirty="0" err="1"/>
                  <a:t>d</a:t>
                </a:r>
                <a:endParaRPr lang="en-US" altLang="ja-JP" sz="2400" baseline="-25000" dirty="0"/>
              </a:p>
              <a:p>
                <a:pPr marL="342900" lvl="1" indent="-342900">
                  <a:buFontTx/>
                  <a:buChar char="•"/>
                </a:pPr>
                <a:endParaRPr lang="en-US" altLang="ja-JP" sz="3200" dirty="0"/>
              </a:p>
              <a:p>
                <a:endParaRPr kumimoji="1" lang="ja-JP" altLang="en-US" sz="2800" dirty="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1333" t="-1482" r="-1481"/>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Tree>
    <p:extLst>
      <p:ext uri="{BB962C8B-B14F-4D97-AF65-F5344CB8AC3E}">
        <p14:creationId xmlns:p14="http://schemas.microsoft.com/office/powerpoint/2010/main" val="40781125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F-measure</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342900" lvl="1" indent="-342900">
                  <a:buFontTx/>
                  <a:buChar char="•"/>
                </a:pPr>
                <a:r>
                  <a:rPr lang="en-US" altLang="ja-JP" dirty="0" smtClean="0"/>
                  <a:t>Harmonic average of precision and recall</a:t>
                </a:r>
              </a:p>
              <a:p>
                <a:pPr marL="342900" lvl="1" indent="-342900">
                  <a:buFontTx/>
                  <a:buChar char="•"/>
                </a:pPr>
                <a:endParaRPr lang="en-US" altLang="ja-JP" sz="2400" dirty="0" smtClean="0"/>
              </a:p>
              <a:p>
                <a:pPr marL="342900" lvl="1" indent="-342900">
                  <a:buFontTx/>
                  <a:buChar char="•"/>
                </a:pPr>
                <a14:m>
                  <m:oMath xmlns:m="http://schemas.openxmlformats.org/officeDocument/2006/math">
                    <m:r>
                      <m:rPr>
                        <m:sty m:val="p"/>
                      </m:rPr>
                      <a:rPr lang="en-US" altLang="ja-JP" sz="3200" i="1" dirty="0" smtClean="0">
                        <a:latin typeface="Cambria Math" panose="02040503050406030204" pitchFamily="18" charset="0"/>
                        <a:ea typeface="Cambria Math" panose="02040503050406030204" pitchFamily="18" charset="0"/>
                      </a:rPr>
                      <m:t>F</m:t>
                    </m:r>
                    <m:r>
                      <a:rPr lang="en-US" altLang="ja-JP" sz="3200" b="0" i="1" dirty="0" smtClean="0">
                        <a:latin typeface="Cambria Math" panose="02040503050406030204" pitchFamily="18" charset="0"/>
                        <a:ea typeface="Cambria Math" panose="02040503050406030204" pitchFamily="18" charset="0"/>
                      </a:rPr>
                      <m:t>−</m:t>
                    </m:r>
                    <m:r>
                      <a:rPr lang="en-US" altLang="ja-JP" sz="3200" b="0" i="1" dirty="0" smtClean="0">
                        <a:latin typeface="Cambria Math" panose="02040503050406030204" pitchFamily="18" charset="0"/>
                        <a:ea typeface="Cambria Math" panose="02040503050406030204" pitchFamily="18" charset="0"/>
                      </a:rPr>
                      <m:t>𝑚𝑒𝑎𝑠𝑢𝑟𝑒</m:t>
                    </m:r>
                    <m:r>
                      <a:rPr lang="en-US" altLang="ja-JP" sz="3200" i="1" smtClean="0">
                        <a:latin typeface="Cambria Math" panose="02040503050406030204" pitchFamily="18" charset="0"/>
                        <a:ea typeface="Cambria Math" panose="02040503050406030204" pitchFamily="18" charset="0"/>
                      </a:rPr>
                      <m:t>=</m:t>
                    </m:r>
                    <m:f>
                      <m:fPr>
                        <m:ctrlPr>
                          <a:rPr lang="en-US" altLang="ja-JP" sz="3200" i="1" smtClean="0">
                            <a:latin typeface="Cambria Math" panose="02040503050406030204" pitchFamily="18" charset="0"/>
                          </a:rPr>
                        </m:ctrlPr>
                      </m:fPr>
                      <m:num>
                        <m:r>
                          <a:rPr lang="en-US" altLang="ja-JP" sz="3200" i="1">
                            <a:latin typeface="Cambria Math" panose="02040503050406030204" pitchFamily="18" charset="0"/>
                          </a:rPr>
                          <m:t>2</m:t>
                        </m:r>
                        <m:r>
                          <a:rPr lang="en-US" altLang="ja-JP" sz="3200" b="0" i="1" smtClean="0">
                            <a:latin typeface="Cambria Math" panose="02040503050406030204" pitchFamily="18" charset="0"/>
                          </a:rPr>
                          <m:t> ∗</m:t>
                        </m:r>
                        <m:r>
                          <a:rPr lang="en-US" altLang="ja-JP" sz="3200" b="0" i="1" smtClean="0">
                            <a:latin typeface="Cambria Math" panose="02040503050406030204" pitchFamily="18" charset="0"/>
                          </a:rPr>
                          <m:t>𝑅𝑒𝑐𝑎𝑙𝑙</m:t>
                        </m:r>
                        <m:r>
                          <a:rPr lang="en-US" altLang="ja-JP" sz="3200" b="0" i="1" smtClean="0">
                            <a:latin typeface="Cambria Math" panose="02040503050406030204" pitchFamily="18" charset="0"/>
                          </a:rPr>
                          <m:t> ∗</m:t>
                        </m:r>
                        <m:r>
                          <a:rPr lang="en-US" altLang="ja-JP" sz="3200" b="0" i="1" smtClean="0">
                            <a:latin typeface="Cambria Math" panose="02040503050406030204" pitchFamily="18" charset="0"/>
                          </a:rPr>
                          <m:t>𝑃𝑟𝑒𝑐𝑖𝑠𝑖𝑜𝑛</m:t>
                        </m:r>
                      </m:num>
                      <m:den>
                        <m:r>
                          <a:rPr lang="en-US" altLang="ja-JP" sz="3200" b="0" i="1" smtClean="0">
                            <a:latin typeface="Cambria Math" panose="02040503050406030204" pitchFamily="18" charset="0"/>
                          </a:rPr>
                          <m:t>𝑅𝑒𝑐𝑎𝑙𝑙</m:t>
                        </m:r>
                        <m:r>
                          <a:rPr lang="en-US" altLang="ja-JP" sz="3200" b="0" i="1" smtClean="0">
                            <a:latin typeface="Cambria Math" panose="02040503050406030204" pitchFamily="18" charset="0"/>
                          </a:rPr>
                          <m:t> +</m:t>
                        </m:r>
                        <m:r>
                          <a:rPr lang="en-US" altLang="ja-JP" sz="3200" b="0" i="1" smtClean="0">
                            <a:latin typeface="Cambria Math" panose="02040503050406030204" pitchFamily="18" charset="0"/>
                          </a:rPr>
                          <m:t>𝑃𝑟𝑒𝑐𝑖𝑡𝑖𝑜𝑛</m:t>
                        </m:r>
                      </m:den>
                    </m:f>
                  </m:oMath>
                </a14:m>
                <a:endParaRPr lang="en-US" altLang="ja-JP" sz="3200" dirty="0"/>
              </a:p>
              <a:p>
                <a:endParaRPr kumimoji="1" lang="ja-JP" altLang="en-US" sz="28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1333" t="-148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22</a:t>
            </a:fld>
            <a:endParaRPr lang="en-US" altLang="ja-JP"/>
          </a:p>
        </p:txBody>
      </p:sp>
    </p:spTree>
    <p:extLst>
      <p:ext uri="{BB962C8B-B14F-4D97-AF65-F5344CB8AC3E}">
        <p14:creationId xmlns:p14="http://schemas.microsoft.com/office/powerpoint/2010/main" val="25557645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Result of Investigation</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414420593"/>
              </p:ext>
            </p:extLst>
          </p:nvPr>
        </p:nvGraphicFramePr>
        <p:xfrm>
          <a:off x="457198" y="1843088"/>
          <a:ext cx="8218490" cy="3383280"/>
        </p:xfrm>
        <a:graphic>
          <a:graphicData uri="http://schemas.openxmlformats.org/drawingml/2006/table">
            <a:tbl>
              <a:tblPr firstRow="1" bandRow="1">
                <a:tableStyleId>{35758FB7-9AC5-4552-8A53-C91805E547FA}</a:tableStyleId>
              </a:tblPr>
              <a:tblGrid>
                <a:gridCol w="2261601">
                  <a:extLst>
                    <a:ext uri="{9D8B030D-6E8A-4147-A177-3AD203B41FA5}">
                      <a16:colId xmlns="" xmlns:a16="http://schemas.microsoft.com/office/drawing/2014/main" val="20000"/>
                    </a:ext>
                  </a:extLst>
                </a:gridCol>
                <a:gridCol w="2005602">
                  <a:extLst>
                    <a:ext uri="{9D8B030D-6E8A-4147-A177-3AD203B41FA5}">
                      <a16:colId xmlns="" xmlns:a16="http://schemas.microsoft.com/office/drawing/2014/main" val="20001"/>
                    </a:ext>
                  </a:extLst>
                </a:gridCol>
                <a:gridCol w="2128713">
                  <a:extLst>
                    <a:ext uri="{9D8B030D-6E8A-4147-A177-3AD203B41FA5}">
                      <a16:colId xmlns="" xmlns:a16="http://schemas.microsoft.com/office/drawing/2014/main" val="20002"/>
                    </a:ext>
                  </a:extLst>
                </a:gridCol>
                <a:gridCol w="1822574">
                  <a:extLst>
                    <a:ext uri="{9D8B030D-6E8A-4147-A177-3AD203B41FA5}">
                      <a16:colId xmlns="" xmlns:a16="http://schemas.microsoft.com/office/drawing/2014/main" val="20003"/>
                    </a:ext>
                  </a:extLst>
                </a:gridCol>
              </a:tblGrid>
              <a:tr h="386644">
                <a:tc>
                  <a:txBody>
                    <a:bodyPr/>
                    <a:lstStyle/>
                    <a:p>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kumimoji="1" lang="en-US" altLang="ja-JP" sz="2000" dirty="0" smtClean="0">
                          <a:solidFill>
                            <a:sysClr val="windowText" lastClr="000000"/>
                          </a:solidFill>
                        </a:rPr>
                        <a:t>Vector</a:t>
                      </a:r>
                      <a:r>
                        <a:rPr kumimoji="1" lang="en-US" altLang="ja-JP" sz="2000" baseline="0" dirty="0" smtClean="0">
                          <a:solidFill>
                            <a:sysClr val="windowText" lastClr="000000"/>
                          </a:solidFill>
                        </a:rPr>
                        <a:t>-based approach</a:t>
                      </a:r>
                      <a:endParaRPr kumimoji="1" lang="ja-JP" altLang="en-US" sz="20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rowSpan="2">
                  <a:txBody>
                    <a:bodyPr/>
                    <a:lstStyle/>
                    <a:p>
                      <a:pPr algn="ctr"/>
                      <a:endParaRPr kumimoji="1" lang="en-US" altLang="ja-JP" sz="2000" dirty="0" smtClean="0">
                        <a:solidFill>
                          <a:sysClr val="windowText" lastClr="000000"/>
                        </a:solidFill>
                      </a:endParaRPr>
                    </a:p>
                    <a:p>
                      <a:pPr algn="ctr"/>
                      <a:r>
                        <a:rPr kumimoji="1" lang="en-US" altLang="ja-JP" sz="2000" dirty="0" smtClean="0">
                          <a:solidFill>
                            <a:sysClr val="windowText" lastClr="000000"/>
                          </a:solidFill>
                        </a:rPr>
                        <a:t>CCFinder</a:t>
                      </a:r>
                      <a:endParaRPr kumimoji="1" lang="ja-JP" altLang="en-US" sz="20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0"/>
                  </a:ext>
                </a:extLst>
              </a:tr>
              <a:tr h="370840">
                <a:tc>
                  <a:txBody>
                    <a:bodyPr/>
                    <a:lstStyle/>
                    <a:p>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Threshold</a:t>
                      </a:r>
                      <a:r>
                        <a:rPr kumimoji="1" lang="en-US" altLang="ja-JP" sz="2000" baseline="0" dirty="0" smtClean="0"/>
                        <a:t>=</a:t>
                      </a:r>
                      <a:r>
                        <a:rPr kumimoji="1" lang="en-US" altLang="ja-JP" sz="2000" dirty="0" smtClean="0"/>
                        <a:t>0.9</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Threshold=0.5</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0840">
                <a:tc>
                  <a:txBody>
                    <a:bodyPr/>
                    <a:lstStyle/>
                    <a:p>
                      <a:r>
                        <a:rPr kumimoji="1" lang="en-US" altLang="ja-JP" sz="2000" dirty="0" smtClean="0"/>
                        <a:t>Number of detections</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41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293</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2274</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0840">
                <a:tc>
                  <a:txBody>
                    <a:bodyPr/>
                    <a:lstStyle/>
                    <a:p>
                      <a:r>
                        <a:rPr kumimoji="1" lang="en-US" altLang="ja-JP" sz="2000" dirty="0" smtClean="0"/>
                        <a:t>Correct</a:t>
                      </a:r>
                      <a:r>
                        <a:rPr kumimoji="1" lang="en-US" altLang="ja-JP" sz="2000" baseline="0" dirty="0" smtClean="0"/>
                        <a:t> number of detections</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24</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31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31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r h="370840">
                <a:tc>
                  <a:txBody>
                    <a:bodyPr/>
                    <a:lstStyle/>
                    <a:p>
                      <a:r>
                        <a:rPr kumimoji="1" lang="en-US" altLang="ja-JP" sz="2000" dirty="0" smtClean="0"/>
                        <a:t>Recall</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0.41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0.53</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0.53</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4"/>
                  </a:ext>
                </a:extLst>
              </a:tr>
              <a:tr h="370840">
                <a:tc>
                  <a:txBody>
                    <a:bodyPr/>
                    <a:lstStyle/>
                    <a:p>
                      <a:r>
                        <a:rPr kumimoji="1" lang="en-US" altLang="ja-JP" sz="2000" dirty="0" smtClean="0"/>
                        <a:t>Precision</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0.59</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en-US" altLang="ja-JP" sz="2000" dirty="0" smtClean="0"/>
                        <a:t>0.11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0.01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5"/>
                  </a:ext>
                </a:extLst>
              </a:tr>
              <a:tr h="370840">
                <a:tc>
                  <a:txBody>
                    <a:bodyPr/>
                    <a:lstStyle/>
                    <a:p>
                      <a:r>
                        <a:rPr kumimoji="1" lang="en-US" altLang="ja-JP" sz="2000" dirty="0" smtClean="0"/>
                        <a:t>F-measure</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0.48</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en-US" altLang="ja-JP" sz="2000" dirty="0" smtClean="0"/>
                        <a:t>0.18</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0.02</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6"/>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23</a:t>
            </a:fld>
            <a:endParaRPr lang="en-US" altLang="ja-JP"/>
          </a:p>
        </p:txBody>
      </p:sp>
    </p:spTree>
    <p:extLst>
      <p:ext uri="{BB962C8B-B14F-4D97-AF65-F5344CB8AC3E}">
        <p14:creationId xmlns:p14="http://schemas.microsoft.com/office/powerpoint/2010/main" val="28490376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Discussion</a:t>
            </a:r>
            <a:endParaRPr kumimoji="1" lang="ja-JP" altLang="en-US" dirty="0"/>
          </a:p>
        </p:txBody>
      </p:sp>
      <p:sp>
        <p:nvSpPr>
          <p:cNvPr id="3" name="コンテンツ プレースホルダー 2"/>
          <p:cNvSpPr>
            <a:spLocks noGrp="1"/>
          </p:cNvSpPr>
          <p:nvPr>
            <p:ph idx="1"/>
          </p:nvPr>
        </p:nvSpPr>
        <p:spPr/>
        <p:txBody>
          <a:bodyPr/>
          <a:lstStyle/>
          <a:p>
            <a:pPr marL="514350" indent="-457200"/>
            <a:r>
              <a:rPr lang="en-US" altLang="ja-JP" sz="2800" dirty="0" smtClean="0"/>
              <a:t>In terms of precision and F-measure</a:t>
            </a:r>
          </a:p>
          <a:p>
            <a:pPr marL="914400" lvl="1" indent="-457200"/>
            <a:r>
              <a:rPr lang="en-US" altLang="ja-JP" sz="2400" dirty="0" smtClean="0"/>
              <a:t>The vector-based approach with threshold=0.9 is the highest score.</a:t>
            </a:r>
          </a:p>
          <a:p>
            <a:pPr marL="914400" lvl="1" indent="-457200"/>
            <a:endParaRPr lang="en-US" altLang="ja-JP" sz="2400" dirty="0" smtClean="0"/>
          </a:p>
          <a:p>
            <a:pPr marL="514350" indent="-457200"/>
            <a:endParaRPr lang="en-US" altLang="ja-JP" sz="2800" dirty="0" smtClean="0"/>
          </a:p>
          <a:p>
            <a:pPr marL="514350" indent="-457200"/>
            <a:r>
              <a:rPr lang="en-US" altLang="ja-JP" sz="2800" dirty="0" smtClean="0"/>
              <a:t>In terms of recall</a:t>
            </a:r>
          </a:p>
          <a:p>
            <a:pPr marL="914400" lvl="1" indent="-457200"/>
            <a:r>
              <a:rPr lang="en-US" altLang="ja-JP" sz="2400" dirty="0" smtClean="0"/>
              <a:t>The vector-based approach with threshold=0.5 and </a:t>
            </a:r>
            <a:r>
              <a:rPr lang="en-US" altLang="ja-JP" sz="2400" dirty="0" err="1" smtClean="0"/>
              <a:t>CCFinder</a:t>
            </a:r>
            <a:r>
              <a:rPr lang="en-US" altLang="ja-JP" sz="2400" dirty="0" smtClean="0"/>
              <a:t> are the highest score.</a:t>
            </a:r>
            <a:endParaRPr lang="en-US" altLang="ja-JP" sz="2400" dirty="0"/>
          </a:p>
          <a:p>
            <a:pPr marL="914400" lvl="1" indent="-457200"/>
            <a:r>
              <a:rPr lang="en-US" altLang="ja-JP" sz="2400" dirty="0" smtClean="0"/>
              <a:t>However, the precision of </a:t>
            </a:r>
            <a:r>
              <a:rPr lang="en-US" altLang="ja-JP" sz="2400" dirty="0" err="1" smtClean="0"/>
              <a:t>CCFinder</a:t>
            </a:r>
            <a:r>
              <a:rPr lang="en-US" altLang="ja-JP" sz="2400" dirty="0" smtClean="0"/>
              <a:t> is extremely low.</a:t>
            </a:r>
            <a:endParaRPr kumimoji="1" lang="en-US" altLang="ja-JP" sz="2400" dirty="0" smtClean="0"/>
          </a:p>
          <a:p>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24</a:t>
            </a:fld>
            <a:endParaRPr lang="en-US" altLang="ja-JP"/>
          </a:p>
        </p:txBody>
      </p:sp>
      <p:sp>
        <p:nvSpPr>
          <p:cNvPr id="5" name="角丸四角形 4"/>
          <p:cNvSpPr/>
          <p:nvPr/>
        </p:nvSpPr>
        <p:spPr>
          <a:xfrm>
            <a:off x="1318668" y="2933781"/>
            <a:ext cx="7182850" cy="767362"/>
          </a:xfrm>
          <a:prstGeom prst="roundRect">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ja-JP" sz="2400" dirty="0"/>
              <a:t>most suitable </a:t>
            </a:r>
            <a:r>
              <a:rPr lang="en-US" altLang="ja-JP" sz="2400" dirty="0" smtClean="0"/>
              <a:t>approach when </a:t>
            </a:r>
            <a:r>
              <a:rPr lang="en-US" altLang="ja-JP" sz="2400" dirty="0"/>
              <a:t>developers have </a:t>
            </a:r>
            <a:endParaRPr lang="en-US" altLang="ja-JP" sz="2400" dirty="0" smtClean="0"/>
          </a:p>
          <a:p>
            <a:pPr marL="0" marR="0" lvl="0" indent="0" algn="ctr" defTabSz="914400" eaLnBrk="1" fontAlgn="auto" latinLnBrk="0" hangingPunct="1">
              <a:lnSpc>
                <a:spcPct val="100000"/>
              </a:lnSpc>
              <a:spcBef>
                <a:spcPts val="0"/>
              </a:spcBef>
              <a:spcAft>
                <a:spcPts val="0"/>
              </a:spcAft>
              <a:buClrTx/>
              <a:buSzTx/>
              <a:buFontTx/>
              <a:buNone/>
              <a:tabLst/>
              <a:defRPr/>
            </a:pPr>
            <a:r>
              <a:rPr lang="en-US" altLang="ja-JP" sz="2400" dirty="0" smtClean="0"/>
              <a:t>only </a:t>
            </a:r>
            <a:r>
              <a:rPr lang="en-US" altLang="ja-JP" sz="2400" dirty="0"/>
              <a:t>a limited </a:t>
            </a:r>
            <a:r>
              <a:rPr lang="en-US" altLang="ja-JP" sz="2400" dirty="0" smtClean="0"/>
              <a:t>amount of time</a:t>
            </a:r>
            <a:endParaRPr kumimoji="0" lang="en-US" altLang="ja-JP" sz="2400" b="0" i="0" u="none" strike="noStrike" kern="0" cap="none" spc="0" normalizeH="0" baseline="0" noProof="0" dirty="0" smtClean="0">
              <a:ln>
                <a:noFill/>
              </a:ln>
              <a:solidFill>
                <a:prstClr val="black"/>
              </a:solidFill>
              <a:effectLst/>
              <a:uLnTx/>
              <a:uFillTx/>
              <a:latin typeface="Calibri" panose="020F0502020204030204"/>
            </a:endParaRPr>
          </a:p>
        </p:txBody>
      </p:sp>
      <p:sp>
        <p:nvSpPr>
          <p:cNvPr id="6" name="角丸四角形 5"/>
          <p:cNvSpPr/>
          <p:nvPr/>
        </p:nvSpPr>
        <p:spPr>
          <a:xfrm>
            <a:off x="1144496" y="5656911"/>
            <a:ext cx="7357021" cy="651814"/>
          </a:xfrm>
          <a:prstGeom prst="roundRect">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ja-JP" sz="2400" dirty="0" smtClean="0"/>
              <a:t>more </a:t>
            </a:r>
            <a:r>
              <a:rPr lang="en-US" altLang="ja-JP" sz="2400" dirty="0"/>
              <a:t>suitable </a:t>
            </a:r>
            <a:r>
              <a:rPr lang="en-US" altLang="ja-JP" sz="2400" dirty="0" smtClean="0"/>
              <a:t>for the </a:t>
            </a:r>
            <a:r>
              <a:rPr lang="en-US" altLang="ja-JP" sz="2400" dirty="0"/>
              <a:t>development of a </a:t>
            </a:r>
            <a:endParaRPr lang="en-US" altLang="ja-JP" sz="2400" dirty="0" smtClean="0"/>
          </a:p>
          <a:p>
            <a:pPr marL="0" marR="0" lvl="0" indent="0" algn="ctr" defTabSz="914400" eaLnBrk="1" fontAlgn="auto" latinLnBrk="0" hangingPunct="1">
              <a:lnSpc>
                <a:spcPct val="100000"/>
              </a:lnSpc>
              <a:spcBef>
                <a:spcPts val="0"/>
              </a:spcBef>
              <a:spcAft>
                <a:spcPts val="0"/>
              </a:spcAft>
              <a:buClrTx/>
              <a:buSzTx/>
              <a:buFontTx/>
              <a:buNone/>
              <a:tabLst/>
              <a:defRPr/>
            </a:pPr>
            <a:r>
              <a:rPr lang="en-US" altLang="ja-JP" sz="2400" dirty="0" smtClean="0"/>
              <a:t>highly-reliable </a:t>
            </a:r>
            <a:r>
              <a:rPr lang="en-US" altLang="ja-JP" sz="2400" dirty="0"/>
              <a:t>software system</a:t>
            </a:r>
            <a:endParaRPr kumimoji="0" lang="en-US" altLang="ja-JP" sz="2400" b="0" i="0" u="none" strike="noStrike" kern="0" cap="none" spc="0" normalizeH="0" baseline="0" noProof="0" dirty="0" smtClean="0">
              <a:ln>
                <a:noFill/>
              </a:ln>
              <a:solidFill>
                <a:prstClr val="black"/>
              </a:solidFill>
              <a:effectLst/>
              <a:uLnTx/>
              <a:uFillTx/>
              <a:latin typeface="Calibri" panose="020F0502020204030204"/>
            </a:endParaRPr>
          </a:p>
        </p:txBody>
      </p:sp>
    </p:spTree>
    <p:extLst>
      <p:ext uri="{BB962C8B-B14F-4D97-AF65-F5344CB8AC3E}">
        <p14:creationId xmlns:p14="http://schemas.microsoft.com/office/powerpoint/2010/main" val="4495093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Summary and Future Work</a:t>
            </a:r>
            <a:endParaRPr kumimoji="1" lang="ja-JP" altLang="en-US" dirty="0"/>
          </a:p>
        </p:txBody>
      </p:sp>
      <p:sp>
        <p:nvSpPr>
          <p:cNvPr id="3" name="コンテンツ プレースホルダー 2"/>
          <p:cNvSpPr>
            <a:spLocks noGrp="1"/>
          </p:cNvSpPr>
          <p:nvPr>
            <p:ph idx="1"/>
          </p:nvPr>
        </p:nvSpPr>
        <p:spPr>
          <a:xfrm>
            <a:off x="61459" y="1600200"/>
            <a:ext cx="9009969" cy="4525963"/>
          </a:xfrm>
        </p:spPr>
        <p:txBody>
          <a:bodyPr/>
          <a:lstStyle/>
          <a:p>
            <a:r>
              <a:rPr lang="en-US" altLang="ja-JP" sz="2800" dirty="0" smtClean="0"/>
              <a:t>Summary</a:t>
            </a:r>
            <a:endParaRPr kumimoji="1" lang="en-US" altLang="ja-JP" sz="2800" dirty="0" smtClean="0"/>
          </a:p>
          <a:p>
            <a:pPr lvl="1"/>
            <a:r>
              <a:rPr lang="en-US" altLang="ja-JP" sz="2300" dirty="0"/>
              <a:t>We investigate the effectiveness of the vector-based approach.</a:t>
            </a:r>
          </a:p>
          <a:p>
            <a:pPr lvl="2"/>
            <a:r>
              <a:rPr lang="en-US" altLang="ja-JP" sz="2000" dirty="0"/>
              <a:t>in terms of query based </a:t>
            </a:r>
            <a:r>
              <a:rPr lang="en-US" altLang="ja-JP" sz="2000"/>
              <a:t>use </a:t>
            </a:r>
            <a:r>
              <a:rPr lang="en-US" altLang="ja-JP" sz="2000" smtClean="0"/>
              <a:t>for </a:t>
            </a:r>
            <a:r>
              <a:rPr lang="en-US" altLang="ja-JP" sz="2000" dirty="0"/>
              <a:t>fixing of buggy </a:t>
            </a:r>
            <a:r>
              <a:rPr lang="en-US" altLang="ja-JP" sz="2000" dirty="0" smtClean="0"/>
              <a:t>clones</a:t>
            </a:r>
            <a:endParaRPr lang="en-US" altLang="ja-JP" sz="2800" dirty="0" smtClean="0"/>
          </a:p>
          <a:p>
            <a:pPr lvl="1"/>
            <a:r>
              <a:rPr lang="en-US" altLang="ja-JP" sz="2400" dirty="0" smtClean="0"/>
              <a:t>The result shows high precision and F-measure with threshold=0.9.</a:t>
            </a:r>
          </a:p>
          <a:p>
            <a:pPr lvl="1"/>
            <a:endParaRPr kumimoji="1" lang="en-US" altLang="ja-JP" sz="2400" dirty="0" smtClean="0"/>
          </a:p>
          <a:p>
            <a:r>
              <a:rPr lang="en-US" altLang="ja-JP" sz="2800" dirty="0" smtClean="0"/>
              <a:t>Future work</a:t>
            </a:r>
          </a:p>
          <a:p>
            <a:pPr lvl="1"/>
            <a:r>
              <a:rPr lang="en-US" altLang="ja-JP" sz="2600" dirty="0" smtClean="0"/>
              <a:t>Apply the vector-based approach into the process of an industrial software development.</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25</a:t>
            </a:fld>
            <a:endParaRPr lang="en-US" altLang="ja-JP"/>
          </a:p>
        </p:txBody>
      </p:sp>
    </p:spTree>
    <p:extLst>
      <p:ext uri="{BB962C8B-B14F-4D97-AF65-F5344CB8AC3E}">
        <p14:creationId xmlns:p14="http://schemas.microsoft.com/office/powerpoint/2010/main" val="39343079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Types of Code Clone</a:t>
            </a:r>
            <a:r>
              <a:rPr kumimoji="1" lang="en-US" altLang="ja-JP" sz="2400" dirty="0" smtClean="0"/>
              <a:t>[1]</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005361801"/>
              </p:ext>
            </p:extLst>
          </p:nvPr>
        </p:nvGraphicFramePr>
        <p:xfrm>
          <a:off x="173831" y="1537017"/>
          <a:ext cx="8785225" cy="3078526"/>
        </p:xfrm>
        <a:graphic>
          <a:graphicData uri="http://schemas.openxmlformats.org/drawingml/2006/table">
            <a:tbl>
              <a:tblPr firstRow="1" bandRow="1">
                <a:tableStyleId>{5C22544A-7EE6-4342-B048-85BDC9FD1C3A}</a:tableStyleId>
              </a:tblPr>
              <a:tblGrid>
                <a:gridCol w="1185069">
                  <a:extLst>
                    <a:ext uri="{9D8B030D-6E8A-4147-A177-3AD203B41FA5}">
                      <a16:colId xmlns="" xmlns:a16="http://schemas.microsoft.com/office/drawing/2014/main" val="20000"/>
                    </a:ext>
                  </a:extLst>
                </a:gridCol>
                <a:gridCol w="7600156">
                  <a:extLst>
                    <a:ext uri="{9D8B030D-6E8A-4147-A177-3AD203B41FA5}">
                      <a16:colId xmlns="" xmlns:a16="http://schemas.microsoft.com/office/drawing/2014/main" val="20001"/>
                    </a:ext>
                  </a:extLst>
                </a:gridCol>
              </a:tblGrid>
              <a:tr h="499220">
                <a:tc>
                  <a:txBody>
                    <a:bodyPr/>
                    <a:lstStyle/>
                    <a:p>
                      <a:pPr algn="ctr"/>
                      <a:r>
                        <a:rPr kumimoji="1" lang="en-US" altLang="ja-JP" sz="1800" dirty="0" smtClean="0">
                          <a:solidFill>
                            <a:sysClr val="windowText" lastClr="000000"/>
                          </a:solidFill>
                        </a:rPr>
                        <a:t>Category</a:t>
                      </a:r>
                      <a:endParaRPr kumimoji="1" lang="ja-JP" altLang="en-US" sz="1800" dirty="0">
                        <a:solidFill>
                          <a:sysClr val="windowText" lastClr="000000"/>
                        </a:solidFill>
                      </a:endParaRPr>
                    </a:p>
                  </a:txBody>
                  <a:tcPr/>
                </a:tc>
                <a:tc>
                  <a:txBody>
                    <a:bodyPr/>
                    <a:lstStyle/>
                    <a:p>
                      <a:pPr algn="ctr"/>
                      <a:r>
                        <a:rPr kumimoji="1" lang="en-US" altLang="ja-JP" sz="1800" dirty="0" smtClean="0">
                          <a:solidFill>
                            <a:sysClr val="windowText" lastClr="000000"/>
                          </a:solidFill>
                        </a:rPr>
                        <a:t>Definition</a:t>
                      </a:r>
                      <a:endParaRPr kumimoji="1" lang="ja-JP" altLang="en-US" sz="1800" dirty="0">
                        <a:solidFill>
                          <a:sysClr val="windowText" lastClr="000000"/>
                        </a:solidFill>
                      </a:endParaRPr>
                    </a:p>
                  </a:txBody>
                  <a:tcPr/>
                </a:tc>
                <a:extLst>
                  <a:ext uri="{0D108BD9-81ED-4DB2-BD59-A6C34878D82A}">
                    <a16:rowId xmlns="" xmlns:a16="http://schemas.microsoft.com/office/drawing/2014/main" val="10000"/>
                  </a:ext>
                </a:extLst>
              </a:tr>
              <a:tr h="540822">
                <a:tc>
                  <a:txBody>
                    <a:bodyPr/>
                    <a:lstStyle/>
                    <a:p>
                      <a:r>
                        <a:rPr kumimoji="1" lang="en-US" altLang="ja-JP" sz="2000" dirty="0" smtClean="0"/>
                        <a:t>Type</a:t>
                      </a:r>
                      <a:r>
                        <a:rPr kumimoji="1" lang="en-US" altLang="ja-JP" sz="2000" baseline="0" dirty="0" smtClean="0"/>
                        <a:t> </a:t>
                      </a:r>
                      <a:r>
                        <a:rPr kumimoji="1" lang="en-US" altLang="ja-JP" sz="2000" dirty="0" smtClean="0"/>
                        <a:t>1</a:t>
                      </a:r>
                      <a:endParaRPr kumimoji="1" lang="ja-JP" altLang="en-US" sz="2000" dirty="0"/>
                    </a:p>
                  </a:txBody>
                  <a:tcPr/>
                </a:tc>
                <a:tc>
                  <a:txBody>
                    <a:bodyPr/>
                    <a:lstStyle/>
                    <a:p>
                      <a:r>
                        <a:rPr kumimoji="1" lang="en-US" altLang="ja-JP" sz="2000" b="0" i="0" u="none" strike="noStrike" kern="1200" baseline="0" dirty="0" smtClean="0">
                          <a:solidFill>
                            <a:schemeClr val="dk1"/>
                          </a:solidFill>
                          <a:latin typeface="+mn-lt"/>
                          <a:ea typeface="+mn-ea"/>
                          <a:cs typeface="+mn-cs"/>
                        </a:rPr>
                        <a:t>Code fragments that are identical.</a:t>
                      </a:r>
                      <a:endParaRPr kumimoji="1" lang="ja-JP" altLang="en-US" sz="2000" dirty="0"/>
                    </a:p>
                  </a:txBody>
                  <a:tcPr/>
                </a:tc>
                <a:extLst>
                  <a:ext uri="{0D108BD9-81ED-4DB2-BD59-A6C34878D82A}">
                    <a16:rowId xmlns="" xmlns:a16="http://schemas.microsoft.com/office/drawing/2014/main" val="10001"/>
                  </a:ext>
                </a:extLst>
              </a:tr>
              <a:tr h="540822">
                <a:tc>
                  <a:txBody>
                    <a:bodyPr/>
                    <a:lstStyle/>
                    <a:p>
                      <a:r>
                        <a:rPr kumimoji="1" lang="en-US" altLang="ja-JP" sz="2000" dirty="0" smtClean="0"/>
                        <a:t>Type</a:t>
                      </a:r>
                      <a:r>
                        <a:rPr kumimoji="1" lang="en-US" altLang="ja-JP" sz="2000" baseline="0" dirty="0" smtClean="0"/>
                        <a:t> </a:t>
                      </a:r>
                      <a:r>
                        <a:rPr kumimoji="1" lang="en-US" altLang="ja-JP" sz="2000" dirty="0" smtClean="0"/>
                        <a:t>2</a:t>
                      </a:r>
                      <a:endParaRPr kumimoji="1" lang="ja-JP" altLang="en-US" sz="2000" dirty="0"/>
                    </a:p>
                  </a:txBody>
                  <a:tcPr/>
                </a:tc>
                <a:tc>
                  <a:txBody>
                    <a:bodyPr/>
                    <a:lstStyle/>
                    <a:p>
                      <a:r>
                        <a:rPr kumimoji="1" lang="en-US" altLang="ja-JP" sz="2000" b="0" i="0" u="none" strike="noStrike" kern="1200" baseline="0" dirty="0" smtClean="0">
                          <a:solidFill>
                            <a:schemeClr val="dk1"/>
                          </a:solidFill>
                          <a:latin typeface="+mn-lt"/>
                          <a:ea typeface="+mn-ea"/>
                          <a:cs typeface="+mn-cs"/>
                        </a:rPr>
                        <a:t>Code fragments that are structurally/syntactically identical.</a:t>
                      </a:r>
                      <a:endParaRPr kumimoji="1" lang="ja-JP" altLang="en-US" sz="2000" dirty="0"/>
                    </a:p>
                  </a:txBody>
                  <a:tcPr/>
                </a:tc>
                <a:extLst>
                  <a:ext uri="{0D108BD9-81ED-4DB2-BD59-A6C34878D82A}">
                    <a16:rowId xmlns="" xmlns:a16="http://schemas.microsoft.com/office/drawing/2014/main" val="10002"/>
                  </a:ext>
                </a:extLst>
              </a:tr>
              <a:tr h="540822">
                <a:tc>
                  <a:txBody>
                    <a:bodyPr/>
                    <a:lstStyle/>
                    <a:p>
                      <a:r>
                        <a:rPr kumimoji="1" lang="en-US" altLang="ja-JP" sz="2000" dirty="0" smtClean="0"/>
                        <a:t>Type</a:t>
                      </a:r>
                      <a:r>
                        <a:rPr kumimoji="1" lang="en-US" altLang="ja-JP" sz="2000" baseline="0" dirty="0" smtClean="0"/>
                        <a:t> </a:t>
                      </a:r>
                      <a:r>
                        <a:rPr kumimoji="1" lang="en-US" altLang="ja-JP" sz="2000" dirty="0" smtClean="0"/>
                        <a:t>3</a:t>
                      </a:r>
                      <a:endParaRPr kumimoji="1" lang="ja-JP" altLang="en-US" sz="2000" dirty="0"/>
                    </a:p>
                  </a:txBody>
                  <a:tcPr/>
                </a:tc>
                <a:tc>
                  <a:txBody>
                    <a:bodyPr/>
                    <a:lstStyle/>
                    <a:p>
                      <a:r>
                        <a:rPr kumimoji="1" lang="en-US" altLang="ja-JP" sz="2000" dirty="0" smtClean="0"/>
                        <a:t>Copied</a:t>
                      </a:r>
                      <a:r>
                        <a:rPr kumimoji="1" lang="en-US" altLang="ja-JP" sz="2000" baseline="0" dirty="0" smtClean="0"/>
                        <a:t> fragments that have undergone further modifications. </a:t>
                      </a:r>
                      <a:endParaRPr kumimoji="1" lang="ja-JP" altLang="en-US" sz="2000" dirty="0"/>
                    </a:p>
                  </a:txBody>
                  <a:tcPr/>
                </a:tc>
                <a:extLst>
                  <a:ext uri="{0D108BD9-81ED-4DB2-BD59-A6C34878D82A}">
                    <a16:rowId xmlns="" xmlns:a16="http://schemas.microsoft.com/office/drawing/2014/main" val="10003"/>
                  </a:ext>
                </a:extLst>
              </a:tr>
              <a:tr h="956840">
                <a:tc>
                  <a:txBody>
                    <a:bodyPr/>
                    <a:lstStyle/>
                    <a:p>
                      <a:r>
                        <a:rPr kumimoji="1" lang="en-US" altLang="ja-JP" sz="2000" dirty="0" smtClean="0"/>
                        <a:t>Type</a:t>
                      </a:r>
                      <a:r>
                        <a:rPr kumimoji="1" lang="en-US" altLang="ja-JP" sz="2000" baseline="0" dirty="0" smtClean="0"/>
                        <a:t> </a:t>
                      </a:r>
                      <a:r>
                        <a:rPr kumimoji="1" lang="en-US" altLang="ja-JP" sz="2000" dirty="0" smtClean="0"/>
                        <a:t>4</a:t>
                      </a:r>
                      <a:endParaRPr kumimoji="1" lang="ja-JP" altLang="en-US" sz="2000" dirty="0"/>
                    </a:p>
                  </a:txBody>
                  <a:tcPr/>
                </a:tc>
                <a:tc>
                  <a:txBody>
                    <a:bodyPr/>
                    <a:lstStyle/>
                    <a:p>
                      <a:r>
                        <a:rPr kumimoji="1" lang="en-US" altLang="ja-JP" sz="2000" baseline="0" dirty="0" smtClean="0"/>
                        <a:t>Code fragments that perform the similar computation, but are implemented through different syntactic variants.</a:t>
                      </a:r>
                      <a:endParaRPr kumimoji="1" lang="ja-JP" altLang="en-US" sz="2000" dirty="0"/>
                    </a:p>
                  </a:txBody>
                  <a:tcPr/>
                </a:tc>
                <a:extLst>
                  <a:ext uri="{0D108BD9-81ED-4DB2-BD59-A6C34878D82A}">
                    <a16:rowId xmlns="" xmlns:a16="http://schemas.microsoft.com/office/drawing/2014/main" val="10004"/>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6" name="テキスト ボックス 5"/>
          <p:cNvSpPr txBox="1"/>
          <p:nvPr/>
        </p:nvSpPr>
        <p:spPr>
          <a:xfrm>
            <a:off x="1064985" y="5007707"/>
            <a:ext cx="7175501" cy="805264"/>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400" dirty="0" smtClean="0"/>
              <a:t>[</a:t>
            </a:r>
            <a:r>
              <a:rPr lang="en-US" altLang="ja-JP" sz="1400" dirty="0"/>
              <a:t>1] </a:t>
            </a:r>
            <a:r>
              <a:rPr lang="pl-PL" altLang="ja-JP" sz="1400" dirty="0"/>
              <a:t>C. K. Roy, J. R. Cordy, R. Koschke</a:t>
            </a:r>
            <a:r>
              <a:rPr lang="en-US" altLang="ja-JP" sz="1400" dirty="0" smtClean="0"/>
              <a:t>., </a:t>
            </a:r>
            <a:r>
              <a:rPr lang="en-US" altLang="ja-JP" sz="1400" dirty="0"/>
              <a:t>Comparison and Evaluation of Code Clone Detection Techniques and Tools: A Qualitative Approach, Science of Computer Programming, 2009</a:t>
            </a:r>
            <a:endParaRPr kumimoji="1" lang="ja-JP" altLang="en-US" sz="1400" dirty="0"/>
          </a:p>
        </p:txBody>
      </p:sp>
    </p:spTree>
    <p:extLst>
      <p:ext uri="{BB962C8B-B14F-4D97-AF65-F5344CB8AC3E}">
        <p14:creationId xmlns:p14="http://schemas.microsoft.com/office/powerpoint/2010/main" val="839443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Type 1 Code Clones</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932738475"/>
              </p:ext>
            </p:extLst>
          </p:nvPr>
        </p:nvGraphicFramePr>
        <p:xfrm>
          <a:off x="173831" y="1537018"/>
          <a:ext cx="8785225" cy="2255520"/>
        </p:xfrm>
        <a:graphic>
          <a:graphicData uri="http://schemas.openxmlformats.org/drawingml/2006/table">
            <a:tbl>
              <a:tblPr firstRow="1" bandRow="1">
                <a:tableStyleId>{5C22544A-7EE6-4342-B048-85BDC9FD1C3A}</a:tableStyleId>
              </a:tblPr>
              <a:tblGrid>
                <a:gridCol w="1185069">
                  <a:extLst>
                    <a:ext uri="{9D8B030D-6E8A-4147-A177-3AD203B41FA5}">
                      <a16:colId xmlns="" xmlns:a16="http://schemas.microsoft.com/office/drawing/2014/main" val="20000"/>
                    </a:ext>
                  </a:extLst>
                </a:gridCol>
                <a:gridCol w="7600156">
                  <a:extLst>
                    <a:ext uri="{9D8B030D-6E8A-4147-A177-3AD203B41FA5}">
                      <a16:colId xmlns="" xmlns:a16="http://schemas.microsoft.com/office/drawing/2014/main" val="20001"/>
                    </a:ext>
                  </a:extLst>
                </a:gridCol>
              </a:tblGrid>
              <a:tr h="245056">
                <a:tc>
                  <a:txBody>
                    <a:bodyPr/>
                    <a:lstStyle/>
                    <a:p>
                      <a:pPr algn="ctr"/>
                      <a:r>
                        <a:rPr kumimoji="1" lang="en-US" altLang="ja-JP" sz="1800" dirty="0" smtClean="0">
                          <a:solidFill>
                            <a:sysClr val="windowText" lastClr="000000"/>
                          </a:solidFill>
                        </a:rPr>
                        <a:t>Category</a:t>
                      </a:r>
                      <a:endParaRPr kumimoji="1" lang="ja-JP" altLang="en-US" sz="1800" dirty="0">
                        <a:solidFill>
                          <a:sysClr val="windowText" lastClr="000000"/>
                        </a:solidFill>
                      </a:endParaRPr>
                    </a:p>
                  </a:txBody>
                  <a:tcPr/>
                </a:tc>
                <a:tc>
                  <a:txBody>
                    <a:bodyPr/>
                    <a:lstStyle/>
                    <a:p>
                      <a:pPr algn="ctr"/>
                      <a:r>
                        <a:rPr kumimoji="1" lang="en-US" altLang="ja-JP" sz="1800" dirty="0" smtClean="0">
                          <a:solidFill>
                            <a:sysClr val="windowText" lastClr="000000"/>
                          </a:solidFill>
                        </a:rPr>
                        <a:t>Definition</a:t>
                      </a:r>
                      <a:endParaRPr kumimoji="1" lang="ja-JP" altLang="en-US" sz="1800" dirty="0">
                        <a:solidFill>
                          <a:sysClr val="windowText" lastClr="000000"/>
                        </a:solidFill>
                      </a:endParaRPr>
                    </a:p>
                  </a:txBody>
                  <a:tcPr/>
                </a:tc>
                <a:extLst>
                  <a:ext uri="{0D108BD9-81ED-4DB2-BD59-A6C34878D82A}">
                    <a16:rowId xmlns="" xmlns:a16="http://schemas.microsoft.com/office/drawing/2014/main" val="10000"/>
                  </a:ext>
                </a:extLst>
              </a:tr>
              <a:tr h="265477">
                <a:tc>
                  <a:txBody>
                    <a:bodyPr/>
                    <a:lstStyle/>
                    <a:p>
                      <a:r>
                        <a:rPr kumimoji="1" lang="en-US" altLang="ja-JP" sz="2000" b="1" u="sng" dirty="0" smtClean="0">
                          <a:solidFill>
                            <a:schemeClr val="tx1"/>
                          </a:solidFill>
                        </a:rPr>
                        <a:t>Type</a:t>
                      </a:r>
                      <a:r>
                        <a:rPr kumimoji="1" lang="en-US" altLang="ja-JP" sz="2000" b="1" u="sng" baseline="0" dirty="0" smtClean="0">
                          <a:solidFill>
                            <a:schemeClr val="tx1"/>
                          </a:solidFill>
                        </a:rPr>
                        <a:t> </a:t>
                      </a:r>
                      <a:r>
                        <a:rPr kumimoji="1" lang="en-US" altLang="ja-JP" sz="2000" b="1" u="sng" dirty="0" smtClean="0">
                          <a:solidFill>
                            <a:schemeClr val="tx1"/>
                          </a:solidFill>
                        </a:rPr>
                        <a:t>1</a:t>
                      </a:r>
                      <a:endParaRPr kumimoji="1" lang="ja-JP" altLang="en-US" sz="2000" b="1" u="sng" dirty="0">
                        <a:solidFill>
                          <a:schemeClr val="tx1"/>
                        </a:solidFill>
                      </a:endParaRPr>
                    </a:p>
                  </a:txBody>
                  <a:tcPr>
                    <a:noFill/>
                  </a:tcPr>
                </a:tc>
                <a:tc>
                  <a:txBody>
                    <a:bodyPr/>
                    <a:lstStyle/>
                    <a:p>
                      <a:r>
                        <a:rPr kumimoji="1" lang="en-US" altLang="ja-JP" sz="2000" b="1" i="0" u="sng" strike="noStrike" kern="1200" baseline="0" dirty="0" smtClean="0">
                          <a:solidFill>
                            <a:schemeClr val="tx1"/>
                          </a:solidFill>
                          <a:latin typeface="+mn-lt"/>
                          <a:ea typeface="+mn-ea"/>
                          <a:cs typeface="+mn-cs"/>
                        </a:rPr>
                        <a:t>Code fragments that are identical.</a:t>
                      </a:r>
                      <a:endParaRPr kumimoji="1" lang="ja-JP" altLang="en-US" sz="2000" b="1" u="sng" dirty="0">
                        <a:solidFill>
                          <a:schemeClr val="tx1"/>
                        </a:solidFill>
                      </a:endParaRPr>
                    </a:p>
                  </a:txBody>
                  <a:tcPr>
                    <a:noFill/>
                  </a:tcPr>
                </a:tc>
                <a:extLst>
                  <a:ext uri="{0D108BD9-81ED-4DB2-BD59-A6C34878D82A}">
                    <a16:rowId xmlns="" xmlns:a16="http://schemas.microsoft.com/office/drawing/2014/main" val="10001"/>
                  </a:ext>
                </a:extLst>
              </a:tr>
              <a:tr h="265477">
                <a:tc>
                  <a:txBody>
                    <a:bodyPr/>
                    <a:lstStyle/>
                    <a:p>
                      <a:r>
                        <a:rPr kumimoji="1" lang="en-US" altLang="ja-JP" sz="2000" b="0" dirty="0" smtClean="0"/>
                        <a:t>Type</a:t>
                      </a:r>
                      <a:r>
                        <a:rPr kumimoji="1" lang="en-US" altLang="ja-JP" sz="2000" b="0" baseline="0" dirty="0" smtClean="0"/>
                        <a:t> </a:t>
                      </a:r>
                      <a:r>
                        <a:rPr kumimoji="1" lang="en-US" altLang="ja-JP" sz="2000" b="0" dirty="0" smtClean="0"/>
                        <a:t>2</a:t>
                      </a:r>
                      <a:endParaRPr kumimoji="1" lang="ja-JP" altLang="en-US" sz="2000" b="0" dirty="0"/>
                    </a:p>
                  </a:txBody>
                  <a:tcPr/>
                </a:tc>
                <a:tc>
                  <a:txBody>
                    <a:bodyPr/>
                    <a:lstStyle/>
                    <a:p>
                      <a:r>
                        <a:rPr kumimoji="1" lang="en-US" altLang="ja-JP" sz="2000" b="0" i="0" u="none" strike="noStrike" kern="1200" baseline="0" dirty="0" smtClean="0">
                          <a:solidFill>
                            <a:schemeClr val="dk1"/>
                          </a:solidFill>
                          <a:latin typeface="+mn-lt"/>
                          <a:ea typeface="+mn-ea"/>
                          <a:cs typeface="+mn-cs"/>
                        </a:rPr>
                        <a:t>Code fragments that are structurally/syntactically identical.</a:t>
                      </a:r>
                      <a:endParaRPr kumimoji="1" lang="ja-JP" altLang="en-US" sz="2000" b="0" dirty="0"/>
                    </a:p>
                  </a:txBody>
                  <a:tcPr/>
                </a:tc>
                <a:extLst>
                  <a:ext uri="{0D108BD9-81ED-4DB2-BD59-A6C34878D82A}">
                    <a16:rowId xmlns="" xmlns:a16="http://schemas.microsoft.com/office/drawing/2014/main" val="10002"/>
                  </a:ext>
                </a:extLst>
              </a:tr>
              <a:tr h="265477">
                <a:tc>
                  <a:txBody>
                    <a:bodyPr/>
                    <a:lstStyle/>
                    <a:p>
                      <a:r>
                        <a:rPr kumimoji="1" lang="en-US" altLang="ja-JP" sz="2000" b="0" dirty="0" smtClean="0"/>
                        <a:t>Type</a:t>
                      </a:r>
                      <a:r>
                        <a:rPr kumimoji="1" lang="en-US" altLang="ja-JP" sz="2000" b="0" baseline="0" dirty="0" smtClean="0"/>
                        <a:t> </a:t>
                      </a:r>
                      <a:r>
                        <a:rPr kumimoji="1" lang="en-US" altLang="ja-JP" sz="2000" b="0" dirty="0" smtClean="0"/>
                        <a:t>3</a:t>
                      </a:r>
                      <a:endParaRPr kumimoji="1" lang="ja-JP" altLang="en-US" sz="2000" b="0" dirty="0"/>
                    </a:p>
                  </a:txBody>
                  <a:tcPr/>
                </a:tc>
                <a:tc>
                  <a:txBody>
                    <a:bodyPr/>
                    <a:lstStyle/>
                    <a:p>
                      <a:r>
                        <a:rPr kumimoji="1" lang="en-US" altLang="ja-JP" sz="2000" b="0" dirty="0" smtClean="0"/>
                        <a:t>Copied</a:t>
                      </a:r>
                      <a:r>
                        <a:rPr kumimoji="1" lang="en-US" altLang="ja-JP" sz="2000" b="0" baseline="0" dirty="0" smtClean="0"/>
                        <a:t> fragments that have undergone further modifications. </a:t>
                      </a:r>
                      <a:endParaRPr kumimoji="1" lang="ja-JP" altLang="en-US" sz="2000" b="0" dirty="0"/>
                    </a:p>
                  </a:txBody>
                  <a:tcPr/>
                </a:tc>
                <a:extLst>
                  <a:ext uri="{0D108BD9-81ED-4DB2-BD59-A6C34878D82A}">
                    <a16:rowId xmlns="" xmlns:a16="http://schemas.microsoft.com/office/drawing/2014/main" val="10003"/>
                  </a:ext>
                </a:extLst>
              </a:tr>
              <a:tr h="469690">
                <a:tc>
                  <a:txBody>
                    <a:bodyPr/>
                    <a:lstStyle/>
                    <a:p>
                      <a:r>
                        <a:rPr kumimoji="1" lang="en-US" altLang="ja-JP" sz="2000" b="0" dirty="0" smtClean="0"/>
                        <a:t>Type</a:t>
                      </a:r>
                      <a:r>
                        <a:rPr kumimoji="1" lang="en-US" altLang="ja-JP" sz="2000" b="0" baseline="0" dirty="0" smtClean="0"/>
                        <a:t> </a:t>
                      </a:r>
                      <a:r>
                        <a:rPr kumimoji="1" lang="en-US" altLang="ja-JP" sz="2000" b="0" dirty="0" smtClean="0"/>
                        <a:t>4</a:t>
                      </a:r>
                      <a:endParaRPr kumimoji="1" lang="ja-JP" altLang="en-US" sz="2000" b="0" dirty="0"/>
                    </a:p>
                  </a:txBody>
                  <a:tcPr/>
                </a:tc>
                <a:tc>
                  <a:txBody>
                    <a:bodyPr/>
                    <a:lstStyle/>
                    <a:p>
                      <a:r>
                        <a:rPr kumimoji="1" lang="en-US" altLang="ja-JP" sz="2000" b="0" baseline="0" dirty="0" smtClean="0"/>
                        <a:t>Code fragments that perform the similar computation, but are implemented through different syntactic variants.</a:t>
                      </a:r>
                      <a:endParaRPr kumimoji="1" lang="ja-JP" altLang="en-US" sz="2000" b="0" dirty="0"/>
                    </a:p>
                  </a:txBody>
                  <a:tcPr/>
                </a:tc>
                <a:extLst>
                  <a:ext uri="{0D108BD9-81ED-4DB2-BD59-A6C34878D82A}">
                    <a16:rowId xmlns="" xmlns:a16="http://schemas.microsoft.com/office/drawing/2014/main" val="10004"/>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7" name="テキスト ボックス 6"/>
          <p:cNvSpPr txBox="1"/>
          <p:nvPr/>
        </p:nvSpPr>
        <p:spPr>
          <a:xfrm>
            <a:off x="457200" y="3953605"/>
            <a:ext cx="3946525" cy="2031325"/>
          </a:xfrm>
          <a:prstGeom prst="rect">
            <a:avLst/>
          </a:prstGeom>
          <a:solidFill>
            <a:schemeClr val="bg1">
              <a:lumMod val="95000"/>
            </a:schemeClr>
          </a:solidFill>
          <a:ln>
            <a:solidFill>
              <a:schemeClr val="tx1"/>
            </a:solidFill>
          </a:ln>
        </p:spPr>
        <p:txBody>
          <a:bodyPr>
            <a:spAutoFit/>
          </a:bodyPr>
          <a:lstStyle/>
          <a:p>
            <a:pPr>
              <a:defRPr/>
            </a:pPr>
            <a:r>
              <a:rPr lang="en-US" altLang="ja-JP" b="1" dirty="0" err="1">
                <a:latin typeface="+mn-ea"/>
                <a:ea typeface="+mn-ea"/>
              </a:rPr>
              <a:t>int</a:t>
            </a:r>
            <a:r>
              <a:rPr lang="en-US" altLang="ja-JP" b="1" dirty="0">
                <a:latin typeface="+mn-ea"/>
                <a:ea typeface="+mn-ea"/>
              </a:rPr>
              <a:t> sum(</a:t>
            </a:r>
            <a:r>
              <a:rPr lang="en-US" altLang="ja-JP" b="1" dirty="0" err="1">
                <a:latin typeface="+mn-ea"/>
                <a:ea typeface="+mn-ea"/>
              </a:rPr>
              <a:t>int</a:t>
            </a:r>
            <a:r>
              <a:rPr lang="en-US" altLang="ja-JP" b="1" dirty="0">
                <a:latin typeface="+mn-ea"/>
                <a:ea typeface="+mn-ea"/>
              </a:rPr>
              <a:t>[] data){</a:t>
            </a:r>
          </a:p>
          <a:p>
            <a:pPr>
              <a:defRPr/>
            </a:pPr>
            <a:r>
              <a:rPr lang="en-US" altLang="ja-JP" b="1" dirty="0">
                <a:latin typeface="+mn-ea"/>
                <a:ea typeface="+mn-ea"/>
              </a:rPr>
              <a:t>     </a:t>
            </a:r>
            <a:r>
              <a:rPr lang="en-US" altLang="ja-JP" b="1" dirty="0" err="1">
                <a:latin typeface="+mn-ea"/>
                <a:ea typeface="+mn-ea"/>
              </a:rPr>
              <a:t>int</a:t>
            </a:r>
            <a:r>
              <a:rPr lang="en-US" altLang="ja-JP" b="1" dirty="0">
                <a:latin typeface="+mn-ea"/>
                <a:ea typeface="+mn-ea"/>
              </a:rPr>
              <a:t> sum = 0;</a:t>
            </a:r>
          </a:p>
          <a:p>
            <a:pPr>
              <a:defRPr/>
            </a:pPr>
            <a:r>
              <a:rPr lang="en-US" altLang="ja-JP" b="1" dirty="0">
                <a:latin typeface="+mn-ea"/>
                <a:ea typeface="+mn-ea"/>
              </a:rPr>
              <a:t>     for(</a:t>
            </a:r>
            <a:r>
              <a:rPr lang="en-US" altLang="ja-JP" b="1" dirty="0" err="1">
                <a:latin typeface="+mn-ea"/>
                <a:ea typeface="+mn-ea"/>
              </a:rPr>
              <a:t>int</a:t>
            </a:r>
            <a:r>
              <a:rPr lang="en-US" altLang="ja-JP" b="1" dirty="0">
                <a:latin typeface="+mn-ea"/>
                <a:ea typeface="+mn-ea"/>
              </a:rPr>
              <a:t> i=0; i&lt;</a:t>
            </a:r>
            <a:r>
              <a:rPr lang="en-US" altLang="ja-JP" b="1" dirty="0" err="1">
                <a:latin typeface="+mn-ea"/>
                <a:ea typeface="+mn-ea"/>
              </a:rPr>
              <a:t>data.length</a:t>
            </a:r>
            <a:r>
              <a:rPr lang="en-US" altLang="ja-JP" b="1" dirty="0">
                <a:latin typeface="+mn-ea"/>
                <a:ea typeface="+mn-ea"/>
              </a:rPr>
              <a:t>; i++){</a:t>
            </a:r>
          </a:p>
          <a:p>
            <a:pPr>
              <a:defRPr/>
            </a:pPr>
            <a:r>
              <a:rPr lang="en-US" altLang="ja-JP" b="1" dirty="0">
                <a:latin typeface="+mn-ea"/>
                <a:ea typeface="+mn-ea"/>
              </a:rPr>
              <a:t>        sum = sum + data[</a:t>
            </a:r>
            <a:r>
              <a:rPr lang="en-US" altLang="ja-JP" b="1" dirty="0" err="1">
                <a:latin typeface="+mn-ea"/>
                <a:ea typeface="+mn-ea"/>
              </a:rPr>
              <a:t>i</a:t>
            </a:r>
            <a:r>
              <a:rPr lang="en-US" altLang="ja-JP" b="1" dirty="0" smtClean="0">
                <a:latin typeface="+mn-ea"/>
                <a:ea typeface="+mn-ea"/>
              </a:rPr>
              <a:t>];</a:t>
            </a:r>
            <a:r>
              <a:rPr lang="en-US" altLang="ja-JP" b="1" dirty="0">
                <a:latin typeface="+mn-ea"/>
                <a:ea typeface="+mn-ea"/>
              </a:rPr>
              <a:t>	</a:t>
            </a:r>
          </a:p>
          <a:p>
            <a:pPr>
              <a:defRPr/>
            </a:pPr>
            <a:r>
              <a:rPr lang="en-US" altLang="ja-JP" b="1" dirty="0">
                <a:latin typeface="+mn-ea"/>
                <a:ea typeface="+mn-ea"/>
              </a:rPr>
              <a:t>     }</a:t>
            </a:r>
          </a:p>
          <a:p>
            <a:pPr>
              <a:defRPr/>
            </a:pPr>
            <a:r>
              <a:rPr lang="en-US" altLang="ja-JP" b="1" dirty="0">
                <a:latin typeface="+mn-ea"/>
                <a:ea typeface="+mn-ea"/>
              </a:rPr>
              <a:t>     return sum;	</a:t>
            </a:r>
          </a:p>
          <a:p>
            <a:pPr>
              <a:defRPr/>
            </a:pPr>
            <a:r>
              <a:rPr lang="en-US" altLang="ja-JP" b="1" dirty="0">
                <a:latin typeface="+mn-ea"/>
                <a:ea typeface="+mn-ea"/>
              </a:rPr>
              <a:t>}</a:t>
            </a:r>
            <a:endParaRPr lang="ja-JP" altLang="en-US" b="1" dirty="0">
              <a:latin typeface="+mn-ea"/>
              <a:ea typeface="+mn-ea"/>
            </a:endParaRPr>
          </a:p>
        </p:txBody>
      </p:sp>
      <p:sp>
        <p:nvSpPr>
          <p:cNvPr id="8" name="テキスト ボックス 7"/>
          <p:cNvSpPr txBox="1"/>
          <p:nvPr/>
        </p:nvSpPr>
        <p:spPr>
          <a:xfrm>
            <a:off x="4537075" y="3953605"/>
            <a:ext cx="3946525" cy="2031325"/>
          </a:xfrm>
          <a:prstGeom prst="rect">
            <a:avLst/>
          </a:prstGeom>
          <a:solidFill>
            <a:schemeClr val="bg1">
              <a:lumMod val="95000"/>
            </a:schemeClr>
          </a:solidFill>
          <a:ln>
            <a:solidFill>
              <a:schemeClr val="tx1"/>
            </a:solidFill>
          </a:ln>
        </p:spPr>
        <p:txBody>
          <a:bodyPr>
            <a:spAutoFit/>
          </a:bodyPr>
          <a:lstStyle/>
          <a:p>
            <a:pPr>
              <a:defRPr/>
            </a:pPr>
            <a:r>
              <a:rPr lang="en-US" altLang="ja-JP" b="1" dirty="0" err="1">
                <a:latin typeface="+mn-ea"/>
              </a:rPr>
              <a:t>int</a:t>
            </a:r>
            <a:r>
              <a:rPr lang="en-US" altLang="ja-JP" b="1" dirty="0">
                <a:latin typeface="+mn-ea"/>
              </a:rPr>
              <a:t> sum(</a:t>
            </a:r>
            <a:r>
              <a:rPr lang="en-US" altLang="ja-JP" b="1" dirty="0" err="1">
                <a:latin typeface="+mn-ea"/>
              </a:rPr>
              <a:t>int</a:t>
            </a:r>
            <a:r>
              <a:rPr lang="en-US" altLang="ja-JP" b="1" dirty="0">
                <a:latin typeface="+mn-ea"/>
              </a:rPr>
              <a:t>[] data){</a:t>
            </a:r>
          </a:p>
          <a:p>
            <a:pPr>
              <a:defRPr/>
            </a:pPr>
            <a:r>
              <a:rPr lang="en-US" altLang="ja-JP" b="1" dirty="0">
                <a:latin typeface="+mn-ea"/>
              </a:rPr>
              <a:t>     </a:t>
            </a:r>
            <a:r>
              <a:rPr lang="en-US" altLang="ja-JP" b="1" dirty="0" err="1">
                <a:latin typeface="+mn-ea"/>
              </a:rPr>
              <a:t>int</a:t>
            </a:r>
            <a:r>
              <a:rPr lang="en-US" altLang="ja-JP" b="1" dirty="0">
                <a:latin typeface="+mn-ea"/>
              </a:rPr>
              <a:t> sum = 0;</a:t>
            </a:r>
          </a:p>
          <a:p>
            <a:pPr>
              <a:defRPr/>
            </a:pPr>
            <a:r>
              <a:rPr lang="en-US" altLang="ja-JP" b="1" dirty="0">
                <a:latin typeface="+mn-ea"/>
              </a:rPr>
              <a:t>     for(</a:t>
            </a:r>
            <a:r>
              <a:rPr lang="en-US" altLang="ja-JP" b="1" dirty="0" err="1">
                <a:latin typeface="+mn-ea"/>
              </a:rPr>
              <a:t>int</a:t>
            </a:r>
            <a:r>
              <a:rPr lang="en-US" altLang="ja-JP" b="1" dirty="0">
                <a:latin typeface="+mn-ea"/>
              </a:rPr>
              <a:t> i=0; i&lt;</a:t>
            </a:r>
            <a:r>
              <a:rPr lang="en-US" altLang="ja-JP" b="1" dirty="0" err="1">
                <a:latin typeface="+mn-ea"/>
              </a:rPr>
              <a:t>data.length</a:t>
            </a:r>
            <a:r>
              <a:rPr lang="en-US" altLang="ja-JP" b="1" dirty="0">
                <a:latin typeface="+mn-ea"/>
              </a:rPr>
              <a:t>; i++){</a:t>
            </a:r>
          </a:p>
          <a:p>
            <a:pPr>
              <a:defRPr/>
            </a:pPr>
            <a:r>
              <a:rPr lang="en-US" altLang="ja-JP" b="1" dirty="0">
                <a:latin typeface="+mn-ea"/>
              </a:rPr>
              <a:t>        sum = sum + data[</a:t>
            </a:r>
            <a:r>
              <a:rPr lang="en-US" altLang="ja-JP" b="1" dirty="0" err="1">
                <a:latin typeface="+mn-ea"/>
              </a:rPr>
              <a:t>i</a:t>
            </a:r>
            <a:r>
              <a:rPr lang="en-US" altLang="ja-JP" b="1" dirty="0" smtClean="0">
                <a:latin typeface="+mn-ea"/>
              </a:rPr>
              <a:t>];</a:t>
            </a:r>
            <a:r>
              <a:rPr lang="en-US" altLang="ja-JP" b="1" dirty="0">
                <a:latin typeface="+mn-ea"/>
              </a:rPr>
              <a:t>	</a:t>
            </a:r>
          </a:p>
          <a:p>
            <a:pPr>
              <a:defRPr/>
            </a:pPr>
            <a:r>
              <a:rPr lang="en-US" altLang="ja-JP" b="1" dirty="0">
                <a:latin typeface="+mn-ea"/>
              </a:rPr>
              <a:t>     }</a:t>
            </a:r>
          </a:p>
          <a:p>
            <a:pPr>
              <a:defRPr/>
            </a:pPr>
            <a:r>
              <a:rPr lang="en-US" altLang="ja-JP" b="1" dirty="0">
                <a:latin typeface="+mn-ea"/>
              </a:rPr>
              <a:t>     return sum;	</a:t>
            </a:r>
          </a:p>
          <a:p>
            <a:pPr>
              <a:defRPr/>
            </a:pPr>
            <a:r>
              <a:rPr lang="en-US" altLang="ja-JP" b="1" dirty="0">
                <a:latin typeface="+mn-ea"/>
              </a:rPr>
              <a:t>}</a:t>
            </a:r>
            <a:endParaRPr lang="ja-JP" altLang="en-US" b="1" dirty="0">
              <a:latin typeface="+mn-ea"/>
            </a:endParaRPr>
          </a:p>
        </p:txBody>
      </p:sp>
      <p:sp>
        <p:nvSpPr>
          <p:cNvPr id="9" name="左右矢印 6"/>
          <p:cNvSpPr>
            <a:spLocks noChangeArrowheads="1"/>
          </p:cNvSpPr>
          <p:nvPr/>
        </p:nvSpPr>
        <p:spPr bwMode="auto">
          <a:xfrm>
            <a:off x="4091781" y="4834731"/>
            <a:ext cx="757238" cy="431800"/>
          </a:xfrm>
          <a:prstGeom prst="leftRightArrow">
            <a:avLst>
              <a:gd name="adj1" fmla="val 50000"/>
              <a:gd name="adj2" fmla="val 50020"/>
            </a:avLst>
          </a:prstGeom>
          <a:solidFill>
            <a:srgbClr val="0070C0"/>
          </a:solidFill>
          <a:ln w="9525" algn="ctr">
            <a:solidFill>
              <a:srgbClr val="0070C0"/>
            </a:solidFill>
            <a:round/>
            <a:headEnd/>
            <a:tailEnd/>
          </a:ln>
        </p:spPr>
        <p:txBody>
          <a:bodyPr/>
          <a:lstStyle>
            <a:lvl1pPr>
              <a:spcBef>
                <a:spcPct val="20000"/>
              </a:spcBef>
              <a:buClr>
                <a:schemeClr val="hlink"/>
              </a:buClr>
              <a:buSzPct val="95000"/>
              <a:buFont typeface="Wingdings" panose="05000000000000000000" pitchFamily="2" charset="2"/>
              <a:buChar char="l"/>
              <a:defRPr kumimoji="1" sz="3200">
                <a:solidFill>
                  <a:schemeClr val="tx1"/>
                </a:solidFill>
                <a:latin typeface="Arial" panose="020B0604020202020204" pitchFamily="34" charset="0"/>
                <a:ea typeface="MS UI Gothic" panose="020B0600070205080204" pitchFamily="50" charset="-128"/>
              </a:defRPr>
            </a:lvl1pPr>
            <a:lvl2pPr marL="742950" indent="-285750">
              <a:spcBef>
                <a:spcPct val="20000"/>
              </a:spcBef>
              <a:buClr>
                <a:schemeClr val="hlink"/>
              </a:buClr>
              <a:buSzPct val="85000"/>
              <a:buFont typeface="Arial" panose="020B0604020202020204" pitchFamily="34" charset="0"/>
              <a:buChar char="►"/>
              <a:defRPr kumimoji="1" sz="2800">
                <a:solidFill>
                  <a:schemeClr val="tx1"/>
                </a:solidFill>
                <a:latin typeface="Arial" panose="020B0604020202020204" pitchFamily="34" charset="0"/>
                <a:ea typeface="MS UI Gothic" panose="020B0600070205080204" pitchFamily="50" charset="-128"/>
              </a:defRPr>
            </a:lvl2pPr>
            <a:lvl3pPr marL="1143000" indent="-228600">
              <a:spcBef>
                <a:spcPct val="20000"/>
              </a:spcBef>
              <a:buSzPct val="80000"/>
              <a:buFont typeface="Wingdings" panose="05000000000000000000" pitchFamily="2" charset="2"/>
              <a:buChar char="n"/>
              <a:defRPr kumimoji="1" sz="2400">
                <a:solidFill>
                  <a:schemeClr val="tx1"/>
                </a:solidFill>
                <a:latin typeface="Arial" panose="020B0604020202020204" pitchFamily="34" charset="0"/>
                <a:ea typeface="MS UI Gothic"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MS UI Gothic"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MS UI Gothic"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9pPr>
          </a:lstStyle>
          <a:p>
            <a:pPr algn="ctr" eaLnBrk="1" hangingPunct="1">
              <a:spcBef>
                <a:spcPct val="0"/>
              </a:spcBef>
              <a:buClrTx/>
              <a:buSzTx/>
              <a:buFontTx/>
              <a:buNone/>
            </a:pPr>
            <a:endParaRPr kumimoji="0" lang="ja-JP" altLang="en-US" sz="2400">
              <a:latin typeface="Times New Roman" panose="02020603050405020304" pitchFamily="18" charset="0"/>
              <a:ea typeface="ＭＳ Ｐゴシック" panose="020B0600070205080204" pitchFamily="50" charset="-128"/>
            </a:endParaRPr>
          </a:p>
        </p:txBody>
      </p:sp>
      <p:sp>
        <p:nvSpPr>
          <p:cNvPr id="3" name="テキスト ボックス 2"/>
          <p:cNvSpPr txBox="1"/>
          <p:nvPr/>
        </p:nvSpPr>
        <p:spPr>
          <a:xfrm>
            <a:off x="1657350" y="5984627"/>
            <a:ext cx="1396793" cy="400110"/>
          </a:xfrm>
          <a:prstGeom prst="rect">
            <a:avLst/>
          </a:prstGeom>
          <a:noFill/>
        </p:spPr>
        <p:txBody>
          <a:bodyPr wrap="none" rtlCol="0">
            <a:spAutoFit/>
          </a:bodyPr>
          <a:lstStyle/>
          <a:p>
            <a:r>
              <a:rPr kumimoji="1" lang="en-US" altLang="ja-JP" sz="2000" dirty="0" smtClean="0"/>
              <a:t>Function A</a:t>
            </a:r>
            <a:endParaRPr kumimoji="1" lang="ja-JP" altLang="en-US" sz="2000" dirty="0"/>
          </a:p>
        </p:txBody>
      </p:sp>
      <p:sp>
        <p:nvSpPr>
          <p:cNvPr id="10" name="テキスト ボックス 9"/>
          <p:cNvSpPr txBox="1"/>
          <p:nvPr/>
        </p:nvSpPr>
        <p:spPr>
          <a:xfrm>
            <a:off x="5811940" y="5949145"/>
            <a:ext cx="1410964" cy="400110"/>
          </a:xfrm>
          <a:prstGeom prst="rect">
            <a:avLst/>
          </a:prstGeom>
          <a:noFill/>
        </p:spPr>
        <p:txBody>
          <a:bodyPr wrap="none" rtlCol="0">
            <a:spAutoFit/>
          </a:bodyPr>
          <a:lstStyle/>
          <a:p>
            <a:r>
              <a:rPr kumimoji="1" lang="en-US" altLang="ja-JP" sz="2000" dirty="0" smtClean="0"/>
              <a:t>Function B</a:t>
            </a:r>
            <a:endParaRPr kumimoji="1" lang="ja-JP" altLang="en-US" sz="2000" dirty="0"/>
          </a:p>
        </p:txBody>
      </p:sp>
    </p:spTree>
    <p:extLst>
      <p:ext uri="{BB962C8B-B14F-4D97-AF65-F5344CB8AC3E}">
        <p14:creationId xmlns:p14="http://schemas.microsoft.com/office/powerpoint/2010/main" val="39086403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Type </a:t>
            </a:r>
            <a:r>
              <a:rPr lang="en-US" altLang="ja-JP" dirty="0"/>
              <a:t>2 Code Clones</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877577319"/>
              </p:ext>
            </p:extLst>
          </p:nvPr>
        </p:nvGraphicFramePr>
        <p:xfrm>
          <a:off x="173831" y="1537018"/>
          <a:ext cx="8785225" cy="2255520"/>
        </p:xfrm>
        <a:graphic>
          <a:graphicData uri="http://schemas.openxmlformats.org/drawingml/2006/table">
            <a:tbl>
              <a:tblPr firstRow="1" bandRow="1">
                <a:tableStyleId>{5C22544A-7EE6-4342-B048-85BDC9FD1C3A}</a:tableStyleId>
              </a:tblPr>
              <a:tblGrid>
                <a:gridCol w="1185069">
                  <a:extLst>
                    <a:ext uri="{9D8B030D-6E8A-4147-A177-3AD203B41FA5}">
                      <a16:colId xmlns="" xmlns:a16="http://schemas.microsoft.com/office/drawing/2014/main" val="20000"/>
                    </a:ext>
                  </a:extLst>
                </a:gridCol>
                <a:gridCol w="7600156">
                  <a:extLst>
                    <a:ext uri="{9D8B030D-6E8A-4147-A177-3AD203B41FA5}">
                      <a16:colId xmlns="" xmlns:a16="http://schemas.microsoft.com/office/drawing/2014/main" val="20001"/>
                    </a:ext>
                  </a:extLst>
                </a:gridCol>
              </a:tblGrid>
              <a:tr h="245056">
                <a:tc>
                  <a:txBody>
                    <a:bodyPr/>
                    <a:lstStyle/>
                    <a:p>
                      <a:pPr algn="ctr"/>
                      <a:r>
                        <a:rPr kumimoji="1" lang="en-US" altLang="ja-JP" sz="1800" dirty="0" smtClean="0">
                          <a:solidFill>
                            <a:sysClr val="windowText" lastClr="000000"/>
                          </a:solidFill>
                        </a:rPr>
                        <a:t>Category</a:t>
                      </a:r>
                      <a:endParaRPr kumimoji="1" lang="ja-JP" altLang="en-US" sz="1800" dirty="0">
                        <a:solidFill>
                          <a:sysClr val="windowText" lastClr="000000"/>
                        </a:solidFill>
                      </a:endParaRPr>
                    </a:p>
                  </a:txBody>
                  <a:tcPr/>
                </a:tc>
                <a:tc>
                  <a:txBody>
                    <a:bodyPr/>
                    <a:lstStyle/>
                    <a:p>
                      <a:pPr algn="ctr"/>
                      <a:r>
                        <a:rPr kumimoji="1" lang="en-US" altLang="ja-JP" sz="1800" dirty="0" smtClean="0">
                          <a:solidFill>
                            <a:sysClr val="windowText" lastClr="000000"/>
                          </a:solidFill>
                        </a:rPr>
                        <a:t>Definition</a:t>
                      </a:r>
                      <a:endParaRPr kumimoji="1" lang="ja-JP" altLang="en-US" sz="1800" dirty="0">
                        <a:solidFill>
                          <a:sysClr val="windowText" lastClr="000000"/>
                        </a:solidFill>
                      </a:endParaRPr>
                    </a:p>
                  </a:txBody>
                  <a:tcPr/>
                </a:tc>
                <a:extLst>
                  <a:ext uri="{0D108BD9-81ED-4DB2-BD59-A6C34878D82A}">
                    <a16:rowId xmlns="" xmlns:a16="http://schemas.microsoft.com/office/drawing/2014/main" val="10000"/>
                  </a:ext>
                </a:extLst>
              </a:tr>
              <a:tr h="265477">
                <a:tc>
                  <a:txBody>
                    <a:bodyPr/>
                    <a:lstStyle/>
                    <a:p>
                      <a:r>
                        <a:rPr kumimoji="1" lang="en-US" altLang="ja-JP" sz="2000" dirty="0" smtClean="0">
                          <a:solidFill>
                            <a:schemeClr val="tx1"/>
                          </a:solidFill>
                        </a:rPr>
                        <a:t>Type</a:t>
                      </a:r>
                      <a:r>
                        <a:rPr kumimoji="1" lang="en-US" altLang="ja-JP" sz="2000" baseline="0" dirty="0" smtClean="0">
                          <a:solidFill>
                            <a:schemeClr val="tx1"/>
                          </a:solidFill>
                        </a:rPr>
                        <a:t> </a:t>
                      </a:r>
                      <a:r>
                        <a:rPr kumimoji="1" lang="en-US" altLang="ja-JP" sz="2000" dirty="0" smtClean="0">
                          <a:solidFill>
                            <a:schemeClr val="tx1"/>
                          </a:solidFill>
                        </a:rPr>
                        <a:t>1</a:t>
                      </a:r>
                      <a:endParaRPr kumimoji="1" lang="ja-JP" altLang="en-US" sz="2000" dirty="0">
                        <a:solidFill>
                          <a:schemeClr val="tx1"/>
                        </a:solidFill>
                      </a:endParaRPr>
                    </a:p>
                  </a:txBody>
                  <a:tcPr/>
                </a:tc>
                <a:tc>
                  <a:txBody>
                    <a:bodyPr/>
                    <a:lstStyle/>
                    <a:p>
                      <a:r>
                        <a:rPr kumimoji="1" lang="en-US" altLang="ja-JP" sz="2000" b="0" i="0" u="none" strike="noStrike" kern="1200" baseline="0" dirty="0" smtClean="0">
                          <a:solidFill>
                            <a:schemeClr val="tx1"/>
                          </a:solidFill>
                          <a:latin typeface="+mn-lt"/>
                          <a:ea typeface="+mn-ea"/>
                          <a:cs typeface="+mn-cs"/>
                        </a:rPr>
                        <a:t>Code fragments that are identical.</a:t>
                      </a:r>
                      <a:endParaRPr kumimoji="1" lang="ja-JP" altLang="en-US" sz="2000" dirty="0">
                        <a:solidFill>
                          <a:schemeClr val="tx1"/>
                        </a:solidFill>
                      </a:endParaRPr>
                    </a:p>
                  </a:txBody>
                  <a:tcPr/>
                </a:tc>
                <a:extLst>
                  <a:ext uri="{0D108BD9-81ED-4DB2-BD59-A6C34878D82A}">
                    <a16:rowId xmlns="" xmlns:a16="http://schemas.microsoft.com/office/drawing/2014/main" val="10001"/>
                  </a:ext>
                </a:extLst>
              </a:tr>
              <a:tr h="265477">
                <a:tc>
                  <a:txBody>
                    <a:bodyPr/>
                    <a:lstStyle/>
                    <a:p>
                      <a:r>
                        <a:rPr kumimoji="1" lang="en-US" altLang="ja-JP" sz="2000" b="1" u="sng" dirty="0" smtClean="0"/>
                        <a:t>Type</a:t>
                      </a:r>
                      <a:r>
                        <a:rPr kumimoji="1" lang="en-US" altLang="ja-JP" sz="2000" b="1" u="sng" baseline="0" dirty="0" smtClean="0"/>
                        <a:t> </a:t>
                      </a:r>
                      <a:r>
                        <a:rPr kumimoji="1" lang="en-US" altLang="ja-JP" sz="2000" b="1" u="sng" dirty="0" smtClean="0"/>
                        <a:t>2</a:t>
                      </a:r>
                      <a:endParaRPr kumimoji="1" lang="ja-JP" altLang="en-US" sz="2000" b="1" u="sng" dirty="0"/>
                    </a:p>
                  </a:txBody>
                  <a:tcPr>
                    <a:noFill/>
                  </a:tcPr>
                </a:tc>
                <a:tc>
                  <a:txBody>
                    <a:bodyPr/>
                    <a:lstStyle/>
                    <a:p>
                      <a:r>
                        <a:rPr kumimoji="1" lang="en-US" altLang="ja-JP" sz="2000" b="1" i="0" u="sng" strike="noStrike" kern="1200" baseline="0" dirty="0" smtClean="0">
                          <a:solidFill>
                            <a:schemeClr val="dk1"/>
                          </a:solidFill>
                          <a:latin typeface="+mn-lt"/>
                          <a:ea typeface="+mn-ea"/>
                          <a:cs typeface="+mn-cs"/>
                        </a:rPr>
                        <a:t>Code fragments that are structurally/syntactically identical.</a:t>
                      </a:r>
                      <a:endParaRPr kumimoji="1" lang="ja-JP" altLang="en-US" sz="2000" b="1" u="sng" dirty="0"/>
                    </a:p>
                  </a:txBody>
                  <a:tcPr>
                    <a:noFill/>
                  </a:tcPr>
                </a:tc>
                <a:extLst>
                  <a:ext uri="{0D108BD9-81ED-4DB2-BD59-A6C34878D82A}">
                    <a16:rowId xmlns="" xmlns:a16="http://schemas.microsoft.com/office/drawing/2014/main" val="10002"/>
                  </a:ext>
                </a:extLst>
              </a:tr>
              <a:tr h="265477">
                <a:tc>
                  <a:txBody>
                    <a:bodyPr/>
                    <a:lstStyle/>
                    <a:p>
                      <a:r>
                        <a:rPr kumimoji="1" lang="en-US" altLang="ja-JP" sz="2000" dirty="0" smtClean="0"/>
                        <a:t>Type</a:t>
                      </a:r>
                      <a:r>
                        <a:rPr kumimoji="1" lang="en-US" altLang="ja-JP" sz="2000" baseline="0" dirty="0" smtClean="0"/>
                        <a:t> </a:t>
                      </a:r>
                      <a:r>
                        <a:rPr kumimoji="1" lang="en-US" altLang="ja-JP" sz="2000" dirty="0" smtClean="0"/>
                        <a:t>3</a:t>
                      </a:r>
                      <a:endParaRPr kumimoji="1" lang="ja-JP" altLang="en-US" sz="2000" dirty="0"/>
                    </a:p>
                  </a:txBody>
                  <a:tcPr/>
                </a:tc>
                <a:tc>
                  <a:txBody>
                    <a:bodyPr/>
                    <a:lstStyle/>
                    <a:p>
                      <a:r>
                        <a:rPr kumimoji="1" lang="en-US" altLang="ja-JP" sz="2000" dirty="0" smtClean="0"/>
                        <a:t>Copied</a:t>
                      </a:r>
                      <a:r>
                        <a:rPr kumimoji="1" lang="en-US" altLang="ja-JP" sz="2000" baseline="0" dirty="0" smtClean="0"/>
                        <a:t> fragments that have undergone further modifications. </a:t>
                      </a:r>
                      <a:endParaRPr kumimoji="1" lang="ja-JP" altLang="en-US" sz="2000" dirty="0"/>
                    </a:p>
                  </a:txBody>
                  <a:tcPr/>
                </a:tc>
                <a:extLst>
                  <a:ext uri="{0D108BD9-81ED-4DB2-BD59-A6C34878D82A}">
                    <a16:rowId xmlns="" xmlns:a16="http://schemas.microsoft.com/office/drawing/2014/main" val="10003"/>
                  </a:ext>
                </a:extLst>
              </a:tr>
              <a:tr h="469690">
                <a:tc>
                  <a:txBody>
                    <a:bodyPr/>
                    <a:lstStyle/>
                    <a:p>
                      <a:r>
                        <a:rPr kumimoji="1" lang="en-US" altLang="ja-JP" sz="2000" dirty="0" smtClean="0"/>
                        <a:t>Type</a:t>
                      </a:r>
                      <a:r>
                        <a:rPr kumimoji="1" lang="en-US" altLang="ja-JP" sz="2000" baseline="0" dirty="0" smtClean="0"/>
                        <a:t> </a:t>
                      </a:r>
                      <a:r>
                        <a:rPr kumimoji="1" lang="en-US" altLang="ja-JP" sz="2000" dirty="0" smtClean="0"/>
                        <a:t>4</a:t>
                      </a:r>
                      <a:endParaRPr kumimoji="1" lang="ja-JP" altLang="en-US" sz="2000" dirty="0"/>
                    </a:p>
                  </a:txBody>
                  <a:tcPr/>
                </a:tc>
                <a:tc>
                  <a:txBody>
                    <a:bodyPr/>
                    <a:lstStyle/>
                    <a:p>
                      <a:r>
                        <a:rPr kumimoji="1" lang="en-US" altLang="ja-JP" sz="2000" baseline="0" dirty="0" smtClean="0"/>
                        <a:t>Code fragments that perform the similar computation, but are implemented through different syntactic variants.</a:t>
                      </a:r>
                      <a:endParaRPr kumimoji="1" lang="ja-JP" altLang="en-US" sz="2000" dirty="0"/>
                    </a:p>
                  </a:txBody>
                  <a:tcPr/>
                </a:tc>
                <a:extLst>
                  <a:ext uri="{0D108BD9-81ED-4DB2-BD59-A6C34878D82A}">
                    <a16:rowId xmlns="" xmlns:a16="http://schemas.microsoft.com/office/drawing/2014/main" val="10004"/>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7" name="テキスト ボックス 6"/>
          <p:cNvSpPr txBox="1"/>
          <p:nvPr/>
        </p:nvSpPr>
        <p:spPr>
          <a:xfrm>
            <a:off x="457200" y="3953605"/>
            <a:ext cx="3946525" cy="2031325"/>
          </a:xfrm>
          <a:prstGeom prst="rect">
            <a:avLst/>
          </a:prstGeom>
          <a:solidFill>
            <a:schemeClr val="bg1">
              <a:lumMod val="95000"/>
            </a:schemeClr>
          </a:solidFill>
          <a:ln>
            <a:solidFill>
              <a:schemeClr val="tx1"/>
            </a:solidFill>
          </a:ln>
        </p:spPr>
        <p:txBody>
          <a:bodyPr>
            <a:spAutoFit/>
          </a:bodyPr>
          <a:lstStyle/>
          <a:p>
            <a:pPr>
              <a:defRPr/>
            </a:pPr>
            <a:r>
              <a:rPr lang="en-US" altLang="ja-JP" b="1" dirty="0" err="1">
                <a:latin typeface="+mn-ea"/>
                <a:ea typeface="+mn-ea"/>
              </a:rPr>
              <a:t>int</a:t>
            </a:r>
            <a:r>
              <a:rPr lang="en-US" altLang="ja-JP" b="1" dirty="0">
                <a:latin typeface="+mn-ea"/>
                <a:ea typeface="+mn-ea"/>
              </a:rPr>
              <a:t> sum(</a:t>
            </a:r>
            <a:r>
              <a:rPr lang="en-US" altLang="ja-JP" b="1" dirty="0" err="1">
                <a:latin typeface="+mn-ea"/>
                <a:ea typeface="+mn-ea"/>
              </a:rPr>
              <a:t>int</a:t>
            </a:r>
            <a:r>
              <a:rPr lang="en-US" altLang="ja-JP" b="1" dirty="0">
                <a:latin typeface="+mn-ea"/>
                <a:ea typeface="+mn-ea"/>
              </a:rPr>
              <a:t>[] data){</a:t>
            </a:r>
          </a:p>
          <a:p>
            <a:pPr>
              <a:defRPr/>
            </a:pPr>
            <a:r>
              <a:rPr lang="en-US" altLang="ja-JP" b="1" dirty="0">
                <a:latin typeface="+mn-ea"/>
                <a:ea typeface="+mn-ea"/>
              </a:rPr>
              <a:t>     </a:t>
            </a:r>
            <a:r>
              <a:rPr lang="en-US" altLang="ja-JP" b="1" dirty="0" err="1">
                <a:latin typeface="+mn-ea"/>
                <a:ea typeface="+mn-ea"/>
              </a:rPr>
              <a:t>int</a:t>
            </a:r>
            <a:r>
              <a:rPr lang="en-US" altLang="ja-JP" b="1" dirty="0">
                <a:latin typeface="+mn-ea"/>
                <a:ea typeface="+mn-ea"/>
              </a:rPr>
              <a:t> sum = 0;</a:t>
            </a:r>
          </a:p>
          <a:p>
            <a:pPr>
              <a:defRPr/>
            </a:pPr>
            <a:r>
              <a:rPr lang="en-US" altLang="ja-JP" b="1" dirty="0">
                <a:latin typeface="+mn-ea"/>
                <a:ea typeface="+mn-ea"/>
              </a:rPr>
              <a:t>     for(</a:t>
            </a:r>
            <a:r>
              <a:rPr lang="en-US" altLang="ja-JP" b="1" dirty="0" err="1">
                <a:latin typeface="+mn-ea"/>
                <a:ea typeface="+mn-ea"/>
              </a:rPr>
              <a:t>int</a:t>
            </a:r>
            <a:r>
              <a:rPr lang="en-US" altLang="ja-JP" b="1" dirty="0">
                <a:latin typeface="+mn-ea"/>
                <a:ea typeface="+mn-ea"/>
              </a:rPr>
              <a:t> </a:t>
            </a:r>
            <a:r>
              <a:rPr lang="en-US" altLang="ja-JP" b="1" dirty="0">
                <a:solidFill>
                  <a:srgbClr val="FF0000"/>
                </a:solidFill>
                <a:latin typeface="+mn-ea"/>
                <a:ea typeface="+mn-ea"/>
              </a:rPr>
              <a:t>i</a:t>
            </a:r>
            <a:r>
              <a:rPr lang="en-US" altLang="ja-JP" b="1" dirty="0">
                <a:latin typeface="+mn-ea"/>
                <a:ea typeface="+mn-ea"/>
              </a:rPr>
              <a:t>=0; </a:t>
            </a:r>
            <a:r>
              <a:rPr lang="en-US" altLang="ja-JP" b="1" dirty="0">
                <a:solidFill>
                  <a:srgbClr val="FF0000"/>
                </a:solidFill>
                <a:latin typeface="+mn-ea"/>
                <a:ea typeface="+mn-ea"/>
              </a:rPr>
              <a:t>i</a:t>
            </a:r>
            <a:r>
              <a:rPr lang="en-US" altLang="ja-JP" b="1" dirty="0">
                <a:latin typeface="+mn-ea"/>
                <a:ea typeface="+mn-ea"/>
              </a:rPr>
              <a:t>&lt;</a:t>
            </a:r>
            <a:r>
              <a:rPr lang="en-US" altLang="ja-JP" b="1" dirty="0" err="1">
                <a:latin typeface="+mn-ea"/>
                <a:ea typeface="+mn-ea"/>
              </a:rPr>
              <a:t>data.length</a:t>
            </a:r>
            <a:r>
              <a:rPr lang="en-US" altLang="ja-JP" b="1" dirty="0">
                <a:latin typeface="+mn-ea"/>
                <a:ea typeface="+mn-ea"/>
              </a:rPr>
              <a:t>; </a:t>
            </a:r>
            <a:r>
              <a:rPr lang="en-US" altLang="ja-JP" b="1" dirty="0">
                <a:solidFill>
                  <a:srgbClr val="FF0000"/>
                </a:solidFill>
                <a:latin typeface="+mn-ea"/>
                <a:ea typeface="+mn-ea"/>
              </a:rPr>
              <a:t>i</a:t>
            </a:r>
            <a:r>
              <a:rPr lang="en-US" altLang="ja-JP" b="1" dirty="0">
                <a:latin typeface="+mn-ea"/>
                <a:ea typeface="+mn-ea"/>
              </a:rPr>
              <a:t>++){</a:t>
            </a:r>
          </a:p>
          <a:p>
            <a:pPr>
              <a:defRPr/>
            </a:pPr>
            <a:r>
              <a:rPr lang="en-US" altLang="ja-JP" b="1" dirty="0">
                <a:latin typeface="+mn-ea"/>
                <a:ea typeface="+mn-ea"/>
              </a:rPr>
              <a:t>        sum = sum + data[</a:t>
            </a:r>
            <a:r>
              <a:rPr lang="en-US" altLang="ja-JP" b="1" dirty="0" err="1">
                <a:solidFill>
                  <a:srgbClr val="FF0000"/>
                </a:solidFill>
                <a:latin typeface="+mn-ea"/>
                <a:ea typeface="+mn-ea"/>
              </a:rPr>
              <a:t>i</a:t>
            </a:r>
            <a:r>
              <a:rPr lang="en-US" altLang="ja-JP" b="1" dirty="0" smtClean="0">
                <a:latin typeface="+mn-ea"/>
                <a:ea typeface="+mn-ea"/>
              </a:rPr>
              <a:t>];</a:t>
            </a:r>
            <a:r>
              <a:rPr lang="en-US" altLang="ja-JP" b="1" dirty="0">
                <a:latin typeface="+mn-ea"/>
                <a:ea typeface="+mn-ea"/>
              </a:rPr>
              <a:t>	</a:t>
            </a:r>
          </a:p>
          <a:p>
            <a:pPr>
              <a:defRPr/>
            </a:pPr>
            <a:r>
              <a:rPr lang="en-US" altLang="ja-JP" b="1" dirty="0">
                <a:latin typeface="+mn-ea"/>
                <a:ea typeface="+mn-ea"/>
              </a:rPr>
              <a:t>     }</a:t>
            </a:r>
          </a:p>
          <a:p>
            <a:pPr>
              <a:defRPr/>
            </a:pPr>
            <a:r>
              <a:rPr lang="en-US" altLang="ja-JP" b="1" dirty="0">
                <a:latin typeface="+mn-ea"/>
                <a:ea typeface="+mn-ea"/>
              </a:rPr>
              <a:t>     return sum;	</a:t>
            </a:r>
          </a:p>
          <a:p>
            <a:pPr>
              <a:defRPr/>
            </a:pPr>
            <a:r>
              <a:rPr lang="en-US" altLang="ja-JP" b="1" dirty="0">
                <a:latin typeface="+mn-ea"/>
                <a:ea typeface="+mn-ea"/>
              </a:rPr>
              <a:t>}</a:t>
            </a:r>
            <a:endParaRPr lang="ja-JP" altLang="en-US" b="1" dirty="0">
              <a:latin typeface="+mn-ea"/>
              <a:ea typeface="+mn-ea"/>
            </a:endParaRPr>
          </a:p>
        </p:txBody>
      </p:sp>
      <p:sp>
        <p:nvSpPr>
          <p:cNvPr id="8" name="テキスト ボックス 7"/>
          <p:cNvSpPr txBox="1"/>
          <p:nvPr/>
        </p:nvSpPr>
        <p:spPr>
          <a:xfrm>
            <a:off x="4537075" y="3953605"/>
            <a:ext cx="3946525" cy="2031325"/>
          </a:xfrm>
          <a:prstGeom prst="rect">
            <a:avLst/>
          </a:prstGeom>
          <a:solidFill>
            <a:schemeClr val="bg1">
              <a:lumMod val="95000"/>
            </a:schemeClr>
          </a:solidFill>
          <a:ln>
            <a:solidFill>
              <a:schemeClr val="tx1"/>
            </a:solidFill>
          </a:ln>
        </p:spPr>
        <p:txBody>
          <a:bodyPr>
            <a:spAutoFit/>
          </a:bodyPr>
          <a:lstStyle/>
          <a:p>
            <a:pPr>
              <a:defRPr/>
            </a:pPr>
            <a:r>
              <a:rPr lang="en-US" altLang="ja-JP" b="1" dirty="0" err="1">
                <a:latin typeface="+mn-ea"/>
              </a:rPr>
              <a:t>int</a:t>
            </a:r>
            <a:r>
              <a:rPr lang="en-US" altLang="ja-JP" b="1" dirty="0">
                <a:latin typeface="+mn-ea"/>
              </a:rPr>
              <a:t> sum(</a:t>
            </a:r>
            <a:r>
              <a:rPr lang="en-US" altLang="ja-JP" b="1" dirty="0" err="1">
                <a:latin typeface="+mn-ea"/>
              </a:rPr>
              <a:t>int</a:t>
            </a:r>
            <a:r>
              <a:rPr lang="en-US" altLang="ja-JP" b="1" dirty="0">
                <a:latin typeface="+mn-ea"/>
              </a:rPr>
              <a:t>[] data){</a:t>
            </a:r>
          </a:p>
          <a:p>
            <a:pPr>
              <a:defRPr/>
            </a:pPr>
            <a:r>
              <a:rPr lang="en-US" altLang="ja-JP" b="1" dirty="0">
                <a:latin typeface="+mn-ea"/>
              </a:rPr>
              <a:t>     </a:t>
            </a:r>
            <a:r>
              <a:rPr lang="en-US" altLang="ja-JP" b="1" dirty="0" err="1">
                <a:latin typeface="+mn-ea"/>
              </a:rPr>
              <a:t>int</a:t>
            </a:r>
            <a:r>
              <a:rPr lang="en-US" altLang="ja-JP" b="1" dirty="0">
                <a:latin typeface="+mn-ea"/>
              </a:rPr>
              <a:t> sum = 0;</a:t>
            </a:r>
          </a:p>
          <a:p>
            <a:pPr>
              <a:defRPr/>
            </a:pPr>
            <a:r>
              <a:rPr lang="en-US" altLang="ja-JP" b="1" dirty="0">
                <a:latin typeface="+mn-ea"/>
              </a:rPr>
              <a:t>     for(</a:t>
            </a:r>
            <a:r>
              <a:rPr lang="en-US" altLang="ja-JP" b="1" dirty="0" err="1">
                <a:latin typeface="+mn-ea"/>
              </a:rPr>
              <a:t>int</a:t>
            </a:r>
            <a:r>
              <a:rPr lang="en-US" altLang="ja-JP" b="1" dirty="0">
                <a:latin typeface="+mn-ea"/>
              </a:rPr>
              <a:t> </a:t>
            </a:r>
            <a:r>
              <a:rPr lang="en-US" altLang="ja-JP" b="1" dirty="0" smtClean="0">
                <a:solidFill>
                  <a:srgbClr val="0070C0"/>
                </a:solidFill>
                <a:latin typeface="+mn-ea"/>
              </a:rPr>
              <a:t>j</a:t>
            </a:r>
            <a:r>
              <a:rPr lang="en-US" altLang="ja-JP" b="1" dirty="0" smtClean="0">
                <a:latin typeface="+mn-ea"/>
              </a:rPr>
              <a:t>=0</a:t>
            </a:r>
            <a:r>
              <a:rPr lang="en-US" altLang="ja-JP" b="1" dirty="0">
                <a:latin typeface="+mn-ea"/>
              </a:rPr>
              <a:t>; </a:t>
            </a:r>
            <a:r>
              <a:rPr lang="en-US" altLang="ja-JP" b="1" dirty="0">
                <a:solidFill>
                  <a:srgbClr val="0070C0"/>
                </a:solidFill>
                <a:latin typeface="+mn-ea"/>
              </a:rPr>
              <a:t>j</a:t>
            </a:r>
            <a:r>
              <a:rPr lang="en-US" altLang="ja-JP" b="1" dirty="0" smtClean="0">
                <a:latin typeface="+mn-ea"/>
              </a:rPr>
              <a:t>&lt;</a:t>
            </a:r>
            <a:r>
              <a:rPr lang="en-US" altLang="ja-JP" b="1" dirty="0" err="1" smtClean="0">
                <a:latin typeface="+mn-ea"/>
              </a:rPr>
              <a:t>data.length</a:t>
            </a:r>
            <a:r>
              <a:rPr lang="en-US" altLang="ja-JP" b="1" dirty="0">
                <a:latin typeface="+mn-ea"/>
              </a:rPr>
              <a:t>; </a:t>
            </a:r>
            <a:r>
              <a:rPr lang="en-US" altLang="ja-JP" b="1" dirty="0" err="1" smtClean="0">
                <a:solidFill>
                  <a:srgbClr val="0070C0"/>
                </a:solidFill>
                <a:latin typeface="+mn-ea"/>
              </a:rPr>
              <a:t>j</a:t>
            </a:r>
            <a:r>
              <a:rPr lang="en-US" altLang="ja-JP" b="1" dirty="0" err="1" smtClean="0">
                <a:latin typeface="+mn-ea"/>
              </a:rPr>
              <a:t>++</a:t>
            </a:r>
            <a:r>
              <a:rPr lang="en-US" altLang="ja-JP" b="1" dirty="0" smtClean="0">
                <a:latin typeface="+mn-ea"/>
              </a:rPr>
              <a:t>){</a:t>
            </a:r>
            <a:endParaRPr lang="en-US" altLang="ja-JP" b="1" dirty="0">
              <a:latin typeface="+mn-ea"/>
            </a:endParaRPr>
          </a:p>
          <a:p>
            <a:pPr>
              <a:defRPr/>
            </a:pPr>
            <a:r>
              <a:rPr lang="en-US" altLang="ja-JP" b="1" dirty="0">
                <a:latin typeface="+mn-ea"/>
              </a:rPr>
              <a:t>        sum = sum + </a:t>
            </a:r>
            <a:r>
              <a:rPr lang="en-US" altLang="ja-JP" b="1" dirty="0" smtClean="0">
                <a:latin typeface="+mn-ea"/>
              </a:rPr>
              <a:t>data[</a:t>
            </a:r>
            <a:r>
              <a:rPr lang="en-US" altLang="ja-JP" b="1" dirty="0" smtClean="0">
                <a:solidFill>
                  <a:srgbClr val="0070C0"/>
                </a:solidFill>
                <a:latin typeface="+mn-ea"/>
              </a:rPr>
              <a:t>j</a:t>
            </a:r>
            <a:r>
              <a:rPr lang="en-US" altLang="ja-JP" b="1" dirty="0" smtClean="0">
                <a:latin typeface="+mn-ea"/>
              </a:rPr>
              <a:t>];</a:t>
            </a:r>
            <a:r>
              <a:rPr lang="en-US" altLang="ja-JP" b="1" dirty="0">
                <a:latin typeface="+mn-ea"/>
              </a:rPr>
              <a:t>	</a:t>
            </a:r>
          </a:p>
          <a:p>
            <a:pPr>
              <a:defRPr/>
            </a:pPr>
            <a:r>
              <a:rPr lang="en-US" altLang="ja-JP" b="1" dirty="0">
                <a:latin typeface="+mn-ea"/>
              </a:rPr>
              <a:t>     }</a:t>
            </a:r>
          </a:p>
          <a:p>
            <a:pPr>
              <a:defRPr/>
            </a:pPr>
            <a:r>
              <a:rPr lang="en-US" altLang="ja-JP" b="1" dirty="0">
                <a:latin typeface="+mn-ea"/>
              </a:rPr>
              <a:t>     return sum;	</a:t>
            </a:r>
          </a:p>
          <a:p>
            <a:pPr>
              <a:defRPr/>
            </a:pPr>
            <a:r>
              <a:rPr lang="en-US" altLang="ja-JP" b="1" dirty="0">
                <a:latin typeface="+mn-ea"/>
              </a:rPr>
              <a:t>}</a:t>
            </a:r>
            <a:endParaRPr lang="ja-JP" altLang="en-US" b="1" dirty="0">
              <a:latin typeface="+mn-ea"/>
            </a:endParaRPr>
          </a:p>
        </p:txBody>
      </p:sp>
      <p:sp>
        <p:nvSpPr>
          <p:cNvPr id="9" name="左右矢印 6"/>
          <p:cNvSpPr>
            <a:spLocks noChangeArrowheads="1"/>
          </p:cNvSpPr>
          <p:nvPr/>
        </p:nvSpPr>
        <p:spPr bwMode="auto">
          <a:xfrm>
            <a:off x="4091781" y="4834731"/>
            <a:ext cx="757238" cy="431800"/>
          </a:xfrm>
          <a:prstGeom prst="leftRightArrow">
            <a:avLst>
              <a:gd name="adj1" fmla="val 50000"/>
              <a:gd name="adj2" fmla="val 50020"/>
            </a:avLst>
          </a:prstGeom>
          <a:solidFill>
            <a:srgbClr val="0070C0"/>
          </a:solidFill>
          <a:ln w="9525" algn="ctr">
            <a:solidFill>
              <a:srgbClr val="0070C0"/>
            </a:solidFill>
            <a:round/>
            <a:headEnd/>
            <a:tailEnd/>
          </a:ln>
        </p:spPr>
        <p:txBody>
          <a:bodyPr/>
          <a:lstStyle>
            <a:lvl1pPr>
              <a:spcBef>
                <a:spcPct val="20000"/>
              </a:spcBef>
              <a:buClr>
                <a:schemeClr val="hlink"/>
              </a:buClr>
              <a:buSzPct val="95000"/>
              <a:buFont typeface="Wingdings" panose="05000000000000000000" pitchFamily="2" charset="2"/>
              <a:buChar char="l"/>
              <a:defRPr kumimoji="1" sz="3200">
                <a:solidFill>
                  <a:schemeClr val="tx1"/>
                </a:solidFill>
                <a:latin typeface="Arial" panose="020B0604020202020204" pitchFamily="34" charset="0"/>
                <a:ea typeface="MS UI Gothic" panose="020B0600070205080204" pitchFamily="50" charset="-128"/>
              </a:defRPr>
            </a:lvl1pPr>
            <a:lvl2pPr marL="742950" indent="-285750">
              <a:spcBef>
                <a:spcPct val="20000"/>
              </a:spcBef>
              <a:buClr>
                <a:schemeClr val="hlink"/>
              </a:buClr>
              <a:buSzPct val="85000"/>
              <a:buFont typeface="Arial" panose="020B0604020202020204" pitchFamily="34" charset="0"/>
              <a:buChar char="►"/>
              <a:defRPr kumimoji="1" sz="2800">
                <a:solidFill>
                  <a:schemeClr val="tx1"/>
                </a:solidFill>
                <a:latin typeface="Arial" panose="020B0604020202020204" pitchFamily="34" charset="0"/>
                <a:ea typeface="MS UI Gothic" panose="020B0600070205080204" pitchFamily="50" charset="-128"/>
              </a:defRPr>
            </a:lvl2pPr>
            <a:lvl3pPr marL="1143000" indent="-228600">
              <a:spcBef>
                <a:spcPct val="20000"/>
              </a:spcBef>
              <a:buSzPct val="80000"/>
              <a:buFont typeface="Wingdings" panose="05000000000000000000" pitchFamily="2" charset="2"/>
              <a:buChar char="n"/>
              <a:defRPr kumimoji="1" sz="2400">
                <a:solidFill>
                  <a:schemeClr val="tx1"/>
                </a:solidFill>
                <a:latin typeface="Arial" panose="020B0604020202020204" pitchFamily="34" charset="0"/>
                <a:ea typeface="MS UI Gothic"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MS UI Gothic"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MS UI Gothic"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9pPr>
          </a:lstStyle>
          <a:p>
            <a:pPr algn="ctr" eaLnBrk="1" hangingPunct="1">
              <a:spcBef>
                <a:spcPct val="0"/>
              </a:spcBef>
              <a:buClrTx/>
              <a:buSzTx/>
              <a:buFontTx/>
              <a:buNone/>
            </a:pPr>
            <a:endParaRPr kumimoji="0" lang="ja-JP" altLang="en-US" sz="2400">
              <a:latin typeface="Times New Roman" panose="02020603050405020304" pitchFamily="18" charset="0"/>
              <a:ea typeface="ＭＳ Ｐゴシック" panose="020B0600070205080204" pitchFamily="50" charset="-128"/>
            </a:endParaRPr>
          </a:p>
        </p:txBody>
      </p:sp>
      <p:sp>
        <p:nvSpPr>
          <p:cNvPr id="3" name="テキスト ボックス 2"/>
          <p:cNvSpPr txBox="1"/>
          <p:nvPr/>
        </p:nvSpPr>
        <p:spPr>
          <a:xfrm>
            <a:off x="1657350" y="5984627"/>
            <a:ext cx="1396793" cy="400110"/>
          </a:xfrm>
          <a:prstGeom prst="rect">
            <a:avLst/>
          </a:prstGeom>
          <a:noFill/>
        </p:spPr>
        <p:txBody>
          <a:bodyPr wrap="none" rtlCol="0">
            <a:spAutoFit/>
          </a:bodyPr>
          <a:lstStyle/>
          <a:p>
            <a:r>
              <a:rPr kumimoji="1" lang="en-US" altLang="ja-JP" sz="2000" dirty="0" smtClean="0"/>
              <a:t>Function A</a:t>
            </a:r>
            <a:endParaRPr kumimoji="1" lang="ja-JP" altLang="en-US" sz="2000" dirty="0"/>
          </a:p>
        </p:txBody>
      </p:sp>
      <p:sp>
        <p:nvSpPr>
          <p:cNvPr id="10" name="テキスト ボックス 9"/>
          <p:cNvSpPr txBox="1"/>
          <p:nvPr/>
        </p:nvSpPr>
        <p:spPr>
          <a:xfrm>
            <a:off x="5811940" y="5949145"/>
            <a:ext cx="1410964" cy="400110"/>
          </a:xfrm>
          <a:prstGeom prst="rect">
            <a:avLst/>
          </a:prstGeom>
          <a:noFill/>
        </p:spPr>
        <p:txBody>
          <a:bodyPr wrap="none" rtlCol="0">
            <a:spAutoFit/>
          </a:bodyPr>
          <a:lstStyle/>
          <a:p>
            <a:r>
              <a:rPr kumimoji="1" lang="en-US" altLang="ja-JP" sz="2000" dirty="0" smtClean="0"/>
              <a:t>Function B</a:t>
            </a:r>
            <a:endParaRPr kumimoji="1" lang="ja-JP" altLang="en-US" sz="2000" dirty="0"/>
          </a:p>
        </p:txBody>
      </p:sp>
    </p:spTree>
    <p:extLst>
      <p:ext uri="{BB962C8B-B14F-4D97-AF65-F5344CB8AC3E}">
        <p14:creationId xmlns:p14="http://schemas.microsoft.com/office/powerpoint/2010/main" val="33468665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Type </a:t>
            </a:r>
            <a:r>
              <a:rPr lang="en-US" altLang="ja-JP" dirty="0"/>
              <a:t>3 Code Clones</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389798732"/>
              </p:ext>
            </p:extLst>
          </p:nvPr>
        </p:nvGraphicFramePr>
        <p:xfrm>
          <a:off x="173831" y="1537018"/>
          <a:ext cx="8785225" cy="2255520"/>
        </p:xfrm>
        <a:graphic>
          <a:graphicData uri="http://schemas.openxmlformats.org/drawingml/2006/table">
            <a:tbl>
              <a:tblPr firstRow="1" bandRow="1">
                <a:tableStyleId>{5C22544A-7EE6-4342-B048-85BDC9FD1C3A}</a:tableStyleId>
              </a:tblPr>
              <a:tblGrid>
                <a:gridCol w="1185069">
                  <a:extLst>
                    <a:ext uri="{9D8B030D-6E8A-4147-A177-3AD203B41FA5}">
                      <a16:colId xmlns="" xmlns:a16="http://schemas.microsoft.com/office/drawing/2014/main" val="20000"/>
                    </a:ext>
                  </a:extLst>
                </a:gridCol>
                <a:gridCol w="7600156">
                  <a:extLst>
                    <a:ext uri="{9D8B030D-6E8A-4147-A177-3AD203B41FA5}">
                      <a16:colId xmlns="" xmlns:a16="http://schemas.microsoft.com/office/drawing/2014/main" val="20001"/>
                    </a:ext>
                  </a:extLst>
                </a:gridCol>
              </a:tblGrid>
              <a:tr h="245056">
                <a:tc>
                  <a:txBody>
                    <a:bodyPr/>
                    <a:lstStyle/>
                    <a:p>
                      <a:pPr algn="ctr"/>
                      <a:r>
                        <a:rPr kumimoji="1" lang="en-US" altLang="ja-JP" sz="1800" dirty="0" smtClean="0">
                          <a:solidFill>
                            <a:sysClr val="windowText" lastClr="000000"/>
                          </a:solidFill>
                        </a:rPr>
                        <a:t>Category</a:t>
                      </a:r>
                      <a:endParaRPr kumimoji="1" lang="ja-JP" altLang="en-US" sz="1800" dirty="0">
                        <a:solidFill>
                          <a:sysClr val="windowText" lastClr="000000"/>
                        </a:solidFill>
                      </a:endParaRPr>
                    </a:p>
                  </a:txBody>
                  <a:tcPr/>
                </a:tc>
                <a:tc>
                  <a:txBody>
                    <a:bodyPr/>
                    <a:lstStyle/>
                    <a:p>
                      <a:pPr algn="ctr"/>
                      <a:r>
                        <a:rPr kumimoji="1" lang="en-US" altLang="ja-JP" sz="1800" dirty="0" smtClean="0">
                          <a:solidFill>
                            <a:sysClr val="windowText" lastClr="000000"/>
                          </a:solidFill>
                        </a:rPr>
                        <a:t>Definition</a:t>
                      </a:r>
                      <a:endParaRPr kumimoji="1" lang="ja-JP" altLang="en-US" sz="1800" dirty="0">
                        <a:solidFill>
                          <a:sysClr val="windowText" lastClr="000000"/>
                        </a:solidFill>
                      </a:endParaRPr>
                    </a:p>
                  </a:txBody>
                  <a:tcPr/>
                </a:tc>
                <a:extLst>
                  <a:ext uri="{0D108BD9-81ED-4DB2-BD59-A6C34878D82A}">
                    <a16:rowId xmlns="" xmlns:a16="http://schemas.microsoft.com/office/drawing/2014/main" val="10000"/>
                  </a:ext>
                </a:extLst>
              </a:tr>
              <a:tr h="265477">
                <a:tc>
                  <a:txBody>
                    <a:bodyPr/>
                    <a:lstStyle/>
                    <a:p>
                      <a:r>
                        <a:rPr kumimoji="1" lang="en-US" altLang="ja-JP" sz="2000" dirty="0" smtClean="0">
                          <a:solidFill>
                            <a:schemeClr val="tx1"/>
                          </a:solidFill>
                        </a:rPr>
                        <a:t>Type</a:t>
                      </a:r>
                      <a:r>
                        <a:rPr kumimoji="1" lang="en-US" altLang="ja-JP" sz="2000" baseline="0" dirty="0" smtClean="0">
                          <a:solidFill>
                            <a:schemeClr val="tx1"/>
                          </a:solidFill>
                        </a:rPr>
                        <a:t> </a:t>
                      </a:r>
                      <a:r>
                        <a:rPr kumimoji="1" lang="en-US" altLang="ja-JP" sz="2000" dirty="0" smtClean="0">
                          <a:solidFill>
                            <a:schemeClr val="tx1"/>
                          </a:solidFill>
                        </a:rPr>
                        <a:t>1</a:t>
                      </a:r>
                      <a:endParaRPr kumimoji="1" lang="ja-JP" altLang="en-US" sz="2000" dirty="0">
                        <a:solidFill>
                          <a:schemeClr val="tx1"/>
                        </a:solidFill>
                      </a:endParaRPr>
                    </a:p>
                  </a:txBody>
                  <a:tcPr/>
                </a:tc>
                <a:tc>
                  <a:txBody>
                    <a:bodyPr/>
                    <a:lstStyle/>
                    <a:p>
                      <a:r>
                        <a:rPr kumimoji="1" lang="en-US" altLang="ja-JP" sz="2000" b="0" i="0" u="none" strike="noStrike" kern="1200" baseline="0" dirty="0" smtClean="0">
                          <a:solidFill>
                            <a:schemeClr val="tx1"/>
                          </a:solidFill>
                          <a:latin typeface="+mn-lt"/>
                          <a:ea typeface="+mn-ea"/>
                          <a:cs typeface="+mn-cs"/>
                        </a:rPr>
                        <a:t>Code fragments that are identical.</a:t>
                      </a:r>
                      <a:endParaRPr kumimoji="1" lang="ja-JP" altLang="en-US" sz="2000" dirty="0">
                        <a:solidFill>
                          <a:schemeClr val="tx1"/>
                        </a:solidFill>
                      </a:endParaRPr>
                    </a:p>
                  </a:txBody>
                  <a:tcPr/>
                </a:tc>
                <a:extLst>
                  <a:ext uri="{0D108BD9-81ED-4DB2-BD59-A6C34878D82A}">
                    <a16:rowId xmlns="" xmlns:a16="http://schemas.microsoft.com/office/drawing/2014/main" val="10001"/>
                  </a:ext>
                </a:extLst>
              </a:tr>
              <a:tr h="265477">
                <a:tc>
                  <a:txBody>
                    <a:bodyPr/>
                    <a:lstStyle/>
                    <a:p>
                      <a:r>
                        <a:rPr kumimoji="1" lang="en-US" altLang="ja-JP" sz="2000" dirty="0" smtClean="0"/>
                        <a:t>Type</a:t>
                      </a:r>
                      <a:r>
                        <a:rPr kumimoji="1" lang="en-US" altLang="ja-JP" sz="2000" baseline="0" dirty="0" smtClean="0"/>
                        <a:t> </a:t>
                      </a:r>
                      <a:r>
                        <a:rPr kumimoji="1" lang="en-US" altLang="ja-JP" sz="2000" dirty="0" smtClean="0"/>
                        <a:t>2</a:t>
                      </a:r>
                      <a:endParaRPr kumimoji="1" lang="ja-JP" altLang="en-US" sz="2000" dirty="0"/>
                    </a:p>
                  </a:txBody>
                  <a:tcPr/>
                </a:tc>
                <a:tc>
                  <a:txBody>
                    <a:bodyPr/>
                    <a:lstStyle/>
                    <a:p>
                      <a:r>
                        <a:rPr kumimoji="1" lang="en-US" altLang="ja-JP" sz="2000" b="0" i="0" u="none" strike="noStrike" kern="1200" baseline="0" dirty="0" smtClean="0">
                          <a:solidFill>
                            <a:schemeClr val="dk1"/>
                          </a:solidFill>
                          <a:latin typeface="+mn-lt"/>
                          <a:ea typeface="+mn-ea"/>
                          <a:cs typeface="+mn-cs"/>
                        </a:rPr>
                        <a:t>Code fragments that are structurally/syntactically identical.</a:t>
                      </a:r>
                      <a:endParaRPr kumimoji="1" lang="ja-JP" altLang="en-US" sz="2000" dirty="0"/>
                    </a:p>
                  </a:txBody>
                  <a:tcPr/>
                </a:tc>
                <a:extLst>
                  <a:ext uri="{0D108BD9-81ED-4DB2-BD59-A6C34878D82A}">
                    <a16:rowId xmlns="" xmlns:a16="http://schemas.microsoft.com/office/drawing/2014/main" val="10002"/>
                  </a:ext>
                </a:extLst>
              </a:tr>
              <a:tr h="265477">
                <a:tc>
                  <a:txBody>
                    <a:bodyPr/>
                    <a:lstStyle/>
                    <a:p>
                      <a:r>
                        <a:rPr kumimoji="1" lang="en-US" altLang="ja-JP" sz="2000" b="1" u="sng" dirty="0" smtClean="0"/>
                        <a:t>Type</a:t>
                      </a:r>
                      <a:r>
                        <a:rPr kumimoji="1" lang="en-US" altLang="ja-JP" sz="2000" b="1" u="sng" baseline="0" dirty="0" smtClean="0"/>
                        <a:t> </a:t>
                      </a:r>
                      <a:r>
                        <a:rPr kumimoji="1" lang="en-US" altLang="ja-JP" sz="2000" b="1" u="sng" dirty="0" smtClean="0"/>
                        <a:t>3</a:t>
                      </a:r>
                      <a:endParaRPr kumimoji="1" lang="ja-JP" altLang="en-US" sz="2000" b="1" u="sng" dirty="0"/>
                    </a:p>
                  </a:txBody>
                  <a:tcPr>
                    <a:noFill/>
                  </a:tcPr>
                </a:tc>
                <a:tc>
                  <a:txBody>
                    <a:bodyPr/>
                    <a:lstStyle/>
                    <a:p>
                      <a:r>
                        <a:rPr kumimoji="1" lang="en-US" altLang="ja-JP" sz="2000" b="1" u="sng" dirty="0" smtClean="0"/>
                        <a:t>Copied</a:t>
                      </a:r>
                      <a:r>
                        <a:rPr kumimoji="1" lang="en-US" altLang="ja-JP" sz="2000" b="1" u="sng" baseline="0" dirty="0" smtClean="0"/>
                        <a:t> fragments that have undergone further modifications. </a:t>
                      </a:r>
                      <a:endParaRPr kumimoji="1" lang="ja-JP" altLang="en-US" sz="2000" b="1" u="sng" dirty="0"/>
                    </a:p>
                  </a:txBody>
                  <a:tcPr>
                    <a:noFill/>
                  </a:tcPr>
                </a:tc>
                <a:extLst>
                  <a:ext uri="{0D108BD9-81ED-4DB2-BD59-A6C34878D82A}">
                    <a16:rowId xmlns="" xmlns:a16="http://schemas.microsoft.com/office/drawing/2014/main" val="10003"/>
                  </a:ext>
                </a:extLst>
              </a:tr>
              <a:tr h="469690">
                <a:tc>
                  <a:txBody>
                    <a:bodyPr/>
                    <a:lstStyle/>
                    <a:p>
                      <a:r>
                        <a:rPr kumimoji="1" lang="en-US" altLang="ja-JP" sz="2000" dirty="0" smtClean="0"/>
                        <a:t>Type</a:t>
                      </a:r>
                      <a:r>
                        <a:rPr kumimoji="1" lang="en-US" altLang="ja-JP" sz="2000" baseline="0" dirty="0" smtClean="0"/>
                        <a:t> </a:t>
                      </a:r>
                      <a:r>
                        <a:rPr kumimoji="1" lang="en-US" altLang="ja-JP" sz="2000" dirty="0" smtClean="0"/>
                        <a:t>4</a:t>
                      </a:r>
                      <a:endParaRPr kumimoji="1" lang="ja-JP" altLang="en-US" sz="2000" dirty="0"/>
                    </a:p>
                  </a:txBody>
                  <a:tcPr/>
                </a:tc>
                <a:tc>
                  <a:txBody>
                    <a:bodyPr/>
                    <a:lstStyle/>
                    <a:p>
                      <a:r>
                        <a:rPr kumimoji="1" lang="en-US" altLang="ja-JP" sz="2000" baseline="0" dirty="0" smtClean="0"/>
                        <a:t>Code fragments that perform the similar computation, but are implemented through different syntactic variants.</a:t>
                      </a:r>
                      <a:endParaRPr kumimoji="1" lang="ja-JP" altLang="en-US" sz="2000" dirty="0"/>
                    </a:p>
                  </a:txBody>
                  <a:tcPr/>
                </a:tc>
                <a:extLst>
                  <a:ext uri="{0D108BD9-81ED-4DB2-BD59-A6C34878D82A}">
                    <a16:rowId xmlns="" xmlns:a16="http://schemas.microsoft.com/office/drawing/2014/main" val="10004"/>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
        <p:nvSpPr>
          <p:cNvPr id="7" name="テキスト ボックス 6"/>
          <p:cNvSpPr txBox="1"/>
          <p:nvPr/>
        </p:nvSpPr>
        <p:spPr>
          <a:xfrm>
            <a:off x="457200" y="3953605"/>
            <a:ext cx="3946525" cy="2031325"/>
          </a:xfrm>
          <a:prstGeom prst="rect">
            <a:avLst/>
          </a:prstGeom>
          <a:solidFill>
            <a:schemeClr val="bg1">
              <a:lumMod val="95000"/>
            </a:schemeClr>
          </a:solidFill>
          <a:ln>
            <a:solidFill>
              <a:schemeClr val="tx1"/>
            </a:solidFill>
          </a:ln>
        </p:spPr>
        <p:txBody>
          <a:bodyPr>
            <a:spAutoFit/>
          </a:bodyPr>
          <a:lstStyle/>
          <a:p>
            <a:pPr>
              <a:defRPr/>
            </a:pPr>
            <a:r>
              <a:rPr lang="en-US" altLang="ja-JP" b="1" dirty="0" err="1">
                <a:latin typeface="+mn-ea"/>
                <a:ea typeface="+mn-ea"/>
              </a:rPr>
              <a:t>int</a:t>
            </a:r>
            <a:r>
              <a:rPr lang="en-US" altLang="ja-JP" b="1" dirty="0">
                <a:latin typeface="+mn-ea"/>
                <a:ea typeface="+mn-ea"/>
              </a:rPr>
              <a:t> sum(</a:t>
            </a:r>
            <a:r>
              <a:rPr lang="en-US" altLang="ja-JP" b="1" dirty="0" err="1">
                <a:latin typeface="+mn-ea"/>
                <a:ea typeface="+mn-ea"/>
              </a:rPr>
              <a:t>int</a:t>
            </a:r>
            <a:r>
              <a:rPr lang="en-US" altLang="ja-JP" b="1" dirty="0">
                <a:latin typeface="+mn-ea"/>
                <a:ea typeface="+mn-ea"/>
              </a:rPr>
              <a:t>[] data){</a:t>
            </a:r>
          </a:p>
          <a:p>
            <a:pPr>
              <a:defRPr/>
            </a:pPr>
            <a:r>
              <a:rPr lang="en-US" altLang="ja-JP" b="1" dirty="0">
                <a:latin typeface="+mn-ea"/>
                <a:ea typeface="+mn-ea"/>
              </a:rPr>
              <a:t>     </a:t>
            </a:r>
            <a:r>
              <a:rPr lang="en-US" altLang="ja-JP" b="1" dirty="0" err="1">
                <a:latin typeface="+mn-ea"/>
                <a:ea typeface="+mn-ea"/>
              </a:rPr>
              <a:t>int</a:t>
            </a:r>
            <a:r>
              <a:rPr lang="en-US" altLang="ja-JP" b="1" dirty="0">
                <a:latin typeface="+mn-ea"/>
                <a:ea typeface="+mn-ea"/>
              </a:rPr>
              <a:t> sum = 0;</a:t>
            </a:r>
          </a:p>
          <a:p>
            <a:pPr>
              <a:defRPr/>
            </a:pPr>
            <a:r>
              <a:rPr lang="en-US" altLang="ja-JP" b="1" dirty="0">
                <a:latin typeface="+mn-ea"/>
                <a:ea typeface="+mn-ea"/>
              </a:rPr>
              <a:t>     for(</a:t>
            </a:r>
            <a:r>
              <a:rPr lang="en-US" altLang="ja-JP" b="1" dirty="0" err="1">
                <a:latin typeface="+mn-ea"/>
                <a:ea typeface="+mn-ea"/>
              </a:rPr>
              <a:t>int</a:t>
            </a:r>
            <a:r>
              <a:rPr lang="en-US" altLang="ja-JP" b="1" dirty="0">
                <a:latin typeface="+mn-ea"/>
                <a:ea typeface="+mn-ea"/>
              </a:rPr>
              <a:t> i=0; i&lt;</a:t>
            </a:r>
            <a:r>
              <a:rPr lang="en-US" altLang="ja-JP" b="1" dirty="0" err="1">
                <a:latin typeface="+mn-ea"/>
                <a:ea typeface="+mn-ea"/>
              </a:rPr>
              <a:t>data.length</a:t>
            </a:r>
            <a:r>
              <a:rPr lang="en-US" altLang="ja-JP" b="1" dirty="0">
                <a:latin typeface="+mn-ea"/>
                <a:ea typeface="+mn-ea"/>
              </a:rPr>
              <a:t>; i++){</a:t>
            </a:r>
          </a:p>
          <a:p>
            <a:pPr>
              <a:defRPr/>
            </a:pPr>
            <a:r>
              <a:rPr lang="en-US" altLang="ja-JP" b="1" dirty="0">
                <a:latin typeface="+mn-ea"/>
                <a:ea typeface="+mn-ea"/>
              </a:rPr>
              <a:t>        </a:t>
            </a:r>
            <a:r>
              <a:rPr lang="en-US" altLang="ja-JP" b="1" dirty="0">
                <a:solidFill>
                  <a:srgbClr val="FF0000"/>
                </a:solidFill>
                <a:latin typeface="+mn-ea"/>
                <a:ea typeface="+mn-ea"/>
              </a:rPr>
              <a:t>sum = sum + data[</a:t>
            </a:r>
            <a:r>
              <a:rPr lang="en-US" altLang="ja-JP" b="1" dirty="0" err="1">
                <a:solidFill>
                  <a:srgbClr val="FF0000"/>
                </a:solidFill>
                <a:latin typeface="+mn-ea"/>
                <a:ea typeface="+mn-ea"/>
              </a:rPr>
              <a:t>i</a:t>
            </a:r>
            <a:r>
              <a:rPr lang="en-US" altLang="ja-JP" b="1" dirty="0" smtClean="0">
                <a:solidFill>
                  <a:srgbClr val="FF0000"/>
                </a:solidFill>
                <a:latin typeface="+mn-ea"/>
                <a:ea typeface="+mn-ea"/>
              </a:rPr>
              <a:t>];</a:t>
            </a:r>
            <a:r>
              <a:rPr lang="en-US" altLang="ja-JP" b="1" dirty="0">
                <a:latin typeface="+mn-ea"/>
                <a:ea typeface="+mn-ea"/>
              </a:rPr>
              <a:t>	</a:t>
            </a:r>
          </a:p>
          <a:p>
            <a:pPr>
              <a:defRPr/>
            </a:pPr>
            <a:r>
              <a:rPr lang="en-US" altLang="ja-JP" b="1" dirty="0">
                <a:latin typeface="+mn-ea"/>
                <a:ea typeface="+mn-ea"/>
              </a:rPr>
              <a:t>     }</a:t>
            </a:r>
          </a:p>
          <a:p>
            <a:pPr>
              <a:defRPr/>
            </a:pPr>
            <a:r>
              <a:rPr lang="en-US" altLang="ja-JP" b="1" dirty="0">
                <a:latin typeface="+mn-ea"/>
                <a:ea typeface="+mn-ea"/>
              </a:rPr>
              <a:t>     return sum;	</a:t>
            </a:r>
          </a:p>
          <a:p>
            <a:pPr>
              <a:defRPr/>
            </a:pPr>
            <a:r>
              <a:rPr lang="en-US" altLang="ja-JP" b="1" dirty="0">
                <a:latin typeface="+mn-ea"/>
                <a:ea typeface="+mn-ea"/>
              </a:rPr>
              <a:t>}</a:t>
            </a:r>
            <a:endParaRPr lang="ja-JP" altLang="en-US" b="1" dirty="0">
              <a:latin typeface="+mn-ea"/>
              <a:ea typeface="+mn-ea"/>
            </a:endParaRPr>
          </a:p>
        </p:txBody>
      </p:sp>
      <p:sp>
        <p:nvSpPr>
          <p:cNvPr id="8" name="テキスト ボックス 7"/>
          <p:cNvSpPr txBox="1"/>
          <p:nvPr/>
        </p:nvSpPr>
        <p:spPr>
          <a:xfrm>
            <a:off x="4537075" y="3953605"/>
            <a:ext cx="3946525" cy="2031325"/>
          </a:xfrm>
          <a:prstGeom prst="rect">
            <a:avLst/>
          </a:prstGeom>
          <a:solidFill>
            <a:schemeClr val="bg1">
              <a:lumMod val="95000"/>
            </a:schemeClr>
          </a:solidFill>
          <a:ln>
            <a:solidFill>
              <a:schemeClr val="tx1"/>
            </a:solidFill>
          </a:ln>
        </p:spPr>
        <p:txBody>
          <a:bodyPr>
            <a:spAutoFit/>
          </a:bodyPr>
          <a:lstStyle/>
          <a:p>
            <a:pPr>
              <a:defRPr/>
            </a:pPr>
            <a:r>
              <a:rPr lang="en-US" altLang="ja-JP" b="1" dirty="0" err="1">
                <a:latin typeface="+mn-ea"/>
              </a:rPr>
              <a:t>int</a:t>
            </a:r>
            <a:r>
              <a:rPr lang="en-US" altLang="ja-JP" b="1" dirty="0">
                <a:latin typeface="+mn-ea"/>
              </a:rPr>
              <a:t> sum(</a:t>
            </a:r>
            <a:r>
              <a:rPr lang="en-US" altLang="ja-JP" b="1" dirty="0" err="1">
                <a:latin typeface="+mn-ea"/>
              </a:rPr>
              <a:t>int</a:t>
            </a:r>
            <a:r>
              <a:rPr lang="en-US" altLang="ja-JP" b="1" dirty="0">
                <a:latin typeface="+mn-ea"/>
              </a:rPr>
              <a:t>[] data){</a:t>
            </a:r>
          </a:p>
          <a:p>
            <a:pPr>
              <a:defRPr/>
            </a:pPr>
            <a:r>
              <a:rPr lang="en-US" altLang="ja-JP" b="1" dirty="0">
                <a:latin typeface="+mn-ea"/>
              </a:rPr>
              <a:t>     </a:t>
            </a:r>
            <a:r>
              <a:rPr lang="en-US" altLang="ja-JP" b="1" dirty="0" err="1">
                <a:latin typeface="+mn-ea"/>
              </a:rPr>
              <a:t>int</a:t>
            </a:r>
            <a:r>
              <a:rPr lang="en-US" altLang="ja-JP" b="1" dirty="0">
                <a:latin typeface="+mn-ea"/>
              </a:rPr>
              <a:t> sum = 0;</a:t>
            </a:r>
          </a:p>
          <a:p>
            <a:pPr>
              <a:defRPr/>
            </a:pPr>
            <a:r>
              <a:rPr lang="en-US" altLang="ja-JP" b="1" dirty="0">
                <a:latin typeface="+mn-ea"/>
              </a:rPr>
              <a:t>     for(</a:t>
            </a:r>
            <a:r>
              <a:rPr lang="en-US" altLang="ja-JP" b="1" dirty="0" err="1">
                <a:latin typeface="+mn-ea"/>
              </a:rPr>
              <a:t>int</a:t>
            </a:r>
            <a:r>
              <a:rPr lang="en-US" altLang="ja-JP" b="1" dirty="0">
                <a:latin typeface="+mn-ea"/>
              </a:rPr>
              <a:t> i=0; i&lt;</a:t>
            </a:r>
            <a:r>
              <a:rPr lang="en-US" altLang="ja-JP" b="1" dirty="0" err="1">
                <a:latin typeface="+mn-ea"/>
              </a:rPr>
              <a:t>data.length</a:t>
            </a:r>
            <a:r>
              <a:rPr lang="en-US" altLang="ja-JP" b="1" dirty="0">
                <a:latin typeface="+mn-ea"/>
              </a:rPr>
              <a:t>; i++){</a:t>
            </a:r>
          </a:p>
          <a:p>
            <a:pPr>
              <a:defRPr/>
            </a:pPr>
            <a:r>
              <a:rPr lang="en-US" altLang="ja-JP" b="1" dirty="0">
                <a:latin typeface="+mn-ea"/>
              </a:rPr>
              <a:t>        </a:t>
            </a:r>
            <a:r>
              <a:rPr lang="en-US" altLang="ja-JP" b="1" dirty="0">
                <a:solidFill>
                  <a:srgbClr val="0070C0"/>
                </a:solidFill>
                <a:latin typeface="+mn-ea"/>
              </a:rPr>
              <a:t>sum </a:t>
            </a:r>
            <a:r>
              <a:rPr lang="en-US" altLang="ja-JP" b="1" dirty="0" smtClean="0">
                <a:solidFill>
                  <a:srgbClr val="0070C0"/>
                </a:solidFill>
                <a:latin typeface="+mn-ea"/>
              </a:rPr>
              <a:t>+= </a:t>
            </a:r>
            <a:r>
              <a:rPr lang="en-US" altLang="ja-JP" b="1" dirty="0">
                <a:solidFill>
                  <a:srgbClr val="0070C0"/>
                </a:solidFill>
                <a:latin typeface="+mn-ea"/>
              </a:rPr>
              <a:t>data[</a:t>
            </a:r>
            <a:r>
              <a:rPr lang="en-US" altLang="ja-JP" b="1" dirty="0" err="1">
                <a:solidFill>
                  <a:srgbClr val="0070C0"/>
                </a:solidFill>
                <a:latin typeface="+mn-ea"/>
              </a:rPr>
              <a:t>i</a:t>
            </a:r>
            <a:r>
              <a:rPr lang="en-US" altLang="ja-JP" b="1" dirty="0" smtClean="0">
                <a:solidFill>
                  <a:srgbClr val="0070C0"/>
                </a:solidFill>
                <a:latin typeface="+mn-ea"/>
              </a:rPr>
              <a:t>];</a:t>
            </a:r>
            <a:r>
              <a:rPr lang="en-US" altLang="ja-JP" b="1" dirty="0">
                <a:latin typeface="+mn-ea"/>
              </a:rPr>
              <a:t>	</a:t>
            </a:r>
          </a:p>
          <a:p>
            <a:pPr>
              <a:defRPr/>
            </a:pPr>
            <a:r>
              <a:rPr lang="en-US" altLang="ja-JP" b="1" dirty="0">
                <a:latin typeface="+mn-ea"/>
              </a:rPr>
              <a:t>     }</a:t>
            </a:r>
          </a:p>
          <a:p>
            <a:pPr>
              <a:defRPr/>
            </a:pPr>
            <a:r>
              <a:rPr lang="en-US" altLang="ja-JP" b="1" dirty="0">
                <a:latin typeface="+mn-ea"/>
              </a:rPr>
              <a:t>     return sum;	</a:t>
            </a:r>
          </a:p>
          <a:p>
            <a:pPr>
              <a:defRPr/>
            </a:pPr>
            <a:r>
              <a:rPr lang="en-US" altLang="ja-JP" b="1" dirty="0">
                <a:latin typeface="+mn-ea"/>
              </a:rPr>
              <a:t>}</a:t>
            </a:r>
            <a:endParaRPr lang="ja-JP" altLang="en-US" b="1" dirty="0">
              <a:latin typeface="+mn-ea"/>
            </a:endParaRPr>
          </a:p>
        </p:txBody>
      </p:sp>
      <p:sp>
        <p:nvSpPr>
          <p:cNvPr id="9" name="左右矢印 6"/>
          <p:cNvSpPr>
            <a:spLocks noChangeArrowheads="1"/>
          </p:cNvSpPr>
          <p:nvPr/>
        </p:nvSpPr>
        <p:spPr bwMode="auto">
          <a:xfrm>
            <a:off x="4091781" y="4834731"/>
            <a:ext cx="757238" cy="431800"/>
          </a:xfrm>
          <a:prstGeom prst="leftRightArrow">
            <a:avLst>
              <a:gd name="adj1" fmla="val 50000"/>
              <a:gd name="adj2" fmla="val 50020"/>
            </a:avLst>
          </a:prstGeom>
          <a:solidFill>
            <a:srgbClr val="0070C0"/>
          </a:solidFill>
          <a:ln w="9525" algn="ctr">
            <a:solidFill>
              <a:srgbClr val="0070C0"/>
            </a:solidFill>
            <a:round/>
            <a:headEnd/>
            <a:tailEnd/>
          </a:ln>
        </p:spPr>
        <p:txBody>
          <a:bodyPr/>
          <a:lstStyle>
            <a:lvl1pPr>
              <a:spcBef>
                <a:spcPct val="20000"/>
              </a:spcBef>
              <a:buClr>
                <a:schemeClr val="hlink"/>
              </a:buClr>
              <a:buSzPct val="95000"/>
              <a:buFont typeface="Wingdings" panose="05000000000000000000" pitchFamily="2" charset="2"/>
              <a:buChar char="l"/>
              <a:defRPr kumimoji="1" sz="3200">
                <a:solidFill>
                  <a:schemeClr val="tx1"/>
                </a:solidFill>
                <a:latin typeface="Arial" panose="020B0604020202020204" pitchFamily="34" charset="0"/>
                <a:ea typeface="MS UI Gothic" panose="020B0600070205080204" pitchFamily="50" charset="-128"/>
              </a:defRPr>
            </a:lvl1pPr>
            <a:lvl2pPr marL="742950" indent="-285750">
              <a:spcBef>
                <a:spcPct val="20000"/>
              </a:spcBef>
              <a:buClr>
                <a:schemeClr val="hlink"/>
              </a:buClr>
              <a:buSzPct val="85000"/>
              <a:buFont typeface="Arial" panose="020B0604020202020204" pitchFamily="34" charset="0"/>
              <a:buChar char="►"/>
              <a:defRPr kumimoji="1" sz="2800">
                <a:solidFill>
                  <a:schemeClr val="tx1"/>
                </a:solidFill>
                <a:latin typeface="Arial" panose="020B0604020202020204" pitchFamily="34" charset="0"/>
                <a:ea typeface="MS UI Gothic" panose="020B0600070205080204" pitchFamily="50" charset="-128"/>
              </a:defRPr>
            </a:lvl2pPr>
            <a:lvl3pPr marL="1143000" indent="-228600">
              <a:spcBef>
                <a:spcPct val="20000"/>
              </a:spcBef>
              <a:buSzPct val="80000"/>
              <a:buFont typeface="Wingdings" panose="05000000000000000000" pitchFamily="2" charset="2"/>
              <a:buChar char="n"/>
              <a:defRPr kumimoji="1" sz="2400">
                <a:solidFill>
                  <a:schemeClr val="tx1"/>
                </a:solidFill>
                <a:latin typeface="Arial" panose="020B0604020202020204" pitchFamily="34" charset="0"/>
                <a:ea typeface="MS UI Gothic"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MS UI Gothic"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MS UI Gothic"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9pPr>
          </a:lstStyle>
          <a:p>
            <a:pPr algn="ctr" eaLnBrk="1" hangingPunct="1">
              <a:spcBef>
                <a:spcPct val="0"/>
              </a:spcBef>
              <a:buClrTx/>
              <a:buSzTx/>
              <a:buFontTx/>
              <a:buNone/>
            </a:pPr>
            <a:endParaRPr kumimoji="0" lang="ja-JP" altLang="en-US" sz="2400">
              <a:latin typeface="Times New Roman" panose="02020603050405020304" pitchFamily="18" charset="0"/>
              <a:ea typeface="ＭＳ Ｐゴシック" panose="020B0600070205080204" pitchFamily="50" charset="-128"/>
            </a:endParaRPr>
          </a:p>
        </p:txBody>
      </p:sp>
      <p:sp>
        <p:nvSpPr>
          <p:cNvPr id="3" name="テキスト ボックス 2"/>
          <p:cNvSpPr txBox="1"/>
          <p:nvPr/>
        </p:nvSpPr>
        <p:spPr>
          <a:xfrm>
            <a:off x="1657350" y="5984627"/>
            <a:ext cx="1396793" cy="400110"/>
          </a:xfrm>
          <a:prstGeom prst="rect">
            <a:avLst/>
          </a:prstGeom>
          <a:noFill/>
        </p:spPr>
        <p:txBody>
          <a:bodyPr wrap="none" rtlCol="0">
            <a:spAutoFit/>
          </a:bodyPr>
          <a:lstStyle/>
          <a:p>
            <a:r>
              <a:rPr kumimoji="1" lang="en-US" altLang="ja-JP" sz="2000" dirty="0" smtClean="0"/>
              <a:t>Function A</a:t>
            </a:r>
            <a:endParaRPr kumimoji="1" lang="ja-JP" altLang="en-US" sz="2000" dirty="0"/>
          </a:p>
        </p:txBody>
      </p:sp>
      <p:sp>
        <p:nvSpPr>
          <p:cNvPr id="10" name="テキスト ボックス 9"/>
          <p:cNvSpPr txBox="1"/>
          <p:nvPr/>
        </p:nvSpPr>
        <p:spPr>
          <a:xfrm>
            <a:off x="5811940" y="5949145"/>
            <a:ext cx="1410964" cy="400110"/>
          </a:xfrm>
          <a:prstGeom prst="rect">
            <a:avLst/>
          </a:prstGeom>
          <a:noFill/>
        </p:spPr>
        <p:txBody>
          <a:bodyPr wrap="none" rtlCol="0">
            <a:spAutoFit/>
          </a:bodyPr>
          <a:lstStyle/>
          <a:p>
            <a:r>
              <a:rPr kumimoji="1" lang="en-US" altLang="ja-JP" sz="2000" dirty="0" smtClean="0"/>
              <a:t>Function B</a:t>
            </a:r>
            <a:endParaRPr kumimoji="1" lang="ja-JP" altLang="en-US" sz="2000" dirty="0"/>
          </a:p>
        </p:txBody>
      </p:sp>
    </p:spTree>
    <p:extLst>
      <p:ext uri="{BB962C8B-B14F-4D97-AF65-F5344CB8AC3E}">
        <p14:creationId xmlns:p14="http://schemas.microsoft.com/office/powerpoint/2010/main" val="1519402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Type </a:t>
            </a:r>
            <a:r>
              <a:rPr lang="en-US" altLang="ja-JP" dirty="0"/>
              <a:t>4 Code Clones</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619276866"/>
              </p:ext>
            </p:extLst>
          </p:nvPr>
        </p:nvGraphicFramePr>
        <p:xfrm>
          <a:off x="173831" y="1537018"/>
          <a:ext cx="8785225" cy="2255520"/>
        </p:xfrm>
        <a:graphic>
          <a:graphicData uri="http://schemas.openxmlformats.org/drawingml/2006/table">
            <a:tbl>
              <a:tblPr firstRow="1" bandRow="1">
                <a:tableStyleId>{5C22544A-7EE6-4342-B048-85BDC9FD1C3A}</a:tableStyleId>
              </a:tblPr>
              <a:tblGrid>
                <a:gridCol w="1185069">
                  <a:extLst>
                    <a:ext uri="{9D8B030D-6E8A-4147-A177-3AD203B41FA5}">
                      <a16:colId xmlns="" xmlns:a16="http://schemas.microsoft.com/office/drawing/2014/main" val="20000"/>
                    </a:ext>
                  </a:extLst>
                </a:gridCol>
                <a:gridCol w="7600156">
                  <a:extLst>
                    <a:ext uri="{9D8B030D-6E8A-4147-A177-3AD203B41FA5}">
                      <a16:colId xmlns="" xmlns:a16="http://schemas.microsoft.com/office/drawing/2014/main" val="20001"/>
                    </a:ext>
                  </a:extLst>
                </a:gridCol>
              </a:tblGrid>
              <a:tr h="245056">
                <a:tc>
                  <a:txBody>
                    <a:bodyPr/>
                    <a:lstStyle/>
                    <a:p>
                      <a:pPr algn="ctr"/>
                      <a:r>
                        <a:rPr kumimoji="1" lang="en-US" altLang="ja-JP" sz="1800" dirty="0" smtClean="0">
                          <a:solidFill>
                            <a:sysClr val="windowText" lastClr="000000"/>
                          </a:solidFill>
                        </a:rPr>
                        <a:t>Category</a:t>
                      </a:r>
                      <a:endParaRPr kumimoji="1" lang="ja-JP" altLang="en-US" sz="1800" dirty="0">
                        <a:solidFill>
                          <a:sysClr val="windowText" lastClr="000000"/>
                        </a:solidFill>
                      </a:endParaRPr>
                    </a:p>
                  </a:txBody>
                  <a:tcPr/>
                </a:tc>
                <a:tc>
                  <a:txBody>
                    <a:bodyPr/>
                    <a:lstStyle/>
                    <a:p>
                      <a:pPr algn="ctr"/>
                      <a:r>
                        <a:rPr kumimoji="1" lang="en-US" altLang="ja-JP" sz="1800" dirty="0" smtClean="0">
                          <a:solidFill>
                            <a:sysClr val="windowText" lastClr="000000"/>
                          </a:solidFill>
                        </a:rPr>
                        <a:t>Definition</a:t>
                      </a:r>
                      <a:endParaRPr kumimoji="1" lang="ja-JP" altLang="en-US" sz="1800" dirty="0">
                        <a:solidFill>
                          <a:sysClr val="windowText" lastClr="000000"/>
                        </a:solidFill>
                      </a:endParaRPr>
                    </a:p>
                  </a:txBody>
                  <a:tcPr/>
                </a:tc>
                <a:extLst>
                  <a:ext uri="{0D108BD9-81ED-4DB2-BD59-A6C34878D82A}">
                    <a16:rowId xmlns="" xmlns:a16="http://schemas.microsoft.com/office/drawing/2014/main" val="10000"/>
                  </a:ext>
                </a:extLst>
              </a:tr>
              <a:tr h="265477">
                <a:tc>
                  <a:txBody>
                    <a:bodyPr/>
                    <a:lstStyle/>
                    <a:p>
                      <a:r>
                        <a:rPr kumimoji="1" lang="en-US" altLang="ja-JP" sz="2000" dirty="0" smtClean="0">
                          <a:solidFill>
                            <a:schemeClr val="tx1"/>
                          </a:solidFill>
                        </a:rPr>
                        <a:t>Type</a:t>
                      </a:r>
                      <a:r>
                        <a:rPr kumimoji="1" lang="en-US" altLang="ja-JP" sz="2000" baseline="0" dirty="0" smtClean="0">
                          <a:solidFill>
                            <a:schemeClr val="tx1"/>
                          </a:solidFill>
                        </a:rPr>
                        <a:t> </a:t>
                      </a:r>
                      <a:r>
                        <a:rPr kumimoji="1" lang="en-US" altLang="ja-JP" sz="2000" dirty="0" smtClean="0">
                          <a:solidFill>
                            <a:schemeClr val="tx1"/>
                          </a:solidFill>
                        </a:rPr>
                        <a:t>1</a:t>
                      </a:r>
                      <a:endParaRPr kumimoji="1" lang="ja-JP" altLang="en-US" sz="2000" dirty="0">
                        <a:solidFill>
                          <a:schemeClr val="tx1"/>
                        </a:solidFill>
                      </a:endParaRPr>
                    </a:p>
                  </a:txBody>
                  <a:tcPr/>
                </a:tc>
                <a:tc>
                  <a:txBody>
                    <a:bodyPr/>
                    <a:lstStyle/>
                    <a:p>
                      <a:r>
                        <a:rPr kumimoji="1" lang="en-US" altLang="ja-JP" sz="2000" b="0" i="0" u="none" strike="noStrike" kern="1200" baseline="0" dirty="0" smtClean="0">
                          <a:solidFill>
                            <a:schemeClr val="tx1"/>
                          </a:solidFill>
                          <a:latin typeface="+mn-lt"/>
                          <a:ea typeface="+mn-ea"/>
                          <a:cs typeface="+mn-cs"/>
                        </a:rPr>
                        <a:t>Code fragments that are identical.</a:t>
                      </a:r>
                      <a:endParaRPr kumimoji="1" lang="ja-JP" altLang="en-US" sz="2000" dirty="0">
                        <a:solidFill>
                          <a:schemeClr val="tx1"/>
                        </a:solidFill>
                      </a:endParaRPr>
                    </a:p>
                  </a:txBody>
                  <a:tcPr/>
                </a:tc>
                <a:extLst>
                  <a:ext uri="{0D108BD9-81ED-4DB2-BD59-A6C34878D82A}">
                    <a16:rowId xmlns="" xmlns:a16="http://schemas.microsoft.com/office/drawing/2014/main" val="10001"/>
                  </a:ext>
                </a:extLst>
              </a:tr>
              <a:tr h="265477">
                <a:tc>
                  <a:txBody>
                    <a:bodyPr/>
                    <a:lstStyle/>
                    <a:p>
                      <a:r>
                        <a:rPr kumimoji="1" lang="en-US" altLang="ja-JP" sz="2000" dirty="0" smtClean="0"/>
                        <a:t>Type</a:t>
                      </a:r>
                      <a:r>
                        <a:rPr kumimoji="1" lang="en-US" altLang="ja-JP" sz="2000" baseline="0" dirty="0" smtClean="0"/>
                        <a:t> </a:t>
                      </a:r>
                      <a:r>
                        <a:rPr kumimoji="1" lang="en-US" altLang="ja-JP" sz="2000" dirty="0" smtClean="0"/>
                        <a:t>2</a:t>
                      </a:r>
                      <a:endParaRPr kumimoji="1" lang="ja-JP" altLang="en-US" sz="2000" dirty="0"/>
                    </a:p>
                  </a:txBody>
                  <a:tcPr/>
                </a:tc>
                <a:tc>
                  <a:txBody>
                    <a:bodyPr/>
                    <a:lstStyle/>
                    <a:p>
                      <a:r>
                        <a:rPr kumimoji="1" lang="en-US" altLang="ja-JP" sz="2000" b="0" i="0" u="none" strike="noStrike" kern="1200" baseline="0" dirty="0" smtClean="0">
                          <a:solidFill>
                            <a:schemeClr val="dk1"/>
                          </a:solidFill>
                          <a:latin typeface="+mn-lt"/>
                          <a:ea typeface="+mn-ea"/>
                          <a:cs typeface="+mn-cs"/>
                        </a:rPr>
                        <a:t>Code fragments that are structurally/syntactically identical.</a:t>
                      </a:r>
                      <a:endParaRPr kumimoji="1" lang="ja-JP" altLang="en-US" sz="2000" dirty="0"/>
                    </a:p>
                  </a:txBody>
                  <a:tcPr/>
                </a:tc>
                <a:extLst>
                  <a:ext uri="{0D108BD9-81ED-4DB2-BD59-A6C34878D82A}">
                    <a16:rowId xmlns="" xmlns:a16="http://schemas.microsoft.com/office/drawing/2014/main" val="10002"/>
                  </a:ext>
                </a:extLst>
              </a:tr>
              <a:tr h="265477">
                <a:tc>
                  <a:txBody>
                    <a:bodyPr/>
                    <a:lstStyle/>
                    <a:p>
                      <a:r>
                        <a:rPr kumimoji="1" lang="en-US" altLang="ja-JP" sz="2000" dirty="0" smtClean="0"/>
                        <a:t>Type</a:t>
                      </a:r>
                      <a:r>
                        <a:rPr kumimoji="1" lang="en-US" altLang="ja-JP" sz="2000" baseline="0" dirty="0" smtClean="0"/>
                        <a:t> </a:t>
                      </a:r>
                      <a:r>
                        <a:rPr kumimoji="1" lang="en-US" altLang="ja-JP" sz="2000" dirty="0" smtClean="0"/>
                        <a:t>3</a:t>
                      </a:r>
                      <a:endParaRPr kumimoji="1" lang="ja-JP" altLang="en-US" sz="2000" dirty="0"/>
                    </a:p>
                  </a:txBody>
                  <a:tcPr/>
                </a:tc>
                <a:tc>
                  <a:txBody>
                    <a:bodyPr/>
                    <a:lstStyle/>
                    <a:p>
                      <a:r>
                        <a:rPr kumimoji="1" lang="en-US" altLang="ja-JP" sz="2000" dirty="0" smtClean="0"/>
                        <a:t>Copied</a:t>
                      </a:r>
                      <a:r>
                        <a:rPr kumimoji="1" lang="en-US" altLang="ja-JP" sz="2000" baseline="0" dirty="0" smtClean="0"/>
                        <a:t> fragments that have undergone further modifications. </a:t>
                      </a:r>
                      <a:endParaRPr kumimoji="1" lang="ja-JP" altLang="en-US" sz="2000" dirty="0"/>
                    </a:p>
                  </a:txBody>
                  <a:tcPr/>
                </a:tc>
                <a:extLst>
                  <a:ext uri="{0D108BD9-81ED-4DB2-BD59-A6C34878D82A}">
                    <a16:rowId xmlns="" xmlns:a16="http://schemas.microsoft.com/office/drawing/2014/main" val="10003"/>
                  </a:ext>
                </a:extLst>
              </a:tr>
              <a:tr h="469690">
                <a:tc>
                  <a:txBody>
                    <a:bodyPr/>
                    <a:lstStyle/>
                    <a:p>
                      <a:r>
                        <a:rPr kumimoji="1" lang="en-US" altLang="ja-JP" sz="2000" b="1" u="sng" dirty="0" smtClean="0"/>
                        <a:t>Type</a:t>
                      </a:r>
                      <a:r>
                        <a:rPr kumimoji="1" lang="en-US" altLang="ja-JP" sz="2000" b="1" u="sng" baseline="0" dirty="0" smtClean="0"/>
                        <a:t> </a:t>
                      </a:r>
                      <a:r>
                        <a:rPr kumimoji="1" lang="en-US" altLang="ja-JP" sz="2000" b="1" u="sng" dirty="0" smtClean="0"/>
                        <a:t>4</a:t>
                      </a:r>
                      <a:endParaRPr kumimoji="1" lang="ja-JP" altLang="en-US" sz="2000" b="1" u="sng" dirty="0"/>
                    </a:p>
                  </a:txBody>
                  <a:tcPr>
                    <a:noFill/>
                  </a:tcPr>
                </a:tc>
                <a:tc>
                  <a:txBody>
                    <a:bodyPr/>
                    <a:lstStyle/>
                    <a:p>
                      <a:r>
                        <a:rPr kumimoji="1" lang="en-US" altLang="ja-JP" sz="2000" b="1" u="sng" baseline="0" dirty="0" smtClean="0"/>
                        <a:t>Code fragments that perform a similar computation, but are implemented through different syntactic variants.</a:t>
                      </a:r>
                      <a:endParaRPr kumimoji="1" lang="ja-JP" altLang="en-US" sz="2000" b="1" u="sng" dirty="0"/>
                    </a:p>
                  </a:txBody>
                  <a:tcPr>
                    <a:noFill/>
                  </a:tcPr>
                </a:tc>
                <a:extLst>
                  <a:ext uri="{0D108BD9-81ED-4DB2-BD59-A6C34878D82A}">
                    <a16:rowId xmlns="" xmlns:a16="http://schemas.microsoft.com/office/drawing/2014/main" val="10004"/>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7" name="テキスト ボックス 6"/>
          <p:cNvSpPr txBox="1"/>
          <p:nvPr/>
        </p:nvSpPr>
        <p:spPr>
          <a:xfrm>
            <a:off x="457200" y="3953605"/>
            <a:ext cx="3946525" cy="2031325"/>
          </a:xfrm>
          <a:prstGeom prst="rect">
            <a:avLst/>
          </a:prstGeom>
          <a:solidFill>
            <a:schemeClr val="bg1">
              <a:lumMod val="95000"/>
            </a:schemeClr>
          </a:solidFill>
          <a:ln>
            <a:solidFill>
              <a:schemeClr val="tx1"/>
            </a:solidFill>
          </a:ln>
        </p:spPr>
        <p:txBody>
          <a:bodyPr>
            <a:spAutoFit/>
          </a:bodyPr>
          <a:lstStyle/>
          <a:p>
            <a:pPr>
              <a:defRPr/>
            </a:pPr>
            <a:r>
              <a:rPr lang="en-US" altLang="ja-JP" b="1" dirty="0" err="1">
                <a:latin typeface="+mn-ea"/>
                <a:ea typeface="+mn-ea"/>
              </a:rPr>
              <a:t>int</a:t>
            </a:r>
            <a:r>
              <a:rPr lang="en-US" altLang="ja-JP" b="1" dirty="0">
                <a:latin typeface="+mn-ea"/>
                <a:ea typeface="+mn-ea"/>
              </a:rPr>
              <a:t> sum(</a:t>
            </a:r>
            <a:r>
              <a:rPr lang="en-US" altLang="ja-JP" b="1" dirty="0" err="1">
                <a:latin typeface="+mn-ea"/>
                <a:ea typeface="+mn-ea"/>
              </a:rPr>
              <a:t>int</a:t>
            </a:r>
            <a:r>
              <a:rPr lang="en-US" altLang="ja-JP" b="1" dirty="0">
                <a:latin typeface="+mn-ea"/>
                <a:ea typeface="+mn-ea"/>
              </a:rPr>
              <a:t>[] data){</a:t>
            </a:r>
          </a:p>
          <a:p>
            <a:pPr>
              <a:defRPr/>
            </a:pPr>
            <a:r>
              <a:rPr lang="en-US" altLang="ja-JP" b="1" dirty="0">
                <a:latin typeface="+mn-ea"/>
                <a:ea typeface="+mn-ea"/>
              </a:rPr>
              <a:t>     </a:t>
            </a:r>
            <a:r>
              <a:rPr lang="en-US" altLang="ja-JP" b="1" dirty="0" err="1">
                <a:latin typeface="+mn-ea"/>
                <a:ea typeface="+mn-ea"/>
              </a:rPr>
              <a:t>int</a:t>
            </a:r>
            <a:r>
              <a:rPr lang="en-US" altLang="ja-JP" b="1" dirty="0">
                <a:latin typeface="+mn-ea"/>
                <a:ea typeface="+mn-ea"/>
              </a:rPr>
              <a:t> sum = 0;</a:t>
            </a:r>
          </a:p>
          <a:p>
            <a:pPr>
              <a:defRPr/>
            </a:pPr>
            <a:r>
              <a:rPr lang="en-US" altLang="ja-JP" b="1" dirty="0">
                <a:latin typeface="+mn-ea"/>
                <a:ea typeface="+mn-ea"/>
              </a:rPr>
              <a:t>     </a:t>
            </a:r>
            <a:r>
              <a:rPr lang="en-US" altLang="ja-JP" b="1" dirty="0">
                <a:solidFill>
                  <a:srgbClr val="FF0000"/>
                </a:solidFill>
                <a:latin typeface="+mn-ea"/>
                <a:ea typeface="+mn-ea"/>
              </a:rPr>
              <a:t>for(</a:t>
            </a:r>
            <a:r>
              <a:rPr lang="en-US" altLang="ja-JP" b="1" dirty="0" err="1">
                <a:solidFill>
                  <a:srgbClr val="FF0000"/>
                </a:solidFill>
                <a:latin typeface="+mn-ea"/>
                <a:ea typeface="+mn-ea"/>
              </a:rPr>
              <a:t>int</a:t>
            </a:r>
            <a:r>
              <a:rPr lang="en-US" altLang="ja-JP" b="1" dirty="0">
                <a:solidFill>
                  <a:srgbClr val="FF0000"/>
                </a:solidFill>
                <a:latin typeface="+mn-ea"/>
                <a:ea typeface="+mn-ea"/>
              </a:rPr>
              <a:t> i=0; i&lt;</a:t>
            </a:r>
            <a:r>
              <a:rPr lang="en-US" altLang="ja-JP" b="1" dirty="0" err="1">
                <a:solidFill>
                  <a:srgbClr val="FF0000"/>
                </a:solidFill>
                <a:latin typeface="+mn-ea"/>
                <a:ea typeface="+mn-ea"/>
              </a:rPr>
              <a:t>data.length</a:t>
            </a:r>
            <a:r>
              <a:rPr lang="en-US" altLang="ja-JP" b="1" dirty="0">
                <a:solidFill>
                  <a:srgbClr val="FF0000"/>
                </a:solidFill>
                <a:latin typeface="+mn-ea"/>
                <a:ea typeface="+mn-ea"/>
              </a:rPr>
              <a:t>; i++){</a:t>
            </a:r>
          </a:p>
          <a:p>
            <a:pPr>
              <a:defRPr/>
            </a:pPr>
            <a:r>
              <a:rPr lang="en-US" altLang="ja-JP" b="1" dirty="0">
                <a:solidFill>
                  <a:srgbClr val="FF0000"/>
                </a:solidFill>
                <a:latin typeface="+mn-ea"/>
                <a:ea typeface="+mn-ea"/>
              </a:rPr>
              <a:t>        sum = sum + data[</a:t>
            </a:r>
            <a:r>
              <a:rPr lang="en-US" altLang="ja-JP" b="1" dirty="0" err="1">
                <a:solidFill>
                  <a:srgbClr val="FF0000"/>
                </a:solidFill>
                <a:latin typeface="+mn-ea"/>
                <a:ea typeface="+mn-ea"/>
              </a:rPr>
              <a:t>i</a:t>
            </a:r>
            <a:r>
              <a:rPr lang="en-US" altLang="ja-JP" b="1" dirty="0" smtClean="0">
                <a:solidFill>
                  <a:srgbClr val="FF0000"/>
                </a:solidFill>
                <a:latin typeface="+mn-ea"/>
                <a:ea typeface="+mn-ea"/>
              </a:rPr>
              <a:t>];</a:t>
            </a:r>
            <a:r>
              <a:rPr lang="en-US" altLang="ja-JP" b="1" dirty="0">
                <a:solidFill>
                  <a:srgbClr val="FF0000"/>
                </a:solidFill>
                <a:latin typeface="+mn-ea"/>
                <a:ea typeface="+mn-ea"/>
              </a:rPr>
              <a:t>	</a:t>
            </a:r>
          </a:p>
          <a:p>
            <a:pPr>
              <a:defRPr/>
            </a:pPr>
            <a:r>
              <a:rPr lang="en-US" altLang="ja-JP" b="1" dirty="0">
                <a:solidFill>
                  <a:srgbClr val="FF0000"/>
                </a:solidFill>
                <a:latin typeface="+mn-ea"/>
                <a:ea typeface="+mn-ea"/>
              </a:rPr>
              <a:t>     }</a:t>
            </a:r>
          </a:p>
          <a:p>
            <a:pPr>
              <a:defRPr/>
            </a:pPr>
            <a:r>
              <a:rPr lang="en-US" altLang="ja-JP" b="1" dirty="0">
                <a:latin typeface="+mn-ea"/>
                <a:ea typeface="+mn-ea"/>
              </a:rPr>
              <a:t>     return sum;	</a:t>
            </a:r>
          </a:p>
          <a:p>
            <a:pPr>
              <a:defRPr/>
            </a:pPr>
            <a:r>
              <a:rPr lang="en-US" altLang="ja-JP" b="1" dirty="0">
                <a:latin typeface="+mn-ea"/>
                <a:ea typeface="+mn-ea"/>
              </a:rPr>
              <a:t>}</a:t>
            </a:r>
            <a:endParaRPr lang="ja-JP" altLang="en-US" b="1" dirty="0">
              <a:latin typeface="+mn-ea"/>
              <a:ea typeface="+mn-ea"/>
            </a:endParaRPr>
          </a:p>
        </p:txBody>
      </p:sp>
      <p:sp>
        <p:nvSpPr>
          <p:cNvPr id="8" name="テキスト ボックス 7"/>
          <p:cNvSpPr txBox="1"/>
          <p:nvPr/>
        </p:nvSpPr>
        <p:spPr>
          <a:xfrm>
            <a:off x="4537075" y="3953605"/>
            <a:ext cx="3946525" cy="2308324"/>
          </a:xfrm>
          <a:prstGeom prst="rect">
            <a:avLst/>
          </a:prstGeom>
          <a:solidFill>
            <a:schemeClr val="bg1">
              <a:lumMod val="95000"/>
            </a:schemeClr>
          </a:solidFill>
          <a:ln>
            <a:solidFill>
              <a:schemeClr val="tx1"/>
            </a:solidFill>
          </a:ln>
        </p:spPr>
        <p:txBody>
          <a:bodyPr>
            <a:spAutoFit/>
          </a:bodyPr>
          <a:lstStyle/>
          <a:p>
            <a:pPr>
              <a:defRPr/>
            </a:pPr>
            <a:r>
              <a:rPr lang="en-US" altLang="ja-JP" b="1" dirty="0" err="1">
                <a:latin typeface="+mn-ea"/>
              </a:rPr>
              <a:t>int</a:t>
            </a:r>
            <a:r>
              <a:rPr lang="en-US" altLang="ja-JP" b="1" dirty="0">
                <a:latin typeface="+mn-ea"/>
              </a:rPr>
              <a:t> sum(</a:t>
            </a:r>
            <a:r>
              <a:rPr lang="en-US" altLang="ja-JP" b="1" dirty="0" err="1">
                <a:latin typeface="+mn-ea"/>
              </a:rPr>
              <a:t>int</a:t>
            </a:r>
            <a:r>
              <a:rPr lang="en-US" altLang="ja-JP" b="1" dirty="0">
                <a:latin typeface="+mn-ea"/>
              </a:rPr>
              <a:t>[] data){</a:t>
            </a:r>
          </a:p>
          <a:p>
            <a:pPr>
              <a:defRPr/>
            </a:pPr>
            <a:r>
              <a:rPr lang="en-US" altLang="ja-JP" b="1" dirty="0">
                <a:latin typeface="+mn-ea"/>
              </a:rPr>
              <a:t>     </a:t>
            </a:r>
            <a:r>
              <a:rPr lang="en-US" altLang="ja-JP" b="1" dirty="0" err="1">
                <a:latin typeface="+mn-ea"/>
              </a:rPr>
              <a:t>int</a:t>
            </a:r>
            <a:r>
              <a:rPr lang="en-US" altLang="ja-JP" b="1" dirty="0">
                <a:latin typeface="+mn-ea"/>
              </a:rPr>
              <a:t> sum = 0;</a:t>
            </a:r>
          </a:p>
          <a:p>
            <a:pPr>
              <a:defRPr/>
            </a:pPr>
            <a:r>
              <a:rPr lang="en-US" altLang="ja-JP" b="1" dirty="0">
                <a:latin typeface="+mn-ea"/>
              </a:rPr>
              <a:t>     </a:t>
            </a:r>
            <a:r>
              <a:rPr lang="en-US" altLang="ja-JP" b="1" dirty="0" smtClean="0">
                <a:solidFill>
                  <a:srgbClr val="0070C0"/>
                </a:solidFill>
                <a:latin typeface="+mn-ea"/>
              </a:rPr>
              <a:t>while(</a:t>
            </a:r>
            <a:r>
              <a:rPr lang="en-US" altLang="ja-JP" b="1" dirty="0" err="1" smtClean="0">
                <a:solidFill>
                  <a:srgbClr val="0070C0"/>
                </a:solidFill>
                <a:latin typeface="+mn-ea"/>
              </a:rPr>
              <a:t>i</a:t>
            </a:r>
            <a:r>
              <a:rPr lang="en-US" altLang="ja-JP" b="1" dirty="0" smtClean="0">
                <a:solidFill>
                  <a:srgbClr val="0070C0"/>
                </a:solidFill>
                <a:latin typeface="+mn-ea"/>
              </a:rPr>
              <a:t>&lt;</a:t>
            </a:r>
            <a:r>
              <a:rPr lang="en-US" altLang="ja-JP" b="1" dirty="0" err="1" smtClean="0">
                <a:solidFill>
                  <a:srgbClr val="0070C0"/>
                </a:solidFill>
                <a:latin typeface="+mn-ea"/>
              </a:rPr>
              <a:t>data.length</a:t>
            </a:r>
            <a:r>
              <a:rPr lang="en-US" altLang="ja-JP" b="1" dirty="0" smtClean="0">
                <a:solidFill>
                  <a:srgbClr val="0070C0"/>
                </a:solidFill>
                <a:latin typeface="+mn-ea"/>
              </a:rPr>
              <a:t>){</a:t>
            </a:r>
            <a:endParaRPr lang="en-US" altLang="ja-JP" b="1" dirty="0">
              <a:solidFill>
                <a:srgbClr val="0070C0"/>
              </a:solidFill>
              <a:latin typeface="+mn-ea"/>
            </a:endParaRPr>
          </a:p>
          <a:p>
            <a:pPr>
              <a:defRPr/>
            </a:pPr>
            <a:r>
              <a:rPr lang="en-US" altLang="ja-JP" b="1" dirty="0">
                <a:solidFill>
                  <a:srgbClr val="0070C0"/>
                </a:solidFill>
                <a:latin typeface="+mn-ea"/>
              </a:rPr>
              <a:t>        sum </a:t>
            </a:r>
            <a:r>
              <a:rPr lang="en-US" altLang="ja-JP" b="1" dirty="0" smtClean="0">
                <a:solidFill>
                  <a:srgbClr val="0070C0"/>
                </a:solidFill>
                <a:latin typeface="+mn-ea"/>
              </a:rPr>
              <a:t>+= data[</a:t>
            </a:r>
            <a:r>
              <a:rPr lang="en-US" altLang="ja-JP" b="1" dirty="0" err="1" smtClean="0">
                <a:solidFill>
                  <a:srgbClr val="0070C0"/>
                </a:solidFill>
                <a:latin typeface="+mn-ea"/>
              </a:rPr>
              <a:t>i</a:t>
            </a:r>
            <a:r>
              <a:rPr lang="en-US" altLang="ja-JP" b="1" dirty="0" smtClean="0">
                <a:solidFill>
                  <a:srgbClr val="0070C0"/>
                </a:solidFill>
                <a:latin typeface="+mn-ea"/>
              </a:rPr>
              <a:t>];</a:t>
            </a:r>
          </a:p>
          <a:p>
            <a:pPr>
              <a:defRPr/>
            </a:pPr>
            <a:r>
              <a:rPr lang="en-US" altLang="ja-JP" b="1" dirty="0" smtClean="0">
                <a:solidFill>
                  <a:srgbClr val="0070C0"/>
                </a:solidFill>
                <a:latin typeface="+mn-ea"/>
              </a:rPr>
              <a:t>        </a:t>
            </a:r>
            <a:r>
              <a:rPr lang="en-US" altLang="ja-JP" b="1" dirty="0" err="1" smtClean="0">
                <a:solidFill>
                  <a:srgbClr val="0070C0"/>
                </a:solidFill>
                <a:latin typeface="+mn-ea"/>
              </a:rPr>
              <a:t>i</a:t>
            </a:r>
            <a:r>
              <a:rPr lang="en-US" altLang="ja-JP" b="1" dirty="0" smtClean="0">
                <a:solidFill>
                  <a:srgbClr val="0070C0"/>
                </a:solidFill>
                <a:latin typeface="+mn-ea"/>
              </a:rPr>
              <a:t>++;</a:t>
            </a:r>
            <a:r>
              <a:rPr lang="en-US" altLang="ja-JP" b="1" dirty="0">
                <a:solidFill>
                  <a:srgbClr val="0070C0"/>
                </a:solidFill>
                <a:latin typeface="+mn-ea"/>
              </a:rPr>
              <a:t>	</a:t>
            </a:r>
          </a:p>
          <a:p>
            <a:pPr>
              <a:defRPr/>
            </a:pPr>
            <a:r>
              <a:rPr lang="en-US" altLang="ja-JP" b="1" dirty="0">
                <a:solidFill>
                  <a:srgbClr val="0070C0"/>
                </a:solidFill>
                <a:latin typeface="+mn-ea"/>
              </a:rPr>
              <a:t>     }</a:t>
            </a:r>
          </a:p>
          <a:p>
            <a:pPr>
              <a:defRPr/>
            </a:pPr>
            <a:r>
              <a:rPr lang="en-US" altLang="ja-JP" b="1" dirty="0">
                <a:latin typeface="+mn-ea"/>
              </a:rPr>
              <a:t>     return sum;	</a:t>
            </a:r>
          </a:p>
          <a:p>
            <a:pPr>
              <a:defRPr/>
            </a:pPr>
            <a:r>
              <a:rPr lang="en-US" altLang="ja-JP" b="1" dirty="0">
                <a:latin typeface="+mn-ea"/>
              </a:rPr>
              <a:t>}</a:t>
            </a:r>
            <a:endParaRPr lang="ja-JP" altLang="en-US" b="1" dirty="0">
              <a:latin typeface="+mn-ea"/>
            </a:endParaRPr>
          </a:p>
        </p:txBody>
      </p:sp>
      <p:sp>
        <p:nvSpPr>
          <p:cNvPr id="9" name="左右矢印 6"/>
          <p:cNvSpPr>
            <a:spLocks noChangeArrowheads="1"/>
          </p:cNvSpPr>
          <p:nvPr/>
        </p:nvSpPr>
        <p:spPr bwMode="auto">
          <a:xfrm>
            <a:off x="4091781" y="4834731"/>
            <a:ext cx="757238" cy="431800"/>
          </a:xfrm>
          <a:prstGeom prst="leftRightArrow">
            <a:avLst>
              <a:gd name="adj1" fmla="val 50000"/>
              <a:gd name="adj2" fmla="val 50020"/>
            </a:avLst>
          </a:prstGeom>
          <a:solidFill>
            <a:srgbClr val="0070C0"/>
          </a:solidFill>
          <a:ln w="9525" algn="ctr">
            <a:solidFill>
              <a:srgbClr val="0070C0"/>
            </a:solidFill>
            <a:round/>
            <a:headEnd/>
            <a:tailEnd/>
          </a:ln>
        </p:spPr>
        <p:txBody>
          <a:bodyPr/>
          <a:lstStyle>
            <a:lvl1pPr>
              <a:spcBef>
                <a:spcPct val="20000"/>
              </a:spcBef>
              <a:buClr>
                <a:schemeClr val="hlink"/>
              </a:buClr>
              <a:buSzPct val="95000"/>
              <a:buFont typeface="Wingdings" panose="05000000000000000000" pitchFamily="2" charset="2"/>
              <a:buChar char="l"/>
              <a:defRPr kumimoji="1" sz="3200">
                <a:solidFill>
                  <a:schemeClr val="tx1"/>
                </a:solidFill>
                <a:latin typeface="Arial" panose="020B0604020202020204" pitchFamily="34" charset="0"/>
                <a:ea typeface="MS UI Gothic" panose="020B0600070205080204" pitchFamily="50" charset="-128"/>
              </a:defRPr>
            </a:lvl1pPr>
            <a:lvl2pPr marL="742950" indent="-285750">
              <a:spcBef>
                <a:spcPct val="20000"/>
              </a:spcBef>
              <a:buClr>
                <a:schemeClr val="hlink"/>
              </a:buClr>
              <a:buSzPct val="85000"/>
              <a:buFont typeface="Arial" panose="020B0604020202020204" pitchFamily="34" charset="0"/>
              <a:buChar char="►"/>
              <a:defRPr kumimoji="1" sz="2800">
                <a:solidFill>
                  <a:schemeClr val="tx1"/>
                </a:solidFill>
                <a:latin typeface="Arial" panose="020B0604020202020204" pitchFamily="34" charset="0"/>
                <a:ea typeface="MS UI Gothic" panose="020B0600070205080204" pitchFamily="50" charset="-128"/>
              </a:defRPr>
            </a:lvl2pPr>
            <a:lvl3pPr marL="1143000" indent="-228600">
              <a:spcBef>
                <a:spcPct val="20000"/>
              </a:spcBef>
              <a:buSzPct val="80000"/>
              <a:buFont typeface="Wingdings" panose="05000000000000000000" pitchFamily="2" charset="2"/>
              <a:buChar char="n"/>
              <a:defRPr kumimoji="1" sz="2400">
                <a:solidFill>
                  <a:schemeClr val="tx1"/>
                </a:solidFill>
                <a:latin typeface="Arial" panose="020B0604020202020204" pitchFamily="34" charset="0"/>
                <a:ea typeface="MS UI Gothic"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MS UI Gothic"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MS UI Gothic"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9pPr>
          </a:lstStyle>
          <a:p>
            <a:pPr algn="ctr" eaLnBrk="1" hangingPunct="1">
              <a:spcBef>
                <a:spcPct val="0"/>
              </a:spcBef>
              <a:buClrTx/>
              <a:buSzTx/>
              <a:buFontTx/>
              <a:buNone/>
            </a:pPr>
            <a:endParaRPr kumimoji="0" lang="ja-JP" altLang="en-US" sz="2400">
              <a:latin typeface="Times New Roman" panose="02020603050405020304" pitchFamily="18" charset="0"/>
              <a:ea typeface="ＭＳ Ｐゴシック" panose="020B0600070205080204" pitchFamily="50" charset="-128"/>
            </a:endParaRPr>
          </a:p>
        </p:txBody>
      </p:sp>
      <p:sp>
        <p:nvSpPr>
          <p:cNvPr id="3" name="テキスト ボックス 2"/>
          <p:cNvSpPr txBox="1"/>
          <p:nvPr/>
        </p:nvSpPr>
        <p:spPr>
          <a:xfrm>
            <a:off x="1657350" y="5984627"/>
            <a:ext cx="1396793" cy="400110"/>
          </a:xfrm>
          <a:prstGeom prst="rect">
            <a:avLst/>
          </a:prstGeom>
          <a:noFill/>
        </p:spPr>
        <p:txBody>
          <a:bodyPr wrap="none" rtlCol="0">
            <a:spAutoFit/>
          </a:bodyPr>
          <a:lstStyle/>
          <a:p>
            <a:r>
              <a:rPr kumimoji="1" lang="en-US" altLang="ja-JP" sz="2000" dirty="0" smtClean="0"/>
              <a:t>Function A</a:t>
            </a:r>
            <a:endParaRPr kumimoji="1" lang="ja-JP" altLang="en-US" sz="2000" dirty="0"/>
          </a:p>
        </p:txBody>
      </p:sp>
      <p:sp>
        <p:nvSpPr>
          <p:cNvPr id="10" name="テキスト ボックス 9"/>
          <p:cNvSpPr txBox="1"/>
          <p:nvPr/>
        </p:nvSpPr>
        <p:spPr>
          <a:xfrm>
            <a:off x="5804855" y="6222941"/>
            <a:ext cx="1410964" cy="400110"/>
          </a:xfrm>
          <a:prstGeom prst="rect">
            <a:avLst/>
          </a:prstGeom>
          <a:noFill/>
        </p:spPr>
        <p:txBody>
          <a:bodyPr wrap="none" rtlCol="0">
            <a:spAutoFit/>
          </a:bodyPr>
          <a:lstStyle/>
          <a:p>
            <a:r>
              <a:rPr kumimoji="1" lang="en-US" altLang="ja-JP" sz="2000" dirty="0" smtClean="0"/>
              <a:t>Function B</a:t>
            </a:r>
            <a:endParaRPr kumimoji="1" lang="ja-JP" altLang="en-US" sz="2000" dirty="0"/>
          </a:p>
        </p:txBody>
      </p:sp>
    </p:spTree>
    <p:extLst>
      <p:ext uri="{BB962C8B-B14F-4D97-AF65-F5344CB8AC3E}">
        <p14:creationId xmlns:p14="http://schemas.microsoft.com/office/powerpoint/2010/main" val="6274780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8600" y="274638"/>
            <a:ext cx="8734926" cy="1143000"/>
          </a:xfrm>
        </p:spPr>
        <p:txBody>
          <a:bodyPr/>
          <a:lstStyle/>
          <a:p>
            <a:r>
              <a:rPr lang="en-US" altLang="ja-JP" sz="4000" dirty="0" err="1"/>
              <a:t>CCFinder</a:t>
            </a:r>
            <a:r>
              <a:rPr lang="en-US" altLang="ja-JP" sz="4000" dirty="0"/>
              <a:t>: A token-based </a:t>
            </a:r>
            <a:r>
              <a:rPr lang="en-US" altLang="ja-JP" sz="4000" dirty="0" smtClean="0"/>
              <a:t>Approach</a:t>
            </a:r>
            <a:r>
              <a:rPr lang="en-US" altLang="ja-JP" dirty="0" smtClean="0"/>
              <a:t> </a:t>
            </a:r>
            <a:r>
              <a:rPr kumimoji="1" lang="en-US" altLang="ja-JP" sz="2400" dirty="0" smtClean="0"/>
              <a:t>[</a:t>
            </a:r>
            <a:r>
              <a:rPr lang="en-US" altLang="ja-JP" sz="2400" dirty="0" smtClean="0"/>
              <a:t>2</a:t>
            </a:r>
            <a:r>
              <a:rPr kumimoji="1" lang="en-US" altLang="ja-JP" sz="2400" dirty="0" smtClean="0"/>
              <a:t>]</a:t>
            </a:r>
            <a:endParaRPr kumimoji="1" lang="ja-JP" altLang="en-US" sz="2400" baseline="-25000" dirty="0"/>
          </a:p>
        </p:txBody>
      </p:sp>
      <p:sp>
        <p:nvSpPr>
          <p:cNvPr id="3" name="コンテンツ プレースホルダー 2"/>
          <p:cNvSpPr>
            <a:spLocks noGrp="1"/>
          </p:cNvSpPr>
          <p:nvPr>
            <p:ph idx="1"/>
          </p:nvPr>
        </p:nvSpPr>
        <p:spPr/>
        <p:txBody>
          <a:bodyPr/>
          <a:lstStyle/>
          <a:p>
            <a:r>
              <a:rPr lang="en-US" altLang="ja-JP" dirty="0" smtClean="0"/>
              <a:t>A token-based code clone detection tool</a:t>
            </a:r>
          </a:p>
          <a:p>
            <a:endParaRPr kumimoji="1" lang="en-US" altLang="ja-JP" sz="1600" dirty="0"/>
          </a:p>
          <a:p>
            <a:r>
              <a:rPr kumimoji="1" lang="en-US" altLang="ja-JP" dirty="0" smtClean="0"/>
              <a:t>Detect Type1 and Type2 code clones at high speed.</a:t>
            </a:r>
          </a:p>
          <a:p>
            <a:pPr marL="0" indent="0">
              <a:buNone/>
            </a:pPr>
            <a:endParaRPr lang="en-US" altLang="ja-JP" sz="1600" dirty="0" smtClean="0"/>
          </a:p>
          <a:p>
            <a:r>
              <a:rPr lang="en-US" altLang="ja-JP" dirty="0" smtClean="0"/>
              <a:t>Widely used in the many companies as well as universities  [3], [4] </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5" name="テキスト ボックス 4"/>
          <p:cNvSpPr txBox="1"/>
          <p:nvPr/>
        </p:nvSpPr>
        <p:spPr>
          <a:xfrm>
            <a:off x="560388" y="4976949"/>
            <a:ext cx="7612856" cy="124049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[2] T. </a:t>
            </a:r>
            <a:r>
              <a:rPr lang="en-US" altLang="ja-JP" sz="1200" dirty="0" err="1" smtClean="0"/>
              <a:t>Kamiya</a:t>
            </a:r>
            <a:r>
              <a:rPr lang="en-US" altLang="ja-JP" sz="1200" dirty="0"/>
              <a:t>, </a:t>
            </a:r>
            <a:r>
              <a:rPr lang="en-US" altLang="ja-JP" sz="1200" dirty="0" smtClean="0"/>
              <a:t>S. </a:t>
            </a:r>
            <a:r>
              <a:rPr lang="en-US" altLang="ja-JP" sz="1200" dirty="0" err="1" smtClean="0"/>
              <a:t>Kusumoto</a:t>
            </a:r>
            <a:r>
              <a:rPr lang="en-US" altLang="ja-JP" sz="1200" dirty="0"/>
              <a:t>, and </a:t>
            </a:r>
            <a:r>
              <a:rPr lang="en-US" altLang="ja-JP" sz="1200" dirty="0" smtClean="0"/>
              <a:t>K. Inoue. CCFinder</a:t>
            </a:r>
            <a:r>
              <a:rPr lang="en-US" altLang="ja-JP" sz="1200" dirty="0"/>
              <a:t>: a multilinguistic token-based code clone </a:t>
            </a:r>
            <a:r>
              <a:rPr lang="en-US" altLang="ja-JP" sz="1200" dirty="0" smtClean="0"/>
              <a:t>detection system </a:t>
            </a:r>
            <a:r>
              <a:rPr lang="en-US" altLang="ja-JP" sz="1200" dirty="0"/>
              <a:t>for large scale source code. </a:t>
            </a:r>
            <a:r>
              <a:rPr lang="en-US" altLang="ja-JP" sz="1200" i="1" dirty="0"/>
              <a:t>IEEE Trans. </a:t>
            </a:r>
            <a:r>
              <a:rPr lang="en-US" altLang="ja-JP" sz="1200" i="1" dirty="0" err="1" smtClean="0"/>
              <a:t>Softw</a:t>
            </a:r>
            <a:r>
              <a:rPr lang="en-US" altLang="ja-JP" sz="1200" i="1" dirty="0" smtClean="0"/>
              <a:t>. Eng</a:t>
            </a:r>
            <a:r>
              <a:rPr lang="en-US" altLang="ja-JP" sz="1200" i="1" dirty="0"/>
              <a:t>.</a:t>
            </a:r>
            <a:r>
              <a:rPr lang="en-US" altLang="ja-JP" sz="1200" dirty="0"/>
              <a:t>, Vol. 28, No. 7, pp. 654–670, 2002</a:t>
            </a:r>
            <a:r>
              <a:rPr lang="en-US" altLang="ja-JP" sz="1200" dirty="0" smtClean="0"/>
              <a:t>.</a:t>
            </a:r>
          </a:p>
          <a:p>
            <a:r>
              <a:rPr lang="en-US" altLang="ja-JP" sz="1200" dirty="0"/>
              <a:t>[3] </a:t>
            </a:r>
            <a:r>
              <a:rPr lang="en-US" altLang="ja-JP" sz="1200" dirty="0" smtClean="0"/>
              <a:t>L. Barbour</a:t>
            </a:r>
            <a:r>
              <a:rPr lang="en-US" altLang="ja-JP" sz="1200" dirty="0"/>
              <a:t>, </a:t>
            </a:r>
            <a:r>
              <a:rPr lang="en-US" altLang="ja-JP" sz="1200" dirty="0" smtClean="0"/>
              <a:t>F. </a:t>
            </a:r>
            <a:r>
              <a:rPr lang="en-US" altLang="ja-JP" sz="1200" dirty="0" err="1"/>
              <a:t>Khomh</a:t>
            </a:r>
            <a:r>
              <a:rPr lang="en-US" altLang="ja-JP" sz="1200" dirty="0"/>
              <a:t>, </a:t>
            </a:r>
            <a:r>
              <a:rPr lang="en-US" altLang="ja-JP" sz="1200" dirty="0" smtClean="0"/>
              <a:t>Y. </a:t>
            </a:r>
            <a:r>
              <a:rPr lang="en-US" altLang="ja-JP" sz="1200" dirty="0"/>
              <a:t>Zou, An empirical study of faults in late propagation clone genealogies</a:t>
            </a:r>
            <a:r>
              <a:rPr lang="en-US" altLang="ja-JP" sz="1200" dirty="0" smtClean="0"/>
              <a:t>, J</a:t>
            </a:r>
            <a:r>
              <a:rPr lang="en-US" altLang="ja-JP" sz="1200" dirty="0"/>
              <a:t>. </a:t>
            </a:r>
            <a:r>
              <a:rPr lang="en-US" altLang="ja-JP" sz="1200" dirty="0" err="1"/>
              <a:t>Softw</a:t>
            </a:r>
            <a:r>
              <a:rPr lang="en-US" altLang="ja-JP" sz="1200" dirty="0"/>
              <a:t>. </a:t>
            </a:r>
            <a:r>
              <a:rPr lang="en-US" altLang="ja-JP" sz="1200" dirty="0" err="1"/>
              <a:t>Evol</a:t>
            </a:r>
            <a:r>
              <a:rPr lang="en-US" altLang="ja-JP" sz="1200" dirty="0"/>
              <a:t>. and Proc. vol. 25, no.  11, pp. 1139 - 1165</a:t>
            </a:r>
            <a:endParaRPr lang="en-US" altLang="ja-JP" sz="1200" dirty="0" smtClean="0"/>
          </a:p>
          <a:p>
            <a:r>
              <a:rPr lang="en-US" altLang="ja-JP" sz="1200" dirty="0" smtClean="0"/>
              <a:t>[4] Y. </a:t>
            </a:r>
            <a:r>
              <a:rPr lang="en-US" altLang="ja-JP" sz="1200" dirty="0"/>
              <a:t>Yamanaka, </a:t>
            </a:r>
            <a:r>
              <a:rPr lang="en-US" altLang="ja-JP" sz="1200" dirty="0" smtClean="0"/>
              <a:t>E. </a:t>
            </a:r>
            <a:r>
              <a:rPr lang="en-US" altLang="ja-JP" sz="1200" dirty="0"/>
              <a:t>Choi, </a:t>
            </a:r>
            <a:r>
              <a:rPr lang="en-US" altLang="ja-JP" sz="1200" dirty="0" smtClean="0"/>
              <a:t>N. </a:t>
            </a:r>
            <a:r>
              <a:rPr lang="en-US" altLang="ja-JP" sz="1200" dirty="0"/>
              <a:t>Yoshida, </a:t>
            </a:r>
            <a:r>
              <a:rPr lang="en-US" altLang="ja-JP" sz="1200" dirty="0" smtClean="0"/>
              <a:t>K. </a:t>
            </a:r>
            <a:r>
              <a:rPr lang="en-US" altLang="ja-JP" sz="1200" dirty="0"/>
              <a:t>Inoue, and </a:t>
            </a:r>
            <a:r>
              <a:rPr lang="en-US" altLang="ja-JP" sz="1200" dirty="0" err="1"/>
              <a:t>Tateki</a:t>
            </a:r>
            <a:r>
              <a:rPr lang="en-US" altLang="ja-JP" sz="1200" dirty="0"/>
              <a:t> Sano. 2012. Industrial application of clone change management system. In </a:t>
            </a:r>
            <a:r>
              <a:rPr lang="en-US" altLang="ja-JP" sz="1200" i="1" dirty="0" smtClean="0"/>
              <a:t>Proc. of  </a:t>
            </a:r>
            <a:r>
              <a:rPr lang="en-US" altLang="ja-JP" sz="1200" dirty="0" smtClean="0"/>
              <a:t>IWSC '12.pp. 67-71 2012.</a:t>
            </a:r>
            <a:r>
              <a:rPr lang="en-US" altLang="ja-JP" sz="1200" dirty="0"/>
              <a:t/>
            </a:r>
            <a:br>
              <a:rPr lang="en-US" altLang="ja-JP" sz="1200" dirty="0"/>
            </a:br>
            <a:endParaRPr kumimoji="1" lang="ja-JP" altLang="en-US" sz="1200" dirty="0"/>
          </a:p>
        </p:txBody>
      </p:sp>
    </p:spTree>
    <p:extLst>
      <p:ext uri="{BB962C8B-B14F-4D97-AF65-F5344CB8AC3E}">
        <p14:creationId xmlns:p14="http://schemas.microsoft.com/office/powerpoint/2010/main" val="13011509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87338"/>
            <a:ext cx="8218488" cy="1143000"/>
          </a:xfrm>
        </p:spPr>
        <p:txBody>
          <a:bodyPr/>
          <a:lstStyle/>
          <a:p>
            <a:r>
              <a:rPr lang="en-US" altLang="ja-JP" dirty="0" smtClean="0"/>
              <a:t>Vector-based </a:t>
            </a:r>
            <a:r>
              <a:rPr lang="en-US" altLang="ja-JP" dirty="0"/>
              <a:t>Approach</a:t>
            </a:r>
            <a:r>
              <a:rPr lang="ja-JP" altLang="en-US" dirty="0" smtClean="0"/>
              <a:t> </a:t>
            </a:r>
            <a:r>
              <a:rPr lang="en-US" altLang="ja-JP" sz="1800" dirty="0" smtClean="0"/>
              <a:t>[5]</a:t>
            </a:r>
            <a:endParaRPr kumimoji="1" lang="ja-JP" altLang="en-US" sz="3200" dirty="0"/>
          </a:p>
        </p:txBody>
      </p:sp>
      <p:sp>
        <p:nvSpPr>
          <p:cNvPr id="4" name="スライド番号プレースホルダー 3"/>
          <p:cNvSpPr>
            <a:spLocks noGrp="1"/>
          </p:cNvSpPr>
          <p:nvPr>
            <p:ph type="sldNum" sz="quarter" idx="12"/>
          </p:nvPr>
        </p:nvSpPr>
        <p:spPr>
          <a:xfrm>
            <a:off x="7597775" y="6321569"/>
            <a:ext cx="1150938" cy="288925"/>
          </a:xfrm>
        </p:spPr>
        <p:txBody>
          <a:bodyPr/>
          <a:lstStyle/>
          <a:p>
            <a:fld id="{9F5033E9-932D-4E41-95C3-341F9A6DAE17}" type="slidenum">
              <a:rPr lang="en-US" altLang="ja-JP" smtClean="0"/>
              <a:pPr/>
              <a:t>9</a:t>
            </a:fld>
            <a:endParaRPr lang="en-US" altLang="ja-JP" dirty="0"/>
          </a:p>
        </p:txBody>
      </p:sp>
      <p:sp>
        <p:nvSpPr>
          <p:cNvPr id="6" name="コンテンツ プレースホルダー 2"/>
          <p:cNvSpPr>
            <a:spLocks noGrp="1"/>
          </p:cNvSpPr>
          <p:nvPr/>
        </p:nvSpPr>
        <p:spPr bwMode="auto">
          <a:xfrm>
            <a:off x="303450" y="1568481"/>
            <a:ext cx="8564256" cy="1196555"/>
          </a:xfrm>
          <a:prstGeom prst="rect">
            <a:avLst/>
          </a:prstGeom>
          <a:solidFill>
            <a:schemeClr val="accent5"/>
          </a:solidFill>
          <a:ln>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SzPct val="95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85000"/>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 typeface="Wingdings" pitchFamily="2" charset="2"/>
              <a:buNone/>
            </a:pPr>
            <a:r>
              <a:rPr lang="en-US" altLang="ja-JP" sz="1600" u="sng" dirty="0" smtClean="0"/>
              <a:t>STEP1</a:t>
            </a:r>
            <a:r>
              <a:rPr lang="ja-JP" altLang="en-US" sz="1600" u="sng" dirty="0" smtClean="0"/>
              <a:t>： </a:t>
            </a:r>
            <a:r>
              <a:rPr lang="en-US" altLang="ja-JP" sz="1600" u="sng" dirty="0" smtClean="0"/>
              <a:t>Extract word from each functions in the source code.</a:t>
            </a:r>
          </a:p>
          <a:p>
            <a:pPr marL="0" indent="0">
              <a:buFont typeface="Wingdings" pitchFamily="2" charset="2"/>
              <a:buNone/>
            </a:pPr>
            <a:r>
              <a:rPr lang="en-US" altLang="ja-JP" sz="1600" dirty="0" smtClean="0"/>
              <a:t>STEP2: Generate a feature vector from each function, based on the weighted word.</a:t>
            </a:r>
          </a:p>
          <a:p>
            <a:pPr marL="0" indent="0">
              <a:buNone/>
            </a:pPr>
            <a:r>
              <a:rPr lang="en-US" altLang="ja-JP" sz="1600" dirty="0" smtClean="0"/>
              <a:t>STEP3:</a:t>
            </a:r>
            <a:r>
              <a:rPr lang="en-US" altLang="ja-JP" sz="1600" dirty="0"/>
              <a:t> Cluster the feature vectors using the </a:t>
            </a:r>
            <a:r>
              <a:rPr lang="en-US" altLang="ja-JP" sz="1600" dirty="0"/>
              <a:t>Locality-Sensitive-Hashing </a:t>
            </a:r>
            <a:r>
              <a:rPr lang="en-US" altLang="ja-JP" sz="1600" dirty="0" smtClean="0"/>
              <a:t>algorithm.</a:t>
            </a:r>
          </a:p>
          <a:p>
            <a:pPr marL="0" indent="0">
              <a:buFont typeface="Wingdings" pitchFamily="2" charset="2"/>
              <a:buNone/>
            </a:pPr>
            <a:r>
              <a:rPr lang="en-US" altLang="ja-JP" sz="1600" dirty="0" smtClean="0"/>
              <a:t>STEP4: Detect function clones based on the similarities between each pair of feature vectors.</a:t>
            </a:r>
            <a:endParaRPr lang="ja-JP" altLang="en-US" sz="1600" dirty="0" smtClean="0"/>
          </a:p>
        </p:txBody>
      </p:sp>
      <p:sp>
        <p:nvSpPr>
          <p:cNvPr id="114" name="メモ 113"/>
          <p:cNvSpPr/>
          <p:nvPr/>
        </p:nvSpPr>
        <p:spPr>
          <a:xfrm rot="10800000">
            <a:off x="206158" y="3865392"/>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5" name="メモ 114"/>
          <p:cNvSpPr/>
          <p:nvPr/>
        </p:nvSpPr>
        <p:spPr>
          <a:xfrm rot="10800000">
            <a:off x="303451" y="3916193"/>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6" name="メモ 115"/>
          <p:cNvSpPr/>
          <p:nvPr/>
        </p:nvSpPr>
        <p:spPr>
          <a:xfrm rot="10800000">
            <a:off x="385999" y="3993914"/>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7" name="Freeform 13"/>
          <p:cNvSpPr>
            <a:spLocks/>
          </p:cNvSpPr>
          <p:nvPr/>
        </p:nvSpPr>
        <p:spPr bwMode="auto">
          <a:xfrm>
            <a:off x="546778" y="4174720"/>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18" name="Freeform 13"/>
          <p:cNvSpPr>
            <a:spLocks/>
          </p:cNvSpPr>
          <p:nvPr/>
        </p:nvSpPr>
        <p:spPr bwMode="auto">
          <a:xfrm>
            <a:off x="546778" y="4608073"/>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19" name="テキスト ボックス 9"/>
          <p:cNvSpPr txBox="1"/>
          <p:nvPr/>
        </p:nvSpPr>
        <p:spPr>
          <a:xfrm>
            <a:off x="-15620" y="5011436"/>
            <a:ext cx="1395810" cy="646331"/>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Source code</a:t>
            </a:r>
          </a:p>
          <a:p>
            <a:r>
              <a:rPr lang="en-US" altLang="ja-JP" sz="1800" dirty="0"/>
              <a:t> </a:t>
            </a:r>
            <a:r>
              <a:rPr lang="en-US" altLang="ja-JP" sz="1800" dirty="0" smtClean="0"/>
              <a:t>    (Input)</a:t>
            </a:r>
            <a:endParaRPr lang="ja-JP" altLang="en-US" sz="1800" dirty="0"/>
          </a:p>
        </p:txBody>
      </p:sp>
      <p:graphicFrame>
        <p:nvGraphicFramePr>
          <p:cNvPr id="121" name="表 120"/>
          <p:cNvGraphicFramePr>
            <a:graphicFrameLocks noGrp="1"/>
          </p:cNvGraphicFramePr>
          <p:nvPr>
            <p:extLst>
              <p:ext uri="{D42A27DB-BD31-4B8C-83A1-F6EECF244321}">
                <p14:modId xmlns:p14="http://schemas.microsoft.com/office/powerpoint/2010/main" val="3521005657"/>
              </p:ext>
            </p:extLst>
          </p:nvPr>
        </p:nvGraphicFramePr>
        <p:xfrm>
          <a:off x="1585690" y="3273545"/>
          <a:ext cx="1117766" cy="1097280"/>
        </p:xfrm>
        <a:graphic>
          <a:graphicData uri="http://schemas.openxmlformats.org/drawingml/2006/table">
            <a:tbl>
              <a:tblPr firstRow="1" bandRow="1"/>
              <a:tblGrid>
                <a:gridCol w="532991">
                  <a:extLst>
                    <a:ext uri="{9D8B030D-6E8A-4147-A177-3AD203B41FA5}">
                      <a16:colId xmlns="" xmlns:a16="http://schemas.microsoft.com/office/drawing/2014/main" val="20000"/>
                    </a:ext>
                  </a:extLst>
                </a:gridCol>
                <a:gridCol w="584775">
                  <a:extLst>
                    <a:ext uri="{9D8B030D-6E8A-4147-A177-3AD203B41FA5}">
                      <a16:colId xmlns="" xmlns:a16="http://schemas.microsoft.com/office/drawing/2014/main" val="20001"/>
                    </a:ext>
                  </a:extLst>
                </a:gridCol>
              </a:tblGrid>
              <a:tr h="23608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word</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count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 xmlns:a16="http://schemas.microsoft.com/office/drawing/2014/main" val="10000"/>
                  </a:ext>
                </a:extLst>
              </a:tr>
              <a:tr h="2038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xxx</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3</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1"/>
                  </a:ext>
                </a:extLst>
              </a:tr>
              <a:tr h="20783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err="1" smtClean="0"/>
                        <a:t>yyy</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2</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 xmlns:a16="http://schemas.microsoft.com/office/drawing/2014/main" val="10002"/>
                  </a:ext>
                </a:extLst>
              </a:tr>
              <a:tr h="2360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3"/>
                  </a:ext>
                </a:extLst>
              </a:tr>
            </a:tbl>
          </a:graphicData>
        </a:graphic>
      </p:graphicFrame>
      <p:graphicFrame>
        <p:nvGraphicFramePr>
          <p:cNvPr id="122" name="表 121"/>
          <p:cNvGraphicFramePr>
            <a:graphicFrameLocks noGrp="1"/>
          </p:cNvGraphicFramePr>
          <p:nvPr>
            <p:extLst>
              <p:ext uri="{D42A27DB-BD31-4B8C-83A1-F6EECF244321}">
                <p14:modId xmlns:p14="http://schemas.microsoft.com/office/powerpoint/2010/main" val="3056682633"/>
              </p:ext>
            </p:extLst>
          </p:nvPr>
        </p:nvGraphicFramePr>
        <p:xfrm>
          <a:off x="1524008" y="4724448"/>
          <a:ext cx="1176913" cy="1097280"/>
        </p:xfrm>
        <a:graphic>
          <a:graphicData uri="http://schemas.openxmlformats.org/drawingml/2006/table">
            <a:tbl>
              <a:tblPr firstRow="1" bandRow="1"/>
              <a:tblGrid>
                <a:gridCol w="556573">
                  <a:extLst>
                    <a:ext uri="{9D8B030D-6E8A-4147-A177-3AD203B41FA5}">
                      <a16:colId xmlns="" xmlns:a16="http://schemas.microsoft.com/office/drawing/2014/main" val="20000"/>
                    </a:ext>
                  </a:extLst>
                </a:gridCol>
                <a:gridCol w="620340">
                  <a:extLst>
                    <a:ext uri="{9D8B030D-6E8A-4147-A177-3AD203B41FA5}">
                      <a16:colId xmlns="" xmlns:a16="http://schemas.microsoft.com/office/drawing/2014/main" val="20001"/>
                    </a:ext>
                  </a:extLst>
                </a:gridCol>
              </a:tblGrid>
              <a:tr h="23608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word</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en-US" altLang="ja-JP" sz="1200" dirty="0" smtClean="0"/>
                        <a:t>count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 xmlns:a16="http://schemas.microsoft.com/office/drawing/2014/main" val="10000"/>
                  </a:ext>
                </a:extLst>
              </a:tr>
              <a:tr h="2038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xxx</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3</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1"/>
                  </a:ext>
                </a:extLst>
              </a:tr>
              <a:tr h="20783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err="1" smtClean="0"/>
                        <a:t>zzz</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4</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 xmlns:a16="http://schemas.microsoft.com/office/drawing/2014/main" val="10002"/>
                  </a:ext>
                </a:extLst>
              </a:tr>
              <a:tr h="2360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 xmlns:a16="http://schemas.microsoft.com/office/drawing/2014/main" val="10003"/>
                  </a:ext>
                </a:extLst>
              </a:tr>
            </a:tbl>
          </a:graphicData>
        </a:graphic>
      </p:graphicFrame>
      <p:sp>
        <p:nvSpPr>
          <p:cNvPr id="123" name="テキスト ボックス 9"/>
          <p:cNvSpPr txBox="1"/>
          <p:nvPr/>
        </p:nvSpPr>
        <p:spPr>
          <a:xfrm>
            <a:off x="1436224" y="5775637"/>
            <a:ext cx="1515876"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List of words</a:t>
            </a:r>
            <a:endParaRPr lang="ja-JP" altLang="en-US" sz="1800" dirty="0"/>
          </a:p>
        </p:txBody>
      </p:sp>
      <p:sp>
        <p:nvSpPr>
          <p:cNvPr id="126" name="角丸四角形 125"/>
          <p:cNvSpPr/>
          <p:nvPr/>
        </p:nvSpPr>
        <p:spPr>
          <a:xfrm>
            <a:off x="715936" y="2941522"/>
            <a:ext cx="849272" cy="206311"/>
          </a:xfrm>
          <a:prstGeom prst="roundRect">
            <a:avLst/>
          </a:prstGeom>
          <a:solidFill>
            <a:srgbClr val="00B050"/>
          </a:soli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STEP1</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32" name="テキスト ボックス 9"/>
          <p:cNvSpPr txBox="1"/>
          <p:nvPr/>
        </p:nvSpPr>
        <p:spPr>
          <a:xfrm>
            <a:off x="1598376" y="2968581"/>
            <a:ext cx="1227452"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Function A</a:t>
            </a:r>
            <a:endParaRPr lang="ja-JP" altLang="en-US" sz="1800" dirty="0"/>
          </a:p>
        </p:txBody>
      </p:sp>
      <p:sp>
        <p:nvSpPr>
          <p:cNvPr id="133" name="テキスト ボックス 9"/>
          <p:cNvSpPr txBox="1"/>
          <p:nvPr/>
        </p:nvSpPr>
        <p:spPr>
          <a:xfrm>
            <a:off x="1598375" y="4418886"/>
            <a:ext cx="1253627"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dirty="0" smtClean="0"/>
              <a:t>Function B</a:t>
            </a:r>
            <a:endParaRPr lang="ja-JP" altLang="en-US" sz="1800" dirty="0"/>
          </a:p>
        </p:txBody>
      </p:sp>
      <p:sp>
        <p:nvSpPr>
          <p:cNvPr id="148" name="右矢印 147"/>
          <p:cNvSpPr/>
          <p:nvPr/>
        </p:nvSpPr>
        <p:spPr>
          <a:xfrm rot="2700000">
            <a:off x="1209380" y="4922858"/>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9" name="右矢印 148"/>
          <p:cNvSpPr/>
          <p:nvPr/>
        </p:nvSpPr>
        <p:spPr>
          <a:xfrm rot="18900000">
            <a:off x="1202144" y="4005932"/>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51" name="テキスト ボックス 150"/>
          <p:cNvSpPr txBox="1"/>
          <p:nvPr/>
        </p:nvSpPr>
        <p:spPr>
          <a:xfrm>
            <a:off x="1598375" y="6402141"/>
            <a:ext cx="6886227" cy="218618"/>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000" dirty="0" smtClean="0"/>
              <a:t>[5</a:t>
            </a:r>
            <a:r>
              <a:rPr lang="en-US" altLang="ja-JP" sz="1000" dirty="0"/>
              <a:t>] </a:t>
            </a:r>
            <a:r>
              <a:rPr lang="en-US" altLang="ja-JP" sz="1000" dirty="0" smtClean="0"/>
              <a:t>Yamanaka et al.:: </a:t>
            </a:r>
            <a:r>
              <a:rPr lang="en-US" altLang="ja-JP" sz="1000" dirty="0"/>
              <a:t>A high speed function clone </a:t>
            </a:r>
            <a:r>
              <a:rPr lang="en-US" altLang="ja-JP" sz="1000" dirty="0" smtClean="0"/>
              <a:t>detection </a:t>
            </a:r>
            <a:r>
              <a:rPr lang="fr-FR" altLang="ja-JP" sz="1000" dirty="0" smtClean="0"/>
              <a:t>based </a:t>
            </a:r>
            <a:r>
              <a:rPr lang="fr-FR" altLang="ja-JP" sz="1000" dirty="0"/>
              <a:t>on information retrieval technique. IPSJ </a:t>
            </a:r>
            <a:r>
              <a:rPr lang="fr-FR" altLang="ja-JP" sz="1000" dirty="0" smtClean="0"/>
              <a:t>Journal .</a:t>
            </a:r>
            <a:r>
              <a:rPr lang="en-US" altLang="ja-JP" sz="1000" dirty="0" smtClean="0"/>
              <a:t>2014</a:t>
            </a:r>
            <a:endParaRPr kumimoji="1" lang="ja-JP" altLang="en-US" sz="1000" dirty="0"/>
          </a:p>
        </p:txBody>
      </p:sp>
    </p:spTree>
    <p:extLst>
      <p:ext uri="{BB962C8B-B14F-4D97-AF65-F5344CB8AC3E}">
        <p14:creationId xmlns:p14="http://schemas.microsoft.com/office/powerpoint/2010/main" val="2886699115"/>
      </p:ext>
    </p:extLst>
  </p:cSld>
  <p:clrMapOvr>
    <a:masterClrMapping/>
  </p:clrMapOvr>
  <mc:AlternateContent xmlns:mc="http://schemas.openxmlformats.org/markup-compatibility/2006" xmlns:p14="http://schemas.microsoft.com/office/powerpoint/2010/main">
    <mc:Choice Requires="p14">
      <p:transition spd="slow" p14:dur="2000" advTm="1724"/>
    </mc:Choice>
    <mc:Fallback xmlns="">
      <p:transition spd="slow" advTm="1724"/>
    </mc:Fallback>
  </mc:AlternateContent>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91963</TotalTime>
  <Words>3358</Words>
  <Application>Microsoft Office PowerPoint</Application>
  <PresentationFormat>画面に合わせる (4:3)</PresentationFormat>
  <Paragraphs>543</Paragraphs>
  <Slides>25</Slides>
  <Notes>25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25</vt:i4>
      </vt:variant>
    </vt:vector>
  </HeadingPairs>
  <TitlesOfParts>
    <vt:vector size="33" baseType="lpstr">
      <vt:lpstr>ＭＳ Ｐゴシック</vt:lpstr>
      <vt:lpstr>MS UI Gothic</vt:lpstr>
      <vt:lpstr>Arial</vt:lpstr>
      <vt:lpstr>Calibri</vt:lpstr>
      <vt:lpstr>Cambria Math</vt:lpstr>
      <vt:lpstr>Times New Roman</vt:lpstr>
      <vt:lpstr>Wingdings</vt:lpstr>
      <vt:lpstr>Sel-CoolMetal-white</vt:lpstr>
      <vt:lpstr>On the Effectiveness of Vector-based Approach for Supporting Simultaneous Editing of Software Clones</vt:lpstr>
      <vt:lpstr>Code Clone</vt:lpstr>
      <vt:lpstr>Types of Code Clone[1]</vt:lpstr>
      <vt:lpstr>Type 1 Code Clones</vt:lpstr>
      <vt:lpstr>Type 2 Code Clones</vt:lpstr>
      <vt:lpstr>Type 3 Code Clones</vt:lpstr>
      <vt:lpstr>Type 4 Code Clones</vt:lpstr>
      <vt:lpstr>CCFinder: A token-based Approach [2]</vt:lpstr>
      <vt:lpstr>Vector-based Approach [5]</vt:lpstr>
      <vt:lpstr>Vector-based Approach [5]</vt:lpstr>
      <vt:lpstr>Vector-based Approach [5]</vt:lpstr>
      <vt:lpstr>Vector-based Approach [5]</vt:lpstr>
      <vt:lpstr>Evaluation Result from Previous Study[5]</vt:lpstr>
      <vt:lpstr>Motivation of this Study</vt:lpstr>
      <vt:lpstr>Motivation of this Study</vt:lpstr>
      <vt:lpstr>Dataset for Evaluation [7]</vt:lpstr>
      <vt:lpstr>Investigation Method</vt:lpstr>
      <vt:lpstr>Investigation Method</vt:lpstr>
      <vt:lpstr>Effectiveness Criterion</vt:lpstr>
      <vt:lpstr>Recall</vt:lpstr>
      <vt:lpstr>Precision</vt:lpstr>
      <vt:lpstr>F-measure</vt:lpstr>
      <vt:lpstr>Result of Investigation</vt:lpstr>
      <vt:lpstr>Discussion</vt:lpstr>
      <vt:lpstr>Summary and Future Work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2015年度 第1回 中間報告</dc:title>
  <dc:creator>s-numata</dc:creator>
  <cp:lastModifiedBy>s-numata</cp:lastModifiedBy>
  <cp:revision>462</cp:revision>
  <cp:lastPrinted>2016-11-21T02:46:49Z</cp:lastPrinted>
  <dcterms:created xsi:type="dcterms:W3CDTF">2015-11-09T07:10:03Z</dcterms:created>
  <dcterms:modified xsi:type="dcterms:W3CDTF">2016-11-24T11:11:45Z</dcterms:modified>
</cp:coreProperties>
</file>