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5" r:id="rId4"/>
    <p:sldId id="266" r:id="rId5"/>
    <p:sldId id="259" r:id="rId6"/>
    <p:sldId id="260" r:id="rId7"/>
    <p:sldId id="279" r:id="rId8"/>
    <p:sldId id="270" r:id="rId9"/>
    <p:sldId id="269" r:id="rId10"/>
    <p:sldId id="275" r:id="rId11"/>
    <p:sldId id="297" r:id="rId12"/>
    <p:sldId id="261" r:id="rId13"/>
    <p:sldId id="272" r:id="rId14"/>
    <p:sldId id="293" r:id="rId15"/>
    <p:sldId id="294" r:id="rId16"/>
    <p:sldId id="295" r:id="rId17"/>
    <p:sldId id="286" r:id="rId18"/>
    <p:sldId id="287" r:id="rId19"/>
    <p:sldId id="289" r:id="rId20"/>
    <p:sldId id="291" r:id="rId21"/>
    <p:sldId id="262" r:id="rId22"/>
    <p:sldId id="292" r:id="rId23"/>
  </p:sldIdLst>
  <p:sldSz cx="9144000" cy="6858000" type="screen4x3"/>
  <p:notesSz cx="6802438" cy="99345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6F7"/>
    <a:srgbClr val="FFE5E5"/>
    <a:srgbClr val="FF3737"/>
    <a:srgbClr val="A6ECC6"/>
    <a:srgbClr val="CCF4DE"/>
    <a:srgbClr val="F5C53D"/>
    <a:srgbClr val="1A6035"/>
    <a:srgbClr val="BF0189"/>
    <a:srgbClr val="E5EEFF"/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632" autoAdjust="0"/>
  </p:normalViewPr>
  <p:slideViewPr>
    <p:cSldViewPr>
      <p:cViewPr varScale="1">
        <p:scale>
          <a:sx n="90" d="100"/>
          <a:sy n="90" d="100"/>
        </p:scale>
        <p:origin x="12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988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2863" y="0"/>
            <a:ext cx="29479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26F83-0D1C-45AF-82B3-046D187ECFA5}" type="datetimeFigureOut">
              <a:rPr kumimoji="1" lang="ja-JP" altLang="en-US" smtClean="0"/>
              <a:t>2016/12/2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6100"/>
            <a:ext cx="2947988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2863" y="9436100"/>
            <a:ext cx="29479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F11F3-C22E-43B1-BFDE-870E7F6F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787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A8EF2-6CB9-48C2-AE67-6B581161E572}" type="datetimeFigureOut">
              <a:rPr kumimoji="1" lang="ja-JP" altLang="en-US" smtClean="0"/>
              <a:t>2016/12/2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7288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18923"/>
            <a:ext cx="5441950" cy="447055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3141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D7145-4D5B-4BB8-AA31-ED0F032CAD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90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F30C3-D05B-43E8-954D-F1611C1D7AF6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1324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F30C3-D05B-43E8-954D-F1611C1D7AF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878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F30C3-D05B-43E8-954D-F1611C1D7AF6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731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F30C3-D05B-43E8-954D-F1611C1D7AF6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731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AFA2ABC7-A9F6-4AA6-959F-8F3A4690C3E4}" type="datetime1">
              <a:rPr kumimoji="1" lang="ja-JP" altLang="en-US" smtClean="0"/>
              <a:t>2016/12/2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 sz="1800"/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F7D5CD-7160-44AF-BFD1-3F4DAFE1A74D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AC6783-8516-4BE3-A9F2-C91D53BF15D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A41ED2-564C-4E04-B127-DA6FCCD65364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B07C9-9672-446C-9905-21D0ADE4DA2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5CB1CA-1DD7-4521-B404-3E51D1C21DCB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BF0FB649-CAF6-47C7-8793-6679D20694D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8A4E74-55DA-4948-A6E0-7D54AEB8CFAB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01943-9E92-4BDC-BC46-0A0528CA96D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B70C1A-9CA8-48DF-9249-7686E074E4AE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E4928-AB1E-43BF-B89D-EC1CBE33488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1A46C-3983-44A6-9860-1348E368C2DA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E3F7B-D560-46EF-A02C-ADB67D35DD8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A6D03C-9B88-47E0-B669-F91D8FE20E35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5000C-5EF7-4841-8EDB-236473E6292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C4CE56-7EC8-4D87-A24E-3907BFD5852E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B637A-C3AC-4B3E-AF8D-358AC799984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F59A06-B752-4A88-9A57-0B901280B656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58558-13CC-4383-A944-33965290B5D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D0308E-4B7E-4E85-81C0-65252046E381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B238B-839D-45AA-BD05-A6BEF2660C3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C84AE2C-EB37-4195-8CAD-27ECDF693AA6}" type="datetime1">
              <a:rPr lang="ja-JP" altLang="en-US" smtClean="0"/>
              <a:t>2016/12/2</a:t>
            </a:fld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12B081-9475-481C-880A-17C0658FC74C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/>
          <a:lstStyle/>
          <a:p>
            <a:r>
              <a:rPr lang="ja-JP" altLang="en-US" sz="3600" dirty="0"/>
              <a:t>プログラミング言語の構造を考慮</a:t>
            </a:r>
            <a:r>
              <a:rPr lang="ja-JP" altLang="en-US" sz="3600" dirty="0" smtClean="0"/>
              <a:t>した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API </a:t>
            </a:r>
            <a:r>
              <a:rPr lang="ja-JP" altLang="en-US" sz="3600" dirty="0" smtClean="0"/>
              <a:t>利用例検索</a:t>
            </a:r>
            <a:r>
              <a:rPr lang="ja-JP" altLang="en-US" sz="3600" dirty="0"/>
              <a:t>ツール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15616" y="3933056"/>
            <a:ext cx="6984776" cy="1224136"/>
          </a:xfrm>
        </p:spPr>
        <p:txBody>
          <a:bodyPr/>
          <a:lstStyle/>
          <a:p>
            <a:pPr algn="r"/>
            <a:r>
              <a:rPr lang="ja-JP" altLang="en-US" sz="2800" u="sng" dirty="0" smtClean="0">
                <a:latin typeface="+mn-ea"/>
              </a:rPr>
              <a:t>竹之内</a:t>
            </a:r>
            <a:r>
              <a:rPr lang="ja-JP" altLang="en-US" sz="2800" u="sng" dirty="0">
                <a:latin typeface="+mn-ea"/>
              </a:rPr>
              <a:t>啓太</a:t>
            </a:r>
            <a:r>
              <a:rPr lang="ja-JP" altLang="en-US" sz="2800" dirty="0">
                <a:latin typeface="+mn-ea"/>
              </a:rPr>
              <a:t>，石尾</a:t>
            </a:r>
            <a:r>
              <a:rPr lang="ja-JP" altLang="en-US" sz="2800" dirty="0" smtClean="0">
                <a:latin typeface="+mn-ea"/>
              </a:rPr>
              <a:t>隆，井上克郎 （</a:t>
            </a:r>
            <a:r>
              <a:rPr lang="ja-JP" altLang="en-US" sz="2800" dirty="0">
                <a:latin typeface="+mn-ea"/>
              </a:rPr>
              <a:t>大阪大学</a:t>
            </a:r>
            <a:r>
              <a:rPr lang="ja-JP" altLang="en-US" sz="2800" dirty="0" smtClean="0">
                <a:latin typeface="+mn-ea"/>
              </a:rPr>
              <a:t>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18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770049" y="4649978"/>
            <a:ext cx="3795275" cy="608478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4" name="正方形/長方形 13"/>
          <p:cNvSpPr/>
          <p:nvPr/>
        </p:nvSpPr>
        <p:spPr>
          <a:xfrm>
            <a:off x="726447" y="3448488"/>
            <a:ext cx="3838643" cy="594148"/>
          </a:xfrm>
          <a:prstGeom prst="rect">
            <a:avLst/>
          </a:prstGeom>
          <a:solidFill>
            <a:srgbClr val="E5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正方形/長方形 14"/>
          <p:cNvSpPr/>
          <p:nvPr/>
        </p:nvSpPr>
        <p:spPr>
          <a:xfrm>
            <a:off x="734800" y="5259245"/>
            <a:ext cx="3838643" cy="596464"/>
          </a:xfrm>
          <a:prstGeom prst="rect">
            <a:avLst/>
          </a:prstGeom>
          <a:solidFill>
            <a:srgbClr val="CCF4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4869" y="3202083"/>
            <a:ext cx="4041406" cy="3093154"/>
          </a:xfrm>
          <a:prstGeom prst="rect">
            <a:avLst/>
          </a:prstGeom>
          <a:noFill/>
          <a:ln w="19050">
            <a:solidFill>
              <a:srgbClr val="1A6035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300" dirty="0" smtClean="0"/>
              <a:t>  private void foo(){</a:t>
            </a:r>
          </a:p>
          <a:p>
            <a:r>
              <a:rPr lang="ja-JP" altLang="en-US" sz="1300" dirty="0"/>
              <a:t> </a:t>
            </a:r>
            <a:r>
              <a:rPr lang="ja-JP" altLang="en-US" sz="1300" dirty="0" smtClean="0"/>
              <a:t>   </a:t>
            </a:r>
            <a:r>
              <a:rPr lang="en-US" altLang="ja-JP" sz="1300" dirty="0" smtClean="0"/>
              <a:t>List&lt;String</a:t>
            </a:r>
            <a:r>
              <a:rPr lang="en-US" altLang="ja-JP" sz="1300" dirty="0"/>
              <a:t>&gt; list = new </a:t>
            </a:r>
            <a:r>
              <a:rPr lang="en-US" altLang="ja-JP" sz="1300" dirty="0" err="1"/>
              <a:t>ArrayList</a:t>
            </a:r>
            <a:r>
              <a:rPr lang="en-US" altLang="ja-JP" sz="1300" dirty="0"/>
              <a:t>&lt;&gt;();</a:t>
            </a:r>
          </a:p>
          <a:p>
            <a:r>
              <a:rPr lang="en-US" altLang="ja-JP" sz="1300" dirty="0"/>
              <a:t>    ...</a:t>
            </a:r>
          </a:p>
          <a:p>
            <a:r>
              <a:rPr lang="en-US" altLang="ja-JP" sz="1300" dirty="0"/>
              <a:t>    </a:t>
            </a:r>
            <a:r>
              <a:rPr lang="en-US" altLang="ja-JP" sz="1300" dirty="0" err="1"/>
              <a:t>list.add</a:t>
            </a:r>
            <a:r>
              <a:rPr lang="en-US" altLang="ja-JP" sz="1300" dirty="0"/>
              <a:t>(“b”);</a:t>
            </a:r>
          </a:p>
          <a:p>
            <a:r>
              <a:rPr lang="en-US" altLang="ja-JP" sz="1300" dirty="0"/>
              <a:t>  </a:t>
            </a:r>
            <a:r>
              <a:rPr lang="en-US" altLang="ja-JP" sz="1300" dirty="0" smtClean="0"/>
              <a:t>}</a:t>
            </a:r>
          </a:p>
          <a:p>
            <a:endParaRPr lang="en-US" altLang="ja-JP" sz="1300" dirty="0" smtClean="0"/>
          </a:p>
          <a:p>
            <a:r>
              <a:rPr lang="en-US" altLang="ja-JP" sz="1300" dirty="0" smtClean="0"/>
              <a:t> </a:t>
            </a:r>
            <a:r>
              <a:rPr lang="en-US" altLang="ja-JP" sz="1300" dirty="0"/>
              <a:t>private void bar(){</a:t>
            </a:r>
          </a:p>
          <a:p>
            <a:r>
              <a:rPr lang="en-US" altLang="ja-JP" sz="1300" dirty="0" smtClean="0"/>
              <a:t>    List&lt;String&gt; list = new </a:t>
            </a:r>
            <a:r>
              <a:rPr lang="en-US" altLang="ja-JP" sz="1300" dirty="0" err="1" smtClean="0"/>
              <a:t>ArrayList</a:t>
            </a:r>
            <a:r>
              <a:rPr lang="en-US" altLang="ja-JP" sz="1300" dirty="0" smtClean="0"/>
              <a:t>&lt;&gt;();</a:t>
            </a:r>
          </a:p>
          <a:p>
            <a:r>
              <a:rPr lang="en-US" altLang="ja-JP" sz="1300" dirty="0" smtClean="0"/>
              <a:t>    ...</a:t>
            </a:r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   </a:t>
            </a:r>
            <a:r>
              <a:rPr lang="en-US" altLang="ja-JP" sz="1300" dirty="0" err="1" smtClean="0"/>
              <a:t>list.size</a:t>
            </a:r>
            <a:r>
              <a:rPr lang="en-US" altLang="ja-JP" sz="1300" dirty="0" smtClean="0"/>
              <a:t>();</a:t>
            </a:r>
          </a:p>
          <a:p>
            <a:r>
              <a:rPr lang="en-US" altLang="ja-JP" sz="1300" dirty="0" smtClean="0"/>
              <a:t>    list </a:t>
            </a:r>
            <a:r>
              <a:rPr lang="en-US" altLang="ja-JP" sz="1300" dirty="0"/>
              <a:t>= new </a:t>
            </a:r>
            <a:r>
              <a:rPr lang="en-US" altLang="ja-JP" sz="1300" dirty="0" err="1"/>
              <a:t>ArrayList</a:t>
            </a:r>
            <a:r>
              <a:rPr lang="en-US" altLang="ja-JP" sz="1300" dirty="0"/>
              <a:t>&lt;&gt;();</a:t>
            </a:r>
          </a:p>
          <a:p>
            <a:r>
              <a:rPr lang="en-US" altLang="ja-JP" sz="1300" dirty="0"/>
              <a:t>    ...</a:t>
            </a:r>
          </a:p>
          <a:p>
            <a:r>
              <a:rPr lang="en-US" altLang="ja-JP" sz="1300" dirty="0"/>
              <a:t>    </a:t>
            </a:r>
            <a:r>
              <a:rPr lang="en-US" altLang="ja-JP" sz="1300" dirty="0" err="1" smtClean="0"/>
              <a:t>list.add</a:t>
            </a:r>
            <a:r>
              <a:rPr lang="en-US" altLang="ja-JP" sz="1300" dirty="0" smtClean="0"/>
              <a:t>(“a</a:t>
            </a:r>
            <a:r>
              <a:rPr lang="en-US" altLang="ja-JP" sz="1300" dirty="0"/>
              <a:t>”);</a:t>
            </a:r>
            <a:endParaRPr lang="en-US" altLang="ja-JP" sz="1300" dirty="0" smtClean="0"/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 }</a:t>
            </a:r>
            <a:endParaRPr lang="en-US" altLang="ja-JP" sz="1300" dirty="0"/>
          </a:p>
          <a:p>
            <a:endParaRPr lang="en-US" altLang="ja-JP" sz="1300" dirty="0" smtClean="0"/>
          </a:p>
        </p:txBody>
      </p:sp>
      <p:sp>
        <p:nvSpPr>
          <p:cNvPr id="51" name="正方形/長方形 50"/>
          <p:cNvSpPr/>
          <p:nvPr/>
        </p:nvSpPr>
        <p:spPr>
          <a:xfrm>
            <a:off x="4797266" y="1690069"/>
            <a:ext cx="337513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左大かっこ 19"/>
          <p:cNvSpPr/>
          <p:nvPr/>
        </p:nvSpPr>
        <p:spPr>
          <a:xfrm>
            <a:off x="795879" y="3491581"/>
            <a:ext cx="132990" cy="531496"/>
          </a:xfrm>
          <a:prstGeom prst="leftBracket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??</a:t>
            </a:r>
            <a:r>
              <a:rPr lang="en-US" altLang="ja-JP" dirty="0"/>
              <a:t> </a:t>
            </a:r>
            <a:r>
              <a:rPr lang="ja-JP" altLang="en-US" dirty="0" smtClean="0"/>
              <a:t>のマッチする区間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539552" y="1864430"/>
            <a:ext cx="2520280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$list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new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ArrayList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??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$list</a:t>
            </a:r>
            <a:endParaRPr lang="ja-JP" altLang="en-US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7200" y="152587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検索クエリ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63693" y="283374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検索</a:t>
            </a:r>
            <a:r>
              <a:rPr lang="ja-JP" altLang="en-US" dirty="0" smtClean="0"/>
              <a:t>対象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97264" y="5488873"/>
            <a:ext cx="3752455" cy="692497"/>
          </a:xfrm>
          <a:prstGeom prst="rect">
            <a:avLst/>
          </a:prstGeom>
          <a:solidFill>
            <a:srgbClr val="CCF4DE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300" dirty="0" smtClean="0"/>
              <a:t>list = new </a:t>
            </a:r>
            <a:r>
              <a:rPr lang="en-US" altLang="ja-JP" sz="1300" dirty="0" err="1" smtClean="0"/>
              <a:t>ArrayList</a:t>
            </a:r>
            <a:r>
              <a:rPr lang="en-US" altLang="ja-JP" sz="1300" dirty="0" smtClean="0"/>
              <a:t>&lt;&gt;();</a:t>
            </a:r>
          </a:p>
          <a:p>
            <a:r>
              <a:rPr lang="en-US" altLang="ja-JP" sz="1300" dirty="0" smtClean="0"/>
              <a:t>...</a:t>
            </a:r>
          </a:p>
          <a:p>
            <a:r>
              <a:rPr lang="en-US" altLang="ja-JP" sz="1300" dirty="0" err="1" smtClean="0"/>
              <a:t>list.add</a:t>
            </a:r>
            <a:r>
              <a:rPr lang="en-US" altLang="ja-JP" sz="1300" dirty="0" smtClean="0"/>
              <a:t>(“a”);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97266" y="3399313"/>
            <a:ext cx="3752455" cy="692497"/>
          </a:xfrm>
          <a:prstGeom prst="rect">
            <a:avLst/>
          </a:prstGeom>
          <a:solidFill>
            <a:srgbClr val="E5EEFF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300" dirty="0"/>
              <a:t>List&lt;String&gt; </a:t>
            </a:r>
            <a:r>
              <a:rPr lang="en-US" altLang="ja-JP" sz="1300" dirty="0" smtClean="0"/>
              <a:t>list </a:t>
            </a:r>
            <a:r>
              <a:rPr lang="en-US" altLang="ja-JP" sz="1300" dirty="0"/>
              <a:t>= new </a:t>
            </a:r>
            <a:r>
              <a:rPr lang="en-US" altLang="ja-JP" sz="1300" dirty="0" err="1"/>
              <a:t>ArrayList</a:t>
            </a:r>
            <a:r>
              <a:rPr lang="en-US" altLang="ja-JP" sz="1300" dirty="0"/>
              <a:t>&lt;&gt;();</a:t>
            </a:r>
          </a:p>
          <a:p>
            <a:r>
              <a:rPr lang="en-US" altLang="ja-JP" sz="1300" dirty="0" smtClean="0"/>
              <a:t>...</a:t>
            </a:r>
            <a:endParaRPr lang="en-US" altLang="ja-JP" sz="1300" dirty="0"/>
          </a:p>
          <a:p>
            <a:r>
              <a:rPr lang="en-US" altLang="ja-JP" sz="1300" dirty="0" err="1" smtClean="0"/>
              <a:t>list.size</a:t>
            </a:r>
            <a:r>
              <a:rPr lang="en-US" altLang="ja-JP" sz="1300" dirty="0" smtClean="0"/>
              <a:t>(“b”);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10947" y="4607968"/>
            <a:ext cx="3752455" cy="692497"/>
          </a:xfrm>
          <a:prstGeom prst="rect">
            <a:avLst/>
          </a:prstGeom>
          <a:solidFill>
            <a:srgbClr val="FFE5E5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300" dirty="0" smtClean="0"/>
              <a:t>List&lt;String</a:t>
            </a:r>
            <a:r>
              <a:rPr lang="en-US" altLang="ja-JP" sz="1300" dirty="0"/>
              <a:t>&gt; list = new </a:t>
            </a:r>
            <a:r>
              <a:rPr lang="en-US" altLang="ja-JP" sz="1300" dirty="0" err="1"/>
              <a:t>ArrayList</a:t>
            </a:r>
            <a:r>
              <a:rPr lang="en-US" altLang="ja-JP" sz="1300" dirty="0"/>
              <a:t>&lt;&gt;();</a:t>
            </a:r>
          </a:p>
          <a:p>
            <a:r>
              <a:rPr lang="en-US" altLang="ja-JP" sz="1300" dirty="0" smtClean="0"/>
              <a:t>...</a:t>
            </a:r>
            <a:endParaRPr lang="en-US" altLang="ja-JP" sz="1300" dirty="0"/>
          </a:p>
          <a:p>
            <a:r>
              <a:rPr lang="en-US" altLang="ja-JP" sz="1300" dirty="0" err="1" smtClean="0"/>
              <a:t>list.size</a:t>
            </a:r>
            <a:r>
              <a:rPr lang="en-US" altLang="ja-JP" sz="1300" dirty="0" smtClean="0"/>
              <a:t>();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35682" y="2833744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マッチするコード片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4832628" y="1690069"/>
            <a:ext cx="31237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dirty="0" smtClean="0"/>
              <a:t>変数の生存区間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b="1" dirty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dirty="0"/>
              <a:t>変数のスコープが</a:t>
            </a:r>
            <a:r>
              <a:rPr lang="ja-JP" altLang="en-US" dirty="0" smtClean="0"/>
              <a:t>有効</a:t>
            </a: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再代入</a:t>
            </a:r>
            <a:r>
              <a:rPr lang="ja-JP" altLang="en-US" dirty="0"/>
              <a:t>が行われない</a:t>
            </a:r>
          </a:p>
        </p:txBody>
      </p:sp>
      <p:sp>
        <p:nvSpPr>
          <p:cNvPr id="13" name="左大かっこ 12"/>
          <p:cNvSpPr/>
          <p:nvPr/>
        </p:nvSpPr>
        <p:spPr>
          <a:xfrm>
            <a:off x="803998" y="4686712"/>
            <a:ext cx="132990" cy="531496"/>
          </a:xfrm>
          <a:prstGeom prst="leftBracket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9" name="左大かっこ 18"/>
          <p:cNvSpPr/>
          <p:nvPr/>
        </p:nvSpPr>
        <p:spPr>
          <a:xfrm>
            <a:off x="803998" y="5300647"/>
            <a:ext cx="132990" cy="531496"/>
          </a:xfrm>
          <a:prstGeom prst="leftBracket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38" name="直線コネクタ 37"/>
          <p:cNvCxnSpPr>
            <a:stCxn id="14" idx="3"/>
            <a:endCxn id="10" idx="1"/>
          </p:cNvCxnSpPr>
          <p:nvPr/>
        </p:nvCxnSpPr>
        <p:spPr>
          <a:xfrm>
            <a:off x="4565090" y="3745562"/>
            <a:ext cx="2321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>
            <a:stCxn id="15" idx="3"/>
            <a:endCxn id="9" idx="1"/>
          </p:cNvCxnSpPr>
          <p:nvPr/>
        </p:nvCxnSpPr>
        <p:spPr>
          <a:xfrm>
            <a:off x="4573443" y="5557477"/>
            <a:ext cx="223821" cy="2776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stCxn id="16" idx="3"/>
            <a:endCxn id="11" idx="1"/>
          </p:cNvCxnSpPr>
          <p:nvPr/>
        </p:nvCxnSpPr>
        <p:spPr>
          <a:xfrm>
            <a:off x="4565324" y="4954217"/>
            <a:ext cx="24562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四角形吹き出し 22"/>
          <p:cNvSpPr/>
          <p:nvPr/>
        </p:nvSpPr>
        <p:spPr>
          <a:xfrm>
            <a:off x="3325301" y="5557477"/>
            <a:ext cx="1027778" cy="405241"/>
          </a:xfrm>
          <a:prstGeom prst="wedgeRectCallout">
            <a:avLst>
              <a:gd name="adj1" fmla="val -47769"/>
              <a:gd name="adj2" fmla="val -84157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再代入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2984619" y="4143988"/>
            <a:ext cx="1512168" cy="405241"/>
          </a:xfrm>
          <a:prstGeom prst="wedgeRectCallout">
            <a:avLst>
              <a:gd name="adj1" fmla="val -20970"/>
              <a:gd name="adj2" fmla="val -43131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異なるブロック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2" name="上下矢印 31"/>
          <p:cNvSpPr/>
          <p:nvPr/>
        </p:nvSpPr>
        <p:spPr>
          <a:xfrm>
            <a:off x="2645769" y="4091810"/>
            <a:ext cx="261695" cy="543138"/>
          </a:xfrm>
          <a:prstGeom prst="upDown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58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アルゴリズム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アルゴリズムは以下の</a:t>
            </a:r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手順から構成される</a:t>
            </a:r>
            <a:endParaRPr kumimoji="1" lang="en-US" altLang="ja-JP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dirty="0" smtClean="0"/>
              <a:t>非決定性有限オートマトン</a:t>
            </a:r>
            <a:r>
              <a:rPr lang="en-US" altLang="ja-JP" dirty="0" smtClean="0"/>
              <a:t>(NFA)</a:t>
            </a:r>
            <a:r>
              <a:rPr lang="ja-JP" altLang="en-US" dirty="0" smtClean="0"/>
              <a:t>の構築</a:t>
            </a: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dirty="0" smtClean="0"/>
              <a:t>NFA</a:t>
            </a:r>
            <a:r>
              <a:rPr kumimoji="1" lang="ja-JP" altLang="en-US" dirty="0" smtClean="0"/>
              <a:t> へのマッチング</a:t>
            </a: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lang="ja-JP" altLang="en-US" dirty="0" smtClean="0"/>
              <a:t>検索結果の出力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075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(</a:t>
            </a:r>
            <a:r>
              <a:rPr lang="ja-JP" altLang="en-US" dirty="0"/>
              <a:t>手順</a:t>
            </a:r>
            <a:r>
              <a:rPr lang="en-US" altLang="ja-JP" dirty="0" smtClean="0"/>
              <a:t>1)</a:t>
            </a:r>
            <a:r>
              <a:rPr lang="ja-JP" altLang="en-US" dirty="0" smtClean="0"/>
              <a:t> </a:t>
            </a:r>
            <a:r>
              <a:rPr lang="en-US" altLang="ja-JP" dirty="0" smtClean="0"/>
              <a:t>NFA</a:t>
            </a:r>
            <a:r>
              <a:rPr lang="ja-JP" altLang="en-US" dirty="0" smtClean="0"/>
              <a:t> の構築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検索クエリに対応する </a:t>
            </a:r>
            <a:r>
              <a:rPr kumimoji="1" lang="en-US" altLang="ja-JP" dirty="0" smtClean="0"/>
              <a:t>NFA</a:t>
            </a:r>
            <a:r>
              <a:rPr kumimoji="1" lang="ja-JP" altLang="en-US" dirty="0" smtClean="0"/>
              <a:t> を構築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1024384" y="5366676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2195736" y="5366676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" name="直線矢印コネクタ 5"/>
          <p:cNvCxnSpPr>
            <a:stCxn id="4" idx="6"/>
            <a:endCxn id="5" idx="2"/>
          </p:cNvCxnSpPr>
          <p:nvPr/>
        </p:nvCxnSpPr>
        <p:spPr>
          <a:xfrm>
            <a:off x="1580045" y="5644507"/>
            <a:ext cx="615691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円/楕円 6"/>
          <p:cNvSpPr/>
          <p:nvPr/>
        </p:nvSpPr>
        <p:spPr>
          <a:xfrm>
            <a:off x="3315845" y="5366676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/>
          <p:cNvCxnSpPr>
            <a:stCxn id="5" idx="6"/>
            <a:endCxn id="7" idx="2"/>
          </p:cNvCxnSpPr>
          <p:nvPr/>
        </p:nvCxnSpPr>
        <p:spPr>
          <a:xfrm>
            <a:off x="2751397" y="5644507"/>
            <a:ext cx="564448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円/楕円 10"/>
          <p:cNvSpPr/>
          <p:nvPr/>
        </p:nvSpPr>
        <p:spPr>
          <a:xfrm>
            <a:off x="4399840" y="5366676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矢印コネクタ 11"/>
          <p:cNvCxnSpPr>
            <a:stCxn id="7" idx="6"/>
            <a:endCxn id="11" idx="2"/>
          </p:cNvCxnSpPr>
          <p:nvPr/>
        </p:nvCxnSpPr>
        <p:spPr>
          <a:xfrm>
            <a:off x="3871506" y="5644507"/>
            <a:ext cx="52833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>
            <a:endCxn id="4" idx="1"/>
          </p:cNvCxnSpPr>
          <p:nvPr/>
        </p:nvCxnSpPr>
        <p:spPr>
          <a:xfrm>
            <a:off x="880369" y="5249024"/>
            <a:ext cx="225390" cy="199027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653730" y="5164937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$a</a:t>
            </a:r>
            <a:endParaRPr lang="ja-JP" altLang="en-US" sz="1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4502" y="5164937"/>
            <a:ext cx="358238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=</a:t>
            </a:r>
            <a:endParaRPr lang="ja-JP" altLang="en-US" sz="1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79410" y="4515666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 smtClean="0"/>
              <a:t>_</a:t>
            </a:r>
            <a:endParaRPr lang="ja-JP" altLang="en-US" sz="1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93282" y="5164936"/>
            <a:ext cx="284782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.</a:t>
            </a:r>
            <a:endParaRPr lang="ja-JP" altLang="en-US" sz="1800" dirty="0"/>
          </a:p>
        </p:txBody>
      </p:sp>
      <p:sp>
        <p:nvSpPr>
          <p:cNvPr id="18" name="円/楕円 17"/>
          <p:cNvSpPr/>
          <p:nvPr/>
        </p:nvSpPr>
        <p:spPr>
          <a:xfrm>
            <a:off x="6061454" y="5366676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9" name="直線矢印コネクタ 18"/>
          <p:cNvCxnSpPr>
            <a:stCxn id="11" idx="6"/>
            <a:endCxn id="18" idx="2"/>
          </p:cNvCxnSpPr>
          <p:nvPr/>
        </p:nvCxnSpPr>
        <p:spPr>
          <a:xfrm>
            <a:off x="4955501" y="5644507"/>
            <a:ext cx="1105953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 rot="1898643">
            <a:off x="4606942" y="4950815"/>
            <a:ext cx="1540810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21" name="円/楕円 20"/>
          <p:cNvSpPr/>
          <p:nvPr/>
        </p:nvSpPr>
        <p:spPr>
          <a:xfrm>
            <a:off x="7252352" y="5366676"/>
            <a:ext cx="555661" cy="555661"/>
          </a:xfrm>
          <a:prstGeom prst="ellipse">
            <a:avLst/>
          </a:prstGeom>
          <a:solidFill>
            <a:schemeClr val="bg1"/>
          </a:solidFill>
          <a:ln w="53975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2" name="直線矢印コネクタ 21"/>
          <p:cNvCxnSpPr>
            <a:stCxn id="18" idx="6"/>
            <a:endCxn id="21" idx="2"/>
          </p:cNvCxnSpPr>
          <p:nvPr/>
        </p:nvCxnSpPr>
        <p:spPr>
          <a:xfrm>
            <a:off x="6617115" y="5644507"/>
            <a:ext cx="635237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曲線コネクタ 22"/>
          <p:cNvCxnSpPr>
            <a:stCxn id="18" idx="1"/>
            <a:endCxn id="18" idx="7"/>
          </p:cNvCxnSpPr>
          <p:nvPr/>
        </p:nvCxnSpPr>
        <p:spPr>
          <a:xfrm rot="5400000" flipH="1" flipV="1">
            <a:off x="6339284" y="5251596"/>
            <a:ext cx="12700" cy="392911"/>
          </a:xfrm>
          <a:prstGeom prst="curvedConnector3">
            <a:avLst>
              <a:gd name="adj1" fmla="val 2440748"/>
            </a:avLst>
          </a:prstGeom>
          <a:noFill/>
          <a:ln w="19050">
            <a:noFill/>
          </a:ln>
        </p:spPr>
      </p:cxnSp>
      <p:sp>
        <p:nvSpPr>
          <p:cNvPr id="24" name="テキスト ボックス 23"/>
          <p:cNvSpPr txBox="1"/>
          <p:nvPr/>
        </p:nvSpPr>
        <p:spPr>
          <a:xfrm>
            <a:off x="6692518" y="5164937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$a</a:t>
            </a:r>
            <a:endParaRPr lang="ja-JP" altLang="en-US" sz="18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098117" y="4618249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??</a:t>
            </a:r>
            <a:endParaRPr lang="ja-JP" altLang="en-US" sz="1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27415" y="2916792"/>
            <a:ext cx="236040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smtClean="0"/>
              <a:t>$a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_</a:t>
            </a:r>
            <a:r>
              <a:rPr lang="en-US" altLang="ja-JP" dirty="0" smtClean="0"/>
              <a:t>.</a:t>
            </a:r>
            <a:r>
              <a:rPr lang="en-US" altLang="ja-JP" dirty="0" err="1"/>
              <a:t>executeQuery</a:t>
            </a:r>
            <a:endParaRPr lang="en-US" altLang="ja-JP" dirty="0"/>
          </a:p>
          <a:p>
            <a:r>
              <a:rPr lang="en-US" altLang="ja-JP" dirty="0" smtClean="0"/>
              <a:t>??</a:t>
            </a:r>
            <a:endParaRPr lang="en-US" altLang="ja-JP" dirty="0"/>
          </a:p>
          <a:p>
            <a:r>
              <a:rPr lang="en-US" altLang="ja-JP" dirty="0" smtClean="0"/>
              <a:t>$</a:t>
            </a:r>
            <a:r>
              <a:rPr lang="en-US" altLang="ja-JP" dirty="0"/>
              <a:t>a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7567" y="2569054"/>
            <a:ext cx="1098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検索クエリ</a:t>
            </a:r>
            <a:endParaRPr kumimoji="1" lang="ja-JP" altLang="en-US" sz="16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840965" y="3171021"/>
            <a:ext cx="46642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$a</a:t>
            </a:r>
            <a:endParaRPr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399840" y="3171021"/>
            <a:ext cx="310085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=</a:t>
            </a:r>
            <a:endParaRPr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13073" y="3171021"/>
            <a:ext cx="422474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_</a:t>
            </a:r>
            <a:endParaRPr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357997" y="3171021"/>
            <a:ext cx="216024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672602" y="3171021"/>
            <a:ext cx="1563694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342872" y="3171021"/>
            <a:ext cx="43896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??</a:t>
            </a:r>
            <a:endParaRPr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855251" y="3171021"/>
            <a:ext cx="46642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$a</a:t>
            </a:r>
            <a:endParaRPr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809270" y="2832467"/>
            <a:ext cx="1063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トークン列</a:t>
            </a:r>
            <a:endParaRPr kumimoji="1" lang="ja-JP" altLang="en-US" sz="16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969802" y="4742933"/>
            <a:ext cx="683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NFA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098117" y="3958627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変換</a:t>
            </a:r>
            <a:endParaRPr kumimoji="1" lang="ja-JP" altLang="en-US" sz="1600" dirty="0"/>
          </a:p>
        </p:txBody>
      </p:sp>
      <p:sp>
        <p:nvSpPr>
          <p:cNvPr id="40" name="右矢印 39"/>
          <p:cNvSpPr/>
          <p:nvPr/>
        </p:nvSpPr>
        <p:spPr>
          <a:xfrm>
            <a:off x="3329987" y="3171021"/>
            <a:ext cx="360040" cy="32254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右矢印 40"/>
          <p:cNvSpPr/>
          <p:nvPr/>
        </p:nvSpPr>
        <p:spPr>
          <a:xfrm rot="5400000">
            <a:off x="5584530" y="3900627"/>
            <a:ext cx="533713" cy="454555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4" name="曲線コネクタ 43"/>
          <p:cNvCxnSpPr>
            <a:stCxn id="18" idx="1"/>
            <a:endCxn id="18" idx="7"/>
          </p:cNvCxnSpPr>
          <p:nvPr/>
        </p:nvCxnSpPr>
        <p:spPr>
          <a:xfrm rot="5400000" flipH="1" flipV="1">
            <a:off x="6339284" y="5251596"/>
            <a:ext cx="12700" cy="392911"/>
          </a:xfrm>
          <a:prstGeom prst="curvedConnector3">
            <a:avLst>
              <a:gd name="adj1" fmla="val 4060748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曲線コネクタ 47"/>
          <p:cNvCxnSpPr>
            <a:stCxn id="7" idx="1"/>
            <a:endCxn id="7" idx="7"/>
          </p:cNvCxnSpPr>
          <p:nvPr/>
        </p:nvCxnSpPr>
        <p:spPr>
          <a:xfrm rot="5400000" flipH="1" flipV="1">
            <a:off x="3593675" y="5251596"/>
            <a:ext cx="12700" cy="392911"/>
          </a:xfrm>
          <a:prstGeom prst="curvedConnector3">
            <a:avLst>
              <a:gd name="adj1" fmla="val 4420748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スライド番号プレースホルダー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065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(</a:t>
            </a:r>
            <a:r>
              <a:rPr lang="ja-JP" altLang="en-US" dirty="0"/>
              <a:t>手順</a:t>
            </a:r>
            <a:r>
              <a:rPr lang="en-US" altLang="ja-JP" dirty="0" smtClean="0"/>
              <a:t>2)</a:t>
            </a:r>
            <a:r>
              <a:rPr lang="ja-JP" altLang="en-US" dirty="0" smtClean="0"/>
              <a:t> </a:t>
            </a:r>
            <a:r>
              <a:rPr lang="en-US" altLang="ja-JP" dirty="0" smtClean="0"/>
              <a:t>NFA</a:t>
            </a:r>
            <a:r>
              <a:rPr lang="ja-JP" altLang="en-US" dirty="0" smtClean="0"/>
              <a:t> へのマッチング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検索</a:t>
            </a:r>
            <a:r>
              <a:rPr lang="ja-JP" altLang="en-US" dirty="0" smtClean="0"/>
              <a:t>対象のソースコードをトークン化し，</a:t>
            </a:r>
            <a:r>
              <a:rPr lang="en-US" altLang="ja-JP" dirty="0" smtClean="0"/>
              <a:t>NFA</a:t>
            </a:r>
            <a:r>
              <a:rPr lang="ja-JP" altLang="en-US" dirty="0" smtClean="0"/>
              <a:t>に入力していく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0183" y="2419295"/>
            <a:ext cx="3535260" cy="1785104"/>
          </a:xfrm>
          <a:prstGeom prst="rect">
            <a:avLst/>
          </a:prstGeom>
          <a:solidFill>
            <a:schemeClr val="bg1"/>
          </a:solidFill>
          <a:ln w="19050">
            <a:solidFill>
              <a:srgbClr val="1A6035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100" dirty="0"/>
              <a:t>  1:  import </a:t>
            </a:r>
            <a:r>
              <a:rPr lang="en-US" altLang="ja-JP" sz="1100" dirty="0" err="1"/>
              <a:t>java.sql</a:t>
            </a:r>
            <a:r>
              <a:rPr lang="en-US" altLang="ja-JP" sz="1100" dirty="0"/>
              <a:t>.*;</a:t>
            </a:r>
          </a:p>
          <a:p>
            <a:r>
              <a:rPr lang="en-US" altLang="ja-JP" sz="1100" dirty="0"/>
              <a:t>  2:  import </a:t>
            </a:r>
            <a:r>
              <a:rPr lang="en-US" altLang="ja-JP" sz="1100" dirty="0" err="1"/>
              <a:t>java.io.Serializable</a:t>
            </a:r>
            <a:r>
              <a:rPr lang="en-US" altLang="ja-JP" sz="1100" dirty="0"/>
              <a:t>;</a:t>
            </a:r>
          </a:p>
          <a:p>
            <a:r>
              <a:rPr lang="en-US" altLang="ja-JP" sz="1100" dirty="0"/>
              <a:t>...</a:t>
            </a:r>
          </a:p>
          <a:p>
            <a:r>
              <a:rPr lang="en-US" altLang="ja-JP" sz="1100" dirty="0"/>
              <a:t>74:  Statement s = </a:t>
            </a:r>
            <a:r>
              <a:rPr lang="en-US" altLang="ja-JP" sz="1100" dirty="0" err="1"/>
              <a:t>conn.createStatement</a:t>
            </a:r>
            <a:r>
              <a:rPr lang="en-US" altLang="ja-JP" sz="1100" dirty="0"/>
              <a:t>();</a:t>
            </a:r>
          </a:p>
          <a:p>
            <a:r>
              <a:rPr lang="en-US" altLang="ja-JP" sz="1100" dirty="0"/>
              <a:t>75:  </a:t>
            </a:r>
            <a:r>
              <a:rPr lang="en-US" altLang="ja-JP" sz="1100" dirty="0" err="1"/>
              <a:t>ResultSet</a:t>
            </a:r>
            <a:r>
              <a:rPr lang="en-US" altLang="ja-JP" sz="1100" dirty="0"/>
              <a:t> </a:t>
            </a:r>
            <a:r>
              <a:rPr lang="en-US" altLang="ja-JP" sz="1100" dirty="0" err="1"/>
              <a:t>rs</a:t>
            </a:r>
            <a:r>
              <a:rPr lang="en-US" altLang="ja-JP" sz="1100" dirty="0"/>
              <a:t> = </a:t>
            </a:r>
            <a:r>
              <a:rPr lang="en-US" altLang="ja-JP" sz="1100" dirty="0" err="1"/>
              <a:t>s.executeQuery</a:t>
            </a:r>
            <a:r>
              <a:rPr lang="en-US" altLang="ja-JP" sz="1100" dirty="0"/>
              <a:t>( </a:t>
            </a:r>
            <a:r>
              <a:rPr lang="en-US" altLang="ja-JP" sz="1100" dirty="0" err="1"/>
              <a:t>sql</a:t>
            </a:r>
            <a:r>
              <a:rPr lang="en-US" altLang="ja-JP" sz="1100" dirty="0"/>
              <a:t> );</a:t>
            </a:r>
          </a:p>
          <a:p>
            <a:r>
              <a:rPr lang="en-US" altLang="ja-JP" sz="1100" dirty="0"/>
              <a:t>76:  if(</a:t>
            </a:r>
            <a:r>
              <a:rPr lang="en-US" altLang="ja-JP" sz="1100" dirty="0" err="1"/>
              <a:t>rs.next</a:t>
            </a:r>
            <a:r>
              <a:rPr lang="en-US" altLang="ja-JP" sz="1100" dirty="0"/>
              <a:t>())</a:t>
            </a:r>
          </a:p>
          <a:p>
            <a:r>
              <a:rPr lang="en-US" altLang="ja-JP" sz="1100" dirty="0"/>
              <a:t>77:     data = </a:t>
            </a:r>
            <a:r>
              <a:rPr lang="en-US" altLang="ja-JP" sz="1100" dirty="0" err="1"/>
              <a:t>rs.getString</a:t>
            </a:r>
            <a:r>
              <a:rPr lang="en-US" altLang="ja-JP" sz="1100" dirty="0"/>
              <a:t>("</a:t>
            </a:r>
            <a:r>
              <a:rPr lang="en-US" altLang="ja-JP" sz="1100" dirty="0" err="1"/>
              <a:t>val</a:t>
            </a:r>
            <a:r>
              <a:rPr lang="en-US" altLang="ja-JP" sz="1100" dirty="0"/>
              <a:t>");</a:t>
            </a:r>
          </a:p>
          <a:p>
            <a:r>
              <a:rPr lang="en-US" altLang="ja-JP" sz="1100" dirty="0"/>
              <a:t>78:  </a:t>
            </a:r>
            <a:r>
              <a:rPr lang="en-US" altLang="ja-JP" sz="1100" dirty="0" err="1"/>
              <a:t>rs.close</a:t>
            </a:r>
            <a:r>
              <a:rPr lang="en-US" altLang="ja-JP" sz="1100" dirty="0"/>
              <a:t>();</a:t>
            </a:r>
          </a:p>
          <a:p>
            <a:r>
              <a:rPr lang="en-US" altLang="ja-JP" sz="1100" dirty="0"/>
              <a:t>79:  </a:t>
            </a:r>
            <a:r>
              <a:rPr lang="en-US" altLang="ja-JP" sz="1100" dirty="0" err="1"/>
              <a:t>s.close</a:t>
            </a:r>
            <a:r>
              <a:rPr lang="en-US" altLang="ja-JP" sz="1100" dirty="0"/>
              <a:t>();</a:t>
            </a:r>
          </a:p>
          <a:p>
            <a:r>
              <a:rPr lang="en-US" altLang="ja-JP" sz="1100" dirty="0"/>
              <a:t>...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20759" y="2080741"/>
            <a:ext cx="1239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ソースコード</a:t>
            </a:r>
            <a:endParaRPr kumimoji="1" lang="ja-JP" altLang="en-US" sz="16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80856" y="2553015"/>
            <a:ext cx="91852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import</a:t>
            </a:r>
            <a:endParaRPr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449161" y="2214461"/>
            <a:ext cx="1063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トークン列</a:t>
            </a:r>
            <a:endParaRPr kumimoji="1" lang="ja-JP" altLang="en-US" sz="1600" dirty="0"/>
          </a:p>
        </p:txBody>
      </p:sp>
      <p:sp>
        <p:nvSpPr>
          <p:cNvPr id="29" name="下矢印 28"/>
          <p:cNvSpPr/>
          <p:nvPr/>
        </p:nvSpPr>
        <p:spPr>
          <a:xfrm rot="16200000">
            <a:off x="3996949" y="2764591"/>
            <a:ext cx="423866" cy="298991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487135" y="2553015"/>
            <a:ext cx="72050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java</a:t>
            </a:r>
            <a:endParaRPr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266673" y="2553015"/>
            <a:ext cx="21561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560123" y="2553015"/>
            <a:ext cx="62872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sql</a:t>
            </a:r>
            <a:endParaRPr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261446" y="2553015"/>
            <a:ext cx="21561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566187" y="2553015"/>
            <a:ext cx="21561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*</a:t>
            </a:r>
            <a:endParaRPr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7864333" y="2553015"/>
            <a:ext cx="603765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・・・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480855" y="2953474"/>
            <a:ext cx="126532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Statement</a:t>
            </a:r>
            <a:endParaRPr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810462" y="2953474"/>
            <a:ext cx="29140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s</a:t>
            </a:r>
            <a:endParaRPr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194332" y="2953474"/>
            <a:ext cx="29140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=</a:t>
            </a:r>
            <a:endParaRPr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570680" y="2953474"/>
            <a:ext cx="75180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conn</a:t>
            </a:r>
            <a:endParaRPr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7392839" y="2956743"/>
            <a:ext cx="607709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・・・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480855" y="3385522"/>
            <a:ext cx="126532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ResultSet</a:t>
            </a:r>
            <a:endParaRPr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810461" y="3385522"/>
            <a:ext cx="41705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rs</a:t>
            </a:r>
            <a:endParaRPr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290148" y="3385522"/>
            <a:ext cx="29140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655033" y="3385522"/>
            <a:ext cx="166702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45" name="下矢印 44"/>
          <p:cNvSpPr/>
          <p:nvPr/>
        </p:nvSpPr>
        <p:spPr>
          <a:xfrm>
            <a:off x="4917758" y="4133405"/>
            <a:ext cx="423866" cy="60306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341624" y="4265658"/>
            <a:ext cx="19782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先頭</a:t>
            </a:r>
            <a:r>
              <a:rPr lang="ja-JP" altLang="en-US" sz="1600" dirty="0"/>
              <a:t>から</a:t>
            </a:r>
            <a:r>
              <a:rPr lang="en-US" altLang="ja-JP" sz="1600" dirty="0" smtClean="0"/>
              <a:t>NFA</a:t>
            </a:r>
            <a:r>
              <a:rPr lang="ja-JP" altLang="en-US" sz="1600" dirty="0" smtClean="0"/>
              <a:t>へ入力</a:t>
            </a:r>
            <a:endParaRPr kumimoji="1" lang="ja-JP" altLang="en-US" sz="1600" dirty="0"/>
          </a:p>
        </p:txBody>
      </p:sp>
      <p:sp>
        <p:nvSpPr>
          <p:cNvPr id="51" name="四角形吹き出し 50"/>
          <p:cNvSpPr/>
          <p:nvPr/>
        </p:nvSpPr>
        <p:spPr>
          <a:xfrm>
            <a:off x="611560" y="4453407"/>
            <a:ext cx="2676729" cy="623876"/>
          </a:xfrm>
          <a:prstGeom prst="wedgeRectCallout">
            <a:avLst>
              <a:gd name="adj1" fmla="val -6318"/>
              <a:gd name="adj2" fmla="val 79947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アクティブな状態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pPr algn="ctr"/>
            <a:r>
              <a:rPr lang="en-US" altLang="ja-JP" sz="14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ja-JP" altLang="en-US" sz="1400" dirty="0">
                <a:solidFill>
                  <a:srgbClr val="000000"/>
                </a:solidFill>
                <a:latin typeface="Consolas"/>
              </a:rPr>
              <a:t>入力の度に初期状態に追加</a:t>
            </a:r>
            <a:r>
              <a:rPr lang="en-US" altLang="ja-JP" sz="1400" dirty="0" smtClean="0">
                <a:solidFill>
                  <a:srgbClr val="000000"/>
                </a:solidFill>
                <a:latin typeface="Consolas"/>
              </a:rPr>
              <a:t>)</a:t>
            </a:r>
            <a:endParaRPr lang="en-US" altLang="ja-JP" sz="14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52" name="円/楕円 51"/>
          <p:cNvSpPr/>
          <p:nvPr/>
        </p:nvSpPr>
        <p:spPr>
          <a:xfrm>
            <a:off x="1659230" y="5820240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0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3" name="円/楕円 52"/>
          <p:cNvSpPr/>
          <p:nvPr/>
        </p:nvSpPr>
        <p:spPr>
          <a:xfrm>
            <a:off x="2619936" y="5820240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1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54" name="直線矢印コネクタ 53"/>
          <p:cNvCxnSpPr>
            <a:stCxn id="52" idx="6"/>
            <a:endCxn id="53" idx="2"/>
          </p:cNvCxnSpPr>
          <p:nvPr/>
        </p:nvCxnSpPr>
        <p:spPr>
          <a:xfrm>
            <a:off x="2132146" y="6056698"/>
            <a:ext cx="48779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円/楕円 54"/>
          <p:cNvSpPr/>
          <p:nvPr/>
        </p:nvSpPr>
        <p:spPr>
          <a:xfrm>
            <a:off x="3483726" y="5820240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2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56" name="直線矢印コネクタ 55"/>
          <p:cNvCxnSpPr>
            <a:stCxn id="53" idx="6"/>
            <a:endCxn id="55" idx="2"/>
          </p:cNvCxnSpPr>
          <p:nvPr/>
        </p:nvCxnSpPr>
        <p:spPr>
          <a:xfrm>
            <a:off x="3092852" y="6056698"/>
            <a:ext cx="39087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円/楕円 56"/>
          <p:cNvSpPr/>
          <p:nvPr/>
        </p:nvSpPr>
        <p:spPr>
          <a:xfrm>
            <a:off x="4380384" y="5820240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3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58" name="直線矢印コネクタ 57"/>
          <p:cNvCxnSpPr>
            <a:stCxn id="55" idx="6"/>
            <a:endCxn id="57" idx="2"/>
          </p:cNvCxnSpPr>
          <p:nvPr/>
        </p:nvCxnSpPr>
        <p:spPr>
          <a:xfrm>
            <a:off x="3956642" y="6056698"/>
            <a:ext cx="423742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endCxn id="52" idx="1"/>
          </p:cNvCxnSpPr>
          <p:nvPr/>
        </p:nvCxnSpPr>
        <p:spPr>
          <a:xfrm>
            <a:off x="1515214" y="5702587"/>
            <a:ext cx="213273" cy="18691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2111340" y="5618500"/>
            <a:ext cx="4122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$a</a:t>
            </a:r>
            <a:endParaRPr lang="ja-JP" altLang="en-US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102607" y="5618500"/>
            <a:ext cx="3048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=</a:t>
            </a:r>
            <a:endParaRPr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536044" y="4969229"/>
            <a:ext cx="4122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smtClean="0"/>
              <a:t>_</a:t>
            </a:r>
            <a:endParaRPr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008071" y="5618500"/>
            <a:ext cx="242374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64" name="円/楕円 63"/>
          <p:cNvSpPr/>
          <p:nvPr/>
        </p:nvSpPr>
        <p:spPr>
          <a:xfrm>
            <a:off x="6109319" y="5820240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4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65" name="直線矢印コネクタ 64"/>
          <p:cNvCxnSpPr>
            <a:stCxn id="57" idx="6"/>
            <a:endCxn id="64" idx="2"/>
          </p:cNvCxnSpPr>
          <p:nvPr/>
        </p:nvCxnSpPr>
        <p:spPr>
          <a:xfrm>
            <a:off x="4853300" y="6056698"/>
            <a:ext cx="1256019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 rot="1898643">
            <a:off x="4470270" y="5399741"/>
            <a:ext cx="1641693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67" name="円/楕円 66"/>
          <p:cNvSpPr/>
          <p:nvPr/>
        </p:nvSpPr>
        <p:spPr>
          <a:xfrm>
            <a:off x="7054558" y="5820240"/>
            <a:ext cx="472916" cy="472916"/>
          </a:xfrm>
          <a:prstGeom prst="ellipse">
            <a:avLst/>
          </a:prstGeom>
          <a:solidFill>
            <a:schemeClr val="bg1"/>
          </a:solidFill>
          <a:ln w="53975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5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stCxn id="64" idx="6"/>
            <a:endCxn id="67" idx="2"/>
          </p:cNvCxnSpPr>
          <p:nvPr/>
        </p:nvCxnSpPr>
        <p:spPr>
          <a:xfrm>
            <a:off x="6582235" y="6056698"/>
            <a:ext cx="472323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曲線コネクタ 68"/>
          <p:cNvCxnSpPr>
            <a:stCxn id="64" idx="1"/>
            <a:endCxn id="64" idx="7"/>
          </p:cNvCxnSpPr>
          <p:nvPr/>
        </p:nvCxnSpPr>
        <p:spPr>
          <a:xfrm rot="5400000" flipH="1" flipV="1">
            <a:off x="6345777" y="5722296"/>
            <a:ext cx="12700" cy="334402"/>
          </a:xfrm>
          <a:prstGeom prst="curvedConnector3">
            <a:avLst>
              <a:gd name="adj1" fmla="val 3428520"/>
            </a:avLst>
          </a:prstGeom>
          <a:noFill/>
          <a:ln w="19050">
            <a:noFill/>
          </a:ln>
        </p:spPr>
      </p:cxnSp>
      <p:sp>
        <p:nvSpPr>
          <p:cNvPr id="70" name="テキスト ボックス 69"/>
          <p:cNvSpPr txBox="1"/>
          <p:nvPr/>
        </p:nvSpPr>
        <p:spPr>
          <a:xfrm>
            <a:off x="6603527" y="5618500"/>
            <a:ext cx="4122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$a</a:t>
            </a:r>
            <a:endParaRPr lang="ja-JP" altLang="en-US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6145981" y="5071812"/>
            <a:ext cx="4122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??</a:t>
            </a:r>
            <a:endParaRPr lang="ja-JP" altLang="en-US" dirty="0"/>
          </a:p>
        </p:txBody>
      </p:sp>
      <p:cxnSp>
        <p:nvCxnSpPr>
          <p:cNvPr id="73" name="曲線コネクタ 72"/>
          <p:cNvCxnSpPr>
            <a:stCxn id="64" idx="1"/>
            <a:endCxn id="64" idx="7"/>
          </p:cNvCxnSpPr>
          <p:nvPr/>
        </p:nvCxnSpPr>
        <p:spPr>
          <a:xfrm rot="5400000" flipH="1" flipV="1">
            <a:off x="6345777" y="5722296"/>
            <a:ext cx="12700" cy="334402"/>
          </a:xfrm>
          <a:prstGeom prst="curvedConnector3">
            <a:avLst>
              <a:gd name="adj1" fmla="val 3905331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曲線コネクタ 73"/>
          <p:cNvCxnSpPr>
            <a:stCxn id="55" idx="1"/>
            <a:endCxn id="55" idx="7"/>
          </p:cNvCxnSpPr>
          <p:nvPr/>
        </p:nvCxnSpPr>
        <p:spPr>
          <a:xfrm rot="5400000" flipH="1" flipV="1">
            <a:off x="3720184" y="5722296"/>
            <a:ext cx="12700" cy="334402"/>
          </a:xfrm>
          <a:prstGeom prst="curvedConnector3">
            <a:avLst>
              <a:gd name="adj1" fmla="val 4085331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グループ化 81"/>
          <p:cNvGrpSpPr/>
          <p:nvPr/>
        </p:nvGrpSpPr>
        <p:grpSpPr>
          <a:xfrm>
            <a:off x="1738170" y="5382223"/>
            <a:ext cx="315035" cy="376679"/>
            <a:chOff x="1738170" y="5549424"/>
            <a:chExt cx="315035" cy="376679"/>
          </a:xfrm>
        </p:grpSpPr>
        <p:sp>
          <p:nvSpPr>
            <p:cNvPr id="77" name="二等辺三角形 76"/>
            <p:cNvSpPr/>
            <p:nvPr/>
          </p:nvSpPr>
          <p:spPr>
            <a:xfrm>
              <a:off x="1738170" y="5665497"/>
              <a:ext cx="315035" cy="260606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円/楕円 75"/>
            <p:cNvSpPr/>
            <p:nvPr/>
          </p:nvSpPr>
          <p:spPr>
            <a:xfrm>
              <a:off x="1777550" y="5549424"/>
              <a:ext cx="236276" cy="236277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80" name="直線矢印コネクタ 79"/>
          <p:cNvCxnSpPr/>
          <p:nvPr/>
        </p:nvCxnSpPr>
        <p:spPr>
          <a:xfrm>
            <a:off x="2132146" y="5569018"/>
            <a:ext cx="487790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スライド番号プレースホルダー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86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444769"/>
              </p:ext>
            </p:extLst>
          </p:nvPr>
        </p:nvGraphicFramePr>
        <p:xfrm>
          <a:off x="2900702" y="3740811"/>
          <a:ext cx="1719219" cy="112776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614680"/>
                <a:gridCol w="1104539"/>
              </a:tblGrid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/>
                        <a:t>括弧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-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kern="1200" dirty="0" smtClean="0">
                          <a:solidFill>
                            <a:srgbClr val="000000"/>
                          </a:solidFill>
                          <a:latin typeface="Consolas"/>
                          <a:ea typeface="+mn-ea"/>
                          <a:cs typeface="+mn-cs"/>
                        </a:rPr>
                        <a:t>$</a:t>
                      </a:r>
                      <a:r>
                        <a:rPr kumimoji="1" lang="ja-JP" altLang="en-US" sz="1200" dirty="0" smtClean="0"/>
                        <a:t>変数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kern="1200" dirty="0" smtClean="0">
                          <a:solidFill>
                            <a:srgbClr val="000000"/>
                          </a:solidFill>
                          <a:latin typeface="Consolas"/>
                          <a:ea typeface="+mn-ea"/>
                          <a:cs typeface="+mn-cs"/>
                        </a:rPr>
                        <a:t>$a</a:t>
                      </a:r>
                      <a:r>
                        <a:rPr kumimoji="1" lang="en-US" altLang="ja-JP" sz="1200" dirty="0" smtClean="0"/>
                        <a:t> =</a:t>
                      </a:r>
                      <a:r>
                        <a:rPr kumimoji="1" lang="ja-JP" altLang="en-US" sz="1200" dirty="0" smtClean="0"/>
                        <a:t> </a:t>
                      </a:r>
                      <a:r>
                        <a:rPr kumimoji="1" lang="en-US" altLang="ja-JP" sz="1400" b="1" kern="1200" dirty="0" smtClean="0">
                          <a:solidFill>
                            <a:srgbClr val="008000"/>
                          </a:solidFill>
                          <a:latin typeface="Consolas"/>
                          <a:ea typeface="+mn-ea"/>
                          <a:cs typeface="+mn-cs"/>
                        </a:rPr>
                        <a:t>list</a:t>
                      </a:r>
                      <a:endParaRPr kumimoji="1" lang="ja-JP" altLang="en-US" sz="1600" b="1" kern="1200" dirty="0" smtClean="0">
                        <a:solidFill>
                          <a:srgbClr val="008000"/>
                        </a:solidFill>
                        <a:latin typeface="Consolas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start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13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end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-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(</a:t>
            </a:r>
            <a:r>
              <a:rPr lang="ja-JP" altLang="en-US" dirty="0" smtClean="0"/>
              <a:t>手順</a:t>
            </a:r>
            <a:r>
              <a:rPr lang="en-US" altLang="ja-JP" dirty="0" smtClean="0"/>
              <a:t>2)</a:t>
            </a:r>
            <a:r>
              <a:rPr lang="ja-JP" altLang="en-US" dirty="0" smtClean="0"/>
              <a:t> 状態遷移の詳細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2706" y="1741616"/>
            <a:ext cx="3457273" cy="1296144"/>
          </a:xfrm>
        </p:spPr>
        <p:txBody>
          <a:bodyPr/>
          <a:lstStyle/>
          <a:p>
            <a:pPr marL="0" indent="0">
              <a:buNone/>
            </a:pPr>
            <a:r>
              <a:rPr lang="ja-JP" altLang="en-US" u="sng" dirty="0"/>
              <a:t>アクティブな</a:t>
            </a:r>
            <a:r>
              <a:rPr lang="ja-JP" altLang="en-US" u="sng" dirty="0" smtClean="0"/>
              <a:t>状態</a:t>
            </a:r>
            <a:r>
              <a:rPr lang="ja-JP" altLang="en-US" dirty="0" smtClean="0"/>
              <a:t>      </a:t>
            </a:r>
            <a:r>
              <a:rPr kumimoji="1" lang="ja-JP" altLang="en-US" dirty="0" err="1" smtClean="0"/>
              <a:t>に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右の情報を持たせる．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状態に応じて遷移</a:t>
            </a:r>
            <a:r>
              <a:rPr lang="en-US" altLang="ja-JP" dirty="0" smtClean="0"/>
              <a:t>/</a:t>
            </a:r>
            <a:r>
              <a:rPr lang="ja-JP" altLang="en-US" dirty="0" smtClean="0"/>
              <a:t>消滅．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14</a:t>
            </a:fld>
            <a:endParaRPr lang="en-US" altLang="ja-JP"/>
          </a:p>
        </p:txBody>
      </p:sp>
      <p:sp>
        <p:nvSpPr>
          <p:cNvPr id="10" name="円/楕円 9"/>
          <p:cNvSpPr/>
          <p:nvPr/>
        </p:nvSpPr>
        <p:spPr>
          <a:xfrm>
            <a:off x="2382937" y="5216255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3919970" y="5216255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dirty="0"/>
          </a:p>
        </p:txBody>
      </p:sp>
      <p:cxnSp>
        <p:nvCxnSpPr>
          <p:cNvPr id="12" name="直線矢印コネクタ 11"/>
          <p:cNvCxnSpPr>
            <a:stCxn id="10" idx="6"/>
            <a:endCxn id="11" idx="2"/>
          </p:cNvCxnSpPr>
          <p:nvPr/>
        </p:nvCxnSpPr>
        <p:spPr>
          <a:xfrm>
            <a:off x="2855853" y="5452713"/>
            <a:ext cx="1064117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3168077" y="5014515"/>
            <a:ext cx="4122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$a</a:t>
            </a:r>
            <a:endParaRPr lang="ja-JP" altLang="en-US" dirty="0"/>
          </a:p>
        </p:txBody>
      </p:sp>
      <p:sp>
        <p:nvSpPr>
          <p:cNvPr id="23" name="円/楕円 22"/>
          <p:cNvSpPr/>
          <p:nvPr/>
        </p:nvSpPr>
        <p:spPr>
          <a:xfrm>
            <a:off x="5488143" y="5216255"/>
            <a:ext cx="472916" cy="472916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00" dirty="0"/>
          </a:p>
        </p:txBody>
      </p:sp>
      <p:cxnSp>
        <p:nvCxnSpPr>
          <p:cNvPr id="24" name="直線矢印コネクタ 23"/>
          <p:cNvCxnSpPr>
            <a:stCxn id="11" idx="6"/>
            <a:endCxn id="23" idx="2"/>
          </p:cNvCxnSpPr>
          <p:nvPr/>
        </p:nvCxnSpPr>
        <p:spPr>
          <a:xfrm>
            <a:off x="4392886" y="5452713"/>
            <a:ext cx="1095257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4736250" y="5014515"/>
            <a:ext cx="4122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$a</a:t>
            </a:r>
            <a:endParaRPr lang="ja-JP" altLang="en-US" dirty="0"/>
          </a:p>
        </p:txBody>
      </p:sp>
      <p:cxnSp>
        <p:nvCxnSpPr>
          <p:cNvPr id="27" name="曲線コネクタ 26"/>
          <p:cNvCxnSpPr>
            <a:stCxn id="11" idx="3"/>
            <a:endCxn id="11" idx="5"/>
          </p:cNvCxnSpPr>
          <p:nvPr/>
        </p:nvCxnSpPr>
        <p:spPr>
          <a:xfrm rot="16200000" flipH="1">
            <a:off x="4156428" y="5452713"/>
            <a:ext cx="12700" cy="334402"/>
          </a:xfrm>
          <a:prstGeom prst="curvedConnector3">
            <a:avLst>
              <a:gd name="adj1" fmla="val 2663913"/>
            </a:avLst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980594" y="6005772"/>
            <a:ext cx="412292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??</a:t>
            </a:r>
            <a:endParaRPr lang="ja-JP" altLang="en-US" dirty="0"/>
          </a:p>
        </p:txBody>
      </p:sp>
      <p:graphicFrame>
        <p:nvGraphicFramePr>
          <p:cNvPr id="36" name="表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959974"/>
              </p:ext>
            </p:extLst>
          </p:nvPr>
        </p:nvGraphicFramePr>
        <p:xfrm>
          <a:off x="1368000" y="3758095"/>
          <a:ext cx="1080121" cy="109728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675077"/>
                <a:gridCol w="405044"/>
              </a:tblGrid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 smtClean="0"/>
                        <a:t>括弧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-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kern="1200" dirty="0" smtClean="0">
                          <a:solidFill>
                            <a:srgbClr val="000000"/>
                          </a:solidFill>
                          <a:latin typeface="Consolas"/>
                          <a:ea typeface="+mn-ea"/>
                          <a:cs typeface="+mn-cs"/>
                        </a:rPr>
                        <a:t>$</a:t>
                      </a:r>
                      <a:r>
                        <a:rPr kumimoji="1" lang="ja-JP" altLang="en-US" sz="1200" dirty="0" smtClean="0"/>
                        <a:t>変数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-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start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13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end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smtClean="0"/>
                        <a:t>-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47" name="直線矢印コネクタ 46"/>
          <p:cNvCxnSpPr>
            <a:endCxn id="10" idx="2"/>
          </p:cNvCxnSpPr>
          <p:nvPr/>
        </p:nvCxnSpPr>
        <p:spPr>
          <a:xfrm>
            <a:off x="1863426" y="5452713"/>
            <a:ext cx="519511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>
            <a:stCxn id="23" idx="6"/>
          </p:cNvCxnSpPr>
          <p:nvPr/>
        </p:nvCxnSpPr>
        <p:spPr>
          <a:xfrm>
            <a:off x="5961059" y="5452713"/>
            <a:ext cx="519511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四角形吹き出し 51"/>
          <p:cNvSpPr/>
          <p:nvPr/>
        </p:nvSpPr>
        <p:spPr>
          <a:xfrm>
            <a:off x="2484178" y="5947249"/>
            <a:ext cx="1457529" cy="471203"/>
          </a:xfrm>
          <a:prstGeom prst="wedgeRectCallout">
            <a:avLst>
              <a:gd name="adj1" fmla="val -31699"/>
              <a:gd name="adj2" fmla="val -97210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Consolas"/>
              </a:rPr>
              <a:t>入力トークン</a:t>
            </a:r>
            <a:endParaRPr lang="en-US" altLang="ja-JP" sz="1400" b="1" dirty="0">
              <a:solidFill>
                <a:srgbClr val="000000"/>
              </a:solidFill>
              <a:latin typeface="Consolas"/>
            </a:endParaRPr>
          </a:p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Consolas"/>
              </a:rPr>
              <a:t>変数名 </a:t>
            </a:r>
            <a:r>
              <a:rPr lang="en-US" altLang="ja-JP" sz="1400" b="1" dirty="0">
                <a:solidFill>
                  <a:srgbClr val="008000"/>
                </a:solidFill>
                <a:latin typeface="Consolas"/>
              </a:rPr>
              <a:t>list</a:t>
            </a:r>
            <a:endParaRPr lang="ja-JP" altLang="en-US" sz="1400" b="1" dirty="0">
              <a:solidFill>
                <a:srgbClr val="008000"/>
              </a:solidFill>
              <a:latin typeface="Consolas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448121" y="4744486"/>
            <a:ext cx="360040" cy="425405"/>
            <a:chOff x="5292080" y="2864850"/>
            <a:chExt cx="576064" cy="680647"/>
          </a:xfrm>
        </p:grpSpPr>
        <p:sp>
          <p:nvSpPr>
            <p:cNvPr id="6" name="二等辺三角形 5"/>
            <p:cNvSpPr/>
            <p:nvPr/>
          </p:nvSpPr>
          <p:spPr>
            <a:xfrm>
              <a:off x="5292080" y="3068960"/>
              <a:ext cx="576064" cy="476537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5374181" y="2864850"/>
              <a:ext cx="432048" cy="432048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55" name="表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879075"/>
              </p:ext>
            </p:extLst>
          </p:nvPr>
        </p:nvGraphicFramePr>
        <p:xfrm>
          <a:off x="4571999" y="1667745"/>
          <a:ext cx="3151875" cy="15240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976865"/>
                <a:gridCol w="2175010"/>
              </a:tblGrid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/>
                        <a:t>項目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/>
                        <a:t>説明</a:t>
                      </a:r>
                      <a:endParaRPr lang="en-US" altLang="ja-JP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/>
                        <a:t>括弧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/>
                        <a:t>括弧の対応関係 </a:t>
                      </a:r>
                      <a:r>
                        <a:rPr lang="en-US" altLang="ja-JP" sz="1400" dirty="0" smtClean="0"/>
                        <a:t>(</a:t>
                      </a:r>
                      <a:r>
                        <a:rPr lang="ja-JP" altLang="en-US" sz="1400" u="sng" dirty="0" smtClean="0"/>
                        <a:t>スタック</a:t>
                      </a:r>
                      <a:r>
                        <a:rPr lang="en-US" altLang="ja-JP" sz="1400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1" kern="1200" dirty="0" smtClean="0">
                          <a:solidFill>
                            <a:srgbClr val="000000"/>
                          </a:solidFill>
                          <a:latin typeface="Consolas"/>
                          <a:ea typeface="+mn-ea"/>
                          <a:cs typeface="+mn-cs"/>
                        </a:rPr>
                        <a:t>$</a:t>
                      </a:r>
                      <a:r>
                        <a:rPr kumimoji="1" lang="ja-JP" altLang="en-US" sz="1400" dirty="0" smtClean="0"/>
                        <a:t>変数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kern="1200" dirty="0" smtClean="0">
                          <a:solidFill>
                            <a:srgbClr val="000000"/>
                          </a:solidFill>
                          <a:latin typeface="Consolas"/>
                          <a:ea typeface="+mn-ea"/>
                          <a:cs typeface="+mn-cs"/>
                        </a:rPr>
                        <a:t>$</a:t>
                      </a:r>
                      <a:r>
                        <a:rPr lang="ja-JP" altLang="en-US" sz="1400" dirty="0" smtClean="0"/>
                        <a:t>変数の束縛情報</a:t>
                      </a:r>
                      <a:endParaRPr lang="en-US" altLang="ja-JP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start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/>
                        <a:t>開始行番号</a:t>
                      </a:r>
                      <a:endParaRPr lang="en-US" altLang="ja-JP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213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 smtClean="0"/>
                        <a:t>end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/>
                        <a:t>終了行番号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1331870" y="3395937"/>
            <a:ext cx="17347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$</a:t>
            </a:r>
            <a:r>
              <a:rPr kumimoji="1" lang="ja-JP" altLang="en-US" sz="1600" dirty="0" smtClean="0"/>
              <a:t>変数の束縛の例</a:t>
            </a:r>
            <a:endParaRPr kumimoji="1" lang="ja-JP" altLang="en-US" sz="1600" dirty="0"/>
          </a:p>
        </p:txBody>
      </p:sp>
      <p:sp>
        <p:nvSpPr>
          <p:cNvPr id="30" name="四角形吹き出し 29"/>
          <p:cNvSpPr/>
          <p:nvPr/>
        </p:nvSpPr>
        <p:spPr>
          <a:xfrm>
            <a:off x="4503530" y="5947249"/>
            <a:ext cx="1457529" cy="471203"/>
          </a:xfrm>
          <a:prstGeom prst="wedgeRectCallout">
            <a:avLst>
              <a:gd name="adj1" fmla="val -48712"/>
              <a:gd name="adj2" fmla="val -100645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Consolas"/>
              </a:rPr>
              <a:t>入力トークン</a:t>
            </a:r>
            <a:endParaRPr lang="en-US" altLang="ja-JP" sz="1400" b="1" dirty="0">
              <a:solidFill>
                <a:srgbClr val="000000"/>
              </a:solidFill>
              <a:latin typeface="Consolas"/>
            </a:endParaRPr>
          </a:p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Consolas"/>
              </a:rPr>
              <a:t>変数名 </a:t>
            </a:r>
            <a:r>
              <a:rPr lang="en-US" altLang="ja-JP" sz="1400" b="1" dirty="0">
                <a:solidFill>
                  <a:srgbClr val="008000"/>
                </a:solidFill>
                <a:latin typeface="Consolas"/>
              </a:rPr>
              <a:t>list</a:t>
            </a:r>
            <a:endParaRPr lang="ja-JP" altLang="en-US" sz="1400" b="1" dirty="0">
              <a:solidFill>
                <a:srgbClr val="008000"/>
              </a:solidFill>
              <a:latin typeface="Consolas"/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3969305" y="4744486"/>
            <a:ext cx="360040" cy="425403"/>
            <a:chOff x="5292080" y="2864853"/>
            <a:chExt cx="576064" cy="680644"/>
          </a:xfrm>
        </p:grpSpPr>
        <p:sp>
          <p:nvSpPr>
            <p:cNvPr id="41" name="二等辺三角形 40"/>
            <p:cNvSpPr/>
            <p:nvPr/>
          </p:nvSpPr>
          <p:spPr>
            <a:xfrm>
              <a:off x="5292080" y="3068960"/>
              <a:ext cx="576064" cy="476537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5375453" y="2864853"/>
              <a:ext cx="432048" cy="432048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3232104" y="1788199"/>
            <a:ext cx="284237" cy="339855"/>
            <a:chOff x="1738170" y="5549424"/>
            <a:chExt cx="315035" cy="376679"/>
          </a:xfrm>
        </p:grpSpPr>
        <p:sp>
          <p:nvSpPr>
            <p:cNvPr id="33" name="二等辺三角形 32"/>
            <p:cNvSpPr/>
            <p:nvPr/>
          </p:nvSpPr>
          <p:spPr>
            <a:xfrm>
              <a:off x="1738170" y="5665497"/>
              <a:ext cx="315035" cy="260606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1777550" y="5549424"/>
              <a:ext cx="236276" cy="236277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1" name="四角形吹き出し 30"/>
          <p:cNvSpPr/>
          <p:nvPr/>
        </p:nvSpPr>
        <p:spPr>
          <a:xfrm>
            <a:off x="5364089" y="2238624"/>
            <a:ext cx="3311600" cy="2126479"/>
          </a:xfrm>
          <a:custGeom>
            <a:avLst/>
            <a:gdLst>
              <a:gd name="connsiteX0" fmla="*/ 0 w 3311600"/>
              <a:gd name="connsiteY0" fmla="*/ 0 h 998436"/>
              <a:gd name="connsiteX1" fmla="*/ 1931767 w 3311600"/>
              <a:gd name="connsiteY1" fmla="*/ 0 h 998436"/>
              <a:gd name="connsiteX2" fmla="*/ 1934637 w 3311600"/>
              <a:gd name="connsiteY2" fmla="*/ -1128043 h 998436"/>
              <a:gd name="connsiteX3" fmla="*/ 2759667 w 3311600"/>
              <a:gd name="connsiteY3" fmla="*/ 0 h 998436"/>
              <a:gd name="connsiteX4" fmla="*/ 3311600 w 3311600"/>
              <a:gd name="connsiteY4" fmla="*/ 0 h 998436"/>
              <a:gd name="connsiteX5" fmla="*/ 3311600 w 3311600"/>
              <a:gd name="connsiteY5" fmla="*/ 166406 h 998436"/>
              <a:gd name="connsiteX6" fmla="*/ 3311600 w 3311600"/>
              <a:gd name="connsiteY6" fmla="*/ 166406 h 998436"/>
              <a:gd name="connsiteX7" fmla="*/ 3311600 w 3311600"/>
              <a:gd name="connsiteY7" fmla="*/ 416015 h 998436"/>
              <a:gd name="connsiteX8" fmla="*/ 3311600 w 3311600"/>
              <a:gd name="connsiteY8" fmla="*/ 998436 h 998436"/>
              <a:gd name="connsiteX9" fmla="*/ 2759667 w 3311600"/>
              <a:gd name="connsiteY9" fmla="*/ 998436 h 998436"/>
              <a:gd name="connsiteX10" fmla="*/ 1931767 w 3311600"/>
              <a:gd name="connsiteY10" fmla="*/ 998436 h 998436"/>
              <a:gd name="connsiteX11" fmla="*/ 1931767 w 3311600"/>
              <a:gd name="connsiteY11" fmla="*/ 998436 h 998436"/>
              <a:gd name="connsiteX12" fmla="*/ 0 w 3311600"/>
              <a:gd name="connsiteY12" fmla="*/ 998436 h 998436"/>
              <a:gd name="connsiteX13" fmla="*/ 0 w 3311600"/>
              <a:gd name="connsiteY13" fmla="*/ 416015 h 998436"/>
              <a:gd name="connsiteX14" fmla="*/ 0 w 3311600"/>
              <a:gd name="connsiteY14" fmla="*/ 166406 h 998436"/>
              <a:gd name="connsiteX15" fmla="*/ 0 w 3311600"/>
              <a:gd name="connsiteY15" fmla="*/ 166406 h 998436"/>
              <a:gd name="connsiteX16" fmla="*/ 0 w 3311600"/>
              <a:gd name="connsiteY16" fmla="*/ 0 h 998436"/>
              <a:gd name="connsiteX0" fmla="*/ 0 w 3311600"/>
              <a:gd name="connsiteY0" fmla="*/ 1128043 h 2126479"/>
              <a:gd name="connsiteX1" fmla="*/ 1931767 w 3311600"/>
              <a:gd name="connsiteY1" fmla="*/ 1128043 h 2126479"/>
              <a:gd name="connsiteX2" fmla="*/ 1934637 w 3311600"/>
              <a:gd name="connsiteY2" fmla="*/ 0 h 2126479"/>
              <a:gd name="connsiteX3" fmla="*/ 2406376 w 3311600"/>
              <a:gd name="connsiteY3" fmla="*/ 1138433 h 2126479"/>
              <a:gd name="connsiteX4" fmla="*/ 3311600 w 3311600"/>
              <a:gd name="connsiteY4" fmla="*/ 1128043 h 2126479"/>
              <a:gd name="connsiteX5" fmla="*/ 3311600 w 3311600"/>
              <a:gd name="connsiteY5" fmla="*/ 1294449 h 2126479"/>
              <a:gd name="connsiteX6" fmla="*/ 3311600 w 3311600"/>
              <a:gd name="connsiteY6" fmla="*/ 1294449 h 2126479"/>
              <a:gd name="connsiteX7" fmla="*/ 3311600 w 3311600"/>
              <a:gd name="connsiteY7" fmla="*/ 1544058 h 2126479"/>
              <a:gd name="connsiteX8" fmla="*/ 3311600 w 3311600"/>
              <a:gd name="connsiteY8" fmla="*/ 2126479 h 2126479"/>
              <a:gd name="connsiteX9" fmla="*/ 2759667 w 3311600"/>
              <a:gd name="connsiteY9" fmla="*/ 2126479 h 2126479"/>
              <a:gd name="connsiteX10" fmla="*/ 1931767 w 3311600"/>
              <a:gd name="connsiteY10" fmla="*/ 2126479 h 2126479"/>
              <a:gd name="connsiteX11" fmla="*/ 1931767 w 3311600"/>
              <a:gd name="connsiteY11" fmla="*/ 2126479 h 2126479"/>
              <a:gd name="connsiteX12" fmla="*/ 0 w 3311600"/>
              <a:gd name="connsiteY12" fmla="*/ 2126479 h 2126479"/>
              <a:gd name="connsiteX13" fmla="*/ 0 w 3311600"/>
              <a:gd name="connsiteY13" fmla="*/ 1544058 h 2126479"/>
              <a:gd name="connsiteX14" fmla="*/ 0 w 3311600"/>
              <a:gd name="connsiteY14" fmla="*/ 1294449 h 2126479"/>
              <a:gd name="connsiteX15" fmla="*/ 0 w 3311600"/>
              <a:gd name="connsiteY15" fmla="*/ 1294449 h 2126479"/>
              <a:gd name="connsiteX16" fmla="*/ 0 w 3311600"/>
              <a:gd name="connsiteY16" fmla="*/ 1128043 h 2126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11600" h="2126479">
                <a:moveTo>
                  <a:pt x="0" y="1128043"/>
                </a:moveTo>
                <a:lnTo>
                  <a:pt x="1931767" y="1128043"/>
                </a:lnTo>
                <a:cubicBezTo>
                  <a:pt x="1932724" y="752029"/>
                  <a:pt x="1933680" y="376014"/>
                  <a:pt x="1934637" y="0"/>
                </a:cubicBezTo>
                <a:lnTo>
                  <a:pt x="2406376" y="1138433"/>
                </a:lnTo>
                <a:lnTo>
                  <a:pt x="3311600" y="1128043"/>
                </a:lnTo>
                <a:lnTo>
                  <a:pt x="3311600" y="1294449"/>
                </a:lnTo>
                <a:lnTo>
                  <a:pt x="3311600" y="1294449"/>
                </a:lnTo>
                <a:lnTo>
                  <a:pt x="3311600" y="1544058"/>
                </a:lnTo>
                <a:lnTo>
                  <a:pt x="3311600" y="2126479"/>
                </a:lnTo>
                <a:lnTo>
                  <a:pt x="2759667" y="2126479"/>
                </a:lnTo>
                <a:lnTo>
                  <a:pt x="1931767" y="2126479"/>
                </a:lnTo>
                <a:lnTo>
                  <a:pt x="1931767" y="2126479"/>
                </a:lnTo>
                <a:lnTo>
                  <a:pt x="0" y="2126479"/>
                </a:lnTo>
                <a:lnTo>
                  <a:pt x="0" y="1544058"/>
                </a:lnTo>
                <a:lnTo>
                  <a:pt x="0" y="1294449"/>
                </a:lnTo>
                <a:lnTo>
                  <a:pt x="0" y="1294449"/>
                </a:lnTo>
                <a:lnTo>
                  <a:pt x="0" y="1128043"/>
                </a:lnTo>
                <a:close/>
              </a:path>
            </a:pathLst>
          </a:cu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1600" dirty="0" smtClean="0">
              <a:solidFill>
                <a:srgbClr val="000000"/>
              </a:solidFill>
              <a:latin typeface="Consolas"/>
            </a:endParaRPr>
          </a:p>
          <a:p>
            <a:endParaRPr lang="en-US" altLang="ja-JP" sz="1600" dirty="0">
              <a:solidFill>
                <a:srgbClr val="000000"/>
              </a:solidFill>
              <a:latin typeface="Consolas"/>
            </a:endParaRPr>
          </a:p>
          <a:p>
            <a:endParaRPr lang="en-US" altLang="ja-JP" sz="1600" dirty="0" smtClean="0">
              <a:solidFill>
                <a:srgbClr val="000000"/>
              </a:solidFill>
              <a:latin typeface="Consolas"/>
            </a:endParaRPr>
          </a:p>
          <a:p>
            <a:endParaRPr lang="en-US" altLang="ja-JP" sz="1600" dirty="0" smtClean="0">
              <a:solidFill>
                <a:srgbClr val="000000"/>
              </a:solidFill>
              <a:latin typeface="Consolas"/>
            </a:endParaRPr>
          </a:p>
          <a:p>
            <a:endParaRPr lang="en-US" altLang="ja-JP" sz="1600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dirty="0" smtClean="0">
                <a:solidFill>
                  <a:srgbClr val="000000"/>
                </a:solidFill>
                <a:latin typeface="Consolas"/>
              </a:rPr>
              <a:t>“{”</a:t>
            </a:r>
            <a:r>
              <a:rPr lang="ja-JP" altLang="en-US" sz="1600" dirty="0" smtClean="0">
                <a:solidFill>
                  <a:srgbClr val="000000"/>
                </a:solidFill>
                <a:latin typeface="Consolas"/>
              </a:rPr>
              <a:t> を読む →</a:t>
            </a:r>
            <a:r>
              <a:rPr lang="en-US" altLang="ja-JP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ja-JP" altLang="en-US" sz="1600" dirty="0" smtClean="0">
                <a:solidFill>
                  <a:srgbClr val="000000"/>
                </a:solidFill>
                <a:latin typeface="Consolas"/>
              </a:rPr>
              <a:t>プッシュ</a:t>
            </a:r>
            <a:endParaRPr lang="en-US" altLang="ja-JP" sz="1600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dirty="0" smtClean="0">
                <a:solidFill>
                  <a:srgbClr val="000000"/>
                </a:solidFill>
                <a:latin typeface="Consolas"/>
              </a:rPr>
              <a:t>“}”</a:t>
            </a:r>
            <a:r>
              <a:rPr lang="ja-JP" altLang="en-US" sz="1600" dirty="0" smtClean="0">
                <a:solidFill>
                  <a:srgbClr val="000000"/>
                </a:solidFill>
                <a:latin typeface="Consolas"/>
              </a:rPr>
              <a:t> を</a:t>
            </a:r>
            <a:r>
              <a:rPr lang="ja-JP" altLang="en-US" sz="1600" dirty="0">
                <a:solidFill>
                  <a:srgbClr val="000000"/>
                </a:solidFill>
                <a:latin typeface="Consolas"/>
              </a:rPr>
              <a:t>読</a:t>
            </a:r>
            <a:r>
              <a:rPr lang="ja-JP" altLang="en-US" sz="1600" dirty="0" smtClean="0">
                <a:solidFill>
                  <a:srgbClr val="000000"/>
                </a:solidFill>
                <a:latin typeface="Consolas"/>
              </a:rPr>
              <a:t>む → ポップ</a:t>
            </a:r>
            <a:endParaRPr lang="en-US" altLang="ja-JP" sz="1600" dirty="0" smtClean="0">
              <a:solidFill>
                <a:srgbClr val="000000"/>
              </a:solidFill>
              <a:latin typeface="Consolas"/>
            </a:endParaRPr>
          </a:p>
          <a:p>
            <a:r>
              <a:rPr lang="ja-JP" altLang="en-US" sz="1600" dirty="0" smtClean="0">
                <a:solidFill>
                  <a:srgbClr val="000000"/>
                </a:solidFill>
                <a:latin typeface="Consolas"/>
              </a:rPr>
              <a:t>空の状態で </a:t>
            </a:r>
            <a:r>
              <a:rPr lang="en-US" altLang="ja-JP" sz="1600" dirty="0">
                <a:solidFill>
                  <a:srgbClr val="000000"/>
                </a:solidFill>
                <a:latin typeface="Consolas"/>
              </a:rPr>
              <a:t>“}”</a:t>
            </a:r>
            <a:r>
              <a:rPr lang="ja-JP" altLang="en-US" sz="1600" dirty="0" smtClean="0">
                <a:solidFill>
                  <a:srgbClr val="000000"/>
                </a:solidFill>
                <a:latin typeface="Consolas"/>
              </a:rPr>
              <a:t> を読む → 消滅</a:t>
            </a:r>
            <a:endParaRPr lang="en-US" altLang="ja-JP" sz="1600" dirty="0" smtClean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74040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2304E-6 L 0.16961 4.82304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2.16516E-6 L 0.17291 0.000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7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手順</a:t>
            </a:r>
            <a:r>
              <a:rPr lang="en-US" altLang="ja-JP" dirty="0"/>
              <a:t>3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 検索結果</a:t>
            </a:r>
            <a:r>
              <a:rPr lang="ja-JP" altLang="en-US" dirty="0" smtClean="0"/>
              <a:t>を出力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7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受理状態まで到達</a:t>
            </a:r>
            <a:r>
              <a:rPr lang="ja-JP" altLang="en-US" dirty="0" smtClean="0"/>
              <a:t>した</a:t>
            </a:r>
            <a:r>
              <a:rPr lang="ja-JP" altLang="en-US" u="sng" dirty="0" smtClean="0"/>
              <a:t>アクティブな状態</a:t>
            </a:r>
            <a:r>
              <a:rPr lang="ja-JP" altLang="en-US" dirty="0" smtClean="0"/>
              <a:t>　　間の包含関係により，最長マッチのみを出力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30" name="二等辺三角形 29"/>
          <p:cNvSpPr/>
          <p:nvPr/>
        </p:nvSpPr>
        <p:spPr>
          <a:xfrm>
            <a:off x="2025284" y="3149768"/>
            <a:ext cx="360040" cy="29783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/>
          <p:cNvSpPr/>
          <p:nvPr/>
        </p:nvSpPr>
        <p:spPr>
          <a:xfrm>
            <a:off x="2889380" y="3149768"/>
            <a:ext cx="360040" cy="29783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/>
              <p:cNvSpPr txBox="1"/>
              <p:nvPr/>
            </p:nvSpPr>
            <p:spPr>
              <a:xfrm>
                <a:off x="4067944" y="2840505"/>
                <a:ext cx="243884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b="0" dirty="0" smtClean="0"/>
                  <a:t>    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kumimoji="1" lang="en-US" altLang="ja-JP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kumimoji="1" lang="en-US" altLang="ja-JP" b="0" i="0" smtClean="0">
                        <a:latin typeface="Cambria Math"/>
                        <a:ea typeface="Cambria Math"/>
                      </a:rPr>
                      <m:t>.</m:t>
                    </m:r>
                    <m:r>
                      <m:rPr>
                        <m:sty m:val="p"/>
                      </m:rPr>
                      <a:rPr kumimoji="1" lang="en-US" altLang="ja-JP" b="0" i="0" smtClean="0">
                        <a:latin typeface="Cambria Math"/>
                        <a:ea typeface="Cambria Math"/>
                      </a:rPr>
                      <m:t>s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𝑡𝑎𝑟𝑡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𝑠𝑡𝑎𝑟𝑡</m:t>
                    </m:r>
                  </m:oMath>
                </a14:m>
                <a:r>
                  <a:rPr kumimoji="1" lang="en-US" altLang="ja-JP" b="0" dirty="0" smtClean="0"/>
                  <a:t>  </a:t>
                </a:r>
              </a:p>
              <a:p>
                <a:r>
                  <a:rPr kumimoji="1" lang="ja-JP" altLang="en-US" b="0" dirty="0" smtClean="0"/>
                  <a:t>∧　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ja-JP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kumimoji="1" lang="en-US" altLang="ja-JP" b="0" i="0" smtClean="0">
                        <a:latin typeface="Cambria Math"/>
                        <a:ea typeface="Cambria Math"/>
                      </a:rPr>
                      <m:t>.</m:t>
                    </m:r>
                    <m:r>
                      <m:rPr>
                        <m:sty m:val="p"/>
                      </m:rPr>
                      <a:rPr kumimoji="1" lang="en-US" altLang="ja-JP" b="0" i="0" smtClean="0">
                        <a:latin typeface="Cambria Math"/>
                        <a:ea typeface="Cambria Math"/>
                      </a:rPr>
                      <m:t>end</m:t>
                    </m:r>
                    <m:r>
                      <a:rPr kumimoji="1" lang="en-US" altLang="ja-JP" b="0" i="0" smtClean="0">
                        <a:latin typeface="Cambria Math"/>
                        <a:ea typeface="Cambria Math"/>
                      </a:rPr>
                      <m:t>   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kumimoji="1" lang="en-US" altLang="ja-JP" b="0" i="1" smtClean="0">
                        <a:latin typeface="Cambria Math"/>
                        <a:ea typeface="Cambria Math"/>
                      </a:rPr>
                      <m:t>𝑒𝑛𝑑</m:t>
                    </m:r>
                  </m:oMath>
                </a14:m>
                <a:r>
                  <a:rPr kumimoji="1" lang="en-US" altLang="ja-JP" b="0" dirty="0" smtClean="0"/>
                  <a:t> </a:t>
                </a:r>
              </a:p>
            </p:txBody>
          </p:sp>
        </mc:Choice>
        <mc:Fallback xmlns="">
          <p:sp>
            <p:nvSpPr>
              <p:cNvPr id="40" name="テキスト ボックス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2840505"/>
                <a:ext cx="2438844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2000" b="-1226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/>
              <p:cNvSpPr txBox="1"/>
              <p:nvPr/>
            </p:nvSpPr>
            <p:spPr>
              <a:xfrm>
                <a:off x="2378770" y="2985939"/>
                <a:ext cx="4988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/>
                        </a:rPr>
                        <m:t>⊆</m:t>
                      </m:r>
                    </m:oMath>
                  </m:oMathPara>
                </a14:m>
                <a:endParaRPr kumimoji="1" lang="en-US" altLang="ja-JP" sz="2400" dirty="0" smtClean="0"/>
              </a:p>
            </p:txBody>
          </p:sp>
        </mc:Choice>
        <mc:Fallback xmlns="">
          <p:sp>
            <p:nvSpPr>
              <p:cNvPr id="41" name="テキスト ボックス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8770" y="2985939"/>
                <a:ext cx="49885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正方形/長方形 44"/>
              <p:cNvSpPr/>
              <p:nvPr/>
            </p:nvSpPr>
            <p:spPr>
              <a:xfrm>
                <a:off x="3528697" y="2985940"/>
                <a:ext cx="6206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>
                          <a:latin typeface="Cambria Math"/>
                        </a:rPr>
                        <m:t>↔ </m:t>
                      </m:r>
                    </m:oMath>
                  </m:oMathPara>
                </a14:m>
                <a:endParaRPr lang="ja-JP" altLang="en-US" sz="2400" dirty="0"/>
              </a:p>
            </p:txBody>
          </p:sp>
        </mc:Choice>
        <mc:Fallback xmlns="">
          <p:sp>
            <p:nvSpPr>
              <p:cNvPr id="45" name="正方形/長方形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697" y="2985940"/>
                <a:ext cx="620683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正方形/長方形 45"/>
          <p:cNvSpPr/>
          <p:nvPr/>
        </p:nvSpPr>
        <p:spPr>
          <a:xfrm>
            <a:off x="1738790" y="2684299"/>
            <a:ext cx="4896544" cy="1028196"/>
          </a:xfrm>
          <a:prstGeom prst="rect">
            <a:avLst/>
          </a:prstGeom>
          <a:noFill/>
          <a:ln>
            <a:solidFill>
              <a:srgbClr val="1A60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/>
        </p:nvSpPr>
        <p:spPr>
          <a:xfrm>
            <a:off x="2070289" y="3028656"/>
            <a:ext cx="270030" cy="27003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8" name="円/楕円 47"/>
          <p:cNvSpPr/>
          <p:nvPr/>
        </p:nvSpPr>
        <p:spPr>
          <a:xfrm>
            <a:off x="2934385" y="3028656"/>
            <a:ext cx="270030" cy="27003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584543" y="5671905"/>
            <a:ext cx="3510687" cy="577081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5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050" b="1" dirty="0" err="1">
                <a:latin typeface="Consolas"/>
              </a:rPr>
              <a:t>ResultSet</a:t>
            </a:r>
            <a:r>
              <a:rPr lang="en-US" altLang="ja-JP" sz="1050" b="1" dirty="0">
                <a:latin typeface="Consolas"/>
              </a:rPr>
              <a:t> </a:t>
            </a:r>
            <a:r>
              <a:rPr lang="en-US" altLang="ja-JP" sz="1050" b="1" dirty="0" err="1">
                <a:latin typeface="Consolas"/>
              </a:rPr>
              <a:t>rs</a:t>
            </a:r>
            <a:r>
              <a:rPr lang="en-US" altLang="ja-JP" sz="1050" b="1" dirty="0">
                <a:latin typeface="Consolas"/>
              </a:rPr>
              <a:t> = </a:t>
            </a:r>
            <a:r>
              <a:rPr lang="en-US" altLang="ja-JP" sz="1050" b="1" dirty="0" err="1">
                <a:latin typeface="Consolas"/>
              </a:rPr>
              <a:t>stmt.executeQuery</a:t>
            </a:r>
            <a:r>
              <a:rPr lang="en-US" altLang="ja-JP" sz="1050" b="1" dirty="0" smtClean="0">
                <a:latin typeface="Consolas"/>
              </a:rPr>
              <a:t>("...");</a:t>
            </a:r>
            <a:endParaRPr lang="en-US" altLang="ja-JP" sz="1050" b="1" dirty="0">
              <a:latin typeface="Consolas"/>
            </a:endParaRPr>
          </a:p>
          <a:p>
            <a:r>
              <a:rPr lang="en-US" altLang="ja-JP" sz="1050" b="1" dirty="0">
                <a:latin typeface="Consolas"/>
              </a:rPr>
              <a:t> while (</a:t>
            </a:r>
            <a:r>
              <a:rPr lang="en-US" altLang="ja-JP" sz="1050" b="1" dirty="0" err="1">
                <a:latin typeface="Consolas"/>
              </a:rPr>
              <a:t>rs.next</a:t>
            </a:r>
            <a:r>
              <a:rPr lang="en-US" altLang="ja-JP" sz="1050" b="1" dirty="0">
                <a:latin typeface="Consolas"/>
              </a:rPr>
              <a:t>()) {</a:t>
            </a:r>
          </a:p>
          <a:p>
            <a:r>
              <a:rPr lang="en-US" altLang="ja-JP" sz="1050" b="1" dirty="0">
                <a:latin typeface="Consolas"/>
              </a:rPr>
              <a:t>    String commenter = </a:t>
            </a:r>
            <a:r>
              <a:rPr lang="en-US" altLang="ja-JP" sz="1050" b="1" dirty="0" err="1">
                <a:latin typeface="Consolas"/>
              </a:rPr>
              <a:t>rs.getString</a:t>
            </a:r>
            <a:r>
              <a:rPr lang="en-US" altLang="ja-JP" sz="1050" b="1" dirty="0">
                <a:latin typeface="Consolas"/>
              </a:rPr>
              <a:t>(2</a:t>
            </a:r>
            <a:r>
              <a:rPr lang="en-US" altLang="ja-JP" sz="1050" b="1" dirty="0" smtClean="0">
                <a:latin typeface="Consolas"/>
              </a:rPr>
              <a:t>);</a:t>
            </a:r>
            <a:endParaRPr lang="en-US" altLang="ja-JP" sz="1050" b="1" dirty="0">
              <a:latin typeface="Consolas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2610047" y="4053622"/>
            <a:ext cx="3485183" cy="122341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5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050" b="1" dirty="0" err="1">
                <a:latin typeface="Consolas"/>
              </a:rPr>
              <a:t>ResultSet</a:t>
            </a:r>
            <a:r>
              <a:rPr lang="en-US" altLang="ja-JP" sz="1050" b="1" dirty="0">
                <a:latin typeface="Consolas"/>
              </a:rPr>
              <a:t> </a:t>
            </a:r>
            <a:r>
              <a:rPr lang="en-US" altLang="ja-JP" sz="1050" b="1" dirty="0" err="1">
                <a:latin typeface="Consolas"/>
              </a:rPr>
              <a:t>rs</a:t>
            </a:r>
            <a:r>
              <a:rPr lang="en-US" altLang="ja-JP" sz="1050" b="1" dirty="0">
                <a:latin typeface="Consolas"/>
              </a:rPr>
              <a:t> = </a:t>
            </a:r>
            <a:r>
              <a:rPr lang="en-US" altLang="ja-JP" sz="1050" b="1" dirty="0" err="1">
                <a:latin typeface="Consolas"/>
              </a:rPr>
              <a:t>stmt.executeQuery</a:t>
            </a:r>
            <a:r>
              <a:rPr lang="en-US" altLang="ja-JP" sz="1050" b="1" dirty="0" smtClean="0">
                <a:latin typeface="Consolas"/>
              </a:rPr>
              <a:t>("...");</a:t>
            </a:r>
            <a:endParaRPr lang="en-US" altLang="ja-JP" sz="1050" b="1" dirty="0">
              <a:latin typeface="Consolas"/>
            </a:endParaRPr>
          </a:p>
          <a:p>
            <a:r>
              <a:rPr lang="en-US" altLang="ja-JP" sz="1050" b="1" dirty="0">
                <a:latin typeface="Consolas"/>
              </a:rPr>
              <a:t> while (</a:t>
            </a:r>
            <a:r>
              <a:rPr lang="en-US" altLang="ja-JP" sz="1050" b="1" dirty="0" err="1">
                <a:latin typeface="Consolas"/>
              </a:rPr>
              <a:t>rs.next</a:t>
            </a:r>
            <a:r>
              <a:rPr lang="en-US" altLang="ja-JP" sz="1050" b="1" dirty="0">
                <a:latin typeface="Consolas"/>
              </a:rPr>
              <a:t>()) {</a:t>
            </a:r>
          </a:p>
          <a:p>
            <a:r>
              <a:rPr lang="en-US" altLang="ja-JP" sz="1050" b="1" dirty="0">
                <a:latin typeface="Consolas"/>
              </a:rPr>
              <a:t>    String commenter = </a:t>
            </a:r>
            <a:r>
              <a:rPr lang="en-US" altLang="ja-JP" sz="1050" b="1" dirty="0" err="1">
                <a:latin typeface="Consolas"/>
              </a:rPr>
              <a:t>rs.getString</a:t>
            </a:r>
            <a:r>
              <a:rPr lang="en-US" altLang="ja-JP" sz="1050" b="1" dirty="0">
                <a:latin typeface="Consolas"/>
              </a:rPr>
              <a:t>(2);</a:t>
            </a:r>
          </a:p>
          <a:p>
            <a:r>
              <a:rPr lang="en-US" altLang="ja-JP" sz="1050" b="1" dirty="0">
                <a:latin typeface="Consolas"/>
              </a:rPr>
              <a:t>    String comment = </a:t>
            </a:r>
            <a:r>
              <a:rPr lang="en-US" altLang="ja-JP" sz="1050" b="1" dirty="0" err="1">
                <a:latin typeface="Consolas"/>
              </a:rPr>
              <a:t>rs.getString</a:t>
            </a:r>
            <a:r>
              <a:rPr lang="en-US" altLang="ja-JP" sz="1050" b="1" dirty="0">
                <a:latin typeface="Consolas"/>
              </a:rPr>
              <a:t>(3);</a:t>
            </a:r>
          </a:p>
          <a:p>
            <a:r>
              <a:rPr lang="en-US" altLang="ja-JP" sz="1050" b="1" dirty="0">
                <a:latin typeface="Consolas"/>
              </a:rPr>
              <a:t>    String date = </a:t>
            </a:r>
            <a:r>
              <a:rPr lang="en-US" altLang="ja-JP" sz="1050" b="1" dirty="0" err="1">
                <a:latin typeface="Consolas"/>
              </a:rPr>
              <a:t>rs.getString</a:t>
            </a:r>
            <a:r>
              <a:rPr lang="en-US" altLang="ja-JP" sz="1050" b="1" dirty="0">
                <a:latin typeface="Consolas"/>
              </a:rPr>
              <a:t>(4);</a:t>
            </a:r>
          </a:p>
          <a:p>
            <a:r>
              <a:rPr lang="en-US" altLang="ja-JP" sz="1050" b="1" dirty="0" smtClean="0">
                <a:latin typeface="Consolas"/>
              </a:rPr>
              <a:t> }</a:t>
            </a:r>
            <a:endParaRPr lang="en-US" altLang="ja-JP" sz="1050" b="1" dirty="0">
              <a:latin typeface="Consolas"/>
            </a:endParaRPr>
          </a:p>
          <a:p>
            <a:r>
              <a:rPr lang="en-US" altLang="ja-JP" sz="1050" b="1" dirty="0">
                <a:latin typeface="Consolas"/>
              </a:rPr>
              <a:t> </a:t>
            </a:r>
            <a:r>
              <a:rPr lang="en-US" altLang="ja-JP" sz="1050" b="1" dirty="0" err="1">
                <a:latin typeface="Consolas"/>
              </a:rPr>
              <a:t>rs.close</a:t>
            </a:r>
            <a:r>
              <a:rPr lang="en-US" altLang="ja-JP" sz="1050" b="1" dirty="0">
                <a:latin typeface="Consolas"/>
              </a:rPr>
              <a:t>();</a:t>
            </a:r>
            <a:endParaRPr lang="ja-JP" altLang="en-US" sz="1050" b="1" dirty="0">
              <a:latin typeface="Consola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テキスト ボックス 50"/>
              <p:cNvSpPr txBox="1"/>
              <p:nvPr/>
            </p:nvSpPr>
            <p:spPr>
              <a:xfrm rot="16200000">
                <a:off x="1731905" y="4798541"/>
                <a:ext cx="55175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/>
                        </a:rPr>
                        <m:t>⊆</m:t>
                      </m:r>
                    </m:oMath>
                  </m:oMathPara>
                </a14:m>
                <a:endParaRPr kumimoji="1" lang="en-US" altLang="ja-JP" sz="2800" dirty="0" smtClean="0"/>
              </a:p>
            </p:txBody>
          </p:sp>
        </mc:Choice>
        <mc:Fallback xmlns="">
          <p:sp>
            <p:nvSpPr>
              <p:cNvPr id="51" name="テキスト ボックス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1731905" y="4798541"/>
                <a:ext cx="55175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グループ化 51"/>
          <p:cNvGrpSpPr/>
          <p:nvPr/>
        </p:nvGrpSpPr>
        <p:grpSpPr>
          <a:xfrm>
            <a:off x="1833235" y="4087508"/>
            <a:ext cx="360040" cy="418948"/>
            <a:chOff x="1653469" y="3302986"/>
            <a:chExt cx="360040" cy="418948"/>
          </a:xfrm>
        </p:grpSpPr>
        <p:sp>
          <p:nvSpPr>
            <p:cNvPr id="53" name="二等辺三角形 52"/>
            <p:cNvSpPr/>
            <p:nvPr/>
          </p:nvSpPr>
          <p:spPr>
            <a:xfrm>
              <a:off x="1653469" y="3424098"/>
              <a:ext cx="360040" cy="297836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1698474" y="3302986"/>
              <a:ext cx="270030" cy="27003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chemeClr val="tx1"/>
                  </a:solidFill>
                </a:rPr>
                <a:t>B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1827760" y="5699703"/>
            <a:ext cx="360040" cy="418948"/>
            <a:chOff x="5983853" y="3451904"/>
            <a:chExt cx="360040" cy="418948"/>
          </a:xfrm>
        </p:grpSpPr>
        <p:sp>
          <p:nvSpPr>
            <p:cNvPr id="56" name="二等辺三角形 55"/>
            <p:cNvSpPr/>
            <p:nvPr/>
          </p:nvSpPr>
          <p:spPr>
            <a:xfrm>
              <a:off x="5983853" y="3573016"/>
              <a:ext cx="360040" cy="297836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56"/>
            <p:cNvSpPr/>
            <p:nvPr/>
          </p:nvSpPr>
          <p:spPr>
            <a:xfrm>
              <a:off x="6028858" y="3451904"/>
              <a:ext cx="270030" cy="270030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A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正方形/長方形 57"/>
          <p:cNvSpPr/>
          <p:nvPr/>
        </p:nvSpPr>
        <p:spPr>
          <a:xfrm>
            <a:off x="1854979" y="2466750"/>
            <a:ext cx="1800493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dirty="0"/>
              <a:t>包含</a:t>
            </a:r>
            <a:r>
              <a:rPr lang="ja-JP" altLang="en-US" dirty="0" smtClean="0"/>
              <a:t>関係の定義</a:t>
            </a:r>
            <a:endParaRPr lang="ja-JP" altLang="en-US" dirty="0"/>
          </a:p>
        </p:txBody>
      </p:sp>
      <p:grpSp>
        <p:nvGrpSpPr>
          <p:cNvPr id="59" name="グループ化 58"/>
          <p:cNvGrpSpPr/>
          <p:nvPr/>
        </p:nvGrpSpPr>
        <p:grpSpPr>
          <a:xfrm>
            <a:off x="5650649" y="1671851"/>
            <a:ext cx="277509" cy="331810"/>
            <a:chOff x="1738170" y="5549424"/>
            <a:chExt cx="315035" cy="376679"/>
          </a:xfrm>
        </p:grpSpPr>
        <p:sp>
          <p:nvSpPr>
            <p:cNvPr id="60" name="二等辺三角形 59"/>
            <p:cNvSpPr/>
            <p:nvPr/>
          </p:nvSpPr>
          <p:spPr>
            <a:xfrm>
              <a:off x="1738170" y="5665497"/>
              <a:ext cx="315035" cy="260606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円/楕円 60"/>
            <p:cNvSpPr/>
            <p:nvPr/>
          </p:nvSpPr>
          <p:spPr>
            <a:xfrm>
              <a:off x="1777550" y="5549424"/>
              <a:ext cx="236276" cy="236277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四角形吹き出し 61"/>
          <p:cNvSpPr/>
          <p:nvPr/>
        </p:nvSpPr>
        <p:spPr>
          <a:xfrm>
            <a:off x="6635334" y="4173426"/>
            <a:ext cx="1511931" cy="610848"/>
          </a:xfrm>
          <a:prstGeom prst="wedgeRectCallout">
            <a:avLst>
              <a:gd name="adj1" fmla="val -71443"/>
              <a:gd name="adj2" fmla="val -23599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極大元が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  <a:p>
            <a:pPr algn="ctr"/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最長マッチ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93499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アルゴリズムの枝狩り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7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NFA</a:t>
            </a:r>
            <a:r>
              <a:rPr kumimoji="1" lang="ja-JP" altLang="en-US" dirty="0" err="1" smtClean="0"/>
              <a:t>への</a:t>
            </a:r>
            <a:r>
              <a:rPr kumimoji="1" lang="ja-JP" altLang="en-US" dirty="0" smtClean="0"/>
              <a:t>マッチング前に，検索対象が検索クエリの識別子名をすべて含んでいるか判定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16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6304" y="3945191"/>
            <a:ext cx="12394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ソースコード</a:t>
            </a:r>
            <a:endParaRPr kumimoji="1" lang="ja-JP" altLang="en-US" sz="16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87205" y="2877293"/>
            <a:ext cx="2528030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$a =</a:t>
            </a:r>
            <a:r>
              <a:rPr lang="ja-JP" altLang="en-US" dirty="0"/>
              <a:t> </a:t>
            </a:r>
            <a:r>
              <a:rPr lang="en-US" altLang="ja-JP" dirty="0" smtClean="0"/>
              <a:t>_.</a:t>
            </a:r>
            <a:r>
              <a:rPr lang="en-US" altLang="ja-JP" dirty="0" err="1"/>
              <a:t>executeQuery</a:t>
            </a:r>
            <a:endParaRPr lang="en-US" altLang="ja-JP" dirty="0"/>
          </a:p>
          <a:p>
            <a:r>
              <a:rPr lang="en-US" altLang="ja-JP" dirty="0"/>
              <a:t>??</a:t>
            </a:r>
          </a:p>
          <a:p>
            <a:r>
              <a:rPr lang="en-US" altLang="ja-JP" dirty="0"/>
              <a:t>$a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91243" y="2538739"/>
            <a:ext cx="1098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検索クエリ</a:t>
            </a:r>
            <a:endParaRPr kumimoji="1" lang="ja-JP" altLang="en-US" sz="16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519290" y="3012185"/>
            <a:ext cx="1584176" cy="338554"/>
          </a:xfrm>
          <a:prstGeom prst="rect">
            <a:avLst/>
          </a:prstGeom>
          <a:solidFill>
            <a:srgbClr val="FFE5E5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519290" y="2673631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識別子名</a:t>
            </a:r>
            <a:endParaRPr kumimoji="1" lang="ja-JP" altLang="en-US" sz="1600" dirty="0"/>
          </a:p>
        </p:txBody>
      </p:sp>
      <p:sp>
        <p:nvSpPr>
          <p:cNvPr id="52" name="四角形吹き出し 51"/>
          <p:cNvSpPr/>
          <p:nvPr/>
        </p:nvSpPr>
        <p:spPr>
          <a:xfrm>
            <a:off x="5534167" y="3264512"/>
            <a:ext cx="2997998" cy="745876"/>
          </a:xfrm>
          <a:prstGeom prst="wedgeRectCallout">
            <a:avLst>
              <a:gd name="adj1" fmla="val 9324"/>
              <a:gd name="adj2" fmla="val 103301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含んでいる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ので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NFA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 へ入力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（含んでいなかったらスキップ）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59794" y="4283745"/>
            <a:ext cx="3535260" cy="1785104"/>
          </a:xfrm>
          <a:prstGeom prst="rect">
            <a:avLst/>
          </a:prstGeom>
          <a:solidFill>
            <a:schemeClr val="bg1"/>
          </a:solidFill>
          <a:ln w="19050">
            <a:solidFill>
              <a:srgbClr val="1A6035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100" dirty="0"/>
              <a:t>  1:  import </a:t>
            </a:r>
            <a:r>
              <a:rPr lang="en-US" altLang="ja-JP" sz="1100" dirty="0" err="1"/>
              <a:t>java.sql</a:t>
            </a:r>
            <a:r>
              <a:rPr lang="en-US" altLang="ja-JP" sz="1100" dirty="0"/>
              <a:t>.*;</a:t>
            </a:r>
          </a:p>
          <a:p>
            <a:r>
              <a:rPr lang="en-US" altLang="ja-JP" sz="1100" dirty="0"/>
              <a:t>  2:  import </a:t>
            </a:r>
            <a:r>
              <a:rPr lang="en-US" altLang="ja-JP" sz="1100" dirty="0" err="1"/>
              <a:t>java.io.Serializable</a:t>
            </a:r>
            <a:r>
              <a:rPr lang="en-US" altLang="ja-JP" sz="1100" dirty="0"/>
              <a:t>;</a:t>
            </a:r>
          </a:p>
          <a:p>
            <a:r>
              <a:rPr lang="en-US" altLang="ja-JP" sz="1100" dirty="0"/>
              <a:t>...</a:t>
            </a:r>
          </a:p>
          <a:p>
            <a:r>
              <a:rPr lang="en-US" altLang="ja-JP" sz="1100" dirty="0"/>
              <a:t>74:  Statement s = </a:t>
            </a:r>
            <a:r>
              <a:rPr lang="en-US" altLang="ja-JP" sz="1100" dirty="0" err="1"/>
              <a:t>conn.createStatement</a:t>
            </a:r>
            <a:r>
              <a:rPr lang="en-US" altLang="ja-JP" sz="1100" dirty="0"/>
              <a:t>();</a:t>
            </a:r>
          </a:p>
          <a:p>
            <a:r>
              <a:rPr lang="en-US" altLang="ja-JP" sz="1100" dirty="0"/>
              <a:t>75:  </a:t>
            </a:r>
            <a:r>
              <a:rPr lang="en-US" altLang="ja-JP" sz="1100" dirty="0" err="1"/>
              <a:t>ResultSet</a:t>
            </a:r>
            <a:r>
              <a:rPr lang="en-US" altLang="ja-JP" sz="1100" dirty="0"/>
              <a:t> </a:t>
            </a:r>
            <a:r>
              <a:rPr lang="en-US" altLang="ja-JP" sz="1100" dirty="0" err="1"/>
              <a:t>rs</a:t>
            </a:r>
            <a:r>
              <a:rPr lang="en-US" altLang="ja-JP" sz="1100" dirty="0"/>
              <a:t> = </a:t>
            </a:r>
            <a:r>
              <a:rPr lang="en-US" altLang="ja-JP" sz="1100" dirty="0" err="1"/>
              <a:t>s.executeQuery</a:t>
            </a:r>
            <a:r>
              <a:rPr lang="en-US" altLang="ja-JP" sz="1100" dirty="0"/>
              <a:t>( </a:t>
            </a:r>
            <a:r>
              <a:rPr lang="en-US" altLang="ja-JP" sz="1100" dirty="0" err="1"/>
              <a:t>sql</a:t>
            </a:r>
            <a:r>
              <a:rPr lang="en-US" altLang="ja-JP" sz="1100" dirty="0"/>
              <a:t> );</a:t>
            </a:r>
          </a:p>
          <a:p>
            <a:r>
              <a:rPr lang="en-US" altLang="ja-JP" sz="1100" dirty="0"/>
              <a:t>76:  if(</a:t>
            </a:r>
            <a:r>
              <a:rPr lang="en-US" altLang="ja-JP" sz="1100" dirty="0" err="1"/>
              <a:t>rs.next</a:t>
            </a:r>
            <a:r>
              <a:rPr lang="en-US" altLang="ja-JP" sz="1100" dirty="0"/>
              <a:t>())</a:t>
            </a:r>
          </a:p>
          <a:p>
            <a:r>
              <a:rPr lang="en-US" altLang="ja-JP" sz="1100" dirty="0"/>
              <a:t>77:     data = </a:t>
            </a:r>
            <a:r>
              <a:rPr lang="en-US" altLang="ja-JP" sz="1100" dirty="0" err="1"/>
              <a:t>rs.getString</a:t>
            </a:r>
            <a:r>
              <a:rPr lang="en-US" altLang="ja-JP" sz="1100" dirty="0"/>
              <a:t>("</a:t>
            </a:r>
            <a:r>
              <a:rPr lang="en-US" altLang="ja-JP" sz="1100" dirty="0" err="1"/>
              <a:t>val</a:t>
            </a:r>
            <a:r>
              <a:rPr lang="en-US" altLang="ja-JP" sz="1100" dirty="0"/>
              <a:t>");</a:t>
            </a:r>
          </a:p>
          <a:p>
            <a:r>
              <a:rPr lang="en-US" altLang="ja-JP" sz="1100" dirty="0"/>
              <a:t>78:  </a:t>
            </a:r>
            <a:r>
              <a:rPr lang="en-US" altLang="ja-JP" sz="1100" dirty="0" err="1"/>
              <a:t>rs.close</a:t>
            </a:r>
            <a:r>
              <a:rPr lang="en-US" altLang="ja-JP" sz="1100" dirty="0"/>
              <a:t>();</a:t>
            </a:r>
          </a:p>
          <a:p>
            <a:r>
              <a:rPr lang="en-US" altLang="ja-JP" sz="1100" dirty="0"/>
              <a:t>79:  </a:t>
            </a:r>
            <a:r>
              <a:rPr lang="en-US" altLang="ja-JP" sz="1100" dirty="0" err="1"/>
              <a:t>s.close</a:t>
            </a:r>
            <a:r>
              <a:rPr lang="en-US" altLang="ja-JP" sz="1100" dirty="0"/>
              <a:t>();</a:t>
            </a:r>
          </a:p>
          <a:p>
            <a:r>
              <a:rPr lang="en-US" altLang="ja-JP" sz="1100" dirty="0"/>
              <a:t>...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510467" y="4576839"/>
            <a:ext cx="918526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import</a:t>
            </a:r>
            <a:endParaRPr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478772" y="4134315"/>
            <a:ext cx="1063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トークン列</a:t>
            </a:r>
            <a:endParaRPr kumimoji="1" lang="ja-JP" altLang="en-US" sz="1600" dirty="0"/>
          </a:p>
        </p:txBody>
      </p:sp>
      <p:sp>
        <p:nvSpPr>
          <p:cNvPr id="37" name="下矢印 36"/>
          <p:cNvSpPr/>
          <p:nvPr/>
        </p:nvSpPr>
        <p:spPr>
          <a:xfrm rot="16200000">
            <a:off x="4026560" y="4977047"/>
            <a:ext cx="423866" cy="298991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516746" y="4576839"/>
            <a:ext cx="720503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java</a:t>
            </a:r>
            <a:endParaRPr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296284" y="4576839"/>
            <a:ext cx="215613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589734" y="4576839"/>
            <a:ext cx="628729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sql</a:t>
            </a:r>
            <a:endParaRPr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291057" y="4576839"/>
            <a:ext cx="215613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595798" y="4576839"/>
            <a:ext cx="215613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*</a:t>
            </a:r>
            <a:endParaRPr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7893944" y="4576839"/>
            <a:ext cx="603765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・・・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510466" y="4977298"/>
            <a:ext cx="1265329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Statement</a:t>
            </a:r>
            <a:endParaRPr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840073" y="4977298"/>
            <a:ext cx="291401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s</a:t>
            </a:r>
            <a:endParaRPr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223943" y="4977298"/>
            <a:ext cx="291401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=</a:t>
            </a:r>
            <a:endParaRPr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600291" y="4977298"/>
            <a:ext cx="751803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conn</a:t>
            </a:r>
            <a:endParaRPr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7422450" y="4980567"/>
            <a:ext cx="607709" cy="33855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・・・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510466" y="5409346"/>
            <a:ext cx="1265329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ResultSet</a:t>
            </a:r>
            <a:endParaRPr lang="ja-JP" altLang="en-US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840072" y="5409346"/>
            <a:ext cx="417051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rs</a:t>
            </a:r>
            <a:endParaRPr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319759" y="5409346"/>
            <a:ext cx="291401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684644" y="5409346"/>
            <a:ext cx="1667021" cy="338554"/>
          </a:xfrm>
          <a:prstGeom prst="rect">
            <a:avLst/>
          </a:prstGeom>
          <a:solidFill>
            <a:srgbClr val="FFE5E5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60" name="下矢印 59"/>
          <p:cNvSpPr/>
          <p:nvPr/>
        </p:nvSpPr>
        <p:spPr>
          <a:xfrm rot="16200000">
            <a:off x="3107262" y="3001190"/>
            <a:ext cx="423866" cy="298991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8351665" y="5409346"/>
            <a:ext cx="607709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・・・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14756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ケーススタディ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提案手法に対し以下の項目を考察する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どのような 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 利用例の検索が可能か</a:t>
            </a:r>
            <a:endParaRPr lang="en-US" altLang="ja-JP" dirty="0"/>
          </a:p>
          <a:p>
            <a:r>
              <a:rPr lang="ja-JP" altLang="en-US" dirty="0" smtClean="0"/>
              <a:t>どのくらいの検索時間がかかるのか</a:t>
            </a:r>
            <a:endParaRPr lang="en-US" altLang="ja-JP" dirty="0" smtClean="0"/>
          </a:p>
          <a:p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対象システムはローカルに配置した </a:t>
            </a:r>
            <a:r>
              <a:rPr kumimoji="1" lang="en-US" altLang="ja-JP" dirty="0" smtClean="0"/>
              <a:t>6</a:t>
            </a:r>
            <a:r>
              <a:rPr kumimoji="1" lang="ja-JP" altLang="en-US" dirty="0" err="1" smtClean="0"/>
              <a:t>つの</a:t>
            </a:r>
            <a:r>
              <a:rPr kumimoji="1" lang="en-US" altLang="ja-JP" dirty="0" smtClean="0"/>
              <a:t>OSS</a:t>
            </a:r>
          </a:p>
          <a:p>
            <a:r>
              <a:rPr lang="en-US" altLang="ja-JP" dirty="0" smtClean="0"/>
              <a:t>velocity-1.6.4, ant-1.8.4, tomcat-7.0.2,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    </a:t>
            </a:r>
            <a:r>
              <a:rPr lang="en-US" altLang="ja-JP" dirty="0" smtClean="0"/>
              <a:t>webmail-0.7.10, struts-2.2.1, roller-4.0.1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全 </a:t>
            </a:r>
            <a:r>
              <a:rPr kumimoji="1" lang="en-US" altLang="ja-JP" dirty="0" smtClean="0"/>
              <a:t>Java </a:t>
            </a:r>
            <a:r>
              <a:rPr kumimoji="1" lang="ja-JP" altLang="en-US" dirty="0" smtClean="0"/>
              <a:t>ファイル数は</a:t>
            </a:r>
            <a:r>
              <a:rPr lang="en-US" altLang="ja-JP" dirty="0" smtClean="0"/>
              <a:t>5144</a:t>
            </a:r>
          </a:p>
          <a:p>
            <a:pPr marL="0" indent="0">
              <a:buNone/>
            </a:pPr>
            <a:r>
              <a:rPr kumimoji="1" lang="ja-JP" altLang="en-US" sz="2000" dirty="0"/>
              <a:t>実行</a:t>
            </a:r>
            <a:r>
              <a:rPr kumimoji="1" lang="ja-JP" altLang="en-US" sz="2000" dirty="0" smtClean="0"/>
              <a:t>環境は </a:t>
            </a:r>
            <a:r>
              <a:rPr lang="en-US" altLang="ja-JP" sz="2000" dirty="0" smtClean="0"/>
              <a:t>CPU-Intel Xeon,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RAM-16GB, HDD-SATA/4200rpm</a:t>
            </a: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196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[</a:t>
            </a:r>
            <a:r>
              <a:rPr lang="ja-JP" altLang="en-US" dirty="0" smtClean="0"/>
              <a:t>シナリオ</a:t>
            </a:r>
            <a:r>
              <a:rPr lang="en-US" altLang="ja-JP" dirty="0" smtClean="0"/>
              <a:t>1</a:t>
            </a:r>
            <a:r>
              <a:rPr kumimoji="1" lang="en-US" altLang="ja-JP" dirty="0" smtClean="0"/>
              <a:t>]</a:t>
            </a:r>
            <a:br>
              <a:rPr kumimoji="1" lang="en-US" altLang="ja-JP" dirty="0" smtClean="0"/>
            </a:br>
            <a:r>
              <a:rPr lang="ja-JP" altLang="en-US" dirty="0" smtClean="0"/>
              <a:t>インスタンスの操作方法の検索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18</a:t>
            </a:fld>
            <a:endParaRPr lang="en-US" altLang="ja-JP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3989" y="2461194"/>
            <a:ext cx="2627471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$</a:t>
            </a:r>
            <a:r>
              <a:rPr lang="en-US" altLang="ja-JP" dirty="0" err="1"/>
              <a:t>rs</a:t>
            </a:r>
            <a:r>
              <a:rPr lang="en-US" altLang="ja-JP" dirty="0"/>
              <a:t> =</a:t>
            </a:r>
            <a:r>
              <a:rPr lang="ja-JP" altLang="en-US" dirty="0"/>
              <a:t> </a:t>
            </a:r>
            <a:r>
              <a:rPr lang="en-US" altLang="ja-JP" dirty="0"/>
              <a:t>_</a:t>
            </a:r>
            <a:r>
              <a:rPr lang="en-US" altLang="ja-JP" dirty="0" smtClean="0"/>
              <a:t>.</a:t>
            </a:r>
            <a:r>
              <a:rPr lang="en-US" altLang="ja-JP" dirty="0" err="1"/>
              <a:t>executeQuery</a:t>
            </a:r>
            <a:endParaRPr lang="en-US" altLang="ja-JP" dirty="0"/>
          </a:p>
          <a:p>
            <a:r>
              <a:rPr lang="en-US" altLang="ja-JP" dirty="0"/>
              <a:t>??</a:t>
            </a:r>
          </a:p>
          <a:p>
            <a:r>
              <a:rPr lang="en-US" altLang="ja-JP" dirty="0"/>
              <a:t>$</a:t>
            </a:r>
            <a:r>
              <a:rPr lang="en-US" altLang="ja-JP" dirty="0" err="1"/>
              <a:t>rs</a:t>
            </a:r>
            <a:endParaRPr lang="en-US" altLang="ja-JP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95536" y="2091114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検索クエリ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1089851" y="1628800"/>
            <a:ext cx="74730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Statement</a:t>
            </a:r>
            <a:r>
              <a:rPr lang="en-US" altLang="ja-JP" sz="2000" b="1" dirty="0" err="1" smtClean="0"/>
              <a:t>#</a:t>
            </a:r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ja-JP" altLang="en-US" sz="2000" dirty="0" smtClean="0"/>
              <a:t> の戻り値 </a:t>
            </a:r>
            <a:r>
              <a:rPr lang="en-US" altLang="ja-JP" b="1" dirty="0" err="1">
                <a:solidFill>
                  <a:srgbClr val="000000"/>
                </a:solidFill>
                <a:latin typeface="Consolas"/>
              </a:rPr>
              <a:t>ResultSet</a:t>
            </a:r>
            <a:r>
              <a:rPr lang="ja-JP" altLang="en-US" sz="2000" dirty="0"/>
              <a:t> の扱い方を知りたい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468329" y="1667267"/>
            <a:ext cx="621522" cy="334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73989" y="163232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要望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627784" y="5150520"/>
            <a:ext cx="6217643" cy="1077218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smtClean="0"/>
              <a:t>1:  </a:t>
            </a:r>
            <a:r>
              <a:rPr lang="en-US" altLang="ja-JP" dirty="0" err="1"/>
              <a:t>ResultSet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 smtClean="0"/>
              <a:t> </a:t>
            </a:r>
            <a:r>
              <a:rPr lang="en-US" altLang="ja-JP" dirty="0"/>
              <a:t>= </a:t>
            </a:r>
            <a:r>
              <a:rPr lang="en-US" altLang="ja-JP" dirty="0" err="1"/>
              <a:t>selectLxChildren.executeQuery</a:t>
            </a:r>
            <a:r>
              <a:rPr lang="en-US" altLang="ja-JP" dirty="0"/>
              <a:t>();</a:t>
            </a:r>
          </a:p>
          <a:p>
            <a:r>
              <a:rPr lang="en-US" altLang="ja-JP" dirty="0" smtClean="0"/>
              <a:t>2:  </a:t>
            </a:r>
            <a:r>
              <a:rPr lang="en-US" altLang="ja-JP" dirty="0">
                <a:solidFill>
                  <a:srgbClr val="7F0055"/>
                </a:solidFill>
              </a:rPr>
              <a:t>while</a:t>
            </a:r>
            <a:r>
              <a:rPr lang="en-US" altLang="ja-JP" dirty="0" smtClean="0"/>
              <a:t> (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 err="1" smtClean="0"/>
              <a:t>.next</a:t>
            </a:r>
            <a:r>
              <a:rPr lang="en-US" altLang="ja-JP" dirty="0"/>
              <a:t>()) {</a:t>
            </a:r>
          </a:p>
          <a:p>
            <a:r>
              <a:rPr lang="en-US" altLang="ja-JP" dirty="0" smtClean="0"/>
              <a:t>3:    </a:t>
            </a:r>
            <a:r>
              <a:rPr lang="en-US" altLang="ja-JP" dirty="0"/>
              <a:t>String id = 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 err="1" smtClean="0"/>
              <a:t>.ge</a:t>
            </a:r>
            <a:r>
              <a:rPr lang="en-US" altLang="ja-JP" dirty="0" err="1"/>
              <a:t>tS</a:t>
            </a:r>
            <a:r>
              <a:rPr lang="en-US" altLang="ja-JP" dirty="0" err="1" smtClean="0"/>
              <a:t>tring</a:t>
            </a:r>
            <a:r>
              <a:rPr lang="en-US" altLang="ja-JP" dirty="0" smtClean="0"/>
              <a:t>(1</a:t>
            </a:r>
            <a:r>
              <a:rPr lang="en-US" altLang="ja-JP" dirty="0"/>
              <a:t>);</a:t>
            </a:r>
          </a:p>
          <a:p>
            <a:r>
              <a:rPr lang="en-US" altLang="ja-JP" dirty="0" smtClean="0"/>
              <a:t>4:    </a:t>
            </a:r>
            <a:r>
              <a:rPr lang="en-US" altLang="ja-JP" dirty="0"/>
              <a:t>String name = 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 err="1" smtClean="0"/>
              <a:t>.getString</a:t>
            </a:r>
            <a:r>
              <a:rPr lang="en-US" altLang="ja-JP" dirty="0" smtClean="0"/>
              <a:t>(2);</a:t>
            </a:r>
            <a:endParaRPr lang="en-US" altLang="ja-JP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627784" y="3745195"/>
            <a:ext cx="6217643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smtClean="0"/>
              <a:t>1:  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>
                <a:solidFill>
                  <a:srgbClr val="BF0189"/>
                </a:solidFill>
              </a:rPr>
              <a:t> </a:t>
            </a:r>
            <a:r>
              <a:rPr lang="en-US" altLang="ja-JP" dirty="0"/>
              <a:t>= </a:t>
            </a:r>
            <a:r>
              <a:rPr lang="en-US" altLang="ja-JP" dirty="0" err="1"/>
              <a:t>stmt.executeQuery</a:t>
            </a:r>
            <a:r>
              <a:rPr lang="en-US" altLang="ja-JP" dirty="0"/>
              <a:t>();</a:t>
            </a:r>
          </a:p>
          <a:p>
            <a:r>
              <a:rPr lang="en-US" altLang="ja-JP" dirty="0" smtClean="0"/>
              <a:t>2:  </a:t>
            </a:r>
            <a:r>
              <a:rPr lang="en-US" altLang="ja-JP" dirty="0">
                <a:solidFill>
                  <a:srgbClr val="7F0055"/>
                </a:solidFill>
              </a:rPr>
              <a:t>if </a:t>
            </a:r>
            <a:r>
              <a:rPr lang="en-US" altLang="ja-JP" dirty="0" smtClean="0"/>
              <a:t>(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 err="1">
                <a:solidFill>
                  <a:srgbClr val="008000"/>
                </a:solidFill>
              </a:rPr>
              <a:t>.</a:t>
            </a:r>
            <a:r>
              <a:rPr lang="en-US" altLang="ja-JP" dirty="0" err="1"/>
              <a:t>next</a:t>
            </a:r>
            <a:r>
              <a:rPr lang="en-US" altLang="ja-JP" dirty="0"/>
              <a:t>()) {</a:t>
            </a:r>
          </a:p>
          <a:p>
            <a:r>
              <a:rPr lang="en-US" altLang="ja-JP" dirty="0" smtClean="0"/>
              <a:t>3:    </a:t>
            </a:r>
            <a:r>
              <a:rPr lang="en-US" altLang="ja-JP" dirty="0" err="1" smtClean="0"/>
              <a:t>dbCredentials</a:t>
            </a:r>
            <a:r>
              <a:rPr lang="en-US" altLang="ja-JP" dirty="0" smtClean="0"/>
              <a:t> </a:t>
            </a:r>
            <a:r>
              <a:rPr lang="en-US" altLang="ja-JP" dirty="0"/>
              <a:t>= 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 err="1" smtClean="0"/>
              <a:t>.getString</a:t>
            </a:r>
            <a:r>
              <a:rPr lang="en-US" altLang="ja-JP" dirty="0" smtClean="0"/>
              <a:t>(1);</a:t>
            </a:r>
          </a:p>
          <a:p>
            <a:r>
              <a:rPr lang="en-US" altLang="ja-JP" dirty="0" smtClean="0"/>
              <a:t>4:  }</a:t>
            </a:r>
            <a:endParaRPr lang="en-US" altLang="ja-JP" dirty="0"/>
          </a:p>
          <a:p>
            <a:r>
              <a:rPr lang="en-US" altLang="ja-JP" dirty="0" smtClean="0"/>
              <a:t>5:  </a:t>
            </a:r>
            <a:r>
              <a:rPr lang="en-US" altLang="ja-JP" dirty="0">
                <a:solidFill>
                  <a:srgbClr val="FF3737"/>
                </a:solidFill>
              </a:rPr>
              <a:t>$</a:t>
            </a:r>
            <a:r>
              <a:rPr lang="en-US" altLang="ja-JP" dirty="0" err="1">
                <a:solidFill>
                  <a:srgbClr val="FF3737"/>
                </a:solidFill>
              </a:rPr>
              <a:t>rs</a:t>
            </a:r>
            <a:r>
              <a:rPr lang="en-US" altLang="ja-JP" dirty="0" err="1" smtClean="0"/>
              <a:t>.close</a:t>
            </a:r>
            <a:r>
              <a:rPr lang="en-US" altLang="ja-JP" dirty="0" smtClean="0"/>
              <a:t>();</a:t>
            </a:r>
            <a:endParaRPr lang="en-US" altLang="ja-JP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54411" y="3672826"/>
            <a:ext cx="2441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検索時間は約</a:t>
            </a:r>
            <a:r>
              <a:rPr lang="en-US" altLang="ja-JP" dirty="0" smtClean="0"/>
              <a:t>2</a:t>
            </a:r>
            <a:r>
              <a:rPr lang="ja-JP" altLang="en-US" dirty="0" smtClean="0"/>
              <a:t>秒</a:t>
            </a:r>
            <a:endParaRPr lang="en-US" altLang="ja-JP" dirty="0" smtClean="0"/>
          </a:p>
          <a:p>
            <a:r>
              <a:rPr lang="en-US" altLang="ja-JP" dirty="0" smtClean="0"/>
              <a:t>32</a:t>
            </a:r>
            <a:r>
              <a:rPr lang="ja-JP" altLang="en-US" dirty="0" smtClean="0"/>
              <a:t>個のコード片を検出</a:t>
            </a:r>
            <a:endParaRPr lang="en-US" altLang="ja-JP" dirty="0" smtClean="0"/>
          </a:p>
        </p:txBody>
      </p:sp>
      <p:sp>
        <p:nvSpPr>
          <p:cNvPr id="21" name="下矢印 20"/>
          <p:cNvSpPr/>
          <p:nvPr/>
        </p:nvSpPr>
        <p:spPr>
          <a:xfrm rot="16200000">
            <a:off x="2075315" y="4674562"/>
            <a:ext cx="423866" cy="298991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2643254" y="337586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</a:t>
            </a:r>
            <a:endParaRPr lang="ja-JP" altLang="en-US" dirty="0"/>
          </a:p>
        </p:txBody>
      </p:sp>
      <p:sp>
        <p:nvSpPr>
          <p:cNvPr id="32" name="四角形吹き出し 31"/>
          <p:cNvSpPr/>
          <p:nvPr/>
        </p:nvSpPr>
        <p:spPr>
          <a:xfrm>
            <a:off x="5364088" y="2152556"/>
            <a:ext cx="2997998" cy="1492468"/>
          </a:xfrm>
          <a:prstGeom prst="wedgeRectCallout">
            <a:avLst>
              <a:gd name="adj1" fmla="val -31513"/>
              <a:gd name="adj2" fmla="val 61451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に対する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next (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条件式として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getString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close</a:t>
            </a:r>
          </a:p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などのメソッド呼び出しが分かる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89278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[</a:t>
            </a:r>
            <a:r>
              <a:rPr lang="ja-JP" altLang="en-US" dirty="0"/>
              <a:t>シナリオ</a:t>
            </a:r>
            <a:r>
              <a:rPr lang="en-US" altLang="ja-JP" dirty="0" smtClean="0"/>
              <a:t>2]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インスタンスの生成方法の検索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15" name="正方形/長方形 14"/>
          <p:cNvSpPr/>
          <p:nvPr/>
        </p:nvSpPr>
        <p:spPr>
          <a:xfrm>
            <a:off x="1307510" y="1660658"/>
            <a:ext cx="727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 smtClean="0">
                <a:solidFill>
                  <a:srgbClr val="000000"/>
                </a:solidFill>
                <a:latin typeface="Consolas"/>
              </a:rPr>
              <a:t>Statement</a:t>
            </a:r>
            <a:r>
              <a:rPr lang="en-US" altLang="ja-JP" sz="105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ja-JP" altLang="en-US" sz="2000" dirty="0" smtClean="0">
                <a:solidFill>
                  <a:srgbClr val="000000"/>
                </a:solidFill>
                <a:latin typeface="Consolas"/>
              </a:rPr>
              <a:t>インターフェース</a:t>
            </a:r>
            <a:r>
              <a:rPr lang="ja-JP" altLang="en-US" sz="2000" dirty="0" smtClean="0"/>
              <a:t>のインスタンスの生成方法を</a:t>
            </a:r>
            <a:r>
              <a:rPr lang="ja-JP" altLang="en-US" sz="2000" dirty="0"/>
              <a:t>知りたい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685988" y="1695599"/>
            <a:ext cx="621522" cy="334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91648" y="166065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要望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85988" y="2492896"/>
            <a:ext cx="2286000" cy="86177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??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stmt.executeQuery</a:t>
            </a:r>
            <a:endParaRPr lang="ja-JP" altLang="en-US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50308" y="3920309"/>
            <a:ext cx="6270164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1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:  Statement </a:t>
            </a:r>
            <a:r>
              <a:rPr lang="en-US" altLang="ja-JP" sz="1600" b="1" dirty="0">
                <a:solidFill>
                  <a:srgbClr val="FF3737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FF3737"/>
                </a:solidFill>
                <a:latin typeface="Consolas"/>
              </a:rPr>
              <a:t>stmt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conn.createStatement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2: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result = </a:t>
            </a:r>
            <a:r>
              <a:rPr lang="en-US" altLang="ja-JP" sz="1600" b="1" dirty="0">
                <a:solidFill>
                  <a:srgbClr val="FF3737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FF3737"/>
                </a:solidFill>
                <a:latin typeface="Consolas"/>
              </a:rPr>
              <a:t>stmt</a:t>
            </a:r>
            <a:endParaRPr lang="en-US" altLang="ja-JP" sz="1600" b="1" dirty="0">
              <a:solidFill>
                <a:srgbClr val="FF3737"/>
              </a:solidFill>
              <a:latin typeface="Consolas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3: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.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400" b="1" dirty="0">
                <a:solidFill>
                  <a:srgbClr val="000000"/>
                </a:solidFill>
                <a:latin typeface="Consolas"/>
              </a:rPr>
              <a:t>("SELECT * FROM requests WHERE id = '"+</a:t>
            </a:r>
            <a:r>
              <a:rPr lang="en-US" altLang="ja-JP" sz="1400" b="1" dirty="0" err="1">
                <a:solidFill>
                  <a:srgbClr val="000000"/>
                </a:solidFill>
                <a:latin typeface="Consolas"/>
              </a:rPr>
              <a:t>i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545704" y="4918340"/>
            <a:ext cx="6274768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1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: 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PreparedStatement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FF3737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FF3737"/>
                </a:solidFill>
                <a:latin typeface="Consolas"/>
              </a:rPr>
              <a:t>stmt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conn.prepareStatement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2: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altLang="ja-JP" sz="1400" b="1" dirty="0" smtClean="0">
                <a:solidFill>
                  <a:srgbClr val="000000"/>
                </a:solidFill>
                <a:latin typeface="Consolas"/>
              </a:rPr>
              <a:t>"</a:t>
            </a:r>
            <a:r>
              <a:rPr lang="en-US" altLang="ja-JP" sz="1400" b="1" dirty="0">
                <a:solidFill>
                  <a:srgbClr val="000000"/>
                </a:solidFill>
                <a:latin typeface="Consolas"/>
              </a:rPr>
              <a:t>SELECT * FROM USERS WHERE NAME=? AND PASSWORD=?"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3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:  </a:t>
            </a:r>
            <a:r>
              <a:rPr lang="en-US" altLang="ja-JP" sz="1600" b="1" dirty="0">
                <a:solidFill>
                  <a:srgbClr val="FF3737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FF3737"/>
                </a:solidFill>
                <a:latin typeface="Consolas"/>
              </a:rPr>
              <a:t>stmt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.setString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(1,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userName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4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: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FF3737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FF3737"/>
                </a:solidFill>
                <a:latin typeface="Consolas"/>
              </a:rPr>
              <a:t>stmt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.setString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(2, password);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5:  return </a:t>
            </a:r>
            <a:r>
              <a:rPr lang="en-US" altLang="ja-JP" sz="1600" b="1" dirty="0">
                <a:solidFill>
                  <a:srgbClr val="FF3737"/>
                </a:solidFill>
                <a:latin typeface="Consolas"/>
              </a:rPr>
              <a:t>$</a:t>
            </a:r>
            <a:r>
              <a:rPr lang="en-US" altLang="ja-JP" sz="1600" b="1" dirty="0" err="1">
                <a:solidFill>
                  <a:srgbClr val="FF3737"/>
                </a:solidFill>
                <a:latin typeface="Consolas"/>
              </a:rPr>
              <a:t>stmt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.executeQuery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09728" y="215434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検索クエリ</a:t>
            </a:r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 rot="16200000">
            <a:off x="1917278" y="4797098"/>
            <a:ext cx="423866" cy="298991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2545704" y="353254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</a:t>
            </a:r>
            <a:endParaRPr lang="ja-JP" altLang="en-US" dirty="0"/>
          </a:p>
        </p:txBody>
      </p:sp>
      <p:sp>
        <p:nvSpPr>
          <p:cNvPr id="28" name="四角形吹き出し 27"/>
          <p:cNvSpPr/>
          <p:nvPr/>
        </p:nvSpPr>
        <p:spPr>
          <a:xfrm>
            <a:off x="5220072" y="2276872"/>
            <a:ext cx="3358038" cy="1364191"/>
          </a:xfrm>
          <a:prstGeom prst="wedgeRectCallout">
            <a:avLst>
              <a:gd name="adj1" fmla="val -30577"/>
              <a:gd name="adj2" fmla="val 74596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2</a:t>
            </a:r>
            <a:r>
              <a:rPr lang="ja-JP" altLang="en-US" sz="1600" b="1" dirty="0" err="1" smtClean="0">
                <a:solidFill>
                  <a:srgbClr val="000000"/>
                </a:solidFill>
                <a:latin typeface="Consolas"/>
              </a:rPr>
              <a:t>つの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メソッド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createStatement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prepareStatement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によるインスタンスの取得が分かる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7218" y="3763774"/>
            <a:ext cx="2441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検索時間は約</a:t>
            </a:r>
            <a:r>
              <a:rPr lang="en-US" altLang="ja-JP" dirty="0" smtClean="0"/>
              <a:t>2</a:t>
            </a:r>
            <a:r>
              <a:rPr lang="ja-JP" altLang="en-US" dirty="0" smtClean="0"/>
              <a:t>秒</a:t>
            </a:r>
            <a:endParaRPr lang="en-US" altLang="ja-JP" dirty="0" smtClean="0"/>
          </a:p>
          <a:p>
            <a:r>
              <a:rPr lang="en-US" altLang="ja-JP" dirty="0" smtClean="0"/>
              <a:t>31</a:t>
            </a:r>
            <a:r>
              <a:rPr lang="ja-JP" altLang="en-US" dirty="0" smtClean="0"/>
              <a:t>個のコード片を検出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39153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研究背景： </a:t>
            </a:r>
            <a:r>
              <a:rPr kumimoji="1" lang="en-US" altLang="ja-JP" dirty="0" smtClean="0"/>
              <a:t>API </a:t>
            </a:r>
            <a:r>
              <a:rPr kumimoji="1" lang="ja-JP" altLang="en-US" dirty="0" smtClean="0"/>
              <a:t>の利用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2116831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>
                <a:solidFill>
                  <a:srgbClr val="252525"/>
                </a:solidFill>
              </a:rPr>
              <a:t>Application Programming </a:t>
            </a:r>
            <a:r>
              <a:rPr lang="en-US" altLang="ja-JP" dirty="0" smtClean="0">
                <a:solidFill>
                  <a:srgbClr val="252525"/>
                </a:solidFill>
              </a:rPr>
              <a:t>Interface (API)</a:t>
            </a:r>
            <a:r>
              <a:rPr lang="ja-JP" altLang="en-US" dirty="0" smtClean="0">
                <a:solidFill>
                  <a:srgbClr val="252525"/>
                </a:solidFill>
              </a:rPr>
              <a:t> とは</a:t>
            </a:r>
            <a:endParaRPr lang="en-US" altLang="ja-JP" dirty="0">
              <a:solidFill>
                <a:srgbClr val="252525"/>
              </a:solidFill>
            </a:endParaRPr>
          </a:p>
          <a:p>
            <a:r>
              <a:rPr lang="ja-JP" altLang="en-US" dirty="0" smtClean="0">
                <a:solidFill>
                  <a:srgbClr val="252525"/>
                </a:solidFill>
              </a:rPr>
              <a:t>再利用可能なコンポーネント群</a:t>
            </a:r>
            <a:endParaRPr lang="en-US" altLang="ja-JP" dirty="0" smtClean="0">
              <a:solidFill>
                <a:srgbClr val="252525"/>
              </a:solidFill>
            </a:endParaRPr>
          </a:p>
          <a:p>
            <a:pPr lvl="1"/>
            <a:r>
              <a:rPr lang="ja-JP" altLang="en-US" dirty="0" smtClean="0">
                <a:solidFill>
                  <a:srgbClr val="252525"/>
                </a:solidFill>
              </a:rPr>
              <a:t>「ライブラリ」など</a:t>
            </a:r>
            <a:endParaRPr lang="en-US" altLang="ja-JP" dirty="0" smtClean="0">
              <a:solidFill>
                <a:srgbClr val="252525"/>
              </a:solidFill>
            </a:endParaRPr>
          </a:p>
          <a:p>
            <a:r>
              <a:rPr lang="ja-JP" altLang="en-US" dirty="0" smtClean="0">
                <a:solidFill>
                  <a:srgbClr val="252525"/>
                </a:solidFill>
              </a:rPr>
              <a:t>多くの開発において利用される</a:t>
            </a:r>
            <a:endParaRPr lang="en-US" altLang="ja-JP" dirty="0">
              <a:solidFill>
                <a:srgbClr val="252525"/>
              </a:solidFill>
            </a:endParaRPr>
          </a:p>
          <a:p>
            <a:r>
              <a:rPr lang="ja-JP" altLang="en-US" u="sng" dirty="0" smtClean="0">
                <a:solidFill>
                  <a:srgbClr val="252525"/>
                </a:solidFill>
              </a:rPr>
              <a:t>ドキュメント</a:t>
            </a:r>
            <a:r>
              <a:rPr lang="ja-JP" altLang="en-US" dirty="0">
                <a:solidFill>
                  <a:srgbClr val="252525"/>
                </a:solidFill>
              </a:rPr>
              <a:t>が存在</a:t>
            </a:r>
            <a:r>
              <a:rPr lang="ja-JP" altLang="en-US" dirty="0" smtClean="0">
                <a:solidFill>
                  <a:srgbClr val="252525"/>
                </a:solidFill>
              </a:rPr>
              <a:t>する場合が多い</a:t>
            </a:r>
            <a:endParaRPr lang="en-US" altLang="ja-JP" dirty="0">
              <a:solidFill>
                <a:srgbClr val="252525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57200" y="30210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57200" y="30210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/>
            </a:r>
            <a:br>
              <a: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</a:b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457200" y="22336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457200" y="22336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2059" name="Picture 11" descr="C:\Users\t-keita\Documents\lab\master_graduation\1122\api_samp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33054"/>
            <a:ext cx="7869238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22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ケーススタディの考察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どのよう</a:t>
            </a:r>
            <a:r>
              <a:rPr lang="ja-JP" altLang="en-US" dirty="0" smtClean="0"/>
              <a:t>な </a:t>
            </a:r>
            <a:r>
              <a:rPr lang="en-US" altLang="ja-JP" dirty="0" smtClean="0"/>
              <a:t>API</a:t>
            </a:r>
            <a:r>
              <a:rPr lang="ja-JP" altLang="en-US" dirty="0" smtClean="0"/>
              <a:t> 利用例</a:t>
            </a:r>
            <a:r>
              <a:rPr lang="ja-JP" altLang="en-US" dirty="0"/>
              <a:t>の検索が可能</a:t>
            </a:r>
            <a:r>
              <a:rPr lang="ja-JP" altLang="en-US" dirty="0" smtClean="0"/>
              <a:t>か？</a:t>
            </a:r>
            <a:endParaRPr lang="ja-JP" altLang="en-US" dirty="0"/>
          </a:p>
          <a:p>
            <a:pPr lvl="1"/>
            <a:r>
              <a:rPr lang="ja-JP" altLang="en-US" dirty="0" smtClean="0"/>
              <a:t>ある程度意味のあるコード例が得られた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どの</a:t>
            </a:r>
            <a:r>
              <a:rPr lang="ja-JP" altLang="en-US" dirty="0"/>
              <a:t>くらいの</a:t>
            </a:r>
            <a:r>
              <a:rPr lang="ja-JP" altLang="en-US" dirty="0" smtClean="0"/>
              <a:t>検索時間</a:t>
            </a:r>
            <a:r>
              <a:rPr lang="ja-JP" altLang="en-US" dirty="0"/>
              <a:t>がかかるの</a:t>
            </a:r>
            <a:r>
              <a:rPr lang="ja-JP" altLang="en-US" dirty="0" smtClean="0"/>
              <a:t>か？</a:t>
            </a:r>
            <a:endParaRPr lang="ja-JP" altLang="en-US" dirty="0"/>
          </a:p>
          <a:p>
            <a:pPr lvl="1"/>
            <a:r>
              <a:rPr kumimoji="1" lang="ja-JP" altLang="en-US" dirty="0" smtClean="0"/>
              <a:t>どちらのユースケースも </a:t>
            </a:r>
            <a:r>
              <a:rPr kumimoji="1" lang="en-US" altLang="ja-JP" dirty="0" smtClean="0"/>
              <a:t>5000</a:t>
            </a:r>
            <a:r>
              <a:rPr lang="ja-JP" altLang="en-US" dirty="0" smtClean="0"/>
              <a:t>ファイル で </a:t>
            </a:r>
            <a:r>
              <a:rPr lang="en-US" altLang="ja-JP" dirty="0" smtClean="0"/>
              <a:t>2</a:t>
            </a:r>
            <a:r>
              <a:rPr lang="ja-JP" altLang="en-US" dirty="0" smtClean="0"/>
              <a:t>秒 くらい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インタラクティブな検索をしてもストレスにならない範囲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 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275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今後</a:t>
            </a:r>
            <a:r>
              <a:rPr kumimoji="1" lang="ja-JP" altLang="en-US" dirty="0" smtClean="0"/>
              <a:t>の方針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実装中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52736"/>
          </a:xfrm>
        </p:spPr>
        <p:txBody>
          <a:bodyPr/>
          <a:lstStyle/>
          <a:p>
            <a:r>
              <a:rPr kumimoji="1" lang="en-US" altLang="ja-JP" dirty="0" smtClean="0"/>
              <a:t>web </a:t>
            </a:r>
            <a:r>
              <a:rPr kumimoji="1" lang="ja-JP" altLang="en-US" dirty="0" smtClean="0"/>
              <a:t>サービスとして実装</a:t>
            </a:r>
            <a:endParaRPr kumimoji="1" lang="en-US" altLang="ja-JP" dirty="0" smtClean="0"/>
          </a:p>
          <a:p>
            <a:r>
              <a:rPr kumimoji="1" lang="ja-JP" altLang="en-US" dirty="0" smtClean="0"/>
              <a:t>既存のコード検索サービスからコード片を引っ張ってきて </a:t>
            </a:r>
            <a:r>
              <a:rPr kumimoji="1" lang="en-US" altLang="ja-JP" dirty="0" smtClean="0"/>
              <a:t>NFA</a:t>
            </a:r>
            <a:r>
              <a:rPr kumimoji="1" lang="ja-JP" altLang="en-US" dirty="0" smtClean="0"/>
              <a:t> にマッチングさせる</a:t>
            </a:r>
            <a:endParaRPr lang="en-US" altLang="ja-JP" dirty="0" smtClean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21</a:t>
            </a:fld>
            <a:endParaRPr lang="en-US" altLang="ja-JP"/>
          </a:p>
        </p:txBody>
      </p:sp>
      <p:pic>
        <p:nvPicPr>
          <p:cNvPr id="1027" name="Picture 3" descr="C:\Users\t-keita\Documents\pleiades\workspace\fose2016\presentation\web_samp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7750397" cy="374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四角形吹き出し 5"/>
          <p:cNvSpPr/>
          <p:nvPr/>
        </p:nvSpPr>
        <p:spPr>
          <a:xfrm>
            <a:off x="3299564" y="3405255"/>
            <a:ext cx="1428354" cy="685040"/>
          </a:xfrm>
          <a:prstGeom prst="wedgeRectCallout">
            <a:avLst>
              <a:gd name="adj1" fmla="val -87398"/>
              <a:gd name="adj2" fmla="val -7266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検索クエリ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7" name="四角形吹き出し 6"/>
          <p:cNvSpPr/>
          <p:nvPr/>
        </p:nvSpPr>
        <p:spPr>
          <a:xfrm>
            <a:off x="5436096" y="3747775"/>
            <a:ext cx="1428354" cy="685040"/>
          </a:xfrm>
          <a:prstGeom prst="wedgeRectCallout">
            <a:avLst>
              <a:gd name="adj1" fmla="val -40310"/>
              <a:gd name="adj2" fmla="val 102646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検索結果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5297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変数のデータフローを考慮した </a:t>
            </a:r>
            <a:r>
              <a:rPr lang="en-US" altLang="ja-JP" dirty="0" smtClean="0"/>
              <a:t>API</a:t>
            </a:r>
            <a:r>
              <a:rPr lang="ja-JP" altLang="en-US" dirty="0" smtClean="0"/>
              <a:t> </a:t>
            </a:r>
            <a:r>
              <a:rPr lang="ja-JP" altLang="en-US" dirty="0" smtClean="0"/>
              <a:t>利用例</a:t>
            </a:r>
            <a:r>
              <a:rPr lang="ja-JP" altLang="en-US" dirty="0"/>
              <a:t>の</a:t>
            </a:r>
            <a:r>
              <a:rPr lang="ja-JP" altLang="en-US" dirty="0" smtClean="0"/>
              <a:t>検索</a:t>
            </a:r>
            <a:r>
              <a:rPr kumimoji="1" lang="ja-JP" altLang="en-US" dirty="0" smtClean="0"/>
              <a:t>手法を提案</a:t>
            </a:r>
            <a:endParaRPr lang="ja-JP" altLang="en-US" dirty="0"/>
          </a:p>
          <a:p>
            <a:pPr marL="0" indent="0">
              <a:buNone/>
            </a:pPr>
            <a:endParaRPr kumimoji="1" lang="en-US" altLang="ja-JP" sz="1400" dirty="0"/>
          </a:p>
          <a:p>
            <a:pPr marL="0" indent="0">
              <a:buNone/>
            </a:pPr>
            <a:r>
              <a:rPr lang="ja-JP" altLang="en-US" dirty="0" smtClean="0"/>
              <a:t>ケーススタディにより，提案手法が</a:t>
            </a:r>
            <a:endParaRPr lang="en-US" altLang="ja-JP" dirty="0" smtClean="0"/>
          </a:p>
          <a:p>
            <a:r>
              <a:rPr kumimoji="1" lang="ja-JP" altLang="en-US" dirty="0"/>
              <a:t>ある</a:t>
            </a:r>
            <a:r>
              <a:rPr kumimoji="1" lang="ja-JP" altLang="en-US" dirty="0" smtClean="0"/>
              <a:t>程度</a:t>
            </a:r>
            <a:r>
              <a:rPr lang="ja-JP" altLang="en-US" dirty="0" smtClean="0"/>
              <a:t>有益な</a:t>
            </a:r>
            <a:r>
              <a:rPr kumimoji="1" lang="ja-JP" altLang="en-US" dirty="0" smtClean="0"/>
              <a:t>コード片を検出可能</a:t>
            </a:r>
            <a:endParaRPr kumimoji="1" lang="en-US" altLang="ja-JP" dirty="0" smtClean="0"/>
          </a:p>
          <a:p>
            <a:r>
              <a:rPr lang="ja-JP" altLang="en-US" dirty="0" smtClean="0"/>
              <a:t>高速に検索が可能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/>
              <a:t>で</a:t>
            </a:r>
            <a:r>
              <a:rPr kumimoji="1" lang="ja-JP" altLang="en-US" dirty="0" smtClean="0"/>
              <a:t>あることを確認した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r>
              <a:rPr kumimoji="1" lang="ja-JP" altLang="en-US" dirty="0" smtClean="0"/>
              <a:t>今後の課題として</a:t>
            </a:r>
            <a:endParaRPr kumimoji="1" lang="en-US" altLang="ja-JP" dirty="0" smtClean="0"/>
          </a:p>
          <a:p>
            <a:r>
              <a:rPr lang="en-US" altLang="ja-JP" dirty="0" smtClean="0"/>
              <a:t>web </a:t>
            </a:r>
            <a:r>
              <a:rPr lang="ja-JP" altLang="en-US" dirty="0" smtClean="0"/>
              <a:t>アプリケーションとして実装</a:t>
            </a:r>
            <a:endParaRPr lang="en-US" altLang="ja-JP" dirty="0" smtClean="0"/>
          </a:p>
          <a:p>
            <a:r>
              <a:rPr kumimoji="1" lang="ja-JP" altLang="en-US" dirty="0" smtClean="0"/>
              <a:t>対人実験などによる評価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を予定している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098B-8BF5-4112-8D8F-78CF84E4D63E}" type="slidenum">
              <a:rPr lang="en-US" altLang="ja-JP" smtClean="0"/>
              <a:pPr/>
              <a:t>22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267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研究背景：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利用の困難さ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59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巨大化した 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 の利用は必ずしも容易ではない</a:t>
            </a:r>
            <a:r>
              <a:rPr lang="en-US" altLang="ja-JP" sz="2000" dirty="0" smtClean="0"/>
              <a:t>[</a:t>
            </a:r>
            <a:r>
              <a:rPr lang="en-US" altLang="ja-JP" sz="2000" dirty="0"/>
              <a:t>1]</a:t>
            </a:r>
            <a:endParaRPr lang="en-US" altLang="ja-JP" dirty="0"/>
          </a:p>
          <a:p>
            <a:r>
              <a:rPr lang="ja-JP" altLang="en-US" dirty="0" smtClean="0"/>
              <a:t>複数のメソッドを組み合わせる必要がある場合</a:t>
            </a:r>
            <a:endParaRPr lang="en-US" altLang="ja-JP" sz="2000" dirty="0" smtClean="0"/>
          </a:p>
          <a:p>
            <a:r>
              <a:rPr lang="ja-JP" altLang="en-US" dirty="0" smtClean="0"/>
              <a:t>インスタンスの生成方法が不明な場合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それに対し，コード例による </a:t>
            </a:r>
            <a:r>
              <a:rPr lang="en-US" altLang="ja-JP" dirty="0" smtClean="0"/>
              <a:t>API</a:t>
            </a:r>
            <a:r>
              <a:rPr lang="ja-JP" altLang="en-US" dirty="0" smtClean="0"/>
              <a:t> 理解は頻繁に行われている</a:t>
            </a:r>
            <a:r>
              <a:rPr lang="en-US" altLang="ja-JP" sz="2000" dirty="0" smtClean="0"/>
              <a:t>[1]</a:t>
            </a:r>
            <a:endParaRPr lang="en-US" altLang="ja-JP" sz="2000" dirty="0"/>
          </a:p>
          <a:p>
            <a:r>
              <a:rPr lang="ja-JP" altLang="en-US" dirty="0" smtClean="0"/>
              <a:t>それでも </a:t>
            </a:r>
            <a:r>
              <a:rPr lang="en-US" altLang="ja-JP" dirty="0" smtClean="0"/>
              <a:t>API</a:t>
            </a:r>
            <a:r>
              <a:rPr lang="ja-JP" altLang="en-US" dirty="0" smtClean="0"/>
              <a:t> の理解は容易でない</a:t>
            </a:r>
            <a:endParaRPr lang="en-US" altLang="ja-JP" dirty="0" smtClean="0"/>
          </a:p>
          <a:p>
            <a:r>
              <a:rPr lang="ja-JP" altLang="en-US" dirty="0" smtClean="0"/>
              <a:t>コード例</a:t>
            </a:r>
            <a:r>
              <a:rPr lang="ja-JP" altLang="en-US" dirty="0"/>
              <a:t>検索の結果には有益でないものが</a:t>
            </a:r>
            <a:r>
              <a:rPr lang="ja-JP" altLang="en-US" dirty="0" smtClean="0"/>
              <a:t>含まれやすい</a:t>
            </a:r>
            <a:endParaRPr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2548" y="5661248"/>
            <a:ext cx="8298297" cy="646331"/>
          </a:xfrm>
          <a:prstGeom prst="rect">
            <a:avLst/>
          </a:prstGeom>
          <a:solidFill>
            <a:schemeClr val="accent3"/>
          </a:solidFill>
          <a:ln w="127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[1] M</a:t>
            </a:r>
            <a:r>
              <a:rPr lang="en-US" altLang="ja-JP" dirty="0"/>
              <a:t>. P. </a:t>
            </a:r>
            <a:r>
              <a:rPr lang="en-US" altLang="ja-JP" dirty="0" err="1"/>
              <a:t>Robillard</a:t>
            </a:r>
            <a:r>
              <a:rPr lang="en-US" altLang="ja-JP" dirty="0"/>
              <a:t>, “What makes APIs hard to learn? Answers from </a:t>
            </a:r>
            <a:r>
              <a:rPr lang="en-US" altLang="ja-JP" dirty="0" smtClean="0"/>
              <a:t>developers”,</a:t>
            </a:r>
          </a:p>
          <a:p>
            <a:r>
              <a:rPr lang="en-US" altLang="ja-JP" dirty="0" smtClean="0"/>
              <a:t> </a:t>
            </a:r>
            <a:r>
              <a:rPr lang="en-US" altLang="ja-JP" dirty="0"/>
              <a:t>IEEE Software, vol. 26, no. 6, pp. 26–34, 2009.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104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研究背景：コード例検索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611560" y="3103255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stmt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.executeQuery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altLang="ja-JP" sz="1600" b="1" dirty="0">
                <a:solidFill>
                  <a:srgbClr val="2A00FF"/>
                </a:solidFill>
                <a:latin typeface="Consolas"/>
              </a:rPr>
              <a:t>"SELECT </a:t>
            </a:r>
            <a:r>
              <a:rPr lang="en-US" altLang="ja-JP" sz="1600" b="1" dirty="0" smtClean="0">
                <a:solidFill>
                  <a:srgbClr val="2A00FF"/>
                </a:solidFill>
                <a:latin typeface="Consolas"/>
              </a:rPr>
              <a:t>..."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7F0055"/>
                </a:solidFill>
                <a:latin typeface="Consolas"/>
              </a:rPr>
              <a:t> while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.next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())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8000"/>
                </a:solidFill>
                <a:latin typeface="Consolas"/>
              </a:rPr>
              <a:t>commenter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(2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8000"/>
                </a:solidFill>
                <a:latin typeface="Consolas"/>
              </a:rPr>
              <a:t>comment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8000"/>
                </a:solidFill>
                <a:latin typeface="Consolas"/>
              </a:rPr>
              <a:t>date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(4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  <a:endParaRPr lang="ja-JP" altLang="en-US" sz="16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1011504" y="1556792"/>
            <a:ext cx="77036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Statement</a:t>
            </a:r>
            <a:r>
              <a:rPr lang="en-US" altLang="ja-JP" sz="2000" dirty="0" err="1" smtClean="0"/>
              <a:t>#</a:t>
            </a:r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ja-JP" altLang="en-US" sz="2000" dirty="0" smtClean="0"/>
              <a:t> の戻り値 </a:t>
            </a:r>
            <a:r>
              <a:rPr lang="en-US" altLang="ja-JP" b="1" dirty="0" err="1">
                <a:solidFill>
                  <a:srgbClr val="000000"/>
                </a:solidFill>
                <a:latin typeface="Consolas"/>
              </a:rPr>
              <a:t>ResultSet</a:t>
            </a:r>
            <a:r>
              <a:rPr lang="ja-JP" altLang="en-US" sz="2000" dirty="0"/>
              <a:t> の扱い方を知りたい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65116" y="5839559"/>
            <a:ext cx="566306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(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stmt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.executeQuery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().next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());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1011504" y="2134720"/>
            <a:ext cx="360040" cy="24796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403964" y="2029412"/>
            <a:ext cx="576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u="sng" dirty="0" smtClean="0"/>
              <a:t>「</a:t>
            </a:r>
            <a:r>
              <a:rPr lang="en-US" altLang="ja-JP" sz="2400" u="sng" dirty="0" err="1" smtClean="0"/>
              <a:t>executeQuery</a:t>
            </a:r>
            <a:r>
              <a:rPr lang="ja-JP" altLang="en-US" sz="2400" u="sng" dirty="0" smtClean="0"/>
              <a:t>」 というキーワードで検索</a:t>
            </a:r>
            <a:endParaRPr lang="ja-JP" altLang="en-US" sz="2400" u="sng" dirty="0"/>
          </a:p>
        </p:txBody>
      </p:sp>
      <p:sp>
        <p:nvSpPr>
          <p:cNvPr id="13" name="正方形/長方形 12"/>
          <p:cNvSpPr/>
          <p:nvPr/>
        </p:nvSpPr>
        <p:spPr>
          <a:xfrm>
            <a:off x="903054" y="5430161"/>
            <a:ext cx="23762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有益でないコード例</a:t>
            </a:r>
            <a:endParaRPr lang="ja-JP" altLang="en-US" sz="2000" dirty="0"/>
          </a:p>
        </p:txBody>
      </p:sp>
      <p:sp>
        <p:nvSpPr>
          <p:cNvPr id="14" name="正方形/長方形 13"/>
          <p:cNvSpPr/>
          <p:nvPr/>
        </p:nvSpPr>
        <p:spPr>
          <a:xfrm>
            <a:off x="935586" y="2703145"/>
            <a:ext cx="1872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有益なコード例</a:t>
            </a:r>
            <a:endParaRPr lang="ja-JP" altLang="en-US" sz="2000" dirty="0"/>
          </a:p>
        </p:txBody>
      </p:sp>
      <p:sp>
        <p:nvSpPr>
          <p:cNvPr id="15" name="四角形吹き出し 14"/>
          <p:cNvSpPr/>
          <p:nvPr/>
        </p:nvSpPr>
        <p:spPr>
          <a:xfrm>
            <a:off x="6084168" y="3751327"/>
            <a:ext cx="2303940" cy="1800200"/>
          </a:xfrm>
          <a:prstGeom prst="wedgeRectCallout">
            <a:avLst>
              <a:gd name="adj1" fmla="val -81582"/>
              <a:gd name="adj2" fmla="val 252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kumimoji="1" lang="ja-JP" altLang="en-US" dirty="0" smtClean="0">
                <a:solidFill>
                  <a:schemeClr val="tx1"/>
                </a:solidFill>
              </a:rPr>
              <a:t>に対し，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next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getString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close</a:t>
            </a: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 を呼ぶ流れが分かる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6" name="スマイル 15"/>
          <p:cNvSpPr/>
          <p:nvPr/>
        </p:nvSpPr>
        <p:spPr>
          <a:xfrm>
            <a:off x="606020" y="2759184"/>
            <a:ext cx="326710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スマイル 16"/>
          <p:cNvSpPr/>
          <p:nvPr/>
        </p:nvSpPr>
        <p:spPr>
          <a:xfrm>
            <a:off x="606020" y="5502384"/>
            <a:ext cx="326710" cy="288032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37860" y="1591733"/>
            <a:ext cx="621522" cy="334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443520" y="155679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要望</a:t>
            </a:r>
          </a:p>
        </p:txBody>
      </p:sp>
      <p:sp>
        <p:nvSpPr>
          <p:cNvPr id="20" name="スライド番号プレースホルダー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56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755576" y="5348421"/>
            <a:ext cx="7344816" cy="996091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845197" y="1616234"/>
            <a:ext cx="758786" cy="36516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本研究のアプローチ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666813" y="1568348"/>
            <a:ext cx="4650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ja-JP" sz="2400" kern="0" dirty="0" smtClean="0">
                <a:solidFill>
                  <a:srgbClr val="000000"/>
                </a:solidFill>
              </a:rPr>
              <a:t>API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 理解のために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何が有益か？</a:t>
            </a:r>
            <a:endParaRPr lang="en-US" altLang="ja-JP" sz="2400" kern="0" dirty="0" smtClean="0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75776" y="1581293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仮説</a:t>
            </a:r>
            <a:endParaRPr lang="ja-JP" altLang="en-US" sz="2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55576" y="2652633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latin typeface="Consolas"/>
              </a:rPr>
              <a:t>stmt</a:t>
            </a:r>
            <a:r>
              <a:rPr lang="en-US" altLang="ja-JP" sz="1600" b="1" dirty="0" err="1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latin typeface="Consolas"/>
              </a:rPr>
              <a:t>("SELECT </a:t>
            </a:r>
            <a:r>
              <a:rPr lang="en-US" altLang="ja-JP" sz="1600" b="1" dirty="0" smtClean="0">
                <a:latin typeface="Consolas"/>
              </a:rPr>
              <a:t>...");</a:t>
            </a:r>
            <a:endParaRPr lang="en-US" altLang="ja-JP" sz="1600" b="1" dirty="0"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7F0055"/>
                </a:solidFill>
                <a:latin typeface="Consolas"/>
              </a:rPr>
              <a:t> while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.next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())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in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commenter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(2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comment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date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(4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  <a:endParaRPr lang="ja-JP" altLang="en-US" sz="1600" b="1" dirty="0"/>
          </a:p>
        </p:txBody>
      </p:sp>
      <p:sp>
        <p:nvSpPr>
          <p:cNvPr id="8" name="四角形吹き出し 7"/>
          <p:cNvSpPr/>
          <p:nvPr/>
        </p:nvSpPr>
        <p:spPr>
          <a:xfrm>
            <a:off x="4345126" y="4135214"/>
            <a:ext cx="4176464" cy="813097"/>
          </a:xfrm>
          <a:prstGeom prst="wedgeRectCallout">
            <a:avLst>
              <a:gd name="adj1" fmla="val -36896"/>
              <a:gd name="adj2" fmla="val -77061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変数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と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API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メソッドの関係を表現して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いる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このようなコード例を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狙って出力したい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9" name="右矢印 8"/>
          <p:cNvSpPr/>
          <p:nvPr/>
        </p:nvSpPr>
        <p:spPr>
          <a:xfrm>
            <a:off x="1816972" y="2118933"/>
            <a:ext cx="360040" cy="24796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1242845" y="5383362"/>
            <a:ext cx="6491569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ja-JP" altLang="en-US" sz="2400" kern="0" dirty="0">
                <a:solidFill>
                  <a:srgbClr val="000000"/>
                </a:solidFill>
              </a:rPr>
              <a:t>よりよいコード例を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提示するため，検索クエリで</a:t>
            </a:r>
            <a:endParaRPr lang="en-US" altLang="ja-JP" sz="2400" kern="0" dirty="0" smtClean="0">
              <a:solidFill>
                <a:srgbClr val="000000"/>
              </a:solidFill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ja-JP" altLang="en-US" sz="2400" kern="0" dirty="0" smtClean="0">
                <a:solidFill>
                  <a:srgbClr val="000000"/>
                </a:solidFill>
              </a:rPr>
              <a:t>データフローを追いたい変数を指定し，検索する</a:t>
            </a:r>
            <a:endParaRPr lang="en-US" altLang="ja-JP" sz="2400" kern="0" dirty="0" smtClean="0">
              <a:solidFill>
                <a:srgbClr val="00000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204376" y="2019701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ja-JP" sz="2400" kern="0" dirty="0" smtClean="0">
                <a:solidFill>
                  <a:srgbClr val="000000"/>
                </a:solidFill>
              </a:rPr>
              <a:t>API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 と </a:t>
            </a:r>
            <a:r>
              <a:rPr lang="en-US" altLang="ja-JP" sz="2400" kern="0" dirty="0" smtClean="0">
                <a:solidFill>
                  <a:srgbClr val="000000"/>
                </a:solidFill>
              </a:rPr>
              <a:t>(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クライアントサイドの</a:t>
            </a:r>
            <a:r>
              <a:rPr lang="en-US" altLang="ja-JP" sz="2400" kern="0" dirty="0" smtClean="0">
                <a:solidFill>
                  <a:srgbClr val="000000"/>
                </a:solidFill>
              </a:rPr>
              <a:t>)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変数の関係</a:t>
            </a:r>
            <a:endParaRPr lang="en-US" altLang="ja-JP" sz="2400" kern="0" dirty="0">
              <a:solidFill>
                <a:srgbClr val="00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92648" y="4983252"/>
            <a:ext cx="1367724" cy="36516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53806" y="4948311"/>
            <a:ext cx="1343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+mj-ea"/>
                <a:ea typeface="+mj-ea"/>
              </a:rPr>
              <a:t>アプローチ</a:t>
            </a:r>
          </a:p>
        </p:txBody>
      </p:sp>
      <p:sp>
        <p:nvSpPr>
          <p:cNvPr id="17" name="スライド番号プレースホルダー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815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検索クエリの仕様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/>
          <a:lstStyle/>
          <a:p>
            <a:r>
              <a:rPr kumimoji="1" lang="ja-JP" altLang="en-US" dirty="0" smtClean="0"/>
              <a:t>基本は検索対象となるプログラミング言語のトークン列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これだけを用いて検索するとタイプ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のクローン</a:t>
            </a:r>
            <a:r>
              <a:rPr lang="ja-JP" altLang="en-US" dirty="0" smtClean="0"/>
              <a:t>検出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特殊なトークン </a:t>
            </a:r>
            <a:r>
              <a:rPr lang="en-US" altLang="ja-JP" dirty="0" smtClean="0"/>
              <a:t>(</a:t>
            </a:r>
            <a:r>
              <a:rPr lang="ja-JP" altLang="en-US" dirty="0" smtClean="0"/>
              <a:t>ワイルドカード</a:t>
            </a:r>
            <a:r>
              <a:rPr lang="en-US" altLang="ja-JP" dirty="0" smtClean="0"/>
              <a:t>)</a:t>
            </a:r>
            <a:r>
              <a:rPr lang="ja-JP" altLang="en-US" dirty="0" smtClean="0"/>
              <a:t> を追加</a:t>
            </a:r>
            <a:endParaRPr lang="en-US" altLang="ja-JP" dirty="0" smtClean="0"/>
          </a:p>
          <a:p>
            <a:pPr lvl="1"/>
            <a:r>
              <a:rPr lang="en-US" altLang="ja-JP" b="1" kern="1200" dirty="0">
                <a:solidFill>
                  <a:srgbClr val="000000"/>
                </a:solidFill>
                <a:latin typeface="Consolas"/>
                <a:cs typeface="+mn-cs"/>
              </a:rPr>
              <a:t>$</a:t>
            </a:r>
            <a:r>
              <a:rPr lang="ja-JP" altLang="en-US" dirty="0" smtClean="0"/>
              <a:t>変数</a:t>
            </a:r>
            <a:endParaRPr lang="en-US" altLang="ja-JP" dirty="0" smtClean="0"/>
          </a:p>
          <a:p>
            <a:pPr lvl="1"/>
            <a:r>
              <a:rPr lang="en-US" altLang="ja-JP" dirty="0"/>
              <a:t> _ (</a:t>
            </a:r>
            <a:r>
              <a:rPr lang="ja-JP" altLang="en-US" dirty="0" smtClean="0"/>
              <a:t>アンダースコア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b="1" kern="1200" dirty="0">
                <a:solidFill>
                  <a:srgbClr val="000000"/>
                </a:solidFill>
                <a:latin typeface="Consolas"/>
                <a:cs typeface="+mn-cs"/>
              </a:rPr>
              <a:t>??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検索クエリはコードを直感的に抽象化したものなので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「データフロー」を意識しなくても書ける</a:t>
            </a:r>
            <a:r>
              <a:rPr lang="en-US" altLang="ja-JP" dirty="0" smtClean="0"/>
              <a:t>(</a:t>
            </a:r>
            <a:r>
              <a:rPr lang="ja-JP" altLang="en-US" dirty="0" smtClean="0"/>
              <a:t>はず</a:t>
            </a:r>
            <a:r>
              <a:rPr lang="en-US" altLang="ja-JP" dirty="0" smtClean="0"/>
              <a:t>)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743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特殊トークン</a:t>
            </a:r>
            <a:r>
              <a:rPr kumimoji="1" lang="ja-JP" altLang="en-US" dirty="0" smtClean="0"/>
              <a:t>①：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$</a:t>
            </a:r>
            <a:r>
              <a:rPr kumimoji="1" lang="ja-JP" altLang="en-US" dirty="0" smtClean="0"/>
              <a:t>変数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85096" y="3532007"/>
            <a:ext cx="3814896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$a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 smtClean="0">
                <a:latin typeface="Consolas"/>
              </a:rPr>
              <a:t>stmt.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latin typeface="Consola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/>
          <a:lstStyle/>
          <a:p>
            <a:r>
              <a:rPr lang="en-US" altLang="ja-JP" b="1" kern="1200" dirty="0" smtClean="0">
                <a:solidFill>
                  <a:srgbClr val="000000"/>
                </a:solidFill>
                <a:latin typeface="Consolas"/>
              </a:rPr>
              <a:t>$</a:t>
            </a:r>
            <a:r>
              <a:rPr kumimoji="1" lang="ja-JP" altLang="en-US" dirty="0" smtClean="0"/>
              <a:t> </a:t>
            </a:r>
            <a:r>
              <a:rPr lang="ja-JP" altLang="en-US" dirty="0"/>
              <a:t>か</a:t>
            </a:r>
            <a:r>
              <a:rPr kumimoji="1" lang="ja-JP" altLang="en-US" dirty="0" smtClean="0"/>
              <a:t>ら始まる識別子名</a:t>
            </a:r>
            <a:endParaRPr kumimoji="1" lang="en-US" altLang="ja-JP" dirty="0" smtClean="0"/>
          </a:p>
          <a:p>
            <a:r>
              <a:rPr kumimoji="1" lang="ja-JP" altLang="en-US" dirty="0" smtClean="0"/>
              <a:t>任意の</a:t>
            </a:r>
            <a:r>
              <a:rPr kumimoji="1" lang="en-US" altLang="ja-JP" dirty="0" smtClean="0"/>
              <a:t>1</a:t>
            </a:r>
            <a:r>
              <a:rPr kumimoji="1" lang="ja-JP" altLang="en-US" dirty="0" err="1" smtClean="0"/>
              <a:t>つの識</a:t>
            </a:r>
            <a:r>
              <a:rPr kumimoji="1" lang="ja-JP" altLang="en-US" dirty="0" smtClean="0"/>
              <a:t>別子名にマッチ</a:t>
            </a:r>
            <a:endParaRPr kumimoji="1" lang="en-US" altLang="ja-JP" dirty="0" smtClean="0"/>
          </a:p>
          <a:p>
            <a:r>
              <a:rPr lang="ja-JP" altLang="en-US" dirty="0" smtClean="0"/>
              <a:t>データフローを追いたい変数に使用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2736359" y="4350684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23975" y="3186477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検索クエリ①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282380" y="391130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検索結果①</a:t>
            </a:r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704875" y="5040761"/>
            <a:ext cx="3075037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$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sb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new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StringBuilder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();</a:t>
            </a:r>
            <a:endParaRPr lang="en-US" altLang="ja-JP" sz="1600" b="1" dirty="0">
              <a:latin typeface="Consola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75856" y="5776322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StringBuilder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sb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= new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StringBuilder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();</a:t>
            </a:r>
            <a:endParaRPr lang="en-US" altLang="ja-JP" sz="1600" b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2736359" y="5789389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743754" y="4695231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検索クエリ②</a:t>
            </a: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3242712" y="542005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検索結果②</a:t>
            </a:r>
            <a:endParaRPr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3275856" y="4284770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chemeClr val="bg2"/>
                </a:solidFill>
                <a:latin typeface="Consolas"/>
              </a:rPr>
              <a:t>(...);</a:t>
            </a:r>
            <a:endParaRPr lang="en-US" altLang="ja-JP" sz="1600" b="1" dirty="0">
              <a:solidFill>
                <a:schemeClr val="bg2"/>
              </a:solidFill>
              <a:latin typeface="Consolas"/>
            </a:endParaRPr>
          </a:p>
        </p:txBody>
      </p:sp>
      <p:sp>
        <p:nvSpPr>
          <p:cNvPr id="15" name="四角形吹き出し 14"/>
          <p:cNvSpPr/>
          <p:nvPr/>
        </p:nvSpPr>
        <p:spPr>
          <a:xfrm>
            <a:off x="5868144" y="3431204"/>
            <a:ext cx="2251640" cy="540160"/>
          </a:xfrm>
          <a:prstGeom prst="wedgeRectCallout">
            <a:avLst>
              <a:gd name="adj1" fmla="val 12320"/>
              <a:gd name="adj2" fmla="val 96899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出力は行単位とする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713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特殊トークン</a:t>
            </a:r>
            <a:r>
              <a:rPr kumimoji="1" lang="ja-JP" altLang="en-US" dirty="0" smtClean="0"/>
              <a:t>②：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_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77511" y="3472940"/>
            <a:ext cx="3462441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smtClean="0">
                <a:latin typeface="Consolas"/>
              </a:rPr>
              <a:t>$a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_</a:t>
            </a:r>
            <a:r>
              <a:rPr lang="en-US" altLang="ja-JP" sz="1600" b="1" dirty="0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latin typeface="Consola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24744"/>
          </a:xfrm>
        </p:spPr>
        <p:txBody>
          <a:bodyPr/>
          <a:lstStyle/>
          <a:p>
            <a:r>
              <a:rPr kumimoji="1" lang="ja-JP" altLang="en-US" dirty="0" smtClean="0"/>
              <a:t>任意の識別子名</a:t>
            </a:r>
            <a:r>
              <a:rPr kumimoji="1" lang="en-US" altLang="ja-JP" dirty="0" smtClean="0"/>
              <a:t>or</a:t>
            </a:r>
            <a:r>
              <a:rPr kumimoji="1" lang="ja-JP" altLang="en-US" dirty="0" smtClean="0"/>
              <a:t>括弧の対応が取れたトークン列にマッチ</a:t>
            </a:r>
            <a:endParaRPr kumimoji="1" lang="en-US" altLang="ja-JP" dirty="0" smtClean="0"/>
          </a:p>
          <a:p>
            <a:r>
              <a:rPr lang="ja-JP" altLang="en-US" dirty="0" smtClean="0"/>
              <a:t>データフローに興味がない変数に使用</a:t>
            </a:r>
            <a:endParaRPr kumimoji="1" lang="en-US" altLang="ja-JP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3268271" y="4383998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stmt</a:t>
            </a:r>
            <a:r>
              <a:rPr lang="en-US" altLang="ja-JP" sz="1600" b="1" dirty="0" err="1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(...);</a:t>
            </a:r>
          </a:p>
        </p:txBody>
      </p:sp>
      <p:sp>
        <p:nvSpPr>
          <p:cNvPr id="6" name="右矢印 5"/>
          <p:cNvSpPr/>
          <p:nvPr/>
        </p:nvSpPr>
        <p:spPr>
          <a:xfrm>
            <a:off x="2657731" y="4397065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16390" y="3127410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268271" y="402773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検索結果①</a:t>
            </a:r>
            <a:endParaRPr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268271" y="5232975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getS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tmt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()</a:t>
            </a:r>
            <a:r>
              <a:rPr lang="en-US" altLang="ja-JP" sz="1600" b="1" dirty="0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(...);</a:t>
            </a:r>
          </a:p>
        </p:txBody>
      </p:sp>
      <p:sp>
        <p:nvSpPr>
          <p:cNvPr id="16" name="右矢印 15"/>
          <p:cNvSpPr/>
          <p:nvPr/>
        </p:nvSpPr>
        <p:spPr>
          <a:xfrm>
            <a:off x="2657731" y="5246042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253755" y="487671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検索結果</a:t>
            </a:r>
            <a:r>
              <a:rPr lang="ja-JP" altLang="en-US" dirty="0" smtClean="0"/>
              <a:t>②</a:t>
            </a:r>
            <a:endParaRPr lang="ja-JP" altLang="en-US" dirty="0"/>
          </a:p>
        </p:txBody>
      </p:sp>
      <p:sp>
        <p:nvSpPr>
          <p:cNvPr id="19" name="スライド番号プレースホルダー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52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特殊</a:t>
            </a:r>
            <a:r>
              <a:rPr lang="ja-JP" altLang="en-US" dirty="0" smtClean="0"/>
              <a:t>トークン③</a:t>
            </a:r>
            <a:r>
              <a:rPr kumimoji="1" lang="ja-JP" altLang="en-US" dirty="0" smtClean="0"/>
              <a:t>：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??</a:t>
            </a:r>
            <a:endParaRPr lang="ja-JP" altLang="en-US" b="1" kern="1200" dirty="0">
              <a:solidFill>
                <a:srgbClr val="000000"/>
              </a:solidFill>
              <a:latin typeface="Consolas"/>
              <a:ea typeface="+mn-ea"/>
              <a:cs typeface="+mn-cs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5" y="3356992"/>
            <a:ext cx="2304256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$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a = _.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??</a:t>
            </a:r>
            <a:endParaRPr lang="en-US" altLang="ja-JP" sz="1600" b="1" dirty="0">
              <a:solidFill>
                <a:srgbClr val="C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$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a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95238"/>
          </a:xfrm>
        </p:spPr>
        <p:txBody>
          <a:bodyPr/>
          <a:lstStyle/>
          <a:p>
            <a:r>
              <a:rPr lang="ja-JP" altLang="en-US" dirty="0" smtClean="0"/>
              <a:t>任意長のトークン列にマッチ</a:t>
            </a:r>
            <a:endParaRPr lang="en-US" altLang="ja-JP" dirty="0" smtClean="0"/>
          </a:p>
          <a:p>
            <a:r>
              <a:rPr lang="ja-JP" altLang="en-US" dirty="0"/>
              <a:t>ただし</a:t>
            </a:r>
            <a:r>
              <a:rPr lang="ja-JP" altLang="en-US" dirty="0" smtClean="0"/>
              <a:t>，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dirty="0" smtClean="0"/>
              <a:t>変数のスコープが有効・再代入が行われない範囲</a:t>
            </a:r>
            <a:r>
              <a:rPr lang="en-US" altLang="ja-JP" dirty="0"/>
              <a:t>(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dirty="0"/>
              <a:t>変数の生存区間</a:t>
            </a:r>
            <a:r>
              <a:rPr lang="en-US" altLang="ja-JP" dirty="0"/>
              <a:t>)</a:t>
            </a:r>
            <a:r>
              <a:rPr lang="ja-JP" altLang="en-US" dirty="0" smtClean="0"/>
              <a:t>で最長マッチ </a:t>
            </a:r>
            <a:r>
              <a:rPr lang="en-US" altLang="ja-JP" sz="2000" dirty="0" smtClean="0"/>
              <a:t>(※</a:t>
            </a:r>
            <a:r>
              <a:rPr lang="ja-JP" altLang="en-US" sz="2000" dirty="0"/>
              <a:t>論文版から少し変更済み</a:t>
            </a:r>
            <a:r>
              <a:rPr lang="en-US" altLang="ja-JP" sz="2000" dirty="0"/>
              <a:t>)</a:t>
            </a:r>
            <a:endParaRPr lang="ja-JP" altLang="en-US" sz="2000" dirty="0"/>
          </a:p>
          <a:p>
            <a:endParaRPr lang="en-US" altLang="ja-JP" dirty="0" smtClean="0"/>
          </a:p>
        </p:txBody>
      </p:sp>
      <p:sp>
        <p:nvSpPr>
          <p:cNvPr id="6" name="右矢印 5"/>
          <p:cNvSpPr/>
          <p:nvPr/>
        </p:nvSpPr>
        <p:spPr>
          <a:xfrm>
            <a:off x="2482215" y="4334367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68348" y="2981182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989377" y="387336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</a:t>
            </a:r>
            <a:endParaRPr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2989377" y="4251146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ResultSet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stmt.executeQuery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("SELECT ...");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while (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rs.next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()) {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String commenter 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rs.getString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(2);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String comment 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rs.getString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String date 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rs.getString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(4);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}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();</a:t>
            </a:r>
            <a:endParaRPr lang="ja-JP" altLang="en-US" sz="1600" b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229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1047</TotalTime>
  <Words>1744</Words>
  <Application>Microsoft Office PowerPoint</Application>
  <PresentationFormat>画面に合わせる (4:3)</PresentationFormat>
  <Paragraphs>437</Paragraphs>
  <Slides>22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9" baseType="lpstr">
      <vt:lpstr>HGPｺﾞｼｯｸM</vt:lpstr>
      <vt:lpstr>ＭＳ Ｐゴシック</vt:lpstr>
      <vt:lpstr>Arial</vt:lpstr>
      <vt:lpstr>Calibri</vt:lpstr>
      <vt:lpstr>Cambria Math</vt:lpstr>
      <vt:lpstr>Consolas</vt:lpstr>
      <vt:lpstr>Sel-CoolMetal-white</vt:lpstr>
      <vt:lpstr>プログラミング言語の構造を考慮した API 利用例検索ツール</vt:lpstr>
      <vt:lpstr>研究背景： API の利用</vt:lpstr>
      <vt:lpstr>研究背景：API利用の困難さ</vt:lpstr>
      <vt:lpstr>研究背景：コード例検索</vt:lpstr>
      <vt:lpstr>本研究のアプローチ</vt:lpstr>
      <vt:lpstr>検索クエリの仕様</vt:lpstr>
      <vt:lpstr>特殊トークン①：$変数</vt:lpstr>
      <vt:lpstr>特殊トークン②：_ </vt:lpstr>
      <vt:lpstr>特殊トークン③：??</vt:lpstr>
      <vt:lpstr>?? のマッチする区間</vt:lpstr>
      <vt:lpstr>アルゴリズム</vt:lpstr>
      <vt:lpstr>(手順1) NFA の構築</vt:lpstr>
      <vt:lpstr>(手順2) NFA へのマッチング</vt:lpstr>
      <vt:lpstr>(手順2) 状態遷移の詳細</vt:lpstr>
      <vt:lpstr>(手順3) 検索結果を出力</vt:lpstr>
      <vt:lpstr>アルゴリズムの枝狩り</vt:lpstr>
      <vt:lpstr>ケーススタディ</vt:lpstr>
      <vt:lpstr>[シナリオ1] インスタンスの操作方法の検索</vt:lpstr>
      <vt:lpstr>[シナリオ2] インスタンスの生成方法の検索</vt:lpstr>
      <vt:lpstr>ケーススタディの考察</vt:lpstr>
      <vt:lpstr>今後の方針 (実装中)</vt:lpstr>
      <vt:lpstr>まとめ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第1回中間報告 (仮タイトル) データフローを考慮したコード例検索 </dc:title>
  <dc:creator>t-keita</dc:creator>
  <cp:lastModifiedBy>Takenouchi Keita</cp:lastModifiedBy>
  <cp:revision>841</cp:revision>
  <cp:lastPrinted>2016-11-30T06:28:02Z</cp:lastPrinted>
  <dcterms:created xsi:type="dcterms:W3CDTF">2016-11-21T06:06:36Z</dcterms:created>
  <dcterms:modified xsi:type="dcterms:W3CDTF">2016-12-02T02:30:50Z</dcterms:modified>
</cp:coreProperties>
</file>