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90" r:id="rId2"/>
    <p:sldId id="391" r:id="rId3"/>
    <p:sldId id="392" r:id="rId4"/>
    <p:sldId id="393" r:id="rId5"/>
    <p:sldId id="404" r:id="rId6"/>
    <p:sldId id="397" r:id="rId7"/>
    <p:sldId id="418" r:id="rId8"/>
    <p:sldId id="402" r:id="rId9"/>
    <p:sldId id="428" r:id="rId10"/>
    <p:sldId id="422" r:id="rId11"/>
    <p:sldId id="405" r:id="rId12"/>
    <p:sldId id="410" r:id="rId13"/>
    <p:sldId id="412" r:id="rId14"/>
    <p:sldId id="414" r:id="rId15"/>
    <p:sldId id="406" r:id="rId16"/>
    <p:sldId id="407" r:id="rId17"/>
    <p:sldId id="427" r:id="rId18"/>
    <p:sldId id="423" r:id="rId19"/>
    <p:sldId id="424" r:id="rId20"/>
    <p:sldId id="426" r:id="rId21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ya-u" initials="n" lastIdx="1" clrIdx="0">
    <p:extLst>
      <p:ext uri="{19B8F6BF-5375-455C-9EA6-DF929625EA0E}">
        <p15:presenceInfo xmlns:p15="http://schemas.microsoft.com/office/powerpoint/2012/main" userId="naoya-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2F2F2"/>
    <a:srgbClr val="D0D0F0"/>
    <a:srgbClr val="FEFAB0"/>
    <a:srgbClr val="FFCCFF"/>
    <a:srgbClr val="1E1E94"/>
    <a:srgbClr val="C4FCC4"/>
    <a:srgbClr val="CCF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72598" autoAdjust="0"/>
  </p:normalViewPr>
  <p:slideViewPr>
    <p:cSldViewPr>
      <p:cViewPr varScale="1">
        <p:scale>
          <a:sx n="82" d="100"/>
          <a:sy n="82" d="100"/>
        </p:scale>
        <p:origin x="27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152" y="90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144" y="3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E1A6737C-A36E-47B5-B8AC-845C14DD2938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36125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144" y="9436125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4354AF2D-5BD1-4CFA-A935-A633F22EDA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77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4" y="3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6F8B76A3-D006-41E9-8660-69496B4256DE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36125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4" y="9436125"/>
            <a:ext cx="2947723" cy="49672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11CF30C3-D05B-43E8-954D-F1611C1D7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2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72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8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7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10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487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4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31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68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たくさんの候補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014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 haven't researched it is good or bad for developers yet.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759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55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423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6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9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53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5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92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30C3-D05B-43E8-954D-F1611C1D7AF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9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Software Engineering Laboratory, Department of Computer Science, Graduate School of Information Science and Technology, Osaka University</a:t>
            </a:r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8412-48EE-495C-B5AE-CC6B4ED049A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1A01-6F5B-435A-876D-5B19696A470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098B-8BF5-4112-8D8F-78CF84E4D63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2C06C-D88A-45C2-8F11-D5D0D799DE5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1AE6-A2BC-48DD-B024-26AD27C7164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2A393-EE35-4735-A654-15ECD32DE81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3881-4135-4882-9878-2D2DD5384E9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AED3-810C-4C82-BE0C-1B2DEBF36A5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F4CD-9944-4D11-A96B-4B63470DA47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FACD-B3B9-448D-B90B-8B6B185BB1A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 smtClean="0"/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E4426E-677C-4D9B-B3D8-E2C67464CA6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l.ist.osaka-u.ac.jp/people/naoya-u/c-JRefRe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19256" cy="1830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c-</a:t>
            </a:r>
            <a:r>
              <a:rPr lang="en-US" altLang="ja-JP" sz="3100" dirty="0" err="1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JRefRec</a:t>
            </a:r>
            <a: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: </a:t>
            </a:r>
            <a:b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</a:br>
            <a: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Change-Based Identification of </a:t>
            </a:r>
            <a:b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</a:br>
            <a:r>
              <a:rPr lang="en-US" altLang="ja-JP" sz="3100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Move Method refactoring Opportunities</a:t>
            </a:r>
            <a:endParaRPr kumimoji="1" lang="ja-JP" altLang="en-US" sz="3100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2756" y="3501008"/>
            <a:ext cx="6688832" cy="2520280"/>
          </a:xfrm>
        </p:spPr>
        <p:txBody>
          <a:bodyPr/>
          <a:lstStyle/>
          <a:p>
            <a:r>
              <a:rPr lang="en-US" altLang="ja-JP" u="sng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Naoya</a:t>
            </a:r>
            <a:r>
              <a:rPr lang="en-US" altLang="ja-JP" u="sng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Ujihara</a:t>
            </a:r>
            <a:r>
              <a:rPr lang="en-US" altLang="ja-JP" u="sng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, Ali Ouni</a:t>
            </a:r>
            <a:r>
              <a:rPr lang="en-US" altLang="ja-JP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2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, </a:t>
            </a:r>
          </a:p>
          <a:p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Takashi Ishio</a:t>
            </a:r>
            <a:r>
              <a:rPr lang="en-US" altLang="ja-JP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, </a:t>
            </a:r>
            <a:r>
              <a:rPr lang="en-US" altLang="ja-JP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Katsuro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Inoue</a:t>
            </a:r>
            <a:r>
              <a:rPr lang="en-US" altLang="ja-JP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</a:t>
            </a:r>
            <a:endParaRPr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endParaRPr lang="en-US" altLang="ja-JP" baseline="30000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r>
              <a:rPr lang="en-US" altLang="ja-JP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</a:t>
            </a:r>
            <a:r>
              <a:rPr kumimoji="1"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Osaka University, Japan</a:t>
            </a:r>
          </a:p>
          <a:p>
            <a:r>
              <a:rPr lang="en-US" altLang="ja-JP" baseline="30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2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United Arab Emirates University, UAE </a:t>
            </a:r>
            <a:endParaRPr kumimoji="1" lang="ja-JP" altLang="en-US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Demo scenario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8524"/>
          </a:xfrm>
        </p:spPr>
        <p:txBody>
          <a:bodyPr/>
          <a:lstStyle/>
          <a:p>
            <a:r>
              <a:rPr kumimoji="1"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 change task for JFreeChart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 class </a:t>
            </a:r>
            <a:r>
              <a:rPr lang="en-US" altLang="ja-JP" dirty="0" smtClean="0">
                <a:solidFill>
                  <a:srgbClr val="0070C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org.jfree.chart.axis.AxisLabelLocation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is created.</a:t>
            </a:r>
          </a:p>
          <a:p>
            <a:pPr lvl="2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The new class has 5 fields and 5 methods.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 existing class</a:t>
            </a:r>
            <a:r>
              <a:rPr kumimoji="1"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org.jfree.chart.axis.Axis 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is modified.</a:t>
            </a:r>
            <a:endParaRPr kumimoji="1" lang="en-US" altLang="ja-JP" dirty="0" smtClean="0">
              <a:solidFill>
                <a:srgbClr val="0070C0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 marL="1314450" lvl="2" indent="-457200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 field and 6 methods are added.</a:t>
            </a:r>
          </a:p>
          <a:p>
            <a:pPr marL="1314450" lvl="2" indent="-457200"/>
            <a:r>
              <a:rPr kumimoji="1"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2 methods are modified.</a:t>
            </a:r>
          </a:p>
          <a:p>
            <a:pPr lvl="1"/>
            <a:endParaRPr lang="en-US" altLang="ja-JP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24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Demonstration</a:t>
            </a:r>
            <a:endParaRPr kumimoji="1" lang="ja-JP" altLang="en-US" dirty="0">
              <a:solidFill>
                <a:schemeClr val="tx1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r="48913" b="59667"/>
          <a:stretch/>
        </p:blipFill>
        <p:spPr>
          <a:xfrm>
            <a:off x="1043608" y="1630933"/>
            <a:ext cx="7247441" cy="446449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2"/>
          <a:stretch/>
        </p:blipFill>
        <p:spPr>
          <a:xfrm>
            <a:off x="723914" y="4376267"/>
            <a:ext cx="7966558" cy="171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6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Demonstration</a:t>
            </a:r>
            <a:endParaRPr kumimoji="1" lang="ja-JP" altLang="en-US" dirty="0">
              <a:solidFill>
                <a:schemeClr val="tx1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8" y="1600200"/>
            <a:ext cx="7287784" cy="4525962"/>
          </a:xfr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8" y="1601589"/>
            <a:ext cx="7287784" cy="4525963"/>
          </a:xfrm>
          <a:prstGeom prst="rect">
            <a:avLst/>
          </a:prstGeom>
        </p:spPr>
      </p:pic>
      <p:pic>
        <p:nvPicPr>
          <p:cNvPr id="12" name="コンテンツ プレースホルダ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4"/>
          <a:stretch/>
        </p:blipFill>
        <p:spPr bwMode="auto">
          <a:xfrm>
            <a:off x="928108" y="4653831"/>
            <a:ext cx="7287784" cy="147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7" y="2564904"/>
            <a:ext cx="3250253" cy="3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Demonstration</a:t>
            </a:r>
            <a:endParaRPr kumimoji="1" lang="ja-JP" altLang="en-US" dirty="0">
              <a:solidFill>
                <a:schemeClr val="tx1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4" y="1600199"/>
            <a:ext cx="7287784" cy="4525963"/>
          </a:xfr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4" y="1600198"/>
            <a:ext cx="7287784" cy="452596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4"/>
          <a:stretch/>
        </p:blipFill>
        <p:spPr>
          <a:xfrm>
            <a:off x="956624" y="4653136"/>
            <a:ext cx="7287784" cy="14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6" y="1648216"/>
            <a:ext cx="7632848" cy="47402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Demonstration</a:t>
            </a:r>
            <a:endParaRPr kumimoji="1" lang="ja-JP" altLang="en-US" dirty="0">
              <a:solidFill>
                <a:schemeClr val="tx1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14</a:t>
            </a:fld>
            <a:endParaRPr lang="en-US" altLang="ja-JP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6" y="1642429"/>
            <a:ext cx="7632848" cy="4740259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26" y="2155742"/>
            <a:ext cx="5795236" cy="38546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3" y="1648216"/>
            <a:ext cx="7623530" cy="47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E</a:t>
            </a:r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xperiment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Target systems: JUnit, </a:t>
            </a:r>
            <a:r>
              <a:rPr lang="en-US" altLang="ja-JP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JFreeChart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and </a:t>
            </a:r>
            <a:r>
              <a:rPr lang="en-US" altLang="ja-JP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JMeter</a:t>
            </a:r>
            <a:endParaRPr lang="en-US" altLang="ja-JP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We </a:t>
            </a:r>
            <a:r>
              <a:rPr lang="en-US" altLang="ja-JP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manually 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injected Feature </a:t>
            </a:r>
            <a:r>
              <a:rPr lang="en-US" altLang="ja-JP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Envy instances and 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used our tool and </a:t>
            </a:r>
            <a:r>
              <a:rPr lang="en-US" altLang="ja-JP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JDeodorant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to remove them.</a:t>
            </a:r>
          </a:p>
          <a:p>
            <a:endParaRPr kumimoji="1" lang="en-US" altLang="ja-JP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endParaRPr kumimoji="1" lang="ja-JP" altLang="en-US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15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85411"/>
              </p:ext>
            </p:extLst>
          </p:nvPr>
        </p:nvGraphicFramePr>
        <p:xfrm>
          <a:off x="2527033" y="4902027"/>
          <a:ext cx="5616624" cy="12241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c-</a:t>
                      </a:r>
                      <a:r>
                        <a:rPr kumimoji="1" lang="en-US" altLang="ja-JP" dirty="0" err="1" smtClean="0"/>
                        <a:t>JRefRec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JDedotrant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45795"/>
              </p:ext>
            </p:extLst>
          </p:nvPr>
        </p:nvGraphicFramePr>
        <p:xfrm>
          <a:off x="2537297" y="3306921"/>
          <a:ext cx="5616624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c-</a:t>
                      </a:r>
                      <a:r>
                        <a:rPr kumimoji="1" lang="en-US" altLang="ja-JP" dirty="0" err="1" smtClean="0"/>
                        <a:t>JRefRec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JDeodorant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79512" y="367851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Detect Feature Envy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657" y="5190928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Identify move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method refactoring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7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Summary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We proposed a move method refactoring recommendation tool based on a change task.</a:t>
            </a:r>
          </a:p>
          <a:p>
            <a:pPr marL="457200" lvl="1" indent="0">
              <a:buNone/>
            </a:pPr>
            <a:r>
              <a:rPr lang="en-US" altLang="ja-JP" sz="2000" dirty="0">
                <a:latin typeface="Noto Sans CJK JP Medium" panose="020B0600000000000000" pitchFamily="34" charset="-128"/>
                <a:ea typeface="Noto Sans CJK JP Medium" panose="020B0600000000000000" pitchFamily="34" charset="-128"/>
                <a:hlinkClick r:id="rId3"/>
              </a:rPr>
              <a:t>http://sel.ist.osaka-u.ac.jp/people/naoya-u/c-JRefRec</a:t>
            </a:r>
            <a:r>
              <a:rPr lang="en-US" altLang="ja-JP" sz="20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  <a:hlinkClick r:id="rId3"/>
              </a:rPr>
              <a:t>/</a:t>
            </a:r>
            <a:endParaRPr lang="en-US" altLang="ja-JP" sz="2000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Empirical evaluation on 3 open source projects</a:t>
            </a:r>
          </a:p>
          <a:p>
            <a:pPr lvl="1" fontAlgn="t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Precision </a:t>
            </a:r>
            <a:r>
              <a:rPr lang="en-US" altLang="ja-JP" b="1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0.42 </a:t>
            </a:r>
          </a:p>
          <a:p>
            <a:pPr lvl="1" fontAlgn="t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Recall </a:t>
            </a:r>
            <a:r>
              <a:rPr lang="en-US" altLang="ja-JP" b="1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0.68</a:t>
            </a:r>
          </a:p>
          <a:p>
            <a:pPr fontAlgn="t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Future work</a:t>
            </a:r>
            <a:endParaRPr lang="en-US" altLang="ja-JP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 lvl="1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Conduct an empirical study in real world scenarios and get more feedback</a:t>
            </a:r>
          </a:p>
          <a:p>
            <a:pPr lvl="1"/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Extend our tool to support more code smell and refactoring operations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7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23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Why did </a:t>
            </a:r>
            <a:r>
              <a:rPr lang="en-US" altLang="ja-JP" dirty="0" smtClean="0"/>
              <a:t>our tool </a:t>
            </a:r>
            <a:r>
              <a:rPr lang="en-US" altLang="ja-JP" dirty="0"/>
              <a:t>get better results than existing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 some case, </a:t>
            </a:r>
            <a:r>
              <a:rPr lang="en-US" altLang="ja-JP" dirty="0" err="1"/>
              <a:t>JDeodorant</a:t>
            </a:r>
            <a:r>
              <a:rPr lang="en-US" altLang="ja-JP" dirty="0"/>
              <a:t> recommended no move method refactoring candidates for the classes related to the change task</a:t>
            </a:r>
            <a:r>
              <a:rPr lang="en-US" altLang="ja-JP" dirty="0" smtClean="0"/>
              <a:t>.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r>
              <a:rPr lang="en-US" altLang="ja-JP" dirty="0" smtClean="0"/>
              <a:t>(In many case, our </a:t>
            </a:r>
            <a:r>
              <a:rPr lang="en-US" altLang="ja-JP" dirty="0"/>
              <a:t>tool recommended some move method refactoring candidates for </a:t>
            </a:r>
            <a:r>
              <a:rPr lang="en-US" altLang="ja-JP" dirty="0" smtClean="0"/>
              <a:t>the </a:t>
            </a:r>
            <a:r>
              <a:rPr lang="en-US" altLang="ja-JP" dirty="0"/>
              <a:t>method</a:t>
            </a:r>
            <a:r>
              <a:rPr lang="en-US" altLang="ja-JP" dirty="0" smtClean="0"/>
              <a:t>.)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2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is the difference with the existing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Our tool supports refactoring activity during a software change task by showing structural metrics of classes related to the task and recommending only local move method refactoring candidates.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7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 flipV="1">
            <a:off x="209960" y="1772816"/>
            <a:ext cx="8712968" cy="41764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Background: Refactoring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3580" y="4736110"/>
            <a:ext cx="8465727" cy="6347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It is easy </a:t>
            </a:r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to understand 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and change the methods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262825"/>
            <a:ext cx="1150938" cy="288925"/>
          </a:xfrm>
        </p:spPr>
        <p:txBody>
          <a:bodyPr/>
          <a:lstStyle/>
          <a:p>
            <a:fld id="{23EC098B-8BF5-4112-8D8F-78CF84E4D63E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14" name="正方形/長方形 13"/>
          <p:cNvSpPr/>
          <p:nvPr/>
        </p:nvSpPr>
        <p:spPr>
          <a:xfrm>
            <a:off x="2267744" y="317819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+mj-ea"/>
                <a:ea typeface="+mj-ea"/>
              </a:rPr>
              <a:t>class2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67744" y="3511890"/>
            <a:ext cx="136815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267744" y="3691910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+mn-ea"/>
              </a:rPr>
              <a:t>method2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305931" y="3329476"/>
            <a:ext cx="786532" cy="54006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9552" y="317819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+mj-ea"/>
                <a:ea typeface="+mj-ea"/>
              </a:rPr>
              <a:t>class1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39552" y="3511890"/>
            <a:ext cx="136815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39552" y="3691910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+mn-ea"/>
              </a:rPr>
              <a:t>method1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 flipH="1">
            <a:off x="2114756" y="2343886"/>
            <a:ext cx="537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Move method refactoring</a:t>
            </a:r>
            <a:endParaRPr lang="ja-JP" altLang="en-US" sz="3200" b="1" dirty="0">
              <a:ln w="0">
                <a:noFill/>
              </a:ln>
              <a:solidFill>
                <a:schemeClr val="accent6">
                  <a:lumMod val="7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17753" y="3815183"/>
            <a:ext cx="594007" cy="1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1763688" y="3937767"/>
            <a:ext cx="5940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329240" y="314945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+mj-ea"/>
                <a:ea typeface="+mj-ea"/>
              </a:rPr>
              <a:t>class2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329240" y="3483150"/>
            <a:ext cx="136815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329240" y="3663169"/>
            <a:ext cx="1368152" cy="701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+mn-ea"/>
              </a:rPr>
              <a:t>method2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+mn-ea"/>
              </a:rPr>
              <a:t>method1</a:t>
            </a:r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623045" y="317819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+mj-ea"/>
                <a:ea typeface="+mj-ea"/>
              </a:rPr>
              <a:t>class1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623045" y="3511890"/>
            <a:ext cx="136815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623045" y="3691910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曲線コネクタ 81"/>
          <p:cNvCxnSpPr/>
          <p:nvPr/>
        </p:nvCxnSpPr>
        <p:spPr>
          <a:xfrm rot="10800000" flipV="1">
            <a:off x="7439620" y="3879796"/>
            <a:ext cx="12700" cy="270030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曲線コネクタ 85"/>
          <p:cNvCxnSpPr/>
          <p:nvPr/>
        </p:nvCxnSpPr>
        <p:spPr>
          <a:xfrm flipV="1">
            <a:off x="8591748" y="3879889"/>
            <a:ext cx="12700" cy="270030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much candidate is recommended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It depends on the number of files to be </a:t>
            </a:r>
            <a:r>
              <a:rPr lang="en-US" altLang="ja-JP" dirty="0" smtClean="0"/>
              <a:t>modified.</a:t>
            </a:r>
          </a:p>
          <a:p>
            <a:r>
              <a:rPr lang="en-US" altLang="ja-JP" dirty="0" smtClean="0"/>
              <a:t>At each </a:t>
            </a:r>
            <a:r>
              <a:rPr lang="en-US" altLang="ja-JP" dirty="0"/>
              <a:t>commit, 3 to </a:t>
            </a:r>
            <a:r>
              <a:rPr lang="en-US" altLang="ja-JP" dirty="0" smtClean="0"/>
              <a:t>22 </a:t>
            </a:r>
            <a:r>
              <a:rPr lang="en-US" altLang="ja-JP" dirty="0"/>
              <a:t>candidates were </a:t>
            </a:r>
            <a:r>
              <a:rPr lang="en-US" altLang="ja-JP" dirty="0" smtClean="0"/>
              <a:t>recommended in </a:t>
            </a:r>
            <a:r>
              <a:rPr lang="en-US" altLang="ja-JP" dirty="0"/>
              <a:t>our </a:t>
            </a:r>
            <a:r>
              <a:rPr lang="en-US" altLang="ja-JP" dirty="0" smtClean="0"/>
              <a:t>experiment.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75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Existing refactoring recommendation tools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373" y="1959766"/>
            <a:ext cx="8579296" cy="3917506"/>
          </a:xfrm>
        </p:spPr>
        <p:txBody>
          <a:bodyPr/>
          <a:lstStyle/>
          <a:p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Existing refactoring tools recommend ‘global</a:t>
            </a:r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’ refactoring 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solutions</a:t>
            </a:r>
          </a:p>
          <a:p>
            <a:pPr lvl="1"/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Inspecting a resultant list is time-consuming </a:t>
            </a:r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and error-prone</a:t>
            </a:r>
            <a:endParaRPr lang="en-US" altLang="ja-JP" sz="2800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 lvl="1"/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andidates irrelevant </a:t>
            </a:r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to a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</a:t>
            </a:r>
            <a:r>
              <a:rPr lang="en-US" altLang="ja-JP" sz="28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change 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task are not useful</a:t>
            </a:r>
            <a:endParaRPr lang="en-US" altLang="ja-JP" sz="2800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endParaRPr lang="en-US" altLang="ja-JP" sz="2800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38949"/>
            <a:ext cx="2487758" cy="19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 flipV="1">
            <a:off x="574717" y="1705883"/>
            <a:ext cx="7983454" cy="1267486"/>
          </a:xfrm>
          <a:prstGeom prst="roundRect">
            <a:avLst/>
          </a:prstGeom>
          <a:solidFill>
            <a:schemeClr val="bg1"/>
          </a:solidFill>
          <a:ln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The proposed approach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4222" y="2984087"/>
            <a:ext cx="8569777" cy="3167948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kern="12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 eclipse plug-in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analyzes </a:t>
            </a:r>
            <a:r>
              <a:rPr lang="en-US" altLang="ja-JP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source code </a:t>
            </a: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changes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recommends </a:t>
            </a:r>
            <a:r>
              <a:rPr lang="en-US" altLang="ja-JP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refactoring for files related to changes</a:t>
            </a:r>
            <a:endParaRPr lang="en-US" altLang="ja-JP" kern="1200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ja-JP" kern="1200" dirty="0" smtClean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768267" y="1862572"/>
            <a:ext cx="7596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c-</a:t>
            </a:r>
            <a:r>
              <a:rPr lang="en-US" altLang="ja-JP" sz="2800" dirty="0" err="1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JRefRec</a:t>
            </a:r>
            <a:r>
              <a:rPr lang="en-US" altLang="ja-JP" sz="28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: change task based Java Refactoring Recommendation</a:t>
            </a:r>
            <a:endParaRPr lang="en-US" altLang="ja-JP" sz="2800" u="sng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67" y="5037835"/>
            <a:ext cx="1310117" cy="13101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099" y="5037835"/>
            <a:ext cx="1310117" cy="131011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636363" y="6347952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Modified Java Files</a:t>
            </a:r>
            <a:endParaRPr kumimoji="1" lang="ja-JP" altLang="en-US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12" name="左矢印 11"/>
          <p:cNvSpPr/>
          <p:nvPr/>
        </p:nvSpPr>
        <p:spPr>
          <a:xfrm rot="10800000">
            <a:off x="4500600" y="5595068"/>
            <a:ext cx="503448" cy="2824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168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 smtClean="0">
                <a:solidFill>
                  <a:prstClr val="black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Static analysis</a:t>
            </a:r>
            <a:endParaRPr kumimoji="0" lang="ja-JP" altLang="en-US" dirty="0">
              <a:solidFill>
                <a:prstClr val="black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0403" y="4992143"/>
            <a:ext cx="799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We Extract </a:t>
            </a:r>
            <a:r>
              <a:rPr lang="en-US" altLang="ja-JP" sz="24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method </a:t>
            </a:r>
            <a:r>
              <a:rPr lang="en-US" altLang="ja-JP" sz="24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calls </a:t>
            </a:r>
            <a:r>
              <a:rPr lang="en-US" altLang="ja-JP" sz="24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and field </a:t>
            </a:r>
            <a:r>
              <a:rPr lang="en-US" altLang="ja-JP" sz="24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accesses from the source </a:t>
            </a:r>
            <a:r>
              <a:rPr lang="en-US" altLang="ja-JP" sz="2400" dirty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code and </a:t>
            </a:r>
            <a:r>
              <a:rPr lang="en-US" altLang="ja-JP" sz="2400" dirty="0" smtClean="0"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generate a dependency graph.</a:t>
            </a:r>
            <a:endParaRPr kumimoji="1" lang="ja-JP" altLang="en-US" sz="2400" dirty="0"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 flipV="1">
            <a:off x="606003" y="4764495"/>
            <a:ext cx="8225595" cy="124374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1 つの角を切り取った四角形 41"/>
          <p:cNvSpPr/>
          <p:nvPr/>
        </p:nvSpPr>
        <p:spPr>
          <a:xfrm>
            <a:off x="1142222" y="1844824"/>
            <a:ext cx="1240727" cy="1582034"/>
          </a:xfrm>
          <a:prstGeom prst="snip1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88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1 つの角を切り取った四角形 42"/>
          <p:cNvSpPr/>
          <p:nvPr/>
        </p:nvSpPr>
        <p:spPr>
          <a:xfrm>
            <a:off x="1095971" y="1908343"/>
            <a:ext cx="1240727" cy="1582034"/>
          </a:xfrm>
          <a:prstGeom prst="snip1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88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1 つの角を切り取った四角形 43"/>
          <p:cNvSpPr/>
          <p:nvPr/>
        </p:nvSpPr>
        <p:spPr>
          <a:xfrm>
            <a:off x="1040554" y="1973449"/>
            <a:ext cx="1240727" cy="1582034"/>
          </a:xfrm>
          <a:prstGeom prst="snip1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88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97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 panose="020B0500000000000000" pitchFamily="34" charset="-128"/>
              <a:ea typeface="Noto Sans Mono CJK JP Regular" panose="020B0500000000000000" pitchFamily="34" charset="-128"/>
              <a:cs typeface="+mn-c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52099" y="2382146"/>
            <a:ext cx="119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68872"/>
            <a:r>
              <a:rPr lang="en-US" altLang="ja-JP" sz="2400" dirty="0" smtClean="0">
                <a:solidFill>
                  <a:prstClr val="black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Source</a:t>
            </a:r>
          </a:p>
          <a:p>
            <a:pPr algn="ctr" defTabSz="168872"/>
            <a:r>
              <a:rPr lang="en-US" altLang="ja-JP" sz="2400" dirty="0" smtClean="0">
                <a:solidFill>
                  <a:prstClr val="black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code</a:t>
            </a:r>
            <a:endParaRPr lang="en-US" altLang="ja-JP" sz="2400" dirty="0">
              <a:solidFill>
                <a:prstClr val="black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855956" y="2431677"/>
            <a:ext cx="1224136" cy="655198"/>
          </a:xfrm>
          <a:prstGeom prst="rightArrow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232576" y="2659762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584783" y="2338852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439638" y="4135326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247553" y="1894635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444539" y="350100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247553" y="3484682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584783" y="3112544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996925" y="2240819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450932" y="1895881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996925" y="3120886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440607" y="3604233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454830" y="2680852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18" idx="0"/>
            <a:endCxn id="13" idx="4"/>
          </p:cNvCxnSpPr>
          <p:nvPr/>
        </p:nvCxnSpPr>
        <p:spPr>
          <a:xfrm flipV="1">
            <a:off x="4728799" y="2626884"/>
            <a:ext cx="0" cy="485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3" idx="0"/>
            <a:endCxn id="20" idx="4"/>
          </p:cNvCxnSpPr>
          <p:nvPr/>
        </p:nvCxnSpPr>
        <p:spPr>
          <a:xfrm flipH="1" flipV="1">
            <a:off x="5594948" y="2183913"/>
            <a:ext cx="3898" cy="496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7" idx="0"/>
            <a:endCxn id="12" idx="4"/>
          </p:cNvCxnSpPr>
          <p:nvPr/>
        </p:nvCxnSpPr>
        <p:spPr>
          <a:xfrm flipH="1" flipV="1">
            <a:off x="6376592" y="2947794"/>
            <a:ext cx="14977" cy="536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7" idx="2"/>
            <a:endCxn id="16" idx="6"/>
          </p:cNvCxnSpPr>
          <p:nvPr/>
        </p:nvCxnSpPr>
        <p:spPr>
          <a:xfrm flipH="1">
            <a:off x="5732571" y="3628698"/>
            <a:ext cx="514982" cy="16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8" idx="6"/>
            <a:endCxn id="23" idx="2"/>
          </p:cNvCxnSpPr>
          <p:nvPr/>
        </p:nvCxnSpPr>
        <p:spPr>
          <a:xfrm flipV="1">
            <a:off x="4872815" y="2824868"/>
            <a:ext cx="582015" cy="4316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1" idx="0"/>
            <a:endCxn id="19" idx="4"/>
          </p:cNvCxnSpPr>
          <p:nvPr/>
        </p:nvCxnSpPr>
        <p:spPr>
          <a:xfrm flipV="1">
            <a:off x="7140941" y="2528851"/>
            <a:ext cx="0" cy="5920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9" idx="2"/>
            <a:endCxn id="15" idx="6"/>
          </p:cNvCxnSpPr>
          <p:nvPr/>
        </p:nvCxnSpPr>
        <p:spPr>
          <a:xfrm flipH="1" flipV="1">
            <a:off x="6535585" y="2038651"/>
            <a:ext cx="461340" cy="346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7" idx="1"/>
            <a:endCxn id="23" idx="5"/>
          </p:cNvCxnSpPr>
          <p:nvPr/>
        </p:nvCxnSpPr>
        <p:spPr>
          <a:xfrm flipH="1" flipV="1">
            <a:off x="5700681" y="2926703"/>
            <a:ext cx="589053" cy="6001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736426" y="354278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method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735558" y="40946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74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853" y="566804"/>
            <a:ext cx="8218488" cy="675794"/>
          </a:xfrm>
        </p:spPr>
        <p:txBody>
          <a:bodyPr/>
          <a:lstStyle/>
          <a:p>
            <a:pPr lvl="0" defTabSz="168872">
              <a:defRPr/>
            </a:pPr>
            <a:r>
              <a:rPr kumimoji="0" lang="en-US" altLang="ja-JP" smtClean="0">
                <a:solidFill>
                  <a:prstClr val="black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Class State View</a:t>
            </a:r>
            <a:endParaRPr kumimoji="0" lang="ja-JP" altLang="en-US" dirty="0">
              <a:solidFill>
                <a:prstClr val="black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10" name="角丸四角形 9"/>
          <p:cNvSpPr/>
          <p:nvPr/>
        </p:nvSpPr>
        <p:spPr>
          <a:xfrm>
            <a:off x="827584" y="4737249"/>
            <a:ext cx="7776863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8460" y="4973180"/>
            <a:ext cx="743197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Each line shows the numbers of methods, edges, client classes, and dependent classes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.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66333" r="36246" b="9187"/>
          <a:stretch/>
        </p:blipFill>
        <p:spPr>
          <a:xfrm>
            <a:off x="112454" y="1888203"/>
            <a:ext cx="8924042" cy="2195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853" y="566804"/>
            <a:ext cx="8218488" cy="675794"/>
          </a:xfrm>
        </p:spPr>
        <p:txBody>
          <a:bodyPr/>
          <a:lstStyle/>
          <a:p>
            <a:pPr lvl="0" defTabSz="168872">
              <a:defRPr/>
            </a:pPr>
            <a:r>
              <a:rPr kumimoji="0" lang="en-US" altLang="ja-JP" dirty="0" smtClean="0">
                <a:solidFill>
                  <a:prstClr val="black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Class State </a:t>
            </a:r>
            <a:r>
              <a:rPr kumimoji="0" lang="en-US" altLang="ja-JP" dirty="0">
                <a:solidFill>
                  <a:prstClr val="black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V</a:t>
            </a:r>
            <a:r>
              <a:rPr kumimoji="0" lang="en-US" altLang="ja-JP" dirty="0" smtClean="0">
                <a:solidFill>
                  <a:prstClr val="black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iew</a:t>
            </a:r>
            <a:endParaRPr kumimoji="0" lang="ja-JP" altLang="en-US" dirty="0">
              <a:solidFill>
                <a:prstClr val="black"/>
              </a:solidFill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098B-8BF5-4112-8D8F-78CF84E4D63E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10" name="角丸四角形 9"/>
          <p:cNvSpPr/>
          <p:nvPr/>
        </p:nvSpPr>
        <p:spPr>
          <a:xfrm>
            <a:off x="827582" y="3106644"/>
            <a:ext cx="7488832" cy="3148947"/>
          </a:xfrm>
          <a:prstGeom prst="roundRect">
            <a:avLst/>
          </a:prstGeom>
          <a:solidFill>
            <a:schemeClr val="bg1"/>
          </a:solidFill>
          <a:ln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545" y="3342290"/>
            <a:ext cx="7056907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The current task added</a:t>
            </a:r>
          </a:p>
          <a:p>
            <a:pPr marL="914400" lvl="1" indent="-457200">
              <a:buClr>
                <a:schemeClr val="tx1"/>
              </a:buClr>
              <a:buFont typeface="Noto Sans CJK JP Medium" panose="020B0600000000000000" pitchFamily="34" charset="-128"/>
              <a:buChar char="‒"/>
            </a:pPr>
            <a:r>
              <a:rPr lang="en-US" altLang="ja-JP" sz="2400" dirty="0" smtClean="0">
                <a:solidFill>
                  <a:srgbClr val="C0000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6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methods</a:t>
            </a:r>
          </a:p>
          <a:p>
            <a:pPr marL="914400" lvl="1" indent="-457200">
              <a:buClr>
                <a:schemeClr val="tx1"/>
              </a:buClr>
              <a:buFont typeface="Noto Sans CJK JP Medium" panose="020B0600000000000000" pitchFamily="34" charset="-128"/>
              <a:buChar char="‒"/>
            </a:pPr>
            <a:r>
              <a:rPr lang="en-US" altLang="ja-JP" sz="2400" dirty="0" smtClean="0">
                <a:solidFill>
                  <a:srgbClr val="C0000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26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edges</a:t>
            </a:r>
          </a:p>
          <a:p>
            <a:pPr marL="914400" lvl="1" indent="-457200">
              <a:buClr>
                <a:schemeClr val="tx1"/>
              </a:buClr>
              <a:buFont typeface="Noto Sans CJK JP Medium" panose="020B0600000000000000" pitchFamily="34" charset="-128"/>
              <a:buChar char="‒"/>
            </a:pPr>
            <a:r>
              <a:rPr lang="en-US" altLang="ja-JP" sz="2400" dirty="0" smtClean="0">
                <a:solidFill>
                  <a:srgbClr val="C0000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1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dependent class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to </a:t>
            </a:r>
            <a:r>
              <a:rPr lang="en-US" altLang="ja-JP" sz="2400" dirty="0" err="1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org.jfree.chart.axis.Axis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class.</a:t>
            </a:r>
          </a:p>
          <a:p>
            <a:pPr marL="800100" lvl="1" indent="-342900">
              <a:buFont typeface="Noto Sans CJK JP Medium" panose="020B0600000000000000" pitchFamily="34" charset="-128"/>
              <a:buChar char="‒"/>
            </a:pPr>
            <a:endParaRPr lang="en-US" altLang="ja-JP" sz="2400" dirty="0">
              <a:solidFill>
                <a:schemeClr val="tx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</a:t>
            </a:r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he number of client classes is not changed.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64807"/>
              </p:ext>
            </p:extLst>
          </p:nvPr>
        </p:nvGraphicFramePr>
        <p:xfrm>
          <a:off x="570707" y="1678339"/>
          <a:ext cx="8002585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Class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#methods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#edges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#clients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#dependents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org.jfree.chart.axis.Axis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71(+6)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452(+26)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32(0)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8(+1)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300" y="282429"/>
            <a:ext cx="8218488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Move Method Refactoring Candidates View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09326" y="6333342"/>
            <a:ext cx="1150938" cy="288925"/>
          </a:xfrm>
        </p:spPr>
        <p:txBody>
          <a:bodyPr/>
          <a:lstStyle/>
          <a:p>
            <a:fld id="{23EC098B-8BF5-4112-8D8F-78CF84E4D63E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275882" y="4147395"/>
            <a:ext cx="8399805" cy="1153813"/>
          </a:xfrm>
          <a:prstGeom prst="roundRect">
            <a:avLst/>
          </a:prstGeom>
          <a:solidFill>
            <a:schemeClr val="bg1"/>
          </a:solidFill>
          <a:ln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4313920"/>
            <a:ext cx="83046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Each line shows a refactoring candidate and its effect to modularity metrics. </a:t>
            </a:r>
            <a:endParaRPr lang="en-US" altLang="ja-JP" sz="2400" dirty="0">
              <a:solidFill>
                <a:schemeClr val="tx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66653" b="2398"/>
          <a:stretch/>
        </p:blipFill>
        <p:spPr>
          <a:xfrm>
            <a:off x="47224" y="1988840"/>
            <a:ext cx="8989272" cy="176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300" y="282429"/>
            <a:ext cx="8218488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>
                <a:latin typeface="Noto Sans CJK JP Black" panose="020B0A00000000000000" pitchFamily="34" charset="-128"/>
                <a:ea typeface="Noto Sans CJK JP Black" panose="020B0A00000000000000" pitchFamily="34" charset="-128"/>
              </a:rPr>
              <a:t>Move Method Refactoring Candidates View</a:t>
            </a:r>
            <a:endParaRPr kumimoji="1" lang="ja-JP" altLang="en-US" dirty="0">
              <a:latin typeface="Noto Sans CJK JP Black" panose="020B0A00000000000000" pitchFamily="34" charset="-128"/>
              <a:ea typeface="Noto Sans CJK JP Black" panose="020B0A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09326" y="6333342"/>
            <a:ext cx="1150938" cy="288925"/>
          </a:xfrm>
        </p:spPr>
        <p:txBody>
          <a:bodyPr/>
          <a:lstStyle/>
          <a:p>
            <a:fld id="{23EC098B-8BF5-4112-8D8F-78CF84E4D63E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52828"/>
              </p:ext>
            </p:extLst>
          </p:nvPr>
        </p:nvGraphicFramePr>
        <p:xfrm>
          <a:off x="271701" y="1673703"/>
          <a:ext cx="8675685" cy="16922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5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5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5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5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51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7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Method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 Class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Δedges (source class)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Δclients</a:t>
                      </a:r>
                      <a:r>
                        <a:rPr kumimoji="1" lang="en-US" altLang="ja-JP" baseline="0" dirty="0" smtClean="0"/>
                        <a:t> (source class)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Δdependents (source class)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37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org.jfree.chart.axis.Axis#labelAnchorH()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org.jfree.chart.axis.AxisLabelLocation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+0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+0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67850"/>
              </p:ext>
            </p:extLst>
          </p:nvPr>
        </p:nvGraphicFramePr>
        <p:xfrm>
          <a:off x="451335" y="3513299"/>
          <a:ext cx="8316415" cy="1758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3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3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3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3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32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8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Δedges (target class)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Δclients (target</a:t>
                      </a:r>
                      <a:r>
                        <a:rPr kumimoji="1" lang="en-US" altLang="ja-JP" baseline="0" dirty="0" smtClean="0"/>
                        <a:t> class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Δdependents (target class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Semantic</a:t>
                      </a:r>
                      <a:r>
                        <a:rPr kumimoji="1" lang="en-US" altLang="ja-JP" baseline="0" dirty="0" smtClean="0"/>
                        <a:t> Similarity (source class)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Semantic Similarity (target class)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61.8%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33006" y="5249882"/>
            <a:ext cx="8334744" cy="1420755"/>
          </a:xfrm>
          <a:prstGeom prst="roundRect">
            <a:avLst/>
          </a:prstGeom>
          <a:solidFill>
            <a:schemeClr val="bg1"/>
          </a:solidFill>
          <a:ln>
            <a:solidFill>
              <a:srgbClr val="1E1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300" y="5409557"/>
            <a:ext cx="8316415" cy="11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This refactoring removes </a:t>
            </a:r>
            <a:r>
              <a:rPr lang="en-US" altLang="ja-JP" sz="2000" dirty="0">
                <a:solidFill>
                  <a:srgbClr val="FF0000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 edges from the source </a:t>
            </a:r>
            <a:r>
              <a:rPr lang="en-US" altLang="ja-JP" sz="20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class and the target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700" dirty="0" smtClean="0">
              <a:solidFill>
                <a:schemeClr val="tx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The content of the method is similar to the target class.</a:t>
            </a:r>
          </a:p>
        </p:txBody>
      </p:sp>
    </p:spTree>
    <p:extLst>
      <p:ext uri="{BB962C8B-B14F-4D97-AF65-F5344CB8AC3E}">
        <p14:creationId xmlns:p14="http://schemas.microsoft.com/office/powerpoint/2010/main" val="2537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Segoe UI"/>
        <a:ea typeface="Noto Sans CJK JP Regular"/>
        <a:cs typeface=""/>
      </a:majorFont>
      <a:minorFont>
        <a:latin typeface="Segoe UI"/>
        <a:ea typeface="Noto Sans CJK JP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52254</TotalTime>
  <Words>609</Words>
  <Application>Microsoft Office PowerPoint</Application>
  <PresentationFormat>画面に合わせる (4:3)</PresentationFormat>
  <Paragraphs>169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ＭＳ Ｐゴシック</vt:lpstr>
      <vt:lpstr>Noto Sans CJK JP Black</vt:lpstr>
      <vt:lpstr>Noto Sans CJK JP Light</vt:lpstr>
      <vt:lpstr>Noto Sans CJK JP Medium</vt:lpstr>
      <vt:lpstr>Noto Sans CJK JP Regular</vt:lpstr>
      <vt:lpstr>Noto Sans Mono CJK JP Regular</vt:lpstr>
      <vt:lpstr>Arial</vt:lpstr>
      <vt:lpstr>Calibri</vt:lpstr>
      <vt:lpstr>Segoe UI</vt:lpstr>
      <vt:lpstr>Sel-CoolMetal-white</vt:lpstr>
      <vt:lpstr>c-JRefRec:  Change-Based Identification of  Move Method refactoring Opportunities</vt:lpstr>
      <vt:lpstr>Background: Refactoring</vt:lpstr>
      <vt:lpstr>Existing refactoring recommendation tools</vt:lpstr>
      <vt:lpstr>The proposed approach</vt:lpstr>
      <vt:lpstr>Static analysis</vt:lpstr>
      <vt:lpstr>Class State View</vt:lpstr>
      <vt:lpstr>Class State View</vt:lpstr>
      <vt:lpstr>Move Method Refactoring Candidates View</vt:lpstr>
      <vt:lpstr>Move Method Refactoring Candidates View</vt:lpstr>
      <vt:lpstr>Demo scenario</vt:lpstr>
      <vt:lpstr>Demonstration</vt:lpstr>
      <vt:lpstr>Demonstration</vt:lpstr>
      <vt:lpstr>Demonstration</vt:lpstr>
      <vt:lpstr>Demonstration</vt:lpstr>
      <vt:lpstr>Experiment</vt:lpstr>
      <vt:lpstr>Summary</vt:lpstr>
      <vt:lpstr>PowerPoint プレゼンテーション</vt:lpstr>
      <vt:lpstr>Why did our tool get better results than existing methods</vt:lpstr>
      <vt:lpstr>What is the difference with the existing method</vt:lpstr>
      <vt:lpstr>How much candidate is recommended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naoya-u</dc:creator>
  <cp:lastModifiedBy>naoya-u</cp:lastModifiedBy>
  <cp:revision>1324</cp:revision>
  <cp:lastPrinted>2017-02-17T07:13:07Z</cp:lastPrinted>
  <dcterms:created xsi:type="dcterms:W3CDTF">2015-12-01T05:29:55Z</dcterms:created>
  <dcterms:modified xsi:type="dcterms:W3CDTF">2017-02-28T10:48:42Z</dcterms:modified>
</cp:coreProperties>
</file>