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64" r:id="rId4"/>
    <p:sldId id="269" r:id="rId5"/>
    <p:sldId id="265" r:id="rId6"/>
    <p:sldId id="274" r:id="rId7"/>
    <p:sldId id="266" r:id="rId8"/>
    <p:sldId id="273" r:id="rId9"/>
    <p:sldId id="261" r:id="rId10"/>
    <p:sldId id="262" r:id="rId11"/>
    <p:sldId id="260" r:id="rId12"/>
    <p:sldId id="272" r:id="rId13"/>
    <p:sldId id="258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620" autoAdjust="0"/>
  </p:normalViewPr>
  <p:slideViewPr>
    <p:cSldViewPr snapToGrid="0">
      <p:cViewPr varScale="1">
        <p:scale>
          <a:sx n="61" d="100"/>
          <a:sy n="61" d="100"/>
        </p:scale>
        <p:origin x="14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AAFB4-37BC-4158-9B85-BD8A24B387E4}" type="datetimeFigureOut">
              <a:rPr kumimoji="1" lang="ja-JP" altLang="en-US" smtClean="0"/>
              <a:t>2017/2/21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6CB2C-E748-4E3B-9671-F4678AAB3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22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Good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morning</a:t>
            </a:r>
            <a:r>
              <a:rPr kumimoji="1" lang="en-US" altLang="ja-JP" baseline="0" dirty="0" smtClean="0"/>
              <a:t>. I am Kaoru Ito. A master student of Osaka University.</a:t>
            </a:r>
          </a:p>
          <a:p>
            <a:r>
              <a:rPr kumimoji="1" lang="en-US" altLang="ja-JP" baseline="0" dirty="0" smtClean="0"/>
              <a:t>Today I propose our new web service for finding cloned files with b-bit </a:t>
            </a:r>
            <a:r>
              <a:rPr kumimoji="1" lang="en-US" altLang="ja-JP" baseline="0" dirty="0" err="1" smtClean="0"/>
              <a:t>minwise</a:t>
            </a:r>
            <a:r>
              <a:rPr kumimoji="1" lang="en-US" altLang="ja-JP" baseline="0" dirty="0" smtClean="0"/>
              <a:t> hashing technique.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629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an</a:t>
            </a:r>
            <a:r>
              <a:rPr lang="en-US" altLang="ja-JP"/>
              <a:t> </a:t>
            </a:r>
            <a:r>
              <a:rPr lang="en-US" altLang="ja-JP" dirty="0"/>
              <a:t>n-gram is a contiguous sequence of n items from a given sequence of </a:t>
            </a:r>
            <a:r>
              <a:rPr lang="en-US" altLang="ja-JP"/>
              <a:t>text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19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As</a:t>
            </a:r>
            <a:r>
              <a:rPr kumimoji="1" lang="en-US" altLang="ja-JP" baseline="0" dirty="0" smtClean="0"/>
              <a:t> you know, source code reuse is general and beneficial to control quality of products</a:t>
            </a:r>
          </a:p>
          <a:p>
            <a:r>
              <a:rPr kumimoji="1" lang="en-US" altLang="ja-JP" baseline="0" dirty="0" smtClean="0"/>
              <a:t>About industrial developers, they also often reuse from OSS but the versions get lost over time.</a:t>
            </a:r>
          </a:p>
          <a:p>
            <a:r>
              <a:rPr kumimoji="1" lang="en-US" altLang="ja-JP" baseline="0" dirty="0" smtClean="0"/>
              <a:t>They sometimes need to recover version information from source code.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59D96-6F62-4D3A-9543-3131DBED109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868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 solve the problem, we propose a web service named Cloned File Detector.</a:t>
            </a:r>
          </a:p>
          <a:p>
            <a:r>
              <a:rPr kumimoji="1" lang="en-US" altLang="ja-JP" baseline="0" dirty="0" smtClean="0"/>
              <a:t>A query for this service is a source file to be analyzed.</a:t>
            </a:r>
          </a:p>
          <a:p>
            <a:r>
              <a:rPr kumimoji="1" lang="en-US" altLang="ja-JP" baseline="0" dirty="0" smtClean="0"/>
              <a:t>The service compares the query file with existing OSS files, and reports similar files in OSS.</a:t>
            </a:r>
          </a:p>
          <a:p>
            <a:r>
              <a:rPr kumimoji="1" lang="en-US" altLang="ja-JP" baseline="0" dirty="0" smtClean="0"/>
              <a:t>The service uses a database of 10 million source files extracted from </a:t>
            </a:r>
            <a:r>
              <a:rPr kumimoji="1" lang="en-US" altLang="ja-JP" baseline="0" dirty="0" err="1" smtClean="0"/>
              <a:t>Debian</a:t>
            </a:r>
            <a:r>
              <a:rPr kumimoji="1" lang="en-US" altLang="ja-JP" baseline="0" dirty="0" smtClean="0"/>
              <a:t> GNU/Linux packages.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886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Our</a:t>
            </a:r>
            <a:r>
              <a:rPr kumimoji="1" lang="en-US" altLang="ja-JP" baseline="0" dirty="0" smtClean="0"/>
              <a:t> service detects similar files using file signature.  </a:t>
            </a:r>
          </a:p>
          <a:p>
            <a:r>
              <a:rPr kumimoji="1" lang="en-US" altLang="ja-JP" baseline="0" dirty="0" smtClean="0"/>
              <a:t>A user firstly computes a file signature on the client side.</a:t>
            </a:r>
          </a:p>
          <a:p>
            <a:r>
              <a:rPr kumimoji="1" lang="en-US" altLang="ja-JP" dirty="0" smtClean="0"/>
              <a:t>A file signature includes </a:t>
            </a:r>
            <a:r>
              <a:rPr kumimoji="1" lang="en-US" altLang="ja-JP" baseline="0" dirty="0" smtClean="0"/>
              <a:t>a SHA-1 hash value of the content, SHA-1 hash value of the content excluding white space and comments, and b-bit </a:t>
            </a:r>
            <a:r>
              <a:rPr kumimoji="1" lang="en-US" altLang="ja-JP" baseline="0" dirty="0" err="1" smtClean="0"/>
              <a:t>MinHash</a:t>
            </a:r>
            <a:r>
              <a:rPr kumimoji="1" lang="en-US" altLang="ja-JP" baseline="0" dirty="0" smtClean="0"/>
              <a:t> value.</a:t>
            </a:r>
          </a:p>
          <a:p>
            <a:r>
              <a:rPr kumimoji="1" lang="en-US" altLang="ja-JP" baseline="0" dirty="0" smtClean="0"/>
              <a:t>The service calculates file similarity using a submitted file signature and file signatures in a database.</a:t>
            </a:r>
          </a:p>
          <a:p>
            <a:r>
              <a:rPr kumimoji="1" lang="en-US" altLang="ja-JP" baseline="0" dirty="0" smtClean="0"/>
              <a:t>And then our service returns a list of similar files with similarity values.</a:t>
            </a:r>
          </a:p>
          <a:p>
            <a:r>
              <a:rPr kumimoji="1" lang="en-US" altLang="ja-JP" baseline="0" dirty="0" smtClean="0"/>
              <a:t>The service does not directly use the content of a query file.  </a:t>
            </a:r>
          </a:p>
          <a:p>
            <a:r>
              <a:rPr kumimoji="1" lang="en-US" altLang="ja-JP" baseline="0" dirty="0" smtClean="0"/>
              <a:t>Industrial developers can use the service without disclosing their source code.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5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Our demonstration is available on our web server.</a:t>
            </a:r>
          </a:p>
          <a:p>
            <a:r>
              <a:rPr lang="en-US" altLang="ja-JP" dirty="0" smtClean="0"/>
              <a:t>I would like to show an example of a search.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This is the webpage of our service.  </a:t>
            </a:r>
          </a:p>
          <a:p>
            <a:r>
              <a:rPr lang="en-US" altLang="ja-JP" dirty="0" smtClean="0"/>
              <a:t>As a demonstration, I will analyze this source file. (</a:t>
            </a:r>
            <a:r>
              <a:rPr lang="ja-JP" altLang="en-US" dirty="0" smtClean="0"/>
              <a:t>と言いながらファイル見せる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This is looks like a copied</a:t>
            </a:r>
            <a:r>
              <a:rPr lang="en-US" altLang="ja-JP" baseline="0" dirty="0" smtClean="0"/>
              <a:t> file of </a:t>
            </a:r>
            <a:r>
              <a:rPr lang="en-US" altLang="ja-JP" baseline="0" dirty="0" err="1" smtClean="0"/>
              <a:t>pngwrite.c</a:t>
            </a:r>
            <a:r>
              <a:rPr lang="en-US" altLang="ja-JP" baseline="0" dirty="0" smtClean="0"/>
              <a:t> in </a:t>
            </a:r>
            <a:r>
              <a:rPr lang="en-US" altLang="ja-JP" baseline="0" dirty="0" err="1" smtClean="0"/>
              <a:t>libpng</a:t>
            </a:r>
            <a:r>
              <a:rPr lang="en-US" altLang="ja-JP" baseline="0" dirty="0" smtClean="0"/>
              <a:t> 1.6.19.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You can download a hash computation tool from this page to translate your source file into a file signature.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For demonstration, I already computed a file signature.</a:t>
            </a:r>
          </a:p>
          <a:p>
            <a:r>
              <a:rPr lang="en-US" altLang="ja-JP" dirty="0" smtClean="0"/>
              <a:t>I submit the signature to the service.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 web service shows a list of file names and their similarity values.</a:t>
            </a:r>
          </a:p>
          <a:p>
            <a:r>
              <a:rPr lang="en-US" altLang="ja-JP" dirty="0" smtClean="0"/>
              <a:t>Each line shows a file in OSS packages.</a:t>
            </a:r>
          </a:p>
          <a:p>
            <a:r>
              <a:rPr lang="en-US" altLang="ja-JP" dirty="0" smtClean="0"/>
              <a:t>Because the same file may be included in several versions of a package, a user can access all the other names. </a:t>
            </a:r>
          </a:p>
          <a:p>
            <a:r>
              <a:rPr lang="en-US" altLang="ja-JP" dirty="0" smtClean="0"/>
              <a:t>A green line shows that the file is the same as the submitted file exactly.</a:t>
            </a:r>
          </a:p>
          <a:p>
            <a:r>
              <a:rPr lang="en-US" altLang="ja-JP" dirty="0" smtClean="0"/>
              <a:t>A light green line shows that the file is the same except for comments and white space.</a:t>
            </a:r>
          </a:p>
          <a:p>
            <a:r>
              <a:rPr lang="en-US" altLang="ja-JP" dirty="0" smtClean="0"/>
              <a:t>And also you can download the result file to check.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In this example, the result shows that this file is exactly the same as Firefox's many versions and some Thunderbird versions.</a:t>
            </a:r>
          </a:p>
          <a:p>
            <a:r>
              <a:rPr lang="en-US" altLang="ja-JP" dirty="0" smtClean="0"/>
              <a:t>and the same except for white space and comments as some Firefox version.</a:t>
            </a:r>
            <a:endParaRPr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85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 web service</a:t>
            </a:r>
            <a:r>
              <a:rPr kumimoji="1" lang="en-US" altLang="ja-JP" baseline="0" dirty="0" smtClean="0"/>
              <a:t> uses b-bit </a:t>
            </a:r>
            <a:r>
              <a:rPr kumimoji="1" lang="en-US" altLang="ja-JP" baseline="0" dirty="0" err="1" smtClean="0"/>
              <a:t>minwise</a:t>
            </a:r>
            <a:r>
              <a:rPr kumimoji="1" lang="en-US" altLang="ja-JP" baseline="0" dirty="0" smtClean="0"/>
              <a:t> hashing technique.</a:t>
            </a:r>
          </a:p>
          <a:p>
            <a:r>
              <a:rPr kumimoji="1" lang="en-US" altLang="ja-JP" baseline="0" dirty="0" smtClean="0"/>
              <a:t>We cannot explain the detail in this presentation because it is complicated.</a:t>
            </a:r>
          </a:p>
          <a:p>
            <a:r>
              <a:rPr kumimoji="1" lang="en-US" altLang="ja-JP" baseline="0" dirty="0" smtClean="0"/>
              <a:t>Its important property is that similar files result in similar hash values.</a:t>
            </a:r>
          </a:p>
          <a:p>
            <a:r>
              <a:rPr kumimoji="1" lang="en-US" altLang="ja-JP" baseline="0" dirty="0" smtClean="0"/>
              <a:t>We</a:t>
            </a:r>
            <a:r>
              <a:rPr kumimoji="1" lang="ja-JP" altLang="en-US" baseline="0" dirty="0" smtClean="0"/>
              <a:t> </a:t>
            </a:r>
            <a:r>
              <a:rPr kumimoji="1" lang="en-US" altLang="ja-JP" baseline="0" dirty="0" smtClean="0"/>
              <a:t>approximates file similarity using only the hash values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If you want to know more detail, please read original paper.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544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This is conclusion.</a:t>
            </a:r>
          </a:p>
          <a:p>
            <a:r>
              <a:rPr kumimoji="1" lang="en-US" altLang="ja-JP" baseline="0" dirty="0" smtClean="0"/>
              <a:t>~</a:t>
            </a:r>
          </a:p>
          <a:p>
            <a:r>
              <a:rPr kumimoji="1" lang="en-US" altLang="ja-JP" baseline="0" dirty="0" smtClean="0"/>
              <a:t>And</a:t>
            </a:r>
          </a:p>
          <a:p>
            <a:r>
              <a:rPr kumimoji="1" lang="en-US" altLang="ja-JP" baseline="0" dirty="0" smtClean="0"/>
              <a:t>~</a:t>
            </a:r>
          </a:p>
          <a:p>
            <a:r>
              <a:rPr kumimoji="1" lang="en-US" altLang="ja-JP" baseline="0" dirty="0" smtClean="0"/>
              <a:t>But</a:t>
            </a:r>
          </a:p>
          <a:p>
            <a:r>
              <a:rPr kumimoji="1" lang="en-US" altLang="ja-JP" baseline="0" dirty="0" smtClean="0"/>
              <a:t>~</a:t>
            </a:r>
          </a:p>
          <a:p>
            <a:r>
              <a:rPr kumimoji="1" lang="en-US" altLang="ja-JP" baseline="0" dirty="0" smtClean="0"/>
              <a:t>So</a:t>
            </a:r>
          </a:p>
          <a:p>
            <a:r>
              <a:rPr kumimoji="1" lang="en-US" altLang="ja-JP" baseline="0" dirty="0" smtClean="0"/>
              <a:t>~</a:t>
            </a:r>
          </a:p>
          <a:p>
            <a:r>
              <a:rPr kumimoji="1" lang="en-US" altLang="ja-JP" baseline="0" dirty="0" smtClean="0"/>
              <a:t>Thank you for attention.</a:t>
            </a:r>
          </a:p>
          <a:p>
            <a:r>
              <a:rPr kumimoji="1" lang="en-US" altLang="ja-JP" baseline="0" dirty="0" smtClean="0"/>
              <a:t>Do you have any questions?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255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a technique for quickly estimating how similar two sets are.</a:t>
            </a:r>
          </a:p>
          <a:p>
            <a:r>
              <a:rPr lang="en-US" altLang="ja-JP" dirty="0" err="1"/>
              <a:t>Jaccard</a:t>
            </a:r>
            <a:r>
              <a:rPr lang="en-US" altLang="ja-JP" dirty="0"/>
              <a:t> similarity is same to probability whether the minimum value of hash value of each member is matching between two sets</a:t>
            </a:r>
          </a:p>
          <a:p>
            <a:r>
              <a:rPr lang="en-US" altLang="ja-JP" dirty="0"/>
              <a:t>If you want to reduce error, increase the number of hash functions.</a:t>
            </a:r>
          </a:p>
          <a:p>
            <a:r>
              <a:rPr lang="en-US" altLang="ja-JP" dirty="0"/>
              <a:t>The more hash functions are, the more storage size need to</a:t>
            </a:r>
          </a:p>
          <a:p>
            <a:r>
              <a:rPr lang="en-US" altLang="ja-JP" dirty="0"/>
              <a:t>store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638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Generally</a:t>
            </a:r>
            <a:r>
              <a:rPr lang="en-US" altLang="ja-JP"/>
              <a:t>, </a:t>
            </a:r>
            <a:r>
              <a:rPr lang="en-US" altLang="ja-JP" dirty="0" err="1"/>
              <a:t>MinHash</a:t>
            </a:r>
            <a:r>
              <a:rPr lang="en-US" altLang="ja-JP" dirty="0"/>
              <a:t> use the 64 bits hash value, if b = 1, storage size can be greatly reduced and k can be </a:t>
            </a:r>
            <a:r>
              <a:rPr lang="en-US" altLang="ja-JP"/>
              <a:t>increased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6CB2C-E748-4E3B-9671-F4678AAB347E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782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3.png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0.png"/><Relationship Id="rId10" Type="http://schemas.openxmlformats.org/officeDocument/2006/relationships/image" Target="../media/image16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el.ist.osaka-u.ac.jp/webapps/ClonedFileDetecto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92231" y="1484313"/>
            <a:ext cx="8578391" cy="1470025"/>
          </a:xfrm>
        </p:spPr>
        <p:txBody>
          <a:bodyPr/>
          <a:lstStyle/>
          <a:p>
            <a:r>
              <a:rPr kumimoji="1" lang="en-US" altLang="ja-JP" sz="4000" dirty="0" smtClean="0"/>
              <a:t>Web Service for Finding Cloned Files </a:t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>using b-Bit </a:t>
            </a:r>
            <a:r>
              <a:rPr kumimoji="1" lang="en-US" altLang="ja-JP" sz="4000" dirty="0" err="1" smtClean="0"/>
              <a:t>Minwise</a:t>
            </a:r>
            <a:r>
              <a:rPr kumimoji="1" lang="en-US" altLang="ja-JP" sz="4000" dirty="0" smtClean="0"/>
              <a:t> Hashing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0317" y="3573463"/>
            <a:ext cx="7483366" cy="1752600"/>
          </a:xfrm>
        </p:spPr>
        <p:txBody>
          <a:bodyPr/>
          <a:lstStyle/>
          <a:p>
            <a:r>
              <a:rPr lang="en-US" altLang="ja-JP" sz="2800" dirty="0" smtClean="0"/>
              <a:t>Kaoru </a:t>
            </a:r>
            <a:r>
              <a:rPr lang="en-US" altLang="ja-JP" sz="2800" dirty="0" smtClean="0"/>
              <a:t>Ito, </a:t>
            </a:r>
            <a:r>
              <a:rPr lang="en-US" altLang="ja-JP" sz="2800" dirty="0" smtClean="0"/>
              <a:t>Takashi </a:t>
            </a:r>
            <a:r>
              <a:rPr lang="en-US" altLang="ja-JP" sz="2800" dirty="0" smtClean="0"/>
              <a:t>Ishio, and </a:t>
            </a:r>
            <a:r>
              <a:rPr lang="en-US" altLang="ja-JP" sz="2800" dirty="0" err="1" smtClean="0"/>
              <a:t>Katsuro</a:t>
            </a:r>
            <a:r>
              <a:rPr lang="en-US" altLang="ja-JP" sz="2800" dirty="0" smtClean="0"/>
              <a:t> </a:t>
            </a:r>
            <a:r>
              <a:rPr lang="en-US" altLang="ja-JP" sz="2800" dirty="0" smtClean="0"/>
              <a:t>Inoue</a:t>
            </a:r>
          </a:p>
          <a:p>
            <a:r>
              <a:rPr lang="en-US" altLang="ja-JP" sz="2800" dirty="0" smtClean="0"/>
              <a:t>Osaka University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522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dirty="0"/>
                  <a:t>-Bit</a:t>
                </a:r>
                <a:r>
                  <a:rPr lang="ja-JP" altLang="en-US" dirty="0"/>
                  <a:t> </a:t>
                </a:r>
                <a:r>
                  <a:rPr lang="en-US" altLang="ja-JP" dirty="0" err="1"/>
                  <a:t>Minwise</a:t>
                </a:r>
                <a:r>
                  <a:rPr lang="en-US" altLang="ja-JP" dirty="0"/>
                  <a:t> Hashing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b="-79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Only </a:t>
                </a:r>
                <a:r>
                  <a:rPr lang="en-US" altLang="ja-JP" dirty="0"/>
                  <a:t>use lower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dirty="0"/>
                  <a:t>-Bit of the </a:t>
                </a:r>
                <a:r>
                  <a:rPr lang="en-US" altLang="ja-JP" dirty="0" err="1"/>
                  <a:t>MinHash</a:t>
                </a:r>
                <a:r>
                  <a:rPr lang="en-US" altLang="ja-JP" dirty="0"/>
                  <a:t> value</a:t>
                </a:r>
              </a:p>
              <a:p>
                <a:r>
                  <a:rPr lang="en-US" altLang="ja-JP" dirty="0"/>
                  <a:t>Smaller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dirty="0"/>
                  <a:t> is better (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i="1" dirty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en-US" altLang="ja-JP" dirty="0" smtClean="0"/>
                  <a:t>is the </a:t>
                </a:r>
                <a:r>
                  <a:rPr lang="en-US" altLang="ja-JP" dirty="0"/>
                  <a:t>best)</a:t>
                </a:r>
              </a:p>
              <a:p>
                <a:r>
                  <a:rPr lang="en-US" altLang="ja-JP" dirty="0"/>
                  <a:t>Set the number of </a:t>
                </a:r>
                <a:r>
                  <a:rPr lang="en-US" altLang="ja-JP" dirty="0" smtClean="0"/>
                  <a:t>hash </a:t>
                </a:r>
                <a:r>
                  <a:rPr lang="en-US" altLang="ja-JP" dirty="0"/>
                  <a:t>values 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en-US" altLang="ja-JP" dirty="0" smtClean="0"/>
                  <a:t>optimally</a:t>
                </a:r>
              </a:p>
              <a:p>
                <a:pPr lvl="1"/>
                <a:r>
                  <a:rPr lang="en-US" altLang="ja-JP" dirty="0" smtClean="0"/>
                  <a:t>Bigger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ja-JP" dirty="0" smtClean="0"/>
                  <a:t>, smaller variance</a:t>
                </a:r>
              </a:p>
              <a:p>
                <a:r>
                  <a:rPr lang="en-US" altLang="ja-JP" dirty="0" smtClean="0"/>
                  <a:t>Similarity can be calculated easily</a:t>
                </a:r>
              </a:p>
              <a:p>
                <a:pPr lvl="1"/>
                <a:r>
                  <a:rPr lang="en-US" altLang="ja-JP" dirty="0" smtClean="0"/>
                  <a:t>Just use XOR of two signatures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704" t="-1752" r="-3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正方形/長方形 4"/>
          <p:cNvSpPr/>
          <p:nvPr/>
        </p:nvSpPr>
        <p:spPr>
          <a:xfrm>
            <a:off x="146844" y="5756831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Li, Ping, and Christian </a:t>
            </a:r>
            <a:r>
              <a:rPr lang="en-US" altLang="ja-JP" dirty="0" err="1"/>
              <a:t>König</a:t>
            </a:r>
            <a:r>
              <a:rPr lang="en-US" altLang="ja-JP" dirty="0"/>
              <a:t>. "b-Bit </a:t>
            </a:r>
            <a:r>
              <a:rPr lang="en-US" altLang="ja-JP" dirty="0" err="1"/>
              <a:t>minwise</a:t>
            </a:r>
            <a:r>
              <a:rPr lang="en-US" altLang="ja-JP" dirty="0"/>
              <a:t> hashing." </a:t>
            </a:r>
            <a:r>
              <a:rPr lang="en-US" altLang="ja-JP" i="1" dirty="0"/>
              <a:t>World wide web</a:t>
            </a:r>
            <a:r>
              <a:rPr lang="en-US" altLang="ja-JP" dirty="0"/>
              <a:t>. ACM, 2010.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1633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How to generate signature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116506" y="2621349"/>
            <a:ext cx="1406785" cy="534154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85210" y="1667225"/>
            <a:ext cx="15231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Lexical</a:t>
            </a:r>
          </a:p>
          <a:p>
            <a:pPr algn="ctr"/>
            <a:r>
              <a:rPr lang="en-US" altLang="ja-JP" sz="2800" dirty="0" smtClean="0"/>
              <a:t>Analysis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8724" y="1705877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Source Code</a:t>
            </a:r>
            <a:endParaRPr kumimoji="1" lang="ja-JP" altLang="en-US" sz="2400" dirty="0"/>
          </a:p>
        </p:txBody>
      </p:sp>
      <p:sp>
        <p:nvSpPr>
          <p:cNvPr id="7" name="楕円 6"/>
          <p:cNvSpPr/>
          <p:nvPr/>
        </p:nvSpPr>
        <p:spPr>
          <a:xfrm>
            <a:off x="3640987" y="2281581"/>
            <a:ext cx="1485322" cy="148532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03425" y="1708428"/>
            <a:ext cx="1160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/>
              <a:t>Tokens</a:t>
            </a:r>
            <a:endParaRPr kumimoji="1" lang="ja-JP" altLang="en-US" sz="2400" dirty="0"/>
          </a:p>
        </p:txBody>
      </p:sp>
      <p:sp>
        <p:nvSpPr>
          <p:cNvPr id="9" name="右矢印 8"/>
          <p:cNvSpPr/>
          <p:nvPr/>
        </p:nvSpPr>
        <p:spPr>
          <a:xfrm>
            <a:off x="5298600" y="2621349"/>
            <a:ext cx="1278231" cy="534154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21171" y="2129446"/>
            <a:ext cx="1326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dirty="0"/>
              <a:t>3</a:t>
            </a:r>
            <a:r>
              <a:rPr kumimoji="1" lang="en-US" altLang="ja-JP" sz="2800" dirty="0" smtClean="0"/>
              <a:t>-gram</a:t>
            </a:r>
            <a:endParaRPr kumimoji="1"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楕円 10"/>
              <p:cNvSpPr/>
              <p:nvPr/>
            </p:nvSpPr>
            <p:spPr>
              <a:xfrm>
                <a:off x="6751532" y="2281581"/>
                <a:ext cx="1485322" cy="1485322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ja-JP" sz="4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kumimoji="1" lang="ja-JP" alt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楕円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1532" y="2281581"/>
                <a:ext cx="1485322" cy="1485322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右矢印 11"/>
          <p:cNvSpPr/>
          <p:nvPr/>
        </p:nvSpPr>
        <p:spPr>
          <a:xfrm>
            <a:off x="1048140" y="5012577"/>
            <a:ext cx="1406785" cy="534154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509247" y="4153792"/>
                <a:ext cx="2324547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ja-JP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sz="2800" dirty="0" smtClean="0"/>
                  <a:t>-Bit</a:t>
                </a:r>
                <a:r>
                  <a:rPr lang="ja-JP" altLang="en-US" sz="2800" dirty="0" smtClean="0"/>
                  <a:t> </a:t>
                </a:r>
                <a:r>
                  <a:rPr lang="en-US" altLang="ja-JP" sz="2800" dirty="0" err="1" smtClean="0"/>
                  <a:t>Minwise</a:t>
                </a:r>
                <a:endParaRPr lang="en-US" altLang="ja-JP" sz="2800" dirty="0"/>
              </a:p>
              <a:p>
                <a:pPr algn="ctr"/>
                <a:r>
                  <a:rPr lang="en-US" altLang="ja-JP" sz="2800" dirty="0" smtClean="0"/>
                  <a:t>Hashing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47" y="4153792"/>
                <a:ext cx="2324547" cy="954107"/>
              </a:xfrm>
              <a:prstGeom prst="rect">
                <a:avLst/>
              </a:prstGeom>
              <a:blipFill>
                <a:blip r:embed="rId5"/>
                <a:stretch>
                  <a:fillRect t="-6369" r="-4199" b="-165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グループ化 13"/>
          <p:cNvGrpSpPr/>
          <p:nvPr/>
        </p:nvGrpSpPr>
        <p:grpSpPr>
          <a:xfrm>
            <a:off x="5704451" y="3950568"/>
            <a:ext cx="3271345" cy="1022365"/>
            <a:chOff x="2930771" y="4488121"/>
            <a:chExt cx="3271345" cy="1022365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2930771" y="5048821"/>
              <a:ext cx="3271345" cy="461665"/>
            </a:xfrm>
            <a:prstGeom prst="rect">
              <a:avLst/>
            </a:prstGeom>
            <a:solidFill>
              <a:schemeClr val="accent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01110001001111100…</a:t>
              </a:r>
              <a:endParaRPr kumimoji="1" lang="ja-JP" alt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テキスト ボックス 15"/>
                <p:cNvSpPr txBox="1"/>
                <p:nvPr/>
              </p:nvSpPr>
              <p:spPr>
                <a:xfrm>
                  <a:off x="3154529" y="4488121"/>
                  <a:ext cx="272222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1×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</m:oMath>
                  </a14:m>
                  <a:r>
                    <a:rPr kumimoji="1" lang="en-US" altLang="ja-JP" sz="2400" dirty="0" smtClean="0"/>
                    <a:t> bit sequence</a:t>
                  </a:r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16" name="テキスト ボックス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4529" y="4488121"/>
                  <a:ext cx="2722220" cy="461665"/>
                </a:xfrm>
                <a:prstGeom prst="rect">
                  <a:avLst/>
                </a:prstGeom>
                <a:blipFill>
                  <a:blip r:embed="rId6"/>
                  <a:stretch>
                    <a:fillRect l="-224" t="-9211" r="-2908" b="-3026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3533689" y="2195631"/>
                <a:ext cx="1657826" cy="1415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sz="4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4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ja-JP" sz="4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ja-JP" sz="48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=1…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ja-JP" altLang="en-US" sz="2400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689" y="2195631"/>
                <a:ext cx="1657826" cy="14157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正方形/長方形 21"/>
          <p:cNvSpPr/>
          <p:nvPr/>
        </p:nvSpPr>
        <p:spPr>
          <a:xfrm>
            <a:off x="3027680" y="4057693"/>
            <a:ext cx="2264697" cy="253995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1011……0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0110……1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0010……1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0111……1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1010……0</a:t>
            </a: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・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・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・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41520" y="4153792"/>
            <a:ext cx="203200" cy="22978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3" idx="3"/>
            <a:endCxn id="15" idx="1"/>
          </p:cNvCxnSpPr>
          <p:nvPr/>
        </p:nvCxnSpPr>
        <p:spPr>
          <a:xfrm flipV="1">
            <a:off x="4744720" y="4742101"/>
            <a:ext cx="959731" cy="5605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左中かっこ 24"/>
          <p:cNvSpPr/>
          <p:nvPr/>
        </p:nvSpPr>
        <p:spPr>
          <a:xfrm>
            <a:off x="3403600" y="4107626"/>
            <a:ext cx="226778" cy="234397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正方形/長方形 25"/>
              <p:cNvSpPr/>
              <p:nvPr/>
            </p:nvSpPr>
            <p:spPr>
              <a:xfrm>
                <a:off x="2998316" y="5061767"/>
                <a:ext cx="4485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26" name="正方形/長方形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316" y="5061767"/>
                <a:ext cx="44858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4" descr="関連画像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6" y="1940858"/>
            <a:ext cx="2166768" cy="216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テキスト ボックス 27"/>
          <p:cNvSpPr txBox="1"/>
          <p:nvPr/>
        </p:nvSpPr>
        <p:spPr>
          <a:xfrm>
            <a:off x="6913745" y="1521210"/>
            <a:ext cx="1160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/>
              <a:t>3-gram</a:t>
            </a:r>
          </a:p>
          <a:p>
            <a:pPr algn="ctr"/>
            <a:r>
              <a:rPr lang="en-US" altLang="ja-JP" sz="2400" dirty="0" smtClean="0"/>
              <a:t>Set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1157361" y="5566967"/>
                <a:ext cx="94872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kumimoji="1" lang="en-US" altLang="ja-JP" sz="2400" b="0" dirty="0" smtClean="0"/>
                  <a:t>(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kumimoji="1" lang="en-US" altLang="ja-JP" sz="2400" dirty="0" smtClean="0"/>
                  <a:t>)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361" y="5566967"/>
                <a:ext cx="948721" cy="369332"/>
              </a:xfrm>
              <a:prstGeom prst="rect">
                <a:avLst/>
              </a:prstGeom>
              <a:blipFill>
                <a:blip r:embed="rId10"/>
                <a:stretch>
                  <a:fillRect l="-20000" t="-22951" r="-19355" b="-5082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正方形/長方形 44"/>
          <p:cNvSpPr/>
          <p:nvPr/>
        </p:nvSpPr>
        <p:spPr>
          <a:xfrm>
            <a:off x="5679005" y="5856338"/>
            <a:ext cx="3322236" cy="46166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/>
              <a:t>hURDuqUcWDSVE4</a:t>
            </a:r>
            <a:r>
              <a:rPr lang="en-US" altLang="ja-JP" sz="2400" dirty="0" smtClean="0"/>
              <a:t>…</a:t>
            </a:r>
            <a:endParaRPr lang="ja-JP" altLang="en-US" sz="2400" dirty="0"/>
          </a:p>
        </p:txBody>
      </p:sp>
      <p:cxnSp>
        <p:nvCxnSpPr>
          <p:cNvPr id="47" name="直線矢印コネクタ 46"/>
          <p:cNvCxnSpPr>
            <a:stCxn id="15" idx="2"/>
            <a:endCxn id="45" idx="0"/>
          </p:cNvCxnSpPr>
          <p:nvPr/>
        </p:nvCxnSpPr>
        <p:spPr>
          <a:xfrm flipH="1">
            <a:off x="7340123" y="4972933"/>
            <a:ext cx="1" cy="8834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433465" y="5210007"/>
            <a:ext cx="181331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Base64 Encode</a:t>
            </a:r>
          </a:p>
        </p:txBody>
      </p:sp>
    </p:spTree>
    <p:extLst>
      <p:ext uri="{BB962C8B-B14F-4D97-AF65-F5344CB8AC3E}">
        <p14:creationId xmlns:p14="http://schemas.microsoft.com/office/powerpoint/2010/main" val="1272585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How to Calculate Similarity</a:t>
            </a:r>
            <a:endParaRPr kumimoji="1" lang="ja-JP" altLang="en-US" dirty="0"/>
          </a:p>
        </p:txBody>
      </p:sp>
      <p:cxnSp>
        <p:nvCxnSpPr>
          <p:cNvPr id="5" name="直線矢印コネクタ 4"/>
          <p:cNvCxnSpPr>
            <a:stCxn id="67" idx="2"/>
            <a:endCxn id="6" idx="0"/>
          </p:cNvCxnSpPr>
          <p:nvPr/>
        </p:nvCxnSpPr>
        <p:spPr>
          <a:xfrm>
            <a:off x="4554416" y="2277958"/>
            <a:ext cx="1" cy="4776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041021" y="2755635"/>
            <a:ext cx="302679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Compare File SHA-1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3686" y="3686971"/>
            <a:ext cx="744146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Compare File SHA-1 w/o White Space and Comment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01555" y="4618307"/>
            <a:ext cx="3105722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Compare # of Tokens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1422630" y="5549643"/>
                <a:ext cx="62635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en-US" altLang="ja-JP" sz="2400" dirty="0" smtClean="0"/>
                  <a:t>Estimate Similarity by </a:t>
                </a:r>
                <a14:m>
                  <m:oMath xmlns:m="http://schemas.openxmlformats.org/officeDocument/2006/math">
                    <m:r>
                      <a:rPr kumimoji="1" lang="en-US" altLang="ja-JP" sz="24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kumimoji="1" lang="en-US" altLang="ja-JP" sz="2400" dirty="0" smtClean="0"/>
                  <a:t>-Bit </a:t>
                </a:r>
                <a:r>
                  <a:rPr kumimoji="1" lang="en-US" altLang="ja-JP" sz="2400" dirty="0" err="1" smtClean="0"/>
                  <a:t>Minwise</a:t>
                </a:r>
                <a:r>
                  <a:rPr kumimoji="1" lang="en-US" altLang="ja-JP" sz="2400" dirty="0" smtClean="0"/>
                  <a:t> Hashing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630" y="5549643"/>
                <a:ext cx="6263574" cy="461665"/>
              </a:xfrm>
              <a:prstGeom prst="rect">
                <a:avLst/>
              </a:prstGeom>
              <a:blipFill>
                <a:blip r:embed="rId2"/>
                <a:stretch>
                  <a:fillRect l="-971" t="-7692" r="-971" b="-28205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直線矢印コネクタ 11"/>
          <p:cNvCxnSpPr>
            <a:stCxn id="9" idx="2"/>
            <a:endCxn id="10" idx="0"/>
          </p:cNvCxnSpPr>
          <p:nvPr/>
        </p:nvCxnSpPr>
        <p:spPr>
          <a:xfrm>
            <a:off x="4554416" y="5079972"/>
            <a:ext cx="1" cy="4696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stCxn id="6" idx="2"/>
            <a:endCxn id="7" idx="0"/>
          </p:cNvCxnSpPr>
          <p:nvPr/>
        </p:nvCxnSpPr>
        <p:spPr>
          <a:xfrm>
            <a:off x="4554417" y="3217300"/>
            <a:ext cx="0" cy="4696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>
            <a:stCxn id="7" idx="2"/>
            <a:endCxn id="9" idx="0"/>
          </p:cNvCxnSpPr>
          <p:nvPr/>
        </p:nvCxnSpPr>
        <p:spPr>
          <a:xfrm flipH="1">
            <a:off x="4554416" y="4148636"/>
            <a:ext cx="1" cy="4696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099530" y="1816293"/>
            <a:ext cx="290977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Compare Language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53194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Related Works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Ichi</a:t>
            </a:r>
            <a:r>
              <a:rPr kumimoji="1" lang="en-US" altLang="ja-JP" dirty="0" smtClean="0"/>
              <a:t> Tracker[1]</a:t>
            </a:r>
          </a:p>
          <a:p>
            <a:pPr lvl="1"/>
            <a:r>
              <a:rPr lang="en-US" altLang="ja-JP" dirty="0" smtClean="0"/>
              <a:t>Depending on Google code search</a:t>
            </a:r>
          </a:p>
          <a:p>
            <a:r>
              <a:rPr kumimoji="1" lang="en-US" altLang="ja-JP" dirty="0" smtClean="0"/>
              <a:t>FC Finder[2]</a:t>
            </a:r>
          </a:p>
          <a:p>
            <a:pPr lvl="1"/>
            <a:r>
              <a:rPr lang="en-US" altLang="ja-JP" dirty="0" smtClean="0"/>
              <a:t>Can absorb changed identifier</a:t>
            </a:r>
            <a:endParaRPr lang="en-US" altLang="ja-JP" dirty="0"/>
          </a:p>
          <a:p>
            <a:r>
              <a:rPr kumimoji="1" lang="en-US" altLang="ja-JP" dirty="0" smtClean="0"/>
              <a:t>Software Heritage[3]</a:t>
            </a:r>
          </a:p>
          <a:p>
            <a:pPr lvl="1"/>
            <a:r>
              <a:rPr kumimoji="1" lang="en-US" altLang="ja-JP" dirty="0" smtClean="0"/>
              <a:t>Just check same file exists or not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216504"/>
              </p:ext>
            </p:extLst>
          </p:nvPr>
        </p:nvGraphicFramePr>
        <p:xfrm>
          <a:off x="624689" y="5216291"/>
          <a:ext cx="7894622" cy="1003440"/>
        </p:xfrm>
        <a:graphic>
          <a:graphicData uri="http://schemas.openxmlformats.org/drawingml/2006/table">
            <a:tbl>
              <a:tblPr/>
              <a:tblGrid>
                <a:gridCol w="7894622">
                  <a:extLst>
                    <a:ext uri="{9D8B030D-6E8A-4147-A177-3AD203B41FA5}">
                      <a16:colId xmlns:a16="http://schemas.microsoft.com/office/drawing/2014/main" val="398404488"/>
                    </a:ext>
                  </a:extLst>
                </a:gridCol>
              </a:tblGrid>
              <a:tr h="10034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/>
                        </a:rPr>
                        <a:t>[1] K. Inoue, et al., </a:t>
                      </a:r>
                      <a:r>
                        <a:rPr kumimoji="1" lang="en-US" altLang="ja-JP" sz="14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Where Does This Code Come from and Where Does It Go? - Integrated Code History Tracker for Open Source Systems -</a:t>
                      </a:r>
                      <a:r>
                        <a:rPr kumimoji="1" lang="en-US" altLang="ja-JP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ICSE 2012.</a:t>
                      </a:r>
                    </a:p>
                    <a:p>
                      <a:r>
                        <a:rPr lang="en-US" sz="1400" dirty="0" smtClean="0">
                          <a:effectLst/>
                        </a:rPr>
                        <a:t>[2] Y. Sasaki, et al.,</a:t>
                      </a:r>
                      <a:r>
                        <a:rPr kumimoji="1" lang="en-US" altLang="ja-JP" sz="14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Finding File Clones in FreeBSD Ports Collection</a:t>
                      </a:r>
                      <a:r>
                        <a:rPr kumimoji="1" lang="en-US" altLang="ja-JP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MSR, 2010</a:t>
                      </a:r>
                    </a:p>
                    <a:p>
                      <a:r>
                        <a:rPr lang="en-US" sz="1400" dirty="0" smtClean="0">
                          <a:effectLst/>
                        </a:rPr>
                        <a:t>[3] </a:t>
                      </a:r>
                      <a:r>
                        <a:rPr kumimoji="1" lang="en-US" altLang="ja-JP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https://www.softwareheritage.org/</a:t>
                      </a:r>
                      <a:endParaRPr lang="en-US" sz="14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9264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64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74364" cy="4525963"/>
          </a:xfrm>
        </p:spPr>
        <p:txBody>
          <a:bodyPr/>
          <a:lstStyle/>
          <a:p>
            <a:r>
              <a:rPr kumimoji="1" lang="en-US" altLang="ja-JP" sz="2800" dirty="0" smtClean="0"/>
              <a:t>Source code reuse </a:t>
            </a:r>
            <a:r>
              <a:rPr kumimoji="1" lang="en-US" altLang="ja-JP" sz="2800" dirty="0"/>
              <a:t>is general and beneficial</a:t>
            </a:r>
            <a:r>
              <a:rPr lang="en-US" altLang="ja-JP" sz="2800" dirty="0" smtClean="0"/>
              <a:t>.</a:t>
            </a:r>
          </a:p>
          <a:p>
            <a:r>
              <a:rPr lang="en-US" altLang="ja-JP" sz="2800" dirty="0" smtClean="0"/>
              <a:t>Industrial</a:t>
            </a:r>
            <a:r>
              <a:rPr lang="ja-JP" altLang="en-US" sz="2800" dirty="0" smtClean="0"/>
              <a:t> </a:t>
            </a:r>
            <a:r>
              <a:rPr lang="en-US" altLang="ja-JP" sz="2800" dirty="0"/>
              <a:t>developers often reuse OSS but the versions get lost over </a:t>
            </a:r>
            <a:r>
              <a:rPr lang="en-US" altLang="ja-JP" sz="2800"/>
              <a:t>time</a:t>
            </a:r>
            <a:r>
              <a:rPr lang="en-US" altLang="ja-JP" sz="2800" smtClean="0"/>
              <a:t>.</a:t>
            </a:r>
            <a:endParaRPr lang="en-US" altLang="ja-JP" sz="2800" dirty="0" smtClean="0"/>
          </a:p>
          <a:p>
            <a:r>
              <a:rPr lang="en-US" altLang="ja-JP" sz="2800" dirty="0" smtClean="0"/>
              <a:t>They </a:t>
            </a:r>
            <a:r>
              <a:rPr lang="en-US" altLang="ja-JP" sz="2800" dirty="0"/>
              <a:t>sometimes need to recover </a:t>
            </a:r>
            <a:r>
              <a:rPr kumimoji="1" lang="en-US" altLang="ja-JP" sz="2800" dirty="0"/>
              <a:t>version </a:t>
            </a:r>
            <a:r>
              <a:rPr lang="en-US" altLang="ja-JP" sz="2800" dirty="0" smtClean="0"/>
              <a:t>information from source code.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2940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7091" y="274638"/>
            <a:ext cx="8599054" cy="1143000"/>
          </a:xfrm>
        </p:spPr>
        <p:txBody>
          <a:bodyPr/>
          <a:lstStyle/>
          <a:p>
            <a:r>
              <a:rPr lang="en-US" altLang="ja-JP" dirty="0" smtClean="0"/>
              <a:t>Our Service: Cloned File Detector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The service results in a list of OSS source files similar to a query file.</a:t>
            </a:r>
          </a:p>
          <a:p>
            <a:r>
              <a:rPr kumimoji="1" lang="en-US" altLang="ja-JP" sz="2800" dirty="0" smtClean="0"/>
              <a:t>Database: 10 million source files from snapshot.debian.org[4] until Oct. 19</a:t>
            </a:r>
            <a:r>
              <a:rPr kumimoji="1" lang="en-US" altLang="ja-JP" sz="2800" baseline="30000" dirty="0" smtClean="0"/>
              <a:t>th</a:t>
            </a:r>
            <a:r>
              <a:rPr kumimoji="1" lang="en-US" altLang="ja-JP" sz="2800" dirty="0" smtClean="0"/>
              <a:t>, 2016</a:t>
            </a:r>
          </a:p>
          <a:p>
            <a:pPr lvl="1"/>
            <a:r>
              <a:rPr lang="en-US" altLang="ja-JP" sz="2400" dirty="0"/>
              <a:t>C/C++ and Java</a:t>
            </a:r>
          </a:p>
          <a:p>
            <a:pPr lvl="1"/>
            <a:endParaRPr kumimoji="1" lang="en-US" altLang="ja-JP" sz="2400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822047" y="5922664"/>
            <a:ext cx="7776488" cy="369332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 smtClean="0"/>
              <a:t>[4] </a:t>
            </a:r>
            <a:r>
              <a:rPr lang="en-US" altLang="ja-JP" dirty="0" err="1" smtClean="0"/>
              <a:t>Debian</a:t>
            </a:r>
            <a:r>
              <a:rPr lang="en-US" altLang="ja-JP" dirty="0" smtClean="0"/>
              <a:t> GNU/Linux, “The snapshot archive”, </a:t>
            </a:r>
            <a:r>
              <a:rPr lang="ja-JP" altLang="en-US" dirty="0" smtClean="0"/>
              <a:t>http</a:t>
            </a:r>
            <a:r>
              <a:rPr lang="ja-JP" altLang="en-US" dirty="0"/>
              <a:t>://snapshot.debian.org/</a:t>
            </a:r>
          </a:p>
        </p:txBody>
      </p:sp>
      <p:pic>
        <p:nvPicPr>
          <p:cNvPr id="3074" name="Picture 2" descr="「c/c++」の画像検索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358" y="4302412"/>
            <a:ext cx="2183179" cy="105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「Java」の画像検索結果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450" y="3992282"/>
            <a:ext cx="1674935" cy="167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「Database」の画像検索結果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552" y="3952672"/>
            <a:ext cx="1032026" cy="143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5448298" y="5392370"/>
            <a:ext cx="2565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rgbClr val="FF0000"/>
                </a:solidFill>
              </a:rPr>
              <a:t>10 Million Files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71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5896987" y="2110152"/>
            <a:ext cx="2958650" cy="34963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Outline </a:t>
            </a:r>
            <a:r>
              <a:rPr lang="en-US" altLang="ja-JP"/>
              <a:t>of </a:t>
            </a:r>
            <a:r>
              <a:rPr lang="en-US" altLang="ja-JP" dirty="0"/>
              <a:t>Web</a:t>
            </a:r>
            <a:r>
              <a:rPr lang="en-US" altLang="ja-JP"/>
              <a:t> Service</a:t>
            </a:r>
            <a:endParaRPr kumimoji="1" lang="ja-JP" altLang="en-US" dirty="0"/>
          </a:p>
        </p:txBody>
      </p:sp>
      <p:sp>
        <p:nvSpPr>
          <p:cNvPr id="4" name="フローチャート: 磁気ディスク 3"/>
          <p:cNvSpPr/>
          <p:nvPr/>
        </p:nvSpPr>
        <p:spPr>
          <a:xfrm>
            <a:off x="7338742" y="2872509"/>
            <a:ext cx="1214129" cy="154001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OSS</a:t>
            </a:r>
            <a:endParaRPr kumimoji="1" lang="en-US" altLang="ja-JP" sz="2400" dirty="0" smtClean="0"/>
          </a:p>
          <a:p>
            <a:pPr algn="ctr"/>
            <a:r>
              <a:rPr kumimoji="1" lang="en-US" altLang="ja-JP" sz="2400" dirty="0" smtClean="0"/>
              <a:t>DB</a:t>
            </a:r>
            <a:endParaRPr kumimoji="1" lang="ja-JP" altLang="en-US" sz="2400" dirty="0"/>
          </a:p>
        </p:txBody>
      </p:sp>
      <p:sp>
        <p:nvSpPr>
          <p:cNvPr id="5" name="角丸四角形 4"/>
          <p:cNvSpPr/>
          <p:nvPr/>
        </p:nvSpPr>
        <p:spPr>
          <a:xfrm>
            <a:off x="281353" y="2110153"/>
            <a:ext cx="4949408" cy="42259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03661" y="1570374"/>
            <a:ext cx="1104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Client</a:t>
            </a:r>
            <a:endParaRPr kumimoji="1" lang="ja-JP" altLang="en-US" sz="2800" dirty="0"/>
          </a:p>
        </p:txBody>
      </p:sp>
      <p:pic>
        <p:nvPicPr>
          <p:cNvPr id="7" name="Picture 4" descr="関連画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61" y="2526323"/>
            <a:ext cx="1351084" cy="1351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421682" y="2200223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Source</a:t>
            </a:r>
            <a:endParaRPr kumimoji="1" lang="ja-JP" altLang="en-US" sz="24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539914" y="2692352"/>
            <a:ext cx="2555479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1</a:t>
            </a:r>
            <a:r>
              <a:rPr lang="en-US" altLang="ja-JP"/>
              <a:t>. </a:t>
            </a:r>
            <a:r>
              <a:rPr lang="en-US" altLang="ja-JP" dirty="0"/>
              <a:t>SHA-1</a:t>
            </a:r>
          </a:p>
          <a:p>
            <a:r>
              <a:rPr lang="en-US" altLang="ja-JP"/>
              <a:t>2</a:t>
            </a:r>
            <a:r>
              <a:rPr lang="en-US" altLang="ja-JP" dirty="0"/>
              <a:t>. SHA-1 w/o </a:t>
            </a:r>
            <a:r>
              <a:rPr lang="en-US" altLang="ja-JP" dirty="0" err="1"/>
              <a:t>commnt</a:t>
            </a:r>
            <a:endParaRPr lang="en-US" altLang="ja-JP" dirty="0"/>
          </a:p>
          <a:p>
            <a:r>
              <a:rPr lang="en-US" altLang="ja-JP"/>
              <a:t>3</a:t>
            </a:r>
            <a:r>
              <a:rPr lang="en-US" altLang="ja-JP" dirty="0"/>
              <a:t>. </a:t>
            </a:r>
            <a:r>
              <a:rPr lang="en-US" altLang="ja-JP"/>
              <a:t>b-Bit MinHash</a:t>
            </a:r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50109" y="1576271"/>
            <a:ext cx="1244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Server</a:t>
            </a:r>
            <a:endParaRPr kumimoji="1" lang="ja-JP" altLang="en-US" sz="2800" dirty="0"/>
          </a:p>
        </p:txBody>
      </p:sp>
      <p:pic>
        <p:nvPicPr>
          <p:cNvPr id="2050" name="Picture 2" descr="http://free-illustrations-ls01.gatag.net/thum02/gi01a2015031420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130" y="3180170"/>
            <a:ext cx="986796" cy="105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右矢印 30"/>
          <p:cNvSpPr/>
          <p:nvPr/>
        </p:nvSpPr>
        <p:spPr>
          <a:xfrm>
            <a:off x="1793266" y="3088264"/>
            <a:ext cx="461513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1754035" y="3850463"/>
            <a:ext cx="3233834" cy="2148385"/>
            <a:chOff x="7144267" y="3364012"/>
            <a:chExt cx="3233834" cy="2148385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9225" y="4154579"/>
              <a:ext cx="1956589" cy="1357818"/>
            </a:xfrm>
            <a:prstGeom prst="rect">
              <a:avLst/>
            </a:prstGeom>
          </p:spPr>
        </p:pic>
        <p:sp>
          <p:nvSpPr>
            <p:cNvPr id="34" name="テキスト ボックス 33"/>
            <p:cNvSpPr txBox="1"/>
            <p:nvPr/>
          </p:nvSpPr>
          <p:spPr>
            <a:xfrm>
              <a:off x="7144267" y="3364012"/>
              <a:ext cx="323383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dirty="0" smtClean="0"/>
                <a:t>Result</a:t>
              </a:r>
            </a:p>
            <a:p>
              <a:pPr algn="ctr"/>
              <a:r>
                <a:rPr kumimoji="1" lang="en-US" altLang="ja-JP" sz="2000" dirty="0" smtClean="0"/>
                <a:t>A list of similar files in OSS</a:t>
              </a:r>
              <a:endParaRPr kumimoji="1" lang="ja-JP" altLang="en-US" sz="2000" dirty="0"/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412132" y="2552092"/>
            <a:ext cx="1199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Hash</a:t>
            </a:r>
          </a:p>
          <a:p>
            <a:r>
              <a:rPr kumimoji="1" lang="en-US" altLang="ja-JP" sz="1400" dirty="0" smtClean="0"/>
              <a:t>Computation</a:t>
            </a:r>
            <a:endParaRPr kumimoji="1" lang="ja-JP" altLang="en-US" sz="1400" dirty="0"/>
          </a:p>
        </p:txBody>
      </p:sp>
      <p:sp>
        <p:nvSpPr>
          <p:cNvPr id="2048" name="テキスト ボックス 2047"/>
          <p:cNvSpPr txBox="1"/>
          <p:nvPr/>
        </p:nvSpPr>
        <p:spPr>
          <a:xfrm>
            <a:off x="5369174" y="5857446"/>
            <a:ext cx="3486463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b="1" dirty="0" smtClean="0">
                <a:solidFill>
                  <a:srgbClr val="FF0000"/>
                </a:solidFill>
              </a:rPr>
              <a:t>No need source file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5342600" y="2987911"/>
            <a:ext cx="461513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右矢印 34"/>
          <p:cNvSpPr/>
          <p:nvPr/>
        </p:nvSpPr>
        <p:spPr>
          <a:xfrm rot="10800000">
            <a:off x="5331367" y="4306671"/>
            <a:ext cx="461513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89129" y="4574654"/>
            <a:ext cx="2463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Estimate file similarity</a:t>
            </a:r>
          </a:p>
          <a:p>
            <a:r>
              <a:rPr lang="en-US" altLang="ja-JP" dirty="0" smtClean="0"/>
              <a:t>using file signatures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04436" y="228332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File signature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44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hlinkClick r:id="rId3"/>
              </a:rPr>
              <a:t>http://sel.ist.osaka-u.ac.jp/webapps/ClonedFileDetector/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306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b-Bit </a:t>
            </a:r>
            <a:r>
              <a:rPr lang="en-US" altLang="ja-JP" dirty="0" err="1" smtClean="0"/>
              <a:t>Minwise</a:t>
            </a:r>
            <a:r>
              <a:rPr lang="en-US" altLang="ja-JP" dirty="0" smtClean="0"/>
              <a:t> Hashing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Similar files result in similar hash values.</a:t>
            </a:r>
          </a:p>
          <a:p>
            <a:pPr lvl="1"/>
            <a:r>
              <a:rPr lang="en-US" altLang="ja-JP" dirty="0" smtClean="0"/>
              <a:t>The hamming distance of two hash values approximates </a:t>
            </a:r>
            <a:r>
              <a:rPr lang="en-US" altLang="ja-JP" dirty="0" err="1" smtClean="0"/>
              <a:t>Jaccard</a:t>
            </a:r>
            <a:r>
              <a:rPr lang="en-US" altLang="ja-JP" dirty="0" smtClean="0"/>
              <a:t> index of two files.</a:t>
            </a:r>
          </a:p>
          <a:p>
            <a:pPr lvl="1"/>
            <a:r>
              <a:rPr lang="en-US" altLang="ja-JP" dirty="0" smtClean="0"/>
              <a:t>Statistical property is analyzed in the original paper [5].</a:t>
            </a:r>
          </a:p>
          <a:p>
            <a:pPr marL="914400" lvl="2" indent="0">
              <a:buNone/>
            </a:pPr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5438" y="5922664"/>
            <a:ext cx="9042925" cy="369332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 smtClean="0"/>
              <a:t>[5] </a:t>
            </a:r>
            <a:r>
              <a:rPr lang="en-US" altLang="ja-JP" dirty="0"/>
              <a:t>Li, Ping, and Christian </a:t>
            </a:r>
            <a:r>
              <a:rPr lang="en-US" altLang="ja-JP" dirty="0" err="1"/>
              <a:t>König</a:t>
            </a:r>
            <a:r>
              <a:rPr lang="en-US" altLang="ja-JP" dirty="0"/>
              <a:t>. "b-Bit </a:t>
            </a:r>
            <a:r>
              <a:rPr lang="en-US" altLang="ja-JP" dirty="0" err="1"/>
              <a:t>minwise</a:t>
            </a:r>
            <a:r>
              <a:rPr lang="en-US" altLang="ja-JP" dirty="0"/>
              <a:t> hashing." </a:t>
            </a:r>
            <a:r>
              <a:rPr lang="en-US" altLang="ja-JP" i="1" dirty="0"/>
              <a:t>World wide web</a:t>
            </a:r>
            <a:r>
              <a:rPr lang="en-US" altLang="ja-JP" dirty="0"/>
              <a:t>. ACM, 2010.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7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developed a web service to detect similar source files in a DB of OSS files.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b-Bit </a:t>
            </a:r>
            <a:r>
              <a:rPr lang="en-US" altLang="ja-JP" dirty="0" err="1" smtClean="0"/>
              <a:t>Minwise</a:t>
            </a:r>
            <a:r>
              <a:rPr lang="en-US" altLang="ja-JP" dirty="0" smtClean="0"/>
              <a:t> Hashing </a:t>
            </a:r>
            <a:r>
              <a:rPr lang="en-US" altLang="ja-JP" dirty="0"/>
              <a:t>enables us to estimate file similarity </a:t>
            </a:r>
            <a:r>
              <a:rPr lang="en-US" altLang="ja-JP" dirty="0" smtClean="0"/>
              <a:t>using </a:t>
            </a:r>
            <a:r>
              <a:rPr lang="en-US" altLang="ja-JP" dirty="0" smtClean="0">
                <a:solidFill>
                  <a:srgbClr val="FF0000"/>
                </a:solidFill>
              </a:rPr>
              <a:t>only</a:t>
            </a:r>
            <a:r>
              <a:rPr lang="en-US" altLang="ja-JP" dirty="0" smtClean="0"/>
              <a:t> hashes. </a:t>
            </a:r>
            <a:endParaRPr lang="en-US" altLang="ja-JP" dirty="0"/>
          </a:p>
          <a:p>
            <a:pPr lvl="1"/>
            <a:r>
              <a:rPr lang="en-US" altLang="ja-JP" dirty="0"/>
              <a:t>An estimated similarity may have a margin of error.  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We need to evaluate the accuracy.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190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310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ja-JP" dirty="0"/>
                  <a:t>-Bit </a:t>
                </a:r>
                <a:r>
                  <a:rPr kumimoji="1" lang="en-US" altLang="ja-JP" dirty="0" err="1" smtClean="0"/>
                  <a:t>Minwise</a:t>
                </a:r>
                <a:r>
                  <a:rPr kumimoji="1" lang="en-US" altLang="ja-JP" dirty="0" smtClean="0"/>
                  <a:t> Hashing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b="-79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LSH </a:t>
            </a:r>
            <a:r>
              <a:rPr kumimoji="1" lang="en-US" altLang="ja-JP" dirty="0"/>
              <a:t>algorithm with </a:t>
            </a:r>
            <a:r>
              <a:rPr kumimoji="1" lang="en-US" altLang="ja-JP" dirty="0" err="1"/>
              <a:t>Jaccard</a:t>
            </a:r>
            <a:r>
              <a:rPr kumimoji="1" lang="en-US" altLang="ja-JP" dirty="0"/>
              <a:t> </a:t>
            </a:r>
            <a:r>
              <a:rPr lang="en-US" altLang="ja-JP" dirty="0" smtClean="0"/>
              <a:t>Similarity</a:t>
            </a:r>
            <a:endParaRPr kumimoji="1" lang="en-US" altLang="ja-JP" dirty="0"/>
          </a:p>
          <a:p>
            <a:r>
              <a:rPr kumimoji="1" lang="en-US" altLang="ja-JP" dirty="0"/>
              <a:t>Estimate similarity between two </a:t>
            </a:r>
            <a:r>
              <a:rPr lang="en-US" altLang="ja-JP" dirty="0" smtClean="0"/>
              <a:t>sets with probability</a:t>
            </a:r>
          </a:p>
          <a:p>
            <a:pPr lvl="1"/>
            <a:r>
              <a:rPr lang="en-US" altLang="ja-JP" dirty="0" smtClean="0"/>
              <a:t>Use k hash values  </a:t>
            </a:r>
          </a:p>
          <a:p>
            <a:r>
              <a:rPr lang="en-US" altLang="ja-JP" dirty="0" smtClean="0"/>
              <a:t>We apply this to tri-gram sets from tokens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324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4002</TotalTime>
  <Words>1188</Words>
  <Application>Microsoft Office PowerPoint</Application>
  <PresentationFormat>画面に合わせる (4:3)</PresentationFormat>
  <Paragraphs>169</Paragraphs>
  <Slides>13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游ゴシック</vt:lpstr>
      <vt:lpstr>Arial</vt:lpstr>
      <vt:lpstr>Cambria Math</vt:lpstr>
      <vt:lpstr>Sel-CoolMetal-white</vt:lpstr>
      <vt:lpstr>Web Service for Finding Cloned Files  using b-Bit Minwise Hashing</vt:lpstr>
      <vt:lpstr>Motivation</vt:lpstr>
      <vt:lpstr>Our Service: Cloned File Detector</vt:lpstr>
      <vt:lpstr>Outline of Web Service</vt:lpstr>
      <vt:lpstr>Demo</vt:lpstr>
      <vt:lpstr>b-Bit Minwise Hashing</vt:lpstr>
      <vt:lpstr>Conclusion</vt:lpstr>
      <vt:lpstr>PowerPoint プレゼンテーション</vt:lpstr>
      <vt:lpstr>b-Bit Minwise Hashing</vt:lpstr>
      <vt:lpstr>b-Bit Minwise Hashing</vt:lpstr>
      <vt:lpstr>How to generate signature</vt:lpstr>
      <vt:lpstr>How to Calculate Similarity</vt:lpstr>
      <vt:lpstr>Related Works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Service for Finding Cloned Files using b-Bit Minwise Hashing</dc:title>
  <dc:creator>伊藤薫</dc:creator>
  <cp:lastModifiedBy>伊藤薫</cp:lastModifiedBy>
  <cp:revision>84</cp:revision>
  <dcterms:created xsi:type="dcterms:W3CDTF">2017-02-15T07:18:55Z</dcterms:created>
  <dcterms:modified xsi:type="dcterms:W3CDTF">2017-02-21T12:58:39Z</dcterms:modified>
</cp:coreProperties>
</file>